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5" r:id="rId3"/>
    <p:sldId id="330" r:id="rId4"/>
    <p:sldId id="331" r:id="rId5"/>
    <p:sldId id="332" r:id="rId6"/>
    <p:sldId id="334" r:id="rId7"/>
    <p:sldId id="335" r:id="rId8"/>
    <p:sldId id="336" r:id="rId9"/>
    <p:sldId id="344" r:id="rId10"/>
    <p:sldId id="317" r:id="rId11"/>
    <p:sldId id="319" r:id="rId12"/>
    <p:sldId id="320" r:id="rId13"/>
    <p:sldId id="321" r:id="rId14"/>
    <p:sldId id="322" r:id="rId15"/>
    <p:sldId id="318" r:id="rId16"/>
    <p:sldId id="323" r:id="rId17"/>
    <p:sldId id="324" r:id="rId18"/>
    <p:sldId id="325" r:id="rId19"/>
    <p:sldId id="326" r:id="rId20"/>
    <p:sldId id="327" r:id="rId21"/>
    <p:sldId id="328" r:id="rId22"/>
    <p:sldId id="316" r:id="rId23"/>
    <p:sldId id="329" r:id="rId24"/>
    <p:sldId id="333" r:id="rId25"/>
    <p:sldId id="337" r:id="rId26"/>
    <p:sldId id="338" r:id="rId27"/>
    <p:sldId id="339" r:id="rId28"/>
    <p:sldId id="340" r:id="rId29"/>
    <p:sldId id="341" r:id="rId30"/>
    <p:sldId id="342" r:id="rId31"/>
    <p:sldId id="34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6600"/>
    <a:srgbClr val="0066FF"/>
    <a:srgbClr val="66CCFF"/>
    <a:srgbClr val="CC0099"/>
    <a:srgbClr val="FF0066"/>
    <a:srgbClr val="008000"/>
    <a:srgbClr val="FFE7FF"/>
    <a:srgbClr val="F2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6222" autoAdjust="0"/>
  </p:normalViewPr>
  <p:slideViewPr>
    <p:cSldViewPr>
      <p:cViewPr varScale="1">
        <p:scale>
          <a:sx n="95" d="100"/>
          <a:sy n="95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28EC7D-105E-4958-B3B7-244428FAD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283FF7-50AC-4BC2-9A65-331333FBEE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3C76-8846-489D-8CCF-856E8B97D6C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6F2E9-3F39-42BB-B49D-284078B765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53FFBF-1875-4F5A-9B47-D27C8F0F81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217B-2423-45C6-94E3-9E2C0BEED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9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17EF6-33B4-4A51-8958-D3D9791E791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201A0-92A1-47C5-AE5B-E4FF0B78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4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3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1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5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2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7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6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406134"/>
              <a:ext cx="13854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180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1121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73250"/>
            <a:ext cx="38608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34434" y="1828800"/>
            <a:ext cx="1147255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34434" y="4267200"/>
            <a:ext cx="1147255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6036990" y="466827"/>
            <a:ext cx="5856812" cy="96949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335201" y="5229250"/>
            <a:ext cx="3895953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lang="zh-CN" altLang="en-US" sz="2000" b="1" dirty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b="1" dirty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000" b="1" dirty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344" y="96079"/>
            <a:ext cx="1758600" cy="17677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3552" y="458633"/>
            <a:ext cx="3228039" cy="95865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 bwMode="auto">
          <a:xfrm flipH="1">
            <a:off x="6374617" y="1504144"/>
            <a:ext cx="5432372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组合 52"/>
          <p:cNvGrpSpPr/>
          <p:nvPr/>
        </p:nvGrpSpPr>
        <p:grpSpPr>
          <a:xfrm>
            <a:off x="474896" y="5737225"/>
            <a:ext cx="11513904" cy="866775"/>
            <a:chOff x="474896" y="5737225"/>
            <a:chExt cx="11513904" cy="866775"/>
          </a:xfrm>
        </p:grpSpPr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316153" y="6603999"/>
              <a:ext cx="9672647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74896" y="5737225"/>
              <a:ext cx="2669357" cy="866775"/>
              <a:chOff x="474896" y="5737225"/>
              <a:chExt cx="3223876" cy="866775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 flipH="1">
                <a:off x="474896" y="6603787"/>
                <a:ext cx="201628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5D5D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0" name="组合 39"/>
              <p:cNvGrpSpPr/>
              <p:nvPr/>
            </p:nvGrpSpPr>
            <p:grpSpPr>
              <a:xfrm>
                <a:off x="3489221" y="5913937"/>
                <a:ext cx="209551" cy="39981"/>
                <a:chOff x="6834188" y="5932488"/>
                <a:chExt cx="157163" cy="39688"/>
              </a:xfrm>
            </p:grpSpPr>
            <p:sp>
              <p:nvSpPr>
                <p:cNvPr id="9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897688" y="5932488"/>
                  <a:ext cx="46038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834188" y="5932488"/>
                  <a:ext cx="31750" cy="2381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6865938" y="5932488"/>
                  <a:ext cx="31750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6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6943726" y="5932488"/>
                  <a:ext cx="47625" cy="317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3051072" y="6118637"/>
                <a:ext cx="209549" cy="39981"/>
                <a:chOff x="6505576" y="6135688"/>
                <a:chExt cx="157162" cy="39688"/>
              </a:xfrm>
            </p:grpSpPr>
            <p:sp>
              <p:nvSpPr>
                <p:cNvPr id="1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505576" y="6135688"/>
                  <a:ext cx="31750" cy="2381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537326" y="6135688"/>
                  <a:ext cx="31750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7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6615113" y="6135688"/>
                  <a:ext cx="47625" cy="317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569076" y="6135688"/>
                  <a:ext cx="46038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425597" y="5737225"/>
                <a:ext cx="273051" cy="866775"/>
                <a:chOff x="7115176" y="5737225"/>
                <a:chExt cx="204788" cy="860426"/>
              </a:xfrm>
            </p:grpSpPr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10426" y="5894388"/>
                  <a:ext cx="0" cy="155575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162801" y="6049963"/>
                  <a:ext cx="0" cy="1333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256463" y="5894388"/>
                  <a:ext cx="0" cy="6191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162801" y="6284913"/>
                  <a:ext cx="0" cy="31273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319963" y="5956300"/>
                  <a:ext cx="0" cy="6413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>
                  <a:off x="7115176" y="6284913"/>
                  <a:ext cx="117475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7115176" y="6183313"/>
                  <a:ext cx="117475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>
                  <a:off x="7210426" y="5894388"/>
                  <a:ext cx="46038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7115176" y="6183313"/>
                  <a:ext cx="0" cy="10160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232651" y="6183313"/>
                  <a:ext cx="0" cy="10160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232651" y="5737225"/>
                  <a:ext cx="0" cy="15716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5" name="Line 26"/>
                <p:cNvSpPr>
                  <a:spLocks noChangeShapeType="1"/>
                </p:cNvSpPr>
                <p:nvPr/>
              </p:nvSpPr>
              <p:spPr bwMode="auto">
                <a:xfrm>
                  <a:off x="7162801" y="6049963"/>
                  <a:ext cx="157163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6" name="Line 27"/>
                <p:cNvSpPr>
                  <a:spLocks noChangeShapeType="1"/>
                </p:cNvSpPr>
                <p:nvPr/>
              </p:nvSpPr>
              <p:spPr bwMode="auto">
                <a:xfrm>
                  <a:off x="7210426" y="5956300"/>
                  <a:ext cx="109538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74896" y="6168539"/>
                <a:ext cx="1510616" cy="315046"/>
                <a:chOff x="356172" y="6165380"/>
                <a:chExt cx="1132962" cy="312738"/>
              </a:xfrm>
            </p:grpSpPr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622872" y="6165380"/>
                  <a:ext cx="430213" cy="30480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6172" y="6165380"/>
                  <a:ext cx="266700" cy="31273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924497" y="6181255"/>
                  <a:ext cx="166688" cy="1968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59" name="Line 24"/>
                <p:cNvSpPr>
                  <a:spLocks noChangeShapeType="1"/>
                </p:cNvSpPr>
                <p:nvPr/>
              </p:nvSpPr>
              <p:spPr bwMode="auto">
                <a:xfrm>
                  <a:off x="1081328" y="6181255"/>
                  <a:ext cx="407806" cy="288925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599" y="6273250"/>
            <a:ext cx="3069389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0" name="直接连接符 69"/>
          <p:cNvCxnSpPr>
            <a:cxnSpLocks/>
          </p:cNvCxnSpPr>
          <p:nvPr/>
        </p:nvCxnSpPr>
        <p:spPr bwMode="auto">
          <a:xfrm flipH="1">
            <a:off x="2075065" y="1504144"/>
            <a:ext cx="3156839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45808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760799"/>
          </a:xfrm>
        </p:spPr>
        <p:txBody>
          <a:bodyPr/>
          <a:lstStyle>
            <a:lvl1pPr marL="342900" indent="-342900">
              <a:defRPr sz="2800"/>
            </a:lvl1pPr>
            <a:lvl2pPr marL="712788" indent="-352425">
              <a:defRPr sz="2800"/>
            </a:lvl2pPr>
            <a:lvl3pPr marL="1074738" indent="-361950">
              <a:defRPr sz="2800">
                <a:latin typeface="+mn-lt"/>
              </a:defRPr>
            </a:lvl3pPr>
            <a:lvl4pPr marL="1436688" indent="-361950">
              <a:defRPr sz="2800">
                <a:latin typeface="+mn-lt"/>
                <a:ea typeface="楷体" panose="02010609060101010101" pitchFamily="49" charset="-122"/>
              </a:defRPr>
            </a:lvl4pPr>
            <a:lvl5pPr marL="1798638" indent="-361950">
              <a:defRPr sz="28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6703D8-838C-4257-86A4-4E46FC7953E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22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602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6703D8-838C-4257-86A4-4E46FC7953E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22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587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540"/>
            <a:ext cx="11151187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2"/>
            <a:ext cx="5386917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567419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567419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6703D8-838C-4257-86A4-4E46FC7953E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737599" y="6381410"/>
            <a:ext cx="3023187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88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47032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373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91484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410"/>
            <a:ext cx="38608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451"/>
            <a:ext cx="1115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566739"/>
            <a:ext cx="1115060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3777"/>
            <a:ext cx="28448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906703D8-838C-4257-86A4-4E46FC7953E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22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52425" algn="l" rtl="0" eaLnBrk="1" fontAlgn="base" hangingPunct="1">
        <a:spcBef>
          <a:spcPts val="300"/>
        </a:spcBef>
        <a:spcAft>
          <a:spcPct val="0"/>
        </a:spcAft>
        <a:buClr>
          <a:srgbClr val="FF33CC"/>
        </a:buClr>
        <a:buSzPct val="75000"/>
        <a:buFont typeface="Wingdings" panose="05000000000000000000" pitchFamily="2" charset="2"/>
        <a:buChar char="u"/>
        <a:defRPr sz="2800" b="1">
          <a:solidFill>
            <a:schemeClr val="tx1"/>
          </a:solidFill>
          <a:latin typeface="+mn-lt"/>
          <a:ea typeface="+mn-ea"/>
        </a:defRPr>
      </a:lvl2pPr>
      <a:lvl3pPr marL="1074738" indent="-361950" algn="l" rtl="0" eaLnBrk="1" fontAlgn="base" hangingPunct="1">
        <a:spcBef>
          <a:spcPts val="300"/>
        </a:spcBef>
        <a:spcAft>
          <a:spcPct val="0"/>
        </a:spcAft>
        <a:buClr>
          <a:srgbClr val="00B050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6688" indent="-361950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8638" indent="-361950" algn="l" rtl="0" eaLnBrk="1" fontAlgn="base" hangingPunct="1">
        <a:spcBef>
          <a:spcPts val="300"/>
        </a:spcBef>
        <a:spcAft>
          <a:spcPct val="0"/>
        </a:spcAft>
        <a:buClr>
          <a:srgbClr val="9966FF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slide" Target="slide8.xml"/><Relationship Id="rId2" Type="http://schemas.openxmlformats.org/officeDocument/2006/relationships/image" Target="../media/image6.emf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9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7.emf"/><Relationship Id="rId5" Type="http://schemas.openxmlformats.org/officeDocument/2006/relationships/image" Target="../media/image9.emf"/><Relationship Id="rId15" Type="http://schemas.openxmlformats.org/officeDocument/2006/relationships/slide" Target="slide8.xml"/><Relationship Id="rId10" Type="http://schemas.openxmlformats.org/officeDocument/2006/relationships/image" Target="../media/image16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image" Target="../media/image16.emf"/><Relationship Id="rId12" Type="http://schemas.openxmlformats.org/officeDocument/2006/relationships/slide" Target="slide8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slide" Target="slide7.xml"/><Relationship Id="rId5" Type="http://schemas.openxmlformats.org/officeDocument/2006/relationships/image" Target="../media/image12.emf"/><Relationship Id="rId10" Type="http://schemas.openxmlformats.org/officeDocument/2006/relationships/image" Target="../media/image19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2A9B42-BA31-43D6-9CF1-8ADA2D98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DFF"/>
              </a:clrFrom>
              <a:clrTo>
                <a:srgbClr val="FB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7187" y="4314288"/>
            <a:ext cx="2487085" cy="22052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47D234-8C8E-4291-8A0F-7E9E4C651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计算机</a:t>
            </a:r>
            <a:r>
              <a:rPr lang="zh-CN" altLang="en-US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dirty="0">
                <a:latin typeface="Arial" charset="0"/>
                <a:ea typeface="黑体" pitchFamily="2" charset="-122"/>
              </a:rPr>
              <a:t>与</a:t>
            </a:r>
            <a:r>
              <a:rPr lang="zh-CN" altLang="en-US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体系结构</a:t>
            </a:r>
            <a:br>
              <a:rPr lang="zh-CN" altLang="en-US" dirty="0">
                <a:latin typeface="Arial" charset="0"/>
                <a:ea typeface="黑体" pitchFamily="2" charset="-122"/>
              </a:rPr>
            </a:br>
            <a:r>
              <a:rPr lang="zh-CN" altLang="en-US" dirty="0"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dirty="0">
                <a:latin typeface="Arial" charset="0"/>
                <a:ea typeface="黑体" pitchFamily="2" charset="-122"/>
              </a:rPr>
              <a:t>6</a:t>
            </a:r>
            <a:r>
              <a:rPr lang="zh-CN" altLang="en-US" dirty="0">
                <a:latin typeface="Arial" charset="0"/>
                <a:ea typeface="黑体" pitchFamily="2" charset="-122"/>
              </a:rPr>
              <a:t>章  中央处理器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CPU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E6175-B982-45AC-9DF2-4ED99A56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032" y="4581128"/>
            <a:ext cx="5422957" cy="1656184"/>
          </a:xfrm>
        </p:spPr>
        <p:txBody>
          <a:bodyPr/>
          <a:lstStyle/>
          <a:p>
            <a:r>
              <a:rPr lang="zh-CN" altLang="en-US" sz="4800" b="0" dirty="0">
                <a:solidFill>
                  <a:srgbClr val="008000"/>
                </a:solidFill>
              </a:rPr>
              <a:t>硬布线</a:t>
            </a:r>
            <a:endParaRPr lang="en-US" altLang="zh-CN" sz="4800" b="0" dirty="0">
              <a:solidFill>
                <a:srgbClr val="008000"/>
              </a:solidFill>
            </a:endParaRPr>
          </a:p>
          <a:p>
            <a:r>
              <a:rPr lang="zh-CN" altLang="en-US" sz="4800" b="0" dirty="0">
                <a:solidFill>
                  <a:srgbClr val="FF0000"/>
                </a:solidFill>
              </a:rPr>
              <a:t>控制器</a:t>
            </a:r>
            <a:r>
              <a:rPr lang="zh-CN" altLang="en-US" sz="4800" b="0" dirty="0">
                <a:solidFill>
                  <a:schemeClr val="bg2"/>
                </a:solidFill>
              </a:rPr>
              <a:t>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65B12A-8608-4598-9D96-485DA7759D94}"/>
              </a:ext>
            </a:extLst>
          </p:cNvPr>
          <p:cNvSpPr/>
          <p:nvPr/>
        </p:nvSpPr>
        <p:spPr>
          <a:xfrm>
            <a:off x="3287688" y="5565422"/>
            <a:ext cx="40286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楷体" panose="02010609060101010101" pitchFamily="49" charset="-122"/>
              </a:rPr>
              <a:t>车向泉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r>
              <a:rPr lang="en-US" altLang="zh-CN" sz="2800" dirty="0">
                <a:ea typeface="楷体" panose="02010609060101010101" pitchFamily="49" charset="-122"/>
              </a:rPr>
              <a:t>chexq@mail.xidian.edu.cn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1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公操作</a:t>
            </a:r>
            <a:r>
              <a:rPr lang="zh-CN" altLang="en-US" dirty="0">
                <a:solidFill>
                  <a:srgbClr val="FF6600"/>
                </a:solidFill>
              </a:rPr>
              <a:t>取指周期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587"/>
              </p:ext>
            </p:extLst>
          </p:nvPr>
        </p:nvGraphicFramePr>
        <p:xfrm>
          <a:off x="5807968" y="260648"/>
          <a:ext cx="6264696" cy="2016225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PC+I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PC+1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67" y="4824048"/>
            <a:ext cx="3668411" cy="1701296"/>
          </a:xfrm>
          <a:ln w="76200" cmpd="tri">
            <a:solidFill>
              <a:srgbClr val="66CCFF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组合微操作的规则：</a:t>
            </a:r>
          </a:p>
          <a:p>
            <a:r>
              <a:rPr lang="zh-CN" altLang="en-US" sz="2400" dirty="0"/>
              <a:t>遵守操作发生的顺序</a:t>
            </a:r>
          </a:p>
          <a:p>
            <a:r>
              <a:rPr lang="zh-CN" altLang="en-US" sz="2400" dirty="0"/>
              <a:t>避免冲突</a:t>
            </a:r>
            <a:br>
              <a:rPr lang="en-US" altLang="zh-CN" sz="2400" dirty="0"/>
            </a:b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/>
              <a:t>总线竞争、资源冲突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46CF5FF-6663-4C0D-A2B5-976CD534DF59}"/>
              </a:ext>
            </a:extLst>
          </p:cNvPr>
          <p:cNvGrpSpPr/>
          <p:nvPr/>
        </p:nvGrpSpPr>
        <p:grpSpPr>
          <a:xfrm>
            <a:off x="7332836" y="2420888"/>
            <a:ext cx="4402662" cy="2188523"/>
            <a:chOff x="12566546" y="2420888"/>
            <a:chExt cx="4402662" cy="21885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99835FD-CBC9-4ACA-9564-017B552C4D39}"/>
                </a:ext>
              </a:extLst>
            </p:cNvPr>
            <p:cNvSpPr/>
            <p:nvPr/>
          </p:nvSpPr>
          <p:spPr>
            <a:xfrm>
              <a:off x="12566546" y="2821597"/>
              <a:ext cx="163217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2000" b="1" dirty="0" err="1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AR</a:t>
              </a:r>
              <a:r>
                <a:rPr kumimoji="1" lang="en-US" altLang="zh-CN" sz="2000" b="1" baseline="-25000" dirty="0" err="1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out</a:t>
              </a:r>
              <a:r>
                <a:rPr kumimoji="1" lang="zh-CN" altLang="en-US" sz="2000" b="1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000" b="1" dirty="0" err="1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PC</a:t>
              </a:r>
              <a:r>
                <a:rPr kumimoji="1" lang="en-US" altLang="zh-CN" sz="2000" b="1" baseline="-30000" dirty="0" err="1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out</a:t>
              </a:r>
              <a:endParaRPr kumimoji="1" lang="en-US" altLang="zh-CN" sz="2000" b="1" baseline="-300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endParaRPr>
            </a:p>
            <a:p>
              <a:pPr algn="r"/>
              <a:r>
                <a:rPr kumimoji="1" lang="en-US" altLang="zh-CN" sz="2000" b="1" dirty="0" err="1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Mread</a:t>
              </a:r>
              <a:endParaRPr lang="zh-CN" altLang="en-US" sz="20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D1661E8-83AF-4924-98B5-456A8B9BA751}"/>
                </a:ext>
              </a:extLst>
            </p:cNvPr>
            <p:cNvSpPr/>
            <p:nvPr/>
          </p:nvSpPr>
          <p:spPr>
            <a:xfrm>
              <a:off x="12981724" y="2492896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主存地址</a:t>
              </a:r>
              <a:endParaRPr lang="zh-CN" altLang="en-US" sz="20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214BA6C-8C2B-41A1-9F3B-4EE39259EAD9}"/>
                </a:ext>
              </a:extLst>
            </p:cNvPr>
            <p:cNvSpPr/>
            <p:nvPr/>
          </p:nvSpPr>
          <p:spPr>
            <a:xfrm>
              <a:off x="13497891" y="3541677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数据</a:t>
              </a:r>
              <a:endParaRPr lang="zh-CN" altLang="en-US" sz="2000" dirty="0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F74BF21-B03A-4F89-A267-BB810A8403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74739" y="2677581"/>
              <a:ext cx="491808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8F8AC24-30D9-41CB-A587-FE0F62790AD1}"/>
                </a:ext>
              </a:extLst>
            </p:cNvPr>
            <p:cNvCxnSpPr/>
            <p:nvPr/>
          </p:nvCxnSpPr>
          <p:spPr bwMode="auto">
            <a:xfrm>
              <a:off x="14769269" y="2677580"/>
              <a:ext cx="72008" cy="119333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AFEC4F0-5D47-4EBF-9195-341B7BB1E7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848081" y="2531371"/>
              <a:ext cx="1586898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E5664A-9FBF-41F3-8EEA-BA42B22E42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848081" y="2796913"/>
              <a:ext cx="1586898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64E5E1-9EAA-4B42-8936-FD3848509F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434979" y="2531371"/>
              <a:ext cx="72008" cy="150598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C966F1D-9F73-4C64-A253-117246193C9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34979" y="2673196"/>
              <a:ext cx="72008" cy="123717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4DCD9B7-6FC9-4712-8B49-780A6B73E2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506987" y="2677581"/>
              <a:ext cx="462221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CF6258F-1EBB-4A1D-875F-75BB449FC508}"/>
                </a:ext>
              </a:extLst>
            </p:cNvPr>
            <p:cNvSpPr/>
            <p:nvPr/>
          </p:nvSpPr>
          <p:spPr>
            <a:xfrm>
              <a:off x="13356827" y="3901525"/>
              <a:ext cx="8418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2000" b="1" dirty="0" err="1">
                  <a:ea typeface="宋体" panose="02010600030101010101" pitchFamily="2" charset="-122"/>
                  <a:cs typeface="Times New Roman" pitchFamily="18" charset="0"/>
                </a:rPr>
                <a:t>AR</a:t>
              </a:r>
              <a:r>
                <a:rPr kumimoji="1" lang="en-US" altLang="zh-CN" sz="2000" b="1" baseline="-25000" dirty="0" err="1">
                  <a:ea typeface="宋体" panose="02010600030101010101" pitchFamily="2" charset="-122"/>
                  <a:cs typeface="Times New Roman" pitchFamily="18" charset="0"/>
                </a:rPr>
                <a:t>in</a:t>
              </a:r>
              <a:endParaRPr kumimoji="1" lang="en-US" altLang="zh-CN" sz="2000" b="1" baseline="-25000" dirty="0">
                <a:ea typeface="宋体" panose="02010600030101010101" pitchFamily="2" charset="-122"/>
                <a:cs typeface="Times New Roman" pitchFamily="18" charset="0"/>
              </a:endParaRPr>
            </a:p>
            <a:p>
              <a:pPr algn="r"/>
              <a:r>
                <a:rPr kumimoji="1" lang="en-US" altLang="zh-CN" sz="2000" b="1" dirty="0" err="1">
                  <a:ea typeface="宋体" panose="02010600030101010101" pitchFamily="2" charset="-122"/>
                  <a:cs typeface="Times New Roman" pitchFamily="18" charset="0"/>
                </a:rPr>
                <a:t>DRS</a:t>
              </a:r>
              <a:r>
                <a:rPr kumimoji="1" lang="en-US" altLang="zh-CN" sz="2000" b="1" baseline="-25000" dirty="0" err="1">
                  <a:ea typeface="宋体" panose="02010600030101010101" pitchFamily="2" charset="-122"/>
                  <a:cs typeface="Times New Roman" pitchFamily="18" charset="0"/>
                </a:rPr>
                <a:t>in</a:t>
              </a:r>
              <a:endParaRPr lang="zh-CN" altLang="en-US" sz="2000" baseline="-25000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5C2902-6F4A-435B-899A-8672A7B1A145}"/>
                </a:ext>
              </a:extLst>
            </p:cNvPr>
            <p:cNvSpPr/>
            <p:nvPr/>
          </p:nvSpPr>
          <p:spPr>
            <a:xfrm>
              <a:off x="15062712" y="247748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主存地址</a:t>
              </a:r>
              <a:endParaRPr lang="zh-CN" altLang="en-US" dirty="0"/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96107430-B50A-4A71-9526-0233360BD6A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66547" y="2544811"/>
              <a:ext cx="72008" cy="123717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CD19333-7F4C-4EE9-BFFA-614C15F217BC}"/>
                </a:ext>
              </a:extLst>
            </p:cNvPr>
            <p:cNvGrpSpPr/>
            <p:nvPr/>
          </p:nvGrpSpPr>
          <p:grpSpPr>
            <a:xfrm flipV="1">
              <a:off x="14274739" y="3064850"/>
              <a:ext cx="2694469" cy="278349"/>
              <a:chOff x="14274739" y="3064850"/>
              <a:chExt cx="2694469" cy="278349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A499672E-1800-4B05-A3F3-B13C94594881}"/>
                  </a:ext>
                </a:extLst>
              </p:cNvPr>
              <p:cNvCxnSpPr/>
              <p:nvPr/>
            </p:nvCxnSpPr>
            <p:spPr bwMode="auto">
              <a:xfrm>
                <a:off x="14504051" y="3064850"/>
                <a:ext cx="72008" cy="265542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AA0FFA74-D31A-4F97-AF69-F933FE0D2C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362971" y="3068960"/>
                <a:ext cx="606237" cy="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1261E1D9-65EC-4B93-8A9C-F936E08D8D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76059" y="3341216"/>
                <a:ext cx="1714904" cy="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8B31CF33-15A8-47F7-9355-BCD0DFA81E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290963" y="3068959"/>
                <a:ext cx="74367" cy="27424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8CEDFF3D-C6BA-4BAB-8648-0C2DC9A990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274739" y="3068960"/>
                <a:ext cx="229312" cy="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995EAF28-0106-458E-B1D2-4594D2D138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72017" y="3740010"/>
              <a:ext cx="504056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8A08F8E-43A4-4B62-9062-809747D6D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78795" y="3740009"/>
              <a:ext cx="59400" cy="119332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EDED1671-7961-4C93-AB3F-43BF8180CA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848081" y="3593800"/>
              <a:ext cx="1584176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BCAD7FB2-CA15-4464-A5AC-F9EBEE2600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848081" y="3859342"/>
              <a:ext cx="1584176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123704C-36C5-4A42-855A-5B44987249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432257" y="3593800"/>
              <a:ext cx="72008" cy="150598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FF4F83C1-DF72-49CF-A196-AA647171FD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432257" y="3735625"/>
              <a:ext cx="72008" cy="123717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EA57C0EF-7541-40A6-91E8-A6E4E8B4C1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504265" y="3740010"/>
              <a:ext cx="462221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D766D41-2065-41FF-A701-C234AD898ED9}"/>
                </a:ext>
              </a:extLst>
            </p:cNvPr>
            <p:cNvSpPr/>
            <p:nvPr/>
          </p:nvSpPr>
          <p:spPr>
            <a:xfrm>
              <a:off x="15425402" y="3539909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数据</a:t>
              </a:r>
              <a:endParaRPr lang="zh-CN" altLang="en-US" dirty="0"/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5B4A162-4DD9-49D2-95BD-CF296F3310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76073" y="3599020"/>
              <a:ext cx="62122" cy="131938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E61E8D2-470A-4D8E-9C96-77A3887D6332}"/>
                </a:ext>
              </a:extLst>
            </p:cNvPr>
            <p:cNvGrpSpPr/>
            <p:nvPr/>
          </p:nvGrpSpPr>
          <p:grpSpPr>
            <a:xfrm flipV="1">
              <a:off x="14273560" y="4158763"/>
              <a:ext cx="2694469" cy="278349"/>
              <a:chOff x="14273560" y="4158763"/>
              <a:chExt cx="2694469" cy="278349"/>
            </a:xfrm>
          </p:grpSpPr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D0E9BA1B-B635-41C7-A739-18BCD86425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02872" y="4158763"/>
                <a:ext cx="72008" cy="265542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344E285A-BE9F-4160-A7A2-BAD48EA33F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361792" y="4162873"/>
                <a:ext cx="606237" cy="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CE7B1AE8-8A0C-487D-85E9-C2576A97E3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574880" y="4435129"/>
                <a:ext cx="1714904" cy="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F0385AEB-5FD3-4018-845C-8ADCF49019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289784" y="4162872"/>
                <a:ext cx="74367" cy="27424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3AFA1739-B923-484C-905B-22541F5CDA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273560" y="4162873"/>
                <a:ext cx="229312" cy="0"/>
              </a:xfrm>
              <a:prstGeom prst="line">
                <a:avLst/>
              </a:prstGeom>
              <a:solidFill>
                <a:schemeClr val="accent1"/>
              </a:solidFill>
              <a:ln w="2857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5BDFC0BF-2163-454D-AC9C-3A169DD24EC9}"/>
                </a:ext>
              </a:extLst>
            </p:cNvPr>
            <p:cNvCxnSpPr/>
            <p:nvPr/>
          </p:nvCxnSpPr>
          <p:spPr bwMode="auto">
            <a:xfrm>
              <a:off x="16318362" y="2420888"/>
              <a:ext cx="0" cy="2160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974E286-9836-4F10-8809-E375BC67A7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818313" y="2720073"/>
              <a:ext cx="0" cy="172933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18A66DB8-8543-40A7-B923-9B2CF72200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18313" y="2715684"/>
              <a:ext cx="256105" cy="0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C9FBD3C0-B1C0-4F89-B544-547D8CAB1F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93554" y="3738552"/>
              <a:ext cx="59400" cy="119332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3AFEA3DD-D0D1-4F6C-AE4D-2E95C06202C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090832" y="3597563"/>
              <a:ext cx="62122" cy="131938"/>
            </a:xfrm>
            <a:prstGeom prst="line">
              <a:avLst/>
            </a:prstGeom>
            <a:solidFill>
              <a:schemeClr val="accent1"/>
            </a:solidFill>
            <a:ln w="2857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FF3C124-EADF-4938-AA9B-170A53978A54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41359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4516"/>
              </p:ext>
            </p:extLst>
          </p:nvPr>
        </p:nvGraphicFramePr>
        <p:xfrm>
          <a:off x="5807968" y="840697"/>
          <a:ext cx="6264696" cy="1003747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MOV  R0 ,  R1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数据传送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源操作数</a:t>
            </a:r>
            <a:r>
              <a:rPr lang="zh-CN" altLang="en-US" sz="2400" dirty="0">
                <a:ea typeface="楷体" panose="02010609060101010101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寄存器寻址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将寄存器</a:t>
            </a:r>
            <a:r>
              <a:rPr lang="en-US" altLang="zh-CN" sz="2400" dirty="0">
                <a:ea typeface="楷体" panose="02010609060101010101" pitchFamily="49" charset="-122"/>
              </a:rPr>
              <a:t>R1</a:t>
            </a:r>
            <a:r>
              <a:rPr lang="zh-CN" altLang="en-US" sz="2400" dirty="0">
                <a:ea typeface="楷体" panose="02010609060101010101" pitchFamily="49" charset="-122"/>
              </a:rPr>
              <a:t>的内容传送至寄存器</a:t>
            </a:r>
            <a:r>
              <a:rPr lang="en-US" altLang="zh-CN" sz="2400" dirty="0"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ea typeface="楷体" panose="02010609060101010101" pitchFamily="49" charset="-122"/>
              </a:rPr>
              <a:t>中。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5095241-3C1B-4A76-95E6-159877D3225D}"/>
              </a:ext>
            </a:extLst>
          </p:cNvPr>
          <p:cNvSpPr/>
          <p:nvPr/>
        </p:nvSpPr>
        <p:spPr bwMode="auto">
          <a:xfrm>
            <a:off x="8184232" y="3009954"/>
            <a:ext cx="2736304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33D1814-6C8E-4156-99C7-DD3D74D19340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0079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93453"/>
              </p:ext>
            </p:extLst>
          </p:nvPr>
        </p:nvGraphicFramePr>
        <p:xfrm>
          <a:off x="5807968" y="840698"/>
          <a:ext cx="6264696" cy="192340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地址字段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 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MOV  R0 ,  X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数据传送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源操作数</a:t>
            </a:r>
            <a:r>
              <a:rPr lang="zh-CN" altLang="en-US" sz="2400" dirty="0">
                <a:ea typeface="楷体" panose="02010609060101010101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直接寻址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将存储单元</a:t>
            </a:r>
            <a:r>
              <a:rPr lang="en-US" altLang="zh-CN" sz="2400" dirty="0"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ea typeface="楷体" panose="02010609060101010101" pitchFamily="49" charset="-122"/>
              </a:rPr>
              <a:t>中的内容传送至寄存器</a:t>
            </a:r>
            <a:r>
              <a:rPr lang="en-US" altLang="zh-CN" sz="2400" dirty="0"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ea typeface="楷体" panose="02010609060101010101" pitchFamily="49" charset="-122"/>
              </a:rPr>
              <a:t>中。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E0795B-7DC4-422B-ADF1-136966892BE6}"/>
              </a:ext>
            </a:extLst>
          </p:cNvPr>
          <p:cNvSpPr/>
          <p:nvPr/>
        </p:nvSpPr>
        <p:spPr bwMode="auto">
          <a:xfrm>
            <a:off x="8184232" y="3009954"/>
            <a:ext cx="2592288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8CFE73A-11C0-4B26-BE7E-E62E942F69A8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9837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5342"/>
              </p:ext>
            </p:extLst>
          </p:nvPr>
        </p:nvGraphicFramePr>
        <p:xfrm>
          <a:off x="5807968" y="840698"/>
          <a:ext cx="6264696" cy="192340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Memory[AR]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Mwrite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766" y="3004048"/>
            <a:ext cx="4275134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MOV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ea typeface="楷体" panose="02010609060101010101" pitchFamily="49" charset="-122"/>
              </a:rPr>
              <a:t>R1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400" dirty="0">
                <a:ea typeface="楷体" panose="02010609060101010101" pitchFamily="49" charset="-122"/>
              </a:rPr>
              <a:t> , R0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数据传送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目的操作数</a:t>
            </a:r>
            <a:r>
              <a:rPr lang="zh-CN" altLang="en-US" sz="2400" dirty="0">
                <a:ea typeface="楷体" panose="02010609060101010101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寄存器间接寻址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将寄存器</a:t>
            </a:r>
            <a:r>
              <a:rPr lang="en-US" altLang="zh-CN" sz="2400" dirty="0"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ea typeface="楷体" panose="02010609060101010101" pitchFamily="49" charset="-122"/>
              </a:rPr>
              <a:t>的内容传送至由寄存器</a:t>
            </a:r>
            <a:r>
              <a:rPr lang="en-US" altLang="zh-CN" sz="2400" dirty="0">
                <a:ea typeface="楷体" panose="02010609060101010101" pitchFamily="49" charset="-122"/>
              </a:rPr>
              <a:t>R1</a:t>
            </a:r>
            <a:r>
              <a:rPr lang="zh-CN" altLang="en-US" sz="2400" dirty="0">
                <a:ea typeface="楷体" panose="02010609060101010101" pitchFamily="49" charset="-122"/>
              </a:rPr>
              <a:t>间接寻址的存储单元中。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064AFDA-1CE3-406F-9074-8B91DA8396E6}"/>
              </a:ext>
            </a:extLst>
          </p:cNvPr>
          <p:cNvSpPr/>
          <p:nvPr/>
        </p:nvSpPr>
        <p:spPr bwMode="auto">
          <a:xfrm>
            <a:off x="8040216" y="3009954"/>
            <a:ext cx="3031186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008B1EF-67A5-4DE4-B3B7-943B328C61D6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8624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31157"/>
              </p:ext>
            </p:extLst>
          </p:nvPr>
        </p:nvGraphicFramePr>
        <p:xfrm>
          <a:off x="5807968" y="840698"/>
          <a:ext cx="6264696" cy="1934451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s-E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s-E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s-E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s-E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R1+Y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8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</a:t>
                      </a:r>
                      <a:r>
                        <a:rPr kumimoji="1" lang="es-E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s-E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endParaRPr kumimoji="1" lang="es-E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R1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ADD  R1 ,  R0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加法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源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目的操作数</a:t>
            </a:r>
            <a:r>
              <a:rPr lang="zh-CN" altLang="en-US" sz="2400" dirty="0">
                <a:ea typeface="楷体" panose="02010609060101010101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寄存器寻址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将寄存器</a:t>
            </a:r>
            <a:r>
              <a:rPr lang="en-US" altLang="zh-CN" sz="2400" dirty="0"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ea typeface="楷体" panose="02010609060101010101" pitchFamily="49" charset="-122"/>
              </a:rPr>
              <a:t>的内容与寄存器</a:t>
            </a:r>
            <a:r>
              <a:rPr lang="en-US" altLang="zh-CN" sz="2400" dirty="0">
                <a:ea typeface="楷体" panose="02010609060101010101" pitchFamily="49" charset="-122"/>
              </a:rPr>
              <a:t>R1</a:t>
            </a:r>
            <a:r>
              <a:rPr lang="zh-CN" altLang="en-US" sz="2400" dirty="0">
                <a:ea typeface="楷体" panose="02010609060101010101" pitchFamily="49" charset="-122"/>
              </a:rPr>
              <a:t>的内容相加并将结果存入</a:t>
            </a:r>
            <a:r>
              <a:rPr lang="en-US" altLang="zh-CN" sz="2400" dirty="0">
                <a:ea typeface="楷体" panose="02010609060101010101" pitchFamily="49" charset="-122"/>
              </a:rPr>
              <a:t>R1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81B4E73-A782-484F-A584-82B74C2C63B1}"/>
              </a:ext>
            </a:extLst>
          </p:cNvPr>
          <p:cNvSpPr/>
          <p:nvPr/>
        </p:nvSpPr>
        <p:spPr bwMode="auto">
          <a:xfrm>
            <a:off x="8184232" y="3009954"/>
            <a:ext cx="2664296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64A2848-990C-422C-AA92-5CA62A1D6750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8752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1B465-B7F2-4A1C-9428-B79A0ED5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808" y="3376978"/>
            <a:ext cx="4124856" cy="3148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SUB  R0 ,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ea typeface="楷体" panose="02010609060101010101" pitchFamily="49" charset="-122"/>
              </a:rPr>
              <a:t>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减法</a:t>
            </a:r>
            <a:r>
              <a:rPr lang="zh-CN" altLang="en-US" sz="2400" dirty="0">
                <a:ea typeface="楷体" panose="02010609060101010101" pitchFamily="49" charset="-122"/>
              </a:rPr>
              <a:t>指令。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源操作数</a:t>
            </a:r>
            <a:r>
              <a:rPr lang="zh-CN" altLang="en-US" sz="2400" dirty="0">
                <a:ea typeface="楷体" panose="02010609060101010101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间接寻址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dirty="0">
                <a:ea typeface="楷体" panose="02010609060101010101" pitchFamily="49" charset="-122"/>
              </a:rPr>
              <a:t>寄存器R0中的被减数减去存储器地址X间接寻址的存储单元中的减数、将差值传送至寄存器R0中。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1052736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376979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861281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90" name="Group 109">
            <a:extLst>
              <a:ext uri="{FF2B5EF4-FFF2-40B4-BE49-F238E27FC236}">
                <a16:creationId xmlns:a16="http://schemas.microsoft.com/office/drawing/2014/main" id="{E01B9EC1-2115-4521-8CC5-E513B101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46592"/>
              </p:ext>
            </p:extLst>
          </p:nvPr>
        </p:nvGraphicFramePr>
        <p:xfrm>
          <a:off x="5909944" y="137652"/>
          <a:ext cx="5946696" cy="3114480"/>
        </p:xfrm>
        <a:graphic>
          <a:graphicData uri="http://schemas.openxmlformats.org/drawingml/2006/table">
            <a:tbl>
              <a:tblPr/>
              <a:tblGrid>
                <a:gridCol w="69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地址字段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﹣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SUB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96112"/>
                  </a:ext>
                </a:extLst>
              </a:tr>
              <a:tr h="296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endParaRPr kumimoji="1" lang="pt-BR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FE57AF53-061B-4C3F-AD3E-B4C0EA6E0E07}"/>
              </a:ext>
            </a:extLst>
          </p:cNvPr>
          <p:cNvSpPr/>
          <p:nvPr/>
        </p:nvSpPr>
        <p:spPr bwMode="auto">
          <a:xfrm>
            <a:off x="8044879" y="3390714"/>
            <a:ext cx="2736304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87FBE23-6078-439D-BB09-6E899946FED9}"/>
              </a:ext>
            </a:extLst>
          </p:cNvPr>
          <p:cNvSpPr/>
          <p:nvPr/>
        </p:nvSpPr>
        <p:spPr>
          <a:xfrm>
            <a:off x="4204162" y="2473035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440367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91848"/>
              </p:ext>
            </p:extLst>
          </p:nvPr>
        </p:nvGraphicFramePr>
        <p:xfrm>
          <a:off x="5807968" y="840698"/>
          <a:ext cx="6264696" cy="192340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地址字段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IO[AR]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IOread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21087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IN  R0 , P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读接口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从</a:t>
            </a:r>
            <a:r>
              <a:rPr lang="en-US" altLang="zh-CN" sz="2400" dirty="0">
                <a:ea typeface="楷体" panose="02010609060101010101" pitchFamily="49" charset="-122"/>
              </a:rPr>
              <a:t>I/O</a:t>
            </a:r>
            <a:r>
              <a:rPr lang="zh-CN" altLang="en-US" sz="2400" dirty="0">
                <a:ea typeface="楷体" panose="02010609060101010101" pitchFamily="49" charset="-122"/>
              </a:rPr>
              <a:t>地址为</a:t>
            </a:r>
            <a:r>
              <a:rPr lang="en-US" altLang="zh-CN" sz="2400" dirty="0">
                <a:ea typeface="楷体" panose="02010609060101010101" pitchFamily="49" charset="-122"/>
              </a:rPr>
              <a:t>P</a:t>
            </a:r>
            <a:r>
              <a:rPr lang="zh-CN" altLang="en-US" sz="2400" dirty="0"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ea typeface="楷体" panose="02010609060101010101" pitchFamily="49" charset="-122"/>
              </a:rPr>
              <a:t>I/O</a:t>
            </a:r>
            <a:r>
              <a:rPr lang="zh-CN" altLang="en-US" sz="2400" dirty="0">
                <a:ea typeface="楷体" panose="02010609060101010101" pitchFamily="49" charset="-122"/>
              </a:rPr>
              <a:t>设备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ea typeface="楷体" panose="02010609060101010101" pitchFamily="49" charset="-122"/>
              </a:rPr>
              <a:t>接口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ea typeface="楷体" panose="02010609060101010101" pitchFamily="49" charset="-122"/>
              </a:rPr>
              <a:t>中输入数据并存入寄存器</a:t>
            </a:r>
            <a:r>
              <a:rPr lang="en-US" altLang="zh-CN" sz="2400" dirty="0"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ea typeface="楷体" panose="02010609060101010101" pitchFamily="49" charset="-122"/>
              </a:rPr>
              <a:t>中。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66F7868-0F08-4757-BDFF-7B9B93BC0306}"/>
              </a:ext>
            </a:extLst>
          </p:cNvPr>
          <p:cNvSpPr/>
          <p:nvPr/>
        </p:nvSpPr>
        <p:spPr bwMode="auto">
          <a:xfrm>
            <a:off x="8184232" y="3009954"/>
            <a:ext cx="2232248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40BB852-8D9D-47C2-A273-CA6353BFD1EF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7B9A9A-93A8-4FDB-976D-E34F7841BBD2}"/>
              </a:ext>
            </a:extLst>
          </p:cNvPr>
          <p:cNvSpPr/>
          <p:nvPr/>
        </p:nvSpPr>
        <p:spPr>
          <a:xfrm>
            <a:off x="8337823" y="5199843"/>
            <a:ext cx="3432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注意与“</a:t>
            </a:r>
            <a:r>
              <a:rPr lang="en-US" altLang="zh-CN" sz="2400" b="1" kern="0" dirty="0">
                <a:solidFill>
                  <a:srgbClr val="0000FF"/>
                </a:solidFill>
                <a:ea typeface="楷体" panose="02010609060101010101" pitchFamily="49" charset="-122"/>
              </a:rPr>
              <a:t>MOV  R0 , P</a:t>
            </a:r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”</a:t>
            </a:r>
            <a:br>
              <a:rPr lang="en-US" altLang="zh-CN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</a:br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指令的区别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4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86651"/>
              </p:ext>
            </p:extLst>
          </p:nvPr>
        </p:nvGraphicFramePr>
        <p:xfrm>
          <a:off x="5807968" y="840698"/>
          <a:ext cx="6264696" cy="1940229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地址字段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IO[AR]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IOwrite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21087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OUT  P , R0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写接口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将寄存器</a:t>
            </a:r>
            <a:r>
              <a:rPr lang="en-US" altLang="zh-CN" sz="2400" dirty="0"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ea typeface="楷体" panose="02010609060101010101" pitchFamily="49" charset="-122"/>
              </a:rPr>
              <a:t>中的数据输出到</a:t>
            </a:r>
            <a:r>
              <a:rPr lang="en-US" altLang="zh-CN" sz="2400" dirty="0">
                <a:ea typeface="楷体" panose="02010609060101010101" pitchFamily="49" charset="-122"/>
              </a:rPr>
              <a:t>I/O</a:t>
            </a:r>
            <a:r>
              <a:rPr lang="zh-CN" altLang="en-US" sz="2400" dirty="0">
                <a:ea typeface="楷体" panose="02010609060101010101" pitchFamily="49" charset="-122"/>
              </a:rPr>
              <a:t>地址为</a:t>
            </a:r>
            <a:r>
              <a:rPr lang="en-US" altLang="zh-CN" sz="2400" dirty="0">
                <a:ea typeface="楷体" panose="02010609060101010101" pitchFamily="49" charset="-122"/>
              </a:rPr>
              <a:t>P</a:t>
            </a:r>
            <a:r>
              <a:rPr lang="zh-CN" altLang="en-US" sz="2400" dirty="0"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ea typeface="楷体" panose="02010609060101010101" pitchFamily="49" charset="-122"/>
              </a:rPr>
              <a:t>I/O</a:t>
            </a:r>
            <a:r>
              <a:rPr lang="zh-CN" altLang="en-US" sz="2400" dirty="0">
                <a:ea typeface="楷体" panose="02010609060101010101" pitchFamily="49" charset="-122"/>
              </a:rPr>
              <a:t>设备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ea typeface="楷体" panose="02010609060101010101" pitchFamily="49" charset="-122"/>
              </a:rPr>
              <a:t>接口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ea typeface="楷体" panose="02010609060101010101" pitchFamily="49" charset="-122"/>
              </a:rPr>
              <a:t>中。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CC08E9-971C-4BB3-B644-A29F6494AD0C}"/>
              </a:ext>
            </a:extLst>
          </p:cNvPr>
          <p:cNvSpPr/>
          <p:nvPr/>
        </p:nvSpPr>
        <p:spPr bwMode="auto">
          <a:xfrm>
            <a:off x="8184232" y="3009954"/>
            <a:ext cx="2376264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625B557-E6A3-457B-B7FC-8B87BF114E92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6249ADA-876E-48E0-AE9D-058442600388}"/>
              </a:ext>
            </a:extLst>
          </p:cNvPr>
          <p:cNvSpPr/>
          <p:nvPr/>
        </p:nvSpPr>
        <p:spPr>
          <a:xfrm>
            <a:off x="8337823" y="5199843"/>
            <a:ext cx="3432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注意与“</a:t>
            </a:r>
            <a:r>
              <a:rPr lang="en-US" altLang="zh-CN" sz="2400" b="1" kern="0" dirty="0">
                <a:solidFill>
                  <a:srgbClr val="0000FF"/>
                </a:solidFill>
                <a:ea typeface="楷体" panose="02010609060101010101" pitchFamily="49" charset="-122"/>
              </a:rPr>
              <a:t>MOV  P , R0</a:t>
            </a:r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”</a:t>
            </a:r>
            <a:br>
              <a:rPr lang="en-US" altLang="zh-CN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</a:br>
            <a:r>
              <a:rPr lang="zh-CN" altLang="en-US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指令的区别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56727"/>
              </p:ext>
            </p:extLst>
          </p:nvPr>
        </p:nvGraphicFramePr>
        <p:xfrm>
          <a:off x="5807968" y="840698"/>
          <a:ext cx="6264696" cy="114236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PC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IR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地址字段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4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4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JUMP  X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无条件跳转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将程序执行地址从当前跳转指令所在位置转移到存储器地址为</a:t>
            </a:r>
            <a:r>
              <a:rPr lang="en-US" altLang="zh-CN" sz="2400" dirty="0"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ea typeface="楷体" panose="02010609060101010101" pitchFamily="49" charset="-122"/>
              </a:rPr>
              <a:t>处。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F45891-3A1D-4324-8F4A-7E0167303661}"/>
              </a:ext>
            </a:extLst>
          </p:cNvPr>
          <p:cNvSpPr/>
          <p:nvPr/>
        </p:nvSpPr>
        <p:spPr bwMode="auto">
          <a:xfrm>
            <a:off x="8184232" y="3009954"/>
            <a:ext cx="2016224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EC70443-560F-4E5B-8846-39072473F078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6810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2065"/>
              </p:ext>
            </p:extLst>
          </p:nvPr>
        </p:nvGraphicFramePr>
        <p:xfrm>
          <a:off x="5807968" y="463010"/>
          <a:ext cx="6264696" cy="238992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ZF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：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地址字段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)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400" b="1" i="0" u="none" strike="noStrike" kern="1200" cap="none" spc="0" normalizeH="0" baseline="-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1" lang="en-US" altLang="zh-CN" sz="24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PC+Y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400" b="1" i="0" u="none" strike="noStrike" kern="1200" cap="none" spc="0" normalizeH="0" baseline="-3000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4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ADD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05918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Z</a:t>
                      </a:r>
                      <a:r>
                        <a:rPr kumimoji="1" lang="en-US" altLang="zh-CN" sz="2400" b="1" i="0" u="none" strike="noStrike" kern="1200" cap="none" spc="0" normalizeH="0" baseline="-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4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400" b="1" i="0" u="none" strike="noStrike" kern="1200" cap="none" spc="0" normalizeH="0" baseline="-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JZ  offs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条件跳转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相对寻址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当条件为真（即零标志</a:t>
            </a: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ZF=1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）时，程序发生跳转；条件为假（即零标志</a:t>
            </a: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ZF=0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）时，程序顺序执行下条指令。</a:t>
            </a:r>
            <a:endParaRPr lang="en-US" altLang="zh-CN" sz="24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跳转地址＝</a:t>
            </a: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PC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offs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，</a:t>
            </a:r>
            <a:endParaRPr lang="en-US" altLang="zh-CN" sz="24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offs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为带符号的地址偏移量。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95AB81-8D7F-44EF-85AB-C8816321F972}"/>
              </a:ext>
            </a:extLst>
          </p:cNvPr>
          <p:cNvSpPr/>
          <p:nvPr/>
        </p:nvSpPr>
        <p:spPr bwMode="auto">
          <a:xfrm>
            <a:off x="8184232" y="3009954"/>
            <a:ext cx="1772064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7D832E-DF6F-4BAF-85EF-1D0789F954D5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086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7104-302A-4AB7-818E-06BF56A4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66"/>
                </a:solidFill>
              </a:rPr>
              <a:t>输出</a:t>
            </a:r>
            <a:r>
              <a:rPr lang="zh-CN" altLang="en-US" dirty="0"/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54765-5361-4B52-A62A-0C01B208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64705"/>
            <a:ext cx="7556499" cy="5616705"/>
          </a:xfrm>
        </p:spPr>
        <p:txBody>
          <a:bodyPr/>
          <a:lstStyle/>
          <a:p>
            <a:pPr marL="358775" indent="-358775"/>
            <a:r>
              <a:rPr lang="zh-CN" altLang="en-US" dirty="0"/>
              <a:t>各</a:t>
            </a:r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读写</a:t>
            </a:r>
            <a:r>
              <a:rPr lang="zh-CN" altLang="en-US" dirty="0"/>
              <a:t>信号。</a:t>
            </a:r>
            <a:endParaRPr lang="en-US" altLang="zh-CN" dirty="0"/>
          </a:p>
          <a:p>
            <a:pPr marL="358775" indent="-358775"/>
            <a:r>
              <a:rPr lang="zh-CN" altLang="en-US" dirty="0"/>
              <a:t>具有自增、自减功能的寄存器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加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、减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信号。</a:t>
            </a:r>
            <a:endParaRPr lang="en-US" altLang="zh-CN" dirty="0"/>
          </a:p>
          <a:p>
            <a:pPr marL="358775" indent="-358775"/>
            <a:r>
              <a:rPr lang="zh-CN" altLang="en-US" dirty="0">
                <a:solidFill>
                  <a:srgbClr val="FF0000"/>
                </a:solidFill>
              </a:rPr>
              <a:t>内存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读、写</a:t>
            </a:r>
            <a:r>
              <a:rPr lang="zh-CN" altLang="en-US" dirty="0"/>
              <a:t>信号，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读、写</a:t>
            </a:r>
            <a:r>
              <a:rPr lang="zh-CN" altLang="en-US" dirty="0"/>
              <a:t>信号。</a:t>
            </a:r>
            <a:endParaRPr lang="en-US" altLang="zh-CN" dirty="0"/>
          </a:p>
          <a:p>
            <a:pPr marL="358775" indent="-358775"/>
            <a:r>
              <a:rPr lang="zh-CN" altLang="en-US" dirty="0"/>
              <a:t>控制</a:t>
            </a:r>
            <a:r>
              <a:rPr lang="en-US" altLang="zh-CN" dirty="0">
                <a:solidFill>
                  <a:srgbClr val="FF0000"/>
                </a:solidFill>
              </a:rPr>
              <a:t>ALU</a:t>
            </a:r>
            <a:r>
              <a:rPr lang="zh-CN" altLang="en-US" dirty="0"/>
              <a:t>的信号。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加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与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移位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CC872391-7CCD-47EB-852F-FB0767F4E29F}"/>
              </a:ext>
            </a:extLst>
          </p:cNvPr>
          <p:cNvGrpSpPr>
            <a:grpSpLocks/>
          </p:cNvGrpSpPr>
          <p:nvPr/>
        </p:nvGrpSpPr>
        <p:grpSpPr bwMode="auto">
          <a:xfrm>
            <a:off x="5135561" y="1443184"/>
            <a:ext cx="6624639" cy="5010152"/>
            <a:chOff x="1429" y="482"/>
            <a:chExt cx="4173" cy="3156"/>
          </a:xfrm>
        </p:grpSpPr>
        <p:sp>
          <p:nvSpPr>
            <p:cNvPr id="5" name="Text Box 40">
              <a:extLst>
                <a:ext uri="{FF2B5EF4-FFF2-40B4-BE49-F238E27FC236}">
                  <a16:creationId xmlns:a16="http://schemas.microsoft.com/office/drawing/2014/main" id="{F30BC930-91F0-4CFE-8C21-DB8302C20F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52" y="1798"/>
              <a:ext cx="1606" cy="111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控制单元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CU</a:t>
              </a:r>
            </a:p>
          </p:txBody>
        </p:sp>
        <p:sp>
          <p:nvSpPr>
            <p:cNvPr id="6" name="Line 42">
              <a:extLst>
                <a:ext uri="{FF2B5EF4-FFF2-40B4-BE49-F238E27FC236}">
                  <a16:creationId xmlns:a16="http://schemas.microsoft.com/office/drawing/2014/main" id="{91E6671D-C643-4D22-B246-7C605FBCC3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119" y="1536"/>
              <a:ext cx="51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21D4089F-8B4B-4699-A239-34F1344AC5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395" y="1534"/>
              <a:ext cx="51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5FA4C1CD-00EE-45C2-822B-390F400778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431" y="1534"/>
              <a:ext cx="51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Text Box 45">
              <a:extLst>
                <a:ext uri="{FF2B5EF4-FFF2-40B4-BE49-F238E27FC236}">
                  <a16:creationId xmlns:a16="http://schemas.microsoft.com/office/drawing/2014/main" id="{628E190F-843F-4BDC-A12E-F884174F6DC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4" y="1370"/>
              <a:ext cx="1587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     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Text Box 47">
              <a:extLst>
                <a:ext uri="{FF2B5EF4-FFF2-40B4-BE49-F238E27FC236}">
                  <a16:creationId xmlns:a16="http://schemas.microsoft.com/office/drawing/2014/main" id="{2C622468-FE74-4895-A9D9-A807C7120B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87" y="3408"/>
              <a:ext cx="76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控制信号</a:t>
              </a:r>
            </a:p>
          </p:txBody>
        </p:sp>
        <p:sp>
          <p:nvSpPr>
            <p:cNvPr id="11" name="Line 48">
              <a:extLst>
                <a:ext uri="{FF2B5EF4-FFF2-40B4-BE49-F238E27FC236}">
                  <a16:creationId xmlns:a16="http://schemas.microsoft.com/office/drawing/2014/main" id="{D830839E-B0B8-481B-94D7-F992C5E5C2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131" y="3183"/>
              <a:ext cx="53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Line 49">
              <a:extLst>
                <a:ext uri="{FF2B5EF4-FFF2-40B4-BE49-F238E27FC236}">
                  <a16:creationId xmlns:a16="http://schemas.microsoft.com/office/drawing/2014/main" id="{79549FE4-C65A-4513-8E0F-45F50C770C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416" y="3188"/>
              <a:ext cx="53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Line 50">
              <a:extLst>
                <a:ext uri="{FF2B5EF4-FFF2-40B4-BE49-F238E27FC236}">
                  <a16:creationId xmlns:a16="http://schemas.microsoft.com/office/drawing/2014/main" id="{07C73787-2A3C-4D56-BC1E-D9440136D0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425" y="3180"/>
              <a:ext cx="53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C891569E-F971-4538-87BD-40217CC6ECF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4" y="3048"/>
              <a:ext cx="1532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   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     C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42FA4849-FE20-4FA2-B096-FEB30433CB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20" y="1963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Text Box 54">
              <a:extLst>
                <a:ext uri="{FF2B5EF4-FFF2-40B4-BE49-F238E27FC236}">
                  <a16:creationId xmlns:a16="http://schemas.microsoft.com/office/drawing/2014/main" id="{E301A8A9-0BA7-4242-89AE-482CFAF6A3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96" y="1687"/>
              <a:ext cx="415" cy="131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36000" rIns="5400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时序产生器</a:t>
              </a:r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4AFA768C-F4FA-4264-AC99-1CE86EF882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11" y="2219"/>
              <a:ext cx="6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65393DE4-5050-4347-9859-F9D0602958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09" y="2718"/>
              <a:ext cx="6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Text Box 57">
              <a:extLst>
                <a:ext uri="{FF2B5EF4-FFF2-40B4-BE49-F238E27FC236}">
                  <a16:creationId xmlns:a16="http://schemas.microsoft.com/office/drawing/2014/main" id="{A6AFFD9B-5CF1-42B0-9BFB-E5AB8CFCF5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0" y="1823"/>
              <a:ext cx="272" cy="10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Line 59">
              <a:extLst>
                <a:ext uri="{FF2B5EF4-FFF2-40B4-BE49-F238E27FC236}">
                  <a16:creationId xmlns:a16="http://schemas.microsoft.com/office/drawing/2014/main" id="{72682746-CC51-409B-AEEE-9078FE3F89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62" y="2039"/>
              <a:ext cx="7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20ABBE6D-7DC9-4D02-9C4D-61E931D99E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68" y="2635"/>
              <a:ext cx="7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Text Box 61">
              <a:extLst>
                <a:ext uri="{FF2B5EF4-FFF2-40B4-BE49-F238E27FC236}">
                  <a16:creationId xmlns:a16="http://schemas.microsoft.com/office/drawing/2014/main" id="{D412366C-634E-489A-9235-E598BE8F44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04" y="2190"/>
              <a:ext cx="372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Flags</a:t>
              </a:r>
            </a:p>
          </p:txBody>
        </p:sp>
        <p:sp>
          <p:nvSpPr>
            <p:cNvPr id="23" name="Line 62">
              <a:extLst>
                <a:ext uri="{FF2B5EF4-FFF2-40B4-BE49-F238E27FC236}">
                  <a16:creationId xmlns:a16="http://schemas.microsoft.com/office/drawing/2014/main" id="{B82CF338-5479-4814-A4F6-193A2DD5F3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897" y="2322"/>
              <a:ext cx="36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FF6FACCB-C1F7-4BEF-AA1B-54BA97E2952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92" y="482"/>
              <a:ext cx="1513" cy="25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指令寄存器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IR</a:t>
              </a:r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E2C3997F-D32A-4560-BF5D-52B6FAC0F0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11" y="1019"/>
              <a:ext cx="1456" cy="25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指令译码器</a:t>
              </a:r>
            </a:p>
          </p:txBody>
        </p:sp>
        <p:sp>
          <p:nvSpPr>
            <p:cNvPr id="26" name="AutoShape 66">
              <a:extLst>
                <a:ext uri="{FF2B5EF4-FFF2-40B4-BE49-F238E27FC236}">
                  <a16:creationId xmlns:a16="http://schemas.microsoft.com/office/drawing/2014/main" id="{07E6E52F-1AC0-4937-AEB4-DF0A6649EA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5" y="735"/>
              <a:ext cx="295" cy="282"/>
            </a:xfrm>
            <a:prstGeom prst="downArrow">
              <a:avLst>
                <a:gd name="adj1" fmla="val 43046"/>
                <a:gd name="adj2" fmla="val 56741"/>
              </a:avLst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3BF330E4-AF3E-461E-97F9-E68B838AD9C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29" y="2276"/>
              <a:ext cx="457" cy="72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时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钟</a:t>
              </a:r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85ABF130-FF06-4059-A766-91096D351D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99" y="2633"/>
              <a:ext cx="2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Text Box 71">
              <a:extLst>
                <a:ext uri="{FF2B5EF4-FFF2-40B4-BE49-F238E27FC236}">
                  <a16:creationId xmlns:a16="http://schemas.microsoft.com/office/drawing/2014/main" id="{5E14DA44-6D22-4CA5-BFDF-892E20433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6" y="2277"/>
              <a:ext cx="346" cy="4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9251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17404"/>
              </p:ext>
            </p:extLst>
          </p:nvPr>
        </p:nvGraphicFramePr>
        <p:xfrm>
          <a:off x="5807968" y="840698"/>
          <a:ext cx="6264696" cy="192340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SP-n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Memory[AR]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DR</a:t>
                      </a:r>
                      <a:endParaRPr kumimoji="1" lang="pt-BR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</a:rPr>
                        <a:t>Mwrite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8"/>
            <a:ext cx="4059110" cy="16765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PUSH  R0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压栈</a:t>
            </a:r>
            <a:r>
              <a:rPr lang="zh-CN" altLang="en-US" sz="2400" dirty="0">
                <a:ea typeface="楷体" panose="02010609060101010101" pitchFamily="49" charset="-122"/>
              </a:rPr>
              <a:t>指令。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将寄存器</a:t>
            </a: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中的数据压入到堆栈中。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448481-84CA-4EA0-9930-5EC5BAC2A6E7}"/>
              </a:ext>
            </a:extLst>
          </p:cNvPr>
          <p:cNvSpPr/>
          <p:nvPr/>
        </p:nvSpPr>
        <p:spPr bwMode="auto">
          <a:xfrm>
            <a:off x="8184232" y="3009954"/>
            <a:ext cx="2304256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5C2C849-B14B-4896-9657-6A9D257C558A}"/>
              </a:ext>
            </a:extLst>
          </p:cNvPr>
          <p:cNvGrpSpPr/>
          <p:nvPr/>
        </p:nvGrpSpPr>
        <p:grpSpPr>
          <a:xfrm>
            <a:off x="10448184" y="4888785"/>
            <a:ext cx="864096" cy="1387860"/>
            <a:chOff x="10056440" y="4993092"/>
            <a:chExt cx="864096" cy="13878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B1B6D7D-6806-4891-8871-2C6D3331D537}"/>
                </a:ext>
              </a:extLst>
            </p:cNvPr>
            <p:cNvCxnSpPr/>
            <p:nvPr/>
          </p:nvCxnSpPr>
          <p:spPr bwMode="auto">
            <a:xfrm>
              <a:off x="10056440" y="4993092"/>
              <a:ext cx="0" cy="138786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77DB7D4-5044-4DC5-B34C-0E56C2B1F0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56440" y="6380952"/>
              <a:ext cx="86409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996642D-38CD-4B8E-A7C5-E02771D3F6D0}"/>
                </a:ext>
              </a:extLst>
            </p:cNvPr>
            <p:cNvCxnSpPr/>
            <p:nvPr/>
          </p:nvCxnSpPr>
          <p:spPr bwMode="auto">
            <a:xfrm flipV="1">
              <a:off x="10920536" y="4993092"/>
              <a:ext cx="0" cy="138786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9594110F-5626-4DBF-8335-FD3A9AA042B9}"/>
              </a:ext>
            </a:extLst>
          </p:cNvPr>
          <p:cNvSpPr/>
          <p:nvPr/>
        </p:nvSpPr>
        <p:spPr bwMode="auto">
          <a:xfrm>
            <a:off x="10450826" y="5988991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F5BEFA4-3942-4842-9E6A-74747A88EE88}"/>
              </a:ext>
            </a:extLst>
          </p:cNvPr>
          <p:cNvSpPr/>
          <p:nvPr/>
        </p:nvSpPr>
        <p:spPr bwMode="auto">
          <a:xfrm>
            <a:off x="10449508" y="5707339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CFE87EE-B9F1-4690-A785-9BB23228120F}"/>
              </a:ext>
            </a:extLst>
          </p:cNvPr>
          <p:cNvSpPr/>
          <p:nvPr/>
        </p:nvSpPr>
        <p:spPr bwMode="auto">
          <a:xfrm>
            <a:off x="10446861" y="5426471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09E97D-C6D6-490F-8433-50853F2B8D7C}"/>
              </a:ext>
            </a:extLst>
          </p:cNvPr>
          <p:cNvSpPr/>
          <p:nvPr/>
        </p:nvSpPr>
        <p:spPr>
          <a:xfrm>
            <a:off x="10396190" y="45091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小地址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EBB2C45-2422-4398-9743-67EB1885525E}"/>
              </a:ext>
            </a:extLst>
          </p:cNvPr>
          <p:cNvSpPr/>
          <p:nvPr/>
        </p:nvSpPr>
        <p:spPr>
          <a:xfrm>
            <a:off x="10457314" y="63185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大地址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AE10F8E-C8B7-4820-9268-8B55334D5CA0}"/>
              </a:ext>
            </a:extLst>
          </p:cNvPr>
          <p:cNvGrpSpPr/>
          <p:nvPr/>
        </p:nvGrpSpPr>
        <p:grpSpPr>
          <a:xfrm>
            <a:off x="11312280" y="5368584"/>
            <a:ext cx="749619" cy="400110"/>
            <a:chOff x="11312280" y="5368584"/>
            <a:chExt cx="749619" cy="40011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93A5307-AB1A-4EFD-AAF3-CE51079D645F}"/>
                </a:ext>
              </a:extLst>
            </p:cNvPr>
            <p:cNvSpPr/>
            <p:nvPr/>
          </p:nvSpPr>
          <p:spPr>
            <a:xfrm>
              <a:off x="11577471" y="5368584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SP</a:t>
              </a:r>
              <a:endParaRPr lang="zh-CN" altLang="en-US" sz="2000" b="1" dirty="0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C3CC97E-D8ED-4C45-AC4A-82C613DFCFD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312280" y="5568025"/>
              <a:ext cx="31516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439D6F09-4EC5-4F21-852A-037F5654BEA8}"/>
              </a:ext>
            </a:extLst>
          </p:cNvPr>
          <p:cNvSpPr/>
          <p:nvPr/>
        </p:nvSpPr>
        <p:spPr bwMode="auto">
          <a:xfrm>
            <a:off x="9241929" y="5105095"/>
            <a:ext cx="945356" cy="36225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A2048E6D-27BA-45CB-B27B-00B7EDACDCED}"/>
              </a:ext>
            </a:extLst>
          </p:cNvPr>
          <p:cNvSpPr/>
          <p:nvPr/>
        </p:nvSpPr>
        <p:spPr bwMode="auto">
          <a:xfrm>
            <a:off x="8226610" y="5144819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9F491CA-7F1E-438F-9172-032637948CAB}"/>
              </a:ext>
            </a:extLst>
          </p:cNvPr>
          <p:cNvSpPr/>
          <p:nvPr/>
        </p:nvSpPr>
        <p:spPr bwMode="auto">
          <a:xfrm>
            <a:off x="8184232" y="5105095"/>
            <a:ext cx="945356" cy="36225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9CEDBB5-5ACD-46F4-9F70-E356D7F58CE0}"/>
              </a:ext>
            </a:extLst>
          </p:cNvPr>
          <p:cNvSpPr/>
          <p:nvPr/>
        </p:nvSpPr>
        <p:spPr>
          <a:xfrm>
            <a:off x="8401808" y="5421086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R0</a:t>
            </a:r>
            <a:endParaRPr lang="zh-CN" altLang="en-US" sz="2000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7BCF8AF-E905-4255-8353-76F4FAC3F1F7}"/>
              </a:ext>
            </a:extLst>
          </p:cNvPr>
          <p:cNvSpPr/>
          <p:nvPr/>
        </p:nvSpPr>
        <p:spPr>
          <a:xfrm>
            <a:off x="9435052" y="5421086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DR</a:t>
            </a:r>
            <a:endParaRPr lang="zh-CN" altLang="en-US" sz="2000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E8D01ED-DFB0-4516-93D8-2820AA7E6B9C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7693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3.75E-6 -0.04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0868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84 0.00023 L 0.18216 -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58381"/>
              </p:ext>
            </p:extLst>
          </p:nvPr>
        </p:nvGraphicFramePr>
        <p:xfrm>
          <a:off x="5807968" y="840698"/>
          <a:ext cx="6264696" cy="192340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zh-CN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SP+n</a:t>
                      </a:r>
                      <a:endParaRPr kumimoji="1" lang="pt-BR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SP+1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8"/>
            <a:ext cx="4059110" cy="17084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11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POP  R0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出栈</a:t>
            </a:r>
            <a:r>
              <a:rPr lang="zh-CN" altLang="en-US" sz="2400" dirty="0">
                <a:ea typeface="楷体" panose="02010609060101010101" pitchFamily="49" charset="-122"/>
              </a:rPr>
              <a:t>指令。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将堆栈栈顶的数据弹出至寄存器</a:t>
            </a:r>
            <a:r>
              <a:rPr lang="en-US" altLang="zh-CN" sz="2400" dirty="0">
                <a:solidFill>
                  <a:srgbClr val="000000"/>
                </a:solidFill>
                <a:ea typeface="楷体" panose="02010609060101010101" pitchFamily="49" charset="-122"/>
              </a:rPr>
              <a:t>R0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中。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8C9B7D0-DF4B-432D-ACF2-5055BE404DBA}"/>
              </a:ext>
            </a:extLst>
          </p:cNvPr>
          <p:cNvSpPr/>
          <p:nvPr/>
        </p:nvSpPr>
        <p:spPr bwMode="auto">
          <a:xfrm>
            <a:off x="8184232" y="3009954"/>
            <a:ext cx="2143766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1D99976-CFF5-4AF9-B6CA-C59DB3CBB0EB}"/>
              </a:ext>
            </a:extLst>
          </p:cNvPr>
          <p:cNvGrpSpPr/>
          <p:nvPr/>
        </p:nvGrpSpPr>
        <p:grpSpPr>
          <a:xfrm>
            <a:off x="10448184" y="4888785"/>
            <a:ext cx="864096" cy="1387860"/>
            <a:chOff x="10056440" y="4993092"/>
            <a:chExt cx="864096" cy="1387860"/>
          </a:xfrm>
        </p:grpSpPr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FCE71FE-1686-4641-9DD2-774D872E8073}"/>
                </a:ext>
              </a:extLst>
            </p:cNvPr>
            <p:cNvCxnSpPr/>
            <p:nvPr/>
          </p:nvCxnSpPr>
          <p:spPr bwMode="auto">
            <a:xfrm>
              <a:off x="10056440" y="4993092"/>
              <a:ext cx="0" cy="138786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6D0D4D0-729F-479A-B6E5-497C95ABA3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56440" y="6380952"/>
              <a:ext cx="86409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1D7C1A1-0D5E-4A2B-939D-399ABF812554}"/>
                </a:ext>
              </a:extLst>
            </p:cNvPr>
            <p:cNvCxnSpPr/>
            <p:nvPr/>
          </p:nvCxnSpPr>
          <p:spPr bwMode="auto">
            <a:xfrm flipV="1">
              <a:off x="10920536" y="4993092"/>
              <a:ext cx="0" cy="138786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4279B16-6B2F-47BF-8076-8B0E208BA101}"/>
              </a:ext>
            </a:extLst>
          </p:cNvPr>
          <p:cNvSpPr/>
          <p:nvPr/>
        </p:nvSpPr>
        <p:spPr bwMode="auto">
          <a:xfrm>
            <a:off x="10450826" y="5988991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2113458-0F99-474E-A1D8-98D5B3EC3C4C}"/>
              </a:ext>
            </a:extLst>
          </p:cNvPr>
          <p:cNvSpPr/>
          <p:nvPr/>
        </p:nvSpPr>
        <p:spPr bwMode="auto">
          <a:xfrm>
            <a:off x="10449508" y="5707339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C5DBE9D5-66EB-4167-99B6-96B3E0FBE2F6}"/>
              </a:ext>
            </a:extLst>
          </p:cNvPr>
          <p:cNvSpPr/>
          <p:nvPr/>
        </p:nvSpPr>
        <p:spPr bwMode="auto">
          <a:xfrm>
            <a:off x="10446861" y="5426471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1B53382-5466-4552-B332-48CBD9BBEDCE}"/>
              </a:ext>
            </a:extLst>
          </p:cNvPr>
          <p:cNvSpPr/>
          <p:nvPr/>
        </p:nvSpPr>
        <p:spPr>
          <a:xfrm>
            <a:off x="10396190" y="45091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小地址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3228120-21CF-4C18-9E51-59BCF114E4BF}"/>
              </a:ext>
            </a:extLst>
          </p:cNvPr>
          <p:cNvSpPr/>
          <p:nvPr/>
        </p:nvSpPr>
        <p:spPr>
          <a:xfrm>
            <a:off x="10457314" y="63185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大地址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7CCF577-9451-48BA-A119-5867F8E94CEC}"/>
              </a:ext>
            </a:extLst>
          </p:cNvPr>
          <p:cNvGrpSpPr/>
          <p:nvPr/>
        </p:nvGrpSpPr>
        <p:grpSpPr>
          <a:xfrm>
            <a:off x="11312280" y="5088359"/>
            <a:ext cx="749619" cy="400110"/>
            <a:chOff x="11312280" y="5368584"/>
            <a:chExt cx="749619" cy="40011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76FA1B1-F204-470E-9185-86EFABFEFAE9}"/>
                </a:ext>
              </a:extLst>
            </p:cNvPr>
            <p:cNvSpPr/>
            <p:nvPr/>
          </p:nvSpPr>
          <p:spPr>
            <a:xfrm>
              <a:off x="11577471" y="5368584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SP</a:t>
              </a:r>
              <a:endParaRPr lang="zh-CN" altLang="en-US" sz="2000" b="1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BF5EE41-368C-4CFC-A9E4-76C595BAAD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312280" y="5568025"/>
              <a:ext cx="31516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AB0882DD-41D2-4915-810C-2E48F067418A}"/>
              </a:ext>
            </a:extLst>
          </p:cNvPr>
          <p:cNvSpPr/>
          <p:nvPr/>
        </p:nvSpPr>
        <p:spPr bwMode="auto">
          <a:xfrm>
            <a:off x="9241929" y="5105095"/>
            <a:ext cx="945356" cy="36225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A45217B-46FC-4905-B79F-4AEC4B9AF05F}"/>
              </a:ext>
            </a:extLst>
          </p:cNvPr>
          <p:cNvSpPr/>
          <p:nvPr/>
        </p:nvSpPr>
        <p:spPr bwMode="auto">
          <a:xfrm>
            <a:off x="10449507" y="5147533"/>
            <a:ext cx="861447" cy="281651"/>
          </a:xfrm>
          <a:prstGeom prst="roundRect">
            <a:avLst>
              <a:gd name="adj" fmla="val 26955"/>
            </a:avLst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450BA0F-A4E0-48D8-9182-F1085461D048}"/>
              </a:ext>
            </a:extLst>
          </p:cNvPr>
          <p:cNvSpPr/>
          <p:nvPr/>
        </p:nvSpPr>
        <p:spPr bwMode="auto">
          <a:xfrm>
            <a:off x="8184232" y="5105095"/>
            <a:ext cx="945356" cy="36225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743D4CE-6B36-47A6-B8D0-B0972F07DD28}"/>
              </a:ext>
            </a:extLst>
          </p:cNvPr>
          <p:cNvSpPr/>
          <p:nvPr/>
        </p:nvSpPr>
        <p:spPr>
          <a:xfrm>
            <a:off x="8401808" y="5421086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R0</a:t>
            </a:r>
            <a:endParaRPr lang="zh-CN" altLang="en-US" sz="2000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9040C46-00AC-42B7-95F8-D20F1C5C38C6}"/>
              </a:ext>
            </a:extLst>
          </p:cNvPr>
          <p:cNvSpPr/>
          <p:nvPr/>
        </p:nvSpPr>
        <p:spPr>
          <a:xfrm>
            <a:off x="9435052" y="5421086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DR</a:t>
            </a:r>
            <a:endParaRPr lang="zh-CN" altLang="en-US" sz="2000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8536F3D-2D29-4613-958F-8AA8609BAAC1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2102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-0.09558 -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58 3.7037E-6 L -0.18242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3.75E-6 0.0407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1B465-B7F2-4A1C-9428-B79A0ED5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808" y="3047248"/>
            <a:ext cx="4124856" cy="34780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CALL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ea typeface="楷体" panose="02010609060101010101" pitchFamily="49" charset="-122"/>
              </a:rPr>
              <a:t>X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2400" u="sng" dirty="0">
                <a:ea typeface="楷体" panose="02010609060101010101" pitchFamily="49" charset="-122"/>
              </a:rPr>
              <a:t>子程序调用</a:t>
            </a:r>
            <a:r>
              <a:rPr lang="zh-CN" altLang="en-US" sz="2400" dirty="0">
                <a:ea typeface="楷体" panose="02010609060101010101" pitchFamily="49" charset="-122"/>
              </a:rPr>
              <a:t>指令，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间接寻址</a:t>
            </a:r>
            <a:r>
              <a:rPr lang="zh-CN" altLang="en-US" sz="2400" dirty="0">
                <a:ea typeface="楷体" panose="02010609060101010101" pitchFamily="49" charset="-122"/>
              </a:rPr>
              <a:t>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将程序执行地址从当前调用指令所在位置转移到以存储器地址</a:t>
            </a:r>
            <a:r>
              <a:rPr lang="en-US" altLang="zh-CN" sz="2400" dirty="0"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ea typeface="楷体" panose="02010609060101010101" pitchFamily="49" charset="-122"/>
              </a:rPr>
              <a:t>间接寻址的存储单元处，并保存返回地址。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90" name="Group 109">
            <a:extLst>
              <a:ext uri="{FF2B5EF4-FFF2-40B4-BE49-F238E27FC236}">
                <a16:creationId xmlns:a16="http://schemas.microsoft.com/office/drawing/2014/main" id="{E01B9EC1-2115-4521-8CC5-E513B101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6531"/>
              </p:ext>
            </p:extLst>
          </p:nvPr>
        </p:nvGraphicFramePr>
        <p:xfrm>
          <a:off x="5765928" y="137652"/>
          <a:ext cx="6309638" cy="2812320"/>
        </p:xfrm>
        <a:graphic>
          <a:graphicData uri="http://schemas.openxmlformats.org/drawingml/2006/table">
            <a:tbl>
              <a:tblPr/>
              <a:tblGrid>
                <a:gridCol w="69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SP﹣n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SP-1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 [AR]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Mwrite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T4</a:t>
                      </a: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地址字段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T5</a:t>
                      </a: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FA559CCC-8844-4118-9A50-A4454ADD6D02}"/>
              </a:ext>
            </a:extLst>
          </p:cNvPr>
          <p:cNvSpPr/>
          <p:nvPr/>
        </p:nvSpPr>
        <p:spPr bwMode="auto">
          <a:xfrm>
            <a:off x="8088982" y="3057579"/>
            <a:ext cx="2486372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动作按钮: 获取信息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C57E656-CB99-4362-90E1-128A405EAB38}"/>
              </a:ext>
            </a:extLst>
          </p:cNvPr>
          <p:cNvSpPr>
            <a:spLocks noChangeAspect="1"/>
          </p:cNvSpPr>
          <p:nvPr/>
        </p:nvSpPr>
        <p:spPr bwMode="auto">
          <a:xfrm>
            <a:off x="11095794" y="5801172"/>
            <a:ext cx="720000" cy="72000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DCC0331-80E1-44A7-BE99-08EB242EED8F}"/>
              </a:ext>
            </a:extLst>
          </p:cNvPr>
          <p:cNvSpPr/>
          <p:nvPr/>
        </p:nvSpPr>
        <p:spPr>
          <a:xfrm>
            <a:off x="8894147" y="5517232"/>
            <a:ext cx="19543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PUSH  PC</a:t>
            </a:r>
          </a:p>
          <a:p>
            <a:r>
              <a:rPr lang="en-US" altLang="zh-CN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MOV  PC , X</a:t>
            </a:r>
            <a:endParaRPr lang="zh-CN" altLang="en-US" sz="24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箭头: 直角上 101">
            <a:extLst>
              <a:ext uri="{FF2B5EF4-FFF2-40B4-BE49-F238E27FC236}">
                <a16:creationId xmlns:a16="http://schemas.microsoft.com/office/drawing/2014/main" id="{9CDD3E3A-79F2-424D-922C-7FCE03C85FDC}"/>
              </a:ext>
            </a:extLst>
          </p:cNvPr>
          <p:cNvSpPr/>
          <p:nvPr/>
        </p:nvSpPr>
        <p:spPr bwMode="auto">
          <a:xfrm rot="5400000">
            <a:off x="8289473" y="5475649"/>
            <a:ext cx="630957" cy="598720"/>
          </a:xfrm>
          <a:prstGeom prst="bentUpArrow">
            <a:avLst>
              <a:gd name="adj1" fmla="val 26840"/>
              <a:gd name="adj2" fmla="val 27760"/>
              <a:gd name="adj3" fmla="val 4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8D22D3D-C5C6-43C7-9383-B10E3D6A3357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428084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执行周期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E54B17-540C-4F5A-A726-F6338390B497}"/>
              </a:ext>
            </a:extLst>
          </p:cNvPr>
          <p:cNvGrpSpPr/>
          <p:nvPr/>
        </p:nvGrpSpPr>
        <p:grpSpPr>
          <a:xfrm>
            <a:off x="119336" y="836712"/>
            <a:ext cx="7767898" cy="5688632"/>
            <a:chOff x="1043608" y="620688"/>
            <a:chExt cx="7767898" cy="5688632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730469-2F37-4B5E-BDB2-E90C5B9844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1960" y="5156371"/>
              <a:ext cx="1394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内部控制信号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9E3F6384-E51B-42F0-A021-23034CD57E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1929" y="692696"/>
              <a:ext cx="1858963" cy="42041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寄存器组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87C3F318-B17C-474A-B7D7-2A351912D7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162698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R0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CBE3490-2EF7-4340-9CCF-287D1EFDD5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1998067"/>
              <a:ext cx="1487170" cy="32208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Rn-1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F1BE2DF3-E958-4161-8CDC-247388AF04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48119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SP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D9D22F3F-A14A-4800-A9AB-E9601332AF2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2964326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61D3E0E-63A9-45C1-9EA7-029AB6ECDC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447455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94B0906-A942-40A0-99F7-C706D1DAAB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3930584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932F689D-76CB-49A6-AAA5-5E79548F66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7825" y="4413713"/>
              <a:ext cx="1487170" cy="32208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IR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131A312-EFA7-4807-B409-3B5DA86A3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61411" y="1594746"/>
              <a:ext cx="0" cy="3220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F2FB224-1475-40A1-851D-D424987AC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03241" y="908695"/>
              <a:ext cx="371475" cy="403247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内部总线</a:t>
              </a:r>
              <a:endPara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E7190A5F-373C-46EE-89AA-E8452FCE9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1323816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C416A5-9A5B-44F2-A8CC-F78B27676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159297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3638F739-9DB7-445C-B56E-E5082BDBCC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264248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21A2BC7B-B86A-4B66-9339-9907B75233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12566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8DB8BD9A-37AD-4362-A8CF-5C52FEC7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4092038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1A7AE3E-9992-4217-88DC-7EFFAAB4A8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74716" y="3608853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F6FF2BC3-8E37-4C82-80EE-4F5B11DC6F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5616" y="1412776"/>
              <a:ext cx="2216789" cy="35283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ALU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2CDD9DE-2BE6-410C-A0E7-F8A859E8D8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9746" y="1954739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PSW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FE12A2EC-50B9-469E-8D4D-9FF6096731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3442243"/>
              <a:ext cx="1486807" cy="64426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算术、布尔</a:t>
              </a:r>
            </a:p>
            <a:p>
              <a:pPr marL="0" marR="0" lvl="0" indent="0" algn="ctr" defTabSz="91440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逻辑</a:t>
              </a:r>
              <a:endPara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50BC74E1-6B97-48FE-AA5B-E1DF53D16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01467" y="2154007"/>
              <a:ext cx="37170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C080A08E-3A11-4972-9582-DA23589D46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8274" y="3120111"/>
              <a:ext cx="9292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4C7DB4F1-2F54-4C2B-A518-034E4B09E5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6554" y="2115805"/>
              <a:ext cx="55445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E08ADB35-3015-443F-9F60-8D6E48E70F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59976" y="4569707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21C4D4DB-C742-4E93-B92A-2874F64ED9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2636912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E16CAC9-5C3D-47A8-89C9-1C16D5806ED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3169" y="4408641"/>
              <a:ext cx="1486807" cy="3221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暂存器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0E68FD9-9FAC-4C50-9AA7-0FC9D079D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9976" y="2797978"/>
              <a:ext cx="5575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9656E636-CAAF-4CA4-A2F5-610D6D2C4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1803271" y="3200644"/>
              <a:ext cx="48319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249EE67-6A9D-4AA9-8255-5B5446E79F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255506" y="4247575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57EE7232-E472-4A26-A6C5-33E8A282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2627208" y="3281177"/>
              <a:ext cx="3221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68850C28-D1BB-41F7-B81D-585E71029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01467" y="2132855"/>
              <a:ext cx="0" cy="199688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52">
              <a:extLst>
                <a:ext uri="{FF2B5EF4-FFF2-40B4-BE49-F238E27FC236}">
                  <a16:creationId xmlns:a16="http://schemas.microsoft.com/office/drawing/2014/main" id="{3C86207B-3F89-4E82-B4FF-5A7E16DF22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332276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53">
              <a:extLst>
                <a:ext uri="{FF2B5EF4-FFF2-40B4-BE49-F238E27FC236}">
                  <a16:creationId xmlns:a16="http://schemas.microsoft.com/office/drawing/2014/main" id="{1A1B49F3-5C08-46A9-8A0B-D53BFC84C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5483002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21646846-CA28-444D-BE0B-7EA9D325A0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48797" y="2852936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56">
              <a:extLst>
                <a:ext uri="{FF2B5EF4-FFF2-40B4-BE49-F238E27FC236}">
                  <a16:creationId xmlns:a16="http://schemas.microsoft.com/office/drawing/2014/main" id="{5AF0AC67-9E0B-42E3-8666-C8AADE0737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2148765" y="5192786"/>
              <a:ext cx="503235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985D19CC-E294-4906-A231-2CD8C145F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371474" y="5444403"/>
              <a:ext cx="246758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CF4806C-07FF-47F5-A438-B4EE94DE15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5285507" y="5013060"/>
              <a:ext cx="57629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BF67AE84-AAA2-44F4-B877-C6E62E9FB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4417813" y="5182429"/>
              <a:ext cx="974277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F15C7985-58D3-4D5B-B08D-C63EF8B795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 flipV="1">
              <a:off x="4294339" y="5300799"/>
              <a:ext cx="28721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F06A2CF7-7D0C-4F8F-BEC8-710CE2BFB4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21236" y="4883222"/>
              <a:ext cx="155605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5BACFBEE-99AE-4DC1-B175-0E744D97A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1279129" y="5661248"/>
              <a:ext cx="35413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4C7CD5FB-1ADF-4F01-B249-ABED7DEF99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8409" y="5301209"/>
              <a:ext cx="1486745" cy="86409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463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控制器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7995AE3C-BE59-416B-9AE4-B8987EE45D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89004" y="4577755"/>
              <a:ext cx="7429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BAFAF94B-0C5A-4D2E-B838-0F1B0722F2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01467" y="3764376"/>
              <a:ext cx="5423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9FAEF4F-B99F-4EF5-9194-2FBD266F9809}"/>
                </a:ext>
              </a:extLst>
            </p:cNvPr>
            <p:cNvSpPr/>
            <p:nvPr/>
          </p:nvSpPr>
          <p:spPr bwMode="auto">
            <a:xfrm flipV="1">
              <a:off x="2209407" y="3304319"/>
              <a:ext cx="402546" cy="360040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FE5BC1DC-62BB-4FB1-9726-A8926A8BE777}"/>
                </a:ext>
              </a:extLst>
            </p:cNvPr>
            <p:cNvSpPr/>
            <p:nvPr/>
          </p:nvSpPr>
          <p:spPr bwMode="auto">
            <a:xfrm>
              <a:off x="1666715" y="3443316"/>
              <a:ext cx="360040" cy="643038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76F4446C-11DC-4EE4-B278-16EE38427637}"/>
                </a:ext>
              </a:extLst>
            </p:cNvPr>
            <p:cNvSpPr/>
            <p:nvPr/>
          </p:nvSpPr>
          <p:spPr bwMode="auto">
            <a:xfrm flipH="1">
              <a:off x="2800553" y="3450630"/>
              <a:ext cx="360040" cy="635723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BCDC4E8C-3797-4B46-9932-8B7B479E4B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4404" y="3384483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2D341A-8AA4-45DA-9DCA-A598BF6FEE73}"/>
                </a:ext>
              </a:extLst>
            </p:cNvPr>
            <p:cNvSpPr/>
            <p:nvPr/>
          </p:nvSpPr>
          <p:spPr bwMode="auto">
            <a:xfrm>
              <a:off x="2169387" y="3253124"/>
              <a:ext cx="486461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48587C79-EF47-4B5A-99A8-612A4F6F0C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794812" y="3380820"/>
              <a:ext cx="415898" cy="742802"/>
            </a:xfrm>
            <a:prstGeom prst="rtTriangl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CA8834-8A3F-4097-BC45-62795B5DFE63}"/>
                </a:ext>
              </a:extLst>
            </p:cNvPr>
            <p:cNvCxnSpPr/>
            <p:nvPr/>
          </p:nvCxnSpPr>
          <p:spPr bwMode="auto">
            <a:xfrm>
              <a:off x="1291568" y="3765185"/>
              <a:ext cx="555949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F7DBDCC-D546-4D0B-B834-A692D2427AA7}"/>
                </a:ext>
              </a:extLst>
            </p:cNvPr>
            <p:cNvCxnSpPr/>
            <p:nvPr/>
          </p:nvCxnSpPr>
          <p:spPr bwMode="auto">
            <a:xfrm rot="5400000">
              <a:off x="5214236" y="5050101"/>
              <a:ext cx="308333" cy="1588"/>
            </a:xfrm>
            <a:prstGeom prst="straightConnector1">
              <a:avLst/>
            </a:prstGeom>
            <a:noFill/>
            <a:ln w="50800">
              <a:solidFill>
                <a:srgbClr val="FF0066"/>
              </a:solidFill>
              <a:round/>
              <a:headEnd type="triangle" w="med" len="med"/>
              <a:tailEnd/>
            </a:ln>
          </p:spPr>
        </p:cxn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66EBF3A5-BDB4-4AE6-8D41-1679F0826C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46438" y="5842795"/>
              <a:ext cx="576064" cy="322133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时钟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41">
              <a:extLst>
                <a:ext uri="{FF2B5EF4-FFF2-40B4-BE49-F238E27FC236}">
                  <a16:creationId xmlns:a16="http://schemas.microsoft.com/office/drawing/2014/main" id="{78174297-4C44-4F37-AF80-D5CA39EF07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10533" y="5805265"/>
              <a:ext cx="1296144" cy="39411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时序产生器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578F0FD-1F0B-4571-85DC-7741885B300D}"/>
                </a:ext>
              </a:extLst>
            </p:cNvPr>
            <p:cNvCxnSpPr/>
            <p:nvPr/>
          </p:nvCxnSpPr>
          <p:spPr bwMode="auto">
            <a:xfrm>
              <a:off x="2822502" y="5999339"/>
              <a:ext cx="288031" cy="1588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D060201-6131-44E9-AFC6-89ADAD379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06677" y="5999364"/>
              <a:ext cx="4135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上下箭头 76">
              <a:extLst>
                <a:ext uri="{FF2B5EF4-FFF2-40B4-BE49-F238E27FC236}">
                  <a16:creationId xmlns:a16="http://schemas.microsoft.com/office/drawing/2014/main" id="{BBDD80DB-6DA7-4D0F-B0AF-A7641FBEE1ED}"/>
                </a:ext>
              </a:extLst>
            </p:cNvPr>
            <p:cNvSpPr/>
            <p:nvPr/>
          </p:nvSpPr>
          <p:spPr bwMode="auto">
            <a:xfrm>
              <a:off x="7020272" y="2788024"/>
              <a:ext cx="288032" cy="3325905"/>
            </a:xfrm>
            <a:prstGeom prst="upDownArrow">
              <a:avLst>
                <a:gd name="adj1" fmla="val 50000"/>
                <a:gd name="adj2" fmla="val 76144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77">
              <a:extLst>
                <a:ext uri="{FF2B5EF4-FFF2-40B4-BE49-F238E27FC236}">
                  <a16:creationId xmlns:a16="http://schemas.microsoft.com/office/drawing/2014/main" id="{7BC8E1A5-6C9A-48C8-B894-C069D2B16E7F}"/>
                </a:ext>
              </a:extLst>
            </p:cNvPr>
            <p:cNvSpPr txBox="1"/>
            <p:nvPr/>
          </p:nvSpPr>
          <p:spPr>
            <a:xfrm>
              <a:off x="6732240" y="3905761"/>
              <a:ext cx="432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系统总线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6656F62-0941-423C-B3FF-F1C0973EB8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3608" y="620688"/>
              <a:ext cx="5544616" cy="56886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CPU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D091D103-F59A-4F89-B399-7CC26F986F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100965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68CBCD19-09EF-4A32-A93D-6C4215CDF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4391999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86B8C2C-0368-49A3-9087-A1E304D5C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3815935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C6C25200-79F9-4B6E-98CC-4DAA756C55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815935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D89BFE0D-512B-494B-BCC2-E11F72469E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10820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54">
              <a:extLst>
                <a:ext uri="{FF2B5EF4-FFF2-40B4-BE49-F238E27FC236}">
                  <a16:creationId xmlns:a16="http://schemas.microsoft.com/office/drawing/2014/main" id="{59977859-9F04-43CE-A327-58C7A15F1B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3543679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id="{351792FD-B635-477B-B362-AED352DDD5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5" y="3671919"/>
              <a:ext cx="1008111" cy="86409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储器</a:t>
              </a:r>
              <a:endPara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B22D2A95-D0B5-482A-9815-49CDB3C85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334354"/>
              <a:ext cx="576064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47CBFDCC-D3C1-416D-8823-BEAE61157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625388"/>
              <a:ext cx="576064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E4651C13-F407-48C7-9778-D905D1B74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7331" y="5049324"/>
              <a:ext cx="576064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52">
              <a:extLst>
                <a:ext uri="{FF2B5EF4-FFF2-40B4-BE49-F238E27FC236}">
                  <a16:creationId xmlns:a16="http://schemas.microsoft.com/office/drawing/2014/main" id="{DD79FBB0-9A82-4E7A-B5CE-779987A3CE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049324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9CCBEDF2-9FC1-45AD-9C5D-21EACE6BD4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534159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54">
              <a:extLst>
                <a:ext uri="{FF2B5EF4-FFF2-40B4-BE49-F238E27FC236}">
                  <a16:creationId xmlns:a16="http://schemas.microsoft.com/office/drawing/2014/main" id="{7BEE3789-59FA-48B1-AED6-87428189C1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71347" y="4777068"/>
              <a:ext cx="371475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</a:t>
              </a:r>
              <a:endPara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30">
              <a:extLst>
                <a:ext uri="{FF2B5EF4-FFF2-40B4-BE49-F238E27FC236}">
                  <a16:creationId xmlns:a16="http://schemas.microsoft.com/office/drawing/2014/main" id="{6B8CAD61-E9F0-4378-BDA8-D74E2761FA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3396" y="4761292"/>
              <a:ext cx="504055" cy="108012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口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3711A562-BCB9-45CC-ADA2-C6E70DA982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7451" y="4761292"/>
              <a:ext cx="504055" cy="108012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设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备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51">
              <a:extLst>
                <a:ext uri="{FF2B5EF4-FFF2-40B4-BE49-F238E27FC236}">
                  <a16:creationId xmlns:a16="http://schemas.microsoft.com/office/drawing/2014/main" id="{78BFE6A0-0440-48C9-97F2-364B4D024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125192"/>
              <a:ext cx="787126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C933A718-45A2-410A-BF44-C65B57F731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3607792"/>
              <a:ext cx="787126" cy="0"/>
            </a:xfrm>
            <a:prstGeom prst="line">
              <a:avLst/>
            </a:prstGeom>
            <a:noFill/>
            <a:ln w="41275">
              <a:solidFill>
                <a:srgbClr val="99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>
              <a:extLst>
                <a:ext uri="{FF2B5EF4-FFF2-40B4-BE49-F238E27FC236}">
                  <a16:creationId xmlns:a16="http://schemas.microsoft.com/office/drawing/2014/main" id="{4F05631D-733B-4B11-98D6-5C57DD2F6C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305154" y="5766792"/>
              <a:ext cx="787126" cy="0"/>
            </a:xfrm>
            <a:prstGeom prst="line">
              <a:avLst/>
            </a:prstGeom>
            <a:noFill/>
            <a:ln w="412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CA85E9-08A1-4861-A7DC-D0E1AC391033}"/>
              </a:ext>
            </a:extLst>
          </p:cNvPr>
          <p:cNvSpPr/>
          <p:nvPr/>
        </p:nvSpPr>
        <p:spPr>
          <a:xfrm>
            <a:off x="3950154" y="316265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83CD1A5-677B-4F0C-B05E-C86FDA496AE0}"/>
              </a:ext>
            </a:extLst>
          </p:cNvPr>
          <p:cNvSpPr/>
          <p:nvPr/>
        </p:nvSpPr>
        <p:spPr>
          <a:xfrm>
            <a:off x="3951119" y="3646957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89" name="Group 44">
            <a:extLst>
              <a:ext uri="{FF2B5EF4-FFF2-40B4-BE49-F238E27FC236}">
                <a16:creationId xmlns:a16="http://schemas.microsoft.com/office/drawing/2014/main" id="{95336E72-CCB9-4869-BA96-BC5A689E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34558"/>
              </p:ext>
            </p:extLst>
          </p:nvPr>
        </p:nvGraphicFramePr>
        <p:xfrm>
          <a:off x="5807968" y="840698"/>
          <a:ext cx="6264696" cy="192340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节拍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微操作序列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微命令序列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[AR]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1" lang="zh-CN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</a:t>
                      </a:r>
                      <a:r>
                        <a:rPr kumimoji="1" lang="pt-BR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←</a:t>
                      </a:r>
                      <a:r>
                        <a:rPr kumimoji="1" lang="pt-BR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SP+n</a:t>
                      </a:r>
                      <a:endParaRPr kumimoji="1" lang="pt-BR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in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anose="02010609060101010101" pitchFamily="49" charset="-122"/>
                          <a:cs typeface="Times New Roman" pitchFamily="18" charset="0"/>
                        </a:rPr>
                        <a:t>SP+1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554" y="3004047"/>
            <a:ext cx="4059110" cy="3628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13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ea typeface="楷体" panose="02010609060101010101" pitchFamily="49" charset="-122"/>
              </a:rPr>
              <a:t>RET</a:t>
            </a:r>
          </a:p>
          <a:p>
            <a:pPr marL="0" lvl="0" indent="0"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r>
              <a:rPr lang="zh-CN" altLang="en-US" sz="2400" u="sng" dirty="0">
                <a:solidFill>
                  <a:srgbClr val="000000"/>
                </a:solidFill>
                <a:ea typeface="楷体" panose="02010609060101010101" pitchFamily="49" charset="-122"/>
              </a:rPr>
              <a:t>子程序返回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指令。</a:t>
            </a:r>
            <a:endParaRPr lang="en-US" altLang="zh-CN" sz="24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lvl="0" indent="0"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从堆栈</a:t>
            </a:r>
            <a:r>
              <a:rPr lang="zh-CN" altLang="en-US" sz="2400" dirty="0">
                <a:solidFill>
                  <a:srgbClr val="CC0099"/>
                </a:solidFill>
                <a:ea typeface="楷体" panose="02010609060101010101" pitchFamily="49" charset="-122"/>
              </a:rPr>
              <a:t>栈顶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处</a:t>
            </a:r>
            <a:r>
              <a:rPr lang="zh-CN" altLang="en-US" sz="2400" dirty="0">
                <a:solidFill>
                  <a:srgbClr val="CC0099"/>
                </a:solidFill>
                <a:ea typeface="楷体" panose="02010609060101010101" pitchFamily="49" charset="-122"/>
              </a:rPr>
              <a:t>弹出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子程序调用时保存的</a:t>
            </a: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</a:rPr>
              <a:t>返回主程序的地址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至</a:t>
            </a:r>
            <a:r>
              <a:rPr lang="en-US" altLang="zh-CN" sz="2400" dirty="0">
                <a:solidFill>
                  <a:srgbClr val="FF0066"/>
                </a:solidFill>
                <a:ea typeface="楷体" panose="02010609060101010101" pitchFamily="49" charset="-122"/>
              </a:rPr>
              <a:t>PC</a:t>
            </a:r>
            <a:r>
              <a:rPr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24B810-9CF8-439B-BDF5-72C8E8EABA81}"/>
              </a:ext>
            </a:extLst>
          </p:cNvPr>
          <p:cNvSpPr/>
          <p:nvPr/>
        </p:nvSpPr>
        <p:spPr bwMode="auto">
          <a:xfrm>
            <a:off x="8184232" y="3009954"/>
            <a:ext cx="1584176" cy="41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动作按钮: 获取信息 9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EED2C36-D721-4418-A00C-288BB7E75669}"/>
              </a:ext>
            </a:extLst>
          </p:cNvPr>
          <p:cNvSpPr>
            <a:spLocks noChangeAspect="1"/>
          </p:cNvSpPr>
          <p:nvPr/>
        </p:nvSpPr>
        <p:spPr bwMode="auto">
          <a:xfrm>
            <a:off x="11095794" y="5801172"/>
            <a:ext cx="720000" cy="72000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CB5D52E-818F-4AA0-9D49-FBB2653F0353}"/>
              </a:ext>
            </a:extLst>
          </p:cNvPr>
          <p:cNvSpPr/>
          <p:nvPr/>
        </p:nvSpPr>
        <p:spPr>
          <a:xfrm>
            <a:off x="10397326" y="2999258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0000"/>
                </a:solidFill>
                <a:ea typeface="楷体" panose="02010609060101010101" pitchFamily="49" charset="-122"/>
              </a:rPr>
              <a:t>POP  PC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BF87C12-F231-4D11-94BA-308A2C730DF1}"/>
              </a:ext>
            </a:extLst>
          </p:cNvPr>
          <p:cNvSpPr/>
          <p:nvPr/>
        </p:nvSpPr>
        <p:spPr bwMode="auto">
          <a:xfrm>
            <a:off x="9899704" y="3046455"/>
            <a:ext cx="508639" cy="358410"/>
          </a:xfrm>
          <a:prstGeom prst="rightArrow">
            <a:avLst>
              <a:gd name="adj1" fmla="val 50000"/>
              <a:gd name="adj2" fmla="val 592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5B69304-313A-47A5-9168-B765F17540A4}"/>
              </a:ext>
            </a:extLst>
          </p:cNvPr>
          <p:cNvSpPr/>
          <p:nvPr/>
        </p:nvSpPr>
        <p:spPr>
          <a:xfrm>
            <a:off x="4204162" y="2257011"/>
            <a:ext cx="895814" cy="235885"/>
          </a:xfrm>
          <a:prstGeom prst="rect">
            <a:avLst/>
          </a:prstGeom>
          <a:solidFill>
            <a:srgbClr val="FFCCFF"/>
          </a:solidFill>
        </p:spPr>
        <p:txBody>
          <a:bodyPr wrap="none" lIns="288000" tIns="0" rIns="28800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9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2946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64CB-034A-4011-B689-511495D6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CALL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 和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239FAB5-A254-4C35-8ADF-5CD98F486354}"/>
              </a:ext>
            </a:extLst>
          </p:cNvPr>
          <p:cNvSpPr txBox="1">
            <a:spLocks/>
          </p:cNvSpPr>
          <p:nvPr/>
        </p:nvSpPr>
        <p:spPr bwMode="auto">
          <a:xfrm>
            <a:off x="1435442" y="836712"/>
            <a:ext cx="1738536" cy="37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CALL 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9DBFF6C-B4AD-450D-A052-B258C1731DD5}"/>
              </a:ext>
            </a:extLst>
          </p:cNvPr>
          <p:cNvSpPr txBox="1">
            <a:spLocks/>
          </p:cNvSpPr>
          <p:nvPr/>
        </p:nvSpPr>
        <p:spPr bwMode="auto">
          <a:xfrm>
            <a:off x="3595682" y="836711"/>
            <a:ext cx="1738536" cy="37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CALL 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RET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F3750A-B556-4140-A609-C28D64290C1A}"/>
              </a:ext>
            </a:extLst>
          </p:cNvPr>
          <p:cNvSpPr txBox="1">
            <a:spLocks/>
          </p:cNvSpPr>
          <p:nvPr/>
        </p:nvSpPr>
        <p:spPr bwMode="auto">
          <a:xfrm>
            <a:off x="5817586" y="835677"/>
            <a:ext cx="1738536" cy="37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CALL 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RET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C653431-18D0-47E4-AAEE-393E998C0C0B}"/>
              </a:ext>
            </a:extLst>
          </p:cNvPr>
          <p:cNvSpPr txBox="1">
            <a:spLocks/>
          </p:cNvSpPr>
          <p:nvPr/>
        </p:nvSpPr>
        <p:spPr bwMode="auto">
          <a:xfrm>
            <a:off x="8029872" y="835676"/>
            <a:ext cx="1738536" cy="37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……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RET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AE6BFF-D166-4AC0-87B8-DD1013855541}"/>
              </a:ext>
            </a:extLst>
          </p:cNvPr>
          <p:cNvSpPr/>
          <p:nvPr/>
        </p:nvSpPr>
        <p:spPr>
          <a:xfrm>
            <a:off x="1130571" y="2839757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①→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D494F9-A8CE-4A75-800F-0E3D560EE30B}"/>
              </a:ext>
            </a:extLst>
          </p:cNvPr>
          <p:cNvSpPr/>
          <p:nvPr/>
        </p:nvSpPr>
        <p:spPr>
          <a:xfrm>
            <a:off x="3306849" y="283975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②→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5F4F6B-9F5B-4225-97EE-528B128D8ABC}"/>
              </a:ext>
            </a:extLst>
          </p:cNvPr>
          <p:cNvSpPr/>
          <p:nvPr/>
        </p:nvSpPr>
        <p:spPr>
          <a:xfrm>
            <a:off x="5523493" y="283975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③→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F9CB6F-E4B5-409E-9F5A-9CE23FD905EB}"/>
              </a:ext>
            </a:extLst>
          </p:cNvPr>
          <p:cNvSpPr/>
          <p:nvPr/>
        </p:nvSpPr>
        <p:spPr>
          <a:xfrm>
            <a:off x="3357343" y="862571"/>
            <a:ext cx="805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BDF38E-3CF8-4ED4-BE4D-2F486DF4F904}"/>
              </a:ext>
            </a:extLst>
          </p:cNvPr>
          <p:cNvSpPr/>
          <p:nvPr/>
        </p:nvSpPr>
        <p:spPr>
          <a:xfrm>
            <a:off x="5599041" y="862571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68F337-519E-4FF6-B247-0F77F3043C46}"/>
              </a:ext>
            </a:extLst>
          </p:cNvPr>
          <p:cNvSpPr/>
          <p:nvPr/>
        </p:nvSpPr>
        <p:spPr>
          <a:xfrm>
            <a:off x="7821671" y="862570"/>
            <a:ext cx="805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→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2A9DD7E-C548-4193-9447-D918C08FBE27}"/>
              </a:ext>
            </a:extLst>
          </p:cNvPr>
          <p:cNvCxnSpPr/>
          <p:nvPr/>
        </p:nvCxnSpPr>
        <p:spPr bwMode="auto">
          <a:xfrm>
            <a:off x="2731586" y="4703820"/>
            <a:ext cx="0" cy="1679848"/>
          </a:xfrm>
          <a:prstGeom prst="line">
            <a:avLst/>
          </a:prstGeom>
          <a:solidFill>
            <a:srgbClr val="FFFFFF"/>
          </a:solidFill>
          <a:ln w="76200" cap="sq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9B9327-ECA9-4D71-AEA1-7F233BE81574}"/>
              </a:ext>
            </a:extLst>
          </p:cNvPr>
          <p:cNvCxnSpPr/>
          <p:nvPr/>
        </p:nvCxnSpPr>
        <p:spPr bwMode="auto">
          <a:xfrm>
            <a:off x="2731586" y="6383668"/>
            <a:ext cx="1152128" cy="0"/>
          </a:xfrm>
          <a:prstGeom prst="line">
            <a:avLst/>
          </a:prstGeom>
          <a:solidFill>
            <a:srgbClr val="FFFFFF"/>
          </a:solidFill>
          <a:ln w="76200" cap="sq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F5BEE45-E6CF-4854-B3A7-F68B99E1AB8F}"/>
              </a:ext>
            </a:extLst>
          </p:cNvPr>
          <p:cNvCxnSpPr/>
          <p:nvPr/>
        </p:nvCxnSpPr>
        <p:spPr bwMode="auto">
          <a:xfrm flipV="1">
            <a:off x="3883714" y="4703820"/>
            <a:ext cx="0" cy="1679848"/>
          </a:xfrm>
          <a:prstGeom prst="line">
            <a:avLst/>
          </a:prstGeom>
          <a:solidFill>
            <a:srgbClr val="FFFFFF"/>
          </a:solidFill>
          <a:ln w="76200" cap="sq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25B81412-00A2-424A-8ED5-D6FB31B68F7B}"/>
              </a:ext>
            </a:extLst>
          </p:cNvPr>
          <p:cNvSpPr/>
          <p:nvPr/>
        </p:nvSpPr>
        <p:spPr bwMode="auto">
          <a:xfrm>
            <a:off x="2731585" y="5942955"/>
            <a:ext cx="1152129" cy="440714"/>
          </a:xfrm>
          <a:prstGeom prst="roundRect">
            <a:avLst>
              <a:gd name="adj" fmla="val 28872"/>
            </a:avLst>
          </a:prstGeom>
          <a:solidFill>
            <a:srgbClr val="FFFF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①</a:t>
            </a:r>
          </a:p>
        </p:txBody>
      </p:sp>
      <p:sp>
        <p:nvSpPr>
          <p:cNvPr id="18" name="圆角矩形 21">
            <a:extLst>
              <a:ext uri="{FF2B5EF4-FFF2-40B4-BE49-F238E27FC236}">
                <a16:creationId xmlns:a16="http://schemas.microsoft.com/office/drawing/2014/main" id="{4A3A7984-4020-4844-B228-C34E6C1856B8}"/>
              </a:ext>
            </a:extLst>
          </p:cNvPr>
          <p:cNvSpPr/>
          <p:nvPr/>
        </p:nvSpPr>
        <p:spPr bwMode="auto">
          <a:xfrm>
            <a:off x="2731584" y="5509277"/>
            <a:ext cx="1152129" cy="440714"/>
          </a:xfrm>
          <a:prstGeom prst="roundRect">
            <a:avLst>
              <a:gd name="adj" fmla="val 28872"/>
            </a:avLst>
          </a:prstGeom>
          <a:solidFill>
            <a:srgbClr val="FFFF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②</a:t>
            </a:r>
          </a:p>
        </p:txBody>
      </p:sp>
      <p:sp>
        <p:nvSpPr>
          <p:cNvPr id="19" name="圆角矩形 22">
            <a:extLst>
              <a:ext uri="{FF2B5EF4-FFF2-40B4-BE49-F238E27FC236}">
                <a16:creationId xmlns:a16="http://schemas.microsoft.com/office/drawing/2014/main" id="{D135B578-E064-4BAC-9ACF-A7C675CFC3C9}"/>
              </a:ext>
            </a:extLst>
          </p:cNvPr>
          <p:cNvSpPr/>
          <p:nvPr/>
        </p:nvSpPr>
        <p:spPr bwMode="auto">
          <a:xfrm>
            <a:off x="2731584" y="5068564"/>
            <a:ext cx="1152129" cy="440714"/>
          </a:xfrm>
          <a:prstGeom prst="roundRect">
            <a:avLst>
              <a:gd name="adj" fmla="val 28872"/>
            </a:avLst>
          </a:prstGeom>
          <a:solidFill>
            <a:srgbClr val="FFFF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③</a:t>
            </a:r>
          </a:p>
        </p:txBody>
      </p:sp>
      <p:sp>
        <p:nvSpPr>
          <p:cNvPr id="20" name="任意多边形 25">
            <a:extLst>
              <a:ext uri="{FF2B5EF4-FFF2-40B4-BE49-F238E27FC236}">
                <a16:creationId xmlns:a16="http://schemas.microsoft.com/office/drawing/2014/main" id="{52790A5A-AB8A-4E36-9EC7-76EFF43A3BE5}"/>
              </a:ext>
            </a:extLst>
          </p:cNvPr>
          <p:cNvSpPr/>
          <p:nvPr/>
        </p:nvSpPr>
        <p:spPr bwMode="auto">
          <a:xfrm>
            <a:off x="2967318" y="1156447"/>
            <a:ext cx="484094" cy="1443318"/>
          </a:xfrm>
          <a:custGeom>
            <a:avLst/>
            <a:gdLst>
              <a:gd name="connsiteX0" fmla="*/ 0 w 484094"/>
              <a:gd name="connsiteY0" fmla="*/ 1443318 h 1443318"/>
              <a:gd name="connsiteX1" fmla="*/ 188259 w 484094"/>
              <a:gd name="connsiteY1" fmla="*/ 932329 h 1443318"/>
              <a:gd name="connsiteX2" fmla="*/ 233082 w 484094"/>
              <a:gd name="connsiteY2" fmla="*/ 304800 h 1443318"/>
              <a:gd name="connsiteX3" fmla="*/ 484094 w 484094"/>
              <a:gd name="connsiteY3" fmla="*/ 0 h 144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094" h="1443318">
                <a:moveTo>
                  <a:pt x="0" y="1443318"/>
                </a:moveTo>
                <a:cubicBezTo>
                  <a:pt x="74706" y="1282700"/>
                  <a:pt x="149412" y="1122082"/>
                  <a:pt x="188259" y="932329"/>
                </a:cubicBezTo>
                <a:cubicBezTo>
                  <a:pt x="227106" y="742576"/>
                  <a:pt x="183776" y="460188"/>
                  <a:pt x="233082" y="304800"/>
                </a:cubicBezTo>
                <a:cubicBezTo>
                  <a:pt x="282388" y="149412"/>
                  <a:pt x="383241" y="74706"/>
                  <a:pt x="484094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任意多边形 27">
            <a:extLst>
              <a:ext uri="{FF2B5EF4-FFF2-40B4-BE49-F238E27FC236}">
                <a16:creationId xmlns:a16="http://schemas.microsoft.com/office/drawing/2014/main" id="{B978F829-8286-4D21-9CB7-870CD468778F}"/>
              </a:ext>
            </a:extLst>
          </p:cNvPr>
          <p:cNvSpPr/>
          <p:nvPr/>
        </p:nvSpPr>
        <p:spPr bwMode="auto">
          <a:xfrm>
            <a:off x="5179858" y="1156447"/>
            <a:ext cx="484094" cy="1443318"/>
          </a:xfrm>
          <a:custGeom>
            <a:avLst/>
            <a:gdLst>
              <a:gd name="connsiteX0" fmla="*/ 0 w 484094"/>
              <a:gd name="connsiteY0" fmla="*/ 1443318 h 1443318"/>
              <a:gd name="connsiteX1" fmla="*/ 188259 w 484094"/>
              <a:gd name="connsiteY1" fmla="*/ 932329 h 1443318"/>
              <a:gd name="connsiteX2" fmla="*/ 233082 w 484094"/>
              <a:gd name="connsiteY2" fmla="*/ 304800 h 1443318"/>
              <a:gd name="connsiteX3" fmla="*/ 484094 w 484094"/>
              <a:gd name="connsiteY3" fmla="*/ 0 h 144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094" h="1443318">
                <a:moveTo>
                  <a:pt x="0" y="1443318"/>
                </a:moveTo>
                <a:cubicBezTo>
                  <a:pt x="74706" y="1282700"/>
                  <a:pt x="149412" y="1122082"/>
                  <a:pt x="188259" y="932329"/>
                </a:cubicBezTo>
                <a:cubicBezTo>
                  <a:pt x="227106" y="742576"/>
                  <a:pt x="183776" y="460188"/>
                  <a:pt x="233082" y="304800"/>
                </a:cubicBezTo>
                <a:cubicBezTo>
                  <a:pt x="282388" y="149412"/>
                  <a:pt x="383241" y="74706"/>
                  <a:pt x="484094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任意多边形 28">
            <a:extLst>
              <a:ext uri="{FF2B5EF4-FFF2-40B4-BE49-F238E27FC236}">
                <a16:creationId xmlns:a16="http://schemas.microsoft.com/office/drawing/2014/main" id="{EDD7F41D-607A-4B51-B45F-C2083D226AB1}"/>
              </a:ext>
            </a:extLst>
          </p:cNvPr>
          <p:cNvSpPr/>
          <p:nvPr/>
        </p:nvSpPr>
        <p:spPr bwMode="auto">
          <a:xfrm>
            <a:off x="7412106" y="1153253"/>
            <a:ext cx="484094" cy="1446512"/>
          </a:xfrm>
          <a:custGeom>
            <a:avLst/>
            <a:gdLst>
              <a:gd name="connsiteX0" fmla="*/ 0 w 484094"/>
              <a:gd name="connsiteY0" fmla="*/ 1443318 h 1443318"/>
              <a:gd name="connsiteX1" fmla="*/ 188259 w 484094"/>
              <a:gd name="connsiteY1" fmla="*/ 932329 h 1443318"/>
              <a:gd name="connsiteX2" fmla="*/ 233082 w 484094"/>
              <a:gd name="connsiteY2" fmla="*/ 304800 h 1443318"/>
              <a:gd name="connsiteX3" fmla="*/ 484094 w 484094"/>
              <a:gd name="connsiteY3" fmla="*/ 0 h 144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094" h="1443318">
                <a:moveTo>
                  <a:pt x="0" y="1443318"/>
                </a:moveTo>
                <a:cubicBezTo>
                  <a:pt x="74706" y="1282700"/>
                  <a:pt x="149412" y="1122082"/>
                  <a:pt x="188259" y="932329"/>
                </a:cubicBezTo>
                <a:cubicBezTo>
                  <a:pt x="227106" y="742576"/>
                  <a:pt x="183776" y="460188"/>
                  <a:pt x="233082" y="304800"/>
                </a:cubicBezTo>
                <a:cubicBezTo>
                  <a:pt x="282388" y="149412"/>
                  <a:pt x="383241" y="74706"/>
                  <a:pt x="484094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任意多边形 31">
            <a:extLst>
              <a:ext uri="{FF2B5EF4-FFF2-40B4-BE49-F238E27FC236}">
                <a16:creationId xmlns:a16="http://schemas.microsoft.com/office/drawing/2014/main" id="{6E319F79-2E1A-48FE-BEBD-7366F8A7FA96}"/>
              </a:ext>
            </a:extLst>
          </p:cNvPr>
          <p:cNvSpPr/>
          <p:nvPr/>
        </p:nvSpPr>
        <p:spPr bwMode="auto">
          <a:xfrm>
            <a:off x="4867835" y="3140968"/>
            <a:ext cx="1416424" cy="976198"/>
          </a:xfrm>
          <a:custGeom>
            <a:avLst/>
            <a:gdLst>
              <a:gd name="connsiteX0" fmla="*/ 1416424 w 1416424"/>
              <a:gd name="connsiteY0" fmla="*/ 1048871 h 1051237"/>
              <a:gd name="connsiteX1" fmla="*/ 932330 w 1416424"/>
              <a:gd name="connsiteY1" fmla="*/ 914400 h 1051237"/>
              <a:gd name="connsiteX2" fmla="*/ 537883 w 1416424"/>
              <a:gd name="connsiteY2" fmla="*/ 170330 h 1051237"/>
              <a:gd name="connsiteX3" fmla="*/ 0 w 1416424"/>
              <a:gd name="connsiteY3" fmla="*/ 0 h 105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424" h="1051237">
                <a:moveTo>
                  <a:pt x="1416424" y="1048871"/>
                </a:moveTo>
                <a:cubicBezTo>
                  <a:pt x="1247588" y="1054847"/>
                  <a:pt x="1078753" y="1060823"/>
                  <a:pt x="932330" y="914400"/>
                </a:cubicBezTo>
                <a:cubicBezTo>
                  <a:pt x="785907" y="767977"/>
                  <a:pt x="693271" y="322730"/>
                  <a:pt x="537883" y="170330"/>
                </a:cubicBezTo>
                <a:cubicBezTo>
                  <a:pt x="382495" y="17930"/>
                  <a:pt x="191247" y="8965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任意多边形 32">
            <a:extLst>
              <a:ext uri="{FF2B5EF4-FFF2-40B4-BE49-F238E27FC236}">
                <a16:creationId xmlns:a16="http://schemas.microsoft.com/office/drawing/2014/main" id="{61B62644-6E9C-4051-AB77-E3E5C0EE12D2}"/>
              </a:ext>
            </a:extLst>
          </p:cNvPr>
          <p:cNvSpPr/>
          <p:nvPr/>
        </p:nvSpPr>
        <p:spPr bwMode="auto">
          <a:xfrm>
            <a:off x="2659578" y="3140968"/>
            <a:ext cx="1416424" cy="976198"/>
          </a:xfrm>
          <a:custGeom>
            <a:avLst/>
            <a:gdLst>
              <a:gd name="connsiteX0" fmla="*/ 1416424 w 1416424"/>
              <a:gd name="connsiteY0" fmla="*/ 1048871 h 1051237"/>
              <a:gd name="connsiteX1" fmla="*/ 932330 w 1416424"/>
              <a:gd name="connsiteY1" fmla="*/ 914400 h 1051237"/>
              <a:gd name="connsiteX2" fmla="*/ 537883 w 1416424"/>
              <a:gd name="connsiteY2" fmla="*/ 170330 h 1051237"/>
              <a:gd name="connsiteX3" fmla="*/ 0 w 1416424"/>
              <a:gd name="connsiteY3" fmla="*/ 0 h 105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424" h="1051237">
                <a:moveTo>
                  <a:pt x="1416424" y="1048871"/>
                </a:moveTo>
                <a:cubicBezTo>
                  <a:pt x="1247588" y="1054847"/>
                  <a:pt x="1078753" y="1060823"/>
                  <a:pt x="932330" y="914400"/>
                </a:cubicBezTo>
                <a:cubicBezTo>
                  <a:pt x="785907" y="767977"/>
                  <a:pt x="693271" y="322730"/>
                  <a:pt x="537883" y="170330"/>
                </a:cubicBezTo>
                <a:cubicBezTo>
                  <a:pt x="382495" y="17930"/>
                  <a:pt x="191247" y="8965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任意多边形 33">
            <a:extLst>
              <a:ext uri="{FF2B5EF4-FFF2-40B4-BE49-F238E27FC236}">
                <a16:creationId xmlns:a16="http://schemas.microsoft.com/office/drawing/2014/main" id="{55748E48-8EB5-4057-AAD1-A207E8063B23}"/>
              </a:ext>
            </a:extLst>
          </p:cNvPr>
          <p:cNvSpPr/>
          <p:nvPr/>
        </p:nvSpPr>
        <p:spPr bwMode="auto">
          <a:xfrm>
            <a:off x="7074041" y="3110332"/>
            <a:ext cx="1416424" cy="520374"/>
          </a:xfrm>
          <a:custGeom>
            <a:avLst/>
            <a:gdLst>
              <a:gd name="connsiteX0" fmla="*/ 1416424 w 1416424"/>
              <a:gd name="connsiteY0" fmla="*/ 1048871 h 1051237"/>
              <a:gd name="connsiteX1" fmla="*/ 932330 w 1416424"/>
              <a:gd name="connsiteY1" fmla="*/ 914400 h 1051237"/>
              <a:gd name="connsiteX2" fmla="*/ 537883 w 1416424"/>
              <a:gd name="connsiteY2" fmla="*/ 170330 h 1051237"/>
              <a:gd name="connsiteX3" fmla="*/ 0 w 1416424"/>
              <a:gd name="connsiteY3" fmla="*/ 0 h 105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424" h="1051237">
                <a:moveTo>
                  <a:pt x="1416424" y="1048871"/>
                </a:moveTo>
                <a:cubicBezTo>
                  <a:pt x="1247588" y="1054847"/>
                  <a:pt x="1078753" y="1060823"/>
                  <a:pt x="932330" y="914400"/>
                </a:cubicBezTo>
                <a:cubicBezTo>
                  <a:pt x="785907" y="767977"/>
                  <a:pt x="693271" y="322730"/>
                  <a:pt x="537883" y="170330"/>
                </a:cubicBezTo>
                <a:cubicBezTo>
                  <a:pt x="382495" y="17930"/>
                  <a:pt x="191247" y="8965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4CB94E-8A73-45D9-B9B4-1FC7D6D545BC}"/>
              </a:ext>
            </a:extLst>
          </p:cNvPr>
          <p:cNvSpPr/>
          <p:nvPr/>
        </p:nvSpPr>
        <p:spPr>
          <a:xfrm>
            <a:off x="1774521" y="461368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堆栈</a:t>
            </a:r>
          </a:p>
        </p:txBody>
      </p:sp>
      <p:sp>
        <p:nvSpPr>
          <p:cNvPr id="30" name="动作按钮: 上一张 2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C9F1510-0D32-4F8D-9531-6D5A8646B2D2}"/>
              </a:ext>
            </a:extLst>
          </p:cNvPr>
          <p:cNvSpPr/>
          <p:nvPr/>
        </p:nvSpPr>
        <p:spPr bwMode="auto">
          <a:xfrm>
            <a:off x="11095792" y="5801172"/>
            <a:ext cx="720001" cy="720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79156B-C2FC-44F6-85BB-800ABD74D33E}"/>
              </a:ext>
            </a:extLst>
          </p:cNvPr>
          <p:cNvSpPr/>
          <p:nvPr/>
        </p:nvSpPr>
        <p:spPr>
          <a:xfrm>
            <a:off x="1446202" y="85472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→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0064F6-AF27-4FC8-898D-DFA8BC4D0FF0}"/>
              </a:ext>
            </a:extLst>
          </p:cNvPr>
          <p:cNvSpPr/>
          <p:nvPr/>
        </p:nvSpPr>
        <p:spPr>
          <a:xfrm>
            <a:off x="659684" y="827615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main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5418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9897-408B-469E-A80C-A484FE2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写出所有</a:t>
            </a:r>
            <a:r>
              <a:rPr lang="zh-CN" altLang="en-US" dirty="0">
                <a:solidFill>
                  <a:srgbClr val="008000"/>
                </a:solidFill>
              </a:rPr>
              <a:t>输出信号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逻辑表达式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PC</a:t>
            </a:r>
            <a:r>
              <a:rPr lang="en-US" altLang="zh-CN" baseline="-25000" dirty="0">
                <a:solidFill>
                  <a:srgbClr val="FF0000"/>
                </a:solidFill>
                <a:latin typeface="+mn-lt"/>
              </a:rPr>
              <a:t>OUT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CF7B78-CECE-489F-B016-E86DAE85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0" y="620688"/>
            <a:ext cx="3896718" cy="9469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6ABF35-A0A1-4F90-9D1E-51B22593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1" y="1573248"/>
            <a:ext cx="3896718" cy="525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137BA-E447-48AF-A8E6-57E82018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1" y="2103949"/>
            <a:ext cx="3896718" cy="964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69E985-FDAC-4228-A741-D195F2DD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1" y="3074461"/>
            <a:ext cx="3896718" cy="955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354B3B-3C31-47E8-AB67-BCA423DA0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7" y="4035996"/>
            <a:ext cx="3889641" cy="954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06C3F3-F338-4739-B51F-3551925C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51" y="4995796"/>
            <a:ext cx="3896718" cy="1817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24CCEB-ABF3-4EA5-BA01-243598995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640" y="623406"/>
            <a:ext cx="3896719" cy="964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5124FB-E481-49B5-9935-5A087467CC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639" y="1577275"/>
            <a:ext cx="3896719" cy="9648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751C50-571C-46B6-9E5F-923109CF6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7638" y="2531144"/>
            <a:ext cx="3460530" cy="5710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254E15-0CEB-44A3-B2C2-3F61A998B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7639" y="3091149"/>
            <a:ext cx="3460530" cy="12494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1715C3-F038-43B4-A16F-0BEDA90550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4226" y="116632"/>
            <a:ext cx="3896718" cy="9514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FAC530-437E-423E-A5B0-826004AA71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4227" y="1071717"/>
            <a:ext cx="3896718" cy="9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D72CC-7403-4C56-BE47-9F90EC6044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4228" y="2031289"/>
            <a:ext cx="3896718" cy="16021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118205-1F87-4216-9B02-AB35EAAFF8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4229" y="3637113"/>
            <a:ext cx="3896718" cy="95591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0CEFC29-5BD2-4F8B-8495-3164387BD73E}"/>
              </a:ext>
            </a:extLst>
          </p:cNvPr>
          <p:cNvSpPr/>
          <p:nvPr/>
        </p:nvSpPr>
        <p:spPr>
          <a:xfrm>
            <a:off x="4223792" y="467680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PC</a:t>
            </a:r>
            <a:r>
              <a:rPr kumimoji="0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out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＝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" panose="02010609060101010101" pitchFamily="49" charset="-122"/>
              </a:rPr>
              <a:t>M1·T1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M2·T2·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</a:rPr>
              <a:t>JZ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·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b="1" kern="0" dirty="0">
                <a:solidFill>
                  <a:srgbClr val="FF0066"/>
                </a:solidFill>
                <a:ea typeface="楷体" panose="02010609060101010101" pitchFamily="49" charset="-122"/>
              </a:rPr>
              <a:t>ZF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楷体" panose="02010609060101010101" pitchFamily="49" charset="-122"/>
              </a:rPr>
              <a:t>=1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b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M2·T1·</a:t>
            </a:r>
            <a:r>
              <a:rPr lang="en-US" altLang="zh-CN" sz="2400" b="1" kern="0" dirty="0">
                <a:solidFill>
                  <a:srgbClr val="0000FF"/>
                </a:solidFill>
                <a:ea typeface="楷体" panose="02010609060101010101" pitchFamily="49" charset="-122"/>
              </a:rPr>
              <a:t>CALL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间接寻址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······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8F5B76-FBA3-406F-8AA9-DD3993061884}"/>
              </a:ext>
            </a:extLst>
          </p:cNvPr>
          <p:cNvSpPr/>
          <p:nvPr/>
        </p:nvSpPr>
        <p:spPr>
          <a:xfrm>
            <a:off x="4207579" y="429309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hlinkClick r:id="rId16" action="ppaction://hlinksldjump"/>
              </a:rPr>
              <a:t>两级时序</a:t>
            </a:r>
            <a:r>
              <a:rPr lang="zh-CN" altLang="en-US" sz="2400" b="1" dirty="0"/>
              <a:t>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92BCDD-CAFA-45EC-8747-D4C6E2DD2E1D}"/>
              </a:ext>
            </a:extLst>
          </p:cNvPr>
          <p:cNvSpPr/>
          <p:nvPr/>
        </p:nvSpPr>
        <p:spPr>
          <a:xfrm>
            <a:off x="4223792" y="584779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PC</a:t>
            </a:r>
            <a:r>
              <a:rPr kumimoji="0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out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＝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" panose="02010609060101010101" pitchFamily="49" charset="-122"/>
              </a:rPr>
              <a:t>T1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T5·</a:t>
            </a:r>
            <a:r>
              <a:rPr lang="en-US" altLang="zh-CN" sz="2400" b="1" kern="0" dirty="0">
                <a:solidFill>
                  <a:srgbClr val="0000FF"/>
                </a:solidFill>
                <a:ea typeface="楷体" panose="02010609060101010101" pitchFamily="49" charset="-122"/>
              </a:rPr>
              <a:t>JZ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·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楷体" panose="02010609060101010101" pitchFamily="49" charset="-122"/>
              </a:rPr>
              <a:t>ZF=1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b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T4·</a:t>
            </a:r>
            <a:r>
              <a:rPr lang="en-US" altLang="zh-CN" sz="2400" b="1" kern="0" dirty="0">
                <a:solidFill>
                  <a:srgbClr val="0000FF"/>
                </a:solidFill>
                <a:ea typeface="楷体" panose="02010609060101010101" pitchFamily="49" charset="-122"/>
              </a:rPr>
              <a:t>CALL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间接寻址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······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5A8BCBB-84FC-4B31-840E-8D0F08DDB222}"/>
              </a:ext>
            </a:extLst>
          </p:cNvPr>
          <p:cNvSpPr/>
          <p:nvPr/>
        </p:nvSpPr>
        <p:spPr>
          <a:xfrm>
            <a:off x="4207579" y="545697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hlinkClick r:id="rId17" action="ppaction://hlinksldjump"/>
              </a:rPr>
              <a:t>一级时序</a:t>
            </a:r>
            <a:r>
              <a:rPr lang="zh-CN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556036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9897-408B-469E-A80C-A484FE2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写出所有</a:t>
            </a:r>
            <a:r>
              <a:rPr lang="zh-CN" altLang="en-US" dirty="0">
                <a:solidFill>
                  <a:srgbClr val="008000"/>
                </a:solidFill>
              </a:rPr>
              <a:t>输出信号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逻辑表达式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AR</a:t>
            </a:r>
            <a:r>
              <a:rPr lang="en-US" altLang="zh-CN" baseline="-25000" dirty="0" err="1">
                <a:solidFill>
                  <a:srgbClr val="FF0000"/>
                </a:solidFill>
                <a:latin typeface="+mn-lt"/>
              </a:rPr>
              <a:t>in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CF7B78-CECE-489F-B016-E86DAE85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0" y="620688"/>
            <a:ext cx="3896718" cy="9469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6ABF35-A0A1-4F90-9D1E-51B22593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1" y="1573248"/>
            <a:ext cx="3896718" cy="525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137BA-E447-48AF-A8E6-57E82018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1" y="2103949"/>
            <a:ext cx="3896718" cy="964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69E985-FDAC-4228-A741-D195F2DD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1" y="3074461"/>
            <a:ext cx="3896718" cy="955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354B3B-3C31-47E8-AB67-BCA423DA0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7" y="4035996"/>
            <a:ext cx="3889641" cy="954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06C3F3-F338-4739-B51F-3551925C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51" y="4995796"/>
            <a:ext cx="3896718" cy="1817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24CCEB-ABF3-4EA5-BA01-243598995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640" y="623406"/>
            <a:ext cx="3896719" cy="964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5124FB-E481-49B5-9935-5A087467CC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639" y="1577275"/>
            <a:ext cx="3896719" cy="9648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751C50-571C-46B6-9E5F-923109CF6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7638" y="2531144"/>
            <a:ext cx="3460530" cy="5710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254E15-0CEB-44A3-B2C2-3F61A998B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7639" y="3091149"/>
            <a:ext cx="3460530" cy="12494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1715C3-F038-43B4-A16F-0BEDA90550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4226" y="116632"/>
            <a:ext cx="3896718" cy="9514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FAC530-437E-423E-A5B0-826004AA71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4227" y="1071717"/>
            <a:ext cx="3896718" cy="9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D72CC-7403-4C56-BE47-9F90EC6044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4228" y="2031289"/>
            <a:ext cx="3896718" cy="16021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118205-1F87-4216-9B02-AB35EAAFF8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4229" y="3637113"/>
            <a:ext cx="3896718" cy="95591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0CEFC29-5BD2-4F8B-8495-3164387BD73E}"/>
              </a:ext>
            </a:extLst>
          </p:cNvPr>
          <p:cNvSpPr/>
          <p:nvPr/>
        </p:nvSpPr>
        <p:spPr>
          <a:xfrm>
            <a:off x="4223791" y="4676808"/>
            <a:ext cx="7850081" cy="209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zh-CN" sz="2400" b="1" kern="0" dirty="0" err="1">
                <a:ea typeface="宋体" pitchFamily="2" charset="-122"/>
              </a:rPr>
              <a:t>AR</a:t>
            </a:r>
            <a:r>
              <a:rPr lang="en-US" altLang="zh-CN" sz="2400" b="1" kern="0" baseline="-30000" dirty="0" err="1">
                <a:ea typeface="宋体" pitchFamily="2" charset="-122"/>
              </a:rPr>
              <a:t>in</a:t>
            </a:r>
            <a:r>
              <a:rPr lang="en-US" altLang="zh-CN" sz="2400" b="1" kern="0" baseline="-30000" dirty="0">
                <a:ea typeface="宋体" pitchFamily="2" charset="-122"/>
              </a:rPr>
              <a:t> </a:t>
            </a:r>
            <a:r>
              <a:rPr lang="zh-CN" altLang="en-US" sz="2400" b="1" kern="0" dirty="0">
                <a:ea typeface="宋体" pitchFamily="2" charset="-122"/>
              </a:rPr>
              <a:t>＝ </a:t>
            </a:r>
            <a:r>
              <a:rPr lang="en-US" altLang="zh-CN" sz="2400" b="1" kern="0" dirty="0">
                <a:solidFill>
                  <a:srgbClr val="008000"/>
                </a:solidFill>
                <a:ea typeface="宋体" pitchFamily="2" charset="-122"/>
              </a:rPr>
              <a:t>M1·T1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ea typeface="宋体" pitchFamily="2" charset="-122"/>
              </a:rPr>
              <a:t>M2·T1·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MOV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zh-CN" altLang="en-US" sz="2400" b="1" kern="0" dirty="0">
                <a:ea typeface="宋体" pitchFamily="2" charset="-122"/>
              </a:rPr>
              <a:t>源操作数直接寻址</a:t>
            </a:r>
            <a:r>
              <a:rPr lang="en-US" altLang="zh-CN" sz="24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zh-CN" altLang="en-US" sz="2400" b="1" kern="0" dirty="0">
                <a:ea typeface="宋体" pitchFamily="2" charset="-122"/>
              </a:rPr>
              <a:t>目的操作数寄存器间接寻址</a:t>
            </a:r>
            <a:r>
              <a:rPr lang="en-US" altLang="zh-CN" sz="2400" b="1" kern="0" dirty="0">
                <a:latin typeface="+mn-ea"/>
              </a:rPr>
              <a:t>)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ea typeface="宋体" pitchFamily="2" charset="-122"/>
              </a:rPr>
              <a:t>M2·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en-US" altLang="zh-CN" sz="2400" b="1" kern="0" dirty="0">
                <a:ea typeface="宋体" pitchFamily="2" charset="-122"/>
              </a:rPr>
              <a:t>T1</a:t>
            </a:r>
            <a:r>
              <a:rPr lang="en-US" altLang="zh-CN" sz="24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400" b="1" kern="0" dirty="0">
                <a:ea typeface="宋体" pitchFamily="2" charset="-122"/>
              </a:rPr>
              <a:t>T3</a:t>
            </a:r>
            <a:r>
              <a:rPr lang="en-US" altLang="zh-CN" sz="2400" b="1" kern="0" dirty="0">
                <a:latin typeface="+mn-ea"/>
              </a:rPr>
              <a:t>)</a:t>
            </a:r>
            <a:r>
              <a:rPr lang="en-US" altLang="zh-CN" sz="2400" b="1" kern="0" dirty="0">
                <a:ea typeface="宋体" pitchFamily="2" charset="-122"/>
              </a:rPr>
              <a:t>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SUB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zh-CN" altLang="en-US" sz="2400" b="1" kern="0" dirty="0">
                <a:ea typeface="宋体" pitchFamily="2" charset="-122"/>
              </a:rPr>
              <a:t>源操作数间接寻址</a:t>
            </a:r>
            <a:r>
              <a:rPr lang="en-US" altLang="zh-CN" sz="2400" b="1" kern="0" dirty="0">
                <a:latin typeface="+mn-ea"/>
              </a:rPr>
              <a:t>)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ea typeface="宋体" pitchFamily="2" charset="-122"/>
              </a:rPr>
              <a:t>M2·T1·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IN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zh-CN" altLang="en-US" sz="2400" b="1" kern="0" dirty="0">
                <a:ea typeface="宋体" pitchFamily="2" charset="-122"/>
              </a:rPr>
              <a:t>直接寻址</a:t>
            </a:r>
            <a:r>
              <a:rPr lang="en-US" altLang="zh-CN" sz="2400" b="1" kern="0" dirty="0">
                <a:latin typeface="+mn-ea"/>
              </a:rPr>
              <a:t>)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OUT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zh-CN" altLang="en-US" sz="2400" b="1" kern="0" dirty="0">
                <a:ea typeface="宋体" pitchFamily="2" charset="-122"/>
              </a:rPr>
              <a:t>直接寻址</a:t>
            </a:r>
            <a:r>
              <a:rPr lang="en-US" altLang="zh-CN" sz="2400" b="1" kern="0" dirty="0">
                <a:latin typeface="+mn-ea"/>
              </a:rPr>
              <a:t>))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400" b="1" kern="0" dirty="0">
                <a:ea typeface="宋体" pitchFamily="2" charset="-122"/>
                <a:cs typeface="Times New Roman" pitchFamily="18" charset="0"/>
              </a:rPr>
              <a:t>M2·T2·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PUSH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400" b="1" kern="0" dirty="0">
                <a:ea typeface="宋体" pitchFamily="2" charset="-122"/>
                <a:cs typeface="Times New Roman" pitchFamily="18" charset="0"/>
              </a:rPr>
              <a:t>M2·T1·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POP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400" b="1" kern="0" dirty="0">
                <a:ea typeface="宋体" pitchFamily="2" charset="-122"/>
              </a:rPr>
              <a:t>M2·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en-US" altLang="zh-CN" sz="2400" b="1" kern="0" dirty="0">
                <a:ea typeface="宋体" pitchFamily="2" charset="-122"/>
              </a:rPr>
              <a:t>T2</a:t>
            </a:r>
            <a:r>
              <a:rPr lang="en-US" altLang="zh-CN" sz="24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400" b="1" kern="0" dirty="0">
                <a:ea typeface="宋体" pitchFamily="2" charset="-122"/>
              </a:rPr>
              <a:t>T4</a:t>
            </a:r>
            <a:r>
              <a:rPr lang="en-US" altLang="zh-CN" sz="2400" b="1" kern="0" dirty="0">
                <a:latin typeface="+mn-ea"/>
              </a:rPr>
              <a:t>)</a:t>
            </a:r>
            <a:r>
              <a:rPr lang="en-US" altLang="zh-CN" sz="2400" b="1" kern="0" dirty="0">
                <a:ea typeface="宋体" pitchFamily="2" charset="-122"/>
              </a:rPr>
              <a:t>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CALL</a:t>
            </a:r>
            <a:r>
              <a:rPr lang="en-US" altLang="zh-CN" sz="2400" b="1" kern="0" dirty="0">
                <a:latin typeface="+mn-ea"/>
              </a:rPr>
              <a:t>(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间接寻址</a:t>
            </a:r>
            <a:r>
              <a:rPr lang="en-US" altLang="zh-CN" sz="2400" b="1" kern="0" dirty="0">
                <a:latin typeface="+mn-ea"/>
              </a:rPr>
              <a:t>)</a:t>
            </a:r>
            <a:r>
              <a:rPr lang="zh-CN" altLang="en-US" sz="24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400" b="1" kern="0" dirty="0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400" b="1" kern="0" dirty="0">
                <a:ea typeface="宋体" pitchFamily="2" charset="-122"/>
              </a:rPr>
              <a:t>2·T1·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RET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400" b="1" kern="0" dirty="0">
                <a:ea typeface="宋体" pitchFamily="2" charset="-122"/>
              </a:rPr>
              <a:t>······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8F5B76-FBA3-406F-8AA9-DD3993061884}"/>
              </a:ext>
            </a:extLst>
          </p:cNvPr>
          <p:cNvSpPr/>
          <p:nvPr/>
        </p:nvSpPr>
        <p:spPr>
          <a:xfrm>
            <a:off x="4207579" y="429309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hlinkClick r:id="rId16" action="ppaction://hlinksldjump"/>
              </a:rPr>
              <a:t>两级时序</a:t>
            </a:r>
            <a:r>
              <a:rPr lang="zh-CN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27760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9897-408B-469E-A80C-A484FE2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写出所有</a:t>
            </a:r>
            <a:r>
              <a:rPr lang="zh-CN" altLang="en-US" dirty="0">
                <a:solidFill>
                  <a:srgbClr val="008000"/>
                </a:solidFill>
              </a:rPr>
              <a:t>输出信号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逻辑表达式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AR</a:t>
            </a:r>
            <a:r>
              <a:rPr lang="en-US" altLang="zh-CN" baseline="-25000" dirty="0" err="1">
                <a:solidFill>
                  <a:srgbClr val="FF0000"/>
                </a:solidFill>
                <a:latin typeface="+mn-lt"/>
              </a:rPr>
              <a:t>in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CF7B78-CECE-489F-B016-E86DAE85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0" y="620688"/>
            <a:ext cx="3896718" cy="9469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6ABF35-A0A1-4F90-9D1E-51B22593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1" y="1573248"/>
            <a:ext cx="3896718" cy="525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137BA-E447-48AF-A8E6-57E82018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1" y="2103949"/>
            <a:ext cx="3896718" cy="964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69E985-FDAC-4228-A741-D195F2DD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1" y="3074461"/>
            <a:ext cx="3896718" cy="955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354B3B-3C31-47E8-AB67-BCA423DA0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7" y="4035996"/>
            <a:ext cx="3889641" cy="954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06C3F3-F338-4739-B51F-3551925C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51" y="4995796"/>
            <a:ext cx="3896718" cy="1817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24CCEB-ABF3-4EA5-BA01-243598995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640" y="623406"/>
            <a:ext cx="3896719" cy="964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5124FB-E481-49B5-9935-5A087467CC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639" y="1577275"/>
            <a:ext cx="3896719" cy="9648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1715C3-F038-43B4-A16F-0BEDA9055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7639" y="2544607"/>
            <a:ext cx="3896718" cy="9514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FAC530-437E-423E-A5B0-826004AA7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4227" y="116632"/>
            <a:ext cx="3896718" cy="9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D72CC-7403-4C56-BE47-9F90EC6044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4228" y="1076204"/>
            <a:ext cx="3896718" cy="16021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118205-1F87-4216-9B02-AB35EAAFF8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4229" y="2682028"/>
            <a:ext cx="3896718" cy="95591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0CEFC29-5BD2-4F8B-8495-3164387BD73E}"/>
              </a:ext>
            </a:extLst>
          </p:cNvPr>
          <p:cNvSpPr/>
          <p:nvPr/>
        </p:nvSpPr>
        <p:spPr>
          <a:xfrm>
            <a:off x="4223791" y="3747675"/>
            <a:ext cx="78500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0" dirty="0" err="1">
                <a:ea typeface="宋体" pitchFamily="2" charset="-122"/>
              </a:rPr>
              <a:t>AR</a:t>
            </a:r>
            <a:r>
              <a:rPr lang="en-US" altLang="zh-CN" sz="2000" b="1" kern="0" baseline="-30000" dirty="0" err="1">
                <a:ea typeface="宋体" pitchFamily="2" charset="-122"/>
              </a:rPr>
              <a:t>in</a:t>
            </a:r>
            <a:r>
              <a:rPr lang="en-US" altLang="zh-CN" sz="2000" b="1" kern="0" baseline="-30000" dirty="0">
                <a:ea typeface="宋体" pitchFamily="2" charset="-122"/>
              </a:rPr>
              <a:t> </a:t>
            </a:r>
            <a:r>
              <a:rPr lang="zh-CN" altLang="en-US" sz="2000" b="1" kern="0" dirty="0">
                <a:ea typeface="宋体" pitchFamily="2" charset="-122"/>
              </a:rPr>
              <a:t>＝ </a:t>
            </a:r>
            <a:r>
              <a:rPr lang="en-US" altLang="zh-CN" sz="2000" b="1" kern="0" dirty="0">
                <a:solidFill>
                  <a:srgbClr val="008000"/>
                </a:solidFill>
                <a:ea typeface="宋体" pitchFamily="2" charset="-122"/>
              </a:rPr>
              <a:t>M1·T1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M2·T1·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MOV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源操作数直接寻址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zh-CN" altLang="en-US" sz="2000" b="1" kern="0" dirty="0">
                <a:ea typeface="宋体" pitchFamily="2" charset="-122"/>
              </a:rPr>
              <a:t>目的操作数寄存器间接寻址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M2·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en-US" altLang="zh-CN" sz="2000" b="1" kern="0" dirty="0">
                <a:ea typeface="宋体" pitchFamily="2" charset="-122"/>
              </a:rPr>
              <a:t>T1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000" b="1" kern="0" dirty="0">
                <a:ea typeface="宋体" pitchFamily="2" charset="-122"/>
              </a:rPr>
              <a:t>T3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en-US" altLang="zh-CN" sz="2000" b="1" kern="0" dirty="0">
                <a:ea typeface="宋体" pitchFamily="2" charset="-122"/>
              </a:rPr>
              <a:t>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SUB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源操作数间接寻址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M2·T1·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IN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OUT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直接寻址</a:t>
            </a:r>
            <a:r>
              <a:rPr lang="en-US" altLang="zh-CN" sz="2000" b="1" kern="0" dirty="0">
                <a:latin typeface="+mn-ea"/>
              </a:rPr>
              <a:t>))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kern="0" dirty="0">
                <a:ea typeface="宋体" pitchFamily="2" charset="-122"/>
                <a:cs typeface="Times New Roman" pitchFamily="18" charset="0"/>
              </a:rPr>
              <a:t>M2·T2·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PUSH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kern="0" dirty="0">
                <a:ea typeface="宋体" pitchFamily="2" charset="-122"/>
                <a:cs typeface="Times New Roman" pitchFamily="18" charset="0"/>
              </a:rPr>
              <a:t>M2·T1·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POP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M2·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en-US" altLang="zh-CN" sz="2000" b="1" kern="0" dirty="0">
                <a:ea typeface="宋体" pitchFamily="2" charset="-122"/>
              </a:rPr>
              <a:t>T2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000" b="1" kern="0" dirty="0">
                <a:ea typeface="宋体" pitchFamily="2" charset="-122"/>
              </a:rPr>
              <a:t>T4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en-US" altLang="zh-CN" sz="2000" b="1" kern="0" dirty="0">
                <a:ea typeface="宋体" pitchFamily="2" charset="-122"/>
              </a:rPr>
              <a:t>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CALL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 b="1" kern="0" dirty="0">
                <a:ea typeface="宋体" pitchFamily="2" charset="-122"/>
              </a:rPr>
              <a:t>2·T1·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RET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······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8F5B76-FBA3-406F-8AA9-DD3993061884}"/>
              </a:ext>
            </a:extLst>
          </p:cNvPr>
          <p:cNvSpPr/>
          <p:nvPr/>
        </p:nvSpPr>
        <p:spPr>
          <a:xfrm>
            <a:off x="4207579" y="3429000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hlinkClick r:id="rId14" action="ppaction://hlinksldjump"/>
              </a:rPr>
              <a:t>两级时序</a:t>
            </a:r>
            <a:r>
              <a:rPr lang="zh-CN" altLang="en-US" sz="2000" b="1" dirty="0"/>
              <a:t>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D02065-843A-448B-B3B3-27C42CD5FEF5}"/>
              </a:ext>
            </a:extLst>
          </p:cNvPr>
          <p:cNvSpPr/>
          <p:nvPr/>
        </p:nvSpPr>
        <p:spPr>
          <a:xfrm>
            <a:off x="4223791" y="5394461"/>
            <a:ext cx="78500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0" dirty="0" err="1">
                <a:ea typeface="宋体" pitchFamily="2" charset="-122"/>
              </a:rPr>
              <a:t>AR</a:t>
            </a:r>
            <a:r>
              <a:rPr lang="en-US" altLang="zh-CN" sz="2000" b="1" kern="0" baseline="-30000" dirty="0" err="1">
                <a:ea typeface="宋体" pitchFamily="2" charset="-122"/>
              </a:rPr>
              <a:t>in</a:t>
            </a:r>
            <a:r>
              <a:rPr lang="en-US" altLang="zh-CN" sz="2000" b="1" kern="0" baseline="-30000" dirty="0">
                <a:ea typeface="宋体" pitchFamily="2" charset="-122"/>
              </a:rPr>
              <a:t> </a:t>
            </a:r>
            <a:r>
              <a:rPr lang="zh-CN" altLang="en-US" sz="2000" b="1" kern="0" dirty="0">
                <a:ea typeface="宋体" pitchFamily="2" charset="-122"/>
              </a:rPr>
              <a:t>＝ </a:t>
            </a:r>
            <a:r>
              <a:rPr lang="en-US" altLang="zh-CN" sz="2000" b="1" kern="0" dirty="0">
                <a:solidFill>
                  <a:srgbClr val="008000"/>
                </a:solidFill>
                <a:ea typeface="宋体" pitchFamily="2" charset="-122"/>
              </a:rPr>
              <a:t>T1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T4·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MOV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源操作数直接寻址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zh-CN" altLang="en-US" sz="2000" b="1" kern="0" dirty="0">
                <a:ea typeface="宋体" pitchFamily="2" charset="-122"/>
              </a:rPr>
              <a:t>目的操作数寄存</a:t>
            </a:r>
            <a:br>
              <a:rPr lang="en-US" altLang="zh-CN" sz="2000" b="1" kern="0" dirty="0">
                <a:ea typeface="宋体" pitchFamily="2" charset="-122"/>
              </a:rPr>
            </a:br>
            <a:r>
              <a:rPr lang="zh-CN" altLang="en-US" sz="2000" b="1" kern="0" dirty="0">
                <a:ea typeface="宋体" pitchFamily="2" charset="-122"/>
              </a:rPr>
              <a:t>器间接寻址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en-US" altLang="zh-CN" sz="2000" b="1" kern="0" dirty="0">
                <a:ea typeface="宋体" pitchFamily="2" charset="-122"/>
              </a:rPr>
              <a:t>T4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000" b="1" kern="0" dirty="0">
                <a:ea typeface="宋体" pitchFamily="2" charset="-122"/>
              </a:rPr>
              <a:t>T6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en-US" altLang="zh-CN" sz="2000" b="1" kern="0" dirty="0">
                <a:ea typeface="宋体" pitchFamily="2" charset="-122"/>
              </a:rPr>
              <a:t>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SUB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源操作数间接寻址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br>
              <a:rPr lang="en-US" altLang="zh-CN" sz="2000" b="1" kern="0" dirty="0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 sz="2000" b="1" kern="0" dirty="0">
                <a:ea typeface="宋体" pitchFamily="2" charset="-122"/>
              </a:rPr>
              <a:t>T4·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IN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OUT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ea typeface="宋体" pitchFamily="2" charset="-122"/>
              </a:rPr>
              <a:t>直接寻址</a:t>
            </a:r>
            <a:r>
              <a:rPr lang="en-US" altLang="zh-CN" sz="2000" b="1" kern="0" dirty="0">
                <a:latin typeface="+mn-ea"/>
              </a:rPr>
              <a:t>))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kern="0" dirty="0">
                <a:ea typeface="宋体" pitchFamily="2" charset="-122"/>
                <a:cs typeface="Times New Roman" pitchFamily="18" charset="0"/>
              </a:rPr>
              <a:t>T5·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PUSH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＋</a:t>
            </a:r>
            <a:br>
              <a:rPr lang="en-US" altLang="zh-CN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</a:br>
            <a:r>
              <a:rPr lang="en-US" altLang="zh-CN" sz="2000" b="1" kern="0" dirty="0">
                <a:ea typeface="宋体" pitchFamily="2" charset="-122"/>
                <a:cs typeface="Times New Roman" pitchFamily="18" charset="0"/>
              </a:rPr>
              <a:t>T4·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POP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en-US" altLang="zh-CN" sz="2000" b="1" kern="0" dirty="0">
                <a:ea typeface="宋体" pitchFamily="2" charset="-122"/>
              </a:rPr>
              <a:t>T5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000" b="1" kern="0" dirty="0">
                <a:ea typeface="宋体" pitchFamily="2" charset="-122"/>
              </a:rPr>
              <a:t>T7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en-US" altLang="zh-CN" sz="2000" b="1" kern="0" dirty="0">
                <a:ea typeface="宋体" pitchFamily="2" charset="-122"/>
              </a:rPr>
              <a:t>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CALL</a:t>
            </a:r>
            <a:r>
              <a:rPr lang="en-US" altLang="zh-CN" sz="2000" b="1" kern="0" dirty="0">
                <a:latin typeface="+mn-ea"/>
              </a:rPr>
              <a:t>(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间接寻址</a:t>
            </a:r>
            <a:r>
              <a:rPr lang="en-US" altLang="zh-CN" sz="2000" b="1" kern="0" dirty="0"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T4·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RET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000" b="1" kern="0" dirty="0">
                <a:ea typeface="宋体" pitchFamily="2" charset="-122"/>
              </a:rPr>
              <a:t>······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7D6624-4017-42ED-81F3-1897EA74BE10}"/>
              </a:ext>
            </a:extLst>
          </p:cNvPr>
          <p:cNvSpPr/>
          <p:nvPr/>
        </p:nvSpPr>
        <p:spPr>
          <a:xfrm>
            <a:off x="4207579" y="5075786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hlinkClick r:id="rId15" action="ppaction://hlinksldjump"/>
              </a:rPr>
              <a:t>一级时序</a:t>
            </a:r>
            <a:r>
              <a:rPr lang="zh-CN" altLang="en-US" sz="20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61498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9897-408B-469E-A80C-A484FE2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写出所有</a:t>
            </a:r>
            <a:r>
              <a:rPr lang="zh-CN" altLang="en-US" dirty="0">
                <a:solidFill>
                  <a:srgbClr val="008000"/>
                </a:solidFill>
              </a:rPr>
              <a:t>输出信号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逻辑表达式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Mread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CF7B78-CECE-489F-B016-E86DAE85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0" y="620688"/>
            <a:ext cx="3896718" cy="9469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6ABF35-A0A1-4F90-9D1E-51B22593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1" y="1573248"/>
            <a:ext cx="3896718" cy="525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137BA-E447-48AF-A8E6-57E82018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1" y="2103949"/>
            <a:ext cx="3896718" cy="964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69E985-FDAC-4228-A741-D195F2DD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1" y="3074461"/>
            <a:ext cx="3896718" cy="955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354B3B-3C31-47E8-AB67-BCA423DA0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7" y="4035996"/>
            <a:ext cx="3889641" cy="954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06C3F3-F338-4739-B51F-3551925C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51" y="4995796"/>
            <a:ext cx="3896718" cy="1817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24CCEB-ABF3-4EA5-BA01-243598995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640" y="623406"/>
            <a:ext cx="3896719" cy="964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5124FB-E481-49B5-9935-5A087467CC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639" y="1577275"/>
            <a:ext cx="3896719" cy="9648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751C50-571C-46B6-9E5F-923109CF6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7638" y="2531144"/>
            <a:ext cx="3460530" cy="5710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254E15-0CEB-44A3-B2C2-3F61A998B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7639" y="3091149"/>
            <a:ext cx="3460530" cy="12494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1715C3-F038-43B4-A16F-0BEDA90550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4226" y="116632"/>
            <a:ext cx="3896718" cy="9514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FAC530-437E-423E-A5B0-826004AA71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4227" y="1071717"/>
            <a:ext cx="3896718" cy="9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D72CC-7403-4C56-BE47-9F90EC6044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4228" y="2031289"/>
            <a:ext cx="3896718" cy="16021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118205-1F87-4216-9B02-AB35EAAFF8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4229" y="3637113"/>
            <a:ext cx="3896718" cy="95591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0CEFC29-5BD2-4F8B-8495-3164387BD73E}"/>
              </a:ext>
            </a:extLst>
          </p:cNvPr>
          <p:cNvSpPr/>
          <p:nvPr/>
        </p:nvSpPr>
        <p:spPr>
          <a:xfrm>
            <a:off x="4223792" y="4883676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kern="0" dirty="0" err="1">
                <a:solidFill>
                  <a:srgbClr val="000000"/>
                </a:solidFill>
                <a:ea typeface="宋体" pitchFamily="2" charset="-122"/>
              </a:rPr>
              <a:t>Mread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ea typeface="宋体" pitchFamily="2" charset="-122"/>
              </a:rPr>
              <a:t>＝ </a:t>
            </a:r>
            <a:r>
              <a:rPr lang="en-US" altLang="zh-CN" sz="2400" b="1" kern="0" dirty="0">
                <a:solidFill>
                  <a:srgbClr val="008000"/>
                </a:solidFill>
                <a:ea typeface="宋体" pitchFamily="2" charset="-122"/>
              </a:rPr>
              <a:t>M1·T2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M2·T2·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MOV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ea typeface="宋体" pitchFamily="2" charset="-122"/>
              </a:rPr>
              <a:t>源操作数直接寻址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M2·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T2</a:t>
            </a:r>
            <a:r>
              <a:rPr lang="en-US" altLang="zh-CN" sz="24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T4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SUB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ea typeface="宋体" pitchFamily="2" charset="-122"/>
              </a:rPr>
              <a:t>源操作数间接寻址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M2·T2·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POP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M2·T5·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CALL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间接寻址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b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24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M2·T2·</a:t>
            </a:r>
            <a:r>
              <a:rPr lang="en-US" altLang="zh-CN" sz="2400" b="1" kern="0" dirty="0">
                <a:solidFill>
                  <a:srgbClr val="0000FF"/>
                </a:solidFill>
                <a:ea typeface="宋体" pitchFamily="2" charset="-122"/>
              </a:rPr>
              <a:t>RET</a:t>
            </a:r>
            <a:r>
              <a:rPr lang="zh-CN" altLang="en-US" sz="24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400" b="1" kern="0" dirty="0">
                <a:solidFill>
                  <a:srgbClr val="000000"/>
                </a:solidFill>
                <a:ea typeface="宋体" pitchFamily="2" charset="-122"/>
              </a:rPr>
              <a:t>······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8F5B76-FBA3-406F-8AA9-DD3993061884}"/>
              </a:ext>
            </a:extLst>
          </p:cNvPr>
          <p:cNvSpPr/>
          <p:nvPr/>
        </p:nvSpPr>
        <p:spPr>
          <a:xfrm>
            <a:off x="4207579" y="435594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hlinkClick r:id="rId16" action="ppaction://hlinksldjump"/>
              </a:rPr>
              <a:t>两级时序</a:t>
            </a:r>
            <a:r>
              <a:rPr lang="zh-CN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16697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9897-408B-469E-A80C-A484FE24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写出所有</a:t>
            </a:r>
            <a:r>
              <a:rPr lang="zh-CN" altLang="en-US" dirty="0">
                <a:solidFill>
                  <a:srgbClr val="008000"/>
                </a:solidFill>
              </a:rPr>
              <a:t>输出信号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逻辑表达式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0000"/>
                </a:solidFill>
                <a:latin typeface="+mn-lt"/>
              </a:rPr>
              <a:t>Mread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CF7B78-CECE-489F-B016-E86DAE85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0" y="620688"/>
            <a:ext cx="3896718" cy="946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137BA-E447-48AF-A8E6-57E82018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0" y="1577274"/>
            <a:ext cx="3896718" cy="9648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06C3F3-F338-4739-B51F-3551925C0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0" y="2542163"/>
            <a:ext cx="3896718" cy="1817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24CCEB-ABF3-4EA5-BA01-243598995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640" y="623406"/>
            <a:ext cx="3896719" cy="964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5124FB-E481-49B5-9935-5A087467C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639" y="1577275"/>
            <a:ext cx="3896719" cy="9648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1715C3-F038-43B4-A16F-0BEDA9055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640" y="2549939"/>
            <a:ext cx="3896718" cy="9514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FAC530-437E-423E-A5B0-826004AA7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4227" y="116632"/>
            <a:ext cx="3896718" cy="9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D72CC-7403-4C56-BE47-9F90EC6044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4228" y="1076204"/>
            <a:ext cx="3896718" cy="16021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118205-1F87-4216-9B02-AB35EAAFF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4229" y="2682028"/>
            <a:ext cx="3896718" cy="95591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0CEFC29-5BD2-4F8B-8495-3164387BD73E}"/>
              </a:ext>
            </a:extLst>
          </p:cNvPr>
          <p:cNvSpPr/>
          <p:nvPr/>
        </p:nvSpPr>
        <p:spPr>
          <a:xfrm>
            <a:off x="191344" y="4911155"/>
            <a:ext cx="6048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0" dirty="0" err="1">
                <a:solidFill>
                  <a:srgbClr val="000000"/>
                </a:solidFill>
                <a:ea typeface="宋体" pitchFamily="2" charset="-122"/>
              </a:rPr>
              <a:t>Mread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＝ </a:t>
            </a:r>
            <a:r>
              <a:rPr lang="en-US" altLang="zh-CN" sz="2000" b="1" kern="0" dirty="0">
                <a:solidFill>
                  <a:srgbClr val="008000"/>
                </a:solidFill>
                <a:ea typeface="宋体" pitchFamily="2" charset="-122"/>
              </a:rPr>
              <a:t>M1·T2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M2·T2·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MOV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源操作数直接寻址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M2·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T2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T4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SUB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源操作数间接寻址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M2·T2·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POP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M2·T5·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CALL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间接寻址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br>
              <a:rPr lang="zh-CN" altLang="en-US" sz="20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M2·T2·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RET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······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8F5B76-FBA3-406F-8AA9-DD3993061884}"/>
              </a:ext>
            </a:extLst>
          </p:cNvPr>
          <p:cNvSpPr/>
          <p:nvPr/>
        </p:nvSpPr>
        <p:spPr>
          <a:xfrm>
            <a:off x="175131" y="43834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hlinkClick r:id="rId11" action="ppaction://hlinksldjump"/>
              </a:rPr>
              <a:t>两级时序</a:t>
            </a:r>
            <a:r>
              <a:rPr lang="zh-CN" altLang="en-US" sz="2400" b="1" dirty="0"/>
              <a:t>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6031F2-6F18-4ABA-8DFF-CB90CADE1A5A}"/>
              </a:ext>
            </a:extLst>
          </p:cNvPr>
          <p:cNvSpPr/>
          <p:nvPr/>
        </p:nvSpPr>
        <p:spPr>
          <a:xfrm>
            <a:off x="6616269" y="4911155"/>
            <a:ext cx="5528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0" dirty="0" err="1">
                <a:solidFill>
                  <a:srgbClr val="000000"/>
                </a:solidFill>
                <a:ea typeface="宋体" pitchFamily="2" charset="-122"/>
              </a:rPr>
              <a:t>Mread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＝ </a:t>
            </a:r>
            <a:r>
              <a:rPr lang="en-US" altLang="zh-CN" sz="2000" b="1" kern="0" dirty="0">
                <a:solidFill>
                  <a:srgbClr val="008000"/>
                </a:solidFill>
                <a:ea typeface="宋体" pitchFamily="2" charset="-122"/>
              </a:rPr>
              <a:t>T2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T5·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MOV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源操作数直接寻址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T5</a:t>
            </a:r>
            <a:r>
              <a:rPr lang="en-US" altLang="zh-CN" sz="2000" b="1" kern="0" dirty="0">
                <a:solidFill>
                  <a:srgbClr val="CC0099"/>
                </a:solidFill>
                <a:ea typeface="宋体" pitchFamily="2" charset="-122"/>
              </a:rPr>
              <a:t>+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T7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SUB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源操作数间接寻址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T5·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POP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T8·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CALL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间接寻址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0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br>
              <a:rPr lang="zh-CN" altLang="en-US" sz="2000" b="1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2000" b="1" kern="0" dirty="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T5·</a:t>
            </a:r>
            <a:r>
              <a:rPr lang="en-US" altLang="zh-CN" sz="2000" b="1" kern="0" dirty="0">
                <a:solidFill>
                  <a:srgbClr val="0000FF"/>
                </a:solidFill>
                <a:ea typeface="宋体" pitchFamily="2" charset="-122"/>
              </a:rPr>
              <a:t>RET</a:t>
            </a:r>
            <a:r>
              <a:rPr lang="zh-CN" altLang="en-US" sz="2000" b="1" kern="0" dirty="0">
                <a:solidFill>
                  <a:srgbClr val="FF0000"/>
                </a:solidFill>
                <a:ea typeface="宋体" pitchFamily="2" charset="-122"/>
              </a:rPr>
              <a:t>＋</a:t>
            </a:r>
            <a:r>
              <a:rPr lang="en-US" altLang="zh-CN" sz="2000" b="1" kern="0" dirty="0">
                <a:solidFill>
                  <a:srgbClr val="000000"/>
                </a:solidFill>
                <a:ea typeface="宋体" pitchFamily="2" charset="-122"/>
              </a:rPr>
              <a:t>······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69B810-1E44-4393-B300-1125F5D06559}"/>
              </a:ext>
            </a:extLst>
          </p:cNvPr>
          <p:cNvSpPr/>
          <p:nvPr/>
        </p:nvSpPr>
        <p:spPr>
          <a:xfrm>
            <a:off x="6600056" y="438342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hlinkClick r:id="rId12" action="ppaction://hlinksldjump"/>
              </a:rPr>
              <a:t>一级时序</a:t>
            </a:r>
            <a:r>
              <a:rPr lang="zh-CN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452748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66"/>
                </a:solidFill>
              </a:rPr>
              <a:t>输出</a:t>
            </a:r>
            <a:r>
              <a:rPr lang="zh-CN" altLang="en-US" dirty="0"/>
              <a:t>信号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112" y="600819"/>
            <a:ext cx="4968551" cy="5564485"/>
          </a:xfrm>
        </p:spPr>
        <p:txBody>
          <a:bodyPr/>
          <a:lstStyle/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PC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为程序计数器的锁存输入控制信号；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PC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为程序计数器的输出允许控制信号；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PC+1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为程序计数器的自动增量（如自动加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）控制信号；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IR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为指令寄存器的锁存输入控制信号；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IR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为指令寄存器的输出允许控制信号；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SP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为指令寄存器的锁存输入控制信号；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SP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为指令寄存器的输出允许控制信号；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SP+1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为堆栈指示器的自动增量（如自动加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）控制信号；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SP-1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为堆栈指示器的自动减量（如自动减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）控制信号；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Ri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为通用寄存器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Ri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）的锁存输入控制信号；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Ri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为通用寄存器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Ri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）的输出允许控制信号；</a:t>
            </a:r>
            <a:endParaRPr lang="en-US" altLang="en-US" sz="2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F54D8-7587-499C-A157-BC577920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764704"/>
            <a:ext cx="7104111" cy="51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BF69B-0E9F-48BC-98E7-669687E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硬布线控制器设计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92F6D-65AF-4708-8088-3C24ABC9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20611"/>
            <a:ext cx="11463064" cy="648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CC0000"/>
                </a:solidFill>
              </a:rPr>
              <a:t>控制单元</a:t>
            </a:r>
            <a:r>
              <a:rPr lang="zh-CN" altLang="en-US" dirty="0"/>
              <a:t>产生并加载到</a:t>
            </a:r>
            <a:r>
              <a:rPr lang="en-US" altLang="zh-CN" dirty="0"/>
              <a:t>CPU</a:t>
            </a:r>
            <a:r>
              <a:rPr lang="zh-CN" altLang="en-US" dirty="0"/>
              <a:t>内外的全部</a:t>
            </a:r>
            <a:r>
              <a:rPr lang="zh-CN" altLang="en-US" dirty="0">
                <a:solidFill>
                  <a:srgbClr val="0000FF"/>
                </a:solidFill>
              </a:rPr>
              <a:t>控制信号</a:t>
            </a:r>
            <a:r>
              <a:rPr lang="zh-CN" altLang="en-US" dirty="0"/>
              <a:t>均可用下述形式表述：</a:t>
            </a:r>
            <a:endParaRPr lang="en-US" altLang="zh-CN" dirty="0"/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1C94DECF-0455-4BB6-AEBC-635798B1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2184376"/>
            <a:ext cx="21605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" panose="02010609060101010101" pitchFamily="49" charset="-122"/>
              </a:rPr>
              <a:t>两级时序：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DA3DFF9-16BE-4857-A972-E15AD67B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5752758"/>
            <a:ext cx="22320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" panose="02010609060101010101" pitchFamily="49" charset="-122"/>
              </a:rPr>
              <a:t>一级时序：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33BE4CAE-4283-430C-814C-9A20F771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15" y="1365920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第</a:t>
            </a:r>
            <a:r>
              <a:rPr lang="en-US" altLang="zh-CN" sz="2400" b="1" i="1" dirty="0">
                <a:solidFill>
                  <a:srgbClr val="FF6600"/>
                </a:solidFill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个</a:t>
            </a:r>
            <a:r>
              <a:rPr lang="en-US" altLang="zh-CN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周期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9D2B73C3-52C6-432E-8BD3-EEDA2DE24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966" y="1124744"/>
            <a:ext cx="17287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第</a:t>
            </a:r>
            <a:r>
              <a:rPr lang="en-US" altLang="zh-CN" sz="2400" b="1" i="1" dirty="0">
                <a:solidFill>
                  <a:srgbClr val="FF6600"/>
                </a:solidFill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个节拍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5845A7EF-B9D2-46DE-8607-0DC3602130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7565" y="1509688"/>
            <a:ext cx="407937" cy="68793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BDD4C309-2C95-4862-84F1-87BCABEE9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589" y="1509936"/>
            <a:ext cx="338455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8000"/>
                </a:solidFill>
                <a:ea typeface="楷体" panose="02010609060101010101" pitchFamily="49" charset="-122"/>
              </a:rPr>
              <a:t>指令译码器的第</a:t>
            </a:r>
            <a:r>
              <a:rPr lang="en-US" altLang="zh-CN" sz="2400" b="1" i="1" dirty="0">
                <a:solidFill>
                  <a:srgbClr val="008000"/>
                </a:solidFill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solidFill>
                  <a:srgbClr val="008000"/>
                </a:solidFill>
                <a:ea typeface="楷体" panose="02010609060101010101" pitchFamily="49" charset="-122"/>
              </a:rPr>
              <a:t>个输出</a:t>
            </a: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48DC4149-A174-45C9-9B0B-09667A43F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835" y="1895451"/>
            <a:ext cx="0" cy="2889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7358E9AF-2CA7-4685-83E5-818AE4BF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955" y="2801913"/>
            <a:ext cx="381635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9900FF"/>
                </a:solidFill>
                <a:ea typeface="楷体" panose="02010609060101010101" pitchFamily="49" charset="-122"/>
              </a:rPr>
              <a:t>第</a:t>
            </a:r>
            <a:r>
              <a:rPr lang="en-US" altLang="zh-CN" sz="2400" b="1" i="1" dirty="0">
                <a:solidFill>
                  <a:srgbClr val="9900FF"/>
                </a:solidFill>
                <a:ea typeface="楷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rgbClr val="9900FF"/>
                </a:solidFill>
                <a:ea typeface="楷体" panose="02010609060101010101" pitchFamily="49" charset="-122"/>
              </a:rPr>
              <a:t>个</a:t>
            </a:r>
            <a:r>
              <a:rPr lang="en-US" altLang="zh-CN" sz="2400" b="1" dirty="0">
                <a:solidFill>
                  <a:srgbClr val="9900FF"/>
                </a:solidFill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9900FF"/>
                </a:solidFill>
                <a:ea typeface="楷体" panose="02010609060101010101" pitchFamily="49" charset="-122"/>
              </a:rPr>
              <a:t>内部状态标志或</a:t>
            </a:r>
            <a:r>
              <a:rPr lang="en-US" altLang="zh-CN" sz="2400" b="1" dirty="0">
                <a:solidFill>
                  <a:srgbClr val="9900FF"/>
                </a:solidFill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9900FF"/>
                </a:solidFill>
                <a:ea typeface="楷体" panose="02010609060101010101" pitchFamily="49" charset="-122"/>
              </a:rPr>
              <a:t>外部请求信号</a:t>
            </a:r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id="{AA0BD612-D46D-46CA-857F-A0A7B0ADF5CA}"/>
              </a:ext>
            </a:extLst>
          </p:cNvPr>
          <p:cNvSpPr>
            <a:spLocks/>
          </p:cNvSpPr>
          <p:nvPr/>
        </p:nvSpPr>
        <p:spPr bwMode="auto">
          <a:xfrm>
            <a:off x="7247856" y="2072406"/>
            <a:ext cx="792163" cy="800749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363" y="68"/>
              </a:cxn>
              <a:cxn ang="0">
                <a:pos x="499" y="522"/>
              </a:cxn>
            </a:cxnLst>
            <a:rect l="0" t="0" r="r" b="b"/>
            <a:pathLst>
              <a:path w="499" h="522">
                <a:moveTo>
                  <a:pt x="0" y="114"/>
                </a:moveTo>
                <a:cubicBezTo>
                  <a:pt x="140" y="57"/>
                  <a:pt x="280" y="0"/>
                  <a:pt x="363" y="68"/>
                </a:cubicBezTo>
                <a:cubicBezTo>
                  <a:pt x="446" y="136"/>
                  <a:pt x="484" y="416"/>
                  <a:pt x="499" y="522"/>
                </a:cubicBez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09A0934B-50B4-4458-9CD6-058B7B5D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54" y="3703613"/>
            <a:ext cx="9361610" cy="1550988"/>
          </a:xfrm>
          <a:prstGeom prst="rect">
            <a:avLst/>
          </a:prstGeom>
          <a:solidFill>
            <a:srgbClr val="FFFF99"/>
          </a:solidFill>
          <a:ln w="76200" cmpd="tri" algn="ctr">
            <a:solidFill>
              <a:srgbClr val="FF00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在执行指令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j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时，若状态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F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满足要求，则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在第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个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CPU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周期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M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m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的第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个节拍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，控制单元发出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C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i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控制命令，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即在 </a:t>
            </a:r>
            <a:r>
              <a:rPr kumimoji="0" lang="en-US" altLang="zh-CN" sz="2400" b="1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M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I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j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和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F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k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同时有效时，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C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i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有效。 </a:t>
            </a: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95B7D768-7476-498F-989A-453D99A34B64}"/>
              </a:ext>
            </a:extLst>
          </p:cNvPr>
          <p:cNvSpPr>
            <a:spLocks/>
          </p:cNvSpPr>
          <p:nvPr/>
        </p:nvSpPr>
        <p:spPr bwMode="auto">
          <a:xfrm>
            <a:off x="3935563" y="1605792"/>
            <a:ext cx="720725" cy="581462"/>
          </a:xfrm>
          <a:custGeom>
            <a:avLst/>
            <a:gdLst/>
            <a:ahLst/>
            <a:cxnLst>
              <a:cxn ang="0">
                <a:pos x="454" y="318"/>
              </a:cxn>
              <a:cxn ang="0">
                <a:pos x="317" y="91"/>
              </a:cxn>
              <a:cxn ang="0">
                <a:pos x="0" y="0"/>
              </a:cxn>
            </a:cxnLst>
            <a:rect l="0" t="0" r="r" b="b"/>
            <a:pathLst>
              <a:path w="454" h="318">
                <a:moveTo>
                  <a:pt x="454" y="318"/>
                </a:moveTo>
                <a:cubicBezTo>
                  <a:pt x="423" y="231"/>
                  <a:pt x="392" y="144"/>
                  <a:pt x="317" y="91"/>
                </a:cubicBezTo>
                <a:cubicBezTo>
                  <a:pt x="242" y="38"/>
                  <a:pt x="121" y="19"/>
                  <a:pt x="0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32" name="Line 21">
            <a:extLst>
              <a:ext uri="{FF2B5EF4-FFF2-40B4-BE49-F238E27FC236}">
                <a16:creationId xmlns:a16="http://schemas.microsoft.com/office/drawing/2014/main" id="{737F42B5-FABF-4A4D-BA6D-E99FD324A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9866" y="2805088"/>
            <a:ext cx="3096097" cy="0"/>
          </a:xfrm>
          <a:prstGeom prst="line">
            <a:avLst/>
          </a:prstGeom>
          <a:noFill/>
          <a:ln w="76200" cmpd="tri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33" name="AutoShape 22">
            <a:extLst>
              <a:ext uri="{FF2B5EF4-FFF2-40B4-BE49-F238E27FC236}">
                <a16:creationId xmlns:a16="http://schemas.microsoft.com/office/drawing/2014/main" id="{12FF06E1-4A65-4C56-B491-3553636147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02238" y="3030617"/>
            <a:ext cx="767655" cy="452734"/>
          </a:xfrm>
          <a:custGeom>
            <a:avLst/>
            <a:gdLst>
              <a:gd name="G0" fmla="+- 13875 0 0"/>
              <a:gd name="G1" fmla="+- 5320 0 0"/>
              <a:gd name="G2" fmla="+- 21600 0 5320"/>
              <a:gd name="G3" fmla="+- 10800 0 5320"/>
              <a:gd name="G4" fmla="+- 21600 0 13875"/>
              <a:gd name="G5" fmla="*/ G4 G3 10800"/>
              <a:gd name="G6" fmla="+- 21600 0 G5"/>
              <a:gd name="T0" fmla="*/ 13875 w 21600"/>
              <a:gd name="T1" fmla="*/ 0 h 21600"/>
              <a:gd name="T2" fmla="*/ 0 w 21600"/>
              <a:gd name="T3" fmla="*/ 10800 h 21600"/>
              <a:gd name="T4" fmla="*/ 1387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75" y="0"/>
                </a:moveTo>
                <a:lnTo>
                  <a:pt x="13875" y="5320"/>
                </a:lnTo>
                <a:lnTo>
                  <a:pt x="3375" y="5320"/>
                </a:lnTo>
                <a:lnTo>
                  <a:pt x="3375" y="16280"/>
                </a:lnTo>
                <a:lnTo>
                  <a:pt x="13875" y="16280"/>
                </a:lnTo>
                <a:lnTo>
                  <a:pt x="1387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20"/>
                </a:moveTo>
                <a:lnTo>
                  <a:pt x="1350" y="16280"/>
                </a:lnTo>
                <a:lnTo>
                  <a:pt x="2700" y="16280"/>
                </a:lnTo>
                <a:lnTo>
                  <a:pt x="2700" y="5320"/>
                </a:lnTo>
                <a:close/>
              </a:path>
              <a:path w="21600" h="21600">
                <a:moveTo>
                  <a:pt x="0" y="5320"/>
                </a:moveTo>
                <a:lnTo>
                  <a:pt x="0" y="16280"/>
                </a:lnTo>
                <a:lnTo>
                  <a:pt x="675" y="16280"/>
                </a:lnTo>
                <a:lnTo>
                  <a:pt x="675" y="5320"/>
                </a:lnTo>
                <a:close/>
              </a:path>
            </a:pathLst>
          </a:custGeom>
          <a:solidFill>
            <a:srgbClr val="6699FF"/>
          </a:solidFill>
          <a:ln w="12700" algn="ctr">
            <a:solidFill>
              <a:srgbClr val="FF0066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72AE8E-924E-41B8-9CC0-443E16F85E8C}"/>
                  </a:ext>
                </a:extLst>
              </p:cNvPr>
              <p:cNvSpPr/>
              <p:nvPr/>
            </p:nvSpPr>
            <p:spPr>
              <a:xfrm>
                <a:off x="2542538" y="1807395"/>
                <a:ext cx="5197512" cy="1433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nary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72AE8E-924E-41B8-9CC0-443E16F85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38" y="1807395"/>
                <a:ext cx="5197512" cy="1433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1755FF2-033D-424D-A5EB-B8514276B171}"/>
                  </a:ext>
                </a:extLst>
              </p:cNvPr>
              <p:cNvSpPr/>
              <p:nvPr/>
            </p:nvSpPr>
            <p:spPr>
              <a:xfrm>
                <a:off x="2557414" y="5379522"/>
                <a:ext cx="4258666" cy="1433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1755FF2-033D-424D-A5EB-B8514276B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14" y="5379522"/>
                <a:ext cx="4258666" cy="1433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56950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F685E-1D71-4FED-9405-ED6E5735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硬布线控制器设计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566BC-6E12-4E60-9412-F4E2C0C9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11463064" cy="5688632"/>
          </a:xfrm>
        </p:spPr>
        <p:txBody>
          <a:bodyPr/>
          <a:lstStyle/>
          <a:p>
            <a:pPr marL="357188" indent="-357188">
              <a:spcBef>
                <a:spcPct val="0"/>
              </a:spcBef>
            </a:pPr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控制信号</a:t>
            </a:r>
            <a:r>
              <a:rPr lang="zh-CN" altLang="en-US" dirty="0"/>
              <a:t>的逻辑表达式就是一个</a:t>
            </a:r>
            <a:r>
              <a:rPr lang="zh-CN" altLang="en-US" dirty="0">
                <a:solidFill>
                  <a:srgbClr val="FF0000"/>
                </a:solidFill>
              </a:rPr>
              <a:t>与或逻辑方程式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用一个</a:t>
            </a:r>
            <a:r>
              <a:rPr lang="zh-CN" altLang="en-US" dirty="0">
                <a:solidFill>
                  <a:srgbClr val="FF0000"/>
                </a:solidFill>
              </a:rPr>
              <a:t>与或逻辑电路</a:t>
            </a:r>
            <a:r>
              <a:rPr lang="zh-CN" altLang="en-US" dirty="0"/>
              <a:t>就可以实现该控制信号的生成。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将所有控制信号的与或逻辑电路组合在一起就构成了</a:t>
            </a:r>
            <a:r>
              <a:rPr lang="zh-CN" altLang="en-US" dirty="0">
                <a:solidFill>
                  <a:srgbClr val="FF0000"/>
                </a:solidFill>
              </a:rPr>
              <a:t>硬布线控制单元</a:t>
            </a:r>
            <a:r>
              <a:rPr lang="zh-CN" altLang="en-US" dirty="0"/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时间信息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指令信息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状态信息</a:t>
            </a:r>
            <a:r>
              <a:rPr lang="zh-CN" altLang="en-US" dirty="0"/>
              <a:t>是硬布线控制单元的</a:t>
            </a:r>
            <a:r>
              <a:rPr lang="zh-CN" altLang="en-US" dirty="0">
                <a:solidFill>
                  <a:srgbClr val="006600"/>
                </a:solidFill>
              </a:rPr>
              <a:t>输入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控制信号</a:t>
            </a:r>
            <a:r>
              <a:rPr lang="zh-CN" altLang="en-US" dirty="0"/>
              <a:t>是硬布线控制单元的</a:t>
            </a:r>
            <a:r>
              <a:rPr lang="zh-CN" altLang="en-US" dirty="0">
                <a:solidFill>
                  <a:srgbClr val="006600"/>
                </a:solidFill>
              </a:rPr>
              <a:t>输出</a:t>
            </a:r>
            <a:r>
              <a:rPr lang="zh-CN" altLang="en-US" dirty="0"/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采用</a:t>
            </a:r>
            <a:r>
              <a:rPr lang="zh-CN" altLang="en-US" dirty="0">
                <a:solidFill>
                  <a:srgbClr val="CC3300"/>
                </a:solidFill>
              </a:rPr>
              <a:t>硬布线法</a:t>
            </a:r>
            <a:r>
              <a:rPr lang="zh-CN" altLang="en-US" dirty="0"/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控制器</a:t>
            </a:r>
            <a:r>
              <a:rPr lang="zh-CN" altLang="en-US" dirty="0"/>
              <a:t>的特点：</a:t>
            </a:r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一旦完成了控制器的设计，</a:t>
            </a:r>
            <a:br>
              <a:rPr lang="en-US" altLang="zh-CN" sz="2400" dirty="0"/>
            </a:br>
            <a:r>
              <a:rPr lang="zh-CN" altLang="en-US" sz="2400" dirty="0"/>
              <a:t>改变控制器行为的唯一方法就是</a:t>
            </a:r>
            <a:r>
              <a:rPr lang="zh-CN" altLang="en-US" sz="2400" dirty="0">
                <a:solidFill>
                  <a:srgbClr val="CC0099"/>
                </a:solidFill>
              </a:rPr>
              <a:t>重新设计控制单元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zh-CN" altLang="en-US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修改不灵活</a:t>
            </a:r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在现代复杂的处理器中，</a:t>
            </a:r>
            <a:br>
              <a:rPr lang="en-US" altLang="zh-CN" sz="2400" dirty="0"/>
            </a:br>
            <a:r>
              <a:rPr lang="zh-CN" altLang="en-US" sz="2400" dirty="0"/>
              <a:t>需要定义庞大的控制信号逻辑方程组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与或组合电路实现困难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sym typeface="Wingdings" pitchFamily="2" charset="2"/>
              </a:rPr>
              <a:t>	 </a:t>
            </a:r>
            <a:r>
              <a:rPr lang="zh-CN" altLang="en-US" dirty="0">
                <a:solidFill>
                  <a:srgbClr val="008000"/>
                </a:solidFill>
              </a:rPr>
              <a:t>微程序设计法</a:t>
            </a:r>
          </a:p>
        </p:txBody>
      </p:sp>
    </p:spTree>
    <p:extLst>
      <p:ext uri="{BB962C8B-B14F-4D97-AF65-F5344CB8AC3E}">
        <p14:creationId xmlns:p14="http://schemas.microsoft.com/office/powerpoint/2010/main" val="6139255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66"/>
                </a:solidFill>
              </a:rPr>
              <a:t>输出</a:t>
            </a:r>
            <a:r>
              <a:rPr lang="zh-CN" altLang="en-US" dirty="0"/>
              <a:t>信号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427" y="528811"/>
            <a:ext cx="5620245" cy="5924525"/>
          </a:xfrm>
        </p:spPr>
        <p:txBody>
          <a:bodyPr/>
          <a:lstStyle/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Y</a:t>
            </a:r>
            <a:r>
              <a:rPr lang="en-US" altLang="zh-CN" sz="200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为暂存器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Z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为暂存器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Z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AR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为地址寄存器向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内部总线的锁存输入控制信号；</a:t>
            </a:r>
            <a:endParaRPr lang="en-US" altLang="zh-CN" sz="2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AR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为地址寄存器面向系统总线的输出允许控制信号；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DRI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为双端口数据寄存器面向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内部总线的锁存输入控制信号；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DRI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为双端口数据寄存器面向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内部总线的输出允许控制信号；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DRS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为双端口数据寄存器面向系统总线的锁存输入控制信号；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DRS</a:t>
            </a:r>
            <a:r>
              <a:rPr lang="en-US" altLang="zh-CN" sz="2000" baseline="-30000" dirty="0" err="1">
                <a:solidFill>
                  <a:srgbClr val="000000"/>
                </a:solidFill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为双端口数据寄存器面向系统总线的输出允许控制信号；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Mread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为从主存储器读出信息的读控制信号；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Mwrite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为将信息写入到主存储器的写控制信号；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IOread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为从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I/O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设备输入信息的读控制信号；</a:t>
            </a:r>
          </a:p>
          <a:p>
            <a:pPr marL="266700" lvl="1" indent="-266700" algn="just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IOwrite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为将信息写入到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I/O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设备的写控制信号；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F54D8-7587-499C-A157-BC577920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980728"/>
            <a:ext cx="6552728" cy="47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1511-8105-4C4B-8AD1-67B6F54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66"/>
                </a:solidFill>
              </a:rPr>
              <a:t>输出</a:t>
            </a:r>
            <a:r>
              <a:rPr lang="zh-CN" altLang="en-US" dirty="0"/>
              <a:t>信号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56ED3E-E2F6-4B7C-8D37-29E2D24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072" y="116632"/>
            <a:ext cx="5328592" cy="3456557"/>
          </a:xfrm>
        </p:spPr>
        <p:txBody>
          <a:bodyPr/>
          <a:lstStyle/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ADD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的加法运算控制信号；</a:t>
            </a: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SUB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的减法运算控制信号；</a:t>
            </a: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的逻辑与运算控制信号；</a:t>
            </a: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OR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的逻辑或运算控制信号；</a:t>
            </a: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SHL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的逻辑左移控制信号；</a:t>
            </a:r>
            <a:endParaRPr lang="en-US" altLang="zh-CN" sz="2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SHR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的逻辑右移控制信号；</a:t>
            </a: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ROL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的循环左移控制信号；</a:t>
            </a:r>
          </a:p>
          <a:p>
            <a:pPr marL="342900" lvl="1" indent="-342900">
              <a:spcBef>
                <a:spcPct val="10000"/>
              </a:spcBef>
              <a:buClr>
                <a:srgbClr val="006600"/>
              </a:buClr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ROR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为加载至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ALU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的循环右移控制信号；</a:t>
            </a:r>
          </a:p>
          <a:p>
            <a:pPr marL="0" lvl="1" indent="0">
              <a:spcBef>
                <a:spcPct val="10000"/>
              </a:spcBef>
              <a:buClr>
                <a:srgbClr val="006600"/>
              </a:buClr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以上共</a:t>
            </a:r>
            <a:r>
              <a:rPr lang="en-US" altLang="zh-CN" sz="2000" dirty="0">
                <a:solidFill>
                  <a:srgbClr val="FF0000"/>
                </a:solidFill>
                <a:ea typeface="楷体" panose="02010609060101010101" pitchFamily="49" charset="-122"/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</a:rPr>
              <a:t>个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控制信号，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</a:rPr>
              <a:t>高电平有效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。</a:t>
            </a:r>
            <a:b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</a:b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（假设只有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R0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R1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两个通用寄存器）</a:t>
            </a:r>
            <a:endParaRPr lang="zh-CN" altLang="en-US" sz="200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F54D8-7587-499C-A157-BC577920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764704"/>
            <a:ext cx="7104111" cy="51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7104-302A-4AB7-818E-06BF56A4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54765-5361-4B52-A62A-0C01B208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6848200" cy="5616705"/>
          </a:xfrm>
        </p:spPr>
        <p:txBody>
          <a:bodyPr/>
          <a:lstStyle/>
          <a:p>
            <a:pPr marL="452438" indent="-452438"/>
            <a:r>
              <a:rPr lang="zh-CN" altLang="en-US" dirty="0">
                <a:solidFill>
                  <a:srgbClr val="0000FF"/>
                </a:solidFill>
              </a:rPr>
              <a:t>程序状态字 </a:t>
            </a:r>
            <a:r>
              <a:rPr lang="en-US" altLang="zh-CN" dirty="0">
                <a:solidFill>
                  <a:srgbClr val="0000FF"/>
                </a:solidFill>
              </a:rPr>
              <a:t>PSW</a:t>
            </a:r>
            <a:br>
              <a:rPr lang="en-US" altLang="zh-CN" dirty="0"/>
            </a:br>
            <a:r>
              <a:rPr lang="zh-CN" altLang="en-US" dirty="0"/>
              <a:t>（标志寄存器 </a:t>
            </a:r>
            <a:r>
              <a:rPr lang="en-US" altLang="zh-CN" dirty="0"/>
              <a:t>Flags</a:t>
            </a:r>
            <a:r>
              <a:rPr lang="zh-CN" altLang="en-US" dirty="0"/>
              <a:t>）：零标志位 </a:t>
            </a:r>
            <a:r>
              <a:rPr lang="en-US" altLang="zh-CN" dirty="0"/>
              <a:t>ZF</a:t>
            </a:r>
          </a:p>
          <a:p>
            <a:pPr marL="452438" indent="-452438"/>
            <a:r>
              <a:rPr lang="zh-CN" altLang="en-US" dirty="0">
                <a:solidFill>
                  <a:srgbClr val="0000FF"/>
                </a:solidFill>
              </a:rPr>
              <a:t>时序信号</a:t>
            </a:r>
            <a:endParaRPr lang="en-US" altLang="zh-CN" dirty="0">
              <a:solidFill>
                <a:srgbClr val="0000FF"/>
              </a:solidFill>
            </a:endParaRPr>
          </a:p>
          <a:p>
            <a:pPr marL="452438" indent="-452438"/>
            <a:r>
              <a:rPr lang="zh-CN" altLang="en-US" dirty="0">
                <a:solidFill>
                  <a:srgbClr val="0000FF"/>
                </a:solidFill>
              </a:rPr>
              <a:t>指令寄存器 </a:t>
            </a:r>
            <a:r>
              <a:rPr lang="en-US" altLang="zh-CN" dirty="0">
                <a:solidFill>
                  <a:srgbClr val="0000FF"/>
                </a:solidFill>
              </a:rPr>
              <a:t>IR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CC872391-7CCD-47EB-852F-FB0767F4E29F}"/>
              </a:ext>
            </a:extLst>
          </p:cNvPr>
          <p:cNvGrpSpPr>
            <a:grpSpLocks/>
          </p:cNvGrpSpPr>
          <p:nvPr/>
        </p:nvGrpSpPr>
        <p:grpSpPr bwMode="auto">
          <a:xfrm>
            <a:off x="5135561" y="923924"/>
            <a:ext cx="6624639" cy="5010152"/>
            <a:chOff x="1429" y="482"/>
            <a:chExt cx="4173" cy="3156"/>
          </a:xfrm>
        </p:grpSpPr>
        <p:sp>
          <p:nvSpPr>
            <p:cNvPr id="5" name="Text Box 40">
              <a:extLst>
                <a:ext uri="{FF2B5EF4-FFF2-40B4-BE49-F238E27FC236}">
                  <a16:creationId xmlns:a16="http://schemas.microsoft.com/office/drawing/2014/main" id="{F30BC930-91F0-4CFE-8C21-DB8302C20F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52" y="1798"/>
              <a:ext cx="1606" cy="111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spcBef>
                  <a:spcPts val="463"/>
                </a:spcBef>
              </a:pPr>
              <a:r>
                <a:rPr lang="zh-CN" altLang="en-US" dirty="0"/>
                <a:t>控制单元</a:t>
              </a:r>
            </a:p>
            <a:p>
              <a:r>
                <a:rPr lang="en-US" altLang="zh-CN" dirty="0"/>
                <a:t>CU</a:t>
              </a:r>
            </a:p>
          </p:txBody>
        </p:sp>
        <p:sp>
          <p:nvSpPr>
            <p:cNvPr id="6" name="Line 42">
              <a:extLst>
                <a:ext uri="{FF2B5EF4-FFF2-40B4-BE49-F238E27FC236}">
                  <a16:creationId xmlns:a16="http://schemas.microsoft.com/office/drawing/2014/main" id="{91E6671D-C643-4D22-B246-7C605FBCC3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119" y="1536"/>
              <a:ext cx="51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43">
              <a:extLst>
                <a:ext uri="{FF2B5EF4-FFF2-40B4-BE49-F238E27FC236}">
                  <a16:creationId xmlns:a16="http://schemas.microsoft.com/office/drawing/2014/main" id="{21D4089F-8B4B-4699-A239-34F1344AC5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395" y="1534"/>
              <a:ext cx="51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5FA4C1CD-00EE-45C2-822B-390F400778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431" y="1534"/>
              <a:ext cx="519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Text Box 45">
              <a:extLst>
                <a:ext uri="{FF2B5EF4-FFF2-40B4-BE49-F238E27FC236}">
                  <a16:creationId xmlns:a16="http://schemas.microsoft.com/office/drawing/2014/main" id="{628E190F-843F-4BDC-A12E-F884174F6DC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4" y="1370"/>
              <a:ext cx="1587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dirty="0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1   </a:t>
              </a:r>
              <a:r>
                <a:rPr lang="en-US" altLang="zh-CN" dirty="0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2       </a:t>
              </a:r>
              <a:r>
                <a:rPr lang="en-US" altLang="zh-CN" dirty="0">
                  <a:solidFill>
                    <a:srgbClr val="FF0000"/>
                  </a:solidFill>
                </a:rPr>
                <a:t>……     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K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 Box 47">
              <a:extLst>
                <a:ext uri="{FF2B5EF4-FFF2-40B4-BE49-F238E27FC236}">
                  <a16:creationId xmlns:a16="http://schemas.microsoft.com/office/drawing/2014/main" id="{2C622468-FE74-4895-A9D9-A807C7120B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87" y="3408"/>
              <a:ext cx="76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just"/>
              <a:r>
                <a:rPr lang="zh-CN" altLang="en-US"/>
                <a:t>控制信号</a:t>
              </a:r>
            </a:p>
          </p:txBody>
        </p:sp>
        <p:sp>
          <p:nvSpPr>
            <p:cNvPr id="11" name="Line 48">
              <a:extLst>
                <a:ext uri="{FF2B5EF4-FFF2-40B4-BE49-F238E27FC236}">
                  <a16:creationId xmlns:a16="http://schemas.microsoft.com/office/drawing/2014/main" id="{D830839E-B0B8-481B-94D7-F992C5E5C2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131" y="3183"/>
              <a:ext cx="53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49">
              <a:extLst>
                <a:ext uri="{FF2B5EF4-FFF2-40B4-BE49-F238E27FC236}">
                  <a16:creationId xmlns:a16="http://schemas.microsoft.com/office/drawing/2014/main" id="{79549FE4-C65A-4513-8E0F-45F50C770C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416" y="3188"/>
              <a:ext cx="53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50">
              <a:extLst>
                <a:ext uri="{FF2B5EF4-FFF2-40B4-BE49-F238E27FC236}">
                  <a16:creationId xmlns:a16="http://schemas.microsoft.com/office/drawing/2014/main" id="{07C73787-2A3C-4D56-BC1E-D9440136D0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425" y="3180"/>
              <a:ext cx="53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C891569E-F971-4538-87BD-40217CC6ECF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4" y="3048"/>
              <a:ext cx="1532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zh-CN"/>
                <a:t>C</a:t>
              </a:r>
              <a:r>
                <a:rPr lang="en-US" altLang="zh-CN" baseline="-25000"/>
                <a:t>1  </a:t>
              </a:r>
              <a:r>
                <a:rPr lang="en-US" altLang="zh-CN"/>
                <a:t>C</a:t>
              </a:r>
              <a:r>
                <a:rPr lang="en-US" altLang="zh-CN" baseline="-25000"/>
                <a:t>2     </a:t>
              </a:r>
              <a:r>
                <a:rPr lang="en-US" altLang="zh-CN"/>
                <a:t>……     C</a:t>
              </a:r>
              <a:r>
                <a:rPr lang="en-US" altLang="zh-CN" baseline="-25000"/>
                <a:t>M</a:t>
              </a:r>
              <a:endParaRPr lang="en-US" altLang="zh-CN"/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42FA4849-FE20-4FA2-B096-FEB30433CB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20" y="1963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Text Box 54">
              <a:extLst>
                <a:ext uri="{FF2B5EF4-FFF2-40B4-BE49-F238E27FC236}">
                  <a16:creationId xmlns:a16="http://schemas.microsoft.com/office/drawing/2014/main" id="{E301A8A9-0BA7-4242-89AE-482CFAF6A3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96" y="1687"/>
              <a:ext cx="415" cy="131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36000" rIns="5400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/>
                <a:t>时序产生器</a:t>
              </a:r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4AFA768C-F4FA-4264-AC99-1CE86EF882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11" y="2219"/>
              <a:ext cx="6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65393DE4-5050-4347-9859-F9D0602958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09" y="2718"/>
              <a:ext cx="6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57">
              <a:extLst>
                <a:ext uri="{FF2B5EF4-FFF2-40B4-BE49-F238E27FC236}">
                  <a16:creationId xmlns:a16="http://schemas.microsoft.com/office/drawing/2014/main" id="{A6AFFD9B-5CF1-42B0-9BFB-E5AB8CFCF5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0" y="1823"/>
              <a:ext cx="272" cy="10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T</a:t>
              </a:r>
              <a:r>
                <a:rPr lang="en-US" altLang="zh-CN" baseline="-25000">
                  <a:solidFill>
                    <a:srgbClr val="FF0000"/>
                  </a:solidFill>
                </a:rPr>
                <a:t>1</a:t>
              </a:r>
              <a:endParaRPr lang="en-US" altLang="zh-CN">
                <a:solidFill>
                  <a:srgbClr val="FF0000"/>
                </a:solidFill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T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  <a:p>
              <a:pPr>
                <a:spcBef>
                  <a:spcPct val="10000"/>
                </a:spcBef>
              </a:pPr>
              <a:endParaRPr lang="en-US" altLang="zh-CN">
                <a:solidFill>
                  <a:srgbClr val="FF0000"/>
                </a:solidFill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T</a:t>
              </a:r>
              <a:r>
                <a:rPr lang="en-US" altLang="zh-CN" baseline="-25000">
                  <a:solidFill>
                    <a:srgbClr val="FF0000"/>
                  </a:solidFill>
                </a:rPr>
                <a:t>N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0" name="Line 59">
              <a:extLst>
                <a:ext uri="{FF2B5EF4-FFF2-40B4-BE49-F238E27FC236}">
                  <a16:creationId xmlns:a16="http://schemas.microsoft.com/office/drawing/2014/main" id="{72682746-CC51-409B-AEEE-9078FE3F89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62" y="2039"/>
              <a:ext cx="7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20ABBE6D-7DC9-4D02-9C4D-61E931D99E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68" y="2635"/>
              <a:ext cx="7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Text Box 61">
              <a:extLst>
                <a:ext uri="{FF2B5EF4-FFF2-40B4-BE49-F238E27FC236}">
                  <a16:creationId xmlns:a16="http://schemas.microsoft.com/office/drawing/2014/main" id="{D412366C-634E-489A-9235-E598BE8F44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04" y="2190"/>
              <a:ext cx="372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just"/>
              <a:r>
                <a:rPr lang="en-US" altLang="zh-CN" dirty="0">
                  <a:solidFill>
                    <a:srgbClr val="FF0000"/>
                  </a:solidFill>
                </a:rPr>
                <a:t>Flags</a:t>
              </a:r>
            </a:p>
          </p:txBody>
        </p:sp>
        <p:sp>
          <p:nvSpPr>
            <p:cNvPr id="23" name="Line 62">
              <a:extLst>
                <a:ext uri="{FF2B5EF4-FFF2-40B4-BE49-F238E27FC236}">
                  <a16:creationId xmlns:a16="http://schemas.microsoft.com/office/drawing/2014/main" id="{B82CF338-5479-4814-A4F6-193A2DD5F3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897" y="2322"/>
              <a:ext cx="36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FF6FACCB-C1F7-4BEF-AA1B-54BA97E2952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92" y="482"/>
              <a:ext cx="1513" cy="25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dirty="0"/>
                <a:t>指令寄存器</a:t>
              </a:r>
              <a:r>
                <a:rPr lang="en-US" altLang="zh-CN" dirty="0"/>
                <a:t>IR</a:t>
              </a:r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E2C3997F-D32A-4560-BF5D-52B6FAC0F0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11" y="1019"/>
              <a:ext cx="1456" cy="25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/>
                <a:t>指令译码器</a:t>
              </a:r>
            </a:p>
          </p:txBody>
        </p:sp>
        <p:sp>
          <p:nvSpPr>
            <p:cNvPr id="26" name="AutoShape 66">
              <a:extLst>
                <a:ext uri="{FF2B5EF4-FFF2-40B4-BE49-F238E27FC236}">
                  <a16:creationId xmlns:a16="http://schemas.microsoft.com/office/drawing/2014/main" id="{07E6E52F-1AC0-4937-AEB4-DF0A6649EA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5" y="735"/>
              <a:ext cx="295" cy="282"/>
            </a:xfrm>
            <a:prstGeom prst="downArrow">
              <a:avLst>
                <a:gd name="adj1" fmla="val 43046"/>
                <a:gd name="adj2" fmla="val 56741"/>
              </a:avLst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3BF330E4-AF3E-461E-97F9-E68B838AD9C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29" y="2276"/>
              <a:ext cx="457" cy="72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/>
                <a:t>时</a:t>
              </a:r>
            </a:p>
            <a:p>
              <a:r>
                <a:rPr lang="zh-CN" altLang="en-US"/>
                <a:t>钟</a:t>
              </a:r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85ABF130-FF06-4059-A766-91096D351D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99" y="2633"/>
              <a:ext cx="2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Text Box 71">
              <a:extLst>
                <a:ext uri="{FF2B5EF4-FFF2-40B4-BE49-F238E27FC236}">
                  <a16:creationId xmlns:a16="http://schemas.microsoft.com/office/drawing/2014/main" id="{5E14DA44-6D22-4CA5-BFDF-892E20433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6" y="2277"/>
              <a:ext cx="346" cy="4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72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8792-4AC9-43E9-94CD-678FD19B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451"/>
            <a:ext cx="11150600" cy="523875"/>
          </a:xfrm>
        </p:spPr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信号：</a:t>
            </a:r>
            <a:r>
              <a:rPr lang="zh-CN" altLang="en-US" dirty="0">
                <a:solidFill>
                  <a:srgbClr val="008000"/>
                </a:solidFill>
              </a:rPr>
              <a:t>时序信号 </a:t>
            </a:r>
            <a:r>
              <a:rPr lang="en-US" altLang="zh-CN" dirty="0">
                <a:solidFill>
                  <a:srgbClr val="008000"/>
                </a:solidFill>
              </a:rPr>
              <a:t>—— </a:t>
            </a:r>
            <a:r>
              <a:rPr lang="zh-CN" altLang="en-US" dirty="0">
                <a:solidFill>
                  <a:srgbClr val="CC0099"/>
                </a:solidFill>
              </a:rPr>
              <a:t>两级时序</a:t>
            </a:r>
            <a:r>
              <a:rPr lang="zh-CN" altLang="en-US" sz="2400" dirty="0">
                <a:solidFill>
                  <a:srgbClr val="008000"/>
                </a:solidFill>
              </a:rPr>
              <a:t>（产生</a:t>
            </a:r>
            <a:r>
              <a:rPr lang="zh-CN" altLang="en-US" sz="2400" dirty="0">
                <a:solidFill>
                  <a:srgbClr val="FF0066"/>
                </a:solidFill>
              </a:rPr>
              <a:t>节拍</a:t>
            </a:r>
            <a:r>
              <a:rPr lang="zh-CN" altLang="en-US" sz="2400" dirty="0">
                <a:solidFill>
                  <a:srgbClr val="008000"/>
                </a:solidFill>
              </a:rPr>
              <a:t>和</a:t>
            </a:r>
            <a:r>
              <a:rPr lang="en-US" altLang="zh-CN" sz="2400" dirty="0">
                <a:solidFill>
                  <a:srgbClr val="FF0066"/>
                </a:solidFill>
              </a:rPr>
              <a:t>CPU</a:t>
            </a:r>
            <a:r>
              <a:rPr lang="zh-CN" altLang="en-US" sz="2400" dirty="0">
                <a:solidFill>
                  <a:srgbClr val="FF0066"/>
                </a:solidFill>
              </a:rPr>
              <a:t>周期</a:t>
            </a:r>
            <a:r>
              <a:rPr lang="zh-CN" altLang="en-US" sz="2400" dirty="0">
                <a:solidFill>
                  <a:srgbClr val="008000"/>
                </a:solidFill>
              </a:rPr>
              <a:t>信号）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B62B21-674A-472C-923A-0A71E54AB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5679" y="1669504"/>
            <a:ext cx="3946053" cy="280987"/>
          </a:xfrm>
          <a:prstGeom prst="rect">
            <a:avLst/>
          </a:prstGeom>
          <a:solidFill>
            <a:srgbClr val="FF99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0CB361-6C15-46FC-824F-E0DC12532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9797" y="2237829"/>
            <a:ext cx="3935586" cy="280987"/>
          </a:xfrm>
          <a:prstGeom prst="rect">
            <a:avLst/>
          </a:prstGeom>
          <a:solidFill>
            <a:srgbClr val="FF99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88DD978-8CD9-4051-A6C4-C3D11CB3B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5679" y="2846015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886DA19-CB4A-429F-A3EC-74B90C8AD0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9241" y="3373065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64F760B-52F2-4A22-A091-8EBD2602A2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1216" y="3915990"/>
            <a:ext cx="563563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4D7D169-FABE-4FE9-B8F8-764535752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4779" y="4444627"/>
            <a:ext cx="561975" cy="2809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5B7AF04C-6D38-4C7F-BA7F-B869F9BD2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6796" y="2846015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A0549C16-86D0-432A-B62A-D045ADC75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0358" y="3373065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127B471-0284-46AD-ADEA-E91672F95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2333" y="3915990"/>
            <a:ext cx="561975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187AC30-E119-44FB-89B0-C778E99DAF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4308" y="4444627"/>
            <a:ext cx="563563" cy="280988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263B56A-94B4-4B4A-8935-A3C26E9BC8D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934691" y="1095350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E6EA6588-275D-4082-B3BC-A04728E9F00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21567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5876F820-14B4-4CE0-98FE-F8BAB39876F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15679" y="814362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A54BAAC7-953C-44F9-81F1-453AFF26E18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498254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D30B6188-68EA-4908-98F9-1F294641C5C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98254" y="1095350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8EF24FFB-1CC7-410F-A5FB-47BA9F34AF6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77924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2AA1B37-922A-401C-92D1-706EAAC5D83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779241" y="81436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0511A149-3675-429F-BE23-A35DBE6C0A2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06022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97BF6D88-9CB8-42FF-9FBC-24D16306B55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60229" y="1095350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9AE8AC7E-94BD-41B9-907C-9D13773F2C3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4121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AD44C94E-B816-41D7-B77B-F6CB0801138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341216" y="814362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9F855B1E-4A79-4D21-ABF0-4AFF138046C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2379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60A2365F-08E5-4791-A9B8-E507577CD2F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23791" y="1095350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92745167-34D2-4AF4-8703-DD886243944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967316" y="811187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B8C85E4C-0B71-498E-B8F6-B490B89B17C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967316" y="811187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5AF22A08-8B5F-49C7-B4B4-37C4D3AFC32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77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2C092D14-E21E-42C5-B323-D9D37E13FE6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904779" y="814362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58B0085D-D32B-4600-9024-833B645725E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18576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334FBF21-6F2D-455C-B191-4D555630E19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185766" y="1095350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0046DFEC-107E-4991-95D2-803024ED081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466754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65DCBD10-1A65-41CB-A5EE-0EC0DAA09F6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66754" y="814362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14B0B0F0-3A47-42F6-88EB-EF8A4C79E44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4932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12627B1E-D8D4-40A2-8E87-C096CB33F3A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749329" y="1095350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C854E784-9914-4C36-9269-8A79E4AFACC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3031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CA9D463-542E-44CF-B6E0-151D20D68A3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30316" y="81436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67A0423F-DD43-4EF7-89A0-8D6263C15D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11304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46">
            <a:extLst>
              <a:ext uri="{FF2B5EF4-FFF2-40B4-BE49-F238E27FC236}">
                <a16:creationId xmlns:a16="http://schemas.microsoft.com/office/drawing/2014/main" id="{8D629EAE-87E1-4453-9F08-636CA718C69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311304" y="1095350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1C600DFF-D83B-42FD-B282-FA679552BAF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9229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Line 48">
            <a:extLst>
              <a:ext uri="{FF2B5EF4-FFF2-40B4-BE49-F238E27FC236}">
                <a16:creationId xmlns:a16="http://schemas.microsoft.com/office/drawing/2014/main" id="{6A15FF89-A0B2-4369-B884-6F12FEA9C61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592291" y="81436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EE954615-6429-414C-9E0A-B2B90F23430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87327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9FE003C9-E1E1-4040-BE4B-C8A3EEDCDBE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873279" y="1095350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727E513-8CF7-4F6E-8857-C545C2B4487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55854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52">
            <a:extLst>
              <a:ext uri="{FF2B5EF4-FFF2-40B4-BE49-F238E27FC236}">
                <a16:creationId xmlns:a16="http://schemas.microsoft.com/office/drawing/2014/main" id="{8F3B3525-2E7B-4157-925E-BE21653AF02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55854" y="814362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Line 53">
            <a:extLst>
              <a:ext uri="{FF2B5EF4-FFF2-40B4-BE49-F238E27FC236}">
                <a16:creationId xmlns:a16="http://schemas.microsoft.com/office/drawing/2014/main" id="{3D740BEE-29E8-4D2E-8539-37A336DC1F0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43684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64C3FA23-1A8E-4922-ACC6-367E8684F0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436841" y="1095350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B6F3F3B7-5925-4C13-96CA-A2904EF0272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71782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D75CAC7C-9405-42A0-B35A-96BA3F11C41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17829" y="814362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E620EC3D-8917-4AD0-A5B3-57D19EC596D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99881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F23ACAEA-6763-485C-BC90-B7722525A3C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998816" y="1095350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8FD00646-9448-4887-9496-82A4A4D0AA6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28139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306FB13E-D468-4DA6-8B36-19A13293FED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81391" y="81436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61">
            <a:extLst>
              <a:ext uri="{FF2B5EF4-FFF2-40B4-BE49-F238E27FC236}">
                <a16:creationId xmlns:a16="http://schemas.microsoft.com/office/drawing/2014/main" id="{C1B2F291-C16B-4E24-A9AF-1A7AE2AB831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56237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Line 62">
            <a:extLst>
              <a:ext uri="{FF2B5EF4-FFF2-40B4-BE49-F238E27FC236}">
                <a16:creationId xmlns:a16="http://schemas.microsoft.com/office/drawing/2014/main" id="{5C599680-5521-4F4F-9D50-A747C3E081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562379" y="1095350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63">
            <a:extLst>
              <a:ext uri="{FF2B5EF4-FFF2-40B4-BE49-F238E27FC236}">
                <a16:creationId xmlns:a16="http://schemas.microsoft.com/office/drawing/2014/main" id="{79AF5DF0-D9BB-4718-8DE1-A348AB2DEF9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4336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288D8CCF-C525-451A-985C-DF5FA336C5A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43366" y="81436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 65">
            <a:extLst>
              <a:ext uri="{FF2B5EF4-FFF2-40B4-BE49-F238E27FC236}">
                <a16:creationId xmlns:a16="http://schemas.microsoft.com/office/drawing/2014/main" id="{9D6EC740-34C3-4503-B1E8-6B65A818F1D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124354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Line 66">
            <a:extLst>
              <a:ext uri="{FF2B5EF4-FFF2-40B4-BE49-F238E27FC236}">
                <a16:creationId xmlns:a16="http://schemas.microsoft.com/office/drawing/2014/main" id="{BCCA8341-7C9F-40F1-9F02-67FB9F096A3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124354" y="1095350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Line 67">
            <a:extLst>
              <a:ext uri="{FF2B5EF4-FFF2-40B4-BE49-F238E27FC236}">
                <a16:creationId xmlns:a16="http://schemas.microsoft.com/office/drawing/2014/main" id="{C9D66A3D-9DA6-43B5-87EE-BB73923AD52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406929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Line 68">
            <a:extLst>
              <a:ext uri="{FF2B5EF4-FFF2-40B4-BE49-F238E27FC236}">
                <a16:creationId xmlns:a16="http://schemas.microsoft.com/office/drawing/2014/main" id="{60675185-F565-4DF5-AD72-A5C0D53FE2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406929" y="814362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574C6931-0890-4677-9ECA-B26481FB1C6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68791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Line 70">
            <a:extLst>
              <a:ext uri="{FF2B5EF4-FFF2-40B4-BE49-F238E27FC236}">
                <a16:creationId xmlns:a16="http://schemas.microsoft.com/office/drawing/2014/main" id="{DAED4FBC-CC68-47E7-AAEC-373A7AB4245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687916" y="1095350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Line 71">
            <a:extLst>
              <a:ext uri="{FF2B5EF4-FFF2-40B4-BE49-F238E27FC236}">
                <a16:creationId xmlns:a16="http://schemas.microsoft.com/office/drawing/2014/main" id="{44CF1188-8A4C-4066-8390-8B4C750A1E2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779" y="4444627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D63DBAC9-24C4-457B-8004-317A05723E6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904779" y="4444627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73">
            <a:extLst>
              <a:ext uri="{FF2B5EF4-FFF2-40B4-BE49-F238E27FC236}">
                <a16:creationId xmlns:a16="http://schemas.microsoft.com/office/drawing/2014/main" id="{2379D183-F31A-4C59-811D-A291BA1F346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466754" y="4444627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74">
            <a:extLst>
              <a:ext uri="{FF2B5EF4-FFF2-40B4-BE49-F238E27FC236}">
                <a16:creationId xmlns:a16="http://schemas.microsoft.com/office/drawing/2014/main" id="{FD0EEF0B-BD16-4F2D-8179-E4EB6DE9F15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44308" y="4444627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75">
            <a:extLst>
              <a:ext uri="{FF2B5EF4-FFF2-40B4-BE49-F238E27FC236}">
                <a16:creationId xmlns:a16="http://schemas.microsoft.com/office/drawing/2014/main" id="{E0E1A823-CECB-46E0-9BAE-27D6675EF0F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44308" y="4444627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76">
            <a:extLst>
              <a:ext uri="{FF2B5EF4-FFF2-40B4-BE49-F238E27FC236}">
                <a16:creationId xmlns:a16="http://schemas.microsoft.com/office/drawing/2014/main" id="{0BC3F0AD-BF97-4387-9B6B-B0F17B0AB79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407871" y="4444627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80">
            <a:extLst>
              <a:ext uri="{FF2B5EF4-FFF2-40B4-BE49-F238E27FC236}">
                <a16:creationId xmlns:a16="http://schemas.microsoft.com/office/drawing/2014/main" id="{2109941A-3782-4B15-AA16-F95D42024F1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66754" y="4725615"/>
            <a:ext cx="337661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81">
            <a:extLst>
              <a:ext uri="{FF2B5EF4-FFF2-40B4-BE49-F238E27FC236}">
                <a16:creationId xmlns:a16="http://schemas.microsoft.com/office/drawing/2014/main" id="{301A8BC3-0A43-485A-A76C-1A5CE36B4FC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407870" y="4725615"/>
            <a:ext cx="1973261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82">
            <a:extLst>
              <a:ext uri="{FF2B5EF4-FFF2-40B4-BE49-F238E27FC236}">
                <a16:creationId xmlns:a16="http://schemas.microsoft.com/office/drawing/2014/main" id="{DF5BA6B1-7867-469C-A00B-EFA608AB02C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934691" y="4725615"/>
            <a:ext cx="1970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9CD8025A-2F1B-41F7-871C-A1A6D706F16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41216" y="3915990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87">
            <a:extLst>
              <a:ext uri="{FF2B5EF4-FFF2-40B4-BE49-F238E27FC236}">
                <a16:creationId xmlns:a16="http://schemas.microsoft.com/office/drawing/2014/main" id="{E66F8F7A-8397-486E-9D8C-9475BE34614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341216" y="3915990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88">
            <a:extLst>
              <a:ext uri="{FF2B5EF4-FFF2-40B4-BE49-F238E27FC236}">
                <a16:creationId xmlns:a16="http://schemas.microsoft.com/office/drawing/2014/main" id="{DA179F21-65DC-4444-B637-1119B16EFBB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779" y="3915990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89">
            <a:extLst>
              <a:ext uri="{FF2B5EF4-FFF2-40B4-BE49-F238E27FC236}">
                <a16:creationId xmlns:a16="http://schemas.microsoft.com/office/drawing/2014/main" id="{5BDF5490-3F16-44ED-98B1-02981FF912D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282333" y="3915990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90">
            <a:extLst>
              <a:ext uri="{FF2B5EF4-FFF2-40B4-BE49-F238E27FC236}">
                <a16:creationId xmlns:a16="http://schemas.microsoft.com/office/drawing/2014/main" id="{9F61D3C8-F30A-484A-B683-B6AEE8D880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82333" y="3915990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Line 91">
            <a:extLst>
              <a:ext uri="{FF2B5EF4-FFF2-40B4-BE49-F238E27FC236}">
                <a16:creationId xmlns:a16="http://schemas.microsoft.com/office/drawing/2014/main" id="{0B77082E-1B42-4608-B37B-BFC838C200B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44308" y="3915990"/>
            <a:ext cx="0" cy="282575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Line 95">
            <a:extLst>
              <a:ext uri="{FF2B5EF4-FFF2-40B4-BE49-F238E27FC236}">
                <a16:creationId xmlns:a16="http://schemas.microsoft.com/office/drawing/2014/main" id="{34307DFC-BFC2-47EF-B018-FF871D1EDAA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904779" y="4198565"/>
            <a:ext cx="337661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Line 96">
            <a:extLst>
              <a:ext uri="{FF2B5EF4-FFF2-40B4-BE49-F238E27FC236}">
                <a16:creationId xmlns:a16="http://schemas.microsoft.com/office/drawing/2014/main" id="{661AFA49-AF78-41E5-800B-5919EAEB9FB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44307" y="4198565"/>
            <a:ext cx="25368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Line 97">
            <a:extLst>
              <a:ext uri="{FF2B5EF4-FFF2-40B4-BE49-F238E27FC236}">
                <a16:creationId xmlns:a16="http://schemas.microsoft.com/office/drawing/2014/main" id="{9A7DFBA4-F9E2-4685-A7CE-9CA237E55A1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779241" y="337306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Line 98">
            <a:extLst>
              <a:ext uri="{FF2B5EF4-FFF2-40B4-BE49-F238E27FC236}">
                <a16:creationId xmlns:a16="http://schemas.microsoft.com/office/drawing/2014/main" id="{7903DF0A-755D-49B0-B7C9-5B345573218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779241" y="3373065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Line 99">
            <a:extLst>
              <a:ext uri="{FF2B5EF4-FFF2-40B4-BE49-F238E27FC236}">
                <a16:creationId xmlns:a16="http://schemas.microsoft.com/office/drawing/2014/main" id="{A2DD5236-06FA-4946-AD83-6DEFCE3B906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41216" y="337306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Line 100">
            <a:extLst>
              <a:ext uri="{FF2B5EF4-FFF2-40B4-BE49-F238E27FC236}">
                <a16:creationId xmlns:a16="http://schemas.microsoft.com/office/drawing/2014/main" id="{AA7D17ED-B132-4B10-8DB8-CE479968F30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720358" y="337306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Line 101">
            <a:extLst>
              <a:ext uri="{FF2B5EF4-FFF2-40B4-BE49-F238E27FC236}">
                <a16:creationId xmlns:a16="http://schemas.microsoft.com/office/drawing/2014/main" id="{406F0C89-50E3-4B11-84A3-B8B929112F1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20358" y="3373065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Line 102">
            <a:extLst>
              <a:ext uri="{FF2B5EF4-FFF2-40B4-BE49-F238E27FC236}">
                <a16:creationId xmlns:a16="http://schemas.microsoft.com/office/drawing/2014/main" id="{C27B90D1-8429-4C3C-B0CA-024C32F3873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282333" y="337306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Line 106">
            <a:extLst>
              <a:ext uri="{FF2B5EF4-FFF2-40B4-BE49-F238E27FC236}">
                <a16:creationId xmlns:a16="http://schemas.microsoft.com/office/drawing/2014/main" id="{1D883CAB-D83A-4A6D-865F-5602019CB4E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341215" y="3654052"/>
            <a:ext cx="337661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Line 107">
            <a:extLst>
              <a:ext uri="{FF2B5EF4-FFF2-40B4-BE49-F238E27FC236}">
                <a16:creationId xmlns:a16="http://schemas.microsoft.com/office/drawing/2014/main" id="{48BAF681-C249-4576-9648-D82BC61C707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82333" y="3654052"/>
            <a:ext cx="3098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Line 108">
            <a:extLst>
              <a:ext uri="{FF2B5EF4-FFF2-40B4-BE49-F238E27FC236}">
                <a16:creationId xmlns:a16="http://schemas.microsoft.com/office/drawing/2014/main" id="{7E363DA3-84FF-4D7B-AB16-D785861122E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215679" y="284601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8" name="Line 109">
            <a:extLst>
              <a:ext uri="{FF2B5EF4-FFF2-40B4-BE49-F238E27FC236}">
                <a16:creationId xmlns:a16="http://schemas.microsoft.com/office/drawing/2014/main" id="{C9085816-2B18-4CA4-B99B-11E2205C7AE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15679" y="2846015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Line 110">
            <a:extLst>
              <a:ext uri="{FF2B5EF4-FFF2-40B4-BE49-F238E27FC236}">
                <a16:creationId xmlns:a16="http://schemas.microsoft.com/office/drawing/2014/main" id="{4AE15156-E5D6-4612-88CA-6C3D8659C2C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779241" y="284601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0" name="Line 111">
            <a:extLst>
              <a:ext uri="{FF2B5EF4-FFF2-40B4-BE49-F238E27FC236}">
                <a16:creationId xmlns:a16="http://schemas.microsoft.com/office/drawing/2014/main" id="{899C5758-931C-43F3-9A20-D96A446E2DE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56796" y="2846015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Line 112">
            <a:extLst>
              <a:ext uri="{FF2B5EF4-FFF2-40B4-BE49-F238E27FC236}">
                <a16:creationId xmlns:a16="http://schemas.microsoft.com/office/drawing/2014/main" id="{D21849CE-945A-486E-BD8D-708F57AACB5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56796" y="2846015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Line 113">
            <a:extLst>
              <a:ext uri="{FF2B5EF4-FFF2-40B4-BE49-F238E27FC236}">
                <a16:creationId xmlns:a16="http://schemas.microsoft.com/office/drawing/2014/main" id="{2C605A84-8FD9-45EC-B9E8-905E74A590F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720358" y="2846015"/>
            <a:ext cx="0" cy="280987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Line 117">
            <a:extLst>
              <a:ext uri="{FF2B5EF4-FFF2-40B4-BE49-F238E27FC236}">
                <a16:creationId xmlns:a16="http://schemas.microsoft.com/office/drawing/2014/main" id="{21C442ED-DA3E-4E9B-8002-4F6FA1B4E0E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779241" y="3127002"/>
            <a:ext cx="338249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Line 118">
            <a:extLst>
              <a:ext uri="{FF2B5EF4-FFF2-40B4-BE49-F238E27FC236}">
                <a16:creationId xmlns:a16="http://schemas.microsoft.com/office/drawing/2014/main" id="{463159EB-E171-4118-903A-26C32B5B4F9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20358" y="3127002"/>
            <a:ext cx="33750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Line 119">
            <a:extLst>
              <a:ext uri="{FF2B5EF4-FFF2-40B4-BE49-F238E27FC236}">
                <a16:creationId xmlns:a16="http://schemas.microsoft.com/office/drawing/2014/main" id="{A2A3DE0B-1F1C-4681-80EE-88E33C4B50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215679" y="1669504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Line 120">
            <a:extLst>
              <a:ext uri="{FF2B5EF4-FFF2-40B4-BE49-F238E27FC236}">
                <a16:creationId xmlns:a16="http://schemas.microsoft.com/office/drawing/2014/main" id="{16654FB2-492E-4033-8E67-232A14E6F2D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15679" y="1668120"/>
            <a:ext cx="3940174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Line 121">
            <a:extLst>
              <a:ext uri="{FF2B5EF4-FFF2-40B4-BE49-F238E27FC236}">
                <a16:creationId xmlns:a16="http://schemas.microsoft.com/office/drawing/2014/main" id="{34EE5FDA-6268-4CC4-A5CD-C72711C8C62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57072" y="1669504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Line 122">
            <a:extLst>
              <a:ext uri="{FF2B5EF4-FFF2-40B4-BE49-F238E27FC236}">
                <a16:creationId xmlns:a16="http://schemas.microsoft.com/office/drawing/2014/main" id="{BD4851C3-9EF8-4B60-BB97-D954C3A1281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59797" y="223782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Line 123">
            <a:extLst>
              <a:ext uri="{FF2B5EF4-FFF2-40B4-BE49-F238E27FC236}">
                <a16:creationId xmlns:a16="http://schemas.microsoft.com/office/drawing/2014/main" id="{F71518E8-55ED-4658-BF17-2FBF2166DF5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59674" y="2237829"/>
            <a:ext cx="393570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Line 124">
            <a:extLst>
              <a:ext uri="{FF2B5EF4-FFF2-40B4-BE49-F238E27FC236}">
                <a16:creationId xmlns:a16="http://schemas.microsoft.com/office/drawing/2014/main" id="{B48BE30C-5EC7-4B99-AFB8-EF5F8A8D3D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100843" y="223782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Line 129">
            <a:extLst>
              <a:ext uri="{FF2B5EF4-FFF2-40B4-BE49-F238E27FC236}">
                <a16:creationId xmlns:a16="http://schemas.microsoft.com/office/drawing/2014/main" id="{9E0FC37F-7019-4400-84E7-8E0ECC735D2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934690" y="2518816"/>
            <a:ext cx="42211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Line 130">
            <a:extLst>
              <a:ext uri="{FF2B5EF4-FFF2-40B4-BE49-F238E27FC236}">
                <a16:creationId xmlns:a16="http://schemas.microsoft.com/office/drawing/2014/main" id="{0B4373B2-85C2-4937-A472-0B6A23657FF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934691" y="4198565"/>
            <a:ext cx="1406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0" name="Line 131">
            <a:extLst>
              <a:ext uri="{FF2B5EF4-FFF2-40B4-BE49-F238E27FC236}">
                <a16:creationId xmlns:a16="http://schemas.microsoft.com/office/drawing/2014/main" id="{496BE985-3879-4D85-9E7F-BF81511F997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934691" y="3654052"/>
            <a:ext cx="844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Line 132">
            <a:extLst>
              <a:ext uri="{FF2B5EF4-FFF2-40B4-BE49-F238E27FC236}">
                <a16:creationId xmlns:a16="http://schemas.microsoft.com/office/drawing/2014/main" id="{F1073447-2B14-4D9C-A69D-306ECFD9701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934691" y="312700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2" name="Line 133">
            <a:extLst>
              <a:ext uri="{FF2B5EF4-FFF2-40B4-BE49-F238E27FC236}">
                <a16:creationId xmlns:a16="http://schemas.microsoft.com/office/drawing/2014/main" id="{05EE67BE-B81E-4239-8EAD-DEF18AF09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934691" y="1950491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Line 137">
            <a:extLst>
              <a:ext uri="{FF2B5EF4-FFF2-40B4-BE49-F238E27FC236}">
                <a16:creationId xmlns:a16="http://schemas.microsoft.com/office/drawing/2014/main" id="{01AF012F-D691-41C3-A0C9-A5DA872044E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55853" y="1950491"/>
            <a:ext cx="393953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Line 138">
            <a:extLst>
              <a:ext uri="{FF2B5EF4-FFF2-40B4-BE49-F238E27FC236}">
                <a16:creationId xmlns:a16="http://schemas.microsoft.com/office/drawing/2014/main" id="{ABECCEF2-1920-44EF-B7C5-ADA3270373A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095383" y="2518816"/>
            <a:ext cx="28574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 Box 140">
            <a:extLst>
              <a:ext uri="{FF2B5EF4-FFF2-40B4-BE49-F238E27FC236}">
                <a16:creationId xmlns:a16="http://schemas.microsoft.com/office/drawing/2014/main" id="{395BA002-4EC2-46ED-AC1A-97C03E3C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891" y="773087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时钟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Clock</a:t>
            </a:r>
          </a:p>
        </p:txBody>
      </p:sp>
      <p:sp>
        <p:nvSpPr>
          <p:cNvPr id="140" name="Text Box 141">
            <a:extLst>
              <a:ext uri="{FF2B5EF4-FFF2-40B4-BE49-F238E27FC236}">
                <a16:creationId xmlns:a16="http://schemas.microsoft.com/office/drawing/2014/main" id="{C602AF8C-BEFC-4EE3-84C3-2D2F9C89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4397002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T4</a:t>
            </a:r>
          </a:p>
        </p:txBody>
      </p:sp>
      <p:sp>
        <p:nvSpPr>
          <p:cNvPr id="141" name="Text Box 142">
            <a:extLst>
              <a:ext uri="{FF2B5EF4-FFF2-40B4-BE49-F238E27FC236}">
                <a16:creationId xmlns:a16="http://schemas.microsoft.com/office/drawing/2014/main" id="{8CC6DF40-04C7-49C5-9D17-0C2F8C99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863602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T3</a:t>
            </a:r>
          </a:p>
        </p:txBody>
      </p:sp>
      <p:sp>
        <p:nvSpPr>
          <p:cNvPr id="142" name="Text Box 143">
            <a:extLst>
              <a:ext uri="{FF2B5EF4-FFF2-40B4-BE49-F238E27FC236}">
                <a16:creationId xmlns:a16="http://schemas.microsoft.com/office/drawing/2014/main" id="{177F8069-480B-4DDE-A8B4-B3BFAD4D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314327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T2</a:t>
            </a:r>
          </a:p>
        </p:txBody>
      </p:sp>
      <p:sp>
        <p:nvSpPr>
          <p:cNvPr id="143" name="Text Box 144">
            <a:extLst>
              <a:ext uri="{FF2B5EF4-FFF2-40B4-BE49-F238E27FC236}">
                <a16:creationId xmlns:a16="http://schemas.microsoft.com/office/drawing/2014/main" id="{AD014140-C91D-4C9B-AED6-D3DAF418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2780927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T1</a:t>
            </a:r>
          </a:p>
        </p:txBody>
      </p:sp>
      <p:sp>
        <p:nvSpPr>
          <p:cNvPr id="145" name="Text Box 146">
            <a:extLst>
              <a:ext uri="{FF2B5EF4-FFF2-40B4-BE49-F238E27FC236}">
                <a16:creationId xmlns:a16="http://schemas.microsoft.com/office/drawing/2014/main" id="{281511AB-682D-4263-847D-A1A59B60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556791"/>
            <a:ext cx="1981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CPU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周期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取指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</a:p>
        </p:txBody>
      </p:sp>
      <p:sp>
        <p:nvSpPr>
          <p:cNvPr id="146" name="Text Box 147">
            <a:extLst>
              <a:ext uri="{FF2B5EF4-FFF2-40B4-BE49-F238E27FC236}">
                <a16:creationId xmlns:a16="http://schemas.microsoft.com/office/drawing/2014/main" id="{F8FDCB6D-BA3D-407B-B88F-17BD9E42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150516"/>
            <a:ext cx="1981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CPU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周期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执行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</a:p>
        </p:txBody>
      </p:sp>
      <p:sp>
        <p:nvSpPr>
          <p:cNvPr id="147" name="Line 148">
            <a:extLst>
              <a:ext uri="{FF2B5EF4-FFF2-40B4-BE49-F238E27FC236}">
                <a16:creationId xmlns:a16="http://schemas.microsoft.com/office/drawing/2014/main" id="{90F9C5BF-5132-42A4-AABB-AF8642E26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5679" y="1202902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Line 149">
            <a:extLst>
              <a:ext uri="{FF2B5EF4-FFF2-40B4-BE49-F238E27FC236}">
                <a16:creationId xmlns:a16="http://schemas.microsoft.com/office/drawing/2014/main" id="{193F8A55-B8FC-4855-85A5-0E65D89C0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00845" y="1202902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Text Box 150">
            <a:extLst>
              <a:ext uri="{FF2B5EF4-FFF2-40B4-BE49-F238E27FC236}">
                <a16:creationId xmlns:a16="http://schemas.microsoft.com/office/drawing/2014/main" id="{C012AE02-F343-407C-A8E4-FC4B3D49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720" y="1126702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指令周期</a:t>
            </a:r>
          </a:p>
        </p:txBody>
      </p:sp>
      <p:sp>
        <p:nvSpPr>
          <p:cNvPr id="150" name="Line 151">
            <a:extLst>
              <a:ext uri="{FF2B5EF4-FFF2-40B4-BE49-F238E27FC236}">
                <a16:creationId xmlns:a16="http://schemas.microsoft.com/office/drawing/2014/main" id="{A0B42F41-4274-48C3-9F41-25C3BF4B36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9490" y="1355302"/>
            <a:ext cx="33527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Line 152">
            <a:extLst>
              <a:ext uri="{FF2B5EF4-FFF2-40B4-BE49-F238E27FC236}">
                <a16:creationId xmlns:a16="http://schemas.microsoft.com/office/drawing/2014/main" id="{16073747-A701-4EBD-B358-4AAB71E2D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828" y="1355302"/>
            <a:ext cx="334486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" name="Text Box 162">
            <a:extLst>
              <a:ext uri="{FF2B5EF4-FFF2-40B4-BE49-F238E27FC236}">
                <a16:creationId xmlns:a16="http://schemas.microsoft.com/office/drawing/2014/main" id="{4E3C2A97-EEF5-4BA8-B728-D6B2BB1C6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748" y="1598066"/>
            <a:ext cx="8651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M1</a:t>
            </a:r>
          </a:p>
        </p:txBody>
      </p:sp>
      <p:sp>
        <p:nvSpPr>
          <p:cNvPr id="158" name="Text Box 163">
            <a:extLst>
              <a:ext uri="{FF2B5EF4-FFF2-40B4-BE49-F238E27FC236}">
                <a16:creationId xmlns:a16="http://schemas.microsoft.com/office/drawing/2014/main" id="{04B2A434-9CD3-4A97-8938-7D0EA40C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205" y="2174329"/>
            <a:ext cx="8651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M2</a:t>
            </a:r>
          </a:p>
        </p:txBody>
      </p:sp>
      <p:sp>
        <p:nvSpPr>
          <p:cNvPr id="160" name="Text Box 165">
            <a:extLst>
              <a:ext uri="{FF2B5EF4-FFF2-40B4-BE49-F238E27FC236}">
                <a16:creationId xmlns:a16="http://schemas.microsoft.com/office/drawing/2014/main" id="{AAE74C3D-CCEC-4AE5-9B28-EED295461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879" y="280156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T1</a:t>
            </a:r>
          </a:p>
        </p:txBody>
      </p:sp>
      <p:sp>
        <p:nvSpPr>
          <p:cNvPr id="161" name="Text Box 166">
            <a:extLst>
              <a:ext uri="{FF2B5EF4-FFF2-40B4-BE49-F238E27FC236}">
                <a16:creationId xmlns:a16="http://schemas.microsoft.com/office/drawing/2014/main" id="{B5477C8D-6F7C-4D56-8830-6525E49F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441" y="331909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T2</a:t>
            </a:r>
          </a:p>
        </p:txBody>
      </p:sp>
      <p:sp>
        <p:nvSpPr>
          <p:cNvPr id="162" name="Text Box 167">
            <a:extLst>
              <a:ext uri="{FF2B5EF4-FFF2-40B4-BE49-F238E27FC236}">
                <a16:creationId xmlns:a16="http://schemas.microsoft.com/office/drawing/2014/main" id="{F5886782-1267-4024-8606-ECB2DD87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004" y="385884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T3</a:t>
            </a:r>
          </a:p>
        </p:txBody>
      </p:sp>
      <p:sp>
        <p:nvSpPr>
          <p:cNvPr id="163" name="Text Box 168">
            <a:extLst>
              <a:ext uri="{FF2B5EF4-FFF2-40B4-BE49-F238E27FC236}">
                <a16:creationId xmlns:a16="http://schemas.microsoft.com/office/drawing/2014/main" id="{8C8526AD-AB97-4037-B1D0-CF2689D08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229" y="439859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T4</a:t>
            </a:r>
          </a:p>
        </p:txBody>
      </p:sp>
      <p:sp>
        <p:nvSpPr>
          <p:cNvPr id="164" name="Text Box 169">
            <a:extLst>
              <a:ext uri="{FF2B5EF4-FFF2-40B4-BE49-F238E27FC236}">
                <a16:creationId xmlns:a16="http://schemas.microsoft.com/office/drawing/2014/main" id="{AE883A87-B3BA-4A01-9CA1-63B0FC8B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233" y="278886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T1</a:t>
            </a:r>
          </a:p>
        </p:txBody>
      </p:sp>
      <p:sp>
        <p:nvSpPr>
          <p:cNvPr id="165" name="Text Box 170">
            <a:extLst>
              <a:ext uri="{FF2B5EF4-FFF2-40B4-BE49-F238E27FC236}">
                <a16:creationId xmlns:a16="http://schemas.microsoft.com/office/drawing/2014/main" id="{F6A8DD43-56ED-4D81-A356-17242483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796" y="331909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T2</a:t>
            </a:r>
          </a:p>
        </p:txBody>
      </p:sp>
      <p:sp>
        <p:nvSpPr>
          <p:cNvPr id="166" name="Text Box 171">
            <a:extLst>
              <a:ext uri="{FF2B5EF4-FFF2-40B4-BE49-F238E27FC236}">
                <a16:creationId xmlns:a16="http://schemas.microsoft.com/office/drawing/2014/main" id="{E55CD771-768B-4505-9F16-7999358B0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358" y="385884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T3</a:t>
            </a:r>
          </a:p>
        </p:txBody>
      </p:sp>
      <p:sp>
        <p:nvSpPr>
          <p:cNvPr id="167" name="Text Box 172">
            <a:extLst>
              <a:ext uri="{FF2B5EF4-FFF2-40B4-BE49-F238E27FC236}">
                <a16:creationId xmlns:a16="http://schemas.microsoft.com/office/drawing/2014/main" id="{6D38057A-7C6D-4BCE-912C-D877BAB1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333" y="439859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T4</a:t>
            </a:r>
          </a:p>
        </p:txBody>
      </p:sp>
      <p:sp>
        <p:nvSpPr>
          <p:cNvPr id="198" name="Rectangle 8">
            <a:extLst>
              <a:ext uri="{FF2B5EF4-FFF2-40B4-BE49-F238E27FC236}">
                <a16:creationId xmlns:a16="http://schemas.microsoft.com/office/drawing/2014/main" id="{77EDEBBD-5B38-4FD3-99C4-BB3AA60D4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72633" y="5031132"/>
            <a:ext cx="563562" cy="2809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9" name="Rectangle 9">
            <a:extLst>
              <a:ext uri="{FF2B5EF4-FFF2-40B4-BE49-F238E27FC236}">
                <a16:creationId xmlns:a16="http://schemas.microsoft.com/office/drawing/2014/main" id="{DE01343A-5C19-4DDA-BDBF-23664ED25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6195" y="5558182"/>
            <a:ext cx="561975" cy="2809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0" name="Rectangle 10">
            <a:extLst>
              <a:ext uri="{FF2B5EF4-FFF2-40B4-BE49-F238E27FC236}">
                <a16:creationId xmlns:a16="http://schemas.microsoft.com/office/drawing/2014/main" id="{25055B60-FCBF-48DE-ACE2-37A007661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8170" y="6101107"/>
            <a:ext cx="563563" cy="2825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" name="Rectangle 12">
            <a:extLst>
              <a:ext uri="{FF2B5EF4-FFF2-40B4-BE49-F238E27FC236}">
                <a16:creationId xmlns:a16="http://schemas.microsoft.com/office/drawing/2014/main" id="{A7AD5641-7551-44E1-88C3-B9107D6EF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3750" y="5031132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" name="Rectangle 13">
            <a:extLst>
              <a:ext uri="{FF2B5EF4-FFF2-40B4-BE49-F238E27FC236}">
                <a16:creationId xmlns:a16="http://schemas.microsoft.com/office/drawing/2014/main" id="{F8A8B110-A808-4326-A78D-2F07EB7DB8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77312" y="5558182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Rectangle 14">
            <a:extLst>
              <a:ext uri="{FF2B5EF4-FFF2-40B4-BE49-F238E27FC236}">
                <a16:creationId xmlns:a16="http://schemas.microsoft.com/office/drawing/2014/main" id="{ED3AC946-B3FF-4444-B212-2E9C84124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9287" y="6101107"/>
            <a:ext cx="561975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" name="Line 86">
            <a:extLst>
              <a:ext uri="{FF2B5EF4-FFF2-40B4-BE49-F238E27FC236}">
                <a16:creationId xmlns:a16="http://schemas.microsoft.com/office/drawing/2014/main" id="{2D8FF5E0-6CD5-4035-A871-554026D1636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98170" y="6101107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" name="Line 87">
            <a:extLst>
              <a:ext uri="{FF2B5EF4-FFF2-40B4-BE49-F238E27FC236}">
                <a16:creationId xmlns:a16="http://schemas.microsoft.com/office/drawing/2014/main" id="{FF8C5765-7737-4D7B-8780-FC7DE507A27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598170" y="6101107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7" name="Line 88">
            <a:extLst>
              <a:ext uri="{FF2B5EF4-FFF2-40B4-BE49-F238E27FC236}">
                <a16:creationId xmlns:a16="http://schemas.microsoft.com/office/drawing/2014/main" id="{920C71BE-9E95-443A-848C-394D295D513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61733" y="6101107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8" name="Line 89">
            <a:extLst>
              <a:ext uri="{FF2B5EF4-FFF2-40B4-BE49-F238E27FC236}">
                <a16:creationId xmlns:a16="http://schemas.microsoft.com/office/drawing/2014/main" id="{609DA6F5-A36F-46B0-951B-364B828DE6F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539287" y="6101107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9" name="Line 90">
            <a:extLst>
              <a:ext uri="{FF2B5EF4-FFF2-40B4-BE49-F238E27FC236}">
                <a16:creationId xmlns:a16="http://schemas.microsoft.com/office/drawing/2014/main" id="{BEF45FFA-FF2A-41B6-B2F0-4FC7175A116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539287" y="6101107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0" name="Line 91">
            <a:extLst>
              <a:ext uri="{FF2B5EF4-FFF2-40B4-BE49-F238E27FC236}">
                <a16:creationId xmlns:a16="http://schemas.microsoft.com/office/drawing/2014/main" id="{847C96DB-CFFF-4F43-951D-BDA6E67B5CE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101262" y="6101107"/>
            <a:ext cx="0" cy="282575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4" name="Line 95">
            <a:extLst>
              <a:ext uri="{FF2B5EF4-FFF2-40B4-BE49-F238E27FC236}">
                <a16:creationId xmlns:a16="http://schemas.microsoft.com/office/drawing/2014/main" id="{B52F9314-0C01-42D4-8B36-0DDE23A13F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61732" y="6383682"/>
            <a:ext cx="33716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5" name="Line 96">
            <a:extLst>
              <a:ext uri="{FF2B5EF4-FFF2-40B4-BE49-F238E27FC236}">
                <a16:creationId xmlns:a16="http://schemas.microsoft.com/office/drawing/2014/main" id="{708EE073-199F-4246-8B41-75B62104422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101262" y="6383682"/>
            <a:ext cx="32332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6" name="Line 97">
            <a:extLst>
              <a:ext uri="{FF2B5EF4-FFF2-40B4-BE49-F238E27FC236}">
                <a16:creationId xmlns:a16="http://schemas.microsoft.com/office/drawing/2014/main" id="{03B49908-2F53-40CA-B6C7-52E71EDE1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36195" y="555818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7" name="Line 98">
            <a:extLst>
              <a:ext uri="{FF2B5EF4-FFF2-40B4-BE49-F238E27FC236}">
                <a16:creationId xmlns:a16="http://schemas.microsoft.com/office/drawing/2014/main" id="{B4A33889-5E69-4A7F-90EB-BCA623B4DC2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36195" y="5558182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8" name="Line 99">
            <a:extLst>
              <a:ext uri="{FF2B5EF4-FFF2-40B4-BE49-F238E27FC236}">
                <a16:creationId xmlns:a16="http://schemas.microsoft.com/office/drawing/2014/main" id="{F857E514-3265-4DAE-9070-2E8232FD6FF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98170" y="555818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9" name="Line 100">
            <a:extLst>
              <a:ext uri="{FF2B5EF4-FFF2-40B4-BE49-F238E27FC236}">
                <a16:creationId xmlns:a16="http://schemas.microsoft.com/office/drawing/2014/main" id="{08EC4C0E-7414-46E4-AA4C-B1BA3A643B9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977312" y="555818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0" name="Line 101">
            <a:extLst>
              <a:ext uri="{FF2B5EF4-FFF2-40B4-BE49-F238E27FC236}">
                <a16:creationId xmlns:a16="http://schemas.microsoft.com/office/drawing/2014/main" id="{98AF6839-0B45-42CB-A7E7-5DA9B226E4F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977312" y="5558182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1" name="Line 102">
            <a:extLst>
              <a:ext uri="{FF2B5EF4-FFF2-40B4-BE49-F238E27FC236}">
                <a16:creationId xmlns:a16="http://schemas.microsoft.com/office/drawing/2014/main" id="{B2CCB415-D771-44F3-90B9-26A1464B889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539287" y="5558182"/>
            <a:ext cx="0" cy="280987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5" name="Line 106">
            <a:extLst>
              <a:ext uri="{FF2B5EF4-FFF2-40B4-BE49-F238E27FC236}">
                <a16:creationId xmlns:a16="http://schemas.microsoft.com/office/drawing/2014/main" id="{A5B5C9AF-32DD-440C-B6AB-814AD859A95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600056" y="5839169"/>
            <a:ext cx="337725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Line 107">
            <a:extLst>
              <a:ext uri="{FF2B5EF4-FFF2-40B4-BE49-F238E27FC236}">
                <a16:creationId xmlns:a16="http://schemas.microsoft.com/office/drawing/2014/main" id="{3466D081-30A4-4C58-8252-F2303A483C7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539288" y="5839169"/>
            <a:ext cx="885304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7" name="Line 108">
            <a:extLst>
              <a:ext uri="{FF2B5EF4-FFF2-40B4-BE49-F238E27FC236}">
                <a16:creationId xmlns:a16="http://schemas.microsoft.com/office/drawing/2014/main" id="{2D317777-104A-4976-BC3A-AEA67A79142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472633" y="503113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Line 109">
            <a:extLst>
              <a:ext uri="{FF2B5EF4-FFF2-40B4-BE49-F238E27FC236}">
                <a16:creationId xmlns:a16="http://schemas.microsoft.com/office/drawing/2014/main" id="{E2DBA647-FB62-4BBD-A751-2BACAFC94F5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72633" y="5031132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9" name="Line 110">
            <a:extLst>
              <a:ext uri="{FF2B5EF4-FFF2-40B4-BE49-F238E27FC236}">
                <a16:creationId xmlns:a16="http://schemas.microsoft.com/office/drawing/2014/main" id="{95FA7325-DF54-4287-BBC6-D793E883321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36195" y="503113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0" name="Line 111">
            <a:extLst>
              <a:ext uri="{FF2B5EF4-FFF2-40B4-BE49-F238E27FC236}">
                <a16:creationId xmlns:a16="http://schemas.microsoft.com/office/drawing/2014/main" id="{E9A7987E-1F55-4E90-A6A6-83C75BE799F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413750" y="503113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1" name="Line 112">
            <a:extLst>
              <a:ext uri="{FF2B5EF4-FFF2-40B4-BE49-F238E27FC236}">
                <a16:creationId xmlns:a16="http://schemas.microsoft.com/office/drawing/2014/main" id="{49142B97-CD13-4993-9343-5669154ADD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413750" y="5031132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2" name="Line 113">
            <a:extLst>
              <a:ext uri="{FF2B5EF4-FFF2-40B4-BE49-F238E27FC236}">
                <a16:creationId xmlns:a16="http://schemas.microsoft.com/office/drawing/2014/main" id="{FEEA71B7-E0BA-4B1D-A835-C21232FAB67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977312" y="5031132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6" name="Line 117">
            <a:extLst>
              <a:ext uri="{FF2B5EF4-FFF2-40B4-BE49-F238E27FC236}">
                <a16:creationId xmlns:a16="http://schemas.microsoft.com/office/drawing/2014/main" id="{8F7925FB-DE5B-4F6E-8E3D-9D5A1B2CDD5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36195" y="5312119"/>
            <a:ext cx="337755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7" name="Line 118">
            <a:extLst>
              <a:ext uri="{FF2B5EF4-FFF2-40B4-BE49-F238E27FC236}">
                <a16:creationId xmlns:a16="http://schemas.microsoft.com/office/drawing/2014/main" id="{4F44B3A9-745E-474D-AE53-FF4DF46676A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977312" y="5312119"/>
            <a:ext cx="144727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8" name="Line 130">
            <a:extLst>
              <a:ext uri="{FF2B5EF4-FFF2-40B4-BE49-F238E27FC236}">
                <a16:creationId xmlns:a16="http://schemas.microsoft.com/office/drawing/2014/main" id="{5DEC3256-53A6-4D5D-AB85-4C50457A23D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215678" y="6383682"/>
            <a:ext cx="3382491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9" name="Line 131">
            <a:extLst>
              <a:ext uri="{FF2B5EF4-FFF2-40B4-BE49-F238E27FC236}">
                <a16:creationId xmlns:a16="http://schemas.microsoft.com/office/drawing/2014/main" id="{8A9E1E09-654E-4C68-9134-E2B9B645C94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934691" y="5839169"/>
            <a:ext cx="310150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132">
            <a:extLst>
              <a:ext uri="{FF2B5EF4-FFF2-40B4-BE49-F238E27FC236}">
                <a16:creationId xmlns:a16="http://schemas.microsoft.com/office/drawing/2014/main" id="{DDB70105-FEFB-48A6-8D19-D582843BFB2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934691" y="5312119"/>
            <a:ext cx="253794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4" name="Text Box 165">
            <a:extLst>
              <a:ext uri="{FF2B5EF4-FFF2-40B4-BE49-F238E27FC236}">
                <a16:creationId xmlns:a16="http://schemas.microsoft.com/office/drawing/2014/main" id="{95454AD2-37FD-44E9-BCA7-8F7CC572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833" y="4986682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T5</a:t>
            </a:r>
          </a:p>
        </p:txBody>
      </p:sp>
      <p:sp>
        <p:nvSpPr>
          <p:cNvPr id="265" name="Text Box 166">
            <a:extLst>
              <a:ext uri="{FF2B5EF4-FFF2-40B4-BE49-F238E27FC236}">
                <a16:creationId xmlns:a16="http://schemas.microsoft.com/office/drawing/2014/main" id="{23353192-DE3B-4A51-9553-97482E40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95" y="5504207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T6</a:t>
            </a:r>
          </a:p>
        </p:txBody>
      </p:sp>
      <p:sp>
        <p:nvSpPr>
          <p:cNvPr id="266" name="Text Box 167">
            <a:extLst>
              <a:ext uri="{FF2B5EF4-FFF2-40B4-BE49-F238E27FC236}">
                <a16:creationId xmlns:a16="http://schemas.microsoft.com/office/drawing/2014/main" id="{B18CB367-BBD2-4D17-BEE3-BC49BCFC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958" y="6043957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T7</a:t>
            </a:r>
          </a:p>
        </p:txBody>
      </p:sp>
      <p:sp>
        <p:nvSpPr>
          <p:cNvPr id="268" name="Text Box 169">
            <a:extLst>
              <a:ext uri="{FF2B5EF4-FFF2-40B4-BE49-F238E27FC236}">
                <a16:creationId xmlns:a16="http://schemas.microsoft.com/office/drawing/2014/main" id="{CD555BDC-BB22-4A44-BBF6-A7CE46EC4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187" y="4973982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T5</a:t>
            </a:r>
          </a:p>
        </p:txBody>
      </p:sp>
      <p:sp>
        <p:nvSpPr>
          <p:cNvPr id="269" name="Text Box 170">
            <a:extLst>
              <a:ext uri="{FF2B5EF4-FFF2-40B4-BE49-F238E27FC236}">
                <a16:creationId xmlns:a16="http://schemas.microsoft.com/office/drawing/2014/main" id="{9C51305D-9763-4FBD-988F-C7D01CCB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750" y="5504207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T6</a:t>
            </a:r>
          </a:p>
        </p:txBody>
      </p:sp>
      <p:sp>
        <p:nvSpPr>
          <p:cNvPr id="270" name="Text Box 171">
            <a:extLst>
              <a:ext uri="{FF2B5EF4-FFF2-40B4-BE49-F238E27FC236}">
                <a16:creationId xmlns:a16="http://schemas.microsoft.com/office/drawing/2014/main" id="{154ECCC0-A97B-46FB-BAE0-3861B3B6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5312" y="6043957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T7</a:t>
            </a:r>
          </a:p>
        </p:txBody>
      </p:sp>
      <p:sp>
        <p:nvSpPr>
          <p:cNvPr id="302" name="Line 83">
            <a:extLst>
              <a:ext uri="{FF2B5EF4-FFF2-40B4-BE49-F238E27FC236}">
                <a16:creationId xmlns:a16="http://schemas.microsoft.com/office/drawing/2014/main" id="{84ADB7A8-644F-4951-9C63-E004374AE05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934691" y="6100315"/>
            <a:ext cx="2809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3" name="Line 84">
            <a:extLst>
              <a:ext uri="{FF2B5EF4-FFF2-40B4-BE49-F238E27FC236}">
                <a16:creationId xmlns:a16="http://schemas.microsoft.com/office/drawing/2014/main" id="{7F03C580-B719-4AC0-8DD7-3EB70DA6E40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215679" y="6100315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4" name="Text Box 141">
            <a:extLst>
              <a:ext uri="{FF2B5EF4-FFF2-40B4-BE49-F238E27FC236}">
                <a16:creationId xmlns:a16="http://schemas.microsoft.com/office/drawing/2014/main" id="{EEF70186-636B-4B94-BAFC-4C09A7BE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6052690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T7</a:t>
            </a:r>
          </a:p>
        </p:txBody>
      </p:sp>
      <p:sp>
        <p:nvSpPr>
          <p:cNvPr id="305" name="Text Box 141">
            <a:extLst>
              <a:ext uri="{FF2B5EF4-FFF2-40B4-BE49-F238E27FC236}">
                <a16:creationId xmlns:a16="http://schemas.microsoft.com/office/drawing/2014/main" id="{44ECA28E-0EFD-4B29-B1E8-BDDF8EC6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4977234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T5</a:t>
            </a:r>
          </a:p>
        </p:txBody>
      </p:sp>
      <p:sp>
        <p:nvSpPr>
          <p:cNvPr id="306" name="Text Box 141">
            <a:extLst>
              <a:ext uri="{FF2B5EF4-FFF2-40B4-BE49-F238E27FC236}">
                <a16:creationId xmlns:a16="http://schemas.microsoft.com/office/drawing/2014/main" id="{32103C00-1A5F-4FEC-B962-821FB23DD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5508698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T6</a:t>
            </a:r>
          </a:p>
        </p:txBody>
      </p:sp>
      <p:sp>
        <p:nvSpPr>
          <p:cNvPr id="307" name="Line 83">
            <a:extLst>
              <a:ext uri="{FF2B5EF4-FFF2-40B4-BE49-F238E27FC236}">
                <a16:creationId xmlns:a16="http://schemas.microsoft.com/office/drawing/2014/main" id="{3F474CAE-8A81-46C4-9840-D54202EA32D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100145" y="284678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8" name="Line 84">
            <a:extLst>
              <a:ext uri="{FF2B5EF4-FFF2-40B4-BE49-F238E27FC236}">
                <a16:creationId xmlns:a16="http://schemas.microsoft.com/office/drawing/2014/main" id="{EB99DDE2-0802-48C1-A0A1-7866246B6E9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097764" y="2848396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1" name="Line 83">
            <a:extLst>
              <a:ext uri="{FF2B5EF4-FFF2-40B4-BE49-F238E27FC236}">
                <a16:creationId xmlns:a16="http://schemas.microsoft.com/office/drawing/2014/main" id="{3256B91D-D88F-44ED-A95D-3A65C3E4A09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102524" y="1668358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2" name="Line 84">
            <a:extLst>
              <a:ext uri="{FF2B5EF4-FFF2-40B4-BE49-F238E27FC236}">
                <a16:creationId xmlns:a16="http://schemas.microsoft.com/office/drawing/2014/main" id="{71BAE4C1-7CEC-4809-871D-812D1A904DE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100143" y="1669971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Line 61">
            <a:extLst>
              <a:ext uri="{FF2B5EF4-FFF2-40B4-BE49-F238E27FC236}">
                <a16:creationId xmlns:a16="http://schemas.microsoft.com/office/drawing/2014/main" id="{2A144D8F-D83F-494D-9908-81688AD7DA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25701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6" name="Line 62">
            <a:extLst>
              <a:ext uri="{FF2B5EF4-FFF2-40B4-BE49-F238E27FC236}">
                <a16:creationId xmlns:a16="http://schemas.microsoft.com/office/drawing/2014/main" id="{84B53298-E782-4D57-809B-325A2AB723B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257011" y="1095350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63">
            <a:extLst>
              <a:ext uri="{FF2B5EF4-FFF2-40B4-BE49-F238E27FC236}">
                <a16:creationId xmlns:a16="http://schemas.microsoft.com/office/drawing/2014/main" id="{B7620E50-15E5-432D-BC20-BD7E0CA0F27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537998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8" name="Line 64">
            <a:extLst>
              <a:ext uri="{FF2B5EF4-FFF2-40B4-BE49-F238E27FC236}">
                <a16:creationId xmlns:a16="http://schemas.microsoft.com/office/drawing/2014/main" id="{DBE7F3C4-5291-4016-A284-E8F8CCEB321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537998" y="814362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9" name="Line 65">
            <a:extLst>
              <a:ext uri="{FF2B5EF4-FFF2-40B4-BE49-F238E27FC236}">
                <a16:creationId xmlns:a16="http://schemas.microsoft.com/office/drawing/2014/main" id="{EC22FEC9-EBCC-4835-B71F-2349BBCD740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818986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0" name="Line 66">
            <a:extLst>
              <a:ext uri="{FF2B5EF4-FFF2-40B4-BE49-F238E27FC236}">
                <a16:creationId xmlns:a16="http://schemas.microsoft.com/office/drawing/2014/main" id="{CF573C0A-81E3-4CF7-A8FA-75EDB1CD3B1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818986" y="1095350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1" name="Line 67">
            <a:extLst>
              <a:ext uri="{FF2B5EF4-FFF2-40B4-BE49-F238E27FC236}">
                <a16:creationId xmlns:a16="http://schemas.microsoft.com/office/drawing/2014/main" id="{F7832753-5BDE-4ADD-A909-889E38AFBAE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101561" y="814362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2" name="Line 68">
            <a:extLst>
              <a:ext uri="{FF2B5EF4-FFF2-40B4-BE49-F238E27FC236}">
                <a16:creationId xmlns:a16="http://schemas.microsoft.com/office/drawing/2014/main" id="{6B668A1E-F3F3-4769-BBEC-4ADEB267ACC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101561" y="814362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984D0C48-87A9-4FEE-994B-43B23771F894}"/>
              </a:ext>
            </a:extLst>
          </p:cNvPr>
          <p:cNvGrpSpPr/>
          <p:nvPr/>
        </p:nvGrpSpPr>
        <p:grpSpPr>
          <a:xfrm>
            <a:off x="3215679" y="620688"/>
            <a:ext cx="7885163" cy="5854993"/>
            <a:chOff x="2135560" y="404664"/>
            <a:chExt cx="7885163" cy="6332733"/>
          </a:xfrm>
        </p:grpSpPr>
        <p:sp>
          <p:nvSpPr>
            <p:cNvPr id="153" name="Line 157">
              <a:extLst>
                <a:ext uri="{FF2B5EF4-FFF2-40B4-BE49-F238E27FC236}">
                  <a16:creationId xmlns:a16="http://schemas.microsoft.com/office/drawing/2014/main" id="{2CE750B7-DFA0-4F3C-ADEB-7E153C466B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35560" y="404664"/>
              <a:ext cx="0" cy="63327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159">
              <a:extLst>
                <a:ext uri="{FF2B5EF4-FFF2-40B4-BE49-F238E27FC236}">
                  <a16:creationId xmlns:a16="http://schemas.microsoft.com/office/drawing/2014/main" id="{904DE352-6F48-4A83-AC23-2E7005A02A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076952" y="404664"/>
              <a:ext cx="0" cy="63327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Line 160">
              <a:extLst>
                <a:ext uri="{FF2B5EF4-FFF2-40B4-BE49-F238E27FC236}">
                  <a16:creationId xmlns:a16="http://schemas.microsoft.com/office/drawing/2014/main" id="{D62967FC-575E-4AA7-A3B4-7E72DF4DC7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20723" y="404664"/>
              <a:ext cx="0" cy="63327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5" name="左大括号 324">
            <a:extLst>
              <a:ext uri="{FF2B5EF4-FFF2-40B4-BE49-F238E27FC236}">
                <a16:creationId xmlns:a16="http://schemas.microsoft.com/office/drawing/2014/main" id="{EF051D3C-D072-4CBC-A5CC-9D27D8966BF2}"/>
              </a:ext>
            </a:extLst>
          </p:cNvPr>
          <p:cNvSpPr/>
          <p:nvPr/>
        </p:nvSpPr>
        <p:spPr bwMode="auto">
          <a:xfrm>
            <a:off x="679301" y="1556791"/>
            <a:ext cx="304131" cy="4884041"/>
          </a:xfrm>
          <a:prstGeom prst="leftBrace">
            <a:avLst>
              <a:gd name="adj1" fmla="val 35980"/>
              <a:gd name="adj2" fmla="val 27834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CE23753D-6D40-4146-8F00-1F7CE2D69899}"/>
              </a:ext>
            </a:extLst>
          </p:cNvPr>
          <p:cNvSpPr/>
          <p:nvPr/>
        </p:nvSpPr>
        <p:spPr>
          <a:xfrm>
            <a:off x="235595" y="1773883"/>
            <a:ext cx="5064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</a:rPr>
              <a:t>控制器</a:t>
            </a:r>
            <a:r>
              <a:rPr lang="zh-CN" altLang="en-US" sz="2400" b="1" dirty="0">
                <a:solidFill>
                  <a:srgbClr val="CC0099"/>
                </a:solidFill>
              </a:rPr>
              <a:t>输入</a:t>
            </a:r>
            <a:r>
              <a:rPr lang="zh-CN" altLang="en-US" sz="2400" b="1" dirty="0">
                <a:solidFill>
                  <a:srgbClr val="FF6600"/>
                </a:solidFill>
              </a:rPr>
              <a:t>的</a:t>
            </a:r>
            <a:r>
              <a:rPr lang="zh-CN" altLang="en-US" sz="2400" b="1" dirty="0">
                <a:solidFill>
                  <a:srgbClr val="008000"/>
                </a:solidFill>
              </a:rPr>
              <a:t>时序信号</a:t>
            </a:r>
          </a:p>
        </p:txBody>
      </p:sp>
      <p:sp>
        <p:nvSpPr>
          <p:cNvPr id="15" name="动作按钮: 上一张 1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D11D9EF-15F3-4236-8315-ACAB83137392}"/>
              </a:ext>
            </a:extLst>
          </p:cNvPr>
          <p:cNvSpPr>
            <a:spLocks noChangeAspect="1"/>
          </p:cNvSpPr>
          <p:nvPr/>
        </p:nvSpPr>
        <p:spPr bwMode="auto">
          <a:xfrm>
            <a:off x="235595" y="773087"/>
            <a:ext cx="540000" cy="540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03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矩形 335">
            <a:extLst>
              <a:ext uri="{FF2B5EF4-FFF2-40B4-BE49-F238E27FC236}">
                <a16:creationId xmlns:a16="http://schemas.microsoft.com/office/drawing/2014/main" id="{CA8F8975-3027-4E5D-9F67-AF667F55276A}"/>
              </a:ext>
            </a:extLst>
          </p:cNvPr>
          <p:cNvSpPr/>
          <p:nvPr/>
        </p:nvSpPr>
        <p:spPr bwMode="auto">
          <a:xfrm>
            <a:off x="10330783" y="568316"/>
            <a:ext cx="861473" cy="6179362"/>
          </a:xfrm>
          <a:prstGeom prst="rect">
            <a:avLst/>
          </a:prstGeom>
          <a:solidFill>
            <a:srgbClr val="FFE7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F1E8292A-AFB7-49AA-AF84-D78DB1AB2103}"/>
              </a:ext>
            </a:extLst>
          </p:cNvPr>
          <p:cNvSpPr/>
          <p:nvPr/>
        </p:nvSpPr>
        <p:spPr bwMode="auto">
          <a:xfrm>
            <a:off x="8640095" y="567732"/>
            <a:ext cx="1690930" cy="6179362"/>
          </a:xfrm>
          <a:prstGeom prst="rect">
            <a:avLst/>
          </a:prstGeom>
          <a:solidFill>
            <a:srgbClr val="F2FFE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9D4D9D81-21F4-4D9B-9828-08819946D1B4}"/>
              </a:ext>
            </a:extLst>
          </p:cNvPr>
          <p:cNvSpPr/>
          <p:nvPr/>
        </p:nvSpPr>
        <p:spPr bwMode="auto">
          <a:xfrm>
            <a:off x="4690952" y="568910"/>
            <a:ext cx="3944490" cy="6179362"/>
          </a:xfrm>
          <a:prstGeom prst="rect">
            <a:avLst/>
          </a:prstGeom>
          <a:solidFill>
            <a:srgbClr val="FFE7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AE67984-6387-4BCC-81E5-D0C3BB41180D}"/>
              </a:ext>
            </a:extLst>
          </p:cNvPr>
          <p:cNvSpPr/>
          <p:nvPr/>
        </p:nvSpPr>
        <p:spPr bwMode="auto">
          <a:xfrm>
            <a:off x="3000264" y="568326"/>
            <a:ext cx="1690930" cy="6179362"/>
          </a:xfrm>
          <a:prstGeom prst="rect">
            <a:avLst/>
          </a:prstGeom>
          <a:solidFill>
            <a:srgbClr val="F2FFE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BEAF7F-14CB-4D0F-9452-6362A0659C8C}"/>
              </a:ext>
            </a:extLst>
          </p:cNvPr>
          <p:cNvGrpSpPr/>
          <p:nvPr/>
        </p:nvGrpSpPr>
        <p:grpSpPr>
          <a:xfrm>
            <a:off x="3002094" y="541485"/>
            <a:ext cx="7885163" cy="6195645"/>
            <a:chOff x="3215679" y="591468"/>
            <a:chExt cx="7885163" cy="5854993"/>
          </a:xfrm>
        </p:grpSpPr>
        <p:sp>
          <p:nvSpPr>
            <p:cNvPr id="153" name="Line 157">
              <a:extLst>
                <a:ext uri="{FF2B5EF4-FFF2-40B4-BE49-F238E27FC236}">
                  <a16:creationId xmlns:a16="http://schemas.microsoft.com/office/drawing/2014/main" id="{2CE750B7-DFA0-4F3C-ADEB-7E153C466B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5679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159">
              <a:extLst>
                <a:ext uri="{FF2B5EF4-FFF2-40B4-BE49-F238E27FC236}">
                  <a16:creationId xmlns:a16="http://schemas.microsoft.com/office/drawing/2014/main" id="{904DE352-6F48-4A83-AC23-2E7005A02A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158261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Line 160">
              <a:extLst>
                <a:ext uri="{FF2B5EF4-FFF2-40B4-BE49-F238E27FC236}">
                  <a16:creationId xmlns:a16="http://schemas.microsoft.com/office/drawing/2014/main" id="{D62967FC-575E-4AA7-A3B4-7E72DF4DC7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100842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159">
              <a:extLst>
                <a:ext uri="{FF2B5EF4-FFF2-40B4-BE49-F238E27FC236}">
                  <a16:creationId xmlns:a16="http://schemas.microsoft.com/office/drawing/2014/main" id="{6F99D3B0-8519-4A25-8BFF-AACED90C56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78905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159">
              <a:extLst>
                <a:ext uri="{FF2B5EF4-FFF2-40B4-BE49-F238E27FC236}">
                  <a16:creationId xmlns:a16="http://schemas.microsoft.com/office/drawing/2014/main" id="{E6D89E4F-C0DF-4A77-B02B-687837C6A5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2131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159">
              <a:extLst>
                <a:ext uri="{FF2B5EF4-FFF2-40B4-BE49-F238E27FC236}">
                  <a16:creationId xmlns:a16="http://schemas.microsoft.com/office/drawing/2014/main" id="{AF184D5E-D98B-403B-80A0-C157C38A29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05357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159">
              <a:extLst>
                <a:ext uri="{FF2B5EF4-FFF2-40B4-BE49-F238E27FC236}">
                  <a16:creationId xmlns:a16="http://schemas.microsoft.com/office/drawing/2014/main" id="{D2BED334-3EA7-4811-80B2-B6FABB7230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68583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59">
              <a:extLst>
                <a:ext uri="{FF2B5EF4-FFF2-40B4-BE49-F238E27FC236}">
                  <a16:creationId xmlns:a16="http://schemas.microsoft.com/office/drawing/2014/main" id="{E5A9A9C4-6A60-4BF2-9FF3-13BC520525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031809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59">
              <a:extLst>
                <a:ext uri="{FF2B5EF4-FFF2-40B4-BE49-F238E27FC236}">
                  <a16:creationId xmlns:a16="http://schemas.microsoft.com/office/drawing/2014/main" id="{73E9E72C-A295-4CD7-A9C0-BF43142374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95035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59">
              <a:extLst>
                <a:ext uri="{FF2B5EF4-FFF2-40B4-BE49-F238E27FC236}">
                  <a16:creationId xmlns:a16="http://schemas.microsoft.com/office/drawing/2014/main" id="{25DDDD76-9147-46ED-8FDB-D45D7A52BF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721487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159">
              <a:extLst>
                <a:ext uri="{FF2B5EF4-FFF2-40B4-BE49-F238E27FC236}">
                  <a16:creationId xmlns:a16="http://schemas.microsoft.com/office/drawing/2014/main" id="{DEB53AB4-C297-44D5-AE95-241B72ED4D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284713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159">
              <a:extLst>
                <a:ext uri="{FF2B5EF4-FFF2-40B4-BE49-F238E27FC236}">
                  <a16:creationId xmlns:a16="http://schemas.microsoft.com/office/drawing/2014/main" id="{296C2531-132D-4B47-8C8C-A4C6D88A97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47939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159">
              <a:extLst>
                <a:ext uri="{FF2B5EF4-FFF2-40B4-BE49-F238E27FC236}">
                  <a16:creationId xmlns:a16="http://schemas.microsoft.com/office/drawing/2014/main" id="{D277A8C0-F02C-4BE9-886A-FD35126846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411165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159">
              <a:extLst>
                <a:ext uri="{FF2B5EF4-FFF2-40B4-BE49-F238E27FC236}">
                  <a16:creationId xmlns:a16="http://schemas.microsoft.com/office/drawing/2014/main" id="{570D19C4-2713-4413-9611-47F5C56FA6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74391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Line 159">
              <a:extLst>
                <a:ext uri="{FF2B5EF4-FFF2-40B4-BE49-F238E27FC236}">
                  <a16:creationId xmlns:a16="http://schemas.microsoft.com/office/drawing/2014/main" id="{FF989096-B7BD-4ECE-8203-5F07D3C7BE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537617" y="591468"/>
              <a:ext cx="0" cy="58549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3" name="Rectangle 11">
            <a:extLst>
              <a:ext uri="{FF2B5EF4-FFF2-40B4-BE49-F238E27FC236}">
                <a16:creationId xmlns:a16="http://schemas.microsoft.com/office/drawing/2014/main" id="{592A6B14-6C46-4083-814D-65CDC2A633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7928" y="6313228"/>
            <a:ext cx="271785" cy="280988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9" name="Rectangle 11">
            <a:extLst>
              <a:ext uri="{FF2B5EF4-FFF2-40B4-BE49-F238E27FC236}">
                <a16:creationId xmlns:a16="http://schemas.microsoft.com/office/drawing/2014/main" id="{EA62001A-233C-4476-AE73-4F13304E21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87826" y="3659125"/>
            <a:ext cx="280988" cy="280988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2F8792-4AC9-43E9-94CD-678FD19B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451"/>
            <a:ext cx="11150600" cy="523875"/>
          </a:xfrm>
        </p:spPr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信号：</a:t>
            </a:r>
            <a:r>
              <a:rPr lang="zh-CN" altLang="en-US" dirty="0">
                <a:solidFill>
                  <a:srgbClr val="008000"/>
                </a:solidFill>
              </a:rPr>
              <a:t>时序信号 </a:t>
            </a:r>
            <a:r>
              <a:rPr lang="en-US" altLang="zh-CN" dirty="0">
                <a:solidFill>
                  <a:srgbClr val="008000"/>
                </a:solidFill>
              </a:rPr>
              <a:t>—— </a:t>
            </a:r>
            <a:r>
              <a:rPr lang="zh-CN" altLang="en-US" dirty="0">
                <a:solidFill>
                  <a:srgbClr val="CC0099"/>
                </a:solidFill>
              </a:rPr>
              <a:t>一级时序</a:t>
            </a:r>
            <a:r>
              <a:rPr lang="zh-CN" altLang="en-US" dirty="0">
                <a:solidFill>
                  <a:srgbClr val="008000"/>
                </a:solidFill>
              </a:rPr>
              <a:t>（只产生</a:t>
            </a:r>
            <a:r>
              <a:rPr lang="zh-CN" altLang="en-US" dirty="0">
                <a:solidFill>
                  <a:srgbClr val="FF0066"/>
                </a:solidFill>
              </a:rPr>
              <a:t>节拍</a:t>
            </a:r>
            <a:r>
              <a:rPr lang="zh-CN" altLang="en-US" dirty="0">
                <a:solidFill>
                  <a:srgbClr val="008000"/>
                </a:solidFill>
              </a:rPr>
              <a:t>信号）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88DD978-8CD9-4051-A6C4-C3D11CB3B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2094" y="1474629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886DA19-CB4A-429F-A3EC-74B90C8AD0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5656" y="2001679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64F760B-52F2-4A22-A091-8EBD2602A2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631" y="2544604"/>
            <a:ext cx="563563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4D7D169-FABE-4FE9-B8F8-764535752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1194" y="3073241"/>
            <a:ext cx="561975" cy="280988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263B56A-94B4-4B4A-8935-A3C26E9BC8D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21106" y="942951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E6EA6588-275D-4082-B3BC-A04728E9F00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09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5876F820-14B4-4CE0-98FE-F8BAB39876F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02094" y="661963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A54BAAC7-953C-44F9-81F1-453AFF26E18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284669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D30B6188-68EA-4908-98F9-1F294641C5C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84669" y="942951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8EF24FFB-1CC7-410F-A5FB-47BA9F34AF6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56565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2AA1B37-922A-401C-92D1-706EAAC5D83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65656" y="66196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0511A149-3675-429F-BE23-A35DBE6C0A2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84664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97BF6D88-9CB8-42FF-9FBC-24D16306B55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46644" y="942951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9AE8AC7E-94BD-41B9-907C-9D13773F2C3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2763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AD44C94E-B816-41D7-B77B-F6CB0801138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7631" y="661963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9F855B1E-4A79-4D21-ABF0-4AFF138046C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1020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60A2365F-08E5-4791-A9B8-E507577CD2F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410206" y="942951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92745167-34D2-4AF4-8703-DD886243944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753731" y="658788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B8C85E4C-0B71-498E-B8F6-B490B89B17C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753731" y="658788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5AF22A08-8B5F-49C7-B4B4-37C4D3AFC32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9119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2C092D14-E21E-42C5-B323-D9D37E13FE6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91194" y="661963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58B0085D-D32B-4600-9024-833B645725E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218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334FBF21-6F2D-455C-B191-4D555630E19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972181" y="942951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0046DFEC-107E-4991-95D2-803024ED081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253169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65DCBD10-1A65-41CB-A5EE-0EC0DAA09F6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53169" y="661963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14B0B0F0-3A47-42F6-88EB-EF8A4C79E44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53574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12627B1E-D8D4-40A2-8E87-C096CB33F3A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535744" y="942951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C854E784-9914-4C36-9269-8A79E4AFACC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81673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CA9D463-542E-44CF-B6E0-151D20D68A3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816731" y="66196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67A0423F-DD43-4EF7-89A0-8D6263C15D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97719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46">
            <a:extLst>
              <a:ext uri="{FF2B5EF4-FFF2-40B4-BE49-F238E27FC236}">
                <a16:creationId xmlns:a16="http://schemas.microsoft.com/office/drawing/2014/main" id="{8D629EAE-87E1-4453-9F08-636CA718C69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97719" y="942951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1C600DFF-D83B-42FD-B282-FA679552BAF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7870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Line 48">
            <a:extLst>
              <a:ext uri="{FF2B5EF4-FFF2-40B4-BE49-F238E27FC236}">
                <a16:creationId xmlns:a16="http://schemas.microsoft.com/office/drawing/2014/main" id="{6A15FF89-A0B2-4369-B884-6F12FEA9C61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378706" y="66196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EE954615-6429-414C-9E0A-B2B90F23430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65969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9FE003C9-E1E1-4040-BE4B-C8A3EEDCDBE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659694" y="942951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727E513-8CF7-4F6E-8857-C545C2B4487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942269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52">
            <a:extLst>
              <a:ext uri="{FF2B5EF4-FFF2-40B4-BE49-F238E27FC236}">
                <a16:creationId xmlns:a16="http://schemas.microsoft.com/office/drawing/2014/main" id="{8F3B3525-2E7B-4157-925E-BE21653AF02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942269" y="661963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Line 53">
            <a:extLst>
              <a:ext uri="{FF2B5EF4-FFF2-40B4-BE49-F238E27FC236}">
                <a16:creationId xmlns:a16="http://schemas.microsoft.com/office/drawing/2014/main" id="{3D740BEE-29E8-4D2E-8539-37A336DC1F0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22325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64C3FA23-1A8E-4922-ACC6-367E8684F0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223256" y="942951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B6F3F3B7-5925-4C13-96CA-A2904EF0272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0424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D75CAC7C-9405-42A0-B35A-96BA3F11C41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04244" y="661963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Line 57">
            <a:extLst>
              <a:ext uri="{FF2B5EF4-FFF2-40B4-BE49-F238E27FC236}">
                <a16:creationId xmlns:a16="http://schemas.microsoft.com/office/drawing/2014/main" id="{E620EC3D-8917-4AD0-A5B3-57D19EC596D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78523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F23ACAEA-6763-485C-BC90-B7722525A3C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785231" y="942951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8FD00646-9448-4887-9496-82A4A4D0AA6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6780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306FB13E-D468-4DA6-8B36-19A13293FED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067806" y="66196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61">
            <a:extLst>
              <a:ext uri="{FF2B5EF4-FFF2-40B4-BE49-F238E27FC236}">
                <a16:creationId xmlns:a16="http://schemas.microsoft.com/office/drawing/2014/main" id="{C1B2F291-C16B-4E24-A9AF-1A7AE2AB831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34879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Line 62">
            <a:extLst>
              <a:ext uri="{FF2B5EF4-FFF2-40B4-BE49-F238E27FC236}">
                <a16:creationId xmlns:a16="http://schemas.microsoft.com/office/drawing/2014/main" id="{5C599680-5521-4F4F-9D50-A747C3E081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348794" y="942951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63">
            <a:extLst>
              <a:ext uri="{FF2B5EF4-FFF2-40B4-BE49-F238E27FC236}">
                <a16:creationId xmlns:a16="http://schemas.microsoft.com/office/drawing/2014/main" id="{79AF5DF0-D9BB-4718-8DE1-A348AB2DEF9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62978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Line 64">
            <a:extLst>
              <a:ext uri="{FF2B5EF4-FFF2-40B4-BE49-F238E27FC236}">
                <a16:creationId xmlns:a16="http://schemas.microsoft.com/office/drawing/2014/main" id="{288D8CCF-C525-451A-985C-DF5FA336C5A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629781" y="66196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 65">
            <a:extLst>
              <a:ext uri="{FF2B5EF4-FFF2-40B4-BE49-F238E27FC236}">
                <a16:creationId xmlns:a16="http://schemas.microsoft.com/office/drawing/2014/main" id="{9D6EC740-34C3-4503-B1E8-6B65A818F1D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910769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Line 66">
            <a:extLst>
              <a:ext uri="{FF2B5EF4-FFF2-40B4-BE49-F238E27FC236}">
                <a16:creationId xmlns:a16="http://schemas.microsoft.com/office/drawing/2014/main" id="{BCCA8341-7C9F-40F1-9F02-67FB9F096A3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910769" y="942951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Line 67">
            <a:extLst>
              <a:ext uri="{FF2B5EF4-FFF2-40B4-BE49-F238E27FC236}">
                <a16:creationId xmlns:a16="http://schemas.microsoft.com/office/drawing/2014/main" id="{C9D66A3D-9DA6-43B5-87EE-BB73923AD52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193344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Line 68">
            <a:extLst>
              <a:ext uri="{FF2B5EF4-FFF2-40B4-BE49-F238E27FC236}">
                <a16:creationId xmlns:a16="http://schemas.microsoft.com/office/drawing/2014/main" id="{60675185-F565-4DF5-AD72-A5C0D53FE2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193344" y="661963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574C6931-0890-4677-9ECA-B26481FB1C6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47433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Line 70">
            <a:extLst>
              <a:ext uri="{FF2B5EF4-FFF2-40B4-BE49-F238E27FC236}">
                <a16:creationId xmlns:a16="http://schemas.microsoft.com/office/drawing/2014/main" id="{DAED4FBC-CC68-47E7-AAEC-373A7AB4245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474331" y="942951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Line 71">
            <a:extLst>
              <a:ext uri="{FF2B5EF4-FFF2-40B4-BE49-F238E27FC236}">
                <a16:creationId xmlns:a16="http://schemas.microsoft.com/office/drawing/2014/main" id="{44CF1188-8A4C-4066-8390-8B4C750A1E2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91194" y="3073241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D63DBAC9-24C4-457B-8004-317A05723E6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91194" y="3073241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73">
            <a:extLst>
              <a:ext uri="{FF2B5EF4-FFF2-40B4-BE49-F238E27FC236}">
                <a16:creationId xmlns:a16="http://schemas.microsoft.com/office/drawing/2014/main" id="{2379D183-F31A-4C59-811D-A291BA1F346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253169" y="3073241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80">
            <a:extLst>
              <a:ext uri="{FF2B5EF4-FFF2-40B4-BE49-F238E27FC236}">
                <a16:creationId xmlns:a16="http://schemas.microsoft.com/office/drawing/2014/main" id="{2109941A-3782-4B15-AA16-F95D42024F1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53168" y="3354229"/>
            <a:ext cx="506665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82">
            <a:extLst>
              <a:ext uri="{FF2B5EF4-FFF2-40B4-BE49-F238E27FC236}">
                <a16:creationId xmlns:a16="http://schemas.microsoft.com/office/drawing/2014/main" id="{DF5BA6B1-7867-469C-A00B-EFA608AB02C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21106" y="3354229"/>
            <a:ext cx="1970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9CD8025A-2F1B-41F7-871C-A1A6D706F16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27631" y="2544604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87">
            <a:extLst>
              <a:ext uri="{FF2B5EF4-FFF2-40B4-BE49-F238E27FC236}">
                <a16:creationId xmlns:a16="http://schemas.microsoft.com/office/drawing/2014/main" id="{E66F8F7A-8397-486E-9D8C-9475BE34614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7631" y="2544604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88">
            <a:extLst>
              <a:ext uri="{FF2B5EF4-FFF2-40B4-BE49-F238E27FC236}">
                <a16:creationId xmlns:a16="http://schemas.microsoft.com/office/drawing/2014/main" id="{DA179F21-65DC-4444-B637-1119B16EFBB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691194" y="2544604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Line 95">
            <a:extLst>
              <a:ext uri="{FF2B5EF4-FFF2-40B4-BE49-F238E27FC236}">
                <a16:creationId xmlns:a16="http://schemas.microsoft.com/office/drawing/2014/main" id="{34307DFC-BFC2-47EF-B018-FF871D1EDAA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91194" y="2827179"/>
            <a:ext cx="507253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Line 97">
            <a:extLst>
              <a:ext uri="{FF2B5EF4-FFF2-40B4-BE49-F238E27FC236}">
                <a16:creationId xmlns:a16="http://schemas.microsoft.com/office/drawing/2014/main" id="{9A7DFBA4-F9E2-4685-A7CE-9CA237E55A1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565656" y="200167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Line 98">
            <a:extLst>
              <a:ext uri="{FF2B5EF4-FFF2-40B4-BE49-F238E27FC236}">
                <a16:creationId xmlns:a16="http://schemas.microsoft.com/office/drawing/2014/main" id="{7903DF0A-755D-49B0-B7C9-5B345573218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65656" y="2001679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Line 99">
            <a:extLst>
              <a:ext uri="{FF2B5EF4-FFF2-40B4-BE49-F238E27FC236}">
                <a16:creationId xmlns:a16="http://schemas.microsoft.com/office/drawing/2014/main" id="{A2DD5236-06FA-4946-AD83-6DEFCE3B906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27631" y="200167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Line 106">
            <a:extLst>
              <a:ext uri="{FF2B5EF4-FFF2-40B4-BE49-F238E27FC236}">
                <a16:creationId xmlns:a16="http://schemas.microsoft.com/office/drawing/2014/main" id="{1D883CAB-D83A-4A6D-865F-5602019CB4E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7630" y="2282666"/>
            <a:ext cx="5065714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Line 108">
            <a:extLst>
              <a:ext uri="{FF2B5EF4-FFF2-40B4-BE49-F238E27FC236}">
                <a16:creationId xmlns:a16="http://schemas.microsoft.com/office/drawing/2014/main" id="{7E363DA3-84FF-4D7B-AB16-D785861122E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094" y="147462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8" name="Line 109">
            <a:extLst>
              <a:ext uri="{FF2B5EF4-FFF2-40B4-BE49-F238E27FC236}">
                <a16:creationId xmlns:a16="http://schemas.microsoft.com/office/drawing/2014/main" id="{C9085816-2B18-4CA4-B99B-11E2205C7AE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02094" y="1474629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Line 110">
            <a:extLst>
              <a:ext uri="{FF2B5EF4-FFF2-40B4-BE49-F238E27FC236}">
                <a16:creationId xmlns:a16="http://schemas.microsoft.com/office/drawing/2014/main" id="{4AE15156-E5D6-4612-88CA-6C3D8659C2C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565656" y="147462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Line 117">
            <a:extLst>
              <a:ext uri="{FF2B5EF4-FFF2-40B4-BE49-F238E27FC236}">
                <a16:creationId xmlns:a16="http://schemas.microsoft.com/office/drawing/2014/main" id="{21C442ED-DA3E-4E9B-8002-4F6FA1B4E0E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65655" y="1755616"/>
            <a:ext cx="50641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Line 130">
            <a:extLst>
              <a:ext uri="{FF2B5EF4-FFF2-40B4-BE49-F238E27FC236}">
                <a16:creationId xmlns:a16="http://schemas.microsoft.com/office/drawing/2014/main" id="{0B4373B2-85C2-4937-A472-0B6A23657FF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2827179"/>
            <a:ext cx="1406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0" name="Line 131">
            <a:extLst>
              <a:ext uri="{FF2B5EF4-FFF2-40B4-BE49-F238E27FC236}">
                <a16:creationId xmlns:a16="http://schemas.microsoft.com/office/drawing/2014/main" id="{496BE985-3879-4D85-9E7F-BF81511F997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2282666"/>
            <a:ext cx="844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Line 132">
            <a:extLst>
              <a:ext uri="{FF2B5EF4-FFF2-40B4-BE49-F238E27FC236}">
                <a16:creationId xmlns:a16="http://schemas.microsoft.com/office/drawing/2014/main" id="{F1073447-2B14-4D9C-A69D-306ECFD9701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1755616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Text Box 140">
            <a:extLst>
              <a:ext uri="{FF2B5EF4-FFF2-40B4-BE49-F238E27FC236}">
                <a16:creationId xmlns:a16="http://schemas.microsoft.com/office/drawing/2014/main" id="{395BA002-4EC2-46ED-AC1A-97C03E3C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06" y="620688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时钟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Clock</a:t>
            </a:r>
          </a:p>
        </p:txBody>
      </p:sp>
      <p:sp>
        <p:nvSpPr>
          <p:cNvPr id="140" name="Text Box 141">
            <a:extLst>
              <a:ext uri="{FF2B5EF4-FFF2-40B4-BE49-F238E27FC236}">
                <a16:creationId xmlns:a16="http://schemas.microsoft.com/office/drawing/2014/main" id="{C602AF8C-BEFC-4EE3-84C3-2D2F9C89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3025616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T4</a:t>
            </a:r>
          </a:p>
        </p:txBody>
      </p:sp>
      <p:sp>
        <p:nvSpPr>
          <p:cNvPr id="141" name="Text Box 142">
            <a:extLst>
              <a:ext uri="{FF2B5EF4-FFF2-40B4-BE49-F238E27FC236}">
                <a16:creationId xmlns:a16="http://schemas.microsoft.com/office/drawing/2014/main" id="{8CC6DF40-04C7-49C5-9D17-0C2F8C99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2492216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T3</a:t>
            </a:r>
          </a:p>
        </p:txBody>
      </p:sp>
      <p:sp>
        <p:nvSpPr>
          <p:cNvPr id="142" name="Text Box 143">
            <a:extLst>
              <a:ext uri="{FF2B5EF4-FFF2-40B4-BE49-F238E27FC236}">
                <a16:creationId xmlns:a16="http://schemas.microsoft.com/office/drawing/2014/main" id="{177F8069-480B-4DDE-A8B4-B3BFAD4D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1942941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T2</a:t>
            </a:r>
          </a:p>
        </p:txBody>
      </p:sp>
      <p:sp>
        <p:nvSpPr>
          <p:cNvPr id="143" name="Text Box 144">
            <a:extLst>
              <a:ext uri="{FF2B5EF4-FFF2-40B4-BE49-F238E27FC236}">
                <a16:creationId xmlns:a16="http://schemas.microsoft.com/office/drawing/2014/main" id="{AD014140-C91D-4C9B-AED6-D3DAF418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1409541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T1</a:t>
            </a:r>
          </a:p>
        </p:txBody>
      </p:sp>
      <p:sp>
        <p:nvSpPr>
          <p:cNvPr id="160" name="Text Box 165">
            <a:extLst>
              <a:ext uri="{FF2B5EF4-FFF2-40B4-BE49-F238E27FC236}">
                <a16:creationId xmlns:a16="http://schemas.microsoft.com/office/drawing/2014/main" id="{AAE74C3D-CCEC-4AE5-9B28-EED295461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294" y="1430179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T1</a:t>
            </a:r>
          </a:p>
        </p:txBody>
      </p:sp>
      <p:sp>
        <p:nvSpPr>
          <p:cNvPr id="161" name="Text Box 166">
            <a:extLst>
              <a:ext uri="{FF2B5EF4-FFF2-40B4-BE49-F238E27FC236}">
                <a16:creationId xmlns:a16="http://schemas.microsoft.com/office/drawing/2014/main" id="{B5477C8D-6F7C-4D56-8830-6525E49F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856" y="194770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T2</a:t>
            </a:r>
          </a:p>
        </p:txBody>
      </p:sp>
      <p:sp>
        <p:nvSpPr>
          <p:cNvPr id="162" name="Text Box 167">
            <a:extLst>
              <a:ext uri="{FF2B5EF4-FFF2-40B4-BE49-F238E27FC236}">
                <a16:creationId xmlns:a16="http://schemas.microsoft.com/office/drawing/2014/main" id="{F5886782-1267-4024-8606-ECB2DD87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419" y="248745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T3</a:t>
            </a:r>
          </a:p>
        </p:txBody>
      </p:sp>
      <p:sp>
        <p:nvSpPr>
          <p:cNvPr id="163" name="Text Box 168">
            <a:extLst>
              <a:ext uri="{FF2B5EF4-FFF2-40B4-BE49-F238E27FC236}">
                <a16:creationId xmlns:a16="http://schemas.microsoft.com/office/drawing/2014/main" id="{8C8526AD-AB97-4037-B1D0-CF2689D08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644" y="302720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T4</a:t>
            </a:r>
          </a:p>
        </p:txBody>
      </p:sp>
      <p:sp>
        <p:nvSpPr>
          <p:cNvPr id="198" name="Rectangle 8">
            <a:extLst>
              <a:ext uri="{FF2B5EF4-FFF2-40B4-BE49-F238E27FC236}">
                <a16:creationId xmlns:a16="http://schemas.microsoft.com/office/drawing/2014/main" id="{77EDEBBD-5B38-4FD3-99C4-BB3AA60D4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9048" y="3659746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9" name="Rectangle 9">
            <a:extLst>
              <a:ext uri="{FF2B5EF4-FFF2-40B4-BE49-F238E27FC236}">
                <a16:creationId xmlns:a16="http://schemas.microsoft.com/office/drawing/2014/main" id="{DE01343A-5C19-4DDA-BDBF-23664ED25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2610" y="4186796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0" name="Rectangle 10">
            <a:extLst>
              <a:ext uri="{FF2B5EF4-FFF2-40B4-BE49-F238E27FC236}">
                <a16:creationId xmlns:a16="http://schemas.microsoft.com/office/drawing/2014/main" id="{25055B60-FCBF-48DE-ACE2-37A007661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4585" y="4729721"/>
            <a:ext cx="563563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" name="Line 86">
            <a:extLst>
              <a:ext uri="{FF2B5EF4-FFF2-40B4-BE49-F238E27FC236}">
                <a16:creationId xmlns:a16="http://schemas.microsoft.com/office/drawing/2014/main" id="{2D8FF5E0-6CD5-4035-A871-554026D1636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4585" y="4729721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" name="Line 87">
            <a:extLst>
              <a:ext uri="{FF2B5EF4-FFF2-40B4-BE49-F238E27FC236}">
                <a16:creationId xmlns:a16="http://schemas.microsoft.com/office/drawing/2014/main" id="{FF8C5765-7737-4D7B-8780-FC7DE507A27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384585" y="4729721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7" name="Line 88">
            <a:extLst>
              <a:ext uri="{FF2B5EF4-FFF2-40B4-BE49-F238E27FC236}">
                <a16:creationId xmlns:a16="http://schemas.microsoft.com/office/drawing/2014/main" id="{920C71BE-9E95-443A-848C-394D295D513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948148" y="4729721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4" name="Line 95">
            <a:extLst>
              <a:ext uri="{FF2B5EF4-FFF2-40B4-BE49-F238E27FC236}">
                <a16:creationId xmlns:a16="http://schemas.microsoft.com/office/drawing/2014/main" id="{B52F9314-0C01-42D4-8B36-0DDE23A13F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948147" y="5012296"/>
            <a:ext cx="4220816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6" name="Line 97">
            <a:extLst>
              <a:ext uri="{FF2B5EF4-FFF2-40B4-BE49-F238E27FC236}">
                <a16:creationId xmlns:a16="http://schemas.microsoft.com/office/drawing/2014/main" id="{03B49908-2F53-40CA-B6C7-52E71EDE1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822610" y="4186796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7" name="Line 98">
            <a:extLst>
              <a:ext uri="{FF2B5EF4-FFF2-40B4-BE49-F238E27FC236}">
                <a16:creationId xmlns:a16="http://schemas.microsoft.com/office/drawing/2014/main" id="{B4A33889-5E69-4A7F-90EB-BCA623B4DC2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822610" y="4186796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8" name="Line 99">
            <a:extLst>
              <a:ext uri="{FF2B5EF4-FFF2-40B4-BE49-F238E27FC236}">
                <a16:creationId xmlns:a16="http://schemas.microsoft.com/office/drawing/2014/main" id="{F857E514-3265-4DAE-9070-2E8232FD6FF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384585" y="4186796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5" name="Line 106">
            <a:extLst>
              <a:ext uri="{FF2B5EF4-FFF2-40B4-BE49-F238E27FC236}">
                <a16:creationId xmlns:a16="http://schemas.microsoft.com/office/drawing/2014/main" id="{A5B5C9AF-32DD-440C-B6AB-814AD859A95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386471" y="4467783"/>
            <a:ext cx="478249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7" name="Line 108">
            <a:extLst>
              <a:ext uri="{FF2B5EF4-FFF2-40B4-BE49-F238E27FC236}">
                <a16:creationId xmlns:a16="http://schemas.microsoft.com/office/drawing/2014/main" id="{2D317777-104A-4976-BC3A-AEA67A79142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259048" y="3659746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Line 109">
            <a:extLst>
              <a:ext uri="{FF2B5EF4-FFF2-40B4-BE49-F238E27FC236}">
                <a16:creationId xmlns:a16="http://schemas.microsoft.com/office/drawing/2014/main" id="{E2DBA647-FB62-4BBD-A751-2BACAFC94F5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59048" y="3659746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9" name="Line 110">
            <a:extLst>
              <a:ext uri="{FF2B5EF4-FFF2-40B4-BE49-F238E27FC236}">
                <a16:creationId xmlns:a16="http://schemas.microsoft.com/office/drawing/2014/main" id="{95FA7325-DF54-4287-BBC6-D793E883321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822610" y="3659746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6" name="Line 117">
            <a:extLst>
              <a:ext uri="{FF2B5EF4-FFF2-40B4-BE49-F238E27FC236}">
                <a16:creationId xmlns:a16="http://schemas.microsoft.com/office/drawing/2014/main" id="{8F7925FB-DE5B-4F6E-8E3D-9D5A1B2CDD5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822610" y="3940733"/>
            <a:ext cx="5063006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8" name="Line 130">
            <a:extLst>
              <a:ext uri="{FF2B5EF4-FFF2-40B4-BE49-F238E27FC236}">
                <a16:creationId xmlns:a16="http://schemas.microsoft.com/office/drawing/2014/main" id="{5DEC3256-53A6-4D5D-AB85-4C50457A23D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5012296"/>
            <a:ext cx="366347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9" name="Line 131">
            <a:extLst>
              <a:ext uri="{FF2B5EF4-FFF2-40B4-BE49-F238E27FC236}">
                <a16:creationId xmlns:a16="http://schemas.microsoft.com/office/drawing/2014/main" id="{8A9E1E09-654E-4C68-9134-E2B9B645C94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4467783"/>
            <a:ext cx="310150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132">
            <a:extLst>
              <a:ext uri="{FF2B5EF4-FFF2-40B4-BE49-F238E27FC236}">
                <a16:creationId xmlns:a16="http://schemas.microsoft.com/office/drawing/2014/main" id="{DDB70105-FEFB-48A6-8D19-D582843BFB2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3940733"/>
            <a:ext cx="253794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4" name="Text Box 165">
            <a:extLst>
              <a:ext uri="{FF2B5EF4-FFF2-40B4-BE49-F238E27FC236}">
                <a16:creationId xmlns:a16="http://schemas.microsoft.com/office/drawing/2014/main" id="{95454AD2-37FD-44E9-BCA7-8F7CC572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248" y="3615296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T5</a:t>
            </a:r>
          </a:p>
        </p:txBody>
      </p:sp>
      <p:sp>
        <p:nvSpPr>
          <p:cNvPr id="265" name="Text Box 166">
            <a:extLst>
              <a:ext uri="{FF2B5EF4-FFF2-40B4-BE49-F238E27FC236}">
                <a16:creationId xmlns:a16="http://schemas.microsoft.com/office/drawing/2014/main" id="{23353192-DE3B-4A51-9553-97482E40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10" y="4132821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T6</a:t>
            </a:r>
          </a:p>
        </p:txBody>
      </p:sp>
      <p:sp>
        <p:nvSpPr>
          <p:cNvPr id="266" name="Text Box 167">
            <a:extLst>
              <a:ext uri="{FF2B5EF4-FFF2-40B4-BE49-F238E27FC236}">
                <a16:creationId xmlns:a16="http://schemas.microsoft.com/office/drawing/2014/main" id="{B18CB367-BBD2-4D17-BEE3-BC49BCFC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373" y="4672571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T7</a:t>
            </a:r>
          </a:p>
        </p:txBody>
      </p:sp>
      <p:sp>
        <p:nvSpPr>
          <p:cNvPr id="302" name="Line 83">
            <a:extLst>
              <a:ext uri="{FF2B5EF4-FFF2-40B4-BE49-F238E27FC236}">
                <a16:creationId xmlns:a16="http://schemas.microsoft.com/office/drawing/2014/main" id="{84ADB7A8-644F-4951-9C63-E004374AE05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21106" y="6313129"/>
            <a:ext cx="2809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3" name="Line 84">
            <a:extLst>
              <a:ext uri="{FF2B5EF4-FFF2-40B4-BE49-F238E27FC236}">
                <a16:creationId xmlns:a16="http://schemas.microsoft.com/office/drawing/2014/main" id="{7F03C580-B719-4AC0-8DD7-3EB70DA6E40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094" y="6313129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4" name="Text Box 141">
            <a:extLst>
              <a:ext uri="{FF2B5EF4-FFF2-40B4-BE49-F238E27FC236}">
                <a16:creationId xmlns:a16="http://schemas.microsoft.com/office/drawing/2014/main" id="{EEF70186-636B-4B94-BAFC-4C09A7BE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4681304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T7</a:t>
            </a:r>
          </a:p>
        </p:txBody>
      </p:sp>
      <p:sp>
        <p:nvSpPr>
          <p:cNvPr id="305" name="Text Box 141">
            <a:extLst>
              <a:ext uri="{FF2B5EF4-FFF2-40B4-BE49-F238E27FC236}">
                <a16:creationId xmlns:a16="http://schemas.microsoft.com/office/drawing/2014/main" id="{44ECA28E-0EFD-4B29-B1E8-BDDF8EC6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3605848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T5</a:t>
            </a:r>
          </a:p>
        </p:txBody>
      </p:sp>
      <p:sp>
        <p:nvSpPr>
          <p:cNvPr id="306" name="Text Box 141">
            <a:extLst>
              <a:ext uri="{FF2B5EF4-FFF2-40B4-BE49-F238E27FC236}">
                <a16:creationId xmlns:a16="http://schemas.microsoft.com/office/drawing/2014/main" id="{32103C00-1A5F-4FEC-B962-821FB23DD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4137312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T6</a:t>
            </a:r>
          </a:p>
        </p:txBody>
      </p:sp>
      <p:sp>
        <p:nvSpPr>
          <p:cNvPr id="315" name="Line 61">
            <a:extLst>
              <a:ext uri="{FF2B5EF4-FFF2-40B4-BE49-F238E27FC236}">
                <a16:creationId xmlns:a16="http://schemas.microsoft.com/office/drawing/2014/main" id="{2A144D8F-D83F-494D-9908-81688AD7DA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04342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6" name="Line 62">
            <a:extLst>
              <a:ext uri="{FF2B5EF4-FFF2-40B4-BE49-F238E27FC236}">
                <a16:creationId xmlns:a16="http://schemas.microsoft.com/office/drawing/2014/main" id="{84B53298-E782-4D57-809B-325A2AB723B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043426" y="942951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63">
            <a:extLst>
              <a:ext uri="{FF2B5EF4-FFF2-40B4-BE49-F238E27FC236}">
                <a16:creationId xmlns:a16="http://schemas.microsoft.com/office/drawing/2014/main" id="{B7620E50-15E5-432D-BC20-BD7E0CA0F27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324413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8" name="Line 64">
            <a:extLst>
              <a:ext uri="{FF2B5EF4-FFF2-40B4-BE49-F238E27FC236}">
                <a16:creationId xmlns:a16="http://schemas.microsoft.com/office/drawing/2014/main" id="{DBE7F3C4-5291-4016-A284-E8F8CCEB321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324413" y="661963"/>
            <a:ext cx="2809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9" name="Line 65">
            <a:extLst>
              <a:ext uri="{FF2B5EF4-FFF2-40B4-BE49-F238E27FC236}">
                <a16:creationId xmlns:a16="http://schemas.microsoft.com/office/drawing/2014/main" id="{EC22FEC9-EBCC-4835-B71F-2349BBCD740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605401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0" name="Line 66">
            <a:extLst>
              <a:ext uri="{FF2B5EF4-FFF2-40B4-BE49-F238E27FC236}">
                <a16:creationId xmlns:a16="http://schemas.microsoft.com/office/drawing/2014/main" id="{CF573C0A-81E3-4CF7-A8FA-75EDB1CD3B1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605401" y="942951"/>
            <a:ext cx="2825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1" name="Line 67">
            <a:extLst>
              <a:ext uri="{FF2B5EF4-FFF2-40B4-BE49-F238E27FC236}">
                <a16:creationId xmlns:a16="http://schemas.microsoft.com/office/drawing/2014/main" id="{F7832753-5BDE-4ADD-A909-889E38AFBAE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887976" y="661963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2" name="Line 68">
            <a:extLst>
              <a:ext uri="{FF2B5EF4-FFF2-40B4-BE49-F238E27FC236}">
                <a16:creationId xmlns:a16="http://schemas.microsoft.com/office/drawing/2014/main" id="{6B668A1E-F3F3-4769-BBEC-4ADEB267ACC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887976" y="661963"/>
            <a:ext cx="28098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5" name="左大括号 324">
            <a:extLst>
              <a:ext uri="{FF2B5EF4-FFF2-40B4-BE49-F238E27FC236}">
                <a16:creationId xmlns:a16="http://schemas.microsoft.com/office/drawing/2014/main" id="{EF051D3C-D072-4CBC-A5CC-9D27D8966BF2}"/>
              </a:ext>
            </a:extLst>
          </p:cNvPr>
          <p:cNvSpPr/>
          <p:nvPr/>
        </p:nvSpPr>
        <p:spPr bwMode="auto">
          <a:xfrm>
            <a:off x="825756" y="1430180"/>
            <a:ext cx="304131" cy="5151434"/>
          </a:xfrm>
          <a:prstGeom prst="leftBrace">
            <a:avLst>
              <a:gd name="adj1" fmla="val 35980"/>
              <a:gd name="adj2" fmla="val 32627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CE23753D-6D40-4146-8F00-1F7CE2D69899}"/>
              </a:ext>
            </a:extLst>
          </p:cNvPr>
          <p:cNvSpPr/>
          <p:nvPr/>
        </p:nvSpPr>
        <p:spPr>
          <a:xfrm>
            <a:off x="407368" y="1914664"/>
            <a:ext cx="5064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</a:rPr>
              <a:t>控制器</a:t>
            </a:r>
            <a:r>
              <a:rPr lang="zh-CN" altLang="en-US" sz="2400" b="1" dirty="0">
                <a:solidFill>
                  <a:srgbClr val="CC0099"/>
                </a:solidFill>
              </a:rPr>
              <a:t>输入</a:t>
            </a:r>
            <a:r>
              <a:rPr lang="zh-CN" altLang="en-US" sz="2400" b="1" dirty="0">
                <a:solidFill>
                  <a:srgbClr val="FF6600"/>
                </a:solidFill>
              </a:rPr>
              <a:t>的</a:t>
            </a:r>
            <a:r>
              <a:rPr lang="zh-CN" altLang="en-US" sz="2400" b="1" dirty="0">
                <a:solidFill>
                  <a:srgbClr val="008000"/>
                </a:solidFill>
              </a:rPr>
              <a:t>时序信号</a:t>
            </a:r>
          </a:p>
        </p:txBody>
      </p:sp>
      <p:sp>
        <p:nvSpPr>
          <p:cNvPr id="194" name="Text Box 141">
            <a:extLst>
              <a:ext uri="{FF2B5EF4-FFF2-40B4-BE49-F238E27FC236}">
                <a16:creationId xmlns:a16="http://schemas.microsoft.com/office/drawing/2014/main" id="{12E87764-D26D-492E-8C5F-E041CF60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6269250"/>
            <a:ext cx="183160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T10</a:t>
            </a:r>
          </a:p>
        </p:txBody>
      </p:sp>
      <p:sp>
        <p:nvSpPr>
          <p:cNvPr id="195" name="Text Box 141">
            <a:extLst>
              <a:ext uri="{FF2B5EF4-FFF2-40B4-BE49-F238E27FC236}">
                <a16:creationId xmlns:a16="http://schemas.microsoft.com/office/drawing/2014/main" id="{5DF43647-7E69-485E-9C0C-0A1EE5E3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5193794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T8</a:t>
            </a:r>
          </a:p>
        </p:txBody>
      </p:sp>
      <p:sp>
        <p:nvSpPr>
          <p:cNvPr id="196" name="Text Box 141">
            <a:extLst>
              <a:ext uri="{FF2B5EF4-FFF2-40B4-BE49-F238E27FC236}">
                <a16:creationId xmlns:a16="http://schemas.microsoft.com/office/drawing/2014/main" id="{0F3A5987-D347-42E9-8560-F2FF639B7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879" y="5725258"/>
            <a:ext cx="1600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节拍脉冲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T9</a:t>
            </a:r>
          </a:p>
        </p:txBody>
      </p:sp>
      <p:sp>
        <p:nvSpPr>
          <p:cNvPr id="215" name="Rectangle 8">
            <a:extLst>
              <a:ext uri="{FF2B5EF4-FFF2-40B4-BE49-F238E27FC236}">
                <a16:creationId xmlns:a16="http://schemas.microsoft.com/office/drawing/2014/main" id="{4D89D67B-E726-40D3-86CB-30523B50E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4702" y="5246539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" name="Rectangle 9">
            <a:extLst>
              <a:ext uri="{FF2B5EF4-FFF2-40B4-BE49-F238E27FC236}">
                <a16:creationId xmlns:a16="http://schemas.microsoft.com/office/drawing/2014/main" id="{C31BAC31-F85A-43BF-9B22-C10536DB2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8264" y="5773589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" name="Rectangle 10">
            <a:extLst>
              <a:ext uri="{FF2B5EF4-FFF2-40B4-BE49-F238E27FC236}">
                <a16:creationId xmlns:a16="http://schemas.microsoft.com/office/drawing/2014/main" id="{91783DBF-D3CC-4FD3-9AB4-75AC212F4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0239" y="6316514"/>
            <a:ext cx="563563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8" name="Line 86">
            <a:extLst>
              <a:ext uri="{FF2B5EF4-FFF2-40B4-BE49-F238E27FC236}">
                <a16:creationId xmlns:a16="http://schemas.microsoft.com/office/drawing/2014/main" id="{22F4C440-9913-4CB2-8699-05D337FE518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70239" y="6316514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9" name="Line 87">
            <a:extLst>
              <a:ext uri="{FF2B5EF4-FFF2-40B4-BE49-F238E27FC236}">
                <a16:creationId xmlns:a16="http://schemas.microsoft.com/office/drawing/2014/main" id="{16E8BF3B-3836-463F-890F-EF0E798A77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070239" y="6316514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Line 88">
            <a:extLst>
              <a:ext uri="{FF2B5EF4-FFF2-40B4-BE49-F238E27FC236}">
                <a16:creationId xmlns:a16="http://schemas.microsoft.com/office/drawing/2014/main" id="{33E969C7-6695-48AE-828D-B025483FC08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633802" y="6316514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1" name="Line 95">
            <a:extLst>
              <a:ext uri="{FF2B5EF4-FFF2-40B4-BE49-F238E27FC236}">
                <a16:creationId xmlns:a16="http://schemas.microsoft.com/office/drawing/2014/main" id="{F1029291-8B4B-4367-A567-F4BE853C56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633802" y="6599089"/>
            <a:ext cx="25351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2" name="Line 97">
            <a:extLst>
              <a:ext uri="{FF2B5EF4-FFF2-40B4-BE49-F238E27FC236}">
                <a16:creationId xmlns:a16="http://schemas.microsoft.com/office/drawing/2014/main" id="{01291CD2-DE7A-485A-8394-A34278A786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08264" y="577358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" name="Line 98">
            <a:extLst>
              <a:ext uri="{FF2B5EF4-FFF2-40B4-BE49-F238E27FC236}">
                <a16:creationId xmlns:a16="http://schemas.microsoft.com/office/drawing/2014/main" id="{123DDB47-4796-4F74-82B3-38243618A5B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08264" y="5773589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" name="Line 99">
            <a:extLst>
              <a:ext uri="{FF2B5EF4-FFF2-40B4-BE49-F238E27FC236}">
                <a16:creationId xmlns:a16="http://schemas.microsoft.com/office/drawing/2014/main" id="{FF1DF1FF-703F-4C9B-BF65-B9F702406F3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70239" y="577358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1" name="Line 106">
            <a:extLst>
              <a:ext uri="{FF2B5EF4-FFF2-40B4-BE49-F238E27FC236}">
                <a16:creationId xmlns:a16="http://schemas.microsoft.com/office/drawing/2014/main" id="{04574948-990F-4EF5-A575-DA8A6455562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072126" y="6054576"/>
            <a:ext cx="309683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2" name="Line 108">
            <a:extLst>
              <a:ext uri="{FF2B5EF4-FFF2-40B4-BE49-F238E27FC236}">
                <a16:creationId xmlns:a16="http://schemas.microsoft.com/office/drawing/2014/main" id="{FB16EB93-7E44-4269-8F6B-7776C39B706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944702" y="524653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3" name="Line 109">
            <a:extLst>
              <a:ext uri="{FF2B5EF4-FFF2-40B4-BE49-F238E27FC236}">
                <a16:creationId xmlns:a16="http://schemas.microsoft.com/office/drawing/2014/main" id="{02FFBAA6-CE96-465A-826D-8902BDBEB63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944702" y="5246539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2" name="Line 110">
            <a:extLst>
              <a:ext uri="{FF2B5EF4-FFF2-40B4-BE49-F238E27FC236}">
                <a16:creationId xmlns:a16="http://schemas.microsoft.com/office/drawing/2014/main" id="{6B5E3637-9F6A-4DA1-8D77-4C3D18693D1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08264" y="524653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3" name="Line 117">
            <a:extLst>
              <a:ext uri="{FF2B5EF4-FFF2-40B4-BE49-F238E27FC236}">
                <a16:creationId xmlns:a16="http://schemas.microsoft.com/office/drawing/2014/main" id="{FAE52789-E9C8-4627-A8DB-AB6715F505C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08264" y="5527526"/>
            <a:ext cx="366069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4" name="Line 130">
            <a:extLst>
              <a:ext uri="{FF2B5EF4-FFF2-40B4-BE49-F238E27FC236}">
                <a16:creationId xmlns:a16="http://schemas.microsoft.com/office/drawing/2014/main" id="{BB1291D2-E557-4B0D-BF4E-07A465E832A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002094" y="6599089"/>
            <a:ext cx="5068144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3" name="Line 131">
            <a:extLst>
              <a:ext uri="{FF2B5EF4-FFF2-40B4-BE49-F238E27FC236}">
                <a16:creationId xmlns:a16="http://schemas.microsoft.com/office/drawing/2014/main" id="{12E96A5B-9801-4FCE-AC13-732675C6CD4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6054576"/>
            <a:ext cx="478715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4" name="Line 132">
            <a:extLst>
              <a:ext uri="{FF2B5EF4-FFF2-40B4-BE49-F238E27FC236}">
                <a16:creationId xmlns:a16="http://schemas.microsoft.com/office/drawing/2014/main" id="{71707E81-A51D-4567-A734-62D7998080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721106" y="5527526"/>
            <a:ext cx="422359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5" name="Text Box 165">
            <a:extLst>
              <a:ext uri="{FF2B5EF4-FFF2-40B4-BE49-F238E27FC236}">
                <a16:creationId xmlns:a16="http://schemas.microsoft.com/office/drawing/2014/main" id="{A6E8E39D-92B3-43A8-8E2B-CA984DB24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902" y="5202089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T8</a:t>
            </a:r>
          </a:p>
        </p:txBody>
      </p:sp>
      <p:sp>
        <p:nvSpPr>
          <p:cNvPr id="261" name="Text Box 166">
            <a:extLst>
              <a:ext uri="{FF2B5EF4-FFF2-40B4-BE49-F238E27FC236}">
                <a16:creationId xmlns:a16="http://schemas.microsoft.com/office/drawing/2014/main" id="{062BC7C2-5260-401F-80D9-A2E67A93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464" y="571961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T9</a:t>
            </a:r>
          </a:p>
        </p:txBody>
      </p:sp>
      <p:sp>
        <p:nvSpPr>
          <p:cNvPr id="262" name="Text Box 167">
            <a:extLst>
              <a:ext uri="{FF2B5EF4-FFF2-40B4-BE49-F238E27FC236}">
                <a16:creationId xmlns:a16="http://schemas.microsoft.com/office/drawing/2014/main" id="{2507C3D3-CE22-4C1F-BD18-8F775E4C8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739" y="625936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T10</a:t>
            </a:r>
          </a:p>
        </p:txBody>
      </p:sp>
      <p:sp>
        <p:nvSpPr>
          <p:cNvPr id="263" name="Rectangle 8">
            <a:extLst>
              <a:ext uri="{FF2B5EF4-FFF2-40B4-BE49-F238E27FC236}">
                <a16:creationId xmlns:a16="http://schemas.microsoft.com/office/drawing/2014/main" id="{3FD7904A-457A-402B-8275-21C44BEC4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541" y="1474629"/>
            <a:ext cx="563562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7" name="Rectangle 9">
            <a:extLst>
              <a:ext uri="{FF2B5EF4-FFF2-40B4-BE49-F238E27FC236}">
                <a16:creationId xmlns:a16="http://schemas.microsoft.com/office/drawing/2014/main" id="{17F5F8F2-010E-4BE9-AC97-B9B879151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8103" y="2001679"/>
            <a:ext cx="561975" cy="280987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1" name="Rectangle 10">
            <a:extLst>
              <a:ext uri="{FF2B5EF4-FFF2-40B4-BE49-F238E27FC236}">
                <a16:creationId xmlns:a16="http://schemas.microsoft.com/office/drawing/2014/main" id="{60ED0DF2-BDED-43C4-8CFE-1D868B4EB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60078" y="2544604"/>
            <a:ext cx="563563" cy="28257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2" name="Rectangle 11">
            <a:extLst>
              <a:ext uri="{FF2B5EF4-FFF2-40B4-BE49-F238E27FC236}">
                <a16:creationId xmlns:a16="http://schemas.microsoft.com/office/drawing/2014/main" id="{6D1E8870-1111-48CF-A6D3-6F174CDD96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23641" y="3073241"/>
            <a:ext cx="561975" cy="280988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3" name="Line 71">
            <a:extLst>
              <a:ext uri="{FF2B5EF4-FFF2-40B4-BE49-F238E27FC236}">
                <a16:creationId xmlns:a16="http://schemas.microsoft.com/office/drawing/2014/main" id="{6FDE1C0D-2793-4BE5-8921-08402C38B7E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323641" y="3073241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4" name="Line 72">
            <a:extLst>
              <a:ext uri="{FF2B5EF4-FFF2-40B4-BE49-F238E27FC236}">
                <a16:creationId xmlns:a16="http://schemas.microsoft.com/office/drawing/2014/main" id="{85D68D3D-9231-45C1-BF3C-CB2A7C7ABA9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323641" y="3073241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5" name="Line 73">
            <a:extLst>
              <a:ext uri="{FF2B5EF4-FFF2-40B4-BE49-F238E27FC236}">
                <a16:creationId xmlns:a16="http://schemas.microsoft.com/office/drawing/2014/main" id="{F1A2E806-DEBC-4417-B506-90A732B10CB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885616" y="3073241"/>
            <a:ext cx="0" cy="2809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6" name="Line 80">
            <a:extLst>
              <a:ext uri="{FF2B5EF4-FFF2-40B4-BE49-F238E27FC236}">
                <a16:creationId xmlns:a16="http://schemas.microsoft.com/office/drawing/2014/main" id="{643EE0C9-69C6-4590-9E20-0ECF36D9D65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885616" y="3354229"/>
            <a:ext cx="28334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8" name="Line 86">
            <a:extLst>
              <a:ext uri="{FF2B5EF4-FFF2-40B4-BE49-F238E27FC236}">
                <a16:creationId xmlns:a16="http://schemas.microsoft.com/office/drawing/2014/main" id="{77E0C102-91A0-4EA8-B36A-B82DED1ED2A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760078" y="2544604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9" name="Line 87">
            <a:extLst>
              <a:ext uri="{FF2B5EF4-FFF2-40B4-BE49-F238E27FC236}">
                <a16:creationId xmlns:a16="http://schemas.microsoft.com/office/drawing/2014/main" id="{E543A34E-15EA-444E-9EA6-5309D8A92B1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760078" y="2544604"/>
            <a:ext cx="5635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0" name="Line 88">
            <a:extLst>
              <a:ext uri="{FF2B5EF4-FFF2-40B4-BE49-F238E27FC236}">
                <a16:creationId xmlns:a16="http://schemas.microsoft.com/office/drawing/2014/main" id="{317795DD-137F-4DFD-A540-8016B44799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323641" y="2544604"/>
            <a:ext cx="0" cy="282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1" name="Line 95">
            <a:extLst>
              <a:ext uri="{FF2B5EF4-FFF2-40B4-BE49-F238E27FC236}">
                <a16:creationId xmlns:a16="http://schemas.microsoft.com/office/drawing/2014/main" id="{DE3ACB74-D792-42FC-ACBF-72C39A2BFC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323641" y="2827179"/>
            <a:ext cx="84532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2" name="Line 97">
            <a:extLst>
              <a:ext uri="{FF2B5EF4-FFF2-40B4-BE49-F238E27FC236}">
                <a16:creationId xmlns:a16="http://schemas.microsoft.com/office/drawing/2014/main" id="{8AC5EF0A-5282-4164-9EE1-64B37B382A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198103" y="200167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3" name="Line 98">
            <a:extLst>
              <a:ext uri="{FF2B5EF4-FFF2-40B4-BE49-F238E27FC236}">
                <a16:creationId xmlns:a16="http://schemas.microsoft.com/office/drawing/2014/main" id="{574B23B7-D187-4EF4-A213-B460DD41D87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198103" y="2001679"/>
            <a:ext cx="56197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4" name="Line 99">
            <a:extLst>
              <a:ext uri="{FF2B5EF4-FFF2-40B4-BE49-F238E27FC236}">
                <a16:creationId xmlns:a16="http://schemas.microsoft.com/office/drawing/2014/main" id="{EC616ED9-8E7B-4447-B3C6-4EE343B5B71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760078" y="200167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5" name="Line 106">
            <a:extLst>
              <a:ext uri="{FF2B5EF4-FFF2-40B4-BE49-F238E27FC236}">
                <a16:creationId xmlns:a16="http://schemas.microsoft.com/office/drawing/2014/main" id="{02B6337B-28F1-4A73-B67A-9B7B477817C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763726" y="2282666"/>
            <a:ext cx="140523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6" name="Line 108">
            <a:extLst>
              <a:ext uri="{FF2B5EF4-FFF2-40B4-BE49-F238E27FC236}">
                <a16:creationId xmlns:a16="http://schemas.microsoft.com/office/drawing/2014/main" id="{FDCC6D1F-9D30-4D3F-949B-1FED7966B76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634541" y="147462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7" name="Line 109">
            <a:extLst>
              <a:ext uri="{FF2B5EF4-FFF2-40B4-BE49-F238E27FC236}">
                <a16:creationId xmlns:a16="http://schemas.microsoft.com/office/drawing/2014/main" id="{A7D109F3-605C-454B-9EF7-3EA4E9DD037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634541" y="1474629"/>
            <a:ext cx="5635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8" name="Line 110">
            <a:extLst>
              <a:ext uri="{FF2B5EF4-FFF2-40B4-BE49-F238E27FC236}">
                <a16:creationId xmlns:a16="http://schemas.microsoft.com/office/drawing/2014/main" id="{DAA1E9B7-CEBA-4E49-BC0F-49C129BCCE5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198103" y="1474629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9" name="Line 117">
            <a:extLst>
              <a:ext uri="{FF2B5EF4-FFF2-40B4-BE49-F238E27FC236}">
                <a16:creationId xmlns:a16="http://schemas.microsoft.com/office/drawing/2014/main" id="{CC683014-5559-4CA0-AF94-7D01DEB81D7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198103" y="1755616"/>
            <a:ext cx="197086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3" name="Text Box 165">
            <a:extLst>
              <a:ext uri="{FF2B5EF4-FFF2-40B4-BE49-F238E27FC236}">
                <a16:creationId xmlns:a16="http://schemas.microsoft.com/office/drawing/2014/main" id="{8DE945AA-2E4C-4A0F-A615-B9D2BCFDB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741" y="1430179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T1</a:t>
            </a:r>
          </a:p>
        </p:txBody>
      </p:sp>
      <p:sp>
        <p:nvSpPr>
          <p:cNvPr id="294" name="Text Box 166">
            <a:extLst>
              <a:ext uri="{FF2B5EF4-FFF2-40B4-BE49-F238E27FC236}">
                <a16:creationId xmlns:a16="http://schemas.microsoft.com/office/drawing/2014/main" id="{753BA4A7-6148-4BD8-A242-28994D67C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303" y="194770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T2</a:t>
            </a:r>
          </a:p>
        </p:txBody>
      </p:sp>
      <p:sp>
        <p:nvSpPr>
          <p:cNvPr id="295" name="Text Box 167">
            <a:extLst>
              <a:ext uri="{FF2B5EF4-FFF2-40B4-BE49-F238E27FC236}">
                <a16:creationId xmlns:a16="http://schemas.microsoft.com/office/drawing/2014/main" id="{3BD8774E-8AC8-4D12-9ABD-E3B88A83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866" y="248745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T3</a:t>
            </a:r>
          </a:p>
        </p:txBody>
      </p:sp>
      <p:sp>
        <p:nvSpPr>
          <p:cNvPr id="296" name="Text Box 168">
            <a:extLst>
              <a:ext uri="{FF2B5EF4-FFF2-40B4-BE49-F238E27FC236}">
                <a16:creationId xmlns:a16="http://schemas.microsoft.com/office/drawing/2014/main" id="{85C3E14E-5D92-4ABE-BF73-857731853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91" y="3027204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T4</a:t>
            </a:r>
          </a:p>
        </p:txBody>
      </p:sp>
      <p:sp>
        <p:nvSpPr>
          <p:cNvPr id="297" name="Line 108">
            <a:extLst>
              <a:ext uri="{FF2B5EF4-FFF2-40B4-BE49-F238E27FC236}">
                <a16:creationId xmlns:a16="http://schemas.microsoft.com/office/drawing/2014/main" id="{92A8C4DE-C7FA-4EF6-978C-2BB5D847CE2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885616" y="3659746"/>
            <a:ext cx="0" cy="2809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8" name="Line 109">
            <a:extLst>
              <a:ext uri="{FF2B5EF4-FFF2-40B4-BE49-F238E27FC236}">
                <a16:creationId xmlns:a16="http://schemas.microsoft.com/office/drawing/2014/main" id="{9619AB66-7EFB-4193-BA42-F7956DC3078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885616" y="3659746"/>
            <a:ext cx="28334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7" name="Line 152">
            <a:extLst>
              <a:ext uri="{FF2B5EF4-FFF2-40B4-BE49-F238E27FC236}">
                <a16:creationId xmlns:a16="http://schemas.microsoft.com/office/drawing/2014/main" id="{98DB0AEB-17CE-4797-961E-91695912E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854" y="1237230"/>
            <a:ext cx="168634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6D7A15-D089-43D1-9B8C-70B1943006E6}"/>
              </a:ext>
            </a:extLst>
          </p:cNvPr>
          <p:cNvSpPr/>
          <p:nvPr/>
        </p:nvSpPr>
        <p:spPr>
          <a:xfrm>
            <a:off x="3339081" y="1032124"/>
            <a:ext cx="958917" cy="400110"/>
          </a:xfrm>
          <a:prstGeom prst="rect">
            <a:avLst/>
          </a:prstGeom>
          <a:solidFill>
            <a:srgbClr val="F2FFE5"/>
          </a:solidFill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solidFill>
                  <a:srgbClr val="0000FF"/>
                </a:solidFill>
              </a:rPr>
              <a:t>取指令</a:t>
            </a:r>
            <a:endParaRPr lang="zh-CN" altLang="en-US" dirty="0"/>
          </a:p>
        </p:txBody>
      </p:sp>
      <p:sp>
        <p:nvSpPr>
          <p:cNvPr id="328" name="Line 152">
            <a:extLst>
              <a:ext uri="{FF2B5EF4-FFF2-40B4-BE49-F238E27FC236}">
                <a16:creationId xmlns:a16="http://schemas.microsoft.com/office/drawing/2014/main" id="{C1E64789-75FA-4A79-A619-52232A436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194" y="1239818"/>
            <a:ext cx="393858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020B969C-A8F5-4AC9-AE3F-F66131C82C4F}"/>
              </a:ext>
            </a:extLst>
          </p:cNvPr>
          <p:cNvSpPr/>
          <p:nvPr/>
        </p:nvSpPr>
        <p:spPr>
          <a:xfrm>
            <a:off x="6240016" y="1032124"/>
            <a:ext cx="700833" cy="400110"/>
          </a:xfrm>
          <a:prstGeom prst="rect">
            <a:avLst/>
          </a:prstGeom>
          <a:solidFill>
            <a:srgbClr val="FFE7FF"/>
          </a:solidFill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solidFill>
                  <a:srgbClr val="0000FF"/>
                </a:solidFill>
              </a:rPr>
              <a:t>执行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17A51AA-D6FC-4D96-A821-CF5E1AF8466B}"/>
              </a:ext>
            </a:extLst>
          </p:cNvPr>
          <p:cNvCxnSpPr>
            <a:cxnSpLocks/>
          </p:cNvCxnSpPr>
          <p:nvPr/>
        </p:nvCxnSpPr>
        <p:spPr bwMode="auto">
          <a:xfrm>
            <a:off x="3002094" y="1052736"/>
            <a:ext cx="0" cy="356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517E9FF7-D970-43C1-9C08-5618C5E3F627}"/>
              </a:ext>
            </a:extLst>
          </p:cNvPr>
          <p:cNvCxnSpPr>
            <a:cxnSpLocks/>
          </p:cNvCxnSpPr>
          <p:nvPr/>
        </p:nvCxnSpPr>
        <p:spPr bwMode="auto">
          <a:xfrm>
            <a:off x="4691555" y="1052735"/>
            <a:ext cx="0" cy="356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7EFA804-19D2-4AD8-89BC-822772A8B545}"/>
              </a:ext>
            </a:extLst>
          </p:cNvPr>
          <p:cNvCxnSpPr>
            <a:cxnSpLocks/>
          </p:cNvCxnSpPr>
          <p:nvPr/>
        </p:nvCxnSpPr>
        <p:spPr bwMode="auto">
          <a:xfrm>
            <a:off x="8635328" y="1052735"/>
            <a:ext cx="0" cy="356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8" name="Line 152">
            <a:extLst>
              <a:ext uri="{FF2B5EF4-FFF2-40B4-BE49-F238E27FC236}">
                <a16:creationId xmlns:a16="http://schemas.microsoft.com/office/drawing/2014/main" id="{158E3DEF-F0CF-497A-A5E5-AC37EFAA4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8723" y="1240893"/>
            <a:ext cx="168634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A8B06A5E-43BD-44A4-8737-E945DBA2EFD8}"/>
              </a:ext>
            </a:extLst>
          </p:cNvPr>
          <p:cNvSpPr/>
          <p:nvPr/>
        </p:nvSpPr>
        <p:spPr>
          <a:xfrm>
            <a:off x="8972950" y="1035787"/>
            <a:ext cx="958917" cy="400110"/>
          </a:xfrm>
          <a:prstGeom prst="rect">
            <a:avLst/>
          </a:prstGeom>
          <a:solidFill>
            <a:srgbClr val="F2FFE5"/>
          </a:solidFill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solidFill>
                  <a:srgbClr val="0000FF"/>
                </a:solidFill>
              </a:rPr>
              <a:t>取指令</a:t>
            </a:r>
            <a:endParaRPr lang="zh-CN" altLang="en-US" dirty="0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DC07975F-F26E-4ED8-A54D-DD81C5175FBD}"/>
              </a:ext>
            </a:extLst>
          </p:cNvPr>
          <p:cNvCxnSpPr>
            <a:cxnSpLocks/>
          </p:cNvCxnSpPr>
          <p:nvPr/>
        </p:nvCxnSpPr>
        <p:spPr bwMode="auto">
          <a:xfrm>
            <a:off x="10325424" y="1056398"/>
            <a:ext cx="0" cy="356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1" name="矩形 340">
            <a:extLst>
              <a:ext uri="{FF2B5EF4-FFF2-40B4-BE49-F238E27FC236}">
                <a16:creationId xmlns:a16="http://schemas.microsoft.com/office/drawing/2014/main" id="{70DA0AE4-34A3-41B6-A8EA-7E83E2BEA3B9}"/>
              </a:ext>
            </a:extLst>
          </p:cNvPr>
          <p:cNvSpPr/>
          <p:nvPr/>
        </p:nvSpPr>
        <p:spPr>
          <a:xfrm>
            <a:off x="10471159" y="1032124"/>
            <a:ext cx="7008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solidFill>
                  <a:srgbClr val="0000FF"/>
                </a:solidFill>
              </a:rPr>
              <a:t>执行</a:t>
            </a:r>
            <a:endParaRPr lang="zh-CN" altLang="en-US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03FA9B6-DBA4-4683-BC32-693796988EA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4583" y="1240800"/>
            <a:ext cx="1981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0CB7FDA-5F3B-4E54-AC23-97CFB94DA7FE}"/>
              </a:ext>
            </a:extLst>
          </p:cNvPr>
          <p:cNvCxnSpPr>
            <a:cxnSpLocks/>
          </p:cNvCxnSpPr>
          <p:nvPr/>
        </p:nvCxnSpPr>
        <p:spPr bwMode="auto">
          <a:xfrm>
            <a:off x="11099523" y="1239818"/>
            <a:ext cx="9273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8155167-C24B-4CE0-B1D0-F9911F5A84F9}"/>
              </a:ext>
            </a:extLst>
          </p:cNvPr>
          <p:cNvSpPr/>
          <p:nvPr/>
        </p:nvSpPr>
        <p:spPr bwMode="auto">
          <a:xfrm>
            <a:off x="3033713" y="1078992"/>
            <a:ext cx="5564981" cy="301752"/>
          </a:xfrm>
          <a:prstGeom prst="roundRect">
            <a:avLst>
              <a:gd name="adj" fmla="val 35438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459D2577-C07C-498F-990A-C402E7F69049}"/>
              </a:ext>
            </a:extLst>
          </p:cNvPr>
          <p:cNvSpPr/>
          <p:nvPr/>
        </p:nvSpPr>
        <p:spPr>
          <a:xfrm>
            <a:off x="1817161" y="1023181"/>
            <a:ext cx="12170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solidFill>
                  <a:srgbClr val="FF6600"/>
                </a:solidFill>
              </a:rPr>
              <a:t>指令周期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43" name="动作按钮: 上一张 34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FB62774-2E91-4325-BB54-0122652DE96A}"/>
              </a:ext>
            </a:extLst>
          </p:cNvPr>
          <p:cNvSpPr>
            <a:spLocks noChangeAspect="1"/>
          </p:cNvSpPr>
          <p:nvPr/>
        </p:nvSpPr>
        <p:spPr bwMode="auto">
          <a:xfrm>
            <a:off x="235595" y="773087"/>
            <a:ext cx="540000" cy="540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437B8434-C27D-41F1-8CAD-D5BB4F68EFF0}"/>
              </a:ext>
            </a:extLst>
          </p:cNvPr>
          <p:cNvSpPr/>
          <p:nvPr/>
        </p:nvSpPr>
        <p:spPr bwMode="auto">
          <a:xfrm>
            <a:off x="8670131" y="1068102"/>
            <a:ext cx="2754461" cy="301752"/>
          </a:xfrm>
          <a:prstGeom prst="roundRect">
            <a:avLst>
              <a:gd name="adj" fmla="val 35438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7451E8-A010-48E1-A656-B1EA9C88EBA0}"/>
              </a:ext>
            </a:extLst>
          </p:cNvPr>
          <p:cNvSpPr/>
          <p:nvPr/>
        </p:nvSpPr>
        <p:spPr bwMode="auto">
          <a:xfrm>
            <a:off x="11251771" y="1017563"/>
            <a:ext cx="222340" cy="40572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425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3F2F-83B3-46E2-A21D-5FC908E5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控制器的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信号：指令寄存器</a:t>
            </a:r>
            <a:r>
              <a:rPr lang="en-US" altLang="zh-CN" dirty="0">
                <a:solidFill>
                  <a:srgbClr val="CC0099"/>
                </a:solidFill>
                <a:latin typeface="+mn-lt"/>
              </a:rPr>
              <a:t>IR</a:t>
            </a:r>
            <a:r>
              <a:rPr lang="zh-CN" altLang="en-US" dirty="0"/>
              <a:t>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D9488-BFB4-4108-B359-105BE390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808" y="568326"/>
            <a:ext cx="3830216" cy="6173042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MOV  R0 , R1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MOV  R0 , X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MOV 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R1</a:t>
            </a:r>
            <a:r>
              <a:rPr lang="en-US" altLang="zh-CN" dirty="0">
                <a:latin typeface="+mn-ea"/>
              </a:rPr>
              <a:t>)</a:t>
            </a:r>
            <a:r>
              <a:rPr lang="en-US" altLang="zh-CN" dirty="0"/>
              <a:t> , R0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ADD  R1 , R0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SUB  R0 ,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X</a:t>
            </a:r>
            <a:r>
              <a:rPr lang="en-US" altLang="zh-CN" dirty="0">
                <a:latin typeface="+mn-ea"/>
              </a:rPr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IN  R0 , P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OUT  P , R0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JUMP  X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JZ  offs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PUSH  R0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POP  R0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CALL 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X</a:t>
            </a:r>
            <a:r>
              <a:rPr lang="en-US" altLang="zh-CN" dirty="0">
                <a:latin typeface="+mn-ea"/>
              </a:rPr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RET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4AB0-2102-4024-B783-2FE2A52D8922}"/>
              </a:ext>
            </a:extLst>
          </p:cNvPr>
          <p:cNvSpPr/>
          <p:nvPr/>
        </p:nvSpPr>
        <p:spPr>
          <a:xfrm>
            <a:off x="724215" y="184482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</a:rPr>
              <a:t>指令集：</a:t>
            </a:r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F363DDC-7E16-48BE-B0DD-2B795D40D01B}"/>
              </a:ext>
            </a:extLst>
          </p:cNvPr>
          <p:cNvSpPr/>
          <p:nvPr/>
        </p:nvSpPr>
        <p:spPr bwMode="auto">
          <a:xfrm>
            <a:off x="2135560" y="639852"/>
            <a:ext cx="432048" cy="6029508"/>
          </a:xfrm>
          <a:prstGeom prst="leftBrace">
            <a:avLst>
              <a:gd name="adj1" fmla="val 37134"/>
              <a:gd name="adj2" fmla="val 24672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8417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heXQ_class_16比9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16比9" id="{21FCD6B9-7D27-4A7A-BB0D-5E4D406BE94D}" vid="{C0CF3FB1-8EEE-4DB6-80FD-14C578CC9E7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CheXQ_class_16比9</Template>
  <TotalTime>1885</TotalTime>
  <Words>3154</Words>
  <Application>Microsoft Office PowerPoint</Application>
  <PresentationFormat>宽屏</PresentationFormat>
  <Paragraphs>1101</Paragraphs>
  <Slides>31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黑体</vt:lpstr>
      <vt:lpstr>楷体</vt:lpstr>
      <vt:lpstr>宋体</vt:lpstr>
      <vt:lpstr>Arial</vt:lpstr>
      <vt:lpstr>Arial Black</vt:lpstr>
      <vt:lpstr>Cambria Math</vt:lpstr>
      <vt:lpstr>Times New Roman</vt:lpstr>
      <vt:lpstr>Wingdings</vt:lpstr>
      <vt:lpstr>CheXQ_class_16比9</vt:lpstr>
      <vt:lpstr>计算机组成与体系结构 第6章  中央处理器(CPU)</vt:lpstr>
      <vt:lpstr>控制器的输出信号</vt:lpstr>
      <vt:lpstr>控制器的输出信号</vt:lpstr>
      <vt:lpstr>控制器的输出信号</vt:lpstr>
      <vt:lpstr>控制器的输出信号</vt:lpstr>
      <vt:lpstr>控制器的输入信号</vt:lpstr>
      <vt:lpstr>控制器的输入信号：时序信号 —— 两级时序（产生节拍和CPU周期信号）</vt:lpstr>
      <vt:lpstr>控制器的输入信号：时序信号 —— 一级时序（只产生节拍信号）</vt:lpstr>
      <vt:lpstr>控制器的输入信号：指令寄存器IR的内容</vt:lpstr>
      <vt:lpstr>公操作取指周期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执行周期</vt:lpstr>
      <vt:lpstr>CALL 指令 和 RET 指令</vt:lpstr>
      <vt:lpstr>写出所有输出信号的逻辑表达式：PCOUT</vt:lpstr>
      <vt:lpstr>写出所有输出信号的逻辑表达式：ARin</vt:lpstr>
      <vt:lpstr>写出所有输出信号的逻辑表达式：ARin</vt:lpstr>
      <vt:lpstr>写出所有输出信号的逻辑表达式：Mread</vt:lpstr>
      <vt:lpstr>写出所有输出信号的逻辑表达式：Mread</vt:lpstr>
      <vt:lpstr>硬布线控制器设计</vt:lpstr>
      <vt:lpstr>硬布线控制器设计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 第4章  存储系统</dc:title>
  <dc:creator>Che Xiangquan</dc:creator>
  <cp:lastModifiedBy>Che Xiangquan</cp:lastModifiedBy>
  <cp:revision>110</cp:revision>
  <dcterms:created xsi:type="dcterms:W3CDTF">2020-03-31T01:21:53Z</dcterms:created>
  <dcterms:modified xsi:type="dcterms:W3CDTF">2020-04-24T08:34:28Z</dcterms:modified>
</cp:coreProperties>
</file>