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97"/>
  </p:notesMasterIdLst>
  <p:handoutMasterIdLst>
    <p:handoutMasterId r:id="rId98"/>
  </p:handoutMasterIdLst>
  <p:sldIdLst>
    <p:sldId id="408" r:id="rId2"/>
    <p:sldId id="633" r:id="rId3"/>
    <p:sldId id="634" r:id="rId4"/>
    <p:sldId id="759" r:id="rId5"/>
    <p:sldId id="760" r:id="rId6"/>
    <p:sldId id="761" r:id="rId7"/>
    <p:sldId id="762" r:id="rId8"/>
    <p:sldId id="763" r:id="rId9"/>
    <p:sldId id="764" r:id="rId10"/>
    <p:sldId id="765" r:id="rId11"/>
    <p:sldId id="635" r:id="rId12"/>
    <p:sldId id="636" r:id="rId13"/>
    <p:sldId id="637" r:id="rId14"/>
    <p:sldId id="638" r:id="rId15"/>
    <p:sldId id="639" r:id="rId16"/>
    <p:sldId id="640" r:id="rId17"/>
    <p:sldId id="641" r:id="rId18"/>
    <p:sldId id="642" r:id="rId19"/>
    <p:sldId id="643" r:id="rId20"/>
    <p:sldId id="766" r:id="rId21"/>
    <p:sldId id="767" r:id="rId22"/>
    <p:sldId id="768" r:id="rId23"/>
    <p:sldId id="644" r:id="rId24"/>
    <p:sldId id="769" r:id="rId25"/>
    <p:sldId id="774" r:id="rId26"/>
    <p:sldId id="645" r:id="rId27"/>
    <p:sldId id="646" r:id="rId28"/>
    <p:sldId id="647" r:id="rId29"/>
    <p:sldId id="649" r:id="rId30"/>
    <p:sldId id="648" r:id="rId31"/>
    <p:sldId id="650" r:id="rId32"/>
    <p:sldId id="770" r:id="rId33"/>
    <p:sldId id="771" r:id="rId34"/>
    <p:sldId id="651" r:id="rId35"/>
    <p:sldId id="652" r:id="rId36"/>
    <p:sldId id="653" r:id="rId37"/>
    <p:sldId id="654" r:id="rId38"/>
    <p:sldId id="775" r:id="rId39"/>
    <p:sldId id="655" r:id="rId40"/>
    <p:sldId id="656" r:id="rId41"/>
    <p:sldId id="657" r:id="rId42"/>
    <p:sldId id="658" r:id="rId43"/>
    <p:sldId id="659" r:id="rId44"/>
    <p:sldId id="660" r:id="rId45"/>
    <p:sldId id="661" r:id="rId46"/>
    <p:sldId id="782" r:id="rId47"/>
    <p:sldId id="662" r:id="rId48"/>
    <p:sldId id="772" r:id="rId49"/>
    <p:sldId id="663" r:id="rId50"/>
    <p:sldId id="664" r:id="rId51"/>
    <p:sldId id="665" r:id="rId52"/>
    <p:sldId id="666" r:id="rId53"/>
    <p:sldId id="667" r:id="rId54"/>
    <p:sldId id="668" r:id="rId55"/>
    <p:sldId id="669" r:id="rId56"/>
    <p:sldId id="670" r:id="rId57"/>
    <p:sldId id="671" r:id="rId58"/>
    <p:sldId id="672" r:id="rId59"/>
    <p:sldId id="673" r:id="rId60"/>
    <p:sldId id="675" r:id="rId61"/>
    <p:sldId id="783" r:id="rId62"/>
    <p:sldId id="776" r:id="rId63"/>
    <p:sldId id="674" r:id="rId64"/>
    <p:sldId id="676" r:id="rId65"/>
    <p:sldId id="677" r:id="rId66"/>
    <p:sldId id="678" r:id="rId67"/>
    <p:sldId id="777" r:id="rId68"/>
    <p:sldId id="679" r:id="rId69"/>
    <p:sldId id="680" r:id="rId70"/>
    <p:sldId id="778" r:id="rId71"/>
    <p:sldId id="681" r:id="rId72"/>
    <p:sldId id="682" r:id="rId73"/>
    <p:sldId id="683" r:id="rId74"/>
    <p:sldId id="684" r:id="rId75"/>
    <p:sldId id="685" r:id="rId76"/>
    <p:sldId id="689" r:id="rId77"/>
    <p:sldId id="686" r:id="rId78"/>
    <p:sldId id="780" r:id="rId79"/>
    <p:sldId id="779" r:id="rId80"/>
    <p:sldId id="690" r:id="rId81"/>
    <p:sldId id="691" r:id="rId82"/>
    <p:sldId id="687" r:id="rId83"/>
    <p:sldId id="785" r:id="rId84"/>
    <p:sldId id="692" r:id="rId85"/>
    <p:sldId id="688" r:id="rId86"/>
    <p:sldId id="784" r:id="rId87"/>
    <p:sldId id="693" r:id="rId88"/>
    <p:sldId id="781" r:id="rId89"/>
    <p:sldId id="786" r:id="rId90"/>
    <p:sldId id="788" r:id="rId91"/>
    <p:sldId id="789" r:id="rId92"/>
    <p:sldId id="790" r:id="rId93"/>
    <p:sldId id="791" r:id="rId94"/>
    <p:sldId id="792" r:id="rId95"/>
    <p:sldId id="787" r:id="rId96"/>
  </p:sldIdLst>
  <p:sldSz cx="9144000" cy="6858000" type="screen4x3"/>
  <p:notesSz cx="9939338" cy="6807200"/>
  <p:defaultTextStyle>
    <a:defPPr>
      <a:defRPr lang="en-US"/>
    </a:defPPr>
    <a:lvl1pPr algn="ctr" rtl="0" fontAlgn="base">
      <a:spcBef>
        <a:spcPct val="0"/>
      </a:spcBef>
      <a:spcAft>
        <a:spcPct val="0"/>
      </a:spcAft>
      <a:defRPr sz="2400" b="1"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sz="2400" b="1"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sz="2400" b="1"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sz="2400" b="1"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sz="2400" b="1" kern="1200">
        <a:solidFill>
          <a:schemeClr val="tx1"/>
        </a:solidFill>
        <a:latin typeface="Times New Roman" pitchFamily="18" charset="0"/>
        <a:ea typeface="宋体" pitchFamily="2" charset="-122"/>
        <a:cs typeface="+mn-cs"/>
      </a:defRPr>
    </a:lvl5pPr>
    <a:lvl6pPr marL="2286000" algn="l" defTabSz="914400" rtl="0" eaLnBrk="1" latinLnBrk="0" hangingPunct="1">
      <a:defRPr sz="2400" b="1" kern="1200">
        <a:solidFill>
          <a:schemeClr val="tx1"/>
        </a:solidFill>
        <a:latin typeface="Times New Roman" pitchFamily="18" charset="0"/>
        <a:ea typeface="宋体" pitchFamily="2" charset="-122"/>
        <a:cs typeface="+mn-cs"/>
      </a:defRPr>
    </a:lvl6pPr>
    <a:lvl7pPr marL="2743200" algn="l" defTabSz="914400" rtl="0" eaLnBrk="1" latinLnBrk="0" hangingPunct="1">
      <a:defRPr sz="2400" b="1" kern="1200">
        <a:solidFill>
          <a:schemeClr val="tx1"/>
        </a:solidFill>
        <a:latin typeface="Times New Roman" pitchFamily="18" charset="0"/>
        <a:ea typeface="宋体" pitchFamily="2" charset="-122"/>
        <a:cs typeface="+mn-cs"/>
      </a:defRPr>
    </a:lvl7pPr>
    <a:lvl8pPr marL="3200400" algn="l" defTabSz="914400" rtl="0" eaLnBrk="1" latinLnBrk="0" hangingPunct="1">
      <a:defRPr sz="2400" b="1" kern="1200">
        <a:solidFill>
          <a:schemeClr val="tx1"/>
        </a:solidFill>
        <a:latin typeface="Times New Roman" pitchFamily="18" charset="0"/>
        <a:ea typeface="宋体" pitchFamily="2" charset="-122"/>
        <a:cs typeface="+mn-cs"/>
      </a:defRPr>
    </a:lvl8pPr>
    <a:lvl9pPr marL="3657600" algn="l" defTabSz="914400" rtl="0" eaLnBrk="1" latinLnBrk="0" hangingPunct="1">
      <a:defRPr sz="2400" b="1"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4">
          <p15:clr>
            <a:srgbClr val="A4A3A4"/>
          </p15:clr>
        </p15:guide>
        <p15:guide id="2" pos="313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FFCC"/>
    <a:srgbClr val="FF6600"/>
    <a:srgbClr val="FF0066"/>
    <a:srgbClr val="008000"/>
    <a:srgbClr val="FFCCFF"/>
    <a:srgbClr val="FFFFCC"/>
    <a:srgbClr val="CC0099"/>
    <a:srgbClr val="000099"/>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8346" autoAdjust="0"/>
    <p:restoredTop sz="97879" autoAdjust="0"/>
  </p:normalViewPr>
  <p:slideViewPr>
    <p:cSldViewPr>
      <p:cViewPr varScale="1">
        <p:scale>
          <a:sx n="110" d="100"/>
          <a:sy n="110" d="100"/>
        </p:scale>
        <p:origin x="216" y="18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sorterViewPr>
    <p:cViewPr>
      <p:scale>
        <a:sx n="66" d="100"/>
        <a:sy n="66" d="100"/>
      </p:scale>
      <p:origin x="0" y="7848"/>
    </p:cViewPr>
  </p:sorterViewPr>
  <p:notesViewPr>
    <p:cSldViewPr>
      <p:cViewPr varScale="1">
        <p:scale>
          <a:sx n="104" d="100"/>
          <a:sy n="104" d="100"/>
        </p:scale>
        <p:origin x="-984" y="-90"/>
      </p:cViewPr>
      <p:guideLst>
        <p:guide orient="horz" pos="2144"/>
        <p:guide pos="313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handoutMaster" Target="handoutMasters/handoutMaster1.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92.xml"/><Relationship Id="rId3" Type="http://schemas.openxmlformats.org/officeDocument/2006/relationships/slide" Target="slides/slide26.xml"/><Relationship Id="rId7" Type="http://schemas.openxmlformats.org/officeDocument/2006/relationships/slide" Target="slides/slide91.xml"/><Relationship Id="rId2" Type="http://schemas.openxmlformats.org/officeDocument/2006/relationships/slide" Target="slides/slide3.xml"/><Relationship Id="rId1" Type="http://schemas.openxmlformats.org/officeDocument/2006/relationships/slide" Target="slides/slide1.xml"/><Relationship Id="rId6" Type="http://schemas.openxmlformats.org/officeDocument/2006/relationships/slide" Target="slides/slide90.xml"/><Relationship Id="rId5" Type="http://schemas.openxmlformats.org/officeDocument/2006/relationships/slide" Target="slides/slide55.xml"/><Relationship Id="rId10" Type="http://schemas.openxmlformats.org/officeDocument/2006/relationships/slide" Target="slides/slide94.xml"/><Relationship Id="rId4" Type="http://schemas.openxmlformats.org/officeDocument/2006/relationships/slide" Target="slides/slide39.xml"/><Relationship Id="rId9" Type="http://schemas.openxmlformats.org/officeDocument/2006/relationships/slide" Target="slides/slide9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0098" name="Rectangle 2"/>
          <p:cNvSpPr>
            <a:spLocks noGrp="1" noChangeArrowheads="1"/>
          </p:cNvSpPr>
          <p:nvPr>
            <p:ph type="hdr" sz="quarter"/>
          </p:nvPr>
        </p:nvSpPr>
        <p:spPr bwMode="auto">
          <a:xfrm>
            <a:off x="0" y="0"/>
            <a:ext cx="4306888"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b="0"/>
            </a:lvl1pPr>
          </a:lstStyle>
          <a:p>
            <a:endParaRPr lang="zh-CN" altLang="en-US"/>
          </a:p>
        </p:txBody>
      </p:sp>
      <p:sp>
        <p:nvSpPr>
          <p:cNvPr id="260099" name="Rectangle 3"/>
          <p:cNvSpPr>
            <a:spLocks noGrp="1" noChangeArrowheads="1"/>
          </p:cNvSpPr>
          <p:nvPr>
            <p:ph type="dt" sz="quarter" idx="1"/>
          </p:nvPr>
        </p:nvSpPr>
        <p:spPr bwMode="auto">
          <a:xfrm>
            <a:off x="5630863" y="0"/>
            <a:ext cx="4306887"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b="0"/>
            </a:lvl1pPr>
          </a:lstStyle>
          <a:p>
            <a:endParaRPr lang="en-US" altLang="zh-CN"/>
          </a:p>
        </p:txBody>
      </p:sp>
      <p:sp>
        <p:nvSpPr>
          <p:cNvPr id="260100" name="Rectangle 4"/>
          <p:cNvSpPr>
            <a:spLocks noGrp="1" noChangeArrowheads="1"/>
          </p:cNvSpPr>
          <p:nvPr>
            <p:ph type="ftr" sz="quarter" idx="2"/>
          </p:nvPr>
        </p:nvSpPr>
        <p:spPr bwMode="auto">
          <a:xfrm>
            <a:off x="0" y="6465888"/>
            <a:ext cx="4306888"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b="0"/>
            </a:lvl1pPr>
          </a:lstStyle>
          <a:p>
            <a:endParaRPr lang="en-US" altLang="zh-CN"/>
          </a:p>
        </p:txBody>
      </p:sp>
      <p:sp>
        <p:nvSpPr>
          <p:cNvPr id="260101" name="Rectangle 5"/>
          <p:cNvSpPr>
            <a:spLocks noGrp="1" noChangeArrowheads="1"/>
          </p:cNvSpPr>
          <p:nvPr>
            <p:ph type="sldNum" sz="quarter" idx="3"/>
          </p:nvPr>
        </p:nvSpPr>
        <p:spPr bwMode="auto">
          <a:xfrm>
            <a:off x="5630863" y="6465888"/>
            <a:ext cx="4306887"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b="0"/>
            </a:lvl1pPr>
          </a:lstStyle>
          <a:p>
            <a:fld id="{236E1BB2-7DBD-4CF8-8117-0E6AEAB9EF4D}" type="slidenum">
              <a:rPr lang="zh-CN" altLang="en-US"/>
              <a:pPr/>
              <a:t>‹#›</a:t>
            </a:fld>
            <a:endParaRPr lang="en-US" altLang="zh-CN"/>
          </a:p>
        </p:txBody>
      </p:sp>
    </p:spTree>
    <p:extLst>
      <p:ext uri="{BB962C8B-B14F-4D97-AF65-F5344CB8AC3E}">
        <p14:creationId xmlns:p14="http://schemas.microsoft.com/office/powerpoint/2010/main" val="3484487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4306888"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b="0">
                <a:ea typeface="黑体" pitchFamily="2" charset="-122"/>
              </a:defRPr>
            </a:lvl1pPr>
          </a:lstStyle>
          <a:p>
            <a:endParaRPr lang="zh-CN" altLang="en-US"/>
          </a:p>
        </p:txBody>
      </p:sp>
      <p:sp>
        <p:nvSpPr>
          <p:cNvPr id="161795" name="Rectangle 3"/>
          <p:cNvSpPr>
            <a:spLocks noGrp="1" noChangeArrowheads="1"/>
          </p:cNvSpPr>
          <p:nvPr>
            <p:ph type="dt" idx="1"/>
          </p:nvPr>
        </p:nvSpPr>
        <p:spPr bwMode="auto">
          <a:xfrm>
            <a:off x="5632450" y="0"/>
            <a:ext cx="4306888"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b="0">
                <a:ea typeface="黑体" pitchFamily="2" charset="-122"/>
              </a:defRPr>
            </a:lvl1pPr>
          </a:lstStyle>
          <a:p>
            <a:endParaRPr lang="en-US" altLang="zh-CN"/>
          </a:p>
        </p:txBody>
      </p:sp>
      <p:sp>
        <p:nvSpPr>
          <p:cNvPr id="161796" name="Rectangle 4"/>
          <p:cNvSpPr>
            <a:spLocks noGrp="1" noRot="1" noChangeAspect="1" noChangeArrowheads="1" noTextEdit="1"/>
          </p:cNvSpPr>
          <p:nvPr>
            <p:ph type="sldImg" idx="2"/>
          </p:nvPr>
        </p:nvSpPr>
        <p:spPr bwMode="auto">
          <a:xfrm>
            <a:off x="3267075" y="511175"/>
            <a:ext cx="3403600" cy="2552700"/>
          </a:xfrm>
          <a:prstGeom prst="rect">
            <a:avLst/>
          </a:prstGeom>
          <a:noFill/>
          <a:ln w="9525">
            <a:solidFill>
              <a:srgbClr val="000000"/>
            </a:solidFill>
            <a:miter lim="800000"/>
            <a:headEnd/>
            <a:tailEnd/>
          </a:ln>
          <a:effectLst/>
        </p:spPr>
      </p:sp>
      <p:sp>
        <p:nvSpPr>
          <p:cNvPr id="161797" name="Rectangle 5"/>
          <p:cNvSpPr>
            <a:spLocks noGrp="1" noChangeArrowheads="1"/>
          </p:cNvSpPr>
          <p:nvPr>
            <p:ph type="body" sz="quarter" idx="3"/>
          </p:nvPr>
        </p:nvSpPr>
        <p:spPr bwMode="auto">
          <a:xfrm>
            <a:off x="1325563" y="3233738"/>
            <a:ext cx="7288212" cy="3062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61798" name="Rectangle 6"/>
          <p:cNvSpPr>
            <a:spLocks noGrp="1" noChangeArrowheads="1"/>
          </p:cNvSpPr>
          <p:nvPr>
            <p:ph type="ftr" sz="quarter" idx="4"/>
          </p:nvPr>
        </p:nvSpPr>
        <p:spPr bwMode="auto">
          <a:xfrm>
            <a:off x="0" y="6467475"/>
            <a:ext cx="4306888"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b="0">
                <a:ea typeface="黑体" pitchFamily="2" charset="-122"/>
              </a:defRPr>
            </a:lvl1pPr>
          </a:lstStyle>
          <a:p>
            <a:endParaRPr lang="en-US" altLang="zh-CN"/>
          </a:p>
        </p:txBody>
      </p:sp>
      <p:sp>
        <p:nvSpPr>
          <p:cNvPr id="161799" name="Rectangle 7"/>
          <p:cNvSpPr>
            <a:spLocks noGrp="1" noChangeArrowheads="1"/>
          </p:cNvSpPr>
          <p:nvPr>
            <p:ph type="sldNum" sz="quarter" idx="5"/>
          </p:nvPr>
        </p:nvSpPr>
        <p:spPr bwMode="auto">
          <a:xfrm>
            <a:off x="5632450" y="6467475"/>
            <a:ext cx="4306888"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b="0">
                <a:ea typeface="黑体" pitchFamily="2" charset="-122"/>
              </a:defRPr>
            </a:lvl1pPr>
          </a:lstStyle>
          <a:p>
            <a:fld id="{35D879BD-0BF5-4B17-837C-7B2FD0815E4B}" type="slidenum">
              <a:rPr lang="zh-CN" altLang="en-US"/>
              <a:pPr/>
              <a:t>‹#›</a:t>
            </a:fld>
            <a:endParaRPr lang="en-US" altLang="zh-CN"/>
          </a:p>
        </p:txBody>
      </p:sp>
    </p:spTree>
    <p:extLst>
      <p:ext uri="{BB962C8B-B14F-4D97-AF65-F5344CB8AC3E}">
        <p14:creationId xmlns:p14="http://schemas.microsoft.com/office/powerpoint/2010/main" val="2358895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79226" name="Group 26"/>
          <p:cNvGrpSpPr>
            <a:grpSpLocks/>
          </p:cNvGrpSpPr>
          <p:nvPr userDrawn="1"/>
        </p:nvGrpSpPr>
        <p:grpSpPr bwMode="auto">
          <a:xfrm>
            <a:off x="0" y="0"/>
            <a:ext cx="9144000" cy="6858000"/>
            <a:chOff x="0" y="-4320"/>
            <a:chExt cx="5760" cy="4320"/>
          </a:xfrm>
        </p:grpSpPr>
        <p:sp>
          <p:nvSpPr>
            <p:cNvPr id="179203" name="Rectangle 3"/>
            <p:cNvSpPr>
              <a:spLocks noChangeArrowheads="1"/>
            </p:cNvSpPr>
            <p:nvPr/>
          </p:nvSpPr>
          <p:spPr bwMode="hidden">
            <a:xfrm>
              <a:off x="0" y="-432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zh-CN" altLang="en-US" b="0"/>
            </a:p>
          </p:txBody>
        </p:sp>
        <p:sp>
          <p:nvSpPr>
            <p:cNvPr id="179204" name="Rectangle 4"/>
            <p:cNvSpPr>
              <a:spLocks noChangeArrowheads="1"/>
            </p:cNvSpPr>
            <p:nvPr/>
          </p:nvSpPr>
          <p:spPr bwMode="hidden">
            <a:xfrm>
              <a:off x="1081" y="-3255"/>
              <a:ext cx="4679" cy="1596"/>
            </a:xfrm>
            <a:prstGeom prst="rect">
              <a:avLst/>
            </a:prstGeom>
            <a:solidFill>
              <a:schemeClr val="bg2"/>
            </a:solidFill>
            <a:ln w="9525">
              <a:noFill/>
              <a:miter lim="800000"/>
              <a:headEnd/>
              <a:tailEnd/>
            </a:ln>
          </p:spPr>
          <p:txBody>
            <a:bodyPr/>
            <a:lstStyle/>
            <a:p>
              <a:pPr algn="l"/>
              <a:endParaRPr lang="zh-CN" altLang="en-US" b="0"/>
            </a:p>
          </p:txBody>
        </p:sp>
        <p:grpSp>
          <p:nvGrpSpPr>
            <p:cNvPr id="179225" name="Group 25"/>
            <p:cNvGrpSpPr>
              <a:grpSpLocks/>
            </p:cNvGrpSpPr>
            <p:nvPr userDrawn="1"/>
          </p:nvGrpSpPr>
          <p:grpSpPr bwMode="auto">
            <a:xfrm>
              <a:off x="0" y="-3255"/>
              <a:ext cx="1806" cy="1596"/>
              <a:chOff x="0" y="-3255"/>
              <a:chExt cx="1806" cy="1596"/>
            </a:xfrm>
          </p:grpSpPr>
          <p:sp>
            <p:nvSpPr>
              <p:cNvPr id="179206" name="Rectangle 6"/>
              <p:cNvSpPr>
                <a:spLocks noChangeArrowheads="1"/>
              </p:cNvSpPr>
              <p:nvPr/>
            </p:nvSpPr>
            <p:spPr bwMode="auto">
              <a:xfrm>
                <a:off x="361" y="-2063"/>
                <a:ext cx="363" cy="404"/>
              </a:xfrm>
              <a:prstGeom prst="rect">
                <a:avLst/>
              </a:prstGeom>
              <a:solidFill>
                <a:schemeClr val="accent2"/>
              </a:solidFill>
              <a:ln w="9525">
                <a:noFill/>
                <a:miter lim="800000"/>
                <a:headEnd/>
                <a:tailEnd/>
              </a:ln>
            </p:spPr>
            <p:txBody>
              <a:bodyPr/>
              <a:lstStyle/>
              <a:p>
                <a:pPr algn="l"/>
                <a:endParaRPr lang="zh-CN" altLang="en-US" b="0"/>
              </a:p>
            </p:txBody>
          </p:sp>
          <p:sp>
            <p:nvSpPr>
              <p:cNvPr id="179207" name="Rectangle 7"/>
              <p:cNvSpPr>
                <a:spLocks noChangeArrowheads="1"/>
              </p:cNvSpPr>
              <p:nvPr/>
            </p:nvSpPr>
            <p:spPr bwMode="auto">
              <a:xfrm>
                <a:off x="1081" y="-3255"/>
                <a:ext cx="362" cy="405"/>
              </a:xfrm>
              <a:prstGeom prst="rect">
                <a:avLst/>
              </a:prstGeom>
              <a:solidFill>
                <a:schemeClr val="folHlink"/>
              </a:solidFill>
              <a:ln w="9525">
                <a:noFill/>
                <a:miter lim="800000"/>
                <a:headEnd/>
                <a:tailEnd/>
              </a:ln>
            </p:spPr>
            <p:txBody>
              <a:bodyPr/>
              <a:lstStyle/>
              <a:p>
                <a:pPr algn="l"/>
                <a:endParaRPr lang="zh-CN" altLang="en-US" b="0"/>
              </a:p>
            </p:txBody>
          </p:sp>
          <p:sp>
            <p:nvSpPr>
              <p:cNvPr id="179209" name="Rectangle 9"/>
              <p:cNvSpPr>
                <a:spLocks noChangeArrowheads="1"/>
              </p:cNvSpPr>
              <p:nvPr/>
            </p:nvSpPr>
            <p:spPr bwMode="auto">
              <a:xfrm>
                <a:off x="719" y="-2063"/>
                <a:ext cx="368" cy="404"/>
              </a:xfrm>
              <a:prstGeom prst="rect">
                <a:avLst/>
              </a:prstGeom>
              <a:solidFill>
                <a:schemeClr val="bg2"/>
              </a:solidFill>
              <a:ln w="9525">
                <a:noFill/>
                <a:miter lim="800000"/>
                <a:headEnd/>
                <a:tailEnd/>
              </a:ln>
            </p:spPr>
            <p:txBody>
              <a:bodyPr/>
              <a:lstStyle/>
              <a:p>
                <a:pPr algn="l"/>
                <a:endParaRPr lang="zh-CN" altLang="en-US" b="0"/>
              </a:p>
            </p:txBody>
          </p:sp>
          <p:sp>
            <p:nvSpPr>
              <p:cNvPr id="179210" name="Rectangle 10"/>
              <p:cNvSpPr>
                <a:spLocks noChangeArrowheads="1"/>
              </p:cNvSpPr>
              <p:nvPr/>
            </p:nvSpPr>
            <p:spPr bwMode="auto">
              <a:xfrm>
                <a:off x="1437" y="-3255"/>
                <a:ext cx="369" cy="405"/>
              </a:xfrm>
              <a:prstGeom prst="rect">
                <a:avLst/>
              </a:prstGeom>
              <a:solidFill>
                <a:schemeClr val="accent2"/>
              </a:solidFill>
              <a:ln w="9525">
                <a:noFill/>
                <a:miter lim="800000"/>
                <a:headEnd/>
                <a:tailEnd/>
              </a:ln>
            </p:spPr>
            <p:txBody>
              <a:bodyPr/>
              <a:lstStyle/>
              <a:p>
                <a:pPr algn="l"/>
                <a:endParaRPr lang="zh-CN" altLang="en-US" b="0"/>
              </a:p>
            </p:txBody>
          </p:sp>
          <p:sp>
            <p:nvSpPr>
              <p:cNvPr id="179211" name="Rectangle 11"/>
              <p:cNvSpPr>
                <a:spLocks noChangeArrowheads="1"/>
              </p:cNvSpPr>
              <p:nvPr/>
            </p:nvSpPr>
            <p:spPr bwMode="auto">
              <a:xfrm>
                <a:off x="719" y="-2856"/>
                <a:ext cx="368" cy="399"/>
              </a:xfrm>
              <a:prstGeom prst="rect">
                <a:avLst/>
              </a:prstGeom>
              <a:solidFill>
                <a:schemeClr val="folHlink"/>
              </a:solidFill>
              <a:ln w="9525">
                <a:noFill/>
                <a:miter lim="800000"/>
                <a:headEnd/>
                <a:tailEnd/>
              </a:ln>
            </p:spPr>
            <p:txBody>
              <a:bodyPr/>
              <a:lstStyle/>
              <a:p>
                <a:pPr algn="l"/>
                <a:endParaRPr lang="zh-CN" altLang="en-US" b="0"/>
              </a:p>
            </p:txBody>
          </p:sp>
          <p:sp>
            <p:nvSpPr>
              <p:cNvPr id="179212" name="Rectangle 12"/>
              <p:cNvSpPr>
                <a:spLocks noChangeArrowheads="1"/>
              </p:cNvSpPr>
              <p:nvPr/>
            </p:nvSpPr>
            <p:spPr bwMode="auto">
              <a:xfrm>
                <a:off x="0" y="-2856"/>
                <a:ext cx="367" cy="399"/>
              </a:xfrm>
              <a:prstGeom prst="rect">
                <a:avLst/>
              </a:prstGeom>
              <a:solidFill>
                <a:schemeClr val="bg2"/>
              </a:solidFill>
              <a:ln w="9525">
                <a:noFill/>
                <a:miter lim="800000"/>
                <a:headEnd/>
                <a:tailEnd/>
              </a:ln>
            </p:spPr>
            <p:txBody>
              <a:bodyPr/>
              <a:lstStyle/>
              <a:p>
                <a:pPr algn="l"/>
                <a:endParaRPr lang="zh-CN" altLang="en-US" b="0"/>
              </a:p>
            </p:txBody>
          </p:sp>
          <p:sp>
            <p:nvSpPr>
              <p:cNvPr id="179213" name="Rectangle 13"/>
              <p:cNvSpPr>
                <a:spLocks noChangeArrowheads="1"/>
              </p:cNvSpPr>
              <p:nvPr/>
            </p:nvSpPr>
            <p:spPr bwMode="auto">
              <a:xfrm>
                <a:off x="1081" y="-2856"/>
                <a:ext cx="362" cy="399"/>
              </a:xfrm>
              <a:prstGeom prst="rect">
                <a:avLst/>
              </a:prstGeom>
              <a:solidFill>
                <a:schemeClr val="accent2"/>
              </a:solidFill>
              <a:ln w="9525">
                <a:noFill/>
                <a:miter lim="800000"/>
                <a:headEnd/>
                <a:tailEnd/>
              </a:ln>
            </p:spPr>
            <p:txBody>
              <a:bodyPr/>
              <a:lstStyle/>
              <a:p>
                <a:pPr algn="l"/>
                <a:endParaRPr lang="zh-CN" altLang="en-US" b="0"/>
              </a:p>
            </p:txBody>
          </p:sp>
          <p:sp>
            <p:nvSpPr>
              <p:cNvPr id="179214" name="Rectangle 14"/>
              <p:cNvSpPr>
                <a:spLocks noChangeArrowheads="1"/>
              </p:cNvSpPr>
              <p:nvPr/>
            </p:nvSpPr>
            <p:spPr bwMode="auto">
              <a:xfrm>
                <a:off x="361" y="-2463"/>
                <a:ext cx="363" cy="406"/>
              </a:xfrm>
              <a:prstGeom prst="rect">
                <a:avLst/>
              </a:prstGeom>
              <a:solidFill>
                <a:schemeClr val="folHlink"/>
              </a:solidFill>
              <a:ln w="9525">
                <a:noFill/>
                <a:miter lim="800000"/>
                <a:headEnd/>
                <a:tailEnd/>
              </a:ln>
            </p:spPr>
            <p:txBody>
              <a:bodyPr/>
              <a:lstStyle/>
              <a:p>
                <a:pPr algn="l"/>
                <a:endParaRPr lang="zh-CN" altLang="en-US" b="0"/>
              </a:p>
            </p:txBody>
          </p:sp>
          <p:sp>
            <p:nvSpPr>
              <p:cNvPr id="179215" name="Rectangle 15"/>
              <p:cNvSpPr>
                <a:spLocks noChangeArrowheads="1"/>
              </p:cNvSpPr>
              <p:nvPr/>
            </p:nvSpPr>
            <p:spPr bwMode="auto">
              <a:xfrm>
                <a:off x="719" y="-2463"/>
                <a:ext cx="368" cy="406"/>
              </a:xfrm>
              <a:prstGeom prst="rect">
                <a:avLst/>
              </a:prstGeom>
              <a:solidFill>
                <a:schemeClr val="accent2"/>
              </a:solidFill>
              <a:ln w="9525">
                <a:noFill/>
                <a:miter lim="800000"/>
                <a:headEnd/>
                <a:tailEnd/>
              </a:ln>
            </p:spPr>
            <p:txBody>
              <a:bodyPr/>
              <a:lstStyle/>
              <a:p>
                <a:pPr algn="l"/>
                <a:endParaRPr lang="zh-CN" altLang="en-US" b="0"/>
              </a:p>
            </p:txBody>
          </p:sp>
        </p:grpSp>
      </p:grpSp>
      <p:sp>
        <p:nvSpPr>
          <p:cNvPr id="179216" name="Rectangle 16"/>
          <p:cNvSpPr>
            <a:spLocks noGrp="1" noChangeArrowheads="1"/>
          </p:cNvSpPr>
          <p:nvPr>
            <p:ph type="dt" sz="half" idx="2"/>
          </p:nvPr>
        </p:nvSpPr>
        <p:spPr>
          <a:xfrm>
            <a:off x="457200" y="6248400"/>
            <a:ext cx="2133600" cy="457200"/>
          </a:xfrm>
        </p:spPr>
        <p:txBody>
          <a:bodyPr/>
          <a:lstStyle>
            <a:lvl1pPr>
              <a:defRPr/>
            </a:lvl1pPr>
          </a:lstStyle>
          <a:p>
            <a:endParaRPr lang="en-US" altLang="zh-CN"/>
          </a:p>
        </p:txBody>
      </p:sp>
      <p:sp>
        <p:nvSpPr>
          <p:cNvPr id="179217" name="Rectangle 17"/>
          <p:cNvSpPr>
            <a:spLocks noGrp="1" noChangeArrowheads="1"/>
          </p:cNvSpPr>
          <p:nvPr>
            <p:ph type="ftr" sz="quarter" idx="3"/>
          </p:nvPr>
        </p:nvSpPr>
        <p:spPr/>
        <p:txBody>
          <a:bodyPr/>
          <a:lstStyle>
            <a:lvl1pPr>
              <a:defRPr/>
            </a:lvl1pPr>
          </a:lstStyle>
          <a:p>
            <a:endParaRPr lang="en-US" altLang="zh-CN"/>
          </a:p>
        </p:txBody>
      </p:sp>
      <p:sp>
        <p:nvSpPr>
          <p:cNvPr id="179218" name="Rectangle 18"/>
          <p:cNvSpPr>
            <a:spLocks noGrp="1" noChangeArrowheads="1"/>
          </p:cNvSpPr>
          <p:nvPr>
            <p:ph type="sldNum" sz="quarter" idx="4"/>
          </p:nvPr>
        </p:nvSpPr>
        <p:spPr/>
        <p:txBody>
          <a:bodyPr/>
          <a:lstStyle>
            <a:lvl1pPr>
              <a:defRPr/>
            </a:lvl1pPr>
          </a:lstStyle>
          <a:p>
            <a:fld id="{9675631A-29FA-47D5-8483-221EA001057D}" type="slidenum">
              <a:rPr lang="zh-CN" altLang="en-US"/>
              <a:pPr/>
              <a:t>‹#›</a:t>
            </a:fld>
            <a:endParaRPr lang="en-US" altLang="zh-CN"/>
          </a:p>
        </p:txBody>
      </p:sp>
      <p:sp>
        <p:nvSpPr>
          <p:cNvPr id="179219" name="Rectangle 19"/>
          <p:cNvSpPr>
            <a:spLocks noGrp="1" noChangeArrowheads="1"/>
          </p:cNvSpPr>
          <p:nvPr>
            <p:ph type="ctrTitle"/>
          </p:nvPr>
        </p:nvSpPr>
        <p:spPr>
          <a:xfrm>
            <a:off x="468313" y="1828800"/>
            <a:ext cx="8523287" cy="2209800"/>
          </a:xfrm>
        </p:spPr>
        <p:txBody>
          <a:bodyPr/>
          <a:lstStyle>
            <a:lvl1pPr algn="r">
              <a:defRPr sz="4400">
                <a:solidFill>
                  <a:srgbClr val="FFFFFF"/>
                </a:solidFill>
              </a:defRPr>
            </a:lvl1pPr>
          </a:lstStyle>
          <a:p>
            <a:r>
              <a:rPr lang="zh-CN" altLang="en-US"/>
              <a:t>单击此处编辑母版标题样式</a:t>
            </a:r>
          </a:p>
        </p:txBody>
      </p:sp>
      <p:sp>
        <p:nvSpPr>
          <p:cNvPr id="179220" name="Rectangle 20"/>
          <p:cNvSpPr>
            <a:spLocks noGrp="1" noChangeArrowheads="1"/>
          </p:cNvSpPr>
          <p:nvPr>
            <p:ph type="subTitle" idx="1"/>
          </p:nvPr>
        </p:nvSpPr>
        <p:spPr>
          <a:xfrm>
            <a:off x="468313" y="4267200"/>
            <a:ext cx="8523287" cy="1752600"/>
          </a:xfrm>
        </p:spPr>
        <p:txBody>
          <a:bodyPr/>
          <a:lstStyle>
            <a:lvl1pPr marL="0" indent="0" algn="r">
              <a:buFont typeface="Wingdings" pitchFamily="2" charset="2"/>
              <a:buNone/>
              <a:defRPr sz="3800"/>
            </a:lvl1pPr>
          </a:lstStyle>
          <a:p>
            <a:r>
              <a:rPr lang="zh-CN" altLang="en-US"/>
              <a:t>单击此处编辑母版副标题样式</a:t>
            </a:r>
          </a:p>
        </p:txBody>
      </p:sp>
      <p:sp>
        <p:nvSpPr>
          <p:cNvPr id="179222" name="Text Box 22"/>
          <p:cNvSpPr txBox="1">
            <a:spLocks noChangeArrowheads="1"/>
          </p:cNvSpPr>
          <p:nvPr userDrawn="1"/>
        </p:nvSpPr>
        <p:spPr bwMode="auto">
          <a:xfrm>
            <a:off x="1835150" y="561975"/>
            <a:ext cx="3744913" cy="1066800"/>
          </a:xfrm>
          <a:prstGeom prst="rect">
            <a:avLst/>
          </a:prstGeom>
          <a:noFill/>
          <a:ln w="28575" algn="ctr">
            <a:noFill/>
            <a:miter lim="800000"/>
            <a:headEnd/>
            <a:tailEnd/>
          </a:ln>
          <a:effectLst/>
        </p:spPr>
        <p:txBody>
          <a:bodyPr>
            <a:spAutoFit/>
          </a:bodyPr>
          <a:lstStyle/>
          <a:p>
            <a:pPr algn="l"/>
            <a:r>
              <a:rPr lang="zh-CN" altLang="en-US" sz="3200" b="0">
                <a:solidFill>
                  <a:srgbClr val="0000FF"/>
                </a:solidFill>
                <a:latin typeface="Arial" charset="0"/>
                <a:ea typeface="华文行楷" pitchFamily="2" charset="-122"/>
              </a:rPr>
              <a:t>西安电子科技大学</a:t>
            </a:r>
          </a:p>
          <a:p>
            <a:pPr algn="l"/>
            <a:r>
              <a:rPr lang="zh-CN" altLang="en-US" sz="3200" b="0">
                <a:solidFill>
                  <a:srgbClr val="0000FF"/>
                </a:solidFill>
                <a:latin typeface="Arial" charset="0"/>
                <a:ea typeface="华文行楷" pitchFamily="2" charset="-122"/>
              </a:rPr>
              <a:t>计算机学院</a:t>
            </a:r>
          </a:p>
        </p:txBody>
      </p:sp>
      <p:graphicFrame>
        <p:nvGraphicFramePr>
          <p:cNvPr id="179224" name="Object 24"/>
          <p:cNvGraphicFramePr>
            <a:graphicFrameLocks noChangeAspect="1"/>
          </p:cNvGraphicFramePr>
          <p:nvPr/>
        </p:nvGraphicFramePr>
        <p:xfrm>
          <a:off x="177800" y="166688"/>
          <a:ext cx="1692275" cy="1677987"/>
        </p:xfrm>
        <a:graphic>
          <a:graphicData uri="http://schemas.openxmlformats.org/presentationml/2006/ole">
            <mc:AlternateContent xmlns:mc="http://schemas.openxmlformats.org/markup-compatibility/2006">
              <mc:Choice xmlns:v="urn:schemas-microsoft-com:vml" Requires="v">
                <p:oleObj spid="_x0000_s179251" name="Image" r:id="rId3" imgW="4888889" imgH="4850794" progId="">
                  <p:embed/>
                </p:oleObj>
              </mc:Choice>
              <mc:Fallback>
                <p:oleObj name="Image" r:id="rId3" imgW="4888889" imgH="4850794" progId="">
                  <p:embed/>
                  <p:pic>
                    <p:nvPicPr>
                      <p:cNvPr id="0" name="Picture 2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7800" y="166688"/>
                        <a:ext cx="1692275" cy="167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Rectangle 23"/>
          <p:cNvSpPr>
            <a:spLocks noChangeArrowheads="1"/>
          </p:cNvSpPr>
          <p:nvPr userDrawn="1"/>
        </p:nvSpPr>
        <p:spPr bwMode="auto">
          <a:xfrm>
            <a:off x="333012" y="5130007"/>
            <a:ext cx="4224908" cy="838200"/>
          </a:xfrm>
          <a:prstGeom prst="rect">
            <a:avLst/>
          </a:prstGeom>
          <a:noFill/>
          <a:ln w="9525">
            <a:noFill/>
            <a:miter lim="800000"/>
            <a:headEnd/>
            <a:tailEnd/>
          </a:ln>
          <a:effectLst/>
        </p:spPr>
        <p:txBody>
          <a:bodyPr anchor="b"/>
          <a:lstStyle/>
          <a:p>
            <a:pPr algn="l">
              <a:spcBef>
                <a:spcPct val="0"/>
              </a:spcBef>
              <a:defRPr/>
            </a:pPr>
            <a:fld id="{32A4AEEE-F80F-4175-861B-C5B4EB4A318A}" type="datetime3">
              <a:rPr lang="zh-CN" altLang="en-US" sz="2400" smtClean="0">
                <a:solidFill>
                  <a:srgbClr val="3333FF"/>
                </a:solidFill>
                <a:effectLst>
                  <a:outerShdw blurRad="38100" dist="38100" dir="2700000" algn="tl">
                    <a:srgbClr val="C0C0C0"/>
                  </a:outerShdw>
                </a:effectLst>
                <a:latin typeface="Arial" charset="0"/>
                <a:ea typeface="宋体" pitchFamily="2" charset="-122"/>
              </a:rPr>
              <a:t>2018年6月11日星期一</a:t>
            </a:fld>
            <a:endParaRPr lang="zh-CN" altLang="en-US" sz="2400" dirty="0">
              <a:solidFill>
                <a:srgbClr val="3333FF"/>
              </a:solidFill>
              <a:effectLst>
                <a:outerShdw blurRad="38100" dist="38100" dir="2700000" algn="tl">
                  <a:srgbClr val="C0C0C0"/>
                </a:outerShdw>
              </a:effectLst>
              <a:latin typeface="Arial" charset="0"/>
              <a:ea typeface="宋体" pitchFamily="2" charset="-122"/>
            </a:endParaRPr>
          </a:p>
          <a:p>
            <a:pPr algn="l">
              <a:spcBef>
                <a:spcPct val="0"/>
              </a:spcBef>
              <a:defRPr/>
            </a:pPr>
            <a:fld id="{45941CD6-4F3D-46A1-AEC8-8A8A0AA2B5B3}" type="datetime11">
              <a:rPr lang="zh-CN" altLang="en-US" sz="2400">
                <a:solidFill>
                  <a:srgbClr val="3333FF"/>
                </a:solidFill>
                <a:effectLst>
                  <a:outerShdw blurRad="38100" dist="38100" dir="2700000" algn="tl">
                    <a:srgbClr val="C0C0C0"/>
                  </a:outerShdw>
                </a:effectLst>
                <a:latin typeface="Arial" charset="0"/>
                <a:ea typeface="宋体" pitchFamily="2" charset="-122"/>
              </a:rPr>
              <a:pPr algn="l">
                <a:spcBef>
                  <a:spcPct val="0"/>
                </a:spcBef>
                <a:defRPr/>
              </a:pPr>
              <a:t>09:17:51</a:t>
            </a:fld>
            <a:endParaRPr lang="en-US" altLang="zh-CN" sz="2400" dirty="0">
              <a:solidFill>
                <a:srgbClr val="3333FF"/>
              </a:solidFill>
              <a:effectLst>
                <a:outerShdw blurRad="38100" dist="38100" dir="2700000" algn="tl">
                  <a:srgbClr val="C0C0C0"/>
                </a:outerShdw>
              </a:effectLst>
              <a:latin typeface="Arial" charset="0"/>
              <a:ea typeface="宋体" pitchFamily="2" charset="-122"/>
            </a:endParaRPr>
          </a:p>
        </p:txBody>
      </p:sp>
      <p:grpSp>
        <p:nvGrpSpPr>
          <p:cNvPr id="24" name="组合 23"/>
          <p:cNvGrpSpPr/>
          <p:nvPr userDrawn="1"/>
        </p:nvGrpSpPr>
        <p:grpSpPr>
          <a:xfrm>
            <a:off x="356172" y="5737225"/>
            <a:ext cx="8635428" cy="860426"/>
            <a:chOff x="356172" y="5737225"/>
            <a:chExt cx="8635428" cy="860426"/>
          </a:xfrm>
        </p:grpSpPr>
        <p:cxnSp>
          <p:nvCxnSpPr>
            <p:cNvPr id="25" name="直接连接符 24"/>
            <p:cNvCxnSpPr/>
            <p:nvPr userDrawn="1"/>
          </p:nvCxnSpPr>
          <p:spPr bwMode="auto">
            <a:xfrm flipH="1">
              <a:off x="356172" y="6597440"/>
              <a:ext cx="1512211" cy="0"/>
            </a:xfrm>
            <a:prstGeom prst="line">
              <a:avLst/>
            </a:prstGeom>
            <a:solidFill>
              <a:schemeClr val="accent1"/>
            </a:solidFill>
            <a:ln w="19050" cap="flat" cmpd="sng" algn="ctr">
              <a:solidFill>
                <a:srgbClr val="5D5DC0"/>
              </a:solidFill>
              <a:prstDash val="solid"/>
              <a:round/>
              <a:headEnd type="none" w="med" len="med"/>
              <a:tailEnd type="none" w="med" len="med"/>
            </a:ln>
            <a:effectLst/>
          </p:spPr>
        </p:cxnSp>
        <p:grpSp>
          <p:nvGrpSpPr>
            <p:cNvPr id="26" name="组合 25"/>
            <p:cNvGrpSpPr/>
            <p:nvPr userDrawn="1"/>
          </p:nvGrpSpPr>
          <p:grpSpPr>
            <a:xfrm>
              <a:off x="2616916" y="5912643"/>
              <a:ext cx="157163" cy="39688"/>
              <a:chOff x="6834188" y="5932488"/>
              <a:chExt cx="157163" cy="39688"/>
            </a:xfrm>
          </p:grpSpPr>
          <p:sp>
            <p:nvSpPr>
              <p:cNvPr id="52" name="Line 5"/>
              <p:cNvSpPr>
                <a:spLocks noChangeShapeType="1"/>
              </p:cNvSpPr>
              <p:nvPr userDrawn="1"/>
            </p:nvSpPr>
            <p:spPr bwMode="auto">
              <a:xfrm flipV="1">
                <a:off x="6897688" y="5932488"/>
                <a:ext cx="46038" cy="3968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3" name="Line 15"/>
              <p:cNvSpPr>
                <a:spLocks noChangeShapeType="1"/>
              </p:cNvSpPr>
              <p:nvPr userDrawn="1"/>
            </p:nvSpPr>
            <p:spPr bwMode="auto">
              <a:xfrm flipV="1">
                <a:off x="6834188" y="5932488"/>
                <a:ext cx="31750" cy="23813"/>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4" name="Line 16"/>
              <p:cNvSpPr>
                <a:spLocks noChangeShapeType="1"/>
              </p:cNvSpPr>
              <p:nvPr userDrawn="1"/>
            </p:nvSpPr>
            <p:spPr bwMode="auto">
              <a:xfrm flipH="1" flipV="1">
                <a:off x="6865938" y="5932488"/>
                <a:ext cx="31750" cy="3968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5" name="Line 17"/>
              <p:cNvSpPr>
                <a:spLocks noChangeShapeType="1"/>
              </p:cNvSpPr>
              <p:nvPr userDrawn="1"/>
            </p:nvSpPr>
            <p:spPr bwMode="auto">
              <a:xfrm flipH="1" flipV="1">
                <a:off x="6943726" y="5932488"/>
                <a:ext cx="47625" cy="317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grpSp>
          <p:nvGrpSpPr>
            <p:cNvPr id="27" name="组合 26"/>
            <p:cNvGrpSpPr/>
            <p:nvPr userDrawn="1"/>
          </p:nvGrpSpPr>
          <p:grpSpPr>
            <a:xfrm>
              <a:off x="2288304" y="6115843"/>
              <a:ext cx="157162" cy="39688"/>
              <a:chOff x="6505576" y="6135688"/>
              <a:chExt cx="157162" cy="39688"/>
            </a:xfrm>
          </p:grpSpPr>
          <p:sp>
            <p:nvSpPr>
              <p:cNvPr id="48" name="Line 6"/>
              <p:cNvSpPr>
                <a:spLocks noChangeShapeType="1"/>
              </p:cNvSpPr>
              <p:nvPr userDrawn="1"/>
            </p:nvSpPr>
            <p:spPr bwMode="auto">
              <a:xfrm flipV="1">
                <a:off x="6505576" y="6135688"/>
                <a:ext cx="31750" cy="23813"/>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9" name="Line 7"/>
              <p:cNvSpPr>
                <a:spLocks noChangeShapeType="1"/>
              </p:cNvSpPr>
              <p:nvPr userDrawn="1"/>
            </p:nvSpPr>
            <p:spPr bwMode="auto">
              <a:xfrm flipH="1" flipV="1">
                <a:off x="6537326" y="6135688"/>
                <a:ext cx="31750" cy="3968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0" name="Line 18"/>
              <p:cNvSpPr>
                <a:spLocks noChangeShapeType="1"/>
              </p:cNvSpPr>
              <p:nvPr userDrawn="1"/>
            </p:nvSpPr>
            <p:spPr bwMode="auto">
              <a:xfrm flipH="1" flipV="1">
                <a:off x="6615113" y="6135688"/>
                <a:ext cx="47625" cy="317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1" name="Line 19"/>
              <p:cNvSpPr>
                <a:spLocks noChangeShapeType="1"/>
              </p:cNvSpPr>
              <p:nvPr userDrawn="1"/>
            </p:nvSpPr>
            <p:spPr bwMode="auto">
              <a:xfrm flipV="1">
                <a:off x="6569076" y="6135688"/>
                <a:ext cx="46038" cy="3968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sp>
          <p:nvSpPr>
            <p:cNvPr id="28" name="Line 25"/>
            <p:cNvSpPr>
              <a:spLocks noChangeShapeType="1"/>
            </p:cNvSpPr>
            <p:nvPr userDrawn="1"/>
          </p:nvSpPr>
          <p:spPr bwMode="auto">
            <a:xfrm>
              <a:off x="2023985" y="6597650"/>
              <a:ext cx="6967615"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nvGrpSpPr>
            <p:cNvPr id="29" name="组合 28"/>
            <p:cNvGrpSpPr/>
            <p:nvPr userDrawn="1"/>
          </p:nvGrpSpPr>
          <p:grpSpPr>
            <a:xfrm>
              <a:off x="1819198" y="5737225"/>
              <a:ext cx="204788" cy="860426"/>
              <a:chOff x="7115176" y="5737225"/>
              <a:chExt cx="204788" cy="860426"/>
            </a:xfrm>
          </p:grpSpPr>
          <p:sp>
            <p:nvSpPr>
              <p:cNvPr id="35" name="Line 8"/>
              <p:cNvSpPr>
                <a:spLocks noChangeShapeType="1"/>
              </p:cNvSpPr>
              <p:nvPr userDrawn="1"/>
            </p:nvSpPr>
            <p:spPr bwMode="auto">
              <a:xfrm flipV="1">
                <a:off x="7210426" y="5894388"/>
                <a:ext cx="0" cy="155575"/>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6" name="Line 9"/>
              <p:cNvSpPr>
                <a:spLocks noChangeShapeType="1"/>
              </p:cNvSpPr>
              <p:nvPr userDrawn="1"/>
            </p:nvSpPr>
            <p:spPr bwMode="auto">
              <a:xfrm flipV="1">
                <a:off x="7162801" y="6049963"/>
                <a:ext cx="0" cy="1333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7" name="Line 10"/>
              <p:cNvSpPr>
                <a:spLocks noChangeShapeType="1"/>
              </p:cNvSpPr>
              <p:nvPr userDrawn="1"/>
            </p:nvSpPr>
            <p:spPr bwMode="auto">
              <a:xfrm flipV="1">
                <a:off x="7256463" y="5894388"/>
                <a:ext cx="0" cy="61913"/>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8" name="Line 11"/>
              <p:cNvSpPr>
                <a:spLocks noChangeShapeType="1"/>
              </p:cNvSpPr>
              <p:nvPr userDrawn="1"/>
            </p:nvSpPr>
            <p:spPr bwMode="auto">
              <a:xfrm flipV="1">
                <a:off x="7162801" y="6284913"/>
                <a:ext cx="0" cy="31273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9" name="Line 12"/>
              <p:cNvSpPr>
                <a:spLocks noChangeShapeType="1"/>
              </p:cNvSpPr>
              <p:nvPr userDrawn="1"/>
            </p:nvSpPr>
            <p:spPr bwMode="auto">
              <a:xfrm flipV="1">
                <a:off x="7319963" y="5956300"/>
                <a:ext cx="0" cy="6413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0" name="Line 13"/>
              <p:cNvSpPr>
                <a:spLocks noChangeShapeType="1"/>
              </p:cNvSpPr>
              <p:nvPr userDrawn="1"/>
            </p:nvSpPr>
            <p:spPr bwMode="auto">
              <a:xfrm>
                <a:off x="7115176" y="6284913"/>
                <a:ext cx="117475"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1" name="Line 14"/>
              <p:cNvSpPr>
                <a:spLocks noChangeShapeType="1"/>
              </p:cNvSpPr>
              <p:nvPr userDrawn="1"/>
            </p:nvSpPr>
            <p:spPr bwMode="auto">
              <a:xfrm>
                <a:off x="7115176" y="6183313"/>
                <a:ext cx="117475"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2" name="Line 20"/>
              <p:cNvSpPr>
                <a:spLocks noChangeShapeType="1"/>
              </p:cNvSpPr>
              <p:nvPr userDrawn="1"/>
            </p:nvSpPr>
            <p:spPr bwMode="auto">
              <a:xfrm>
                <a:off x="7210426" y="5894388"/>
                <a:ext cx="46038"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3" name="Line 21"/>
              <p:cNvSpPr>
                <a:spLocks noChangeShapeType="1"/>
              </p:cNvSpPr>
              <p:nvPr userDrawn="1"/>
            </p:nvSpPr>
            <p:spPr bwMode="auto">
              <a:xfrm flipV="1">
                <a:off x="7115176" y="6183313"/>
                <a:ext cx="0" cy="10160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4" name="Line 22"/>
              <p:cNvSpPr>
                <a:spLocks noChangeShapeType="1"/>
              </p:cNvSpPr>
              <p:nvPr userDrawn="1"/>
            </p:nvSpPr>
            <p:spPr bwMode="auto">
              <a:xfrm flipV="1">
                <a:off x="7232651" y="6183313"/>
                <a:ext cx="0" cy="10160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5" name="Line 23"/>
              <p:cNvSpPr>
                <a:spLocks noChangeShapeType="1"/>
              </p:cNvSpPr>
              <p:nvPr userDrawn="1"/>
            </p:nvSpPr>
            <p:spPr bwMode="auto">
              <a:xfrm flipV="1">
                <a:off x="7232651" y="5737225"/>
                <a:ext cx="0" cy="157163"/>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6" name="Line 26"/>
              <p:cNvSpPr>
                <a:spLocks noChangeShapeType="1"/>
              </p:cNvSpPr>
              <p:nvPr userDrawn="1"/>
            </p:nvSpPr>
            <p:spPr bwMode="auto">
              <a:xfrm>
                <a:off x="7162801" y="6049963"/>
                <a:ext cx="157163"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7" name="Line 27"/>
              <p:cNvSpPr>
                <a:spLocks noChangeShapeType="1"/>
              </p:cNvSpPr>
              <p:nvPr userDrawn="1"/>
            </p:nvSpPr>
            <p:spPr bwMode="auto">
              <a:xfrm>
                <a:off x="7210426" y="5956300"/>
                <a:ext cx="109538"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grpSp>
          <p:nvGrpSpPr>
            <p:cNvPr id="30" name="组合 29"/>
            <p:cNvGrpSpPr/>
            <p:nvPr userDrawn="1"/>
          </p:nvGrpSpPr>
          <p:grpSpPr>
            <a:xfrm>
              <a:off x="356172" y="6165380"/>
              <a:ext cx="1132962" cy="312738"/>
              <a:chOff x="356172" y="6165380"/>
              <a:chExt cx="1132962" cy="312738"/>
            </a:xfrm>
          </p:grpSpPr>
          <p:sp>
            <p:nvSpPr>
              <p:cNvPr id="31" name="Line 24"/>
              <p:cNvSpPr>
                <a:spLocks noChangeShapeType="1"/>
              </p:cNvSpPr>
              <p:nvPr userDrawn="1"/>
            </p:nvSpPr>
            <p:spPr bwMode="auto">
              <a:xfrm>
                <a:off x="622872" y="6165380"/>
                <a:ext cx="430213" cy="30480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2" name="Line 28"/>
              <p:cNvSpPr>
                <a:spLocks noChangeShapeType="1"/>
              </p:cNvSpPr>
              <p:nvPr userDrawn="1"/>
            </p:nvSpPr>
            <p:spPr bwMode="auto">
              <a:xfrm flipV="1">
                <a:off x="356172" y="6165380"/>
                <a:ext cx="266700" cy="31273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3" name="Line 29"/>
              <p:cNvSpPr>
                <a:spLocks noChangeShapeType="1"/>
              </p:cNvSpPr>
              <p:nvPr userDrawn="1"/>
            </p:nvSpPr>
            <p:spPr bwMode="auto">
              <a:xfrm flipV="1">
                <a:off x="924497" y="6181255"/>
                <a:ext cx="166688" cy="1968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4" name="Line 24"/>
              <p:cNvSpPr>
                <a:spLocks noChangeShapeType="1"/>
              </p:cNvSpPr>
              <p:nvPr userDrawn="1"/>
            </p:nvSpPr>
            <p:spPr bwMode="auto">
              <a:xfrm>
                <a:off x="1081328" y="6181255"/>
                <a:ext cx="407806" cy="288925"/>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grpSp>
    </p:spTree>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9770C558-82F9-4946-81C4-C38BABCCB540}" type="slidenum">
              <a:rPr lang="zh-CN" altLang="en-US"/>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91338" y="-26988"/>
            <a:ext cx="2144712" cy="676910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6988"/>
            <a:ext cx="6281738" cy="676910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2B40EFF8-66A8-45C6-B2FA-936CE04FE161}" type="slidenum">
              <a:rPr lang="zh-CN" altLang="en-US"/>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934BCF42-4143-4176-9FD2-7A56A7C90E52}" type="slidenum">
              <a:rPr lang="zh-CN" altLang="en-US"/>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486D6B03-8EFC-4CDD-891B-BAA5DF273B41}" type="slidenum">
              <a:rPr lang="zh-CN" altLang="en-US"/>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549275"/>
            <a:ext cx="4213225" cy="6192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22825" y="549275"/>
            <a:ext cx="4213225" cy="6192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425810C6-B55B-44EA-AACA-094C59E3F0B4}" type="slidenum">
              <a:rPr lang="zh-CN" altLang="en-US"/>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endParaRPr lang="en-US" altLang="zh-CN"/>
          </a:p>
        </p:txBody>
      </p:sp>
      <p:sp>
        <p:nvSpPr>
          <p:cNvPr id="8" name="灯片编号占位符 7"/>
          <p:cNvSpPr>
            <a:spLocks noGrp="1"/>
          </p:cNvSpPr>
          <p:nvPr>
            <p:ph type="sldNum" sz="quarter" idx="11"/>
          </p:nvPr>
        </p:nvSpPr>
        <p:spPr/>
        <p:txBody>
          <a:bodyPr/>
          <a:lstStyle>
            <a:lvl1pPr>
              <a:defRPr/>
            </a:lvl1pPr>
          </a:lstStyle>
          <a:p>
            <a:fld id="{BE9EC108-38A4-4252-84C5-EBD65346C487}" type="slidenum">
              <a:rPr lang="zh-CN" altLang="en-US"/>
              <a:pPr/>
              <a:t>‹#›</a:t>
            </a:fld>
            <a:endParaRPr lang="en-US" altLang="zh-CN"/>
          </a:p>
        </p:txBody>
      </p:sp>
      <p:sp>
        <p:nvSpPr>
          <p:cNvPr id="9" name="日期占位符 8"/>
          <p:cNvSpPr>
            <a:spLocks noGrp="1"/>
          </p:cNvSpPr>
          <p:nvPr>
            <p:ph type="dt" sz="half" idx="12"/>
          </p:nvPr>
        </p:nvSpPr>
        <p:spPr/>
        <p:txBody>
          <a:bodyPr/>
          <a:lstStyle>
            <a:lvl1pPr>
              <a:defRPr/>
            </a:lvl1pPr>
          </a:lstStyle>
          <a:p>
            <a:endParaRPr lang="en-US" altLang="zh-CN"/>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endParaRPr lang="en-US" altLang="zh-CN"/>
          </a:p>
        </p:txBody>
      </p:sp>
      <p:sp>
        <p:nvSpPr>
          <p:cNvPr id="4" name="灯片编号占位符 3"/>
          <p:cNvSpPr>
            <a:spLocks noGrp="1"/>
          </p:cNvSpPr>
          <p:nvPr>
            <p:ph type="sldNum" sz="quarter" idx="11"/>
          </p:nvPr>
        </p:nvSpPr>
        <p:spPr/>
        <p:txBody>
          <a:bodyPr/>
          <a:lstStyle>
            <a:lvl1pPr>
              <a:defRPr/>
            </a:lvl1pPr>
          </a:lstStyle>
          <a:p>
            <a:fld id="{E14635AF-2080-4EEE-8D3D-E7FFEB54A54C}" type="slidenum">
              <a:rPr lang="zh-CN" altLang="en-US"/>
              <a:pPr/>
              <a:t>‹#›</a:t>
            </a:fld>
            <a:endParaRPr lang="en-US" altLang="zh-CN"/>
          </a:p>
        </p:txBody>
      </p:sp>
      <p:sp>
        <p:nvSpPr>
          <p:cNvPr id="5" name="日期占位符 4"/>
          <p:cNvSpPr>
            <a:spLocks noGrp="1"/>
          </p:cNvSpPr>
          <p:nvPr>
            <p:ph type="dt" sz="half" idx="12"/>
          </p:nvPr>
        </p:nvSpPr>
        <p:spPr/>
        <p:txBody>
          <a:bodyPr/>
          <a:lstStyle>
            <a:lvl1pPr>
              <a:defRPr/>
            </a:lvl1pPr>
          </a:lstStyle>
          <a:p>
            <a:endParaRPr lang="en-US" altLang="zh-CN"/>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endParaRPr lang="en-US" altLang="zh-CN"/>
          </a:p>
        </p:txBody>
      </p:sp>
      <p:sp>
        <p:nvSpPr>
          <p:cNvPr id="3" name="灯片编号占位符 2"/>
          <p:cNvSpPr>
            <a:spLocks noGrp="1"/>
          </p:cNvSpPr>
          <p:nvPr>
            <p:ph type="sldNum" sz="quarter" idx="11"/>
          </p:nvPr>
        </p:nvSpPr>
        <p:spPr/>
        <p:txBody>
          <a:bodyPr/>
          <a:lstStyle>
            <a:lvl1pPr>
              <a:defRPr/>
            </a:lvl1pPr>
          </a:lstStyle>
          <a:p>
            <a:fld id="{12F30A83-201B-482F-A013-A9E505AD2532}" type="slidenum">
              <a:rPr lang="zh-CN" altLang="en-US"/>
              <a:pPr/>
              <a:t>‹#›</a:t>
            </a:fld>
            <a:endParaRPr lang="en-US" altLang="zh-CN"/>
          </a:p>
        </p:txBody>
      </p:sp>
      <p:sp>
        <p:nvSpPr>
          <p:cNvPr id="4" name="日期占位符 3"/>
          <p:cNvSpPr>
            <a:spLocks noGrp="1"/>
          </p:cNvSpPr>
          <p:nvPr>
            <p:ph type="dt" sz="half" idx="12"/>
          </p:nvPr>
        </p:nvSpPr>
        <p:spPr/>
        <p:txBody>
          <a:bodyPr/>
          <a:lstStyle>
            <a:lvl1pPr>
              <a:defRPr/>
            </a:lvl1pPr>
          </a:lstStyle>
          <a:p>
            <a:endParaRPr lang="en-US" altLang="zh-CN"/>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D7702601-5939-487F-A886-FCEB8A32C8DC}" type="slidenum">
              <a:rPr lang="zh-CN" altLang="en-US"/>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15BC34EF-7B81-441A-9FB2-EBDB730A7605}" type="slidenum">
              <a:rPr lang="zh-CN" altLang="en-US"/>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8195" name="Group 19"/>
          <p:cNvGrpSpPr>
            <a:grpSpLocks/>
          </p:cNvGrpSpPr>
          <p:nvPr userDrawn="1"/>
        </p:nvGrpSpPr>
        <p:grpSpPr bwMode="auto">
          <a:xfrm>
            <a:off x="0" y="0"/>
            <a:ext cx="9144000" cy="566738"/>
            <a:chOff x="0" y="0"/>
            <a:chExt cx="5760" cy="357"/>
          </a:xfrm>
        </p:grpSpPr>
        <p:sp>
          <p:nvSpPr>
            <p:cNvPr id="178181" name="Rectangle 5"/>
            <p:cNvSpPr>
              <a:spLocks noChangeArrowheads="1"/>
            </p:cNvSpPr>
            <p:nvPr userDrawn="1"/>
          </p:nvSpPr>
          <p:spPr bwMode="auto">
            <a:xfrm>
              <a:off x="0" y="0"/>
              <a:ext cx="180" cy="344"/>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zh-CN" altLang="en-US" b="0"/>
            </a:p>
          </p:txBody>
        </p:sp>
        <p:sp>
          <p:nvSpPr>
            <p:cNvPr id="178182" name="Rectangle 6"/>
            <p:cNvSpPr>
              <a:spLocks noChangeArrowheads="1"/>
            </p:cNvSpPr>
            <p:nvPr userDrawn="1"/>
          </p:nvSpPr>
          <p:spPr bwMode="auto">
            <a:xfrm>
              <a:off x="238" y="85"/>
              <a:ext cx="5500" cy="173"/>
            </a:xfrm>
            <a:prstGeom prst="rect">
              <a:avLst/>
            </a:prstGeom>
            <a:gradFill rotWithShape="0">
              <a:gsLst>
                <a:gs pos="0">
                  <a:srgbClr val="FFFFCC"/>
                </a:gs>
                <a:gs pos="100000">
                  <a:schemeClr val="bg1"/>
                </a:gs>
              </a:gsLst>
              <a:lin ang="0" scaled="1"/>
            </a:gradFill>
            <a:ln w="9525">
              <a:noFill/>
              <a:miter lim="800000"/>
              <a:headEnd/>
              <a:tailEnd/>
            </a:ln>
          </p:spPr>
          <p:txBody>
            <a:bodyPr/>
            <a:lstStyle/>
            <a:p>
              <a:pPr algn="l"/>
              <a:endParaRPr lang="zh-CN" altLang="en-US" b="0"/>
            </a:p>
          </p:txBody>
        </p:sp>
        <p:sp>
          <p:nvSpPr>
            <p:cNvPr id="178183" name="Rectangle 7"/>
            <p:cNvSpPr>
              <a:spLocks noChangeArrowheads="1"/>
            </p:cNvSpPr>
            <p:nvPr userDrawn="1"/>
          </p:nvSpPr>
          <p:spPr bwMode="auto">
            <a:xfrm>
              <a:off x="236" y="85"/>
              <a:ext cx="87" cy="89"/>
            </a:xfrm>
            <a:prstGeom prst="rect">
              <a:avLst/>
            </a:prstGeom>
            <a:solidFill>
              <a:srgbClr val="33CC33">
                <a:alpha val="14999"/>
              </a:srgbClr>
            </a:solidFill>
            <a:ln w="9525">
              <a:noFill/>
              <a:miter lim="800000"/>
              <a:headEnd/>
              <a:tailEnd/>
            </a:ln>
          </p:spPr>
          <p:txBody>
            <a:bodyPr/>
            <a:lstStyle/>
            <a:p>
              <a:pPr algn="l"/>
              <a:endParaRPr lang="zh-CN" altLang="en-US" sz="1800" b="0">
                <a:solidFill>
                  <a:schemeClr val="hlink"/>
                </a:solidFill>
                <a:latin typeface="Arial" charset="0"/>
              </a:endParaRPr>
            </a:p>
          </p:txBody>
        </p:sp>
        <p:sp>
          <p:nvSpPr>
            <p:cNvPr id="178184" name="Rectangle 8"/>
            <p:cNvSpPr>
              <a:spLocks noChangeArrowheads="1"/>
            </p:cNvSpPr>
            <p:nvPr userDrawn="1"/>
          </p:nvSpPr>
          <p:spPr bwMode="auto">
            <a:xfrm>
              <a:off x="323" y="0"/>
              <a:ext cx="88" cy="87"/>
            </a:xfrm>
            <a:prstGeom prst="rect">
              <a:avLst/>
            </a:prstGeom>
            <a:solidFill>
              <a:srgbClr val="33CC33">
                <a:alpha val="14999"/>
              </a:srgbClr>
            </a:solidFill>
            <a:ln w="9525">
              <a:noFill/>
              <a:miter lim="800000"/>
              <a:headEnd/>
              <a:tailEnd/>
            </a:ln>
          </p:spPr>
          <p:txBody>
            <a:bodyPr/>
            <a:lstStyle/>
            <a:p>
              <a:pPr algn="l"/>
              <a:endParaRPr lang="zh-CN" altLang="en-US" sz="1800" b="0">
                <a:solidFill>
                  <a:schemeClr val="hlink"/>
                </a:solidFill>
                <a:latin typeface="Arial" charset="0"/>
              </a:endParaRPr>
            </a:p>
          </p:txBody>
        </p:sp>
        <p:sp>
          <p:nvSpPr>
            <p:cNvPr id="178185" name="Rectangle 9"/>
            <p:cNvSpPr>
              <a:spLocks noChangeArrowheads="1"/>
            </p:cNvSpPr>
            <p:nvPr userDrawn="1"/>
          </p:nvSpPr>
          <p:spPr bwMode="auto">
            <a:xfrm>
              <a:off x="323" y="85"/>
              <a:ext cx="88" cy="89"/>
            </a:xfrm>
            <a:prstGeom prst="rect">
              <a:avLst/>
            </a:prstGeom>
            <a:solidFill>
              <a:srgbClr val="33CC33">
                <a:alpha val="30000"/>
              </a:srgbClr>
            </a:solidFill>
            <a:ln w="9525">
              <a:noFill/>
              <a:miter lim="800000"/>
              <a:headEnd/>
              <a:tailEnd/>
            </a:ln>
          </p:spPr>
          <p:txBody>
            <a:bodyPr/>
            <a:lstStyle/>
            <a:p>
              <a:pPr algn="l"/>
              <a:endParaRPr lang="zh-CN" altLang="en-US" sz="1800" b="0">
                <a:solidFill>
                  <a:schemeClr val="accent2"/>
                </a:solidFill>
                <a:latin typeface="Arial" charset="0"/>
              </a:endParaRPr>
            </a:p>
          </p:txBody>
        </p:sp>
        <p:sp>
          <p:nvSpPr>
            <p:cNvPr id="178186" name="Rectangle 10"/>
            <p:cNvSpPr>
              <a:spLocks noChangeArrowheads="1"/>
            </p:cNvSpPr>
            <p:nvPr userDrawn="1"/>
          </p:nvSpPr>
          <p:spPr bwMode="auto">
            <a:xfrm>
              <a:off x="151" y="173"/>
              <a:ext cx="86" cy="87"/>
            </a:xfrm>
            <a:prstGeom prst="rect">
              <a:avLst/>
            </a:prstGeom>
            <a:solidFill>
              <a:srgbClr val="33CC33">
                <a:alpha val="14999"/>
              </a:srgbClr>
            </a:solidFill>
            <a:ln w="9525">
              <a:noFill/>
              <a:miter lim="800000"/>
              <a:headEnd/>
              <a:tailEnd/>
            </a:ln>
          </p:spPr>
          <p:txBody>
            <a:bodyPr/>
            <a:lstStyle/>
            <a:p>
              <a:pPr algn="l"/>
              <a:endParaRPr lang="zh-CN" altLang="en-US" sz="1800" b="0">
                <a:solidFill>
                  <a:schemeClr val="hlink"/>
                </a:solidFill>
                <a:latin typeface="Arial" charset="0"/>
              </a:endParaRPr>
            </a:p>
          </p:txBody>
        </p:sp>
        <p:sp>
          <p:nvSpPr>
            <p:cNvPr id="178187" name="Rectangle 11"/>
            <p:cNvSpPr>
              <a:spLocks noChangeArrowheads="1"/>
            </p:cNvSpPr>
            <p:nvPr userDrawn="1"/>
          </p:nvSpPr>
          <p:spPr bwMode="auto">
            <a:xfrm>
              <a:off x="61" y="86"/>
              <a:ext cx="89" cy="87"/>
            </a:xfrm>
            <a:prstGeom prst="rect">
              <a:avLst/>
            </a:prstGeom>
            <a:solidFill>
              <a:srgbClr val="FF00FF">
                <a:alpha val="20000"/>
              </a:srgbClr>
            </a:solidFill>
            <a:ln w="9525">
              <a:noFill/>
              <a:miter lim="800000"/>
              <a:headEnd/>
              <a:tailEnd/>
            </a:ln>
          </p:spPr>
          <p:txBody>
            <a:bodyPr/>
            <a:lstStyle/>
            <a:p>
              <a:pPr algn="l"/>
              <a:endParaRPr lang="zh-CN" altLang="en-US" b="0"/>
            </a:p>
          </p:txBody>
        </p:sp>
        <p:sp>
          <p:nvSpPr>
            <p:cNvPr id="178188" name="Rectangle 12"/>
            <p:cNvSpPr>
              <a:spLocks noChangeArrowheads="1"/>
            </p:cNvSpPr>
            <p:nvPr userDrawn="1"/>
          </p:nvSpPr>
          <p:spPr bwMode="auto">
            <a:xfrm>
              <a:off x="236" y="171"/>
              <a:ext cx="87" cy="87"/>
            </a:xfrm>
            <a:prstGeom prst="rect">
              <a:avLst/>
            </a:prstGeom>
            <a:solidFill>
              <a:srgbClr val="33CC33">
                <a:alpha val="30000"/>
              </a:srgbClr>
            </a:solidFill>
            <a:ln w="9525">
              <a:noFill/>
              <a:miter lim="800000"/>
              <a:headEnd/>
              <a:tailEnd/>
            </a:ln>
          </p:spPr>
          <p:txBody>
            <a:bodyPr/>
            <a:lstStyle/>
            <a:p>
              <a:pPr algn="l"/>
              <a:endParaRPr lang="zh-CN" altLang="en-US" sz="1800" b="0">
                <a:solidFill>
                  <a:schemeClr val="accent2"/>
                </a:solidFill>
                <a:latin typeface="Arial" charset="0"/>
              </a:endParaRPr>
            </a:p>
          </p:txBody>
        </p:sp>
        <p:sp>
          <p:nvSpPr>
            <p:cNvPr id="178189" name="Rectangle 13"/>
            <p:cNvSpPr>
              <a:spLocks noChangeArrowheads="1"/>
            </p:cNvSpPr>
            <p:nvPr userDrawn="1"/>
          </p:nvSpPr>
          <p:spPr bwMode="auto">
            <a:xfrm>
              <a:off x="151" y="258"/>
              <a:ext cx="86" cy="86"/>
            </a:xfrm>
            <a:prstGeom prst="rect">
              <a:avLst/>
            </a:prstGeom>
            <a:solidFill>
              <a:srgbClr val="33CC33">
                <a:alpha val="30000"/>
              </a:srgbClr>
            </a:solidFill>
            <a:ln w="9525">
              <a:noFill/>
              <a:miter lim="800000"/>
              <a:headEnd/>
              <a:tailEnd/>
            </a:ln>
          </p:spPr>
          <p:txBody>
            <a:bodyPr/>
            <a:lstStyle/>
            <a:p>
              <a:pPr algn="l"/>
              <a:endParaRPr lang="zh-CN" altLang="en-US" sz="1800" b="0">
                <a:solidFill>
                  <a:schemeClr val="accent2"/>
                </a:solidFill>
                <a:latin typeface="Arial" charset="0"/>
              </a:endParaRPr>
            </a:p>
          </p:txBody>
        </p:sp>
        <p:sp>
          <p:nvSpPr>
            <p:cNvPr id="178193" name="Rectangle 17"/>
            <p:cNvSpPr>
              <a:spLocks noChangeArrowheads="1"/>
            </p:cNvSpPr>
            <p:nvPr userDrawn="1"/>
          </p:nvSpPr>
          <p:spPr bwMode="auto">
            <a:xfrm>
              <a:off x="0" y="328"/>
              <a:ext cx="5760" cy="29"/>
            </a:xfrm>
            <a:prstGeom prst="rect">
              <a:avLst/>
            </a:prstGeom>
            <a:gradFill rotWithShape="0">
              <a:gsLst>
                <a:gs pos="0">
                  <a:schemeClr val="bg2">
                    <a:alpha val="39999"/>
                  </a:schemeClr>
                </a:gs>
                <a:gs pos="100000">
                  <a:schemeClr val="bg1">
                    <a:alpha val="10001"/>
                  </a:schemeClr>
                </a:gs>
              </a:gsLst>
              <a:lin ang="0" scaled="1"/>
            </a:gradFill>
            <a:ln w="9525">
              <a:noFill/>
              <a:miter lim="800000"/>
              <a:headEnd/>
              <a:tailEnd/>
            </a:ln>
          </p:spPr>
          <p:txBody>
            <a:bodyPr/>
            <a:lstStyle/>
            <a:p>
              <a:pPr algn="l"/>
              <a:endParaRPr lang="zh-CN" altLang="en-US" b="0"/>
            </a:p>
          </p:txBody>
        </p:sp>
      </p:grpSp>
      <p:sp>
        <p:nvSpPr>
          <p:cNvPr id="178178"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mj-lt"/>
              </a:defRPr>
            </a:lvl1pPr>
          </a:lstStyle>
          <a:p>
            <a:endParaRPr lang="en-US" altLang="zh-CN"/>
          </a:p>
        </p:txBody>
      </p:sp>
      <p:sp>
        <p:nvSpPr>
          <p:cNvPr id="178179"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Black" pitchFamily="34" charset="0"/>
              </a:defRPr>
            </a:lvl1pPr>
          </a:lstStyle>
          <a:p>
            <a:fld id="{12A76B1B-0DE0-433F-AD32-5E74605223E6}" type="slidenum">
              <a:rPr lang="zh-CN" altLang="en-US"/>
              <a:pPr/>
              <a:t>‹#›</a:t>
            </a:fld>
            <a:endParaRPr lang="en-US" altLang="zh-CN"/>
          </a:p>
        </p:txBody>
      </p:sp>
      <p:sp>
        <p:nvSpPr>
          <p:cNvPr id="178190" name="Rectangle 14"/>
          <p:cNvSpPr>
            <a:spLocks noGrp="1" noChangeArrowheads="1"/>
          </p:cNvSpPr>
          <p:nvPr>
            <p:ph type="title"/>
          </p:nvPr>
        </p:nvSpPr>
        <p:spPr bwMode="auto">
          <a:xfrm>
            <a:off x="468313" y="-26988"/>
            <a:ext cx="8567737" cy="6492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78191" name="Rectangle 15"/>
          <p:cNvSpPr>
            <a:spLocks noGrp="1" noChangeArrowheads="1"/>
          </p:cNvSpPr>
          <p:nvPr>
            <p:ph type="body" idx="1"/>
          </p:nvPr>
        </p:nvSpPr>
        <p:spPr bwMode="auto">
          <a:xfrm>
            <a:off x="457200" y="549275"/>
            <a:ext cx="8578850" cy="61928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78192"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mj-lt"/>
              </a:defRPr>
            </a:lvl1pPr>
          </a:lstStyle>
          <a:p>
            <a:endParaRPr lang="en-US" altLang="zh-CN"/>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ransition spd="med"/>
  <p:timing>
    <p:tnLst>
      <p:par>
        <p:cTn id="1" dur="indefinite" restart="never" nodeType="tmRoot"/>
      </p:par>
    </p:tnLst>
  </p:timing>
  <p:hf hdr="0" ftr="0" dt="0"/>
  <p:txStyles>
    <p:titleStyle>
      <a:lvl1pPr algn="l" rtl="0" fontAlgn="base">
        <a:spcBef>
          <a:spcPct val="0"/>
        </a:spcBef>
        <a:spcAft>
          <a:spcPct val="0"/>
        </a:spcAft>
        <a:defRPr sz="3600" b="1">
          <a:solidFill>
            <a:schemeClr val="bg2"/>
          </a:solidFill>
          <a:latin typeface="+mj-lt"/>
          <a:ea typeface="+mj-ea"/>
          <a:cs typeface="+mj-cs"/>
        </a:defRPr>
      </a:lvl1pPr>
      <a:lvl2pPr algn="l" rtl="0" fontAlgn="base">
        <a:spcBef>
          <a:spcPct val="0"/>
        </a:spcBef>
        <a:spcAft>
          <a:spcPct val="0"/>
        </a:spcAft>
        <a:defRPr sz="3600" b="1">
          <a:solidFill>
            <a:schemeClr val="bg2"/>
          </a:solidFill>
          <a:latin typeface="Arial" charset="0"/>
          <a:ea typeface="隶书" pitchFamily="49" charset="-122"/>
        </a:defRPr>
      </a:lvl2pPr>
      <a:lvl3pPr algn="l" rtl="0" fontAlgn="base">
        <a:spcBef>
          <a:spcPct val="0"/>
        </a:spcBef>
        <a:spcAft>
          <a:spcPct val="0"/>
        </a:spcAft>
        <a:defRPr sz="3600" b="1">
          <a:solidFill>
            <a:schemeClr val="bg2"/>
          </a:solidFill>
          <a:latin typeface="Arial" charset="0"/>
          <a:ea typeface="隶书" pitchFamily="49" charset="-122"/>
        </a:defRPr>
      </a:lvl3pPr>
      <a:lvl4pPr algn="l" rtl="0" fontAlgn="base">
        <a:spcBef>
          <a:spcPct val="0"/>
        </a:spcBef>
        <a:spcAft>
          <a:spcPct val="0"/>
        </a:spcAft>
        <a:defRPr sz="3600" b="1">
          <a:solidFill>
            <a:schemeClr val="bg2"/>
          </a:solidFill>
          <a:latin typeface="Arial" charset="0"/>
          <a:ea typeface="隶书" pitchFamily="49" charset="-122"/>
        </a:defRPr>
      </a:lvl4pPr>
      <a:lvl5pPr algn="l" rtl="0" fontAlgn="base">
        <a:spcBef>
          <a:spcPct val="0"/>
        </a:spcBef>
        <a:spcAft>
          <a:spcPct val="0"/>
        </a:spcAft>
        <a:defRPr sz="3600" b="1">
          <a:solidFill>
            <a:schemeClr val="bg2"/>
          </a:solidFill>
          <a:latin typeface="Arial" charset="0"/>
          <a:ea typeface="隶书" pitchFamily="49" charset="-122"/>
        </a:defRPr>
      </a:lvl5pPr>
      <a:lvl6pPr marL="457200" algn="l" rtl="0" fontAlgn="base">
        <a:spcBef>
          <a:spcPct val="0"/>
        </a:spcBef>
        <a:spcAft>
          <a:spcPct val="0"/>
        </a:spcAft>
        <a:defRPr sz="3600" b="1">
          <a:solidFill>
            <a:schemeClr val="bg2"/>
          </a:solidFill>
          <a:latin typeface="Arial" charset="0"/>
          <a:ea typeface="隶书" pitchFamily="49" charset="-122"/>
        </a:defRPr>
      </a:lvl6pPr>
      <a:lvl7pPr marL="914400" algn="l" rtl="0" fontAlgn="base">
        <a:spcBef>
          <a:spcPct val="0"/>
        </a:spcBef>
        <a:spcAft>
          <a:spcPct val="0"/>
        </a:spcAft>
        <a:defRPr sz="3600" b="1">
          <a:solidFill>
            <a:schemeClr val="bg2"/>
          </a:solidFill>
          <a:latin typeface="Arial" charset="0"/>
          <a:ea typeface="隶书" pitchFamily="49" charset="-122"/>
        </a:defRPr>
      </a:lvl7pPr>
      <a:lvl8pPr marL="1371600" algn="l" rtl="0" fontAlgn="base">
        <a:spcBef>
          <a:spcPct val="0"/>
        </a:spcBef>
        <a:spcAft>
          <a:spcPct val="0"/>
        </a:spcAft>
        <a:defRPr sz="3600" b="1">
          <a:solidFill>
            <a:schemeClr val="bg2"/>
          </a:solidFill>
          <a:latin typeface="Arial" charset="0"/>
          <a:ea typeface="隶书" pitchFamily="49" charset="-122"/>
        </a:defRPr>
      </a:lvl8pPr>
      <a:lvl9pPr marL="1828800" algn="l" rtl="0" fontAlgn="base">
        <a:spcBef>
          <a:spcPct val="0"/>
        </a:spcBef>
        <a:spcAft>
          <a:spcPct val="0"/>
        </a:spcAft>
        <a:defRPr sz="3600" b="1">
          <a:solidFill>
            <a:schemeClr val="bg2"/>
          </a:solidFill>
          <a:latin typeface="Arial" charset="0"/>
          <a:ea typeface="隶书" pitchFamily="49" charset="-122"/>
        </a:defRPr>
      </a:lvl9pPr>
    </p:titleStyle>
    <p:body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801688" indent="-279400"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1339850" indent="-358775" algn="l" rtl="0" fontAlgn="base">
        <a:spcBef>
          <a:spcPct val="20000"/>
        </a:spcBef>
        <a:spcAft>
          <a:spcPct val="0"/>
        </a:spcAft>
        <a:buClr>
          <a:srgbClr val="FF6600"/>
        </a:buClr>
        <a:buSzPct val="65000"/>
        <a:buFont typeface="Wingdings" pitchFamily="2" charset="2"/>
        <a:buChar char="p"/>
        <a:defRPr sz="2800" b="1">
          <a:solidFill>
            <a:schemeClr val="tx1"/>
          </a:solidFill>
          <a:latin typeface="+mn-lt"/>
          <a:ea typeface="+mn-ea"/>
        </a:defRPr>
      </a:lvl3pPr>
      <a:lvl4pPr marL="1879600" indent="-360363" algn="l" rtl="0" fontAlgn="base">
        <a:spcBef>
          <a:spcPct val="20000"/>
        </a:spcBef>
        <a:spcAft>
          <a:spcPct val="0"/>
        </a:spcAft>
        <a:buClr>
          <a:srgbClr val="FF0066"/>
        </a:buClr>
        <a:buSzPct val="75000"/>
        <a:buFont typeface="Wingdings" pitchFamily="2" charset="2"/>
        <a:buChar char="u"/>
        <a:defRPr sz="2400" b="1">
          <a:solidFill>
            <a:schemeClr val="tx1"/>
          </a:solidFill>
          <a:latin typeface="+mn-lt"/>
          <a:ea typeface="+mn-ea"/>
        </a:defRPr>
      </a:lvl4pPr>
      <a:lvl5pPr marL="23304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9.emf"/><Relationship Id="rId5" Type="http://schemas.openxmlformats.org/officeDocument/2006/relationships/oleObject" Target="../embeddings/oleObject6.bin"/><Relationship Id="rId4" Type="http://schemas.openxmlformats.org/officeDocument/2006/relationships/image" Target="../media/image8.emf"/></Relationships>
</file>

<file path=ppt/slides/_rels/slide24.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0.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3.emf"/><Relationship Id="rId5" Type="http://schemas.openxmlformats.org/officeDocument/2006/relationships/oleObject" Target="../embeddings/oleObject10.bin"/><Relationship Id="rId4" Type="http://schemas.openxmlformats.org/officeDocument/2006/relationships/image" Target="../media/image12.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 Target="slide5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 Target="slide6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slide" Target="slide56.xml"/><Relationship Id="rId4" Type="http://schemas.openxmlformats.org/officeDocument/2006/relationships/image" Target="../media/image14.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slide" Target="slide59.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6.wmf"/><Relationship Id="rId5" Type="http://schemas.openxmlformats.org/officeDocument/2006/relationships/oleObject" Target="../embeddings/oleObject13.bin"/><Relationship Id="rId4" Type="http://schemas.openxmlformats.org/officeDocument/2006/relationships/image" Target="../media/image15.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9.wmf"/></Relationships>
</file>

<file path=ppt/slides/_rels/slide69.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1.wmf"/><Relationship Id="rId5" Type="http://schemas.openxmlformats.org/officeDocument/2006/relationships/oleObject" Target="../embeddings/oleObject16.bin"/><Relationship Id="rId4" Type="http://schemas.openxmlformats.org/officeDocument/2006/relationships/image" Target="../media/image20.wmf"/></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slide" Target="slide56.xml"/><Relationship Id="rId4" Type="http://schemas.openxmlformats.org/officeDocument/2006/relationships/image" Target="../media/image25.w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slide" Target="slide56.xml"/><Relationship Id="rId4" Type="http://schemas.openxmlformats.org/officeDocument/2006/relationships/image" Target="../media/image26.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slide" Target="slide30.xml"/><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1.bin"/><Relationship Id="rId5" Type="http://schemas.openxmlformats.org/officeDocument/2006/relationships/image" Target="../media/image27.wmf"/><Relationship Id="rId4" Type="http://schemas.openxmlformats.org/officeDocument/2006/relationships/oleObject" Target="../embeddings/oleObject20.bin"/></Relationships>
</file>

<file path=ppt/slides/_rels/slide77.xml.rels><?xml version="1.0" encoding="UTF-8" standalone="yes"?>
<Relationships xmlns="http://schemas.openxmlformats.org/package/2006/relationships"><Relationship Id="rId3" Type="http://schemas.openxmlformats.org/officeDocument/2006/relationships/slide" Target="slide80.xml"/><Relationship Id="rId2" Type="http://schemas.openxmlformats.org/officeDocument/2006/relationships/slide" Target="slide78.xml"/><Relationship Id="rId1" Type="http://schemas.openxmlformats.org/officeDocument/2006/relationships/slideLayout" Target="../slideLayouts/slideLayout2.xml"/><Relationship Id="rId5" Type="http://schemas.openxmlformats.org/officeDocument/2006/relationships/slide" Target="slide81.xml"/><Relationship Id="rId4" Type="http://schemas.openxmlformats.org/officeDocument/2006/relationships/slide" Target="slide7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1.wmf"/><Relationship Id="rId5" Type="http://schemas.openxmlformats.org/officeDocument/2006/relationships/oleObject" Target="../embeddings/oleObject23.bin"/><Relationship Id="rId10" Type="http://schemas.openxmlformats.org/officeDocument/2006/relationships/slide" Target="slide77.xml"/><Relationship Id="rId4" Type="http://schemas.openxmlformats.org/officeDocument/2006/relationships/image" Target="../media/image30.wmf"/><Relationship Id="rId9" Type="http://schemas.openxmlformats.org/officeDocument/2006/relationships/slide" Target="slide78.xml"/></Relationships>
</file>

<file path=ppt/slides/_rels/slide81.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slide" Target="slide79.xml"/><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3.wmf"/><Relationship Id="rId5" Type="http://schemas.openxmlformats.org/officeDocument/2006/relationships/oleObject" Target="../embeddings/oleObject25.bin"/><Relationship Id="rId10" Type="http://schemas.openxmlformats.org/officeDocument/2006/relationships/image" Target="../media/image35.wmf"/><Relationship Id="rId4" Type="http://schemas.openxmlformats.org/officeDocument/2006/relationships/slide" Target="slide77.xml"/><Relationship Id="rId9" Type="http://schemas.openxmlformats.org/officeDocument/2006/relationships/oleObject" Target="../embeddings/oleObject27.bin"/></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36.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38.wmf"/><Relationship Id="rId5" Type="http://schemas.openxmlformats.org/officeDocument/2006/relationships/oleObject" Target="../embeddings/oleObject30.bin"/><Relationship Id="rId4" Type="http://schemas.openxmlformats.org/officeDocument/2006/relationships/image" Target="../media/image37.wmf"/></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jpeg"/><Relationship Id="rId1" Type="http://schemas.openxmlformats.org/officeDocument/2006/relationships/slideLayout" Target="../slideLayouts/slideLayout2.xml"/><Relationship Id="rId4" Type="http://schemas.openxmlformats.org/officeDocument/2006/relationships/image" Target="../media/image4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Grp="1" noChangeArrowheads="1"/>
          </p:cNvSpPr>
          <p:nvPr>
            <p:ph type="subTitle" idx="1"/>
          </p:nvPr>
        </p:nvSpPr>
        <p:spPr>
          <a:xfrm>
            <a:off x="468313" y="1700213"/>
            <a:ext cx="8604250" cy="2592387"/>
          </a:xfrm>
          <a:noFill/>
          <a:ln/>
        </p:spPr>
        <p:txBody>
          <a:bodyPr anchor="ctr"/>
          <a:lstStyle/>
          <a:p>
            <a:pPr>
              <a:spcBef>
                <a:spcPct val="10000"/>
              </a:spcBef>
              <a:buClrTx/>
              <a:buFont typeface="Arial" charset="0"/>
              <a:buNone/>
            </a:pPr>
            <a:r>
              <a:rPr lang="zh-CN" altLang="en-US" sz="4500" b="0">
                <a:solidFill>
                  <a:srgbClr val="FFFFFF"/>
                </a:solidFill>
                <a:ea typeface="隶书" pitchFamily="49" charset="-122"/>
              </a:rPr>
              <a:t>计算机</a:t>
            </a:r>
            <a:r>
              <a:rPr lang="zh-CN" altLang="en-US" sz="4500" b="0">
                <a:solidFill>
                  <a:srgbClr val="FFCC00"/>
                </a:solidFill>
                <a:ea typeface="隶书" pitchFamily="49" charset="-122"/>
              </a:rPr>
              <a:t>组成</a:t>
            </a:r>
            <a:r>
              <a:rPr lang="zh-CN" altLang="en-US" sz="4500" b="0">
                <a:solidFill>
                  <a:srgbClr val="FFFFFF"/>
                </a:solidFill>
                <a:ea typeface="隶书" pitchFamily="49" charset="-122"/>
              </a:rPr>
              <a:t>与</a:t>
            </a:r>
            <a:r>
              <a:rPr lang="zh-CN" altLang="en-US" sz="4500" b="0">
                <a:solidFill>
                  <a:srgbClr val="FFCC00"/>
                </a:solidFill>
                <a:ea typeface="隶书" pitchFamily="49" charset="-122"/>
              </a:rPr>
              <a:t>体系结构</a:t>
            </a:r>
            <a:endParaRPr lang="zh-CN" altLang="en-US" sz="4500" b="0">
              <a:solidFill>
                <a:srgbClr val="FFFFFF"/>
              </a:solidFill>
              <a:ea typeface="隶书" pitchFamily="49" charset="-122"/>
            </a:endParaRPr>
          </a:p>
          <a:p>
            <a:pPr>
              <a:spcBef>
                <a:spcPct val="10000"/>
              </a:spcBef>
              <a:buClrTx/>
              <a:buFont typeface="Arial" charset="0"/>
              <a:buNone/>
            </a:pPr>
            <a:r>
              <a:rPr lang="zh-CN" altLang="en-US" sz="3900" b="0">
                <a:solidFill>
                  <a:srgbClr val="FFFFFF"/>
                </a:solidFill>
                <a:latin typeface="Arial" charset="0"/>
                <a:ea typeface="黑体" pitchFamily="2" charset="-122"/>
              </a:rPr>
              <a:t>第</a:t>
            </a:r>
            <a:r>
              <a:rPr lang="en-US" altLang="zh-CN" sz="7200" b="0">
                <a:solidFill>
                  <a:srgbClr val="FFFFFF"/>
                </a:solidFill>
                <a:latin typeface="Arial" charset="0"/>
                <a:ea typeface="黑体" pitchFamily="2" charset="-122"/>
              </a:rPr>
              <a:t>7</a:t>
            </a:r>
            <a:r>
              <a:rPr lang="zh-CN" altLang="en-US" sz="3900" b="0">
                <a:solidFill>
                  <a:srgbClr val="FFFFFF"/>
                </a:solidFill>
                <a:latin typeface="Arial" charset="0"/>
                <a:ea typeface="黑体" pitchFamily="2" charset="-122"/>
              </a:rPr>
              <a:t>章  流水线技术与指令级并行</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774146">
                                            <p:txEl>
                                              <p:pRg st="0" end="0"/>
                                            </p:txEl>
                                          </p:spTgt>
                                        </p:tgtEl>
                                        <p:attrNameLst>
                                          <p:attrName>style.visibility</p:attrName>
                                        </p:attrNameLst>
                                      </p:cBhvr>
                                      <p:to>
                                        <p:strVal val="visible"/>
                                      </p:to>
                                    </p:set>
                                    <p:anim calcmode="lin" valueType="num">
                                      <p:cBhvr>
                                        <p:cTn id="7" dur="500" fill="hold"/>
                                        <p:tgtEl>
                                          <p:spTgt spid="774146">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774146">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774146">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774146">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774146">
                                            <p:txEl>
                                              <p:pRg st="1" end="1"/>
                                            </p:txEl>
                                          </p:spTgt>
                                        </p:tgtEl>
                                        <p:attrNameLst>
                                          <p:attrName>style.visibility</p:attrName>
                                        </p:attrNameLst>
                                      </p:cBhvr>
                                      <p:to>
                                        <p:strVal val="visible"/>
                                      </p:to>
                                    </p:set>
                                    <p:anim calcmode="lin" valueType="num">
                                      <p:cBhvr additive="base">
                                        <p:cTn id="14" dur="500" fill="hold"/>
                                        <p:tgtEl>
                                          <p:spTgt spid="774146">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774146">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灯片编号占位符 4"/>
          <p:cNvSpPr>
            <a:spLocks noGrp="1"/>
          </p:cNvSpPr>
          <p:nvPr>
            <p:ph type="sldNum" sz="quarter" idx="11"/>
          </p:nvPr>
        </p:nvSpPr>
        <p:spPr/>
        <p:txBody>
          <a:bodyPr/>
          <a:lstStyle/>
          <a:p>
            <a:fld id="{0A48090E-E4D4-48C6-B66D-4C90564C10A0}" type="slidenum">
              <a:rPr lang="zh-CN" altLang="en-US"/>
              <a:pPr/>
              <a:t>10</a:t>
            </a:fld>
            <a:endParaRPr lang="en-US" altLang="zh-CN"/>
          </a:p>
        </p:txBody>
      </p:sp>
      <p:sp>
        <p:nvSpPr>
          <p:cNvPr id="1374210" name="Rectangle 2"/>
          <p:cNvSpPr>
            <a:spLocks noGrp="1" noChangeArrowheads="1"/>
          </p:cNvSpPr>
          <p:nvPr>
            <p:ph type="title"/>
          </p:nvPr>
        </p:nvSpPr>
        <p:spPr>
          <a:xfrm>
            <a:off x="2268538" y="44450"/>
            <a:ext cx="4391025" cy="506413"/>
          </a:xfrm>
        </p:spPr>
        <p:txBody>
          <a:bodyPr/>
          <a:lstStyle/>
          <a:p>
            <a:r>
              <a:rPr lang="zh-CN" altLang="en-US" sz="3200" b="0"/>
              <a:t>基本思想：流水举例</a:t>
            </a:r>
          </a:p>
        </p:txBody>
      </p:sp>
      <p:sp>
        <p:nvSpPr>
          <p:cNvPr id="1374341" name="Line 133"/>
          <p:cNvSpPr>
            <a:spLocks noChangeShapeType="1"/>
          </p:cNvSpPr>
          <p:nvPr/>
        </p:nvSpPr>
        <p:spPr bwMode="auto">
          <a:xfrm>
            <a:off x="5105400" y="3962400"/>
            <a:ext cx="0" cy="2286000"/>
          </a:xfrm>
          <a:prstGeom prst="line">
            <a:avLst/>
          </a:prstGeom>
          <a:noFill/>
          <a:ln w="19050">
            <a:solidFill>
              <a:srgbClr val="FF6600"/>
            </a:solidFill>
            <a:prstDash val="dash"/>
            <a:round/>
            <a:headEnd/>
            <a:tailEnd type="none" w="med" len="lg"/>
          </a:ln>
          <a:effectLst/>
        </p:spPr>
        <p:txBody>
          <a:bodyPr/>
          <a:lstStyle/>
          <a:p>
            <a:endParaRPr lang="zh-CN" altLang="en-US"/>
          </a:p>
        </p:txBody>
      </p:sp>
      <p:sp>
        <p:nvSpPr>
          <p:cNvPr id="1374342" name="Line 134"/>
          <p:cNvSpPr>
            <a:spLocks noChangeShapeType="1"/>
          </p:cNvSpPr>
          <p:nvPr/>
        </p:nvSpPr>
        <p:spPr bwMode="auto">
          <a:xfrm>
            <a:off x="5715000" y="3962400"/>
            <a:ext cx="0" cy="2286000"/>
          </a:xfrm>
          <a:prstGeom prst="line">
            <a:avLst/>
          </a:prstGeom>
          <a:noFill/>
          <a:ln w="19050">
            <a:solidFill>
              <a:srgbClr val="FF6600"/>
            </a:solidFill>
            <a:prstDash val="dash"/>
            <a:round/>
            <a:headEnd/>
            <a:tailEnd type="none" w="med" len="lg"/>
          </a:ln>
          <a:effectLst/>
        </p:spPr>
        <p:txBody>
          <a:bodyPr/>
          <a:lstStyle/>
          <a:p>
            <a:endParaRPr lang="zh-CN" altLang="en-US"/>
          </a:p>
        </p:txBody>
      </p:sp>
      <p:sp>
        <p:nvSpPr>
          <p:cNvPr id="1374343" name="Text Box 135"/>
          <p:cNvSpPr txBox="1">
            <a:spLocks noChangeArrowheads="1"/>
          </p:cNvSpPr>
          <p:nvPr/>
        </p:nvSpPr>
        <p:spPr bwMode="auto">
          <a:xfrm>
            <a:off x="304800" y="762000"/>
            <a:ext cx="1177925" cy="1609725"/>
          </a:xfrm>
          <a:prstGeom prst="rect">
            <a:avLst/>
          </a:prstGeom>
          <a:noFill/>
          <a:ln w="38100" algn="ctr">
            <a:noFill/>
            <a:miter lim="800000"/>
            <a:headEnd/>
            <a:tailEnd type="none" w="med" len="lg"/>
          </a:ln>
          <a:effectLst/>
        </p:spPr>
        <p:txBody>
          <a:bodyPr>
            <a:spAutoFit/>
          </a:bodyPr>
          <a:lstStyle/>
          <a:p>
            <a:pPr algn="r">
              <a:spcBef>
                <a:spcPct val="5000"/>
              </a:spcBef>
            </a:pPr>
            <a:r>
              <a:rPr lang="zh-CN" altLang="en-US">
                <a:solidFill>
                  <a:srgbClr val="6600FF"/>
                </a:solidFill>
                <a:latin typeface="Arial" charset="0"/>
              </a:rPr>
              <a:t>存放</a:t>
            </a:r>
          </a:p>
          <a:p>
            <a:pPr algn="r">
              <a:spcBef>
                <a:spcPct val="5000"/>
              </a:spcBef>
            </a:pPr>
            <a:r>
              <a:rPr lang="zh-CN" altLang="en-US">
                <a:solidFill>
                  <a:srgbClr val="008000"/>
                </a:solidFill>
                <a:latin typeface="Arial" charset="0"/>
              </a:rPr>
              <a:t>熨整</a:t>
            </a:r>
          </a:p>
          <a:p>
            <a:pPr algn="r">
              <a:spcBef>
                <a:spcPct val="5000"/>
              </a:spcBef>
            </a:pPr>
            <a:r>
              <a:rPr lang="zh-CN" altLang="en-US">
                <a:solidFill>
                  <a:srgbClr val="0000FF"/>
                </a:solidFill>
                <a:latin typeface="Arial" charset="0"/>
              </a:rPr>
              <a:t>烘干</a:t>
            </a:r>
          </a:p>
          <a:p>
            <a:pPr algn="r">
              <a:spcBef>
                <a:spcPct val="5000"/>
              </a:spcBef>
            </a:pPr>
            <a:r>
              <a:rPr lang="zh-CN" altLang="en-US">
                <a:solidFill>
                  <a:srgbClr val="FF3300"/>
                </a:solidFill>
                <a:latin typeface="Arial" charset="0"/>
              </a:rPr>
              <a:t>洗涤</a:t>
            </a:r>
          </a:p>
        </p:txBody>
      </p:sp>
      <p:sp>
        <p:nvSpPr>
          <p:cNvPr id="1374344" name="Text Box 136"/>
          <p:cNvSpPr txBox="1">
            <a:spLocks noChangeArrowheads="1"/>
          </p:cNvSpPr>
          <p:nvPr/>
        </p:nvSpPr>
        <p:spPr bwMode="auto">
          <a:xfrm>
            <a:off x="7239000" y="2098675"/>
            <a:ext cx="1582738" cy="2100263"/>
          </a:xfrm>
          <a:prstGeom prst="rect">
            <a:avLst/>
          </a:prstGeom>
          <a:noFill/>
          <a:ln w="38100" algn="ctr">
            <a:noFill/>
            <a:miter lim="800000"/>
            <a:headEnd/>
            <a:tailEnd type="none" w="med" len="lg"/>
          </a:ln>
          <a:effectLst/>
        </p:spPr>
        <p:txBody>
          <a:bodyPr>
            <a:spAutoFit/>
          </a:bodyPr>
          <a:lstStyle/>
          <a:p>
            <a:pPr algn="l">
              <a:spcBef>
                <a:spcPct val="50000"/>
              </a:spcBef>
            </a:pPr>
            <a:r>
              <a:rPr lang="en-US" altLang="zh-CN">
                <a:solidFill>
                  <a:srgbClr val="FF3300"/>
                </a:solidFill>
                <a:latin typeface="Arial" charset="0"/>
              </a:rPr>
              <a:t>1</a:t>
            </a:r>
            <a:r>
              <a:rPr lang="zh-CN" altLang="en-US">
                <a:solidFill>
                  <a:srgbClr val="FF3300"/>
                </a:solidFill>
                <a:latin typeface="Arial" charset="0"/>
              </a:rPr>
              <a:t>：张三</a:t>
            </a:r>
          </a:p>
          <a:p>
            <a:pPr algn="l">
              <a:spcBef>
                <a:spcPct val="50000"/>
              </a:spcBef>
            </a:pPr>
            <a:r>
              <a:rPr lang="en-US" altLang="zh-CN">
                <a:solidFill>
                  <a:srgbClr val="FF3300"/>
                </a:solidFill>
                <a:latin typeface="Arial" charset="0"/>
              </a:rPr>
              <a:t>2</a:t>
            </a:r>
            <a:r>
              <a:rPr lang="zh-CN" altLang="en-US">
                <a:solidFill>
                  <a:srgbClr val="FF3300"/>
                </a:solidFill>
                <a:latin typeface="Arial" charset="0"/>
              </a:rPr>
              <a:t>：李四</a:t>
            </a:r>
          </a:p>
          <a:p>
            <a:pPr algn="l">
              <a:spcBef>
                <a:spcPct val="50000"/>
              </a:spcBef>
            </a:pPr>
            <a:r>
              <a:rPr lang="en-US" altLang="zh-CN">
                <a:solidFill>
                  <a:srgbClr val="FF3300"/>
                </a:solidFill>
                <a:latin typeface="Arial" charset="0"/>
              </a:rPr>
              <a:t>3</a:t>
            </a:r>
            <a:r>
              <a:rPr lang="zh-CN" altLang="en-US">
                <a:solidFill>
                  <a:srgbClr val="FF3300"/>
                </a:solidFill>
                <a:latin typeface="Arial" charset="0"/>
              </a:rPr>
              <a:t>：王五</a:t>
            </a:r>
          </a:p>
          <a:p>
            <a:pPr algn="l">
              <a:spcBef>
                <a:spcPct val="50000"/>
              </a:spcBef>
            </a:pPr>
            <a:r>
              <a:rPr lang="en-US" altLang="zh-CN">
                <a:solidFill>
                  <a:srgbClr val="FF3300"/>
                </a:solidFill>
                <a:latin typeface="Arial" charset="0"/>
              </a:rPr>
              <a:t>4</a:t>
            </a:r>
            <a:r>
              <a:rPr lang="zh-CN" altLang="en-US">
                <a:solidFill>
                  <a:srgbClr val="FF3300"/>
                </a:solidFill>
                <a:latin typeface="Arial" charset="0"/>
              </a:rPr>
              <a:t>：赵六</a:t>
            </a:r>
          </a:p>
        </p:txBody>
      </p:sp>
      <p:sp>
        <p:nvSpPr>
          <p:cNvPr id="1374345" name="Rectangle 137"/>
          <p:cNvSpPr>
            <a:spLocks noChangeArrowheads="1"/>
          </p:cNvSpPr>
          <p:nvPr/>
        </p:nvSpPr>
        <p:spPr bwMode="auto">
          <a:xfrm>
            <a:off x="1447800" y="1981200"/>
            <a:ext cx="609600" cy="381000"/>
          </a:xfrm>
          <a:prstGeom prst="rect">
            <a:avLst/>
          </a:prstGeom>
          <a:solidFill>
            <a:srgbClr val="FFFF99"/>
          </a:solidFill>
          <a:ln w="28575" algn="ctr">
            <a:solidFill>
              <a:schemeClr val="tx1"/>
            </a:solidFill>
            <a:miter lim="800000"/>
            <a:headEnd/>
            <a:tailEnd type="none" w="med" len="lg"/>
          </a:ln>
          <a:effectLst/>
        </p:spPr>
        <p:txBody>
          <a:bodyPr wrap="none" anchor="ctr"/>
          <a:lstStyle/>
          <a:p>
            <a:r>
              <a:rPr lang="en-US" altLang="zh-CN" sz="2000" b="0">
                <a:latin typeface="Arial" charset="0"/>
              </a:rPr>
              <a:t>1</a:t>
            </a:r>
          </a:p>
        </p:txBody>
      </p:sp>
      <p:sp>
        <p:nvSpPr>
          <p:cNvPr id="1374346" name="Rectangle 138"/>
          <p:cNvSpPr>
            <a:spLocks noChangeArrowheads="1"/>
          </p:cNvSpPr>
          <p:nvPr/>
        </p:nvSpPr>
        <p:spPr bwMode="auto">
          <a:xfrm>
            <a:off x="2057400" y="1981200"/>
            <a:ext cx="609600" cy="381000"/>
          </a:xfrm>
          <a:prstGeom prst="rect">
            <a:avLst/>
          </a:prstGeom>
          <a:solidFill>
            <a:srgbClr val="CCECFF"/>
          </a:solidFill>
          <a:ln w="28575" algn="ctr">
            <a:solidFill>
              <a:schemeClr val="tx1"/>
            </a:solidFill>
            <a:miter lim="800000"/>
            <a:headEnd/>
            <a:tailEnd type="none" w="med" len="lg"/>
          </a:ln>
          <a:effectLst/>
        </p:spPr>
        <p:txBody>
          <a:bodyPr wrap="none" anchor="ctr"/>
          <a:lstStyle/>
          <a:p>
            <a:r>
              <a:rPr lang="en-US" altLang="zh-CN" sz="2000" b="0">
                <a:latin typeface="Arial" charset="0"/>
              </a:rPr>
              <a:t>2</a:t>
            </a:r>
          </a:p>
        </p:txBody>
      </p:sp>
      <p:sp>
        <p:nvSpPr>
          <p:cNvPr id="1374347" name="Rectangle 139"/>
          <p:cNvSpPr>
            <a:spLocks noChangeArrowheads="1"/>
          </p:cNvSpPr>
          <p:nvPr/>
        </p:nvSpPr>
        <p:spPr bwMode="auto">
          <a:xfrm>
            <a:off x="2667000" y="1981200"/>
            <a:ext cx="609600" cy="381000"/>
          </a:xfrm>
          <a:prstGeom prst="rect">
            <a:avLst/>
          </a:prstGeom>
          <a:solidFill>
            <a:srgbClr val="99FF66"/>
          </a:solidFill>
          <a:ln w="28575" algn="ctr">
            <a:solidFill>
              <a:schemeClr val="tx1"/>
            </a:solidFill>
            <a:miter lim="800000"/>
            <a:headEnd/>
            <a:tailEnd type="none" w="med" len="lg"/>
          </a:ln>
          <a:effectLst/>
        </p:spPr>
        <p:txBody>
          <a:bodyPr wrap="none" anchor="ctr"/>
          <a:lstStyle/>
          <a:p>
            <a:r>
              <a:rPr lang="en-US" altLang="zh-CN" sz="2000" b="0">
                <a:latin typeface="Arial" charset="0"/>
              </a:rPr>
              <a:t>3</a:t>
            </a:r>
          </a:p>
        </p:txBody>
      </p:sp>
      <p:sp>
        <p:nvSpPr>
          <p:cNvPr id="1374348" name="Rectangle 140"/>
          <p:cNvSpPr>
            <a:spLocks noChangeArrowheads="1"/>
          </p:cNvSpPr>
          <p:nvPr/>
        </p:nvSpPr>
        <p:spPr bwMode="auto">
          <a:xfrm>
            <a:off x="3276600" y="1981200"/>
            <a:ext cx="609600" cy="381000"/>
          </a:xfrm>
          <a:prstGeom prst="rect">
            <a:avLst/>
          </a:prstGeom>
          <a:solidFill>
            <a:srgbClr val="FFCCCC"/>
          </a:solidFill>
          <a:ln w="28575" algn="ctr">
            <a:solidFill>
              <a:schemeClr val="tx1"/>
            </a:solidFill>
            <a:miter lim="800000"/>
            <a:headEnd/>
            <a:tailEnd type="none" w="med" len="lg"/>
          </a:ln>
          <a:effectLst/>
        </p:spPr>
        <p:txBody>
          <a:bodyPr wrap="none" anchor="ctr"/>
          <a:lstStyle/>
          <a:p>
            <a:r>
              <a:rPr lang="en-US" altLang="zh-CN" sz="2000" b="0">
                <a:latin typeface="Arial" charset="0"/>
              </a:rPr>
              <a:t>4</a:t>
            </a:r>
          </a:p>
        </p:txBody>
      </p:sp>
      <p:sp>
        <p:nvSpPr>
          <p:cNvPr id="1374349" name="Rectangle 141"/>
          <p:cNvSpPr>
            <a:spLocks noChangeArrowheads="1"/>
          </p:cNvSpPr>
          <p:nvPr/>
        </p:nvSpPr>
        <p:spPr bwMode="auto">
          <a:xfrm>
            <a:off x="2057400" y="1600200"/>
            <a:ext cx="609600" cy="381000"/>
          </a:xfrm>
          <a:prstGeom prst="rect">
            <a:avLst/>
          </a:prstGeom>
          <a:solidFill>
            <a:srgbClr val="FFFF99"/>
          </a:solidFill>
          <a:ln w="28575" algn="ctr">
            <a:solidFill>
              <a:schemeClr val="tx1"/>
            </a:solidFill>
            <a:miter lim="800000"/>
            <a:headEnd/>
            <a:tailEnd type="none" w="med" len="lg"/>
          </a:ln>
          <a:effectLst/>
        </p:spPr>
        <p:txBody>
          <a:bodyPr wrap="none" anchor="ctr"/>
          <a:lstStyle/>
          <a:p>
            <a:r>
              <a:rPr lang="en-US" altLang="zh-CN" sz="2000" b="0">
                <a:latin typeface="Arial" charset="0"/>
              </a:rPr>
              <a:t>1</a:t>
            </a:r>
          </a:p>
        </p:txBody>
      </p:sp>
      <p:sp>
        <p:nvSpPr>
          <p:cNvPr id="1374350" name="Rectangle 142"/>
          <p:cNvSpPr>
            <a:spLocks noChangeArrowheads="1"/>
          </p:cNvSpPr>
          <p:nvPr/>
        </p:nvSpPr>
        <p:spPr bwMode="auto">
          <a:xfrm>
            <a:off x="2667000" y="1600200"/>
            <a:ext cx="609600" cy="381000"/>
          </a:xfrm>
          <a:prstGeom prst="rect">
            <a:avLst/>
          </a:prstGeom>
          <a:solidFill>
            <a:srgbClr val="CCECFF"/>
          </a:solidFill>
          <a:ln w="28575" algn="ctr">
            <a:solidFill>
              <a:schemeClr val="tx1"/>
            </a:solidFill>
            <a:miter lim="800000"/>
            <a:headEnd/>
            <a:tailEnd type="none" w="med" len="lg"/>
          </a:ln>
          <a:effectLst/>
        </p:spPr>
        <p:txBody>
          <a:bodyPr wrap="none" anchor="ctr"/>
          <a:lstStyle/>
          <a:p>
            <a:r>
              <a:rPr lang="en-US" altLang="zh-CN" sz="2000" b="0">
                <a:latin typeface="Arial" charset="0"/>
              </a:rPr>
              <a:t>2</a:t>
            </a:r>
          </a:p>
        </p:txBody>
      </p:sp>
      <p:sp>
        <p:nvSpPr>
          <p:cNvPr id="1374351" name="Rectangle 143"/>
          <p:cNvSpPr>
            <a:spLocks noChangeArrowheads="1"/>
          </p:cNvSpPr>
          <p:nvPr/>
        </p:nvSpPr>
        <p:spPr bwMode="auto">
          <a:xfrm>
            <a:off x="3276600" y="1600200"/>
            <a:ext cx="609600" cy="381000"/>
          </a:xfrm>
          <a:prstGeom prst="rect">
            <a:avLst/>
          </a:prstGeom>
          <a:solidFill>
            <a:srgbClr val="99FF66"/>
          </a:solidFill>
          <a:ln w="28575" algn="ctr">
            <a:solidFill>
              <a:schemeClr val="tx1"/>
            </a:solidFill>
            <a:miter lim="800000"/>
            <a:headEnd/>
            <a:tailEnd type="none" w="med" len="lg"/>
          </a:ln>
          <a:effectLst/>
        </p:spPr>
        <p:txBody>
          <a:bodyPr wrap="none" anchor="ctr"/>
          <a:lstStyle/>
          <a:p>
            <a:r>
              <a:rPr lang="en-US" altLang="zh-CN" sz="2000" b="0">
                <a:latin typeface="Arial" charset="0"/>
              </a:rPr>
              <a:t>3</a:t>
            </a:r>
          </a:p>
        </p:txBody>
      </p:sp>
      <p:sp>
        <p:nvSpPr>
          <p:cNvPr id="1374352" name="Rectangle 144"/>
          <p:cNvSpPr>
            <a:spLocks noChangeArrowheads="1"/>
          </p:cNvSpPr>
          <p:nvPr/>
        </p:nvSpPr>
        <p:spPr bwMode="auto">
          <a:xfrm>
            <a:off x="3886200" y="1600200"/>
            <a:ext cx="609600" cy="381000"/>
          </a:xfrm>
          <a:prstGeom prst="rect">
            <a:avLst/>
          </a:prstGeom>
          <a:solidFill>
            <a:srgbClr val="FFCCCC"/>
          </a:solidFill>
          <a:ln w="28575" algn="ctr">
            <a:solidFill>
              <a:schemeClr val="tx1"/>
            </a:solidFill>
            <a:miter lim="800000"/>
            <a:headEnd/>
            <a:tailEnd type="none" w="med" len="lg"/>
          </a:ln>
          <a:effectLst/>
        </p:spPr>
        <p:txBody>
          <a:bodyPr wrap="none" anchor="ctr"/>
          <a:lstStyle/>
          <a:p>
            <a:r>
              <a:rPr lang="en-US" altLang="zh-CN" sz="2000" b="0">
                <a:latin typeface="Arial" charset="0"/>
              </a:rPr>
              <a:t>4</a:t>
            </a:r>
          </a:p>
        </p:txBody>
      </p:sp>
      <p:sp>
        <p:nvSpPr>
          <p:cNvPr id="1374353" name="Rectangle 145"/>
          <p:cNvSpPr>
            <a:spLocks noChangeArrowheads="1"/>
          </p:cNvSpPr>
          <p:nvPr/>
        </p:nvSpPr>
        <p:spPr bwMode="auto">
          <a:xfrm>
            <a:off x="2667000" y="1219200"/>
            <a:ext cx="609600" cy="381000"/>
          </a:xfrm>
          <a:prstGeom prst="rect">
            <a:avLst/>
          </a:prstGeom>
          <a:solidFill>
            <a:srgbClr val="FFFF99"/>
          </a:solidFill>
          <a:ln w="28575" algn="ctr">
            <a:solidFill>
              <a:schemeClr val="tx1"/>
            </a:solidFill>
            <a:miter lim="800000"/>
            <a:headEnd/>
            <a:tailEnd type="none" w="med" len="lg"/>
          </a:ln>
          <a:effectLst/>
        </p:spPr>
        <p:txBody>
          <a:bodyPr wrap="none" anchor="ctr"/>
          <a:lstStyle/>
          <a:p>
            <a:r>
              <a:rPr lang="en-US" altLang="zh-CN" sz="2000" b="0">
                <a:latin typeface="Arial" charset="0"/>
              </a:rPr>
              <a:t>1</a:t>
            </a:r>
          </a:p>
        </p:txBody>
      </p:sp>
      <p:sp>
        <p:nvSpPr>
          <p:cNvPr id="1374354" name="Rectangle 146"/>
          <p:cNvSpPr>
            <a:spLocks noChangeArrowheads="1"/>
          </p:cNvSpPr>
          <p:nvPr/>
        </p:nvSpPr>
        <p:spPr bwMode="auto">
          <a:xfrm>
            <a:off x="3276600" y="1219200"/>
            <a:ext cx="609600" cy="381000"/>
          </a:xfrm>
          <a:prstGeom prst="rect">
            <a:avLst/>
          </a:prstGeom>
          <a:solidFill>
            <a:srgbClr val="CCECFF"/>
          </a:solidFill>
          <a:ln w="28575" algn="ctr">
            <a:solidFill>
              <a:schemeClr val="tx1"/>
            </a:solidFill>
            <a:miter lim="800000"/>
            <a:headEnd/>
            <a:tailEnd type="none" w="med" len="lg"/>
          </a:ln>
          <a:effectLst/>
        </p:spPr>
        <p:txBody>
          <a:bodyPr wrap="none" anchor="ctr"/>
          <a:lstStyle/>
          <a:p>
            <a:r>
              <a:rPr lang="en-US" altLang="zh-CN" sz="2000" b="0">
                <a:latin typeface="Arial" charset="0"/>
              </a:rPr>
              <a:t>2</a:t>
            </a:r>
          </a:p>
        </p:txBody>
      </p:sp>
      <p:sp>
        <p:nvSpPr>
          <p:cNvPr id="1374355" name="Rectangle 147"/>
          <p:cNvSpPr>
            <a:spLocks noChangeArrowheads="1"/>
          </p:cNvSpPr>
          <p:nvPr/>
        </p:nvSpPr>
        <p:spPr bwMode="auto">
          <a:xfrm>
            <a:off x="3886200" y="1219200"/>
            <a:ext cx="609600" cy="381000"/>
          </a:xfrm>
          <a:prstGeom prst="rect">
            <a:avLst/>
          </a:prstGeom>
          <a:solidFill>
            <a:srgbClr val="99FF66"/>
          </a:solidFill>
          <a:ln w="28575" algn="ctr">
            <a:solidFill>
              <a:schemeClr val="tx1"/>
            </a:solidFill>
            <a:miter lim="800000"/>
            <a:headEnd/>
            <a:tailEnd type="none" w="med" len="lg"/>
          </a:ln>
          <a:effectLst/>
        </p:spPr>
        <p:txBody>
          <a:bodyPr wrap="none" anchor="ctr"/>
          <a:lstStyle/>
          <a:p>
            <a:r>
              <a:rPr lang="en-US" altLang="zh-CN" sz="2000" b="0">
                <a:latin typeface="Arial" charset="0"/>
              </a:rPr>
              <a:t>3</a:t>
            </a:r>
          </a:p>
        </p:txBody>
      </p:sp>
      <p:sp>
        <p:nvSpPr>
          <p:cNvPr id="1374356" name="Rectangle 148"/>
          <p:cNvSpPr>
            <a:spLocks noChangeArrowheads="1"/>
          </p:cNvSpPr>
          <p:nvPr/>
        </p:nvSpPr>
        <p:spPr bwMode="auto">
          <a:xfrm>
            <a:off x="4495800" y="1219200"/>
            <a:ext cx="609600" cy="381000"/>
          </a:xfrm>
          <a:prstGeom prst="rect">
            <a:avLst/>
          </a:prstGeom>
          <a:solidFill>
            <a:srgbClr val="FFCCCC"/>
          </a:solidFill>
          <a:ln w="28575" algn="ctr">
            <a:solidFill>
              <a:schemeClr val="tx1"/>
            </a:solidFill>
            <a:miter lim="800000"/>
            <a:headEnd/>
            <a:tailEnd type="none" w="med" len="lg"/>
          </a:ln>
          <a:effectLst/>
        </p:spPr>
        <p:txBody>
          <a:bodyPr wrap="none" anchor="ctr"/>
          <a:lstStyle/>
          <a:p>
            <a:r>
              <a:rPr lang="en-US" altLang="zh-CN" sz="2000" b="0">
                <a:latin typeface="Arial" charset="0"/>
              </a:rPr>
              <a:t>4</a:t>
            </a:r>
          </a:p>
        </p:txBody>
      </p:sp>
      <p:sp>
        <p:nvSpPr>
          <p:cNvPr id="1374357" name="Rectangle 149"/>
          <p:cNvSpPr>
            <a:spLocks noChangeArrowheads="1"/>
          </p:cNvSpPr>
          <p:nvPr/>
        </p:nvSpPr>
        <p:spPr bwMode="auto">
          <a:xfrm>
            <a:off x="3276600" y="838200"/>
            <a:ext cx="609600" cy="381000"/>
          </a:xfrm>
          <a:prstGeom prst="rect">
            <a:avLst/>
          </a:prstGeom>
          <a:solidFill>
            <a:srgbClr val="FFFF99"/>
          </a:solidFill>
          <a:ln w="28575" algn="ctr">
            <a:solidFill>
              <a:schemeClr val="tx1"/>
            </a:solidFill>
            <a:miter lim="800000"/>
            <a:headEnd/>
            <a:tailEnd type="none" w="med" len="lg"/>
          </a:ln>
          <a:effectLst/>
        </p:spPr>
        <p:txBody>
          <a:bodyPr wrap="none" anchor="ctr"/>
          <a:lstStyle/>
          <a:p>
            <a:r>
              <a:rPr lang="en-US" altLang="zh-CN" sz="2000" b="0">
                <a:latin typeface="Arial" charset="0"/>
              </a:rPr>
              <a:t>1</a:t>
            </a:r>
          </a:p>
        </p:txBody>
      </p:sp>
      <p:sp>
        <p:nvSpPr>
          <p:cNvPr id="1374358" name="Rectangle 150"/>
          <p:cNvSpPr>
            <a:spLocks noChangeArrowheads="1"/>
          </p:cNvSpPr>
          <p:nvPr/>
        </p:nvSpPr>
        <p:spPr bwMode="auto">
          <a:xfrm>
            <a:off x="3886200" y="838200"/>
            <a:ext cx="609600" cy="381000"/>
          </a:xfrm>
          <a:prstGeom prst="rect">
            <a:avLst/>
          </a:prstGeom>
          <a:solidFill>
            <a:srgbClr val="CCECFF"/>
          </a:solidFill>
          <a:ln w="28575" algn="ctr">
            <a:solidFill>
              <a:schemeClr val="tx1"/>
            </a:solidFill>
            <a:miter lim="800000"/>
            <a:headEnd/>
            <a:tailEnd type="none" w="med" len="lg"/>
          </a:ln>
          <a:effectLst/>
        </p:spPr>
        <p:txBody>
          <a:bodyPr wrap="none" anchor="ctr"/>
          <a:lstStyle/>
          <a:p>
            <a:r>
              <a:rPr lang="en-US" altLang="zh-CN" sz="2000" b="0">
                <a:latin typeface="Arial" charset="0"/>
              </a:rPr>
              <a:t>2</a:t>
            </a:r>
          </a:p>
        </p:txBody>
      </p:sp>
      <p:sp>
        <p:nvSpPr>
          <p:cNvPr id="1374359" name="Rectangle 151"/>
          <p:cNvSpPr>
            <a:spLocks noChangeArrowheads="1"/>
          </p:cNvSpPr>
          <p:nvPr/>
        </p:nvSpPr>
        <p:spPr bwMode="auto">
          <a:xfrm>
            <a:off x="4495800" y="838200"/>
            <a:ext cx="609600" cy="381000"/>
          </a:xfrm>
          <a:prstGeom prst="rect">
            <a:avLst/>
          </a:prstGeom>
          <a:solidFill>
            <a:srgbClr val="99FF66"/>
          </a:solidFill>
          <a:ln w="28575" algn="ctr">
            <a:solidFill>
              <a:schemeClr val="tx1"/>
            </a:solidFill>
            <a:miter lim="800000"/>
            <a:headEnd/>
            <a:tailEnd type="none" w="med" len="lg"/>
          </a:ln>
          <a:effectLst/>
        </p:spPr>
        <p:txBody>
          <a:bodyPr wrap="none" anchor="ctr"/>
          <a:lstStyle/>
          <a:p>
            <a:r>
              <a:rPr lang="en-US" altLang="zh-CN" sz="2000" b="0">
                <a:latin typeface="Arial" charset="0"/>
              </a:rPr>
              <a:t>3</a:t>
            </a:r>
          </a:p>
        </p:txBody>
      </p:sp>
      <p:sp>
        <p:nvSpPr>
          <p:cNvPr id="1374360" name="Rectangle 152"/>
          <p:cNvSpPr>
            <a:spLocks noChangeArrowheads="1"/>
          </p:cNvSpPr>
          <p:nvPr/>
        </p:nvSpPr>
        <p:spPr bwMode="auto">
          <a:xfrm>
            <a:off x="5105400" y="838200"/>
            <a:ext cx="609600" cy="381000"/>
          </a:xfrm>
          <a:prstGeom prst="rect">
            <a:avLst/>
          </a:prstGeom>
          <a:solidFill>
            <a:srgbClr val="FFCCCC"/>
          </a:solidFill>
          <a:ln w="28575" algn="ctr">
            <a:solidFill>
              <a:schemeClr val="tx1"/>
            </a:solidFill>
            <a:miter lim="800000"/>
            <a:headEnd/>
            <a:tailEnd type="none" w="med" len="lg"/>
          </a:ln>
          <a:effectLst/>
        </p:spPr>
        <p:txBody>
          <a:bodyPr wrap="none" anchor="ctr"/>
          <a:lstStyle/>
          <a:p>
            <a:r>
              <a:rPr lang="en-US" altLang="zh-CN" sz="2000" b="0">
                <a:latin typeface="Arial" charset="0"/>
              </a:rPr>
              <a:t>4</a:t>
            </a:r>
          </a:p>
        </p:txBody>
      </p:sp>
      <p:sp>
        <p:nvSpPr>
          <p:cNvPr id="1374361" name="Line 153"/>
          <p:cNvSpPr>
            <a:spLocks noChangeShapeType="1"/>
          </p:cNvSpPr>
          <p:nvPr/>
        </p:nvSpPr>
        <p:spPr bwMode="auto">
          <a:xfrm>
            <a:off x="1447800" y="2362200"/>
            <a:ext cx="4724400" cy="0"/>
          </a:xfrm>
          <a:prstGeom prst="line">
            <a:avLst/>
          </a:prstGeom>
          <a:noFill/>
          <a:ln w="28575">
            <a:solidFill>
              <a:schemeClr val="tx1"/>
            </a:solidFill>
            <a:round/>
            <a:headEnd/>
            <a:tailEnd type="triangle" w="med" len="lg"/>
          </a:ln>
          <a:effectLst/>
        </p:spPr>
        <p:txBody>
          <a:bodyPr/>
          <a:lstStyle/>
          <a:p>
            <a:endParaRPr lang="zh-CN" altLang="en-US"/>
          </a:p>
        </p:txBody>
      </p:sp>
      <p:sp>
        <p:nvSpPr>
          <p:cNvPr id="1374362" name="Line 154"/>
          <p:cNvSpPr>
            <a:spLocks noChangeShapeType="1"/>
          </p:cNvSpPr>
          <p:nvPr/>
        </p:nvSpPr>
        <p:spPr bwMode="auto">
          <a:xfrm flipV="1">
            <a:off x="1447800" y="457200"/>
            <a:ext cx="0" cy="1905000"/>
          </a:xfrm>
          <a:prstGeom prst="line">
            <a:avLst/>
          </a:prstGeom>
          <a:noFill/>
          <a:ln w="28575">
            <a:solidFill>
              <a:schemeClr val="tx1"/>
            </a:solidFill>
            <a:round/>
            <a:headEnd/>
            <a:tailEnd type="triangle" w="med" len="lg"/>
          </a:ln>
          <a:effectLst/>
        </p:spPr>
        <p:txBody>
          <a:bodyPr/>
          <a:lstStyle/>
          <a:p>
            <a:endParaRPr lang="zh-CN" altLang="en-US"/>
          </a:p>
        </p:txBody>
      </p:sp>
      <p:sp>
        <p:nvSpPr>
          <p:cNvPr id="1374363" name="Line 155"/>
          <p:cNvSpPr>
            <a:spLocks noChangeShapeType="1"/>
          </p:cNvSpPr>
          <p:nvPr/>
        </p:nvSpPr>
        <p:spPr bwMode="auto">
          <a:xfrm flipH="1">
            <a:off x="1447800" y="838200"/>
            <a:ext cx="1828800" cy="0"/>
          </a:xfrm>
          <a:prstGeom prst="line">
            <a:avLst/>
          </a:prstGeom>
          <a:noFill/>
          <a:ln w="19050">
            <a:solidFill>
              <a:srgbClr val="FF6600"/>
            </a:solidFill>
            <a:prstDash val="dash"/>
            <a:round/>
            <a:headEnd/>
            <a:tailEnd type="none" w="med" len="lg"/>
          </a:ln>
          <a:effectLst/>
        </p:spPr>
        <p:txBody>
          <a:bodyPr/>
          <a:lstStyle/>
          <a:p>
            <a:endParaRPr lang="zh-CN" altLang="en-US"/>
          </a:p>
        </p:txBody>
      </p:sp>
      <p:sp>
        <p:nvSpPr>
          <p:cNvPr id="1374364" name="Line 156"/>
          <p:cNvSpPr>
            <a:spLocks noChangeShapeType="1"/>
          </p:cNvSpPr>
          <p:nvPr/>
        </p:nvSpPr>
        <p:spPr bwMode="auto">
          <a:xfrm flipH="1">
            <a:off x="1447800" y="1219200"/>
            <a:ext cx="1219200" cy="0"/>
          </a:xfrm>
          <a:prstGeom prst="line">
            <a:avLst/>
          </a:prstGeom>
          <a:noFill/>
          <a:ln w="19050">
            <a:solidFill>
              <a:srgbClr val="FF6600"/>
            </a:solidFill>
            <a:prstDash val="dash"/>
            <a:round/>
            <a:headEnd/>
            <a:tailEnd type="none" w="med" len="lg"/>
          </a:ln>
          <a:effectLst/>
        </p:spPr>
        <p:txBody>
          <a:bodyPr/>
          <a:lstStyle/>
          <a:p>
            <a:endParaRPr lang="zh-CN" altLang="en-US"/>
          </a:p>
        </p:txBody>
      </p:sp>
      <p:sp>
        <p:nvSpPr>
          <p:cNvPr id="1374365" name="Line 157"/>
          <p:cNvSpPr>
            <a:spLocks noChangeShapeType="1"/>
          </p:cNvSpPr>
          <p:nvPr/>
        </p:nvSpPr>
        <p:spPr bwMode="auto">
          <a:xfrm flipH="1">
            <a:off x="1447800" y="1600200"/>
            <a:ext cx="609600" cy="0"/>
          </a:xfrm>
          <a:prstGeom prst="line">
            <a:avLst/>
          </a:prstGeom>
          <a:noFill/>
          <a:ln w="19050">
            <a:solidFill>
              <a:srgbClr val="FF6600"/>
            </a:solidFill>
            <a:prstDash val="dash"/>
            <a:round/>
            <a:headEnd/>
            <a:tailEnd type="none" w="med" len="lg"/>
          </a:ln>
          <a:effectLst/>
        </p:spPr>
        <p:txBody>
          <a:bodyPr/>
          <a:lstStyle/>
          <a:p>
            <a:endParaRPr lang="zh-CN" altLang="en-US"/>
          </a:p>
        </p:txBody>
      </p:sp>
      <p:sp>
        <p:nvSpPr>
          <p:cNvPr id="1374366" name="Line 158"/>
          <p:cNvSpPr>
            <a:spLocks noChangeShapeType="1"/>
          </p:cNvSpPr>
          <p:nvPr/>
        </p:nvSpPr>
        <p:spPr bwMode="auto">
          <a:xfrm>
            <a:off x="4495800" y="1981200"/>
            <a:ext cx="0" cy="381000"/>
          </a:xfrm>
          <a:prstGeom prst="line">
            <a:avLst/>
          </a:prstGeom>
          <a:noFill/>
          <a:ln w="19050">
            <a:solidFill>
              <a:srgbClr val="FF6600"/>
            </a:solidFill>
            <a:prstDash val="dash"/>
            <a:round/>
            <a:headEnd/>
            <a:tailEnd type="none" w="med" len="lg"/>
          </a:ln>
          <a:effectLst/>
        </p:spPr>
        <p:txBody>
          <a:bodyPr/>
          <a:lstStyle/>
          <a:p>
            <a:endParaRPr lang="zh-CN" altLang="en-US"/>
          </a:p>
        </p:txBody>
      </p:sp>
      <p:sp>
        <p:nvSpPr>
          <p:cNvPr id="1374367" name="Line 159"/>
          <p:cNvSpPr>
            <a:spLocks noChangeShapeType="1"/>
          </p:cNvSpPr>
          <p:nvPr/>
        </p:nvSpPr>
        <p:spPr bwMode="auto">
          <a:xfrm>
            <a:off x="5105400" y="1600200"/>
            <a:ext cx="0" cy="762000"/>
          </a:xfrm>
          <a:prstGeom prst="line">
            <a:avLst/>
          </a:prstGeom>
          <a:noFill/>
          <a:ln w="19050">
            <a:solidFill>
              <a:srgbClr val="FF6600"/>
            </a:solidFill>
            <a:prstDash val="dash"/>
            <a:round/>
            <a:headEnd/>
            <a:tailEnd type="none" w="med" len="lg"/>
          </a:ln>
          <a:effectLst/>
        </p:spPr>
        <p:txBody>
          <a:bodyPr/>
          <a:lstStyle/>
          <a:p>
            <a:endParaRPr lang="zh-CN" altLang="en-US"/>
          </a:p>
        </p:txBody>
      </p:sp>
      <p:sp>
        <p:nvSpPr>
          <p:cNvPr id="1374368" name="Line 160"/>
          <p:cNvSpPr>
            <a:spLocks noChangeShapeType="1"/>
          </p:cNvSpPr>
          <p:nvPr/>
        </p:nvSpPr>
        <p:spPr bwMode="auto">
          <a:xfrm>
            <a:off x="5715000" y="1219200"/>
            <a:ext cx="0" cy="1143000"/>
          </a:xfrm>
          <a:prstGeom prst="line">
            <a:avLst/>
          </a:prstGeom>
          <a:noFill/>
          <a:ln w="19050">
            <a:solidFill>
              <a:srgbClr val="FF6600"/>
            </a:solidFill>
            <a:prstDash val="dash"/>
            <a:round/>
            <a:headEnd/>
            <a:tailEnd type="none" w="med" len="lg"/>
          </a:ln>
          <a:effectLst/>
        </p:spPr>
        <p:txBody>
          <a:bodyPr/>
          <a:lstStyle/>
          <a:p>
            <a:endParaRPr lang="zh-CN" altLang="en-US"/>
          </a:p>
        </p:txBody>
      </p:sp>
      <p:sp>
        <p:nvSpPr>
          <p:cNvPr id="1374369" name="Text Box 161"/>
          <p:cNvSpPr txBox="1">
            <a:spLocks noChangeArrowheads="1"/>
          </p:cNvSpPr>
          <p:nvPr/>
        </p:nvSpPr>
        <p:spPr bwMode="auto">
          <a:xfrm>
            <a:off x="5486400" y="2362200"/>
            <a:ext cx="457200"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latin typeface="Arial" charset="0"/>
              </a:rPr>
              <a:t>7</a:t>
            </a:r>
          </a:p>
        </p:txBody>
      </p:sp>
      <p:sp>
        <p:nvSpPr>
          <p:cNvPr id="1374370" name="Text Box 162"/>
          <p:cNvSpPr txBox="1">
            <a:spLocks noChangeArrowheads="1"/>
          </p:cNvSpPr>
          <p:nvPr/>
        </p:nvSpPr>
        <p:spPr bwMode="auto">
          <a:xfrm>
            <a:off x="4876800" y="2362200"/>
            <a:ext cx="457200"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latin typeface="Arial" charset="0"/>
              </a:rPr>
              <a:t>6</a:t>
            </a:r>
          </a:p>
        </p:txBody>
      </p:sp>
      <p:sp>
        <p:nvSpPr>
          <p:cNvPr id="1374371" name="Text Box 163"/>
          <p:cNvSpPr txBox="1">
            <a:spLocks noChangeArrowheads="1"/>
          </p:cNvSpPr>
          <p:nvPr/>
        </p:nvSpPr>
        <p:spPr bwMode="auto">
          <a:xfrm>
            <a:off x="4267200" y="2362200"/>
            <a:ext cx="457200"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latin typeface="Arial" charset="0"/>
              </a:rPr>
              <a:t>5</a:t>
            </a:r>
          </a:p>
        </p:txBody>
      </p:sp>
      <p:sp>
        <p:nvSpPr>
          <p:cNvPr id="1374372" name="Text Box 164"/>
          <p:cNvSpPr txBox="1">
            <a:spLocks noChangeArrowheads="1"/>
          </p:cNvSpPr>
          <p:nvPr/>
        </p:nvSpPr>
        <p:spPr bwMode="auto">
          <a:xfrm>
            <a:off x="3657600" y="2362200"/>
            <a:ext cx="457200"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latin typeface="Arial" charset="0"/>
              </a:rPr>
              <a:t>4</a:t>
            </a:r>
          </a:p>
        </p:txBody>
      </p:sp>
      <p:sp>
        <p:nvSpPr>
          <p:cNvPr id="1374373" name="Text Box 165"/>
          <p:cNvSpPr txBox="1">
            <a:spLocks noChangeArrowheads="1"/>
          </p:cNvSpPr>
          <p:nvPr/>
        </p:nvSpPr>
        <p:spPr bwMode="auto">
          <a:xfrm>
            <a:off x="3048000" y="2362200"/>
            <a:ext cx="457200"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latin typeface="Arial" charset="0"/>
              </a:rPr>
              <a:t>3</a:t>
            </a:r>
          </a:p>
        </p:txBody>
      </p:sp>
      <p:sp>
        <p:nvSpPr>
          <p:cNvPr id="1374374" name="Text Box 166"/>
          <p:cNvSpPr txBox="1">
            <a:spLocks noChangeArrowheads="1"/>
          </p:cNvSpPr>
          <p:nvPr/>
        </p:nvSpPr>
        <p:spPr bwMode="auto">
          <a:xfrm>
            <a:off x="2438400" y="2362200"/>
            <a:ext cx="457200"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latin typeface="Arial" charset="0"/>
              </a:rPr>
              <a:t>2</a:t>
            </a:r>
          </a:p>
        </p:txBody>
      </p:sp>
      <p:sp>
        <p:nvSpPr>
          <p:cNvPr id="1374375" name="Text Box 167"/>
          <p:cNvSpPr txBox="1">
            <a:spLocks noChangeArrowheads="1"/>
          </p:cNvSpPr>
          <p:nvPr/>
        </p:nvSpPr>
        <p:spPr bwMode="auto">
          <a:xfrm>
            <a:off x="1828800" y="2362200"/>
            <a:ext cx="457200"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latin typeface="Arial" charset="0"/>
              </a:rPr>
              <a:t>1</a:t>
            </a:r>
          </a:p>
        </p:txBody>
      </p:sp>
      <p:sp>
        <p:nvSpPr>
          <p:cNvPr id="1374376" name="Text Box 168"/>
          <p:cNvSpPr txBox="1">
            <a:spLocks noChangeArrowheads="1"/>
          </p:cNvSpPr>
          <p:nvPr/>
        </p:nvSpPr>
        <p:spPr bwMode="auto">
          <a:xfrm>
            <a:off x="1219200" y="2362200"/>
            <a:ext cx="457200"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latin typeface="Arial" charset="0"/>
              </a:rPr>
              <a:t>0</a:t>
            </a:r>
          </a:p>
        </p:txBody>
      </p:sp>
      <p:sp>
        <p:nvSpPr>
          <p:cNvPr id="1374377" name="Text Box 169"/>
          <p:cNvSpPr txBox="1">
            <a:spLocks noChangeArrowheads="1"/>
          </p:cNvSpPr>
          <p:nvPr/>
        </p:nvSpPr>
        <p:spPr bwMode="auto">
          <a:xfrm>
            <a:off x="304800" y="3124200"/>
            <a:ext cx="1177925" cy="3146425"/>
          </a:xfrm>
          <a:prstGeom prst="rect">
            <a:avLst/>
          </a:prstGeom>
          <a:noFill/>
          <a:ln w="38100" algn="ctr">
            <a:noFill/>
            <a:miter lim="800000"/>
            <a:headEnd/>
            <a:tailEnd type="none" w="med" len="lg"/>
          </a:ln>
          <a:effectLst/>
        </p:spPr>
        <p:txBody>
          <a:bodyPr>
            <a:spAutoFit/>
          </a:bodyPr>
          <a:lstStyle/>
          <a:p>
            <a:pPr algn="r">
              <a:spcBef>
                <a:spcPct val="5000"/>
              </a:spcBef>
            </a:pPr>
            <a:r>
              <a:rPr lang="zh-CN" altLang="en-US">
                <a:solidFill>
                  <a:srgbClr val="6600FF"/>
                </a:solidFill>
                <a:latin typeface="Arial" charset="0"/>
              </a:rPr>
              <a:t>存放</a:t>
            </a:r>
            <a:r>
              <a:rPr lang="en-US" altLang="zh-CN">
                <a:solidFill>
                  <a:srgbClr val="6600FF"/>
                </a:solidFill>
                <a:latin typeface="Arial" charset="0"/>
              </a:rPr>
              <a:t>1</a:t>
            </a:r>
          </a:p>
          <a:p>
            <a:pPr algn="r">
              <a:spcBef>
                <a:spcPct val="5000"/>
              </a:spcBef>
            </a:pPr>
            <a:r>
              <a:rPr lang="zh-CN" altLang="en-US">
                <a:solidFill>
                  <a:srgbClr val="6600FF"/>
                </a:solidFill>
                <a:latin typeface="Arial" charset="0"/>
              </a:rPr>
              <a:t>存放</a:t>
            </a:r>
            <a:r>
              <a:rPr lang="en-US" altLang="zh-CN">
                <a:solidFill>
                  <a:srgbClr val="6600FF"/>
                </a:solidFill>
                <a:latin typeface="Arial" charset="0"/>
              </a:rPr>
              <a:t>2</a:t>
            </a:r>
          </a:p>
          <a:p>
            <a:pPr algn="r">
              <a:spcBef>
                <a:spcPct val="5000"/>
              </a:spcBef>
            </a:pPr>
            <a:r>
              <a:rPr lang="zh-CN" altLang="en-US">
                <a:solidFill>
                  <a:srgbClr val="008000"/>
                </a:solidFill>
                <a:latin typeface="Arial" charset="0"/>
              </a:rPr>
              <a:t>熨整</a:t>
            </a:r>
            <a:r>
              <a:rPr lang="en-US" altLang="zh-CN">
                <a:solidFill>
                  <a:srgbClr val="008000"/>
                </a:solidFill>
                <a:latin typeface="Arial" charset="0"/>
              </a:rPr>
              <a:t>1</a:t>
            </a:r>
          </a:p>
          <a:p>
            <a:pPr algn="r">
              <a:spcBef>
                <a:spcPct val="5000"/>
              </a:spcBef>
            </a:pPr>
            <a:r>
              <a:rPr lang="zh-CN" altLang="en-US">
                <a:solidFill>
                  <a:srgbClr val="008000"/>
                </a:solidFill>
                <a:latin typeface="Arial" charset="0"/>
              </a:rPr>
              <a:t>熨整</a:t>
            </a:r>
            <a:r>
              <a:rPr lang="en-US" altLang="zh-CN">
                <a:solidFill>
                  <a:srgbClr val="008000"/>
                </a:solidFill>
                <a:latin typeface="Arial" charset="0"/>
              </a:rPr>
              <a:t>2</a:t>
            </a:r>
          </a:p>
          <a:p>
            <a:pPr algn="r">
              <a:spcBef>
                <a:spcPct val="5000"/>
              </a:spcBef>
            </a:pPr>
            <a:r>
              <a:rPr lang="zh-CN" altLang="en-US">
                <a:solidFill>
                  <a:srgbClr val="0000FF"/>
                </a:solidFill>
                <a:latin typeface="Arial" charset="0"/>
              </a:rPr>
              <a:t>烘干</a:t>
            </a:r>
            <a:r>
              <a:rPr lang="en-US" altLang="zh-CN">
                <a:solidFill>
                  <a:srgbClr val="0000FF"/>
                </a:solidFill>
                <a:latin typeface="Arial" charset="0"/>
              </a:rPr>
              <a:t>1</a:t>
            </a:r>
          </a:p>
          <a:p>
            <a:pPr algn="r">
              <a:spcBef>
                <a:spcPct val="5000"/>
              </a:spcBef>
            </a:pPr>
            <a:r>
              <a:rPr lang="zh-CN" altLang="en-US">
                <a:solidFill>
                  <a:srgbClr val="0000FF"/>
                </a:solidFill>
                <a:latin typeface="Arial" charset="0"/>
              </a:rPr>
              <a:t>烘干</a:t>
            </a:r>
            <a:r>
              <a:rPr lang="en-US" altLang="zh-CN">
                <a:solidFill>
                  <a:srgbClr val="0000FF"/>
                </a:solidFill>
                <a:latin typeface="Arial" charset="0"/>
              </a:rPr>
              <a:t>2</a:t>
            </a:r>
          </a:p>
          <a:p>
            <a:pPr algn="r">
              <a:spcBef>
                <a:spcPct val="5000"/>
              </a:spcBef>
            </a:pPr>
            <a:r>
              <a:rPr lang="zh-CN" altLang="en-US">
                <a:solidFill>
                  <a:srgbClr val="FF3300"/>
                </a:solidFill>
                <a:latin typeface="Arial" charset="0"/>
              </a:rPr>
              <a:t>洗涤</a:t>
            </a:r>
            <a:r>
              <a:rPr lang="en-US" altLang="zh-CN">
                <a:solidFill>
                  <a:srgbClr val="FF3300"/>
                </a:solidFill>
                <a:latin typeface="Arial" charset="0"/>
              </a:rPr>
              <a:t>1</a:t>
            </a:r>
          </a:p>
          <a:p>
            <a:pPr algn="r">
              <a:spcBef>
                <a:spcPct val="5000"/>
              </a:spcBef>
            </a:pPr>
            <a:r>
              <a:rPr lang="zh-CN" altLang="en-US">
                <a:solidFill>
                  <a:srgbClr val="FF3300"/>
                </a:solidFill>
                <a:latin typeface="Arial" charset="0"/>
              </a:rPr>
              <a:t>洗涤</a:t>
            </a:r>
            <a:r>
              <a:rPr lang="en-US" altLang="zh-CN">
                <a:solidFill>
                  <a:srgbClr val="FF3300"/>
                </a:solidFill>
                <a:latin typeface="Arial" charset="0"/>
              </a:rPr>
              <a:t>2</a:t>
            </a:r>
          </a:p>
        </p:txBody>
      </p:sp>
      <p:sp>
        <p:nvSpPr>
          <p:cNvPr id="1374378" name="Rectangle 170"/>
          <p:cNvSpPr>
            <a:spLocks noChangeArrowheads="1"/>
          </p:cNvSpPr>
          <p:nvPr/>
        </p:nvSpPr>
        <p:spPr bwMode="auto">
          <a:xfrm>
            <a:off x="1447800" y="5486400"/>
            <a:ext cx="609600" cy="381000"/>
          </a:xfrm>
          <a:prstGeom prst="rect">
            <a:avLst/>
          </a:prstGeom>
          <a:solidFill>
            <a:srgbClr val="FFFF99"/>
          </a:solidFill>
          <a:ln w="28575" algn="ctr">
            <a:solidFill>
              <a:schemeClr val="tx1"/>
            </a:solidFill>
            <a:miter lim="800000"/>
            <a:headEnd/>
            <a:tailEnd type="none" w="med" len="lg"/>
          </a:ln>
          <a:effectLst/>
        </p:spPr>
        <p:txBody>
          <a:bodyPr wrap="none" anchor="ctr"/>
          <a:lstStyle/>
          <a:p>
            <a:r>
              <a:rPr lang="en-US" altLang="zh-CN" sz="2000" b="0">
                <a:latin typeface="Arial" charset="0"/>
              </a:rPr>
              <a:t>1</a:t>
            </a:r>
          </a:p>
        </p:txBody>
      </p:sp>
      <p:sp>
        <p:nvSpPr>
          <p:cNvPr id="1374379" name="Rectangle 171"/>
          <p:cNvSpPr>
            <a:spLocks noChangeArrowheads="1"/>
          </p:cNvSpPr>
          <p:nvPr/>
        </p:nvSpPr>
        <p:spPr bwMode="auto">
          <a:xfrm>
            <a:off x="1447800" y="5867400"/>
            <a:ext cx="609600" cy="381000"/>
          </a:xfrm>
          <a:prstGeom prst="rect">
            <a:avLst/>
          </a:prstGeom>
          <a:solidFill>
            <a:srgbClr val="CCECFF"/>
          </a:solidFill>
          <a:ln w="28575" algn="ctr">
            <a:solidFill>
              <a:schemeClr val="tx1"/>
            </a:solidFill>
            <a:miter lim="800000"/>
            <a:headEnd/>
            <a:tailEnd type="none" w="med" len="lg"/>
          </a:ln>
          <a:effectLst/>
        </p:spPr>
        <p:txBody>
          <a:bodyPr wrap="none" anchor="ctr"/>
          <a:lstStyle/>
          <a:p>
            <a:r>
              <a:rPr lang="en-US" altLang="zh-CN" sz="2000" b="0">
                <a:latin typeface="Arial" charset="0"/>
              </a:rPr>
              <a:t>2</a:t>
            </a:r>
          </a:p>
        </p:txBody>
      </p:sp>
      <p:sp>
        <p:nvSpPr>
          <p:cNvPr id="1374380" name="Rectangle 172"/>
          <p:cNvSpPr>
            <a:spLocks noChangeArrowheads="1"/>
          </p:cNvSpPr>
          <p:nvPr/>
        </p:nvSpPr>
        <p:spPr bwMode="auto">
          <a:xfrm>
            <a:off x="2057400" y="5486400"/>
            <a:ext cx="609600" cy="381000"/>
          </a:xfrm>
          <a:prstGeom prst="rect">
            <a:avLst/>
          </a:prstGeom>
          <a:solidFill>
            <a:srgbClr val="99FF66"/>
          </a:solidFill>
          <a:ln w="28575" algn="ctr">
            <a:solidFill>
              <a:schemeClr val="tx1"/>
            </a:solidFill>
            <a:miter lim="800000"/>
            <a:headEnd/>
            <a:tailEnd type="none" w="med" len="lg"/>
          </a:ln>
          <a:effectLst/>
        </p:spPr>
        <p:txBody>
          <a:bodyPr wrap="none" anchor="ctr"/>
          <a:lstStyle/>
          <a:p>
            <a:r>
              <a:rPr lang="en-US" altLang="zh-CN" sz="2000" b="0">
                <a:latin typeface="Arial" charset="0"/>
              </a:rPr>
              <a:t>3</a:t>
            </a:r>
          </a:p>
        </p:txBody>
      </p:sp>
      <p:sp>
        <p:nvSpPr>
          <p:cNvPr id="1374381" name="Rectangle 173"/>
          <p:cNvSpPr>
            <a:spLocks noChangeArrowheads="1"/>
          </p:cNvSpPr>
          <p:nvPr/>
        </p:nvSpPr>
        <p:spPr bwMode="auto">
          <a:xfrm>
            <a:off x="2057400" y="5867400"/>
            <a:ext cx="609600" cy="381000"/>
          </a:xfrm>
          <a:prstGeom prst="rect">
            <a:avLst/>
          </a:prstGeom>
          <a:solidFill>
            <a:srgbClr val="FFCCCC"/>
          </a:solidFill>
          <a:ln w="28575" algn="ctr">
            <a:solidFill>
              <a:schemeClr val="tx1"/>
            </a:solidFill>
            <a:miter lim="800000"/>
            <a:headEnd/>
            <a:tailEnd type="none" w="med" len="lg"/>
          </a:ln>
          <a:effectLst/>
        </p:spPr>
        <p:txBody>
          <a:bodyPr wrap="none" anchor="ctr"/>
          <a:lstStyle/>
          <a:p>
            <a:r>
              <a:rPr lang="en-US" altLang="zh-CN" sz="2000" b="0">
                <a:latin typeface="Arial" charset="0"/>
              </a:rPr>
              <a:t>4</a:t>
            </a:r>
          </a:p>
        </p:txBody>
      </p:sp>
      <p:sp>
        <p:nvSpPr>
          <p:cNvPr id="1374382" name="Rectangle 174"/>
          <p:cNvSpPr>
            <a:spLocks noChangeArrowheads="1"/>
          </p:cNvSpPr>
          <p:nvPr/>
        </p:nvSpPr>
        <p:spPr bwMode="auto">
          <a:xfrm>
            <a:off x="2057400" y="4724400"/>
            <a:ext cx="609600" cy="381000"/>
          </a:xfrm>
          <a:prstGeom prst="rect">
            <a:avLst/>
          </a:prstGeom>
          <a:solidFill>
            <a:srgbClr val="FFFF99"/>
          </a:solidFill>
          <a:ln w="28575" algn="ctr">
            <a:solidFill>
              <a:schemeClr val="tx1"/>
            </a:solidFill>
            <a:miter lim="800000"/>
            <a:headEnd/>
            <a:tailEnd type="none" w="med" len="lg"/>
          </a:ln>
          <a:effectLst/>
        </p:spPr>
        <p:txBody>
          <a:bodyPr wrap="none" anchor="ctr"/>
          <a:lstStyle/>
          <a:p>
            <a:r>
              <a:rPr lang="en-US" altLang="zh-CN" sz="2000" b="0">
                <a:latin typeface="Arial" charset="0"/>
              </a:rPr>
              <a:t>1</a:t>
            </a:r>
          </a:p>
        </p:txBody>
      </p:sp>
      <p:sp>
        <p:nvSpPr>
          <p:cNvPr id="1374383" name="Rectangle 175"/>
          <p:cNvSpPr>
            <a:spLocks noChangeArrowheads="1"/>
          </p:cNvSpPr>
          <p:nvPr/>
        </p:nvSpPr>
        <p:spPr bwMode="auto">
          <a:xfrm>
            <a:off x="2057400" y="5105400"/>
            <a:ext cx="609600" cy="381000"/>
          </a:xfrm>
          <a:prstGeom prst="rect">
            <a:avLst/>
          </a:prstGeom>
          <a:solidFill>
            <a:srgbClr val="CCECFF"/>
          </a:solidFill>
          <a:ln w="28575" algn="ctr">
            <a:solidFill>
              <a:schemeClr val="tx1"/>
            </a:solidFill>
            <a:miter lim="800000"/>
            <a:headEnd/>
            <a:tailEnd type="none" w="med" len="lg"/>
          </a:ln>
          <a:effectLst/>
        </p:spPr>
        <p:txBody>
          <a:bodyPr wrap="none" anchor="ctr"/>
          <a:lstStyle/>
          <a:p>
            <a:r>
              <a:rPr lang="en-US" altLang="zh-CN" sz="2000" b="0">
                <a:latin typeface="Arial" charset="0"/>
              </a:rPr>
              <a:t>2</a:t>
            </a:r>
          </a:p>
        </p:txBody>
      </p:sp>
      <p:sp>
        <p:nvSpPr>
          <p:cNvPr id="1374384" name="Rectangle 176"/>
          <p:cNvSpPr>
            <a:spLocks noChangeArrowheads="1"/>
          </p:cNvSpPr>
          <p:nvPr/>
        </p:nvSpPr>
        <p:spPr bwMode="auto">
          <a:xfrm>
            <a:off x="2667000" y="4724400"/>
            <a:ext cx="609600" cy="381000"/>
          </a:xfrm>
          <a:prstGeom prst="rect">
            <a:avLst/>
          </a:prstGeom>
          <a:solidFill>
            <a:srgbClr val="99FF66"/>
          </a:solidFill>
          <a:ln w="28575" algn="ctr">
            <a:solidFill>
              <a:schemeClr val="tx1"/>
            </a:solidFill>
            <a:miter lim="800000"/>
            <a:headEnd/>
            <a:tailEnd type="none" w="med" len="lg"/>
          </a:ln>
          <a:effectLst/>
        </p:spPr>
        <p:txBody>
          <a:bodyPr wrap="none" anchor="ctr"/>
          <a:lstStyle/>
          <a:p>
            <a:r>
              <a:rPr lang="en-US" altLang="zh-CN" sz="2000" b="0">
                <a:latin typeface="Arial" charset="0"/>
              </a:rPr>
              <a:t>3</a:t>
            </a:r>
          </a:p>
        </p:txBody>
      </p:sp>
      <p:sp>
        <p:nvSpPr>
          <p:cNvPr id="1374385" name="Rectangle 177"/>
          <p:cNvSpPr>
            <a:spLocks noChangeArrowheads="1"/>
          </p:cNvSpPr>
          <p:nvPr/>
        </p:nvSpPr>
        <p:spPr bwMode="auto">
          <a:xfrm>
            <a:off x="2667000" y="5105400"/>
            <a:ext cx="609600" cy="381000"/>
          </a:xfrm>
          <a:prstGeom prst="rect">
            <a:avLst/>
          </a:prstGeom>
          <a:solidFill>
            <a:srgbClr val="FFCCCC"/>
          </a:solidFill>
          <a:ln w="28575" algn="ctr">
            <a:solidFill>
              <a:schemeClr val="tx1"/>
            </a:solidFill>
            <a:miter lim="800000"/>
            <a:headEnd/>
            <a:tailEnd type="none" w="med" len="lg"/>
          </a:ln>
          <a:effectLst/>
        </p:spPr>
        <p:txBody>
          <a:bodyPr wrap="none" anchor="ctr"/>
          <a:lstStyle/>
          <a:p>
            <a:r>
              <a:rPr lang="en-US" altLang="zh-CN" sz="2000" b="0">
                <a:latin typeface="Arial" charset="0"/>
              </a:rPr>
              <a:t>4</a:t>
            </a:r>
          </a:p>
        </p:txBody>
      </p:sp>
      <p:sp>
        <p:nvSpPr>
          <p:cNvPr id="1374386" name="Rectangle 178"/>
          <p:cNvSpPr>
            <a:spLocks noChangeArrowheads="1"/>
          </p:cNvSpPr>
          <p:nvPr/>
        </p:nvSpPr>
        <p:spPr bwMode="auto">
          <a:xfrm>
            <a:off x="2667000" y="3962400"/>
            <a:ext cx="609600" cy="381000"/>
          </a:xfrm>
          <a:prstGeom prst="rect">
            <a:avLst/>
          </a:prstGeom>
          <a:solidFill>
            <a:srgbClr val="FFFF99"/>
          </a:solidFill>
          <a:ln w="28575" algn="ctr">
            <a:solidFill>
              <a:schemeClr val="tx1"/>
            </a:solidFill>
            <a:miter lim="800000"/>
            <a:headEnd/>
            <a:tailEnd type="none" w="med" len="lg"/>
          </a:ln>
          <a:effectLst/>
        </p:spPr>
        <p:txBody>
          <a:bodyPr wrap="none" anchor="ctr"/>
          <a:lstStyle/>
          <a:p>
            <a:r>
              <a:rPr lang="en-US" altLang="zh-CN" sz="2000" b="0">
                <a:latin typeface="Arial" charset="0"/>
              </a:rPr>
              <a:t>1</a:t>
            </a:r>
          </a:p>
        </p:txBody>
      </p:sp>
      <p:sp>
        <p:nvSpPr>
          <p:cNvPr id="1374387" name="Rectangle 179"/>
          <p:cNvSpPr>
            <a:spLocks noChangeArrowheads="1"/>
          </p:cNvSpPr>
          <p:nvPr/>
        </p:nvSpPr>
        <p:spPr bwMode="auto">
          <a:xfrm>
            <a:off x="2667000" y="4343400"/>
            <a:ext cx="609600" cy="381000"/>
          </a:xfrm>
          <a:prstGeom prst="rect">
            <a:avLst/>
          </a:prstGeom>
          <a:solidFill>
            <a:srgbClr val="CCECFF"/>
          </a:solidFill>
          <a:ln w="28575" algn="ctr">
            <a:solidFill>
              <a:schemeClr val="tx1"/>
            </a:solidFill>
            <a:miter lim="800000"/>
            <a:headEnd/>
            <a:tailEnd type="none" w="med" len="lg"/>
          </a:ln>
          <a:effectLst/>
        </p:spPr>
        <p:txBody>
          <a:bodyPr wrap="none" anchor="ctr"/>
          <a:lstStyle/>
          <a:p>
            <a:r>
              <a:rPr lang="en-US" altLang="zh-CN" sz="2000" b="0">
                <a:latin typeface="Arial" charset="0"/>
              </a:rPr>
              <a:t>2</a:t>
            </a:r>
          </a:p>
        </p:txBody>
      </p:sp>
      <p:sp>
        <p:nvSpPr>
          <p:cNvPr id="1374388" name="Line 180"/>
          <p:cNvSpPr>
            <a:spLocks noChangeShapeType="1"/>
          </p:cNvSpPr>
          <p:nvPr/>
        </p:nvSpPr>
        <p:spPr bwMode="auto">
          <a:xfrm>
            <a:off x="1447800" y="6248400"/>
            <a:ext cx="4724400" cy="0"/>
          </a:xfrm>
          <a:prstGeom prst="line">
            <a:avLst/>
          </a:prstGeom>
          <a:noFill/>
          <a:ln w="28575">
            <a:solidFill>
              <a:schemeClr val="tx1"/>
            </a:solidFill>
            <a:round/>
            <a:headEnd/>
            <a:tailEnd type="triangle" w="med" len="lg"/>
          </a:ln>
          <a:effectLst/>
        </p:spPr>
        <p:txBody>
          <a:bodyPr/>
          <a:lstStyle/>
          <a:p>
            <a:endParaRPr lang="zh-CN" altLang="en-US"/>
          </a:p>
        </p:txBody>
      </p:sp>
      <p:sp>
        <p:nvSpPr>
          <p:cNvPr id="1374389" name="Line 181"/>
          <p:cNvSpPr>
            <a:spLocks noChangeShapeType="1"/>
          </p:cNvSpPr>
          <p:nvPr/>
        </p:nvSpPr>
        <p:spPr bwMode="auto">
          <a:xfrm flipV="1">
            <a:off x="1447800" y="2895600"/>
            <a:ext cx="0" cy="3352800"/>
          </a:xfrm>
          <a:prstGeom prst="line">
            <a:avLst/>
          </a:prstGeom>
          <a:noFill/>
          <a:ln w="28575">
            <a:solidFill>
              <a:schemeClr val="tx1"/>
            </a:solidFill>
            <a:round/>
            <a:headEnd/>
            <a:tailEnd type="triangle" w="med" len="lg"/>
          </a:ln>
          <a:effectLst/>
        </p:spPr>
        <p:txBody>
          <a:bodyPr/>
          <a:lstStyle/>
          <a:p>
            <a:endParaRPr lang="zh-CN" altLang="en-US"/>
          </a:p>
        </p:txBody>
      </p:sp>
      <p:sp>
        <p:nvSpPr>
          <p:cNvPr id="1374390" name="Text Box 182"/>
          <p:cNvSpPr txBox="1">
            <a:spLocks noChangeArrowheads="1"/>
          </p:cNvSpPr>
          <p:nvPr/>
        </p:nvSpPr>
        <p:spPr bwMode="auto">
          <a:xfrm>
            <a:off x="5486400" y="6248400"/>
            <a:ext cx="457200"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latin typeface="Arial" charset="0"/>
              </a:rPr>
              <a:t>7</a:t>
            </a:r>
          </a:p>
        </p:txBody>
      </p:sp>
      <p:sp>
        <p:nvSpPr>
          <p:cNvPr id="1374391" name="Text Box 183"/>
          <p:cNvSpPr txBox="1">
            <a:spLocks noChangeArrowheads="1"/>
          </p:cNvSpPr>
          <p:nvPr/>
        </p:nvSpPr>
        <p:spPr bwMode="auto">
          <a:xfrm>
            <a:off x="4876800" y="6248400"/>
            <a:ext cx="457200"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latin typeface="Arial" charset="0"/>
              </a:rPr>
              <a:t>6</a:t>
            </a:r>
          </a:p>
        </p:txBody>
      </p:sp>
      <p:sp>
        <p:nvSpPr>
          <p:cNvPr id="1374392" name="Text Box 184"/>
          <p:cNvSpPr txBox="1">
            <a:spLocks noChangeArrowheads="1"/>
          </p:cNvSpPr>
          <p:nvPr/>
        </p:nvSpPr>
        <p:spPr bwMode="auto">
          <a:xfrm>
            <a:off x="4267200" y="6248400"/>
            <a:ext cx="457200"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latin typeface="Arial" charset="0"/>
              </a:rPr>
              <a:t>5</a:t>
            </a:r>
          </a:p>
        </p:txBody>
      </p:sp>
      <p:sp>
        <p:nvSpPr>
          <p:cNvPr id="1374393" name="Text Box 185"/>
          <p:cNvSpPr txBox="1">
            <a:spLocks noChangeArrowheads="1"/>
          </p:cNvSpPr>
          <p:nvPr/>
        </p:nvSpPr>
        <p:spPr bwMode="auto">
          <a:xfrm>
            <a:off x="3657600" y="6248400"/>
            <a:ext cx="457200"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latin typeface="Arial" charset="0"/>
              </a:rPr>
              <a:t>4</a:t>
            </a:r>
          </a:p>
        </p:txBody>
      </p:sp>
      <p:sp>
        <p:nvSpPr>
          <p:cNvPr id="1374394" name="Text Box 186"/>
          <p:cNvSpPr txBox="1">
            <a:spLocks noChangeArrowheads="1"/>
          </p:cNvSpPr>
          <p:nvPr/>
        </p:nvSpPr>
        <p:spPr bwMode="auto">
          <a:xfrm>
            <a:off x="3048000" y="6248400"/>
            <a:ext cx="457200"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latin typeface="Arial" charset="0"/>
              </a:rPr>
              <a:t>3</a:t>
            </a:r>
          </a:p>
        </p:txBody>
      </p:sp>
      <p:sp>
        <p:nvSpPr>
          <p:cNvPr id="1374395" name="Text Box 187"/>
          <p:cNvSpPr txBox="1">
            <a:spLocks noChangeArrowheads="1"/>
          </p:cNvSpPr>
          <p:nvPr/>
        </p:nvSpPr>
        <p:spPr bwMode="auto">
          <a:xfrm>
            <a:off x="2438400" y="6248400"/>
            <a:ext cx="457200"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latin typeface="Arial" charset="0"/>
              </a:rPr>
              <a:t>2</a:t>
            </a:r>
          </a:p>
        </p:txBody>
      </p:sp>
      <p:sp>
        <p:nvSpPr>
          <p:cNvPr id="1374396" name="Text Box 188"/>
          <p:cNvSpPr txBox="1">
            <a:spLocks noChangeArrowheads="1"/>
          </p:cNvSpPr>
          <p:nvPr/>
        </p:nvSpPr>
        <p:spPr bwMode="auto">
          <a:xfrm>
            <a:off x="1828800" y="6248400"/>
            <a:ext cx="457200"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latin typeface="Arial" charset="0"/>
              </a:rPr>
              <a:t>1</a:t>
            </a:r>
          </a:p>
        </p:txBody>
      </p:sp>
      <p:sp>
        <p:nvSpPr>
          <p:cNvPr id="1374397" name="Text Box 189"/>
          <p:cNvSpPr txBox="1">
            <a:spLocks noChangeArrowheads="1"/>
          </p:cNvSpPr>
          <p:nvPr/>
        </p:nvSpPr>
        <p:spPr bwMode="auto">
          <a:xfrm>
            <a:off x="1219200" y="6248400"/>
            <a:ext cx="457200"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latin typeface="Arial" charset="0"/>
              </a:rPr>
              <a:t>0</a:t>
            </a:r>
          </a:p>
        </p:txBody>
      </p:sp>
      <p:sp>
        <p:nvSpPr>
          <p:cNvPr id="1374398" name="Rectangle 190"/>
          <p:cNvSpPr>
            <a:spLocks noChangeArrowheads="1"/>
          </p:cNvSpPr>
          <p:nvPr/>
        </p:nvSpPr>
        <p:spPr bwMode="auto">
          <a:xfrm>
            <a:off x="3276600" y="3962400"/>
            <a:ext cx="609600" cy="381000"/>
          </a:xfrm>
          <a:prstGeom prst="rect">
            <a:avLst/>
          </a:prstGeom>
          <a:solidFill>
            <a:srgbClr val="99FF66"/>
          </a:solidFill>
          <a:ln w="28575" algn="ctr">
            <a:solidFill>
              <a:schemeClr val="tx1"/>
            </a:solidFill>
            <a:miter lim="800000"/>
            <a:headEnd/>
            <a:tailEnd type="none" w="med" len="lg"/>
          </a:ln>
          <a:effectLst/>
        </p:spPr>
        <p:txBody>
          <a:bodyPr wrap="none" anchor="ctr"/>
          <a:lstStyle/>
          <a:p>
            <a:r>
              <a:rPr lang="en-US" altLang="zh-CN" sz="2000" b="0">
                <a:latin typeface="Arial" charset="0"/>
              </a:rPr>
              <a:t>3</a:t>
            </a:r>
          </a:p>
        </p:txBody>
      </p:sp>
      <p:sp>
        <p:nvSpPr>
          <p:cNvPr id="1374399" name="Rectangle 191"/>
          <p:cNvSpPr>
            <a:spLocks noChangeArrowheads="1"/>
          </p:cNvSpPr>
          <p:nvPr/>
        </p:nvSpPr>
        <p:spPr bwMode="auto">
          <a:xfrm>
            <a:off x="3276600" y="4343400"/>
            <a:ext cx="609600" cy="381000"/>
          </a:xfrm>
          <a:prstGeom prst="rect">
            <a:avLst/>
          </a:prstGeom>
          <a:solidFill>
            <a:srgbClr val="FFCCCC"/>
          </a:solidFill>
          <a:ln w="28575" algn="ctr">
            <a:solidFill>
              <a:schemeClr val="tx1"/>
            </a:solidFill>
            <a:miter lim="800000"/>
            <a:headEnd/>
            <a:tailEnd type="none" w="med" len="lg"/>
          </a:ln>
          <a:effectLst/>
        </p:spPr>
        <p:txBody>
          <a:bodyPr wrap="none" anchor="ctr"/>
          <a:lstStyle/>
          <a:p>
            <a:r>
              <a:rPr lang="en-US" altLang="zh-CN" sz="2000" b="0">
                <a:latin typeface="Arial" charset="0"/>
              </a:rPr>
              <a:t>4</a:t>
            </a:r>
          </a:p>
        </p:txBody>
      </p:sp>
      <p:sp>
        <p:nvSpPr>
          <p:cNvPr id="1374400" name="Rectangle 192"/>
          <p:cNvSpPr>
            <a:spLocks noChangeArrowheads="1"/>
          </p:cNvSpPr>
          <p:nvPr/>
        </p:nvSpPr>
        <p:spPr bwMode="auto">
          <a:xfrm>
            <a:off x="3276600" y="3200400"/>
            <a:ext cx="609600" cy="381000"/>
          </a:xfrm>
          <a:prstGeom prst="rect">
            <a:avLst/>
          </a:prstGeom>
          <a:solidFill>
            <a:srgbClr val="FFFF99"/>
          </a:solidFill>
          <a:ln w="28575" algn="ctr">
            <a:solidFill>
              <a:schemeClr val="tx1"/>
            </a:solidFill>
            <a:miter lim="800000"/>
            <a:headEnd/>
            <a:tailEnd type="none" w="med" len="lg"/>
          </a:ln>
          <a:effectLst/>
        </p:spPr>
        <p:txBody>
          <a:bodyPr wrap="none" anchor="ctr"/>
          <a:lstStyle/>
          <a:p>
            <a:r>
              <a:rPr lang="en-US" altLang="zh-CN" sz="2000" b="0">
                <a:latin typeface="Arial" charset="0"/>
              </a:rPr>
              <a:t>1</a:t>
            </a:r>
          </a:p>
        </p:txBody>
      </p:sp>
      <p:sp>
        <p:nvSpPr>
          <p:cNvPr id="1374401" name="Rectangle 193"/>
          <p:cNvSpPr>
            <a:spLocks noChangeArrowheads="1"/>
          </p:cNvSpPr>
          <p:nvPr/>
        </p:nvSpPr>
        <p:spPr bwMode="auto">
          <a:xfrm>
            <a:off x="3276600" y="3581400"/>
            <a:ext cx="609600" cy="381000"/>
          </a:xfrm>
          <a:prstGeom prst="rect">
            <a:avLst/>
          </a:prstGeom>
          <a:solidFill>
            <a:srgbClr val="CCECFF"/>
          </a:solidFill>
          <a:ln w="28575" algn="ctr">
            <a:solidFill>
              <a:schemeClr val="tx1"/>
            </a:solidFill>
            <a:miter lim="800000"/>
            <a:headEnd/>
            <a:tailEnd type="none" w="med" len="lg"/>
          </a:ln>
          <a:effectLst/>
        </p:spPr>
        <p:txBody>
          <a:bodyPr wrap="none" anchor="ctr"/>
          <a:lstStyle/>
          <a:p>
            <a:r>
              <a:rPr lang="en-US" altLang="zh-CN" sz="2000" b="0">
                <a:latin typeface="Arial" charset="0"/>
              </a:rPr>
              <a:t>2</a:t>
            </a:r>
          </a:p>
        </p:txBody>
      </p:sp>
      <p:sp>
        <p:nvSpPr>
          <p:cNvPr id="1374402" name="Line 194"/>
          <p:cNvSpPr>
            <a:spLocks noChangeShapeType="1"/>
          </p:cNvSpPr>
          <p:nvPr/>
        </p:nvSpPr>
        <p:spPr bwMode="auto">
          <a:xfrm flipH="1">
            <a:off x="1447800" y="4724400"/>
            <a:ext cx="609600" cy="0"/>
          </a:xfrm>
          <a:prstGeom prst="line">
            <a:avLst/>
          </a:prstGeom>
          <a:noFill/>
          <a:ln w="19050">
            <a:solidFill>
              <a:srgbClr val="FF6600"/>
            </a:solidFill>
            <a:prstDash val="dash"/>
            <a:round/>
            <a:headEnd/>
            <a:tailEnd type="none" w="med" len="lg"/>
          </a:ln>
          <a:effectLst/>
        </p:spPr>
        <p:txBody>
          <a:bodyPr/>
          <a:lstStyle/>
          <a:p>
            <a:endParaRPr lang="zh-CN" altLang="en-US"/>
          </a:p>
        </p:txBody>
      </p:sp>
      <p:sp>
        <p:nvSpPr>
          <p:cNvPr id="1374403" name="Line 195"/>
          <p:cNvSpPr>
            <a:spLocks noChangeShapeType="1"/>
          </p:cNvSpPr>
          <p:nvPr/>
        </p:nvSpPr>
        <p:spPr bwMode="auto">
          <a:xfrm flipH="1">
            <a:off x="1447800" y="5105400"/>
            <a:ext cx="609600" cy="0"/>
          </a:xfrm>
          <a:prstGeom prst="line">
            <a:avLst/>
          </a:prstGeom>
          <a:noFill/>
          <a:ln w="19050">
            <a:solidFill>
              <a:srgbClr val="FF6600"/>
            </a:solidFill>
            <a:prstDash val="dash"/>
            <a:round/>
            <a:headEnd/>
            <a:tailEnd type="none" w="med" len="lg"/>
          </a:ln>
          <a:effectLst/>
        </p:spPr>
        <p:txBody>
          <a:bodyPr/>
          <a:lstStyle/>
          <a:p>
            <a:endParaRPr lang="zh-CN" altLang="en-US"/>
          </a:p>
        </p:txBody>
      </p:sp>
      <p:sp>
        <p:nvSpPr>
          <p:cNvPr id="1374404" name="Line 196"/>
          <p:cNvSpPr>
            <a:spLocks noChangeShapeType="1"/>
          </p:cNvSpPr>
          <p:nvPr/>
        </p:nvSpPr>
        <p:spPr bwMode="auto">
          <a:xfrm flipH="1">
            <a:off x="1447800" y="4343400"/>
            <a:ext cx="1219200" cy="0"/>
          </a:xfrm>
          <a:prstGeom prst="line">
            <a:avLst/>
          </a:prstGeom>
          <a:noFill/>
          <a:ln w="19050">
            <a:solidFill>
              <a:srgbClr val="FF6600"/>
            </a:solidFill>
            <a:prstDash val="dash"/>
            <a:round/>
            <a:headEnd/>
            <a:tailEnd type="none" w="med" len="lg"/>
          </a:ln>
          <a:effectLst/>
        </p:spPr>
        <p:txBody>
          <a:bodyPr/>
          <a:lstStyle/>
          <a:p>
            <a:endParaRPr lang="zh-CN" altLang="en-US"/>
          </a:p>
        </p:txBody>
      </p:sp>
      <p:sp>
        <p:nvSpPr>
          <p:cNvPr id="1374405" name="Line 197"/>
          <p:cNvSpPr>
            <a:spLocks noChangeShapeType="1"/>
          </p:cNvSpPr>
          <p:nvPr/>
        </p:nvSpPr>
        <p:spPr bwMode="auto">
          <a:xfrm flipH="1">
            <a:off x="1447800" y="3962400"/>
            <a:ext cx="1219200" cy="0"/>
          </a:xfrm>
          <a:prstGeom prst="line">
            <a:avLst/>
          </a:prstGeom>
          <a:noFill/>
          <a:ln w="19050">
            <a:solidFill>
              <a:srgbClr val="FF6600"/>
            </a:solidFill>
            <a:prstDash val="dash"/>
            <a:round/>
            <a:headEnd/>
            <a:tailEnd type="none" w="med" len="lg"/>
          </a:ln>
          <a:effectLst/>
        </p:spPr>
        <p:txBody>
          <a:bodyPr/>
          <a:lstStyle/>
          <a:p>
            <a:endParaRPr lang="zh-CN" altLang="en-US"/>
          </a:p>
        </p:txBody>
      </p:sp>
      <p:sp>
        <p:nvSpPr>
          <p:cNvPr id="1374406" name="Line 198"/>
          <p:cNvSpPr>
            <a:spLocks noChangeShapeType="1"/>
          </p:cNvSpPr>
          <p:nvPr/>
        </p:nvSpPr>
        <p:spPr bwMode="auto">
          <a:xfrm flipH="1">
            <a:off x="1447800" y="3581400"/>
            <a:ext cx="1828800" cy="0"/>
          </a:xfrm>
          <a:prstGeom prst="line">
            <a:avLst/>
          </a:prstGeom>
          <a:noFill/>
          <a:ln w="19050">
            <a:solidFill>
              <a:srgbClr val="FF6600"/>
            </a:solidFill>
            <a:prstDash val="dash"/>
            <a:round/>
            <a:headEnd/>
            <a:tailEnd type="none" w="med" len="lg"/>
          </a:ln>
          <a:effectLst/>
        </p:spPr>
        <p:txBody>
          <a:bodyPr/>
          <a:lstStyle/>
          <a:p>
            <a:endParaRPr lang="zh-CN" altLang="en-US"/>
          </a:p>
        </p:txBody>
      </p:sp>
      <p:sp>
        <p:nvSpPr>
          <p:cNvPr id="1374407" name="Line 199"/>
          <p:cNvSpPr>
            <a:spLocks noChangeShapeType="1"/>
          </p:cNvSpPr>
          <p:nvPr/>
        </p:nvSpPr>
        <p:spPr bwMode="auto">
          <a:xfrm flipH="1">
            <a:off x="1447800" y="3200400"/>
            <a:ext cx="1828800" cy="0"/>
          </a:xfrm>
          <a:prstGeom prst="line">
            <a:avLst/>
          </a:prstGeom>
          <a:noFill/>
          <a:ln w="19050">
            <a:solidFill>
              <a:srgbClr val="FF6600"/>
            </a:solidFill>
            <a:prstDash val="dash"/>
            <a:round/>
            <a:headEnd/>
            <a:tailEnd type="none" w="med" len="lg"/>
          </a:ln>
          <a:effectLst/>
        </p:spPr>
        <p:txBody>
          <a:bodyPr/>
          <a:lstStyle/>
          <a:p>
            <a:endParaRPr lang="zh-CN" altLang="en-US"/>
          </a:p>
        </p:txBody>
      </p:sp>
      <p:sp>
        <p:nvSpPr>
          <p:cNvPr id="1374408" name="Line 200"/>
          <p:cNvSpPr>
            <a:spLocks noChangeShapeType="1"/>
          </p:cNvSpPr>
          <p:nvPr/>
        </p:nvSpPr>
        <p:spPr bwMode="auto">
          <a:xfrm>
            <a:off x="3276600" y="5486400"/>
            <a:ext cx="0" cy="762000"/>
          </a:xfrm>
          <a:prstGeom prst="line">
            <a:avLst/>
          </a:prstGeom>
          <a:noFill/>
          <a:ln w="19050">
            <a:solidFill>
              <a:srgbClr val="FF6600"/>
            </a:solidFill>
            <a:prstDash val="dash"/>
            <a:round/>
            <a:headEnd/>
            <a:tailEnd type="none" w="med" len="lg"/>
          </a:ln>
          <a:effectLst/>
        </p:spPr>
        <p:txBody>
          <a:bodyPr/>
          <a:lstStyle/>
          <a:p>
            <a:endParaRPr lang="zh-CN" altLang="en-US"/>
          </a:p>
        </p:txBody>
      </p:sp>
      <p:sp>
        <p:nvSpPr>
          <p:cNvPr id="1374409" name="Line 201"/>
          <p:cNvSpPr>
            <a:spLocks noChangeShapeType="1"/>
          </p:cNvSpPr>
          <p:nvPr/>
        </p:nvSpPr>
        <p:spPr bwMode="auto">
          <a:xfrm>
            <a:off x="3886200" y="4724400"/>
            <a:ext cx="0" cy="1524000"/>
          </a:xfrm>
          <a:prstGeom prst="line">
            <a:avLst/>
          </a:prstGeom>
          <a:noFill/>
          <a:ln w="19050">
            <a:solidFill>
              <a:srgbClr val="FF6600"/>
            </a:solidFill>
            <a:prstDash val="dash"/>
            <a:round/>
            <a:headEnd/>
            <a:tailEnd type="none" w="med" len="lg"/>
          </a:ln>
          <a:effectLst/>
        </p:spPr>
        <p:txBody>
          <a:bodyPr/>
          <a:lstStyle/>
          <a:p>
            <a:endParaRPr lang="zh-CN" altLang="en-US"/>
          </a:p>
        </p:txBody>
      </p:sp>
      <p:sp>
        <p:nvSpPr>
          <p:cNvPr id="1374410" name="Rectangle 202"/>
          <p:cNvSpPr>
            <a:spLocks noChangeArrowheads="1"/>
          </p:cNvSpPr>
          <p:nvPr/>
        </p:nvSpPr>
        <p:spPr bwMode="auto">
          <a:xfrm>
            <a:off x="3886200" y="3200400"/>
            <a:ext cx="609600" cy="381000"/>
          </a:xfrm>
          <a:prstGeom prst="rect">
            <a:avLst/>
          </a:prstGeom>
          <a:solidFill>
            <a:srgbClr val="99FF66"/>
          </a:solidFill>
          <a:ln w="28575" algn="ctr">
            <a:solidFill>
              <a:schemeClr val="tx1"/>
            </a:solidFill>
            <a:miter lim="800000"/>
            <a:headEnd/>
            <a:tailEnd type="none" w="med" len="lg"/>
          </a:ln>
          <a:effectLst/>
        </p:spPr>
        <p:txBody>
          <a:bodyPr wrap="none" anchor="ctr"/>
          <a:lstStyle/>
          <a:p>
            <a:r>
              <a:rPr lang="en-US" altLang="zh-CN" sz="2000" b="0">
                <a:latin typeface="Arial" charset="0"/>
              </a:rPr>
              <a:t>3</a:t>
            </a:r>
          </a:p>
        </p:txBody>
      </p:sp>
      <p:sp>
        <p:nvSpPr>
          <p:cNvPr id="1374411" name="Rectangle 203"/>
          <p:cNvSpPr>
            <a:spLocks noChangeArrowheads="1"/>
          </p:cNvSpPr>
          <p:nvPr/>
        </p:nvSpPr>
        <p:spPr bwMode="auto">
          <a:xfrm>
            <a:off x="3886200" y="3581400"/>
            <a:ext cx="609600" cy="381000"/>
          </a:xfrm>
          <a:prstGeom prst="rect">
            <a:avLst/>
          </a:prstGeom>
          <a:solidFill>
            <a:srgbClr val="FFCCCC"/>
          </a:solidFill>
          <a:ln w="28575" algn="ctr">
            <a:solidFill>
              <a:schemeClr val="tx1"/>
            </a:solidFill>
            <a:miter lim="800000"/>
            <a:headEnd/>
            <a:tailEnd type="none" w="med" len="lg"/>
          </a:ln>
          <a:effectLst/>
        </p:spPr>
        <p:txBody>
          <a:bodyPr wrap="none" anchor="ctr"/>
          <a:lstStyle/>
          <a:p>
            <a:r>
              <a:rPr lang="en-US" altLang="zh-CN" sz="2000" b="0">
                <a:latin typeface="Arial" charset="0"/>
              </a:rPr>
              <a:t>4</a:t>
            </a:r>
          </a:p>
        </p:txBody>
      </p:sp>
      <p:sp>
        <p:nvSpPr>
          <p:cNvPr id="1374412" name="Line 204"/>
          <p:cNvSpPr>
            <a:spLocks noChangeShapeType="1"/>
          </p:cNvSpPr>
          <p:nvPr/>
        </p:nvSpPr>
        <p:spPr bwMode="auto">
          <a:xfrm>
            <a:off x="4495800" y="3962400"/>
            <a:ext cx="0" cy="2286000"/>
          </a:xfrm>
          <a:prstGeom prst="line">
            <a:avLst/>
          </a:prstGeom>
          <a:noFill/>
          <a:ln w="19050">
            <a:solidFill>
              <a:srgbClr val="FF6600"/>
            </a:solidFill>
            <a:prstDash val="dash"/>
            <a:round/>
            <a:headEnd/>
            <a:tailEnd type="none" w="med" len="lg"/>
          </a:ln>
          <a:effectLst/>
        </p:spPr>
        <p:txBody>
          <a:bodyPr/>
          <a:lstStyle/>
          <a:p>
            <a:endParaRPr lang="zh-CN" altLang="en-US"/>
          </a:p>
        </p:txBody>
      </p:sp>
      <p:sp>
        <p:nvSpPr>
          <p:cNvPr id="1374413" name="Text Box 205"/>
          <p:cNvSpPr txBox="1">
            <a:spLocks noChangeArrowheads="1"/>
          </p:cNvSpPr>
          <p:nvPr/>
        </p:nvSpPr>
        <p:spPr bwMode="auto">
          <a:xfrm>
            <a:off x="5867400" y="2362200"/>
            <a:ext cx="914400" cy="457200"/>
          </a:xfrm>
          <a:prstGeom prst="rect">
            <a:avLst/>
          </a:prstGeom>
          <a:noFill/>
          <a:ln w="28575" algn="ctr">
            <a:noFill/>
            <a:miter lim="800000"/>
            <a:headEnd/>
            <a:tailEnd type="none" w="med" len="lg"/>
          </a:ln>
          <a:effectLst/>
        </p:spPr>
        <p:txBody>
          <a:bodyPr>
            <a:spAutoFit/>
          </a:bodyPr>
          <a:lstStyle/>
          <a:p>
            <a:pPr>
              <a:spcBef>
                <a:spcPct val="50000"/>
              </a:spcBef>
            </a:pPr>
            <a:r>
              <a:rPr lang="zh-CN" altLang="en-US">
                <a:latin typeface="Arial" charset="0"/>
              </a:rPr>
              <a:t>时间</a:t>
            </a:r>
          </a:p>
        </p:txBody>
      </p:sp>
      <p:sp>
        <p:nvSpPr>
          <p:cNvPr id="1374414" name="Text Box 206"/>
          <p:cNvSpPr txBox="1">
            <a:spLocks noChangeArrowheads="1"/>
          </p:cNvSpPr>
          <p:nvPr/>
        </p:nvSpPr>
        <p:spPr bwMode="auto">
          <a:xfrm>
            <a:off x="611188" y="260350"/>
            <a:ext cx="914400" cy="457200"/>
          </a:xfrm>
          <a:prstGeom prst="rect">
            <a:avLst/>
          </a:prstGeom>
          <a:noFill/>
          <a:ln w="28575" algn="ctr">
            <a:noFill/>
            <a:miter lim="800000"/>
            <a:headEnd/>
            <a:tailEnd type="none" w="med" len="lg"/>
          </a:ln>
          <a:effectLst/>
        </p:spPr>
        <p:txBody>
          <a:bodyPr>
            <a:spAutoFit/>
          </a:bodyPr>
          <a:lstStyle/>
          <a:p>
            <a:pPr>
              <a:spcBef>
                <a:spcPct val="50000"/>
              </a:spcBef>
            </a:pPr>
            <a:r>
              <a:rPr lang="zh-CN" altLang="en-US">
                <a:latin typeface="Arial" charset="0"/>
              </a:rPr>
              <a:t>空间</a:t>
            </a:r>
          </a:p>
        </p:txBody>
      </p:sp>
      <p:sp>
        <p:nvSpPr>
          <p:cNvPr id="1374415" name="Text Box 207"/>
          <p:cNvSpPr txBox="1">
            <a:spLocks noChangeArrowheads="1"/>
          </p:cNvSpPr>
          <p:nvPr/>
        </p:nvSpPr>
        <p:spPr bwMode="auto">
          <a:xfrm>
            <a:off x="611188" y="2708275"/>
            <a:ext cx="914400" cy="457200"/>
          </a:xfrm>
          <a:prstGeom prst="rect">
            <a:avLst/>
          </a:prstGeom>
          <a:noFill/>
          <a:ln w="28575" algn="ctr">
            <a:noFill/>
            <a:miter lim="800000"/>
            <a:headEnd/>
            <a:tailEnd type="none" w="med" len="lg"/>
          </a:ln>
          <a:effectLst/>
        </p:spPr>
        <p:txBody>
          <a:bodyPr>
            <a:spAutoFit/>
          </a:bodyPr>
          <a:lstStyle/>
          <a:p>
            <a:pPr>
              <a:spcBef>
                <a:spcPct val="50000"/>
              </a:spcBef>
            </a:pPr>
            <a:r>
              <a:rPr lang="zh-CN" altLang="en-US">
                <a:latin typeface="Arial" charset="0"/>
              </a:rPr>
              <a:t>空间</a:t>
            </a:r>
          </a:p>
        </p:txBody>
      </p:sp>
      <p:sp>
        <p:nvSpPr>
          <p:cNvPr id="1374416" name="Text Box 208"/>
          <p:cNvSpPr txBox="1">
            <a:spLocks noChangeArrowheads="1"/>
          </p:cNvSpPr>
          <p:nvPr/>
        </p:nvSpPr>
        <p:spPr bwMode="auto">
          <a:xfrm>
            <a:off x="5867400" y="6248400"/>
            <a:ext cx="914400" cy="457200"/>
          </a:xfrm>
          <a:prstGeom prst="rect">
            <a:avLst/>
          </a:prstGeom>
          <a:noFill/>
          <a:ln w="28575" algn="ctr">
            <a:noFill/>
            <a:miter lim="800000"/>
            <a:headEnd/>
            <a:tailEnd type="none" w="med" len="lg"/>
          </a:ln>
          <a:effectLst/>
        </p:spPr>
        <p:txBody>
          <a:bodyPr>
            <a:spAutoFit/>
          </a:bodyPr>
          <a:lstStyle/>
          <a:p>
            <a:pPr>
              <a:spcBef>
                <a:spcPct val="50000"/>
              </a:spcBef>
            </a:pPr>
            <a:r>
              <a:rPr lang="zh-CN" altLang="en-US">
                <a:latin typeface="Arial" charset="0"/>
              </a:rPr>
              <a:t>时间</a:t>
            </a:r>
          </a:p>
        </p:txBody>
      </p:sp>
      <p:sp>
        <p:nvSpPr>
          <p:cNvPr id="1374417" name="Text Box 209"/>
          <p:cNvSpPr txBox="1">
            <a:spLocks noChangeArrowheads="1"/>
          </p:cNvSpPr>
          <p:nvPr/>
        </p:nvSpPr>
        <p:spPr bwMode="auto">
          <a:xfrm>
            <a:off x="6248400" y="1219200"/>
            <a:ext cx="1905000" cy="519113"/>
          </a:xfrm>
          <a:prstGeom prst="rect">
            <a:avLst/>
          </a:prstGeom>
          <a:noFill/>
          <a:ln w="28575" algn="ctr">
            <a:noFill/>
            <a:miter lim="800000"/>
            <a:headEnd/>
            <a:tailEnd type="none" w="med" len="lg"/>
          </a:ln>
          <a:effectLst/>
        </p:spPr>
        <p:txBody>
          <a:bodyPr>
            <a:spAutoFit/>
          </a:bodyPr>
          <a:lstStyle/>
          <a:p>
            <a:pPr algn="l">
              <a:spcBef>
                <a:spcPct val="50000"/>
              </a:spcBef>
            </a:pPr>
            <a:r>
              <a:rPr lang="zh-CN" altLang="en-US" sz="2800">
                <a:solidFill>
                  <a:srgbClr val="0000FF"/>
                </a:solidFill>
                <a:latin typeface="Arial" charset="0"/>
                <a:ea typeface="楷体_GB2312" pitchFamily="49" charset="-122"/>
              </a:rPr>
              <a:t>时间并行</a:t>
            </a:r>
          </a:p>
        </p:txBody>
      </p:sp>
      <p:sp>
        <p:nvSpPr>
          <p:cNvPr id="1374418" name="Text Box 210"/>
          <p:cNvSpPr txBox="1">
            <a:spLocks noChangeArrowheads="1"/>
          </p:cNvSpPr>
          <p:nvPr/>
        </p:nvSpPr>
        <p:spPr bwMode="auto">
          <a:xfrm>
            <a:off x="5334000" y="4967288"/>
            <a:ext cx="3733800" cy="519112"/>
          </a:xfrm>
          <a:prstGeom prst="rect">
            <a:avLst/>
          </a:prstGeom>
          <a:noFill/>
          <a:ln w="28575" algn="ctr">
            <a:noFill/>
            <a:miter lim="800000"/>
            <a:headEnd/>
            <a:tailEnd type="none" w="med" len="lg"/>
          </a:ln>
          <a:effectLst/>
        </p:spPr>
        <p:txBody>
          <a:bodyPr>
            <a:spAutoFit/>
          </a:bodyPr>
          <a:lstStyle/>
          <a:p>
            <a:pPr algn="r">
              <a:spcBef>
                <a:spcPct val="50000"/>
              </a:spcBef>
            </a:pPr>
            <a:r>
              <a:rPr lang="zh-CN" altLang="en-US" sz="2800">
                <a:solidFill>
                  <a:srgbClr val="0000FF"/>
                </a:solidFill>
                <a:latin typeface="Arial" charset="0"/>
                <a:ea typeface="楷体_GB2312" pitchFamily="49" charset="-122"/>
              </a:rPr>
              <a:t>时间并行</a:t>
            </a:r>
            <a:r>
              <a:rPr lang="zh-CN" altLang="en-US" sz="2800">
                <a:solidFill>
                  <a:srgbClr val="0000FF"/>
                </a:solidFill>
                <a:latin typeface="Arial" charset="0"/>
              </a:rPr>
              <a:t>＋</a:t>
            </a:r>
            <a:r>
              <a:rPr lang="zh-CN" altLang="en-US" sz="2800">
                <a:solidFill>
                  <a:srgbClr val="0000FF"/>
                </a:solidFill>
                <a:latin typeface="Arial" charset="0"/>
                <a:ea typeface="楷体_GB2312" pitchFamily="49" charset="-122"/>
              </a:rPr>
              <a:t>空间并行</a:t>
            </a:r>
          </a:p>
        </p:txBody>
      </p:sp>
      <p:sp>
        <p:nvSpPr>
          <p:cNvPr id="1374419" name="Rectangle 211" descr="浅色上对角线"/>
          <p:cNvSpPr>
            <a:spLocks noChangeArrowheads="1"/>
          </p:cNvSpPr>
          <p:nvPr/>
        </p:nvSpPr>
        <p:spPr bwMode="auto">
          <a:xfrm>
            <a:off x="2667000" y="5486400"/>
            <a:ext cx="609600" cy="381000"/>
          </a:xfrm>
          <a:prstGeom prst="rect">
            <a:avLst/>
          </a:prstGeom>
          <a:pattFill prst="ltUpDiag">
            <a:fgClr>
              <a:srgbClr val="6600FF"/>
            </a:fgClr>
            <a:bgClr>
              <a:schemeClr val="bg1"/>
            </a:bgClr>
          </a:pattFill>
          <a:ln w="28575" algn="ctr">
            <a:solidFill>
              <a:schemeClr val="tx1"/>
            </a:solidFill>
            <a:miter lim="800000"/>
            <a:headEnd/>
            <a:tailEnd type="none" w="med" len="lg"/>
          </a:ln>
          <a:effectLst/>
        </p:spPr>
        <p:txBody>
          <a:bodyPr wrap="none" anchor="ctr"/>
          <a:lstStyle/>
          <a:p>
            <a:r>
              <a:rPr lang="en-US" altLang="zh-CN" sz="2000" b="0">
                <a:solidFill>
                  <a:srgbClr val="FF0000"/>
                </a:solidFill>
                <a:latin typeface="Arial" charset="0"/>
              </a:rPr>
              <a:t>5</a:t>
            </a:r>
          </a:p>
        </p:txBody>
      </p:sp>
      <p:sp>
        <p:nvSpPr>
          <p:cNvPr id="1374420" name="Rectangle 212" descr="浅色上对角线"/>
          <p:cNvSpPr>
            <a:spLocks noChangeArrowheads="1"/>
          </p:cNvSpPr>
          <p:nvPr/>
        </p:nvSpPr>
        <p:spPr bwMode="auto">
          <a:xfrm>
            <a:off x="2667000" y="5867400"/>
            <a:ext cx="609600" cy="381000"/>
          </a:xfrm>
          <a:prstGeom prst="rect">
            <a:avLst/>
          </a:prstGeom>
          <a:pattFill prst="ltUpDiag">
            <a:fgClr>
              <a:srgbClr val="6600FF"/>
            </a:fgClr>
            <a:bgClr>
              <a:schemeClr val="bg1"/>
            </a:bgClr>
          </a:pattFill>
          <a:ln w="28575" algn="ctr">
            <a:solidFill>
              <a:schemeClr val="tx1"/>
            </a:solidFill>
            <a:miter lim="800000"/>
            <a:headEnd/>
            <a:tailEnd type="none" w="med" len="lg"/>
          </a:ln>
          <a:effectLst/>
        </p:spPr>
        <p:txBody>
          <a:bodyPr wrap="none" anchor="ctr"/>
          <a:lstStyle/>
          <a:p>
            <a:r>
              <a:rPr lang="en-US" altLang="zh-CN" sz="2000" b="0">
                <a:solidFill>
                  <a:srgbClr val="0000FF"/>
                </a:solidFill>
                <a:latin typeface="Arial" charset="0"/>
              </a:rPr>
              <a:t>6</a:t>
            </a:r>
          </a:p>
        </p:txBody>
      </p:sp>
      <p:sp>
        <p:nvSpPr>
          <p:cNvPr id="1374421" name="Rectangle 213" descr="浅色上对角线"/>
          <p:cNvSpPr>
            <a:spLocks noChangeArrowheads="1"/>
          </p:cNvSpPr>
          <p:nvPr/>
        </p:nvSpPr>
        <p:spPr bwMode="auto">
          <a:xfrm>
            <a:off x="3276600" y="4724400"/>
            <a:ext cx="609600" cy="381000"/>
          </a:xfrm>
          <a:prstGeom prst="rect">
            <a:avLst/>
          </a:prstGeom>
          <a:pattFill prst="ltUpDiag">
            <a:fgClr>
              <a:srgbClr val="6600FF"/>
            </a:fgClr>
            <a:bgClr>
              <a:schemeClr val="bg1"/>
            </a:bgClr>
          </a:pattFill>
          <a:ln w="28575" algn="ctr">
            <a:solidFill>
              <a:schemeClr val="tx1"/>
            </a:solidFill>
            <a:miter lim="800000"/>
            <a:headEnd/>
            <a:tailEnd type="none" w="med" len="lg"/>
          </a:ln>
          <a:effectLst/>
        </p:spPr>
        <p:txBody>
          <a:bodyPr wrap="none" anchor="ctr"/>
          <a:lstStyle/>
          <a:p>
            <a:r>
              <a:rPr lang="en-US" altLang="zh-CN" sz="2000" b="0">
                <a:solidFill>
                  <a:srgbClr val="FF0000"/>
                </a:solidFill>
                <a:latin typeface="Arial" charset="0"/>
              </a:rPr>
              <a:t>5</a:t>
            </a:r>
          </a:p>
        </p:txBody>
      </p:sp>
      <p:sp>
        <p:nvSpPr>
          <p:cNvPr id="1374422" name="Rectangle 214" descr="浅色上对角线"/>
          <p:cNvSpPr>
            <a:spLocks noChangeArrowheads="1"/>
          </p:cNvSpPr>
          <p:nvPr/>
        </p:nvSpPr>
        <p:spPr bwMode="auto">
          <a:xfrm>
            <a:off x="3276600" y="5105400"/>
            <a:ext cx="609600" cy="381000"/>
          </a:xfrm>
          <a:prstGeom prst="rect">
            <a:avLst/>
          </a:prstGeom>
          <a:pattFill prst="ltUpDiag">
            <a:fgClr>
              <a:srgbClr val="6600FF"/>
            </a:fgClr>
            <a:bgClr>
              <a:schemeClr val="bg1"/>
            </a:bgClr>
          </a:pattFill>
          <a:ln w="28575" algn="ctr">
            <a:solidFill>
              <a:schemeClr val="tx1"/>
            </a:solidFill>
            <a:miter lim="800000"/>
            <a:headEnd/>
            <a:tailEnd type="none" w="med" len="lg"/>
          </a:ln>
          <a:effectLst/>
        </p:spPr>
        <p:txBody>
          <a:bodyPr wrap="none" anchor="ctr"/>
          <a:lstStyle/>
          <a:p>
            <a:r>
              <a:rPr lang="en-US" altLang="zh-CN" sz="2000" b="0">
                <a:solidFill>
                  <a:srgbClr val="0000FF"/>
                </a:solidFill>
                <a:latin typeface="Arial" charset="0"/>
              </a:rPr>
              <a:t>6</a:t>
            </a:r>
          </a:p>
        </p:txBody>
      </p:sp>
      <p:sp>
        <p:nvSpPr>
          <p:cNvPr id="1374423" name="Rectangle 215" descr="浅色上对角线"/>
          <p:cNvSpPr>
            <a:spLocks noChangeArrowheads="1"/>
          </p:cNvSpPr>
          <p:nvPr/>
        </p:nvSpPr>
        <p:spPr bwMode="auto">
          <a:xfrm>
            <a:off x="3886200" y="3962400"/>
            <a:ext cx="609600" cy="381000"/>
          </a:xfrm>
          <a:prstGeom prst="rect">
            <a:avLst/>
          </a:prstGeom>
          <a:pattFill prst="ltUpDiag">
            <a:fgClr>
              <a:srgbClr val="6600FF"/>
            </a:fgClr>
            <a:bgClr>
              <a:schemeClr val="bg1"/>
            </a:bgClr>
          </a:pattFill>
          <a:ln w="28575" algn="ctr">
            <a:solidFill>
              <a:schemeClr val="tx1"/>
            </a:solidFill>
            <a:miter lim="800000"/>
            <a:headEnd/>
            <a:tailEnd type="none" w="med" len="lg"/>
          </a:ln>
          <a:effectLst/>
        </p:spPr>
        <p:txBody>
          <a:bodyPr wrap="none" anchor="ctr"/>
          <a:lstStyle/>
          <a:p>
            <a:r>
              <a:rPr lang="en-US" altLang="zh-CN" sz="2000" b="0">
                <a:solidFill>
                  <a:srgbClr val="FF0000"/>
                </a:solidFill>
                <a:latin typeface="Arial" charset="0"/>
              </a:rPr>
              <a:t>5</a:t>
            </a:r>
          </a:p>
        </p:txBody>
      </p:sp>
      <p:sp>
        <p:nvSpPr>
          <p:cNvPr id="1374424" name="Rectangle 216" descr="浅色上对角线"/>
          <p:cNvSpPr>
            <a:spLocks noChangeArrowheads="1"/>
          </p:cNvSpPr>
          <p:nvPr/>
        </p:nvSpPr>
        <p:spPr bwMode="auto">
          <a:xfrm>
            <a:off x="3886200" y="4343400"/>
            <a:ext cx="609600" cy="381000"/>
          </a:xfrm>
          <a:prstGeom prst="rect">
            <a:avLst/>
          </a:prstGeom>
          <a:pattFill prst="ltUpDiag">
            <a:fgClr>
              <a:srgbClr val="6600FF"/>
            </a:fgClr>
            <a:bgClr>
              <a:schemeClr val="bg1"/>
            </a:bgClr>
          </a:pattFill>
          <a:ln w="28575" algn="ctr">
            <a:solidFill>
              <a:schemeClr val="tx1"/>
            </a:solidFill>
            <a:miter lim="800000"/>
            <a:headEnd/>
            <a:tailEnd type="none" w="med" len="lg"/>
          </a:ln>
          <a:effectLst/>
        </p:spPr>
        <p:txBody>
          <a:bodyPr wrap="none" anchor="ctr"/>
          <a:lstStyle/>
          <a:p>
            <a:r>
              <a:rPr lang="en-US" altLang="zh-CN" sz="2000" b="0">
                <a:solidFill>
                  <a:srgbClr val="0000FF"/>
                </a:solidFill>
                <a:latin typeface="Arial" charset="0"/>
              </a:rPr>
              <a:t>6</a:t>
            </a:r>
          </a:p>
        </p:txBody>
      </p:sp>
      <p:sp>
        <p:nvSpPr>
          <p:cNvPr id="1374425" name="Rectangle 217" descr="浅色上对角线"/>
          <p:cNvSpPr>
            <a:spLocks noChangeArrowheads="1"/>
          </p:cNvSpPr>
          <p:nvPr/>
        </p:nvSpPr>
        <p:spPr bwMode="auto">
          <a:xfrm>
            <a:off x="4495800" y="3200400"/>
            <a:ext cx="609600" cy="381000"/>
          </a:xfrm>
          <a:prstGeom prst="rect">
            <a:avLst/>
          </a:prstGeom>
          <a:pattFill prst="ltUpDiag">
            <a:fgClr>
              <a:srgbClr val="6600FF"/>
            </a:fgClr>
            <a:bgClr>
              <a:schemeClr val="bg1"/>
            </a:bgClr>
          </a:pattFill>
          <a:ln w="28575" algn="ctr">
            <a:solidFill>
              <a:schemeClr val="tx1"/>
            </a:solidFill>
            <a:miter lim="800000"/>
            <a:headEnd/>
            <a:tailEnd type="none" w="med" len="lg"/>
          </a:ln>
          <a:effectLst/>
        </p:spPr>
        <p:txBody>
          <a:bodyPr wrap="none" anchor="ctr"/>
          <a:lstStyle/>
          <a:p>
            <a:r>
              <a:rPr lang="en-US" altLang="zh-CN" sz="2000" b="0">
                <a:solidFill>
                  <a:srgbClr val="FF0000"/>
                </a:solidFill>
                <a:latin typeface="Arial" charset="0"/>
              </a:rPr>
              <a:t>5</a:t>
            </a:r>
          </a:p>
        </p:txBody>
      </p:sp>
      <p:sp>
        <p:nvSpPr>
          <p:cNvPr id="1374426" name="Rectangle 218" descr="浅色上对角线"/>
          <p:cNvSpPr>
            <a:spLocks noChangeArrowheads="1"/>
          </p:cNvSpPr>
          <p:nvPr/>
        </p:nvSpPr>
        <p:spPr bwMode="auto">
          <a:xfrm>
            <a:off x="4495800" y="3581400"/>
            <a:ext cx="609600" cy="381000"/>
          </a:xfrm>
          <a:prstGeom prst="rect">
            <a:avLst/>
          </a:prstGeom>
          <a:pattFill prst="ltUpDiag">
            <a:fgClr>
              <a:srgbClr val="6600FF"/>
            </a:fgClr>
            <a:bgClr>
              <a:schemeClr val="bg1"/>
            </a:bgClr>
          </a:pattFill>
          <a:ln w="28575" algn="ctr">
            <a:solidFill>
              <a:schemeClr val="tx1"/>
            </a:solidFill>
            <a:miter lim="800000"/>
            <a:headEnd/>
            <a:tailEnd type="none" w="med" len="lg"/>
          </a:ln>
          <a:effectLst/>
        </p:spPr>
        <p:txBody>
          <a:bodyPr wrap="none" anchor="ctr"/>
          <a:lstStyle/>
          <a:p>
            <a:r>
              <a:rPr lang="en-US" altLang="zh-CN" sz="2000" b="0">
                <a:solidFill>
                  <a:srgbClr val="0000FF"/>
                </a:solidFill>
                <a:latin typeface="Arial" charset="0"/>
              </a:rPr>
              <a:t>6</a:t>
            </a:r>
          </a:p>
        </p:txBody>
      </p:sp>
      <p:sp>
        <p:nvSpPr>
          <p:cNvPr id="1374427" name="Rectangle 219" descr="浅色下对角线"/>
          <p:cNvSpPr>
            <a:spLocks noChangeArrowheads="1"/>
          </p:cNvSpPr>
          <p:nvPr/>
        </p:nvSpPr>
        <p:spPr bwMode="auto">
          <a:xfrm>
            <a:off x="3276600" y="5486400"/>
            <a:ext cx="609600" cy="381000"/>
          </a:xfrm>
          <a:prstGeom prst="rect">
            <a:avLst/>
          </a:prstGeom>
          <a:pattFill prst="ltDnDiag">
            <a:fgClr>
              <a:srgbClr val="FF6600"/>
            </a:fgClr>
            <a:bgClr>
              <a:schemeClr val="bg1"/>
            </a:bgClr>
          </a:pattFill>
          <a:ln w="28575" algn="ctr">
            <a:solidFill>
              <a:schemeClr val="tx1"/>
            </a:solidFill>
            <a:miter lim="800000"/>
            <a:headEnd/>
            <a:tailEnd type="none" w="med" len="lg"/>
          </a:ln>
          <a:effectLst/>
        </p:spPr>
        <p:txBody>
          <a:bodyPr wrap="none" anchor="ctr"/>
          <a:lstStyle/>
          <a:p>
            <a:r>
              <a:rPr lang="en-US" altLang="zh-CN" sz="2000" b="0">
                <a:solidFill>
                  <a:srgbClr val="FF0000"/>
                </a:solidFill>
                <a:latin typeface="Arial" charset="0"/>
              </a:rPr>
              <a:t>7</a:t>
            </a:r>
          </a:p>
        </p:txBody>
      </p:sp>
      <p:sp>
        <p:nvSpPr>
          <p:cNvPr id="1374428" name="Rectangle 220" descr="浅色下对角线"/>
          <p:cNvSpPr>
            <a:spLocks noChangeArrowheads="1"/>
          </p:cNvSpPr>
          <p:nvPr/>
        </p:nvSpPr>
        <p:spPr bwMode="auto">
          <a:xfrm>
            <a:off x="3276600" y="5867400"/>
            <a:ext cx="609600" cy="381000"/>
          </a:xfrm>
          <a:prstGeom prst="rect">
            <a:avLst/>
          </a:prstGeom>
          <a:pattFill prst="ltDnDiag">
            <a:fgClr>
              <a:srgbClr val="FF6600"/>
            </a:fgClr>
            <a:bgClr>
              <a:schemeClr val="bg1"/>
            </a:bgClr>
          </a:pattFill>
          <a:ln w="28575" algn="ctr">
            <a:solidFill>
              <a:schemeClr val="tx1"/>
            </a:solidFill>
            <a:miter lim="800000"/>
            <a:headEnd/>
            <a:tailEnd type="none" w="med" len="lg"/>
          </a:ln>
          <a:effectLst/>
        </p:spPr>
        <p:txBody>
          <a:bodyPr wrap="none" anchor="ctr"/>
          <a:lstStyle/>
          <a:p>
            <a:r>
              <a:rPr lang="en-US" altLang="zh-CN" sz="2000" b="0">
                <a:solidFill>
                  <a:srgbClr val="0000FF"/>
                </a:solidFill>
                <a:latin typeface="Arial" charset="0"/>
              </a:rPr>
              <a:t>8</a:t>
            </a:r>
          </a:p>
        </p:txBody>
      </p:sp>
      <p:sp>
        <p:nvSpPr>
          <p:cNvPr id="1374429" name="Rectangle 221" descr="浅色下对角线"/>
          <p:cNvSpPr>
            <a:spLocks noChangeArrowheads="1"/>
          </p:cNvSpPr>
          <p:nvPr/>
        </p:nvSpPr>
        <p:spPr bwMode="auto">
          <a:xfrm>
            <a:off x="3886200" y="4724400"/>
            <a:ext cx="609600" cy="381000"/>
          </a:xfrm>
          <a:prstGeom prst="rect">
            <a:avLst/>
          </a:prstGeom>
          <a:pattFill prst="ltDnDiag">
            <a:fgClr>
              <a:srgbClr val="FF6600"/>
            </a:fgClr>
            <a:bgClr>
              <a:schemeClr val="bg1"/>
            </a:bgClr>
          </a:pattFill>
          <a:ln w="28575" algn="ctr">
            <a:solidFill>
              <a:schemeClr val="tx1"/>
            </a:solidFill>
            <a:miter lim="800000"/>
            <a:headEnd/>
            <a:tailEnd type="none" w="med" len="lg"/>
          </a:ln>
          <a:effectLst/>
        </p:spPr>
        <p:txBody>
          <a:bodyPr wrap="none" anchor="ctr"/>
          <a:lstStyle/>
          <a:p>
            <a:r>
              <a:rPr lang="en-US" altLang="zh-CN" sz="2000" b="0">
                <a:solidFill>
                  <a:srgbClr val="FF0000"/>
                </a:solidFill>
                <a:latin typeface="Arial" charset="0"/>
              </a:rPr>
              <a:t>7</a:t>
            </a:r>
          </a:p>
        </p:txBody>
      </p:sp>
      <p:sp>
        <p:nvSpPr>
          <p:cNvPr id="1374430" name="Rectangle 222" descr="浅色下对角线"/>
          <p:cNvSpPr>
            <a:spLocks noChangeArrowheads="1"/>
          </p:cNvSpPr>
          <p:nvPr/>
        </p:nvSpPr>
        <p:spPr bwMode="auto">
          <a:xfrm>
            <a:off x="3886200" y="5105400"/>
            <a:ext cx="609600" cy="381000"/>
          </a:xfrm>
          <a:prstGeom prst="rect">
            <a:avLst/>
          </a:prstGeom>
          <a:pattFill prst="ltDnDiag">
            <a:fgClr>
              <a:srgbClr val="FF6600"/>
            </a:fgClr>
            <a:bgClr>
              <a:schemeClr val="bg1"/>
            </a:bgClr>
          </a:pattFill>
          <a:ln w="28575" algn="ctr">
            <a:solidFill>
              <a:schemeClr val="tx1"/>
            </a:solidFill>
            <a:miter lim="800000"/>
            <a:headEnd/>
            <a:tailEnd type="none" w="med" len="lg"/>
          </a:ln>
          <a:effectLst/>
        </p:spPr>
        <p:txBody>
          <a:bodyPr wrap="none" anchor="ctr"/>
          <a:lstStyle/>
          <a:p>
            <a:r>
              <a:rPr lang="en-US" altLang="zh-CN" sz="2000" b="0">
                <a:solidFill>
                  <a:srgbClr val="0000FF"/>
                </a:solidFill>
                <a:latin typeface="Arial" charset="0"/>
              </a:rPr>
              <a:t>8</a:t>
            </a:r>
          </a:p>
        </p:txBody>
      </p:sp>
      <p:sp>
        <p:nvSpPr>
          <p:cNvPr id="1374431" name="Rectangle 223" descr="浅色下对角线"/>
          <p:cNvSpPr>
            <a:spLocks noChangeArrowheads="1"/>
          </p:cNvSpPr>
          <p:nvPr/>
        </p:nvSpPr>
        <p:spPr bwMode="auto">
          <a:xfrm>
            <a:off x="4495800" y="3962400"/>
            <a:ext cx="609600" cy="381000"/>
          </a:xfrm>
          <a:prstGeom prst="rect">
            <a:avLst/>
          </a:prstGeom>
          <a:pattFill prst="ltDnDiag">
            <a:fgClr>
              <a:srgbClr val="FF6600"/>
            </a:fgClr>
            <a:bgClr>
              <a:schemeClr val="bg1"/>
            </a:bgClr>
          </a:pattFill>
          <a:ln w="28575" algn="ctr">
            <a:solidFill>
              <a:schemeClr val="tx1"/>
            </a:solidFill>
            <a:miter lim="800000"/>
            <a:headEnd/>
            <a:tailEnd type="none" w="med" len="lg"/>
          </a:ln>
          <a:effectLst/>
        </p:spPr>
        <p:txBody>
          <a:bodyPr wrap="none" anchor="ctr"/>
          <a:lstStyle/>
          <a:p>
            <a:r>
              <a:rPr lang="en-US" altLang="zh-CN" sz="2000" b="0">
                <a:solidFill>
                  <a:srgbClr val="FF0000"/>
                </a:solidFill>
                <a:latin typeface="Arial" charset="0"/>
              </a:rPr>
              <a:t>7</a:t>
            </a:r>
          </a:p>
        </p:txBody>
      </p:sp>
      <p:sp>
        <p:nvSpPr>
          <p:cNvPr id="1374432" name="Rectangle 224" descr="浅色下对角线"/>
          <p:cNvSpPr>
            <a:spLocks noChangeArrowheads="1"/>
          </p:cNvSpPr>
          <p:nvPr/>
        </p:nvSpPr>
        <p:spPr bwMode="auto">
          <a:xfrm>
            <a:off x="4495800" y="4343400"/>
            <a:ext cx="609600" cy="381000"/>
          </a:xfrm>
          <a:prstGeom prst="rect">
            <a:avLst/>
          </a:prstGeom>
          <a:pattFill prst="ltDnDiag">
            <a:fgClr>
              <a:srgbClr val="FF6600"/>
            </a:fgClr>
            <a:bgClr>
              <a:schemeClr val="bg1"/>
            </a:bgClr>
          </a:pattFill>
          <a:ln w="28575" algn="ctr">
            <a:solidFill>
              <a:schemeClr val="tx1"/>
            </a:solidFill>
            <a:miter lim="800000"/>
            <a:headEnd/>
            <a:tailEnd type="none" w="med" len="lg"/>
          </a:ln>
          <a:effectLst/>
        </p:spPr>
        <p:txBody>
          <a:bodyPr wrap="none" anchor="ctr"/>
          <a:lstStyle/>
          <a:p>
            <a:r>
              <a:rPr lang="en-US" altLang="zh-CN" sz="2000" b="0">
                <a:solidFill>
                  <a:srgbClr val="0000FF"/>
                </a:solidFill>
                <a:latin typeface="Arial" charset="0"/>
              </a:rPr>
              <a:t>8</a:t>
            </a:r>
          </a:p>
        </p:txBody>
      </p:sp>
      <p:sp>
        <p:nvSpPr>
          <p:cNvPr id="1374433" name="Rectangle 225" descr="浅色下对角线"/>
          <p:cNvSpPr>
            <a:spLocks noChangeArrowheads="1"/>
          </p:cNvSpPr>
          <p:nvPr/>
        </p:nvSpPr>
        <p:spPr bwMode="auto">
          <a:xfrm>
            <a:off x="5105400" y="3200400"/>
            <a:ext cx="609600" cy="381000"/>
          </a:xfrm>
          <a:prstGeom prst="rect">
            <a:avLst/>
          </a:prstGeom>
          <a:pattFill prst="ltDnDiag">
            <a:fgClr>
              <a:srgbClr val="FF6600"/>
            </a:fgClr>
            <a:bgClr>
              <a:schemeClr val="bg1"/>
            </a:bgClr>
          </a:pattFill>
          <a:ln w="28575" algn="ctr">
            <a:solidFill>
              <a:schemeClr val="tx1"/>
            </a:solidFill>
            <a:miter lim="800000"/>
            <a:headEnd/>
            <a:tailEnd type="none" w="med" len="lg"/>
          </a:ln>
          <a:effectLst/>
        </p:spPr>
        <p:txBody>
          <a:bodyPr wrap="none" anchor="ctr"/>
          <a:lstStyle/>
          <a:p>
            <a:r>
              <a:rPr lang="en-US" altLang="zh-CN" sz="2000" b="0">
                <a:solidFill>
                  <a:srgbClr val="FF0000"/>
                </a:solidFill>
                <a:latin typeface="Arial" charset="0"/>
              </a:rPr>
              <a:t>7</a:t>
            </a:r>
          </a:p>
        </p:txBody>
      </p:sp>
      <p:sp>
        <p:nvSpPr>
          <p:cNvPr id="1374434" name="Rectangle 226" descr="浅色下对角线"/>
          <p:cNvSpPr>
            <a:spLocks noChangeArrowheads="1"/>
          </p:cNvSpPr>
          <p:nvPr/>
        </p:nvSpPr>
        <p:spPr bwMode="auto">
          <a:xfrm>
            <a:off x="5105400" y="3581400"/>
            <a:ext cx="609600" cy="381000"/>
          </a:xfrm>
          <a:prstGeom prst="rect">
            <a:avLst/>
          </a:prstGeom>
          <a:pattFill prst="ltDnDiag">
            <a:fgClr>
              <a:srgbClr val="FF6600"/>
            </a:fgClr>
            <a:bgClr>
              <a:schemeClr val="bg1"/>
            </a:bgClr>
          </a:pattFill>
          <a:ln w="28575" algn="ctr">
            <a:solidFill>
              <a:schemeClr val="tx1"/>
            </a:solidFill>
            <a:miter lim="800000"/>
            <a:headEnd/>
            <a:tailEnd type="none" w="med" len="lg"/>
          </a:ln>
          <a:effectLst/>
        </p:spPr>
        <p:txBody>
          <a:bodyPr wrap="none" anchor="ctr"/>
          <a:lstStyle/>
          <a:p>
            <a:r>
              <a:rPr lang="en-US" altLang="zh-CN" sz="2000" b="0">
                <a:solidFill>
                  <a:srgbClr val="0000FF"/>
                </a:solidFill>
                <a:latin typeface="Arial" charset="0"/>
              </a:rPr>
              <a:t>8</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44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744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744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744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744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744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744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744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743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744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744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744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744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744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744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744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744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43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4341" grpId="0" animBg="1"/>
      <p:bldP spid="1374342" grpId="0" animBg="1"/>
      <p:bldP spid="1374419" grpId="0" animBg="1"/>
      <p:bldP spid="1374420" grpId="0" animBg="1"/>
      <p:bldP spid="1374421" grpId="0" animBg="1"/>
      <p:bldP spid="1374422" grpId="0" animBg="1"/>
      <p:bldP spid="1374423" grpId="0" animBg="1"/>
      <p:bldP spid="1374424" grpId="0" animBg="1"/>
      <p:bldP spid="1374425" grpId="0" animBg="1"/>
      <p:bldP spid="1374426" grpId="0" animBg="1"/>
      <p:bldP spid="1374427" grpId="0" animBg="1"/>
      <p:bldP spid="1374428" grpId="0" animBg="1"/>
      <p:bldP spid="1374429" grpId="0" animBg="1"/>
      <p:bldP spid="1374430" grpId="0" animBg="1"/>
      <p:bldP spid="1374431" grpId="0" animBg="1"/>
      <p:bldP spid="1374432" grpId="0" animBg="1"/>
      <p:bldP spid="1374433" grpId="0" animBg="1"/>
      <p:bldP spid="13744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C8141AC6-3B9D-4A6F-BC2D-B9F5BCC466BF}" type="slidenum">
              <a:rPr lang="zh-CN" altLang="en-US"/>
              <a:pPr/>
              <a:t>11</a:t>
            </a:fld>
            <a:endParaRPr lang="en-US" altLang="zh-CN"/>
          </a:p>
        </p:txBody>
      </p:sp>
      <p:sp>
        <p:nvSpPr>
          <p:cNvPr id="1233922" name="Rectangle 2"/>
          <p:cNvSpPr>
            <a:spLocks noGrp="1" noChangeArrowheads="1"/>
          </p:cNvSpPr>
          <p:nvPr>
            <p:ph type="title"/>
          </p:nvPr>
        </p:nvSpPr>
        <p:spPr/>
        <p:txBody>
          <a:bodyPr/>
          <a:lstStyle/>
          <a:p>
            <a:r>
              <a:rPr lang="en-US" altLang="zh-CN"/>
              <a:t>7.1 </a:t>
            </a:r>
            <a:r>
              <a:rPr lang="zh-CN" altLang="en-US" b="0"/>
              <a:t>流水线处理</a:t>
            </a:r>
            <a:endParaRPr lang="zh-CN" altLang="en-US" sz="2800">
              <a:solidFill>
                <a:srgbClr val="008000"/>
              </a:solidFill>
              <a:ea typeface="黑体" pitchFamily="2" charset="-122"/>
            </a:endParaRPr>
          </a:p>
        </p:txBody>
      </p:sp>
      <p:sp>
        <p:nvSpPr>
          <p:cNvPr id="1233923" name="Rectangle 3"/>
          <p:cNvSpPr>
            <a:spLocks noGrp="1" noChangeArrowheads="1"/>
          </p:cNvSpPr>
          <p:nvPr>
            <p:ph type="body" idx="1"/>
          </p:nvPr>
        </p:nvSpPr>
        <p:spPr>
          <a:xfrm>
            <a:off x="611188" y="1412875"/>
            <a:ext cx="7777162" cy="2232025"/>
          </a:xfrm>
        </p:spPr>
        <p:txBody>
          <a:bodyPr/>
          <a:lstStyle/>
          <a:p>
            <a:pPr marL="0" indent="723900">
              <a:buFont typeface="Wingdings" pitchFamily="2" charset="2"/>
              <a:buNone/>
            </a:pPr>
            <a:r>
              <a:rPr lang="zh-CN" altLang="en-US"/>
              <a:t>若将一</a:t>
            </a:r>
            <a:r>
              <a:rPr lang="zh-CN" altLang="en-US">
                <a:solidFill>
                  <a:srgbClr val="FF0000"/>
                </a:solidFill>
              </a:rPr>
              <a:t>重复</a:t>
            </a:r>
            <a:r>
              <a:rPr lang="zh-CN" altLang="en-US"/>
              <a:t>的</a:t>
            </a:r>
            <a:r>
              <a:rPr lang="zh-CN" altLang="en-US">
                <a:solidFill>
                  <a:srgbClr val="0000FF"/>
                </a:solidFill>
              </a:rPr>
              <a:t>处理过程</a:t>
            </a:r>
            <a:r>
              <a:rPr lang="zh-CN" altLang="en-US">
                <a:solidFill>
                  <a:srgbClr val="FF0000"/>
                </a:solidFill>
              </a:rPr>
              <a:t>分解</a:t>
            </a:r>
            <a:r>
              <a:rPr lang="zh-CN" altLang="en-US"/>
              <a:t>为若干</a:t>
            </a:r>
            <a:r>
              <a:rPr lang="zh-CN" altLang="en-US">
                <a:solidFill>
                  <a:srgbClr val="0000FF"/>
                </a:solidFill>
              </a:rPr>
              <a:t>子过程</a:t>
            </a:r>
            <a:r>
              <a:rPr lang="zh-CN" altLang="en-US"/>
              <a:t>，每个子过程都可在专用设备构成的</a:t>
            </a:r>
            <a:r>
              <a:rPr lang="zh-CN" altLang="en-US">
                <a:solidFill>
                  <a:srgbClr val="008000"/>
                </a:solidFill>
              </a:rPr>
              <a:t>流水线功能段</a:t>
            </a:r>
            <a:r>
              <a:rPr lang="zh-CN" altLang="en-US"/>
              <a:t>上实现，并可</a:t>
            </a:r>
            <a:r>
              <a:rPr lang="zh-CN" altLang="en-US">
                <a:solidFill>
                  <a:srgbClr val="FF0000"/>
                </a:solidFill>
              </a:rPr>
              <a:t>与其它子过程</a:t>
            </a:r>
            <a:r>
              <a:rPr lang="zh-CN" altLang="en-US">
                <a:solidFill>
                  <a:srgbClr val="CC0099"/>
                </a:solidFill>
              </a:rPr>
              <a:t>同时</a:t>
            </a:r>
            <a:r>
              <a:rPr lang="zh-CN" altLang="en-US">
                <a:solidFill>
                  <a:srgbClr val="FF0000"/>
                </a:solidFill>
              </a:rPr>
              <a:t>执行</a:t>
            </a:r>
            <a:r>
              <a:rPr lang="zh-CN" altLang="en-US"/>
              <a:t>，这种技术称为</a:t>
            </a:r>
            <a:r>
              <a:rPr lang="zh-CN" altLang="en-US">
                <a:solidFill>
                  <a:srgbClr val="CC0099"/>
                </a:solidFill>
                <a:ea typeface="黑体" pitchFamily="2" charset="-122"/>
              </a:rPr>
              <a:t>流水技术</a:t>
            </a:r>
            <a:r>
              <a:rPr lang="zh-CN" altLang="en-US"/>
              <a:t>。</a:t>
            </a: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灯片编号占位符 4"/>
          <p:cNvSpPr>
            <a:spLocks noGrp="1"/>
          </p:cNvSpPr>
          <p:nvPr>
            <p:ph type="sldNum" sz="quarter" idx="11"/>
          </p:nvPr>
        </p:nvSpPr>
        <p:spPr/>
        <p:txBody>
          <a:bodyPr/>
          <a:lstStyle/>
          <a:p>
            <a:fld id="{439DD0F9-BB66-48C2-95F8-E811146282C6}" type="slidenum">
              <a:rPr lang="zh-CN" altLang="en-US"/>
              <a:pPr/>
              <a:t>12</a:t>
            </a:fld>
            <a:endParaRPr lang="en-US" altLang="zh-CN"/>
          </a:p>
        </p:txBody>
      </p:sp>
      <p:sp>
        <p:nvSpPr>
          <p:cNvPr id="1234946" name="Rectangle 2"/>
          <p:cNvSpPr>
            <a:spLocks noGrp="1" noChangeArrowheads="1"/>
          </p:cNvSpPr>
          <p:nvPr>
            <p:ph type="title"/>
          </p:nvPr>
        </p:nvSpPr>
        <p:spPr/>
        <p:txBody>
          <a:bodyPr/>
          <a:lstStyle/>
          <a:p>
            <a:r>
              <a:rPr lang="en-US" altLang="zh-CN"/>
              <a:t>7.1 </a:t>
            </a:r>
            <a:r>
              <a:rPr lang="zh-CN" altLang="en-US" b="0"/>
              <a:t>流水线处理</a:t>
            </a:r>
            <a:r>
              <a:rPr lang="zh-CN" altLang="en-US"/>
              <a:t>      </a:t>
            </a:r>
            <a:r>
              <a:rPr lang="zh-CN" altLang="en-US" sz="2800">
                <a:solidFill>
                  <a:srgbClr val="008000"/>
                </a:solidFill>
                <a:ea typeface="黑体" pitchFamily="2" charset="-122"/>
              </a:rPr>
              <a:t>一、流水线的一般结构</a:t>
            </a:r>
          </a:p>
        </p:txBody>
      </p:sp>
      <p:sp>
        <p:nvSpPr>
          <p:cNvPr id="1234947" name="Rectangle 3"/>
          <p:cNvSpPr>
            <a:spLocks noGrp="1" noChangeArrowheads="1"/>
          </p:cNvSpPr>
          <p:nvPr>
            <p:ph type="body" idx="1"/>
          </p:nvPr>
        </p:nvSpPr>
        <p:spPr>
          <a:xfrm>
            <a:off x="395288" y="4581525"/>
            <a:ext cx="8578850" cy="1871663"/>
          </a:xfrm>
        </p:spPr>
        <p:txBody>
          <a:bodyPr/>
          <a:lstStyle/>
          <a:p>
            <a:pPr>
              <a:spcBef>
                <a:spcPct val="10000"/>
              </a:spcBef>
            </a:pPr>
            <a:r>
              <a:rPr lang="zh-CN" altLang="en-US"/>
              <a:t>若加载的信息是</a:t>
            </a:r>
            <a:r>
              <a:rPr lang="zh-CN" altLang="en-US">
                <a:solidFill>
                  <a:srgbClr val="0000FF"/>
                </a:solidFill>
              </a:rPr>
              <a:t>数据</a:t>
            </a:r>
            <a:r>
              <a:rPr lang="zh-CN" altLang="en-US"/>
              <a:t>就可以构成</a:t>
            </a:r>
            <a:r>
              <a:rPr lang="zh-CN" altLang="en-US">
                <a:solidFill>
                  <a:srgbClr val="CC0000"/>
                </a:solidFill>
              </a:rPr>
              <a:t>数据处理</a:t>
            </a:r>
            <a:r>
              <a:rPr lang="zh-CN" altLang="en-US"/>
              <a:t>或</a:t>
            </a:r>
            <a:r>
              <a:rPr lang="zh-CN" altLang="en-US">
                <a:solidFill>
                  <a:srgbClr val="CC0000"/>
                </a:solidFill>
              </a:rPr>
              <a:t>运算</a:t>
            </a:r>
            <a:r>
              <a:rPr lang="zh-CN" altLang="en-US"/>
              <a:t>流水线（</a:t>
            </a:r>
            <a:r>
              <a:rPr lang="en-US" altLang="zh-CN"/>
              <a:t>arithmetic pipeline</a:t>
            </a:r>
            <a:r>
              <a:rPr lang="zh-CN" altLang="en-US"/>
              <a:t>）。</a:t>
            </a:r>
          </a:p>
          <a:p>
            <a:pPr>
              <a:spcBef>
                <a:spcPct val="10000"/>
              </a:spcBef>
            </a:pPr>
            <a:r>
              <a:rPr lang="zh-CN" altLang="en-US"/>
              <a:t>若加载的信息是</a:t>
            </a:r>
            <a:r>
              <a:rPr lang="zh-CN" altLang="en-US">
                <a:solidFill>
                  <a:srgbClr val="0000FF"/>
                </a:solidFill>
              </a:rPr>
              <a:t>指令</a:t>
            </a:r>
            <a:r>
              <a:rPr lang="zh-CN" altLang="en-US"/>
              <a:t>就可以构成</a:t>
            </a:r>
            <a:r>
              <a:rPr lang="zh-CN" altLang="en-US">
                <a:solidFill>
                  <a:srgbClr val="CC0000"/>
                </a:solidFill>
              </a:rPr>
              <a:t>指令</a:t>
            </a:r>
            <a:r>
              <a:rPr lang="zh-CN" altLang="en-US"/>
              <a:t>流水线（</a:t>
            </a:r>
            <a:r>
              <a:rPr lang="en-US" altLang="zh-CN"/>
              <a:t>instruction pipeline</a:t>
            </a:r>
            <a:r>
              <a:rPr lang="zh-CN" altLang="en-US"/>
              <a:t>）。</a:t>
            </a:r>
          </a:p>
        </p:txBody>
      </p:sp>
      <p:sp>
        <p:nvSpPr>
          <p:cNvPr id="1234950" name="Text Box 6"/>
          <p:cNvSpPr txBox="1">
            <a:spLocks noChangeAspect="1" noChangeArrowheads="1"/>
          </p:cNvSpPr>
          <p:nvPr/>
        </p:nvSpPr>
        <p:spPr bwMode="auto">
          <a:xfrm>
            <a:off x="4919663" y="1844675"/>
            <a:ext cx="366712" cy="387350"/>
          </a:xfrm>
          <a:prstGeom prst="rect">
            <a:avLst/>
          </a:prstGeom>
          <a:solidFill>
            <a:srgbClr val="FFFFFF"/>
          </a:solidFill>
          <a:ln w="9525">
            <a:noFill/>
            <a:miter lim="800000"/>
            <a:headEnd/>
            <a:tailEnd/>
          </a:ln>
        </p:spPr>
        <p:txBody>
          <a:bodyPr lIns="0" tIns="0" rIns="0" bIns="0"/>
          <a:lstStyle/>
          <a:p>
            <a:pPr algn="just"/>
            <a:r>
              <a:rPr lang="en-US" altLang="zh-CN">
                <a:ea typeface="楷体_GB2312" pitchFamily="49" charset="-122"/>
              </a:rPr>
              <a:t>D</a:t>
            </a:r>
            <a:r>
              <a:rPr lang="en-US" altLang="zh-CN" baseline="-25000">
                <a:ea typeface="楷体_GB2312" pitchFamily="49" charset="-122"/>
              </a:rPr>
              <a:t>2</a:t>
            </a:r>
            <a:endParaRPr lang="en-US" altLang="zh-CN">
              <a:ea typeface="楷体_GB2312" pitchFamily="49" charset="-122"/>
            </a:endParaRPr>
          </a:p>
        </p:txBody>
      </p:sp>
      <p:sp>
        <p:nvSpPr>
          <p:cNvPr id="1234951" name="Text Box 7"/>
          <p:cNvSpPr txBox="1">
            <a:spLocks noChangeAspect="1" noChangeArrowheads="1"/>
          </p:cNvSpPr>
          <p:nvPr/>
        </p:nvSpPr>
        <p:spPr bwMode="auto">
          <a:xfrm>
            <a:off x="2982913" y="1844675"/>
            <a:ext cx="365125" cy="387350"/>
          </a:xfrm>
          <a:prstGeom prst="rect">
            <a:avLst/>
          </a:prstGeom>
          <a:solidFill>
            <a:srgbClr val="FFFFFF"/>
          </a:solidFill>
          <a:ln w="9525">
            <a:noFill/>
            <a:miter lim="800000"/>
            <a:headEnd/>
            <a:tailEnd/>
          </a:ln>
        </p:spPr>
        <p:txBody>
          <a:bodyPr lIns="0" tIns="0" rIns="0" bIns="0"/>
          <a:lstStyle/>
          <a:p>
            <a:pPr algn="just"/>
            <a:r>
              <a:rPr lang="en-US" altLang="zh-CN">
                <a:ea typeface="楷体_GB2312" pitchFamily="49" charset="-122"/>
              </a:rPr>
              <a:t>D</a:t>
            </a:r>
            <a:r>
              <a:rPr lang="en-US" altLang="zh-CN" baseline="-25000">
                <a:ea typeface="楷体_GB2312" pitchFamily="49" charset="-122"/>
              </a:rPr>
              <a:t>1</a:t>
            </a:r>
            <a:endParaRPr lang="en-US" altLang="zh-CN">
              <a:ea typeface="楷体_GB2312" pitchFamily="49" charset="-122"/>
            </a:endParaRPr>
          </a:p>
        </p:txBody>
      </p:sp>
      <p:sp>
        <p:nvSpPr>
          <p:cNvPr id="1234953" name="Text Box 9"/>
          <p:cNvSpPr txBox="1">
            <a:spLocks noChangeAspect="1" noChangeArrowheads="1"/>
          </p:cNvSpPr>
          <p:nvPr/>
        </p:nvSpPr>
        <p:spPr bwMode="auto">
          <a:xfrm>
            <a:off x="1389063" y="979488"/>
            <a:ext cx="6278562" cy="393700"/>
          </a:xfrm>
          <a:prstGeom prst="rect">
            <a:avLst/>
          </a:prstGeom>
          <a:solidFill>
            <a:srgbClr val="CCECFF"/>
          </a:solidFill>
          <a:ln w="28575">
            <a:solidFill>
              <a:srgbClr val="000000"/>
            </a:solidFill>
            <a:miter lim="800000"/>
            <a:headEnd/>
            <a:tailEnd/>
          </a:ln>
        </p:spPr>
        <p:txBody>
          <a:bodyPr lIns="0" tIns="0" rIns="0" bIns="0" anchor="ctr"/>
          <a:lstStyle/>
          <a:p>
            <a:r>
              <a:rPr lang="zh-CN" altLang="en-US">
                <a:ea typeface="楷体_GB2312" pitchFamily="49" charset="-122"/>
              </a:rPr>
              <a:t>控制电路（同步时钟）</a:t>
            </a:r>
          </a:p>
        </p:txBody>
      </p:sp>
      <p:sp>
        <p:nvSpPr>
          <p:cNvPr id="1234954" name="Text Box 10"/>
          <p:cNvSpPr txBox="1">
            <a:spLocks noChangeAspect="1" noChangeArrowheads="1"/>
          </p:cNvSpPr>
          <p:nvPr/>
        </p:nvSpPr>
        <p:spPr bwMode="auto">
          <a:xfrm>
            <a:off x="8072438" y="1555750"/>
            <a:ext cx="460375" cy="1544638"/>
          </a:xfrm>
          <a:prstGeom prst="rect">
            <a:avLst/>
          </a:prstGeom>
          <a:solidFill>
            <a:srgbClr val="FFFFFF"/>
          </a:solidFill>
          <a:ln w="9525">
            <a:noFill/>
            <a:miter lim="800000"/>
            <a:headEnd/>
            <a:tailEnd/>
          </a:ln>
        </p:spPr>
        <p:txBody>
          <a:bodyPr lIns="0" tIns="0" rIns="0" bIns="0"/>
          <a:lstStyle/>
          <a:p>
            <a:pPr>
              <a:lnSpc>
                <a:spcPct val="96000"/>
              </a:lnSpc>
            </a:pPr>
            <a:r>
              <a:rPr lang="zh-CN" altLang="en-US">
                <a:ea typeface="楷体_GB2312" pitchFamily="49" charset="-122"/>
              </a:rPr>
              <a:t>结果输出</a:t>
            </a:r>
          </a:p>
        </p:txBody>
      </p:sp>
      <p:sp>
        <p:nvSpPr>
          <p:cNvPr id="1234956" name="Text Box 12"/>
          <p:cNvSpPr txBox="1">
            <a:spLocks noChangeAspect="1" noChangeArrowheads="1"/>
          </p:cNvSpPr>
          <p:nvPr/>
        </p:nvSpPr>
        <p:spPr bwMode="auto">
          <a:xfrm>
            <a:off x="1431925" y="1706563"/>
            <a:ext cx="460375" cy="1179512"/>
          </a:xfrm>
          <a:prstGeom prst="rect">
            <a:avLst/>
          </a:prstGeom>
          <a:solidFill>
            <a:srgbClr val="99FF66"/>
          </a:solidFill>
          <a:ln w="28575">
            <a:solidFill>
              <a:srgbClr val="000000"/>
            </a:solidFill>
            <a:miter lim="800000"/>
            <a:headEnd/>
            <a:tailEnd/>
          </a:ln>
        </p:spPr>
        <p:txBody>
          <a:bodyPr lIns="0" tIns="0" rIns="0" bIns="0" anchor="ctr"/>
          <a:lstStyle/>
          <a:p>
            <a:r>
              <a:rPr lang="en-US" altLang="zh-CN">
                <a:ea typeface="楷体_GB2312" pitchFamily="49" charset="-122"/>
              </a:rPr>
              <a:t>R</a:t>
            </a:r>
            <a:r>
              <a:rPr lang="en-US" altLang="zh-CN" baseline="-25000">
                <a:ea typeface="楷体_GB2312" pitchFamily="49" charset="-122"/>
              </a:rPr>
              <a:t>1</a:t>
            </a:r>
            <a:endParaRPr lang="en-US" altLang="zh-CN">
              <a:ea typeface="楷体_GB2312" pitchFamily="49" charset="-122"/>
            </a:endParaRPr>
          </a:p>
        </p:txBody>
      </p:sp>
      <p:sp>
        <p:nvSpPr>
          <p:cNvPr id="1234957" name="Text Box 13"/>
          <p:cNvSpPr txBox="1">
            <a:spLocks noChangeAspect="1" noChangeArrowheads="1"/>
          </p:cNvSpPr>
          <p:nvPr/>
        </p:nvSpPr>
        <p:spPr bwMode="auto">
          <a:xfrm>
            <a:off x="2209800" y="1695450"/>
            <a:ext cx="684213" cy="1179513"/>
          </a:xfrm>
          <a:prstGeom prst="rect">
            <a:avLst/>
          </a:prstGeom>
          <a:solidFill>
            <a:srgbClr val="FFFF99"/>
          </a:solidFill>
          <a:ln w="28575">
            <a:solidFill>
              <a:srgbClr val="000000"/>
            </a:solidFill>
            <a:miter lim="800000"/>
            <a:headEnd/>
            <a:tailEnd/>
          </a:ln>
        </p:spPr>
        <p:txBody>
          <a:bodyPr lIns="0" tIns="0" rIns="0" bIns="0" anchor="ctr"/>
          <a:lstStyle/>
          <a:p>
            <a:r>
              <a:rPr lang="en-US" altLang="zh-CN">
                <a:ea typeface="楷体_GB2312" pitchFamily="49" charset="-122"/>
              </a:rPr>
              <a:t>C</a:t>
            </a:r>
            <a:r>
              <a:rPr lang="en-US" altLang="zh-CN" baseline="-25000">
                <a:ea typeface="楷体_GB2312" pitchFamily="49" charset="-122"/>
              </a:rPr>
              <a:t>1</a:t>
            </a:r>
            <a:endParaRPr lang="en-US" altLang="zh-CN">
              <a:ea typeface="楷体_GB2312" pitchFamily="49" charset="-122"/>
            </a:endParaRPr>
          </a:p>
        </p:txBody>
      </p:sp>
      <p:sp>
        <p:nvSpPr>
          <p:cNvPr id="1234958" name="Text Box 14"/>
          <p:cNvSpPr txBox="1">
            <a:spLocks noChangeAspect="1" noChangeArrowheads="1"/>
          </p:cNvSpPr>
          <p:nvPr/>
        </p:nvSpPr>
        <p:spPr bwMode="auto">
          <a:xfrm>
            <a:off x="1828800" y="3167063"/>
            <a:ext cx="477838" cy="328612"/>
          </a:xfrm>
          <a:prstGeom prst="rect">
            <a:avLst/>
          </a:prstGeom>
          <a:solidFill>
            <a:srgbClr val="FFFFFF"/>
          </a:solidFill>
          <a:ln w="9525">
            <a:noFill/>
            <a:miter lim="800000"/>
            <a:headEnd/>
            <a:tailEnd/>
          </a:ln>
        </p:spPr>
        <p:txBody>
          <a:bodyPr wrap="none" lIns="0" tIns="0" rIns="0" bIns="0"/>
          <a:lstStyle/>
          <a:p>
            <a:r>
              <a:rPr lang="zh-CN" altLang="en-US">
                <a:solidFill>
                  <a:srgbClr val="FF0066"/>
                </a:solidFill>
                <a:ea typeface="楷体_GB2312" pitchFamily="49" charset="-122"/>
              </a:rPr>
              <a:t>段</a:t>
            </a:r>
            <a:r>
              <a:rPr lang="en-US" altLang="zh-CN">
                <a:solidFill>
                  <a:srgbClr val="FF0066"/>
                </a:solidFill>
                <a:ea typeface="楷体_GB2312" pitchFamily="49" charset="-122"/>
              </a:rPr>
              <a:t>S</a:t>
            </a:r>
            <a:r>
              <a:rPr lang="en-US" altLang="zh-CN" baseline="-25000">
                <a:solidFill>
                  <a:srgbClr val="FF0066"/>
                </a:solidFill>
                <a:ea typeface="楷体_GB2312" pitchFamily="49" charset="-122"/>
              </a:rPr>
              <a:t>1</a:t>
            </a:r>
            <a:endParaRPr lang="en-US" altLang="zh-CN">
              <a:solidFill>
                <a:srgbClr val="FF0066"/>
              </a:solidFill>
              <a:ea typeface="楷体_GB2312" pitchFamily="49" charset="-122"/>
            </a:endParaRPr>
          </a:p>
        </p:txBody>
      </p:sp>
      <p:sp>
        <p:nvSpPr>
          <p:cNvPr id="1234959" name="Line 15"/>
          <p:cNvSpPr>
            <a:spLocks noChangeAspect="1" noChangeShapeType="1"/>
          </p:cNvSpPr>
          <p:nvPr/>
        </p:nvSpPr>
        <p:spPr bwMode="auto">
          <a:xfrm>
            <a:off x="979488" y="2297113"/>
            <a:ext cx="457200" cy="0"/>
          </a:xfrm>
          <a:prstGeom prst="line">
            <a:avLst/>
          </a:prstGeom>
          <a:noFill/>
          <a:ln w="28575">
            <a:solidFill>
              <a:srgbClr val="000000"/>
            </a:solidFill>
            <a:round/>
            <a:headEnd/>
            <a:tailEnd type="triangle" w="med" len="lg"/>
          </a:ln>
          <a:effectLst/>
        </p:spPr>
        <p:txBody>
          <a:bodyPr/>
          <a:lstStyle/>
          <a:p>
            <a:endParaRPr lang="zh-CN" altLang="en-US"/>
          </a:p>
        </p:txBody>
      </p:sp>
      <p:sp>
        <p:nvSpPr>
          <p:cNvPr id="1234961" name="AutoShape 17"/>
          <p:cNvSpPr>
            <a:spLocks noChangeAspect="1"/>
          </p:cNvSpPr>
          <p:nvPr/>
        </p:nvSpPr>
        <p:spPr bwMode="auto">
          <a:xfrm rot="-5400000">
            <a:off x="2056606" y="2337594"/>
            <a:ext cx="201613" cy="1444625"/>
          </a:xfrm>
          <a:prstGeom prst="leftBrace">
            <a:avLst>
              <a:gd name="adj1" fmla="val 59711"/>
              <a:gd name="adj2" fmla="val 50037"/>
            </a:avLst>
          </a:prstGeom>
          <a:noFill/>
          <a:ln w="28575">
            <a:solidFill>
              <a:srgbClr val="FF6600"/>
            </a:solidFill>
            <a:round/>
            <a:headEnd/>
            <a:tailEnd/>
          </a:ln>
        </p:spPr>
        <p:txBody>
          <a:bodyPr/>
          <a:lstStyle/>
          <a:p>
            <a:endParaRPr lang="zh-CN" altLang="en-US"/>
          </a:p>
        </p:txBody>
      </p:sp>
      <p:sp>
        <p:nvSpPr>
          <p:cNvPr id="1234962" name="Line 18"/>
          <p:cNvSpPr>
            <a:spLocks noChangeAspect="1" noChangeShapeType="1"/>
          </p:cNvSpPr>
          <p:nvPr/>
        </p:nvSpPr>
        <p:spPr bwMode="auto">
          <a:xfrm>
            <a:off x="2562225" y="1373188"/>
            <a:ext cx="0" cy="317500"/>
          </a:xfrm>
          <a:prstGeom prst="line">
            <a:avLst/>
          </a:prstGeom>
          <a:noFill/>
          <a:ln w="28575">
            <a:solidFill>
              <a:srgbClr val="000000"/>
            </a:solidFill>
            <a:round/>
            <a:headEnd/>
            <a:tailEnd type="triangle" w="med" len="lg"/>
          </a:ln>
          <a:effectLst/>
        </p:spPr>
        <p:txBody>
          <a:bodyPr/>
          <a:lstStyle/>
          <a:p>
            <a:endParaRPr lang="zh-CN" altLang="en-US"/>
          </a:p>
        </p:txBody>
      </p:sp>
      <p:sp>
        <p:nvSpPr>
          <p:cNvPr id="1234963" name="Line 19"/>
          <p:cNvSpPr>
            <a:spLocks noChangeAspect="1" noChangeShapeType="1"/>
          </p:cNvSpPr>
          <p:nvPr/>
        </p:nvSpPr>
        <p:spPr bwMode="auto">
          <a:xfrm>
            <a:off x="1666875" y="1381125"/>
            <a:ext cx="0" cy="317500"/>
          </a:xfrm>
          <a:prstGeom prst="line">
            <a:avLst/>
          </a:prstGeom>
          <a:noFill/>
          <a:ln w="28575">
            <a:solidFill>
              <a:srgbClr val="000000"/>
            </a:solidFill>
            <a:round/>
            <a:headEnd/>
            <a:tailEnd type="triangle" w="med" len="lg"/>
          </a:ln>
        </p:spPr>
        <p:txBody>
          <a:bodyPr/>
          <a:lstStyle/>
          <a:p>
            <a:endParaRPr lang="zh-CN" altLang="en-US"/>
          </a:p>
        </p:txBody>
      </p:sp>
      <p:sp>
        <p:nvSpPr>
          <p:cNvPr id="1234965" name="Text Box 21"/>
          <p:cNvSpPr txBox="1">
            <a:spLocks noChangeAspect="1" noChangeArrowheads="1"/>
          </p:cNvSpPr>
          <p:nvPr/>
        </p:nvSpPr>
        <p:spPr bwMode="auto">
          <a:xfrm>
            <a:off x="3360738" y="1706563"/>
            <a:ext cx="460375" cy="1179512"/>
          </a:xfrm>
          <a:prstGeom prst="rect">
            <a:avLst/>
          </a:prstGeom>
          <a:solidFill>
            <a:srgbClr val="99FF66"/>
          </a:solidFill>
          <a:ln w="28575">
            <a:solidFill>
              <a:srgbClr val="000000"/>
            </a:solidFill>
            <a:miter lim="800000"/>
            <a:headEnd/>
            <a:tailEnd/>
          </a:ln>
        </p:spPr>
        <p:txBody>
          <a:bodyPr lIns="0" tIns="0" rIns="0" bIns="0" anchor="ctr"/>
          <a:lstStyle/>
          <a:p>
            <a:r>
              <a:rPr lang="en-US" altLang="zh-CN">
                <a:ea typeface="楷体_GB2312" pitchFamily="49" charset="-122"/>
              </a:rPr>
              <a:t>R</a:t>
            </a:r>
            <a:r>
              <a:rPr lang="en-US" altLang="zh-CN" baseline="-25000">
                <a:ea typeface="楷体_GB2312" pitchFamily="49" charset="-122"/>
              </a:rPr>
              <a:t>2</a:t>
            </a:r>
            <a:endParaRPr lang="en-US" altLang="zh-CN">
              <a:ea typeface="楷体_GB2312" pitchFamily="49" charset="-122"/>
            </a:endParaRPr>
          </a:p>
        </p:txBody>
      </p:sp>
      <p:sp>
        <p:nvSpPr>
          <p:cNvPr id="1234966" name="Text Box 22"/>
          <p:cNvSpPr txBox="1">
            <a:spLocks noChangeAspect="1" noChangeArrowheads="1"/>
          </p:cNvSpPr>
          <p:nvPr/>
        </p:nvSpPr>
        <p:spPr bwMode="auto">
          <a:xfrm>
            <a:off x="4138613" y="1695450"/>
            <a:ext cx="684212" cy="1179513"/>
          </a:xfrm>
          <a:prstGeom prst="rect">
            <a:avLst/>
          </a:prstGeom>
          <a:solidFill>
            <a:srgbClr val="FFFF99"/>
          </a:solidFill>
          <a:ln w="28575">
            <a:solidFill>
              <a:srgbClr val="000000"/>
            </a:solidFill>
            <a:miter lim="800000"/>
            <a:headEnd/>
            <a:tailEnd/>
          </a:ln>
        </p:spPr>
        <p:txBody>
          <a:bodyPr lIns="0" tIns="0" rIns="0" bIns="0" anchor="ctr"/>
          <a:lstStyle/>
          <a:p>
            <a:r>
              <a:rPr lang="en-US" altLang="zh-CN">
                <a:ea typeface="楷体_GB2312" pitchFamily="49" charset="-122"/>
              </a:rPr>
              <a:t>C</a:t>
            </a:r>
            <a:r>
              <a:rPr lang="en-US" altLang="zh-CN" baseline="-25000">
                <a:ea typeface="楷体_GB2312" pitchFamily="49" charset="-122"/>
              </a:rPr>
              <a:t>2</a:t>
            </a:r>
            <a:endParaRPr lang="en-US" altLang="zh-CN">
              <a:ea typeface="楷体_GB2312" pitchFamily="49" charset="-122"/>
            </a:endParaRPr>
          </a:p>
        </p:txBody>
      </p:sp>
      <p:sp>
        <p:nvSpPr>
          <p:cNvPr id="1234967" name="Text Box 23"/>
          <p:cNvSpPr txBox="1">
            <a:spLocks noChangeAspect="1" noChangeArrowheads="1"/>
          </p:cNvSpPr>
          <p:nvPr/>
        </p:nvSpPr>
        <p:spPr bwMode="auto">
          <a:xfrm>
            <a:off x="3757613" y="3167063"/>
            <a:ext cx="477837" cy="328612"/>
          </a:xfrm>
          <a:prstGeom prst="rect">
            <a:avLst/>
          </a:prstGeom>
          <a:solidFill>
            <a:srgbClr val="FFFFFF"/>
          </a:solidFill>
          <a:ln w="9525">
            <a:noFill/>
            <a:miter lim="800000"/>
            <a:headEnd/>
            <a:tailEnd/>
          </a:ln>
        </p:spPr>
        <p:txBody>
          <a:bodyPr wrap="none" lIns="0" tIns="0" rIns="0" bIns="0"/>
          <a:lstStyle/>
          <a:p>
            <a:r>
              <a:rPr lang="zh-CN" altLang="en-US">
                <a:solidFill>
                  <a:srgbClr val="FF0066"/>
                </a:solidFill>
                <a:ea typeface="楷体_GB2312" pitchFamily="49" charset="-122"/>
              </a:rPr>
              <a:t>段</a:t>
            </a:r>
            <a:r>
              <a:rPr lang="en-US" altLang="zh-CN">
                <a:solidFill>
                  <a:srgbClr val="FF0066"/>
                </a:solidFill>
                <a:ea typeface="楷体_GB2312" pitchFamily="49" charset="-122"/>
              </a:rPr>
              <a:t>S</a:t>
            </a:r>
            <a:r>
              <a:rPr lang="en-US" altLang="zh-CN" baseline="-25000">
                <a:solidFill>
                  <a:srgbClr val="FF0066"/>
                </a:solidFill>
                <a:ea typeface="楷体_GB2312" pitchFamily="49" charset="-122"/>
              </a:rPr>
              <a:t>2</a:t>
            </a:r>
            <a:endParaRPr lang="en-US" altLang="zh-CN">
              <a:solidFill>
                <a:srgbClr val="FF0066"/>
              </a:solidFill>
              <a:ea typeface="楷体_GB2312" pitchFamily="49" charset="-122"/>
            </a:endParaRPr>
          </a:p>
        </p:txBody>
      </p:sp>
      <p:sp>
        <p:nvSpPr>
          <p:cNvPr id="1234968" name="Line 24"/>
          <p:cNvSpPr>
            <a:spLocks noChangeAspect="1" noChangeShapeType="1"/>
          </p:cNvSpPr>
          <p:nvPr/>
        </p:nvSpPr>
        <p:spPr bwMode="auto">
          <a:xfrm>
            <a:off x="2908300" y="2297113"/>
            <a:ext cx="457200" cy="0"/>
          </a:xfrm>
          <a:prstGeom prst="line">
            <a:avLst/>
          </a:prstGeom>
          <a:noFill/>
          <a:ln w="28575">
            <a:solidFill>
              <a:srgbClr val="000000"/>
            </a:solidFill>
            <a:round/>
            <a:headEnd/>
            <a:tailEnd type="triangle" w="med" len="lg"/>
          </a:ln>
          <a:effectLst/>
        </p:spPr>
        <p:txBody>
          <a:bodyPr/>
          <a:lstStyle/>
          <a:p>
            <a:endParaRPr lang="zh-CN" altLang="en-US"/>
          </a:p>
        </p:txBody>
      </p:sp>
      <p:sp>
        <p:nvSpPr>
          <p:cNvPr id="1234970" name="AutoShape 26"/>
          <p:cNvSpPr>
            <a:spLocks noChangeAspect="1"/>
          </p:cNvSpPr>
          <p:nvPr/>
        </p:nvSpPr>
        <p:spPr bwMode="auto">
          <a:xfrm rot="-5400000">
            <a:off x="3985419" y="2337594"/>
            <a:ext cx="201613" cy="1444625"/>
          </a:xfrm>
          <a:prstGeom prst="leftBrace">
            <a:avLst>
              <a:gd name="adj1" fmla="val 59711"/>
              <a:gd name="adj2" fmla="val 50037"/>
            </a:avLst>
          </a:prstGeom>
          <a:noFill/>
          <a:ln w="28575">
            <a:solidFill>
              <a:srgbClr val="FF6600"/>
            </a:solidFill>
            <a:round/>
            <a:headEnd/>
            <a:tailEnd/>
          </a:ln>
        </p:spPr>
        <p:txBody>
          <a:bodyPr/>
          <a:lstStyle/>
          <a:p>
            <a:endParaRPr lang="zh-CN" altLang="en-US"/>
          </a:p>
        </p:txBody>
      </p:sp>
      <p:sp>
        <p:nvSpPr>
          <p:cNvPr id="1234971" name="Line 27"/>
          <p:cNvSpPr>
            <a:spLocks noChangeAspect="1" noChangeShapeType="1"/>
          </p:cNvSpPr>
          <p:nvPr/>
        </p:nvSpPr>
        <p:spPr bwMode="auto">
          <a:xfrm>
            <a:off x="4491038" y="1373188"/>
            <a:ext cx="0" cy="317500"/>
          </a:xfrm>
          <a:prstGeom prst="line">
            <a:avLst/>
          </a:prstGeom>
          <a:noFill/>
          <a:ln w="28575">
            <a:solidFill>
              <a:srgbClr val="000000"/>
            </a:solidFill>
            <a:round/>
            <a:headEnd/>
            <a:tailEnd type="triangle" w="med" len="lg"/>
          </a:ln>
          <a:effectLst/>
        </p:spPr>
        <p:txBody>
          <a:bodyPr/>
          <a:lstStyle/>
          <a:p>
            <a:endParaRPr lang="zh-CN" altLang="en-US"/>
          </a:p>
        </p:txBody>
      </p:sp>
      <p:sp>
        <p:nvSpPr>
          <p:cNvPr id="1234972" name="Line 28"/>
          <p:cNvSpPr>
            <a:spLocks noChangeAspect="1" noChangeShapeType="1"/>
          </p:cNvSpPr>
          <p:nvPr/>
        </p:nvSpPr>
        <p:spPr bwMode="auto">
          <a:xfrm>
            <a:off x="3595688" y="1381125"/>
            <a:ext cx="0" cy="317500"/>
          </a:xfrm>
          <a:prstGeom prst="line">
            <a:avLst/>
          </a:prstGeom>
          <a:noFill/>
          <a:ln w="28575">
            <a:solidFill>
              <a:srgbClr val="000000"/>
            </a:solidFill>
            <a:round/>
            <a:headEnd/>
            <a:tailEnd type="triangle" w="med" len="lg"/>
          </a:ln>
          <a:effectLst/>
        </p:spPr>
        <p:txBody>
          <a:bodyPr/>
          <a:lstStyle/>
          <a:p>
            <a:endParaRPr lang="zh-CN" altLang="en-US"/>
          </a:p>
        </p:txBody>
      </p:sp>
      <p:sp>
        <p:nvSpPr>
          <p:cNvPr id="1234974" name="Text Box 30"/>
          <p:cNvSpPr txBox="1">
            <a:spLocks noChangeAspect="1" noChangeArrowheads="1"/>
          </p:cNvSpPr>
          <p:nvPr/>
        </p:nvSpPr>
        <p:spPr bwMode="auto">
          <a:xfrm>
            <a:off x="6297613" y="1709738"/>
            <a:ext cx="460375" cy="1179512"/>
          </a:xfrm>
          <a:prstGeom prst="rect">
            <a:avLst/>
          </a:prstGeom>
          <a:solidFill>
            <a:srgbClr val="99FF66"/>
          </a:solidFill>
          <a:ln w="28575">
            <a:solidFill>
              <a:srgbClr val="000000"/>
            </a:solidFill>
            <a:miter lim="800000"/>
            <a:headEnd/>
            <a:tailEnd/>
          </a:ln>
        </p:spPr>
        <p:txBody>
          <a:bodyPr lIns="0" tIns="0" rIns="0" bIns="0" anchor="ctr"/>
          <a:lstStyle/>
          <a:p>
            <a:r>
              <a:rPr lang="en-US" altLang="zh-CN">
                <a:ea typeface="楷体_GB2312" pitchFamily="49" charset="-122"/>
              </a:rPr>
              <a:t>R</a:t>
            </a:r>
            <a:r>
              <a:rPr lang="en-US" altLang="zh-CN" baseline="-25000">
                <a:ea typeface="楷体_GB2312" pitchFamily="49" charset="-122"/>
              </a:rPr>
              <a:t>m</a:t>
            </a:r>
            <a:endParaRPr lang="en-US" altLang="zh-CN">
              <a:ea typeface="楷体_GB2312" pitchFamily="49" charset="-122"/>
            </a:endParaRPr>
          </a:p>
        </p:txBody>
      </p:sp>
      <p:sp>
        <p:nvSpPr>
          <p:cNvPr id="1234975" name="Text Box 31"/>
          <p:cNvSpPr txBox="1">
            <a:spLocks noChangeAspect="1" noChangeArrowheads="1"/>
          </p:cNvSpPr>
          <p:nvPr/>
        </p:nvSpPr>
        <p:spPr bwMode="auto">
          <a:xfrm>
            <a:off x="7075488" y="1698625"/>
            <a:ext cx="684212" cy="1179513"/>
          </a:xfrm>
          <a:prstGeom prst="rect">
            <a:avLst/>
          </a:prstGeom>
          <a:solidFill>
            <a:srgbClr val="FFFF99"/>
          </a:solidFill>
          <a:ln w="28575">
            <a:solidFill>
              <a:srgbClr val="000000"/>
            </a:solidFill>
            <a:miter lim="800000"/>
            <a:headEnd/>
            <a:tailEnd/>
          </a:ln>
        </p:spPr>
        <p:txBody>
          <a:bodyPr lIns="0" tIns="0" rIns="0" bIns="0" anchor="ctr"/>
          <a:lstStyle/>
          <a:p>
            <a:r>
              <a:rPr lang="en-US" altLang="zh-CN">
                <a:ea typeface="楷体_GB2312" pitchFamily="49" charset="-122"/>
              </a:rPr>
              <a:t>C</a:t>
            </a:r>
            <a:r>
              <a:rPr lang="en-US" altLang="zh-CN" baseline="-25000">
                <a:ea typeface="楷体_GB2312" pitchFamily="49" charset="-122"/>
              </a:rPr>
              <a:t>m</a:t>
            </a:r>
            <a:endParaRPr lang="en-US" altLang="zh-CN">
              <a:ea typeface="楷体_GB2312" pitchFamily="49" charset="-122"/>
            </a:endParaRPr>
          </a:p>
        </p:txBody>
      </p:sp>
      <p:sp>
        <p:nvSpPr>
          <p:cNvPr id="1234976" name="Text Box 32"/>
          <p:cNvSpPr txBox="1">
            <a:spLocks noChangeAspect="1" noChangeArrowheads="1"/>
          </p:cNvSpPr>
          <p:nvPr/>
        </p:nvSpPr>
        <p:spPr bwMode="auto">
          <a:xfrm>
            <a:off x="6694488" y="3170238"/>
            <a:ext cx="519112" cy="328612"/>
          </a:xfrm>
          <a:prstGeom prst="rect">
            <a:avLst/>
          </a:prstGeom>
          <a:solidFill>
            <a:srgbClr val="FFFFFF"/>
          </a:solidFill>
          <a:ln w="9525">
            <a:noFill/>
            <a:miter lim="800000"/>
            <a:headEnd/>
            <a:tailEnd/>
          </a:ln>
        </p:spPr>
        <p:txBody>
          <a:bodyPr wrap="none" lIns="0" tIns="0" rIns="0" bIns="0"/>
          <a:lstStyle/>
          <a:p>
            <a:r>
              <a:rPr lang="zh-CN" altLang="en-US">
                <a:solidFill>
                  <a:srgbClr val="FF0066"/>
                </a:solidFill>
                <a:ea typeface="楷体_GB2312" pitchFamily="49" charset="-122"/>
              </a:rPr>
              <a:t>段</a:t>
            </a:r>
            <a:r>
              <a:rPr lang="en-US" altLang="zh-CN">
                <a:solidFill>
                  <a:srgbClr val="FF0066"/>
                </a:solidFill>
                <a:ea typeface="楷体_GB2312" pitchFamily="49" charset="-122"/>
              </a:rPr>
              <a:t>S</a:t>
            </a:r>
            <a:r>
              <a:rPr lang="en-US" altLang="zh-CN" baseline="-25000">
                <a:solidFill>
                  <a:srgbClr val="FF0066"/>
                </a:solidFill>
                <a:ea typeface="楷体_GB2312" pitchFamily="49" charset="-122"/>
              </a:rPr>
              <a:t>m</a:t>
            </a:r>
            <a:endParaRPr lang="en-US" altLang="zh-CN">
              <a:solidFill>
                <a:srgbClr val="FF0066"/>
              </a:solidFill>
              <a:ea typeface="楷体_GB2312" pitchFamily="49" charset="-122"/>
            </a:endParaRPr>
          </a:p>
        </p:txBody>
      </p:sp>
      <p:sp>
        <p:nvSpPr>
          <p:cNvPr id="1234977" name="Line 33"/>
          <p:cNvSpPr>
            <a:spLocks noChangeAspect="1" noChangeShapeType="1"/>
          </p:cNvSpPr>
          <p:nvPr/>
        </p:nvSpPr>
        <p:spPr bwMode="auto">
          <a:xfrm>
            <a:off x="5845175" y="2300288"/>
            <a:ext cx="457200" cy="0"/>
          </a:xfrm>
          <a:prstGeom prst="line">
            <a:avLst/>
          </a:prstGeom>
          <a:noFill/>
          <a:ln w="28575">
            <a:solidFill>
              <a:srgbClr val="000000"/>
            </a:solidFill>
            <a:round/>
            <a:headEnd/>
            <a:tailEnd type="triangle" w="med" len="lg"/>
          </a:ln>
          <a:effectLst/>
        </p:spPr>
        <p:txBody>
          <a:bodyPr/>
          <a:lstStyle/>
          <a:p>
            <a:endParaRPr lang="zh-CN" altLang="en-US"/>
          </a:p>
        </p:txBody>
      </p:sp>
      <p:sp>
        <p:nvSpPr>
          <p:cNvPr id="1234979" name="AutoShape 35"/>
          <p:cNvSpPr>
            <a:spLocks noChangeAspect="1"/>
          </p:cNvSpPr>
          <p:nvPr/>
        </p:nvSpPr>
        <p:spPr bwMode="auto">
          <a:xfrm rot="-5400000">
            <a:off x="6922294" y="2340769"/>
            <a:ext cx="201613" cy="1444625"/>
          </a:xfrm>
          <a:prstGeom prst="leftBrace">
            <a:avLst>
              <a:gd name="adj1" fmla="val 59711"/>
              <a:gd name="adj2" fmla="val 50037"/>
            </a:avLst>
          </a:prstGeom>
          <a:noFill/>
          <a:ln w="28575">
            <a:solidFill>
              <a:srgbClr val="FF6600"/>
            </a:solidFill>
            <a:round/>
            <a:headEnd/>
            <a:tailEnd/>
          </a:ln>
        </p:spPr>
        <p:txBody>
          <a:bodyPr/>
          <a:lstStyle/>
          <a:p>
            <a:endParaRPr lang="zh-CN" altLang="en-US"/>
          </a:p>
        </p:txBody>
      </p:sp>
      <p:sp>
        <p:nvSpPr>
          <p:cNvPr id="1234980" name="Line 36"/>
          <p:cNvSpPr>
            <a:spLocks noChangeAspect="1" noChangeShapeType="1"/>
          </p:cNvSpPr>
          <p:nvPr/>
        </p:nvSpPr>
        <p:spPr bwMode="auto">
          <a:xfrm>
            <a:off x="7427913" y="1376363"/>
            <a:ext cx="0" cy="317500"/>
          </a:xfrm>
          <a:prstGeom prst="line">
            <a:avLst/>
          </a:prstGeom>
          <a:noFill/>
          <a:ln w="28575">
            <a:solidFill>
              <a:srgbClr val="000000"/>
            </a:solidFill>
            <a:round/>
            <a:headEnd/>
            <a:tailEnd type="triangle" w="med" len="lg"/>
          </a:ln>
          <a:effectLst/>
        </p:spPr>
        <p:txBody>
          <a:bodyPr/>
          <a:lstStyle/>
          <a:p>
            <a:endParaRPr lang="zh-CN" altLang="en-US"/>
          </a:p>
        </p:txBody>
      </p:sp>
      <p:sp>
        <p:nvSpPr>
          <p:cNvPr id="1234981" name="Line 37"/>
          <p:cNvSpPr>
            <a:spLocks noChangeAspect="1" noChangeShapeType="1"/>
          </p:cNvSpPr>
          <p:nvPr/>
        </p:nvSpPr>
        <p:spPr bwMode="auto">
          <a:xfrm>
            <a:off x="6532563" y="1384300"/>
            <a:ext cx="0" cy="317500"/>
          </a:xfrm>
          <a:prstGeom prst="line">
            <a:avLst/>
          </a:prstGeom>
          <a:noFill/>
          <a:ln w="28575">
            <a:solidFill>
              <a:srgbClr val="000000"/>
            </a:solidFill>
            <a:round/>
            <a:headEnd/>
            <a:tailEnd type="triangle" w="med" len="lg"/>
          </a:ln>
          <a:effectLst/>
        </p:spPr>
        <p:txBody>
          <a:bodyPr/>
          <a:lstStyle/>
          <a:p>
            <a:endParaRPr lang="zh-CN" altLang="en-US"/>
          </a:p>
        </p:txBody>
      </p:sp>
      <p:sp>
        <p:nvSpPr>
          <p:cNvPr id="1234982" name="Line 38"/>
          <p:cNvSpPr>
            <a:spLocks noChangeAspect="1" noChangeShapeType="1"/>
          </p:cNvSpPr>
          <p:nvPr/>
        </p:nvSpPr>
        <p:spPr bwMode="auto">
          <a:xfrm>
            <a:off x="4832350" y="2300288"/>
            <a:ext cx="460375" cy="0"/>
          </a:xfrm>
          <a:prstGeom prst="line">
            <a:avLst/>
          </a:prstGeom>
          <a:noFill/>
          <a:ln w="28575">
            <a:solidFill>
              <a:srgbClr val="000000"/>
            </a:solidFill>
            <a:round/>
            <a:headEnd/>
            <a:tailEnd type="triangle" w="med" len="lg"/>
          </a:ln>
          <a:effectLst/>
        </p:spPr>
        <p:txBody>
          <a:bodyPr/>
          <a:lstStyle/>
          <a:p>
            <a:endParaRPr lang="zh-CN" altLang="en-US"/>
          </a:p>
        </p:txBody>
      </p:sp>
      <p:sp>
        <p:nvSpPr>
          <p:cNvPr id="1234983" name="Line 39"/>
          <p:cNvSpPr>
            <a:spLocks noChangeAspect="1" noChangeShapeType="1"/>
          </p:cNvSpPr>
          <p:nvPr/>
        </p:nvSpPr>
        <p:spPr bwMode="auto">
          <a:xfrm>
            <a:off x="5413375" y="2303463"/>
            <a:ext cx="328613" cy="0"/>
          </a:xfrm>
          <a:prstGeom prst="line">
            <a:avLst/>
          </a:prstGeom>
          <a:noFill/>
          <a:ln w="38100">
            <a:solidFill>
              <a:srgbClr val="000000"/>
            </a:solidFill>
            <a:prstDash val="sysDot"/>
            <a:round/>
            <a:headEnd/>
            <a:tailEnd/>
          </a:ln>
        </p:spPr>
        <p:txBody>
          <a:bodyPr/>
          <a:lstStyle/>
          <a:p>
            <a:endParaRPr lang="zh-CN" altLang="en-US"/>
          </a:p>
        </p:txBody>
      </p:sp>
      <p:sp>
        <p:nvSpPr>
          <p:cNvPr id="1234984" name="Text Box 40"/>
          <p:cNvSpPr txBox="1">
            <a:spLocks noChangeAspect="1" noChangeArrowheads="1"/>
          </p:cNvSpPr>
          <p:nvPr/>
        </p:nvSpPr>
        <p:spPr bwMode="auto">
          <a:xfrm>
            <a:off x="539750" y="1595438"/>
            <a:ext cx="503238" cy="1544637"/>
          </a:xfrm>
          <a:prstGeom prst="rect">
            <a:avLst/>
          </a:prstGeom>
          <a:solidFill>
            <a:srgbClr val="FFFFFF"/>
          </a:solidFill>
          <a:ln w="9525">
            <a:noFill/>
            <a:miter lim="800000"/>
            <a:headEnd/>
            <a:tailEnd/>
          </a:ln>
        </p:spPr>
        <p:txBody>
          <a:bodyPr lIns="0" tIns="0" rIns="0" bIns="0"/>
          <a:lstStyle/>
          <a:p>
            <a:pPr>
              <a:lnSpc>
                <a:spcPct val="96000"/>
              </a:lnSpc>
            </a:pPr>
            <a:r>
              <a:rPr lang="zh-CN" altLang="en-US">
                <a:ea typeface="楷体_GB2312" pitchFamily="49" charset="-122"/>
              </a:rPr>
              <a:t>信息输入</a:t>
            </a:r>
          </a:p>
        </p:txBody>
      </p:sp>
      <p:sp>
        <p:nvSpPr>
          <p:cNvPr id="1234985" name="Text Box 41"/>
          <p:cNvSpPr txBox="1">
            <a:spLocks noChangeAspect="1" noChangeArrowheads="1"/>
          </p:cNvSpPr>
          <p:nvPr/>
        </p:nvSpPr>
        <p:spPr bwMode="auto">
          <a:xfrm>
            <a:off x="2420938" y="3725863"/>
            <a:ext cx="4224337" cy="350837"/>
          </a:xfrm>
          <a:prstGeom prst="rect">
            <a:avLst/>
          </a:prstGeom>
          <a:solidFill>
            <a:srgbClr val="FFFFFF"/>
          </a:solidFill>
          <a:ln w="9525">
            <a:noFill/>
            <a:miter lim="800000"/>
            <a:headEnd/>
            <a:tailEnd/>
          </a:ln>
        </p:spPr>
        <p:txBody>
          <a:bodyPr wrap="none" lIns="0" tIns="0" rIns="0" bIns="0">
            <a:spAutoFit/>
          </a:bodyPr>
          <a:lstStyle/>
          <a:p>
            <a:pPr>
              <a:lnSpc>
                <a:spcPct val="96000"/>
              </a:lnSpc>
            </a:pPr>
            <a:r>
              <a:rPr lang="zh-CN" altLang="en-US">
                <a:solidFill>
                  <a:schemeClr val="bg2"/>
                </a:solidFill>
                <a:ea typeface="楷体_GB2312" pitchFamily="49" charset="-122"/>
              </a:rPr>
              <a:t>图</a:t>
            </a:r>
            <a:r>
              <a:rPr lang="en-US" altLang="zh-CN">
                <a:solidFill>
                  <a:schemeClr val="bg2"/>
                </a:solidFill>
                <a:ea typeface="楷体_GB2312" pitchFamily="49" charset="-122"/>
              </a:rPr>
              <a:t>7.1  CPU</a:t>
            </a:r>
            <a:r>
              <a:rPr lang="zh-CN" altLang="en-US">
                <a:solidFill>
                  <a:schemeClr val="bg2"/>
                </a:solidFill>
                <a:ea typeface="楷体_GB2312" pitchFamily="49" charset="-122"/>
              </a:rPr>
              <a:t>中流水线的一般结构</a:t>
            </a:r>
          </a:p>
        </p:txBody>
      </p:sp>
      <p:sp>
        <p:nvSpPr>
          <p:cNvPr id="1234986" name="Line 42"/>
          <p:cNvSpPr>
            <a:spLocks noChangeAspect="1" noChangeShapeType="1"/>
          </p:cNvSpPr>
          <p:nvPr/>
        </p:nvSpPr>
        <p:spPr bwMode="auto">
          <a:xfrm>
            <a:off x="7772400" y="2281238"/>
            <a:ext cx="349250" cy="0"/>
          </a:xfrm>
          <a:prstGeom prst="line">
            <a:avLst/>
          </a:prstGeom>
          <a:noFill/>
          <a:ln w="28575">
            <a:solidFill>
              <a:srgbClr val="000000"/>
            </a:solidFill>
            <a:round/>
            <a:headEnd/>
            <a:tailEnd type="triangle" w="med" len="lg"/>
          </a:ln>
          <a:effectLst/>
        </p:spPr>
        <p:txBody>
          <a:bodyPr/>
          <a:lstStyle/>
          <a:p>
            <a:endParaRPr lang="zh-CN" altLang="en-US"/>
          </a:p>
        </p:txBody>
      </p:sp>
      <p:sp>
        <p:nvSpPr>
          <p:cNvPr id="1234987" name="Line 43"/>
          <p:cNvSpPr>
            <a:spLocks noChangeShapeType="1"/>
          </p:cNvSpPr>
          <p:nvPr/>
        </p:nvSpPr>
        <p:spPr bwMode="auto">
          <a:xfrm>
            <a:off x="1908175" y="2305050"/>
            <a:ext cx="287338" cy="0"/>
          </a:xfrm>
          <a:prstGeom prst="line">
            <a:avLst/>
          </a:prstGeom>
          <a:noFill/>
          <a:ln w="28575">
            <a:solidFill>
              <a:srgbClr val="000000"/>
            </a:solidFill>
            <a:round/>
            <a:headEnd/>
            <a:tailEnd type="triangle" w="med" len="lg"/>
          </a:ln>
          <a:effectLst/>
        </p:spPr>
        <p:txBody>
          <a:bodyPr/>
          <a:lstStyle/>
          <a:p>
            <a:endParaRPr lang="zh-CN" altLang="en-US"/>
          </a:p>
        </p:txBody>
      </p:sp>
      <p:sp>
        <p:nvSpPr>
          <p:cNvPr id="1234988" name="Line 44"/>
          <p:cNvSpPr>
            <a:spLocks noChangeShapeType="1"/>
          </p:cNvSpPr>
          <p:nvPr/>
        </p:nvSpPr>
        <p:spPr bwMode="auto">
          <a:xfrm>
            <a:off x="3833813" y="2298700"/>
            <a:ext cx="300037" cy="0"/>
          </a:xfrm>
          <a:prstGeom prst="line">
            <a:avLst/>
          </a:prstGeom>
          <a:noFill/>
          <a:ln w="28575">
            <a:solidFill>
              <a:srgbClr val="000000"/>
            </a:solidFill>
            <a:round/>
            <a:headEnd/>
            <a:tailEnd type="triangle" w="med" len="lg"/>
          </a:ln>
          <a:effectLst/>
        </p:spPr>
        <p:txBody>
          <a:bodyPr/>
          <a:lstStyle/>
          <a:p>
            <a:endParaRPr lang="zh-CN" altLang="en-US"/>
          </a:p>
        </p:txBody>
      </p:sp>
      <p:sp>
        <p:nvSpPr>
          <p:cNvPr id="1234989" name="Line 45"/>
          <p:cNvSpPr>
            <a:spLocks noChangeShapeType="1"/>
          </p:cNvSpPr>
          <p:nvPr/>
        </p:nvSpPr>
        <p:spPr bwMode="auto">
          <a:xfrm>
            <a:off x="6762750" y="2289175"/>
            <a:ext cx="314325" cy="0"/>
          </a:xfrm>
          <a:prstGeom prst="line">
            <a:avLst/>
          </a:prstGeom>
          <a:noFill/>
          <a:ln w="28575">
            <a:solidFill>
              <a:srgbClr val="000000"/>
            </a:solidFill>
            <a:round/>
            <a:headEnd/>
            <a:tailEnd type="triangle" w="med" len="lg"/>
          </a:ln>
          <a:effectLst/>
        </p:spPr>
        <p:txBody>
          <a:bodyPr/>
          <a:lstStyle/>
          <a:p>
            <a:endParaRPr lang="zh-CN" altLang="en-US"/>
          </a:p>
        </p:txBody>
      </p:sp>
      <p:sp>
        <p:nvSpPr>
          <p:cNvPr id="1234990" name="AutoShape 46"/>
          <p:cNvSpPr>
            <a:spLocks noChangeArrowheads="1"/>
          </p:cNvSpPr>
          <p:nvPr/>
        </p:nvSpPr>
        <p:spPr bwMode="auto">
          <a:xfrm rot="-5400000">
            <a:off x="70645" y="3609181"/>
            <a:ext cx="1439862" cy="358775"/>
          </a:xfrm>
          <a:custGeom>
            <a:avLst/>
            <a:gdLst>
              <a:gd name="G0" fmla="+- 17901 0 0"/>
              <a:gd name="G1" fmla="+- 5352 0 0"/>
              <a:gd name="G2" fmla="+- 21600 0 5352"/>
              <a:gd name="G3" fmla="+- 10800 0 5352"/>
              <a:gd name="G4" fmla="+- 21600 0 17901"/>
              <a:gd name="G5" fmla="*/ G4 G3 10800"/>
              <a:gd name="G6" fmla="+- 21600 0 G5"/>
              <a:gd name="T0" fmla="*/ 17901 w 21600"/>
              <a:gd name="T1" fmla="*/ 0 h 21600"/>
              <a:gd name="T2" fmla="*/ 0 w 21600"/>
              <a:gd name="T3" fmla="*/ 10800 h 21600"/>
              <a:gd name="T4" fmla="*/ 17901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7901" y="0"/>
                </a:moveTo>
                <a:lnTo>
                  <a:pt x="17901" y="5352"/>
                </a:lnTo>
                <a:lnTo>
                  <a:pt x="3375" y="5352"/>
                </a:lnTo>
                <a:lnTo>
                  <a:pt x="3375" y="16248"/>
                </a:lnTo>
                <a:lnTo>
                  <a:pt x="17901" y="16248"/>
                </a:lnTo>
                <a:lnTo>
                  <a:pt x="17901" y="21600"/>
                </a:lnTo>
                <a:lnTo>
                  <a:pt x="21600" y="10800"/>
                </a:lnTo>
                <a:close/>
              </a:path>
              <a:path w="21600" h="21600">
                <a:moveTo>
                  <a:pt x="1350" y="5352"/>
                </a:moveTo>
                <a:lnTo>
                  <a:pt x="1350" y="16248"/>
                </a:lnTo>
                <a:lnTo>
                  <a:pt x="2700" y="16248"/>
                </a:lnTo>
                <a:lnTo>
                  <a:pt x="2700" y="5352"/>
                </a:lnTo>
                <a:close/>
              </a:path>
              <a:path w="21600" h="21600">
                <a:moveTo>
                  <a:pt x="0" y="5352"/>
                </a:moveTo>
                <a:lnTo>
                  <a:pt x="0" y="16248"/>
                </a:lnTo>
                <a:lnTo>
                  <a:pt x="675" y="16248"/>
                </a:lnTo>
                <a:lnTo>
                  <a:pt x="675" y="5352"/>
                </a:lnTo>
                <a:close/>
              </a:path>
            </a:pathLst>
          </a:custGeom>
          <a:solidFill>
            <a:srgbClr val="0066FF"/>
          </a:solidFill>
          <a:ln w="28575" algn="ctr">
            <a:noFill/>
            <a:miter lim="800000"/>
            <a:headEnd/>
            <a:tailEnd/>
          </a:ln>
          <a:effectLst/>
        </p:spPr>
        <p:txBody>
          <a:bodyPr wrap="none" anchor="ctr"/>
          <a:lstStyle/>
          <a:p>
            <a:endParaRPr lang="zh-CN" altLang="en-US"/>
          </a:p>
        </p:txBody>
      </p:sp>
      <p:sp>
        <p:nvSpPr>
          <p:cNvPr id="1234991" name="Line 47"/>
          <p:cNvSpPr>
            <a:spLocks noChangeShapeType="1"/>
          </p:cNvSpPr>
          <p:nvPr/>
        </p:nvSpPr>
        <p:spPr bwMode="auto">
          <a:xfrm>
            <a:off x="323850" y="4581525"/>
            <a:ext cx="1871663" cy="0"/>
          </a:xfrm>
          <a:prstGeom prst="line">
            <a:avLst/>
          </a:prstGeom>
          <a:noFill/>
          <a:ln w="88900" cmpd="tri">
            <a:solidFill>
              <a:srgbClr val="FF6600"/>
            </a:solidFill>
            <a:round/>
            <a:headEnd/>
            <a:tailEnd/>
          </a:ln>
          <a:effectLst/>
        </p:spPr>
        <p:txBody>
          <a:bodyPr wrap="none" anchor="ctr"/>
          <a:lstStyle/>
          <a:p>
            <a:endParaRPr lang="zh-CN" altLang="en-US"/>
          </a:p>
        </p:txBody>
      </p:sp>
      <p:sp>
        <p:nvSpPr>
          <p:cNvPr id="1234992" name="Line 48"/>
          <p:cNvSpPr>
            <a:spLocks noChangeShapeType="1"/>
          </p:cNvSpPr>
          <p:nvPr/>
        </p:nvSpPr>
        <p:spPr bwMode="auto">
          <a:xfrm>
            <a:off x="395288" y="4508500"/>
            <a:ext cx="0" cy="1800225"/>
          </a:xfrm>
          <a:prstGeom prst="line">
            <a:avLst/>
          </a:prstGeom>
          <a:noFill/>
          <a:ln w="88900" cmpd="tri">
            <a:solidFill>
              <a:srgbClr val="FF6600"/>
            </a:solidFill>
            <a:round/>
            <a:headEnd/>
            <a:tailEnd/>
          </a:ln>
          <a:effectLst/>
        </p:spPr>
        <p:txBody>
          <a:bodyPr wrap="none" anchor="ctr"/>
          <a:lstStyle/>
          <a:p>
            <a:endParaRPr lang="zh-CN" altLang="en-US"/>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C52095DE-D69C-45E9-9173-5BBF9ED9BE45}" type="slidenum">
              <a:rPr lang="zh-CN" altLang="en-US"/>
              <a:pPr/>
              <a:t>13</a:t>
            </a:fld>
            <a:endParaRPr lang="en-US" altLang="zh-CN"/>
          </a:p>
        </p:txBody>
      </p:sp>
      <p:sp>
        <p:nvSpPr>
          <p:cNvPr id="1235970" name="Rectangle 2"/>
          <p:cNvSpPr>
            <a:spLocks noGrp="1" noChangeArrowheads="1"/>
          </p:cNvSpPr>
          <p:nvPr>
            <p:ph type="title"/>
          </p:nvPr>
        </p:nvSpPr>
        <p:spPr/>
        <p:txBody>
          <a:bodyPr/>
          <a:lstStyle/>
          <a:p>
            <a:r>
              <a:rPr lang="en-US" altLang="zh-CN"/>
              <a:t>7.1 </a:t>
            </a:r>
            <a:r>
              <a:rPr lang="zh-CN" altLang="en-US" b="0"/>
              <a:t>流水线处理</a:t>
            </a:r>
            <a:r>
              <a:rPr lang="zh-CN" altLang="en-US"/>
              <a:t>      </a:t>
            </a:r>
            <a:r>
              <a:rPr lang="zh-CN" altLang="en-US" sz="2800">
                <a:solidFill>
                  <a:srgbClr val="008000"/>
                </a:solidFill>
                <a:ea typeface="黑体" pitchFamily="2" charset="-122"/>
              </a:rPr>
              <a:t>一、流水线的一般结构</a:t>
            </a:r>
          </a:p>
        </p:txBody>
      </p:sp>
      <p:sp>
        <p:nvSpPr>
          <p:cNvPr id="1235971" name="Rectangle 3"/>
          <p:cNvSpPr>
            <a:spLocks noGrp="1" noChangeArrowheads="1"/>
          </p:cNvSpPr>
          <p:nvPr>
            <p:ph type="body" idx="1"/>
          </p:nvPr>
        </p:nvSpPr>
        <p:spPr>
          <a:xfrm>
            <a:off x="250825" y="692150"/>
            <a:ext cx="8785225" cy="5976938"/>
          </a:xfrm>
        </p:spPr>
        <p:txBody>
          <a:bodyPr/>
          <a:lstStyle/>
          <a:p>
            <a:pPr marL="450850" indent="-450850">
              <a:spcBef>
                <a:spcPct val="10000"/>
              </a:spcBef>
              <a:buFont typeface="Wingdings" pitchFamily="2" charset="2"/>
              <a:buNone/>
            </a:pPr>
            <a:r>
              <a:rPr lang="zh-CN" altLang="en-US"/>
              <a:t>结论：</a:t>
            </a:r>
          </a:p>
          <a:p>
            <a:pPr marL="450850" indent="-450850">
              <a:buSzPct val="110000"/>
              <a:buFont typeface="Wingdings" pitchFamily="2" charset="2"/>
              <a:buAutoNum type="circleNumDbPlain"/>
            </a:pPr>
            <a:r>
              <a:rPr lang="zh-CN" altLang="en-US" sz="2400"/>
              <a:t>流水过程由多个相联系的</a:t>
            </a:r>
            <a:r>
              <a:rPr lang="zh-CN" altLang="en-US" sz="2400">
                <a:solidFill>
                  <a:srgbClr val="0000FF"/>
                </a:solidFill>
              </a:rPr>
              <a:t>子过程</a:t>
            </a:r>
            <a:r>
              <a:rPr lang="zh-CN" altLang="en-US" sz="2400"/>
              <a:t>组成，每个子过程由专用的功能设备实现，每个子过程称为流水线的“</a:t>
            </a:r>
            <a:r>
              <a:rPr lang="zh-CN" altLang="en-US" sz="2400">
                <a:solidFill>
                  <a:srgbClr val="0000FF"/>
                </a:solidFill>
              </a:rPr>
              <a:t>级</a:t>
            </a:r>
            <a:r>
              <a:rPr lang="zh-CN" altLang="en-US" sz="2400"/>
              <a:t>”或“</a:t>
            </a:r>
            <a:r>
              <a:rPr lang="zh-CN" altLang="en-US" sz="2400">
                <a:solidFill>
                  <a:srgbClr val="0000FF"/>
                </a:solidFill>
              </a:rPr>
              <a:t>段</a:t>
            </a:r>
            <a:r>
              <a:rPr lang="zh-CN" altLang="en-US" sz="2400"/>
              <a:t>”。“级”数称为流水线的“</a:t>
            </a:r>
            <a:r>
              <a:rPr lang="zh-CN" altLang="en-US" sz="2400">
                <a:solidFill>
                  <a:srgbClr val="CC0000"/>
                </a:solidFill>
              </a:rPr>
              <a:t>深度</a:t>
            </a:r>
            <a:r>
              <a:rPr lang="zh-CN" altLang="en-US" sz="2400"/>
              <a:t>”；</a:t>
            </a:r>
          </a:p>
          <a:p>
            <a:pPr marL="450850" indent="-450850">
              <a:buSzPct val="110000"/>
              <a:buFont typeface="Wingdings" pitchFamily="2" charset="2"/>
              <a:buAutoNum type="circleNumDbPlain"/>
            </a:pPr>
            <a:r>
              <a:rPr lang="zh-CN" altLang="en-US" sz="2400"/>
              <a:t>流水线需要有“</a:t>
            </a:r>
            <a:r>
              <a:rPr lang="zh-CN" altLang="en-US" sz="2400">
                <a:solidFill>
                  <a:srgbClr val="CC0000"/>
                </a:solidFill>
              </a:rPr>
              <a:t>通过时间</a:t>
            </a:r>
            <a:r>
              <a:rPr lang="zh-CN" altLang="en-US" sz="2400"/>
              <a:t>”，在此之后流水过程才进入稳定工作状态，每一个时钟周期（拍）流出一个结果；</a:t>
            </a:r>
          </a:p>
          <a:p>
            <a:pPr marL="450850" indent="-450850">
              <a:buSzPct val="110000"/>
              <a:buFont typeface="Wingdings" pitchFamily="2" charset="2"/>
              <a:buAutoNum type="circleNumDbPlain"/>
            </a:pPr>
            <a:r>
              <a:rPr lang="zh-CN" altLang="en-US" sz="2400"/>
              <a:t>流水线不能缩短单个任务的响应时间，但可以提高</a:t>
            </a:r>
            <a:r>
              <a:rPr lang="zh-CN" altLang="en-US" sz="2400">
                <a:solidFill>
                  <a:srgbClr val="CC0000"/>
                </a:solidFill>
              </a:rPr>
              <a:t>吞吐率</a:t>
            </a:r>
            <a:r>
              <a:rPr lang="zh-CN" altLang="en-US" sz="2400"/>
              <a:t>；</a:t>
            </a:r>
          </a:p>
          <a:p>
            <a:pPr marL="450850" indent="-450850">
              <a:buSzPct val="110000"/>
              <a:buFont typeface="Wingdings" pitchFamily="2" charset="2"/>
              <a:buAutoNum type="circleNumDbPlain"/>
            </a:pPr>
            <a:r>
              <a:rPr lang="zh-CN" altLang="en-US" sz="2400"/>
              <a:t>流水线速度受限于</a:t>
            </a:r>
            <a:r>
              <a:rPr lang="zh-CN" altLang="en-US" sz="2400">
                <a:solidFill>
                  <a:srgbClr val="CC0000"/>
                </a:solidFill>
              </a:rPr>
              <a:t>最慢</a:t>
            </a:r>
            <a:r>
              <a:rPr lang="zh-CN" altLang="en-US" sz="2400"/>
              <a:t>流水线段的运行速度，所以，各个功能段所需时间应尽量相等；</a:t>
            </a:r>
          </a:p>
          <a:p>
            <a:pPr marL="450850" indent="-450850">
              <a:buSzPct val="110000"/>
              <a:buFont typeface="Wingdings" pitchFamily="2" charset="2"/>
              <a:buAutoNum type="circleNumDbPlain"/>
            </a:pPr>
            <a:r>
              <a:rPr lang="zh-CN" altLang="en-US" sz="2400"/>
              <a:t>流水技术适合于大量</a:t>
            </a:r>
            <a:r>
              <a:rPr lang="zh-CN" altLang="en-US" sz="2400">
                <a:solidFill>
                  <a:srgbClr val="CC0000"/>
                </a:solidFill>
              </a:rPr>
              <a:t>重复</a:t>
            </a:r>
            <a:r>
              <a:rPr lang="zh-CN" altLang="en-US" sz="2400"/>
              <a:t>的处理过程，只有流水线的输入能</a:t>
            </a:r>
            <a:r>
              <a:rPr lang="zh-CN" altLang="en-US" sz="2400">
                <a:solidFill>
                  <a:srgbClr val="CC0000"/>
                </a:solidFill>
              </a:rPr>
              <a:t>连续</a:t>
            </a:r>
            <a:r>
              <a:rPr lang="zh-CN" altLang="en-US" sz="2400"/>
              <a:t>地提供任务，流水线的效率才能充分发挥。</a:t>
            </a:r>
          </a:p>
          <a:p>
            <a:pPr marL="450850" indent="-450850">
              <a:buSzPct val="110000"/>
              <a:buFont typeface="Wingdings" pitchFamily="2" charset="2"/>
              <a:buAutoNum type="circleNumDbPlain"/>
            </a:pPr>
            <a:r>
              <a:rPr lang="zh-CN" altLang="en-US" sz="2400"/>
              <a:t>流水线中多个任务是</a:t>
            </a:r>
            <a:r>
              <a:rPr lang="zh-CN" altLang="en-US" sz="2400">
                <a:solidFill>
                  <a:srgbClr val="CC0000"/>
                </a:solidFill>
              </a:rPr>
              <a:t>并行</a:t>
            </a:r>
            <a:r>
              <a:rPr lang="zh-CN" altLang="en-US" sz="2400"/>
              <a:t>处理的。</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4"/>
          <p:cNvSpPr>
            <a:spLocks noGrp="1"/>
          </p:cNvSpPr>
          <p:nvPr>
            <p:ph type="sldNum" sz="quarter" idx="11"/>
          </p:nvPr>
        </p:nvSpPr>
        <p:spPr/>
        <p:txBody>
          <a:bodyPr/>
          <a:lstStyle/>
          <a:p>
            <a:fld id="{9A7ED548-FCB3-458A-8F46-00259128F4BC}" type="slidenum">
              <a:rPr lang="zh-CN" altLang="en-US"/>
              <a:pPr/>
              <a:t>14</a:t>
            </a:fld>
            <a:endParaRPr lang="en-US" altLang="zh-CN"/>
          </a:p>
        </p:txBody>
      </p:sp>
      <p:sp>
        <p:nvSpPr>
          <p:cNvPr id="1236994" name="Rectangle 2"/>
          <p:cNvSpPr>
            <a:spLocks noGrp="1" noChangeArrowheads="1"/>
          </p:cNvSpPr>
          <p:nvPr>
            <p:ph type="title"/>
          </p:nvPr>
        </p:nvSpPr>
        <p:spPr/>
        <p:txBody>
          <a:bodyPr/>
          <a:lstStyle/>
          <a:p>
            <a:r>
              <a:rPr lang="en-US" altLang="zh-CN"/>
              <a:t>7.1 </a:t>
            </a:r>
            <a:r>
              <a:rPr lang="zh-CN" altLang="en-US" b="0"/>
              <a:t>流水线处理</a:t>
            </a:r>
            <a:r>
              <a:rPr lang="zh-CN" altLang="en-US"/>
              <a:t>      </a:t>
            </a:r>
            <a:r>
              <a:rPr lang="zh-CN" altLang="en-US" sz="2800">
                <a:solidFill>
                  <a:srgbClr val="008000"/>
                </a:solidFill>
                <a:ea typeface="黑体" pitchFamily="2" charset="-122"/>
              </a:rPr>
              <a:t>二、流水线类型</a:t>
            </a:r>
          </a:p>
        </p:txBody>
      </p:sp>
      <p:sp>
        <p:nvSpPr>
          <p:cNvPr id="1236995" name="Rectangle 3"/>
          <p:cNvSpPr>
            <a:spLocks noGrp="1" noChangeArrowheads="1"/>
          </p:cNvSpPr>
          <p:nvPr>
            <p:ph type="body" idx="1"/>
          </p:nvPr>
        </p:nvSpPr>
        <p:spPr/>
        <p:txBody>
          <a:bodyPr/>
          <a:lstStyle/>
          <a:p>
            <a:r>
              <a:rPr lang="zh-CN" altLang="en-US"/>
              <a:t>按流水线</a:t>
            </a:r>
            <a:r>
              <a:rPr lang="zh-CN" altLang="en-US">
                <a:solidFill>
                  <a:srgbClr val="0000FF"/>
                </a:solidFill>
              </a:rPr>
              <a:t>位于计算机系统的层次</a:t>
            </a:r>
            <a:r>
              <a:rPr lang="zh-CN" altLang="en-US"/>
              <a:t>划分：</a:t>
            </a:r>
          </a:p>
          <a:p>
            <a:pPr lvl="1"/>
            <a:r>
              <a:rPr lang="zh-CN" altLang="en-US" sz="2400">
                <a:solidFill>
                  <a:srgbClr val="CC0000"/>
                </a:solidFill>
              </a:rPr>
              <a:t>系统</a:t>
            </a:r>
            <a:r>
              <a:rPr lang="zh-CN" altLang="en-US" sz="2400"/>
              <a:t>级流水线</a:t>
            </a:r>
            <a:r>
              <a:rPr lang="en-US" altLang="zh-CN" sz="2400"/>
              <a:t>/</a:t>
            </a:r>
            <a:r>
              <a:rPr lang="zh-CN" altLang="en-US" sz="2400">
                <a:solidFill>
                  <a:srgbClr val="CC0000"/>
                </a:solidFill>
              </a:rPr>
              <a:t>宏</a:t>
            </a:r>
            <a:r>
              <a:rPr lang="zh-CN" altLang="en-US" sz="2400"/>
              <a:t>流水线：在多（计算）机系统中由多个处理机串行构成的流水线。</a:t>
            </a:r>
          </a:p>
          <a:p>
            <a:pPr lvl="1"/>
            <a:endParaRPr lang="en-US" altLang="zh-CN" sz="2400"/>
          </a:p>
          <a:p>
            <a:pPr lvl="1"/>
            <a:endParaRPr lang="en-US" altLang="zh-CN" sz="2400"/>
          </a:p>
          <a:p>
            <a:pPr lvl="1"/>
            <a:endParaRPr lang="en-US" altLang="zh-CN" sz="2400"/>
          </a:p>
          <a:p>
            <a:pPr lvl="1"/>
            <a:endParaRPr lang="en-US" altLang="zh-CN" sz="2400"/>
          </a:p>
          <a:p>
            <a:pPr lvl="1"/>
            <a:endParaRPr lang="en-US" altLang="zh-CN" sz="2400"/>
          </a:p>
          <a:p>
            <a:pPr lvl="1"/>
            <a:endParaRPr lang="en-US" altLang="zh-CN" sz="2400"/>
          </a:p>
          <a:p>
            <a:pPr lvl="1"/>
            <a:endParaRPr lang="en-US" altLang="zh-CN" sz="2400"/>
          </a:p>
          <a:p>
            <a:pPr lvl="1"/>
            <a:endParaRPr lang="en-US" altLang="zh-CN" sz="2400"/>
          </a:p>
          <a:p>
            <a:pPr lvl="1"/>
            <a:r>
              <a:rPr lang="zh-CN" altLang="en-US" sz="2400" smtClean="0">
                <a:solidFill>
                  <a:srgbClr val="CC0000"/>
                </a:solidFill>
              </a:rPr>
              <a:t>处理器</a:t>
            </a:r>
            <a:r>
              <a:rPr lang="zh-CN" altLang="en-US" sz="2400" smtClean="0"/>
              <a:t>级</a:t>
            </a:r>
            <a:r>
              <a:rPr lang="zh-CN" altLang="en-US" sz="2400"/>
              <a:t>流水线</a:t>
            </a:r>
          </a:p>
          <a:p>
            <a:pPr lvl="1"/>
            <a:r>
              <a:rPr lang="zh-CN" altLang="en-US" sz="2400">
                <a:solidFill>
                  <a:srgbClr val="CC0000"/>
                </a:solidFill>
              </a:rPr>
              <a:t>部件</a:t>
            </a:r>
            <a:r>
              <a:rPr lang="zh-CN" altLang="en-US" sz="2400"/>
              <a:t>级流水线</a:t>
            </a:r>
          </a:p>
        </p:txBody>
      </p:sp>
      <p:sp>
        <p:nvSpPr>
          <p:cNvPr id="1236997" name="Text Box 5"/>
          <p:cNvSpPr txBox="1">
            <a:spLocks noChangeAspect="1" noChangeArrowheads="1"/>
          </p:cNvSpPr>
          <p:nvPr/>
        </p:nvSpPr>
        <p:spPr bwMode="auto">
          <a:xfrm>
            <a:off x="3203575" y="4725988"/>
            <a:ext cx="2678113" cy="350837"/>
          </a:xfrm>
          <a:prstGeom prst="rect">
            <a:avLst/>
          </a:prstGeom>
          <a:solidFill>
            <a:srgbClr val="FFFFFF"/>
          </a:solidFill>
          <a:ln w="9525">
            <a:noFill/>
            <a:miter lim="800000"/>
            <a:headEnd/>
            <a:tailEnd/>
          </a:ln>
        </p:spPr>
        <p:txBody>
          <a:bodyPr wrap="none" lIns="0" tIns="0" rIns="0" bIns="0">
            <a:spAutoFit/>
          </a:bodyPr>
          <a:lstStyle/>
          <a:p>
            <a:pPr>
              <a:lnSpc>
                <a:spcPct val="96000"/>
              </a:lnSpc>
            </a:pPr>
            <a:r>
              <a:rPr lang="zh-CN" altLang="en-US">
                <a:solidFill>
                  <a:schemeClr val="bg2"/>
                </a:solidFill>
                <a:ea typeface="楷体_GB2312" pitchFamily="49" charset="-122"/>
              </a:rPr>
              <a:t>图</a:t>
            </a:r>
            <a:r>
              <a:rPr lang="en-US" altLang="zh-CN">
                <a:solidFill>
                  <a:schemeClr val="bg2"/>
                </a:solidFill>
                <a:ea typeface="楷体_GB2312" pitchFamily="49" charset="-122"/>
              </a:rPr>
              <a:t>7.2  </a:t>
            </a:r>
            <a:r>
              <a:rPr lang="zh-CN" altLang="en-US">
                <a:solidFill>
                  <a:schemeClr val="bg2"/>
                </a:solidFill>
                <a:ea typeface="楷体_GB2312" pitchFamily="49" charset="-122"/>
              </a:rPr>
              <a:t>系统级流水线</a:t>
            </a:r>
          </a:p>
        </p:txBody>
      </p:sp>
      <p:sp>
        <p:nvSpPr>
          <p:cNvPr id="1236999" name="Text Box 7"/>
          <p:cNvSpPr txBox="1">
            <a:spLocks noChangeAspect="1" noChangeArrowheads="1"/>
          </p:cNvSpPr>
          <p:nvPr/>
        </p:nvSpPr>
        <p:spPr bwMode="auto">
          <a:xfrm>
            <a:off x="7637463" y="2636838"/>
            <a:ext cx="431800" cy="1511300"/>
          </a:xfrm>
          <a:prstGeom prst="rect">
            <a:avLst/>
          </a:prstGeom>
          <a:noFill/>
          <a:ln w="9525">
            <a:noFill/>
            <a:miter lim="800000"/>
            <a:headEnd/>
            <a:tailEnd/>
          </a:ln>
        </p:spPr>
        <p:txBody>
          <a:bodyPr lIns="0" tIns="0" rIns="0" bIns="0"/>
          <a:lstStyle/>
          <a:p>
            <a:pPr>
              <a:lnSpc>
                <a:spcPct val="96000"/>
              </a:lnSpc>
            </a:pPr>
            <a:r>
              <a:rPr lang="zh-CN" altLang="en-US">
                <a:ea typeface="楷体_GB2312" pitchFamily="49" charset="-122"/>
              </a:rPr>
              <a:t>结果输出</a:t>
            </a:r>
          </a:p>
        </p:txBody>
      </p:sp>
      <p:sp>
        <p:nvSpPr>
          <p:cNvPr id="1237000" name="Line 8"/>
          <p:cNvSpPr>
            <a:spLocks noChangeAspect="1" noChangeShapeType="1"/>
          </p:cNvSpPr>
          <p:nvPr/>
        </p:nvSpPr>
        <p:spPr bwMode="auto">
          <a:xfrm>
            <a:off x="1216025" y="3314700"/>
            <a:ext cx="319088" cy="0"/>
          </a:xfrm>
          <a:prstGeom prst="line">
            <a:avLst/>
          </a:prstGeom>
          <a:noFill/>
          <a:ln w="28575">
            <a:solidFill>
              <a:srgbClr val="000000"/>
            </a:solidFill>
            <a:round/>
            <a:headEnd/>
            <a:tailEnd type="triangle" w="med" len="lg"/>
          </a:ln>
        </p:spPr>
        <p:txBody>
          <a:bodyPr/>
          <a:lstStyle/>
          <a:p>
            <a:endParaRPr lang="zh-CN" altLang="en-US"/>
          </a:p>
        </p:txBody>
      </p:sp>
      <p:sp>
        <p:nvSpPr>
          <p:cNvPr id="1237001" name="Line 9"/>
          <p:cNvSpPr>
            <a:spLocks noChangeAspect="1" noChangeShapeType="1"/>
          </p:cNvSpPr>
          <p:nvPr/>
        </p:nvSpPr>
        <p:spPr bwMode="auto">
          <a:xfrm flipV="1">
            <a:off x="5364163" y="3311525"/>
            <a:ext cx="284162" cy="0"/>
          </a:xfrm>
          <a:prstGeom prst="line">
            <a:avLst/>
          </a:prstGeom>
          <a:noFill/>
          <a:ln w="28575">
            <a:solidFill>
              <a:srgbClr val="000000"/>
            </a:solidFill>
            <a:round/>
            <a:headEnd/>
            <a:tailEnd type="triangle" w="med" len="lg"/>
          </a:ln>
        </p:spPr>
        <p:txBody>
          <a:bodyPr/>
          <a:lstStyle/>
          <a:p>
            <a:endParaRPr lang="zh-CN" altLang="en-US"/>
          </a:p>
        </p:txBody>
      </p:sp>
      <p:sp>
        <p:nvSpPr>
          <p:cNvPr id="1237002" name="Text Box 10"/>
          <p:cNvSpPr txBox="1">
            <a:spLocks noChangeAspect="1" noChangeArrowheads="1"/>
          </p:cNvSpPr>
          <p:nvPr/>
        </p:nvSpPr>
        <p:spPr bwMode="auto">
          <a:xfrm>
            <a:off x="2827338" y="2205038"/>
            <a:ext cx="520700" cy="2232025"/>
          </a:xfrm>
          <a:prstGeom prst="rect">
            <a:avLst/>
          </a:prstGeom>
          <a:solidFill>
            <a:srgbClr val="CCECFF"/>
          </a:solidFill>
          <a:ln w="28575">
            <a:solidFill>
              <a:srgbClr val="000000"/>
            </a:solidFill>
            <a:miter lim="800000"/>
            <a:headEnd/>
            <a:tailEnd/>
          </a:ln>
        </p:spPr>
        <p:txBody>
          <a:bodyPr lIns="0" tIns="0" rIns="0" bIns="0" anchor="ctr"/>
          <a:lstStyle/>
          <a:p>
            <a:pPr>
              <a:lnSpc>
                <a:spcPct val="96000"/>
              </a:lnSpc>
            </a:pPr>
            <a:r>
              <a:rPr lang="zh-CN" altLang="en-US">
                <a:ea typeface="楷体_GB2312" pitchFamily="49" charset="-122"/>
              </a:rPr>
              <a:t>共享</a:t>
            </a:r>
          </a:p>
          <a:p>
            <a:pPr>
              <a:lnSpc>
                <a:spcPct val="96000"/>
              </a:lnSpc>
            </a:pPr>
            <a:r>
              <a:rPr lang="zh-CN" altLang="en-US">
                <a:ea typeface="楷体_GB2312" pitchFamily="49" charset="-122"/>
              </a:rPr>
              <a:t>缓冲器</a:t>
            </a:r>
          </a:p>
          <a:p>
            <a:pPr>
              <a:lnSpc>
                <a:spcPct val="96000"/>
              </a:lnSpc>
            </a:pPr>
            <a:r>
              <a:rPr lang="en-US" altLang="zh-CN">
                <a:ea typeface="楷体_GB2312" pitchFamily="49" charset="-122"/>
              </a:rPr>
              <a:t>1</a:t>
            </a:r>
          </a:p>
        </p:txBody>
      </p:sp>
      <p:sp>
        <p:nvSpPr>
          <p:cNvPr id="1237003" name="Text Box 11"/>
          <p:cNvSpPr txBox="1">
            <a:spLocks noChangeAspect="1" noChangeArrowheads="1"/>
          </p:cNvSpPr>
          <p:nvPr/>
        </p:nvSpPr>
        <p:spPr bwMode="auto">
          <a:xfrm>
            <a:off x="1544638" y="2879725"/>
            <a:ext cx="987425" cy="850900"/>
          </a:xfrm>
          <a:prstGeom prst="rect">
            <a:avLst/>
          </a:prstGeom>
          <a:solidFill>
            <a:srgbClr val="FFFF99"/>
          </a:solidFill>
          <a:ln w="28575">
            <a:solidFill>
              <a:srgbClr val="000000"/>
            </a:solidFill>
            <a:miter lim="800000"/>
            <a:headEnd/>
            <a:tailEnd/>
          </a:ln>
        </p:spPr>
        <p:txBody>
          <a:bodyPr lIns="0" tIns="0" rIns="0" bIns="0" anchor="ctr"/>
          <a:lstStyle/>
          <a:p>
            <a:pPr>
              <a:lnSpc>
                <a:spcPct val="96000"/>
              </a:lnSpc>
            </a:pPr>
            <a:r>
              <a:rPr lang="zh-CN" altLang="en-US">
                <a:ea typeface="楷体_GB2312" pitchFamily="49" charset="-122"/>
              </a:rPr>
              <a:t>处理机</a:t>
            </a:r>
          </a:p>
          <a:p>
            <a:pPr>
              <a:lnSpc>
                <a:spcPct val="96000"/>
              </a:lnSpc>
            </a:pPr>
            <a:r>
              <a:rPr lang="en-US" altLang="zh-CN">
                <a:ea typeface="楷体_GB2312" pitchFamily="49" charset="-122"/>
              </a:rPr>
              <a:t>1</a:t>
            </a:r>
          </a:p>
        </p:txBody>
      </p:sp>
      <p:sp>
        <p:nvSpPr>
          <p:cNvPr id="1237004" name="Line 12"/>
          <p:cNvSpPr>
            <a:spLocks noChangeAspect="1" noChangeShapeType="1"/>
          </p:cNvSpPr>
          <p:nvPr/>
        </p:nvSpPr>
        <p:spPr bwMode="auto">
          <a:xfrm>
            <a:off x="5705475" y="3311525"/>
            <a:ext cx="282575" cy="0"/>
          </a:xfrm>
          <a:prstGeom prst="line">
            <a:avLst/>
          </a:prstGeom>
          <a:noFill/>
          <a:ln w="28575">
            <a:solidFill>
              <a:srgbClr val="000000"/>
            </a:solidFill>
            <a:prstDash val="sysDot"/>
            <a:round/>
            <a:headEnd/>
            <a:tailEnd/>
          </a:ln>
        </p:spPr>
        <p:txBody>
          <a:bodyPr/>
          <a:lstStyle/>
          <a:p>
            <a:endParaRPr lang="zh-CN" altLang="en-US"/>
          </a:p>
        </p:txBody>
      </p:sp>
      <p:sp>
        <p:nvSpPr>
          <p:cNvPr id="1237005" name="Text Box 13"/>
          <p:cNvSpPr txBox="1">
            <a:spLocks noChangeAspect="1" noChangeArrowheads="1"/>
          </p:cNvSpPr>
          <p:nvPr/>
        </p:nvSpPr>
        <p:spPr bwMode="auto">
          <a:xfrm>
            <a:off x="900113" y="2565400"/>
            <a:ext cx="398462" cy="1458913"/>
          </a:xfrm>
          <a:prstGeom prst="rect">
            <a:avLst/>
          </a:prstGeom>
          <a:noFill/>
          <a:ln w="9525">
            <a:noFill/>
            <a:miter lim="800000"/>
            <a:headEnd/>
            <a:tailEnd/>
          </a:ln>
        </p:spPr>
        <p:txBody>
          <a:bodyPr lIns="0" tIns="0" rIns="0" bIns="0"/>
          <a:lstStyle/>
          <a:p>
            <a:pPr>
              <a:lnSpc>
                <a:spcPct val="96000"/>
              </a:lnSpc>
            </a:pPr>
            <a:r>
              <a:rPr lang="zh-CN" altLang="en-US">
                <a:ea typeface="楷体_GB2312" pitchFamily="49" charset="-122"/>
              </a:rPr>
              <a:t>现场数据</a:t>
            </a:r>
          </a:p>
        </p:txBody>
      </p:sp>
      <p:sp>
        <p:nvSpPr>
          <p:cNvPr id="1237007" name="Text Box 15"/>
          <p:cNvSpPr txBox="1">
            <a:spLocks noChangeAspect="1" noChangeArrowheads="1"/>
          </p:cNvSpPr>
          <p:nvPr/>
        </p:nvSpPr>
        <p:spPr bwMode="auto">
          <a:xfrm>
            <a:off x="3611563" y="2879725"/>
            <a:ext cx="987425" cy="850900"/>
          </a:xfrm>
          <a:prstGeom prst="rect">
            <a:avLst/>
          </a:prstGeom>
          <a:solidFill>
            <a:srgbClr val="FFFF99"/>
          </a:solidFill>
          <a:ln w="28575">
            <a:solidFill>
              <a:srgbClr val="000000"/>
            </a:solidFill>
            <a:miter lim="800000"/>
            <a:headEnd/>
            <a:tailEnd/>
          </a:ln>
        </p:spPr>
        <p:txBody>
          <a:bodyPr lIns="0" tIns="0" rIns="0" bIns="0" anchor="ctr"/>
          <a:lstStyle/>
          <a:p>
            <a:pPr>
              <a:lnSpc>
                <a:spcPct val="96000"/>
              </a:lnSpc>
            </a:pPr>
            <a:r>
              <a:rPr lang="zh-CN" altLang="en-US">
                <a:ea typeface="楷体_GB2312" pitchFamily="49" charset="-122"/>
              </a:rPr>
              <a:t>处理机</a:t>
            </a:r>
            <a:r>
              <a:rPr lang="en-US" altLang="zh-CN">
                <a:ea typeface="楷体_GB2312" pitchFamily="49" charset="-122"/>
              </a:rPr>
              <a:t>2</a:t>
            </a:r>
          </a:p>
        </p:txBody>
      </p:sp>
      <p:sp>
        <p:nvSpPr>
          <p:cNvPr id="1237008" name="Line 16"/>
          <p:cNvSpPr>
            <a:spLocks noChangeAspect="1" noChangeShapeType="1"/>
          </p:cNvSpPr>
          <p:nvPr/>
        </p:nvSpPr>
        <p:spPr bwMode="auto">
          <a:xfrm>
            <a:off x="7327900" y="3324225"/>
            <a:ext cx="395288" cy="0"/>
          </a:xfrm>
          <a:prstGeom prst="line">
            <a:avLst/>
          </a:prstGeom>
          <a:noFill/>
          <a:ln w="28575">
            <a:solidFill>
              <a:srgbClr val="000000"/>
            </a:solidFill>
            <a:round/>
            <a:headEnd/>
            <a:tailEnd type="triangle" w="med" len="lg"/>
          </a:ln>
        </p:spPr>
        <p:txBody>
          <a:bodyPr/>
          <a:lstStyle/>
          <a:p>
            <a:endParaRPr lang="zh-CN" altLang="en-US"/>
          </a:p>
        </p:txBody>
      </p:sp>
      <p:sp>
        <p:nvSpPr>
          <p:cNvPr id="1237009" name="Text Box 17"/>
          <p:cNvSpPr txBox="1">
            <a:spLocks noChangeAspect="1" noChangeArrowheads="1"/>
          </p:cNvSpPr>
          <p:nvPr/>
        </p:nvSpPr>
        <p:spPr bwMode="auto">
          <a:xfrm>
            <a:off x="6338888" y="2867025"/>
            <a:ext cx="987425" cy="850900"/>
          </a:xfrm>
          <a:prstGeom prst="rect">
            <a:avLst/>
          </a:prstGeom>
          <a:solidFill>
            <a:srgbClr val="FFFF99"/>
          </a:solidFill>
          <a:ln w="28575">
            <a:solidFill>
              <a:srgbClr val="000000"/>
            </a:solidFill>
            <a:miter lim="800000"/>
            <a:headEnd/>
            <a:tailEnd/>
          </a:ln>
        </p:spPr>
        <p:txBody>
          <a:bodyPr lIns="0" tIns="0" rIns="0" bIns="0" anchor="ctr"/>
          <a:lstStyle/>
          <a:p>
            <a:pPr>
              <a:lnSpc>
                <a:spcPct val="96000"/>
              </a:lnSpc>
            </a:pPr>
            <a:r>
              <a:rPr lang="zh-CN" altLang="en-US">
                <a:ea typeface="楷体_GB2312" pitchFamily="49" charset="-122"/>
              </a:rPr>
              <a:t>处理机</a:t>
            </a:r>
            <a:r>
              <a:rPr lang="en-US" altLang="zh-CN">
                <a:ea typeface="楷体_GB2312" pitchFamily="49" charset="-122"/>
              </a:rPr>
              <a:t>m</a:t>
            </a:r>
          </a:p>
        </p:txBody>
      </p:sp>
      <p:sp>
        <p:nvSpPr>
          <p:cNvPr id="1237010" name="Line 18"/>
          <p:cNvSpPr>
            <a:spLocks noChangeAspect="1" noChangeShapeType="1"/>
          </p:cNvSpPr>
          <p:nvPr/>
        </p:nvSpPr>
        <p:spPr bwMode="auto">
          <a:xfrm flipV="1">
            <a:off x="4608513" y="3314700"/>
            <a:ext cx="284162" cy="0"/>
          </a:xfrm>
          <a:prstGeom prst="line">
            <a:avLst/>
          </a:prstGeom>
          <a:noFill/>
          <a:ln w="28575">
            <a:solidFill>
              <a:srgbClr val="000000"/>
            </a:solidFill>
            <a:round/>
            <a:headEnd/>
            <a:tailEnd type="triangle" w="med" len="lg"/>
          </a:ln>
        </p:spPr>
        <p:txBody>
          <a:bodyPr/>
          <a:lstStyle/>
          <a:p>
            <a:endParaRPr lang="zh-CN" altLang="en-US"/>
          </a:p>
        </p:txBody>
      </p:sp>
      <p:sp>
        <p:nvSpPr>
          <p:cNvPr id="1237011" name="Line 19"/>
          <p:cNvSpPr>
            <a:spLocks noChangeAspect="1" noChangeShapeType="1"/>
          </p:cNvSpPr>
          <p:nvPr/>
        </p:nvSpPr>
        <p:spPr bwMode="auto">
          <a:xfrm flipV="1">
            <a:off x="3348038" y="3324225"/>
            <a:ext cx="284162" cy="0"/>
          </a:xfrm>
          <a:prstGeom prst="line">
            <a:avLst/>
          </a:prstGeom>
          <a:noFill/>
          <a:ln w="28575">
            <a:solidFill>
              <a:srgbClr val="000000"/>
            </a:solidFill>
            <a:round/>
            <a:headEnd/>
            <a:tailEnd type="triangle" w="med" len="lg"/>
          </a:ln>
        </p:spPr>
        <p:txBody>
          <a:bodyPr/>
          <a:lstStyle/>
          <a:p>
            <a:endParaRPr lang="zh-CN" altLang="en-US"/>
          </a:p>
        </p:txBody>
      </p:sp>
      <p:sp>
        <p:nvSpPr>
          <p:cNvPr id="1237012" name="Line 20"/>
          <p:cNvSpPr>
            <a:spLocks noChangeAspect="1" noChangeShapeType="1"/>
          </p:cNvSpPr>
          <p:nvPr/>
        </p:nvSpPr>
        <p:spPr bwMode="auto">
          <a:xfrm flipV="1">
            <a:off x="2541588" y="3328988"/>
            <a:ext cx="284162" cy="0"/>
          </a:xfrm>
          <a:prstGeom prst="line">
            <a:avLst/>
          </a:prstGeom>
          <a:noFill/>
          <a:ln w="28575">
            <a:solidFill>
              <a:srgbClr val="000000"/>
            </a:solidFill>
            <a:round/>
            <a:headEnd/>
            <a:tailEnd type="triangle" w="med" len="lg"/>
          </a:ln>
        </p:spPr>
        <p:txBody>
          <a:bodyPr/>
          <a:lstStyle/>
          <a:p>
            <a:endParaRPr lang="zh-CN" altLang="en-US"/>
          </a:p>
        </p:txBody>
      </p:sp>
      <p:sp>
        <p:nvSpPr>
          <p:cNvPr id="1237013" name="Line 21"/>
          <p:cNvSpPr>
            <a:spLocks noChangeAspect="1" noChangeShapeType="1"/>
          </p:cNvSpPr>
          <p:nvPr/>
        </p:nvSpPr>
        <p:spPr bwMode="auto">
          <a:xfrm flipV="1">
            <a:off x="6070600" y="3311525"/>
            <a:ext cx="284163" cy="0"/>
          </a:xfrm>
          <a:prstGeom prst="line">
            <a:avLst/>
          </a:prstGeom>
          <a:noFill/>
          <a:ln w="28575">
            <a:solidFill>
              <a:srgbClr val="000000"/>
            </a:solidFill>
            <a:round/>
            <a:headEnd/>
            <a:tailEnd type="triangle" w="med" len="lg"/>
          </a:ln>
        </p:spPr>
        <p:txBody>
          <a:bodyPr/>
          <a:lstStyle/>
          <a:p>
            <a:endParaRPr lang="zh-CN" altLang="en-US"/>
          </a:p>
        </p:txBody>
      </p:sp>
      <p:sp>
        <p:nvSpPr>
          <p:cNvPr id="1237014" name="Text Box 22"/>
          <p:cNvSpPr txBox="1">
            <a:spLocks noChangeAspect="1" noChangeArrowheads="1"/>
          </p:cNvSpPr>
          <p:nvPr/>
        </p:nvSpPr>
        <p:spPr bwMode="auto">
          <a:xfrm>
            <a:off x="4859338" y="2205038"/>
            <a:ext cx="520700" cy="2232025"/>
          </a:xfrm>
          <a:prstGeom prst="rect">
            <a:avLst/>
          </a:prstGeom>
          <a:solidFill>
            <a:srgbClr val="CCECFF"/>
          </a:solidFill>
          <a:ln w="28575">
            <a:solidFill>
              <a:srgbClr val="000000"/>
            </a:solidFill>
            <a:miter lim="800000"/>
            <a:headEnd/>
            <a:tailEnd/>
          </a:ln>
        </p:spPr>
        <p:txBody>
          <a:bodyPr lIns="0" tIns="0" rIns="0" bIns="0" anchor="ctr"/>
          <a:lstStyle/>
          <a:p>
            <a:pPr>
              <a:lnSpc>
                <a:spcPct val="96000"/>
              </a:lnSpc>
            </a:pPr>
            <a:r>
              <a:rPr lang="zh-CN" altLang="en-US">
                <a:ea typeface="楷体_GB2312" pitchFamily="49" charset="-122"/>
              </a:rPr>
              <a:t>共享</a:t>
            </a:r>
          </a:p>
          <a:p>
            <a:pPr>
              <a:lnSpc>
                <a:spcPct val="96000"/>
              </a:lnSpc>
            </a:pPr>
            <a:r>
              <a:rPr lang="zh-CN" altLang="en-US">
                <a:ea typeface="楷体_GB2312" pitchFamily="49" charset="-122"/>
              </a:rPr>
              <a:t>缓冲器</a:t>
            </a:r>
          </a:p>
          <a:p>
            <a:pPr>
              <a:lnSpc>
                <a:spcPct val="96000"/>
              </a:lnSpc>
            </a:pPr>
            <a:r>
              <a:rPr lang="en-US" altLang="zh-CN">
                <a:ea typeface="楷体_GB2312" pitchFamily="49" charset="-122"/>
              </a:rPr>
              <a:t>2</a:t>
            </a: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4"/>
          <p:cNvSpPr>
            <a:spLocks noGrp="1"/>
          </p:cNvSpPr>
          <p:nvPr>
            <p:ph type="sldNum" sz="quarter" idx="11"/>
          </p:nvPr>
        </p:nvSpPr>
        <p:spPr/>
        <p:txBody>
          <a:bodyPr/>
          <a:lstStyle/>
          <a:p>
            <a:fld id="{20804A09-8A3B-42EC-927A-B5B0B31D441A}" type="slidenum">
              <a:rPr lang="zh-CN" altLang="en-US"/>
              <a:pPr/>
              <a:t>15</a:t>
            </a:fld>
            <a:endParaRPr lang="en-US" altLang="zh-CN"/>
          </a:p>
        </p:txBody>
      </p:sp>
      <p:sp>
        <p:nvSpPr>
          <p:cNvPr id="1238018" name="Rectangle 2"/>
          <p:cNvSpPr>
            <a:spLocks noGrp="1" noChangeArrowheads="1"/>
          </p:cNvSpPr>
          <p:nvPr>
            <p:ph type="title"/>
          </p:nvPr>
        </p:nvSpPr>
        <p:spPr/>
        <p:txBody>
          <a:bodyPr/>
          <a:lstStyle/>
          <a:p>
            <a:r>
              <a:rPr lang="en-US" altLang="zh-CN"/>
              <a:t>7.1 </a:t>
            </a:r>
            <a:r>
              <a:rPr lang="zh-CN" altLang="en-US" b="0"/>
              <a:t>流水线处理</a:t>
            </a:r>
            <a:r>
              <a:rPr lang="zh-CN" altLang="en-US"/>
              <a:t>      </a:t>
            </a:r>
            <a:r>
              <a:rPr lang="zh-CN" altLang="en-US" sz="2800">
                <a:solidFill>
                  <a:srgbClr val="008000"/>
                </a:solidFill>
                <a:ea typeface="黑体" pitchFamily="2" charset="-122"/>
              </a:rPr>
              <a:t>二、流水线类型</a:t>
            </a:r>
          </a:p>
        </p:txBody>
      </p:sp>
      <p:sp>
        <p:nvSpPr>
          <p:cNvPr id="1238019" name="Rectangle 3"/>
          <p:cNvSpPr>
            <a:spLocks noGrp="1" noChangeArrowheads="1"/>
          </p:cNvSpPr>
          <p:nvPr>
            <p:ph type="body" idx="1"/>
          </p:nvPr>
        </p:nvSpPr>
        <p:spPr/>
        <p:txBody>
          <a:bodyPr/>
          <a:lstStyle/>
          <a:p>
            <a:r>
              <a:rPr lang="zh-CN" altLang="en-US"/>
              <a:t>按流水线</a:t>
            </a:r>
            <a:r>
              <a:rPr lang="zh-CN" altLang="en-US">
                <a:solidFill>
                  <a:srgbClr val="0000FF"/>
                </a:solidFill>
              </a:rPr>
              <a:t>位于计算机系统的层次</a:t>
            </a:r>
            <a:r>
              <a:rPr lang="zh-CN" altLang="en-US"/>
              <a:t>划分：</a:t>
            </a:r>
          </a:p>
          <a:p>
            <a:pPr lvl="1"/>
            <a:r>
              <a:rPr lang="zh-CN" altLang="en-US" sz="2400">
                <a:solidFill>
                  <a:srgbClr val="CC0000"/>
                </a:solidFill>
              </a:rPr>
              <a:t>系统</a:t>
            </a:r>
            <a:r>
              <a:rPr lang="zh-CN" altLang="en-US" sz="2400"/>
              <a:t>级流水线</a:t>
            </a:r>
            <a:r>
              <a:rPr lang="en-US" altLang="zh-CN" sz="2400"/>
              <a:t>/</a:t>
            </a:r>
            <a:r>
              <a:rPr lang="zh-CN" altLang="en-US" sz="2400">
                <a:solidFill>
                  <a:srgbClr val="CC0000"/>
                </a:solidFill>
              </a:rPr>
              <a:t>宏</a:t>
            </a:r>
            <a:r>
              <a:rPr lang="zh-CN" altLang="en-US" sz="2400"/>
              <a:t>流水线：在多（计算）机系统中由多个处理机串行构成的流水线。</a:t>
            </a:r>
          </a:p>
          <a:p>
            <a:pPr lvl="1"/>
            <a:r>
              <a:rPr lang="zh-CN" altLang="en-US" sz="2400" smtClean="0">
                <a:solidFill>
                  <a:srgbClr val="CC0000"/>
                </a:solidFill>
              </a:rPr>
              <a:t>处理器</a:t>
            </a:r>
            <a:r>
              <a:rPr lang="zh-CN" altLang="en-US" sz="2400" smtClean="0"/>
              <a:t>级</a:t>
            </a:r>
            <a:r>
              <a:rPr lang="zh-CN" altLang="en-US" sz="2400"/>
              <a:t>流水线</a:t>
            </a:r>
          </a:p>
          <a:p>
            <a:pPr lvl="1"/>
            <a:endParaRPr lang="zh-CN" altLang="en-US" sz="2400"/>
          </a:p>
          <a:p>
            <a:pPr lvl="1"/>
            <a:endParaRPr lang="zh-CN" altLang="en-US" sz="2400"/>
          </a:p>
          <a:p>
            <a:pPr lvl="1"/>
            <a:endParaRPr lang="zh-CN" altLang="en-US" sz="2400"/>
          </a:p>
          <a:p>
            <a:pPr lvl="1"/>
            <a:endParaRPr lang="zh-CN" altLang="en-US" sz="2400"/>
          </a:p>
          <a:p>
            <a:pPr lvl="1"/>
            <a:endParaRPr lang="zh-CN" altLang="en-US" sz="2400"/>
          </a:p>
          <a:p>
            <a:pPr lvl="1"/>
            <a:endParaRPr lang="zh-CN" altLang="en-US" sz="2400"/>
          </a:p>
          <a:p>
            <a:pPr lvl="1"/>
            <a:endParaRPr lang="zh-CN" altLang="en-US" sz="2400"/>
          </a:p>
          <a:p>
            <a:pPr lvl="1"/>
            <a:endParaRPr lang="zh-CN" altLang="en-US" sz="1800"/>
          </a:p>
          <a:p>
            <a:pPr lvl="1"/>
            <a:endParaRPr lang="zh-CN" altLang="en-US" sz="1800"/>
          </a:p>
          <a:p>
            <a:pPr lvl="1">
              <a:spcBef>
                <a:spcPct val="50000"/>
              </a:spcBef>
            </a:pPr>
            <a:r>
              <a:rPr lang="zh-CN" altLang="en-US" sz="2400">
                <a:solidFill>
                  <a:srgbClr val="CC0000"/>
                </a:solidFill>
              </a:rPr>
              <a:t>部件</a:t>
            </a:r>
            <a:r>
              <a:rPr lang="zh-CN" altLang="en-US" sz="2400"/>
              <a:t>级流水线</a:t>
            </a:r>
          </a:p>
        </p:txBody>
      </p:sp>
      <p:sp>
        <p:nvSpPr>
          <p:cNvPr id="1238052" name="Rectangle 36"/>
          <p:cNvSpPr>
            <a:spLocks noChangeArrowheads="1"/>
          </p:cNvSpPr>
          <p:nvPr/>
        </p:nvSpPr>
        <p:spPr bwMode="auto">
          <a:xfrm>
            <a:off x="2989263" y="2420938"/>
            <a:ext cx="720725" cy="865187"/>
          </a:xfrm>
          <a:prstGeom prst="rect">
            <a:avLst/>
          </a:prstGeom>
          <a:solidFill>
            <a:srgbClr val="FFFF99"/>
          </a:solidFill>
          <a:ln w="28575" algn="ctr">
            <a:solidFill>
              <a:schemeClr val="tx1"/>
            </a:solidFill>
            <a:miter lim="800000"/>
            <a:headEnd/>
            <a:tailEnd/>
          </a:ln>
          <a:effectLst/>
        </p:spPr>
        <p:txBody>
          <a:bodyPr wrap="none" anchor="ctr"/>
          <a:lstStyle/>
          <a:p>
            <a:r>
              <a:rPr lang="zh-CN" altLang="en-US">
                <a:ea typeface="楷体_GB2312" pitchFamily="49" charset="-122"/>
              </a:rPr>
              <a:t>取指</a:t>
            </a:r>
          </a:p>
          <a:p>
            <a:r>
              <a:rPr lang="zh-CN" altLang="en-US">
                <a:ea typeface="楷体_GB2312" pitchFamily="49" charset="-122"/>
              </a:rPr>
              <a:t>部件</a:t>
            </a:r>
          </a:p>
        </p:txBody>
      </p:sp>
      <p:sp>
        <p:nvSpPr>
          <p:cNvPr id="1238053" name="Rectangle 37"/>
          <p:cNvSpPr>
            <a:spLocks noChangeArrowheads="1"/>
          </p:cNvSpPr>
          <p:nvPr/>
        </p:nvSpPr>
        <p:spPr bwMode="auto">
          <a:xfrm>
            <a:off x="4068763" y="2420938"/>
            <a:ext cx="1368425" cy="863600"/>
          </a:xfrm>
          <a:prstGeom prst="rect">
            <a:avLst/>
          </a:prstGeom>
          <a:solidFill>
            <a:srgbClr val="CCECFF"/>
          </a:solidFill>
          <a:ln w="28575" algn="ctr">
            <a:solidFill>
              <a:srgbClr val="000000"/>
            </a:solidFill>
            <a:miter lim="800000"/>
            <a:headEnd/>
            <a:tailEnd/>
          </a:ln>
          <a:effectLst/>
        </p:spPr>
        <p:txBody>
          <a:bodyPr lIns="0" tIns="0" rIns="0" bIns="0" anchor="ctr"/>
          <a:lstStyle/>
          <a:p>
            <a:pPr>
              <a:lnSpc>
                <a:spcPct val="96000"/>
              </a:lnSpc>
            </a:pPr>
            <a:r>
              <a:rPr lang="zh-CN" altLang="en-US">
                <a:ea typeface="楷体_GB2312" pitchFamily="49" charset="-122"/>
              </a:rPr>
              <a:t>指令</a:t>
            </a:r>
          </a:p>
          <a:p>
            <a:pPr>
              <a:lnSpc>
                <a:spcPct val="96000"/>
              </a:lnSpc>
            </a:pPr>
            <a:r>
              <a:rPr lang="zh-CN" altLang="en-US">
                <a:ea typeface="楷体_GB2312" pitchFamily="49" charset="-122"/>
              </a:rPr>
              <a:t>缓冲队列</a:t>
            </a:r>
          </a:p>
        </p:txBody>
      </p:sp>
      <p:sp>
        <p:nvSpPr>
          <p:cNvPr id="1238054" name="Rectangle 38"/>
          <p:cNvSpPr>
            <a:spLocks noChangeArrowheads="1"/>
          </p:cNvSpPr>
          <p:nvPr/>
        </p:nvSpPr>
        <p:spPr bwMode="auto">
          <a:xfrm>
            <a:off x="5795963" y="2420938"/>
            <a:ext cx="720725" cy="865187"/>
          </a:xfrm>
          <a:prstGeom prst="rect">
            <a:avLst/>
          </a:prstGeom>
          <a:solidFill>
            <a:srgbClr val="FFFF99"/>
          </a:solidFill>
          <a:ln w="28575" algn="ctr">
            <a:solidFill>
              <a:schemeClr val="tx1"/>
            </a:solidFill>
            <a:miter lim="800000"/>
            <a:headEnd/>
            <a:tailEnd/>
          </a:ln>
          <a:effectLst/>
        </p:spPr>
        <p:txBody>
          <a:bodyPr wrap="none" anchor="ctr"/>
          <a:lstStyle/>
          <a:p>
            <a:r>
              <a:rPr lang="zh-CN" altLang="en-US">
                <a:ea typeface="楷体_GB2312" pitchFamily="49" charset="-122"/>
              </a:rPr>
              <a:t>执行</a:t>
            </a:r>
          </a:p>
          <a:p>
            <a:r>
              <a:rPr lang="zh-CN" altLang="en-US">
                <a:ea typeface="楷体_GB2312" pitchFamily="49" charset="-122"/>
              </a:rPr>
              <a:t>部件</a:t>
            </a:r>
          </a:p>
        </p:txBody>
      </p:sp>
      <p:sp>
        <p:nvSpPr>
          <p:cNvPr id="1238055" name="Rectangle 39"/>
          <p:cNvSpPr>
            <a:spLocks noChangeArrowheads="1"/>
          </p:cNvSpPr>
          <p:nvPr/>
        </p:nvSpPr>
        <p:spPr bwMode="auto">
          <a:xfrm>
            <a:off x="1908175" y="2565400"/>
            <a:ext cx="720725" cy="503238"/>
          </a:xfrm>
          <a:prstGeom prst="rect">
            <a:avLst/>
          </a:prstGeom>
          <a:noFill/>
          <a:ln w="28575" algn="ctr">
            <a:noFill/>
            <a:miter lim="800000"/>
            <a:headEnd/>
            <a:tailEnd/>
          </a:ln>
          <a:effectLst/>
        </p:spPr>
        <p:txBody>
          <a:bodyPr wrap="none" anchor="ctr"/>
          <a:lstStyle/>
          <a:p>
            <a:r>
              <a:rPr lang="zh-CN" altLang="en-US">
                <a:ea typeface="楷体_GB2312" pitchFamily="49" charset="-122"/>
              </a:rPr>
              <a:t>指令</a:t>
            </a:r>
          </a:p>
        </p:txBody>
      </p:sp>
      <p:sp>
        <p:nvSpPr>
          <p:cNvPr id="1238056" name="Line 40"/>
          <p:cNvSpPr>
            <a:spLocks noChangeShapeType="1"/>
          </p:cNvSpPr>
          <p:nvPr/>
        </p:nvSpPr>
        <p:spPr bwMode="auto">
          <a:xfrm>
            <a:off x="3708400" y="2852738"/>
            <a:ext cx="3603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38057" name="Line 41"/>
          <p:cNvSpPr>
            <a:spLocks noChangeShapeType="1"/>
          </p:cNvSpPr>
          <p:nvPr/>
        </p:nvSpPr>
        <p:spPr bwMode="auto">
          <a:xfrm>
            <a:off x="5437188" y="2852738"/>
            <a:ext cx="360362"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38058" name="Line 42"/>
          <p:cNvSpPr>
            <a:spLocks noChangeShapeType="1"/>
          </p:cNvSpPr>
          <p:nvPr/>
        </p:nvSpPr>
        <p:spPr bwMode="auto">
          <a:xfrm>
            <a:off x="6516688" y="2852738"/>
            <a:ext cx="360362"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38059" name="Line 43"/>
          <p:cNvSpPr>
            <a:spLocks noChangeShapeType="1"/>
          </p:cNvSpPr>
          <p:nvPr/>
        </p:nvSpPr>
        <p:spPr bwMode="auto">
          <a:xfrm>
            <a:off x="2628900" y="2852738"/>
            <a:ext cx="3603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38060" name="Rectangle 44"/>
          <p:cNvSpPr>
            <a:spLocks noChangeArrowheads="1"/>
          </p:cNvSpPr>
          <p:nvPr/>
        </p:nvSpPr>
        <p:spPr bwMode="auto">
          <a:xfrm>
            <a:off x="250825" y="3787775"/>
            <a:ext cx="1439863" cy="431800"/>
          </a:xfrm>
          <a:prstGeom prst="rect">
            <a:avLst/>
          </a:prstGeom>
          <a:solidFill>
            <a:srgbClr val="99FF66"/>
          </a:solidFill>
          <a:ln w="28575" algn="ctr">
            <a:solidFill>
              <a:schemeClr val="tx1"/>
            </a:solidFill>
            <a:miter lim="800000"/>
            <a:headEnd/>
            <a:tailEnd/>
          </a:ln>
          <a:effectLst/>
        </p:spPr>
        <p:txBody>
          <a:bodyPr wrap="none" anchor="ctr"/>
          <a:lstStyle/>
          <a:p>
            <a:r>
              <a:rPr lang="zh-CN" altLang="en-US">
                <a:ea typeface="楷体_GB2312" pitchFamily="49" charset="-122"/>
              </a:rPr>
              <a:t>取指令</a:t>
            </a:r>
            <a:r>
              <a:rPr lang="en-US" altLang="zh-CN">
                <a:ea typeface="楷体_GB2312" pitchFamily="49" charset="-122"/>
              </a:rPr>
              <a:t>1</a:t>
            </a:r>
          </a:p>
        </p:txBody>
      </p:sp>
      <p:sp>
        <p:nvSpPr>
          <p:cNvPr id="1238061" name="Rectangle 45"/>
          <p:cNvSpPr>
            <a:spLocks noChangeArrowheads="1"/>
          </p:cNvSpPr>
          <p:nvPr/>
        </p:nvSpPr>
        <p:spPr bwMode="auto">
          <a:xfrm>
            <a:off x="1690688" y="3787775"/>
            <a:ext cx="1439862" cy="433388"/>
          </a:xfrm>
          <a:prstGeom prst="rect">
            <a:avLst/>
          </a:prstGeom>
          <a:solidFill>
            <a:srgbClr val="99FF66"/>
          </a:solidFill>
          <a:ln w="28575" algn="ctr">
            <a:solidFill>
              <a:schemeClr val="tx1"/>
            </a:solidFill>
            <a:miter lim="800000"/>
            <a:headEnd/>
            <a:tailEnd/>
          </a:ln>
          <a:effectLst/>
        </p:spPr>
        <p:txBody>
          <a:bodyPr wrap="none" anchor="ctr"/>
          <a:lstStyle/>
          <a:p>
            <a:r>
              <a:rPr lang="zh-CN" altLang="en-US">
                <a:ea typeface="楷体_GB2312" pitchFamily="49" charset="-122"/>
              </a:rPr>
              <a:t>执行指令</a:t>
            </a:r>
            <a:r>
              <a:rPr lang="en-US" altLang="zh-CN">
                <a:ea typeface="楷体_GB2312" pitchFamily="49" charset="-122"/>
              </a:rPr>
              <a:t>1</a:t>
            </a:r>
          </a:p>
        </p:txBody>
      </p:sp>
      <p:sp>
        <p:nvSpPr>
          <p:cNvPr id="1238062" name="Rectangle 46"/>
          <p:cNvSpPr>
            <a:spLocks noChangeArrowheads="1"/>
          </p:cNvSpPr>
          <p:nvPr/>
        </p:nvSpPr>
        <p:spPr bwMode="auto">
          <a:xfrm>
            <a:off x="1692275" y="4221163"/>
            <a:ext cx="1439863" cy="431800"/>
          </a:xfrm>
          <a:prstGeom prst="rect">
            <a:avLst/>
          </a:prstGeom>
          <a:solidFill>
            <a:srgbClr val="FFCCCC"/>
          </a:solidFill>
          <a:ln w="28575" algn="ctr">
            <a:solidFill>
              <a:schemeClr val="tx1"/>
            </a:solidFill>
            <a:miter lim="800000"/>
            <a:headEnd/>
            <a:tailEnd/>
          </a:ln>
          <a:effectLst/>
        </p:spPr>
        <p:txBody>
          <a:bodyPr wrap="none" anchor="ctr"/>
          <a:lstStyle/>
          <a:p>
            <a:r>
              <a:rPr lang="zh-CN" altLang="en-US">
                <a:ea typeface="楷体_GB2312" pitchFamily="49" charset="-122"/>
              </a:rPr>
              <a:t>取指令</a:t>
            </a:r>
            <a:r>
              <a:rPr lang="en-US" altLang="zh-CN">
                <a:ea typeface="楷体_GB2312" pitchFamily="49" charset="-122"/>
              </a:rPr>
              <a:t>2</a:t>
            </a:r>
          </a:p>
        </p:txBody>
      </p:sp>
      <p:sp>
        <p:nvSpPr>
          <p:cNvPr id="1238063" name="Rectangle 47"/>
          <p:cNvSpPr>
            <a:spLocks noChangeArrowheads="1"/>
          </p:cNvSpPr>
          <p:nvPr/>
        </p:nvSpPr>
        <p:spPr bwMode="auto">
          <a:xfrm>
            <a:off x="3132138" y="4221163"/>
            <a:ext cx="1439862" cy="433387"/>
          </a:xfrm>
          <a:prstGeom prst="rect">
            <a:avLst/>
          </a:prstGeom>
          <a:solidFill>
            <a:srgbClr val="FFCCCC"/>
          </a:solidFill>
          <a:ln w="28575" algn="ctr">
            <a:solidFill>
              <a:schemeClr val="tx1"/>
            </a:solidFill>
            <a:miter lim="800000"/>
            <a:headEnd/>
            <a:tailEnd/>
          </a:ln>
          <a:effectLst/>
        </p:spPr>
        <p:txBody>
          <a:bodyPr wrap="none" anchor="ctr"/>
          <a:lstStyle/>
          <a:p>
            <a:r>
              <a:rPr lang="zh-CN" altLang="en-US">
                <a:ea typeface="楷体_GB2312" pitchFamily="49" charset="-122"/>
              </a:rPr>
              <a:t>执行指令</a:t>
            </a:r>
            <a:r>
              <a:rPr lang="en-US" altLang="zh-CN">
                <a:ea typeface="楷体_GB2312" pitchFamily="49" charset="-122"/>
              </a:rPr>
              <a:t>2</a:t>
            </a:r>
          </a:p>
        </p:txBody>
      </p:sp>
      <p:sp>
        <p:nvSpPr>
          <p:cNvPr id="1238064" name="Rectangle 48"/>
          <p:cNvSpPr>
            <a:spLocks noChangeArrowheads="1"/>
          </p:cNvSpPr>
          <p:nvPr/>
        </p:nvSpPr>
        <p:spPr bwMode="auto">
          <a:xfrm>
            <a:off x="3132138" y="4652963"/>
            <a:ext cx="1439862" cy="431800"/>
          </a:xfrm>
          <a:prstGeom prst="rect">
            <a:avLst/>
          </a:prstGeom>
          <a:solidFill>
            <a:schemeClr val="folHlink"/>
          </a:solidFill>
          <a:ln w="28575" algn="ctr">
            <a:solidFill>
              <a:schemeClr val="tx1"/>
            </a:solidFill>
            <a:miter lim="800000"/>
            <a:headEnd/>
            <a:tailEnd/>
          </a:ln>
          <a:effectLst/>
        </p:spPr>
        <p:txBody>
          <a:bodyPr wrap="none" anchor="ctr"/>
          <a:lstStyle/>
          <a:p>
            <a:r>
              <a:rPr lang="zh-CN" altLang="en-US">
                <a:ea typeface="楷体_GB2312" pitchFamily="49" charset="-122"/>
              </a:rPr>
              <a:t>取指令</a:t>
            </a:r>
            <a:r>
              <a:rPr lang="en-US" altLang="zh-CN">
                <a:ea typeface="楷体_GB2312" pitchFamily="49" charset="-122"/>
              </a:rPr>
              <a:t>3</a:t>
            </a:r>
          </a:p>
        </p:txBody>
      </p:sp>
      <p:sp>
        <p:nvSpPr>
          <p:cNvPr id="1238065" name="Rectangle 49"/>
          <p:cNvSpPr>
            <a:spLocks noChangeArrowheads="1"/>
          </p:cNvSpPr>
          <p:nvPr/>
        </p:nvSpPr>
        <p:spPr bwMode="auto">
          <a:xfrm>
            <a:off x="4572000" y="5084763"/>
            <a:ext cx="1439863" cy="433387"/>
          </a:xfrm>
          <a:prstGeom prst="rect">
            <a:avLst/>
          </a:prstGeom>
          <a:solidFill>
            <a:srgbClr val="FFCC00"/>
          </a:solidFill>
          <a:ln w="28575" algn="ctr">
            <a:solidFill>
              <a:schemeClr val="tx1"/>
            </a:solidFill>
            <a:miter lim="800000"/>
            <a:headEnd/>
            <a:tailEnd/>
          </a:ln>
          <a:effectLst/>
        </p:spPr>
        <p:txBody>
          <a:bodyPr wrap="none" anchor="ctr"/>
          <a:lstStyle/>
          <a:p>
            <a:r>
              <a:rPr lang="zh-CN" altLang="en-US">
                <a:ea typeface="楷体_GB2312" pitchFamily="49" charset="-122"/>
              </a:rPr>
              <a:t>取指令</a:t>
            </a:r>
            <a:r>
              <a:rPr lang="en-US" altLang="zh-CN">
                <a:ea typeface="楷体_GB2312" pitchFamily="49" charset="-122"/>
              </a:rPr>
              <a:t>4</a:t>
            </a:r>
          </a:p>
        </p:txBody>
      </p:sp>
      <p:sp>
        <p:nvSpPr>
          <p:cNvPr id="1238066" name="Rectangle 50"/>
          <p:cNvSpPr>
            <a:spLocks noChangeArrowheads="1"/>
          </p:cNvSpPr>
          <p:nvPr/>
        </p:nvSpPr>
        <p:spPr bwMode="auto">
          <a:xfrm>
            <a:off x="6011863" y="5516563"/>
            <a:ext cx="1439862" cy="431800"/>
          </a:xfrm>
          <a:prstGeom prst="rect">
            <a:avLst/>
          </a:prstGeom>
          <a:solidFill>
            <a:srgbClr val="CCFF66"/>
          </a:solidFill>
          <a:ln w="28575" algn="ctr">
            <a:solidFill>
              <a:schemeClr val="tx1"/>
            </a:solidFill>
            <a:miter lim="800000"/>
            <a:headEnd/>
            <a:tailEnd/>
          </a:ln>
          <a:effectLst/>
        </p:spPr>
        <p:txBody>
          <a:bodyPr wrap="none" anchor="ctr"/>
          <a:lstStyle/>
          <a:p>
            <a:r>
              <a:rPr lang="zh-CN" altLang="en-US">
                <a:ea typeface="楷体_GB2312" pitchFamily="49" charset="-122"/>
              </a:rPr>
              <a:t>取指令</a:t>
            </a:r>
            <a:r>
              <a:rPr lang="en-US" altLang="zh-CN">
                <a:ea typeface="楷体_GB2312" pitchFamily="49" charset="-122"/>
              </a:rPr>
              <a:t>5</a:t>
            </a:r>
          </a:p>
        </p:txBody>
      </p:sp>
      <p:sp>
        <p:nvSpPr>
          <p:cNvPr id="1238067" name="Rectangle 51"/>
          <p:cNvSpPr>
            <a:spLocks noChangeArrowheads="1"/>
          </p:cNvSpPr>
          <p:nvPr/>
        </p:nvSpPr>
        <p:spPr bwMode="auto">
          <a:xfrm>
            <a:off x="7451725" y="5516563"/>
            <a:ext cx="1439863" cy="433387"/>
          </a:xfrm>
          <a:prstGeom prst="rect">
            <a:avLst/>
          </a:prstGeom>
          <a:solidFill>
            <a:srgbClr val="CCFF66"/>
          </a:solidFill>
          <a:ln w="28575" algn="ctr">
            <a:solidFill>
              <a:schemeClr val="tx1"/>
            </a:solidFill>
            <a:miter lim="800000"/>
            <a:headEnd/>
            <a:tailEnd/>
          </a:ln>
          <a:effectLst/>
        </p:spPr>
        <p:txBody>
          <a:bodyPr wrap="none" anchor="ctr"/>
          <a:lstStyle/>
          <a:p>
            <a:r>
              <a:rPr lang="zh-CN" altLang="en-US">
                <a:ea typeface="楷体_GB2312" pitchFamily="49" charset="-122"/>
              </a:rPr>
              <a:t>执行指令</a:t>
            </a:r>
            <a:r>
              <a:rPr lang="en-US" altLang="zh-CN">
                <a:ea typeface="楷体_GB2312" pitchFamily="49" charset="-122"/>
              </a:rPr>
              <a:t>5</a:t>
            </a:r>
          </a:p>
        </p:txBody>
      </p:sp>
      <p:sp>
        <p:nvSpPr>
          <p:cNvPr id="1238071" name="Line 55"/>
          <p:cNvSpPr>
            <a:spLocks noChangeShapeType="1"/>
          </p:cNvSpPr>
          <p:nvPr/>
        </p:nvSpPr>
        <p:spPr bwMode="auto">
          <a:xfrm>
            <a:off x="7667625" y="6237288"/>
            <a:ext cx="1296988" cy="0"/>
          </a:xfrm>
          <a:prstGeom prst="line">
            <a:avLst/>
          </a:prstGeom>
          <a:noFill/>
          <a:ln w="57150" cap="rnd">
            <a:solidFill>
              <a:schemeClr val="tx1"/>
            </a:solidFill>
            <a:prstDash val="sysDot"/>
            <a:round/>
            <a:headEnd/>
            <a:tailEnd/>
          </a:ln>
          <a:effectLst/>
        </p:spPr>
        <p:txBody>
          <a:bodyPr wrap="none" anchor="ctr"/>
          <a:lstStyle/>
          <a:p>
            <a:endParaRPr lang="zh-CN" altLang="en-US"/>
          </a:p>
        </p:txBody>
      </p:sp>
      <p:sp>
        <p:nvSpPr>
          <p:cNvPr id="1238072" name="Rectangle 56"/>
          <p:cNvSpPr>
            <a:spLocks noChangeArrowheads="1"/>
          </p:cNvSpPr>
          <p:nvPr/>
        </p:nvSpPr>
        <p:spPr bwMode="auto">
          <a:xfrm>
            <a:off x="2924175" y="3284538"/>
            <a:ext cx="3519488" cy="457200"/>
          </a:xfrm>
          <a:prstGeom prst="rect">
            <a:avLst/>
          </a:prstGeom>
          <a:noFill/>
          <a:ln w="28575" algn="ctr">
            <a:noFill/>
            <a:miter lim="800000"/>
            <a:headEnd/>
            <a:tailEnd/>
          </a:ln>
          <a:effectLst/>
        </p:spPr>
        <p:txBody>
          <a:bodyPr wrap="none" anchor="ctr">
            <a:spAutoFit/>
          </a:bodyPr>
          <a:lstStyle/>
          <a:p>
            <a:pPr algn="l"/>
            <a:r>
              <a:rPr kumimoji="1" lang="en-US" altLang="zh-CN">
                <a:solidFill>
                  <a:schemeClr val="bg2"/>
                </a:solidFill>
                <a:ea typeface="楷体_GB2312" pitchFamily="49" charset="-122"/>
              </a:rPr>
              <a:t>(a) Intel 8086</a:t>
            </a:r>
            <a:r>
              <a:rPr kumimoji="1" lang="zh-CN" altLang="en-US">
                <a:solidFill>
                  <a:schemeClr val="bg2"/>
                </a:solidFill>
                <a:ea typeface="楷体_GB2312" pitchFamily="49" charset="-122"/>
              </a:rPr>
              <a:t>指令流水线 </a:t>
            </a:r>
          </a:p>
        </p:txBody>
      </p:sp>
      <p:sp>
        <p:nvSpPr>
          <p:cNvPr id="1238073" name="Rectangle 57"/>
          <p:cNvSpPr>
            <a:spLocks noChangeArrowheads="1"/>
          </p:cNvSpPr>
          <p:nvPr/>
        </p:nvSpPr>
        <p:spPr bwMode="auto">
          <a:xfrm>
            <a:off x="2916238" y="5564188"/>
            <a:ext cx="2843212" cy="457200"/>
          </a:xfrm>
          <a:prstGeom prst="rect">
            <a:avLst/>
          </a:prstGeom>
          <a:noFill/>
          <a:ln w="28575" algn="ctr">
            <a:noFill/>
            <a:miter lim="800000"/>
            <a:headEnd/>
            <a:tailEnd/>
          </a:ln>
          <a:effectLst/>
        </p:spPr>
        <p:txBody>
          <a:bodyPr wrap="none" anchor="ctr">
            <a:spAutoFit/>
          </a:bodyPr>
          <a:lstStyle/>
          <a:p>
            <a:pPr algn="l"/>
            <a:r>
              <a:rPr kumimoji="1" lang="en-US" altLang="zh-CN">
                <a:solidFill>
                  <a:schemeClr val="bg2"/>
                </a:solidFill>
                <a:ea typeface="楷体_GB2312" pitchFamily="49" charset="-122"/>
              </a:rPr>
              <a:t>(b) </a:t>
            </a:r>
            <a:r>
              <a:rPr kumimoji="1" lang="zh-CN" altLang="en-US">
                <a:solidFill>
                  <a:schemeClr val="bg2"/>
                </a:solidFill>
                <a:ea typeface="楷体_GB2312" pitchFamily="49" charset="-122"/>
              </a:rPr>
              <a:t>流水效果示意图 </a:t>
            </a:r>
          </a:p>
        </p:txBody>
      </p:sp>
      <p:sp>
        <p:nvSpPr>
          <p:cNvPr id="1238074" name="Rectangle 58"/>
          <p:cNvSpPr>
            <a:spLocks noChangeArrowheads="1"/>
          </p:cNvSpPr>
          <p:nvPr/>
        </p:nvSpPr>
        <p:spPr bwMode="auto">
          <a:xfrm>
            <a:off x="323850" y="4883150"/>
            <a:ext cx="2376488" cy="850900"/>
          </a:xfrm>
          <a:prstGeom prst="rect">
            <a:avLst/>
          </a:prstGeom>
          <a:solidFill>
            <a:srgbClr val="CCFFFF"/>
          </a:solidFill>
          <a:ln w="28575" algn="ctr">
            <a:solidFill>
              <a:srgbClr val="FF6600"/>
            </a:solidFill>
            <a:miter lim="800000"/>
            <a:headEnd/>
            <a:tailEnd/>
          </a:ln>
          <a:effectLst>
            <a:outerShdw dist="107763" dir="2700000" algn="ctr" rotWithShape="0">
              <a:schemeClr val="bg2">
                <a:alpha val="50000"/>
              </a:schemeClr>
            </a:outerShdw>
          </a:effectLst>
        </p:spPr>
        <p:txBody>
          <a:bodyPr anchor="ctr">
            <a:spAutoFit/>
          </a:bodyPr>
          <a:lstStyle/>
          <a:p>
            <a:pPr algn="l"/>
            <a:r>
              <a:rPr kumimoji="1" lang="zh-CN" altLang="en-US">
                <a:solidFill>
                  <a:schemeClr val="bg2"/>
                </a:solidFill>
                <a:ea typeface="楷体_GB2312" pitchFamily="49" charset="-122"/>
              </a:rPr>
              <a:t>图</a:t>
            </a:r>
            <a:r>
              <a:rPr kumimoji="1" lang="en-US" altLang="zh-CN">
                <a:solidFill>
                  <a:schemeClr val="bg2"/>
                </a:solidFill>
                <a:ea typeface="楷体_GB2312" pitchFamily="49" charset="-122"/>
              </a:rPr>
              <a:t>7.3</a:t>
            </a:r>
          </a:p>
          <a:p>
            <a:pPr algn="l"/>
            <a:r>
              <a:rPr kumimoji="1" lang="zh-CN" altLang="en-US">
                <a:solidFill>
                  <a:schemeClr val="bg2"/>
                </a:solidFill>
                <a:ea typeface="楷体_GB2312" pitchFamily="49" charset="-122"/>
              </a:rPr>
              <a:t>处理机级流水线</a:t>
            </a:r>
          </a:p>
        </p:txBody>
      </p:sp>
      <p:sp>
        <p:nvSpPr>
          <p:cNvPr id="1238075" name="Rectangle 59"/>
          <p:cNvSpPr>
            <a:spLocks noChangeArrowheads="1"/>
          </p:cNvSpPr>
          <p:nvPr/>
        </p:nvSpPr>
        <p:spPr bwMode="auto">
          <a:xfrm>
            <a:off x="4572000" y="4652963"/>
            <a:ext cx="1439863" cy="431800"/>
          </a:xfrm>
          <a:prstGeom prst="rect">
            <a:avLst/>
          </a:prstGeom>
          <a:solidFill>
            <a:schemeClr val="folHlink"/>
          </a:solidFill>
          <a:ln w="28575" algn="ctr">
            <a:solidFill>
              <a:schemeClr val="tx1"/>
            </a:solidFill>
            <a:miter lim="800000"/>
            <a:headEnd/>
            <a:tailEnd/>
          </a:ln>
          <a:effectLst/>
        </p:spPr>
        <p:txBody>
          <a:bodyPr wrap="none" anchor="ctr"/>
          <a:lstStyle/>
          <a:p>
            <a:r>
              <a:rPr lang="zh-CN" altLang="en-US">
                <a:ea typeface="楷体_GB2312" pitchFamily="49" charset="-122"/>
              </a:rPr>
              <a:t>执行指令</a:t>
            </a:r>
            <a:r>
              <a:rPr lang="en-US" altLang="zh-CN">
                <a:ea typeface="楷体_GB2312" pitchFamily="49" charset="-122"/>
              </a:rPr>
              <a:t>3</a:t>
            </a:r>
          </a:p>
        </p:txBody>
      </p:sp>
      <p:sp>
        <p:nvSpPr>
          <p:cNvPr id="1238076" name="Rectangle 60"/>
          <p:cNvSpPr>
            <a:spLocks noChangeArrowheads="1"/>
          </p:cNvSpPr>
          <p:nvPr/>
        </p:nvSpPr>
        <p:spPr bwMode="auto">
          <a:xfrm>
            <a:off x="6011863" y="5084763"/>
            <a:ext cx="1439862" cy="433387"/>
          </a:xfrm>
          <a:prstGeom prst="rect">
            <a:avLst/>
          </a:prstGeom>
          <a:solidFill>
            <a:srgbClr val="FFCC00"/>
          </a:solidFill>
          <a:ln w="28575" algn="ctr">
            <a:solidFill>
              <a:schemeClr val="tx1"/>
            </a:solidFill>
            <a:miter lim="800000"/>
            <a:headEnd/>
            <a:tailEnd/>
          </a:ln>
          <a:effectLst/>
        </p:spPr>
        <p:txBody>
          <a:bodyPr wrap="none" anchor="ctr"/>
          <a:lstStyle/>
          <a:p>
            <a:r>
              <a:rPr lang="zh-CN" altLang="en-US">
                <a:ea typeface="楷体_GB2312" pitchFamily="49" charset="-122"/>
              </a:rPr>
              <a:t>执行指令</a:t>
            </a:r>
            <a:r>
              <a:rPr lang="en-US" altLang="zh-CN">
                <a:ea typeface="楷体_GB2312" pitchFamily="49" charset="-122"/>
              </a:rPr>
              <a:t>4</a:t>
            </a: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4"/>
          <p:cNvSpPr>
            <a:spLocks noGrp="1"/>
          </p:cNvSpPr>
          <p:nvPr>
            <p:ph type="sldNum" sz="quarter" idx="11"/>
          </p:nvPr>
        </p:nvSpPr>
        <p:spPr/>
        <p:txBody>
          <a:bodyPr/>
          <a:lstStyle/>
          <a:p>
            <a:fld id="{11C758D7-5903-4D81-B7D0-A9B8EFBB9053}" type="slidenum">
              <a:rPr lang="zh-CN" altLang="en-US"/>
              <a:pPr/>
              <a:t>16</a:t>
            </a:fld>
            <a:endParaRPr lang="en-US" altLang="zh-CN"/>
          </a:p>
        </p:txBody>
      </p:sp>
      <p:sp>
        <p:nvSpPr>
          <p:cNvPr id="1239042" name="Rectangle 2"/>
          <p:cNvSpPr>
            <a:spLocks noGrp="1" noChangeArrowheads="1"/>
          </p:cNvSpPr>
          <p:nvPr>
            <p:ph type="title"/>
          </p:nvPr>
        </p:nvSpPr>
        <p:spPr/>
        <p:txBody>
          <a:bodyPr/>
          <a:lstStyle/>
          <a:p>
            <a:r>
              <a:rPr lang="en-US" altLang="zh-CN"/>
              <a:t>7.1 </a:t>
            </a:r>
            <a:r>
              <a:rPr lang="zh-CN" altLang="en-US" b="0"/>
              <a:t>流水线处理</a:t>
            </a:r>
            <a:r>
              <a:rPr lang="zh-CN" altLang="en-US"/>
              <a:t>      </a:t>
            </a:r>
            <a:r>
              <a:rPr lang="zh-CN" altLang="en-US" sz="2800">
                <a:solidFill>
                  <a:srgbClr val="008000"/>
                </a:solidFill>
                <a:ea typeface="黑体" pitchFamily="2" charset="-122"/>
              </a:rPr>
              <a:t>二、流水线类型</a:t>
            </a:r>
          </a:p>
        </p:txBody>
      </p:sp>
      <p:sp>
        <p:nvSpPr>
          <p:cNvPr id="1239043" name="Rectangle 3"/>
          <p:cNvSpPr>
            <a:spLocks noGrp="1" noChangeArrowheads="1"/>
          </p:cNvSpPr>
          <p:nvPr>
            <p:ph type="body" idx="1"/>
          </p:nvPr>
        </p:nvSpPr>
        <p:spPr/>
        <p:txBody>
          <a:bodyPr/>
          <a:lstStyle/>
          <a:p>
            <a:r>
              <a:rPr lang="zh-CN" altLang="en-US"/>
              <a:t>按流水线</a:t>
            </a:r>
            <a:r>
              <a:rPr lang="zh-CN" altLang="en-US">
                <a:solidFill>
                  <a:srgbClr val="0000FF"/>
                </a:solidFill>
              </a:rPr>
              <a:t>位于计算机系统的层次</a:t>
            </a:r>
            <a:r>
              <a:rPr lang="zh-CN" altLang="en-US"/>
              <a:t>划分：</a:t>
            </a:r>
          </a:p>
          <a:p>
            <a:pPr lvl="1"/>
            <a:r>
              <a:rPr lang="zh-CN" altLang="en-US" sz="2400">
                <a:solidFill>
                  <a:srgbClr val="FF99FF"/>
                </a:solidFill>
              </a:rPr>
              <a:t>系统</a:t>
            </a:r>
            <a:r>
              <a:rPr lang="zh-CN" altLang="en-US" sz="2400">
                <a:solidFill>
                  <a:schemeClr val="accent2"/>
                </a:solidFill>
              </a:rPr>
              <a:t>级流水线</a:t>
            </a:r>
            <a:r>
              <a:rPr lang="en-US" altLang="zh-CN" sz="2400">
                <a:solidFill>
                  <a:schemeClr val="accent2"/>
                </a:solidFill>
              </a:rPr>
              <a:t>/</a:t>
            </a:r>
            <a:r>
              <a:rPr lang="zh-CN" altLang="en-US" sz="2400">
                <a:solidFill>
                  <a:srgbClr val="FF99FF"/>
                </a:solidFill>
              </a:rPr>
              <a:t>宏</a:t>
            </a:r>
            <a:r>
              <a:rPr lang="zh-CN" altLang="en-US" sz="2400">
                <a:solidFill>
                  <a:schemeClr val="accent2"/>
                </a:solidFill>
              </a:rPr>
              <a:t>流水线：在多（计算）机系统中由多个处理机串行构成的流水线。</a:t>
            </a:r>
          </a:p>
          <a:p>
            <a:pPr lvl="1"/>
            <a:r>
              <a:rPr lang="zh-CN" altLang="en-US" sz="2400" smtClean="0">
                <a:solidFill>
                  <a:srgbClr val="FF99FF"/>
                </a:solidFill>
              </a:rPr>
              <a:t>处理器</a:t>
            </a:r>
            <a:r>
              <a:rPr lang="zh-CN" altLang="en-US" sz="2400" smtClean="0">
                <a:solidFill>
                  <a:schemeClr val="accent2"/>
                </a:solidFill>
              </a:rPr>
              <a:t>级</a:t>
            </a:r>
            <a:r>
              <a:rPr lang="zh-CN" altLang="en-US" sz="2400">
                <a:solidFill>
                  <a:schemeClr val="accent2"/>
                </a:solidFill>
              </a:rPr>
              <a:t>流水线</a:t>
            </a:r>
          </a:p>
          <a:p>
            <a:pPr lvl="1"/>
            <a:r>
              <a:rPr lang="zh-CN" altLang="en-US" sz="2400">
                <a:solidFill>
                  <a:srgbClr val="CC0000"/>
                </a:solidFill>
              </a:rPr>
              <a:t>部件</a:t>
            </a:r>
            <a:r>
              <a:rPr lang="zh-CN" altLang="en-US" sz="2400"/>
              <a:t>级流水线</a:t>
            </a:r>
          </a:p>
        </p:txBody>
      </p:sp>
      <p:sp>
        <p:nvSpPr>
          <p:cNvPr id="1239067" name="Rectangle 27"/>
          <p:cNvSpPr>
            <a:spLocks noChangeAspect="1" noChangeArrowheads="1"/>
          </p:cNvSpPr>
          <p:nvPr/>
        </p:nvSpPr>
        <p:spPr bwMode="auto">
          <a:xfrm>
            <a:off x="5260975" y="1992313"/>
            <a:ext cx="2992438" cy="2185987"/>
          </a:xfrm>
          <a:prstGeom prst="rect">
            <a:avLst/>
          </a:prstGeom>
          <a:noFill/>
          <a:ln w="19050">
            <a:solidFill>
              <a:srgbClr val="FF0000"/>
            </a:solidFill>
            <a:prstDash val="dash"/>
            <a:miter lim="800000"/>
            <a:headEnd/>
            <a:tailEnd/>
          </a:ln>
        </p:spPr>
        <p:txBody>
          <a:bodyPr/>
          <a:lstStyle/>
          <a:p>
            <a:endParaRPr lang="zh-CN" altLang="en-US"/>
          </a:p>
        </p:txBody>
      </p:sp>
      <p:sp>
        <p:nvSpPr>
          <p:cNvPr id="1239068" name="Text Box 28"/>
          <p:cNvSpPr txBox="1">
            <a:spLocks noChangeAspect="1" noChangeArrowheads="1"/>
          </p:cNvSpPr>
          <p:nvPr/>
        </p:nvSpPr>
        <p:spPr bwMode="auto">
          <a:xfrm>
            <a:off x="5437188" y="2135188"/>
            <a:ext cx="2111375" cy="584200"/>
          </a:xfrm>
          <a:prstGeom prst="rect">
            <a:avLst/>
          </a:prstGeom>
          <a:solidFill>
            <a:srgbClr val="CCECFF"/>
          </a:solidFill>
          <a:ln w="28575">
            <a:solidFill>
              <a:srgbClr val="000000"/>
            </a:solidFill>
            <a:miter lim="800000"/>
            <a:headEnd/>
            <a:tailEnd/>
          </a:ln>
        </p:spPr>
        <p:txBody>
          <a:bodyPr anchor="ctr"/>
          <a:lstStyle/>
          <a:p>
            <a:pPr>
              <a:lnSpc>
                <a:spcPct val="80000"/>
              </a:lnSpc>
            </a:pPr>
            <a:r>
              <a:rPr lang="zh-CN" altLang="en-US" sz="2000">
                <a:ea typeface="楷体_GB2312" pitchFamily="49" charset="-122"/>
              </a:rPr>
              <a:t>微程序计数器</a:t>
            </a:r>
          </a:p>
          <a:p>
            <a:pPr>
              <a:lnSpc>
                <a:spcPct val="80000"/>
              </a:lnSpc>
            </a:pPr>
            <a:r>
              <a:rPr lang="en-US" altLang="zh-CN" sz="2000">
                <a:ea typeface="楷体_GB2312" pitchFamily="49" charset="-122"/>
              </a:rPr>
              <a:t>μPC</a:t>
            </a:r>
          </a:p>
        </p:txBody>
      </p:sp>
      <p:sp>
        <p:nvSpPr>
          <p:cNvPr id="1239069" name="Text Box 29"/>
          <p:cNvSpPr txBox="1">
            <a:spLocks noChangeAspect="1" noChangeArrowheads="1"/>
          </p:cNvSpPr>
          <p:nvPr/>
        </p:nvSpPr>
        <p:spPr bwMode="auto">
          <a:xfrm>
            <a:off x="5437188" y="3011488"/>
            <a:ext cx="2111375" cy="1020762"/>
          </a:xfrm>
          <a:prstGeom prst="rect">
            <a:avLst/>
          </a:prstGeom>
          <a:solidFill>
            <a:srgbClr val="FFCCCC"/>
          </a:solidFill>
          <a:ln w="28575">
            <a:solidFill>
              <a:srgbClr val="000000"/>
            </a:solidFill>
            <a:miter lim="800000"/>
            <a:headEnd/>
            <a:tailEnd/>
          </a:ln>
        </p:spPr>
        <p:txBody>
          <a:bodyPr anchor="ctr"/>
          <a:lstStyle/>
          <a:p>
            <a:pPr>
              <a:spcBef>
                <a:spcPts val="775"/>
              </a:spcBef>
            </a:pPr>
            <a:r>
              <a:rPr lang="zh-CN" altLang="en-US" sz="2000">
                <a:ea typeface="楷体_GB2312" pitchFamily="49" charset="-122"/>
              </a:rPr>
              <a:t>控制存储器</a:t>
            </a:r>
          </a:p>
          <a:p>
            <a:r>
              <a:rPr lang="en-US" altLang="zh-CN" sz="2000">
                <a:ea typeface="楷体_GB2312" pitchFamily="49" charset="-122"/>
              </a:rPr>
              <a:t>CM</a:t>
            </a:r>
          </a:p>
        </p:txBody>
      </p:sp>
      <p:sp>
        <p:nvSpPr>
          <p:cNvPr id="1239070" name="Text Box 30"/>
          <p:cNvSpPr txBox="1">
            <a:spLocks noChangeAspect="1" noChangeArrowheads="1"/>
          </p:cNvSpPr>
          <p:nvPr/>
        </p:nvSpPr>
        <p:spPr bwMode="auto">
          <a:xfrm>
            <a:off x="7726363" y="3740150"/>
            <a:ext cx="619125" cy="304800"/>
          </a:xfrm>
          <a:prstGeom prst="rect">
            <a:avLst/>
          </a:prstGeom>
          <a:noFill/>
          <a:ln w="9525">
            <a:noFill/>
            <a:miter lim="800000"/>
            <a:headEnd/>
            <a:tailEnd/>
          </a:ln>
        </p:spPr>
        <p:txBody>
          <a:bodyPr lIns="0" tIns="0" rIns="0" bIns="0">
            <a:spAutoFit/>
          </a:bodyPr>
          <a:lstStyle/>
          <a:p>
            <a:pPr algn="just"/>
            <a:r>
              <a:rPr lang="zh-CN" altLang="en-US" sz="2000">
                <a:solidFill>
                  <a:srgbClr val="0000FF"/>
                </a:solidFill>
                <a:ea typeface="楷体_GB2312" pitchFamily="49" charset="-122"/>
              </a:rPr>
              <a:t>段</a:t>
            </a:r>
            <a:r>
              <a:rPr lang="en-US" altLang="zh-CN" sz="2000">
                <a:solidFill>
                  <a:srgbClr val="0000FF"/>
                </a:solidFill>
                <a:ea typeface="楷体_GB2312" pitchFamily="49" charset="-122"/>
              </a:rPr>
              <a:t>S</a:t>
            </a:r>
            <a:r>
              <a:rPr lang="en-US" altLang="zh-CN" sz="2000" baseline="-25000">
                <a:solidFill>
                  <a:srgbClr val="0000FF"/>
                </a:solidFill>
                <a:ea typeface="楷体_GB2312" pitchFamily="49" charset="-122"/>
              </a:rPr>
              <a:t>1</a:t>
            </a:r>
            <a:endParaRPr lang="en-US" altLang="zh-CN" sz="2000">
              <a:solidFill>
                <a:srgbClr val="0000FF"/>
              </a:solidFill>
              <a:ea typeface="楷体_GB2312" pitchFamily="49" charset="-122"/>
            </a:endParaRPr>
          </a:p>
        </p:txBody>
      </p:sp>
      <p:sp>
        <p:nvSpPr>
          <p:cNvPr id="1239071" name="Line 31"/>
          <p:cNvSpPr>
            <a:spLocks noChangeAspect="1" noChangeShapeType="1"/>
          </p:cNvSpPr>
          <p:nvPr/>
        </p:nvSpPr>
        <p:spPr bwMode="auto">
          <a:xfrm>
            <a:off x="6492875" y="2719388"/>
            <a:ext cx="0" cy="292100"/>
          </a:xfrm>
          <a:prstGeom prst="line">
            <a:avLst/>
          </a:prstGeom>
          <a:noFill/>
          <a:ln w="28575">
            <a:solidFill>
              <a:srgbClr val="000000"/>
            </a:solidFill>
            <a:round/>
            <a:headEnd/>
            <a:tailEnd type="triangle" w="med" len="lg"/>
          </a:ln>
        </p:spPr>
        <p:txBody>
          <a:bodyPr/>
          <a:lstStyle/>
          <a:p>
            <a:endParaRPr lang="zh-CN" altLang="en-US"/>
          </a:p>
        </p:txBody>
      </p:sp>
      <p:sp>
        <p:nvSpPr>
          <p:cNvPr id="1239072" name="Line 32"/>
          <p:cNvSpPr>
            <a:spLocks noChangeAspect="1" noChangeShapeType="1"/>
          </p:cNvSpPr>
          <p:nvPr/>
        </p:nvSpPr>
        <p:spPr bwMode="auto">
          <a:xfrm>
            <a:off x="7021513" y="1843088"/>
            <a:ext cx="0" cy="292100"/>
          </a:xfrm>
          <a:prstGeom prst="line">
            <a:avLst/>
          </a:prstGeom>
          <a:noFill/>
          <a:ln w="28575">
            <a:solidFill>
              <a:srgbClr val="000000"/>
            </a:solidFill>
            <a:round/>
            <a:headEnd/>
            <a:tailEnd type="triangle" w="med" len="lg"/>
          </a:ln>
        </p:spPr>
        <p:txBody>
          <a:bodyPr/>
          <a:lstStyle/>
          <a:p>
            <a:endParaRPr lang="zh-CN" altLang="en-US"/>
          </a:p>
        </p:txBody>
      </p:sp>
      <p:sp>
        <p:nvSpPr>
          <p:cNvPr id="1239073" name="Line 33"/>
          <p:cNvSpPr>
            <a:spLocks noChangeAspect="1" noChangeShapeType="1"/>
          </p:cNvSpPr>
          <p:nvPr/>
        </p:nvSpPr>
        <p:spPr bwMode="auto">
          <a:xfrm>
            <a:off x="5965825" y="1843088"/>
            <a:ext cx="0" cy="292100"/>
          </a:xfrm>
          <a:prstGeom prst="line">
            <a:avLst/>
          </a:prstGeom>
          <a:noFill/>
          <a:ln w="28575">
            <a:solidFill>
              <a:srgbClr val="000000"/>
            </a:solidFill>
            <a:round/>
            <a:headEnd/>
            <a:tailEnd type="triangle" w="med" len="lg"/>
          </a:ln>
        </p:spPr>
        <p:txBody>
          <a:bodyPr/>
          <a:lstStyle/>
          <a:p>
            <a:endParaRPr lang="zh-CN" altLang="en-US"/>
          </a:p>
        </p:txBody>
      </p:sp>
      <p:sp>
        <p:nvSpPr>
          <p:cNvPr id="1239075" name="Text Box 35"/>
          <p:cNvSpPr txBox="1">
            <a:spLocks noChangeAspect="1" noChangeArrowheads="1"/>
          </p:cNvSpPr>
          <p:nvPr/>
        </p:nvSpPr>
        <p:spPr bwMode="auto">
          <a:xfrm>
            <a:off x="6256338" y="1557338"/>
            <a:ext cx="1709737" cy="304800"/>
          </a:xfrm>
          <a:prstGeom prst="rect">
            <a:avLst/>
          </a:prstGeom>
          <a:noFill/>
          <a:ln w="9525">
            <a:noFill/>
            <a:miter lim="800000"/>
            <a:headEnd/>
            <a:tailEnd/>
          </a:ln>
        </p:spPr>
        <p:txBody>
          <a:bodyPr lIns="0" tIns="0" rIns="0" bIns="0">
            <a:spAutoFit/>
          </a:bodyPr>
          <a:lstStyle/>
          <a:p>
            <a:pPr algn="just"/>
            <a:r>
              <a:rPr lang="zh-CN" altLang="en-US" sz="2000">
                <a:solidFill>
                  <a:srgbClr val="0000FF"/>
                </a:solidFill>
                <a:ea typeface="楷体_GB2312" pitchFamily="49" charset="-122"/>
              </a:rPr>
              <a:t>微程序首地址</a:t>
            </a:r>
          </a:p>
        </p:txBody>
      </p:sp>
      <p:sp>
        <p:nvSpPr>
          <p:cNvPr id="1239076" name="Text Box 36"/>
          <p:cNvSpPr txBox="1">
            <a:spLocks noChangeAspect="1" noChangeArrowheads="1"/>
          </p:cNvSpPr>
          <p:nvPr/>
        </p:nvSpPr>
        <p:spPr bwMode="auto">
          <a:xfrm>
            <a:off x="4529138" y="3303588"/>
            <a:ext cx="627062" cy="584200"/>
          </a:xfrm>
          <a:prstGeom prst="rect">
            <a:avLst/>
          </a:prstGeom>
          <a:noFill/>
          <a:ln w="9525">
            <a:noFill/>
            <a:miter lim="800000"/>
            <a:headEnd/>
            <a:tailEnd/>
          </a:ln>
        </p:spPr>
        <p:txBody>
          <a:bodyPr lIns="0" tIns="0" rIns="0" bIns="0">
            <a:spAutoFit/>
          </a:bodyPr>
          <a:lstStyle/>
          <a:p>
            <a:pPr algn="just">
              <a:lnSpc>
                <a:spcPct val="96000"/>
              </a:lnSpc>
            </a:pPr>
            <a:r>
              <a:rPr lang="zh-CN" altLang="en-US" sz="2000">
                <a:solidFill>
                  <a:srgbClr val="0000FF"/>
                </a:solidFill>
                <a:ea typeface="楷体_GB2312" pitchFamily="49" charset="-122"/>
              </a:rPr>
              <a:t>跳转</a:t>
            </a:r>
          </a:p>
          <a:p>
            <a:pPr algn="just">
              <a:lnSpc>
                <a:spcPct val="96000"/>
              </a:lnSpc>
            </a:pPr>
            <a:r>
              <a:rPr lang="zh-CN" altLang="en-US" sz="2000">
                <a:solidFill>
                  <a:srgbClr val="0000FF"/>
                </a:solidFill>
                <a:ea typeface="楷体_GB2312" pitchFamily="49" charset="-122"/>
              </a:rPr>
              <a:t>地址</a:t>
            </a:r>
          </a:p>
        </p:txBody>
      </p:sp>
      <p:sp>
        <p:nvSpPr>
          <p:cNvPr id="1239077" name="Text Box 37"/>
          <p:cNvSpPr txBox="1">
            <a:spLocks noChangeAspect="1" noChangeArrowheads="1"/>
          </p:cNvSpPr>
          <p:nvPr/>
        </p:nvSpPr>
        <p:spPr bwMode="auto">
          <a:xfrm>
            <a:off x="4356100" y="5462588"/>
            <a:ext cx="604838" cy="584200"/>
          </a:xfrm>
          <a:prstGeom prst="rect">
            <a:avLst/>
          </a:prstGeom>
          <a:noFill/>
          <a:ln w="9525">
            <a:noFill/>
            <a:miter lim="800000"/>
            <a:headEnd/>
            <a:tailEnd/>
          </a:ln>
        </p:spPr>
        <p:txBody>
          <a:bodyPr lIns="0" tIns="0" rIns="0" bIns="0">
            <a:spAutoFit/>
          </a:bodyPr>
          <a:lstStyle/>
          <a:p>
            <a:pPr algn="just">
              <a:lnSpc>
                <a:spcPct val="96000"/>
              </a:lnSpc>
            </a:pPr>
            <a:r>
              <a:rPr lang="zh-CN" altLang="en-US" sz="2000">
                <a:solidFill>
                  <a:srgbClr val="0000FF"/>
                </a:solidFill>
                <a:ea typeface="楷体_GB2312" pitchFamily="49" charset="-122"/>
              </a:rPr>
              <a:t>外部</a:t>
            </a:r>
          </a:p>
          <a:p>
            <a:pPr algn="just">
              <a:lnSpc>
                <a:spcPct val="96000"/>
              </a:lnSpc>
            </a:pPr>
            <a:r>
              <a:rPr lang="zh-CN" altLang="en-US" sz="2000">
                <a:solidFill>
                  <a:srgbClr val="0000FF"/>
                </a:solidFill>
                <a:ea typeface="楷体_GB2312" pitchFamily="49" charset="-122"/>
              </a:rPr>
              <a:t>条件</a:t>
            </a:r>
          </a:p>
        </p:txBody>
      </p:sp>
      <p:sp>
        <p:nvSpPr>
          <p:cNvPr id="1239078" name="Text Box 38"/>
          <p:cNvSpPr txBox="1">
            <a:spLocks noChangeAspect="1" noChangeArrowheads="1"/>
          </p:cNvSpPr>
          <p:nvPr/>
        </p:nvSpPr>
        <p:spPr bwMode="auto">
          <a:xfrm>
            <a:off x="6597650" y="6369050"/>
            <a:ext cx="1171575" cy="304800"/>
          </a:xfrm>
          <a:prstGeom prst="rect">
            <a:avLst/>
          </a:prstGeom>
          <a:noFill/>
          <a:ln w="9525">
            <a:noFill/>
            <a:miter lim="800000"/>
            <a:headEnd/>
            <a:tailEnd/>
          </a:ln>
        </p:spPr>
        <p:txBody>
          <a:bodyPr lIns="0" tIns="0" rIns="0" bIns="0">
            <a:spAutoFit/>
          </a:bodyPr>
          <a:lstStyle/>
          <a:p>
            <a:pPr algn="just"/>
            <a:r>
              <a:rPr lang="zh-CN" altLang="en-US" sz="2000">
                <a:solidFill>
                  <a:srgbClr val="0000FF"/>
                </a:solidFill>
                <a:ea typeface="楷体_GB2312" pitchFamily="49" charset="-122"/>
              </a:rPr>
              <a:t>控制信号</a:t>
            </a:r>
          </a:p>
        </p:txBody>
      </p:sp>
      <p:sp>
        <p:nvSpPr>
          <p:cNvPr id="1239079" name="Line 39"/>
          <p:cNvSpPr>
            <a:spLocks noChangeAspect="1" noChangeShapeType="1"/>
          </p:cNvSpPr>
          <p:nvPr/>
        </p:nvSpPr>
        <p:spPr bwMode="auto">
          <a:xfrm flipH="1">
            <a:off x="5084763" y="6372225"/>
            <a:ext cx="879475" cy="0"/>
          </a:xfrm>
          <a:prstGeom prst="line">
            <a:avLst/>
          </a:prstGeom>
          <a:noFill/>
          <a:ln w="28575">
            <a:solidFill>
              <a:srgbClr val="000000"/>
            </a:solidFill>
            <a:round/>
            <a:headEnd/>
            <a:tailEnd/>
          </a:ln>
        </p:spPr>
        <p:txBody>
          <a:bodyPr/>
          <a:lstStyle/>
          <a:p>
            <a:endParaRPr lang="zh-CN" altLang="en-US"/>
          </a:p>
        </p:txBody>
      </p:sp>
      <p:sp>
        <p:nvSpPr>
          <p:cNvPr id="1239080" name="Line 40"/>
          <p:cNvSpPr>
            <a:spLocks noChangeAspect="1" noChangeShapeType="1"/>
          </p:cNvSpPr>
          <p:nvPr/>
        </p:nvSpPr>
        <p:spPr bwMode="auto">
          <a:xfrm flipV="1">
            <a:off x="5084763" y="1843088"/>
            <a:ext cx="0" cy="4525962"/>
          </a:xfrm>
          <a:prstGeom prst="line">
            <a:avLst/>
          </a:prstGeom>
          <a:noFill/>
          <a:ln w="28575">
            <a:solidFill>
              <a:srgbClr val="000000"/>
            </a:solidFill>
            <a:round/>
            <a:headEnd/>
            <a:tailEnd/>
          </a:ln>
        </p:spPr>
        <p:txBody>
          <a:bodyPr/>
          <a:lstStyle/>
          <a:p>
            <a:endParaRPr lang="zh-CN" altLang="en-US"/>
          </a:p>
        </p:txBody>
      </p:sp>
      <p:sp>
        <p:nvSpPr>
          <p:cNvPr id="1239081" name="Line 41"/>
          <p:cNvSpPr>
            <a:spLocks noChangeAspect="1" noChangeShapeType="1"/>
          </p:cNvSpPr>
          <p:nvPr/>
        </p:nvSpPr>
        <p:spPr bwMode="auto">
          <a:xfrm>
            <a:off x="5084763" y="1843088"/>
            <a:ext cx="879475" cy="0"/>
          </a:xfrm>
          <a:prstGeom prst="line">
            <a:avLst/>
          </a:prstGeom>
          <a:noFill/>
          <a:ln w="28575">
            <a:solidFill>
              <a:srgbClr val="000000"/>
            </a:solidFill>
            <a:round/>
            <a:headEnd/>
            <a:tailEnd/>
          </a:ln>
        </p:spPr>
        <p:txBody>
          <a:bodyPr/>
          <a:lstStyle/>
          <a:p>
            <a:endParaRPr lang="zh-CN" altLang="en-US"/>
          </a:p>
        </p:txBody>
      </p:sp>
      <p:sp>
        <p:nvSpPr>
          <p:cNvPr id="1239083" name="Text Box 43"/>
          <p:cNvSpPr txBox="1">
            <a:spLocks noChangeAspect="1" noChangeArrowheads="1"/>
          </p:cNvSpPr>
          <p:nvPr/>
        </p:nvSpPr>
        <p:spPr bwMode="auto">
          <a:xfrm>
            <a:off x="5437188" y="4470400"/>
            <a:ext cx="2111375" cy="584200"/>
          </a:xfrm>
          <a:prstGeom prst="rect">
            <a:avLst/>
          </a:prstGeom>
          <a:solidFill>
            <a:srgbClr val="CCECFF"/>
          </a:solidFill>
          <a:ln w="28575">
            <a:solidFill>
              <a:srgbClr val="000000"/>
            </a:solidFill>
            <a:miter lim="800000"/>
            <a:headEnd/>
            <a:tailEnd/>
          </a:ln>
        </p:spPr>
        <p:txBody>
          <a:bodyPr anchor="ctr"/>
          <a:lstStyle/>
          <a:p>
            <a:pPr>
              <a:lnSpc>
                <a:spcPct val="80000"/>
              </a:lnSpc>
            </a:pPr>
            <a:r>
              <a:rPr lang="zh-CN" altLang="en-US" sz="2000">
                <a:ea typeface="楷体_GB2312" pitchFamily="49" charset="-122"/>
              </a:rPr>
              <a:t>微指令寄存器</a:t>
            </a:r>
          </a:p>
          <a:p>
            <a:pPr>
              <a:lnSpc>
                <a:spcPct val="80000"/>
              </a:lnSpc>
            </a:pPr>
            <a:r>
              <a:rPr lang="en-US" altLang="zh-CN" sz="2000">
                <a:ea typeface="楷体_GB2312" pitchFamily="49" charset="-122"/>
              </a:rPr>
              <a:t>μIR</a:t>
            </a:r>
          </a:p>
        </p:txBody>
      </p:sp>
      <p:sp>
        <p:nvSpPr>
          <p:cNvPr id="1239084" name="Text Box 44"/>
          <p:cNvSpPr txBox="1">
            <a:spLocks noChangeAspect="1" noChangeArrowheads="1"/>
          </p:cNvSpPr>
          <p:nvPr/>
        </p:nvSpPr>
        <p:spPr bwMode="auto">
          <a:xfrm>
            <a:off x="5437188" y="5346700"/>
            <a:ext cx="1055687" cy="730250"/>
          </a:xfrm>
          <a:prstGeom prst="rect">
            <a:avLst/>
          </a:prstGeom>
          <a:solidFill>
            <a:srgbClr val="FFFF99"/>
          </a:solidFill>
          <a:ln w="28575">
            <a:solidFill>
              <a:srgbClr val="000000"/>
            </a:solidFill>
            <a:miter lim="800000"/>
            <a:headEnd/>
            <a:tailEnd/>
          </a:ln>
        </p:spPr>
        <p:txBody>
          <a:bodyPr/>
          <a:lstStyle/>
          <a:p>
            <a:r>
              <a:rPr lang="zh-CN" altLang="en-US" sz="2000">
                <a:ea typeface="楷体_GB2312" pitchFamily="49" charset="-122"/>
              </a:rPr>
              <a:t>下一地址逻辑</a:t>
            </a:r>
          </a:p>
        </p:txBody>
      </p:sp>
      <p:sp>
        <p:nvSpPr>
          <p:cNvPr id="1239085" name="Text Box 45"/>
          <p:cNvSpPr txBox="1">
            <a:spLocks noChangeAspect="1" noChangeArrowheads="1"/>
          </p:cNvSpPr>
          <p:nvPr/>
        </p:nvSpPr>
        <p:spPr bwMode="auto">
          <a:xfrm>
            <a:off x="6845300" y="5346700"/>
            <a:ext cx="703263" cy="730250"/>
          </a:xfrm>
          <a:prstGeom prst="rect">
            <a:avLst/>
          </a:prstGeom>
          <a:solidFill>
            <a:srgbClr val="FFFF99"/>
          </a:solidFill>
          <a:ln w="28575">
            <a:solidFill>
              <a:srgbClr val="000000"/>
            </a:solidFill>
            <a:miter lim="800000"/>
            <a:headEnd/>
            <a:tailEnd/>
          </a:ln>
        </p:spPr>
        <p:txBody>
          <a:bodyPr wrap="none"/>
          <a:lstStyle/>
          <a:p>
            <a:r>
              <a:rPr lang="zh-CN" altLang="en-US" sz="2000">
                <a:ea typeface="楷体_GB2312" pitchFamily="49" charset="-122"/>
              </a:rPr>
              <a:t>译码</a:t>
            </a:r>
          </a:p>
          <a:p>
            <a:r>
              <a:rPr lang="zh-CN" altLang="en-US" sz="2000">
                <a:ea typeface="楷体_GB2312" pitchFamily="49" charset="-122"/>
              </a:rPr>
              <a:t>器</a:t>
            </a:r>
          </a:p>
        </p:txBody>
      </p:sp>
      <p:sp>
        <p:nvSpPr>
          <p:cNvPr id="1239086" name="Rectangle 46"/>
          <p:cNvSpPr>
            <a:spLocks noChangeAspect="1" noChangeArrowheads="1"/>
          </p:cNvSpPr>
          <p:nvPr/>
        </p:nvSpPr>
        <p:spPr bwMode="auto">
          <a:xfrm>
            <a:off x="5260975" y="4324350"/>
            <a:ext cx="2992438" cy="1898650"/>
          </a:xfrm>
          <a:prstGeom prst="rect">
            <a:avLst/>
          </a:prstGeom>
          <a:noFill/>
          <a:ln w="19050" algn="ctr">
            <a:solidFill>
              <a:srgbClr val="FF0000"/>
            </a:solidFill>
            <a:prstDash val="dash"/>
            <a:miter lim="800000"/>
            <a:headEnd/>
            <a:tailEnd/>
          </a:ln>
          <a:effectLst/>
        </p:spPr>
        <p:txBody>
          <a:bodyPr/>
          <a:lstStyle/>
          <a:p>
            <a:endParaRPr lang="zh-CN" altLang="en-US"/>
          </a:p>
        </p:txBody>
      </p:sp>
      <p:sp>
        <p:nvSpPr>
          <p:cNvPr id="1239087" name="Text Box 47"/>
          <p:cNvSpPr txBox="1">
            <a:spLocks noChangeAspect="1" noChangeArrowheads="1"/>
          </p:cNvSpPr>
          <p:nvPr/>
        </p:nvSpPr>
        <p:spPr bwMode="auto">
          <a:xfrm>
            <a:off x="7724775" y="5784850"/>
            <a:ext cx="620713" cy="304800"/>
          </a:xfrm>
          <a:prstGeom prst="rect">
            <a:avLst/>
          </a:prstGeom>
          <a:noFill/>
          <a:ln w="9525">
            <a:noFill/>
            <a:miter lim="800000"/>
            <a:headEnd/>
            <a:tailEnd/>
          </a:ln>
        </p:spPr>
        <p:txBody>
          <a:bodyPr lIns="0" tIns="0" rIns="0" bIns="0">
            <a:spAutoFit/>
          </a:bodyPr>
          <a:lstStyle/>
          <a:p>
            <a:pPr algn="just"/>
            <a:r>
              <a:rPr lang="zh-CN" altLang="en-US" sz="2000">
                <a:solidFill>
                  <a:srgbClr val="0000FF"/>
                </a:solidFill>
                <a:ea typeface="楷体_GB2312" pitchFamily="49" charset="-122"/>
              </a:rPr>
              <a:t>段</a:t>
            </a:r>
            <a:r>
              <a:rPr lang="en-US" altLang="zh-CN" sz="2000">
                <a:solidFill>
                  <a:srgbClr val="0000FF"/>
                </a:solidFill>
                <a:ea typeface="楷体_GB2312" pitchFamily="49" charset="-122"/>
              </a:rPr>
              <a:t>S</a:t>
            </a:r>
            <a:r>
              <a:rPr lang="en-US" altLang="zh-CN" sz="2000" baseline="-25000">
                <a:solidFill>
                  <a:srgbClr val="0000FF"/>
                </a:solidFill>
                <a:ea typeface="楷体_GB2312" pitchFamily="49" charset="-122"/>
              </a:rPr>
              <a:t>2</a:t>
            </a:r>
            <a:endParaRPr lang="en-US" altLang="zh-CN" sz="2000">
              <a:solidFill>
                <a:srgbClr val="0000FF"/>
              </a:solidFill>
              <a:ea typeface="楷体_GB2312" pitchFamily="49" charset="-122"/>
            </a:endParaRPr>
          </a:p>
        </p:txBody>
      </p:sp>
      <p:sp>
        <p:nvSpPr>
          <p:cNvPr id="1239088" name="Line 48"/>
          <p:cNvSpPr>
            <a:spLocks noChangeAspect="1" noChangeShapeType="1"/>
          </p:cNvSpPr>
          <p:nvPr/>
        </p:nvSpPr>
        <p:spPr bwMode="auto">
          <a:xfrm>
            <a:off x="7197725" y="6076950"/>
            <a:ext cx="0" cy="292100"/>
          </a:xfrm>
          <a:prstGeom prst="line">
            <a:avLst/>
          </a:prstGeom>
          <a:noFill/>
          <a:ln w="28575">
            <a:solidFill>
              <a:srgbClr val="000000"/>
            </a:solidFill>
            <a:round/>
            <a:headEnd/>
            <a:tailEnd type="triangle" w="med" len="lg"/>
          </a:ln>
        </p:spPr>
        <p:txBody>
          <a:bodyPr/>
          <a:lstStyle/>
          <a:p>
            <a:endParaRPr lang="zh-CN" altLang="en-US"/>
          </a:p>
        </p:txBody>
      </p:sp>
      <p:sp>
        <p:nvSpPr>
          <p:cNvPr id="1239089" name="Line 49"/>
          <p:cNvSpPr>
            <a:spLocks noChangeAspect="1" noChangeShapeType="1"/>
          </p:cNvSpPr>
          <p:nvPr/>
        </p:nvSpPr>
        <p:spPr bwMode="auto">
          <a:xfrm>
            <a:off x="6492875" y="4032250"/>
            <a:ext cx="0" cy="438150"/>
          </a:xfrm>
          <a:prstGeom prst="line">
            <a:avLst/>
          </a:prstGeom>
          <a:noFill/>
          <a:ln w="28575">
            <a:solidFill>
              <a:srgbClr val="000000"/>
            </a:solidFill>
            <a:round/>
            <a:headEnd/>
            <a:tailEnd type="triangle" w="med" len="lg"/>
          </a:ln>
        </p:spPr>
        <p:txBody>
          <a:bodyPr/>
          <a:lstStyle/>
          <a:p>
            <a:endParaRPr lang="zh-CN" altLang="en-US"/>
          </a:p>
        </p:txBody>
      </p:sp>
      <p:sp>
        <p:nvSpPr>
          <p:cNvPr id="1239090" name="Line 50"/>
          <p:cNvSpPr>
            <a:spLocks noChangeAspect="1" noChangeShapeType="1"/>
          </p:cNvSpPr>
          <p:nvPr/>
        </p:nvSpPr>
        <p:spPr bwMode="auto">
          <a:xfrm>
            <a:off x="5964238" y="5054600"/>
            <a:ext cx="0" cy="292100"/>
          </a:xfrm>
          <a:prstGeom prst="line">
            <a:avLst/>
          </a:prstGeom>
          <a:noFill/>
          <a:ln w="28575">
            <a:solidFill>
              <a:srgbClr val="000000"/>
            </a:solidFill>
            <a:round/>
            <a:headEnd/>
            <a:tailEnd type="triangle" w="med" len="lg"/>
          </a:ln>
        </p:spPr>
        <p:txBody>
          <a:bodyPr/>
          <a:lstStyle/>
          <a:p>
            <a:endParaRPr lang="zh-CN" altLang="en-US"/>
          </a:p>
        </p:txBody>
      </p:sp>
      <p:sp>
        <p:nvSpPr>
          <p:cNvPr id="1239091" name="Line 51"/>
          <p:cNvSpPr>
            <a:spLocks noChangeAspect="1" noChangeShapeType="1"/>
          </p:cNvSpPr>
          <p:nvPr/>
        </p:nvSpPr>
        <p:spPr bwMode="auto">
          <a:xfrm>
            <a:off x="7197725" y="5054600"/>
            <a:ext cx="0" cy="292100"/>
          </a:xfrm>
          <a:prstGeom prst="line">
            <a:avLst/>
          </a:prstGeom>
          <a:noFill/>
          <a:ln w="28575">
            <a:solidFill>
              <a:srgbClr val="000000"/>
            </a:solidFill>
            <a:round/>
            <a:headEnd/>
            <a:tailEnd type="triangle" w="med" len="lg"/>
          </a:ln>
        </p:spPr>
        <p:txBody>
          <a:bodyPr/>
          <a:lstStyle/>
          <a:p>
            <a:endParaRPr lang="zh-CN" altLang="en-US"/>
          </a:p>
        </p:txBody>
      </p:sp>
      <p:sp>
        <p:nvSpPr>
          <p:cNvPr id="1239092" name="Line 52"/>
          <p:cNvSpPr>
            <a:spLocks noChangeAspect="1" noChangeShapeType="1"/>
          </p:cNvSpPr>
          <p:nvPr/>
        </p:nvSpPr>
        <p:spPr bwMode="auto">
          <a:xfrm>
            <a:off x="5964238" y="6076950"/>
            <a:ext cx="0" cy="292100"/>
          </a:xfrm>
          <a:prstGeom prst="line">
            <a:avLst/>
          </a:prstGeom>
          <a:noFill/>
          <a:ln w="28575">
            <a:solidFill>
              <a:srgbClr val="000000"/>
            </a:solidFill>
            <a:round/>
            <a:headEnd/>
            <a:tailEnd/>
          </a:ln>
        </p:spPr>
        <p:txBody>
          <a:bodyPr/>
          <a:lstStyle/>
          <a:p>
            <a:endParaRPr lang="zh-CN" altLang="en-US"/>
          </a:p>
        </p:txBody>
      </p:sp>
      <p:sp>
        <p:nvSpPr>
          <p:cNvPr id="1239093" name="Line 53"/>
          <p:cNvSpPr>
            <a:spLocks noChangeAspect="1" noChangeShapeType="1"/>
          </p:cNvSpPr>
          <p:nvPr/>
        </p:nvSpPr>
        <p:spPr bwMode="auto">
          <a:xfrm>
            <a:off x="4908550" y="5784850"/>
            <a:ext cx="528638" cy="0"/>
          </a:xfrm>
          <a:prstGeom prst="line">
            <a:avLst/>
          </a:prstGeom>
          <a:noFill/>
          <a:ln w="28575">
            <a:solidFill>
              <a:srgbClr val="000000"/>
            </a:solidFill>
            <a:round/>
            <a:headEnd/>
            <a:tailEnd type="triangle" w="med" len="lg"/>
          </a:ln>
        </p:spPr>
        <p:txBody>
          <a:bodyPr/>
          <a:lstStyle/>
          <a:p>
            <a:endParaRPr lang="zh-CN" altLang="en-US"/>
          </a:p>
        </p:txBody>
      </p:sp>
      <p:sp>
        <p:nvSpPr>
          <p:cNvPr id="1239094" name="Line 54"/>
          <p:cNvSpPr>
            <a:spLocks noChangeAspect="1" noChangeShapeType="1"/>
          </p:cNvSpPr>
          <p:nvPr/>
        </p:nvSpPr>
        <p:spPr bwMode="auto">
          <a:xfrm flipH="1">
            <a:off x="6492875" y="5784850"/>
            <a:ext cx="352425" cy="0"/>
          </a:xfrm>
          <a:prstGeom prst="line">
            <a:avLst/>
          </a:prstGeom>
          <a:noFill/>
          <a:ln w="28575">
            <a:solidFill>
              <a:srgbClr val="000000"/>
            </a:solidFill>
            <a:round/>
            <a:headEnd/>
            <a:tailEnd type="triangle" w="med" len="lg"/>
          </a:ln>
        </p:spPr>
        <p:txBody>
          <a:bodyPr/>
          <a:lstStyle/>
          <a:p>
            <a:endParaRPr lang="zh-CN" altLang="en-US"/>
          </a:p>
        </p:txBody>
      </p:sp>
      <p:sp>
        <p:nvSpPr>
          <p:cNvPr id="1239095" name="Text Box 55"/>
          <p:cNvSpPr txBox="1">
            <a:spLocks noChangeAspect="1" noChangeArrowheads="1"/>
          </p:cNvSpPr>
          <p:nvPr/>
        </p:nvSpPr>
        <p:spPr bwMode="auto">
          <a:xfrm>
            <a:off x="542925" y="5589588"/>
            <a:ext cx="4029075" cy="730250"/>
          </a:xfrm>
          <a:prstGeom prst="rect">
            <a:avLst/>
          </a:prstGeom>
          <a:noFill/>
          <a:ln w="9525">
            <a:noFill/>
            <a:miter lim="800000"/>
            <a:headEnd/>
            <a:tailEnd/>
          </a:ln>
        </p:spPr>
        <p:txBody>
          <a:bodyPr lIns="0" tIns="0" rIns="0" bIns="0">
            <a:spAutoFit/>
          </a:bodyPr>
          <a:lstStyle/>
          <a:p>
            <a:pPr algn="just"/>
            <a:r>
              <a:rPr lang="zh-CN" altLang="en-US">
                <a:solidFill>
                  <a:schemeClr val="bg2"/>
                </a:solidFill>
                <a:ea typeface="楷体_GB2312" pitchFamily="49" charset="-122"/>
              </a:rPr>
              <a:t>图</a:t>
            </a:r>
            <a:r>
              <a:rPr lang="en-US" altLang="zh-CN">
                <a:solidFill>
                  <a:schemeClr val="bg2"/>
                </a:solidFill>
                <a:ea typeface="楷体_GB2312" pitchFamily="49" charset="-122"/>
              </a:rPr>
              <a:t>7.4  </a:t>
            </a:r>
            <a:r>
              <a:rPr lang="zh-CN" altLang="en-US">
                <a:solidFill>
                  <a:schemeClr val="bg2"/>
                </a:solidFill>
                <a:ea typeface="楷体_GB2312" pitchFamily="49" charset="-122"/>
              </a:rPr>
              <a:t>部件级流水线</a:t>
            </a:r>
          </a:p>
          <a:p>
            <a:pPr algn="just"/>
            <a:r>
              <a:rPr lang="en-US" altLang="zh-CN">
                <a:solidFill>
                  <a:schemeClr val="bg2"/>
                </a:solidFill>
                <a:ea typeface="楷体_GB2312" pitchFamily="49" charset="-122"/>
              </a:rPr>
              <a:t>—— </a:t>
            </a:r>
            <a:r>
              <a:rPr lang="zh-CN" altLang="en-US">
                <a:solidFill>
                  <a:schemeClr val="bg2"/>
                </a:solidFill>
                <a:ea typeface="楷体_GB2312" pitchFamily="49" charset="-122"/>
              </a:rPr>
              <a:t>流水的微程序控制单元</a:t>
            </a: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2D65DFAC-989E-4692-BFEF-C86683394364}" type="slidenum">
              <a:rPr lang="zh-CN" altLang="en-US"/>
              <a:pPr/>
              <a:t>17</a:t>
            </a:fld>
            <a:endParaRPr lang="en-US" altLang="zh-CN"/>
          </a:p>
        </p:txBody>
      </p:sp>
      <p:sp>
        <p:nvSpPr>
          <p:cNvPr id="1240066" name="Rectangle 2"/>
          <p:cNvSpPr>
            <a:spLocks noGrp="1" noChangeArrowheads="1"/>
          </p:cNvSpPr>
          <p:nvPr>
            <p:ph type="title"/>
          </p:nvPr>
        </p:nvSpPr>
        <p:spPr/>
        <p:txBody>
          <a:bodyPr/>
          <a:lstStyle/>
          <a:p>
            <a:r>
              <a:rPr lang="en-US" altLang="zh-CN"/>
              <a:t>7.1 </a:t>
            </a:r>
            <a:r>
              <a:rPr lang="zh-CN" altLang="en-US" b="0"/>
              <a:t>流水线处理</a:t>
            </a:r>
            <a:r>
              <a:rPr lang="zh-CN" altLang="en-US"/>
              <a:t>      </a:t>
            </a:r>
            <a:r>
              <a:rPr lang="zh-CN" altLang="en-US" sz="2800">
                <a:solidFill>
                  <a:srgbClr val="008000"/>
                </a:solidFill>
                <a:ea typeface="黑体" pitchFamily="2" charset="-122"/>
              </a:rPr>
              <a:t>二、流水线类型</a:t>
            </a:r>
          </a:p>
        </p:txBody>
      </p:sp>
      <p:sp>
        <p:nvSpPr>
          <p:cNvPr id="1240067" name="Rectangle 3"/>
          <p:cNvSpPr>
            <a:spLocks noGrp="1" noChangeArrowheads="1"/>
          </p:cNvSpPr>
          <p:nvPr>
            <p:ph type="body" idx="1"/>
          </p:nvPr>
        </p:nvSpPr>
        <p:spPr>
          <a:xfrm>
            <a:off x="457200" y="549275"/>
            <a:ext cx="8362950" cy="6192838"/>
          </a:xfrm>
        </p:spPr>
        <p:txBody>
          <a:bodyPr/>
          <a:lstStyle/>
          <a:p>
            <a:r>
              <a:rPr lang="zh-CN" altLang="en-US"/>
              <a:t>按流水线</a:t>
            </a:r>
            <a:r>
              <a:rPr lang="zh-CN" altLang="en-US">
                <a:solidFill>
                  <a:srgbClr val="0000FF"/>
                </a:solidFill>
              </a:rPr>
              <a:t>功能的强弱</a:t>
            </a:r>
            <a:r>
              <a:rPr lang="zh-CN" altLang="en-US"/>
              <a:t>划分：</a:t>
            </a:r>
          </a:p>
          <a:p>
            <a:pPr lvl="1"/>
            <a:r>
              <a:rPr lang="zh-CN" altLang="en-US" sz="2400">
                <a:solidFill>
                  <a:srgbClr val="CC0000"/>
                </a:solidFill>
              </a:rPr>
              <a:t>单功能</a:t>
            </a:r>
            <a:r>
              <a:rPr lang="zh-CN" altLang="en-US" sz="2400"/>
              <a:t>流水线</a:t>
            </a:r>
            <a:br>
              <a:rPr lang="zh-CN" altLang="en-US" sz="2400"/>
            </a:br>
            <a:r>
              <a:rPr lang="en-US" altLang="zh-CN" sz="2400"/>
              <a:t>Cray-1</a:t>
            </a:r>
            <a:r>
              <a:rPr lang="zh-CN" altLang="en-US" sz="2400"/>
              <a:t>向量计算机</a:t>
            </a:r>
            <a:r>
              <a:rPr lang="en-US" altLang="zh-CN" sz="2400">
                <a:latin typeface="宋体" pitchFamily="2" charset="-122"/>
                <a:ea typeface="宋体" pitchFamily="2" charset="-122"/>
              </a:rPr>
              <a:t>(</a:t>
            </a:r>
            <a:r>
              <a:rPr lang="en-US" altLang="zh-CN" sz="2400"/>
              <a:t>1976</a:t>
            </a:r>
            <a:r>
              <a:rPr lang="zh-CN" altLang="en-US" sz="2400"/>
              <a:t>年</a:t>
            </a:r>
            <a:r>
              <a:rPr lang="en-US" altLang="zh-CN" sz="2400">
                <a:latin typeface="宋体" pitchFamily="2" charset="-122"/>
                <a:ea typeface="宋体" pitchFamily="2" charset="-122"/>
              </a:rPr>
              <a:t>)</a:t>
            </a:r>
            <a:r>
              <a:rPr lang="zh-CN" altLang="en-US" sz="2400"/>
              <a:t>：</a:t>
            </a:r>
          </a:p>
          <a:p>
            <a:pPr lvl="2"/>
            <a:r>
              <a:rPr lang="en-US" altLang="zh-CN" sz="2400"/>
              <a:t>160MFLOPS</a:t>
            </a:r>
            <a:r>
              <a:rPr lang="zh-CN" altLang="en-US" sz="2400"/>
              <a:t>、</a:t>
            </a:r>
            <a:r>
              <a:rPr lang="en-US" altLang="zh-CN" sz="2400"/>
              <a:t>8</a:t>
            </a:r>
            <a:r>
              <a:rPr lang="zh-CN" altLang="en-US" sz="2400"/>
              <a:t>兆字节主存储器。</a:t>
            </a:r>
          </a:p>
          <a:p>
            <a:pPr lvl="2"/>
            <a:r>
              <a:rPr lang="zh-CN" altLang="en-US" sz="2400"/>
              <a:t>有</a:t>
            </a:r>
            <a:r>
              <a:rPr lang="en-US" altLang="zh-CN" sz="2400">
                <a:solidFill>
                  <a:srgbClr val="D60093"/>
                </a:solidFill>
              </a:rPr>
              <a:t>12</a:t>
            </a:r>
            <a:r>
              <a:rPr lang="zh-CN" altLang="en-US" sz="2400">
                <a:solidFill>
                  <a:srgbClr val="D60093"/>
                </a:solidFill>
              </a:rPr>
              <a:t>条</a:t>
            </a:r>
            <a:r>
              <a:rPr lang="zh-CN" altLang="en-US" sz="2400">
                <a:solidFill>
                  <a:srgbClr val="008000"/>
                </a:solidFill>
              </a:rPr>
              <a:t>单功能</a:t>
            </a:r>
            <a:r>
              <a:rPr lang="zh-CN" altLang="en-US" sz="2400">
                <a:solidFill>
                  <a:srgbClr val="FF0000"/>
                </a:solidFill>
              </a:rPr>
              <a:t>运算</a:t>
            </a:r>
            <a:r>
              <a:rPr lang="zh-CN" altLang="en-US" sz="2400"/>
              <a:t>流水线，分别完成：地址加、地址乘、标量加、标量移位、标量逻辑运算、标量计数、向量加、向量移位、向量逻辑运算、浮点加、浮点乘、浮点迭代求倒数。</a:t>
            </a:r>
          </a:p>
          <a:p>
            <a:pPr lvl="2"/>
            <a:r>
              <a:rPr lang="zh-CN" altLang="en-US" sz="2400"/>
              <a:t>将多个单功能流水线加以组合就可以实现多功能的流水操作。</a:t>
            </a:r>
          </a:p>
          <a:p>
            <a:pPr lvl="1"/>
            <a:r>
              <a:rPr lang="zh-CN" altLang="en-US" sz="2400">
                <a:solidFill>
                  <a:srgbClr val="CC0000"/>
                </a:solidFill>
              </a:rPr>
              <a:t>多功能</a:t>
            </a:r>
            <a:r>
              <a:rPr lang="zh-CN" altLang="en-US" sz="2400"/>
              <a:t>流水线</a:t>
            </a: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2E76351E-2CC4-45AE-8C19-EF506E6D4D58}" type="slidenum">
              <a:rPr lang="zh-CN" altLang="en-US"/>
              <a:pPr/>
              <a:t>18</a:t>
            </a:fld>
            <a:endParaRPr lang="en-US" altLang="zh-CN"/>
          </a:p>
        </p:txBody>
      </p:sp>
      <p:sp>
        <p:nvSpPr>
          <p:cNvPr id="1241090" name="Rectangle 2"/>
          <p:cNvSpPr>
            <a:spLocks noGrp="1" noChangeArrowheads="1"/>
          </p:cNvSpPr>
          <p:nvPr>
            <p:ph type="title"/>
          </p:nvPr>
        </p:nvSpPr>
        <p:spPr/>
        <p:txBody>
          <a:bodyPr/>
          <a:lstStyle/>
          <a:p>
            <a:r>
              <a:rPr lang="en-US" altLang="zh-CN"/>
              <a:t>7.1 </a:t>
            </a:r>
            <a:r>
              <a:rPr lang="zh-CN" altLang="en-US" b="0"/>
              <a:t>流水线处理</a:t>
            </a:r>
            <a:r>
              <a:rPr lang="zh-CN" altLang="en-US"/>
              <a:t>      </a:t>
            </a:r>
            <a:r>
              <a:rPr lang="zh-CN" altLang="en-US" sz="2800">
                <a:solidFill>
                  <a:srgbClr val="008000"/>
                </a:solidFill>
                <a:ea typeface="黑体" pitchFamily="2" charset="-122"/>
              </a:rPr>
              <a:t>二、流水线类型</a:t>
            </a:r>
          </a:p>
        </p:txBody>
      </p:sp>
      <p:sp>
        <p:nvSpPr>
          <p:cNvPr id="1241091" name="Rectangle 3"/>
          <p:cNvSpPr>
            <a:spLocks noGrp="1" noChangeArrowheads="1"/>
          </p:cNvSpPr>
          <p:nvPr>
            <p:ph type="body" idx="1"/>
          </p:nvPr>
        </p:nvSpPr>
        <p:spPr/>
        <p:txBody>
          <a:bodyPr/>
          <a:lstStyle/>
          <a:p>
            <a:r>
              <a:rPr lang="zh-CN" altLang="en-US"/>
              <a:t>按流水线</a:t>
            </a:r>
            <a:r>
              <a:rPr lang="zh-CN" altLang="en-US">
                <a:solidFill>
                  <a:srgbClr val="0000FF"/>
                </a:solidFill>
              </a:rPr>
              <a:t>功能的强弱</a:t>
            </a:r>
            <a:r>
              <a:rPr lang="zh-CN" altLang="en-US"/>
              <a:t>划分：</a:t>
            </a:r>
          </a:p>
          <a:p>
            <a:pPr lvl="1"/>
            <a:r>
              <a:rPr lang="zh-CN" altLang="en-US" sz="2400">
                <a:solidFill>
                  <a:srgbClr val="CC0000"/>
                </a:solidFill>
              </a:rPr>
              <a:t>单功能</a:t>
            </a:r>
            <a:r>
              <a:rPr lang="zh-CN" altLang="en-US" sz="2400"/>
              <a:t>流水线</a:t>
            </a:r>
          </a:p>
          <a:p>
            <a:pPr lvl="1"/>
            <a:r>
              <a:rPr lang="zh-CN" altLang="en-US" sz="2400">
                <a:solidFill>
                  <a:srgbClr val="CC0000"/>
                </a:solidFill>
              </a:rPr>
              <a:t>多功能</a:t>
            </a:r>
            <a:r>
              <a:rPr lang="zh-CN" altLang="en-US" sz="2400"/>
              <a:t>流水线</a:t>
            </a:r>
          </a:p>
          <a:p>
            <a:pPr lvl="2"/>
            <a:r>
              <a:rPr lang="zh-CN" altLang="en-US" sz="2400">
                <a:solidFill>
                  <a:srgbClr val="008000"/>
                </a:solidFill>
              </a:rPr>
              <a:t>静态</a:t>
            </a:r>
            <a:r>
              <a:rPr lang="zh-CN" altLang="en-US" sz="2400"/>
              <a:t>流水线</a:t>
            </a:r>
          </a:p>
          <a:p>
            <a:pPr lvl="2"/>
            <a:r>
              <a:rPr lang="zh-CN" altLang="en-US" sz="2400">
                <a:solidFill>
                  <a:srgbClr val="008000"/>
                </a:solidFill>
              </a:rPr>
              <a:t>动态</a:t>
            </a:r>
            <a:r>
              <a:rPr lang="zh-CN" altLang="en-US" sz="2400"/>
              <a:t>流水线</a:t>
            </a: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灯片编号占位符 4"/>
          <p:cNvSpPr>
            <a:spLocks noGrp="1"/>
          </p:cNvSpPr>
          <p:nvPr>
            <p:ph type="sldNum" sz="quarter" idx="11"/>
          </p:nvPr>
        </p:nvSpPr>
        <p:spPr/>
        <p:txBody>
          <a:bodyPr/>
          <a:lstStyle/>
          <a:p>
            <a:fld id="{DA160639-1545-426D-B646-987B59D80D74}" type="slidenum">
              <a:rPr lang="zh-CN" altLang="en-US"/>
              <a:pPr/>
              <a:t>19</a:t>
            </a:fld>
            <a:endParaRPr lang="en-US" altLang="zh-CN"/>
          </a:p>
        </p:txBody>
      </p:sp>
      <p:sp>
        <p:nvSpPr>
          <p:cNvPr id="1242114" name="Rectangle 2"/>
          <p:cNvSpPr>
            <a:spLocks noGrp="1" noChangeArrowheads="1"/>
          </p:cNvSpPr>
          <p:nvPr>
            <p:ph type="title"/>
          </p:nvPr>
        </p:nvSpPr>
        <p:spPr/>
        <p:txBody>
          <a:bodyPr/>
          <a:lstStyle/>
          <a:p>
            <a:r>
              <a:rPr lang="en-US" altLang="zh-CN"/>
              <a:t>7.1 </a:t>
            </a:r>
            <a:r>
              <a:rPr lang="zh-CN" altLang="en-US" b="0"/>
              <a:t>流水线处理</a:t>
            </a:r>
            <a:r>
              <a:rPr lang="zh-CN" altLang="en-US"/>
              <a:t>      </a:t>
            </a:r>
            <a:r>
              <a:rPr lang="zh-CN" altLang="en-US" sz="2800">
                <a:solidFill>
                  <a:srgbClr val="008000"/>
                </a:solidFill>
                <a:ea typeface="黑体" pitchFamily="2" charset="-122"/>
              </a:rPr>
              <a:t>二、流水线类型</a:t>
            </a:r>
          </a:p>
        </p:txBody>
      </p:sp>
      <p:sp>
        <p:nvSpPr>
          <p:cNvPr id="1242117" name="Text Box 5"/>
          <p:cNvSpPr txBox="1">
            <a:spLocks noChangeAspect="1" noChangeArrowheads="1"/>
          </p:cNvSpPr>
          <p:nvPr/>
        </p:nvSpPr>
        <p:spPr bwMode="auto">
          <a:xfrm>
            <a:off x="2195513" y="6376988"/>
            <a:ext cx="4913312" cy="365125"/>
          </a:xfrm>
          <a:prstGeom prst="rect">
            <a:avLst/>
          </a:prstGeom>
          <a:solidFill>
            <a:srgbClr val="FFFFFF"/>
          </a:solidFill>
          <a:ln w="9525">
            <a:noFill/>
            <a:miter lim="800000"/>
            <a:headEnd/>
            <a:tailEnd/>
          </a:ln>
        </p:spPr>
        <p:txBody>
          <a:bodyPr wrap="none" lIns="0" tIns="0" rIns="0" bIns="0">
            <a:spAutoFit/>
          </a:bodyPr>
          <a:lstStyle/>
          <a:p>
            <a:pPr algn="just"/>
            <a:r>
              <a:rPr lang="zh-CN" altLang="en-US">
                <a:solidFill>
                  <a:schemeClr val="bg2"/>
                </a:solidFill>
                <a:ea typeface="楷体_GB2312" pitchFamily="49" charset="-122"/>
              </a:rPr>
              <a:t>图</a:t>
            </a:r>
            <a:r>
              <a:rPr lang="en-US" altLang="zh-CN">
                <a:solidFill>
                  <a:schemeClr val="bg2"/>
                </a:solidFill>
                <a:ea typeface="楷体_GB2312" pitchFamily="49" charset="-122"/>
              </a:rPr>
              <a:t>7.5  TI ASC</a:t>
            </a:r>
            <a:r>
              <a:rPr lang="zh-CN" altLang="en-US">
                <a:solidFill>
                  <a:schemeClr val="bg2"/>
                </a:solidFill>
                <a:ea typeface="楷体_GB2312" pitchFamily="49" charset="-122"/>
              </a:rPr>
              <a:t>计算机的运算器流水线</a:t>
            </a:r>
          </a:p>
        </p:txBody>
      </p:sp>
      <p:sp>
        <p:nvSpPr>
          <p:cNvPr id="1242120" name="Text Box 8"/>
          <p:cNvSpPr txBox="1">
            <a:spLocks noChangeAspect="1" noChangeArrowheads="1"/>
          </p:cNvSpPr>
          <p:nvPr/>
        </p:nvSpPr>
        <p:spPr bwMode="auto">
          <a:xfrm>
            <a:off x="1468438" y="2082800"/>
            <a:ext cx="1487487" cy="427038"/>
          </a:xfrm>
          <a:prstGeom prst="rect">
            <a:avLst/>
          </a:prstGeom>
          <a:solidFill>
            <a:srgbClr val="CCECFF"/>
          </a:solidFill>
          <a:ln w="28575">
            <a:solidFill>
              <a:srgbClr val="000000"/>
            </a:solidFill>
            <a:miter lim="800000"/>
            <a:headEnd/>
            <a:tailEnd/>
          </a:ln>
        </p:spPr>
        <p:txBody>
          <a:bodyPr lIns="0" tIns="0" rIns="0" bIns="0"/>
          <a:lstStyle/>
          <a:p>
            <a:r>
              <a:rPr lang="zh-CN" altLang="en-US">
                <a:ea typeface="楷体_GB2312" pitchFamily="49" charset="-122"/>
              </a:rPr>
              <a:t>对阶移位</a:t>
            </a:r>
          </a:p>
        </p:txBody>
      </p:sp>
      <p:sp>
        <p:nvSpPr>
          <p:cNvPr id="1242121" name="Text Box 9"/>
          <p:cNvSpPr txBox="1">
            <a:spLocks noChangeAspect="1" noChangeArrowheads="1"/>
          </p:cNvSpPr>
          <p:nvPr/>
        </p:nvSpPr>
        <p:spPr bwMode="auto">
          <a:xfrm>
            <a:off x="1468438" y="2724150"/>
            <a:ext cx="1487487" cy="427038"/>
          </a:xfrm>
          <a:prstGeom prst="rect">
            <a:avLst/>
          </a:prstGeom>
          <a:solidFill>
            <a:srgbClr val="CCECFF"/>
          </a:solidFill>
          <a:ln w="28575">
            <a:solidFill>
              <a:srgbClr val="000000"/>
            </a:solidFill>
            <a:miter lim="800000"/>
            <a:headEnd/>
            <a:tailEnd/>
          </a:ln>
        </p:spPr>
        <p:txBody>
          <a:bodyPr tIns="0" bIns="0"/>
          <a:lstStyle/>
          <a:p>
            <a:r>
              <a:rPr lang="zh-CN" altLang="en-US">
                <a:ea typeface="楷体_GB2312" pitchFamily="49" charset="-122"/>
              </a:rPr>
              <a:t>相加</a:t>
            </a:r>
          </a:p>
        </p:txBody>
      </p:sp>
      <p:sp>
        <p:nvSpPr>
          <p:cNvPr id="1242122" name="Text Box 10"/>
          <p:cNvSpPr txBox="1">
            <a:spLocks noChangeAspect="1" noChangeArrowheads="1"/>
          </p:cNvSpPr>
          <p:nvPr/>
        </p:nvSpPr>
        <p:spPr bwMode="auto">
          <a:xfrm>
            <a:off x="1468438" y="3365500"/>
            <a:ext cx="1487487" cy="427038"/>
          </a:xfrm>
          <a:prstGeom prst="rect">
            <a:avLst/>
          </a:prstGeom>
          <a:solidFill>
            <a:srgbClr val="CCECFF"/>
          </a:solidFill>
          <a:ln w="28575">
            <a:solidFill>
              <a:srgbClr val="000000"/>
            </a:solidFill>
            <a:miter lim="800000"/>
            <a:headEnd/>
            <a:tailEnd/>
          </a:ln>
        </p:spPr>
        <p:txBody>
          <a:bodyPr tIns="0" bIns="0"/>
          <a:lstStyle/>
          <a:p>
            <a:r>
              <a:rPr lang="zh-CN" altLang="en-US">
                <a:ea typeface="楷体_GB2312" pitchFamily="49" charset="-122"/>
              </a:rPr>
              <a:t>规格化</a:t>
            </a:r>
          </a:p>
        </p:txBody>
      </p:sp>
      <p:sp>
        <p:nvSpPr>
          <p:cNvPr id="1242123" name="Text Box 11"/>
          <p:cNvSpPr txBox="1">
            <a:spLocks noChangeAspect="1" noChangeArrowheads="1"/>
          </p:cNvSpPr>
          <p:nvPr/>
        </p:nvSpPr>
        <p:spPr bwMode="auto">
          <a:xfrm>
            <a:off x="1463675" y="800100"/>
            <a:ext cx="1489075" cy="427038"/>
          </a:xfrm>
          <a:prstGeom prst="rect">
            <a:avLst/>
          </a:prstGeom>
          <a:solidFill>
            <a:srgbClr val="CCECFF"/>
          </a:solidFill>
          <a:ln w="28575">
            <a:solidFill>
              <a:srgbClr val="000000"/>
            </a:solidFill>
            <a:miter lim="800000"/>
            <a:headEnd/>
            <a:tailEnd/>
          </a:ln>
        </p:spPr>
        <p:txBody>
          <a:bodyPr tIns="0" bIns="0"/>
          <a:lstStyle/>
          <a:p>
            <a:r>
              <a:rPr lang="zh-CN" altLang="en-US">
                <a:ea typeface="楷体_GB2312" pitchFamily="49" charset="-122"/>
              </a:rPr>
              <a:t>输入</a:t>
            </a:r>
          </a:p>
        </p:txBody>
      </p:sp>
      <p:sp>
        <p:nvSpPr>
          <p:cNvPr id="1242124" name="Text Box 12"/>
          <p:cNvSpPr txBox="1">
            <a:spLocks noChangeAspect="1" noChangeArrowheads="1"/>
          </p:cNvSpPr>
          <p:nvPr/>
        </p:nvSpPr>
        <p:spPr bwMode="auto">
          <a:xfrm>
            <a:off x="1468438" y="1441450"/>
            <a:ext cx="1487487" cy="427038"/>
          </a:xfrm>
          <a:prstGeom prst="rect">
            <a:avLst/>
          </a:prstGeom>
          <a:solidFill>
            <a:srgbClr val="CCECFF"/>
          </a:solidFill>
          <a:ln w="28575">
            <a:solidFill>
              <a:srgbClr val="000000"/>
            </a:solidFill>
            <a:miter lim="800000"/>
            <a:headEnd/>
            <a:tailEnd/>
          </a:ln>
        </p:spPr>
        <p:txBody>
          <a:bodyPr tIns="0" bIns="0"/>
          <a:lstStyle/>
          <a:p>
            <a:r>
              <a:rPr lang="zh-CN" altLang="en-US">
                <a:ea typeface="楷体_GB2312" pitchFamily="49" charset="-122"/>
              </a:rPr>
              <a:t>减阶</a:t>
            </a:r>
          </a:p>
        </p:txBody>
      </p:sp>
      <p:sp>
        <p:nvSpPr>
          <p:cNvPr id="1242125" name="Text Box 13"/>
          <p:cNvSpPr txBox="1">
            <a:spLocks noChangeAspect="1" noChangeArrowheads="1"/>
          </p:cNvSpPr>
          <p:nvPr/>
        </p:nvSpPr>
        <p:spPr bwMode="auto">
          <a:xfrm>
            <a:off x="1468438" y="4006850"/>
            <a:ext cx="1487487" cy="427038"/>
          </a:xfrm>
          <a:prstGeom prst="rect">
            <a:avLst/>
          </a:prstGeom>
          <a:solidFill>
            <a:srgbClr val="CCECFF"/>
          </a:solidFill>
          <a:ln w="28575">
            <a:solidFill>
              <a:srgbClr val="000000"/>
            </a:solidFill>
            <a:miter lim="800000"/>
            <a:headEnd/>
            <a:tailEnd/>
          </a:ln>
        </p:spPr>
        <p:txBody>
          <a:bodyPr tIns="0" bIns="0"/>
          <a:lstStyle/>
          <a:p>
            <a:r>
              <a:rPr lang="zh-CN" altLang="en-US">
                <a:ea typeface="楷体_GB2312" pitchFamily="49" charset="-122"/>
              </a:rPr>
              <a:t>相乘</a:t>
            </a:r>
          </a:p>
        </p:txBody>
      </p:sp>
      <p:sp>
        <p:nvSpPr>
          <p:cNvPr id="1242126" name="Text Box 14"/>
          <p:cNvSpPr txBox="1">
            <a:spLocks noChangeAspect="1" noChangeArrowheads="1"/>
          </p:cNvSpPr>
          <p:nvPr/>
        </p:nvSpPr>
        <p:spPr bwMode="auto">
          <a:xfrm>
            <a:off x="1468438" y="4648200"/>
            <a:ext cx="1487487" cy="427038"/>
          </a:xfrm>
          <a:prstGeom prst="rect">
            <a:avLst/>
          </a:prstGeom>
          <a:solidFill>
            <a:srgbClr val="CCECFF"/>
          </a:solidFill>
          <a:ln w="28575">
            <a:solidFill>
              <a:srgbClr val="000000"/>
            </a:solidFill>
            <a:miter lim="800000"/>
            <a:headEnd/>
            <a:tailEnd/>
          </a:ln>
        </p:spPr>
        <p:txBody>
          <a:bodyPr tIns="0" bIns="0"/>
          <a:lstStyle/>
          <a:p>
            <a:r>
              <a:rPr lang="zh-CN" altLang="en-US">
                <a:ea typeface="楷体_GB2312" pitchFamily="49" charset="-122"/>
              </a:rPr>
              <a:t>累加</a:t>
            </a:r>
          </a:p>
        </p:txBody>
      </p:sp>
      <p:sp>
        <p:nvSpPr>
          <p:cNvPr id="1242127" name="Text Box 15"/>
          <p:cNvSpPr txBox="1">
            <a:spLocks noChangeAspect="1" noChangeArrowheads="1"/>
          </p:cNvSpPr>
          <p:nvPr/>
        </p:nvSpPr>
        <p:spPr bwMode="auto">
          <a:xfrm>
            <a:off x="1468438" y="5289550"/>
            <a:ext cx="1487487" cy="427038"/>
          </a:xfrm>
          <a:prstGeom prst="rect">
            <a:avLst/>
          </a:prstGeom>
          <a:solidFill>
            <a:srgbClr val="CCECFF"/>
          </a:solidFill>
          <a:ln w="28575">
            <a:solidFill>
              <a:srgbClr val="000000"/>
            </a:solidFill>
            <a:miter lim="800000"/>
            <a:headEnd/>
            <a:tailEnd/>
          </a:ln>
        </p:spPr>
        <p:txBody>
          <a:bodyPr tIns="0" bIns="0"/>
          <a:lstStyle/>
          <a:p>
            <a:r>
              <a:rPr lang="zh-CN" altLang="en-US">
                <a:ea typeface="楷体_GB2312" pitchFamily="49" charset="-122"/>
              </a:rPr>
              <a:t>输出</a:t>
            </a:r>
          </a:p>
        </p:txBody>
      </p:sp>
      <p:sp>
        <p:nvSpPr>
          <p:cNvPr id="1242128" name="Text Box 16"/>
          <p:cNvSpPr txBox="1">
            <a:spLocks noChangeAspect="1" noChangeArrowheads="1"/>
          </p:cNvSpPr>
          <p:nvPr/>
        </p:nvSpPr>
        <p:spPr bwMode="auto">
          <a:xfrm>
            <a:off x="1217613" y="800100"/>
            <a:ext cx="152400" cy="365125"/>
          </a:xfrm>
          <a:prstGeom prst="rect">
            <a:avLst/>
          </a:prstGeom>
          <a:solidFill>
            <a:srgbClr val="FFFFFF"/>
          </a:solidFill>
          <a:ln w="9525">
            <a:noFill/>
            <a:miter lim="800000"/>
            <a:headEnd/>
            <a:tailEnd/>
          </a:ln>
        </p:spPr>
        <p:txBody>
          <a:bodyPr wrap="none" lIns="0" tIns="0" rIns="0" bIns="0">
            <a:spAutoFit/>
          </a:bodyPr>
          <a:lstStyle/>
          <a:p>
            <a:pPr algn="just"/>
            <a:r>
              <a:rPr lang="en-US" altLang="zh-CN">
                <a:ea typeface="楷体_GB2312" pitchFamily="49" charset="-122"/>
              </a:rPr>
              <a:t>1</a:t>
            </a:r>
          </a:p>
        </p:txBody>
      </p:sp>
      <p:sp>
        <p:nvSpPr>
          <p:cNvPr id="1242129" name="Text Box 17"/>
          <p:cNvSpPr txBox="1">
            <a:spLocks noChangeAspect="1" noChangeArrowheads="1"/>
          </p:cNvSpPr>
          <p:nvPr/>
        </p:nvSpPr>
        <p:spPr bwMode="auto">
          <a:xfrm>
            <a:off x="1217613" y="1439863"/>
            <a:ext cx="152400" cy="365125"/>
          </a:xfrm>
          <a:prstGeom prst="rect">
            <a:avLst/>
          </a:prstGeom>
          <a:solidFill>
            <a:srgbClr val="FFFFFF"/>
          </a:solidFill>
          <a:ln w="9525">
            <a:noFill/>
            <a:miter lim="800000"/>
            <a:headEnd/>
            <a:tailEnd/>
          </a:ln>
        </p:spPr>
        <p:txBody>
          <a:bodyPr wrap="none" lIns="0" tIns="0" rIns="0" bIns="0">
            <a:spAutoFit/>
          </a:bodyPr>
          <a:lstStyle/>
          <a:p>
            <a:pPr algn="just"/>
            <a:r>
              <a:rPr lang="en-US" altLang="zh-CN">
                <a:ea typeface="楷体_GB2312" pitchFamily="49" charset="-122"/>
              </a:rPr>
              <a:t>2</a:t>
            </a:r>
          </a:p>
        </p:txBody>
      </p:sp>
      <p:sp>
        <p:nvSpPr>
          <p:cNvPr id="1242130" name="Text Box 18"/>
          <p:cNvSpPr txBox="1">
            <a:spLocks noChangeAspect="1" noChangeArrowheads="1"/>
          </p:cNvSpPr>
          <p:nvPr/>
        </p:nvSpPr>
        <p:spPr bwMode="auto">
          <a:xfrm>
            <a:off x="1217613" y="2084388"/>
            <a:ext cx="152400" cy="365125"/>
          </a:xfrm>
          <a:prstGeom prst="rect">
            <a:avLst/>
          </a:prstGeom>
          <a:solidFill>
            <a:srgbClr val="FFFFFF"/>
          </a:solidFill>
          <a:ln w="9525">
            <a:noFill/>
            <a:miter lim="800000"/>
            <a:headEnd/>
            <a:tailEnd/>
          </a:ln>
        </p:spPr>
        <p:txBody>
          <a:bodyPr wrap="none" lIns="0" tIns="0" rIns="0" bIns="0">
            <a:spAutoFit/>
          </a:bodyPr>
          <a:lstStyle/>
          <a:p>
            <a:pPr algn="just"/>
            <a:r>
              <a:rPr lang="en-US" altLang="zh-CN">
                <a:ea typeface="楷体_GB2312" pitchFamily="49" charset="-122"/>
              </a:rPr>
              <a:t>3</a:t>
            </a:r>
          </a:p>
        </p:txBody>
      </p:sp>
      <p:sp>
        <p:nvSpPr>
          <p:cNvPr id="1242131" name="Text Box 19"/>
          <p:cNvSpPr txBox="1">
            <a:spLocks noChangeAspect="1" noChangeArrowheads="1"/>
          </p:cNvSpPr>
          <p:nvPr/>
        </p:nvSpPr>
        <p:spPr bwMode="auto">
          <a:xfrm>
            <a:off x="1217613" y="2724150"/>
            <a:ext cx="152400" cy="365125"/>
          </a:xfrm>
          <a:prstGeom prst="rect">
            <a:avLst/>
          </a:prstGeom>
          <a:solidFill>
            <a:srgbClr val="FFFFFF"/>
          </a:solidFill>
          <a:ln w="9525">
            <a:noFill/>
            <a:miter lim="800000"/>
            <a:headEnd/>
            <a:tailEnd/>
          </a:ln>
        </p:spPr>
        <p:txBody>
          <a:bodyPr wrap="none" lIns="0" tIns="0" rIns="0" bIns="0">
            <a:spAutoFit/>
          </a:bodyPr>
          <a:lstStyle/>
          <a:p>
            <a:pPr algn="just"/>
            <a:r>
              <a:rPr lang="en-US" altLang="zh-CN">
                <a:ea typeface="楷体_GB2312" pitchFamily="49" charset="-122"/>
              </a:rPr>
              <a:t>4</a:t>
            </a:r>
          </a:p>
        </p:txBody>
      </p:sp>
      <p:sp>
        <p:nvSpPr>
          <p:cNvPr id="1242132" name="Text Box 20"/>
          <p:cNvSpPr txBox="1">
            <a:spLocks noChangeAspect="1" noChangeArrowheads="1"/>
          </p:cNvSpPr>
          <p:nvPr/>
        </p:nvSpPr>
        <p:spPr bwMode="auto">
          <a:xfrm>
            <a:off x="1217613" y="3363913"/>
            <a:ext cx="152400" cy="365125"/>
          </a:xfrm>
          <a:prstGeom prst="rect">
            <a:avLst/>
          </a:prstGeom>
          <a:solidFill>
            <a:srgbClr val="FFFFFF"/>
          </a:solidFill>
          <a:ln w="9525">
            <a:noFill/>
            <a:miter lim="800000"/>
            <a:headEnd/>
            <a:tailEnd/>
          </a:ln>
        </p:spPr>
        <p:txBody>
          <a:bodyPr wrap="none" lIns="0" tIns="0" rIns="0" bIns="0">
            <a:spAutoFit/>
          </a:bodyPr>
          <a:lstStyle/>
          <a:p>
            <a:pPr algn="just"/>
            <a:r>
              <a:rPr lang="en-US" altLang="zh-CN">
                <a:ea typeface="楷体_GB2312" pitchFamily="49" charset="-122"/>
              </a:rPr>
              <a:t>5</a:t>
            </a:r>
          </a:p>
        </p:txBody>
      </p:sp>
      <p:sp>
        <p:nvSpPr>
          <p:cNvPr id="1242133" name="Text Box 21"/>
          <p:cNvSpPr txBox="1">
            <a:spLocks noChangeAspect="1" noChangeArrowheads="1"/>
          </p:cNvSpPr>
          <p:nvPr/>
        </p:nvSpPr>
        <p:spPr bwMode="auto">
          <a:xfrm>
            <a:off x="1217613" y="4003675"/>
            <a:ext cx="152400" cy="365125"/>
          </a:xfrm>
          <a:prstGeom prst="rect">
            <a:avLst/>
          </a:prstGeom>
          <a:solidFill>
            <a:srgbClr val="FFFFFF"/>
          </a:solidFill>
          <a:ln w="9525">
            <a:noFill/>
            <a:miter lim="800000"/>
            <a:headEnd/>
            <a:tailEnd/>
          </a:ln>
        </p:spPr>
        <p:txBody>
          <a:bodyPr wrap="none" lIns="0" tIns="0" rIns="0" bIns="0">
            <a:spAutoFit/>
          </a:bodyPr>
          <a:lstStyle/>
          <a:p>
            <a:pPr algn="just"/>
            <a:r>
              <a:rPr lang="en-US" altLang="zh-CN">
                <a:ea typeface="楷体_GB2312" pitchFamily="49" charset="-122"/>
              </a:rPr>
              <a:t>6</a:t>
            </a:r>
          </a:p>
        </p:txBody>
      </p:sp>
      <p:sp>
        <p:nvSpPr>
          <p:cNvPr id="1242134" name="Text Box 22"/>
          <p:cNvSpPr txBox="1">
            <a:spLocks noChangeAspect="1" noChangeArrowheads="1"/>
          </p:cNvSpPr>
          <p:nvPr/>
        </p:nvSpPr>
        <p:spPr bwMode="auto">
          <a:xfrm>
            <a:off x="1217613" y="4646613"/>
            <a:ext cx="152400" cy="365125"/>
          </a:xfrm>
          <a:prstGeom prst="rect">
            <a:avLst/>
          </a:prstGeom>
          <a:solidFill>
            <a:srgbClr val="FFFFFF"/>
          </a:solidFill>
          <a:ln w="9525">
            <a:noFill/>
            <a:miter lim="800000"/>
            <a:headEnd/>
            <a:tailEnd/>
          </a:ln>
        </p:spPr>
        <p:txBody>
          <a:bodyPr wrap="none" lIns="0" tIns="0" rIns="0" bIns="0">
            <a:spAutoFit/>
          </a:bodyPr>
          <a:lstStyle/>
          <a:p>
            <a:pPr algn="just"/>
            <a:r>
              <a:rPr lang="en-US" altLang="zh-CN">
                <a:ea typeface="楷体_GB2312" pitchFamily="49" charset="-122"/>
              </a:rPr>
              <a:t>7</a:t>
            </a:r>
          </a:p>
        </p:txBody>
      </p:sp>
      <p:sp>
        <p:nvSpPr>
          <p:cNvPr id="1242135" name="Text Box 23"/>
          <p:cNvSpPr txBox="1">
            <a:spLocks noChangeAspect="1" noChangeArrowheads="1"/>
          </p:cNvSpPr>
          <p:nvPr/>
        </p:nvSpPr>
        <p:spPr bwMode="auto">
          <a:xfrm>
            <a:off x="1217613" y="5287963"/>
            <a:ext cx="152400" cy="365125"/>
          </a:xfrm>
          <a:prstGeom prst="rect">
            <a:avLst/>
          </a:prstGeom>
          <a:solidFill>
            <a:srgbClr val="FFFFFF"/>
          </a:solidFill>
          <a:ln w="9525">
            <a:noFill/>
            <a:miter lim="800000"/>
            <a:headEnd/>
            <a:tailEnd/>
          </a:ln>
        </p:spPr>
        <p:txBody>
          <a:bodyPr wrap="none" lIns="0" tIns="0" rIns="0" bIns="0">
            <a:spAutoFit/>
          </a:bodyPr>
          <a:lstStyle/>
          <a:p>
            <a:pPr algn="just"/>
            <a:r>
              <a:rPr lang="en-US" altLang="zh-CN">
                <a:ea typeface="楷体_GB2312" pitchFamily="49" charset="-122"/>
              </a:rPr>
              <a:t>8</a:t>
            </a:r>
          </a:p>
        </p:txBody>
      </p:sp>
      <p:sp>
        <p:nvSpPr>
          <p:cNvPr id="1242136" name="Text Box 24"/>
          <p:cNvSpPr txBox="1">
            <a:spLocks noChangeAspect="1" noChangeArrowheads="1"/>
          </p:cNvSpPr>
          <p:nvPr/>
        </p:nvSpPr>
        <p:spPr bwMode="auto">
          <a:xfrm>
            <a:off x="396875" y="5954713"/>
            <a:ext cx="2735263" cy="427037"/>
          </a:xfrm>
          <a:prstGeom prst="rect">
            <a:avLst/>
          </a:prstGeom>
          <a:solidFill>
            <a:srgbClr val="FFFFFF"/>
          </a:solidFill>
          <a:ln w="9525">
            <a:noFill/>
            <a:miter lim="800000"/>
            <a:headEnd/>
            <a:tailEnd/>
          </a:ln>
        </p:spPr>
        <p:txBody>
          <a:bodyPr wrap="none" lIns="0" tIns="0" rIns="0" bIns="0"/>
          <a:lstStyle/>
          <a:p>
            <a:pPr algn="just"/>
            <a:r>
              <a:rPr lang="en-US" altLang="zh-CN">
                <a:ea typeface="楷体_GB2312" pitchFamily="49" charset="-122"/>
              </a:rPr>
              <a:t>(a) </a:t>
            </a:r>
            <a:r>
              <a:rPr lang="zh-CN" altLang="en-US">
                <a:ea typeface="楷体_GB2312" pitchFamily="49" charset="-122"/>
              </a:rPr>
              <a:t>流水线各功能段</a:t>
            </a:r>
          </a:p>
        </p:txBody>
      </p:sp>
      <p:sp>
        <p:nvSpPr>
          <p:cNvPr id="1242138" name="Line 26"/>
          <p:cNvSpPr>
            <a:spLocks noChangeAspect="1" noChangeShapeType="1"/>
          </p:cNvSpPr>
          <p:nvPr/>
        </p:nvSpPr>
        <p:spPr bwMode="auto">
          <a:xfrm>
            <a:off x="7175500" y="585788"/>
            <a:ext cx="4763" cy="214312"/>
          </a:xfrm>
          <a:prstGeom prst="line">
            <a:avLst/>
          </a:prstGeom>
          <a:noFill/>
          <a:ln w="28575">
            <a:solidFill>
              <a:srgbClr val="000000"/>
            </a:solidFill>
            <a:round/>
            <a:headEnd/>
            <a:tailEnd type="triangle" w="med" len="lg"/>
          </a:ln>
        </p:spPr>
        <p:txBody>
          <a:bodyPr/>
          <a:lstStyle/>
          <a:p>
            <a:endParaRPr lang="zh-CN" altLang="en-US"/>
          </a:p>
        </p:txBody>
      </p:sp>
      <p:sp>
        <p:nvSpPr>
          <p:cNvPr id="1242139" name="Text Box 27"/>
          <p:cNvSpPr txBox="1">
            <a:spLocks noChangeAspect="1" noChangeArrowheads="1"/>
          </p:cNvSpPr>
          <p:nvPr/>
        </p:nvSpPr>
        <p:spPr bwMode="auto">
          <a:xfrm>
            <a:off x="6435725" y="2082800"/>
            <a:ext cx="1487488" cy="427038"/>
          </a:xfrm>
          <a:prstGeom prst="rect">
            <a:avLst/>
          </a:prstGeom>
          <a:noFill/>
          <a:ln w="28575">
            <a:solidFill>
              <a:srgbClr val="000000"/>
            </a:solidFill>
            <a:prstDash val="dash"/>
            <a:miter lim="800000"/>
            <a:headEnd/>
            <a:tailEnd/>
          </a:ln>
        </p:spPr>
        <p:txBody>
          <a:bodyPr lIns="0" tIns="0" rIns="0" bIns="0"/>
          <a:lstStyle/>
          <a:p>
            <a:endParaRPr lang="zh-CN" altLang="en-US">
              <a:ea typeface="楷体_GB2312" pitchFamily="49" charset="-122"/>
            </a:endParaRPr>
          </a:p>
        </p:txBody>
      </p:sp>
      <p:sp>
        <p:nvSpPr>
          <p:cNvPr id="1242140" name="Text Box 28"/>
          <p:cNvSpPr txBox="1">
            <a:spLocks noChangeAspect="1" noChangeArrowheads="1"/>
          </p:cNvSpPr>
          <p:nvPr/>
        </p:nvSpPr>
        <p:spPr bwMode="auto">
          <a:xfrm>
            <a:off x="6435725" y="2724150"/>
            <a:ext cx="1487488" cy="427038"/>
          </a:xfrm>
          <a:prstGeom prst="rect">
            <a:avLst/>
          </a:prstGeom>
          <a:noFill/>
          <a:ln w="28575">
            <a:solidFill>
              <a:srgbClr val="000000"/>
            </a:solidFill>
            <a:prstDash val="dash"/>
            <a:miter lim="800000"/>
            <a:headEnd/>
            <a:tailEnd/>
          </a:ln>
        </p:spPr>
        <p:txBody>
          <a:bodyPr tIns="0" bIns="0"/>
          <a:lstStyle/>
          <a:p>
            <a:endParaRPr lang="zh-CN" altLang="en-US">
              <a:ea typeface="楷体_GB2312" pitchFamily="49" charset="-122"/>
            </a:endParaRPr>
          </a:p>
        </p:txBody>
      </p:sp>
      <p:sp>
        <p:nvSpPr>
          <p:cNvPr id="1242141" name="Text Box 29"/>
          <p:cNvSpPr txBox="1">
            <a:spLocks noChangeAspect="1" noChangeArrowheads="1"/>
          </p:cNvSpPr>
          <p:nvPr/>
        </p:nvSpPr>
        <p:spPr bwMode="auto">
          <a:xfrm>
            <a:off x="6435725" y="3365500"/>
            <a:ext cx="1487488" cy="427038"/>
          </a:xfrm>
          <a:prstGeom prst="rect">
            <a:avLst/>
          </a:prstGeom>
          <a:noFill/>
          <a:ln w="28575">
            <a:solidFill>
              <a:srgbClr val="000000"/>
            </a:solidFill>
            <a:prstDash val="dash"/>
            <a:miter lim="800000"/>
            <a:headEnd/>
            <a:tailEnd/>
          </a:ln>
        </p:spPr>
        <p:txBody>
          <a:bodyPr tIns="0" bIns="0"/>
          <a:lstStyle/>
          <a:p>
            <a:endParaRPr lang="zh-CN" altLang="en-US">
              <a:ea typeface="楷体_GB2312" pitchFamily="49" charset="-122"/>
            </a:endParaRPr>
          </a:p>
        </p:txBody>
      </p:sp>
      <p:sp>
        <p:nvSpPr>
          <p:cNvPr id="1242142" name="Text Box 30"/>
          <p:cNvSpPr txBox="1">
            <a:spLocks noChangeAspect="1" noChangeArrowheads="1"/>
          </p:cNvSpPr>
          <p:nvPr/>
        </p:nvSpPr>
        <p:spPr bwMode="auto">
          <a:xfrm>
            <a:off x="6430963" y="800100"/>
            <a:ext cx="1489075" cy="427038"/>
          </a:xfrm>
          <a:prstGeom prst="rect">
            <a:avLst/>
          </a:prstGeom>
          <a:solidFill>
            <a:srgbClr val="CCECFF"/>
          </a:solidFill>
          <a:ln w="28575">
            <a:solidFill>
              <a:srgbClr val="000000"/>
            </a:solidFill>
            <a:miter lim="800000"/>
            <a:headEnd/>
            <a:tailEnd/>
          </a:ln>
        </p:spPr>
        <p:txBody>
          <a:bodyPr tIns="0" bIns="0"/>
          <a:lstStyle/>
          <a:p>
            <a:r>
              <a:rPr lang="zh-CN" altLang="en-US">
                <a:ea typeface="楷体_GB2312" pitchFamily="49" charset="-122"/>
              </a:rPr>
              <a:t>输入</a:t>
            </a:r>
          </a:p>
        </p:txBody>
      </p:sp>
      <p:sp>
        <p:nvSpPr>
          <p:cNvPr id="1242143" name="Text Box 31"/>
          <p:cNvSpPr txBox="1">
            <a:spLocks noChangeAspect="1" noChangeArrowheads="1"/>
          </p:cNvSpPr>
          <p:nvPr/>
        </p:nvSpPr>
        <p:spPr bwMode="auto">
          <a:xfrm>
            <a:off x="6435725" y="1444625"/>
            <a:ext cx="1487488" cy="428625"/>
          </a:xfrm>
          <a:prstGeom prst="rect">
            <a:avLst/>
          </a:prstGeom>
          <a:noFill/>
          <a:ln w="28575">
            <a:solidFill>
              <a:srgbClr val="000000"/>
            </a:solidFill>
            <a:prstDash val="dash"/>
            <a:miter lim="800000"/>
            <a:headEnd/>
            <a:tailEnd/>
          </a:ln>
        </p:spPr>
        <p:txBody>
          <a:bodyPr tIns="0" bIns="0"/>
          <a:lstStyle/>
          <a:p>
            <a:endParaRPr lang="zh-CN" altLang="en-US">
              <a:ea typeface="楷体_GB2312" pitchFamily="49" charset="-122"/>
            </a:endParaRPr>
          </a:p>
        </p:txBody>
      </p:sp>
      <p:sp>
        <p:nvSpPr>
          <p:cNvPr id="1242144" name="Text Box 32"/>
          <p:cNvSpPr txBox="1">
            <a:spLocks noChangeAspect="1" noChangeArrowheads="1"/>
          </p:cNvSpPr>
          <p:nvPr/>
        </p:nvSpPr>
        <p:spPr bwMode="auto">
          <a:xfrm>
            <a:off x="6435725" y="4006850"/>
            <a:ext cx="1487488" cy="427038"/>
          </a:xfrm>
          <a:prstGeom prst="rect">
            <a:avLst/>
          </a:prstGeom>
          <a:solidFill>
            <a:srgbClr val="CCECFF"/>
          </a:solidFill>
          <a:ln w="28575">
            <a:solidFill>
              <a:srgbClr val="000000"/>
            </a:solidFill>
            <a:miter lim="800000"/>
            <a:headEnd/>
            <a:tailEnd/>
          </a:ln>
        </p:spPr>
        <p:txBody>
          <a:bodyPr tIns="0" bIns="0"/>
          <a:lstStyle/>
          <a:p>
            <a:r>
              <a:rPr lang="zh-CN" altLang="en-US">
                <a:ea typeface="楷体_GB2312" pitchFamily="49" charset="-122"/>
              </a:rPr>
              <a:t>相乘</a:t>
            </a:r>
          </a:p>
        </p:txBody>
      </p:sp>
      <p:sp>
        <p:nvSpPr>
          <p:cNvPr id="1242145" name="Text Box 33"/>
          <p:cNvSpPr txBox="1">
            <a:spLocks noChangeAspect="1" noChangeArrowheads="1"/>
          </p:cNvSpPr>
          <p:nvPr/>
        </p:nvSpPr>
        <p:spPr bwMode="auto">
          <a:xfrm>
            <a:off x="6435725" y="4648200"/>
            <a:ext cx="1487488" cy="427038"/>
          </a:xfrm>
          <a:prstGeom prst="rect">
            <a:avLst/>
          </a:prstGeom>
          <a:solidFill>
            <a:srgbClr val="CCECFF"/>
          </a:solidFill>
          <a:ln w="28575">
            <a:solidFill>
              <a:srgbClr val="000000"/>
            </a:solidFill>
            <a:miter lim="800000"/>
            <a:headEnd/>
            <a:tailEnd/>
          </a:ln>
        </p:spPr>
        <p:txBody>
          <a:bodyPr tIns="0" bIns="0"/>
          <a:lstStyle/>
          <a:p>
            <a:r>
              <a:rPr lang="zh-CN" altLang="en-US">
                <a:ea typeface="楷体_GB2312" pitchFamily="49" charset="-122"/>
              </a:rPr>
              <a:t>累加</a:t>
            </a:r>
          </a:p>
        </p:txBody>
      </p:sp>
      <p:sp>
        <p:nvSpPr>
          <p:cNvPr id="1242146" name="Text Box 34"/>
          <p:cNvSpPr txBox="1">
            <a:spLocks noChangeAspect="1" noChangeArrowheads="1"/>
          </p:cNvSpPr>
          <p:nvPr/>
        </p:nvSpPr>
        <p:spPr bwMode="auto">
          <a:xfrm>
            <a:off x="6435725" y="5289550"/>
            <a:ext cx="1487488" cy="427038"/>
          </a:xfrm>
          <a:prstGeom prst="rect">
            <a:avLst/>
          </a:prstGeom>
          <a:solidFill>
            <a:srgbClr val="CCECFF"/>
          </a:solidFill>
          <a:ln w="28575">
            <a:solidFill>
              <a:srgbClr val="000000"/>
            </a:solidFill>
            <a:miter lim="800000"/>
            <a:headEnd/>
            <a:tailEnd/>
          </a:ln>
        </p:spPr>
        <p:txBody>
          <a:bodyPr tIns="0" bIns="0"/>
          <a:lstStyle/>
          <a:p>
            <a:r>
              <a:rPr lang="zh-CN" altLang="en-US">
                <a:ea typeface="楷体_GB2312" pitchFamily="49" charset="-122"/>
              </a:rPr>
              <a:t>输出</a:t>
            </a:r>
          </a:p>
        </p:txBody>
      </p:sp>
      <p:sp>
        <p:nvSpPr>
          <p:cNvPr id="1242147" name="Text Box 35"/>
          <p:cNvSpPr txBox="1">
            <a:spLocks noChangeAspect="1" noChangeArrowheads="1"/>
          </p:cNvSpPr>
          <p:nvPr/>
        </p:nvSpPr>
        <p:spPr bwMode="auto">
          <a:xfrm>
            <a:off x="6186488" y="798513"/>
            <a:ext cx="152400" cy="365125"/>
          </a:xfrm>
          <a:prstGeom prst="rect">
            <a:avLst/>
          </a:prstGeom>
          <a:solidFill>
            <a:srgbClr val="FFFFFF"/>
          </a:solidFill>
          <a:ln w="9525">
            <a:noFill/>
            <a:miter lim="800000"/>
            <a:headEnd/>
            <a:tailEnd/>
          </a:ln>
        </p:spPr>
        <p:txBody>
          <a:bodyPr wrap="none" lIns="0" tIns="0" rIns="0" bIns="0">
            <a:spAutoFit/>
          </a:bodyPr>
          <a:lstStyle/>
          <a:p>
            <a:pPr algn="just"/>
            <a:r>
              <a:rPr lang="en-US" altLang="zh-CN">
                <a:ea typeface="楷体_GB2312" pitchFamily="49" charset="-122"/>
              </a:rPr>
              <a:t>1</a:t>
            </a:r>
          </a:p>
        </p:txBody>
      </p:sp>
      <p:sp>
        <p:nvSpPr>
          <p:cNvPr id="1242148" name="Text Box 36"/>
          <p:cNvSpPr txBox="1">
            <a:spLocks noChangeAspect="1" noChangeArrowheads="1"/>
          </p:cNvSpPr>
          <p:nvPr/>
        </p:nvSpPr>
        <p:spPr bwMode="auto">
          <a:xfrm>
            <a:off x="6186488" y="4006850"/>
            <a:ext cx="152400" cy="365125"/>
          </a:xfrm>
          <a:prstGeom prst="rect">
            <a:avLst/>
          </a:prstGeom>
          <a:solidFill>
            <a:srgbClr val="FFFFFF"/>
          </a:solidFill>
          <a:ln w="9525">
            <a:noFill/>
            <a:miter lim="800000"/>
            <a:headEnd/>
            <a:tailEnd/>
          </a:ln>
        </p:spPr>
        <p:txBody>
          <a:bodyPr wrap="none" lIns="0" tIns="0" rIns="0" bIns="0">
            <a:spAutoFit/>
          </a:bodyPr>
          <a:lstStyle/>
          <a:p>
            <a:pPr algn="just"/>
            <a:r>
              <a:rPr lang="en-US" altLang="zh-CN">
                <a:ea typeface="楷体_GB2312" pitchFamily="49" charset="-122"/>
              </a:rPr>
              <a:t>6</a:t>
            </a:r>
          </a:p>
        </p:txBody>
      </p:sp>
      <p:sp>
        <p:nvSpPr>
          <p:cNvPr id="1242149" name="Text Box 37"/>
          <p:cNvSpPr txBox="1">
            <a:spLocks noChangeAspect="1" noChangeArrowheads="1"/>
          </p:cNvSpPr>
          <p:nvPr/>
        </p:nvSpPr>
        <p:spPr bwMode="auto">
          <a:xfrm>
            <a:off x="6186488" y="4645025"/>
            <a:ext cx="152400" cy="365125"/>
          </a:xfrm>
          <a:prstGeom prst="rect">
            <a:avLst/>
          </a:prstGeom>
          <a:solidFill>
            <a:srgbClr val="FFFFFF"/>
          </a:solidFill>
          <a:ln w="9525">
            <a:noFill/>
            <a:miter lim="800000"/>
            <a:headEnd/>
            <a:tailEnd/>
          </a:ln>
        </p:spPr>
        <p:txBody>
          <a:bodyPr wrap="none" lIns="0" tIns="0" rIns="0" bIns="0">
            <a:spAutoFit/>
          </a:bodyPr>
          <a:lstStyle/>
          <a:p>
            <a:pPr algn="just"/>
            <a:r>
              <a:rPr lang="en-US" altLang="zh-CN">
                <a:ea typeface="楷体_GB2312" pitchFamily="49" charset="-122"/>
              </a:rPr>
              <a:t>7</a:t>
            </a:r>
          </a:p>
        </p:txBody>
      </p:sp>
      <p:sp>
        <p:nvSpPr>
          <p:cNvPr id="1242150" name="Text Box 38"/>
          <p:cNvSpPr txBox="1">
            <a:spLocks noChangeAspect="1" noChangeArrowheads="1"/>
          </p:cNvSpPr>
          <p:nvPr/>
        </p:nvSpPr>
        <p:spPr bwMode="auto">
          <a:xfrm>
            <a:off x="6186488" y="5287963"/>
            <a:ext cx="152400" cy="365125"/>
          </a:xfrm>
          <a:prstGeom prst="rect">
            <a:avLst/>
          </a:prstGeom>
          <a:solidFill>
            <a:srgbClr val="FFFFFF"/>
          </a:solidFill>
          <a:ln w="9525">
            <a:noFill/>
            <a:miter lim="800000"/>
            <a:headEnd/>
            <a:tailEnd/>
          </a:ln>
        </p:spPr>
        <p:txBody>
          <a:bodyPr wrap="none" lIns="0" tIns="0" rIns="0" bIns="0">
            <a:spAutoFit/>
          </a:bodyPr>
          <a:lstStyle/>
          <a:p>
            <a:pPr algn="just"/>
            <a:r>
              <a:rPr lang="en-US" altLang="zh-CN">
                <a:ea typeface="楷体_GB2312" pitchFamily="49" charset="-122"/>
              </a:rPr>
              <a:t>8</a:t>
            </a:r>
          </a:p>
        </p:txBody>
      </p:sp>
      <p:sp>
        <p:nvSpPr>
          <p:cNvPr id="1242151" name="Text Box 39"/>
          <p:cNvSpPr txBox="1">
            <a:spLocks noChangeAspect="1" noChangeArrowheads="1"/>
          </p:cNvSpPr>
          <p:nvPr/>
        </p:nvSpPr>
        <p:spPr bwMode="auto">
          <a:xfrm>
            <a:off x="6156325" y="5883275"/>
            <a:ext cx="2420938" cy="455613"/>
          </a:xfrm>
          <a:prstGeom prst="rect">
            <a:avLst/>
          </a:prstGeom>
          <a:solidFill>
            <a:srgbClr val="FFFFFF"/>
          </a:solidFill>
          <a:ln w="9525">
            <a:noFill/>
            <a:miter lim="800000"/>
            <a:headEnd/>
            <a:tailEnd/>
          </a:ln>
        </p:spPr>
        <p:txBody>
          <a:bodyPr wrap="none" lIns="0" tIns="0" rIns="0" bIns="0"/>
          <a:lstStyle/>
          <a:p>
            <a:pPr algn="just"/>
            <a:r>
              <a:rPr lang="en-US" altLang="zh-CN">
                <a:ea typeface="楷体_GB2312" pitchFamily="49" charset="-122"/>
              </a:rPr>
              <a:t>(c) </a:t>
            </a:r>
            <a:r>
              <a:rPr lang="zh-CN" altLang="en-US">
                <a:ea typeface="楷体_GB2312" pitchFamily="49" charset="-122"/>
              </a:rPr>
              <a:t>定点乘法运算</a:t>
            </a:r>
          </a:p>
        </p:txBody>
      </p:sp>
      <p:sp>
        <p:nvSpPr>
          <p:cNvPr id="1242152" name="Line 40"/>
          <p:cNvSpPr>
            <a:spLocks noChangeAspect="1" noChangeShapeType="1"/>
          </p:cNvSpPr>
          <p:nvPr/>
        </p:nvSpPr>
        <p:spPr bwMode="auto">
          <a:xfrm>
            <a:off x="7175500" y="5075238"/>
            <a:ext cx="4763" cy="214312"/>
          </a:xfrm>
          <a:prstGeom prst="line">
            <a:avLst/>
          </a:prstGeom>
          <a:noFill/>
          <a:ln w="28575">
            <a:solidFill>
              <a:srgbClr val="000000"/>
            </a:solidFill>
            <a:round/>
            <a:headEnd/>
            <a:tailEnd type="triangle" w="med" len="lg"/>
          </a:ln>
        </p:spPr>
        <p:txBody>
          <a:bodyPr/>
          <a:lstStyle/>
          <a:p>
            <a:endParaRPr lang="zh-CN" altLang="en-US"/>
          </a:p>
        </p:txBody>
      </p:sp>
      <p:sp>
        <p:nvSpPr>
          <p:cNvPr id="1242153" name="Line 41"/>
          <p:cNvSpPr>
            <a:spLocks noChangeAspect="1" noChangeShapeType="1"/>
          </p:cNvSpPr>
          <p:nvPr/>
        </p:nvSpPr>
        <p:spPr bwMode="auto">
          <a:xfrm>
            <a:off x="7175500" y="4433888"/>
            <a:ext cx="4763" cy="214312"/>
          </a:xfrm>
          <a:prstGeom prst="line">
            <a:avLst/>
          </a:prstGeom>
          <a:noFill/>
          <a:ln w="28575">
            <a:solidFill>
              <a:srgbClr val="000000"/>
            </a:solidFill>
            <a:round/>
            <a:headEnd/>
            <a:tailEnd type="triangle" w="med" len="lg"/>
          </a:ln>
        </p:spPr>
        <p:txBody>
          <a:bodyPr/>
          <a:lstStyle/>
          <a:p>
            <a:endParaRPr lang="zh-CN" altLang="en-US"/>
          </a:p>
        </p:txBody>
      </p:sp>
      <p:sp>
        <p:nvSpPr>
          <p:cNvPr id="1242154" name="Line 42"/>
          <p:cNvSpPr>
            <a:spLocks noChangeAspect="1" noChangeShapeType="1"/>
          </p:cNvSpPr>
          <p:nvPr/>
        </p:nvSpPr>
        <p:spPr bwMode="auto">
          <a:xfrm>
            <a:off x="7175500" y="5716588"/>
            <a:ext cx="4763" cy="214312"/>
          </a:xfrm>
          <a:prstGeom prst="line">
            <a:avLst/>
          </a:prstGeom>
          <a:noFill/>
          <a:ln w="28575">
            <a:solidFill>
              <a:srgbClr val="000000"/>
            </a:solidFill>
            <a:round/>
            <a:headEnd/>
            <a:tailEnd type="triangle" w="med" len="lg"/>
          </a:ln>
        </p:spPr>
        <p:txBody>
          <a:bodyPr/>
          <a:lstStyle/>
          <a:p>
            <a:endParaRPr lang="zh-CN" altLang="en-US"/>
          </a:p>
        </p:txBody>
      </p:sp>
      <p:sp>
        <p:nvSpPr>
          <p:cNvPr id="1242155" name="Line 43"/>
          <p:cNvSpPr>
            <a:spLocks noChangeAspect="1" noChangeShapeType="1"/>
          </p:cNvSpPr>
          <p:nvPr/>
        </p:nvSpPr>
        <p:spPr bwMode="auto">
          <a:xfrm>
            <a:off x="7175500" y="1227138"/>
            <a:ext cx="0" cy="2779712"/>
          </a:xfrm>
          <a:prstGeom prst="line">
            <a:avLst/>
          </a:prstGeom>
          <a:noFill/>
          <a:ln w="28575">
            <a:solidFill>
              <a:srgbClr val="000000"/>
            </a:solidFill>
            <a:round/>
            <a:headEnd/>
            <a:tailEnd type="triangle" w="med" len="lg"/>
          </a:ln>
        </p:spPr>
        <p:txBody>
          <a:bodyPr/>
          <a:lstStyle/>
          <a:p>
            <a:endParaRPr lang="zh-CN" altLang="en-US"/>
          </a:p>
        </p:txBody>
      </p:sp>
      <p:sp>
        <p:nvSpPr>
          <p:cNvPr id="1242157" name="Text Box 45"/>
          <p:cNvSpPr txBox="1">
            <a:spLocks noChangeAspect="1" noChangeArrowheads="1"/>
          </p:cNvSpPr>
          <p:nvPr/>
        </p:nvSpPr>
        <p:spPr bwMode="auto">
          <a:xfrm>
            <a:off x="3952875" y="2082800"/>
            <a:ext cx="1489075" cy="427038"/>
          </a:xfrm>
          <a:prstGeom prst="rect">
            <a:avLst/>
          </a:prstGeom>
          <a:solidFill>
            <a:srgbClr val="CCECFF"/>
          </a:solidFill>
          <a:ln w="28575">
            <a:solidFill>
              <a:srgbClr val="000000"/>
            </a:solidFill>
            <a:miter lim="800000"/>
            <a:headEnd/>
            <a:tailEnd/>
          </a:ln>
        </p:spPr>
        <p:txBody>
          <a:bodyPr lIns="0" tIns="0" rIns="0" bIns="0"/>
          <a:lstStyle/>
          <a:p>
            <a:r>
              <a:rPr lang="zh-CN" altLang="en-US">
                <a:ea typeface="楷体_GB2312" pitchFamily="49" charset="-122"/>
              </a:rPr>
              <a:t>对阶移位</a:t>
            </a:r>
          </a:p>
        </p:txBody>
      </p:sp>
      <p:sp>
        <p:nvSpPr>
          <p:cNvPr id="1242158" name="Text Box 46"/>
          <p:cNvSpPr txBox="1">
            <a:spLocks noChangeAspect="1" noChangeArrowheads="1"/>
          </p:cNvSpPr>
          <p:nvPr/>
        </p:nvSpPr>
        <p:spPr bwMode="auto">
          <a:xfrm>
            <a:off x="3952875" y="2724150"/>
            <a:ext cx="1489075" cy="427038"/>
          </a:xfrm>
          <a:prstGeom prst="rect">
            <a:avLst/>
          </a:prstGeom>
          <a:solidFill>
            <a:srgbClr val="CCECFF"/>
          </a:solidFill>
          <a:ln w="28575">
            <a:solidFill>
              <a:srgbClr val="000000"/>
            </a:solidFill>
            <a:miter lim="800000"/>
            <a:headEnd/>
            <a:tailEnd/>
          </a:ln>
        </p:spPr>
        <p:txBody>
          <a:bodyPr tIns="0" bIns="0"/>
          <a:lstStyle/>
          <a:p>
            <a:r>
              <a:rPr lang="zh-CN" altLang="en-US">
                <a:ea typeface="楷体_GB2312" pitchFamily="49" charset="-122"/>
              </a:rPr>
              <a:t>相加</a:t>
            </a:r>
          </a:p>
        </p:txBody>
      </p:sp>
      <p:sp>
        <p:nvSpPr>
          <p:cNvPr id="1242159" name="Text Box 47"/>
          <p:cNvSpPr txBox="1">
            <a:spLocks noChangeAspect="1" noChangeArrowheads="1"/>
          </p:cNvSpPr>
          <p:nvPr/>
        </p:nvSpPr>
        <p:spPr bwMode="auto">
          <a:xfrm>
            <a:off x="3952875" y="3365500"/>
            <a:ext cx="1489075" cy="427038"/>
          </a:xfrm>
          <a:prstGeom prst="rect">
            <a:avLst/>
          </a:prstGeom>
          <a:solidFill>
            <a:srgbClr val="CCECFF"/>
          </a:solidFill>
          <a:ln w="28575">
            <a:solidFill>
              <a:srgbClr val="000000"/>
            </a:solidFill>
            <a:miter lim="800000"/>
            <a:headEnd/>
            <a:tailEnd/>
          </a:ln>
        </p:spPr>
        <p:txBody>
          <a:bodyPr tIns="0" bIns="0"/>
          <a:lstStyle/>
          <a:p>
            <a:r>
              <a:rPr lang="zh-CN" altLang="en-US">
                <a:ea typeface="楷体_GB2312" pitchFamily="49" charset="-122"/>
              </a:rPr>
              <a:t>规格化</a:t>
            </a:r>
          </a:p>
        </p:txBody>
      </p:sp>
      <p:sp>
        <p:nvSpPr>
          <p:cNvPr id="1242160" name="Text Box 48"/>
          <p:cNvSpPr txBox="1">
            <a:spLocks noChangeAspect="1" noChangeArrowheads="1"/>
          </p:cNvSpPr>
          <p:nvPr/>
        </p:nvSpPr>
        <p:spPr bwMode="auto">
          <a:xfrm>
            <a:off x="3949700" y="800100"/>
            <a:ext cx="1489075" cy="427038"/>
          </a:xfrm>
          <a:prstGeom prst="rect">
            <a:avLst/>
          </a:prstGeom>
          <a:solidFill>
            <a:srgbClr val="CCECFF"/>
          </a:solidFill>
          <a:ln w="28575">
            <a:solidFill>
              <a:srgbClr val="000000"/>
            </a:solidFill>
            <a:miter lim="800000"/>
            <a:headEnd/>
            <a:tailEnd/>
          </a:ln>
        </p:spPr>
        <p:txBody>
          <a:bodyPr tIns="0" bIns="0"/>
          <a:lstStyle/>
          <a:p>
            <a:r>
              <a:rPr lang="zh-CN" altLang="en-US">
                <a:ea typeface="楷体_GB2312" pitchFamily="49" charset="-122"/>
              </a:rPr>
              <a:t>输入</a:t>
            </a:r>
          </a:p>
        </p:txBody>
      </p:sp>
      <p:sp>
        <p:nvSpPr>
          <p:cNvPr id="1242161" name="Text Box 49"/>
          <p:cNvSpPr txBox="1">
            <a:spLocks noChangeAspect="1" noChangeArrowheads="1"/>
          </p:cNvSpPr>
          <p:nvPr/>
        </p:nvSpPr>
        <p:spPr bwMode="auto">
          <a:xfrm>
            <a:off x="3952875" y="1441450"/>
            <a:ext cx="1489075" cy="427038"/>
          </a:xfrm>
          <a:prstGeom prst="rect">
            <a:avLst/>
          </a:prstGeom>
          <a:solidFill>
            <a:srgbClr val="CCECFF"/>
          </a:solidFill>
          <a:ln w="28575">
            <a:solidFill>
              <a:srgbClr val="000000"/>
            </a:solidFill>
            <a:miter lim="800000"/>
            <a:headEnd/>
            <a:tailEnd/>
          </a:ln>
        </p:spPr>
        <p:txBody>
          <a:bodyPr tIns="0" bIns="0"/>
          <a:lstStyle/>
          <a:p>
            <a:r>
              <a:rPr lang="zh-CN" altLang="en-US">
                <a:ea typeface="楷体_GB2312" pitchFamily="49" charset="-122"/>
              </a:rPr>
              <a:t>减阶</a:t>
            </a:r>
          </a:p>
        </p:txBody>
      </p:sp>
      <p:sp>
        <p:nvSpPr>
          <p:cNvPr id="1242162" name="Text Box 50"/>
          <p:cNvSpPr txBox="1">
            <a:spLocks noChangeAspect="1" noChangeArrowheads="1"/>
          </p:cNvSpPr>
          <p:nvPr/>
        </p:nvSpPr>
        <p:spPr bwMode="auto">
          <a:xfrm>
            <a:off x="3952875" y="4006850"/>
            <a:ext cx="1489075" cy="427038"/>
          </a:xfrm>
          <a:prstGeom prst="rect">
            <a:avLst/>
          </a:prstGeom>
          <a:noFill/>
          <a:ln w="28575">
            <a:solidFill>
              <a:srgbClr val="000000"/>
            </a:solidFill>
            <a:prstDash val="dash"/>
            <a:miter lim="800000"/>
            <a:headEnd/>
            <a:tailEnd/>
          </a:ln>
        </p:spPr>
        <p:txBody>
          <a:bodyPr tIns="0" bIns="0"/>
          <a:lstStyle/>
          <a:p>
            <a:endParaRPr lang="zh-CN" altLang="en-US">
              <a:ea typeface="楷体_GB2312" pitchFamily="49" charset="-122"/>
            </a:endParaRPr>
          </a:p>
        </p:txBody>
      </p:sp>
      <p:sp>
        <p:nvSpPr>
          <p:cNvPr id="1242163" name="Text Box 51"/>
          <p:cNvSpPr txBox="1">
            <a:spLocks noChangeAspect="1" noChangeArrowheads="1"/>
          </p:cNvSpPr>
          <p:nvPr/>
        </p:nvSpPr>
        <p:spPr bwMode="auto">
          <a:xfrm>
            <a:off x="3952875" y="4648200"/>
            <a:ext cx="1489075" cy="427038"/>
          </a:xfrm>
          <a:prstGeom prst="rect">
            <a:avLst/>
          </a:prstGeom>
          <a:noFill/>
          <a:ln w="28575">
            <a:solidFill>
              <a:srgbClr val="000000"/>
            </a:solidFill>
            <a:prstDash val="dash"/>
            <a:miter lim="800000"/>
            <a:headEnd/>
            <a:tailEnd/>
          </a:ln>
        </p:spPr>
        <p:txBody>
          <a:bodyPr tIns="0" bIns="0"/>
          <a:lstStyle/>
          <a:p>
            <a:endParaRPr lang="zh-CN" altLang="en-US">
              <a:ea typeface="楷体_GB2312" pitchFamily="49" charset="-122"/>
            </a:endParaRPr>
          </a:p>
        </p:txBody>
      </p:sp>
      <p:sp>
        <p:nvSpPr>
          <p:cNvPr id="1242164" name="Text Box 52"/>
          <p:cNvSpPr txBox="1">
            <a:spLocks noChangeAspect="1" noChangeArrowheads="1"/>
          </p:cNvSpPr>
          <p:nvPr/>
        </p:nvSpPr>
        <p:spPr bwMode="auto">
          <a:xfrm>
            <a:off x="3952875" y="5289550"/>
            <a:ext cx="1489075" cy="427038"/>
          </a:xfrm>
          <a:prstGeom prst="rect">
            <a:avLst/>
          </a:prstGeom>
          <a:solidFill>
            <a:srgbClr val="CCECFF"/>
          </a:solidFill>
          <a:ln w="28575">
            <a:solidFill>
              <a:srgbClr val="000000"/>
            </a:solidFill>
            <a:miter lim="800000"/>
            <a:headEnd/>
            <a:tailEnd/>
          </a:ln>
        </p:spPr>
        <p:txBody>
          <a:bodyPr tIns="0" bIns="0"/>
          <a:lstStyle/>
          <a:p>
            <a:r>
              <a:rPr lang="zh-CN" altLang="en-US">
                <a:ea typeface="楷体_GB2312" pitchFamily="49" charset="-122"/>
              </a:rPr>
              <a:t>输出</a:t>
            </a:r>
          </a:p>
        </p:txBody>
      </p:sp>
      <p:sp>
        <p:nvSpPr>
          <p:cNvPr id="1242165" name="Text Box 53"/>
          <p:cNvSpPr txBox="1">
            <a:spLocks noChangeAspect="1" noChangeArrowheads="1"/>
          </p:cNvSpPr>
          <p:nvPr/>
        </p:nvSpPr>
        <p:spPr bwMode="auto">
          <a:xfrm>
            <a:off x="3706813" y="798513"/>
            <a:ext cx="152400" cy="365125"/>
          </a:xfrm>
          <a:prstGeom prst="rect">
            <a:avLst/>
          </a:prstGeom>
          <a:solidFill>
            <a:srgbClr val="FFFFFF"/>
          </a:solidFill>
          <a:ln w="9525">
            <a:noFill/>
            <a:miter lim="800000"/>
            <a:headEnd/>
            <a:tailEnd/>
          </a:ln>
        </p:spPr>
        <p:txBody>
          <a:bodyPr wrap="none" lIns="0" tIns="0" rIns="0" bIns="0">
            <a:spAutoFit/>
          </a:bodyPr>
          <a:lstStyle/>
          <a:p>
            <a:pPr algn="just"/>
            <a:r>
              <a:rPr lang="en-US" altLang="zh-CN">
                <a:ea typeface="楷体_GB2312" pitchFamily="49" charset="-122"/>
              </a:rPr>
              <a:t>1</a:t>
            </a:r>
          </a:p>
        </p:txBody>
      </p:sp>
      <p:sp>
        <p:nvSpPr>
          <p:cNvPr id="1242166" name="Text Box 54"/>
          <p:cNvSpPr txBox="1">
            <a:spLocks noChangeAspect="1" noChangeArrowheads="1"/>
          </p:cNvSpPr>
          <p:nvPr/>
        </p:nvSpPr>
        <p:spPr bwMode="auto">
          <a:xfrm>
            <a:off x="3706813" y="1443038"/>
            <a:ext cx="152400" cy="365125"/>
          </a:xfrm>
          <a:prstGeom prst="rect">
            <a:avLst/>
          </a:prstGeom>
          <a:solidFill>
            <a:srgbClr val="FFFFFF"/>
          </a:solidFill>
          <a:ln w="9525">
            <a:noFill/>
            <a:miter lim="800000"/>
            <a:headEnd/>
            <a:tailEnd/>
          </a:ln>
        </p:spPr>
        <p:txBody>
          <a:bodyPr wrap="none" lIns="0" tIns="0" rIns="0" bIns="0">
            <a:spAutoFit/>
          </a:bodyPr>
          <a:lstStyle/>
          <a:p>
            <a:pPr algn="just"/>
            <a:r>
              <a:rPr lang="en-US" altLang="zh-CN">
                <a:ea typeface="楷体_GB2312" pitchFamily="49" charset="-122"/>
              </a:rPr>
              <a:t>2</a:t>
            </a:r>
          </a:p>
        </p:txBody>
      </p:sp>
      <p:sp>
        <p:nvSpPr>
          <p:cNvPr id="1242167" name="Text Box 55"/>
          <p:cNvSpPr txBox="1">
            <a:spLocks noChangeAspect="1" noChangeArrowheads="1"/>
          </p:cNvSpPr>
          <p:nvPr/>
        </p:nvSpPr>
        <p:spPr bwMode="auto">
          <a:xfrm>
            <a:off x="3706813" y="2081213"/>
            <a:ext cx="152400" cy="365125"/>
          </a:xfrm>
          <a:prstGeom prst="rect">
            <a:avLst/>
          </a:prstGeom>
          <a:solidFill>
            <a:srgbClr val="FFFFFF"/>
          </a:solidFill>
          <a:ln w="9525">
            <a:noFill/>
            <a:miter lim="800000"/>
            <a:headEnd/>
            <a:tailEnd/>
          </a:ln>
        </p:spPr>
        <p:txBody>
          <a:bodyPr wrap="none" lIns="0" tIns="0" rIns="0" bIns="0">
            <a:spAutoFit/>
          </a:bodyPr>
          <a:lstStyle/>
          <a:p>
            <a:pPr algn="just"/>
            <a:r>
              <a:rPr lang="en-US" altLang="zh-CN">
                <a:ea typeface="楷体_GB2312" pitchFamily="49" charset="-122"/>
              </a:rPr>
              <a:t>3</a:t>
            </a:r>
          </a:p>
        </p:txBody>
      </p:sp>
      <p:sp>
        <p:nvSpPr>
          <p:cNvPr id="1242168" name="Text Box 56"/>
          <p:cNvSpPr txBox="1">
            <a:spLocks noChangeAspect="1" noChangeArrowheads="1"/>
          </p:cNvSpPr>
          <p:nvPr/>
        </p:nvSpPr>
        <p:spPr bwMode="auto">
          <a:xfrm>
            <a:off x="3706813" y="2720975"/>
            <a:ext cx="152400" cy="365125"/>
          </a:xfrm>
          <a:prstGeom prst="rect">
            <a:avLst/>
          </a:prstGeom>
          <a:solidFill>
            <a:srgbClr val="FFFFFF"/>
          </a:solidFill>
          <a:ln w="9525">
            <a:noFill/>
            <a:miter lim="800000"/>
            <a:headEnd/>
            <a:tailEnd/>
          </a:ln>
        </p:spPr>
        <p:txBody>
          <a:bodyPr wrap="none" lIns="0" tIns="0" rIns="0" bIns="0">
            <a:spAutoFit/>
          </a:bodyPr>
          <a:lstStyle/>
          <a:p>
            <a:pPr algn="just"/>
            <a:r>
              <a:rPr lang="en-US" altLang="zh-CN">
                <a:ea typeface="楷体_GB2312" pitchFamily="49" charset="-122"/>
              </a:rPr>
              <a:t>4</a:t>
            </a:r>
          </a:p>
        </p:txBody>
      </p:sp>
      <p:sp>
        <p:nvSpPr>
          <p:cNvPr id="1242169" name="Text Box 57"/>
          <p:cNvSpPr txBox="1">
            <a:spLocks noChangeAspect="1" noChangeArrowheads="1"/>
          </p:cNvSpPr>
          <p:nvPr/>
        </p:nvSpPr>
        <p:spPr bwMode="auto">
          <a:xfrm>
            <a:off x="3706813" y="3362325"/>
            <a:ext cx="152400" cy="365125"/>
          </a:xfrm>
          <a:prstGeom prst="rect">
            <a:avLst/>
          </a:prstGeom>
          <a:solidFill>
            <a:srgbClr val="FFFFFF"/>
          </a:solidFill>
          <a:ln w="9525">
            <a:noFill/>
            <a:miter lim="800000"/>
            <a:headEnd/>
            <a:tailEnd/>
          </a:ln>
        </p:spPr>
        <p:txBody>
          <a:bodyPr wrap="none" lIns="0" tIns="0" rIns="0" bIns="0">
            <a:spAutoFit/>
          </a:bodyPr>
          <a:lstStyle/>
          <a:p>
            <a:pPr algn="just"/>
            <a:r>
              <a:rPr lang="en-US" altLang="zh-CN">
                <a:ea typeface="楷体_GB2312" pitchFamily="49" charset="-122"/>
              </a:rPr>
              <a:t>5</a:t>
            </a:r>
          </a:p>
        </p:txBody>
      </p:sp>
      <p:sp>
        <p:nvSpPr>
          <p:cNvPr id="1242170" name="Text Box 58"/>
          <p:cNvSpPr txBox="1">
            <a:spLocks noChangeAspect="1" noChangeArrowheads="1"/>
          </p:cNvSpPr>
          <p:nvPr/>
        </p:nvSpPr>
        <p:spPr bwMode="auto">
          <a:xfrm>
            <a:off x="3706813" y="5287963"/>
            <a:ext cx="152400" cy="365125"/>
          </a:xfrm>
          <a:prstGeom prst="rect">
            <a:avLst/>
          </a:prstGeom>
          <a:solidFill>
            <a:srgbClr val="FFFFFF"/>
          </a:solidFill>
          <a:ln w="9525">
            <a:noFill/>
            <a:miter lim="800000"/>
            <a:headEnd/>
            <a:tailEnd/>
          </a:ln>
        </p:spPr>
        <p:txBody>
          <a:bodyPr wrap="none" lIns="0" tIns="0" rIns="0" bIns="0">
            <a:spAutoFit/>
          </a:bodyPr>
          <a:lstStyle/>
          <a:p>
            <a:pPr algn="just"/>
            <a:r>
              <a:rPr lang="en-US" altLang="zh-CN">
                <a:ea typeface="楷体_GB2312" pitchFamily="49" charset="-122"/>
              </a:rPr>
              <a:t>8</a:t>
            </a:r>
          </a:p>
        </p:txBody>
      </p:sp>
      <p:sp>
        <p:nvSpPr>
          <p:cNvPr id="1242171" name="Text Box 59"/>
          <p:cNvSpPr txBox="1">
            <a:spLocks noChangeAspect="1" noChangeArrowheads="1"/>
          </p:cNvSpPr>
          <p:nvPr/>
        </p:nvSpPr>
        <p:spPr bwMode="auto">
          <a:xfrm>
            <a:off x="3348038" y="5954713"/>
            <a:ext cx="2736850" cy="384175"/>
          </a:xfrm>
          <a:prstGeom prst="rect">
            <a:avLst/>
          </a:prstGeom>
          <a:solidFill>
            <a:srgbClr val="FFFFFF"/>
          </a:solidFill>
          <a:ln w="9525">
            <a:noFill/>
            <a:miter lim="800000"/>
            <a:headEnd/>
            <a:tailEnd/>
          </a:ln>
        </p:spPr>
        <p:txBody>
          <a:bodyPr wrap="none" lIns="0" tIns="0" rIns="0" bIns="0"/>
          <a:lstStyle/>
          <a:p>
            <a:pPr algn="just"/>
            <a:r>
              <a:rPr lang="en-US" altLang="zh-CN">
                <a:ea typeface="楷体_GB2312" pitchFamily="49" charset="-122"/>
              </a:rPr>
              <a:t>(b) </a:t>
            </a:r>
            <a:r>
              <a:rPr lang="zh-CN" altLang="en-US">
                <a:ea typeface="楷体_GB2312" pitchFamily="49" charset="-122"/>
              </a:rPr>
              <a:t>浮点加、减运算</a:t>
            </a:r>
          </a:p>
        </p:txBody>
      </p:sp>
      <p:sp>
        <p:nvSpPr>
          <p:cNvPr id="1242172" name="Line 60"/>
          <p:cNvSpPr>
            <a:spLocks noChangeAspect="1" noChangeShapeType="1"/>
          </p:cNvSpPr>
          <p:nvPr/>
        </p:nvSpPr>
        <p:spPr bwMode="auto">
          <a:xfrm>
            <a:off x="4694238" y="5716588"/>
            <a:ext cx="3175" cy="214312"/>
          </a:xfrm>
          <a:prstGeom prst="line">
            <a:avLst/>
          </a:prstGeom>
          <a:noFill/>
          <a:ln w="28575">
            <a:solidFill>
              <a:srgbClr val="000000"/>
            </a:solidFill>
            <a:round/>
            <a:headEnd/>
            <a:tailEnd type="triangle" w="med" len="lg"/>
          </a:ln>
        </p:spPr>
        <p:txBody>
          <a:bodyPr/>
          <a:lstStyle/>
          <a:p>
            <a:endParaRPr lang="zh-CN" altLang="en-US"/>
          </a:p>
        </p:txBody>
      </p:sp>
      <p:sp>
        <p:nvSpPr>
          <p:cNvPr id="1242173" name="Line 61"/>
          <p:cNvSpPr>
            <a:spLocks noChangeAspect="1" noChangeShapeType="1"/>
          </p:cNvSpPr>
          <p:nvPr/>
        </p:nvSpPr>
        <p:spPr bwMode="auto">
          <a:xfrm>
            <a:off x="4694238" y="3151188"/>
            <a:ext cx="3175" cy="214312"/>
          </a:xfrm>
          <a:prstGeom prst="line">
            <a:avLst/>
          </a:prstGeom>
          <a:noFill/>
          <a:ln w="28575">
            <a:solidFill>
              <a:srgbClr val="000000"/>
            </a:solidFill>
            <a:round/>
            <a:headEnd/>
            <a:tailEnd type="triangle" w="med" len="lg"/>
          </a:ln>
        </p:spPr>
        <p:txBody>
          <a:bodyPr/>
          <a:lstStyle/>
          <a:p>
            <a:endParaRPr lang="zh-CN" altLang="en-US"/>
          </a:p>
        </p:txBody>
      </p:sp>
      <p:sp>
        <p:nvSpPr>
          <p:cNvPr id="1242174" name="Line 62"/>
          <p:cNvSpPr>
            <a:spLocks noChangeAspect="1" noChangeShapeType="1"/>
          </p:cNvSpPr>
          <p:nvPr/>
        </p:nvSpPr>
        <p:spPr bwMode="auto">
          <a:xfrm>
            <a:off x="4694238" y="2509838"/>
            <a:ext cx="3175" cy="214312"/>
          </a:xfrm>
          <a:prstGeom prst="line">
            <a:avLst/>
          </a:prstGeom>
          <a:noFill/>
          <a:ln w="28575">
            <a:solidFill>
              <a:srgbClr val="000000"/>
            </a:solidFill>
            <a:round/>
            <a:headEnd/>
            <a:tailEnd type="triangle" w="med" len="lg"/>
          </a:ln>
        </p:spPr>
        <p:txBody>
          <a:bodyPr/>
          <a:lstStyle/>
          <a:p>
            <a:endParaRPr lang="zh-CN" altLang="en-US"/>
          </a:p>
        </p:txBody>
      </p:sp>
      <p:sp>
        <p:nvSpPr>
          <p:cNvPr id="1242175" name="Line 63"/>
          <p:cNvSpPr>
            <a:spLocks noChangeAspect="1" noChangeShapeType="1"/>
          </p:cNvSpPr>
          <p:nvPr/>
        </p:nvSpPr>
        <p:spPr bwMode="auto">
          <a:xfrm>
            <a:off x="4694238" y="1868488"/>
            <a:ext cx="3175" cy="214312"/>
          </a:xfrm>
          <a:prstGeom prst="line">
            <a:avLst/>
          </a:prstGeom>
          <a:noFill/>
          <a:ln w="28575">
            <a:solidFill>
              <a:srgbClr val="000000"/>
            </a:solidFill>
            <a:round/>
            <a:headEnd/>
            <a:tailEnd type="triangle" w="med" len="lg"/>
          </a:ln>
        </p:spPr>
        <p:txBody>
          <a:bodyPr/>
          <a:lstStyle/>
          <a:p>
            <a:endParaRPr lang="zh-CN" altLang="en-US"/>
          </a:p>
        </p:txBody>
      </p:sp>
      <p:sp>
        <p:nvSpPr>
          <p:cNvPr id="1242176" name="Line 64"/>
          <p:cNvSpPr>
            <a:spLocks noChangeAspect="1" noChangeShapeType="1"/>
          </p:cNvSpPr>
          <p:nvPr/>
        </p:nvSpPr>
        <p:spPr bwMode="auto">
          <a:xfrm>
            <a:off x="4694238" y="1227138"/>
            <a:ext cx="3175" cy="214312"/>
          </a:xfrm>
          <a:prstGeom prst="line">
            <a:avLst/>
          </a:prstGeom>
          <a:noFill/>
          <a:ln w="28575">
            <a:solidFill>
              <a:srgbClr val="000000"/>
            </a:solidFill>
            <a:round/>
            <a:headEnd/>
            <a:tailEnd type="triangle" w="med" len="lg"/>
          </a:ln>
        </p:spPr>
        <p:txBody>
          <a:bodyPr/>
          <a:lstStyle/>
          <a:p>
            <a:endParaRPr lang="zh-CN" altLang="en-US"/>
          </a:p>
        </p:txBody>
      </p:sp>
      <p:sp>
        <p:nvSpPr>
          <p:cNvPr id="1242177" name="Line 65"/>
          <p:cNvSpPr>
            <a:spLocks noChangeAspect="1" noChangeShapeType="1"/>
          </p:cNvSpPr>
          <p:nvPr/>
        </p:nvSpPr>
        <p:spPr bwMode="auto">
          <a:xfrm>
            <a:off x="4694238" y="585788"/>
            <a:ext cx="3175" cy="214312"/>
          </a:xfrm>
          <a:prstGeom prst="line">
            <a:avLst/>
          </a:prstGeom>
          <a:noFill/>
          <a:ln w="28575">
            <a:solidFill>
              <a:srgbClr val="000000"/>
            </a:solidFill>
            <a:round/>
            <a:headEnd/>
            <a:tailEnd type="triangle" w="med" len="lg"/>
          </a:ln>
        </p:spPr>
        <p:txBody>
          <a:bodyPr/>
          <a:lstStyle/>
          <a:p>
            <a:endParaRPr lang="zh-CN" altLang="en-US"/>
          </a:p>
        </p:txBody>
      </p:sp>
      <p:sp>
        <p:nvSpPr>
          <p:cNvPr id="1242178" name="Line 66"/>
          <p:cNvSpPr>
            <a:spLocks noChangeAspect="1" noChangeShapeType="1"/>
          </p:cNvSpPr>
          <p:nvPr/>
        </p:nvSpPr>
        <p:spPr bwMode="auto">
          <a:xfrm>
            <a:off x="4694238" y="3792538"/>
            <a:ext cx="0" cy="1497012"/>
          </a:xfrm>
          <a:prstGeom prst="line">
            <a:avLst/>
          </a:prstGeom>
          <a:noFill/>
          <a:ln w="28575">
            <a:solidFill>
              <a:srgbClr val="000000"/>
            </a:solidFill>
            <a:round/>
            <a:headEnd/>
            <a:tailEnd type="triangle" w="med" len="lg"/>
          </a:ln>
        </p:spPr>
        <p:txBody>
          <a:bodyPr/>
          <a:lstStyle/>
          <a:p>
            <a:endParaRPr lang="zh-CN" altLang="en-US"/>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9CDBD361-B886-4FA7-B8B7-148596B98362}" type="slidenum">
              <a:rPr lang="zh-CN" altLang="en-US"/>
              <a:pPr/>
              <a:t>2</a:t>
            </a:fld>
            <a:endParaRPr lang="en-US" altLang="zh-CN"/>
          </a:p>
        </p:txBody>
      </p:sp>
      <p:sp>
        <p:nvSpPr>
          <p:cNvPr id="1231874" name="Rectangle 2"/>
          <p:cNvSpPr>
            <a:spLocks noGrp="1" noChangeArrowheads="1"/>
          </p:cNvSpPr>
          <p:nvPr>
            <p:ph type="title"/>
          </p:nvPr>
        </p:nvSpPr>
        <p:spPr/>
        <p:txBody>
          <a:bodyPr/>
          <a:lstStyle/>
          <a:p>
            <a:r>
              <a:rPr lang="zh-CN" altLang="en-US" b="0"/>
              <a:t>本章内容：</a:t>
            </a:r>
          </a:p>
        </p:txBody>
      </p:sp>
      <p:sp>
        <p:nvSpPr>
          <p:cNvPr id="1231875" name="Rectangle 3"/>
          <p:cNvSpPr>
            <a:spLocks noGrp="1" noChangeArrowheads="1"/>
          </p:cNvSpPr>
          <p:nvPr>
            <p:ph type="body" idx="1"/>
          </p:nvPr>
        </p:nvSpPr>
        <p:spPr>
          <a:xfrm>
            <a:off x="755650" y="836613"/>
            <a:ext cx="8280400" cy="5905500"/>
          </a:xfrm>
        </p:spPr>
        <p:txBody>
          <a:bodyPr/>
          <a:lstStyle/>
          <a:p>
            <a:pPr>
              <a:buFont typeface="Wingdings" pitchFamily="2" charset="2"/>
              <a:buNone/>
            </a:pPr>
            <a:r>
              <a:rPr lang="en-US" altLang="zh-CN"/>
              <a:t>7.1  </a:t>
            </a:r>
            <a:r>
              <a:rPr lang="zh-CN" altLang="en-US"/>
              <a:t>流水线处理</a:t>
            </a:r>
          </a:p>
          <a:p>
            <a:pPr>
              <a:buFont typeface="Wingdings" pitchFamily="2" charset="2"/>
              <a:buNone/>
            </a:pPr>
            <a:r>
              <a:rPr lang="en-US" altLang="zh-CN"/>
              <a:t>7.2  </a:t>
            </a:r>
            <a:r>
              <a:rPr lang="zh-CN" altLang="en-US">
                <a:solidFill>
                  <a:srgbClr val="FF0000"/>
                </a:solidFill>
              </a:rPr>
              <a:t>浮点</a:t>
            </a:r>
            <a:r>
              <a:rPr lang="zh-CN" altLang="en-US"/>
              <a:t>运算流水线</a:t>
            </a:r>
          </a:p>
          <a:p>
            <a:pPr>
              <a:buFont typeface="Wingdings" pitchFamily="2" charset="2"/>
              <a:buNone/>
            </a:pPr>
            <a:r>
              <a:rPr lang="en-US" altLang="zh-CN"/>
              <a:t>7.3  </a:t>
            </a:r>
            <a:r>
              <a:rPr lang="zh-CN" altLang="en-US">
                <a:solidFill>
                  <a:srgbClr val="FF0000"/>
                </a:solidFill>
              </a:rPr>
              <a:t>指令</a:t>
            </a:r>
            <a:r>
              <a:rPr lang="zh-CN" altLang="en-US"/>
              <a:t>流水线</a:t>
            </a:r>
          </a:p>
          <a:p>
            <a:pPr>
              <a:buFont typeface="Wingdings" pitchFamily="2" charset="2"/>
              <a:buNone/>
            </a:pPr>
            <a:r>
              <a:rPr lang="en-US" altLang="zh-CN"/>
              <a:t>7.4  </a:t>
            </a:r>
            <a:r>
              <a:rPr lang="zh-CN" altLang="en-US"/>
              <a:t>流水线</a:t>
            </a:r>
            <a:r>
              <a:rPr lang="zh-CN" altLang="en-US">
                <a:solidFill>
                  <a:srgbClr val="0000FF"/>
                </a:solidFill>
              </a:rPr>
              <a:t>性能度量</a:t>
            </a:r>
          </a:p>
          <a:p>
            <a:pPr>
              <a:buFont typeface="Wingdings" pitchFamily="2" charset="2"/>
              <a:buNone/>
            </a:pPr>
            <a:r>
              <a:rPr lang="en-US" altLang="zh-CN"/>
              <a:t>7.5  </a:t>
            </a:r>
            <a:r>
              <a:rPr lang="zh-CN" altLang="en-US"/>
              <a:t>指令流水线的</a:t>
            </a:r>
            <a:r>
              <a:rPr lang="zh-CN" altLang="en-US">
                <a:solidFill>
                  <a:srgbClr val="0000FF"/>
                </a:solidFill>
              </a:rPr>
              <a:t>性能提高</a:t>
            </a:r>
          </a:p>
          <a:p>
            <a:pPr>
              <a:buNone/>
            </a:pPr>
            <a:r>
              <a:rPr lang="en-US" altLang="zh-CN"/>
              <a:t>7.6  </a:t>
            </a:r>
            <a:r>
              <a:rPr lang="zh-CN" altLang="en-US">
                <a:solidFill>
                  <a:srgbClr val="D60093"/>
                </a:solidFill>
              </a:rPr>
              <a:t>指令级并行</a:t>
            </a:r>
            <a:r>
              <a:rPr lang="zh-CN" altLang="en-US" smtClean="0"/>
              <a:t>概念</a:t>
            </a:r>
            <a:r>
              <a:rPr lang="zh-CN" altLang="en-US" smtClean="0">
                <a:solidFill>
                  <a:srgbClr val="C00000"/>
                </a:solidFill>
                <a:ea typeface="楷体_GB2312" pitchFamily="49" charset="-122"/>
              </a:rPr>
              <a:t>（西电版</a:t>
            </a:r>
            <a:r>
              <a:rPr lang="en-US" altLang="zh-CN" smtClean="0">
                <a:solidFill>
                  <a:srgbClr val="C00000"/>
                </a:solidFill>
                <a:ea typeface="楷体_GB2312" pitchFamily="49" charset="-122"/>
              </a:rPr>
              <a:t>7.7</a:t>
            </a:r>
            <a:r>
              <a:rPr lang="zh-CN" altLang="en-US" smtClean="0">
                <a:solidFill>
                  <a:srgbClr val="C00000"/>
                </a:solidFill>
                <a:ea typeface="楷体_GB2312" pitchFamily="49" charset="-122"/>
              </a:rPr>
              <a:t>节）</a:t>
            </a:r>
            <a:endParaRPr lang="zh-CN" altLang="en-US"/>
          </a:p>
          <a:p>
            <a:pPr>
              <a:buNone/>
            </a:pPr>
            <a:r>
              <a:rPr lang="en-US" altLang="zh-CN"/>
              <a:t>7.7  </a:t>
            </a:r>
            <a:r>
              <a:rPr lang="zh-CN" altLang="en-US"/>
              <a:t>提高</a:t>
            </a:r>
            <a:r>
              <a:rPr lang="zh-CN" altLang="en-US">
                <a:solidFill>
                  <a:srgbClr val="D60093"/>
                </a:solidFill>
              </a:rPr>
              <a:t>指令级并行</a:t>
            </a:r>
            <a:r>
              <a:rPr lang="zh-CN" altLang="en-US"/>
              <a:t>的</a:t>
            </a:r>
            <a:r>
              <a:rPr lang="zh-CN" altLang="en-US" smtClean="0"/>
              <a:t>技术</a:t>
            </a:r>
            <a:r>
              <a:rPr lang="zh-CN" altLang="en-US" smtClean="0">
                <a:solidFill>
                  <a:srgbClr val="C00000"/>
                </a:solidFill>
                <a:ea typeface="楷体_GB2312" pitchFamily="49" charset="-122"/>
              </a:rPr>
              <a:t>（西电版略）</a:t>
            </a:r>
            <a:endParaRPr lang="zh-CN" altLang="en-US"/>
          </a:p>
          <a:p>
            <a:pPr>
              <a:buNone/>
            </a:pPr>
            <a:r>
              <a:rPr lang="en-US" altLang="zh-CN"/>
              <a:t>7.8  </a:t>
            </a:r>
            <a:r>
              <a:rPr lang="zh-CN" altLang="en-US">
                <a:solidFill>
                  <a:srgbClr val="008000"/>
                </a:solidFill>
              </a:rPr>
              <a:t>多发射</a:t>
            </a:r>
            <a:r>
              <a:rPr lang="zh-CN" altLang="en-US" smtClean="0"/>
              <a:t>处理器</a:t>
            </a:r>
            <a:r>
              <a:rPr lang="zh-CN" altLang="en-US" smtClean="0">
                <a:solidFill>
                  <a:srgbClr val="C00000"/>
                </a:solidFill>
                <a:ea typeface="楷体_GB2312" pitchFamily="49" charset="-122"/>
              </a:rPr>
              <a:t>（西电版</a:t>
            </a:r>
            <a:r>
              <a:rPr lang="en-US" altLang="zh-CN" smtClean="0">
                <a:solidFill>
                  <a:srgbClr val="C00000"/>
                </a:solidFill>
                <a:ea typeface="楷体_GB2312" pitchFamily="49" charset="-122"/>
              </a:rPr>
              <a:t>7.6</a:t>
            </a:r>
            <a:r>
              <a:rPr lang="zh-CN" altLang="en-US" smtClean="0">
                <a:solidFill>
                  <a:srgbClr val="C00000"/>
                </a:solidFill>
                <a:ea typeface="楷体_GB2312" pitchFamily="49" charset="-122"/>
              </a:rPr>
              <a:t>节）</a:t>
            </a:r>
            <a:endParaRPr lang="zh-CN" altLang="en-US"/>
          </a:p>
          <a:p>
            <a:pPr>
              <a:buNone/>
            </a:pPr>
            <a:r>
              <a:rPr lang="en-US" altLang="zh-CN"/>
              <a:t>7.9  </a:t>
            </a:r>
            <a:r>
              <a:rPr lang="zh-CN" altLang="en-US">
                <a:solidFill>
                  <a:srgbClr val="D60093"/>
                </a:solidFill>
              </a:rPr>
              <a:t>指令级并行</a:t>
            </a:r>
            <a:r>
              <a:rPr lang="zh-CN" altLang="en-US"/>
              <a:t>的</a:t>
            </a:r>
            <a:r>
              <a:rPr lang="zh-CN" altLang="en-US" smtClean="0"/>
              <a:t>限制</a:t>
            </a:r>
            <a:r>
              <a:rPr lang="zh-CN" altLang="en-US" smtClean="0">
                <a:solidFill>
                  <a:srgbClr val="C00000"/>
                </a:solidFill>
                <a:ea typeface="楷体_GB2312" pitchFamily="49" charset="-122"/>
              </a:rPr>
              <a:t>（西电版</a:t>
            </a:r>
            <a:r>
              <a:rPr lang="en-US" altLang="zh-CN" smtClean="0">
                <a:solidFill>
                  <a:srgbClr val="C00000"/>
                </a:solidFill>
                <a:ea typeface="楷体_GB2312" pitchFamily="49" charset="-122"/>
              </a:rPr>
              <a:t>7.7.3</a:t>
            </a:r>
            <a:r>
              <a:rPr lang="zh-CN" altLang="en-US" smtClean="0">
                <a:solidFill>
                  <a:srgbClr val="C00000"/>
                </a:solidFill>
                <a:ea typeface="楷体_GB2312" pitchFamily="49" charset="-122"/>
              </a:rPr>
              <a:t>）</a:t>
            </a:r>
            <a:endParaRPr lang="zh-CN" altLang="en-US"/>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6C15C363-1EAA-4F3B-8C95-6F5BE05672B5}" type="slidenum">
              <a:rPr lang="zh-CN" altLang="en-US"/>
              <a:pPr/>
              <a:t>20</a:t>
            </a:fld>
            <a:endParaRPr lang="en-US" altLang="zh-CN"/>
          </a:p>
        </p:txBody>
      </p:sp>
      <p:sp>
        <p:nvSpPr>
          <p:cNvPr id="1375234" name="Rectangle 2"/>
          <p:cNvSpPr>
            <a:spLocks noGrp="1" noChangeArrowheads="1"/>
          </p:cNvSpPr>
          <p:nvPr>
            <p:ph type="title"/>
          </p:nvPr>
        </p:nvSpPr>
        <p:spPr/>
        <p:txBody>
          <a:bodyPr/>
          <a:lstStyle/>
          <a:p>
            <a:r>
              <a:rPr lang="en-US" altLang="zh-CN"/>
              <a:t>7.1 </a:t>
            </a:r>
            <a:r>
              <a:rPr lang="zh-CN" altLang="en-US" b="0"/>
              <a:t>流水线处理</a:t>
            </a:r>
            <a:r>
              <a:rPr lang="zh-CN" altLang="en-US"/>
              <a:t>      </a:t>
            </a:r>
            <a:r>
              <a:rPr lang="zh-CN" altLang="en-US" sz="2800">
                <a:solidFill>
                  <a:srgbClr val="008000"/>
                </a:solidFill>
                <a:ea typeface="黑体" pitchFamily="2" charset="-122"/>
              </a:rPr>
              <a:t>二、流水线类型</a:t>
            </a:r>
          </a:p>
        </p:txBody>
      </p:sp>
      <p:graphicFrame>
        <p:nvGraphicFramePr>
          <p:cNvPr id="1375293" name="Object 61"/>
          <p:cNvGraphicFramePr>
            <a:graphicFrameLocks noChangeAspect="1"/>
          </p:cNvGraphicFramePr>
          <p:nvPr/>
        </p:nvGraphicFramePr>
        <p:xfrm>
          <a:off x="1192213" y="569913"/>
          <a:ext cx="6732587" cy="6069012"/>
        </p:xfrm>
        <a:graphic>
          <a:graphicData uri="http://schemas.openxmlformats.org/presentationml/2006/ole">
            <mc:AlternateContent xmlns:mc="http://schemas.openxmlformats.org/markup-compatibility/2006">
              <mc:Choice xmlns:v="urn:schemas-microsoft-com:vml" Requires="v">
                <p:oleObj spid="_x0000_s1375320" name="文档" r:id="rId3" imgW="5258061" imgH="4747512" progId="Word.Document.8">
                  <p:embed/>
                </p:oleObj>
              </mc:Choice>
              <mc:Fallback>
                <p:oleObj name="文档" r:id="rId3" imgW="5258061" imgH="4747512" progId="Word.Document.8">
                  <p:embed/>
                  <p:pic>
                    <p:nvPicPr>
                      <p:cNvPr id="0" name="Picture 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2213" y="569913"/>
                        <a:ext cx="6732587" cy="6069012"/>
                      </a:xfrm>
                      <a:prstGeom prst="rect">
                        <a:avLst/>
                      </a:prstGeom>
                      <a:noFill/>
                      <a:ln>
                        <a:noFill/>
                      </a:ln>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75294" name="Text Box 62"/>
          <p:cNvSpPr txBox="1">
            <a:spLocks noChangeArrowheads="1"/>
          </p:cNvSpPr>
          <p:nvPr/>
        </p:nvSpPr>
        <p:spPr bwMode="auto">
          <a:xfrm>
            <a:off x="8101013" y="836613"/>
            <a:ext cx="611187" cy="5113337"/>
          </a:xfrm>
          <a:prstGeom prst="rect">
            <a:avLst/>
          </a:prstGeom>
          <a:noFill/>
          <a:ln w="38100" algn="ctr">
            <a:noFill/>
            <a:miter lim="800000"/>
            <a:headEnd/>
            <a:tailEnd type="none" w="med" len="lg"/>
          </a:ln>
          <a:effectLst/>
        </p:spPr>
        <p:txBody>
          <a:bodyPr vert="eaVert">
            <a:spAutoFit/>
          </a:bodyPr>
          <a:lstStyle/>
          <a:p>
            <a:pPr>
              <a:spcBef>
                <a:spcPct val="50000"/>
              </a:spcBef>
            </a:pPr>
            <a:r>
              <a:rPr lang="en-US" altLang="zh-CN" sz="2800" b="0">
                <a:solidFill>
                  <a:schemeClr val="bg2"/>
                </a:solidFill>
                <a:latin typeface="Arial" charset="0"/>
                <a:ea typeface="黑体" pitchFamily="2" charset="-122"/>
              </a:rPr>
              <a:t>TI-ASC</a:t>
            </a:r>
            <a:r>
              <a:rPr lang="zh-CN" altLang="en-US" sz="2800" b="0">
                <a:solidFill>
                  <a:schemeClr val="bg2"/>
                </a:solidFill>
                <a:latin typeface="Arial" charset="0"/>
                <a:ea typeface="黑体" pitchFamily="2" charset="-122"/>
              </a:rPr>
              <a:t>计算机的多功能流水线</a:t>
            </a: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85371FF8-3545-4958-B89B-69C9DC8BFBF7}" type="slidenum">
              <a:rPr lang="zh-CN" altLang="en-US"/>
              <a:pPr/>
              <a:t>21</a:t>
            </a:fld>
            <a:endParaRPr lang="en-US" altLang="zh-CN"/>
          </a:p>
        </p:txBody>
      </p:sp>
      <p:sp>
        <p:nvSpPr>
          <p:cNvPr id="1376258" name="Rectangle 2"/>
          <p:cNvSpPr>
            <a:spLocks noGrp="1" noChangeArrowheads="1"/>
          </p:cNvSpPr>
          <p:nvPr>
            <p:ph type="title"/>
          </p:nvPr>
        </p:nvSpPr>
        <p:spPr/>
        <p:txBody>
          <a:bodyPr/>
          <a:lstStyle/>
          <a:p>
            <a:r>
              <a:rPr lang="en-US" altLang="zh-CN"/>
              <a:t>7.1 </a:t>
            </a:r>
            <a:r>
              <a:rPr lang="zh-CN" altLang="en-US" b="0"/>
              <a:t>流水线处理</a:t>
            </a:r>
            <a:r>
              <a:rPr lang="zh-CN" altLang="en-US"/>
              <a:t>      </a:t>
            </a:r>
            <a:r>
              <a:rPr lang="zh-CN" altLang="en-US" sz="2800">
                <a:solidFill>
                  <a:srgbClr val="008000"/>
                </a:solidFill>
                <a:ea typeface="黑体" pitchFamily="2" charset="-122"/>
              </a:rPr>
              <a:t>二、流水线类型</a:t>
            </a:r>
          </a:p>
        </p:txBody>
      </p:sp>
      <p:graphicFrame>
        <p:nvGraphicFramePr>
          <p:cNvPr id="1376261" name="Object 5"/>
          <p:cNvGraphicFramePr>
            <a:graphicFrameLocks noChangeAspect="1"/>
          </p:cNvGraphicFramePr>
          <p:nvPr/>
        </p:nvGraphicFramePr>
        <p:xfrm>
          <a:off x="180975" y="1781175"/>
          <a:ext cx="8629650" cy="4114800"/>
        </p:xfrm>
        <a:graphic>
          <a:graphicData uri="http://schemas.openxmlformats.org/presentationml/2006/ole">
            <mc:AlternateContent xmlns:mc="http://schemas.openxmlformats.org/markup-compatibility/2006">
              <mc:Choice xmlns:v="urn:schemas-microsoft-com:vml" Requires="v">
                <p:oleObj spid="_x0000_s1376288" name="文档" r:id="rId3" imgW="5794355" imgH="2761987" progId="Word.Document.8">
                  <p:embed/>
                </p:oleObj>
              </mc:Choice>
              <mc:Fallback>
                <p:oleObj name="文档" r:id="rId3" imgW="5794355" imgH="2761987" progId="Word.Document.8">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975" y="1781175"/>
                        <a:ext cx="8629650" cy="4114800"/>
                      </a:xfrm>
                      <a:prstGeom prst="rect">
                        <a:avLst/>
                      </a:prstGeom>
                      <a:noFill/>
                      <a:ln>
                        <a:noFill/>
                      </a:ln>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942DE32F-010E-4816-AF95-5E2545E5BB94}" type="slidenum">
              <a:rPr lang="zh-CN" altLang="en-US"/>
              <a:pPr/>
              <a:t>22</a:t>
            </a:fld>
            <a:endParaRPr lang="en-US" altLang="zh-CN"/>
          </a:p>
        </p:txBody>
      </p:sp>
      <p:sp>
        <p:nvSpPr>
          <p:cNvPr id="1377282" name="Rectangle 2"/>
          <p:cNvSpPr>
            <a:spLocks noGrp="1" noChangeArrowheads="1"/>
          </p:cNvSpPr>
          <p:nvPr>
            <p:ph type="title"/>
          </p:nvPr>
        </p:nvSpPr>
        <p:spPr/>
        <p:txBody>
          <a:bodyPr/>
          <a:lstStyle/>
          <a:p>
            <a:r>
              <a:rPr lang="en-US" altLang="zh-CN"/>
              <a:t>7.1 </a:t>
            </a:r>
            <a:r>
              <a:rPr lang="zh-CN" altLang="en-US" b="0"/>
              <a:t>流水线处理</a:t>
            </a:r>
            <a:r>
              <a:rPr lang="zh-CN" altLang="en-US"/>
              <a:t>      </a:t>
            </a:r>
            <a:r>
              <a:rPr lang="zh-CN" altLang="en-US" sz="2800">
                <a:solidFill>
                  <a:srgbClr val="008000"/>
                </a:solidFill>
                <a:ea typeface="黑体" pitchFamily="2" charset="-122"/>
              </a:rPr>
              <a:t>二、流水线类型</a:t>
            </a:r>
          </a:p>
        </p:txBody>
      </p:sp>
      <p:graphicFrame>
        <p:nvGraphicFramePr>
          <p:cNvPr id="1377284" name="Object 4"/>
          <p:cNvGraphicFramePr>
            <a:graphicFrameLocks noChangeAspect="1"/>
          </p:cNvGraphicFramePr>
          <p:nvPr/>
        </p:nvGraphicFramePr>
        <p:xfrm>
          <a:off x="488950" y="1784350"/>
          <a:ext cx="8259763" cy="4165600"/>
        </p:xfrm>
        <a:graphic>
          <a:graphicData uri="http://schemas.openxmlformats.org/presentationml/2006/ole">
            <mc:AlternateContent xmlns:mc="http://schemas.openxmlformats.org/markup-compatibility/2006">
              <mc:Choice xmlns:v="urn:schemas-microsoft-com:vml" Requires="v">
                <p:oleObj spid="_x0000_s1377311" name="Document" r:id="rId3" imgW="5418470" imgH="2756392" progId="Word.Document.8">
                  <p:embed/>
                </p:oleObj>
              </mc:Choice>
              <mc:Fallback>
                <p:oleObj name="Document" r:id="rId3" imgW="5418470" imgH="2756392" progId="Word.Document.8">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950" y="1784350"/>
                        <a:ext cx="8259763" cy="4165600"/>
                      </a:xfrm>
                      <a:prstGeom prst="rect">
                        <a:avLst/>
                      </a:prstGeom>
                      <a:noFill/>
                      <a:ln>
                        <a:noFill/>
                      </a:ln>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1"/>
          </p:nvPr>
        </p:nvSpPr>
        <p:spPr/>
        <p:txBody>
          <a:bodyPr/>
          <a:lstStyle/>
          <a:p>
            <a:fld id="{455D61F9-10A3-458D-B9DB-3494795722C7}" type="slidenum">
              <a:rPr lang="zh-CN" altLang="en-US"/>
              <a:pPr/>
              <a:t>23</a:t>
            </a:fld>
            <a:endParaRPr lang="en-US" altLang="zh-CN"/>
          </a:p>
        </p:txBody>
      </p:sp>
      <p:sp>
        <p:nvSpPr>
          <p:cNvPr id="1243138" name="Rectangle 2"/>
          <p:cNvSpPr>
            <a:spLocks noGrp="1" noChangeArrowheads="1"/>
          </p:cNvSpPr>
          <p:nvPr>
            <p:ph type="title"/>
          </p:nvPr>
        </p:nvSpPr>
        <p:spPr/>
        <p:txBody>
          <a:bodyPr/>
          <a:lstStyle/>
          <a:p>
            <a:r>
              <a:rPr lang="en-US" altLang="zh-CN"/>
              <a:t>7.1 </a:t>
            </a:r>
            <a:r>
              <a:rPr lang="zh-CN" altLang="en-US" b="0"/>
              <a:t>流水线处理</a:t>
            </a:r>
            <a:r>
              <a:rPr lang="zh-CN" altLang="en-US"/>
              <a:t>      </a:t>
            </a:r>
            <a:r>
              <a:rPr lang="zh-CN" altLang="en-US" sz="2800">
                <a:solidFill>
                  <a:srgbClr val="008000"/>
                </a:solidFill>
                <a:ea typeface="黑体" pitchFamily="2" charset="-122"/>
              </a:rPr>
              <a:t>二、流水线类型</a:t>
            </a:r>
          </a:p>
        </p:txBody>
      </p:sp>
      <p:sp>
        <p:nvSpPr>
          <p:cNvPr id="1243139" name="Rectangle 3"/>
          <p:cNvSpPr>
            <a:spLocks noGrp="1" noChangeArrowheads="1"/>
          </p:cNvSpPr>
          <p:nvPr>
            <p:ph type="body" idx="1"/>
          </p:nvPr>
        </p:nvSpPr>
        <p:spPr>
          <a:xfrm>
            <a:off x="457200" y="549275"/>
            <a:ext cx="8578850" cy="1439863"/>
          </a:xfrm>
        </p:spPr>
        <p:txBody>
          <a:bodyPr/>
          <a:lstStyle/>
          <a:p>
            <a:pPr>
              <a:spcBef>
                <a:spcPct val="10000"/>
              </a:spcBef>
            </a:pPr>
            <a:r>
              <a:rPr lang="zh-CN" altLang="en-US"/>
              <a:t>按流水线</a:t>
            </a:r>
            <a:r>
              <a:rPr lang="zh-CN" altLang="en-US">
                <a:solidFill>
                  <a:srgbClr val="0000FF"/>
                </a:solidFill>
              </a:rPr>
              <a:t>是否有反馈回路</a:t>
            </a:r>
            <a:r>
              <a:rPr lang="zh-CN" altLang="en-US"/>
              <a:t>划分：</a:t>
            </a:r>
          </a:p>
          <a:p>
            <a:pPr lvl="1">
              <a:spcBef>
                <a:spcPct val="10000"/>
              </a:spcBef>
            </a:pPr>
            <a:r>
              <a:rPr lang="zh-CN" altLang="en-US" sz="2400">
                <a:solidFill>
                  <a:srgbClr val="CC0000"/>
                </a:solidFill>
              </a:rPr>
              <a:t>线性</a:t>
            </a:r>
            <a:r>
              <a:rPr lang="zh-CN" altLang="en-US" sz="2400"/>
              <a:t>流水线</a:t>
            </a:r>
          </a:p>
          <a:p>
            <a:pPr lvl="1">
              <a:spcBef>
                <a:spcPct val="10000"/>
              </a:spcBef>
            </a:pPr>
            <a:r>
              <a:rPr lang="zh-CN" altLang="en-US" sz="2400">
                <a:solidFill>
                  <a:srgbClr val="CC0000"/>
                </a:solidFill>
              </a:rPr>
              <a:t>非线性</a:t>
            </a:r>
            <a:r>
              <a:rPr lang="zh-CN" altLang="en-US" sz="2400"/>
              <a:t>流水线－流水线调度</a:t>
            </a:r>
          </a:p>
        </p:txBody>
      </p:sp>
      <p:graphicFrame>
        <p:nvGraphicFramePr>
          <p:cNvPr id="1243142" name="Object 6"/>
          <p:cNvGraphicFramePr>
            <a:graphicFrameLocks noChangeAspect="1"/>
          </p:cNvGraphicFramePr>
          <p:nvPr/>
        </p:nvGraphicFramePr>
        <p:xfrm>
          <a:off x="179388" y="3284538"/>
          <a:ext cx="8583612" cy="2051050"/>
        </p:xfrm>
        <a:graphic>
          <a:graphicData uri="http://schemas.openxmlformats.org/presentationml/2006/ole">
            <mc:AlternateContent xmlns:mc="http://schemas.openxmlformats.org/markup-compatibility/2006">
              <mc:Choice xmlns:v="urn:schemas-microsoft-com:vml" Requires="v">
                <p:oleObj spid="_x0000_s1243196" name="文档" r:id="rId3" imgW="5351216" imgH="1285021" progId="Word.Document.8">
                  <p:embed/>
                </p:oleObj>
              </mc:Choice>
              <mc:Fallback>
                <p:oleObj name="文档" r:id="rId3" imgW="5351216" imgH="1285021" progId="Word.Document.8">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3284538"/>
                        <a:ext cx="8583612" cy="2051050"/>
                      </a:xfrm>
                      <a:prstGeom prst="rect">
                        <a:avLst/>
                      </a:prstGeom>
                      <a:noFill/>
                      <a:ln>
                        <a:noFill/>
                      </a:ln>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243143" name="Object 7"/>
          <p:cNvGraphicFramePr>
            <a:graphicFrameLocks noChangeAspect="1"/>
          </p:cNvGraphicFramePr>
          <p:nvPr/>
        </p:nvGraphicFramePr>
        <p:xfrm>
          <a:off x="176213" y="1524000"/>
          <a:ext cx="8537575" cy="2049463"/>
        </p:xfrm>
        <a:graphic>
          <a:graphicData uri="http://schemas.openxmlformats.org/presentationml/2006/ole">
            <mc:AlternateContent xmlns:mc="http://schemas.openxmlformats.org/markup-compatibility/2006">
              <mc:Choice xmlns:v="urn:schemas-microsoft-com:vml" Requires="v">
                <p:oleObj spid="_x0000_s1243197" name="文档" r:id="rId5" imgW="5340786" imgH="1283582" progId="Word.Document.8">
                  <p:embed/>
                </p:oleObj>
              </mc:Choice>
              <mc:Fallback>
                <p:oleObj name="文档" r:id="rId5" imgW="5340786" imgH="1283582" progId="Word.Document.8">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213" y="1524000"/>
                        <a:ext cx="8537575" cy="2049463"/>
                      </a:xfrm>
                      <a:prstGeom prst="rect">
                        <a:avLst/>
                      </a:prstGeom>
                      <a:noFill/>
                      <a:ln>
                        <a:noFill/>
                      </a:ln>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243144" name="Text Box 8"/>
          <p:cNvSpPr txBox="1">
            <a:spLocks noChangeArrowheads="1"/>
          </p:cNvSpPr>
          <p:nvPr/>
        </p:nvSpPr>
        <p:spPr bwMode="auto">
          <a:xfrm>
            <a:off x="395288" y="5337175"/>
            <a:ext cx="7920037" cy="1260475"/>
          </a:xfrm>
          <a:prstGeom prst="rect">
            <a:avLst/>
          </a:prstGeom>
          <a:noFill/>
          <a:ln w="28575" algn="ctr">
            <a:noFill/>
            <a:miter lim="800000"/>
            <a:headEnd/>
            <a:tailEnd/>
          </a:ln>
          <a:effectLst/>
        </p:spPr>
        <p:txBody>
          <a:bodyPr>
            <a:spAutoFit/>
          </a:bodyPr>
          <a:lstStyle/>
          <a:p>
            <a:pPr marL="355600" indent="-355600" algn="l">
              <a:spcBef>
                <a:spcPct val="20000"/>
              </a:spcBef>
              <a:buClr>
                <a:srgbClr val="FF6600"/>
              </a:buClr>
              <a:buSzPct val="75000"/>
              <a:buFont typeface="Wingdings" pitchFamily="2" charset="2"/>
              <a:buChar char="u"/>
            </a:pPr>
            <a:r>
              <a:rPr lang="zh-CN" altLang="en-US">
                <a:latin typeface="黑体" pitchFamily="2" charset="-122"/>
              </a:rPr>
              <a:t>线性流水线能够用</a:t>
            </a:r>
            <a:r>
              <a:rPr lang="zh-CN" altLang="en-US">
                <a:solidFill>
                  <a:srgbClr val="FF3300"/>
                </a:solidFill>
                <a:latin typeface="黑体" pitchFamily="2" charset="-122"/>
              </a:rPr>
              <a:t>流水线连接图</a:t>
            </a:r>
            <a:r>
              <a:rPr lang="zh-CN" altLang="en-US">
                <a:latin typeface="黑体" pitchFamily="2" charset="-122"/>
              </a:rPr>
              <a:t>唯一表示。</a:t>
            </a:r>
          </a:p>
          <a:p>
            <a:pPr marL="355600" indent="-355600" algn="l">
              <a:spcBef>
                <a:spcPct val="20000"/>
              </a:spcBef>
              <a:buClr>
                <a:srgbClr val="FF6600"/>
              </a:buClr>
              <a:buSzPct val="75000"/>
              <a:buFont typeface="Wingdings" pitchFamily="2" charset="2"/>
              <a:buChar char="u"/>
            </a:pPr>
            <a:r>
              <a:rPr lang="zh-CN" altLang="en-US">
                <a:latin typeface="黑体" pitchFamily="2" charset="-122"/>
              </a:rPr>
              <a:t>非线性流水线必须用</a:t>
            </a:r>
            <a:r>
              <a:rPr lang="zh-CN" altLang="en-US">
                <a:solidFill>
                  <a:srgbClr val="FF3300"/>
                </a:solidFill>
                <a:latin typeface="黑体" pitchFamily="2" charset="-122"/>
              </a:rPr>
              <a:t>流水线连接图</a:t>
            </a:r>
            <a:r>
              <a:rPr lang="zh-CN" altLang="en-US">
                <a:latin typeface="黑体" pitchFamily="2" charset="-122"/>
              </a:rPr>
              <a:t>和</a:t>
            </a:r>
            <a:r>
              <a:rPr lang="zh-CN" altLang="en-US">
                <a:solidFill>
                  <a:srgbClr val="FF3300"/>
                </a:solidFill>
                <a:latin typeface="黑体" pitchFamily="2" charset="-122"/>
              </a:rPr>
              <a:t>流水线预约表</a:t>
            </a:r>
            <a:r>
              <a:rPr lang="zh-CN" altLang="en-US">
                <a:latin typeface="黑体" pitchFamily="2" charset="-122"/>
              </a:rPr>
              <a:t>共同表示。</a:t>
            </a:r>
            <a:endParaRPr lang="zh-CN" altLang="en-US"/>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78F7FE7B-4447-4A06-BB60-469DCDD49D02}" type="slidenum">
              <a:rPr lang="zh-CN" altLang="en-US"/>
              <a:pPr/>
              <a:t>24</a:t>
            </a:fld>
            <a:endParaRPr lang="en-US" altLang="zh-CN"/>
          </a:p>
        </p:txBody>
      </p:sp>
      <p:sp>
        <p:nvSpPr>
          <p:cNvPr id="1378306" name="Rectangle 2"/>
          <p:cNvSpPr>
            <a:spLocks noGrp="1" noChangeArrowheads="1"/>
          </p:cNvSpPr>
          <p:nvPr>
            <p:ph type="title"/>
          </p:nvPr>
        </p:nvSpPr>
        <p:spPr/>
        <p:txBody>
          <a:bodyPr/>
          <a:lstStyle/>
          <a:p>
            <a:r>
              <a:rPr lang="en-US" altLang="zh-CN"/>
              <a:t>7.1 </a:t>
            </a:r>
            <a:r>
              <a:rPr lang="zh-CN" altLang="en-US" b="0"/>
              <a:t>流水线处理</a:t>
            </a:r>
            <a:r>
              <a:rPr lang="zh-CN" altLang="en-US"/>
              <a:t>      </a:t>
            </a:r>
            <a:r>
              <a:rPr lang="zh-CN" altLang="en-US" sz="2800">
                <a:solidFill>
                  <a:srgbClr val="008000"/>
                </a:solidFill>
                <a:ea typeface="黑体" pitchFamily="2" charset="-122"/>
              </a:rPr>
              <a:t>二、流水线类型</a:t>
            </a:r>
          </a:p>
        </p:txBody>
      </p:sp>
      <p:sp>
        <p:nvSpPr>
          <p:cNvPr id="1378307" name="Rectangle 3"/>
          <p:cNvSpPr>
            <a:spLocks noGrp="1" noChangeArrowheads="1"/>
          </p:cNvSpPr>
          <p:nvPr>
            <p:ph type="body" idx="1"/>
          </p:nvPr>
        </p:nvSpPr>
        <p:spPr/>
        <p:txBody>
          <a:bodyPr/>
          <a:lstStyle/>
          <a:p>
            <a:pPr>
              <a:spcBef>
                <a:spcPct val="10000"/>
              </a:spcBef>
            </a:pPr>
            <a:r>
              <a:rPr lang="zh-CN" altLang="en-US">
                <a:solidFill>
                  <a:srgbClr val="C8C8C8"/>
                </a:solidFill>
              </a:rPr>
              <a:t>按流水线</a:t>
            </a:r>
            <a:r>
              <a:rPr lang="zh-CN" altLang="en-US">
                <a:solidFill>
                  <a:srgbClr val="99CCFF"/>
                </a:solidFill>
              </a:rPr>
              <a:t>是否有反馈回路</a:t>
            </a:r>
            <a:r>
              <a:rPr lang="zh-CN" altLang="en-US">
                <a:solidFill>
                  <a:srgbClr val="C8C8C8"/>
                </a:solidFill>
              </a:rPr>
              <a:t>划分：</a:t>
            </a:r>
          </a:p>
          <a:p>
            <a:pPr lvl="1">
              <a:spcBef>
                <a:spcPct val="10000"/>
              </a:spcBef>
            </a:pPr>
            <a:r>
              <a:rPr lang="zh-CN" altLang="en-US" sz="2400">
                <a:solidFill>
                  <a:srgbClr val="FFCCCC"/>
                </a:solidFill>
              </a:rPr>
              <a:t>线性</a:t>
            </a:r>
            <a:r>
              <a:rPr lang="zh-CN" altLang="en-US" sz="2400">
                <a:solidFill>
                  <a:srgbClr val="C8C8C8"/>
                </a:solidFill>
              </a:rPr>
              <a:t>流水线</a:t>
            </a:r>
          </a:p>
          <a:p>
            <a:pPr lvl="1">
              <a:spcBef>
                <a:spcPct val="10000"/>
              </a:spcBef>
            </a:pPr>
            <a:r>
              <a:rPr lang="zh-CN" altLang="en-US" sz="2400">
                <a:solidFill>
                  <a:srgbClr val="FFCCCC"/>
                </a:solidFill>
              </a:rPr>
              <a:t>非线性</a:t>
            </a:r>
            <a:r>
              <a:rPr lang="zh-CN" altLang="en-US" sz="2400">
                <a:solidFill>
                  <a:srgbClr val="C8C8C8"/>
                </a:solidFill>
              </a:rPr>
              <a:t>流水线－流水线调度</a:t>
            </a:r>
          </a:p>
          <a:p>
            <a:pPr>
              <a:spcBef>
                <a:spcPct val="10000"/>
              </a:spcBef>
            </a:pPr>
            <a:r>
              <a:rPr lang="zh-CN" altLang="en-US"/>
              <a:t>按流水线</a:t>
            </a:r>
            <a:r>
              <a:rPr lang="zh-CN" altLang="en-US">
                <a:solidFill>
                  <a:srgbClr val="0000FF"/>
                </a:solidFill>
              </a:rPr>
              <a:t>输出端任务</a:t>
            </a:r>
            <a:r>
              <a:rPr lang="zh-CN" altLang="en-US">
                <a:solidFill>
                  <a:srgbClr val="CC0000"/>
                </a:solidFill>
              </a:rPr>
              <a:t>流出顺序</a:t>
            </a:r>
            <a:r>
              <a:rPr lang="zh-CN" altLang="en-US">
                <a:solidFill>
                  <a:srgbClr val="0000FF"/>
                </a:solidFill>
              </a:rPr>
              <a:t>与输入端任务</a:t>
            </a:r>
            <a:r>
              <a:rPr lang="zh-CN" altLang="en-US">
                <a:solidFill>
                  <a:srgbClr val="CC0000"/>
                </a:solidFill>
              </a:rPr>
              <a:t>流入顺序</a:t>
            </a:r>
            <a:r>
              <a:rPr lang="zh-CN" altLang="en-US">
                <a:solidFill>
                  <a:srgbClr val="0000FF"/>
                </a:solidFill>
              </a:rPr>
              <a:t>是否相同</a:t>
            </a:r>
            <a:r>
              <a:rPr lang="zh-CN" altLang="en-US"/>
              <a:t>划分：</a:t>
            </a:r>
          </a:p>
          <a:p>
            <a:pPr lvl="1">
              <a:spcBef>
                <a:spcPct val="10000"/>
              </a:spcBef>
            </a:pPr>
            <a:r>
              <a:rPr lang="zh-CN" altLang="en-US" sz="2400">
                <a:solidFill>
                  <a:srgbClr val="CC0000"/>
                </a:solidFill>
              </a:rPr>
              <a:t>顺序</a:t>
            </a:r>
            <a:r>
              <a:rPr lang="zh-CN" altLang="en-US" sz="2400"/>
              <a:t>流动流水线（入出顺序相同）</a:t>
            </a:r>
          </a:p>
          <a:p>
            <a:pPr lvl="1">
              <a:spcBef>
                <a:spcPct val="10000"/>
              </a:spcBef>
            </a:pPr>
            <a:r>
              <a:rPr lang="zh-CN" altLang="en-US" sz="2400">
                <a:solidFill>
                  <a:srgbClr val="CC0000"/>
                </a:solidFill>
              </a:rPr>
              <a:t>异步</a:t>
            </a:r>
            <a:r>
              <a:rPr lang="zh-CN" altLang="en-US" sz="2400"/>
              <a:t>流动流水线（入出顺序不同）</a:t>
            </a:r>
            <a:br>
              <a:rPr lang="zh-CN" altLang="en-US" sz="2400"/>
            </a:br>
            <a:r>
              <a:rPr lang="zh-CN" altLang="en-US" sz="2400">
                <a:solidFill>
                  <a:srgbClr val="FF0066"/>
                </a:solidFill>
              </a:rPr>
              <a:t>无序</a:t>
            </a:r>
            <a:r>
              <a:rPr lang="zh-CN" altLang="en-US" sz="2400"/>
              <a:t>流水线 </a:t>
            </a:r>
            <a:r>
              <a:rPr lang="en-US" altLang="zh-CN" sz="2400"/>
              <a:t>/ </a:t>
            </a:r>
            <a:r>
              <a:rPr lang="zh-CN" altLang="en-US" sz="2400">
                <a:solidFill>
                  <a:srgbClr val="FF0066"/>
                </a:solidFill>
              </a:rPr>
              <a:t>错序</a:t>
            </a:r>
            <a:r>
              <a:rPr lang="zh-CN" altLang="en-US" sz="2400"/>
              <a:t>流水线 </a:t>
            </a:r>
            <a:r>
              <a:rPr lang="en-US" altLang="zh-CN" sz="2400"/>
              <a:t>/ </a:t>
            </a:r>
            <a:r>
              <a:rPr lang="zh-CN" altLang="en-US" sz="2400">
                <a:solidFill>
                  <a:srgbClr val="FF0066"/>
                </a:solidFill>
              </a:rPr>
              <a:t>乱序</a:t>
            </a:r>
            <a:r>
              <a:rPr lang="zh-CN" altLang="en-US" sz="2400"/>
              <a:t>流水线</a:t>
            </a:r>
          </a:p>
          <a:p>
            <a:pPr>
              <a:spcBef>
                <a:spcPct val="10000"/>
              </a:spcBef>
            </a:pPr>
            <a:r>
              <a:rPr lang="zh-CN" altLang="en-US"/>
              <a:t>按流水线</a:t>
            </a:r>
            <a:r>
              <a:rPr lang="zh-CN" altLang="en-US">
                <a:solidFill>
                  <a:srgbClr val="0000FF"/>
                </a:solidFill>
              </a:rPr>
              <a:t>一次处理对象的数量</a:t>
            </a:r>
            <a:r>
              <a:rPr lang="zh-CN" altLang="en-US"/>
              <a:t>划分：</a:t>
            </a:r>
          </a:p>
          <a:p>
            <a:pPr lvl="1">
              <a:spcBef>
                <a:spcPct val="10000"/>
              </a:spcBef>
            </a:pPr>
            <a:r>
              <a:rPr lang="zh-CN" altLang="en-US" sz="2400">
                <a:solidFill>
                  <a:srgbClr val="CC0000"/>
                </a:solidFill>
              </a:rPr>
              <a:t>标量</a:t>
            </a:r>
            <a:r>
              <a:rPr lang="zh-CN" altLang="en-US" sz="2400"/>
              <a:t>流水线：</a:t>
            </a:r>
            <a:r>
              <a:rPr lang="en-US" altLang="zh-CN" sz="2400"/>
              <a:t>IBM System360/91</a:t>
            </a:r>
            <a:r>
              <a:rPr lang="zh-CN" altLang="en-US" sz="2400"/>
              <a:t>、</a:t>
            </a:r>
            <a:r>
              <a:rPr lang="en-US" altLang="zh-CN" sz="2400"/>
              <a:t>Amdahl 470V/6</a:t>
            </a:r>
          </a:p>
          <a:p>
            <a:pPr lvl="1">
              <a:spcBef>
                <a:spcPct val="30000"/>
              </a:spcBef>
            </a:pPr>
            <a:r>
              <a:rPr lang="zh-CN" altLang="en-US" sz="2400">
                <a:solidFill>
                  <a:srgbClr val="CC0000"/>
                </a:solidFill>
              </a:rPr>
              <a:t>超标量</a:t>
            </a:r>
            <a:r>
              <a:rPr lang="zh-CN" altLang="en-US" sz="2400"/>
              <a:t>流水线：</a:t>
            </a:r>
            <a:r>
              <a:rPr lang="en-US" altLang="zh-CN" sz="2400"/>
              <a:t>MIPS R10000</a:t>
            </a:r>
          </a:p>
          <a:p>
            <a:pPr lvl="1">
              <a:spcBef>
                <a:spcPct val="10000"/>
              </a:spcBef>
            </a:pPr>
            <a:r>
              <a:rPr lang="zh-CN" altLang="en-US" sz="2400">
                <a:solidFill>
                  <a:srgbClr val="CC0000"/>
                </a:solidFill>
              </a:rPr>
              <a:t>向量</a:t>
            </a:r>
            <a:r>
              <a:rPr lang="zh-CN" altLang="en-US" sz="2400"/>
              <a:t>流水线：</a:t>
            </a:r>
            <a:br>
              <a:rPr lang="zh-CN" altLang="en-US" sz="2400"/>
            </a:br>
            <a:r>
              <a:rPr lang="en-US" altLang="zh-CN" sz="2400"/>
              <a:t>TI ASC</a:t>
            </a:r>
            <a:r>
              <a:rPr lang="zh-CN" altLang="en-US" sz="2400"/>
              <a:t>、</a:t>
            </a:r>
            <a:r>
              <a:rPr lang="en-US" altLang="zh-CN" sz="2400"/>
              <a:t>STAR-100</a:t>
            </a:r>
            <a:r>
              <a:rPr lang="zh-CN" altLang="en-US" sz="2400"/>
              <a:t>、</a:t>
            </a:r>
            <a:r>
              <a:rPr lang="en-US" altLang="zh-CN" sz="2400"/>
              <a:t>CYBER-205</a:t>
            </a:r>
            <a:r>
              <a:rPr lang="zh-CN" altLang="en-US" sz="2400"/>
              <a:t>、</a:t>
            </a:r>
            <a:r>
              <a:rPr lang="en-US" altLang="zh-CN" sz="2400"/>
              <a:t>CRAY-1</a:t>
            </a:r>
            <a:r>
              <a:rPr lang="zh-CN" altLang="en-US" sz="2400"/>
              <a:t>、</a:t>
            </a:r>
            <a:r>
              <a:rPr lang="en-US" altLang="zh-CN" sz="2400"/>
              <a:t>YH-1</a:t>
            </a:r>
          </a:p>
          <a:p>
            <a:pPr lvl="1">
              <a:spcBef>
                <a:spcPct val="10000"/>
              </a:spcBef>
            </a:pPr>
            <a:r>
              <a:rPr lang="zh-CN" altLang="en-US" sz="2400">
                <a:solidFill>
                  <a:srgbClr val="CC0000"/>
                </a:solidFill>
              </a:rPr>
              <a:t>超长指令字</a:t>
            </a:r>
            <a:r>
              <a:rPr lang="zh-CN" altLang="en-US" sz="2400"/>
              <a:t>流水线：</a:t>
            </a:r>
            <a:r>
              <a:rPr lang="en-US" altLang="zh-CN" sz="2400"/>
              <a:t>Intel Itanium</a:t>
            </a:r>
            <a:r>
              <a:rPr lang="zh-CN" altLang="en-US" sz="2400"/>
              <a:t>（</a:t>
            </a:r>
            <a:r>
              <a:rPr lang="en-US" altLang="zh-CN" sz="2400"/>
              <a:t>EPIC IA-64</a:t>
            </a:r>
            <a:r>
              <a:rPr lang="zh-CN" altLang="en-US" sz="2400"/>
              <a:t>）</a:t>
            </a:r>
          </a:p>
        </p:txBody>
      </p:sp>
      <p:sp>
        <p:nvSpPr>
          <p:cNvPr id="1378308" name="Line 4"/>
          <p:cNvSpPr>
            <a:spLocks noChangeShapeType="1"/>
          </p:cNvSpPr>
          <p:nvPr/>
        </p:nvSpPr>
        <p:spPr bwMode="auto">
          <a:xfrm>
            <a:off x="1331913" y="4772025"/>
            <a:ext cx="1511300" cy="0"/>
          </a:xfrm>
          <a:prstGeom prst="line">
            <a:avLst/>
          </a:prstGeom>
          <a:noFill/>
          <a:ln w="28575">
            <a:solidFill>
              <a:srgbClr val="FF6600"/>
            </a:solidFill>
            <a:round/>
            <a:headEnd/>
            <a:tailEnd/>
          </a:ln>
          <a:effectLst/>
        </p:spPr>
        <p:txBody>
          <a:bodyPr wrap="none" anchor="ctr"/>
          <a:lstStyle/>
          <a:p>
            <a:endParaRPr lang="zh-CN" altLang="en-US"/>
          </a:p>
        </p:txBody>
      </p:sp>
      <p:sp>
        <p:nvSpPr>
          <p:cNvPr id="1378309" name="AutoShape 5">
            <a:hlinkClick r:id="rId2" action="ppaction://hlinksldjump" highlightClick="1"/>
          </p:cNvPr>
          <p:cNvSpPr>
            <a:spLocks noChangeArrowheads="1"/>
          </p:cNvSpPr>
          <p:nvPr/>
        </p:nvSpPr>
        <p:spPr bwMode="auto">
          <a:xfrm>
            <a:off x="6588125" y="5157788"/>
            <a:ext cx="504825" cy="503237"/>
          </a:xfrm>
          <a:prstGeom prst="actionButtonInformation">
            <a:avLst/>
          </a:prstGeom>
          <a:solidFill>
            <a:srgbClr val="9999FF"/>
          </a:solidFill>
          <a:ln w="28575">
            <a:noFill/>
            <a:miter lim="800000"/>
            <a:headEnd/>
            <a:tailEnd/>
          </a:ln>
          <a:effectLst/>
        </p:spPr>
        <p:txBody>
          <a:bodyPr wrap="none" anchor="ctr"/>
          <a:lstStyle/>
          <a:p>
            <a:endParaRPr lang="zh-CN" altLang="en-US"/>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 name="灯片编号占位符 4"/>
          <p:cNvSpPr>
            <a:spLocks noGrp="1"/>
          </p:cNvSpPr>
          <p:nvPr>
            <p:ph type="sldNum" sz="quarter" idx="11"/>
          </p:nvPr>
        </p:nvSpPr>
        <p:spPr/>
        <p:txBody>
          <a:bodyPr/>
          <a:lstStyle/>
          <a:p>
            <a:fld id="{E2384415-F2F2-4EF1-AC53-82C4446CA459}" type="slidenum">
              <a:rPr lang="zh-CN" altLang="en-US"/>
              <a:pPr/>
              <a:t>25</a:t>
            </a:fld>
            <a:endParaRPr lang="en-US" altLang="zh-CN"/>
          </a:p>
        </p:txBody>
      </p:sp>
      <p:sp>
        <p:nvSpPr>
          <p:cNvPr id="1383426" name="Rectangle 2"/>
          <p:cNvSpPr>
            <a:spLocks noGrp="1" noChangeArrowheads="1"/>
          </p:cNvSpPr>
          <p:nvPr>
            <p:ph type="title"/>
          </p:nvPr>
        </p:nvSpPr>
        <p:spPr/>
        <p:txBody>
          <a:bodyPr/>
          <a:lstStyle/>
          <a:p>
            <a:r>
              <a:rPr lang="en-US" altLang="zh-CN"/>
              <a:t>7.1 </a:t>
            </a:r>
            <a:r>
              <a:rPr lang="zh-CN" altLang="en-US" b="0"/>
              <a:t>流水线处理</a:t>
            </a:r>
            <a:r>
              <a:rPr lang="zh-CN" altLang="en-US"/>
              <a:t>      </a:t>
            </a:r>
            <a:r>
              <a:rPr lang="zh-CN" altLang="en-US" sz="2800">
                <a:solidFill>
                  <a:srgbClr val="008000"/>
                </a:solidFill>
                <a:ea typeface="黑体" pitchFamily="2" charset="-122"/>
              </a:rPr>
              <a:t>二、流水线类型</a:t>
            </a:r>
          </a:p>
        </p:txBody>
      </p:sp>
      <p:sp>
        <p:nvSpPr>
          <p:cNvPr id="1383445" name="Rectangle 21"/>
          <p:cNvSpPr>
            <a:spLocks noChangeAspect="1" noChangeArrowheads="1"/>
          </p:cNvSpPr>
          <p:nvPr/>
        </p:nvSpPr>
        <p:spPr bwMode="auto">
          <a:xfrm>
            <a:off x="2663825" y="1268413"/>
            <a:ext cx="3962400" cy="755650"/>
          </a:xfrm>
          <a:prstGeom prst="rect">
            <a:avLst/>
          </a:prstGeom>
          <a:solidFill>
            <a:srgbClr val="99FF99"/>
          </a:solidFill>
          <a:ln w="28575">
            <a:solidFill>
              <a:schemeClr val="tx2"/>
            </a:solidFill>
            <a:miter lim="800000"/>
            <a:headEnd/>
            <a:tailEnd/>
          </a:ln>
          <a:effectLst/>
        </p:spPr>
        <p:txBody>
          <a:bodyPr wrap="none" lIns="36000" tIns="0" rIns="36000" bIns="0" anchor="ctr"/>
          <a:lstStyle/>
          <a:p>
            <a:pPr>
              <a:lnSpc>
                <a:spcPct val="80000"/>
              </a:lnSpc>
            </a:pPr>
            <a:r>
              <a:rPr kumimoji="1" lang="en-US" altLang="zh-CN">
                <a:solidFill>
                  <a:schemeClr val="tx2"/>
                </a:solidFill>
                <a:ea typeface="楷体_GB2312" pitchFamily="49" charset="-122"/>
              </a:rPr>
              <a:t>8</a:t>
            </a:r>
            <a:r>
              <a:rPr kumimoji="1" lang="zh-CN" altLang="en-US">
                <a:solidFill>
                  <a:schemeClr val="tx2"/>
                </a:solidFill>
                <a:ea typeface="楷体_GB2312" pitchFamily="49" charset="-122"/>
              </a:rPr>
              <a:t>个向量寄存器</a:t>
            </a:r>
            <a:endParaRPr kumimoji="1" lang="zh-CN" altLang="en-US">
              <a:solidFill>
                <a:schemeClr val="tx2"/>
              </a:solidFill>
              <a:latin typeface="宋体" pitchFamily="2" charset="-122"/>
            </a:endParaRPr>
          </a:p>
          <a:p>
            <a:pPr>
              <a:lnSpc>
                <a:spcPct val="80000"/>
              </a:lnSpc>
            </a:pPr>
            <a:r>
              <a:rPr kumimoji="1" lang="en-US" altLang="zh-CN">
                <a:solidFill>
                  <a:schemeClr val="tx2"/>
                </a:solidFill>
                <a:ea typeface="楷体_GB2312" pitchFamily="49" charset="-122"/>
              </a:rPr>
              <a:t>8×64×64</a:t>
            </a:r>
          </a:p>
        </p:txBody>
      </p:sp>
      <p:sp>
        <p:nvSpPr>
          <p:cNvPr id="1383446" name="Rectangle 22"/>
          <p:cNvSpPr>
            <a:spLocks noChangeAspect="1" noChangeArrowheads="1"/>
          </p:cNvSpPr>
          <p:nvPr/>
        </p:nvSpPr>
        <p:spPr bwMode="auto">
          <a:xfrm>
            <a:off x="1117600" y="1268413"/>
            <a:ext cx="1168400" cy="3586162"/>
          </a:xfrm>
          <a:prstGeom prst="rect">
            <a:avLst/>
          </a:prstGeom>
          <a:solidFill>
            <a:srgbClr val="CC99FF"/>
          </a:solidFill>
          <a:ln w="28575">
            <a:solidFill>
              <a:schemeClr val="tx2"/>
            </a:solidFill>
            <a:miter lim="800000"/>
            <a:headEnd/>
            <a:tailEnd/>
          </a:ln>
          <a:effectLst/>
        </p:spPr>
        <p:txBody>
          <a:bodyPr wrap="none" lIns="36000" tIns="0" rIns="36000" bIns="0" anchor="ctr"/>
          <a:lstStyle/>
          <a:p>
            <a:pPr>
              <a:lnSpc>
                <a:spcPct val="80000"/>
              </a:lnSpc>
            </a:pPr>
            <a:r>
              <a:rPr kumimoji="1" lang="zh-CN" altLang="en-US">
                <a:solidFill>
                  <a:schemeClr val="tx2"/>
                </a:solidFill>
                <a:ea typeface="楷体_GB2312" pitchFamily="49" charset="-122"/>
              </a:rPr>
              <a:t>主存</a:t>
            </a:r>
            <a:br>
              <a:rPr kumimoji="1" lang="zh-CN" altLang="en-US">
                <a:solidFill>
                  <a:schemeClr val="tx2"/>
                </a:solidFill>
                <a:ea typeface="楷体_GB2312" pitchFamily="49" charset="-122"/>
              </a:rPr>
            </a:br>
            <a:r>
              <a:rPr kumimoji="1" lang="zh-CN" altLang="en-US">
                <a:solidFill>
                  <a:schemeClr val="tx2"/>
                </a:solidFill>
                <a:ea typeface="楷体_GB2312" pitchFamily="49" charset="-122"/>
              </a:rPr>
              <a:t>储器</a:t>
            </a:r>
          </a:p>
          <a:p>
            <a:pPr>
              <a:lnSpc>
                <a:spcPct val="80000"/>
              </a:lnSpc>
            </a:pPr>
            <a:endParaRPr kumimoji="1" lang="zh-CN" altLang="en-US">
              <a:solidFill>
                <a:schemeClr val="tx2"/>
              </a:solidFill>
              <a:ea typeface="楷体_GB2312" pitchFamily="49" charset="-122"/>
            </a:endParaRPr>
          </a:p>
          <a:p>
            <a:pPr>
              <a:lnSpc>
                <a:spcPct val="80000"/>
              </a:lnSpc>
            </a:pPr>
            <a:r>
              <a:rPr kumimoji="1" lang="en-US" altLang="zh-CN">
                <a:solidFill>
                  <a:schemeClr val="tx2"/>
                </a:solidFill>
                <a:ea typeface="楷体_GB2312" pitchFamily="49" charset="-122"/>
              </a:rPr>
              <a:t>8MB</a:t>
            </a:r>
          </a:p>
          <a:p>
            <a:pPr>
              <a:lnSpc>
                <a:spcPct val="80000"/>
              </a:lnSpc>
            </a:pPr>
            <a:endParaRPr kumimoji="1" lang="en-US" altLang="zh-CN">
              <a:solidFill>
                <a:schemeClr val="tx2"/>
              </a:solidFill>
              <a:ea typeface="楷体_GB2312" pitchFamily="49" charset="-122"/>
            </a:endParaRPr>
          </a:p>
          <a:p>
            <a:pPr>
              <a:lnSpc>
                <a:spcPct val="80000"/>
              </a:lnSpc>
            </a:pPr>
            <a:r>
              <a:rPr kumimoji="1" lang="en-US" altLang="zh-CN">
                <a:solidFill>
                  <a:schemeClr val="tx2"/>
                </a:solidFill>
                <a:ea typeface="楷体_GB2312" pitchFamily="49" charset="-122"/>
              </a:rPr>
              <a:t>64</a:t>
            </a:r>
            <a:r>
              <a:rPr kumimoji="1" lang="zh-CN" altLang="en-US">
                <a:solidFill>
                  <a:schemeClr val="tx2"/>
                </a:solidFill>
                <a:ea typeface="楷体_GB2312" pitchFamily="49" charset="-122"/>
              </a:rPr>
              <a:t>个</a:t>
            </a:r>
            <a:br>
              <a:rPr kumimoji="1" lang="zh-CN" altLang="en-US">
                <a:solidFill>
                  <a:schemeClr val="tx2"/>
                </a:solidFill>
                <a:ea typeface="楷体_GB2312" pitchFamily="49" charset="-122"/>
              </a:rPr>
            </a:br>
            <a:r>
              <a:rPr kumimoji="1" lang="zh-CN" altLang="en-US">
                <a:solidFill>
                  <a:schemeClr val="tx2"/>
                </a:solidFill>
                <a:ea typeface="楷体_GB2312" pitchFamily="49" charset="-122"/>
              </a:rPr>
              <a:t>存储体</a:t>
            </a:r>
          </a:p>
        </p:txBody>
      </p:sp>
      <p:sp>
        <p:nvSpPr>
          <p:cNvPr id="1383447" name="Rectangle 23"/>
          <p:cNvSpPr>
            <a:spLocks noChangeAspect="1" noChangeArrowheads="1"/>
          </p:cNvSpPr>
          <p:nvPr/>
        </p:nvSpPr>
        <p:spPr bwMode="auto">
          <a:xfrm>
            <a:off x="7004050" y="1268413"/>
            <a:ext cx="881063" cy="2643187"/>
          </a:xfrm>
          <a:prstGeom prst="rect">
            <a:avLst/>
          </a:prstGeom>
          <a:solidFill>
            <a:srgbClr val="CC99FF"/>
          </a:solidFill>
          <a:ln w="28575">
            <a:solidFill>
              <a:schemeClr val="tx2"/>
            </a:solidFill>
            <a:miter lim="800000"/>
            <a:headEnd/>
            <a:tailEnd/>
          </a:ln>
          <a:effectLst/>
        </p:spPr>
        <p:txBody>
          <a:bodyPr wrap="none" lIns="36000" tIns="0" rIns="36000" bIns="0" anchor="ctr"/>
          <a:lstStyle/>
          <a:p>
            <a:pPr>
              <a:lnSpc>
                <a:spcPct val="80000"/>
              </a:lnSpc>
            </a:pPr>
            <a:r>
              <a:rPr kumimoji="1" lang="en-US" altLang="zh-CN">
                <a:solidFill>
                  <a:schemeClr val="tx2"/>
                </a:solidFill>
                <a:ea typeface="楷体_GB2312" pitchFamily="49" charset="-122"/>
              </a:rPr>
              <a:t>12</a:t>
            </a:r>
            <a:r>
              <a:rPr kumimoji="1" lang="zh-CN" altLang="en-US">
                <a:solidFill>
                  <a:schemeClr val="tx2"/>
                </a:solidFill>
                <a:ea typeface="楷体_GB2312" pitchFamily="49" charset="-122"/>
              </a:rPr>
              <a:t>个</a:t>
            </a:r>
          </a:p>
          <a:p>
            <a:pPr>
              <a:lnSpc>
                <a:spcPct val="80000"/>
              </a:lnSpc>
            </a:pPr>
            <a:r>
              <a:rPr kumimoji="1" lang="zh-CN" altLang="en-US">
                <a:solidFill>
                  <a:schemeClr val="tx2"/>
                </a:solidFill>
                <a:ea typeface="楷体_GB2312" pitchFamily="49" charset="-122"/>
              </a:rPr>
              <a:t>流水</a:t>
            </a:r>
          </a:p>
          <a:p>
            <a:pPr>
              <a:lnSpc>
                <a:spcPct val="80000"/>
              </a:lnSpc>
            </a:pPr>
            <a:r>
              <a:rPr kumimoji="1" lang="zh-CN" altLang="en-US">
                <a:solidFill>
                  <a:schemeClr val="tx2"/>
                </a:solidFill>
                <a:ea typeface="楷体_GB2312" pitchFamily="49" charset="-122"/>
              </a:rPr>
              <a:t>线结</a:t>
            </a:r>
          </a:p>
          <a:p>
            <a:pPr>
              <a:lnSpc>
                <a:spcPct val="80000"/>
              </a:lnSpc>
            </a:pPr>
            <a:r>
              <a:rPr kumimoji="1" lang="zh-CN" altLang="en-US">
                <a:solidFill>
                  <a:schemeClr val="tx2"/>
                </a:solidFill>
                <a:ea typeface="楷体_GB2312" pitchFamily="49" charset="-122"/>
              </a:rPr>
              <a:t>构的</a:t>
            </a:r>
          </a:p>
          <a:p>
            <a:pPr>
              <a:lnSpc>
                <a:spcPct val="80000"/>
              </a:lnSpc>
            </a:pPr>
            <a:r>
              <a:rPr kumimoji="1" lang="zh-CN" altLang="en-US">
                <a:solidFill>
                  <a:schemeClr val="tx2"/>
                </a:solidFill>
                <a:ea typeface="楷体_GB2312" pitchFamily="49" charset="-122"/>
              </a:rPr>
              <a:t>运算</a:t>
            </a:r>
          </a:p>
          <a:p>
            <a:pPr>
              <a:lnSpc>
                <a:spcPct val="80000"/>
              </a:lnSpc>
            </a:pPr>
            <a:r>
              <a:rPr kumimoji="1" lang="zh-CN" altLang="en-US">
                <a:solidFill>
                  <a:schemeClr val="tx2"/>
                </a:solidFill>
                <a:ea typeface="楷体_GB2312" pitchFamily="49" charset="-122"/>
              </a:rPr>
              <a:t>部件</a:t>
            </a:r>
          </a:p>
        </p:txBody>
      </p:sp>
      <p:sp>
        <p:nvSpPr>
          <p:cNvPr id="1383448" name="Rectangle 24"/>
          <p:cNvSpPr>
            <a:spLocks noChangeAspect="1" noChangeArrowheads="1"/>
          </p:cNvSpPr>
          <p:nvPr/>
        </p:nvSpPr>
        <p:spPr bwMode="auto">
          <a:xfrm>
            <a:off x="2663825" y="2212975"/>
            <a:ext cx="1760538" cy="754063"/>
          </a:xfrm>
          <a:prstGeom prst="rect">
            <a:avLst/>
          </a:prstGeom>
          <a:solidFill>
            <a:srgbClr val="FF99FF"/>
          </a:solidFill>
          <a:ln w="28575">
            <a:solidFill>
              <a:schemeClr val="tx2"/>
            </a:solidFill>
            <a:miter lim="800000"/>
            <a:headEnd/>
            <a:tailEnd/>
          </a:ln>
          <a:effectLst/>
        </p:spPr>
        <p:txBody>
          <a:bodyPr wrap="none" lIns="36000" tIns="0" rIns="36000" bIns="0" anchor="ctr"/>
          <a:lstStyle/>
          <a:p>
            <a:pPr>
              <a:lnSpc>
                <a:spcPct val="80000"/>
              </a:lnSpc>
            </a:pPr>
            <a:r>
              <a:rPr kumimoji="1" lang="zh-CN" altLang="en-US">
                <a:solidFill>
                  <a:schemeClr val="tx2"/>
                </a:solidFill>
                <a:ea typeface="楷体_GB2312" pitchFamily="49" charset="-122"/>
              </a:rPr>
              <a:t>缓冲寄存器</a:t>
            </a:r>
          </a:p>
          <a:p>
            <a:pPr>
              <a:lnSpc>
                <a:spcPct val="80000"/>
              </a:lnSpc>
            </a:pPr>
            <a:r>
              <a:rPr kumimoji="1" lang="en-US" altLang="zh-CN">
                <a:solidFill>
                  <a:schemeClr val="tx2"/>
                </a:solidFill>
                <a:ea typeface="楷体_GB2312" pitchFamily="49" charset="-122"/>
              </a:rPr>
              <a:t>64×64</a:t>
            </a:r>
          </a:p>
        </p:txBody>
      </p:sp>
      <p:sp>
        <p:nvSpPr>
          <p:cNvPr id="1383449" name="Rectangle 25"/>
          <p:cNvSpPr>
            <a:spLocks noChangeAspect="1" noChangeArrowheads="1"/>
          </p:cNvSpPr>
          <p:nvPr/>
        </p:nvSpPr>
        <p:spPr bwMode="auto">
          <a:xfrm>
            <a:off x="4802188" y="2212975"/>
            <a:ext cx="1824037" cy="754063"/>
          </a:xfrm>
          <a:prstGeom prst="rect">
            <a:avLst/>
          </a:prstGeom>
          <a:solidFill>
            <a:srgbClr val="FF99FF"/>
          </a:solidFill>
          <a:ln w="28575">
            <a:solidFill>
              <a:schemeClr val="tx2"/>
            </a:solidFill>
            <a:miter lim="800000"/>
            <a:headEnd/>
            <a:tailEnd/>
          </a:ln>
          <a:effectLst/>
        </p:spPr>
        <p:txBody>
          <a:bodyPr wrap="none" lIns="36000" tIns="0" rIns="36000" bIns="0" anchor="ctr"/>
          <a:lstStyle/>
          <a:p>
            <a:pPr>
              <a:lnSpc>
                <a:spcPct val="80000"/>
              </a:lnSpc>
            </a:pPr>
            <a:r>
              <a:rPr kumimoji="1" lang="zh-CN" altLang="en-US">
                <a:solidFill>
                  <a:schemeClr val="tx2"/>
                </a:solidFill>
                <a:ea typeface="楷体_GB2312" pitchFamily="49" charset="-122"/>
              </a:rPr>
              <a:t>标量寄存器</a:t>
            </a:r>
          </a:p>
          <a:p>
            <a:pPr>
              <a:lnSpc>
                <a:spcPct val="80000"/>
              </a:lnSpc>
            </a:pPr>
            <a:r>
              <a:rPr kumimoji="1" lang="en-US" altLang="zh-CN">
                <a:solidFill>
                  <a:schemeClr val="tx2"/>
                </a:solidFill>
                <a:ea typeface="楷体_GB2312" pitchFamily="49" charset="-122"/>
              </a:rPr>
              <a:t>8×64</a:t>
            </a:r>
          </a:p>
        </p:txBody>
      </p:sp>
      <p:sp>
        <p:nvSpPr>
          <p:cNvPr id="1383450" name="Rectangle 26"/>
          <p:cNvSpPr>
            <a:spLocks noChangeAspect="1" noChangeArrowheads="1"/>
          </p:cNvSpPr>
          <p:nvPr/>
        </p:nvSpPr>
        <p:spPr bwMode="auto">
          <a:xfrm>
            <a:off x="2663825" y="3155950"/>
            <a:ext cx="1760538" cy="755650"/>
          </a:xfrm>
          <a:prstGeom prst="rect">
            <a:avLst/>
          </a:prstGeom>
          <a:solidFill>
            <a:schemeClr val="folHlink"/>
          </a:solidFill>
          <a:ln w="28575">
            <a:solidFill>
              <a:schemeClr val="tx2"/>
            </a:solidFill>
            <a:miter lim="800000"/>
            <a:headEnd/>
            <a:tailEnd/>
          </a:ln>
          <a:effectLst/>
        </p:spPr>
        <p:txBody>
          <a:bodyPr wrap="none" lIns="36000" tIns="0" rIns="36000" bIns="0" anchor="ctr"/>
          <a:lstStyle/>
          <a:p>
            <a:pPr>
              <a:lnSpc>
                <a:spcPct val="80000"/>
              </a:lnSpc>
            </a:pPr>
            <a:r>
              <a:rPr kumimoji="1" lang="zh-CN" altLang="en-US">
                <a:solidFill>
                  <a:schemeClr val="tx2"/>
                </a:solidFill>
                <a:ea typeface="楷体_GB2312" pitchFamily="49" charset="-122"/>
              </a:rPr>
              <a:t>缓冲寄存器</a:t>
            </a:r>
          </a:p>
          <a:p>
            <a:pPr>
              <a:lnSpc>
                <a:spcPct val="80000"/>
              </a:lnSpc>
            </a:pPr>
            <a:r>
              <a:rPr kumimoji="1" lang="en-US" altLang="zh-CN">
                <a:solidFill>
                  <a:schemeClr val="tx2"/>
                </a:solidFill>
                <a:ea typeface="楷体_GB2312" pitchFamily="49" charset="-122"/>
              </a:rPr>
              <a:t>64×24</a:t>
            </a:r>
          </a:p>
        </p:txBody>
      </p:sp>
      <p:sp>
        <p:nvSpPr>
          <p:cNvPr id="1383451" name="Rectangle 27"/>
          <p:cNvSpPr>
            <a:spLocks noChangeAspect="1" noChangeArrowheads="1"/>
          </p:cNvSpPr>
          <p:nvPr/>
        </p:nvSpPr>
        <p:spPr bwMode="auto">
          <a:xfrm>
            <a:off x="4802188" y="3155950"/>
            <a:ext cx="1824037" cy="755650"/>
          </a:xfrm>
          <a:prstGeom prst="rect">
            <a:avLst/>
          </a:prstGeom>
          <a:solidFill>
            <a:schemeClr val="folHlink"/>
          </a:solidFill>
          <a:ln w="28575">
            <a:solidFill>
              <a:schemeClr val="tx2"/>
            </a:solidFill>
            <a:miter lim="800000"/>
            <a:headEnd/>
            <a:tailEnd/>
          </a:ln>
          <a:effectLst/>
        </p:spPr>
        <p:txBody>
          <a:bodyPr wrap="none" lIns="36000" tIns="0" rIns="36000" bIns="0" anchor="ctr"/>
          <a:lstStyle/>
          <a:p>
            <a:pPr>
              <a:lnSpc>
                <a:spcPct val="80000"/>
              </a:lnSpc>
            </a:pPr>
            <a:r>
              <a:rPr kumimoji="1" lang="zh-CN" altLang="en-US">
                <a:solidFill>
                  <a:schemeClr val="tx2"/>
                </a:solidFill>
                <a:ea typeface="楷体_GB2312" pitchFamily="49" charset="-122"/>
              </a:rPr>
              <a:t>地址寄存器</a:t>
            </a:r>
          </a:p>
          <a:p>
            <a:pPr>
              <a:lnSpc>
                <a:spcPct val="80000"/>
              </a:lnSpc>
            </a:pPr>
            <a:r>
              <a:rPr kumimoji="1" lang="en-US" altLang="zh-CN">
                <a:solidFill>
                  <a:schemeClr val="tx2"/>
                </a:solidFill>
                <a:ea typeface="楷体_GB2312" pitchFamily="49" charset="-122"/>
              </a:rPr>
              <a:t>8×24</a:t>
            </a:r>
          </a:p>
        </p:txBody>
      </p:sp>
      <p:sp>
        <p:nvSpPr>
          <p:cNvPr id="1383452" name="Rectangle 28"/>
          <p:cNvSpPr>
            <a:spLocks noChangeAspect="1" noChangeArrowheads="1"/>
          </p:cNvSpPr>
          <p:nvPr/>
        </p:nvSpPr>
        <p:spPr bwMode="auto">
          <a:xfrm>
            <a:off x="2663825" y="4100513"/>
            <a:ext cx="2578100" cy="754062"/>
          </a:xfrm>
          <a:prstGeom prst="rect">
            <a:avLst/>
          </a:prstGeom>
          <a:solidFill>
            <a:srgbClr val="FFFF66"/>
          </a:solidFill>
          <a:ln w="28575">
            <a:solidFill>
              <a:schemeClr val="tx2"/>
            </a:solidFill>
            <a:miter lim="800000"/>
            <a:headEnd/>
            <a:tailEnd/>
          </a:ln>
          <a:effectLst/>
        </p:spPr>
        <p:txBody>
          <a:bodyPr wrap="none" lIns="36000" tIns="0" rIns="36000" bIns="0" anchor="ctr"/>
          <a:lstStyle/>
          <a:p>
            <a:pPr>
              <a:lnSpc>
                <a:spcPct val="80000"/>
              </a:lnSpc>
            </a:pPr>
            <a:r>
              <a:rPr kumimoji="1" lang="zh-CN" altLang="en-US">
                <a:solidFill>
                  <a:schemeClr val="tx2"/>
                </a:solidFill>
                <a:ea typeface="楷体_GB2312" pitchFamily="49" charset="-122"/>
              </a:rPr>
              <a:t>指令缓冲寄存器</a:t>
            </a:r>
          </a:p>
          <a:p>
            <a:pPr>
              <a:lnSpc>
                <a:spcPct val="80000"/>
              </a:lnSpc>
            </a:pPr>
            <a:r>
              <a:rPr kumimoji="1" lang="en-US" altLang="zh-CN">
                <a:solidFill>
                  <a:schemeClr val="tx2"/>
                </a:solidFill>
                <a:ea typeface="楷体_GB2312" pitchFamily="49" charset="-122"/>
              </a:rPr>
              <a:t>256×16</a:t>
            </a:r>
          </a:p>
        </p:txBody>
      </p:sp>
      <p:sp>
        <p:nvSpPr>
          <p:cNvPr id="1383453" name="Line 29"/>
          <p:cNvSpPr>
            <a:spLocks noChangeAspect="1" noChangeShapeType="1"/>
          </p:cNvSpPr>
          <p:nvPr/>
        </p:nvSpPr>
        <p:spPr bwMode="auto">
          <a:xfrm>
            <a:off x="6626225" y="1646238"/>
            <a:ext cx="377825" cy="0"/>
          </a:xfrm>
          <a:prstGeom prst="line">
            <a:avLst/>
          </a:prstGeom>
          <a:noFill/>
          <a:ln w="28575">
            <a:solidFill>
              <a:schemeClr val="tx2"/>
            </a:solidFill>
            <a:round/>
            <a:headEnd type="none" w="med" len="lg"/>
            <a:tailEnd/>
          </a:ln>
          <a:effectLst/>
        </p:spPr>
        <p:txBody>
          <a:bodyPr wrap="none" anchor="ctr"/>
          <a:lstStyle/>
          <a:p>
            <a:endParaRPr lang="zh-CN" altLang="en-US"/>
          </a:p>
        </p:txBody>
      </p:sp>
      <p:sp>
        <p:nvSpPr>
          <p:cNvPr id="1383454" name="Line 30"/>
          <p:cNvSpPr>
            <a:spLocks noChangeAspect="1" noChangeShapeType="1"/>
          </p:cNvSpPr>
          <p:nvPr/>
        </p:nvSpPr>
        <p:spPr bwMode="auto">
          <a:xfrm>
            <a:off x="2286000" y="1646238"/>
            <a:ext cx="377825" cy="0"/>
          </a:xfrm>
          <a:prstGeom prst="line">
            <a:avLst/>
          </a:prstGeom>
          <a:noFill/>
          <a:ln w="28575">
            <a:solidFill>
              <a:schemeClr val="tx2"/>
            </a:solidFill>
            <a:round/>
            <a:headEnd type="none" w="med" len="lg"/>
            <a:tailEnd/>
          </a:ln>
          <a:effectLst/>
        </p:spPr>
        <p:txBody>
          <a:bodyPr wrap="none" anchor="ctr"/>
          <a:lstStyle/>
          <a:p>
            <a:endParaRPr lang="zh-CN" altLang="en-US"/>
          </a:p>
        </p:txBody>
      </p:sp>
      <p:sp>
        <p:nvSpPr>
          <p:cNvPr id="1383455" name="Line 31"/>
          <p:cNvSpPr>
            <a:spLocks noChangeAspect="1" noChangeShapeType="1"/>
          </p:cNvSpPr>
          <p:nvPr/>
        </p:nvSpPr>
        <p:spPr bwMode="auto">
          <a:xfrm>
            <a:off x="2286000" y="2589213"/>
            <a:ext cx="377825" cy="0"/>
          </a:xfrm>
          <a:prstGeom prst="line">
            <a:avLst/>
          </a:prstGeom>
          <a:noFill/>
          <a:ln w="28575">
            <a:solidFill>
              <a:schemeClr val="tx2"/>
            </a:solidFill>
            <a:round/>
            <a:headEnd type="none" w="med" len="lg"/>
            <a:tailEnd/>
          </a:ln>
          <a:effectLst/>
        </p:spPr>
        <p:txBody>
          <a:bodyPr wrap="none" anchor="ctr"/>
          <a:lstStyle/>
          <a:p>
            <a:endParaRPr lang="zh-CN" altLang="en-US"/>
          </a:p>
        </p:txBody>
      </p:sp>
      <p:sp>
        <p:nvSpPr>
          <p:cNvPr id="1383456" name="Line 32"/>
          <p:cNvSpPr>
            <a:spLocks noChangeAspect="1" noChangeShapeType="1"/>
          </p:cNvSpPr>
          <p:nvPr/>
        </p:nvSpPr>
        <p:spPr bwMode="auto">
          <a:xfrm>
            <a:off x="4424363" y="2589213"/>
            <a:ext cx="377825" cy="0"/>
          </a:xfrm>
          <a:prstGeom prst="line">
            <a:avLst/>
          </a:prstGeom>
          <a:noFill/>
          <a:ln w="28575">
            <a:solidFill>
              <a:schemeClr val="tx2"/>
            </a:solidFill>
            <a:round/>
            <a:headEnd type="none" w="med" len="lg"/>
            <a:tailEnd/>
          </a:ln>
          <a:effectLst/>
        </p:spPr>
        <p:txBody>
          <a:bodyPr wrap="none" anchor="ctr"/>
          <a:lstStyle/>
          <a:p>
            <a:endParaRPr lang="zh-CN" altLang="en-US"/>
          </a:p>
        </p:txBody>
      </p:sp>
      <p:sp>
        <p:nvSpPr>
          <p:cNvPr id="1383457" name="Line 33"/>
          <p:cNvSpPr>
            <a:spLocks noChangeAspect="1" noChangeShapeType="1"/>
          </p:cNvSpPr>
          <p:nvPr/>
        </p:nvSpPr>
        <p:spPr bwMode="auto">
          <a:xfrm>
            <a:off x="6626225" y="2589213"/>
            <a:ext cx="377825" cy="0"/>
          </a:xfrm>
          <a:prstGeom prst="line">
            <a:avLst/>
          </a:prstGeom>
          <a:noFill/>
          <a:ln w="28575">
            <a:solidFill>
              <a:schemeClr val="tx2"/>
            </a:solidFill>
            <a:round/>
            <a:headEnd type="none" w="med" len="lg"/>
            <a:tailEnd/>
          </a:ln>
          <a:effectLst/>
        </p:spPr>
        <p:txBody>
          <a:bodyPr wrap="none" anchor="ctr"/>
          <a:lstStyle/>
          <a:p>
            <a:endParaRPr lang="zh-CN" altLang="en-US"/>
          </a:p>
        </p:txBody>
      </p:sp>
      <p:sp>
        <p:nvSpPr>
          <p:cNvPr id="1383458" name="Line 34"/>
          <p:cNvSpPr>
            <a:spLocks noChangeAspect="1" noChangeShapeType="1"/>
          </p:cNvSpPr>
          <p:nvPr/>
        </p:nvSpPr>
        <p:spPr bwMode="auto">
          <a:xfrm>
            <a:off x="6626225" y="3533775"/>
            <a:ext cx="377825" cy="0"/>
          </a:xfrm>
          <a:prstGeom prst="line">
            <a:avLst/>
          </a:prstGeom>
          <a:noFill/>
          <a:ln w="28575">
            <a:solidFill>
              <a:schemeClr val="tx2"/>
            </a:solidFill>
            <a:round/>
            <a:headEnd type="none" w="med" len="lg"/>
            <a:tailEnd/>
          </a:ln>
          <a:effectLst/>
        </p:spPr>
        <p:txBody>
          <a:bodyPr wrap="none" anchor="ctr"/>
          <a:lstStyle/>
          <a:p>
            <a:endParaRPr lang="zh-CN" altLang="en-US"/>
          </a:p>
        </p:txBody>
      </p:sp>
      <p:sp>
        <p:nvSpPr>
          <p:cNvPr id="1383459" name="Line 35"/>
          <p:cNvSpPr>
            <a:spLocks noChangeAspect="1" noChangeShapeType="1"/>
          </p:cNvSpPr>
          <p:nvPr/>
        </p:nvSpPr>
        <p:spPr bwMode="auto">
          <a:xfrm>
            <a:off x="4424363" y="3533775"/>
            <a:ext cx="377825" cy="0"/>
          </a:xfrm>
          <a:prstGeom prst="line">
            <a:avLst/>
          </a:prstGeom>
          <a:noFill/>
          <a:ln w="28575">
            <a:solidFill>
              <a:schemeClr val="tx2"/>
            </a:solidFill>
            <a:round/>
            <a:headEnd type="none" w="med" len="lg"/>
            <a:tailEnd/>
          </a:ln>
          <a:effectLst/>
        </p:spPr>
        <p:txBody>
          <a:bodyPr wrap="none" anchor="ctr"/>
          <a:lstStyle/>
          <a:p>
            <a:endParaRPr lang="zh-CN" altLang="en-US"/>
          </a:p>
        </p:txBody>
      </p:sp>
      <p:sp>
        <p:nvSpPr>
          <p:cNvPr id="1383460" name="Line 36"/>
          <p:cNvSpPr>
            <a:spLocks noChangeAspect="1" noChangeShapeType="1"/>
          </p:cNvSpPr>
          <p:nvPr/>
        </p:nvSpPr>
        <p:spPr bwMode="auto">
          <a:xfrm>
            <a:off x="2286000" y="3533775"/>
            <a:ext cx="377825" cy="0"/>
          </a:xfrm>
          <a:prstGeom prst="line">
            <a:avLst/>
          </a:prstGeom>
          <a:noFill/>
          <a:ln w="28575">
            <a:solidFill>
              <a:schemeClr val="tx2"/>
            </a:solidFill>
            <a:round/>
            <a:headEnd type="none" w="med" len="lg"/>
            <a:tailEnd/>
          </a:ln>
          <a:effectLst/>
        </p:spPr>
        <p:txBody>
          <a:bodyPr wrap="none" anchor="ctr"/>
          <a:lstStyle/>
          <a:p>
            <a:endParaRPr lang="zh-CN" altLang="en-US"/>
          </a:p>
        </p:txBody>
      </p:sp>
      <p:sp>
        <p:nvSpPr>
          <p:cNvPr id="1383461" name="Line 37"/>
          <p:cNvSpPr>
            <a:spLocks noChangeAspect="1" noChangeShapeType="1"/>
          </p:cNvSpPr>
          <p:nvPr/>
        </p:nvSpPr>
        <p:spPr bwMode="auto">
          <a:xfrm>
            <a:off x="2286000" y="4478338"/>
            <a:ext cx="377825" cy="0"/>
          </a:xfrm>
          <a:prstGeom prst="line">
            <a:avLst/>
          </a:prstGeom>
          <a:noFill/>
          <a:ln w="28575">
            <a:solidFill>
              <a:schemeClr val="tx2"/>
            </a:solidFill>
            <a:round/>
            <a:headEnd type="none" w="med" len="lg"/>
            <a:tailEnd/>
          </a:ln>
          <a:effectLst/>
        </p:spPr>
        <p:txBody>
          <a:bodyPr wrap="none" anchor="ctr"/>
          <a:lstStyle/>
          <a:p>
            <a:endParaRPr lang="zh-CN" altLang="en-US"/>
          </a:p>
        </p:txBody>
      </p:sp>
      <p:sp>
        <p:nvSpPr>
          <p:cNvPr id="1383462" name="Rectangle 38"/>
          <p:cNvSpPr>
            <a:spLocks noChangeAspect="1" noChangeArrowheads="1"/>
          </p:cNvSpPr>
          <p:nvPr/>
        </p:nvSpPr>
        <p:spPr bwMode="auto">
          <a:xfrm>
            <a:off x="2182813" y="5829300"/>
            <a:ext cx="4968875" cy="439738"/>
          </a:xfrm>
          <a:prstGeom prst="rect">
            <a:avLst/>
          </a:prstGeom>
          <a:noFill/>
          <a:ln w="28575">
            <a:noFill/>
            <a:miter lim="800000"/>
            <a:headEnd/>
            <a:tailEnd/>
          </a:ln>
          <a:effectLst/>
        </p:spPr>
        <p:txBody>
          <a:bodyPr wrap="none" lIns="36000" tIns="0" rIns="36000" bIns="0" anchor="ctr"/>
          <a:lstStyle/>
          <a:p>
            <a:pPr>
              <a:lnSpc>
                <a:spcPct val="80000"/>
              </a:lnSpc>
            </a:pPr>
            <a:r>
              <a:rPr kumimoji="1" lang="en-US" altLang="zh-CN" sz="2800">
                <a:solidFill>
                  <a:schemeClr val="bg2"/>
                </a:solidFill>
                <a:ea typeface="楷体_GB2312" pitchFamily="49" charset="-122"/>
              </a:rPr>
              <a:t>CRAY-1 </a:t>
            </a:r>
            <a:r>
              <a:rPr kumimoji="1" lang="zh-CN" altLang="en-US" sz="2800">
                <a:solidFill>
                  <a:schemeClr val="bg2"/>
                </a:solidFill>
                <a:ea typeface="楷体_GB2312" pitchFamily="49" charset="-122"/>
              </a:rPr>
              <a:t>向量处理机结构</a:t>
            </a:r>
          </a:p>
        </p:txBody>
      </p:sp>
      <p:sp>
        <p:nvSpPr>
          <p:cNvPr id="1383463" name="Rectangle 39"/>
          <p:cNvSpPr>
            <a:spLocks noChangeAspect="1" noChangeArrowheads="1"/>
          </p:cNvSpPr>
          <p:nvPr/>
        </p:nvSpPr>
        <p:spPr bwMode="auto">
          <a:xfrm>
            <a:off x="5765800" y="4240213"/>
            <a:ext cx="1828800" cy="533400"/>
          </a:xfrm>
          <a:prstGeom prst="rect">
            <a:avLst/>
          </a:prstGeom>
          <a:solidFill>
            <a:srgbClr val="FFFF66"/>
          </a:solidFill>
          <a:ln w="28575">
            <a:solidFill>
              <a:schemeClr val="tx2"/>
            </a:solidFill>
            <a:miter lim="800000"/>
            <a:headEnd/>
            <a:tailEnd/>
          </a:ln>
          <a:effectLst/>
        </p:spPr>
        <p:txBody>
          <a:bodyPr wrap="none" lIns="36000" tIns="0" rIns="36000" bIns="0" anchor="ctr"/>
          <a:lstStyle/>
          <a:p>
            <a:pPr>
              <a:lnSpc>
                <a:spcPct val="80000"/>
              </a:lnSpc>
            </a:pPr>
            <a:r>
              <a:rPr kumimoji="1" lang="zh-CN" altLang="en-US">
                <a:solidFill>
                  <a:schemeClr val="tx2"/>
                </a:solidFill>
                <a:ea typeface="楷体_GB2312" pitchFamily="49" charset="-122"/>
              </a:rPr>
              <a:t>指令寄存器</a:t>
            </a:r>
          </a:p>
        </p:txBody>
      </p:sp>
      <p:sp>
        <p:nvSpPr>
          <p:cNvPr id="1383464" name="Rectangle 40"/>
          <p:cNvSpPr>
            <a:spLocks noChangeAspect="1" noChangeArrowheads="1"/>
          </p:cNvSpPr>
          <p:nvPr/>
        </p:nvSpPr>
        <p:spPr bwMode="auto">
          <a:xfrm>
            <a:off x="5765800" y="4926013"/>
            <a:ext cx="1828800" cy="533400"/>
          </a:xfrm>
          <a:prstGeom prst="rect">
            <a:avLst/>
          </a:prstGeom>
          <a:solidFill>
            <a:srgbClr val="FFFF66"/>
          </a:solidFill>
          <a:ln w="28575">
            <a:solidFill>
              <a:schemeClr val="tx2"/>
            </a:solidFill>
            <a:miter lim="800000"/>
            <a:headEnd/>
            <a:tailEnd/>
          </a:ln>
          <a:effectLst/>
        </p:spPr>
        <p:txBody>
          <a:bodyPr wrap="none" lIns="36000" tIns="0" rIns="36000" bIns="0" anchor="ctr"/>
          <a:lstStyle/>
          <a:p>
            <a:pPr>
              <a:lnSpc>
                <a:spcPct val="80000"/>
              </a:lnSpc>
            </a:pPr>
            <a:r>
              <a:rPr kumimoji="1" lang="zh-CN" altLang="en-US">
                <a:solidFill>
                  <a:schemeClr val="tx2"/>
                </a:solidFill>
                <a:ea typeface="楷体_GB2312" pitchFamily="49" charset="-122"/>
              </a:rPr>
              <a:t>程序计数器</a:t>
            </a:r>
          </a:p>
        </p:txBody>
      </p:sp>
      <p:sp>
        <p:nvSpPr>
          <p:cNvPr id="1383465" name="Line 41"/>
          <p:cNvSpPr>
            <a:spLocks noChangeShapeType="1"/>
          </p:cNvSpPr>
          <p:nvPr/>
        </p:nvSpPr>
        <p:spPr bwMode="auto">
          <a:xfrm>
            <a:off x="5232400" y="4468813"/>
            <a:ext cx="533400" cy="0"/>
          </a:xfrm>
          <a:prstGeom prst="line">
            <a:avLst/>
          </a:prstGeom>
          <a:noFill/>
          <a:ln w="28575">
            <a:solidFill>
              <a:schemeClr val="tx1"/>
            </a:solidFill>
            <a:round/>
            <a:headEnd/>
            <a:tailEnd type="none" w="med" len="lg"/>
          </a:ln>
          <a:effectLst/>
        </p:spPr>
        <p:txBody>
          <a:bodyPr/>
          <a:lstStyle/>
          <a:p>
            <a:endParaRPr lang="zh-CN" altLang="en-US"/>
          </a:p>
        </p:txBody>
      </p:sp>
      <p:sp>
        <p:nvSpPr>
          <p:cNvPr id="1383466" name="Line 42"/>
          <p:cNvSpPr>
            <a:spLocks noChangeShapeType="1"/>
          </p:cNvSpPr>
          <p:nvPr/>
        </p:nvSpPr>
        <p:spPr bwMode="auto">
          <a:xfrm flipH="1">
            <a:off x="3937000" y="5230813"/>
            <a:ext cx="1828800" cy="0"/>
          </a:xfrm>
          <a:prstGeom prst="line">
            <a:avLst/>
          </a:prstGeom>
          <a:noFill/>
          <a:ln w="28575">
            <a:solidFill>
              <a:schemeClr val="tx1"/>
            </a:solidFill>
            <a:round/>
            <a:headEnd/>
            <a:tailEnd type="none" w="med" len="lg"/>
          </a:ln>
          <a:effectLst/>
        </p:spPr>
        <p:txBody>
          <a:bodyPr/>
          <a:lstStyle/>
          <a:p>
            <a:endParaRPr lang="zh-CN" altLang="en-US"/>
          </a:p>
        </p:txBody>
      </p:sp>
      <p:sp>
        <p:nvSpPr>
          <p:cNvPr id="1383467" name="Line 43"/>
          <p:cNvSpPr>
            <a:spLocks noChangeShapeType="1"/>
          </p:cNvSpPr>
          <p:nvPr/>
        </p:nvSpPr>
        <p:spPr bwMode="auto">
          <a:xfrm flipV="1">
            <a:off x="3937000" y="4849813"/>
            <a:ext cx="0" cy="381000"/>
          </a:xfrm>
          <a:prstGeom prst="line">
            <a:avLst/>
          </a:prstGeom>
          <a:noFill/>
          <a:ln w="28575">
            <a:solidFill>
              <a:schemeClr val="tx1"/>
            </a:solidFill>
            <a:round/>
            <a:headEnd/>
            <a:tailEnd type="none" w="med" len="lg"/>
          </a:ln>
          <a:effectLst/>
        </p:spPr>
        <p:txBody>
          <a:bodyPr/>
          <a:lstStyle/>
          <a:p>
            <a:endParaRPr lang="zh-CN" altLang="en-US"/>
          </a:p>
        </p:txBody>
      </p:sp>
      <p:sp>
        <p:nvSpPr>
          <p:cNvPr id="1383468" name="Text Box 44"/>
          <p:cNvSpPr txBox="1">
            <a:spLocks noChangeArrowheads="1"/>
          </p:cNvSpPr>
          <p:nvPr/>
        </p:nvSpPr>
        <p:spPr bwMode="auto">
          <a:xfrm>
            <a:off x="6299200" y="1649413"/>
            <a:ext cx="381000"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solidFill>
                  <a:srgbClr val="FF0000"/>
                </a:solidFill>
              </a:rPr>
              <a:t>V</a:t>
            </a:r>
          </a:p>
        </p:txBody>
      </p:sp>
      <p:sp>
        <p:nvSpPr>
          <p:cNvPr id="1383469" name="Text Box 45"/>
          <p:cNvSpPr txBox="1">
            <a:spLocks noChangeArrowheads="1"/>
          </p:cNvSpPr>
          <p:nvPr/>
        </p:nvSpPr>
        <p:spPr bwMode="auto">
          <a:xfrm>
            <a:off x="4089400" y="2563813"/>
            <a:ext cx="381000"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solidFill>
                  <a:srgbClr val="FF0000"/>
                </a:solidFill>
              </a:rPr>
              <a:t>T</a:t>
            </a:r>
          </a:p>
        </p:txBody>
      </p:sp>
      <p:sp>
        <p:nvSpPr>
          <p:cNvPr id="1383470" name="Text Box 46"/>
          <p:cNvSpPr txBox="1">
            <a:spLocks noChangeArrowheads="1"/>
          </p:cNvSpPr>
          <p:nvPr/>
        </p:nvSpPr>
        <p:spPr bwMode="auto">
          <a:xfrm>
            <a:off x="6299200" y="2563813"/>
            <a:ext cx="381000"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solidFill>
                  <a:srgbClr val="FF0000"/>
                </a:solidFill>
              </a:rPr>
              <a:t>S</a:t>
            </a:r>
          </a:p>
        </p:txBody>
      </p:sp>
      <p:sp>
        <p:nvSpPr>
          <p:cNvPr id="1383471" name="Text Box 47"/>
          <p:cNvSpPr txBox="1">
            <a:spLocks noChangeArrowheads="1"/>
          </p:cNvSpPr>
          <p:nvPr/>
        </p:nvSpPr>
        <p:spPr bwMode="auto">
          <a:xfrm>
            <a:off x="4089400" y="3478213"/>
            <a:ext cx="381000"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solidFill>
                  <a:srgbClr val="FF0000"/>
                </a:solidFill>
              </a:rPr>
              <a:t>B</a:t>
            </a:r>
          </a:p>
        </p:txBody>
      </p:sp>
      <p:sp>
        <p:nvSpPr>
          <p:cNvPr id="1383472" name="Text Box 48"/>
          <p:cNvSpPr txBox="1">
            <a:spLocks noChangeArrowheads="1"/>
          </p:cNvSpPr>
          <p:nvPr/>
        </p:nvSpPr>
        <p:spPr bwMode="auto">
          <a:xfrm>
            <a:off x="6299200" y="3478213"/>
            <a:ext cx="381000"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solidFill>
                  <a:srgbClr val="FF0000"/>
                </a:solidFill>
              </a:rPr>
              <a:t>A</a:t>
            </a:r>
          </a:p>
        </p:txBody>
      </p:sp>
      <p:sp>
        <p:nvSpPr>
          <p:cNvPr id="1383473" name="AutoShape 49">
            <a:hlinkClick r:id="" action="ppaction://hlinkshowjump?jump=lastslideviewed" highlightClick="1"/>
          </p:cNvPr>
          <p:cNvSpPr>
            <a:spLocks noChangeArrowheads="1"/>
          </p:cNvSpPr>
          <p:nvPr/>
        </p:nvSpPr>
        <p:spPr bwMode="auto">
          <a:xfrm>
            <a:off x="8316913" y="5803900"/>
            <a:ext cx="503237" cy="504825"/>
          </a:xfrm>
          <a:prstGeom prst="actionButtonReturn">
            <a:avLst/>
          </a:prstGeom>
          <a:solidFill>
            <a:srgbClr val="9999FF"/>
          </a:solidFill>
          <a:ln w="28575">
            <a:noFill/>
            <a:miter lim="800000"/>
            <a:headEnd/>
            <a:tailEnd/>
          </a:ln>
          <a:effectLst/>
        </p:spPr>
        <p:txBody>
          <a:bodyPr wrap="none" anchor="ctr"/>
          <a:lstStyle/>
          <a:p>
            <a:endParaRPr lang="zh-CN" altLang="en-US"/>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4162" name="Rectangle 2"/>
          <p:cNvSpPr>
            <a:spLocks noGrp="1" noChangeArrowheads="1"/>
          </p:cNvSpPr>
          <p:nvPr>
            <p:ph type="subTitle" idx="1"/>
          </p:nvPr>
        </p:nvSpPr>
        <p:spPr>
          <a:xfrm>
            <a:off x="468313" y="1700213"/>
            <a:ext cx="8604250" cy="2592387"/>
          </a:xfrm>
          <a:noFill/>
          <a:ln/>
        </p:spPr>
        <p:txBody>
          <a:bodyPr anchor="ctr"/>
          <a:lstStyle/>
          <a:p>
            <a:pPr>
              <a:spcBef>
                <a:spcPct val="10000"/>
              </a:spcBef>
              <a:buClrTx/>
              <a:buFont typeface="Arial" charset="0"/>
              <a:buNone/>
            </a:pPr>
            <a:r>
              <a:rPr lang="zh-CN" altLang="en-US" sz="4500" b="0">
                <a:solidFill>
                  <a:srgbClr val="FFFFFF"/>
                </a:solidFill>
                <a:ea typeface="隶书" pitchFamily="49" charset="-122"/>
              </a:rPr>
              <a:t>计算机</a:t>
            </a:r>
            <a:r>
              <a:rPr lang="zh-CN" altLang="en-US" sz="4500" b="0">
                <a:solidFill>
                  <a:srgbClr val="FFCC00"/>
                </a:solidFill>
                <a:ea typeface="隶书" pitchFamily="49" charset="-122"/>
              </a:rPr>
              <a:t>组成</a:t>
            </a:r>
            <a:r>
              <a:rPr lang="zh-CN" altLang="en-US" sz="4500" b="0">
                <a:solidFill>
                  <a:srgbClr val="FFFFFF"/>
                </a:solidFill>
                <a:ea typeface="隶书" pitchFamily="49" charset="-122"/>
              </a:rPr>
              <a:t>与</a:t>
            </a:r>
            <a:r>
              <a:rPr lang="zh-CN" altLang="en-US" sz="4500" b="0">
                <a:solidFill>
                  <a:srgbClr val="FFCC00"/>
                </a:solidFill>
                <a:ea typeface="隶书" pitchFamily="49" charset="-122"/>
              </a:rPr>
              <a:t>体系结构</a:t>
            </a:r>
            <a:endParaRPr lang="zh-CN" altLang="en-US" sz="4500" b="0">
              <a:solidFill>
                <a:srgbClr val="FFFFFF"/>
              </a:solidFill>
              <a:ea typeface="隶书" pitchFamily="49" charset="-122"/>
            </a:endParaRPr>
          </a:p>
          <a:p>
            <a:pPr>
              <a:spcBef>
                <a:spcPct val="10000"/>
              </a:spcBef>
              <a:buClrTx/>
              <a:buFont typeface="Arial" charset="0"/>
              <a:buNone/>
            </a:pPr>
            <a:r>
              <a:rPr lang="zh-CN" altLang="en-US" sz="3900" b="0">
                <a:solidFill>
                  <a:srgbClr val="FFFFFF"/>
                </a:solidFill>
                <a:latin typeface="Arial" charset="0"/>
                <a:ea typeface="黑体" pitchFamily="2" charset="-122"/>
              </a:rPr>
              <a:t>第</a:t>
            </a:r>
            <a:r>
              <a:rPr lang="en-US" altLang="zh-CN" sz="7200" b="0">
                <a:solidFill>
                  <a:srgbClr val="FFFFFF"/>
                </a:solidFill>
                <a:latin typeface="Arial" charset="0"/>
                <a:ea typeface="黑体" pitchFamily="2" charset="-122"/>
              </a:rPr>
              <a:t>7</a:t>
            </a:r>
            <a:r>
              <a:rPr lang="zh-CN" altLang="en-US" sz="3900" b="0">
                <a:solidFill>
                  <a:srgbClr val="FFFFFF"/>
                </a:solidFill>
                <a:latin typeface="Arial" charset="0"/>
                <a:ea typeface="黑体" pitchFamily="2" charset="-122"/>
              </a:rPr>
              <a:t>章  流水线技术与指令级并行</a:t>
            </a:r>
          </a:p>
        </p:txBody>
      </p:sp>
      <p:sp>
        <p:nvSpPr>
          <p:cNvPr id="1244163" name="Rectangle 3"/>
          <p:cNvSpPr>
            <a:spLocks noChangeArrowheads="1"/>
          </p:cNvSpPr>
          <p:nvPr/>
        </p:nvSpPr>
        <p:spPr bwMode="auto">
          <a:xfrm>
            <a:off x="1979613" y="4579938"/>
            <a:ext cx="6985000" cy="720725"/>
          </a:xfrm>
          <a:prstGeom prst="rect">
            <a:avLst/>
          </a:prstGeom>
          <a:noFill/>
          <a:ln w="9525">
            <a:noFill/>
            <a:miter lim="800000"/>
            <a:headEnd/>
            <a:tailEnd/>
          </a:ln>
          <a:effectLst/>
        </p:spPr>
        <p:txBody>
          <a:bodyPr/>
          <a:lstStyle/>
          <a:p>
            <a:pPr algn="r">
              <a:spcBef>
                <a:spcPct val="20000"/>
              </a:spcBef>
              <a:buClr>
                <a:schemeClr val="bg2"/>
              </a:buClr>
              <a:buSzPct val="75000"/>
              <a:buFont typeface="Wingdings" pitchFamily="2" charset="2"/>
              <a:buNone/>
            </a:pPr>
            <a:r>
              <a:rPr lang="en-US" altLang="zh-CN" sz="3800">
                <a:ea typeface="楷体_GB2312" pitchFamily="49" charset="-122"/>
              </a:rPr>
              <a:t>7.2  </a:t>
            </a:r>
            <a:r>
              <a:rPr lang="zh-CN" altLang="en-US" sz="3800">
                <a:ea typeface="楷体_GB2312" pitchFamily="49" charset="-122"/>
              </a:rPr>
              <a:t>浮点运算流水线</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244162">
                                            <p:txEl>
                                              <p:pRg st="0" end="0"/>
                                            </p:txEl>
                                          </p:spTgt>
                                        </p:tgtEl>
                                        <p:attrNameLst>
                                          <p:attrName>style.visibility</p:attrName>
                                        </p:attrNameLst>
                                      </p:cBhvr>
                                      <p:to>
                                        <p:strVal val="visible"/>
                                      </p:to>
                                    </p:set>
                                    <p:anim calcmode="lin" valueType="num">
                                      <p:cBhvr>
                                        <p:cTn id="7" dur="500" fill="hold"/>
                                        <p:tgtEl>
                                          <p:spTgt spid="1244162">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244162">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244162">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244162">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244162">
                                            <p:txEl>
                                              <p:pRg st="1" end="1"/>
                                            </p:txEl>
                                          </p:spTgt>
                                        </p:tgtEl>
                                        <p:attrNameLst>
                                          <p:attrName>style.visibility</p:attrName>
                                        </p:attrNameLst>
                                      </p:cBhvr>
                                      <p:to>
                                        <p:strVal val="visible"/>
                                      </p:to>
                                    </p:set>
                                    <p:anim calcmode="lin" valueType="num">
                                      <p:cBhvr additive="base">
                                        <p:cTn id="14" dur="500" fill="hold"/>
                                        <p:tgtEl>
                                          <p:spTgt spid="1244162">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244162">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4" fill="hold" nodeType="afterEffect">
                                  <p:stCondLst>
                                    <p:cond delay="0"/>
                                  </p:stCondLst>
                                  <p:childTnLst>
                                    <p:set>
                                      <p:cBhvr>
                                        <p:cTn id="18" dur="1" fill="hold">
                                          <p:stCondLst>
                                            <p:cond delay="0"/>
                                          </p:stCondLst>
                                        </p:cTn>
                                        <p:tgtEl>
                                          <p:spTgt spid="1244163">
                                            <p:txEl>
                                              <p:pRg st="0" end="0"/>
                                            </p:txEl>
                                          </p:spTgt>
                                        </p:tgtEl>
                                        <p:attrNameLst>
                                          <p:attrName>style.visibility</p:attrName>
                                        </p:attrNameLst>
                                      </p:cBhvr>
                                      <p:to>
                                        <p:strVal val="visible"/>
                                      </p:to>
                                    </p:set>
                                    <p:anim calcmode="lin" valueType="num">
                                      <p:cBhvr additive="base">
                                        <p:cTn id="19" dur="500" fill="hold"/>
                                        <p:tgtEl>
                                          <p:spTgt spid="124416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4416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4154948B-7B6F-4900-A1BE-B26B8A03A457}" type="slidenum">
              <a:rPr lang="zh-CN" altLang="en-US"/>
              <a:pPr/>
              <a:t>27</a:t>
            </a:fld>
            <a:endParaRPr lang="en-US" altLang="zh-CN"/>
          </a:p>
        </p:txBody>
      </p:sp>
      <p:sp>
        <p:nvSpPr>
          <p:cNvPr id="1245186" name="Rectangle 2"/>
          <p:cNvSpPr>
            <a:spLocks noGrp="1" noChangeArrowheads="1"/>
          </p:cNvSpPr>
          <p:nvPr>
            <p:ph type="title"/>
          </p:nvPr>
        </p:nvSpPr>
        <p:spPr/>
        <p:txBody>
          <a:bodyPr/>
          <a:lstStyle/>
          <a:p>
            <a:r>
              <a:rPr lang="en-US" altLang="zh-CN"/>
              <a:t>7.2.1 </a:t>
            </a:r>
            <a:r>
              <a:rPr lang="zh-CN" altLang="en-US" b="0"/>
              <a:t>浮点加</a:t>
            </a:r>
            <a:r>
              <a:rPr lang="en-US" altLang="zh-CN" b="0"/>
              <a:t>/</a:t>
            </a:r>
            <a:r>
              <a:rPr lang="zh-CN" altLang="en-US" b="0"/>
              <a:t>减法器流水线</a:t>
            </a:r>
          </a:p>
        </p:txBody>
      </p:sp>
      <p:sp>
        <p:nvSpPr>
          <p:cNvPr id="1245187" name="Rectangle 3"/>
          <p:cNvSpPr>
            <a:spLocks noGrp="1" noChangeArrowheads="1"/>
          </p:cNvSpPr>
          <p:nvPr>
            <p:ph type="body" idx="1"/>
          </p:nvPr>
        </p:nvSpPr>
        <p:spPr>
          <a:xfrm>
            <a:off x="457200" y="622300"/>
            <a:ext cx="8578850" cy="5975350"/>
          </a:xfrm>
        </p:spPr>
        <p:txBody>
          <a:bodyPr/>
          <a:lstStyle/>
          <a:p>
            <a:pPr>
              <a:spcBef>
                <a:spcPct val="0"/>
              </a:spcBef>
              <a:buFont typeface="Wingdings" pitchFamily="2" charset="2"/>
              <a:buNone/>
            </a:pPr>
            <a:r>
              <a:rPr lang="zh-CN" altLang="en-US" dirty="0"/>
              <a:t>浮点数加</a:t>
            </a:r>
            <a:r>
              <a:rPr lang="en-US" altLang="zh-CN" dirty="0"/>
              <a:t>/</a:t>
            </a:r>
            <a:r>
              <a:rPr lang="zh-CN" altLang="en-US" dirty="0"/>
              <a:t>减运算需要</a:t>
            </a:r>
            <a:r>
              <a:rPr lang="en-US" altLang="zh-CN" dirty="0"/>
              <a:t>4</a:t>
            </a:r>
            <a:r>
              <a:rPr lang="zh-CN" altLang="en-US" dirty="0"/>
              <a:t>个操作步骤：</a:t>
            </a:r>
          </a:p>
          <a:p>
            <a:pPr>
              <a:spcBef>
                <a:spcPct val="0"/>
              </a:spcBef>
            </a:pPr>
            <a:r>
              <a:rPr lang="zh-CN" altLang="en-US" dirty="0"/>
              <a:t>对阶</a:t>
            </a:r>
          </a:p>
          <a:p>
            <a:pPr lvl="1" algn="just">
              <a:spcBef>
                <a:spcPct val="0"/>
              </a:spcBef>
              <a:buFont typeface="Wingdings" pitchFamily="2" charset="2"/>
              <a:buNone/>
            </a:pPr>
            <a:r>
              <a:rPr lang="zh-CN" altLang="en-US" sz="2000" dirty="0">
                <a:solidFill>
                  <a:srgbClr val="FF0000"/>
                </a:solidFill>
              </a:rPr>
              <a:t>加载：</a:t>
            </a:r>
            <a:r>
              <a:rPr lang="en-US" altLang="zh-CN" sz="2000" dirty="0">
                <a:solidFill>
                  <a:srgbClr val="0000FF"/>
                </a:solidFill>
              </a:rPr>
              <a:t>E</a:t>
            </a:r>
            <a:r>
              <a:rPr lang="en-US" altLang="zh-CN" sz="2000" baseline="-25000" dirty="0">
                <a:solidFill>
                  <a:srgbClr val="0000FF"/>
                </a:solidFill>
              </a:rPr>
              <a:t>1</a:t>
            </a:r>
            <a:r>
              <a:rPr lang="en-US" altLang="zh-CN" sz="2000" dirty="0">
                <a:solidFill>
                  <a:srgbClr val="0000FF"/>
                </a:solidFill>
              </a:rPr>
              <a:t>:= X</a:t>
            </a:r>
            <a:r>
              <a:rPr lang="en-US" altLang="zh-CN" sz="2000" baseline="-30000" dirty="0">
                <a:solidFill>
                  <a:srgbClr val="0000FF"/>
                </a:solidFill>
              </a:rPr>
              <a:t>E</a:t>
            </a:r>
            <a:r>
              <a:rPr lang="zh-CN" altLang="en-US" sz="2000" dirty="0">
                <a:solidFill>
                  <a:srgbClr val="0000FF"/>
                </a:solidFill>
              </a:rPr>
              <a:t>，</a:t>
            </a:r>
            <a:r>
              <a:rPr lang="en-US" altLang="zh-CN" sz="2000" dirty="0">
                <a:solidFill>
                  <a:srgbClr val="0000FF"/>
                </a:solidFill>
              </a:rPr>
              <a:t>M</a:t>
            </a:r>
            <a:r>
              <a:rPr lang="en-US" altLang="zh-CN" sz="2000" baseline="-25000" dirty="0">
                <a:solidFill>
                  <a:srgbClr val="0000FF"/>
                </a:solidFill>
              </a:rPr>
              <a:t>1</a:t>
            </a:r>
            <a:r>
              <a:rPr lang="en-US" altLang="zh-CN" sz="2000" dirty="0">
                <a:solidFill>
                  <a:srgbClr val="0000FF"/>
                </a:solidFill>
              </a:rPr>
              <a:t>:= X</a:t>
            </a:r>
            <a:r>
              <a:rPr lang="en-US" altLang="zh-CN" sz="2000" baseline="-30000" dirty="0">
                <a:solidFill>
                  <a:srgbClr val="0000FF"/>
                </a:solidFill>
              </a:rPr>
              <a:t>M</a:t>
            </a:r>
            <a:r>
              <a:rPr lang="zh-CN" altLang="en-US" sz="2000" dirty="0">
                <a:solidFill>
                  <a:srgbClr val="0000FF"/>
                </a:solidFill>
              </a:rPr>
              <a:t>；</a:t>
            </a:r>
            <a:r>
              <a:rPr lang="en-US" altLang="zh-CN" sz="2000" dirty="0">
                <a:solidFill>
                  <a:srgbClr val="0000FF"/>
                </a:solidFill>
              </a:rPr>
              <a:t>E</a:t>
            </a:r>
            <a:r>
              <a:rPr lang="en-US" altLang="zh-CN" sz="2000" baseline="-25000" dirty="0">
                <a:solidFill>
                  <a:srgbClr val="0000FF"/>
                </a:solidFill>
              </a:rPr>
              <a:t>2</a:t>
            </a:r>
            <a:r>
              <a:rPr lang="en-US" altLang="zh-CN" sz="2000" dirty="0">
                <a:solidFill>
                  <a:srgbClr val="0000FF"/>
                </a:solidFill>
              </a:rPr>
              <a:t>:= Y</a:t>
            </a:r>
            <a:r>
              <a:rPr lang="en-US" altLang="zh-CN" sz="2000" baseline="-30000" dirty="0">
                <a:solidFill>
                  <a:srgbClr val="0000FF"/>
                </a:solidFill>
              </a:rPr>
              <a:t>E</a:t>
            </a:r>
            <a:r>
              <a:rPr lang="zh-CN" altLang="en-US" sz="2000" dirty="0">
                <a:solidFill>
                  <a:srgbClr val="0000FF"/>
                </a:solidFill>
              </a:rPr>
              <a:t>，</a:t>
            </a:r>
            <a:r>
              <a:rPr lang="en-US" altLang="zh-CN" sz="2000" dirty="0">
                <a:solidFill>
                  <a:srgbClr val="0000FF"/>
                </a:solidFill>
              </a:rPr>
              <a:t>M</a:t>
            </a:r>
            <a:r>
              <a:rPr lang="en-US" altLang="zh-CN" sz="2000" baseline="-25000" dirty="0">
                <a:solidFill>
                  <a:srgbClr val="0000FF"/>
                </a:solidFill>
              </a:rPr>
              <a:t>2</a:t>
            </a:r>
            <a:r>
              <a:rPr lang="en-US" altLang="zh-CN" sz="2000" dirty="0">
                <a:solidFill>
                  <a:srgbClr val="0000FF"/>
                </a:solidFill>
              </a:rPr>
              <a:t>:= Y</a:t>
            </a:r>
            <a:r>
              <a:rPr lang="en-US" altLang="zh-CN" sz="2000" baseline="-30000" dirty="0">
                <a:solidFill>
                  <a:srgbClr val="0000FF"/>
                </a:solidFill>
              </a:rPr>
              <a:t>M</a:t>
            </a:r>
            <a:r>
              <a:rPr lang="zh-CN" altLang="en-US" sz="2000" dirty="0">
                <a:solidFill>
                  <a:srgbClr val="0000FF"/>
                </a:solidFill>
              </a:rPr>
              <a:t>；</a:t>
            </a:r>
          </a:p>
          <a:p>
            <a:pPr lvl="1" algn="just">
              <a:spcBef>
                <a:spcPct val="0"/>
              </a:spcBef>
              <a:buFont typeface="Wingdings" pitchFamily="2" charset="2"/>
              <a:buNone/>
            </a:pPr>
            <a:r>
              <a:rPr lang="zh-CN" altLang="en-US" sz="2000" dirty="0">
                <a:solidFill>
                  <a:srgbClr val="FF0000"/>
                </a:solidFill>
              </a:rPr>
              <a:t>比较：</a:t>
            </a:r>
            <a:r>
              <a:rPr lang="en-US" altLang="zh-CN" sz="2000" dirty="0">
                <a:solidFill>
                  <a:srgbClr val="0000FF"/>
                </a:solidFill>
              </a:rPr>
              <a:t>E:= E</a:t>
            </a:r>
            <a:r>
              <a:rPr lang="en-US" altLang="zh-CN" sz="2000" baseline="-25000" dirty="0">
                <a:solidFill>
                  <a:srgbClr val="0000FF"/>
                </a:solidFill>
              </a:rPr>
              <a:t>1</a:t>
            </a:r>
            <a:r>
              <a:rPr lang="zh-CN" altLang="en-US" sz="2000" dirty="0">
                <a:solidFill>
                  <a:srgbClr val="0000FF"/>
                </a:solidFill>
              </a:rPr>
              <a:t>－</a:t>
            </a:r>
            <a:r>
              <a:rPr lang="en-US" altLang="zh-CN" sz="2000" dirty="0">
                <a:solidFill>
                  <a:srgbClr val="0000FF"/>
                </a:solidFill>
              </a:rPr>
              <a:t>E</a:t>
            </a:r>
            <a:r>
              <a:rPr lang="en-US" altLang="zh-CN" sz="2000" baseline="-25000" dirty="0">
                <a:solidFill>
                  <a:srgbClr val="0000FF"/>
                </a:solidFill>
              </a:rPr>
              <a:t>2</a:t>
            </a:r>
            <a:r>
              <a:rPr lang="zh-CN" altLang="en-US" sz="2000" dirty="0">
                <a:solidFill>
                  <a:srgbClr val="0000FF"/>
                </a:solidFill>
              </a:rPr>
              <a:t>；</a:t>
            </a:r>
          </a:p>
          <a:p>
            <a:pPr lvl="1" algn="just">
              <a:spcBef>
                <a:spcPct val="0"/>
              </a:spcBef>
              <a:buFont typeface="Wingdings" pitchFamily="2" charset="2"/>
              <a:buNone/>
            </a:pPr>
            <a:r>
              <a:rPr lang="zh-CN" altLang="en-US" sz="2000" dirty="0">
                <a:solidFill>
                  <a:srgbClr val="FF0000"/>
                </a:solidFill>
              </a:rPr>
              <a:t>尾数对齐：</a:t>
            </a:r>
          </a:p>
          <a:p>
            <a:pPr lvl="1">
              <a:spcBef>
                <a:spcPct val="0"/>
              </a:spcBef>
              <a:buFont typeface="Wingdings" pitchFamily="2" charset="2"/>
              <a:buNone/>
            </a:pPr>
            <a:r>
              <a:rPr lang="en-US" altLang="zh-CN" sz="2000" dirty="0">
                <a:solidFill>
                  <a:srgbClr val="0000FF"/>
                </a:solidFill>
              </a:rPr>
              <a:t>             </a:t>
            </a:r>
            <a:r>
              <a:rPr lang="en-US" altLang="zh-CN" sz="2000" dirty="0">
                <a:solidFill>
                  <a:srgbClr val="008000"/>
                </a:solidFill>
              </a:rPr>
              <a:t>while</a:t>
            </a:r>
            <a:r>
              <a:rPr lang="en-US" altLang="zh-CN" sz="2000" dirty="0">
                <a:solidFill>
                  <a:srgbClr val="0000FF"/>
                </a:solidFill>
              </a:rPr>
              <a:t> </a:t>
            </a:r>
            <a:r>
              <a:rPr lang="en-US" altLang="zh-CN" sz="2000" dirty="0">
                <a:solidFill>
                  <a:srgbClr val="0000FF"/>
                </a:solidFill>
                <a:latin typeface="宋体" panose="02010600030101010101" pitchFamily="2" charset="-122"/>
                <a:ea typeface="宋体" panose="02010600030101010101" pitchFamily="2" charset="-122"/>
              </a:rPr>
              <a:t>(</a:t>
            </a:r>
            <a:r>
              <a:rPr lang="en-US" altLang="zh-CN" sz="2000" dirty="0">
                <a:solidFill>
                  <a:srgbClr val="0000FF"/>
                </a:solidFill>
              </a:rPr>
              <a:t>E﹤0</a:t>
            </a:r>
            <a:r>
              <a:rPr lang="en-US" altLang="zh-CN" sz="2000" dirty="0">
                <a:solidFill>
                  <a:srgbClr val="0000FF"/>
                </a:solidFill>
                <a:latin typeface="宋体" panose="02010600030101010101" pitchFamily="2" charset="-122"/>
                <a:ea typeface="宋体" panose="02010600030101010101" pitchFamily="2" charset="-122"/>
              </a:rPr>
              <a:t>)</a:t>
            </a:r>
            <a:r>
              <a:rPr lang="en-US" altLang="zh-CN" sz="2000" dirty="0">
                <a:solidFill>
                  <a:srgbClr val="0000FF"/>
                </a:solidFill>
              </a:rPr>
              <a:t> { M</a:t>
            </a:r>
            <a:r>
              <a:rPr lang="en-US" altLang="zh-CN" sz="2000" baseline="-25000" dirty="0">
                <a:solidFill>
                  <a:srgbClr val="0000FF"/>
                </a:solidFill>
              </a:rPr>
              <a:t>1</a:t>
            </a:r>
            <a:r>
              <a:rPr lang="en-US" altLang="zh-CN" sz="2000" dirty="0">
                <a:solidFill>
                  <a:srgbClr val="0000FF"/>
                </a:solidFill>
              </a:rPr>
              <a:t>:= </a:t>
            </a:r>
            <a:r>
              <a:rPr lang="en-US" altLang="zh-CN" sz="2000" dirty="0" err="1">
                <a:solidFill>
                  <a:srgbClr val="008000"/>
                </a:solidFill>
              </a:rPr>
              <a:t>right_shift</a:t>
            </a:r>
            <a:r>
              <a:rPr lang="en-US" altLang="zh-CN" sz="2000" dirty="0">
                <a:solidFill>
                  <a:srgbClr val="0000FF"/>
                </a:solidFill>
                <a:latin typeface="宋体" panose="02010600030101010101" pitchFamily="2" charset="-122"/>
                <a:ea typeface="宋体" panose="02010600030101010101" pitchFamily="2" charset="-122"/>
              </a:rPr>
              <a:t>(</a:t>
            </a:r>
            <a:r>
              <a:rPr lang="en-US" altLang="zh-CN" sz="2000" dirty="0">
                <a:solidFill>
                  <a:srgbClr val="0000FF"/>
                </a:solidFill>
              </a:rPr>
              <a:t>M</a:t>
            </a:r>
            <a:r>
              <a:rPr lang="en-US" altLang="zh-CN" sz="2000" baseline="-25000" dirty="0">
                <a:solidFill>
                  <a:srgbClr val="0000FF"/>
                </a:solidFill>
              </a:rPr>
              <a:t>1</a:t>
            </a:r>
            <a:r>
              <a:rPr lang="en-US" altLang="zh-CN" sz="2000" dirty="0">
                <a:solidFill>
                  <a:srgbClr val="0000FF"/>
                </a:solidFill>
                <a:latin typeface="宋体" panose="02010600030101010101" pitchFamily="2" charset="-122"/>
                <a:ea typeface="宋体" panose="02010600030101010101" pitchFamily="2" charset="-122"/>
              </a:rPr>
              <a:t>)</a:t>
            </a:r>
            <a:r>
              <a:rPr lang="zh-CN" altLang="en-US" sz="2000" dirty="0">
                <a:solidFill>
                  <a:srgbClr val="0000FF"/>
                </a:solidFill>
              </a:rPr>
              <a:t>，</a:t>
            </a:r>
            <a:r>
              <a:rPr lang="en-US" altLang="zh-CN" sz="2000" dirty="0">
                <a:solidFill>
                  <a:srgbClr val="0000FF"/>
                </a:solidFill>
              </a:rPr>
              <a:t>E:= E+1}</a:t>
            </a:r>
            <a:r>
              <a:rPr lang="zh-CN" altLang="en-US" sz="2000" dirty="0">
                <a:solidFill>
                  <a:srgbClr val="0000FF"/>
                </a:solidFill>
              </a:rPr>
              <a:t>；</a:t>
            </a:r>
          </a:p>
          <a:p>
            <a:pPr lvl="1">
              <a:spcBef>
                <a:spcPct val="0"/>
              </a:spcBef>
              <a:buFont typeface="Wingdings" pitchFamily="2" charset="2"/>
              <a:buNone/>
            </a:pPr>
            <a:r>
              <a:rPr lang="zh-CN" altLang="en-US" sz="2000" dirty="0">
                <a:solidFill>
                  <a:srgbClr val="0000FF"/>
                </a:solidFill>
              </a:rPr>
              <a:t>             </a:t>
            </a:r>
            <a:r>
              <a:rPr lang="en-US" altLang="zh-CN" sz="2000" dirty="0">
                <a:solidFill>
                  <a:srgbClr val="008000"/>
                </a:solidFill>
              </a:rPr>
              <a:t>while</a:t>
            </a:r>
            <a:r>
              <a:rPr lang="en-US" altLang="zh-CN" sz="2000" dirty="0">
                <a:solidFill>
                  <a:srgbClr val="0000FF"/>
                </a:solidFill>
              </a:rPr>
              <a:t> </a:t>
            </a:r>
            <a:r>
              <a:rPr lang="en-US" altLang="zh-CN" sz="2000" dirty="0">
                <a:solidFill>
                  <a:srgbClr val="0000FF"/>
                </a:solidFill>
                <a:latin typeface="宋体" panose="02010600030101010101" pitchFamily="2" charset="-122"/>
                <a:ea typeface="宋体" panose="02010600030101010101" pitchFamily="2" charset="-122"/>
              </a:rPr>
              <a:t>(</a:t>
            </a:r>
            <a:r>
              <a:rPr lang="en-US" altLang="zh-CN" sz="2000" dirty="0">
                <a:solidFill>
                  <a:srgbClr val="0000FF"/>
                </a:solidFill>
              </a:rPr>
              <a:t>E</a:t>
            </a:r>
            <a:r>
              <a:rPr lang="en-US" altLang="zh-CN" sz="2000" dirty="0">
                <a:solidFill>
                  <a:srgbClr val="0000FF"/>
                </a:solidFill>
                <a:cs typeface="Times New Roman" pitchFamily="18" charset="0"/>
              </a:rPr>
              <a:t>﹥</a:t>
            </a:r>
            <a:r>
              <a:rPr lang="en-US" altLang="zh-CN" sz="2000" dirty="0">
                <a:solidFill>
                  <a:srgbClr val="0000FF"/>
                </a:solidFill>
              </a:rPr>
              <a:t>0</a:t>
            </a:r>
            <a:r>
              <a:rPr lang="en-US" altLang="zh-CN" sz="2000" dirty="0">
                <a:solidFill>
                  <a:srgbClr val="0000FF"/>
                </a:solidFill>
                <a:latin typeface="宋体" panose="02010600030101010101" pitchFamily="2" charset="-122"/>
                <a:ea typeface="宋体" panose="02010600030101010101" pitchFamily="2" charset="-122"/>
              </a:rPr>
              <a:t>)</a:t>
            </a:r>
            <a:r>
              <a:rPr lang="en-US" altLang="zh-CN" sz="2000" dirty="0">
                <a:solidFill>
                  <a:srgbClr val="0000FF"/>
                </a:solidFill>
              </a:rPr>
              <a:t> { M</a:t>
            </a:r>
            <a:r>
              <a:rPr lang="en-US" altLang="zh-CN" sz="2000" baseline="-25000" dirty="0">
                <a:solidFill>
                  <a:srgbClr val="0000FF"/>
                </a:solidFill>
              </a:rPr>
              <a:t>2</a:t>
            </a:r>
            <a:r>
              <a:rPr lang="en-US" altLang="zh-CN" sz="2000" dirty="0">
                <a:solidFill>
                  <a:srgbClr val="0000FF"/>
                </a:solidFill>
                <a:cs typeface="Times New Roman" pitchFamily="18" charset="0"/>
              </a:rPr>
              <a:t>:</a:t>
            </a:r>
            <a:r>
              <a:rPr lang="en-US" altLang="zh-CN" sz="2000" dirty="0">
                <a:solidFill>
                  <a:srgbClr val="0000FF"/>
                </a:solidFill>
              </a:rPr>
              <a:t>= </a:t>
            </a:r>
            <a:r>
              <a:rPr lang="en-US" altLang="zh-CN" sz="2000" dirty="0" err="1">
                <a:solidFill>
                  <a:srgbClr val="008000"/>
                </a:solidFill>
              </a:rPr>
              <a:t>right_shift</a:t>
            </a:r>
            <a:r>
              <a:rPr lang="en-US" altLang="zh-CN" sz="2000" dirty="0">
                <a:solidFill>
                  <a:srgbClr val="0000FF"/>
                </a:solidFill>
                <a:latin typeface="宋体" panose="02010600030101010101" pitchFamily="2" charset="-122"/>
                <a:ea typeface="宋体" panose="02010600030101010101" pitchFamily="2" charset="-122"/>
              </a:rPr>
              <a:t>(</a:t>
            </a:r>
            <a:r>
              <a:rPr lang="en-US" altLang="zh-CN" sz="2000" dirty="0">
                <a:solidFill>
                  <a:srgbClr val="0000FF"/>
                </a:solidFill>
              </a:rPr>
              <a:t>M</a:t>
            </a:r>
            <a:r>
              <a:rPr lang="en-US" altLang="zh-CN" sz="2000" baseline="-25000" dirty="0">
                <a:solidFill>
                  <a:srgbClr val="0000FF"/>
                </a:solidFill>
              </a:rPr>
              <a:t>2</a:t>
            </a:r>
            <a:r>
              <a:rPr lang="en-US" altLang="zh-CN" sz="2000" dirty="0">
                <a:solidFill>
                  <a:srgbClr val="0000FF"/>
                </a:solidFill>
                <a:latin typeface="宋体" panose="02010600030101010101" pitchFamily="2" charset="-122"/>
                <a:ea typeface="宋体" panose="02010600030101010101" pitchFamily="2" charset="-122"/>
              </a:rPr>
              <a:t>)</a:t>
            </a:r>
            <a:r>
              <a:rPr lang="zh-CN" altLang="en-US" sz="2000" dirty="0">
                <a:solidFill>
                  <a:srgbClr val="0000FF"/>
                </a:solidFill>
                <a:cs typeface="Times New Roman" pitchFamily="18" charset="0"/>
              </a:rPr>
              <a:t>，</a:t>
            </a:r>
            <a:r>
              <a:rPr lang="en-US" altLang="zh-CN" sz="2000" dirty="0">
                <a:solidFill>
                  <a:srgbClr val="0000FF"/>
                </a:solidFill>
              </a:rPr>
              <a:t>E</a:t>
            </a:r>
            <a:r>
              <a:rPr lang="en-US" altLang="zh-CN" sz="2000" dirty="0">
                <a:solidFill>
                  <a:srgbClr val="0000FF"/>
                </a:solidFill>
                <a:cs typeface="Times New Roman" pitchFamily="18" charset="0"/>
              </a:rPr>
              <a:t>:</a:t>
            </a:r>
            <a:r>
              <a:rPr lang="en-US" altLang="zh-CN" sz="2000" dirty="0">
                <a:solidFill>
                  <a:srgbClr val="0000FF"/>
                </a:solidFill>
              </a:rPr>
              <a:t>= E-1}</a:t>
            </a:r>
            <a:r>
              <a:rPr lang="zh-CN" altLang="en-US" sz="2000" dirty="0">
                <a:solidFill>
                  <a:srgbClr val="0000FF"/>
                </a:solidFill>
                <a:cs typeface="Times New Roman" pitchFamily="18" charset="0"/>
              </a:rPr>
              <a:t>；</a:t>
            </a:r>
            <a:endParaRPr lang="zh-CN" altLang="en-US" sz="2000" dirty="0">
              <a:solidFill>
                <a:srgbClr val="0000FF"/>
              </a:solidFill>
            </a:endParaRPr>
          </a:p>
          <a:p>
            <a:pPr>
              <a:spcBef>
                <a:spcPct val="0"/>
              </a:spcBef>
            </a:pPr>
            <a:r>
              <a:rPr lang="zh-CN" altLang="en-US" dirty="0"/>
              <a:t>尾数加</a:t>
            </a:r>
            <a:r>
              <a:rPr lang="en-US" altLang="zh-CN" dirty="0"/>
              <a:t>/</a:t>
            </a:r>
            <a:r>
              <a:rPr lang="zh-CN" altLang="en-US" dirty="0"/>
              <a:t>减</a:t>
            </a:r>
          </a:p>
          <a:p>
            <a:pPr lvl="1">
              <a:spcBef>
                <a:spcPct val="0"/>
              </a:spcBef>
              <a:buFont typeface="Wingdings" pitchFamily="2" charset="2"/>
              <a:buNone/>
            </a:pPr>
            <a:r>
              <a:rPr lang="zh-CN" altLang="en-US" sz="2000" dirty="0">
                <a:solidFill>
                  <a:srgbClr val="FF0000"/>
                </a:solidFill>
                <a:cs typeface="Times New Roman" pitchFamily="18" charset="0"/>
              </a:rPr>
              <a:t>加</a:t>
            </a:r>
            <a:r>
              <a:rPr lang="en-US" altLang="zh-CN" sz="2000" dirty="0">
                <a:solidFill>
                  <a:srgbClr val="FF0000"/>
                </a:solidFill>
              </a:rPr>
              <a:t>/</a:t>
            </a:r>
            <a:r>
              <a:rPr lang="zh-CN" altLang="en-US" sz="2000" dirty="0">
                <a:solidFill>
                  <a:srgbClr val="FF0000"/>
                </a:solidFill>
                <a:cs typeface="Times New Roman" pitchFamily="18" charset="0"/>
              </a:rPr>
              <a:t>减：</a:t>
            </a:r>
            <a:r>
              <a:rPr lang="en-US" altLang="zh-CN" sz="2000" dirty="0">
                <a:solidFill>
                  <a:srgbClr val="0000FF"/>
                </a:solidFill>
              </a:rPr>
              <a:t>R</a:t>
            </a:r>
            <a:r>
              <a:rPr lang="en-US" altLang="zh-CN" sz="2000" dirty="0">
                <a:solidFill>
                  <a:srgbClr val="0000FF"/>
                </a:solidFill>
                <a:cs typeface="Times New Roman" pitchFamily="18" charset="0"/>
              </a:rPr>
              <a:t>:</a:t>
            </a:r>
            <a:r>
              <a:rPr lang="en-US" altLang="zh-CN" sz="2000" dirty="0">
                <a:solidFill>
                  <a:srgbClr val="0000FF"/>
                </a:solidFill>
              </a:rPr>
              <a:t>= </a:t>
            </a:r>
            <a:r>
              <a:rPr lang="en-US" altLang="zh-CN" sz="2000" dirty="0" smtClean="0">
                <a:solidFill>
                  <a:srgbClr val="0000FF"/>
                </a:solidFill>
              </a:rPr>
              <a:t>M</a:t>
            </a:r>
            <a:r>
              <a:rPr lang="en-US" altLang="zh-CN" sz="2000" baseline="-25000" dirty="0" smtClean="0">
                <a:solidFill>
                  <a:srgbClr val="0000FF"/>
                </a:solidFill>
              </a:rPr>
              <a:t>1</a:t>
            </a:r>
            <a:r>
              <a:rPr lang="en-US" altLang="zh-CN" sz="2000" dirty="0" smtClean="0">
                <a:solidFill>
                  <a:srgbClr val="0000FF"/>
                </a:solidFill>
              </a:rPr>
              <a:t>±M</a:t>
            </a:r>
            <a:r>
              <a:rPr lang="en-US" altLang="zh-CN" sz="2000" baseline="-25000" dirty="0" smtClean="0">
                <a:solidFill>
                  <a:srgbClr val="0000FF"/>
                </a:solidFill>
              </a:rPr>
              <a:t>2</a:t>
            </a:r>
            <a:r>
              <a:rPr lang="zh-CN" altLang="en-US" sz="2000" dirty="0">
                <a:solidFill>
                  <a:srgbClr val="0000FF"/>
                </a:solidFill>
                <a:cs typeface="Times New Roman" pitchFamily="18" charset="0"/>
              </a:rPr>
              <a:t>，</a:t>
            </a:r>
            <a:r>
              <a:rPr lang="en-US" altLang="zh-CN" sz="2000" dirty="0">
                <a:solidFill>
                  <a:srgbClr val="0000FF"/>
                </a:solidFill>
              </a:rPr>
              <a:t>E</a:t>
            </a:r>
            <a:r>
              <a:rPr lang="en-US" altLang="zh-CN" sz="2000" dirty="0">
                <a:solidFill>
                  <a:srgbClr val="0000FF"/>
                </a:solidFill>
                <a:cs typeface="Times New Roman" pitchFamily="18" charset="0"/>
              </a:rPr>
              <a:t>:</a:t>
            </a:r>
            <a:r>
              <a:rPr lang="en-US" altLang="zh-CN" sz="2000" dirty="0">
                <a:solidFill>
                  <a:srgbClr val="0000FF"/>
                </a:solidFill>
              </a:rPr>
              <a:t>= </a:t>
            </a:r>
            <a:r>
              <a:rPr lang="en-US" altLang="zh-CN" sz="2000" dirty="0">
                <a:solidFill>
                  <a:srgbClr val="008000"/>
                </a:solidFill>
              </a:rPr>
              <a:t>max</a:t>
            </a:r>
            <a:r>
              <a:rPr lang="en-US" altLang="zh-CN" sz="2000" dirty="0">
                <a:solidFill>
                  <a:srgbClr val="0000FF"/>
                </a:solidFill>
                <a:latin typeface="宋体" panose="02010600030101010101" pitchFamily="2" charset="-122"/>
                <a:ea typeface="宋体" panose="02010600030101010101" pitchFamily="2" charset="-122"/>
              </a:rPr>
              <a:t>(</a:t>
            </a:r>
            <a:r>
              <a:rPr lang="en-US" altLang="zh-CN" sz="2000" dirty="0">
                <a:solidFill>
                  <a:srgbClr val="0000FF"/>
                </a:solidFill>
              </a:rPr>
              <a:t>E</a:t>
            </a:r>
            <a:r>
              <a:rPr lang="en-US" altLang="zh-CN" sz="2000" baseline="-25000" dirty="0">
                <a:solidFill>
                  <a:srgbClr val="0000FF"/>
                </a:solidFill>
              </a:rPr>
              <a:t>1</a:t>
            </a:r>
            <a:r>
              <a:rPr lang="zh-CN" altLang="en-US" sz="2000" dirty="0">
                <a:solidFill>
                  <a:srgbClr val="0000FF"/>
                </a:solidFill>
                <a:cs typeface="Times New Roman" pitchFamily="18" charset="0"/>
              </a:rPr>
              <a:t>，</a:t>
            </a:r>
            <a:r>
              <a:rPr lang="en-US" altLang="zh-CN" sz="2000" dirty="0">
                <a:solidFill>
                  <a:srgbClr val="0000FF"/>
                </a:solidFill>
              </a:rPr>
              <a:t>E</a:t>
            </a:r>
            <a:r>
              <a:rPr lang="en-US" altLang="zh-CN" sz="2000" baseline="-25000" dirty="0">
                <a:solidFill>
                  <a:srgbClr val="0000FF"/>
                </a:solidFill>
              </a:rPr>
              <a:t>2</a:t>
            </a:r>
            <a:r>
              <a:rPr lang="en-US" altLang="zh-CN" sz="2000" dirty="0">
                <a:solidFill>
                  <a:srgbClr val="0000FF"/>
                </a:solidFill>
                <a:latin typeface="宋体" panose="02010600030101010101" pitchFamily="2" charset="-122"/>
                <a:ea typeface="宋体" panose="02010600030101010101" pitchFamily="2" charset="-122"/>
              </a:rPr>
              <a:t>)</a:t>
            </a:r>
            <a:r>
              <a:rPr lang="zh-CN" altLang="en-US" sz="2000" dirty="0">
                <a:solidFill>
                  <a:srgbClr val="0000FF"/>
                </a:solidFill>
                <a:cs typeface="Times New Roman" pitchFamily="18" charset="0"/>
              </a:rPr>
              <a:t>；</a:t>
            </a:r>
            <a:endParaRPr lang="zh-CN" altLang="en-US" sz="2000" dirty="0">
              <a:solidFill>
                <a:srgbClr val="0000FF"/>
              </a:solidFill>
            </a:endParaRPr>
          </a:p>
          <a:p>
            <a:pPr>
              <a:spcBef>
                <a:spcPct val="0"/>
              </a:spcBef>
            </a:pPr>
            <a:r>
              <a:rPr lang="zh-CN" altLang="en-US" dirty="0"/>
              <a:t>结果处理</a:t>
            </a:r>
          </a:p>
          <a:p>
            <a:pPr lvl="1">
              <a:spcBef>
                <a:spcPct val="0"/>
              </a:spcBef>
              <a:buFont typeface="Wingdings" pitchFamily="2" charset="2"/>
              <a:buNone/>
            </a:pPr>
            <a:r>
              <a:rPr lang="zh-CN" altLang="en-US" sz="2000" dirty="0">
                <a:solidFill>
                  <a:srgbClr val="FF0000"/>
                </a:solidFill>
              </a:rPr>
              <a:t>溢出：</a:t>
            </a:r>
            <a:r>
              <a:rPr lang="en-US" altLang="zh-CN" sz="1800" dirty="0">
                <a:solidFill>
                  <a:srgbClr val="008000"/>
                </a:solidFill>
              </a:rPr>
              <a:t>if</a:t>
            </a:r>
            <a:r>
              <a:rPr lang="en-US" altLang="zh-CN" sz="1800" dirty="0">
                <a:solidFill>
                  <a:srgbClr val="0000FF"/>
                </a:solidFill>
              </a:rPr>
              <a:t> </a:t>
            </a:r>
            <a:r>
              <a:rPr lang="en-US" altLang="zh-CN" sz="2000" dirty="0">
                <a:solidFill>
                  <a:srgbClr val="0000FF"/>
                </a:solidFill>
                <a:latin typeface="宋体" panose="02010600030101010101" pitchFamily="2" charset="-122"/>
                <a:ea typeface="宋体" panose="02010600030101010101" pitchFamily="2" charset="-122"/>
              </a:rPr>
              <a:t>(</a:t>
            </a:r>
            <a:r>
              <a:rPr lang="en-US" altLang="zh-CN" sz="1800" dirty="0">
                <a:solidFill>
                  <a:srgbClr val="0000FF"/>
                </a:solidFill>
              </a:rPr>
              <a:t>R_OVERFLOW = 1</a:t>
            </a:r>
            <a:r>
              <a:rPr lang="en-US" altLang="zh-CN" sz="2000" dirty="0">
                <a:solidFill>
                  <a:srgbClr val="0000FF"/>
                </a:solidFill>
                <a:latin typeface="宋体" panose="02010600030101010101" pitchFamily="2" charset="-122"/>
                <a:ea typeface="宋体" panose="02010600030101010101" pitchFamily="2" charset="-122"/>
              </a:rPr>
              <a:t>)</a:t>
            </a:r>
            <a:r>
              <a:rPr lang="en-US" altLang="zh-CN" sz="1800" dirty="0">
                <a:solidFill>
                  <a:srgbClr val="0000FF"/>
                </a:solidFill>
              </a:rPr>
              <a:t> </a:t>
            </a:r>
            <a:r>
              <a:rPr lang="en-US" altLang="zh-CN" sz="1800" dirty="0">
                <a:solidFill>
                  <a:srgbClr val="008000"/>
                </a:solidFill>
              </a:rPr>
              <a:t>then</a:t>
            </a:r>
            <a:r>
              <a:rPr lang="en-US" altLang="zh-CN" sz="1800" dirty="0">
                <a:solidFill>
                  <a:srgbClr val="0000FF"/>
                </a:solidFill>
              </a:rPr>
              <a:t> { </a:t>
            </a:r>
            <a:r>
              <a:rPr lang="en-US" altLang="zh-CN" sz="1800" dirty="0">
                <a:solidFill>
                  <a:srgbClr val="008000"/>
                </a:solidFill>
              </a:rPr>
              <a:t>if</a:t>
            </a:r>
            <a:r>
              <a:rPr lang="en-US" altLang="zh-CN" sz="1800" dirty="0">
                <a:solidFill>
                  <a:srgbClr val="0000FF"/>
                </a:solidFill>
              </a:rPr>
              <a:t> </a:t>
            </a:r>
            <a:r>
              <a:rPr lang="en-US" altLang="zh-CN" sz="2000" dirty="0">
                <a:solidFill>
                  <a:srgbClr val="0000FF"/>
                </a:solidFill>
                <a:latin typeface="宋体" panose="02010600030101010101" pitchFamily="2" charset="-122"/>
                <a:ea typeface="宋体" panose="02010600030101010101" pitchFamily="2" charset="-122"/>
              </a:rPr>
              <a:t>(</a:t>
            </a:r>
            <a:r>
              <a:rPr lang="en-US" altLang="zh-CN" sz="1800" dirty="0">
                <a:solidFill>
                  <a:srgbClr val="0000FF"/>
                </a:solidFill>
              </a:rPr>
              <a:t>E = E</a:t>
            </a:r>
            <a:r>
              <a:rPr lang="en-US" altLang="zh-CN" sz="1800" baseline="-25000" dirty="0">
                <a:solidFill>
                  <a:srgbClr val="0000FF"/>
                </a:solidFill>
              </a:rPr>
              <a:t>MAX</a:t>
            </a:r>
            <a:r>
              <a:rPr lang="en-US" altLang="zh-CN" sz="2000" dirty="0">
                <a:solidFill>
                  <a:srgbClr val="0000FF"/>
                </a:solidFill>
                <a:latin typeface="宋体" panose="02010600030101010101" pitchFamily="2" charset="-122"/>
                <a:ea typeface="宋体" panose="02010600030101010101" pitchFamily="2" charset="-122"/>
              </a:rPr>
              <a:t>)</a:t>
            </a:r>
            <a:r>
              <a:rPr lang="en-US" altLang="zh-CN" sz="1800" dirty="0">
                <a:solidFill>
                  <a:srgbClr val="0000FF"/>
                </a:solidFill>
              </a:rPr>
              <a:t> </a:t>
            </a:r>
            <a:r>
              <a:rPr lang="en-US" altLang="zh-CN" sz="1800" dirty="0">
                <a:solidFill>
                  <a:srgbClr val="008000"/>
                </a:solidFill>
              </a:rPr>
              <a:t>then</a:t>
            </a:r>
            <a:r>
              <a:rPr lang="en-US" altLang="zh-CN" sz="1800" dirty="0">
                <a:solidFill>
                  <a:srgbClr val="0000FF"/>
                </a:solidFill>
              </a:rPr>
              <a:t> </a:t>
            </a:r>
            <a:r>
              <a:rPr lang="en-US" altLang="zh-CN" sz="1800" dirty="0">
                <a:solidFill>
                  <a:srgbClr val="008000"/>
                </a:solidFill>
              </a:rPr>
              <a:t>go</a:t>
            </a:r>
            <a:r>
              <a:rPr lang="en-US" altLang="zh-CN" sz="1800" dirty="0">
                <a:solidFill>
                  <a:srgbClr val="0000FF"/>
                </a:solidFill>
              </a:rPr>
              <a:t> </a:t>
            </a:r>
            <a:r>
              <a:rPr lang="en-US" altLang="zh-CN" sz="1800" dirty="0">
                <a:solidFill>
                  <a:srgbClr val="008000"/>
                </a:solidFill>
              </a:rPr>
              <a:t>to</a:t>
            </a:r>
            <a:r>
              <a:rPr lang="en-US" altLang="zh-CN" sz="1800" dirty="0">
                <a:solidFill>
                  <a:srgbClr val="0000FF"/>
                </a:solidFill>
              </a:rPr>
              <a:t> ERROR</a:t>
            </a:r>
            <a:r>
              <a:rPr lang="zh-CN" altLang="en-US" sz="1800" dirty="0">
                <a:solidFill>
                  <a:srgbClr val="0000FF"/>
                </a:solidFill>
              </a:rPr>
              <a:t>；</a:t>
            </a:r>
          </a:p>
          <a:p>
            <a:pPr lvl="1">
              <a:spcBef>
                <a:spcPct val="0"/>
              </a:spcBef>
              <a:buFont typeface="Wingdings" pitchFamily="2" charset="2"/>
              <a:buNone/>
            </a:pPr>
            <a:r>
              <a:rPr lang="zh-CN" altLang="en-US" sz="1800" dirty="0">
                <a:solidFill>
                  <a:srgbClr val="0000FF"/>
                </a:solidFill>
              </a:rPr>
              <a:t>					</a:t>
            </a:r>
            <a:r>
              <a:rPr lang="en-US" altLang="zh-CN" sz="1800" dirty="0">
                <a:solidFill>
                  <a:srgbClr val="0000FF"/>
                </a:solidFill>
              </a:rPr>
              <a:t>R:= </a:t>
            </a:r>
            <a:r>
              <a:rPr lang="en-US" altLang="zh-CN" sz="1800" dirty="0" err="1">
                <a:solidFill>
                  <a:srgbClr val="008000"/>
                </a:solidFill>
              </a:rPr>
              <a:t>right_shift</a:t>
            </a:r>
            <a:r>
              <a:rPr lang="en-US" altLang="zh-CN" sz="2000" dirty="0">
                <a:solidFill>
                  <a:srgbClr val="0000FF"/>
                </a:solidFill>
                <a:latin typeface="宋体" panose="02010600030101010101" pitchFamily="2" charset="-122"/>
                <a:ea typeface="宋体" panose="02010600030101010101" pitchFamily="2" charset="-122"/>
              </a:rPr>
              <a:t>(</a:t>
            </a:r>
            <a:r>
              <a:rPr lang="en-US" altLang="zh-CN" sz="1800" dirty="0">
                <a:solidFill>
                  <a:srgbClr val="0000FF"/>
                </a:solidFill>
              </a:rPr>
              <a:t>R</a:t>
            </a:r>
            <a:r>
              <a:rPr lang="en-US" altLang="zh-CN" sz="2000" dirty="0">
                <a:solidFill>
                  <a:srgbClr val="0000FF"/>
                </a:solidFill>
                <a:latin typeface="宋体" panose="02010600030101010101" pitchFamily="2" charset="-122"/>
                <a:ea typeface="宋体" panose="02010600030101010101" pitchFamily="2" charset="-122"/>
              </a:rPr>
              <a:t>)</a:t>
            </a:r>
            <a:r>
              <a:rPr lang="zh-CN" altLang="en-US" sz="1800" dirty="0">
                <a:solidFill>
                  <a:srgbClr val="0000FF"/>
                </a:solidFill>
              </a:rPr>
              <a:t>，</a:t>
            </a:r>
            <a:r>
              <a:rPr lang="en-US" altLang="zh-CN" sz="1800" dirty="0">
                <a:solidFill>
                  <a:srgbClr val="0000FF"/>
                </a:solidFill>
              </a:rPr>
              <a:t>E:= E+1</a:t>
            </a:r>
            <a:r>
              <a:rPr lang="zh-CN" altLang="en-US" sz="1800" dirty="0">
                <a:solidFill>
                  <a:srgbClr val="0000FF"/>
                </a:solidFill>
              </a:rPr>
              <a:t>，</a:t>
            </a:r>
            <a:r>
              <a:rPr lang="en-US" altLang="zh-CN" sz="1800" dirty="0">
                <a:solidFill>
                  <a:srgbClr val="008000"/>
                </a:solidFill>
              </a:rPr>
              <a:t>go</a:t>
            </a:r>
            <a:r>
              <a:rPr lang="en-US" altLang="zh-CN" sz="1800" dirty="0">
                <a:solidFill>
                  <a:srgbClr val="0000FF"/>
                </a:solidFill>
              </a:rPr>
              <a:t> </a:t>
            </a:r>
            <a:r>
              <a:rPr lang="en-US" altLang="zh-CN" sz="1800" dirty="0">
                <a:solidFill>
                  <a:srgbClr val="008000"/>
                </a:solidFill>
              </a:rPr>
              <a:t>to</a:t>
            </a:r>
            <a:r>
              <a:rPr lang="en-US" altLang="zh-CN" sz="1800" dirty="0">
                <a:solidFill>
                  <a:srgbClr val="0000FF"/>
                </a:solidFill>
              </a:rPr>
              <a:t> END</a:t>
            </a:r>
            <a:r>
              <a:rPr lang="zh-CN" altLang="en-US" sz="1800" dirty="0">
                <a:solidFill>
                  <a:srgbClr val="0000FF"/>
                </a:solidFill>
              </a:rPr>
              <a:t>；</a:t>
            </a:r>
            <a:r>
              <a:rPr lang="en-US" altLang="zh-CN" sz="1800" dirty="0">
                <a:solidFill>
                  <a:srgbClr val="0000FF"/>
                </a:solidFill>
              </a:rPr>
              <a:t>}</a:t>
            </a:r>
            <a:endParaRPr lang="zh-CN" altLang="en-US" sz="1800" dirty="0">
              <a:solidFill>
                <a:srgbClr val="0000FF"/>
              </a:solidFill>
            </a:endParaRPr>
          </a:p>
          <a:p>
            <a:pPr lvl="1">
              <a:spcBef>
                <a:spcPct val="0"/>
              </a:spcBef>
              <a:buFont typeface="Wingdings" pitchFamily="2" charset="2"/>
              <a:buNone/>
            </a:pPr>
            <a:r>
              <a:rPr lang="zh-CN" altLang="en-US" sz="2000" dirty="0">
                <a:solidFill>
                  <a:srgbClr val="FF0000"/>
                </a:solidFill>
              </a:rPr>
              <a:t>为零：</a:t>
            </a:r>
            <a:r>
              <a:rPr lang="en-US" altLang="zh-CN" sz="2000" dirty="0">
                <a:solidFill>
                  <a:srgbClr val="008000"/>
                </a:solidFill>
              </a:rPr>
              <a:t>if</a:t>
            </a:r>
            <a:r>
              <a:rPr lang="en-US" altLang="zh-CN" sz="2000" dirty="0">
                <a:solidFill>
                  <a:srgbClr val="0000FF"/>
                </a:solidFill>
              </a:rPr>
              <a:t> </a:t>
            </a:r>
            <a:r>
              <a:rPr lang="en-US" altLang="zh-CN" sz="2000" dirty="0">
                <a:solidFill>
                  <a:srgbClr val="0000FF"/>
                </a:solidFill>
                <a:latin typeface="宋体" panose="02010600030101010101" pitchFamily="2" charset="-122"/>
                <a:ea typeface="宋体" panose="02010600030101010101" pitchFamily="2" charset="-122"/>
              </a:rPr>
              <a:t>(</a:t>
            </a:r>
            <a:r>
              <a:rPr lang="en-US" altLang="zh-CN" sz="2000" dirty="0">
                <a:solidFill>
                  <a:srgbClr val="0000FF"/>
                </a:solidFill>
              </a:rPr>
              <a:t>R = 0</a:t>
            </a:r>
            <a:r>
              <a:rPr lang="en-US" altLang="zh-CN" sz="2000" dirty="0">
                <a:solidFill>
                  <a:srgbClr val="0000FF"/>
                </a:solidFill>
                <a:latin typeface="宋体" panose="02010600030101010101" pitchFamily="2" charset="-122"/>
                <a:ea typeface="宋体" panose="02010600030101010101" pitchFamily="2" charset="-122"/>
              </a:rPr>
              <a:t>)</a:t>
            </a:r>
            <a:r>
              <a:rPr lang="en-US" altLang="zh-CN" sz="2000" dirty="0">
                <a:solidFill>
                  <a:srgbClr val="0000FF"/>
                </a:solidFill>
              </a:rPr>
              <a:t> </a:t>
            </a:r>
            <a:r>
              <a:rPr lang="en-US" altLang="zh-CN" sz="2000" dirty="0">
                <a:solidFill>
                  <a:srgbClr val="008000"/>
                </a:solidFill>
              </a:rPr>
              <a:t>then</a:t>
            </a:r>
            <a:r>
              <a:rPr lang="en-US" altLang="zh-CN" sz="2000" dirty="0">
                <a:solidFill>
                  <a:srgbClr val="0000FF"/>
                </a:solidFill>
              </a:rPr>
              <a:t> E:= 0</a:t>
            </a:r>
            <a:r>
              <a:rPr lang="zh-CN" altLang="en-US" sz="2000" dirty="0">
                <a:solidFill>
                  <a:srgbClr val="0000FF"/>
                </a:solidFill>
              </a:rPr>
              <a:t>，</a:t>
            </a:r>
            <a:r>
              <a:rPr lang="en-US" altLang="zh-CN" sz="2000" dirty="0">
                <a:solidFill>
                  <a:srgbClr val="008000"/>
                </a:solidFill>
              </a:rPr>
              <a:t>go</a:t>
            </a:r>
            <a:r>
              <a:rPr lang="en-US" altLang="zh-CN" sz="2000" dirty="0">
                <a:solidFill>
                  <a:srgbClr val="0000FF"/>
                </a:solidFill>
              </a:rPr>
              <a:t> </a:t>
            </a:r>
            <a:r>
              <a:rPr lang="en-US" altLang="zh-CN" sz="2000" dirty="0">
                <a:solidFill>
                  <a:srgbClr val="008000"/>
                </a:solidFill>
              </a:rPr>
              <a:t>to</a:t>
            </a:r>
            <a:r>
              <a:rPr lang="en-US" altLang="zh-CN" sz="2000" dirty="0">
                <a:solidFill>
                  <a:srgbClr val="0000FF"/>
                </a:solidFill>
              </a:rPr>
              <a:t> END</a:t>
            </a:r>
            <a:r>
              <a:rPr lang="zh-CN" altLang="en-US" sz="2000" dirty="0">
                <a:solidFill>
                  <a:srgbClr val="0000FF"/>
                </a:solidFill>
              </a:rPr>
              <a:t>；</a:t>
            </a:r>
          </a:p>
          <a:p>
            <a:pPr lvl="1">
              <a:spcBef>
                <a:spcPct val="0"/>
              </a:spcBef>
              <a:buFont typeface="Wingdings" pitchFamily="2" charset="2"/>
              <a:buNone/>
            </a:pPr>
            <a:r>
              <a:rPr lang="zh-CN" altLang="en-US" sz="2000" dirty="0">
                <a:solidFill>
                  <a:srgbClr val="FF0000"/>
                </a:solidFill>
              </a:rPr>
              <a:t>规格化：</a:t>
            </a:r>
            <a:r>
              <a:rPr lang="en-US" altLang="zh-CN" sz="1800" dirty="0">
                <a:solidFill>
                  <a:srgbClr val="008000"/>
                </a:solidFill>
              </a:rPr>
              <a:t>while</a:t>
            </a:r>
            <a:r>
              <a:rPr lang="en-US" altLang="zh-CN" sz="1800" dirty="0">
                <a:solidFill>
                  <a:srgbClr val="0000FF"/>
                </a:solidFill>
              </a:rPr>
              <a:t> </a:t>
            </a:r>
            <a:r>
              <a:rPr lang="en-US" altLang="zh-CN" sz="2000" dirty="0">
                <a:solidFill>
                  <a:srgbClr val="0000FF"/>
                </a:solidFill>
                <a:latin typeface="宋体" panose="02010600030101010101" pitchFamily="2" charset="-122"/>
                <a:ea typeface="宋体" panose="02010600030101010101" pitchFamily="2" charset="-122"/>
              </a:rPr>
              <a:t>(</a:t>
            </a:r>
            <a:r>
              <a:rPr lang="en-US" altLang="zh-CN" sz="1800" dirty="0">
                <a:solidFill>
                  <a:srgbClr val="0000FF"/>
                </a:solidFill>
              </a:rPr>
              <a:t>R=</a:t>
            </a:r>
            <a:r>
              <a:rPr lang="zh-CN" altLang="en-US" sz="1800" dirty="0">
                <a:solidFill>
                  <a:srgbClr val="0000FF"/>
                </a:solidFill>
              </a:rPr>
              <a:t>非规格化数</a:t>
            </a:r>
            <a:r>
              <a:rPr lang="en-US" altLang="zh-CN" sz="2000" dirty="0">
                <a:solidFill>
                  <a:srgbClr val="0000FF"/>
                </a:solidFill>
                <a:latin typeface="宋体" panose="02010600030101010101" pitchFamily="2" charset="-122"/>
                <a:ea typeface="宋体" panose="02010600030101010101" pitchFamily="2" charset="-122"/>
              </a:rPr>
              <a:t>)</a:t>
            </a:r>
            <a:r>
              <a:rPr lang="en-US" altLang="zh-CN" sz="1800" dirty="0">
                <a:solidFill>
                  <a:srgbClr val="0000FF"/>
                </a:solidFill>
              </a:rPr>
              <a:t> { </a:t>
            </a:r>
            <a:r>
              <a:rPr lang="en-US" altLang="zh-CN" sz="1800" dirty="0">
                <a:solidFill>
                  <a:srgbClr val="008000"/>
                </a:solidFill>
              </a:rPr>
              <a:t>if</a:t>
            </a:r>
            <a:r>
              <a:rPr lang="en-US" altLang="zh-CN" sz="1800" dirty="0">
                <a:solidFill>
                  <a:srgbClr val="0000FF"/>
                </a:solidFill>
              </a:rPr>
              <a:t> </a:t>
            </a:r>
            <a:r>
              <a:rPr lang="en-US" altLang="zh-CN" sz="2000" dirty="0">
                <a:solidFill>
                  <a:srgbClr val="0000FF"/>
                </a:solidFill>
                <a:latin typeface="宋体" panose="02010600030101010101" pitchFamily="2" charset="-122"/>
                <a:ea typeface="宋体" panose="02010600030101010101" pitchFamily="2" charset="-122"/>
              </a:rPr>
              <a:t>(</a:t>
            </a:r>
            <a:r>
              <a:rPr lang="en-US" altLang="zh-CN" sz="1800" dirty="0">
                <a:solidFill>
                  <a:srgbClr val="0000FF"/>
                </a:solidFill>
              </a:rPr>
              <a:t>E</a:t>
            </a:r>
            <a:r>
              <a:rPr lang="zh-CN" altLang="en-US" sz="1800" dirty="0">
                <a:solidFill>
                  <a:srgbClr val="0000FF"/>
                </a:solidFill>
              </a:rPr>
              <a:t>＞</a:t>
            </a:r>
            <a:r>
              <a:rPr lang="en-US" altLang="zh-CN" sz="1800" dirty="0">
                <a:solidFill>
                  <a:srgbClr val="0000FF"/>
                </a:solidFill>
              </a:rPr>
              <a:t>E</a:t>
            </a:r>
            <a:r>
              <a:rPr lang="en-US" altLang="zh-CN" sz="1800" baseline="-25000" dirty="0">
                <a:solidFill>
                  <a:srgbClr val="0000FF"/>
                </a:solidFill>
              </a:rPr>
              <a:t>MIN</a:t>
            </a:r>
            <a:r>
              <a:rPr lang="en-US" altLang="zh-CN" sz="2000" dirty="0">
                <a:solidFill>
                  <a:srgbClr val="0000FF"/>
                </a:solidFill>
                <a:latin typeface="宋体" panose="02010600030101010101" pitchFamily="2" charset="-122"/>
                <a:ea typeface="宋体" panose="02010600030101010101" pitchFamily="2" charset="-122"/>
              </a:rPr>
              <a:t>)</a:t>
            </a:r>
            <a:r>
              <a:rPr lang="en-US" altLang="zh-CN" sz="1800" dirty="0">
                <a:solidFill>
                  <a:srgbClr val="0000FF"/>
                </a:solidFill>
              </a:rPr>
              <a:t> </a:t>
            </a:r>
            <a:r>
              <a:rPr lang="en-US" altLang="zh-CN" sz="1800" dirty="0">
                <a:solidFill>
                  <a:srgbClr val="008000"/>
                </a:solidFill>
              </a:rPr>
              <a:t>then</a:t>
            </a:r>
            <a:r>
              <a:rPr lang="en-US" altLang="zh-CN" sz="1800" dirty="0">
                <a:solidFill>
                  <a:srgbClr val="0000FF"/>
                </a:solidFill>
              </a:rPr>
              <a:t> R:= </a:t>
            </a:r>
            <a:r>
              <a:rPr lang="en-US" altLang="zh-CN" sz="1800" dirty="0" err="1">
                <a:solidFill>
                  <a:srgbClr val="008000"/>
                </a:solidFill>
              </a:rPr>
              <a:t>left_shift</a:t>
            </a:r>
            <a:r>
              <a:rPr lang="en-US" altLang="zh-CN" sz="2000" dirty="0">
                <a:solidFill>
                  <a:srgbClr val="0000FF"/>
                </a:solidFill>
                <a:latin typeface="宋体" panose="02010600030101010101" pitchFamily="2" charset="-122"/>
                <a:ea typeface="宋体" panose="02010600030101010101" pitchFamily="2" charset="-122"/>
              </a:rPr>
              <a:t>(</a:t>
            </a:r>
            <a:r>
              <a:rPr lang="en-US" altLang="zh-CN" sz="1800" dirty="0">
                <a:solidFill>
                  <a:srgbClr val="0000FF"/>
                </a:solidFill>
              </a:rPr>
              <a:t>R</a:t>
            </a:r>
            <a:r>
              <a:rPr lang="en-US" altLang="zh-CN" sz="2000" dirty="0">
                <a:solidFill>
                  <a:srgbClr val="0000FF"/>
                </a:solidFill>
                <a:latin typeface="宋体" panose="02010600030101010101" pitchFamily="2" charset="-122"/>
                <a:ea typeface="宋体" panose="02010600030101010101" pitchFamily="2" charset="-122"/>
              </a:rPr>
              <a:t>)</a:t>
            </a:r>
            <a:r>
              <a:rPr lang="zh-CN" altLang="en-US" sz="1800" dirty="0">
                <a:solidFill>
                  <a:srgbClr val="0000FF"/>
                </a:solidFill>
              </a:rPr>
              <a:t>，</a:t>
            </a:r>
          </a:p>
          <a:p>
            <a:pPr lvl="1">
              <a:spcBef>
                <a:spcPct val="0"/>
              </a:spcBef>
              <a:buFont typeface="Wingdings" pitchFamily="2" charset="2"/>
              <a:buNone/>
            </a:pPr>
            <a:r>
              <a:rPr lang="en-US" altLang="zh-CN" sz="1800" dirty="0">
                <a:solidFill>
                  <a:srgbClr val="0000FF"/>
                </a:solidFill>
              </a:rPr>
              <a:t>					E:= E-1}</a:t>
            </a:r>
            <a:r>
              <a:rPr lang="zh-CN" altLang="en-US" sz="1800" dirty="0">
                <a:solidFill>
                  <a:srgbClr val="0000FF"/>
                </a:solidFill>
              </a:rPr>
              <a:t>；</a:t>
            </a:r>
            <a:r>
              <a:rPr lang="en-US" altLang="zh-CN" sz="1800" dirty="0">
                <a:solidFill>
                  <a:srgbClr val="008000"/>
                </a:solidFill>
              </a:rPr>
              <a:t>go</a:t>
            </a:r>
            <a:r>
              <a:rPr lang="en-US" altLang="zh-CN" sz="1800" dirty="0">
                <a:solidFill>
                  <a:srgbClr val="0000FF"/>
                </a:solidFill>
              </a:rPr>
              <a:t> </a:t>
            </a:r>
            <a:r>
              <a:rPr lang="en-US" altLang="zh-CN" sz="1800" dirty="0">
                <a:solidFill>
                  <a:srgbClr val="008000"/>
                </a:solidFill>
              </a:rPr>
              <a:t>to</a:t>
            </a:r>
            <a:r>
              <a:rPr lang="en-US" altLang="zh-CN" sz="1800" dirty="0">
                <a:solidFill>
                  <a:srgbClr val="0000FF"/>
                </a:solidFill>
              </a:rPr>
              <a:t> END</a:t>
            </a:r>
            <a:r>
              <a:rPr lang="zh-CN" altLang="en-US" sz="1800" dirty="0">
                <a:solidFill>
                  <a:srgbClr val="0000FF"/>
                </a:solidFill>
              </a:rPr>
              <a:t>；</a:t>
            </a:r>
            <a:endParaRPr lang="en-US" altLang="zh-CN" sz="1800" dirty="0">
              <a:solidFill>
                <a:srgbClr val="0000FF"/>
              </a:solidFill>
            </a:endParaRPr>
          </a:p>
          <a:p>
            <a:pPr>
              <a:spcBef>
                <a:spcPct val="0"/>
              </a:spcBef>
            </a:pPr>
            <a:r>
              <a:rPr lang="zh-CN" altLang="en-US" dirty="0"/>
              <a:t>舍入处理</a:t>
            </a:r>
          </a:p>
          <a:p>
            <a:pPr lvl="1">
              <a:spcBef>
                <a:spcPct val="0"/>
              </a:spcBef>
              <a:buFont typeface="Wingdings" pitchFamily="2" charset="2"/>
              <a:buNone/>
            </a:pPr>
            <a:r>
              <a:rPr lang="zh-CN" altLang="en-US" sz="2400" dirty="0">
                <a:solidFill>
                  <a:srgbClr val="0000FF"/>
                </a:solidFill>
              </a:rPr>
              <a:t>截断法、末位恒置“</a:t>
            </a:r>
            <a:r>
              <a:rPr lang="en-US" altLang="zh-CN" sz="2400" dirty="0">
                <a:solidFill>
                  <a:srgbClr val="0000FF"/>
                </a:solidFill>
              </a:rPr>
              <a:t>1”</a:t>
            </a:r>
            <a:r>
              <a:rPr lang="zh-CN" altLang="en-US" sz="2400" dirty="0">
                <a:solidFill>
                  <a:srgbClr val="0000FF"/>
                </a:solidFill>
              </a:rPr>
              <a:t>法、</a:t>
            </a:r>
            <a:r>
              <a:rPr lang="en-US" altLang="zh-CN" sz="2400" dirty="0">
                <a:solidFill>
                  <a:srgbClr val="0000FF"/>
                </a:solidFill>
              </a:rPr>
              <a:t>0</a:t>
            </a:r>
            <a:r>
              <a:rPr lang="zh-CN" altLang="en-US" sz="2400" dirty="0">
                <a:solidFill>
                  <a:srgbClr val="0000FF"/>
                </a:solidFill>
              </a:rPr>
              <a:t>舍</a:t>
            </a:r>
            <a:r>
              <a:rPr lang="en-US" altLang="zh-CN" sz="2400" dirty="0">
                <a:solidFill>
                  <a:srgbClr val="0000FF"/>
                </a:solidFill>
              </a:rPr>
              <a:t>1</a:t>
            </a:r>
            <a:r>
              <a:rPr lang="zh-CN" altLang="en-US" sz="2400" dirty="0">
                <a:solidFill>
                  <a:srgbClr val="0000FF"/>
                </a:solidFill>
              </a:rPr>
              <a:t>入法</a:t>
            </a: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灯片编号占位符 4"/>
          <p:cNvSpPr>
            <a:spLocks noGrp="1"/>
          </p:cNvSpPr>
          <p:nvPr>
            <p:ph type="sldNum" sz="quarter" idx="11"/>
          </p:nvPr>
        </p:nvSpPr>
        <p:spPr/>
        <p:txBody>
          <a:bodyPr/>
          <a:lstStyle/>
          <a:p>
            <a:fld id="{FA4294B9-F368-40E3-A825-79B047954373}" type="slidenum">
              <a:rPr lang="zh-CN" altLang="en-US"/>
              <a:pPr/>
              <a:t>28</a:t>
            </a:fld>
            <a:endParaRPr lang="en-US" altLang="zh-CN"/>
          </a:p>
        </p:txBody>
      </p:sp>
      <p:sp>
        <p:nvSpPr>
          <p:cNvPr id="1246210" name="Rectangle 2"/>
          <p:cNvSpPr>
            <a:spLocks noGrp="1" noChangeArrowheads="1"/>
          </p:cNvSpPr>
          <p:nvPr>
            <p:ph type="title"/>
          </p:nvPr>
        </p:nvSpPr>
        <p:spPr/>
        <p:txBody>
          <a:bodyPr/>
          <a:lstStyle/>
          <a:p>
            <a:r>
              <a:rPr lang="en-US" altLang="zh-CN"/>
              <a:t>7.2.1 </a:t>
            </a:r>
            <a:r>
              <a:rPr lang="zh-CN" altLang="en-US" b="0"/>
              <a:t>浮点加</a:t>
            </a:r>
            <a:r>
              <a:rPr lang="en-US" altLang="zh-CN" b="0"/>
              <a:t>/</a:t>
            </a:r>
            <a:r>
              <a:rPr lang="zh-CN" altLang="en-US" b="0"/>
              <a:t>减法器流水线</a:t>
            </a:r>
          </a:p>
        </p:txBody>
      </p:sp>
      <p:sp>
        <p:nvSpPr>
          <p:cNvPr id="1246214" name="Text Box 6"/>
          <p:cNvSpPr txBox="1">
            <a:spLocks noChangeAspect="1" noChangeArrowheads="1"/>
          </p:cNvSpPr>
          <p:nvPr/>
        </p:nvSpPr>
        <p:spPr bwMode="auto">
          <a:xfrm>
            <a:off x="1763713" y="6308725"/>
            <a:ext cx="6121400" cy="482600"/>
          </a:xfrm>
          <a:prstGeom prst="rect">
            <a:avLst/>
          </a:prstGeom>
          <a:solidFill>
            <a:srgbClr val="FFFFFF"/>
          </a:solidFill>
          <a:ln w="9525">
            <a:noFill/>
            <a:miter lim="800000"/>
            <a:headEnd/>
            <a:tailEnd/>
          </a:ln>
        </p:spPr>
        <p:txBody>
          <a:bodyPr lIns="0" tIns="0" rIns="0" bIns="0" anchor="ctr"/>
          <a:lstStyle/>
          <a:p>
            <a:r>
              <a:rPr lang="zh-CN" altLang="en-US">
                <a:solidFill>
                  <a:schemeClr val="bg2"/>
                </a:solidFill>
                <a:ea typeface="楷体_GB2312" pitchFamily="49" charset="-122"/>
              </a:rPr>
              <a:t>图</a:t>
            </a:r>
            <a:r>
              <a:rPr lang="en-US" altLang="zh-CN">
                <a:solidFill>
                  <a:schemeClr val="bg2"/>
                </a:solidFill>
                <a:ea typeface="楷体_GB2312" pitchFamily="49" charset="-122"/>
              </a:rPr>
              <a:t>7.6  IBM System/360/91</a:t>
            </a:r>
            <a:r>
              <a:rPr lang="zh-CN" altLang="en-US">
                <a:solidFill>
                  <a:schemeClr val="bg2"/>
                </a:solidFill>
                <a:ea typeface="楷体_GB2312" pitchFamily="49" charset="-122"/>
              </a:rPr>
              <a:t>的浮点加</a:t>
            </a:r>
            <a:r>
              <a:rPr lang="en-US" altLang="zh-CN">
                <a:solidFill>
                  <a:schemeClr val="bg2"/>
                </a:solidFill>
                <a:ea typeface="楷体_GB2312" pitchFamily="49" charset="-122"/>
              </a:rPr>
              <a:t>/</a:t>
            </a:r>
            <a:r>
              <a:rPr lang="zh-CN" altLang="en-US">
                <a:solidFill>
                  <a:schemeClr val="bg2"/>
                </a:solidFill>
                <a:ea typeface="楷体_GB2312" pitchFamily="49" charset="-122"/>
              </a:rPr>
              <a:t>减法单元</a:t>
            </a:r>
          </a:p>
        </p:txBody>
      </p:sp>
      <p:sp>
        <p:nvSpPr>
          <p:cNvPr id="1246218" name="Text Box 10"/>
          <p:cNvSpPr txBox="1">
            <a:spLocks noChangeAspect="1" noChangeArrowheads="1"/>
          </p:cNvSpPr>
          <p:nvPr/>
        </p:nvSpPr>
        <p:spPr bwMode="auto">
          <a:xfrm>
            <a:off x="1476375" y="5753100"/>
            <a:ext cx="720725" cy="552450"/>
          </a:xfrm>
          <a:prstGeom prst="rect">
            <a:avLst/>
          </a:prstGeom>
          <a:solidFill>
            <a:srgbClr val="FFFFFF"/>
          </a:solidFill>
          <a:ln w="9525">
            <a:noFill/>
            <a:miter lim="800000"/>
            <a:headEnd/>
            <a:tailEnd/>
          </a:ln>
        </p:spPr>
        <p:txBody>
          <a:bodyPr lIns="0" tIns="0" rIns="0" bIns="0" anchor="ctr"/>
          <a:lstStyle/>
          <a:p>
            <a:pPr>
              <a:lnSpc>
                <a:spcPct val="96000"/>
              </a:lnSpc>
            </a:pPr>
            <a:r>
              <a:rPr lang="zh-CN" altLang="en-US" sz="2000">
                <a:ea typeface="楷体_GB2312" pitchFamily="49" charset="-122"/>
              </a:rPr>
              <a:t>数据</a:t>
            </a:r>
          </a:p>
          <a:p>
            <a:pPr>
              <a:lnSpc>
                <a:spcPct val="96000"/>
              </a:lnSpc>
            </a:pPr>
            <a:r>
              <a:rPr lang="zh-CN" altLang="en-US" sz="2000">
                <a:ea typeface="楷体_GB2312" pitchFamily="49" charset="-122"/>
              </a:rPr>
              <a:t>输出</a:t>
            </a:r>
          </a:p>
        </p:txBody>
      </p:sp>
      <p:sp>
        <p:nvSpPr>
          <p:cNvPr id="1246219" name="Text Box 11"/>
          <p:cNvSpPr txBox="1">
            <a:spLocks noChangeAspect="1" noChangeArrowheads="1"/>
          </p:cNvSpPr>
          <p:nvPr/>
        </p:nvSpPr>
        <p:spPr bwMode="auto">
          <a:xfrm>
            <a:off x="5605463" y="5394325"/>
            <a:ext cx="849312" cy="358775"/>
          </a:xfrm>
          <a:prstGeom prst="rect">
            <a:avLst/>
          </a:prstGeom>
          <a:solidFill>
            <a:srgbClr val="FFFF99"/>
          </a:solidFill>
          <a:ln w="28575">
            <a:solidFill>
              <a:srgbClr val="000000"/>
            </a:solidFill>
            <a:miter lim="800000"/>
            <a:headEnd/>
            <a:tailEnd/>
          </a:ln>
        </p:spPr>
        <p:txBody>
          <a:bodyPr lIns="0" tIns="0" rIns="0" bIns="0" anchor="ctr"/>
          <a:lstStyle/>
          <a:p>
            <a:r>
              <a:rPr lang="en-US" altLang="zh-CN" sz="2000">
                <a:ea typeface="楷体_GB2312" pitchFamily="49" charset="-122"/>
              </a:rPr>
              <a:t>M3</a:t>
            </a:r>
          </a:p>
        </p:txBody>
      </p:sp>
      <p:sp>
        <p:nvSpPr>
          <p:cNvPr id="1246220" name="Text Box 12"/>
          <p:cNvSpPr txBox="1">
            <a:spLocks noChangeAspect="1" noChangeArrowheads="1"/>
          </p:cNvSpPr>
          <p:nvPr/>
        </p:nvSpPr>
        <p:spPr bwMode="auto">
          <a:xfrm>
            <a:off x="2843213" y="5394325"/>
            <a:ext cx="849312" cy="358775"/>
          </a:xfrm>
          <a:prstGeom prst="rect">
            <a:avLst/>
          </a:prstGeom>
          <a:solidFill>
            <a:srgbClr val="FFFF99"/>
          </a:solidFill>
          <a:ln w="28575">
            <a:solidFill>
              <a:srgbClr val="000000"/>
            </a:solidFill>
            <a:miter lim="800000"/>
            <a:headEnd/>
            <a:tailEnd/>
          </a:ln>
        </p:spPr>
        <p:txBody>
          <a:bodyPr lIns="0" tIns="0" rIns="0" bIns="0" anchor="ctr"/>
          <a:lstStyle/>
          <a:p>
            <a:r>
              <a:rPr lang="en-US" altLang="zh-CN" sz="2000">
                <a:ea typeface="楷体_GB2312" pitchFamily="49" charset="-122"/>
              </a:rPr>
              <a:t>E3</a:t>
            </a:r>
          </a:p>
        </p:txBody>
      </p:sp>
      <p:sp>
        <p:nvSpPr>
          <p:cNvPr id="1246221" name="Text Box 13"/>
          <p:cNvSpPr txBox="1">
            <a:spLocks noChangeAspect="1" noChangeArrowheads="1"/>
          </p:cNvSpPr>
          <p:nvPr/>
        </p:nvSpPr>
        <p:spPr bwMode="auto">
          <a:xfrm>
            <a:off x="2630488" y="4676775"/>
            <a:ext cx="1274762" cy="358775"/>
          </a:xfrm>
          <a:prstGeom prst="rect">
            <a:avLst/>
          </a:prstGeom>
          <a:solidFill>
            <a:srgbClr val="99FF66"/>
          </a:solidFill>
          <a:ln w="28575">
            <a:solidFill>
              <a:srgbClr val="000000"/>
            </a:solidFill>
            <a:miter lim="800000"/>
            <a:headEnd/>
            <a:tailEnd/>
          </a:ln>
        </p:spPr>
        <p:txBody>
          <a:bodyPr lIns="0" tIns="0" rIns="0" bIns="0" anchor="ctr"/>
          <a:lstStyle/>
          <a:p>
            <a:r>
              <a:rPr lang="zh-CN" altLang="en-US" sz="2000">
                <a:ea typeface="楷体_GB2312" pitchFamily="49" charset="-122"/>
              </a:rPr>
              <a:t>加法器</a:t>
            </a:r>
            <a:r>
              <a:rPr lang="en-US" altLang="zh-CN" sz="2000">
                <a:ea typeface="楷体_GB2312" pitchFamily="49" charset="-122"/>
              </a:rPr>
              <a:t>3</a:t>
            </a:r>
          </a:p>
        </p:txBody>
      </p:sp>
      <p:sp>
        <p:nvSpPr>
          <p:cNvPr id="1246222" name="Text Box 14"/>
          <p:cNvSpPr txBox="1">
            <a:spLocks noChangeAspect="1" noChangeArrowheads="1"/>
          </p:cNvSpPr>
          <p:nvPr/>
        </p:nvSpPr>
        <p:spPr bwMode="auto">
          <a:xfrm>
            <a:off x="5392738" y="4676775"/>
            <a:ext cx="1274762" cy="358775"/>
          </a:xfrm>
          <a:prstGeom prst="rect">
            <a:avLst/>
          </a:prstGeom>
          <a:solidFill>
            <a:srgbClr val="FFFF99"/>
          </a:solidFill>
          <a:ln w="28575">
            <a:solidFill>
              <a:srgbClr val="000000"/>
            </a:solidFill>
            <a:miter lim="800000"/>
            <a:headEnd/>
            <a:tailEnd/>
          </a:ln>
        </p:spPr>
        <p:txBody>
          <a:bodyPr lIns="0" tIns="0" rIns="0" bIns="0" anchor="ctr"/>
          <a:lstStyle/>
          <a:p>
            <a:r>
              <a:rPr lang="zh-CN" altLang="en-US" sz="2000">
                <a:ea typeface="楷体_GB2312" pitchFamily="49" charset="-122"/>
              </a:rPr>
              <a:t>移位器</a:t>
            </a:r>
            <a:r>
              <a:rPr lang="en-US" altLang="zh-CN" sz="2000">
                <a:ea typeface="楷体_GB2312" pitchFamily="49" charset="-122"/>
              </a:rPr>
              <a:t>2</a:t>
            </a:r>
          </a:p>
        </p:txBody>
      </p:sp>
      <p:sp>
        <p:nvSpPr>
          <p:cNvPr id="1246223" name="Text Box 15"/>
          <p:cNvSpPr txBox="1">
            <a:spLocks noChangeAspect="1" noChangeArrowheads="1"/>
          </p:cNvSpPr>
          <p:nvPr/>
        </p:nvSpPr>
        <p:spPr bwMode="auto">
          <a:xfrm>
            <a:off x="5392738" y="3779838"/>
            <a:ext cx="1274762" cy="358775"/>
          </a:xfrm>
          <a:prstGeom prst="rect">
            <a:avLst/>
          </a:prstGeom>
          <a:solidFill>
            <a:srgbClr val="FFFF99"/>
          </a:solidFill>
          <a:ln w="28575">
            <a:solidFill>
              <a:srgbClr val="000000"/>
            </a:solidFill>
            <a:miter lim="800000"/>
            <a:headEnd/>
            <a:tailEnd/>
          </a:ln>
        </p:spPr>
        <p:txBody>
          <a:bodyPr lIns="0" tIns="0" rIns="0" bIns="0" anchor="ctr"/>
          <a:lstStyle/>
          <a:p>
            <a:r>
              <a:rPr lang="zh-CN" altLang="en-US" sz="2000">
                <a:ea typeface="楷体_GB2312" pitchFamily="49" charset="-122"/>
              </a:rPr>
              <a:t>暂存器</a:t>
            </a:r>
            <a:r>
              <a:rPr lang="en-US" altLang="zh-CN" sz="2000">
                <a:ea typeface="楷体_GB2312" pitchFamily="49" charset="-122"/>
              </a:rPr>
              <a:t>R</a:t>
            </a:r>
          </a:p>
        </p:txBody>
      </p:sp>
      <p:sp>
        <p:nvSpPr>
          <p:cNvPr id="1246224" name="Text Box 16"/>
          <p:cNvSpPr txBox="1">
            <a:spLocks noChangeAspect="1" noChangeArrowheads="1"/>
          </p:cNvSpPr>
          <p:nvPr/>
        </p:nvSpPr>
        <p:spPr bwMode="auto">
          <a:xfrm>
            <a:off x="4330700" y="3959225"/>
            <a:ext cx="849313" cy="717550"/>
          </a:xfrm>
          <a:prstGeom prst="rect">
            <a:avLst/>
          </a:prstGeom>
          <a:solidFill>
            <a:schemeClr val="folHlink"/>
          </a:solidFill>
          <a:ln w="28575">
            <a:solidFill>
              <a:srgbClr val="000000"/>
            </a:solidFill>
            <a:miter lim="800000"/>
            <a:headEnd/>
            <a:tailEnd/>
          </a:ln>
        </p:spPr>
        <p:txBody>
          <a:bodyPr lIns="0" tIns="0" rIns="0" bIns="0" anchor="ctr"/>
          <a:lstStyle/>
          <a:p>
            <a:pPr>
              <a:lnSpc>
                <a:spcPct val="96000"/>
              </a:lnSpc>
              <a:spcBef>
                <a:spcPts val="300"/>
              </a:spcBef>
            </a:pPr>
            <a:r>
              <a:rPr lang="en-US" altLang="zh-CN" sz="2000">
                <a:ea typeface="楷体_GB2312" pitchFamily="49" charset="-122"/>
              </a:rPr>
              <a:t>0</a:t>
            </a:r>
            <a:r>
              <a:rPr lang="zh-CN" altLang="en-US" sz="2000">
                <a:ea typeface="楷体_GB2312" pitchFamily="49" charset="-122"/>
              </a:rPr>
              <a:t>数位检测</a:t>
            </a:r>
          </a:p>
        </p:txBody>
      </p:sp>
      <p:sp>
        <p:nvSpPr>
          <p:cNvPr id="1246225" name="Line 17"/>
          <p:cNvSpPr>
            <a:spLocks noChangeAspect="1" noChangeShapeType="1"/>
          </p:cNvSpPr>
          <p:nvPr/>
        </p:nvSpPr>
        <p:spPr bwMode="auto">
          <a:xfrm>
            <a:off x="2843213" y="3421063"/>
            <a:ext cx="0" cy="1255712"/>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46226" name="Line 18"/>
          <p:cNvSpPr>
            <a:spLocks noChangeAspect="1" noChangeShapeType="1"/>
          </p:cNvSpPr>
          <p:nvPr/>
        </p:nvSpPr>
        <p:spPr bwMode="auto">
          <a:xfrm>
            <a:off x="3268663" y="3421063"/>
            <a:ext cx="0" cy="312737"/>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46227" name="Line 19"/>
          <p:cNvSpPr>
            <a:spLocks noChangeAspect="1" noChangeShapeType="1"/>
          </p:cNvSpPr>
          <p:nvPr/>
        </p:nvSpPr>
        <p:spPr bwMode="auto">
          <a:xfrm>
            <a:off x="4117975" y="4318000"/>
            <a:ext cx="0" cy="538163"/>
          </a:xfrm>
          <a:prstGeom prst="line">
            <a:avLst/>
          </a:prstGeom>
          <a:noFill/>
          <a:ln w="28575">
            <a:solidFill>
              <a:srgbClr val="000000"/>
            </a:solidFill>
            <a:round/>
            <a:headEnd/>
            <a:tailEnd/>
          </a:ln>
          <a:effectLst/>
        </p:spPr>
        <p:txBody>
          <a:bodyPr anchor="ctr"/>
          <a:lstStyle/>
          <a:p>
            <a:endParaRPr lang="zh-CN" altLang="en-US"/>
          </a:p>
        </p:txBody>
      </p:sp>
      <p:sp>
        <p:nvSpPr>
          <p:cNvPr id="1246228" name="Line 20"/>
          <p:cNvSpPr>
            <a:spLocks noChangeAspect="1" noChangeShapeType="1"/>
          </p:cNvSpPr>
          <p:nvPr/>
        </p:nvSpPr>
        <p:spPr bwMode="auto">
          <a:xfrm>
            <a:off x="6030913" y="3421063"/>
            <a:ext cx="0" cy="358775"/>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46229" name="Line 21"/>
          <p:cNvSpPr>
            <a:spLocks noChangeAspect="1" noChangeShapeType="1"/>
          </p:cNvSpPr>
          <p:nvPr/>
        </p:nvSpPr>
        <p:spPr bwMode="auto">
          <a:xfrm>
            <a:off x="6030913" y="4138613"/>
            <a:ext cx="0" cy="538162"/>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46230" name="Line 22"/>
          <p:cNvSpPr>
            <a:spLocks noChangeAspect="1" noChangeShapeType="1"/>
          </p:cNvSpPr>
          <p:nvPr/>
        </p:nvSpPr>
        <p:spPr bwMode="auto">
          <a:xfrm flipH="1">
            <a:off x="5180013" y="4318000"/>
            <a:ext cx="850900" cy="0"/>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46231" name="Line 23"/>
          <p:cNvSpPr>
            <a:spLocks noChangeAspect="1" noChangeShapeType="1"/>
          </p:cNvSpPr>
          <p:nvPr/>
        </p:nvSpPr>
        <p:spPr bwMode="auto">
          <a:xfrm>
            <a:off x="2417763" y="3421063"/>
            <a:ext cx="425450" cy="0"/>
          </a:xfrm>
          <a:prstGeom prst="line">
            <a:avLst/>
          </a:prstGeom>
          <a:noFill/>
          <a:ln w="28575">
            <a:solidFill>
              <a:srgbClr val="000000"/>
            </a:solidFill>
            <a:round/>
            <a:headEnd/>
            <a:tailEnd/>
          </a:ln>
          <a:effectLst/>
        </p:spPr>
        <p:txBody>
          <a:bodyPr anchor="ctr"/>
          <a:lstStyle/>
          <a:p>
            <a:endParaRPr lang="zh-CN" altLang="en-US"/>
          </a:p>
        </p:txBody>
      </p:sp>
      <p:sp>
        <p:nvSpPr>
          <p:cNvPr id="1246232" name="Line 24"/>
          <p:cNvSpPr>
            <a:spLocks noChangeAspect="1" noChangeShapeType="1"/>
          </p:cNvSpPr>
          <p:nvPr/>
        </p:nvSpPr>
        <p:spPr bwMode="auto">
          <a:xfrm>
            <a:off x="3268663" y="3421063"/>
            <a:ext cx="636587" cy="0"/>
          </a:xfrm>
          <a:prstGeom prst="line">
            <a:avLst/>
          </a:prstGeom>
          <a:noFill/>
          <a:ln w="28575">
            <a:solidFill>
              <a:srgbClr val="000000"/>
            </a:solidFill>
            <a:round/>
            <a:headEnd/>
            <a:tailEnd/>
          </a:ln>
          <a:effectLst/>
        </p:spPr>
        <p:txBody>
          <a:bodyPr anchor="ctr"/>
          <a:lstStyle/>
          <a:p>
            <a:endParaRPr lang="zh-CN" altLang="en-US"/>
          </a:p>
        </p:txBody>
      </p:sp>
      <p:sp>
        <p:nvSpPr>
          <p:cNvPr id="1246233" name="Line 25"/>
          <p:cNvSpPr>
            <a:spLocks noChangeAspect="1" noChangeShapeType="1"/>
          </p:cNvSpPr>
          <p:nvPr/>
        </p:nvSpPr>
        <p:spPr bwMode="auto">
          <a:xfrm>
            <a:off x="3692525" y="4318000"/>
            <a:ext cx="0" cy="358775"/>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46234" name="Line 26"/>
          <p:cNvSpPr>
            <a:spLocks noChangeAspect="1" noChangeShapeType="1"/>
          </p:cNvSpPr>
          <p:nvPr/>
        </p:nvSpPr>
        <p:spPr bwMode="auto">
          <a:xfrm>
            <a:off x="3692525" y="4318000"/>
            <a:ext cx="638175" cy="0"/>
          </a:xfrm>
          <a:prstGeom prst="line">
            <a:avLst/>
          </a:prstGeom>
          <a:noFill/>
          <a:ln w="28575">
            <a:solidFill>
              <a:srgbClr val="000000"/>
            </a:solidFill>
            <a:round/>
            <a:headEnd/>
            <a:tailEnd/>
          </a:ln>
          <a:effectLst/>
        </p:spPr>
        <p:txBody>
          <a:bodyPr anchor="ctr"/>
          <a:lstStyle/>
          <a:p>
            <a:endParaRPr lang="zh-CN" altLang="en-US"/>
          </a:p>
        </p:txBody>
      </p:sp>
      <p:sp>
        <p:nvSpPr>
          <p:cNvPr id="1246235" name="Line 27"/>
          <p:cNvSpPr>
            <a:spLocks noChangeAspect="1" noChangeShapeType="1"/>
          </p:cNvSpPr>
          <p:nvPr/>
        </p:nvSpPr>
        <p:spPr bwMode="auto">
          <a:xfrm>
            <a:off x="4117975" y="4856163"/>
            <a:ext cx="1274763" cy="0"/>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46236" name="Line 28"/>
          <p:cNvSpPr>
            <a:spLocks noChangeAspect="1" noChangeShapeType="1"/>
          </p:cNvSpPr>
          <p:nvPr/>
        </p:nvSpPr>
        <p:spPr bwMode="auto">
          <a:xfrm>
            <a:off x="6030913" y="5035550"/>
            <a:ext cx="0" cy="358775"/>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46237" name="Line 29"/>
          <p:cNvSpPr>
            <a:spLocks noChangeAspect="1" noChangeShapeType="1"/>
          </p:cNvSpPr>
          <p:nvPr/>
        </p:nvSpPr>
        <p:spPr bwMode="auto">
          <a:xfrm>
            <a:off x="3268663" y="5035550"/>
            <a:ext cx="0" cy="358775"/>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46238" name="Line 30"/>
          <p:cNvSpPr>
            <a:spLocks noChangeAspect="1" noChangeShapeType="1"/>
          </p:cNvSpPr>
          <p:nvPr/>
        </p:nvSpPr>
        <p:spPr bwMode="auto">
          <a:xfrm>
            <a:off x="3268663" y="5753100"/>
            <a:ext cx="0" cy="358775"/>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46239" name="Line 31"/>
          <p:cNvSpPr>
            <a:spLocks noChangeAspect="1" noChangeShapeType="1"/>
          </p:cNvSpPr>
          <p:nvPr/>
        </p:nvSpPr>
        <p:spPr bwMode="auto">
          <a:xfrm>
            <a:off x="6030913" y="5753100"/>
            <a:ext cx="0" cy="358775"/>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46240" name="Line 32"/>
          <p:cNvSpPr>
            <a:spLocks noChangeAspect="1" noChangeShapeType="1"/>
          </p:cNvSpPr>
          <p:nvPr/>
        </p:nvSpPr>
        <p:spPr bwMode="auto">
          <a:xfrm flipH="1">
            <a:off x="2206625" y="6111875"/>
            <a:ext cx="3824288" cy="0"/>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46243" name="Text Box 35"/>
          <p:cNvSpPr txBox="1">
            <a:spLocks noChangeAspect="1" noChangeArrowheads="1"/>
          </p:cNvSpPr>
          <p:nvPr/>
        </p:nvSpPr>
        <p:spPr bwMode="auto">
          <a:xfrm>
            <a:off x="4756150" y="1268413"/>
            <a:ext cx="849313" cy="358775"/>
          </a:xfrm>
          <a:prstGeom prst="rect">
            <a:avLst/>
          </a:prstGeom>
          <a:solidFill>
            <a:srgbClr val="66FFFF"/>
          </a:solidFill>
          <a:ln w="28575">
            <a:solidFill>
              <a:srgbClr val="000000"/>
            </a:solidFill>
            <a:miter lim="800000"/>
            <a:headEnd/>
            <a:tailEnd/>
          </a:ln>
        </p:spPr>
        <p:txBody>
          <a:bodyPr lIns="0" tIns="0" rIns="0" bIns="0" anchor="ctr"/>
          <a:lstStyle/>
          <a:p>
            <a:r>
              <a:rPr lang="en-US" altLang="zh-CN" sz="2000">
                <a:ea typeface="楷体_GB2312" pitchFamily="49" charset="-122"/>
              </a:rPr>
              <a:t>M1</a:t>
            </a:r>
          </a:p>
        </p:txBody>
      </p:sp>
      <p:sp>
        <p:nvSpPr>
          <p:cNvPr id="1246244" name="Text Box 36"/>
          <p:cNvSpPr txBox="1">
            <a:spLocks noChangeAspect="1" noChangeArrowheads="1"/>
          </p:cNvSpPr>
          <p:nvPr/>
        </p:nvSpPr>
        <p:spPr bwMode="auto">
          <a:xfrm>
            <a:off x="6030913" y="1268413"/>
            <a:ext cx="849312" cy="358775"/>
          </a:xfrm>
          <a:prstGeom prst="rect">
            <a:avLst/>
          </a:prstGeom>
          <a:solidFill>
            <a:srgbClr val="FF99FF"/>
          </a:solidFill>
          <a:ln w="28575">
            <a:solidFill>
              <a:srgbClr val="000000"/>
            </a:solidFill>
            <a:miter lim="800000"/>
            <a:headEnd/>
            <a:tailEnd/>
          </a:ln>
        </p:spPr>
        <p:txBody>
          <a:bodyPr lIns="0" tIns="0" rIns="0" bIns="0" anchor="ctr"/>
          <a:lstStyle/>
          <a:p>
            <a:r>
              <a:rPr lang="en-US" altLang="zh-CN" sz="2000">
                <a:ea typeface="楷体_GB2312" pitchFamily="49" charset="-122"/>
              </a:rPr>
              <a:t>M2</a:t>
            </a:r>
          </a:p>
        </p:txBody>
      </p:sp>
      <p:sp>
        <p:nvSpPr>
          <p:cNvPr id="1246245" name="Text Box 37"/>
          <p:cNvSpPr txBox="1">
            <a:spLocks noChangeAspect="1" noChangeArrowheads="1"/>
          </p:cNvSpPr>
          <p:nvPr/>
        </p:nvSpPr>
        <p:spPr bwMode="auto">
          <a:xfrm>
            <a:off x="5392738" y="3062288"/>
            <a:ext cx="1274762" cy="358775"/>
          </a:xfrm>
          <a:prstGeom prst="rect">
            <a:avLst/>
          </a:prstGeom>
          <a:solidFill>
            <a:srgbClr val="99FF66"/>
          </a:solidFill>
          <a:ln w="28575">
            <a:solidFill>
              <a:srgbClr val="000000"/>
            </a:solidFill>
            <a:miter lim="800000"/>
            <a:headEnd/>
            <a:tailEnd/>
          </a:ln>
        </p:spPr>
        <p:txBody>
          <a:bodyPr lIns="0" tIns="0" rIns="0" bIns="0" anchor="ctr"/>
          <a:lstStyle/>
          <a:p>
            <a:r>
              <a:rPr lang="zh-CN" altLang="en-US" sz="2000">
                <a:ea typeface="楷体_GB2312" pitchFamily="49" charset="-122"/>
              </a:rPr>
              <a:t>加法器</a:t>
            </a:r>
            <a:r>
              <a:rPr lang="en-US" altLang="zh-CN" sz="2000">
                <a:ea typeface="楷体_GB2312" pitchFamily="49" charset="-122"/>
              </a:rPr>
              <a:t>2</a:t>
            </a:r>
          </a:p>
        </p:txBody>
      </p:sp>
      <p:sp>
        <p:nvSpPr>
          <p:cNvPr id="1246246" name="Text Box 38"/>
          <p:cNvSpPr txBox="1">
            <a:spLocks noChangeAspect="1" noChangeArrowheads="1"/>
          </p:cNvSpPr>
          <p:nvPr/>
        </p:nvSpPr>
        <p:spPr bwMode="auto">
          <a:xfrm>
            <a:off x="4968875" y="2165350"/>
            <a:ext cx="1062038" cy="358775"/>
          </a:xfrm>
          <a:prstGeom prst="rect">
            <a:avLst/>
          </a:prstGeom>
          <a:solidFill>
            <a:srgbClr val="FFFF99"/>
          </a:solidFill>
          <a:ln w="28575">
            <a:solidFill>
              <a:srgbClr val="000000"/>
            </a:solidFill>
            <a:miter lim="800000"/>
            <a:headEnd/>
            <a:tailEnd/>
          </a:ln>
        </p:spPr>
        <p:txBody>
          <a:bodyPr lIns="0" tIns="0" rIns="0" bIns="0" anchor="ctr"/>
          <a:lstStyle/>
          <a:p>
            <a:r>
              <a:rPr lang="zh-CN" altLang="en-US" sz="2000">
                <a:ea typeface="楷体_GB2312" pitchFamily="49" charset="-122"/>
              </a:rPr>
              <a:t>移位器</a:t>
            </a:r>
            <a:r>
              <a:rPr lang="en-US" altLang="zh-CN" sz="2000">
                <a:ea typeface="楷体_GB2312" pitchFamily="49" charset="-122"/>
              </a:rPr>
              <a:t>1</a:t>
            </a:r>
          </a:p>
        </p:txBody>
      </p:sp>
      <p:sp>
        <p:nvSpPr>
          <p:cNvPr id="1246247" name="Line 39"/>
          <p:cNvSpPr>
            <a:spLocks noChangeAspect="1" noChangeShapeType="1"/>
          </p:cNvSpPr>
          <p:nvPr/>
        </p:nvSpPr>
        <p:spPr bwMode="auto">
          <a:xfrm>
            <a:off x="5181600" y="1806575"/>
            <a:ext cx="1062038" cy="0"/>
          </a:xfrm>
          <a:prstGeom prst="line">
            <a:avLst/>
          </a:prstGeom>
          <a:noFill/>
          <a:ln w="28575">
            <a:solidFill>
              <a:srgbClr val="000000"/>
            </a:solidFill>
            <a:round/>
            <a:headEnd/>
            <a:tailEnd/>
          </a:ln>
          <a:effectLst/>
        </p:spPr>
        <p:txBody>
          <a:bodyPr anchor="ctr"/>
          <a:lstStyle/>
          <a:p>
            <a:endParaRPr lang="zh-CN" altLang="en-US"/>
          </a:p>
        </p:txBody>
      </p:sp>
      <p:sp>
        <p:nvSpPr>
          <p:cNvPr id="1246248" name="Line 40"/>
          <p:cNvSpPr>
            <a:spLocks noChangeAspect="1" noChangeShapeType="1"/>
          </p:cNvSpPr>
          <p:nvPr/>
        </p:nvSpPr>
        <p:spPr bwMode="auto">
          <a:xfrm>
            <a:off x="5818188" y="1924050"/>
            <a:ext cx="636587" cy="0"/>
          </a:xfrm>
          <a:prstGeom prst="line">
            <a:avLst/>
          </a:prstGeom>
          <a:noFill/>
          <a:ln w="28575">
            <a:solidFill>
              <a:srgbClr val="000000"/>
            </a:solidFill>
            <a:round/>
            <a:headEnd/>
            <a:tailEnd/>
          </a:ln>
          <a:effectLst/>
        </p:spPr>
        <p:txBody>
          <a:bodyPr anchor="ctr"/>
          <a:lstStyle/>
          <a:p>
            <a:endParaRPr lang="zh-CN" altLang="en-US"/>
          </a:p>
        </p:txBody>
      </p:sp>
      <p:sp>
        <p:nvSpPr>
          <p:cNvPr id="1246249" name="Line 41"/>
          <p:cNvSpPr>
            <a:spLocks noChangeAspect="1" noChangeShapeType="1"/>
          </p:cNvSpPr>
          <p:nvPr/>
        </p:nvSpPr>
        <p:spPr bwMode="auto">
          <a:xfrm>
            <a:off x="5181600" y="1627188"/>
            <a:ext cx="0" cy="538162"/>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46250" name="Line 42"/>
          <p:cNvSpPr>
            <a:spLocks noChangeAspect="1" noChangeShapeType="1"/>
          </p:cNvSpPr>
          <p:nvPr/>
        </p:nvSpPr>
        <p:spPr bwMode="auto">
          <a:xfrm>
            <a:off x="5818188" y="1914525"/>
            <a:ext cx="0" cy="250825"/>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46251" name="Line 43"/>
          <p:cNvSpPr>
            <a:spLocks noChangeAspect="1" noChangeShapeType="1"/>
          </p:cNvSpPr>
          <p:nvPr/>
        </p:nvSpPr>
        <p:spPr bwMode="auto">
          <a:xfrm>
            <a:off x="6454775" y="1627188"/>
            <a:ext cx="0" cy="1435100"/>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46252" name="Line 44"/>
          <p:cNvSpPr>
            <a:spLocks noChangeAspect="1" noChangeShapeType="1"/>
          </p:cNvSpPr>
          <p:nvPr/>
        </p:nvSpPr>
        <p:spPr bwMode="auto">
          <a:xfrm>
            <a:off x="6243638" y="1806575"/>
            <a:ext cx="0" cy="365125"/>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46253" name="Line 45"/>
          <p:cNvSpPr>
            <a:spLocks noChangeAspect="1" noChangeShapeType="1"/>
          </p:cNvSpPr>
          <p:nvPr/>
        </p:nvSpPr>
        <p:spPr bwMode="auto">
          <a:xfrm>
            <a:off x="5605463" y="2524125"/>
            <a:ext cx="0" cy="538163"/>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46254" name="Text Box 46"/>
          <p:cNvSpPr txBox="1">
            <a:spLocks noChangeAspect="1" noChangeArrowheads="1"/>
          </p:cNvSpPr>
          <p:nvPr/>
        </p:nvSpPr>
        <p:spPr bwMode="auto">
          <a:xfrm>
            <a:off x="3992563" y="2344738"/>
            <a:ext cx="795337" cy="358775"/>
          </a:xfrm>
          <a:prstGeom prst="rect">
            <a:avLst/>
          </a:prstGeom>
          <a:solidFill>
            <a:srgbClr val="FFFFFF"/>
          </a:solidFill>
          <a:ln w="9525">
            <a:noFill/>
            <a:miter lim="800000"/>
            <a:headEnd/>
            <a:tailEnd/>
          </a:ln>
        </p:spPr>
        <p:txBody>
          <a:bodyPr lIns="0" tIns="0" rIns="0" bIns="0" anchor="ctr"/>
          <a:lstStyle/>
          <a:p>
            <a:r>
              <a:rPr lang="en-US" altLang="zh-CN" sz="2000">
                <a:ea typeface="楷体_GB2312" pitchFamily="49" charset="-122"/>
              </a:rPr>
              <a:t>E1-E2</a:t>
            </a:r>
          </a:p>
        </p:txBody>
      </p:sp>
      <p:sp>
        <p:nvSpPr>
          <p:cNvPr id="1246255" name="Text Box 47"/>
          <p:cNvSpPr txBox="1">
            <a:spLocks noChangeAspect="1" noChangeArrowheads="1"/>
          </p:cNvSpPr>
          <p:nvPr/>
        </p:nvSpPr>
        <p:spPr bwMode="auto">
          <a:xfrm>
            <a:off x="1993900" y="1268413"/>
            <a:ext cx="849313" cy="358775"/>
          </a:xfrm>
          <a:prstGeom prst="rect">
            <a:avLst/>
          </a:prstGeom>
          <a:solidFill>
            <a:srgbClr val="66FFFF"/>
          </a:solidFill>
          <a:ln w="28575">
            <a:solidFill>
              <a:srgbClr val="000000"/>
            </a:solidFill>
            <a:miter lim="800000"/>
            <a:headEnd/>
            <a:tailEnd/>
          </a:ln>
        </p:spPr>
        <p:txBody>
          <a:bodyPr lIns="0" tIns="0" rIns="0" bIns="0" anchor="ctr"/>
          <a:lstStyle/>
          <a:p>
            <a:r>
              <a:rPr lang="en-US" altLang="zh-CN" sz="2000">
                <a:ea typeface="楷体_GB2312" pitchFamily="49" charset="-122"/>
              </a:rPr>
              <a:t>E1</a:t>
            </a:r>
          </a:p>
        </p:txBody>
      </p:sp>
      <p:sp>
        <p:nvSpPr>
          <p:cNvPr id="1246256" name="Text Box 48"/>
          <p:cNvSpPr txBox="1">
            <a:spLocks noChangeAspect="1" noChangeArrowheads="1"/>
          </p:cNvSpPr>
          <p:nvPr/>
        </p:nvSpPr>
        <p:spPr bwMode="auto">
          <a:xfrm>
            <a:off x="3479800" y="1268413"/>
            <a:ext cx="850900" cy="358775"/>
          </a:xfrm>
          <a:prstGeom prst="rect">
            <a:avLst/>
          </a:prstGeom>
          <a:solidFill>
            <a:srgbClr val="FF99FF"/>
          </a:solidFill>
          <a:ln w="28575">
            <a:solidFill>
              <a:srgbClr val="000000"/>
            </a:solidFill>
            <a:miter lim="800000"/>
            <a:headEnd/>
            <a:tailEnd/>
          </a:ln>
        </p:spPr>
        <p:txBody>
          <a:bodyPr lIns="0" tIns="0" rIns="0" bIns="0" anchor="ctr"/>
          <a:lstStyle/>
          <a:p>
            <a:r>
              <a:rPr lang="en-US" altLang="zh-CN" sz="2000">
                <a:ea typeface="楷体_GB2312" pitchFamily="49" charset="-122"/>
              </a:rPr>
              <a:t>E2</a:t>
            </a:r>
          </a:p>
        </p:txBody>
      </p:sp>
      <p:sp>
        <p:nvSpPr>
          <p:cNvPr id="1246257" name="Text Box 49"/>
          <p:cNvSpPr txBox="1">
            <a:spLocks noChangeAspect="1" noChangeArrowheads="1"/>
          </p:cNvSpPr>
          <p:nvPr/>
        </p:nvSpPr>
        <p:spPr bwMode="auto">
          <a:xfrm>
            <a:off x="2630488" y="2165350"/>
            <a:ext cx="1062037" cy="358775"/>
          </a:xfrm>
          <a:prstGeom prst="rect">
            <a:avLst/>
          </a:prstGeom>
          <a:solidFill>
            <a:srgbClr val="99FF66"/>
          </a:solidFill>
          <a:ln w="28575">
            <a:solidFill>
              <a:srgbClr val="000000"/>
            </a:solidFill>
            <a:miter lim="800000"/>
            <a:headEnd/>
            <a:tailEnd/>
          </a:ln>
        </p:spPr>
        <p:txBody>
          <a:bodyPr lIns="0" tIns="0" rIns="0" bIns="0" anchor="ctr"/>
          <a:lstStyle/>
          <a:p>
            <a:r>
              <a:rPr lang="zh-CN" altLang="en-US" sz="2000">
                <a:ea typeface="楷体_GB2312" pitchFamily="49" charset="-122"/>
              </a:rPr>
              <a:t>加法器</a:t>
            </a:r>
            <a:r>
              <a:rPr lang="en-US" altLang="zh-CN" sz="2000">
                <a:ea typeface="楷体_GB2312" pitchFamily="49" charset="-122"/>
              </a:rPr>
              <a:t>1</a:t>
            </a:r>
          </a:p>
        </p:txBody>
      </p:sp>
      <p:sp>
        <p:nvSpPr>
          <p:cNvPr id="1246258" name="Line 50"/>
          <p:cNvSpPr>
            <a:spLocks noChangeAspect="1" noChangeShapeType="1"/>
          </p:cNvSpPr>
          <p:nvPr/>
        </p:nvSpPr>
        <p:spPr bwMode="auto">
          <a:xfrm>
            <a:off x="2417763" y="1806575"/>
            <a:ext cx="425450" cy="0"/>
          </a:xfrm>
          <a:prstGeom prst="line">
            <a:avLst/>
          </a:prstGeom>
          <a:noFill/>
          <a:ln w="28575">
            <a:solidFill>
              <a:srgbClr val="000000"/>
            </a:solidFill>
            <a:round/>
            <a:headEnd/>
            <a:tailEnd/>
          </a:ln>
        </p:spPr>
        <p:txBody>
          <a:bodyPr anchor="ctr"/>
          <a:lstStyle/>
          <a:p>
            <a:endParaRPr lang="zh-CN" altLang="en-US"/>
          </a:p>
        </p:txBody>
      </p:sp>
      <p:sp>
        <p:nvSpPr>
          <p:cNvPr id="1246259" name="Line 51"/>
          <p:cNvSpPr>
            <a:spLocks noChangeAspect="1" noChangeShapeType="1"/>
          </p:cNvSpPr>
          <p:nvPr/>
        </p:nvSpPr>
        <p:spPr bwMode="auto">
          <a:xfrm>
            <a:off x="3479800" y="1806575"/>
            <a:ext cx="425450" cy="0"/>
          </a:xfrm>
          <a:prstGeom prst="line">
            <a:avLst/>
          </a:prstGeom>
          <a:noFill/>
          <a:ln w="28575">
            <a:solidFill>
              <a:srgbClr val="000000"/>
            </a:solidFill>
            <a:round/>
            <a:headEnd/>
            <a:tailEnd/>
          </a:ln>
        </p:spPr>
        <p:txBody>
          <a:bodyPr anchor="ctr"/>
          <a:lstStyle/>
          <a:p>
            <a:endParaRPr lang="zh-CN" altLang="en-US"/>
          </a:p>
        </p:txBody>
      </p:sp>
      <p:sp>
        <p:nvSpPr>
          <p:cNvPr id="1246260" name="Line 52"/>
          <p:cNvSpPr>
            <a:spLocks noChangeAspect="1" noChangeShapeType="1"/>
          </p:cNvSpPr>
          <p:nvPr/>
        </p:nvSpPr>
        <p:spPr bwMode="auto">
          <a:xfrm>
            <a:off x="3479800" y="1806575"/>
            <a:ext cx="0" cy="358775"/>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46261" name="Line 53"/>
          <p:cNvSpPr>
            <a:spLocks noChangeAspect="1" noChangeShapeType="1"/>
          </p:cNvSpPr>
          <p:nvPr/>
        </p:nvSpPr>
        <p:spPr bwMode="auto">
          <a:xfrm>
            <a:off x="2843213" y="1806575"/>
            <a:ext cx="0" cy="358775"/>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46262" name="Line 54"/>
          <p:cNvSpPr>
            <a:spLocks noChangeAspect="1" noChangeShapeType="1"/>
          </p:cNvSpPr>
          <p:nvPr/>
        </p:nvSpPr>
        <p:spPr bwMode="auto">
          <a:xfrm>
            <a:off x="3055938" y="2524125"/>
            <a:ext cx="0" cy="179388"/>
          </a:xfrm>
          <a:prstGeom prst="line">
            <a:avLst/>
          </a:prstGeom>
          <a:noFill/>
          <a:ln w="28575">
            <a:solidFill>
              <a:srgbClr val="000000"/>
            </a:solidFill>
            <a:round/>
            <a:headEnd/>
            <a:tailEnd/>
          </a:ln>
          <a:effectLst/>
        </p:spPr>
        <p:txBody>
          <a:bodyPr anchor="ctr"/>
          <a:lstStyle/>
          <a:p>
            <a:endParaRPr lang="zh-CN" altLang="en-US"/>
          </a:p>
        </p:txBody>
      </p:sp>
      <p:sp>
        <p:nvSpPr>
          <p:cNvPr id="1246263" name="Line 55"/>
          <p:cNvSpPr>
            <a:spLocks noChangeAspect="1" noChangeShapeType="1"/>
          </p:cNvSpPr>
          <p:nvPr/>
        </p:nvSpPr>
        <p:spPr bwMode="auto">
          <a:xfrm>
            <a:off x="3055938" y="2703513"/>
            <a:ext cx="1700212" cy="0"/>
          </a:xfrm>
          <a:prstGeom prst="line">
            <a:avLst/>
          </a:prstGeom>
          <a:noFill/>
          <a:ln w="28575">
            <a:solidFill>
              <a:srgbClr val="000000"/>
            </a:solidFill>
            <a:round/>
            <a:headEnd/>
            <a:tailEnd/>
          </a:ln>
          <a:effectLst/>
        </p:spPr>
        <p:txBody>
          <a:bodyPr anchor="ctr"/>
          <a:lstStyle/>
          <a:p>
            <a:endParaRPr lang="zh-CN" altLang="en-US"/>
          </a:p>
        </p:txBody>
      </p:sp>
      <p:sp>
        <p:nvSpPr>
          <p:cNvPr id="1246264" name="AutoShape 56"/>
          <p:cNvSpPr>
            <a:spLocks noChangeAspect="1" noChangeArrowheads="1"/>
          </p:cNvSpPr>
          <p:nvPr/>
        </p:nvSpPr>
        <p:spPr bwMode="auto">
          <a:xfrm>
            <a:off x="2379663" y="1776413"/>
            <a:ext cx="66675" cy="65087"/>
          </a:xfrm>
          <a:prstGeom prst="flowChartConnector">
            <a:avLst/>
          </a:prstGeom>
          <a:solidFill>
            <a:srgbClr val="000000"/>
          </a:solidFill>
          <a:ln w="9525">
            <a:solidFill>
              <a:srgbClr val="000000"/>
            </a:solidFill>
            <a:round/>
            <a:headEnd/>
            <a:tailEnd/>
          </a:ln>
        </p:spPr>
        <p:txBody>
          <a:bodyPr anchor="ctr"/>
          <a:lstStyle/>
          <a:p>
            <a:endParaRPr lang="zh-CN" altLang="en-US"/>
          </a:p>
        </p:txBody>
      </p:sp>
      <p:sp>
        <p:nvSpPr>
          <p:cNvPr id="1246265" name="AutoShape 57"/>
          <p:cNvSpPr>
            <a:spLocks noChangeAspect="1" noChangeArrowheads="1"/>
          </p:cNvSpPr>
          <p:nvPr/>
        </p:nvSpPr>
        <p:spPr bwMode="auto">
          <a:xfrm>
            <a:off x="3870325" y="1771650"/>
            <a:ext cx="66675" cy="66675"/>
          </a:xfrm>
          <a:prstGeom prst="flowChartConnector">
            <a:avLst/>
          </a:prstGeom>
          <a:solidFill>
            <a:srgbClr val="000000"/>
          </a:solidFill>
          <a:ln w="9525">
            <a:solidFill>
              <a:srgbClr val="000000"/>
            </a:solidFill>
            <a:round/>
            <a:headEnd/>
            <a:tailEnd/>
          </a:ln>
        </p:spPr>
        <p:txBody>
          <a:bodyPr anchor="ctr"/>
          <a:lstStyle/>
          <a:p>
            <a:endParaRPr lang="zh-CN" altLang="en-US"/>
          </a:p>
        </p:txBody>
      </p:sp>
      <p:sp>
        <p:nvSpPr>
          <p:cNvPr id="1246266" name="AutoShape 58"/>
          <p:cNvSpPr>
            <a:spLocks noChangeAspect="1" noChangeArrowheads="1"/>
          </p:cNvSpPr>
          <p:nvPr/>
        </p:nvSpPr>
        <p:spPr bwMode="auto">
          <a:xfrm>
            <a:off x="5146675" y="1776413"/>
            <a:ext cx="68263" cy="66675"/>
          </a:xfrm>
          <a:prstGeom prst="flowChartConnector">
            <a:avLst/>
          </a:prstGeom>
          <a:solidFill>
            <a:srgbClr val="000000"/>
          </a:solidFill>
          <a:ln w="9525">
            <a:solidFill>
              <a:srgbClr val="000000"/>
            </a:solidFill>
            <a:round/>
            <a:headEnd/>
            <a:tailEnd/>
          </a:ln>
        </p:spPr>
        <p:txBody>
          <a:bodyPr anchor="ctr"/>
          <a:lstStyle/>
          <a:p>
            <a:endParaRPr lang="zh-CN" altLang="en-US"/>
          </a:p>
        </p:txBody>
      </p:sp>
      <p:sp>
        <p:nvSpPr>
          <p:cNvPr id="1246267" name="AutoShape 59"/>
          <p:cNvSpPr>
            <a:spLocks noChangeAspect="1" noChangeArrowheads="1"/>
          </p:cNvSpPr>
          <p:nvPr/>
        </p:nvSpPr>
        <p:spPr bwMode="auto">
          <a:xfrm>
            <a:off x="6419850" y="1893888"/>
            <a:ext cx="66675" cy="65087"/>
          </a:xfrm>
          <a:prstGeom prst="flowChartConnector">
            <a:avLst/>
          </a:prstGeom>
          <a:solidFill>
            <a:srgbClr val="000000"/>
          </a:solidFill>
          <a:ln w="9525">
            <a:solidFill>
              <a:srgbClr val="000000"/>
            </a:solidFill>
            <a:round/>
            <a:headEnd/>
            <a:tailEnd/>
          </a:ln>
        </p:spPr>
        <p:txBody>
          <a:bodyPr anchor="ctr"/>
          <a:lstStyle/>
          <a:p>
            <a:endParaRPr lang="zh-CN" altLang="en-US"/>
          </a:p>
        </p:txBody>
      </p:sp>
      <p:sp>
        <p:nvSpPr>
          <p:cNvPr id="1246268" name="Line 60"/>
          <p:cNvSpPr>
            <a:spLocks noChangeAspect="1" noChangeShapeType="1"/>
          </p:cNvSpPr>
          <p:nvPr/>
        </p:nvSpPr>
        <p:spPr bwMode="auto">
          <a:xfrm>
            <a:off x="3905250" y="1627188"/>
            <a:ext cx="0" cy="1793875"/>
          </a:xfrm>
          <a:prstGeom prst="line">
            <a:avLst/>
          </a:prstGeom>
          <a:noFill/>
          <a:ln w="28575">
            <a:solidFill>
              <a:srgbClr val="000000"/>
            </a:solidFill>
            <a:round/>
            <a:headEnd/>
            <a:tailEnd/>
          </a:ln>
          <a:effectLst/>
        </p:spPr>
        <p:txBody>
          <a:bodyPr anchor="ctr"/>
          <a:lstStyle/>
          <a:p>
            <a:endParaRPr lang="zh-CN" altLang="en-US"/>
          </a:p>
        </p:txBody>
      </p:sp>
      <p:sp>
        <p:nvSpPr>
          <p:cNvPr id="1246269" name="Line 61"/>
          <p:cNvSpPr>
            <a:spLocks noChangeAspect="1" noChangeShapeType="1"/>
          </p:cNvSpPr>
          <p:nvPr/>
        </p:nvSpPr>
        <p:spPr bwMode="auto">
          <a:xfrm>
            <a:off x="4756150" y="2344738"/>
            <a:ext cx="211138" cy="0"/>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46270" name="Line 62"/>
          <p:cNvSpPr>
            <a:spLocks noChangeAspect="1" noChangeShapeType="1"/>
          </p:cNvSpPr>
          <p:nvPr/>
        </p:nvSpPr>
        <p:spPr bwMode="auto">
          <a:xfrm>
            <a:off x="4756150" y="2344738"/>
            <a:ext cx="0" cy="358775"/>
          </a:xfrm>
          <a:prstGeom prst="line">
            <a:avLst/>
          </a:prstGeom>
          <a:noFill/>
          <a:ln w="28575">
            <a:solidFill>
              <a:srgbClr val="000000"/>
            </a:solidFill>
            <a:round/>
            <a:headEnd/>
            <a:tailEnd/>
          </a:ln>
          <a:effectLst/>
        </p:spPr>
        <p:txBody>
          <a:bodyPr anchor="ctr"/>
          <a:lstStyle/>
          <a:p>
            <a:endParaRPr lang="zh-CN" altLang="en-US"/>
          </a:p>
        </p:txBody>
      </p:sp>
      <p:sp>
        <p:nvSpPr>
          <p:cNvPr id="1246271" name="Line 63"/>
          <p:cNvSpPr>
            <a:spLocks noChangeAspect="1" noChangeShapeType="1"/>
          </p:cNvSpPr>
          <p:nvPr/>
        </p:nvSpPr>
        <p:spPr bwMode="auto">
          <a:xfrm>
            <a:off x="2417763" y="1627188"/>
            <a:ext cx="0" cy="1793875"/>
          </a:xfrm>
          <a:prstGeom prst="line">
            <a:avLst/>
          </a:prstGeom>
          <a:noFill/>
          <a:ln w="28575">
            <a:solidFill>
              <a:srgbClr val="000000"/>
            </a:solidFill>
            <a:round/>
            <a:headEnd/>
            <a:tailEnd/>
          </a:ln>
          <a:effectLst/>
        </p:spPr>
        <p:txBody>
          <a:bodyPr anchor="ctr"/>
          <a:lstStyle/>
          <a:p>
            <a:endParaRPr lang="zh-CN" altLang="en-US"/>
          </a:p>
        </p:txBody>
      </p:sp>
      <p:sp>
        <p:nvSpPr>
          <p:cNvPr id="1246272" name="AutoShape 64"/>
          <p:cNvSpPr>
            <a:spLocks noChangeAspect="1" noChangeArrowheads="1"/>
          </p:cNvSpPr>
          <p:nvPr/>
        </p:nvSpPr>
        <p:spPr bwMode="auto">
          <a:xfrm>
            <a:off x="4083050" y="4284663"/>
            <a:ext cx="68263" cy="65087"/>
          </a:xfrm>
          <a:prstGeom prst="flowChartConnector">
            <a:avLst/>
          </a:prstGeom>
          <a:solidFill>
            <a:srgbClr val="000000"/>
          </a:solidFill>
          <a:ln w="9525">
            <a:solidFill>
              <a:srgbClr val="000000"/>
            </a:solidFill>
            <a:round/>
            <a:headEnd/>
            <a:tailEnd/>
          </a:ln>
        </p:spPr>
        <p:txBody>
          <a:bodyPr anchor="ctr"/>
          <a:lstStyle/>
          <a:p>
            <a:endParaRPr lang="zh-CN" altLang="en-US"/>
          </a:p>
        </p:txBody>
      </p:sp>
      <p:sp>
        <p:nvSpPr>
          <p:cNvPr id="1246273" name="AutoShape 65"/>
          <p:cNvSpPr>
            <a:spLocks noChangeAspect="1" noChangeArrowheads="1"/>
          </p:cNvSpPr>
          <p:nvPr/>
        </p:nvSpPr>
        <p:spPr bwMode="auto">
          <a:xfrm>
            <a:off x="5994400" y="4283075"/>
            <a:ext cx="68263" cy="65088"/>
          </a:xfrm>
          <a:prstGeom prst="flowChartConnector">
            <a:avLst/>
          </a:prstGeom>
          <a:solidFill>
            <a:srgbClr val="000000"/>
          </a:solidFill>
          <a:ln w="9525">
            <a:solidFill>
              <a:srgbClr val="000000"/>
            </a:solidFill>
            <a:round/>
            <a:headEnd/>
            <a:tailEnd/>
          </a:ln>
        </p:spPr>
        <p:txBody>
          <a:bodyPr anchor="ctr"/>
          <a:lstStyle/>
          <a:p>
            <a:endParaRPr lang="zh-CN" altLang="en-US"/>
          </a:p>
        </p:txBody>
      </p:sp>
      <p:sp>
        <p:nvSpPr>
          <p:cNvPr id="1246274" name="Text Box 66"/>
          <p:cNvSpPr txBox="1">
            <a:spLocks noChangeAspect="1" noChangeArrowheads="1"/>
          </p:cNvSpPr>
          <p:nvPr/>
        </p:nvSpPr>
        <p:spPr bwMode="auto">
          <a:xfrm>
            <a:off x="1179513" y="620713"/>
            <a:ext cx="655637" cy="552450"/>
          </a:xfrm>
          <a:prstGeom prst="rect">
            <a:avLst/>
          </a:prstGeom>
          <a:solidFill>
            <a:srgbClr val="FFFFFF"/>
          </a:solidFill>
          <a:ln w="9525">
            <a:noFill/>
            <a:miter lim="800000"/>
            <a:headEnd/>
            <a:tailEnd/>
          </a:ln>
        </p:spPr>
        <p:txBody>
          <a:bodyPr lIns="0" tIns="0" rIns="0" bIns="0" anchor="ctr"/>
          <a:lstStyle/>
          <a:p>
            <a:pPr>
              <a:lnSpc>
                <a:spcPct val="96000"/>
              </a:lnSpc>
            </a:pPr>
            <a:r>
              <a:rPr lang="zh-CN" altLang="en-US" sz="2000">
                <a:ea typeface="楷体_GB2312" pitchFamily="49" charset="-122"/>
              </a:rPr>
              <a:t>数据</a:t>
            </a:r>
          </a:p>
          <a:p>
            <a:pPr>
              <a:lnSpc>
                <a:spcPct val="96000"/>
              </a:lnSpc>
            </a:pPr>
            <a:r>
              <a:rPr lang="zh-CN" altLang="en-US" sz="2000">
                <a:ea typeface="楷体_GB2312" pitchFamily="49" charset="-122"/>
              </a:rPr>
              <a:t>输入</a:t>
            </a:r>
          </a:p>
        </p:txBody>
      </p:sp>
      <p:sp>
        <p:nvSpPr>
          <p:cNvPr id="1246275" name="Line 67"/>
          <p:cNvSpPr>
            <a:spLocks noChangeAspect="1" noChangeShapeType="1"/>
          </p:cNvSpPr>
          <p:nvPr/>
        </p:nvSpPr>
        <p:spPr bwMode="auto">
          <a:xfrm>
            <a:off x="1781175" y="909638"/>
            <a:ext cx="423863" cy="0"/>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46276" name="Line 68"/>
          <p:cNvSpPr>
            <a:spLocks noChangeAspect="1" noChangeShapeType="1"/>
          </p:cNvSpPr>
          <p:nvPr/>
        </p:nvSpPr>
        <p:spPr bwMode="auto">
          <a:xfrm>
            <a:off x="2076450" y="909638"/>
            <a:ext cx="4378325" cy="0"/>
          </a:xfrm>
          <a:prstGeom prst="line">
            <a:avLst/>
          </a:prstGeom>
          <a:noFill/>
          <a:ln w="28575">
            <a:solidFill>
              <a:srgbClr val="000000"/>
            </a:solidFill>
            <a:round/>
            <a:headEnd/>
            <a:tailEnd/>
          </a:ln>
        </p:spPr>
        <p:txBody>
          <a:bodyPr anchor="ctr"/>
          <a:lstStyle/>
          <a:p>
            <a:endParaRPr lang="zh-CN" altLang="en-US"/>
          </a:p>
        </p:txBody>
      </p:sp>
      <p:sp>
        <p:nvSpPr>
          <p:cNvPr id="1246277" name="Line 69"/>
          <p:cNvSpPr>
            <a:spLocks noChangeAspect="1" noChangeShapeType="1"/>
          </p:cNvSpPr>
          <p:nvPr/>
        </p:nvSpPr>
        <p:spPr bwMode="auto">
          <a:xfrm>
            <a:off x="6454775" y="909638"/>
            <a:ext cx="0" cy="358775"/>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46278" name="Line 70"/>
          <p:cNvSpPr>
            <a:spLocks noChangeAspect="1" noChangeShapeType="1"/>
          </p:cNvSpPr>
          <p:nvPr/>
        </p:nvSpPr>
        <p:spPr bwMode="auto">
          <a:xfrm>
            <a:off x="2417763" y="909638"/>
            <a:ext cx="0" cy="358775"/>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46279" name="Line 71"/>
          <p:cNvSpPr>
            <a:spLocks noChangeAspect="1" noChangeShapeType="1"/>
          </p:cNvSpPr>
          <p:nvPr/>
        </p:nvSpPr>
        <p:spPr bwMode="auto">
          <a:xfrm>
            <a:off x="3905250" y="909638"/>
            <a:ext cx="0" cy="358775"/>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46280" name="Line 72"/>
          <p:cNvSpPr>
            <a:spLocks noChangeAspect="1" noChangeShapeType="1"/>
          </p:cNvSpPr>
          <p:nvPr/>
        </p:nvSpPr>
        <p:spPr bwMode="auto">
          <a:xfrm>
            <a:off x="5180013" y="909638"/>
            <a:ext cx="0" cy="358775"/>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46282" name="Text Box 74"/>
          <p:cNvSpPr txBox="1">
            <a:spLocks noChangeAspect="1" noChangeArrowheads="1"/>
          </p:cNvSpPr>
          <p:nvPr/>
        </p:nvSpPr>
        <p:spPr bwMode="auto">
          <a:xfrm>
            <a:off x="7007225" y="1617663"/>
            <a:ext cx="1309688" cy="727075"/>
          </a:xfrm>
          <a:prstGeom prst="rect">
            <a:avLst/>
          </a:prstGeom>
          <a:solidFill>
            <a:srgbClr val="FFFFFF"/>
          </a:solidFill>
          <a:ln w="9525">
            <a:noFill/>
            <a:miter lim="800000"/>
            <a:headEnd/>
            <a:tailEnd/>
          </a:ln>
        </p:spPr>
        <p:txBody>
          <a:bodyPr lIns="0" tIns="0" rIns="0" bIns="0" anchor="ctr"/>
          <a:lstStyle/>
          <a:p>
            <a:r>
              <a:rPr lang="zh-CN" altLang="en-US" sz="2000">
                <a:solidFill>
                  <a:srgbClr val="0000FF"/>
                </a:solidFill>
                <a:ea typeface="楷体_GB2312" pitchFamily="49" charset="-122"/>
              </a:rPr>
              <a:t>阶码比较</a:t>
            </a:r>
          </a:p>
          <a:p>
            <a:r>
              <a:rPr lang="zh-CN" altLang="en-US" sz="2000">
                <a:solidFill>
                  <a:srgbClr val="0000FF"/>
                </a:solidFill>
                <a:ea typeface="楷体_GB2312" pitchFamily="49" charset="-122"/>
              </a:rPr>
              <a:t>尾数对齐</a:t>
            </a:r>
          </a:p>
        </p:txBody>
      </p:sp>
      <p:sp>
        <p:nvSpPr>
          <p:cNvPr id="1246283" name="Line 75"/>
          <p:cNvSpPr>
            <a:spLocks noChangeAspect="1" noChangeShapeType="1"/>
          </p:cNvSpPr>
          <p:nvPr/>
        </p:nvSpPr>
        <p:spPr bwMode="auto">
          <a:xfrm>
            <a:off x="6915150" y="908050"/>
            <a:ext cx="1174750" cy="0"/>
          </a:xfrm>
          <a:prstGeom prst="line">
            <a:avLst/>
          </a:prstGeom>
          <a:noFill/>
          <a:ln w="19050">
            <a:solidFill>
              <a:srgbClr val="FF6600"/>
            </a:solidFill>
            <a:prstDash val="dash"/>
            <a:round/>
            <a:headEnd/>
            <a:tailEnd/>
          </a:ln>
        </p:spPr>
        <p:txBody>
          <a:bodyPr anchor="ctr"/>
          <a:lstStyle/>
          <a:p>
            <a:endParaRPr lang="zh-CN" altLang="en-US"/>
          </a:p>
        </p:txBody>
      </p:sp>
      <p:sp>
        <p:nvSpPr>
          <p:cNvPr id="1246284" name="Line 76"/>
          <p:cNvSpPr>
            <a:spLocks noChangeAspect="1" noChangeShapeType="1"/>
          </p:cNvSpPr>
          <p:nvPr/>
        </p:nvSpPr>
        <p:spPr bwMode="auto">
          <a:xfrm>
            <a:off x="6915150" y="2689225"/>
            <a:ext cx="1174750" cy="0"/>
          </a:xfrm>
          <a:prstGeom prst="line">
            <a:avLst/>
          </a:prstGeom>
          <a:noFill/>
          <a:ln w="19050">
            <a:solidFill>
              <a:srgbClr val="FF6600"/>
            </a:solidFill>
            <a:prstDash val="dash"/>
            <a:round/>
            <a:headEnd/>
            <a:tailEnd/>
          </a:ln>
        </p:spPr>
        <p:txBody>
          <a:bodyPr anchor="ctr"/>
          <a:lstStyle/>
          <a:p>
            <a:endParaRPr lang="zh-CN" altLang="en-US"/>
          </a:p>
        </p:txBody>
      </p:sp>
      <p:sp>
        <p:nvSpPr>
          <p:cNvPr id="1246285" name="Line 77"/>
          <p:cNvSpPr>
            <a:spLocks noChangeAspect="1" noChangeShapeType="1"/>
          </p:cNvSpPr>
          <p:nvPr/>
        </p:nvSpPr>
        <p:spPr bwMode="auto">
          <a:xfrm>
            <a:off x="6926263" y="3559175"/>
            <a:ext cx="1174750" cy="0"/>
          </a:xfrm>
          <a:prstGeom prst="line">
            <a:avLst/>
          </a:prstGeom>
          <a:noFill/>
          <a:ln w="19050">
            <a:solidFill>
              <a:srgbClr val="FF6600"/>
            </a:solidFill>
            <a:prstDash val="dash"/>
            <a:round/>
            <a:headEnd/>
            <a:tailEnd/>
          </a:ln>
        </p:spPr>
        <p:txBody>
          <a:bodyPr anchor="ctr"/>
          <a:lstStyle/>
          <a:p>
            <a:endParaRPr lang="zh-CN" altLang="en-US"/>
          </a:p>
        </p:txBody>
      </p:sp>
      <p:sp>
        <p:nvSpPr>
          <p:cNvPr id="1246286" name="Line 78"/>
          <p:cNvSpPr>
            <a:spLocks noChangeAspect="1" noChangeShapeType="1"/>
          </p:cNvSpPr>
          <p:nvPr/>
        </p:nvSpPr>
        <p:spPr bwMode="auto">
          <a:xfrm>
            <a:off x="6915150" y="5894388"/>
            <a:ext cx="1174750" cy="0"/>
          </a:xfrm>
          <a:prstGeom prst="line">
            <a:avLst/>
          </a:prstGeom>
          <a:noFill/>
          <a:ln w="19050">
            <a:solidFill>
              <a:srgbClr val="FF6600"/>
            </a:solidFill>
            <a:prstDash val="dash"/>
            <a:round/>
            <a:headEnd/>
            <a:tailEnd/>
          </a:ln>
        </p:spPr>
        <p:txBody>
          <a:bodyPr anchor="ctr"/>
          <a:lstStyle/>
          <a:p>
            <a:endParaRPr lang="zh-CN" altLang="en-US"/>
          </a:p>
        </p:txBody>
      </p:sp>
      <p:sp>
        <p:nvSpPr>
          <p:cNvPr id="1246287" name="Text Box 79"/>
          <p:cNvSpPr txBox="1">
            <a:spLocks noChangeAspect="1" noChangeArrowheads="1"/>
          </p:cNvSpPr>
          <p:nvPr/>
        </p:nvSpPr>
        <p:spPr bwMode="auto">
          <a:xfrm>
            <a:off x="6972300" y="2924175"/>
            <a:ext cx="1200150" cy="393700"/>
          </a:xfrm>
          <a:prstGeom prst="rect">
            <a:avLst/>
          </a:prstGeom>
          <a:solidFill>
            <a:srgbClr val="FFFFFF"/>
          </a:solidFill>
          <a:ln w="9525">
            <a:noFill/>
            <a:miter lim="800000"/>
            <a:headEnd/>
            <a:tailEnd/>
          </a:ln>
        </p:spPr>
        <p:txBody>
          <a:bodyPr lIns="0" tIns="0" rIns="0" bIns="0" anchor="ctr"/>
          <a:lstStyle/>
          <a:p>
            <a:r>
              <a:rPr lang="zh-CN" altLang="en-US" sz="2000">
                <a:solidFill>
                  <a:srgbClr val="0000FF"/>
                </a:solidFill>
                <a:ea typeface="楷体_GB2312" pitchFamily="49" charset="-122"/>
              </a:rPr>
              <a:t>尾数加</a:t>
            </a:r>
            <a:r>
              <a:rPr lang="en-US" altLang="zh-CN" sz="2000">
                <a:solidFill>
                  <a:srgbClr val="0000FF"/>
                </a:solidFill>
                <a:ea typeface="楷体_GB2312" pitchFamily="49" charset="-122"/>
              </a:rPr>
              <a:t>/</a:t>
            </a:r>
            <a:r>
              <a:rPr lang="zh-CN" altLang="en-US" sz="2000">
                <a:solidFill>
                  <a:srgbClr val="0000FF"/>
                </a:solidFill>
                <a:ea typeface="楷体_GB2312" pitchFamily="49" charset="-122"/>
              </a:rPr>
              <a:t>减</a:t>
            </a:r>
          </a:p>
        </p:txBody>
      </p:sp>
      <p:sp>
        <p:nvSpPr>
          <p:cNvPr id="1246288" name="Text Box 80"/>
          <p:cNvSpPr txBox="1">
            <a:spLocks noChangeAspect="1" noChangeArrowheads="1"/>
          </p:cNvSpPr>
          <p:nvPr/>
        </p:nvSpPr>
        <p:spPr bwMode="auto">
          <a:xfrm>
            <a:off x="7112000" y="4335463"/>
            <a:ext cx="1060450" cy="727075"/>
          </a:xfrm>
          <a:prstGeom prst="rect">
            <a:avLst/>
          </a:prstGeom>
          <a:solidFill>
            <a:srgbClr val="FFFFFF"/>
          </a:solidFill>
          <a:ln w="9525">
            <a:noFill/>
            <a:miter lim="800000"/>
            <a:headEnd/>
            <a:tailEnd/>
          </a:ln>
        </p:spPr>
        <p:txBody>
          <a:bodyPr lIns="0" tIns="0" rIns="0" bIns="0" anchor="ctr"/>
          <a:lstStyle/>
          <a:p>
            <a:r>
              <a:rPr lang="zh-CN" altLang="en-US" sz="2000">
                <a:solidFill>
                  <a:srgbClr val="0000FF"/>
                </a:solidFill>
                <a:ea typeface="楷体_GB2312" pitchFamily="49" charset="-122"/>
              </a:rPr>
              <a:t>结果</a:t>
            </a:r>
          </a:p>
          <a:p>
            <a:r>
              <a:rPr lang="zh-CN" altLang="en-US" sz="2000">
                <a:solidFill>
                  <a:srgbClr val="0000FF"/>
                </a:solidFill>
                <a:ea typeface="楷体_GB2312" pitchFamily="49" charset="-122"/>
              </a:rPr>
              <a:t>规格化</a:t>
            </a:r>
          </a:p>
        </p:txBody>
      </p:sp>
      <p:sp>
        <p:nvSpPr>
          <p:cNvPr id="1246289" name="Text Box 81"/>
          <p:cNvSpPr txBox="1">
            <a:spLocks noChangeAspect="1" noChangeArrowheads="1"/>
          </p:cNvSpPr>
          <p:nvPr/>
        </p:nvSpPr>
        <p:spPr bwMode="auto">
          <a:xfrm>
            <a:off x="6080125" y="2170113"/>
            <a:ext cx="895350" cy="360362"/>
          </a:xfrm>
          <a:prstGeom prst="rect">
            <a:avLst/>
          </a:prstGeom>
          <a:solidFill>
            <a:srgbClr val="FFFF99"/>
          </a:solidFill>
          <a:ln w="28575">
            <a:solidFill>
              <a:srgbClr val="000000"/>
            </a:solidFill>
            <a:miter lim="800000"/>
            <a:headEnd/>
            <a:tailEnd/>
          </a:ln>
        </p:spPr>
        <p:txBody>
          <a:bodyPr lIns="0" tIns="0" rIns="0" bIns="0" anchor="ctr"/>
          <a:lstStyle/>
          <a:p>
            <a:r>
              <a:rPr lang="zh-CN" altLang="en-US" sz="2000">
                <a:ea typeface="楷体_GB2312" pitchFamily="49" charset="-122"/>
              </a:rPr>
              <a:t>选择器</a:t>
            </a:r>
          </a:p>
        </p:txBody>
      </p:sp>
      <p:sp>
        <p:nvSpPr>
          <p:cNvPr id="1246290" name="Text Box 82"/>
          <p:cNvSpPr txBox="1">
            <a:spLocks noChangeAspect="1" noChangeArrowheads="1"/>
          </p:cNvSpPr>
          <p:nvPr/>
        </p:nvSpPr>
        <p:spPr bwMode="auto">
          <a:xfrm>
            <a:off x="2584450" y="3730625"/>
            <a:ext cx="911225" cy="352425"/>
          </a:xfrm>
          <a:prstGeom prst="rect">
            <a:avLst/>
          </a:prstGeom>
          <a:solidFill>
            <a:srgbClr val="FFFF99"/>
          </a:solidFill>
          <a:ln w="28575">
            <a:solidFill>
              <a:srgbClr val="000000"/>
            </a:solidFill>
            <a:miter lim="800000"/>
            <a:headEnd/>
            <a:tailEnd/>
          </a:ln>
        </p:spPr>
        <p:txBody>
          <a:bodyPr lIns="0" tIns="0" rIns="0" bIns="0" anchor="ctr"/>
          <a:lstStyle/>
          <a:p>
            <a:r>
              <a:rPr lang="zh-CN" altLang="en-US" sz="2000">
                <a:ea typeface="楷体_GB2312" pitchFamily="49" charset="-122"/>
              </a:rPr>
              <a:t>选择器</a:t>
            </a:r>
          </a:p>
        </p:txBody>
      </p:sp>
      <p:sp>
        <p:nvSpPr>
          <p:cNvPr id="1246294" name="Line 86"/>
          <p:cNvSpPr>
            <a:spLocks noChangeAspect="1" noChangeShapeType="1"/>
          </p:cNvSpPr>
          <p:nvPr/>
        </p:nvSpPr>
        <p:spPr bwMode="auto">
          <a:xfrm>
            <a:off x="6451600" y="2097088"/>
            <a:ext cx="0" cy="80962"/>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46295" name="Line 87"/>
          <p:cNvSpPr>
            <a:spLocks noChangeAspect="1" noChangeShapeType="1"/>
          </p:cNvSpPr>
          <p:nvPr/>
        </p:nvSpPr>
        <p:spPr bwMode="auto">
          <a:xfrm>
            <a:off x="2841625" y="3509963"/>
            <a:ext cx="0" cy="219075"/>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46297" name="Text Box 89"/>
          <p:cNvSpPr txBox="1">
            <a:spLocks noChangeArrowheads="1"/>
          </p:cNvSpPr>
          <p:nvPr/>
        </p:nvSpPr>
        <p:spPr bwMode="auto">
          <a:xfrm>
            <a:off x="2484438" y="884238"/>
            <a:ext cx="503237" cy="457200"/>
          </a:xfrm>
          <a:prstGeom prst="rect">
            <a:avLst/>
          </a:prstGeom>
          <a:noFill/>
          <a:ln w="28575" algn="ctr">
            <a:noFill/>
            <a:miter lim="800000"/>
            <a:headEnd/>
            <a:tailEnd/>
          </a:ln>
          <a:effectLst/>
        </p:spPr>
        <p:txBody>
          <a:bodyPr>
            <a:spAutoFit/>
          </a:bodyPr>
          <a:lstStyle/>
          <a:p>
            <a:pPr>
              <a:spcBef>
                <a:spcPct val="50000"/>
              </a:spcBef>
            </a:pPr>
            <a:r>
              <a:rPr lang="en-US" altLang="zh-CN">
                <a:solidFill>
                  <a:srgbClr val="0000FF"/>
                </a:solidFill>
              </a:rPr>
              <a:t>X</a:t>
            </a:r>
          </a:p>
        </p:txBody>
      </p:sp>
      <p:sp>
        <p:nvSpPr>
          <p:cNvPr id="1246298" name="Text Box 90"/>
          <p:cNvSpPr txBox="1">
            <a:spLocks noChangeArrowheads="1"/>
          </p:cNvSpPr>
          <p:nvPr/>
        </p:nvSpPr>
        <p:spPr bwMode="auto">
          <a:xfrm>
            <a:off x="3995738" y="884238"/>
            <a:ext cx="503237" cy="457200"/>
          </a:xfrm>
          <a:prstGeom prst="rect">
            <a:avLst/>
          </a:prstGeom>
          <a:noFill/>
          <a:ln w="28575" algn="ctr">
            <a:noFill/>
            <a:miter lim="800000"/>
            <a:headEnd/>
            <a:tailEnd/>
          </a:ln>
          <a:effectLst/>
        </p:spPr>
        <p:txBody>
          <a:bodyPr>
            <a:spAutoFit/>
          </a:bodyPr>
          <a:lstStyle/>
          <a:p>
            <a:pPr>
              <a:spcBef>
                <a:spcPct val="50000"/>
              </a:spcBef>
            </a:pPr>
            <a:r>
              <a:rPr lang="en-US" altLang="zh-CN">
                <a:solidFill>
                  <a:srgbClr val="FF0000"/>
                </a:solidFill>
              </a:rPr>
              <a:t>Y</a:t>
            </a:r>
          </a:p>
        </p:txBody>
      </p:sp>
      <p:sp>
        <p:nvSpPr>
          <p:cNvPr id="1246299" name="Text Box 91"/>
          <p:cNvSpPr txBox="1">
            <a:spLocks noChangeArrowheads="1"/>
          </p:cNvSpPr>
          <p:nvPr/>
        </p:nvSpPr>
        <p:spPr bwMode="auto">
          <a:xfrm>
            <a:off x="5219700" y="884238"/>
            <a:ext cx="503238" cy="457200"/>
          </a:xfrm>
          <a:prstGeom prst="rect">
            <a:avLst/>
          </a:prstGeom>
          <a:noFill/>
          <a:ln w="28575" algn="ctr">
            <a:noFill/>
            <a:miter lim="800000"/>
            <a:headEnd/>
            <a:tailEnd/>
          </a:ln>
          <a:effectLst/>
        </p:spPr>
        <p:txBody>
          <a:bodyPr>
            <a:spAutoFit/>
          </a:bodyPr>
          <a:lstStyle/>
          <a:p>
            <a:pPr>
              <a:spcBef>
                <a:spcPct val="50000"/>
              </a:spcBef>
            </a:pPr>
            <a:r>
              <a:rPr lang="en-US" altLang="zh-CN">
                <a:solidFill>
                  <a:srgbClr val="0000FF"/>
                </a:solidFill>
              </a:rPr>
              <a:t>X</a:t>
            </a:r>
          </a:p>
        </p:txBody>
      </p:sp>
      <p:sp>
        <p:nvSpPr>
          <p:cNvPr id="1246300" name="Text Box 92"/>
          <p:cNvSpPr txBox="1">
            <a:spLocks noChangeArrowheads="1"/>
          </p:cNvSpPr>
          <p:nvPr/>
        </p:nvSpPr>
        <p:spPr bwMode="auto">
          <a:xfrm>
            <a:off x="6516688" y="884238"/>
            <a:ext cx="503237" cy="457200"/>
          </a:xfrm>
          <a:prstGeom prst="rect">
            <a:avLst/>
          </a:prstGeom>
          <a:noFill/>
          <a:ln w="28575" algn="ctr">
            <a:noFill/>
            <a:miter lim="800000"/>
            <a:headEnd/>
            <a:tailEnd/>
          </a:ln>
          <a:effectLst/>
        </p:spPr>
        <p:txBody>
          <a:bodyPr>
            <a:spAutoFit/>
          </a:bodyPr>
          <a:lstStyle/>
          <a:p>
            <a:pPr>
              <a:spcBef>
                <a:spcPct val="50000"/>
              </a:spcBef>
            </a:pPr>
            <a:r>
              <a:rPr lang="en-US" altLang="zh-CN">
                <a:solidFill>
                  <a:srgbClr val="FF0000"/>
                </a:solidFill>
              </a:rPr>
              <a:t>Y</a:t>
            </a:r>
          </a:p>
        </p:txBody>
      </p:sp>
      <p:sp>
        <p:nvSpPr>
          <p:cNvPr id="1246301" name="Text Box 93"/>
          <p:cNvSpPr txBox="1">
            <a:spLocks noChangeAspect="1" noChangeArrowheads="1"/>
          </p:cNvSpPr>
          <p:nvPr/>
        </p:nvSpPr>
        <p:spPr bwMode="auto">
          <a:xfrm>
            <a:off x="3779838" y="3933825"/>
            <a:ext cx="431800" cy="358775"/>
          </a:xfrm>
          <a:prstGeom prst="rect">
            <a:avLst/>
          </a:prstGeom>
          <a:noFill/>
          <a:ln w="9525">
            <a:noFill/>
            <a:miter lim="800000"/>
            <a:headEnd/>
            <a:tailEnd/>
          </a:ln>
        </p:spPr>
        <p:txBody>
          <a:bodyPr lIns="0" tIns="0" rIns="0" bIns="0" anchor="ctr"/>
          <a:lstStyle/>
          <a:p>
            <a:r>
              <a:rPr lang="en-US" altLang="zh-CN">
                <a:ea typeface="楷体_GB2312" pitchFamily="49" charset="-122"/>
              </a:rPr>
              <a:t>z</a:t>
            </a: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008A4F4B-AF52-4DAC-92C8-20D70AF3450C}" type="slidenum">
              <a:rPr lang="zh-CN" altLang="en-US"/>
              <a:pPr/>
              <a:t>29</a:t>
            </a:fld>
            <a:endParaRPr lang="en-US" altLang="zh-CN"/>
          </a:p>
        </p:txBody>
      </p:sp>
      <p:sp>
        <p:nvSpPr>
          <p:cNvPr id="1249282" name="Rectangle 2"/>
          <p:cNvSpPr>
            <a:spLocks noGrp="1" noChangeArrowheads="1"/>
          </p:cNvSpPr>
          <p:nvPr>
            <p:ph type="title"/>
          </p:nvPr>
        </p:nvSpPr>
        <p:spPr/>
        <p:txBody>
          <a:bodyPr/>
          <a:lstStyle/>
          <a:p>
            <a:r>
              <a:rPr lang="en-US" altLang="zh-CN"/>
              <a:t>7.2.1 </a:t>
            </a:r>
            <a:r>
              <a:rPr lang="zh-CN" altLang="en-US" b="0"/>
              <a:t>浮点加</a:t>
            </a:r>
            <a:r>
              <a:rPr lang="en-US" altLang="zh-CN" b="0"/>
              <a:t>/</a:t>
            </a:r>
            <a:r>
              <a:rPr lang="zh-CN" altLang="en-US" b="0"/>
              <a:t>减法器流水线</a:t>
            </a:r>
          </a:p>
        </p:txBody>
      </p:sp>
      <p:sp>
        <p:nvSpPr>
          <p:cNvPr id="1249283" name="Rectangle 3"/>
          <p:cNvSpPr>
            <a:spLocks noGrp="1" noChangeArrowheads="1"/>
          </p:cNvSpPr>
          <p:nvPr>
            <p:ph type="body" idx="1"/>
          </p:nvPr>
        </p:nvSpPr>
        <p:spPr>
          <a:xfrm>
            <a:off x="457200" y="1052513"/>
            <a:ext cx="8578850" cy="5689600"/>
          </a:xfrm>
        </p:spPr>
        <p:txBody>
          <a:bodyPr/>
          <a:lstStyle/>
          <a:p>
            <a:pPr>
              <a:spcBef>
                <a:spcPct val="0"/>
              </a:spcBef>
              <a:buFont typeface="Wingdings" pitchFamily="2" charset="2"/>
              <a:buNone/>
            </a:pPr>
            <a:r>
              <a:rPr lang="zh-CN" altLang="en-US"/>
              <a:t>为某功能设计设计流水线电路：</a:t>
            </a:r>
          </a:p>
          <a:p>
            <a:pPr>
              <a:spcBef>
                <a:spcPct val="0"/>
              </a:spcBef>
            </a:pPr>
            <a:r>
              <a:rPr lang="zh-CN" altLang="en-US"/>
              <a:t>寻找一个适当的、</a:t>
            </a:r>
            <a:r>
              <a:rPr lang="zh-CN" altLang="en-US">
                <a:solidFill>
                  <a:srgbClr val="CC0000"/>
                </a:solidFill>
              </a:rPr>
              <a:t>可分解为多步骤</a:t>
            </a:r>
            <a:r>
              <a:rPr lang="zh-CN" altLang="en-US"/>
              <a:t>的、</a:t>
            </a:r>
            <a:r>
              <a:rPr lang="zh-CN" altLang="en-US">
                <a:solidFill>
                  <a:srgbClr val="CC0000"/>
                </a:solidFill>
              </a:rPr>
              <a:t>连续运行</a:t>
            </a:r>
            <a:r>
              <a:rPr lang="zh-CN" altLang="en-US"/>
              <a:t>的算法，该算法的每一步骤应是</a:t>
            </a:r>
            <a:r>
              <a:rPr lang="zh-CN" altLang="en-US">
                <a:solidFill>
                  <a:srgbClr val="FF0000"/>
                </a:solidFill>
              </a:rPr>
              <a:t>时间均衡</a:t>
            </a:r>
            <a:r>
              <a:rPr lang="zh-CN" altLang="en-US"/>
              <a:t>的、</a:t>
            </a:r>
            <a:r>
              <a:rPr lang="zh-CN" altLang="en-US">
                <a:solidFill>
                  <a:srgbClr val="0000FF"/>
                </a:solidFill>
              </a:rPr>
              <a:t>可以由硬件电路实现</a:t>
            </a:r>
            <a:r>
              <a:rPr lang="zh-CN" altLang="en-US"/>
              <a:t>的。</a:t>
            </a:r>
          </a:p>
          <a:p>
            <a:pPr>
              <a:spcBef>
                <a:spcPct val="0"/>
              </a:spcBef>
            </a:pPr>
            <a:r>
              <a:rPr lang="zh-CN" altLang="en-US"/>
              <a:t>将实现算法每一步骤的硬件电路作为流水线的一</a:t>
            </a:r>
            <a:r>
              <a:rPr lang="zh-CN" altLang="en-US">
                <a:solidFill>
                  <a:srgbClr val="FF0000"/>
                </a:solidFill>
              </a:rPr>
              <a:t>段</a:t>
            </a:r>
            <a:r>
              <a:rPr lang="zh-CN" altLang="en-US"/>
              <a:t>，并按照步骤顺序将各段连接起来。</a:t>
            </a:r>
          </a:p>
          <a:p>
            <a:pPr>
              <a:spcBef>
                <a:spcPct val="0"/>
              </a:spcBef>
            </a:pPr>
            <a:r>
              <a:rPr lang="zh-CN" altLang="en-US"/>
              <a:t>在流水线各段之间放置</a:t>
            </a:r>
            <a:r>
              <a:rPr lang="zh-CN" altLang="en-US">
                <a:solidFill>
                  <a:srgbClr val="CC0000"/>
                </a:solidFill>
              </a:rPr>
              <a:t>快速缓冲寄存器</a:t>
            </a:r>
            <a:r>
              <a:rPr lang="zh-CN" altLang="en-US"/>
              <a:t>来分离各段，并利用缓冲寄存器逐段传送处理数据（部分或全部结果）。所有缓冲寄存器受同一</a:t>
            </a:r>
            <a:r>
              <a:rPr lang="zh-CN" altLang="en-US">
                <a:solidFill>
                  <a:srgbClr val="0000FF"/>
                </a:solidFill>
              </a:rPr>
              <a:t>时钟</a:t>
            </a:r>
            <a:r>
              <a:rPr lang="zh-CN" altLang="en-US"/>
              <a:t>控制。</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898" name="Rectangle 2"/>
          <p:cNvSpPr>
            <a:spLocks noGrp="1" noChangeArrowheads="1"/>
          </p:cNvSpPr>
          <p:nvPr>
            <p:ph type="subTitle" idx="1"/>
          </p:nvPr>
        </p:nvSpPr>
        <p:spPr>
          <a:xfrm>
            <a:off x="468313" y="1700213"/>
            <a:ext cx="8604250" cy="2592387"/>
          </a:xfrm>
          <a:noFill/>
          <a:ln/>
        </p:spPr>
        <p:txBody>
          <a:bodyPr anchor="ctr"/>
          <a:lstStyle/>
          <a:p>
            <a:pPr>
              <a:spcBef>
                <a:spcPct val="10000"/>
              </a:spcBef>
              <a:buClrTx/>
              <a:buFont typeface="Arial" charset="0"/>
              <a:buNone/>
            </a:pPr>
            <a:r>
              <a:rPr lang="zh-CN" altLang="en-US" sz="4500" b="0">
                <a:solidFill>
                  <a:srgbClr val="FFFFFF"/>
                </a:solidFill>
                <a:ea typeface="隶书" pitchFamily="49" charset="-122"/>
              </a:rPr>
              <a:t>计算机</a:t>
            </a:r>
            <a:r>
              <a:rPr lang="zh-CN" altLang="en-US" sz="4500" b="0">
                <a:solidFill>
                  <a:srgbClr val="FFCC00"/>
                </a:solidFill>
                <a:ea typeface="隶书" pitchFamily="49" charset="-122"/>
              </a:rPr>
              <a:t>组成</a:t>
            </a:r>
            <a:r>
              <a:rPr lang="zh-CN" altLang="en-US" sz="4500" b="0">
                <a:solidFill>
                  <a:srgbClr val="FFFFFF"/>
                </a:solidFill>
                <a:ea typeface="隶书" pitchFamily="49" charset="-122"/>
              </a:rPr>
              <a:t>与</a:t>
            </a:r>
            <a:r>
              <a:rPr lang="zh-CN" altLang="en-US" sz="4500" b="0">
                <a:solidFill>
                  <a:srgbClr val="FFCC00"/>
                </a:solidFill>
                <a:ea typeface="隶书" pitchFamily="49" charset="-122"/>
              </a:rPr>
              <a:t>体系结构</a:t>
            </a:r>
            <a:endParaRPr lang="zh-CN" altLang="en-US" sz="4500" b="0">
              <a:solidFill>
                <a:srgbClr val="FFFFFF"/>
              </a:solidFill>
              <a:ea typeface="隶书" pitchFamily="49" charset="-122"/>
            </a:endParaRPr>
          </a:p>
          <a:p>
            <a:pPr>
              <a:spcBef>
                <a:spcPct val="10000"/>
              </a:spcBef>
              <a:buClrTx/>
              <a:buFont typeface="Arial" charset="0"/>
              <a:buNone/>
            </a:pPr>
            <a:r>
              <a:rPr lang="zh-CN" altLang="en-US" sz="3900" b="0">
                <a:solidFill>
                  <a:srgbClr val="FFFFFF"/>
                </a:solidFill>
                <a:latin typeface="Arial" charset="0"/>
                <a:ea typeface="黑体" pitchFamily="2" charset="-122"/>
              </a:rPr>
              <a:t>第</a:t>
            </a:r>
            <a:r>
              <a:rPr lang="en-US" altLang="zh-CN" sz="7200" b="0">
                <a:solidFill>
                  <a:srgbClr val="FFFFFF"/>
                </a:solidFill>
                <a:latin typeface="Arial" charset="0"/>
                <a:ea typeface="黑体" pitchFamily="2" charset="-122"/>
              </a:rPr>
              <a:t>7</a:t>
            </a:r>
            <a:r>
              <a:rPr lang="zh-CN" altLang="en-US" sz="3900" b="0">
                <a:solidFill>
                  <a:srgbClr val="FFFFFF"/>
                </a:solidFill>
                <a:latin typeface="Arial" charset="0"/>
                <a:ea typeface="黑体" pitchFamily="2" charset="-122"/>
              </a:rPr>
              <a:t>章  流水线技术与指令级并行</a:t>
            </a:r>
          </a:p>
        </p:txBody>
      </p:sp>
      <p:sp>
        <p:nvSpPr>
          <p:cNvPr id="1232899" name="Rectangle 3"/>
          <p:cNvSpPr>
            <a:spLocks noChangeArrowheads="1"/>
          </p:cNvSpPr>
          <p:nvPr/>
        </p:nvSpPr>
        <p:spPr bwMode="auto">
          <a:xfrm>
            <a:off x="1979613" y="4579938"/>
            <a:ext cx="6985000" cy="720725"/>
          </a:xfrm>
          <a:prstGeom prst="rect">
            <a:avLst/>
          </a:prstGeom>
          <a:noFill/>
          <a:ln w="9525">
            <a:noFill/>
            <a:miter lim="800000"/>
            <a:headEnd/>
            <a:tailEnd/>
          </a:ln>
          <a:effectLst/>
        </p:spPr>
        <p:txBody>
          <a:bodyPr/>
          <a:lstStyle/>
          <a:p>
            <a:pPr algn="r">
              <a:spcBef>
                <a:spcPct val="20000"/>
              </a:spcBef>
              <a:buClr>
                <a:schemeClr val="bg2"/>
              </a:buClr>
              <a:buSzPct val="75000"/>
              <a:buFont typeface="Wingdings" pitchFamily="2" charset="2"/>
              <a:buNone/>
            </a:pPr>
            <a:r>
              <a:rPr lang="en-US" altLang="zh-CN" sz="3800">
                <a:ea typeface="楷体_GB2312" pitchFamily="49" charset="-122"/>
              </a:rPr>
              <a:t>7.1  </a:t>
            </a:r>
            <a:r>
              <a:rPr lang="zh-CN" altLang="en-US" sz="3800">
                <a:ea typeface="楷体_GB2312" pitchFamily="49" charset="-122"/>
              </a:rPr>
              <a:t>流水线处理</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232898">
                                            <p:txEl>
                                              <p:pRg st="0" end="0"/>
                                            </p:txEl>
                                          </p:spTgt>
                                        </p:tgtEl>
                                        <p:attrNameLst>
                                          <p:attrName>style.visibility</p:attrName>
                                        </p:attrNameLst>
                                      </p:cBhvr>
                                      <p:to>
                                        <p:strVal val="visible"/>
                                      </p:to>
                                    </p:set>
                                    <p:anim calcmode="lin" valueType="num">
                                      <p:cBhvr>
                                        <p:cTn id="7" dur="500" fill="hold"/>
                                        <p:tgtEl>
                                          <p:spTgt spid="1232898">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232898">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232898">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232898">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232898">
                                            <p:txEl>
                                              <p:pRg st="1" end="1"/>
                                            </p:txEl>
                                          </p:spTgt>
                                        </p:tgtEl>
                                        <p:attrNameLst>
                                          <p:attrName>style.visibility</p:attrName>
                                        </p:attrNameLst>
                                      </p:cBhvr>
                                      <p:to>
                                        <p:strVal val="visible"/>
                                      </p:to>
                                    </p:set>
                                    <p:anim calcmode="lin" valueType="num">
                                      <p:cBhvr additive="base">
                                        <p:cTn id="14" dur="500" fill="hold"/>
                                        <p:tgtEl>
                                          <p:spTgt spid="1232898">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232898">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4" fill="hold" nodeType="afterEffect">
                                  <p:stCondLst>
                                    <p:cond delay="0"/>
                                  </p:stCondLst>
                                  <p:childTnLst>
                                    <p:set>
                                      <p:cBhvr>
                                        <p:cTn id="18" dur="1" fill="hold">
                                          <p:stCondLst>
                                            <p:cond delay="0"/>
                                          </p:stCondLst>
                                        </p:cTn>
                                        <p:tgtEl>
                                          <p:spTgt spid="1232899">
                                            <p:txEl>
                                              <p:pRg st="0" end="0"/>
                                            </p:txEl>
                                          </p:spTgt>
                                        </p:tgtEl>
                                        <p:attrNameLst>
                                          <p:attrName>style.visibility</p:attrName>
                                        </p:attrNameLst>
                                      </p:cBhvr>
                                      <p:to>
                                        <p:strVal val="visible"/>
                                      </p:to>
                                    </p:set>
                                    <p:anim calcmode="lin" valueType="num">
                                      <p:cBhvr additive="base">
                                        <p:cTn id="19" dur="500" fill="hold"/>
                                        <p:tgtEl>
                                          <p:spTgt spid="123289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3289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7238" name="Text Box 6"/>
          <p:cNvSpPr txBox="1">
            <a:spLocks noChangeAspect="1" noChangeArrowheads="1"/>
          </p:cNvSpPr>
          <p:nvPr/>
        </p:nvSpPr>
        <p:spPr bwMode="auto">
          <a:xfrm>
            <a:off x="6011863" y="5589588"/>
            <a:ext cx="2808287" cy="1152525"/>
          </a:xfrm>
          <a:prstGeom prst="rect">
            <a:avLst/>
          </a:prstGeom>
          <a:noFill/>
          <a:ln w="9525">
            <a:noFill/>
            <a:miter lim="800000"/>
            <a:headEnd/>
            <a:tailEnd/>
          </a:ln>
        </p:spPr>
        <p:txBody>
          <a:bodyPr lIns="0" tIns="0" rIns="0" bIns="0"/>
          <a:lstStyle/>
          <a:p>
            <a:r>
              <a:rPr lang="zh-CN" altLang="en-US">
                <a:solidFill>
                  <a:schemeClr val="bg2"/>
                </a:solidFill>
                <a:ea typeface="楷体_GB2312" pitchFamily="49" charset="-122"/>
              </a:rPr>
              <a:t>图</a:t>
            </a:r>
            <a:r>
              <a:rPr lang="en-US" altLang="zh-CN">
                <a:solidFill>
                  <a:schemeClr val="bg2"/>
                </a:solidFill>
                <a:ea typeface="楷体_GB2312" pitchFamily="49" charset="-122"/>
              </a:rPr>
              <a:t>7.7</a:t>
            </a:r>
          </a:p>
          <a:p>
            <a:r>
              <a:rPr lang="zh-CN" altLang="en-US">
                <a:solidFill>
                  <a:schemeClr val="bg2"/>
                </a:solidFill>
                <a:ea typeface="楷体_GB2312" pitchFamily="49" charset="-122"/>
              </a:rPr>
              <a:t>浮点加</a:t>
            </a:r>
            <a:r>
              <a:rPr lang="en-US" altLang="zh-CN">
                <a:solidFill>
                  <a:schemeClr val="bg2"/>
                </a:solidFill>
                <a:ea typeface="楷体_GB2312" pitchFamily="49" charset="-122"/>
              </a:rPr>
              <a:t>/</a:t>
            </a:r>
            <a:r>
              <a:rPr lang="zh-CN" altLang="en-US">
                <a:solidFill>
                  <a:schemeClr val="bg2"/>
                </a:solidFill>
                <a:ea typeface="楷体_GB2312" pitchFamily="49" charset="-122"/>
              </a:rPr>
              <a:t>减法单元的</a:t>
            </a:r>
          </a:p>
          <a:p>
            <a:r>
              <a:rPr lang="zh-CN" altLang="en-US">
                <a:solidFill>
                  <a:schemeClr val="bg2"/>
                </a:solidFill>
                <a:ea typeface="楷体_GB2312" pitchFamily="49" charset="-122"/>
              </a:rPr>
              <a:t>流水线结构</a:t>
            </a:r>
          </a:p>
        </p:txBody>
      </p:sp>
      <p:sp>
        <p:nvSpPr>
          <p:cNvPr id="1247241" name="Text Box 9"/>
          <p:cNvSpPr txBox="1">
            <a:spLocks noChangeAspect="1" noChangeArrowheads="1"/>
          </p:cNvSpPr>
          <p:nvPr/>
        </p:nvSpPr>
        <p:spPr bwMode="auto">
          <a:xfrm>
            <a:off x="1108075" y="6099175"/>
            <a:ext cx="800100" cy="527050"/>
          </a:xfrm>
          <a:prstGeom prst="rect">
            <a:avLst/>
          </a:prstGeom>
          <a:noFill/>
          <a:ln w="9525">
            <a:noFill/>
            <a:miter lim="800000"/>
            <a:headEnd/>
            <a:tailEnd/>
          </a:ln>
        </p:spPr>
        <p:txBody>
          <a:bodyPr lIns="0" tIns="0" rIns="0" bIns="0">
            <a:spAutoFit/>
          </a:bodyPr>
          <a:lstStyle/>
          <a:p>
            <a:pPr>
              <a:lnSpc>
                <a:spcPct val="96000"/>
              </a:lnSpc>
            </a:pPr>
            <a:r>
              <a:rPr lang="zh-CN" altLang="en-US" sz="1800">
                <a:ea typeface="楷体_GB2312" pitchFamily="49" charset="-122"/>
              </a:rPr>
              <a:t>数据</a:t>
            </a:r>
          </a:p>
          <a:p>
            <a:pPr>
              <a:lnSpc>
                <a:spcPct val="96000"/>
              </a:lnSpc>
            </a:pPr>
            <a:r>
              <a:rPr lang="zh-CN" altLang="en-US" sz="1800">
                <a:ea typeface="楷体_GB2312" pitchFamily="49" charset="-122"/>
              </a:rPr>
              <a:t>输出</a:t>
            </a:r>
          </a:p>
        </p:txBody>
      </p:sp>
      <p:sp>
        <p:nvSpPr>
          <p:cNvPr id="1247242" name="Text Box 10"/>
          <p:cNvSpPr txBox="1">
            <a:spLocks noChangeAspect="1" noChangeArrowheads="1"/>
          </p:cNvSpPr>
          <p:nvPr/>
        </p:nvSpPr>
        <p:spPr bwMode="auto">
          <a:xfrm>
            <a:off x="4235450" y="5842000"/>
            <a:ext cx="614363" cy="257175"/>
          </a:xfrm>
          <a:prstGeom prst="rect">
            <a:avLst/>
          </a:prstGeom>
          <a:solidFill>
            <a:srgbClr val="FFCCFF"/>
          </a:solidFill>
          <a:ln w="19050">
            <a:solidFill>
              <a:srgbClr val="0000FF"/>
            </a:solidFill>
            <a:miter lim="800000"/>
            <a:headEnd/>
            <a:tailEnd/>
          </a:ln>
        </p:spPr>
        <p:txBody>
          <a:bodyPr lIns="0" tIns="0" rIns="0" bIns="0" anchor="ctr"/>
          <a:lstStyle/>
          <a:p>
            <a:r>
              <a:rPr lang="en-US" altLang="zh-CN" sz="1800">
                <a:ea typeface="楷体_GB2312" pitchFamily="49" charset="-122"/>
              </a:rPr>
              <a:t>M3</a:t>
            </a:r>
          </a:p>
        </p:txBody>
      </p:sp>
      <p:sp>
        <p:nvSpPr>
          <p:cNvPr id="1247243" name="Text Box 11"/>
          <p:cNvSpPr txBox="1">
            <a:spLocks noChangeAspect="1" noChangeArrowheads="1"/>
          </p:cNvSpPr>
          <p:nvPr/>
        </p:nvSpPr>
        <p:spPr bwMode="auto">
          <a:xfrm>
            <a:off x="2085975" y="5842000"/>
            <a:ext cx="614363" cy="257175"/>
          </a:xfrm>
          <a:prstGeom prst="rect">
            <a:avLst/>
          </a:prstGeom>
          <a:solidFill>
            <a:srgbClr val="FFCCFF"/>
          </a:solidFill>
          <a:ln w="19050">
            <a:solidFill>
              <a:srgbClr val="0000FF"/>
            </a:solidFill>
            <a:miter lim="800000"/>
            <a:headEnd/>
            <a:tailEnd/>
          </a:ln>
        </p:spPr>
        <p:txBody>
          <a:bodyPr lIns="0" tIns="0" rIns="0" bIns="0" anchor="ctr"/>
          <a:lstStyle/>
          <a:p>
            <a:r>
              <a:rPr lang="en-US" altLang="zh-CN" sz="1800">
                <a:ea typeface="楷体_GB2312" pitchFamily="49" charset="-122"/>
              </a:rPr>
              <a:t>E3</a:t>
            </a:r>
          </a:p>
        </p:txBody>
      </p:sp>
      <p:sp>
        <p:nvSpPr>
          <p:cNvPr id="1247244" name="Text Box 12"/>
          <p:cNvSpPr txBox="1">
            <a:spLocks noChangeAspect="1" noChangeArrowheads="1"/>
          </p:cNvSpPr>
          <p:nvPr/>
        </p:nvSpPr>
        <p:spPr bwMode="auto">
          <a:xfrm>
            <a:off x="1931988" y="5327650"/>
            <a:ext cx="922337" cy="257175"/>
          </a:xfrm>
          <a:prstGeom prst="rect">
            <a:avLst/>
          </a:prstGeom>
          <a:solidFill>
            <a:srgbClr val="99FF66"/>
          </a:solidFill>
          <a:ln w="19050">
            <a:solidFill>
              <a:srgbClr val="000000"/>
            </a:solidFill>
            <a:miter lim="800000"/>
            <a:headEnd/>
            <a:tailEnd/>
          </a:ln>
        </p:spPr>
        <p:txBody>
          <a:bodyPr lIns="0" tIns="0" rIns="0" bIns="0" anchor="ctr"/>
          <a:lstStyle/>
          <a:p>
            <a:r>
              <a:rPr lang="zh-CN" altLang="en-US" sz="1800">
                <a:ea typeface="楷体_GB2312" pitchFamily="49" charset="-122"/>
              </a:rPr>
              <a:t>加法器</a:t>
            </a:r>
            <a:r>
              <a:rPr lang="en-US" altLang="zh-CN" sz="1800">
                <a:ea typeface="楷体_GB2312" pitchFamily="49" charset="-122"/>
              </a:rPr>
              <a:t>3</a:t>
            </a:r>
          </a:p>
        </p:txBody>
      </p:sp>
      <p:sp>
        <p:nvSpPr>
          <p:cNvPr id="1247245" name="Text Box 13"/>
          <p:cNvSpPr txBox="1">
            <a:spLocks noChangeAspect="1" noChangeArrowheads="1"/>
          </p:cNvSpPr>
          <p:nvPr/>
        </p:nvSpPr>
        <p:spPr bwMode="auto">
          <a:xfrm>
            <a:off x="4083050" y="5327650"/>
            <a:ext cx="920750" cy="257175"/>
          </a:xfrm>
          <a:prstGeom prst="rect">
            <a:avLst/>
          </a:prstGeom>
          <a:solidFill>
            <a:srgbClr val="FFFF99"/>
          </a:solidFill>
          <a:ln w="19050">
            <a:solidFill>
              <a:srgbClr val="000000"/>
            </a:solidFill>
            <a:miter lim="800000"/>
            <a:headEnd/>
            <a:tailEnd/>
          </a:ln>
        </p:spPr>
        <p:txBody>
          <a:bodyPr lIns="0" tIns="0" rIns="0" bIns="0" anchor="ctr"/>
          <a:lstStyle/>
          <a:p>
            <a:r>
              <a:rPr lang="zh-CN" altLang="en-US" sz="1800">
                <a:ea typeface="楷体_GB2312" pitchFamily="49" charset="-122"/>
              </a:rPr>
              <a:t>移位器</a:t>
            </a:r>
            <a:r>
              <a:rPr lang="en-US" altLang="zh-CN" sz="1800">
                <a:ea typeface="楷体_GB2312" pitchFamily="49" charset="-122"/>
              </a:rPr>
              <a:t>2</a:t>
            </a:r>
          </a:p>
        </p:txBody>
      </p:sp>
      <p:sp>
        <p:nvSpPr>
          <p:cNvPr id="1247246" name="Text Box 14"/>
          <p:cNvSpPr txBox="1">
            <a:spLocks noChangeAspect="1" noChangeArrowheads="1"/>
          </p:cNvSpPr>
          <p:nvPr/>
        </p:nvSpPr>
        <p:spPr bwMode="auto">
          <a:xfrm>
            <a:off x="3314700" y="4814888"/>
            <a:ext cx="614363" cy="512762"/>
          </a:xfrm>
          <a:prstGeom prst="rect">
            <a:avLst/>
          </a:prstGeom>
          <a:solidFill>
            <a:schemeClr val="folHlink"/>
          </a:solidFill>
          <a:ln w="19050">
            <a:solidFill>
              <a:srgbClr val="000000"/>
            </a:solidFill>
            <a:miter lim="800000"/>
            <a:headEnd/>
            <a:tailEnd/>
          </a:ln>
        </p:spPr>
        <p:txBody>
          <a:bodyPr lIns="0" tIns="0" rIns="0" bIns="0" anchor="ctr"/>
          <a:lstStyle/>
          <a:p>
            <a:pPr>
              <a:lnSpc>
                <a:spcPct val="96000"/>
              </a:lnSpc>
              <a:spcBef>
                <a:spcPts val="300"/>
              </a:spcBef>
            </a:pPr>
            <a:r>
              <a:rPr lang="en-US" altLang="zh-CN" sz="1800">
                <a:ea typeface="楷体_GB2312" pitchFamily="49" charset="-122"/>
              </a:rPr>
              <a:t>0</a:t>
            </a:r>
            <a:r>
              <a:rPr lang="zh-CN" altLang="en-US" sz="1800">
                <a:ea typeface="楷体_GB2312" pitchFamily="49" charset="-122"/>
              </a:rPr>
              <a:t>数字检测</a:t>
            </a:r>
          </a:p>
        </p:txBody>
      </p:sp>
      <p:sp>
        <p:nvSpPr>
          <p:cNvPr id="1247247" name="Line 15"/>
          <p:cNvSpPr>
            <a:spLocks noChangeAspect="1" noChangeShapeType="1"/>
          </p:cNvSpPr>
          <p:nvPr/>
        </p:nvSpPr>
        <p:spPr bwMode="auto">
          <a:xfrm>
            <a:off x="3160713" y="5072063"/>
            <a:ext cx="0" cy="384175"/>
          </a:xfrm>
          <a:prstGeom prst="line">
            <a:avLst/>
          </a:prstGeom>
          <a:noFill/>
          <a:ln w="19050">
            <a:solidFill>
              <a:srgbClr val="000000"/>
            </a:solidFill>
            <a:round/>
            <a:headEnd/>
            <a:tailEnd/>
          </a:ln>
        </p:spPr>
        <p:txBody>
          <a:bodyPr/>
          <a:lstStyle/>
          <a:p>
            <a:endParaRPr lang="zh-CN" altLang="en-US"/>
          </a:p>
        </p:txBody>
      </p:sp>
      <p:sp>
        <p:nvSpPr>
          <p:cNvPr id="1247248" name="Line 16"/>
          <p:cNvSpPr>
            <a:spLocks noChangeAspect="1" noChangeShapeType="1"/>
          </p:cNvSpPr>
          <p:nvPr/>
        </p:nvSpPr>
        <p:spPr bwMode="auto">
          <a:xfrm>
            <a:off x="4543425" y="4686300"/>
            <a:ext cx="0" cy="641350"/>
          </a:xfrm>
          <a:prstGeom prst="line">
            <a:avLst/>
          </a:prstGeom>
          <a:noFill/>
          <a:ln w="19050">
            <a:solidFill>
              <a:srgbClr val="000000"/>
            </a:solidFill>
            <a:round/>
            <a:headEnd/>
            <a:tailEnd type="triangle" w="med" len="med"/>
          </a:ln>
        </p:spPr>
        <p:txBody>
          <a:bodyPr/>
          <a:lstStyle/>
          <a:p>
            <a:endParaRPr lang="zh-CN" altLang="en-US"/>
          </a:p>
        </p:txBody>
      </p:sp>
      <p:sp>
        <p:nvSpPr>
          <p:cNvPr id="1247249" name="Line 17"/>
          <p:cNvSpPr>
            <a:spLocks noChangeAspect="1" noChangeShapeType="1"/>
          </p:cNvSpPr>
          <p:nvPr/>
        </p:nvSpPr>
        <p:spPr bwMode="auto">
          <a:xfrm flipH="1">
            <a:off x="3929063" y="5072063"/>
            <a:ext cx="614362" cy="0"/>
          </a:xfrm>
          <a:prstGeom prst="line">
            <a:avLst/>
          </a:prstGeom>
          <a:noFill/>
          <a:ln w="19050">
            <a:solidFill>
              <a:srgbClr val="000000"/>
            </a:solidFill>
            <a:round/>
            <a:headEnd/>
            <a:tailEnd type="triangle" w="med" len="med"/>
          </a:ln>
        </p:spPr>
        <p:txBody>
          <a:bodyPr/>
          <a:lstStyle/>
          <a:p>
            <a:endParaRPr lang="zh-CN" altLang="en-US"/>
          </a:p>
        </p:txBody>
      </p:sp>
      <p:sp>
        <p:nvSpPr>
          <p:cNvPr id="1247250" name="Line 18"/>
          <p:cNvSpPr>
            <a:spLocks noChangeAspect="1" noChangeShapeType="1"/>
          </p:cNvSpPr>
          <p:nvPr/>
        </p:nvSpPr>
        <p:spPr bwMode="auto">
          <a:xfrm>
            <a:off x="2700338" y="5072063"/>
            <a:ext cx="0" cy="255587"/>
          </a:xfrm>
          <a:prstGeom prst="line">
            <a:avLst/>
          </a:prstGeom>
          <a:noFill/>
          <a:ln w="19050">
            <a:solidFill>
              <a:srgbClr val="000000"/>
            </a:solidFill>
            <a:round/>
            <a:headEnd/>
            <a:tailEnd type="triangle" w="med" len="med"/>
          </a:ln>
        </p:spPr>
        <p:txBody>
          <a:bodyPr/>
          <a:lstStyle/>
          <a:p>
            <a:endParaRPr lang="zh-CN" altLang="en-US"/>
          </a:p>
        </p:txBody>
      </p:sp>
      <p:sp>
        <p:nvSpPr>
          <p:cNvPr id="1247251" name="Line 19"/>
          <p:cNvSpPr>
            <a:spLocks noChangeAspect="1" noChangeShapeType="1"/>
          </p:cNvSpPr>
          <p:nvPr/>
        </p:nvSpPr>
        <p:spPr bwMode="auto">
          <a:xfrm>
            <a:off x="2700338" y="5072063"/>
            <a:ext cx="614362" cy="0"/>
          </a:xfrm>
          <a:prstGeom prst="line">
            <a:avLst/>
          </a:prstGeom>
          <a:noFill/>
          <a:ln w="19050">
            <a:solidFill>
              <a:srgbClr val="000000"/>
            </a:solidFill>
            <a:round/>
            <a:headEnd/>
            <a:tailEnd/>
          </a:ln>
        </p:spPr>
        <p:txBody>
          <a:bodyPr/>
          <a:lstStyle/>
          <a:p>
            <a:endParaRPr lang="zh-CN" altLang="en-US"/>
          </a:p>
        </p:txBody>
      </p:sp>
      <p:sp>
        <p:nvSpPr>
          <p:cNvPr id="1247252" name="Line 20"/>
          <p:cNvSpPr>
            <a:spLocks noChangeAspect="1" noChangeShapeType="1"/>
          </p:cNvSpPr>
          <p:nvPr/>
        </p:nvSpPr>
        <p:spPr bwMode="auto">
          <a:xfrm>
            <a:off x="3160713" y="5456238"/>
            <a:ext cx="922337" cy="0"/>
          </a:xfrm>
          <a:prstGeom prst="line">
            <a:avLst/>
          </a:prstGeom>
          <a:noFill/>
          <a:ln w="19050">
            <a:solidFill>
              <a:srgbClr val="000000"/>
            </a:solidFill>
            <a:round/>
            <a:headEnd/>
            <a:tailEnd type="triangle" w="med" len="med"/>
          </a:ln>
        </p:spPr>
        <p:txBody>
          <a:bodyPr/>
          <a:lstStyle/>
          <a:p>
            <a:endParaRPr lang="zh-CN" altLang="en-US"/>
          </a:p>
        </p:txBody>
      </p:sp>
      <p:sp>
        <p:nvSpPr>
          <p:cNvPr id="1247253" name="Line 21"/>
          <p:cNvSpPr>
            <a:spLocks noChangeAspect="1" noChangeShapeType="1"/>
          </p:cNvSpPr>
          <p:nvPr/>
        </p:nvSpPr>
        <p:spPr bwMode="auto">
          <a:xfrm>
            <a:off x="4543425" y="5584825"/>
            <a:ext cx="0" cy="257175"/>
          </a:xfrm>
          <a:prstGeom prst="line">
            <a:avLst/>
          </a:prstGeom>
          <a:noFill/>
          <a:ln w="19050">
            <a:solidFill>
              <a:srgbClr val="000000"/>
            </a:solidFill>
            <a:round/>
            <a:headEnd/>
            <a:tailEnd type="triangle" w="med" len="med"/>
          </a:ln>
        </p:spPr>
        <p:txBody>
          <a:bodyPr/>
          <a:lstStyle/>
          <a:p>
            <a:endParaRPr lang="zh-CN" altLang="en-US"/>
          </a:p>
        </p:txBody>
      </p:sp>
      <p:sp>
        <p:nvSpPr>
          <p:cNvPr id="1247254" name="Line 22"/>
          <p:cNvSpPr>
            <a:spLocks noChangeAspect="1" noChangeShapeType="1"/>
          </p:cNvSpPr>
          <p:nvPr/>
        </p:nvSpPr>
        <p:spPr bwMode="auto">
          <a:xfrm>
            <a:off x="2392363" y="5584825"/>
            <a:ext cx="0" cy="257175"/>
          </a:xfrm>
          <a:prstGeom prst="line">
            <a:avLst/>
          </a:prstGeom>
          <a:noFill/>
          <a:ln w="19050">
            <a:solidFill>
              <a:srgbClr val="000000"/>
            </a:solidFill>
            <a:round/>
            <a:headEnd/>
            <a:tailEnd type="triangle" w="med" len="med"/>
          </a:ln>
        </p:spPr>
        <p:txBody>
          <a:bodyPr/>
          <a:lstStyle/>
          <a:p>
            <a:endParaRPr lang="zh-CN" altLang="en-US"/>
          </a:p>
        </p:txBody>
      </p:sp>
      <p:sp>
        <p:nvSpPr>
          <p:cNvPr id="1247255" name="Line 23"/>
          <p:cNvSpPr>
            <a:spLocks noChangeAspect="1" noChangeShapeType="1"/>
          </p:cNvSpPr>
          <p:nvPr/>
        </p:nvSpPr>
        <p:spPr bwMode="auto">
          <a:xfrm>
            <a:off x="2392363" y="6099175"/>
            <a:ext cx="0" cy="257175"/>
          </a:xfrm>
          <a:prstGeom prst="line">
            <a:avLst/>
          </a:prstGeom>
          <a:noFill/>
          <a:ln w="19050">
            <a:solidFill>
              <a:srgbClr val="000000"/>
            </a:solidFill>
            <a:round/>
            <a:headEnd/>
            <a:tailEnd type="triangle" w="med" len="med"/>
          </a:ln>
        </p:spPr>
        <p:txBody>
          <a:bodyPr/>
          <a:lstStyle/>
          <a:p>
            <a:endParaRPr lang="zh-CN" altLang="en-US"/>
          </a:p>
        </p:txBody>
      </p:sp>
      <p:sp>
        <p:nvSpPr>
          <p:cNvPr id="1247256" name="Line 24"/>
          <p:cNvSpPr>
            <a:spLocks noChangeAspect="1" noChangeShapeType="1"/>
          </p:cNvSpPr>
          <p:nvPr/>
        </p:nvSpPr>
        <p:spPr bwMode="auto">
          <a:xfrm>
            <a:off x="4543425" y="6099175"/>
            <a:ext cx="0" cy="257175"/>
          </a:xfrm>
          <a:prstGeom prst="line">
            <a:avLst/>
          </a:prstGeom>
          <a:noFill/>
          <a:ln w="19050">
            <a:solidFill>
              <a:srgbClr val="000000"/>
            </a:solidFill>
            <a:round/>
            <a:headEnd/>
            <a:tailEnd type="triangle" w="med" len="med"/>
          </a:ln>
        </p:spPr>
        <p:txBody>
          <a:bodyPr/>
          <a:lstStyle/>
          <a:p>
            <a:endParaRPr lang="zh-CN" altLang="en-US"/>
          </a:p>
        </p:txBody>
      </p:sp>
      <p:sp>
        <p:nvSpPr>
          <p:cNvPr id="1247257" name="Line 25"/>
          <p:cNvSpPr>
            <a:spLocks noChangeAspect="1" noChangeShapeType="1"/>
          </p:cNvSpPr>
          <p:nvPr/>
        </p:nvSpPr>
        <p:spPr bwMode="auto">
          <a:xfrm flipH="1">
            <a:off x="1778000" y="6356350"/>
            <a:ext cx="2765425" cy="0"/>
          </a:xfrm>
          <a:prstGeom prst="line">
            <a:avLst/>
          </a:prstGeom>
          <a:noFill/>
          <a:ln w="19050">
            <a:solidFill>
              <a:srgbClr val="000000"/>
            </a:solidFill>
            <a:round/>
            <a:headEnd/>
            <a:tailEnd type="triangle" w="med" len="med"/>
          </a:ln>
        </p:spPr>
        <p:txBody>
          <a:bodyPr/>
          <a:lstStyle/>
          <a:p>
            <a:endParaRPr lang="zh-CN" altLang="en-US"/>
          </a:p>
        </p:txBody>
      </p:sp>
      <p:sp>
        <p:nvSpPr>
          <p:cNvPr id="1247258" name="AutoShape 26"/>
          <p:cNvSpPr>
            <a:spLocks noChangeAspect="1" noChangeArrowheads="1"/>
          </p:cNvSpPr>
          <p:nvPr/>
        </p:nvSpPr>
        <p:spPr bwMode="auto">
          <a:xfrm>
            <a:off x="3135313" y="5056188"/>
            <a:ext cx="49212" cy="47625"/>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1247259" name="Text Box 27"/>
          <p:cNvSpPr txBox="1">
            <a:spLocks noChangeAspect="1" noChangeArrowheads="1"/>
          </p:cNvSpPr>
          <p:nvPr/>
        </p:nvSpPr>
        <p:spPr bwMode="auto">
          <a:xfrm>
            <a:off x="1778000" y="4429125"/>
            <a:ext cx="614363" cy="257175"/>
          </a:xfrm>
          <a:prstGeom prst="rect">
            <a:avLst/>
          </a:prstGeom>
          <a:solidFill>
            <a:srgbClr val="FFCCFF"/>
          </a:solidFill>
          <a:ln w="19050">
            <a:solidFill>
              <a:srgbClr val="0000FF"/>
            </a:solidFill>
            <a:miter lim="800000"/>
            <a:headEnd/>
            <a:tailEnd/>
          </a:ln>
        </p:spPr>
        <p:txBody>
          <a:bodyPr lIns="0" tIns="0" rIns="0" bIns="0" anchor="ctr"/>
          <a:lstStyle/>
          <a:p>
            <a:r>
              <a:rPr lang="en-US" altLang="zh-CN" sz="1800">
                <a:ea typeface="楷体_GB2312" pitchFamily="49" charset="-122"/>
              </a:rPr>
              <a:t>E7</a:t>
            </a:r>
          </a:p>
        </p:txBody>
      </p:sp>
      <p:sp>
        <p:nvSpPr>
          <p:cNvPr id="1247260" name="Rectangle 28"/>
          <p:cNvSpPr>
            <a:spLocks noChangeAspect="1" noChangeArrowheads="1"/>
          </p:cNvSpPr>
          <p:nvPr/>
        </p:nvSpPr>
        <p:spPr bwMode="auto">
          <a:xfrm>
            <a:off x="1625600" y="4300538"/>
            <a:ext cx="3838575" cy="1412875"/>
          </a:xfrm>
          <a:prstGeom prst="rect">
            <a:avLst/>
          </a:prstGeom>
          <a:noFill/>
          <a:ln w="12700">
            <a:solidFill>
              <a:srgbClr val="FF0000"/>
            </a:solidFill>
            <a:prstDash val="dash"/>
            <a:miter lim="800000"/>
            <a:headEnd/>
            <a:tailEnd/>
          </a:ln>
        </p:spPr>
        <p:txBody>
          <a:bodyPr/>
          <a:lstStyle/>
          <a:p>
            <a:endParaRPr lang="zh-CN" altLang="en-US"/>
          </a:p>
        </p:txBody>
      </p:sp>
      <p:grpSp>
        <p:nvGrpSpPr>
          <p:cNvPr id="1247261" name="Group 29"/>
          <p:cNvGrpSpPr>
            <a:grpSpLocks noChangeAspect="1"/>
          </p:cNvGrpSpPr>
          <p:nvPr/>
        </p:nvGrpSpPr>
        <p:grpSpPr bwMode="auto">
          <a:xfrm>
            <a:off x="3929063" y="4429125"/>
            <a:ext cx="1074737" cy="257175"/>
            <a:chOff x="6325" y="6744"/>
            <a:chExt cx="1267" cy="312"/>
          </a:xfrm>
        </p:grpSpPr>
        <p:sp>
          <p:nvSpPr>
            <p:cNvPr id="1247262" name="Text Box 30"/>
            <p:cNvSpPr txBox="1">
              <a:spLocks noChangeAspect="1" noChangeArrowheads="1"/>
            </p:cNvSpPr>
            <p:nvPr/>
          </p:nvSpPr>
          <p:spPr bwMode="auto">
            <a:xfrm>
              <a:off x="6506" y="6744"/>
              <a:ext cx="1086" cy="312"/>
            </a:xfrm>
            <a:prstGeom prst="rect">
              <a:avLst/>
            </a:prstGeom>
            <a:solidFill>
              <a:srgbClr val="FFCCFF"/>
            </a:solidFill>
            <a:ln w="19050">
              <a:solidFill>
                <a:srgbClr val="0000FF"/>
              </a:solidFill>
              <a:miter lim="800000"/>
              <a:headEnd/>
              <a:tailEnd/>
            </a:ln>
          </p:spPr>
          <p:txBody>
            <a:bodyPr lIns="0" tIns="0" rIns="0" bIns="0" anchor="ctr"/>
            <a:lstStyle/>
            <a:p>
              <a:r>
                <a:rPr lang="zh-CN" altLang="en-US" sz="1800">
                  <a:ea typeface="楷体_GB2312" pitchFamily="49" charset="-122"/>
                </a:rPr>
                <a:t>暂存器</a:t>
              </a:r>
              <a:r>
                <a:rPr lang="en-US" altLang="zh-CN" sz="1800">
                  <a:ea typeface="楷体_GB2312" pitchFamily="49" charset="-122"/>
                </a:rPr>
                <a:t>R</a:t>
              </a:r>
            </a:p>
          </p:txBody>
        </p:sp>
        <p:sp>
          <p:nvSpPr>
            <p:cNvPr id="1247263" name="Text Box 31"/>
            <p:cNvSpPr txBox="1">
              <a:spLocks noChangeAspect="1" noChangeArrowheads="1"/>
            </p:cNvSpPr>
            <p:nvPr/>
          </p:nvSpPr>
          <p:spPr bwMode="auto">
            <a:xfrm>
              <a:off x="6325" y="6744"/>
              <a:ext cx="181" cy="312"/>
            </a:xfrm>
            <a:prstGeom prst="rect">
              <a:avLst/>
            </a:prstGeom>
            <a:solidFill>
              <a:srgbClr val="FFCCFF"/>
            </a:solidFill>
            <a:ln w="19050">
              <a:solidFill>
                <a:srgbClr val="0000FF"/>
              </a:solidFill>
              <a:prstDash val="dash"/>
              <a:miter lim="800000"/>
              <a:headEnd/>
              <a:tailEnd/>
            </a:ln>
          </p:spPr>
          <p:txBody>
            <a:bodyPr anchor="ctr"/>
            <a:lstStyle/>
            <a:p>
              <a:endParaRPr lang="zh-CN" altLang="en-US" sz="1800">
                <a:ea typeface="楷体_GB2312" pitchFamily="49" charset="-122"/>
              </a:endParaRPr>
            </a:p>
          </p:txBody>
        </p:sp>
      </p:grpSp>
      <p:sp>
        <p:nvSpPr>
          <p:cNvPr id="1247264" name="Line 32"/>
          <p:cNvSpPr>
            <a:spLocks noChangeAspect="1" noChangeShapeType="1"/>
          </p:cNvSpPr>
          <p:nvPr/>
        </p:nvSpPr>
        <p:spPr bwMode="auto">
          <a:xfrm>
            <a:off x="2085975" y="4686300"/>
            <a:ext cx="0" cy="641350"/>
          </a:xfrm>
          <a:prstGeom prst="line">
            <a:avLst/>
          </a:prstGeom>
          <a:noFill/>
          <a:ln w="19050">
            <a:solidFill>
              <a:srgbClr val="000000"/>
            </a:solidFill>
            <a:round/>
            <a:headEnd/>
            <a:tailEnd type="triangle" w="med" len="med"/>
          </a:ln>
        </p:spPr>
        <p:txBody>
          <a:bodyPr/>
          <a:lstStyle/>
          <a:p>
            <a:endParaRPr lang="zh-CN" altLang="en-US"/>
          </a:p>
        </p:txBody>
      </p:sp>
      <p:sp>
        <p:nvSpPr>
          <p:cNvPr id="1247265" name="Line 33"/>
          <p:cNvSpPr>
            <a:spLocks noChangeAspect="1" noChangeShapeType="1"/>
          </p:cNvSpPr>
          <p:nvPr/>
        </p:nvSpPr>
        <p:spPr bwMode="auto">
          <a:xfrm>
            <a:off x="4541838" y="5072063"/>
            <a:ext cx="1076325" cy="0"/>
          </a:xfrm>
          <a:prstGeom prst="line">
            <a:avLst/>
          </a:prstGeom>
          <a:noFill/>
          <a:ln w="19050">
            <a:solidFill>
              <a:srgbClr val="008000"/>
            </a:solidFill>
            <a:prstDash val="dash"/>
            <a:round/>
            <a:headEnd/>
            <a:tailEnd/>
          </a:ln>
        </p:spPr>
        <p:txBody>
          <a:bodyPr/>
          <a:lstStyle/>
          <a:p>
            <a:endParaRPr lang="zh-CN" altLang="en-US"/>
          </a:p>
        </p:txBody>
      </p:sp>
      <p:sp>
        <p:nvSpPr>
          <p:cNvPr id="1247266" name="Line 34"/>
          <p:cNvSpPr>
            <a:spLocks noChangeAspect="1" noChangeShapeType="1"/>
          </p:cNvSpPr>
          <p:nvPr/>
        </p:nvSpPr>
        <p:spPr bwMode="auto">
          <a:xfrm>
            <a:off x="4543425" y="6356350"/>
            <a:ext cx="1074738" cy="0"/>
          </a:xfrm>
          <a:prstGeom prst="line">
            <a:avLst/>
          </a:prstGeom>
          <a:noFill/>
          <a:ln w="19050">
            <a:solidFill>
              <a:srgbClr val="008000"/>
            </a:solidFill>
            <a:prstDash val="dash"/>
            <a:round/>
            <a:headEnd/>
            <a:tailEnd/>
          </a:ln>
        </p:spPr>
        <p:txBody>
          <a:bodyPr/>
          <a:lstStyle/>
          <a:p>
            <a:endParaRPr lang="zh-CN" altLang="en-US"/>
          </a:p>
        </p:txBody>
      </p:sp>
      <p:sp>
        <p:nvSpPr>
          <p:cNvPr id="1247267" name="Line 35"/>
          <p:cNvSpPr>
            <a:spLocks noChangeAspect="1" noChangeShapeType="1"/>
          </p:cNvSpPr>
          <p:nvPr/>
        </p:nvSpPr>
        <p:spPr bwMode="auto">
          <a:xfrm>
            <a:off x="5618163" y="5072063"/>
            <a:ext cx="0" cy="1284287"/>
          </a:xfrm>
          <a:prstGeom prst="line">
            <a:avLst/>
          </a:prstGeom>
          <a:noFill/>
          <a:ln w="19050">
            <a:solidFill>
              <a:srgbClr val="008000"/>
            </a:solidFill>
            <a:prstDash val="dash"/>
            <a:round/>
            <a:headEnd/>
            <a:tailEnd/>
          </a:ln>
        </p:spPr>
        <p:txBody>
          <a:bodyPr/>
          <a:lstStyle/>
          <a:p>
            <a:endParaRPr lang="zh-CN" altLang="en-US"/>
          </a:p>
        </p:txBody>
      </p:sp>
      <p:sp>
        <p:nvSpPr>
          <p:cNvPr id="1247268" name="Text Box 36"/>
          <p:cNvSpPr txBox="1">
            <a:spLocks noChangeAspect="1" noChangeArrowheads="1"/>
          </p:cNvSpPr>
          <p:nvPr/>
        </p:nvSpPr>
        <p:spPr bwMode="auto">
          <a:xfrm>
            <a:off x="5157788" y="5327650"/>
            <a:ext cx="257175" cy="317500"/>
          </a:xfrm>
          <a:prstGeom prst="rect">
            <a:avLst/>
          </a:prstGeom>
          <a:solidFill>
            <a:srgbClr val="FFFFFF"/>
          </a:solidFill>
          <a:ln w="9525">
            <a:noFill/>
            <a:miter lim="800000"/>
            <a:headEnd/>
            <a:tailEnd/>
          </a:ln>
        </p:spPr>
        <p:txBody>
          <a:bodyPr lIns="0" tIns="0" rIns="0" bIns="0"/>
          <a:lstStyle/>
          <a:p>
            <a:r>
              <a:rPr lang="en-US" altLang="zh-CN" sz="1800">
                <a:solidFill>
                  <a:srgbClr val="CC0000"/>
                </a:solidFill>
                <a:ea typeface="楷体_GB2312" pitchFamily="49" charset="-122"/>
              </a:rPr>
              <a:t>S</a:t>
            </a:r>
            <a:r>
              <a:rPr lang="en-US" altLang="zh-CN" sz="1800" baseline="-25000">
                <a:solidFill>
                  <a:srgbClr val="CC0000"/>
                </a:solidFill>
                <a:ea typeface="楷体_GB2312" pitchFamily="49" charset="-122"/>
              </a:rPr>
              <a:t>4</a:t>
            </a:r>
            <a:endParaRPr lang="en-US" altLang="zh-CN" sz="1800">
              <a:solidFill>
                <a:srgbClr val="CC0000"/>
              </a:solidFill>
              <a:ea typeface="楷体_GB2312" pitchFamily="49" charset="-122"/>
            </a:endParaRPr>
          </a:p>
        </p:txBody>
      </p:sp>
      <p:sp>
        <p:nvSpPr>
          <p:cNvPr id="1247269" name="AutoShape 37"/>
          <p:cNvSpPr>
            <a:spLocks noChangeAspect="1" noChangeArrowheads="1"/>
          </p:cNvSpPr>
          <p:nvPr/>
        </p:nvSpPr>
        <p:spPr bwMode="auto">
          <a:xfrm>
            <a:off x="4516438" y="5049838"/>
            <a:ext cx="49212" cy="46037"/>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1247271" name="Text Box 39"/>
          <p:cNvSpPr txBox="1">
            <a:spLocks noChangeAspect="1" noChangeArrowheads="1"/>
          </p:cNvSpPr>
          <p:nvPr/>
        </p:nvSpPr>
        <p:spPr bwMode="auto">
          <a:xfrm>
            <a:off x="5219700" y="1155700"/>
            <a:ext cx="225425" cy="292100"/>
          </a:xfrm>
          <a:prstGeom prst="rect">
            <a:avLst/>
          </a:prstGeom>
          <a:solidFill>
            <a:srgbClr val="FFFFFF"/>
          </a:solidFill>
          <a:ln w="9525">
            <a:noFill/>
            <a:miter lim="800000"/>
            <a:headEnd/>
            <a:tailEnd/>
          </a:ln>
        </p:spPr>
        <p:txBody>
          <a:bodyPr lIns="0" tIns="0" rIns="0" bIns="0"/>
          <a:lstStyle/>
          <a:p>
            <a:r>
              <a:rPr lang="en-US" altLang="zh-CN" sz="1800">
                <a:solidFill>
                  <a:srgbClr val="CC0000"/>
                </a:solidFill>
                <a:ea typeface="楷体_GB2312" pitchFamily="49" charset="-122"/>
              </a:rPr>
              <a:t>S</a:t>
            </a:r>
            <a:r>
              <a:rPr lang="en-US" altLang="zh-CN" sz="1800" baseline="-25000">
                <a:solidFill>
                  <a:srgbClr val="CC0000"/>
                </a:solidFill>
                <a:ea typeface="楷体_GB2312" pitchFamily="49" charset="-122"/>
              </a:rPr>
              <a:t>1</a:t>
            </a:r>
            <a:endParaRPr lang="en-US" altLang="zh-CN" sz="1800">
              <a:solidFill>
                <a:srgbClr val="CC0000"/>
              </a:solidFill>
              <a:ea typeface="楷体_GB2312" pitchFamily="49" charset="-122"/>
            </a:endParaRPr>
          </a:p>
        </p:txBody>
      </p:sp>
      <p:sp>
        <p:nvSpPr>
          <p:cNvPr id="1247272" name="Line 40"/>
          <p:cNvSpPr>
            <a:spLocks noChangeAspect="1" noChangeShapeType="1"/>
          </p:cNvSpPr>
          <p:nvPr/>
        </p:nvSpPr>
        <p:spPr bwMode="auto">
          <a:xfrm>
            <a:off x="2084388" y="771525"/>
            <a:ext cx="0" cy="1027113"/>
          </a:xfrm>
          <a:prstGeom prst="line">
            <a:avLst/>
          </a:prstGeom>
          <a:noFill/>
          <a:ln w="19050">
            <a:solidFill>
              <a:srgbClr val="000000"/>
            </a:solidFill>
            <a:round/>
            <a:headEnd/>
            <a:tailEnd type="triangle" w="med" len="med"/>
          </a:ln>
        </p:spPr>
        <p:txBody>
          <a:bodyPr/>
          <a:lstStyle/>
          <a:p>
            <a:endParaRPr lang="zh-CN" altLang="en-US"/>
          </a:p>
        </p:txBody>
      </p:sp>
      <p:sp>
        <p:nvSpPr>
          <p:cNvPr id="1247273" name="Rectangle 41"/>
          <p:cNvSpPr>
            <a:spLocks noChangeAspect="1" noChangeArrowheads="1"/>
          </p:cNvSpPr>
          <p:nvPr/>
        </p:nvSpPr>
        <p:spPr bwMode="auto">
          <a:xfrm>
            <a:off x="1625600" y="387350"/>
            <a:ext cx="3838575" cy="1157288"/>
          </a:xfrm>
          <a:prstGeom prst="rect">
            <a:avLst/>
          </a:prstGeom>
          <a:noFill/>
          <a:ln w="12700">
            <a:solidFill>
              <a:srgbClr val="FF0000"/>
            </a:solidFill>
            <a:prstDash val="dash"/>
            <a:miter lim="800000"/>
            <a:headEnd/>
            <a:tailEnd/>
          </a:ln>
        </p:spPr>
        <p:txBody>
          <a:bodyPr/>
          <a:lstStyle/>
          <a:p>
            <a:endParaRPr lang="zh-CN" altLang="en-US"/>
          </a:p>
        </p:txBody>
      </p:sp>
      <p:sp>
        <p:nvSpPr>
          <p:cNvPr id="1247274" name="Text Box 42"/>
          <p:cNvSpPr txBox="1">
            <a:spLocks noChangeAspect="1" noChangeArrowheads="1"/>
          </p:cNvSpPr>
          <p:nvPr/>
        </p:nvSpPr>
        <p:spPr bwMode="auto">
          <a:xfrm>
            <a:off x="3775075" y="514350"/>
            <a:ext cx="614363" cy="257175"/>
          </a:xfrm>
          <a:prstGeom prst="rect">
            <a:avLst/>
          </a:prstGeom>
          <a:solidFill>
            <a:srgbClr val="FFCCFF"/>
          </a:solidFill>
          <a:ln w="19050">
            <a:solidFill>
              <a:srgbClr val="0000FF"/>
            </a:solidFill>
            <a:miter lim="800000"/>
            <a:headEnd/>
            <a:tailEnd/>
          </a:ln>
        </p:spPr>
        <p:txBody>
          <a:bodyPr lIns="0" tIns="0" rIns="0" bIns="0" anchor="ctr"/>
          <a:lstStyle/>
          <a:p>
            <a:r>
              <a:rPr lang="en-US" altLang="zh-CN" sz="1800">
                <a:ea typeface="楷体_GB2312" pitchFamily="49" charset="-122"/>
              </a:rPr>
              <a:t>M1</a:t>
            </a:r>
          </a:p>
        </p:txBody>
      </p:sp>
      <p:sp>
        <p:nvSpPr>
          <p:cNvPr id="1247275" name="Text Box 43"/>
          <p:cNvSpPr txBox="1">
            <a:spLocks noChangeAspect="1" noChangeArrowheads="1"/>
          </p:cNvSpPr>
          <p:nvPr/>
        </p:nvSpPr>
        <p:spPr bwMode="auto">
          <a:xfrm>
            <a:off x="4697413" y="514350"/>
            <a:ext cx="614362" cy="257175"/>
          </a:xfrm>
          <a:prstGeom prst="rect">
            <a:avLst/>
          </a:prstGeom>
          <a:solidFill>
            <a:srgbClr val="FFCCFF"/>
          </a:solidFill>
          <a:ln w="19050">
            <a:solidFill>
              <a:srgbClr val="0000FF"/>
            </a:solidFill>
            <a:miter lim="800000"/>
            <a:headEnd/>
            <a:tailEnd/>
          </a:ln>
        </p:spPr>
        <p:txBody>
          <a:bodyPr lIns="0" tIns="0" rIns="0" bIns="0" anchor="ctr"/>
          <a:lstStyle/>
          <a:p>
            <a:r>
              <a:rPr lang="en-US" altLang="zh-CN" sz="1800">
                <a:ea typeface="楷体_GB2312" pitchFamily="49" charset="-122"/>
              </a:rPr>
              <a:t>M2</a:t>
            </a:r>
          </a:p>
        </p:txBody>
      </p:sp>
      <p:sp>
        <p:nvSpPr>
          <p:cNvPr id="1247276" name="Line 44"/>
          <p:cNvSpPr>
            <a:spLocks noChangeAspect="1" noChangeShapeType="1"/>
          </p:cNvSpPr>
          <p:nvPr/>
        </p:nvSpPr>
        <p:spPr bwMode="auto">
          <a:xfrm>
            <a:off x="5006975" y="257175"/>
            <a:ext cx="611188" cy="0"/>
          </a:xfrm>
          <a:prstGeom prst="line">
            <a:avLst/>
          </a:prstGeom>
          <a:noFill/>
          <a:ln w="19050">
            <a:solidFill>
              <a:srgbClr val="008000"/>
            </a:solidFill>
            <a:prstDash val="dash"/>
            <a:round/>
            <a:headEnd/>
            <a:tailEnd/>
          </a:ln>
        </p:spPr>
        <p:txBody>
          <a:bodyPr/>
          <a:lstStyle/>
          <a:p>
            <a:endParaRPr lang="zh-CN" altLang="en-US"/>
          </a:p>
        </p:txBody>
      </p:sp>
      <p:sp>
        <p:nvSpPr>
          <p:cNvPr id="1247277" name="Line 45"/>
          <p:cNvSpPr>
            <a:spLocks noChangeAspect="1" noChangeShapeType="1"/>
          </p:cNvSpPr>
          <p:nvPr/>
        </p:nvSpPr>
        <p:spPr bwMode="auto">
          <a:xfrm flipH="1">
            <a:off x="4083050" y="771525"/>
            <a:ext cx="0" cy="1027113"/>
          </a:xfrm>
          <a:prstGeom prst="line">
            <a:avLst/>
          </a:prstGeom>
          <a:noFill/>
          <a:ln w="19050">
            <a:solidFill>
              <a:srgbClr val="000000"/>
            </a:solidFill>
            <a:round/>
            <a:headEnd/>
            <a:tailEnd type="triangle" w="med" len="med"/>
          </a:ln>
        </p:spPr>
        <p:txBody>
          <a:bodyPr/>
          <a:lstStyle/>
          <a:p>
            <a:endParaRPr lang="zh-CN" altLang="en-US"/>
          </a:p>
        </p:txBody>
      </p:sp>
      <p:sp>
        <p:nvSpPr>
          <p:cNvPr id="1247278" name="Line 46"/>
          <p:cNvSpPr>
            <a:spLocks noChangeAspect="1" noChangeShapeType="1"/>
          </p:cNvSpPr>
          <p:nvPr/>
        </p:nvSpPr>
        <p:spPr bwMode="auto">
          <a:xfrm>
            <a:off x="5005388" y="771525"/>
            <a:ext cx="0" cy="1027113"/>
          </a:xfrm>
          <a:prstGeom prst="line">
            <a:avLst/>
          </a:prstGeom>
          <a:noFill/>
          <a:ln w="19050">
            <a:solidFill>
              <a:srgbClr val="000000"/>
            </a:solidFill>
            <a:round/>
            <a:headEnd/>
            <a:tailEnd type="triangle" w="med" len="med"/>
          </a:ln>
        </p:spPr>
        <p:txBody>
          <a:bodyPr/>
          <a:lstStyle/>
          <a:p>
            <a:endParaRPr lang="zh-CN" altLang="en-US"/>
          </a:p>
        </p:txBody>
      </p:sp>
      <p:sp>
        <p:nvSpPr>
          <p:cNvPr id="1247279" name="Text Box 47"/>
          <p:cNvSpPr txBox="1">
            <a:spLocks noChangeAspect="1" noChangeArrowheads="1"/>
          </p:cNvSpPr>
          <p:nvPr/>
        </p:nvSpPr>
        <p:spPr bwMode="auto">
          <a:xfrm>
            <a:off x="1778000" y="514350"/>
            <a:ext cx="614363" cy="257175"/>
          </a:xfrm>
          <a:prstGeom prst="rect">
            <a:avLst/>
          </a:prstGeom>
          <a:solidFill>
            <a:srgbClr val="FFCCFF"/>
          </a:solidFill>
          <a:ln w="19050">
            <a:solidFill>
              <a:srgbClr val="0000FF"/>
            </a:solidFill>
            <a:miter lim="800000"/>
            <a:headEnd/>
            <a:tailEnd/>
          </a:ln>
        </p:spPr>
        <p:txBody>
          <a:bodyPr lIns="0" tIns="0" rIns="0" bIns="0" anchor="ctr"/>
          <a:lstStyle/>
          <a:p>
            <a:r>
              <a:rPr lang="en-US" altLang="zh-CN" sz="1800">
                <a:ea typeface="楷体_GB2312" pitchFamily="49" charset="-122"/>
              </a:rPr>
              <a:t>E1</a:t>
            </a:r>
          </a:p>
        </p:txBody>
      </p:sp>
      <p:sp>
        <p:nvSpPr>
          <p:cNvPr id="1247280" name="Text Box 48"/>
          <p:cNvSpPr txBox="1">
            <a:spLocks noChangeAspect="1" noChangeArrowheads="1"/>
          </p:cNvSpPr>
          <p:nvPr/>
        </p:nvSpPr>
        <p:spPr bwMode="auto">
          <a:xfrm>
            <a:off x="2700338" y="514350"/>
            <a:ext cx="614362" cy="257175"/>
          </a:xfrm>
          <a:prstGeom prst="rect">
            <a:avLst/>
          </a:prstGeom>
          <a:solidFill>
            <a:srgbClr val="FFCCFF"/>
          </a:solidFill>
          <a:ln w="19050">
            <a:solidFill>
              <a:srgbClr val="0000FF"/>
            </a:solidFill>
            <a:miter lim="800000"/>
            <a:headEnd/>
            <a:tailEnd/>
          </a:ln>
        </p:spPr>
        <p:txBody>
          <a:bodyPr lIns="0" tIns="0" rIns="0" bIns="0" anchor="ctr"/>
          <a:lstStyle/>
          <a:p>
            <a:r>
              <a:rPr lang="en-US" altLang="zh-CN" sz="1800">
                <a:ea typeface="楷体_GB2312" pitchFamily="49" charset="-122"/>
              </a:rPr>
              <a:t>E2</a:t>
            </a:r>
          </a:p>
        </p:txBody>
      </p:sp>
      <p:sp>
        <p:nvSpPr>
          <p:cNvPr id="1247281" name="Text Box 49"/>
          <p:cNvSpPr txBox="1">
            <a:spLocks noChangeAspect="1" noChangeArrowheads="1"/>
          </p:cNvSpPr>
          <p:nvPr/>
        </p:nvSpPr>
        <p:spPr bwMode="auto">
          <a:xfrm>
            <a:off x="2392363" y="1155700"/>
            <a:ext cx="884237" cy="257175"/>
          </a:xfrm>
          <a:prstGeom prst="rect">
            <a:avLst/>
          </a:prstGeom>
          <a:solidFill>
            <a:srgbClr val="99FF66"/>
          </a:solidFill>
          <a:ln w="19050">
            <a:solidFill>
              <a:srgbClr val="000000"/>
            </a:solidFill>
            <a:miter lim="800000"/>
            <a:headEnd/>
            <a:tailEnd/>
          </a:ln>
        </p:spPr>
        <p:txBody>
          <a:bodyPr lIns="0" tIns="0" rIns="0" bIns="0" anchor="ctr"/>
          <a:lstStyle/>
          <a:p>
            <a:r>
              <a:rPr lang="zh-CN" altLang="en-US" sz="1800">
                <a:ea typeface="楷体_GB2312" pitchFamily="49" charset="-122"/>
              </a:rPr>
              <a:t>加法器</a:t>
            </a:r>
            <a:r>
              <a:rPr lang="en-US" altLang="zh-CN" sz="1800">
                <a:ea typeface="楷体_GB2312" pitchFamily="49" charset="-122"/>
              </a:rPr>
              <a:t>1</a:t>
            </a:r>
          </a:p>
        </p:txBody>
      </p:sp>
      <p:sp>
        <p:nvSpPr>
          <p:cNvPr id="1247282" name="Line 50"/>
          <p:cNvSpPr>
            <a:spLocks noChangeAspect="1" noChangeShapeType="1"/>
          </p:cNvSpPr>
          <p:nvPr/>
        </p:nvSpPr>
        <p:spPr bwMode="auto">
          <a:xfrm>
            <a:off x="2085975" y="1027113"/>
            <a:ext cx="460375" cy="0"/>
          </a:xfrm>
          <a:prstGeom prst="line">
            <a:avLst/>
          </a:prstGeom>
          <a:noFill/>
          <a:ln w="19050">
            <a:solidFill>
              <a:srgbClr val="000000"/>
            </a:solidFill>
            <a:round/>
            <a:headEnd/>
            <a:tailEnd/>
          </a:ln>
        </p:spPr>
        <p:txBody>
          <a:bodyPr/>
          <a:lstStyle/>
          <a:p>
            <a:endParaRPr lang="zh-CN" altLang="en-US"/>
          </a:p>
        </p:txBody>
      </p:sp>
      <p:sp>
        <p:nvSpPr>
          <p:cNvPr id="1247283" name="Line 51"/>
          <p:cNvSpPr>
            <a:spLocks noChangeAspect="1" noChangeShapeType="1"/>
          </p:cNvSpPr>
          <p:nvPr/>
        </p:nvSpPr>
        <p:spPr bwMode="auto">
          <a:xfrm>
            <a:off x="2239963" y="900113"/>
            <a:ext cx="766762" cy="0"/>
          </a:xfrm>
          <a:prstGeom prst="line">
            <a:avLst/>
          </a:prstGeom>
          <a:noFill/>
          <a:ln w="19050">
            <a:solidFill>
              <a:srgbClr val="000000"/>
            </a:solidFill>
            <a:round/>
            <a:headEnd/>
            <a:tailEnd/>
          </a:ln>
        </p:spPr>
        <p:txBody>
          <a:bodyPr/>
          <a:lstStyle/>
          <a:p>
            <a:endParaRPr lang="zh-CN" altLang="en-US"/>
          </a:p>
        </p:txBody>
      </p:sp>
      <p:sp>
        <p:nvSpPr>
          <p:cNvPr id="1247284" name="Line 52"/>
          <p:cNvSpPr>
            <a:spLocks noChangeAspect="1" noChangeShapeType="1"/>
          </p:cNvSpPr>
          <p:nvPr/>
        </p:nvSpPr>
        <p:spPr bwMode="auto">
          <a:xfrm>
            <a:off x="3006725" y="771525"/>
            <a:ext cx="0" cy="384175"/>
          </a:xfrm>
          <a:prstGeom prst="line">
            <a:avLst/>
          </a:prstGeom>
          <a:noFill/>
          <a:ln w="19050">
            <a:solidFill>
              <a:srgbClr val="000000"/>
            </a:solidFill>
            <a:round/>
            <a:headEnd/>
            <a:tailEnd type="triangle" w="med" len="med"/>
          </a:ln>
        </p:spPr>
        <p:txBody>
          <a:bodyPr/>
          <a:lstStyle/>
          <a:p>
            <a:endParaRPr lang="zh-CN" altLang="en-US"/>
          </a:p>
        </p:txBody>
      </p:sp>
      <p:sp>
        <p:nvSpPr>
          <p:cNvPr id="1247285" name="Line 53"/>
          <p:cNvSpPr>
            <a:spLocks noChangeAspect="1" noChangeShapeType="1"/>
          </p:cNvSpPr>
          <p:nvPr/>
        </p:nvSpPr>
        <p:spPr bwMode="auto">
          <a:xfrm>
            <a:off x="2546350" y="1027113"/>
            <a:ext cx="1588" cy="128587"/>
          </a:xfrm>
          <a:prstGeom prst="line">
            <a:avLst/>
          </a:prstGeom>
          <a:noFill/>
          <a:ln w="19050">
            <a:solidFill>
              <a:srgbClr val="000000"/>
            </a:solidFill>
            <a:round/>
            <a:headEnd/>
            <a:tailEnd type="triangle" w="med" len="med"/>
          </a:ln>
        </p:spPr>
        <p:txBody>
          <a:bodyPr/>
          <a:lstStyle/>
          <a:p>
            <a:endParaRPr lang="zh-CN" altLang="en-US"/>
          </a:p>
        </p:txBody>
      </p:sp>
      <p:sp>
        <p:nvSpPr>
          <p:cNvPr id="1247286" name="AutoShape 54"/>
          <p:cNvSpPr>
            <a:spLocks noChangeAspect="1" noChangeArrowheads="1"/>
          </p:cNvSpPr>
          <p:nvPr/>
        </p:nvSpPr>
        <p:spPr bwMode="auto">
          <a:xfrm>
            <a:off x="2058988" y="1003300"/>
            <a:ext cx="47625" cy="4603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1247287" name="AutoShape 55"/>
          <p:cNvSpPr>
            <a:spLocks noChangeAspect="1" noChangeArrowheads="1"/>
          </p:cNvSpPr>
          <p:nvPr/>
        </p:nvSpPr>
        <p:spPr bwMode="auto">
          <a:xfrm>
            <a:off x="2981325" y="874713"/>
            <a:ext cx="47625" cy="47625"/>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1247288" name="Text Box 56"/>
          <p:cNvSpPr txBox="1">
            <a:spLocks noChangeAspect="1" noChangeArrowheads="1"/>
          </p:cNvSpPr>
          <p:nvPr/>
        </p:nvSpPr>
        <p:spPr bwMode="auto">
          <a:xfrm>
            <a:off x="901700" y="44450"/>
            <a:ext cx="790575" cy="527050"/>
          </a:xfrm>
          <a:prstGeom prst="rect">
            <a:avLst/>
          </a:prstGeom>
          <a:noFill/>
          <a:ln w="9525">
            <a:noFill/>
            <a:miter lim="800000"/>
            <a:headEnd/>
            <a:tailEnd/>
          </a:ln>
        </p:spPr>
        <p:txBody>
          <a:bodyPr lIns="0" tIns="0" rIns="0" bIns="0">
            <a:spAutoFit/>
          </a:bodyPr>
          <a:lstStyle/>
          <a:p>
            <a:pPr>
              <a:lnSpc>
                <a:spcPct val="96000"/>
              </a:lnSpc>
            </a:pPr>
            <a:r>
              <a:rPr lang="zh-CN" altLang="en-US" sz="1800">
                <a:ea typeface="楷体_GB2312" pitchFamily="49" charset="-122"/>
              </a:rPr>
              <a:t>数据</a:t>
            </a:r>
          </a:p>
          <a:p>
            <a:pPr>
              <a:lnSpc>
                <a:spcPct val="96000"/>
              </a:lnSpc>
            </a:pPr>
            <a:r>
              <a:rPr lang="zh-CN" altLang="en-US" sz="1800">
                <a:ea typeface="楷体_GB2312" pitchFamily="49" charset="-122"/>
              </a:rPr>
              <a:t>输入</a:t>
            </a:r>
          </a:p>
        </p:txBody>
      </p:sp>
      <p:sp>
        <p:nvSpPr>
          <p:cNvPr id="1247289" name="Line 57"/>
          <p:cNvSpPr>
            <a:spLocks noChangeAspect="1" noChangeShapeType="1"/>
          </p:cNvSpPr>
          <p:nvPr/>
        </p:nvSpPr>
        <p:spPr bwMode="auto">
          <a:xfrm>
            <a:off x="1625600" y="257175"/>
            <a:ext cx="306388" cy="0"/>
          </a:xfrm>
          <a:prstGeom prst="line">
            <a:avLst/>
          </a:prstGeom>
          <a:noFill/>
          <a:ln w="19050">
            <a:solidFill>
              <a:srgbClr val="000000"/>
            </a:solidFill>
            <a:round/>
            <a:headEnd/>
            <a:tailEnd type="triangle" w="med" len="med"/>
          </a:ln>
        </p:spPr>
        <p:txBody>
          <a:bodyPr/>
          <a:lstStyle/>
          <a:p>
            <a:endParaRPr lang="zh-CN" altLang="en-US"/>
          </a:p>
        </p:txBody>
      </p:sp>
      <p:sp>
        <p:nvSpPr>
          <p:cNvPr id="1247290" name="Line 58"/>
          <p:cNvSpPr>
            <a:spLocks noChangeAspect="1" noChangeShapeType="1"/>
          </p:cNvSpPr>
          <p:nvPr/>
        </p:nvSpPr>
        <p:spPr bwMode="auto">
          <a:xfrm>
            <a:off x="1931988" y="257175"/>
            <a:ext cx="3071812" cy="0"/>
          </a:xfrm>
          <a:prstGeom prst="line">
            <a:avLst/>
          </a:prstGeom>
          <a:noFill/>
          <a:ln w="19050">
            <a:solidFill>
              <a:srgbClr val="000000"/>
            </a:solidFill>
            <a:round/>
            <a:headEnd/>
            <a:tailEnd/>
          </a:ln>
        </p:spPr>
        <p:txBody>
          <a:bodyPr/>
          <a:lstStyle/>
          <a:p>
            <a:endParaRPr lang="zh-CN" altLang="en-US"/>
          </a:p>
        </p:txBody>
      </p:sp>
      <p:sp>
        <p:nvSpPr>
          <p:cNvPr id="1247291" name="Line 59"/>
          <p:cNvSpPr>
            <a:spLocks noChangeAspect="1" noChangeShapeType="1"/>
          </p:cNvSpPr>
          <p:nvPr/>
        </p:nvSpPr>
        <p:spPr bwMode="auto">
          <a:xfrm>
            <a:off x="5003800" y="257175"/>
            <a:ext cx="0" cy="257175"/>
          </a:xfrm>
          <a:prstGeom prst="line">
            <a:avLst/>
          </a:prstGeom>
          <a:noFill/>
          <a:ln w="19050">
            <a:solidFill>
              <a:srgbClr val="000000"/>
            </a:solidFill>
            <a:round/>
            <a:headEnd/>
            <a:tailEnd type="triangle" w="med" len="med"/>
          </a:ln>
        </p:spPr>
        <p:txBody>
          <a:bodyPr/>
          <a:lstStyle/>
          <a:p>
            <a:endParaRPr lang="zh-CN" altLang="en-US"/>
          </a:p>
        </p:txBody>
      </p:sp>
      <p:sp>
        <p:nvSpPr>
          <p:cNvPr id="1247292" name="Line 60"/>
          <p:cNvSpPr>
            <a:spLocks noChangeAspect="1" noChangeShapeType="1"/>
          </p:cNvSpPr>
          <p:nvPr/>
        </p:nvSpPr>
        <p:spPr bwMode="auto">
          <a:xfrm>
            <a:off x="2085975" y="257175"/>
            <a:ext cx="0" cy="257175"/>
          </a:xfrm>
          <a:prstGeom prst="line">
            <a:avLst/>
          </a:prstGeom>
          <a:noFill/>
          <a:ln w="19050">
            <a:solidFill>
              <a:srgbClr val="000000"/>
            </a:solidFill>
            <a:round/>
            <a:headEnd/>
            <a:tailEnd type="triangle" w="med" len="med"/>
          </a:ln>
        </p:spPr>
        <p:txBody>
          <a:bodyPr/>
          <a:lstStyle/>
          <a:p>
            <a:endParaRPr lang="zh-CN" altLang="en-US"/>
          </a:p>
        </p:txBody>
      </p:sp>
      <p:sp>
        <p:nvSpPr>
          <p:cNvPr id="1247293" name="Line 61"/>
          <p:cNvSpPr>
            <a:spLocks noChangeAspect="1" noChangeShapeType="1"/>
          </p:cNvSpPr>
          <p:nvPr/>
        </p:nvSpPr>
        <p:spPr bwMode="auto">
          <a:xfrm>
            <a:off x="3160713" y="257175"/>
            <a:ext cx="0" cy="257175"/>
          </a:xfrm>
          <a:prstGeom prst="line">
            <a:avLst/>
          </a:prstGeom>
          <a:noFill/>
          <a:ln w="19050">
            <a:solidFill>
              <a:srgbClr val="000000"/>
            </a:solidFill>
            <a:round/>
            <a:headEnd/>
            <a:tailEnd type="triangle" w="med" len="med"/>
          </a:ln>
        </p:spPr>
        <p:txBody>
          <a:bodyPr/>
          <a:lstStyle/>
          <a:p>
            <a:endParaRPr lang="zh-CN" altLang="en-US"/>
          </a:p>
        </p:txBody>
      </p:sp>
      <p:sp>
        <p:nvSpPr>
          <p:cNvPr id="1247294" name="Line 62"/>
          <p:cNvSpPr>
            <a:spLocks noChangeAspect="1" noChangeShapeType="1"/>
          </p:cNvSpPr>
          <p:nvPr/>
        </p:nvSpPr>
        <p:spPr bwMode="auto">
          <a:xfrm>
            <a:off x="4083050" y="257175"/>
            <a:ext cx="0" cy="257175"/>
          </a:xfrm>
          <a:prstGeom prst="line">
            <a:avLst/>
          </a:prstGeom>
          <a:noFill/>
          <a:ln w="19050">
            <a:solidFill>
              <a:srgbClr val="000000"/>
            </a:solidFill>
            <a:round/>
            <a:headEnd/>
            <a:tailEnd type="triangle" w="med" len="med"/>
          </a:ln>
        </p:spPr>
        <p:txBody>
          <a:bodyPr/>
          <a:lstStyle/>
          <a:p>
            <a:endParaRPr lang="zh-CN" altLang="en-US"/>
          </a:p>
        </p:txBody>
      </p:sp>
      <p:sp>
        <p:nvSpPr>
          <p:cNvPr id="1247295" name="Line 63"/>
          <p:cNvSpPr>
            <a:spLocks noChangeAspect="1" noChangeShapeType="1"/>
          </p:cNvSpPr>
          <p:nvPr/>
        </p:nvSpPr>
        <p:spPr bwMode="auto">
          <a:xfrm>
            <a:off x="2239963" y="900113"/>
            <a:ext cx="0" cy="898525"/>
          </a:xfrm>
          <a:prstGeom prst="line">
            <a:avLst/>
          </a:prstGeom>
          <a:noFill/>
          <a:ln w="19050">
            <a:solidFill>
              <a:srgbClr val="000000"/>
            </a:solidFill>
            <a:round/>
            <a:headEnd/>
            <a:tailEnd type="triangle" w="med" len="med"/>
          </a:ln>
        </p:spPr>
        <p:txBody>
          <a:bodyPr/>
          <a:lstStyle/>
          <a:p>
            <a:endParaRPr lang="zh-CN" altLang="en-US"/>
          </a:p>
        </p:txBody>
      </p:sp>
      <p:sp>
        <p:nvSpPr>
          <p:cNvPr id="1247296" name="Line 64"/>
          <p:cNvSpPr>
            <a:spLocks noChangeAspect="1" noChangeShapeType="1"/>
          </p:cNvSpPr>
          <p:nvPr/>
        </p:nvSpPr>
        <p:spPr bwMode="auto">
          <a:xfrm>
            <a:off x="2854325" y="1412875"/>
            <a:ext cx="0" cy="385763"/>
          </a:xfrm>
          <a:prstGeom prst="line">
            <a:avLst/>
          </a:prstGeom>
          <a:noFill/>
          <a:ln w="19050">
            <a:solidFill>
              <a:srgbClr val="000000"/>
            </a:solidFill>
            <a:round/>
            <a:headEnd/>
            <a:tailEnd type="triangle" w="med" len="med"/>
          </a:ln>
        </p:spPr>
        <p:txBody>
          <a:bodyPr/>
          <a:lstStyle/>
          <a:p>
            <a:endParaRPr lang="zh-CN" altLang="en-US"/>
          </a:p>
        </p:txBody>
      </p:sp>
      <p:sp>
        <p:nvSpPr>
          <p:cNvPr id="1247298" name="Text Box 66"/>
          <p:cNvSpPr txBox="1">
            <a:spLocks noChangeAspect="1" noChangeArrowheads="1"/>
          </p:cNvSpPr>
          <p:nvPr/>
        </p:nvSpPr>
        <p:spPr bwMode="auto">
          <a:xfrm>
            <a:off x="5772150" y="2114550"/>
            <a:ext cx="1104900" cy="274638"/>
          </a:xfrm>
          <a:prstGeom prst="rect">
            <a:avLst/>
          </a:prstGeom>
          <a:solidFill>
            <a:srgbClr val="FFFFFF"/>
          </a:solidFill>
          <a:ln w="9525">
            <a:noFill/>
            <a:miter lim="800000"/>
            <a:headEnd/>
            <a:tailEnd/>
          </a:ln>
        </p:spPr>
        <p:txBody>
          <a:bodyPr lIns="0" tIns="0" rIns="0" bIns="0">
            <a:spAutoFit/>
          </a:bodyPr>
          <a:lstStyle/>
          <a:p>
            <a:r>
              <a:rPr lang="zh-CN" altLang="en-US" sz="1800">
                <a:solidFill>
                  <a:srgbClr val="CC0000"/>
                </a:solidFill>
                <a:ea typeface="楷体_GB2312" pitchFamily="49" charset="-122"/>
              </a:rPr>
              <a:t>尾数对齐</a:t>
            </a:r>
          </a:p>
        </p:txBody>
      </p:sp>
      <p:sp>
        <p:nvSpPr>
          <p:cNvPr id="1247299" name="Text Box 67"/>
          <p:cNvSpPr txBox="1">
            <a:spLocks noChangeAspect="1" noChangeArrowheads="1"/>
          </p:cNvSpPr>
          <p:nvPr/>
        </p:nvSpPr>
        <p:spPr bwMode="auto">
          <a:xfrm>
            <a:off x="5772150" y="3529013"/>
            <a:ext cx="1176338" cy="280987"/>
          </a:xfrm>
          <a:prstGeom prst="rect">
            <a:avLst/>
          </a:prstGeom>
          <a:solidFill>
            <a:srgbClr val="FFFFFF"/>
          </a:solidFill>
          <a:ln w="9525">
            <a:noFill/>
            <a:miter lim="800000"/>
            <a:headEnd/>
            <a:tailEnd/>
          </a:ln>
        </p:spPr>
        <p:txBody>
          <a:bodyPr lIns="0" tIns="0" rIns="0" bIns="0"/>
          <a:lstStyle/>
          <a:p>
            <a:r>
              <a:rPr lang="zh-CN" altLang="en-US" sz="1800">
                <a:solidFill>
                  <a:srgbClr val="CC0000"/>
                </a:solidFill>
                <a:ea typeface="楷体_GB2312" pitchFamily="49" charset="-122"/>
              </a:rPr>
              <a:t>尾数加</a:t>
            </a:r>
            <a:r>
              <a:rPr lang="en-US" altLang="zh-CN" sz="1800">
                <a:solidFill>
                  <a:srgbClr val="CC0000"/>
                </a:solidFill>
                <a:ea typeface="楷体_GB2312" pitchFamily="49" charset="-122"/>
              </a:rPr>
              <a:t>/</a:t>
            </a:r>
            <a:r>
              <a:rPr lang="zh-CN" altLang="en-US" sz="1800">
                <a:solidFill>
                  <a:srgbClr val="CC0000"/>
                </a:solidFill>
                <a:ea typeface="楷体_GB2312" pitchFamily="49" charset="-122"/>
              </a:rPr>
              <a:t>减</a:t>
            </a:r>
          </a:p>
        </p:txBody>
      </p:sp>
      <p:sp>
        <p:nvSpPr>
          <p:cNvPr id="1247300" name="Text Box 68"/>
          <p:cNvSpPr txBox="1">
            <a:spLocks noChangeAspect="1" noChangeArrowheads="1"/>
          </p:cNvSpPr>
          <p:nvPr/>
        </p:nvSpPr>
        <p:spPr bwMode="auto">
          <a:xfrm>
            <a:off x="5821363" y="5068888"/>
            <a:ext cx="911225" cy="274637"/>
          </a:xfrm>
          <a:prstGeom prst="rect">
            <a:avLst/>
          </a:prstGeom>
          <a:solidFill>
            <a:srgbClr val="FFFFFF"/>
          </a:solidFill>
          <a:ln w="9525">
            <a:noFill/>
            <a:miter lim="800000"/>
            <a:headEnd/>
            <a:tailEnd/>
          </a:ln>
        </p:spPr>
        <p:txBody>
          <a:bodyPr lIns="0" tIns="0" rIns="0" bIns="0">
            <a:spAutoFit/>
          </a:bodyPr>
          <a:lstStyle/>
          <a:p>
            <a:r>
              <a:rPr lang="zh-CN" altLang="en-US" sz="1800">
                <a:solidFill>
                  <a:srgbClr val="CC0000"/>
                </a:solidFill>
                <a:ea typeface="楷体_GB2312" pitchFamily="49" charset="-122"/>
              </a:rPr>
              <a:t>规格化</a:t>
            </a:r>
          </a:p>
        </p:txBody>
      </p:sp>
      <p:sp>
        <p:nvSpPr>
          <p:cNvPr id="1247301" name="Text Box 69"/>
          <p:cNvSpPr txBox="1">
            <a:spLocks noChangeAspect="1" noChangeArrowheads="1"/>
          </p:cNvSpPr>
          <p:nvPr/>
        </p:nvSpPr>
        <p:spPr bwMode="auto">
          <a:xfrm>
            <a:off x="5772150" y="958850"/>
            <a:ext cx="1104900" cy="274638"/>
          </a:xfrm>
          <a:prstGeom prst="rect">
            <a:avLst/>
          </a:prstGeom>
          <a:solidFill>
            <a:srgbClr val="FFFFFF"/>
          </a:solidFill>
          <a:ln w="9525">
            <a:noFill/>
            <a:miter lim="800000"/>
            <a:headEnd/>
            <a:tailEnd/>
          </a:ln>
        </p:spPr>
        <p:txBody>
          <a:bodyPr lIns="0" tIns="0" rIns="0" bIns="0">
            <a:spAutoFit/>
          </a:bodyPr>
          <a:lstStyle/>
          <a:p>
            <a:r>
              <a:rPr lang="zh-CN" altLang="en-US" sz="1800">
                <a:solidFill>
                  <a:srgbClr val="CC0000"/>
                </a:solidFill>
                <a:ea typeface="楷体_GB2312" pitchFamily="49" charset="-122"/>
              </a:rPr>
              <a:t>阶码比较</a:t>
            </a:r>
          </a:p>
        </p:txBody>
      </p:sp>
      <p:sp>
        <p:nvSpPr>
          <p:cNvPr id="1247303" name="Line 71"/>
          <p:cNvSpPr>
            <a:spLocks noChangeAspect="1" noChangeShapeType="1"/>
          </p:cNvSpPr>
          <p:nvPr/>
        </p:nvSpPr>
        <p:spPr bwMode="auto">
          <a:xfrm>
            <a:off x="2085975" y="3400425"/>
            <a:ext cx="0" cy="1028700"/>
          </a:xfrm>
          <a:prstGeom prst="line">
            <a:avLst/>
          </a:prstGeom>
          <a:noFill/>
          <a:ln w="19050">
            <a:solidFill>
              <a:srgbClr val="000000"/>
            </a:solidFill>
            <a:round/>
            <a:headEnd/>
            <a:tailEnd type="triangle" w="med" len="med"/>
          </a:ln>
        </p:spPr>
        <p:txBody>
          <a:bodyPr/>
          <a:lstStyle/>
          <a:p>
            <a:endParaRPr lang="zh-CN" altLang="en-US"/>
          </a:p>
        </p:txBody>
      </p:sp>
      <p:sp>
        <p:nvSpPr>
          <p:cNvPr id="1247304" name="Line 72"/>
          <p:cNvSpPr>
            <a:spLocks noChangeAspect="1" noChangeShapeType="1"/>
          </p:cNvSpPr>
          <p:nvPr/>
        </p:nvSpPr>
        <p:spPr bwMode="auto">
          <a:xfrm>
            <a:off x="4391025" y="3529013"/>
            <a:ext cx="0" cy="257175"/>
          </a:xfrm>
          <a:prstGeom prst="line">
            <a:avLst/>
          </a:prstGeom>
          <a:noFill/>
          <a:ln w="19050">
            <a:solidFill>
              <a:srgbClr val="000000"/>
            </a:solidFill>
            <a:round/>
            <a:headEnd/>
            <a:tailEnd type="triangle" w="med" len="med"/>
          </a:ln>
        </p:spPr>
        <p:txBody>
          <a:bodyPr/>
          <a:lstStyle/>
          <a:p>
            <a:endParaRPr lang="zh-CN" altLang="en-US"/>
          </a:p>
        </p:txBody>
      </p:sp>
      <p:sp>
        <p:nvSpPr>
          <p:cNvPr id="1247305" name="Line 73"/>
          <p:cNvSpPr>
            <a:spLocks noChangeAspect="1" noChangeShapeType="1"/>
          </p:cNvSpPr>
          <p:nvPr/>
        </p:nvSpPr>
        <p:spPr bwMode="auto">
          <a:xfrm>
            <a:off x="4083050" y="3529013"/>
            <a:ext cx="307975" cy="0"/>
          </a:xfrm>
          <a:prstGeom prst="line">
            <a:avLst/>
          </a:prstGeom>
          <a:noFill/>
          <a:ln w="19050">
            <a:solidFill>
              <a:srgbClr val="000000"/>
            </a:solidFill>
            <a:round/>
            <a:headEnd/>
            <a:tailEnd/>
          </a:ln>
        </p:spPr>
        <p:txBody>
          <a:bodyPr/>
          <a:lstStyle/>
          <a:p>
            <a:endParaRPr lang="zh-CN" altLang="en-US"/>
          </a:p>
        </p:txBody>
      </p:sp>
      <p:sp>
        <p:nvSpPr>
          <p:cNvPr id="1247306" name="Line 74"/>
          <p:cNvSpPr>
            <a:spLocks noChangeAspect="1" noChangeShapeType="1"/>
          </p:cNvSpPr>
          <p:nvPr/>
        </p:nvSpPr>
        <p:spPr bwMode="auto">
          <a:xfrm>
            <a:off x="5005388" y="3400425"/>
            <a:ext cx="0" cy="128588"/>
          </a:xfrm>
          <a:prstGeom prst="line">
            <a:avLst/>
          </a:prstGeom>
          <a:noFill/>
          <a:ln w="19050">
            <a:solidFill>
              <a:srgbClr val="000000"/>
            </a:solidFill>
            <a:round/>
            <a:headEnd/>
            <a:tailEnd/>
          </a:ln>
        </p:spPr>
        <p:txBody>
          <a:bodyPr/>
          <a:lstStyle/>
          <a:p>
            <a:endParaRPr lang="zh-CN" altLang="en-US"/>
          </a:p>
        </p:txBody>
      </p:sp>
      <p:sp>
        <p:nvSpPr>
          <p:cNvPr id="1247307" name="Line 75"/>
          <p:cNvSpPr>
            <a:spLocks noChangeAspect="1" noChangeShapeType="1"/>
          </p:cNvSpPr>
          <p:nvPr/>
        </p:nvSpPr>
        <p:spPr bwMode="auto">
          <a:xfrm flipH="1">
            <a:off x="4083050" y="3400425"/>
            <a:ext cx="1588" cy="128588"/>
          </a:xfrm>
          <a:prstGeom prst="line">
            <a:avLst/>
          </a:prstGeom>
          <a:noFill/>
          <a:ln w="19050">
            <a:solidFill>
              <a:srgbClr val="000000"/>
            </a:solidFill>
            <a:round/>
            <a:headEnd/>
            <a:tailEnd/>
          </a:ln>
        </p:spPr>
        <p:txBody>
          <a:bodyPr/>
          <a:lstStyle/>
          <a:p>
            <a:endParaRPr lang="zh-CN" altLang="en-US"/>
          </a:p>
        </p:txBody>
      </p:sp>
      <p:sp>
        <p:nvSpPr>
          <p:cNvPr id="1247308" name="Text Box 76"/>
          <p:cNvSpPr txBox="1">
            <a:spLocks noChangeAspect="1" noChangeArrowheads="1"/>
          </p:cNvSpPr>
          <p:nvPr/>
        </p:nvSpPr>
        <p:spPr bwMode="auto">
          <a:xfrm>
            <a:off x="1779588" y="3143250"/>
            <a:ext cx="614362" cy="257175"/>
          </a:xfrm>
          <a:prstGeom prst="rect">
            <a:avLst/>
          </a:prstGeom>
          <a:solidFill>
            <a:srgbClr val="FFCCFF"/>
          </a:solidFill>
          <a:ln w="19050">
            <a:solidFill>
              <a:srgbClr val="0000FF"/>
            </a:solidFill>
            <a:miter lim="800000"/>
            <a:headEnd/>
            <a:tailEnd/>
          </a:ln>
        </p:spPr>
        <p:txBody>
          <a:bodyPr lIns="0" tIns="0" rIns="0" bIns="0" anchor="ctr"/>
          <a:lstStyle/>
          <a:p>
            <a:r>
              <a:rPr lang="en-US" altLang="zh-CN" sz="1800">
                <a:ea typeface="楷体_GB2312" pitchFamily="49" charset="-122"/>
              </a:rPr>
              <a:t>E6</a:t>
            </a:r>
          </a:p>
        </p:txBody>
      </p:sp>
      <p:sp>
        <p:nvSpPr>
          <p:cNvPr id="1247309" name="Rectangle 77"/>
          <p:cNvSpPr>
            <a:spLocks noChangeAspect="1" noChangeArrowheads="1"/>
          </p:cNvSpPr>
          <p:nvPr/>
        </p:nvSpPr>
        <p:spPr bwMode="auto">
          <a:xfrm>
            <a:off x="1625600" y="3014663"/>
            <a:ext cx="3840163" cy="1157287"/>
          </a:xfrm>
          <a:prstGeom prst="rect">
            <a:avLst/>
          </a:prstGeom>
          <a:noFill/>
          <a:ln w="12700">
            <a:solidFill>
              <a:srgbClr val="FF0000"/>
            </a:solidFill>
            <a:prstDash val="dash"/>
            <a:miter lim="800000"/>
            <a:headEnd/>
            <a:tailEnd/>
          </a:ln>
        </p:spPr>
        <p:txBody>
          <a:bodyPr/>
          <a:lstStyle/>
          <a:p>
            <a:endParaRPr lang="zh-CN" altLang="en-US"/>
          </a:p>
        </p:txBody>
      </p:sp>
      <p:grpSp>
        <p:nvGrpSpPr>
          <p:cNvPr id="1247310" name="Group 78"/>
          <p:cNvGrpSpPr>
            <a:grpSpLocks noChangeAspect="1"/>
          </p:cNvGrpSpPr>
          <p:nvPr/>
        </p:nvGrpSpPr>
        <p:grpSpPr bwMode="auto">
          <a:xfrm>
            <a:off x="4543425" y="3143250"/>
            <a:ext cx="768350" cy="257175"/>
            <a:chOff x="7049" y="5184"/>
            <a:chExt cx="905" cy="312"/>
          </a:xfrm>
        </p:grpSpPr>
        <p:sp>
          <p:nvSpPr>
            <p:cNvPr id="1247311" name="Text Box 79"/>
            <p:cNvSpPr txBox="1">
              <a:spLocks noChangeAspect="1" noChangeArrowheads="1"/>
            </p:cNvSpPr>
            <p:nvPr/>
          </p:nvSpPr>
          <p:spPr bwMode="auto">
            <a:xfrm>
              <a:off x="7049" y="5184"/>
              <a:ext cx="181" cy="312"/>
            </a:xfrm>
            <a:prstGeom prst="rect">
              <a:avLst/>
            </a:prstGeom>
            <a:solidFill>
              <a:srgbClr val="FFCCFF"/>
            </a:solidFill>
            <a:ln w="19050">
              <a:solidFill>
                <a:srgbClr val="0000FF"/>
              </a:solidFill>
              <a:prstDash val="dash"/>
              <a:miter lim="800000"/>
              <a:headEnd/>
              <a:tailEnd/>
            </a:ln>
          </p:spPr>
          <p:txBody>
            <a:bodyPr anchor="ctr"/>
            <a:lstStyle/>
            <a:p>
              <a:endParaRPr lang="zh-CN" altLang="en-US" sz="1800">
                <a:ea typeface="楷体_GB2312" pitchFamily="49" charset="-122"/>
              </a:endParaRPr>
            </a:p>
          </p:txBody>
        </p:sp>
        <p:sp>
          <p:nvSpPr>
            <p:cNvPr id="1247312" name="Text Box 80"/>
            <p:cNvSpPr txBox="1">
              <a:spLocks noChangeAspect="1" noChangeArrowheads="1"/>
            </p:cNvSpPr>
            <p:nvPr/>
          </p:nvSpPr>
          <p:spPr bwMode="auto">
            <a:xfrm>
              <a:off x="7230" y="5184"/>
              <a:ext cx="724" cy="312"/>
            </a:xfrm>
            <a:prstGeom prst="rect">
              <a:avLst/>
            </a:prstGeom>
            <a:solidFill>
              <a:srgbClr val="FFCCFF"/>
            </a:solidFill>
            <a:ln w="19050">
              <a:solidFill>
                <a:srgbClr val="0000FF"/>
              </a:solidFill>
              <a:miter lim="800000"/>
              <a:headEnd/>
              <a:tailEnd/>
            </a:ln>
          </p:spPr>
          <p:txBody>
            <a:bodyPr lIns="0" tIns="0" rIns="0" bIns="0" anchor="ctr"/>
            <a:lstStyle/>
            <a:p>
              <a:r>
                <a:rPr lang="en-US" altLang="zh-CN" sz="1800">
                  <a:ea typeface="楷体_GB2312" pitchFamily="49" charset="-122"/>
                </a:rPr>
                <a:t>M7</a:t>
              </a:r>
            </a:p>
          </p:txBody>
        </p:sp>
      </p:grpSp>
      <p:grpSp>
        <p:nvGrpSpPr>
          <p:cNvPr id="1247313" name="Group 81"/>
          <p:cNvGrpSpPr>
            <a:grpSpLocks noChangeAspect="1"/>
          </p:cNvGrpSpPr>
          <p:nvPr/>
        </p:nvGrpSpPr>
        <p:grpSpPr bwMode="auto">
          <a:xfrm>
            <a:off x="3622675" y="3143250"/>
            <a:ext cx="768350" cy="257175"/>
            <a:chOff x="5963" y="5184"/>
            <a:chExt cx="905" cy="312"/>
          </a:xfrm>
        </p:grpSpPr>
        <p:sp>
          <p:nvSpPr>
            <p:cNvPr id="1247314" name="Text Box 82"/>
            <p:cNvSpPr txBox="1">
              <a:spLocks noChangeAspect="1" noChangeArrowheads="1"/>
            </p:cNvSpPr>
            <p:nvPr/>
          </p:nvSpPr>
          <p:spPr bwMode="auto">
            <a:xfrm>
              <a:off x="6144" y="5184"/>
              <a:ext cx="724" cy="312"/>
            </a:xfrm>
            <a:prstGeom prst="rect">
              <a:avLst/>
            </a:prstGeom>
            <a:solidFill>
              <a:srgbClr val="FFCCFF"/>
            </a:solidFill>
            <a:ln w="19050">
              <a:solidFill>
                <a:srgbClr val="0000FF"/>
              </a:solidFill>
              <a:miter lim="800000"/>
              <a:headEnd/>
              <a:tailEnd/>
            </a:ln>
          </p:spPr>
          <p:txBody>
            <a:bodyPr lIns="0" tIns="0" rIns="0" bIns="0" anchor="ctr"/>
            <a:lstStyle/>
            <a:p>
              <a:r>
                <a:rPr lang="en-US" altLang="zh-CN" sz="1800">
                  <a:ea typeface="楷体_GB2312" pitchFamily="49" charset="-122"/>
                </a:rPr>
                <a:t>M6</a:t>
              </a:r>
            </a:p>
          </p:txBody>
        </p:sp>
        <p:sp>
          <p:nvSpPr>
            <p:cNvPr id="1247315" name="Text Box 83"/>
            <p:cNvSpPr txBox="1">
              <a:spLocks noChangeAspect="1" noChangeArrowheads="1"/>
            </p:cNvSpPr>
            <p:nvPr/>
          </p:nvSpPr>
          <p:spPr bwMode="auto">
            <a:xfrm>
              <a:off x="5963" y="5184"/>
              <a:ext cx="181" cy="312"/>
            </a:xfrm>
            <a:prstGeom prst="rect">
              <a:avLst/>
            </a:prstGeom>
            <a:solidFill>
              <a:srgbClr val="FFCCFF"/>
            </a:solidFill>
            <a:ln w="19050">
              <a:solidFill>
                <a:srgbClr val="0000FF"/>
              </a:solidFill>
              <a:prstDash val="dash"/>
              <a:miter lim="800000"/>
              <a:headEnd/>
              <a:tailEnd/>
            </a:ln>
          </p:spPr>
          <p:txBody>
            <a:bodyPr anchor="ctr"/>
            <a:lstStyle/>
            <a:p>
              <a:endParaRPr lang="zh-CN" altLang="en-US" sz="1800">
                <a:ea typeface="楷体_GB2312" pitchFamily="49" charset="-122"/>
              </a:endParaRPr>
            </a:p>
          </p:txBody>
        </p:sp>
      </p:grpSp>
      <p:grpSp>
        <p:nvGrpSpPr>
          <p:cNvPr id="1247316" name="Group 84"/>
          <p:cNvGrpSpPr>
            <a:grpSpLocks noChangeAspect="1"/>
          </p:cNvGrpSpPr>
          <p:nvPr/>
        </p:nvGrpSpPr>
        <p:grpSpPr bwMode="auto">
          <a:xfrm>
            <a:off x="3929063" y="3786188"/>
            <a:ext cx="1076325" cy="257175"/>
            <a:chOff x="6325" y="5964"/>
            <a:chExt cx="1267" cy="312"/>
          </a:xfrm>
        </p:grpSpPr>
        <p:sp>
          <p:nvSpPr>
            <p:cNvPr id="1247317" name="Text Box 85"/>
            <p:cNvSpPr txBox="1">
              <a:spLocks noChangeAspect="1" noChangeArrowheads="1"/>
            </p:cNvSpPr>
            <p:nvPr/>
          </p:nvSpPr>
          <p:spPr bwMode="auto">
            <a:xfrm>
              <a:off x="6506" y="5964"/>
              <a:ext cx="1086" cy="312"/>
            </a:xfrm>
            <a:prstGeom prst="rect">
              <a:avLst/>
            </a:prstGeom>
            <a:solidFill>
              <a:srgbClr val="99FF66"/>
            </a:solidFill>
            <a:ln w="19050">
              <a:solidFill>
                <a:srgbClr val="000000"/>
              </a:solidFill>
              <a:miter lim="800000"/>
              <a:headEnd/>
              <a:tailEnd/>
            </a:ln>
          </p:spPr>
          <p:txBody>
            <a:bodyPr lIns="0" tIns="0" rIns="0" bIns="0" anchor="ctr"/>
            <a:lstStyle/>
            <a:p>
              <a:r>
                <a:rPr lang="zh-CN" altLang="en-US" sz="1800">
                  <a:ea typeface="楷体_GB2312" pitchFamily="49" charset="-122"/>
                </a:rPr>
                <a:t>加法器</a:t>
              </a:r>
              <a:r>
                <a:rPr lang="en-US" altLang="zh-CN" sz="1800">
                  <a:ea typeface="楷体_GB2312" pitchFamily="49" charset="-122"/>
                </a:rPr>
                <a:t>2</a:t>
              </a:r>
            </a:p>
          </p:txBody>
        </p:sp>
        <p:sp>
          <p:nvSpPr>
            <p:cNvPr id="1247318" name="Text Box 86"/>
            <p:cNvSpPr txBox="1">
              <a:spLocks noChangeAspect="1" noChangeArrowheads="1"/>
            </p:cNvSpPr>
            <p:nvPr/>
          </p:nvSpPr>
          <p:spPr bwMode="auto">
            <a:xfrm>
              <a:off x="6325" y="5964"/>
              <a:ext cx="181" cy="312"/>
            </a:xfrm>
            <a:prstGeom prst="rect">
              <a:avLst/>
            </a:prstGeom>
            <a:solidFill>
              <a:srgbClr val="99FF66"/>
            </a:solidFill>
            <a:ln w="19050">
              <a:solidFill>
                <a:srgbClr val="000000"/>
              </a:solidFill>
              <a:prstDash val="dash"/>
              <a:miter lim="800000"/>
              <a:headEnd/>
              <a:tailEnd/>
            </a:ln>
          </p:spPr>
          <p:txBody>
            <a:bodyPr anchor="ctr"/>
            <a:lstStyle/>
            <a:p>
              <a:endParaRPr lang="zh-CN" altLang="en-US" sz="1800">
                <a:ea typeface="楷体_GB2312" pitchFamily="49" charset="-122"/>
              </a:endParaRPr>
            </a:p>
          </p:txBody>
        </p:sp>
      </p:grpSp>
      <p:sp>
        <p:nvSpPr>
          <p:cNvPr id="1247319" name="Line 87"/>
          <p:cNvSpPr>
            <a:spLocks noChangeAspect="1" noChangeShapeType="1"/>
          </p:cNvSpPr>
          <p:nvPr/>
        </p:nvSpPr>
        <p:spPr bwMode="auto">
          <a:xfrm>
            <a:off x="4697413" y="3529013"/>
            <a:ext cx="307975" cy="0"/>
          </a:xfrm>
          <a:prstGeom prst="line">
            <a:avLst/>
          </a:prstGeom>
          <a:noFill/>
          <a:ln w="19050">
            <a:solidFill>
              <a:srgbClr val="000000"/>
            </a:solidFill>
            <a:round/>
            <a:headEnd/>
            <a:tailEnd/>
          </a:ln>
        </p:spPr>
        <p:txBody>
          <a:bodyPr/>
          <a:lstStyle/>
          <a:p>
            <a:endParaRPr lang="zh-CN" altLang="en-US"/>
          </a:p>
        </p:txBody>
      </p:sp>
      <p:sp>
        <p:nvSpPr>
          <p:cNvPr id="1247320" name="Line 88"/>
          <p:cNvSpPr>
            <a:spLocks noChangeAspect="1" noChangeShapeType="1"/>
          </p:cNvSpPr>
          <p:nvPr/>
        </p:nvSpPr>
        <p:spPr bwMode="auto">
          <a:xfrm>
            <a:off x="4697413" y="3529013"/>
            <a:ext cx="0" cy="257175"/>
          </a:xfrm>
          <a:prstGeom prst="line">
            <a:avLst/>
          </a:prstGeom>
          <a:noFill/>
          <a:ln w="19050">
            <a:solidFill>
              <a:srgbClr val="000000"/>
            </a:solidFill>
            <a:round/>
            <a:headEnd/>
            <a:tailEnd type="triangle" w="med" len="med"/>
          </a:ln>
        </p:spPr>
        <p:txBody>
          <a:bodyPr/>
          <a:lstStyle/>
          <a:p>
            <a:endParaRPr lang="zh-CN" altLang="en-US"/>
          </a:p>
        </p:txBody>
      </p:sp>
      <p:sp>
        <p:nvSpPr>
          <p:cNvPr id="1247321" name="Line 89"/>
          <p:cNvSpPr>
            <a:spLocks noChangeAspect="1" noChangeShapeType="1"/>
          </p:cNvSpPr>
          <p:nvPr/>
        </p:nvSpPr>
        <p:spPr bwMode="auto">
          <a:xfrm>
            <a:off x="4543425" y="4043363"/>
            <a:ext cx="0" cy="385762"/>
          </a:xfrm>
          <a:prstGeom prst="line">
            <a:avLst/>
          </a:prstGeom>
          <a:noFill/>
          <a:ln w="19050">
            <a:solidFill>
              <a:srgbClr val="000000"/>
            </a:solidFill>
            <a:round/>
            <a:headEnd/>
            <a:tailEnd type="triangle" w="med" len="med"/>
          </a:ln>
        </p:spPr>
        <p:txBody>
          <a:bodyPr/>
          <a:lstStyle/>
          <a:p>
            <a:endParaRPr lang="zh-CN" altLang="en-US"/>
          </a:p>
        </p:txBody>
      </p:sp>
      <p:sp>
        <p:nvSpPr>
          <p:cNvPr id="1247322" name="Text Box 90"/>
          <p:cNvSpPr txBox="1">
            <a:spLocks noChangeAspect="1" noChangeArrowheads="1"/>
          </p:cNvSpPr>
          <p:nvPr/>
        </p:nvSpPr>
        <p:spPr bwMode="auto">
          <a:xfrm>
            <a:off x="5157788" y="3786188"/>
            <a:ext cx="257175" cy="315912"/>
          </a:xfrm>
          <a:prstGeom prst="rect">
            <a:avLst/>
          </a:prstGeom>
          <a:solidFill>
            <a:srgbClr val="FFFFFF"/>
          </a:solidFill>
          <a:ln w="9525">
            <a:noFill/>
            <a:miter lim="800000"/>
            <a:headEnd/>
            <a:tailEnd/>
          </a:ln>
        </p:spPr>
        <p:txBody>
          <a:bodyPr lIns="0" tIns="0" rIns="0" bIns="0"/>
          <a:lstStyle/>
          <a:p>
            <a:r>
              <a:rPr lang="en-US" altLang="zh-CN" sz="1800">
                <a:solidFill>
                  <a:srgbClr val="CC0000"/>
                </a:solidFill>
                <a:ea typeface="楷体_GB2312" pitchFamily="49" charset="-122"/>
              </a:rPr>
              <a:t>S</a:t>
            </a:r>
            <a:r>
              <a:rPr lang="en-US" altLang="zh-CN" sz="1800" baseline="-25000">
                <a:solidFill>
                  <a:srgbClr val="CC0000"/>
                </a:solidFill>
                <a:ea typeface="楷体_GB2312" pitchFamily="49" charset="-122"/>
              </a:rPr>
              <a:t>3</a:t>
            </a:r>
            <a:endParaRPr lang="en-US" altLang="zh-CN" sz="1800">
              <a:solidFill>
                <a:srgbClr val="CC0000"/>
              </a:solidFill>
              <a:ea typeface="楷体_GB2312" pitchFamily="49" charset="-122"/>
            </a:endParaRPr>
          </a:p>
        </p:txBody>
      </p:sp>
      <p:sp>
        <p:nvSpPr>
          <p:cNvPr id="1247324" name="Line 92"/>
          <p:cNvSpPr>
            <a:spLocks noChangeAspect="1" noChangeShapeType="1"/>
          </p:cNvSpPr>
          <p:nvPr/>
        </p:nvSpPr>
        <p:spPr bwMode="auto">
          <a:xfrm>
            <a:off x="4999038" y="2063750"/>
            <a:ext cx="7937" cy="306388"/>
          </a:xfrm>
          <a:prstGeom prst="line">
            <a:avLst/>
          </a:prstGeom>
          <a:noFill/>
          <a:ln w="19050">
            <a:solidFill>
              <a:srgbClr val="000000"/>
            </a:solidFill>
            <a:round/>
            <a:headEnd/>
            <a:tailEnd type="triangle" w="med" len="med"/>
          </a:ln>
        </p:spPr>
        <p:txBody>
          <a:bodyPr/>
          <a:lstStyle/>
          <a:p>
            <a:endParaRPr lang="zh-CN" altLang="en-US"/>
          </a:p>
        </p:txBody>
      </p:sp>
      <p:sp>
        <p:nvSpPr>
          <p:cNvPr id="1247325" name="Line 93"/>
          <p:cNvSpPr>
            <a:spLocks noChangeAspect="1" noChangeShapeType="1"/>
          </p:cNvSpPr>
          <p:nvPr/>
        </p:nvSpPr>
        <p:spPr bwMode="auto">
          <a:xfrm>
            <a:off x="4849813" y="2886075"/>
            <a:ext cx="0" cy="257175"/>
          </a:xfrm>
          <a:prstGeom prst="line">
            <a:avLst/>
          </a:prstGeom>
          <a:noFill/>
          <a:ln w="19050">
            <a:solidFill>
              <a:srgbClr val="008000"/>
            </a:solidFill>
            <a:prstDash val="dash"/>
            <a:round/>
            <a:headEnd/>
            <a:tailEnd type="triangle" w="med" len="med"/>
          </a:ln>
        </p:spPr>
        <p:txBody>
          <a:bodyPr/>
          <a:lstStyle/>
          <a:p>
            <a:endParaRPr lang="zh-CN" altLang="en-US"/>
          </a:p>
        </p:txBody>
      </p:sp>
      <p:sp>
        <p:nvSpPr>
          <p:cNvPr id="1247326" name="Line 94"/>
          <p:cNvSpPr>
            <a:spLocks noChangeAspect="1" noChangeShapeType="1"/>
          </p:cNvSpPr>
          <p:nvPr/>
        </p:nvSpPr>
        <p:spPr bwMode="auto">
          <a:xfrm>
            <a:off x="2085975" y="2047875"/>
            <a:ext cx="0" cy="1095375"/>
          </a:xfrm>
          <a:prstGeom prst="line">
            <a:avLst/>
          </a:prstGeom>
          <a:noFill/>
          <a:ln w="19050">
            <a:solidFill>
              <a:srgbClr val="000000"/>
            </a:solidFill>
            <a:round/>
            <a:headEnd/>
            <a:tailEnd type="triangle" w="med" len="med"/>
          </a:ln>
        </p:spPr>
        <p:txBody>
          <a:bodyPr/>
          <a:lstStyle/>
          <a:p>
            <a:endParaRPr lang="zh-CN" altLang="en-US"/>
          </a:p>
        </p:txBody>
      </p:sp>
      <p:sp>
        <p:nvSpPr>
          <p:cNvPr id="1247327" name="Line 95"/>
          <p:cNvSpPr>
            <a:spLocks noChangeAspect="1" noChangeShapeType="1"/>
          </p:cNvSpPr>
          <p:nvPr/>
        </p:nvSpPr>
        <p:spPr bwMode="auto">
          <a:xfrm>
            <a:off x="3929063" y="2886075"/>
            <a:ext cx="1689100" cy="0"/>
          </a:xfrm>
          <a:prstGeom prst="line">
            <a:avLst/>
          </a:prstGeom>
          <a:noFill/>
          <a:ln w="19050">
            <a:solidFill>
              <a:srgbClr val="008000"/>
            </a:solidFill>
            <a:prstDash val="dash"/>
            <a:round/>
            <a:headEnd/>
            <a:tailEnd/>
          </a:ln>
        </p:spPr>
        <p:txBody>
          <a:bodyPr/>
          <a:lstStyle/>
          <a:p>
            <a:endParaRPr lang="zh-CN" altLang="en-US"/>
          </a:p>
        </p:txBody>
      </p:sp>
      <p:sp>
        <p:nvSpPr>
          <p:cNvPr id="1247328" name="Text Box 96"/>
          <p:cNvSpPr txBox="1">
            <a:spLocks noChangeAspect="1" noChangeArrowheads="1"/>
          </p:cNvSpPr>
          <p:nvPr/>
        </p:nvSpPr>
        <p:spPr bwMode="auto">
          <a:xfrm>
            <a:off x="3492500" y="2371725"/>
            <a:ext cx="863600" cy="257175"/>
          </a:xfrm>
          <a:prstGeom prst="rect">
            <a:avLst/>
          </a:prstGeom>
          <a:solidFill>
            <a:srgbClr val="FFFF99"/>
          </a:solidFill>
          <a:ln w="19050">
            <a:solidFill>
              <a:srgbClr val="000000"/>
            </a:solidFill>
            <a:miter lim="800000"/>
            <a:headEnd/>
            <a:tailEnd/>
          </a:ln>
        </p:spPr>
        <p:txBody>
          <a:bodyPr lIns="0" tIns="0" rIns="0" bIns="0" anchor="ctr"/>
          <a:lstStyle/>
          <a:p>
            <a:r>
              <a:rPr lang="zh-CN" altLang="en-US" sz="1800">
                <a:ea typeface="楷体_GB2312" pitchFamily="49" charset="-122"/>
              </a:rPr>
              <a:t>移位器</a:t>
            </a:r>
            <a:r>
              <a:rPr lang="en-US" altLang="zh-CN" sz="1800">
                <a:ea typeface="楷体_GB2312" pitchFamily="49" charset="-122"/>
              </a:rPr>
              <a:t>1</a:t>
            </a:r>
          </a:p>
        </p:txBody>
      </p:sp>
      <p:sp>
        <p:nvSpPr>
          <p:cNvPr id="1247329" name="Line 97"/>
          <p:cNvSpPr>
            <a:spLocks noChangeAspect="1" noChangeShapeType="1"/>
          </p:cNvSpPr>
          <p:nvPr/>
        </p:nvSpPr>
        <p:spPr bwMode="auto">
          <a:xfrm>
            <a:off x="4229100" y="2219325"/>
            <a:ext cx="774700" cy="0"/>
          </a:xfrm>
          <a:prstGeom prst="line">
            <a:avLst/>
          </a:prstGeom>
          <a:noFill/>
          <a:ln w="19050">
            <a:solidFill>
              <a:srgbClr val="000000"/>
            </a:solidFill>
            <a:round/>
            <a:headEnd/>
            <a:tailEnd/>
          </a:ln>
        </p:spPr>
        <p:txBody>
          <a:bodyPr/>
          <a:lstStyle/>
          <a:p>
            <a:endParaRPr lang="zh-CN" altLang="en-US"/>
          </a:p>
        </p:txBody>
      </p:sp>
      <p:sp>
        <p:nvSpPr>
          <p:cNvPr id="1247330" name="Line 98"/>
          <p:cNvSpPr>
            <a:spLocks noChangeAspect="1" noChangeShapeType="1"/>
          </p:cNvSpPr>
          <p:nvPr/>
        </p:nvSpPr>
        <p:spPr bwMode="auto">
          <a:xfrm>
            <a:off x="4237038" y="2225675"/>
            <a:ext cx="0" cy="146050"/>
          </a:xfrm>
          <a:prstGeom prst="line">
            <a:avLst/>
          </a:prstGeom>
          <a:noFill/>
          <a:ln w="19050">
            <a:solidFill>
              <a:srgbClr val="000000"/>
            </a:solidFill>
            <a:round/>
            <a:headEnd/>
            <a:tailEnd type="triangle" w="med" len="med"/>
          </a:ln>
        </p:spPr>
        <p:txBody>
          <a:bodyPr/>
          <a:lstStyle/>
          <a:p>
            <a:endParaRPr lang="zh-CN" altLang="en-US"/>
          </a:p>
        </p:txBody>
      </p:sp>
      <p:sp>
        <p:nvSpPr>
          <p:cNvPr id="1247331" name="Line 99"/>
          <p:cNvSpPr>
            <a:spLocks noChangeAspect="1" noChangeShapeType="1"/>
          </p:cNvSpPr>
          <p:nvPr/>
        </p:nvSpPr>
        <p:spPr bwMode="auto">
          <a:xfrm>
            <a:off x="5003800" y="2627313"/>
            <a:ext cx="0" cy="515937"/>
          </a:xfrm>
          <a:prstGeom prst="line">
            <a:avLst/>
          </a:prstGeom>
          <a:noFill/>
          <a:ln w="19050">
            <a:solidFill>
              <a:srgbClr val="000000"/>
            </a:solidFill>
            <a:round/>
            <a:headEnd/>
            <a:tailEnd type="triangle" w="med" len="med"/>
          </a:ln>
        </p:spPr>
        <p:txBody>
          <a:bodyPr/>
          <a:lstStyle/>
          <a:p>
            <a:endParaRPr lang="zh-CN" altLang="en-US"/>
          </a:p>
        </p:txBody>
      </p:sp>
      <p:sp>
        <p:nvSpPr>
          <p:cNvPr id="1247332" name="Line 100"/>
          <p:cNvSpPr>
            <a:spLocks noChangeAspect="1" noChangeShapeType="1"/>
          </p:cNvSpPr>
          <p:nvPr/>
        </p:nvSpPr>
        <p:spPr bwMode="auto">
          <a:xfrm>
            <a:off x="4083050" y="2628900"/>
            <a:ext cx="0" cy="514350"/>
          </a:xfrm>
          <a:prstGeom prst="line">
            <a:avLst/>
          </a:prstGeom>
          <a:noFill/>
          <a:ln w="19050">
            <a:solidFill>
              <a:srgbClr val="000000"/>
            </a:solidFill>
            <a:round/>
            <a:headEnd/>
            <a:tailEnd type="triangle" w="med" len="med"/>
          </a:ln>
        </p:spPr>
        <p:txBody>
          <a:bodyPr/>
          <a:lstStyle/>
          <a:p>
            <a:endParaRPr lang="zh-CN" altLang="en-US"/>
          </a:p>
        </p:txBody>
      </p:sp>
      <p:sp>
        <p:nvSpPr>
          <p:cNvPr id="1247333" name="AutoShape 101"/>
          <p:cNvSpPr>
            <a:spLocks noChangeAspect="1" noChangeArrowheads="1"/>
          </p:cNvSpPr>
          <p:nvPr/>
        </p:nvSpPr>
        <p:spPr bwMode="auto">
          <a:xfrm>
            <a:off x="4978400" y="2197100"/>
            <a:ext cx="49213" cy="46038"/>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1247334" name="Line 102"/>
          <p:cNvSpPr>
            <a:spLocks noChangeAspect="1" noChangeShapeType="1"/>
          </p:cNvSpPr>
          <p:nvPr/>
        </p:nvSpPr>
        <p:spPr bwMode="auto">
          <a:xfrm flipV="1">
            <a:off x="2854325" y="2500313"/>
            <a:ext cx="638175" cy="0"/>
          </a:xfrm>
          <a:prstGeom prst="line">
            <a:avLst/>
          </a:prstGeom>
          <a:noFill/>
          <a:ln w="19050">
            <a:solidFill>
              <a:srgbClr val="000000"/>
            </a:solidFill>
            <a:round/>
            <a:headEnd/>
            <a:tailEnd type="triangle" w="med" len="med"/>
          </a:ln>
        </p:spPr>
        <p:txBody>
          <a:bodyPr/>
          <a:lstStyle/>
          <a:p>
            <a:endParaRPr lang="zh-CN" altLang="en-US"/>
          </a:p>
        </p:txBody>
      </p:sp>
      <p:sp>
        <p:nvSpPr>
          <p:cNvPr id="1247335" name="Line 103"/>
          <p:cNvSpPr>
            <a:spLocks noChangeAspect="1" noChangeShapeType="1"/>
          </p:cNvSpPr>
          <p:nvPr/>
        </p:nvSpPr>
        <p:spPr bwMode="auto">
          <a:xfrm>
            <a:off x="2854325" y="2058988"/>
            <a:ext cx="0" cy="441325"/>
          </a:xfrm>
          <a:prstGeom prst="line">
            <a:avLst/>
          </a:prstGeom>
          <a:noFill/>
          <a:ln w="19050">
            <a:solidFill>
              <a:srgbClr val="000000"/>
            </a:solidFill>
            <a:round/>
            <a:headEnd/>
            <a:tailEnd/>
          </a:ln>
        </p:spPr>
        <p:txBody>
          <a:bodyPr/>
          <a:lstStyle/>
          <a:p>
            <a:endParaRPr lang="zh-CN" altLang="en-US"/>
          </a:p>
        </p:txBody>
      </p:sp>
      <p:sp>
        <p:nvSpPr>
          <p:cNvPr id="1247336" name="Line 104"/>
          <p:cNvSpPr>
            <a:spLocks noChangeAspect="1" noChangeShapeType="1"/>
          </p:cNvSpPr>
          <p:nvPr/>
        </p:nvSpPr>
        <p:spPr bwMode="auto">
          <a:xfrm>
            <a:off x="5618163" y="315913"/>
            <a:ext cx="0" cy="2570162"/>
          </a:xfrm>
          <a:prstGeom prst="line">
            <a:avLst/>
          </a:prstGeom>
          <a:noFill/>
          <a:ln w="19050">
            <a:solidFill>
              <a:srgbClr val="008000"/>
            </a:solidFill>
            <a:prstDash val="dash"/>
            <a:round/>
            <a:headEnd/>
            <a:tailEnd/>
          </a:ln>
        </p:spPr>
        <p:txBody>
          <a:bodyPr/>
          <a:lstStyle/>
          <a:p>
            <a:endParaRPr lang="zh-CN" altLang="en-US"/>
          </a:p>
        </p:txBody>
      </p:sp>
      <p:sp>
        <p:nvSpPr>
          <p:cNvPr id="1247337" name="AutoShape 105"/>
          <p:cNvSpPr>
            <a:spLocks noChangeAspect="1" noChangeArrowheads="1"/>
          </p:cNvSpPr>
          <p:nvPr/>
        </p:nvSpPr>
        <p:spPr bwMode="auto">
          <a:xfrm>
            <a:off x="4824413" y="2868613"/>
            <a:ext cx="47625" cy="47625"/>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1247338" name="Text Box 106"/>
          <p:cNvSpPr txBox="1">
            <a:spLocks noChangeAspect="1" noChangeArrowheads="1"/>
          </p:cNvSpPr>
          <p:nvPr/>
        </p:nvSpPr>
        <p:spPr bwMode="auto">
          <a:xfrm>
            <a:off x="2538413" y="1798638"/>
            <a:ext cx="614362" cy="257175"/>
          </a:xfrm>
          <a:prstGeom prst="rect">
            <a:avLst/>
          </a:prstGeom>
          <a:solidFill>
            <a:srgbClr val="FFCCFF"/>
          </a:solidFill>
          <a:ln w="19050">
            <a:solidFill>
              <a:srgbClr val="0000FF"/>
            </a:solidFill>
            <a:miter lim="800000"/>
            <a:headEnd/>
            <a:tailEnd/>
          </a:ln>
        </p:spPr>
        <p:txBody>
          <a:bodyPr lIns="0" tIns="0" rIns="0" bIns="0" anchor="ctr"/>
          <a:lstStyle/>
          <a:p>
            <a:r>
              <a:rPr lang="en-US" altLang="zh-CN" sz="1800">
                <a:ea typeface="楷体_GB2312" pitchFamily="49" charset="-122"/>
              </a:rPr>
              <a:t>E5</a:t>
            </a:r>
          </a:p>
        </p:txBody>
      </p:sp>
      <p:sp>
        <p:nvSpPr>
          <p:cNvPr id="1247339" name="Text Box 107"/>
          <p:cNvSpPr txBox="1">
            <a:spLocks noChangeAspect="1" noChangeArrowheads="1"/>
          </p:cNvSpPr>
          <p:nvPr/>
        </p:nvSpPr>
        <p:spPr bwMode="auto">
          <a:xfrm>
            <a:off x="1803400" y="1797050"/>
            <a:ext cx="614363" cy="255588"/>
          </a:xfrm>
          <a:prstGeom prst="rect">
            <a:avLst/>
          </a:prstGeom>
          <a:solidFill>
            <a:srgbClr val="FFCCFF"/>
          </a:solidFill>
          <a:ln w="19050">
            <a:solidFill>
              <a:srgbClr val="0000FF"/>
            </a:solidFill>
            <a:miter lim="800000"/>
            <a:headEnd/>
            <a:tailEnd/>
          </a:ln>
        </p:spPr>
        <p:txBody>
          <a:bodyPr lIns="0" tIns="0" rIns="0" bIns="0" anchor="ctr"/>
          <a:lstStyle/>
          <a:p>
            <a:r>
              <a:rPr lang="en-US" altLang="zh-CN" sz="1800">
                <a:ea typeface="楷体_GB2312" pitchFamily="49" charset="-122"/>
              </a:rPr>
              <a:t>E4</a:t>
            </a:r>
          </a:p>
        </p:txBody>
      </p:sp>
      <p:sp>
        <p:nvSpPr>
          <p:cNvPr id="1247340" name="Text Box 108"/>
          <p:cNvSpPr txBox="1">
            <a:spLocks noChangeAspect="1" noChangeArrowheads="1"/>
          </p:cNvSpPr>
          <p:nvPr/>
        </p:nvSpPr>
        <p:spPr bwMode="auto">
          <a:xfrm>
            <a:off x="3665538" y="1798638"/>
            <a:ext cx="614362" cy="257175"/>
          </a:xfrm>
          <a:prstGeom prst="rect">
            <a:avLst/>
          </a:prstGeom>
          <a:solidFill>
            <a:srgbClr val="FFCCFF"/>
          </a:solidFill>
          <a:ln w="19050">
            <a:solidFill>
              <a:srgbClr val="0000FF"/>
            </a:solidFill>
            <a:miter lim="800000"/>
            <a:headEnd/>
            <a:tailEnd/>
          </a:ln>
        </p:spPr>
        <p:txBody>
          <a:bodyPr lIns="0" tIns="0" rIns="0" bIns="0" anchor="ctr"/>
          <a:lstStyle/>
          <a:p>
            <a:r>
              <a:rPr lang="en-US" altLang="zh-CN" sz="1800">
                <a:ea typeface="楷体_GB2312" pitchFamily="49" charset="-122"/>
              </a:rPr>
              <a:t>M4</a:t>
            </a:r>
          </a:p>
        </p:txBody>
      </p:sp>
      <p:sp>
        <p:nvSpPr>
          <p:cNvPr id="1247341" name="Text Box 109"/>
          <p:cNvSpPr txBox="1">
            <a:spLocks noChangeAspect="1" noChangeArrowheads="1"/>
          </p:cNvSpPr>
          <p:nvPr/>
        </p:nvSpPr>
        <p:spPr bwMode="auto">
          <a:xfrm>
            <a:off x="4687888" y="1793875"/>
            <a:ext cx="614362" cy="257175"/>
          </a:xfrm>
          <a:prstGeom prst="rect">
            <a:avLst/>
          </a:prstGeom>
          <a:solidFill>
            <a:srgbClr val="FFCCFF"/>
          </a:solidFill>
          <a:ln w="19050">
            <a:solidFill>
              <a:srgbClr val="0000FF"/>
            </a:solidFill>
            <a:miter lim="800000"/>
            <a:headEnd/>
            <a:tailEnd/>
          </a:ln>
        </p:spPr>
        <p:txBody>
          <a:bodyPr lIns="0" tIns="0" rIns="0" bIns="0" anchor="ctr"/>
          <a:lstStyle/>
          <a:p>
            <a:r>
              <a:rPr lang="en-US" altLang="zh-CN" sz="1800">
                <a:ea typeface="楷体_GB2312" pitchFamily="49" charset="-122"/>
              </a:rPr>
              <a:t>M5</a:t>
            </a:r>
          </a:p>
        </p:txBody>
      </p:sp>
      <p:sp>
        <p:nvSpPr>
          <p:cNvPr id="1247342" name="Rectangle 110"/>
          <p:cNvSpPr>
            <a:spLocks noChangeAspect="1" noChangeArrowheads="1"/>
          </p:cNvSpPr>
          <p:nvPr/>
        </p:nvSpPr>
        <p:spPr bwMode="auto">
          <a:xfrm>
            <a:off x="1625600" y="1655763"/>
            <a:ext cx="3838575" cy="1101725"/>
          </a:xfrm>
          <a:prstGeom prst="rect">
            <a:avLst/>
          </a:prstGeom>
          <a:noFill/>
          <a:ln w="12700">
            <a:solidFill>
              <a:srgbClr val="FF0000"/>
            </a:solidFill>
            <a:prstDash val="dash"/>
            <a:miter lim="800000"/>
            <a:headEnd/>
            <a:tailEnd/>
          </a:ln>
        </p:spPr>
        <p:txBody>
          <a:bodyPr/>
          <a:lstStyle/>
          <a:p>
            <a:endParaRPr lang="zh-CN" altLang="en-US"/>
          </a:p>
        </p:txBody>
      </p:sp>
      <p:sp>
        <p:nvSpPr>
          <p:cNvPr id="1247343" name="Line 111"/>
          <p:cNvSpPr>
            <a:spLocks noChangeAspect="1" noChangeShapeType="1"/>
          </p:cNvSpPr>
          <p:nvPr/>
        </p:nvSpPr>
        <p:spPr bwMode="auto">
          <a:xfrm>
            <a:off x="3946525" y="2065338"/>
            <a:ext cx="9525" cy="306387"/>
          </a:xfrm>
          <a:prstGeom prst="line">
            <a:avLst/>
          </a:prstGeom>
          <a:noFill/>
          <a:ln w="19050">
            <a:solidFill>
              <a:srgbClr val="000000"/>
            </a:solidFill>
            <a:round/>
            <a:headEnd/>
            <a:tailEnd type="triangle" w="med" len="med"/>
          </a:ln>
        </p:spPr>
        <p:txBody>
          <a:bodyPr/>
          <a:lstStyle/>
          <a:p>
            <a:endParaRPr lang="zh-CN" altLang="en-US"/>
          </a:p>
        </p:txBody>
      </p:sp>
      <p:sp>
        <p:nvSpPr>
          <p:cNvPr id="1247344" name="Line 112"/>
          <p:cNvSpPr>
            <a:spLocks noChangeAspect="1" noChangeShapeType="1"/>
          </p:cNvSpPr>
          <p:nvPr/>
        </p:nvSpPr>
        <p:spPr bwMode="auto">
          <a:xfrm>
            <a:off x="3929063" y="2886075"/>
            <a:ext cx="0" cy="257175"/>
          </a:xfrm>
          <a:prstGeom prst="line">
            <a:avLst/>
          </a:prstGeom>
          <a:noFill/>
          <a:ln w="19050">
            <a:solidFill>
              <a:srgbClr val="008000"/>
            </a:solidFill>
            <a:prstDash val="dash"/>
            <a:round/>
            <a:headEnd/>
            <a:tailEnd type="triangle" w="med" len="med"/>
          </a:ln>
        </p:spPr>
        <p:txBody>
          <a:bodyPr/>
          <a:lstStyle/>
          <a:p>
            <a:endParaRPr lang="zh-CN" altLang="en-US"/>
          </a:p>
        </p:txBody>
      </p:sp>
      <p:sp>
        <p:nvSpPr>
          <p:cNvPr id="1247345" name="Text Box 113"/>
          <p:cNvSpPr txBox="1">
            <a:spLocks noChangeAspect="1" noChangeArrowheads="1"/>
          </p:cNvSpPr>
          <p:nvPr/>
        </p:nvSpPr>
        <p:spPr bwMode="auto">
          <a:xfrm>
            <a:off x="5219700" y="2060575"/>
            <a:ext cx="257175" cy="317500"/>
          </a:xfrm>
          <a:prstGeom prst="rect">
            <a:avLst/>
          </a:prstGeom>
          <a:noFill/>
          <a:ln w="9525">
            <a:noFill/>
            <a:miter lim="800000"/>
            <a:headEnd/>
            <a:tailEnd/>
          </a:ln>
        </p:spPr>
        <p:txBody>
          <a:bodyPr lIns="0" tIns="0" rIns="0" bIns="0"/>
          <a:lstStyle/>
          <a:p>
            <a:r>
              <a:rPr lang="en-US" altLang="zh-CN" sz="1800">
                <a:solidFill>
                  <a:srgbClr val="CC0000"/>
                </a:solidFill>
                <a:ea typeface="楷体_GB2312" pitchFamily="49" charset="-122"/>
              </a:rPr>
              <a:t>S</a:t>
            </a:r>
            <a:r>
              <a:rPr lang="en-US" altLang="zh-CN" sz="1800" baseline="-25000">
                <a:solidFill>
                  <a:srgbClr val="CC0000"/>
                </a:solidFill>
                <a:ea typeface="楷体_GB2312" pitchFamily="49" charset="-122"/>
              </a:rPr>
              <a:t>2</a:t>
            </a:r>
            <a:endParaRPr lang="en-US" altLang="zh-CN" sz="1800">
              <a:solidFill>
                <a:srgbClr val="CC0000"/>
              </a:solidFill>
              <a:ea typeface="楷体_GB2312" pitchFamily="49" charset="-122"/>
            </a:endParaRPr>
          </a:p>
        </p:txBody>
      </p:sp>
      <p:sp>
        <p:nvSpPr>
          <p:cNvPr id="1247346" name="Text Box 114"/>
          <p:cNvSpPr txBox="1">
            <a:spLocks noChangeAspect="1" noChangeArrowheads="1"/>
          </p:cNvSpPr>
          <p:nvPr/>
        </p:nvSpPr>
        <p:spPr bwMode="auto">
          <a:xfrm>
            <a:off x="4427538" y="2359025"/>
            <a:ext cx="792162" cy="293688"/>
          </a:xfrm>
          <a:prstGeom prst="rect">
            <a:avLst/>
          </a:prstGeom>
          <a:solidFill>
            <a:srgbClr val="FFFF99"/>
          </a:solidFill>
          <a:ln w="19050">
            <a:solidFill>
              <a:srgbClr val="000000"/>
            </a:solidFill>
            <a:miter lim="800000"/>
            <a:headEnd/>
            <a:tailEnd/>
          </a:ln>
        </p:spPr>
        <p:txBody>
          <a:bodyPr lIns="0" tIns="0" rIns="0" bIns="0" anchor="ctr">
            <a:spAutoFit/>
          </a:bodyPr>
          <a:lstStyle/>
          <a:p>
            <a:r>
              <a:rPr lang="zh-CN" altLang="en-US" sz="1800">
                <a:ea typeface="楷体_GB2312" pitchFamily="49" charset="-122"/>
              </a:rPr>
              <a:t>选择器</a:t>
            </a:r>
          </a:p>
        </p:txBody>
      </p:sp>
      <p:sp>
        <p:nvSpPr>
          <p:cNvPr id="1247347" name="Line 115"/>
          <p:cNvSpPr>
            <a:spLocks noChangeAspect="1" noChangeShapeType="1"/>
          </p:cNvSpPr>
          <p:nvPr/>
        </p:nvSpPr>
        <p:spPr bwMode="auto">
          <a:xfrm>
            <a:off x="3948113" y="2159000"/>
            <a:ext cx="766762" cy="0"/>
          </a:xfrm>
          <a:prstGeom prst="line">
            <a:avLst/>
          </a:prstGeom>
          <a:noFill/>
          <a:ln w="19050">
            <a:solidFill>
              <a:srgbClr val="000000"/>
            </a:solidFill>
            <a:round/>
            <a:headEnd/>
            <a:tailEnd/>
          </a:ln>
        </p:spPr>
        <p:txBody>
          <a:bodyPr/>
          <a:lstStyle/>
          <a:p>
            <a:endParaRPr lang="zh-CN" altLang="en-US"/>
          </a:p>
        </p:txBody>
      </p:sp>
      <p:sp>
        <p:nvSpPr>
          <p:cNvPr id="1247348" name="AutoShape 116"/>
          <p:cNvSpPr>
            <a:spLocks noChangeAspect="1" noChangeArrowheads="1"/>
          </p:cNvSpPr>
          <p:nvPr/>
        </p:nvSpPr>
        <p:spPr bwMode="auto">
          <a:xfrm>
            <a:off x="3925888" y="2135188"/>
            <a:ext cx="47625" cy="46037"/>
          </a:xfrm>
          <a:prstGeom prst="flowChartConnector">
            <a:avLst/>
          </a:prstGeom>
          <a:solidFill>
            <a:srgbClr val="000000"/>
          </a:solidFill>
          <a:ln w="9525">
            <a:solidFill>
              <a:srgbClr val="000000"/>
            </a:solidFill>
            <a:round/>
            <a:headEnd/>
            <a:tailEnd/>
          </a:ln>
        </p:spPr>
        <p:txBody>
          <a:bodyPr/>
          <a:lstStyle/>
          <a:p>
            <a:endParaRPr lang="zh-CN" altLang="en-US"/>
          </a:p>
        </p:txBody>
      </p:sp>
      <p:sp>
        <p:nvSpPr>
          <p:cNvPr id="1247349" name="Line 117"/>
          <p:cNvSpPr>
            <a:spLocks noChangeAspect="1" noChangeShapeType="1"/>
          </p:cNvSpPr>
          <p:nvPr/>
        </p:nvSpPr>
        <p:spPr bwMode="auto">
          <a:xfrm>
            <a:off x="4710113" y="2165350"/>
            <a:ext cx="0" cy="200025"/>
          </a:xfrm>
          <a:prstGeom prst="line">
            <a:avLst/>
          </a:prstGeom>
          <a:noFill/>
          <a:ln w="19050">
            <a:solidFill>
              <a:srgbClr val="000000"/>
            </a:solidFill>
            <a:round/>
            <a:headEnd/>
            <a:tailEnd type="triangle" w="med" len="med"/>
          </a:ln>
        </p:spPr>
        <p:txBody>
          <a:bodyPr/>
          <a:lstStyle/>
          <a:p>
            <a:endParaRPr lang="zh-CN" altLang="en-US"/>
          </a:p>
        </p:txBody>
      </p:sp>
      <p:sp>
        <p:nvSpPr>
          <p:cNvPr id="1247350" name="AutoShape 118">
            <a:hlinkClick r:id="" action="ppaction://hlinkshowjump?jump=lastslideviewed" highlightClick="1"/>
          </p:cNvPr>
          <p:cNvSpPr>
            <a:spLocks noChangeArrowheads="1"/>
          </p:cNvSpPr>
          <p:nvPr/>
        </p:nvSpPr>
        <p:spPr bwMode="auto">
          <a:xfrm>
            <a:off x="8459788" y="333375"/>
            <a:ext cx="433387" cy="431800"/>
          </a:xfrm>
          <a:prstGeom prst="actionButtonReturn">
            <a:avLst/>
          </a:prstGeom>
          <a:solidFill>
            <a:srgbClr val="CCCCFF"/>
          </a:solidFill>
          <a:ln w="28575">
            <a:noFill/>
            <a:miter lim="800000"/>
            <a:headEnd/>
            <a:tailEnd/>
          </a:ln>
          <a:effectLst/>
        </p:spPr>
        <p:txBody>
          <a:bodyPr wrap="none" anchor="ctr"/>
          <a:lstStyle/>
          <a:p>
            <a:endParaRPr lang="zh-CN" altLang="en-US"/>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71CF687C-322D-46B4-B478-D2CBD340401C}" type="slidenum">
              <a:rPr lang="zh-CN" altLang="en-US"/>
              <a:pPr/>
              <a:t>31</a:t>
            </a:fld>
            <a:endParaRPr lang="en-US" altLang="zh-CN"/>
          </a:p>
        </p:txBody>
      </p:sp>
      <p:sp>
        <p:nvSpPr>
          <p:cNvPr id="1250306" name="Rectangle 2"/>
          <p:cNvSpPr>
            <a:spLocks noGrp="1" noChangeArrowheads="1"/>
          </p:cNvSpPr>
          <p:nvPr>
            <p:ph type="title"/>
          </p:nvPr>
        </p:nvSpPr>
        <p:spPr/>
        <p:txBody>
          <a:bodyPr/>
          <a:lstStyle/>
          <a:p>
            <a:r>
              <a:rPr lang="en-US" altLang="zh-CN"/>
              <a:t>7.2.2 </a:t>
            </a:r>
            <a:r>
              <a:rPr lang="zh-CN" altLang="en-US" b="0"/>
              <a:t>浮点乘</a:t>
            </a:r>
            <a:r>
              <a:rPr lang="en-US" altLang="zh-CN" b="0"/>
              <a:t>/</a:t>
            </a:r>
            <a:r>
              <a:rPr lang="zh-CN" altLang="en-US" b="0"/>
              <a:t>除法器流水线</a:t>
            </a:r>
          </a:p>
        </p:txBody>
      </p:sp>
      <p:sp>
        <p:nvSpPr>
          <p:cNvPr id="1250307" name="Rectangle 3"/>
          <p:cNvSpPr>
            <a:spLocks noGrp="1" noChangeArrowheads="1"/>
          </p:cNvSpPr>
          <p:nvPr>
            <p:ph type="body" idx="1"/>
          </p:nvPr>
        </p:nvSpPr>
        <p:spPr/>
        <p:txBody>
          <a:bodyPr/>
          <a:lstStyle/>
          <a:p>
            <a:pPr>
              <a:spcBef>
                <a:spcPct val="10000"/>
              </a:spcBef>
              <a:buFont typeface="Wingdings" pitchFamily="2" charset="2"/>
              <a:buNone/>
            </a:pPr>
            <a:r>
              <a:rPr lang="zh-CN" altLang="en-US" dirty="0"/>
              <a:t>操作步骤：</a:t>
            </a:r>
          </a:p>
          <a:p>
            <a:pPr>
              <a:spcBef>
                <a:spcPct val="10000"/>
              </a:spcBef>
            </a:pPr>
            <a:r>
              <a:rPr lang="zh-CN" altLang="en-US" dirty="0"/>
              <a:t>阶码加</a:t>
            </a:r>
            <a:r>
              <a:rPr lang="en-US" altLang="zh-CN" dirty="0"/>
              <a:t>/</a:t>
            </a:r>
            <a:r>
              <a:rPr lang="zh-CN" altLang="en-US" dirty="0" smtClean="0"/>
              <a:t>减</a:t>
            </a:r>
            <a:endParaRPr lang="zh-CN" altLang="en-US" sz="2400" dirty="0" smtClean="0"/>
          </a:p>
          <a:p>
            <a:pPr>
              <a:spcBef>
                <a:spcPct val="10000"/>
              </a:spcBef>
            </a:pPr>
            <a:r>
              <a:rPr lang="zh-CN" altLang="en-US" dirty="0" smtClean="0"/>
              <a:t>尾数乘</a:t>
            </a:r>
            <a:r>
              <a:rPr lang="en-US" altLang="zh-CN" dirty="0" smtClean="0"/>
              <a:t>/</a:t>
            </a:r>
            <a:r>
              <a:rPr lang="zh-CN" altLang="en-US" dirty="0" smtClean="0"/>
              <a:t>除</a:t>
            </a:r>
          </a:p>
          <a:p>
            <a:pPr>
              <a:spcBef>
                <a:spcPct val="10000"/>
              </a:spcBef>
            </a:pPr>
            <a:r>
              <a:rPr lang="zh-CN" altLang="en-US" dirty="0" smtClean="0"/>
              <a:t>结果</a:t>
            </a:r>
            <a:r>
              <a:rPr lang="zh-CN" altLang="en-US" dirty="0"/>
              <a:t>处理</a:t>
            </a:r>
          </a:p>
          <a:p>
            <a:pPr lvl="1">
              <a:spcBef>
                <a:spcPct val="10000"/>
              </a:spcBef>
            </a:pPr>
            <a:r>
              <a:rPr lang="zh-CN" altLang="en-US" sz="2400" dirty="0"/>
              <a:t>溢出</a:t>
            </a:r>
          </a:p>
          <a:p>
            <a:pPr lvl="1">
              <a:spcBef>
                <a:spcPct val="10000"/>
              </a:spcBef>
            </a:pPr>
            <a:r>
              <a:rPr lang="zh-CN" altLang="en-US" sz="2400" dirty="0"/>
              <a:t>为</a:t>
            </a:r>
            <a:r>
              <a:rPr lang="en-US" altLang="zh-CN" sz="2400" dirty="0"/>
              <a:t>0</a:t>
            </a:r>
          </a:p>
          <a:p>
            <a:pPr lvl="1">
              <a:spcBef>
                <a:spcPct val="10000"/>
              </a:spcBef>
            </a:pPr>
            <a:r>
              <a:rPr lang="zh-CN" altLang="en-US" sz="2400" dirty="0"/>
              <a:t>规格化</a:t>
            </a:r>
          </a:p>
          <a:p>
            <a:pPr>
              <a:spcBef>
                <a:spcPct val="10000"/>
              </a:spcBef>
            </a:pPr>
            <a:r>
              <a:rPr lang="zh-CN" altLang="en-US" dirty="0"/>
              <a:t>舍入处理</a:t>
            </a:r>
          </a:p>
          <a:p>
            <a:pPr lvl="1">
              <a:spcBef>
                <a:spcPct val="10000"/>
              </a:spcBef>
            </a:pPr>
            <a:r>
              <a:rPr lang="zh-CN" altLang="en-US" sz="2400" dirty="0"/>
              <a:t>截断法</a:t>
            </a:r>
          </a:p>
          <a:p>
            <a:pPr lvl="1">
              <a:spcBef>
                <a:spcPct val="10000"/>
              </a:spcBef>
            </a:pPr>
            <a:r>
              <a:rPr lang="zh-CN" altLang="en-US" sz="2400" dirty="0"/>
              <a:t>末位恒置“</a:t>
            </a:r>
            <a:r>
              <a:rPr lang="en-US" altLang="zh-CN" sz="2400" dirty="0"/>
              <a:t>1”</a:t>
            </a:r>
            <a:r>
              <a:rPr lang="zh-CN" altLang="en-US" sz="2400" dirty="0"/>
              <a:t>法</a:t>
            </a:r>
          </a:p>
          <a:p>
            <a:pPr lvl="1">
              <a:spcBef>
                <a:spcPct val="10000"/>
              </a:spcBef>
            </a:pPr>
            <a:r>
              <a:rPr lang="en-US" altLang="zh-CN" sz="2400" dirty="0"/>
              <a:t>0</a:t>
            </a:r>
            <a:r>
              <a:rPr lang="zh-CN" altLang="en-US" sz="2400" dirty="0"/>
              <a:t>舍</a:t>
            </a:r>
            <a:r>
              <a:rPr lang="en-US" altLang="zh-CN" sz="2400" dirty="0"/>
              <a:t>1</a:t>
            </a:r>
            <a:r>
              <a:rPr lang="zh-CN" altLang="en-US" sz="2400" dirty="0"/>
              <a:t>入法</a:t>
            </a:r>
          </a:p>
        </p:txBody>
      </p:sp>
      <p:sp>
        <p:nvSpPr>
          <p:cNvPr id="1250310" name="Rectangle 6"/>
          <p:cNvSpPr>
            <a:spLocks noChangeArrowheads="1"/>
          </p:cNvSpPr>
          <p:nvPr/>
        </p:nvSpPr>
        <p:spPr bwMode="auto">
          <a:xfrm>
            <a:off x="4211638" y="765175"/>
            <a:ext cx="4608512" cy="4536033"/>
          </a:xfrm>
          <a:prstGeom prst="rect">
            <a:avLst/>
          </a:prstGeom>
          <a:solidFill>
            <a:srgbClr val="FFFF99"/>
          </a:solidFill>
          <a:ln w="28575" algn="ctr">
            <a:solidFill>
              <a:srgbClr val="FF6600"/>
            </a:solidFill>
            <a:miter lim="800000"/>
            <a:headEnd/>
            <a:tailEnd/>
          </a:ln>
          <a:effectLst/>
        </p:spPr>
        <p:txBody>
          <a:bodyPr wrap="none"/>
          <a:lstStyle/>
          <a:p>
            <a:pPr algn="l"/>
            <a:r>
              <a:rPr lang="zh-CN" altLang="en-US" dirty="0">
                <a:solidFill>
                  <a:srgbClr val="FF6600"/>
                </a:solidFill>
              </a:rPr>
              <a:t>加载：</a:t>
            </a:r>
          </a:p>
          <a:p>
            <a:pPr algn="l"/>
            <a:r>
              <a:rPr lang="en-US" altLang="zh-CN" sz="2000" dirty="0" smtClean="0"/>
              <a:t>E</a:t>
            </a:r>
            <a:r>
              <a:rPr lang="en-US" altLang="zh-CN" sz="2000" baseline="-25000" dirty="0" smtClean="0"/>
              <a:t>1 </a:t>
            </a:r>
            <a:r>
              <a:rPr lang="en-US" altLang="zh-CN" sz="2000" dirty="0" smtClean="0"/>
              <a:t>:= </a:t>
            </a:r>
            <a:r>
              <a:rPr lang="en-US" altLang="zh-CN" sz="2000" dirty="0"/>
              <a:t>X</a:t>
            </a:r>
            <a:r>
              <a:rPr lang="en-US" altLang="zh-CN" sz="2000" baseline="-25000" dirty="0"/>
              <a:t>E</a:t>
            </a:r>
            <a:r>
              <a:rPr lang="zh-CN" altLang="en-US" sz="2000" dirty="0"/>
              <a:t>，</a:t>
            </a:r>
          </a:p>
          <a:p>
            <a:pPr algn="l"/>
            <a:r>
              <a:rPr lang="en-US" altLang="zh-CN" sz="2000" dirty="0" smtClean="0"/>
              <a:t>M</a:t>
            </a:r>
            <a:r>
              <a:rPr lang="en-US" altLang="zh-CN" sz="2000" baseline="-25000" dirty="0" smtClean="0"/>
              <a:t>1 </a:t>
            </a:r>
            <a:r>
              <a:rPr lang="en-US" altLang="zh-CN" sz="2000" dirty="0" smtClean="0"/>
              <a:t>:= </a:t>
            </a:r>
            <a:r>
              <a:rPr lang="en-US" altLang="zh-CN" sz="2000" dirty="0"/>
              <a:t>X</a:t>
            </a:r>
            <a:r>
              <a:rPr lang="en-US" altLang="zh-CN" sz="2000" baseline="-25000" dirty="0"/>
              <a:t>M</a:t>
            </a:r>
            <a:r>
              <a:rPr lang="zh-CN" altLang="en-US" sz="2000" dirty="0"/>
              <a:t>；</a:t>
            </a:r>
          </a:p>
          <a:p>
            <a:pPr algn="l"/>
            <a:r>
              <a:rPr lang="en-US" altLang="zh-CN" sz="2000" dirty="0" smtClean="0"/>
              <a:t>E</a:t>
            </a:r>
            <a:r>
              <a:rPr lang="en-US" altLang="zh-CN" sz="2000" baseline="-25000" dirty="0" smtClean="0"/>
              <a:t>2 </a:t>
            </a:r>
            <a:r>
              <a:rPr lang="en-US" altLang="zh-CN" sz="2000" dirty="0" smtClean="0"/>
              <a:t>:= </a:t>
            </a:r>
            <a:r>
              <a:rPr lang="en-US" altLang="zh-CN" sz="2000" dirty="0"/>
              <a:t>Y</a:t>
            </a:r>
            <a:r>
              <a:rPr lang="en-US" altLang="zh-CN" sz="2000" baseline="-25000" dirty="0"/>
              <a:t>E</a:t>
            </a:r>
            <a:r>
              <a:rPr lang="zh-CN" altLang="en-US" sz="2000" dirty="0"/>
              <a:t>，</a:t>
            </a:r>
          </a:p>
          <a:p>
            <a:pPr algn="l"/>
            <a:r>
              <a:rPr lang="en-US" altLang="zh-CN" sz="2000" dirty="0" smtClean="0"/>
              <a:t>M</a:t>
            </a:r>
            <a:r>
              <a:rPr lang="en-US" altLang="zh-CN" sz="2000" baseline="-25000" dirty="0" smtClean="0"/>
              <a:t>2 </a:t>
            </a:r>
            <a:r>
              <a:rPr lang="en-US" altLang="zh-CN" sz="2000" dirty="0" smtClean="0"/>
              <a:t>:= </a:t>
            </a:r>
            <a:r>
              <a:rPr lang="en-US" altLang="zh-CN" sz="2000" dirty="0"/>
              <a:t>Y</a:t>
            </a:r>
            <a:r>
              <a:rPr lang="en-US" altLang="zh-CN" sz="2000" baseline="-25000" dirty="0"/>
              <a:t>M</a:t>
            </a:r>
            <a:r>
              <a:rPr lang="zh-CN" altLang="en-US" sz="2000" dirty="0"/>
              <a:t>；</a:t>
            </a:r>
          </a:p>
          <a:p>
            <a:pPr algn="l">
              <a:spcBef>
                <a:spcPct val="50000"/>
              </a:spcBef>
            </a:pPr>
            <a:r>
              <a:rPr lang="zh-CN" altLang="en-US" dirty="0">
                <a:solidFill>
                  <a:srgbClr val="FF6600"/>
                </a:solidFill>
              </a:rPr>
              <a:t>加</a:t>
            </a:r>
            <a:r>
              <a:rPr lang="en-US" altLang="zh-CN" dirty="0">
                <a:solidFill>
                  <a:srgbClr val="FF6600"/>
                </a:solidFill>
              </a:rPr>
              <a:t>/</a:t>
            </a:r>
            <a:r>
              <a:rPr lang="zh-CN" altLang="en-US" dirty="0">
                <a:solidFill>
                  <a:srgbClr val="FF6600"/>
                </a:solidFill>
              </a:rPr>
              <a:t>减：</a:t>
            </a:r>
          </a:p>
          <a:p>
            <a:pPr algn="l"/>
            <a:r>
              <a:rPr lang="en-US" altLang="zh-CN" sz="2000" dirty="0"/>
              <a:t>if </a:t>
            </a:r>
            <a:r>
              <a:rPr lang="en-US" altLang="zh-CN" sz="2000" dirty="0">
                <a:latin typeface="宋体" panose="02010600030101010101" pitchFamily="2" charset="-122"/>
              </a:rPr>
              <a:t>(</a:t>
            </a:r>
            <a:r>
              <a:rPr lang="en-US" altLang="zh-CN" sz="2000" dirty="0"/>
              <a:t>MUL = 1</a:t>
            </a:r>
            <a:r>
              <a:rPr lang="en-US" altLang="zh-CN" sz="2000" dirty="0">
                <a:latin typeface="宋体" panose="02010600030101010101" pitchFamily="2" charset="-122"/>
              </a:rPr>
              <a:t>)</a:t>
            </a:r>
            <a:r>
              <a:rPr lang="en-US" altLang="zh-CN" sz="2000" dirty="0"/>
              <a:t> then </a:t>
            </a:r>
            <a:r>
              <a:rPr lang="en-US" altLang="zh-CN" sz="2000" dirty="0" smtClean="0"/>
              <a:t>{ E</a:t>
            </a:r>
            <a:r>
              <a:rPr lang="en-US" altLang="zh-CN" sz="2000" dirty="0"/>
              <a:t>:= </a:t>
            </a:r>
            <a:r>
              <a:rPr lang="en-US" altLang="zh-CN" sz="2000" dirty="0" smtClean="0"/>
              <a:t>E</a:t>
            </a:r>
            <a:r>
              <a:rPr lang="en-US" altLang="zh-CN" sz="2000" baseline="-25000" dirty="0" smtClean="0"/>
              <a:t>1</a:t>
            </a:r>
            <a:r>
              <a:rPr lang="en-US" altLang="zh-CN" sz="2000" dirty="0" smtClean="0"/>
              <a:t>+E</a:t>
            </a:r>
            <a:r>
              <a:rPr lang="en-US" altLang="zh-CN" sz="2000" baseline="-25000" dirty="0" smtClean="0"/>
              <a:t>2</a:t>
            </a:r>
            <a:r>
              <a:rPr lang="en-US" altLang="zh-CN" sz="2000" dirty="0" smtClean="0"/>
              <a:t> };</a:t>
            </a:r>
          </a:p>
          <a:p>
            <a:pPr algn="l"/>
            <a:r>
              <a:rPr lang="en-US" altLang="zh-CN" sz="2000" dirty="0"/>
              <a:t>if </a:t>
            </a:r>
            <a:r>
              <a:rPr lang="en-US" altLang="zh-CN" sz="2000" dirty="0">
                <a:latin typeface="宋体" panose="02010600030101010101" pitchFamily="2" charset="-122"/>
              </a:rPr>
              <a:t>(</a:t>
            </a:r>
            <a:r>
              <a:rPr lang="en-US" altLang="zh-CN" sz="2000" dirty="0"/>
              <a:t>DIV = 1</a:t>
            </a:r>
            <a:r>
              <a:rPr lang="en-US" altLang="zh-CN" sz="2000" dirty="0">
                <a:latin typeface="宋体" panose="02010600030101010101" pitchFamily="2" charset="-122"/>
              </a:rPr>
              <a:t>)</a:t>
            </a:r>
            <a:r>
              <a:rPr lang="en-US" altLang="zh-CN" sz="2000" dirty="0"/>
              <a:t> </a:t>
            </a:r>
            <a:r>
              <a:rPr lang="en-US" altLang="zh-CN" sz="2000" dirty="0" smtClean="0"/>
              <a:t>then</a:t>
            </a:r>
            <a:r>
              <a:rPr lang="en-US" altLang="zh-CN" sz="2000" dirty="0"/>
              <a:t> { E:= </a:t>
            </a:r>
            <a:r>
              <a:rPr lang="en-US" altLang="zh-CN" sz="2000" dirty="0" smtClean="0"/>
              <a:t>E</a:t>
            </a:r>
            <a:r>
              <a:rPr lang="en-US" altLang="zh-CN" sz="2000" baseline="-25000" dirty="0" smtClean="0"/>
              <a:t>1</a:t>
            </a:r>
            <a:r>
              <a:rPr lang="en-US" altLang="zh-CN" sz="2000" dirty="0" smtClean="0"/>
              <a:t>-E</a:t>
            </a:r>
            <a:r>
              <a:rPr lang="en-US" altLang="zh-CN" sz="2000" baseline="-25000" dirty="0" smtClean="0"/>
              <a:t>2</a:t>
            </a:r>
            <a:r>
              <a:rPr lang="en-US" altLang="zh-CN" sz="2000" dirty="0" smtClean="0"/>
              <a:t> </a:t>
            </a:r>
            <a:r>
              <a:rPr lang="en-US" altLang="zh-CN" sz="2000" dirty="0"/>
              <a:t>};</a:t>
            </a:r>
          </a:p>
          <a:p>
            <a:pPr algn="l"/>
            <a:r>
              <a:rPr lang="en-US" altLang="zh-CN" sz="2000" dirty="0" smtClean="0"/>
              <a:t>if </a:t>
            </a:r>
            <a:r>
              <a:rPr lang="en-US" altLang="zh-CN" sz="2000" dirty="0">
                <a:latin typeface="宋体" panose="02010600030101010101" pitchFamily="2" charset="-122"/>
              </a:rPr>
              <a:t>(</a:t>
            </a:r>
            <a:r>
              <a:rPr lang="en-US" altLang="zh-CN" sz="2000" dirty="0"/>
              <a:t>E</a:t>
            </a:r>
            <a:r>
              <a:rPr lang="zh-CN" altLang="en-US" sz="2000" dirty="0"/>
              <a:t>＞</a:t>
            </a:r>
            <a:r>
              <a:rPr lang="en-US" altLang="zh-CN" sz="2000" dirty="0"/>
              <a:t>E</a:t>
            </a:r>
            <a:r>
              <a:rPr lang="en-US" altLang="zh-CN" sz="2000" baseline="-25000" dirty="0"/>
              <a:t>MAX</a:t>
            </a:r>
            <a:r>
              <a:rPr lang="en-US" altLang="zh-CN" sz="2000" dirty="0">
                <a:latin typeface="宋体" panose="02010600030101010101" pitchFamily="2" charset="-122"/>
              </a:rPr>
              <a:t>)</a:t>
            </a:r>
            <a:r>
              <a:rPr lang="en-US" altLang="zh-CN" sz="2000" dirty="0"/>
              <a:t> then go to </a:t>
            </a:r>
            <a:r>
              <a:rPr lang="en-US" altLang="zh-CN" sz="2000" dirty="0" smtClean="0"/>
              <a:t>ERROR</a:t>
            </a:r>
            <a:r>
              <a:rPr lang="zh-CN" altLang="en-US" sz="2000" dirty="0" smtClean="0"/>
              <a:t>；</a:t>
            </a:r>
            <a:endParaRPr lang="zh-CN" altLang="en-US" sz="2000" dirty="0"/>
          </a:p>
          <a:p>
            <a:pPr algn="l">
              <a:spcBef>
                <a:spcPts val="0"/>
              </a:spcBef>
            </a:pPr>
            <a:r>
              <a:rPr lang="en-US" altLang="zh-CN" sz="2000" dirty="0" smtClean="0"/>
              <a:t>if </a:t>
            </a:r>
            <a:r>
              <a:rPr lang="en-US" altLang="zh-CN" sz="2000" dirty="0">
                <a:latin typeface="宋体" panose="02010600030101010101" pitchFamily="2" charset="-122"/>
              </a:rPr>
              <a:t>(</a:t>
            </a:r>
            <a:r>
              <a:rPr lang="en-US" altLang="zh-CN" sz="2000" dirty="0"/>
              <a:t>E</a:t>
            </a:r>
            <a:r>
              <a:rPr lang="zh-CN" altLang="en-US" sz="2000" dirty="0"/>
              <a:t>＜</a:t>
            </a:r>
            <a:r>
              <a:rPr lang="en-US" altLang="zh-CN" sz="2000" dirty="0"/>
              <a:t>E</a:t>
            </a:r>
            <a:r>
              <a:rPr lang="en-US" altLang="zh-CN" sz="2000" baseline="-25000" dirty="0"/>
              <a:t>MIN</a:t>
            </a:r>
            <a:r>
              <a:rPr lang="en-US" altLang="zh-CN" sz="2000" dirty="0">
                <a:latin typeface="宋体" panose="02010600030101010101" pitchFamily="2" charset="-122"/>
              </a:rPr>
              <a:t>)</a:t>
            </a:r>
            <a:r>
              <a:rPr lang="en-US" altLang="zh-CN" sz="2000" dirty="0"/>
              <a:t> then </a:t>
            </a:r>
          </a:p>
          <a:p>
            <a:pPr algn="l"/>
            <a:r>
              <a:rPr lang="en-US" altLang="zh-CN" sz="2000" dirty="0"/>
              <a:t>   { R:= 0</a:t>
            </a:r>
            <a:r>
              <a:rPr lang="zh-CN" altLang="en-US" sz="2000" dirty="0"/>
              <a:t>，</a:t>
            </a:r>
          </a:p>
          <a:p>
            <a:pPr algn="l"/>
            <a:r>
              <a:rPr lang="en-US" altLang="zh-CN" sz="2000" dirty="0"/>
              <a:t>      E:= 0</a:t>
            </a:r>
            <a:r>
              <a:rPr lang="zh-CN" altLang="en-US" sz="2000" dirty="0"/>
              <a:t>，</a:t>
            </a:r>
          </a:p>
          <a:p>
            <a:pPr algn="l"/>
            <a:r>
              <a:rPr lang="en-US" altLang="zh-CN" sz="2000" dirty="0"/>
              <a:t>      go to END </a:t>
            </a:r>
            <a:r>
              <a:rPr lang="en-US" altLang="zh-CN" sz="2000" dirty="0" smtClean="0"/>
              <a:t>};</a:t>
            </a:r>
            <a:endParaRPr lang="zh-CN" altLang="en-US" sz="2000" dirty="0"/>
          </a:p>
        </p:txBody>
      </p:sp>
      <p:sp>
        <p:nvSpPr>
          <p:cNvPr id="1250311" name="Line 7"/>
          <p:cNvSpPr>
            <a:spLocks noChangeShapeType="1"/>
          </p:cNvSpPr>
          <p:nvPr/>
        </p:nvSpPr>
        <p:spPr bwMode="auto">
          <a:xfrm>
            <a:off x="2627313" y="1268413"/>
            <a:ext cx="1584325" cy="0"/>
          </a:xfrm>
          <a:prstGeom prst="line">
            <a:avLst/>
          </a:prstGeom>
          <a:noFill/>
          <a:ln w="28575">
            <a:solidFill>
              <a:srgbClr val="FF6600"/>
            </a:solidFill>
            <a:round/>
            <a:headEnd/>
            <a:tailEnd/>
          </a:ln>
          <a:effectLst/>
        </p:spPr>
        <p:txBody>
          <a:bodyPr wrap="none" anchor="ctr"/>
          <a:lstStyle/>
          <a:p>
            <a:endParaRPr lang="zh-CN" altLang="en-US"/>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D0985227-ABA2-4957-AEE4-CC756AD0B5F8}" type="slidenum">
              <a:rPr lang="zh-CN" altLang="en-US"/>
              <a:pPr/>
              <a:t>32</a:t>
            </a:fld>
            <a:endParaRPr lang="en-US" altLang="zh-CN"/>
          </a:p>
        </p:txBody>
      </p:sp>
      <p:sp>
        <p:nvSpPr>
          <p:cNvPr id="1379330" name="Rectangle 2"/>
          <p:cNvSpPr>
            <a:spLocks noGrp="1" noChangeArrowheads="1"/>
          </p:cNvSpPr>
          <p:nvPr>
            <p:ph type="title"/>
          </p:nvPr>
        </p:nvSpPr>
        <p:spPr/>
        <p:txBody>
          <a:bodyPr/>
          <a:lstStyle/>
          <a:p>
            <a:r>
              <a:rPr lang="en-US" altLang="zh-CN"/>
              <a:t>7.2.2 </a:t>
            </a:r>
            <a:r>
              <a:rPr lang="zh-CN" altLang="en-US" b="0"/>
              <a:t>浮点乘</a:t>
            </a:r>
            <a:r>
              <a:rPr lang="en-US" altLang="zh-CN" b="0"/>
              <a:t>/</a:t>
            </a:r>
            <a:r>
              <a:rPr lang="zh-CN" altLang="en-US" b="0"/>
              <a:t>除法器流水线</a:t>
            </a:r>
          </a:p>
        </p:txBody>
      </p:sp>
      <p:sp>
        <p:nvSpPr>
          <p:cNvPr id="1379331" name="Rectangle 3"/>
          <p:cNvSpPr>
            <a:spLocks noGrp="1" noChangeArrowheads="1"/>
          </p:cNvSpPr>
          <p:nvPr>
            <p:ph type="body" idx="1"/>
          </p:nvPr>
        </p:nvSpPr>
        <p:spPr/>
        <p:txBody>
          <a:bodyPr/>
          <a:lstStyle/>
          <a:p>
            <a:pPr>
              <a:spcBef>
                <a:spcPct val="10000"/>
              </a:spcBef>
              <a:buFont typeface="Wingdings" pitchFamily="2" charset="2"/>
              <a:buNone/>
            </a:pPr>
            <a:r>
              <a:rPr lang="zh-CN" altLang="en-US" dirty="0"/>
              <a:t>操作步骤：</a:t>
            </a:r>
          </a:p>
          <a:p>
            <a:pPr>
              <a:spcBef>
                <a:spcPct val="10000"/>
              </a:spcBef>
            </a:pPr>
            <a:r>
              <a:rPr lang="zh-CN" altLang="en-US" dirty="0"/>
              <a:t>阶码加</a:t>
            </a:r>
            <a:r>
              <a:rPr lang="en-US" altLang="zh-CN" dirty="0"/>
              <a:t>/</a:t>
            </a:r>
            <a:r>
              <a:rPr lang="zh-CN" altLang="en-US" dirty="0" smtClean="0"/>
              <a:t>减</a:t>
            </a:r>
            <a:endParaRPr lang="zh-CN" altLang="en-US" sz="2400" dirty="0"/>
          </a:p>
          <a:p>
            <a:pPr>
              <a:spcBef>
                <a:spcPct val="10000"/>
              </a:spcBef>
            </a:pPr>
            <a:r>
              <a:rPr lang="zh-CN" altLang="en-US" dirty="0"/>
              <a:t>尾数乘</a:t>
            </a:r>
            <a:r>
              <a:rPr lang="en-US" altLang="zh-CN" dirty="0"/>
              <a:t>/</a:t>
            </a:r>
            <a:r>
              <a:rPr lang="zh-CN" altLang="en-US" dirty="0"/>
              <a:t>除</a:t>
            </a:r>
          </a:p>
          <a:p>
            <a:pPr>
              <a:spcBef>
                <a:spcPct val="10000"/>
              </a:spcBef>
            </a:pPr>
            <a:r>
              <a:rPr lang="zh-CN" altLang="en-US" dirty="0"/>
              <a:t>结果处理</a:t>
            </a:r>
          </a:p>
          <a:p>
            <a:pPr lvl="1">
              <a:spcBef>
                <a:spcPct val="10000"/>
              </a:spcBef>
            </a:pPr>
            <a:r>
              <a:rPr lang="zh-CN" altLang="en-US" sz="2400" dirty="0"/>
              <a:t>溢出</a:t>
            </a:r>
          </a:p>
          <a:p>
            <a:pPr lvl="1">
              <a:spcBef>
                <a:spcPct val="10000"/>
              </a:spcBef>
            </a:pPr>
            <a:r>
              <a:rPr lang="zh-CN" altLang="en-US" sz="2400" dirty="0"/>
              <a:t>为</a:t>
            </a:r>
            <a:r>
              <a:rPr lang="en-US" altLang="zh-CN" sz="2400" dirty="0"/>
              <a:t>0</a:t>
            </a:r>
          </a:p>
          <a:p>
            <a:pPr lvl="1">
              <a:spcBef>
                <a:spcPct val="10000"/>
              </a:spcBef>
            </a:pPr>
            <a:r>
              <a:rPr lang="zh-CN" altLang="en-US" sz="2400" dirty="0"/>
              <a:t>规格化</a:t>
            </a:r>
          </a:p>
          <a:p>
            <a:pPr>
              <a:spcBef>
                <a:spcPct val="10000"/>
              </a:spcBef>
            </a:pPr>
            <a:r>
              <a:rPr lang="zh-CN" altLang="en-US" dirty="0"/>
              <a:t>舍入处理</a:t>
            </a:r>
          </a:p>
          <a:p>
            <a:pPr lvl="1">
              <a:spcBef>
                <a:spcPct val="10000"/>
              </a:spcBef>
            </a:pPr>
            <a:r>
              <a:rPr lang="zh-CN" altLang="en-US" sz="2400" dirty="0"/>
              <a:t>截断法</a:t>
            </a:r>
          </a:p>
          <a:p>
            <a:pPr lvl="1">
              <a:spcBef>
                <a:spcPct val="10000"/>
              </a:spcBef>
            </a:pPr>
            <a:r>
              <a:rPr lang="zh-CN" altLang="en-US" sz="2400" dirty="0"/>
              <a:t>末位恒置“</a:t>
            </a:r>
            <a:r>
              <a:rPr lang="en-US" altLang="zh-CN" sz="2400" dirty="0"/>
              <a:t>1”</a:t>
            </a:r>
            <a:r>
              <a:rPr lang="zh-CN" altLang="en-US" sz="2400" dirty="0"/>
              <a:t>法</a:t>
            </a:r>
          </a:p>
          <a:p>
            <a:pPr lvl="1">
              <a:spcBef>
                <a:spcPct val="10000"/>
              </a:spcBef>
            </a:pPr>
            <a:r>
              <a:rPr lang="en-US" altLang="zh-CN" sz="2400" dirty="0"/>
              <a:t>0</a:t>
            </a:r>
            <a:r>
              <a:rPr lang="zh-CN" altLang="en-US" sz="2400" dirty="0"/>
              <a:t>舍</a:t>
            </a:r>
            <a:r>
              <a:rPr lang="en-US" altLang="zh-CN" sz="2400" dirty="0"/>
              <a:t>1</a:t>
            </a:r>
            <a:r>
              <a:rPr lang="zh-CN" altLang="en-US" sz="2400" dirty="0"/>
              <a:t>入法</a:t>
            </a:r>
          </a:p>
        </p:txBody>
      </p:sp>
      <p:sp>
        <p:nvSpPr>
          <p:cNvPr id="1379332" name="Rectangle 4"/>
          <p:cNvSpPr>
            <a:spLocks noChangeArrowheads="1"/>
          </p:cNvSpPr>
          <p:nvPr/>
        </p:nvSpPr>
        <p:spPr bwMode="auto">
          <a:xfrm>
            <a:off x="4211638" y="1340768"/>
            <a:ext cx="4608512" cy="1008063"/>
          </a:xfrm>
          <a:prstGeom prst="rect">
            <a:avLst/>
          </a:prstGeom>
          <a:solidFill>
            <a:srgbClr val="FFFF99"/>
          </a:solidFill>
          <a:ln w="28575" algn="ctr">
            <a:solidFill>
              <a:srgbClr val="FF6600"/>
            </a:solidFill>
            <a:miter lim="800000"/>
            <a:headEnd/>
            <a:tailEnd/>
          </a:ln>
          <a:effectLst/>
        </p:spPr>
        <p:txBody>
          <a:bodyPr wrap="none" anchor="ctr"/>
          <a:lstStyle/>
          <a:p>
            <a:pPr algn="l"/>
            <a:r>
              <a:rPr lang="en-US" altLang="zh-CN" sz="2000" dirty="0"/>
              <a:t>if </a:t>
            </a:r>
            <a:r>
              <a:rPr lang="en-US" altLang="zh-CN" sz="2000" dirty="0">
                <a:latin typeface="宋体" panose="02010600030101010101" pitchFamily="2" charset="-122"/>
              </a:rPr>
              <a:t>(</a:t>
            </a:r>
            <a:r>
              <a:rPr lang="en-US" altLang="zh-CN" sz="2000" dirty="0"/>
              <a:t>MUL = 1</a:t>
            </a:r>
            <a:r>
              <a:rPr lang="en-US" altLang="zh-CN" sz="2000" dirty="0">
                <a:latin typeface="宋体" panose="02010600030101010101" pitchFamily="2" charset="-122"/>
              </a:rPr>
              <a:t>)</a:t>
            </a:r>
            <a:r>
              <a:rPr lang="en-US" altLang="zh-CN" sz="2000" dirty="0"/>
              <a:t> then R:= M</a:t>
            </a:r>
            <a:r>
              <a:rPr lang="en-US" altLang="zh-CN" sz="2000" baseline="-25000" dirty="0"/>
              <a:t>1</a:t>
            </a:r>
            <a:r>
              <a:rPr lang="en-US" altLang="zh-CN" sz="2000" dirty="0"/>
              <a:t>×M</a:t>
            </a:r>
            <a:r>
              <a:rPr lang="en-US" altLang="zh-CN" sz="2000" baseline="-25000" dirty="0"/>
              <a:t>2</a:t>
            </a:r>
            <a:r>
              <a:rPr lang="zh-CN" altLang="en-US" sz="2000" dirty="0"/>
              <a:t>；</a:t>
            </a:r>
          </a:p>
          <a:p>
            <a:pPr algn="l"/>
            <a:r>
              <a:rPr lang="en-US" altLang="zh-CN" sz="2000" dirty="0"/>
              <a:t>if </a:t>
            </a:r>
            <a:r>
              <a:rPr lang="en-US" altLang="zh-CN" sz="2000" dirty="0">
                <a:latin typeface="宋体" panose="02010600030101010101" pitchFamily="2" charset="-122"/>
              </a:rPr>
              <a:t>(</a:t>
            </a:r>
            <a:r>
              <a:rPr lang="en-US" altLang="zh-CN" sz="2000" dirty="0"/>
              <a:t>DIV = 1</a:t>
            </a:r>
            <a:r>
              <a:rPr lang="en-US" altLang="zh-CN" sz="2000" dirty="0">
                <a:latin typeface="宋体" panose="02010600030101010101" pitchFamily="2" charset="-122"/>
              </a:rPr>
              <a:t>)</a:t>
            </a:r>
            <a:r>
              <a:rPr lang="en-US" altLang="zh-CN" sz="2000" dirty="0"/>
              <a:t> then R:= M</a:t>
            </a:r>
            <a:r>
              <a:rPr lang="en-US" altLang="zh-CN" sz="2000" baseline="-25000" dirty="0"/>
              <a:t>1</a:t>
            </a:r>
            <a:r>
              <a:rPr lang="en-US" altLang="zh-CN" sz="2000" dirty="0"/>
              <a:t>÷M</a:t>
            </a:r>
            <a:r>
              <a:rPr lang="en-US" altLang="zh-CN" sz="2000" baseline="-25000" dirty="0"/>
              <a:t>2</a:t>
            </a:r>
            <a:r>
              <a:rPr lang="zh-CN" altLang="en-US" sz="2000" dirty="0"/>
              <a:t>；</a:t>
            </a:r>
          </a:p>
        </p:txBody>
      </p:sp>
      <p:sp>
        <p:nvSpPr>
          <p:cNvPr id="1379333" name="Line 5"/>
          <p:cNvSpPr>
            <a:spLocks noChangeShapeType="1"/>
          </p:cNvSpPr>
          <p:nvPr/>
        </p:nvSpPr>
        <p:spPr bwMode="auto">
          <a:xfrm>
            <a:off x="2627313" y="1772568"/>
            <a:ext cx="1584325" cy="0"/>
          </a:xfrm>
          <a:prstGeom prst="line">
            <a:avLst/>
          </a:prstGeom>
          <a:noFill/>
          <a:ln w="28575">
            <a:solidFill>
              <a:srgbClr val="FF6600"/>
            </a:solidFill>
            <a:round/>
            <a:headEnd/>
            <a:tailEnd/>
          </a:ln>
          <a:effectLst/>
        </p:spPr>
        <p:txBody>
          <a:bodyPr wrap="none" anchor="ctr"/>
          <a:lstStyle/>
          <a:p>
            <a:endParaRPr lang="zh-CN" altLang="en-US"/>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60A9606E-5CC7-42CE-8484-49B9C79322EB}" type="slidenum">
              <a:rPr lang="zh-CN" altLang="en-US"/>
              <a:pPr/>
              <a:t>33</a:t>
            </a:fld>
            <a:endParaRPr lang="en-US" altLang="zh-CN"/>
          </a:p>
        </p:txBody>
      </p:sp>
      <p:sp>
        <p:nvSpPr>
          <p:cNvPr id="1380354" name="Rectangle 2"/>
          <p:cNvSpPr>
            <a:spLocks noGrp="1" noChangeArrowheads="1"/>
          </p:cNvSpPr>
          <p:nvPr>
            <p:ph type="title"/>
          </p:nvPr>
        </p:nvSpPr>
        <p:spPr/>
        <p:txBody>
          <a:bodyPr/>
          <a:lstStyle/>
          <a:p>
            <a:r>
              <a:rPr lang="en-US" altLang="zh-CN"/>
              <a:t>7.2.2 </a:t>
            </a:r>
            <a:r>
              <a:rPr lang="zh-CN" altLang="en-US" b="0"/>
              <a:t>浮点乘</a:t>
            </a:r>
            <a:r>
              <a:rPr lang="en-US" altLang="zh-CN" b="0"/>
              <a:t>/</a:t>
            </a:r>
            <a:r>
              <a:rPr lang="zh-CN" altLang="en-US" b="0"/>
              <a:t>除法器流水线</a:t>
            </a:r>
          </a:p>
        </p:txBody>
      </p:sp>
      <p:sp>
        <p:nvSpPr>
          <p:cNvPr id="1380355" name="Rectangle 3"/>
          <p:cNvSpPr>
            <a:spLocks noGrp="1" noChangeArrowheads="1"/>
          </p:cNvSpPr>
          <p:nvPr>
            <p:ph type="body" idx="1"/>
          </p:nvPr>
        </p:nvSpPr>
        <p:spPr/>
        <p:txBody>
          <a:bodyPr/>
          <a:lstStyle/>
          <a:p>
            <a:pPr>
              <a:spcBef>
                <a:spcPct val="10000"/>
              </a:spcBef>
              <a:buFont typeface="Wingdings" pitchFamily="2" charset="2"/>
              <a:buNone/>
            </a:pPr>
            <a:r>
              <a:rPr lang="zh-CN" altLang="en-US" dirty="0"/>
              <a:t>操作步骤：</a:t>
            </a:r>
          </a:p>
          <a:p>
            <a:pPr>
              <a:spcBef>
                <a:spcPct val="10000"/>
              </a:spcBef>
            </a:pPr>
            <a:r>
              <a:rPr lang="zh-CN" altLang="en-US" dirty="0"/>
              <a:t>阶码加</a:t>
            </a:r>
            <a:r>
              <a:rPr lang="en-US" altLang="zh-CN" dirty="0"/>
              <a:t>/</a:t>
            </a:r>
            <a:r>
              <a:rPr lang="zh-CN" altLang="en-US" dirty="0" smtClean="0"/>
              <a:t>减</a:t>
            </a:r>
            <a:endParaRPr lang="zh-CN" altLang="en-US" sz="2400" dirty="0" smtClean="0"/>
          </a:p>
          <a:p>
            <a:pPr>
              <a:spcBef>
                <a:spcPct val="10000"/>
              </a:spcBef>
            </a:pPr>
            <a:r>
              <a:rPr lang="zh-CN" altLang="en-US" dirty="0" smtClean="0"/>
              <a:t>尾数</a:t>
            </a:r>
            <a:r>
              <a:rPr lang="zh-CN" altLang="en-US" dirty="0"/>
              <a:t>乘</a:t>
            </a:r>
            <a:r>
              <a:rPr lang="en-US" altLang="zh-CN" dirty="0"/>
              <a:t>/</a:t>
            </a:r>
            <a:r>
              <a:rPr lang="zh-CN" altLang="en-US" dirty="0"/>
              <a:t>除</a:t>
            </a:r>
          </a:p>
          <a:p>
            <a:pPr>
              <a:spcBef>
                <a:spcPct val="10000"/>
              </a:spcBef>
            </a:pPr>
            <a:r>
              <a:rPr lang="zh-CN" altLang="en-US" dirty="0"/>
              <a:t>结果处理</a:t>
            </a:r>
          </a:p>
          <a:p>
            <a:pPr lvl="1">
              <a:spcBef>
                <a:spcPct val="10000"/>
              </a:spcBef>
            </a:pPr>
            <a:r>
              <a:rPr lang="zh-CN" altLang="en-US" sz="2400" dirty="0"/>
              <a:t>溢出</a:t>
            </a:r>
          </a:p>
          <a:p>
            <a:pPr lvl="1">
              <a:spcBef>
                <a:spcPct val="10000"/>
              </a:spcBef>
            </a:pPr>
            <a:r>
              <a:rPr lang="zh-CN" altLang="en-US" sz="2400" dirty="0"/>
              <a:t>为</a:t>
            </a:r>
            <a:r>
              <a:rPr lang="en-US" altLang="zh-CN" sz="2400" dirty="0"/>
              <a:t>0</a:t>
            </a:r>
          </a:p>
          <a:p>
            <a:pPr lvl="1">
              <a:spcBef>
                <a:spcPct val="10000"/>
              </a:spcBef>
            </a:pPr>
            <a:r>
              <a:rPr lang="zh-CN" altLang="en-US" sz="2400" dirty="0"/>
              <a:t>规格化</a:t>
            </a:r>
          </a:p>
          <a:p>
            <a:pPr>
              <a:spcBef>
                <a:spcPct val="10000"/>
              </a:spcBef>
            </a:pPr>
            <a:r>
              <a:rPr lang="zh-CN" altLang="en-US" dirty="0"/>
              <a:t>舍入处理</a:t>
            </a:r>
          </a:p>
          <a:p>
            <a:pPr lvl="1">
              <a:spcBef>
                <a:spcPct val="10000"/>
              </a:spcBef>
            </a:pPr>
            <a:r>
              <a:rPr lang="zh-CN" altLang="en-US" sz="2400" dirty="0"/>
              <a:t>截断法</a:t>
            </a:r>
          </a:p>
          <a:p>
            <a:pPr lvl="1">
              <a:spcBef>
                <a:spcPct val="10000"/>
              </a:spcBef>
            </a:pPr>
            <a:r>
              <a:rPr lang="zh-CN" altLang="en-US" sz="2400" dirty="0"/>
              <a:t>末位恒</a:t>
            </a:r>
            <a:r>
              <a:rPr lang="zh-CN" altLang="en-US" sz="2400" dirty="0" smtClean="0"/>
              <a:t>置</a:t>
            </a:r>
            <a:r>
              <a:rPr lang="zh-CN" altLang="en-US" sz="2400" dirty="0" smtClean="0">
                <a:latin typeface="宋体" pitchFamily="2" charset="-122"/>
                <a:ea typeface="宋体" pitchFamily="2" charset="-122"/>
              </a:rPr>
              <a:t>“</a:t>
            </a:r>
            <a:r>
              <a:rPr lang="en-US" altLang="zh-CN" sz="2400" dirty="0" smtClean="0"/>
              <a:t>1</a:t>
            </a:r>
            <a:r>
              <a:rPr lang="zh-CN" altLang="en-US" sz="2400" dirty="0" smtClean="0">
                <a:latin typeface="宋体" pitchFamily="2" charset="-122"/>
                <a:ea typeface="宋体" pitchFamily="2" charset="-122"/>
              </a:rPr>
              <a:t>”</a:t>
            </a:r>
            <a:r>
              <a:rPr lang="zh-CN" altLang="en-US" sz="2400" dirty="0" smtClean="0"/>
              <a:t>法</a:t>
            </a:r>
            <a:endParaRPr lang="zh-CN" altLang="en-US" sz="2400" dirty="0"/>
          </a:p>
          <a:p>
            <a:pPr lvl="1">
              <a:spcBef>
                <a:spcPct val="10000"/>
              </a:spcBef>
            </a:pPr>
            <a:r>
              <a:rPr lang="en-US" altLang="zh-CN" sz="2400" dirty="0"/>
              <a:t>0</a:t>
            </a:r>
            <a:r>
              <a:rPr lang="zh-CN" altLang="en-US" sz="2400" dirty="0"/>
              <a:t>舍</a:t>
            </a:r>
            <a:r>
              <a:rPr lang="en-US" altLang="zh-CN" sz="2400" dirty="0"/>
              <a:t>1</a:t>
            </a:r>
            <a:r>
              <a:rPr lang="zh-CN" altLang="en-US" sz="2400" dirty="0"/>
              <a:t>入法</a:t>
            </a:r>
          </a:p>
        </p:txBody>
      </p:sp>
      <p:sp>
        <p:nvSpPr>
          <p:cNvPr id="1380356" name="Rectangle 4"/>
          <p:cNvSpPr>
            <a:spLocks noChangeArrowheads="1"/>
          </p:cNvSpPr>
          <p:nvPr/>
        </p:nvSpPr>
        <p:spPr bwMode="auto">
          <a:xfrm>
            <a:off x="4211638" y="765175"/>
            <a:ext cx="4608512" cy="5544145"/>
          </a:xfrm>
          <a:prstGeom prst="rect">
            <a:avLst/>
          </a:prstGeom>
          <a:solidFill>
            <a:srgbClr val="FFFF99"/>
          </a:solidFill>
          <a:ln w="28575" algn="ctr">
            <a:solidFill>
              <a:srgbClr val="FF6600"/>
            </a:solidFill>
            <a:miter lim="800000"/>
            <a:headEnd/>
            <a:tailEnd/>
          </a:ln>
          <a:effectLst/>
        </p:spPr>
        <p:txBody>
          <a:bodyPr wrap="none"/>
          <a:lstStyle/>
          <a:p>
            <a:pPr algn="l"/>
            <a:r>
              <a:rPr lang="zh-CN" altLang="en-US" dirty="0">
                <a:solidFill>
                  <a:srgbClr val="FF6600"/>
                </a:solidFill>
              </a:rPr>
              <a:t>溢出：</a:t>
            </a:r>
          </a:p>
          <a:p>
            <a:pPr algn="l"/>
            <a:r>
              <a:rPr lang="en-US" altLang="zh-CN" sz="1800" dirty="0"/>
              <a:t>if </a:t>
            </a:r>
            <a:r>
              <a:rPr lang="en-US" altLang="zh-CN" sz="1800" dirty="0">
                <a:latin typeface="宋体" panose="02010600030101010101" pitchFamily="2" charset="-122"/>
              </a:rPr>
              <a:t>(</a:t>
            </a:r>
            <a:r>
              <a:rPr lang="en-US" altLang="zh-CN" sz="1800" dirty="0"/>
              <a:t>R_OVERFLOW = 1</a:t>
            </a:r>
            <a:r>
              <a:rPr lang="en-US" altLang="zh-CN" sz="1800" dirty="0">
                <a:latin typeface="宋体" panose="02010600030101010101" pitchFamily="2" charset="-122"/>
              </a:rPr>
              <a:t>)</a:t>
            </a:r>
            <a:r>
              <a:rPr lang="en-US" altLang="zh-CN" sz="1800" dirty="0"/>
              <a:t> then </a:t>
            </a:r>
          </a:p>
          <a:p>
            <a:pPr algn="l"/>
            <a:r>
              <a:rPr lang="en-US" altLang="zh-CN" sz="1800" dirty="0"/>
              <a:t>{ if </a:t>
            </a:r>
            <a:r>
              <a:rPr lang="en-US" altLang="zh-CN" sz="1800" dirty="0">
                <a:latin typeface="宋体" panose="02010600030101010101" pitchFamily="2" charset="-122"/>
              </a:rPr>
              <a:t>(</a:t>
            </a:r>
            <a:r>
              <a:rPr lang="en-US" altLang="zh-CN" sz="1800" dirty="0"/>
              <a:t>E = E</a:t>
            </a:r>
            <a:r>
              <a:rPr lang="en-US" altLang="zh-CN" sz="1800" baseline="-25000" dirty="0"/>
              <a:t>MAX</a:t>
            </a:r>
            <a:r>
              <a:rPr lang="en-US" altLang="zh-CN" sz="1800" dirty="0">
                <a:latin typeface="宋体" panose="02010600030101010101" pitchFamily="2" charset="-122"/>
              </a:rPr>
              <a:t>)</a:t>
            </a:r>
            <a:r>
              <a:rPr lang="en-US" altLang="zh-CN" sz="1800" dirty="0"/>
              <a:t> then go to ERROR</a:t>
            </a:r>
            <a:r>
              <a:rPr lang="zh-CN" altLang="en-US" sz="1800" dirty="0"/>
              <a:t>；</a:t>
            </a:r>
          </a:p>
          <a:p>
            <a:pPr algn="l"/>
            <a:r>
              <a:rPr lang="en-US" altLang="zh-CN" sz="2000" dirty="0"/>
              <a:t>  R:= </a:t>
            </a:r>
            <a:r>
              <a:rPr lang="en-US" altLang="zh-CN" sz="2000" dirty="0" err="1"/>
              <a:t>right_shift</a:t>
            </a:r>
            <a:r>
              <a:rPr lang="en-US" altLang="zh-CN" sz="1800" dirty="0">
                <a:latin typeface="宋体" panose="02010600030101010101" pitchFamily="2" charset="-122"/>
              </a:rPr>
              <a:t>(</a:t>
            </a:r>
            <a:r>
              <a:rPr lang="en-US" altLang="zh-CN" sz="2000" dirty="0"/>
              <a:t>R</a:t>
            </a:r>
            <a:r>
              <a:rPr lang="en-US" altLang="zh-CN" sz="1800" dirty="0">
                <a:latin typeface="宋体" panose="02010600030101010101" pitchFamily="2" charset="-122"/>
              </a:rPr>
              <a:t>)</a:t>
            </a:r>
            <a:r>
              <a:rPr lang="zh-CN" altLang="en-US" sz="2000" dirty="0"/>
              <a:t>，</a:t>
            </a:r>
          </a:p>
          <a:p>
            <a:pPr algn="l"/>
            <a:r>
              <a:rPr lang="en-US" altLang="zh-CN" sz="2000" dirty="0"/>
              <a:t>  E:= E+1</a:t>
            </a:r>
            <a:r>
              <a:rPr lang="zh-CN" altLang="en-US" sz="2000" dirty="0"/>
              <a:t>，</a:t>
            </a:r>
          </a:p>
          <a:p>
            <a:pPr algn="l"/>
            <a:r>
              <a:rPr lang="en-US" altLang="zh-CN" sz="2000" dirty="0"/>
              <a:t>  go to END</a:t>
            </a:r>
            <a:r>
              <a:rPr lang="zh-CN" altLang="en-US" sz="2000" dirty="0"/>
              <a:t>；</a:t>
            </a:r>
            <a:r>
              <a:rPr lang="en-US" altLang="zh-CN" sz="2000" dirty="0"/>
              <a:t>}</a:t>
            </a:r>
            <a:endParaRPr lang="zh-CN" altLang="en-US" sz="2000" dirty="0"/>
          </a:p>
          <a:p>
            <a:pPr algn="l">
              <a:spcBef>
                <a:spcPct val="50000"/>
              </a:spcBef>
            </a:pPr>
            <a:r>
              <a:rPr lang="zh-CN" altLang="en-US" dirty="0">
                <a:solidFill>
                  <a:srgbClr val="FF6600"/>
                </a:solidFill>
              </a:rPr>
              <a:t>为</a:t>
            </a:r>
            <a:r>
              <a:rPr lang="en-US" altLang="zh-CN" dirty="0">
                <a:solidFill>
                  <a:srgbClr val="FF6600"/>
                </a:solidFill>
              </a:rPr>
              <a:t>0</a:t>
            </a:r>
            <a:r>
              <a:rPr lang="zh-CN" altLang="en-US" dirty="0">
                <a:solidFill>
                  <a:srgbClr val="FF6600"/>
                </a:solidFill>
              </a:rPr>
              <a:t>：</a:t>
            </a:r>
          </a:p>
          <a:p>
            <a:pPr algn="l"/>
            <a:r>
              <a:rPr lang="en-US" altLang="zh-CN" sz="2000" dirty="0"/>
              <a:t>if </a:t>
            </a:r>
            <a:r>
              <a:rPr lang="en-US" altLang="zh-CN" sz="1800" dirty="0">
                <a:latin typeface="宋体" panose="02010600030101010101" pitchFamily="2" charset="-122"/>
              </a:rPr>
              <a:t>(</a:t>
            </a:r>
            <a:r>
              <a:rPr lang="en-US" altLang="zh-CN" sz="2000" dirty="0"/>
              <a:t>R = 0</a:t>
            </a:r>
            <a:r>
              <a:rPr lang="en-US" altLang="zh-CN" sz="1800" dirty="0">
                <a:latin typeface="宋体" panose="02010600030101010101" pitchFamily="2" charset="-122"/>
              </a:rPr>
              <a:t>)</a:t>
            </a:r>
            <a:r>
              <a:rPr lang="en-US" altLang="zh-CN" sz="2000" dirty="0"/>
              <a:t> then E:= 0</a:t>
            </a:r>
            <a:r>
              <a:rPr lang="zh-CN" altLang="en-US" sz="2000" dirty="0"/>
              <a:t>，</a:t>
            </a:r>
          </a:p>
          <a:p>
            <a:pPr algn="l"/>
            <a:r>
              <a:rPr lang="en-US" altLang="zh-CN" sz="2000" dirty="0"/>
              <a:t>go to END</a:t>
            </a:r>
            <a:r>
              <a:rPr lang="zh-CN" altLang="en-US" sz="2000" dirty="0"/>
              <a:t>；</a:t>
            </a:r>
            <a:endParaRPr lang="en-US" altLang="zh-CN" sz="2000" dirty="0"/>
          </a:p>
          <a:p>
            <a:pPr algn="l">
              <a:spcBef>
                <a:spcPct val="50000"/>
              </a:spcBef>
            </a:pPr>
            <a:r>
              <a:rPr lang="zh-CN" altLang="en-US" dirty="0">
                <a:solidFill>
                  <a:srgbClr val="FF6600"/>
                </a:solidFill>
              </a:rPr>
              <a:t>规格化：</a:t>
            </a:r>
          </a:p>
          <a:p>
            <a:pPr algn="l"/>
            <a:r>
              <a:rPr lang="en-US" altLang="zh-CN" sz="2000" dirty="0"/>
              <a:t>while </a:t>
            </a:r>
            <a:r>
              <a:rPr lang="en-US" altLang="zh-CN" sz="1800" dirty="0">
                <a:latin typeface="宋体" panose="02010600030101010101" pitchFamily="2" charset="-122"/>
              </a:rPr>
              <a:t>(</a:t>
            </a:r>
            <a:r>
              <a:rPr lang="en-US" altLang="zh-CN" sz="1800" dirty="0">
                <a:latin typeface="+mn-lt"/>
              </a:rPr>
              <a:t> </a:t>
            </a:r>
            <a:r>
              <a:rPr lang="en-US" altLang="zh-CN" sz="2000" dirty="0"/>
              <a:t>R = </a:t>
            </a:r>
            <a:r>
              <a:rPr lang="zh-CN" altLang="en-US" sz="2000" dirty="0"/>
              <a:t>非规格化数 </a:t>
            </a:r>
            <a:r>
              <a:rPr lang="en-US" altLang="zh-CN" sz="1800" dirty="0">
                <a:latin typeface="宋体" panose="02010600030101010101" pitchFamily="2" charset="-122"/>
              </a:rPr>
              <a:t>)</a:t>
            </a:r>
          </a:p>
          <a:p>
            <a:pPr algn="l"/>
            <a:r>
              <a:rPr lang="en-US" altLang="zh-CN" sz="2000" dirty="0"/>
              <a:t>{ if </a:t>
            </a:r>
            <a:r>
              <a:rPr lang="en-US" altLang="zh-CN" sz="1800" dirty="0">
                <a:latin typeface="宋体" panose="02010600030101010101" pitchFamily="2" charset="-122"/>
              </a:rPr>
              <a:t>(</a:t>
            </a:r>
            <a:r>
              <a:rPr lang="en-US" altLang="zh-CN" sz="2000" dirty="0"/>
              <a:t>E</a:t>
            </a:r>
            <a:r>
              <a:rPr lang="zh-CN" altLang="en-US" sz="2000" dirty="0"/>
              <a:t>＞</a:t>
            </a:r>
            <a:r>
              <a:rPr lang="en-US" altLang="zh-CN" sz="2000" dirty="0"/>
              <a:t>E</a:t>
            </a:r>
            <a:r>
              <a:rPr lang="en-US" altLang="zh-CN" sz="2000" baseline="-25000" dirty="0"/>
              <a:t>MIN</a:t>
            </a:r>
            <a:r>
              <a:rPr lang="en-US" altLang="zh-CN" sz="1800" dirty="0">
                <a:latin typeface="宋体" panose="02010600030101010101" pitchFamily="2" charset="-122"/>
              </a:rPr>
              <a:t>)</a:t>
            </a:r>
            <a:r>
              <a:rPr lang="en-US" altLang="zh-CN" sz="2000" dirty="0"/>
              <a:t> then </a:t>
            </a:r>
          </a:p>
          <a:p>
            <a:pPr algn="l"/>
            <a:r>
              <a:rPr lang="en-US" altLang="zh-CN" sz="2000" dirty="0"/>
              <a:t>    { R:= </a:t>
            </a:r>
            <a:r>
              <a:rPr lang="en-US" altLang="zh-CN" sz="2000" dirty="0" err="1"/>
              <a:t>left_shift</a:t>
            </a:r>
            <a:r>
              <a:rPr lang="en-US" altLang="zh-CN" sz="1800" dirty="0">
                <a:latin typeface="宋体" panose="02010600030101010101" pitchFamily="2" charset="-122"/>
              </a:rPr>
              <a:t>(</a:t>
            </a:r>
            <a:r>
              <a:rPr lang="en-US" altLang="zh-CN" sz="2000" dirty="0"/>
              <a:t>R</a:t>
            </a:r>
            <a:r>
              <a:rPr lang="en-US" altLang="zh-CN" sz="1800" dirty="0">
                <a:latin typeface="宋体" panose="02010600030101010101" pitchFamily="2" charset="-122"/>
              </a:rPr>
              <a:t>)</a:t>
            </a:r>
            <a:r>
              <a:rPr lang="zh-CN" altLang="en-US" sz="2000" dirty="0"/>
              <a:t>，</a:t>
            </a:r>
          </a:p>
          <a:p>
            <a:pPr algn="l"/>
            <a:r>
              <a:rPr lang="en-US" altLang="zh-CN" sz="2000" dirty="0"/>
              <a:t>      E:= E-1</a:t>
            </a:r>
            <a:r>
              <a:rPr lang="zh-CN" altLang="en-US" sz="2000" dirty="0"/>
              <a:t>；</a:t>
            </a:r>
            <a:r>
              <a:rPr lang="en-US" altLang="zh-CN" sz="2000" dirty="0" smtClean="0"/>
              <a:t>}</a:t>
            </a:r>
          </a:p>
          <a:p>
            <a:pPr algn="l"/>
            <a:r>
              <a:rPr lang="en-US" altLang="zh-CN" sz="2000" dirty="0"/>
              <a:t> </a:t>
            </a:r>
            <a:r>
              <a:rPr lang="en-US" altLang="zh-CN" sz="2000" dirty="0" smtClean="0"/>
              <a:t>  else </a:t>
            </a:r>
            <a:r>
              <a:rPr lang="zh-CN" altLang="en-US" sz="2000" dirty="0" smtClean="0"/>
              <a:t>下溢处理</a:t>
            </a:r>
            <a:r>
              <a:rPr lang="en-US" altLang="zh-CN" sz="2000" dirty="0" smtClean="0"/>
              <a:t>; </a:t>
            </a:r>
            <a:r>
              <a:rPr lang="en-US" altLang="zh-CN" sz="2000" dirty="0"/>
              <a:t>}</a:t>
            </a:r>
          </a:p>
          <a:p>
            <a:pPr algn="l"/>
            <a:r>
              <a:rPr lang="en-US" altLang="zh-CN" sz="2000" dirty="0"/>
              <a:t>go to END</a:t>
            </a:r>
            <a:r>
              <a:rPr lang="zh-CN" altLang="en-US" sz="2000" dirty="0"/>
              <a:t>；</a:t>
            </a:r>
            <a:endParaRPr lang="en-US" altLang="zh-CN" sz="2000" dirty="0"/>
          </a:p>
        </p:txBody>
      </p:sp>
      <p:sp>
        <p:nvSpPr>
          <p:cNvPr id="1380357" name="Line 5"/>
          <p:cNvSpPr>
            <a:spLocks noChangeShapeType="1"/>
          </p:cNvSpPr>
          <p:nvPr/>
        </p:nvSpPr>
        <p:spPr bwMode="auto">
          <a:xfrm>
            <a:off x="2411413" y="2232296"/>
            <a:ext cx="1800225" cy="0"/>
          </a:xfrm>
          <a:prstGeom prst="line">
            <a:avLst/>
          </a:prstGeom>
          <a:noFill/>
          <a:ln w="28575">
            <a:solidFill>
              <a:srgbClr val="FF6600"/>
            </a:solidFill>
            <a:round/>
            <a:headEnd/>
            <a:tailEnd/>
          </a:ln>
          <a:effectLst/>
        </p:spPr>
        <p:txBody>
          <a:bodyPr wrap="none" anchor="ctr"/>
          <a:lstStyle/>
          <a:p>
            <a:endParaRPr lang="zh-CN" altLang="en-US"/>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灯片编号占位符 4"/>
          <p:cNvSpPr>
            <a:spLocks noGrp="1"/>
          </p:cNvSpPr>
          <p:nvPr>
            <p:ph type="sldNum" sz="quarter" idx="11"/>
          </p:nvPr>
        </p:nvSpPr>
        <p:spPr/>
        <p:txBody>
          <a:bodyPr/>
          <a:lstStyle/>
          <a:p>
            <a:fld id="{31129C8C-1166-4276-B6FE-F580D354B684}" type="slidenum">
              <a:rPr lang="zh-CN" altLang="en-US"/>
              <a:pPr/>
              <a:t>34</a:t>
            </a:fld>
            <a:endParaRPr lang="en-US" altLang="zh-CN"/>
          </a:p>
        </p:txBody>
      </p:sp>
      <p:sp>
        <p:nvSpPr>
          <p:cNvPr id="1251330" name="Rectangle 2"/>
          <p:cNvSpPr>
            <a:spLocks noGrp="1" noChangeArrowheads="1"/>
          </p:cNvSpPr>
          <p:nvPr>
            <p:ph type="title"/>
          </p:nvPr>
        </p:nvSpPr>
        <p:spPr/>
        <p:txBody>
          <a:bodyPr/>
          <a:lstStyle/>
          <a:p>
            <a:r>
              <a:rPr lang="en-US" altLang="zh-CN"/>
              <a:t>7.2.2 </a:t>
            </a:r>
            <a:r>
              <a:rPr lang="zh-CN" altLang="en-US" b="0"/>
              <a:t>浮点乘</a:t>
            </a:r>
            <a:r>
              <a:rPr lang="en-US" altLang="zh-CN" b="0"/>
              <a:t>/</a:t>
            </a:r>
            <a:r>
              <a:rPr lang="zh-CN" altLang="en-US" b="0"/>
              <a:t>除法器流水线</a:t>
            </a:r>
          </a:p>
        </p:txBody>
      </p:sp>
      <p:sp>
        <p:nvSpPr>
          <p:cNvPr id="1251334" name="Text Box 6"/>
          <p:cNvSpPr txBox="1">
            <a:spLocks noChangeAspect="1" noChangeArrowheads="1"/>
          </p:cNvSpPr>
          <p:nvPr/>
        </p:nvSpPr>
        <p:spPr bwMode="auto">
          <a:xfrm>
            <a:off x="6299200" y="188913"/>
            <a:ext cx="2665413" cy="792162"/>
          </a:xfrm>
          <a:prstGeom prst="rect">
            <a:avLst/>
          </a:prstGeom>
          <a:solidFill>
            <a:srgbClr val="FFFF99"/>
          </a:solidFill>
          <a:ln w="28575">
            <a:solidFill>
              <a:srgbClr val="FF6600"/>
            </a:solidFill>
            <a:miter lim="800000"/>
            <a:headEnd/>
            <a:tailEnd/>
          </a:ln>
          <a:effectLst>
            <a:outerShdw dist="107763" dir="2700000" algn="ctr" rotWithShape="0">
              <a:srgbClr val="808080">
                <a:alpha val="50000"/>
              </a:srgbClr>
            </a:outerShdw>
          </a:effectLst>
        </p:spPr>
        <p:txBody>
          <a:bodyPr lIns="0" tIns="0" rIns="0" bIns="0"/>
          <a:lstStyle/>
          <a:p>
            <a:r>
              <a:rPr lang="zh-CN" altLang="en-US">
                <a:solidFill>
                  <a:schemeClr val="bg2"/>
                </a:solidFill>
                <a:ea typeface="楷体_GB2312" pitchFamily="49" charset="-122"/>
              </a:rPr>
              <a:t>图</a:t>
            </a:r>
            <a:r>
              <a:rPr lang="en-US" altLang="zh-CN">
                <a:solidFill>
                  <a:schemeClr val="bg2"/>
                </a:solidFill>
                <a:ea typeface="楷体_GB2312" pitchFamily="49" charset="-122"/>
              </a:rPr>
              <a:t>7.8  </a:t>
            </a:r>
            <a:r>
              <a:rPr lang="zh-CN" altLang="en-US">
                <a:solidFill>
                  <a:schemeClr val="bg2"/>
                </a:solidFill>
                <a:ea typeface="楷体_GB2312" pitchFamily="49" charset="-122"/>
              </a:rPr>
              <a:t>浮点乘</a:t>
            </a:r>
            <a:r>
              <a:rPr lang="en-US" altLang="zh-CN">
                <a:solidFill>
                  <a:schemeClr val="bg2"/>
                </a:solidFill>
                <a:ea typeface="楷体_GB2312" pitchFamily="49" charset="-122"/>
              </a:rPr>
              <a:t>/</a:t>
            </a:r>
            <a:r>
              <a:rPr lang="zh-CN" altLang="en-US">
                <a:solidFill>
                  <a:schemeClr val="bg2"/>
                </a:solidFill>
                <a:ea typeface="楷体_GB2312" pitchFamily="49" charset="-122"/>
              </a:rPr>
              <a:t>除法单元的流水线结构</a:t>
            </a:r>
          </a:p>
        </p:txBody>
      </p:sp>
      <p:sp>
        <p:nvSpPr>
          <p:cNvPr id="1251337" name="Text Box 9"/>
          <p:cNvSpPr txBox="1">
            <a:spLocks noChangeAspect="1" noChangeArrowheads="1"/>
          </p:cNvSpPr>
          <p:nvPr/>
        </p:nvSpPr>
        <p:spPr bwMode="auto">
          <a:xfrm>
            <a:off x="7621588" y="1897063"/>
            <a:ext cx="1328737" cy="822325"/>
          </a:xfrm>
          <a:prstGeom prst="rect">
            <a:avLst/>
          </a:prstGeom>
          <a:noFill/>
          <a:ln w="9525">
            <a:noFill/>
            <a:miter lim="800000"/>
            <a:headEnd/>
            <a:tailEnd/>
          </a:ln>
        </p:spPr>
        <p:txBody>
          <a:bodyPr lIns="0" tIns="0" rIns="0" bIns="0"/>
          <a:lstStyle/>
          <a:p>
            <a:r>
              <a:rPr lang="zh-CN" altLang="en-US">
                <a:solidFill>
                  <a:srgbClr val="FF0066"/>
                </a:solidFill>
                <a:ea typeface="楷体_GB2312" pitchFamily="49" charset="-122"/>
              </a:rPr>
              <a:t>阶码加</a:t>
            </a:r>
            <a:r>
              <a:rPr lang="en-US" altLang="zh-CN">
                <a:solidFill>
                  <a:srgbClr val="FF0066"/>
                </a:solidFill>
                <a:ea typeface="楷体_GB2312" pitchFamily="49" charset="-122"/>
              </a:rPr>
              <a:t>/</a:t>
            </a:r>
            <a:r>
              <a:rPr lang="zh-CN" altLang="en-US">
                <a:solidFill>
                  <a:srgbClr val="FF0066"/>
                </a:solidFill>
                <a:ea typeface="楷体_GB2312" pitchFamily="49" charset="-122"/>
              </a:rPr>
              <a:t>减</a:t>
            </a:r>
          </a:p>
          <a:p>
            <a:r>
              <a:rPr lang="zh-CN" altLang="en-US">
                <a:solidFill>
                  <a:srgbClr val="FF0066"/>
                </a:solidFill>
                <a:ea typeface="楷体_GB2312" pitchFamily="49" charset="-122"/>
              </a:rPr>
              <a:t>尾数乘</a:t>
            </a:r>
            <a:r>
              <a:rPr lang="en-US" altLang="zh-CN">
                <a:solidFill>
                  <a:srgbClr val="FF0066"/>
                </a:solidFill>
                <a:ea typeface="楷体_GB2312" pitchFamily="49" charset="-122"/>
              </a:rPr>
              <a:t>/</a:t>
            </a:r>
            <a:r>
              <a:rPr lang="zh-CN" altLang="en-US">
                <a:solidFill>
                  <a:srgbClr val="FF0066"/>
                </a:solidFill>
                <a:ea typeface="楷体_GB2312" pitchFamily="49" charset="-122"/>
              </a:rPr>
              <a:t>除</a:t>
            </a:r>
          </a:p>
        </p:txBody>
      </p:sp>
      <p:sp>
        <p:nvSpPr>
          <p:cNvPr id="1251338" name="Text Box 10"/>
          <p:cNvSpPr txBox="1">
            <a:spLocks noChangeAspect="1" noChangeArrowheads="1"/>
          </p:cNvSpPr>
          <p:nvPr/>
        </p:nvSpPr>
        <p:spPr bwMode="auto">
          <a:xfrm>
            <a:off x="7767638" y="4191000"/>
            <a:ext cx="952500" cy="407988"/>
          </a:xfrm>
          <a:prstGeom prst="rect">
            <a:avLst/>
          </a:prstGeom>
          <a:noFill/>
          <a:ln w="9525">
            <a:noFill/>
            <a:miter lim="800000"/>
            <a:headEnd/>
            <a:tailEnd/>
          </a:ln>
        </p:spPr>
        <p:txBody>
          <a:bodyPr lIns="0" tIns="0" rIns="0" bIns="0"/>
          <a:lstStyle/>
          <a:p>
            <a:r>
              <a:rPr lang="zh-CN" altLang="en-US">
                <a:solidFill>
                  <a:srgbClr val="FF0066"/>
                </a:solidFill>
                <a:ea typeface="楷体_GB2312" pitchFamily="49" charset="-122"/>
              </a:rPr>
              <a:t>规格化</a:t>
            </a:r>
          </a:p>
        </p:txBody>
      </p:sp>
      <p:sp>
        <p:nvSpPr>
          <p:cNvPr id="1251340" name="Text Box 12"/>
          <p:cNvSpPr txBox="1">
            <a:spLocks noChangeAspect="1" noChangeArrowheads="1"/>
          </p:cNvSpPr>
          <p:nvPr/>
        </p:nvSpPr>
        <p:spPr bwMode="auto">
          <a:xfrm>
            <a:off x="373063" y="6040438"/>
            <a:ext cx="800100" cy="701675"/>
          </a:xfrm>
          <a:prstGeom prst="rect">
            <a:avLst/>
          </a:prstGeom>
          <a:noFill/>
          <a:ln w="9525">
            <a:noFill/>
            <a:miter lim="800000"/>
            <a:headEnd/>
            <a:tailEnd/>
          </a:ln>
        </p:spPr>
        <p:txBody>
          <a:bodyPr lIns="0" tIns="0" rIns="0" bIns="0">
            <a:spAutoFit/>
          </a:bodyPr>
          <a:lstStyle/>
          <a:p>
            <a:pPr>
              <a:lnSpc>
                <a:spcPct val="96000"/>
              </a:lnSpc>
            </a:pPr>
            <a:r>
              <a:rPr lang="zh-CN" altLang="en-US">
                <a:ea typeface="楷体_GB2312" pitchFamily="49" charset="-122"/>
              </a:rPr>
              <a:t>数据</a:t>
            </a:r>
          </a:p>
          <a:p>
            <a:pPr>
              <a:lnSpc>
                <a:spcPct val="96000"/>
              </a:lnSpc>
            </a:pPr>
            <a:r>
              <a:rPr lang="zh-CN" altLang="en-US">
                <a:ea typeface="楷体_GB2312" pitchFamily="49" charset="-122"/>
              </a:rPr>
              <a:t>输出</a:t>
            </a:r>
          </a:p>
        </p:txBody>
      </p:sp>
      <p:sp>
        <p:nvSpPr>
          <p:cNvPr id="1251341" name="Text Box 13"/>
          <p:cNvSpPr txBox="1">
            <a:spLocks noChangeAspect="1" noChangeArrowheads="1"/>
          </p:cNvSpPr>
          <p:nvPr/>
        </p:nvSpPr>
        <p:spPr bwMode="auto">
          <a:xfrm>
            <a:off x="5429250" y="5645150"/>
            <a:ext cx="963613" cy="398463"/>
          </a:xfrm>
          <a:prstGeom prst="rect">
            <a:avLst/>
          </a:prstGeom>
          <a:solidFill>
            <a:srgbClr val="FFCCFF"/>
          </a:solidFill>
          <a:ln w="28575">
            <a:solidFill>
              <a:srgbClr val="0000FF"/>
            </a:solidFill>
            <a:miter lim="800000"/>
            <a:headEnd/>
            <a:tailEnd/>
          </a:ln>
        </p:spPr>
        <p:txBody>
          <a:bodyPr lIns="0" tIns="0" rIns="0" bIns="0" anchor="ctr"/>
          <a:lstStyle/>
          <a:p>
            <a:r>
              <a:rPr lang="en-US" altLang="zh-CN">
                <a:ea typeface="楷体_GB2312" pitchFamily="49" charset="-122"/>
              </a:rPr>
              <a:t>M3</a:t>
            </a:r>
          </a:p>
        </p:txBody>
      </p:sp>
      <p:sp>
        <p:nvSpPr>
          <p:cNvPr id="1251342" name="Text Box 14"/>
          <p:cNvSpPr txBox="1">
            <a:spLocks noChangeAspect="1" noChangeArrowheads="1"/>
          </p:cNvSpPr>
          <p:nvPr/>
        </p:nvSpPr>
        <p:spPr bwMode="auto">
          <a:xfrm>
            <a:off x="2060575" y="5645150"/>
            <a:ext cx="962025" cy="398463"/>
          </a:xfrm>
          <a:prstGeom prst="rect">
            <a:avLst/>
          </a:prstGeom>
          <a:solidFill>
            <a:srgbClr val="FFCCFF"/>
          </a:solidFill>
          <a:ln w="28575">
            <a:solidFill>
              <a:srgbClr val="0000FF"/>
            </a:solidFill>
            <a:miter lim="800000"/>
            <a:headEnd/>
            <a:tailEnd/>
          </a:ln>
        </p:spPr>
        <p:txBody>
          <a:bodyPr lIns="0" tIns="0" rIns="0" bIns="0" anchor="ctr"/>
          <a:lstStyle/>
          <a:p>
            <a:r>
              <a:rPr lang="en-US" altLang="zh-CN">
                <a:ea typeface="楷体_GB2312" pitchFamily="49" charset="-122"/>
              </a:rPr>
              <a:t>E3</a:t>
            </a:r>
          </a:p>
        </p:txBody>
      </p:sp>
      <p:sp>
        <p:nvSpPr>
          <p:cNvPr id="1251343" name="Text Box 15"/>
          <p:cNvSpPr txBox="1">
            <a:spLocks noChangeAspect="1" noChangeArrowheads="1"/>
          </p:cNvSpPr>
          <p:nvPr/>
        </p:nvSpPr>
        <p:spPr bwMode="auto">
          <a:xfrm>
            <a:off x="1820863" y="4849813"/>
            <a:ext cx="1443037" cy="398462"/>
          </a:xfrm>
          <a:prstGeom prst="rect">
            <a:avLst/>
          </a:prstGeom>
          <a:solidFill>
            <a:srgbClr val="CCFF99"/>
          </a:solidFill>
          <a:ln w="28575">
            <a:solidFill>
              <a:srgbClr val="000000"/>
            </a:solidFill>
            <a:miter lim="800000"/>
            <a:headEnd/>
            <a:tailEnd/>
          </a:ln>
        </p:spPr>
        <p:txBody>
          <a:bodyPr lIns="0" tIns="0" rIns="0" bIns="0" anchor="ctr"/>
          <a:lstStyle/>
          <a:p>
            <a:r>
              <a:rPr lang="zh-CN" altLang="en-US">
                <a:ea typeface="楷体_GB2312" pitchFamily="49" charset="-122"/>
              </a:rPr>
              <a:t>加法器</a:t>
            </a:r>
            <a:r>
              <a:rPr lang="en-US" altLang="zh-CN">
                <a:ea typeface="楷体_GB2312" pitchFamily="49" charset="-122"/>
              </a:rPr>
              <a:t>2</a:t>
            </a:r>
          </a:p>
        </p:txBody>
      </p:sp>
      <p:sp>
        <p:nvSpPr>
          <p:cNvPr id="1251344" name="Text Box 16"/>
          <p:cNvSpPr txBox="1">
            <a:spLocks noChangeAspect="1" noChangeArrowheads="1"/>
          </p:cNvSpPr>
          <p:nvPr/>
        </p:nvSpPr>
        <p:spPr bwMode="auto">
          <a:xfrm>
            <a:off x="5189538" y="4849813"/>
            <a:ext cx="1443037" cy="398462"/>
          </a:xfrm>
          <a:prstGeom prst="rect">
            <a:avLst/>
          </a:prstGeom>
          <a:solidFill>
            <a:srgbClr val="CCFF99"/>
          </a:solidFill>
          <a:ln w="28575">
            <a:solidFill>
              <a:srgbClr val="000000"/>
            </a:solidFill>
            <a:miter lim="800000"/>
            <a:headEnd/>
            <a:tailEnd/>
          </a:ln>
        </p:spPr>
        <p:txBody>
          <a:bodyPr lIns="0" tIns="0" rIns="0" bIns="0" anchor="ctr"/>
          <a:lstStyle/>
          <a:p>
            <a:r>
              <a:rPr lang="zh-CN" altLang="en-US">
                <a:ea typeface="楷体_GB2312" pitchFamily="49" charset="-122"/>
              </a:rPr>
              <a:t>移位器</a:t>
            </a:r>
          </a:p>
        </p:txBody>
      </p:sp>
      <p:sp>
        <p:nvSpPr>
          <p:cNvPr id="1251345" name="Text Box 17"/>
          <p:cNvSpPr txBox="1">
            <a:spLocks noChangeAspect="1" noChangeArrowheads="1"/>
          </p:cNvSpPr>
          <p:nvPr/>
        </p:nvSpPr>
        <p:spPr bwMode="auto">
          <a:xfrm>
            <a:off x="3986213" y="4054475"/>
            <a:ext cx="962025" cy="795338"/>
          </a:xfrm>
          <a:prstGeom prst="rect">
            <a:avLst/>
          </a:prstGeom>
          <a:solidFill>
            <a:srgbClr val="CCFF99"/>
          </a:solidFill>
          <a:ln w="28575">
            <a:solidFill>
              <a:srgbClr val="000000"/>
            </a:solidFill>
            <a:miter lim="800000"/>
            <a:headEnd/>
            <a:tailEnd/>
          </a:ln>
        </p:spPr>
        <p:txBody>
          <a:bodyPr lIns="0" tIns="0" rIns="0" bIns="0" anchor="ctr"/>
          <a:lstStyle/>
          <a:p>
            <a:pPr>
              <a:lnSpc>
                <a:spcPct val="96000"/>
              </a:lnSpc>
              <a:spcBef>
                <a:spcPts val="300"/>
              </a:spcBef>
            </a:pPr>
            <a:r>
              <a:rPr lang="en-US" altLang="zh-CN">
                <a:ea typeface="楷体_GB2312" pitchFamily="49" charset="-122"/>
              </a:rPr>
              <a:t>0</a:t>
            </a:r>
            <a:r>
              <a:rPr lang="zh-CN" altLang="en-US">
                <a:ea typeface="楷体_GB2312" pitchFamily="49" charset="-122"/>
              </a:rPr>
              <a:t>数字检测</a:t>
            </a:r>
          </a:p>
        </p:txBody>
      </p:sp>
      <p:sp>
        <p:nvSpPr>
          <p:cNvPr id="1251346" name="Line 18"/>
          <p:cNvSpPr>
            <a:spLocks noChangeAspect="1" noChangeShapeType="1"/>
          </p:cNvSpPr>
          <p:nvPr/>
        </p:nvSpPr>
        <p:spPr bwMode="auto">
          <a:xfrm>
            <a:off x="3744913" y="4452938"/>
            <a:ext cx="0" cy="595312"/>
          </a:xfrm>
          <a:prstGeom prst="line">
            <a:avLst/>
          </a:prstGeom>
          <a:noFill/>
          <a:ln w="28575">
            <a:solidFill>
              <a:srgbClr val="000000"/>
            </a:solidFill>
            <a:round/>
            <a:headEnd/>
            <a:tailEnd/>
          </a:ln>
          <a:effectLst/>
        </p:spPr>
        <p:txBody>
          <a:bodyPr/>
          <a:lstStyle/>
          <a:p>
            <a:endParaRPr lang="zh-CN" altLang="en-US"/>
          </a:p>
        </p:txBody>
      </p:sp>
      <p:sp>
        <p:nvSpPr>
          <p:cNvPr id="1251347" name="Line 19"/>
          <p:cNvSpPr>
            <a:spLocks noChangeAspect="1" noChangeShapeType="1"/>
          </p:cNvSpPr>
          <p:nvPr/>
        </p:nvSpPr>
        <p:spPr bwMode="auto">
          <a:xfrm>
            <a:off x="5910263" y="3856038"/>
            <a:ext cx="0" cy="993775"/>
          </a:xfrm>
          <a:prstGeom prst="line">
            <a:avLst/>
          </a:prstGeom>
          <a:noFill/>
          <a:ln w="28575">
            <a:solidFill>
              <a:srgbClr val="000000"/>
            </a:solidFill>
            <a:round/>
            <a:headEnd/>
            <a:tailEnd type="triangle" w="med" len="lg"/>
          </a:ln>
          <a:effectLst/>
        </p:spPr>
        <p:txBody>
          <a:bodyPr/>
          <a:lstStyle/>
          <a:p>
            <a:endParaRPr lang="zh-CN" altLang="en-US"/>
          </a:p>
        </p:txBody>
      </p:sp>
      <p:sp>
        <p:nvSpPr>
          <p:cNvPr id="1251348" name="Line 20"/>
          <p:cNvSpPr>
            <a:spLocks noChangeAspect="1" noChangeShapeType="1"/>
          </p:cNvSpPr>
          <p:nvPr/>
        </p:nvSpPr>
        <p:spPr bwMode="auto">
          <a:xfrm flipH="1">
            <a:off x="4948238" y="4452938"/>
            <a:ext cx="962025" cy="0"/>
          </a:xfrm>
          <a:prstGeom prst="line">
            <a:avLst/>
          </a:prstGeom>
          <a:noFill/>
          <a:ln w="28575">
            <a:solidFill>
              <a:srgbClr val="000000"/>
            </a:solidFill>
            <a:round/>
            <a:headEnd/>
            <a:tailEnd type="triangle" w="med" len="lg"/>
          </a:ln>
          <a:effectLst/>
        </p:spPr>
        <p:txBody>
          <a:bodyPr/>
          <a:lstStyle/>
          <a:p>
            <a:endParaRPr lang="zh-CN" altLang="en-US"/>
          </a:p>
        </p:txBody>
      </p:sp>
      <p:sp>
        <p:nvSpPr>
          <p:cNvPr id="1251349" name="Line 21"/>
          <p:cNvSpPr>
            <a:spLocks noChangeAspect="1" noChangeShapeType="1"/>
          </p:cNvSpPr>
          <p:nvPr/>
        </p:nvSpPr>
        <p:spPr bwMode="auto">
          <a:xfrm>
            <a:off x="3022600" y="4452938"/>
            <a:ext cx="0" cy="396875"/>
          </a:xfrm>
          <a:prstGeom prst="line">
            <a:avLst/>
          </a:prstGeom>
          <a:noFill/>
          <a:ln w="28575">
            <a:solidFill>
              <a:srgbClr val="000000"/>
            </a:solidFill>
            <a:round/>
            <a:headEnd/>
            <a:tailEnd type="triangle" w="med" len="lg"/>
          </a:ln>
          <a:effectLst/>
        </p:spPr>
        <p:txBody>
          <a:bodyPr/>
          <a:lstStyle/>
          <a:p>
            <a:endParaRPr lang="zh-CN" altLang="en-US"/>
          </a:p>
        </p:txBody>
      </p:sp>
      <p:sp>
        <p:nvSpPr>
          <p:cNvPr id="1251350" name="Line 22"/>
          <p:cNvSpPr>
            <a:spLocks noChangeAspect="1" noChangeShapeType="1"/>
          </p:cNvSpPr>
          <p:nvPr/>
        </p:nvSpPr>
        <p:spPr bwMode="auto">
          <a:xfrm>
            <a:off x="3022600" y="4452938"/>
            <a:ext cx="963613" cy="0"/>
          </a:xfrm>
          <a:prstGeom prst="line">
            <a:avLst/>
          </a:prstGeom>
          <a:noFill/>
          <a:ln w="28575">
            <a:solidFill>
              <a:srgbClr val="000000"/>
            </a:solidFill>
            <a:round/>
            <a:headEnd/>
            <a:tailEnd/>
          </a:ln>
          <a:effectLst/>
        </p:spPr>
        <p:txBody>
          <a:bodyPr/>
          <a:lstStyle/>
          <a:p>
            <a:endParaRPr lang="zh-CN" altLang="en-US"/>
          </a:p>
        </p:txBody>
      </p:sp>
      <p:sp>
        <p:nvSpPr>
          <p:cNvPr id="1251351" name="Line 23"/>
          <p:cNvSpPr>
            <a:spLocks noChangeAspect="1" noChangeShapeType="1"/>
          </p:cNvSpPr>
          <p:nvPr/>
        </p:nvSpPr>
        <p:spPr bwMode="auto">
          <a:xfrm>
            <a:off x="3744913" y="5048250"/>
            <a:ext cx="1444625" cy="0"/>
          </a:xfrm>
          <a:prstGeom prst="line">
            <a:avLst/>
          </a:prstGeom>
          <a:noFill/>
          <a:ln w="28575">
            <a:solidFill>
              <a:srgbClr val="000000"/>
            </a:solidFill>
            <a:round/>
            <a:headEnd/>
            <a:tailEnd type="triangle" w="med" len="lg"/>
          </a:ln>
          <a:effectLst/>
        </p:spPr>
        <p:txBody>
          <a:bodyPr/>
          <a:lstStyle/>
          <a:p>
            <a:endParaRPr lang="zh-CN" altLang="en-US"/>
          </a:p>
        </p:txBody>
      </p:sp>
      <p:sp>
        <p:nvSpPr>
          <p:cNvPr id="1251352" name="Line 24"/>
          <p:cNvSpPr>
            <a:spLocks noChangeAspect="1" noChangeShapeType="1"/>
          </p:cNvSpPr>
          <p:nvPr/>
        </p:nvSpPr>
        <p:spPr bwMode="auto">
          <a:xfrm>
            <a:off x="5910263" y="5248275"/>
            <a:ext cx="0" cy="396875"/>
          </a:xfrm>
          <a:prstGeom prst="line">
            <a:avLst/>
          </a:prstGeom>
          <a:noFill/>
          <a:ln w="28575">
            <a:solidFill>
              <a:srgbClr val="000000"/>
            </a:solidFill>
            <a:round/>
            <a:headEnd/>
            <a:tailEnd type="triangle" w="med" len="lg"/>
          </a:ln>
          <a:effectLst/>
        </p:spPr>
        <p:txBody>
          <a:bodyPr/>
          <a:lstStyle/>
          <a:p>
            <a:endParaRPr lang="zh-CN" altLang="en-US"/>
          </a:p>
        </p:txBody>
      </p:sp>
      <p:sp>
        <p:nvSpPr>
          <p:cNvPr id="1251353" name="Line 25"/>
          <p:cNvSpPr>
            <a:spLocks noChangeAspect="1" noChangeShapeType="1"/>
          </p:cNvSpPr>
          <p:nvPr/>
        </p:nvSpPr>
        <p:spPr bwMode="auto">
          <a:xfrm>
            <a:off x="2541588" y="5248275"/>
            <a:ext cx="0" cy="396875"/>
          </a:xfrm>
          <a:prstGeom prst="line">
            <a:avLst/>
          </a:prstGeom>
          <a:noFill/>
          <a:ln w="28575">
            <a:solidFill>
              <a:srgbClr val="000000"/>
            </a:solidFill>
            <a:round/>
            <a:headEnd/>
            <a:tailEnd type="triangle" w="med" len="lg"/>
          </a:ln>
          <a:effectLst/>
        </p:spPr>
        <p:txBody>
          <a:bodyPr/>
          <a:lstStyle/>
          <a:p>
            <a:endParaRPr lang="zh-CN" altLang="en-US"/>
          </a:p>
        </p:txBody>
      </p:sp>
      <p:sp>
        <p:nvSpPr>
          <p:cNvPr id="1251354" name="Line 26"/>
          <p:cNvSpPr>
            <a:spLocks noChangeAspect="1" noChangeShapeType="1"/>
          </p:cNvSpPr>
          <p:nvPr/>
        </p:nvSpPr>
        <p:spPr bwMode="auto">
          <a:xfrm>
            <a:off x="2541588" y="6043613"/>
            <a:ext cx="0" cy="396875"/>
          </a:xfrm>
          <a:prstGeom prst="line">
            <a:avLst/>
          </a:prstGeom>
          <a:noFill/>
          <a:ln w="28575">
            <a:solidFill>
              <a:srgbClr val="000000"/>
            </a:solidFill>
            <a:round/>
            <a:headEnd/>
            <a:tailEnd type="triangle" w="med" len="lg"/>
          </a:ln>
          <a:effectLst/>
        </p:spPr>
        <p:txBody>
          <a:bodyPr/>
          <a:lstStyle/>
          <a:p>
            <a:endParaRPr lang="zh-CN" altLang="en-US"/>
          </a:p>
        </p:txBody>
      </p:sp>
      <p:sp>
        <p:nvSpPr>
          <p:cNvPr id="1251355" name="Line 27"/>
          <p:cNvSpPr>
            <a:spLocks noChangeAspect="1" noChangeShapeType="1"/>
          </p:cNvSpPr>
          <p:nvPr/>
        </p:nvSpPr>
        <p:spPr bwMode="auto">
          <a:xfrm>
            <a:off x="5910263" y="6043613"/>
            <a:ext cx="0" cy="396875"/>
          </a:xfrm>
          <a:prstGeom prst="line">
            <a:avLst/>
          </a:prstGeom>
          <a:noFill/>
          <a:ln w="28575">
            <a:solidFill>
              <a:srgbClr val="000000"/>
            </a:solidFill>
            <a:round/>
            <a:headEnd/>
            <a:tailEnd type="triangle" w="med" len="lg"/>
          </a:ln>
          <a:effectLst/>
        </p:spPr>
        <p:txBody>
          <a:bodyPr/>
          <a:lstStyle/>
          <a:p>
            <a:endParaRPr lang="zh-CN" altLang="en-US"/>
          </a:p>
        </p:txBody>
      </p:sp>
      <p:sp>
        <p:nvSpPr>
          <p:cNvPr id="1251356" name="Line 28"/>
          <p:cNvSpPr>
            <a:spLocks noChangeAspect="1" noChangeShapeType="1"/>
          </p:cNvSpPr>
          <p:nvPr/>
        </p:nvSpPr>
        <p:spPr bwMode="auto">
          <a:xfrm flipH="1">
            <a:off x="1046163" y="6440488"/>
            <a:ext cx="4864100" cy="0"/>
          </a:xfrm>
          <a:prstGeom prst="line">
            <a:avLst/>
          </a:prstGeom>
          <a:noFill/>
          <a:ln w="28575">
            <a:solidFill>
              <a:srgbClr val="000000"/>
            </a:solidFill>
            <a:round/>
            <a:headEnd/>
            <a:tailEnd type="triangle" w="med" len="lg"/>
          </a:ln>
          <a:effectLst/>
        </p:spPr>
        <p:txBody>
          <a:bodyPr/>
          <a:lstStyle/>
          <a:p>
            <a:endParaRPr lang="zh-CN" altLang="en-US"/>
          </a:p>
        </p:txBody>
      </p:sp>
      <p:sp>
        <p:nvSpPr>
          <p:cNvPr id="1251357" name="AutoShape 29"/>
          <p:cNvSpPr>
            <a:spLocks noChangeAspect="1" noChangeArrowheads="1"/>
          </p:cNvSpPr>
          <p:nvPr/>
        </p:nvSpPr>
        <p:spPr bwMode="auto">
          <a:xfrm>
            <a:off x="3705225" y="4414838"/>
            <a:ext cx="76200" cy="73025"/>
          </a:xfrm>
          <a:prstGeom prst="flowChartConnector">
            <a:avLst/>
          </a:prstGeom>
          <a:solidFill>
            <a:schemeClr val="tx2"/>
          </a:solidFill>
          <a:ln w="9525">
            <a:solidFill>
              <a:srgbClr val="000000"/>
            </a:solidFill>
            <a:round/>
            <a:headEnd/>
            <a:tailEnd/>
          </a:ln>
        </p:spPr>
        <p:txBody>
          <a:bodyPr/>
          <a:lstStyle/>
          <a:p>
            <a:endParaRPr lang="zh-CN" altLang="en-US"/>
          </a:p>
        </p:txBody>
      </p:sp>
      <p:sp>
        <p:nvSpPr>
          <p:cNvPr id="1251358" name="Text Box 30"/>
          <p:cNvSpPr txBox="1">
            <a:spLocks noChangeAspect="1" noChangeArrowheads="1"/>
          </p:cNvSpPr>
          <p:nvPr/>
        </p:nvSpPr>
        <p:spPr bwMode="auto">
          <a:xfrm>
            <a:off x="1631950" y="3457575"/>
            <a:ext cx="962025" cy="398463"/>
          </a:xfrm>
          <a:prstGeom prst="rect">
            <a:avLst/>
          </a:prstGeom>
          <a:solidFill>
            <a:srgbClr val="FFCCFF"/>
          </a:solidFill>
          <a:ln w="28575">
            <a:solidFill>
              <a:srgbClr val="0000FF"/>
            </a:solidFill>
            <a:miter lim="800000"/>
            <a:headEnd/>
            <a:tailEnd/>
          </a:ln>
        </p:spPr>
        <p:txBody>
          <a:bodyPr lIns="0" tIns="0" rIns="0" bIns="0" anchor="ctr"/>
          <a:lstStyle/>
          <a:p>
            <a:r>
              <a:rPr lang="en-US" altLang="zh-CN">
                <a:ea typeface="楷体_GB2312" pitchFamily="49" charset="-122"/>
              </a:rPr>
              <a:t>E4</a:t>
            </a:r>
          </a:p>
        </p:txBody>
      </p:sp>
      <p:sp>
        <p:nvSpPr>
          <p:cNvPr id="1251359" name="Rectangle 31"/>
          <p:cNvSpPr>
            <a:spLocks noChangeAspect="1" noChangeArrowheads="1"/>
          </p:cNvSpPr>
          <p:nvPr/>
        </p:nvSpPr>
        <p:spPr bwMode="auto">
          <a:xfrm>
            <a:off x="979488" y="3259138"/>
            <a:ext cx="6586537" cy="2187575"/>
          </a:xfrm>
          <a:prstGeom prst="rect">
            <a:avLst/>
          </a:prstGeom>
          <a:noFill/>
          <a:ln w="19050">
            <a:solidFill>
              <a:srgbClr val="FF0066"/>
            </a:solidFill>
            <a:prstDash val="dash"/>
            <a:miter lim="800000"/>
            <a:headEnd/>
            <a:tailEnd/>
          </a:ln>
        </p:spPr>
        <p:txBody>
          <a:bodyPr/>
          <a:lstStyle/>
          <a:p>
            <a:endParaRPr lang="zh-CN" altLang="en-US"/>
          </a:p>
        </p:txBody>
      </p:sp>
      <p:sp>
        <p:nvSpPr>
          <p:cNvPr id="1251360" name="Text Box 32"/>
          <p:cNvSpPr txBox="1">
            <a:spLocks noChangeAspect="1" noChangeArrowheads="1"/>
          </p:cNvSpPr>
          <p:nvPr/>
        </p:nvSpPr>
        <p:spPr bwMode="auto">
          <a:xfrm>
            <a:off x="5189538" y="3457575"/>
            <a:ext cx="1443037" cy="398463"/>
          </a:xfrm>
          <a:prstGeom prst="rect">
            <a:avLst/>
          </a:prstGeom>
          <a:solidFill>
            <a:srgbClr val="FFCCFF"/>
          </a:solidFill>
          <a:ln w="28575">
            <a:solidFill>
              <a:srgbClr val="0000FF"/>
            </a:solidFill>
            <a:miter lim="800000"/>
            <a:headEnd/>
            <a:tailEnd/>
          </a:ln>
        </p:spPr>
        <p:txBody>
          <a:bodyPr lIns="0" tIns="0" rIns="0" bIns="0" anchor="ctr"/>
          <a:lstStyle/>
          <a:p>
            <a:r>
              <a:rPr lang="zh-CN" altLang="en-US">
                <a:ea typeface="楷体_GB2312" pitchFamily="49" charset="-122"/>
              </a:rPr>
              <a:t>暂存器</a:t>
            </a:r>
            <a:r>
              <a:rPr lang="en-US" altLang="zh-CN">
                <a:ea typeface="楷体_GB2312" pitchFamily="49" charset="-122"/>
              </a:rPr>
              <a:t>R</a:t>
            </a:r>
          </a:p>
        </p:txBody>
      </p:sp>
      <p:sp>
        <p:nvSpPr>
          <p:cNvPr id="1251361" name="Line 33"/>
          <p:cNvSpPr>
            <a:spLocks noChangeAspect="1" noChangeShapeType="1"/>
          </p:cNvSpPr>
          <p:nvPr/>
        </p:nvSpPr>
        <p:spPr bwMode="auto">
          <a:xfrm>
            <a:off x="2125663" y="3856038"/>
            <a:ext cx="0" cy="993775"/>
          </a:xfrm>
          <a:prstGeom prst="line">
            <a:avLst/>
          </a:prstGeom>
          <a:noFill/>
          <a:ln w="28575">
            <a:solidFill>
              <a:srgbClr val="000000"/>
            </a:solidFill>
            <a:round/>
            <a:headEnd/>
            <a:tailEnd type="triangle" w="med" len="lg"/>
          </a:ln>
          <a:effectLst/>
        </p:spPr>
        <p:txBody>
          <a:bodyPr/>
          <a:lstStyle/>
          <a:p>
            <a:endParaRPr lang="zh-CN" altLang="en-US"/>
          </a:p>
        </p:txBody>
      </p:sp>
      <p:sp>
        <p:nvSpPr>
          <p:cNvPr id="1251362" name="AutoShape 34"/>
          <p:cNvSpPr>
            <a:spLocks noChangeAspect="1" noChangeArrowheads="1"/>
          </p:cNvSpPr>
          <p:nvPr/>
        </p:nvSpPr>
        <p:spPr bwMode="auto">
          <a:xfrm>
            <a:off x="5873750" y="4416425"/>
            <a:ext cx="76200" cy="73025"/>
          </a:xfrm>
          <a:prstGeom prst="flowChartConnector">
            <a:avLst/>
          </a:prstGeom>
          <a:solidFill>
            <a:schemeClr val="tx2"/>
          </a:solidFill>
          <a:ln w="9525">
            <a:solidFill>
              <a:srgbClr val="000000"/>
            </a:solidFill>
            <a:round/>
            <a:headEnd/>
            <a:tailEnd/>
          </a:ln>
        </p:spPr>
        <p:txBody>
          <a:bodyPr/>
          <a:lstStyle/>
          <a:p>
            <a:endParaRPr lang="zh-CN" altLang="en-US"/>
          </a:p>
        </p:txBody>
      </p:sp>
      <p:sp>
        <p:nvSpPr>
          <p:cNvPr id="1251363" name="Text Box 35"/>
          <p:cNvSpPr txBox="1">
            <a:spLocks noChangeAspect="1" noChangeArrowheads="1"/>
          </p:cNvSpPr>
          <p:nvPr/>
        </p:nvSpPr>
        <p:spPr bwMode="auto">
          <a:xfrm>
            <a:off x="7172325" y="4954588"/>
            <a:ext cx="403225" cy="488950"/>
          </a:xfrm>
          <a:prstGeom prst="rect">
            <a:avLst/>
          </a:prstGeom>
          <a:noFill/>
          <a:ln w="9525">
            <a:noFill/>
            <a:miter lim="800000"/>
            <a:headEnd/>
            <a:tailEnd/>
          </a:ln>
        </p:spPr>
        <p:txBody>
          <a:bodyPr lIns="0" tIns="0" rIns="0" bIns="0" anchor="ctr"/>
          <a:lstStyle/>
          <a:p>
            <a:r>
              <a:rPr lang="en-US" altLang="zh-CN">
                <a:solidFill>
                  <a:srgbClr val="FF0066"/>
                </a:solidFill>
                <a:ea typeface="楷体_GB2312" pitchFamily="49" charset="-122"/>
              </a:rPr>
              <a:t>S</a:t>
            </a:r>
            <a:r>
              <a:rPr lang="en-US" altLang="zh-CN" baseline="-25000">
                <a:solidFill>
                  <a:srgbClr val="FF0066"/>
                </a:solidFill>
                <a:ea typeface="楷体_GB2312" pitchFamily="49" charset="-122"/>
              </a:rPr>
              <a:t>2</a:t>
            </a:r>
            <a:endParaRPr lang="en-US" altLang="zh-CN">
              <a:solidFill>
                <a:srgbClr val="FF0066"/>
              </a:solidFill>
              <a:ea typeface="楷体_GB2312" pitchFamily="49" charset="-122"/>
            </a:endParaRPr>
          </a:p>
        </p:txBody>
      </p:sp>
      <p:sp>
        <p:nvSpPr>
          <p:cNvPr id="1251365" name="Text Box 37"/>
          <p:cNvSpPr txBox="1">
            <a:spLocks noChangeAspect="1" noChangeArrowheads="1"/>
          </p:cNvSpPr>
          <p:nvPr/>
        </p:nvSpPr>
        <p:spPr bwMode="auto">
          <a:xfrm>
            <a:off x="7215188" y="2638425"/>
            <a:ext cx="355600" cy="450850"/>
          </a:xfrm>
          <a:prstGeom prst="rect">
            <a:avLst/>
          </a:prstGeom>
          <a:noFill/>
          <a:ln w="9525">
            <a:noFill/>
            <a:miter lim="800000"/>
            <a:headEnd/>
            <a:tailEnd/>
          </a:ln>
        </p:spPr>
        <p:txBody>
          <a:bodyPr lIns="0" tIns="0" rIns="0" bIns="0" anchor="ctr"/>
          <a:lstStyle/>
          <a:p>
            <a:r>
              <a:rPr lang="en-US" altLang="zh-CN">
                <a:solidFill>
                  <a:srgbClr val="FF0066"/>
                </a:solidFill>
                <a:ea typeface="楷体_GB2312" pitchFamily="49" charset="-122"/>
              </a:rPr>
              <a:t>S</a:t>
            </a:r>
            <a:r>
              <a:rPr lang="en-US" altLang="zh-CN" baseline="-25000">
                <a:solidFill>
                  <a:srgbClr val="FF0066"/>
                </a:solidFill>
                <a:ea typeface="楷体_GB2312" pitchFamily="49" charset="-122"/>
              </a:rPr>
              <a:t>1</a:t>
            </a:r>
            <a:endParaRPr lang="en-US" altLang="zh-CN">
              <a:solidFill>
                <a:srgbClr val="FF0066"/>
              </a:solidFill>
              <a:ea typeface="楷体_GB2312" pitchFamily="49" charset="-122"/>
            </a:endParaRPr>
          </a:p>
        </p:txBody>
      </p:sp>
      <p:sp>
        <p:nvSpPr>
          <p:cNvPr id="1251366" name="Rectangle 38"/>
          <p:cNvSpPr>
            <a:spLocks noChangeAspect="1" noChangeArrowheads="1"/>
          </p:cNvSpPr>
          <p:nvPr/>
        </p:nvSpPr>
        <p:spPr bwMode="auto">
          <a:xfrm>
            <a:off x="981075" y="1387475"/>
            <a:ext cx="6599238" cy="1752600"/>
          </a:xfrm>
          <a:prstGeom prst="rect">
            <a:avLst/>
          </a:prstGeom>
          <a:noFill/>
          <a:ln w="19050">
            <a:solidFill>
              <a:srgbClr val="FF0066"/>
            </a:solidFill>
            <a:prstDash val="dash"/>
            <a:miter lim="800000"/>
            <a:headEnd/>
            <a:tailEnd/>
          </a:ln>
        </p:spPr>
        <p:txBody>
          <a:bodyPr/>
          <a:lstStyle/>
          <a:p>
            <a:endParaRPr lang="zh-CN" altLang="en-US"/>
          </a:p>
        </p:txBody>
      </p:sp>
      <p:sp>
        <p:nvSpPr>
          <p:cNvPr id="1251367" name="Text Box 39"/>
          <p:cNvSpPr txBox="1">
            <a:spLocks noChangeAspect="1" noChangeArrowheads="1"/>
          </p:cNvSpPr>
          <p:nvPr/>
        </p:nvSpPr>
        <p:spPr bwMode="auto">
          <a:xfrm>
            <a:off x="179388" y="784225"/>
            <a:ext cx="820737" cy="701675"/>
          </a:xfrm>
          <a:prstGeom prst="rect">
            <a:avLst/>
          </a:prstGeom>
          <a:noFill/>
          <a:ln w="9525">
            <a:noFill/>
            <a:miter lim="800000"/>
            <a:headEnd/>
            <a:tailEnd/>
          </a:ln>
        </p:spPr>
        <p:txBody>
          <a:bodyPr lIns="0" tIns="0" rIns="0" bIns="0">
            <a:spAutoFit/>
          </a:bodyPr>
          <a:lstStyle/>
          <a:p>
            <a:pPr>
              <a:lnSpc>
                <a:spcPct val="96000"/>
              </a:lnSpc>
            </a:pPr>
            <a:r>
              <a:rPr lang="zh-CN" altLang="en-US">
                <a:ea typeface="楷体_GB2312" pitchFamily="49" charset="-122"/>
              </a:rPr>
              <a:t>数据</a:t>
            </a:r>
          </a:p>
          <a:p>
            <a:pPr>
              <a:lnSpc>
                <a:spcPct val="96000"/>
              </a:lnSpc>
            </a:pPr>
            <a:r>
              <a:rPr lang="zh-CN" altLang="en-US">
                <a:ea typeface="楷体_GB2312" pitchFamily="49" charset="-122"/>
              </a:rPr>
              <a:t>输入</a:t>
            </a:r>
          </a:p>
        </p:txBody>
      </p:sp>
      <p:sp>
        <p:nvSpPr>
          <p:cNvPr id="1251368" name="Line 40"/>
          <p:cNvSpPr>
            <a:spLocks noChangeAspect="1" noChangeShapeType="1"/>
          </p:cNvSpPr>
          <p:nvPr/>
        </p:nvSpPr>
        <p:spPr bwMode="auto">
          <a:xfrm>
            <a:off x="914400" y="1184275"/>
            <a:ext cx="481013" cy="0"/>
          </a:xfrm>
          <a:prstGeom prst="line">
            <a:avLst/>
          </a:prstGeom>
          <a:noFill/>
          <a:ln w="28575">
            <a:solidFill>
              <a:srgbClr val="000000"/>
            </a:solidFill>
            <a:round/>
            <a:headEnd/>
            <a:tailEnd type="triangle" w="med" len="lg"/>
          </a:ln>
          <a:effectLst/>
        </p:spPr>
        <p:txBody>
          <a:bodyPr/>
          <a:lstStyle/>
          <a:p>
            <a:endParaRPr lang="zh-CN" altLang="en-US"/>
          </a:p>
        </p:txBody>
      </p:sp>
      <p:sp>
        <p:nvSpPr>
          <p:cNvPr id="1251369" name="Line 41"/>
          <p:cNvSpPr>
            <a:spLocks noChangeAspect="1" noChangeShapeType="1"/>
          </p:cNvSpPr>
          <p:nvPr/>
        </p:nvSpPr>
        <p:spPr bwMode="auto">
          <a:xfrm>
            <a:off x="1249363" y="1185863"/>
            <a:ext cx="5318125" cy="0"/>
          </a:xfrm>
          <a:prstGeom prst="line">
            <a:avLst/>
          </a:prstGeom>
          <a:noFill/>
          <a:ln w="28575">
            <a:solidFill>
              <a:srgbClr val="000000"/>
            </a:solidFill>
            <a:round/>
            <a:headEnd/>
            <a:tailEnd/>
          </a:ln>
        </p:spPr>
        <p:txBody>
          <a:bodyPr/>
          <a:lstStyle/>
          <a:p>
            <a:endParaRPr lang="zh-CN" altLang="en-US"/>
          </a:p>
        </p:txBody>
      </p:sp>
      <p:sp>
        <p:nvSpPr>
          <p:cNvPr id="1251371" name="Text Box 43"/>
          <p:cNvSpPr txBox="1">
            <a:spLocks noChangeAspect="1" noChangeArrowheads="1"/>
          </p:cNvSpPr>
          <p:nvPr/>
        </p:nvSpPr>
        <p:spPr bwMode="auto">
          <a:xfrm>
            <a:off x="4641850" y="1582738"/>
            <a:ext cx="962025" cy="398462"/>
          </a:xfrm>
          <a:prstGeom prst="rect">
            <a:avLst/>
          </a:prstGeom>
          <a:solidFill>
            <a:srgbClr val="FFCCFF"/>
          </a:solidFill>
          <a:ln w="28575">
            <a:solidFill>
              <a:srgbClr val="0000FF"/>
            </a:solidFill>
            <a:miter lim="800000"/>
            <a:headEnd/>
            <a:tailEnd/>
          </a:ln>
        </p:spPr>
        <p:txBody>
          <a:bodyPr lIns="0" tIns="0" rIns="0" bIns="0" anchor="ctr"/>
          <a:lstStyle/>
          <a:p>
            <a:r>
              <a:rPr lang="en-US" altLang="zh-CN">
                <a:ea typeface="楷体_GB2312" pitchFamily="49" charset="-122"/>
              </a:rPr>
              <a:t>M1</a:t>
            </a:r>
          </a:p>
        </p:txBody>
      </p:sp>
      <p:sp>
        <p:nvSpPr>
          <p:cNvPr id="1251372" name="Text Box 44"/>
          <p:cNvSpPr txBox="1">
            <a:spLocks noChangeAspect="1" noChangeArrowheads="1"/>
          </p:cNvSpPr>
          <p:nvPr/>
        </p:nvSpPr>
        <p:spPr bwMode="auto">
          <a:xfrm>
            <a:off x="6086475" y="1582738"/>
            <a:ext cx="962025" cy="398462"/>
          </a:xfrm>
          <a:prstGeom prst="rect">
            <a:avLst/>
          </a:prstGeom>
          <a:solidFill>
            <a:srgbClr val="FFCCFF"/>
          </a:solidFill>
          <a:ln w="28575">
            <a:solidFill>
              <a:srgbClr val="0000FF"/>
            </a:solidFill>
            <a:miter lim="800000"/>
            <a:headEnd/>
            <a:tailEnd/>
          </a:ln>
        </p:spPr>
        <p:txBody>
          <a:bodyPr lIns="0" tIns="0" rIns="0" bIns="0" anchor="ctr"/>
          <a:lstStyle/>
          <a:p>
            <a:r>
              <a:rPr lang="en-US" altLang="zh-CN">
                <a:ea typeface="楷体_GB2312" pitchFamily="49" charset="-122"/>
              </a:rPr>
              <a:t>M2</a:t>
            </a:r>
          </a:p>
        </p:txBody>
      </p:sp>
      <p:sp>
        <p:nvSpPr>
          <p:cNvPr id="1251373" name="Line 45"/>
          <p:cNvSpPr>
            <a:spLocks noChangeAspect="1" noChangeShapeType="1"/>
          </p:cNvSpPr>
          <p:nvPr/>
        </p:nvSpPr>
        <p:spPr bwMode="auto">
          <a:xfrm>
            <a:off x="6567488" y="1185863"/>
            <a:ext cx="0" cy="396875"/>
          </a:xfrm>
          <a:prstGeom prst="line">
            <a:avLst/>
          </a:prstGeom>
          <a:noFill/>
          <a:ln w="28575">
            <a:solidFill>
              <a:srgbClr val="000000"/>
            </a:solidFill>
            <a:round/>
            <a:headEnd/>
            <a:tailEnd type="triangle" w="med" len="lg"/>
          </a:ln>
          <a:effectLst/>
        </p:spPr>
        <p:txBody>
          <a:bodyPr/>
          <a:lstStyle/>
          <a:p>
            <a:endParaRPr lang="zh-CN" altLang="en-US"/>
          </a:p>
        </p:txBody>
      </p:sp>
      <p:sp>
        <p:nvSpPr>
          <p:cNvPr id="1251374" name="Line 46"/>
          <p:cNvSpPr>
            <a:spLocks noChangeAspect="1" noChangeShapeType="1"/>
          </p:cNvSpPr>
          <p:nvPr/>
        </p:nvSpPr>
        <p:spPr bwMode="auto">
          <a:xfrm>
            <a:off x="5122863" y="1185863"/>
            <a:ext cx="0" cy="396875"/>
          </a:xfrm>
          <a:prstGeom prst="line">
            <a:avLst/>
          </a:prstGeom>
          <a:noFill/>
          <a:ln w="28575">
            <a:solidFill>
              <a:srgbClr val="000000"/>
            </a:solidFill>
            <a:round/>
            <a:headEnd/>
            <a:tailEnd type="triangle" w="med" len="lg"/>
          </a:ln>
          <a:effectLst/>
        </p:spPr>
        <p:txBody>
          <a:bodyPr/>
          <a:lstStyle/>
          <a:p>
            <a:endParaRPr lang="zh-CN" altLang="en-US"/>
          </a:p>
        </p:txBody>
      </p:sp>
      <p:sp>
        <p:nvSpPr>
          <p:cNvPr id="1251376" name="Line 48"/>
          <p:cNvSpPr>
            <a:spLocks noChangeAspect="1" noChangeShapeType="1"/>
          </p:cNvSpPr>
          <p:nvPr/>
        </p:nvSpPr>
        <p:spPr bwMode="auto">
          <a:xfrm>
            <a:off x="5616575" y="3062288"/>
            <a:ext cx="0" cy="398462"/>
          </a:xfrm>
          <a:prstGeom prst="line">
            <a:avLst/>
          </a:prstGeom>
          <a:noFill/>
          <a:ln w="28575">
            <a:solidFill>
              <a:srgbClr val="000000"/>
            </a:solidFill>
            <a:round/>
            <a:headEnd/>
            <a:tailEnd type="triangle" w="med" len="lg"/>
          </a:ln>
          <a:effectLst/>
        </p:spPr>
        <p:txBody>
          <a:bodyPr/>
          <a:lstStyle/>
          <a:p>
            <a:endParaRPr lang="zh-CN" altLang="en-US"/>
          </a:p>
        </p:txBody>
      </p:sp>
      <p:sp>
        <p:nvSpPr>
          <p:cNvPr id="1251377" name="Line 49"/>
          <p:cNvSpPr>
            <a:spLocks noChangeAspect="1" noChangeShapeType="1"/>
          </p:cNvSpPr>
          <p:nvPr/>
        </p:nvSpPr>
        <p:spPr bwMode="auto">
          <a:xfrm>
            <a:off x="5135563" y="3062288"/>
            <a:ext cx="481012" cy="0"/>
          </a:xfrm>
          <a:prstGeom prst="line">
            <a:avLst/>
          </a:prstGeom>
          <a:noFill/>
          <a:ln w="28575">
            <a:solidFill>
              <a:srgbClr val="000000"/>
            </a:solidFill>
            <a:round/>
            <a:headEnd/>
            <a:tailEnd/>
          </a:ln>
          <a:effectLst/>
        </p:spPr>
        <p:txBody>
          <a:bodyPr/>
          <a:lstStyle/>
          <a:p>
            <a:endParaRPr lang="zh-CN" altLang="en-US"/>
          </a:p>
        </p:txBody>
      </p:sp>
      <p:sp>
        <p:nvSpPr>
          <p:cNvPr id="1251378" name="Line 50"/>
          <p:cNvSpPr>
            <a:spLocks noChangeAspect="1" noChangeShapeType="1"/>
          </p:cNvSpPr>
          <p:nvPr/>
        </p:nvSpPr>
        <p:spPr bwMode="auto">
          <a:xfrm>
            <a:off x="6580188" y="2863850"/>
            <a:ext cx="0" cy="198438"/>
          </a:xfrm>
          <a:prstGeom prst="line">
            <a:avLst/>
          </a:prstGeom>
          <a:noFill/>
          <a:ln w="28575">
            <a:solidFill>
              <a:srgbClr val="000000"/>
            </a:solidFill>
            <a:round/>
            <a:headEnd/>
            <a:tailEnd/>
          </a:ln>
          <a:effectLst/>
        </p:spPr>
        <p:txBody>
          <a:bodyPr/>
          <a:lstStyle/>
          <a:p>
            <a:endParaRPr lang="zh-CN" altLang="en-US"/>
          </a:p>
        </p:txBody>
      </p:sp>
      <p:sp>
        <p:nvSpPr>
          <p:cNvPr id="1251379" name="Line 51"/>
          <p:cNvSpPr>
            <a:spLocks noChangeAspect="1" noChangeShapeType="1"/>
          </p:cNvSpPr>
          <p:nvPr/>
        </p:nvSpPr>
        <p:spPr bwMode="auto">
          <a:xfrm flipH="1">
            <a:off x="5135563" y="2863850"/>
            <a:ext cx="1587" cy="198438"/>
          </a:xfrm>
          <a:prstGeom prst="line">
            <a:avLst/>
          </a:prstGeom>
          <a:noFill/>
          <a:ln w="28575">
            <a:solidFill>
              <a:srgbClr val="000000"/>
            </a:solidFill>
            <a:round/>
            <a:headEnd/>
            <a:tailEnd/>
          </a:ln>
          <a:effectLst/>
        </p:spPr>
        <p:txBody>
          <a:bodyPr/>
          <a:lstStyle/>
          <a:p>
            <a:endParaRPr lang="zh-CN" altLang="en-US"/>
          </a:p>
        </p:txBody>
      </p:sp>
      <p:sp>
        <p:nvSpPr>
          <p:cNvPr id="1251380" name="Line 52"/>
          <p:cNvSpPr>
            <a:spLocks noChangeAspect="1" noChangeShapeType="1"/>
          </p:cNvSpPr>
          <p:nvPr/>
        </p:nvSpPr>
        <p:spPr bwMode="auto">
          <a:xfrm>
            <a:off x="6099175" y="3062288"/>
            <a:ext cx="481013" cy="0"/>
          </a:xfrm>
          <a:prstGeom prst="line">
            <a:avLst/>
          </a:prstGeom>
          <a:noFill/>
          <a:ln w="28575">
            <a:solidFill>
              <a:srgbClr val="000000"/>
            </a:solidFill>
            <a:round/>
            <a:headEnd/>
            <a:tailEnd/>
          </a:ln>
          <a:effectLst/>
        </p:spPr>
        <p:txBody>
          <a:bodyPr/>
          <a:lstStyle/>
          <a:p>
            <a:endParaRPr lang="zh-CN" altLang="en-US"/>
          </a:p>
        </p:txBody>
      </p:sp>
      <p:sp>
        <p:nvSpPr>
          <p:cNvPr id="1251381" name="Line 53"/>
          <p:cNvSpPr>
            <a:spLocks noChangeAspect="1" noChangeShapeType="1"/>
          </p:cNvSpPr>
          <p:nvPr/>
        </p:nvSpPr>
        <p:spPr bwMode="auto">
          <a:xfrm>
            <a:off x="6099175" y="3062288"/>
            <a:ext cx="0" cy="398462"/>
          </a:xfrm>
          <a:prstGeom prst="line">
            <a:avLst/>
          </a:prstGeom>
          <a:noFill/>
          <a:ln w="28575">
            <a:solidFill>
              <a:srgbClr val="000000"/>
            </a:solidFill>
            <a:round/>
            <a:headEnd/>
            <a:tailEnd type="triangle" w="med" len="lg"/>
          </a:ln>
          <a:effectLst/>
        </p:spPr>
        <p:txBody>
          <a:bodyPr/>
          <a:lstStyle/>
          <a:p>
            <a:endParaRPr lang="zh-CN" altLang="en-US"/>
          </a:p>
        </p:txBody>
      </p:sp>
      <p:sp>
        <p:nvSpPr>
          <p:cNvPr id="1251382" name="Text Box 54"/>
          <p:cNvSpPr txBox="1">
            <a:spLocks noChangeAspect="1" noChangeArrowheads="1"/>
          </p:cNvSpPr>
          <p:nvPr/>
        </p:nvSpPr>
        <p:spPr bwMode="auto">
          <a:xfrm>
            <a:off x="4614863" y="2459038"/>
            <a:ext cx="1177925" cy="396875"/>
          </a:xfrm>
          <a:prstGeom prst="rect">
            <a:avLst/>
          </a:prstGeom>
          <a:solidFill>
            <a:srgbClr val="CCFF99"/>
          </a:solidFill>
          <a:ln w="28575">
            <a:solidFill>
              <a:srgbClr val="000000"/>
            </a:solidFill>
            <a:miter lim="800000"/>
            <a:headEnd/>
            <a:tailEnd/>
          </a:ln>
        </p:spPr>
        <p:txBody>
          <a:bodyPr lIns="0" tIns="0" rIns="0" bIns="0" anchor="ctr"/>
          <a:lstStyle/>
          <a:p>
            <a:r>
              <a:rPr lang="zh-CN" altLang="en-US">
                <a:ea typeface="楷体_GB2312" pitchFamily="49" charset="-122"/>
              </a:rPr>
              <a:t>乘法器</a:t>
            </a:r>
          </a:p>
        </p:txBody>
      </p:sp>
      <p:sp>
        <p:nvSpPr>
          <p:cNvPr id="1251383" name="Text Box 55"/>
          <p:cNvSpPr txBox="1">
            <a:spLocks noChangeAspect="1" noChangeArrowheads="1"/>
          </p:cNvSpPr>
          <p:nvPr/>
        </p:nvSpPr>
        <p:spPr bwMode="auto">
          <a:xfrm>
            <a:off x="5948363" y="2444750"/>
            <a:ext cx="1098550" cy="417513"/>
          </a:xfrm>
          <a:prstGeom prst="rect">
            <a:avLst/>
          </a:prstGeom>
          <a:solidFill>
            <a:srgbClr val="CCFF99"/>
          </a:solidFill>
          <a:ln w="28575">
            <a:solidFill>
              <a:srgbClr val="000000"/>
            </a:solidFill>
            <a:miter lim="800000"/>
            <a:headEnd/>
            <a:tailEnd/>
          </a:ln>
        </p:spPr>
        <p:txBody>
          <a:bodyPr lIns="0" tIns="0" rIns="0" bIns="0" anchor="ctr"/>
          <a:lstStyle/>
          <a:p>
            <a:r>
              <a:rPr lang="zh-CN" altLang="en-US">
                <a:ea typeface="楷体_GB2312" pitchFamily="49" charset="-122"/>
              </a:rPr>
              <a:t>除法器</a:t>
            </a:r>
          </a:p>
        </p:txBody>
      </p:sp>
      <p:sp>
        <p:nvSpPr>
          <p:cNvPr id="1251385" name="Line 57"/>
          <p:cNvSpPr>
            <a:spLocks noChangeAspect="1" noChangeShapeType="1"/>
          </p:cNvSpPr>
          <p:nvPr/>
        </p:nvSpPr>
        <p:spPr bwMode="auto">
          <a:xfrm>
            <a:off x="6664325" y="1981200"/>
            <a:ext cx="14288" cy="474663"/>
          </a:xfrm>
          <a:prstGeom prst="line">
            <a:avLst/>
          </a:prstGeom>
          <a:noFill/>
          <a:ln w="28575">
            <a:solidFill>
              <a:srgbClr val="000000"/>
            </a:solidFill>
            <a:round/>
            <a:headEnd/>
            <a:tailEnd type="triangle" w="med" len="lg"/>
          </a:ln>
          <a:effectLst/>
        </p:spPr>
        <p:txBody>
          <a:bodyPr/>
          <a:lstStyle/>
          <a:p>
            <a:endParaRPr lang="zh-CN" altLang="en-US"/>
          </a:p>
        </p:txBody>
      </p:sp>
      <p:sp>
        <p:nvSpPr>
          <p:cNvPr id="1251386" name="Line 58"/>
          <p:cNvSpPr>
            <a:spLocks noChangeAspect="1" noChangeShapeType="1"/>
          </p:cNvSpPr>
          <p:nvPr/>
        </p:nvSpPr>
        <p:spPr bwMode="auto">
          <a:xfrm>
            <a:off x="5457825" y="2222500"/>
            <a:ext cx="1214438" cy="0"/>
          </a:xfrm>
          <a:prstGeom prst="line">
            <a:avLst/>
          </a:prstGeom>
          <a:noFill/>
          <a:ln w="28575">
            <a:solidFill>
              <a:srgbClr val="000000"/>
            </a:solidFill>
            <a:round/>
            <a:headEnd/>
            <a:tailEnd/>
          </a:ln>
          <a:effectLst/>
        </p:spPr>
        <p:txBody>
          <a:bodyPr/>
          <a:lstStyle/>
          <a:p>
            <a:endParaRPr lang="zh-CN" altLang="en-US"/>
          </a:p>
        </p:txBody>
      </p:sp>
      <p:sp>
        <p:nvSpPr>
          <p:cNvPr id="1251387" name="Line 59"/>
          <p:cNvSpPr>
            <a:spLocks noChangeAspect="1" noChangeShapeType="1"/>
          </p:cNvSpPr>
          <p:nvPr/>
        </p:nvSpPr>
        <p:spPr bwMode="auto">
          <a:xfrm>
            <a:off x="5470525" y="2233613"/>
            <a:ext cx="0" cy="225425"/>
          </a:xfrm>
          <a:prstGeom prst="line">
            <a:avLst/>
          </a:prstGeom>
          <a:noFill/>
          <a:ln w="28575">
            <a:solidFill>
              <a:srgbClr val="000000"/>
            </a:solidFill>
            <a:round/>
            <a:headEnd/>
            <a:tailEnd type="triangle" w="med" len="lg"/>
          </a:ln>
          <a:effectLst/>
        </p:spPr>
        <p:txBody>
          <a:bodyPr/>
          <a:lstStyle/>
          <a:p>
            <a:endParaRPr lang="zh-CN" altLang="en-US"/>
          </a:p>
        </p:txBody>
      </p:sp>
      <p:sp>
        <p:nvSpPr>
          <p:cNvPr id="1251388" name="AutoShape 60"/>
          <p:cNvSpPr>
            <a:spLocks noChangeAspect="1" noChangeArrowheads="1"/>
          </p:cNvSpPr>
          <p:nvPr/>
        </p:nvSpPr>
        <p:spPr bwMode="auto">
          <a:xfrm>
            <a:off x="6632575" y="2187575"/>
            <a:ext cx="76200" cy="73025"/>
          </a:xfrm>
          <a:prstGeom prst="flowChartConnector">
            <a:avLst/>
          </a:prstGeom>
          <a:solidFill>
            <a:schemeClr val="tx2"/>
          </a:solidFill>
          <a:ln w="9525">
            <a:solidFill>
              <a:srgbClr val="000000"/>
            </a:solidFill>
            <a:round/>
            <a:headEnd/>
            <a:tailEnd/>
          </a:ln>
        </p:spPr>
        <p:txBody>
          <a:bodyPr/>
          <a:lstStyle/>
          <a:p>
            <a:endParaRPr lang="zh-CN" altLang="en-US"/>
          </a:p>
        </p:txBody>
      </p:sp>
      <p:sp>
        <p:nvSpPr>
          <p:cNvPr id="1251389" name="Line 61"/>
          <p:cNvSpPr>
            <a:spLocks noChangeAspect="1" noChangeShapeType="1"/>
          </p:cNvSpPr>
          <p:nvPr/>
        </p:nvSpPr>
        <p:spPr bwMode="auto">
          <a:xfrm>
            <a:off x="5016500" y="1984375"/>
            <a:ext cx="12700" cy="474663"/>
          </a:xfrm>
          <a:prstGeom prst="line">
            <a:avLst/>
          </a:prstGeom>
          <a:noFill/>
          <a:ln w="28575">
            <a:solidFill>
              <a:srgbClr val="000000"/>
            </a:solidFill>
            <a:round/>
            <a:headEnd/>
            <a:tailEnd type="triangle" w="med" len="lg"/>
          </a:ln>
          <a:effectLst/>
        </p:spPr>
        <p:txBody>
          <a:bodyPr/>
          <a:lstStyle/>
          <a:p>
            <a:endParaRPr lang="zh-CN" altLang="en-US"/>
          </a:p>
        </p:txBody>
      </p:sp>
      <p:sp>
        <p:nvSpPr>
          <p:cNvPr id="1251390" name="Line 62"/>
          <p:cNvSpPr>
            <a:spLocks noChangeAspect="1" noChangeShapeType="1"/>
          </p:cNvSpPr>
          <p:nvPr/>
        </p:nvSpPr>
        <p:spPr bwMode="auto">
          <a:xfrm>
            <a:off x="5018088" y="2130425"/>
            <a:ext cx="1203325" cy="0"/>
          </a:xfrm>
          <a:prstGeom prst="line">
            <a:avLst/>
          </a:prstGeom>
          <a:noFill/>
          <a:ln w="28575">
            <a:solidFill>
              <a:srgbClr val="000000"/>
            </a:solidFill>
            <a:round/>
            <a:headEnd/>
            <a:tailEnd/>
          </a:ln>
          <a:effectLst/>
        </p:spPr>
        <p:txBody>
          <a:bodyPr/>
          <a:lstStyle/>
          <a:p>
            <a:endParaRPr lang="zh-CN" altLang="en-US"/>
          </a:p>
        </p:txBody>
      </p:sp>
      <p:sp>
        <p:nvSpPr>
          <p:cNvPr id="1251391" name="AutoShape 63"/>
          <p:cNvSpPr>
            <a:spLocks noChangeAspect="1" noChangeArrowheads="1"/>
          </p:cNvSpPr>
          <p:nvPr/>
        </p:nvSpPr>
        <p:spPr bwMode="auto">
          <a:xfrm>
            <a:off x="4983163" y="2097088"/>
            <a:ext cx="76200" cy="73025"/>
          </a:xfrm>
          <a:prstGeom prst="flowChartConnector">
            <a:avLst/>
          </a:prstGeom>
          <a:solidFill>
            <a:schemeClr val="tx2"/>
          </a:solidFill>
          <a:ln w="9525">
            <a:solidFill>
              <a:srgbClr val="000000"/>
            </a:solidFill>
            <a:round/>
            <a:headEnd/>
            <a:tailEnd/>
          </a:ln>
        </p:spPr>
        <p:txBody>
          <a:bodyPr/>
          <a:lstStyle/>
          <a:p>
            <a:endParaRPr lang="zh-CN" altLang="en-US"/>
          </a:p>
        </p:txBody>
      </p:sp>
      <p:sp>
        <p:nvSpPr>
          <p:cNvPr id="1251392" name="Line 64"/>
          <p:cNvSpPr>
            <a:spLocks noChangeAspect="1" noChangeShapeType="1"/>
          </p:cNvSpPr>
          <p:nvPr/>
        </p:nvSpPr>
        <p:spPr bwMode="auto">
          <a:xfrm>
            <a:off x="6213475" y="2138363"/>
            <a:ext cx="0" cy="309562"/>
          </a:xfrm>
          <a:prstGeom prst="line">
            <a:avLst/>
          </a:prstGeom>
          <a:noFill/>
          <a:ln w="28575">
            <a:solidFill>
              <a:srgbClr val="000000"/>
            </a:solidFill>
            <a:round/>
            <a:headEnd/>
            <a:tailEnd type="triangle" w="med" len="lg"/>
          </a:ln>
          <a:effectLst/>
        </p:spPr>
        <p:txBody>
          <a:bodyPr/>
          <a:lstStyle/>
          <a:p>
            <a:endParaRPr lang="zh-CN" altLang="en-US"/>
          </a:p>
        </p:txBody>
      </p:sp>
      <p:sp>
        <p:nvSpPr>
          <p:cNvPr id="1251394" name="Text Box 66"/>
          <p:cNvSpPr txBox="1">
            <a:spLocks noChangeAspect="1" noChangeArrowheads="1"/>
          </p:cNvSpPr>
          <p:nvPr/>
        </p:nvSpPr>
        <p:spPr bwMode="auto">
          <a:xfrm>
            <a:off x="1127125" y="1584325"/>
            <a:ext cx="962025" cy="396875"/>
          </a:xfrm>
          <a:prstGeom prst="rect">
            <a:avLst/>
          </a:prstGeom>
          <a:solidFill>
            <a:srgbClr val="FFCCFF"/>
          </a:solidFill>
          <a:ln w="28575">
            <a:solidFill>
              <a:srgbClr val="0000FF"/>
            </a:solidFill>
            <a:miter lim="800000"/>
            <a:headEnd/>
            <a:tailEnd/>
          </a:ln>
        </p:spPr>
        <p:txBody>
          <a:bodyPr lIns="0" tIns="0" rIns="0" bIns="0" anchor="ctr"/>
          <a:lstStyle/>
          <a:p>
            <a:r>
              <a:rPr lang="en-US" altLang="zh-CN">
                <a:ea typeface="楷体_GB2312" pitchFamily="49" charset="-122"/>
              </a:rPr>
              <a:t>E1</a:t>
            </a:r>
          </a:p>
        </p:txBody>
      </p:sp>
      <p:sp>
        <p:nvSpPr>
          <p:cNvPr id="1251395" name="Text Box 67"/>
          <p:cNvSpPr txBox="1">
            <a:spLocks noChangeAspect="1" noChangeArrowheads="1"/>
          </p:cNvSpPr>
          <p:nvPr/>
        </p:nvSpPr>
        <p:spPr bwMode="auto">
          <a:xfrm>
            <a:off x="2185988" y="1584325"/>
            <a:ext cx="962025" cy="396875"/>
          </a:xfrm>
          <a:prstGeom prst="rect">
            <a:avLst/>
          </a:prstGeom>
          <a:solidFill>
            <a:srgbClr val="FFCCFF"/>
          </a:solidFill>
          <a:ln w="28575">
            <a:solidFill>
              <a:srgbClr val="0000FF"/>
            </a:solidFill>
            <a:miter lim="800000"/>
            <a:headEnd/>
            <a:tailEnd/>
          </a:ln>
        </p:spPr>
        <p:txBody>
          <a:bodyPr lIns="0" tIns="0" rIns="0" bIns="0" anchor="ctr"/>
          <a:lstStyle/>
          <a:p>
            <a:r>
              <a:rPr lang="en-US" altLang="zh-CN">
                <a:ea typeface="楷体_GB2312" pitchFamily="49" charset="-122"/>
              </a:rPr>
              <a:t>E2</a:t>
            </a:r>
          </a:p>
        </p:txBody>
      </p:sp>
      <p:sp>
        <p:nvSpPr>
          <p:cNvPr id="1251396" name="Text Box 68"/>
          <p:cNvSpPr txBox="1">
            <a:spLocks noChangeAspect="1" noChangeArrowheads="1"/>
          </p:cNvSpPr>
          <p:nvPr/>
        </p:nvSpPr>
        <p:spPr bwMode="auto">
          <a:xfrm>
            <a:off x="1398588" y="2363788"/>
            <a:ext cx="1377950" cy="396875"/>
          </a:xfrm>
          <a:prstGeom prst="rect">
            <a:avLst/>
          </a:prstGeom>
          <a:solidFill>
            <a:srgbClr val="CCFF99"/>
          </a:solidFill>
          <a:ln w="28575">
            <a:solidFill>
              <a:srgbClr val="000000"/>
            </a:solidFill>
            <a:miter lim="800000"/>
            <a:headEnd/>
            <a:tailEnd/>
          </a:ln>
        </p:spPr>
        <p:txBody>
          <a:bodyPr lIns="0" tIns="0" rIns="0" bIns="0" anchor="ctr"/>
          <a:lstStyle/>
          <a:p>
            <a:r>
              <a:rPr lang="zh-CN" altLang="en-US">
                <a:ea typeface="楷体_GB2312" pitchFamily="49" charset="-122"/>
              </a:rPr>
              <a:t>加法器</a:t>
            </a:r>
            <a:r>
              <a:rPr lang="en-US" altLang="zh-CN">
                <a:ea typeface="楷体_GB2312" pitchFamily="49" charset="-122"/>
              </a:rPr>
              <a:t>1</a:t>
            </a:r>
          </a:p>
        </p:txBody>
      </p:sp>
      <p:sp>
        <p:nvSpPr>
          <p:cNvPr id="1251397" name="Line 69"/>
          <p:cNvSpPr>
            <a:spLocks noChangeAspect="1" noChangeShapeType="1"/>
          </p:cNvSpPr>
          <p:nvPr/>
        </p:nvSpPr>
        <p:spPr bwMode="auto">
          <a:xfrm>
            <a:off x="2640013" y="1981200"/>
            <a:ext cx="0" cy="390525"/>
          </a:xfrm>
          <a:prstGeom prst="line">
            <a:avLst/>
          </a:prstGeom>
          <a:noFill/>
          <a:ln w="28575">
            <a:solidFill>
              <a:srgbClr val="000000"/>
            </a:solidFill>
            <a:round/>
            <a:headEnd/>
            <a:tailEnd type="triangle" w="med" len="lg"/>
          </a:ln>
          <a:effectLst/>
        </p:spPr>
        <p:txBody>
          <a:bodyPr/>
          <a:lstStyle/>
          <a:p>
            <a:endParaRPr lang="zh-CN" altLang="en-US"/>
          </a:p>
        </p:txBody>
      </p:sp>
      <p:sp>
        <p:nvSpPr>
          <p:cNvPr id="1251398" name="Line 70"/>
          <p:cNvSpPr>
            <a:spLocks noChangeAspect="1" noChangeShapeType="1"/>
          </p:cNvSpPr>
          <p:nvPr/>
        </p:nvSpPr>
        <p:spPr bwMode="auto">
          <a:xfrm>
            <a:off x="1647825" y="1185863"/>
            <a:ext cx="0" cy="398462"/>
          </a:xfrm>
          <a:prstGeom prst="line">
            <a:avLst/>
          </a:prstGeom>
          <a:noFill/>
          <a:ln w="28575">
            <a:solidFill>
              <a:srgbClr val="000000"/>
            </a:solidFill>
            <a:round/>
            <a:headEnd/>
            <a:tailEnd type="triangle" w="med" len="lg"/>
          </a:ln>
        </p:spPr>
        <p:txBody>
          <a:bodyPr/>
          <a:lstStyle/>
          <a:p>
            <a:endParaRPr lang="zh-CN" altLang="en-US"/>
          </a:p>
        </p:txBody>
      </p:sp>
      <p:sp>
        <p:nvSpPr>
          <p:cNvPr id="1251399" name="Line 71"/>
          <p:cNvSpPr>
            <a:spLocks noChangeAspect="1" noChangeShapeType="1"/>
          </p:cNvSpPr>
          <p:nvPr/>
        </p:nvSpPr>
        <p:spPr bwMode="auto">
          <a:xfrm>
            <a:off x="2643188" y="1185863"/>
            <a:ext cx="0" cy="398462"/>
          </a:xfrm>
          <a:prstGeom prst="line">
            <a:avLst/>
          </a:prstGeom>
          <a:noFill/>
          <a:ln w="28575">
            <a:solidFill>
              <a:srgbClr val="000000"/>
            </a:solidFill>
            <a:round/>
            <a:headEnd/>
            <a:tailEnd type="triangle" w="med" len="lg"/>
          </a:ln>
          <a:effectLst/>
        </p:spPr>
        <p:txBody>
          <a:bodyPr/>
          <a:lstStyle/>
          <a:p>
            <a:endParaRPr lang="zh-CN" altLang="en-US"/>
          </a:p>
        </p:txBody>
      </p:sp>
      <p:sp>
        <p:nvSpPr>
          <p:cNvPr id="1251400" name="Line 72"/>
          <p:cNvSpPr>
            <a:spLocks noChangeAspect="1" noChangeShapeType="1"/>
          </p:cNvSpPr>
          <p:nvPr/>
        </p:nvSpPr>
        <p:spPr bwMode="auto">
          <a:xfrm flipH="1">
            <a:off x="2120900" y="2765425"/>
            <a:ext cx="0" cy="684213"/>
          </a:xfrm>
          <a:prstGeom prst="line">
            <a:avLst/>
          </a:prstGeom>
          <a:noFill/>
          <a:ln w="28575">
            <a:solidFill>
              <a:srgbClr val="000000"/>
            </a:solidFill>
            <a:round/>
            <a:headEnd/>
            <a:tailEnd type="triangle" w="med" len="lg"/>
          </a:ln>
          <a:effectLst/>
        </p:spPr>
        <p:txBody>
          <a:bodyPr/>
          <a:lstStyle/>
          <a:p>
            <a:endParaRPr lang="zh-CN" altLang="en-US"/>
          </a:p>
        </p:txBody>
      </p:sp>
      <p:sp>
        <p:nvSpPr>
          <p:cNvPr id="1251401" name="Line 73"/>
          <p:cNvSpPr>
            <a:spLocks noChangeAspect="1" noChangeShapeType="1"/>
          </p:cNvSpPr>
          <p:nvPr/>
        </p:nvSpPr>
        <p:spPr bwMode="auto">
          <a:xfrm>
            <a:off x="1643063" y="1981200"/>
            <a:ext cx="0" cy="390525"/>
          </a:xfrm>
          <a:prstGeom prst="line">
            <a:avLst/>
          </a:prstGeom>
          <a:noFill/>
          <a:ln w="28575">
            <a:solidFill>
              <a:srgbClr val="000000"/>
            </a:solidFill>
            <a:round/>
            <a:headEnd/>
            <a:tailEnd type="triangle" w="med" len="lg"/>
          </a:ln>
          <a:effectLst/>
        </p:spPr>
        <p:txBody>
          <a:bodyPr/>
          <a:lstStyle/>
          <a:p>
            <a:endParaRPr lang="zh-CN" altLang="en-US"/>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1508EF9D-41D0-42FB-A925-D2E15A0F5064}" type="slidenum">
              <a:rPr lang="zh-CN" altLang="en-US"/>
              <a:pPr/>
              <a:t>35</a:t>
            </a:fld>
            <a:endParaRPr lang="en-US" altLang="zh-CN"/>
          </a:p>
        </p:txBody>
      </p:sp>
      <p:sp>
        <p:nvSpPr>
          <p:cNvPr id="1252354" name="Rectangle 2"/>
          <p:cNvSpPr>
            <a:spLocks noGrp="1" noChangeArrowheads="1"/>
          </p:cNvSpPr>
          <p:nvPr>
            <p:ph type="title"/>
          </p:nvPr>
        </p:nvSpPr>
        <p:spPr/>
        <p:txBody>
          <a:bodyPr/>
          <a:lstStyle/>
          <a:p>
            <a:r>
              <a:rPr lang="en-US" altLang="zh-CN"/>
              <a:t>7.2.2 </a:t>
            </a:r>
            <a:r>
              <a:rPr lang="zh-CN" altLang="en-US" b="0"/>
              <a:t>浮点乘</a:t>
            </a:r>
            <a:r>
              <a:rPr lang="en-US" altLang="zh-CN" b="0"/>
              <a:t>/</a:t>
            </a:r>
            <a:r>
              <a:rPr lang="zh-CN" altLang="en-US" b="0"/>
              <a:t>除法器流水线</a:t>
            </a:r>
          </a:p>
        </p:txBody>
      </p:sp>
      <p:sp>
        <p:nvSpPr>
          <p:cNvPr id="1252355" name="Rectangle 3"/>
          <p:cNvSpPr>
            <a:spLocks noGrp="1" noChangeArrowheads="1"/>
          </p:cNvSpPr>
          <p:nvPr>
            <p:ph type="body" idx="1"/>
          </p:nvPr>
        </p:nvSpPr>
        <p:spPr>
          <a:xfrm>
            <a:off x="457200" y="765299"/>
            <a:ext cx="8578850" cy="5255989"/>
          </a:xfrm>
        </p:spPr>
        <p:txBody>
          <a:bodyPr/>
          <a:lstStyle/>
          <a:p>
            <a:pPr marL="0" indent="0">
              <a:spcBef>
                <a:spcPct val="10000"/>
              </a:spcBef>
              <a:buFont typeface="Wingdings" pitchFamily="2" charset="2"/>
              <a:buNone/>
            </a:pPr>
            <a:r>
              <a:rPr lang="zh-CN" altLang="en-US"/>
              <a:t>一种</a:t>
            </a:r>
            <a:r>
              <a:rPr lang="zh-CN" altLang="en-US">
                <a:solidFill>
                  <a:srgbClr val="0000FF"/>
                </a:solidFill>
              </a:rPr>
              <a:t>流水线结构</a:t>
            </a:r>
            <a:r>
              <a:rPr lang="zh-CN" altLang="en-US"/>
              <a:t>的</a:t>
            </a:r>
            <a:r>
              <a:rPr lang="zh-CN" altLang="en-US">
                <a:solidFill>
                  <a:srgbClr val="FF0000"/>
                </a:solidFill>
              </a:rPr>
              <a:t>定点乘法器</a:t>
            </a:r>
            <a:r>
              <a:rPr lang="zh-CN" altLang="en-US"/>
              <a:t>的实现：</a:t>
            </a:r>
          </a:p>
          <a:p>
            <a:pPr marL="0" indent="0">
              <a:spcBef>
                <a:spcPct val="10000"/>
              </a:spcBef>
              <a:buFont typeface="Wingdings" pitchFamily="2" charset="2"/>
              <a:buNone/>
            </a:pPr>
            <a:r>
              <a:rPr lang="zh-CN" altLang="en-US">
                <a:solidFill>
                  <a:srgbClr val="000000"/>
                </a:solidFill>
                <a:cs typeface="Times New Roman" pitchFamily="18" charset="0"/>
              </a:rPr>
              <a:t>若两个</a:t>
            </a:r>
            <a:r>
              <a:rPr lang="en-US" altLang="zh-CN" i="1">
                <a:solidFill>
                  <a:srgbClr val="000000"/>
                </a:solidFill>
              </a:rPr>
              <a:t>n</a:t>
            </a:r>
            <a:r>
              <a:rPr lang="zh-CN" altLang="en-US">
                <a:solidFill>
                  <a:srgbClr val="000000"/>
                </a:solidFill>
                <a:cs typeface="Times New Roman" pitchFamily="18" charset="0"/>
              </a:rPr>
              <a:t>位定点二进制数为</a:t>
            </a:r>
            <a:r>
              <a:rPr lang="en-US" altLang="zh-CN">
                <a:solidFill>
                  <a:srgbClr val="000000"/>
                </a:solidFill>
              </a:rPr>
              <a:t>X=x</a:t>
            </a:r>
            <a:r>
              <a:rPr lang="en-US" altLang="zh-CN" i="1" baseline="-30000">
                <a:solidFill>
                  <a:srgbClr val="000000"/>
                </a:solidFill>
              </a:rPr>
              <a:t>n</a:t>
            </a:r>
            <a:r>
              <a:rPr lang="en-US" altLang="zh-CN" baseline="-30000">
                <a:solidFill>
                  <a:srgbClr val="000000"/>
                </a:solidFill>
              </a:rPr>
              <a:t>-1</a:t>
            </a:r>
            <a:r>
              <a:rPr lang="en-US" altLang="zh-CN">
                <a:solidFill>
                  <a:srgbClr val="000000"/>
                </a:solidFill>
              </a:rPr>
              <a:t>x</a:t>
            </a:r>
            <a:r>
              <a:rPr lang="en-US" altLang="zh-CN" i="1" baseline="-30000">
                <a:solidFill>
                  <a:srgbClr val="000000"/>
                </a:solidFill>
              </a:rPr>
              <a:t>n</a:t>
            </a:r>
            <a:r>
              <a:rPr lang="en-US" altLang="zh-CN" baseline="-30000">
                <a:solidFill>
                  <a:srgbClr val="000000"/>
                </a:solidFill>
              </a:rPr>
              <a:t>-</a:t>
            </a:r>
            <a:r>
              <a:rPr lang="en-US" altLang="zh-CN" baseline="-30000">
                <a:solidFill>
                  <a:srgbClr val="000000"/>
                </a:solidFill>
                <a:cs typeface="Times New Roman" pitchFamily="18" charset="0"/>
              </a:rPr>
              <a:t>2</a:t>
            </a:r>
            <a:r>
              <a:rPr lang="en-US" altLang="zh-CN">
                <a:solidFill>
                  <a:srgbClr val="000000"/>
                </a:solidFill>
                <a:cs typeface="Times New Roman" pitchFamily="18" charset="0"/>
              </a:rPr>
              <a:t>…</a:t>
            </a:r>
            <a:r>
              <a:rPr lang="en-US" altLang="zh-CN">
                <a:solidFill>
                  <a:srgbClr val="000000"/>
                </a:solidFill>
              </a:rPr>
              <a:t>x</a:t>
            </a:r>
            <a:r>
              <a:rPr lang="en-US" altLang="zh-CN" baseline="-30000">
                <a:solidFill>
                  <a:srgbClr val="000000"/>
                </a:solidFill>
              </a:rPr>
              <a:t>0</a:t>
            </a:r>
            <a:r>
              <a:rPr lang="zh-CN" altLang="en-US">
                <a:solidFill>
                  <a:srgbClr val="000000"/>
                </a:solidFill>
                <a:cs typeface="Times New Roman" pitchFamily="18" charset="0"/>
              </a:rPr>
              <a:t>和</a:t>
            </a:r>
          </a:p>
          <a:p>
            <a:pPr marL="0" indent="0">
              <a:spcBef>
                <a:spcPct val="10000"/>
              </a:spcBef>
              <a:buFont typeface="Wingdings" pitchFamily="2" charset="2"/>
              <a:buNone/>
            </a:pPr>
            <a:r>
              <a:rPr lang="en-US" altLang="zh-CN">
                <a:solidFill>
                  <a:srgbClr val="000000"/>
                </a:solidFill>
              </a:rPr>
              <a:t>Y=y</a:t>
            </a:r>
            <a:r>
              <a:rPr lang="en-US" altLang="zh-CN" i="1" baseline="-30000">
                <a:solidFill>
                  <a:srgbClr val="000000"/>
                </a:solidFill>
              </a:rPr>
              <a:t>n</a:t>
            </a:r>
            <a:r>
              <a:rPr lang="en-US" altLang="zh-CN" baseline="-30000">
                <a:solidFill>
                  <a:srgbClr val="000000"/>
                </a:solidFill>
              </a:rPr>
              <a:t>-1</a:t>
            </a:r>
            <a:r>
              <a:rPr lang="en-US" altLang="zh-CN">
                <a:solidFill>
                  <a:srgbClr val="000000"/>
                </a:solidFill>
              </a:rPr>
              <a:t>y</a:t>
            </a:r>
            <a:r>
              <a:rPr lang="en-US" altLang="zh-CN" i="1" baseline="-30000">
                <a:solidFill>
                  <a:srgbClr val="000000"/>
                </a:solidFill>
              </a:rPr>
              <a:t>n</a:t>
            </a:r>
            <a:r>
              <a:rPr lang="en-US" altLang="zh-CN" baseline="-30000">
                <a:solidFill>
                  <a:srgbClr val="000000"/>
                </a:solidFill>
              </a:rPr>
              <a:t>-2</a:t>
            </a:r>
            <a:r>
              <a:rPr lang="en-US" altLang="zh-CN">
                <a:solidFill>
                  <a:srgbClr val="000000"/>
                </a:solidFill>
                <a:cs typeface="Times New Roman" pitchFamily="18" charset="0"/>
              </a:rPr>
              <a:t>…</a:t>
            </a:r>
            <a:r>
              <a:rPr lang="en-US" altLang="zh-CN">
                <a:solidFill>
                  <a:srgbClr val="000000"/>
                </a:solidFill>
              </a:rPr>
              <a:t>y</a:t>
            </a:r>
            <a:r>
              <a:rPr lang="en-US" altLang="zh-CN" baseline="-30000">
                <a:solidFill>
                  <a:srgbClr val="000000"/>
                </a:solidFill>
              </a:rPr>
              <a:t>0</a:t>
            </a:r>
            <a:r>
              <a:rPr lang="zh-CN" altLang="en-US">
                <a:solidFill>
                  <a:srgbClr val="000000"/>
                </a:solidFill>
                <a:cs typeface="Times New Roman" pitchFamily="18" charset="0"/>
              </a:rPr>
              <a:t>，则</a:t>
            </a:r>
            <a:r>
              <a:rPr lang="en-US" altLang="zh-CN">
                <a:solidFill>
                  <a:srgbClr val="000000"/>
                </a:solidFill>
              </a:rPr>
              <a:t>2</a:t>
            </a:r>
            <a:r>
              <a:rPr lang="en-US" altLang="zh-CN" i="1">
                <a:solidFill>
                  <a:srgbClr val="000000"/>
                </a:solidFill>
              </a:rPr>
              <a:t>n</a:t>
            </a:r>
            <a:r>
              <a:rPr lang="zh-CN" altLang="en-US">
                <a:solidFill>
                  <a:srgbClr val="000000"/>
                </a:solidFill>
                <a:cs typeface="Times New Roman" pitchFamily="18" charset="0"/>
              </a:rPr>
              <a:t>位乘积</a:t>
            </a:r>
            <a:r>
              <a:rPr lang="en-US" altLang="zh-CN">
                <a:solidFill>
                  <a:srgbClr val="000000"/>
                </a:solidFill>
              </a:rPr>
              <a:t>P</a:t>
            </a:r>
            <a:r>
              <a:rPr lang="zh-CN" altLang="en-US">
                <a:solidFill>
                  <a:srgbClr val="000000"/>
                </a:solidFill>
                <a:cs typeface="Times New Roman" pitchFamily="18" charset="0"/>
              </a:rPr>
              <a:t>为：</a:t>
            </a:r>
          </a:p>
          <a:p>
            <a:pPr marL="0" indent="0">
              <a:spcBef>
                <a:spcPct val="10000"/>
              </a:spcBef>
              <a:buFont typeface="Wingdings" pitchFamily="2" charset="2"/>
              <a:buNone/>
            </a:pPr>
            <a:endParaRPr lang="zh-CN" altLang="en-US">
              <a:solidFill>
                <a:srgbClr val="000000"/>
              </a:solidFill>
              <a:cs typeface="Times New Roman" pitchFamily="18" charset="0"/>
            </a:endParaRPr>
          </a:p>
          <a:p>
            <a:pPr marL="0" indent="0">
              <a:spcBef>
                <a:spcPct val="10000"/>
              </a:spcBef>
              <a:buFont typeface="Wingdings" pitchFamily="2" charset="2"/>
              <a:buNone/>
            </a:pPr>
            <a:endParaRPr lang="zh-CN" altLang="en-US">
              <a:solidFill>
                <a:srgbClr val="000000"/>
              </a:solidFill>
              <a:cs typeface="Times New Roman" pitchFamily="18" charset="0"/>
            </a:endParaRPr>
          </a:p>
          <a:p>
            <a:pPr marL="0" indent="0">
              <a:spcBef>
                <a:spcPct val="10000"/>
              </a:spcBef>
              <a:buFont typeface="Wingdings" pitchFamily="2" charset="2"/>
              <a:buNone/>
            </a:pPr>
            <a:endParaRPr lang="en-US" altLang="zh-CN" smtClean="0">
              <a:solidFill>
                <a:srgbClr val="000000"/>
              </a:solidFill>
              <a:cs typeface="Times New Roman" pitchFamily="18" charset="0"/>
            </a:endParaRPr>
          </a:p>
          <a:p>
            <a:pPr marL="0" indent="0">
              <a:spcBef>
                <a:spcPct val="10000"/>
              </a:spcBef>
              <a:buFont typeface="Wingdings" pitchFamily="2" charset="2"/>
              <a:buNone/>
            </a:pPr>
            <a:endParaRPr lang="en-US" altLang="zh-CN" smtClean="0">
              <a:solidFill>
                <a:srgbClr val="000000"/>
              </a:solidFill>
              <a:cs typeface="Times New Roman" pitchFamily="18" charset="0"/>
            </a:endParaRPr>
          </a:p>
          <a:p>
            <a:pPr marL="0" indent="0">
              <a:spcBef>
                <a:spcPct val="10000"/>
              </a:spcBef>
              <a:buFont typeface="Wingdings" pitchFamily="2" charset="2"/>
              <a:buNone/>
            </a:pPr>
            <a:endParaRPr lang="zh-CN" altLang="en-US">
              <a:solidFill>
                <a:srgbClr val="000000"/>
              </a:solidFill>
              <a:cs typeface="Times New Roman" pitchFamily="18" charset="0"/>
            </a:endParaRPr>
          </a:p>
          <a:p>
            <a:pPr marL="0" indent="0">
              <a:spcBef>
                <a:spcPct val="10000"/>
              </a:spcBef>
              <a:buFont typeface="Wingdings" pitchFamily="2" charset="2"/>
              <a:buNone/>
            </a:pPr>
            <a:r>
              <a:rPr lang="zh-CN" altLang="en-US">
                <a:latin typeface="宋体" pitchFamily="2" charset="-122"/>
                <a:ea typeface="宋体" pitchFamily="2" charset="-122"/>
              </a:rPr>
              <a:t>→</a:t>
            </a:r>
            <a:r>
              <a:rPr lang="zh-CN" altLang="en-US">
                <a:ea typeface="宋体" pitchFamily="2" charset="-122"/>
              </a:rPr>
              <a:t> </a:t>
            </a:r>
            <a:r>
              <a:rPr lang="zh-CN" altLang="en-US"/>
              <a:t>乘法的实现是通过一组</a:t>
            </a:r>
            <a:r>
              <a:rPr lang="en-US" altLang="zh-CN" i="1"/>
              <a:t>M</a:t>
            </a:r>
            <a:r>
              <a:rPr lang="en-US" altLang="zh-CN" i="1" baseline="-25000"/>
              <a:t>i</a:t>
            </a:r>
            <a:r>
              <a:rPr lang="zh-CN" altLang="en-US"/>
              <a:t>的求和来实现的</a:t>
            </a:r>
          </a:p>
          <a:p>
            <a:pPr marL="0" indent="0">
              <a:spcBef>
                <a:spcPct val="10000"/>
              </a:spcBef>
              <a:buFont typeface="Wingdings" pitchFamily="2" charset="2"/>
              <a:buNone/>
            </a:pPr>
            <a:r>
              <a:rPr lang="zh-CN" altLang="en-US">
                <a:latin typeface="宋体" pitchFamily="2" charset="-122"/>
                <a:ea typeface="宋体" pitchFamily="2" charset="-122"/>
              </a:rPr>
              <a:t>→</a:t>
            </a:r>
            <a:r>
              <a:rPr lang="zh-CN" altLang="en-US">
                <a:ea typeface="宋体" pitchFamily="2" charset="-122"/>
              </a:rPr>
              <a:t> </a:t>
            </a:r>
            <a:r>
              <a:rPr lang="zh-CN" altLang="en-US">
                <a:solidFill>
                  <a:srgbClr val="CC0066"/>
                </a:solidFill>
              </a:rPr>
              <a:t>进位保留加法</a:t>
            </a:r>
            <a:r>
              <a:rPr lang="en-US" altLang="zh-CN">
                <a:latin typeface="宋体" pitchFamily="2" charset="-122"/>
                <a:ea typeface="宋体" pitchFamily="2" charset="-122"/>
              </a:rPr>
              <a:t>(</a:t>
            </a:r>
            <a:r>
              <a:rPr lang="en-US" altLang="zh-CN">
                <a:solidFill>
                  <a:srgbClr val="FF0000"/>
                </a:solidFill>
              </a:rPr>
              <a:t>C</a:t>
            </a:r>
            <a:r>
              <a:rPr lang="en-US" altLang="zh-CN"/>
              <a:t>arry-</a:t>
            </a:r>
            <a:r>
              <a:rPr lang="en-US" altLang="zh-CN">
                <a:solidFill>
                  <a:srgbClr val="FF0000"/>
                </a:solidFill>
              </a:rPr>
              <a:t>S</a:t>
            </a:r>
            <a:r>
              <a:rPr lang="en-US" altLang="zh-CN"/>
              <a:t>ave addition</a:t>
            </a:r>
            <a:r>
              <a:rPr lang="en-US" altLang="zh-CN">
                <a:latin typeface="宋体" pitchFamily="2" charset="-122"/>
                <a:ea typeface="宋体" pitchFamily="2" charset="-122"/>
              </a:rPr>
              <a:t>)</a:t>
            </a:r>
            <a:endParaRPr lang="zh-CN" altLang="en-US"/>
          </a:p>
        </p:txBody>
      </p:sp>
      <p:graphicFrame>
        <p:nvGraphicFramePr>
          <p:cNvPr id="1252356" name="Object 4"/>
          <p:cNvGraphicFramePr>
            <a:graphicFrameLocks noChangeAspect="1"/>
          </p:cNvGraphicFramePr>
          <p:nvPr/>
        </p:nvGraphicFramePr>
        <p:xfrm>
          <a:off x="971600" y="3437558"/>
          <a:ext cx="3276600" cy="1071562"/>
        </p:xfrm>
        <a:graphic>
          <a:graphicData uri="http://schemas.openxmlformats.org/presentationml/2006/ole">
            <mc:AlternateContent xmlns:mc="http://schemas.openxmlformats.org/markup-compatibility/2006">
              <mc:Choice xmlns:v="urn:schemas-microsoft-com:vml" Requires="v">
                <p:oleObj spid="_x0000_s1252410" name="公式" r:id="rId3" imgW="1307880" imgH="431640" progId="Equation.3">
                  <p:embed/>
                </p:oleObj>
              </mc:Choice>
              <mc:Fallback>
                <p:oleObj name="公式" r:id="rId3" imgW="1307880" imgH="43164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3437558"/>
                        <a:ext cx="3276600" cy="1071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4"/>
          <p:cNvGraphicFramePr>
            <a:graphicFrameLocks noChangeAspect="1"/>
          </p:cNvGraphicFramePr>
          <p:nvPr/>
        </p:nvGraphicFramePr>
        <p:xfrm>
          <a:off x="525463" y="2363788"/>
          <a:ext cx="7985125" cy="1136650"/>
        </p:xfrm>
        <a:graphic>
          <a:graphicData uri="http://schemas.openxmlformats.org/presentationml/2006/ole">
            <mc:AlternateContent xmlns:mc="http://schemas.openxmlformats.org/markup-compatibility/2006">
              <mc:Choice xmlns:v="urn:schemas-microsoft-com:vml" Requires="v">
                <p:oleObj spid="_x0000_s1252411" name="公式" r:id="rId5" imgW="3187440" imgH="457200" progId="Equation.3">
                  <p:embed/>
                </p:oleObj>
              </mc:Choice>
              <mc:Fallback>
                <p:oleObj name="公式" r:id="rId5" imgW="3187440" imgH="457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463" y="2363788"/>
                        <a:ext cx="7985125" cy="1136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灯片编号占位符 4"/>
          <p:cNvSpPr>
            <a:spLocks noGrp="1"/>
          </p:cNvSpPr>
          <p:nvPr>
            <p:ph type="sldNum" sz="quarter" idx="11"/>
          </p:nvPr>
        </p:nvSpPr>
        <p:spPr/>
        <p:txBody>
          <a:bodyPr/>
          <a:lstStyle/>
          <a:p>
            <a:fld id="{93240145-0450-4162-B9ED-A081A1012609}" type="slidenum">
              <a:rPr lang="zh-CN" altLang="en-US"/>
              <a:pPr/>
              <a:t>36</a:t>
            </a:fld>
            <a:endParaRPr lang="en-US" altLang="zh-CN"/>
          </a:p>
        </p:txBody>
      </p:sp>
      <p:sp>
        <p:nvSpPr>
          <p:cNvPr id="1253378" name="Rectangle 2"/>
          <p:cNvSpPr>
            <a:spLocks noGrp="1" noChangeArrowheads="1"/>
          </p:cNvSpPr>
          <p:nvPr>
            <p:ph type="title"/>
          </p:nvPr>
        </p:nvSpPr>
        <p:spPr/>
        <p:txBody>
          <a:bodyPr/>
          <a:lstStyle/>
          <a:p>
            <a:r>
              <a:rPr lang="en-US" altLang="zh-CN"/>
              <a:t>7.2.2 </a:t>
            </a:r>
            <a:r>
              <a:rPr lang="zh-CN" altLang="en-US" b="0"/>
              <a:t>浮点乘</a:t>
            </a:r>
            <a:r>
              <a:rPr lang="en-US" altLang="zh-CN" b="0"/>
              <a:t>/</a:t>
            </a:r>
            <a:r>
              <a:rPr lang="zh-CN" altLang="en-US" b="0"/>
              <a:t>除法器流水线</a:t>
            </a:r>
          </a:p>
        </p:txBody>
      </p:sp>
      <p:sp>
        <p:nvSpPr>
          <p:cNvPr id="1253386" name="Line 10"/>
          <p:cNvSpPr>
            <a:spLocks noChangeAspect="1" noChangeShapeType="1"/>
          </p:cNvSpPr>
          <p:nvPr/>
        </p:nvSpPr>
        <p:spPr bwMode="auto">
          <a:xfrm flipH="1">
            <a:off x="5065713" y="4043363"/>
            <a:ext cx="211137" cy="0"/>
          </a:xfrm>
          <a:prstGeom prst="line">
            <a:avLst/>
          </a:prstGeom>
          <a:noFill/>
          <a:ln w="28575">
            <a:solidFill>
              <a:srgbClr val="000000"/>
            </a:solidFill>
            <a:round/>
            <a:headEnd/>
            <a:tailEnd/>
          </a:ln>
          <a:effectLst/>
        </p:spPr>
        <p:txBody>
          <a:bodyPr anchor="ctr"/>
          <a:lstStyle/>
          <a:p>
            <a:endParaRPr lang="zh-CN" altLang="en-US"/>
          </a:p>
        </p:txBody>
      </p:sp>
      <p:sp>
        <p:nvSpPr>
          <p:cNvPr id="1253389" name="Text Box 13"/>
          <p:cNvSpPr txBox="1">
            <a:spLocks noChangeAspect="1" noChangeArrowheads="1"/>
          </p:cNvSpPr>
          <p:nvPr/>
        </p:nvSpPr>
        <p:spPr bwMode="auto">
          <a:xfrm>
            <a:off x="844550" y="2236788"/>
            <a:ext cx="846138" cy="727075"/>
          </a:xfrm>
          <a:prstGeom prst="rect">
            <a:avLst/>
          </a:prstGeom>
          <a:solidFill>
            <a:srgbClr val="CCFF99"/>
          </a:solidFill>
          <a:ln w="28575">
            <a:solidFill>
              <a:srgbClr val="000000"/>
            </a:solidFill>
            <a:miter lim="800000"/>
            <a:headEnd/>
            <a:tailEnd/>
          </a:ln>
        </p:spPr>
        <p:txBody>
          <a:bodyPr anchor="ctr"/>
          <a:lstStyle/>
          <a:p>
            <a:r>
              <a:rPr lang="en-US" altLang="zh-CN">
                <a:ea typeface="楷体_GB2312" pitchFamily="49" charset="-122"/>
              </a:rPr>
              <a:t>FA</a:t>
            </a:r>
          </a:p>
        </p:txBody>
      </p:sp>
      <p:sp>
        <p:nvSpPr>
          <p:cNvPr id="1253390" name="Line 14"/>
          <p:cNvSpPr>
            <a:spLocks noChangeAspect="1" noChangeShapeType="1"/>
          </p:cNvSpPr>
          <p:nvPr/>
        </p:nvSpPr>
        <p:spPr bwMode="auto">
          <a:xfrm>
            <a:off x="1055688" y="1690688"/>
            <a:ext cx="0" cy="546100"/>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391" name="Line 15"/>
          <p:cNvSpPr>
            <a:spLocks noChangeAspect="1" noChangeShapeType="1"/>
          </p:cNvSpPr>
          <p:nvPr/>
        </p:nvSpPr>
        <p:spPr bwMode="auto">
          <a:xfrm>
            <a:off x="1479550" y="1871663"/>
            <a:ext cx="0" cy="365125"/>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392" name="Line 16"/>
          <p:cNvSpPr>
            <a:spLocks noChangeAspect="1" noChangeShapeType="1"/>
          </p:cNvSpPr>
          <p:nvPr/>
        </p:nvSpPr>
        <p:spPr bwMode="auto">
          <a:xfrm>
            <a:off x="1268413" y="2963863"/>
            <a:ext cx="0" cy="728662"/>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393" name="Line 17"/>
          <p:cNvSpPr>
            <a:spLocks noChangeAspect="1" noChangeShapeType="1"/>
          </p:cNvSpPr>
          <p:nvPr/>
        </p:nvSpPr>
        <p:spPr bwMode="auto">
          <a:xfrm flipH="1">
            <a:off x="1690688" y="2600325"/>
            <a:ext cx="211137" cy="0"/>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394" name="Line 18"/>
          <p:cNvSpPr>
            <a:spLocks noChangeAspect="1" noChangeShapeType="1"/>
          </p:cNvSpPr>
          <p:nvPr/>
        </p:nvSpPr>
        <p:spPr bwMode="auto">
          <a:xfrm>
            <a:off x="1901825" y="2054225"/>
            <a:ext cx="0" cy="546100"/>
          </a:xfrm>
          <a:prstGeom prst="line">
            <a:avLst/>
          </a:prstGeom>
          <a:noFill/>
          <a:ln w="28575">
            <a:solidFill>
              <a:srgbClr val="000000"/>
            </a:solidFill>
            <a:round/>
            <a:headEnd/>
            <a:tailEnd/>
          </a:ln>
          <a:effectLst/>
        </p:spPr>
        <p:txBody>
          <a:bodyPr anchor="ctr"/>
          <a:lstStyle/>
          <a:p>
            <a:endParaRPr lang="zh-CN" altLang="en-US"/>
          </a:p>
        </p:txBody>
      </p:sp>
      <p:sp>
        <p:nvSpPr>
          <p:cNvPr id="1253395" name="Line 19"/>
          <p:cNvSpPr>
            <a:spLocks noChangeAspect="1" noChangeShapeType="1"/>
          </p:cNvSpPr>
          <p:nvPr/>
        </p:nvSpPr>
        <p:spPr bwMode="auto">
          <a:xfrm flipH="1">
            <a:off x="633413" y="2603500"/>
            <a:ext cx="211137" cy="0"/>
          </a:xfrm>
          <a:prstGeom prst="line">
            <a:avLst/>
          </a:prstGeom>
          <a:noFill/>
          <a:ln w="28575">
            <a:solidFill>
              <a:srgbClr val="000000"/>
            </a:solidFill>
            <a:round/>
            <a:headEnd/>
            <a:tailEnd/>
          </a:ln>
        </p:spPr>
        <p:txBody>
          <a:bodyPr anchor="ctr"/>
          <a:lstStyle/>
          <a:p>
            <a:endParaRPr lang="zh-CN" altLang="en-US"/>
          </a:p>
        </p:txBody>
      </p:sp>
      <p:sp>
        <p:nvSpPr>
          <p:cNvPr id="1253396" name="Text Box 20"/>
          <p:cNvSpPr txBox="1">
            <a:spLocks noChangeAspect="1" noChangeArrowheads="1"/>
          </p:cNvSpPr>
          <p:nvPr/>
        </p:nvSpPr>
        <p:spPr bwMode="auto">
          <a:xfrm>
            <a:off x="935038" y="1431925"/>
            <a:ext cx="357187" cy="365125"/>
          </a:xfrm>
          <a:prstGeom prst="rect">
            <a:avLst/>
          </a:prstGeom>
          <a:solidFill>
            <a:srgbClr val="FFFFFF"/>
          </a:solidFill>
          <a:ln w="9525">
            <a:noFill/>
            <a:miter lim="800000"/>
            <a:headEnd/>
            <a:tailEnd/>
          </a:ln>
        </p:spPr>
        <p:txBody>
          <a:bodyPr lIns="0" tIns="0" rIns="0" bIns="0" anchor="ctr">
            <a:spAutoFit/>
          </a:bodyPr>
          <a:lstStyle/>
          <a:p>
            <a:pPr algn="just"/>
            <a:r>
              <a:rPr lang="en-US" altLang="zh-CN">
                <a:ea typeface="楷体_GB2312" pitchFamily="49" charset="-122"/>
              </a:rPr>
              <a:t>x</a:t>
            </a:r>
            <a:r>
              <a:rPr lang="en-US" altLang="zh-CN" baseline="-25000">
                <a:ea typeface="楷体_GB2312" pitchFamily="49" charset="-122"/>
              </a:rPr>
              <a:t>3</a:t>
            </a:r>
            <a:endParaRPr lang="en-US" altLang="zh-CN">
              <a:ea typeface="楷体_GB2312" pitchFamily="49" charset="-122"/>
            </a:endParaRPr>
          </a:p>
        </p:txBody>
      </p:sp>
      <p:sp>
        <p:nvSpPr>
          <p:cNvPr id="1253397" name="Text Box 21"/>
          <p:cNvSpPr txBox="1">
            <a:spLocks noChangeAspect="1" noChangeArrowheads="1"/>
          </p:cNvSpPr>
          <p:nvPr/>
        </p:nvSpPr>
        <p:spPr bwMode="auto">
          <a:xfrm>
            <a:off x="1360488" y="1620838"/>
            <a:ext cx="355600" cy="365125"/>
          </a:xfrm>
          <a:prstGeom prst="rect">
            <a:avLst/>
          </a:prstGeom>
          <a:solidFill>
            <a:srgbClr val="FFFFFF"/>
          </a:solidFill>
          <a:ln w="9525">
            <a:noFill/>
            <a:miter lim="800000"/>
            <a:headEnd/>
            <a:tailEnd/>
          </a:ln>
        </p:spPr>
        <p:txBody>
          <a:bodyPr lIns="0" tIns="0" rIns="0" bIns="0" anchor="ctr">
            <a:spAutoFit/>
          </a:bodyPr>
          <a:lstStyle/>
          <a:p>
            <a:pPr algn="just"/>
            <a:r>
              <a:rPr lang="en-US" altLang="zh-CN">
                <a:ea typeface="楷体_GB2312" pitchFamily="49" charset="-122"/>
              </a:rPr>
              <a:t>y</a:t>
            </a:r>
            <a:r>
              <a:rPr lang="en-US" altLang="zh-CN" baseline="-25000">
                <a:ea typeface="楷体_GB2312" pitchFamily="49" charset="-122"/>
              </a:rPr>
              <a:t>3</a:t>
            </a:r>
            <a:endParaRPr lang="en-US" altLang="zh-CN">
              <a:ea typeface="楷体_GB2312" pitchFamily="49" charset="-122"/>
            </a:endParaRPr>
          </a:p>
        </p:txBody>
      </p:sp>
      <p:sp>
        <p:nvSpPr>
          <p:cNvPr id="1253398" name="Text Box 22"/>
          <p:cNvSpPr txBox="1">
            <a:spLocks noChangeAspect="1" noChangeArrowheads="1"/>
          </p:cNvSpPr>
          <p:nvPr/>
        </p:nvSpPr>
        <p:spPr bwMode="auto">
          <a:xfrm>
            <a:off x="1797050" y="1687513"/>
            <a:ext cx="388938" cy="349250"/>
          </a:xfrm>
          <a:prstGeom prst="rect">
            <a:avLst/>
          </a:prstGeom>
          <a:solidFill>
            <a:srgbClr val="FFFFFF"/>
          </a:solidFill>
          <a:ln w="9525">
            <a:noFill/>
            <a:miter lim="800000"/>
            <a:headEnd/>
            <a:tailEnd/>
          </a:ln>
        </p:spPr>
        <p:txBody>
          <a:bodyPr lIns="0" tIns="0" rIns="0" bIns="0" anchor="ctr"/>
          <a:lstStyle/>
          <a:p>
            <a:pPr algn="just"/>
            <a:r>
              <a:rPr lang="en-US" altLang="zh-CN">
                <a:ea typeface="楷体_GB2312" pitchFamily="49" charset="-122"/>
              </a:rPr>
              <a:t>z</a:t>
            </a:r>
            <a:r>
              <a:rPr lang="en-US" altLang="zh-CN" baseline="-25000">
                <a:ea typeface="楷体_GB2312" pitchFamily="49" charset="-122"/>
              </a:rPr>
              <a:t>3</a:t>
            </a:r>
            <a:endParaRPr lang="en-US" altLang="zh-CN">
              <a:ea typeface="楷体_GB2312" pitchFamily="49" charset="-122"/>
            </a:endParaRPr>
          </a:p>
        </p:txBody>
      </p:sp>
      <p:sp>
        <p:nvSpPr>
          <p:cNvPr id="1253400" name="Text Box 24"/>
          <p:cNvSpPr txBox="1">
            <a:spLocks noChangeAspect="1" noChangeArrowheads="1"/>
          </p:cNvSpPr>
          <p:nvPr/>
        </p:nvSpPr>
        <p:spPr bwMode="auto">
          <a:xfrm>
            <a:off x="2351088" y="2236788"/>
            <a:ext cx="844550" cy="727075"/>
          </a:xfrm>
          <a:prstGeom prst="rect">
            <a:avLst/>
          </a:prstGeom>
          <a:solidFill>
            <a:srgbClr val="CCFF99"/>
          </a:solidFill>
          <a:ln w="28575">
            <a:solidFill>
              <a:srgbClr val="000000"/>
            </a:solidFill>
            <a:miter lim="800000"/>
            <a:headEnd/>
            <a:tailEnd/>
          </a:ln>
        </p:spPr>
        <p:txBody>
          <a:bodyPr anchor="ctr"/>
          <a:lstStyle/>
          <a:p>
            <a:r>
              <a:rPr lang="en-US" altLang="zh-CN">
                <a:ea typeface="楷体_GB2312" pitchFamily="49" charset="-122"/>
              </a:rPr>
              <a:t>FA</a:t>
            </a:r>
          </a:p>
        </p:txBody>
      </p:sp>
      <p:sp>
        <p:nvSpPr>
          <p:cNvPr id="1253401" name="Line 25"/>
          <p:cNvSpPr>
            <a:spLocks noChangeAspect="1" noChangeShapeType="1"/>
          </p:cNvSpPr>
          <p:nvPr/>
        </p:nvSpPr>
        <p:spPr bwMode="auto">
          <a:xfrm>
            <a:off x="2562225" y="1690688"/>
            <a:ext cx="0" cy="546100"/>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402" name="Line 26"/>
          <p:cNvSpPr>
            <a:spLocks noChangeAspect="1" noChangeShapeType="1"/>
          </p:cNvSpPr>
          <p:nvPr/>
        </p:nvSpPr>
        <p:spPr bwMode="auto">
          <a:xfrm>
            <a:off x="2984500" y="1871663"/>
            <a:ext cx="0" cy="365125"/>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403" name="Line 27"/>
          <p:cNvSpPr>
            <a:spLocks noChangeAspect="1" noChangeShapeType="1"/>
          </p:cNvSpPr>
          <p:nvPr/>
        </p:nvSpPr>
        <p:spPr bwMode="auto">
          <a:xfrm>
            <a:off x="2773363" y="2963863"/>
            <a:ext cx="0" cy="728662"/>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404" name="Line 28"/>
          <p:cNvSpPr>
            <a:spLocks noChangeAspect="1" noChangeShapeType="1"/>
          </p:cNvSpPr>
          <p:nvPr/>
        </p:nvSpPr>
        <p:spPr bwMode="auto">
          <a:xfrm flipH="1">
            <a:off x="3195638" y="2600325"/>
            <a:ext cx="211137" cy="0"/>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405" name="Line 29"/>
          <p:cNvSpPr>
            <a:spLocks noChangeAspect="1" noChangeShapeType="1"/>
          </p:cNvSpPr>
          <p:nvPr/>
        </p:nvSpPr>
        <p:spPr bwMode="auto">
          <a:xfrm>
            <a:off x="3406775" y="2054225"/>
            <a:ext cx="0" cy="546100"/>
          </a:xfrm>
          <a:prstGeom prst="line">
            <a:avLst/>
          </a:prstGeom>
          <a:noFill/>
          <a:ln w="28575">
            <a:solidFill>
              <a:srgbClr val="000000"/>
            </a:solidFill>
            <a:round/>
            <a:headEnd/>
            <a:tailEnd/>
          </a:ln>
          <a:effectLst/>
        </p:spPr>
        <p:txBody>
          <a:bodyPr anchor="ctr"/>
          <a:lstStyle/>
          <a:p>
            <a:endParaRPr lang="zh-CN" altLang="en-US"/>
          </a:p>
        </p:txBody>
      </p:sp>
      <p:sp>
        <p:nvSpPr>
          <p:cNvPr id="1253406" name="Line 30"/>
          <p:cNvSpPr>
            <a:spLocks noChangeAspect="1" noChangeShapeType="1"/>
          </p:cNvSpPr>
          <p:nvPr/>
        </p:nvSpPr>
        <p:spPr bwMode="auto">
          <a:xfrm flipH="1">
            <a:off x="2139950" y="2603500"/>
            <a:ext cx="211138" cy="0"/>
          </a:xfrm>
          <a:prstGeom prst="line">
            <a:avLst/>
          </a:prstGeom>
          <a:noFill/>
          <a:ln w="28575">
            <a:solidFill>
              <a:srgbClr val="000000"/>
            </a:solidFill>
            <a:round/>
            <a:headEnd/>
            <a:tailEnd/>
          </a:ln>
          <a:effectLst/>
        </p:spPr>
        <p:txBody>
          <a:bodyPr anchor="ctr"/>
          <a:lstStyle/>
          <a:p>
            <a:endParaRPr lang="zh-CN" altLang="en-US"/>
          </a:p>
        </p:txBody>
      </p:sp>
      <p:sp>
        <p:nvSpPr>
          <p:cNvPr id="1253407" name="Text Box 31"/>
          <p:cNvSpPr txBox="1">
            <a:spLocks noChangeAspect="1" noChangeArrowheads="1"/>
          </p:cNvSpPr>
          <p:nvPr/>
        </p:nvSpPr>
        <p:spPr bwMode="auto">
          <a:xfrm>
            <a:off x="2449513" y="1431925"/>
            <a:ext cx="361950" cy="365125"/>
          </a:xfrm>
          <a:prstGeom prst="rect">
            <a:avLst/>
          </a:prstGeom>
          <a:solidFill>
            <a:srgbClr val="FFFFFF"/>
          </a:solidFill>
          <a:ln w="9525">
            <a:noFill/>
            <a:miter lim="800000"/>
            <a:headEnd/>
            <a:tailEnd/>
          </a:ln>
        </p:spPr>
        <p:txBody>
          <a:bodyPr lIns="0" tIns="0" rIns="0" bIns="0" anchor="ctr">
            <a:spAutoFit/>
          </a:bodyPr>
          <a:lstStyle/>
          <a:p>
            <a:pPr algn="just"/>
            <a:r>
              <a:rPr lang="en-US" altLang="zh-CN">
                <a:ea typeface="楷体_GB2312" pitchFamily="49" charset="-122"/>
              </a:rPr>
              <a:t>x</a:t>
            </a:r>
            <a:r>
              <a:rPr lang="en-US" altLang="zh-CN" baseline="-25000">
                <a:ea typeface="楷体_GB2312" pitchFamily="49" charset="-122"/>
              </a:rPr>
              <a:t>2</a:t>
            </a:r>
            <a:endParaRPr lang="en-US" altLang="zh-CN">
              <a:ea typeface="楷体_GB2312" pitchFamily="49" charset="-122"/>
            </a:endParaRPr>
          </a:p>
        </p:txBody>
      </p:sp>
      <p:sp>
        <p:nvSpPr>
          <p:cNvPr id="1253408" name="Text Box 32"/>
          <p:cNvSpPr txBox="1">
            <a:spLocks noChangeAspect="1" noChangeArrowheads="1"/>
          </p:cNvSpPr>
          <p:nvPr/>
        </p:nvSpPr>
        <p:spPr bwMode="auto">
          <a:xfrm>
            <a:off x="2862263" y="1627188"/>
            <a:ext cx="396875" cy="365125"/>
          </a:xfrm>
          <a:prstGeom prst="rect">
            <a:avLst/>
          </a:prstGeom>
          <a:solidFill>
            <a:srgbClr val="FFFFFF"/>
          </a:solidFill>
          <a:ln w="9525">
            <a:noFill/>
            <a:miter lim="800000"/>
            <a:headEnd/>
            <a:tailEnd/>
          </a:ln>
        </p:spPr>
        <p:txBody>
          <a:bodyPr lIns="0" tIns="0" rIns="0" bIns="0" anchor="ctr">
            <a:spAutoFit/>
          </a:bodyPr>
          <a:lstStyle/>
          <a:p>
            <a:pPr algn="just"/>
            <a:r>
              <a:rPr lang="en-US" altLang="zh-CN">
                <a:ea typeface="楷体_GB2312" pitchFamily="49" charset="-122"/>
              </a:rPr>
              <a:t>y</a:t>
            </a:r>
            <a:r>
              <a:rPr lang="en-US" altLang="zh-CN" baseline="-25000">
                <a:ea typeface="楷体_GB2312" pitchFamily="49" charset="-122"/>
              </a:rPr>
              <a:t>2</a:t>
            </a:r>
            <a:endParaRPr lang="en-US" altLang="zh-CN">
              <a:ea typeface="楷体_GB2312" pitchFamily="49" charset="-122"/>
            </a:endParaRPr>
          </a:p>
        </p:txBody>
      </p:sp>
      <p:sp>
        <p:nvSpPr>
          <p:cNvPr id="1253409" name="Text Box 33"/>
          <p:cNvSpPr txBox="1">
            <a:spLocks noChangeAspect="1" noChangeArrowheads="1"/>
          </p:cNvSpPr>
          <p:nvPr/>
        </p:nvSpPr>
        <p:spPr bwMode="auto">
          <a:xfrm>
            <a:off x="3302000" y="1681163"/>
            <a:ext cx="376238" cy="349250"/>
          </a:xfrm>
          <a:prstGeom prst="rect">
            <a:avLst/>
          </a:prstGeom>
          <a:solidFill>
            <a:srgbClr val="FFFFFF"/>
          </a:solidFill>
          <a:ln w="9525">
            <a:noFill/>
            <a:miter lim="800000"/>
            <a:headEnd/>
            <a:tailEnd/>
          </a:ln>
        </p:spPr>
        <p:txBody>
          <a:bodyPr lIns="0" tIns="0" rIns="0" bIns="0" anchor="ctr"/>
          <a:lstStyle/>
          <a:p>
            <a:pPr algn="just"/>
            <a:r>
              <a:rPr lang="en-US" altLang="zh-CN">
                <a:ea typeface="楷体_GB2312" pitchFamily="49" charset="-122"/>
              </a:rPr>
              <a:t>z</a:t>
            </a:r>
            <a:r>
              <a:rPr lang="en-US" altLang="zh-CN" baseline="-25000">
                <a:ea typeface="楷体_GB2312" pitchFamily="49" charset="-122"/>
              </a:rPr>
              <a:t>2</a:t>
            </a:r>
            <a:endParaRPr lang="en-US" altLang="zh-CN">
              <a:ea typeface="楷体_GB2312" pitchFamily="49" charset="-122"/>
            </a:endParaRPr>
          </a:p>
        </p:txBody>
      </p:sp>
      <p:sp>
        <p:nvSpPr>
          <p:cNvPr id="1253411" name="Text Box 35"/>
          <p:cNvSpPr txBox="1">
            <a:spLocks noChangeAspect="1" noChangeArrowheads="1"/>
          </p:cNvSpPr>
          <p:nvPr/>
        </p:nvSpPr>
        <p:spPr bwMode="auto">
          <a:xfrm>
            <a:off x="3879850" y="2243138"/>
            <a:ext cx="844550" cy="728662"/>
          </a:xfrm>
          <a:prstGeom prst="rect">
            <a:avLst/>
          </a:prstGeom>
          <a:solidFill>
            <a:srgbClr val="CCFF99"/>
          </a:solidFill>
          <a:ln w="28575">
            <a:solidFill>
              <a:srgbClr val="000000"/>
            </a:solidFill>
            <a:miter lim="800000"/>
            <a:headEnd/>
            <a:tailEnd/>
          </a:ln>
        </p:spPr>
        <p:txBody>
          <a:bodyPr anchor="ctr"/>
          <a:lstStyle/>
          <a:p>
            <a:r>
              <a:rPr lang="en-US" altLang="zh-CN">
                <a:ea typeface="楷体_GB2312" pitchFamily="49" charset="-122"/>
              </a:rPr>
              <a:t>FA</a:t>
            </a:r>
          </a:p>
        </p:txBody>
      </p:sp>
      <p:sp>
        <p:nvSpPr>
          <p:cNvPr id="1253412" name="Line 36"/>
          <p:cNvSpPr>
            <a:spLocks noChangeAspect="1" noChangeShapeType="1"/>
          </p:cNvSpPr>
          <p:nvPr/>
        </p:nvSpPr>
        <p:spPr bwMode="auto">
          <a:xfrm>
            <a:off x="4090988" y="1697038"/>
            <a:ext cx="0" cy="546100"/>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413" name="Line 37"/>
          <p:cNvSpPr>
            <a:spLocks noChangeAspect="1" noChangeShapeType="1"/>
          </p:cNvSpPr>
          <p:nvPr/>
        </p:nvSpPr>
        <p:spPr bwMode="auto">
          <a:xfrm>
            <a:off x="4513263" y="1879600"/>
            <a:ext cx="0" cy="363538"/>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414" name="Line 38"/>
          <p:cNvSpPr>
            <a:spLocks noChangeAspect="1" noChangeShapeType="1"/>
          </p:cNvSpPr>
          <p:nvPr/>
        </p:nvSpPr>
        <p:spPr bwMode="auto">
          <a:xfrm>
            <a:off x="4302125" y="2971800"/>
            <a:ext cx="0" cy="728663"/>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415" name="Line 39"/>
          <p:cNvSpPr>
            <a:spLocks noChangeAspect="1" noChangeShapeType="1"/>
          </p:cNvSpPr>
          <p:nvPr/>
        </p:nvSpPr>
        <p:spPr bwMode="auto">
          <a:xfrm flipH="1">
            <a:off x="4724400" y="2608263"/>
            <a:ext cx="211138" cy="0"/>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416" name="Line 40"/>
          <p:cNvSpPr>
            <a:spLocks noChangeAspect="1" noChangeShapeType="1"/>
          </p:cNvSpPr>
          <p:nvPr/>
        </p:nvSpPr>
        <p:spPr bwMode="auto">
          <a:xfrm>
            <a:off x="4935538" y="2060575"/>
            <a:ext cx="0" cy="547688"/>
          </a:xfrm>
          <a:prstGeom prst="line">
            <a:avLst/>
          </a:prstGeom>
          <a:noFill/>
          <a:ln w="28575">
            <a:solidFill>
              <a:srgbClr val="000000"/>
            </a:solidFill>
            <a:round/>
            <a:headEnd/>
            <a:tailEnd/>
          </a:ln>
          <a:effectLst/>
        </p:spPr>
        <p:txBody>
          <a:bodyPr anchor="ctr"/>
          <a:lstStyle/>
          <a:p>
            <a:endParaRPr lang="zh-CN" altLang="en-US"/>
          </a:p>
        </p:txBody>
      </p:sp>
      <p:sp>
        <p:nvSpPr>
          <p:cNvPr id="1253417" name="Line 41"/>
          <p:cNvSpPr>
            <a:spLocks noChangeAspect="1" noChangeShapeType="1"/>
          </p:cNvSpPr>
          <p:nvPr/>
        </p:nvSpPr>
        <p:spPr bwMode="auto">
          <a:xfrm flipH="1">
            <a:off x="3668713" y="2611438"/>
            <a:ext cx="211137" cy="0"/>
          </a:xfrm>
          <a:prstGeom prst="line">
            <a:avLst/>
          </a:prstGeom>
          <a:noFill/>
          <a:ln w="28575">
            <a:solidFill>
              <a:srgbClr val="000000"/>
            </a:solidFill>
            <a:round/>
            <a:headEnd/>
            <a:tailEnd/>
          </a:ln>
          <a:effectLst/>
        </p:spPr>
        <p:txBody>
          <a:bodyPr anchor="ctr"/>
          <a:lstStyle/>
          <a:p>
            <a:endParaRPr lang="zh-CN" altLang="en-US"/>
          </a:p>
        </p:txBody>
      </p:sp>
      <p:sp>
        <p:nvSpPr>
          <p:cNvPr id="1253418" name="Text Box 42"/>
          <p:cNvSpPr txBox="1">
            <a:spLocks noChangeAspect="1" noChangeArrowheads="1"/>
          </p:cNvSpPr>
          <p:nvPr/>
        </p:nvSpPr>
        <p:spPr bwMode="auto">
          <a:xfrm>
            <a:off x="3978275" y="1438275"/>
            <a:ext cx="387350" cy="365125"/>
          </a:xfrm>
          <a:prstGeom prst="rect">
            <a:avLst/>
          </a:prstGeom>
          <a:solidFill>
            <a:srgbClr val="FFFFFF"/>
          </a:solidFill>
          <a:ln w="9525">
            <a:noFill/>
            <a:miter lim="800000"/>
            <a:headEnd/>
            <a:tailEnd/>
          </a:ln>
        </p:spPr>
        <p:txBody>
          <a:bodyPr lIns="0" tIns="0" rIns="0" bIns="0" anchor="ctr">
            <a:spAutoFit/>
          </a:bodyPr>
          <a:lstStyle/>
          <a:p>
            <a:pPr algn="just"/>
            <a:r>
              <a:rPr lang="en-US" altLang="zh-CN">
                <a:ea typeface="楷体_GB2312" pitchFamily="49" charset="-122"/>
              </a:rPr>
              <a:t>x</a:t>
            </a:r>
            <a:r>
              <a:rPr lang="en-US" altLang="zh-CN" baseline="-25000">
                <a:ea typeface="楷体_GB2312" pitchFamily="49" charset="-122"/>
              </a:rPr>
              <a:t>1</a:t>
            </a:r>
            <a:endParaRPr lang="en-US" altLang="zh-CN">
              <a:ea typeface="楷体_GB2312" pitchFamily="49" charset="-122"/>
            </a:endParaRPr>
          </a:p>
        </p:txBody>
      </p:sp>
      <p:sp>
        <p:nvSpPr>
          <p:cNvPr id="1253419" name="Text Box 43"/>
          <p:cNvSpPr txBox="1">
            <a:spLocks noChangeAspect="1" noChangeArrowheads="1"/>
          </p:cNvSpPr>
          <p:nvPr/>
        </p:nvSpPr>
        <p:spPr bwMode="auto">
          <a:xfrm>
            <a:off x="4384675" y="1633538"/>
            <a:ext cx="377825" cy="365125"/>
          </a:xfrm>
          <a:prstGeom prst="rect">
            <a:avLst/>
          </a:prstGeom>
          <a:solidFill>
            <a:srgbClr val="FFFFFF"/>
          </a:solidFill>
          <a:ln w="9525">
            <a:noFill/>
            <a:miter lim="800000"/>
            <a:headEnd/>
            <a:tailEnd/>
          </a:ln>
        </p:spPr>
        <p:txBody>
          <a:bodyPr lIns="0" tIns="0" rIns="0" bIns="0" anchor="ctr">
            <a:spAutoFit/>
          </a:bodyPr>
          <a:lstStyle/>
          <a:p>
            <a:pPr algn="just"/>
            <a:r>
              <a:rPr lang="en-US" altLang="zh-CN">
                <a:ea typeface="楷体_GB2312" pitchFamily="49" charset="-122"/>
              </a:rPr>
              <a:t>y</a:t>
            </a:r>
            <a:r>
              <a:rPr lang="en-US" altLang="zh-CN" baseline="-25000">
                <a:ea typeface="楷体_GB2312" pitchFamily="49" charset="-122"/>
              </a:rPr>
              <a:t>1</a:t>
            </a:r>
            <a:endParaRPr lang="en-US" altLang="zh-CN">
              <a:ea typeface="楷体_GB2312" pitchFamily="49" charset="-122"/>
            </a:endParaRPr>
          </a:p>
        </p:txBody>
      </p:sp>
      <p:sp>
        <p:nvSpPr>
          <p:cNvPr id="1253420" name="Text Box 44"/>
          <p:cNvSpPr txBox="1">
            <a:spLocks noChangeAspect="1" noChangeArrowheads="1"/>
          </p:cNvSpPr>
          <p:nvPr/>
        </p:nvSpPr>
        <p:spPr bwMode="auto">
          <a:xfrm>
            <a:off x="4830763" y="1662113"/>
            <a:ext cx="344487" cy="350837"/>
          </a:xfrm>
          <a:prstGeom prst="rect">
            <a:avLst/>
          </a:prstGeom>
          <a:solidFill>
            <a:srgbClr val="FFFFFF"/>
          </a:solidFill>
          <a:ln w="9525">
            <a:noFill/>
            <a:miter lim="800000"/>
            <a:headEnd/>
            <a:tailEnd/>
          </a:ln>
        </p:spPr>
        <p:txBody>
          <a:bodyPr lIns="0" tIns="0" rIns="0" bIns="0" anchor="ctr"/>
          <a:lstStyle/>
          <a:p>
            <a:pPr algn="just"/>
            <a:r>
              <a:rPr lang="en-US" altLang="zh-CN">
                <a:ea typeface="楷体_GB2312" pitchFamily="49" charset="-122"/>
              </a:rPr>
              <a:t>z</a:t>
            </a:r>
            <a:r>
              <a:rPr lang="en-US" altLang="zh-CN" baseline="-25000">
                <a:ea typeface="楷体_GB2312" pitchFamily="49" charset="-122"/>
              </a:rPr>
              <a:t>1</a:t>
            </a:r>
            <a:endParaRPr lang="en-US" altLang="zh-CN">
              <a:ea typeface="楷体_GB2312" pitchFamily="49" charset="-122"/>
            </a:endParaRPr>
          </a:p>
        </p:txBody>
      </p:sp>
      <p:sp>
        <p:nvSpPr>
          <p:cNvPr id="1253422" name="Text Box 46"/>
          <p:cNvSpPr txBox="1">
            <a:spLocks noChangeAspect="1" noChangeArrowheads="1"/>
          </p:cNvSpPr>
          <p:nvPr/>
        </p:nvSpPr>
        <p:spPr bwMode="auto">
          <a:xfrm>
            <a:off x="5408613" y="2236788"/>
            <a:ext cx="844550" cy="727075"/>
          </a:xfrm>
          <a:prstGeom prst="rect">
            <a:avLst/>
          </a:prstGeom>
          <a:solidFill>
            <a:srgbClr val="CCFF99"/>
          </a:solidFill>
          <a:ln w="28575">
            <a:solidFill>
              <a:srgbClr val="000000"/>
            </a:solidFill>
            <a:miter lim="800000"/>
            <a:headEnd/>
            <a:tailEnd/>
          </a:ln>
        </p:spPr>
        <p:txBody>
          <a:bodyPr anchor="ctr"/>
          <a:lstStyle/>
          <a:p>
            <a:r>
              <a:rPr lang="en-US" altLang="zh-CN">
                <a:ea typeface="楷体_GB2312" pitchFamily="49" charset="-122"/>
              </a:rPr>
              <a:t>FA</a:t>
            </a:r>
          </a:p>
        </p:txBody>
      </p:sp>
      <p:sp>
        <p:nvSpPr>
          <p:cNvPr id="1253423" name="Line 47"/>
          <p:cNvSpPr>
            <a:spLocks noChangeAspect="1" noChangeShapeType="1"/>
          </p:cNvSpPr>
          <p:nvPr/>
        </p:nvSpPr>
        <p:spPr bwMode="auto">
          <a:xfrm>
            <a:off x="5619750" y="1690688"/>
            <a:ext cx="0" cy="546100"/>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424" name="Line 48"/>
          <p:cNvSpPr>
            <a:spLocks noChangeAspect="1" noChangeShapeType="1"/>
          </p:cNvSpPr>
          <p:nvPr/>
        </p:nvSpPr>
        <p:spPr bwMode="auto">
          <a:xfrm>
            <a:off x="6042025" y="1871663"/>
            <a:ext cx="0" cy="365125"/>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425" name="Line 49"/>
          <p:cNvSpPr>
            <a:spLocks noChangeAspect="1" noChangeShapeType="1"/>
          </p:cNvSpPr>
          <p:nvPr/>
        </p:nvSpPr>
        <p:spPr bwMode="auto">
          <a:xfrm>
            <a:off x="5830888" y="2963863"/>
            <a:ext cx="0" cy="728662"/>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426" name="Line 50"/>
          <p:cNvSpPr>
            <a:spLocks noChangeAspect="1" noChangeShapeType="1"/>
          </p:cNvSpPr>
          <p:nvPr/>
        </p:nvSpPr>
        <p:spPr bwMode="auto">
          <a:xfrm flipH="1">
            <a:off x="6253163" y="2600325"/>
            <a:ext cx="211137" cy="0"/>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427" name="Line 51"/>
          <p:cNvSpPr>
            <a:spLocks noChangeAspect="1" noChangeShapeType="1"/>
          </p:cNvSpPr>
          <p:nvPr/>
        </p:nvSpPr>
        <p:spPr bwMode="auto">
          <a:xfrm>
            <a:off x="6464300" y="2054225"/>
            <a:ext cx="0" cy="546100"/>
          </a:xfrm>
          <a:prstGeom prst="line">
            <a:avLst/>
          </a:prstGeom>
          <a:noFill/>
          <a:ln w="28575">
            <a:solidFill>
              <a:srgbClr val="000000"/>
            </a:solidFill>
            <a:round/>
            <a:headEnd/>
            <a:tailEnd/>
          </a:ln>
          <a:effectLst/>
        </p:spPr>
        <p:txBody>
          <a:bodyPr anchor="ctr"/>
          <a:lstStyle/>
          <a:p>
            <a:endParaRPr lang="zh-CN" altLang="en-US"/>
          </a:p>
        </p:txBody>
      </p:sp>
      <p:sp>
        <p:nvSpPr>
          <p:cNvPr id="1253428" name="Line 52"/>
          <p:cNvSpPr>
            <a:spLocks noChangeAspect="1" noChangeShapeType="1"/>
          </p:cNvSpPr>
          <p:nvPr/>
        </p:nvSpPr>
        <p:spPr bwMode="auto">
          <a:xfrm flipH="1">
            <a:off x="5197475" y="2603500"/>
            <a:ext cx="211138" cy="0"/>
          </a:xfrm>
          <a:prstGeom prst="line">
            <a:avLst/>
          </a:prstGeom>
          <a:noFill/>
          <a:ln w="28575">
            <a:solidFill>
              <a:srgbClr val="000000"/>
            </a:solidFill>
            <a:round/>
            <a:headEnd/>
            <a:tailEnd/>
          </a:ln>
          <a:effectLst/>
        </p:spPr>
        <p:txBody>
          <a:bodyPr anchor="ctr"/>
          <a:lstStyle/>
          <a:p>
            <a:endParaRPr lang="zh-CN" altLang="en-US"/>
          </a:p>
        </p:txBody>
      </p:sp>
      <p:sp>
        <p:nvSpPr>
          <p:cNvPr id="1253429" name="Text Box 53"/>
          <p:cNvSpPr txBox="1">
            <a:spLocks noChangeAspect="1" noChangeArrowheads="1"/>
          </p:cNvSpPr>
          <p:nvPr/>
        </p:nvSpPr>
        <p:spPr bwMode="auto">
          <a:xfrm>
            <a:off x="5500688" y="1425575"/>
            <a:ext cx="374650" cy="365125"/>
          </a:xfrm>
          <a:prstGeom prst="rect">
            <a:avLst/>
          </a:prstGeom>
          <a:solidFill>
            <a:srgbClr val="FFFFFF"/>
          </a:solidFill>
          <a:ln w="9525">
            <a:noFill/>
            <a:miter lim="800000"/>
            <a:headEnd/>
            <a:tailEnd/>
          </a:ln>
        </p:spPr>
        <p:txBody>
          <a:bodyPr lIns="0" tIns="0" rIns="0" bIns="0" anchor="ctr">
            <a:spAutoFit/>
          </a:bodyPr>
          <a:lstStyle/>
          <a:p>
            <a:pPr algn="just"/>
            <a:r>
              <a:rPr lang="en-US" altLang="zh-CN">
                <a:ea typeface="楷体_GB2312" pitchFamily="49" charset="-122"/>
              </a:rPr>
              <a:t>x</a:t>
            </a:r>
            <a:r>
              <a:rPr lang="en-US" altLang="zh-CN" baseline="-25000">
                <a:ea typeface="楷体_GB2312" pitchFamily="49" charset="-122"/>
              </a:rPr>
              <a:t>0</a:t>
            </a:r>
            <a:endParaRPr lang="en-US" altLang="zh-CN">
              <a:ea typeface="楷体_GB2312" pitchFamily="49" charset="-122"/>
            </a:endParaRPr>
          </a:p>
        </p:txBody>
      </p:sp>
      <p:sp>
        <p:nvSpPr>
          <p:cNvPr id="1253430" name="Text Box 54"/>
          <p:cNvSpPr txBox="1">
            <a:spLocks noChangeAspect="1" noChangeArrowheads="1"/>
          </p:cNvSpPr>
          <p:nvPr/>
        </p:nvSpPr>
        <p:spPr bwMode="auto">
          <a:xfrm>
            <a:off x="5919788" y="1627188"/>
            <a:ext cx="409575" cy="365125"/>
          </a:xfrm>
          <a:prstGeom prst="rect">
            <a:avLst/>
          </a:prstGeom>
          <a:solidFill>
            <a:srgbClr val="FFFFFF"/>
          </a:solidFill>
          <a:ln w="9525">
            <a:noFill/>
            <a:miter lim="800000"/>
            <a:headEnd/>
            <a:tailEnd/>
          </a:ln>
        </p:spPr>
        <p:txBody>
          <a:bodyPr lIns="0" tIns="0" rIns="0" bIns="0" anchor="ctr">
            <a:spAutoFit/>
          </a:bodyPr>
          <a:lstStyle/>
          <a:p>
            <a:pPr algn="just"/>
            <a:r>
              <a:rPr lang="en-US" altLang="zh-CN">
                <a:ea typeface="楷体_GB2312" pitchFamily="49" charset="-122"/>
              </a:rPr>
              <a:t>y</a:t>
            </a:r>
            <a:r>
              <a:rPr lang="en-US" altLang="zh-CN" baseline="-25000">
                <a:ea typeface="楷体_GB2312" pitchFamily="49" charset="-122"/>
              </a:rPr>
              <a:t>0</a:t>
            </a:r>
            <a:endParaRPr lang="en-US" altLang="zh-CN">
              <a:ea typeface="楷体_GB2312" pitchFamily="49" charset="-122"/>
            </a:endParaRPr>
          </a:p>
        </p:txBody>
      </p:sp>
      <p:sp>
        <p:nvSpPr>
          <p:cNvPr id="1253431" name="Text Box 55"/>
          <p:cNvSpPr txBox="1">
            <a:spLocks noChangeAspect="1" noChangeArrowheads="1"/>
          </p:cNvSpPr>
          <p:nvPr/>
        </p:nvSpPr>
        <p:spPr bwMode="auto">
          <a:xfrm>
            <a:off x="6340475" y="1655763"/>
            <a:ext cx="382588" cy="349250"/>
          </a:xfrm>
          <a:prstGeom prst="rect">
            <a:avLst/>
          </a:prstGeom>
          <a:solidFill>
            <a:srgbClr val="FFFFFF"/>
          </a:solidFill>
          <a:ln w="9525">
            <a:noFill/>
            <a:miter lim="800000"/>
            <a:headEnd/>
            <a:tailEnd/>
          </a:ln>
        </p:spPr>
        <p:txBody>
          <a:bodyPr lIns="0" tIns="0" rIns="0" bIns="0" anchor="ctr"/>
          <a:lstStyle/>
          <a:p>
            <a:pPr algn="just"/>
            <a:r>
              <a:rPr lang="en-US" altLang="zh-CN">
                <a:ea typeface="楷体_GB2312" pitchFamily="49" charset="-122"/>
              </a:rPr>
              <a:t>z</a:t>
            </a:r>
            <a:r>
              <a:rPr lang="en-US" altLang="zh-CN" baseline="-25000">
                <a:ea typeface="楷体_GB2312" pitchFamily="49" charset="-122"/>
              </a:rPr>
              <a:t>0</a:t>
            </a:r>
            <a:endParaRPr lang="en-US" altLang="zh-CN">
              <a:ea typeface="楷体_GB2312" pitchFamily="49" charset="-122"/>
            </a:endParaRPr>
          </a:p>
        </p:txBody>
      </p:sp>
      <p:sp>
        <p:nvSpPr>
          <p:cNvPr id="1253433" name="Text Box 57"/>
          <p:cNvSpPr txBox="1">
            <a:spLocks noChangeAspect="1" noChangeArrowheads="1"/>
          </p:cNvSpPr>
          <p:nvPr/>
        </p:nvSpPr>
        <p:spPr bwMode="auto">
          <a:xfrm>
            <a:off x="1025525" y="4770438"/>
            <a:ext cx="409575" cy="350837"/>
          </a:xfrm>
          <a:prstGeom prst="rect">
            <a:avLst/>
          </a:prstGeom>
          <a:solidFill>
            <a:srgbClr val="FFFFFF"/>
          </a:solidFill>
          <a:ln w="9525">
            <a:noFill/>
            <a:miter lim="800000"/>
            <a:headEnd/>
            <a:tailEnd/>
          </a:ln>
        </p:spPr>
        <p:txBody>
          <a:bodyPr lIns="0" tIns="0" rIns="0" bIns="0" anchor="ctr"/>
          <a:lstStyle/>
          <a:p>
            <a:pPr algn="just"/>
            <a:r>
              <a:rPr lang="en-US" altLang="zh-CN">
                <a:ea typeface="楷体_GB2312" pitchFamily="49" charset="-122"/>
              </a:rPr>
              <a:t>s</a:t>
            </a:r>
            <a:r>
              <a:rPr lang="en-US" altLang="zh-CN" baseline="-25000">
                <a:ea typeface="楷体_GB2312" pitchFamily="49" charset="-122"/>
              </a:rPr>
              <a:t>3</a:t>
            </a:r>
            <a:endParaRPr lang="en-US" altLang="zh-CN">
              <a:ea typeface="楷体_GB2312" pitchFamily="49" charset="-122"/>
            </a:endParaRPr>
          </a:p>
        </p:txBody>
      </p:sp>
      <p:sp>
        <p:nvSpPr>
          <p:cNvPr id="1253435" name="Text Box 59"/>
          <p:cNvSpPr txBox="1">
            <a:spLocks noChangeAspect="1" noChangeArrowheads="1"/>
          </p:cNvSpPr>
          <p:nvPr/>
        </p:nvSpPr>
        <p:spPr bwMode="auto">
          <a:xfrm>
            <a:off x="574675" y="3041650"/>
            <a:ext cx="439738" cy="365125"/>
          </a:xfrm>
          <a:prstGeom prst="rect">
            <a:avLst/>
          </a:prstGeom>
          <a:solidFill>
            <a:srgbClr val="FFFFFF"/>
          </a:solidFill>
          <a:ln w="9525">
            <a:noFill/>
            <a:miter lim="800000"/>
            <a:headEnd/>
            <a:tailEnd/>
          </a:ln>
        </p:spPr>
        <p:txBody>
          <a:bodyPr lIns="0" tIns="0" rIns="0" bIns="0" anchor="ctr">
            <a:spAutoFit/>
          </a:bodyPr>
          <a:lstStyle/>
          <a:p>
            <a:pPr algn="just"/>
            <a:r>
              <a:rPr lang="en-US" altLang="zh-CN">
                <a:ea typeface="楷体_GB2312" pitchFamily="49" charset="-122"/>
              </a:rPr>
              <a:t>w</a:t>
            </a:r>
            <a:r>
              <a:rPr lang="en-US" altLang="zh-CN" baseline="-25000">
                <a:ea typeface="楷体_GB2312" pitchFamily="49" charset="-122"/>
              </a:rPr>
              <a:t>3</a:t>
            </a:r>
            <a:endParaRPr lang="en-US" altLang="zh-CN">
              <a:ea typeface="楷体_GB2312" pitchFamily="49" charset="-122"/>
            </a:endParaRPr>
          </a:p>
        </p:txBody>
      </p:sp>
      <p:sp>
        <p:nvSpPr>
          <p:cNvPr id="1253436" name="Text Box 60"/>
          <p:cNvSpPr txBox="1">
            <a:spLocks noChangeAspect="1" noChangeArrowheads="1"/>
          </p:cNvSpPr>
          <p:nvPr/>
        </p:nvSpPr>
        <p:spPr bwMode="auto">
          <a:xfrm>
            <a:off x="681038" y="3692525"/>
            <a:ext cx="844550" cy="728663"/>
          </a:xfrm>
          <a:prstGeom prst="rect">
            <a:avLst/>
          </a:prstGeom>
          <a:solidFill>
            <a:srgbClr val="CCFF99"/>
          </a:solidFill>
          <a:ln w="28575">
            <a:solidFill>
              <a:srgbClr val="000000"/>
            </a:solidFill>
            <a:miter lim="800000"/>
            <a:headEnd/>
            <a:tailEnd/>
          </a:ln>
        </p:spPr>
        <p:txBody>
          <a:bodyPr anchor="ctr"/>
          <a:lstStyle/>
          <a:p>
            <a:r>
              <a:rPr lang="en-US" altLang="zh-CN">
                <a:ea typeface="楷体_GB2312" pitchFamily="49" charset="-122"/>
              </a:rPr>
              <a:t>FA</a:t>
            </a:r>
          </a:p>
        </p:txBody>
      </p:sp>
      <p:sp>
        <p:nvSpPr>
          <p:cNvPr id="1253437" name="Line 61"/>
          <p:cNvSpPr>
            <a:spLocks noChangeAspect="1" noChangeShapeType="1"/>
          </p:cNvSpPr>
          <p:nvPr/>
        </p:nvSpPr>
        <p:spPr bwMode="auto">
          <a:xfrm>
            <a:off x="914400" y="3286125"/>
            <a:ext cx="0" cy="406400"/>
          </a:xfrm>
          <a:prstGeom prst="line">
            <a:avLst/>
          </a:prstGeom>
          <a:noFill/>
          <a:ln w="28575">
            <a:solidFill>
              <a:srgbClr val="000000"/>
            </a:solidFill>
            <a:round/>
            <a:headEnd/>
            <a:tailEnd type="triangle" w="med" len="lg"/>
          </a:ln>
        </p:spPr>
        <p:txBody>
          <a:bodyPr anchor="ctr"/>
          <a:lstStyle/>
          <a:p>
            <a:endParaRPr lang="zh-CN" altLang="en-US"/>
          </a:p>
        </p:txBody>
      </p:sp>
      <p:sp>
        <p:nvSpPr>
          <p:cNvPr id="1253438" name="Line 62"/>
          <p:cNvSpPr>
            <a:spLocks noChangeAspect="1" noChangeShapeType="1"/>
          </p:cNvSpPr>
          <p:nvPr/>
        </p:nvSpPr>
        <p:spPr bwMode="auto">
          <a:xfrm>
            <a:off x="1114425" y="4435475"/>
            <a:ext cx="0" cy="377825"/>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439" name="Line 63"/>
          <p:cNvSpPr>
            <a:spLocks noChangeAspect="1" noChangeShapeType="1"/>
          </p:cNvSpPr>
          <p:nvPr/>
        </p:nvSpPr>
        <p:spPr bwMode="auto">
          <a:xfrm flipH="1">
            <a:off x="1514475" y="4046538"/>
            <a:ext cx="211138" cy="0"/>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440" name="Line 64"/>
          <p:cNvSpPr>
            <a:spLocks noChangeAspect="1" noChangeShapeType="1"/>
          </p:cNvSpPr>
          <p:nvPr/>
        </p:nvSpPr>
        <p:spPr bwMode="auto">
          <a:xfrm flipH="1">
            <a:off x="1714500" y="2600325"/>
            <a:ext cx="420688" cy="1446213"/>
          </a:xfrm>
          <a:prstGeom prst="line">
            <a:avLst/>
          </a:prstGeom>
          <a:noFill/>
          <a:ln w="28575">
            <a:solidFill>
              <a:srgbClr val="000000"/>
            </a:solidFill>
            <a:round/>
            <a:headEnd/>
            <a:tailEnd/>
          </a:ln>
          <a:effectLst/>
        </p:spPr>
        <p:txBody>
          <a:bodyPr anchor="ctr"/>
          <a:lstStyle/>
          <a:p>
            <a:endParaRPr lang="zh-CN" altLang="en-US"/>
          </a:p>
        </p:txBody>
      </p:sp>
      <p:sp>
        <p:nvSpPr>
          <p:cNvPr id="1253441" name="Line 65"/>
          <p:cNvSpPr>
            <a:spLocks noChangeAspect="1" noChangeShapeType="1"/>
          </p:cNvSpPr>
          <p:nvPr/>
        </p:nvSpPr>
        <p:spPr bwMode="auto">
          <a:xfrm flipH="1">
            <a:off x="468313" y="4049713"/>
            <a:ext cx="211137" cy="0"/>
          </a:xfrm>
          <a:prstGeom prst="line">
            <a:avLst/>
          </a:prstGeom>
          <a:noFill/>
          <a:ln w="28575">
            <a:solidFill>
              <a:srgbClr val="000000"/>
            </a:solidFill>
            <a:round/>
            <a:headEnd/>
            <a:tailEnd/>
          </a:ln>
          <a:effectLst/>
        </p:spPr>
        <p:txBody>
          <a:bodyPr anchor="ctr"/>
          <a:lstStyle/>
          <a:p>
            <a:endParaRPr lang="zh-CN" altLang="en-US"/>
          </a:p>
        </p:txBody>
      </p:sp>
      <p:sp>
        <p:nvSpPr>
          <p:cNvPr id="1253443" name="Text Box 67"/>
          <p:cNvSpPr txBox="1">
            <a:spLocks noChangeAspect="1" noChangeArrowheads="1"/>
          </p:cNvSpPr>
          <p:nvPr/>
        </p:nvSpPr>
        <p:spPr bwMode="auto">
          <a:xfrm>
            <a:off x="5624513" y="4767263"/>
            <a:ext cx="401637" cy="350837"/>
          </a:xfrm>
          <a:prstGeom prst="rect">
            <a:avLst/>
          </a:prstGeom>
          <a:solidFill>
            <a:srgbClr val="FFFFFF"/>
          </a:solidFill>
          <a:ln w="9525">
            <a:noFill/>
            <a:miter lim="800000"/>
            <a:headEnd/>
            <a:tailEnd/>
          </a:ln>
        </p:spPr>
        <p:txBody>
          <a:bodyPr lIns="0" tIns="0" rIns="0" bIns="0" anchor="ctr"/>
          <a:lstStyle/>
          <a:p>
            <a:pPr algn="just"/>
            <a:r>
              <a:rPr lang="en-US" altLang="zh-CN">
                <a:ea typeface="楷体_GB2312" pitchFamily="49" charset="-122"/>
              </a:rPr>
              <a:t>s</a:t>
            </a:r>
            <a:r>
              <a:rPr lang="en-US" altLang="zh-CN" baseline="-25000">
                <a:ea typeface="楷体_GB2312" pitchFamily="49" charset="-122"/>
              </a:rPr>
              <a:t>0</a:t>
            </a:r>
            <a:endParaRPr lang="en-US" altLang="zh-CN">
              <a:ea typeface="楷体_GB2312" pitchFamily="49" charset="-122"/>
            </a:endParaRPr>
          </a:p>
        </p:txBody>
      </p:sp>
      <p:sp>
        <p:nvSpPr>
          <p:cNvPr id="1253444" name="Text Box 68"/>
          <p:cNvSpPr txBox="1">
            <a:spLocks noChangeAspect="1" noChangeArrowheads="1"/>
          </p:cNvSpPr>
          <p:nvPr/>
        </p:nvSpPr>
        <p:spPr bwMode="auto">
          <a:xfrm>
            <a:off x="5170488" y="3046413"/>
            <a:ext cx="461962" cy="365125"/>
          </a:xfrm>
          <a:prstGeom prst="rect">
            <a:avLst/>
          </a:prstGeom>
          <a:solidFill>
            <a:srgbClr val="FFFFFF"/>
          </a:solidFill>
          <a:ln w="9525">
            <a:noFill/>
            <a:miter lim="800000"/>
            <a:headEnd/>
            <a:tailEnd/>
          </a:ln>
        </p:spPr>
        <p:txBody>
          <a:bodyPr lIns="0" tIns="0" rIns="0" bIns="0" anchor="ctr">
            <a:spAutoFit/>
          </a:bodyPr>
          <a:lstStyle/>
          <a:p>
            <a:pPr algn="just"/>
            <a:r>
              <a:rPr lang="en-US" altLang="zh-CN">
                <a:ea typeface="楷体_GB2312" pitchFamily="49" charset="-122"/>
              </a:rPr>
              <a:t>w</a:t>
            </a:r>
            <a:r>
              <a:rPr lang="en-US" altLang="zh-CN" baseline="-25000">
                <a:ea typeface="楷体_GB2312" pitchFamily="49" charset="-122"/>
              </a:rPr>
              <a:t>0</a:t>
            </a:r>
            <a:endParaRPr lang="en-US" altLang="zh-CN">
              <a:ea typeface="楷体_GB2312" pitchFamily="49" charset="-122"/>
            </a:endParaRPr>
          </a:p>
        </p:txBody>
      </p:sp>
      <p:sp>
        <p:nvSpPr>
          <p:cNvPr id="1253445" name="Text Box 69"/>
          <p:cNvSpPr txBox="1">
            <a:spLocks noChangeAspect="1" noChangeArrowheads="1"/>
          </p:cNvSpPr>
          <p:nvPr/>
        </p:nvSpPr>
        <p:spPr bwMode="auto">
          <a:xfrm>
            <a:off x="5278438" y="3689350"/>
            <a:ext cx="844550" cy="728663"/>
          </a:xfrm>
          <a:prstGeom prst="rect">
            <a:avLst/>
          </a:prstGeom>
          <a:solidFill>
            <a:srgbClr val="CCFF99"/>
          </a:solidFill>
          <a:ln w="28575">
            <a:solidFill>
              <a:srgbClr val="000000"/>
            </a:solidFill>
            <a:miter lim="800000"/>
            <a:headEnd/>
            <a:tailEnd/>
          </a:ln>
        </p:spPr>
        <p:txBody>
          <a:bodyPr anchor="ctr"/>
          <a:lstStyle/>
          <a:p>
            <a:r>
              <a:rPr lang="en-US" altLang="zh-CN">
                <a:ea typeface="楷体_GB2312" pitchFamily="49" charset="-122"/>
              </a:rPr>
              <a:t>FA</a:t>
            </a:r>
          </a:p>
        </p:txBody>
      </p:sp>
      <p:sp>
        <p:nvSpPr>
          <p:cNvPr id="1253446" name="Line 70"/>
          <p:cNvSpPr>
            <a:spLocks noChangeAspect="1" noChangeShapeType="1"/>
          </p:cNvSpPr>
          <p:nvPr/>
        </p:nvSpPr>
        <p:spPr bwMode="auto">
          <a:xfrm>
            <a:off x="5511800" y="3282950"/>
            <a:ext cx="0" cy="406400"/>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447" name="Line 71"/>
          <p:cNvSpPr>
            <a:spLocks noChangeAspect="1" noChangeShapeType="1"/>
          </p:cNvSpPr>
          <p:nvPr/>
        </p:nvSpPr>
        <p:spPr bwMode="auto">
          <a:xfrm>
            <a:off x="5713413" y="4432300"/>
            <a:ext cx="0" cy="377825"/>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448" name="Line 72"/>
          <p:cNvSpPr>
            <a:spLocks noChangeAspect="1" noChangeShapeType="1"/>
          </p:cNvSpPr>
          <p:nvPr/>
        </p:nvSpPr>
        <p:spPr bwMode="auto">
          <a:xfrm flipH="1">
            <a:off x="6111875" y="4043363"/>
            <a:ext cx="211138" cy="0"/>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450" name="Text Box 74"/>
          <p:cNvSpPr txBox="1">
            <a:spLocks noChangeAspect="1" noChangeArrowheads="1"/>
          </p:cNvSpPr>
          <p:nvPr/>
        </p:nvSpPr>
        <p:spPr bwMode="auto">
          <a:xfrm>
            <a:off x="4746625" y="4697413"/>
            <a:ext cx="238125" cy="342900"/>
          </a:xfrm>
          <a:prstGeom prst="rect">
            <a:avLst/>
          </a:prstGeom>
          <a:solidFill>
            <a:srgbClr val="FFFFFF"/>
          </a:solidFill>
          <a:ln w="9525">
            <a:noFill/>
            <a:miter lim="800000"/>
            <a:headEnd/>
            <a:tailEnd/>
          </a:ln>
        </p:spPr>
        <p:txBody>
          <a:bodyPr lIns="0" tIns="0" rIns="0" bIns="0" anchor="ctr"/>
          <a:lstStyle/>
          <a:p>
            <a:pPr algn="just"/>
            <a:r>
              <a:rPr lang="en-US" altLang="zh-CN">
                <a:ea typeface="楷体_GB2312" pitchFamily="49" charset="-122"/>
              </a:rPr>
              <a:t>c</a:t>
            </a:r>
            <a:r>
              <a:rPr lang="en-US" altLang="zh-CN" baseline="-25000">
                <a:ea typeface="楷体_GB2312" pitchFamily="49" charset="-122"/>
              </a:rPr>
              <a:t>1</a:t>
            </a:r>
            <a:endParaRPr lang="en-US" altLang="zh-CN">
              <a:ea typeface="楷体_GB2312" pitchFamily="49" charset="-122"/>
            </a:endParaRPr>
          </a:p>
        </p:txBody>
      </p:sp>
      <p:sp>
        <p:nvSpPr>
          <p:cNvPr id="1253451" name="Line 75"/>
          <p:cNvSpPr>
            <a:spLocks noChangeAspect="1" noChangeShapeType="1"/>
          </p:cNvSpPr>
          <p:nvPr/>
        </p:nvSpPr>
        <p:spPr bwMode="auto">
          <a:xfrm flipH="1">
            <a:off x="4867275" y="4046538"/>
            <a:ext cx="198438" cy="693737"/>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454" name="Text Box 78"/>
          <p:cNvSpPr txBox="1">
            <a:spLocks noChangeAspect="1" noChangeArrowheads="1"/>
          </p:cNvSpPr>
          <p:nvPr/>
        </p:nvSpPr>
        <p:spPr bwMode="auto">
          <a:xfrm>
            <a:off x="4094163" y="4770438"/>
            <a:ext cx="371475" cy="350837"/>
          </a:xfrm>
          <a:prstGeom prst="rect">
            <a:avLst/>
          </a:prstGeom>
          <a:solidFill>
            <a:srgbClr val="FFFFFF"/>
          </a:solidFill>
          <a:ln w="9525">
            <a:noFill/>
            <a:miter lim="800000"/>
            <a:headEnd/>
            <a:tailEnd/>
          </a:ln>
        </p:spPr>
        <p:txBody>
          <a:bodyPr lIns="0" tIns="0" rIns="0" bIns="0" anchor="ctr"/>
          <a:lstStyle/>
          <a:p>
            <a:pPr algn="just"/>
            <a:r>
              <a:rPr lang="en-US" altLang="zh-CN">
                <a:ea typeface="楷体_GB2312" pitchFamily="49" charset="-122"/>
              </a:rPr>
              <a:t>s</a:t>
            </a:r>
            <a:r>
              <a:rPr lang="en-US" altLang="zh-CN" baseline="-25000">
                <a:ea typeface="楷体_GB2312" pitchFamily="49" charset="-122"/>
              </a:rPr>
              <a:t>1</a:t>
            </a:r>
            <a:endParaRPr lang="en-US" altLang="zh-CN">
              <a:ea typeface="楷体_GB2312" pitchFamily="49" charset="-122"/>
            </a:endParaRPr>
          </a:p>
        </p:txBody>
      </p:sp>
      <p:sp>
        <p:nvSpPr>
          <p:cNvPr id="1253456" name="Text Box 80"/>
          <p:cNvSpPr txBox="1">
            <a:spLocks noChangeAspect="1" noChangeArrowheads="1"/>
          </p:cNvSpPr>
          <p:nvPr/>
        </p:nvSpPr>
        <p:spPr bwMode="auto">
          <a:xfrm>
            <a:off x="3649663" y="3041650"/>
            <a:ext cx="420687" cy="365125"/>
          </a:xfrm>
          <a:prstGeom prst="rect">
            <a:avLst/>
          </a:prstGeom>
          <a:solidFill>
            <a:srgbClr val="FFFFFF"/>
          </a:solidFill>
          <a:ln w="9525">
            <a:noFill/>
            <a:miter lim="800000"/>
            <a:headEnd/>
            <a:tailEnd/>
          </a:ln>
        </p:spPr>
        <p:txBody>
          <a:bodyPr lIns="0" tIns="0" rIns="0" bIns="0" anchor="ctr">
            <a:spAutoFit/>
          </a:bodyPr>
          <a:lstStyle/>
          <a:p>
            <a:pPr algn="just"/>
            <a:r>
              <a:rPr lang="en-US" altLang="zh-CN">
                <a:ea typeface="楷体_GB2312" pitchFamily="49" charset="-122"/>
              </a:rPr>
              <a:t>w</a:t>
            </a:r>
            <a:r>
              <a:rPr lang="en-US" altLang="zh-CN" baseline="-25000">
                <a:ea typeface="楷体_GB2312" pitchFamily="49" charset="-122"/>
              </a:rPr>
              <a:t>1</a:t>
            </a:r>
            <a:endParaRPr lang="en-US" altLang="zh-CN">
              <a:ea typeface="楷体_GB2312" pitchFamily="49" charset="-122"/>
            </a:endParaRPr>
          </a:p>
        </p:txBody>
      </p:sp>
      <p:sp>
        <p:nvSpPr>
          <p:cNvPr id="1253457" name="Text Box 81"/>
          <p:cNvSpPr txBox="1">
            <a:spLocks noChangeAspect="1" noChangeArrowheads="1"/>
          </p:cNvSpPr>
          <p:nvPr/>
        </p:nvSpPr>
        <p:spPr bwMode="auto">
          <a:xfrm>
            <a:off x="3749675" y="3692525"/>
            <a:ext cx="844550" cy="728663"/>
          </a:xfrm>
          <a:prstGeom prst="rect">
            <a:avLst/>
          </a:prstGeom>
          <a:solidFill>
            <a:srgbClr val="CCFF99"/>
          </a:solidFill>
          <a:ln w="28575">
            <a:solidFill>
              <a:srgbClr val="000000"/>
            </a:solidFill>
            <a:miter lim="800000"/>
            <a:headEnd/>
            <a:tailEnd/>
          </a:ln>
        </p:spPr>
        <p:txBody>
          <a:bodyPr anchor="ctr"/>
          <a:lstStyle/>
          <a:p>
            <a:r>
              <a:rPr lang="en-US" altLang="zh-CN">
                <a:ea typeface="楷体_GB2312" pitchFamily="49" charset="-122"/>
              </a:rPr>
              <a:t>FA</a:t>
            </a:r>
          </a:p>
        </p:txBody>
      </p:sp>
      <p:sp>
        <p:nvSpPr>
          <p:cNvPr id="1253458" name="Line 82"/>
          <p:cNvSpPr>
            <a:spLocks noChangeAspect="1" noChangeShapeType="1"/>
          </p:cNvSpPr>
          <p:nvPr/>
        </p:nvSpPr>
        <p:spPr bwMode="auto">
          <a:xfrm>
            <a:off x="3983038" y="3286125"/>
            <a:ext cx="0" cy="406400"/>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459" name="Line 83"/>
          <p:cNvSpPr>
            <a:spLocks noChangeAspect="1" noChangeShapeType="1"/>
          </p:cNvSpPr>
          <p:nvPr/>
        </p:nvSpPr>
        <p:spPr bwMode="auto">
          <a:xfrm>
            <a:off x="4183063" y="4435475"/>
            <a:ext cx="0" cy="377825"/>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460" name="Line 84"/>
          <p:cNvSpPr>
            <a:spLocks noChangeAspect="1" noChangeShapeType="1"/>
          </p:cNvSpPr>
          <p:nvPr/>
        </p:nvSpPr>
        <p:spPr bwMode="auto">
          <a:xfrm flipH="1">
            <a:off x="4583113" y="4046538"/>
            <a:ext cx="211137" cy="0"/>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461" name="Line 85"/>
          <p:cNvSpPr>
            <a:spLocks noChangeAspect="1" noChangeShapeType="1"/>
          </p:cNvSpPr>
          <p:nvPr/>
        </p:nvSpPr>
        <p:spPr bwMode="auto">
          <a:xfrm flipH="1">
            <a:off x="4783138" y="2600325"/>
            <a:ext cx="420687" cy="1446213"/>
          </a:xfrm>
          <a:prstGeom prst="line">
            <a:avLst/>
          </a:prstGeom>
          <a:noFill/>
          <a:ln w="28575">
            <a:solidFill>
              <a:srgbClr val="000000"/>
            </a:solidFill>
            <a:round/>
            <a:headEnd/>
            <a:tailEnd/>
          </a:ln>
          <a:effectLst/>
        </p:spPr>
        <p:txBody>
          <a:bodyPr anchor="ctr"/>
          <a:lstStyle/>
          <a:p>
            <a:endParaRPr lang="zh-CN" altLang="en-US"/>
          </a:p>
        </p:txBody>
      </p:sp>
      <p:sp>
        <p:nvSpPr>
          <p:cNvPr id="1253462" name="Line 86"/>
          <p:cNvSpPr>
            <a:spLocks noChangeAspect="1" noChangeShapeType="1"/>
          </p:cNvSpPr>
          <p:nvPr/>
        </p:nvSpPr>
        <p:spPr bwMode="auto">
          <a:xfrm flipH="1">
            <a:off x="3536950" y="4049713"/>
            <a:ext cx="211138" cy="0"/>
          </a:xfrm>
          <a:prstGeom prst="line">
            <a:avLst/>
          </a:prstGeom>
          <a:noFill/>
          <a:ln w="28575">
            <a:solidFill>
              <a:srgbClr val="000000"/>
            </a:solidFill>
            <a:round/>
            <a:headEnd/>
            <a:tailEnd/>
          </a:ln>
          <a:effectLst/>
        </p:spPr>
        <p:txBody>
          <a:bodyPr anchor="ctr"/>
          <a:lstStyle/>
          <a:p>
            <a:endParaRPr lang="zh-CN" altLang="en-US"/>
          </a:p>
        </p:txBody>
      </p:sp>
      <p:sp>
        <p:nvSpPr>
          <p:cNvPr id="1253464" name="Text Box 88"/>
          <p:cNvSpPr txBox="1">
            <a:spLocks noChangeAspect="1" noChangeArrowheads="1"/>
          </p:cNvSpPr>
          <p:nvPr/>
        </p:nvSpPr>
        <p:spPr bwMode="auto">
          <a:xfrm>
            <a:off x="3217863" y="4697413"/>
            <a:ext cx="238125" cy="342900"/>
          </a:xfrm>
          <a:prstGeom prst="rect">
            <a:avLst/>
          </a:prstGeom>
          <a:solidFill>
            <a:srgbClr val="FFFFFF"/>
          </a:solidFill>
          <a:ln w="9525">
            <a:noFill/>
            <a:miter lim="800000"/>
            <a:headEnd/>
            <a:tailEnd/>
          </a:ln>
        </p:spPr>
        <p:txBody>
          <a:bodyPr lIns="0" tIns="0" rIns="0" bIns="0" anchor="ctr"/>
          <a:lstStyle/>
          <a:p>
            <a:pPr algn="just"/>
            <a:r>
              <a:rPr lang="en-US" altLang="zh-CN">
                <a:ea typeface="楷体_GB2312" pitchFamily="49" charset="-122"/>
              </a:rPr>
              <a:t>c</a:t>
            </a:r>
            <a:r>
              <a:rPr lang="en-US" altLang="zh-CN" baseline="-25000">
                <a:ea typeface="楷体_GB2312" pitchFamily="49" charset="-122"/>
              </a:rPr>
              <a:t>2</a:t>
            </a:r>
            <a:endParaRPr lang="en-US" altLang="zh-CN">
              <a:ea typeface="楷体_GB2312" pitchFamily="49" charset="-122"/>
            </a:endParaRPr>
          </a:p>
        </p:txBody>
      </p:sp>
      <p:sp>
        <p:nvSpPr>
          <p:cNvPr id="1253465" name="Line 89"/>
          <p:cNvSpPr>
            <a:spLocks noChangeAspect="1" noChangeShapeType="1"/>
          </p:cNvSpPr>
          <p:nvPr/>
        </p:nvSpPr>
        <p:spPr bwMode="auto">
          <a:xfrm flipH="1">
            <a:off x="3338513" y="4046538"/>
            <a:ext cx="198437" cy="693737"/>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468" name="Text Box 92"/>
          <p:cNvSpPr txBox="1">
            <a:spLocks noChangeAspect="1" noChangeArrowheads="1"/>
          </p:cNvSpPr>
          <p:nvPr/>
        </p:nvSpPr>
        <p:spPr bwMode="auto">
          <a:xfrm>
            <a:off x="2565400" y="4770438"/>
            <a:ext cx="447675" cy="350837"/>
          </a:xfrm>
          <a:prstGeom prst="rect">
            <a:avLst/>
          </a:prstGeom>
          <a:solidFill>
            <a:srgbClr val="FFFFFF"/>
          </a:solidFill>
          <a:ln w="9525">
            <a:noFill/>
            <a:miter lim="800000"/>
            <a:headEnd/>
            <a:tailEnd/>
          </a:ln>
        </p:spPr>
        <p:txBody>
          <a:bodyPr lIns="0" tIns="0" rIns="0" bIns="0" anchor="ctr"/>
          <a:lstStyle/>
          <a:p>
            <a:pPr algn="just"/>
            <a:r>
              <a:rPr lang="en-US" altLang="zh-CN">
                <a:ea typeface="楷体_GB2312" pitchFamily="49" charset="-122"/>
              </a:rPr>
              <a:t>s</a:t>
            </a:r>
            <a:r>
              <a:rPr lang="en-US" altLang="zh-CN" baseline="-25000">
                <a:ea typeface="楷体_GB2312" pitchFamily="49" charset="-122"/>
              </a:rPr>
              <a:t>2</a:t>
            </a:r>
            <a:endParaRPr lang="en-US" altLang="zh-CN">
              <a:ea typeface="楷体_GB2312" pitchFamily="49" charset="-122"/>
            </a:endParaRPr>
          </a:p>
        </p:txBody>
      </p:sp>
      <p:sp>
        <p:nvSpPr>
          <p:cNvPr id="1253470" name="Text Box 94"/>
          <p:cNvSpPr txBox="1">
            <a:spLocks noChangeAspect="1" noChangeArrowheads="1"/>
          </p:cNvSpPr>
          <p:nvPr/>
        </p:nvSpPr>
        <p:spPr bwMode="auto">
          <a:xfrm>
            <a:off x="2114550" y="3035300"/>
            <a:ext cx="395288" cy="365125"/>
          </a:xfrm>
          <a:prstGeom prst="rect">
            <a:avLst/>
          </a:prstGeom>
          <a:solidFill>
            <a:srgbClr val="FFFFFF"/>
          </a:solidFill>
          <a:ln w="9525">
            <a:noFill/>
            <a:miter lim="800000"/>
            <a:headEnd/>
            <a:tailEnd/>
          </a:ln>
        </p:spPr>
        <p:txBody>
          <a:bodyPr lIns="0" tIns="0" rIns="0" bIns="0" anchor="ctr">
            <a:spAutoFit/>
          </a:bodyPr>
          <a:lstStyle/>
          <a:p>
            <a:pPr algn="just"/>
            <a:r>
              <a:rPr lang="en-US" altLang="zh-CN">
                <a:ea typeface="楷体_GB2312" pitchFamily="49" charset="-122"/>
              </a:rPr>
              <a:t>w</a:t>
            </a:r>
            <a:r>
              <a:rPr lang="en-US" altLang="zh-CN" baseline="-25000">
                <a:ea typeface="楷体_GB2312" pitchFamily="49" charset="-122"/>
              </a:rPr>
              <a:t>2</a:t>
            </a:r>
            <a:endParaRPr lang="en-US" altLang="zh-CN">
              <a:ea typeface="楷体_GB2312" pitchFamily="49" charset="-122"/>
            </a:endParaRPr>
          </a:p>
        </p:txBody>
      </p:sp>
      <p:sp>
        <p:nvSpPr>
          <p:cNvPr id="1253471" name="Text Box 95"/>
          <p:cNvSpPr txBox="1">
            <a:spLocks noChangeAspect="1" noChangeArrowheads="1"/>
          </p:cNvSpPr>
          <p:nvPr/>
        </p:nvSpPr>
        <p:spPr bwMode="auto">
          <a:xfrm>
            <a:off x="2220913" y="3692525"/>
            <a:ext cx="844550" cy="728663"/>
          </a:xfrm>
          <a:prstGeom prst="rect">
            <a:avLst/>
          </a:prstGeom>
          <a:solidFill>
            <a:srgbClr val="CCFF99"/>
          </a:solidFill>
          <a:ln w="28575">
            <a:solidFill>
              <a:srgbClr val="000000"/>
            </a:solidFill>
            <a:miter lim="800000"/>
            <a:headEnd/>
            <a:tailEnd/>
          </a:ln>
        </p:spPr>
        <p:txBody>
          <a:bodyPr anchor="ctr"/>
          <a:lstStyle/>
          <a:p>
            <a:r>
              <a:rPr lang="en-US" altLang="zh-CN">
                <a:ea typeface="楷体_GB2312" pitchFamily="49" charset="-122"/>
              </a:rPr>
              <a:t>FA</a:t>
            </a:r>
          </a:p>
        </p:txBody>
      </p:sp>
      <p:sp>
        <p:nvSpPr>
          <p:cNvPr id="1253472" name="Line 96"/>
          <p:cNvSpPr>
            <a:spLocks noChangeAspect="1" noChangeShapeType="1"/>
          </p:cNvSpPr>
          <p:nvPr/>
        </p:nvSpPr>
        <p:spPr bwMode="auto">
          <a:xfrm>
            <a:off x="2454275" y="3286125"/>
            <a:ext cx="0" cy="406400"/>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473" name="Line 97"/>
          <p:cNvSpPr>
            <a:spLocks noChangeAspect="1" noChangeShapeType="1"/>
          </p:cNvSpPr>
          <p:nvPr/>
        </p:nvSpPr>
        <p:spPr bwMode="auto">
          <a:xfrm>
            <a:off x="2654300" y="4435475"/>
            <a:ext cx="0" cy="377825"/>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474" name="Line 98"/>
          <p:cNvSpPr>
            <a:spLocks noChangeAspect="1" noChangeShapeType="1"/>
          </p:cNvSpPr>
          <p:nvPr/>
        </p:nvSpPr>
        <p:spPr bwMode="auto">
          <a:xfrm flipH="1">
            <a:off x="3054350" y="4046538"/>
            <a:ext cx="211138" cy="0"/>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475" name="Line 99"/>
          <p:cNvSpPr>
            <a:spLocks noChangeAspect="1" noChangeShapeType="1"/>
          </p:cNvSpPr>
          <p:nvPr/>
        </p:nvSpPr>
        <p:spPr bwMode="auto">
          <a:xfrm flipH="1">
            <a:off x="3254375" y="2600325"/>
            <a:ext cx="420688" cy="1446213"/>
          </a:xfrm>
          <a:prstGeom prst="line">
            <a:avLst/>
          </a:prstGeom>
          <a:noFill/>
          <a:ln w="28575">
            <a:solidFill>
              <a:srgbClr val="000000"/>
            </a:solidFill>
            <a:round/>
            <a:headEnd/>
            <a:tailEnd/>
          </a:ln>
          <a:effectLst/>
        </p:spPr>
        <p:txBody>
          <a:bodyPr anchor="ctr"/>
          <a:lstStyle/>
          <a:p>
            <a:endParaRPr lang="zh-CN" altLang="en-US"/>
          </a:p>
        </p:txBody>
      </p:sp>
      <p:sp>
        <p:nvSpPr>
          <p:cNvPr id="1253476" name="Line 100"/>
          <p:cNvSpPr>
            <a:spLocks noChangeAspect="1" noChangeShapeType="1"/>
          </p:cNvSpPr>
          <p:nvPr/>
        </p:nvSpPr>
        <p:spPr bwMode="auto">
          <a:xfrm flipH="1">
            <a:off x="2008188" y="4049713"/>
            <a:ext cx="211137" cy="0"/>
          </a:xfrm>
          <a:prstGeom prst="line">
            <a:avLst/>
          </a:prstGeom>
          <a:noFill/>
          <a:ln w="28575">
            <a:solidFill>
              <a:srgbClr val="000000"/>
            </a:solidFill>
            <a:round/>
            <a:headEnd/>
            <a:tailEnd/>
          </a:ln>
          <a:effectLst/>
        </p:spPr>
        <p:txBody>
          <a:bodyPr anchor="ctr"/>
          <a:lstStyle/>
          <a:p>
            <a:endParaRPr lang="zh-CN" altLang="en-US"/>
          </a:p>
        </p:txBody>
      </p:sp>
      <p:sp>
        <p:nvSpPr>
          <p:cNvPr id="1253478" name="Text Box 102"/>
          <p:cNvSpPr txBox="1">
            <a:spLocks noChangeAspect="1" noChangeArrowheads="1"/>
          </p:cNvSpPr>
          <p:nvPr/>
        </p:nvSpPr>
        <p:spPr bwMode="auto">
          <a:xfrm>
            <a:off x="1689100" y="4697413"/>
            <a:ext cx="238125" cy="342900"/>
          </a:xfrm>
          <a:prstGeom prst="rect">
            <a:avLst/>
          </a:prstGeom>
          <a:solidFill>
            <a:srgbClr val="FFFFFF"/>
          </a:solidFill>
          <a:ln w="9525">
            <a:noFill/>
            <a:miter lim="800000"/>
            <a:headEnd/>
            <a:tailEnd/>
          </a:ln>
        </p:spPr>
        <p:txBody>
          <a:bodyPr lIns="0" tIns="0" rIns="0" bIns="0" anchor="ctr"/>
          <a:lstStyle/>
          <a:p>
            <a:pPr algn="just"/>
            <a:r>
              <a:rPr lang="en-US" altLang="zh-CN">
                <a:ea typeface="楷体_GB2312" pitchFamily="49" charset="-122"/>
              </a:rPr>
              <a:t>c</a:t>
            </a:r>
            <a:r>
              <a:rPr lang="en-US" altLang="zh-CN" baseline="-25000">
                <a:ea typeface="楷体_GB2312" pitchFamily="49" charset="-122"/>
              </a:rPr>
              <a:t>3</a:t>
            </a:r>
            <a:endParaRPr lang="en-US" altLang="zh-CN">
              <a:ea typeface="楷体_GB2312" pitchFamily="49" charset="-122"/>
            </a:endParaRPr>
          </a:p>
        </p:txBody>
      </p:sp>
      <p:sp>
        <p:nvSpPr>
          <p:cNvPr id="1253479" name="Line 103"/>
          <p:cNvSpPr>
            <a:spLocks noChangeAspect="1" noChangeShapeType="1"/>
          </p:cNvSpPr>
          <p:nvPr/>
        </p:nvSpPr>
        <p:spPr bwMode="auto">
          <a:xfrm flipH="1">
            <a:off x="1809750" y="4046538"/>
            <a:ext cx="198438" cy="693737"/>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481" name="Text Box 105"/>
          <p:cNvSpPr txBox="1">
            <a:spLocks noChangeAspect="1" noChangeArrowheads="1"/>
          </p:cNvSpPr>
          <p:nvPr/>
        </p:nvSpPr>
        <p:spPr bwMode="auto">
          <a:xfrm>
            <a:off x="7272338" y="4578350"/>
            <a:ext cx="666750" cy="357188"/>
          </a:xfrm>
          <a:prstGeom prst="rect">
            <a:avLst/>
          </a:prstGeom>
          <a:solidFill>
            <a:srgbClr val="FFFFFF"/>
          </a:solidFill>
          <a:ln w="9525">
            <a:noFill/>
            <a:miter lim="800000"/>
            <a:headEnd/>
            <a:tailEnd/>
          </a:ln>
        </p:spPr>
        <p:txBody>
          <a:bodyPr wrap="none" lIns="0" tIns="0" rIns="0" bIns="0" anchor="ctr"/>
          <a:lstStyle/>
          <a:p>
            <a:r>
              <a:rPr lang="en-US" altLang="zh-CN">
                <a:ea typeface="楷体_GB2312" pitchFamily="49" charset="-122"/>
              </a:rPr>
              <a:t>C    S</a:t>
            </a:r>
          </a:p>
        </p:txBody>
      </p:sp>
      <p:sp>
        <p:nvSpPr>
          <p:cNvPr id="1253482" name="Text Box 106"/>
          <p:cNvSpPr txBox="1">
            <a:spLocks noChangeAspect="1" noChangeArrowheads="1"/>
          </p:cNvSpPr>
          <p:nvPr/>
        </p:nvSpPr>
        <p:spPr bwMode="auto">
          <a:xfrm>
            <a:off x="6969447" y="3071813"/>
            <a:ext cx="1851025" cy="357187"/>
          </a:xfrm>
          <a:prstGeom prst="rect">
            <a:avLst/>
          </a:prstGeom>
          <a:solidFill>
            <a:srgbClr val="FFFFFF"/>
          </a:solidFill>
          <a:ln w="9525">
            <a:noFill/>
            <a:miter lim="800000"/>
            <a:headEnd/>
            <a:tailEnd/>
          </a:ln>
        </p:spPr>
        <p:txBody>
          <a:bodyPr wrap="none" lIns="0" tIns="0" rIns="0" bIns="0" anchor="ctr"/>
          <a:lstStyle/>
          <a:p>
            <a:pPr algn="l"/>
            <a:r>
              <a:rPr lang="en-US" altLang="zh-CN">
                <a:ea typeface="楷体_GB2312" pitchFamily="49" charset="-122"/>
              </a:rPr>
              <a:t>W  </a:t>
            </a:r>
            <a:r>
              <a:rPr lang="en-US" altLang="zh-CN" smtClean="0">
                <a:ea typeface="楷体_GB2312" pitchFamily="49" charset="-122"/>
              </a:rPr>
              <a:t>   </a:t>
            </a:r>
            <a:r>
              <a:rPr lang="en-US" altLang="zh-CN">
                <a:ea typeface="楷体_GB2312" pitchFamily="49" charset="-122"/>
              </a:rPr>
              <a:t>C</a:t>
            </a:r>
            <a:r>
              <a:rPr lang="en-US" altLang="zh-CN" smtClean="0">
                <a:ea typeface="楷体_GB2312" pitchFamily="49" charset="-122"/>
              </a:rPr>
              <a:t>′  S</a:t>
            </a:r>
            <a:r>
              <a:rPr lang="en-US" altLang="zh-CN">
                <a:ea typeface="楷体_GB2312" pitchFamily="49" charset="-122"/>
              </a:rPr>
              <a:t>′</a:t>
            </a:r>
          </a:p>
        </p:txBody>
      </p:sp>
      <p:sp>
        <p:nvSpPr>
          <p:cNvPr id="1253483" name="Text Box 107"/>
          <p:cNvSpPr txBox="1">
            <a:spLocks noChangeAspect="1" noChangeArrowheads="1"/>
          </p:cNvSpPr>
          <p:nvPr/>
        </p:nvSpPr>
        <p:spPr bwMode="auto">
          <a:xfrm>
            <a:off x="7307263" y="1757363"/>
            <a:ext cx="974725" cy="357187"/>
          </a:xfrm>
          <a:prstGeom prst="rect">
            <a:avLst/>
          </a:prstGeom>
          <a:solidFill>
            <a:srgbClr val="FFFFFF"/>
          </a:solidFill>
          <a:ln w="9525">
            <a:noFill/>
            <a:miter lim="800000"/>
            <a:headEnd/>
            <a:tailEnd/>
          </a:ln>
        </p:spPr>
        <p:txBody>
          <a:bodyPr wrap="none" lIns="0" tIns="0" rIns="0" bIns="0" anchor="ctr"/>
          <a:lstStyle/>
          <a:p>
            <a:r>
              <a:rPr lang="en-US" altLang="zh-CN">
                <a:ea typeface="楷体_GB2312" pitchFamily="49" charset="-122"/>
              </a:rPr>
              <a:t>X   Y   Z</a:t>
            </a:r>
          </a:p>
        </p:txBody>
      </p:sp>
      <p:sp>
        <p:nvSpPr>
          <p:cNvPr id="1253484" name="Text Box 108"/>
          <p:cNvSpPr txBox="1">
            <a:spLocks noChangeAspect="1" noChangeArrowheads="1"/>
          </p:cNvSpPr>
          <p:nvPr/>
        </p:nvSpPr>
        <p:spPr bwMode="auto">
          <a:xfrm>
            <a:off x="6948488" y="2436813"/>
            <a:ext cx="1655762" cy="534987"/>
          </a:xfrm>
          <a:prstGeom prst="rect">
            <a:avLst/>
          </a:prstGeom>
          <a:solidFill>
            <a:srgbClr val="FFFF99"/>
          </a:solidFill>
          <a:ln w="28575">
            <a:solidFill>
              <a:srgbClr val="000000"/>
            </a:solidFill>
            <a:miter lim="800000"/>
            <a:headEnd/>
            <a:tailEnd/>
          </a:ln>
        </p:spPr>
        <p:txBody>
          <a:bodyPr anchor="ctr"/>
          <a:lstStyle/>
          <a:p>
            <a:r>
              <a:rPr lang="en-US" altLang="zh-CN">
                <a:ea typeface="楷体_GB2312" pitchFamily="49" charset="-122"/>
              </a:rPr>
              <a:t>CS</a:t>
            </a:r>
            <a:r>
              <a:rPr lang="zh-CN" altLang="en-US">
                <a:ea typeface="楷体_GB2312" pitchFamily="49" charset="-122"/>
              </a:rPr>
              <a:t>加法器</a:t>
            </a:r>
          </a:p>
        </p:txBody>
      </p:sp>
      <p:sp>
        <p:nvSpPr>
          <p:cNvPr id="1253485" name="Text Box 109"/>
          <p:cNvSpPr txBox="1">
            <a:spLocks noChangeAspect="1" noChangeArrowheads="1"/>
          </p:cNvSpPr>
          <p:nvPr/>
        </p:nvSpPr>
        <p:spPr bwMode="auto">
          <a:xfrm>
            <a:off x="6804025" y="3717925"/>
            <a:ext cx="1584325" cy="534988"/>
          </a:xfrm>
          <a:prstGeom prst="rect">
            <a:avLst/>
          </a:prstGeom>
          <a:solidFill>
            <a:srgbClr val="FFFF99"/>
          </a:solidFill>
          <a:ln w="28575">
            <a:solidFill>
              <a:srgbClr val="000000"/>
            </a:solidFill>
            <a:miter lim="800000"/>
            <a:headEnd/>
            <a:tailEnd/>
          </a:ln>
        </p:spPr>
        <p:txBody>
          <a:bodyPr anchor="ctr"/>
          <a:lstStyle/>
          <a:p>
            <a:r>
              <a:rPr lang="en-US" altLang="zh-CN">
                <a:ea typeface="楷体_GB2312" pitchFamily="49" charset="-122"/>
              </a:rPr>
              <a:t>CS</a:t>
            </a:r>
            <a:r>
              <a:rPr lang="zh-CN" altLang="en-US">
                <a:ea typeface="楷体_GB2312" pitchFamily="49" charset="-122"/>
              </a:rPr>
              <a:t>加法器</a:t>
            </a:r>
          </a:p>
        </p:txBody>
      </p:sp>
      <p:sp>
        <p:nvSpPr>
          <p:cNvPr id="1253486" name="Line 110"/>
          <p:cNvSpPr>
            <a:spLocks noChangeAspect="1" noChangeShapeType="1"/>
          </p:cNvSpPr>
          <p:nvPr/>
        </p:nvSpPr>
        <p:spPr bwMode="auto">
          <a:xfrm>
            <a:off x="7366000" y="2089150"/>
            <a:ext cx="0" cy="350838"/>
          </a:xfrm>
          <a:prstGeom prst="line">
            <a:avLst/>
          </a:prstGeom>
          <a:noFill/>
          <a:ln w="57150">
            <a:solidFill>
              <a:srgbClr val="0000FF"/>
            </a:solidFill>
            <a:round/>
            <a:headEnd/>
            <a:tailEnd type="triangle" w="med" len="sm"/>
          </a:ln>
          <a:effectLst/>
        </p:spPr>
        <p:txBody>
          <a:bodyPr anchor="ctr"/>
          <a:lstStyle/>
          <a:p>
            <a:endParaRPr lang="zh-CN" altLang="en-US"/>
          </a:p>
        </p:txBody>
      </p:sp>
      <p:sp>
        <p:nvSpPr>
          <p:cNvPr id="1253487" name="Line 111"/>
          <p:cNvSpPr>
            <a:spLocks noChangeAspect="1" noChangeShapeType="1"/>
          </p:cNvSpPr>
          <p:nvPr/>
        </p:nvSpPr>
        <p:spPr bwMode="auto">
          <a:xfrm>
            <a:off x="8229600" y="2085975"/>
            <a:ext cx="0" cy="350838"/>
          </a:xfrm>
          <a:prstGeom prst="line">
            <a:avLst/>
          </a:prstGeom>
          <a:noFill/>
          <a:ln w="57150">
            <a:solidFill>
              <a:srgbClr val="0000FF"/>
            </a:solidFill>
            <a:round/>
            <a:headEnd/>
            <a:tailEnd type="triangle" w="med" len="sm"/>
          </a:ln>
          <a:effectLst/>
        </p:spPr>
        <p:txBody>
          <a:bodyPr anchor="ctr"/>
          <a:lstStyle/>
          <a:p>
            <a:endParaRPr lang="zh-CN" altLang="en-US"/>
          </a:p>
        </p:txBody>
      </p:sp>
      <p:sp>
        <p:nvSpPr>
          <p:cNvPr id="1253488" name="Line 112"/>
          <p:cNvSpPr>
            <a:spLocks noChangeAspect="1" noChangeShapeType="1"/>
          </p:cNvSpPr>
          <p:nvPr/>
        </p:nvSpPr>
        <p:spPr bwMode="auto">
          <a:xfrm>
            <a:off x="7854950" y="4256088"/>
            <a:ext cx="0" cy="350837"/>
          </a:xfrm>
          <a:prstGeom prst="line">
            <a:avLst/>
          </a:prstGeom>
          <a:noFill/>
          <a:ln w="57150">
            <a:solidFill>
              <a:srgbClr val="0000FF"/>
            </a:solidFill>
            <a:round/>
            <a:headEnd/>
            <a:tailEnd type="triangle" w="med" len="sm"/>
          </a:ln>
          <a:effectLst/>
        </p:spPr>
        <p:txBody>
          <a:bodyPr anchor="ctr"/>
          <a:lstStyle/>
          <a:p>
            <a:endParaRPr lang="zh-CN" altLang="en-US"/>
          </a:p>
        </p:txBody>
      </p:sp>
      <p:sp>
        <p:nvSpPr>
          <p:cNvPr id="1253489" name="Line 113"/>
          <p:cNvSpPr>
            <a:spLocks noChangeAspect="1" noChangeShapeType="1"/>
          </p:cNvSpPr>
          <p:nvPr/>
        </p:nvSpPr>
        <p:spPr bwMode="auto">
          <a:xfrm>
            <a:off x="7132638" y="3363913"/>
            <a:ext cx="0" cy="350837"/>
          </a:xfrm>
          <a:prstGeom prst="line">
            <a:avLst/>
          </a:prstGeom>
          <a:noFill/>
          <a:ln w="57150">
            <a:solidFill>
              <a:srgbClr val="0000FF"/>
            </a:solidFill>
            <a:round/>
            <a:headEnd/>
            <a:tailEnd type="triangle" w="med" len="sm"/>
          </a:ln>
          <a:effectLst/>
        </p:spPr>
        <p:txBody>
          <a:bodyPr anchor="ctr"/>
          <a:lstStyle/>
          <a:p>
            <a:endParaRPr lang="zh-CN" altLang="en-US"/>
          </a:p>
        </p:txBody>
      </p:sp>
      <p:sp>
        <p:nvSpPr>
          <p:cNvPr id="1253490" name="Line 114"/>
          <p:cNvSpPr>
            <a:spLocks noChangeAspect="1" noChangeShapeType="1"/>
          </p:cNvSpPr>
          <p:nvPr/>
        </p:nvSpPr>
        <p:spPr bwMode="auto">
          <a:xfrm>
            <a:off x="7353300" y="4259263"/>
            <a:ext cx="0" cy="350837"/>
          </a:xfrm>
          <a:prstGeom prst="line">
            <a:avLst/>
          </a:prstGeom>
          <a:noFill/>
          <a:ln w="57150">
            <a:solidFill>
              <a:srgbClr val="0000FF"/>
            </a:solidFill>
            <a:round/>
            <a:headEnd/>
            <a:tailEnd type="triangle" w="med" len="sm"/>
          </a:ln>
          <a:effectLst/>
        </p:spPr>
        <p:txBody>
          <a:bodyPr anchor="ctr"/>
          <a:lstStyle/>
          <a:p>
            <a:endParaRPr lang="zh-CN" altLang="en-US"/>
          </a:p>
        </p:txBody>
      </p:sp>
      <p:sp>
        <p:nvSpPr>
          <p:cNvPr id="1253491" name="Line 115"/>
          <p:cNvSpPr>
            <a:spLocks noChangeAspect="1" noChangeShapeType="1"/>
          </p:cNvSpPr>
          <p:nvPr/>
        </p:nvSpPr>
        <p:spPr bwMode="auto">
          <a:xfrm>
            <a:off x="7808913" y="2089150"/>
            <a:ext cx="0" cy="350838"/>
          </a:xfrm>
          <a:prstGeom prst="line">
            <a:avLst/>
          </a:prstGeom>
          <a:noFill/>
          <a:ln w="57150">
            <a:solidFill>
              <a:srgbClr val="0000FF"/>
            </a:solidFill>
            <a:round/>
            <a:headEnd/>
            <a:tailEnd type="triangle" w="med" len="sm"/>
          </a:ln>
          <a:effectLst/>
        </p:spPr>
        <p:txBody>
          <a:bodyPr anchor="ctr"/>
          <a:lstStyle/>
          <a:p>
            <a:endParaRPr lang="zh-CN" altLang="en-US"/>
          </a:p>
        </p:txBody>
      </p:sp>
      <p:sp>
        <p:nvSpPr>
          <p:cNvPr id="1253492" name="Line 116"/>
          <p:cNvSpPr>
            <a:spLocks noChangeAspect="1" noChangeShapeType="1"/>
          </p:cNvSpPr>
          <p:nvPr/>
        </p:nvSpPr>
        <p:spPr bwMode="auto">
          <a:xfrm>
            <a:off x="7575550" y="2974975"/>
            <a:ext cx="0" cy="746125"/>
          </a:xfrm>
          <a:prstGeom prst="line">
            <a:avLst/>
          </a:prstGeom>
          <a:noFill/>
          <a:ln w="57150">
            <a:solidFill>
              <a:srgbClr val="0000FF"/>
            </a:solidFill>
            <a:round/>
            <a:headEnd/>
            <a:tailEnd type="triangle" w="med" len="sm"/>
          </a:ln>
          <a:effectLst/>
        </p:spPr>
        <p:txBody>
          <a:bodyPr anchor="ctr"/>
          <a:lstStyle/>
          <a:p>
            <a:endParaRPr lang="zh-CN" altLang="en-US"/>
          </a:p>
        </p:txBody>
      </p:sp>
      <p:sp>
        <p:nvSpPr>
          <p:cNvPr id="1253493" name="Line 117"/>
          <p:cNvSpPr>
            <a:spLocks noChangeAspect="1" noChangeShapeType="1"/>
          </p:cNvSpPr>
          <p:nvPr/>
        </p:nvSpPr>
        <p:spPr bwMode="auto">
          <a:xfrm>
            <a:off x="8042275" y="2971800"/>
            <a:ext cx="0" cy="746125"/>
          </a:xfrm>
          <a:prstGeom prst="line">
            <a:avLst/>
          </a:prstGeom>
          <a:noFill/>
          <a:ln w="57150">
            <a:solidFill>
              <a:srgbClr val="0000FF"/>
            </a:solidFill>
            <a:round/>
            <a:headEnd/>
            <a:tailEnd type="triangle" w="med" len="sm"/>
          </a:ln>
          <a:effectLst/>
        </p:spPr>
        <p:txBody>
          <a:bodyPr anchor="ctr"/>
          <a:lstStyle/>
          <a:p>
            <a:endParaRPr lang="zh-CN" altLang="en-US"/>
          </a:p>
        </p:txBody>
      </p:sp>
      <p:sp>
        <p:nvSpPr>
          <p:cNvPr id="1253494" name="Text Box 118"/>
          <p:cNvSpPr txBox="1">
            <a:spLocks noChangeAspect="1" noChangeArrowheads="1"/>
          </p:cNvSpPr>
          <p:nvPr/>
        </p:nvSpPr>
        <p:spPr bwMode="auto">
          <a:xfrm>
            <a:off x="2486025" y="5734050"/>
            <a:ext cx="4391025" cy="503238"/>
          </a:xfrm>
          <a:prstGeom prst="rect">
            <a:avLst/>
          </a:prstGeom>
          <a:solidFill>
            <a:srgbClr val="FFFFFF"/>
          </a:solidFill>
          <a:ln w="9525">
            <a:noFill/>
            <a:miter lim="800000"/>
            <a:headEnd/>
            <a:tailEnd/>
          </a:ln>
        </p:spPr>
        <p:txBody>
          <a:bodyPr wrap="none" lIns="0" tIns="0" rIns="0" bIns="0" anchor="ctr"/>
          <a:lstStyle/>
          <a:p>
            <a:r>
              <a:rPr lang="zh-CN" altLang="en-US">
                <a:solidFill>
                  <a:schemeClr val="bg2"/>
                </a:solidFill>
                <a:ea typeface="楷体_GB2312" pitchFamily="49" charset="-122"/>
              </a:rPr>
              <a:t>图</a:t>
            </a:r>
            <a:r>
              <a:rPr lang="en-US" altLang="zh-CN">
                <a:solidFill>
                  <a:schemeClr val="bg2"/>
                </a:solidFill>
                <a:ea typeface="楷体_GB2312" pitchFamily="49" charset="-122"/>
              </a:rPr>
              <a:t>7.9  </a:t>
            </a:r>
            <a:r>
              <a:rPr lang="zh-CN" altLang="en-US">
                <a:solidFill>
                  <a:schemeClr val="bg2"/>
                </a:solidFill>
                <a:ea typeface="楷体_GB2312" pitchFamily="49" charset="-122"/>
              </a:rPr>
              <a:t>两级的进位保留加法器</a:t>
            </a:r>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灯片编号占位符 4"/>
          <p:cNvSpPr>
            <a:spLocks noGrp="1"/>
          </p:cNvSpPr>
          <p:nvPr>
            <p:ph type="sldNum" sz="quarter" idx="11"/>
          </p:nvPr>
        </p:nvSpPr>
        <p:spPr/>
        <p:txBody>
          <a:bodyPr/>
          <a:lstStyle/>
          <a:p>
            <a:fld id="{89990A64-721A-4802-B74D-3440CB7AAF6D}" type="slidenum">
              <a:rPr lang="zh-CN" altLang="en-US"/>
              <a:pPr/>
              <a:t>37</a:t>
            </a:fld>
            <a:endParaRPr lang="en-US" altLang="zh-CN"/>
          </a:p>
        </p:txBody>
      </p:sp>
      <p:sp>
        <p:nvSpPr>
          <p:cNvPr id="1254406" name="Text Box 6"/>
          <p:cNvSpPr txBox="1">
            <a:spLocks noChangeAspect="1" noChangeArrowheads="1"/>
          </p:cNvSpPr>
          <p:nvPr/>
        </p:nvSpPr>
        <p:spPr bwMode="auto">
          <a:xfrm>
            <a:off x="269875" y="5154613"/>
            <a:ext cx="3222625" cy="795337"/>
          </a:xfrm>
          <a:prstGeom prst="rect">
            <a:avLst/>
          </a:prstGeom>
          <a:noFill/>
          <a:ln w="9525" algn="ctr">
            <a:noFill/>
            <a:miter lim="800000"/>
            <a:headEnd/>
            <a:tailEnd/>
          </a:ln>
          <a:effectLst/>
        </p:spPr>
        <p:txBody>
          <a:bodyPr lIns="0" tIns="0" rIns="0" bIns="0"/>
          <a:lstStyle/>
          <a:p>
            <a:r>
              <a:rPr lang="zh-CN" altLang="en-US">
                <a:solidFill>
                  <a:schemeClr val="bg2"/>
                </a:solidFill>
                <a:ea typeface="楷体_GB2312" pitchFamily="49" charset="-122"/>
              </a:rPr>
              <a:t>图</a:t>
            </a:r>
            <a:r>
              <a:rPr lang="en-US" altLang="zh-CN">
                <a:solidFill>
                  <a:schemeClr val="bg2"/>
                </a:solidFill>
                <a:ea typeface="楷体_GB2312" pitchFamily="49" charset="-122"/>
              </a:rPr>
              <a:t>7.10  </a:t>
            </a:r>
            <a:r>
              <a:rPr lang="zh-CN" altLang="en-US">
                <a:solidFill>
                  <a:schemeClr val="bg2"/>
                </a:solidFill>
                <a:ea typeface="楷体_GB2312" pitchFamily="49" charset="-122"/>
              </a:rPr>
              <a:t>进位保留（</a:t>
            </a:r>
            <a:r>
              <a:rPr lang="en-US" altLang="zh-CN">
                <a:solidFill>
                  <a:schemeClr val="bg2"/>
                </a:solidFill>
                <a:ea typeface="楷体_GB2312" pitchFamily="49" charset="-122"/>
              </a:rPr>
              <a:t>Wallace</a:t>
            </a:r>
            <a:r>
              <a:rPr lang="zh-CN" altLang="en-US">
                <a:solidFill>
                  <a:schemeClr val="bg2"/>
                </a:solidFill>
                <a:ea typeface="楷体_GB2312" pitchFamily="49" charset="-122"/>
              </a:rPr>
              <a:t>树）乘法器</a:t>
            </a:r>
          </a:p>
        </p:txBody>
      </p:sp>
      <p:sp>
        <p:nvSpPr>
          <p:cNvPr id="1254408" name="Text Box 8"/>
          <p:cNvSpPr txBox="1">
            <a:spLocks noChangeAspect="1" noChangeArrowheads="1"/>
          </p:cNvSpPr>
          <p:nvPr/>
        </p:nvSpPr>
        <p:spPr bwMode="auto">
          <a:xfrm>
            <a:off x="2263775" y="1333500"/>
            <a:ext cx="1057275" cy="271463"/>
          </a:xfrm>
          <a:prstGeom prst="rect">
            <a:avLst/>
          </a:prstGeom>
          <a:noFill/>
          <a:ln w="9525">
            <a:noFill/>
            <a:miter lim="800000"/>
            <a:headEnd/>
            <a:tailEnd/>
          </a:ln>
        </p:spPr>
        <p:txBody>
          <a:bodyPr wrap="none" lIns="0" tIns="0" rIns="0" bIns="0"/>
          <a:lstStyle/>
          <a:p>
            <a:r>
              <a:rPr lang="en-US" altLang="zh-CN" sz="1600">
                <a:solidFill>
                  <a:srgbClr val="FF0000"/>
                </a:solidFill>
                <a:ea typeface="楷体_GB2312" pitchFamily="49" charset="-122"/>
              </a:rPr>
              <a:t>M</a:t>
            </a:r>
            <a:r>
              <a:rPr lang="en-US" altLang="zh-CN" sz="1600" baseline="-25000">
                <a:solidFill>
                  <a:srgbClr val="FF0000"/>
                </a:solidFill>
                <a:ea typeface="楷体_GB2312" pitchFamily="49" charset="-122"/>
              </a:rPr>
              <a:t>2  </a:t>
            </a:r>
            <a:r>
              <a:rPr lang="en-US" altLang="zh-CN" sz="1600">
                <a:solidFill>
                  <a:srgbClr val="FF0000"/>
                </a:solidFill>
                <a:ea typeface="楷体_GB2312" pitchFamily="49" charset="-122"/>
              </a:rPr>
              <a:t>M</a:t>
            </a:r>
            <a:r>
              <a:rPr lang="en-US" altLang="zh-CN" sz="1600" baseline="-25000">
                <a:solidFill>
                  <a:srgbClr val="FF0000"/>
                </a:solidFill>
                <a:ea typeface="楷体_GB2312" pitchFamily="49" charset="-122"/>
              </a:rPr>
              <a:t>1  </a:t>
            </a:r>
            <a:r>
              <a:rPr lang="en-US" altLang="zh-CN" sz="1600">
                <a:solidFill>
                  <a:srgbClr val="FF0000"/>
                </a:solidFill>
                <a:ea typeface="楷体_GB2312" pitchFamily="49" charset="-122"/>
              </a:rPr>
              <a:t>M</a:t>
            </a:r>
            <a:r>
              <a:rPr lang="en-US" altLang="zh-CN" sz="1600" baseline="-25000">
                <a:solidFill>
                  <a:srgbClr val="FF0000"/>
                </a:solidFill>
                <a:ea typeface="楷体_GB2312" pitchFamily="49" charset="-122"/>
              </a:rPr>
              <a:t>0</a:t>
            </a:r>
            <a:endParaRPr lang="en-US" altLang="zh-CN" sz="1600">
              <a:solidFill>
                <a:srgbClr val="FF0000"/>
              </a:solidFill>
              <a:ea typeface="楷体_GB2312" pitchFamily="49" charset="-122"/>
            </a:endParaRPr>
          </a:p>
        </p:txBody>
      </p:sp>
      <p:sp>
        <p:nvSpPr>
          <p:cNvPr id="1254409" name="Text Box 9"/>
          <p:cNvSpPr txBox="1">
            <a:spLocks noChangeAspect="1" noChangeArrowheads="1"/>
          </p:cNvSpPr>
          <p:nvPr/>
        </p:nvSpPr>
        <p:spPr bwMode="auto">
          <a:xfrm>
            <a:off x="493713" y="1336675"/>
            <a:ext cx="1073150" cy="271463"/>
          </a:xfrm>
          <a:prstGeom prst="rect">
            <a:avLst/>
          </a:prstGeom>
          <a:noFill/>
          <a:ln w="9525">
            <a:noFill/>
            <a:miter lim="800000"/>
            <a:headEnd/>
            <a:tailEnd/>
          </a:ln>
        </p:spPr>
        <p:txBody>
          <a:bodyPr wrap="none" lIns="0" tIns="0" rIns="0" bIns="0"/>
          <a:lstStyle/>
          <a:p>
            <a:pPr algn="l"/>
            <a:r>
              <a:rPr lang="en-US" altLang="zh-CN" sz="1600">
                <a:solidFill>
                  <a:srgbClr val="FF0000"/>
                </a:solidFill>
                <a:ea typeface="楷体_GB2312" pitchFamily="49" charset="-122"/>
              </a:rPr>
              <a:t>M</a:t>
            </a:r>
            <a:r>
              <a:rPr lang="en-US" altLang="zh-CN" sz="1600" baseline="-25000">
                <a:solidFill>
                  <a:srgbClr val="FF0000"/>
                </a:solidFill>
                <a:ea typeface="楷体_GB2312" pitchFamily="49" charset="-122"/>
              </a:rPr>
              <a:t>5  </a:t>
            </a:r>
            <a:r>
              <a:rPr lang="en-US" altLang="zh-CN" sz="1600">
                <a:solidFill>
                  <a:srgbClr val="FF0000"/>
                </a:solidFill>
                <a:ea typeface="楷体_GB2312" pitchFamily="49" charset="-122"/>
              </a:rPr>
              <a:t>M</a:t>
            </a:r>
            <a:r>
              <a:rPr lang="en-US" altLang="zh-CN" sz="1600" baseline="-25000">
                <a:solidFill>
                  <a:srgbClr val="FF0000"/>
                </a:solidFill>
                <a:ea typeface="楷体_GB2312" pitchFamily="49" charset="-122"/>
              </a:rPr>
              <a:t>4  </a:t>
            </a:r>
            <a:r>
              <a:rPr lang="en-US" altLang="zh-CN" sz="1600">
                <a:solidFill>
                  <a:srgbClr val="FF0000"/>
                </a:solidFill>
                <a:ea typeface="楷体_GB2312" pitchFamily="49" charset="-122"/>
              </a:rPr>
              <a:t>M</a:t>
            </a:r>
            <a:r>
              <a:rPr lang="en-US" altLang="zh-CN" sz="1600" baseline="-25000">
                <a:solidFill>
                  <a:srgbClr val="FF0000"/>
                </a:solidFill>
                <a:ea typeface="楷体_GB2312" pitchFamily="49" charset="-122"/>
              </a:rPr>
              <a:t>3</a:t>
            </a:r>
            <a:endParaRPr lang="en-US" altLang="zh-CN" sz="1600">
              <a:solidFill>
                <a:srgbClr val="FF0000"/>
              </a:solidFill>
              <a:ea typeface="楷体_GB2312" pitchFamily="49" charset="-122"/>
            </a:endParaRPr>
          </a:p>
        </p:txBody>
      </p:sp>
      <p:sp>
        <p:nvSpPr>
          <p:cNvPr id="1254410" name="Text Box 10"/>
          <p:cNvSpPr txBox="1">
            <a:spLocks noChangeAspect="1" noChangeArrowheads="1"/>
          </p:cNvSpPr>
          <p:nvPr/>
        </p:nvSpPr>
        <p:spPr bwMode="auto">
          <a:xfrm>
            <a:off x="2398713" y="3022600"/>
            <a:ext cx="622300" cy="273050"/>
          </a:xfrm>
          <a:prstGeom prst="rect">
            <a:avLst/>
          </a:prstGeom>
          <a:noFill/>
          <a:ln w="9525">
            <a:noFill/>
            <a:miter lim="800000"/>
            <a:headEnd/>
            <a:tailEnd/>
          </a:ln>
        </p:spPr>
        <p:txBody>
          <a:bodyPr wrap="none" lIns="0" tIns="0" rIns="0" bIns="0"/>
          <a:lstStyle/>
          <a:p>
            <a:pPr algn="l"/>
            <a:r>
              <a:rPr lang="en-US" altLang="zh-CN" sz="1800">
                <a:solidFill>
                  <a:srgbClr val="FF0000"/>
                </a:solidFill>
                <a:ea typeface="楷体_GB2312" pitchFamily="49" charset="-122"/>
              </a:rPr>
              <a:t>C    S</a:t>
            </a:r>
          </a:p>
        </p:txBody>
      </p:sp>
      <p:sp>
        <p:nvSpPr>
          <p:cNvPr id="1254411" name="Text Box 11"/>
          <p:cNvSpPr txBox="1">
            <a:spLocks noChangeAspect="1" noChangeArrowheads="1"/>
          </p:cNvSpPr>
          <p:nvPr/>
        </p:nvSpPr>
        <p:spPr bwMode="auto">
          <a:xfrm>
            <a:off x="2339975" y="1747838"/>
            <a:ext cx="1223963" cy="406400"/>
          </a:xfrm>
          <a:prstGeom prst="rect">
            <a:avLst/>
          </a:prstGeom>
          <a:solidFill>
            <a:srgbClr val="FFFF99"/>
          </a:solidFill>
          <a:ln w="28575">
            <a:solidFill>
              <a:srgbClr val="006600"/>
            </a:solidFill>
            <a:miter lim="800000"/>
            <a:headEnd/>
            <a:tailEnd/>
          </a:ln>
        </p:spPr>
        <p:txBody>
          <a:bodyPr anchor="ctr"/>
          <a:lstStyle/>
          <a:p>
            <a:r>
              <a:rPr lang="en-US" altLang="zh-CN" sz="1800">
                <a:ea typeface="楷体_GB2312" pitchFamily="49" charset="-122"/>
              </a:rPr>
              <a:t>CS</a:t>
            </a:r>
            <a:r>
              <a:rPr lang="zh-CN" altLang="en-US" sz="1800">
                <a:ea typeface="楷体_GB2312" pitchFamily="49" charset="-122"/>
              </a:rPr>
              <a:t>加法器</a:t>
            </a:r>
          </a:p>
        </p:txBody>
      </p:sp>
      <p:sp>
        <p:nvSpPr>
          <p:cNvPr id="1254412" name="Text Box 12"/>
          <p:cNvSpPr txBox="1">
            <a:spLocks noChangeAspect="1" noChangeArrowheads="1"/>
          </p:cNvSpPr>
          <p:nvPr/>
        </p:nvSpPr>
        <p:spPr bwMode="auto">
          <a:xfrm>
            <a:off x="2122488" y="2608263"/>
            <a:ext cx="1284287" cy="406400"/>
          </a:xfrm>
          <a:prstGeom prst="rect">
            <a:avLst/>
          </a:prstGeom>
          <a:solidFill>
            <a:srgbClr val="FFFF99"/>
          </a:solidFill>
          <a:ln w="28575">
            <a:solidFill>
              <a:srgbClr val="006600"/>
            </a:solidFill>
            <a:miter lim="800000"/>
            <a:headEnd/>
            <a:tailEnd/>
          </a:ln>
        </p:spPr>
        <p:txBody>
          <a:bodyPr anchor="ctr"/>
          <a:lstStyle/>
          <a:p>
            <a:r>
              <a:rPr lang="en-US" altLang="zh-CN" sz="1800">
                <a:ea typeface="楷体_GB2312" pitchFamily="49" charset="-122"/>
              </a:rPr>
              <a:t>CS</a:t>
            </a:r>
            <a:r>
              <a:rPr lang="zh-CN" altLang="en-US" sz="1800">
                <a:ea typeface="楷体_GB2312" pitchFamily="49" charset="-122"/>
              </a:rPr>
              <a:t>加法器</a:t>
            </a:r>
          </a:p>
        </p:txBody>
      </p:sp>
      <p:sp>
        <p:nvSpPr>
          <p:cNvPr id="1254413" name="Line 13"/>
          <p:cNvSpPr>
            <a:spLocks noChangeAspect="1" noChangeShapeType="1"/>
          </p:cNvSpPr>
          <p:nvPr/>
        </p:nvSpPr>
        <p:spPr bwMode="auto">
          <a:xfrm>
            <a:off x="2605088" y="1331913"/>
            <a:ext cx="0" cy="417512"/>
          </a:xfrm>
          <a:prstGeom prst="line">
            <a:avLst/>
          </a:prstGeom>
          <a:noFill/>
          <a:ln w="28575">
            <a:solidFill>
              <a:srgbClr val="000000"/>
            </a:solidFill>
            <a:round/>
            <a:headEnd/>
            <a:tailEnd type="triangle" w="med" len="lg"/>
          </a:ln>
          <a:effectLst/>
        </p:spPr>
        <p:txBody>
          <a:bodyPr/>
          <a:lstStyle/>
          <a:p>
            <a:endParaRPr lang="zh-CN" altLang="en-US"/>
          </a:p>
        </p:txBody>
      </p:sp>
      <p:sp>
        <p:nvSpPr>
          <p:cNvPr id="1254414" name="Line 14"/>
          <p:cNvSpPr>
            <a:spLocks noChangeAspect="1" noChangeShapeType="1"/>
          </p:cNvSpPr>
          <p:nvPr/>
        </p:nvSpPr>
        <p:spPr bwMode="auto">
          <a:xfrm>
            <a:off x="3262313" y="1317625"/>
            <a:ext cx="0" cy="430213"/>
          </a:xfrm>
          <a:prstGeom prst="line">
            <a:avLst/>
          </a:prstGeom>
          <a:noFill/>
          <a:ln w="28575">
            <a:solidFill>
              <a:srgbClr val="000000"/>
            </a:solidFill>
            <a:round/>
            <a:headEnd/>
            <a:tailEnd type="triangle" w="med" len="lg"/>
          </a:ln>
          <a:effectLst/>
        </p:spPr>
        <p:txBody>
          <a:bodyPr/>
          <a:lstStyle/>
          <a:p>
            <a:endParaRPr lang="zh-CN" altLang="en-US"/>
          </a:p>
        </p:txBody>
      </p:sp>
      <p:sp>
        <p:nvSpPr>
          <p:cNvPr id="1254415" name="Line 15"/>
          <p:cNvSpPr>
            <a:spLocks noChangeAspect="1" noChangeShapeType="1"/>
          </p:cNvSpPr>
          <p:nvPr/>
        </p:nvSpPr>
        <p:spPr bwMode="auto">
          <a:xfrm>
            <a:off x="2978150" y="3014663"/>
            <a:ext cx="0" cy="384175"/>
          </a:xfrm>
          <a:prstGeom prst="line">
            <a:avLst/>
          </a:prstGeom>
          <a:noFill/>
          <a:ln w="28575">
            <a:solidFill>
              <a:srgbClr val="000000"/>
            </a:solidFill>
            <a:round/>
            <a:headEnd/>
            <a:tailEnd type="triangle" w="med" len="lg"/>
          </a:ln>
          <a:effectLst/>
        </p:spPr>
        <p:txBody>
          <a:bodyPr/>
          <a:lstStyle/>
          <a:p>
            <a:endParaRPr lang="zh-CN" altLang="en-US"/>
          </a:p>
        </p:txBody>
      </p:sp>
      <p:sp>
        <p:nvSpPr>
          <p:cNvPr id="1254416" name="Line 16"/>
          <p:cNvSpPr>
            <a:spLocks noChangeAspect="1" noChangeShapeType="1"/>
          </p:cNvSpPr>
          <p:nvPr/>
        </p:nvSpPr>
        <p:spPr bwMode="auto">
          <a:xfrm>
            <a:off x="2427288" y="2435225"/>
            <a:ext cx="0" cy="177800"/>
          </a:xfrm>
          <a:prstGeom prst="line">
            <a:avLst/>
          </a:prstGeom>
          <a:noFill/>
          <a:ln w="28575">
            <a:solidFill>
              <a:srgbClr val="000000"/>
            </a:solidFill>
            <a:round/>
            <a:headEnd/>
            <a:tailEnd type="triangle" w="med" len="lg"/>
          </a:ln>
          <a:effectLst/>
        </p:spPr>
        <p:txBody>
          <a:bodyPr/>
          <a:lstStyle/>
          <a:p>
            <a:endParaRPr lang="zh-CN" altLang="en-US"/>
          </a:p>
        </p:txBody>
      </p:sp>
      <p:sp>
        <p:nvSpPr>
          <p:cNvPr id="1254417" name="Line 17"/>
          <p:cNvSpPr>
            <a:spLocks noChangeAspect="1" noChangeShapeType="1"/>
          </p:cNvSpPr>
          <p:nvPr/>
        </p:nvSpPr>
        <p:spPr bwMode="auto">
          <a:xfrm>
            <a:off x="2595563" y="3017838"/>
            <a:ext cx="0" cy="384175"/>
          </a:xfrm>
          <a:prstGeom prst="line">
            <a:avLst/>
          </a:prstGeom>
          <a:noFill/>
          <a:ln w="28575">
            <a:solidFill>
              <a:srgbClr val="000000"/>
            </a:solidFill>
            <a:round/>
            <a:headEnd/>
            <a:tailEnd type="triangle" w="med" len="lg"/>
          </a:ln>
          <a:effectLst/>
        </p:spPr>
        <p:txBody>
          <a:bodyPr/>
          <a:lstStyle/>
          <a:p>
            <a:endParaRPr lang="zh-CN" altLang="en-US"/>
          </a:p>
        </p:txBody>
      </p:sp>
      <p:sp>
        <p:nvSpPr>
          <p:cNvPr id="1254418" name="Line 18"/>
          <p:cNvSpPr>
            <a:spLocks noChangeAspect="1" noChangeShapeType="1"/>
          </p:cNvSpPr>
          <p:nvPr/>
        </p:nvSpPr>
        <p:spPr bwMode="auto">
          <a:xfrm flipH="1">
            <a:off x="2941638" y="1320800"/>
            <a:ext cx="0" cy="428625"/>
          </a:xfrm>
          <a:prstGeom prst="line">
            <a:avLst/>
          </a:prstGeom>
          <a:noFill/>
          <a:ln w="28575">
            <a:solidFill>
              <a:srgbClr val="000000"/>
            </a:solidFill>
            <a:round/>
            <a:headEnd/>
            <a:tailEnd type="triangle" w="med" len="lg"/>
          </a:ln>
          <a:effectLst/>
        </p:spPr>
        <p:txBody>
          <a:bodyPr/>
          <a:lstStyle/>
          <a:p>
            <a:endParaRPr lang="zh-CN" altLang="en-US"/>
          </a:p>
        </p:txBody>
      </p:sp>
      <p:sp>
        <p:nvSpPr>
          <p:cNvPr id="1254419" name="Line 19"/>
          <p:cNvSpPr>
            <a:spLocks noChangeAspect="1" noChangeShapeType="1"/>
          </p:cNvSpPr>
          <p:nvPr/>
        </p:nvSpPr>
        <p:spPr bwMode="auto">
          <a:xfrm>
            <a:off x="2765425" y="2157413"/>
            <a:ext cx="0" cy="455612"/>
          </a:xfrm>
          <a:prstGeom prst="line">
            <a:avLst/>
          </a:prstGeom>
          <a:noFill/>
          <a:ln w="28575">
            <a:solidFill>
              <a:srgbClr val="000000"/>
            </a:solidFill>
            <a:round/>
            <a:headEnd/>
            <a:tailEnd type="triangle" w="med" len="lg"/>
          </a:ln>
          <a:effectLst/>
        </p:spPr>
        <p:txBody>
          <a:bodyPr/>
          <a:lstStyle/>
          <a:p>
            <a:endParaRPr lang="zh-CN" altLang="en-US"/>
          </a:p>
        </p:txBody>
      </p:sp>
      <p:sp>
        <p:nvSpPr>
          <p:cNvPr id="1254420" name="Line 20"/>
          <p:cNvSpPr>
            <a:spLocks noChangeAspect="1" noChangeShapeType="1"/>
          </p:cNvSpPr>
          <p:nvPr/>
        </p:nvSpPr>
        <p:spPr bwMode="auto">
          <a:xfrm flipH="1">
            <a:off x="3119438" y="2154238"/>
            <a:ext cx="0" cy="469900"/>
          </a:xfrm>
          <a:prstGeom prst="line">
            <a:avLst/>
          </a:prstGeom>
          <a:noFill/>
          <a:ln w="28575">
            <a:solidFill>
              <a:srgbClr val="000000"/>
            </a:solidFill>
            <a:round/>
            <a:headEnd/>
            <a:tailEnd type="triangle" w="med" len="lg"/>
          </a:ln>
          <a:effectLst/>
        </p:spPr>
        <p:txBody>
          <a:bodyPr/>
          <a:lstStyle/>
          <a:p>
            <a:endParaRPr lang="zh-CN" altLang="en-US"/>
          </a:p>
        </p:txBody>
      </p:sp>
      <p:sp>
        <p:nvSpPr>
          <p:cNvPr id="1254421" name="Text Box 21"/>
          <p:cNvSpPr txBox="1">
            <a:spLocks noChangeAspect="1" noChangeArrowheads="1"/>
          </p:cNvSpPr>
          <p:nvPr/>
        </p:nvSpPr>
        <p:spPr bwMode="auto">
          <a:xfrm>
            <a:off x="1363663" y="363538"/>
            <a:ext cx="1533525" cy="271462"/>
          </a:xfrm>
          <a:prstGeom prst="rect">
            <a:avLst/>
          </a:prstGeom>
          <a:noFill/>
          <a:ln w="9525">
            <a:noFill/>
            <a:miter lim="800000"/>
            <a:headEnd/>
            <a:tailEnd/>
          </a:ln>
        </p:spPr>
        <p:txBody>
          <a:bodyPr wrap="none" lIns="0" tIns="0" rIns="0" bIns="0"/>
          <a:lstStyle/>
          <a:p>
            <a:pPr algn="l"/>
            <a:r>
              <a:rPr lang="en-US" altLang="zh-CN" sz="1800">
                <a:solidFill>
                  <a:srgbClr val="FF0000"/>
                </a:solidFill>
                <a:ea typeface="楷体_GB2312" pitchFamily="49" charset="-122"/>
              </a:rPr>
              <a:t>X                 Y</a:t>
            </a:r>
          </a:p>
        </p:txBody>
      </p:sp>
      <p:sp>
        <p:nvSpPr>
          <p:cNvPr id="1254422" name="Text Box 22"/>
          <p:cNvSpPr txBox="1">
            <a:spLocks noChangeAspect="1" noChangeArrowheads="1"/>
          </p:cNvSpPr>
          <p:nvPr/>
        </p:nvSpPr>
        <p:spPr bwMode="auto">
          <a:xfrm>
            <a:off x="473075" y="1749425"/>
            <a:ext cx="1252538" cy="407988"/>
          </a:xfrm>
          <a:prstGeom prst="rect">
            <a:avLst/>
          </a:prstGeom>
          <a:solidFill>
            <a:srgbClr val="FFFF99"/>
          </a:solidFill>
          <a:ln w="28575">
            <a:solidFill>
              <a:srgbClr val="006600"/>
            </a:solidFill>
            <a:miter lim="800000"/>
            <a:headEnd/>
            <a:tailEnd/>
          </a:ln>
        </p:spPr>
        <p:txBody>
          <a:bodyPr anchor="ctr"/>
          <a:lstStyle/>
          <a:p>
            <a:r>
              <a:rPr lang="en-US" altLang="zh-CN" sz="1800">
                <a:ea typeface="楷体_GB2312" pitchFamily="49" charset="-122"/>
              </a:rPr>
              <a:t>CS</a:t>
            </a:r>
            <a:r>
              <a:rPr lang="zh-CN" altLang="en-US" sz="1800">
                <a:ea typeface="楷体_GB2312" pitchFamily="49" charset="-122"/>
              </a:rPr>
              <a:t>加法器</a:t>
            </a:r>
          </a:p>
        </p:txBody>
      </p:sp>
      <p:sp>
        <p:nvSpPr>
          <p:cNvPr id="1254423" name="Line 23"/>
          <p:cNvSpPr>
            <a:spLocks noChangeAspect="1" noChangeShapeType="1"/>
          </p:cNvSpPr>
          <p:nvPr/>
        </p:nvSpPr>
        <p:spPr bwMode="auto">
          <a:xfrm>
            <a:off x="768350" y="1327150"/>
            <a:ext cx="0" cy="425450"/>
          </a:xfrm>
          <a:prstGeom prst="line">
            <a:avLst/>
          </a:prstGeom>
          <a:noFill/>
          <a:ln w="28575">
            <a:solidFill>
              <a:srgbClr val="000000"/>
            </a:solidFill>
            <a:round/>
            <a:headEnd/>
            <a:tailEnd type="triangle" w="med" len="lg"/>
          </a:ln>
          <a:effectLst/>
        </p:spPr>
        <p:txBody>
          <a:bodyPr/>
          <a:lstStyle/>
          <a:p>
            <a:endParaRPr lang="zh-CN" altLang="en-US"/>
          </a:p>
        </p:txBody>
      </p:sp>
      <p:sp>
        <p:nvSpPr>
          <p:cNvPr id="1254424" name="Line 24"/>
          <p:cNvSpPr>
            <a:spLocks noChangeAspect="1" noChangeShapeType="1"/>
          </p:cNvSpPr>
          <p:nvPr/>
        </p:nvSpPr>
        <p:spPr bwMode="auto">
          <a:xfrm>
            <a:off x="1423988" y="1331913"/>
            <a:ext cx="0" cy="417512"/>
          </a:xfrm>
          <a:prstGeom prst="line">
            <a:avLst/>
          </a:prstGeom>
          <a:noFill/>
          <a:ln w="28575">
            <a:solidFill>
              <a:srgbClr val="000000"/>
            </a:solidFill>
            <a:round/>
            <a:headEnd/>
            <a:tailEnd type="triangle" w="med" len="lg"/>
          </a:ln>
          <a:effectLst/>
        </p:spPr>
        <p:txBody>
          <a:bodyPr/>
          <a:lstStyle/>
          <a:p>
            <a:endParaRPr lang="zh-CN" altLang="en-US"/>
          </a:p>
        </p:txBody>
      </p:sp>
      <p:sp>
        <p:nvSpPr>
          <p:cNvPr id="1254425" name="Line 25"/>
          <p:cNvSpPr>
            <a:spLocks noChangeAspect="1" noChangeShapeType="1"/>
          </p:cNvSpPr>
          <p:nvPr/>
        </p:nvSpPr>
        <p:spPr bwMode="auto">
          <a:xfrm>
            <a:off x="2587625" y="641350"/>
            <a:ext cx="0" cy="266700"/>
          </a:xfrm>
          <a:prstGeom prst="line">
            <a:avLst/>
          </a:prstGeom>
          <a:noFill/>
          <a:ln w="28575">
            <a:solidFill>
              <a:srgbClr val="000000"/>
            </a:solidFill>
            <a:round/>
            <a:headEnd/>
            <a:tailEnd type="triangle" w="med" len="lg"/>
          </a:ln>
          <a:effectLst/>
        </p:spPr>
        <p:txBody>
          <a:bodyPr/>
          <a:lstStyle/>
          <a:p>
            <a:endParaRPr lang="zh-CN" altLang="en-US"/>
          </a:p>
        </p:txBody>
      </p:sp>
      <p:sp>
        <p:nvSpPr>
          <p:cNvPr id="1254426" name="Line 26"/>
          <p:cNvSpPr>
            <a:spLocks noChangeAspect="1" noChangeShapeType="1"/>
          </p:cNvSpPr>
          <p:nvPr/>
        </p:nvSpPr>
        <p:spPr bwMode="auto">
          <a:xfrm>
            <a:off x="1441450" y="652463"/>
            <a:ext cx="0" cy="266700"/>
          </a:xfrm>
          <a:prstGeom prst="line">
            <a:avLst/>
          </a:prstGeom>
          <a:noFill/>
          <a:ln w="28575">
            <a:solidFill>
              <a:srgbClr val="000000"/>
            </a:solidFill>
            <a:round/>
            <a:headEnd/>
            <a:tailEnd type="triangle" w="med" len="lg"/>
          </a:ln>
          <a:effectLst/>
        </p:spPr>
        <p:txBody>
          <a:bodyPr/>
          <a:lstStyle/>
          <a:p>
            <a:endParaRPr lang="zh-CN" altLang="en-US"/>
          </a:p>
        </p:txBody>
      </p:sp>
      <p:sp>
        <p:nvSpPr>
          <p:cNvPr id="1254427" name="Line 27"/>
          <p:cNvSpPr>
            <a:spLocks noChangeAspect="1" noChangeShapeType="1"/>
          </p:cNvSpPr>
          <p:nvPr/>
        </p:nvSpPr>
        <p:spPr bwMode="auto">
          <a:xfrm>
            <a:off x="1104900" y="1335088"/>
            <a:ext cx="0" cy="417512"/>
          </a:xfrm>
          <a:prstGeom prst="line">
            <a:avLst/>
          </a:prstGeom>
          <a:noFill/>
          <a:ln w="28575">
            <a:solidFill>
              <a:srgbClr val="000000"/>
            </a:solidFill>
            <a:round/>
            <a:headEnd/>
            <a:tailEnd type="triangle" w="med" len="lg"/>
          </a:ln>
          <a:effectLst/>
        </p:spPr>
        <p:txBody>
          <a:bodyPr/>
          <a:lstStyle/>
          <a:p>
            <a:endParaRPr lang="zh-CN" altLang="en-US"/>
          </a:p>
        </p:txBody>
      </p:sp>
      <p:sp>
        <p:nvSpPr>
          <p:cNvPr id="1254428" name="Line 28"/>
          <p:cNvSpPr>
            <a:spLocks noChangeAspect="1" noChangeShapeType="1"/>
          </p:cNvSpPr>
          <p:nvPr/>
        </p:nvSpPr>
        <p:spPr bwMode="auto">
          <a:xfrm>
            <a:off x="927100" y="2160588"/>
            <a:ext cx="0" cy="1027112"/>
          </a:xfrm>
          <a:prstGeom prst="line">
            <a:avLst/>
          </a:prstGeom>
          <a:noFill/>
          <a:ln w="28575">
            <a:solidFill>
              <a:srgbClr val="000000"/>
            </a:solidFill>
            <a:round/>
            <a:headEnd/>
            <a:tailEnd/>
          </a:ln>
          <a:effectLst/>
        </p:spPr>
        <p:txBody>
          <a:bodyPr/>
          <a:lstStyle/>
          <a:p>
            <a:endParaRPr lang="zh-CN" altLang="en-US"/>
          </a:p>
        </p:txBody>
      </p:sp>
      <p:sp>
        <p:nvSpPr>
          <p:cNvPr id="1254429" name="Line 29"/>
          <p:cNvSpPr>
            <a:spLocks noChangeAspect="1" noChangeShapeType="1"/>
          </p:cNvSpPr>
          <p:nvPr/>
        </p:nvSpPr>
        <p:spPr bwMode="auto">
          <a:xfrm>
            <a:off x="2241550" y="3178175"/>
            <a:ext cx="0" cy="223838"/>
          </a:xfrm>
          <a:prstGeom prst="line">
            <a:avLst/>
          </a:prstGeom>
          <a:noFill/>
          <a:ln w="28575">
            <a:solidFill>
              <a:srgbClr val="000000"/>
            </a:solidFill>
            <a:round/>
            <a:headEnd/>
            <a:tailEnd type="triangle" w="med" len="lg"/>
          </a:ln>
          <a:effectLst/>
        </p:spPr>
        <p:txBody>
          <a:bodyPr/>
          <a:lstStyle/>
          <a:p>
            <a:endParaRPr lang="zh-CN" altLang="en-US"/>
          </a:p>
        </p:txBody>
      </p:sp>
      <p:sp>
        <p:nvSpPr>
          <p:cNvPr id="1254430" name="Text Box 30"/>
          <p:cNvSpPr txBox="1">
            <a:spLocks noChangeAspect="1" noChangeArrowheads="1"/>
          </p:cNvSpPr>
          <p:nvPr/>
        </p:nvSpPr>
        <p:spPr bwMode="auto">
          <a:xfrm>
            <a:off x="252413" y="915988"/>
            <a:ext cx="3455987" cy="407987"/>
          </a:xfrm>
          <a:prstGeom prst="rect">
            <a:avLst/>
          </a:prstGeom>
          <a:solidFill>
            <a:srgbClr val="FFFF99"/>
          </a:solidFill>
          <a:ln w="28575">
            <a:solidFill>
              <a:srgbClr val="006600"/>
            </a:solidFill>
            <a:miter lim="800000"/>
            <a:headEnd/>
            <a:tailEnd/>
          </a:ln>
        </p:spPr>
        <p:txBody>
          <a:bodyPr anchor="ctr"/>
          <a:lstStyle/>
          <a:p>
            <a:r>
              <a:rPr lang="zh-CN" altLang="en-US" sz="1800">
                <a:ea typeface="楷体_GB2312" pitchFamily="49" charset="-122"/>
              </a:rPr>
              <a:t>乘法器的译码和被乘数门控电路</a:t>
            </a:r>
          </a:p>
        </p:txBody>
      </p:sp>
      <p:sp>
        <p:nvSpPr>
          <p:cNvPr id="1254431" name="Text Box 31"/>
          <p:cNvSpPr txBox="1">
            <a:spLocks noChangeAspect="1" noChangeArrowheads="1"/>
          </p:cNvSpPr>
          <p:nvPr/>
        </p:nvSpPr>
        <p:spPr bwMode="auto">
          <a:xfrm>
            <a:off x="2535238" y="2149475"/>
            <a:ext cx="639762" cy="271463"/>
          </a:xfrm>
          <a:prstGeom prst="rect">
            <a:avLst/>
          </a:prstGeom>
          <a:noFill/>
          <a:ln w="9525">
            <a:noFill/>
            <a:miter lim="800000"/>
            <a:headEnd/>
            <a:tailEnd/>
          </a:ln>
        </p:spPr>
        <p:txBody>
          <a:bodyPr wrap="none" lIns="0" tIns="0" rIns="0" bIns="0"/>
          <a:lstStyle/>
          <a:p>
            <a:pPr algn="l"/>
            <a:r>
              <a:rPr lang="en-US" altLang="zh-CN" sz="1800">
                <a:solidFill>
                  <a:srgbClr val="FF0000"/>
                </a:solidFill>
                <a:ea typeface="楷体_GB2312" pitchFamily="49" charset="-122"/>
              </a:rPr>
              <a:t>C    S</a:t>
            </a:r>
          </a:p>
        </p:txBody>
      </p:sp>
      <p:sp>
        <p:nvSpPr>
          <p:cNvPr id="1254432" name="Text Box 32"/>
          <p:cNvSpPr txBox="1">
            <a:spLocks noChangeAspect="1" noChangeArrowheads="1"/>
          </p:cNvSpPr>
          <p:nvPr/>
        </p:nvSpPr>
        <p:spPr bwMode="auto">
          <a:xfrm>
            <a:off x="723900" y="2189163"/>
            <a:ext cx="647700" cy="271462"/>
          </a:xfrm>
          <a:prstGeom prst="rect">
            <a:avLst/>
          </a:prstGeom>
          <a:noFill/>
          <a:ln w="9525">
            <a:noFill/>
            <a:miter lim="800000"/>
            <a:headEnd/>
            <a:tailEnd/>
          </a:ln>
        </p:spPr>
        <p:txBody>
          <a:bodyPr wrap="none" lIns="0" tIns="0" rIns="0" bIns="0"/>
          <a:lstStyle/>
          <a:p>
            <a:pPr algn="l"/>
            <a:r>
              <a:rPr lang="en-US" altLang="zh-CN" sz="1800">
                <a:solidFill>
                  <a:srgbClr val="FF0000"/>
                </a:solidFill>
                <a:ea typeface="楷体_GB2312" pitchFamily="49" charset="-122"/>
              </a:rPr>
              <a:t>C    S</a:t>
            </a:r>
          </a:p>
        </p:txBody>
      </p:sp>
      <p:sp>
        <p:nvSpPr>
          <p:cNvPr id="1254433" name="Line 33"/>
          <p:cNvSpPr>
            <a:spLocks noChangeAspect="1" noChangeShapeType="1"/>
          </p:cNvSpPr>
          <p:nvPr/>
        </p:nvSpPr>
        <p:spPr bwMode="auto">
          <a:xfrm>
            <a:off x="1300163" y="2154238"/>
            <a:ext cx="0" cy="282575"/>
          </a:xfrm>
          <a:prstGeom prst="line">
            <a:avLst/>
          </a:prstGeom>
          <a:noFill/>
          <a:ln w="28575">
            <a:solidFill>
              <a:srgbClr val="000000"/>
            </a:solidFill>
            <a:round/>
            <a:headEnd/>
            <a:tailEnd/>
          </a:ln>
        </p:spPr>
        <p:txBody>
          <a:bodyPr/>
          <a:lstStyle/>
          <a:p>
            <a:endParaRPr lang="zh-CN" altLang="en-US"/>
          </a:p>
        </p:txBody>
      </p:sp>
      <p:sp>
        <p:nvSpPr>
          <p:cNvPr id="1254434" name="Line 34"/>
          <p:cNvSpPr>
            <a:spLocks noChangeAspect="1" noChangeShapeType="1"/>
          </p:cNvSpPr>
          <p:nvPr/>
        </p:nvSpPr>
        <p:spPr bwMode="auto">
          <a:xfrm>
            <a:off x="1300163" y="2436813"/>
            <a:ext cx="1127125" cy="0"/>
          </a:xfrm>
          <a:prstGeom prst="line">
            <a:avLst/>
          </a:prstGeom>
          <a:noFill/>
          <a:ln w="28575">
            <a:solidFill>
              <a:srgbClr val="000000"/>
            </a:solidFill>
            <a:round/>
            <a:headEnd/>
            <a:tailEnd/>
          </a:ln>
          <a:effectLst/>
        </p:spPr>
        <p:txBody>
          <a:bodyPr/>
          <a:lstStyle/>
          <a:p>
            <a:endParaRPr lang="zh-CN" altLang="en-US"/>
          </a:p>
        </p:txBody>
      </p:sp>
      <p:sp>
        <p:nvSpPr>
          <p:cNvPr id="1254435" name="Text Box 35"/>
          <p:cNvSpPr txBox="1">
            <a:spLocks noChangeAspect="1" noChangeArrowheads="1"/>
          </p:cNvSpPr>
          <p:nvPr/>
        </p:nvSpPr>
        <p:spPr bwMode="auto">
          <a:xfrm>
            <a:off x="2259013" y="3816350"/>
            <a:ext cx="635000" cy="273050"/>
          </a:xfrm>
          <a:prstGeom prst="rect">
            <a:avLst/>
          </a:prstGeom>
          <a:noFill/>
          <a:ln w="9525">
            <a:noFill/>
            <a:miter lim="800000"/>
            <a:headEnd/>
            <a:tailEnd/>
          </a:ln>
        </p:spPr>
        <p:txBody>
          <a:bodyPr wrap="none" lIns="0" tIns="0" rIns="0" bIns="0"/>
          <a:lstStyle/>
          <a:p>
            <a:pPr algn="l"/>
            <a:r>
              <a:rPr lang="en-US" altLang="zh-CN" sz="1800">
                <a:solidFill>
                  <a:srgbClr val="FF0000"/>
                </a:solidFill>
                <a:ea typeface="楷体_GB2312" pitchFamily="49" charset="-122"/>
              </a:rPr>
              <a:t>C    S</a:t>
            </a:r>
          </a:p>
        </p:txBody>
      </p:sp>
      <p:sp>
        <p:nvSpPr>
          <p:cNvPr id="1254436" name="Text Box 36"/>
          <p:cNvSpPr txBox="1">
            <a:spLocks noChangeAspect="1" noChangeArrowheads="1"/>
          </p:cNvSpPr>
          <p:nvPr/>
        </p:nvSpPr>
        <p:spPr bwMode="auto">
          <a:xfrm>
            <a:off x="2014538" y="3402013"/>
            <a:ext cx="1250950" cy="406400"/>
          </a:xfrm>
          <a:prstGeom prst="rect">
            <a:avLst/>
          </a:prstGeom>
          <a:solidFill>
            <a:srgbClr val="FFFF99"/>
          </a:solidFill>
          <a:ln w="28575">
            <a:solidFill>
              <a:srgbClr val="006600"/>
            </a:solidFill>
            <a:miter lim="800000"/>
            <a:headEnd/>
            <a:tailEnd/>
          </a:ln>
        </p:spPr>
        <p:txBody>
          <a:bodyPr anchor="ctr"/>
          <a:lstStyle/>
          <a:p>
            <a:r>
              <a:rPr lang="en-US" altLang="zh-CN" sz="1800">
                <a:ea typeface="楷体_GB2312" pitchFamily="49" charset="-122"/>
              </a:rPr>
              <a:t>CS</a:t>
            </a:r>
            <a:r>
              <a:rPr lang="zh-CN" altLang="en-US" sz="1800">
                <a:ea typeface="楷体_GB2312" pitchFamily="49" charset="-122"/>
              </a:rPr>
              <a:t>加法器</a:t>
            </a:r>
          </a:p>
        </p:txBody>
      </p:sp>
      <p:sp>
        <p:nvSpPr>
          <p:cNvPr id="1254437" name="Line 37"/>
          <p:cNvSpPr>
            <a:spLocks noChangeAspect="1" noChangeShapeType="1"/>
          </p:cNvSpPr>
          <p:nvPr/>
        </p:nvSpPr>
        <p:spPr bwMode="auto">
          <a:xfrm>
            <a:off x="2817813" y="3808413"/>
            <a:ext cx="0" cy="384175"/>
          </a:xfrm>
          <a:prstGeom prst="line">
            <a:avLst/>
          </a:prstGeom>
          <a:noFill/>
          <a:ln w="28575">
            <a:solidFill>
              <a:srgbClr val="000000"/>
            </a:solidFill>
            <a:round/>
            <a:headEnd/>
            <a:tailEnd type="triangle" w="med" len="lg"/>
          </a:ln>
          <a:effectLst/>
        </p:spPr>
        <p:txBody>
          <a:bodyPr/>
          <a:lstStyle/>
          <a:p>
            <a:endParaRPr lang="zh-CN" altLang="en-US"/>
          </a:p>
        </p:txBody>
      </p:sp>
      <p:sp>
        <p:nvSpPr>
          <p:cNvPr id="1254438" name="Line 38"/>
          <p:cNvSpPr>
            <a:spLocks noChangeAspect="1" noChangeShapeType="1"/>
          </p:cNvSpPr>
          <p:nvPr/>
        </p:nvSpPr>
        <p:spPr bwMode="auto">
          <a:xfrm>
            <a:off x="2436813" y="3811588"/>
            <a:ext cx="0" cy="384175"/>
          </a:xfrm>
          <a:prstGeom prst="line">
            <a:avLst/>
          </a:prstGeom>
          <a:noFill/>
          <a:ln w="28575">
            <a:solidFill>
              <a:srgbClr val="000000"/>
            </a:solidFill>
            <a:round/>
            <a:headEnd/>
            <a:tailEnd type="triangle" w="med" len="lg"/>
          </a:ln>
          <a:effectLst/>
        </p:spPr>
        <p:txBody>
          <a:bodyPr/>
          <a:lstStyle/>
          <a:p>
            <a:endParaRPr lang="zh-CN" altLang="en-US"/>
          </a:p>
        </p:txBody>
      </p:sp>
      <p:sp>
        <p:nvSpPr>
          <p:cNvPr id="1254439" name="Text Box 39"/>
          <p:cNvSpPr txBox="1">
            <a:spLocks noChangeAspect="1" noChangeArrowheads="1"/>
          </p:cNvSpPr>
          <p:nvPr/>
        </p:nvSpPr>
        <p:spPr bwMode="auto">
          <a:xfrm>
            <a:off x="2325688" y="4619625"/>
            <a:ext cx="231775" cy="271463"/>
          </a:xfrm>
          <a:prstGeom prst="rect">
            <a:avLst/>
          </a:prstGeom>
          <a:noFill/>
          <a:ln w="9525">
            <a:noFill/>
            <a:miter lim="800000"/>
            <a:headEnd/>
            <a:tailEnd/>
          </a:ln>
        </p:spPr>
        <p:txBody>
          <a:bodyPr wrap="none" lIns="0" tIns="0" rIns="0" bIns="0"/>
          <a:lstStyle/>
          <a:p>
            <a:r>
              <a:rPr lang="en-US" altLang="zh-CN" sz="1800">
                <a:solidFill>
                  <a:srgbClr val="FF0000"/>
                </a:solidFill>
                <a:ea typeface="楷体_GB2312" pitchFamily="49" charset="-122"/>
              </a:rPr>
              <a:t>P</a:t>
            </a:r>
          </a:p>
        </p:txBody>
      </p:sp>
      <p:sp>
        <p:nvSpPr>
          <p:cNvPr id="1254440" name="Text Box 40"/>
          <p:cNvSpPr txBox="1">
            <a:spLocks noChangeAspect="1" noChangeArrowheads="1"/>
          </p:cNvSpPr>
          <p:nvPr/>
        </p:nvSpPr>
        <p:spPr bwMode="auto">
          <a:xfrm>
            <a:off x="1733550" y="4184650"/>
            <a:ext cx="1827213" cy="407988"/>
          </a:xfrm>
          <a:prstGeom prst="rect">
            <a:avLst/>
          </a:prstGeom>
          <a:solidFill>
            <a:srgbClr val="FFFF99"/>
          </a:solidFill>
          <a:ln w="28575">
            <a:solidFill>
              <a:srgbClr val="006600"/>
            </a:solidFill>
            <a:miter lim="800000"/>
            <a:headEnd/>
            <a:tailEnd/>
          </a:ln>
        </p:spPr>
        <p:txBody>
          <a:bodyPr lIns="0" rIns="0" anchor="ctr"/>
          <a:lstStyle/>
          <a:p>
            <a:r>
              <a:rPr lang="zh-CN" altLang="en-US" sz="1800">
                <a:ea typeface="楷体_GB2312" pitchFamily="49" charset="-122"/>
              </a:rPr>
              <a:t>先行进位加法器</a:t>
            </a:r>
          </a:p>
        </p:txBody>
      </p:sp>
      <p:sp>
        <p:nvSpPr>
          <p:cNvPr id="1254441" name="Line 41"/>
          <p:cNvSpPr>
            <a:spLocks noChangeAspect="1" noChangeShapeType="1"/>
          </p:cNvSpPr>
          <p:nvPr/>
        </p:nvSpPr>
        <p:spPr bwMode="auto">
          <a:xfrm>
            <a:off x="2587625" y="4586288"/>
            <a:ext cx="0" cy="250825"/>
          </a:xfrm>
          <a:prstGeom prst="line">
            <a:avLst/>
          </a:prstGeom>
          <a:noFill/>
          <a:ln w="28575">
            <a:solidFill>
              <a:srgbClr val="000000"/>
            </a:solidFill>
            <a:round/>
            <a:headEnd/>
            <a:tailEnd type="triangle" w="med" len="lg"/>
          </a:ln>
          <a:effectLst/>
        </p:spPr>
        <p:txBody>
          <a:bodyPr/>
          <a:lstStyle/>
          <a:p>
            <a:endParaRPr lang="zh-CN" altLang="en-US"/>
          </a:p>
        </p:txBody>
      </p:sp>
      <p:sp>
        <p:nvSpPr>
          <p:cNvPr id="1254442" name="Line 42"/>
          <p:cNvSpPr>
            <a:spLocks noChangeAspect="1" noChangeShapeType="1"/>
          </p:cNvSpPr>
          <p:nvPr/>
        </p:nvSpPr>
        <p:spPr bwMode="auto">
          <a:xfrm flipH="1">
            <a:off x="927100" y="3182938"/>
            <a:ext cx="1314450" cy="0"/>
          </a:xfrm>
          <a:prstGeom prst="line">
            <a:avLst/>
          </a:prstGeom>
          <a:noFill/>
          <a:ln w="28575">
            <a:solidFill>
              <a:srgbClr val="000000"/>
            </a:solidFill>
            <a:round/>
            <a:headEnd/>
            <a:tailEnd/>
          </a:ln>
          <a:effectLst/>
        </p:spPr>
        <p:txBody>
          <a:bodyPr/>
          <a:lstStyle/>
          <a:p>
            <a:endParaRPr lang="zh-CN" altLang="en-US"/>
          </a:p>
        </p:txBody>
      </p:sp>
      <p:sp>
        <p:nvSpPr>
          <p:cNvPr id="1254444" name="Text Box 44"/>
          <p:cNvSpPr txBox="1">
            <a:spLocks noChangeAspect="1" noChangeArrowheads="1"/>
          </p:cNvSpPr>
          <p:nvPr/>
        </p:nvSpPr>
        <p:spPr bwMode="auto">
          <a:xfrm>
            <a:off x="6804025" y="5156200"/>
            <a:ext cx="2160588" cy="865188"/>
          </a:xfrm>
          <a:prstGeom prst="rect">
            <a:avLst/>
          </a:prstGeom>
          <a:noFill/>
          <a:ln w="9525">
            <a:noFill/>
            <a:miter lim="800000"/>
            <a:headEnd/>
            <a:tailEnd/>
          </a:ln>
        </p:spPr>
        <p:txBody>
          <a:bodyPr lIns="0" tIns="0" rIns="0" bIns="0"/>
          <a:lstStyle/>
          <a:p>
            <a:pPr algn="l"/>
            <a:r>
              <a:rPr lang="zh-CN" altLang="en-US">
                <a:solidFill>
                  <a:schemeClr val="bg2"/>
                </a:solidFill>
                <a:ea typeface="楷体_GB2312" pitchFamily="49" charset="-122"/>
              </a:rPr>
              <a:t>图</a:t>
            </a:r>
            <a:r>
              <a:rPr lang="en-US" altLang="zh-CN">
                <a:solidFill>
                  <a:schemeClr val="bg2"/>
                </a:solidFill>
                <a:ea typeface="楷体_GB2312" pitchFamily="49" charset="-122"/>
              </a:rPr>
              <a:t>7.11  </a:t>
            </a:r>
            <a:r>
              <a:rPr lang="zh-CN" altLang="en-US">
                <a:solidFill>
                  <a:schemeClr val="bg2"/>
                </a:solidFill>
                <a:ea typeface="楷体_GB2312" pitchFamily="49" charset="-122"/>
              </a:rPr>
              <a:t>流水线进位保留乘法器</a:t>
            </a:r>
          </a:p>
        </p:txBody>
      </p:sp>
      <p:sp>
        <p:nvSpPr>
          <p:cNvPr id="1254447" name="Text Box 47"/>
          <p:cNvSpPr txBox="1">
            <a:spLocks noChangeAspect="1" noChangeArrowheads="1"/>
          </p:cNvSpPr>
          <p:nvPr/>
        </p:nvSpPr>
        <p:spPr bwMode="auto">
          <a:xfrm>
            <a:off x="6659563" y="2085975"/>
            <a:ext cx="1117600" cy="407988"/>
          </a:xfrm>
          <a:prstGeom prst="rect">
            <a:avLst/>
          </a:prstGeom>
          <a:solidFill>
            <a:srgbClr val="FFFF99"/>
          </a:solidFill>
          <a:ln w="28575" algn="ctr">
            <a:solidFill>
              <a:srgbClr val="006600"/>
            </a:solidFill>
            <a:miter lim="800000"/>
            <a:headEnd/>
            <a:tailEnd/>
          </a:ln>
          <a:effectLst/>
        </p:spPr>
        <p:txBody>
          <a:bodyPr wrap="none" anchor="ctr"/>
          <a:lstStyle/>
          <a:p>
            <a:r>
              <a:rPr lang="en-US" altLang="zh-CN" sz="1800">
                <a:ea typeface="楷体_GB2312" pitchFamily="49" charset="-122"/>
              </a:rPr>
              <a:t>CS</a:t>
            </a:r>
            <a:r>
              <a:rPr lang="zh-CN" altLang="en-US" sz="1800">
                <a:ea typeface="楷体_GB2312" pitchFamily="49" charset="-122"/>
              </a:rPr>
              <a:t>加法器</a:t>
            </a:r>
          </a:p>
        </p:txBody>
      </p:sp>
      <p:sp>
        <p:nvSpPr>
          <p:cNvPr id="1254448" name="Text Box 48"/>
          <p:cNvSpPr txBox="1">
            <a:spLocks noChangeAspect="1" noChangeArrowheads="1"/>
          </p:cNvSpPr>
          <p:nvPr/>
        </p:nvSpPr>
        <p:spPr bwMode="auto">
          <a:xfrm>
            <a:off x="4287838" y="2098675"/>
            <a:ext cx="1119187" cy="407988"/>
          </a:xfrm>
          <a:prstGeom prst="rect">
            <a:avLst/>
          </a:prstGeom>
          <a:solidFill>
            <a:srgbClr val="FFFF99"/>
          </a:solidFill>
          <a:ln w="28575">
            <a:solidFill>
              <a:srgbClr val="006600"/>
            </a:solidFill>
            <a:miter lim="800000"/>
            <a:headEnd/>
            <a:tailEnd/>
          </a:ln>
        </p:spPr>
        <p:txBody>
          <a:bodyPr wrap="none" anchor="ctr"/>
          <a:lstStyle/>
          <a:p>
            <a:r>
              <a:rPr lang="en-US" altLang="zh-CN" sz="1800">
                <a:ea typeface="楷体_GB2312" pitchFamily="49" charset="-122"/>
              </a:rPr>
              <a:t>CS</a:t>
            </a:r>
            <a:r>
              <a:rPr lang="zh-CN" altLang="en-US" sz="1800">
                <a:ea typeface="楷体_GB2312" pitchFamily="49" charset="-122"/>
              </a:rPr>
              <a:t>加法器</a:t>
            </a:r>
          </a:p>
        </p:txBody>
      </p:sp>
      <p:sp>
        <p:nvSpPr>
          <p:cNvPr id="1254449" name="Text Box 49"/>
          <p:cNvSpPr txBox="1">
            <a:spLocks noChangeAspect="1" noChangeArrowheads="1"/>
          </p:cNvSpPr>
          <p:nvPr/>
        </p:nvSpPr>
        <p:spPr bwMode="auto">
          <a:xfrm>
            <a:off x="4260850" y="915988"/>
            <a:ext cx="3525838" cy="407987"/>
          </a:xfrm>
          <a:prstGeom prst="rect">
            <a:avLst/>
          </a:prstGeom>
          <a:solidFill>
            <a:srgbClr val="FFFF99"/>
          </a:solidFill>
          <a:ln w="28575">
            <a:solidFill>
              <a:srgbClr val="006600"/>
            </a:solidFill>
            <a:miter lim="800000"/>
            <a:headEnd/>
            <a:tailEnd/>
          </a:ln>
        </p:spPr>
        <p:txBody>
          <a:bodyPr anchor="ctr"/>
          <a:lstStyle/>
          <a:p>
            <a:r>
              <a:rPr lang="zh-CN" altLang="en-US" sz="1800">
                <a:ea typeface="楷体_GB2312" pitchFamily="49" charset="-122"/>
              </a:rPr>
              <a:t>乘法器的译码和被乘数门控电路</a:t>
            </a:r>
          </a:p>
        </p:txBody>
      </p:sp>
      <p:sp>
        <p:nvSpPr>
          <p:cNvPr id="1254451" name="Text Box 51"/>
          <p:cNvSpPr txBox="1">
            <a:spLocks noChangeAspect="1" noChangeArrowheads="1"/>
          </p:cNvSpPr>
          <p:nvPr/>
        </p:nvSpPr>
        <p:spPr bwMode="auto">
          <a:xfrm>
            <a:off x="5327650" y="633413"/>
            <a:ext cx="1500188" cy="273050"/>
          </a:xfrm>
          <a:prstGeom prst="rect">
            <a:avLst/>
          </a:prstGeom>
          <a:noFill/>
          <a:ln w="9525">
            <a:noFill/>
            <a:miter lim="800000"/>
            <a:headEnd/>
            <a:tailEnd/>
          </a:ln>
        </p:spPr>
        <p:txBody>
          <a:bodyPr wrap="none" lIns="0" tIns="0" rIns="0" bIns="0"/>
          <a:lstStyle/>
          <a:p>
            <a:pPr algn="l"/>
            <a:r>
              <a:rPr lang="en-US" altLang="zh-CN" sz="1800">
                <a:solidFill>
                  <a:srgbClr val="FF0000"/>
                </a:solidFill>
                <a:ea typeface="楷体_GB2312" pitchFamily="49" charset="-122"/>
              </a:rPr>
              <a:t>X                 Y</a:t>
            </a:r>
          </a:p>
        </p:txBody>
      </p:sp>
      <p:sp>
        <p:nvSpPr>
          <p:cNvPr id="1254452" name="Line 52"/>
          <p:cNvSpPr>
            <a:spLocks noChangeAspect="1" noChangeShapeType="1"/>
          </p:cNvSpPr>
          <p:nvPr/>
        </p:nvSpPr>
        <p:spPr bwMode="auto">
          <a:xfrm>
            <a:off x="6694488" y="649288"/>
            <a:ext cx="0" cy="266700"/>
          </a:xfrm>
          <a:prstGeom prst="line">
            <a:avLst/>
          </a:prstGeom>
          <a:noFill/>
          <a:ln w="28575">
            <a:solidFill>
              <a:srgbClr val="000000"/>
            </a:solidFill>
            <a:round/>
            <a:headEnd/>
            <a:tailEnd type="triangle" w="med" len="lg"/>
          </a:ln>
          <a:effectLst/>
        </p:spPr>
        <p:txBody>
          <a:bodyPr/>
          <a:lstStyle/>
          <a:p>
            <a:endParaRPr lang="zh-CN" altLang="en-US"/>
          </a:p>
        </p:txBody>
      </p:sp>
      <p:sp>
        <p:nvSpPr>
          <p:cNvPr id="1254453" name="Line 53"/>
          <p:cNvSpPr>
            <a:spLocks noChangeAspect="1" noChangeShapeType="1"/>
          </p:cNvSpPr>
          <p:nvPr/>
        </p:nvSpPr>
        <p:spPr bwMode="auto">
          <a:xfrm>
            <a:off x="5548313" y="652463"/>
            <a:ext cx="0" cy="266700"/>
          </a:xfrm>
          <a:prstGeom prst="line">
            <a:avLst/>
          </a:prstGeom>
          <a:noFill/>
          <a:ln w="28575">
            <a:solidFill>
              <a:srgbClr val="000000"/>
            </a:solidFill>
            <a:round/>
            <a:headEnd/>
            <a:tailEnd type="triangle" w="med" len="lg"/>
          </a:ln>
          <a:effectLst/>
        </p:spPr>
        <p:txBody>
          <a:bodyPr/>
          <a:lstStyle/>
          <a:p>
            <a:endParaRPr lang="zh-CN" altLang="en-US"/>
          </a:p>
        </p:txBody>
      </p:sp>
      <p:sp>
        <p:nvSpPr>
          <p:cNvPr id="1254454" name="Text Box 54"/>
          <p:cNvSpPr txBox="1">
            <a:spLocks noChangeAspect="1" noChangeArrowheads="1"/>
          </p:cNvSpPr>
          <p:nvPr/>
        </p:nvSpPr>
        <p:spPr bwMode="auto">
          <a:xfrm>
            <a:off x="5424488" y="404813"/>
            <a:ext cx="257175" cy="242887"/>
          </a:xfrm>
          <a:prstGeom prst="rect">
            <a:avLst/>
          </a:prstGeom>
          <a:solidFill>
            <a:srgbClr val="FFCCFF"/>
          </a:solidFill>
          <a:ln w="28575">
            <a:solidFill>
              <a:srgbClr val="0000FF"/>
            </a:solidFill>
            <a:miter lim="800000"/>
            <a:headEnd/>
            <a:tailEnd/>
          </a:ln>
        </p:spPr>
        <p:txBody>
          <a:bodyPr lIns="0" tIns="0" rIns="0" bIns="0" anchor="ctr"/>
          <a:lstStyle/>
          <a:p>
            <a:pPr>
              <a:lnSpc>
                <a:spcPct val="96000"/>
              </a:lnSpc>
            </a:pPr>
            <a:r>
              <a:rPr lang="en-US" altLang="zh-CN" sz="1800">
                <a:ea typeface="楷体_GB2312" pitchFamily="49" charset="-122"/>
              </a:rPr>
              <a:t>R</a:t>
            </a:r>
          </a:p>
        </p:txBody>
      </p:sp>
      <p:sp>
        <p:nvSpPr>
          <p:cNvPr id="1254455" name="Text Box 55"/>
          <p:cNvSpPr txBox="1">
            <a:spLocks noChangeAspect="1" noChangeArrowheads="1"/>
          </p:cNvSpPr>
          <p:nvPr/>
        </p:nvSpPr>
        <p:spPr bwMode="auto">
          <a:xfrm>
            <a:off x="6570663" y="404813"/>
            <a:ext cx="257175" cy="242887"/>
          </a:xfrm>
          <a:prstGeom prst="rect">
            <a:avLst/>
          </a:prstGeom>
          <a:solidFill>
            <a:srgbClr val="FFCCFF"/>
          </a:solidFill>
          <a:ln w="28575">
            <a:solidFill>
              <a:srgbClr val="0000FF"/>
            </a:solidFill>
            <a:miter lim="800000"/>
            <a:headEnd/>
            <a:tailEnd/>
          </a:ln>
        </p:spPr>
        <p:txBody>
          <a:bodyPr lIns="0" tIns="0" rIns="0" bIns="0" anchor="ctr"/>
          <a:lstStyle/>
          <a:p>
            <a:pPr>
              <a:lnSpc>
                <a:spcPct val="96000"/>
              </a:lnSpc>
            </a:pPr>
            <a:r>
              <a:rPr lang="en-US" altLang="zh-CN" sz="1800">
                <a:ea typeface="楷体_GB2312" pitchFamily="49" charset="-122"/>
              </a:rPr>
              <a:t>R</a:t>
            </a:r>
          </a:p>
        </p:txBody>
      </p:sp>
      <p:sp>
        <p:nvSpPr>
          <p:cNvPr id="1254456" name="Line 56"/>
          <p:cNvSpPr>
            <a:spLocks noChangeAspect="1" noChangeShapeType="1"/>
          </p:cNvSpPr>
          <p:nvPr/>
        </p:nvSpPr>
        <p:spPr bwMode="auto">
          <a:xfrm>
            <a:off x="5548313" y="207963"/>
            <a:ext cx="0" cy="196850"/>
          </a:xfrm>
          <a:prstGeom prst="line">
            <a:avLst/>
          </a:prstGeom>
          <a:noFill/>
          <a:ln w="28575">
            <a:solidFill>
              <a:srgbClr val="000000"/>
            </a:solidFill>
            <a:round/>
            <a:headEnd/>
            <a:tailEnd type="triangle" w="med" len="lg"/>
          </a:ln>
          <a:effectLst/>
        </p:spPr>
        <p:txBody>
          <a:bodyPr/>
          <a:lstStyle/>
          <a:p>
            <a:endParaRPr lang="zh-CN" altLang="en-US"/>
          </a:p>
        </p:txBody>
      </p:sp>
      <p:sp>
        <p:nvSpPr>
          <p:cNvPr id="1254457" name="Line 57"/>
          <p:cNvSpPr>
            <a:spLocks noChangeAspect="1" noChangeShapeType="1"/>
          </p:cNvSpPr>
          <p:nvPr/>
        </p:nvSpPr>
        <p:spPr bwMode="auto">
          <a:xfrm>
            <a:off x="6711950" y="185738"/>
            <a:ext cx="0" cy="227012"/>
          </a:xfrm>
          <a:prstGeom prst="line">
            <a:avLst/>
          </a:prstGeom>
          <a:noFill/>
          <a:ln w="28575">
            <a:solidFill>
              <a:srgbClr val="000000"/>
            </a:solidFill>
            <a:round/>
            <a:headEnd/>
            <a:tailEnd type="triangle" w="med" len="lg"/>
          </a:ln>
          <a:effectLst/>
        </p:spPr>
        <p:txBody>
          <a:bodyPr/>
          <a:lstStyle/>
          <a:p>
            <a:endParaRPr lang="zh-CN" altLang="en-US"/>
          </a:p>
        </p:txBody>
      </p:sp>
      <p:sp>
        <p:nvSpPr>
          <p:cNvPr id="1254458" name="Line 58"/>
          <p:cNvSpPr>
            <a:spLocks noChangeAspect="1" noChangeShapeType="1"/>
          </p:cNvSpPr>
          <p:nvPr/>
        </p:nvSpPr>
        <p:spPr bwMode="auto">
          <a:xfrm>
            <a:off x="5078413" y="192088"/>
            <a:ext cx="1625600" cy="0"/>
          </a:xfrm>
          <a:prstGeom prst="line">
            <a:avLst/>
          </a:prstGeom>
          <a:noFill/>
          <a:ln w="28575">
            <a:solidFill>
              <a:srgbClr val="000000"/>
            </a:solidFill>
            <a:round/>
            <a:headEnd/>
            <a:tailEnd/>
          </a:ln>
          <a:effectLst/>
        </p:spPr>
        <p:txBody>
          <a:bodyPr/>
          <a:lstStyle/>
          <a:p>
            <a:endParaRPr lang="zh-CN" altLang="en-US"/>
          </a:p>
        </p:txBody>
      </p:sp>
      <p:sp>
        <p:nvSpPr>
          <p:cNvPr id="1254459" name="Line 59"/>
          <p:cNvSpPr>
            <a:spLocks noChangeAspect="1" noChangeShapeType="1"/>
          </p:cNvSpPr>
          <p:nvPr/>
        </p:nvSpPr>
        <p:spPr bwMode="auto">
          <a:xfrm flipV="1">
            <a:off x="4873625" y="190500"/>
            <a:ext cx="249238" cy="0"/>
          </a:xfrm>
          <a:prstGeom prst="line">
            <a:avLst/>
          </a:prstGeom>
          <a:noFill/>
          <a:ln w="28575">
            <a:solidFill>
              <a:srgbClr val="000000"/>
            </a:solidFill>
            <a:round/>
            <a:headEnd/>
            <a:tailEnd type="triangle" w="med" len="lg"/>
          </a:ln>
          <a:effectLst/>
        </p:spPr>
        <p:txBody>
          <a:bodyPr/>
          <a:lstStyle/>
          <a:p>
            <a:endParaRPr lang="zh-CN" altLang="en-US"/>
          </a:p>
        </p:txBody>
      </p:sp>
      <p:sp>
        <p:nvSpPr>
          <p:cNvPr id="1254460" name="Text Box 60"/>
          <p:cNvSpPr txBox="1">
            <a:spLocks noChangeAspect="1" noChangeArrowheads="1"/>
          </p:cNvSpPr>
          <p:nvPr/>
        </p:nvSpPr>
        <p:spPr bwMode="auto">
          <a:xfrm>
            <a:off x="3800475" y="71438"/>
            <a:ext cx="1131888" cy="333375"/>
          </a:xfrm>
          <a:prstGeom prst="rect">
            <a:avLst/>
          </a:prstGeom>
          <a:noFill/>
          <a:ln w="9525">
            <a:noFill/>
            <a:miter lim="800000"/>
            <a:headEnd/>
            <a:tailEnd/>
          </a:ln>
        </p:spPr>
        <p:txBody>
          <a:bodyPr wrap="none" lIns="0" tIns="0" rIns="0" bIns="0"/>
          <a:lstStyle/>
          <a:p>
            <a:pPr>
              <a:lnSpc>
                <a:spcPct val="96000"/>
              </a:lnSpc>
            </a:pPr>
            <a:r>
              <a:rPr lang="zh-CN" altLang="en-US" sz="1800">
                <a:solidFill>
                  <a:srgbClr val="FF0000"/>
                </a:solidFill>
                <a:ea typeface="楷体_GB2312" pitchFamily="49" charset="-122"/>
              </a:rPr>
              <a:t>输入总线</a:t>
            </a:r>
          </a:p>
        </p:txBody>
      </p:sp>
      <p:sp>
        <p:nvSpPr>
          <p:cNvPr id="1254462" name="Text Box 62"/>
          <p:cNvSpPr txBox="1">
            <a:spLocks noChangeAspect="1" noChangeArrowheads="1"/>
          </p:cNvSpPr>
          <p:nvPr/>
        </p:nvSpPr>
        <p:spPr bwMode="auto">
          <a:xfrm>
            <a:off x="4156075" y="1830388"/>
            <a:ext cx="1052513" cy="227012"/>
          </a:xfrm>
          <a:prstGeom prst="rect">
            <a:avLst/>
          </a:prstGeom>
          <a:noFill/>
          <a:ln w="9525">
            <a:noFill/>
            <a:miter lim="800000"/>
            <a:headEnd/>
            <a:tailEnd/>
          </a:ln>
        </p:spPr>
        <p:txBody>
          <a:bodyPr wrap="none" lIns="0" tIns="0" rIns="0" bIns="0"/>
          <a:lstStyle/>
          <a:p>
            <a:pPr>
              <a:lnSpc>
                <a:spcPct val="96000"/>
              </a:lnSpc>
            </a:pPr>
            <a:r>
              <a:rPr lang="en-US" altLang="zh-CN" sz="1600">
                <a:solidFill>
                  <a:srgbClr val="FF0000"/>
                </a:solidFill>
                <a:ea typeface="楷体_GB2312" pitchFamily="49" charset="-122"/>
              </a:rPr>
              <a:t>M</a:t>
            </a:r>
            <a:r>
              <a:rPr lang="en-US" altLang="zh-CN" sz="1600" baseline="-25000">
                <a:solidFill>
                  <a:srgbClr val="FF0000"/>
                </a:solidFill>
                <a:ea typeface="楷体_GB2312" pitchFamily="49" charset="-122"/>
              </a:rPr>
              <a:t>8  </a:t>
            </a:r>
            <a:r>
              <a:rPr lang="en-US" altLang="zh-CN" sz="1600">
                <a:solidFill>
                  <a:srgbClr val="FF0000"/>
                </a:solidFill>
                <a:ea typeface="楷体_GB2312" pitchFamily="49" charset="-122"/>
              </a:rPr>
              <a:t>M</a:t>
            </a:r>
            <a:r>
              <a:rPr lang="en-US" altLang="zh-CN" sz="1600" baseline="-25000">
                <a:solidFill>
                  <a:srgbClr val="FF0000"/>
                </a:solidFill>
                <a:ea typeface="楷体_GB2312" pitchFamily="49" charset="-122"/>
              </a:rPr>
              <a:t>7  </a:t>
            </a:r>
            <a:r>
              <a:rPr lang="en-US" altLang="zh-CN" sz="1600">
                <a:solidFill>
                  <a:srgbClr val="FF0000"/>
                </a:solidFill>
                <a:ea typeface="楷体_GB2312" pitchFamily="49" charset="-122"/>
              </a:rPr>
              <a:t>M</a:t>
            </a:r>
            <a:r>
              <a:rPr lang="en-US" altLang="zh-CN" sz="1600" baseline="-25000">
                <a:solidFill>
                  <a:srgbClr val="FF0000"/>
                </a:solidFill>
                <a:ea typeface="楷体_GB2312" pitchFamily="49" charset="-122"/>
              </a:rPr>
              <a:t>6</a:t>
            </a:r>
            <a:endParaRPr lang="en-US" altLang="zh-CN" sz="1600">
              <a:solidFill>
                <a:srgbClr val="FF0000"/>
              </a:solidFill>
              <a:ea typeface="楷体_GB2312" pitchFamily="49" charset="-122"/>
            </a:endParaRPr>
          </a:p>
        </p:txBody>
      </p:sp>
      <p:sp>
        <p:nvSpPr>
          <p:cNvPr id="1254463" name="Line 63"/>
          <p:cNvSpPr>
            <a:spLocks noChangeAspect="1" noChangeShapeType="1"/>
          </p:cNvSpPr>
          <p:nvPr/>
        </p:nvSpPr>
        <p:spPr bwMode="auto">
          <a:xfrm>
            <a:off x="4510088" y="1855788"/>
            <a:ext cx="0" cy="242887"/>
          </a:xfrm>
          <a:prstGeom prst="line">
            <a:avLst/>
          </a:prstGeom>
          <a:noFill/>
          <a:ln w="28575">
            <a:solidFill>
              <a:srgbClr val="000000"/>
            </a:solidFill>
            <a:round/>
            <a:headEnd/>
            <a:tailEnd type="triangle" w="med" len="lg"/>
          </a:ln>
          <a:effectLst/>
        </p:spPr>
        <p:txBody>
          <a:bodyPr/>
          <a:lstStyle/>
          <a:p>
            <a:endParaRPr lang="zh-CN" altLang="en-US"/>
          </a:p>
        </p:txBody>
      </p:sp>
      <p:sp>
        <p:nvSpPr>
          <p:cNvPr id="1254464" name="Line 64"/>
          <p:cNvSpPr>
            <a:spLocks noChangeAspect="1" noChangeShapeType="1"/>
          </p:cNvSpPr>
          <p:nvPr/>
        </p:nvSpPr>
        <p:spPr bwMode="auto">
          <a:xfrm flipH="1">
            <a:off x="4492625" y="1336675"/>
            <a:ext cx="0" cy="223838"/>
          </a:xfrm>
          <a:prstGeom prst="line">
            <a:avLst/>
          </a:prstGeom>
          <a:noFill/>
          <a:ln w="28575">
            <a:solidFill>
              <a:srgbClr val="000000"/>
            </a:solidFill>
            <a:round/>
            <a:headEnd/>
            <a:tailEnd type="triangle" w="med" len="lg"/>
          </a:ln>
          <a:effectLst/>
        </p:spPr>
        <p:txBody>
          <a:bodyPr/>
          <a:lstStyle/>
          <a:p>
            <a:endParaRPr lang="zh-CN" altLang="en-US"/>
          </a:p>
        </p:txBody>
      </p:sp>
      <p:sp>
        <p:nvSpPr>
          <p:cNvPr id="1254465" name="Text Box 65"/>
          <p:cNvSpPr txBox="1">
            <a:spLocks noChangeAspect="1" noChangeArrowheads="1"/>
          </p:cNvSpPr>
          <p:nvPr/>
        </p:nvSpPr>
        <p:spPr bwMode="auto">
          <a:xfrm>
            <a:off x="4359275" y="1562100"/>
            <a:ext cx="279400" cy="292100"/>
          </a:xfrm>
          <a:prstGeom prst="rect">
            <a:avLst/>
          </a:prstGeom>
          <a:solidFill>
            <a:srgbClr val="FFCCFF"/>
          </a:solidFill>
          <a:ln w="28575">
            <a:solidFill>
              <a:srgbClr val="0000FF"/>
            </a:solidFill>
            <a:miter lim="800000"/>
            <a:headEnd/>
            <a:tailEnd/>
          </a:ln>
        </p:spPr>
        <p:txBody>
          <a:bodyPr lIns="0" tIns="0" rIns="0" bIns="0" anchor="ctr">
            <a:spAutoFit/>
          </a:bodyPr>
          <a:lstStyle/>
          <a:p>
            <a:pPr>
              <a:lnSpc>
                <a:spcPct val="96000"/>
              </a:lnSpc>
            </a:pPr>
            <a:r>
              <a:rPr lang="en-US" altLang="zh-CN" sz="1800">
                <a:ea typeface="楷体_GB2312" pitchFamily="49" charset="-122"/>
              </a:rPr>
              <a:t>R</a:t>
            </a:r>
          </a:p>
        </p:txBody>
      </p:sp>
      <p:sp>
        <p:nvSpPr>
          <p:cNvPr id="1254466" name="Text Box 66"/>
          <p:cNvSpPr txBox="1">
            <a:spLocks noChangeAspect="1" noChangeArrowheads="1"/>
          </p:cNvSpPr>
          <p:nvPr/>
        </p:nvSpPr>
        <p:spPr bwMode="auto">
          <a:xfrm>
            <a:off x="4706938" y="1562100"/>
            <a:ext cx="277812" cy="292100"/>
          </a:xfrm>
          <a:prstGeom prst="rect">
            <a:avLst/>
          </a:prstGeom>
          <a:solidFill>
            <a:srgbClr val="FFCCFF"/>
          </a:solidFill>
          <a:ln w="28575">
            <a:solidFill>
              <a:srgbClr val="0000FF"/>
            </a:solidFill>
            <a:miter lim="800000"/>
            <a:headEnd/>
            <a:tailEnd/>
          </a:ln>
        </p:spPr>
        <p:txBody>
          <a:bodyPr lIns="0" tIns="0" rIns="0" bIns="0" anchor="ctr">
            <a:spAutoFit/>
          </a:bodyPr>
          <a:lstStyle/>
          <a:p>
            <a:pPr>
              <a:lnSpc>
                <a:spcPct val="96000"/>
              </a:lnSpc>
            </a:pPr>
            <a:r>
              <a:rPr lang="en-US" altLang="zh-CN" sz="1800">
                <a:ea typeface="楷体_GB2312" pitchFamily="49" charset="-122"/>
              </a:rPr>
              <a:t>R</a:t>
            </a:r>
          </a:p>
        </p:txBody>
      </p:sp>
      <p:sp>
        <p:nvSpPr>
          <p:cNvPr id="1254467" name="Text Box 67"/>
          <p:cNvSpPr txBox="1">
            <a:spLocks noChangeAspect="1" noChangeArrowheads="1"/>
          </p:cNvSpPr>
          <p:nvPr/>
        </p:nvSpPr>
        <p:spPr bwMode="auto">
          <a:xfrm>
            <a:off x="5053013" y="1562100"/>
            <a:ext cx="279400" cy="292100"/>
          </a:xfrm>
          <a:prstGeom prst="rect">
            <a:avLst/>
          </a:prstGeom>
          <a:solidFill>
            <a:srgbClr val="FFCCFF"/>
          </a:solidFill>
          <a:ln w="28575">
            <a:solidFill>
              <a:srgbClr val="0000FF"/>
            </a:solidFill>
            <a:miter lim="800000"/>
            <a:headEnd/>
            <a:tailEnd/>
          </a:ln>
        </p:spPr>
        <p:txBody>
          <a:bodyPr lIns="0" tIns="0" rIns="0" bIns="0" anchor="ctr">
            <a:spAutoFit/>
          </a:bodyPr>
          <a:lstStyle/>
          <a:p>
            <a:pPr>
              <a:lnSpc>
                <a:spcPct val="96000"/>
              </a:lnSpc>
            </a:pPr>
            <a:r>
              <a:rPr lang="en-US" altLang="zh-CN" sz="1800">
                <a:ea typeface="楷体_GB2312" pitchFamily="49" charset="-122"/>
              </a:rPr>
              <a:t>R</a:t>
            </a:r>
          </a:p>
        </p:txBody>
      </p:sp>
      <p:sp>
        <p:nvSpPr>
          <p:cNvPr id="1254468" name="Line 68"/>
          <p:cNvSpPr>
            <a:spLocks noChangeAspect="1" noChangeShapeType="1"/>
          </p:cNvSpPr>
          <p:nvPr/>
        </p:nvSpPr>
        <p:spPr bwMode="auto">
          <a:xfrm>
            <a:off x="4848225" y="1846263"/>
            <a:ext cx="0" cy="252412"/>
          </a:xfrm>
          <a:prstGeom prst="line">
            <a:avLst/>
          </a:prstGeom>
          <a:noFill/>
          <a:ln w="28575">
            <a:solidFill>
              <a:srgbClr val="000000"/>
            </a:solidFill>
            <a:round/>
            <a:headEnd/>
            <a:tailEnd type="triangle" w="med" len="lg"/>
          </a:ln>
          <a:effectLst/>
        </p:spPr>
        <p:txBody>
          <a:bodyPr/>
          <a:lstStyle/>
          <a:p>
            <a:endParaRPr lang="zh-CN" altLang="en-US"/>
          </a:p>
        </p:txBody>
      </p:sp>
      <p:sp>
        <p:nvSpPr>
          <p:cNvPr id="1254469" name="Line 69"/>
          <p:cNvSpPr>
            <a:spLocks noChangeAspect="1" noChangeShapeType="1"/>
          </p:cNvSpPr>
          <p:nvPr/>
        </p:nvSpPr>
        <p:spPr bwMode="auto">
          <a:xfrm>
            <a:off x="5184775" y="1860550"/>
            <a:ext cx="0" cy="238125"/>
          </a:xfrm>
          <a:prstGeom prst="line">
            <a:avLst/>
          </a:prstGeom>
          <a:noFill/>
          <a:ln w="28575">
            <a:solidFill>
              <a:srgbClr val="000000"/>
            </a:solidFill>
            <a:round/>
            <a:headEnd/>
            <a:tailEnd type="triangle" w="med" len="lg"/>
          </a:ln>
          <a:effectLst/>
        </p:spPr>
        <p:txBody>
          <a:bodyPr/>
          <a:lstStyle/>
          <a:p>
            <a:endParaRPr lang="zh-CN" altLang="en-US"/>
          </a:p>
        </p:txBody>
      </p:sp>
      <p:sp>
        <p:nvSpPr>
          <p:cNvPr id="1254470" name="Line 70"/>
          <p:cNvSpPr>
            <a:spLocks noChangeAspect="1" noChangeShapeType="1"/>
          </p:cNvSpPr>
          <p:nvPr/>
        </p:nvSpPr>
        <p:spPr bwMode="auto">
          <a:xfrm flipH="1">
            <a:off x="5202238" y="1336675"/>
            <a:ext cx="0" cy="223838"/>
          </a:xfrm>
          <a:prstGeom prst="line">
            <a:avLst/>
          </a:prstGeom>
          <a:noFill/>
          <a:ln w="28575">
            <a:solidFill>
              <a:srgbClr val="000000"/>
            </a:solidFill>
            <a:round/>
            <a:headEnd/>
            <a:tailEnd type="triangle" w="med" len="lg"/>
          </a:ln>
          <a:effectLst/>
        </p:spPr>
        <p:txBody>
          <a:bodyPr/>
          <a:lstStyle/>
          <a:p>
            <a:endParaRPr lang="zh-CN" altLang="en-US"/>
          </a:p>
        </p:txBody>
      </p:sp>
      <p:sp>
        <p:nvSpPr>
          <p:cNvPr id="1254471" name="Line 71"/>
          <p:cNvSpPr>
            <a:spLocks noChangeAspect="1" noChangeShapeType="1"/>
          </p:cNvSpPr>
          <p:nvPr/>
        </p:nvSpPr>
        <p:spPr bwMode="auto">
          <a:xfrm flipH="1">
            <a:off x="4848225" y="1336675"/>
            <a:ext cx="0" cy="223838"/>
          </a:xfrm>
          <a:prstGeom prst="line">
            <a:avLst/>
          </a:prstGeom>
          <a:noFill/>
          <a:ln w="28575">
            <a:solidFill>
              <a:srgbClr val="000000"/>
            </a:solidFill>
            <a:round/>
            <a:headEnd/>
            <a:tailEnd type="triangle" w="med" len="lg"/>
          </a:ln>
          <a:effectLst/>
        </p:spPr>
        <p:txBody>
          <a:bodyPr/>
          <a:lstStyle/>
          <a:p>
            <a:endParaRPr lang="zh-CN" altLang="en-US"/>
          </a:p>
        </p:txBody>
      </p:sp>
      <p:sp>
        <p:nvSpPr>
          <p:cNvPr id="1254473" name="Text Box 73"/>
          <p:cNvSpPr txBox="1">
            <a:spLocks noChangeAspect="1" noChangeArrowheads="1"/>
          </p:cNvSpPr>
          <p:nvPr/>
        </p:nvSpPr>
        <p:spPr bwMode="auto">
          <a:xfrm>
            <a:off x="5427663" y="1824038"/>
            <a:ext cx="919162" cy="227012"/>
          </a:xfrm>
          <a:prstGeom prst="rect">
            <a:avLst/>
          </a:prstGeom>
          <a:noFill/>
          <a:ln w="9525">
            <a:noFill/>
            <a:miter lim="800000"/>
            <a:headEnd/>
            <a:tailEnd/>
          </a:ln>
        </p:spPr>
        <p:txBody>
          <a:bodyPr wrap="none" lIns="0" tIns="0" rIns="0" bIns="0"/>
          <a:lstStyle/>
          <a:p>
            <a:pPr algn="l">
              <a:lnSpc>
                <a:spcPct val="96000"/>
              </a:lnSpc>
            </a:pPr>
            <a:r>
              <a:rPr lang="en-US" altLang="zh-CN" sz="1600">
                <a:solidFill>
                  <a:srgbClr val="FF0000"/>
                </a:solidFill>
                <a:ea typeface="楷体_GB2312" pitchFamily="49" charset="-122"/>
              </a:rPr>
              <a:t>M</a:t>
            </a:r>
            <a:r>
              <a:rPr lang="en-US" altLang="zh-CN" sz="1600" baseline="-25000">
                <a:solidFill>
                  <a:srgbClr val="FF0000"/>
                </a:solidFill>
                <a:ea typeface="楷体_GB2312" pitchFamily="49" charset="-122"/>
              </a:rPr>
              <a:t>5  </a:t>
            </a:r>
            <a:r>
              <a:rPr lang="en-US" altLang="zh-CN" sz="1600">
                <a:solidFill>
                  <a:srgbClr val="FF0000"/>
                </a:solidFill>
                <a:ea typeface="楷体_GB2312" pitchFamily="49" charset="-122"/>
              </a:rPr>
              <a:t>M</a:t>
            </a:r>
            <a:r>
              <a:rPr lang="en-US" altLang="zh-CN" sz="1600" baseline="-25000">
                <a:solidFill>
                  <a:srgbClr val="FF0000"/>
                </a:solidFill>
                <a:ea typeface="楷体_GB2312" pitchFamily="49" charset="-122"/>
              </a:rPr>
              <a:t>4  </a:t>
            </a:r>
            <a:r>
              <a:rPr lang="en-US" altLang="zh-CN" sz="1600">
                <a:solidFill>
                  <a:srgbClr val="FF0000"/>
                </a:solidFill>
                <a:ea typeface="楷体_GB2312" pitchFamily="49" charset="-122"/>
              </a:rPr>
              <a:t>M</a:t>
            </a:r>
            <a:r>
              <a:rPr lang="en-US" altLang="zh-CN" sz="1600" baseline="-25000">
                <a:solidFill>
                  <a:srgbClr val="FF0000"/>
                </a:solidFill>
                <a:ea typeface="楷体_GB2312" pitchFamily="49" charset="-122"/>
              </a:rPr>
              <a:t>3</a:t>
            </a:r>
            <a:endParaRPr lang="en-US" altLang="zh-CN" sz="1600">
              <a:solidFill>
                <a:srgbClr val="FF0000"/>
              </a:solidFill>
              <a:ea typeface="楷体_GB2312" pitchFamily="49" charset="-122"/>
            </a:endParaRPr>
          </a:p>
        </p:txBody>
      </p:sp>
      <p:sp>
        <p:nvSpPr>
          <p:cNvPr id="1254474" name="Line 74"/>
          <p:cNvSpPr>
            <a:spLocks noChangeAspect="1" noChangeShapeType="1"/>
          </p:cNvSpPr>
          <p:nvPr/>
        </p:nvSpPr>
        <p:spPr bwMode="auto">
          <a:xfrm>
            <a:off x="5718175" y="1828800"/>
            <a:ext cx="0" cy="261938"/>
          </a:xfrm>
          <a:prstGeom prst="line">
            <a:avLst/>
          </a:prstGeom>
          <a:noFill/>
          <a:ln w="28575">
            <a:solidFill>
              <a:srgbClr val="000000"/>
            </a:solidFill>
            <a:round/>
            <a:headEnd/>
            <a:tailEnd type="triangle" w="med" len="lg"/>
          </a:ln>
          <a:effectLst/>
        </p:spPr>
        <p:txBody>
          <a:bodyPr/>
          <a:lstStyle/>
          <a:p>
            <a:endParaRPr lang="zh-CN" altLang="en-US"/>
          </a:p>
        </p:txBody>
      </p:sp>
      <p:sp>
        <p:nvSpPr>
          <p:cNvPr id="1254475" name="Line 75"/>
          <p:cNvSpPr>
            <a:spLocks noChangeAspect="1" noChangeShapeType="1"/>
          </p:cNvSpPr>
          <p:nvPr/>
        </p:nvSpPr>
        <p:spPr bwMode="auto">
          <a:xfrm flipH="1">
            <a:off x="5700713" y="1328738"/>
            <a:ext cx="0" cy="223837"/>
          </a:xfrm>
          <a:prstGeom prst="line">
            <a:avLst/>
          </a:prstGeom>
          <a:noFill/>
          <a:ln w="28575">
            <a:solidFill>
              <a:srgbClr val="000000"/>
            </a:solidFill>
            <a:round/>
            <a:headEnd/>
            <a:tailEnd type="triangle" w="med" len="lg"/>
          </a:ln>
          <a:effectLst/>
        </p:spPr>
        <p:txBody>
          <a:bodyPr/>
          <a:lstStyle/>
          <a:p>
            <a:endParaRPr lang="zh-CN" altLang="en-US"/>
          </a:p>
        </p:txBody>
      </p:sp>
      <p:sp>
        <p:nvSpPr>
          <p:cNvPr id="1254476" name="Text Box 76"/>
          <p:cNvSpPr txBox="1">
            <a:spLocks noChangeAspect="1" noChangeArrowheads="1"/>
          </p:cNvSpPr>
          <p:nvPr/>
        </p:nvSpPr>
        <p:spPr bwMode="auto">
          <a:xfrm>
            <a:off x="5567363" y="1550988"/>
            <a:ext cx="279400" cy="292100"/>
          </a:xfrm>
          <a:prstGeom prst="rect">
            <a:avLst/>
          </a:prstGeom>
          <a:solidFill>
            <a:srgbClr val="FFCCFF"/>
          </a:solidFill>
          <a:ln w="28575">
            <a:solidFill>
              <a:srgbClr val="0000FF"/>
            </a:solidFill>
            <a:miter lim="800000"/>
            <a:headEnd/>
            <a:tailEnd/>
          </a:ln>
        </p:spPr>
        <p:txBody>
          <a:bodyPr lIns="0" tIns="0" rIns="0" bIns="0" anchor="ctr">
            <a:spAutoFit/>
          </a:bodyPr>
          <a:lstStyle/>
          <a:p>
            <a:pPr>
              <a:lnSpc>
                <a:spcPct val="96000"/>
              </a:lnSpc>
            </a:pPr>
            <a:r>
              <a:rPr lang="en-US" altLang="zh-CN" sz="1800">
                <a:ea typeface="楷体_GB2312" pitchFamily="49" charset="-122"/>
              </a:rPr>
              <a:t>R</a:t>
            </a:r>
          </a:p>
        </p:txBody>
      </p:sp>
      <p:sp>
        <p:nvSpPr>
          <p:cNvPr id="1254477" name="Text Box 77"/>
          <p:cNvSpPr txBox="1">
            <a:spLocks noChangeAspect="1" noChangeArrowheads="1"/>
          </p:cNvSpPr>
          <p:nvPr/>
        </p:nvSpPr>
        <p:spPr bwMode="auto">
          <a:xfrm>
            <a:off x="5915025" y="1550988"/>
            <a:ext cx="277813" cy="292100"/>
          </a:xfrm>
          <a:prstGeom prst="rect">
            <a:avLst/>
          </a:prstGeom>
          <a:solidFill>
            <a:srgbClr val="FFCCFF"/>
          </a:solidFill>
          <a:ln w="28575">
            <a:solidFill>
              <a:srgbClr val="0000FF"/>
            </a:solidFill>
            <a:miter lim="800000"/>
            <a:headEnd/>
            <a:tailEnd/>
          </a:ln>
        </p:spPr>
        <p:txBody>
          <a:bodyPr lIns="0" tIns="0" rIns="0" bIns="0" anchor="ctr">
            <a:spAutoFit/>
          </a:bodyPr>
          <a:lstStyle/>
          <a:p>
            <a:pPr>
              <a:lnSpc>
                <a:spcPct val="96000"/>
              </a:lnSpc>
            </a:pPr>
            <a:r>
              <a:rPr lang="en-US" altLang="zh-CN" sz="1800">
                <a:ea typeface="楷体_GB2312" pitchFamily="49" charset="-122"/>
              </a:rPr>
              <a:t>R</a:t>
            </a:r>
          </a:p>
        </p:txBody>
      </p:sp>
      <p:sp>
        <p:nvSpPr>
          <p:cNvPr id="1254478" name="Text Box 78"/>
          <p:cNvSpPr txBox="1">
            <a:spLocks noChangeAspect="1" noChangeArrowheads="1"/>
          </p:cNvSpPr>
          <p:nvPr/>
        </p:nvSpPr>
        <p:spPr bwMode="auto">
          <a:xfrm>
            <a:off x="6261100" y="1550988"/>
            <a:ext cx="279400" cy="292100"/>
          </a:xfrm>
          <a:prstGeom prst="rect">
            <a:avLst/>
          </a:prstGeom>
          <a:solidFill>
            <a:srgbClr val="FFCCFF"/>
          </a:solidFill>
          <a:ln w="28575">
            <a:solidFill>
              <a:srgbClr val="0000FF"/>
            </a:solidFill>
            <a:miter lim="800000"/>
            <a:headEnd/>
            <a:tailEnd/>
          </a:ln>
        </p:spPr>
        <p:txBody>
          <a:bodyPr lIns="0" tIns="0" rIns="0" bIns="0" anchor="ctr">
            <a:spAutoFit/>
          </a:bodyPr>
          <a:lstStyle/>
          <a:p>
            <a:pPr>
              <a:lnSpc>
                <a:spcPct val="96000"/>
              </a:lnSpc>
            </a:pPr>
            <a:r>
              <a:rPr lang="en-US" altLang="zh-CN" sz="1800">
                <a:ea typeface="楷体_GB2312" pitchFamily="49" charset="-122"/>
              </a:rPr>
              <a:t>R</a:t>
            </a:r>
          </a:p>
        </p:txBody>
      </p:sp>
      <p:sp>
        <p:nvSpPr>
          <p:cNvPr id="1254479" name="Line 79"/>
          <p:cNvSpPr>
            <a:spLocks noChangeAspect="1" noChangeShapeType="1"/>
          </p:cNvSpPr>
          <p:nvPr/>
        </p:nvSpPr>
        <p:spPr bwMode="auto">
          <a:xfrm>
            <a:off x="6056313" y="1843088"/>
            <a:ext cx="0" cy="247650"/>
          </a:xfrm>
          <a:prstGeom prst="line">
            <a:avLst/>
          </a:prstGeom>
          <a:noFill/>
          <a:ln w="28575">
            <a:solidFill>
              <a:srgbClr val="000000"/>
            </a:solidFill>
            <a:round/>
            <a:headEnd/>
            <a:tailEnd type="triangle" w="med" len="lg"/>
          </a:ln>
          <a:effectLst/>
        </p:spPr>
        <p:txBody>
          <a:bodyPr/>
          <a:lstStyle/>
          <a:p>
            <a:endParaRPr lang="zh-CN" altLang="en-US"/>
          </a:p>
        </p:txBody>
      </p:sp>
      <p:sp>
        <p:nvSpPr>
          <p:cNvPr id="1254480" name="Line 80"/>
          <p:cNvSpPr>
            <a:spLocks noChangeAspect="1" noChangeShapeType="1"/>
          </p:cNvSpPr>
          <p:nvPr/>
        </p:nvSpPr>
        <p:spPr bwMode="auto">
          <a:xfrm>
            <a:off x="6392863" y="1847850"/>
            <a:ext cx="0" cy="242888"/>
          </a:xfrm>
          <a:prstGeom prst="line">
            <a:avLst/>
          </a:prstGeom>
          <a:noFill/>
          <a:ln w="28575">
            <a:solidFill>
              <a:srgbClr val="000000"/>
            </a:solidFill>
            <a:round/>
            <a:headEnd/>
            <a:tailEnd type="triangle" w="med" len="lg"/>
          </a:ln>
        </p:spPr>
        <p:txBody>
          <a:bodyPr/>
          <a:lstStyle/>
          <a:p>
            <a:endParaRPr lang="zh-CN" altLang="en-US"/>
          </a:p>
        </p:txBody>
      </p:sp>
      <p:sp>
        <p:nvSpPr>
          <p:cNvPr id="1254481" name="Line 81"/>
          <p:cNvSpPr>
            <a:spLocks noChangeAspect="1" noChangeShapeType="1"/>
          </p:cNvSpPr>
          <p:nvPr/>
        </p:nvSpPr>
        <p:spPr bwMode="auto">
          <a:xfrm flipH="1">
            <a:off x="6410325" y="1328738"/>
            <a:ext cx="0" cy="223837"/>
          </a:xfrm>
          <a:prstGeom prst="line">
            <a:avLst/>
          </a:prstGeom>
          <a:noFill/>
          <a:ln w="28575">
            <a:solidFill>
              <a:srgbClr val="000000"/>
            </a:solidFill>
            <a:round/>
            <a:headEnd/>
            <a:tailEnd type="triangle" w="med" len="lg"/>
          </a:ln>
          <a:effectLst/>
        </p:spPr>
        <p:txBody>
          <a:bodyPr/>
          <a:lstStyle/>
          <a:p>
            <a:endParaRPr lang="zh-CN" altLang="en-US"/>
          </a:p>
        </p:txBody>
      </p:sp>
      <p:sp>
        <p:nvSpPr>
          <p:cNvPr id="1254482" name="Line 82"/>
          <p:cNvSpPr>
            <a:spLocks noChangeAspect="1" noChangeShapeType="1"/>
          </p:cNvSpPr>
          <p:nvPr/>
        </p:nvSpPr>
        <p:spPr bwMode="auto">
          <a:xfrm flipH="1">
            <a:off x="6056313" y="1328738"/>
            <a:ext cx="0" cy="223837"/>
          </a:xfrm>
          <a:prstGeom prst="line">
            <a:avLst/>
          </a:prstGeom>
          <a:noFill/>
          <a:ln w="28575">
            <a:solidFill>
              <a:srgbClr val="000000"/>
            </a:solidFill>
            <a:round/>
            <a:headEnd/>
            <a:tailEnd type="triangle" w="med" len="lg"/>
          </a:ln>
          <a:effectLst/>
        </p:spPr>
        <p:txBody>
          <a:bodyPr/>
          <a:lstStyle/>
          <a:p>
            <a:endParaRPr lang="zh-CN" altLang="en-US"/>
          </a:p>
        </p:txBody>
      </p:sp>
      <p:sp>
        <p:nvSpPr>
          <p:cNvPr id="1254484" name="Text Box 84"/>
          <p:cNvSpPr txBox="1">
            <a:spLocks noChangeAspect="1" noChangeArrowheads="1"/>
          </p:cNvSpPr>
          <p:nvPr/>
        </p:nvSpPr>
        <p:spPr bwMode="auto">
          <a:xfrm>
            <a:off x="6602413" y="1830388"/>
            <a:ext cx="919162" cy="227012"/>
          </a:xfrm>
          <a:prstGeom prst="rect">
            <a:avLst/>
          </a:prstGeom>
          <a:noFill/>
          <a:ln w="9525">
            <a:noFill/>
            <a:miter lim="800000"/>
            <a:headEnd/>
            <a:tailEnd/>
          </a:ln>
        </p:spPr>
        <p:txBody>
          <a:bodyPr wrap="none" lIns="0" tIns="0" rIns="0" bIns="0"/>
          <a:lstStyle/>
          <a:p>
            <a:pPr algn="l">
              <a:lnSpc>
                <a:spcPct val="96000"/>
              </a:lnSpc>
            </a:pPr>
            <a:r>
              <a:rPr lang="en-US" altLang="zh-CN" sz="1600">
                <a:solidFill>
                  <a:srgbClr val="FF0000"/>
                </a:solidFill>
                <a:ea typeface="楷体_GB2312" pitchFamily="49" charset="-122"/>
              </a:rPr>
              <a:t>M</a:t>
            </a:r>
            <a:r>
              <a:rPr lang="en-US" altLang="zh-CN" sz="1600" baseline="-25000">
                <a:solidFill>
                  <a:srgbClr val="FF0000"/>
                </a:solidFill>
                <a:ea typeface="楷体_GB2312" pitchFamily="49" charset="-122"/>
              </a:rPr>
              <a:t>2 </a:t>
            </a:r>
            <a:r>
              <a:rPr lang="en-US" altLang="zh-CN" sz="1600" baseline="-25000" smtClean="0">
                <a:solidFill>
                  <a:srgbClr val="FF0000"/>
                </a:solidFill>
                <a:ea typeface="楷体_GB2312" pitchFamily="49" charset="-122"/>
              </a:rPr>
              <a:t>  </a:t>
            </a:r>
            <a:r>
              <a:rPr lang="en-US" altLang="zh-CN" sz="1600">
                <a:solidFill>
                  <a:srgbClr val="FF0000"/>
                </a:solidFill>
                <a:ea typeface="楷体_GB2312" pitchFamily="49" charset="-122"/>
              </a:rPr>
              <a:t>M</a:t>
            </a:r>
            <a:r>
              <a:rPr lang="en-US" altLang="zh-CN" sz="1600" baseline="-25000">
                <a:solidFill>
                  <a:srgbClr val="FF0000"/>
                </a:solidFill>
                <a:ea typeface="楷体_GB2312" pitchFamily="49" charset="-122"/>
              </a:rPr>
              <a:t>1  </a:t>
            </a:r>
            <a:r>
              <a:rPr lang="en-US" altLang="zh-CN" sz="1600">
                <a:solidFill>
                  <a:srgbClr val="FF0000"/>
                </a:solidFill>
                <a:ea typeface="楷体_GB2312" pitchFamily="49" charset="-122"/>
              </a:rPr>
              <a:t>M</a:t>
            </a:r>
            <a:r>
              <a:rPr lang="en-US" altLang="zh-CN" sz="1600" baseline="-25000">
                <a:solidFill>
                  <a:srgbClr val="FF0000"/>
                </a:solidFill>
                <a:ea typeface="楷体_GB2312" pitchFamily="49" charset="-122"/>
              </a:rPr>
              <a:t>0</a:t>
            </a:r>
            <a:endParaRPr lang="en-US" altLang="zh-CN" sz="1600">
              <a:solidFill>
                <a:srgbClr val="FF0000"/>
              </a:solidFill>
              <a:ea typeface="楷体_GB2312" pitchFamily="49" charset="-122"/>
            </a:endParaRPr>
          </a:p>
        </p:txBody>
      </p:sp>
      <p:sp>
        <p:nvSpPr>
          <p:cNvPr id="1254485" name="Line 85"/>
          <p:cNvSpPr>
            <a:spLocks noChangeAspect="1" noChangeShapeType="1"/>
          </p:cNvSpPr>
          <p:nvPr/>
        </p:nvSpPr>
        <p:spPr bwMode="auto">
          <a:xfrm>
            <a:off x="6899275" y="1851025"/>
            <a:ext cx="0" cy="247650"/>
          </a:xfrm>
          <a:prstGeom prst="line">
            <a:avLst/>
          </a:prstGeom>
          <a:noFill/>
          <a:ln w="28575">
            <a:solidFill>
              <a:srgbClr val="000000"/>
            </a:solidFill>
            <a:round/>
            <a:headEnd/>
            <a:tailEnd type="triangle" w="med" len="lg"/>
          </a:ln>
          <a:effectLst/>
        </p:spPr>
        <p:txBody>
          <a:bodyPr/>
          <a:lstStyle/>
          <a:p>
            <a:endParaRPr lang="zh-CN" altLang="en-US"/>
          </a:p>
        </p:txBody>
      </p:sp>
      <p:sp>
        <p:nvSpPr>
          <p:cNvPr id="1254486" name="Line 86"/>
          <p:cNvSpPr>
            <a:spLocks noChangeAspect="1" noChangeShapeType="1"/>
          </p:cNvSpPr>
          <p:nvPr/>
        </p:nvSpPr>
        <p:spPr bwMode="auto">
          <a:xfrm flipH="1">
            <a:off x="6881813" y="1336675"/>
            <a:ext cx="0" cy="223838"/>
          </a:xfrm>
          <a:prstGeom prst="line">
            <a:avLst/>
          </a:prstGeom>
          <a:noFill/>
          <a:ln w="28575">
            <a:solidFill>
              <a:srgbClr val="000000"/>
            </a:solidFill>
            <a:round/>
            <a:headEnd/>
            <a:tailEnd type="triangle" w="med" len="lg"/>
          </a:ln>
          <a:effectLst/>
        </p:spPr>
        <p:txBody>
          <a:bodyPr/>
          <a:lstStyle/>
          <a:p>
            <a:endParaRPr lang="zh-CN" altLang="en-US"/>
          </a:p>
        </p:txBody>
      </p:sp>
      <p:sp>
        <p:nvSpPr>
          <p:cNvPr id="1254487" name="Text Box 87"/>
          <p:cNvSpPr txBox="1">
            <a:spLocks noChangeAspect="1" noChangeArrowheads="1"/>
          </p:cNvSpPr>
          <p:nvPr/>
        </p:nvSpPr>
        <p:spPr bwMode="auto">
          <a:xfrm>
            <a:off x="6748463" y="1562100"/>
            <a:ext cx="279400" cy="292100"/>
          </a:xfrm>
          <a:prstGeom prst="rect">
            <a:avLst/>
          </a:prstGeom>
          <a:solidFill>
            <a:srgbClr val="FFCCFF"/>
          </a:solidFill>
          <a:ln w="28575">
            <a:solidFill>
              <a:srgbClr val="0000FF"/>
            </a:solidFill>
            <a:miter lim="800000"/>
            <a:headEnd/>
            <a:tailEnd/>
          </a:ln>
        </p:spPr>
        <p:txBody>
          <a:bodyPr lIns="0" tIns="0" rIns="0" bIns="0" anchor="ctr">
            <a:spAutoFit/>
          </a:bodyPr>
          <a:lstStyle/>
          <a:p>
            <a:pPr>
              <a:lnSpc>
                <a:spcPct val="96000"/>
              </a:lnSpc>
            </a:pPr>
            <a:r>
              <a:rPr lang="en-US" altLang="zh-CN" sz="1800">
                <a:ea typeface="楷体_GB2312" pitchFamily="49" charset="-122"/>
              </a:rPr>
              <a:t>R</a:t>
            </a:r>
          </a:p>
        </p:txBody>
      </p:sp>
      <p:sp>
        <p:nvSpPr>
          <p:cNvPr id="1254488" name="Text Box 88"/>
          <p:cNvSpPr txBox="1">
            <a:spLocks noChangeAspect="1" noChangeArrowheads="1"/>
          </p:cNvSpPr>
          <p:nvPr/>
        </p:nvSpPr>
        <p:spPr bwMode="auto">
          <a:xfrm>
            <a:off x="7096125" y="1562100"/>
            <a:ext cx="277813" cy="292100"/>
          </a:xfrm>
          <a:prstGeom prst="rect">
            <a:avLst/>
          </a:prstGeom>
          <a:solidFill>
            <a:srgbClr val="FFCCFF"/>
          </a:solidFill>
          <a:ln w="28575">
            <a:solidFill>
              <a:srgbClr val="0000FF"/>
            </a:solidFill>
            <a:miter lim="800000"/>
            <a:headEnd/>
            <a:tailEnd/>
          </a:ln>
        </p:spPr>
        <p:txBody>
          <a:bodyPr lIns="0" tIns="0" rIns="0" bIns="0" anchor="ctr">
            <a:spAutoFit/>
          </a:bodyPr>
          <a:lstStyle/>
          <a:p>
            <a:pPr>
              <a:lnSpc>
                <a:spcPct val="96000"/>
              </a:lnSpc>
            </a:pPr>
            <a:r>
              <a:rPr lang="en-US" altLang="zh-CN" sz="1800">
                <a:ea typeface="楷体_GB2312" pitchFamily="49" charset="-122"/>
              </a:rPr>
              <a:t>R</a:t>
            </a:r>
          </a:p>
        </p:txBody>
      </p:sp>
      <p:sp>
        <p:nvSpPr>
          <p:cNvPr id="1254489" name="Text Box 89"/>
          <p:cNvSpPr txBox="1">
            <a:spLocks noChangeAspect="1" noChangeArrowheads="1"/>
          </p:cNvSpPr>
          <p:nvPr/>
        </p:nvSpPr>
        <p:spPr bwMode="auto">
          <a:xfrm>
            <a:off x="7442200" y="1562100"/>
            <a:ext cx="279400" cy="292100"/>
          </a:xfrm>
          <a:prstGeom prst="rect">
            <a:avLst/>
          </a:prstGeom>
          <a:solidFill>
            <a:srgbClr val="FFCCFF"/>
          </a:solidFill>
          <a:ln w="28575">
            <a:solidFill>
              <a:srgbClr val="0000FF"/>
            </a:solidFill>
            <a:miter lim="800000"/>
            <a:headEnd/>
            <a:tailEnd/>
          </a:ln>
        </p:spPr>
        <p:txBody>
          <a:bodyPr lIns="0" tIns="0" rIns="0" bIns="0" anchor="ctr">
            <a:spAutoFit/>
          </a:bodyPr>
          <a:lstStyle/>
          <a:p>
            <a:pPr>
              <a:lnSpc>
                <a:spcPct val="96000"/>
              </a:lnSpc>
            </a:pPr>
            <a:r>
              <a:rPr lang="en-US" altLang="zh-CN" sz="1800">
                <a:ea typeface="楷体_GB2312" pitchFamily="49" charset="-122"/>
              </a:rPr>
              <a:t>R</a:t>
            </a:r>
          </a:p>
        </p:txBody>
      </p:sp>
      <p:sp>
        <p:nvSpPr>
          <p:cNvPr id="1254490" name="Line 90"/>
          <p:cNvSpPr>
            <a:spLocks noChangeAspect="1" noChangeShapeType="1"/>
          </p:cNvSpPr>
          <p:nvPr/>
        </p:nvSpPr>
        <p:spPr bwMode="auto">
          <a:xfrm>
            <a:off x="7237413" y="1846263"/>
            <a:ext cx="0" cy="252412"/>
          </a:xfrm>
          <a:prstGeom prst="line">
            <a:avLst/>
          </a:prstGeom>
          <a:noFill/>
          <a:ln w="28575">
            <a:solidFill>
              <a:srgbClr val="000000"/>
            </a:solidFill>
            <a:round/>
            <a:headEnd/>
            <a:tailEnd type="triangle" w="med" len="lg"/>
          </a:ln>
          <a:effectLst/>
        </p:spPr>
        <p:txBody>
          <a:bodyPr/>
          <a:lstStyle/>
          <a:p>
            <a:endParaRPr lang="zh-CN" altLang="en-US"/>
          </a:p>
        </p:txBody>
      </p:sp>
      <p:sp>
        <p:nvSpPr>
          <p:cNvPr id="1254491" name="Line 91"/>
          <p:cNvSpPr>
            <a:spLocks noChangeAspect="1" noChangeShapeType="1"/>
          </p:cNvSpPr>
          <p:nvPr/>
        </p:nvSpPr>
        <p:spPr bwMode="auto">
          <a:xfrm>
            <a:off x="7573963" y="1846263"/>
            <a:ext cx="0" cy="252412"/>
          </a:xfrm>
          <a:prstGeom prst="line">
            <a:avLst/>
          </a:prstGeom>
          <a:noFill/>
          <a:ln w="28575">
            <a:solidFill>
              <a:srgbClr val="000000"/>
            </a:solidFill>
            <a:round/>
            <a:headEnd/>
            <a:tailEnd type="triangle" w="med" len="lg"/>
          </a:ln>
          <a:effectLst/>
        </p:spPr>
        <p:txBody>
          <a:bodyPr/>
          <a:lstStyle/>
          <a:p>
            <a:endParaRPr lang="zh-CN" altLang="en-US"/>
          </a:p>
        </p:txBody>
      </p:sp>
      <p:sp>
        <p:nvSpPr>
          <p:cNvPr id="1254492" name="Line 92"/>
          <p:cNvSpPr>
            <a:spLocks noChangeAspect="1" noChangeShapeType="1"/>
          </p:cNvSpPr>
          <p:nvPr/>
        </p:nvSpPr>
        <p:spPr bwMode="auto">
          <a:xfrm flipH="1">
            <a:off x="7591425" y="1336675"/>
            <a:ext cx="0" cy="223838"/>
          </a:xfrm>
          <a:prstGeom prst="line">
            <a:avLst/>
          </a:prstGeom>
          <a:noFill/>
          <a:ln w="28575">
            <a:solidFill>
              <a:srgbClr val="000000"/>
            </a:solidFill>
            <a:round/>
            <a:headEnd/>
            <a:tailEnd type="triangle" w="med" len="lg"/>
          </a:ln>
          <a:effectLst/>
        </p:spPr>
        <p:txBody>
          <a:bodyPr/>
          <a:lstStyle/>
          <a:p>
            <a:endParaRPr lang="zh-CN" altLang="en-US"/>
          </a:p>
        </p:txBody>
      </p:sp>
      <p:sp>
        <p:nvSpPr>
          <p:cNvPr id="1254493" name="Line 93"/>
          <p:cNvSpPr>
            <a:spLocks noChangeAspect="1" noChangeShapeType="1"/>
          </p:cNvSpPr>
          <p:nvPr/>
        </p:nvSpPr>
        <p:spPr bwMode="auto">
          <a:xfrm flipH="1">
            <a:off x="7237413" y="1336675"/>
            <a:ext cx="0" cy="223838"/>
          </a:xfrm>
          <a:prstGeom prst="line">
            <a:avLst/>
          </a:prstGeom>
          <a:noFill/>
          <a:ln w="28575">
            <a:solidFill>
              <a:srgbClr val="000000"/>
            </a:solidFill>
            <a:round/>
            <a:headEnd/>
            <a:tailEnd type="triangle" w="med" len="lg"/>
          </a:ln>
          <a:effectLst/>
        </p:spPr>
        <p:txBody>
          <a:bodyPr/>
          <a:lstStyle/>
          <a:p>
            <a:endParaRPr lang="zh-CN" altLang="en-US"/>
          </a:p>
        </p:txBody>
      </p:sp>
      <p:sp>
        <p:nvSpPr>
          <p:cNvPr id="1254494" name="Text Box 94"/>
          <p:cNvSpPr txBox="1">
            <a:spLocks noChangeAspect="1" noChangeArrowheads="1"/>
          </p:cNvSpPr>
          <p:nvPr/>
        </p:nvSpPr>
        <p:spPr bwMode="auto">
          <a:xfrm>
            <a:off x="5486400" y="2089150"/>
            <a:ext cx="1119188" cy="406400"/>
          </a:xfrm>
          <a:prstGeom prst="rect">
            <a:avLst/>
          </a:prstGeom>
          <a:solidFill>
            <a:srgbClr val="FFFF99"/>
          </a:solidFill>
          <a:ln w="28575" algn="ctr">
            <a:solidFill>
              <a:srgbClr val="006600"/>
            </a:solidFill>
            <a:miter lim="800000"/>
            <a:headEnd/>
            <a:tailEnd/>
          </a:ln>
          <a:effectLst/>
        </p:spPr>
        <p:txBody>
          <a:bodyPr wrap="none" anchor="ctr"/>
          <a:lstStyle/>
          <a:p>
            <a:r>
              <a:rPr lang="en-US" altLang="zh-CN" sz="1800">
                <a:ea typeface="楷体_GB2312" pitchFamily="49" charset="-122"/>
              </a:rPr>
              <a:t>CS</a:t>
            </a:r>
            <a:r>
              <a:rPr lang="zh-CN" altLang="en-US" sz="1800">
                <a:ea typeface="楷体_GB2312" pitchFamily="49" charset="-122"/>
              </a:rPr>
              <a:t>加法器</a:t>
            </a:r>
          </a:p>
        </p:txBody>
      </p:sp>
      <p:sp>
        <p:nvSpPr>
          <p:cNvPr id="1254496" name="Text Box 96"/>
          <p:cNvSpPr txBox="1">
            <a:spLocks noChangeAspect="1" noChangeArrowheads="1"/>
          </p:cNvSpPr>
          <p:nvPr/>
        </p:nvSpPr>
        <p:spPr bwMode="auto">
          <a:xfrm>
            <a:off x="5775325" y="2655888"/>
            <a:ext cx="508000" cy="304800"/>
          </a:xfrm>
          <a:prstGeom prst="rect">
            <a:avLst/>
          </a:prstGeom>
          <a:noFill/>
          <a:ln w="9525">
            <a:noFill/>
            <a:miter lim="800000"/>
            <a:headEnd/>
            <a:tailEnd/>
          </a:ln>
        </p:spPr>
        <p:txBody>
          <a:bodyPr wrap="none" lIns="0" tIns="0" rIns="0" bIns="0"/>
          <a:lstStyle/>
          <a:p>
            <a:pPr>
              <a:lnSpc>
                <a:spcPct val="96000"/>
              </a:lnSpc>
            </a:pPr>
            <a:r>
              <a:rPr lang="en-US" altLang="zh-CN" sz="1800">
                <a:solidFill>
                  <a:srgbClr val="FF0000"/>
                </a:solidFill>
                <a:ea typeface="楷体_GB2312" pitchFamily="49" charset="-122"/>
              </a:rPr>
              <a:t>C   S</a:t>
            </a:r>
          </a:p>
        </p:txBody>
      </p:sp>
      <p:sp>
        <p:nvSpPr>
          <p:cNvPr id="1254497" name="Text Box 97"/>
          <p:cNvSpPr txBox="1">
            <a:spLocks noChangeAspect="1" noChangeArrowheads="1"/>
          </p:cNvSpPr>
          <p:nvPr/>
        </p:nvSpPr>
        <p:spPr bwMode="auto">
          <a:xfrm>
            <a:off x="6467475" y="2868613"/>
            <a:ext cx="1258888" cy="407987"/>
          </a:xfrm>
          <a:prstGeom prst="rect">
            <a:avLst/>
          </a:prstGeom>
          <a:solidFill>
            <a:srgbClr val="FFFF99"/>
          </a:solidFill>
          <a:ln w="28575">
            <a:solidFill>
              <a:srgbClr val="006600"/>
            </a:solidFill>
            <a:miter lim="800000"/>
            <a:headEnd/>
            <a:tailEnd/>
          </a:ln>
        </p:spPr>
        <p:txBody>
          <a:bodyPr anchor="ctr"/>
          <a:lstStyle/>
          <a:p>
            <a:r>
              <a:rPr lang="en-US" altLang="zh-CN" sz="1800">
                <a:ea typeface="楷体_GB2312" pitchFamily="49" charset="-122"/>
              </a:rPr>
              <a:t>CS</a:t>
            </a:r>
            <a:r>
              <a:rPr lang="zh-CN" altLang="en-US" sz="1800">
                <a:ea typeface="楷体_GB2312" pitchFamily="49" charset="-122"/>
              </a:rPr>
              <a:t>加法器</a:t>
            </a:r>
          </a:p>
        </p:txBody>
      </p:sp>
      <p:sp>
        <p:nvSpPr>
          <p:cNvPr id="1254498" name="Line 98"/>
          <p:cNvSpPr>
            <a:spLocks noChangeAspect="1" noChangeShapeType="1"/>
          </p:cNvSpPr>
          <p:nvPr/>
        </p:nvSpPr>
        <p:spPr bwMode="auto">
          <a:xfrm>
            <a:off x="6748463" y="2692400"/>
            <a:ext cx="0" cy="179388"/>
          </a:xfrm>
          <a:prstGeom prst="line">
            <a:avLst/>
          </a:prstGeom>
          <a:noFill/>
          <a:ln w="28575">
            <a:solidFill>
              <a:srgbClr val="000000"/>
            </a:solidFill>
            <a:round/>
            <a:headEnd/>
            <a:tailEnd type="triangle" w="med" len="lg"/>
          </a:ln>
          <a:effectLst/>
        </p:spPr>
        <p:txBody>
          <a:bodyPr/>
          <a:lstStyle/>
          <a:p>
            <a:endParaRPr lang="zh-CN" altLang="en-US"/>
          </a:p>
        </p:txBody>
      </p:sp>
      <p:sp>
        <p:nvSpPr>
          <p:cNvPr id="1254499" name="Line 99"/>
          <p:cNvSpPr>
            <a:spLocks noChangeAspect="1" noChangeShapeType="1"/>
          </p:cNvSpPr>
          <p:nvPr/>
        </p:nvSpPr>
        <p:spPr bwMode="auto">
          <a:xfrm>
            <a:off x="7094538" y="2506663"/>
            <a:ext cx="0" cy="366712"/>
          </a:xfrm>
          <a:prstGeom prst="line">
            <a:avLst/>
          </a:prstGeom>
          <a:noFill/>
          <a:ln w="28575">
            <a:solidFill>
              <a:srgbClr val="000000"/>
            </a:solidFill>
            <a:round/>
            <a:headEnd/>
            <a:tailEnd type="triangle" w="med" len="lg"/>
          </a:ln>
          <a:effectLst/>
        </p:spPr>
        <p:txBody>
          <a:bodyPr/>
          <a:lstStyle/>
          <a:p>
            <a:endParaRPr lang="zh-CN" altLang="en-US"/>
          </a:p>
        </p:txBody>
      </p:sp>
      <p:sp>
        <p:nvSpPr>
          <p:cNvPr id="1254500" name="Line 100"/>
          <p:cNvSpPr>
            <a:spLocks noChangeAspect="1" noChangeShapeType="1"/>
          </p:cNvSpPr>
          <p:nvPr/>
        </p:nvSpPr>
        <p:spPr bwMode="auto">
          <a:xfrm flipH="1">
            <a:off x="7450138" y="2503488"/>
            <a:ext cx="0" cy="373062"/>
          </a:xfrm>
          <a:prstGeom prst="line">
            <a:avLst/>
          </a:prstGeom>
          <a:noFill/>
          <a:ln w="28575">
            <a:solidFill>
              <a:srgbClr val="000000"/>
            </a:solidFill>
            <a:round/>
            <a:headEnd/>
            <a:tailEnd type="triangle" w="med" len="lg"/>
          </a:ln>
          <a:effectLst/>
        </p:spPr>
        <p:txBody>
          <a:bodyPr/>
          <a:lstStyle/>
          <a:p>
            <a:endParaRPr lang="zh-CN" altLang="en-US"/>
          </a:p>
        </p:txBody>
      </p:sp>
      <p:sp>
        <p:nvSpPr>
          <p:cNvPr id="1254501" name="Text Box 101"/>
          <p:cNvSpPr txBox="1">
            <a:spLocks noChangeAspect="1" noChangeArrowheads="1"/>
          </p:cNvSpPr>
          <p:nvPr/>
        </p:nvSpPr>
        <p:spPr bwMode="auto">
          <a:xfrm>
            <a:off x="6908800" y="2508250"/>
            <a:ext cx="508000" cy="266700"/>
          </a:xfrm>
          <a:prstGeom prst="rect">
            <a:avLst/>
          </a:prstGeom>
          <a:noFill/>
          <a:ln w="9525">
            <a:noFill/>
            <a:miter lim="800000"/>
            <a:headEnd/>
            <a:tailEnd/>
          </a:ln>
        </p:spPr>
        <p:txBody>
          <a:bodyPr wrap="none" lIns="0" tIns="0" rIns="0" bIns="0"/>
          <a:lstStyle/>
          <a:p>
            <a:pPr algn="l">
              <a:lnSpc>
                <a:spcPct val="96000"/>
              </a:lnSpc>
            </a:pPr>
            <a:r>
              <a:rPr lang="en-US" altLang="zh-CN" sz="1800">
                <a:solidFill>
                  <a:srgbClr val="FF0000"/>
                </a:solidFill>
                <a:ea typeface="楷体_GB2312" pitchFamily="49" charset="-122"/>
              </a:rPr>
              <a:t>C   S</a:t>
            </a:r>
          </a:p>
        </p:txBody>
      </p:sp>
      <p:sp>
        <p:nvSpPr>
          <p:cNvPr id="1254502" name="Line 102"/>
          <p:cNvSpPr>
            <a:spLocks noChangeAspect="1" noChangeShapeType="1"/>
          </p:cNvSpPr>
          <p:nvPr/>
        </p:nvSpPr>
        <p:spPr bwMode="auto">
          <a:xfrm flipH="1">
            <a:off x="5868988" y="2500313"/>
            <a:ext cx="0" cy="184150"/>
          </a:xfrm>
          <a:prstGeom prst="line">
            <a:avLst/>
          </a:prstGeom>
          <a:noFill/>
          <a:ln w="28575">
            <a:solidFill>
              <a:srgbClr val="000000"/>
            </a:solidFill>
            <a:round/>
            <a:headEnd/>
            <a:tailEnd/>
          </a:ln>
          <a:effectLst/>
        </p:spPr>
        <p:txBody>
          <a:bodyPr/>
          <a:lstStyle/>
          <a:p>
            <a:endParaRPr lang="zh-CN" altLang="en-US"/>
          </a:p>
        </p:txBody>
      </p:sp>
      <p:sp>
        <p:nvSpPr>
          <p:cNvPr id="1254503" name="Line 103"/>
          <p:cNvSpPr>
            <a:spLocks noChangeAspect="1" noChangeShapeType="1"/>
          </p:cNvSpPr>
          <p:nvPr/>
        </p:nvSpPr>
        <p:spPr bwMode="auto">
          <a:xfrm>
            <a:off x="5399088" y="2679700"/>
            <a:ext cx="461962" cy="0"/>
          </a:xfrm>
          <a:prstGeom prst="line">
            <a:avLst/>
          </a:prstGeom>
          <a:noFill/>
          <a:ln w="28575">
            <a:solidFill>
              <a:srgbClr val="000000"/>
            </a:solidFill>
            <a:round/>
            <a:headEnd/>
            <a:tailEnd/>
          </a:ln>
          <a:effectLst/>
        </p:spPr>
        <p:txBody>
          <a:bodyPr/>
          <a:lstStyle/>
          <a:p>
            <a:endParaRPr lang="zh-CN" altLang="en-US"/>
          </a:p>
        </p:txBody>
      </p:sp>
      <p:sp>
        <p:nvSpPr>
          <p:cNvPr id="1254504" name="Text Box 104"/>
          <p:cNvSpPr txBox="1">
            <a:spLocks noChangeAspect="1" noChangeArrowheads="1"/>
          </p:cNvSpPr>
          <p:nvPr/>
        </p:nvSpPr>
        <p:spPr bwMode="auto">
          <a:xfrm>
            <a:off x="4437063" y="2873375"/>
            <a:ext cx="1208087" cy="407988"/>
          </a:xfrm>
          <a:prstGeom prst="rect">
            <a:avLst/>
          </a:prstGeom>
          <a:solidFill>
            <a:srgbClr val="FFFF99"/>
          </a:solidFill>
          <a:ln w="28575">
            <a:solidFill>
              <a:srgbClr val="006600"/>
            </a:solidFill>
            <a:miter lim="800000"/>
            <a:headEnd/>
            <a:tailEnd/>
          </a:ln>
        </p:spPr>
        <p:txBody>
          <a:bodyPr anchor="ctr"/>
          <a:lstStyle/>
          <a:p>
            <a:r>
              <a:rPr lang="en-US" altLang="zh-CN" sz="1800">
                <a:ea typeface="楷体_GB2312" pitchFamily="49" charset="-122"/>
              </a:rPr>
              <a:t>CS</a:t>
            </a:r>
            <a:r>
              <a:rPr lang="zh-CN" altLang="en-US" sz="1800">
                <a:ea typeface="楷体_GB2312" pitchFamily="49" charset="-122"/>
              </a:rPr>
              <a:t>加法器</a:t>
            </a:r>
          </a:p>
        </p:txBody>
      </p:sp>
      <p:sp>
        <p:nvSpPr>
          <p:cNvPr id="1254505" name="Line 105"/>
          <p:cNvSpPr>
            <a:spLocks noChangeAspect="1" noChangeShapeType="1"/>
          </p:cNvSpPr>
          <p:nvPr/>
        </p:nvSpPr>
        <p:spPr bwMode="auto">
          <a:xfrm>
            <a:off x="4697413" y="2506663"/>
            <a:ext cx="0" cy="358775"/>
          </a:xfrm>
          <a:prstGeom prst="line">
            <a:avLst/>
          </a:prstGeom>
          <a:noFill/>
          <a:ln w="28575">
            <a:solidFill>
              <a:srgbClr val="000000"/>
            </a:solidFill>
            <a:round/>
            <a:headEnd/>
            <a:tailEnd type="triangle" w="med" len="lg"/>
          </a:ln>
          <a:effectLst/>
        </p:spPr>
        <p:txBody>
          <a:bodyPr/>
          <a:lstStyle/>
          <a:p>
            <a:endParaRPr lang="zh-CN" altLang="en-US"/>
          </a:p>
        </p:txBody>
      </p:sp>
      <p:sp>
        <p:nvSpPr>
          <p:cNvPr id="1254506" name="Line 106"/>
          <p:cNvSpPr>
            <a:spLocks noChangeAspect="1" noChangeShapeType="1"/>
          </p:cNvSpPr>
          <p:nvPr/>
        </p:nvSpPr>
        <p:spPr bwMode="auto">
          <a:xfrm flipH="1">
            <a:off x="5078413" y="2511425"/>
            <a:ext cx="0" cy="361950"/>
          </a:xfrm>
          <a:prstGeom prst="line">
            <a:avLst/>
          </a:prstGeom>
          <a:noFill/>
          <a:ln w="28575">
            <a:solidFill>
              <a:srgbClr val="000000"/>
            </a:solidFill>
            <a:round/>
            <a:headEnd/>
            <a:tailEnd type="triangle" w="med" len="lg"/>
          </a:ln>
          <a:effectLst/>
        </p:spPr>
        <p:txBody>
          <a:bodyPr/>
          <a:lstStyle/>
          <a:p>
            <a:endParaRPr lang="zh-CN" altLang="en-US"/>
          </a:p>
        </p:txBody>
      </p:sp>
      <p:sp>
        <p:nvSpPr>
          <p:cNvPr id="1254507" name="Text Box 107"/>
          <p:cNvSpPr txBox="1">
            <a:spLocks noChangeAspect="1" noChangeArrowheads="1"/>
          </p:cNvSpPr>
          <p:nvPr/>
        </p:nvSpPr>
        <p:spPr bwMode="auto">
          <a:xfrm>
            <a:off x="4505325" y="2508250"/>
            <a:ext cx="609600" cy="257175"/>
          </a:xfrm>
          <a:prstGeom prst="rect">
            <a:avLst/>
          </a:prstGeom>
          <a:noFill/>
          <a:ln w="9525">
            <a:noFill/>
            <a:miter lim="800000"/>
            <a:headEnd/>
            <a:tailEnd/>
          </a:ln>
        </p:spPr>
        <p:txBody>
          <a:bodyPr wrap="none" lIns="0" tIns="0" rIns="0" bIns="0"/>
          <a:lstStyle/>
          <a:p>
            <a:pPr algn="l">
              <a:lnSpc>
                <a:spcPct val="96000"/>
              </a:lnSpc>
            </a:pPr>
            <a:r>
              <a:rPr lang="en-US" altLang="zh-CN" sz="1800">
                <a:solidFill>
                  <a:srgbClr val="FF0000"/>
                </a:solidFill>
                <a:ea typeface="楷体_GB2312" pitchFamily="49" charset="-122"/>
              </a:rPr>
              <a:t>C    S</a:t>
            </a:r>
          </a:p>
        </p:txBody>
      </p:sp>
      <p:sp>
        <p:nvSpPr>
          <p:cNvPr id="1254508" name="Line 108"/>
          <p:cNvSpPr>
            <a:spLocks noChangeAspect="1" noChangeShapeType="1"/>
          </p:cNvSpPr>
          <p:nvPr/>
        </p:nvSpPr>
        <p:spPr bwMode="auto">
          <a:xfrm>
            <a:off x="5399088" y="2692400"/>
            <a:ext cx="0" cy="179388"/>
          </a:xfrm>
          <a:prstGeom prst="line">
            <a:avLst/>
          </a:prstGeom>
          <a:noFill/>
          <a:ln w="28575">
            <a:solidFill>
              <a:srgbClr val="000000"/>
            </a:solidFill>
            <a:round/>
            <a:headEnd/>
            <a:tailEnd type="triangle" w="med" len="lg"/>
          </a:ln>
          <a:effectLst/>
        </p:spPr>
        <p:txBody>
          <a:bodyPr/>
          <a:lstStyle/>
          <a:p>
            <a:endParaRPr lang="zh-CN" altLang="en-US"/>
          </a:p>
        </p:txBody>
      </p:sp>
      <p:sp>
        <p:nvSpPr>
          <p:cNvPr id="1254509" name="Line 109"/>
          <p:cNvSpPr>
            <a:spLocks noChangeAspect="1" noChangeShapeType="1"/>
          </p:cNvSpPr>
          <p:nvPr/>
        </p:nvSpPr>
        <p:spPr bwMode="auto">
          <a:xfrm>
            <a:off x="6242050" y="2679700"/>
            <a:ext cx="514350" cy="0"/>
          </a:xfrm>
          <a:prstGeom prst="line">
            <a:avLst/>
          </a:prstGeom>
          <a:noFill/>
          <a:ln w="28575">
            <a:solidFill>
              <a:srgbClr val="000000"/>
            </a:solidFill>
            <a:round/>
            <a:headEnd/>
            <a:tailEnd/>
          </a:ln>
          <a:effectLst/>
        </p:spPr>
        <p:txBody>
          <a:bodyPr/>
          <a:lstStyle/>
          <a:p>
            <a:endParaRPr lang="zh-CN" altLang="en-US"/>
          </a:p>
        </p:txBody>
      </p:sp>
      <p:sp>
        <p:nvSpPr>
          <p:cNvPr id="1254510" name="Line 110"/>
          <p:cNvSpPr>
            <a:spLocks noChangeAspect="1" noChangeShapeType="1"/>
          </p:cNvSpPr>
          <p:nvPr/>
        </p:nvSpPr>
        <p:spPr bwMode="auto">
          <a:xfrm flipH="1">
            <a:off x="6251575" y="2500313"/>
            <a:ext cx="0" cy="184150"/>
          </a:xfrm>
          <a:prstGeom prst="line">
            <a:avLst/>
          </a:prstGeom>
          <a:noFill/>
          <a:ln w="28575">
            <a:solidFill>
              <a:srgbClr val="000000"/>
            </a:solidFill>
            <a:round/>
            <a:headEnd/>
            <a:tailEnd/>
          </a:ln>
          <a:effectLst/>
        </p:spPr>
        <p:txBody>
          <a:bodyPr/>
          <a:lstStyle/>
          <a:p>
            <a:endParaRPr lang="zh-CN" altLang="en-US"/>
          </a:p>
        </p:txBody>
      </p:sp>
      <p:sp>
        <p:nvSpPr>
          <p:cNvPr id="1254512" name="Text Box 112"/>
          <p:cNvSpPr txBox="1">
            <a:spLocks noChangeAspect="1" noChangeArrowheads="1"/>
          </p:cNvSpPr>
          <p:nvPr/>
        </p:nvSpPr>
        <p:spPr bwMode="auto">
          <a:xfrm>
            <a:off x="3467100" y="6443663"/>
            <a:ext cx="1027113" cy="306387"/>
          </a:xfrm>
          <a:prstGeom prst="rect">
            <a:avLst/>
          </a:prstGeom>
          <a:noFill/>
          <a:ln w="9525">
            <a:noFill/>
            <a:miter lim="800000"/>
            <a:headEnd/>
            <a:tailEnd/>
          </a:ln>
        </p:spPr>
        <p:txBody>
          <a:bodyPr wrap="none" lIns="0" tIns="0" rIns="0" bIns="0"/>
          <a:lstStyle/>
          <a:p>
            <a:pPr>
              <a:lnSpc>
                <a:spcPct val="96000"/>
              </a:lnSpc>
            </a:pPr>
            <a:r>
              <a:rPr lang="zh-CN" altLang="en-US" sz="1800">
                <a:solidFill>
                  <a:srgbClr val="FF0000"/>
                </a:solidFill>
                <a:ea typeface="楷体_GB2312" pitchFamily="49" charset="-122"/>
              </a:rPr>
              <a:t>输出总线</a:t>
            </a:r>
          </a:p>
        </p:txBody>
      </p:sp>
      <p:sp>
        <p:nvSpPr>
          <p:cNvPr id="1254513" name="Text Box 113"/>
          <p:cNvSpPr txBox="1">
            <a:spLocks noChangeAspect="1" noChangeArrowheads="1"/>
          </p:cNvSpPr>
          <p:nvPr/>
        </p:nvSpPr>
        <p:spPr bwMode="auto">
          <a:xfrm>
            <a:off x="6732588" y="3265488"/>
            <a:ext cx="641350" cy="277812"/>
          </a:xfrm>
          <a:prstGeom prst="rect">
            <a:avLst/>
          </a:prstGeom>
          <a:noFill/>
          <a:ln w="9525">
            <a:noFill/>
            <a:miter lim="800000"/>
            <a:headEnd/>
            <a:tailEnd/>
          </a:ln>
        </p:spPr>
        <p:txBody>
          <a:bodyPr wrap="none" lIns="0" tIns="0" rIns="0" bIns="0"/>
          <a:lstStyle/>
          <a:p>
            <a:pPr algn="l">
              <a:lnSpc>
                <a:spcPct val="96000"/>
              </a:lnSpc>
            </a:pPr>
            <a:r>
              <a:rPr lang="en-US" altLang="zh-CN" sz="1800">
                <a:solidFill>
                  <a:srgbClr val="FF0000"/>
                </a:solidFill>
                <a:ea typeface="楷体_GB2312" pitchFamily="49" charset="-122"/>
              </a:rPr>
              <a:t>C    S</a:t>
            </a:r>
          </a:p>
        </p:txBody>
      </p:sp>
      <p:sp>
        <p:nvSpPr>
          <p:cNvPr id="1254514" name="Line 114"/>
          <p:cNvSpPr>
            <a:spLocks noChangeAspect="1" noChangeShapeType="1"/>
          </p:cNvSpPr>
          <p:nvPr/>
        </p:nvSpPr>
        <p:spPr bwMode="auto">
          <a:xfrm>
            <a:off x="5256213" y="3816350"/>
            <a:ext cx="0" cy="293688"/>
          </a:xfrm>
          <a:prstGeom prst="line">
            <a:avLst/>
          </a:prstGeom>
          <a:noFill/>
          <a:ln w="28575">
            <a:solidFill>
              <a:srgbClr val="000000"/>
            </a:solidFill>
            <a:round/>
            <a:headEnd/>
            <a:tailEnd type="triangle" w="med" len="lg"/>
          </a:ln>
          <a:effectLst/>
        </p:spPr>
        <p:txBody>
          <a:bodyPr/>
          <a:lstStyle/>
          <a:p>
            <a:endParaRPr lang="zh-CN" altLang="en-US"/>
          </a:p>
        </p:txBody>
      </p:sp>
      <p:sp>
        <p:nvSpPr>
          <p:cNvPr id="1254515" name="Line 115"/>
          <p:cNvSpPr>
            <a:spLocks noChangeAspect="1" noChangeShapeType="1"/>
          </p:cNvSpPr>
          <p:nvPr/>
        </p:nvSpPr>
        <p:spPr bwMode="auto">
          <a:xfrm>
            <a:off x="7324725" y="3814763"/>
            <a:ext cx="0" cy="795337"/>
          </a:xfrm>
          <a:prstGeom prst="line">
            <a:avLst/>
          </a:prstGeom>
          <a:noFill/>
          <a:ln w="28575">
            <a:solidFill>
              <a:srgbClr val="000000"/>
            </a:solidFill>
            <a:round/>
            <a:headEnd/>
            <a:tailEnd/>
          </a:ln>
          <a:effectLst/>
        </p:spPr>
        <p:txBody>
          <a:bodyPr/>
          <a:lstStyle/>
          <a:p>
            <a:endParaRPr lang="zh-CN" altLang="en-US"/>
          </a:p>
        </p:txBody>
      </p:sp>
      <p:sp>
        <p:nvSpPr>
          <p:cNvPr id="1254516" name="Line 116"/>
          <p:cNvSpPr>
            <a:spLocks noChangeAspect="1" noChangeShapeType="1"/>
          </p:cNvSpPr>
          <p:nvPr/>
        </p:nvSpPr>
        <p:spPr bwMode="auto">
          <a:xfrm>
            <a:off x="5629275" y="3925888"/>
            <a:ext cx="0" cy="188912"/>
          </a:xfrm>
          <a:prstGeom prst="line">
            <a:avLst/>
          </a:prstGeom>
          <a:noFill/>
          <a:ln w="28575">
            <a:solidFill>
              <a:srgbClr val="000000"/>
            </a:solidFill>
            <a:round/>
            <a:headEnd/>
            <a:tailEnd type="triangle" w="med" len="lg"/>
          </a:ln>
          <a:effectLst/>
        </p:spPr>
        <p:txBody>
          <a:bodyPr/>
          <a:lstStyle/>
          <a:p>
            <a:endParaRPr lang="zh-CN" altLang="en-US"/>
          </a:p>
        </p:txBody>
      </p:sp>
      <p:sp>
        <p:nvSpPr>
          <p:cNvPr id="1254517" name="Text Box 117"/>
          <p:cNvSpPr txBox="1">
            <a:spLocks noChangeAspect="1" noChangeArrowheads="1"/>
          </p:cNvSpPr>
          <p:nvPr/>
        </p:nvSpPr>
        <p:spPr bwMode="auto">
          <a:xfrm>
            <a:off x="4879975" y="4508500"/>
            <a:ext cx="673100" cy="266700"/>
          </a:xfrm>
          <a:prstGeom prst="rect">
            <a:avLst/>
          </a:prstGeom>
          <a:noFill/>
          <a:ln w="9525">
            <a:noFill/>
            <a:miter lim="800000"/>
            <a:headEnd/>
            <a:tailEnd/>
          </a:ln>
        </p:spPr>
        <p:txBody>
          <a:bodyPr wrap="none" lIns="0" tIns="0" rIns="0" bIns="0"/>
          <a:lstStyle/>
          <a:p>
            <a:pPr algn="l">
              <a:lnSpc>
                <a:spcPct val="96000"/>
              </a:lnSpc>
            </a:pPr>
            <a:r>
              <a:rPr lang="en-US" altLang="zh-CN" sz="1800">
                <a:solidFill>
                  <a:srgbClr val="FF0000"/>
                </a:solidFill>
                <a:ea typeface="楷体_GB2312" pitchFamily="49" charset="-122"/>
              </a:rPr>
              <a:t>C    S</a:t>
            </a:r>
          </a:p>
        </p:txBody>
      </p:sp>
      <p:sp>
        <p:nvSpPr>
          <p:cNvPr id="1254518" name="Text Box 118"/>
          <p:cNvSpPr txBox="1">
            <a:spLocks noChangeAspect="1" noChangeArrowheads="1"/>
          </p:cNvSpPr>
          <p:nvPr/>
        </p:nvSpPr>
        <p:spPr bwMode="auto">
          <a:xfrm>
            <a:off x="4632325" y="4111625"/>
            <a:ext cx="1244600" cy="407988"/>
          </a:xfrm>
          <a:prstGeom prst="rect">
            <a:avLst/>
          </a:prstGeom>
          <a:solidFill>
            <a:srgbClr val="FFFF99"/>
          </a:solidFill>
          <a:ln w="28575">
            <a:solidFill>
              <a:srgbClr val="006600"/>
            </a:solidFill>
            <a:miter lim="800000"/>
            <a:headEnd/>
            <a:tailEnd/>
          </a:ln>
        </p:spPr>
        <p:txBody>
          <a:bodyPr anchor="ctr"/>
          <a:lstStyle/>
          <a:p>
            <a:r>
              <a:rPr lang="en-US" altLang="zh-CN" sz="1800">
                <a:ea typeface="楷体_GB2312" pitchFamily="49" charset="-122"/>
              </a:rPr>
              <a:t>CS</a:t>
            </a:r>
            <a:r>
              <a:rPr lang="zh-CN" altLang="en-US" sz="1800">
                <a:ea typeface="楷体_GB2312" pitchFamily="49" charset="-122"/>
              </a:rPr>
              <a:t>加法器</a:t>
            </a:r>
          </a:p>
        </p:txBody>
      </p:sp>
      <p:sp>
        <p:nvSpPr>
          <p:cNvPr id="1254519" name="Line 119"/>
          <p:cNvSpPr>
            <a:spLocks noChangeAspect="1" noChangeShapeType="1"/>
          </p:cNvSpPr>
          <p:nvPr/>
        </p:nvSpPr>
        <p:spPr bwMode="auto">
          <a:xfrm flipH="1">
            <a:off x="5451475" y="4519613"/>
            <a:ext cx="0" cy="293687"/>
          </a:xfrm>
          <a:prstGeom prst="line">
            <a:avLst/>
          </a:prstGeom>
          <a:noFill/>
          <a:ln w="28575">
            <a:solidFill>
              <a:srgbClr val="000000"/>
            </a:solidFill>
            <a:round/>
            <a:headEnd/>
            <a:tailEnd type="triangle" w="med" len="lg"/>
          </a:ln>
          <a:effectLst/>
        </p:spPr>
        <p:txBody>
          <a:bodyPr/>
          <a:lstStyle/>
          <a:p>
            <a:endParaRPr lang="zh-CN" altLang="en-US"/>
          </a:p>
        </p:txBody>
      </p:sp>
      <p:sp>
        <p:nvSpPr>
          <p:cNvPr id="1254520" name="Line 120"/>
          <p:cNvSpPr>
            <a:spLocks noChangeAspect="1" noChangeShapeType="1"/>
          </p:cNvSpPr>
          <p:nvPr/>
        </p:nvSpPr>
        <p:spPr bwMode="auto">
          <a:xfrm>
            <a:off x="5068888" y="4522788"/>
            <a:ext cx="0" cy="292100"/>
          </a:xfrm>
          <a:prstGeom prst="line">
            <a:avLst/>
          </a:prstGeom>
          <a:noFill/>
          <a:ln w="28575">
            <a:solidFill>
              <a:srgbClr val="000000"/>
            </a:solidFill>
            <a:round/>
            <a:headEnd/>
            <a:tailEnd type="triangle" w="med" len="lg"/>
          </a:ln>
          <a:effectLst/>
        </p:spPr>
        <p:txBody>
          <a:bodyPr/>
          <a:lstStyle/>
          <a:p>
            <a:endParaRPr lang="zh-CN" altLang="en-US"/>
          </a:p>
        </p:txBody>
      </p:sp>
      <p:sp>
        <p:nvSpPr>
          <p:cNvPr id="1254522" name="Text Box 122"/>
          <p:cNvSpPr txBox="1">
            <a:spLocks noChangeAspect="1" noChangeArrowheads="1"/>
          </p:cNvSpPr>
          <p:nvPr/>
        </p:nvSpPr>
        <p:spPr bwMode="auto">
          <a:xfrm>
            <a:off x="5297488" y="6354763"/>
            <a:ext cx="193675" cy="271462"/>
          </a:xfrm>
          <a:prstGeom prst="rect">
            <a:avLst/>
          </a:prstGeom>
          <a:noFill/>
          <a:ln w="9525">
            <a:noFill/>
            <a:miter lim="800000"/>
            <a:headEnd/>
            <a:tailEnd/>
          </a:ln>
        </p:spPr>
        <p:txBody>
          <a:bodyPr wrap="none" lIns="0" tIns="0" rIns="0" bIns="0"/>
          <a:lstStyle/>
          <a:p>
            <a:r>
              <a:rPr lang="en-US" altLang="zh-CN" sz="1800">
                <a:solidFill>
                  <a:srgbClr val="FF0000"/>
                </a:solidFill>
                <a:ea typeface="楷体_GB2312" pitchFamily="49" charset="-122"/>
              </a:rPr>
              <a:t>P</a:t>
            </a:r>
          </a:p>
        </p:txBody>
      </p:sp>
      <p:sp>
        <p:nvSpPr>
          <p:cNvPr id="1254523" name="Text Box 123"/>
          <p:cNvSpPr txBox="1">
            <a:spLocks noChangeAspect="1" noChangeArrowheads="1"/>
          </p:cNvSpPr>
          <p:nvPr/>
        </p:nvSpPr>
        <p:spPr bwMode="auto">
          <a:xfrm>
            <a:off x="4665663" y="5967413"/>
            <a:ext cx="1797050" cy="407987"/>
          </a:xfrm>
          <a:prstGeom prst="rect">
            <a:avLst/>
          </a:prstGeom>
          <a:solidFill>
            <a:srgbClr val="FFFF99"/>
          </a:solidFill>
          <a:ln w="28575">
            <a:solidFill>
              <a:srgbClr val="006600"/>
            </a:solidFill>
            <a:miter lim="800000"/>
            <a:headEnd/>
            <a:tailEnd/>
          </a:ln>
        </p:spPr>
        <p:txBody>
          <a:bodyPr lIns="0" rIns="0" anchor="ctr"/>
          <a:lstStyle/>
          <a:p>
            <a:r>
              <a:rPr lang="zh-CN" altLang="en-US" sz="1800">
                <a:ea typeface="楷体_GB2312" pitchFamily="49" charset="-122"/>
              </a:rPr>
              <a:t>先行进位加法器</a:t>
            </a:r>
          </a:p>
        </p:txBody>
      </p:sp>
      <p:sp>
        <p:nvSpPr>
          <p:cNvPr id="1254524" name="Line 124"/>
          <p:cNvSpPr>
            <a:spLocks noChangeAspect="1" noChangeShapeType="1"/>
          </p:cNvSpPr>
          <p:nvPr/>
        </p:nvSpPr>
        <p:spPr bwMode="auto">
          <a:xfrm>
            <a:off x="5567363" y="6373813"/>
            <a:ext cx="0" cy="230187"/>
          </a:xfrm>
          <a:prstGeom prst="line">
            <a:avLst/>
          </a:prstGeom>
          <a:noFill/>
          <a:ln w="28575">
            <a:solidFill>
              <a:srgbClr val="000000"/>
            </a:solidFill>
            <a:round/>
            <a:headEnd/>
            <a:tailEnd type="triangle" w="med" len="lg"/>
          </a:ln>
          <a:effectLst/>
        </p:spPr>
        <p:txBody>
          <a:bodyPr/>
          <a:lstStyle/>
          <a:p>
            <a:endParaRPr lang="zh-CN" altLang="en-US"/>
          </a:p>
        </p:txBody>
      </p:sp>
      <p:sp>
        <p:nvSpPr>
          <p:cNvPr id="1254525" name="Line 125"/>
          <p:cNvSpPr>
            <a:spLocks noChangeAspect="1" noChangeShapeType="1"/>
          </p:cNvSpPr>
          <p:nvPr/>
        </p:nvSpPr>
        <p:spPr bwMode="auto">
          <a:xfrm flipH="1">
            <a:off x="5629275" y="3913188"/>
            <a:ext cx="1312863" cy="0"/>
          </a:xfrm>
          <a:prstGeom prst="line">
            <a:avLst/>
          </a:prstGeom>
          <a:noFill/>
          <a:ln w="28575">
            <a:solidFill>
              <a:srgbClr val="000000"/>
            </a:solidFill>
            <a:round/>
            <a:headEnd/>
            <a:tailEnd/>
          </a:ln>
          <a:effectLst/>
        </p:spPr>
        <p:txBody>
          <a:bodyPr/>
          <a:lstStyle/>
          <a:p>
            <a:endParaRPr lang="zh-CN" altLang="en-US"/>
          </a:p>
        </p:txBody>
      </p:sp>
      <p:sp>
        <p:nvSpPr>
          <p:cNvPr id="1254526" name="Line 126"/>
          <p:cNvSpPr>
            <a:spLocks noChangeAspect="1" noChangeShapeType="1"/>
          </p:cNvSpPr>
          <p:nvPr/>
        </p:nvSpPr>
        <p:spPr bwMode="auto">
          <a:xfrm>
            <a:off x="5824538" y="4614863"/>
            <a:ext cx="1500187" cy="0"/>
          </a:xfrm>
          <a:prstGeom prst="line">
            <a:avLst/>
          </a:prstGeom>
          <a:noFill/>
          <a:ln w="28575">
            <a:solidFill>
              <a:srgbClr val="000000"/>
            </a:solidFill>
            <a:round/>
            <a:headEnd/>
            <a:tailEnd/>
          </a:ln>
          <a:effectLst/>
        </p:spPr>
        <p:txBody>
          <a:bodyPr/>
          <a:lstStyle/>
          <a:p>
            <a:endParaRPr lang="zh-CN" altLang="en-US"/>
          </a:p>
        </p:txBody>
      </p:sp>
      <p:sp>
        <p:nvSpPr>
          <p:cNvPr id="1254527" name="Text Box 127"/>
          <p:cNvSpPr txBox="1">
            <a:spLocks noChangeAspect="1" noChangeArrowheads="1"/>
          </p:cNvSpPr>
          <p:nvPr/>
        </p:nvSpPr>
        <p:spPr bwMode="auto">
          <a:xfrm>
            <a:off x="4668838" y="3262313"/>
            <a:ext cx="596900" cy="207962"/>
          </a:xfrm>
          <a:prstGeom prst="rect">
            <a:avLst/>
          </a:prstGeom>
          <a:noFill/>
          <a:ln w="9525">
            <a:noFill/>
            <a:miter lim="800000"/>
            <a:headEnd/>
            <a:tailEnd/>
          </a:ln>
        </p:spPr>
        <p:txBody>
          <a:bodyPr wrap="none" lIns="0" tIns="0" rIns="0" bIns="0"/>
          <a:lstStyle/>
          <a:p>
            <a:pPr algn="l">
              <a:lnSpc>
                <a:spcPct val="96000"/>
              </a:lnSpc>
            </a:pPr>
            <a:r>
              <a:rPr lang="en-US" altLang="zh-CN" sz="1800">
                <a:solidFill>
                  <a:srgbClr val="FF0000"/>
                </a:solidFill>
                <a:ea typeface="楷体_GB2312" pitchFamily="49" charset="-122"/>
              </a:rPr>
              <a:t>C    S</a:t>
            </a:r>
          </a:p>
        </p:txBody>
      </p:sp>
      <p:sp>
        <p:nvSpPr>
          <p:cNvPr id="1254528" name="Line 128"/>
          <p:cNvSpPr>
            <a:spLocks noChangeAspect="1" noChangeShapeType="1"/>
          </p:cNvSpPr>
          <p:nvPr/>
        </p:nvSpPr>
        <p:spPr bwMode="auto">
          <a:xfrm>
            <a:off x="4856163" y="3814763"/>
            <a:ext cx="0" cy="303212"/>
          </a:xfrm>
          <a:prstGeom prst="line">
            <a:avLst/>
          </a:prstGeom>
          <a:noFill/>
          <a:ln w="28575">
            <a:solidFill>
              <a:srgbClr val="000000"/>
            </a:solidFill>
            <a:round/>
            <a:headEnd/>
            <a:tailEnd type="triangle" w="med" len="lg"/>
          </a:ln>
          <a:effectLst/>
        </p:spPr>
        <p:txBody>
          <a:bodyPr/>
          <a:lstStyle/>
          <a:p>
            <a:endParaRPr lang="zh-CN" altLang="en-US"/>
          </a:p>
        </p:txBody>
      </p:sp>
      <p:sp>
        <p:nvSpPr>
          <p:cNvPr id="1254529" name="Line 129"/>
          <p:cNvSpPr>
            <a:spLocks noChangeAspect="1" noChangeShapeType="1"/>
          </p:cNvSpPr>
          <p:nvPr/>
        </p:nvSpPr>
        <p:spPr bwMode="auto">
          <a:xfrm>
            <a:off x="4865688" y="3273425"/>
            <a:ext cx="0" cy="276225"/>
          </a:xfrm>
          <a:prstGeom prst="line">
            <a:avLst/>
          </a:prstGeom>
          <a:noFill/>
          <a:ln w="28575">
            <a:solidFill>
              <a:srgbClr val="000000"/>
            </a:solidFill>
            <a:round/>
            <a:headEnd/>
            <a:tailEnd type="triangle" w="med" len="lg"/>
          </a:ln>
          <a:effectLst/>
        </p:spPr>
        <p:txBody>
          <a:bodyPr/>
          <a:lstStyle/>
          <a:p>
            <a:endParaRPr lang="zh-CN" altLang="en-US"/>
          </a:p>
        </p:txBody>
      </p:sp>
      <p:sp>
        <p:nvSpPr>
          <p:cNvPr id="1254530" name="Line 130"/>
          <p:cNvSpPr>
            <a:spLocks noChangeAspect="1" noChangeShapeType="1"/>
          </p:cNvSpPr>
          <p:nvPr/>
        </p:nvSpPr>
        <p:spPr bwMode="auto">
          <a:xfrm>
            <a:off x="5246688" y="3284538"/>
            <a:ext cx="0" cy="276225"/>
          </a:xfrm>
          <a:prstGeom prst="line">
            <a:avLst/>
          </a:prstGeom>
          <a:noFill/>
          <a:ln w="28575">
            <a:solidFill>
              <a:srgbClr val="000000"/>
            </a:solidFill>
            <a:round/>
            <a:headEnd/>
            <a:tailEnd type="triangle" w="med" len="lg"/>
          </a:ln>
          <a:effectLst/>
        </p:spPr>
        <p:txBody>
          <a:bodyPr/>
          <a:lstStyle/>
          <a:p>
            <a:endParaRPr lang="zh-CN" altLang="en-US"/>
          </a:p>
        </p:txBody>
      </p:sp>
      <p:sp>
        <p:nvSpPr>
          <p:cNvPr id="1254531" name="Line 131"/>
          <p:cNvSpPr>
            <a:spLocks noChangeAspect="1" noChangeShapeType="1"/>
          </p:cNvSpPr>
          <p:nvPr/>
        </p:nvSpPr>
        <p:spPr bwMode="auto">
          <a:xfrm>
            <a:off x="6924675" y="3284538"/>
            <a:ext cx="0" cy="276225"/>
          </a:xfrm>
          <a:prstGeom prst="line">
            <a:avLst/>
          </a:prstGeom>
          <a:noFill/>
          <a:ln w="28575">
            <a:solidFill>
              <a:srgbClr val="000000"/>
            </a:solidFill>
            <a:round/>
            <a:headEnd/>
            <a:tailEnd type="triangle" w="med" len="lg"/>
          </a:ln>
          <a:effectLst/>
        </p:spPr>
        <p:txBody>
          <a:bodyPr/>
          <a:lstStyle/>
          <a:p>
            <a:endParaRPr lang="zh-CN" altLang="en-US"/>
          </a:p>
        </p:txBody>
      </p:sp>
      <p:sp>
        <p:nvSpPr>
          <p:cNvPr id="1254532" name="Line 132"/>
          <p:cNvSpPr>
            <a:spLocks noChangeAspect="1" noChangeShapeType="1"/>
          </p:cNvSpPr>
          <p:nvPr/>
        </p:nvSpPr>
        <p:spPr bwMode="auto">
          <a:xfrm>
            <a:off x="7307263" y="3284538"/>
            <a:ext cx="0" cy="276225"/>
          </a:xfrm>
          <a:prstGeom prst="line">
            <a:avLst/>
          </a:prstGeom>
          <a:noFill/>
          <a:ln w="28575">
            <a:solidFill>
              <a:srgbClr val="000000"/>
            </a:solidFill>
            <a:round/>
            <a:headEnd/>
            <a:tailEnd type="triangle" w="med" len="lg"/>
          </a:ln>
          <a:effectLst/>
        </p:spPr>
        <p:txBody>
          <a:bodyPr/>
          <a:lstStyle/>
          <a:p>
            <a:endParaRPr lang="zh-CN" altLang="en-US"/>
          </a:p>
        </p:txBody>
      </p:sp>
      <p:sp>
        <p:nvSpPr>
          <p:cNvPr id="1254533" name="Text Box 133"/>
          <p:cNvSpPr txBox="1">
            <a:spLocks noChangeAspect="1" noChangeArrowheads="1"/>
          </p:cNvSpPr>
          <p:nvPr/>
        </p:nvSpPr>
        <p:spPr bwMode="auto">
          <a:xfrm>
            <a:off x="4722813" y="3549650"/>
            <a:ext cx="290512" cy="261938"/>
          </a:xfrm>
          <a:prstGeom prst="rect">
            <a:avLst/>
          </a:prstGeom>
          <a:solidFill>
            <a:srgbClr val="FFCCFF"/>
          </a:solidFill>
          <a:ln w="28575">
            <a:solidFill>
              <a:srgbClr val="0000FF"/>
            </a:solidFill>
            <a:miter lim="800000"/>
            <a:headEnd/>
            <a:tailEnd/>
          </a:ln>
        </p:spPr>
        <p:txBody>
          <a:bodyPr lIns="0" tIns="0" rIns="0" bIns="0" anchor="ctr"/>
          <a:lstStyle/>
          <a:p>
            <a:pPr>
              <a:lnSpc>
                <a:spcPct val="96000"/>
              </a:lnSpc>
            </a:pPr>
            <a:r>
              <a:rPr lang="en-US" altLang="zh-CN" sz="1800">
                <a:ea typeface="楷体_GB2312" pitchFamily="49" charset="-122"/>
              </a:rPr>
              <a:t>R</a:t>
            </a:r>
          </a:p>
        </p:txBody>
      </p:sp>
      <p:sp>
        <p:nvSpPr>
          <p:cNvPr id="1254534" name="Text Box 134"/>
          <p:cNvSpPr txBox="1">
            <a:spLocks noChangeAspect="1" noChangeArrowheads="1"/>
          </p:cNvSpPr>
          <p:nvPr/>
        </p:nvSpPr>
        <p:spPr bwMode="auto">
          <a:xfrm>
            <a:off x="5113338" y="3549650"/>
            <a:ext cx="290512" cy="261938"/>
          </a:xfrm>
          <a:prstGeom prst="rect">
            <a:avLst/>
          </a:prstGeom>
          <a:solidFill>
            <a:srgbClr val="FFCCFF"/>
          </a:solidFill>
          <a:ln w="28575">
            <a:solidFill>
              <a:srgbClr val="0000FF"/>
            </a:solidFill>
            <a:miter lim="800000"/>
            <a:headEnd/>
            <a:tailEnd/>
          </a:ln>
        </p:spPr>
        <p:txBody>
          <a:bodyPr lIns="0" tIns="0" rIns="0" bIns="0" anchor="ctr"/>
          <a:lstStyle/>
          <a:p>
            <a:pPr>
              <a:lnSpc>
                <a:spcPct val="96000"/>
              </a:lnSpc>
            </a:pPr>
            <a:r>
              <a:rPr lang="en-US" altLang="zh-CN" sz="1800">
                <a:ea typeface="楷体_GB2312" pitchFamily="49" charset="-122"/>
              </a:rPr>
              <a:t>R</a:t>
            </a:r>
          </a:p>
        </p:txBody>
      </p:sp>
      <p:sp>
        <p:nvSpPr>
          <p:cNvPr id="1254535" name="Text Box 135"/>
          <p:cNvSpPr txBox="1">
            <a:spLocks noChangeAspect="1" noChangeArrowheads="1"/>
          </p:cNvSpPr>
          <p:nvPr/>
        </p:nvSpPr>
        <p:spPr bwMode="auto">
          <a:xfrm>
            <a:off x="6791325" y="3549650"/>
            <a:ext cx="290513" cy="261938"/>
          </a:xfrm>
          <a:prstGeom prst="rect">
            <a:avLst/>
          </a:prstGeom>
          <a:solidFill>
            <a:srgbClr val="FFCCFF"/>
          </a:solidFill>
          <a:ln w="28575">
            <a:solidFill>
              <a:srgbClr val="0000FF"/>
            </a:solidFill>
            <a:miter lim="800000"/>
            <a:headEnd/>
            <a:tailEnd/>
          </a:ln>
        </p:spPr>
        <p:txBody>
          <a:bodyPr lIns="0" tIns="0" rIns="0" bIns="0" anchor="ctr"/>
          <a:lstStyle/>
          <a:p>
            <a:pPr>
              <a:lnSpc>
                <a:spcPct val="96000"/>
              </a:lnSpc>
            </a:pPr>
            <a:r>
              <a:rPr lang="en-US" altLang="zh-CN" sz="1800">
                <a:ea typeface="楷体_GB2312" pitchFamily="49" charset="-122"/>
              </a:rPr>
              <a:t>R</a:t>
            </a:r>
          </a:p>
        </p:txBody>
      </p:sp>
      <p:sp>
        <p:nvSpPr>
          <p:cNvPr id="1254536" name="Text Box 136"/>
          <p:cNvSpPr txBox="1">
            <a:spLocks noChangeAspect="1" noChangeArrowheads="1"/>
          </p:cNvSpPr>
          <p:nvPr/>
        </p:nvSpPr>
        <p:spPr bwMode="auto">
          <a:xfrm>
            <a:off x="7173913" y="3549650"/>
            <a:ext cx="288925" cy="261938"/>
          </a:xfrm>
          <a:prstGeom prst="rect">
            <a:avLst/>
          </a:prstGeom>
          <a:solidFill>
            <a:srgbClr val="FFCCFF"/>
          </a:solidFill>
          <a:ln w="28575">
            <a:solidFill>
              <a:srgbClr val="0000FF"/>
            </a:solidFill>
            <a:miter lim="800000"/>
            <a:headEnd/>
            <a:tailEnd/>
          </a:ln>
        </p:spPr>
        <p:txBody>
          <a:bodyPr lIns="0" tIns="0" rIns="0" bIns="0" anchor="ctr"/>
          <a:lstStyle/>
          <a:p>
            <a:pPr>
              <a:lnSpc>
                <a:spcPct val="96000"/>
              </a:lnSpc>
            </a:pPr>
            <a:r>
              <a:rPr lang="en-US" altLang="zh-CN" sz="1800">
                <a:ea typeface="楷体_GB2312" pitchFamily="49" charset="-122"/>
              </a:rPr>
              <a:t>R</a:t>
            </a:r>
          </a:p>
        </p:txBody>
      </p:sp>
      <p:sp>
        <p:nvSpPr>
          <p:cNvPr id="1254537" name="Line 137"/>
          <p:cNvSpPr>
            <a:spLocks noChangeAspect="1" noChangeShapeType="1"/>
          </p:cNvSpPr>
          <p:nvPr/>
        </p:nvSpPr>
        <p:spPr bwMode="auto">
          <a:xfrm>
            <a:off x="6942138" y="3816350"/>
            <a:ext cx="0" cy="96838"/>
          </a:xfrm>
          <a:prstGeom prst="line">
            <a:avLst/>
          </a:prstGeom>
          <a:noFill/>
          <a:ln w="28575">
            <a:solidFill>
              <a:srgbClr val="000000"/>
            </a:solidFill>
            <a:round/>
            <a:headEnd/>
            <a:tailEnd/>
          </a:ln>
          <a:effectLst/>
        </p:spPr>
        <p:txBody>
          <a:bodyPr/>
          <a:lstStyle/>
          <a:p>
            <a:endParaRPr lang="zh-CN" altLang="en-US"/>
          </a:p>
        </p:txBody>
      </p:sp>
      <p:sp>
        <p:nvSpPr>
          <p:cNvPr id="1254538" name="Line 138"/>
          <p:cNvSpPr>
            <a:spLocks noChangeAspect="1" noChangeShapeType="1"/>
          </p:cNvSpPr>
          <p:nvPr/>
        </p:nvSpPr>
        <p:spPr bwMode="auto">
          <a:xfrm>
            <a:off x="5832475" y="4625975"/>
            <a:ext cx="0" cy="188913"/>
          </a:xfrm>
          <a:prstGeom prst="line">
            <a:avLst/>
          </a:prstGeom>
          <a:noFill/>
          <a:ln w="28575">
            <a:solidFill>
              <a:srgbClr val="000000"/>
            </a:solidFill>
            <a:round/>
            <a:headEnd/>
            <a:tailEnd type="triangle" w="med" len="lg"/>
          </a:ln>
          <a:effectLst/>
        </p:spPr>
        <p:txBody>
          <a:bodyPr/>
          <a:lstStyle/>
          <a:p>
            <a:endParaRPr lang="zh-CN" altLang="en-US"/>
          </a:p>
        </p:txBody>
      </p:sp>
      <p:sp>
        <p:nvSpPr>
          <p:cNvPr id="1254539" name="Text Box 139"/>
          <p:cNvSpPr txBox="1">
            <a:spLocks noChangeAspect="1" noChangeArrowheads="1"/>
          </p:cNvSpPr>
          <p:nvPr/>
        </p:nvSpPr>
        <p:spPr bwMode="auto">
          <a:xfrm>
            <a:off x="5084763" y="5221288"/>
            <a:ext cx="641350" cy="292100"/>
          </a:xfrm>
          <a:prstGeom prst="rect">
            <a:avLst/>
          </a:prstGeom>
          <a:noFill/>
          <a:ln w="9525">
            <a:noFill/>
            <a:miter lim="800000"/>
            <a:headEnd/>
            <a:tailEnd/>
          </a:ln>
        </p:spPr>
        <p:txBody>
          <a:bodyPr wrap="none" lIns="0" tIns="0" rIns="0" bIns="0"/>
          <a:lstStyle/>
          <a:p>
            <a:pPr algn="l">
              <a:lnSpc>
                <a:spcPct val="96000"/>
              </a:lnSpc>
            </a:pPr>
            <a:r>
              <a:rPr lang="en-US" altLang="zh-CN" sz="1800">
                <a:solidFill>
                  <a:srgbClr val="FF0000"/>
                </a:solidFill>
                <a:ea typeface="楷体_GB2312" pitchFamily="49" charset="-122"/>
              </a:rPr>
              <a:t>C    S</a:t>
            </a:r>
          </a:p>
        </p:txBody>
      </p:sp>
      <p:sp>
        <p:nvSpPr>
          <p:cNvPr id="1254540" name="Text Box 140"/>
          <p:cNvSpPr txBox="1">
            <a:spLocks noChangeAspect="1" noChangeArrowheads="1"/>
          </p:cNvSpPr>
          <p:nvPr/>
        </p:nvSpPr>
        <p:spPr bwMode="auto">
          <a:xfrm>
            <a:off x="4835525" y="4813300"/>
            <a:ext cx="1233488" cy="406400"/>
          </a:xfrm>
          <a:prstGeom prst="rect">
            <a:avLst/>
          </a:prstGeom>
          <a:solidFill>
            <a:srgbClr val="FFFF99"/>
          </a:solidFill>
          <a:ln w="28575">
            <a:solidFill>
              <a:srgbClr val="006600"/>
            </a:solidFill>
            <a:miter lim="800000"/>
            <a:headEnd/>
            <a:tailEnd/>
          </a:ln>
        </p:spPr>
        <p:txBody>
          <a:bodyPr anchor="ctr"/>
          <a:lstStyle/>
          <a:p>
            <a:r>
              <a:rPr lang="en-US" altLang="zh-CN" sz="1800">
                <a:ea typeface="楷体_GB2312" pitchFamily="49" charset="-122"/>
              </a:rPr>
              <a:t>CS</a:t>
            </a:r>
            <a:r>
              <a:rPr lang="zh-CN" altLang="en-US" sz="1800">
                <a:ea typeface="楷体_GB2312" pitchFamily="49" charset="-122"/>
              </a:rPr>
              <a:t>加法器</a:t>
            </a:r>
          </a:p>
        </p:txBody>
      </p:sp>
      <p:sp>
        <p:nvSpPr>
          <p:cNvPr id="1254541" name="Line 141"/>
          <p:cNvSpPr>
            <a:spLocks noChangeAspect="1" noChangeShapeType="1"/>
          </p:cNvSpPr>
          <p:nvPr/>
        </p:nvSpPr>
        <p:spPr bwMode="auto">
          <a:xfrm flipH="1">
            <a:off x="5656263" y="5219700"/>
            <a:ext cx="0" cy="293688"/>
          </a:xfrm>
          <a:prstGeom prst="line">
            <a:avLst/>
          </a:prstGeom>
          <a:noFill/>
          <a:ln w="28575">
            <a:solidFill>
              <a:srgbClr val="000000"/>
            </a:solidFill>
            <a:round/>
            <a:headEnd/>
            <a:tailEnd type="triangle" w="med" len="lg"/>
          </a:ln>
          <a:effectLst/>
        </p:spPr>
        <p:txBody>
          <a:bodyPr/>
          <a:lstStyle/>
          <a:p>
            <a:endParaRPr lang="zh-CN" altLang="en-US"/>
          </a:p>
        </p:txBody>
      </p:sp>
      <p:sp>
        <p:nvSpPr>
          <p:cNvPr id="1254542" name="Line 142"/>
          <p:cNvSpPr>
            <a:spLocks noChangeAspect="1" noChangeShapeType="1"/>
          </p:cNvSpPr>
          <p:nvPr/>
        </p:nvSpPr>
        <p:spPr bwMode="auto">
          <a:xfrm>
            <a:off x="5273675" y="5222875"/>
            <a:ext cx="0" cy="292100"/>
          </a:xfrm>
          <a:prstGeom prst="line">
            <a:avLst/>
          </a:prstGeom>
          <a:noFill/>
          <a:ln w="28575">
            <a:solidFill>
              <a:srgbClr val="000000"/>
            </a:solidFill>
            <a:round/>
            <a:headEnd/>
            <a:tailEnd type="triangle" w="med" len="lg"/>
          </a:ln>
          <a:effectLst/>
        </p:spPr>
        <p:txBody>
          <a:bodyPr/>
          <a:lstStyle/>
          <a:p>
            <a:endParaRPr lang="zh-CN" altLang="en-US"/>
          </a:p>
        </p:txBody>
      </p:sp>
      <p:sp>
        <p:nvSpPr>
          <p:cNvPr id="1254543" name="Line 143"/>
          <p:cNvSpPr>
            <a:spLocks noChangeAspect="1" noChangeShapeType="1"/>
          </p:cNvSpPr>
          <p:nvPr/>
        </p:nvSpPr>
        <p:spPr bwMode="auto">
          <a:xfrm>
            <a:off x="5664200" y="5778500"/>
            <a:ext cx="0" cy="200025"/>
          </a:xfrm>
          <a:prstGeom prst="line">
            <a:avLst/>
          </a:prstGeom>
          <a:noFill/>
          <a:ln w="28575">
            <a:solidFill>
              <a:srgbClr val="000000"/>
            </a:solidFill>
            <a:round/>
            <a:headEnd/>
            <a:tailEnd type="triangle" w="med" len="lg"/>
          </a:ln>
          <a:effectLst/>
        </p:spPr>
        <p:txBody>
          <a:bodyPr/>
          <a:lstStyle/>
          <a:p>
            <a:endParaRPr lang="zh-CN" altLang="en-US"/>
          </a:p>
        </p:txBody>
      </p:sp>
      <p:sp>
        <p:nvSpPr>
          <p:cNvPr id="1254544" name="Line 144"/>
          <p:cNvSpPr>
            <a:spLocks noChangeAspect="1" noChangeShapeType="1"/>
          </p:cNvSpPr>
          <p:nvPr/>
        </p:nvSpPr>
        <p:spPr bwMode="auto">
          <a:xfrm>
            <a:off x="5264150" y="5776913"/>
            <a:ext cx="0" cy="203200"/>
          </a:xfrm>
          <a:prstGeom prst="line">
            <a:avLst/>
          </a:prstGeom>
          <a:noFill/>
          <a:ln w="28575">
            <a:solidFill>
              <a:srgbClr val="000000"/>
            </a:solidFill>
            <a:round/>
            <a:headEnd/>
            <a:tailEnd type="triangle" w="med" len="lg"/>
          </a:ln>
          <a:effectLst/>
        </p:spPr>
        <p:txBody>
          <a:bodyPr/>
          <a:lstStyle/>
          <a:p>
            <a:endParaRPr lang="zh-CN" altLang="en-US"/>
          </a:p>
        </p:txBody>
      </p:sp>
      <p:sp>
        <p:nvSpPr>
          <p:cNvPr id="1254545" name="Text Box 145"/>
          <p:cNvSpPr txBox="1">
            <a:spLocks noChangeAspect="1" noChangeArrowheads="1"/>
          </p:cNvSpPr>
          <p:nvPr/>
        </p:nvSpPr>
        <p:spPr bwMode="auto">
          <a:xfrm>
            <a:off x="5132388" y="5513388"/>
            <a:ext cx="288925" cy="260350"/>
          </a:xfrm>
          <a:prstGeom prst="rect">
            <a:avLst/>
          </a:prstGeom>
          <a:solidFill>
            <a:srgbClr val="FFCCFF"/>
          </a:solidFill>
          <a:ln w="28575">
            <a:solidFill>
              <a:srgbClr val="0000FF"/>
            </a:solidFill>
            <a:miter lim="800000"/>
            <a:headEnd/>
            <a:tailEnd/>
          </a:ln>
        </p:spPr>
        <p:txBody>
          <a:bodyPr lIns="0" tIns="0" rIns="0" bIns="0" anchor="ctr"/>
          <a:lstStyle/>
          <a:p>
            <a:pPr>
              <a:lnSpc>
                <a:spcPct val="96000"/>
              </a:lnSpc>
            </a:pPr>
            <a:r>
              <a:rPr lang="en-US" altLang="zh-CN" sz="1800">
                <a:ea typeface="楷体_GB2312" pitchFamily="49" charset="-122"/>
              </a:rPr>
              <a:t>R</a:t>
            </a:r>
          </a:p>
        </p:txBody>
      </p:sp>
      <p:sp>
        <p:nvSpPr>
          <p:cNvPr id="1254546" name="Text Box 146"/>
          <p:cNvSpPr txBox="1">
            <a:spLocks noChangeAspect="1" noChangeArrowheads="1"/>
          </p:cNvSpPr>
          <p:nvPr/>
        </p:nvSpPr>
        <p:spPr bwMode="auto">
          <a:xfrm>
            <a:off x="5522913" y="5513388"/>
            <a:ext cx="288925" cy="260350"/>
          </a:xfrm>
          <a:prstGeom prst="rect">
            <a:avLst/>
          </a:prstGeom>
          <a:solidFill>
            <a:srgbClr val="FFCCFF"/>
          </a:solidFill>
          <a:ln w="28575">
            <a:solidFill>
              <a:srgbClr val="0000FF"/>
            </a:solidFill>
            <a:miter lim="800000"/>
            <a:headEnd/>
            <a:tailEnd/>
          </a:ln>
        </p:spPr>
        <p:txBody>
          <a:bodyPr lIns="0" tIns="0" rIns="0" bIns="0" anchor="ctr"/>
          <a:lstStyle/>
          <a:p>
            <a:pPr>
              <a:lnSpc>
                <a:spcPct val="96000"/>
              </a:lnSpc>
            </a:pPr>
            <a:r>
              <a:rPr lang="en-US" altLang="zh-CN" sz="1800">
                <a:ea typeface="楷体_GB2312" pitchFamily="49" charset="-122"/>
              </a:rPr>
              <a:t>R</a:t>
            </a:r>
          </a:p>
        </p:txBody>
      </p:sp>
      <p:sp>
        <p:nvSpPr>
          <p:cNvPr id="1254547" name="Line 147"/>
          <p:cNvSpPr>
            <a:spLocks noChangeAspect="1" noChangeShapeType="1"/>
          </p:cNvSpPr>
          <p:nvPr/>
        </p:nvSpPr>
        <p:spPr bwMode="auto">
          <a:xfrm flipH="1">
            <a:off x="4483100" y="6604000"/>
            <a:ext cx="1092200" cy="0"/>
          </a:xfrm>
          <a:prstGeom prst="line">
            <a:avLst/>
          </a:prstGeom>
          <a:noFill/>
          <a:ln w="28575">
            <a:solidFill>
              <a:srgbClr val="000000"/>
            </a:solidFill>
            <a:round/>
            <a:headEnd/>
            <a:tailEnd type="triangle" w="med" len="lg"/>
          </a:ln>
          <a:effectLst/>
        </p:spPr>
        <p:txBody>
          <a:bodyPr/>
          <a:lstStyle/>
          <a:p>
            <a:endParaRPr lang="zh-CN" altLang="en-US"/>
          </a:p>
        </p:txBody>
      </p:sp>
      <p:sp>
        <p:nvSpPr>
          <p:cNvPr id="1254548" name="Text Box 148"/>
          <p:cNvSpPr txBox="1">
            <a:spLocks noChangeAspect="1" noChangeArrowheads="1"/>
          </p:cNvSpPr>
          <p:nvPr/>
        </p:nvSpPr>
        <p:spPr bwMode="auto">
          <a:xfrm>
            <a:off x="6948488" y="5876925"/>
            <a:ext cx="1727200" cy="719138"/>
          </a:xfrm>
          <a:prstGeom prst="rect">
            <a:avLst/>
          </a:prstGeom>
          <a:noFill/>
          <a:ln w="9525">
            <a:noFill/>
            <a:miter lim="800000"/>
            <a:headEnd/>
            <a:tailEnd/>
          </a:ln>
        </p:spPr>
        <p:txBody>
          <a:bodyPr lIns="0" tIns="0" rIns="0" bIns="0"/>
          <a:lstStyle/>
          <a:p>
            <a:pPr>
              <a:lnSpc>
                <a:spcPct val="90000"/>
              </a:lnSpc>
            </a:pPr>
            <a:r>
              <a:rPr lang="en-US" altLang="zh-CN" i="1">
                <a:solidFill>
                  <a:srgbClr val="FF3399"/>
                </a:solidFill>
                <a:ea typeface="楷体_GB2312" pitchFamily="49" charset="-122"/>
              </a:rPr>
              <a:t>Carry-save</a:t>
            </a:r>
          </a:p>
          <a:p>
            <a:pPr>
              <a:lnSpc>
                <a:spcPct val="90000"/>
              </a:lnSpc>
            </a:pPr>
            <a:r>
              <a:rPr lang="en-US" altLang="zh-CN" i="1">
                <a:solidFill>
                  <a:srgbClr val="FF3399"/>
                </a:solidFill>
                <a:ea typeface="楷体_GB2312" pitchFamily="49" charset="-122"/>
              </a:rPr>
              <a:t>multiplier</a:t>
            </a:r>
          </a:p>
        </p:txBody>
      </p:sp>
      <p:sp>
        <p:nvSpPr>
          <p:cNvPr id="1254553" name="Line 153"/>
          <p:cNvSpPr>
            <a:spLocks noChangeShapeType="1"/>
          </p:cNvSpPr>
          <p:nvPr/>
        </p:nvSpPr>
        <p:spPr bwMode="auto">
          <a:xfrm flipV="1">
            <a:off x="6589713" y="4149725"/>
            <a:ext cx="1511300" cy="1511300"/>
          </a:xfrm>
          <a:prstGeom prst="line">
            <a:avLst/>
          </a:prstGeom>
          <a:noFill/>
          <a:ln w="12700">
            <a:solidFill>
              <a:srgbClr val="FF3300"/>
            </a:solidFill>
            <a:round/>
            <a:headEnd/>
            <a:tailEnd type="none" w="med" len="lg"/>
          </a:ln>
          <a:effectLst/>
        </p:spPr>
        <p:txBody>
          <a:bodyPr wrap="none" anchor="ctr"/>
          <a:lstStyle/>
          <a:p>
            <a:endParaRPr lang="zh-CN" altLang="en-US"/>
          </a:p>
        </p:txBody>
      </p:sp>
      <p:sp>
        <p:nvSpPr>
          <p:cNvPr id="1254554" name="Line 154"/>
          <p:cNvSpPr>
            <a:spLocks noChangeShapeType="1"/>
          </p:cNvSpPr>
          <p:nvPr/>
        </p:nvSpPr>
        <p:spPr bwMode="auto">
          <a:xfrm flipV="1">
            <a:off x="8101013" y="549275"/>
            <a:ext cx="0" cy="3600450"/>
          </a:xfrm>
          <a:prstGeom prst="line">
            <a:avLst/>
          </a:prstGeom>
          <a:noFill/>
          <a:ln w="12700">
            <a:solidFill>
              <a:srgbClr val="FF3300"/>
            </a:solidFill>
            <a:round/>
            <a:headEnd/>
            <a:tailEnd/>
          </a:ln>
          <a:effectLst/>
        </p:spPr>
        <p:txBody>
          <a:bodyPr wrap="none" anchor="ctr"/>
          <a:lstStyle/>
          <a:p>
            <a:endParaRPr lang="zh-CN" altLang="en-US"/>
          </a:p>
        </p:txBody>
      </p:sp>
      <p:sp>
        <p:nvSpPr>
          <p:cNvPr id="1254555" name="Text Box 155"/>
          <p:cNvSpPr txBox="1">
            <a:spLocks noChangeAspect="1" noChangeArrowheads="1"/>
          </p:cNvSpPr>
          <p:nvPr/>
        </p:nvSpPr>
        <p:spPr bwMode="auto">
          <a:xfrm>
            <a:off x="7235825" y="260350"/>
            <a:ext cx="1439863" cy="306388"/>
          </a:xfrm>
          <a:prstGeom prst="rect">
            <a:avLst/>
          </a:prstGeom>
          <a:noFill/>
          <a:ln w="9525">
            <a:noFill/>
            <a:miter lim="800000"/>
            <a:headEnd/>
            <a:tailEnd/>
          </a:ln>
        </p:spPr>
        <p:txBody>
          <a:bodyPr wrap="none" lIns="0" tIns="0" rIns="0" bIns="0"/>
          <a:lstStyle/>
          <a:p>
            <a:pPr algn="r">
              <a:lnSpc>
                <a:spcPct val="96000"/>
              </a:lnSpc>
            </a:pPr>
            <a:r>
              <a:rPr lang="zh-CN" altLang="en-US" sz="1800">
                <a:solidFill>
                  <a:srgbClr val="CC0066"/>
                </a:solidFill>
                <a:ea typeface="楷体_GB2312" pitchFamily="49" charset="-122"/>
              </a:rPr>
              <a:t>流水线时钟</a:t>
            </a:r>
          </a:p>
        </p:txBody>
      </p:sp>
      <p:grpSp>
        <p:nvGrpSpPr>
          <p:cNvPr id="1254572" name="Group 172"/>
          <p:cNvGrpSpPr>
            <a:grpSpLocks/>
          </p:cNvGrpSpPr>
          <p:nvPr/>
        </p:nvGrpSpPr>
        <p:grpSpPr bwMode="auto">
          <a:xfrm>
            <a:off x="5651500" y="549275"/>
            <a:ext cx="3241675" cy="0"/>
            <a:chOff x="3560" y="346"/>
            <a:chExt cx="2042" cy="0"/>
          </a:xfrm>
        </p:grpSpPr>
        <p:sp>
          <p:nvSpPr>
            <p:cNvPr id="1254550" name="Line 150"/>
            <p:cNvSpPr>
              <a:spLocks noChangeShapeType="1"/>
            </p:cNvSpPr>
            <p:nvPr/>
          </p:nvSpPr>
          <p:spPr bwMode="auto">
            <a:xfrm flipH="1">
              <a:off x="3560" y="346"/>
              <a:ext cx="2042" cy="0"/>
            </a:xfrm>
            <a:prstGeom prst="line">
              <a:avLst/>
            </a:prstGeom>
            <a:noFill/>
            <a:ln w="12700">
              <a:solidFill>
                <a:srgbClr val="FF3300"/>
              </a:solidFill>
              <a:round/>
              <a:headEnd/>
              <a:tailEnd type="triangle" w="med" len="lg"/>
            </a:ln>
            <a:effectLst/>
          </p:spPr>
          <p:txBody>
            <a:bodyPr wrap="none" anchor="ctr"/>
            <a:lstStyle/>
            <a:p>
              <a:endParaRPr lang="zh-CN" altLang="en-US"/>
            </a:p>
          </p:txBody>
        </p:sp>
        <p:sp>
          <p:nvSpPr>
            <p:cNvPr id="1254556" name="Line 156"/>
            <p:cNvSpPr>
              <a:spLocks noChangeShapeType="1"/>
            </p:cNvSpPr>
            <p:nvPr/>
          </p:nvSpPr>
          <p:spPr bwMode="auto">
            <a:xfrm flipH="1">
              <a:off x="4286" y="346"/>
              <a:ext cx="181" cy="0"/>
            </a:xfrm>
            <a:prstGeom prst="line">
              <a:avLst/>
            </a:prstGeom>
            <a:noFill/>
            <a:ln w="12700">
              <a:solidFill>
                <a:srgbClr val="FF3300"/>
              </a:solidFill>
              <a:round/>
              <a:headEnd/>
              <a:tailEnd type="triangle" w="med" len="lg"/>
            </a:ln>
            <a:effectLst/>
          </p:spPr>
          <p:txBody>
            <a:bodyPr wrap="none" anchor="ctr"/>
            <a:lstStyle/>
            <a:p>
              <a:endParaRPr lang="zh-CN" altLang="en-US"/>
            </a:p>
          </p:txBody>
        </p:sp>
      </p:grpSp>
      <p:grpSp>
        <p:nvGrpSpPr>
          <p:cNvPr id="1254571" name="Group 171"/>
          <p:cNvGrpSpPr>
            <a:grpSpLocks/>
          </p:cNvGrpSpPr>
          <p:nvPr/>
        </p:nvGrpSpPr>
        <p:grpSpPr bwMode="auto">
          <a:xfrm>
            <a:off x="5292725" y="5661025"/>
            <a:ext cx="1295400" cy="0"/>
            <a:chOff x="3334" y="3566"/>
            <a:chExt cx="816" cy="0"/>
          </a:xfrm>
        </p:grpSpPr>
        <p:sp>
          <p:nvSpPr>
            <p:cNvPr id="1254552" name="Line 152"/>
            <p:cNvSpPr>
              <a:spLocks noChangeShapeType="1"/>
            </p:cNvSpPr>
            <p:nvPr/>
          </p:nvSpPr>
          <p:spPr bwMode="auto">
            <a:xfrm flipH="1">
              <a:off x="3334" y="3566"/>
              <a:ext cx="816" cy="0"/>
            </a:xfrm>
            <a:prstGeom prst="line">
              <a:avLst/>
            </a:prstGeom>
            <a:noFill/>
            <a:ln w="12700">
              <a:solidFill>
                <a:srgbClr val="FF3300"/>
              </a:solidFill>
              <a:round/>
              <a:headEnd/>
              <a:tailEnd type="triangle" w="med" len="lg"/>
            </a:ln>
            <a:effectLst/>
          </p:spPr>
          <p:txBody>
            <a:bodyPr wrap="none" anchor="ctr"/>
            <a:lstStyle/>
            <a:p>
              <a:endParaRPr lang="zh-CN" altLang="en-US"/>
            </a:p>
          </p:txBody>
        </p:sp>
        <p:sp>
          <p:nvSpPr>
            <p:cNvPr id="1254559" name="Line 159"/>
            <p:cNvSpPr>
              <a:spLocks noChangeShapeType="1"/>
            </p:cNvSpPr>
            <p:nvPr/>
          </p:nvSpPr>
          <p:spPr bwMode="auto">
            <a:xfrm flipH="1">
              <a:off x="3651" y="3566"/>
              <a:ext cx="181" cy="0"/>
            </a:xfrm>
            <a:prstGeom prst="line">
              <a:avLst/>
            </a:prstGeom>
            <a:noFill/>
            <a:ln w="12700">
              <a:solidFill>
                <a:srgbClr val="FF3300"/>
              </a:solidFill>
              <a:round/>
              <a:headEnd/>
              <a:tailEnd type="triangle" w="med" len="lg"/>
            </a:ln>
            <a:effectLst/>
          </p:spPr>
          <p:txBody>
            <a:bodyPr wrap="none" anchor="ctr"/>
            <a:lstStyle/>
            <a:p>
              <a:endParaRPr lang="zh-CN" altLang="en-US"/>
            </a:p>
          </p:txBody>
        </p:sp>
      </p:grpSp>
      <p:grpSp>
        <p:nvGrpSpPr>
          <p:cNvPr id="1254570" name="Group 170"/>
          <p:cNvGrpSpPr>
            <a:grpSpLocks/>
          </p:cNvGrpSpPr>
          <p:nvPr/>
        </p:nvGrpSpPr>
        <p:grpSpPr bwMode="auto">
          <a:xfrm>
            <a:off x="4932363" y="3716338"/>
            <a:ext cx="3168650" cy="0"/>
            <a:chOff x="3107" y="2341"/>
            <a:chExt cx="1996" cy="0"/>
          </a:xfrm>
        </p:grpSpPr>
        <p:sp>
          <p:nvSpPr>
            <p:cNvPr id="1254551" name="Line 151"/>
            <p:cNvSpPr>
              <a:spLocks noChangeShapeType="1"/>
            </p:cNvSpPr>
            <p:nvPr/>
          </p:nvSpPr>
          <p:spPr bwMode="auto">
            <a:xfrm flipH="1">
              <a:off x="3107" y="2341"/>
              <a:ext cx="1996" cy="0"/>
            </a:xfrm>
            <a:prstGeom prst="line">
              <a:avLst/>
            </a:prstGeom>
            <a:noFill/>
            <a:ln w="12700">
              <a:solidFill>
                <a:srgbClr val="FF3300"/>
              </a:solidFill>
              <a:round/>
              <a:headEnd/>
              <a:tailEnd type="triangle" w="med" len="lg"/>
            </a:ln>
            <a:effectLst/>
          </p:spPr>
          <p:txBody>
            <a:bodyPr wrap="none" anchor="ctr"/>
            <a:lstStyle/>
            <a:p>
              <a:endParaRPr lang="zh-CN" altLang="en-US"/>
            </a:p>
          </p:txBody>
        </p:sp>
        <p:sp>
          <p:nvSpPr>
            <p:cNvPr id="1254557" name="Line 157"/>
            <p:cNvSpPr>
              <a:spLocks noChangeShapeType="1"/>
            </p:cNvSpPr>
            <p:nvPr/>
          </p:nvSpPr>
          <p:spPr bwMode="auto">
            <a:xfrm flipH="1">
              <a:off x="3379" y="2341"/>
              <a:ext cx="181" cy="0"/>
            </a:xfrm>
            <a:prstGeom prst="line">
              <a:avLst/>
            </a:prstGeom>
            <a:noFill/>
            <a:ln w="12700">
              <a:solidFill>
                <a:srgbClr val="FF3300"/>
              </a:solidFill>
              <a:round/>
              <a:headEnd/>
              <a:tailEnd type="triangle" w="med" len="lg"/>
            </a:ln>
            <a:effectLst/>
          </p:spPr>
          <p:txBody>
            <a:bodyPr wrap="none" anchor="ctr"/>
            <a:lstStyle/>
            <a:p>
              <a:endParaRPr lang="zh-CN" altLang="en-US"/>
            </a:p>
          </p:txBody>
        </p:sp>
        <p:sp>
          <p:nvSpPr>
            <p:cNvPr id="1254558" name="Line 158"/>
            <p:cNvSpPr>
              <a:spLocks noChangeShapeType="1"/>
            </p:cNvSpPr>
            <p:nvPr/>
          </p:nvSpPr>
          <p:spPr bwMode="auto">
            <a:xfrm flipH="1">
              <a:off x="4694" y="2341"/>
              <a:ext cx="181" cy="0"/>
            </a:xfrm>
            <a:prstGeom prst="line">
              <a:avLst/>
            </a:prstGeom>
            <a:noFill/>
            <a:ln w="12700">
              <a:solidFill>
                <a:srgbClr val="FF3300"/>
              </a:solidFill>
              <a:round/>
              <a:headEnd/>
              <a:tailEnd type="triangle" w="med" len="lg"/>
            </a:ln>
            <a:effectLst/>
          </p:spPr>
          <p:txBody>
            <a:bodyPr wrap="none" anchor="ctr"/>
            <a:lstStyle/>
            <a:p>
              <a:endParaRPr lang="zh-CN" altLang="en-US"/>
            </a:p>
          </p:txBody>
        </p:sp>
        <p:sp>
          <p:nvSpPr>
            <p:cNvPr id="1254560" name="Line 160"/>
            <p:cNvSpPr>
              <a:spLocks noChangeShapeType="1"/>
            </p:cNvSpPr>
            <p:nvPr/>
          </p:nvSpPr>
          <p:spPr bwMode="auto">
            <a:xfrm flipH="1">
              <a:off x="4422" y="2341"/>
              <a:ext cx="181" cy="0"/>
            </a:xfrm>
            <a:prstGeom prst="line">
              <a:avLst/>
            </a:prstGeom>
            <a:noFill/>
            <a:ln w="12700">
              <a:solidFill>
                <a:srgbClr val="FF3300"/>
              </a:solidFill>
              <a:round/>
              <a:headEnd/>
              <a:tailEnd type="triangle" w="med" len="lg"/>
            </a:ln>
            <a:effectLst/>
          </p:spPr>
          <p:txBody>
            <a:bodyPr wrap="none" anchor="ctr"/>
            <a:lstStyle/>
            <a:p>
              <a:endParaRPr lang="zh-CN" altLang="en-US"/>
            </a:p>
          </p:txBody>
        </p:sp>
      </p:grpSp>
      <p:grpSp>
        <p:nvGrpSpPr>
          <p:cNvPr id="1254569" name="Group 169"/>
          <p:cNvGrpSpPr>
            <a:grpSpLocks/>
          </p:cNvGrpSpPr>
          <p:nvPr/>
        </p:nvGrpSpPr>
        <p:grpSpPr bwMode="auto">
          <a:xfrm>
            <a:off x="4572000" y="1700213"/>
            <a:ext cx="3529013" cy="0"/>
            <a:chOff x="2880" y="1071"/>
            <a:chExt cx="2223" cy="0"/>
          </a:xfrm>
        </p:grpSpPr>
        <p:sp>
          <p:nvSpPr>
            <p:cNvPr id="1254549" name="Line 149"/>
            <p:cNvSpPr>
              <a:spLocks noChangeShapeType="1"/>
            </p:cNvSpPr>
            <p:nvPr/>
          </p:nvSpPr>
          <p:spPr bwMode="auto">
            <a:xfrm flipH="1">
              <a:off x="2880" y="1071"/>
              <a:ext cx="2223" cy="0"/>
            </a:xfrm>
            <a:prstGeom prst="line">
              <a:avLst/>
            </a:prstGeom>
            <a:noFill/>
            <a:ln w="12700">
              <a:solidFill>
                <a:srgbClr val="FF3300"/>
              </a:solidFill>
              <a:round/>
              <a:headEnd/>
              <a:tailEnd type="triangle" w="med" len="lg"/>
            </a:ln>
            <a:effectLst/>
          </p:spPr>
          <p:txBody>
            <a:bodyPr wrap="none" anchor="ctr"/>
            <a:lstStyle/>
            <a:p>
              <a:endParaRPr lang="zh-CN" altLang="en-US"/>
            </a:p>
          </p:txBody>
        </p:sp>
        <p:sp>
          <p:nvSpPr>
            <p:cNvPr id="1254561" name="Line 161"/>
            <p:cNvSpPr>
              <a:spLocks noChangeShapeType="1"/>
            </p:cNvSpPr>
            <p:nvPr/>
          </p:nvSpPr>
          <p:spPr bwMode="auto">
            <a:xfrm flipH="1">
              <a:off x="3334" y="1071"/>
              <a:ext cx="181" cy="0"/>
            </a:xfrm>
            <a:prstGeom prst="line">
              <a:avLst/>
            </a:prstGeom>
            <a:noFill/>
            <a:ln w="12700">
              <a:solidFill>
                <a:srgbClr val="FF3300"/>
              </a:solidFill>
              <a:round/>
              <a:headEnd/>
              <a:tailEnd type="triangle" w="med" len="lg"/>
            </a:ln>
            <a:effectLst/>
          </p:spPr>
          <p:txBody>
            <a:bodyPr wrap="none" anchor="ctr"/>
            <a:lstStyle/>
            <a:p>
              <a:endParaRPr lang="zh-CN" altLang="en-US"/>
            </a:p>
          </p:txBody>
        </p:sp>
        <p:sp>
          <p:nvSpPr>
            <p:cNvPr id="1254562" name="Line 162"/>
            <p:cNvSpPr>
              <a:spLocks noChangeShapeType="1"/>
            </p:cNvSpPr>
            <p:nvPr/>
          </p:nvSpPr>
          <p:spPr bwMode="auto">
            <a:xfrm flipH="1">
              <a:off x="4059" y="1071"/>
              <a:ext cx="181" cy="0"/>
            </a:xfrm>
            <a:prstGeom prst="line">
              <a:avLst/>
            </a:prstGeom>
            <a:noFill/>
            <a:ln w="12700">
              <a:solidFill>
                <a:srgbClr val="FF3300"/>
              </a:solidFill>
              <a:round/>
              <a:headEnd/>
              <a:tailEnd type="triangle" w="med" len="lg"/>
            </a:ln>
            <a:effectLst/>
          </p:spPr>
          <p:txBody>
            <a:bodyPr wrap="none" anchor="ctr"/>
            <a:lstStyle/>
            <a:p>
              <a:endParaRPr lang="zh-CN" altLang="en-US"/>
            </a:p>
          </p:txBody>
        </p:sp>
        <p:sp>
          <p:nvSpPr>
            <p:cNvPr id="1254563" name="Line 163"/>
            <p:cNvSpPr>
              <a:spLocks noChangeShapeType="1"/>
            </p:cNvSpPr>
            <p:nvPr/>
          </p:nvSpPr>
          <p:spPr bwMode="auto">
            <a:xfrm flipH="1">
              <a:off x="4830" y="1071"/>
              <a:ext cx="181" cy="0"/>
            </a:xfrm>
            <a:prstGeom prst="line">
              <a:avLst/>
            </a:prstGeom>
            <a:noFill/>
            <a:ln w="12700">
              <a:solidFill>
                <a:srgbClr val="FF3300"/>
              </a:solidFill>
              <a:round/>
              <a:headEnd/>
              <a:tailEnd type="triangle" w="med" len="lg"/>
            </a:ln>
            <a:effectLst/>
          </p:spPr>
          <p:txBody>
            <a:bodyPr wrap="none" anchor="ctr"/>
            <a:lstStyle/>
            <a:p>
              <a:endParaRPr lang="zh-CN" altLang="en-US"/>
            </a:p>
          </p:txBody>
        </p:sp>
        <p:sp>
          <p:nvSpPr>
            <p:cNvPr id="1254564" name="Line 164"/>
            <p:cNvSpPr>
              <a:spLocks noChangeShapeType="1"/>
            </p:cNvSpPr>
            <p:nvPr/>
          </p:nvSpPr>
          <p:spPr bwMode="auto">
            <a:xfrm flipH="1">
              <a:off x="4588" y="1071"/>
              <a:ext cx="181" cy="0"/>
            </a:xfrm>
            <a:prstGeom prst="line">
              <a:avLst/>
            </a:prstGeom>
            <a:noFill/>
            <a:ln w="12700">
              <a:solidFill>
                <a:srgbClr val="FF3300"/>
              </a:solidFill>
              <a:round/>
              <a:headEnd/>
              <a:tailEnd type="triangle" w="med" len="lg"/>
            </a:ln>
            <a:effectLst/>
          </p:spPr>
          <p:txBody>
            <a:bodyPr wrap="none" anchor="ctr"/>
            <a:lstStyle/>
            <a:p>
              <a:endParaRPr lang="zh-CN" altLang="en-US"/>
            </a:p>
          </p:txBody>
        </p:sp>
        <p:sp>
          <p:nvSpPr>
            <p:cNvPr id="1254565" name="Line 165"/>
            <p:cNvSpPr>
              <a:spLocks noChangeShapeType="1"/>
            </p:cNvSpPr>
            <p:nvPr/>
          </p:nvSpPr>
          <p:spPr bwMode="auto">
            <a:xfrm flipH="1">
              <a:off x="4369" y="1071"/>
              <a:ext cx="181" cy="0"/>
            </a:xfrm>
            <a:prstGeom prst="line">
              <a:avLst/>
            </a:prstGeom>
            <a:noFill/>
            <a:ln w="12700">
              <a:solidFill>
                <a:srgbClr val="FF3300"/>
              </a:solidFill>
              <a:round/>
              <a:headEnd/>
              <a:tailEnd type="triangle" w="med" len="lg"/>
            </a:ln>
            <a:effectLst/>
          </p:spPr>
          <p:txBody>
            <a:bodyPr wrap="none" anchor="ctr"/>
            <a:lstStyle/>
            <a:p>
              <a:endParaRPr lang="zh-CN" altLang="en-US"/>
            </a:p>
          </p:txBody>
        </p:sp>
        <p:sp>
          <p:nvSpPr>
            <p:cNvPr id="1254566" name="Line 166"/>
            <p:cNvSpPr>
              <a:spLocks noChangeShapeType="1"/>
            </p:cNvSpPr>
            <p:nvPr/>
          </p:nvSpPr>
          <p:spPr bwMode="auto">
            <a:xfrm flipH="1">
              <a:off x="3841" y="1071"/>
              <a:ext cx="181" cy="0"/>
            </a:xfrm>
            <a:prstGeom prst="line">
              <a:avLst/>
            </a:prstGeom>
            <a:noFill/>
            <a:ln w="12700">
              <a:solidFill>
                <a:srgbClr val="FF3300"/>
              </a:solidFill>
              <a:round/>
              <a:headEnd/>
              <a:tailEnd type="triangle" w="med" len="lg"/>
            </a:ln>
            <a:effectLst/>
          </p:spPr>
          <p:txBody>
            <a:bodyPr wrap="none" anchor="ctr"/>
            <a:lstStyle/>
            <a:p>
              <a:endParaRPr lang="zh-CN" altLang="en-US"/>
            </a:p>
          </p:txBody>
        </p:sp>
        <p:sp>
          <p:nvSpPr>
            <p:cNvPr id="1254567" name="Line 167"/>
            <p:cNvSpPr>
              <a:spLocks noChangeShapeType="1"/>
            </p:cNvSpPr>
            <p:nvPr/>
          </p:nvSpPr>
          <p:spPr bwMode="auto">
            <a:xfrm flipH="1">
              <a:off x="3622" y="1071"/>
              <a:ext cx="181" cy="0"/>
            </a:xfrm>
            <a:prstGeom prst="line">
              <a:avLst/>
            </a:prstGeom>
            <a:noFill/>
            <a:ln w="12700">
              <a:solidFill>
                <a:srgbClr val="FF3300"/>
              </a:solidFill>
              <a:round/>
              <a:headEnd/>
              <a:tailEnd type="triangle" w="med" len="lg"/>
            </a:ln>
            <a:effectLst/>
          </p:spPr>
          <p:txBody>
            <a:bodyPr wrap="none" anchor="ctr"/>
            <a:lstStyle/>
            <a:p>
              <a:endParaRPr lang="zh-CN" altLang="en-US"/>
            </a:p>
          </p:txBody>
        </p:sp>
        <p:sp>
          <p:nvSpPr>
            <p:cNvPr id="1254568" name="Line 168"/>
            <p:cNvSpPr>
              <a:spLocks noChangeShapeType="1"/>
            </p:cNvSpPr>
            <p:nvPr/>
          </p:nvSpPr>
          <p:spPr bwMode="auto">
            <a:xfrm flipH="1">
              <a:off x="3085" y="1071"/>
              <a:ext cx="181" cy="0"/>
            </a:xfrm>
            <a:prstGeom prst="line">
              <a:avLst/>
            </a:prstGeom>
            <a:noFill/>
            <a:ln w="12700">
              <a:solidFill>
                <a:srgbClr val="FF3300"/>
              </a:solidFill>
              <a:round/>
              <a:headEnd/>
              <a:tailEnd type="triangle" w="med" len="lg"/>
            </a:ln>
            <a:effectLst/>
          </p:spPr>
          <p:txBody>
            <a:bodyPr wrap="none" anchor="ctr"/>
            <a:lstStyle/>
            <a:p>
              <a:endParaRPr lang="zh-CN" altLang="en-U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2" fill="hold" nodeType="clickEffect">
                                  <p:stCondLst>
                                    <p:cond delay="0"/>
                                  </p:stCondLst>
                                  <p:childTnLst>
                                    <p:set>
                                      <p:cBhvr>
                                        <p:cTn id="6" dur="1" fill="hold">
                                          <p:stCondLst>
                                            <p:cond delay="0"/>
                                          </p:stCondLst>
                                        </p:cTn>
                                        <p:tgtEl>
                                          <p:spTgt spid="1254572"/>
                                        </p:tgtEl>
                                        <p:attrNameLst>
                                          <p:attrName>style.visibility</p:attrName>
                                        </p:attrNameLst>
                                      </p:cBhvr>
                                      <p:to>
                                        <p:strVal val="visible"/>
                                      </p:to>
                                    </p:set>
                                    <p:anim calcmode="lin" valueType="num">
                                      <p:cBhvr>
                                        <p:cTn id="7" dur="500" fill="hold"/>
                                        <p:tgtEl>
                                          <p:spTgt spid="1254572"/>
                                        </p:tgtEl>
                                        <p:attrNameLst>
                                          <p:attrName>ppt_x</p:attrName>
                                        </p:attrNameLst>
                                      </p:cBhvr>
                                      <p:tavLst>
                                        <p:tav tm="0">
                                          <p:val>
                                            <p:strVal val="#ppt_x+#ppt_w/2"/>
                                          </p:val>
                                        </p:tav>
                                        <p:tav tm="100000">
                                          <p:val>
                                            <p:strVal val="#ppt_x"/>
                                          </p:val>
                                        </p:tav>
                                      </p:tavLst>
                                    </p:anim>
                                    <p:anim calcmode="lin" valueType="num">
                                      <p:cBhvr>
                                        <p:cTn id="8" dur="500" fill="hold"/>
                                        <p:tgtEl>
                                          <p:spTgt spid="1254572"/>
                                        </p:tgtEl>
                                        <p:attrNameLst>
                                          <p:attrName>ppt_y</p:attrName>
                                        </p:attrNameLst>
                                      </p:cBhvr>
                                      <p:tavLst>
                                        <p:tav tm="0">
                                          <p:val>
                                            <p:strVal val="#ppt_y"/>
                                          </p:val>
                                        </p:tav>
                                        <p:tav tm="100000">
                                          <p:val>
                                            <p:strVal val="#ppt_y"/>
                                          </p:val>
                                        </p:tav>
                                      </p:tavLst>
                                    </p:anim>
                                    <p:anim calcmode="lin" valueType="num">
                                      <p:cBhvr>
                                        <p:cTn id="9" dur="500" fill="hold"/>
                                        <p:tgtEl>
                                          <p:spTgt spid="1254572"/>
                                        </p:tgtEl>
                                        <p:attrNameLst>
                                          <p:attrName>ppt_w</p:attrName>
                                        </p:attrNameLst>
                                      </p:cBhvr>
                                      <p:tavLst>
                                        <p:tav tm="0">
                                          <p:val>
                                            <p:fltVal val="0"/>
                                          </p:val>
                                        </p:tav>
                                        <p:tav tm="100000">
                                          <p:val>
                                            <p:strVal val="#ppt_w"/>
                                          </p:val>
                                        </p:tav>
                                      </p:tavLst>
                                    </p:anim>
                                    <p:anim calcmode="lin" valueType="num">
                                      <p:cBhvr>
                                        <p:cTn id="10" dur="500" fill="hold"/>
                                        <p:tgtEl>
                                          <p:spTgt spid="1254572"/>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7" presetClass="entr" presetSubtype="1" fill="hold" grpId="0" nodeType="afterEffect">
                                  <p:stCondLst>
                                    <p:cond delay="0"/>
                                  </p:stCondLst>
                                  <p:childTnLst>
                                    <p:set>
                                      <p:cBhvr>
                                        <p:cTn id="13" dur="1" fill="hold">
                                          <p:stCondLst>
                                            <p:cond delay="0"/>
                                          </p:stCondLst>
                                        </p:cTn>
                                        <p:tgtEl>
                                          <p:spTgt spid="1254554"/>
                                        </p:tgtEl>
                                        <p:attrNameLst>
                                          <p:attrName>style.visibility</p:attrName>
                                        </p:attrNameLst>
                                      </p:cBhvr>
                                      <p:to>
                                        <p:strVal val="visible"/>
                                      </p:to>
                                    </p:set>
                                    <p:anim calcmode="lin" valueType="num">
                                      <p:cBhvr>
                                        <p:cTn id="14" dur="500" fill="hold"/>
                                        <p:tgtEl>
                                          <p:spTgt spid="1254554"/>
                                        </p:tgtEl>
                                        <p:attrNameLst>
                                          <p:attrName>ppt_x</p:attrName>
                                        </p:attrNameLst>
                                      </p:cBhvr>
                                      <p:tavLst>
                                        <p:tav tm="0">
                                          <p:val>
                                            <p:strVal val="#ppt_x"/>
                                          </p:val>
                                        </p:tav>
                                        <p:tav tm="100000">
                                          <p:val>
                                            <p:strVal val="#ppt_x"/>
                                          </p:val>
                                        </p:tav>
                                      </p:tavLst>
                                    </p:anim>
                                    <p:anim calcmode="lin" valueType="num">
                                      <p:cBhvr>
                                        <p:cTn id="15" dur="500" fill="hold"/>
                                        <p:tgtEl>
                                          <p:spTgt spid="1254554"/>
                                        </p:tgtEl>
                                        <p:attrNameLst>
                                          <p:attrName>ppt_y</p:attrName>
                                        </p:attrNameLst>
                                      </p:cBhvr>
                                      <p:tavLst>
                                        <p:tav tm="0">
                                          <p:val>
                                            <p:strVal val="#ppt_y-#ppt_h/2"/>
                                          </p:val>
                                        </p:tav>
                                        <p:tav tm="100000">
                                          <p:val>
                                            <p:strVal val="#ppt_y"/>
                                          </p:val>
                                        </p:tav>
                                      </p:tavLst>
                                    </p:anim>
                                    <p:anim calcmode="lin" valueType="num">
                                      <p:cBhvr>
                                        <p:cTn id="16" dur="500" fill="hold"/>
                                        <p:tgtEl>
                                          <p:spTgt spid="1254554"/>
                                        </p:tgtEl>
                                        <p:attrNameLst>
                                          <p:attrName>ppt_w</p:attrName>
                                        </p:attrNameLst>
                                      </p:cBhvr>
                                      <p:tavLst>
                                        <p:tav tm="0">
                                          <p:val>
                                            <p:strVal val="#ppt_w"/>
                                          </p:val>
                                        </p:tav>
                                        <p:tav tm="100000">
                                          <p:val>
                                            <p:strVal val="#ppt_w"/>
                                          </p:val>
                                        </p:tav>
                                      </p:tavLst>
                                    </p:anim>
                                    <p:anim calcmode="lin" valueType="num">
                                      <p:cBhvr>
                                        <p:cTn id="17" dur="500" fill="hold"/>
                                        <p:tgtEl>
                                          <p:spTgt spid="1254554"/>
                                        </p:tgtEl>
                                        <p:attrNameLst>
                                          <p:attrName>ppt_h</p:attrName>
                                        </p:attrNameLst>
                                      </p:cBhvr>
                                      <p:tavLst>
                                        <p:tav tm="0">
                                          <p:val>
                                            <p:fltVal val="0"/>
                                          </p:val>
                                        </p:tav>
                                        <p:tav tm="100000">
                                          <p:val>
                                            <p:strVal val="#ppt_h"/>
                                          </p:val>
                                        </p:tav>
                                      </p:tavLst>
                                    </p:anim>
                                  </p:childTnLst>
                                </p:cTn>
                              </p:par>
                            </p:childTnLst>
                          </p:cTn>
                        </p:par>
                        <p:par>
                          <p:cTn id="18" fill="hold">
                            <p:stCondLst>
                              <p:cond delay="1000"/>
                            </p:stCondLst>
                            <p:childTnLst>
                              <p:par>
                                <p:cTn id="19" presetID="17" presetClass="entr" presetSubtype="2" fill="hold" nodeType="afterEffect">
                                  <p:stCondLst>
                                    <p:cond delay="0"/>
                                  </p:stCondLst>
                                  <p:childTnLst>
                                    <p:set>
                                      <p:cBhvr>
                                        <p:cTn id="20" dur="1" fill="hold">
                                          <p:stCondLst>
                                            <p:cond delay="0"/>
                                          </p:stCondLst>
                                        </p:cTn>
                                        <p:tgtEl>
                                          <p:spTgt spid="1254569"/>
                                        </p:tgtEl>
                                        <p:attrNameLst>
                                          <p:attrName>style.visibility</p:attrName>
                                        </p:attrNameLst>
                                      </p:cBhvr>
                                      <p:to>
                                        <p:strVal val="visible"/>
                                      </p:to>
                                    </p:set>
                                    <p:anim calcmode="lin" valueType="num">
                                      <p:cBhvr>
                                        <p:cTn id="21" dur="500" fill="hold"/>
                                        <p:tgtEl>
                                          <p:spTgt spid="1254569"/>
                                        </p:tgtEl>
                                        <p:attrNameLst>
                                          <p:attrName>ppt_x</p:attrName>
                                        </p:attrNameLst>
                                      </p:cBhvr>
                                      <p:tavLst>
                                        <p:tav tm="0">
                                          <p:val>
                                            <p:strVal val="#ppt_x+#ppt_w/2"/>
                                          </p:val>
                                        </p:tav>
                                        <p:tav tm="100000">
                                          <p:val>
                                            <p:strVal val="#ppt_x"/>
                                          </p:val>
                                        </p:tav>
                                      </p:tavLst>
                                    </p:anim>
                                    <p:anim calcmode="lin" valueType="num">
                                      <p:cBhvr>
                                        <p:cTn id="22" dur="500" fill="hold"/>
                                        <p:tgtEl>
                                          <p:spTgt spid="1254569"/>
                                        </p:tgtEl>
                                        <p:attrNameLst>
                                          <p:attrName>ppt_y</p:attrName>
                                        </p:attrNameLst>
                                      </p:cBhvr>
                                      <p:tavLst>
                                        <p:tav tm="0">
                                          <p:val>
                                            <p:strVal val="#ppt_y"/>
                                          </p:val>
                                        </p:tav>
                                        <p:tav tm="100000">
                                          <p:val>
                                            <p:strVal val="#ppt_y"/>
                                          </p:val>
                                        </p:tav>
                                      </p:tavLst>
                                    </p:anim>
                                    <p:anim calcmode="lin" valueType="num">
                                      <p:cBhvr>
                                        <p:cTn id="23" dur="500" fill="hold"/>
                                        <p:tgtEl>
                                          <p:spTgt spid="1254569"/>
                                        </p:tgtEl>
                                        <p:attrNameLst>
                                          <p:attrName>ppt_w</p:attrName>
                                        </p:attrNameLst>
                                      </p:cBhvr>
                                      <p:tavLst>
                                        <p:tav tm="0">
                                          <p:val>
                                            <p:fltVal val="0"/>
                                          </p:val>
                                        </p:tav>
                                        <p:tav tm="100000">
                                          <p:val>
                                            <p:strVal val="#ppt_w"/>
                                          </p:val>
                                        </p:tav>
                                      </p:tavLst>
                                    </p:anim>
                                    <p:anim calcmode="lin" valueType="num">
                                      <p:cBhvr>
                                        <p:cTn id="24" dur="500" fill="hold"/>
                                        <p:tgtEl>
                                          <p:spTgt spid="1254569"/>
                                        </p:tgtEl>
                                        <p:attrNameLst>
                                          <p:attrName>ppt_h</p:attrName>
                                        </p:attrNameLst>
                                      </p:cBhvr>
                                      <p:tavLst>
                                        <p:tav tm="0">
                                          <p:val>
                                            <p:strVal val="#ppt_h"/>
                                          </p:val>
                                        </p:tav>
                                        <p:tav tm="100000">
                                          <p:val>
                                            <p:strVal val="#ppt_h"/>
                                          </p:val>
                                        </p:tav>
                                      </p:tavLst>
                                    </p:anim>
                                  </p:childTnLst>
                                </p:cTn>
                              </p:par>
                              <p:par>
                                <p:cTn id="25" presetID="17" presetClass="entr" presetSubtype="2" fill="hold" nodeType="withEffect">
                                  <p:stCondLst>
                                    <p:cond delay="0"/>
                                  </p:stCondLst>
                                  <p:childTnLst>
                                    <p:set>
                                      <p:cBhvr>
                                        <p:cTn id="26" dur="1" fill="hold">
                                          <p:stCondLst>
                                            <p:cond delay="0"/>
                                          </p:stCondLst>
                                        </p:cTn>
                                        <p:tgtEl>
                                          <p:spTgt spid="1254570"/>
                                        </p:tgtEl>
                                        <p:attrNameLst>
                                          <p:attrName>style.visibility</p:attrName>
                                        </p:attrNameLst>
                                      </p:cBhvr>
                                      <p:to>
                                        <p:strVal val="visible"/>
                                      </p:to>
                                    </p:set>
                                    <p:anim calcmode="lin" valueType="num">
                                      <p:cBhvr>
                                        <p:cTn id="27" dur="500" fill="hold"/>
                                        <p:tgtEl>
                                          <p:spTgt spid="1254570"/>
                                        </p:tgtEl>
                                        <p:attrNameLst>
                                          <p:attrName>ppt_x</p:attrName>
                                        </p:attrNameLst>
                                      </p:cBhvr>
                                      <p:tavLst>
                                        <p:tav tm="0">
                                          <p:val>
                                            <p:strVal val="#ppt_x+#ppt_w/2"/>
                                          </p:val>
                                        </p:tav>
                                        <p:tav tm="100000">
                                          <p:val>
                                            <p:strVal val="#ppt_x"/>
                                          </p:val>
                                        </p:tav>
                                      </p:tavLst>
                                    </p:anim>
                                    <p:anim calcmode="lin" valueType="num">
                                      <p:cBhvr>
                                        <p:cTn id="28" dur="500" fill="hold"/>
                                        <p:tgtEl>
                                          <p:spTgt spid="1254570"/>
                                        </p:tgtEl>
                                        <p:attrNameLst>
                                          <p:attrName>ppt_y</p:attrName>
                                        </p:attrNameLst>
                                      </p:cBhvr>
                                      <p:tavLst>
                                        <p:tav tm="0">
                                          <p:val>
                                            <p:strVal val="#ppt_y"/>
                                          </p:val>
                                        </p:tav>
                                        <p:tav tm="100000">
                                          <p:val>
                                            <p:strVal val="#ppt_y"/>
                                          </p:val>
                                        </p:tav>
                                      </p:tavLst>
                                    </p:anim>
                                    <p:anim calcmode="lin" valueType="num">
                                      <p:cBhvr>
                                        <p:cTn id="29" dur="500" fill="hold"/>
                                        <p:tgtEl>
                                          <p:spTgt spid="1254570"/>
                                        </p:tgtEl>
                                        <p:attrNameLst>
                                          <p:attrName>ppt_w</p:attrName>
                                        </p:attrNameLst>
                                      </p:cBhvr>
                                      <p:tavLst>
                                        <p:tav tm="0">
                                          <p:val>
                                            <p:fltVal val="0"/>
                                          </p:val>
                                        </p:tav>
                                        <p:tav tm="100000">
                                          <p:val>
                                            <p:strVal val="#ppt_w"/>
                                          </p:val>
                                        </p:tav>
                                      </p:tavLst>
                                    </p:anim>
                                    <p:anim calcmode="lin" valueType="num">
                                      <p:cBhvr>
                                        <p:cTn id="30" dur="500" fill="hold"/>
                                        <p:tgtEl>
                                          <p:spTgt spid="1254570"/>
                                        </p:tgtEl>
                                        <p:attrNameLst>
                                          <p:attrName>ppt_h</p:attrName>
                                        </p:attrNameLst>
                                      </p:cBhvr>
                                      <p:tavLst>
                                        <p:tav tm="0">
                                          <p:val>
                                            <p:strVal val="#ppt_h"/>
                                          </p:val>
                                        </p:tav>
                                        <p:tav tm="100000">
                                          <p:val>
                                            <p:strVal val="#ppt_h"/>
                                          </p:val>
                                        </p:tav>
                                      </p:tavLst>
                                    </p:anim>
                                  </p:childTnLst>
                                </p:cTn>
                              </p:par>
                              <p:par>
                                <p:cTn id="31" presetID="18" presetClass="entr" presetSubtype="12" fill="hold" grpId="0" nodeType="withEffect">
                                  <p:stCondLst>
                                    <p:cond delay="0"/>
                                  </p:stCondLst>
                                  <p:childTnLst>
                                    <p:set>
                                      <p:cBhvr>
                                        <p:cTn id="32" dur="1" fill="hold">
                                          <p:stCondLst>
                                            <p:cond delay="0"/>
                                          </p:stCondLst>
                                        </p:cTn>
                                        <p:tgtEl>
                                          <p:spTgt spid="1254553"/>
                                        </p:tgtEl>
                                        <p:attrNameLst>
                                          <p:attrName>style.visibility</p:attrName>
                                        </p:attrNameLst>
                                      </p:cBhvr>
                                      <p:to>
                                        <p:strVal val="visible"/>
                                      </p:to>
                                    </p:set>
                                    <p:animEffect transition="in" filter="strips(downLeft)">
                                      <p:cBhvr>
                                        <p:cTn id="33" dur="500"/>
                                        <p:tgtEl>
                                          <p:spTgt spid="1254553"/>
                                        </p:tgtEl>
                                      </p:cBhvr>
                                    </p:animEffect>
                                  </p:childTnLst>
                                </p:cTn>
                              </p:par>
                            </p:childTnLst>
                          </p:cTn>
                        </p:par>
                        <p:par>
                          <p:cTn id="34" fill="hold">
                            <p:stCondLst>
                              <p:cond delay="1500"/>
                            </p:stCondLst>
                            <p:childTnLst>
                              <p:par>
                                <p:cTn id="35" presetID="17" presetClass="entr" presetSubtype="2" fill="hold" nodeType="afterEffect">
                                  <p:stCondLst>
                                    <p:cond delay="0"/>
                                  </p:stCondLst>
                                  <p:childTnLst>
                                    <p:set>
                                      <p:cBhvr>
                                        <p:cTn id="36" dur="1" fill="hold">
                                          <p:stCondLst>
                                            <p:cond delay="0"/>
                                          </p:stCondLst>
                                        </p:cTn>
                                        <p:tgtEl>
                                          <p:spTgt spid="1254571"/>
                                        </p:tgtEl>
                                        <p:attrNameLst>
                                          <p:attrName>style.visibility</p:attrName>
                                        </p:attrNameLst>
                                      </p:cBhvr>
                                      <p:to>
                                        <p:strVal val="visible"/>
                                      </p:to>
                                    </p:set>
                                    <p:anim calcmode="lin" valueType="num">
                                      <p:cBhvr>
                                        <p:cTn id="37" dur="500" fill="hold"/>
                                        <p:tgtEl>
                                          <p:spTgt spid="1254571"/>
                                        </p:tgtEl>
                                        <p:attrNameLst>
                                          <p:attrName>ppt_x</p:attrName>
                                        </p:attrNameLst>
                                      </p:cBhvr>
                                      <p:tavLst>
                                        <p:tav tm="0">
                                          <p:val>
                                            <p:strVal val="#ppt_x+#ppt_w/2"/>
                                          </p:val>
                                        </p:tav>
                                        <p:tav tm="100000">
                                          <p:val>
                                            <p:strVal val="#ppt_x"/>
                                          </p:val>
                                        </p:tav>
                                      </p:tavLst>
                                    </p:anim>
                                    <p:anim calcmode="lin" valueType="num">
                                      <p:cBhvr>
                                        <p:cTn id="38" dur="500" fill="hold"/>
                                        <p:tgtEl>
                                          <p:spTgt spid="1254571"/>
                                        </p:tgtEl>
                                        <p:attrNameLst>
                                          <p:attrName>ppt_y</p:attrName>
                                        </p:attrNameLst>
                                      </p:cBhvr>
                                      <p:tavLst>
                                        <p:tav tm="0">
                                          <p:val>
                                            <p:strVal val="#ppt_y"/>
                                          </p:val>
                                        </p:tav>
                                        <p:tav tm="100000">
                                          <p:val>
                                            <p:strVal val="#ppt_y"/>
                                          </p:val>
                                        </p:tav>
                                      </p:tavLst>
                                    </p:anim>
                                    <p:anim calcmode="lin" valueType="num">
                                      <p:cBhvr>
                                        <p:cTn id="39" dur="500" fill="hold"/>
                                        <p:tgtEl>
                                          <p:spTgt spid="1254571"/>
                                        </p:tgtEl>
                                        <p:attrNameLst>
                                          <p:attrName>ppt_w</p:attrName>
                                        </p:attrNameLst>
                                      </p:cBhvr>
                                      <p:tavLst>
                                        <p:tav tm="0">
                                          <p:val>
                                            <p:fltVal val="0"/>
                                          </p:val>
                                        </p:tav>
                                        <p:tav tm="100000">
                                          <p:val>
                                            <p:strVal val="#ppt_w"/>
                                          </p:val>
                                        </p:tav>
                                      </p:tavLst>
                                    </p:anim>
                                    <p:anim calcmode="lin" valueType="num">
                                      <p:cBhvr>
                                        <p:cTn id="40" dur="500" fill="hold"/>
                                        <p:tgtEl>
                                          <p:spTgt spid="1254571"/>
                                        </p:tgtEl>
                                        <p:attrNameLst>
                                          <p:attrName>ppt_h</p:attrName>
                                        </p:attrNameLst>
                                      </p:cBhvr>
                                      <p:tavLst>
                                        <p:tav tm="0">
                                          <p:val>
                                            <p:strVal val="#ppt_h"/>
                                          </p:val>
                                        </p:tav>
                                        <p:tav tm="100000">
                                          <p:val>
                                            <p:strVal val="#ppt_h"/>
                                          </p:val>
                                        </p:tav>
                                      </p:tavLst>
                                    </p:anim>
                                  </p:childTnLst>
                                </p:cTn>
                              </p:par>
                            </p:childTnLst>
                          </p:cTn>
                        </p:par>
                        <p:par>
                          <p:cTn id="41" fill="hold">
                            <p:stCondLst>
                              <p:cond delay="2000"/>
                            </p:stCondLst>
                            <p:childTnLst>
                              <p:par>
                                <p:cTn id="42" presetID="1" presetClass="entr" presetSubtype="0" fill="hold" grpId="0" nodeType="afterEffect">
                                  <p:stCondLst>
                                    <p:cond delay="0"/>
                                  </p:stCondLst>
                                  <p:childTnLst>
                                    <p:set>
                                      <p:cBhvr>
                                        <p:cTn id="43" dur="1" fill="hold">
                                          <p:stCondLst>
                                            <p:cond delay="0"/>
                                          </p:stCondLst>
                                        </p:cTn>
                                        <p:tgtEl>
                                          <p:spTgt spid="1254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4553" grpId="0" animBg="1"/>
      <p:bldP spid="1254554" grpId="0" animBg="1"/>
      <p:bldP spid="1254555" grpId="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0FA57944-DCF4-48E6-AEF7-7A585803EA20}" type="slidenum">
              <a:rPr lang="zh-CN" altLang="en-US"/>
              <a:pPr/>
              <a:t>38</a:t>
            </a:fld>
            <a:endParaRPr lang="en-US" altLang="zh-CN"/>
          </a:p>
        </p:txBody>
      </p:sp>
      <p:sp>
        <p:nvSpPr>
          <p:cNvPr id="1384452" name="Rectangle 4"/>
          <p:cNvSpPr>
            <a:spLocks noGrp="1" noChangeArrowheads="1"/>
          </p:cNvSpPr>
          <p:nvPr>
            <p:ph type="body" idx="1"/>
          </p:nvPr>
        </p:nvSpPr>
        <p:spPr>
          <a:xfrm>
            <a:off x="250825" y="6094413"/>
            <a:ext cx="8569325" cy="503237"/>
          </a:xfrm>
          <a:noFill/>
          <a:ln/>
        </p:spPr>
        <p:txBody>
          <a:bodyPr/>
          <a:lstStyle/>
          <a:p>
            <a:pPr marL="361950" indent="-361950" algn="ctr">
              <a:lnSpc>
                <a:spcPct val="90000"/>
              </a:lnSpc>
              <a:buFont typeface="Wingdings" pitchFamily="2" charset="2"/>
              <a:buNone/>
            </a:pPr>
            <a:r>
              <a:rPr lang="zh-CN" altLang="en-US"/>
              <a:t>定点无符号数阵列乘法器</a:t>
            </a:r>
            <a:endParaRPr lang="en-US" altLang="zh-CN"/>
          </a:p>
        </p:txBody>
      </p:sp>
      <p:graphicFrame>
        <p:nvGraphicFramePr>
          <p:cNvPr id="1384453" name="Object 5"/>
          <p:cNvGraphicFramePr>
            <a:graphicFrameLocks noChangeAspect="1"/>
          </p:cNvGraphicFramePr>
          <p:nvPr/>
        </p:nvGraphicFramePr>
        <p:xfrm>
          <a:off x="179388" y="1357313"/>
          <a:ext cx="8785225" cy="4519612"/>
        </p:xfrm>
        <a:graphic>
          <a:graphicData uri="http://schemas.openxmlformats.org/presentationml/2006/ole">
            <mc:AlternateContent xmlns:mc="http://schemas.openxmlformats.org/markup-compatibility/2006">
              <mc:Choice xmlns:v="urn:schemas-microsoft-com:vml" Requires="v">
                <p:oleObj spid="_x0000_s1384507" name="Visio" r:id="rId3" imgW="4564990" imgH="2240890" progId="Visio.Drawing.11">
                  <p:embed/>
                </p:oleObj>
              </mc:Choice>
              <mc:Fallback>
                <p:oleObj name="Visio" r:id="rId3" imgW="4564990" imgH="2240890" progId="Visio.Drawing.11">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357313"/>
                        <a:ext cx="8785225" cy="4519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84454" name="Object 6"/>
          <p:cNvGraphicFramePr>
            <a:graphicFrameLocks noChangeAspect="1"/>
          </p:cNvGraphicFramePr>
          <p:nvPr/>
        </p:nvGraphicFramePr>
        <p:xfrm>
          <a:off x="107950" y="122238"/>
          <a:ext cx="3168650" cy="2439987"/>
        </p:xfrm>
        <a:graphic>
          <a:graphicData uri="http://schemas.openxmlformats.org/presentationml/2006/ole">
            <mc:AlternateContent xmlns:mc="http://schemas.openxmlformats.org/markup-compatibility/2006">
              <mc:Choice xmlns:v="urn:schemas-microsoft-com:vml" Requires="v">
                <p:oleObj spid="_x0000_s1384508" name="Visio" r:id="rId5" imgW="2145630" imgH="1505990" progId="Visio.Drawing.11">
                  <p:embed/>
                </p:oleObj>
              </mc:Choice>
              <mc:Fallback>
                <p:oleObj name="Visio" r:id="rId5" imgW="2145630" imgH="1505990" progId="Visio.Drawing.11">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950" y="122238"/>
                        <a:ext cx="3168650" cy="2439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84455" name="Text Box 7"/>
          <p:cNvSpPr txBox="1">
            <a:spLocks noChangeArrowheads="1"/>
          </p:cNvSpPr>
          <p:nvPr/>
        </p:nvSpPr>
        <p:spPr bwMode="auto">
          <a:xfrm>
            <a:off x="3635375" y="533400"/>
            <a:ext cx="4681538" cy="519113"/>
          </a:xfrm>
          <a:prstGeom prst="rect">
            <a:avLst/>
          </a:prstGeom>
          <a:noFill/>
          <a:ln w="28575" algn="ctr">
            <a:noFill/>
            <a:miter lim="800000"/>
            <a:headEnd/>
            <a:tailEnd/>
          </a:ln>
          <a:effectLst/>
        </p:spPr>
        <p:txBody>
          <a:bodyPr>
            <a:spAutoFit/>
          </a:bodyPr>
          <a:lstStyle/>
          <a:p>
            <a:pPr algn="l">
              <a:spcBef>
                <a:spcPct val="50000"/>
              </a:spcBef>
            </a:pPr>
            <a:r>
              <a:rPr lang="zh-CN" altLang="en-US" sz="2800">
                <a:solidFill>
                  <a:srgbClr val="0000FF"/>
                </a:solidFill>
                <a:ea typeface="楷体_GB2312" pitchFamily="49" charset="-122"/>
              </a:rPr>
              <a:t>第三章内容：阵列乘法器</a:t>
            </a:r>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5426" name="Rectangle 2"/>
          <p:cNvSpPr>
            <a:spLocks noGrp="1" noChangeArrowheads="1"/>
          </p:cNvSpPr>
          <p:nvPr>
            <p:ph type="subTitle" idx="1"/>
          </p:nvPr>
        </p:nvSpPr>
        <p:spPr>
          <a:xfrm>
            <a:off x="468313" y="1700213"/>
            <a:ext cx="8604250" cy="2592387"/>
          </a:xfrm>
          <a:noFill/>
          <a:ln/>
        </p:spPr>
        <p:txBody>
          <a:bodyPr anchor="ctr"/>
          <a:lstStyle/>
          <a:p>
            <a:pPr>
              <a:spcBef>
                <a:spcPct val="10000"/>
              </a:spcBef>
              <a:buClrTx/>
              <a:buFont typeface="Arial" charset="0"/>
              <a:buNone/>
            </a:pPr>
            <a:r>
              <a:rPr lang="zh-CN" altLang="en-US" sz="4500" b="0">
                <a:solidFill>
                  <a:srgbClr val="FFFFFF"/>
                </a:solidFill>
                <a:ea typeface="隶书" pitchFamily="49" charset="-122"/>
              </a:rPr>
              <a:t>计算机</a:t>
            </a:r>
            <a:r>
              <a:rPr lang="zh-CN" altLang="en-US" sz="4500" b="0">
                <a:solidFill>
                  <a:srgbClr val="FFCC00"/>
                </a:solidFill>
                <a:ea typeface="隶书" pitchFamily="49" charset="-122"/>
              </a:rPr>
              <a:t>组成</a:t>
            </a:r>
            <a:r>
              <a:rPr lang="zh-CN" altLang="en-US" sz="4500" b="0">
                <a:solidFill>
                  <a:srgbClr val="FFFFFF"/>
                </a:solidFill>
                <a:ea typeface="隶书" pitchFamily="49" charset="-122"/>
              </a:rPr>
              <a:t>与</a:t>
            </a:r>
            <a:r>
              <a:rPr lang="zh-CN" altLang="en-US" sz="4500" b="0">
                <a:solidFill>
                  <a:srgbClr val="FFCC00"/>
                </a:solidFill>
                <a:ea typeface="隶书" pitchFamily="49" charset="-122"/>
              </a:rPr>
              <a:t>体系结构</a:t>
            </a:r>
            <a:endParaRPr lang="zh-CN" altLang="en-US" sz="4500" b="0">
              <a:solidFill>
                <a:srgbClr val="FFFFFF"/>
              </a:solidFill>
              <a:ea typeface="隶书" pitchFamily="49" charset="-122"/>
            </a:endParaRPr>
          </a:p>
          <a:p>
            <a:pPr>
              <a:spcBef>
                <a:spcPct val="10000"/>
              </a:spcBef>
              <a:buClrTx/>
              <a:buFont typeface="Arial" charset="0"/>
              <a:buNone/>
            </a:pPr>
            <a:r>
              <a:rPr lang="zh-CN" altLang="en-US" sz="3900" b="0">
                <a:solidFill>
                  <a:srgbClr val="FFFFFF"/>
                </a:solidFill>
                <a:latin typeface="Arial" charset="0"/>
                <a:ea typeface="黑体" pitchFamily="2" charset="-122"/>
              </a:rPr>
              <a:t>第</a:t>
            </a:r>
            <a:r>
              <a:rPr lang="en-US" altLang="zh-CN" sz="7200" b="0">
                <a:solidFill>
                  <a:srgbClr val="FFFFFF"/>
                </a:solidFill>
                <a:latin typeface="Arial" charset="0"/>
                <a:ea typeface="黑体" pitchFamily="2" charset="-122"/>
              </a:rPr>
              <a:t>7</a:t>
            </a:r>
            <a:r>
              <a:rPr lang="zh-CN" altLang="en-US" sz="3900" b="0">
                <a:solidFill>
                  <a:srgbClr val="FFFFFF"/>
                </a:solidFill>
                <a:latin typeface="Arial" charset="0"/>
                <a:ea typeface="黑体" pitchFamily="2" charset="-122"/>
              </a:rPr>
              <a:t>章  流水线技术与指令级并行</a:t>
            </a:r>
          </a:p>
        </p:txBody>
      </p:sp>
      <p:sp>
        <p:nvSpPr>
          <p:cNvPr id="1255427" name="Rectangle 3"/>
          <p:cNvSpPr>
            <a:spLocks noChangeArrowheads="1"/>
          </p:cNvSpPr>
          <p:nvPr/>
        </p:nvSpPr>
        <p:spPr bwMode="auto">
          <a:xfrm>
            <a:off x="1979613" y="4579938"/>
            <a:ext cx="6985000" cy="720725"/>
          </a:xfrm>
          <a:prstGeom prst="rect">
            <a:avLst/>
          </a:prstGeom>
          <a:noFill/>
          <a:ln w="9525">
            <a:noFill/>
            <a:miter lim="800000"/>
            <a:headEnd/>
            <a:tailEnd/>
          </a:ln>
          <a:effectLst/>
        </p:spPr>
        <p:txBody>
          <a:bodyPr/>
          <a:lstStyle/>
          <a:p>
            <a:pPr algn="r">
              <a:spcBef>
                <a:spcPct val="20000"/>
              </a:spcBef>
              <a:buClr>
                <a:schemeClr val="bg2"/>
              </a:buClr>
              <a:buSzPct val="75000"/>
              <a:buFont typeface="Wingdings" pitchFamily="2" charset="2"/>
              <a:buNone/>
            </a:pPr>
            <a:r>
              <a:rPr lang="en-US" altLang="zh-CN" sz="3800">
                <a:ea typeface="楷体_GB2312" pitchFamily="49" charset="-122"/>
              </a:rPr>
              <a:t>7.3  </a:t>
            </a:r>
            <a:r>
              <a:rPr lang="zh-CN" altLang="en-US" sz="3800">
                <a:ea typeface="楷体_GB2312" pitchFamily="49" charset="-122"/>
              </a:rPr>
              <a:t>指令流水线</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255426">
                                            <p:txEl>
                                              <p:pRg st="0" end="0"/>
                                            </p:txEl>
                                          </p:spTgt>
                                        </p:tgtEl>
                                        <p:attrNameLst>
                                          <p:attrName>style.visibility</p:attrName>
                                        </p:attrNameLst>
                                      </p:cBhvr>
                                      <p:to>
                                        <p:strVal val="visible"/>
                                      </p:to>
                                    </p:set>
                                    <p:anim calcmode="lin" valueType="num">
                                      <p:cBhvr>
                                        <p:cTn id="7" dur="500" fill="hold"/>
                                        <p:tgtEl>
                                          <p:spTgt spid="1255426">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255426">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255426">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255426">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255426">
                                            <p:txEl>
                                              <p:pRg st="1" end="1"/>
                                            </p:txEl>
                                          </p:spTgt>
                                        </p:tgtEl>
                                        <p:attrNameLst>
                                          <p:attrName>style.visibility</p:attrName>
                                        </p:attrNameLst>
                                      </p:cBhvr>
                                      <p:to>
                                        <p:strVal val="visible"/>
                                      </p:to>
                                    </p:set>
                                    <p:anim calcmode="lin" valueType="num">
                                      <p:cBhvr additive="base">
                                        <p:cTn id="14" dur="500" fill="hold"/>
                                        <p:tgtEl>
                                          <p:spTgt spid="1255426">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255426">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4" fill="hold" nodeType="afterEffect">
                                  <p:stCondLst>
                                    <p:cond delay="0"/>
                                  </p:stCondLst>
                                  <p:childTnLst>
                                    <p:set>
                                      <p:cBhvr>
                                        <p:cTn id="18" dur="1" fill="hold">
                                          <p:stCondLst>
                                            <p:cond delay="0"/>
                                          </p:stCondLst>
                                        </p:cTn>
                                        <p:tgtEl>
                                          <p:spTgt spid="1255427">
                                            <p:txEl>
                                              <p:pRg st="0" end="0"/>
                                            </p:txEl>
                                          </p:spTgt>
                                        </p:tgtEl>
                                        <p:attrNameLst>
                                          <p:attrName>style.visibility</p:attrName>
                                        </p:attrNameLst>
                                      </p:cBhvr>
                                      <p:to>
                                        <p:strVal val="visible"/>
                                      </p:to>
                                    </p:set>
                                    <p:anim calcmode="lin" valueType="num">
                                      <p:cBhvr additive="base">
                                        <p:cTn id="19" dur="500" fill="hold"/>
                                        <p:tgtEl>
                                          <p:spTgt spid="1255427">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5542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8945B215-B60B-4498-8E97-FE949C08EDC3}" type="slidenum">
              <a:rPr lang="zh-CN" altLang="en-US"/>
              <a:pPr/>
              <a:t>4</a:t>
            </a:fld>
            <a:endParaRPr lang="en-US" altLang="zh-CN"/>
          </a:p>
        </p:txBody>
      </p:sp>
      <p:sp>
        <p:nvSpPr>
          <p:cNvPr id="1368066" name="Rectangle 2"/>
          <p:cNvSpPr>
            <a:spLocks noGrp="1" noChangeArrowheads="1"/>
          </p:cNvSpPr>
          <p:nvPr>
            <p:ph type="title"/>
          </p:nvPr>
        </p:nvSpPr>
        <p:spPr>
          <a:xfrm>
            <a:off x="395288" y="690563"/>
            <a:ext cx="8567737" cy="506412"/>
          </a:xfrm>
        </p:spPr>
        <p:txBody>
          <a:bodyPr/>
          <a:lstStyle/>
          <a:p>
            <a:r>
              <a:rPr lang="zh-CN" altLang="en-US" sz="2800">
                <a:ea typeface="黑体" pitchFamily="2" charset="-122"/>
              </a:rPr>
              <a:t>并行处理技术</a:t>
            </a:r>
          </a:p>
        </p:txBody>
      </p:sp>
      <p:sp>
        <p:nvSpPr>
          <p:cNvPr id="1368067" name="Rectangle 3"/>
          <p:cNvSpPr>
            <a:spLocks noGrp="1" noChangeArrowheads="1"/>
          </p:cNvSpPr>
          <p:nvPr>
            <p:ph type="body" idx="1"/>
          </p:nvPr>
        </p:nvSpPr>
        <p:spPr>
          <a:xfrm>
            <a:off x="468313" y="1268413"/>
            <a:ext cx="8424862" cy="5111750"/>
          </a:xfrm>
        </p:spPr>
        <p:txBody>
          <a:bodyPr/>
          <a:lstStyle/>
          <a:p>
            <a:pPr marL="355600" indent="-355600" eaLnBrk="0" hangingPunct="0">
              <a:lnSpc>
                <a:spcPct val="105000"/>
              </a:lnSpc>
              <a:spcBef>
                <a:spcPct val="0"/>
              </a:spcBef>
              <a:buClrTx/>
              <a:buSzTx/>
              <a:buFontTx/>
              <a:buNone/>
            </a:pPr>
            <a:r>
              <a:rPr lang="zh-CN" altLang="en-US" sz="2000">
                <a:ea typeface="宋体" pitchFamily="2" charset="-122"/>
              </a:rPr>
              <a:t>通常提高指令执行速度的途径有如下三种：</a:t>
            </a:r>
          </a:p>
          <a:p>
            <a:pPr marL="355600" indent="-355600" eaLnBrk="0" hangingPunct="0">
              <a:lnSpc>
                <a:spcPct val="105000"/>
              </a:lnSpc>
              <a:spcBef>
                <a:spcPct val="0"/>
              </a:spcBef>
              <a:buClrTx/>
              <a:buSzTx/>
              <a:buFontTx/>
              <a:buAutoNum type="arabicPeriod"/>
            </a:pPr>
            <a:r>
              <a:rPr lang="zh-CN" altLang="en-US" sz="2000">
                <a:ea typeface="宋体" pitchFamily="2" charset="-122"/>
              </a:rPr>
              <a:t>提高处理机的工作主频。</a:t>
            </a:r>
          </a:p>
          <a:p>
            <a:pPr marL="355600" indent="-355600" eaLnBrk="0" hangingPunct="0">
              <a:lnSpc>
                <a:spcPct val="105000"/>
              </a:lnSpc>
              <a:spcBef>
                <a:spcPct val="0"/>
              </a:spcBef>
              <a:buClrTx/>
              <a:buSzTx/>
              <a:buFontTx/>
              <a:buAutoNum type="arabicPeriod"/>
            </a:pPr>
            <a:r>
              <a:rPr lang="zh-CN" altLang="en-US" sz="2000">
                <a:ea typeface="宋体" pitchFamily="2" charset="-122"/>
              </a:rPr>
              <a:t>采用更好的算法和设计更好的功能部件。</a:t>
            </a:r>
          </a:p>
          <a:p>
            <a:pPr marL="355600" indent="-355600" eaLnBrk="0" hangingPunct="0">
              <a:lnSpc>
                <a:spcPct val="105000"/>
              </a:lnSpc>
              <a:spcBef>
                <a:spcPct val="0"/>
              </a:spcBef>
              <a:buClrTx/>
              <a:buSzTx/>
              <a:buFontTx/>
              <a:buAutoNum type="arabicPeriod"/>
            </a:pPr>
            <a:r>
              <a:rPr lang="zh-CN" altLang="en-US" sz="2000">
                <a:ea typeface="宋体" pitchFamily="2" charset="-122"/>
              </a:rPr>
              <a:t>多条指令并行执行，称为</a:t>
            </a:r>
            <a:r>
              <a:rPr lang="zh-CN" altLang="en-US" sz="2000">
                <a:solidFill>
                  <a:srgbClr val="FF3300"/>
                </a:solidFill>
                <a:ea typeface="宋体" pitchFamily="2" charset="-122"/>
              </a:rPr>
              <a:t>指令级并行技术</a:t>
            </a:r>
            <a:r>
              <a:rPr lang="zh-CN" altLang="en-US" sz="2000">
                <a:ea typeface="宋体" pitchFamily="2" charset="-122"/>
              </a:rPr>
              <a:t>。    </a:t>
            </a:r>
          </a:p>
          <a:p>
            <a:pPr marL="355600" indent="-355600" eaLnBrk="0" hangingPunct="0">
              <a:lnSpc>
                <a:spcPct val="105000"/>
              </a:lnSpc>
              <a:spcBef>
                <a:spcPct val="0"/>
              </a:spcBef>
              <a:buClrTx/>
              <a:buSzTx/>
              <a:buFontTx/>
              <a:buNone/>
            </a:pPr>
            <a:endParaRPr lang="zh-CN" altLang="en-US" sz="2000">
              <a:ea typeface="宋体" pitchFamily="2" charset="-122"/>
            </a:endParaRPr>
          </a:p>
          <a:p>
            <a:pPr marL="355600" indent="-355600" eaLnBrk="0" hangingPunct="0">
              <a:lnSpc>
                <a:spcPct val="105000"/>
              </a:lnSpc>
              <a:spcBef>
                <a:spcPct val="0"/>
              </a:spcBef>
              <a:buClrTx/>
              <a:buSzTx/>
              <a:buFontTx/>
              <a:buNone/>
            </a:pPr>
            <a:r>
              <a:rPr lang="zh-CN" altLang="en-US" sz="2000">
                <a:latin typeface="宋体" pitchFamily="2" charset="-122"/>
                <a:ea typeface="宋体" pitchFamily="2" charset="-122"/>
              </a:rPr>
              <a:t>可以从两个方面来开发处理机内部的并行性：</a:t>
            </a:r>
          </a:p>
          <a:p>
            <a:pPr marL="901700" lvl="1" indent="-366713" eaLnBrk="0" hangingPunct="0">
              <a:lnSpc>
                <a:spcPct val="105000"/>
              </a:lnSpc>
              <a:spcBef>
                <a:spcPct val="0"/>
              </a:spcBef>
              <a:buClrTx/>
              <a:buSzTx/>
              <a:buFontTx/>
              <a:buAutoNum type="arabicPeriod"/>
            </a:pPr>
            <a:r>
              <a:rPr lang="zh-CN" altLang="en-US" sz="2000">
                <a:solidFill>
                  <a:srgbClr val="FF3300"/>
                </a:solidFill>
                <a:latin typeface="宋体" pitchFamily="2" charset="-122"/>
                <a:ea typeface="宋体" pitchFamily="2" charset="-122"/>
              </a:rPr>
              <a:t>空间并行性</a:t>
            </a:r>
            <a:r>
              <a:rPr lang="zh-CN" altLang="en-US" sz="2000">
                <a:latin typeface="宋体" pitchFamily="2" charset="-122"/>
                <a:ea typeface="宋体" pitchFamily="2" charset="-122"/>
              </a:rPr>
              <a:t>：即在一个处理机内设置多个独立的操作部件，</a:t>
            </a:r>
          </a:p>
          <a:p>
            <a:pPr marL="901700" lvl="1" indent="-366713" eaLnBrk="0" hangingPunct="0">
              <a:lnSpc>
                <a:spcPct val="105000"/>
              </a:lnSpc>
              <a:spcBef>
                <a:spcPct val="0"/>
              </a:spcBef>
              <a:buClrTx/>
              <a:buSzTx/>
              <a:buFontTx/>
              <a:buNone/>
            </a:pPr>
            <a:r>
              <a:rPr lang="zh-CN" altLang="en-US" sz="2000">
                <a:latin typeface="宋体" pitchFamily="2" charset="-122"/>
                <a:ea typeface="宋体" pitchFamily="2" charset="-122"/>
              </a:rPr>
              <a:t>               并让这些操作部件并行工作，这种处理机称为</a:t>
            </a:r>
          </a:p>
          <a:p>
            <a:pPr marL="901700" lvl="1" indent="-366713" eaLnBrk="0" hangingPunct="0">
              <a:lnSpc>
                <a:spcPct val="105000"/>
              </a:lnSpc>
              <a:spcBef>
                <a:spcPct val="0"/>
              </a:spcBef>
              <a:buClrTx/>
              <a:buSzTx/>
              <a:buFontTx/>
              <a:buNone/>
            </a:pPr>
            <a:r>
              <a:rPr lang="zh-CN" altLang="en-US" sz="2000">
                <a:latin typeface="宋体" pitchFamily="2" charset="-122"/>
                <a:ea typeface="宋体" pitchFamily="2" charset="-122"/>
              </a:rPr>
              <a:t>               </a:t>
            </a:r>
            <a:r>
              <a:rPr lang="zh-CN" altLang="en-US" sz="2000">
                <a:solidFill>
                  <a:srgbClr val="009900"/>
                </a:solidFill>
                <a:latin typeface="宋体" pitchFamily="2" charset="-122"/>
                <a:ea typeface="宋体" pitchFamily="2" charset="-122"/>
              </a:rPr>
              <a:t>多操作部件处理机</a:t>
            </a:r>
            <a:r>
              <a:rPr lang="zh-CN" altLang="en-US" sz="2000">
                <a:latin typeface="宋体" pitchFamily="2" charset="-122"/>
                <a:ea typeface="宋体" pitchFamily="2" charset="-122"/>
              </a:rPr>
              <a:t>或</a:t>
            </a:r>
            <a:r>
              <a:rPr lang="zh-CN" altLang="en-US" sz="2000">
                <a:solidFill>
                  <a:srgbClr val="009900"/>
                </a:solidFill>
                <a:latin typeface="宋体" pitchFamily="2" charset="-122"/>
                <a:ea typeface="宋体" pitchFamily="2" charset="-122"/>
              </a:rPr>
              <a:t>超标量处理机</a:t>
            </a:r>
            <a:r>
              <a:rPr lang="zh-CN" altLang="en-US" sz="2000">
                <a:latin typeface="宋体" pitchFamily="2" charset="-122"/>
                <a:ea typeface="宋体" pitchFamily="2" charset="-122"/>
              </a:rPr>
              <a:t>；</a:t>
            </a:r>
          </a:p>
          <a:p>
            <a:pPr marL="355600" indent="-355600" eaLnBrk="0" hangingPunct="0">
              <a:lnSpc>
                <a:spcPct val="105000"/>
              </a:lnSpc>
              <a:spcBef>
                <a:spcPct val="0"/>
              </a:spcBef>
              <a:buClrTx/>
              <a:buSzTx/>
              <a:buFontTx/>
              <a:buNone/>
            </a:pPr>
            <a:endParaRPr lang="zh-CN" altLang="en-US" sz="2000">
              <a:latin typeface="宋体" pitchFamily="2" charset="-122"/>
              <a:ea typeface="宋体" pitchFamily="2" charset="-122"/>
            </a:endParaRPr>
          </a:p>
          <a:p>
            <a:pPr marL="901700" lvl="1" indent="-366713" eaLnBrk="0" hangingPunct="0">
              <a:lnSpc>
                <a:spcPct val="105000"/>
              </a:lnSpc>
              <a:spcBef>
                <a:spcPct val="0"/>
              </a:spcBef>
              <a:buClrTx/>
              <a:buSzTx/>
              <a:buFontTx/>
              <a:buAutoNum type="arabicPeriod" startAt="2"/>
            </a:pPr>
            <a:r>
              <a:rPr lang="zh-CN" altLang="en-US" sz="2000">
                <a:solidFill>
                  <a:srgbClr val="FF3300"/>
                </a:solidFill>
                <a:latin typeface="宋体" pitchFamily="2" charset="-122"/>
                <a:ea typeface="宋体" pitchFamily="2" charset="-122"/>
              </a:rPr>
              <a:t>时间并行性</a:t>
            </a:r>
            <a:r>
              <a:rPr lang="zh-CN" altLang="en-US" sz="2000">
                <a:latin typeface="宋体" pitchFamily="2" charset="-122"/>
                <a:ea typeface="宋体" pitchFamily="2" charset="-122"/>
              </a:rPr>
              <a:t>：就是采用</a:t>
            </a:r>
            <a:r>
              <a:rPr lang="zh-CN" altLang="en-US" sz="2000">
                <a:solidFill>
                  <a:srgbClr val="FF3300"/>
                </a:solidFill>
                <a:latin typeface="宋体" pitchFamily="2" charset="-122"/>
                <a:ea typeface="宋体" pitchFamily="2" charset="-122"/>
              </a:rPr>
              <a:t>流水线技术</a:t>
            </a:r>
            <a:r>
              <a:rPr lang="zh-CN" altLang="en-US" sz="2000">
                <a:latin typeface="宋体" pitchFamily="2" charset="-122"/>
                <a:ea typeface="宋体" pitchFamily="2" charset="-122"/>
              </a:rPr>
              <a:t>。流水线技术是一种非常</a:t>
            </a:r>
          </a:p>
          <a:p>
            <a:pPr marL="901700" lvl="1" indent="-366713" eaLnBrk="0" hangingPunct="0">
              <a:lnSpc>
                <a:spcPct val="105000"/>
              </a:lnSpc>
              <a:spcBef>
                <a:spcPct val="0"/>
              </a:spcBef>
              <a:buClrTx/>
              <a:buSzTx/>
              <a:buFontTx/>
              <a:buNone/>
            </a:pPr>
            <a:r>
              <a:rPr lang="zh-CN" altLang="en-US" sz="2000">
                <a:latin typeface="宋体" pitchFamily="2" charset="-122"/>
                <a:ea typeface="宋体" pitchFamily="2" charset="-122"/>
              </a:rPr>
              <a:t>               经济、对提高处理机的运算速度非常有效的技</a:t>
            </a:r>
          </a:p>
          <a:p>
            <a:pPr marL="901700" lvl="1" indent="-366713" eaLnBrk="0" hangingPunct="0">
              <a:lnSpc>
                <a:spcPct val="105000"/>
              </a:lnSpc>
              <a:spcBef>
                <a:spcPct val="0"/>
              </a:spcBef>
              <a:buClrTx/>
              <a:buSzTx/>
              <a:buFontTx/>
              <a:buNone/>
            </a:pPr>
            <a:r>
              <a:rPr lang="zh-CN" altLang="en-US" sz="2000">
                <a:latin typeface="宋体" pitchFamily="2" charset="-122"/>
                <a:ea typeface="宋体" pitchFamily="2" charset="-122"/>
              </a:rPr>
              <a:t>               术。采用流水线技术可以不增加硬件或只需要增</a:t>
            </a:r>
          </a:p>
          <a:p>
            <a:pPr marL="901700" lvl="1" indent="-366713" eaLnBrk="0" hangingPunct="0">
              <a:lnSpc>
                <a:spcPct val="105000"/>
              </a:lnSpc>
              <a:spcBef>
                <a:spcPct val="0"/>
              </a:spcBef>
              <a:buClrTx/>
              <a:buSzTx/>
              <a:buFontTx/>
              <a:buNone/>
            </a:pPr>
            <a:r>
              <a:rPr lang="zh-CN" altLang="en-US" sz="2000">
                <a:latin typeface="宋体" pitchFamily="2" charset="-122"/>
                <a:ea typeface="宋体" pitchFamily="2" charset="-122"/>
              </a:rPr>
              <a:t>               加少量硬件就能够把处理机的运算速度提高几倍，</a:t>
            </a:r>
          </a:p>
          <a:p>
            <a:pPr marL="901700" lvl="1" indent="-366713" eaLnBrk="0" hangingPunct="0">
              <a:lnSpc>
                <a:spcPct val="105000"/>
              </a:lnSpc>
              <a:spcBef>
                <a:spcPct val="0"/>
              </a:spcBef>
              <a:buClrTx/>
              <a:buSzTx/>
              <a:buFontTx/>
              <a:buNone/>
            </a:pPr>
            <a:r>
              <a:rPr lang="zh-CN" altLang="en-US" sz="2000">
                <a:latin typeface="宋体" pitchFamily="2" charset="-122"/>
                <a:ea typeface="宋体" pitchFamily="2" charset="-122"/>
              </a:rPr>
              <a:t>               它是目前使用非常普遍的一种并行处理方式。</a:t>
            </a: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94BF0699-38BE-48C1-951E-41B757554564}" type="slidenum">
              <a:rPr lang="zh-CN" altLang="en-US"/>
              <a:pPr/>
              <a:t>40</a:t>
            </a:fld>
            <a:endParaRPr lang="en-US" altLang="zh-CN"/>
          </a:p>
        </p:txBody>
      </p:sp>
      <p:sp>
        <p:nvSpPr>
          <p:cNvPr id="1256450" name="Rectangle 2"/>
          <p:cNvSpPr>
            <a:spLocks noGrp="1" noChangeArrowheads="1"/>
          </p:cNvSpPr>
          <p:nvPr>
            <p:ph type="title"/>
          </p:nvPr>
        </p:nvSpPr>
        <p:spPr/>
        <p:txBody>
          <a:bodyPr/>
          <a:lstStyle/>
          <a:p>
            <a:r>
              <a:rPr lang="en-US" altLang="zh-CN"/>
              <a:t>7.3 </a:t>
            </a:r>
            <a:r>
              <a:rPr lang="zh-CN" altLang="en-US" b="0"/>
              <a:t>指令流水线</a:t>
            </a:r>
          </a:p>
        </p:txBody>
      </p:sp>
      <p:sp>
        <p:nvSpPr>
          <p:cNvPr id="1256451" name="Rectangle 3"/>
          <p:cNvSpPr>
            <a:spLocks noGrp="1" noChangeArrowheads="1"/>
          </p:cNvSpPr>
          <p:nvPr>
            <p:ph type="body" idx="1"/>
          </p:nvPr>
        </p:nvSpPr>
        <p:spPr>
          <a:xfrm>
            <a:off x="673100" y="909638"/>
            <a:ext cx="7715250" cy="3887787"/>
          </a:xfrm>
        </p:spPr>
        <p:txBody>
          <a:bodyPr/>
          <a:lstStyle/>
          <a:p>
            <a:pPr>
              <a:buFont typeface="Wingdings" pitchFamily="2" charset="2"/>
              <a:buNone/>
            </a:pPr>
            <a:r>
              <a:rPr lang="zh-CN" altLang="en-US"/>
              <a:t>提高计算机系统速度的途径：</a:t>
            </a:r>
          </a:p>
          <a:p>
            <a:r>
              <a:rPr lang="zh-CN" altLang="en-US"/>
              <a:t>更快的电路</a:t>
            </a:r>
          </a:p>
          <a:p>
            <a:r>
              <a:rPr lang="zh-CN" altLang="en-US"/>
              <a:t>改进</a:t>
            </a:r>
            <a:r>
              <a:rPr lang="en-US" altLang="zh-CN"/>
              <a:t>CPU</a:t>
            </a:r>
            <a:r>
              <a:rPr lang="zh-CN" altLang="en-US"/>
              <a:t>组织结构</a:t>
            </a:r>
          </a:p>
          <a:p>
            <a:pPr lvl="1"/>
            <a:r>
              <a:rPr lang="zh-CN" altLang="en-US" sz="2400"/>
              <a:t>减少用于执行指令的时钟周期数</a:t>
            </a:r>
          </a:p>
          <a:p>
            <a:pPr lvl="1"/>
            <a:r>
              <a:rPr lang="zh-CN" altLang="en-US" sz="2400"/>
              <a:t>简化组织结构，缩短时钟周期</a:t>
            </a:r>
          </a:p>
          <a:p>
            <a:pPr lvl="1"/>
            <a:r>
              <a:rPr lang="zh-CN" altLang="en-US" sz="2400"/>
              <a:t>用多寄存器取代单一的累加器</a:t>
            </a:r>
          </a:p>
          <a:p>
            <a:pPr lvl="1"/>
            <a:r>
              <a:rPr lang="zh-CN" altLang="en-US" sz="2400"/>
              <a:t>在存储系统中引入高速缓冲存储器</a:t>
            </a:r>
            <a:r>
              <a:rPr lang="en-US" altLang="zh-CN" sz="2400"/>
              <a:t>cache</a:t>
            </a:r>
          </a:p>
          <a:p>
            <a:pPr lvl="1"/>
            <a:r>
              <a:rPr lang="zh-CN" altLang="fr-FR" sz="2400">
                <a:solidFill>
                  <a:srgbClr val="CC0066"/>
                </a:solidFill>
              </a:rPr>
              <a:t>指令流水</a:t>
            </a:r>
            <a:r>
              <a:rPr lang="zh-CN" altLang="fr-FR" sz="2400"/>
              <a:t>（</a:t>
            </a:r>
            <a:r>
              <a:rPr lang="fr-FR" altLang="zh-CN" sz="2400"/>
              <a:t>instruction pipelining</a:t>
            </a:r>
            <a:r>
              <a:rPr lang="zh-CN" altLang="fr-FR" sz="2400"/>
              <a:t>）</a:t>
            </a:r>
            <a:endParaRPr lang="zh-CN" altLang="en-US"/>
          </a:p>
        </p:txBody>
      </p:sp>
      <p:sp>
        <p:nvSpPr>
          <p:cNvPr id="1256452" name="Rectangle 4"/>
          <p:cNvSpPr>
            <a:spLocks noChangeArrowheads="1"/>
          </p:cNvSpPr>
          <p:nvPr/>
        </p:nvSpPr>
        <p:spPr bwMode="auto">
          <a:xfrm>
            <a:off x="828675" y="5229225"/>
            <a:ext cx="7704138" cy="1152525"/>
          </a:xfrm>
          <a:prstGeom prst="rect">
            <a:avLst/>
          </a:prstGeom>
          <a:noFill/>
          <a:ln w="9525">
            <a:noFill/>
            <a:miter lim="800000"/>
            <a:headEnd/>
            <a:tailEnd/>
          </a:ln>
          <a:effectLst/>
        </p:spPr>
        <p:txBody>
          <a:bodyPr/>
          <a:lstStyle/>
          <a:p>
            <a:pPr indent="622300" algn="l">
              <a:spcBef>
                <a:spcPct val="20000"/>
              </a:spcBef>
              <a:buClr>
                <a:schemeClr val="bg2"/>
              </a:buClr>
              <a:buSzPct val="75000"/>
              <a:buFont typeface="Wingdings" pitchFamily="2" charset="2"/>
              <a:buNone/>
            </a:pPr>
            <a:r>
              <a:rPr lang="zh-CN" altLang="en-US" sz="2800">
                <a:ea typeface="楷体_GB2312" pitchFamily="49" charset="-122"/>
              </a:rPr>
              <a:t>今天，</a:t>
            </a:r>
            <a:r>
              <a:rPr lang="zh-CN" altLang="en-US" sz="2800">
                <a:solidFill>
                  <a:srgbClr val="CC0066"/>
                </a:solidFill>
                <a:ea typeface="楷体_GB2312" pitchFamily="49" charset="-122"/>
              </a:rPr>
              <a:t>指令流水线</a:t>
            </a:r>
            <a:r>
              <a:rPr lang="zh-CN" altLang="en-US" sz="2800">
                <a:ea typeface="楷体_GB2312" pitchFamily="49" charset="-122"/>
              </a:rPr>
              <a:t>已成为加快处理器速度的关键，并成为现代计算机设计的核心思想。</a:t>
            </a:r>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778E1CFD-A8E3-445B-A2BC-53E2496E8359}" type="slidenum">
              <a:rPr lang="zh-CN" altLang="en-US"/>
              <a:pPr/>
              <a:t>41</a:t>
            </a:fld>
            <a:endParaRPr lang="en-US" altLang="zh-CN"/>
          </a:p>
        </p:txBody>
      </p:sp>
      <p:sp>
        <p:nvSpPr>
          <p:cNvPr id="1257474" name="Rectangle 2"/>
          <p:cNvSpPr>
            <a:spLocks noGrp="1" noChangeArrowheads="1"/>
          </p:cNvSpPr>
          <p:nvPr>
            <p:ph type="title"/>
          </p:nvPr>
        </p:nvSpPr>
        <p:spPr/>
        <p:txBody>
          <a:bodyPr/>
          <a:lstStyle/>
          <a:p>
            <a:r>
              <a:rPr lang="en-US" altLang="zh-CN"/>
              <a:t>7.3.1 </a:t>
            </a:r>
            <a:r>
              <a:rPr lang="zh-CN" altLang="en-US" b="0"/>
              <a:t>基本的指令流水线</a:t>
            </a:r>
          </a:p>
        </p:txBody>
      </p:sp>
      <p:sp>
        <p:nvSpPr>
          <p:cNvPr id="1257475" name="Rectangle 3"/>
          <p:cNvSpPr>
            <a:spLocks noGrp="1" noChangeArrowheads="1"/>
          </p:cNvSpPr>
          <p:nvPr>
            <p:ph type="body" idx="1"/>
          </p:nvPr>
        </p:nvSpPr>
        <p:spPr>
          <a:xfrm>
            <a:off x="457200" y="836613"/>
            <a:ext cx="8578850" cy="5905500"/>
          </a:xfrm>
        </p:spPr>
        <p:txBody>
          <a:bodyPr/>
          <a:lstStyle/>
          <a:p>
            <a:pPr marL="357188" indent="-357188">
              <a:spcBef>
                <a:spcPct val="10000"/>
              </a:spcBef>
              <a:buFont typeface="Wingdings" pitchFamily="2" charset="2"/>
              <a:buNone/>
            </a:pPr>
            <a:r>
              <a:rPr lang="en-US" altLang="zh-CN"/>
              <a:t>【</a:t>
            </a:r>
            <a:r>
              <a:rPr lang="zh-CN" altLang="en-US"/>
              <a:t>例</a:t>
            </a:r>
            <a:r>
              <a:rPr lang="en-US" altLang="zh-CN"/>
              <a:t>1】</a:t>
            </a:r>
            <a:r>
              <a:rPr lang="zh-CN" altLang="en-US"/>
              <a:t>将指令处理分解为以下</a:t>
            </a:r>
            <a:r>
              <a:rPr lang="en-US" altLang="zh-CN"/>
              <a:t>4</a:t>
            </a:r>
            <a:r>
              <a:rPr lang="zh-CN" altLang="en-US"/>
              <a:t>步：</a:t>
            </a:r>
          </a:p>
          <a:p>
            <a:pPr marL="357188" indent="-357188">
              <a:spcBef>
                <a:spcPct val="10000"/>
              </a:spcBef>
              <a:buSzTx/>
              <a:buFont typeface="Wingdings" pitchFamily="2" charset="2"/>
              <a:buAutoNum type="arabicPeriod"/>
            </a:pPr>
            <a:r>
              <a:rPr lang="zh-CN" altLang="en-US">
                <a:solidFill>
                  <a:srgbClr val="008000"/>
                </a:solidFill>
              </a:rPr>
              <a:t>指令获取（</a:t>
            </a:r>
            <a:r>
              <a:rPr lang="en-US" altLang="zh-CN">
                <a:solidFill>
                  <a:srgbClr val="008000"/>
                </a:solidFill>
              </a:rPr>
              <a:t>IF</a:t>
            </a:r>
            <a:r>
              <a:rPr lang="zh-CN" altLang="en-US">
                <a:solidFill>
                  <a:srgbClr val="008000"/>
                </a:solidFill>
              </a:rPr>
              <a:t>）</a:t>
            </a:r>
            <a:r>
              <a:rPr lang="zh-CN" altLang="en-US"/>
              <a:t>：从主存或</a:t>
            </a:r>
            <a:r>
              <a:rPr lang="en-US" altLang="zh-CN"/>
              <a:t>Cache</a:t>
            </a:r>
            <a:r>
              <a:rPr lang="zh-CN" altLang="en-US"/>
              <a:t>中</a:t>
            </a:r>
            <a:r>
              <a:rPr lang="zh-CN" altLang="en-US">
                <a:solidFill>
                  <a:srgbClr val="FF0066"/>
                </a:solidFill>
              </a:rPr>
              <a:t>获取指令</a:t>
            </a:r>
            <a:r>
              <a:rPr lang="zh-CN" altLang="en-US"/>
              <a:t>并对指令进行</a:t>
            </a:r>
            <a:r>
              <a:rPr lang="zh-CN" altLang="en-US">
                <a:solidFill>
                  <a:srgbClr val="FF0066"/>
                </a:solidFill>
              </a:rPr>
              <a:t>译码</a:t>
            </a:r>
            <a:r>
              <a:rPr lang="zh-CN" altLang="en-US"/>
              <a:t>；</a:t>
            </a:r>
          </a:p>
          <a:p>
            <a:pPr marL="357188" indent="-357188">
              <a:spcBef>
                <a:spcPct val="10000"/>
              </a:spcBef>
              <a:buSzTx/>
              <a:buFont typeface="Wingdings" pitchFamily="2" charset="2"/>
              <a:buAutoNum type="arabicPeriod"/>
            </a:pPr>
            <a:r>
              <a:rPr lang="zh-CN" altLang="en-US">
                <a:solidFill>
                  <a:srgbClr val="008000"/>
                </a:solidFill>
              </a:rPr>
              <a:t>操作数加载（</a:t>
            </a:r>
            <a:r>
              <a:rPr lang="en-US" altLang="zh-CN">
                <a:solidFill>
                  <a:srgbClr val="008000"/>
                </a:solidFill>
              </a:rPr>
              <a:t>OL</a:t>
            </a:r>
            <a:r>
              <a:rPr lang="zh-CN" altLang="en-US">
                <a:solidFill>
                  <a:srgbClr val="008000"/>
                </a:solidFill>
              </a:rPr>
              <a:t>）</a:t>
            </a:r>
            <a:r>
              <a:rPr lang="zh-CN" altLang="en-US"/>
              <a:t>：从主存或</a:t>
            </a:r>
            <a:r>
              <a:rPr lang="en-US" altLang="zh-CN"/>
              <a:t>Cache</a:t>
            </a:r>
            <a:r>
              <a:rPr lang="zh-CN" altLang="en-US"/>
              <a:t>中</a:t>
            </a:r>
            <a:r>
              <a:rPr lang="zh-CN" altLang="en-US">
                <a:solidFill>
                  <a:srgbClr val="FF0066"/>
                </a:solidFill>
              </a:rPr>
              <a:t>获取操作数</a:t>
            </a:r>
            <a:r>
              <a:rPr lang="zh-CN" altLang="en-US"/>
              <a:t>放入寄存器中；</a:t>
            </a:r>
          </a:p>
          <a:p>
            <a:pPr marL="357188" indent="-357188">
              <a:spcBef>
                <a:spcPct val="10000"/>
              </a:spcBef>
              <a:buSzTx/>
              <a:buFont typeface="Wingdings" pitchFamily="2" charset="2"/>
              <a:buAutoNum type="arabicPeriod"/>
            </a:pPr>
            <a:r>
              <a:rPr lang="zh-CN" altLang="en-US">
                <a:solidFill>
                  <a:srgbClr val="008000"/>
                </a:solidFill>
              </a:rPr>
              <a:t>执行指令（</a:t>
            </a:r>
            <a:r>
              <a:rPr lang="en-US" altLang="zh-CN">
                <a:solidFill>
                  <a:srgbClr val="008000"/>
                </a:solidFill>
              </a:rPr>
              <a:t>EX</a:t>
            </a:r>
            <a:r>
              <a:rPr lang="zh-CN" altLang="en-US">
                <a:solidFill>
                  <a:srgbClr val="008000"/>
                </a:solidFill>
              </a:rPr>
              <a:t>）</a:t>
            </a:r>
            <a:r>
              <a:rPr lang="zh-CN" altLang="en-US"/>
              <a:t>：利用</a:t>
            </a:r>
            <a:r>
              <a:rPr lang="en-US" altLang="zh-CN"/>
              <a:t>ALU</a:t>
            </a:r>
            <a:r>
              <a:rPr lang="zh-CN" altLang="en-US"/>
              <a:t>等执行部件，对寄存器中的操作数进行</a:t>
            </a:r>
            <a:r>
              <a:rPr lang="zh-CN" altLang="en-US">
                <a:solidFill>
                  <a:srgbClr val="FF0066"/>
                </a:solidFill>
              </a:rPr>
              <a:t>处理</a:t>
            </a:r>
            <a:r>
              <a:rPr lang="zh-CN" altLang="en-US"/>
              <a:t>，结果存于寄存器中；</a:t>
            </a:r>
          </a:p>
          <a:p>
            <a:pPr marL="357188" indent="-357188">
              <a:spcBef>
                <a:spcPct val="10000"/>
              </a:spcBef>
              <a:buSzTx/>
              <a:buFont typeface="Wingdings" pitchFamily="2" charset="2"/>
              <a:buAutoNum type="arabicPeriod"/>
            </a:pPr>
            <a:r>
              <a:rPr lang="zh-CN" altLang="en-US">
                <a:solidFill>
                  <a:srgbClr val="008000"/>
                </a:solidFill>
              </a:rPr>
              <a:t>写操作数（</a:t>
            </a:r>
            <a:r>
              <a:rPr lang="en-US" altLang="zh-CN">
                <a:solidFill>
                  <a:srgbClr val="008000"/>
                </a:solidFill>
              </a:rPr>
              <a:t>WO</a:t>
            </a:r>
            <a:r>
              <a:rPr lang="zh-CN" altLang="en-US">
                <a:solidFill>
                  <a:srgbClr val="008000"/>
                </a:solidFill>
              </a:rPr>
              <a:t>）</a:t>
            </a:r>
            <a:r>
              <a:rPr lang="zh-CN" altLang="en-US"/>
              <a:t>：将寄存器中的结果存入</a:t>
            </a:r>
            <a:r>
              <a:rPr lang="zh-CN" altLang="en-US">
                <a:solidFill>
                  <a:srgbClr val="FF0066"/>
                </a:solidFill>
              </a:rPr>
              <a:t>主存</a:t>
            </a:r>
            <a:r>
              <a:rPr lang="zh-CN" altLang="en-US"/>
              <a:t>或</a:t>
            </a:r>
            <a:r>
              <a:rPr lang="en-US" altLang="zh-CN">
                <a:solidFill>
                  <a:srgbClr val="FF0066"/>
                </a:solidFill>
              </a:rPr>
              <a:t>Cache</a:t>
            </a:r>
            <a:r>
              <a:rPr lang="zh-CN" altLang="en-US"/>
              <a:t>中。</a:t>
            </a:r>
            <a:endParaRPr lang="en-US" altLang="zh-CN"/>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灯片编号占位符 4"/>
          <p:cNvSpPr>
            <a:spLocks noGrp="1"/>
          </p:cNvSpPr>
          <p:nvPr>
            <p:ph type="sldNum" sz="quarter" idx="11"/>
          </p:nvPr>
        </p:nvSpPr>
        <p:spPr/>
        <p:txBody>
          <a:bodyPr/>
          <a:lstStyle/>
          <a:p>
            <a:fld id="{880984D5-1F02-4B6A-9165-6C7BC20B21C1}" type="slidenum">
              <a:rPr lang="zh-CN" altLang="en-US"/>
              <a:pPr/>
              <a:t>42</a:t>
            </a:fld>
            <a:endParaRPr lang="en-US" altLang="zh-CN"/>
          </a:p>
        </p:txBody>
      </p:sp>
      <p:sp>
        <p:nvSpPr>
          <p:cNvPr id="1258498" name="Rectangle 2"/>
          <p:cNvSpPr>
            <a:spLocks noGrp="1" noChangeArrowheads="1"/>
          </p:cNvSpPr>
          <p:nvPr>
            <p:ph type="title"/>
          </p:nvPr>
        </p:nvSpPr>
        <p:spPr/>
        <p:txBody>
          <a:bodyPr/>
          <a:lstStyle/>
          <a:p>
            <a:r>
              <a:rPr lang="en-US" altLang="zh-CN"/>
              <a:t>7.3.1 </a:t>
            </a:r>
            <a:r>
              <a:rPr lang="zh-CN" altLang="en-US" b="0"/>
              <a:t>基本的指令流水线</a:t>
            </a:r>
          </a:p>
        </p:txBody>
      </p:sp>
      <p:sp>
        <p:nvSpPr>
          <p:cNvPr id="1258503" name="Text Box 7"/>
          <p:cNvSpPr txBox="1">
            <a:spLocks noChangeAspect="1" noChangeArrowheads="1"/>
          </p:cNvSpPr>
          <p:nvPr/>
        </p:nvSpPr>
        <p:spPr bwMode="auto">
          <a:xfrm>
            <a:off x="1042988" y="1722438"/>
            <a:ext cx="1651000" cy="615950"/>
          </a:xfrm>
          <a:prstGeom prst="rect">
            <a:avLst/>
          </a:prstGeom>
          <a:solidFill>
            <a:srgbClr val="FFFF99"/>
          </a:solidFill>
          <a:ln w="28575">
            <a:solidFill>
              <a:srgbClr val="000000"/>
            </a:solidFill>
            <a:miter lim="800000"/>
            <a:headEnd/>
            <a:tailEnd/>
          </a:ln>
        </p:spPr>
        <p:txBody>
          <a:bodyPr anchor="ctr"/>
          <a:lstStyle/>
          <a:p>
            <a:r>
              <a:rPr lang="zh-CN" altLang="en-US">
                <a:ea typeface="楷体_GB2312" pitchFamily="49" charset="-122"/>
              </a:rPr>
              <a:t>指令</a:t>
            </a:r>
            <a:r>
              <a:rPr lang="en-US" altLang="zh-CN">
                <a:ea typeface="楷体_GB2312" pitchFamily="49" charset="-122"/>
              </a:rPr>
              <a:t>cache</a:t>
            </a:r>
          </a:p>
        </p:txBody>
      </p:sp>
      <p:sp>
        <p:nvSpPr>
          <p:cNvPr id="1258504" name="Text Box 8"/>
          <p:cNvSpPr txBox="1">
            <a:spLocks noChangeAspect="1" noChangeArrowheads="1"/>
          </p:cNvSpPr>
          <p:nvPr/>
        </p:nvSpPr>
        <p:spPr bwMode="auto">
          <a:xfrm>
            <a:off x="3543300" y="1722438"/>
            <a:ext cx="4522788" cy="615950"/>
          </a:xfrm>
          <a:prstGeom prst="rect">
            <a:avLst/>
          </a:prstGeom>
          <a:solidFill>
            <a:srgbClr val="FFFF99"/>
          </a:solidFill>
          <a:ln w="28575">
            <a:solidFill>
              <a:srgbClr val="000000"/>
            </a:solidFill>
            <a:miter lim="800000"/>
            <a:headEnd/>
            <a:tailEnd/>
          </a:ln>
        </p:spPr>
        <p:txBody>
          <a:bodyPr anchor="ctr"/>
          <a:lstStyle/>
          <a:p>
            <a:r>
              <a:rPr lang="zh-CN" altLang="en-US">
                <a:ea typeface="楷体_GB2312" pitchFamily="49" charset="-122"/>
              </a:rPr>
              <a:t>数据</a:t>
            </a:r>
            <a:r>
              <a:rPr lang="en-US" altLang="zh-CN">
                <a:ea typeface="楷体_GB2312" pitchFamily="49" charset="-122"/>
              </a:rPr>
              <a:t>cache</a:t>
            </a:r>
          </a:p>
        </p:txBody>
      </p:sp>
      <p:sp>
        <p:nvSpPr>
          <p:cNvPr id="1258505" name="Line 9"/>
          <p:cNvSpPr>
            <a:spLocks noChangeAspect="1" noChangeShapeType="1"/>
          </p:cNvSpPr>
          <p:nvPr/>
        </p:nvSpPr>
        <p:spPr bwMode="auto">
          <a:xfrm>
            <a:off x="4257675" y="2338388"/>
            <a:ext cx="0" cy="409575"/>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8506" name="Line 10"/>
          <p:cNvSpPr>
            <a:spLocks noChangeAspect="1" noChangeShapeType="1"/>
          </p:cNvSpPr>
          <p:nvPr/>
        </p:nvSpPr>
        <p:spPr bwMode="auto">
          <a:xfrm flipV="1">
            <a:off x="7351713" y="2338388"/>
            <a:ext cx="0" cy="409575"/>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8507" name="Line 11"/>
          <p:cNvSpPr>
            <a:spLocks noChangeAspect="1" noChangeShapeType="1"/>
          </p:cNvSpPr>
          <p:nvPr/>
        </p:nvSpPr>
        <p:spPr bwMode="auto">
          <a:xfrm>
            <a:off x="1638300" y="2338388"/>
            <a:ext cx="0" cy="409575"/>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8508" name="Line 12"/>
          <p:cNvSpPr>
            <a:spLocks noChangeAspect="1" noChangeShapeType="1"/>
          </p:cNvSpPr>
          <p:nvPr/>
        </p:nvSpPr>
        <p:spPr bwMode="auto">
          <a:xfrm>
            <a:off x="1638300" y="1311275"/>
            <a:ext cx="0" cy="411163"/>
          </a:xfrm>
          <a:prstGeom prst="line">
            <a:avLst/>
          </a:prstGeom>
          <a:noFill/>
          <a:ln w="28575">
            <a:solidFill>
              <a:srgbClr val="000000"/>
            </a:solidFill>
            <a:round/>
            <a:headEnd/>
            <a:tailEnd type="triangle" w="med" len="lg"/>
          </a:ln>
        </p:spPr>
        <p:txBody>
          <a:bodyPr anchor="ctr"/>
          <a:lstStyle/>
          <a:p>
            <a:endParaRPr lang="zh-CN" altLang="en-US"/>
          </a:p>
        </p:txBody>
      </p:sp>
      <p:sp>
        <p:nvSpPr>
          <p:cNvPr id="1258509" name="Line 13"/>
          <p:cNvSpPr>
            <a:spLocks noChangeAspect="1" noChangeShapeType="1"/>
          </p:cNvSpPr>
          <p:nvPr/>
        </p:nvSpPr>
        <p:spPr bwMode="auto">
          <a:xfrm>
            <a:off x="6161088" y="1311275"/>
            <a:ext cx="0" cy="411163"/>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8510" name="Line 14"/>
          <p:cNvSpPr>
            <a:spLocks noChangeAspect="1" noChangeShapeType="1"/>
          </p:cNvSpPr>
          <p:nvPr/>
        </p:nvSpPr>
        <p:spPr bwMode="auto">
          <a:xfrm flipV="1">
            <a:off x="5446713" y="1311275"/>
            <a:ext cx="0" cy="411163"/>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8511" name="Text Box 15"/>
          <p:cNvSpPr txBox="1">
            <a:spLocks noChangeAspect="1" noChangeArrowheads="1"/>
          </p:cNvSpPr>
          <p:nvPr/>
        </p:nvSpPr>
        <p:spPr bwMode="auto">
          <a:xfrm>
            <a:off x="1366838" y="901700"/>
            <a:ext cx="609600" cy="365125"/>
          </a:xfrm>
          <a:prstGeom prst="rect">
            <a:avLst/>
          </a:prstGeom>
          <a:noFill/>
          <a:ln w="9525">
            <a:noFill/>
            <a:miter lim="800000"/>
            <a:headEnd/>
            <a:tailEnd/>
          </a:ln>
        </p:spPr>
        <p:txBody>
          <a:bodyPr wrap="none" lIns="0" tIns="0" rIns="0" bIns="0" anchor="ctr">
            <a:spAutoFit/>
          </a:bodyPr>
          <a:lstStyle/>
          <a:p>
            <a:r>
              <a:rPr lang="zh-CN" altLang="en-US">
                <a:ea typeface="楷体_GB2312" pitchFamily="49" charset="-122"/>
              </a:rPr>
              <a:t>主存</a:t>
            </a:r>
          </a:p>
        </p:txBody>
      </p:sp>
      <p:sp>
        <p:nvSpPr>
          <p:cNvPr id="1258512" name="Text Box 16"/>
          <p:cNvSpPr txBox="1">
            <a:spLocks noChangeAspect="1" noChangeArrowheads="1"/>
          </p:cNvSpPr>
          <p:nvPr/>
        </p:nvSpPr>
        <p:spPr bwMode="auto">
          <a:xfrm>
            <a:off x="5532438" y="901700"/>
            <a:ext cx="609600" cy="365125"/>
          </a:xfrm>
          <a:prstGeom prst="rect">
            <a:avLst/>
          </a:prstGeom>
          <a:noFill/>
          <a:ln w="9525">
            <a:noFill/>
            <a:miter lim="800000"/>
            <a:headEnd/>
            <a:tailEnd/>
          </a:ln>
        </p:spPr>
        <p:txBody>
          <a:bodyPr wrap="none" lIns="0" tIns="0" rIns="0" bIns="0" anchor="ctr">
            <a:spAutoFit/>
          </a:bodyPr>
          <a:lstStyle/>
          <a:p>
            <a:r>
              <a:rPr lang="zh-CN" altLang="en-US">
                <a:ea typeface="楷体_GB2312" pitchFamily="49" charset="-122"/>
              </a:rPr>
              <a:t>主存</a:t>
            </a:r>
          </a:p>
        </p:txBody>
      </p:sp>
      <p:sp>
        <p:nvSpPr>
          <p:cNvPr id="1258514" name="Text Box 18"/>
          <p:cNvSpPr txBox="1">
            <a:spLocks noChangeAspect="1" noChangeArrowheads="1"/>
          </p:cNvSpPr>
          <p:nvPr/>
        </p:nvSpPr>
        <p:spPr bwMode="auto">
          <a:xfrm>
            <a:off x="1162050" y="2747963"/>
            <a:ext cx="952500" cy="1230312"/>
          </a:xfrm>
          <a:prstGeom prst="rect">
            <a:avLst/>
          </a:prstGeom>
          <a:solidFill>
            <a:srgbClr val="CCECFF"/>
          </a:solidFill>
          <a:ln w="28575">
            <a:solidFill>
              <a:srgbClr val="000000"/>
            </a:solidFill>
            <a:miter lim="800000"/>
            <a:headEnd/>
            <a:tailEnd/>
          </a:ln>
        </p:spPr>
        <p:txBody>
          <a:bodyPr lIns="54000" rIns="54000" anchor="ctr"/>
          <a:lstStyle/>
          <a:p>
            <a:pPr>
              <a:lnSpc>
                <a:spcPct val="96000"/>
              </a:lnSpc>
            </a:pPr>
            <a:r>
              <a:rPr lang="zh-CN" altLang="en-US">
                <a:ea typeface="楷体_GB2312" pitchFamily="49" charset="-122"/>
              </a:rPr>
              <a:t>取指译码逻辑</a:t>
            </a:r>
          </a:p>
        </p:txBody>
      </p:sp>
      <p:sp>
        <p:nvSpPr>
          <p:cNvPr id="1258515" name="Text Box 19"/>
          <p:cNvSpPr txBox="1">
            <a:spLocks noChangeAspect="1" noChangeArrowheads="1"/>
          </p:cNvSpPr>
          <p:nvPr/>
        </p:nvSpPr>
        <p:spPr bwMode="auto">
          <a:xfrm>
            <a:off x="2355850" y="2747963"/>
            <a:ext cx="714375" cy="409575"/>
          </a:xfrm>
          <a:prstGeom prst="rect">
            <a:avLst/>
          </a:prstGeom>
          <a:solidFill>
            <a:srgbClr val="FFFF99"/>
          </a:solidFill>
          <a:ln w="28575">
            <a:solidFill>
              <a:srgbClr val="000000"/>
            </a:solidFill>
            <a:miter lim="800000"/>
            <a:headEnd/>
            <a:tailEnd/>
          </a:ln>
        </p:spPr>
        <p:txBody>
          <a:bodyPr lIns="0" tIns="0" rIns="0" bIns="0" anchor="ctr"/>
          <a:lstStyle/>
          <a:p>
            <a:r>
              <a:rPr lang="en-US" altLang="zh-CN">
                <a:ea typeface="楷体_GB2312" pitchFamily="49" charset="-122"/>
              </a:rPr>
              <a:t>PC</a:t>
            </a:r>
          </a:p>
        </p:txBody>
      </p:sp>
      <p:sp>
        <p:nvSpPr>
          <p:cNvPr id="1258516" name="Text Box 20"/>
          <p:cNvSpPr txBox="1">
            <a:spLocks noChangeAspect="1" noChangeArrowheads="1"/>
          </p:cNvSpPr>
          <p:nvPr/>
        </p:nvSpPr>
        <p:spPr bwMode="auto">
          <a:xfrm>
            <a:off x="2352675" y="3362325"/>
            <a:ext cx="712788" cy="411163"/>
          </a:xfrm>
          <a:prstGeom prst="rect">
            <a:avLst/>
          </a:prstGeom>
          <a:solidFill>
            <a:srgbClr val="FFFF99"/>
          </a:solidFill>
          <a:ln w="28575">
            <a:solidFill>
              <a:srgbClr val="000000"/>
            </a:solidFill>
            <a:miter lim="800000"/>
            <a:headEnd/>
            <a:tailEnd/>
          </a:ln>
        </p:spPr>
        <p:txBody>
          <a:bodyPr lIns="0" tIns="0" rIns="0" bIns="0" anchor="ctr"/>
          <a:lstStyle/>
          <a:p>
            <a:r>
              <a:rPr lang="en-US" altLang="zh-CN">
                <a:ea typeface="楷体_GB2312" pitchFamily="49" charset="-122"/>
              </a:rPr>
              <a:t>IR</a:t>
            </a:r>
          </a:p>
        </p:txBody>
      </p:sp>
      <p:sp>
        <p:nvSpPr>
          <p:cNvPr id="1258517" name="Line 21"/>
          <p:cNvSpPr>
            <a:spLocks noChangeAspect="1" noChangeShapeType="1"/>
          </p:cNvSpPr>
          <p:nvPr/>
        </p:nvSpPr>
        <p:spPr bwMode="auto">
          <a:xfrm>
            <a:off x="2114550" y="2952750"/>
            <a:ext cx="238125" cy="0"/>
          </a:xfrm>
          <a:prstGeom prst="line">
            <a:avLst/>
          </a:prstGeom>
          <a:noFill/>
          <a:ln w="19050">
            <a:solidFill>
              <a:srgbClr val="000000"/>
            </a:solidFill>
            <a:round/>
            <a:headEnd/>
            <a:tailEnd/>
          </a:ln>
        </p:spPr>
        <p:txBody>
          <a:bodyPr anchor="ctr"/>
          <a:lstStyle/>
          <a:p>
            <a:endParaRPr lang="zh-CN" altLang="en-US"/>
          </a:p>
        </p:txBody>
      </p:sp>
      <p:sp>
        <p:nvSpPr>
          <p:cNvPr id="1258518" name="Line 22"/>
          <p:cNvSpPr>
            <a:spLocks noChangeAspect="1" noChangeShapeType="1"/>
          </p:cNvSpPr>
          <p:nvPr/>
        </p:nvSpPr>
        <p:spPr bwMode="auto">
          <a:xfrm>
            <a:off x="2114550" y="3568700"/>
            <a:ext cx="238125" cy="0"/>
          </a:xfrm>
          <a:prstGeom prst="line">
            <a:avLst/>
          </a:prstGeom>
          <a:noFill/>
          <a:ln w="19050">
            <a:solidFill>
              <a:srgbClr val="000000"/>
            </a:solidFill>
            <a:round/>
            <a:headEnd/>
            <a:tailEnd/>
          </a:ln>
        </p:spPr>
        <p:txBody>
          <a:bodyPr anchor="ctr"/>
          <a:lstStyle/>
          <a:p>
            <a:endParaRPr lang="zh-CN" altLang="en-US"/>
          </a:p>
        </p:txBody>
      </p:sp>
      <p:sp>
        <p:nvSpPr>
          <p:cNvPr id="1258519" name="Rectangle 23"/>
          <p:cNvSpPr>
            <a:spLocks noChangeAspect="1" noChangeArrowheads="1"/>
          </p:cNvSpPr>
          <p:nvPr/>
        </p:nvSpPr>
        <p:spPr bwMode="auto">
          <a:xfrm>
            <a:off x="1042988" y="2530475"/>
            <a:ext cx="2141537" cy="2871788"/>
          </a:xfrm>
          <a:prstGeom prst="rect">
            <a:avLst/>
          </a:prstGeom>
          <a:noFill/>
          <a:ln w="19050">
            <a:solidFill>
              <a:srgbClr val="FF0000"/>
            </a:solidFill>
            <a:prstDash val="dash"/>
            <a:miter lim="800000"/>
            <a:headEnd/>
            <a:tailEnd/>
          </a:ln>
        </p:spPr>
        <p:txBody>
          <a:bodyPr anchor="ctr"/>
          <a:lstStyle/>
          <a:p>
            <a:endParaRPr lang="zh-CN" altLang="en-US"/>
          </a:p>
        </p:txBody>
      </p:sp>
      <p:sp>
        <p:nvSpPr>
          <p:cNvPr id="1258520" name="Text Box 24"/>
          <p:cNvSpPr txBox="1">
            <a:spLocks noChangeAspect="1" noChangeArrowheads="1"/>
          </p:cNvSpPr>
          <p:nvPr/>
        </p:nvSpPr>
        <p:spPr bwMode="auto">
          <a:xfrm>
            <a:off x="2074863" y="4935538"/>
            <a:ext cx="882650" cy="365125"/>
          </a:xfrm>
          <a:prstGeom prst="rect">
            <a:avLst/>
          </a:prstGeom>
          <a:noFill/>
          <a:ln w="9525">
            <a:noFill/>
            <a:miter lim="800000"/>
            <a:headEnd/>
            <a:tailEnd/>
          </a:ln>
        </p:spPr>
        <p:txBody>
          <a:bodyPr wrap="none" lIns="0" tIns="0" rIns="0" bIns="0" anchor="ctr">
            <a:spAutoFit/>
          </a:bodyPr>
          <a:lstStyle/>
          <a:p>
            <a:r>
              <a:rPr lang="en-US" altLang="zh-CN">
                <a:solidFill>
                  <a:srgbClr val="FF0000"/>
                </a:solidFill>
                <a:ea typeface="楷体_GB2312" pitchFamily="49" charset="-122"/>
              </a:rPr>
              <a:t>S</a:t>
            </a:r>
            <a:r>
              <a:rPr lang="en-US" altLang="zh-CN" baseline="-25000">
                <a:solidFill>
                  <a:srgbClr val="FF0000"/>
                </a:solidFill>
                <a:ea typeface="楷体_GB2312" pitchFamily="49" charset="-122"/>
              </a:rPr>
              <a:t>1</a:t>
            </a:r>
            <a:r>
              <a:rPr lang="zh-CN" altLang="en-US">
                <a:solidFill>
                  <a:srgbClr val="FF0000"/>
                </a:solidFill>
                <a:ea typeface="楷体_GB2312" pitchFamily="49" charset="-122"/>
              </a:rPr>
              <a:t>：</a:t>
            </a:r>
            <a:r>
              <a:rPr lang="en-US" altLang="zh-CN">
                <a:solidFill>
                  <a:srgbClr val="FF0000"/>
                </a:solidFill>
                <a:ea typeface="楷体_GB2312" pitchFamily="49" charset="-122"/>
              </a:rPr>
              <a:t>IF</a:t>
            </a:r>
          </a:p>
        </p:txBody>
      </p:sp>
      <p:sp>
        <p:nvSpPr>
          <p:cNvPr id="1258522" name="Text Box 26"/>
          <p:cNvSpPr txBox="1">
            <a:spLocks noChangeAspect="1" noChangeArrowheads="1"/>
          </p:cNvSpPr>
          <p:nvPr/>
        </p:nvSpPr>
        <p:spPr bwMode="auto">
          <a:xfrm>
            <a:off x="3543300" y="2747963"/>
            <a:ext cx="1189038" cy="1025525"/>
          </a:xfrm>
          <a:prstGeom prst="rect">
            <a:avLst/>
          </a:prstGeom>
          <a:solidFill>
            <a:srgbClr val="CCECFF"/>
          </a:solidFill>
          <a:ln w="28575">
            <a:solidFill>
              <a:srgbClr val="000000"/>
            </a:solidFill>
            <a:miter lim="800000"/>
            <a:headEnd/>
            <a:tailEnd/>
          </a:ln>
        </p:spPr>
        <p:txBody>
          <a:bodyPr lIns="54000" rIns="54000" anchor="ctr"/>
          <a:lstStyle/>
          <a:p>
            <a:r>
              <a:rPr lang="zh-CN" altLang="en-US">
                <a:ea typeface="楷体_GB2312" pitchFamily="49" charset="-122"/>
              </a:rPr>
              <a:t>数据读逻辑</a:t>
            </a:r>
          </a:p>
        </p:txBody>
      </p:sp>
      <p:sp>
        <p:nvSpPr>
          <p:cNvPr id="1258523" name="Text Box 27"/>
          <p:cNvSpPr txBox="1">
            <a:spLocks noChangeAspect="1" noChangeArrowheads="1"/>
          </p:cNvSpPr>
          <p:nvPr/>
        </p:nvSpPr>
        <p:spPr bwMode="auto">
          <a:xfrm>
            <a:off x="5208588" y="2747963"/>
            <a:ext cx="1190625" cy="1025525"/>
          </a:xfrm>
          <a:prstGeom prst="rect">
            <a:avLst/>
          </a:prstGeom>
          <a:solidFill>
            <a:srgbClr val="CCFF66"/>
          </a:solidFill>
          <a:ln w="28575">
            <a:solidFill>
              <a:srgbClr val="000000"/>
            </a:solidFill>
            <a:miter lim="800000"/>
            <a:headEnd/>
            <a:tailEnd/>
          </a:ln>
        </p:spPr>
        <p:txBody>
          <a:bodyPr lIns="54000" rIns="54000" anchor="ctr"/>
          <a:lstStyle/>
          <a:p>
            <a:pPr>
              <a:spcBef>
                <a:spcPts val="775"/>
              </a:spcBef>
            </a:pPr>
            <a:r>
              <a:rPr lang="en-US" altLang="zh-CN">
                <a:ea typeface="楷体_GB2312" pitchFamily="49" charset="-122"/>
              </a:rPr>
              <a:t>ALU</a:t>
            </a:r>
          </a:p>
        </p:txBody>
      </p:sp>
      <p:sp>
        <p:nvSpPr>
          <p:cNvPr id="1258524" name="Text Box 28"/>
          <p:cNvSpPr txBox="1">
            <a:spLocks noChangeAspect="1" noChangeArrowheads="1"/>
          </p:cNvSpPr>
          <p:nvPr/>
        </p:nvSpPr>
        <p:spPr bwMode="auto">
          <a:xfrm>
            <a:off x="6875463" y="2747963"/>
            <a:ext cx="1190625" cy="1025525"/>
          </a:xfrm>
          <a:prstGeom prst="rect">
            <a:avLst/>
          </a:prstGeom>
          <a:solidFill>
            <a:srgbClr val="CCECFF"/>
          </a:solidFill>
          <a:ln w="28575">
            <a:solidFill>
              <a:srgbClr val="000000"/>
            </a:solidFill>
            <a:miter lim="800000"/>
            <a:headEnd/>
            <a:tailEnd/>
          </a:ln>
        </p:spPr>
        <p:txBody>
          <a:bodyPr lIns="54000" rIns="54000" anchor="ctr"/>
          <a:lstStyle/>
          <a:p>
            <a:r>
              <a:rPr lang="zh-CN" altLang="en-US">
                <a:ea typeface="楷体_GB2312" pitchFamily="49" charset="-122"/>
              </a:rPr>
              <a:t>数据写逻辑</a:t>
            </a:r>
          </a:p>
        </p:txBody>
      </p:sp>
      <p:sp>
        <p:nvSpPr>
          <p:cNvPr id="1258525" name="Line 29"/>
          <p:cNvSpPr>
            <a:spLocks noChangeAspect="1" noChangeShapeType="1"/>
          </p:cNvSpPr>
          <p:nvPr/>
        </p:nvSpPr>
        <p:spPr bwMode="auto">
          <a:xfrm>
            <a:off x="4257675" y="3773488"/>
            <a:ext cx="0" cy="411162"/>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8526" name="Line 30"/>
          <p:cNvSpPr>
            <a:spLocks noChangeAspect="1" noChangeShapeType="1"/>
          </p:cNvSpPr>
          <p:nvPr/>
        </p:nvSpPr>
        <p:spPr bwMode="auto">
          <a:xfrm>
            <a:off x="6161088" y="3773488"/>
            <a:ext cx="0" cy="411162"/>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8527" name="Line 31"/>
          <p:cNvSpPr>
            <a:spLocks noChangeAspect="1" noChangeShapeType="1"/>
          </p:cNvSpPr>
          <p:nvPr/>
        </p:nvSpPr>
        <p:spPr bwMode="auto">
          <a:xfrm flipV="1">
            <a:off x="5446713" y="3773488"/>
            <a:ext cx="0" cy="411162"/>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8528" name="Line 32"/>
          <p:cNvSpPr>
            <a:spLocks noChangeAspect="1" noChangeShapeType="1"/>
          </p:cNvSpPr>
          <p:nvPr/>
        </p:nvSpPr>
        <p:spPr bwMode="auto">
          <a:xfrm flipV="1">
            <a:off x="7351713" y="3773488"/>
            <a:ext cx="0" cy="411162"/>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8529" name="Rectangle 33"/>
          <p:cNvSpPr>
            <a:spLocks noChangeAspect="1" noChangeArrowheads="1"/>
          </p:cNvSpPr>
          <p:nvPr/>
        </p:nvSpPr>
        <p:spPr bwMode="auto">
          <a:xfrm>
            <a:off x="3409950" y="2543175"/>
            <a:ext cx="1428750" cy="2871788"/>
          </a:xfrm>
          <a:prstGeom prst="rect">
            <a:avLst/>
          </a:prstGeom>
          <a:noFill/>
          <a:ln w="19050">
            <a:solidFill>
              <a:srgbClr val="FF0000"/>
            </a:solidFill>
            <a:prstDash val="dash"/>
            <a:miter lim="800000"/>
            <a:headEnd/>
            <a:tailEnd/>
          </a:ln>
        </p:spPr>
        <p:txBody>
          <a:bodyPr anchor="ctr"/>
          <a:lstStyle/>
          <a:p>
            <a:endParaRPr lang="zh-CN" altLang="en-US"/>
          </a:p>
        </p:txBody>
      </p:sp>
      <p:sp>
        <p:nvSpPr>
          <p:cNvPr id="1258530" name="Rectangle 34"/>
          <p:cNvSpPr>
            <a:spLocks noChangeAspect="1" noChangeArrowheads="1"/>
          </p:cNvSpPr>
          <p:nvPr/>
        </p:nvSpPr>
        <p:spPr bwMode="auto">
          <a:xfrm>
            <a:off x="6742113" y="2543175"/>
            <a:ext cx="1428750" cy="2871788"/>
          </a:xfrm>
          <a:prstGeom prst="rect">
            <a:avLst/>
          </a:prstGeom>
          <a:noFill/>
          <a:ln w="19050">
            <a:solidFill>
              <a:srgbClr val="FF0000"/>
            </a:solidFill>
            <a:prstDash val="dash"/>
            <a:miter lim="800000"/>
            <a:headEnd/>
            <a:tailEnd/>
          </a:ln>
        </p:spPr>
        <p:txBody>
          <a:bodyPr anchor="ctr"/>
          <a:lstStyle/>
          <a:p>
            <a:endParaRPr lang="zh-CN" altLang="en-US"/>
          </a:p>
        </p:txBody>
      </p:sp>
      <p:sp>
        <p:nvSpPr>
          <p:cNvPr id="1258531" name="Rectangle 35"/>
          <p:cNvSpPr>
            <a:spLocks noChangeAspect="1" noChangeArrowheads="1"/>
          </p:cNvSpPr>
          <p:nvPr/>
        </p:nvSpPr>
        <p:spPr bwMode="auto">
          <a:xfrm>
            <a:off x="5087938" y="2543175"/>
            <a:ext cx="1428750" cy="2871788"/>
          </a:xfrm>
          <a:prstGeom prst="rect">
            <a:avLst/>
          </a:prstGeom>
          <a:noFill/>
          <a:ln w="19050">
            <a:solidFill>
              <a:srgbClr val="FF0000"/>
            </a:solidFill>
            <a:prstDash val="dash"/>
            <a:miter lim="800000"/>
            <a:headEnd/>
            <a:tailEnd/>
          </a:ln>
        </p:spPr>
        <p:txBody>
          <a:bodyPr anchor="ctr"/>
          <a:lstStyle/>
          <a:p>
            <a:endParaRPr lang="zh-CN" altLang="en-US"/>
          </a:p>
        </p:txBody>
      </p:sp>
      <p:sp>
        <p:nvSpPr>
          <p:cNvPr id="1258532" name="Text Box 36"/>
          <p:cNvSpPr txBox="1">
            <a:spLocks noChangeAspect="1" noChangeArrowheads="1"/>
          </p:cNvSpPr>
          <p:nvPr/>
        </p:nvSpPr>
        <p:spPr bwMode="auto">
          <a:xfrm>
            <a:off x="4019550" y="4184650"/>
            <a:ext cx="3570288" cy="614363"/>
          </a:xfrm>
          <a:prstGeom prst="rect">
            <a:avLst/>
          </a:prstGeom>
          <a:solidFill>
            <a:srgbClr val="FFCCFF"/>
          </a:solidFill>
          <a:ln w="28575">
            <a:solidFill>
              <a:srgbClr val="000000"/>
            </a:solidFill>
            <a:miter lim="800000"/>
            <a:headEnd/>
            <a:tailEnd/>
          </a:ln>
        </p:spPr>
        <p:txBody>
          <a:bodyPr anchor="ctr"/>
          <a:lstStyle/>
          <a:p>
            <a:r>
              <a:rPr lang="zh-CN" altLang="en-US">
                <a:ea typeface="楷体_GB2312" pitchFamily="49" charset="-122"/>
              </a:rPr>
              <a:t>寄存器文件</a:t>
            </a:r>
          </a:p>
        </p:txBody>
      </p:sp>
      <p:sp>
        <p:nvSpPr>
          <p:cNvPr id="1258533" name="Text Box 37"/>
          <p:cNvSpPr txBox="1">
            <a:spLocks noChangeAspect="1" noChangeArrowheads="1"/>
          </p:cNvSpPr>
          <p:nvPr/>
        </p:nvSpPr>
        <p:spPr bwMode="auto">
          <a:xfrm>
            <a:off x="3656013" y="4964113"/>
            <a:ext cx="1017587" cy="365125"/>
          </a:xfrm>
          <a:prstGeom prst="rect">
            <a:avLst/>
          </a:prstGeom>
          <a:noFill/>
          <a:ln w="9525">
            <a:noFill/>
            <a:miter lim="800000"/>
            <a:headEnd/>
            <a:tailEnd/>
          </a:ln>
        </p:spPr>
        <p:txBody>
          <a:bodyPr wrap="none" lIns="0" tIns="0" rIns="0" bIns="0" anchor="ctr">
            <a:spAutoFit/>
          </a:bodyPr>
          <a:lstStyle/>
          <a:p>
            <a:r>
              <a:rPr lang="en-US" altLang="zh-CN">
                <a:solidFill>
                  <a:srgbClr val="FF0000"/>
                </a:solidFill>
                <a:ea typeface="楷体_GB2312" pitchFamily="49" charset="-122"/>
              </a:rPr>
              <a:t>S</a:t>
            </a:r>
            <a:r>
              <a:rPr lang="en-US" altLang="zh-CN" baseline="-25000">
                <a:solidFill>
                  <a:srgbClr val="FF0000"/>
                </a:solidFill>
                <a:ea typeface="楷体_GB2312" pitchFamily="49" charset="-122"/>
              </a:rPr>
              <a:t>2</a:t>
            </a:r>
            <a:r>
              <a:rPr lang="zh-CN" altLang="en-US">
                <a:solidFill>
                  <a:srgbClr val="FF0000"/>
                </a:solidFill>
                <a:ea typeface="楷体_GB2312" pitchFamily="49" charset="-122"/>
              </a:rPr>
              <a:t>：</a:t>
            </a:r>
            <a:r>
              <a:rPr lang="en-US" altLang="zh-CN">
                <a:solidFill>
                  <a:srgbClr val="FF0000"/>
                </a:solidFill>
                <a:ea typeface="楷体_GB2312" pitchFamily="49" charset="-122"/>
              </a:rPr>
              <a:t>OL</a:t>
            </a:r>
          </a:p>
        </p:txBody>
      </p:sp>
      <p:sp>
        <p:nvSpPr>
          <p:cNvPr id="1258534" name="Text Box 38"/>
          <p:cNvSpPr txBox="1">
            <a:spLocks noChangeAspect="1" noChangeArrowheads="1"/>
          </p:cNvSpPr>
          <p:nvPr/>
        </p:nvSpPr>
        <p:spPr bwMode="auto">
          <a:xfrm>
            <a:off x="5303838" y="4981575"/>
            <a:ext cx="1001712" cy="365125"/>
          </a:xfrm>
          <a:prstGeom prst="rect">
            <a:avLst/>
          </a:prstGeom>
          <a:noFill/>
          <a:ln w="9525">
            <a:noFill/>
            <a:miter lim="800000"/>
            <a:headEnd/>
            <a:tailEnd/>
          </a:ln>
        </p:spPr>
        <p:txBody>
          <a:bodyPr wrap="none" lIns="0" tIns="0" rIns="0" bIns="0" anchor="ctr">
            <a:spAutoFit/>
          </a:bodyPr>
          <a:lstStyle/>
          <a:p>
            <a:r>
              <a:rPr lang="en-US" altLang="zh-CN">
                <a:solidFill>
                  <a:srgbClr val="FF0000"/>
                </a:solidFill>
                <a:ea typeface="楷体_GB2312" pitchFamily="49" charset="-122"/>
              </a:rPr>
              <a:t>S</a:t>
            </a:r>
            <a:r>
              <a:rPr lang="en-US" altLang="zh-CN" baseline="-25000">
                <a:solidFill>
                  <a:srgbClr val="FF0000"/>
                </a:solidFill>
                <a:ea typeface="楷体_GB2312" pitchFamily="49" charset="-122"/>
              </a:rPr>
              <a:t>3</a:t>
            </a:r>
            <a:r>
              <a:rPr lang="zh-CN" altLang="en-US">
                <a:solidFill>
                  <a:srgbClr val="FF0000"/>
                </a:solidFill>
                <a:ea typeface="楷体_GB2312" pitchFamily="49" charset="-122"/>
              </a:rPr>
              <a:t>：</a:t>
            </a:r>
            <a:r>
              <a:rPr lang="en-US" altLang="zh-CN">
                <a:solidFill>
                  <a:srgbClr val="FF0000"/>
                </a:solidFill>
                <a:ea typeface="楷体_GB2312" pitchFamily="49" charset="-122"/>
              </a:rPr>
              <a:t>EX</a:t>
            </a:r>
          </a:p>
        </p:txBody>
      </p:sp>
      <p:sp>
        <p:nvSpPr>
          <p:cNvPr id="1258535" name="Text Box 39"/>
          <p:cNvSpPr txBox="1">
            <a:spLocks noChangeAspect="1" noChangeArrowheads="1"/>
          </p:cNvSpPr>
          <p:nvPr/>
        </p:nvSpPr>
        <p:spPr bwMode="auto">
          <a:xfrm>
            <a:off x="6943725" y="4964113"/>
            <a:ext cx="1119188" cy="365125"/>
          </a:xfrm>
          <a:prstGeom prst="rect">
            <a:avLst/>
          </a:prstGeom>
          <a:noFill/>
          <a:ln w="9525">
            <a:noFill/>
            <a:miter lim="800000"/>
            <a:headEnd/>
            <a:tailEnd/>
          </a:ln>
        </p:spPr>
        <p:txBody>
          <a:bodyPr wrap="none" lIns="0" tIns="0" rIns="0" bIns="0" anchor="ctr">
            <a:spAutoFit/>
          </a:bodyPr>
          <a:lstStyle/>
          <a:p>
            <a:r>
              <a:rPr lang="en-US" altLang="zh-CN">
                <a:solidFill>
                  <a:srgbClr val="FF0000"/>
                </a:solidFill>
                <a:ea typeface="楷体_GB2312" pitchFamily="49" charset="-122"/>
              </a:rPr>
              <a:t>S</a:t>
            </a:r>
            <a:r>
              <a:rPr lang="en-US" altLang="zh-CN" baseline="-25000">
                <a:solidFill>
                  <a:srgbClr val="FF0000"/>
                </a:solidFill>
                <a:ea typeface="楷体_GB2312" pitchFamily="49" charset="-122"/>
              </a:rPr>
              <a:t>4</a:t>
            </a:r>
            <a:r>
              <a:rPr lang="zh-CN" altLang="en-US">
                <a:solidFill>
                  <a:srgbClr val="FF0000"/>
                </a:solidFill>
                <a:ea typeface="楷体_GB2312" pitchFamily="49" charset="-122"/>
              </a:rPr>
              <a:t>：</a:t>
            </a:r>
            <a:r>
              <a:rPr lang="en-US" altLang="zh-CN">
                <a:solidFill>
                  <a:srgbClr val="FF0000"/>
                </a:solidFill>
                <a:ea typeface="楷体_GB2312" pitchFamily="49" charset="-122"/>
              </a:rPr>
              <a:t>WO</a:t>
            </a:r>
          </a:p>
        </p:txBody>
      </p:sp>
      <p:sp>
        <p:nvSpPr>
          <p:cNvPr id="1258536" name="Line 40"/>
          <p:cNvSpPr>
            <a:spLocks noChangeAspect="1" noChangeShapeType="1"/>
          </p:cNvSpPr>
          <p:nvPr/>
        </p:nvSpPr>
        <p:spPr bwMode="auto">
          <a:xfrm>
            <a:off x="1638300" y="3978275"/>
            <a:ext cx="0" cy="1846263"/>
          </a:xfrm>
          <a:prstGeom prst="line">
            <a:avLst/>
          </a:prstGeom>
          <a:noFill/>
          <a:ln w="19050">
            <a:solidFill>
              <a:srgbClr val="000000"/>
            </a:solidFill>
            <a:prstDash val="dash"/>
            <a:round/>
            <a:headEnd/>
            <a:tailEnd/>
          </a:ln>
        </p:spPr>
        <p:txBody>
          <a:bodyPr anchor="ctr"/>
          <a:lstStyle/>
          <a:p>
            <a:endParaRPr lang="zh-CN" altLang="en-US"/>
          </a:p>
        </p:txBody>
      </p:sp>
      <p:sp>
        <p:nvSpPr>
          <p:cNvPr id="1258537" name="Line 41"/>
          <p:cNvSpPr>
            <a:spLocks noChangeAspect="1" noChangeShapeType="1"/>
          </p:cNvSpPr>
          <p:nvPr/>
        </p:nvSpPr>
        <p:spPr bwMode="auto">
          <a:xfrm rot="-5400000">
            <a:off x="4495007" y="2967831"/>
            <a:ext cx="0" cy="5713413"/>
          </a:xfrm>
          <a:prstGeom prst="line">
            <a:avLst/>
          </a:prstGeom>
          <a:noFill/>
          <a:ln w="19050">
            <a:solidFill>
              <a:srgbClr val="000000"/>
            </a:solidFill>
            <a:prstDash val="dash"/>
            <a:round/>
            <a:headEnd/>
            <a:tailEnd/>
          </a:ln>
        </p:spPr>
        <p:txBody>
          <a:bodyPr anchor="ctr"/>
          <a:lstStyle/>
          <a:p>
            <a:endParaRPr lang="zh-CN" altLang="en-US"/>
          </a:p>
        </p:txBody>
      </p:sp>
      <p:sp>
        <p:nvSpPr>
          <p:cNvPr id="1258538" name="Line 42"/>
          <p:cNvSpPr>
            <a:spLocks noChangeAspect="1" noChangeShapeType="1"/>
          </p:cNvSpPr>
          <p:nvPr/>
        </p:nvSpPr>
        <p:spPr bwMode="auto">
          <a:xfrm flipV="1">
            <a:off x="4135438" y="5414963"/>
            <a:ext cx="0" cy="409575"/>
          </a:xfrm>
          <a:prstGeom prst="line">
            <a:avLst/>
          </a:prstGeom>
          <a:noFill/>
          <a:ln w="19050">
            <a:solidFill>
              <a:srgbClr val="000000"/>
            </a:solidFill>
            <a:prstDash val="dash"/>
            <a:round/>
            <a:headEnd/>
            <a:tailEnd type="triangle" w="med" len="lg"/>
          </a:ln>
        </p:spPr>
        <p:txBody>
          <a:bodyPr anchor="ctr"/>
          <a:lstStyle/>
          <a:p>
            <a:endParaRPr lang="zh-CN" altLang="en-US"/>
          </a:p>
        </p:txBody>
      </p:sp>
      <p:sp>
        <p:nvSpPr>
          <p:cNvPr id="1258539" name="Line 43"/>
          <p:cNvSpPr>
            <a:spLocks noChangeAspect="1" noChangeShapeType="1"/>
          </p:cNvSpPr>
          <p:nvPr/>
        </p:nvSpPr>
        <p:spPr bwMode="auto">
          <a:xfrm flipV="1">
            <a:off x="7415213" y="5414963"/>
            <a:ext cx="0" cy="409575"/>
          </a:xfrm>
          <a:prstGeom prst="line">
            <a:avLst/>
          </a:prstGeom>
          <a:noFill/>
          <a:ln w="19050">
            <a:solidFill>
              <a:srgbClr val="000000"/>
            </a:solidFill>
            <a:prstDash val="dash"/>
            <a:round/>
            <a:headEnd/>
            <a:tailEnd type="triangle" w="med" len="lg"/>
          </a:ln>
          <a:effectLst/>
        </p:spPr>
        <p:txBody>
          <a:bodyPr anchor="ctr"/>
          <a:lstStyle/>
          <a:p>
            <a:endParaRPr lang="zh-CN" altLang="en-US"/>
          </a:p>
        </p:txBody>
      </p:sp>
      <p:sp>
        <p:nvSpPr>
          <p:cNvPr id="1258540" name="Line 44"/>
          <p:cNvSpPr>
            <a:spLocks noChangeAspect="1" noChangeShapeType="1"/>
          </p:cNvSpPr>
          <p:nvPr/>
        </p:nvSpPr>
        <p:spPr bwMode="auto">
          <a:xfrm flipV="1">
            <a:off x="5803900" y="5414963"/>
            <a:ext cx="0" cy="409575"/>
          </a:xfrm>
          <a:prstGeom prst="line">
            <a:avLst/>
          </a:prstGeom>
          <a:noFill/>
          <a:ln w="19050">
            <a:solidFill>
              <a:srgbClr val="000000"/>
            </a:solidFill>
            <a:prstDash val="dash"/>
            <a:round/>
            <a:headEnd/>
            <a:tailEnd type="triangle" w="med" len="lg"/>
          </a:ln>
          <a:effectLst/>
        </p:spPr>
        <p:txBody>
          <a:bodyPr anchor="ctr"/>
          <a:lstStyle/>
          <a:p>
            <a:endParaRPr lang="zh-CN" altLang="en-US"/>
          </a:p>
        </p:txBody>
      </p:sp>
      <p:sp>
        <p:nvSpPr>
          <p:cNvPr id="1258541" name="AutoShape 45"/>
          <p:cNvSpPr>
            <a:spLocks noChangeAspect="1" noChangeArrowheads="1"/>
          </p:cNvSpPr>
          <p:nvPr/>
        </p:nvSpPr>
        <p:spPr bwMode="auto">
          <a:xfrm>
            <a:off x="7377113" y="5784850"/>
            <a:ext cx="74612" cy="74613"/>
          </a:xfrm>
          <a:prstGeom prst="flowChartConnector">
            <a:avLst/>
          </a:prstGeom>
          <a:solidFill>
            <a:srgbClr val="000000"/>
          </a:solidFill>
          <a:ln w="9525">
            <a:solidFill>
              <a:srgbClr val="000000"/>
            </a:solidFill>
            <a:round/>
            <a:headEnd/>
            <a:tailEnd/>
          </a:ln>
        </p:spPr>
        <p:txBody>
          <a:bodyPr anchor="ctr"/>
          <a:lstStyle/>
          <a:p>
            <a:endParaRPr lang="zh-CN" altLang="en-US"/>
          </a:p>
        </p:txBody>
      </p:sp>
      <p:sp>
        <p:nvSpPr>
          <p:cNvPr id="1258542" name="AutoShape 46"/>
          <p:cNvSpPr>
            <a:spLocks noChangeAspect="1" noChangeArrowheads="1"/>
          </p:cNvSpPr>
          <p:nvPr/>
        </p:nvSpPr>
        <p:spPr bwMode="auto">
          <a:xfrm>
            <a:off x="4097338" y="5788025"/>
            <a:ext cx="74612" cy="74613"/>
          </a:xfrm>
          <a:prstGeom prst="flowChartConnector">
            <a:avLst/>
          </a:prstGeom>
          <a:solidFill>
            <a:srgbClr val="000000"/>
          </a:solidFill>
          <a:ln w="9525">
            <a:solidFill>
              <a:srgbClr val="000000"/>
            </a:solidFill>
            <a:round/>
            <a:headEnd/>
            <a:tailEnd/>
          </a:ln>
        </p:spPr>
        <p:txBody>
          <a:bodyPr anchor="ctr"/>
          <a:lstStyle/>
          <a:p>
            <a:endParaRPr lang="zh-CN" altLang="en-US"/>
          </a:p>
        </p:txBody>
      </p:sp>
      <p:sp>
        <p:nvSpPr>
          <p:cNvPr id="1258543" name="AutoShape 47"/>
          <p:cNvSpPr>
            <a:spLocks noChangeAspect="1" noChangeArrowheads="1"/>
          </p:cNvSpPr>
          <p:nvPr/>
        </p:nvSpPr>
        <p:spPr bwMode="auto">
          <a:xfrm>
            <a:off x="5767388" y="5789613"/>
            <a:ext cx="76200" cy="76200"/>
          </a:xfrm>
          <a:prstGeom prst="flowChartConnector">
            <a:avLst/>
          </a:prstGeom>
          <a:solidFill>
            <a:srgbClr val="000000"/>
          </a:solidFill>
          <a:ln w="9525">
            <a:solidFill>
              <a:srgbClr val="000000"/>
            </a:solidFill>
            <a:round/>
            <a:headEnd/>
            <a:tailEnd/>
          </a:ln>
        </p:spPr>
        <p:txBody>
          <a:bodyPr anchor="ctr"/>
          <a:lstStyle/>
          <a:p>
            <a:endParaRPr lang="zh-CN" altLang="en-US"/>
          </a:p>
        </p:txBody>
      </p:sp>
      <p:sp>
        <p:nvSpPr>
          <p:cNvPr id="1258544" name="Text Box 48"/>
          <p:cNvSpPr txBox="1">
            <a:spLocks noChangeAspect="1" noChangeArrowheads="1"/>
          </p:cNvSpPr>
          <p:nvPr/>
        </p:nvSpPr>
        <p:spPr bwMode="auto">
          <a:xfrm>
            <a:off x="1935163" y="6088063"/>
            <a:ext cx="5448300" cy="365125"/>
          </a:xfrm>
          <a:prstGeom prst="rect">
            <a:avLst/>
          </a:prstGeom>
          <a:solidFill>
            <a:srgbClr val="FFFFFF"/>
          </a:solidFill>
          <a:ln w="9525">
            <a:noFill/>
            <a:miter lim="800000"/>
            <a:headEnd/>
            <a:tailEnd/>
          </a:ln>
        </p:spPr>
        <p:txBody>
          <a:bodyPr wrap="none" lIns="0" tIns="0" rIns="0" bIns="0" anchor="ctr">
            <a:spAutoFit/>
          </a:bodyPr>
          <a:lstStyle/>
          <a:p>
            <a:pPr algn="just"/>
            <a:r>
              <a:rPr lang="zh-CN" altLang="en-US">
                <a:solidFill>
                  <a:schemeClr val="bg2"/>
                </a:solidFill>
                <a:ea typeface="楷体_GB2312" pitchFamily="49" charset="-122"/>
              </a:rPr>
              <a:t>图</a:t>
            </a:r>
            <a:r>
              <a:rPr lang="en-US" altLang="zh-CN">
                <a:solidFill>
                  <a:schemeClr val="bg2"/>
                </a:solidFill>
                <a:ea typeface="楷体_GB2312" pitchFamily="49" charset="-122"/>
              </a:rPr>
              <a:t>7.12  </a:t>
            </a:r>
            <a:r>
              <a:rPr lang="zh-CN" altLang="en-US">
                <a:solidFill>
                  <a:schemeClr val="bg2"/>
                </a:solidFill>
                <a:ea typeface="楷体_GB2312" pitchFamily="49" charset="-122"/>
              </a:rPr>
              <a:t>由</a:t>
            </a:r>
            <a:r>
              <a:rPr lang="en-US" altLang="zh-CN">
                <a:solidFill>
                  <a:schemeClr val="bg2"/>
                </a:solidFill>
                <a:ea typeface="楷体_GB2312" pitchFamily="49" charset="-122"/>
              </a:rPr>
              <a:t>4</a:t>
            </a:r>
            <a:r>
              <a:rPr lang="zh-CN" altLang="en-US">
                <a:solidFill>
                  <a:schemeClr val="bg2"/>
                </a:solidFill>
                <a:ea typeface="楷体_GB2312" pitchFamily="49" charset="-122"/>
              </a:rPr>
              <a:t>级指令流水线组织的</a:t>
            </a:r>
            <a:r>
              <a:rPr lang="en-US" altLang="zh-CN">
                <a:solidFill>
                  <a:schemeClr val="bg2"/>
                </a:solidFill>
                <a:ea typeface="楷体_GB2312" pitchFamily="49" charset="-122"/>
              </a:rPr>
              <a:t>CPU</a:t>
            </a:r>
            <a:r>
              <a:rPr lang="zh-CN" altLang="en-US">
                <a:solidFill>
                  <a:schemeClr val="bg2"/>
                </a:solidFill>
                <a:ea typeface="楷体_GB2312" pitchFamily="49" charset="-122"/>
              </a:rPr>
              <a:t>结构</a:t>
            </a:r>
          </a:p>
        </p:txBody>
      </p: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DB0C25DB-7DDC-42FD-A13D-0666ABB642E3}" type="slidenum">
              <a:rPr lang="zh-CN" altLang="en-US"/>
              <a:pPr/>
              <a:t>43</a:t>
            </a:fld>
            <a:endParaRPr lang="en-US" altLang="zh-CN"/>
          </a:p>
        </p:txBody>
      </p:sp>
      <p:sp>
        <p:nvSpPr>
          <p:cNvPr id="1259522" name="Rectangle 2"/>
          <p:cNvSpPr>
            <a:spLocks noGrp="1" noChangeArrowheads="1"/>
          </p:cNvSpPr>
          <p:nvPr>
            <p:ph type="title"/>
          </p:nvPr>
        </p:nvSpPr>
        <p:spPr/>
        <p:txBody>
          <a:bodyPr/>
          <a:lstStyle/>
          <a:p>
            <a:r>
              <a:rPr lang="en-US" altLang="zh-CN"/>
              <a:t>7.3.1 </a:t>
            </a:r>
            <a:r>
              <a:rPr lang="zh-CN" altLang="en-US" b="0"/>
              <a:t>基本的指令流水线</a:t>
            </a:r>
          </a:p>
        </p:txBody>
      </p:sp>
      <p:sp>
        <p:nvSpPr>
          <p:cNvPr id="1259523" name="Rectangle 3"/>
          <p:cNvSpPr>
            <a:spLocks noGrp="1" noChangeArrowheads="1"/>
          </p:cNvSpPr>
          <p:nvPr>
            <p:ph type="body" idx="1"/>
          </p:nvPr>
        </p:nvSpPr>
        <p:spPr>
          <a:xfrm>
            <a:off x="457200" y="836613"/>
            <a:ext cx="8578850" cy="5905500"/>
          </a:xfrm>
        </p:spPr>
        <p:txBody>
          <a:bodyPr/>
          <a:lstStyle/>
          <a:p>
            <a:pPr marL="357188" indent="-357188">
              <a:spcBef>
                <a:spcPct val="10000"/>
              </a:spcBef>
            </a:pPr>
            <a:r>
              <a:rPr lang="zh-CN" altLang="en-US"/>
              <a:t>在没有指令分支、</a:t>
            </a:r>
            <a:r>
              <a:rPr lang="en-US" altLang="zh-CN"/>
              <a:t>Cache</a:t>
            </a:r>
            <a:r>
              <a:rPr lang="zh-CN" altLang="en-US"/>
              <a:t>失效或其他原因引起的延时等条件下，</a:t>
            </a:r>
            <a:r>
              <a:rPr lang="en-US" altLang="zh-CN"/>
              <a:t>CPU</a:t>
            </a:r>
            <a:r>
              <a:rPr lang="zh-CN" altLang="en-US"/>
              <a:t>的最大执行速率可达到理想水平，即</a:t>
            </a:r>
            <a:r>
              <a:rPr lang="en-US" altLang="zh-CN"/>
              <a:t>CPI</a:t>
            </a:r>
            <a:r>
              <a:rPr lang="zh-CN" altLang="en-US"/>
              <a:t>＝</a:t>
            </a:r>
            <a:r>
              <a:rPr lang="en-US" altLang="zh-CN"/>
              <a:t>1</a:t>
            </a:r>
            <a:r>
              <a:rPr lang="zh-CN" altLang="en-US"/>
              <a:t>。</a:t>
            </a:r>
          </a:p>
          <a:p>
            <a:pPr marL="357188" indent="-357188">
              <a:spcBef>
                <a:spcPct val="10000"/>
              </a:spcBef>
            </a:pPr>
            <a:r>
              <a:rPr lang="zh-CN" altLang="en-US"/>
              <a:t>间接寻址：在获取操作数之前，通常需要</a:t>
            </a:r>
            <a:r>
              <a:rPr lang="en-US" altLang="zh-CN"/>
              <a:t>ALU</a:t>
            </a:r>
            <a:r>
              <a:rPr lang="zh-CN" altLang="en-US"/>
              <a:t>计算操作数在内存中的地址。</a:t>
            </a:r>
          </a:p>
          <a:p>
            <a:pPr marL="357188" indent="-357188">
              <a:spcBef>
                <a:spcPct val="10000"/>
              </a:spcBef>
            </a:pPr>
            <a:r>
              <a:rPr lang="en-US" altLang="zh-CN"/>
              <a:t>ALU</a:t>
            </a:r>
            <a:r>
              <a:rPr lang="zh-CN" altLang="en-US"/>
              <a:t>完成复杂的运算（如浮点计算）往往需要多个时钟周期，使得</a:t>
            </a:r>
            <a:r>
              <a:rPr lang="en-US" altLang="zh-CN"/>
              <a:t>CPI</a:t>
            </a:r>
            <a:r>
              <a:rPr lang="zh-CN" altLang="en-US"/>
              <a:t>＞</a:t>
            </a:r>
            <a:r>
              <a:rPr lang="en-US" altLang="zh-CN"/>
              <a:t>1</a:t>
            </a:r>
            <a:r>
              <a:rPr lang="zh-CN" altLang="en-US"/>
              <a:t>。</a:t>
            </a:r>
            <a:endParaRPr lang="en-US" altLang="zh-CN"/>
          </a:p>
        </p:txBody>
      </p:sp>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4"/>
          <p:cNvSpPr>
            <a:spLocks noGrp="1"/>
          </p:cNvSpPr>
          <p:nvPr>
            <p:ph type="sldNum" sz="quarter" idx="11"/>
          </p:nvPr>
        </p:nvSpPr>
        <p:spPr/>
        <p:txBody>
          <a:bodyPr/>
          <a:lstStyle/>
          <a:p>
            <a:fld id="{82D2AE99-5A6D-4662-A7B6-ED16A26409C4}" type="slidenum">
              <a:rPr lang="zh-CN" altLang="en-US"/>
              <a:pPr/>
              <a:t>44</a:t>
            </a:fld>
            <a:endParaRPr lang="en-US" altLang="zh-CN"/>
          </a:p>
        </p:txBody>
      </p:sp>
      <p:sp>
        <p:nvSpPr>
          <p:cNvPr id="1260546" name="Rectangle 2"/>
          <p:cNvSpPr>
            <a:spLocks noGrp="1" noChangeArrowheads="1"/>
          </p:cNvSpPr>
          <p:nvPr>
            <p:ph type="title"/>
          </p:nvPr>
        </p:nvSpPr>
        <p:spPr/>
        <p:txBody>
          <a:bodyPr/>
          <a:lstStyle/>
          <a:p>
            <a:r>
              <a:rPr lang="en-US" altLang="zh-CN"/>
              <a:t>7.3.1 </a:t>
            </a:r>
            <a:r>
              <a:rPr lang="zh-CN" altLang="en-US" b="0"/>
              <a:t>基本的指令流水线</a:t>
            </a:r>
          </a:p>
        </p:txBody>
      </p:sp>
      <p:sp>
        <p:nvSpPr>
          <p:cNvPr id="1260547" name="Rectangle 3"/>
          <p:cNvSpPr>
            <a:spLocks noGrp="1" noChangeArrowheads="1"/>
          </p:cNvSpPr>
          <p:nvPr>
            <p:ph type="body" idx="1"/>
          </p:nvPr>
        </p:nvSpPr>
        <p:spPr/>
        <p:txBody>
          <a:bodyPr/>
          <a:lstStyle/>
          <a:p>
            <a:pPr marL="357188" indent="-357188">
              <a:spcBef>
                <a:spcPct val="10000"/>
              </a:spcBef>
              <a:buFont typeface="Wingdings" pitchFamily="2" charset="2"/>
              <a:buNone/>
            </a:pPr>
            <a:r>
              <a:rPr lang="en-US" altLang="zh-CN"/>
              <a:t>【</a:t>
            </a:r>
            <a:r>
              <a:rPr lang="zh-CN" altLang="en-US"/>
              <a:t>例</a:t>
            </a:r>
            <a:r>
              <a:rPr lang="en-US" altLang="zh-CN"/>
              <a:t>2】MIPS R2/3000</a:t>
            </a:r>
            <a:r>
              <a:rPr lang="zh-CN" altLang="en-US"/>
              <a:t>采用的</a:t>
            </a:r>
            <a:r>
              <a:rPr lang="en-US" altLang="zh-CN"/>
              <a:t>5</a:t>
            </a:r>
            <a:r>
              <a:rPr lang="zh-CN" altLang="en-US"/>
              <a:t>级指令流水线：</a:t>
            </a:r>
          </a:p>
          <a:p>
            <a:pPr marL="357188" indent="-357188">
              <a:spcBef>
                <a:spcPct val="10000"/>
              </a:spcBef>
              <a:buSzTx/>
              <a:buFont typeface="Wingdings" pitchFamily="2" charset="2"/>
              <a:buAutoNum type="arabicPeriod"/>
            </a:pPr>
            <a:r>
              <a:rPr lang="en-US" altLang="zh-CN">
                <a:solidFill>
                  <a:srgbClr val="006600"/>
                </a:solidFill>
              </a:rPr>
              <a:t>IF</a:t>
            </a:r>
            <a:r>
              <a:rPr lang="zh-CN" altLang="en-US"/>
              <a:t>：利用指令</a:t>
            </a:r>
            <a:r>
              <a:rPr lang="en-US" altLang="zh-CN"/>
              <a:t>Cache</a:t>
            </a:r>
            <a:r>
              <a:rPr lang="zh-CN" altLang="en-US">
                <a:solidFill>
                  <a:srgbClr val="FF0066"/>
                </a:solidFill>
              </a:rPr>
              <a:t>获得指令</a:t>
            </a:r>
            <a:r>
              <a:rPr lang="zh-CN" altLang="en-US"/>
              <a:t>；</a:t>
            </a:r>
          </a:p>
          <a:p>
            <a:pPr marL="357188" indent="-357188">
              <a:spcBef>
                <a:spcPct val="10000"/>
              </a:spcBef>
              <a:buSzTx/>
              <a:buFont typeface="Wingdings" pitchFamily="2" charset="2"/>
              <a:buAutoNum type="arabicPeriod"/>
            </a:pPr>
            <a:r>
              <a:rPr lang="en-US" altLang="zh-CN">
                <a:solidFill>
                  <a:srgbClr val="006600"/>
                </a:solidFill>
              </a:rPr>
              <a:t>RD</a:t>
            </a:r>
            <a:r>
              <a:rPr lang="zh-CN" altLang="en-US"/>
              <a:t>：当对取得的指令进行</a:t>
            </a:r>
            <a:r>
              <a:rPr lang="zh-CN" altLang="en-US">
                <a:solidFill>
                  <a:srgbClr val="FF0066"/>
                </a:solidFill>
              </a:rPr>
              <a:t>译码</a:t>
            </a:r>
            <a:r>
              <a:rPr lang="zh-CN" altLang="en-US"/>
              <a:t>时，从寄存器</a:t>
            </a:r>
            <a:r>
              <a:rPr lang="en-US" altLang="zh-CN"/>
              <a:t>RF</a:t>
            </a:r>
            <a:r>
              <a:rPr lang="zh-CN" altLang="en-US"/>
              <a:t>中</a:t>
            </a:r>
            <a:r>
              <a:rPr lang="zh-CN" altLang="en-US">
                <a:solidFill>
                  <a:srgbClr val="FF0066"/>
                </a:solidFill>
              </a:rPr>
              <a:t>读取操作数</a:t>
            </a:r>
            <a:r>
              <a:rPr lang="zh-CN" altLang="en-US"/>
              <a:t>；</a:t>
            </a:r>
            <a:br>
              <a:rPr lang="zh-CN" altLang="en-US"/>
            </a:br>
            <a:r>
              <a:rPr lang="zh-CN" altLang="en-US"/>
              <a:t>（</a:t>
            </a:r>
            <a:r>
              <a:rPr lang="en-US" altLang="zh-CN"/>
              <a:t>MIPS</a:t>
            </a:r>
            <a:r>
              <a:rPr lang="zh-CN" altLang="en-US"/>
              <a:t>指令无复杂的间接等寻址方式）</a:t>
            </a:r>
          </a:p>
          <a:p>
            <a:pPr marL="357188" indent="-357188">
              <a:spcBef>
                <a:spcPct val="10000"/>
              </a:spcBef>
              <a:buSzTx/>
              <a:buFont typeface="Wingdings" pitchFamily="2" charset="2"/>
              <a:buAutoNum type="arabicPeriod"/>
            </a:pPr>
            <a:r>
              <a:rPr lang="en-US" altLang="zh-CN">
                <a:solidFill>
                  <a:srgbClr val="006600"/>
                </a:solidFill>
              </a:rPr>
              <a:t>EX</a:t>
            </a:r>
            <a:r>
              <a:rPr lang="zh-CN" altLang="en-US"/>
              <a:t>：利用</a:t>
            </a:r>
            <a:r>
              <a:rPr lang="en-US" altLang="zh-CN"/>
              <a:t>ALU</a:t>
            </a:r>
            <a:r>
              <a:rPr lang="zh-CN" altLang="en-US"/>
              <a:t>和必需的寄存器</a:t>
            </a:r>
            <a:r>
              <a:rPr lang="zh-CN" altLang="en-US">
                <a:solidFill>
                  <a:srgbClr val="FF0066"/>
                </a:solidFill>
              </a:rPr>
              <a:t>处理数据</a:t>
            </a:r>
            <a:r>
              <a:rPr lang="zh-CN" altLang="en-US"/>
              <a:t>；</a:t>
            </a:r>
          </a:p>
          <a:p>
            <a:pPr marL="357188" indent="-357188">
              <a:spcBef>
                <a:spcPct val="10000"/>
              </a:spcBef>
              <a:buSzTx/>
              <a:buFont typeface="Wingdings" pitchFamily="2" charset="2"/>
              <a:buAutoNum type="arabicPeriod"/>
            </a:pPr>
            <a:r>
              <a:rPr lang="en-US" altLang="zh-CN">
                <a:solidFill>
                  <a:srgbClr val="006600"/>
                </a:solidFill>
              </a:rPr>
              <a:t>MA</a:t>
            </a:r>
            <a:r>
              <a:rPr lang="zh-CN" altLang="en-US"/>
              <a:t>：利用数据</a:t>
            </a:r>
            <a:r>
              <a:rPr lang="en-US" altLang="zh-CN"/>
              <a:t>Cache</a:t>
            </a:r>
            <a:r>
              <a:rPr lang="zh-CN" altLang="en-US">
                <a:solidFill>
                  <a:srgbClr val="FF0066"/>
                </a:solidFill>
              </a:rPr>
              <a:t>加载</a:t>
            </a:r>
            <a:r>
              <a:rPr lang="zh-CN" altLang="en-US"/>
              <a:t>或</a:t>
            </a:r>
            <a:r>
              <a:rPr lang="zh-CN" altLang="en-US">
                <a:solidFill>
                  <a:srgbClr val="FF0066"/>
                </a:solidFill>
              </a:rPr>
              <a:t>存储操作数</a:t>
            </a:r>
            <a:r>
              <a:rPr lang="zh-CN" altLang="en-US"/>
              <a:t>；</a:t>
            </a:r>
          </a:p>
          <a:p>
            <a:pPr marL="357188" indent="-357188">
              <a:spcBef>
                <a:spcPct val="10000"/>
              </a:spcBef>
              <a:buSzTx/>
              <a:buFont typeface="Wingdings" pitchFamily="2" charset="2"/>
              <a:buAutoNum type="arabicPeriod"/>
            </a:pPr>
            <a:r>
              <a:rPr lang="en-US" altLang="zh-CN">
                <a:solidFill>
                  <a:srgbClr val="006600"/>
                </a:solidFill>
              </a:rPr>
              <a:t>WB</a:t>
            </a:r>
            <a:r>
              <a:rPr lang="zh-CN" altLang="en-US"/>
              <a:t>：将</a:t>
            </a:r>
            <a:r>
              <a:rPr lang="zh-CN" altLang="en-US">
                <a:solidFill>
                  <a:srgbClr val="FF0066"/>
                </a:solidFill>
              </a:rPr>
              <a:t>操作数存储</a:t>
            </a:r>
            <a:r>
              <a:rPr lang="zh-CN" altLang="en-US"/>
              <a:t>（写回）到</a:t>
            </a:r>
            <a:r>
              <a:rPr lang="zh-CN" altLang="en-US">
                <a:solidFill>
                  <a:srgbClr val="006600"/>
                </a:solidFill>
              </a:rPr>
              <a:t>寄存器</a:t>
            </a:r>
            <a:r>
              <a:rPr lang="zh-CN" altLang="en-US"/>
              <a:t>。</a:t>
            </a:r>
            <a:endParaRPr lang="en-US" altLang="zh-CN"/>
          </a:p>
        </p:txBody>
      </p:sp>
      <p:sp>
        <p:nvSpPr>
          <p:cNvPr id="1260548" name="Text Box 4"/>
          <p:cNvSpPr txBox="1">
            <a:spLocks noChangeAspect="1" noChangeArrowheads="1"/>
          </p:cNvSpPr>
          <p:nvPr/>
        </p:nvSpPr>
        <p:spPr bwMode="auto">
          <a:xfrm>
            <a:off x="323850" y="4708525"/>
            <a:ext cx="1157288" cy="1000125"/>
          </a:xfrm>
          <a:prstGeom prst="rect">
            <a:avLst/>
          </a:prstGeom>
          <a:solidFill>
            <a:srgbClr val="FFFF99"/>
          </a:solidFill>
          <a:ln w="28575">
            <a:solidFill>
              <a:srgbClr val="000000"/>
            </a:solidFill>
            <a:miter lim="800000"/>
            <a:headEnd/>
            <a:tailEnd/>
          </a:ln>
        </p:spPr>
        <p:txBody>
          <a:bodyPr lIns="54000" rIns="54000" anchor="ctr"/>
          <a:lstStyle/>
          <a:p>
            <a:r>
              <a:rPr lang="zh-CN" altLang="en-US">
                <a:ea typeface="楷体_GB2312" pitchFamily="49" charset="-122"/>
              </a:rPr>
              <a:t>指令</a:t>
            </a:r>
          </a:p>
          <a:p>
            <a:r>
              <a:rPr lang="zh-CN" altLang="en-US">
                <a:ea typeface="楷体_GB2312" pitchFamily="49" charset="-122"/>
              </a:rPr>
              <a:t>存储器</a:t>
            </a:r>
          </a:p>
        </p:txBody>
      </p:sp>
      <p:sp>
        <p:nvSpPr>
          <p:cNvPr id="1260549" name="Text Box 5"/>
          <p:cNvSpPr txBox="1">
            <a:spLocks noChangeAspect="1" noChangeArrowheads="1"/>
          </p:cNvSpPr>
          <p:nvPr/>
        </p:nvSpPr>
        <p:spPr bwMode="auto">
          <a:xfrm>
            <a:off x="2406650" y="4708525"/>
            <a:ext cx="927100" cy="998538"/>
          </a:xfrm>
          <a:prstGeom prst="rect">
            <a:avLst/>
          </a:prstGeom>
          <a:solidFill>
            <a:srgbClr val="FFFF99"/>
          </a:solidFill>
          <a:ln w="28575">
            <a:solidFill>
              <a:srgbClr val="000000"/>
            </a:solidFill>
            <a:miter lim="800000"/>
            <a:headEnd/>
            <a:tailEnd/>
          </a:ln>
        </p:spPr>
        <p:txBody>
          <a:bodyPr lIns="54000" rIns="54000" anchor="ctr"/>
          <a:lstStyle/>
          <a:p>
            <a:r>
              <a:rPr lang="zh-CN" altLang="en-US">
                <a:ea typeface="楷体_GB2312" pitchFamily="49" charset="-122"/>
              </a:rPr>
              <a:t>寄存器组</a:t>
            </a:r>
          </a:p>
        </p:txBody>
      </p:sp>
      <p:sp>
        <p:nvSpPr>
          <p:cNvPr id="1260550" name="Text Box 6"/>
          <p:cNvSpPr txBox="1">
            <a:spLocks noChangeAspect="1" noChangeArrowheads="1"/>
          </p:cNvSpPr>
          <p:nvPr/>
        </p:nvSpPr>
        <p:spPr bwMode="auto">
          <a:xfrm>
            <a:off x="4027488" y="4708525"/>
            <a:ext cx="928687" cy="995363"/>
          </a:xfrm>
          <a:prstGeom prst="rect">
            <a:avLst/>
          </a:prstGeom>
          <a:solidFill>
            <a:srgbClr val="FFFF99"/>
          </a:solidFill>
          <a:ln w="28575">
            <a:solidFill>
              <a:srgbClr val="000000"/>
            </a:solidFill>
            <a:miter lim="800000"/>
            <a:headEnd/>
            <a:tailEnd/>
          </a:ln>
        </p:spPr>
        <p:txBody>
          <a:bodyPr lIns="54000" rIns="54000" anchor="ctr"/>
          <a:lstStyle/>
          <a:p>
            <a:pPr>
              <a:spcBef>
                <a:spcPts val="775"/>
              </a:spcBef>
            </a:pPr>
            <a:r>
              <a:rPr lang="en-US" altLang="zh-CN">
                <a:ea typeface="楷体_GB2312" pitchFamily="49" charset="-122"/>
              </a:rPr>
              <a:t>ALU</a:t>
            </a:r>
          </a:p>
        </p:txBody>
      </p:sp>
      <p:sp>
        <p:nvSpPr>
          <p:cNvPr id="1260551" name="Text Box 7"/>
          <p:cNvSpPr txBox="1">
            <a:spLocks noChangeAspect="1" noChangeArrowheads="1"/>
          </p:cNvSpPr>
          <p:nvPr/>
        </p:nvSpPr>
        <p:spPr bwMode="auto">
          <a:xfrm>
            <a:off x="5881688" y="4708525"/>
            <a:ext cx="1157287" cy="996950"/>
          </a:xfrm>
          <a:prstGeom prst="rect">
            <a:avLst/>
          </a:prstGeom>
          <a:solidFill>
            <a:srgbClr val="FFFF99"/>
          </a:solidFill>
          <a:ln w="28575">
            <a:solidFill>
              <a:srgbClr val="000000"/>
            </a:solidFill>
            <a:miter lim="800000"/>
            <a:headEnd/>
            <a:tailEnd/>
          </a:ln>
        </p:spPr>
        <p:txBody>
          <a:bodyPr lIns="54000" rIns="54000" anchor="ctr"/>
          <a:lstStyle/>
          <a:p>
            <a:r>
              <a:rPr lang="zh-CN" altLang="en-US">
                <a:ea typeface="楷体_GB2312" pitchFamily="49" charset="-122"/>
              </a:rPr>
              <a:t>数据</a:t>
            </a:r>
          </a:p>
          <a:p>
            <a:r>
              <a:rPr lang="zh-CN" altLang="en-US">
                <a:ea typeface="楷体_GB2312" pitchFamily="49" charset="-122"/>
              </a:rPr>
              <a:t>存储器</a:t>
            </a:r>
          </a:p>
        </p:txBody>
      </p:sp>
      <p:sp>
        <p:nvSpPr>
          <p:cNvPr id="1260552" name="Rectangle 8"/>
          <p:cNvSpPr>
            <a:spLocks noChangeAspect="1" noChangeArrowheads="1"/>
          </p:cNvSpPr>
          <p:nvPr/>
        </p:nvSpPr>
        <p:spPr bwMode="auto">
          <a:xfrm>
            <a:off x="1712913" y="4508500"/>
            <a:ext cx="231775" cy="1597025"/>
          </a:xfrm>
          <a:prstGeom prst="rect">
            <a:avLst/>
          </a:prstGeom>
          <a:solidFill>
            <a:srgbClr val="CCFF99"/>
          </a:solidFill>
          <a:ln w="28575">
            <a:solidFill>
              <a:srgbClr val="000000"/>
            </a:solidFill>
            <a:miter lim="800000"/>
            <a:headEnd/>
            <a:tailEnd/>
          </a:ln>
        </p:spPr>
        <p:txBody>
          <a:bodyPr anchor="ctr"/>
          <a:lstStyle/>
          <a:p>
            <a:endParaRPr lang="zh-CN" altLang="en-US"/>
          </a:p>
        </p:txBody>
      </p:sp>
      <p:sp>
        <p:nvSpPr>
          <p:cNvPr id="1260553" name="Line 9"/>
          <p:cNvSpPr>
            <a:spLocks noChangeAspect="1" noChangeShapeType="1"/>
          </p:cNvSpPr>
          <p:nvPr/>
        </p:nvSpPr>
        <p:spPr bwMode="auto">
          <a:xfrm>
            <a:off x="1481138" y="5307013"/>
            <a:ext cx="231775" cy="1587"/>
          </a:xfrm>
          <a:prstGeom prst="line">
            <a:avLst/>
          </a:prstGeom>
          <a:noFill/>
          <a:ln w="28575">
            <a:solidFill>
              <a:srgbClr val="0000FF"/>
            </a:solidFill>
            <a:round/>
            <a:headEnd/>
            <a:tailEnd/>
          </a:ln>
        </p:spPr>
        <p:txBody>
          <a:bodyPr anchor="ctr"/>
          <a:lstStyle/>
          <a:p>
            <a:endParaRPr lang="zh-CN" altLang="en-US"/>
          </a:p>
        </p:txBody>
      </p:sp>
      <p:sp>
        <p:nvSpPr>
          <p:cNvPr id="1260554" name="Line 10"/>
          <p:cNvSpPr>
            <a:spLocks noChangeAspect="1" noChangeShapeType="1"/>
          </p:cNvSpPr>
          <p:nvPr/>
        </p:nvSpPr>
        <p:spPr bwMode="auto">
          <a:xfrm>
            <a:off x="1944688" y="5307013"/>
            <a:ext cx="461962" cy="1587"/>
          </a:xfrm>
          <a:prstGeom prst="line">
            <a:avLst/>
          </a:prstGeom>
          <a:noFill/>
          <a:ln w="28575">
            <a:solidFill>
              <a:srgbClr val="0000FF"/>
            </a:solidFill>
            <a:round/>
            <a:headEnd/>
            <a:tailEnd/>
          </a:ln>
        </p:spPr>
        <p:txBody>
          <a:bodyPr anchor="ctr"/>
          <a:lstStyle/>
          <a:p>
            <a:endParaRPr lang="zh-CN" altLang="en-US"/>
          </a:p>
        </p:txBody>
      </p:sp>
      <p:sp>
        <p:nvSpPr>
          <p:cNvPr id="1260555" name="Line 11"/>
          <p:cNvSpPr>
            <a:spLocks noChangeAspect="1" noChangeShapeType="1"/>
          </p:cNvSpPr>
          <p:nvPr/>
        </p:nvSpPr>
        <p:spPr bwMode="auto">
          <a:xfrm flipV="1">
            <a:off x="2176463" y="5106988"/>
            <a:ext cx="1587" cy="200025"/>
          </a:xfrm>
          <a:prstGeom prst="line">
            <a:avLst/>
          </a:prstGeom>
          <a:noFill/>
          <a:ln w="28575">
            <a:solidFill>
              <a:srgbClr val="0000FF"/>
            </a:solidFill>
            <a:round/>
            <a:headEnd/>
            <a:tailEnd/>
          </a:ln>
        </p:spPr>
        <p:txBody>
          <a:bodyPr anchor="ctr"/>
          <a:lstStyle/>
          <a:p>
            <a:endParaRPr lang="zh-CN" altLang="en-US"/>
          </a:p>
        </p:txBody>
      </p:sp>
      <p:sp>
        <p:nvSpPr>
          <p:cNvPr id="1260556" name="Line 12"/>
          <p:cNvSpPr>
            <a:spLocks noChangeAspect="1" noChangeShapeType="1"/>
          </p:cNvSpPr>
          <p:nvPr/>
        </p:nvSpPr>
        <p:spPr bwMode="auto">
          <a:xfrm>
            <a:off x="2176463" y="5106988"/>
            <a:ext cx="230187" cy="1587"/>
          </a:xfrm>
          <a:prstGeom prst="line">
            <a:avLst/>
          </a:prstGeom>
          <a:noFill/>
          <a:ln w="28575">
            <a:solidFill>
              <a:srgbClr val="0000FF"/>
            </a:solidFill>
            <a:round/>
            <a:headEnd/>
            <a:tailEnd/>
          </a:ln>
        </p:spPr>
        <p:txBody>
          <a:bodyPr anchor="ctr"/>
          <a:lstStyle/>
          <a:p>
            <a:endParaRPr lang="zh-CN" altLang="en-US"/>
          </a:p>
        </p:txBody>
      </p:sp>
      <p:sp>
        <p:nvSpPr>
          <p:cNvPr id="1260557" name="Rectangle 13"/>
          <p:cNvSpPr>
            <a:spLocks noChangeAspect="1" noChangeArrowheads="1"/>
          </p:cNvSpPr>
          <p:nvPr/>
        </p:nvSpPr>
        <p:spPr bwMode="auto">
          <a:xfrm>
            <a:off x="7502525" y="4508500"/>
            <a:ext cx="233363" cy="1597025"/>
          </a:xfrm>
          <a:prstGeom prst="rect">
            <a:avLst/>
          </a:prstGeom>
          <a:solidFill>
            <a:srgbClr val="CCFF99"/>
          </a:solidFill>
          <a:ln w="28575">
            <a:solidFill>
              <a:srgbClr val="000000"/>
            </a:solidFill>
            <a:miter lim="800000"/>
            <a:headEnd/>
            <a:tailEnd/>
          </a:ln>
        </p:spPr>
        <p:txBody>
          <a:bodyPr anchor="ctr"/>
          <a:lstStyle/>
          <a:p>
            <a:endParaRPr lang="zh-CN" altLang="en-US"/>
          </a:p>
        </p:txBody>
      </p:sp>
      <p:sp>
        <p:nvSpPr>
          <p:cNvPr id="1260558" name="Line 14"/>
          <p:cNvSpPr>
            <a:spLocks noChangeAspect="1" noChangeShapeType="1"/>
          </p:cNvSpPr>
          <p:nvPr/>
        </p:nvSpPr>
        <p:spPr bwMode="auto">
          <a:xfrm>
            <a:off x="3333750" y="4908550"/>
            <a:ext cx="693738" cy="1588"/>
          </a:xfrm>
          <a:prstGeom prst="line">
            <a:avLst/>
          </a:prstGeom>
          <a:noFill/>
          <a:ln w="28575">
            <a:solidFill>
              <a:srgbClr val="0000FF"/>
            </a:solidFill>
            <a:round/>
            <a:headEnd/>
            <a:tailEnd/>
          </a:ln>
        </p:spPr>
        <p:txBody>
          <a:bodyPr anchor="ctr"/>
          <a:lstStyle/>
          <a:p>
            <a:endParaRPr lang="zh-CN" altLang="en-US"/>
          </a:p>
        </p:txBody>
      </p:sp>
      <p:sp>
        <p:nvSpPr>
          <p:cNvPr id="1260559" name="Line 15"/>
          <p:cNvSpPr>
            <a:spLocks noChangeAspect="1" noChangeShapeType="1"/>
          </p:cNvSpPr>
          <p:nvPr/>
        </p:nvSpPr>
        <p:spPr bwMode="auto">
          <a:xfrm>
            <a:off x="3333750" y="5507038"/>
            <a:ext cx="693738" cy="0"/>
          </a:xfrm>
          <a:prstGeom prst="line">
            <a:avLst/>
          </a:prstGeom>
          <a:noFill/>
          <a:ln w="28575">
            <a:solidFill>
              <a:srgbClr val="0000FF"/>
            </a:solidFill>
            <a:round/>
            <a:headEnd/>
            <a:tailEnd/>
          </a:ln>
        </p:spPr>
        <p:txBody>
          <a:bodyPr anchor="ctr"/>
          <a:lstStyle/>
          <a:p>
            <a:endParaRPr lang="zh-CN" altLang="en-US"/>
          </a:p>
        </p:txBody>
      </p:sp>
      <p:sp>
        <p:nvSpPr>
          <p:cNvPr id="1260560" name="Rectangle 16"/>
          <p:cNvSpPr>
            <a:spLocks noChangeAspect="1" noChangeArrowheads="1"/>
          </p:cNvSpPr>
          <p:nvPr/>
        </p:nvSpPr>
        <p:spPr bwMode="auto">
          <a:xfrm>
            <a:off x="3565525" y="4508500"/>
            <a:ext cx="231775" cy="1597025"/>
          </a:xfrm>
          <a:prstGeom prst="rect">
            <a:avLst/>
          </a:prstGeom>
          <a:solidFill>
            <a:srgbClr val="CCFF99"/>
          </a:solidFill>
          <a:ln w="28575">
            <a:solidFill>
              <a:srgbClr val="000000"/>
            </a:solidFill>
            <a:miter lim="800000"/>
            <a:headEnd/>
            <a:tailEnd/>
          </a:ln>
        </p:spPr>
        <p:txBody>
          <a:bodyPr anchor="ctr"/>
          <a:lstStyle/>
          <a:p>
            <a:endParaRPr lang="zh-CN" altLang="en-US"/>
          </a:p>
        </p:txBody>
      </p:sp>
      <p:sp>
        <p:nvSpPr>
          <p:cNvPr id="1260561" name="Line 17"/>
          <p:cNvSpPr>
            <a:spLocks noChangeAspect="1" noChangeShapeType="1"/>
          </p:cNvSpPr>
          <p:nvPr/>
        </p:nvSpPr>
        <p:spPr bwMode="auto">
          <a:xfrm>
            <a:off x="4956175" y="5307013"/>
            <a:ext cx="925513" cy="1587"/>
          </a:xfrm>
          <a:prstGeom prst="line">
            <a:avLst/>
          </a:prstGeom>
          <a:noFill/>
          <a:ln w="28575">
            <a:solidFill>
              <a:srgbClr val="0000FF"/>
            </a:solidFill>
            <a:round/>
            <a:headEnd/>
            <a:tailEnd/>
          </a:ln>
        </p:spPr>
        <p:txBody>
          <a:bodyPr anchor="ctr"/>
          <a:lstStyle/>
          <a:p>
            <a:endParaRPr lang="zh-CN" altLang="en-US"/>
          </a:p>
        </p:txBody>
      </p:sp>
      <p:sp>
        <p:nvSpPr>
          <p:cNvPr id="1260562" name="Rectangle 18"/>
          <p:cNvSpPr>
            <a:spLocks noChangeAspect="1" noChangeArrowheads="1"/>
          </p:cNvSpPr>
          <p:nvPr/>
        </p:nvSpPr>
        <p:spPr bwMode="auto">
          <a:xfrm>
            <a:off x="5187950" y="4508500"/>
            <a:ext cx="231775" cy="1597025"/>
          </a:xfrm>
          <a:prstGeom prst="rect">
            <a:avLst/>
          </a:prstGeom>
          <a:solidFill>
            <a:srgbClr val="CCFF99"/>
          </a:solidFill>
          <a:ln w="28575">
            <a:solidFill>
              <a:srgbClr val="000000"/>
            </a:solidFill>
            <a:miter lim="800000"/>
            <a:headEnd/>
            <a:tailEnd/>
          </a:ln>
        </p:spPr>
        <p:txBody>
          <a:bodyPr anchor="ctr"/>
          <a:lstStyle/>
          <a:p>
            <a:endParaRPr lang="zh-CN" altLang="en-US"/>
          </a:p>
        </p:txBody>
      </p:sp>
      <p:sp>
        <p:nvSpPr>
          <p:cNvPr id="1260563" name="Line 19"/>
          <p:cNvSpPr>
            <a:spLocks noChangeAspect="1" noChangeShapeType="1"/>
          </p:cNvSpPr>
          <p:nvPr/>
        </p:nvSpPr>
        <p:spPr bwMode="auto">
          <a:xfrm flipH="1">
            <a:off x="5651500" y="5307013"/>
            <a:ext cx="1588" cy="600075"/>
          </a:xfrm>
          <a:prstGeom prst="line">
            <a:avLst/>
          </a:prstGeom>
          <a:noFill/>
          <a:ln w="28575">
            <a:solidFill>
              <a:srgbClr val="0000FF"/>
            </a:solidFill>
            <a:round/>
            <a:headEnd/>
            <a:tailEnd/>
          </a:ln>
        </p:spPr>
        <p:txBody>
          <a:bodyPr anchor="ctr"/>
          <a:lstStyle/>
          <a:p>
            <a:endParaRPr lang="zh-CN" altLang="en-US"/>
          </a:p>
        </p:txBody>
      </p:sp>
      <p:sp>
        <p:nvSpPr>
          <p:cNvPr id="1260564" name="Line 20"/>
          <p:cNvSpPr>
            <a:spLocks noChangeAspect="1" noChangeShapeType="1"/>
          </p:cNvSpPr>
          <p:nvPr/>
        </p:nvSpPr>
        <p:spPr bwMode="auto">
          <a:xfrm>
            <a:off x="5651500" y="5907088"/>
            <a:ext cx="1619250" cy="0"/>
          </a:xfrm>
          <a:prstGeom prst="line">
            <a:avLst/>
          </a:prstGeom>
          <a:noFill/>
          <a:ln w="28575">
            <a:solidFill>
              <a:srgbClr val="0000FF"/>
            </a:solidFill>
            <a:round/>
            <a:headEnd/>
            <a:tailEnd/>
          </a:ln>
        </p:spPr>
        <p:txBody>
          <a:bodyPr anchor="ctr"/>
          <a:lstStyle/>
          <a:p>
            <a:endParaRPr lang="zh-CN" altLang="en-US"/>
          </a:p>
        </p:txBody>
      </p:sp>
      <p:sp>
        <p:nvSpPr>
          <p:cNvPr id="1260565" name="Line 21"/>
          <p:cNvSpPr>
            <a:spLocks noChangeAspect="1" noChangeShapeType="1"/>
          </p:cNvSpPr>
          <p:nvPr/>
        </p:nvSpPr>
        <p:spPr bwMode="auto">
          <a:xfrm>
            <a:off x="7040563" y="5307013"/>
            <a:ext cx="461962" cy="1587"/>
          </a:xfrm>
          <a:prstGeom prst="line">
            <a:avLst/>
          </a:prstGeom>
          <a:noFill/>
          <a:ln w="28575">
            <a:solidFill>
              <a:srgbClr val="0000FF"/>
            </a:solidFill>
            <a:round/>
            <a:headEnd/>
            <a:tailEnd/>
          </a:ln>
        </p:spPr>
        <p:txBody>
          <a:bodyPr anchor="ctr"/>
          <a:lstStyle/>
          <a:p>
            <a:endParaRPr lang="zh-CN" altLang="en-US"/>
          </a:p>
        </p:txBody>
      </p:sp>
      <p:sp>
        <p:nvSpPr>
          <p:cNvPr id="1260566" name="Line 22"/>
          <p:cNvSpPr>
            <a:spLocks noChangeAspect="1" noChangeShapeType="1"/>
          </p:cNvSpPr>
          <p:nvPr/>
        </p:nvSpPr>
        <p:spPr bwMode="auto">
          <a:xfrm>
            <a:off x="7272338" y="5507038"/>
            <a:ext cx="230187" cy="1587"/>
          </a:xfrm>
          <a:prstGeom prst="line">
            <a:avLst/>
          </a:prstGeom>
          <a:noFill/>
          <a:ln w="28575">
            <a:solidFill>
              <a:srgbClr val="0000FF"/>
            </a:solidFill>
            <a:round/>
            <a:headEnd/>
            <a:tailEnd/>
          </a:ln>
        </p:spPr>
        <p:txBody>
          <a:bodyPr anchor="ctr"/>
          <a:lstStyle/>
          <a:p>
            <a:endParaRPr lang="zh-CN" altLang="en-US"/>
          </a:p>
        </p:txBody>
      </p:sp>
      <p:sp>
        <p:nvSpPr>
          <p:cNvPr id="1260567" name="Line 23"/>
          <p:cNvSpPr>
            <a:spLocks noChangeAspect="1" noChangeShapeType="1"/>
          </p:cNvSpPr>
          <p:nvPr/>
        </p:nvSpPr>
        <p:spPr bwMode="auto">
          <a:xfrm flipV="1">
            <a:off x="7272338" y="5507038"/>
            <a:ext cx="1587" cy="400050"/>
          </a:xfrm>
          <a:prstGeom prst="line">
            <a:avLst/>
          </a:prstGeom>
          <a:noFill/>
          <a:ln w="28575">
            <a:solidFill>
              <a:srgbClr val="0000FF"/>
            </a:solidFill>
            <a:round/>
            <a:headEnd/>
            <a:tailEnd/>
          </a:ln>
        </p:spPr>
        <p:txBody>
          <a:bodyPr anchor="ctr"/>
          <a:lstStyle/>
          <a:p>
            <a:endParaRPr lang="zh-CN" altLang="en-US"/>
          </a:p>
        </p:txBody>
      </p:sp>
      <p:sp>
        <p:nvSpPr>
          <p:cNvPr id="1260568" name="Text Box 24"/>
          <p:cNvSpPr txBox="1">
            <a:spLocks noChangeAspect="1" noChangeArrowheads="1"/>
          </p:cNvSpPr>
          <p:nvPr/>
        </p:nvSpPr>
        <p:spPr bwMode="auto">
          <a:xfrm>
            <a:off x="7966075" y="4708525"/>
            <a:ext cx="927100" cy="996950"/>
          </a:xfrm>
          <a:prstGeom prst="rect">
            <a:avLst/>
          </a:prstGeom>
          <a:solidFill>
            <a:srgbClr val="FFFF99"/>
          </a:solidFill>
          <a:ln w="28575">
            <a:solidFill>
              <a:srgbClr val="000000"/>
            </a:solidFill>
            <a:miter lim="800000"/>
            <a:headEnd/>
            <a:tailEnd/>
          </a:ln>
        </p:spPr>
        <p:txBody>
          <a:bodyPr lIns="54000" rIns="54000" anchor="ctr"/>
          <a:lstStyle/>
          <a:p>
            <a:r>
              <a:rPr lang="zh-CN" altLang="en-US">
                <a:ea typeface="楷体_GB2312" pitchFamily="49" charset="-122"/>
              </a:rPr>
              <a:t>寄存器组</a:t>
            </a:r>
          </a:p>
        </p:txBody>
      </p:sp>
      <p:sp>
        <p:nvSpPr>
          <p:cNvPr id="1260569" name="Line 25"/>
          <p:cNvSpPr>
            <a:spLocks noChangeAspect="1" noChangeShapeType="1"/>
          </p:cNvSpPr>
          <p:nvPr/>
        </p:nvSpPr>
        <p:spPr bwMode="auto">
          <a:xfrm>
            <a:off x="7734300" y="5307013"/>
            <a:ext cx="231775" cy="1587"/>
          </a:xfrm>
          <a:prstGeom prst="line">
            <a:avLst/>
          </a:prstGeom>
          <a:noFill/>
          <a:ln w="28575">
            <a:solidFill>
              <a:srgbClr val="0000FF"/>
            </a:solidFill>
            <a:round/>
            <a:headEnd/>
            <a:tailEnd/>
          </a:ln>
        </p:spPr>
        <p:txBody>
          <a:bodyPr anchor="ctr"/>
          <a:lstStyle/>
          <a:p>
            <a:endParaRPr lang="zh-CN" altLang="en-US"/>
          </a:p>
        </p:txBody>
      </p:sp>
      <p:sp>
        <p:nvSpPr>
          <p:cNvPr id="1260570" name="Text Box 26"/>
          <p:cNvSpPr txBox="1">
            <a:spLocks noChangeAspect="1" noChangeArrowheads="1"/>
          </p:cNvSpPr>
          <p:nvPr/>
        </p:nvSpPr>
        <p:spPr bwMode="auto">
          <a:xfrm>
            <a:off x="2528888" y="6232525"/>
            <a:ext cx="4203700" cy="365125"/>
          </a:xfrm>
          <a:prstGeom prst="rect">
            <a:avLst/>
          </a:prstGeom>
          <a:solidFill>
            <a:srgbClr val="FFFFFF"/>
          </a:solidFill>
          <a:ln w="9525">
            <a:noFill/>
            <a:miter lim="800000"/>
            <a:headEnd/>
            <a:tailEnd/>
          </a:ln>
        </p:spPr>
        <p:txBody>
          <a:bodyPr wrap="none" lIns="0" tIns="0" rIns="0" bIns="0" anchor="ctr">
            <a:spAutoFit/>
          </a:bodyPr>
          <a:lstStyle/>
          <a:p>
            <a:r>
              <a:rPr lang="zh-CN" altLang="en-US">
                <a:solidFill>
                  <a:schemeClr val="bg2"/>
                </a:solidFill>
                <a:ea typeface="楷体_GB2312" pitchFamily="49" charset="-122"/>
              </a:rPr>
              <a:t>图</a:t>
            </a:r>
            <a:r>
              <a:rPr lang="en-US" altLang="zh-CN">
                <a:solidFill>
                  <a:schemeClr val="bg2"/>
                </a:solidFill>
                <a:ea typeface="楷体_GB2312" pitchFamily="49" charset="-122"/>
              </a:rPr>
              <a:t>7.13  R2/3000</a:t>
            </a:r>
            <a:r>
              <a:rPr lang="zh-CN" altLang="en-US">
                <a:solidFill>
                  <a:schemeClr val="bg2"/>
                </a:solidFill>
                <a:ea typeface="楷体_GB2312" pitchFamily="49" charset="-122"/>
              </a:rPr>
              <a:t>指令流水线结构</a:t>
            </a:r>
          </a:p>
        </p:txBody>
      </p:sp>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4"/>
          <p:cNvSpPr>
            <a:spLocks noGrp="1"/>
          </p:cNvSpPr>
          <p:nvPr>
            <p:ph type="sldNum" sz="quarter" idx="11"/>
          </p:nvPr>
        </p:nvSpPr>
        <p:spPr/>
        <p:txBody>
          <a:bodyPr/>
          <a:lstStyle/>
          <a:p>
            <a:fld id="{37D8F787-84EA-4947-A83F-501586C8752F}" type="slidenum">
              <a:rPr lang="zh-CN" altLang="en-US"/>
              <a:pPr/>
              <a:t>45</a:t>
            </a:fld>
            <a:endParaRPr lang="en-US" altLang="zh-CN"/>
          </a:p>
        </p:txBody>
      </p:sp>
      <p:sp>
        <p:nvSpPr>
          <p:cNvPr id="1263618" name="Rectangle 2"/>
          <p:cNvSpPr>
            <a:spLocks noGrp="1" noChangeArrowheads="1"/>
          </p:cNvSpPr>
          <p:nvPr>
            <p:ph type="title"/>
          </p:nvPr>
        </p:nvSpPr>
        <p:spPr/>
        <p:txBody>
          <a:bodyPr/>
          <a:lstStyle/>
          <a:p>
            <a:r>
              <a:rPr lang="en-US" altLang="zh-CN"/>
              <a:t>7.3.1 </a:t>
            </a:r>
            <a:r>
              <a:rPr lang="zh-CN" altLang="en-US" b="0"/>
              <a:t>基本的指令流水线</a:t>
            </a:r>
          </a:p>
        </p:txBody>
      </p:sp>
      <p:sp>
        <p:nvSpPr>
          <p:cNvPr id="1263619" name="Rectangle 3"/>
          <p:cNvSpPr>
            <a:spLocks noGrp="1" noChangeArrowheads="1"/>
          </p:cNvSpPr>
          <p:nvPr>
            <p:ph type="body" idx="1"/>
          </p:nvPr>
        </p:nvSpPr>
        <p:spPr>
          <a:xfrm>
            <a:off x="457200" y="549275"/>
            <a:ext cx="8578850" cy="576263"/>
          </a:xfrm>
        </p:spPr>
        <p:txBody>
          <a:bodyPr/>
          <a:lstStyle/>
          <a:p>
            <a:pPr marL="357188" indent="-357188">
              <a:spcBef>
                <a:spcPct val="10000"/>
              </a:spcBef>
              <a:buFont typeface="Wingdings" pitchFamily="2" charset="2"/>
              <a:buNone/>
            </a:pPr>
            <a:r>
              <a:rPr lang="en-US" altLang="zh-CN"/>
              <a:t>【</a:t>
            </a:r>
            <a:r>
              <a:rPr lang="zh-CN" altLang="en-US"/>
              <a:t>例</a:t>
            </a:r>
            <a:r>
              <a:rPr lang="en-US" altLang="zh-CN"/>
              <a:t>3】Amdahl 470V/7</a:t>
            </a:r>
            <a:r>
              <a:rPr lang="zh-CN" altLang="en-US"/>
              <a:t>：</a:t>
            </a:r>
            <a:endParaRPr lang="en-US" altLang="zh-CN"/>
          </a:p>
        </p:txBody>
      </p:sp>
      <p:graphicFrame>
        <p:nvGraphicFramePr>
          <p:cNvPr id="1263905" name="Group 289"/>
          <p:cNvGraphicFramePr>
            <a:graphicFrameLocks noGrp="1"/>
          </p:cNvGraphicFramePr>
          <p:nvPr/>
        </p:nvGraphicFramePr>
        <p:xfrm>
          <a:off x="250825" y="1125538"/>
          <a:ext cx="8713788" cy="5458460"/>
        </p:xfrm>
        <a:graphic>
          <a:graphicData uri="http://schemas.openxmlformats.org/drawingml/2006/table">
            <a:tbl>
              <a:tblPr/>
              <a:tblGrid>
                <a:gridCol w="1512888">
                  <a:extLst>
                    <a:ext uri="{9D8B030D-6E8A-4147-A177-3AD203B41FA5}">
                      <a16:colId xmlns:a16="http://schemas.microsoft.com/office/drawing/2014/main" val="20000"/>
                    </a:ext>
                  </a:extLst>
                </a:gridCol>
                <a:gridCol w="863600">
                  <a:extLst>
                    <a:ext uri="{9D8B030D-6E8A-4147-A177-3AD203B41FA5}">
                      <a16:colId xmlns:a16="http://schemas.microsoft.com/office/drawing/2014/main" val="20001"/>
                    </a:ext>
                  </a:extLst>
                </a:gridCol>
                <a:gridCol w="1512887">
                  <a:extLst>
                    <a:ext uri="{9D8B030D-6E8A-4147-A177-3AD203B41FA5}">
                      <a16:colId xmlns:a16="http://schemas.microsoft.com/office/drawing/2014/main" val="20002"/>
                    </a:ext>
                  </a:extLst>
                </a:gridCol>
                <a:gridCol w="4824413">
                  <a:extLst>
                    <a:ext uri="{9D8B030D-6E8A-4147-A177-3AD203B41FA5}">
                      <a16:colId xmlns:a16="http://schemas.microsoft.com/office/drawing/2014/main" val="20003"/>
                    </a:ext>
                  </a:extLst>
                </a:gridCol>
              </a:tblGrid>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rPr>
                        <a:t>功能</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rPr>
                        <a:t>段</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a:t>
                      </a: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rPr>
                        <a:t>级</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a:t>
                      </a:r>
                      <a:endPar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rPr>
                        <a:t>名称</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rPr>
                        <a:t>操作</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0"/>
                  </a:ext>
                </a:extLst>
              </a:tr>
              <a:tr h="396875">
                <a:tc row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rPr>
                        <a:t>指令获取</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IF</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S</a:t>
                      </a:r>
                      <a:r>
                        <a:rPr kumimoji="1" lang="en-US" altLang="zh-CN" sz="2000" b="1" i="0" u="none" strike="noStrike" cap="none" normalizeH="0" baseline="-30000" smtClean="0">
                          <a:ln>
                            <a:noFill/>
                          </a:ln>
                          <a:solidFill>
                            <a:schemeClr val="tx1"/>
                          </a:solidFill>
                          <a:effectLst/>
                          <a:latin typeface="Times New Roman" pitchFamily="18" charset="0"/>
                          <a:ea typeface="楷体_GB2312" pitchFamily="49" charset="-122"/>
                        </a:rPr>
                        <a:t>1</a:t>
                      </a:r>
                      <a:endPar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rPr>
                        <a:t>指令地址</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rPr>
                        <a:t>从存储器控制器请求下条指令</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360363">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S</a:t>
                      </a:r>
                      <a:r>
                        <a:rPr kumimoji="1" lang="en-US" altLang="zh-CN" sz="2000" b="1" i="0" u="none" strike="noStrike" cap="none" normalizeH="0" baseline="-30000" smtClean="0">
                          <a:ln>
                            <a:noFill/>
                          </a:ln>
                          <a:solidFill>
                            <a:schemeClr val="tx1"/>
                          </a:solidFill>
                          <a:effectLst/>
                          <a:latin typeface="Times New Roman" pitchFamily="18" charset="0"/>
                          <a:ea typeface="楷体_GB2312" pitchFamily="49" charset="-122"/>
                        </a:rPr>
                        <a:t>2</a:t>
                      </a:r>
                      <a:endPar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rPr>
                        <a:t>启动缓冲器</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rPr>
                        <a:t>启动</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Cache</a:t>
                      </a: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rPr>
                        <a:t>读指令</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396875">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S</a:t>
                      </a:r>
                      <a:r>
                        <a:rPr kumimoji="1" lang="en-US" altLang="zh-CN" sz="2000" b="1" i="0" u="none" strike="noStrike" cap="none" normalizeH="0" baseline="-30000" smtClean="0">
                          <a:ln>
                            <a:noFill/>
                          </a:ln>
                          <a:solidFill>
                            <a:schemeClr val="tx1"/>
                          </a:solidFill>
                          <a:effectLst/>
                          <a:latin typeface="Times New Roman" pitchFamily="18" charset="0"/>
                          <a:ea typeface="楷体_GB2312" pitchFamily="49" charset="-122"/>
                        </a:rPr>
                        <a:t>3</a:t>
                      </a:r>
                      <a:endPar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rPr>
                        <a:t>读缓冲器</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rPr>
                        <a:t>从</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Cache</a:t>
                      </a: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rPr>
                        <a:t>将指令读入到指令单元（</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I-unit</a:t>
                      </a: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247650">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S</a:t>
                      </a:r>
                      <a:r>
                        <a:rPr kumimoji="1" lang="en-US" altLang="zh-CN" sz="2000" b="1" i="0" u="none" strike="noStrike" cap="none" normalizeH="0" baseline="-30000" smtClean="0">
                          <a:ln>
                            <a:noFill/>
                          </a:ln>
                          <a:solidFill>
                            <a:schemeClr val="tx1"/>
                          </a:solidFill>
                          <a:effectLst/>
                          <a:latin typeface="Times New Roman" pitchFamily="18" charset="0"/>
                          <a:ea typeface="楷体_GB2312" pitchFamily="49" charset="-122"/>
                        </a:rPr>
                        <a:t>4</a:t>
                      </a:r>
                      <a:endPar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rPr>
                        <a:t>译码指令</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rPr>
                        <a:t>对指令操作码进行译码</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r h="396875">
                <a:tc row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rPr>
                        <a:t>操作数加载</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OL</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S</a:t>
                      </a:r>
                      <a:r>
                        <a:rPr kumimoji="1" lang="en-US" altLang="zh-CN" sz="2000" b="1" i="0" u="none" strike="noStrike" cap="none" normalizeH="0" baseline="-30000" smtClean="0">
                          <a:ln>
                            <a:noFill/>
                          </a:ln>
                          <a:solidFill>
                            <a:schemeClr val="tx1"/>
                          </a:solidFill>
                          <a:effectLst/>
                          <a:latin typeface="Times New Roman" pitchFamily="18" charset="0"/>
                          <a:ea typeface="楷体_GB2312" pitchFamily="49" charset="-122"/>
                        </a:rPr>
                        <a:t>5</a:t>
                      </a:r>
                      <a:endPar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rPr>
                        <a:t>读寄存器</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rPr>
                        <a:t>读地址（基址和变址）寄存器</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5"/>
                  </a:ext>
                </a:extLst>
              </a:tr>
              <a:tr h="360363">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S</a:t>
                      </a:r>
                      <a:r>
                        <a:rPr kumimoji="1" lang="en-US" altLang="zh-CN" sz="2000" b="1" i="0" u="none" strike="noStrike" cap="none" normalizeH="0" baseline="-30000" smtClean="0">
                          <a:ln>
                            <a:noFill/>
                          </a:ln>
                          <a:solidFill>
                            <a:schemeClr val="tx1"/>
                          </a:solidFill>
                          <a:effectLst/>
                          <a:latin typeface="Times New Roman" pitchFamily="18" charset="0"/>
                          <a:ea typeface="楷体_GB2312" pitchFamily="49" charset="-122"/>
                        </a:rPr>
                        <a:t>6</a:t>
                      </a:r>
                      <a:endPar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rPr>
                        <a:t>计算地址</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rPr>
                        <a:t>计算当前存储器操作数的地址</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6"/>
                  </a:ext>
                </a:extLst>
              </a:tr>
              <a:tr h="396875">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S</a:t>
                      </a:r>
                      <a:r>
                        <a:rPr kumimoji="1" lang="en-US" altLang="zh-CN" sz="2000" b="1" i="0" u="none" strike="noStrike" cap="none" normalizeH="0" baseline="-30000" smtClean="0">
                          <a:ln>
                            <a:noFill/>
                          </a:ln>
                          <a:solidFill>
                            <a:schemeClr val="tx1"/>
                          </a:solidFill>
                          <a:effectLst/>
                          <a:latin typeface="Times New Roman" pitchFamily="18" charset="0"/>
                          <a:ea typeface="楷体_GB2312" pitchFamily="49" charset="-122"/>
                        </a:rPr>
                        <a:t>7</a:t>
                      </a:r>
                      <a:endPar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rPr>
                        <a:t>启动缓冲器</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rPr>
                        <a:t>启动</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Cache</a:t>
                      </a: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rPr>
                        <a:t>读存储器操作数</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7"/>
                  </a:ext>
                </a:extLst>
              </a:tr>
              <a:tr h="247650">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S</a:t>
                      </a:r>
                      <a:r>
                        <a:rPr kumimoji="1" lang="en-US" altLang="zh-CN" sz="2000" b="1" i="0" u="none" strike="noStrike" cap="none" normalizeH="0" baseline="-30000" smtClean="0">
                          <a:ln>
                            <a:noFill/>
                          </a:ln>
                          <a:solidFill>
                            <a:schemeClr val="tx1"/>
                          </a:solidFill>
                          <a:effectLst/>
                          <a:latin typeface="Times New Roman" pitchFamily="18" charset="0"/>
                          <a:ea typeface="楷体_GB2312" pitchFamily="49" charset="-122"/>
                        </a:rPr>
                        <a:t>8</a:t>
                      </a:r>
                      <a:endPar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rPr>
                        <a:t>读缓冲器</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rPr>
                        <a:t>从</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Cache</a:t>
                      </a: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rPr>
                        <a:t>和寄存器文件（组）读操作数</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8"/>
                  </a:ext>
                </a:extLst>
              </a:tr>
              <a:tr h="612775">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rPr>
                        <a:t>执行指令</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EX</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S</a:t>
                      </a:r>
                      <a:r>
                        <a:rPr kumimoji="1" lang="en-US" altLang="zh-CN" sz="2000" b="1" i="0" u="none" strike="noStrike" cap="none" normalizeH="0" baseline="-30000" smtClean="0">
                          <a:ln>
                            <a:noFill/>
                          </a:ln>
                          <a:solidFill>
                            <a:schemeClr val="tx1"/>
                          </a:solidFill>
                          <a:effectLst/>
                          <a:latin typeface="Times New Roman" pitchFamily="18" charset="0"/>
                          <a:ea typeface="楷体_GB2312" pitchFamily="49" charset="-122"/>
                        </a:rPr>
                        <a:t>9</a:t>
                      </a:r>
                      <a:endPar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rPr>
                        <a:t>执行</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rPr>
                        <a:t>传递数据到执行单元（</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E- unit</a:t>
                      </a: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rPr>
                        <a:t>）并开始指令的执行</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9"/>
                  </a:ext>
                </a:extLst>
              </a:tr>
              <a:tr h="392113">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S</a:t>
                      </a:r>
                      <a:r>
                        <a:rPr kumimoji="1" lang="en-US" altLang="zh-CN" sz="2000" b="1" i="0" u="none" strike="noStrike" cap="none" normalizeH="0" baseline="-30000" smtClean="0">
                          <a:ln>
                            <a:noFill/>
                          </a:ln>
                          <a:solidFill>
                            <a:schemeClr val="tx1"/>
                          </a:solidFill>
                          <a:effectLst/>
                          <a:latin typeface="Times New Roman" pitchFamily="18" charset="0"/>
                          <a:ea typeface="楷体_GB2312" pitchFamily="49" charset="-122"/>
                        </a:rPr>
                        <a:t>10</a:t>
                      </a:r>
                      <a:endPar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rPr>
                        <a:t>执行</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2</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rPr>
                        <a:t>完成指令的执行</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10"/>
                  </a:ext>
                </a:extLst>
              </a:tr>
              <a:tr h="381000">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rPr>
                        <a:t>操作数存储</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OS</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S</a:t>
                      </a:r>
                      <a:r>
                        <a:rPr kumimoji="1" lang="en-US" altLang="zh-CN" sz="2000" b="1" i="0" u="none" strike="noStrike" cap="none" normalizeH="0" baseline="-30000" smtClean="0">
                          <a:ln>
                            <a:noFill/>
                          </a:ln>
                          <a:solidFill>
                            <a:schemeClr val="tx1"/>
                          </a:solidFill>
                          <a:effectLst/>
                          <a:latin typeface="Times New Roman" pitchFamily="18" charset="0"/>
                          <a:ea typeface="楷体_GB2312" pitchFamily="49" charset="-122"/>
                        </a:rPr>
                        <a:t>11</a:t>
                      </a:r>
                      <a:endPar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rPr>
                        <a:t>检查结果</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rPr>
                        <a:t>执行对结果的错误检查</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11"/>
                  </a:ext>
                </a:extLst>
              </a:tr>
              <a:tr h="0">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S</a:t>
                      </a:r>
                      <a:r>
                        <a:rPr kumimoji="1" lang="en-US" altLang="zh-CN" sz="2000" b="1" i="0" u="none" strike="noStrike" cap="none" normalizeH="0" baseline="-30000" smtClean="0">
                          <a:ln>
                            <a:noFill/>
                          </a:ln>
                          <a:solidFill>
                            <a:schemeClr val="tx1"/>
                          </a:solidFill>
                          <a:effectLst/>
                          <a:latin typeface="Times New Roman" pitchFamily="18" charset="0"/>
                          <a:ea typeface="楷体_GB2312" pitchFamily="49" charset="-122"/>
                        </a:rPr>
                        <a:t>12</a:t>
                      </a:r>
                      <a:endPar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rPr>
                        <a:t>写结果</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rPr>
                        <a:t>存储结果</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12"/>
                  </a:ext>
                </a:extLst>
              </a:tr>
            </a:tbl>
          </a:graphicData>
        </a:graphic>
      </p:graphicFrame>
      <p:sp>
        <p:nvSpPr>
          <p:cNvPr id="1263842" name="Rectangle 226"/>
          <p:cNvSpPr>
            <a:spLocks noChangeArrowheads="1"/>
          </p:cNvSpPr>
          <p:nvPr/>
        </p:nvSpPr>
        <p:spPr bwMode="auto">
          <a:xfrm>
            <a:off x="5580063" y="260350"/>
            <a:ext cx="3384550" cy="822325"/>
          </a:xfrm>
          <a:prstGeom prst="rect">
            <a:avLst/>
          </a:prstGeom>
          <a:noFill/>
          <a:ln w="28575" algn="ctr">
            <a:noFill/>
            <a:miter lim="800000"/>
            <a:headEnd/>
            <a:tailEnd/>
          </a:ln>
          <a:effectLst/>
        </p:spPr>
        <p:txBody>
          <a:bodyPr anchor="ctr">
            <a:spAutoFit/>
          </a:bodyPr>
          <a:lstStyle/>
          <a:p>
            <a:pPr marL="812800" indent="-812800" algn="l"/>
            <a:r>
              <a:rPr kumimoji="1" lang="zh-CN" altLang="en-US">
                <a:solidFill>
                  <a:srgbClr val="006600"/>
                </a:solidFill>
                <a:ea typeface="楷体_GB2312" pitchFamily="49" charset="-122"/>
              </a:rPr>
              <a:t>表</a:t>
            </a:r>
            <a:r>
              <a:rPr kumimoji="1" lang="en-US" altLang="zh-CN">
                <a:solidFill>
                  <a:srgbClr val="006600"/>
                </a:solidFill>
                <a:ea typeface="楷体_GB2312" pitchFamily="49" charset="-122"/>
              </a:rPr>
              <a:t>7.1  Amdahl 470V/7</a:t>
            </a:r>
            <a:r>
              <a:rPr kumimoji="1" lang="zh-CN" altLang="en-US">
                <a:solidFill>
                  <a:srgbClr val="006600"/>
                </a:solidFill>
                <a:ea typeface="楷体_GB2312" pitchFamily="49" charset="-122"/>
              </a:rPr>
              <a:t>的指令流水线段 </a:t>
            </a:r>
          </a:p>
        </p:txBody>
      </p:sp>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4"/>
          <p:cNvSpPr>
            <a:spLocks noGrp="1"/>
          </p:cNvSpPr>
          <p:nvPr>
            <p:ph type="sldNum" sz="quarter" idx="11"/>
          </p:nvPr>
        </p:nvSpPr>
        <p:spPr/>
        <p:txBody>
          <a:bodyPr/>
          <a:lstStyle/>
          <a:p>
            <a:fld id="{05F992D2-81F4-4F08-B445-0EBE33B18D94}" type="slidenum">
              <a:rPr lang="zh-CN" altLang="en-US"/>
              <a:pPr/>
              <a:t>46</a:t>
            </a:fld>
            <a:endParaRPr lang="en-US" altLang="zh-CN"/>
          </a:p>
        </p:txBody>
      </p:sp>
      <p:sp>
        <p:nvSpPr>
          <p:cNvPr id="1391618" name="Rectangle 2"/>
          <p:cNvSpPr>
            <a:spLocks noGrp="1" noChangeArrowheads="1"/>
          </p:cNvSpPr>
          <p:nvPr>
            <p:ph type="title"/>
          </p:nvPr>
        </p:nvSpPr>
        <p:spPr/>
        <p:txBody>
          <a:bodyPr/>
          <a:lstStyle/>
          <a:p>
            <a:r>
              <a:rPr lang="en-US" altLang="zh-CN"/>
              <a:t>7.3.2 </a:t>
            </a:r>
            <a:r>
              <a:rPr lang="zh-CN" altLang="en-US" b="0"/>
              <a:t>指令流水线策略</a:t>
            </a:r>
            <a:endParaRPr lang="zh-CN" altLang="en-US" sz="3200">
              <a:solidFill>
                <a:srgbClr val="FF0066"/>
              </a:solidFill>
              <a:ea typeface="黑体" pitchFamily="2" charset="-122"/>
            </a:endParaRPr>
          </a:p>
        </p:txBody>
      </p:sp>
      <p:sp>
        <p:nvSpPr>
          <p:cNvPr id="1391619" name="Rectangle 3"/>
          <p:cNvSpPr>
            <a:spLocks noGrp="1" noChangeArrowheads="1"/>
          </p:cNvSpPr>
          <p:nvPr>
            <p:ph type="body" idx="1"/>
          </p:nvPr>
        </p:nvSpPr>
        <p:spPr>
          <a:xfrm>
            <a:off x="1116013" y="1628775"/>
            <a:ext cx="7127875" cy="2162175"/>
          </a:xfrm>
        </p:spPr>
        <p:txBody>
          <a:bodyPr/>
          <a:lstStyle/>
          <a:p>
            <a:pPr defTabSz="808038">
              <a:spcBef>
                <a:spcPct val="10000"/>
              </a:spcBef>
            </a:pPr>
            <a:r>
              <a:rPr lang="zh-CN" altLang="en-US"/>
              <a:t>增加指令流水线</a:t>
            </a:r>
            <a:r>
              <a:rPr lang="zh-CN" altLang="en-US">
                <a:solidFill>
                  <a:srgbClr val="FF0000"/>
                </a:solidFill>
                <a:ea typeface="黑体" pitchFamily="2" charset="-122"/>
              </a:rPr>
              <a:t>深度</a:t>
            </a:r>
          </a:p>
          <a:p>
            <a:pPr defTabSz="808038">
              <a:spcBef>
                <a:spcPct val="10000"/>
              </a:spcBef>
            </a:pPr>
            <a:endParaRPr lang="zh-CN" altLang="en-US"/>
          </a:p>
          <a:p>
            <a:pPr defTabSz="808038">
              <a:spcBef>
                <a:spcPct val="10000"/>
              </a:spcBef>
            </a:pPr>
            <a:r>
              <a:rPr lang="zh-CN" altLang="en-US"/>
              <a:t>增加指令流水线</a:t>
            </a:r>
            <a:r>
              <a:rPr lang="zh-CN" altLang="en-US">
                <a:solidFill>
                  <a:srgbClr val="FF0000"/>
                </a:solidFill>
                <a:ea typeface="黑体" pitchFamily="2" charset="-122"/>
              </a:rPr>
              <a:t>条数</a:t>
            </a:r>
          </a:p>
        </p:txBody>
      </p:sp>
      <p:grpSp>
        <p:nvGrpSpPr>
          <p:cNvPr id="1391639" name="Group 23"/>
          <p:cNvGrpSpPr>
            <a:grpSpLocks/>
          </p:cNvGrpSpPr>
          <p:nvPr/>
        </p:nvGrpSpPr>
        <p:grpSpPr bwMode="auto">
          <a:xfrm>
            <a:off x="6965950" y="3789363"/>
            <a:ext cx="1350963" cy="1350962"/>
            <a:chOff x="4388" y="2387"/>
            <a:chExt cx="851" cy="851"/>
          </a:xfrm>
        </p:grpSpPr>
        <p:sp>
          <p:nvSpPr>
            <p:cNvPr id="1391633" name="Freeform 17"/>
            <p:cNvSpPr>
              <a:spLocks noChangeAspect="1"/>
            </p:cNvSpPr>
            <p:nvPr/>
          </p:nvSpPr>
          <p:spPr bwMode="auto">
            <a:xfrm flipH="1">
              <a:off x="4388" y="2387"/>
              <a:ext cx="851" cy="851"/>
            </a:xfrm>
            <a:custGeom>
              <a:avLst/>
              <a:gdLst/>
              <a:ahLst/>
              <a:cxnLst>
                <a:cxn ang="0">
                  <a:pos x="4725" y="1045"/>
                </a:cxn>
                <a:cxn ang="0">
                  <a:pos x="5732" y="1170"/>
                </a:cxn>
                <a:cxn ang="0">
                  <a:pos x="6866" y="307"/>
                </a:cxn>
                <a:cxn ang="0">
                  <a:pos x="7710" y="740"/>
                </a:cxn>
                <a:cxn ang="0">
                  <a:pos x="7467" y="2079"/>
                </a:cxn>
                <a:cxn ang="0">
                  <a:pos x="8069" y="2853"/>
                </a:cxn>
                <a:cxn ang="0">
                  <a:pos x="9519" y="2979"/>
                </a:cxn>
                <a:cxn ang="0">
                  <a:pos x="9817" y="3887"/>
                </a:cxn>
                <a:cxn ang="0">
                  <a:pos x="8781" y="4858"/>
                </a:cxn>
                <a:cxn ang="0">
                  <a:pos x="8684" y="5868"/>
                </a:cxn>
                <a:cxn ang="0">
                  <a:pos x="9519" y="6866"/>
                </a:cxn>
                <a:cxn ang="0">
                  <a:pos x="9079" y="7711"/>
                </a:cxn>
                <a:cxn ang="0">
                  <a:pos x="7674" y="7542"/>
                </a:cxn>
                <a:cxn ang="0">
                  <a:pos x="6936" y="8106"/>
                </a:cxn>
                <a:cxn ang="0">
                  <a:pos x="6866" y="9519"/>
                </a:cxn>
                <a:cxn ang="0">
                  <a:pos x="5929" y="9817"/>
                </a:cxn>
                <a:cxn ang="0">
                  <a:pos x="5029" y="8745"/>
                </a:cxn>
                <a:cxn ang="0">
                  <a:pos x="4022" y="8648"/>
                </a:cxn>
                <a:cxn ang="0">
                  <a:pos x="2979" y="9519"/>
                </a:cxn>
                <a:cxn ang="0">
                  <a:pos x="2115" y="9080"/>
                </a:cxn>
                <a:cxn ang="0">
                  <a:pos x="2115" y="7440"/>
                </a:cxn>
                <a:cxn ang="0">
                  <a:pos x="1539" y="6667"/>
                </a:cxn>
                <a:cxn ang="0">
                  <a:pos x="307" y="6866"/>
                </a:cxn>
                <a:cxn ang="0">
                  <a:pos x="0" y="5930"/>
                </a:cxn>
                <a:cxn ang="0">
                  <a:pos x="1072" y="4923"/>
                </a:cxn>
                <a:cxn ang="0">
                  <a:pos x="1207" y="3924"/>
                </a:cxn>
                <a:cxn ang="0">
                  <a:pos x="307" y="2979"/>
                </a:cxn>
                <a:cxn ang="0">
                  <a:pos x="740" y="2079"/>
                </a:cxn>
                <a:cxn ang="0">
                  <a:pos x="2017" y="2447"/>
                </a:cxn>
                <a:cxn ang="0">
                  <a:pos x="2717" y="1846"/>
                </a:cxn>
                <a:cxn ang="0">
                  <a:pos x="2979" y="307"/>
                </a:cxn>
                <a:cxn ang="0">
                  <a:pos x="3887" y="0"/>
                </a:cxn>
                <a:cxn ang="0">
                  <a:pos x="4725" y="1045"/>
                </a:cxn>
              </a:cxnLst>
              <a:rect l="0" t="0" r="r" b="b"/>
              <a:pathLst>
                <a:path w="9817" h="9817">
                  <a:moveTo>
                    <a:pt x="4725" y="1045"/>
                  </a:moveTo>
                  <a:lnTo>
                    <a:pt x="5732" y="1170"/>
                  </a:lnTo>
                  <a:lnTo>
                    <a:pt x="6866" y="307"/>
                  </a:lnTo>
                  <a:lnTo>
                    <a:pt x="7710" y="740"/>
                  </a:lnTo>
                  <a:lnTo>
                    <a:pt x="7467" y="2079"/>
                  </a:lnTo>
                  <a:lnTo>
                    <a:pt x="8069" y="2853"/>
                  </a:lnTo>
                  <a:lnTo>
                    <a:pt x="9519" y="2979"/>
                  </a:lnTo>
                  <a:lnTo>
                    <a:pt x="9817" y="3887"/>
                  </a:lnTo>
                  <a:lnTo>
                    <a:pt x="8781" y="4858"/>
                  </a:lnTo>
                  <a:lnTo>
                    <a:pt x="8684" y="5868"/>
                  </a:lnTo>
                  <a:lnTo>
                    <a:pt x="9519" y="6866"/>
                  </a:lnTo>
                  <a:lnTo>
                    <a:pt x="9079" y="7711"/>
                  </a:lnTo>
                  <a:lnTo>
                    <a:pt x="7674" y="7542"/>
                  </a:lnTo>
                  <a:lnTo>
                    <a:pt x="6936" y="8106"/>
                  </a:lnTo>
                  <a:lnTo>
                    <a:pt x="6866" y="9519"/>
                  </a:lnTo>
                  <a:lnTo>
                    <a:pt x="5929" y="9817"/>
                  </a:lnTo>
                  <a:lnTo>
                    <a:pt x="5029" y="8745"/>
                  </a:lnTo>
                  <a:lnTo>
                    <a:pt x="4022" y="8648"/>
                  </a:lnTo>
                  <a:lnTo>
                    <a:pt x="2979" y="9519"/>
                  </a:lnTo>
                  <a:lnTo>
                    <a:pt x="2115" y="9080"/>
                  </a:lnTo>
                  <a:lnTo>
                    <a:pt x="2115" y="7440"/>
                  </a:lnTo>
                  <a:lnTo>
                    <a:pt x="1539" y="6667"/>
                  </a:lnTo>
                  <a:lnTo>
                    <a:pt x="307" y="6866"/>
                  </a:lnTo>
                  <a:lnTo>
                    <a:pt x="0" y="5930"/>
                  </a:lnTo>
                  <a:lnTo>
                    <a:pt x="1072" y="4923"/>
                  </a:lnTo>
                  <a:lnTo>
                    <a:pt x="1207" y="3924"/>
                  </a:lnTo>
                  <a:lnTo>
                    <a:pt x="307" y="2979"/>
                  </a:lnTo>
                  <a:lnTo>
                    <a:pt x="740" y="2079"/>
                  </a:lnTo>
                  <a:lnTo>
                    <a:pt x="2017" y="2447"/>
                  </a:lnTo>
                  <a:lnTo>
                    <a:pt x="2717" y="1846"/>
                  </a:lnTo>
                  <a:lnTo>
                    <a:pt x="2979" y="307"/>
                  </a:lnTo>
                  <a:lnTo>
                    <a:pt x="3887" y="0"/>
                  </a:lnTo>
                  <a:lnTo>
                    <a:pt x="4725" y="1045"/>
                  </a:lnTo>
                  <a:close/>
                </a:path>
              </a:pathLst>
            </a:custGeom>
            <a:solidFill>
              <a:srgbClr val="6666FF"/>
            </a:solidFill>
            <a:ln w="3175">
              <a:noFill/>
              <a:prstDash val="solid"/>
              <a:round/>
              <a:headEnd/>
              <a:tailEnd/>
            </a:ln>
          </p:spPr>
          <p:txBody>
            <a:bodyPr/>
            <a:lstStyle/>
            <a:p>
              <a:endParaRPr lang="zh-CN" altLang="en-US"/>
            </a:p>
          </p:txBody>
        </p:sp>
        <p:sp>
          <p:nvSpPr>
            <p:cNvPr id="1391635" name="Freeform 19"/>
            <p:cNvSpPr>
              <a:spLocks noChangeAspect="1"/>
            </p:cNvSpPr>
            <p:nvPr/>
          </p:nvSpPr>
          <p:spPr bwMode="auto">
            <a:xfrm flipH="1">
              <a:off x="4719" y="2718"/>
              <a:ext cx="189" cy="191"/>
            </a:xfrm>
            <a:custGeom>
              <a:avLst/>
              <a:gdLst/>
              <a:ahLst/>
              <a:cxnLst>
                <a:cxn ang="0">
                  <a:pos x="962" y="6"/>
                </a:cxn>
                <a:cxn ang="0">
                  <a:pos x="834" y="26"/>
                </a:cxn>
                <a:cxn ang="0">
                  <a:pos x="712" y="61"/>
                </a:cxn>
                <a:cxn ang="0">
                  <a:pos x="596" y="112"/>
                </a:cxn>
                <a:cxn ang="0">
                  <a:pos x="485" y="179"/>
                </a:cxn>
                <a:cxn ang="0">
                  <a:pos x="380" y="262"/>
                </a:cxn>
                <a:cxn ang="0">
                  <a:pos x="280" y="360"/>
                </a:cxn>
                <a:cxn ang="0">
                  <a:pos x="194" y="464"/>
                </a:cxn>
                <a:cxn ang="0">
                  <a:pos x="124" y="573"/>
                </a:cxn>
                <a:cxn ang="0">
                  <a:pos x="69" y="689"/>
                </a:cxn>
                <a:cxn ang="0">
                  <a:pos x="31" y="810"/>
                </a:cxn>
                <a:cxn ang="0">
                  <a:pos x="8" y="936"/>
                </a:cxn>
                <a:cxn ang="0">
                  <a:pos x="0" y="1069"/>
                </a:cxn>
                <a:cxn ang="0">
                  <a:pos x="8" y="1210"/>
                </a:cxn>
                <a:cxn ang="0">
                  <a:pos x="31" y="1344"/>
                </a:cxn>
                <a:cxn ang="0">
                  <a:pos x="69" y="1473"/>
                </a:cxn>
                <a:cxn ang="0">
                  <a:pos x="124" y="1595"/>
                </a:cxn>
                <a:cxn ang="0">
                  <a:pos x="194" y="1711"/>
                </a:cxn>
                <a:cxn ang="0">
                  <a:pos x="280" y="1822"/>
                </a:cxn>
                <a:cxn ang="0">
                  <a:pos x="380" y="1925"/>
                </a:cxn>
                <a:cxn ang="0">
                  <a:pos x="485" y="2012"/>
                </a:cxn>
                <a:cxn ang="0">
                  <a:pos x="596" y="2084"/>
                </a:cxn>
                <a:cxn ang="0">
                  <a:pos x="712" y="2138"/>
                </a:cxn>
                <a:cxn ang="0">
                  <a:pos x="834" y="2176"/>
                </a:cxn>
                <a:cxn ang="0">
                  <a:pos x="962" y="2197"/>
                </a:cxn>
                <a:cxn ang="0">
                  <a:pos x="1096" y="2201"/>
                </a:cxn>
                <a:cxn ang="0">
                  <a:pos x="1233" y="2191"/>
                </a:cxn>
                <a:cxn ang="0">
                  <a:pos x="1364" y="2162"/>
                </a:cxn>
                <a:cxn ang="0">
                  <a:pos x="1489" y="2118"/>
                </a:cxn>
                <a:cxn ang="0">
                  <a:pos x="1607" y="2058"/>
                </a:cxn>
                <a:cxn ang="0">
                  <a:pos x="1719" y="1980"/>
                </a:cxn>
                <a:cxn ang="0">
                  <a:pos x="1827" y="1886"/>
                </a:cxn>
                <a:cxn ang="0">
                  <a:pos x="1925" y="1779"/>
                </a:cxn>
                <a:cxn ang="0">
                  <a:pos x="2007" y="1665"/>
                </a:cxn>
                <a:cxn ang="0">
                  <a:pos x="2072" y="1547"/>
                </a:cxn>
                <a:cxn ang="0">
                  <a:pos x="2122" y="1422"/>
                </a:cxn>
                <a:cxn ang="0">
                  <a:pos x="2156" y="1291"/>
                </a:cxn>
                <a:cxn ang="0">
                  <a:pos x="2174" y="1154"/>
                </a:cxn>
                <a:cxn ang="0">
                  <a:pos x="2176" y="1015"/>
                </a:cxn>
                <a:cxn ang="0">
                  <a:pos x="2161" y="885"/>
                </a:cxn>
                <a:cxn ang="0">
                  <a:pos x="2131" y="761"/>
                </a:cxn>
                <a:cxn ang="0">
                  <a:pos x="2083" y="642"/>
                </a:cxn>
                <a:cxn ang="0">
                  <a:pos x="2021" y="529"/>
                </a:cxn>
                <a:cxn ang="0">
                  <a:pos x="1943" y="422"/>
                </a:cxn>
                <a:cxn ang="0">
                  <a:pos x="1848" y="319"/>
                </a:cxn>
                <a:cxn ang="0">
                  <a:pos x="1741" y="227"/>
                </a:cxn>
                <a:cxn ang="0">
                  <a:pos x="1630" y="150"/>
                </a:cxn>
                <a:cxn ang="0">
                  <a:pos x="1513" y="90"/>
                </a:cxn>
                <a:cxn ang="0">
                  <a:pos x="1389" y="45"/>
                </a:cxn>
                <a:cxn ang="0">
                  <a:pos x="1260" y="15"/>
                </a:cxn>
                <a:cxn ang="0">
                  <a:pos x="1125" y="2"/>
                </a:cxn>
              </a:cxnLst>
              <a:rect l="0" t="0" r="r" b="b"/>
              <a:pathLst>
                <a:path w="2177" h="2202">
                  <a:moveTo>
                    <a:pt x="1068" y="0"/>
                  </a:moveTo>
                  <a:lnTo>
                    <a:pt x="1042" y="0"/>
                  </a:lnTo>
                  <a:lnTo>
                    <a:pt x="1015" y="2"/>
                  </a:lnTo>
                  <a:lnTo>
                    <a:pt x="988" y="3"/>
                  </a:lnTo>
                  <a:lnTo>
                    <a:pt x="962" y="6"/>
                  </a:lnTo>
                  <a:lnTo>
                    <a:pt x="936" y="8"/>
                  </a:lnTo>
                  <a:lnTo>
                    <a:pt x="910" y="11"/>
                  </a:lnTo>
                  <a:lnTo>
                    <a:pt x="884" y="15"/>
                  </a:lnTo>
                  <a:lnTo>
                    <a:pt x="859" y="20"/>
                  </a:lnTo>
                  <a:lnTo>
                    <a:pt x="834" y="26"/>
                  </a:lnTo>
                  <a:lnTo>
                    <a:pt x="809" y="31"/>
                  </a:lnTo>
                  <a:lnTo>
                    <a:pt x="785" y="37"/>
                  </a:lnTo>
                  <a:lnTo>
                    <a:pt x="761" y="45"/>
                  </a:lnTo>
                  <a:lnTo>
                    <a:pt x="737" y="53"/>
                  </a:lnTo>
                  <a:lnTo>
                    <a:pt x="712" y="61"/>
                  </a:lnTo>
                  <a:lnTo>
                    <a:pt x="688" y="70"/>
                  </a:lnTo>
                  <a:lnTo>
                    <a:pt x="665" y="79"/>
                  </a:lnTo>
                  <a:lnTo>
                    <a:pt x="641" y="90"/>
                  </a:lnTo>
                  <a:lnTo>
                    <a:pt x="618" y="100"/>
                  </a:lnTo>
                  <a:lnTo>
                    <a:pt x="596" y="112"/>
                  </a:lnTo>
                  <a:lnTo>
                    <a:pt x="573" y="124"/>
                  </a:lnTo>
                  <a:lnTo>
                    <a:pt x="551" y="137"/>
                  </a:lnTo>
                  <a:lnTo>
                    <a:pt x="529" y="150"/>
                  </a:lnTo>
                  <a:lnTo>
                    <a:pt x="507" y="164"/>
                  </a:lnTo>
                  <a:lnTo>
                    <a:pt x="485" y="179"/>
                  </a:lnTo>
                  <a:lnTo>
                    <a:pt x="464" y="195"/>
                  </a:lnTo>
                  <a:lnTo>
                    <a:pt x="442" y="210"/>
                  </a:lnTo>
                  <a:lnTo>
                    <a:pt x="421" y="227"/>
                  </a:lnTo>
                  <a:lnTo>
                    <a:pt x="400" y="244"/>
                  </a:lnTo>
                  <a:lnTo>
                    <a:pt x="380" y="262"/>
                  </a:lnTo>
                  <a:lnTo>
                    <a:pt x="359" y="281"/>
                  </a:lnTo>
                  <a:lnTo>
                    <a:pt x="339" y="299"/>
                  </a:lnTo>
                  <a:lnTo>
                    <a:pt x="319" y="319"/>
                  </a:lnTo>
                  <a:lnTo>
                    <a:pt x="299" y="339"/>
                  </a:lnTo>
                  <a:lnTo>
                    <a:pt x="280" y="360"/>
                  </a:lnTo>
                  <a:lnTo>
                    <a:pt x="261" y="380"/>
                  </a:lnTo>
                  <a:lnTo>
                    <a:pt x="244" y="401"/>
                  </a:lnTo>
                  <a:lnTo>
                    <a:pt x="227" y="422"/>
                  </a:lnTo>
                  <a:lnTo>
                    <a:pt x="210" y="443"/>
                  </a:lnTo>
                  <a:lnTo>
                    <a:pt x="194" y="464"/>
                  </a:lnTo>
                  <a:lnTo>
                    <a:pt x="179" y="485"/>
                  </a:lnTo>
                  <a:lnTo>
                    <a:pt x="164" y="507"/>
                  </a:lnTo>
                  <a:lnTo>
                    <a:pt x="149" y="529"/>
                  </a:lnTo>
                  <a:lnTo>
                    <a:pt x="137" y="551"/>
                  </a:lnTo>
                  <a:lnTo>
                    <a:pt x="124" y="573"/>
                  </a:lnTo>
                  <a:lnTo>
                    <a:pt x="111" y="596"/>
                  </a:lnTo>
                  <a:lnTo>
                    <a:pt x="100" y="619"/>
                  </a:lnTo>
                  <a:lnTo>
                    <a:pt x="89" y="642"/>
                  </a:lnTo>
                  <a:lnTo>
                    <a:pt x="79" y="666"/>
                  </a:lnTo>
                  <a:lnTo>
                    <a:pt x="69" y="689"/>
                  </a:lnTo>
                  <a:lnTo>
                    <a:pt x="60" y="713"/>
                  </a:lnTo>
                  <a:lnTo>
                    <a:pt x="52" y="737"/>
                  </a:lnTo>
                  <a:lnTo>
                    <a:pt x="44" y="761"/>
                  </a:lnTo>
                  <a:lnTo>
                    <a:pt x="37" y="785"/>
                  </a:lnTo>
                  <a:lnTo>
                    <a:pt x="31" y="810"/>
                  </a:lnTo>
                  <a:lnTo>
                    <a:pt x="24" y="834"/>
                  </a:lnTo>
                  <a:lnTo>
                    <a:pt x="19" y="860"/>
                  </a:lnTo>
                  <a:lnTo>
                    <a:pt x="15" y="885"/>
                  </a:lnTo>
                  <a:lnTo>
                    <a:pt x="11" y="911"/>
                  </a:lnTo>
                  <a:lnTo>
                    <a:pt x="8" y="936"/>
                  </a:lnTo>
                  <a:lnTo>
                    <a:pt x="4" y="962"/>
                  </a:lnTo>
                  <a:lnTo>
                    <a:pt x="2" y="989"/>
                  </a:lnTo>
                  <a:lnTo>
                    <a:pt x="1" y="1015"/>
                  </a:lnTo>
                  <a:lnTo>
                    <a:pt x="0" y="1042"/>
                  </a:lnTo>
                  <a:lnTo>
                    <a:pt x="0" y="1069"/>
                  </a:lnTo>
                  <a:lnTo>
                    <a:pt x="0" y="1098"/>
                  </a:lnTo>
                  <a:lnTo>
                    <a:pt x="1" y="1126"/>
                  </a:lnTo>
                  <a:lnTo>
                    <a:pt x="2" y="1154"/>
                  </a:lnTo>
                  <a:lnTo>
                    <a:pt x="4" y="1182"/>
                  </a:lnTo>
                  <a:lnTo>
                    <a:pt x="8" y="1210"/>
                  </a:lnTo>
                  <a:lnTo>
                    <a:pt x="11" y="1237"/>
                  </a:lnTo>
                  <a:lnTo>
                    <a:pt x="15" y="1265"/>
                  </a:lnTo>
                  <a:lnTo>
                    <a:pt x="19" y="1291"/>
                  </a:lnTo>
                  <a:lnTo>
                    <a:pt x="24" y="1318"/>
                  </a:lnTo>
                  <a:lnTo>
                    <a:pt x="31" y="1344"/>
                  </a:lnTo>
                  <a:lnTo>
                    <a:pt x="37" y="1370"/>
                  </a:lnTo>
                  <a:lnTo>
                    <a:pt x="44" y="1397"/>
                  </a:lnTo>
                  <a:lnTo>
                    <a:pt x="52" y="1422"/>
                  </a:lnTo>
                  <a:lnTo>
                    <a:pt x="60" y="1448"/>
                  </a:lnTo>
                  <a:lnTo>
                    <a:pt x="69" y="1473"/>
                  </a:lnTo>
                  <a:lnTo>
                    <a:pt x="79" y="1497"/>
                  </a:lnTo>
                  <a:lnTo>
                    <a:pt x="89" y="1523"/>
                  </a:lnTo>
                  <a:lnTo>
                    <a:pt x="100" y="1547"/>
                  </a:lnTo>
                  <a:lnTo>
                    <a:pt x="111" y="1571"/>
                  </a:lnTo>
                  <a:lnTo>
                    <a:pt x="124" y="1595"/>
                  </a:lnTo>
                  <a:lnTo>
                    <a:pt x="137" y="1619"/>
                  </a:lnTo>
                  <a:lnTo>
                    <a:pt x="149" y="1642"/>
                  </a:lnTo>
                  <a:lnTo>
                    <a:pt x="164" y="1665"/>
                  </a:lnTo>
                  <a:lnTo>
                    <a:pt x="179" y="1688"/>
                  </a:lnTo>
                  <a:lnTo>
                    <a:pt x="194" y="1711"/>
                  </a:lnTo>
                  <a:lnTo>
                    <a:pt x="210" y="1734"/>
                  </a:lnTo>
                  <a:lnTo>
                    <a:pt x="227" y="1757"/>
                  </a:lnTo>
                  <a:lnTo>
                    <a:pt x="244" y="1779"/>
                  </a:lnTo>
                  <a:lnTo>
                    <a:pt x="261" y="1801"/>
                  </a:lnTo>
                  <a:lnTo>
                    <a:pt x="280" y="1822"/>
                  </a:lnTo>
                  <a:lnTo>
                    <a:pt x="299" y="1844"/>
                  </a:lnTo>
                  <a:lnTo>
                    <a:pt x="319" y="1865"/>
                  </a:lnTo>
                  <a:lnTo>
                    <a:pt x="339" y="1886"/>
                  </a:lnTo>
                  <a:lnTo>
                    <a:pt x="359" y="1905"/>
                  </a:lnTo>
                  <a:lnTo>
                    <a:pt x="380" y="1925"/>
                  </a:lnTo>
                  <a:lnTo>
                    <a:pt x="400" y="1944"/>
                  </a:lnTo>
                  <a:lnTo>
                    <a:pt x="421" y="1962"/>
                  </a:lnTo>
                  <a:lnTo>
                    <a:pt x="442" y="1980"/>
                  </a:lnTo>
                  <a:lnTo>
                    <a:pt x="464" y="1997"/>
                  </a:lnTo>
                  <a:lnTo>
                    <a:pt x="485" y="2012"/>
                  </a:lnTo>
                  <a:lnTo>
                    <a:pt x="507" y="2028"/>
                  </a:lnTo>
                  <a:lnTo>
                    <a:pt x="529" y="2043"/>
                  </a:lnTo>
                  <a:lnTo>
                    <a:pt x="551" y="2058"/>
                  </a:lnTo>
                  <a:lnTo>
                    <a:pt x="573" y="2071"/>
                  </a:lnTo>
                  <a:lnTo>
                    <a:pt x="596" y="2084"/>
                  </a:lnTo>
                  <a:lnTo>
                    <a:pt x="618" y="2096"/>
                  </a:lnTo>
                  <a:lnTo>
                    <a:pt x="641" y="2108"/>
                  </a:lnTo>
                  <a:lnTo>
                    <a:pt x="665" y="2118"/>
                  </a:lnTo>
                  <a:lnTo>
                    <a:pt x="688" y="2129"/>
                  </a:lnTo>
                  <a:lnTo>
                    <a:pt x="712" y="2138"/>
                  </a:lnTo>
                  <a:lnTo>
                    <a:pt x="737" y="2147"/>
                  </a:lnTo>
                  <a:lnTo>
                    <a:pt x="761" y="2155"/>
                  </a:lnTo>
                  <a:lnTo>
                    <a:pt x="785" y="2162"/>
                  </a:lnTo>
                  <a:lnTo>
                    <a:pt x="809" y="2170"/>
                  </a:lnTo>
                  <a:lnTo>
                    <a:pt x="834" y="2176"/>
                  </a:lnTo>
                  <a:lnTo>
                    <a:pt x="859" y="2181"/>
                  </a:lnTo>
                  <a:lnTo>
                    <a:pt x="884" y="2187"/>
                  </a:lnTo>
                  <a:lnTo>
                    <a:pt x="910" y="2191"/>
                  </a:lnTo>
                  <a:lnTo>
                    <a:pt x="936" y="2194"/>
                  </a:lnTo>
                  <a:lnTo>
                    <a:pt x="962" y="2197"/>
                  </a:lnTo>
                  <a:lnTo>
                    <a:pt x="988" y="2199"/>
                  </a:lnTo>
                  <a:lnTo>
                    <a:pt x="1015" y="2201"/>
                  </a:lnTo>
                  <a:lnTo>
                    <a:pt x="1042" y="2201"/>
                  </a:lnTo>
                  <a:lnTo>
                    <a:pt x="1068" y="2202"/>
                  </a:lnTo>
                  <a:lnTo>
                    <a:pt x="1096" y="2201"/>
                  </a:lnTo>
                  <a:lnTo>
                    <a:pt x="1125" y="2201"/>
                  </a:lnTo>
                  <a:lnTo>
                    <a:pt x="1152" y="2199"/>
                  </a:lnTo>
                  <a:lnTo>
                    <a:pt x="1179" y="2197"/>
                  </a:lnTo>
                  <a:lnTo>
                    <a:pt x="1206" y="2194"/>
                  </a:lnTo>
                  <a:lnTo>
                    <a:pt x="1233" y="2191"/>
                  </a:lnTo>
                  <a:lnTo>
                    <a:pt x="1260" y="2187"/>
                  </a:lnTo>
                  <a:lnTo>
                    <a:pt x="1286" y="2181"/>
                  </a:lnTo>
                  <a:lnTo>
                    <a:pt x="1312" y="2176"/>
                  </a:lnTo>
                  <a:lnTo>
                    <a:pt x="1338" y="2170"/>
                  </a:lnTo>
                  <a:lnTo>
                    <a:pt x="1364" y="2162"/>
                  </a:lnTo>
                  <a:lnTo>
                    <a:pt x="1389" y="2155"/>
                  </a:lnTo>
                  <a:lnTo>
                    <a:pt x="1414" y="2147"/>
                  </a:lnTo>
                  <a:lnTo>
                    <a:pt x="1439" y="2138"/>
                  </a:lnTo>
                  <a:lnTo>
                    <a:pt x="1463" y="2129"/>
                  </a:lnTo>
                  <a:lnTo>
                    <a:pt x="1489" y="2118"/>
                  </a:lnTo>
                  <a:lnTo>
                    <a:pt x="1513" y="2108"/>
                  </a:lnTo>
                  <a:lnTo>
                    <a:pt x="1536" y="2096"/>
                  </a:lnTo>
                  <a:lnTo>
                    <a:pt x="1560" y="2084"/>
                  </a:lnTo>
                  <a:lnTo>
                    <a:pt x="1584" y="2071"/>
                  </a:lnTo>
                  <a:lnTo>
                    <a:pt x="1607" y="2058"/>
                  </a:lnTo>
                  <a:lnTo>
                    <a:pt x="1630" y="2043"/>
                  </a:lnTo>
                  <a:lnTo>
                    <a:pt x="1652" y="2028"/>
                  </a:lnTo>
                  <a:lnTo>
                    <a:pt x="1675" y="2012"/>
                  </a:lnTo>
                  <a:lnTo>
                    <a:pt x="1697" y="1997"/>
                  </a:lnTo>
                  <a:lnTo>
                    <a:pt x="1719" y="1980"/>
                  </a:lnTo>
                  <a:lnTo>
                    <a:pt x="1741" y="1962"/>
                  </a:lnTo>
                  <a:lnTo>
                    <a:pt x="1763" y="1944"/>
                  </a:lnTo>
                  <a:lnTo>
                    <a:pt x="1785" y="1925"/>
                  </a:lnTo>
                  <a:lnTo>
                    <a:pt x="1806" y="1905"/>
                  </a:lnTo>
                  <a:lnTo>
                    <a:pt x="1827" y="1886"/>
                  </a:lnTo>
                  <a:lnTo>
                    <a:pt x="1848" y="1865"/>
                  </a:lnTo>
                  <a:lnTo>
                    <a:pt x="1868" y="1844"/>
                  </a:lnTo>
                  <a:lnTo>
                    <a:pt x="1888" y="1822"/>
                  </a:lnTo>
                  <a:lnTo>
                    <a:pt x="1906" y="1801"/>
                  </a:lnTo>
                  <a:lnTo>
                    <a:pt x="1925" y="1779"/>
                  </a:lnTo>
                  <a:lnTo>
                    <a:pt x="1943" y="1757"/>
                  </a:lnTo>
                  <a:lnTo>
                    <a:pt x="1960" y="1734"/>
                  </a:lnTo>
                  <a:lnTo>
                    <a:pt x="1975" y="1711"/>
                  </a:lnTo>
                  <a:lnTo>
                    <a:pt x="1991" y="1688"/>
                  </a:lnTo>
                  <a:lnTo>
                    <a:pt x="2007" y="1665"/>
                  </a:lnTo>
                  <a:lnTo>
                    <a:pt x="2021" y="1642"/>
                  </a:lnTo>
                  <a:lnTo>
                    <a:pt x="2035" y="1619"/>
                  </a:lnTo>
                  <a:lnTo>
                    <a:pt x="2048" y="1595"/>
                  </a:lnTo>
                  <a:lnTo>
                    <a:pt x="2060" y="1571"/>
                  </a:lnTo>
                  <a:lnTo>
                    <a:pt x="2072" y="1547"/>
                  </a:lnTo>
                  <a:lnTo>
                    <a:pt x="2083" y="1523"/>
                  </a:lnTo>
                  <a:lnTo>
                    <a:pt x="2094" y="1497"/>
                  </a:lnTo>
                  <a:lnTo>
                    <a:pt x="2104" y="1473"/>
                  </a:lnTo>
                  <a:lnTo>
                    <a:pt x="2114" y="1448"/>
                  </a:lnTo>
                  <a:lnTo>
                    <a:pt x="2122" y="1422"/>
                  </a:lnTo>
                  <a:lnTo>
                    <a:pt x="2131" y="1397"/>
                  </a:lnTo>
                  <a:lnTo>
                    <a:pt x="2138" y="1370"/>
                  </a:lnTo>
                  <a:lnTo>
                    <a:pt x="2144" y="1344"/>
                  </a:lnTo>
                  <a:lnTo>
                    <a:pt x="2151" y="1318"/>
                  </a:lnTo>
                  <a:lnTo>
                    <a:pt x="2156" y="1291"/>
                  </a:lnTo>
                  <a:lnTo>
                    <a:pt x="2161" y="1265"/>
                  </a:lnTo>
                  <a:lnTo>
                    <a:pt x="2165" y="1237"/>
                  </a:lnTo>
                  <a:lnTo>
                    <a:pt x="2168" y="1210"/>
                  </a:lnTo>
                  <a:lnTo>
                    <a:pt x="2171" y="1182"/>
                  </a:lnTo>
                  <a:lnTo>
                    <a:pt x="2174" y="1154"/>
                  </a:lnTo>
                  <a:lnTo>
                    <a:pt x="2176" y="1126"/>
                  </a:lnTo>
                  <a:lnTo>
                    <a:pt x="2177" y="1098"/>
                  </a:lnTo>
                  <a:lnTo>
                    <a:pt x="2177" y="1069"/>
                  </a:lnTo>
                  <a:lnTo>
                    <a:pt x="2177" y="1042"/>
                  </a:lnTo>
                  <a:lnTo>
                    <a:pt x="2176" y="1015"/>
                  </a:lnTo>
                  <a:lnTo>
                    <a:pt x="2174" y="989"/>
                  </a:lnTo>
                  <a:lnTo>
                    <a:pt x="2171" y="962"/>
                  </a:lnTo>
                  <a:lnTo>
                    <a:pt x="2168" y="936"/>
                  </a:lnTo>
                  <a:lnTo>
                    <a:pt x="2165" y="911"/>
                  </a:lnTo>
                  <a:lnTo>
                    <a:pt x="2161" y="885"/>
                  </a:lnTo>
                  <a:lnTo>
                    <a:pt x="2156" y="860"/>
                  </a:lnTo>
                  <a:lnTo>
                    <a:pt x="2151" y="834"/>
                  </a:lnTo>
                  <a:lnTo>
                    <a:pt x="2144" y="810"/>
                  </a:lnTo>
                  <a:lnTo>
                    <a:pt x="2138" y="785"/>
                  </a:lnTo>
                  <a:lnTo>
                    <a:pt x="2131" y="761"/>
                  </a:lnTo>
                  <a:lnTo>
                    <a:pt x="2122" y="737"/>
                  </a:lnTo>
                  <a:lnTo>
                    <a:pt x="2114" y="713"/>
                  </a:lnTo>
                  <a:lnTo>
                    <a:pt x="2104" y="689"/>
                  </a:lnTo>
                  <a:lnTo>
                    <a:pt x="2094" y="666"/>
                  </a:lnTo>
                  <a:lnTo>
                    <a:pt x="2083" y="642"/>
                  </a:lnTo>
                  <a:lnTo>
                    <a:pt x="2072" y="619"/>
                  </a:lnTo>
                  <a:lnTo>
                    <a:pt x="2060" y="596"/>
                  </a:lnTo>
                  <a:lnTo>
                    <a:pt x="2048" y="573"/>
                  </a:lnTo>
                  <a:lnTo>
                    <a:pt x="2035" y="551"/>
                  </a:lnTo>
                  <a:lnTo>
                    <a:pt x="2021" y="529"/>
                  </a:lnTo>
                  <a:lnTo>
                    <a:pt x="2007" y="507"/>
                  </a:lnTo>
                  <a:lnTo>
                    <a:pt x="1991" y="485"/>
                  </a:lnTo>
                  <a:lnTo>
                    <a:pt x="1975" y="464"/>
                  </a:lnTo>
                  <a:lnTo>
                    <a:pt x="1960" y="443"/>
                  </a:lnTo>
                  <a:lnTo>
                    <a:pt x="1943" y="422"/>
                  </a:lnTo>
                  <a:lnTo>
                    <a:pt x="1925" y="401"/>
                  </a:lnTo>
                  <a:lnTo>
                    <a:pt x="1906" y="380"/>
                  </a:lnTo>
                  <a:lnTo>
                    <a:pt x="1888" y="360"/>
                  </a:lnTo>
                  <a:lnTo>
                    <a:pt x="1868" y="339"/>
                  </a:lnTo>
                  <a:lnTo>
                    <a:pt x="1848" y="319"/>
                  </a:lnTo>
                  <a:lnTo>
                    <a:pt x="1827" y="299"/>
                  </a:lnTo>
                  <a:lnTo>
                    <a:pt x="1806" y="281"/>
                  </a:lnTo>
                  <a:lnTo>
                    <a:pt x="1785" y="262"/>
                  </a:lnTo>
                  <a:lnTo>
                    <a:pt x="1763" y="244"/>
                  </a:lnTo>
                  <a:lnTo>
                    <a:pt x="1741" y="227"/>
                  </a:lnTo>
                  <a:lnTo>
                    <a:pt x="1719" y="210"/>
                  </a:lnTo>
                  <a:lnTo>
                    <a:pt x="1697" y="195"/>
                  </a:lnTo>
                  <a:lnTo>
                    <a:pt x="1675" y="179"/>
                  </a:lnTo>
                  <a:lnTo>
                    <a:pt x="1652" y="164"/>
                  </a:lnTo>
                  <a:lnTo>
                    <a:pt x="1630" y="150"/>
                  </a:lnTo>
                  <a:lnTo>
                    <a:pt x="1607" y="137"/>
                  </a:lnTo>
                  <a:lnTo>
                    <a:pt x="1584" y="124"/>
                  </a:lnTo>
                  <a:lnTo>
                    <a:pt x="1560" y="112"/>
                  </a:lnTo>
                  <a:lnTo>
                    <a:pt x="1536" y="100"/>
                  </a:lnTo>
                  <a:lnTo>
                    <a:pt x="1513" y="90"/>
                  </a:lnTo>
                  <a:lnTo>
                    <a:pt x="1489" y="79"/>
                  </a:lnTo>
                  <a:lnTo>
                    <a:pt x="1463" y="70"/>
                  </a:lnTo>
                  <a:lnTo>
                    <a:pt x="1439" y="61"/>
                  </a:lnTo>
                  <a:lnTo>
                    <a:pt x="1414" y="53"/>
                  </a:lnTo>
                  <a:lnTo>
                    <a:pt x="1389" y="45"/>
                  </a:lnTo>
                  <a:lnTo>
                    <a:pt x="1364" y="37"/>
                  </a:lnTo>
                  <a:lnTo>
                    <a:pt x="1338" y="31"/>
                  </a:lnTo>
                  <a:lnTo>
                    <a:pt x="1312" y="26"/>
                  </a:lnTo>
                  <a:lnTo>
                    <a:pt x="1286" y="20"/>
                  </a:lnTo>
                  <a:lnTo>
                    <a:pt x="1260" y="15"/>
                  </a:lnTo>
                  <a:lnTo>
                    <a:pt x="1233" y="11"/>
                  </a:lnTo>
                  <a:lnTo>
                    <a:pt x="1206" y="8"/>
                  </a:lnTo>
                  <a:lnTo>
                    <a:pt x="1179" y="6"/>
                  </a:lnTo>
                  <a:lnTo>
                    <a:pt x="1152" y="3"/>
                  </a:lnTo>
                  <a:lnTo>
                    <a:pt x="1125" y="2"/>
                  </a:lnTo>
                  <a:lnTo>
                    <a:pt x="1096" y="0"/>
                  </a:lnTo>
                  <a:lnTo>
                    <a:pt x="1068" y="0"/>
                  </a:lnTo>
                  <a:close/>
                </a:path>
              </a:pathLst>
            </a:custGeom>
            <a:solidFill>
              <a:srgbClr val="FF9933"/>
            </a:solidFill>
            <a:ln w="3175">
              <a:noFill/>
              <a:prstDash val="solid"/>
              <a:round/>
              <a:headEnd/>
              <a:tailEnd/>
            </a:ln>
          </p:spPr>
          <p:txBody>
            <a:bodyPr/>
            <a:lstStyle/>
            <a:p>
              <a:endParaRPr lang="zh-CN" altLang="en-US"/>
            </a:p>
          </p:txBody>
        </p:sp>
      </p:grpSp>
      <p:grpSp>
        <p:nvGrpSpPr>
          <p:cNvPr id="1391638" name="Group 22"/>
          <p:cNvGrpSpPr>
            <a:grpSpLocks/>
          </p:cNvGrpSpPr>
          <p:nvPr/>
        </p:nvGrpSpPr>
        <p:grpSpPr bwMode="auto">
          <a:xfrm>
            <a:off x="6100763" y="4724400"/>
            <a:ext cx="1365250" cy="1368425"/>
            <a:chOff x="3843" y="2976"/>
            <a:chExt cx="860" cy="862"/>
          </a:xfrm>
        </p:grpSpPr>
        <p:sp>
          <p:nvSpPr>
            <p:cNvPr id="1391634" name="Freeform 18"/>
            <p:cNvSpPr>
              <a:spLocks noChangeAspect="1"/>
            </p:cNvSpPr>
            <p:nvPr/>
          </p:nvSpPr>
          <p:spPr bwMode="auto">
            <a:xfrm flipH="1">
              <a:off x="3843" y="2976"/>
              <a:ext cx="860" cy="862"/>
            </a:xfrm>
            <a:custGeom>
              <a:avLst/>
              <a:gdLst/>
              <a:ahLst/>
              <a:cxnLst>
                <a:cxn ang="0">
                  <a:pos x="2914" y="1675"/>
                </a:cxn>
                <a:cxn ang="0">
                  <a:pos x="3887" y="1269"/>
                </a:cxn>
                <a:cxn ang="0">
                  <a:pos x="4453" y="0"/>
                </a:cxn>
                <a:cxn ang="0">
                  <a:pos x="5426" y="0"/>
                </a:cxn>
                <a:cxn ang="0">
                  <a:pos x="5829" y="1269"/>
                </a:cxn>
                <a:cxn ang="0">
                  <a:pos x="6728" y="1638"/>
                </a:cxn>
                <a:cxn ang="0">
                  <a:pos x="8069" y="1036"/>
                </a:cxn>
                <a:cxn ang="0">
                  <a:pos x="8779" y="1748"/>
                </a:cxn>
                <a:cxn ang="0">
                  <a:pos x="8303" y="3050"/>
                </a:cxn>
                <a:cxn ang="0">
                  <a:pos x="8671" y="3987"/>
                </a:cxn>
                <a:cxn ang="0">
                  <a:pos x="9915" y="4490"/>
                </a:cxn>
                <a:cxn ang="0">
                  <a:pos x="9915" y="5427"/>
                </a:cxn>
                <a:cxn ang="0">
                  <a:pos x="8611" y="5930"/>
                </a:cxn>
                <a:cxn ang="0">
                  <a:pos x="8241" y="6802"/>
                </a:cxn>
                <a:cxn ang="0">
                  <a:pos x="8843" y="8070"/>
                </a:cxn>
                <a:cxn ang="0">
                  <a:pos x="8177" y="8808"/>
                </a:cxn>
                <a:cxn ang="0">
                  <a:pos x="6863" y="8279"/>
                </a:cxn>
                <a:cxn ang="0">
                  <a:pos x="5929" y="8648"/>
                </a:cxn>
                <a:cxn ang="0">
                  <a:pos x="5460" y="9953"/>
                </a:cxn>
                <a:cxn ang="0">
                  <a:pos x="4453" y="9953"/>
                </a:cxn>
                <a:cxn ang="0">
                  <a:pos x="3716" y="8513"/>
                </a:cxn>
                <a:cxn ang="0">
                  <a:pos x="2844" y="8107"/>
                </a:cxn>
                <a:cxn ang="0">
                  <a:pos x="1846" y="8845"/>
                </a:cxn>
                <a:cxn ang="0">
                  <a:pos x="1142" y="8145"/>
                </a:cxn>
                <a:cxn ang="0">
                  <a:pos x="1609" y="6765"/>
                </a:cxn>
                <a:cxn ang="0">
                  <a:pos x="1241" y="5866"/>
                </a:cxn>
                <a:cxn ang="0">
                  <a:pos x="0" y="5427"/>
                </a:cxn>
                <a:cxn ang="0">
                  <a:pos x="0" y="4453"/>
                </a:cxn>
                <a:cxn ang="0">
                  <a:pos x="1241" y="4159"/>
                </a:cxn>
                <a:cxn ang="0">
                  <a:pos x="1539" y="3287"/>
                </a:cxn>
                <a:cxn ang="0">
                  <a:pos x="1035" y="1847"/>
                </a:cxn>
                <a:cxn ang="0">
                  <a:pos x="1711" y="1143"/>
                </a:cxn>
                <a:cxn ang="0">
                  <a:pos x="2914" y="1675"/>
                </a:cxn>
              </a:cxnLst>
              <a:rect l="0" t="0" r="r" b="b"/>
              <a:pathLst>
                <a:path w="9915" h="9953">
                  <a:moveTo>
                    <a:pt x="2914" y="1675"/>
                  </a:moveTo>
                  <a:lnTo>
                    <a:pt x="3887" y="1269"/>
                  </a:lnTo>
                  <a:lnTo>
                    <a:pt x="4453" y="0"/>
                  </a:lnTo>
                  <a:lnTo>
                    <a:pt x="5426" y="0"/>
                  </a:lnTo>
                  <a:lnTo>
                    <a:pt x="5829" y="1269"/>
                  </a:lnTo>
                  <a:lnTo>
                    <a:pt x="6728" y="1638"/>
                  </a:lnTo>
                  <a:lnTo>
                    <a:pt x="8069" y="1036"/>
                  </a:lnTo>
                  <a:lnTo>
                    <a:pt x="8779" y="1748"/>
                  </a:lnTo>
                  <a:lnTo>
                    <a:pt x="8303" y="3050"/>
                  </a:lnTo>
                  <a:lnTo>
                    <a:pt x="8671" y="3987"/>
                  </a:lnTo>
                  <a:lnTo>
                    <a:pt x="9915" y="4490"/>
                  </a:lnTo>
                  <a:lnTo>
                    <a:pt x="9915" y="5427"/>
                  </a:lnTo>
                  <a:lnTo>
                    <a:pt x="8611" y="5930"/>
                  </a:lnTo>
                  <a:lnTo>
                    <a:pt x="8241" y="6802"/>
                  </a:lnTo>
                  <a:lnTo>
                    <a:pt x="8843" y="8070"/>
                  </a:lnTo>
                  <a:lnTo>
                    <a:pt x="8177" y="8808"/>
                  </a:lnTo>
                  <a:lnTo>
                    <a:pt x="6863" y="8279"/>
                  </a:lnTo>
                  <a:lnTo>
                    <a:pt x="5929" y="8648"/>
                  </a:lnTo>
                  <a:lnTo>
                    <a:pt x="5460" y="9953"/>
                  </a:lnTo>
                  <a:lnTo>
                    <a:pt x="4453" y="9953"/>
                  </a:lnTo>
                  <a:lnTo>
                    <a:pt x="3716" y="8513"/>
                  </a:lnTo>
                  <a:lnTo>
                    <a:pt x="2844" y="8107"/>
                  </a:lnTo>
                  <a:lnTo>
                    <a:pt x="1846" y="8845"/>
                  </a:lnTo>
                  <a:lnTo>
                    <a:pt x="1142" y="8145"/>
                  </a:lnTo>
                  <a:lnTo>
                    <a:pt x="1609" y="6765"/>
                  </a:lnTo>
                  <a:lnTo>
                    <a:pt x="1241" y="5866"/>
                  </a:lnTo>
                  <a:lnTo>
                    <a:pt x="0" y="5427"/>
                  </a:lnTo>
                  <a:lnTo>
                    <a:pt x="0" y="4453"/>
                  </a:lnTo>
                  <a:lnTo>
                    <a:pt x="1241" y="4159"/>
                  </a:lnTo>
                  <a:lnTo>
                    <a:pt x="1539" y="3287"/>
                  </a:lnTo>
                  <a:lnTo>
                    <a:pt x="1035" y="1847"/>
                  </a:lnTo>
                  <a:lnTo>
                    <a:pt x="1711" y="1143"/>
                  </a:lnTo>
                  <a:lnTo>
                    <a:pt x="2914" y="1675"/>
                  </a:lnTo>
                </a:path>
              </a:pathLst>
            </a:custGeom>
            <a:solidFill>
              <a:srgbClr val="6666FF"/>
            </a:solidFill>
            <a:ln w="3175">
              <a:noFill/>
              <a:prstDash val="solid"/>
              <a:round/>
              <a:headEnd/>
              <a:tailEnd/>
            </a:ln>
          </p:spPr>
          <p:txBody>
            <a:bodyPr/>
            <a:lstStyle/>
            <a:p>
              <a:endParaRPr lang="zh-CN" altLang="en-US"/>
            </a:p>
          </p:txBody>
        </p:sp>
        <p:sp>
          <p:nvSpPr>
            <p:cNvPr id="1391636" name="Freeform 20"/>
            <p:cNvSpPr>
              <a:spLocks noChangeAspect="1"/>
            </p:cNvSpPr>
            <p:nvPr/>
          </p:nvSpPr>
          <p:spPr bwMode="auto">
            <a:xfrm flipH="1">
              <a:off x="4177" y="3311"/>
              <a:ext cx="190" cy="192"/>
            </a:xfrm>
            <a:custGeom>
              <a:avLst/>
              <a:gdLst/>
              <a:ahLst/>
              <a:cxnLst>
                <a:cxn ang="0">
                  <a:pos x="481" y="164"/>
                </a:cxn>
                <a:cxn ang="0">
                  <a:pos x="395" y="230"/>
                </a:cxn>
                <a:cxn ang="0">
                  <a:pos x="318" y="302"/>
                </a:cxn>
                <a:cxn ang="0">
                  <a:pos x="249" y="381"/>
                </a:cxn>
                <a:cxn ang="0">
                  <a:pos x="188" y="466"/>
                </a:cxn>
                <a:cxn ang="0">
                  <a:pos x="135" y="556"/>
                </a:cxn>
                <a:cxn ang="0">
                  <a:pos x="90" y="654"/>
                </a:cxn>
                <a:cxn ang="0">
                  <a:pos x="52" y="758"/>
                </a:cxn>
                <a:cxn ang="0">
                  <a:pos x="23" y="865"/>
                </a:cxn>
                <a:cxn ang="0">
                  <a:pos x="6" y="970"/>
                </a:cxn>
                <a:cxn ang="0">
                  <a:pos x="0" y="1075"/>
                </a:cxn>
                <a:cxn ang="0">
                  <a:pos x="6" y="1178"/>
                </a:cxn>
                <a:cxn ang="0">
                  <a:pos x="22" y="1279"/>
                </a:cxn>
                <a:cxn ang="0">
                  <a:pos x="50" y="1378"/>
                </a:cxn>
                <a:cxn ang="0">
                  <a:pos x="90" y="1475"/>
                </a:cxn>
                <a:cxn ang="0">
                  <a:pos x="140" y="1572"/>
                </a:cxn>
                <a:cxn ang="0">
                  <a:pos x="192" y="1668"/>
                </a:cxn>
                <a:cxn ang="0">
                  <a:pos x="251" y="1759"/>
                </a:cxn>
                <a:cxn ang="0">
                  <a:pos x="316" y="1843"/>
                </a:cxn>
                <a:cxn ang="0">
                  <a:pos x="388" y="1918"/>
                </a:cxn>
                <a:cxn ang="0">
                  <a:pos x="467" y="1985"/>
                </a:cxn>
                <a:cxn ang="0">
                  <a:pos x="554" y="2045"/>
                </a:cxn>
                <a:cxn ang="0">
                  <a:pos x="648" y="2095"/>
                </a:cxn>
                <a:cxn ang="0">
                  <a:pos x="747" y="2138"/>
                </a:cxn>
                <a:cxn ang="0">
                  <a:pos x="853" y="2172"/>
                </a:cxn>
                <a:cxn ang="0">
                  <a:pos x="959" y="2194"/>
                </a:cxn>
                <a:cxn ang="0">
                  <a:pos x="1065" y="2204"/>
                </a:cxn>
                <a:cxn ang="0">
                  <a:pos x="1172" y="2202"/>
                </a:cxn>
                <a:cxn ang="0">
                  <a:pos x="1278" y="2188"/>
                </a:cxn>
                <a:cxn ang="0">
                  <a:pos x="1385" y="2163"/>
                </a:cxn>
                <a:cxn ang="0">
                  <a:pos x="1493" y="2125"/>
                </a:cxn>
                <a:cxn ang="0">
                  <a:pos x="1601" y="2076"/>
                </a:cxn>
                <a:cxn ang="0">
                  <a:pos x="1778" y="1960"/>
                </a:cxn>
                <a:cxn ang="0">
                  <a:pos x="1942" y="1813"/>
                </a:cxn>
                <a:cxn ang="0">
                  <a:pos x="2065" y="1652"/>
                </a:cxn>
                <a:cxn ang="0">
                  <a:pos x="2145" y="1478"/>
                </a:cxn>
                <a:cxn ang="0">
                  <a:pos x="2185" y="1290"/>
                </a:cxn>
                <a:cxn ang="0">
                  <a:pos x="2182" y="1089"/>
                </a:cxn>
                <a:cxn ang="0">
                  <a:pos x="2138" y="873"/>
                </a:cxn>
                <a:cxn ang="0">
                  <a:pos x="2052" y="644"/>
                </a:cxn>
                <a:cxn ang="0">
                  <a:pos x="1984" y="513"/>
                </a:cxn>
                <a:cxn ang="0">
                  <a:pos x="1925" y="425"/>
                </a:cxn>
                <a:cxn ang="0">
                  <a:pos x="1859" y="345"/>
                </a:cxn>
                <a:cxn ang="0">
                  <a:pos x="1786" y="273"/>
                </a:cxn>
                <a:cxn ang="0">
                  <a:pos x="1704" y="209"/>
                </a:cxn>
                <a:cxn ang="0">
                  <a:pos x="1616" y="152"/>
                </a:cxn>
                <a:cxn ang="0">
                  <a:pos x="1519" y="105"/>
                </a:cxn>
                <a:cxn ang="0">
                  <a:pos x="1415" y="65"/>
                </a:cxn>
                <a:cxn ang="0">
                  <a:pos x="1307" y="34"/>
                </a:cxn>
                <a:cxn ang="0">
                  <a:pos x="1199" y="12"/>
                </a:cxn>
                <a:cxn ang="0">
                  <a:pos x="1093" y="1"/>
                </a:cxn>
                <a:cxn ang="0">
                  <a:pos x="987" y="1"/>
                </a:cxn>
                <a:cxn ang="0">
                  <a:pos x="883" y="12"/>
                </a:cxn>
                <a:cxn ang="0">
                  <a:pos x="779" y="33"/>
                </a:cxn>
                <a:cxn ang="0">
                  <a:pos x="676" y="64"/>
                </a:cxn>
                <a:cxn ang="0">
                  <a:pos x="575" y="106"/>
                </a:cxn>
              </a:cxnLst>
              <a:rect l="0" t="0" r="r" b="b"/>
              <a:pathLst>
                <a:path w="2188" h="2205">
                  <a:moveTo>
                    <a:pt x="550" y="118"/>
                  </a:moveTo>
                  <a:lnTo>
                    <a:pt x="526" y="132"/>
                  </a:lnTo>
                  <a:lnTo>
                    <a:pt x="503" y="148"/>
                  </a:lnTo>
                  <a:lnTo>
                    <a:pt x="481" y="164"/>
                  </a:lnTo>
                  <a:lnTo>
                    <a:pt x="459" y="180"/>
                  </a:lnTo>
                  <a:lnTo>
                    <a:pt x="437" y="196"/>
                  </a:lnTo>
                  <a:lnTo>
                    <a:pt x="416" y="213"/>
                  </a:lnTo>
                  <a:lnTo>
                    <a:pt x="395" y="230"/>
                  </a:lnTo>
                  <a:lnTo>
                    <a:pt x="375" y="248"/>
                  </a:lnTo>
                  <a:lnTo>
                    <a:pt x="356" y="266"/>
                  </a:lnTo>
                  <a:lnTo>
                    <a:pt x="337" y="283"/>
                  </a:lnTo>
                  <a:lnTo>
                    <a:pt x="318" y="302"/>
                  </a:lnTo>
                  <a:lnTo>
                    <a:pt x="300" y="321"/>
                  </a:lnTo>
                  <a:lnTo>
                    <a:pt x="283" y="341"/>
                  </a:lnTo>
                  <a:lnTo>
                    <a:pt x="266" y="361"/>
                  </a:lnTo>
                  <a:lnTo>
                    <a:pt x="249" y="381"/>
                  </a:lnTo>
                  <a:lnTo>
                    <a:pt x="233" y="401"/>
                  </a:lnTo>
                  <a:lnTo>
                    <a:pt x="217" y="423"/>
                  </a:lnTo>
                  <a:lnTo>
                    <a:pt x="203" y="444"/>
                  </a:lnTo>
                  <a:lnTo>
                    <a:pt x="188" y="466"/>
                  </a:lnTo>
                  <a:lnTo>
                    <a:pt x="174" y="488"/>
                  </a:lnTo>
                  <a:lnTo>
                    <a:pt x="161" y="510"/>
                  </a:lnTo>
                  <a:lnTo>
                    <a:pt x="147" y="533"/>
                  </a:lnTo>
                  <a:lnTo>
                    <a:pt x="135" y="556"/>
                  </a:lnTo>
                  <a:lnTo>
                    <a:pt x="123" y="580"/>
                  </a:lnTo>
                  <a:lnTo>
                    <a:pt x="112" y="604"/>
                  </a:lnTo>
                  <a:lnTo>
                    <a:pt x="100" y="629"/>
                  </a:lnTo>
                  <a:lnTo>
                    <a:pt x="90" y="654"/>
                  </a:lnTo>
                  <a:lnTo>
                    <a:pt x="79" y="679"/>
                  </a:lnTo>
                  <a:lnTo>
                    <a:pt x="70" y="705"/>
                  </a:lnTo>
                  <a:lnTo>
                    <a:pt x="60" y="731"/>
                  </a:lnTo>
                  <a:lnTo>
                    <a:pt x="52" y="758"/>
                  </a:lnTo>
                  <a:lnTo>
                    <a:pt x="43" y="784"/>
                  </a:lnTo>
                  <a:lnTo>
                    <a:pt x="36" y="811"/>
                  </a:lnTo>
                  <a:lnTo>
                    <a:pt x="29" y="838"/>
                  </a:lnTo>
                  <a:lnTo>
                    <a:pt x="23" y="865"/>
                  </a:lnTo>
                  <a:lnTo>
                    <a:pt x="18" y="892"/>
                  </a:lnTo>
                  <a:lnTo>
                    <a:pt x="13" y="918"/>
                  </a:lnTo>
                  <a:lnTo>
                    <a:pt x="9" y="944"/>
                  </a:lnTo>
                  <a:lnTo>
                    <a:pt x="6" y="970"/>
                  </a:lnTo>
                  <a:lnTo>
                    <a:pt x="4" y="997"/>
                  </a:lnTo>
                  <a:lnTo>
                    <a:pt x="1" y="1023"/>
                  </a:lnTo>
                  <a:lnTo>
                    <a:pt x="0" y="1049"/>
                  </a:lnTo>
                  <a:lnTo>
                    <a:pt x="0" y="1075"/>
                  </a:lnTo>
                  <a:lnTo>
                    <a:pt x="0" y="1101"/>
                  </a:lnTo>
                  <a:lnTo>
                    <a:pt x="1" y="1127"/>
                  </a:lnTo>
                  <a:lnTo>
                    <a:pt x="4" y="1152"/>
                  </a:lnTo>
                  <a:lnTo>
                    <a:pt x="6" y="1178"/>
                  </a:lnTo>
                  <a:lnTo>
                    <a:pt x="9" y="1203"/>
                  </a:lnTo>
                  <a:lnTo>
                    <a:pt x="13" y="1229"/>
                  </a:lnTo>
                  <a:lnTo>
                    <a:pt x="17" y="1254"/>
                  </a:lnTo>
                  <a:lnTo>
                    <a:pt x="22" y="1279"/>
                  </a:lnTo>
                  <a:lnTo>
                    <a:pt x="28" y="1304"/>
                  </a:lnTo>
                  <a:lnTo>
                    <a:pt x="35" y="1328"/>
                  </a:lnTo>
                  <a:lnTo>
                    <a:pt x="42" y="1353"/>
                  </a:lnTo>
                  <a:lnTo>
                    <a:pt x="50" y="1378"/>
                  </a:lnTo>
                  <a:lnTo>
                    <a:pt x="59" y="1403"/>
                  </a:lnTo>
                  <a:lnTo>
                    <a:pt x="69" y="1427"/>
                  </a:lnTo>
                  <a:lnTo>
                    <a:pt x="78" y="1451"/>
                  </a:lnTo>
                  <a:lnTo>
                    <a:pt x="90" y="1475"/>
                  </a:lnTo>
                  <a:lnTo>
                    <a:pt x="101" y="1499"/>
                  </a:lnTo>
                  <a:lnTo>
                    <a:pt x="113" y="1523"/>
                  </a:lnTo>
                  <a:lnTo>
                    <a:pt x="126" y="1547"/>
                  </a:lnTo>
                  <a:lnTo>
                    <a:pt x="140" y="1572"/>
                  </a:lnTo>
                  <a:lnTo>
                    <a:pt x="154" y="1595"/>
                  </a:lnTo>
                  <a:lnTo>
                    <a:pt x="166" y="1620"/>
                  </a:lnTo>
                  <a:lnTo>
                    <a:pt x="180" y="1644"/>
                  </a:lnTo>
                  <a:lnTo>
                    <a:pt x="192" y="1668"/>
                  </a:lnTo>
                  <a:lnTo>
                    <a:pt x="207" y="1692"/>
                  </a:lnTo>
                  <a:lnTo>
                    <a:pt x="221" y="1715"/>
                  </a:lnTo>
                  <a:lnTo>
                    <a:pt x="235" y="1737"/>
                  </a:lnTo>
                  <a:lnTo>
                    <a:pt x="251" y="1759"/>
                  </a:lnTo>
                  <a:lnTo>
                    <a:pt x="267" y="1781"/>
                  </a:lnTo>
                  <a:lnTo>
                    <a:pt x="283" y="1802"/>
                  </a:lnTo>
                  <a:lnTo>
                    <a:pt x="299" y="1823"/>
                  </a:lnTo>
                  <a:lnTo>
                    <a:pt x="316" y="1843"/>
                  </a:lnTo>
                  <a:lnTo>
                    <a:pt x="334" y="1862"/>
                  </a:lnTo>
                  <a:lnTo>
                    <a:pt x="352" y="1882"/>
                  </a:lnTo>
                  <a:lnTo>
                    <a:pt x="370" y="1900"/>
                  </a:lnTo>
                  <a:lnTo>
                    <a:pt x="388" y="1918"/>
                  </a:lnTo>
                  <a:lnTo>
                    <a:pt x="407" y="1936"/>
                  </a:lnTo>
                  <a:lnTo>
                    <a:pt x="427" y="1952"/>
                  </a:lnTo>
                  <a:lnTo>
                    <a:pt x="447" y="1969"/>
                  </a:lnTo>
                  <a:lnTo>
                    <a:pt x="467" y="1985"/>
                  </a:lnTo>
                  <a:lnTo>
                    <a:pt x="488" y="2001"/>
                  </a:lnTo>
                  <a:lnTo>
                    <a:pt x="510" y="2015"/>
                  </a:lnTo>
                  <a:lnTo>
                    <a:pt x="531" y="2030"/>
                  </a:lnTo>
                  <a:lnTo>
                    <a:pt x="554" y="2045"/>
                  </a:lnTo>
                  <a:lnTo>
                    <a:pt x="576" y="2057"/>
                  </a:lnTo>
                  <a:lnTo>
                    <a:pt x="599" y="2071"/>
                  </a:lnTo>
                  <a:lnTo>
                    <a:pt x="623" y="2083"/>
                  </a:lnTo>
                  <a:lnTo>
                    <a:pt x="648" y="2095"/>
                  </a:lnTo>
                  <a:lnTo>
                    <a:pt x="672" y="2107"/>
                  </a:lnTo>
                  <a:lnTo>
                    <a:pt x="697" y="2118"/>
                  </a:lnTo>
                  <a:lnTo>
                    <a:pt x="722" y="2129"/>
                  </a:lnTo>
                  <a:lnTo>
                    <a:pt x="747" y="2138"/>
                  </a:lnTo>
                  <a:lnTo>
                    <a:pt x="774" y="2147"/>
                  </a:lnTo>
                  <a:lnTo>
                    <a:pt x="801" y="2156"/>
                  </a:lnTo>
                  <a:lnTo>
                    <a:pt x="827" y="2164"/>
                  </a:lnTo>
                  <a:lnTo>
                    <a:pt x="853" y="2172"/>
                  </a:lnTo>
                  <a:lnTo>
                    <a:pt x="880" y="2179"/>
                  </a:lnTo>
                  <a:lnTo>
                    <a:pt x="907" y="2184"/>
                  </a:lnTo>
                  <a:lnTo>
                    <a:pt x="933" y="2189"/>
                  </a:lnTo>
                  <a:lnTo>
                    <a:pt x="959" y="2194"/>
                  </a:lnTo>
                  <a:lnTo>
                    <a:pt x="986" y="2198"/>
                  </a:lnTo>
                  <a:lnTo>
                    <a:pt x="1013" y="2201"/>
                  </a:lnTo>
                  <a:lnTo>
                    <a:pt x="1039" y="2203"/>
                  </a:lnTo>
                  <a:lnTo>
                    <a:pt x="1065" y="2204"/>
                  </a:lnTo>
                  <a:lnTo>
                    <a:pt x="1092" y="2205"/>
                  </a:lnTo>
                  <a:lnTo>
                    <a:pt x="1119" y="2205"/>
                  </a:lnTo>
                  <a:lnTo>
                    <a:pt x="1145" y="2204"/>
                  </a:lnTo>
                  <a:lnTo>
                    <a:pt x="1172" y="2202"/>
                  </a:lnTo>
                  <a:lnTo>
                    <a:pt x="1198" y="2200"/>
                  </a:lnTo>
                  <a:lnTo>
                    <a:pt x="1226" y="2197"/>
                  </a:lnTo>
                  <a:lnTo>
                    <a:pt x="1252" y="2194"/>
                  </a:lnTo>
                  <a:lnTo>
                    <a:pt x="1278" y="2188"/>
                  </a:lnTo>
                  <a:lnTo>
                    <a:pt x="1305" y="2183"/>
                  </a:lnTo>
                  <a:lnTo>
                    <a:pt x="1331" y="2178"/>
                  </a:lnTo>
                  <a:lnTo>
                    <a:pt x="1359" y="2171"/>
                  </a:lnTo>
                  <a:lnTo>
                    <a:pt x="1385" y="2163"/>
                  </a:lnTo>
                  <a:lnTo>
                    <a:pt x="1412" y="2155"/>
                  </a:lnTo>
                  <a:lnTo>
                    <a:pt x="1438" y="2145"/>
                  </a:lnTo>
                  <a:lnTo>
                    <a:pt x="1466" y="2136"/>
                  </a:lnTo>
                  <a:lnTo>
                    <a:pt x="1493" y="2125"/>
                  </a:lnTo>
                  <a:lnTo>
                    <a:pt x="1519" y="2114"/>
                  </a:lnTo>
                  <a:lnTo>
                    <a:pt x="1546" y="2102"/>
                  </a:lnTo>
                  <a:lnTo>
                    <a:pt x="1574" y="2090"/>
                  </a:lnTo>
                  <a:lnTo>
                    <a:pt x="1601" y="2076"/>
                  </a:lnTo>
                  <a:lnTo>
                    <a:pt x="1627" y="2061"/>
                  </a:lnTo>
                  <a:lnTo>
                    <a:pt x="1681" y="2029"/>
                  </a:lnTo>
                  <a:lnTo>
                    <a:pt x="1731" y="1994"/>
                  </a:lnTo>
                  <a:lnTo>
                    <a:pt x="1778" y="1960"/>
                  </a:lnTo>
                  <a:lnTo>
                    <a:pt x="1823" y="1925"/>
                  </a:lnTo>
                  <a:lnTo>
                    <a:pt x="1865" y="1888"/>
                  </a:lnTo>
                  <a:lnTo>
                    <a:pt x="1905" y="1852"/>
                  </a:lnTo>
                  <a:lnTo>
                    <a:pt x="1942" y="1813"/>
                  </a:lnTo>
                  <a:lnTo>
                    <a:pt x="1977" y="1774"/>
                  </a:lnTo>
                  <a:lnTo>
                    <a:pt x="2009" y="1734"/>
                  </a:lnTo>
                  <a:lnTo>
                    <a:pt x="2038" y="1694"/>
                  </a:lnTo>
                  <a:lnTo>
                    <a:pt x="2065" y="1652"/>
                  </a:lnTo>
                  <a:lnTo>
                    <a:pt x="2089" y="1610"/>
                  </a:lnTo>
                  <a:lnTo>
                    <a:pt x="2111" y="1567"/>
                  </a:lnTo>
                  <a:lnTo>
                    <a:pt x="2130" y="1523"/>
                  </a:lnTo>
                  <a:lnTo>
                    <a:pt x="2145" y="1478"/>
                  </a:lnTo>
                  <a:lnTo>
                    <a:pt x="2159" y="1432"/>
                  </a:lnTo>
                  <a:lnTo>
                    <a:pt x="2171" y="1386"/>
                  </a:lnTo>
                  <a:lnTo>
                    <a:pt x="2179" y="1339"/>
                  </a:lnTo>
                  <a:lnTo>
                    <a:pt x="2185" y="1290"/>
                  </a:lnTo>
                  <a:lnTo>
                    <a:pt x="2188" y="1241"/>
                  </a:lnTo>
                  <a:lnTo>
                    <a:pt x="2188" y="1191"/>
                  </a:lnTo>
                  <a:lnTo>
                    <a:pt x="2187" y="1140"/>
                  </a:lnTo>
                  <a:lnTo>
                    <a:pt x="2182" y="1089"/>
                  </a:lnTo>
                  <a:lnTo>
                    <a:pt x="2175" y="1036"/>
                  </a:lnTo>
                  <a:lnTo>
                    <a:pt x="2165" y="983"/>
                  </a:lnTo>
                  <a:lnTo>
                    <a:pt x="2153" y="929"/>
                  </a:lnTo>
                  <a:lnTo>
                    <a:pt x="2138" y="873"/>
                  </a:lnTo>
                  <a:lnTo>
                    <a:pt x="2120" y="817"/>
                  </a:lnTo>
                  <a:lnTo>
                    <a:pt x="2100" y="761"/>
                  </a:lnTo>
                  <a:lnTo>
                    <a:pt x="2077" y="703"/>
                  </a:lnTo>
                  <a:lnTo>
                    <a:pt x="2052" y="644"/>
                  </a:lnTo>
                  <a:lnTo>
                    <a:pt x="2024" y="584"/>
                  </a:lnTo>
                  <a:lnTo>
                    <a:pt x="2011" y="560"/>
                  </a:lnTo>
                  <a:lnTo>
                    <a:pt x="1998" y="536"/>
                  </a:lnTo>
                  <a:lnTo>
                    <a:pt x="1984" y="513"/>
                  </a:lnTo>
                  <a:lnTo>
                    <a:pt x="1970" y="490"/>
                  </a:lnTo>
                  <a:lnTo>
                    <a:pt x="1956" y="468"/>
                  </a:lnTo>
                  <a:lnTo>
                    <a:pt x="1941" y="446"/>
                  </a:lnTo>
                  <a:lnTo>
                    <a:pt x="1925" y="425"/>
                  </a:lnTo>
                  <a:lnTo>
                    <a:pt x="1909" y="404"/>
                  </a:lnTo>
                  <a:lnTo>
                    <a:pt x="1894" y="384"/>
                  </a:lnTo>
                  <a:lnTo>
                    <a:pt x="1877" y="364"/>
                  </a:lnTo>
                  <a:lnTo>
                    <a:pt x="1859" y="345"/>
                  </a:lnTo>
                  <a:lnTo>
                    <a:pt x="1841" y="326"/>
                  </a:lnTo>
                  <a:lnTo>
                    <a:pt x="1823" y="308"/>
                  </a:lnTo>
                  <a:lnTo>
                    <a:pt x="1805" y="290"/>
                  </a:lnTo>
                  <a:lnTo>
                    <a:pt x="1786" y="273"/>
                  </a:lnTo>
                  <a:lnTo>
                    <a:pt x="1766" y="256"/>
                  </a:lnTo>
                  <a:lnTo>
                    <a:pt x="1746" y="239"/>
                  </a:lnTo>
                  <a:lnTo>
                    <a:pt x="1725" y="224"/>
                  </a:lnTo>
                  <a:lnTo>
                    <a:pt x="1704" y="209"/>
                  </a:lnTo>
                  <a:lnTo>
                    <a:pt x="1683" y="194"/>
                  </a:lnTo>
                  <a:lnTo>
                    <a:pt x="1661" y="180"/>
                  </a:lnTo>
                  <a:lnTo>
                    <a:pt x="1638" y="166"/>
                  </a:lnTo>
                  <a:lnTo>
                    <a:pt x="1616" y="152"/>
                  </a:lnTo>
                  <a:lnTo>
                    <a:pt x="1592" y="140"/>
                  </a:lnTo>
                  <a:lnTo>
                    <a:pt x="1569" y="127"/>
                  </a:lnTo>
                  <a:lnTo>
                    <a:pt x="1543" y="116"/>
                  </a:lnTo>
                  <a:lnTo>
                    <a:pt x="1519" y="105"/>
                  </a:lnTo>
                  <a:lnTo>
                    <a:pt x="1494" y="94"/>
                  </a:lnTo>
                  <a:lnTo>
                    <a:pt x="1468" y="84"/>
                  </a:lnTo>
                  <a:lnTo>
                    <a:pt x="1442" y="74"/>
                  </a:lnTo>
                  <a:lnTo>
                    <a:pt x="1415" y="65"/>
                  </a:lnTo>
                  <a:lnTo>
                    <a:pt x="1388" y="56"/>
                  </a:lnTo>
                  <a:lnTo>
                    <a:pt x="1361" y="48"/>
                  </a:lnTo>
                  <a:lnTo>
                    <a:pt x="1334" y="40"/>
                  </a:lnTo>
                  <a:lnTo>
                    <a:pt x="1307" y="34"/>
                  </a:lnTo>
                  <a:lnTo>
                    <a:pt x="1280" y="27"/>
                  </a:lnTo>
                  <a:lnTo>
                    <a:pt x="1253" y="21"/>
                  </a:lnTo>
                  <a:lnTo>
                    <a:pt x="1227" y="17"/>
                  </a:lnTo>
                  <a:lnTo>
                    <a:pt x="1199" y="12"/>
                  </a:lnTo>
                  <a:lnTo>
                    <a:pt x="1173" y="9"/>
                  </a:lnTo>
                  <a:lnTo>
                    <a:pt x="1146" y="5"/>
                  </a:lnTo>
                  <a:lnTo>
                    <a:pt x="1120" y="3"/>
                  </a:lnTo>
                  <a:lnTo>
                    <a:pt x="1093" y="1"/>
                  </a:lnTo>
                  <a:lnTo>
                    <a:pt x="1066" y="0"/>
                  </a:lnTo>
                  <a:lnTo>
                    <a:pt x="1040" y="0"/>
                  </a:lnTo>
                  <a:lnTo>
                    <a:pt x="1014" y="0"/>
                  </a:lnTo>
                  <a:lnTo>
                    <a:pt x="987" y="1"/>
                  </a:lnTo>
                  <a:lnTo>
                    <a:pt x="961" y="3"/>
                  </a:lnTo>
                  <a:lnTo>
                    <a:pt x="935" y="5"/>
                  </a:lnTo>
                  <a:lnTo>
                    <a:pt x="909" y="9"/>
                  </a:lnTo>
                  <a:lnTo>
                    <a:pt x="883" y="12"/>
                  </a:lnTo>
                  <a:lnTo>
                    <a:pt x="856" y="16"/>
                  </a:lnTo>
                  <a:lnTo>
                    <a:pt x="830" y="21"/>
                  </a:lnTo>
                  <a:lnTo>
                    <a:pt x="805" y="26"/>
                  </a:lnTo>
                  <a:lnTo>
                    <a:pt x="779" y="33"/>
                  </a:lnTo>
                  <a:lnTo>
                    <a:pt x="752" y="39"/>
                  </a:lnTo>
                  <a:lnTo>
                    <a:pt x="727" y="47"/>
                  </a:lnTo>
                  <a:lnTo>
                    <a:pt x="702" y="55"/>
                  </a:lnTo>
                  <a:lnTo>
                    <a:pt x="676" y="64"/>
                  </a:lnTo>
                  <a:lnTo>
                    <a:pt x="651" y="74"/>
                  </a:lnTo>
                  <a:lnTo>
                    <a:pt x="626" y="83"/>
                  </a:lnTo>
                  <a:lnTo>
                    <a:pt x="600" y="95"/>
                  </a:lnTo>
                  <a:lnTo>
                    <a:pt x="575" y="106"/>
                  </a:lnTo>
                  <a:lnTo>
                    <a:pt x="550" y="118"/>
                  </a:lnTo>
                </a:path>
              </a:pathLst>
            </a:custGeom>
            <a:solidFill>
              <a:srgbClr val="FF9933"/>
            </a:solidFill>
            <a:ln w="3175">
              <a:noFill/>
              <a:prstDash val="solid"/>
              <a:round/>
              <a:headEnd/>
              <a:tailEnd/>
            </a:ln>
          </p:spPr>
          <p:txBody>
            <a:bodyPr/>
            <a:lstStyle/>
            <a:p>
              <a:endParaRPr lang="zh-CN" altLang="en-U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1391638"/>
                                        </p:tgtEl>
                                        <p:attrNameLst>
                                          <p:attrName>style.visibility</p:attrName>
                                        </p:attrNameLst>
                                      </p:cBhvr>
                                      <p:to>
                                        <p:strVal val="visible"/>
                                      </p:to>
                                    </p:set>
                                    <p:anim calcmode="lin" valueType="num">
                                      <p:cBhvr>
                                        <p:cTn id="7" dur="500" fill="hold"/>
                                        <p:tgtEl>
                                          <p:spTgt spid="1391638"/>
                                        </p:tgtEl>
                                        <p:attrNameLst>
                                          <p:attrName>ppt_w</p:attrName>
                                        </p:attrNameLst>
                                      </p:cBhvr>
                                      <p:tavLst>
                                        <p:tav tm="0">
                                          <p:val>
                                            <p:fltVal val="0"/>
                                          </p:val>
                                        </p:tav>
                                        <p:tav tm="100000">
                                          <p:val>
                                            <p:strVal val="#ppt_w"/>
                                          </p:val>
                                        </p:tav>
                                      </p:tavLst>
                                    </p:anim>
                                    <p:anim calcmode="lin" valueType="num">
                                      <p:cBhvr>
                                        <p:cTn id="8" dur="500" fill="hold"/>
                                        <p:tgtEl>
                                          <p:spTgt spid="1391638"/>
                                        </p:tgtEl>
                                        <p:attrNameLst>
                                          <p:attrName>ppt_h</p:attrName>
                                        </p:attrNameLst>
                                      </p:cBhvr>
                                      <p:tavLst>
                                        <p:tav tm="0">
                                          <p:val>
                                            <p:fltVal val="0"/>
                                          </p:val>
                                        </p:tav>
                                        <p:tav tm="100000">
                                          <p:val>
                                            <p:strVal val="#ppt_h"/>
                                          </p:val>
                                        </p:tav>
                                      </p:tavLst>
                                    </p:anim>
                                    <p:anim calcmode="lin" valueType="num">
                                      <p:cBhvr>
                                        <p:cTn id="9" dur="500" fill="hold"/>
                                        <p:tgtEl>
                                          <p:spTgt spid="1391638"/>
                                        </p:tgtEl>
                                        <p:attrNameLst>
                                          <p:attrName>style.rotation</p:attrName>
                                        </p:attrNameLst>
                                      </p:cBhvr>
                                      <p:tavLst>
                                        <p:tav tm="0">
                                          <p:val>
                                            <p:fltVal val="360"/>
                                          </p:val>
                                        </p:tav>
                                        <p:tav tm="100000">
                                          <p:val>
                                            <p:fltVal val="0"/>
                                          </p:val>
                                        </p:tav>
                                      </p:tavLst>
                                    </p:anim>
                                    <p:animEffect transition="in" filter="fade">
                                      <p:cBhvr>
                                        <p:cTn id="10" dur="500"/>
                                        <p:tgtEl>
                                          <p:spTgt spid="1391638"/>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1391639"/>
                                        </p:tgtEl>
                                        <p:attrNameLst>
                                          <p:attrName>style.visibility</p:attrName>
                                        </p:attrNameLst>
                                      </p:cBhvr>
                                      <p:to>
                                        <p:strVal val="visible"/>
                                      </p:to>
                                    </p:set>
                                    <p:anim calcmode="lin" valueType="num">
                                      <p:cBhvr>
                                        <p:cTn id="13" dur="500" fill="hold"/>
                                        <p:tgtEl>
                                          <p:spTgt spid="1391639"/>
                                        </p:tgtEl>
                                        <p:attrNameLst>
                                          <p:attrName>ppt_w</p:attrName>
                                        </p:attrNameLst>
                                      </p:cBhvr>
                                      <p:tavLst>
                                        <p:tav tm="0">
                                          <p:val>
                                            <p:fltVal val="0"/>
                                          </p:val>
                                        </p:tav>
                                        <p:tav tm="100000">
                                          <p:val>
                                            <p:strVal val="#ppt_w"/>
                                          </p:val>
                                        </p:tav>
                                      </p:tavLst>
                                    </p:anim>
                                    <p:anim calcmode="lin" valueType="num">
                                      <p:cBhvr>
                                        <p:cTn id="14" dur="500" fill="hold"/>
                                        <p:tgtEl>
                                          <p:spTgt spid="1391639"/>
                                        </p:tgtEl>
                                        <p:attrNameLst>
                                          <p:attrName>ppt_h</p:attrName>
                                        </p:attrNameLst>
                                      </p:cBhvr>
                                      <p:tavLst>
                                        <p:tav tm="0">
                                          <p:val>
                                            <p:fltVal val="0"/>
                                          </p:val>
                                        </p:tav>
                                        <p:tav tm="100000">
                                          <p:val>
                                            <p:strVal val="#ppt_h"/>
                                          </p:val>
                                        </p:tav>
                                      </p:tavLst>
                                    </p:anim>
                                    <p:anim calcmode="lin" valueType="num">
                                      <p:cBhvr>
                                        <p:cTn id="15" dur="500" fill="hold"/>
                                        <p:tgtEl>
                                          <p:spTgt spid="1391639"/>
                                        </p:tgtEl>
                                        <p:attrNameLst>
                                          <p:attrName>style.rotation</p:attrName>
                                        </p:attrNameLst>
                                      </p:cBhvr>
                                      <p:tavLst>
                                        <p:tav tm="0">
                                          <p:val>
                                            <p:fltVal val="360"/>
                                          </p:val>
                                        </p:tav>
                                        <p:tav tm="100000">
                                          <p:val>
                                            <p:fltVal val="0"/>
                                          </p:val>
                                        </p:tav>
                                      </p:tavLst>
                                    </p:anim>
                                    <p:animEffect transition="in" filter="fade">
                                      <p:cBhvr>
                                        <p:cTn id="16" dur="500"/>
                                        <p:tgtEl>
                                          <p:spTgt spid="1391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9565B091-8477-4BF0-B4F4-12293C6AB7C0}" type="slidenum">
              <a:rPr lang="zh-CN" altLang="en-US"/>
              <a:pPr/>
              <a:t>47</a:t>
            </a:fld>
            <a:endParaRPr lang="en-US" altLang="zh-CN"/>
          </a:p>
        </p:txBody>
      </p:sp>
      <p:sp>
        <p:nvSpPr>
          <p:cNvPr id="1265666" name="Rectangle 2"/>
          <p:cNvSpPr>
            <a:spLocks noGrp="1" noChangeArrowheads="1"/>
          </p:cNvSpPr>
          <p:nvPr>
            <p:ph type="title"/>
          </p:nvPr>
        </p:nvSpPr>
        <p:spPr/>
        <p:txBody>
          <a:bodyPr/>
          <a:lstStyle/>
          <a:p>
            <a:r>
              <a:rPr lang="en-US" altLang="zh-CN" sz="3200"/>
              <a:t>7.3.2 </a:t>
            </a:r>
            <a:r>
              <a:rPr lang="zh-CN" altLang="en-US" sz="3200" b="0"/>
              <a:t>指令流水线策略     </a:t>
            </a:r>
            <a:r>
              <a:rPr lang="en-US" altLang="zh-CN" sz="2800">
                <a:solidFill>
                  <a:srgbClr val="006600"/>
                </a:solidFill>
                <a:ea typeface="黑体" pitchFamily="2" charset="-122"/>
              </a:rPr>
              <a:t>1. </a:t>
            </a:r>
            <a:r>
              <a:rPr lang="zh-CN" altLang="en-US" sz="2800">
                <a:solidFill>
                  <a:srgbClr val="006600"/>
                </a:solidFill>
                <a:ea typeface="黑体" pitchFamily="2" charset="-122"/>
              </a:rPr>
              <a:t>增加指令流水线</a:t>
            </a:r>
            <a:r>
              <a:rPr lang="zh-CN" altLang="en-US" sz="2800">
                <a:solidFill>
                  <a:srgbClr val="FF0066"/>
                </a:solidFill>
                <a:ea typeface="黑体" pitchFamily="2" charset="-122"/>
              </a:rPr>
              <a:t>深度</a:t>
            </a:r>
          </a:p>
        </p:txBody>
      </p:sp>
      <p:sp>
        <p:nvSpPr>
          <p:cNvPr id="1265667" name="Rectangle 3"/>
          <p:cNvSpPr>
            <a:spLocks noGrp="1" noChangeArrowheads="1"/>
          </p:cNvSpPr>
          <p:nvPr>
            <p:ph type="body" idx="1"/>
          </p:nvPr>
        </p:nvSpPr>
        <p:spPr>
          <a:xfrm>
            <a:off x="457200" y="765175"/>
            <a:ext cx="8578850" cy="5976938"/>
          </a:xfrm>
        </p:spPr>
        <p:txBody>
          <a:bodyPr/>
          <a:lstStyle/>
          <a:p>
            <a:pPr defTabSz="808038">
              <a:spcBef>
                <a:spcPct val="10000"/>
              </a:spcBef>
            </a:pPr>
            <a:r>
              <a:rPr lang="zh-CN" altLang="en-US"/>
              <a:t>采用</a:t>
            </a:r>
            <a:r>
              <a:rPr lang="zh-CN" altLang="en-US">
                <a:solidFill>
                  <a:srgbClr val="0000FF"/>
                </a:solidFill>
              </a:rPr>
              <a:t>深度</a:t>
            </a:r>
            <a:r>
              <a:rPr lang="zh-CN" altLang="en-US"/>
              <a:t>指令流水线结构：将指令的执行过程进一步</a:t>
            </a:r>
            <a:r>
              <a:rPr lang="zh-CN" altLang="en-US">
                <a:solidFill>
                  <a:srgbClr val="FF0000"/>
                </a:solidFill>
              </a:rPr>
              <a:t>细化</a:t>
            </a:r>
            <a:r>
              <a:rPr lang="zh-CN" altLang="en-US"/>
              <a:t>，使流水线的级（段）数变多，而每一级的工作更少、更合理。</a:t>
            </a:r>
          </a:p>
          <a:p>
            <a:pPr defTabSz="808038">
              <a:spcBef>
                <a:spcPct val="10000"/>
              </a:spcBef>
            </a:pPr>
            <a:r>
              <a:rPr lang="zh-CN" altLang="en-US"/>
              <a:t>这样做有两个</a:t>
            </a:r>
            <a:r>
              <a:rPr lang="zh-CN" altLang="en-US">
                <a:solidFill>
                  <a:srgbClr val="0000FF"/>
                </a:solidFill>
              </a:rPr>
              <a:t>好处</a:t>
            </a:r>
            <a:r>
              <a:rPr lang="zh-CN" altLang="en-US"/>
              <a:t>：</a:t>
            </a:r>
          </a:p>
          <a:p>
            <a:pPr marL="808038" lvl="1" indent="-285750" defTabSz="808038">
              <a:spcBef>
                <a:spcPct val="10000"/>
              </a:spcBef>
            </a:pPr>
            <a:r>
              <a:rPr lang="zh-CN" altLang="en-US"/>
              <a:t>流水线</a:t>
            </a:r>
            <a:r>
              <a:rPr lang="zh-CN" altLang="en-US">
                <a:solidFill>
                  <a:srgbClr val="FF0000"/>
                </a:solidFill>
              </a:rPr>
              <a:t>级数</a:t>
            </a:r>
            <a:r>
              <a:rPr lang="zh-CN" altLang="en-US"/>
              <a:t>变多、处理更趋合理，可使单条指令流水线并行执行指令的能力更强；</a:t>
            </a:r>
          </a:p>
          <a:p>
            <a:pPr marL="808038" lvl="1" indent="-285750" defTabSz="808038">
              <a:spcBef>
                <a:spcPct val="10000"/>
              </a:spcBef>
            </a:pPr>
            <a:r>
              <a:rPr lang="zh-CN" altLang="en-US"/>
              <a:t>每一级的处理</a:t>
            </a:r>
            <a:r>
              <a:rPr lang="zh-CN" altLang="en-US">
                <a:solidFill>
                  <a:srgbClr val="FF0000"/>
                </a:solidFill>
              </a:rPr>
              <a:t>时间</a:t>
            </a:r>
            <a:r>
              <a:rPr lang="zh-CN" altLang="en-US"/>
              <a:t>更短，可以进一步提高处理器的工作频率。</a:t>
            </a:r>
          </a:p>
          <a:p>
            <a:pPr defTabSz="808038">
              <a:spcBef>
                <a:spcPct val="10000"/>
              </a:spcBef>
            </a:pPr>
            <a:r>
              <a:rPr lang="zh-CN" altLang="en-US"/>
              <a:t>深度指令流水线可以使处理器执行指令的</a:t>
            </a:r>
            <a:r>
              <a:rPr lang="zh-CN" altLang="en-US">
                <a:solidFill>
                  <a:srgbClr val="FF0000"/>
                </a:solidFill>
              </a:rPr>
              <a:t>速度</a:t>
            </a:r>
            <a:r>
              <a:rPr lang="zh-CN" altLang="en-US"/>
              <a:t>更快、</a:t>
            </a:r>
            <a:r>
              <a:rPr lang="zh-CN" altLang="en-US">
                <a:solidFill>
                  <a:srgbClr val="FF0000"/>
                </a:solidFill>
              </a:rPr>
              <a:t>效率</a:t>
            </a:r>
            <a:r>
              <a:rPr lang="zh-CN" altLang="en-US"/>
              <a:t>更高。</a:t>
            </a:r>
          </a:p>
        </p:txBody>
      </p:sp>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56F6FE5B-4816-4A53-8243-AD5A39068B47}" type="slidenum">
              <a:rPr lang="zh-CN" altLang="en-US"/>
              <a:pPr/>
              <a:t>48</a:t>
            </a:fld>
            <a:endParaRPr lang="en-US" altLang="zh-CN"/>
          </a:p>
        </p:txBody>
      </p:sp>
      <p:sp>
        <p:nvSpPr>
          <p:cNvPr id="1381378" name="Rectangle 2"/>
          <p:cNvSpPr>
            <a:spLocks noGrp="1" noChangeArrowheads="1"/>
          </p:cNvSpPr>
          <p:nvPr>
            <p:ph type="title"/>
          </p:nvPr>
        </p:nvSpPr>
        <p:spPr/>
        <p:txBody>
          <a:bodyPr/>
          <a:lstStyle/>
          <a:p>
            <a:r>
              <a:rPr lang="en-US" altLang="zh-CN" sz="3200"/>
              <a:t>7.3.2 </a:t>
            </a:r>
            <a:r>
              <a:rPr lang="zh-CN" altLang="en-US" sz="3200" b="0"/>
              <a:t>指令流水线策略     </a:t>
            </a:r>
            <a:r>
              <a:rPr lang="en-US" altLang="zh-CN" sz="2800">
                <a:solidFill>
                  <a:srgbClr val="006600"/>
                </a:solidFill>
                <a:ea typeface="黑体" pitchFamily="2" charset="-122"/>
              </a:rPr>
              <a:t>1. </a:t>
            </a:r>
            <a:r>
              <a:rPr lang="zh-CN" altLang="en-US" sz="2800">
                <a:solidFill>
                  <a:srgbClr val="006600"/>
                </a:solidFill>
                <a:ea typeface="黑体" pitchFamily="2" charset="-122"/>
              </a:rPr>
              <a:t>增加指令流水线</a:t>
            </a:r>
            <a:r>
              <a:rPr lang="zh-CN" altLang="en-US" sz="2800">
                <a:solidFill>
                  <a:srgbClr val="FF0066"/>
                </a:solidFill>
                <a:ea typeface="黑体" pitchFamily="2" charset="-122"/>
              </a:rPr>
              <a:t>深度</a:t>
            </a:r>
          </a:p>
        </p:txBody>
      </p:sp>
      <p:sp>
        <p:nvSpPr>
          <p:cNvPr id="1381379" name="Rectangle 3"/>
          <p:cNvSpPr>
            <a:spLocks noGrp="1" noChangeArrowheads="1"/>
          </p:cNvSpPr>
          <p:nvPr>
            <p:ph type="body" idx="1"/>
          </p:nvPr>
        </p:nvSpPr>
        <p:spPr>
          <a:xfrm>
            <a:off x="457200" y="765175"/>
            <a:ext cx="8578850" cy="5759450"/>
          </a:xfrm>
        </p:spPr>
        <p:txBody>
          <a:bodyPr/>
          <a:lstStyle/>
          <a:p>
            <a:pPr defTabSz="808038">
              <a:spcBef>
                <a:spcPct val="10000"/>
              </a:spcBef>
            </a:pPr>
            <a:r>
              <a:rPr lang="en-US" altLang="zh-CN"/>
              <a:t>Intel x86</a:t>
            </a:r>
            <a:r>
              <a:rPr lang="zh-CN" altLang="en-US"/>
              <a:t>处理器的指令流水线：</a:t>
            </a:r>
          </a:p>
          <a:p>
            <a:pPr marL="808038" lvl="1" indent="-285750" defTabSz="808038">
              <a:spcBef>
                <a:spcPct val="10000"/>
              </a:spcBef>
            </a:pPr>
            <a:r>
              <a:rPr lang="en-US" altLang="zh-CN"/>
              <a:t>8086</a:t>
            </a:r>
            <a:r>
              <a:rPr lang="zh-CN" altLang="en-US"/>
              <a:t>：</a:t>
            </a:r>
            <a:r>
              <a:rPr lang="en-US" altLang="zh-CN"/>
              <a:t>2</a:t>
            </a:r>
            <a:r>
              <a:rPr lang="zh-CN" altLang="en-US"/>
              <a:t>级</a:t>
            </a:r>
          </a:p>
          <a:p>
            <a:pPr marL="808038" lvl="1" indent="-285750" defTabSz="808038">
              <a:spcBef>
                <a:spcPct val="10000"/>
              </a:spcBef>
            </a:pPr>
            <a:r>
              <a:rPr lang="en-US" altLang="zh-CN"/>
              <a:t>80386</a:t>
            </a:r>
            <a:r>
              <a:rPr lang="zh-CN" altLang="en-US"/>
              <a:t>：</a:t>
            </a:r>
            <a:r>
              <a:rPr lang="en-US" altLang="zh-CN"/>
              <a:t>4</a:t>
            </a:r>
            <a:r>
              <a:rPr lang="zh-CN" altLang="en-US"/>
              <a:t>级</a:t>
            </a:r>
          </a:p>
          <a:p>
            <a:pPr marL="808038" lvl="1" indent="-285750" defTabSz="808038">
              <a:spcBef>
                <a:spcPct val="10000"/>
              </a:spcBef>
            </a:pPr>
            <a:r>
              <a:rPr lang="en-US" altLang="zh-CN"/>
              <a:t>80486</a:t>
            </a:r>
            <a:r>
              <a:rPr lang="zh-CN" altLang="en-US"/>
              <a:t>：</a:t>
            </a:r>
            <a:r>
              <a:rPr lang="en-US" altLang="zh-CN"/>
              <a:t>5</a:t>
            </a:r>
            <a:r>
              <a:rPr lang="zh-CN" altLang="en-US"/>
              <a:t>级</a:t>
            </a:r>
          </a:p>
          <a:p>
            <a:pPr marL="808038" lvl="1" indent="-285750" defTabSz="808038">
              <a:spcBef>
                <a:spcPct val="10000"/>
              </a:spcBef>
            </a:pPr>
            <a:r>
              <a:rPr lang="en-US" altLang="zh-CN"/>
              <a:t>Pentium</a:t>
            </a:r>
            <a:r>
              <a:rPr lang="zh-CN" altLang="en-US"/>
              <a:t>：整数运算</a:t>
            </a:r>
            <a:r>
              <a:rPr lang="en-US" altLang="zh-CN"/>
              <a:t>5</a:t>
            </a:r>
            <a:r>
              <a:rPr lang="zh-CN" altLang="en-US"/>
              <a:t>级、浮点运算</a:t>
            </a:r>
            <a:r>
              <a:rPr lang="en-US" altLang="zh-CN"/>
              <a:t>6</a:t>
            </a:r>
            <a:r>
              <a:rPr lang="zh-CN" altLang="en-US"/>
              <a:t>级</a:t>
            </a:r>
          </a:p>
          <a:p>
            <a:pPr marL="808038" lvl="1" indent="-285750" defTabSz="808038">
              <a:spcBef>
                <a:spcPct val="10000"/>
              </a:spcBef>
            </a:pPr>
            <a:r>
              <a:rPr lang="en-US" altLang="zh-CN"/>
              <a:t>Pentium Pro/II/III</a:t>
            </a:r>
            <a:r>
              <a:rPr lang="zh-CN" altLang="en-US"/>
              <a:t>：至少</a:t>
            </a:r>
            <a:r>
              <a:rPr lang="en-US" altLang="zh-CN"/>
              <a:t>10</a:t>
            </a:r>
            <a:r>
              <a:rPr lang="zh-CN" altLang="en-US"/>
              <a:t>级</a:t>
            </a:r>
          </a:p>
          <a:p>
            <a:pPr marL="808038" lvl="1" indent="-285750" defTabSz="808038">
              <a:spcBef>
                <a:spcPct val="10000"/>
              </a:spcBef>
            </a:pPr>
            <a:r>
              <a:rPr lang="en-US" altLang="zh-CN"/>
              <a:t>Pentium 4</a:t>
            </a:r>
            <a:r>
              <a:rPr lang="zh-CN" altLang="en-US"/>
              <a:t>：</a:t>
            </a:r>
          </a:p>
          <a:p>
            <a:pPr marL="1439863" lvl="2" defTabSz="808038">
              <a:spcBef>
                <a:spcPct val="10000"/>
              </a:spcBef>
            </a:pPr>
            <a:r>
              <a:rPr lang="en-US" altLang="zh-CN"/>
              <a:t>Willamette</a:t>
            </a:r>
            <a:r>
              <a:rPr lang="zh-CN" altLang="en-US"/>
              <a:t>：</a:t>
            </a:r>
            <a:r>
              <a:rPr lang="en-US" altLang="zh-CN"/>
              <a:t>20</a:t>
            </a:r>
            <a:r>
              <a:rPr lang="zh-CN" altLang="en-US"/>
              <a:t>级</a:t>
            </a:r>
          </a:p>
          <a:p>
            <a:pPr marL="1439863" lvl="2" defTabSz="808038">
              <a:spcBef>
                <a:spcPct val="10000"/>
              </a:spcBef>
            </a:pPr>
            <a:r>
              <a:rPr lang="en-US" altLang="zh-CN"/>
              <a:t>Northwood</a:t>
            </a:r>
            <a:r>
              <a:rPr lang="zh-CN" altLang="en-US"/>
              <a:t>：</a:t>
            </a:r>
            <a:r>
              <a:rPr lang="en-US" altLang="zh-CN"/>
              <a:t>20</a:t>
            </a:r>
            <a:r>
              <a:rPr lang="zh-CN" altLang="en-US"/>
              <a:t>级</a:t>
            </a:r>
          </a:p>
          <a:p>
            <a:pPr marL="1439863" lvl="2" defTabSz="808038">
              <a:spcBef>
                <a:spcPct val="10000"/>
              </a:spcBef>
            </a:pPr>
            <a:r>
              <a:rPr lang="en-US" altLang="zh-CN"/>
              <a:t>Prescott</a:t>
            </a:r>
            <a:r>
              <a:rPr lang="zh-CN" altLang="en-US"/>
              <a:t>：</a:t>
            </a:r>
            <a:r>
              <a:rPr lang="en-US" altLang="zh-CN"/>
              <a:t>31</a:t>
            </a:r>
            <a:r>
              <a:rPr lang="zh-CN" altLang="en-US"/>
              <a:t>级</a:t>
            </a:r>
          </a:p>
          <a:p>
            <a:pPr marL="808038" lvl="1" indent="-285750" defTabSz="808038">
              <a:spcBef>
                <a:spcPct val="10000"/>
              </a:spcBef>
            </a:pPr>
            <a:r>
              <a:rPr lang="en-US" altLang="zh-CN"/>
              <a:t>Core</a:t>
            </a:r>
            <a:r>
              <a:rPr lang="zh-CN" altLang="en-US"/>
              <a:t>微构架的双核处理器：</a:t>
            </a:r>
            <a:r>
              <a:rPr lang="en-US" altLang="zh-CN"/>
              <a:t>14</a:t>
            </a:r>
            <a:r>
              <a:rPr lang="zh-CN" altLang="en-US"/>
              <a:t>级</a:t>
            </a:r>
          </a:p>
        </p:txBody>
      </p:sp>
      <p:sp>
        <p:nvSpPr>
          <p:cNvPr id="6" name="动作按钮: 信息 5">
            <a:hlinkClick r:id="rId2" action="ppaction://hlinksldjump" highlightClick="1"/>
          </p:cNvPr>
          <p:cNvSpPr/>
          <p:nvPr/>
        </p:nvSpPr>
        <p:spPr bwMode="auto">
          <a:xfrm>
            <a:off x="7956376" y="5229200"/>
            <a:ext cx="504056" cy="504056"/>
          </a:xfrm>
          <a:prstGeom prst="actionButtonInformatio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灯片编号占位符 4"/>
          <p:cNvSpPr>
            <a:spLocks noGrp="1"/>
          </p:cNvSpPr>
          <p:nvPr>
            <p:ph type="sldNum" sz="quarter" idx="11"/>
          </p:nvPr>
        </p:nvSpPr>
        <p:spPr/>
        <p:txBody>
          <a:bodyPr/>
          <a:lstStyle/>
          <a:p>
            <a:fld id="{E8F94C32-AC6A-41E1-96C4-F6FA152CFC1D}" type="slidenum">
              <a:rPr lang="zh-CN" altLang="en-US"/>
              <a:pPr/>
              <a:t>49</a:t>
            </a:fld>
            <a:endParaRPr lang="en-US" altLang="zh-CN"/>
          </a:p>
        </p:txBody>
      </p:sp>
      <p:sp>
        <p:nvSpPr>
          <p:cNvPr id="1266868" name="Text Box 180"/>
          <p:cNvSpPr txBox="1">
            <a:spLocks noChangeAspect="1" noChangeArrowheads="1"/>
          </p:cNvSpPr>
          <p:nvPr/>
        </p:nvSpPr>
        <p:spPr bwMode="auto">
          <a:xfrm>
            <a:off x="287338" y="5891213"/>
            <a:ext cx="593725" cy="293687"/>
          </a:xfrm>
          <a:prstGeom prst="rect">
            <a:avLst/>
          </a:prstGeom>
          <a:noFill/>
          <a:ln w="9525">
            <a:noFill/>
            <a:miter lim="800000"/>
            <a:headEnd/>
            <a:tailEnd/>
          </a:ln>
        </p:spPr>
        <p:txBody>
          <a:bodyPr lIns="0" tIns="0" rIns="0" bIns="0" anchor="ctr"/>
          <a:lstStyle/>
          <a:p>
            <a:pPr>
              <a:lnSpc>
                <a:spcPct val="80000"/>
              </a:lnSpc>
            </a:pPr>
            <a:r>
              <a:rPr lang="en-US" altLang="zh-CN" sz="2000">
                <a:ea typeface="楷体_GB2312" pitchFamily="49" charset="-122"/>
              </a:rPr>
              <a:t>RAT</a:t>
            </a:r>
          </a:p>
        </p:txBody>
      </p:sp>
      <p:sp>
        <p:nvSpPr>
          <p:cNvPr id="1266869" name="Text Box 181"/>
          <p:cNvSpPr txBox="1">
            <a:spLocks noChangeAspect="1" noChangeArrowheads="1"/>
          </p:cNvSpPr>
          <p:nvPr/>
        </p:nvSpPr>
        <p:spPr bwMode="auto">
          <a:xfrm>
            <a:off x="584200" y="5008563"/>
            <a:ext cx="593725" cy="295275"/>
          </a:xfrm>
          <a:prstGeom prst="rect">
            <a:avLst/>
          </a:prstGeom>
          <a:noFill/>
          <a:ln w="9525">
            <a:noFill/>
            <a:miter lim="800000"/>
            <a:headEnd/>
            <a:tailEnd/>
          </a:ln>
        </p:spPr>
        <p:txBody>
          <a:bodyPr lIns="0" tIns="0" rIns="0" bIns="0" anchor="ctr"/>
          <a:lstStyle/>
          <a:p>
            <a:pPr>
              <a:lnSpc>
                <a:spcPct val="80000"/>
              </a:lnSpc>
            </a:pPr>
            <a:r>
              <a:rPr lang="en-US" altLang="zh-CN" sz="2000">
                <a:ea typeface="楷体_GB2312" pitchFamily="49" charset="-122"/>
              </a:rPr>
              <a:t>ID2</a:t>
            </a:r>
          </a:p>
        </p:txBody>
      </p:sp>
      <p:sp>
        <p:nvSpPr>
          <p:cNvPr id="1266870" name="Text Box 182"/>
          <p:cNvSpPr txBox="1">
            <a:spLocks noChangeAspect="1" noChangeArrowheads="1"/>
          </p:cNvSpPr>
          <p:nvPr/>
        </p:nvSpPr>
        <p:spPr bwMode="auto">
          <a:xfrm>
            <a:off x="1401763" y="4592638"/>
            <a:ext cx="1016000" cy="246062"/>
          </a:xfrm>
          <a:prstGeom prst="rect">
            <a:avLst/>
          </a:prstGeom>
          <a:noFill/>
          <a:ln w="9525">
            <a:noFill/>
            <a:miter lim="800000"/>
            <a:headEnd/>
            <a:tailEnd/>
          </a:ln>
        </p:spPr>
        <p:txBody>
          <a:bodyPr wrap="none" lIns="0" tIns="0" rIns="0" bIns="0" anchor="ctr">
            <a:spAutoFit/>
          </a:bodyPr>
          <a:lstStyle/>
          <a:p>
            <a:pPr>
              <a:lnSpc>
                <a:spcPct val="80000"/>
              </a:lnSpc>
            </a:pPr>
            <a:r>
              <a:rPr lang="en-US" altLang="zh-CN" sz="2000">
                <a:ea typeface="楷体_GB2312" pitchFamily="49" charset="-122"/>
              </a:rPr>
              <a:t>6×118</a:t>
            </a:r>
            <a:r>
              <a:rPr lang="zh-CN" altLang="en-US" sz="2000">
                <a:ea typeface="楷体_GB2312" pitchFamily="49" charset="-122"/>
              </a:rPr>
              <a:t>位</a:t>
            </a:r>
          </a:p>
        </p:txBody>
      </p:sp>
      <p:sp>
        <p:nvSpPr>
          <p:cNvPr id="1266871" name="Text Box 183"/>
          <p:cNvSpPr txBox="1">
            <a:spLocks noChangeAspect="1" noChangeArrowheads="1"/>
          </p:cNvSpPr>
          <p:nvPr/>
        </p:nvSpPr>
        <p:spPr bwMode="auto">
          <a:xfrm>
            <a:off x="61913" y="3979863"/>
            <a:ext cx="522287" cy="295275"/>
          </a:xfrm>
          <a:prstGeom prst="rect">
            <a:avLst/>
          </a:prstGeom>
          <a:noFill/>
          <a:ln w="9525">
            <a:noFill/>
            <a:miter lim="800000"/>
            <a:headEnd/>
            <a:tailEnd/>
          </a:ln>
        </p:spPr>
        <p:txBody>
          <a:bodyPr lIns="0" tIns="0" rIns="0" bIns="0" anchor="ctr"/>
          <a:lstStyle/>
          <a:p>
            <a:pPr>
              <a:lnSpc>
                <a:spcPct val="80000"/>
              </a:lnSpc>
            </a:pPr>
            <a:r>
              <a:rPr lang="en-US" altLang="zh-CN" sz="2000">
                <a:ea typeface="楷体_GB2312" pitchFamily="49" charset="-122"/>
              </a:rPr>
              <a:t>ID1</a:t>
            </a:r>
          </a:p>
        </p:txBody>
      </p:sp>
      <p:sp>
        <p:nvSpPr>
          <p:cNvPr id="1266872" name="Text Box 184"/>
          <p:cNvSpPr txBox="1">
            <a:spLocks noChangeAspect="1" noChangeArrowheads="1"/>
          </p:cNvSpPr>
          <p:nvPr/>
        </p:nvSpPr>
        <p:spPr bwMode="auto">
          <a:xfrm>
            <a:off x="287338" y="2951163"/>
            <a:ext cx="593725" cy="295275"/>
          </a:xfrm>
          <a:prstGeom prst="rect">
            <a:avLst/>
          </a:prstGeom>
          <a:noFill/>
          <a:ln w="9525">
            <a:noFill/>
            <a:miter lim="800000"/>
            <a:headEnd/>
            <a:tailEnd/>
          </a:ln>
        </p:spPr>
        <p:txBody>
          <a:bodyPr lIns="0" tIns="0" rIns="0" bIns="0" anchor="ctr"/>
          <a:lstStyle/>
          <a:p>
            <a:pPr>
              <a:lnSpc>
                <a:spcPct val="80000"/>
              </a:lnSpc>
            </a:pPr>
            <a:r>
              <a:rPr lang="en-US" altLang="zh-CN" sz="2000">
                <a:ea typeface="楷体_GB2312" pitchFamily="49" charset="-122"/>
              </a:rPr>
              <a:t>IFU3</a:t>
            </a:r>
          </a:p>
        </p:txBody>
      </p:sp>
      <p:sp>
        <p:nvSpPr>
          <p:cNvPr id="1266873" name="Text Box 185"/>
          <p:cNvSpPr txBox="1">
            <a:spLocks noChangeAspect="1" noChangeArrowheads="1"/>
          </p:cNvSpPr>
          <p:nvPr/>
        </p:nvSpPr>
        <p:spPr bwMode="auto">
          <a:xfrm>
            <a:off x="287338" y="2070100"/>
            <a:ext cx="593725" cy="293688"/>
          </a:xfrm>
          <a:prstGeom prst="rect">
            <a:avLst/>
          </a:prstGeom>
          <a:noFill/>
          <a:ln w="9525">
            <a:noFill/>
            <a:miter lim="800000"/>
            <a:headEnd/>
            <a:tailEnd/>
          </a:ln>
        </p:spPr>
        <p:txBody>
          <a:bodyPr lIns="0" tIns="0" rIns="0" bIns="0" anchor="ctr"/>
          <a:lstStyle/>
          <a:p>
            <a:pPr>
              <a:lnSpc>
                <a:spcPct val="80000"/>
              </a:lnSpc>
            </a:pPr>
            <a:r>
              <a:rPr lang="en-US" altLang="zh-CN" sz="2000">
                <a:ea typeface="楷体_GB2312" pitchFamily="49" charset="-122"/>
              </a:rPr>
              <a:t>IFU2</a:t>
            </a:r>
          </a:p>
        </p:txBody>
      </p:sp>
      <p:sp>
        <p:nvSpPr>
          <p:cNvPr id="1266874" name="Text Box 186"/>
          <p:cNvSpPr txBox="1">
            <a:spLocks noChangeAspect="1" noChangeArrowheads="1"/>
          </p:cNvSpPr>
          <p:nvPr/>
        </p:nvSpPr>
        <p:spPr bwMode="auto">
          <a:xfrm>
            <a:off x="287338" y="1189038"/>
            <a:ext cx="593725" cy="293687"/>
          </a:xfrm>
          <a:prstGeom prst="rect">
            <a:avLst/>
          </a:prstGeom>
          <a:noFill/>
          <a:ln w="9525">
            <a:noFill/>
            <a:miter lim="800000"/>
            <a:headEnd/>
            <a:tailEnd/>
          </a:ln>
        </p:spPr>
        <p:txBody>
          <a:bodyPr lIns="0" tIns="0" rIns="0" bIns="0" anchor="ctr"/>
          <a:lstStyle/>
          <a:p>
            <a:pPr>
              <a:lnSpc>
                <a:spcPct val="80000"/>
              </a:lnSpc>
            </a:pPr>
            <a:r>
              <a:rPr lang="en-US" altLang="zh-CN" sz="2000">
                <a:ea typeface="楷体_GB2312" pitchFamily="49" charset="-122"/>
              </a:rPr>
              <a:t>IFU1</a:t>
            </a:r>
          </a:p>
        </p:txBody>
      </p:sp>
      <p:sp>
        <p:nvSpPr>
          <p:cNvPr id="1266875" name="Text Box 187"/>
          <p:cNvSpPr txBox="1">
            <a:spLocks noChangeAspect="1" noChangeArrowheads="1"/>
          </p:cNvSpPr>
          <p:nvPr/>
        </p:nvSpPr>
        <p:spPr bwMode="auto">
          <a:xfrm>
            <a:off x="2506663" y="623888"/>
            <a:ext cx="1276350" cy="244475"/>
          </a:xfrm>
          <a:prstGeom prst="rect">
            <a:avLst/>
          </a:prstGeom>
          <a:noFill/>
          <a:ln w="9525">
            <a:noFill/>
            <a:miter lim="800000"/>
            <a:headEnd/>
            <a:tailEnd/>
          </a:ln>
        </p:spPr>
        <p:txBody>
          <a:bodyPr wrap="none" lIns="0" tIns="0" rIns="0" bIns="0" anchor="ctr">
            <a:spAutoFit/>
          </a:bodyPr>
          <a:lstStyle/>
          <a:p>
            <a:pPr>
              <a:lnSpc>
                <a:spcPct val="80000"/>
              </a:lnSpc>
            </a:pPr>
            <a:r>
              <a:rPr lang="en-US" altLang="zh-CN" sz="2000">
                <a:ea typeface="楷体_GB2312" pitchFamily="49" charset="-122"/>
              </a:rPr>
              <a:t>32</a:t>
            </a:r>
            <a:r>
              <a:rPr lang="zh-CN" altLang="en-US" sz="2000">
                <a:ea typeface="楷体_GB2312" pitchFamily="49" charset="-122"/>
              </a:rPr>
              <a:t>字节通道</a:t>
            </a:r>
          </a:p>
        </p:txBody>
      </p:sp>
      <p:sp>
        <p:nvSpPr>
          <p:cNvPr id="1266876" name="Text Box 188"/>
          <p:cNvSpPr txBox="1">
            <a:spLocks noChangeAspect="1" noChangeArrowheads="1"/>
          </p:cNvSpPr>
          <p:nvPr/>
        </p:nvSpPr>
        <p:spPr bwMode="auto">
          <a:xfrm>
            <a:off x="877888" y="1041400"/>
            <a:ext cx="3160712" cy="441325"/>
          </a:xfrm>
          <a:prstGeom prst="rect">
            <a:avLst/>
          </a:prstGeom>
          <a:solidFill>
            <a:srgbClr val="FFFF99"/>
          </a:solidFill>
          <a:ln w="28575">
            <a:solidFill>
              <a:srgbClr val="000000"/>
            </a:solidFill>
            <a:miter lim="800000"/>
            <a:headEnd/>
            <a:tailEnd/>
          </a:ln>
        </p:spPr>
        <p:txBody>
          <a:bodyPr anchor="ctr"/>
          <a:lstStyle/>
          <a:p>
            <a:pPr>
              <a:lnSpc>
                <a:spcPct val="96000"/>
              </a:lnSpc>
            </a:pPr>
            <a:r>
              <a:rPr lang="zh-CN" altLang="en-US" sz="2000">
                <a:ea typeface="楷体_GB2312" pitchFamily="49" charset="-122"/>
              </a:rPr>
              <a:t>指令流缓冲器（保存</a:t>
            </a:r>
            <a:r>
              <a:rPr lang="en-US" altLang="zh-CN" sz="2000">
                <a:ea typeface="楷体_GB2312" pitchFamily="49" charset="-122"/>
              </a:rPr>
              <a:t>1</a:t>
            </a:r>
            <a:r>
              <a:rPr lang="zh-CN" altLang="en-US" sz="2000">
                <a:ea typeface="楷体_GB2312" pitchFamily="49" charset="-122"/>
              </a:rPr>
              <a:t>行）</a:t>
            </a:r>
          </a:p>
        </p:txBody>
      </p:sp>
      <p:sp>
        <p:nvSpPr>
          <p:cNvPr id="1266877" name="Line 189"/>
          <p:cNvSpPr>
            <a:spLocks noChangeAspect="1" noChangeShapeType="1"/>
          </p:cNvSpPr>
          <p:nvPr/>
        </p:nvSpPr>
        <p:spPr bwMode="auto">
          <a:xfrm>
            <a:off x="3644900" y="5156200"/>
            <a:ext cx="1087438"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66878" name="Text Box 190"/>
          <p:cNvSpPr txBox="1">
            <a:spLocks noChangeAspect="1" noChangeArrowheads="1"/>
          </p:cNvSpPr>
          <p:nvPr/>
        </p:nvSpPr>
        <p:spPr bwMode="auto">
          <a:xfrm>
            <a:off x="1671638" y="188913"/>
            <a:ext cx="1700212" cy="304800"/>
          </a:xfrm>
          <a:prstGeom prst="rect">
            <a:avLst/>
          </a:prstGeom>
          <a:noFill/>
          <a:ln w="9525">
            <a:noFill/>
            <a:miter lim="800000"/>
            <a:headEnd/>
            <a:tailEnd/>
          </a:ln>
        </p:spPr>
        <p:txBody>
          <a:bodyPr wrap="none" lIns="0" tIns="0" rIns="0" bIns="0" anchor="ctr">
            <a:spAutoFit/>
          </a:bodyPr>
          <a:lstStyle/>
          <a:p>
            <a:pPr algn="just"/>
            <a:r>
              <a:rPr lang="zh-CN" altLang="en-US" sz="2000">
                <a:ea typeface="楷体_GB2312" pitchFamily="49" charset="-122"/>
              </a:rPr>
              <a:t>来自指令</a:t>
            </a:r>
            <a:r>
              <a:rPr lang="en-US" altLang="zh-CN" sz="2000">
                <a:ea typeface="楷体_GB2312" pitchFamily="49" charset="-122"/>
              </a:rPr>
              <a:t>Cache</a:t>
            </a:r>
          </a:p>
        </p:txBody>
      </p:sp>
      <p:sp>
        <p:nvSpPr>
          <p:cNvPr id="1266879" name="Line 191"/>
          <p:cNvSpPr>
            <a:spLocks noChangeAspect="1" noChangeShapeType="1"/>
          </p:cNvSpPr>
          <p:nvPr/>
        </p:nvSpPr>
        <p:spPr bwMode="auto">
          <a:xfrm>
            <a:off x="2459038" y="454025"/>
            <a:ext cx="3175" cy="587375"/>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66880" name="Line 192"/>
          <p:cNvSpPr>
            <a:spLocks noChangeAspect="1" noChangeShapeType="1"/>
          </p:cNvSpPr>
          <p:nvPr/>
        </p:nvSpPr>
        <p:spPr bwMode="auto">
          <a:xfrm>
            <a:off x="2459038" y="1482725"/>
            <a:ext cx="3175" cy="439738"/>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66881" name="Text Box 193"/>
          <p:cNvSpPr txBox="1">
            <a:spLocks noChangeAspect="1" noChangeArrowheads="1"/>
          </p:cNvSpPr>
          <p:nvPr/>
        </p:nvSpPr>
        <p:spPr bwMode="auto">
          <a:xfrm>
            <a:off x="2514600" y="1652588"/>
            <a:ext cx="765175" cy="244475"/>
          </a:xfrm>
          <a:prstGeom prst="rect">
            <a:avLst/>
          </a:prstGeom>
          <a:noFill/>
          <a:ln w="9525">
            <a:noFill/>
            <a:miter lim="800000"/>
            <a:headEnd/>
            <a:tailEnd/>
          </a:ln>
        </p:spPr>
        <p:txBody>
          <a:bodyPr wrap="none" lIns="0" tIns="0" rIns="0" bIns="0" anchor="ctr">
            <a:spAutoFit/>
          </a:bodyPr>
          <a:lstStyle/>
          <a:p>
            <a:pPr>
              <a:lnSpc>
                <a:spcPct val="80000"/>
              </a:lnSpc>
            </a:pPr>
            <a:r>
              <a:rPr lang="en-US" altLang="zh-CN" sz="2000">
                <a:ea typeface="楷体_GB2312" pitchFamily="49" charset="-122"/>
              </a:rPr>
              <a:t>16</a:t>
            </a:r>
            <a:r>
              <a:rPr lang="zh-CN" altLang="en-US" sz="2000">
                <a:ea typeface="楷体_GB2312" pitchFamily="49" charset="-122"/>
              </a:rPr>
              <a:t>字节</a:t>
            </a:r>
          </a:p>
        </p:txBody>
      </p:sp>
      <p:sp>
        <p:nvSpPr>
          <p:cNvPr id="1266882" name="Text Box 194"/>
          <p:cNvSpPr txBox="1">
            <a:spLocks noChangeAspect="1" noChangeArrowheads="1"/>
          </p:cNvSpPr>
          <p:nvPr/>
        </p:nvSpPr>
        <p:spPr bwMode="auto">
          <a:xfrm>
            <a:off x="877888" y="2805113"/>
            <a:ext cx="3162300" cy="438150"/>
          </a:xfrm>
          <a:prstGeom prst="rect">
            <a:avLst/>
          </a:prstGeom>
          <a:solidFill>
            <a:srgbClr val="FFFF99"/>
          </a:solidFill>
          <a:ln w="28575">
            <a:solidFill>
              <a:srgbClr val="000000"/>
            </a:solidFill>
            <a:miter lim="800000"/>
            <a:headEnd/>
            <a:tailEnd/>
          </a:ln>
        </p:spPr>
        <p:txBody>
          <a:bodyPr anchor="ctr"/>
          <a:lstStyle/>
          <a:p>
            <a:pPr>
              <a:lnSpc>
                <a:spcPct val="96000"/>
              </a:lnSpc>
            </a:pPr>
            <a:r>
              <a:rPr lang="zh-CN" altLang="en-US" sz="2000">
                <a:ea typeface="楷体_GB2312" pitchFamily="49" charset="-122"/>
              </a:rPr>
              <a:t>译码器排列段</a:t>
            </a:r>
          </a:p>
        </p:txBody>
      </p:sp>
      <p:sp>
        <p:nvSpPr>
          <p:cNvPr id="1266883" name="Text Box 195"/>
          <p:cNvSpPr txBox="1">
            <a:spLocks noChangeAspect="1" noChangeArrowheads="1"/>
          </p:cNvSpPr>
          <p:nvPr/>
        </p:nvSpPr>
        <p:spPr bwMode="auto">
          <a:xfrm>
            <a:off x="877888" y="1922463"/>
            <a:ext cx="3160712" cy="441325"/>
          </a:xfrm>
          <a:prstGeom prst="rect">
            <a:avLst/>
          </a:prstGeom>
          <a:solidFill>
            <a:srgbClr val="FFFF99"/>
          </a:solidFill>
          <a:ln w="28575">
            <a:solidFill>
              <a:srgbClr val="000000"/>
            </a:solidFill>
            <a:miter lim="800000"/>
            <a:headEnd/>
            <a:tailEnd/>
          </a:ln>
        </p:spPr>
        <p:txBody>
          <a:bodyPr anchor="ctr"/>
          <a:lstStyle/>
          <a:p>
            <a:pPr>
              <a:lnSpc>
                <a:spcPct val="96000"/>
              </a:lnSpc>
            </a:pPr>
            <a:r>
              <a:rPr lang="zh-CN" altLang="en-US" sz="2000">
                <a:ea typeface="楷体_GB2312" pitchFamily="49" charset="-122"/>
              </a:rPr>
              <a:t>指令长度译码器</a:t>
            </a:r>
          </a:p>
        </p:txBody>
      </p:sp>
      <p:sp>
        <p:nvSpPr>
          <p:cNvPr id="1266884" name="Text Box 196"/>
          <p:cNvSpPr txBox="1">
            <a:spLocks noChangeAspect="1" noChangeArrowheads="1"/>
          </p:cNvSpPr>
          <p:nvPr/>
        </p:nvSpPr>
        <p:spPr bwMode="auto">
          <a:xfrm>
            <a:off x="4732338" y="4862513"/>
            <a:ext cx="1874837" cy="441325"/>
          </a:xfrm>
          <a:prstGeom prst="rect">
            <a:avLst/>
          </a:prstGeom>
          <a:solidFill>
            <a:srgbClr val="CCECFF"/>
          </a:solidFill>
          <a:ln w="28575">
            <a:solidFill>
              <a:srgbClr val="000000"/>
            </a:solidFill>
            <a:miter lim="800000"/>
            <a:headEnd/>
            <a:tailEnd/>
          </a:ln>
        </p:spPr>
        <p:txBody>
          <a:bodyPr anchor="ctr"/>
          <a:lstStyle/>
          <a:p>
            <a:pPr>
              <a:lnSpc>
                <a:spcPct val="96000"/>
              </a:lnSpc>
            </a:pPr>
            <a:r>
              <a:rPr lang="zh-CN" altLang="en-US" sz="2000">
                <a:ea typeface="楷体_GB2312" pitchFamily="49" charset="-122"/>
              </a:rPr>
              <a:t>静态分支预测</a:t>
            </a:r>
          </a:p>
        </p:txBody>
      </p:sp>
      <p:sp>
        <p:nvSpPr>
          <p:cNvPr id="1266885" name="Text Box 197"/>
          <p:cNvSpPr txBox="1">
            <a:spLocks noChangeAspect="1" noChangeArrowheads="1"/>
          </p:cNvSpPr>
          <p:nvPr/>
        </p:nvSpPr>
        <p:spPr bwMode="auto">
          <a:xfrm>
            <a:off x="4732338" y="3833813"/>
            <a:ext cx="1874837" cy="441325"/>
          </a:xfrm>
          <a:prstGeom prst="rect">
            <a:avLst/>
          </a:prstGeom>
          <a:solidFill>
            <a:srgbClr val="FFFF99"/>
          </a:solidFill>
          <a:ln w="28575">
            <a:solidFill>
              <a:srgbClr val="000000"/>
            </a:solidFill>
            <a:miter lim="800000"/>
            <a:headEnd/>
            <a:tailEnd/>
          </a:ln>
        </p:spPr>
        <p:txBody>
          <a:bodyPr anchor="ctr"/>
          <a:lstStyle/>
          <a:p>
            <a:pPr>
              <a:lnSpc>
                <a:spcPct val="96000"/>
              </a:lnSpc>
            </a:pPr>
            <a:r>
              <a:rPr lang="zh-CN" altLang="en-US" sz="2000">
                <a:ea typeface="楷体_GB2312" pitchFamily="49" charset="-122"/>
              </a:rPr>
              <a:t>微指令定序器</a:t>
            </a:r>
          </a:p>
        </p:txBody>
      </p:sp>
      <p:sp>
        <p:nvSpPr>
          <p:cNvPr id="1266887" name="Text Box 199"/>
          <p:cNvSpPr txBox="1">
            <a:spLocks noChangeAspect="1" noChangeArrowheads="1"/>
          </p:cNvSpPr>
          <p:nvPr/>
        </p:nvSpPr>
        <p:spPr bwMode="auto">
          <a:xfrm>
            <a:off x="1174750" y="4862513"/>
            <a:ext cx="2471738" cy="441325"/>
          </a:xfrm>
          <a:prstGeom prst="rect">
            <a:avLst/>
          </a:prstGeom>
          <a:solidFill>
            <a:srgbClr val="FFFF99"/>
          </a:solidFill>
          <a:ln w="28575">
            <a:solidFill>
              <a:srgbClr val="000000"/>
            </a:solidFill>
            <a:miter lim="800000"/>
            <a:headEnd/>
            <a:tailEnd/>
          </a:ln>
        </p:spPr>
        <p:txBody>
          <a:bodyPr anchor="ctr"/>
          <a:lstStyle/>
          <a:p>
            <a:pPr>
              <a:lnSpc>
                <a:spcPct val="96000"/>
              </a:lnSpc>
            </a:pPr>
            <a:r>
              <a:rPr lang="zh-CN" altLang="en-US" sz="2000">
                <a:ea typeface="楷体_GB2312" pitchFamily="49" charset="-122"/>
              </a:rPr>
              <a:t>已译码的指令队列</a:t>
            </a:r>
          </a:p>
        </p:txBody>
      </p:sp>
      <p:sp>
        <p:nvSpPr>
          <p:cNvPr id="1266888" name="Text Box 200"/>
          <p:cNvSpPr txBox="1">
            <a:spLocks noChangeAspect="1" noChangeArrowheads="1"/>
          </p:cNvSpPr>
          <p:nvPr/>
        </p:nvSpPr>
        <p:spPr bwMode="auto">
          <a:xfrm>
            <a:off x="877888" y="5743575"/>
            <a:ext cx="3160712" cy="441325"/>
          </a:xfrm>
          <a:prstGeom prst="rect">
            <a:avLst/>
          </a:prstGeom>
          <a:solidFill>
            <a:srgbClr val="FFFF99"/>
          </a:solidFill>
          <a:ln w="28575">
            <a:solidFill>
              <a:srgbClr val="000000"/>
            </a:solidFill>
            <a:miter lim="800000"/>
            <a:headEnd/>
            <a:tailEnd/>
          </a:ln>
        </p:spPr>
        <p:txBody>
          <a:bodyPr anchor="ctr"/>
          <a:lstStyle/>
          <a:p>
            <a:pPr>
              <a:lnSpc>
                <a:spcPct val="96000"/>
              </a:lnSpc>
            </a:pPr>
            <a:r>
              <a:rPr lang="zh-CN" altLang="en-US" sz="2000">
                <a:ea typeface="楷体_GB2312" pitchFamily="49" charset="-122"/>
              </a:rPr>
              <a:t>寄存器分配器 </a:t>
            </a:r>
            <a:r>
              <a:rPr lang="en-US" altLang="zh-CN" sz="2000">
                <a:ea typeface="楷体_GB2312" pitchFamily="49" charset="-122"/>
              </a:rPr>
              <a:t>RAT</a:t>
            </a:r>
          </a:p>
        </p:txBody>
      </p:sp>
      <p:sp>
        <p:nvSpPr>
          <p:cNvPr id="1266889" name="Text Box 201"/>
          <p:cNvSpPr txBox="1">
            <a:spLocks noChangeAspect="1" noChangeArrowheads="1"/>
          </p:cNvSpPr>
          <p:nvPr/>
        </p:nvSpPr>
        <p:spPr bwMode="auto">
          <a:xfrm>
            <a:off x="584200" y="3686175"/>
            <a:ext cx="3751263" cy="735013"/>
          </a:xfrm>
          <a:prstGeom prst="rect">
            <a:avLst/>
          </a:prstGeom>
          <a:solidFill>
            <a:srgbClr val="FFFF99"/>
          </a:solidFill>
          <a:ln w="28575">
            <a:solidFill>
              <a:srgbClr val="000000"/>
            </a:solidFill>
            <a:miter lim="800000"/>
            <a:headEnd/>
            <a:tailEnd/>
          </a:ln>
        </p:spPr>
        <p:txBody>
          <a:bodyPr/>
          <a:lstStyle/>
          <a:p>
            <a:endParaRPr lang="zh-CN" altLang="en-US" sz="2000">
              <a:ea typeface="楷体_GB2312" pitchFamily="49" charset="-122"/>
            </a:endParaRPr>
          </a:p>
        </p:txBody>
      </p:sp>
      <p:sp>
        <p:nvSpPr>
          <p:cNvPr id="1266890" name="Line 202"/>
          <p:cNvSpPr>
            <a:spLocks noChangeAspect="1" noChangeShapeType="1"/>
          </p:cNvSpPr>
          <p:nvPr/>
        </p:nvSpPr>
        <p:spPr bwMode="auto">
          <a:xfrm>
            <a:off x="2459038" y="2363788"/>
            <a:ext cx="3175" cy="441325"/>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66891" name="Text Box 203"/>
          <p:cNvSpPr txBox="1">
            <a:spLocks noChangeAspect="1" noChangeArrowheads="1"/>
          </p:cNvSpPr>
          <p:nvPr/>
        </p:nvSpPr>
        <p:spPr bwMode="auto">
          <a:xfrm>
            <a:off x="2514600" y="2533650"/>
            <a:ext cx="765175" cy="244475"/>
          </a:xfrm>
          <a:prstGeom prst="rect">
            <a:avLst/>
          </a:prstGeom>
          <a:noFill/>
          <a:ln w="9525">
            <a:noFill/>
            <a:miter lim="800000"/>
            <a:headEnd/>
            <a:tailEnd/>
          </a:ln>
        </p:spPr>
        <p:txBody>
          <a:bodyPr wrap="none" lIns="0" tIns="0" rIns="0" bIns="0" anchor="ctr">
            <a:spAutoFit/>
          </a:bodyPr>
          <a:lstStyle/>
          <a:p>
            <a:pPr>
              <a:lnSpc>
                <a:spcPct val="80000"/>
              </a:lnSpc>
            </a:pPr>
            <a:r>
              <a:rPr lang="en-US" altLang="zh-CN" sz="2000">
                <a:ea typeface="楷体_GB2312" pitchFamily="49" charset="-122"/>
              </a:rPr>
              <a:t>16</a:t>
            </a:r>
            <a:r>
              <a:rPr lang="zh-CN" altLang="en-US" sz="2000">
                <a:ea typeface="楷体_GB2312" pitchFamily="49" charset="-122"/>
              </a:rPr>
              <a:t>字节</a:t>
            </a:r>
          </a:p>
        </p:txBody>
      </p:sp>
      <p:sp>
        <p:nvSpPr>
          <p:cNvPr id="1266892" name="Text Box 204"/>
          <p:cNvSpPr txBox="1">
            <a:spLocks noChangeAspect="1" noChangeArrowheads="1"/>
          </p:cNvSpPr>
          <p:nvPr/>
        </p:nvSpPr>
        <p:spPr bwMode="auto">
          <a:xfrm>
            <a:off x="2514600" y="3416300"/>
            <a:ext cx="765175" cy="244475"/>
          </a:xfrm>
          <a:prstGeom prst="rect">
            <a:avLst/>
          </a:prstGeom>
          <a:noFill/>
          <a:ln w="9525">
            <a:noFill/>
            <a:miter lim="800000"/>
            <a:headEnd/>
            <a:tailEnd/>
          </a:ln>
        </p:spPr>
        <p:txBody>
          <a:bodyPr wrap="none" lIns="0" tIns="0" rIns="0" bIns="0" anchor="ctr">
            <a:spAutoFit/>
          </a:bodyPr>
          <a:lstStyle/>
          <a:p>
            <a:pPr>
              <a:lnSpc>
                <a:spcPct val="80000"/>
              </a:lnSpc>
            </a:pPr>
            <a:r>
              <a:rPr lang="en-US" altLang="zh-CN" sz="2000">
                <a:ea typeface="楷体_GB2312" pitchFamily="49" charset="-122"/>
              </a:rPr>
              <a:t>16</a:t>
            </a:r>
            <a:r>
              <a:rPr lang="zh-CN" altLang="en-US" sz="2000">
                <a:ea typeface="楷体_GB2312" pitchFamily="49" charset="-122"/>
              </a:rPr>
              <a:t>字节</a:t>
            </a:r>
          </a:p>
        </p:txBody>
      </p:sp>
      <p:sp>
        <p:nvSpPr>
          <p:cNvPr id="1266893" name="Line 205"/>
          <p:cNvSpPr>
            <a:spLocks noChangeAspect="1" noChangeShapeType="1"/>
          </p:cNvSpPr>
          <p:nvPr/>
        </p:nvSpPr>
        <p:spPr bwMode="auto">
          <a:xfrm>
            <a:off x="2459038" y="3246438"/>
            <a:ext cx="3175" cy="439737"/>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66894" name="Line 206"/>
          <p:cNvSpPr>
            <a:spLocks noChangeAspect="1" noChangeShapeType="1"/>
          </p:cNvSpPr>
          <p:nvPr/>
        </p:nvSpPr>
        <p:spPr bwMode="auto">
          <a:xfrm>
            <a:off x="2459038" y="4421188"/>
            <a:ext cx="3175" cy="441325"/>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66895" name="Line 207"/>
          <p:cNvSpPr>
            <a:spLocks noChangeAspect="1" noChangeShapeType="1"/>
          </p:cNvSpPr>
          <p:nvPr/>
        </p:nvSpPr>
        <p:spPr bwMode="auto">
          <a:xfrm>
            <a:off x="2459038" y="5303838"/>
            <a:ext cx="3175" cy="439737"/>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66897" name="Text Box 209"/>
          <p:cNvSpPr txBox="1">
            <a:spLocks noChangeAspect="1" noChangeArrowheads="1"/>
          </p:cNvSpPr>
          <p:nvPr/>
        </p:nvSpPr>
        <p:spPr bwMode="auto">
          <a:xfrm>
            <a:off x="1401763" y="5473700"/>
            <a:ext cx="1016000" cy="244475"/>
          </a:xfrm>
          <a:prstGeom prst="rect">
            <a:avLst/>
          </a:prstGeom>
          <a:noFill/>
          <a:ln w="9525">
            <a:noFill/>
            <a:miter lim="800000"/>
            <a:headEnd/>
            <a:tailEnd/>
          </a:ln>
        </p:spPr>
        <p:txBody>
          <a:bodyPr wrap="none" lIns="0" tIns="0" rIns="0" bIns="0" anchor="ctr">
            <a:spAutoFit/>
          </a:bodyPr>
          <a:lstStyle/>
          <a:p>
            <a:pPr>
              <a:lnSpc>
                <a:spcPct val="80000"/>
              </a:lnSpc>
            </a:pPr>
            <a:r>
              <a:rPr lang="en-US" altLang="zh-CN" sz="2000">
                <a:ea typeface="楷体_GB2312" pitchFamily="49" charset="-122"/>
              </a:rPr>
              <a:t>3×118</a:t>
            </a:r>
            <a:r>
              <a:rPr lang="zh-CN" altLang="en-US" sz="2000">
                <a:ea typeface="楷体_GB2312" pitchFamily="49" charset="-122"/>
              </a:rPr>
              <a:t>位</a:t>
            </a:r>
          </a:p>
        </p:txBody>
      </p:sp>
      <p:sp>
        <p:nvSpPr>
          <p:cNvPr id="1266898" name="Text Box 210"/>
          <p:cNvSpPr txBox="1">
            <a:spLocks noChangeAspect="1" noChangeArrowheads="1"/>
          </p:cNvSpPr>
          <p:nvPr/>
        </p:nvSpPr>
        <p:spPr bwMode="auto">
          <a:xfrm>
            <a:off x="3670300" y="4886325"/>
            <a:ext cx="1017588" cy="242888"/>
          </a:xfrm>
          <a:prstGeom prst="rect">
            <a:avLst/>
          </a:prstGeom>
          <a:noFill/>
          <a:ln w="9525">
            <a:noFill/>
            <a:miter lim="800000"/>
            <a:headEnd/>
            <a:tailEnd/>
          </a:ln>
        </p:spPr>
        <p:txBody>
          <a:bodyPr wrap="none" lIns="0" tIns="0" rIns="0" bIns="0" anchor="ctr">
            <a:spAutoFit/>
          </a:bodyPr>
          <a:lstStyle/>
          <a:p>
            <a:pPr>
              <a:lnSpc>
                <a:spcPct val="80000"/>
              </a:lnSpc>
            </a:pPr>
            <a:r>
              <a:rPr lang="en-US" altLang="zh-CN" sz="2000">
                <a:ea typeface="楷体_GB2312" pitchFamily="49" charset="-122"/>
              </a:rPr>
              <a:t>3×118</a:t>
            </a:r>
            <a:r>
              <a:rPr lang="zh-CN" altLang="en-US" sz="2000">
                <a:ea typeface="楷体_GB2312" pitchFamily="49" charset="-122"/>
              </a:rPr>
              <a:t>位</a:t>
            </a:r>
          </a:p>
        </p:txBody>
      </p:sp>
      <p:sp>
        <p:nvSpPr>
          <p:cNvPr id="1266899" name="Line 211"/>
          <p:cNvSpPr>
            <a:spLocks noChangeAspect="1" noChangeShapeType="1"/>
          </p:cNvSpPr>
          <p:nvPr/>
        </p:nvSpPr>
        <p:spPr bwMode="auto">
          <a:xfrm>
            <a:off x="4335463" y="4127500"/>
            <a:ext cx="396875"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66900" name="Line 212"/>
          <p:cNvSpPr>
            <a:spLocks noChangeAspect="1" noChangeShapeType="1"/>
          </p:cNvSpPr>
          <p:nvPr/>
        </p:nvSpPr>
        <p:spPr bwMode="auto">
          <a:xfrm>
            <a:off x="5619750" y="4275138"/>
            <a:ext cx="0" cy="293687"/>
          </a:xfrm>
          <a:prstGeom prst="line">
            <a:avLst/>
          </a:prstGeom>
          <a:noFill/>
          <a:ln w="28575">
            <a:solidFill>
              <a:srgbClr val="000000"/>
            </a:solidFill>
            <a:round/>
            <a:headEnd/>
            <a:tailEnd/>
          </a:ln>
          <a:effectLst/>
        </p:spPr>
        <p:txBody>
          <a:bodyPr anchor="ctr"/>
          <a:lstStyle/>
          <a:p>
            <a:endParaRPr lang="zh-CN" altLang="en-US"/>
          </a:p>
        </p:txBody>
      </p:sp>
      <p:sp>
        <p:nvSpPr>
          <p:cNvPr id="1266901" name="Line 213"/>
          <p:cNvSpPr>
            <a:spLocks noChangeAspect="1" noChangeShapeType="1"/>
          </p:cNvSpPr>
          <p:nvPr/>
        </p:nvSpPr>
        <p:spPr bwMode="auto">
          <a:xfrm flipH="1">
            <a:off x="2459038" y="4568825"/>
            <a:ext cx="3160712"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66902" name="Line 214"/>
          <p:cNvSpPr>
            <a:spLocks noChangeAspect="1" noChangeShapeType="1"/>
          </p:cNvSpPr>
          <p:nvPr/>
        </p:nvSpPr>
        <p:spPr bwMode="auto">
          <a:xfrm>
            <a:off x="6607175" y="5156200"/>
            <a:ext cx="196850" cy="0"/>
          </a:xfrm>
          <a:prstGeom prst="line">
            <a:avLst/>
          </a:prstGeom>
          <a:noFill/>
          <a:ln w="28575">
            <a:solidFill>
              <a:srgbClr val="000000"/>
            </a:solidFill>
            <a:round/>
            <a:headEnd/>
            <a:tailEnd/>
          </a:ln>
          <a:effectLst/>
        </p:spPr>
        <p:txBody>
          <a:bodyPr anchor="ctr"/>
          <a:lstStyle/>
          <a:p>
            <a:endParaRPr lang="zh-CN" altLang="en-US"/>
          </a:p>
        </p:txBody>
      </p:sp>
      <p:sp>
        <p:nvSpPr>
          <p:cNvPr id="1266903" name="Text Box 215"/>
          <p:cNvSpPr txBox="1">
            <a:spLocks noChangeAspect="1" noChangeArrowheads="1"/>
          </p:cNvSpPr>
          <p:nvPr/>
        </p:nvSpPr>
        <p:spPr bwMode="auto">
          <a:xfrm>
            <a:off x="4435475" y="1922463"/>
            <a:ext cx="2174875" cy="441325"/>
          </a:xfrm>
          <a:prstGeom prst="rect">
            <a:avLst/>
          </a:prstGeom>
          <a:solidFill>
            <a:srgbClr val="CCECFF"/>
          </a:solidFill>
          <a:ln w="28575">
            <a:solidFill>
              <a:srgbClr val="000000"/>
            </a:solidFill>
            <a:miter lim="800000"/>
            <a:headEnd/>
            <a:tailEnd/>
          </a:ln>
        </p:spPr>
        <p:txBody>
          <a:bodyPr anchor="ctr"/>
          <a:lstStyle/>
          <a:p>
            <a:pPr>
              <a:lnSpc>
                <a:spcPct val="88000"/>
              </a:lnSpc>
            </a:pPr>
            <a:r>
              <a:rPr lang="zh-CN" altLang="en-US" sz="2000">
                <a:ea typeface="楷体_GB2312" pitchFamily="49" charset="-122"/>
              </a:rPr>
              <a:t>动态分支预测器</a:t>
            </a:r>
          </a:p>
        </p:txBody>
      </p:sp>
      <p:sp>
        <p:nvSpPr>
          <p:cNvPr id="1266904" name="Line 216"/>
          <p:cNvSpPr>
            <a:spLocks noChangeAspect="1" noChangeShapeType="1"/>
          </p:cNvSpPr>
          <p:nvPr/>
        </p:nvSpPr>
        <p:spPr bwMode="auto">
          <a:xfrm>
            <a:off x="4040188" y="2217738"/>
            <a:ext cx="395287" cy="1587"/>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66905" name="Text Box 217"/>
          <p:cNvSpPr txBox="1">
            <a:spLocks noChangeAspect="1" noChangeArrowheads="1"/>
          </p:cNvSpPr>
          <p:nvPr/>
        </p:nvSpPr>
        <p:spPr bwMode="auto">
          <a:xfrm>
            <a:off x="4535488" y="1041400"/>
            <a:ext cx="1874837" cy="441325"/>
          </a:xfrm>
          <a:prstGeom prst="rect">
            <a:avLst/>
          </a:prstGeom>
          <a:solidFill>
            <a:srgbClr val="FFFF99"/>
          </a:solidFill>
          <a:ln w="28575">
            <a:solidFill>
              <a:srgbClr val="000000"/>
            </a:solidFill>
            <a:miter lim="800000"/>
            <a:headEnd/>
            <a:tailEnd/>
          </a:ln>
        </p:spPr>
        <p:txBody>
          <a:bodyPr anchor="ctr"/>
          <a:lstStyle/>
          <a:p>
            <a:pPr algn="just">
              <a:lnSpc>
                <a:spcPct val="88000"/>
              </a:lnSpc>
            </a:pPr>
            <a:r>
              <a:rPr lang="zh-CN" altLang="en-US" sz="2000">
                <a:ea typeface="楷体_GB2312" pitchFamily="49" charset="-122"/>
              </a:rPr>
              <a:t>下一指令指针</a:t>
            </a:r>
          </a:p>
        </p:txBody>
      </p:sp>
      <p:sp>
        <p:nvSpPr>
          <p:cNvPr id="1266907" name="Line 219"/>
          <p:cNvSpPr>
            <a:spLocks noChangeAspect="1" noChangeShapeType="1"/>
          </p:cNvSpPr>
          <p:nvPr/>
        </p:nvSpPr>
        <p:spPr bwMode="auto">
          <a:xfrm flipV="1">
            <a:off x="5522913" y="1482725"/>
            <a:ext cx="0" cy="439738"/>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66908" name="Line 220"/>
          <p:cNvSpPr>
            <a:spLocks noChangeAspect="1" noChangeShapeType="1"/>
          </p:cNvSpPr>
          <p:nvPr/>
        </p:nvSpPr>
        <p:spPr bwMode="auto">
          <a:xfrm flipV="1">
            <a:off x="6804025" y="2951163"/>
            <a:ext cx="0" cy="2205037"/>
          </a:xfrm>
          <a:prstGeom prst="line">
            <a:avLst/>
          </a:prstGeom>
          <a:noFill/>
          <a:ln w="28575">
            <a:solidFill>
              <a:srgbClr val="000000"/>
            </a:solidFill>
            <a:round/>
            <a:headEnd/>
            <a:tailEnd/>
          </a:ln>
          <a:effectLst/>
        </p:spPr>
        <p:txBody>
          <a:bodyPr anchor="ctr"/>
          <a:lstStyle/>
          <a:p>
            <a:endParaRPr lang="zh-CN" altLang="en-US"/>
          </a:p>
        </p:txBody>
      </p:sp>
      <p:sp>
        <p:nvSpPr>
          <p:cNvPr id="1266909" name="Line 221"/>
          <p:cNvSpPr>
            <a:spLocks noChangeAspect="1" noChangeShapeType="1"/>
          </p:cNvSpPr>
          <p:nvPr/>
        </p:nvSpPr>
        <p:spPr bwMode="auto">
          <a:xfrm flipH="1">
            <a:off x="5522913" y="2951163"/>
            <a:ext cx="1281112" cy="0"/>
          </a:xfrm>
          <a:prstGeom prst="line">
            <a:avLst/>
          </a:prstGeom>
          <a:noFill/>
          <a:ln w="28575">
            <a:solidFill>
              <a:srgbClr val="000000"/>
            </a:solidFill>
            <a:round/>
            <a:headEnd/>
            <a:tailEnd/>
          </a:ln>
        </p:spPr>
        <p:txBody>
          <a:bodyPr anchor="ctr"/>
          <a:lstStyle/>
          <a:p>
            <a:endParaRPr lang="zh-CN" altLang="en-US"/>
          </a:p>
        </p:txBody>
      </p:sp>
      <p:sp>
        <p:nvSpPr>
          <p:cNvPr id="1266910" name="Line 222"/>
          <p:cNvSpPr>
            <a:spLocks noChangeAspect="1" noChangeShapeType="1"/>
          </p:cNvSpPr>
          <p:nvPr/>
        </p:nvSpPr>
        <p:spPr bwMode="auto">
          <a:xfrm flipV="1">
            <a:off x="5522913" y="2363788"/>
            <a:ext cx="0" cy="587375"/>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66952" name="Line 264"/>
          <p:cNvSpPr>
            <a:spLocks noChangeShapeType="1"/>
          </p:cNvSpPr>
          <p:nvPr/>
        </p:nvSpPr>
        <p:spPr bwMode="auto">
          <a:xfrm flipH="1">
            <a:off x="4043363" y="1258888"/>
            <a:ext cx="4953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66953" name="Line 265"/>
          <p:cNvSpPr>
            <a:spLocks noChangeShapeType="1"/>
          </p:cNvSpPr>
          <p:nvPr/>
        </p:nvSpPr>
        <p:spPr bwMode="auto">
          <a:xfrm rot="16200000" flipH="1">
            <a:off x="2206625" y="6427788"/>
            <a:ext cx="495300" cy="0"/>
          </a:xfrm>
          <a:prstGeom prst="line">
            <a:avLst/>
          </a:prstGeom>
          <a:noFill/>
          <a:ln w="28575">
            <a:solidFill>
              <a:schemeClr val="tx1"/>
            </a:solidFill>
            <a:round/>
            <a:headEnd/>
            <a:tailEnd type="triangle" w="med" len="lg"/>
          </a:ln>
          <a:effectLst/>
        </p:spPr>
        <p:txBody>
          <a:bodyPr wrap="none" anchor="ctr"/>
          <a:lstStyle/>
          <a:p>
            <a:endParaRPr lang="zh-CN" altLang="en-US"/>
          </a:p>
        </p:txBody>
      </p:sp>
      <p:grpSp>
        <p:nvGrpSpPr>
          <p:cNvPr id="1266957" name="Group 269"/>
          <p:cNvGrpSpPr>
            <a:grpSpLocks/>
          </p:cNvGrpSpPr>
          <p:nvPr/>
        </p:nvGrpSpPr>
        <p:grpSpPr bwMode="auto">
          <a:xfrm>
            <a:off x="730250" y="3760788"/>
            <a:ext cx="3457575" cy="585787"/>
            <a:chOff x="1292" y="2387"/>
            <a:chExt cx="1770" cy="363"/>
          </a:xfrm>
        </p:grpSpPr>
        <p:sp>
          <p:nvSpPr>
            <p:cNvPr id="1266954" name="Rectangle 266"/>
            <p:cNvSpPr>
              <a:spLocks noChangeArrowheads="1"/>
            </p:cNvSpPr>
            <p:nvPr/>
          </p:nvSpPr>
          <p:spPr bwMode="auto">
            <a:xfrm>
              <a:off x="1292" y="2387"/>
              <a:ext cx="590" cy="363"/>
            </a:xfrm>
            <a:prstGeom prst="rect">
              <a:avLst/>
            </a:prstGeom>
            <a:solidFill>
              <a:srgbClr val="CCFF99"/>
            </a:solidFill>
            <a:ln w="28575" algn="ctr">
              <a:solidFill>
                <a:schemeClr val="tx1"/>
              </a:solidFill>
              <a:miter lim="800000"/>
              <a:headEnd/>
              <a:tailEnd/>
            </a:ln>
            <a:effectLst/>
          </p:spPr>
          <p:txBody>
            <a:bodyPr wrap="none" anchor="ctr"/>
            <a:lstStyle/>
            <a:p>
              <a:pPr>
                <a:lnSpc>
                  <a:spcPct val="80000"/>
                </a:lnSpc>
              </a:pPr>
              <a:r>
                <a:rPr lang="zh-CN" altLang="en-US" sz="2000">
                  <a:ea typeface="楷体_GB2312" pitchFamily="49" charset="-122"/>
                </a:rPr>
                <a:t>译码器</a:t>
              </a:r>
              <a:r>
                <a:rPr lang="en-US" altLang="zh-CN" sz="2000">
                  <a:ea typeface="楷体_GB2312" pitchFamily="49" charset="-122"/>
                </a:rPr>
                <a:t>0</a:t>
              </a:r>
            </a:p>
            <a:p>
              <a:pPr>
                <a:lnSpc>
                  <a:spcPct val="80000"/>
                </a:lnSpc>
              </a:pPr>
              <a:r>
                <a:rPr lang="en-US" altLang="zh-CN" sz="2000">
                  <a:ea typeface="楷体_GB2312" pitchFamily="49" charset="-122"/>
                </a:rPr>
                <a:t>(</a:t>
              </a:r>
              <a:r>
                <a:rPr lang="zh-CN" altLang="en-US" sz="2000">
                  <a:ea typeface="楷体_GB2312" pitchFamily="49" charset="-122"/>
                </a:rPr>
                <a:t>复杂</a:t>
              </a:r>
              <a:r>
                <a:rPr lang="en-US" altLang="zh-CN" sz="2000">
                  <a:ea typeface="楷体_GB2312" pitchFamily="49" charset="-122"/>
                </a:rPr>
                <a:t>)</a:t>
              </a:r>
            </a:p>
          </p:txBody>
        </p:sp>
        <p:sp>
          <p:nvSpPr>
            <p:cNvPr id="1266955" name="Rectangle 267"/>
            <p:cNvSpPr>
              <a:spLocks noChangeArrowheads="1"/>
            </p:cNvSpPr>
            <p:nvPr/>
          </p:nvSpPr>
          <p:spPr bwMode="auto">
            <a:xfrm>
              <a:off x="1882" y="2387"/>
              <a:ext cx="590" cy="363"/>
            </a:xfrm>
            <a:prstGeom prst="rect">
              <a:avLst/>
            </a:prstGeom>
            <a:solidFill>
              <a:srgbClr val="CCFF99"/>
            </a:solidFill>
            <a:ln w="28575" algn="ctr">
              <a:solidFill>
                <a:schemeClr val="tx1"/>
              </a:solidFill>
              <a:miter lim="800000"/>
              <a:headEnd/>
              <a:tailEnd/>
            </a:ln>
            <a:effectLst/>
          </p:spPr>
          <p:txBody>
            <a:bodyPr wrap="none" anchor="ctr"/>
            <a:lstStyle/>
            <a:p>
              <a:pPr>
                <a:lnSpc>
                  <a:spcPct val="80000"/>
                </a:lnSpc>
              </a:pPr>
              <a:r>
                <a:rPr lang="zh-CN" altLang="en-US" sz="2000">
                  <a:ea typeface="楷体_GB2312" pitchFamily="49" charset="-122"/>
                </a:rPr>
                <a:t>译码器</a:t>
              </a:r>
              <a:r>
                <a:rPr lang="en-US" altLang="zh-CN" sz="2000">
                  <a:ea typeface="楷体_GB2312" pitchFamily="49" charset="-122"/>
                </a:rPr>
                <a:t>1</a:t>
              </a:r>
            </a:p>
            <a:p>
              <a:pPr>
                <a:lnSpc>
                  <a:spcPct val="80000"/>
                </a:lnSpc>
              </a:pPr>
              <a:r>
                <a:rPr lang="en-US" altLang="zh-CN" sz="2000">
                  <a:ea typeface="楷体_GB2312" pitchFamily="49" charset="-122"/>
                </a:rPr>
                <a:t>(</a:t>
              </a:r>
              <a:r>
                <a:rPr lang="zh-CN" altLang="en-US" sz="2000">
                  <a:ea typeface="楷体_GB2312" pitchFamily="49" charset="-122"/>
                </a:rPr>
                <a:t>简单</a:t>
              </a:r>
              <a:r>
                <a:rPr lang="en-US" altLang="zh-CN" sz="2000">
                  <a:ea typeface="楷体_GB2312" pitchFamily="49" charset="-122"/>
                </a:rPr>
                <a:t>)</a:t>
              </a:r>
            </a:p>
          </p:txBody>
        </p:sp>
        <p:sp>
          <p:nvSpPr>
            <p:cNvPr id="1266956" name="Rectangle 268"/>
            <p:cNvSpPr>
              <a:spLocks noChangeArrowheads="1"/>
            </p:cNvSpPr>
            <p:nvPr/>
          </p:nvSpPr>
          <p:spPr bwMode="auto">
            <a:xfrm>
              <a:off x="2472" y="2387"/>
              <a:ext cx="590" cy="363"/>
            </a:xfrm>
            <a:prstGeom prst="rect">
              <a:avLst/>
            </a:prstGeom>
            <a:solidFill>
              <a:srgbClr val="CCFF99"/>
            </a:solidFill>
            <a:ln w="28575" algn="ctr">
              <a:solidFill>
                <a:schemeClr val="tx1"/>
              </a:solidFill>
              <a:miter lim="800000"/>
              <a:headEnd/>
              <a:tailEnd/>
            </a:ln>
            <a:effectLst/>
          </p:spPr>
          <p:txBody>
            <a:bodyPr wrap="none" anchor="ctr"/>
            <a:lstStyle/>
            <a:p>
              <a:pPr>
                <a:lnSpc>
                  <a:spcPct val="80000"/>
                </a:lnSpc>
              </a:pPr>
              <a:r>
                <a:rPr lang="zh-CN" altLang="en-US" sz="2000">
                  <a:ea typeface="楷体_GB2312" pitchFamily="49" charset="-122"/>
                </a:rPr>
                <a:t>译码器</a:t>
              </a:r>
              <a:r>
                <a:rPr lang="en-US" altLang="zh-CN" sz="2000">
                  <a:ea typeface="楷体_GB2312" pitchFamily="49" charset="-122"/>
                </a:rPr>
                <a:t>2</a:t>
              </a:r>
            </a:p>
            <a:p>
              <a:pPr>
                <a:lnSpc>
                  <a:spcPct val="80000"/>
                </a:lnSpc>
              </a:pPr>
              <a:r>
                <a:rPr lang="en-US" altLang="zh-CN" sz="2000">
                  <a:ea typeface="楷体_GB2312" pitchFamily="49" charset="-122"/>
                </a:rPr>
                <a:t>(</a:t>
              </a:r>
              <a:r>
                <a:rPr lang="zh-CN" altLang="en-US" sz="2000">
                  <a:ea typeface="楷体_GB2312" pitchFamily="49" charset="-122"/>
                </a:rPr>
                <a:t>简单</a:t>
              </a:r>
              <a:r>
                <a:rPr lang="en-US" altLang="zh-CN" sz="2000">
                  <a:ea typeface="楷体_GB2312" pitchFamily="49" charset="-122"/>
                </a:rPr>
                <a:t>)</a:t>
              </a:r>
            </a:p>
          </p:txBody>
        </p:sp>
      </p:grpSp>
      <p:sp>
        <p:nvSpPr>
          <p:cNvPr id="1266958" name="Text Box 270"/>
          <p:cNvSpPr txBox="1">
            <a:spLocks noChangeArrowheads="1"/>
          </p:cNvSpPr>
          <p:nvPr/>
        </p:nvSpPr>
        <p:spPr bwMode="auto">
          <a:xfrm>
            <a:off x="6732588" y="260350"/>
            <a:ext cx="2376487" cy="1384995"/>
          </a:xfrm>
          <a:prstGeom prst="rect">
            <a:avLst/>
          </a:prstGeom>
          <a:noFill/>
          <a:ln w="28575" algn="ctr">
            <a:noFill/>
            <a:miter lim="800000"/>
            <a:headEnd/>
            <a:tailEnd/>
          </a:ln>
          <a:effectLst/>
        </p:spPr>
        <p:txBody>
          <a:bodyPr>
            <a:spAutoFit/>
          </a:bodyPr>
          <a:lstStyle/>
          <a:p>
            <a:pPr algn="l"/>
            <a:r>
              <a:rPr lang="en-US" altLang="zh-CN" sz="1400" b="0" i="1">
                <a:solidFill>
                  <a:srgbClr val="FF0000"/>
                </a:solidFill>
                <a:latin typeface="Arial" charset="0"/>
              </a:rPr>
              <a:t>IFU</a:t>
            </a:r>
            <a:r>
              <a:rPr lang="en-US" altLang="zh-CN" sz="1400" b="0" i="1">
                <a:latin typeface="Arial" charset="0"/>
              </a:rPr>
              <a:t> (Instruction Fetch Unit)</a:t>
            </a:r>
          </a:p>
          <a:p>
            <a:pPr algn="l"/>
            <a:r>
              <a:rPr lang="en-US" altLang="zh-CN" sz="1400" b="0" i="1">
                <a:solidFill>
                  <a:srgbClr val="FF0000"/>
                </a:solidFill>
                <a:latin typeface="Arial" charset="0"/>
              </a:rPr>
              <a:t>ID</a:t>
            </a:r>
            <a:r>
              <a:rPr lang="en-US" altLang="zh-CN" sz="1400" b="0" i="1">
                <a:latin typeface="Arial" charset="0"/>
              </a:rPr>
              <a:t> (Instruction Decode)</a:t>
            </a:r>
          </a:p>
          <a:p>
            <a:pPr algn="l"/>
            <a:r>
              <a:rPr lang="en-US" altLang="zh-CN" sz="1400" b="0" i="1">
                <a:solidFill>
                  <a:srgbClr val="FF0000"/>
                </a:solidFill>
                <a:latin typeface="Arial" charset="0"/>
              </a:rPr>
              <a:t>RAT</a:t>
            </a:r>
            <a:r>
              <a:rPr lang="en-US" altLang="zh-CN" sz="1400" b="0" i="1">
                <a:latin typeface="Arial" charset="0"/>
              </a:rPr>
              <a:t> (Register Allocator)</a:t>
            </a:r>
          </a:p>
          <a:p>
            <a:pPr algn="l"/>
            <a:r>
              <a:rPr lang="en-US" altLang="zh-CN" sz="1400" b="0" i="1">
                <a:solidFill>
                  <a:srgbClr val="FF0000"/>
                </a:solidFill>
                <a:latin typeface="Arial" charset="0"/>
              </a:rPr>
              <a:t>ROB</a:t>
            </a:r>
            <a:r>
              <a:rPr lang="en-US" altLang="zh-CN" sz="1400" b="0" i="1">
                <a:latin typeface="Arial" charset="0"/>
              </a:rPr>
              <a:t> (Reorder Buffer)</a:t>
            </a:r>
          </a:p>
          <a:p>
            <a:pPr algn="l"/>
            <a:r>
              <a:rPr lang="en-US" altLang="zh-CN" sz="1400" b="0" i="1">
                <a:solidFill>
                  <a:srgbClr val="FF0000"/>
                </a:solidFill>
                <a:latin typeface="Arial" charset="0"/>
              </a:rPr>
              <a:t>RS</a:t>
            </a:r>
            <a:r>
              <a:rPr lang="en-US" altLang="zh-CN" sz="1400" b="0" i="1">
                <a:latin typeface="Arial" charset="0"/>
              </a:rPr>
              <a:t> (Reorder Buffer)</a:t>
            </a:r>
          </a:p>
          <a:p>
            <a:pPr algn="l"/>
            <a:r>
              <a:rPr lang="en-US" altLang="zh-CN" sz="1400" b="0" i="1">
                <a:solidFill>
                  <a:srgbClr val="FF0000"/>
                </a:solidFill>
                <a:latin typeface="Arial" charset="0"/>
              </a:rPr>
              <a:t>DIS</a:t>
            </a:r>
            <a:r>
              <a:rPr lang="en-US" altLang="zh-CN" sz="1400" b="0" i="1">
                <a:latin typeface="Arial" charset="0"/>
              </a:rPr>
              <a:t> (Dispatcher)</a:t>
            </a:r>
            <a:endParaRPr lang="zh-CN" altLang="en-US" sz="1400" b="0" i="1">
              <a:latin typeface="Arial" charset="0"/>
            </a:endParaRPr>
          </a:p>
        </p:txBody>
      </p:sp>
      <p:sp>
        <p:nvSpPr>
          <p:cNvPr id="1266959" name="Text Box 271"/>
          <p:cNvSpPr txBox="1">
            <a:spLocks noChangeArrowheads="1"/>
          </p:cNvSpPr>
          <p:nvPr/>
        </p:nvSpPr>
        <p:spPr bwMode="auto">
          <a:xfrm>
            <a:off x="6732588" y="1697038"/>
            <a:ext cx="2376487" cy="1169551"/>
          </a:xfrm>
          <a:prstGeom prst="rect">
            <a:avLst/>
          </a:prstGeom>
          <a:noFill/>
          <a:ln w="28575" algn="ctr">
            <a:noFill/>
            <a:miter lim="800000"/>
            <a:headEnd/>
            <a:tailEnd/>
          </a:ln>
          <a:effectLst/>
        </p:spPr>
        <p:txBody>
          <a:bodyPr>
            <a:spAutoFit/>
          </a:bodyPr>
          <a:lstStyle/>
          <a:p>
            <a:pPr algn="l"/>
            <a:r>
              <a:rPr lang="en-US" altLang="zh-CN" sz="1400" b="0" i="1" dirty="0">
                <a:solidFill>
                  <a:srgbClr val="FF0000"/>
                </a:solidFill>
                <a:latin typeface="Arial" charset="0"/>
              </a:rPr>
              <a:t>EX</a:t>
            </a:r>
            <a:r>
              <a:rPr lang="en-US" altLang="zh-CN" sz="1400" b="0" i="1" dirty="0">
                <a:latin typeface="Arial" charset="0"/>
              </a:rPr>
              <a:t> (Execute Stage)</a:t>
            </a:r>
          </a:p>
          <a:p>
            <a:pPr algn="l"/>
            <a:r>
              <a:rPr lang="en-US" altLang="zh-CN" sz="1400" b="0" i="1" dirty="0">
                <a:solidFill>
                  <a:srgbClr val="FF0000"/>
                </a:solidFill>
                <a:latin typeface="Arial" charset="0"/>
              </a:rPr>
              <a:t>IEU</a:t>
            </a:r>
            <a:r>
              <a:rPr lang="en-US" altLang="zh-CN" sz="1400" b="0" i="1" dirty="0">
                <a:latin typeface="Arial" charset="0"/>
              </a:rPr>
              <a:t> (Integer Execution Unit)</a:t>
            </a:r>
          </a:p>
          <a:p>
            <a:pPr algn="l"/>
            <a:r>
              <a:rPr lang="en-US" altLang="zh-CN" sz="1400" b="0" i="1" dirty="0">
                <a:solidFill>
                  <a:srgbClr val="FF0000"/>
                </a:solidFill>
                <a:latin typeface="Arial" charset="0"/>
              </a:rPr>
              <a:t>FPU</a:t>
            </a:r>
            <a:r>
              <a:rPr lang="en-US" altLang="zh-CN" sz="1400" b="0" i="1" dirty="0">
                <a:latin typeface="Arial" charset="0"/>
              </a:rPr>
              <a:t> (Float point Unit)</a:t>
            </a:r>
          </a:p>
          <a:p>
            <a:pPr algn="l"/>
            <a:r>
              <a:rPr lang="en-US" altLang="zh-CN" sz="1400" b="0" i="1" dirty="0">
                <a:solidFill>
                  <a:srgbClr val="FF0000"/>
                </a:solidFill>
                <a:latin typeface="Arial" charset="0"/>
              </a:rPr>
              <a:t>JEU</a:t>
            </a:r>
            <a:r>
              <a:rPr lang="en-US" altLang="zh-CN" sz="1400" b="0" i="1" dirty="0">
                <a:latin typeface="Arial" charset="0"/>
              </a:rPr>
              <a:t> (Jump Execution Unit)</a:t>
            </a:r>
          </a:p>
          <a:p>
            <a:pPr algn="l"/>
            <a:r>
              <a:rPr lang="en-US" altLang="zh-CN" sz="1400" b="0" i="1" dirty="0">
                <a:solidFill>
                  <a:srgbClr val="FF0000"/>
                </a:solidFill>
                <a:latin typeface="Arial" charset="0"/>
              </a:rPr>
              <a:t>RU</a:t>
            </a:r>
            <a:r>
              <a:rPr lang="en-US" altLang="zh-CN" sz="1400" b="0" i="1" dirty="0">
                <a:latin typeface="Arial" charset="0"/>
              </a:rPr>
              <a:t> (Retire Unit) </a:t>
            </a:r>
          </a:p>
        </p:txBody>
      </p:sp>
      <p:sp>
        <p:nvSpPr>
          <p:cNvPr id="1266960" name="Rectangle 272"/>
          <p:cNvSpPr>
            <a:spLocks noChangeArrowheads="1"/>
          </p:cNvSpPr>
          <p:nvPr/>
        </p:nvSpPr>
        <p:spPr bwMode="auto">
          <a:xfrm>
            <a:off x="4832350" y="5846763"/>
            <a:ext cx="3268663" cy="822325"/>
          </a:xfrm>
          <a:prstGeom prst="rect">
            <a:avLst/>
          </a:prstGeom>
          <a:noFill/>
          <a:ln w="28575" algn="ctr">
            <a:noFill/>
            <a:miter lim="800000"/>
            <a:headEnd/>
            <a:tailEnd/>
          </a:ln>
          <a:effectLst/>
        </p:spPr>
        <p:txBody>
          <a:bodyPr wrap="none" anchor="ctr">
            <a:spAutoFit/>
          </a:bodyPr>
          <a:lstStyle/>
          <a:p>
            <a:r>
              <a:rPr kumimoji="1" lang="zh-CN" altLang="en-US">
                <a:solidFill>
                  <a:schemeClr val="bg2"/>
                </a:solidFill>
                <a:ea typeface="楷体_GB2312" pitchFamily="49" charset="-122"/>
              </a:rPr>
              <a:t>图</a:t>
            </a:r>
            <a:r>
              <a:rPr kumimoji="1" lang="en-US" altLang="zh-CN">
                <a:solidFill>
                  <a:schemeClr val="bg2"/>
                </a:solidFill>
                <a:ea typeface="楷体_GB2312" pitchFamily="49" charset="-122"/>
              </a:rPr>
              <a:t>7.14  Intel PentiumⅡ</a:t>
            </a:r>
          </a:p>
          <a:p>
            <a:r>
              <a:rPr kumimoji="1" lang="zh-CN" altLang="en-US">
                <a:solidFill>
                  <a:schemeClr val="bg2"/>
                </a:solidFill>
                <a:ea typeface="楷体_GB2312" pitchFamily="49" charset="-122"/>
              </a:rPr>
              <a:t>的指令流水线结构</a:t>
            </a:r>
          </a:p>
        </p:txBody>
      </p:sp>
      <p:sp>
        <p:nvSpPr>
          <p:cNvPr id="1266961" name="Text Box 273"/>
          <p:cNvSpPr txBox="1">
            <a:spLocks noChangeArrowheads="1"/>
          </p:cNvSpPr>
          <p:nvPr/>
        </p:nvSpPr>
        <p:spPr bwMode="auto">
          <a:xfrm>
            <a:off x="5294313" y="3500438"/>
            <a:ext cx="790575" cy="396875"/>
          </a:xfrm>
          <a:prstGeom prst="rect">
            <a:avLst/>
          </a:prstGeom>
          <a:noFill/>
          <a:ln w="28575" algn="ctr">
            <a:noFill/>
            <a:miter lim="800000"/>
            <a:headEnd/>
            <a:tailEnd/>
          </a:ln>
          <a:effectLst/>
        </p:spPr>
        <p:txBody>
          <a:bodyPr>
            <a:spAutoFit/>
          </a:bodyPr>
          <a:lstStyle/>
          <a:p>
            <a:pPr algn="l">
              <a:spcBef>
                <a:spcPct val="50000"/>
              </a:spcBef>
            </a:pPr>
            <a:r>
              <a:rPr lang="en-US" altLang="zh-CN" sz="2000">
                <a:solidFill>
                  <a:srgbClr val="FF3300"/>
                </a:solidFill>
              </a:rPr>
              <a:t>MIS</a:t>
            </a:r>
          </a:p>
        </p:txBody>
      </p:sp>
      <p:sp>
        <p:nvSpPr>
          <p:cNvPr id="1266962" name="Text Box 274"/>
          <p:cNvSpPr txBox="1">
            <a:spLocks noChangeArrowheads="1"/>
          </p:cNvSpPr>
          <p:nvPr/>
        </p:nvSpPr>
        <p:spPr bwMode="auto">
          <a:xfrm>
            <a:off x="3995738" y="5516563"/>
            <a:ext cx="1944687" cy="396875"/>
          </a:xfrm>
          <a:prstGeom prst="rect">
            <a:avLst/>
          </a:prstGeom>
          <a:noFill/>
          <a:ln w="28575" algn="ctr">
            <a:noFill/>
            <a:miter lim="800000"/>
            <a:headEnd/>
            <a:tailEnd/>
          </a:ln>
          <a:effectLst/>
        </p:spPr>
        <p:txBody>
          <a:bodyPr>
            <a:spAutoFit/>
          </a:bodyPr>
          <a:lstStyle/>
          <a:p>
            <a:pPr algn="l">
              <a:spcBef>
                <a:spcPct val="50000"/>
              </a:spcBef>
            </a:pPr>
            <a:r>
              <a:rPr lang="zh-CN" altLang="en-US" sz="2000">
                <a:solidFill>
                  <a:srgbClr val="FF3300"/>
                </a:solidFill>
                <a:ea typeface="楷体_GB2312" pitchFamily="49" charset="-122"/>
              </a:rPr>
              <a:t>寄存器重命名</a:t>
            </a:r>
          </a:p>
        </p:txBody>
      </p:sp>
      <p:sp>
        <p:nvSpPr>
          <p:cNvPr id="1266963" name="AutoShape 275"/>
          <p:cNvSpPr>
            <a:spLocks noChangeArrowheads="1"/>
          </p:cNvSpPr>
          <p:nvPr/>
        </p:nvSpPr>
        <p:spPr bwMode="auto">
          <a:xfrm>
            <a:off x="250825" y="981075"/>
            <a:ext cx="649288" cy="2376488"/>
          </a:xfrm>
          <a:prstGeom prst="roundRect">
            <a:avLst>
              <a:gd name="adj" fmla="val 50000"/>
            </a:avLst>
          </a:prstGeom>
          <a:noFill/>
          <a:ln w="19050" algn="ctr">
            <a:solidFill>
              <a:srgbClr val="00FF00"/>
            </a:solidFill>
            <a:prstDash val="dash"/>
            <a:round/>
            <a:headEnd/>
            <a:tailEnd/>
          </a:ln>
          <a:effectLst/>
        </p:spPr>
        <p:txBody>
          <a:bodyPr wrap="none" anchor="ctr"/>
          <a:lstStyle/>
          <a:p>
            <a:endParaRPr lang="zh-CN" altLang="en-US"/>
          </a:p>
        </p:txBody>
      </p:sp>
      <p:sp>
        <p:nvSpPr>
          <p:cNvPr id="1266964" name="Text Box 276"/>
          <p:cNvSpPr txBox="1">
            <a:spLocks noChangeArrowheads="1"/>
          </p:cNvSpPr>
          <p:nvPr/>
        </p:nvSpPr>
        <p:spPr bwMode="auto">
          <a:xfrm>
            <a:off x="107950" y="584200"/>
            <a:ext cx="1114425" cy="396875"/>
          </a:xfrm>
          <a:prstGeom prst="rect">
            <a:avLst/>
          </a:prstGeom>
          <a:noFill/>
          <a:ln w="28575" algn="ctr">
            <a:noFill/>
            <a:miter lim="800000"/>
            <a:headEnd/>
            <a:tailEnd/>
          </a:ln>
          <a:effectLst/>
        </p:spPr>
        <p:txBody>
          <a:bodyPr>
            <a:spAutoFit/>
          </a:bodyPr>
          <a:lstStyle/>
          <a:p>
            <a:pPr algn="l">
              <a:spcBef>
                <a:spcPct val="50000"/>
              </a:spcBef>
            </a:pPr>
            <a:r>
              <a:rPr lang="zh-CN" altLang="en-US" sz="2000">
                <a:solidFill>
                  <a:srgbClr val="006600"/>
                </a:solidFill>
                <a:ea typeface="楷体_GB2312" pitchFamily="49" charset="-122"/>
              </a:rPr>
              <a:t>取指令</a:t>
            </a:r>
          </a:p>
        </p:txBody>
      </p:sp>
      <p:sp>
        <p:nvSpPr>
          <p:cNvPr id="1266965" name="AutoShape 277"/>
          <p:cNvSpPr>
            <a:spLocks noChangeArrowheads="1"/>
          </p:cNvSpPr>
          <p:nvPr/>
        </p:nvSpPr>
        <p:spPr bwMode="auto">
          <a:xfrm>
            <a:off x="107950" y="3789363"/>
            <a:ext cx="1008063" cy="1727200"/>
          </a:xfrm>
          <a:prstGeom prst="roundRect">
            <a:avLst>
              <a:gd name="adj" fmla="val 24468"/>
            </a:avLst>
          </a:prstGeom>
          <a:noFill/>
          <a:ln w="19050" algn="ctr">
            <a:solidFill>
              <a:srgbClr val="00FF00"/>
            </a:solidFill>
            <a:prstDash val="dash"/>
            <a:round/>
            <a:headEnd/>
            <a:tailEnd/>
          </a:ln>
          <a:effectLst/>
        </p:spPr>
        <p:txBody>
          <a:bodyPr wrap="none" anchor="ctr"/>
          <a:lstStyle/>
          <a:p>
            <a:endParaRPr lang="zh-CN" altLang="en-US"/>
          </a:p>
        </p:txBody>
      </p:sp>
      <p:sp>
        <p:nvSpPr>
          <p:cNvPr id="1266966" name="Text Box 278"/>
          <p:cNvSpPr txBox="1">
            <a:spLocks noChangeArrowheads="1"/>
          </p:cNvSpPr>
          <p:nvPr/>
        </p:nvSpPr>
        <p:spPr bwMode="auto">
          <a:xfrm>
            <a:off x="73025" y="4383088"/>
            <a:ext cx="827088" cy="701675"/>
          </a:xfrm>
          <a:prstGeom prst="rect">
            <a:avLst/>
          </a:prstGeom>
          <a:noFill/>
          <a:ln w="28575" algn="ctr">
            <a:noFill/>
            <a:miter lim="800000"/>
            <a:headEnd/>
            <a:tailEnd/>
          </a:ln>
          <a:effectLst/>
        </p:spPr>
        <p:txBody>
          <a:bodyPr>
            <a:spAutoFit/>
          </a:bodyPr>
          <a:lstStyle/>
          <a:p>
            <a:pPr algn="l">
              <a:spcBef>
                <a:spcPct val="50000"/>
              </a:spcBef>
            </a:pPr>
            <a:r>
              <a:rPr lang="zh-CN" altLang="en-US" sz="2000">
                <a:solidFill>
                  <a:srgbClr val="006600"/>
                </a:solidFill>
                <a:ea typeface="楷体_GB2312" pitchFamily="49" charset="-122"/>
              </a:rPr>
              <a:t>指令译码</a:t>
            </a:r>
          </a:p>
        </p:txBody>
      </p:sp>
      <p:sp>
        <p:nvSpPr>
          <p:cNvPr id="1266967" name="Text Box 279"/>
          <p:cNvSpPr txBox="1">
            <a:spLocks noChangeArrowheads="1"/>
          </p:cNvSpPr>
          <p:nvPr/>
        </p:nvSpPr>
        <p:spPr bwMode="auto">
          <a:xfrm>
            <a:off x="1619250" y="4005263"/>
            <a:ext cx="360363" cy="396875"/>
          </a:xfrm>
          <a:prstGeom prst="rect">
            <a:avLst/>
          </a:prstGeom>
          <a:noFill/>
          <a:ln w="28575" algn="ctr">
            <a:noFill/>
            <a:miter lim="800000"/>
            <a:headEnd/>
            <a:tailEnd/>
          </a:ln>
          <a:effectLst/>
        </p:spPr>
        <p:txBody>
          <a:bodyPr>
            <a:spAutoFit/>
          </a:bodyPr>
          <a:lstStyle/>
          <a:p>
            <a:pPr algn="l">
              <a:spcBef>
                <a:spcPct val="50000"/>
              </a:spcBef>
            </a:pPr>
            <a:r>
              <a:rPr lang="en-US" altLang="zh-CN" sz="2000">
                <a:solidFill>
                  <a:srgbClr val="FF0066"/>
                </a:solidFill>
                <a:latin typeface="Arial" charset="0"/>
                <a:ea typeface="楷体_GB2312" pitchFamily="49" charset="-122"/>
              </a:rPr>
              <a:t>4</a:t>
            </a:r>
          </a:p>
        </p:txBody>
      </p:sp>
      <p:sp>
        <p:nvSpPr>
          <p:cNvPr id="1266968" name="Text Box 280"/>
          <p:cNvSpPr txBox="1">
            <a:spLocks noChangeArrowheads="1"/>
          </p:cNvSpPr>
          <p:nvPr/>
        </p:nvSpPr>
        <p:spPr bwMode="auto">
          <a:xfrm>
            <a:off x="2771775" y="4005263"/>
            <a:ext cx="360363" cy="396875"/>
          </a:xfrm>
          <a:prstGeom prst="rect">
            <a:avLst/>
          </a:prstGeom>
          <a:noFill/>
          <a:ln w="28575" algn="ctr">
            <a:noFill/>
            <a:miter lim="800000"/>
            <a:headEnd/>
            <a:tailEnd/>
          </a:ln>
          <a:effectLst/>
        </p:spPr>
        <p:txBody>
          <a:bodyPr>
            <a:spAutoFit/>
          </a:bodyPr>
          <a:lstStyle/>
          <a:p>
            <a:pPr algn="l">
              <a:spcBef>
                <a:spcPct val="50000"/>
              </a:spcBef>
            </a:pPr>
            <a:r>
              <a:rPr lang="en-US" altLang="zh-CN" sz="2000">
                <a:solidFill>
                  <a:srgbClr val="FF0066"/>
                </a:solidFill>
                <a:latin typeface="Arial" charset="0"/>
                <a:ea typeface="楷体_GB2312" pitchFamily="49" charset="-122"/>
              </a:rPr>
              <a:t>1</a:t>
            </a:r>
          </a:p>
        </p:txBody>
      </p:sp>
      <p:sp>
        <p:nvSpPr>
          <p:cNvPr id="1266969" name="Text Box 281"/>
          <p:cNvSpPr txBox="1">
            <a:spLocks noChangeArrowheads="1"/>
          </p:cNvSpPr>
          <p:nvPr/>
        </p:nvSpPr>
        <p:spPr bwMode="auto">
          <a:xfrm>
            <a:off x="3924300" y="4005263"/>
            <a:ext cx="360363" cy="396875"/>
          </a:xfrm>
          <a:prstGeom prst="rect">
            <a:avLst/>
          </a:prstGeom>
          <a:noFill/>
          <a:ln w="28575" algn="ctr">
            <a:noFill/>
            <a:miter lim="800000"/>
            <a:headEnd/>
            <a:tailEnd/>
          </a:ln>
          <a:effectLst/>
        </p:spPr>
        <p:txBody>
          <a:bodyPr>
            <a:spAutoFit/>
          </a:bodyPr>
          <a:lstStyle/>
          <a:p>
            <a:pPr algn="l">
              <a:spcBef>
                <a:spcPct val="50000"/>
              </a:spcBef>
            </a:pPr>
            <a:r>
              <a:rPr lang="en-US" altLang="zh-CN" sz="2000">
                <a:solidFill>
                  <a:srgbClr val="FF0066"/>
                </a:solidFill>
                <a:latin typeface="Arial" charset="0"/>
                <a:ea typeface="楷体_GB2312" pitchFamily="49" charset="-122"/>
              </a:rPr>
              <a:t>1</a:t>
            </a:r>
          </a:p>
        </p:txBody>
      </p:sp>
      <p:sp>
        <p:nvSpPr>
          <p:cNvPr id="1266970" name="Line 282"/>
          <p:cNvSpPr>
            <a:spLocks noChangeShapeType="1"/>
          </p:cNvSpPr>
          <p:nvPr/>
        </p:nvSpPr>
        <p:spPr bwMode="auto">
          <a:xfrm flipH="1">
            <a:off x="1620838" y="3284538"/>
            <a:ext cx="719137" cy="504825"/>
          </a:xfrm>
          <a:prstGeom prst="line">
            <a:avLst/>
          </a:prstGeom>
          <a:noFill/>
          <a:ln w="19050">
            <a:solidFill>
              <a:srgbClr val="FF0066"/>
            </a:solidFill>
            <a:prstDash val="dash"/>
            <a:round/>
            <a:headEnd/>
            <a:tailEnd type="triangle" w="med" len="lg"/>
          </a:ln>
          <a:effectLst/>
        </p:spPr>
        <p:txBody>
          <a:bodyPr wrap="none" anchor="ctr"/>
          <a:lstStyle/>
          <a:p>
            <a:endParaRPr lang="zh-CN" altLang="en-US"/>
          </a:p>
        </p:txBody>
      </p:sp>
      <p:sp>
        <p:nvSpPr>
          <p:cNvPr id="1266971" name="Line 283"/>
          <p:cNvSpPr>
            <a:spLocks noChangeShapeType="1"/>
          </p:cNvSpPr>
          <p:nvPr/>
        </p:nvSpPr>
        <p:spPr bwMode="auto">
          <a:xfrm>
            <a:off x="2557463" y="3284538"/>
            <a:ext cx="719137" cy="504825"/>
          </a:xfrm>
          <a:prstGeom prst="line">
            <a:avLst/>
          </a:prstGeom>
          <a:noFill/>
          <a:ln w="19050">
            <a:solidFill>
              <a:srgbClr val="FF0066"/>
            </a:solidFill>
            <a:prstDash val="dash"/>
            <a:round/>
            <a:headEnd/>
            <a:tailEnd type="triangle" w="med" len="lg"/>
          </a:ln>
          <a:effectLst/>
        </p:spPr>
        <p:txBody>
          <a:bodyPr wrap="none" anchor="ctr"/>
          <a:lstStyle/>
          <a:p>
            <a:endParaRPr lang="zh-CN" altLang="en-US"/>
          </a:p>
        </p:txBody>
      </p:sp>
      <p:sp>
        <p:nvSpPr>
          <p:cNvPr id="1266972" name="Line 284"/>
          <p:cNvSpPr>
            <a:spLocks noChangeShapeType="1"/>
          </p:cNvSpPr>
          <p:nvPr/>
        </p:nvSpPr>
        <p:spPr bwMode="auto">
          <a:xfrm>
            <a:off x="2411413" y="3357563"/>
            <a:ext cx="0" cy="431800"/>
          </a:xfrm>
          <a:prstGeom prst="line">
            <a:avLst/>
          </a:prstGeom>
          <a:noFill/>
          <a:ln w="19050">
            <a:solidFill>
              <a:srgbClr val="FF0066"/>
            </a:solidFill>
            <a:prstDash val="dash"/>
            <a:round/>
            <a:headEnd/>
            <a:tailEnd type="triangle" w="med" len="lg"/>
          </a:ln>
          <a:effectLst/>
        </p:spPr>
        <p:txBody>
          <a:bodyPr wrap="none" anchor="ctr"/>
          <a:lstStyle/>
          <a:p>
            <a:endParaRPr lang="zh-CN" altLang="en-US"/>
          </a:p>
        </p:txBody>
      </p:sp>
      <p:sp>
        <p:nvSpPr>
          <p:cNvPr id="1266973" name="Text Box 285"/>
          <p:cNvSpPr txBox="1">
            <a:spLocks noChangeArrowheads="1"/>
          </p:cNvSpPr>
          <p:nvPr/>
        </p:nvSpPr>
        <p:spPr bwMode="auto">
          <a:xfrm>
            <a:off x="4211638" y="3248025"/>
            <a:ext cx="2808287" cy="396875"/>
          </a:xfrm>
          <a:prstGeom prst="rect">
            <a:avLst/>
          </a:prstGeom>
          <a:noFill/>
          <a:ln w="28575" algn="ctr">
            <a:noFill/>
            <a:miter lim="800000"/>
            <a:headEnd/>
            <a:tailEnd/>
          </a:ln>
          <a:effectLst/>
        </p:spPr>
        <p:txBody>
          <a:bodyPr>
            <a:spAutoFit/>
          </a:bodyPr>
          <a:lstStyle/>
          <a:p>
            <a:pPr algn="l">
              <a:spcBef>
                <a:spcPct val="50000"/>
              </a:spcBef>
            </a:pPr>
            <a:r>
              <a:rPr lang="zh-CN" altLang="en-US" sz="2000">
                <a:solidFill>
                  <a:srgbClr val="FF3300"/>
                </a:solidFill>
                <a:ea typeface="楷体_GB2312" pitchFamily="49" charset="-122"/>
              </a:rPr>
              <a:t>多于</a:t>
            </a:r>
            <a:r>
              <a:rPr lang="en-US" altLang="zh-CN" sz="2000">
                <a:solidFill>
                  <a:srgbClr val="FF3300"/>
                </a:solidFill>
                <a:ea typeface="楷体_GB2312" pitchFamily="49" charset="-122"/>
              </a:rPr>
              <a:t>4</a:t>
            </a:r>
            <a:r>
              <a:rPr lang="zh-CN" altLang="en-US" sz="2000">
                <a:solidFill>
                  <a:srgbClr val="FF3300"/>
                </a:solidFill>
                <a:ea typeface="楷体_GB2312" pitchFamily="49" charset="-122"/>
              </a:rPr>
              <a:t>个微操作的指令</a:t>
            </a:r>
          </a:p>
        </p:txBody>
      </p:sp>
      <p:sp>
        <p:nvSpPr>
          <p:cNvPr id="66" name="Text Box 271"/>
          <p:cNvSpPr txBox="1">
            <a:spLocks noChangeArrowheads="1"/>
          </p:cNvSpPr>
          <p:nvPr/>
        </p:nvSpPr>
        <p:spPr bwMode="auto">
          <a:xfrm>
            <a:off x="7020272" y="2852936"/>
            <a:ext cx="1965325" cy="1477328"/>
          </a:xfrm>
          <a:prstGeom prst="rect">
            <a:avLst/>
          </a:prstGeom>
          <a:noFill/>
          <a:ln w="19050" algn="ctr">
            <a:solidFill>
              <a:srgbClr val="FF6600"/>
            </a:solidFill>
            <a:miter lim="800000"/>
            <a:headEnd/>
            <a:tailEnd/>
          </a:ln>
          <a:effectLst/>
        </p:spPr>
        <p:txBody>
          <a:bodyPr wrap="square">
            <a:spAutoFit/>
          </a:bodyPr>
          <a:lstStyle/>
          <a:p>
            <a:pPr algn="l"/>
            <a:r>
              <a:rPr lang="en-US" altLang="zh-CN" sz="1800" dirty="0" smtClean="0">
                <a:solidFill>
                  <a:srgbClr val="0000FF"/>
                </a:solidFill>
                <a:latin typeface="宋体" panose="02010600030101010101" pitchFamily="2" charset="-122"/>
              </a:rPr>
              <a:t>…………</a:t>
            </a:r>
          </a:p>
          <a:p>
            <a:pPr algn="l"/>
            <a:r>
              <a:rPr lang="en-US" altLang="zh-CN" sz="1800" dirty="0" smtClean="0">
                <a:solidFill>
                  <a:srgbClr val="0000FF"/>
                </a:solidFill>
                <a:latin typeface="+mn-lt"/>
              </a:rPr>
              <a:t>I6:  R1</a:t>
            </a:r>
            <a:r>
              <a:rPr lang="zh-CN" altLang="en-US" sz="1800" dirty="0" smtClean="0">
                <a:solidFill>
                  <a:srgbClr val="0000FF"/>
                </a:solidFill>
                <a:latin typeface="+mn-lt"/>
              </a:rPr>
              <a:t>＝</a:t>
            </a:r>
            <a:r>
              <a:rPr lang="en-US" altLang="zh-CN" sz="1800" dirty="0" smtClean="0">
                <a:solidFill>
                  <a:srgbClr val="0000FF"/>
                </a:solidFill>
                <a:latin typeface="+mn-lt"/>
              </a:rPr>
              <a:t>R0</a:t>
            </a:r>
            <a:r>
              <a:rPr lang="zh-CN" altLang="en-US" sz="1800" dirty="0" smtClean="0">
                <a:solidFill>
                  <a:srgbClr val="0000FF"/>
                </a:solidFill>
                <a:latin typeface="+mn-lt"/>
              </a:rPr>
              <a:t>－</a:t>
            </a:r>
            <a:r>
              <a:rPr lang="en-US" altLang="zh-CN" sz="1800" dirty="0" smtClean="0">
                <a:solidFill>
                  <a:srgbClr val="0000FF"/>
                </a:solidFill>
                <a:latin typeface="+mn-lt"/>
              </a:rPr>
              <a:t>R2</a:t>
            </a:r>
          </a:p>
          <a:p>
            <a:pPr algn="l"/>
            <a:r>
              <a:rPr lang="en-US" altLang="zh-CN" sz="1800" dirty="0" smtClean="0">
                <a:solidFill>
                  <a:srgbClr val="0000FF"/>
                </a:solidFill>
                <a:latin typeface="+mn-lt"/>
              </a:rPr>
              <a:t>I7:  R3</a:t>
            </a:r>
            <a:r>
              <a:rPr lang="zh-CN" altLang="en-US" sz="1800" dirty="0" smtClean="0">
                <a:solidFill>
                  <a:srgbClr val="0000FF"/>
                </a:solidFill>
                <a:latin typeface="+mn-lt"/>
              </a:rPr>
              <a:t>＝</a:t>
            </a:r>
            <a:r>
              <a:rPr lang="en-US" altLang="zh-CN" sz="1800" dirty="0" smtClean="0">
                <a:solidFill>
                  <a:srgbClr val="0000FF"/>
                </a:solidFill>
                <a:latin typeface="+mn-lt"/>
              </a:rPr>
              <a:t>R3×R1</a:t>
            </a:r>
          </a:p>
          <a:p>
            <a:pPr algn="l"/>
            <a:r>
              <a:rPr lang="en-US" altLang="zh-CN" sz="1800" dirty="0" smtClean="0">
                <a:solidFill>
                  <a:srgbClr val="0000FF"/>
                </a:solidFill>
                <a:latin typeface="+mn-lt"/>
              </a:rPr>
              <a:t>I8:  R1</a:t>
            </a:r>
            <a:r>
              <a:rPr lang="zh-CN" altLang="en-US" sz="1800" dirty="0" smtClean="0">
                <a:solidFill>
                  <a:srgbClr val="0000FF"/>
                </a:solidFill>
                <a:latin typeface="+mn-lt"/>
              </a:rPr>
              <a:t>＝</a:t>
            </a:r>
            <a:r>
              <a:rPr lang="en-US" altLang="zh-CN" sz="1800" dirty="0" smtClean="0">
                <a:solidFill>
                  <a:srgbClr val="0000FF"/>
                </a:solidFill>
                <a:latin typeface="+mn-lt"/>
              </a:rPr>
              <a:t>R4</a:t>
            </a:r>
            <a:r>
              <a:rPr lang="zh-CN" altLang="en-US" sz="1800" dirty="0" smtClean="0">
                <a:solidFill>
                  <a:srgbClr val="0000FF"/>
                </a:solidFill>
                <a:latin typeface="+mn-lt"/>
              </a:rPr>
              <a:t>＋</a:t>
            </a:r>
            <a:r>
              <a:rPr lang="en-US" altLang="zh-CN" sz="1800" dirty="0" smtClean="0">
                <a:solidFill>
                  <a:srgbClr val="0000FF"/>
                </a:solidFill>
                <a:latin typeface="+mn-lt"/>
              </a:rPr>
              <a:t>R4</a:t>
            </a:r>
          </a:p>
          <a:p>
            <a:pPr algn="l"/>
            <a:r>
              <a:rPr lang="en-US" altLang="zh-CN" sz="1800" dirty="0" smtClean="0">
                <a:solidFill>
                  <a:srgbClr val="0000FF"/>
                </a:solidFill>
                <a:latin typeface="宋体" panose="02010600030101010101" pitchFamily="2" charset="-122"/>
              </a:rPr>
              <a:t>…………</a:t>
            </a:r>
            <a:endParaRPr lang="en-US" altLang="zh-CN" sz="1800" dirty="0">
              <a:solidFill>
                <a:srgbClr val="0000FF"/>
              </a:solidFill>
              <a:latin typeface="宋体" panose="02010600030101010101" pitchFamily="2" charset="-122"/>
            </a:endParaRPr>
          </a:p>
        </p:txBody>
      </p:sp>
      <p:sp>
        <p:nvSpPr>
          <p:cNvPr id="67" name="Text Box 271"/>
          <p:cNvSpPr txBox="1">
            <a:spLocks noChangeArrowheads="1"/>
          </p:cNvSpPr>
          <p:nvPr/>
        </p:nvSpPr>
        <p:spPr bwMode="auto">
          <a:xfrm>
            <a:off x="7020272" y="4399944"/>
            <a:ext cx="1965325" cy="1477328"/>
          </a:xfrm>
          <a:prstGeom prst="rect">
            <a:avLst/>
          </a:prstGeom>
          <a:noFill/>
          <a:ln w="19050" algn="ctr">
            <a:solidFill>
              <a:srgbClr val="FF6600"/>
            </a:solidFill>
            <a:miter lim="800000"/>
            <a:headEnd/>
            <a:tailEnd/>
          </a:ln>
          <a:effectLst/>
        </p:spPr>
        <p:txBody>
          <a:bodyPr wrap="square">
            <a:spAutoFit/>
          </a:bodyPr>
          <a:lstStyle/>
          <a:p>
            <a:pPr algn="l"/>
            <a:r>
              <a:rPr lang="en-US" altLang="zh-CN" sz="1800" dirty="0" smtClean="0">
                <a:solidFill>
                  <a:srgbClr val="0000FF"/>
                </a:solidFill>
                <a:latin typeface="宋体" panose="02010600030101010101" pitchFamily="2" charset="-122"/>
              </a:rPr>
              <a:t>…………</a:t>
            </a:r>
          </a:p>
          <a:p>
            <a:pPr algn="l"/>
            <a:r>
              <a:rPr lang="en-US" altLang="zh-CN" sz="1800" dirty="0" smtClean="0">
                <a:solidFill>
                  <a:srgbClr val="0000FF"/>
                </a:solidFill>
                <a:latin typeface="+mn-lt"/>
              </a:rPr>
              <a:t>I6:  </a:t>
            </a:r>
            <a:r>
              <a:rPr lang="en-US" altLang="zh-CN" sz="1800" dirty="0" smtClean="0">
                <a:solidFill>
                  <a:srgbClr val="FF0000"/>
                </a:solidFill>
                <a:latin typeface="+mn-lt"/>
              </a:rPr>
              <a:t>S1</a:t>
            </a:r>
            <a:r>
              <a:rPr lang="zh-CN" altLang="en-US" sz="1800" dirty="0" smtClean="0">
                <a:solidFill>
                  <a:srgbClr val="0000FF"/>
                </a:solidFill>
                <a:latin typeface="+mn-lt"/>
              </a:rPr>
              <a:t>＝</a:t>
            </a:r>
            <a:r>
              <a:rPr lang="en-US" altLang="zh-CN" sz="1800" dirty="0" smtClean="0">
                <a:solidFill>
                  <a:srgbClr val="0000FF"/>
                </a:solidFill>
                <a:latin typeface="+mn-lt"/>
              </a:rPr>
              <a:t>R0</a:t>
            </a:r>
            <a:r>
              <a:rPr lang="zh-CN" altLang="en-US" sz="1800" dirty="0" smtClean="0">
                <a:solidFill>
                  <a:srgbClr val="0000FF"/>
                </a:solidFill>
                <a:latin typeface="+mn-lt"/>
              </a:rPr>
              <a:t>－</a:t>
            </a:r>
            <a:r>
              <a:rPr lang="en-US" altLang="zh-CN" sz="1800" dirty="0" smtClean="0">
                <a:solidFill>
                  <a:srgbClr val="0000FF"/>
                </a:solidFill>
                <a:latin typeface="+mn-lt"/>
              </a:rPr>
              <a:t>R2</a:t>
            </a:r>
          </a:p>
          <a:p>
            <a:pPr algn="l"/>
            <a:r>
              <a:rPr lang="en-US" altLang="zh-CN" sz="1800" dirty="0" smtClean="0">
                <a:solidFill>
                  <a:srgbClr val="0000FF"/>
                </a:solidFill>
                <a:latin typeface="+mn-lt"/>
              </a:rPr>
              <a:t>I7:  R3</a:t>
            </a:r>
            <a:r>
              <a:rPr lang="zh-CN" altLang="en-US" sz="1800" dirty="0" smtClean="0">
                <a:solidFill>
                  <a:srgbClr val="0000FF"/>
                </a:solidFill>
                <a:latin typeface="+mn-lt"/>
              </a:rPr>
              <a:t>＝</a:t>
            </a:r>
            <a:r>
              <a:rPr lang="en-US" altLang="zh-CN" sz="1800" dirty="0" smtClean="0">
                <a:solidFill>
                  <a:srgbClr val="0000FF"/>
                </a:solidFill>
                <a:latin typeface="+mn-lt"/>
              </a:rPr>
              <a:t>R3×</a:t>
            </a:r>
            <a:r>
              <a:rPr lang="en-US" altLang="zh-CN" sz="1800" dirty="0" smtClean="0">
                <a:solidFill>
                  <a:srgbClr val="FF0000"/>
                </a:solidFill>
                <a:latin typeface="+mn-lt"/>
              </a:rPr>
              <a:t>S1</a:t>
            </a:r>
          </a:p>
          <a:p>
            <a:pPr algn="l"/>
            <a:r>
              <a:rPr lang="en-US" altLang="zh-CN" sz="1800" dirty="0" smtClean="0">
                <a:solidFill>
                  <a:srgbClr val="0000FF"/>
                </a:solidFill>
                <a:latin typeface="+mn-lt"/>
              </a:rPr>
              <a:t>I8:  </a:t>
            </a:r>
            <a:r>
              <a:rPr lang="en-US" altLang="zh-CN" sz="1800" dirty="0" smtClean="0">
                <a:solidFill>
                  <a:srgbClr val="FF0066"/>
                </a:solidFill>
                <a:latin typeface="+mn-lt"/>
              </a:rPr>
              <a:t>S2</a:t>
            </a:r>
            <a:r>
              <a:rPr lang="zh-CN" altLang="en-US" sz="1800" dirty="0" smtClean="0">
                <a:solidFill>
                  <a:srgbClr val="0000FF"/>
                </a:solidFill>
                <a:latin typeface="+mn-lt"/>
              </a:rPr>
              <a:t>＝</a:t>
            </a:r>
            <a:r>
              <a:rPr lang="en-US" altLang="zh-CN" sz="1800" dirty="0" smtClean="0">
                <a:solidFill>
                  <a:srgbClr val="0000FF"/>
                </a:solidFill>
                <a:latin typeface="+mn-lt"/>
              </a:rPr>
              <a:t>R4</a:t>
            </a:r>
            <a:r>
              <a:rPr lang="zh-CN" altLang="en-US" sz="1800" dirty="0" smtClean="0">
                <a:solidFill>
                  <a:srgbClr val="0000FF"/>
                </a:solidFill>
                <a:latin typeface="+mn-lt"/>
              </a:rPr>
              <a:t>＋</a:t>
            </a:r>
            <a:r>
              <a:rPr lang="en-US" altLang="zh-CN" sz="1800" dirty="0" smtClean="0">
                <a:solidFill>
                  <a:srgbClr val="0000FF"/>
                </a:solidFill>
                <a:latin typeface="+mn-lt"/>
              </a:rPr>
              <a:t>R4</a:t>
            </a:r>
          </a:p>
          <a:p>
            <a:pPr algn="l"/>
            <a:r>
              <a:rPr lang="en-US" altLang="zh-CN" sz="1800" dirty="0" smtClean="0">
                <a:solidFill>
                  <a:srgbClr val="0000FF"/>
                </a:solidFill>
                <a:latin typeface="宋体" panose="02010600030101010101" pitchFamily="2" charset="-122"/>
              </a:rPr>
              <a:t>…………</a:t>
            </a:r>
            <a:endParaRPr lang="en-US" altLang="zh-CN" sz="1800" dirty="0">
              <a:solidFill>
                <a:srgbClr val="0000FF"/>
              </a:solidFill>
              <a:latin typeface="宋体" panose="02010600030101010101" pitchFamily="2" charset="-122"/>
            </a:endParaRPr>
          </a:p>
        </p:txBody>
      </p:sp>
      <p:sp>
        <p:nvSpPr>
          <p:cNvPr id="3" name="下箭头 2"/>
          <p:cNvSpPr/>
          <p:nvPr/>
        </p:nvSpPr>
        <p:spPr bwMode="auto">
          <a:xfrm>
            <a:off x="8244408" y="4127500"/>
            <a:ext cx="216024" cy="525636"/>
          </a:xfrm>
          <a:prstGeom prst="downArrow">
            <a:avLst>
              <a:gd name="adj1" fmla="val 43387"/>
              <a:gd name="adj2" fmla="val 89683"/>
            </a:avLst>
          </a:prstGeom>
          <a:solidFill>
            <a:srgbClr val="CCFFCC"/>
          </a:solidFill>
          <a:ln w="28575"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p:cTn id="7" dur="500" fill="hold"/>
                                        <p:tgtEl>
                                          <p:spTgt spid="66"/>
                                        </p:tgtEl>
                                        <p:attrNameLst>
                                          <p:attrName>ppt_w</p:attrName>
                                        </p:attrNameLst>
                                      </p:cBhvr>
                                      <p:tavLst>
                                        <p:tav tm="0">
                                          <p:val>
                                            <p:fltVal val="0"/>
                                          </p:val>
                                        </p:tav>
                                        <p:tav tm="100000">
                                          <p:val>
                                            <p:strVal val="#ppt_w"/>
                                          </p:val>
                                        </p:tav>
                                      </p:tavLst>
                                    </p:anim>
                                    <p:anim calcmode="lin" valueType="num">
                                      <p:cBhvr>
                                        <p:cTn id="8" dur="500" fill="hold"/>
                                        <p:tgtEl>
                                          <p:spTgt spid="66"/>
                                        </p:tgtEl>
                                        <p:attrNameLst>
                                          <p:attrName>ppt_h</p:attrName>
                                        </p:attrNameLst>
                                      </p:cBhvr>
                                      <p:tavLst>
                                        <p:tav tm="0">
                                          <p:val>
                                            <p:fltVal val="0"/>
                                          </p:val>
                                        </p:tav>
                                        <p:tav tm="100000">
                                          <p:val>
                                            <p:strVal val="#ppt_h"/>
                                          </p:val>
                                        </p:tav>
                                      </p:tavLst>
                                    </p:anim>
                                    <p:animEffect transition="in" filter="fade">
                                      <p:cBhvr>
                                        <p:cTn id="9" dur="500"/>
                                        <p:tgtEl>
                                          <p:spTgt spid="66"/>
                                        </p:tgtEl>
                                      </p:cBhvr>
                                    </p:animEffect>
                                  </p:childTnLst>
                                </p:cTn>
                              </p:par>
                            </p:childTnLst>
                          </p:cTn>
                        </p:par>
                      </p:childTnLst>
                    </p:cTn>
                  </p:par>
                  <p:par>
                    <p:cTn id="10" fill="hold">
                      <p:stCondLst>
                        <p:cond delay="indefinite"/>
                      </p:stCondLst>
                      <p:childTnLst>
                        <p:par>
                          <p:cTn id="11" fill="hold">
                            <p:stCondLst>
                              <p:cond delay="0"/>
                            </p:stCondLst>
                            <p:childTnLst>
                              <p:par>
                                <p:cTn id="12" presetID="17" presetClass="entr" presetSubtype="1"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ppt_x</p:attrName>
                                        </p:attrNameLst>
                                      </p:cBhvr>
                                      <p:tavLst>
                                        <p:tav tm="0">
                                          <p:val>
                                            <p:strVal val="#ppt_x"/>
                                          </p:val>
                                        </p:tav>
                                        <p:tav tm="100000">
                                          <p:val>
                                            <p:strVal val="#ppt_x"/>
                                          </p:val>
                                        </p:tav>
                                      </p:tavLst>
                                    </p:anim>
                                    <p:anim calcmode="lin" valueType="num">
                                      <p:cBhvr>
                                        <p:cTn id="15" dur="500" fill="hold"/>
                                        <p:tgtEl>
                                          <p:spTgt spid="3"/>
                                        </p:tgtEl>
                                        <p:attrNameLst>
                                          <p:attrName>ppt_y</p:attrName>
                                        </p:attrNameLst>
                                      </p:cBhvr>
                                      <p:tavLst>
                                        <p:tav tm="0">
                                          <p:val>
                                            <p:strVal val="#ppt_y-#ppt_h/2"/>
                                          </p:val>
                                        </p:tav>
                                        <p:tav tm="100000">
                                          <p:val>
                                            <p:strVal val="#ppt_y"/>
                                          </p:val>
                                        </p:tav>
                                      </p:tavLst>
                                    </p:anim>
                                    <p:anim calcmode="lin" valueType="num">
                                      <p:cBhvr>
                                        <p:cTn id="16" dur="500" fill="hold"/>
                                        <p:tgtEl>
                                          <p:spTgt spid="3"/>
                                        </p:tgtEl>
                                        <p:attrNameLst>
                                          <p:attrName>ppt_w</p:attrName>
                                        </p:attrNameLst>
                                      </p:cBhvr>
                                      <p:tavLst>
                                        <p:tav tm="0">
                                          <p:val>
                                            <p:strVal val="#ppt_w"/>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childTnLst>
                                </p:cTn>
                              </p:par>
                            </p:childTnLst>
                          </p:cTn>
                        </p:par>
                        <p:par>
                          <p:cTn id="18" fill="hold">
                            <p:stCondLst>
                              <p:cond delay="500"/>
                            </p:stCondLst>
                            <p:childTnLst>
                              <p:par>
                                <p:cTn id="19" presetID="53" presetClass="entr" presetSubtype="16" fill="hold" grpId="0" nodeType="afterEffect">
                                  <p:stCondLst>
                                    <p:cond delay="0"/>
                                  </p:stCondLst>
                                  <p:childTnLst>
                                    <p:set>
                                      <p:cBhvr>
                                        <p:cTn id="20" dur="1" fill="hold">
                                          <p:stCondLst>
                                            <p:cond delay="0"/>
                                          </p:stCondLst>
                                        </p:cTn>
                                        <p:tgtEl>
                                          <p:spTgt spid="67"/>
                                        </p:tgtEl>
                                        <p:attrNameLst>
                                          <p:attrName>style.visibility</p:attrName>
                                        </p:attrNameLst>
                                      </p:cBhvr>
                                      <p:to>
                                        <p:strVal val="visible"/>
                                      </p:to>
                                    </p:set>
                                    <p:anim calcmode="lin" valueType="num">
                                      <p:cBhvr>
                                        <p:cTn id="21" dur="500" fill="hold"/>
                                        <p:tgtEl>
                                          <p:spTgt spid="67"/>
                                        </p:tgtEl>
                                        <p:attrNameLst>
                                          <p:attrName>ppt_w</p:attrName>
                                        </p:attrNameLst>
                                      </p:cBhvr>
                                      <p:tavLst>
                                        <p:tav tm="0">
                                          <p:val>
                                            <p:fltVal val="0"/>
                                          </p:val>
                                        </p:tav>
                                        <p:tav tm="100000">
                                          <p:val>
                                            <p:strVal val="#ppt_w"/>
                                          </p:val>
                                        </p:tav>
                                      </p:tavLst>
                                    </p:anim>
                                    <p:anim calcmode="lin" valueType="num">
                                      <p:cBhvr>
                                        <p:cTn id="22" dur="500" fill="hold"/>
                                        <p:tgtEl>
                                          <p:spTgt spid="67"/>
                                        </p:tgtEl>
                                        <p:attrNameLst>
                                          <p:attrName>ppt_h</p:attrName>
                                        </p:attrNameLst>
                                      </p:cBhvr>
                                      <p:tavLst>
                                        <p:tav tm="0">
                                          <p:val>
                                            <p:fltVal val="0"/>
                                          </p:val>
                                        </p:tav>
                                        <p:tav tm="100000">
                                          <p:val>
                                            <p:strVal val="#ppt_h"/>
                                          </p:val>
                                        </p:tav>
                                      </p:tavLst>
                                    </p:anim>
                                    <p:animEffect transition="in" filter="fade">
                                      <p:cBhvr>
                                        <p:cTn id="23"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7D239146-C292-4E71-80C9-A551832D8758}" type="slidenum">
              <a:rPr lang="zh-CN" altLang="en-US"/>
              <a:pPr/>
              <a:t>5</a:t>
            </a:fld>
            <a:endParaRPr lang="en-US" altLang="zh-CN"/>
          </a:p>
        </p:txBody>
      </p:sp>
      <p:sp>
        <p:nvSpPr>
          <p:cNvPr id="1369090" name="Rectangle 2"/>
          <p:cNvSpPr>
            <a:spLocks noGrp="1" noChangeArrowheads="1"/>
          </p:cNvSpPr>
          <p:nvPr>
            <p:ph type="title"/>
          </p:nvPr>
        </p:nvSpPr>
        <p:spPr>
          <a:xfrm>
            <a:off x="395288" y="690563"/>
            <a:ext cx="8567737" cy="506412"/>
          </a:xfrm>
        </p:spPr>
        <p:txBody>
          <a:bodyPr/>
          <a:lstStyle/>
          <a:p>
            <a:r>
              <a:rPr lang="zh-CN" altLang="en-US" sz="3200" b="0"/>
              <a:t>基本思想：流水举例</a:t>
            </a:r>
          </a:p>
        </p:txBody>
      </p:sp>
      <p:pic>
        <p:nvPicPr>
          <p:cNvPr id="1369093" name="Picture 5"/>
          <p:cNvPicPr>
            <a:picLocks noChangeAspect="1" noChangeArrowheads="1"/>
          </p:cNvPicPr>
          <p:nvPr/>
        </p:nvPicPr>
        <p:blipFill>
          <a:blip r:embed="rId2" cstate="print"/>
          <a:srcRect/>
          <a:stretch>
            <a:fillRect/>
          </a:stretch>
        </p:blipFill>
        <p:spPr bwMode="auto">
          <a:xfrm>
            <a:off x="1258888" y="1557338"/>
            <a:ext cx="6696075" cy="4130675"/>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灯片编号占位符 4"/>
          <p:cNvSpPr>
            <a:spLocks noGrp="1"/>
          </p:cNvSpPr>
          <p:nvPr>
            <p:ph type="sldNum" sz="quarter" idx="11"/>
          </p:nvPr>
        </p:nvSpPr>
        <p:spPr/>
        <p:txBody>
          <a:bodyPr/>
          <a:lstStyle/>
          <a:p>
            <a:fld id="{525A9B59-F06C-4901-9BAE-AF9172D93359}" type="slidenum">
              <a:rPr lang="zh-CN" altLang="en-US"/>
              <a:pPr/>
              <a:t>50</a:t>
            </a:fld>
            <a:endParaRPr lang="en-US" altLang="zh-CN"/>
          </a:p>
        </p:txBody>
      </p:sp>
      <p:sp>
        <p:nvSpPr>
          <p:cNvPr id="1267757" name="Text Box 45"/>
          <p:cNvSpPr txBox="1">
            <a:spLocks noChangeAspect="1" noChangeArrowheads="1"/>
          </p:cNvSpPr>
          <p:nvPr/>
        </p:nvSpPr>
        <p:spPr bwMode="auto">
          <a:xfrm>
            <a:off x="874713" y="1922463"/>
            <a:ext cx="6613525" cy="852487"/>
          </a:xfrm>
          <a:prstGeom prst="rect">
            <a:avLst/>
          </a:prstGeom>
          <a:solidFill>
            <a:srgbClr val="FFFF99"/>
          </a:solidFill>
          <a:ln w="28575">
            <a:solidFill>
              <a:srgbClr val="000000"/>
            </a:solidFill>
            <a:miter lim="800000"/>
            <a:headEnd/>
            <a:tailEnd/>
          </a:ln>
        </p:spPr>
        <p:txBody>
          <a:bodyPr anchor="b"/>
          <a:lstStyle/>
          <a:p>
            <a:r>
              <a:rPr lang="zh-CN" altLang="en-US" sz="2000">
                <a:ea typeface="楷体_GB2312" pitchFamily="49" charset="-122"/>
              </a:rPr>
              <a:t>保留站（</a:t>
            </a:r>
            <a:r>
              <a:rPr lang="en-US" altLang="zh-CN" sz="2000">
                <a:ea typeface="楷体_GB2312" pitchFamily="49" charset="-122"/>
              </a:rPr>
              <a:t>DIS</a:t>
            </a:r>
            <a:r>
              <a:rPr lang="zh-CN" altLang="en-US" sz="2000">
                <a:ea typeface="楷体_GB2312" pitchFamily="49" charset="-122"/>
              </a:rPr>
              <a:t>）</a:t>
            </a:r>
          </a:p>
          <a:p>
            <a:pPr algn="just"/>
            <a:r>
              <a:rPr lang="zh-CN" altLang="en-US" sz="2000">
                <a:ea typeface="楷体_GB2312" pitchFamily="49" charset="-122"/>
              </a:rPr>
              <a:t>          端口</a:t>
            </a:r>
            <a:r>
              <a:rPr lang="en-US" altLang="zh-CN" sz="2000">
                <a:ea typeface="楷体_GB2312" pitchFamily="49" charset="-122"/>
              </a:rPr>
              <a:t>0                    </a:t>
            </a:r>
            <a:r>
              <a:rPr lang="zh-CN" altLang="en-US" sz="2000">
                <a:ea typeface="楷体_GB2312" pitchFamily="49" charset="-122"/>
              </a:rPr>
              <a:t>端口</a:t>
            </a:r>
            <a:r>
              <a:rPr lang="en-US" altLang="zh-CN" sz="2000">
                <a:ea typeface="楷体_GB2312" pitchFamily="49" charset="-122"/>
              </a:rPr>
              <a:t>1              </a:t>
            </a:r>
            <a:r>
              <a:rPr lang="zh-CN" altLang="en-US" sz="2000">
                <a:ea typeface="楷体_GB2312" pitchFamily="49" charset="-122"/>
              </a:rPr>
              <a:t>端口</a:t>
            </a:r>
            <a:r>
              <a:rPr lang="en-US" altLang="zh-CN" sz="2000">
                <a:ea typeface="楷体_GB2312" pitchFamily="49" charset="-122"/>
              </a:rPr>
              <a:t>2   </a:t>
            </a:r>
            <a:r>
              <a:rPr lang="zh-CN" altLang="en-US" sz="2000">
                <a:ea typeface="楷体_GB2312" pitchFamily="49" charset="-122"/>
              </a:rPr>
              <a:t>端口</a:t>
            </a:r>
            <a:r>
              <a:rPr lang="en-US" altLang="zh-CN" sz="2000">
                <a:ea typeface="楷体_GB2312" pitchFamily="49" charset="-122"/>
              </a:rPr>
              <a:t>3  </a:t>
            </a:r>
            <a:r>
              <a:rPr lang="zh-CN" altLang="en-US" sz="2000">
                <a:ea typeface="楷体_GB2312" pitchFamily="49" charset="-122"/>
              </a:rPr>
              <a:t>端口</a:t>
            </a:r>
            <a:r>
              <a:rPr lang="en-US" altLang="zh-CN" sz="2000">
                <a:ea typeface="楷体_GB2312" pitchFamily="49" charset="-122"/>
              </a:rPr>
              <a:t>4</a:t>
            </a:r>
          </a:p>
        </p:txBody>
      </p:sp>
      <p:sp>
        <p:nvSpPr>
          <p:cNvPr id="1267758" name="Text Box 46"/>
          <p:cNvSpPr txBox="1">
            <a:spLocks noChangeAspect="1" noChangeArrowheads="1"/>
          </p:cNvSpPr>
          <p:nvPr/>
        </p:nvSpPr>
        <p:spPr bwMode="auto">
          <a:xfrm>
            <a:off x="1116013" y="1198563"/>
            <a:ext cx="577850" cy="285750"/>
          </a:xfrm>
          <a:prstGeom prst="rect">
            <a:avLst/>
          </a:prstGeom>
          <a:solidFill>
            <a:srgbClr val="FFFFFF"/>
          </a:solidFill>
          <a:ln w="9525">
            <a:noFill/>
            <a:miter lim="800000"/>
            <a:headEnd/>
            <a:tailEnd/>
          </a:ln>
        </p:spPr>
        <p:txBody>
          <a:bodyPr lIns="0" tIns="0" rIns="0" bIns="0" anchor="ctr"/>
          <a:lstStyle/>
          <a:p>
            <a:pPr>
              <a:lnSpc>
                <a:spcPct val="80000"/>
              </a:lnSpc>
            </a:pPr>
            <a:r>
              <a:rPr lang="en-US" altLang="zh-CN" sz="2000">
                <a:ea typeface="楷体_GB2312" pitchFamily="49" charset="-122"/>
              </a:rPr>
              <a:t>ROB</a:t>
            </a:r>
          </a:p>
        </p:txBody>
      </p:sp>
      <p:sp>
        <p:nvSpPr>
          <p:cNvPr id="1267759" name="Text Box 47"/>
          <p:cNvSpPr txBox="1">
            <a:spLocks noChangeAspect="1" noChangeArrowheads="1"/>
          </p:cNvSpPr>
          <p:nvPr/>
        </p:nvSpPr>
        <p:spPr bwMode="auto">
          <a:xfrm>
            <a:off x="1736725" y="1066800"/>
            <a:ext cx="3627438" cy="427038"/>
          </a:xfrm>
          <a:prstGeom prst="rect">
            <a:avLst/>
          </a:prstGeom>
          <a:solidFill>
            <a:srgbClr val="FFFF99"/>
          </a:solidFill>
          <a:ln w="28575">
            <a:solidFill>
              <a:srgbClr val="000000"/>
            </a:solidFill>
            <a:miter lim="800000"/>
            <a:headEnd/>
            <a:tailEnd/>
          </a:ln>
        </p:spPr>
        <p:txBody>
          <a:bodyPr wrap="none" anchor="ctr"/>
          <a:lstStyle/>
          <a:p>
            <a:pPr>
              <a:lnSpc>
                <a:spcPct val="96000"/>
              </a:lnSpc>
            </a:pPr>
            <a:r>
              <a:rPr lang="zh-CN" altLang="en-US" sz="2000">
                <a:ea typeface="楷体_GB2312" pitchFamily="49" charset="-122"/>
              </a:rPr>
              <a:t>重排序缓冲器 </a:t>
            </a:r>
            <a:r>
              <a:rPr lang="en-US" altLang="zh-CN" sz="2000">
                <a:ea typeface="楷体_GB2312" pitchFamily="49" charset="-122"/>
              </a:rPr>
              <a:t>ROB</a:t>
            </a:r>
            <a:r>
              <a:rPr lang="zh-CN" altLang="en-US" sz="2000">
                <a:ea typeface="楷体_GB2312" pitchFamily="49" charset="-122"/>
              </a:rPr>
              <a:t>（指令池）</a:t>
            </a:r>
          </a:p>
        </p:txBody>
      </p:sp>
      <p:sp>
        <p:nvSpPr>
          <p:cNvPr id="1267760" name="Line 48"/>
          <p:cNvSpPr>
            <a:spLocks noChangeAspect="1" noChangeShapeType="1"/>
          </p:cNvSpPr>
          <p:nvPr/>
        </p:nvSpPr>
        <p:spPr bwMode="auto">
          <a:xfrm>
            <a:off x="3271838" y="638175"/>
            <a:ext cx="0" cy="428625"/>
          </a:xfrm>
          <a:prstGeom prst="line">
            <a:avLst/>
          </a:prstGeom>
          <a:noFill/>
          <a:ln w="28575">
            <a:solidFill>
              <a:srgbClr val="000000"/>
            </a:solidFill>
            <a:round/>
            <a:headEnd/>
            <a:tailEnd type="triangle" w="med" len="lg"/>
          </a:ln>
        </p:spPr>
        <p:txBody>
          <a:bodyPr anchor="ctr"/>
          <a:lstStyle/>
          <a:p>
            <a:endParaRPr lang="zh-CN" altLang="en-US"/>
          </a:p>
        </p:txBody>
      </p:sp>
      <p:sp>
        <p:nvSpPr>
          <p:cNvPr id="1267761" name="Line 49"/>
          <p:cNvSpPr>
            <a:spLocks noChangeAspect="1" noChangeShapeType="1"/>
          </p:cNvSpPr>
          <p:nvPr/>
        </p:nvSpPr>
        <p:spPr bwMode="auto">
          <a:xfrm>
            <a:off x="3271838" y="1493838"/>
            <a:ext cx="1587" cy="428625"/>
          </a:xfrm>
          <a:prstGeom prst="line">
            <a:avLst/>
          </a:prstGeom>
          <a:noFill/>
          <a:ln w="28575">
            <a:solidFill>
              <a:srgbClr val="000000"/>
            </a:solidFill>
            <a:round/>
            <a:headEnd type="triangle" w="med" len="lg"/>
            <a:tailEnd type="triangle" w="med" len="lg"/>
          </a:ln>
        </p:spPr>
        <p:txBody>
          <a:bodyPr anchor="ctr"/>
          <a:lstStyle/>
          <a:p>
            <a:endParaRPr lang="zh-CN" altLang="en-US"/>
          </a:p>
        </p:txBody>
      </p:sp>
      <p:sp>
        <p:nvSpPr>
          <p:cNvPr id="1267762" name="Line 50"/>
          <p:cNvSpPr>
            <a:spLocks noChangeAspect="1" noChangeShapeType="1"/>
          </p:cNvSpPr>
          <p:nvPr/>
        </p:nvSpPr>
        <p:spPr bwMode="auto">
          <a:xfrm>
            <a:off x="3941763" y="2778125"/>
            <a:ext cx="3175" cy="428625"/>
          </a:xfrm>
          <a:prstGeom prst="line">
            <a:avLst/>
          </a:prstGeom>
          <a:noFill/>
          <a:ln w="28575">
            <a:solidFill>
              <a:srgbClr val="000000"/>
            </a:solidFill>
            <a:round/>
            <a:headEnd type="triangle" w="med" len="lg"/>
            <a:tailEnd type="triangle" w="med" len="lg"/>
          </a:ln>
          <a:effectLst/>
        </p:spPr>
        <p:txBody>
          <a:bodyPr anchor="ctr"/>
          <a:lstStyle/>
          <a:p>
            <a:endParaRPr lang="zh-CN" altLang="en-US"/>
          </a:p>
        </p:txBody>
      </p:sp>
      <p:sp>
        <p:nvSpPr>
          <p:cNvPr id="1267763" name="Line 51"/>
          <p:cNvSpPr>
            <a:spLocks noChangeAspect="1" noChangeShapeType="1"/>
          </p:cNvSpPr>
          <p:nvPr/>
        </p:nvSpPr>
        <p:spPr bwMode="auto">
          <a:xfrm>
            <a:off x="1930400" y="2778125"/>
            <a:ext cx="0" cy="428625"/>
          </a:xfrm>
          <a:prstGeom prst="line">
            <a:avLst/>
          </a:prstGeom>
          <a:noFill/>
          <a:ln w="28575">
            <a:solidFill>
              <a:srgbClr val="000000"/>
            </a:solidFill>
            <a:round/>
            <a:headEnd type="triangle" w="med" len="lg"/>
            <a:tailEnd type="triangle" w="med" len="lg"/>
          </a:ln>
          <a:effectLst/>
        </p:spPr>
        <p:txBody>
          <a:bodyPr anchor="ctr"/>
          <a:lstStyle/>
          <a:p>
            <a:endParaRPr lang="zh-CN" altLang="en-US"/>
          </a:p>
        </p:txBody>
      </p:sp>
      <p:sp>
        <p:nvSpPr>
          <p:cNvPr id="1267764" name="Text Box 52"/>
          <p:cNvSpPr txBox="1">
            <a:spLocks noChangeAspect="1" noChangeArrowheads="1"/>
          </p:cNvSpPr>
          <p:nvPr/>
        </p:nvSpPr>
        <p:spPr bwMode="auto">
          <a:xfrm>
            <a:off x="395288" y="2208213"/>
            <a:ext cx="385762" cy="284162"/>
          </a:xfrm>
          <a:prstGeom prst="rect">
            <a:avLst/>
          </a:prstGeom>
          <a:solidFill>
            <a:srgbClr val="FFFFFF"/>
          </a:solidFill>
          <a:ln w="9525">
            <a:noFill/>
            <a:miter lim="800000"/>
            <a:headEnd/>
            <a:tailEnd/>
          </a:ln>
        </p:spPr>
        <p:txBody>
          <a:bodyPr lIns="0" tIns="0" rIns="0" bIns="0" anchor="ctr"/>
          <a:lstStyle/>
          <a:p>
            <a:pPr>
              <a:lnSpc>
                <a:spcPct val="80000"/>
              </a:lnSpc>
            </a:pPr>
            <a:r>
              <a:rPr lang="en-US" altLang="zh-CN" sz="2000">
                <a:ea typeface="楷体_GB2312" pitchFamily="49" charset="-122"/>
              </a:rPr>
              <a:t>RS</a:t>
            </a:r>
          </a:p>
        </p:txBody>
      </p:sp>
      <p:sp>
        <p:nvSpPr>
          <p:cNvPr id="1267766" name="Text Box 54"/>
          <p:cNvSpPr txBox="1">
            <a:spLocks noChangeAspect="1" noChangeArrowheads="1"/>
          </p:cNvSpPr>
          <p:nvPr/>
        </p:nvSpPr>
        <p:spPr bwMode="auto">
          <a:xfrm>
            <a:off x="1449388" y="4344988"/>
            <a:ext cx="1630362" cy="427037"/>
          </a:xfrm>
          <a:prstGeom prst="rect">
            <a:avLst/>
          </a:prstGeom>
          <a:solidFill>
            <a:srgbClr val="FFFF99"/>
          </a:solidFill>
          <a:ln w="28575">
            <a:solidFill>
              <a:srgbClr val="000000"/>
            </a:solidFill>
            <a:miter lim="800000"/>
            <a:headEnd/>
            <a:tailEnd/>
          </a:ln>
        </p:spPr>
        <p:txBody>
          <a:bodyPr lIns="0" tIns="0" rIns="0" bIns="0" anchor="b"/>
          <a:lstStyle/>
          <a:p>
            <a:pPr>
              <a:lnSpc>
                <a:spcPct val="80000"/>
              </a:lnSpc>
              <a:spcBef>
                <a:spcPts val="775"/>
              </a:spcBef>
            </a:pPr>
            <a:r>
              <a:rPr lang="en-US" altLang="zh-CN" sz="2000">
                <a:ea typeface="楷体_GB2312" pitchFamily="49" charset="-122"/>
              </a:rPr>
              <a:t>MMX ALU</a:t>
            </a:r>
          </a:p>
        </p:txBody>
      </p:sp>
      <p:sp>
        <p:nvSpPr>
          <p:cNvPr id="1267767" name="Text Box 55"/>
          <p:cNvSpPr txBox="1">
            <a:spLocks noChangeAspect="1" noChangeArrowheads="1"/>
          </p:cNvSpPr>
          <p:nvPr/>
        </p:nvSpPr>
        <p:spPr bwMode="auto">
          <a:xfrm>
            <a:off x="1354138" y="4060825"/>
            <a:ext cx="1630362" cy="425450"/>
          </a:xfrm>
          <a:prstGeom prst="rect">
            <a:avLst/>
          </a:prstGeom>
          <a:solidFill>
            <a:srgbClr val="FFFF99"/>
          </a:solidFill>
          <a:ln w="28575">
            <a:solidFill>
              <a:srgbClr val="000000"/>
            </a:solidFill>
            <a:miter lim="800000"/>
            <a:headEnd/>
            <a:tailEnd/>
          </a:ln>
        </p:spPr>
        <p:txBody>
          <a:bodyPr lIns="0" tIns="0" rIns="0" bIns="0" anchor="b"/>
          <a:lstStyle/>
          <a:p>
            <a:pPr>
              <a:lnSpc>
                <a:spcPct val="80000"/>
              </a:lnSpc>
              <a:spcBef>
                <a:spcPts val="775"/>
              </a:spcBef>
            </a:pPr>
            <a:r>
              <a:rPr lang="en-US" altLang="zh-CN" sz="2000">
                <a:ea typeface="楷体_GB2312" pitchFamily="49" charset="-122"/>
              </a:rPr>
              <a:t>MMX </a:t>
            </a:r>
            <a:r>
              <a:rPr lang="zh-CN" altLang="en-US" sz="2000">
                <a:ea typeface="楷体_GB2312" pitchFamily="49" charset="-122"/>
              </a:rPr>
              <a:t>乘法器</a:t>
            </a:r>
          </a:p>
        </p:txBody>
      </p:sp>
      <p:sp>
        <p:nvSpPr>
          <p:cNvPr id="1267768" name="Text Box 56"/>
          <p:cNvSpPr txBox="1">
            <a:spLocks noChangeAspect="1" noChangeArrowheads="1"/>
          </p:cNvSpPr>
          <p:nvPr/>
        </p:nvSpPr>
        <p:spPr bwMode="auto">
          <a:xfrm>
            <a:off x="1257300" y="3775075"/>
            <a:ext cx="1631950" cy="427038"/>
          </a:xfrm>
          <a:prstGeom prst="rect">
            <a:avLst/>
          </a:prstGeom>
          <a:solidFill>
            <a:srgbClr val="FFFF99"/>
          </a:solidFill>
          <a:ln w="28575">
            <a:solidFill>
              <a:srgbClr val="000000"/>
            </a:solidFill>
            <a:miter lim="800000"/>
            <a:headEnd/>
            <a:tailEnd/>
          </a:ln>
        </p:spPr>
        <p:txBody>
          <a:bodyPr lIns="0" tIns="0" rIns="0" bIns="0" anchor="b"/>
          <a:lstStyle/>
          <a:p>
            <a:pPr>
              <a:lnSpc>
                <a:spcPct val="80000"/>
              </a:lnSpc>
              <a:spcBef>
                <a:spcPts val="775"/>
              </a:spcBef>
            </a:pPr>
            <a:r>
              <a:rPr lang="zh-CN" altLang="en-US" sz="2000">
                <a:ea typeface="楷体_GB2312" pitchFamily="49" charset="-122"/>
              </a:rPr>
              <a:t>复杂</a:t>
            </a:r>
            <a:r>
              <a:rPr lang="en-US" altLang="zh-CN" sz="2000">
                <a:ea typeface="楷体_GB2312" pitchFamily="49" charset="-122"/>
              </a:rPr>
              <a:t>IEU</a:t>
            </a:r>
          </a:p>
        </p:txBody>
      </p:sp>
      <p:sp>
        <p:nvSpPr>
          <p:cNvPr id="1267769" name="Text Box 57"/>
          <p:cNvSpPr txBox="1">
            <a:spLocks noChangeAspect="1" noChangeArrowheads="1"/>
          </p:cNvSpPr>
          <p:nvPr/>
        </p:nvSpPr>
        <p:spPr bwMode="auto">
          <a:xfrm>
            <a:off x="1162050" y="3490913"/>
            <a:ext cx="1630363" cy="425450"/>
          </a:xfrm>
          <a:prstGeom prst="rect">
            <a:avLst/>
          </a:prstGeom>
          <a:solidFill>
            <a:srgbClr val="FFFF99"/>
          </a:solidFill>
          <a:ln w="28575">
            <a:solidFill>
              <a:srgbClr val="000000"/>
            </a:solidFill>
            <a:miter lim="800000"/>
            <a:headEnd/>
            <a:tailEnd/>
          </a:ln>
        </p:spPr>
        <p:txBody>
          <a:bodyPr lIns="0" tIns="0" rIns="0" bIns="0" anchor="b"/>
          <a:lstStyle/>
          <a:p>
            <a:pPr>
              <a:lnSpc>
                <a:spcPct val="80000"/>
              </a:lnSpc>
              <a:spcBef>
                <a:spcPts val="775"/>
              </a:spcBef>
            </a:pPr>
            <a:r>
              <a:rPr lang="zh-CN" altLang="en-US" sz="2000">
                <a:ea typeface="楷体_GB2312" pitchFamily="49" charset="-122"/>
              </a:rPr>
              <a:t>复杂</a:t>
            </a:r>
            <a:r>
              <a:rPr lang="en-US" altLang="zh-CN" sz="2000">
                <a:ea typeface="楷体_GB2312" pitchFamily="49" charset="-122"/>
              </a:rPr>
              <a:t>FPU</a:t>
            </a:r>
          </a:p>
        </p:txBody>
      </p:sp>
      <p:sp>
        <p:nvSpPr>
          <p:cNvPr id="1267770" name="Text Box 58"/>
          <p:cNvSpPr txBox="1">
            <a:spLocks noChangeAspect="1" noChangeArrowheads="1"/>
          </p:cNvSpPr>
          <p:nvPr/>
        </p:nvSpPr>
        <p:spPr bwMode="auto">
          <a:xfrm>
            <a:off x="1065213" y="3206750"/>
            <a:ext cx="1631950" cy="427038"/>
          </a:xfrm>
          <a:prstGeom prst="rect">
            <a:avLst/>
          </a:prstGeom>
          <a:solidFill>
            <a:srgbClr val="FFFF99"/>
          </a:solidFill>
          <a:ln w="28575">
            <a:solidFill>
              <a:srgbClr val="000000"/>
            </a:solidFill>
            <a:miter lim="800000"/>
            <a:headEnd/>
            <a:tailEnd/>
          </a:ln>
        </p:spPr>
        <p:txBody>
          <a:bodyPr lIns="0" tIns="0" rIns="0" bIns="0" anchor="ctr"/>
          <a:lstStyle/>
          <a:p>
            <a:pPr>
              <a:lnSpc>
                <a:spcPct val="80000"/>
              </a:lnSpc>
              <a:spcBef>
                <a:spcPts val="463"/>
              </a:spcBef>
            </a:pPr>
            <a:r>
              <a:rPr lang="zh-CN" altLang="en-US" sz="2000">
                <a:ea typeface="楷体_GB2312" pitchFamily="49" charset="-122"/>
              </a:rPr>
              <a:t>简单</a:t>
            </a:r>
            <a:r>
              <a:rPr lang="en-US" altLang="zh-CN" sz="2000">
                <a:ea typeface="楷体_GB2312" pitchFamily="49" charset="-122"/>
              </a:rPr>
              <a:t>FPU</a:t>
            </a:r>
          </a:p>
        </p:txBody>
      </p:sp>
      <p:sp>
        <p:nvSpPr>
          <p:cNvPr id="1267772" name="Text Box 60"/>
          <p:cNvSpPr txBox="1">
            <a:spLocks noChangeAspect="1" noChangeArrowheads="1"/>
          </p:cNvSpPr>
          <p:nvPr/>
        </p:nvSpPr>
        <p:spPr bwMode="auto">
          <a:xfrm>
            <a:off x="3175000" y="3776663"/>
            <a:ext cx="1822450" cy="425450"/>
          </a:xfrm>
          <a:prstGeom prst="rect">
            <a:avLst/>
          </a:prstGeom>
          <a:solidFill>
            <a:srgbClr val="FFFF99"/>
          </a:solidFill>
          <a:ln w="28575">
            <a:solidFill>
              <a:srgbClr val="000000"/>
            </a:solidFill>
            <a:miter lim="800000"/>
            <a:headEnd/>
            <a:tailEnd/>
          </a:ln>
        </p:spPr>
        <p:txBody>
          <a:bodyPr lIns="0" tIns="0" rIns="0" bIns="0" anchor="b"/>
          <a:lstStyle/>
          <a:p>
            <a:pPr>
              <a:lnSpc>
                <a:spcPct val="80000"/>
              </a:lnSpc>
              <a:spcBef>
                <a:spcPts val="775"/>
              </a:spcBef>
            </a:pPr>
            <a:r>
              <a:rPr lang="en-US" altLang="zh-CN" sz="2000">
                <a:ea typeface="楷体_GB2312" pitchFamily="49" charset="-122"/>
              </a:rPr>
              <a:t>MMX ALU</a:t>
            </a:r>
          </a:p>
        </p:txBody>
      </p:sp>
      <p:sp>
        <p:nvSpPr>
          <p:cNvPr id="1267773" name="Text Box 61"/>
          <p:cNvSpPr txBox="1">
            <a:spLocks noChangeAspect="1" noChangeArrowheads="1"/>
          </p:cNvSpPr>
          <p:nvPr/>
        </p:nvSpPr>
        <p:spPr bwMode="auto">
          <a:xfrm>
            <a:off x="3079750" y="3490913"/>
            <a:ext cx="1820863" cy="427037"/>
          </a:xfrm>
          <a:prstGeom prst="rect">
            <a:avLst/>
          </a:prstGeom>
          <a:solidFill>
            <a:srgbClr val="FFFF99"/>
          </a:solidFill>
          <a:ln w="28575">
            <a:solidFill>
              <a:srgbClr val="000000"/>
            </a:solidFill>
            <a:miter lim="800000"/>
            <a:headEnd/>
            <a:tailEnd/>
          </a:ln>
        </p:spPr>
        <p:txBody>
          <a:bodyPr lIns="0" tIns="0" rIns="0" bIns="0" anchor="b"/>
          <a:lstStyle/>
          <a:p>
            <a:pPr>
              <a:lnSpc>
                <a:spcPct val="80000"/>
              </a:lnSpc>
              <a:spcBef>
                <a:spcPts val="775"/>
              </a:spcBef>
            </a:pPr>
            <a:r>
              <a:rPr lang="en-US" altLang="zh-CN" sz="2000">
                <a:ea typeface="楷体_GB2312" pitchFamily="49" charset="-122"/>
              </a:rPr>
              <a:t>MMX </a:t>
            </a:r>
            <a:r>
              <a:rPr lang="zh-CN" altLang="en-US" sz="2000">
                <a:ea typeface="楷体_GB2312" pitchFamily="49" charset="-122"/>
              </a:rPr>
              <a:t>移位器</a:t>
            </a:r>
          </a:p>
        </p:txBody>
      </p:sp>
      <p:sp>
        <p:nvSpPr>
          <p:cNvPr id="1267774" name="Text Box 62"/>
          <p:cNvSpPr txBox="1">
            <a:spLocks noChangeAspect="1" noChangeArrowheads="1"/>
          </p:cNvSpPr>
          <p:nvPr/>
        </p:nvSpPr>
        <p:spPr bwMode="auto">
          <a:xfrm>
            <a:off x="2982913" y="3206750"/>
            <a:ext cx="1822450" cy="423863"/>
          </a:xfrm>
          <a:prstGeom prst="rect">
            <a:avLst/>
          </a:prstGeom>
          <a:solidFill>
            <a:srgbClr val="FFFF99"/>
          </a:solidFill>
          <a:ln w="28575">
            <a:solidFill>
              <a:srgbClr val="000000"/>
            </a:solidFill>
            <a:miter lim="800000"/>
            <a:headEnd/>
            <a:tailEnd/>
          </a:ln>
        </p:spPr>
        <p:txBody>
          <a:bodyPr lIns="0" tIns="0" rIns="0" bIns="0" anchor="ctr"/>
          <a:lstStyle/>
          <a:p>
            <a:pPr>
              <a:lnSpc>
                <a:spcPct val="80000"/>
              </a:lnSpc>
              <a:spcBef>
                <a:spcPts val="463"/>
              </a:spcBef>
            </a:pPr>
            <a:r>
              <a:rPr lang="zh-CN" altLang="en-US" sz="2000">
                <a:ea typeface="楷体_GB2312" pitchFamily="49" charset="-122"/>
              </a:rPr>
              <a:t>简单</a:t>
            </a:r>
            <a:r>
              <a:rPr lang="en-US" altLang="zh-CN" sz="2000">
                <a:ea typeface="楷体_GB2312" pitchFamily="49" charset="-122"/>
              </a:rPr>
              <a:t>IEU</a:t>
            </a:r>
            <a:r>
              <a:rPr lang="zh-CN" altLang="en-US" sz="2000">
                <a:ea typeface="楷体_GB2312" pitchFamily="49" charset="-122"/>
              </a:rPr>
              <a:t>和</a:t>
            </a:r>
            <a:r>
              <a:rPr lang="en-US" altLang="zh-CN" sz="2000">
                <a:ea typeface="楷体_GB2312" pitchFamily="49" charset="-122"/>
              </a:rPr>
              <a:t>JEU</a:t>
            </a:r>
          </a:p>
        </p:txBody>
      </p:sp>
      <p:sp>
        <p:nvSpPr>
          <p:cNvPr id="1267776" name="Line 64"/>
          <p:cNvSpPr>
            <a:spLocks noChangeAspect="1" noChangeShapeType="1"/>
          </p:cNvSpPr>
          <p:nvPr/>
        </p:nvSpPr>
        <p:spPr bwMode="auto">
          <a:xfrm>
            <a:off x="5476875" y="4203700"/>
            <a:ext cx="0" cy="427038"/>
          </a:xfrm>
          <a:prstGeom prst="line">
            <a:avLst/>
          </a:prstGeom>
          <a:noFill/>
          <a:ln w="28575">
            <a:solidFill>
              <a:srgbClr val="000000"/>
            </a:solidFill>
            <a:round/>
            <a:headEnd type="triangle" w="med" len="lg"/>
            <a:tailEnd type="triangle" w="med" len="lg"/>
          </a:ln>
          <a:effectLst/>
        </p:spPr>
        <p:txBody>
          <a:bodyPr anchor="ctr"/>
          <a:lstStyle/>
          <a:p>
            <a:endParaRPr lang="zh-CN" altLang="en-US"/>
          </a:p>
        </p:txBody>
      </p:sp>
      <p:sp>
        <p:nvSpPr>
          <p:cNvPr id="1267777" name="Line 65"/>
          <p:cNvSpPr>
            <a:spLocks noChangeAspect="1" noChangeShapeType="1"/>
          </p:cNvSpPr>
          <p:nvPr/>
        </p:nvSpPr>
        <p:spPr bwMode="auto">
          <a:xfrm>
            <a:off x="6243638" y="4203700"/>
            <a:ext cx="1587" cy="427038"/>
          </a:xfrm>
          <a:prstGeom prst="line">
            <a:avLst/>
          </a:prstGeom>
          <a:noFill/>
          <a:ln w="28575">
            <a:solidFill>
              <a:srgbClr val="000000"/>
            </a:solidFill>
            <a:round/>
            <a:headEnd type="triangle" w="med" len="lg"/>
            <a:tailEnd type="triangle" w="med" len="lg"/>
          </a:ln>
          <a:effectLst/>
        </p:spPr>
        <p:txBody>
          <a:bodyPr anchor="ctr"/>
          <a:lstStyle/>
          <a:p>
            <a:endParaRPr lang="zh-CN" altLang="en-US"/>
          </a:p>
        </p:txBody>
      </p:sp>
      <p:sp>
        <p:nvSpPr>
          <p:cNvPr id="1267778" name="Line 66"/>
          <p:cNvSpPr>
            <a:spLocks noChangeAspect="1" noChangeShapeType="1"/>
          </p:cNvSpPr>
          <p:nvPr/>
        </p:nvSpPr>
        <p:spPr bwMode="auto">
          <a:xfrm>
            <a:off x="7008813" y="4203700"/>
            <a:ext cx="3175" cy="425450"/>
          </a:xfrm>
          <a:prstGeom prst="line">
            <a:avLst/>
          </a:prstGeom>
          <a:noFill/>
          <a:ln w="28575">
            <a:solidFill>
              <a:srgbClr val="000000"/>
            </a:solidFill>
            <a:round/>
            <a:headEnd type="triangle" w="med" len="lg"/>
            <a:tailEnd type="triangle" w="med" len="lg"/>
          </a:ln>
          <a:effectLst/>
        </p:spPr>
        <p:txBody>
          <a:bodyPr anchor="ctr"/>
          <a:lstStyle/>
          <a:p>
            <a:endParaRPr lang="zh-CN" altLang="en-US"/>
          </a:p>
        </p:txBody>
      </p:sp>
      <p:sp>
        <p:nvSpPr>
          <p:cNvPr id="1267779" name="Line 67"/>
          <p:cNvSpPr>
            <a:spLocks noChangeAspect="1" noChangeShapeType="1"/>
          </p:cNvSpPr>
          <p:nvPr/>
        </p:nvSpPr>
        <p:spPr bwMode="auto">
          <a:xfrm>
            <a:off x="5476875" y="2778125"/>
            <a:ext cx="0" cy="428625"/>
          </a:xfrm>
          <a:prstGeom prst="line">
            <a:avLst/>
          </a:prstGeom>
          <a:noFill/>
          <a:ln w="28575">
            <a:solidFill>
              <a:srgbClr val="000000"/>
            </a:solidFill>
            <a:round/>
            <a:headEnd type="triangle" w="med" len="lg"/>
            <a:tailEnd type="triangle" w="med" len="lg"/>
          </a:ln>
          <a:effectLst/>
        </p:spPr>
        <p:txBody>
          <a:bodyPr anchor="ctr"/>
          <a:lstStyle/>
          <a:p>
            <a:endParaRPr lang="zh-CN" altLang="en-US"/>
          </a:p>
        </p:txBody>
      </p:sp>
      <p:sp>
        <p:nvSpPr>
          <p:cNvPr id="1267780" name="Line 68"/>
          <p:cNvSpPr>
            <a:spLocks noChangeAspect="1" noChangeShapeType="1"/>
          </p:cNvSpPr>
          <p:nvPr/>
        </p:nvSpPr>
        <p:spPr bwMode="auto">
          <a:xfrm>
            <a:off x="6243638" y="2778125"/>
            <a:ext cx="1587" cy="428625"/>
          </a:xfrm>
          <a:prstGeom prst="line">
            <a:avLst/>
          </a:prstGeom>
          <a:noFill/>
          <a:ln w="28575">
            <a:solidFill>
              <a:srgbClr val="000000"/>
            </a:solidFill>
            <a:round/>
            <a:headEnd type="triangle" w="med" len="lg"/>
            <a:tailEnd type="triangle" w="med" len="lg"/>
          </a:ln>
          <a:effectLst/>
        </p:spPr>
        <p:txBody>
          <a:bodyPr anchor="ctr"/>
          <a:lstStyle/>
          <a:p>
            <a:endParaRPr lang="zh-CN" altLang="en-US"/>
          </a:p>
        </p:txBody>
      </p:sp>
      <p:sp>
        <p:nvSpPr>
          <p:cNvPr id="1267781" name="Line 69"/>
          <p:cNvSpPr>
            <a:spLocks noChangeAspect="1" noChangeShapeType="1"/>
          </p:cNvSpPr>
          <p:nvPr/>
        </p:nvSpPr>
        <p:spPr bwMode="auto">
          <a:xfrm>
            <a:off x="7008813" y="2778125"/>
            <a:ext cx="3175" cy="428625"/>
          </a:xfrm>
          <a:prstGeom prst="line">
            <a:avLst/>
          </a:prstGeom>
          <a:noFill/>
          <a:ln w="28575">
            <a:solidFill>
              <a:srgbClr val="000000"/>
            </a:solidFill>
            <a:round/>
            <a:headEnd type="triangle" w="med" len="lg"/>
            <a:tailEnd type="triangle" w="med" len="lg"/>
          </a:ln>
          <a:effectLst/>
        </p:spPr>
        <p:txBody>
          <a:bodyPr anchor="ctr"/>
          <a:lstStyle/>
          <a:p>
            <a:endParaRPr lang="zh-CN" altLang="en-US"/>
          </a:p>
        </p:txBody>
      </p:sp>
      <p:sp>
        <p:nvSpPr>
          <p:cNvPr id="1267782" name="Text Box 70"/>
          <p:cNvSpPr txBox="1">
            <a:spLocks noChangeAspect="1" noChangeArrowheads="1"/>
          </p:cNvSpPr>
          <p:nvPr/>
        </p:nvSpPr>
        <p:spPr bwMode="auto">
          <a:xfrm>
            <a:off x="5145088" y="3206750"/>
            <a:ext cx="655637" cy="996950"/>
          </a:xfrm>
          <a:prstGeom prst="rect">
            <a:avLst/>
          </a:prstGeom>
          <a:solidFill>
            <a:srgbClr val="FFFF99"/>
          </a:solidFill>
          <a:ln w="28575">
            <a:solidFill>
              <a:srgbClr val="000000"/>
            </a:solidFill>
            <a:miter lim="800000"/>
            <a:headEnd/>
            <a:tailEnd/>
          </a:ln>
        </p:spPr>
        <p:txBody>
          <a:bodyPr lIns="0" tIns="0" rIns="0" bIns="0" anchor="ctr"/>
          <a:lstStyle/>
          <a:p>
            <a:pPr>
              <a:lnSpc>
                <a:spcPct val="80000"/>
              </a:lnSpc>
              <a:spcBef>
                <a:spcPts val="463"/>
              </a:spcBef>
            </a:pPr>
            <a:r>
              <a:rPr lang="en-US" altLang="zh-CN" sz="2000">
                <a:ea typeface="楷体_GB2312" pitchFamily="49" charset="-122"/>
              </a:rPr>
              <a:t>Load</a:t>
            </a:r>
          </a:p>
          <a:p>
            <a:pPr>
              <a:lnSpc>
                <a:spcPct val="80000"/>
              </a:lnSpc>
              <a:spcBef>
                <a:spcPts val="463"/>
              </a:spcBef>
            </a:pPr>
            <a:r>
              <a:rPr lang="zh-CN" altLang="en-US" sz="2000">
                <a:ea typeface="楷体_GB2312" pitchFamily="49" charset="-122"/>
              </a:rPr>
              <a:t>执行单元</a:t>
            </a:r>
          </a:p>
        </p:txBody>
      </p:sp>
      <p:sp>
        <p:nvSpPr>
          <p:cNvPr id="1267783" name="Text Box 71"/>
          <p:cNvSpPr txBox="1">
            <a:spLocks noChangeAspect="1" noChangeArrowheads="1"/>
          </p:cNvSpPr>
          <p:nvPr/>
        </p:nvSpPr>
        <p:spPr bwMode="auto">
          <a:xfrm>
            <a:off x="5930900" y="3206750"/>
            <a:ext cx="633413" cy="996950"/>
          </a:xfrm>
          <a:prstGeom prst="rect">
            <a:avLst/>
          </a:prstGeom>
          <a:solidFill>
            <a:srgbClr val="FFFF99"/>
          </a:solidFill>
          <a:ln w="28575">
            <a:solidFill>
              <a:srgbClr val="000000"/>
            </a:solidFill>
            <a:miter lim="800000"/>
            <a:headEnd/>
            <a:tailEnd/>
          </a:ln>
        </p:spPr>
        <p:txBody>
          <a:bodyPr wrap="none" lIns="0" tIns="0" rIns="0" bIns="0" anchor="ctr"/>
          <a:lstStyle/>
          <a:p>
            <a:pPr>
              <a:lnSpc>
                <a:spcPct val="80000"/>
              </a:lnSpc>
              <a:spcBef>
                <a:spcPts val="463"/>
              </a:spcBef>
            </a:pPr>
            <a:r>
              <a:rPr lang="en-US" altLang="zh-CN" sz="2000">
                <a:ea typeface="楷体_GB2312" pitchFamily="49" charset="-122"/>
              </a:rPr>
              <a:t>Store</a:t>
            </a:r>
          </a:p>
          <a:p>
            <a:pPr>
              <a:lnSpc>
                <a:spcPct val="80000"/>
              </a:lnSpc>
              <a:spcBef>
                <a:spcPts val="463"/>
              </a:spcBef>
            </a:pPr>
            <a:r>
              <a:rPr lang="zh-CN" altLang="en-US" sz="2000" smtClean="0">
                <a:ea typeface="楷体_GB2312" pitchFamily="49" charset="-122"/>
              </a:rPr>
              <a:t>地址</a:t>
            </a:r>
            <a:endParaRPr lang="zh-CN" altLang="en-US" sz="2000">
              <a:ea typeface="楷体_GB2312" pitchFamily="49" charset="-122"/>
            </a:endParaRPr>
          </a:p>
          <a:p>
            <a:pPr>
              <a:lnSpc>
                <a:spcPct val="80000"/>
              </a:lnSpc>
              <a:spcBef>
                <a:spcPts val="463"/>
              </a:spcBef>
            </a:pPr>
            <a:r>
              <a:rPr lang="zh-CN" altLang="en-US" sz="2000">
                <a:ea typeface="楷体_GB2312" pitchFamily="49" charset="-122"/>
              </a:rPr>
              <a:t>单元</a:t>
            </a:r>
          </a:p>
        </p:txBody>
      </p:sp>
      <p:sp>
        <p:nvSpPr>
          <p:cNvPr id="1267784" name="Text Box 72"/>
          <p:cNvSpPr txBox="1">
            <a:spLocks noChangeAspect="1" noChangeArrowheads="1"/>
          </p:cNvSpPr>
          <p:nvPr/>
        </p:nvSpPr>
        <p:spPr bwMode="auto">
          <a:xfrm>
            <a:off x="6684963" y="3206750"/>
            <a:ext cx="657225" cy="996950"/>
          </a:xfrm>
          <a:prstGeom prst="rect">
            <a:avLst/>
          </a:prstGeom>
          <a:solidFill>
            <a:srgbClr val="FFFF99"/>
          </a:solidFill>
          <a:ln w="28575" algn="ctr">
            <a:solidFill>
              <a:srgbClr val="000000"/>
            </a:solidFill>
            <a:miter lim="800000"/>
            <a:headEnd/>
            <a:tailEnd/>
          </a:ln>
          <a:effectLst/>
        </p:spPr>
        <p:txBody>
          <a:bodyPr wrap="none" lIns="0" tIns="0" rIns="0" bIns="0" anchor="ctr"/>
          <a:lstStyle/>
          <a:p>
            <a:pPr>
              <a:lnSpc>
                <a:spcPct val="80000"/>
              </a:lnSpc>
              <a:spcBef>
                <a:spcPts val="463"/>
              </a:spcBef>
            </a:pPr>
            <a:r>
              <a:rPr lang="en-US" altLang="zh-CN" sz="2000">
                <a:ea typeface="楷体_GB2312" pitchFamily="49" charset="-122"/>
              </a:rPr>
              <a:t>Store</a:t>
            </a:r>
          </a:p>
          <a:p>
            <a:pPr>
              <a:lnSpc>
                <a:spcPct val="80000"/>
              </a:lnSpc>
              <a:spcBef>
                <a:spcPts val="463"/>
              </a:spcBef>
            </a:pPr>
            <a:r>
              <a:rPr lang="zh-CN" altLang="en-US" sz="2000" smtClean="0">
                <a:ea typeface="楷体_GB2312" pitchFamily="49" charset="-122"/>
              </a:rPr>
              <a:t>数据</a:t>
            </a:r>
            <a:endParaRPr lang="zh-CN" altLang="en-US" sz="2000">
              <a:ea typeface="楷体_GB2312" pitchFamily="49" charset="-122"/>
            </a:endParaRPr>
          </a:p>
          <a:p>
            <a:pPr>
              <a:lnSpc>
                <a:spcPct val="80000"/>
              </a:lnSpc>
              <a:spcBef>
                <a:spcPts val="463"/>
              </a:spcBef>
            </a:pPr>
            <a:r>
              <a:rPr lang="zh-CN" altLang="en-US" sz="2000">
                <a:ea typeface="楷体_GB2312" pitchFamily="49" charset="-122"/>
              </a:rPr>
              <a:t>单元</a:t>
            </a:r>
          </a:p>
        </p:txBody>
      </p:sp>
      <p:sp>
        <p:nvSpPr>
          <p:cNvPr id="1267785" name="Text Box 73"/>
          <p:cNvSpPr txBox="1">
            <a:spLocks noChangeAspect="1" noChangeArrowheads="1"/>
          </p:cNvSpPr>
          <p:nvPr/>
        </p:nvSpPr>
        <p:spPr bwMode="auto">
          <a:xfrm>
            <a:off x="5667375" y="4773613"/>
            <a:ext cx="1189038" cy="304800"/>
          </a:xfrm>
          <a:prstGeom prst="rect">
            <a:avLst/>
          </a:prstGeom>
          <a:solidFill>
            <a:srgbClr val="FFFFFF"/>
          </a:solidFill>
          <a:ln w="9525">
            <a:noFill/>
            <a:miter lim="800000"/>
            <a:headEnd/>
            <a:tailEnd/>
          </a:ln>
        </p:spPr>
        <p:txBody>
          <a:bodyPr wrap="none" lIns="0" tIns="0" rIns="0" bIns="0" anchor="ctr">
            <a:spAutoFit/>
          </a:bodyPr>
          <a:lstStyle/>
          <a:p>
            <a:pPr algn="just"/>
            <a:r>
              <a:rPr lang="zh-CN" altLang="en-US" sz="2000">
                <a:ea typeface="楷体_GB2312" pitchFamily="49" charset="-122"/>
              </a:rPr>
              <a:t>数据</a:t>
            </a:r>
            <a:r>
              <a:rPr lang="en-US" altLang="zh-CN" sz="2000">
                <a:ea typeface="楷体_GB2312" pitchFamily="49" charset="-122"/>
              </a:rPr>
              <a:t>Cache</a:t>
            </a:r>
          </a:p>
        </p:txBody>
      </p:sp>
      <p:sp>
        <p:nvSpPr>
          <p:cNvPr id="1267786" name="AutoShape 74"/>
          <p:cNvSpPr>
            <a:spLocks noChangeAspect="1"/>
          </p:cNvSpPr>
          <p:nvPr/>
        </p:nvSpPr>
        <p:spPr bwMode="auto">
          <a:xfrm rot="5400000">
            <a:off x="6146006" y="3864770"/>
            <a:ext cx="193675" cy="1725612"/>
          </a:xfrm>
          <a:prstGeom prst="rightBrace">
            <a:avLst>
              <a:gd name="adj1" fmla="val 74249"/>
              <a:gd name="adj2" fmla="val 50000"/>
            </a:avLst>
          </a:prstGeom>
          <a:noFill/>
          <a:ln w="28575">
            <a:solidFill>
              <a:srgbClr val="000000"/>
            </a:solidFill>
            <a:round/>
            <a:headEnd/>
            <a:tailEnd/>
          </a:ln>
        </p:spPr>
        <p:txBody>
          <a:bodyPr anchor="ctr"/>
          <a:lstStyle/>
          <a:p>
            <a:endParaRPr lang="zh-CN" altLang="en-US"/>
          </a:p>
        </p:txBody>
      </p:sp>
      <p:sp>
        <p:nvSpPr>
          <p:cNvPr id="1267787" name="Rectangle 75"/>
          <p:cNvSpPr>
            <a:spLocks noChangeAspect="1" noChangeArrowheads="1"/>
          </p:cNvSpPr>
          <p:nvPr/>
        </p:nvSpPr>
        <p:spPr bwMode="auto">
          <a:xfrm>
            <a:off x="874713" y="3000375"/>
            <a:ext cx="6664325" cy="2082800"/>
          </a:xfrm>
          <a:prstGeom prst="rect">
            <a:avLst/>
          </a:prstGeom>
          <a:noFill/>
          <a:ln w="19050">
            <a:solidFill>
              <a:srgbClr val="FF0000"/>
            </a:solidFill>
            <a:prstDash val="dash"/>
            <a:miter lim="800000"/>
            <a:headEnd/>
            <a:tailEnd/>
          </a:ln>
        </p:spPr>
        <p:txBody>
          <a:bodyPr anchor="ctr"/>
          <a:lstStyle/>
          <a:p>
            <a:endParaRPr lang="zh-CN" altLang="en-US"/>
          </a:p>
        </p:txBody>
      </p:sp>
      <p:sp>
        <p:nvSpPr>
          <p:cNvPr id="1267788" name="Text Box 76"/>
          <p:cNvSpPr txBox="1">
            <a:spLocks noChangeAspect="1" noChangeArrowheads="1"/>
          </p:cNvSpPr>
          <p:nvPr/>
        </p:nvSpPr>
        <p:spPr bwMode="auto">
          <a:xfrm>
            <a:off x="395288" y="3916363"/>
            <a:ext cx="385762" cy="288925"/>
          </a:xfrm>
          <a:prstGeom prst="rect">
            <a:avLst/>
          </a:prstGeom>
          <a:solidFill>
            <a:srgbClr val="FFFFFF"/>
          </a:solidFill>
          <a:ln w="9525">
            <a:noFill/>
            <a:miter lim="800000"/>
            <a:headEnd/>
            <a:tailEnd/>
          </a:ln>
        </p:spPr>
        <p:txBody>
          <a:bodyPr lIns="0" tIns="0" rIns="0" bIns="0" anchor="ctr"/>
          <a:lstStyle/>
          <a:p>
            <a:pPr>
              <a:lnSpc>
                <a:spcPct val="80000"/>
              </a:lnSpc>
            </a:pPr>
            <a:r>
              <a:rPr lang="en-US" altLang="zh-CN" sz="2000">
                <a:ea typeface="楷体_GB2312" pitchFamily="49" charset="-122"/>
              </a:rPr>
              <a:t>EX</a:t>
            </a:r>
          </a:p>
        </p:txBody>
      </p:sp>
      <p:sp>
        <p:nvSpPr>
          <p:cNvPr id="1267789" name="Text Box 77"/>
          <p:cNvSpPr txBox="1">
            <a:spLocks noChangeAspect="1" noChangeArrowheads="1"/>
          </p:cNvSpPr>
          <p:nvPr/>
        </p:nvSpPr>
        <p:spPr bwMode="auto">
          <a:xfrm>
            <a:off x="2428875" y="5376863"/>
            <a:ext cx="1730375" cy="428625"/>
          </a:xfrm>
          <a:prstGeom prst="rect">
            <a:avLst/>
          </a:prstGeom>
          <a:solidFill>
            <a:srgbClr val="FFFF99"/>
          </a:solidFill>
          <a:ln w="28575">
            <a:solidFill>
              <a:srgbClr val="000000"/>
            </a:solidFill>
            <a:miter lim="800000"/>
            <a:headEnd/>
            <a:tailEnd/>
          </a:ln>
        </p:spPr>
        <p:txBody>
          <a:bodyPr anchor="ctr"/>
          <a:lstStyle/>
          <a:p>
            <a:pPr>
              <a:lnSpc>
                <a:spcPct val="96000"/>
              </a:lnSpc>
            </a:pPr>
            <a:r>
              <a:rPr lang="en-US" altLang="zh-CN" sz="2000">
                <a:ea typeface="楷体_GB2312" pitchFamily="49" charset="-122"/>
              </a:rPr>
              <a:t>2</a:t>
            </a:r>
            <a:r>
              <a:rPr lang="zh-CN" altLang="en-US" sz="2000">
                <a:ea typeface="楷体_GB2312" pitchFamily="49" charset="-122"/>
              </a:rPr>
              <a:t>级退出单元</a:t>
            </a:r>
          </a:p>
        </p:txBody>
      </p:sp>
      <p:sp>
        <p:nvSpPr>
          <p:cNvPr id="1267790" name="Text Box 78"/>
          <p:cNvSpPr txBox="1">
            <a:spLocks noChangeAspect="1" noChangeArrowheads="1"/>
          </p:cNvSpPr>
          <p:nvPr/>
        </p:nvSpPr>
        <p:spPr bwMode="auto">
          <a:xfrm>
            <a:off x="1952625" y="5451475"/>
            <a:ext cx="382588" cy="290513"/>
          </a:xfrm>
          <a:prstGeom prst="rect">
            <a:avLst/>
          </a:prstGeom>
          <a:solidFill>
            <a:srgbClr val="FFFFFF"/>
          </a:solidFill>
          <a:ln w="9525">
            <a:noFill/>
            <a:miter lim="800000"/>
            <a:headEnd/>
            <a:tailEnd/>
          </a:ln>
        </p:spPr>
        <p:txBody>
          <a:bodyPr lIns="0" tIns="0" rIns="0" bIns="0" anchor="ctr"/>
          <a:lstStyle/>
          <a:p>
            <a:pPr>
              <a:lnSpc>
                <a:spcPct val="80000"/>
              </a:lnSpc>
            </a:pPr>
            <a:r>
              <a:rPr lang="en-US" altLang="zh-CN" sz="2000">
                <a:ea typeface="楷体_GB2312" pitchFamily="49" charset="-122"/>
              </a:rPr>
              <a:t>RU</a:t>
            </a:r>
          </a:p>
        </p:txBody>
      </p:sp>
      <p:sp>
        <p:nvSpPr>
          <p:cNvPr id="1267791" name="Line 79"/>
          <p:cNvSpPr>
            <a:spLocks noChangeAspect="1" noChangeShapeType="1"/>
          </p:cNvSpPr>
          <p:nvPr/>
        </p:nvSpPr>
        <p:spPr bwMode="auto">
          <a:xfrm>
            <a:off x="3189288" y="5086350"/>
            <a:ext cx="0" cy="303213"/>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67792" name="Line 80"/>
          <p:cNvSpPr>
            <a:spLocks noChangeAspect="1" noChangeShapeType="1"/>
          </p:cNvSpPr>
          <p:nvPr/>
        </p:nvSpPr>
        <p:spPr bwMode="auto">
          <a:xfrm>
            <a:off x="4173538" y="5557838"/>
            <a:ext cx="3829050" cy="0"/>
          </a:xfrm>
          <a:prstGeom prst="line">
            <a:avLst/>
          </a:prstGeom>
          <a:noFill/>
          <a:ln w="28575">
            <a:solidFill>
              <a:srgbClr val="000000"/>
            </a:solidFill>
            <a:round/>
            <a:headEnd/>
            <a:tailEnd/>
          </a:ln>
        </p:spPr>
        <p:txBody>
          <a:bodyPr anchor="ctr"/>
          <a:lstStyle/>
          <a:p>
            <a:endParaRPr lang="zh-CN" altLang="en-US"/>
          </a:p>
        </p:txBody>
      </p:sp>
      <p:sp>
        <p:nvSpPr>
          <p:cNvPr id="1267793" name="Line 81"/>
          <p:cNvSpPr>
            <a:spLocks noChangeAspect="1" noChangeShapeType="1"/>
          </p:cNvSpPr>
          <p:nvPr/>
        </p:nvSpPr>
        <p:spPr bwMode="auto">
          <a:xfrm flipV="1">
            <a:off x="8002588" y="1268413"/>
            <a:ext cx="1587" cy="4289425"/>
          </a:xfrm>
          <a:prstGeom prst="line">
            <a:avLst/>
          </a:prstGeom>
          <a:noFill/>
          <a:ln w="28575">
            <a:solidFill>
              <a:srgbClr val="000000"/>
            </a:solidFill>
            <a:round/>
            <a:headEnd/>
            <a:tailEnd/>
          </a:ln>
        </p:spPr>
        <p:txBody>
          <a:bodyPr anchor="ctr"/>
          <a:lstStyle/>
          <a:p>
            <a:endParaRPr lang="zh-CN" altLang="en-US"/>
          </a:p>
        </p:txBody>
      </p:sp>
      <p:sp>
        <p:nvSpPr>
          <p:cNvPr id="1267794" name="Line 82"/>
          <p:cNvSpPr>
            <a:spLocks noChangeAspect="1" noChangeShapeType="1"/>
          </p:cNvSpPr>
          <p:nvPr/>
        </p:nvSpPr>
        <p:spPr bwMode="auto">
          <a:xfrm flipH="1">
            <a:off x="7502525" y="2298700"/>
            <a:ext cx="500063" cy="0"/>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67796" name="AutoShape 84"/>
          <p:cNvSpPr>
            <a:spLocks noChangeAspect="1" noChangeArrowheads="1"/>
          </p:cNvSpPr>
          <p:nvPr/>
        </p:nvSpPr>
        <p:spPr bwMode="auto">
          <a:xfrm>
            <a:off x="7959725" y="2266950"/>
            <a:ext cx="65088" cy="66675"/>
          </a:xfrm>
          <a:prstGeom prst="flowChartConnector">
            <a:avLst/>
          </a:prstGeom>
          <a:solidFill>
            <a:srgbClr val="000000"/>
          </a:solidFill>
          <a:ln w="9525">
            <a:solidFill>
              <a:srgbClr val="000000"/>
            </a:solidFill>
            <a:round/>
            <a:headEnd/>
            <a:tailEnd/>
          </a:ln>
        </p:spPr>
        <p:txBody>
          <a:bodyPr anchor="ctr"/>
          <a:lstStyle/>
          <a:p>
            <a:endParaRPr lang="zh-CN" altLang="en-US"/>
          </a:p>
        </p:txBody>
      </p:sp>
      <p:sp>
        <p:nvSpPr>
          <p:cNvPr id="1267797" name="Line 85"/>
          <p:cNvSpPr>
            <a:spLocks noChangeShapeType="1"/>
          </p:cNvSpPr>
          <p:nvPr/>
        </p:nvSpPr>
        <p:spPr bwMode="auto">
          <a:xfrm flipH="1">
            <a:off x="5364163" y="1266825"/>
            <a:ext cx="2640012" cy="0"/>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67798" name="Rectangle 86"/>
          <p:cNvSpPr>
            <a:spLocks noChangeArrowheads="1"/>
          </p:cNvSpPr>
          <p:nvPr/>
        </p:nvSpPr>
        <p:spPr bwMode="auto">
          <a:xfrm>
            <a:off x="4832350" y="5846763"/>
            <a:ext cx="3484563" cy="822325"/>
          </a:xfrm>
          <a:prstGeom prst="rect">
            <a:avLst/>
          </a:prstGeom>
          <a:noFill/>
          <a:ln w="28575" algn="ctr">
            <a:noFill/>
            <a:miter lim="800000"/>
            <a:headEnd/>
            <a:tailEnd/>
          </a:ln>
          <a:effectLst/>
        </p:spPr>
        <p:txBody>
          <a:bodyPr anchor="ctr">
            <a:spAutoFit/>
          </a:bodyPr>
          <a:lstStyle/>
          <a:p>
            <a:r>
              <a:rPr kumimoji="1" lang="zh-CN" altLang="en-US">
                <a:solidFill>
                  <a:schemeClr val="bg2"/>
                </a:solidFill>
                <a:ea typeface="楷体_GB2312" pitchFamily="49" charset="-122"/>
              </a:rPr>
              <a:t>图</a:t>
            </a:r>
            <a:r>
              <a:rPr kumimoji="1" lang="en-US" altLang="zh-CN">
                <a:solidFill>
                  <a:schemeClr val="bg2"/>
                </a:solidFill>
                <a:ea typeface="楷体_GB2312" pitchFamily="49" charset="-122"/>
              </a:rPr>
              <a:t>7.14  Intel PentiumⅡ</a:t>
            </a:r>
          </a:p>
          <a:p>
            <a:r>
              <a:rPr kumimoji="1" lang="zh-CN" altLang="en-US">
                <a:solidFill>
                  <a:schemeClr val="bg2"/>
                </a:solidFill>
                <a:ea typeface="楷体_GB2312" pitchFamily="49" charset="-122"/>
              </a:rPr>
              <a:t>的指令流水线结构</a:t>
            </a:r>
            <a:r>
              <a:rPr kumimoji="1" lang="en-US" altLang="zh-CN">
                <a:solidFill>
                  <a:schemeClr val="bg2"/>
                </a:solidFill>
                <a:latin typeface="宋体" pitchFamily="2" charset="-122"/>
              </a:rPr>
              <a:t>(</a:t>
            </a:r>
            <a:r>
              <a:rPr kumimoji="1" lang="zh-CN" altLang="en-US">
                <a:solidFill>
                  <a:schemeClr val="bg2"/>
                </a:solidFill>
                <a:ea typeface="楷体_GB2312" pitchFamily="49" charset="-122"/>
              </a:rPr>
              <a:t>续</a:t>
            </a:r>
            <a:r>
              <a:rPr kumimoji="1" lang="en-US" altLang="zh-CN">
                <a:solidFill>
                  <a:schemeClr val="bg2"/>
                </a:solidFill>
                <a:latin typeface="宋体" pitchFamily="2" charset="-122"/>
              </a:rPr>
              <a:t>)</a:t>
            </a:r>
          </a:p>
        </p:txBody>
      </p:sp>
      <p:sp>
        <p:nvSpPr>
          <p:cNvPr id="1267799" name="AutoShape 87">
            <a:hlinkClick r:id="" action="ppaction://hlinkshowjump?jump=lastslideviewed" highlightClick="1"/>
          </p:cNvPr>
          <p:cNvSpPr>
            <a:spLocks noChangeArrowheads="1"/>
          </p:cNvSpPr>
          <p:nvPr/>
        </p:nvSpPr>
        <p:spPr bwMode="auto">
          <a:xfrm>
            <a:off x="8388350" y="333375"/>
            <a:ext cx="431800" cy="431800"/>
          </a:xfrm>
          <a:prstGeom prst="actionButtonReturn">
            <a:avLst/>
          </a:prstGeom>
          <a:solidFill>
            <a:schemeClr val="folHlink"/>
          </a:solidFill>
          <a:ln w="28575">
            <a:noFill/>
            <a:miter lim="800000"/>
            <a:headEnd/>
            <a:tailEnd/>
          </a:ln>
          <a:effectLst/>
        </p:spPr>
        <p:txBody>
          <a:bodyPr wrap="none" anchor="ctr"/>
          <a:lstStyle/>
          <a:p>
            <a:endParaRPr lang="zh-CN" altLang="en-US"/>
          </a:p>
        </p:txBody>
      </p:sp>
      <p:sp>
        <p:nvSpPr>
          <p:cNvPr id="1267800" name="Text Box 88"/>
          <p:cNvSpPr txBox="1">
            <a:spLocks noChangeArrowheads="1"/>
          </p:cNvSpPr>
          <p:nvPr/>
        </p:nvSpPr>
        <p:spPr bwMode="auto">
          <a:xfrm>
            <a:off x="3275013" y="549275"/>
            <a:ext cx="792162" cy="396875"/>
          </a:xfrm>
          <a:prstGeom prst="rect">
            <a:avLst/>
          </a:prstGeom>
          <a:noFill/>
          <a:ln w="28575" algn="ctr">
            <a:noFill/>
            <a:miter lim="800000"/>
            <a:headEnd/>
            <a:tailEnd/>
          </a:ln>
          <a:effectLst/>
        </p:spPr>
        <p:txBody>
          <a:bodyPr>
            <a:spAutoFit/>
          </a:bodyPr>
          <a:lstStyle/>
          <a:p>
            <a:pPr algn="l">
              <a:spcBef>
                <a:spcPct val="50000"/>
              </a:spcBef>
            </a:pPr>
            <a:r>
              <a:rPr lang="zh-CN" altLang="en-US" sz="2000">
                <a:solidFill>
                  <a:srgbClr val="FF3300"/>
                </a:solidFill>
                <a:ea typeface="楷体_GB2312" pitchFamily="49" charset="-122"/>
              </a:rPr>
              <a:t>顺序</a:t>
            </a:r>
          </a:p>
        </p:txBody>
      </p:sp>
      <p:sp>
        <p:nvSpPr>
          <p:cNvPr id="1267801" name="Text Box 89"/>
          <p:cNvSpPr txBox="1">
            <a:spLocks noChangeArrowheads="1"/>
          </p:cNvSpPr>
          <p:nvPr/>
        </p:nvSpPr>
        <p:spPr bwMode="auto">
          <a:xfrm>
            <a:off x="3276600" y="1484313"/>
            <a:ext cx="792163" cy="396875"/>
          </a:xfrm>
          <a:prstGeom prst="rect">
            <a:avLst/>
          </a:prstGeom>
          <a:noFill/>
          <a:ln w="28575" algn="ctr">
            <a:noFill/>
            <a:miter lim="800000"/>
            <a:headEnd/>
            <a:tailEnd/>
          </a:ln>
          <a:effectLst/>
        </p:spPr>
        <p:txBody>
          <a:bodyPr>
            <a:spAutoFit/>
          </a:bodyPr>
          <a:lstStyle/>
          <a:p>
            <a:pPr algn="l">
              <a:spcBef>
                <a:spcPct val="50000"/>
              </a:spcBef>
            </a:pPr>
            <a:r>
              <a:rPr lang="zh-CN" altLang="en-US" sz="2000">
                <a:solidFill>
                  <a:srgbClr val="FF3300"/>
                </a:solidFill>
                <a:ea typeface="楷体_GB2312" pitchFamily="49" charset="-122"/>
              </a:rPr>
              <a:t>乱序</a:t>
            </a:r>
          </a:p>
        </p:txBody>
      </p:sp>
      <p:sp>
        <p:nvSpPr>
          <p:cNvPr id="1267802" name="Text Box 90"/>
          <p:cNvSpPr txBox="1">
            <a:spLocks noChangeArrowheads="1"/>
          </p:cNvSpPr>
          <p:nvPr/>
        </p:nvSpPr>
        <p:spPr bwMode="auto">
          <a:xfrm>
            <a:off x="4140200" y="350838"/>
            <a:ext cx="2808288" cy="701675"/>
          </a:xfrm>
          <a:prstGeom prst="rect">
            <a:avLst/>
          </a:prstGeom>
          <a:noFill/>
          <a:ln w="28575" algn="ctr">
            <a:noFill/>
            <a:miter lim="800000"/>
            <a:headEnd/>
            <a:tailEnd/>
          </a:ln>
          <a:effectLst/>
        </p:spPr>
        <p:txBody>
          <a:bodyPr>
            <a:spAutoFit/>
          </a:bodyPr>
          <a:lstStyle/>
          <a:p>
            <a:pPr algn="l"/>
            <a:r>
              <a:rPr lang="zh-CN" altLang="en-US" sz="2000">
                <a:solidFill>
                  <a:srgbClr val="0000FF"/>
                </a:solidFill>
                <a:ea typeface="楷体_GB2312" pitchFamily="49" charset="-122"/>
              </a:rPr>
              <a:t>能保存</a:t>
            </a:r>
            <a:r>
              <a:rPr lang="en-US" altLang="zh-CN" sz="2000">
                <a:solidFill>
                  <a:srgbClr val="0000FF"/>
                </a:solidFill>
                <a:ea typeface="楷体_GB2312" pitchFamily="49" charset="-122"/>
              </a:rPr>
              <a:t>40</a:t>
            </a:r>
            <a:r>
              <a:rPr lang="zh-CN" altLang="en-US" sz="2000">
                <a:solidFill>
                  <a:srgbClr val="0000FF"/>
                </a:solidFill>
                <a:ea typeface="楷体_GB2312" pitchFamily="49" charset="-122"/>
              </a:rPr>
              <a:t>个微操作；</a:t>
            </a:r>
          </a:p>
          <a:p>
            <a:pPr algn="l"/>
            <a:r>
              <a:rPr lang="zh-CN" altLang="en-US" sz="2000">
                <a:solidFill>
                  <a:srgbClr val="0000FF"/>
                </a:solidFill>
                <a:ea typeface="楷体_GB2312" pitchFamily="49" charset="-122"/>
              </a:rPr>
              <a:t>包含</a:t>
            </a:r>
            <a:r>
              <a:rPr lang="en-US" altLang="zh-CN" sz="2000">
                <a:solidFill>
                  <a:srgbClr val="0000FF"/>
                </a:solidFill>
                <a:ea typeface="楷体_GB2312" pitchFamily="49" charset="-122"/>
              </a:rPr>
              <a:t>40</a:t>
            </a:r>
            <a:r>
              <a:rPr lang="zh-CN" altLang="en-US" sz="2000">
                <a:solidFill>
                  <a:srgbClr val="0000FF"/>
                </a:solidFill>
                <a:ea typeface="楷体_GB2312" pitchFamily="49" charset="-122"/>
              </a:rPr>
              <a:t>个硬件寄存器。</a:t>
            </a:r>
          </a:p>
        </p:txBody>
      </p:sp>
      <p:sp>
        <p:nvSpPr>
          <p:cNvPr id="1267803" name="Text Box 91"/>
          <p:cNvSpPr txBox="1">
            <a:spLocks noChangeArrowheads="1"/>
          </p:cNvSpPr>
          <p:nvPr/>
        </p:nvSpPr>
        <p:spPr bwMode="auto">
          <a:xfrm>
            <a:off x="3924300" y="1484313"/>
            <a:ext cx="3960813" cy="396875"/>
          </a:xfrm>
          <a:prstGeom prst="rect">
            <a:avLst/>
          </a:prstGeom>
          <a:noFill/>
          <a:ln w="28575" algn="ctr">
            <a:noFill/>
            <a:miter lim="800000"/>
            <a:headEnd/>
            <a:tailEnd/>
          </a:ln>
          <a:effectLst/>
        </p:spPr>
        <p:txBody>
          <a:bodyPr>
            <a:spAutoFit/>
          </a:bodyPr>
          <a:lstStyle/>
          <a:p>
            <a:pPr algn="l"/>
            <a:r>
              <a:rPr lang="zh-CN" altLang="en-US" sz="2000">
                <a:solidFill>
                  <a:srgbClr val="006600"/>
                </a:solidFill>
                <a:ea typeface="楷体_GB2312" pitchFamily="49" charset="-122"/>
              </a:rPr>
              <a:t>所需数据项、执行单元全部有效</a:t>
            </a:r>
          </a:p>
        </p:txBody>
      </p:sp>
      <p:sp>
        <p:nvSpPr>
          <p:cNvPr id="1267805" name="Text Box 93"/>
          <p:cNvSpPr txBox="1">
            <a:spLocks noChangeArrowheads="1"/>
          </p:cNvSpPr>
          <p:nvPr/>
        </p:nvSpPr>
        <p:spPr bwMode="auto">
          <a:xfrm>
            <a:off x="2085975" y="1438275"/>
            <a:ext cx="1223963" cy="581025"/>
          </a:xfrm>
          <a:prstGeom prst="rect">
            <a:avLst/>
          </a:prstGeom>
          <a:noFill/>
          <a:ln w="28575" algn="ctr">
            <a:noFill/>
            <a:miter lim="800000"/>
            <a:headEnd/>
            <a:tailEnd/>
          </a:ln>
          <a:effectLst/>
        </p:spPr>
        <p:txBody>
          <a:bodyPr>
            <a:spAutoFit/>
          </a:bodyPr>
          <a:lstStyle/>
          <a:p>
            <a:pPr algn="r">
              <a:lnSpc>
                <a:spcPct val="80000"/>
              </a:lnSpc>
            </a:pPr>
            <a:r>
              <a:rPr lang="zh-CN" altLang="en-US" sz="2000">
                <a:solidFill>
                  <a:srgbClr val="FF00FF"/>
                </a:solidFill>
                <a:ea typeface="楷体_GB2312" pitchFamily="49" charset="-122"/>
              </a:rPr>
              <a:t>结果</a:t>
            </a:r>
          </a:p>
          <a:p>
            <a:pPr algn="r">
              <a:lnSpc>
                <a:spcPct val="80000"/>
              </a:lnSpc>
            </a:pPr>
            <a:r>
              <a:rPr lang="zh-CN" altLang="en-US" sz="2000">
                <a:solidFill>
                  <a:srgbClr val="FF00FF"/>
                </a:solidFill>
                <a:ea typeface="楷体_GB2312" pitchFamily="49" charset="-122"/>
              </a:rPr>
              <a:t>微操作</a:t>
            </a:r>
          </a:p>
        </p:txBody>
      </p:sp>
      <p:sp>
        <p:nvSpPr>
          <p:cNvPr id="1267806" name="Text Box 94"/>
          <p:cNvSpPr txBox="1">
            <a:spLocks noChangeArrowheads="1"/>
          </p:cNvSpPr>
          <p:nvPr/>
        </p:nvSpPr>
        <p:spPr bwMode="auto">
          <a:xfrm>
            <a:off x="611188" y="5805488"/>
            <a:ext cx="4321175" cy="701675"/>
          </a:xfrm>
          <a:prstGeom prst="rect">
            <a:avLst/>
          </a:prstGeom>
          <a:noFill/>
          <a:ln w="28575" algn="ctr">
            <a:noFill/>
            <a:miter lim="800000"/>
            <a:headEnd/>
            <a:tailEnd/>
          </a:ln>
          <a:effectLst/>
        </p:spPr>
        <p:txBody>
          <a:bodyPr>
            <a:spAutoFit/>
          </a:bodyPr>
          <a:lstStyle/>
          <a:p>
            <a:pPr algn="l"/>
            <a:r>
              <a:rPr lang="zh-CN" altLang="en-US" sz="2000">
                <a:solidFill>
                  <a:srgbClr val="006600"/>
                </a:solidFill>
                <a:ea typeface="楷体_GB2312" pitchFamily="49" charset="-122"/>
              </a:rPr>
              <a:t>结果写回寄存器</a:t>
            </a:r>
            <a:r>
              <a:rPr lang="en-US" altLang="zh-CN" sz="2000">
                <a:solidFill>
                  <a:srgbClr val="006600"/>
                </a:solidFill>
                <a:ea typeface="楷体_GB2312" pitchFamily="49" charset="-122"/>
              </a:rPr>
              <a:t>/</a:t>
            </a:r>
            <a:r>
              <a:rPr lang="zh-CN" altLang="en-US" sz="2000">
                <a:solidFill>
                  <a:srgbClr val="006600"/>
                </a:solidFill>
                <a:ea typeface="楷体_GB2312" pitchFamily="49" charset="-122"/>
              </a:rPr>
              <a:t>存储器；</a:t>
            </a:r>
          </a:p>
          <a:p>
            <a:pPr algn="l"/>
            <a:r>
              <a:rPr lang="zh-CN" altLang="en-US" sz="2000">
                <a:solidFill>
                  <a:srgbClr val="006600"/>
                </a:solidFill>
                <a:ea typeface="楷体_GB2312" pitchFamily="49" charset="-122"/>
              </a:rPr>
              <a:t>将已执行完毕的微操作移出</a:t>
            </a:r>
            <a:r>
              <a:rPr lang="en-US" altLang="zh-CN" sz="2000">
                <a:solidFill>
                  <a:srgbClr val="006600"/>
                </a:solidFill>
                <a:ea typeface="楷体_GB2312" pitchFamily="49" charset="-122"/>
              </a:rPr>
              <a:t>ROB</a:t>
            </a:r>
            <a:r>
              <a:rPr lang="zh-CN" altLang="en-US" sz="2000">
                <a:solidFill>
                  <a:srgbClr val="006600"/>
                </a:solidFill>
                <a:ea typeface="楷体_GB2312" pitchFamily="49" charset="-122"/>
              </a:rPr>
              <a:t>。</a:t>
            </a:r>
          </a:p>
        </p:txBody>
      </p:sp>
      <p:sp>
        <p:nvSpPr>
          <p:cNvPr id="1267807" name="Text Box 95"/>
          <p:cNvSpPr txBox="1">
            <a:spLocks noChangeArrowheads="1"/>
          </p:cNvSpPr>
          <p:nvPr/>
        </p:nvSpPr>
        <p:spPr bwMode="auto">
          <a:xfrm>
            <a:off x="3492500" y="5734050"/>
            <a:ext cx="1439863" cy="396875"/>
          </a:xfrm>
          <a:prstGeom prst="rect">
            <a:avLst/>
          </a:prstGeom>
          <a:noFill/>
          <a:ln w="28575" algn="ctr">
            <a:noFill/>
            <a:miter lim="800000"/>
            <a:headEnd/>
            <a:tailEnd/>
          </a:ln>
          <a:effectLst/>
        </p:spPr>
        <p:txBody>
          <a:bodyPr>
            <a:spAutoFit/>
          </a:bodyPr>
          <a:lstStyle/>
          <a:p>
            <a:pPr algn="l">
              <a:spcBef>
                <a:spcPct val="50000"/>
              </a:spcBef>
            </a:pPr>
            <a:r>
              <a:rPr lang="zh-CN" altLang="en-US" sz="2000">
                <a:solidFill>
                  <a:srgbClr val="FF3300"/>
                </a:solidFill>
                <a:ea typeface="楷体_GB2312" pitchFamily="49" charset="-122"/>
              </a:rPr>
              <a:t>按序退出</a:t>
            </a:r>
          </a:p>
        </p:txBody>
      </p:sp>
      <p:sp>
        <p:nvSpPr>
          <p:cNvPr id="1267808" name="Line 96"/>
          <p:cNvSpPr>
            <a:spLocks noChangeShapeType="1"/>
          </p:cNvSpPr>
          <p:nvPr/>
        </p:nvSpPr>
        <p:spPr bwMode="auto">
          <a:xfrm flipH="1">
            <a:off x="2268538" y="1989138"/>
            <a:ext cx="935037" cy="431800"/>
          </a:xfrm>
          <a:prstGeom prst="line">
            <a:avLst/>
          </a:prstGeom>
          <a:noFill/>
          <a:ln w="19050">
            <a:solidFill>
              <a:srgbClr val="FF0066"/>
            </a:solidFill>
            <a:prstDash val="dash"/>
            <a:round/>
            <a:headEnd/>
            <a:tailEnd type="triangle" w="med" len="lg"/>
          </a:ln>
          <a:effectLst/>
        </p:spPr>
        <p:txBody>
          <a:bodyPr wrap="none" anchor="ctr"/>
          <a:lstStyle/>
          <a:p>
            <a:endParaRPr lang="zh-CN" altLang="en-US"/>
          </a:p>
        </p:txBody>
      </p:sp>
      <p:sp>
        <p:nvSpPr>
          <p:cNvPr id="1267809" name="Line 97"/>
          <p:cNvSpPr>
            <a:spLocks noChangeShapeType="1"/>
          </p:cNvSpPr>
          <p:nvPr/>
        </p:nvSpPr>
        <p:spPr bwMode="auto">
          <a:xfrm>
            <a:off x="3348038" y="1989138"/>
            <a:ext cx="431800" cy="503237"/>
          </a:xfrm>
          <a:prstGeom prst="line">
            <a:avLst/>
          </a:prstGeom>
          <a:noFill/>
          <a:ln w="19050">
            <a:solidFill>
              <a:srgbClr val="FF0066"/>
            </a:solidFill>
            <a:prstDash val="dash"/>
            <a:round/>
            <a:headEnd/>
            <a:tailEnd type="triangle" w="med" len="lg"/>
          </a:ln>
          <a:effectLst/>
        </p:spPr>
        <p:txBody>
          <a:bodyPr wrap="none" anchor="ctr"/>
          <a:lstStyle/>
          <a:p>
            <a:endParaRPr lang="zh-CN" altLang="en-US"/>
          </a:p>
        </p:txBody>
      </p:sp>
      <p:sp>
        <p:nvSpPr>
          <p:cNvPr id="1267810" name="Line 98"/>
          <p:cNvSpPr>
            <a:spLocks noChangeShapeType="1"/>
          </p:cNvSpPr>
          <p:nvPr/>
        </p:nvSpPr>
        <p:spPr bwMode="auto">
          <a:xfrm>
            <a:off x="3492500" y="1989138"/>
            <a:ext cx="1511300" cy="503237"/>
          </a:xfrm>
          <a:prstGeom prst="line">
            <a:avLst/>
          </a:prstGeom>
          <a:noFill/>
          <a:ln w="19050">
            <a:solidFill>
              <a:srgbClr val="FF0066"/>
            </a:solidFill>
            <a:prstDash val="dash"/>
            <a:round/>
            <a:headEnd/>
            <a:tailEnd type="triangle" w="med" len="lg"/>
          </a:ln>
          <a:effectLst/>
        </p:spPr>
        <p:txBody>
          <a:bodyPr wrap="none" anchor="ctr"/>
          <a:lstStyle/>
          <a:p>
            <a:endParaRPr lang="zh-CN" altLang="en-US"/>
          </a:p>
        </p:txBody>
      </p:sp>
      <p:sp>
        <p:nvSpPr>
          <p:cNvPr id="1267811" name="Line 99"/>
          <p:cNvSpPr>
            <a:spLocks noChangeShapeType="1"/>
          </p:cNvSpPr>
          <p:nvPr/>
        </p:nvSpPr>
        <p:spPr bwMode="auto">
          <a:xfrm>
            <a:off x="3635375" y="1989138"/>
            <a:ext cx="2305050" cy="431800"/>
          </a:xfrm>
          <a:prstGeom prst="line">
            <a:avLst/>
          </a:prstGeom>
          <a:noFill/>
          <a:ln w="19050">
            <a:solidFill>
              <a:srgbClr val="FF0066"/>
            </a:solidFill>
            <a:prstDash val="dash"/>
            <a:round/>
            <a:headEnd/>
            <a:tailEnd type="triangle" w="med" len="lg"/>
          </a:ln>
          <a:effectLst/>
        </p:spPr>
        <p:txBody>
          <a:bodyPr wrap="none" anchor="ctr"/>
          <a:lstStyle/>
          <a:p>
            <a:endParaRPr lang="zh-CN" altLang="en-US"/>
          </a:p>
        </p:txBody>
      </p:sp>
      <p:sp>
        <p:nvSpPr>
          <p:cNvPr id="1267812" name="Line 100"/>
          <p:cNvSpPr>
            <a:spLocks noChangeShapeType="1"/>
          </p:cNvSpPr>
          <p:nvPr/>
        </p:nvSpPr>
        <p:spPr bwMode="auto">
          <a:xfrm>
            <a:off x="3779838" y="1989138"/>
            <a:ext cx="2952750" cy="431800"/>
          </a:xfrm>
          <a:prstGeom prst="line">
            <a:avLst/>
          </a:prstGeom>
          <a:noFill/>
          <a:ln w="19050">
            <a:solidFill>
              <a:srgbClr val="FF0066"/>
            </a:solidFill>
            <a:prstDash val="dash"/>
            <a:round/>
            <a:headEnd/>
            <a:tailEnd type="triangle" w="med" len="lg"/>
          </a:ln>
          <a:effectLst/>
        </p:spPr>
        <p:txBody>
          <a:bodyPr wrap="none" anchor="ctr"/>
          <a:lstStyle/>
          <a:p>
            <a:endParaRPr lang="zh-CN" altLang="en-US"/>
          </a:p>
        </p:txBody>
      </p:sp>
      <p:sp>
        <p:nvSpPr>
          <p:cNvPr id="1267813" name="Text Box 101"/>
          <p:cNvSpPr txBox="1">
            <a:spLocks noChangeArrowheads="1"/>
          </p:cNvSpPr>
          <p:nvPr/>
        </p:nvSpPr>
        <p:spPr bwMode="auto">
          <a:xfrm>
            <a:off x="827088" y="1889125"/>
            <a:ext cx="2016125" cy="641350"/>
          </a:xfrm>
          <a:prstGeom prst="rect">
            <a:avLst/>
          </a:prstGeom>
          <a:noFill/>
          <a:ln w="28575" algn="ctr">
            <a:noFill/>
            <a:miter lim="800000"/>
            <a:headEnd/>
            <a:tailEnd/>
          </a:ln>
          <a:effectLst/>
        </p:spPr>
        <p:txBody>
          <a:bodyPr>
            <a:spAutoFit/>
          </a:bodyPr>
          <a:lstStyle/>
          <a:p>
            <a:pPr algn="l">
              <a:lnSpc>
                <a:spcPct val="90000"/>
              </a:lnSpc>
            </a:pPr>
            <a:r>
              <a:rPr lang="zh-CN" altLang="en-US" sz="2000">
                <a:solidFill>
                  <a:srgbClr val="0000FF"/>
                </a:solidFill>
                <a:ea typeface="楷体_GB2312" pitchFamily="49" charset="-122"/>
              </a:rPr>
              <a:t>每时钟周期发送</a:t>
            </a:r>
            <a:r>
              <a:rPr lang="en-US" altLang="zh-CN" sz="2000">
                <a:solidFill>
                  <a:srgbClr val="0000FF"/>
                </a:solidFill>
                <a:ea typeface="楷体_GB2312" pitchFamily="49" charset="-122"/>
              </a:rPr>
              <a:t>5</a:t>
            </a:r>
            <a:r>
              <a:rPr lang="zh-CN" altLang="en-US" sz="2000">
                <a:solidFill>
                  <a:srgbClr val="0000FF"/>
                </a:solidFill>
                <a:ea typeface="楷体_GB2312" pitchFamily="49" charset="-122"/>
              </a:rPr>
              <a:t>个微操作</a:t>
            </a:r>
          </a:p>
        </p:txBody>
      </p:sp>
      <p:sp>
        <p:nvSpPr>
          <p:cNvPr id="1267814" name="Text Box 102"/>
          <p:cNvSpPr txBox="1">
            <a:spLocks noChangeArrowheads="1"/>
          </p:cNvSpPr>
          <p:nvPr/>
        </p:nvSpPr>
        <p:spPr bwMode="auto">
          <a:xfrm>
            <a:off x="3132138" y="4183063"/>
            <a:ext cx="1584325" cy="915987"/>
          </a:xfrm>
          <a:prstGeom prst="rect">
            <a:avLst/>
          </a:prstGeom>
          <a:noFill/>
          <a:ln w="28575" algn="ctr">
            <a:noFill/>
            <a:miter lim="800000"/>
            <a:headEnd/>
            <a:tailEnd/>
          </a:ln>
          <a:effectLst/>
        </p:spPr>
        <p:txBody>
          <a:bodyPr>
            <a:spAutoFit/>
          </a:bodyPr>
          <a:lstStyle/>
          <a:p>
            <a:pPr algn="l">
              <a:lnSpc>
                <a:spcPct val="90000"/>
              </a:lnSpc>
            </a:pPr>
            <a:r>
              <a:rPr lang="zh-CN" altLang="en-US" sz="2000">
                <a:solidFill>
                  <a:srgbClr val="0000FF"/>
                </a:solidFill>
                <a:ea typeface="楷体_GB2312" pitchFamily="49" charset="-122"/>
              </a:rPr>
              <a:t>整数运算</a:t>
            </a:r>
          </a:p>
          <a:p>
            <a:pPr algn="l">
              <a:lnSpc>
                <a:spcPct val="90000"/>
              </a:lnSpc>
            </a:pPr>
            <a:r>
              <a:rPr lang="zh-CN" altLang="en-US" sz="2000">
                <a:solidFill>
                  <a:srgbClr val="0000FF"/>
                </a:solidFill>
                <a:ea typeface="楷体_GB2312" pitchFamily="49" charset="-122"/>
              </a:rPr>
              <a:t>浮点运算</a:t>
            </a:r>
          </a:p>
          <a:p>
            <a:pPr algn="l">
              <a:lnSpc>
                <a:spcPct val="90000"/>
              </a:lnSpc>
            </a:pPr>
            <a:r>
              <a:rPr lang="en-US" altLang="zh-CN" sz="2000">
                <a:solidFill>
                  <a:srgbClr val="0000FF"/>
                </a:solidFill>
                <a:ea typeface="楷体_GB2312" pitchFamily="49" charset="-122"/>
              </a:rPr>
              <a:t>MMX</a:t>
            </a:r>
            <a:r>
              <a:rPr lang="zh-CN" altLang="en-US" sz="2000">
                <a:solidFill>
                  <a:srgbClr val="0000FF"/>
                </a:solidFill>
                <a:ea typeface="楷体_GB2312" pitchFamily="49" charset="-122"/>
              </a:rPr>
              <a:t>操作</a:t>
            </a:r>
          </a:p>
        </p:txBody>
      </p:sp>
      <p:sp>
        <p:nvSpPr>
          <p:cNvPr id="1267815" name="Text Box 103"/>
          <p:cNvSpPr txBox="1">
            <a:spLocks noChangeArrowheads="1"/>
          </p:cNvSpPr>
          <p:nvPr/>
        </p:nvSpPr>
        <p:spPr bwMode="auto">
          <a:xfrm>
            <a:off x="4859338" y="4292600"/>
            <a:ext cx="2447925" cy="366713"/>
          </a:xfrm>
          <a:prstGeom prst="rect">
            <a:avLst/>
          </a:prstGeom>
          <a:noFill/>
          <a:ln w="28575" algn="ctr">
            <a:noFill/>
            <a:miter lim="800000"/>
            <a:headEnd/>
            <a:tailEnd/>
          </a:ln>
          <a:effectLst/>
        </p:spPr>
        <p:txBody>
          <a:bodyPr>
            <a:spAutoFit/>
          </a:bodyPr>
          <a:lstStyle/>
          <a:p>
            <a:pPr algn="l">
              <a:lnSpc>
                <a:spcPct val="90000"/>
              </a:lnSpc>
            </a:pPr>
            <a:r>
              <a:rPr lang="zh-CN" altLang="en-US" sz="2000">
                <a:solidFill>
                  <a:srgbClr val="0000FF"/>
                </a:solidFill>
                <a:ea typeface="楷体_GB2312" pitchFamily="49" charset="-122"/>
              </a:rPr>
              <a:t>存储器加载、存储</a:t>
            </a:r>
          </a:p>
        </p:txBody>
      </p:sp>
    </p:spTree>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8EE49E71-A1CA-40A7-B600-20E9836E5C24}" type="slidenum">
              <a:rPr lang="zh-CN" altLang="en-US"/>
              <a:pPr/>
              <a:t>51</a:t>
            </a:fld>
            <a:endParaRPr lang="en-US" altLang="zh-CN"/>
          </a:p>
        </p:txBody>
      </p:sp>
      <p:sp>
        <p:nvSpPr>
          <p:cNvPr id="1268738" name="Rectangle 2"/>
          <p:cNvSpPr>
            <a:spLocks noGrp="1" noChangeArrowheads="1"/>
          </p:cNvSpPr>
          <p:nvPr>
            <p:ph type="title"/>
          </p:nvPr>
        </p:nvSpPr>
        <p:spPr/>
        <p:txBody>
          <a:bodyPr/>
          <a:lstStyle/>
          <a:p>
            <a:r>
              <a:rPr lang="en-US" altLang="zh-CN" sz="3200"/>
              <a:t>7.3.2 </a:t>
            </a:r>
            <a:r>
              <a:rPr lang="zh-CN" altLang="en-US" sz="3200" b="0"/>
              <a:t>指令流水线策略     </a:t>
            </a:r>
            <a:r>
              <a:rPr lang="en-US" altLang="zh-CN" sz="2800">
                <a:solidFill>
                  <a:srgbClr val="006600"/>
                </a:solidFill>
                <a:ea typeface="黑体" pitchFamily="2" charset="-122"/>
              </a:rPr>
              <a:t>1. </a:t>
            </a:r>
            <a:r>
              <a:rPr lang="zh-CN" altLang="en-US" sz="2800">
                <a:solidFill>
                  <a:srgbClr val="006600"/>
                </a:solidFill>
                <a:ea typeface="黑体" pitchFamily="2" charset="-122"/>
              </a:rPr>
              <a:t>增加指令流水线</a:t>
            </a:r>
            <a:r>
              <a:rPr lang="zh-CN" altLang="en-US" sz="2800">
                <a:solidFill>
                  <a:srgbClr val="FF0066"/>
                </a:solidFill>
                <a:ea typeface="黑体" pitchFamily="2" charset="-122"/>
              </a:rPr>
              <a:t>深度</a:t>
            </a:r>
          </a:p>
        </p:txBody>
      </p:sp>
      <p:sp>
        <p:nvSpPr>
          <p:cNvPr id="1268739" name="Rectangle 3"/>
          <p:cNvSpPr>
            <a:spLocks noGrp="1" noChangeArrowheads="1"/>
          </p:cNvSpPr>
          <p:nvPr>
            <p:ph type="body" idx="1"/>
          </p:nvPr>
        </p:nvSpPr>
        <p:spPr>
          <a:xfrm>
            <a:off x="457200" y="981075"/>
            <a:ext cx="8291513" cy="5761038"/>
          </a:xfrm>
        </p:spPr>
        <p:txBody>
          <a:bodyPr/>
          <a:lstStyle/>
          <a:p>
            <a:pPr defTabSz="808038"/>
            <a:r>
              <a:rPr lang="zh-CN" altLang="en-US"/>
              <a:t>增加流水线的</a:t>
            </a:r>
            <a:r>
              <a:rPr lang="zh-CN" altLang="en-US">
                <a:solidFill>
                  <a:srgbClr val="0000FF"/>
                </a:solidFill>
              </a:rPr>
              <a:t>深度</a:t>
            </a:r>
            <a:r>
              <a:rPr lang="zh-CN" altLang="en-US"/>
              <a:t>可以提高流水线的性能，但：</a:t>
            </a:r>
          </a:p>
          <a:p>
            <a:pPr marL="808038" lvl="1" indent="-285750" defTabSz="808038"/>
            <a:r>
              <a:rPr lang="zh-CN" altLang="en-US"/>
              <a:t>流水线深度受限于流水线的</a:t>
            </a:r>
            <a:r>
              <a:rPr lang="zh-CN" altLang="en-US">
                <a:solidFill>
                  <a:srgbClr val="0000FF"/>
                </a:solidFill>
              </a:rPr>
              <a:t>延迟</a:t>
            </a:r>
            <a:r>
              <a:rPr lang="zh-CN" altLang="en-US"/>
              <a:t>和</a:t>
            </a:r>
            <a:r>
              <a:rPr lang="zh-CN" altLang="en-US">
                <a:solidFill>
                  <a:srgbClr val="0000FF"/>
                </a:solidFill>
              </a:rPr>
              <a:t>额外开销</a:t>
            </a:r>
            <a:r>
              <a:rPr lang="zh-CN" altLang="en-US"/>
              <a:t>；</a:t>
            </a:r>
          </a:p>
          <a:p>
            <a:pPr marL="808038" lvl="1" indent="-285750" defTabSz="808038"/>
            <a:r>
              <a:rPr lang="zh-CN" altLang="en-US"/>
              <a:t>需要用</a:t>
            </a:r>
            <a:r>
              <a:rPr lang="zh-CN" altLang="en-US">
                <a:solidFill>
                  <a:srgbClr val="FF0000"/>
                </a:solidFill>
              </a:rPr>
              <a:t>高速锁存器</a:t>
            </a:r>
            <a:r>
              <a:rPr lang="zh-CN" altLang="en-US"/>
              <a:t>作为流水线的</a:t>
            </a:r>
            <a:r>
              <a:rPr lang="zh-CN" altLang="en-US">
                <a:solidFill>
                  <a:srgbClr val="0000FF"/>
                </a:solidFill>
              </a:rPr>
              <a:t>缓冲寄存器</a:t>
            </a:r>
            <a:r>
              <a:rPr lang="zh-CN" altLang="en-US"/>
              <a:t>。</a:t>
            </a:r>
          </a:p>
          <a:p>
            <a:pPr defTabSz="808038"/>
            <a:r>
              <a:rPr lang="zh-CN" altLang="en-US"/>
              <a:t>由</a:t>
            </a:r>
            <a:r>
              <a:rPr lang="en-US" altLang="zh-CN"/>
              <a:t>J.G.Earle</a:t>
            </a:r>
            <a:r>
              <a:rPr lang="zh-CN" altLang="en-US"/>
              <a:t>在</a:t>
            </a:r>
            <a:r>
              <a:rPr lang="en-US" altLang="zh-CN"/>
              <a:t>1965</a:t>
            </a:r>
            <a:r>
              <a:rPr lang="zh-CN" altLang="en-US"/>
              <a:t>年发明的</a:t>
            </a:r>
            <a:r>
              <a:rPr lang="en-US" altLang="zh-CN">
                <a:solidFill>
                  <a:srgbClr val="FF0000"/>
                </a:solidFill>
              </a:rPr>
              <a:t>Earle</a:t>
            </a:r>
            <a:r>
              <a:rPr lang="zh-CN" altLang="en-US">
                <a:solidFill>
                  <a:srgbClr val="FF0000"/>
                </a:solidFill>
              </a:rPr>
              <a:t>锁存器</a:t>
            </a:r>
            <a:r>
              <a:rPr lang="zh-CN" altLang="en-US"/>
              <a:t>是一种具有良好性能的高速锁存器，具有如下优点：</a:t>
            </a:r>
          </a:p>
          <a:p>
            <a:pPr marL="808038" lvl="1" indent="-285750" defTabSz="808038"/>
            <a:r>
              <a:rPr lang="zh-CN" altLang="en-US" sz="2400"/>
              <a:t>对时钟扭曲（</a:t>
            </a:r>
            <a:r>
              <a:rPr lang="en-US" altLang="zh-CN" sz="2400"/>
              <a:t>clock skew</a:t>
            </a:r>
            <a:r>
              <a:rPr lang="zh-CN" altLang="en-US" sz="2400"/>
              <a:t>）相对而言不敏感，一般是两级门的延迟时间，避免了数据通过锁存器时可能产生的时钟扭曲；</a:t>
            </a:r>
          </a:p>
          <a:p>
            <a:pPr marL="808038" lvl="1" indent="-285750" defTabSz="808038"/>
            <a:r>
              <a:rPr lang="zh-CN" altLang="en-US" sz="2400"/>
              <a:t>在锁存器中可以实现两级逻辑运算，而不会增加锁存器的延迟时间，这样，每个流水线中的两级逻辑可以与锁存器重叠，从而隐藏锁存器产生的额外开销。</a:t>
            </a:r>
          </a:p>
        </p:txBody>
      </p:sp>
    </p:spTree>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84A9203B-EA61-432A-9A2C-B06319FF1130}" type="slidenum">
              <a:rPr lang="zh-CN" altLang="en-US"/>
              <a:pPr/>
              <a:t>52</a:t>
            </a:fld>
            <a:endParaRPr lang="en-US" altLang="zh-CN"/>
          </a:p>
        </p:txBody>
      </p:sp>
      <p:sp>
        <p:nvSpPr>
          <p:cNvPr id="1269762" name="Rectangle 2"/>
          <p:cNvSpPr>
            <a:spLocks noGrp="1" noChangeArrowheads="1"/>
          </p:cNvSpPr>
          <p:nvPr>
            <p:ph type="title"/>
          </p:nvPr>
        </p:nvSpPr>
        <p:spPr/>
        <p:txBody>
          <a:bodyPr/>
          <a:lstStyle/>
          <a:p>
            <a:r>
              <a:rPr lang="en-US" altLang="zh-CN" sz="3200"/>
              <a:t>7.3.2 </a:t>
            </a:r>
            <a:r>
              <a:rPr lang="zh-CN" altLang="en-US" sz="3200" b="0"/>
              <a:t>指令流水线策略     </a:t>
            </a:r>
            <a:r>
              <a:rPr lang="en-US" altLang="zh-CN" sz="2800">
                <a:solidFill>
                  <a:srgbClr val="006600"/>
                </a:solidFill>
                <a:ea typeface="黑体" pitchFamily="2" charset="-122"/>
              </a:rPr>
              <a:t>2. </a:t>
            </a:r>
            <a:r>
              <a:rPr lang="zh-CN" altLang="en-US" sz="2800">
                <a:solidFill>
                  <a:srgbClr val="006600"/>
                </a:solidFill>
                <a:ea typeface="黑体" pitchFamily="2" charset="-122"/>
              </a:rPr>
              <a:t>增加指令流水线</a:t>
            </a:r>
            <a:r>
              <a:rPr lang="zh-CN" altLang="en-US" sz="2800">
                <a:solidFill>
                  <a:srgbClr val="FF0066"/>
                </a:solidFill>
                <a:ea typeface="黑体" pitchFamily="2" charset="-122"/>
              </a:rPr>
              <a:t>条数</a:t>
            </a:r>
          </a:p>
        </p:txBody>
      </p:sp>
      <p:sp>
        <p:nvSpPr>
          <p:cNvPr id="1269763" name="Rectangle 3"/>
          <p:cNvSpPr>
            <a:spLocks noGrp="1" noChangeArrowheads="1"/>
          </p:cNvSpPr>
          <p:nvPr>
            <p:ph type="body" idx="1"/>
          </p:nvPr>
        </p:nvSpPr>
        <p:spPr>
          <a:xfrm>
            <a:off x="457200" y="765175"/>
            <a:ext cx="8578850" cy="5976938"/>
          </a:xfrm>
        </p:spPr>
        <p:txBody>
          <a:bodyPr/>
          <a:lstStyle/>
          <a:p>
            <a:pPr defTabSz="808038"/>
            <a:r>
              <a:rPr lang="zh-CN" altLang="en-US"/>
              <a:t>增加指令流水线的深度的局限：</a:t>
            </a:r>
          </a:p>
          <a:p>
            <a:pPr marL="808038" lvl="1" indent="-285750" defTabSz="808038"/>
            <a:r>
              <a:rPr lang="zh-CN" altLang="en-US" sz="2400"/>
              <a:t>指令执行过程的</a:t>
            </a:r>
            <a:r>
              <a:rPr lang="zh-CN" altLang="en-US" sz="2400">
                <a:solidFill>
                  <a:srgbClr val="CC0000"/>
                </a:solidFill>
              </a:rPr>
              <a:t>细化</a:t>
            </a:r>
            <a:r>
              <a:rPr lang="zh-CN" altLang="en-US" sz="2400"/>
              <a:t>是有限度的</a:t>
            </a:r>
          </a:p>
          <a:p>
            <a:pPr marL="808038" lvl="1" indent="-285750" defTabSz="808038"/>
            <a:r>
              <a:rPr lang="zh-CN" altLang="en-US" sz="2400"/>
              <a:t>随着流水线深度的增加，流水线段之间的</a:t>
            </a:r>
            <a:r>
              <a:rPr lang="zh-CN" altLang="en-US" sz="2400">
                <a:solidFill>
                  <a:srgbClr val="CC0000"/>
                </a:solidFill>
              </a:rPr>
              <a:t>缓冲器</a:t>
            </a:r>
            <a:r>
              <a:rPr lang="zh-CN" altLang="en-US" sz="2400"/>
              <a:t>增多，</a:t>
            </a:r>
            <a:r>
              <a:rPr lang="zh-CN" altLang="en-US" sz="2400">
                <a:solidFill>
                  <a:srgbClr val="CC0000"/>
                </a:solidFill>
              </a:rPr>
              <a:t>延迟</a:t>
            </a:r>
            <a:r>
              <a:rPr lang="zh-CN" altLang="en-US" sz="2400"/>
              <a:t>加大，使流水线的性能提高受到阻碍</a:t>
            </a:r>
          </a:p>
          <a:p>
            <a:pPr defTabSz="808038"/>
            <a:r>
              <a:rPr lang="zh-CN" altLang="en-US"/>
              <a:t>多指令流水线结构</a:t>
            </a:r>
          </a:p>
          <a:p>
            <a:pPr marL="808038" lvl="1" indent="-285750" defTabSz="808038"/>
            <a:r>
              <a:rPr lang="en-US" altLang="zh-CN" sz="2400"/>
              <a:t>Intel Pentium </a:t>
            </a:r>
            <a:r>
              <a:rPr lang="zh-CN" altLang="en-US" sz="2400"/>
              <a:t>处理器：</a:t>
            </a:r>
          </a:p>
          <a:p>
            <a:pPr marL="1439863" lvl="2" defTabSz="808038"/>
            <a:r>
              <a:rPr lang="en-US" altLang="zh-CN" sz="2400"/>
              <a:t>U</a:t>
            </a:r>
            <a:r>
              <a:rPr lang="zh-CN" altLang="en-US" sz="2400"/>
              <a:t>指令流水线（主流水线）</a:t>
            </a:r>
          </a:p>
          <a:p>
            <a:pPr marL="1439863" lvl="2" defTabSz="808038"/>
            <a:r>
              <a:rPr lang="en-US" altLang="zh-CN" sz="2400"/>
              <a:t>V</a:t>
            </a:r>
            <a:r>
              <a:rPr lang="zh-CN" altLang="en-US" sz="2400"/>
              <a:t>指令流水线（副流水线）</a:t>
            </a:r>
          </a:p>
          <a:p>
            <a:pPr marL="808038" lvl="1" indent="-285750" defTabSz="808038"/>
            <a:r>
              <a:rPr lang="en-US" altLang="zh-CN" sz="2400"/>
              <a:t>IBM PowerPC 601</a:t>
            </a:r>
          </a:p>
          <a:p>
            <a:pPr marL="808038" lvl="1" indent="-285750" defTabSz="808038"/>
            <a:r>
              <a:rPr lang="zh-CN" altLang="en-US" sz="2400"/>
              <a:t>多核</a:t>
            </a:r>
            <a:r>
              <a:rPr lang="en-US" altLang="zh-CN" sz="2400"/>
              <a:t>CPU</a:t>
            </a:r>
          </a:p>
        </p:txBody>
      </p:sp>
    </p:spTree>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4"/>
          <p:cNvSpPr>
            <a:spLocks noGrp="1"/>
          </p:cNvSpPr>
          <p:nvPr>
            <p:ph type="sldNum" sz="quarter" idx="11"/>
          </p:nvPr>
        </p:nvSpPr>
        <p:spPr/>
        <p:txBody>
          <a:bodyPr/>
          <a:lstStyle/>
          <a:p>
            <a:fld id="{D623B5C6-8EF9-4622-A988-F67CE536359D}" type="slidenum">
              <a:rPr lang="zh-CN" altLang="en-US"/>
              <a:pPr/>
              <a:t>53</a:t>
            </a:fld>
            <a:endParaRPr lang="en-US" altLang="zh-CN"/>
          </a:p>
        </p:txBody>
      </p:sp>
      <p:sp>
        <p:nvSpPr>
          <p:cNvPr id="1270786" name="Rectangle 2"/>
          <p:cNvSpPr>
            <a:spLocks noGrp="1" noChangeArrowheads="1"/>
          </p:cNvSpPr>
          <p:nvPr>
            <p:ph type="title"/>
          </p:nvPr>
        </p:nvSpPr>
        <p:spPr/>
        <p:txBody>
          <a:bodyPr/>
          <a:lstStyle/>
          <a:p>
            <a:r>
              <a:rPr lang="en-US" altLang="zh-CN" sz="3200"/>
              <a:t>7.3.2 </a:t>
            </a:r>
            <a:r>
              <a:rPr lang="zh-CN" altLang="en-US" sz="3200" b="0"/>
              <a:t>指令流水线策略     </a:t>
            </a:r>
            <a:r>
              <a:rPr lang="en-US" altLang="zh-CN" sz="2800">
                <a:solidFill>
                  <a:srgbClr val="006600"/>
                </a:solidFill>
                <a:ea typeface="黑体" pitchFamily="2" charset="-122"/>
              </a:rPr>
              <a:t>2. </a:t>
            </a:r>
            <a:r>
              <a:rPr lang="zh-CN" altLang="en-US" sz="2800">
                <a:solidFill>
                  <a:srgbClr val="006600"/>
                </a:solidFill>
                <a:ea typeface="黑体" pitchFamily="2" charset="-122"/>
              </a:rPr>
              <a:t>增加指令流水线</a:t>
            </a:r>
            <a:r>
              <a:rPr lang="zh-CN" altLang="en-US" sz="2800">
                <a:solidFill>
                  <a:srgbClr val="FF0066"/>
                </a:solidFill>
                <a:ea typeface="黑体" pitchFamily="2" charset="-122"/>
              </a:rPr>
              <a:t>条数</a:t>
            </a:r>
          </a:p>
        </p:txBody>
      </p:sp>
      <p:sp>
        <p:nvSpPr>
          <p:cNvPr id="1270787" name="Rectangle 3"/>
          <p:cNvSpPr>
            <a:spLocks noGrp="1" noChangeArrowheads="1"/>
          </p:cNvSpPr>
          <p:nvPr>
            <p:ph type="body" idx="1"/>
          </p:nvPr>
        </p:nvSpPr>
        <p:spPr>
          <a:xfrm>
            <a:off x="457200" y="692150"/>
            <a:ext cx="8578850" cy="5759450"/>
          </a:xfrm>
        </p:spPr>
        <p:txBody>
          <a:bodyPr/>
          <a:lstStyle/>
          <a:p>
            <a:pPr defTabSz="808038"/>
            <a:r>
              <a:rPr lang="zh-CN" altLang="en-US"/>
              <a:t>多指令流水线结构</a:t>
            </a:r>
          </a:p>
          <a:p>
            <a:pPr marL="808038" lvl="1" indent="-285750" defTabSz="808038"/>
            <a:r>
              <a:rPr lang="en-US" altLang="zh-CN" sz="2400"/>
              <a:t>Intel Pentium </a:t>
            </a:r>
            <a:r>
              <a:rPr lang="zh-CN" altLang="en-US" sz="2400"/>
              <a:t>处理器：</a:t>
            </a:r>
          </a:p>
          <a:p>
            <a:pPr marL="1439863" lvl="2" defTabSz="808038"/>
            <a:r>
              <a:rPr lang="en-US" altLang="zh-CN" sz="2400"/>
              <a:t>U</a:t>
            </a:r>
            <a:r>
              <a:rPr lang="zh-CN" altLang="en-US" sz="2400"/>
              <a:t>指令流水线（主流水线）</a:t>
            </a:r>
          </a:p>
          <a:p>
            <a:pPr marL="1439863" lvl="2" defTabSz="808038"/>
            <a:r>
              <a:rPr lang="en-US" altLang="zh-CN" sz="2400"/>
              <a:t>V</a:t>
            </a:r>
            <a:r>
              <a:rPr lang="zh-CN" altLang="en-US" sz="2400"/>
              <a:t>指令流水线（副流水线）</a:t>
            </a:r>
          </a:p>
          <a:p>
            <a:pPr marL="1439863" lvl="2" defTabSz="808038">
              <a:buFont typeface="Wingdings" pitchFamily="2" charset="2"/>
              <a:buNone/>
            </a:pPr>
            <a:endParaRPr lang="en-US" altLang="zh-CN" sz="2400"/>
          </a:p>
          <a:p>
            <a:pPr marL="1439863" lvl="2" defTabSz="808038">
              <a:buFont typeface="Wingdings" pitchFamily="2" charset="2"/>
              <a:buNone/>
            </a:pPr>
            <a:r>
              <a:rPr lang="en-US" altLang="zh-CN" sz="2400">
                <a:latin typeface="Courier New" pitchFamily="49" charset="0"/>
              </a:rPr>
              <a:t>MOV AX,5</a:t>
            </a:r>
          </a:p>
          <a:p>
            <a:pPr marL="1439863" lvl="2" defTabSz="808038">
              <a:buFont typeface="Wingdings" pitchFamily="2" charset="2"/>
              <a:buNone/>
            </a:pPr>
            <a:r>
              <a:rPr lang="en-US" altLang="zh-CN" sz="2400">
                <a:latin typeface="Courier New" pitchFamily="49" charset="0"/>
              </a:rPr>
              <a:t>INC BX</a:t>
            </a:r>
          </a:p>
          <a:p>
            <a:pPr marL="1439863" lvl="2" defTabSz="808038">
              <a:buFont typeface="Wingdings" pitchFamily="2" charset="2"/>
              <a:buNone/>
            </a:pPr>
            <a:r>
              <a:rPr lang="en-US" altLang="zh-CN" sz="2400">
                <a:latin typeface="Courier New" pitchFamily="49" charset="0"/>
              </a:rPr>
              <a:t>ADD AX,BX</a:t>
            </a:r>
          </a:p>
          <a:p>
            <a:pPr marL="1439863" lvl="2" defTabSz="808038">
              <a:buFont typeface="Wingdings" pitchFamily="2" charset="2"/>
              <a:buNone/>
            </a:pPr>
            <a:r>
              <a:rPr lang="en-US" altLang="zh-CN" sz="2400">
                <a:latin typeface="Courier New" pitchFamily="49" charset="0"/>
              </a:rPr>
              <a:t>XOR CX,CX</a:t>
            </a:r>
          </a:p>
          <a:p>
            <a:pPr marL="1439863" lvl="2" defTabSz="808038">
              <a:buFont typeface="Wingdings" pitchFamily="2" charset="2"/>
              <a:buNone/>
            </a:pPr>
            <a:r>
              <a:rPr lang="en-US" altLang="zh-CN" sz="2400">
                <a:latin typeface="Courier New" pitchFamily="49" charset="0"/>
              </a:rPr>
              <a:t>MOV DX,8</a:t>
            </a:r>
          </a:p>
          <a:p>
            <a:pPr marL="1439863" lvl="2" defTabSz="808038">
              <a:buFont typeface="Wingdings" pitchFamily="2" charset="2"/>
              <a:buNone/>
            </a:pPr>
            <a:r>
              <a:rPr lang="en-US" altLang="zh-CN" sz="2400">
                <a:latin typeface="Courier New" pitchFamily="49" charset="0"/>
              </a:rPr>
              <a:t>INC DX</a:t>
            </a:r>
          </a:p>
        </p:txBody>
      </p:sp>
      <p:sp>
        <p:nvSpPr>
          <p:cNvPr id="1270788" name="Line 4"/>
          <p:cNvSpPr>
            <a:spLocks noChangeShapeType="1"/>
          </p:cNvSpPr>
          <p:nvPr/>
        </p:nvSpPr>
        <p:spPr bwMode="auto">
          <a:xfrm>
            <a:off x="3276600" y="3140075"/>
            <a:ext cx="1223963" cy="287338"/>
          </a:xfrm>
          <a:prstGeom prst="line">
            <a:avLst/>
          </a:prstGeom>
          <a:noFill/>
          <a:ln w="28575">
            <a:solidFill>
              <a:srgbClr val="FF6600"/>
            </a:solidFill>
            <a:round/>
            <a:headEnd/>
            <a:tailEnd/>
          </a:ln>
          <a:effectLst/>
        </p:spPr>
        <p:txBody>
          <a:bodyPr wrap="none" anchor="ctr"/>
          <a:lstStyle/>
          <a:p>
            <a:endParaRPr lang="zh-CN" altLang="en-US"/>
          </a:p>
        </p:txBody>
      </p:sp>
      <p:sp>
        <p:nvSpPr>
          <p:cNvPr id="1270789" name="Line 5"/>
          <p:cNvSpPr>
            <a:spLocks noChangeShapeType="1"/>
          </p:cNvSpPr>
          <p:nvPr/>
        </p:nvSpPr>
        <p:spPr bwMode="auto">
          <a:xfrm flipV="1">
            <a:off x="2843213" y="3427413"/>
            <a:ext cx="1657350" cy="215900"/>
          </a:xfrm>
          <a:prstGeom prst="line">
            <a:avLst/>
          </a:prstGeom>
          <a:noFill/>
          <a:ln w="28575">
            <a:solidFill>
              <a:srgbClr val="FF6600"/>
            </a:solidFill>
            <a:round/>
            <a:headEnd/>
            <a:tailEnd/>
          </a:ln>
          <a:effectLst/>
        </p:spPr>
        <p:txBody>
          <a:bodyPr wrap="none" anchor="ctr"/>
          <a:lstStyle/>
          <a:p>
            <a:endParaRPr lang="zh-CN" altLang="en-US"/>
          </a:p>
        </p:txBody>
      </p:sp>
      <p:sp>
        <p:nvSpPr>
          <p:cNvPr id="1270790" name="Text Box 6"/>
          <p:cNvSpPr txBox="1">
            <a:spLocks noChangeArrowheads="1"/>
          </p:cNvSpPr>
          <p:nvPr/>
        </p:nvSpPr>
        <p:spPr bwMode="auto">
          <a:xfrm>
            <a:off x="4500563" y="3211513"/>
            <a:ext cx="3816350" cy="485775"/>
          </a:xfrm>
          <a:prstGeom prst="rect">
            <a:avLst/>
          </a:prstGeom>
          <a:solidFill>
            <a:srgbClr val="FFFF99"/>
          </a:solidFill>
          <a:ln w="28575" algn="ctr">
            <a:solidFill>
              <a:srgbClr val="008000"/>
            </a:solidFill>
            <a:miter lim="800000"/>
            <a:headEnd/>
            <a:tailEnd/>
          </a:ln>
          <a:effectLst/>
        </p:spPr>
        <p:txBody>
          <a:bodyPr>
            <a:spAutoFit/>
          </a:bodyPr>
          <a:lstStyle/>
          <a:p>
            <a:pPr algn="l">
              <a:spcBef>
                <a:spcPct val="50000"/>
              </a:spcBef>
            </a:pPr>
            <a:r>
              <a:rPr lang="en-US" altLang="zh-CN">
                <a:solidFill>
                  <a:srgbClr val="CC0000"/>
                </a:solidFill>
                <a:ea typeface="楷体_GB2312" pitchFamily="49" charset="-122"/>
              </a:rPr>
              <a:t>U</a:t>
            </a:r>
            <a:r>
              <a:rPr lang="zh-CN" altLang="en-US">
                <a:solidFill>
                  <a:srgbClr val="CC0000"/>
                </a:solidFill>
                <a:ea typeface="楷体_GB2312" pitchFamily="49" charset="-122"/>
              </a:rPr>
              <a:t>、</a:t>
            </a:r>
            <a:r>
              <a:rPr lang="en-US" altLang="zh-CN">
                <a:solidFill>
                  <a:srgbClr val="CC0000"/>
                </a:solidFill>
                <a:ea typeface="楷体_GB2312" pitchFamily="49" charset="-122"/>
              </a:rPr>
              <a:t>V</a:t>
            </a:r>
            <a:r>
              <a:rPr lang="zh-CN" altLang="en-US">
                <a:solidFill>
                  <a:srgbClr val="CC0000"/>
                </a:solidFill>
                <a:ea typeface="楷体_GB2312" pitchFamily="49" charset="-122"/>
              </a:rPr>
              <a:t>指令流水线并行执行</a:t>
            </a:r>
          </a:p>
        </p:txBody>
      </p:sp>
      <p:grpSp>
        <p:nvGrpSpPr>
          <p:cNvPr id="1270794" name="Group 10"/>
          <p:cNvGrpSpPr>
            <a:grpSpLocks/>
          </p:cNvGrpSpPr>
          <p:nvPr/>
        </p:nvGrpSpPr>
        <p:grpSpPr bwMode="auto">
          <a:xfrm>
            <a:off x="3348038" y="4003675"/>
            <a:ext cx="1152525" cy="504825"/>
            <a:chOff x="2109" y="2568"/>
            <a:chExt cx="680" cy="318"/>
          </a:xfrm>
        </p:grpSpPr>
        <p:sp>
          <p:nvSpPr>
            <p:cNvPr id="1270791" name="Line 7"/>
            <p:cNvSpPr>
              <a:spLocks noChangeShapeType="1"/>
            </p:cNvSpPr>
            <p:nvPr/>
          </p:nvSpPr>
          <p:spPr bwMode="auto">
            <a:xfrm>
              <a:off x="2109" y="2568"/>
              <a:ext cx="680" cy="136"/>
            </a:xfrm>
            <a:prstGeom prst="line">
              <a:avLst/>
            </a:prstGeom>
            <a:noFill/>
            <a:ln w="28575">
              <a:solidFill>
                <a:srgbClr val="FF6600"/>
              </a:solidFill>
              <a:round/>
              <a:headEnd/>
              <a:tailEnd/>
            </a:ln>
            <a:effectLst/>
          </p:spPr>
          <p:txBody>
            <a:bodyPr wrap="none" anchor="ctr"/>
            <a:lstStyle/>
            <a:p>
              <a:endParaRPr lang="zh-CN" altLang="en-US"/>
            </a:p>
          </p:txBody>
        </p:sp>
        <p:sp>
          <p:nvSpPr>
            <p:cNvPr id="1270792" name="Line 8"/>
            <p:cNvSpPr>
              <a:spLocks noChangeShapeType="1"/>
            </p:cNvSpPr>
            <p:nvPr/>
          </p:nvSpPr>
          <p:spPr bwMode="auto">
            <a:xfrm flipV="1">
              <a:off x="2109" y="2704"/>
              <a:ext cx="680" cy="182"/>
            </a:xfrm>
            <a:prstGeom prst="line">
              <a:avLst/>
            </a:prstGeom>
            <a:noFill/>
            <a:ln w="28575">
              <a:solidFill>
                <a:srgbClr val="FF6600"/>
              </a:solidFill>
              <a:round/>
              <a:headEnd/>
              <a:tailEnd/>
            </a:ln>
            <a:effectLst/>
          </p:spPr>
          <p:txBody>
            <a:bodyPr wrap="none" anchor="ctr"/>
            <a:lstStyle/>
            <a:p>
              <a:endParaRPr lang="zh-CN" altLang="en-US"/>
            </a:p>
          </p:txBody>
        </p:sp>
      </p:grpSp>
      <p:sp>
        <p:nvSpPr>
          <p:cNvPr id="1270793" name="Text Box 9"/>
          <p:cNvSpPr txBox="1">
            <a:spLocks noChangeArrowheads="1"/>
          </p:cNvSpPr>
          <p:nvPr/>
        </p:nvSpPr>
        <p:spPr bwMode="auto">
          <a:xfrm>
            <a:off x="4500563" y="4003675"/>
            <a:ext cx="3816350" cy="485775"/>
          </a:xfrm>
          <a:prstGeom prst="rect">
            <a:avLst/>
          </a:prstGeom>
          <a:solidFill>
            <a:srgbClr val="FFFF99"/>
          </a:solidFill>
          <a:ln w="28575" algn="ctr">
            <a:solidFill>
              <a:srgbClr val="008000"/>
            </a:solidFill>
            <a:miter lim="800000"/>
            <a:headEnd/>
            <a:tailEnd/>
          </a:ln>
          <a:effectLst/>
        </p:spPr>
        <p:txBody>
          <a:bodyPr>
            <a:spAutoFit/>
          </a:bodyPr>
          <a:lstStyle/>
          <a:p>
            <a:pPr algn="l">
              <a:spcBef>
                <a:spcPct val="50000"/>
              </a:spcBef>
            </a:pPr>
            <a:r>
              <a:rPr lang="en-US" altLang="zh-CN">
                <a:solidFill>
                  <a:srgbClr val="CC0000"/>
                </a:solidFill>
                <a:ea typeface="楷体_GB2312" pitchFamily="49" charset="-122"/>
              </a:rPr>
              <a:t>U</a:t>
            </a:r>
            <a:r>
              <a:rPr lang="zh-CN" altLang="en-US">
                <a:solidFill>
                  <a:srgbClr val="CC0000"/>
                </a:solidFill>
                <a:ea typeface="楷体_GB2312" pitchFamily="49" charset="-122"/>
              </a:rPr>
              <a:t>、</a:t>
            </a:r>
            <a:r>
              <a:rPr lang="en-US" altLang="zh-CN">
                <a:solidFill>
                  <a:srgbClr val="CC0000"/>
                </a:solidFill>
                <a:ea typeface="楷体_GB2312" pitchFamily="49" charset="-122"/>
              </a:rPr>
              <a:t>V</a:t>
            </a:r>
            <a:r>
              <a:rPr lang="zh-CN" altLang="en-US">
                <a:solidFill>
                  <a:srgbClr val="CC0000"/>
                </a:solidFill>
                <a:ea typeface="楷体_GB2312" pitchFamily="49" charset="-122"/>
              </a:rPr>
              <a:t>指令流水线并行执行</a:t>
            </a:r>
          </a:p>
        </p:txBody>
      </p:sp>
      <p:sp>
        <p:nvSpPr>
          <p:cNvPr id="1270795" name="Line 11"/>
          <p:cNvSpPr>
            <a:spLocks noChangeShapeType="1"/>
          </p:cNvSpPr>
          <p:nvPr/>
        </p:nvSpPr>
        <p:spPr bwMode="auto">
          <a:xfrm>
            <a:off x="3203575" y="4940300"/>
            <a:ext cx="1081088" cy="144463"/>
          </a:xfrm>
          <a:prstGeom prst="line">
            <a:avLst/>
          </a:prstGeom>
          <a:noFill/>
          <a:ln w="28575">
            <a:solidFill>
              <a:srgbClr val="FF6600"/>
            </a:solidFill>
            <a:round/>
            <a:headEnd/>
            <a:tailEnd type="triangle" w="med" len="lg"/>
          </a:ln>
          <a:effectLst/>
        </p:spPr>
        <p:txBody>
          <a:bodyPr wrap="none" anchor="ctr"/>
          <a:lstStyle/>
          <a:p>
            <a:endParaRPr lang="zh-CN" altLang="en-US"/>
          </a:p>
        </p:txBody>
      </p:sp>
      <p:sp>
        <p:nvSpPr>
          <p:cNvPr id="1270796" name="Line 12"/>
          <p:cNvSpPr>
            <a:spLocks noChangeShapeType="1"/>
          </p:cNvSpPr>
          <p:nvPr/>
        </p:nvSpPr>
        <p:spPr bwMode="auto">
          <a:xfrm flipV="1">
            <a:off x="2771775" y="5300663"/>
            <a:ext cx="1512888" cy="71437"/>
          </a:xfrm>
          <a:prstGeom prst="line">
            <a:avLst/>
          </a:prstGeom>
          <a:noFill/>
          <a:ln w="28575">
            <a:solidFill>
              <a:srgbClr val="FF6600"/>
            </a:solidFill>
            <a:round/>
            <a:headEnd/>
            <a:tailEnd type="triangle" w="med" len="lg"/>
          </a:ln>
          <a:effectLst/>
        </p:spPr>
        <p:txBody>
          <a:bodyPr wrap="none" anchor="ctr"/>
          <a:lstStyle/>
          <a:p>
            <a:endParaRPr lang="zh-CN" altLang="en-US"/>
          </a:p>
        </p:txBody>
      </p:sp>
      <p:sp>
        <p:nvSpPr>
          <p:cNvPr id="1270797" name="Text Box 13"/>
          <p:cNvSpPr txBox="1">
            <a:spLocks noChangeArrowheads="1"/>
          </p:cNvSpPr>
          <p:nvPr/>
        </p:nvSpPr>
        <p:spPr bwMode="auto">
          <a:xfrm>
            <a:off x="4284663" y="4765675"/>
            <a:ext cx="3384550" cy="850900"/>
          </a:xfrm>
          <a:prstGeom prst="rect">
            <a:avLst/>
          </a:prstGeom>
          <a:solidFill>
            <a:srgbClr val="FFFF99"/>
          </a:solidFill>
          <a:ln w="28575" algn="ctr">
            <a:solidFill>
              <a:srgbClr val="008000"/>
            </a:solidFill>
            <a:miter lim="800000"/>
            <a:headEnd/>
            <a:tailEnd/>
          </a:ln>
          <a:effectLst/>
        </p:spPr>
        <p:txBody>
          <a:bodyPr>
            <a:spAutoFit/>
          </a:bodyPr>
          <a:lstStyle/>
          <a:p>
            <a:pPr algn="l">
              <a:spcBef>
                <a:spcPct val="50000"/>
              </a:spcBef>
            </a:pPr>
            <a:r>
              <a:rPr lang="en-US" altLang="zh-CN">
                <a:solidFill>
                  <a:srgbClr val="CC0000"/>
                </a:solidFill>
                <a:ea typeface="楷体_GB2312" pitchFamily="49" charset="-122"/>
              </a:rPr>
              <a:t>不能同时送到U、V指令流水线中去执行</a:t>
            </a:r>
            <a:endParaRPr lang="zh-CN" altLang="en-US">
              <a:solidFill>
                <a:srgbClr val="CC0000"/>
              </a:solidFill>
              <a:ea typeface="楷体_GB2312" pitchFamily="49" charset="-122"/>
            </a:endParaRPr>
          </a:p>
        </p:txBody>
      </p:sp>
      <p:sp>
        <p:nvSpPr>
          <p:cNvPr id="1270798" name="Line 14"/>
          <p:cNvSpPr>
            <a:spLocks noChangeShapeType="1"/>
          </p:cNvSpPr>
          <p:nvPr/>
        </p:nvSpPr>
        <p:spPr bwMode="auto">
          <a:xfrm>
            <a:off x="5580063" y="5588000"/>
            <a:ext cx="0" cy="360363"/>
          </a:xfrm>
          <a:prstGeom prst="line">
            <a:avLst/>
          </a:prstGeom>
          <a:noFill/>
          <a:ln w="28575">
            <a:solidFill>
              <a:srgbClr val="FF6600"/>
            </a:solidFill>
            <a:round/>
            <a:headEnd/>
            <a:tailEnd type="triangle" w="med" len="lg"/>
          </a:ln>
          <a:effectLst/>
        </p:spPr>
        <p:txBody>
          <a:bodyPr wrap="none" anchor="ctr"/>
          <a:lstStyle/>
          <a:p>
            <a:endParaRPr lang="zh-CN" altLang="en-US"/>
          </a:p>
        </p:txBody>
      </p:sp>
      <p:sp>
        <p:nvSpPr>
          <p:cNvPr id="1270799" name="Text Box 15"/>
          <p:cNvSpPr txBox="1">
            <a:spLocks noChangeArrowheads="1"/>
          </p:cNvSpPr>
          <p:nvPr/>
        </p:nvSpPr>
        <p:spPr bwMode="auto">
          <a:xfrm>
            <a:off x="1979613" y="5934075"/>
            <a:ext cx="6264275" cy="485775"/>
          </a:xfrm>
          <a:prstGeom prst="rect">
            <a:avLst/>
          </a:prstGeom>
          <a:solidFill>
            <a:srgbClr val="CCFF99"/>
          </a:solidFill>
          <a:ln w="28575" algn="ctr">
            <a:solidFill>
              <a:srgbClr val="0000FF"/>
            </a:solidFill>
            <a:miter lim="800000"/>
            <a:headEnd/>
            <a:tailEnd/>
          </a:ln>
          <a:effectLst/>
        </p:spPr>
        <p:txBody>
          <a:bodyPr>
            <a:spAutoFit/>
          </a:bodyPr>
          <a:lstStyle/>
          <a:p>
            <a:pPr algn="l">
              <a:spcBef>
                <a:spcPct val="50000"/>
              </a:spcBef>
            </a:pPr>
            <a:r>
              <a:rPr lang="zh-CN" altLang="en-US">
                <a:solidFill>
                  <a:srgbClr val="FF0066"/>
                </a:solidFill>
                <a:ea typeface="楷体_GB2312" pitchFamily="49" charset="-122"/>
              </a:rPr>
              <a:t>第六代微处理器</a:t>
            </a:r>
            <a:r>
              <a:rPr lang="en-US" altLang="zh-CN">
                <a:solidFill>
                  <a:srgbClr val="FF0066"/>
                </a:solidFill>
                <a:ea typeface="楷体_GB2312" pitchFamily="49" charset="-122"/>
              </a:rPr>
              <a:t>P6</a:t>
            </a:r>
            <a:r>
              <a:rPr lang="zh-CN" altLang="en-US">
                <a:solidFill>
                  <a:srgbClr val="FF0066"/>
                </a:solidFill>
                <a:ea typeface="楷体_GB2312" pitchFamily="49" charset="-122"/>
              </a:rPr>
              <a:t>：寄存器重命名映射技术</a:t>
            </a:r>
          </a:p>
        </p:txBody>
      </p:sp>
    </p:spTree>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灯片编号占位符 4"/>
          <p:cNvSpPr>
            <a:spLocks noGrp="1"/>
          </p:cNvSpPr>
          <p:nvPr>
            <p:ph type="sldNum" sz="quarter" idx="11"/>
          </p:nvPr>
        </p:nvSpPr>
        <p:spPr/>
        <p:txBody>
          <a:bodyPr/>
          <a:lstStyle/>
          <a:p>
            <a:fld id="{4A87C206-7EFB-4CF8-B6AE-F2E6832A1DE1}" type="slidenum">
              <a:rPr lang="zh-CN" altLang="en-US"/>
              <a:pPr/>
              <a:t>54</a:t>
            </a:fld>
            <a:endParaRPr lang="en-US" altLang="zh-CN"/>
          </a:p>
        </p:txBody>
      </p:sp>
      <p:sp>
        <p:nvSpPr>
          <p:cNvPr id="1271810" name="Rectangle 2"/>
          <p:cNvSpPr>
            <a:spLocks noGrp="1" noChangeArrowheads="1"/>
          </p:cNvSpPr>
          <p:nvPr>
            <p:ph type="title"/>
          </p:nvPr>
        </p:nvSpPr>
        <p:spPr/>
        <p:txBody>
          <a:bodyPr/>
          <a:lstStyle/>
          <a:p>
            <a:r>
              <a:rPr lang="en-US" altLang="zh-CN" sz="3200"/>
              <a:t>7.3.2 </a:t>
            </a:r>
            <a:r>
              <a:rPr lang="zh-CN" altLang="en-US" sz="3200" b="0"/>
              <a:t>指令流水线策略     </a:t>
            </a:r>
            <a:r>
              <a:rPr lang="en-US" altLang="zh-CN" sz="2800">
                <a:solidFill>
                  <a:srgbClr val="006600"/>
                </a:solidFill>
                <a:ea typeface="黑体" pitchFamily="2" charset="-122"/>
              </a:rPr>
              <a:t>2. </a:t>
            </a:r>
            <a:r>
              <a:rPr lang="zh-CN" altLang="en-US" sz="2800">
                <a:solidFill>
                  <a:srgbClr val="006600"/>
                </a:solidFill>
                <a:ea typeface="黑体" pitchFamily="2" charset="-122"/>
              </a:rPr>
              <a:t>增加指令流水线</a:t>
            </a:r>
            <a:r>
              <a:rPr lang="zh-CN" altLang="en-US" sz="2800">
                <a:solidFill>
                  <a:srgbClr val="FF0066"/>
                </a:solidFill>
                <a:ea typeface="黑体" pitchFamily="2" charset="-122"/>
              </a:rPr>
              <a:t>条数</a:t>
            </a:r>
          </a:p>
        </p:txBody>
      </p:sp>
      <p:sp>
        <p:nvSpPr>
          <p:cNvPr id="1271811" name="Rectangle 3"/>
          <p:cNvSpPr>
            <a:spLocks noGrp="1" noChangeArrowheads="1"/>
          </p:cNvSpPr>
          <p:nvPr>
            <p:ph type="body" idx="1"/>
          </p:nvPr>
        </p:nvSpPr>
        <p:spPr>
          <a:xfrm>
            <a:off x="457200" y="549275"/>
            <a:ext cx="8578850" cy="1008063"/>
          </a:xfrm>
        </p:spPr>
        <p:txBody>
          <a:bodyPr/>
          <a:lstStyle/>
          <a:p>
            <a:pPr defTabSz="808038"/>
            <a:r>
              <a:rPr lang="zh-CN" altLang="en-US"/>
              <a:t>多指令流水线结构</a:t>
            </a:r>
          </a:p>
          <a:p>
            <a:pPr marL="808038" lvl="1" indent="-285750" defTabSz="808038"/>
            <a:r>
              <a:rPr lang="en-US" altLang="zh-CN" sz="2400"/>
              <a:t>IBM PowerPC 601</a:t>
            </a:r>
          </a:p>
        </p:txBody>
      </p:sp>
      <p:sp>
        <p:nvSpPr>
          <p:cNvPr id="1271813" name="Text Box 5"/>
          <p:cNvSpPr txBox="1">
            <a:spLocks noChangeAspect="1" noChangeArrowheads="1"/>
          </p:cNvSpPr>
          <p:nvPr/>
        </p:nvSpPr>
        <p:spPr bwMode="auto">
          <a:xfrm>
            <a:off x="885825" y="3730625"/>
            <a:ext cx="1741488" cy="301625"/>
          </a:xfrm>
          <a:prstGeom prst="rect">
            <a:avLst/>
          </a:prstGeom>
          <a:noFill/>
          <a:ln w="9525">
            <a:noFill/>
            <a:miter lim="800000"/>
            <a:headEnd/>
            <a:tailEnd/>
          </a:ln>
        </p:spPr>
        <p:txBody>
          <a:bodyPr lIns="0" tIns="0" rIns="0" bIns="0"/>
          <a:lstStyle/>
          <a:p>
            <a:pPr algn="just">
              <a:lnSpc>
                <a:spcPct val="90000"/>
              </a:lnSpc>
            </a:pPr>
            <a:r>
              <a:rPr lang="zh-CN" altLang="en-US" sz="2000">
                <a:solidFill>
                  <a:srgbClr val="CC0000"/>
                </a:solidFill>
                <a:ea typeface="楷体_GB2312" pitchFamily="49" charset="-122"/>
              </a:rPr>
              <a:t>分支处理单元</a:t>
            </a:r>
          </a:p>
        </p:txBody>
      </p:sp>
      <p:sp>
        <p:nvSpPr>
          <p:cNvPr id="1271814" name="Text Box 6"/>
          <p:cNvSpPr txBox="1">
            <a:spLocks noChangeAspect="1" noChangeArrowheads="1"/>
          </p:cNvSpPr>
          <p:nvPr/>
        </p:nvSpPr>
        <p:spPr bwMode="auto">
          <a:xfrm>
            <a:off x="555625" y="1914525"/>
            <a:ext cx="771525" cy="1444625"/>
          </a:xfrm>
          <a:prstGeom prst="rect">
            <a:avLst/>
          </a:prstGeom>
          <a:solidFill>
            <a:srgbClr val="CCECFF"/>
          </a:solidFill>
          <a:ln w="28575">
            <a:solidFill>
              <a:srgbClr val="000000"/>
            </a:solidFill>
            <a:miter lim="800000"/>
            <a:headEnd/>
            <a:tailEnd/>
          </a:ln>
        </p:spPr>
        <p:txBody>
          <a:bodyPr wrap="none" lIns="0" tIns="0" rIns="0" bIns="0" anchor="ctr"/>
          <a:lstStyle/>
          <a:p>
            <a:pPr>
              <a:lnSpc>
                <a:spcPct val="90000"/>
              </a:lnSpc>
            </a:pPr>
            <a:r>
              <a:rPr lang="zh-CN" altLang="en-US" sz="2000">
                <a:ea typeface="楷体_GB2312" pitchFamily="49" charset="-122"/>
              </a:rPr>
              <a:t>取指令</a:t>
            </a:r>
          </a:p>
          <a:p>
            <a:pPr>
              <a:lnSpc>
                <a:spcPct val="90000"/>
              </a:lnSpc>
            </a:pPr>
            <a:r>
              <a:rPr lang="en-US" altLang="zh-CN" sz="2000">
                <a:ea typeface="楷体_GB2312" pitchFamily="49" charset="-122"/>
              </a:rPr>
              <a:t>(</a:t>
            </a:r>
            <a:r>
              <a:rPr lang="zh-CN" altLang="en-US" sz="2000">
                <a:ea typeface="楷体_GB2312" pitchFamily="49" charset="-122"/>
              </a:rPr>
              <a:t>分支</a:t>
            </a:r>
          </a:p>
          <a:p>
            <a:pPr>
              <a:lnSpc>
                <a:spcPct val="90000"/>
              </a:lnSpc>
            </a:pPr>
            <a:r>
              <a:rPr lang="zh-CN" altLang="en-US" sz="2000">
                <a:ea typeface="楷体_GB2312" pitchFamily="49" charset="-122"/>
              </a:rPr>
              <a:t>指令</a:t>
            </a:r>
            <a:r>
              <a:rPr lang="en-US" altLang="zh-CN" sz="2000">
                <a:ea typeface="楷体_GB2312" pitchFamily="49" charset="-122"/>
              </a:rPr>
              <a:t>)</a:t>
            </a:r>
          </a:p>
          <a:p>
            <a:pPr>
              <a:lnSpc>
                <a:spcPct val="90000"/>
              </a:lnSpc>
            </a:pPr>
            <a:r>
              <a:rPr lang="en-US" altLang="zh-CN" sz="2000">
                <a:ea typeface="楷体_GB2312" pitchFamily="49" charset="-122"/>
              </a:rPr>
              <a:t>S</a:t>
            </a:r>
            <a:r>
              <a:rPr lang="en-US" altLang="zh-CN" sz="2000" baseline="-25000">
                <a:ea typeface="楷体_GB2312" pitchFamily="49" charset="-122"/>
              </a:rPr>
              <a:t>1,1</a:t>
            </a:r>
            <a:endParaRPr lang="en-US" altLang="zh-CN" sz="2000">
              <a:ea typeface="楷体_GB2312" pitchFamily="49" charset="-122"/>
            </a:endParaRPr>
          </a:p>
        </p:txBody>
      </p:sp>
      <p:sp>
        <p:nvSpPr>
          <p:cNvPr id="1271815" name="Text Box 7"/>
          <p:cNvSpPr txBox="1">
            <a:spLocks noChangeAspect="1" noChangeArrowheads="1"/>
          </p:cNvSpPr>
          <p:nvPr/>
        </p:nvSpPr>
        <p:spPr bwMode="auto">
          <a:xfrm>
            <a:off x="1549400" y="1922463"/>
            <a:ext cx="774700" cy="1450975"/>
          </a:xfrm>
          <a:prstGeom prst="rect">
            <a:avLst/>
          </a:prstGeom>
          <a:solidFill>
            <a:srgbClr val="CCECFF"/>
          </a:solidFill>
          <a:ln w="28575" algn="ctr">
            <a:solidFill>
              <a:srgbClr val="000000"/>
            </a:solidFill>
            <a:miter lim="800000"/>
            <a:headEnd/>
            <a:tailEnd/>
          </a:ln>
          <a:effectLst/>
        </p:spPr>
        <p:txBody>
          <a:bodyPr wrap="none" lIns="0" tIns="0" rIns="0" bIns="0" anchor="ctr"/>
          <a:lstStyle/>
          <a:p>
            <a:pPr>
              <a:lnSpc>
                <a:spcPct val="90000"/>
              </a:lnSpc>
            </a:pPr>
            <a:r>
              <a:rPr lang="zh-CN" altLang="en-US" sz="2000">
                <a:ea typeface="楷体_GB2312" pitchFamily="49" charset="-122"/>
              </a:rPr>
              <a:t>译码</a:t>
            </a:r>
          </a:p>
          <a:p>
            <a:pPr>
              <a:lnSpc>
                <a:spcPct val="90000"/>
              </a:lnSpc>
            </a:pPr>
            <a:r>
              <a:rPr lang="zh-CN" altLang="en-US" sz="2000">
                <a:ea typeface="楷体_GB2312" pitchFamily="49" charset="-122"/>
              </a:rPr>
              <a:t>和</a:t>
            </a:r>
          </a:p>
          <a:p>
            <a:pPr>
              <a:lnSpc>
                <a:spcPct val="90000"/>
              </a:lnSpc>
            </a:pPr>
            <a:r>
              <a:rPr lang="zh-CN" altLang="en-US" sz="2000">
                <a:ea typeface="楷体_GB2312" pitchFamily="49" charset="-122"/>
              </a:rPr>
              <a:t>执行</a:t>
            </a:r>
          </a:p>
          <a:p>
            <a:pPr>
              <a:lnSpc>
                <a:spcPct val="90000"/>
              </a:lnSpc>
            </a:pPr>
            <a:r>
              <a:rPr lang="en-US" altLang="zh-CN" sz="2000">
                <a:ea typeface="楷体_GB2312" pitchFamily="49" charset="-122"/>
              </a:rPr>
              <a:t>S</a:t>
            </a:r>
            <a:r>
              <a:rPr lang="en-US" altLang="zh-CN" sz="2000" baseline="-25000">
                <a:ea typeface="楷体_GB2312" pitchFamily="49" charset="-122"/>
              </a:rPr>
              <a:t>1,2</a:t>
            </a:r>
          </a:p>
        </p:txBody>
      </p:sp>
      <p:sp>
        <p:nvSpPr>
          <p:cNvPr id="1271816" name="Line 8"/>
          <p:cNvSpPr>
            <a:spLocks noChangeAspect="1" noChangeShapeType="1"/>
          </p:cNvSpPr>
          <p:nvPr/>
        </p:nvSpPr>
        <p:spPr bwMode="auto">
          <a:xfrm>
            <a:off x="1319213" y="2628900"/>
            <a:ext cx="230187"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1817" name="Text Box 9"/>
          <p:cNvSpPr txBox="1">
            <a:spLocks noChangeAspect="1" noChangeArrowheads="1"/>
          </p:cNvSpPr>
          <p:nvPr/>
        </p:nvSpPr>
        <p:spPr bwMode="auto">
          <a:xfrm>
            <a:off x="2886075" y="1922463"/>
            <a:ext cx="774700" cy="1449387"/>
          </a:xfrm>
          <a:prstGeom prst="rect">
            <a:avLst/>
          </a:prstGeom>
          <a:solidFill>
            <a:srgbClr val="CCFF99"/>
          </a:solidFill>
          <a:ln w="28575" algn="ctr">
            <a:solidFill>
              <a:srgbClr val="000000"/>
            </a:solidFill>
            <a:miter lim="800000"/>
            <a:headEnd/>
            <a:tailEnd/>
          </a:ln>
          <a:effectLst/>
        </p:spPr>
        <p:txBody>
          <a:bodyPr wrap="none" lIns="0" tIns="0" rIns="0" bIns="0" anchor="ctr"/>
          <a:lstStyle/>
          <a:p>
            <a:pPr>
              <a:lnSpc>
                <a:spcPct val="90000"/>
              </a:lnSpc>
            </a:pPr>
            <a:r>
              <a:rPr lang="zh-CN" altLang="en-US" sz="2000">
                <a:ea typeface="楷体_GB2312" pitchFamily="49" charset="-122"/>
              </a:rPr>
              <a:t>取指令</a:t>
            </a:r>
          </a:p>
          <a:p>
            <a:pPr>
              <a:lnSpc>
                <a:spcPct val="90000"/>
              </a:lnSpc>
            </a:pPr>
            <a:r>
              <a:rPr lang="en-US" altLang="zh-CN" sz="2000">
                <a:ea typeface="楷体_GB2312" pitchFamily="49" charset="-122"/>
              </a:rPr>
              <a:t>(</a:t>
            </a:r>
            <a:r>
              <a:rPr lang="zh-CN" altLang="en-US" sz="2000">
                <a:ea typeface="楷体_GB2312" pitchFamily="49" charset="-122"/>
              </a:rPr>
              <a:t>浮点</a:t>
            </a:r>
          </a:p>
          <a:p>
            <a:pPr>
              <a:lnSpc>
                <a:spcPct val="90000"/>
              </a:lnSpc>
            </a:pPr>
            <a:r>
              <a:rPr lang="zh-CN" altLang="en-US" sz="2000">
                <a:ea typeface="楷体_GB2312" pitchFamily="49" charset="-122"/>
              </a:rPr>
              <a:t>指令</a:t>
            </a:r>
            <a:r>
              <a:rPr lang="en-US" altLang="zh-CN" sz="2000">
                <a:ea typeface="楷体_GB2312" pitchFamily="49" charset="-122"/>
              </a:rPr>
              <a:t>)</a:t>
            </a:r>
          </a:p>
          <a:p>
            <a:pPr>
              <a:lnSpc>
                <a:spcPct val="90000"/>
              </a:lnSpc>
            </a:pPr>
            <a:r>
              <a:rPr lang="en-US" altLang="zh-CN" sz="2000">
                <a:ea typeface="楷体_GB2312" pitchFamily="49" charset="-122"/>
              </a:rPr>
              <a:t>S</a:t>
            </a:r>
            <a:r>
              <a:rPr lang="en-US" altLang="zh-CN" sz="2000" baseline="-25000">
                <a:ea typeface="楷体_GB2312" pitchFamily="49" charset="-122"/>
              </a:rPr>
              <a:t>2,1</a:t>
            </a:r>
          </a:p>
        </p:txBody>
      </p:sp>
      <p:sp>
        <p:nvSpPr>
          <p:cNvPr id="1271818" name="Text Box 10"/>
          <p:cNvSpPr txBox="1">
            <a:spLocks noChangeAspect="1" noChangeArrowheads="1"/>
          </p:cNvSpPr>
          <p:nvPr/>
        </p:nvSpPr>
        <p:spPr bwMode="auto">
          <a:xfrm>
            <a:off x="3889375" y="1922463"/>
            <a:ext cx="774700" cy="1441450"/>
          </a:xfrm>
          <a:prstGeom prst="rect">
            <a:avLst/>
          </a:prstGeom>
          <a:solidFill>
            <a:srgbClr val="CCFF99"/>
          </a:solidFill>
          <a:ln w="28575" algn="ctr">
            <a:solidFill>
              <a:srgbClr val="000000"/>
            </a:solidFill>
            <a:miter lim="800000"/>
            <a:headEnd/>
            <a:tailEnd/>
          </a:ln>
          <a:effectLst/>
        </p:spPr>
        <p:txBody>
          <a:bodyPr wrap="none" lIns="0" tIns="0" rIns="0" bIns="0" anchor="ctr"/>
          <a:lstStyle/>
          <a:p>
            <a:pPr>
              <a:lnSpc>
                <a:spcPct val="90000"/>
              </a:lnSpc>
            </a:pPr>
            <a:endParaRPr lang="zh-CN" altLang="en-US" sz="2000">
              <a:ea typeface="楷体_GB2312" pitchFamily="49" charset="-122"/>
            </a:endParaRPr>
          </a:p>
          <a:p>
            <a:pPr>
              <a:lnSpc>
                <a:spcPct val="90000"/>
              </a:lnSpc>
            </a:pPr>
            <a:r>
              <a:rPr lang="zh-CN" altLang="en-US" sz="2000">
                <a:ea typeface="楷体_GB2312" pitchFamily="49" charset="-122"/>
              </a:rPr>
              <a:t>译码</a:t>
            </a:r>
          </a:p>
          <a:p>
            <a:pPr>
              <a:lnSpc>
                <a:spcPct val="90000"/>
              </a:lnSpc>
            </a:pPr>
            <a:endParaRPr lang="zh-CN" altLang="en-US" sz="2000">
              <a:ea typeface="楷体_GB2312" pitchFamily="49" charset="-122"/>
            </a:endParaRPr>
          </a:p>
          <a:p>
            <a:pPr>
              <a:lnSpc>
                <a:spcPct val="90000"/>
              </a:lnSpc>
            </a:pPr>
            <a:r>
              <a:rPr lang="en-US" altLang="zh-CN" sz="2000">
                <a:ea typeface="楷体_GB2312" pitchFamily="49" charset="-122"/>
              </a:rPr>
              <a:t>S</a:t>
            </a:r>
            <a:r>
              <a:rPr lang="en-US" altLang="zh-CN" sz="2000" baseline="-25000">
                <a:ea typeface="楷体_GB2312" pitchFamily="49" charset="-122"/>
              </a:rPr>
              <a:t>2,2</a:t>
            </a:r>
          </a:p>
        </p:txBody>
      </p:sp>
      <p:sp>
        <p:nvSpPr>
          <p:cNvPr id="1271819" name="Line 11"/>
          <p:cNvSpPr>
            <a:spLocks noChangeAspect="1" noChangeShapeType="1"/>
          </p:cNvSpPr>
          <p:nvPr/>
        </p:nvSpPr>
        <p:spPr bwMode="auto">
          <a:xfrm>
            <a:off x="3668713" y="2633663"/>
            <a:ext cx="233362" cy="1587"/>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1820" name="Line 12"/>
          <p:cNvSpPr>
            <a:spLocks noChangeAspect="1" noChangeShapeType="1"/>
          </p:cNvSpPr>
          <p:nvPr/>
        </p:nvSpPr>
        <p:spPr bwMode="auto">
          <a:xfrm>
            <a:off x="4673600" y="2619375"/>
            <a:ext cx="230188" cy="1588"/>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1821" name="Text Box 13"/>
          <p:cNvSpPr txBox="1">
            <a:spLocks noChangeAspect="1" noChangeArrowheads="1"/>
          </p:cNvSpPr>
          <p:nvPr/>
        </p:nvSpPr>
        <p:spPr bwMode="auto">
          <a:xfrm>
            <a:off x="4903788" y="1914525"/>
            <a:ext cx="776287" cy="1441450"/>
          </a:xfrm>
          <a:prstGeom prst="rect">
            <a:avLst/>
          </a:prstGeom>
          <a:solidFill>
            <a:srgbClr val="CCFF99"/>
          </a:solidFill>
          <a:ln w="28575" algn="ctr">
            <a:solidFill>
              <a:srgbClr val="000000"/>
            </a:solidFill>
            <a:miter lim="800000"/>
            <a:headEnd/>
            <a:tailEnd/>
          </a:ln>
          <a:effectLst/>
        </p:spPr>
        <p:txBody>
          <a:bodyPr wrap="none" lIns="0" tIns="0" rIns="0" bIns="0" anchor="ctr"/>
          <a:lstStyle/>
          <a:p>
            <a:pPr>
              <a:lnSpc>
                <a:spcPct val="90000"/>
              </a:lnSpc>
            </a:pPr>
            <a:endParaRPr lang="zh-CN" altLang="en-US" sz="2000">
              <a:ea typeface="楷体_GB2312" pitchFamily="49" charset="-122"/>
            </a:endParaRPr>
          </a:p>
          <a:p>
            <a:pPr>
              <a:lnSpc>
                <a:spcPct val="90000"/>
              </a:lnSpc>
            </a:pPr>
            <a:r>
              <a:rPr lang="zh-CN" altLang="en-US" sz="2000">
                <a:ea typeface="楷体_GB2312" pitchFamily="49" charset="-122"/>
              </a:rPr>
              <a:t>发送</a:t>
            </a:r>
          </a:p>
          <a:p>
            <a:pPr>
              <a:lnSpc>
                <a:spcPct val="90000"/>
              </a:lnSpc>
            </a:pPr>
            <a:endParaRPr lang="zh-CN" altLang="en-US" sz="2000">
              <a:ea typeface="楷体_GB2312" pitchFamily="49" charset="-122"/>
            </a:endParaRPr>
          </a:p>
          <a:p>
            <a:pPr>
              <a:lnSpc>
                <a:spcPct val="90000"/>
              </a:lnSpc>
            </a:pPr>
            <a:r>
              <a:rPr lang="en-US" altLang="zh-CN" sz="2000">
                <a:ea typeface="楷体_GB2312" pitchFamily="49" charset="-122"/>
              </a:rPr>
              <a:t>S</a:t>
            </a:r>
            <a:r>
              <a:rPr lang="en-US" altLang="zh-CN" sz="2000" baseline="-25000">
                <a:ea typeface="楷体_GB2312" pitchFamily="49" charset="-122"/>
              </a:rPr>
              <a:t>2,3</a:t>
            </a:r>
          </a:p>
        </p:txBody>
      </p:sp>
      <p:sp>
        <p:nvSpPr>
          <p:cNvPr id="1271822" name="Text Box 14"/>
          <p:cNvSpPr txBox="1">
            <a:spLocks noChangeAspect="1" noChangeArrowheads="1"/>
          </p:cNvSpPr>
          <p:nvPr/>
        </p:nvSpPr>
        <p:spPr bwMode="auto">
          <a:xfrm>
            <a:off x="5907088" y="1914525"/>
            <a:ext cx="776287" cy="1455738"/>
          </a:xfrm>
          <a:prstGeom prst="rect">
            <a:avLst/>
          </a:prstGeom>
          <a:solidFill>
            <a:srgbClr val="CCFF99"/>
          </a:solidFill>
          <a:ln w="28575" algn="ctr">
            <a:solidFill>
              <a:srgbClr val="000000"/>
            </a:solidFill>
            <a:miter lim="800000"/>
            <a:headEnd/>
            <a:tailEnd/>
          </a:ln>
          <a:effectLst/>
        </p:spPr>
        <p:txBody>
          <a:bodyPr wrap="none" lIns="0" tIns="0" rIns="0" bIns="0" anchor="ctr"/>
          <a:lstStyle/>
          <a:p>
            <a:pPr>
              <a:lnSpc>
                <a:spcPct val="90000"/>
              </a:lnSpc>
            </a:pPr>
            <a:endParaRPr lang="zh-CN" altLang="en-US" sz="2000">
              <a:ea typeface="楷体_GB2312" pitchFamily="49" charset="-122"/>
            </a:endParaRPr>
          </a:p>
          <a:p>
            <a:pPr>
              <a:lnSpc>
                <a:spcPct val="90000"/>
              </a:lnSpc>
            </a:pPr>
            <a:r>
              <a:rPr lang="zh-CN" altLang="en-US" sz="2000">
                <a:ea typeface="楷体_GB2312" pitchFamily="49" charset="-122"/>
              </a:rPr>
              <a:t>执行</a:t>
            </a:r>
            <a:r>
              <a:rPr lang="en-US" altLang="zh-CN" sz="2000">
                <a:ea typeface="楷体_GB2312" pitchFamily="49" charset="-122"/>
              </a:rPr>
              <a:t>1</a:t>
            </a:r>
          </a:p>
          <a:p>
            <a:pPr>
              <a:lnSpc>
                <a:spcPct val="90000"/>
              </a:lnSpc>
            </a:pPr>
            <a:r>
              <a:rPr lang="en-US" altLang="zh-CN" sz="2000">
                <a:ea typeface="楷体_GB2312" pitchFamily="49" charset="-122"/>
              </a:rPr>
              <a:t>(</a:t>
            </a:r>
            <a:r>
              <a:rPr lang="zh-CN" altLang="en-US" sz="2000">
                <a:ea typeface="楷体_GB2312" pitchFamily="49" charset="-122"/>
              </a:rPr>
              <a:t>乘</a:t>
            </a:r>
            <a:r>
              <a:rPr lang="en-US" altLang="zh-CN" sz="2000">
                <a:ea typeface="楷体_GB2312" pitchFamily="49" charset="-122"/>
              </a:rPr>
              <a:t>)</a:t>
            </a:r>
          </a:p>
          <a:p>
            <a:pPr>
              <a:lnSpc>
                <a:spcPct val="90000"/>
              </a:lnSpc>
            </a:pPr>
            <a:r>
              <a:rPr lang="en-US" altLang="zh-CN" sz="2000">
                <a:ea typeface="楷体_GB2312" pitchFamily="49" charset="-122"/>
              </a:rPr>
              <a:t>S</a:t>
            </a:r>
            <a:r>
              <a:rPr lang="en-US" altLang="zh-CN" sz="2000" baseline="-25000">
                <a:ea typeface="楷体_GB2312" pitchFamily="49" charset="-122"/>
              </a:rPr>
              <a:t>2,4</a:t>
            </a:r>
          </a:p>
        </p:txBody>
      </p:sp>
      <p:sp>
        <p:nvSpPr>
          <p:cNvPr id="1271823" name="Line 15"/>
          <p:cNvSpPr>
            <a:spLocks noChangeAspect="1" noChangeShapeType="1"/>
          </p:cNvSpPr>
          <p:nvPr/>
        </p:nvSpPr>
        <p:spPr bwMode="auto">
          <a:xfrm>
            <a:off x="5689600" y="2622550"/>
            <a:ext cx="230188" cy="1588"/>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1824" name="Line 16"/>
          <p:cNvSpPr>
            <a:spLocks noChangeAspect="1" noChangeShapeType="1"/>
          </p:cNvSpPr>
          <p:nvPr/>
        </p:nvSpPr>
        <p:spPr bwMode="auto">
          <a:xfrm>
            <a:off x="6691313" y="2609850"/>
            <a:ext cx="230187" cy="1588"/>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1825" name="Text Box 17"/>
          <p:cNvSpPr txBox="1">
            <a:spLocks noChangeAspect="1" noChangeArrowheads="1"/>
          </p:cNvSpPr>
          <p:nvPr/>
        </p:nvSpPr>
        <p:spPr bwMode="auto">
          <a:xfrm>
            <a:off x="6910388" y="1912938"/>
            <a:ext cx="774700" cy="1446212"/>
          </a:xfrm>
          <a:prstGeom prst="rect">
            <a:avLst/>
          </a:prstGeom>
          <a:solidFill>
            <a:srgbClr val="CCFF99"/>
          </a:solidFill>
          <a:ln w="28575" algn="ctr">
            <a:solidFill>
              <a:srgbClr val="000000"/>
            </a:solidFill>
            <a:miter lim="800000"/>
            <a:headEnd/>
            <a:tailEnd/>
          </a:ln>
          <a:effectLst/>
        </p:spPr>
        <p:txBody>
          <a:bodyPr wrap="none" lIns="0" tIns="0" rIns="0" bIns="0" anchor="ctr"/>
          <a:lstStyle/>
          <a:p>
            <a:pPr>
              <a:lnSpc>
                <a:spcPct val="90000"/>
              </a:lnSpc>
            </a:pPr>
            <a:endParaRPr lang="zh-CN" altLang="en-US" sz="2000">
              <a:ea typeface="楷体_GB2312" pitchFamily="49" charset="-122"/>
            </a:endParaRPr>
          </a:p>
          <a:p>
            <a:pPr>
              <a:lnSpc>
                <a:spcPct val="90000"/>
              </a:lnSpc>
            </a:pPr>
            <a:r>
              <a:rPr lang="zh-CN" altLang="en-US" sz="2000">
                <a:ea typeface="楷体_GB2312" pitchFamily="49" charset="-122"/>
              </a:rPr>
              <a:t>执行</a:t>
            </a:r>
            <a:r>
              <a:rPr lang="en-US" altLang="zh-CN" sz="2000">
                <a:ea typeface="楷体_GB2312" pitchFamily="49" charset="-122"/>
              </a:rPr>
              <a:t>2</a:t>
            </a:r>
          </a:p>
          <a:p>
            <a:pPr>
              <a:lnSpc>
                <a:spcPct val="90000"/>
              </a:lnSpc>
            </a:pPr>
            <a:r>
              <a:rPr lang="en-US" altLang="zh-CN" sz="2000">
                <a:ea typeface="楷体_GB2312" pitchFamily="49" charset="-122"/>
              </a:rPr>
              <a:t>(</a:t>
            </a:r>
            <a:r>
              <a:rPr lang="zh-CN" altLang="en-US" sz="2000">
                <a:ea typeface="楷体_GB2312" pitchFamily="49" charset="-122"/>
              </a:rPr>
              <a:t>加</a:t>
            </a:r>
            <a:r>
              <a:rPr lang="en-US" altLang="zh-CN" sz="2000">
                <a:ea typeface="楷体_GB2312" pitchFamily="49" charset="-122"/>
              </a:rPr>
              <a:t>)</a:t>
            </a:r>
          </a:p>
          <a:p>
            <a:pPr>
              <a:lnSpc>
                <a:spcPct val="90000"/>
              </a:lnSpc>
            </a:pPr>
            <a:r>
              <a:rPr lang="en-US" altLang="zh-CN" sz="2000">
                <a:ea typeface="楷体_GB2312" pitchFamily="49" charset="-122"/>
              </a:rPr>
              <a:t>S</a:t>
            </a:r>
            <a:r>
              <a:rPr lang="en-US" altLang="zh-CN" sz="2000" baseline="-25000">
                <a:ea typeface="楷体_GB2312" pitchFamily="49" charset="-122"/>
              </a:rPr>
              <a:t>2,5</a:t>
            </a:r>
          </a:p>
        </p:txBody>
      </p:sp>
      <p:sp>
        <p:nvSpPr>
          <p:cNvPr id="1271826" name="Text Box 18"/>
          <p:cNvSpPr txBox="1">
            <a:spLocks noChangeAspect="1" noChangeArrowheads="1"/>
          </p:cNvSpPr>
          <p:nvPr/>
        </p:nvSpPr>
        <p:spPr bwMode="auto">
          <a:xfrm>
            <a:off x="7913688" y="1912938"/>
            <a:ext cx="773112" cy="1441450"/>
          </a:xfrm>
          <a:prstGeom prst="rect">
            <a:avLst/>
          </a:prstGeom>
          <a:solidFill>
            <a:srgbClr val="CCFF99"/>
          </a:solidFill>
          <a:ln w="28575" algn="ctr">
            <a:solidFill>
              <a:srgbClr val="000000"/>
            </a:solidFill>
            <a:miter lim="800000"/>
            <a:headEnd/>
            <a:tailEnd/>
          </a:ln>
          <a:effectLst/>
        </p:spPr>
        <p:txBody>
          <a:bodyPr wrap="none" lIns="0" tIns="0" rIns="0" bIns="0" anchor="ctr"/>
          <a:lstStyle/>
          <a:p>
            <a:pPr>
              <a:lnSpc>
                <a:spcPct val="90000"/>
              </a:lnSpc>
            </a:pPr>
            <a:endParaRPr lang="zh-CN" altLang="en-US" sz="2000">
              <a:ea typeface="楷体_GB2312" pitchFamily="49" charset="-122"/>
            </a:endParaRPr>
          </a:p>
          <a:p>
            <a:pPr>
              <a:lnSpc>
                <a:spcPct val="90000"/>
              </a:lnSpc>
            </a:pPr>
            <a:r>
              <a:rPr lang="zh-CN" altLang="en-US" sz="2000">
                <a:ea typeface="楷体_GB2312" pitchFamily="49" charset="-122"/>
              </a:rPr>
              <a:t>写回</a:t>
            </a:r>
          </a:p>
          <a:p>
            <a:pPr>
              <a:lnSpc>
                <a:spcPct val="90000"/>
              </a:lnSpc>
            </a:pPr>
            <a:endParaRPr lang="zh-CN" altLang="en-US" sz="2000">
              <a:ea typeface="楷体_GB2312" pitchFamily="49" charset="-122"/>
            </a:endParaRPr>
          </a:p>
          <a:p>
            <a:pPr>
              <a:lnSpc>
                <a:spcPct val="90000"/>
              </a:lnSpc>
            </a:pPr>
            <a:r>
              <a:rPr lang="en-US" altLang="zh-CN" sz="2000">
                <a:ea typeface="楷体_GB2312" pitchFamily="49" charset="-122"/>
              </a:rPr>
              <a:t>S</a:t>
            </a:r>
            <a:r>
              <a:rPr lang="en-US" altLang="zh-CN" sz="2000" baseline="-25000">
                <a:ea typeface="楷体_GB2312" pitchFamily="49" charset="-122"/>
              </a:rPr>
              <a:t>2,6</a:t>
            </a:r>
          </a:p>
        </p:txBody>
      </p:sp>
      <p:sp>
        <p:nvSpPr>
          <p:cNvPr id="1271827" name="Line 19"/>
          <p:cNvSpPr>
            <a:spLocks noChangeAspect="1" noChangeShapeType="1"/>
          </p:cNvSpPr>
          <p:nvPr/>
        </p:nvSpPr>
        <p:spPr bwMode="auto">
          <a:xfrm>
            <a:off x="7693025" y="2619375"/>
            <a:ext cx="231775" cy="1588"/>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1828" name="Text Box 20"/>
          <p:cNvSpPr txBox="1">
            <a:spLocks noChangeAspect="1" noChangeArrowheads="1"/>
          </p:cNvSpPr>
          <p:nvPr/>
        </p:nvSpPr>
        <p:spPr bwMode="auto">
          <a:xfrm>
            <a:off x="2897188" y="3860800"/>
            <a:ext cx="776287" cy="1422400"/>
          </a:xfrm>
          <a:prstGeom prst="rect">
            <a:avLst/>
          </a:prstGeom>
          <a:solidFill>
            <a:srgbClr val="FFCCFF"/>
          </a:solidFill>
          <a:ln w="28575" algn="ctr">
            <a:solidFill>
              <a:srgbClr val="000000"/>
            </a:solidFill>
            <a:miter lim="800000"/>
            <a:headEnd/>
            <a:tailEnd/>
          </a:ln>
          <a:effectLst/>
        </p:spPr>
        <p:txBody>
          <a:bodyPr wrap="none" lIns="0" tIns="0" rIns="0" bIns="0" anchor="ctr"/>
          <a:lstStyle/>
          <a:p>
            <a:pPr>
              <a:lnSpc>
                <a:spcPct val="90000"/>
              </a:lnSpc>
            </a:pPr>
            <a:r>
              <a:rPr lang="zh-CN" altLang="en-US" sz="2000">
                <a:ea typeface="楷体_GB2312" pitchFamily="49" charset="-122"/>
              </a:rPr>
              <a:t>取指令</a:t>
            </a:r>
          </a:p>
          <a:p>
            <a:pPr>
              <a:lnSpc>
                <a:spcPct val="90000"/>
              </a:lnSpc>
            </a:pPr>
            <a:r>
              <a:rPr lang="en-US" altLang="zh-CN" sz="2000">
                <a:ea typeface="楷体_GB2312" pitchFamily="49" charset="-122"/>
              </a:rPr>
              <a:t>(</a:t>
            </a:r>
            <a:r>
              <a:rPr lang="zh-CN" altLang="en-US" sz="2000">
                <a:ea typeface="楷体_GB2312" pitchFamily="49" charset="-122"/>
              </a:rPr>
              <a:t>定点</a:t>
            </a:r>
          </a:p>
          <a:p>
            <a:pPr>
              <a:lnSpc>
                <a:spcPct val="90000"/>
              </a:lnSpc>
            </a:pPr>
            <a:r>
              <a:rPr lang="zh-CN" altLang="en-US" sz="2000">
                <a:ea typeface="楷体_GB2312" pitchFamily="49" charset="-122"/>
              </a:rPr>
              <a:t>指令</a:t>
            </a:r>
            <a:r>
              <a:rPr lang="en-US" altLang="zh-CN" sz="2000">
                <a:ea typeface="楷体_GB2312" pitchFamily="49" charset="-122"/>
              </a:rPr>
              <a:t>)</a:t>
            </a:r>
          </a:p>
          <a:p>
            <a:pPr>
              <a:lnSpc>
                <a:spcPct val="90000"/>
              </a:lnSpc>
            </a:pPr>
            <a:r>
              <a:rPr lang="en-US" altLang="zh-CN" sz="2000">
                <a:ea typeface="楷体_GB2312" pitchFamily="49" charset="-122"/>
              </a:rPr>
              <a:t>S</a:t>
            </a:r>
            <a:r>
              <a:rPr lang="en-US" altLang="zh-CN" sz="2000" baseline="-25000">
                <a:ea typeface="楷体_GB2312" pitchFamily="49" charset="-122"/>
              </a:rPr>
              <a:t>3,1</a:t>
            </a:r>
          </a:p>
        </p:txBody>
      </p:sp>
      <p:sp>
        <p:nvSpPr>
          <p:cNvPr id="1271829" name="Text Box 21"/>
          <p:cNvSpPr txBox="1">
            <a:spLocks noChangeAspect="1" noChangeArrowheads="1"/>
          </p:cNvSpPr>
          <p:nvPr/>
        </p:nvSpPr>
        <p:spPr bwMode="auto">
          <a:xfrm>
            <a:off x="4154488" y="3860800"/>
            <a:ext cx="771525" cy="1455738"/>
          </a:xfrm>
          <a:prstGeom prst="rect">
            <a:avLst/>
          </a:prstGeom>
          <a:solidFill>
            <a:srgbClr val="FFCCFF"/>
          </a:solidFill>
          <a:ln w="28575" algn="ctr">
            <a:solidFill>
              <a:srgbClr val="000000"/>
            </a:solidFill>
            <a:miter lim="800000"/>
            <a:headEnd/>
            <a:tailEnd/>
          </a:ln>
          <a:effectLst/>
        </p:spPr>
        <p:txBody>
          <a:bodyPr wrap="none" lIns="0" tIns="0" rIns="0" bIns="0" anchor="ctr"/>
          <a:lstStyle/>
          <a:p>
            <a:pPr>
              <a:lnSpc>
                <a:spcPct val="90000"/>
              </a:lnSpc>
            </a:pPr>
            <a:r>
              <a:rPr lang="zh-CN" altLang="en-US" sz="2000">
                <a:ea typeface="楷体_GB2312" pitchFamily="49" charset="-122"/>
              </a:rPr>
              <a:t>译码</a:t>
            </a:r>
          </a:p>
          <a:p>
            <a:pPr>
              <a:lnSpc>
                <a:spcPct val="90000"/>
              </a:lnSpc>
            </a:pPr>
            <a:r>
              <a:rPr lang="zh-CN" altLang="en-US" sz="2000">
                <a:ea typeface="楷体_GB2312" pitchFamily="49" charset="-122"/>
              </a:rPr>
              <a:t>和</a:t>
            </a:r>
          </a:p>
          <a:p>
            <a:pPr>
              <a:lnSpc>
                <a:spcPct val="90000"/>
              </a:lnSpc>
            </a:pPr>
            <a:r>
              <a:rPr lang="zh-CN" altLang="en-US" sz="2000">
                <a:ea typeface="楷体_GB2312" pitchFamily="49" charset="-122"/>
              </a:rPr>
              <a:t>发送</a:t>
            </a:r>
          </a:p>
          <a:p>
            <a:pPr>
              <a:lnSpc>
                <a:spcPct val="90000"/>
              </a:lnSpc>
            </a:pPr>
            <a:r>
              <a:rPr lang="en-US" altLang="zh-CN" sz="2000">
                <a:ea typeface="楷体_GB2312" pitchFamily="49" charset="-122"/>
              </a:rPr>
              <a:t>S</a:t>
            </a:r>
            <a:r>
              <a:rPr lang="en-US" altLang="zh-CN" sz="2000" baseline="-25000">
                <a:ea typeface="楷体_GB2312" pitchFamily="49" charset="-122"/>
              </a:rPr>
              <a:t>3,2</a:t>
            </a:r>
          </a:p>
        </p:txBody>
      </p:sp>
      <p:sp>
        <p:nvSpPr>
          <p:cNvPr id="1271832" name="Text Box 24"/>
          <p:cNvSpPr txBox="1">
            <a:spLocks noChangeAspect="1" noChangeArrowheads="1"/>
          </p:cNvSpPr>
          <p:nvPr/>
        </p:nvSpPr>
        <p:spPr bwMode="auto">
          <a:xfrm>
            <a:off x="5257800" y="3860800"/>
            <a:ext cx="1104900" cy="1458913"/>
          </a:xfrm>
          <a:prstGeom prst="rect">
            <a:avLst/>
          </a:prstGeom>
          <a:solidFill>
            <a:srgbClr val="FFCCFF"/>
          </a:solidFill>
          <a:ln w="28575" algn="ctr">
            <a:solidFill>
              <a:srgbClr val="000000"/>
            </a:solidFill>
            <a:miter lim="800000"/>
            <a:headEnd/>
            <a:tailEnd/>
          </a:ln>
          <a:effectLst/>
        </p:spPr>
        <p:txBody>
          <a:bodyPr wrap="none" lIns="0" tIns="0" rIns="0" bIns="0" anchor="ctr"/>
          <a:lstStyle/>
          <a:p>
            <a:pPr>
              <a:lnSpc>
                <a:spcPct val="90000"/>
              </a:lnSpc>
            </a:pPr>
            <a:r>
              <a:rPr lang="zh-CN" altLang="en-US" sz="2000">
                <a:ea typeface="楷体_GB2312" pitchFamily="49" charset="-122"/>
              </a:rPr>
              <a:t>执行和</a:t>
            </a:r>
          </a:p>
          <a:p>
            <a:pPr>
              <a:lnSpc>
                <a:spcPct val="90000"/>
              </a:lnSpc>
            </a:pPr>
            <a:r>
              <a:rPr lang="zh-CN" altLang="en-US" sz="2000">
                <a:ea typeface="楷体_GB2312" pitchFamily="49" charset="-122"/>
              </a:rPr>
              <a:t>存储器</a:t>
            </a:r>
          </a:p>
          <a:p>
            <a:pPr>
              <a:lnSpc>
                <a:spcPct val="90000"/>
              </a:lnSpc>
            </a:pPr>
            <a:r>
              <a:rPr lang="zh-CN" altLang="en-US" sz="2000">
                <a:ea typeface="楷体_GB2312" pitchFamily="49" charset="-122"/>
              </a:rPr>
              <a:t>地址处理</a:t>
            </a:r>
          </a:p>
          <a:p>
            <a:pPr>
              <a:lnSpc>
                <a:spcPct val="90000"/>
              </a:lnSpc>
            </a:pPr>
            <a:r>
              <a:rPr lang="en-US" altLang="zh-CN" sz="2000">
                <a:ea typeface="楷体_GB2312" pitchFamily="49" charset="-122"/>
              </a:rPr>
              <a:t>S</a:t>
            </a:r>
            <a:r>
              <a:rPr lang="en-US" altLang="zh-CN" sz="2000" baseline="-25000">
                <a:ea typeface="楷体_GB2312" pitchFamily="49" charset="-122"/>
              </a:rPr>
              <a:t>3,3</a:t>
            </a:r>
          </a:p>
        </p:txBody>
      </p:sp>
      <p:sp>
        <p:nvSpPr>
          <p:cNvPr id="1271833" name="Text Box 25"/>
          <p:cNvSpPr txBox="1">
            <a:spLocks noChangeAspect="1" noChangeArrowheads="1"/>
          </p:cNvSpPr>
          <p:nvPr/>
        </p:nvSpPr>
        <p:spPr bwMode="auto">
          <a:xfrm>
            <a:off x="6667500" y="3956050"/>
            <a:ext cx="776288" cy="1262063"/>
          </a:xfrm>
          <a:prstGeom prst="rect">
            <a:avLst/>
          </a:prstGeom>
          <a:solidFill>
            <a:srgbClr val="FFCCFF"/>
          </a:solidFill>
          <a:ln w="28575" algn="ctr">
            <a:solidFill>
              <a:srgbClr val="000000"/>
            </a:solidFill>
            <a:miter lim="800000"/>
            <a:headEnd/>
            <a:tailEnd/>
          </a:ln>
          <a:effectLst/>
        </p:spPr>
        <p:txBody>
          <a:bodyPr wrap="none" lIns="0" tIns="0" rIns="0" bIns="0" anchor="ctr"/>
          <a:lstStyle/>
          <a:p>
            <a:pPr>
              <a:lnSpc>
                <a:spcPct val="90000"/>
              </a:lnSpc>
            </a:pPr>
            <a:r>
              <a:rPr lang="en-US" altLang="zh-CN" sz="2000">
                <a:ea typeface="楷体_GB2312" pitchFamily="49" charset="-122"/>
              </a:rPr>
              <a:t>Cache</a:t>
            </a:r>
          </a:p>
          <a:p>
            <a:pPr>
              <a:lnSpc>
                <a:spcPct val="90000"/>
              </a:lnSpc>
            </a:pPr>
            <a:r>
              <a:rPr lang="zh-CN" altLang="en-US" sz="2000">
                <a:ea typeface="楷体_GB2312" pitchFamily="49" charset="-122"/>
              </a:rPr>
              <a:t>访问</a:t>
            </a:r>
          </a:p>
          <a:p>
            <a:pPr>
              <a:lnSpc>
                <a:spcPct val="90000"/>
              </a:lnSpc>
            </a:pPr>
            <a:r>
              <a:rPr lang="en-US" altLang="zh-CN" sz="2000">
                <a:ea typeface="楷体_GB2312" pitchFamily="49" charset="-122"/>
              </a:rPr>
              <a:t>S</a:t>
            </a:r>
            <a:r>
              <a:rPr lang="en-US" altLang="zh-CN" sz="2000" baseline="-25000">
                <a:ea typeface="楷体_GB2312" pitchFamily="49" charset="-122"/>
              </a:rPr>
              <a:t>3,4</a:t>
            </a:r>
          </a:p>
        </p:txBody>
      </p:sp>
      <p:sp>
        <p:nvSpPr>
          <p:cNvPr id="1271836" name="Text Box 28"/>
          <p:cNvSpPr txBox="1">
            <a:spLocks noChangeAspect="1" noChangeArrowheads="1"/>
          </p:cNvSpPr>
          <p:nvPr/>
        </p:nvSpPr>
        <p:spPr bwMode="auto">
          <a:xfrm>
            <a:off x="7889875" y="3860800"/>
            <a:ext cx="773113" cy="1470025"/>
          </a:xfrm>
          <a:prstGeom prst="rect">
            <a:avLst/>
          </a:prstGeom>
          <a:solidFill>
            <a:srgbClr val="FFCCFF"/>
          </a:solidFill>
          <a:ln w="28575" algn="ctr">
            <a:solidFill>
              <a:srgbClr val="000000"/>
            </a:solidFill>
            <a:miter lim="800000"/>
            <a:headEnd/>
            <a:tailEnd/>
          </a:ln>
          <a:effectLst/>
        </p:spPr>
        <p:txBody>
          <a:bodyPr wrap="none" lIns="0" tIns="0" rIns="0" bIns="0" anchor="ctr"/>
          <a:lstStyle/>
          <a:p>
            <a:pPr>
              <a:lnSpc>
                <a:spcPct val="90000"/>
              </a:lnSpc>
            </a:pPr>
            <a:endParaRPr lang="zh-CN" altLang="en-US" sz="2000">
              <a:ea typeface="楷体_GB2312" pitchFamily="49" charset="-122"/>
            </a:endParaRPr>
          </a:p>
          <a:p>
            <a:pPr>
              <a:lnSpc>
                <a:spcPct val="90000"/>
              </a:lnSpc>
            </a:pPr>
            <a:r>
              <a:rPr lang="zh-CN" altLang="en-US" sz="2000">
                <a:ea typeface="楷体_GB2312" pitchFamily="49" charset="-122"/>
              </a:rPr>
              <a:t>写回</a:t>
            </a:r>
          </a:p>
          <a:p>
            <a:pPr>
              <a:lnSpc>
                <a:spcPct val="90000"/>
              </a:lnSpc>
            </a:pPr>
            <a:endParaRPr lang="zh-CN" altLang="en-US" sz="2000">
              <a:ea typeface="楷体_GB2312" pitchFamily="49" charset="-122"/>
            </a:endParaRPr>
          </a:p>
          <a:p>
            <a:pPr>
              <a:lnSpc>
                <a:spcPct val="90000"/>
              </a:lnSpc>
            </a:pPr>
            <a:r>
              <a:rPr lang="en-US" altLang="zh-CN" sz="2000">
                <a:ea typeface="楷体_GB2312" pitchFamily="49" charset="-122"/>
              </a:rPr>
              <a:t>S</a:t>
            </a:r>
            <a:r>
              <a:rPr lang="en-US" altLang="zh-CN" sz="2000" baseline="-25000">
                <a:ea typeface="楷体_GB2312" pitchFamily="49" charset="-122"/>
              </a:rPr>
              <a:t>3,5</a:t>
            </a:r>
          </a:p>
        </p:txBody>
      </p:sp>
      <p:sp>
        <p:nvSpPr>
          <p:cNvPr id="1271837" name="Line 29"/>
          <p:cNvSpPr>
            <a:spLocks noChangeAspect="1" noChangeShapeType="1"/>
          </p:cNvSpPr>
          <p:nvPr/>
        </p:nvSpPr>
        <p:spPr bwMode="auto">
          <a:xfrm>
            <a:off x="1939925" y="3376613"/>
            <a:ext cx="3175" cy="246062"/>
          </a:xfrm>
          <a:prstGeom prst="line">
            <a:avLst/>
          </a:prstGeom>
          <a:noFill/>
          <a:ln w="28575">
            <a:solidFill>
              <a:srgbClr val="000000"/>
            </a:solidFill>
            <a:round/>
            <a:headEnd/>
            <a:tailEnd/>
          </a:ln>
          <a:effectLst/>
        </p:spPr>
        <p:txBody>
          <a:bodyPr/>
          <a:lstStyle/>
          <a:p>
            <a:endParaRPr lang="zh-CN" altLang="en-US"/>
          </a:p>
        </p:txBody>
      </p:sp>
      <p:sp>
        <p:nvSpPr>
          <p:cNvPr id="1271838" name="Line 30"/>
          <p:cNvSpPr>
            <a:spLocks noChangeAspect="1" noChangeShapeType="1"/>
          </p:cNvSpPr>
          <p:nvPr/>
        </p:nvSpPr>
        <p:spPr bwMode="auto">
          <a:xfrm flipV="1">
            <a:off x="1155700" y="3367088"/>
            <a:ext cx="0" cy="246062"/>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1839" name="Line 31"/>
          <p:cNvSpPr>
            <a:spLocks noChangeAspect="1" noChangeShapeType="1"/>
          </p:cNvSpPr>
          <p:nvPr/>
        </p:nvSpPr>
        <p:spPr bwMode="auto">
          <a:xfrm>
            <a:off x="1143000" y="3619500"/>
            <a:ext cx="796925" cy="1588"/>
          </a:xfrm>
          <a:prstGeom prst="line">
            <a:avLst/>
          </a:prstGeom>
          <a:noFill/>
          <a:ln w="28575">
            <a:solidFill>
              <a:srgbClr val="000000"/>
            </a:solidFill>
            <a:round/>
            <a:headEnd/>
            <a:tailEnd/>
          </a:ln>
        </p:spPr>
        <p:txBody>
          <a:bodyPr/>
          <a:lstStyle/>
          <a:p>
            <a:endParaRPr lang="zh-CN" altLang="en-US"/>
          </a:p>
        </p:txBody>
      </p:sp>
      <p:sp>
        <p:nvSpPr>
          <p:cNvPr id="1271840" name="Text Box 32"/>
          <p:cNvSpPr txBox="1">
            <a:spLocks noChangeAspect="1" noChangeArrowheads="1"/>
          </p:cNvSpPr>
          <p:nvPr/>
        </p:nvSpPr>
        <p:spPr bwMode="auto">
          <a:xfrm>
            <a:off x="557213" y="4408488"/>
            <a:ext cx="1544637" cy="893762"/>
          </a:xfrm>
          <a:prstGeom prst="rect">
            <a:avLst/>
          </a:prstGeom>
          <a:solidFill>
            <a:srgbClr val="FFFF99"/>
          </a:solidFill>
          <a:ln w="28575" algn="ctr">
            <a:solidFill>
              <a:srgbClr val="000000"/>
            </a:solidFill>
            <a:miter lim="800000"/>
            <a:headEnd/>
            <a:tailEnd/>
          </a:ln>
          <a:effectLst/>
        </p:spPr>
        <p:txBody>
          <a:bodyPr wrap="none" lIns="0" tIns="0" rIns="0" bIns="0" anchor="ctr"/>
          <a:lstStyle/>
          <a:p>
            <a:pPr>
              <a:lnSpc>
                <a:spcPct val="90000"/>
              </a:lnSpc>
            </a:pPr>
            <a:r>
              <a:rPr lang="zh-CN" altLang="en-US" sz="2000">
                <a:ea typeface="楷体_GB2312" pitchFamily="49" charset="-122"/>
              </a:rPr>
              <a:t>指令</a:t>
            </a:r>
          </a:p>
          <a:p>
            <a:pPr>
              <a:lnSpc>
                <a:spcPct val="90000"/>
              </a:lnSpc>
            </a:pPr>
            <a:r>
              <a:rPr lang="zh-CN" altLang="en-US" sz="2000">
                <a:ea typeface="楷体_GB2312" pitchFamily="49" charset="-122"/>
              </a:rPr>
              <a:t>缓冲器</a:t>
            </a:r>
          </a:p>
        </p:txBody>
      </p:sp>
      <p:sp>
        <p:nvSpPr>
          <p:cNvPr id="1271841" name="Line 33"/>
          <p:cNvSpPr>
            <a:spLocks noChangeAspect="1" noChangeShapeType="1"/>
          </p:cNvSpPr>
          <p:nvPr/>
        </p:nvSpPr>
        <p:spPr bwMode="auto">
          <a:xfrm flipH="1" flipV="1">
            <a:off x="1330325" y="5303838"/>
            <a:ext cx="11113" cy="404812"/>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1842" name="Line 34"/>
          <p:cNvSpPr>
            <a:spLocks noChangeAspect="1" noChangeShapeType="1"/>
          </p:cNvSpPr>
          <p:nvPr/>
        </p:nvSpPr>
        <p:spPr bwMode="auto">
          <a:xfrm flipV="1">
            <a:off x="6319838" y="3370263"/>
            <a:ext cx="4762" cy="358775"/>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1844" name="Line 36"/>
          <p:cNvSpPr>
            <a:spLocks noChangeAspect="1" noChangeShapeType="1"/>
          </p:cNvSpPr>
          <p:nvPr/>
        </p:nvSpPr>
        <p:spPr bwMode="auto">
          <a:xfrm flipH="1">
            <a:off x="7129463" y="3357563"/>
            <a:ext cx="1587" cy="608012"/>
          </a:xfrm>
          <a:prstGeom prst="line">
            <a:avLst/>
          </a:prstGeom>
          <a:noFill/>
          <a:ln w="28575">
            <a:solidFill>
              <a:srgbClr val="000000"/>
            </a:solidFill>
            <a:round/>
            <a:headEnd type="triangle" w="med" len="lg"/>
            <a:tailEnd type="triangle" w="med" len="lg"/>
          </a:ln>
        </p:spPr>
        <p:txBody>
          <a:bodyPr/>
          <a:lstStyle/>
          <a:p>
            <a:endParaRPr lang="zh-CN" altLang="en-US"/>
          </a:p>
        </p:txBody>
      </p:sp>
      <p:sp>
        <p:nvSpPr>
          <p:cNvPr id="1271845" name="AutoShape 37"/>
          <p:cNvSpPr>
            <a:spLocks noChangeAspect="1" noChangeArrowheads="1"/>
          </p:cNvSpPr>
          <p:nvPr/>
        </p:nvSpPr>
        <p:spPr bwMode="auto">
          <a:xfrm>
            <a:off x="7094538" y="3683000"/>
            <a:ext cx="66675" cy="65088"/>
          </a:xfrm>
          <a:prstGeom prst="flowChartConnector">
            <a:avLst/>
          </a:prstGeom>
          <a:solidFill>
            <a:srgbClr val="000000"/>
          </a:solidFill>
          <a:ln w="9525">
            <a:solidFill>
              <a:srgbClr val="000000"/>
            </a:solidFill>
            <a:round/>
            <a:headEnd/>
            <a:tailEnd/>
          </a:ln>
        </p:spPr>
        <p:txBody>
          <a:bodyPr/>
          <a:lstStyle/>
          <a:p>
            <a:endParaRPr lang="zh-CN" altLang="en-US"/>
          </a:p>
        </p:txBody>
      </p:sp>
      <p:grpSp>
        <p:nvGrpSpPr>
          <p:cNvPr id="1271872" name="Group 64"/>
          <p:cNvGrpSpPr>
            <a:grpSpLocks/>
          </p:cNvGrpSpPr>
          <p:nvPr/>
        </p:nvGrpSpPr>
        <p:grpSpPr bwMode="auto">
          <a:xfrm>
            <a:off x="6864350" y="5224463"/>
            <a:ext cx="381000" cy="539750"/>
            <a:chOff x="4324" y="3348"/>
            <a:chExt cx="240" cy="283"/>
          </a:xfrm>
        </p:grpSpPr>
        <p:sp>
          <p:nvSpPr>
            <p:cNvPr id="1271846" name="Line 38"/>
            <p:cNvSpPr>
              <a:spLocks noChangeAspect="1" noChangeShapeType="1"/>
            </p:cNvSpPr>
            <p:nvPr/>
          </p:nvSpPr>
          <p:spPr bwMode="auto">
            <a:xfrm flipV="1">
              <a:off x="4324" y="3348"/>
              <a:ext cx="0" cy="261"/>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1847" name="Line 39"/>
            <p:cNvSpPr>
              <a:spLocks noChangeAspect="1" noChangeShapeType="1"/>
            </p:cNvSpPr>
            <p:nvPr/>
          </p:nvSpPr>
          <p:spPr bwMode="auto">
            <a:xfrm>
              <a:off x="4563" y="3356"/>
              <a:ext cx="1" cy="275"/>
            </a:xfrm>
            <a:prstGeom prst="line">
              <a:avLst/>
            </a:prstGeom>
            <a:noFill/>
            <a:ln w="28575">
              <a:solidFill>
                <a:schemeClr val="tx1"/>
              </a:solidFill>
              <a:round/>
              <a:headEnd/>
              <a:tailEnd type="triangle" w="med" len="lg"/>
            </a:ln>
            <a:effectLst/>
          </p:spPr>
          <p:txBody>
            <a:bodyPr wrap="none" anchor="ctr"/>
            <a:lstStyle/>
            <a:p>
              <a:endParaRPr lang="zh-CN" altLang="en-US"/>
            </a:p>
          </p:txBody>
        </p:sp>
      </p:grpSp>
      <p:sp>
        <p:nvSpPr>
          <p:cNvPr id="1271848" name="Text Box 40"/>
          <p:cNvSpPr txBox="1">
            <a:spLocks noChangeAspect="1" noChangeArrowheads="1"/>
          </p:cNvSpPr>
          <p:nvPr/>
        </p:nvSpPr>
        <p:spPr bwMode="auto">
          <a:xfrm>
            <a:off x="2268538" y="6381750"/>
            <a:ext cx="4598987" cy="328613"/>
          </a:xfrm>
          <a:prstGeom prst="rect">
            <a:avLst/>
          </a:prstGeom>
          <a:solidFill>
            <a:srgbClr val="FFFFFF"/>
          </a:solidFill>
          <a:ln w="9525">
            <a:noFill/>
            <a:miter lim="800000"/>
            <a:headEnd/>
            <a:tailEnd/>
          </a:ln>
        </p:spPr>
        <p:txBody>
          <a:bodyPr wrap="none" lIns="0" tIns="0" rIns="0" bIns="0">
            <a:spAutoFit/>
          </a:bodyPr>
          <a:lstStyle/>
          <a:p>
            <a:pPr algn="just">
              <a:lnSpc>
                <a:spcPct val="90000"/>
              </a:lnSpc>
            </a:pPr>
            <a:r>
              <a:rPr lang="zh-CN" altLang="en-US">
                <a:solidFill>
                  <a:schemeClr val="bg2"/>
                </a:solidFill>
                <a:ea typeface="楷体_GB2312" pitchFamily="49" charset="-122"/>
              </a:rPr>
              <a:t>图</a:t>
            </a:r>
            <a:r>
              <a:rPr lang="en-US" altLang="zh-CN">
                <a:solidFill>
                  <a:schemeClr val="bg2"/>
                </a:solidFill>
                <a:ea typeface="楷体_GB2312" pitchFamily="49" charset="-122"/>
              </a:rPr>
              <a:t>7.15  PowerPC 601</a:t>
            </a:r>
            <a:r>
              <a:rPr lang="zh-CN" altLang="en-US">
                <a:solidFill>
                  <a:schemeClr val="bg2"/>
                </a:solidFill>
                <a:ea typeface="楷体_GB2312" pitchFamily="49" charset="-122"/>
              </a:rPr>
              <a:t>的指令流水线</a:t>
            </a:r>
          </a:p>
        </p:txBody>
      </p:sp>
      <p:sp>
        <p:nvSpPr>
          <p:cNvPr id="1271849" name="Text Box 41"/>
          <p:cNvSpPr txBox="1">
            <a:spLocks noChangeAspect="1" noChangeArrowheads="1"/>
          </p:cNvSpPr>
          <p:nvPr/>
        </p:nvSpPr>
        <p:spPr bwMode="auto">
          <a:xfrm>
            <a:off x="5984875" y="5721350"/>
            <a:ext cx="2139950" cy="549275"/>
          </a:xfrm>
          <a:prstGeom prst="rect">
            <a:avLst/>
          </a:prstGeom>
          <a:noFill/>
          <a:ln w="9525">
            <a:noFill/>
            <a:miter lim="800000"/>
            <a:headEnd/>
            <a:tailEnd/>
          </a:ln>
        </p:spPr>
        <p:txBody>
          <a:bodyPr lIns="0" tIns="0" rIns="0" bIns="0">
            <a:spAutoFit/>
          </a:bodyPr>
          <a:lstStyle/>
          <a:p>
            <a:pPr>
              <a:lnSpc>
                <a:spcPct val="90000"/>
              </a:lnSpc>
            </a:pPr>
            <a:r>
              <a:rPr lang="en-US" altLang="zh-CN" sz="2000">
                <a:ea typeface="楷体_GB2312" pitchFamily="49" charset="-122"/>
              </a:rPr>
              <a:t>Cache</a:t>
            </a:r>
          </a:p>
          <a:p>
            <a:pPr>
              <a:lnSpc>
                <a:spcPct val="90000"/>
              </a:lnSpc>
            </a:pPr>
            <a:r>
              <a:rPr lang="en-US" altLang="zh-CN" sz="2000">
                <a:ea typeface="楷体_GB2312" pitchFamily="49" charset="-122"/>
              </a:rPr>
              <a:t>(</a:t>
            </a:r>
            <a:r>
              <a:rPr lang="zh-CN" altLang="en-US" sz="2000">
                <a:ea typeface="楷体_GB2312" pitchFamily="49" charset="-122"/>
              </a:rPr>
              <a:t>指令、数据公用</a:t>
            </a:r>
            <a:r>
              <a:rPr lang="en-US" altLang="zh-CN" sz="2000">
                <a:ea typeface="楷体_GB2312" pitchFamily="49" charset="-122"/>
              </a:rPr>
              <a:t>)</a:t>
            </a:r>
          </a:p>
        </p:txBody>
      </p:sp>
      <p:sp>
        <p:nvSpPr>
          <p:cNvPr id="1271850" name="Text Box 42"/>
          <p:cNvSpPr txBox="1">
            <a:spLocks noChangeAspect="1" noChangeArrowheads="1"/>
          </p:cNvSpPr>
          <p:nvPr/>
        </p:nvSpPr>
        <p:spPr bwMode="auto">
          <a:xfrm>
            <a:off x="182563" y="5722938"/>
            <a:ext cx="2292350" cy="549275"/>
          </a:xfrm>
          <a:prstGeom prst="rect">
            <a:avLst/>
          </a:prstGeom>
          <a:solidFill>
            <a:srgbClr val="FFFFFF"/>
          </a:solidFill>
          <a:ln w="9525">
            <a:noFill/>
            <a:miter lim="800000"/>
            <a:headEnd/>
            <a:tailEnd/>
          </a:ln>
        </p:spPr>
        <p:txBody>
          <a:bodyPr lIns="0" tIns="0" rIns="0" bIns="0">
            <a:spAutoFit/>
          </a:bodyPr>
          <a:lstStyle/>
          <a:p>
            <a:pPr>
              <a:lnSpc>
                <a:spcPct val="90000"/>
              </a:lnSpc>
            </a:pPr>
            <a:r>
              <a:rPr lang="en-US" altLang="zh-CN" sz="2000">
                <a:ea typeface="楷体_GB2312" pitchFamily="49" charset="-122"/>
              </a:rPr>
              <a:t>Cache</a:t>
            </a:r>
          </a:p>
          <a:p>
            <a:pPr>
              <a:lnSpc>
                <a:spcPct val="90000"/>
              </a:lnSpc>
            </a:pPr>
            <a:r>
              <a:rPr lang="en-US" altLang="zh-CN" sz="2000">
                <a:ea typeface="楷体_GB2312" pitchFamily="49" charset="-122"/>
              </a:rPr>
              <a:t>(</a:t>
            </a:r>
            <a:r>
              <a:rPr lang="zh-CN" altLang="en-US" sz="2000">
                <a:ea typeface="楷体_GB2312" pitchFamily="49" charset="-122"/>
              </a:rPr>
              <a:t>指令、数据公用</a:t>
            </a:r>
            <a:r>
              <a:rPr lang="en-US" altLang="zh-CN" sz="2000">
                <a:ea typeface="楷体_GB2312" pitchFamily="49" charset="-122"/>
              </a:rPr>
              <a:t>)</a:t>
            </a:r>
          </a:p>
        </p:txBody>
      </p:sp>
      <p:sp>
        <p:nvSpPr>
          <p:cNvPr id="1271851" name="Line 43"/>
          <p:cNvSpPr>
            <a:spLocks noChangeAspect="1" noChangeShapeType="1"/>
          </p:cNvSpPr>
          <p:nvPr/>
        </p:nvSpPr>
        <p:spPr bwMode="auto">
          <a:xfrm flipV="1">
            <a:off x="774700" y="3357563"/>
            <a:ext cx="1588" cy="104775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1852" name="Text Box 44"/>
          <p:cNvSpPr txBox="1">
            <a:spLocks noChangeAspect="1" noChangeArrowheads="1"/>
          </p:cNvSpPr>
          <p:nvPr/>
        </p:nvSpPr>
        <p:spPr bwMode="auto">
          <a:xfrm>
            <a:off x="2786063" y="5294313"/>
            <a:ext cx="1262062" cy="282575"/>
          </a:xfrm>
          <a:prstGeom prst="rect">
            <a:avLst/>
          </a:prstGeom>
          <a:noFill/>
          <a:ln w="9525">
            <a:noFill/>
            <a:miter lim="800000"/>
            <a:headEnd/>
            <a:tailEnd/>
          </a:ln>
        </p:spPr>
        <p:txBody>
          <a:bodyPr lIns="0" tIns="0" rIns="0" bIns="0"/>
          <a:lstStyle/>
          <a:p>
            <a:pPr algn="just">
              <a:lnSpc>
                <a:spcPct val="90000"/>
              </a:lnSpc>
            </a:pPr>
            <a:r>
              <a:rPr lang="zh-CN" altLang="en-US" sz="2000">
                <a:solidFill>
                  <a:srgbClr val="CC0000"/>
                </a:solidFill>
                <a:ea typeface="楷体_GB2312" pitchFamily="49" charset="-122"/>
              </a:rPr>
              <a:t>定点单元</a:t>
            </a:r>
          </a:p>
        </p:txBody>
      </p:sp>
      <p:sp>
        <p:nvSpPr>
          <p:cNvPr id="1271853" name="Rectangle 45"/>
          <p:cNvSpPr>
            <a:spLocks noChangeAspect="1" noChangeArrowheads="1"/>
          </p:cNvSpPr>
          <p:nvPr/>
        </p:nvSpPr>
        <p:spPr bwMode="auto">
          <a:xfrm>
            <a:off x="2724150" y="1557338"/>
            <a:ext cx="6122988" cy="1982787"/>
          </a:xfrm>
          <a:prstGeom prst="rect">
            <a:avLst/>
          </a:prstGeom>
          <a:noFill/>
          <a:ln w="19050">
            <a:solidFill>
              <a:srgbClr val="FF0066"/>
            </a:solidFill>
            <a:prstDash val="dash"/>
            <a:miter lim="800000"/>
            <a:headEnd/>
            <a:tailEnd/>
          </a:ln>
        </p:spPr>
        <p:txBody>
          <a:bodyPr/>
          <a:lstStyle/>
          <a:p>
            <a:endParaRPr lang="zh-CN" altLang="en-US"/>
          </a:p>
        </p:txBody>
      </p:sp>
      <p:sp>
        <p:nvSpPr>
          <p:cNvPr id="1271854" name="Text Box 46"/>
          <p:cNvSpPr txBox="1">
            <a:spLocks noChangeAspect="1" noChangeArrowheads="1"/>
          </p:cNvSpPr>
          <p:nvPr/>
        </p:nvSpPr>
        <p:spPr bwMode="auto">
          <a:xfrm>
            <a:off x="2778125" y="1579563"/>
            <a:ext cx="1039813" cy="300037"/>
          </a:xfrm>
          <a:prstGeom prst="rect">
            <a:avLst/>
          </a:prstGeom>
          <a:noFill/>
          <a:ln w="9525">
            <a:noFill/>
            <a:miter lim="800000"/>
            <a:headEnd/>
            <a:tailEnd/>
          </a:ln>
        </p:spPr>
        <p:txBody>
          <a:bodyPr lIns="0" tIns="0" rIns="0" bIns="0"/>
          <a:lstStyle/>
          <a:p>
            <a:pPr algn="just">
              <a:lnSpc>
                <a:spcPct val="90000"/>
              </a:lnSpc>
            </a:pPr>
            <a:r>
              <a:rPr lang="zh-CN" altLang="en-US" sz="2000">
                <a:solidFill>
                  <a:srgbClr val="CC0000"/>
                </a:solidFill>
                <a:ea typeface="楷体_GB2312" pitchFamily="49" charset="-122"/>
              </a:rPr>
              <a:t>浮点单元</a:t>
            </a:r>
          </a:p>
        </p:txBody>
      </p:sp>
      <p:sp>
        <p:nvSpPr>
          <p:cNvPr id="1271855" name="Rectangle 47"/>
          <p:cNvSpPr>
            <a:spLocks noChangeAspect="1" noChangeArrowheads="1"/>
          </p:cNvSpPr>
          <p:nvPr/>
        </p:nvSpPr>
        <p:spPr bwMode="auto">
          <a:xfrm>
            <a:off x="2724150" y="3613150"/>
            <a:ext cx="6122988" cy="1981200"/>
          </a:xfrm>
          <a:prstGeom prst="rect">
            <a:avLst/>
          </a:prstGeom>
          <a:noFill/>
          <a:ln w="19050">
            <a:solidFill>
              <a:srgbClr val="FF0066"/>
            </a:solidFill>
            <a:prstDash val="dash"/>
            <a:miter lim="800000"/>
            <a:headEnd/>
            <a:tailEnd/>
          </a:ln>
        </p:spPr>
        <p:txBody>
          <a:bodyPr/>
          <a:lstStyle/>
          <a:p>
            <a:endParaRPr lang="zh-CN" altLang="en-US"/>
          </a:p>
        </p:txBody>
      </p:sp>
      <p:sp>
        <p:nvSpPr>
          <p:cNvPr id="1271857" name="Line 49"/>
          <p:cNvSpPr>
            <a:spLocks noChangeAspect="1" noChangeShapeType="1"/>
          </p:cNvSpPr>
          <p:nvPr/>
        </p:nvSpPr>
        <p:spPr bwMode="auto">
          <a:xfrm flipV="1">
            <a:off x="2100263" y="4989513"/>
            <a:ext cx="555625" cy="4762"/>
          </a:xfrm>
          <a:prstGeom prst="line">
            <a:avLst/>
          </a:prstGeom>
          <a:noFill/>
          <a:ln w="28575">
            <a:solidFill>
              <a:srgbClr val="000000"/>
            </a:solidFill>
            <a:round/>
            <a:headEnd/>
            <a:tailEnd/>
          </a:ln>
          <a:effectLst/>
        </p:spPr>
        <p:txBody>
          <a:bodyPr/>
          <a:lstStyle/>
          <a:p>
            <a:endParaRPr lang="zh-CN" altLang="en-US"/>
          </a:p>
        </p:txBody>
      </p:sp>
      <p:sp>
        <p:nvSpPr>
          <p:cNvPr id="1271858" name="Line 50"/>
          <p:cNvSpPr>
            <a:spLocks noChangeAspect="1" noChangeShapeType="1"/>
          </p:cNvSpPr>
          <p:nvPr/>
        </p:nvSpPr>
        <p:spPr bwMode="auto">
          <a:xfrm>
            <a:off x="2111375" y="4702175"/>
            <a:ext cx="460375" cy="3175"/>
          </a:xfrm>
          <a:prstGeom prst="line">
            <a:avLst/>
          </a:prstGeom>
          <a:noFill/>
          <a:ln w="28575">
            <a:solidFill>
              <a:srgbClr val="000000"/>
            </a:solidFill>
            <a:round/>
            <a:headEnd/>
            <a:tailEnd/>
          </a:ln>
          <a:effectLst/>
        </p:spPr>
        <p:txBody>
          <a:bodyPr/>
          <a:lstStyle/>
          <a:p>
            <a:endParaRPr lang="zh-CN" altLang="en-US"/>
          </a:p>
        </p:txBody>
      </p:sp>
      <p:sp>
        <p:nvSpPr>
          <p:cNvPr id="1271859" name="Line 51"/>
          <p:cNvSpPr>
            <a:spLocks noChangeAspect="1" noChangeShapeType="1"/>
          </p:cNvSpPr>
          <p:nvPr/>
        </p:nvSpPr>
        <p:spPr bwMode="auto">
          <a:xfrm>
            <a:off x="2655888" y="4613275"/>
            <a:ext cx="1587" cy="382588"/>
          </a:xfrm>
          <a:prstGeom prst="line">
            <a:avLst/>
          </a:prstGeom>
          <a:noFill/>
          <a:ln w="28575">
            <a:solidFill>
              <a:srgbClr val="000000"/>
            </a:solidFill>
            <a:round/>
            <a:headEnd/>
            <a:tailEnd/>
          </a:ln>
          <a:effectLst/>
        </p:spPr>
        <p:txBody>
          <a:bodyPr/>
          <a:lstStyle/>
          <a:p>
            <a:endParaRPr lang="zh-CN" altLang="en-US"/>
          </a:p>
        </p:txBody>
      </p:sp>
      <p:sp>
        <p:nvSpPr>
          <p:cNvPr id="1271860" name="Line 52"/>
          <p:cNvSpPr>
            <a:spLocks noChangeAspect="1" noChangeShapeType="1"/>
          </p:cNvSpPr>
          <p:nvPr/>
        </p:nvSpPr>
        <p:spPr bwMode="auto">
          <a:xfrm flipH="1">
            <a:off x="2562225" y="2641600"/>
            <a:ext cx="3175" cy="2074863"/>
          </a:xfrm>
          <a:prstGeom prst="line">
            <a:avLst/>
          </a:prstGeom>
          <a:noFill/>
          <a:ln w="28575">
            <a:solidFill>
              <a:srgbClr val="000000"/>
            </a:solidFill>
            <a:round/>
            <a:headEnd/>
            <a:tailEnd/>
          </a:ln>
          <a:effectLst/>
        </p:spPr>
        <p:txBody>
          <a:bodyPr/>
          <a:lstStyle/>
          <a:p>
            <a:endParaRPr lang="zh-CN" altLang="en-US"/>
          </a:p>
        </p:txBody>
      </p:sp>
      <p:sp>
        <p:nvSpPr>
          <p:cNvPr id="1271862" name="Rectangle 54"/>
          <p:cNvSpPr>
            <a:spLocks noChangeAspect="1" noChangeArrowheads="1"/>
          </p:cNvSpPr>
          <p:nvPr/>
        </p:nvSpPr>
        <p:spPr bwMode="auto">
          <a:xfrm>
            <a:off x="395288" y="1774825"/>
            <a:ext cx="2074862" cy="2246313"/>
          </a:xfrm>
          <a:prstGeom prst="rect">
            <a:avLst/>
          </a:prstGeom>
          <a:noFill/>
          <a:ln w="19050">
            <a:solidFill>
              <a:srgbClr val="FF0066"/>
            </a:solidFill>
            <a:prstDash val="dash"/>
            <a:miter lim="800000"/>
            <a:headEnd/>
            <a:tailEnd/>
          </a:ln>
        </p:spPr>
        <p:txBody>
          <a:bodyPr/>
          <a:lstStyle/>
          <a:p>
            <a:endParaRPr lang="zh-CN" altLang="en-US"/>
          </a:p>
        </p:txBody>
      </p:sp>
      <p:sp>
        <p:nvSpPr>
          <p:cNvPr id="1271863" name="Line 55"/>
          <p:cNvSpPr>
            <a:spLocks noChangeAspect="1" noChangeShapeType="1"/>
          </p:cNvSpPr>
          <p:nvPr/>
        </p:nvSpPr>
        <p:spPr bwMode="auto">
          <a:xfrm>
            <a:off x="2563813" y="2643188"/>
            <a:ext cx="323850" cy="3175"/>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1864" name="Line 56"/>
          <p:cNvSpPr>
            <a:spLocks noChangeAspect="1" noChangeShapeType="1"/>
          </p:cNvSpPr>
          <p:nvPr/>
        </p:nvSpPr>
        <p:spPr bwMode="auto">
          <a:xfrm>
            <a:off x="2654300" y="4610100"/>
            <a:ext cx="238125" cy="1588"/>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1866" name="Line 58"/>
          <p:cNvSpPr>
            <a:spLocks noChangeShapeType="1"/>
          </p:cNvSpPr>
          <p:nvPr/>
        </p:nvSpPr>
        <p:spPr bwMode="auto">
          <a:xfrm>
            <a:off x="3676650" y="4591050"/>
            <a:ext cx="47625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1867" name="Line 59"/>
          <p:cNvSpPr>
            <a:spLocks noChangeShapeType="1"/>
          </p:cNvSpPr>
          <p:nvPr/>
        </p:nvSpPr>
        <p:spPr bwMode="auto">
          <a:xfrm>
            <a:off x="4924425" y="4610100"/>
            <a:ext cx="333375"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1868" name="Line 60"/>
          <p:cNvSpPr>
            <a:spLocks noChangeShapeType="1"/>
          </p:cNvSpPr>
          <p:nvPr/>
        </p:nvSpPr>
        <p:spPr bwMode="auto">
          <a:xfrm>
            <a:off x="6362700" y="4572000"/>
            <a:ext cx="300038"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1869" name="Line 61"/>
          <p:cNvSpPr>
            <a:spLocks noChangeShapeType="1"/>
          </p:cNvSpPr>
          <p:nvPr/>
        </p:nvSpPr>
        <p:spPr bwMode="auto">
          <a:xfrm>
            <a:off x="7443788" y="4581525"/>
            <a:ext cx="447675"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1871" name="Line 63"/>
          <p:cNvSpPr>
            <a:spLocks noChangeShapeType="1"/>
          </p:cNvSpPr>
          <p:nvPr/>
        </p:nvSpPr>
        <p:spPr bwMode="auto">
          <a:xfrm flipH="1">
            <a:off x="6319838" y="3719513"/>
            <a:ext cx="814387" cy="0"/>
          </a:xfrm>
          <a:prstGeom prst="line">
            <a:avLst/>
          </a:prstGeom>
          <a:noFill/>
          <a:ln w="28575">
            <a:solidFill>
              <a:schemeClr val="tx1"/>
            </a:solidFill>
            <a:round/>
            <a:headEnd/>
            <a:tailEnd/>
          </a:ln>
          <a:effectLst/>
        </p:spPr>
        <p:txBody>
          <a:bodyPr wrap="none" anchor="ctr"/>
          <a:lstStyle/>
          <a:p>
            <a:endParaRPr lang="zh-CN" altLang="en-US"/>
          </a:p>
        </p:txBody>
      </p:sp>
    </p:spTree>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2834" name="Rectangle 2"/>
          <p:cNvSpPr>
            <a:spLocks noGrp="1" noChangeArrowheads="1"/>
          </p:cNvSpPr>
          <p:nvPr>
            <p:ph type="subTitle" idx="1"/>
          </p:nvPr>
        </p:nvSpPr>
        <p:spPr>
          <a:xfrm>
            <a:off x="468313" y="1700213"/>
            <a:ext cx="8604250" cy="2592387"/>
          </a:xfrm>
          <a:noFill/>
          <a:ln/>
        </p:spPr>
        <p:txBody>
          <a:bodyPr anchor="ctr"/>
          <a:lstStyle/>
          <a:p>
            <a:pPr>
              <a:spcBef>
                <a:spcPct val="10000"/>
              </a:spcBef>
              <a:buClrTx/>
              <a:buFont typeface="Arial" charset="0"/>
              <a:buNone/>
            </a:pPr>
            <a:r>
              <a:rPr lang="zh-CN" altLang="en-US" sz="4500" b="0">
                <a:solidFill>
                  <a:srgbClr val="FFFFFF"/>
                </a:solidFill>
                <a:ea typeface="隶书" pitchFamily="49" charset="-122"/>
              </a:rPr>
              <a:t>计算机</a:t>
            </a:r>
            <a:r>
              <a:rPr lang="zh-CN" altLang="en-US" sz="4500" b="0">
                <a:solidFill>
                  <a:srgbClr val="FFCC00"/>
                </a:solidFill>
                <a:ea typeface="隶书" pitchFamily="49" charset="-122"/>
              </a:rPr>
              <a:t>组成</a:t>
            </a:r>
            <a:r>
              <a:rPr lang="zh-CN" altLang="en-US" sz="4500" b="0">
                <a:solidFill>
                  <a:srgbClr val="FFFFFF"/>
                </a:solidFill>
                <a:ea typeface="隶书" pitchFamily="49" charset="-122"/>
              </a:rPr>
              <a:t>与</a:t>
            </a:r>
            <a:r>
              <a:rPr lang="zh-CN" altLang="en-US" sz="4500" b="0">
                <a:solidFill>
                  <a:srgbClr val="FFCC00"/>
                </a:solidFill>
                <a:ea typeface="隶书" pitchFamily="49" charset="-122"/>
              </a:rPr>
              <a:t>体系结构</a:t>
            </a:r>
            <a:endParaRPr lang="zh-CN" altLang="en-US" sz="4500" b="0">
              <a:solidFill>
                <a:srgbClr val="FFFFFF"/>
              </a:solidFill>
              <a:ea typeface="隶书" pitchFamily="49" charset="-122"/>
            </a:endParaRPr>
          </a:p>
          <a:p>
            <a:pPr>
              <a:spcBef>
                <a:spcPct val="10000"/>
              </a:spcBef>
              <a:buClrTx/>
              <a:buFont typeface="Arial" charset="0"/>
              <a:buNone/>
            </a:pPr>
            <a:r>
              <a:rPr lang="zh-CN" altLang="en-US" sz="3900" b="0">
                <a:solidFill>
                  <a:srgbClr val="FFFFFF"/>
                </a:solidFill>
                <a:latin typeface="Arial" charset="0"/>
                <a:ea typeface="黑体" pitchFamily="2" charset="-122"/>
              </a:rPr>
              <a:t>第</a:t>
            </a:r>
            <a:r>
              <a:rPr lang="en-US" altLang="zh-CN" sz="7200" b="0">
                <a:solidFill>
                  <a:srgbClr val="FFFFFF"/>
                </a:solidFill>
                <a:latin typeface="Arial" charset="0"/>
                <a:ea typeface="黑体" pitchFamily="2" charset="-122"/>
              </a:rPr>
              <a:t>7</a:t>
            </a:r>
            <a:r>
              <a:rPr lang="zh-CN" altLang="en-US" sz="3900" b="0">
                <a:solidFill>
                  <a:srgbClr val="FFFFFF"/>
                </a:solidFill>
                <a:latin typeface="Arial" charset="0"/>
                <a:ea typeface="黑体" pitchFamily="2" charset="-122"/>
              </a:rPr>
              <a:t>章  流水线技术与指令级并行</a:t>
            </a:r>
          </a:p>
        </p:txBody>
      </p:sp>
      <p:sp>
        <p:nvSpPr>
          <p:cNvPr id="1272835" name="Rectangle 3"/>
          <p:cNvSpPr>
            <a:spLocks noChangeArrowheads="1"/>
          </p:cNvSpPr>
          <p:nvPr/>
        </p:nvSpPr>
        <p:spPr bwMode="auto">
          <a:xfrm>
            <a:off x="1979613" y="4579938"/>
            <a:ext cx="6985000" cy="720725"/>
          </a:xfrm>
          <a:prstGeom prst="rect">
            <a:avLst/>
          </a:prstGeom>
          <a:noFill/>
          <a:ln w="9525">
            <a:noFill/>
            <a:miter lim="800000"/>
            <a:headEnd/>
            <a:tailEnd/>
          </a:ln>
          <a:effectLst/>
        </p:spPr>
        <p:txBody>
          <a:bodyPr/>
          <a:lstStyle/>
          <a:p>
            <a:pPr algn="r">
              <a:spcBef>
                <a:spcPct val="20000"/>
              </a:spcBef>
              <a:buClr>
                <a:schemeClr val="bg2"/>
              </a:buClr>
              <a:buSzPct val="75000"/>
              <a:buFont typeface="Wingdings" pitchFamily="2" charset="2"/>
              <a:buNone/>
            </a:pPr>
            <a:r>
              <a:rPr lang="en-US" altLang="zh-CN" sz="3800">
                <a:ea typeface="楷体_GB2312" pitchFamily="49" charset="-122"/>
              </a:rPr>
              <a:t>7.4  </a:t>
            </a:r>
            <a:r>
              <a:rPr lang="zh-CN" altLang="en-US" sz="3800">
                <a:ea typeface="楷体_GB2312" pitchFamily="49" charset="-122"/>
              </a:rPr>
              <a:t>流水线性能度量</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272834">
                                            <p:txEl>
                                              <p:pRg st="0" end="0"/>
                                            </p:txEl>
                                          </p:spTgt>
                                        </p:tgtEl>
                                        <p:attrNameLst>
                                          <p:attrName>style.visibility</p:attrName>
                                        </p:attrNameLst>
                                      </p:cBhvr>
                                      <p:to>
                                        <p:strVal val="visible"/>
                                      </p:to>
                                    </p:set>
                                    <p:anim calcmode="lin" valueType="num">
                                      <p:cBhvr>
                                        <p:cTn id="7" dur="500" fill="hold"/>
                                        <p:tgtEl>
                                          <p:spTgt spid="1272834">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272834">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272834">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272834">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272834">
                                            <p:txEl>
                                              <p:pRg st="1" end="1"/>
                                            </p:txEl>
                                          </p:spTgt>
                                        </p:tgtEl>
                                        <p:attrNameLst>
                                          <p:attrName>style.visibility</p:attrName>
                                        </p:attrNameLst>
                                      </p:cBhvr>
                                      <p:to>
                                        <p:strVal val="visible"/>
                                      </p:to>
                                    </p:set>
                                    <p:anim calcmode="lin" valueType="num">
                                      <p:cBhvr additive="base">
                                        <p:cTn id="14" dur="500" fill="hold"/>
                                        <p:tgtEl>
                                          <p:spTgt spid="1272834">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272834">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4" fill="hold" nodeType="afterEffect">
                                  <p:stCondLst>
                                    <p:cond delay="0"/>
                                  </p:stCondLst>
                                  <p:childTnLst>
                                    <p:set>
                                      <p:cBhvr>
                                        <p:cTn id="18" dur="1" fill="hold">
                                          <p:stCondLst>
                                            <p:cond delay="0"/>
                                          </p:stCondLst>
                                        </p:cTn>
                                        <p:tgtEl>
                                          <p:spTgt spid="1272835">
                                            <p:txEl>
                                              <p:pRg st="0" end="0"/>
                                            </p:txEl>
                                          </p:spTgt>
                                        </p:tgtEl>
                                        <p:attrNameLst>
                                          <p:attrName>style.visibility</p:attrName>
                                        </p:attrNameLst>
                                      </p:cBhvr>
                                      <p:to>
                                        <p:strVal val="visible"/>
                                      </p:to>
                                    </p:set>
                                    <p:anim calcmode="lin" valueType="num">
                                      <p:cBhvr additive="base">
                                        <p:cTn id="19" dur="500" fill="hold"/>
                                        <p:tgtEl>
                                          <p:spTgt spid="127283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7283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灯片编号占位符 4"/>
          <p:cNvSpPr>
            <a:spLocks noGrp="1"/>
          </p:cNvSpPr>
          <p:nvPr>
            <p:ph type="sldNum" sz="quarter" idx="11"/>
          </p:nvPr>
        </p:nvSpPr>
        <p:spPr/>
        <p:txBody>
          <a:bodyPr/>
          <a:lstStyle/>
          <a:p>
            <a:fld id="{047D6500-847F-48B5-92A7-FC60D4D8F95A}" type="slidenum">
              <a:rPr lang="zh-CN" altLang="en-US"/>
              <a:pPr/>
              <a:t>56</a:t>
            </a:fld>
            <a:endParaRPr lang="en-US" altLang="zh-CN"/>
          </a:p>
        </p:txBody>
      </p:sp>
      <p:sp>
        <p:nvSpPr>
          <p:cNvPr id="1273858" name="Rectangle 2"/>
          <p:cNvSpPr>
            <a:spLocks noGrp="1" noChangeArrowheads="1"/>
          </p:cNvSpPr>
          <p:nvPr>
            <p:ph type="title"/>
          </p:nvPr>
        </p:nvSpPr>
        <p:spPr/>
        <p:txBody>
          <a:bodyPr/>
          <a:lstStyle/>
          <a:p>
            <a:r>
              <a:rPr lang="en-US" altLang="zh-CN"/>
              <a:t>7.4.1 </a:t>
            </a:r>
            <a:r>
              <a:rPr lang="zh-CN" altLang="en-US" b="0"/>
              <a:t>时</a:t>
            </a:r>
            <a:r>
              <a:rPr lang="en-US" altLang="zh-CN" b="0"/>
              <a:t>-</a:t>
            </a:r>
            <a:r>
              <a:rPr lang="zh-CN" altLang="en-US" b="0"/>
              <a:t>空图</a:t>
            </a:r>
          </a:p>
        </p:txBody>
      </p:sp>
      <p:sp>
        <p:nvSpPr>
          <p:cNvPr id="1273859" name="Rectangle 3"/>
          <p:cNvSpPr>
            <a:spLocks noGrp="1" noChangeArrowheads="1"/>
          </p:cNvSpPr>
          <p:nvPr>
            <p:ph type="body" idx="1"/>
          </p:nvPr>
        </p:nvSpPr>
        <p:spPr>
          <a:xfrm>
            <a:off x="900113" y="981075"/>
            <a:ext cx="7210425" cy="576263"/>
          </a:xfrm>
        </p:spPr>
        <p:txBody>
          <a:bodyPr/>
          <a:lstStyle/>
          <a:p>
            <a:pPr>
              <a:buFont typeface="Wingdings" pitchFamily="2" charset="2"/>
              <a:buNone/>
            </a:pPr>
            <a:r>
              <a:rPr lang="zh-CN" altLang="en-US"/>
              <a:t>通过时间</a:t>
            </a:r>
            <a:r>
              <a:rPr lang="zh-CN" altLang="en-US">
                <a:ea typeface="宋体" pitchFamily="2" charset="-122"/>
              </a:rPr>
              <a:t>＝</a:t>
            </a:r>
            <a:r>
              <a:rPr lang="en-US" altLang="zh-CN">
                <a:latin typeface="宋体" pitchFamily="2" charset="-122"/>
                <a:ea typeface="宋体" pitchFamily="2" charset="-122"/>
              </a:rPr>
              <a:t>(</a:t>
            </a:r>
            <a:r>
              <a:rPr lang="zh-CN" altLang="en-US"/>
              <a:t>流水线级数－</a:t>
            </a:r>
            <a:r>
              <a:rPr lang="en-US" altLang="zh-CN"/>
              <a:t>1</a:t>
            </a:r>
            <a:r>
              <a:rPr lang="en-US" altLang="zh-CN">
                <a:latin typeface="宋体" pitchFamily="2" charset="-122"/>
                <a:ea typeface="宋体" pitchFamily="2" charset="-122"/>
              </a:rPr>
              <a:t>)</a:t>
            </a:r>
            <a:r>
              <a:rPr lang="en-US" altLang="zh-CN">
                <a:ea typeface="宋体" pitchFamily="2" charset="-122"/>
              </a:rPr>
              <a:t>×</a:t>
            </a:r>
            <a:r>
              <a:rPr lang="zh-CN" altLang="en-US"/>
              <a:t>时钟周期</a:t>
            </a:r>
          </a:p>
        </p:txBody>
      </p:sp>
      <p:sp>
        <p:nvSpPr>
          <p:cNvPr id="1273860" name="Rectangle 4"/>
          <p:cNvSpPr>
            <a:spLocks noChangeArrowheads="1"/>
          </p:cNvSpPr>
          <p:nvPr/>
        </p:nvSpPr>
        <p:spPr bwMode="auto">
          <a:xfrm>
            <a:off x="1835150" y="4340225"/>
            <a:ext cx="431800" cy="431800"/>
          </a:xfrm>
          <a:prstGeom prst="rect">
            <a:avLst/>
          </a:prstGeom>
          <a:solidFill>
            <a:srgbClr val="CCFF99"/>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273861" name="Rectangle 5"/>
          <p:cNvSpPr>
            <a:spLocks noChangeArrowheads="1"/>
          </p:cNvSpPr>
          <p:nvPr/>
        </p:nvSpPr>
        <p:spPr bwMode="auto">
          <a:xfrm>
            <a:off x="2268538" y="4340225"/>
            <a:ext cx="431800" cy="431800"/>
          </a:xfrm>
          <a:prstGeom prst="rect">
            <a:avLst/>
          </a:prstGeom>
          <a:solidFill>
            <a:srgbClr val="FFFF99"/>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273862" name="Rectangle 6"/>
          <p:cNvSpPr>
            <a:spLocks noChangeArrowheads="1"/>
          </p:cNvSpPr>
          <p:nvPr/>
        </p:nvSpPr>
        <p:spPr bwMode="auto">
          <a:xfrm>
            <a:off x="3132138" y="4340225"/>
            <a:ext cx="431800" cy="431800"/>
          </a:xfrm>
          <a:prstGeom prst="rect">
            <a:avLst/>
          </a:prstGeom>
          <a:solidFill>
            <a:srgbClr val="CC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273863" name="Rectangle 7"/>
          <p:cNvSpPr>
            <a:spLocks noChangeArrowheads="1"/>
          </p:cNvSpPr>
          <p:nvPr/>
        </p:nvSpPr>
        <p:spPr bwMode="auto">
          <a:xfrm>
            <a:off x="2700338" y="4340225"/>
            <a:ext cx="431800" cy="431800"/>
          </a:xfrm>
          <a:prstGeom prst="rect">
            <a:avLst/>
          </a:prstGeom>
          <a:solidFill>
            <a:srgbClr val="FFCC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273864" name="Rectangle 8"/>
          <p:cNvSpPr>
            <a:spLocks noChangeArrowheads="1"/>
          </p:cNvSpPr>
          <p:nvPr/>
        </p:nvSpPr>
        <p:spPr bwMode="auto">
          <a:xfrm>
            <a:off x="3563938" y="4340225"/>
            <a:ext cx="431800" cy="431800"/>
          </a:xfrm>
          <a:prstGeom prst="rect">
            <a:avLst/>
          </a:prstGeom>
          <a:solidFill>
            <a:srgbClr val="DDDDDD"/>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sp>
        <p:nvSpPr>
          <p:cNvPr id="1273865" name="Rectangle 9"/>
          <p:cNvSpPr>
            <a:spLocks noChangeArrowheads="1"/>
          </p:cNvSpPr>
          <p:nvPr/>
        </p:nvSpPr>
        <p:spPr bwMode="auto">
          <a:xfrm>
            <a:off x="4859338" y="4340225"/>
            <a:ext cx="431800" cy="431800"/>
          </a:xfrm>
          <a:prstGeom prst="rect">
            <a:avLst/>
          </a:prstGeom>
          <a:solidFill>
            <a:srgbClr val="99CC00"/>
          </a:solidFill>
          <a:ln w="28575" algn="ctr">
            <a:solidFill>
              <a:schemeClr val="tx1"/>
            </a:solidFill>
            <a:miter lim="800000"/>
            <a:headEnd/>
            <a:tailEnd/>
          </a:ln>
          <a:effectLst/>
        </p:spPr>
        <p:txBody>
          <a:bodyPr wrap="none" anchor="ctr"/>
          <a:lstStyle/>
          <a:p>
            <a:r>
              <a:rPr lang="en-US" altLang="zh-CN"/>
              <a:t>I</a:t>
            </a:r>
            <a:r>
              <a:rPr lang="en-US" altLang="zh-CN" baseline="-25000"/>
              <a:t>8</a:t>
            </a:r>
          </a:p>
        </p:txBody>
      </p:sp>
      <p:sp>
        <p:nvSpPr>
          <p:cNvPr id="1273866" name="Rectangle 10"/>
          <p:cNvSpPr>
            <a:spLocks noChangeArrowheads="1"/>
          </p:cNvSpPr>
          <p:nvPr/>
        </p:nvSpPr>
        <p:spPr bwMode="auto">
          <a:xfrm>
            <a:off x="3995738" y="4340225"/>
            <a:ext cx="431800" cy="431800"/>
          </a:xfrm>
          <a:prstGeom prst="rect">
            <a:avLst/>
          </a:prstGeom>
          <a:solidFill>
            <a:srgbClr val="FFCC99"/>
          </a:solidFill>
          <a:ln w="28575" algn="ctr">
            <a:solidFill>
              <a:schemeClr val="tx1"/>
            </a:solidFill>
            <a:miter lim="800000"/>
            <a:headEnd/>
            <a:tailEnd/>
          </a:ln>
          <a:effectLst/>
        </p:spPr>
        <p:txBody>
          <a:bodyPr wrap="none" anchor="ctr"/>
          <a:lstStyle/>
          <a:p>
            <a:r>
              <a:rPr lang="en-US" altLang="zh-CN"/>
              <a:t>I</a:t>
            </a:r>
            <a:r>
              <a:rPr lang="en-US" altLang="zh-CN" baseline="-25000"/>
              <a:t>6</a:t>
            </a:r>
          </a:p>
        </p:txBody>
      </p:sp>
      <p:sp>
        <p:nvSpPr>
          <p:cNvPr id="1273867" name="Rectangle 11"/>
          <p:cNvSpPr>
            <a:spLocks noChangeArrowheads="1"/>
          </p:cNvSpPr>
          <p:nvPr/>
        </p:nvSpPr>
        <p:spPr bwMode="auto">
          <a:xfrm>
            <a:off x="4427538" y="4340225"/>
            <a:ext cx="4318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7</a:t>
            </a:r>
          </a:p>
        </p:txBody>
      </p:sp>
      <p:sp>
        <p:nvSpPr>
          <p:cNvPr id="1273868" name="Rectangle 12"/>
          <p:cNvSpPr>
            <a:spLocks noChangeArrowheads="1"/>
          </p:cNvSpPr>
          <p:nvPr/>
        </p:nvSpPr>
        <p:spPr bwMode="auto">
          <a:xfrm>
            <a:off x="2268538" y="3906838"/>
            <a:ext cx="431800" cy="431800"/>
          </a:xfrm>
          <a:prstGeom prst="rect">
            <a:avLst/>
          </a:prstGeom>
          <a:solidFill>
            <a:srgbClr val="CCFF99"/>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273869" name="Rectangle 13"/>
          <p:cNvSpPr>
            <a:spLocks noChangeArrowheads="1"/>
          </p:cNvSpPr>
          <p:nvPr/>
        </p:nvSpPr>
        <p:spPr bwMode="auto">
          <a:xfrm>
            <a:off x="2701925" y="3906838"/>
            <a:ext cx="431800" cy="431800"/>
          </a:xfrm>
          <a:prstGeom prst="rect">
            <a:avLst/>
          </a:prstGeom>
          <a:solidFill>
            <a:srgbClr val="FFFF99"/>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273870" name="Rectangle 14"/>
          <p:cNvSpPr>
            <a:spLocks noChangeArrowheads="1"/>
          </p:cNvSpPr>
          <p:nvPr/>
        </p:nvSpPr>
        <p:spPr bwMode="auto">
          <a:xfrm>
            <a:off x="3565525" y="3906838"/>
            <a:ext cx="431800" cy="431800"/>
          </a:xfrm>
          <a:prstGeom prst="rect">
            <a:avLst/>
          </a:prstGeom>
          <a:solidFill>
            <a:srgbClr val="CC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273871" name="Rectangle 15"/>
          <p:cNvSpPr>
            <a:spLocks noChangeArrowheads="1"/>
          </p:cNvSpPr>
          <p:nvPr/>
        </p:nvSpPr>
        <p:spPr bwMode="auto">
          <a:xfrm>
            <a:off x="3133725" y="3906838"/>
            <a:ext cx="431800" cy="431800"/>
          </a:xfrm>
          <a:prstGeom prst="rect">
            <a:avLst/>
          </a:prstGeom>
          <a:solidFill>
            <a:srgbClr val="FFCC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273872" name="Rectangle 16"/>
          <p:cNvSpPr>
            <a:spLocks noChangeArrowheads="1"/>
          </p:cNvSpPr>
          <p:nvPr/>
        </p:nvSpPr>
        <p:spPr bwMode="auto">
          <a:xfrm>
            <a:off x="3997325" y="3906838"/>
            <a:ext cx="431800" cy="431800"/>
          </a:xfrm>
          <a:prstGeom prst="rect">
            <a:avLst/>
          </a:prstGeom>
          <a:solidFill>
            <a:srgbClr val="DDDDDD"/>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sp>
        <p:nvSpPr>
          <p:cNvPr id="1273873" name="Rectangle 17"/>
          <p:cNvSpPr>
            <a:spLocks noChangeArrowheads="1"/>
          </p:cNvSpPr>
          <p:nvPr/>
        </p:nvSpPr>
        <p:spPr bwMode="auto">
          <a:xfrm>
            <a:off x="5292725" y="3906838"/>
            <a:ext cx="431800" cy="431800"/>
          </a:xfrm>
          <a:prstGeom prst="rect">
            <a:avLst/>
          </a:prstGeom>
          <a:solidFill>
            <a:srgbClr val="99CC00"/>
          </a:solidFill>
          <a:ln w="28575" algn="ctr">
            <a:solidFill>
              <a:schemeClr val="tx1"/>
            </a:solidFill>
            <a:miter lim="800000"/>
            <a:headEnd/>
            <a:tailEnd/>
          </a:ln>
          <a:effectLst/>
        </p:spPr>
        <p:txBody>
          <a:bodyPr wrap="none" anchor="ctr"/>
          <a:lstStyle/>
          <a:p>
            <a:r>
              <a:rPr lang="en-US" altLang="zh-CN"/>
              <a:t>I</a:t>
            </a:r>
            <a:r>
              <a:rPr lang="en-US" altLang="zh-CN" baseline="-25000"/>
              <a:t>8</a:t>
            </a:r>
          </a:p>
        </p:txBody>
      </p:sp>
      <p:sp>
        <p:nvSpPr>
          <p:cNvPr id="1273874" name="Rectangle 18"/>
          <p:cNvSpPr>
            <a:spLocks noChangeArrowheads="1"/>
          </p:cNvSpPr>
          <p:nvPr/>
        </p:nvSpPr>
        <p:spPr bwMode="auto">
          <a:xfrm>
            <a:off x="4429125" y="3906838"/>
            <a:ext cx="431800" cy="431800"/>
          </a:xfrm>
          <a:prstGeom prst="rect">
            <a:avLst/>
          </a:prstGeom>
          <a:solidFill>
            <a:srgbClr val="FFCC99"/>
          </a:solidFill>
          <a:ln w="28575" algn="ctr">
            <a:solidFill>
              <a:schemeClr val="tx1"/>
            </a:solidFill>
            <a:miter lim="800000"/>
            <a:headEnd/>
            <a:tailEnd/>
          </a:ln>
          <a:effectLst/>
        </p:spPr>
        <p:txBody>
          <a:bodyPr wrap="none" anchor="ctr"/>
          <a:lstStyle/>
          <a:p>
            <a:r>
              <a:rPr lang="en-US" altLang="zh-CN"/>
              <a:t>I</a:t>
            </a:r>
            <a:r>
              <a:rPr lang="en-US" altLang="zh-CN" baseline="-25000"/>
              <a:t>6</a:t>
            </a:r>
          </a:p>
        </p:txBody>
      </p:sp>
      <p:sp>
        <p:nvSpPr>
          <p:cNvPr id="1273875" name="Rectangle 19"/>
          <p:cNvSpPr>
            <a:spLocks noChangeArrowheads="1"/>
          </p:cNvSpPr>
          <p:nvPr/>
        </p:nvSpPr>
        <p:spPr bwMode="auto">
          <a:xfrm>
            <a:off x="4860925" y="3906838"/>
            <a:ext cx="4318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7</a:t>
            </a:r>
          </a:p>
        </p:txBody>
      </p:sp>
      <p:sp>
        <p:nvSpPr>
          <p:cNvPr id="1273876" name="Rectangle 20"/>
          <p:cNvSpPr>
            <a:spLocks noChangeArrowheads="1"/>
          </p:cNvSpPr>
          <p:nvPr/>
        </p:nvSpPr>
        <p:spPr bwMode="auto">
          <a:xfrm>
            <a:off x="2700338" y="3475038"/>
            <a:ext cx="431800" cy="431800"/>
          </a:xfrm>
          <a:prstGeom prst="rect">
            <a:avLst/>
          </a:prstGeom>
          <a:solidFill>
            <a:srgbClr val="CCFF99"/>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273877" name="Rectangle 21"/>
          <p:cNvSpPr>
            <a:spLocks noChangeArrowheads="1"/>
          </p:cNvSpPr>
          <p:nvPr/>
        </p:nvSpPr>
        <p:spPr bwMode="auto">
          <a:xfrm>
            <a:off x="3133725" y="3475038"/>
            <a:ext cx="431800" cy="431800"/>
          </a:xfrm>
          <a:prstGeom prst="rect">
            <a:avLst/>
          </a:prstGeom>
          <a:solidFill>
            <a:srgbClr val="FFFF99"/>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273878" name="Rectangle 22"/>
          <p:cNvSpPr>
            <a:spLocks noChangeArrowheads="1"/>
          </p:cNvSpPr>
          <p:nvPr/>
        </p:nvSpPr>
        <p:spPr bwMode="auto">
          <a:xfrm>
            <a:off x="3997325" y="3475038"/>
            <a:ext cx="431800" cy="431800"/>
          </a:xfrm>
          <a:prstGeom prst="rect">
            <a:avLst/>
          </a:prstGeom>
          <a:solidFill>
            <a:srgbClr val="CC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273879" name="Rectangle 23"/>
          <p:cNvSpPr>
            <a:spLocks noChangeArrowheads="1"/>
          </p:cNvSpPr>
          <p:nvPr/>
        </p:nvSpPr>
        <p:spPr bwMode="auto">
          <a:xfrm>
            <a:off x="3565525" y="3475038"/>
            <a:ext cx="431800" cy="431800"/>
          </a:xfrm>
          <a:prstGeom prst="rect">
            <a:avLst/>
          </a:prstGeom>
          <a:solidFill>
            <a:srgbClr val="FFCC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273880" name="Rectangle 24"/>
          <p:cNvSpPr>
            <a:spLocks noChangeArrowheads="1"/>
          </p:cNvSpPr>
          <p:nvPr/>
        </p:nvSpPr>
        <p:spPr bwMode="auto">
          <a:xfrm>
            <a:off x="4429125" y="3475038"/>
            <a:ext cx="431800" cy="431800"/>
          </a:xfrm>
          <a:prstGeom prst="rect">
            <a:avLst/>
          </a:prstGeom>
          <a:solidFill>
            <a:srgbClr val="DDDDDD"/>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sp>
        <p:nvSpPr>
          <p:cNvPr id="1273881" name="Rectangle 25"/>
          <p:cNvSpPr>
            <a:spLocks noChangeArrowheads="1"/>
          </p:cNvSpPr>
          <p:nvPr/>
        </p:nvSpPr>
        <p:spPr bwMode="auto">
          <a:xfrm>
            <a:off x="5724525" y="3475038"/>
            <a:ext cx="431800" cy="431800"/>
          </a:xfrm>
          <a:prstGeom prst="rect">
            <a:avLst/>
          </a:prstGeom>
          <a:solidFill>
            <a:srgbClr val="99CC00"/>
          </a:solidFill>
          <a:ln w="28575" algn="ctr">
            <a:solidFill>
              <a:schemeClr val="tx1"/>
            </a:solidFill>
            <a:miter lim="800000"/>
            <a:headEnd/>
            <a:tailEnd/>
          </a:ln>
          <a:effectLst/>
        </p:spPr>
        <p:txBody>
          <a:bodyPr wrap="none" anchor="ctr"/>
          <a:lstStyle/>
          <a:p>
            <a:r>
              <a:rPr lang="en-US" altLang="zh-CN"/>
              <a:t>I</a:t>
            </a:r>
            <a:r>
              <a:rPr lang="en-US" altLang="zh-CN" baseline="-25000"/>
              <a:t>8</a:t>
            </a:r>
          </a:p>
        </p:txBody>
      </p:sp>
      <p:sp>
        <p:nvSpPr>
          <p:cNvPr id="1273882" name="Rectangle 26"/>
          <p:cNvSpPr>
            <a:spLocks noChangeArrowheads="1"/>
          </p:cNvSpPr>
          <p:nvPr/>
        </p:nvSpPr>
        <p:spPr bwMode="auto">
          <a:xfrm>
            <a:off x="4860925" y="3475038"/>
            <a:ext cx="431800" cy="431800"/>
          </a:xfrm>
          <a:prstGeom prst="rect">
            <a:avLst/>
          </a:prstGeom>
          <a:solidFill>
            <a:srgbClr val="FFCC99"/>
          </a:solidFill>
          <a:ln w="28575" algn="ctr">
            <a:solidFill>
              <a:schemeClr val="tx1"/>
            </a:solidFill>
            <a:miter lim="800000"/>
            <a:headEnd/>
            <a:tailEnd/>
          </a:ln>
          <a:effectLst/>
        </p:spPr>
        <p:txBody>
          <a:bodyPr wrap="none" anchor="ctr"/>
          <a:lstStyle/>
          <a:p>
            <a:r>
              <a:rPr lang="en-US" altLang="zh-CN"/>
              <a:t>I</a:t>
            </a:r>
            <a:r>
              <a:rPr lang="en-US" altLang="zh-CN" baseline="-25000"/>
              <a:t>6</a:t>
            </a:r>
          </a:p>
        </p:txBody>
      </p:sp>
      <p:sp>
        <p:nvSpPr>
          <p:cNvPr id="1273883" name="Rectangle 27"/>
          <p:cNvSpPr>
            <a:spLocks noChangeArrowheads="1"/>
          </p:cNvSpPr>
          <p:nvPr/>
        </p:nvSpPr>
        <p:spPr bwMode="auto">
          <a:xfrm>
            <a:off x="5292725" y="3475038"/>
            <a:ext cx="4318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7</a:t>
            </a:r>
          </a:p>
        </p:txBody>
      </p:sp>
      <p:sp>
        <p:nvSpPr>
          <p:cNvPr id="1273884" name="Rectangle 28"/>
          <p:cNvSpPr>
            <a:spLocks noChangeArrowheads="1"/>
          </p:cNvSpPr>
          <p:nvPr/>
        </p:nvSpPr>
        <p:spPr bwMode="auto">
          <a:xfrm>
            <a:off x="3130550" y="3043238"/>
            <a:ext cx="431800" cy="431800"/>
          </a:xfrm>
          <a:prstGeom prst="rect">
            <a:avLst/>
          </a:prstGeom>
          <a:solidFill>
            <a:srgbClr val="CCFF99"/>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273885" name="Rectangle 29"/>
          <p:cNvSpPr>
            <a:spLocks noChangeArrowheads="1"/>
          </p:cNvSpPr>
          <p:nvPr/>
        </p:nvSpPr>
        <p:spPr bwMode="auto">
          <a:xfrm>
            <a:off x="3563938" y="3043238"/>
            <a:ext cx="431800" cy="431800"/>
          </a:xfrm>
          <a:prstGeom prst="rect">
            <a:avLst/>
          </a:prstGeom>
          <a:solidFill>
            <a:srgbClr val="FFFF99"/>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273886" name="Rectangle 30"/>
          <p:cNvSpPr>
            <a:spLocks noChangeArrowheads="1"/>
          </p:cNvSpPr>
          <p:nvPr/>
        </p:nvSpPr>
        <p:spPr bwMode="auto">
          <a:xfrm>
            <a:off x="4427538" y="3043238"/>
            <a:ext cx="431800" cy="431800"/>
          </a:xfrm>
          <a:prstGeom prst="rect">
            <a:avLst/>
          </a:prstGeom>
          <a:solidFill>
            <a:srgbClr val="CC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273887" name="Rectangle 31"/>
          <p:cNvSpPr>
            <a:spLocks noChangeArrowheads="1"/>
          </p:cNvSpPr>
          <p:nvPr/>
        </p:nvSpPr>
        <p:spPr bwMode="auto">
          <a:xfrm>
            <a:off x="3995738" y="3043238"/>
            <a:ext cx="431800" cy="431800"/>
          </a:xfrm>
          <a:prstGeom prst="rect">
            <a:avLst/>
          </a:prstGeom>
          <a:solidFill>
            <a:srgbClr val="FFCC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273888" name="Rectangle 32"/>
          <p:cNvSpPr>
            <a:spLocks noChangeArrowheads="1"/>
          </p:cNvSpPr>
          <p:nvPr/>
        </p:nvSpPr>
        <p:spPr bwMode="auto">
          <a:xfrm>
            <a:off x="4859338" y="3043238"/>
            <a:ext cx="431800" cy="431800"/>
          </a:xfrm>
          <a:prstGeom prst="rect">
            <a:avLst/>
          </a:prstGeom>
          <a:solidFill>
            <a:srgbClr val="DDDDDD"/>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sp>
        <p:nvSpPr>
          <p:cNvPr id="1273889" name="Rectangle 33"/>
          <p:cNvSpPr>
            <a:spLocks noChangeArrowheads="1"/>
          </p:cNvSpPr>
          <p:nvPr/>
        </p:nvSpPr>
        <p:spPr bwMode="auto">
          <a:xfrm>
            <a:off x="6154738" y="3043238"/>
            <a:ext cx="431800" cy="431800"/>
          </a:xfrm>
          <a:prstGeom prst="rect">
            <a:avLst/>
          </a:prstGeom>
          <a:solidFill>
            <a:srgbClr val="99CC00"/>
          </a:solidFill>
          <a:ln w="28575" algn="ctr">
            <a:solidFill>
              <a:schemeClr val="tx1"/>
            </a:solidFill>
            <a:miter lim="800000"/>
            <a:headEnd/>
            <a:tailEnd/>
          </a:ln>
          <a:effectLst/>
        </p:spPr>
        <p:txBody>
          <a:bodyPr wrap="none" anchor="ctr"/>
          <a:lstStyle/>
          <a:p>
            <a:r>
              <a:rPr lang="en-US" altLang="zh-CN"/>
              <a:t>I</a:t>
            </a:r>
            <a:r>
              <a:rPr lang="en-US" altLang="zh-CN" baseline="-25000"/>
              <a:t>8</a:t>
            </a:r>
          </a:p>
        </p:txBody>
      </p:sp>
      <p:sp>
        <p:nvSpPr>
          <p:cNvPr id="1273890" name="Rectangle 34"/>
          <p:cNvSpPr>
            <a:spLocks noChangeArrowheads="1"/>
          </p:cNvSpPr>
          <p:nvPr/>
        </p:nvSpPr>
        <p:spPr bwMode="auto">
          <a:xfrm>
            <a:off x="5291138" y="3043238"/>
            <a:ext cx="431800" cy="431800"/>
          </a:xfrm>
          <a:prstGeom prst="rect">
            <a:avLst/>
          </a:prstGeom>
          <a:solidFill>
            <a:srgbClr val="FFCC99"/>
          </a:solidFill>
          <a:ln w="28575" algn="ctr">
            <a:solidFill>
              <a:schemeClr val="tx1"/>
            </a:solidFill>
            <a:miter lim="800000"/>
            <a:headEnd/>
            <a:tailEnd/>
          </a:ln>
          <a:effectLst/>
        </p:spPr>
        <p:txBody>
          <a:bodyPr wrap="none" anchor="ctr"/>
          <a:lstStyle/>
          <a:p>
            <a:r>
              <a:rPr lang="en-US" altLang="zh-CN"/>
              <a:t>I</a:t>
            </a:r>
            <a:r>
              <a:rPr lang="en-US" altLang="zh-CN" baseline="-25000"/>
              <a:t>6</a:t>
            </a:r>
          </a:p>
        </p:txBody>
      </p:sp>
      <p:sp>
        <p:nvSpPr>
          <p:cNvPr id="1273891" name="Rectangle 35"/>
          <p:cNvSpPr>
            <a:spLocks noChangeArrowheads="1"/>
          </p:cNvSpPr>
          <p:nvPr/>
        </p:nvSpPr>
        <p:spPr bwMode="auto">
          <a:xfrm>
            <a:off x="5722938" y="3043238"/>
            <a:ext cx="4318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7</a:t>
            </a:r>
          </a:p>
        </p:txBody>
      </p:sp>
      <p:sp>
        <p:nvSpPr>
          <p:cNvPr id="1273892" name="Line 36"/>
          <p:cNvSpPr>
            <a:spLocks noChangeShapeType="1"/>
          </p:cNvSpPr>
          <p:nvPr/>
        </p:nvSpPr>
        <p:spPr bwMode="auto">
          <a:xfrm>
            <a:off x="1835150" y="4772025"/>
            <a:ext cx="5113338"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3893" name="Line 37"/>
          <p:cNvSpPr>
            <a:spLocks noChangeShapeType="1"/>
          </p:cNvSpPr>
          <p:nvPr/>
        </p:nvSpPr>
        <p:spPr bwMode="auto">
          <a:xfrm flipV="1">
            <a:off x="1835150" y="2395538"/>
            <a:ext cx="0" cy="2376487"/>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3894" name="Rectangle 38"/>
          <p:cNvSpPr>
            <a:spLocks noChangeArrowheads="1"/>
          </p:cNvSpPr>
          <p:nvPr/>
        </p:nvSpPr>
        <p:spPr bwMode="auto">
          <a:xfrm>
            <a:off x="1835150" y="4699000"/>
            <a:ext cx="431800" cy="431800"/>
          </a:xfrm>
          <a:prstGeom prst="rect">
            <a:avLst/>
          </a:prstGeom>
          <a:noFill/>
          <a:ln w="28575" algn="ctr">
            <a:noFill/>
            <a:miter lim="800000"/>
            <a:headEnd/>
            <a:tailEnd/>
          </a:ln>
          <a:effectLst/>
        </p:spPr>
        <p:txBody>
          <a:bodyPr wrap="none"/>
          <a:lstStyle/>
          <a:p>
            <a:r>
              <a:rPr lang="en-US" altLang="zh-CN">
                <a:solidFill>
                  <a:srgbClr val="CC0099"/>
                </a:solidFill>
              </a:rPr>
              <a:t>1</a:t>
            </a:r>
            <a:endParaRPr lang="en-US" altLang="zh-CN" baseline="-25000">
              <a:solidFill>
                <a:srgbClr val="CC0099"/>
              </a:solidFill>
            </a:endParaRPr>
          </a:p>
        </p:txBody>
      </p:sp>
      <p:sp>
        <p:nvSpPr>
          <p:cNvPr id="1273895" name="Rectangle 39"/>
          <p:cNvSpPr>
            <a:spLocks noChangeArrowheads="1"/>
          </p:cNvSpPr>
          <p:nvPr/>
        </p:nvSpPr>
        <p:spPr bwMode="auto">
          <a:xfrm>
            <a:off x="2268538" y="4699000"/>
            <a:ext cx="431800" cy="431800"/>
          </a:xfrm>
          <a:prstGeom prst="rect">
            <a:avLst/>
          </a:prstGeom>
          <a:noFill/>
          <a:ln w="28575" algn="ctr">
            <a:noFill/>
            <a:miter lim="800000"/>
            <a:headEnd/>
            <a:tailEnd/>
          </a:ln>
          <a:effectLst/>
        </p:spPr>
        <p:txBody>
          <a:bodyPr wrap="none"/>
          <a:lstStyle/>
          <a:p>
            <a:r>
              <a:rPr lang="en-US" altLang="zh-CN">
                <a:solidFill>
                  <a:srgbClr val="CC0099"/>
                </a:solidFill>
              </a:rPr>
              <a:t>2</a:t>
            </a:r>
            <a:endParaRPr lang="en-US" altLang="zh-CN" baseline="-25000">
              <a:solidFill>
                <a:srgbClr val="CC0099"/>
              </a:solidFill>
            </a:endParaRPr>
          </a:p>
        </p:txBody>
      </p:sp>
      <p:sp>
        <p:nvSpPr>
          <p:cNvPr id="1273896" name="Rectangle 40"/>
          <p:cNvSpPr>
            <a:spLocks noChangeArrowheads="1"/>
          </p:cNvSpPr>
          <p:nvPr/>
        </p:nvSpPr>
        <p:spPr bwMode="auto">
          <a:xfrm>
            <a:off x="3132138" y="4699000"/>
            <a:ext cx="431800" cy="431800"/>
          </a:xfrm>
          <a:prstGeom prst="rect">
            <a:avLst/>
          </a:prstGeom>
          <a:noFill/>
          <a:ln w="28575" algn="ctr">
            <a:noFill/>
            <a:miter lim="800000"/>
            <a:headEnd/>
            <a:tailEnd/>
          </a:ln>
          <a:effectLst/>
        </p:spPr>
        <p:txBody>
          <a:bodyPr wrap="none"/>
          <a:lstStyle/>
          <a:p>
            <a:r>
              <a:rPr lang="en-US" altLang="zh-CN">
                <a:solidFill>
                  <a:srgbClr val="CC0099"/>
                </a:solidFill>
              </a:rPr>
              <a:t>4</a:t>
            </a:r>
            <a:endParaRPr lang="en-US" altLang="zh-CN" baseline="-25000">
              <a:solidFill>
                <a:srgbClr val="CC0099"/>
              </a:solidFill>
            </a:endParaRPr>
          </a:p>
        </p:txBody>
      </p:sp>
      <p:sp>
        <p:nvSpPr>
          <p:cNvPr id="1273897" name="Rectangle 41"/>
          <p:cNvSpPr>
            <a:spLocks noChangeArrowheads="1"/>
          </p:cNvSpPr>
          <p:nvPr/>
        </p:nvSpPr>
        <p:spPr bwMode="auto">
          <a:xfrm>
            <a:off x="2700338" y="4699000"/>
            <a:ext cx="431800" cy="431800"/>
          </a:xfrm>
          <a:prstGeom prst="rect">
            <a:avLst/>
          </a:prstGeom>
          <a:noFill/>
          <a:ln w="28575" algn="ctr">
            <a:noFill/>
            <a:miter lim="800000"/>
            <a:headEnd/>
            <a:tailEnd/>
          </a:ln>
          <a:effectLst/>
        </p:spPr>
        <p:txBody>
          <a:bodyPr wrap="none"/>
          <a:lstStyle/>
          <a:p>
            <a:r>
              <a:rPr lang="en-US" altLang="zh-CN">
                <a:solidFill>
                  <a:srgbClr val="CC0099"/>
                </a:solidFill>
              </a:rPr>
              <a:t>3</a:t>
            </a:r>
            <a:endParaRPr lang="en-US" altLang="zh-CN" baseline="-25000">
              <a:solidFill>
                <a:srgbClr val="CC0099"/>
              </a:solidFill>
            </a:endParaRPr>
          </a:p>
        </p:txBody>
      </p:sp>
      <p:sp>
        <p:nvSpPr>
          <p:cNvPr id="1273898" name="Rectangle 42"/>
          <p:cNvSpPr>
            <a:spLocks noChangeArrowheads="1"/>
          </p:cNvSpPr>
          <p:nvPr/>
        </p:nvSpPr>
        <p:spPr bwMode="auto">
          <a:xfrm>
            <a:off x="3563938" y="4699000"/>
            <a:ext cx="431800" cy="431800"/>
          </a:xfrm>
          <a:prstGeom prst="rect">
            <a:avLst/>
          </a:prstGeom>
          <a:noFill/>
          <a:ln w="28575" algn="ctr">
            <a:noFill/>
            <a:miter lim="800000"/>
            <a:headEnd/>
            <a:tailEnd/>
          </a:ln>
          <a:effectLst/>
        </p:spPr>
        <p:txBody>
          <a:bodyPr wrap="none"/>
          <a:lstStyle/>
          <a:p>
            <a:r>
              <a:rPr lang="en-US" altLang="zh-CN">
                <a:solidFill>
                  <a:srgbClr val="CC0099"/>
                </a:solidFill>
              </a:rPr>
              <a:t>5</a:t>
            </a:r>
            <a:endParaRPr lang="en-US" altLang="zh-CN" baseline="-25000">
              <a:solidFill>
                <a:srgbClr val="CC0099"/>
              </a:solidFill>
            </a:endParaRPr>
          </a:p>
        </p:txBody>
      </p:sp>
      <p:sp>
        <p:nvSpPr>
          <p:cNvPr id="1273899" name="Rectangle 43"/>
          <p:cNvSpPr>
            <a:spLocks noChangeArrowheads="1"/>
          </p:cNvSpPr>
          <p:nvPr/>
        </p:nvSpPr>
        <p:spPr bwMode="auto">
          <a:xfrm>
            <a:off x="4859338" y="4699000"/>
            <a:ext cx="431800" cy="431800"/>
          </a:xfrm>
          <a:prstGeom prst="rect">
            <a:avLst/>
          </a:prstGeom>
          <a:noFill/>
          <a:ln w="28575" algn="ctr">
            <a:noFill/>
            <a:miter lim="800000"/>
            <a:headEnd/>
            <a:tailEnd/>
          </a:ln>
          <a:effectLst/>
        </p:spPr>
        <p:txBody>
          <a:bodyPr wrap="none"/>
          <a:lstStyle/>
          <a:p>
            <a:r>
              <a:rPr lang="en-US" altLang="zh-CN">
                <a:solidFill>
                  <a:srgbClr val="CC0099"/>
                </a:solidFill>
              </a:rPr>
              <a:t>8</a:t>
            </a:r>
            <a:endParaRPr lang="en-US" altLang="zh-CN" baseline="-25000">
              <a:solidFill>
                <a:srgbClr val="CC0099"/>
              </a:solidFill>
            </a:endParaRPr>
          </a:p>
        </p:txBody>
      </p:sp>
      <p:sp>
        <p:nvSpPr>
          <p:cNvPr id="1273900" name="Rectangle 44"/>
          <p:cNvSpPr>
            <a:spLocks noChangeArrowheads="1"/>
          </p:cNvSpPr>
          <p:nvPr/>
        </p:nvSpPr>
        <p:spPr bwMode="auto">
          <a:xfrm>
            <a:off x="3995738" y="4699000"/>
            <a:ext cx="431800" cy="431800"/>
          </a:xfrm>
          <a:prstGeom prst="rect">
            <a:avLst/>
          </a:prstGeom>
          <a:noFill/>
          <a:ln w="28575" algn="ctr">
            <a:noFill/>
            <a:miter lim="800000"/>
            <a:headEnd/>
            <a:tailEnd/>
          </a:ln>
          <a:effectLst/>
        </p:spPr>
        <p:txBody>
          <a:bodyPr wrap="none"/>
          <a:lstStyle/>
          <a:p>
            <a:r>
              <a:rPr lang="en-US" altLang="zh-CN">
                <a:solidFill>
                  <a:srgbClr val="CC0099"/>
                </a:solidFill>
              </a:rPr>
              <a:t>6</a:t>
            </a:r>
            <a:endParaRPr lang="en-US" altLang="zh-CN" baseline="-25000">
              <a:solidFill>
                <a:srgbClr val="CC0099"/>
              </a:solidFill>
            </a:endParaRPr>
          </a:p>
        </p:txBody>
      </p:sp>
      <p:sp>
        <p:nvSpPr>
          <p:cNvPr id="1273901" name="Rectangle 45"/>
          <p:cNvSpPr>
            <a:spLocks noChangeArrowheads="1"/>
          </p:cNvSpPr>
          <p:nvPr/>
        </p:nvSpPr>
        <p:spPr bwMode="auto">
          <a:xfrm>
            <a:off x="4427538" y="4699000"/>
            <a:ext cx="431800" cy="431800"/>
          </a:xfrm>
          <a:prstGeom prst="rect">
            <a:avLst/>
          </a:prstGeom>
          <a:noFill/>
          <a:ln w="28575" algn="ctr">
            <a:noFill/>
            <a:miter lim="800000"/>
            <a:headEnd/>
            <a:tailEnd/>
          </a:ln>
          <a:effectLst/>
        </p:spPr>
        <p:txBody>
          <a:bodyPr wrap="none"/>
          <a:lstStyle/>
          <a:p>
            <a:r>
              <a:rPr lang="en-US" altLang="zh-CN">
                <a:solidFill>
                  <a:srgbClr val="CC0099"/>
                </a:solidFill>
              </a:rPr>
              <a:t>7</a:t>
            </a:r>
            <a:endParaRPr lang="en-US" altLang="zh-CN" baseline="-25000">
              <a:solidFill>
                <a:srgbClr val="CC0099"/>
              </a:solidFill>
            </a:endParaRPr>
          </a:p>
        </p:txBody>
      </p:sp>
      <p:sp>
        <p:nvSpPr>
          <p:cNvPr id="1273902" name="Rectangle 46"/>
          <p:cNvSpPr>
            <a:spLocks noChangeArrowheads="1"/>
          </p:cNvSpPr>
          <p:nvPr/>
        </p:nvSpPr>
        <p:spPr bwMode="auto">
          <a:xfrm>
            <a:off x="5292725" y="4699000"/>
            <a:ext cx="431800" cy="431800"/>
          </a:xfrm>
          <a:prstGeom prst="rect">
            <a:avLst/>
          </a:prstGeom>
          <a:noFill/>
          <a:ln w="28575" algn="ctr">
            <a:noFill/>
            <a:miter lim="800000"/>
            <a:headEnd/>
            <a:tailEnd/>
          </a:ln>
          <a:effectLst/>
        </p:spPr>
        <p:txBody>
          <a:bodyPr wrap="none"/>
          <a:lstStyle/>
          <a:p>
            <a:r>
              <a:rPr lang="en-US" altLang="zh-CN">
                <a:solidFill>
                  <a:srgbClr val="CC0099"/>
                </a:solidFill>
              </a:rPr>
              <a:t>9</a:t>
            </a:r>
            <a:endParaRPr lang="en-US" altLang="zh-CN" baseline="-25000">
              <a:solidFill>
                <a:srgbClr val="CC0099"/>
              </a:solidFill>
            </a:endParaRPr>
          </a:p>
        </p:txBody>
      </p:sp>
      <p:sp>
        <p:nvSpPr>
          <p:cNvPr id="1273903" name="Rectangle 47"/>
          <p:cNvSpPr>
            <a:spLocks noChangeArrowheads="1"/>
          </p:cNvSpPr>
          <p:nvPr/>
        </p:nvSpPr>
        <p:spPr bwMode="auto">
          <a:xfrm>
            <a:off x="5724525" y="4699000"/>
            <a:ext cx="431800" cy="431800"/>
          </a:xfrm>
          <a:prstGeom prst="rect">
            <a:avLst/>
          </a:prstGeom>
          <a:noFill/>
          <a:ln w="28575" algn="ctr">
            <a:noFill/>
            <a:miter lim="800000"/>
            <a:headEnd/>
            <a:tailEnd/>
          </a:ln>
          <a:effectLst/>
        </p:spPr>
        <p:txBody>
          <a:bodyPr wrap="none"/>
          <a:lstStyle/>
          <a:p>
            <a:r>
              <a:rPr lang="en-US" altLang="zh-CN">
                <a:solidFill>
                  <a:srgbClr val="CC0099"/>
                </a:solidFill>
              </a:rPr>
              <a:t>10</a:t>
            </a:r>
            <a:endParaRPr lang="en-US" altLang="zh-CN" baseline="-25000">
              <a:solidFill>
                <a:srgbClr val="CC0099"/>
              </a:solidFill>
            </a:endParaRPr>
          </a:p>
        </p:txBody>
      </p:sp>
      <p:sp>
        <p:nvSpPr>
          <p:cNvPr id="1273904" name="Rectangle 48"/>
          <p:cNvSpPr>
            <a:spLocks noChangeArrowheads="1"/>
          </p:cNvSpPr>
          <p:nvPr/>
        </p:nvSpPr>
        <p:spPr bwMode="auto">
          <a:xfrm>
            <a:off x="6156325" y="4699000"/>
            <a:ext cx="431800" cy="431800"/>
          </a:xfrm>
          <a:prstGeom prst="rect">
            <a:avLst/>
          </a:prstGeom>
          <a:noFill/>
          <a:ln w="28575" algn="ctr">
            <a:noFill/>
            <a:miter lim="800000"/>
            <a:headEnd/>
            <a:tailEnd/>
          </a:ln>
          <a:effectLst/>
        </p:spPr>
        <p:txBody>
          <a:bodyPr wrap="none"/>
          <a:lstStyle/>
          <a:p>
            <a:r>
              <a:rPr lang="en-US" altLang="zh-CN">
                <a:solidFill>
                  <a:srgbClr val="CC0099"/>
                </a:solidFill>
              </a:rPr>
              <a:t>11</a:t>
            </a:r>
            <a:endParaRPr lang="en-US" altLang="zh-CN" baseline="-25000">
              <a:solidFill>
                <a:srgbClr val="CC0099"/>
              </a:solidFill>
            </a:endParaRPr>
          </a:p>
        </p:txBody>
      </p:sp>
      <p:sp>
        <p:nvSpPr>
          <p:cNvPr id="1273905" name="Rectangle 49"/>
          <p:cNvSpPr>
            <a:spLocks noChangeArrowheads="1"/>
          </p:cNvSpPr>
          <p:nvPr/>
        </p:nvSpPr>
        <p:spPr bwMode="auto">
          <a:xfrm>
            <a:off x="1403350" y="4340225"/>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1</a:t>
            </a:r>
          </a:p>
        </p:txBody>
      </p:sp>
      <p:sp>
        <p:nvSpPr>
          <p:cNvPr id="1273906" name="Rectangle 50"/>
          <p:cNvSpPr>
            <a:spLocks noChangeArrowheads="1"/>
          </p:cNvSpPr>
          <p:nvPr/>
        </p:nvSpPr>
        <p:spPr bwMode="auto">
          <a:xfrm>
            <a:off x="1403350" y="3906838"/>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2</a:t>
            </a:r>
          </a:p>
        </p:txBody>
      </p:sp>
      <p:sp>
        <p:nvSpPr>
          <p:cNvPr id="1273907" name="Rectangle 51"/>
          <p:cNvSpPr>
            <a:spLocks noChangeArrowheads="1"/>
          </p:cNvSpPr>
          <p:nvPr/>
        </p:nvSpPr>
        <p:spPr bwMode="auto">
          <a:xfrm>
            <a:off x="1403350" y="3475038"/>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3</a:t>
            </a:r>
          </a:p>
        </p:txBody>
      </p:sp>
      <p:sp>
        <p:nvSpPr>
          <p:cNvPr id="1273908" name="Rectangle 52"/>
          <p:cNvSpPr>
            <a:spLocks noChangeArrowheads="1"/>
          </p:cNvSpPr>
          <p:nvPr/>
        </p:nvSpPr>
        <p:spPr bwMode="auto">
          <a:xfrm>
            <a:off x="1403350" y="3043238"/>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4</a:t>
            </a:r>
          </a:p>
        </p:txBody>
      </p:sp>
      <p:sp>
        <p:nvSpPr>
          <p:cNvPr id="1273909" name="Line 53"/>
          <p:cNvSpPr>
            <a:spLocks noChangeShapeType="1"/>
          </p:cNvSpPr>
          <p:nvPr/>
        </p:nvSpPr>
        <p:spPr bwMode="auto">
          <a:xfrm>
            <a:off x="5724525" y="4340225"/>
            <a:ext cx="0" cy="43180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73910" name="Line 54"/>
          <p:cNvSpPr>
            <a:spLocks noChangeShapeType="1"/>
          </p:cNvSpPr>
          <p:nvPr/>
        </p:nvSpPr>
        <p:spPr bwMode="auto">
          <a:xfrm>
            <a:off x="6156325" y="3906838"/>
            <a:ext cx="0" cy="865187"/>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73911" name="Line 55"/>
          <p:cNvSpPr>
            <a:spLocks noChangeShapeType="1"/>
          </p:cNvSpPr>
          <p:nvPr/>
        </p:nvSpPr>
        <p:spPr bwMode="auto">
          <a:xfrm>
            <a:off x="6588125" y="3475038"/>
            <a:ext cx="0" cy="1296987"/>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73912" name="Line 56"/>
          <p:cNvSpPr>
            <a:spLocks noChangeShapeType="1"/>
          </p:cNvSpPr>
          <p:nvPr/>
        </p:nvSpPr>
        <p:spPr bwMode="auto">
          <a:xfrm flipH="1">
            <a:off x="1835150" y="3906838"/>
            <a:ext cx="433388"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73913" name="Line 57"/>
          <p:cNvSpPr>
            <a:spLocks noChangeShapeType="1"/>
          </p:cNvSpPr>
          <p:nvPr/>
        </p:nvSpPr>
        <p:spPr bwMode="auto">
          <a:xfrm flipH="1">
            <a:off x="1835150" y="3475038"/>
            <a:ext cx="865188"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73914" name="Line 58"/>
          <p:cNvSpPr>
            <a:spLocks noChangeShapeType="1"/>
          </p:cNvSpPr>
          <p:nvPr/>
        </p:nvSpPr>
        <p:spPr bwMode="auto">
          <a:xfrm flipH="1">
            <a:off x="1835150" y="3043238"/>
            <a:ext cx="1296988"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73915" name="Rectangle 59"/>
          <p:cNvSpPr>
            <a:spLocks noChangeArrowheads="1"/>
          </p:cNvSpPr>
          <p:nvPr/>
        </p:nvSpPr>
        <p:spPr bwMode="auto">
          <a:xfrm>
            <a:off x="6481763" y="4411663"/>
            <a:ext cx="2051050" cy="822325"/>
          </a:xfrm>
          <a:prstGeom prst="rect">
            <a:avLst/>
          </a:prstGeom>
          <a:noFill/>
          <a:ln w="28575" algn="ctr">
            <a:noFill/>
            <a:miter lim="800000"/>
            <a:headEnd/>
            <a:tailEnd/>
          </a:ln>
          <a:effectLst/>
        </p:spPr>
        <p:txBody>
          <a:bodyPr anchor="ctr">
            <a:spAutoFit/>
          </a:bodyPr>
          <a:lstStyle/>
          <a:p>
            <a:r>
              <a:rPr lang="zh-CN" altLang="en-US">
                <a:solidFill>
                  <a:srgbClr val="0000FF"/>
                </a:solidFill>
              </a:rPr>
              <a:t>时间</a:t>
            </a:r>
          </a:p>
          <a:p>
            <a:r>
              <a:rPr lang="zh-CN" altLang="en-US">
                <a:solidFill>
                  <a:srgbClr val="0000FF"/>
                </a:solidFill>
              </a:rPr>
              <a:t>（时钟周期）</a:t>
            </a:r>
            <a:endParaRPr lang="zh-CN" altLang="en-US" baseline="-25000">
              <a:solidFill>
                <a:srgbClr val="0000FF"/>
              </a:solidFill>
            </a:endParaRPr>
          </a:p>
        </p:txBody>
      </p:sp>
      <p:sp>
        <p:nvSpPr>
          <p:cNvPr id="1273916" name="Rectangle 60"/>
          <p:cNvSpPr>
            <a:spLocks noChangeArrowheads="1"/>
          </p:cNvSpPr>
          <p:nvPr/>
        </p:nvSpPr>
        <p:spPr bwMode="auto">
          <a:xfrm>
            <a:off x="1692275" y="2106613"/>
            <a:ext cx="1150938" cy="822325"/>
          </a:xfrm>
          <a:prstGeom prst="rect">
            <a:avLst/>
          </a:prstGeom>
          <a:noFill/>
          <a:ln w="28575" algn="ctr">
            <a:noFill/>
            <a:miter lim="800000"/>
            <a:headEnd/>
            <a:tailEnd/>
          </a:ln>
          <a:effectLst/>
        </p:spPr>
        <p:txBody>
          <a:bodyPr anchor="ctr">
            <a:spAutoFit/>
          </a:bodyPr>
          <a:lstStyle/>
          <a:p>
            <a:r>
              <a:rPr lang="zh-CN" altLang="en-US">
                <a:solidFill>
                  <a:srgbClr val="0000FF"/>
                </a:solidFill>
              </a:rPr>
              <a:t>空间</a:t>
            </a:r>
          </a:p>
          <a:p>
            <a:r>
              <a:rPr lang="zh-CN" altLang="en-US">
                <a:solidFill>
                  <a:srgbClr val="0000FF"/>
                </a:solidFill>
              </a:rPr>
              <a:t>（段）</a:t>
            </a:r>
            <a:endParaRPr lang="zh-CN" altLang="en-US" baseline="-25000">
              <a:solidFill>
                <a:srgbClr val="0000FF"/>
              </a:solidFill>
            </a:endParaRPr>
          </a:p>
        </p:txBody>
      </p:sp>
      <p:sp>
        <p:nvSpPr>
          <p:cNvPr id="1273917" name="Rectangle 61"/>
          <p:cNvSpPr>
            <a:spLocks noChangeArrowheads="1"/>
          </p:cNvSpPr>
          <p:nvPr/>
        </p:nvSpPr>
        <p:spPr bwMode="auto">
          <a:xfrm>
            <a:off x="2555875" y="5564188"/>
            <a:ext cx="3729038" cy="457200"/>
          </a:xfrm>
          <a:prstGeom prst="rect">
            <a:avLst/>
          </a:prstGeom>
          <a:noFill/>
          <a:ln w="28575" algn="ctr">
            <a:noFill/>
            <a:miter lim="800000"/>
            <a:headEnd/>
            <a:tailEnd/>
          </a:ln>
          <a:effectLst/>
        </p:spPr>
        <p:txBody>
          <a:bodyPr wrap="none" anchor="ctr">
            <a:spAutoFit/>
          </a:bodyPr>
          <a:lstStyle/>
          <a:p>
            <a:pPr algn="l"/>
            <a:r>
              <a:rPr kumimoji="1" lang="zh-CN" altLang="en-US">
                <a:solidFill>
                  <a:schemeClr val="bg2"/>
                </a:solidFill>
                <a:ea typeface="楷体_GB2312" pitchFamily="49" charset="-122"/>
              </a:rPr>
              <a:t>图</a:t>
            </a:r>
            <a:r>
              <a:rPr kumimoji="1" lang="en-US" altLang="zh-CN">
                <a:solidFill>
                  <a:schemeClr val="bg2"/>
                </a:solidFill>
                <a:ea typeface="楷体_GB2312" pitchFamily="49" charset="-122"/>
              </a:rPr>
              <a:t>7.16</a:t>
            </a:r>
            <a:r>
              <a:rPr kumimoji="1" lang="zh-CN" altLang="en-US">
                <a:solidFill>
                  <a:schemeClr val="bg2"/>
                </a:solidFill>
                <a:ea typeface="楷体_GB2312" pitchFamily="49" charset="-122"/>
              </a:rPr>
              <a:t>（</a:t>
            </a:r>
            <a:r>
              <a:rPr kumimoji="1" lang="en-US" altLang="zh-CN">
                <a:solidFill>
                  <a:schemeClr val="bg2"/>
                </a:solidFill>
                <a:ea typeface="楷体_GB2312" pitchFamily="49" charset="-122"/>
              </a:rPr>
              <a:t>a</a:t>
            </a:r>
            <a:r>
              <a:rPr kumimoji="1" lang="zh-CN" altLang="en-US">
                <a:solidFill>
                  <a:schemeClr val="bg2"/>
                </a:solidFill>
                <a:ea typeface="楷体_GB2312" pitchFamily="49" charset="-122"/>
              </a:rPr>
              <a:t>）流水线时</a:t>
            </a:r>
            <a:r>
              <a:rPr kumimoji="1" lang="en-US" altLang="zh-CN">
                <a:solidFill>
                  <a:schemeClr val="bg2"/>
                </a:solidFill>
                <a:ea typeface="楷体_GB2312" pitchFamily="49" charset="-122"/>
              </a:rPr>
              <a:t>-</a:t>
            </a:r>
            <a:r>
              <a:rPr kumimoji="1" lang="zh-CN" altLang="en-US">
                <a:solidFill>
                  <a:schemeClr val="bg2"/>
                </a:solidFill>
                <a:ea typeface="楷体_GB2312" pitchFamily="49" charset="-122"/>
              </a:rPr>
              <a:t>空图</a:t>
            </a:r>
          </a:p>
        </p:txBody>
      </p:sp>
      <p:sp>
        <p:nvSpPr>
          <p:cNvPr id="1273919" name="AutoShape 63">
            <a:hlinkClick r:id="" action="ppaction://hlinkshowjump?jump=lastslideviewed" highlightClick="1"/>
          </p:cNvPr>
          <p:cNvSpPr>
            <a:spLocks noChangeArrowheads="1"/>
          </p:cNvSpPr>
          <p:nvPr/>
        </p:nvSpPr>
        <p:spPr bwMode="auto">
          <a:xfrm>
            <a:off x="8388350" y="260350"/>
            <a:ext cx="504825" cy="504825"/>
          </a:xfrm>
          <a:prstGeom prst="actionButtonReturn">
            <a:avLst/>
          </a:prstGeom>
          <a:solidFill>
            <a:srgbClr val="9999FF"/>
          </a:solidFill>
          <a:ln w="28575">
            <a:noFill/>
            <a:miter lim="800000"/>
            <a:headEnd/>
            <a:tailEnd/>
          </a:ln>
          <a:effectLst/>
        </p:spPr>
        <p:txBody>
          <a:bodyPr wrap="none" anchor="ctr"/>
          <a:lstStyle/>
          <a:p>
            <a:endParaRPr lang="zh-CN" altLang="en-US"/>
          </a:p>
        </p:txBody>
      </p:sp>
    </p:spTree>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灯片编号占位符 4"/>
          <p:cNvSpPr>
            <a:spLocks noGrp="1"/>
          </p:cNvSpPr>
          <p:nvPr>
            <p:ph type="sldNum" sz="quarter" idx="11"/>
          </p:nvPr>
        </p:nvSpPr>
        <p:spPr/>
        <p:txBody>
          <a:bodyPr/>
          <a:lstStyle/>
          <a:p>
            <a:fld id="{E5092DAA-8C99-463C-B304-900A2FBA3855}" type="slidenum">
              <a:rPr lang="zh-CN" altLang="en-US"/>
              <a:pPr/>
              <a:t>57</a:t>
            </a:fld>
            <a:endParaRPr lang="en-US" altLang="zh-CN"/>
          </a:p>
        </p:txBody>
      </p:sp>
      <p:sp>
        <p:nvSpPr>
          <p:cNvPr id="1274882" name="Rectangle 2"/>
          <p:cNvSpPr>
            <a:spLocks noGrp="1" noChangeArrowheads="1"/>
          </p:cNvSpPr>
          <p:nvPr>
            <p:ph type="title"/>
          </p:nvPr>
        </p:nvSpPr>
        <p:spPr/>
        <p:txBody>
          <a:bodyPr/>
          <a:lstStyle/>
          <a:p>
            <a:r>
              <a:rPr lang="en-US" altLang="zh-CN"/>
              <a:t>7.4.1 </a:t>
            </a:r>
            <a:r>
              <a:rPr lang="zh-CN" altLang="en-US" b="0"/>
              <a:t>时</a:t>
            </a:r>
            <a:r>
              <a:rPr lang="en-US" altLang="zh-CN" b="0"/>
              <a:t>-</a:t>
            </a:r>
            <a:r>
              <a:rPr lang="zh-CN" altLang="en-US" b="0"/>
              <a:t>空图</a:t>
            </a:r>
          </a:p>
        </p:txBody>
      </p:sp>
      <p:sp>
        <p:nvSpPr>
          <p:cNvPr id="1274884" name="Rectangle 4"/>
          <p:cNvSpPr>
            <a:spLocks noChangeArrowheads="1"/>
          </p:cNvSpPr>
          <p:nvPr/>
        </p:nvSpPr>
        <p:spPr bwMode="auto">
          <a:xfrm>
            <a:off x="1690688" y="4868863"/>
            <a:ext cx="431800" cy="431800"/>
          </a:xfrm>
          <a:prstGeom prst="rect">
            <a:avLst/>
          </a:prstGeom>
          <a:solidFill>
            <a:srgbClr val="CCFF99"/>
          </a:solidFill>
          <a:ln w="28575" algn="ctr">
            <a:solidFill>
              <a:schemeClr val="tx1"/>
            </a:solidFill>
            <a:miter lim="800000"/>
            <a:headEnd/>
            <a:tailEnd/>
          </a:ln>
          <a:effectLst/>
        </p:spPr>
        <p:txBody>
          <a:bodyPr wrap="none" anchor="ctr"/>
          <a:lstStyle/>
          <a:p>
            <a:r>
              <a:rPr lang="en-US" altLang="zh-CN"/>
              <a:t>S</a:t>
            </a:r>
            <a:r>
              <a:rPr lang="en-US" altLang="zh-CN" baseline="-25000"/>
              <a:t>1</a:t>
            </a:r>
          </a:p>
        </p:txBody>
      </p:sp>
      <p:sp>
        <p:nvSpPr>
          <p:cNvPr id="1274885" name="Rectangle 5"/>
          <p:cNvSpPr>
            <a:spLocks noChangeArrowheads="1"/>
          </p:cNvSpPr>
          <p:nvPr/>
        </p:nvSpPr>
        <p:spPr bwMode="auto">
          <a:xfrm>
            <a:off x="2122488" y="4868863"/>
            <a:ext cx="431800" cy="431800"/>
          </a:xfrm>
          <a:prstGeom prst="rect">
            <a:avLst/>
          </a:prstGeom>
          <a:solidFill>
            <a:srgbClr val="CCFF99"/>
          </a:solidFill>
          <a:ln w="28575" algn="ctr">
            <a:solidFill>
              <a:schemeClr val="tx1"/>
            </a:solidFill>
            <a:miter lim="800000"/>
            <a:headEnd/>
            <a:tailEnd/>
          </a:ln>
          <a:effectLst/>
        </p:spPr>
        <p:txBody>
          <a:bodyPr wrap="none" anchor="ctr"/>
          <a:lstStyle/>
          <a:p>
            <a:r>
              <a:rPr lang="en-US" altLang="zh-CN"/>
              <a:t>S</a:t>
            </a:r>
            <a:r>
              <a:rPr lang="en-US" altLang="zh-CN" baseline="-25000"/>
              <a:t>2</a:t>
            </a:r>
          </a:p>
        </p:txBody>
      </p:sp>
      <p:sp>
        <p:nvSpPr>
          <p:cNvPr id="1274886" name="Rectangle 6"/>
          <p:cNvSpPr>
            <a:spLocks noChangeArrowheads="1"/>
          </p:cNvSpPr>
          <p:nvPr/>
        </p:nvSpPr>
        <p:spPr bwMode="auto">
          <a:xfrm>
            <a:off x="2986088" y="4868863"/>
            <a:ext cx="431800" cy="431800"/>
          </a:xfrm>
          <a:prstGeom prst="rect">
            <a:avLst/>
          </a:prstGeom>
          <a:solidFill>
            <a:srgbClr val="CCFF99"/>
          </a:solidFill>
          <a:ln w="28575" algn="ctr">
            <a:solidFill>
              <a:schemeClr val="tx1"/>
            </a:solidFill>
            <a:miter lim="800000"/>
            <a:headEnd/>
            <a:tailEnd/>
          </a:ln>
          <a:effectLst/>
        </p:spPr>
        <p:txBody>
          <a:bodyPr wrap="none" anchor="ctr"/>
          <a:lstStyle/>
          <a:p>
            <a:r>
              <a:rPr lang="en-US" altLang="zh-CN"/>
              <a:t>S</a:t>
            </a:r>
            <a:r>
              <a:rPr lang="en-US" altLang="zh-CN" baseline="-25000"/>
              <a:t>4</a:t>
            </a:r>
          </a:p>
        </p:txBody>
      </p:sp>
      <p:sp>
        <p:nvSpPr>
          <p:cNvPr id="1274887" name="Rectangle 7"/>
          <p:cNvSpPr>
            <a:spLocks noChangeArrowheads="1"/>
          </p:cNvSpPr>
          <p:nvPr/>
        </p:nvSpPr>
        <p:spPr bwMode="auto">
          <a:xfrm>
            <a:off x="2554288" y="4868863"/>
            <a:ext cx="431800" cy="431800"/>
          </a:xfrm>
          <a:prstGeom prst="rect">
            <a:avLst/>
          </a:prstGeom>
          <a:solidFill>
            <a:srgbClr val="CCFF99"/>
          </a:solidFill>
          <a:ln w="28575" algn="ctr">
            <a:solidFill>
              <a:schemeClr val="tx1"/>
            </a:solidFill>
            <a:miter lim="800000"/>
            <a:headEnd/>
            <a:tailEnd/>
          </a:ln>
          <a:effectLst/>
        </p:spPr>
        <p:txBody>
          <a:bodyPr wrap="none" anchor="ctr"/>
          <a:lstStyle/>
          <a:p>
            <a:r>
              <a:rPr lang="en-US" altLang="zh-CN"/>
              <a:t>S</a:t>
            </a:r>
            <a:r>
              <a:rPr lang="en-US" altLang="zh-CN" baseline="-25000"/>
              <a:t>3</a:t>
            </a:r>
          </a:p>
        </p:txBody>
      </p:sp>
      <p:sp>
        <p:nvSpPr>
          <p:cNvPr id="1274918" name="Rectangle 38"/>
          <p:cNvSpPr>
            <a:spLocks noChangeArrowheads="1"/>
          </p:cNvSpPr>
          <p:nvPr/>
        </p:nvSpPr>
        <p:spPr bwMode="auto">
          <a:xfrm>
            <a:off x="1690688" y="5229225"/>
            <a:ext cx="431800" cy="431800"/>
          </a:xfrm>
          <a:prstGeom prst="rect">
            <a:avLst/>
          </a:prstGeom>
          <a:noFill/>
          <a:ln w="28575" algn="ctr">
            <a:noFill/>
            <a:miter lim="800000"/>
            <a:headEnd/>
            <a:tailEnd/>
          </a:ln>
          <a:effectLst/>
        </p:spPr>
        <p:txBody>
          <a:bodyPr wrap="none"/>
          <a:lstStyle/>
          <a:p>
            <a:r>
              <a:rPr lang="en-US" altLang="zh-CN">
                <a:solidFill>
                  <a:srgbClr val="CC0099"/>
                </a:solidFill>
              </a:rPr>
              <a:t>1</a:t>
            </a:r>
            <a:endParaRPr lang="en-US" altLang="zh-CN" baseline="-25000">
              <a:solidFill>
                <a:srgbClr val="CC0099"/>
              </a:solidFill>
            </a:endParaRPr>
          </a:p>
        </p:txBody>
      </p:sp>
      <p:sp>
        <p:nvSpPr>
          <p:cNvPr id="1274919" name="Rectangle 39"/>
          <p:cNvSpPr>
            <a:spLocks noChangeArrowheads="1"/>
          </p:cNvSpPr>
          <p:nvPr/>
        </p:nvSpPr>
        <p:spPr bwMode="auto">
          <a:xfrm>
            <a:off x="2124075" y="5229225"/>
            <a:ext cx="431800" cy="431800"/>
          </a:xfrm>
          <a:prstGeom prst="rect">
            <a:avLst/>
          </a:prstGeom>
          <a:noFill/>
          <a:ln w="28575" algn="ctr">
            <a:noFill/>
            <a:miter lim="800000"/>
            <a:headEnd/>
            <a:tailEnd/>
          </a:ln>
          <a:effectLst/>
        </p:spPr>
        <p:txBody>
          <a:bodyPr wrap="none"/>
          <a:lstStyle/>
          <a:p>
            <a:r>
              <a:rPr lang="en-US" altLang="zh-CN">
                <a:solidFill>
                  <a:srgbClr val="CC0099"/>
                </a:solidFill>
              </a:rPr>
              <a:t>2</a:t>
            </a:r>
            <a:endParaRPr lang="en-US" altLang="zh-CN" baseline="-25000">
              <a:solidFill>
                <a:srgbClr val="CC0099"/>
              </a:solidFill>
            </a:endParaRPr>
          </a:p>
        </p:txBody>
      </p:sp>
      <p:sp>
        <p:nvSpPr>
          <p:cNvPr id="1274920" name="Rectangle 40"/>
          <p:cNvSpPr>
            <a:spLocks noChangeArrowheads="1"/>
          </p:cNvSpPr>
          <p:nvPr/>
        </p:nvSpPr>
        <p:spPr bwMode="auto">
          <a:xfrm>
            <a:off x="2987675" y="5229225"/>
            <a:ext cx="431800" cy="431800"/>
          </a:xfrm>
          <a:prstGeom prst="rect">
            <a:avLst/>
          </a:prstGeom>
          <a:noFill/>
          <a:ln w="28575" algn="ctr">
            <a:noFill/>
            <a:miter lim="800000"/>
            <a:headEnd/>
            <a:tailEnd/>
          </a:ln>
          <a:effectLst/>
        </p:spPr>
        <p:txBody>
          <a:bodyPr wrap="none"/>
          <a:lstStyle/>
          <a:p>
            <a:r>
              <a:rPr lang="en-US" altLang="zh-CN">
                <a:solidFill>
                  <a:srgbClr val="CC0099"/>
                </a:solidFill>
              </a:rPr>
              <a:t>4</a:t>
            </a:r>
            <a:endParaRPr lang="en-US" altLang="zh-CN" baseline="-25000">
              <a:solidFill>
                <a:srgbClr val="CC0099"/>
              </a:solidFill>
            </a:endParaRPr>
          </a:p>
        </p:txBody>
      </p:sp>
      <p:sp>
        <p:nvSpPr>
          <p:cNvPr id="1274921" name="Rectangle 41"/>
          <p:cNvSpPr>
            <a:spLocks noChangeArrowheads="1"/>
          </p:cNvSpPr>
          <p:nvPr/>
        </p:nvSpPr>
        <p:spPr bwMode="auto">
          <a:xfrm>
            <a:off x="2555875" y="5229225"/>
            <a:ext cx="431800" cy="431800"/>
          </a:xfrm>
          <a:prstGeom prst="rect">
            <a:avLst/>
          </a:prstGeom>
          <a:noFill/>
          <a:ln w="28575" algn="ctr">
            <a:noFill/>
            <a:miter lim="800000"/>
            <a:headEnd/>
            <a:tailEnd/>
          </a:ln>
          <a:effectLst/>
        </p:spPr>
        <p:txBody>
          <a:bodyPr wrap="none"/>
          <a:lstStyle/>
          <a:p>
            <a:r>
              <a:rPr lang="en-US" altLang="zh-CN">
                <a:solidFill>
                  <a:srgbClr val="CC0099"/>
                </a:solidFill>
              </a:rPr>
              <a:t>3</a:t>
            </a:r>
            <a:endParaRPr lang="en-US" altLang="zh-CN" baseline="-25000">
              <a:solidFill>
                <a:srgbClr val="CC0099"/>
              </a:solidFill>
            </a:endParaRPr>
          </a:p>
        </p:txBody>
      </p:sp>
      <p:sp>
        <p:nvSpPr>
          <p:cNvPr id="1274922" name="Rectangle 42"/>
          <p:cNvSpPr>
            <a:spLocks noChangeArrowheads="1"/>
          </p:cNvSpPr>
          <p:nvPr/>
        </p:nvSpPr>
        <p:spPr bwMode="auto">
          <a:xfrm>
            <a:off x="3419475" y="5229225"/>
            <a:ext cx="431800" cy="431800"/>
          </a:xfrm>
          <a:prstGeom prst="rect">
            <a:avLst/>
          </a:prstGeom>
          <a:noFill/>
          <a:ln w="28575" algn="ctr">
            <a:noFill/>
            <a:miter lim="800000"/>
            <a:headEnd/>
            <a:tailEnd/>
          </a:ln>
          <a:effectLst/>
        </p:spPr>
        <p:txBody>
          <a:bodyPr wrap="none"/>
          <a:lstStyle/>
          <a:p>
            <a:r>
              <a:rPr lang="en-US" altLang="zh-CN">
                <a:solidFill>
                  <a:srgbClr val="CC0099"/>
                </a:solidFill>
              </a:rPr>
              <a:t>5</a:t>
            </a:r>
            <a:endParaRPr lang="en-US" altLang="zh-CN" baseline="-25000">
              <a:solidFill>
                <a:srgbClr val="CC0099"/>
              </a:solidFill>
            </a:endParaRPr>
          </a:p>
        </p:txBody>
      </p:sp>
      <p:sp>
        <p:nvSpPr>
          <p:cNvPr id="1274923" name="Rectangle 43"/>
          <p:cNvSpPr>
            <a:spLocks noChangeArrowheads="1"/>
          </p:cNvSpPr>
          <p:nvPr/>
        </p:nvSpPr>
        <p:spPr bwMode="auto">
          <a:xfrm>
            <a:off x="4714875" y="5229225"/>
            <a:ext cx="431800" cy="431800"/>
          </a:xfrm>
          <a:prstGeom prst="rect">
            <a:avLst/>
          </a:prstGeom>
          <a:noFill/>
          <a:ln w="28575" algn="ctr">
            <a:noFill/>
            <a:miter lim="800000"/>
            <a:headEnd/>
            <a:tailEnd/>
          </a:ln>
          <a:effectLst/>
        </p:spPr>
        <p:txBody>
          <a:bodyPr wrap="none"/>
          <a:lstStyle/>
          <a:p>
            <a:r>
              <a:rPr lang="en-US" altLang="zh-CN">
                <a:solidFill>
                  <a:srgbClr val="CC0099"/>
                </a:solidFill>
              </a:rPr>
              <a:t>8</a:t>
            </a:r>
            <a:endParaRPr lang="en-US" altLang="zh-CN" baseline="-25000">
              <a:solidFill>
                <a:srgbClr val="CC0099"/>
              </a:solidFill>
            </a:endParaRPr>
          </a:p>
        </p:txBody>
      </p:sp>
      <p:sp>
        <p:nvSpPr>
          <p:cNvPr id="1274924" name="Rectangle 44"/>
          <p:cNvSpPr>
            <a:spLocks noChangeArrowheads="1"/>
          </p:cNvSpPr>
          <p:nvPr/>
        </p:nvSpPr>
        <p:spPr bwMode="auto">
          <a:xfrm>
            <a:off x="3851275" y="5229225"/>
            <a:ext cx="431800" cy="431800"/>
          </a:xfrm>
          <a:prstGeom prst="rect">
            <a:avLst/>
          </a:prstGeom>
          <a:noFill/>
          <a:ln w="28575" algn="ctr">
            <a:noFill/>
            <a:miter lim="800000"/>
            <a:headEnd/>
            <a:tailEnd/>
          </a:ln>
          <a:effectLst/>
        </p:spPr>
        <p:txBody>
          <a:bodyPr wrap="none"/>
          <a:lstStyle/>
          <a:p>
            <a:r>
              <a:rPr lang="en-US" altLang="zh-CN">
                <a:solidFill>
                  <a:srgbClr val="CC0099"/>
                </a:solidFill>
              </a:rPr>
              <a:t>6</a:t>
            </a:r>
            <a:endParaRPr lang="en-US" altLang="zh-CN" baseline="-25000">
              <a:solidFill>
                <a:srgbClr val="CC0099"/>
              </a:solidFill>
            </a:endParaRPr>
          </a:p>
        </p:txBody>
      </p:sp>
      <p:sp>
        <p:nvSpPr>
          <p:cNvPr id="1274925" name="Rectangle 45"/>
          <p:cNvSpPr>
            <a:spLocks noChangeArrowheads="1"/>
          </p:cNvSpPr>
          <p:nvPr/>
        </p:nvSpPr>
        <p:spPr bwMode="auto">
          <a:xfrm>
            <a:off x="4283075" y="5229225"/>
            <a:ext cx="431800" cy="431800"/>
          </a:xfrm>
          <a:prstGeom prst="rect">
            <a:avLst/>
          </a:prstGeom>
          <a:noFill/>
          <a:ln w="28575" algn="ctr">
            <a:noFill/>
            <a:miter lim="800000"/>
            <a:headEnd/>
            <a:tailEnd/>
          </a:ln>
          <a:effectLst/>
        </p:spPr>
        <p:txBody>
          <a:bodyPr wrap="none"/>
          <a:lstStyle/>
          <a:p>
            <a:r>
              <a:rPr lang="en-US" altLang="zh-CN">
                <a:solidFill>
                  <a:srgbClr val="CC0099"/>
                </a:solidFill>
              </a:rPr>
              <a:t>7</a:t>
            </a:r>
            <a:endParaRPr lang="en-US" altLang="zh-CN" baseline="-25000">
              <a:solidFill>
                <a:srgbClr val="CC0099"/>
              </a:solidFill>
            </a:endParaRPr>
          </a:p>
        </p:txBody>
      </p:sp>
      <p:sp>
        <p:nvSpPr>
          <p:cNvPr id="1274926" name="Rectangle 46"/>
          <p:cNvSpPr>
            <a:spLocks noChangeArrowheads="1"/>
          </p:cNvSpPr>
          <p:nvPr/>
        </p:nvSpPr>
        <p:spPr bwMode="auto">
          <a:xfrm>
            <a:off x="5148263" y="5229225"/>
            <a:ext cx="431800" cy="431800"/>
          </a:xfrm>
          <a:prstGeom prst="rect">
            <a:avLst/>
          </a:prstGeom>
          <a:noFill/>
          <a:ln w="28575" algn="ctr">
            <a:noFill/>
            <a:miter lim="800000"/>
            <a:headEnd/>
            <a:tailEnd/>
          </a:ln>
          <a:effectLst/>
        </p:spPr>
        <p:txBody>
          <a:bodyPr wrap="none"/>
          <a:lstStyle/>
          <a:p>
            <a:r>
              <a:rPr lang="en-US" altLang="zh-CN">
                <a:solidFill>
                  <a:srgbClr val="CC0099"/>
                </a:solidFill>
              </a:rPr>
              <a:t>9</a:t>
            </a:r>
            <a:endParaRPr lang="en-US" altLang="zh-CN" baseline="-25000">
              <a:solidFill>
                <a:srgbClr val="CC0099"/>
              </a:solidFill>
            </a:endParaRPr>
          </a:p>
        </p:txBody>
      </p:sp>
      <p:sp>
        <p:nvSpPr>
          <p:cNvPr id="1274927" name="Rectangle 47"/>
          <p:cNvSpPr>
            <a:spLocks noChangeArrowheads="1"/>
          </p:cNvSpPr>
          <p:nvPr/>
        </p:nvSpPr>
        <p:spPr bwMode="auto">
          <a:xfrm>
            <a:off x="5580063" y="5229225"/>
            <a:ext cx="431800" cy="431800"/>
          </a:xfrm>
          <a:prstGeom prst="rect">
            <a:avLst/>
          </a:prstGeom>
          <a:noFill/>
          <a:ln w="28575" algn="ctr">
            <a:noFill/>
            <a:miter lim="800000"/>
            <a:headEnd/>
            <a:tailEnd/>
          </a:ln>
          <a:effectLst/>
        </p:spPr>
        <p:txBody>
          <a:bodyPr wrap="none"/>
          <a:lstStyle/>
          <a:p>
            <a:r>
              <a:rPr lang="en-US" altLang="zh-CN">
                <a:solidFill>
                  <a:srgbClr val="CC0099"/>
                </a:solidFill>
              </a:rPr>
              <a:t>10</a:t>
            </a:r>
            <a:endParaRPr lang="en-US" altLang="zh-CN" baseline="-25000">
              <a:solidFill>
                <a:srgbClr val="CC0099"/>
              </a:solidFill>
            </a:endParaRPr>
          </a:p>
        </p:txBody>
      </p:sp>
      <p:sp>
        <p:nvSpPr>
          <p:cNvPr id="1274928" name="Rectangle 48"/>
          <p:cNvSpPr>
            <a:spLocks noChangeArrowheads="1"/>
          </p:cNvSpPr>
          <p:nvPr/>
        </p:nvSpPr>
        <p:spPr bwMode="auto">
          <a:xfrm>
            <a:off x="6011863" y="5229225"/>
            <a:ext cx="431800" cy="431800"/>
          </a:xfrm>
          <a:prstGeom prst="rect">
            <a:avLst/>
          </a:prstGeom>
          <a:noFill/>
          <a:ln w="28575" algn="ctr">
            <a:noFill/>
            <a:miter lim="800000"/>
            <a:headEnd/>
            <a:tailEnd/>
          </a:ln>
          <a:effectLst/>
        </p:spPr>
        <p:txBody>
          <a:bodyPr wrap="none"/>
          <a:lstStyle/>
          <a:p>
            <a:r>
              <a:rPr lang="en-US" altLang="zh-CN">
                <a:solidFill>
                  <a:srgbClr val="CC0099"/>
                </a:solidFill>
              </a:rPr>
              <a:t>11</a:t>
            </a:r>
            <a:endParaRPr lang="en-US" altLang="zh-CN" baseline="-25000">
              <a:solidFill>
                <a:srgbClr val="CC0099"/>
              </a:solidFill>
            </a:endParaRPr>
          </a:p>
        </p:txBody>
      </p:sp>
      <p:sp>
        <p:nvSpPr>
          <p:cNvPr id="1274929" name="Rectangle 49"/>
          <p:cNvSpPr>
            <a:spLocks noChangeArrowheads="1"/>
          </p:cNvSpPr>
          <p:nvPr/>
        </p:nvSpPr>
        <p:spPr bwMode="auto">
          <a:xfrm>
            <a:off x="1258888" y="4870450"/>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I</a:t>
            </a:r>
            <a:r>
              <a:rPr lang="en-US" altLang="zh-CN" baseline="-25000">
                <a:solidFill>
                  <a:srgbClr val="CC0099"/>
                </a:solidFill>
              </a:rPr>
              <a:t>1</a:t>
            </a:r>
          </a:p>
        </p:txBody>
      </p:sp>
      <p:sp>
        <p:nvSpPr>
          <p:cNvPr id="1274930" name="Rectangle 50"/>
          <p:cNvSpPr>
            <a:spLocks noChangeArrowheads="1"/>
          </p:cNvSpPr>
          <p:nvPr/>
        </p:nvSpPr>
        <p:spPr bwMode="auto">
          <a:xfrm>
            <a:off x="1258888" y="4437063"/>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I</a:t>
            </a:r>
            <a:r>
              <a:rPr lang="en-US" altLang="zh-CN" baseline="-25000">
                <a:solidFill>
                  <a:srgbClr val="CC0099"/>
                </a:solidFill>
              </a:rPr>
              <a:t>2</a:t>
            </a:r>
          </a:p>
        </p:txBody>
      </p:sp>
      <p:sp>
        <p:nvSpPr>
          <p:cNvPr id="1274931" name="Rectangle 51"/>
          <p:cNvSpPr>
            <a:spLocks noChangeArrowheads="1"/>
          </p:cNvSpPr>
          <p:nvPr/>
        </p:nvSpPr>
        <p:spPr bwMode="auto">
          <a:xfrm>
            <a:off x="1258888" y="4005263"/>
            <a:ext cx="431800" cy="431800"/>
          </a:xfrm>
          <a:prstGeom prst="rect">
            <a:avLst/>
          </a:prstGeom>
          <a:noFill/>
          <a:ln w="28575" algn="ctr">
            <a:noFill/>
            <a:miter lim="800000"/>
            <a:headEnd/>
            <a:tailEnd/>
          </a:ln>
          <a:effectLst/>
        </p:spPr>
        <p:txBody>
          <a:bodyPr wrap="none" anchor="ctr"/>
          <a:lstStyle/>
          <a:p>
            <a:r>
              <a:rPr lang="en-US" altLang="zh-CN">
                <a:solidFill>
                  <a:srgbClr val="FF66FF"/>
                </a:solidFill>
              </a:rPr>
              <a:t>I</a:t>
            </a:r>
            <a:r>
              <a:rPr lang="en-US" altLang="zh-CN" baseline="-25000">
                <a:solidFill>
                  <a:srgbClr val="FF66FF"/>
                </a:solidFill>
              </a:rPr>
              <a:t>3</a:t>
            </a:r>
          </a:p>
        </p:txBody>
      </p:sp>
      <p:sp>
        <p:nvSpPr>
          <p:cNvPr id="1274932" name="Rectangle 52"/>
          <p:cNvSpPr>
            <a:spLocks noChangeArrowheads="1"/>
          </p:cNvSpPr>
          <p:nvPr/>
        </p:nvSpPr>
        <p:spPr bwMode="auto">
          <a:xfrm>
            <a:off x="1258888" y="3573463"/>
            <a:ext cx="431800" cy="431800"/>
          </a:xfrm>
          <a:prstGeom prst="rect">
            <a:avLst/>
          </a:prstGeom>
          <a:noFill/>
          <a:ln w="28575" algn="ctr">
            <a:noFill/>
            <a:miter lim="800000"/>
            <a:headEnd/>
            <a:tailEnd/>
          </a:ln>
          <a:effectLst/>
        </p:spPr>
        <p:txBody>
          <a:bodyPr wrap="none" anchor="ctr"/>
          <a:lstStyle/>
          <a:p>
            <a:r>
              <a:rPr lang="en-US" altLang="zh-CN">
                <a:solidFill>
                  <a:srgbClr val="FF66FF"/>
                </a:solidFill>
              </a:rPr>
              <a:t>I</a:t>
            </a:r>
            <a:r>
              <a:rPr lang="en-US" altLang="zh-CN" baseline="-25000">
                <a:solidFill>
                  <a:srgbClr val="FF66FF"/>
                </a:solidFill>
              </a:rPr>
              <a:t>4</a:t>
            </a:r>
          </a:p>
        </p:txBody>
      </p:sp>
      <p:sp>
        <p:nvSpPr>
          <p:cNvPr id="1274939" name="Rectangle 59"/>
          <p:cNvSpPr>
            <a:spLocks noChangeArrowheads="1"/>
          </p:cNvSpPr>
          <p:nvPr/>
        </p:nvSpPr>
        <p:spPr bwMode="auto">
          <a:xfrm>
            <a:off x="6299200" y="4992688"/>
            <a:ext cx="2051050" cy="822325"/>
          </a:xfrm>
          <a:prstGeom prst="rect">
            <a:avLst/>
          </a:prstGeom>
          <a:noFill/>
          <a:ln w="28575" algn="ctr">
            <a:noFill/>
            <a:miter lim="800000"/>
            <a:headEnd/>
            <a:tailEnd/>
          </a:ln>
          <a:effectLst/>
        </p:spPr>
        <p:txBody>
          <a:bodyPr anchor="ctr">
            <a:spAutoFit/>
          </a:bodyPr>
          <a:lstStyle/>
          <a:p>
            <a:r>
              <a:rPr lang="zh-CN" altLang="en-US">
                <a:solidFill>
                  <a:srgbClr val="0000FF"/>
                </a:solidFill>
              </a:rPr>
              <a:t>时间</a:t>
            </a:r>
          </a:p>
          <a:p>
            <a:r>
              <a:rPr lang="zh-CN" altLang="en-US">
                <a:solidFill>
                  <a:srgbClr val="0000FF"/>
                </a:solidFill>
              </a:rPr>
              <a:t>（时钟周期）</a:t>
            </a:r>
            <a:endParaRPr lang="zh-CN" altLang="en-US" baseline="-25000">
              <a:solidFill>
                <a:srgbClr val="0000FF"/>
              </a:solidFill>
            </a:endParaRPr>
          </a:p>
        </p:txBody>
      </p:sp>
      <p:sp>
        <p:nvSpPr>
          <p:cNvPr id="1274940" name="Rectangle 60"/>
          <p:cNvSpPr>
            <a:spLocks noChangeArrowheads="1"/>
          </p:cNvSpPr>
          <p:nvPr/>
        </p:nvSpPr>
        <p:spPr bwMode="auto">
          <a:xfrm>
            <a:off x="1490663" y="981075"/>
            <a:ext cx="1409700" cy="822325"/>
          </a:xfrm>
          <a:prstGeom prst="rect">
            <a:avLst/>
          </a:prstGeom>
          <a:noFill/>
          <a:ln w="28575" algn="ctr">
            <a:noFill/>
            <a:miter lim="800000"/>
            <a:headEnd/>
            <a:tailEnd/>
          </a:ln>
          <a:effectLst/>
        </p:spPr>
        <p:txBody>
          <a:bodyPr wrap="none" anchor="ctr">
            <a:spAutoFit/>
          </a:bodyPr>
          <a:lstStyle/>
          <a:p>
            <a:r>
              <a:rPr lang="zh-CN" altLang="en-US">
                <a:solidFill>
                  <a:srgbClr val="0000FF"/>
                </a:solidFill>
              </a:rPr>
              <a:t>空间</a:t>
            </a:r>
          </a:p>
          <a:p>
            <a:r>
              <a:rPr lang="zh-CN" altLang="en-US">
                <a:solidFill>
                  <a:srgbClr val="0000FF"/>
                </a:solidFill>
              </a:rPr>
              <a:t>（指令）</a:t>
            </a:r>
            <a:endParaRPr lang="zh-CN" altLang="en-US" baseline="-25000">
              <a:solidFill>
                <a:srgbClr val="0000FF"/>
              </a:solidFill>
            </a:endParaRPr>
          </a:p>
        </p:txBody>
      </p:sp>
      <p:sp>
        <p:nvSpPr>
          <p:cNvPr id="1274941" name="Rectangle 61"/>
          <p:cNvSpPr>
            <a:spLocks noChangeArrowheads="1"/>
          </p:cNvSpPr>
          <p:nvPr/>
        </p:nvSpPr>
        <p:spPr bwMode="auto">
          <a:xfrm>
            <a:off x="2411413" y="5667375"/>
            <a:ext cx="3746500" cy="457200"/>
          </a:xfrm>
          <a:prstGeom prst="rect">
            <a:avLst/>
          </a:prstGeom>
          <a:noFill/>
          <a:ln w="28575" algn="ctr">
            <a:noFill/>
            <a:miter lim="800000"/>
            <a:headEnd/>
            <a:tailEnd/>
          </a:ln>
          <a:effectLst/>
        </p:spPr>
        <p:txBody>
          <a:bodyPr wrap="none" anchor="ctr">
            <a:spAutoFit/>
          </a:bodyPr>
          <a:lstStyle/>
          <a:p>
            <a:pPr algn="l"/>
            <a:r>
              <a:rPr kumimoji="1" lang="zh-CN" altLang="en-US">
                <a:solidFill>
                  <a:schemeClr val="bg2"/>
                </a:solidFill>
                <a:ea typeface="楷体_GB2312" pitchFamily="49" charset="-122"/>
              </a:rPr>
              <a:t>图</a:t>
            </a:r>
            <a:r>
              <a:rPr kumimoji="1" lang="en-US" altLang="zh-CN">
                <a:solidFill>
                  <a:schemeClr val="bg2"/>
                </a:solidFill>
                <a:ea typeface="楷体_GB2312" pitchFamily="49" charset="-122"/>
              </a:rPr>
              <a:t>7.16</a:t>
            </a:r>
            <a:r>
              <a:rPr kumimoji="1" lang="zh-CN" altLang="en-US">
                <a:solidFill>
                  <a:schemeClr val="bg2"/>
                </a:solidFill>
                <a:ea typeface="楷体_GB2312" pitchFamily="49" charset="-122"/>
              </a:rPr>
              <a:t>（</a:t>
            </a:r>
            <a:r>
              <a:rPr kumimoji="1" lang="en-US" altLang="zh-CN">
                <a:solidFill>
                  <a:schemeClr val="bg2"/>
                </a:solidFill>
                <a:ea typeface="楷体_GB2312" pitchFamily="49" charset="-122"/>
              </a:rPr>
              <a:t>b</a:t>
            </a:r>
            <a:r>
              <a:rPr kumimoji="1" lang="zh-CN" altLang="en-US">
                <a:solidFill>
                  <a:schemeClr val="bg2"/>
                </a:solidFill>
                <a:ea typeface="楷体_GB2312" pitchFamily="49" charset="-122"/>
              </a:rPr>
              <a:t>）流水线时</a:t>
            </a:r>
            <a:r>
              <a:rPr kumimoji="1" lang="en-US" altLang="zh-CN">
                <a:solidFill>
                  <a:schemeClr val="bg2"/>
                </a:solidFill>
                <a:ea typeface="楷体_GB2312" pitchFamily="49" charset="-122"/>
              </a:rPr>
              <a:t>-</a:t>
            </a:r>
            <a:r>
              <a:rPr kumimoji="1" lang="zh-CN" altLang="en-US">
                <a:solidFill>
                  <a:schemeClr val="bg2"/>
                </a:solidFill>
                <a:ea typeface="楷体_GB2312" pitchFamily="49" charset="-122"/>
              </a:rPr>
              <a:t>空图</a:t>
            </a:r>
          </a:p>
        </p:txBody>
      </p:sp>
      <p:sp>
        <p:nvSpPr>
          <p:cNvPr id="1274942" name="Rectangle 62"/>
          <p:cNvSpPr>
            <a:spLocks noChangeArrowheads="1"/>
          </p:cNvSpPr>
          <p:nvPr/>
        </p:nvSpPr>
        <p:spPr bwMode="auto">
          <a:xfrm>
            <a:off x="1258888" y="3100388"/>
            <a:ext cx="431800" cy="431800"/>
          </a:xfrm>
          <a:prstGeom prst="rect">
            <a:avLst/>
          </a:prstGeom>
          <a:noFill/>
          <a:ln w="28575" algn="ctr">
            <a:noFill/>
            <a:miter lim="800000"/>
            <a:headEnd/>
            <a:tailEnd/>
          </a:ln>
          <a:effectLst/>
        </p:spPr>
        <p:txBody>
          <a:bodyPr wrap="none" anchor="ctr"/>
          <a:lstStyle/>
          <a:p>
            <a:r>
              <a:rPr lang="en-US" altLang="zh-CN">
                <a:solidFill>
                  <a:srgbClr val="FF66FF"/>
                </a:solidFill>
              </a:rPr>
              <a:t>I</a:t>
            </a:r>
            <a:r>
              <a:rPr lang="en-US" altLang="zh-CN" baseline="-25000">
                <a:solidFill>
                  <a:srgbClr val="FF66FF"/>
                </a:solidFill>
              </a:rPr>
              <a:t>5</a:t>
            </a:r>
          </a:p>
        </p:txBody>
      </p:sp>
      <p:sp>
        <p:nvSpPr>
          <p:cNvPr id="1274943" name="Rectangle 63"/>
          <p:cNvSpPr>
            <a:spLocks noChangeArrowheads="1"/>
          </p:cNvSpPr>
          <p:nvPr/>
        </p:nvSpPr>
        <p:spPr bwMode="auto">
          <a:xfrm>
            <a:off x="1258888" y="2667000"/>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I</a:t>
            </a:r>
            <a:r>
              <a:rPr lang="en-US" altLang="zh-CN" baseline="-25000">
                <a:solidFill>
                  <a:srgbClr val="CC0099"/>
                </a:solidFill>
              </a:rPr>
              <a:t>9</a:t>
            </a:r>
          </a:p>
        </p:txBody>
      </p:sp>
      <p:sp>
        <p:nvSpPr>
          <p:cNvPr id="1274944" name="Rectangle 64"/>
          <p:cNvSpPr>
            <a:spLocks noChangeArrowheads="1"/>
          </p:cNvSpPr>
          <p:nvPr/>
        </p:nvSpPr>
        <p:spPr bwMode="auto">
          <a:xfrm>
            <a:off x="1258888" y="2235200"/>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I</a:t>
            </a:r>
            <a:r>
              <a:rPr lang="en-US" altLang="zh-CN" baseline="-25000">
                <a:solidFill>
                  <a:srgbClr val="CC0099"/>
                </a:solidFill>
              </a:rPr>
              <a:t>10</a:t>
            </a:r>
          </a:p>
        </p:txBody>
      </p:sp>
      <p:sp>
        <p:nvSpPr>
          <p:cNvPr id="1274945" name="Rectangle 65"/>
          <p:cNvSpPr>
            <a:spLocks noChangeArrowheads="1"/>
          </p:cNvSpPr>
          <p:nvPr/>
        </p:nvSpPr>
        <p:spPr bwMode="auto">
          <a:xfrm>
            <a:off x="1258888" y="1803400"/>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I</a:t>
            </a:r>
            <a:r>
              <a:rPr lang="en-US" altLang="zh-CN" baseline="-25000">
                <a:solidFill>
                  <a:srgbClr val="CC0099"/>
                </a:solidFill>
              </a:rPr>
              <a:t>11</a:t>
            </a:r>
          </a:p>
        </p:txBody>
      </p:sp>
      <p:sp>
        <p:nvSpPr>
          <p:cNvPr id="1274917" name="Line 37"/>
          <p:cNvSpPr>
            <a:spLocks noChangeShapeType="1"/>
          </p:cNvSpPr>
          <p:nvPr/>
        </p:nvSpPr>
        <p:spPr bwMode="auto">
          <a:xfrm flipV="1">
            <a:off x="1690688" y="1484313"/>
            <a:ext cx="0" cy="3817937"/>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4916" name="Line 36"/>
          <p:cNvSpPr>
            <a:spLocks noChangeShapeType="1"/>
          </p:cNvSpPr>
          <p:nvPr/>
        </p:nvSpPr>
        <p:spPr bwMode="auto">
          <a:xfrm>
            <a:off x="1690688" y="5302250"/>
            <a:ext cx="5113337"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4954" name="Rectangle 74"/>
          <p:cNvSpPr>
            <a:spLocks noChangeArrowheads="1"/>
          </p:cNvSpPr>
          <p:nvPr/>
        </p:nvSpPr>
        <p:spPr bwMode="auto">
          <a:xfrm>
            <a:off x="2124075" y="4437063"/>
            <a:ext cx="4318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S</a:t>
            </a:r>
            <a:r>
              <a:rPr lang="en-US" altLang="zh-CN" baseline="-25000"/>
              <a:t>1</a:t>
            </a:r>
          </a:p>
        </p:txBody>
      </p:sp>
      <p:sp>
        <p:nvSpPr>
          <p:cNvPr id="1274955" name="Rectangle 75"/>
          <p:cNvSpPr>
            <a:spLocks noChangeArrowheads="1"/>
          </p:cNvSpPr>
          <p:nvPr/>
        </p:nvSpPr>
        <p:spPr bwMode="auto">
          <a:xfrm>
            <a:off x="2555875" y="4437063"/>
            <a:ext cx="4318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S</a:t>
            </a:r>
            <a:r>
              <a:rPr lang="en-US" altLang="zh-CN" baseline="-25000"/>
              <a:t>2</a:t>
            </a:r>
          </a:p>
        </p:txBody>
      </p:sp>
      <p:sp>
        <p:nvSpPr>
          <p:cNvPr id="1274956" name="Rectangle 76"/>
          <p:cNvSpPr>
            <a:spLocks noChangeArrowheads="1"/>
          </p:cNvSpPr>
          <p:nvPr/>
        </p:nvSpPr>
        <p:spPr bwMode="auto">
          <a:xfrm>
            <a:off x="3419475" y="4437063"/>
            <a:ext cx="4318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S</a:t>
            </a:r>
            <a:r>
              <a:rPr lang="en-US" altLang="zh-CN" baseline="-25000"/>
              <a:t>4</a:t>
            </a:r>
          </a:p>
        </p:txBody>
      </p:sp>
      <p:sp>
        <p:nvSpPr>
          <p:cNvPr id="1274957" name="Rectangle 77"/>
          <p:cNvSpPr>
            <a:spLocks noChangeArrowheads="1"/>
          </p:cNvSpPr>
          <p:nvPr/>
        </p:nvSpPr>
        <p:spPr bwMode="auto">
          <a:xfrm>
            <a:off x="2987675" y="4437063"/>
            <a:ext cx="4318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S</a:t>
            </a:r>
            <a:r>
              <a:rPr lang="en-US" altLang="zh-CN" baseline="-25000"/>
              <a:t>3</a:t>
            </a:r>
          </a:p>
        </p:txBody>
      </p:sp>
      <p:sp>
        <p:nvSpPr>
          <p:cNvPr id="1274958" name="Rectangle 78"/>
          <p:cNvSpPr>
            <a:spLocks noChangeArrowheads="1"/>
          </p:cNvSpPr>
          <p:nvPr/>
        </p:nvSpPr>
        <p:spPr bwMode="auto">
          <a:xfrm>
            <a:off x="2555875" y="4003675"/>
            <a:ext cx="431800" cy="431800"/>
          </a:xfrm>
          <a:prstGeom prst="rect">
            <a:avLst/>
          </a:prstGeom>
          <a:solidFill>
            <a:srgbClr val="FFCCFF"/>
          </a:solidFill>
          <a:ln w="28575" algn="ctr">
            <a:solidFill>
              <a:schemeClr val="tx1"/>
            </a:solidFill>
            <a:miter lim="800000"/>
            <a:headEnd/>
            <a:tailEnd/>
          </a:ln>
          <a:effectLst/>
        </p:spPr>
        <p:txBody>
          <a:bodyPr wrap="none" anchor="ctr"/>
          <a:lstStyle/>
          <a:p>
            <a:r>
              <a:rPr lang="en-US" altLang="zh-CN"/>
              <a:t>S</a:t>
            </a:r>
            <a:r>
              <a:rPr lang="en-US" altLang="zh-CN" baseline="-25000"/>
              <a:t>1</a:t>
            </a:r>
          </a:p>
        </p:txBody>
      </p:sp>
      <p:sp>
        <p:nvSpPr>
          <p:cNvPr id="1274959" name="Rectangle 79"/>
          <p:cNvSpPr>
            <a:spLocks noChangeArrowheads="1"/>
          </p:cNvSpPr>
          <p:nvPr/>
        </p:nvSpPr>
        <p:spPr bwMode="auto">
          <a:xfrm>
            <a:off x="2987675" y="4003675"/>
            <a:ext cx="431800" cy="431800"/>
          </a:xfrm>
          <a:prstGeom prst="rect">
            <a:avLst/>
          </a:prstGeom>
          <a:solidFill>
            <a:srgbClr val="FFCCFF"/>
          </a:solidFill>
          <a:ln w="28575" algn="ctr">
            <a:solidFill>
              <a:schemeClr val="tx1"/>
            </a:solidFill>
            <a:miter lim="800000"/>
            <a:headEnd/>
            <a:tailEnd/>
          </a:ln>
          <a:effectLst/>
        </p:spPr>
        <p:txBody>
          <a:bodyPr wrap="none" anchor="ctr"/>
          <a:lstStyle/>
          <a:p>
            <a:r>
              <a:rPr lang="en-US" altLang="zh-CN"/>
              <a:t>S</a:t>
            </a:r>
            <a:r>
              <a:rPr lang="en-US" altLang="zh-CN" baseline="-25000"/>
              <a:t>2</a:t>
            </a:r>
          </a:p>
        </p:txBody>
      </p:sp>
      <p:sp>
        <p:nvSpPr>
          <p:cNvPr id="1274960" name="Rectangle 80"/>
          <p:cNvSpPr>
            <a:spLocks noChangeArrowheads="1"/>
          </p:cNvSpPr>
          <p:nvPr/>
        </p:nvSpPr>
        <p:spPr bwMode="auto">
          <a:xfrm>
            <a:off x="3419475" y="4003675"/>
            <a:ext cx="431800" cy="431800"/>
          </a:xfrm>
          <a:prstGeom prst="rect">
            <a:avLst/>
          </a:prstGeom>
          <a:solidFill>
            <a:srgbClr val="FFCCFF"/>
          </a:solidFill>
          <a:ln w="28575" algn="ctr">
            <a:solidFill>
              <a:schemeClr val="tx1"/>
            </a:solidFill>
            <a:miter lim="800000"/>
            <a:headEnd/>
            <a:tailEnd/>
          </a:ln>
          <a:effectLst/>
        </p:spPr>
        <p:txBody>
          <a:bodyPr wrap="none" anchor="ctr"/>
          <a:lstStyle/>
          <a:p>
            <a:r>
              <a:rPr lang="en-US" altLang="zh-CN"/>
              <a:t>S</a:t>
            </a:r>
            <a:r>
              <a:rPr lang="en-US" altLang="zh-CN" baseline="-25000"/>
              <a:t>3</a:t>
            </a:r>
          </a:p>
        </p:txBody>
      </p:sp>
      <p:sp>
        <p:nvSpPr>
          <p:cNvPr id="1274961" name="Rectangle 81"/>
          <p:cNvSpPr>
            <a:spLocks noChangeArrowheads="1"/>
          </p:cNvSpPr>
          <p:nvPr/>
        </p:nvSpPr>
        <p:spPr bwMode="auto">
          <a:xfrm>
            <a:off x="2987675" y="3571875"/>
            <a:ext cx="431800" cy="431800"/>
          </a:xfrm>
          <a:prstGeom prst="rect">
            <a:avLst/>
          </a:prstGeom>
          <a:solidFill>
            <a:srgbClr val="CCFFFF"/>
          </a:solidFill>
          <a:ln w="28575" algn="ctr">
            <a:solidFill>
              <a:schemeClr val="tx1"/>
            </a:solidFill>
            <a:miter lim="800000"/>
            <a:headEnd/>
            <a:tailEnd/>
          </a:ln>
          <a:effectLst/>
        </p:spPr>
        <p:txBody>
          <a:bodyPr wrap="none" anchor="ctr"/>
          <a:lstStyle/>
          <a:p>
            <a:r>
              <a:rPr lang="en-US" altLang="zh-CN"/>
              <a:t>S</a:t>
            </a:r>
            <a:r>
              <a:rPr lang="en-US" altLang="zh-CN" baseline="-25000"/>
              <a:t>1</a:t>
            </a:r>
          </a:p>
        </p:txBody>
      </p:sp>
      <p:sp>
        <p:nvSpPr>
          <p:cNvPr id="1274962" name="Rectangle 82"/>
          <p:cNvSpPr>
            <a:spLocks noChangeArrowheads="1"/>
          </p:cNvSpPr>
          <p:nvPr/>
        </p:nvSpPr>
        <p:spPr bwMode="auto">
          <a:xfrm>
            <a:off x="3419475" y="3571875"/>
            <a:ext cx="431800" cy="431800"/>
          </a:xfrm>
          <a:prstGeom prst="rect">
            <a:avLst/>
          </a:prstGeom>
          <a:solidFill>
            <a:srgbClr val="CCFFFF"/>
          </a:solidFill>
          <a:ln w="28575" algn="ctr">
            <a:solidFill>
              <a:schemeClr val="tx1"/>
            </a:solidFill>
            <a:miter lim="800000"/>
            <a:headEnd/>
            <a:tailEnd/>
          </a:ln>
          <a:effectLst/>
        </p:spPr>
        <p:txBody>
          <a:bodyPr wrap="none" anchor="ctr"/>
          <a:lstStyle/>
          <a:p>
            <a:r>
              <a:rPr lang="en-US" altLang="zh-CN"/>
              <a:t>S</a:t>
            </a:r>
            <a:r>
              <a:rPr lang="en-US" altLang="zh-CN" baseline="-25000"/>
              <a:t>2</a:t>
            </a:r>
          </a:p>
        </p:txBody>
      </p:sp>
      <p:sp>
        <p:nvSpPr>
          <p:cNvPr id="1274963" name="Rectangle 83"/>
          <p:cNvSpPr>
            <a:spLocks noChangeArrowheads="1"/>
          </p:cNvSpPr>
          <p:nvPr/>
        </p:nvSpPr>
        <p:spPr bwMode="auto">
          <a:xfrm>
            <a:off x="3419475" y="3140075"/>
            <a:ext cx="431800" cy="431800"/>
          </a:xfrm>
          <a:prstGeom prst="rect">
            <a:avLst/>
          </a:prstGeom>
          <a:solidFill>
            <a:schemeClr val="folHlink"/>
          </a:solidFill>
          <a:ln w="28575" algn="ctr">
            <a:solidFill>
              <a:schemeClr val="tx1"/>
            </a:solidFill>
            <a:miter lim="800000"/>
            <a:headEnd/>
            <a:tailEnd/>
          </a:ln>
          <a:effectLst/>
        </p:spPr>
        <p:txBody>
          <a:bodyPr wrap="none" anchor="ctr"/>
          <a:lstStyle/>
          <a:p>
            <a:r>
              <a:rPr lang="en-US" altLang="zh-CN"/>
              <a:t>S</a:t>
            </a:r>
            <a:r>
              <a:rPr lang="en-US" altLang="zh-CN" baseline="-25000"/>
              <a:t>1</a:t>
            </a:r>
          </a:p>
        </p:txBody>
      </p:sp>
      <p:sp>
        <p:nvSpPr>
          <p:cNvPr id="1274964" name="Rectangle 84"/>
          <p:cNvSpPr>
            <a:spLocks noChangeArrowheads="1"/>
          </p:cNvSpPr>
          <p:nvPr/>
        </p:nvSpPr>
        <p:spPr bwMode="auto">
          <a:xfrm>
            <a:off x="3851275" y="2708275"/>
            <a:ext cx="431800"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1</a:t>
            </a:r>
          </a:p>
        </p:txBody>
      </p:sp>
      <p:sp>
        <p:nvSpPr>
          <p:cNvPr id="1274965" name="Rectangle 85"/>
          <p:cNvSpPr>
            <a:spLocks noChangeArrowheads="1"/>
          </p:cNvSpPr>
          <p:nvPr/>
        </p:nvSpPr>
        <p:spPr bwMode="auto">
          <a:xfrm>
            <a:off x="4283075" y="2708275"/>
            <a:ext cx="431800"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2</a:t>
            </a:r>
          </a:p>
        </p:txBody>
      </p:sp>
      <p:sp>
        <p:nvSpPr>
          <p:cNvPr id="1274966" name="Rectangle 86"/>
          <p:cNvSpPr>
            <a:spLocks noChangeArrowheads="1"/>
          </p:cNvSpPr>
          <p:nvPr/>
        </p:nvSpPr>
        <p:spPr bwMode="auto">
          <a:xfrm>
            <a:off x="5146675" y="2708275"/>
            <a:ext cx="431800"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4</a:t>
            </a:r>
          </a:p>
        </p:txBody>
      </p:sp>
      <p:sp>
        <p:nvSpPr>
          <p:cNvPr id="1274967" name="Rectangle 87"/>
          <p:cNvSpPr>
            <a:spLocks noChangeArrowheads="1"/>
          </p:cNvSpPr>
          <p:nvPr/>
        </p:nvSpPr>
        <p:spPr bwMode="auto">
          <a:xfrm>
            <a:off x="4714875" y="2708275"/>
            <a:ext cx="431800"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3</a:t>
            </a:r>
          </a:p>
        </p:txBody>
      </p:sp>
      <p:sp>
        <p:nvSpPr>
          <p:cNvPr id="1274968" name="Rectangle 88"/>
          <p:cNvSpPr>
            <a:spLocks noChangeArrowheads="1"/>
          </p:cNvSpPr>
          <p:nvPr/>
        </p:nvSpPr>
        <p:spPr bwMode="auto">
          <a:xfrm>
            <a:off x="4283075" y="2276475"/>
            <a:ext cx="431800" cy="431800"/>
          </a:xfrm>
          <a:prstGeom prst="rect">
            <a:avLst/>
          </a:prstGeom>
          <a:solidFill>
            <a:srgbClr val="66FFFF"/>
          </a:solidFill>
          <a:ln w="28575" algn="ctr">
            <a:solidFill>
              <a:schemeClr val="tx1"/>
            </a:solidFill>
            <a:miter lim="800000"/>
            <a:headEnd/>
            <a:tailEnd/>
          </a:ln>
          <a:effectLst/>
        </p:spPr>
        <p:txBody>
          <a:bodyPr wrap="none" anchor="ctr"/>
          <a:lstStyle/>
          <a:p>
            <a:r>
              <a:rPr lang="en-US" altLang="zh-CN"/>
              <a:t>S</a:t>
            </a:r>
            <a:r>
              <a:rPr lang="en-US" altLang="zh-CN" baseline="-25000"/>
              <a:t>1</a:t>
            </a:r>
          </a:p>
        </p:txBody>
      </p:sp>
      <p:sp>
        <p:nvSpPr>
          <p:cNvPr id="1274969" name="Rectangle 89"/>
          <p:cNvSpPr>
            <a:spLocks noChangeArrowheads="1"/>
          </p:cNvSpPr>
          <p:nvPr/>
        </p:nvSpPr>
        <p:spPr bwMode="auto">
          <a:xfrm>
            <a:off x="4714875" y="2276475"/>
            <a:ext cx="431800" cy="431800"/>
          </a:xfrm>
          <a:prstGeom prst="rect">
            <a:avLst/>
          </a:prstGeom>
          <a:solidFill>
            <a:srgbClr val="66FFFF"/>
          </a:solidFill>
          <a:ln w="28575" algn="ctr">
            <a:solidFill>
              <a:schemeClr val="tx1"/>
            </a:solidFill>
            <a:miter lim="800000"/>
            <a:headEnd/>
            <a:tailEnd/>
          </a:ln>
          <a:effectLst/>
        </p:spPr>
        <p:txBody>
          <a:bodyPr wrap="none" anchor="ctr"/>
          <a:lstStyle/>
          <a:p>
            <a:r>
              <a:rPr lang="en-US" altLang="zh-CN"/>
              <a:t>S</a:t>
            </a:r>
            <a:r>
              <a:rPr lang="en-US" altLang="zh-CN" baseline="-25000"/>
              <a:t>2</a:t>
            </a:r>
          </a:p>
        </p:txBody>
      </p:sp>
      <p:sp>
        <p:nvSpPr>
          <p:cNvPr id="1274970" name="Rectangle 90"/>
          <p:cNvSpPr>
            <a:spLocks noChangeArrowheads="1"/>
          </p:cNvSpPr>
          <p:nvPr/>
        </p:nvSpPr>
        <p:spPr bwMode="auto">
          <a:xfrm>
            <a:off x="5578475" y="2276475"/>
            <a:ext cx="431800" cy="431800"/>
          </a:xfrm>
          <a:prstGeom prst="rect">
            <a:avLst/>
          </a:prstGeom>
          <a:solidFill>
            <a:srgbClr val="66FFFF"/>
          </a:solidFill>
          <a:ln w="28575" algn="ctr">
            <a:solidFill>
              <a:schemeClr val="tx1"/>
            </a:solidFill>
            <a:miter lim="800000"/>
            <a:headEnd/>
            <a:tailEnd/>
          </a:ln>
          <a:effectLst/>
        </p:spPr>
        <p:txBody>
          <a:bodyPr wrap="none" anchor="ctr"/>
          <a:lstStyle/>
          <a:p>
            <a:r>
              <a:rPr lang="en-US" altLang="zh-CN"/>
              <a:t>S</a:t>
            </a:r>
            <a:r>
              <a:rPr lang="en-US" altLang="zh-CN" baseline="-25000"/>
              <a:t>4</a:t>
            </a:r>
          </a:p>
        </p:txBody>
      </p:sp>
      <p:sp>
        <p:nvSpPr>
          <p:cNvPr id="1274971" name="Rectangle 91"/>
          <p:cNvSpPr>
            <a:spLocks noChangeArrowheads="1"/>
          </p:cNvSpPr>
          <p:nvPr/>
        </p:nvSpPr>
        <p:spPr bwMode="auto">
          <a:xfrm>
            <a:off x="5146675" y="2276475"/>
            <a:ext cx="431800" cy="431800"/>
          </a:xfrm>
          <a:prstGeom prst="rect">
            <a:avLst/>
          </a:prstGeom>
          <a:solidFill>
            <a:srgbClr val="66FFFF"/>
          </a:solidFill>
          <a:ln w="28575" algn="ctr">
            <a:solidFill>
              <a:schemeClr val="tx1"/>
            </a:solidFill>
            <a:miter lim="800000"/>
            <a:headEnd/>
            <a:tailEnd/>
          </a:ln>
          <a:effectLst/>
        </p:spPr>
        <p:txBody>
          <a:bodyPr wrap="none" anchor="ctr"/>
          <a:lstStyle/>
          <a:p>
            <a:r>
              <a:rPr lang="en-US" altLang="zh-CN"/>
              <a:t>S</a:t>
            </a:r>
            <a:r>
              <a:rPr lang="en-US" altLang="zh-CN" baseline="-25000"/>
              <a:t>3</a:t>
            </a:r>
          </a:p>
        </p:txBody>
      </p:sp>
      <p:sp>
        <p:nvSpPr>
          <p:cNvPr id="1274972" name="Rectangle 92"/>
          <p:cNvSpPr>
            <a:spLocks noChangeArrowheads="1"/>
          </p:cNvSpPr>
          <p:nvPr/>
        </p:nvSpPr>
        <p:spPr bwMode="auto">
          <a:xfrm>
            <a:off x="4714875" y="1844675"/>
            <a:ext cx="431800" cy="431800"/>
          </a:xfrm>
          <a:prstGeom prst="rect">
            <a:avLst/>
          </a:prstGeom>
          <a:solidFill>
            <a:srgbClr val="99FF33"/>
          </a:solidFill>
          <a:ln w="28575" algn="ctr">
            <a:solidFill>
              <a:schemeClr val="tx1"/>
            </a:solidFill>
            <a:miter lim="800000"/>
            <a:headEnd/>
            <a:tailEnd/>
          </a:ln>
          <a:effectLst/>
        </p:spPr>
        <p:txBody>
          <a:bodyPr wrap="none" anchor="ctr"/>
          <a:lstStyle/>
          <a:p>
            <a:r>
              <a:rPr lang="en-US" altLang="zh-CN"/>
              <a:t>S</a:t>
            </a:r>
            <a:r>
              <a:rPr lang="en-US" altLang="zh-CN" baseline="-25000"/>
              <a:t>1</a:t>
            </a:r>
          </a:p>
        </p:txBody>
      </p:sp>
      <p:sp>
        <p:nvSpPr>
          <p:cNvPr id="1274973" name="Rectangle 93"/>
          <p:cNvSpPr>
            <a:spLocks noChangeArrowheads="1"/>
          </p:cNvSpPr>
          <p:nvPr/>
        </p:nvSpPr>
        <p:spPr bwMode="auto">
          <a:xfrm>
            <a:off x="5146675" y="1844675"/>
            <a:ext cx="431800" cy="431800"/>
          </a:xfrm>
          <a:prstGeom prst="rect">
            <a:avLst/>
          </a:prstGeom>
          <a:solidFill>
            <a:srgbClr val="99FF33"/>
          </a:solidFill>
          <a:ln w="28575" algn="ctr">
            <a:solidFill>
              <a:schemeClr val="tx1"/>
            </a:solidFill>
            <a:miter lim="800000"/>
            <a:headEnd/>
            <a:tailEnd/>
          </a:ln>
          <a:effectLst/>
        </p:spPr>
        <p:txBody>
          <a:bodyPr wrap="none" anchor="ctr"/>
          <a:lstStyle/>
          <a:p>
            <a:r>
              <a:rPr lang="en-US" altLang="zh-CN"/>
              <a:t>S</a:t>
            </a:r>
            <a:r>
              <a:rPr lang="en-US" altLang="zh-CN" baseline="-25000"/>
              <a:t>2</a:t>
            </a:r>
          </a:p>
        </p:txBody>
      </p:sp>
      <p:sp>
        <p:nvSpPr>
          <p:cNvPr id="1274974" name="Rectangle 94"/>
          <p:cNvSpPr>
            <a:spLocks noChangeArrowheads="1"/>
          </p:cNvSpPr>
          <p:nvPr/>
        </p:nvSpPr>
        <p:spPr bwMode="auto">
          <a:xfrm>
            <a:off x="6010275" y="1844675"/>
            <a:ext cx="431800" cy="431800"/>
          </a:xfrm>
          <a:prstGeom prst="rect">
            <a:avLst/>
          </a:prstGeom>
          <a:solidFill>
            <a:srgbClr val="99FF33"/>
          </a:solidFill>
          <a:ln w="28575" algn="ctr">
            <a:solidFill>
              <a:schemeClr val="tx1"/>
            </a:solidFill>
            <a:miter lim="800000"/>
            <a:headEnd/>
            <a:tailEnd/>
          </a:ln>
          <a:effectLst/>
        </p:spPr>
        <p:txBody>
          <a:bodyPr wrap="none" anchor="ctr"/>
          <a:lstStyle/>
          <a:p>
            <a:r>
              <a:rPr lang="en-US" altLang="zh-CN"/>
              <a:t>S</a:t>
            </a:r>
            <a:r>
              <a:rPr lang="en-US" altLang="zh-CN" baseline="-25000"/>
              <a:t>4</a:t>
            </a:r>
          </a:p>
        </p:txBody>
      </p:sp>
      <p:sp>
        <p:nvSpPr>
          <p:cNvPr id="1274975" name="Rectangle 95"/>
          <p:cNvSpPr>
            <a:spLocks noChangeArrowheads="1"/>
          </p:cNvSpPr>
          <p:nvPr/>
        </p:nvSpPr>
        <p:spPr bwMode="auto">
          <a:xfrm>
            <a:off x="5578475" y="1844675"/>
            <a:ext cx="431800" cy="431800"/>
          </a:xfrm>
          <a:prstGeom prst="rect">
            <a:avLst/>
          </a:prstGeom>
          <a:solidFill>
            <a:srgbClr val="99FF33"/>
          </a:solidFill>
          <a:ln w="28575" algn="ctr">
            <a:solidFill>
              <a:schemeClr val="tx1"/>
            </a:solidFill>
            <a:miter lim="800000"/>
            <a:headEnd/>
            <a:tailEnd/>
          </a:ln>
          <a:effectLst/>
        </p:spPr>
        <p:txBody>
          <a:bodyPr wrap="none" anchor="ctr"/>
          <a:lstStyle/>
          <a:p>
            <a:r>
              <a:rPr lang="en-US" altLang="zh-CN"/>
              <a:t>S</a:t>
            </a:r>
            <a:r>
              <a:rPr lang="en-US" altLang="zh-CN" baseline="-25000"/>
              <a:t>3</a:t>
            </a:r>
          </a:p>
        </p:txBody>
      </p:sp>
      <p:sp>
        <p:nvSpPr>
          <p:cNvPr id="1274978" name="Line 98"/>
          <p:cNvSpPr>
            <a:spLocks noChangeShapeType="1"/>
          </p:cNvSpPr>
          <p:nvPr/>
        </p:nvSpPr>
        <p:spPr bwMode="auto">
          <a:xfrm flipH="1">
            <a:off x="1692275" y="4437063"/>
            <a:ext cx="431800"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74979" name="Line 99"/>
          <p:cNvSpPr>
            <a:spLocks noChangeShapeType="1"/>
          </p:cNvSpPr>
          <p:nvPr/>
        </p:nvSpPr>
        <p:spPr bwMode="auto">
          <a:xfrm flipH="1">
            <a:off x="1692275" y="4005263"/>
            <a:ext cx="863600"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74980" name="Line 100"/>
          <p:cNvSpPr>
            <a:spLocks noChangeShapeType="1"/>
          </p:cNvSpPr>
          <p:nvPr/>
        </p:nvSpPr>
        <p:spPr bwMode="auto">
          <a:xfrm flipH="1">
            <a:off x="1692275" y="3573463"/>
            <a:ext cx="1295400"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74981" name="Line 101"/>
          <p:cNvSpPr>
            <a:spLocks noChangeShapeType="1"/>
          </p:cNvSpPr>
          <p:nvPr/>
        </p:nvSpPr>
        <p:spPr bwMode="auto">
          <a:xfrm flipH="1">
            <a:off x="1692275" y="3141663"/>
            <a:ext cx="1727200"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74982" name="Line 102"/>
          <p:cNvSpPr>
            <a:spLocks noChangeShapeType="1"/>
          </p:cNvSpPr>
          <p:nvPr/>
        </p:nvSpPr>
        <p:spPr bwMode="auto">
          <a:xfrm flipH="1">
            <a:off x="1692275" y="2708275"/>
            <a:ext cx="2159000"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74983" name="Line 103"/>
          <p:cNvSpPr>
            <a:spLocks noChangeShapeType="1"/>
          </p:cNvSpPr>
          <p:nvPr/>
        </p:nvSpPr>
        <p:spPr bwMode="auto">
          <a:xfrm flipH="1">
            <a:off x="1692275" y="2276475"/>
            <a:ext cx="2592388"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74984" name="Line 104"/>
          <p:cNvSpPr>
            <a:spLocks noChangeShapeType="1"/>
          </p:cNvSpPr>
          <p:nvPr/>
        </p:nvSpPr>
        <p:spPr bwMode="auto">
          <a:xfrm flipH="1">
            <a:off x="1692275" y="1844675"/>
            <a:ext cx="3024188"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74985" name="Line 105"/>
          <p:cNvSpPr>
            <a:spLocks noChangeShapeType="1"/>
          </p:cNvSpPr>
          <p:nvPr/>
        </p:nvSpPr>
        <p:spPr bwMode="auto">
          <a:xfrm>
            <a:off x="3851275" y="4868863"/>
            <a:ext cx="0" cy="43180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74986" name="Line 106"/>
          <p:cNvSpPr>
            <a:spLocks noChangeShapeType="1"/>
          </p:cNvSpPr>
          <p:nvPr/>
        </p:nvSpPr>
        <p:spPr bwMode="auto">
          <a:xfrm>
            <a:off x="4284663" y="3141663"/>
            <a:ext cx="0" cy="215900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74987" name="Line 107"/>
          <p:cNvSpPr>
            <a:spLocks noChangeShapeType="1"/>
          </p:cNvSpPr>
          <p:nvPr/>
        </p:nvSpPr>
        <p:spPr bwMode="auto">
          <a:xfrm>
            <a:off x="4716463" y="3141663"/>
            <a:ext cx="0" cy="215900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74988" name="Line 108"/>
          <p:cNvSpPr>
            <a:spLocks noChangeShapeType="1"/>
          </p:cNvSpPr>
          <p:nvPr/>
        </p:nvSpPr>
        <p:spPr bwMode="auto">
          <a:xfrm>
            <a:off x="5148263" y="3141663"/>
            <a:ext cx="0" cy="215900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74989" name="Line 109"/>
          <p:cNvSpPr>
            <a:spLocks noChangeShapeType="1"/>
          </p:cNvSpPr>
          <p:nvPr/>
        </p:nvSpPr>
        <p:spPr bwMode="auto">
          <a:xfrm>
            <a:off x="5580063" y="3141663"/>
            <a:ext cx="0" cy="215900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74990" name="Line 110"/>
          <p:cNvSpPr>
            <a:spLocks noChangeShapeType="1"/>
          </p:cNvSpPr>
          <p:nvPr/>
        </p:nvSpPr>
        <p:spPr bwMode="auto">
          <a:xfrm>
            <a:off x="6011863" y="2708275"/>
            <a:ext cx="0" cy="2592388"/>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74991" name="Line 111"/>
          <p:cNvSpPr>
            <a:spLocks noChangeShapeType="1"/>
          </p:cNvSpPr>
          <p:nvPr/>
        </p:nvSpPr>
        <p:spPr bwMode="auto">
          <a:xfrm>
            <a:off x="6443663" y="2276475"/>
            <a:ext cx="0" cy="3024188"/>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74992" name="Freeform 112"/>
          <p:cNvSpPr>
            <a:spLocks/>
          </p:cNvSpPr>
          <p:nvPr/>
        </p:nvSpPr>
        <p:spPr bwMode="auto">
          <a:xfrm>
            <a:off x="455613" y="2924175"/>
            <a:ext cx="876300" cy="1728788"/>
          </a:xfrm>
          <a:custGeom>
            <a:avLst/>
            <a:gdLst/>
            <a:ahLst/>
            <a:cxnLst>
              <a:cxn ang="0">
                <a:pos x="506" y="1089"/>
              </a:cxn>
              <a:cxn ang="0">
                <a:pos x="8" y="590"/>
              </a:cxn>
              <a:cxn ang="0">
                <a:pos x="552" y="0"/>
              </a:cxn>
            </a:cxnLst>
            <a:rect l="0" t="0" r="r" b="b"/>
            <a:pathLst>
              <a:path w="552" h="1089">
                <a:moveTo>
                  <a:pt x="506" y="1089"/>
                </a:moveTo>
                <a:cubicBezTo>
                  <a:pt x="253" y="930"/>
                  <a:pt x="0" y="771"/>
                  <a:pt x="8" y="590"/>
                </a:cubicBezTo>
                <a:cubicBezTo>
                  <a:pt x="16" y="409"/>
                  <a:pt x="284" y="204"/>
                  <a:pt x="552" y="0"/>
                </a:cubicBezTo>
              </a:path>
            </a:pathLst>
          </a:custGeom>
          <a:noFill/>
          <a:ln w="28575" cap="flat" cmpd="sng">
            <a:solidFill>
              <a:srgbClr val="FF6600"/>
            </a:solidFill>
            <a:prstDash val="solid"/>
            <a:round/>
            <a:headEnd type="none" w="med" len="med"/>
            <a:tailEnd type="triangle" w="med" len="lg"/>
          </a:ln>
          <a:effectLst/>
        </p:spPr>
        <p:txBody>
          <a:bodyPr wrap="none" anchor="ctr"/>
          <a:lstStyle/>
          <a:p>
            <a:endParaRPr lang="zh-CN" altLang="en-US"/>
          </a:p>
        </p:txBody>
      </p:sp>
      <p:sp>
        <p:nvSpPr>
          <p:cNvPr id="70" name="动作按钮: 上一张 69">
            <a:hlinkClick r:id="" action="ppaction://hlinkshowjump?jump=lastslideviewed" highlightClick="1"/>
          </p:cNvPr>
          <p:cNvSpPr/>
          <p:nvPr/>
        </p:nvSpPr>
        <p:spPr bwMode="auto">
          <a:xfrm>
            <a:off x="8244408" y="332656"/>
            <a:ext cx="576064" cy="576064"/>
          </a:xfrm>
          <a:prstGeom prst="actionButtonRetur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Tree>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D61950BD-7DFC-477A-B36F-2B4C43CFA540}" type="slidenum">
              <a:rPr lang="zh-CN" altLang="en-US"/>
              <a:pPr/>
              <a:t>58</a:t>
            </a:fld>
            <a:endParaRPr lang="en-US" altLang="zh-CN"/>
          </a:p>
        </p:txBody>
      </p:sp>
      <p:sp>
        <p:nvSpPr>
          <p:cNvPr id="1275906" name="Rectangle 2"/>
          <p:cNvSpPr>
            <a:spLocks noGrp="1" noChangeArrowheads="1"/>
          </p:cNvSpPr>
          <p:nvPr>
            <p:ph type="title"/>
          </p:nvPr>
        </p:nvSpPr>
        <p:spPr/>
        <p:txBody>
          <a:bodyPr/>
          <a:lstStyle/>
          <a:p>
            <a:r>
              <a:rPr lang="en-US" altLang="zh-CN"/>
              <a:t>7.4.2 </a:t>
            </a:r>
            <a:r>
              <a:rPr lang="zh-CN" altLang="en-US" b="0"/>
              <a:t>吞吐率</a:t>
            </a:r>
          </a:p>
        </p:txBody>
      </p:sp>
      <p:sp>
        <p:nvSpPr>
          <p:cNvPr id="1275907" name="Rectangle 3"/>
          <p:cNvSpPr>
            <a:spLocks noGrp="1" noChangeArrowheads="1"/>
          </p:cNvSpPr>
          <p:nvPr>
            <p:ph type="body" idx="1"/>
          </p:nvPr>
        </p:nvSpPr>
        <p:spPr>
          <a:xfrm>
            <a:off x="457200" y="549275"/>
            <a:ext cx="8578850" cy="6119813"/>
          </a:xfrm>
        </p:spPr>
        <p:txBody>
          <a:bodyPr/>
          <a:lstStyle/>
          <a:p>
            <a:pPr>
              <a:spcBef>
                <a:spcPct val="10000"/>
              </a:spcBef>
            </a:pPr>
            <a:r>
              <a:rPr lang="zh-CN" altLang="en-US">
                <a:solidFill>
                  <a:srgbClr val="006600"/>
                </a:solidFill>
                <a:ea typeface="黑体" pitchFamily="2" charset="-122"/>
              </a:rPr>
              <a:t>吞吐率</a:t>
            </a:r>
            <a:r>
              <a:rPr lang="zh-CN" altLang="en-US"/>
              <a:t>：</a:t>
            </a:r>
            <a:r>
              <a:rPr lang="zh-CN" altLang="en-US">
                <a:solidFill>
                  <a:srgbClr val="0000FF"/>
                </a:solidFill>
              </a:rPr>
              <a:t>单位时间</a:t>
            </a:r>
            <a:r>
              <a:rPr lang="zh-CN" altLang="en-US"/>
              <a:t>内流水线所完成的</a:t>
            </a:r>
            <a:r>
              <a:rPr lang="zh-CN" altLang="en-US">
                <a:solidFill>
                  <a:srgbClr val="CC0099"/>
                </a:solidFill>
              </a:rPr>
              <a:t>任务数</a:t>
            </a:r>
            <a:r>
              <a:rPr lang="zh-CN" altLang="en-US"/>
              <a:t>或</a:t>
            </a:r>
            <a:r>
              <a:rPr lang="zh-CN" altLang="en-US">
                <a:solidFill>
                  <a:srgbClr val="CC0099"/>
                </a:solidFill>
              </a:rPr>
              <a:t>输出结果的数量</a:t>
            </a:r>
            <a:r>
              <a:rPr lang="zh-CN" altLang="en-US"/>
              <a:t>。</a:t>
            </a:r>
          </a:p>
          <a:p>
            <a:pPr>
              <a:spcBef>
                <a:spcPct val="10000"/>
              </a:spcBef>
            </a:pPr>
            <a:r>
              <a:rPr lang="zh-CN" altLang="en-US">
                <a:solidFill>
                  <a:srgbClr val="006600"/>
                </a:solidFill>
                <a:ea typeface="黑体" pitchFamily="2" charset="-122"/>
              </a:rPr>
              <a:t>最大吞吐率</a:t>
            </a:r>
            <a:r>
              <a:rPr lang="en-US" altLang="zh-CN" i="1"/>
              <a:t>TP</a:t>
            </a:r>
            <a:r>
              <a:rPr lang="en-US" altLang="zh-CN" i="1" baseline="-25000"/>
              <a:t>max</a:t>
            </a:r>
            <a:r>
              <a:rPr lang="zh-CN" altLang="en-US"/>
              <a:t>：流水线在</a:t>
            </a:r>
            <a:r>
              <a:rPr lang="zh-CN" altLang="en-US">
                <a:solidFill>
                  <a:srgbClr val="0000FF"/>
                </a:solidFill>
              </a:rPr>
              <a:t>达到稳定状态后</a:t>
            </a:r>
            <a:r>
              <a:rPr lang="zh-CN" altLang="en-US"/>
              <a:t>所得到的吞吐率。</a:t>
            </a:r>
          </a:p>
          <a:p>
            <a:pPr lvl="1">
              <a:spcBef>
                <a:spcPct val="10000"/>
              </a:spcBef>
            </a:pPr>
            <a:r>
              <a:rPr lang="zh-CN" altLang="en-US" sz="2400"/>
              <a:t>假设流水线各段运行时间相等，为</a:t>
            </a:r>
            <a:r>
              <a:rPr lang="en-US" altLang="zh-CN" sz="2400"/>
              <a:t>1</a:t>
            </a:r>
            <a:r>
              <a:rPr lang="zh-CN" altLang="en-US" sz="2400"/>
              <a:t>个时钟周期</a:t>
            </a:r>
            <a:r>
              <a:rPr lang="en-US" altLang="zh-CN" sz="2400" i="1"/>
              <a:t>T</a:t>
            </a:r>
            <a:r>
              <a:rPr lang="en-US" altLang="zh-CN" sz="2400" i="1" baseline="-25000"/>
              <a:t>CLK</a:t>
            </a:r>
            <a:r>
              <a:rPr lang="en-US" altLang="zh-CN" sz="2400" i="1"/>
              <a:t> </a:t>
            </a:r>
            <a:r>
              <a:rPr lang="zh-CN" altLang="en-US" sz="2400"/>
              <a:t>，则：</a:t>
            </a:r>
            <a:r>
              <a:rPr lang="en-US" altLang="zh-CN" sz="2400" i="1"/>
              <a:t>TP</a:t>
            </a:r>
            <a:r>
              <a:rPr lang="en-US" altLang="zh-CN" sz="2400" i="1" baseline="-25000"/>
              <a:t>max</a:t>
            </a:r>
            <a:r>
              <a:rPr lang="en-US" altLang="zh-CN" sz="2400"/>
              <a:t> = 1/</a:t>
            </a:r>
            <a:r>
              <a:rPr lang="en-US" altLang="zh-CN" sz="2400" i="1"/>
              <a:t>T</a:t>
            </a:r>
            <a:r>
              <a:rPr lang="en-US" altLang="zh-CN" sz="2400" i="1" baseline="-25000"/>
              <a:t>CLK</a:t>
            </a:r>
          </a:p>
          <a:p>
            <a:pPr lvl="1">
              <a:spcBef>
                <a:spcPct val="10000"/>
              </a:spcBef>
            </a:pPr>
            <a:r>
              <a:rPr lang="zh-CN" altLang="en-US" sz="2400"/>
              <a:t>假设流水线各段运行时间不等，第</a:t>
            </a:r>
            <a:r>
              <a:rPr lang="en-US" altLang="zh-CN" sz="2400" i="1"/>
              <a:t>i </a:t>
            </a:r>
            <a:r>
              <a:rPr lang="zh-CN" altLang="en-US" sz="2400"/>
              <a:t>段时间为</a:t>
            </a:r>
            <a:r>
              <a:rPr lang="en-US" altLang="zh-CN" sz="2400" i="1"/>
              <a:t>τ</a:t>
            </a:r>
            <a:r>
              <a:rPr lang="en-US" altLang="zh-CN" sz="2400" i="1" baseline="-25000"/>
              <a:t>i</a:t>
            </a:r>
            <a:r>
              <a:rPr lang="en-US" altLang="zh-CN" sz="2400" i="1"/>
              <a:t> </a:t>
            </a:r>
            <a:r>
              <a:rPr lang="zh-CN" altLang="en-US" sz="2400"/>
              <a:t>，则</a:t>
            </a:r>
            <a:br>
              <a:rPr lang="zh-CN" altLang="en-US" sz="2400"/>
            </a:br>
            <a:r>
              <a:rPr lang="en-US" altLang="zh-CN" sz="2400" i="1"/>
              <a:t>TP</a:t>
            </a:r>
            <a:r>
              <a:rPr lang="en-US" altLang="zh-CN" sz="2400" i="1" baseline="-25000"/>
              <a:t>max</a:t>
            </a:r>
            <a:r>
              <a:rPr lang="en-US" altLang="zh-CN" sz="2400" i="1"/>
              <a:t> = 1/max{τ</a:t>
            </a:r>
            <a:r>
              <a:rPr lang="en-US" altLang="zh-CN" sz="2400" i="1" baseline="-25000"/>
              <a:t>i </a:t>
            </a:r>
            <a:r>
              <a:rPr lang="en-US" altLang="zh-CN" sz="2400" i="1"/>
              <a:t>} = 1 /τ</a:t>
            </a:r>
            <a:endParaRPr lang="zh-CN" altLang="en-US" sz="2400" i="1"/>
          </a:p>
        </p:txBody>
      </p:sp>
      <p:sp>
        <p:nvSpPr>
          <p:cNvPr id="2" name="动作按钮: 前进或下一项 1">
            <a:hlinkClick r:id="rId2" action="ppaction://hlinksldjump" highlightClick="1"/>
          </p:cNvPr>
          <p:cNvSpPr/>
          <p:nvPr/>
        </p:nvSpPr>
        <p:spPr bwMode="auto">
          <a:xfrm>
            <a:off x="3851920" y="4149080"/>
            <a:ext cx="576064" cy="432048"/>
          </a:xfrm>
          <a:prstGeom prst="actionButtonForwardNex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Tree>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灯片编号占位符 4"/>
          <p:cNvSpPr>
            <a:spLocks noGrp="1"/>
          </p:cNvSpPr>
          <p:nvPr>
            <p:ph type="sldNum" sz="quarter" idx="11"/>
          </p:nvPr>
        </p:nvSpPr>
        <p:spPr/>
        <p:txBody>
          <a:bodyPr/>
          <a:lstStyle/>
          <a:p>
            <a:fld id="{A2D5D157-57FD-41EC-B513-5B14656BB53C}" type="slidenum">
              <a:rPr lang="zh-CN" altLang="en-US"/>
              <a:pPr/>
              <a:t>59</a:t>
            </a:fld>
            <a:endParaRPr lang="en-US" altLang="zh-CN"/>
          </a:p>
        </p:txBody>
      </p:sp>
      <p:sp>
        <p:nvSpPr>
          <p:cNvPr id="1276930" name="Rectangle 2"/>
          <p:cNvSpPr>
            <a:spLocks noGrp="1" noChangeArrowheads="1"/>
          </p:cNvSpPr>
          <p:nvPr>
            <p:ph type="title"/>
          </p:nvPr>
        </p:nvSpPr>
        <p:spPr/>
        <p:txBody>
          <a:bodyPr/>
          <a:lstStyle/>
          <a:p>
            <a:r>
              <a:rPr lang="en-US" altLang="zh-CN"/>
              <a:t>7.4.2 </a:t>
            </a:r>
            <a:r>
              <a:rPr lang="zh-CN" altLang="en-US" b="0"/>
              <a:t>吞吐率</a:t>
            </a:r>
          </a:p>
        </p:txBody>
      </p:sp>
      <p:sp>
        <p:nvSpPr>
          <p:cNvPr id="1276933" name="Rectangle 5"/>
          <p:cNvSpPr>
            <a:spLocks noChangeArrowheads="1"/>
          </p:cNvSpPr>
          <p:nvPr/>
        </p:nvSpPr>
        <p:spPr bwMode="auto">
          <a:xfrm>
            <a:off x="1042988" y="4510088"/>
            <a:ext cx="8636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276941" name="Rectangle 13"/>
          <p:cNvSpPr>
            <a:spLocks noChangeArrowheads="1"/>
          </p:cNvSpPr>
          <p:nvPr/>
        </p:nvSpPr>
        <p:spPr bwMode="auto">
          <a:xfrm>
            <a:off x="1908175" y="4076700"/>
            <a:ext cx="4318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276949" name="Rectangle 21"/>
          <p:cNvSpPr>
            <a:spLocks noChangeArrowheads="1"/>
          </p:cNvSpPr>
          <p:nvPr/>
        </p:nvSpPr>
        <p:spPr bwMode="auto">
          <a:xfrm>
            <a:off x="2339975" y="3644900"/>
            <a:ext cx="1296988"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276965" name="Line 37"/>
          <p:cNvSpPr>
            <a:spLocks noChangeShapeType="1"/>
          </p:cNvSpPr>
          <p:nvPr/>
        </p:nvSpPr>
        <p:spPr bwMode="auto">
          <a:xfrm>
            <a:off x="1042988" y="4941888"/>
            <a:ext cx="69850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6966" name="Line 38"/>
          <p:cNvSpPr>
            <a:spLocks noChangeShapeType="1"/>
          </p:cNvSpPr>
          <p:nvPr/>
        </p:nvSpPr>
        <p:spPr bwMode="auto">
          <a:xfrm flipV="1">
            <a:off x="1042988" y="2349500"/>
            <a:ext cx="0" cy="2592388"/>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6967" name="Rectangle 39"/>
          <p:cNvSpPr>
            <a:spLocks noChangeArrowheads="1"/>
          </p:cNvSpPr>
          <p:nvPr/>
        </p:nvSpPr>
        <p:spPr bwMode="auto">
          <a:xfrm>
            <a:off x="1042988"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1</a:t>
            </a:r>
            <a:endParaRPr lang="en-US" altLang="zh-CN" baseline="-25000">
              <a:solidFill>
                <a:srgbClr val="CC0099"/>
              </a:solidFill>
            </a:endParaRPr>
          </a:p>
        </p:txBody>
      </p:sp>
      <p:sp>
        <p:nvSpPr>
          <p:cNvPr id="1276968" name="Rectangle 40"/>
          <p:cNvSpPr>
            <a:spLocks noChangeArrowheads="1"/>
          </p:cNvSpPr>
          <p:nvPr/>
        </p:nvSpPr>
        <p:spPr bwMode="auto">
          <a:xfrm>
            <a:off x="1476375"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2</a:t>
            </a:r>
            <a:endParaRPr lang="en-US" altLang="zh-CN" baseline="-25000">
              <a:solidFill>
                <a:srgbClr val="CC0099"/>
              </a:solidFill>
            </a:endParaRPr>
          </a:p>
        </p:txBody>
      </p:sp>
      <p:sp>
        <p:nvSpPr>
          <p:cNvPr id="1276969" name="Rectangle 41"/>
          <p:cNvSpPr>
            <a:spLocks noChangeArrowheads="1"/>
          </p:cNvSpPr>
          <p:nvPr/>
        </p:nvSpPr>
        <p:spPr bwMode="auto">
          <a:xfrm>
            <a:off x="2339975"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4</a:t>
            </a:r>
            <a:endParaRPr lang="en-US" altLang="zh-CN" baseline="-25000">
              <a:solidFill>
                <a:srgbClr val="CC0099"/>
              </a:solidFill>
            </a:endParaRPr>
          </a:p>
        </p:txBody>
      </p:sp>
      <p:sp>
        <p:nvSpPr>
          <p:cNvPr id="1276970" name="Rectangle 42"/>
          <p:cNvSpPr>
            <a:spLocks noChangeArrowheads="1"/>
          </p:cNvSpPr>
          <p:nvPr/>
        </p:nvSpPr>
        <p:spPr bwMode="auto">
          <a:xfrm>
            <a:off x="1908175"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3</a:t>
            </a:r>
            <a:endParaRPr lang="en-US" altLang="zh-CN" baseline="-25000">
              <a:solidFill>
                <a:srgbClr val="CC0099"/>
              </a:solidFill>
            </a:endParaRPr>
          </a:p>
        </p:txBody>
      </p:sp>
      <p:sp>
        <p:nvSpPr>
          <p:cNvPr id="1276971" name="Rectangle 43"/>
          <p:cNvSpPr>
            <a:spLocks noChangeArrowheads="1"/>
          </p:cNvSpPr>
          <p:nvPr/>
        </p:nvSpPr>
        <p:spPr bwMode="auto">
          <a:xfrm>
            <a:off x="2771775"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5</a:t>
            </a:r>
            <a:endParaRPr lang="en-US" altLang="zh-CN" baseline="-25000">
              <a:solidFill>
                <a:srgbClr val="CC0099"/>
              </a:solidFill>
            </a:endParaRPr>
          </a:p>
        </p:txBody>
      </p:sp>
      <p:sp>
        <p:nvSpPr>
          <p:cNvPr id="1276972" name="Rectangle 44"/>
          <p:cNvSpPr>
            <a:spLocks noChangeArrowheads="1"/>
          </p:cNvSpPr>
          <p:nvPr/>
        </p:nvSpPr>
        <p:spPr bwMode="auto">
          <a:xfrm>
            <a:off x="4067175"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8</a:t>
            </a:r>
            <a:endParaRPr lang="en-US" altLang="zh-CN" baseline="-25000">
              <a:solidFill>
                <a:srgbClr val="CC0099"/>
              </a:solidFill>
            </a:endParaRPr>
          </a:p>
        </p:txBody>
      </p:sp>
      <p:sp>
        <p:nvSpPr>
          <p:cNvPr id="1276973" name="Rectangle 45"/>
          <p:cNvSpPr>
            <a:spLocks noChangeArrowheads="1"/>
          </p:cNvSpPr>
          <p:nvPr/>
        </p:nvSpPr>
        <p:spPr bwMode="auto">
          <a:xfrm>
            <a:off x="3203575"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6</a:t>
            </a:r>
            <a:endParaRPr lang="en-US" altLang="zh-CN" baseline="-25000">
              <a:solidFill>
                <a:srgbClr val="CC0099"/>
              </a:solidFill>
            </a:endParaRPr>
          </a:p>
        </p:txBody>
      </p:sp>
      <p:sp>
        <p:nvSpPr>
          <p:cNvPr id="1276974" name="Rectangle 46"/>
          <p:cNvSpPr>
            <a:spLocks noChangeArrowheads="1"/>
          </p:cNvSpPr>
          <p:nvPr/>
        </p:nvSpPr>
        <p:spPr bwMode="auto">
          <a:xfrm>
            <a:off x="3635375"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7</a:t>
            </a:r>
            <a:endParaRPr lang="en-US" altLang="zh-CN" baseline="-25000">
              <a:solidFill>
                <a:srgbClr val="CC0099"/>
              </a:solidFill>
            </a:endParaRPr>
          </a:p>
        </p:txBody>
      </p:sp>
      <p:sp>
        <p:nvSpPr>
          <p:cNvPr id="1276975" name="Rectangle 47"/>
          <p:cNvSpPr>
            <a:spLocks noChangeArrowheads="1"/>
          </p:cNvSpPr>
          <p:nvPr/>
        </p:nvSpPr>
        <p:spPr bwMode="auto">
          <a:xfrm>
            <a:off x="4500563"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9</a:t>
            </a:r>
            <a:endParaRPr lang="en-US" altLang="zh-CN" baseline="-25000">
              <a:solidFill>
                <a:srgbClr val="CC0099"/>
              </a:solidFill>
            </a:endParaRPr>
          </a:p>
        </p:txBody>
      </p:sp>
      <p:sp>
        <p:nvSpPr>
          <p:cNvPr id="1276976" name="Rectangle 48"/>
          <p:cNvSpPr>
            <a:spLocks noChangeArrowheads="1"/>
          </p:cNvSpPr>
          <p:nvPr/>
        </p:nvSpPr>
        <p:spPr bwMode="auto">
          <a:xfrm>
            <a:off x="4932363"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10</a:t>
            </a:r>
            <a:endParaRPr lang="en-US" altLang="zh-CN" baseline="-25000">
              <a:solidFill>
                <a:srgbClr val="CC0099"/>
              </a:solidFill>
            </a:endParaRPr>
          </a:p>
        </p:txBody>
      </p:sp>
      <p:sp>
        <p:nvSpPr>
          <p:cNvPr id="1276977" name="Rectangle 49"/>
          <p:cNvSpPr>
            <a:spLocks noChangeArrowheads="1"/>
          </p:cNvSpPr>
          <p:nvPr/>
        </p:nvSpPr>
        <p:spPr bwMode="auto">
          <a:xfrm>
            <a:off x="5364163"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11</a:t>
            </a:r>
            <a:endParaRPr lang="en-US" altLang="zh-CN" baseline="-25000">
              <a:solidFill>
                <a:srgbClr val="CC0099"/>
              </a:solidFill>
            </a:endParaRPr>
          </a:p>
        </p:txBody>
      </p:sp>
      <p:sp>
        <p:nvSpPr>
          <p:cNvPr id="1276978" name="Rectangle 50"/>
          <p:cNvSpPr>
            <a:spLocks noChangeArrowheads="1"/>
          </p:cNvSpPr>
          <p:nvPr/>
        </p:nvSpPr>
        <p:spPr bwMode="auto">
          <a:xfrm>
            <a:off x="611188" y="4510088"/>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1</a:t>
            </a:r>
          </a:p>
        </p:txBody>
      </p:sp>
      <p:sp>
        <p:nvSpPr>
          <p:cNvPr id="1276979" name="Rectangle 51"/>
          <p:cNvSpPr>
            <a:spLocks noChangeArrowheads="1"/>
          </p:cNvSpPr>
          <p:nvPr/>
        </p:nvSpPr>
        <p:spPr bwMode="auto">
          <a:xfrm>
            <a:off x="611188" y="4076700"/>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2</a:t>
            </a:r>
          </a:p>
        </p:txBody>
      </p:sp>
      <p:sp>
        <p:nvSpPr>
          <p:cNvPr id="1276980" name="Rectangle 52"/>
          <p:cNvSpPr>
            <a:spLocks noChangeArrowheads="1"/>
          </p:cNvSpPr>
          <p:nvPr/>
        </p:nvSpPr>
        <p:spPr bwMode="auto">
          <a:xfrm>
            <a:off x="611188" y="3644900"/>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3</a:t>
            </a:r>
          </a:p>
        </p:txBody>
      </p:sp>
      <p:sp>
        <p:nvSpPr>
          <p:cNvPr id="1276981" name="Rectangle 53"/>
          <p:cNvSpPr>
            <a:spLocks noChangeArrowheads="1"/>
          </p:cNvSpPr>
          <p:nvPr/>
        </p:nvSpPr>
        <p:spPr bwMode="auto">
          <a:xfrm>
            <a:off x="611188" y="3213100"/>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4</a:t>
            </a:r>
          </a:p>
        </p:txBody>
      </p:sp>
      <p:sp>
        <p:nvSpPr>
          <p:cNvPr id="1276988" name="Rectangle 60"/>
          <p:cNvSpPr>
            <a:spLocks noChangeArrowheads="1"/>
          </p:cNvSpPr>
          <p:nvPr/>
        </p:nvSpPr>
        <p:spPr bwMode="auto">
          <a:xfrm>
            <a:off x="7883525" y="4510088"/>
            <a:ext cx="900113" cy="822325"/>
          </a:xfrm>
          <a:prstGeom prst="rect">
            <a:avLst/>
          </a:prstGeom>
          <a:noFill/>
          <a:ln w="28575" algn="ctr">
            <a:noFill/>
            <a:miter lim="800000"/>
            <a:headEnd/>
            <a:tailEnd/>
          </a:ln>
          <a:effectLst/>
        </p:spPr>
        <p:txBody>
          <a:bodyPr anchor="ctr">
            <a:spAutoFit/>
          </a:bodyPr>
          <a:lstStyle/>
          <a:p>
            <a:r>
              <a:rPr lang="zh-CN" altLang="en-US">
                <a:solidFill>
                  <a:srgbClr val="0000FF"/>
                </a:solidFill>
              </a:rPr>
              <a:t>时钟</a:t>
            </a:r>
          </a:p>
          <a:p>
            <a:r>
              <a:rPr lang="zh-CN" altLang="en-US">
                <a:solidFill>
                  <a:srgbClr val="0000FF"/>
                </a:solidFill>
              </a:rPr>
              <a:t>周期</a:t>
            </a:r>
            <a:endParaRPr lang="zh-CN" altLang="en-US" baseline="-25000">
              <a:solidFill>
                <a:srgbClr val="0000FF"/>
              </a:solidFill>
            </a:endParaRPr>
          </a:p>
        </p:txBody>
      </p:sp>
      <p:sp>
        <p:nvSpPr>
          <p:cNvPr id="1276989" name="Rectangle 61"/>
          <p:cNvSpPr>
            <a:spLocks noChangeArrowheads="1"/>
          </p:cNvSpPr>
          <p:nvPr/>
        </p:nvSpPr>
        <p:spPr bwMode="auto">
          <a:xfrm>
            <a:off x="971550" y="2205038"/>
            <a:ext cx="576263" cy="457200"/>
          </a:xfrm>
          <a:prstGeom prst="rect">
            <a:avLst/>
          </a:prstGeom>
          <a:noFill/>
          <a:ln w="28575" algn="ctr">
            <a:noFill/>
            <a:miter lim="800000"/>
            <a:headEnd/>
            <a:tailEnd/>
          </a:ln>
          <a:effectLst/>
        </p:spPr>
        <p:txBody>
          <a:bodyPr anchor="ctr">
            <a:spAutoFit/>
          </a:bodyPr>
          <a:lstStyle/>
          <a:p>
            <a:r>
              <a:rPr lang="zh-CN" altLang="en-US">
                <a:solidFill>
                  <a:srgbClr val="0000FF"/>
                </a:solidFill>
              </a:rPr>
              <a:t>段</a:t>
            </a:r>
            <a:endParaRPr lang="zh-CN" altLang="en-US" baseline="-25000">
              <a:solidFill>
                <a:srgbClr val="0000FF"/>
              </a:solidFill>
            </a:endParaRPr>
          </a:p>
        </p:txBody>
      </p:sp>
      <p:sp>
        <p:nvSpPr>
          <p:cNvPr id="1276990" name="Rectangle 62"/>
          <p:cNvSpPr>
            <a:spLocks noChangeArrowheads="1"/>
          </p:cNvSpPr>
          <p:nvPr/>
        </p:nvSpPr>
        <p:spPr bwMode="auto">
          <a:xfrm>
            <a:off x="3635375" y="3213100"/>
            <a:ext cx="8636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276991" name="Rectangle 63"/>
          <p:cNvSpPr>
            <a:spLocks noChangeArrowheads="1"/>
          </p:cNvSpPr>
          <p:nvPr/>
        </p:nvSpPr>
        <p:spPr bwMode="auto">
          <a:xfrm>
            <a:off x="4500563" y="2781300"/>
            <a:ext cx="4318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276993" name="Rectangle 65"/>
          <p:cNvSpPr>
            <a:spLocks noChangeArrowheads="1"/>
          </p:cNvSpPr>
          <p:nvPr/>
        </p:nvSpPr>
        <p:spPr bwMode="auto">
          <a:xfrm>
            <a:off x="2339975" y="4510088"/>
            <a:ext cx="8636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276994" name="Rectangle 66"/>
          <p:cNvSpPr>
            <a:spLocks noChangeArrowheads="1"/>
          </p:cNvSpPr>
          <p:nvPr/>
        </p:nvSpPr>
        <p:spPr bwMode="auto">
          <a:xfrm>
            <a:off x="3205163" y="4076700"/>
            <a:ext cx="4318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276995" name="Rectangle 67"/>
          <p:cNvSpPr>
            <a:spLocks noChangeArrowheads="1"/>
          </p:cNvSpPr>
          <p:nvPr/>
        </p:nvSpPr>
        <p:spPr bwMode="auto">
          <a:xfrm>
            <a:off x="3636963" y="3644900"/>
            <a:ext cx="1296987"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276996" name="Rectangle 68"/>
          <p:cNvSpPr>
            <a:spLocks noChangeArrowheads="1"/>
          </p:cNvSpPr>
          <p:nvPr/>
        </p:nvSpPr>
        <p:spPr bwMode="auto">
          <a:xfrm>
            <a:off x="4932363" y="3213100"/>
            <a:ext cx="8636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276997" name="Rectangle 69"/>
          <p:cNvSpPr>
            <a:spLocks noChangeArrowheads="1"/>
          </p:cNvSpPr>
          <p:nvPr/>
        </p:nvSpPr>
        <p:spPr bwMode="auto">
          <a:xfrm>
            <a:off x="5797550" y="2781300"/>
            <a:ext cx="4318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276998" name="Rectangle 70"/>
          <p:cNvSpPr>
            <a:spLocks noChangeArrowheads="1"/>
          </p:cNvSpPr>
          <p:nvPr/>
        </p:nvSpPr>
        <p:spPr bwMode="auto">
          <a:xfrm>
            <a:off x="3635375" y="4510088"/>
            <a:ext cx="8636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276999" name="Rectangle 71"/>
          <p:cNvSpPr>
            <a:spLocks noChangeArrowheads="1"/>
          </p:cNvSpPr>
          <p:nvPr/>
        </p:nvSpPr>
        <p:spPr bwMode="auto">
          <a:xfrm>
            <a:off x="4500563" y="4076700"/>
            <a:ext cx="4318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277000" name="Rectangle 72"/>
          <p:cNvSpPr>
            <a:spLocks noChangeArrowheads="1"/>
          </p:cNvSpPr>
          <p:nvPr/>
        </p:nvSpPr>
        <p:spPr bwMode="auto">
          <a:xfrm>
            <a:off x="4932363" y="3644900"/>
            <a:ext cx="1296987"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277001" name="Rectangle 73"/>
          <p:cNvSpPr>
            <a:spLocks noChangeArrowheads="1"/>
          </p:cNvSpPr>
          <p:nvPr/>
        </p:nvSpPr>
        <p:spPr bwMode="auto">
          <a:xfrm>
            <a:off x="6227763" y="3213100"/>
            <a:ext cx="8636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277002" name="Rectangle 74"/>
          <p:cNvSpPr>
            <a:spLocks noChangeArrowheads="1"/>
          </p:cNvSpPr>
          <p:nvPr/>
        </p:nvSpPr>
        <p:spPr bwMode="auto">
          <a:xfrm>
            <a:off x="7092950" y="2781300"/>
            <a:ext cx="4318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277003" name="Rectangle 75"/>
          <p:cNvSpPr>
            <a:spLocks noChangeArrowheads="1"/>
          </p:cNvSpPr>
          <p:nvPr/>
        </p:nvSpPr>
        <p:spPr bwMode="auto">
          <a:xfrm>
            <a:off x="4932363" y="4510088"/>
            <a:ext cx="8636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277004" name="Rectangle 76"/>
          <p:cNvSpPr>
            <a:spLocks noChangeArrowheads="1"/>
          </p:cNvSpPr>
          <p:nvPr/>
        </p:nvSpPr>
        <p:spPr bwMode="auto">
          <a:xfrm>
            <a:off x="5797550" y="4076700"/>
            <a:ext cx="4318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277005" name="Rectangle 77"/>
          <p:cNvSpPr>
            <a:spLocks noChangeArrowheads="1"/>
          </p:cNvSpPr>
          <p:nvPr/>
        </p:nvSpPr>
        <p:spPr bwMode="auto">
          <a:xfrm>
            <a:off x="6229350" y="3644900"/>
            <a:ext cx="1296988"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277006" name="Rectangle 78"/>
          <p:cNvSpPr>
            <a:spLocks noChangeArrowheads="1"/>
          </p:cNvSpPr>
          <p:nvPr/>
        </p:nvSpPr>
        <p:spPr bwMode="auto">
          <a:xfrm>
            <a:off x="6227763" y="4510088"/>
            <a:ext cx="863600"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sp>
        <p:nvSpPr>
          <p:cNvPr id="1277007" name="Rectangle 79"/>
          <p:cNvSpPr>
            <a:spLocks noChangeArrowheads="1"/>
          </p:cNvSpPr>
          <p:nvPr/>
        </p:nvSpPr>
        <p:spPr bwMode="auto">
          <a:xfrm>
            <a:off x="7092950" y="4076700"/>
            <a:ext cx="431800"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sp>
        <p:nvSpPr>
          <p:cNvPr id="1277008" name="Line 80"/>
          <p:cNvSpPr>
            <a:spLocks noChangeShapeType="1"/>
          </p:cNvSpPr>
          <p:nvPr/>
        </p:nvSpPr>
        <p:spPr bwMode="auto">
          <a:xfrm flipH="1">
            <a:off x="1042988" y="2781300"/>
            <a:ext cx="6049962"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77009" name="Rectangle 81"/>
          <p:cNvSpPr>
            <a:spLocks noChangeArrowheads="1"/>
          </p:cNvSpPr>
          <p:nvPr/>
        </p:nvSpPr>
        <p:spPr bwMode="auto">
          <a:xfrm>
            <a:off x="5795963"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12</a:t>
            </a:r>
            <a:endParaRPr lang="en-US" altLang="zh-CN" baseline="-25000">
              <a:solidFill>
                <a:srgbClr val="CC0099"/>
              </a:solidFill>
            </a:endParaRPr>
          </a:p>
        </p:txBody>
      </p:sp>
      <p:sp>
        <p:nvSpPr>
          <p:cNvPr id="1277010" name="Rectangle 82"/>
          <p:cNvSpPr>
            <a:spLocks noChangeArrowheads="1"/>
          </p:cNvSpPr>
          <p:nvPr/>
        </p:nvSpPr>
        <p:spPr bwMode="auto">
          <a:xfrm>
            <a:off x="6227763"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13</a:t>
            </a:r>
            <a:endParaRPr lang="en-US" altLang="zh-CN" baseline="-25000">
              <a:solidFill>
                <a:srgbClr val="CC0099"/>
              </a:solidFill>
            </a:endParaRPr>
          </a:p>
        </p:txBody>
      </p:sp>
      <p:sp>
        <p:nvSpPr>
          <p:cNvPr id="1277011" name="Rectangle 83"/>
          <p:cNvSpPr>
            <a:spLocks noChangeArrowheads="1"/>
          </p:cNvSpPr>
          <p:nvPr/>
        </p:nvSpPr>
        <p:spPr bwMode="auto">
          <a:xfrm>
            <a:off x="6659563"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14</a:t>
            </a:r>
            <a:endParaRPr lang="en-US" altLang="zh-CN" baseline="-25000">
              <a:solidFill>
                <a:srgbClr val="CC0099"/>
              </a:solidFill>
            </a:endParaRPr>
          </a:p>
        </p:txBody>
      </p:sp>
      <p:sp>
        <p:nvSpPr>
          <p:cNvPr id="1277012" name="Rectangle 84"/>
          <p:cNvSpPr>
            <a:spLocks noChangeArrowheads="1"/>
          </p:cNvSpPr>
          <p:nvPr/>
        </p:nvSpPr>
        <p:spPr bwMode="auto">
          <a:xfrm>
            <a:off x="7092950"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15</a:t>
            </a:r>
            <a:endParaRPr lang="en-US" altLang="zh-CN" baseline="-25000">
              <a:solidFill>
                <a:srgbClr val="CC0099"/>
              </a:solidFill>
            </a:endParaRPr>
          </a:p>
        </p:txBody>
      </p:sp>
      <p:graphicFrame>
        <p:nvGraphicFramePr>
          <p:cNvPr id="1277239" name="Group 311"/>
          <p:cNvGraphicFramePr>
            <a:graphicFrameLocks noGrp="1"/>
          </p:cNvGraphicFramePr>
          <p:nvPr/>
        </p:nvGraphicFramePr>
        <p:xfrm>
          <a:off x="1042988" y="4941888"/>
          <a:ext cx="6477000" cy="358775"/>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gridCol w="431800">
                  <a:extLst>
                    <a:ext uri="{9D8B030D-6E8A-4147-A177-3AD203B41FA5}">
                      <a16:colId xmlns:a16="http://schemas.microsoft.com/office/drawing/2014/main" val="20008"/>
                    </a:ext>
                  </a:extLst>
                </a:gridCol>
                <a:gridCol w="431800">
                  <a:extLst>
                    <a:ext uri="{9D8B030D-6E8A-4147-A177-3AD203B41FA5}">
                      <a16:colId xmlns:a16="http://schemas.microsoft.com/office/drawing/2014/main" val="20009"/>
                    </a:ext>
                  </a:extLst>
                </a:gridCol>
                <a:gridCol w="431800">
                  <a:extLst>
                    <a:ext uri="{9D8B030D-6E8A-4147-A177-3AD203B41FA5}">
                      <a16:colId xmlns:a16="http://schemas.microsoft.com/office/drawing/2014/main" val="20010"/>
                    </a:ext>
                  </a:extLst>
                </a:gridCol>
                <a:gridCol w="431800">
                  <a:extLst>
                    <a:ext uri="{9D8B030D-6E8A-4147-A177-3AD203B41FA5}">
                      <a16:colId xmlns:a16="http://schemas.microsoft.com/office/drawing/2014/main" val="20011"/>
                    </a:ext>
                  </a:extLst>
                </a:gridCol>
                <a:gridCol w="431800">
                  <a:extLst>
                    <a:ext uri="{9D8B030D-6E8A-4147-A177-3AD203B41FA5}">
                      <a16:colId xmlns:a16="http://schemas.microsoft.com/office/drawing/2014/main" val="20012"/>
                    </a:ext>
                  </a:extLst>
                </a:gridCol>
                <a:gridCol w="431800">
                  <a:extLst>
                    <a:ext uri="{9D8B030D-6E8A-4147-A177-3AD203B41FA5}">
                      <a16:colId xmlns:a16="http://schemas.microsoft.com/office/drawing/2014/main" val="20013"/>
                    </a:ext>
                  </a:extLst>
                </a:gridCol>
                <a:gridCol w="431800">
                  <a:extLst>
                    <a:ext uri="{9D8B030D-6E8A-4147-A177-3AD203B41FA5}">
                      <a16:colId xmlns:a16="http://schemas.microsoft.com/office/drawing/2014/main" val="20014"/>
                    </a:ext>
                  </a:extLst>
                </a:gridCol>
              </a:tblGrid>
              <a:tr h="3587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277177" name="Line 249"/>
          <p:cNvSpPr>
            <a:spLocks noChangeShapeType="1"/>
          </p:cNvSpPr>
          <p:nvPr/>
        </p:nvSpPr>
        <p:spPr bwMode="auto">
          <a:xfrm flipH="1">
            <a:off x="1042988" y="3213100"/>
            <a:ext cx="2592387"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77178" name="Line 250"/>
          <p:cNvSpPr>
            <a:spLocks noChangeShapeType="1"/>
          </p:cNvSpPr>
          <p:nvPr/>
        </p:nvSpPr>
        <p:spPr bwMode="auto">
          <a:xfrm flipH="1">
            <a:off x="1042988" y="3644900"/>
            <a:ext cx="1296987"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77179" name="Line 251"/>
          <p:cNvSpPr>
            <a:spLocks noChangeShapeType="1"/>
          </p:cNvSpPr>
          <p:nvPr/>
        </p:nvSpPr>
        <p:spPr bwMode="auto">
          <a:xfrm flipH="1">
            <a:off x="1042988" y="4076700"/>
            <a:ext cx="865187"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77180" name="Rectangle 252"/>
          <p:cNvSpPr>
            <a:spLocks noChangeArrowheads="1"/>
          </p:cNvSpPr>
          <p:nvPr/>
        </p:nvSpPr>
        <p:spPr bwMode="auto">
          <a:xfrm>
            <a:off x="611188" y="2781300"/>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5</a:t>
            </a:r>
          </a:p>
        </p:txBody>
      </p:sp>
      <p:graphicFrame>
        <p:nvGraphicFramePr>
          <p:cNvPr id="1277219" name="Group 291"/>
          <p:cNvGraphicFramePr>
            <a:graphicFrameLocks noGrp="1"/>
          </p:cNvGraphicFramePr>
          <p:nvPr/>
        </p:nvGraphicFramePr>
        <p:xfrm>
          <a:off x="731838" y="2782888"/>
          <a:ext cx="311150" cy="2159000"/>
        </p:xfrm>
        <a:graphic>
          <a:graphicData uri="http://schemas.openxmlformats.org/drawingml/2006/table">
            <a:tbl>
              <a:tblPr/>
              <a:tblGrid>
                <a:gridCol w="311150">
                  <a:extLst>
                    <a:ext uri="{9D8B030D-6E8A-4147-A177-3AD203B41FA5}">
                      <a16:colId xmlns:a16="http://schemas.microsoft.com/office/drawing/2014/main" val="20000"/>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277220" name="Rectangle 292"/>
          <p:cNvSpPr>
            <a:spLocks noChangeArrowheads="1"/>
          </p:cNvSpPr>
          <p:nvPr/>
        </p:nvSpPr>
        <p:spPr bwMode="auto">
          <a:xfrm>
            <a:off x="1331913" y="1268413"/>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1</a:t>
            </a:r>
          </a:p>
        </p:txBody>
      </p:sp>
      <p:sp>
        <p:nvSpPr>
          <p:cNvPr id="1277221" name="Line 293"/>
          <p:cNvSpPr>
            <a:spLocks noChangeShapeType="1"/>
          </p:cNvSpPr>
          <p:nvPr/>
        </p:nvSpPr>
        <p:spPr bwMode="auto">
          <a:xfrm>
            <a:off x="755650" y="1485900"/>
            <a:ext cx="5762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7222" name="Rectangle 294"/>
          <p:cNvSpPr>
            <a:spLocks noChangeArrowheads="1"/>
          </p:cNvSpPr>
          <p:nvPr/>
        </p:nvSpPr>
        <p:spPr bwMode="auto">
          <a:xfrm>
            <a:off x="2628900" y="1268413"/>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2</a:t>
            </a:r>
          </a:p>
        </p:txBody>
      </p:sp>
      <p:sp>
        <p:nvSpPr>
          <p:cNvPr id="1277223" name="Line 295"/>
          <p:cNvSpPr>
            <a:spLocks noChangeShapeType="1"/>
          </p:cNvSpPr>
          <p:nvPr/>
        </p:nvSpPr>
        <p:spPr bwMode="auto">
          <a:xfrm>
            <a:off x="2052638" y="1485900"/>
            <a:ext cx="576262"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7224" name="Rectangle 296"/>
          <p:cNvSpPr>
            <a:spLocks noChangeArrowheads="1"/>
          </p:cNvSpPr>
          <p:nvPr/>
        </p:nvSpPr>
        <p:spPr bwMode="auto">
          <a:xfrm>
            <a:off x="3924300" y="1268413"/>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3</a:t>
            </a:r>
          </a:p>
        </p:txBody>
      </p:sp>
      <p:sp>
        <p:nvSpPr>
          <p:cNvPr id="1277225" name="Line 297"/>
          <p:cNvSpPr>
            <a:spLocks noChangeShapeType="1"/>
          </p:cNvSpPr>
          <p:nvPr/>
        </p:nvSpPr>
        <p:spPr bwMode="auto">
          <a:xfrm>
            <a:off x="3348038" y="1485900"/>
            <a:ext cx="576262"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7226" name="Rectangle 298"/>
          <p:cNvSpPr>
            <a:spLocks noChangeArrowheads="1"/>
          </p:cNvSpPr>
          <p:nvPr/>
        </p:nvSpPr>
        <p:spPr bwMode="auto">
          <a:xfrm>
            <a:off x="5221288" y="1268413"/>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4</a:t>
            </a:r>
          </a:p>
        </p:txBody>
      </p:sp>
      <p:sp>
        <p:nvSpPr>
          <p:cNvPr id="1277227" name="Line 299"/>
          <p:cNvSpPr>
            <a:spLocks noChangeShapeType="1"/>
          </p:cNvSpPr>
          <p:nvPr/>
        </p:nvSpPr>
        <p:spPr bwMode="auto">
          <a:xfrm>
            <a:off x="4645025" y="1485900"/>
            <a:ext cx="5762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7228" name="Rectangle 300"/>
          <p:cNvSpPr>
            <a:spLocks noChangeArrowheads="1"/>
          </p:cNvSpPr>
          <p:nvPr/>
        </p:nvSpPr>
        <p:spPr bwMode="auto">
          <a:xfrm>
            <a:off x="6516688" y="1268413"/>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5</a:t>
            </a:r>
          </a:p>
        </p:txBody>
      </p:sp>
      <p:sp>
        <p:nvSpPr>
          <p:cNvPr id="1277229" name="Line 301"/>
          <p:cNvSpPr>
            <a:spLocks noChangeShapeType="1"/>
          </p:cNvSpPr>
          <p:nvPr/>
        </p:nvSpPr>
        <p:spPr bwMode="auto">
          <a:xfrm>
            <a:off x="5940425" y="1485900"/>
            <a:ext cx="5762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7230" name="Line 302"/>
          <p:cNvSpPr>
            <a:spLocks noChangeShapeType="1"/>
          </p:cNvSpPr>
          <p:nvPr/>
        </p:nvSpPr>
        <p:spPr bwMode="auto">
          <a:xfrm>
            <a:off x="7235825" y="1485900"/>
            <a:ext cx="5762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7231" name="Rectangle 303"/>
          <p:cNvSpPr>
            <a:spLocks noChangeArrowheads="1"/>
          </p:cNvSpPr>
          <p:nvPr/>
        </p:nvSpPr>
        <p:spPr bwMode="auto">
          <a:xfrm>
            <a:off x="1187450" y="836613"/>
            <a:ext cx="1008063" cy="431800"/>
          </a:xfrm>
          <a:prstGeom prst="rect">
            <a:avLst/>
          </a:prstGeom>
          <a:noFill/>
          <a:ln w="28575" algn="ctr">
            <a:noFill/>
            <a:miter lim="800000"/>
            <a:headEnd/>
            <a:tailEnd/>
          </a:ln>
          <a:effectLst/>
        </p:spPr>
        <p:txBody>
          <a:bodyPr wrap="none" anchor="ctr"/>
          <a:lstStyle/>
          <a:p>
            <a:r>
              <a:rPr lang="en-US" altLang="zh-CN"/>
              <a:t>2T</a:t>
            </a:r>
            <a:r>
              <a:rPr lang="en-US" altLang="zh-CN" baseline="-25000"/>
              <a:t>CLK</a:t>
            </a:r>
          </a:p>
        </p:txBody>
      </p:sp>
      <p:sp>
        <p:nvSpPr>
          <p:cNvPr id="1277232" name="Rectangle 304"/>
          <p:cNvSpPr>
            <a:spLocks noChangeArrowheads="1"/>
          </p:cNvSpPr>
          <p:nvPr/>
        </p:nvSpPr>
        <p:spPr bwMode="auto">
          <a:xfrm>
            <a:off x="2484438" y="836613"/>
            <a:ext cx="1008062" cy="431800"/>
          </a:xfrm>
          <a:prstGeom prst="rect">
            <a:avLst/>
          </a:prstGeom>
          <a:noFill/>
          <a:ln w="28575" algn="ctr">
            <a:noFill/>
            <a:miter lim="800000"/>
            <a:headEnd/>
            <a:tailEnd/>
          </a:ln>
          <a:effectLst/>
        </p:spPr>
        <p:txBody>
          <a:bodyPr wrap="none" anchor="ctr"/>
          <a:lstStyle/>
          <a:p>
            <a:r>
              <a:rPr lang="en-US" altLang="zh-CN"/>
              <a:t>T</a:t>
            </a:r>
            <a:r>
              <a:rPr lang="en-US" altLang="zh-CN" baseline="-25000"/>
              <a:t>CLK</a:t>
            </a:r>
          </a:p>
        </p:txBody>
      </p:sp>
      <p:sp>
        <p:nvSpPr>
          <p:cNvPr id="1277233" name="Rectangle 305"/>
          <p:cNvSpPr>
            <a:spLocks noChangeArrowheads="1"/>
          </p:cNvSpPr>
          <p:nvPr/>
        </p:nvSpPr>
        <p:spPr bwMode="auto">
          <a:xfrm>
            <a:off x="3779838" y="836613"/>
            <a:ext cx="1008062" cy="431800"/>
          </a:xfrm>
          <a:prstGeom prst="rect">
            <a:avLst/>
          </a:prstGeom>
          <a:noFill/>
          <a:ln w="28575" algn="ctr">
            <a:noFill/>
            <a:miter lim="800000"/>
            <a:headEnd/>
            <a:tailEnd/>
          </a:ln>
          <a:effectLst/>
        </p:spPr>
        <p:txBody>
          <a:bodyPr wrap="none" anchor="ctr"/>
          <a:lstStyle/>
          <a:p>
            <a:r>
              <a:rPr lang="en-US" altLang="zh-CN"/>
              <a:t>3T</a:t>
            </a:r>
            <a:r>
              <a:rPr lang="en-US" altLang="zh-CN" baseline="-25000"/>
              <a:t>CLK</a:t>
            </a:r>
          </a:p>
        </p:txBody>
      </p:sp>
      <p:sp>
        <p:nvSpPr>
          <p:cNvPr id="1277234" name="Rectangle 306"/>
          <p:cNvSpPr>
            <a:spLocks noChangeArrowheads="1"/>
          </p:cNvSpPr>
          <p:nvPr/>
        </p:nvSpPr>
        <p:spPr bwMode="auto">
          <a:xfrm>
            <a:off x="5076825" y="836613"/>
            <a:ext cx="1008063" cy="431800"/>
          </a:xfrm>
          <a:prstGeom prst="rect">
            <a:avLst/>
          </a:prstGeom>
          <a:noFill/>
          <a:ln w="28575" algn="ctr">
            <a:noFill/>
            <a:miter lim="800000"/>
            <a:headEnd/>
            <a:tailEnd/>
          </a:ln>
          <a:effectLst/>
        </p:spPr>
        <p:txBody>
          <a:bodyPr wrap="none" anchor="ctr"/>
          <a:lstStyle/>
          <a:p>
            <a:r>
              <a:rPr lang="en-US" altLang="zh-CN"/>
              <a:t>2T</a:t>
            </a:r>
            <a:r>
              <a:rPr lang="en-US" altLang="zh-CN" baseline="-25000"/>
              <a:t>CLK</a:t>
            </a:r>
          </a:p>
        </p:txBody>
      </p:sp>
      <p:sp>
        <p:nvSpPr>
          <p:cNvPr id="1277235" name="Rectangle 307"/>
          <p:cNvSpPr>
            <a:spLocks noChangeArrowheads="1"/>
          </p:cNvSpPr>
          <p:nvPr/>
        </p:nvSpPr>
        <p:spPr bwMode="auto">
          <a:xfrm>
            <a:off x="6372225" y="836613"/>
            <a:ext cx="1008063" cy="431800"/>
          </a:xfrm>
          <a:prstGeom prst="rect">
            <a:avLst/>
          </a:prstGeom>
          <a:noFill/>
          <a:ln w="28575" algn="ctr">
            <a:noFill/>
            <a:miter lim="800000"/>
            <a:headEnd/>
            <a:tailEnd/>
          </a:ln>
          <a:effectLst/>
        </p:spPr>
        <p:txBody>
          <a:bodyPr wrap="none" anchor="ctr"/>
          <a:lstStyle/>
          <a:p>
            <a:r>
              <a:rPr lang="en-US" altLang="zh-CN"/>
              <a:t>T</a:t>
            </a:r>
            <a:r>
              <a:rPr lang="en-US" altLang="zh-CN" baseline="-25000"/>
              <a:t>CLK</a:t>
            </a:r>
          </a:p>
        </p:txBody>
      </p:sp>
      <p:sp>
        <p:nvSpPr>
          <p:cNvPr id="1277236" name="Rectangle 308"/>
          <p:cNvSpPr>
            <a:spLocks noChangeArrowheads="1"/>
          </p:cNvSpPr>
          <p:nvPr/>
        </p:nvSpPr>
        <p:spPr bwMode="auto">
          <a:xfrm>
            <a:off x="2724150" y="1892300"/>
            <a:ext cx="3143250" cy="457200"/>
          </a:xfrm>
          <a:prstGeom prst="rect">
            <a:avLst/>
          </a:prstGeom>
          <a:noFill/>
          <a:ln w="28575" algn="ctr">
            <a:noFill/>
            <a:miter lim="800000"/>
            <a:headEnd/>
            <a:tailEnd/>
          </a:ln>
          <a:effectLst/>
        </p:spPr>
        <p:txBody>
          <a:bodyPr wrap="none" anchor="ctr">
            <a:spAutoFit/>
          </a:bodyPr>
          <a:lstStyle/>
          <a:p>
            <a:pPr algn="l"/>
            <a:r>
              <a:rPr kumimoji="1" lang="en-US" altLang="zh-CN">
                <a:solidFill>
                  <a:schemeClr val="bg2"/>
                </a:solidFill>
                <a:ea typeface="楷体_GB2312" pitchFamily="49" charset="-122"/>
              </a:rPr>
              <a:t>(a) </a:t>
            </a:r>
            <a:r>
              <a:rPr kumimoji="1" lang="zh-CN" altLang="en-US">
                <a:solidFill>
                  <a:schemeClr val="bg2"/>
                </a:solidFill>
                <a:ea typeface="楷体_GB2312" pitchFamily="49" charset="-122"/>
              </a:rPr>
              <a:t>流水线结构示意图 </a:t>
            </a:r>
          </a:p>
        </p:txBody>
      </p:sp>
      <p:sp>
        <p:nvSpPr>
          <p:cNvPr id="1277237" name="Rectangle 309"/>
          <p:cNvSpPr>
            <a:spLocks noChangeArrowheads="1"/>
          </p:cNvSpPr>
          <p:nvPr/>
        </p:nvSpPr>
        <p:spPr bwMode="auto">
          <a:xfrm>
            <a:off x="3489325" y="5405438"/>
            <a:ext cx="1730375" cy="457200"/>
          </a:xfrm>
          <a:prstGeom prst="rect">
            <a:avLst/>
          </a:prstGeom>
          <a:noFill/>
          <a:ln w="28575" algn="ctr">
            <a:noFill/>
            <a:miter lim="800000"/>
            <a:headEnd/>
            <a:tailEnd/>
          </a:ln>
          <a:effectLst/>
        </p:spPr>
        <p:txBody>
          <a:bodyPr wrap="none" anchor="ctr">
            <a:spAutoFit/>
          </a:bodyPr>
          <a:lstStyle/>
          <a:p>
            <a:pPr algn="l"/>
            <a:r>
              <a:rPr kumimoji="1" lang="en-US" altLang="zh-CN">
                <a:solidFill>
                  <a:schemeClr val="bg2"/>
                </a:solidFill>
                <a:ea typeface="楷体_GB2312" pitchFamily="49" charset="-122"/>
              </a:rPr>
              <a:t>(b) </a:t>
            </a:r>
            <a:r>
              <a:rPr kumimoji="1" lang="zh-CN" altLang="en-US">
                <a:solidFill>
                  <a:schemeClr val="bg2"/>
                </a:solidFill>
                <a:ea typeface="楷体_GB2312" pitchFamily="49" charset="-122"/>
              </a:rPr>
              <a:t>时</a:t>
            </a:r>
            <a:r>
              <a:rPr kumimoji="1" lang="en-US" altLang="zh-CN">
                <a:solidFill>
                  <a:schemeClr val="bg2"/>
                </a:solidFill>
                <a:ea typeface="楷体_GB2312" pitchFamily="49" charset="-122"/>
              </a:rPr>
              <a:t>-</a:t>
            </a:r>
            <a:r>
              <a:rPr kumimoji="1" lang="zh-CN" altLang="en-US">
                <a:solidFill>
                  <a:schemeClr val="bg2"/>
                </a:solidFill>
                <a:ea typeface="楷体_GB2312" pitchFamily="49" charset="-122"/>
              </a:rPr>
              <a:t>空图 </a:t>
            </a:r>
          </a:p>
        </p:txBody>
      </p:sp>
      <p:sp>
        <p:nvSpPr>
          <p:cNvPr id="1277238" name="Rectangle 310"/>
          <p:cNvSpPr>
            <a:spLocks noChangeArrowheads="1"/>
          </p:cNvSpPr>
          <p:nvPr/>
        </p:nvSpPr>
        <p:spPr bwMode="auto">
          <a:xfrm>
            <a:off x="1331913" y="6092825"/>
            <a:ext cx="6180137" cy="457200"/>
          </a:xfrm>
          <a:prstGeom prst="rect">
            <a:avLst/>
          </a:prstGeom>
          <a:noFill/>
          <a:ln w="28575" algn="ctr">
            <a:noFill/>
            <a:miter lim="800000"/>
            <a:headEnd/>
            <a:tailEnd/>
          </a:ln>
          <a:effectLst/>
        </p:spPr>
        <p:txBody>
          <a:bodyPr wrap="none" anchor="ctr">
            <a:spAutoFit/>
          </a:bodyPr>
          <a:lstStyle/>
          <a:p>
            <a:pPr algn="l"/>
            <a:r>
              <a:rPr kumimoji="1" lang="zh-CN" altLang="en-US">
                <a:solidFill>
                  <a:schemeClr val="bg2"/>
                </a:solidFill>
                <a:ea typeface="楷体_GB2312" pitchFamily="49" charset="-122"/>
              </a:rPr>
              <a:t>图</a:t>
            </a:r>
            <a:r>
              <a:rPr kumimoji="1" lang="en-US" altLang="zh-CN">
                <a:solidFill>
                  <a:schemeClr val="bg2"/>
                </a:solidFill>
                <a:ea typeface="楷体_GB2312" pitchFamily="49" charset="-122"/>
              </a:rPr>
              <a:t>7.17  </a:t>
            </a:r>
            <a:r>
              <a:rPr kumimoji="1" lang="zh-CN" altLang="en-US">
                <a:solidFill>
                  <a:schemeClr val="bg2"/>
                </a:solidFill>
                <a:ea typeface="楷体_GB2312" pitchFamily="49" charset="-122"/>
              </a:rPr>
              <a:t>各段时间不等的流水线结构及时</a:t>
            </a:r>
            <a:r>
              <a:rPr kumimoji="1" lang="en-US" altLang="zh-CN">
                <a:solidFill>
                  <a:schemeClr val="bg2"/>
                </a:solidFill>
                <a:ea typeface="楷体_GB2312" pitchFamily="49" charset="-122"/>
              </a:rPr>
              <a:t>-</a:t>
            </a:r>
            <a:r>
              <a:rPr kumimoji="1" lang="zh-CN" altLang="en-US">
                <a:solidFill>
                  <a:schemeClr val="bg2"/>
                </a:solidFill>
                <a:ea typeface="楷体_GB2312" pitchFamily="49" charset="-122"/>
              </a:rPr>
              <a:t>空图</a:t>
            </a:r>
          </a:p>
        </p:txBody>
      </p:sp>
      <p:sp>
        <p:nvSpPr>
          <p:cNvPr id="1277240" name="AutoShape 312">
            <a:hlinkClick r:id="" action="ppaction://hlinkshowjump?jump=lastslideviewed" highlightClick="1"/>
          </p:cNvPr>
          <p:cNvSpPr>
            <a:spLocks noChangeArrowheads="1"/>
          </p:cNvSpPr>
          <p:nvPr/>
        </p:nvSpPr>
        <p:spPr bwMode="auto">
          <a:xfrm>
            <a:off x="8388350" y="260350"/>
            <a:ext cx="504825" cy="503238"/>
          </a:xfrm>
          <a:prstGeom prst="actionButtonReturn">
            <a:avLst/>
          </a:prstGeom>
          <a:solidFill>
            <a:srgbClr val="CCCCFF"/>
          </a:solidFill>
          <a:ln w="28575">
            <a:noFill/>
            <a:miter lim="800000"/>
            <a:headEnd/>
            <a:tailEnd/>
          </a:ln>
          <a:effectLst/>
        </p:spPr>
        <p:txBody>
          <a:bodyPr wrap="none" anchor="ctr"/>
          <a:lstStyle/>
          <a:p>
            <a:endParaRPr lang="zh-CN" altLang="en-US"/>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6444EB6F-6FB9-4D55-8A07-6E39462108ED}" type="slidenum">
              <a:rPr lang="zh-CN" altLang="en-US"/>
              <a:pPr/>
              <a:t>6</a:t>
            </a:fld>
            <a:endParaRPr lang="en-US" altLang="zh-CN"/>
          </a:p>
        </p:txBody>
      </p:sp>
      <p:sp>
        <p:nvSpPr>
          <p:cNvPr id="1370114" name="Rectangle 2"/>
          <p:cNvSpPr>
            <a:spLocks noGrp="1" noChangeArrowheads="1"/>
          </p:cNvSpPr>
          <p:nvPr>
            <p:ph type="title"/>
          </p:nvPr>
        </p:nvSpPr>
        <p:spPr>
          <a:xfrm>
            <a:off x="395288" y="690563"/>
            <a:ext cx="8567737" cy="506412"/>
          </a:xfrm>
        </p:spPr>
        <p:txBody>
          <a:bodyPr/>
          <a:lstStyle/>
          <a:p>
            <a:r>
              <a:rPr lang="zh-CN" altLang="en-US" sz="3200" b="0"/>
              <a:t>基本思想：流水举例</a:t>
            </a:r>
          </a:p>
        </p:txBody>
      </p:sp>
      <p:pic>
        <p:nvPicPr>
          <p:cNvPr id="1370116" name="Picture 4"/>
          <p:cNvPicPr>
            <a:picLocks noChangeAspect="1" noChangeArrowheads="1"/>
          </p:cNvPicPr>
          <p:nvPr/>
        </p:nvPicPr>
        <p:blipFill>
          <a:blip r:embed="rId2" cstate="print"/>
          <a:srcRect/>
          <a:stretch>
            <a:fillRect/>
          </a:stretch>
        </p:blipFill>
        <p:spPr bwMode="auto">
          <a:xfrm>
            <a:off x="684213" y="1484313"/>
            <a:ext cx="7848600" cy="4865687"/>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5A2E9D05-3EB4-430B-AC5E-28930ADF2AB9}" type="slidenum">
              <a:rPr lang="zh-CN" altLang="en-US"/>
              <a:pPr/>
              <a:t>60</a:t>
            </a:fld>
            <a:endParaRPr lang="en-US" altLang="zh-CN"/>
          </a:p>
        </p:txBody>
      </p:sp>
      <p:sp>
        <p:nvSpPr>
          <p:cNvPr id="1278978" name="Rectangle 2"/>
          <p:cNvSpPr>
            <a:spLocks noGrp="1" noChangeArrowheads="1"/>
          </p:cNvSpPr>
          <p:nvPr>
            <p:ph type="title"/>
          </p:nvPr>
        </p:nvSpPr>
        <p:spPr/>
        <p:txBody>
          <a:bodyPr/>
          <a:lstStyle/>
          <a:p>
            <a:r>
              <a:rPr lang="en-US" altLang="zh-CN"/>
              <a:t>7.4.2 </a:t>
            </a:r>
            <a:r>
              <a:rPr lang="zh-CN" altLang="en-US" b="0"/>
              <a:t>吞吐率</a:t>
            </a:r>
          </a:p>
        </p:txBody>
      </p:sp>
      <p:sp>
        <p:nvSpPr>
          <p:cNvPr id="1278979" name="Rectangle 3"/>
          <p:cNvSpPr>
            <a:spLocks noGrp="1" noChangeArrowheads="1"/>
          </p:cNvSpPr>
          <p:nvPr>
            <p:ph type="body" idx="1"/>
          </p:nvPr>
        </p:nvSpPr>
        <p:spPr>
          <a:xfrm>
            <a:off x="457200" y="549275"/>
            <a:ext cx="8578850" cy="6119813"/>
          </a:xfrm>
        </p:spPr>
        <p:txBody>
          <a:bodyPr/>
          <a:lstStyle/>
          <a:p>
            <a:pPr>
              <a:spcBef>
                <a:spcPct val="10000"/>
              </a:spcBef>
            </a:pPr>
            <a:r>
              <a:rPr lang="zh-CN" altLang="en-US">
                <a:solidFill>
                  <a:srgbClr val="006600"/>
                </a:solidFill>
                <a:ea typeface="黑体" pitchFamily="2" charset="-122"/>
              </a:rPr>
              <a:t>吞吐率</a:t>
            </a:r>
            <a:r>
              <a:rPr lang="zh-CN" altLang="en-US"/>
              <a:t>：</a:t>
            </a:r>
            <a:r>
              <a:rPr lang="zh-CN" altLang="en-US">
                <a:solidFill>
                  <a:srgbClr val="0000FF"/>
                </a:solidFill>
              </a:rPr>
              <a:t>单位时间</a:t>
            </a:r>
            <a:r>
              <a:rPr lang="zh-CN" altLang="en-US"/>
              <a:t>内流水线所完成的</a:t>
            </a:r>
            <a:r>
              <a:rPr lang="zh-CN" altLang="en-US">
                <a:solidFill>
                  <a:srgbClr val="CC0099"/>
                </a:solidFill>
              </a:rPr>
              <a:t>任务数</a:t>
            </a:r>
            <a:r>
              <a:rPr lang="zh-CN" altLang="en-US"/>
              <a:t>或</a:t>
            </a:r>
            <a:r>
              <a:rPr lang="zh-CN" altLang="en-US">
                <a:solidFill>
                  <a:srgbClr val="CC0099"/>
                </a:solidFill>
              </a:rPr>
              <a:t>输出结果的数量</a:t>
            </a:r>
            <a:r>
              <a:rPr lang="zh-CN" altLang="en-US"/>
              <a:t>。</a:t>
            </a:r>
          </a:p>
          <a:p>
            <a:pPr>
              <a:spcBef>
                <a:spcPct val="10000"/>
              </a:spcBef>
            </a:pPr>
            <a:r>
              <a:rPr lang="zh-CN" altLang="en-US">
                <a:solidFill>
                  <a:srgbClr val="006600"/>
                </a:solidFill>
                <a:ea typeface="黑体" pitchFamily="2" charset="-122"/>
              </a:rPr>
              <a:t>最大吞吐率</a:t>
            </a:r>
            <a:r>
              <a:rPr lang="en-US" altLang="zh-CN" i="1"/>
              <a:t>TP</a:t>
            </a:r>
            <a:r>
              <a:rPr lang="en-US" altLang="zh-CN" i="1" baseline="-25000"/>
              <a:t>max</a:t>
            </a:r>
            <a:r>
              <a:rPr lang="zh-CN" altLang="en-US"/>
              <a:t>：流水线在达到稳定状态后所得到的吞吐率。</a:t>
            </a:r>
          </a:p>
          <a:p>
            <a:pPr lvl="1">
              <a:spcBef>
                <a:spcPct val="10000"/>
              </a:spcBef>
            </a:pPr>
            <a:r>
              <a:rPr lang="zh-CN" altLang="en-US" sz="2400"/>
              <a:t>假设流水线各段运行时间相等，为</a:t>
            </a:r>
            <a:r>
              <a:rPr lang="en-US" altLang="zh-CN" sz="2400"/>
              <a:t>1</a:t>
            </a:r>
            <a:r>
              <a:rPr lang="zh-CN" altLang="en-US" sz="2400"/>
              <a:t>个时钟周期</a:t>
            </a:r>
            <a:r>
              <a:rPr lang="en-US" altLang="zh-CN" sz="2400" i="1"/>
              <a:t>T</a:t>
            </a:r>
            <a:r>
              <a:rPr lang="en-US" altLang="zh-CN" sz="2400" i="1" baseline="-25000"/>
              <a:t>CLK</a:t>
            </a:r>
            <a:r>
              <a:rPr lang="zh-CN" altLang="en-US" sz="2400"/>
              <a:t>，则：</a:t>
            </a:r>
            <a:r>
              <a:rPr lang="en-US" altLang="zh-CN" sz="2400" i="1"/>
              <a:t>TP</a:t>
            </a:r>
            <a:r>
              <a:rPr lang="en-US" altLang="zh-CN" sz="2400" i="1" baseline="-25000"/>
              <a:t>max</a:t>
            </a:r>
            <a:r>
              <a:rPr lang="en-US" altLang="zh-CN" sz="2400"/>
              <a:t> = 1/</a:t>
            </a:r>
            <a:r>
              <a:rPr lang="en-US" altLang="zh-CN" sz="2400" i="1"/>
              <a:t>T</a:t>
            </a:r>
            <a:r>
              <a:rPr lang="en-US" altLang="zh-CN" sz="2400" i="1" baseline="-25000"/>
              <a:t>CLK</a:t>
            </a:r>
          </a:p>
          <a:p>
            <a:pPr lvl="1">
              <a:spcBef>
                <a:spcPct val="10000"/>
              </a:spcBef>
            </a:pPr>
            <a:r>
              <a:rPr lang="zh-CN" altLang="en-US" sz="2400"/>
              <a:t>假设流水线各段运行时间不等，第</a:t>
            </a:r>
            <a:r>
              <a:rPr lang="en-US" altLang="zh-CN" sz="2400" i="1"/>
              <a:t>i </a:t>
            </a:r>
            <a:r>
              <a:rPr lang="zh-CN" altLang="en-US" sz="2400"/>
              <a:t>段时间为</a:t>
            </a:r>
            <a:r>
              <a:rPr lang="en-US" altLang="zh-CN" sz="2400" i="1"/>
              <a:t>τ</a:t>
            </a:r>
            <a:r>
              <a:rPr lang="en-US" altLang="zh-CN" sz="2400" i="1" baseline="-25000"/>
              <a:t>i</a:t>
            </a:r>
            <a:r>
              <a:rPr lang="en-US" altLang="zh-CN" sz="2400" i="1"/>
              <a:t> </a:t>
            </a:r>
            <a:r>
              <a:rPr lang="zh-CN" altLang="en-US" sz="2400"/>
              <a:t>，则</a:t>
            </a:r>
            <a:br>
              <a:rPr lang="zh-CN" altLang="en-US" sz="2400"/>
            </a:br>
            <a:r>
              <a:rPr lang="en-US" altLang="zh-CN" sz="2400" i="1"/>
              <a:t>TP</a:t>
            </a:r>
            <a:r>
              <a:rPr lang="en-US" altLang="zh-CN" sz="2400" i="1" baseline="-25000"/>
              <a:t>max</a:t>
            </a:r>
            <a:r>
              <a:rPr lang="en-US" altLang="zh-CN" sz="2400" i="1"/>
              <a:t> = 1/max{τ</a:t>
            </a:r>
            <a:r>
              <a:rPr lang="en-US" altLang="zh-CN" sz="2400" i="1" baseline="-25000"/>
              <a:t>i </a:t>
            </a:r>
            <a:r>
              <a:rPr lang="en-US" altLang="zh-CN" sz="2400" i="1"/>
              <a:t>} = 1 /τ</a:t>
            </a:r>
          </a:p>
          <a:p>
            <a:pPr lvl="1">
              <a:spcBef>
                <a:spcPct val="10000"/>
              </a:spcBef>
              <a:buClr>
                <a:schemeClr val="bg1"/>
              </a:buClr>
            </a:pPr>
            <a:r>
              <a:rPr lang="zh-CN" altLang="en-US" sz="2400">
                <a:solidFill>
                  <a:srgbClr val="0000FF"/>
                </a:solidFill>
              </a:rPr>
              <a:t>最大吞吐率取决于流水线中最慢一段所需的时间，所以该段成为流水线的瓶颈。</a:t>
            </a:r>
            <a:r>
              <a:rPr lang="zh-CN" altLang="en-US" sz="2400">
                <a:solidFill>
                  <a:srgbClr val="FF0000"/>
                </a:solidFill>
              </a:rPr>
              <a:t>消除瓶颈</a:t>
            </a:r>
            <a:r>
              <a:rPr lang="zh-CN" altLang="en-US" sz="2400">
                <a:solidFill>
                  <a:srgbClr val="0000FF"/>
                </a:solidFill>
              </a:rPr>
              <a:t>的</a:t>
            </a:r>
            <a:r>
              <a:rPr lang="zh-CN" altLang="en-US" sz="2400">
                <a:solidFill>
                  <a:srgbClr val="FF0000"/>
                </a:solidFill>
              </a:rPr>
              <a:t>方法</a:t>
            </a:r>
            <a:r>
              <a:rPr lang="zh-CN" altLang="en-US" sz="2400">
                <a:solidFill>
                  <a:srgbClr val="0000FF"/>
                </a:solidFill>
              </a:rPr>
              <a:t>有：</a:t>
            </a:r>
          </a:p>
          <a:p>
            <a:pPr marL="1257300" lvl="2" indent="-276225">
              <a:spcBef>
                <a:spcPct val="10000"/>
              </a:spcBef>
            </a:pPr>
            <a:r>
              <a:rPr lang="zh-CN" altLang="en-US" sz="2400">
                <a:solidFill>
                  <a:srgbClr val="CC0066"/>
                </a:solidFill>
              </a:rPr>
              <a:t>细分</a:t>
            </a:r>
            <a:r>
              <a:rPr lang="zh-CN" altLang="en-US" sz="2400">
                <a:solidFill>
                  <a:srgbClr val="006600"/>
                </a:solidFill>
              </a:rPr>
              <a:t>瓶颈段</a:t>
            </a:r>
          </a:p>
          <a:p>
            <a:pPr marL="1257300" lvl="2" indent="-276225">
              <a:spcBef>
                <a:spcPct val="10000"/>
              </a:spcBef>
            </a:pPr>
            <a:r>
              <a:rPr lang="zh-CN" altLang="en-US" sz="2400">
                <a:solidFill>
                  <a:srgbClr val="CC0066"/>
                </a:solidFill>
              </a:rPr>
              <a:t>重复设置</a:t>
            </a:r>
            <a:r>
              <a:rPr lang="zh-CN" altLang="en-US" sz="2400">
                <a:solidFill>
                  <a:srgbClr val="006600"/>
                </a:solidFill>
              </a:rPr>
              <a:t>瓶颈段</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nodeType="withEffect">
                                  <p:stCondLst>
                                    <p:cond delay="0"/>
                                  </p:stCondLst>
                                  <p:iterate type="lt">
                                    <p:tmPct val="50000"/>
                                  </p:iterate>
                                  <p:childTnLst>
                                    <p:set>
                                      <p:cBhvr>
                                        <p:cTn id="6" dur="1" fill="hold">
                                          <p:stCondLst>
                                            <p:cond delay="0"/>
                                          </p:stCondLst>
                                        </p:cTn>
                                        <p:tgtEl>
                                          <p:spTgt spid="1278979">
                                            <p:txEl>
                                              <p:pRg st="4" end="4"/>
                                            </p:txEl>
                                          </p:spTgt>
                                        </p:tgtEl>
                                        <p:attrNameLst>
                                          <p:attrName>style.visibility</p:attrName>
                                        </p:attrNameLst>
                                      </p:cBhvr>
                                      <p:to>
                                        <p:strVal val="visible"/>
                                      </p:to>
                                    </p:set>
                                    <p:anim calcmode="discrete" valueType="clr">
                                      <p:cBhvr override="childStyle">
                                        <p:cTn id="7" dur="80"/>
                                        <p:tgtEl>
                                          <p:spTgt spid="1278979">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278979">
                                            <p:txEl>
                                              <p:pRg st="4" end="4"/>
                                            </p:txEl>
                                          </p:spTgt>
                                        </p:tgtEl>
                                        <p:attrNameLst>
                                          <p:attrName>fillcolor</p:attrName>
                                        </p:attrNameLst>
                                      </p:cBhvr>
                                      <p:tavLst>
                                        <p:tav tm="0">
                                          <p:val>
                                            <p:clrVal>
                                              <a:schemeClr val="accent2"/>
                                            </p:clrVal>
                                          </p:val>
                                        </p:tav>
                                        <p:tav tm="50000">
                                          <p:val>
                                            <p:clrVal>
                                              <a:schemeClr val="hlink"/>
                                            </p:clrVal>
                                          </p:val>
                                        </p:tav>
                                      </p:tavLst>
                                    </p:anim>
                                    <p:set>
                                      <p:cBhvr>
                                        <p:cTn id="9" dur="80"/>
                                        <p:tgtEl>
                                          <p:spTgt spid="1278979">
                                            <p:txEl>
                                              <p:pRg st="4" end="4"/>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nodeType="clickEffect">
                                  <p:stCondLst>
                                    <p:cond delay="0"/>
                                  </p:stCondLst>
                                  <p:childTnLst>
                                    <p:set>
                                      <p:cBhvr>
                                        <p:cTn id="13" dur="1" fill="hold">
                                          <p:stCondLst>
                                            <p:cond delay="0"/>
                                          </p:stCondLst>
                                        </p:cTn>
                                        <p:tgtEl>
                                          <p:spTgt spid="1278979">
                                            <p:txEl>
                                              <p:pRg st="5" end="5"/>
                                            </p:txEl>
                                          </p:spTgt>
                                        </p:tgtEl>
                                        <p:attrNameLst>
                                          <p:attrName>style.visibility</p:attrName>
                                        </p:attrNameLst>
                                      </p:cBhvr>
                                      <p:to>
                                        <p:strVal val="visible"/>
                                      </p:to>
                                    </p:set>
                                    <p:animEffect transition="in" filter="slide(fromBottom)">
                                      <p:cBhvr>
                                        <p:cTn id="14" dur="500"/>
                                        <p:tgtEl>
                                          <p:spTgt spid="1278979">
                                            <p:txEl>
                                              <p:pRg st="5" end="5"/>
                                            </p:txEl>
                                          </p:spTgt>
                                        </p:tgtEl>
                                      </p:cBhvr>
                                    </p:animEffect>
                                  </p:childTnLst>
                                </p:cTn>
                              </p:par>
                            </p:childTnLst>
                          </p:cTn>
                        </p:par>
                        <p:par>
                          <p:cTn id="15" fill="hold">
                            <p:stCondLst>
                              <p:cond delay="500"/>
                            </p:stCondLst>
                            <p:childTnLst>
                              <p:par>
                                <p:cTn id="16" presetID="12" presetClass="entr" presetSubtype="4" fill="hold" nodeType="afterEffect">
                                  <p:stCondLst>
                                    <p:cond delay="0"/>
                                  </p:stCondLst>
                                  <p:childTnLst>
                                    <p:set>
                                      <p:cBhvr>
                                        <p:cTn id="17" dur="1" fill="hold">
                                          <p:stCondLst>
                                            <p:cond delay="0"/>
                                          </p:stCondLst>
                                        </p:cTn>
                                        <p:tgtEl>
                                          <p:spTgt spid="1278979">
                                            <p:txEl>
                                              <p:pRg st="6" end="6"/>
                                            </p:txEl>
                                          </p:spTgt>
                                        </p:tgtEl>
                                        <p:attrNameLst>
                                          <p:attrName>style.visibility</p:attrName>
                                        </p:attrNameLst>
                                      </p:cBhvr>
                                      <p:to>
                                        <p:strVal val="visible"/>
                                      </p:to>
                                    </p:set>
                                    <p:animEffect transition="in" filter="slide(fromBottom)">
                                      <p:cBhvr>
                                        <p:cTn id="18" dur="500"/>
                                        <p:tgtEl>
                                          <p:spTgt spid="12789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灯片编号占位符 4"/>
          <p:cNvSpPr>
            <a:spLocks noGrp="1"/>
          </p:cNvSpPr>
          <p:nvPr>
            <p:ph type="sldNum" sz="quarter" idx="11"/>
          </p:nvPr>
        </p:nvSpPr>
        <p:spPr/>
        <p:txBody>
          <a:bodyPr/>
          <a:lstStyle/>
          <a:p>
            <a:fld id="{40BAF242-2B29-4F35-828F-5A6CEE074867}" type="slidenum">
              <a:rPr lang="zh-CN" altLang="en-US"/>
              <a:pPr/>
              <a:t>61</a:t>
            </a:fld>
            <a:endParaRPr lang="en-US" altLang="zh-CN"/>
          </a:p>
        </p:txBody>
      </p:sp>
      <p:sp>
        <p:nvSpPr>
          <p:cNvPr id="1392642" name="Rectangle 2"/>
          <p:cNvSpPr>
            <a:spLocks noGrp="1" noChangeArrowheads="1"/>
          </p:cNvSpPr>
          <p:nvPr>
            <p:ph type="title"/>
          </p:nvPr>
        </p:nvSpPr>
        <p:spPr/>
        <p:txBody>
          <a:bodyPr/>
          <a:lstStyle/>
          <a:p>
            <a:r>
              <a:rPr lang="en-US" altLang="zh-CN"/>
              <a:t>7.4.2 </a:t>
            </a:r>
            <a:r>
              <a:rPr lang="zh-CN" altLang="en-US" b="0"/>
              <a:t>吞吐率</a:t>
            </a:r>
          </a:p>
        </p:txBody>
      </p:sp>
      <p:sp>
        <p:nvSpPr>
          <p:cNvPr id="1392643" name="Rectangle 3"/>
          <p:cNvSpPr>
            <a:spLocks noChangeArrowheads="1"/>
          </p:cNvSpPr>
          <p:nvPr/>
        </p:nvSpPr>
        <p:spPr bwMode="auto">
          <a:xfrm>
            <a:off x="1403350" y="4437063"/>
            <a:ext cx="4318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92644" name="Line 4"/>
          <p:cNvSpPr>
            <a:spLocks noChangeShapeType="1"/>
          </p:cNvSpPr>
          <p:nvPr/>
        </p:nvSpPr>
        <p:spPr bwMode="auto">
          <a:xfrm flipV="1">
            <a:off x="1403350" y="4867275"/>
            <a:ext cx="6697663" cy="3175"/>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2645" name="Line 5"/>
          <p:cNvSpPr>
            <a:spLocks noChangeShapeType="1"/>
          </p:cNvSpPr>
          <p:nvPr/>
        </p:nvSpPr>
        <p:spPr bwMode="auto">
          <a:xfrm flipV="1">
            <a:off x="1403350" y="2278063"/>
            <a:ext cx="0" cy="2592387"/>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2646" name="Rectangle 6"/>
          <p:cNvSpPr>
            <a:spLocks noChangeArrowheads="1"/>
          </p:cNvSpPr>
          <p:nvPr/>
        </p:nvSpPr>
        <p:spPr bwMode="auto">
          <a:xfrm>
            <a:off x="1403350" y="4797425"/>
            <a:ext cx="431800" cy="431800"/>
          </a:xfrm>
          <a:prstGeom prst="rect">
            <a:avLst/>
          </a:prstGeom>
          <a:noFill/>
          <a:ln w="12700" algn="ctr">
            <a:noFill/>
            <a:miter lim="800000"/>
            <a:headEnd/>
            <a:tailEnd/>
          </a:ln>
          <a:effectLst/>
        </p:spPr>
        <p:txBody>
          <a:bodyPr wrap="none"/>
          <a:lstStyle/>
          <a:p>
            <a:r>
              <a:rPr lang="en-US" altLang="zh-CN">
                <a:solidFill>
                  <a:srgbClr val="CC0099"/>
                </a:solidFill>
              </a:rPr>
              <a:t>1</a:t>
            </a:r>
            <a:endParaRPr lang="en-US" altLang="zh-CN" baseline="-25000">
              <a:solidFill>
                <a:srgbClr val="CC0099"/>
              </a:solidFill>
            </a:endParaRPr>
          </a:p>
        </p:txBody>
      </p:sp>
      <p:sp>
        <p:nvSpPr>
          <p:cNvPr id="1392647" name="Rectangle 7"/>
          <p:cNvSpPr>
            <a:spLocks noChangeArrowheads="1"/>
          </p:cNvSpPr>
          <p:nvPr/>
        </p:nvSpPr>
        <p:spPr bwMode="auto">
          <a:xfrm>
            <a:off x="1836738" y="4797425"/>
            <a:ext cx="431800" cy="431800"/>
          </a:xfrm>
          <a:prstGeom prst="rect">
            <a:avLst/>
          </a:prstGeom>
          <a:noFill/>
          <a:ln w="12700" algn="ctr">
            <a:noFill/>
            <a:miter lim="800000"/>
            <a:headEnd/>
            <a:tailEnd/>
          </a:ln>
          <a:effectLst/>
        </p:spPr>
        <p:txBody>
          <a:bodyPr wrap="none"/>
          <a:lstStyle/>
          <a:p>
            <a:r>
              <a:rPr lang="en-US" altLang="zh-CN">
                <a:solidFill>
                  <a:srgbClr val="CC0099"/>
                </a:solidFill>
              </a:rPr>
              <a:t>2</a:t>
            </a:r>
            <a:endParaRPr lang="en-US" altLang="zh-CN" baseline="-25000">
              <a:solidFill>
                <a:srgbClr val="CC0099"/>
              </a:solidFill>
            </a:endParaRPr>
          </a:p>
        </p:txBody>
      </p:sp>
      <p:sp>
        <p:nvSpPr>
          <p:cNvPr id="1392648" name="Rectangle 8"/>
          <p:cNvSpPr>
            <a:spLocks noChangeArrowheads="1"/>
          </p:cNvSpPr>
          <p:nvPr/>
        </p:nvSpPr>
        <p:spPr bwMode="auto">
          <a:xfrm>
            <a:off x="2700338" y="4797425"/>
            <a:ext cx="431800" cy="431800"/>
          </a:xfrm>
          <a:prstGeom prst="rect">
            <a:avLst/>
          </a:prstGeom>
          <a:noFill/>
          <a:ln w="12700" algn="ctr">
            <a:noFill/>
            <a:miter lim="800000"/>
            <a:headEnd/>
            <a:tailEnd/>
          </a:ln>
          <a:effectLst/>
        </p:spPr>
        <p:txBody>
          <a:bodyPr wrap="none"/>
          <a:lstStyle/>
          <a:p>
            <a:r>
              <a:rPr lang="en-US" altLang="zh-CN">
                <a:solidFill>
                  <a:srgbClr val="CC0099"/>
                </a:solidFill>
              </a:rPr>
              <a:t>4</a:t>
            </a:r>
            <a:endParaRPr lang="en-US" altLang="zh-CN" baseline="-25000">
              <a:solidFill>
                <a:srgbClr val="CC0099"/>
              </a:solidFill>
            </a:endParaRPr>
          </a:p>
        </p:txBody>
      </p:sp>
      <p:sp>
        <p:nvSpPr>
          <p:cNvPr id="1392649" name="Rectangle 9"/>
          <p:cNvSpPr>
            <a:spLocks noChangeArrowheads="1"/>
          </p:cNvSpPr>
          <p:nvPr/>
        </p:nvSpPr>
        <p:spPr bwMode="auto">
          <a:xfrm>
            <a:off x="2268538" y="4797425"/>
            <a:ext cx="431800" cy="431800"/>
          </a:xfrm>
          <a:prstGeom prst="rect">
            <a:avLst/>
          </a:prstGeom>
          <a:noFill/>
          <a:ln w="12700" algn="ctr">
            <a:noFill/>
            <a:miter lim="800000"/>
            <a:headEnd/>
            <a:tailEnd/>
          </a:ln>
          <a:effectLst/>
        </p:spPr>
        <p:txBody>
          <a:bodyPr wrap="none"/>
          <a:lstStyle/>
          <a:p>
            <a:r>
              <a:rPr lang="en-US" altLang="zh-CN">
                <a:solidFill>
                  <a:srgbClr val="CC0099"/>
                </a:solidFill>
              </a:rPr>
              <a:t>3</a:t>
            </a:r>
            <a:endParaRPr lang="en-US" altLang="zh-CN" baseline="-25000">
              <a:solidFill>
                <a:srgbClr val="CC0099"/>
              </a:solidFill>
            </a:endParaRPr>
          </a:p>
        </p:txBody>
      </p:sp>
      <p:sp>
        <p:nvSpPr>
          <p:cNvPr id="1392650" name="Rectangle 10"/>
          <p:cNvSpPr>
            <a:spLocks noChangeArrowheads="1"/>
          </p:cNvSpPr>
          <p:nvPr/>
        </p:nvSpPr>
        <p:spPr bwMode="auto">
          <a:xfrm>
            <a:off x="3132138" y="4797425"/>
            <a:ext cx="431800" cy="431800"/>
          </a:xfrm>
          <a:prstGeom prst="rect">
            <a:avLst/>
          </a:prstGeom>
          <a:noFill/>
          <a:ln w="12700" algn="ctr">
            <a:noFill/>
            <a:miter lim="800000"/>
            <a:headEnd/>
            <a:tailEnd/>
          </a:ln>
          <a:effectLst/>
        </p:spPr>
        <p:txBody>
          <a:bodyPr wrap="none"/>
          <a:lstStyle/>
          <a:p>
            <a:r>
              <a:rPr lang="en-US" altLang="zh-CN">
                <a:solidFill>
                  <a:srgbClr val="CC0099"/>
                </a:solidFill>
              </a:rPr>
              <a:t>5</a:t>
            </a:r>
            <a:endParaRPr lang="en-US" altLang="zh-CN" baseline="-25000">
              <a:solidFill>
                <a:srgbClr val="CC0099"/>
              </a:solidFill>
            </a:endParaRPr>
          </a:p>
        </p:txBody>
      </p:sp>
      <p:sp>
        <p:nvSpPr>
          <p:cNvPr id="1392651" name="Rectangle 11"/>
          <p:cNvSpPr>
            <a:spLocks noChangeArrowheads="1"/>
          </p:cNvSpPr>
          <p:nvPr/>
        </p:nvSpPr>
        <p:spPr bwMode="auto">
          <a:xfrm>
            <a:off x="4427538" y="4797425"/>
            <a:ext cx="431800" cy="431800"/>
          </a:xfrm>
          <a:prstGeom prst="rect">
            <a:avLst/>
          </a:prstGeom>
          <a:noFill/>
          <a:ln w="12700" algn="ctr">
            <a:noFill/>
            <a:miter lim="800000"/>
            <a:headEnd/>
            <a:tailEnd/>
          </a:ln>
          <a:effectLst/>
        </p:spPr>
        <p:txBody>
          <a:bodyPr wrap="none"/>
          <a:lstStyle/>
          <a:p>
            <a:r>
              <a:rPr lang="en-US" altLang="zh-CN">
                <a:solidFill>
                  <a:srgbClr val="CC0099"/>
                </a:solidFill>
              </a:rPr>
              <a:t>8</a:t>
            </a:r>
            <a:endParaRPr lang="en-US" altLang="zh-CN" baseline="-25000">
              <a:solidFill>
                <a:srgbClr val="CC0099"/>
              </a:solidFill>
            </a:endParaRPr>
          </a:p>
        </p:txBody>
      </p:sp>
      <p:sp>
        <p:nvSpPr>
          <p:cNvPr id="1392652" name="Rectangle 12"/>
          <p:cNvSpPr>
            <a:spLocks noChangeArrowheads="1"/>
          </p:cNvSpPr>
          <p:nvPr/>
        </p:nvSpPr>
        <p:spPr bwMode="auto">
          <a:xfrm>
            <a:off x="3563938" y="4797425"/>
            <a:ext cx="431800" cy="431800"/>
          </a:xfrm>
          <a:prstGeom prst="rect">
            <a:avLst/>
          </a:prstGeom>
          <a:noFill/>
          <a:ln w="12700" algn="ctr">
            <a:noFill/>
            <a:miter lim="800000"/>
            <a:headEnd/>
            <a:tailEnd/>
          </a:ln>
          <a:effectLst/>
        </p:spPr>
        <p:txBody>
          <a:bodyPr wrap="none"/>
          <a:lstStyle/>
          <a:p>
            <a:r>
              <a:rPr lang="en-US" altLang="zh-CN">
                <a:solidFill>
                  <a:srgbClr val="CC0099"/>
                </a:solidFill>
              </a:rPr>
              <a:t>6</a:t>
            </a:r>
            <a:endParaRPr lang="en-US" altLang="zh-CN" baseline="-25000">
              <a:solidFill>
                <a:srgbClr val="CC0099"/>
              </a:solidFill>
            </a:endParaRPr>
          </a:p>
        </p:txBody>
      </p:sp>
      <p:sp>
        <p:nvSpPr>
          <p:cNvPr id="1392653" name="Rectangle 13"/>
          <p:cNvSpPr>
            <a:spLocks noChangeArrowheads="1"/>
          </p:cNvSpPr>
          <p:nvPr/>
        </p:nvSpPr>
        <p:spPr bwMode="auto">
          <a:xfrm>
            <a:off x="3995738" y="4797425"/>
            <a:ext cx="431800" cy="431800"/>
          </a:xfrm>
          <a:prstGeom prst="rect">
            <a:avLst/>
          </a:prstGeom>
          <a:noFill/>
          <a:ln w="12700" algn="ctr">
            <a:noFill/>
            <a:miter lim="800000"/>
            <a:headEnd/>
            <a:tailEnd/>
          </a:ln>
          <a:effectLst/>
        </p:spPr>
        <p:txBody>
          <a:bodyPr wrap="none"/>
          <a:lstStyle/>
          <a:p>
            <a:r>
              <a:rPr lang="en-US" altLang="zh-CN">
                <a:solidFill>
                  <a:srgbClr val="CC0099"/>
                </a:solidFill>
              </a:rPr>
              <a:t>7</a:t>
            </a:r>
            <a:endParaRPr lang="en-US" altLang="zh-CN" baseline="-25000">
              <a:solidFill>
                <a:srgbClr val="CC0099"/>
              </a:solidFill>
            </a:endParaRPr>
          </a:p>
        </p:txBody>
      </p:sp>
      <p:sp>
        <p:nvSpPr>
          <p:cNvPr id="1392654" name="Rectangle 14"/>
          <p:cNvSpPr>
            <a:spLocks noChangeArrowheads="1"/>
          </p:cNvSpPr>
          <p:nvPr/>
        </p:nvSpPr>
        <p:spPr bwMode="auto">
          <a:xfrm>
            <a:off x="4860925" y="4797425"/>
            <a:ext cx="431800" cy="431800"/>
          </a:xfrm>
          <a:prstGeom prst="rect">
            <a:avLst/>
          </a:prstGeom>
          <a:noFill/>
          <a:ln w="12700" algn="ctr">
            <a:noFill/>
            <a:miter lim="800000"/>
            <a:headEnd/>
            <a:tailEnd/>
          </a:ln>
          <a:effectLst/>
        </p:spPr>
        <p:txBody>
          <a:bodyPr wrap="none"/>
          <a:lstStyle/>
          <a:p>
            <a:r>
              <a:rPr lang="en-US" altLang="zh-CN">
                <a:solidFill>
                  <a:srgbClr val="CC0099"/>
                </a:solidFill>
              </a:rPr>
              <a:t>9</a:t>
            </a:r>
            <a:endParaRPr lang="en-US" altLang="zh-CN" baseline="-25000">
              <a:solidFill>
                <a:srgbClr val="CC0099"/>
              </a:solidFill>
            </a:endParaRPr>
          </a:p>
        </p:txBody>
      </p:sp>
      <p:sp>
        <p:nvSpPr>
          <p:cNvPr id="1392655" name="Rectangle 15"/>
          <p:cNvSpPr>
            <a:spLocks noChangeArrowheads="1"/>
          </p:cNvSpPr>
          <p:nvPr/>
        </p:nvSpPr>
        <p:spPr bwMode="auto">
          <a:xfrm>
            <a:off x="5292725" y="4797425"/>
            <a:ext cx="431800" cy="431800"/>
          </a:xfrm>
          <a:prstGeom prst="rect">
            <a:avLst/>
          </a:prstGeom>
          <a:noFill/>
          <a:ln w="12700" algn="ctr">
            <a:noFill/>
            <a:miter lim="800000"/>
            <a:headEnd/>
            <a:tailEnd/>
          </a:ln>
          <a:effectLst/>
        </p:spPr>
        <p:txBody>
          <a:bodyPr wrap="none"/>
          <a:lstStyle/>
          <a:p>
            <a:r>
              <a:rPr lang="en-US" altLang="zh-CN">
                <a:solidFill>
                  <a:srgbClr val="CC0099"/>
                </a:solidFill>
              </a:rPr>
              <a:t>10</a:t>
            </a:r>
            <a:endParaRPr lang="en-US" altLang="zh-CN" baseline="-25000">
              <a:solidFill>
                <a:srgbClr val="CC0099"/>
              </a:solidFill>
            </a:endParaRPr>
          </a:p>
        </p:txBody>
      </p:sp>
      <p:sp>
        <p:nvSpPr>
          <p:cNvPr id="1392656" name="Rectangle 16"/>
          <p:cNvSpPr>
            <a:spLocks noChangeArrowheads="1"/>
          </p:cNvSpPr>
          <p:nvPr/>
        </p:nvSpPr>
        <p:spPr bwMode="auto">
          <a:xfrm>
            <a:off x="971550" y="4438650"/>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1</a:t>
            </a:r>
          </a:p>
        </p:txBody>
      </p:sp>
      <p:sp>
        <p:nvSpPr>
          <p:cNvPr id="1392657" name="Rectangle 17"/>
          <p:cNvSpPr>
            <a:spLocks noChangeArrowheads="1"/>
          </p:cNvSpPr>
          <p:nvPr/>
        </p:nvSpPr>
        <p:spPr bwMode="auto">
          <a:xfrm>
            <a:off x="971550" y="4005263"/>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2</a:t>
            </a:r>
          </a:p>
        </p:txBody>
      </p:sp>
      <p:sp>
        <p:nvSpPr>
          <p:cNvPr id="1392660" name="Rectangle 20"/>
          <p:cNvSpPr>
            <a:spLocks noChangeArrowheads="1"/>
          </p:cNvSpPr>
          <p:nvPr/>
        </p:nvSpPr>
        <p:spPr bwMode="auto">
          <a:xfrm>
            <a:off x="7993063" y="4438650"/>
            <a:ext cx="900112" cy="822325"/>
          </a:xfrm>
          <a:prstGeom prst="rect">
            <a:avLst/>
          </a:prstGeom>
          <a:noFill/>
          <a:ln w="28575" algn="ctr">
            <a:noFill/>
            <a:miter lim="800000"/>
            <a:headEnd/>
            <a:tailEnd/>
          </a:ln>
          <a:effectLst/>
        </p:spPr>
        <p:txBody>
          <a:bodyPr anchor="ctr">
            <a:spAutoFit/>
          </a:bodyPr>
          <a:lstStyle/>
          <a:p>
            <a:r>
              <a:rPr lang="zh-CN" altLang="en-US">
                <a:solidFill>
                  <a:srgbClr val="0000FF"/>
                </a:solidFill>
              </a:rPr>
              <a:t>时钟</a:t>
            </a:r>
          </a:p>
          <a:p>
            <a:r>
              <a:rPr lang="zh-CN" altLang="en-US">
                <a:solidFill>
                  <a:srgbClr val="0000FF"/>
                </a:solidFill>
              </a:rPr>
              <a:t>周期</a:t>
            </a:r>
            <a:endParaRPr lang="zh-CN" altLang="en-US" baseline="-25000">
              <a:solidFill>
                <a:srgbClr val="0000FF"/>
              </a:solidFill>
            </a:endParaRPr>
          </a:p>
        </p:txBody>
      </p:sp>
      <p:sp>
        <p:nvSpPr>
          <p:cNvPr id="1392661" name="Rectangle 21"/>
          <p:cNvSpPr>
            <a:spLocks noChangeArrowheads="1"/>
          </p:cNvSpPr>
          <p:nvPr/>
        </p:nvSpPr>
        <p:spPr bwMode="auto">
          <a:xfrm>
            <a:off x="1331913" y="2133600"/>
            <a:ext cx="576262" cy="457200"/>
          </a:xfrm>
          <a:prstGeom prst="rect">
            <a:avLst/>
          </a:prstGeom>
          <a:noFill/>
          <a:ln w="28575" algn="ctr">
            <a:noFill/>
            <a:miter lim="800000"/>
            <a:headEnd/>
            <a:tailEnd/>
          </a:ln>
          <a:effectLst/>
        </p:spPr>
        <p:txBody>
          <a:bodyPr anchor="ctr">
            <a:spAutoFit/>
          </a:bodyPr>
          <a:lstStyle/>
          <a:p>
            <a:r>
              <a:rPr lang="zh-CN" altLang="en-US">
                <a:solidFill>
                  <a:srgbClr val="0000FF"/>
                </a:solidFill>
              </a:rPr>
              <a:t>段</a:t>
            </a:r>
            <a:endParaRPr lang="zh-CN" altLang="en-US" baseline="-25000">
              <a:solidFill>
                <a:srgbClr val="0000FF"/>
              </a:solidFill>
            </a:endParaRPr>
          </a:p>
        </p:txBody>
      </p:sp>
      <p:sp>
        <p:nvSpPr>
          <p:cNvPr id="1392662" name="Rectangle 22"/>
          <p:cNvSpPr>
            <a:spLocks noChangeArrowheads="1"/>
          </p:cNvSpPr>
          <p:nvPr/>
        </p:nvSpPr>
        <p:spPr bwMode="auto">
          <a:xfrm>
            <a:off x="2270125" y="4437063"/>
            <a:ext cx="4318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92663" name="Rectangle 23"/>
          <p:cNvSpPr>
            <a:spLocks noChangeArrowheads="1"/>
          </p:cNvSpPr>
          <p:nvPr/>
        </p:nvSpPr>
        <p:spPr bwMode="auto">
          <a:xfrm>
            <a:off x="3133725" y="4437063"/>
            <a:ext cx="4318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92664" name="Rectangle 24"/>
          <p:cNvSpPr>
            <a:spLocks noChangeArrowheads="1"/>
          </p:cNvSpPr>
          <p:nvPr/>
        </p:nvSpPr>
        <p:spPr bwMode="auto">
          <a:xfrm>
            <a:off x="3997325" y="4437063"/>
            <a:ext cx="4318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392665" name="Rectangle 25"/>
          <p:cNvSpPr>
            <a:spLocks noChangeArrowheads="1"/>
          </p:cNvSpPr>
          <p:nvPr/>
        </p:nvSpPr>
        <p:spPr bwMode="auto">
          <a:xfrm>
            <a:off x="4860925" y="4437063"/>
            <a:ext cx="431800"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graphicFrame>
        <p:nvGraphicFramePr>
          <p:cNvPr id="1392802" name="Group 162"/>
          <p:cNvGraphicFramePr>
            <a:graphicFrameLocks noGrp="1"/>
          </p:cNvGraphicFramePr>
          <p:nvPr/>
        </p:nvGraphicFramePr>
        <p:xfrm>
          <a:off x="1403350" y="4867275"/>
          <a:ext cx="6477000" cy="335280"/>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gridCol w="431800">
                  <a:extLst>
                    <a:ext uri="{9D8B030D-6E8A-4147-A177-3AD203B41FA5}">
                      <a16:colId xmlns:a16="http://schemas.microsoft.com/office/drawing/2014/main" val="20008"/>
                    </a:ext>
                  </a:extLst>
                </a:gridCol>
                <a:gridCol w="431800">
                  <a:extLst>
                    <a:ext uri="{9D8B030D-6E8A-4147-A177-3AD203B41FA5}">
                      <a16:colId xmlns:a16="http://schemas.microsoft.com/office/drawing/2014/main" val="20009"/>
                    </a:ext>
                  </a:extLst>
                </a:gridCol>
                <a:gridCol w="431800">
                  <a:extLst>
                    <a:ext uri="{9D8B030D-6E8A-4147-A177-3AD203B41FA5}">
                      <a16:colId xmlns:a16="http://schemas.microsoft.com/office/drawing/2014/main" val="20010"/>
                    </a:ext>
                  </a:extLst>
                </a:gridCol>
                <a:gridCol w="431800">
                  <a:extLst>
                    <a:ext uri="{9D8B030D-6E8A-4147-A177-3AD203B41FA5}">
                      <a16:colId xmlns:a16="http://schemas.microsoft.com/office/drawing/2014/main" val="20011"/>
                    </a:ext>
                  </a:extLst>
                </a:gridCol>
                <a:gridCol w="431800">
                  <a:extLst>
                    <a:ext uri="{9D8B030D-6E8A-4147-A177-3AD203B41FA5}">
                      <a16:colId xmlns:a16="http://schemas.microsoft.com/office/drawing/2014/main" val="20012"/>
                    </a:ext>
                  </a:extLst>
                </a:gridCol>
                <a:gridCol w="431800">
                  <a:extLst>
                    <a:ext uri="{9D8B030D-6E8A-4147-A177-3AD203B41FA5}">
                      <a16:colId xmlns:a16="http://schemas.microsoft.com/office/drawing/2014/main" val="20013"/>
                    </a:ext>
                  </a:extLst>
                </a:gridCol>
                <a:gridCol w="431800">
                  <a:extLst>
                    <a:ext uri="{9D8B030D-6E8A-4147-A177-3AD203B41FA5}">
                      <a16:colId xmlns:a16="http://schemas.microsoft.com/office/drawing/2014/main" val="20014"/>
                    </a:ext>
                  </a:extLst>
                </a:gridCol>
              </a:tblGrid>
              <a:tr h="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9933"/>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9933"/>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9933"/>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9933"/>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9933"/>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9933"/>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9933"/>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9933"/>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9933"/>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9933"/>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92783" name="Group 143"/>
          <p:cNvGraphicFramePr>
            <a:graphicFrameLocks noGrp="1"/>
          </p:cNvGraphicFramePr>
          <p:nvPr/>
        </p:nvGraphicFramePr>
        <p:xfrm>
          <a:off x="828675" y="3138488"/>
          <a:ext cx="574675" cy="1730375"/>
        </p:xfrm>
        <a:graphic>
          <a:graphicData uri="http://schemas.openxmlformats.org/drawingml/2006/table">
            <a:tbl>
              <a:tblPr/>
              <a:tblGrid>
                <a:gridCol w="574675">
                  <a:extLst>
                    <a:ext uri="{9D8B030D-6E8A-4147-A177-3AD203B41FA5}">
                      <a16:colId xmlns:a16="http://schemas.microsoft.com/office/drawing/2014/main" val="20000"/>
                    </a:ext>
                  </a:extLst>
                </a:gridCol>
              </a:tblGrid>
              <a:tr h="4349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392705" name="Rectangle 65"/>
          <p:cNvSpPr>
            <a:spLocks noChangeArrowheads="1"/>
          </p:cNvSpPr>
          <p:nvPr/>
        </p:nvSpPr>
        <p:spPr bwMode="auto">
          <a:xfrm>
            <a:off x="1690688" y="1123950"/>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1</a:t>
            </a:r>
          </a:p>
        </p:txBody>
      </p:sp>
      <p:sp>
        <p:nvSpPr>
          <p:cNvPr id="1392706" name="Line 66"/>
          <p:cNvSpPr>
            <a:spLocks noChangeShapeType="1"/>
          </p:cNvSpPr>
          <p:nvPr/>
        </p:nvSpPr>
        <p:spPr bwMode="auto">
          <a:xfrm>
            <a:off x="1114425" y="1341438"/>
            <a:ext cx="5762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2707" name="Rectangle 67"/>
          <p:cNvSpPr>
            <a:spLocks noChangeArrowheads="1"/>
          </p:cNvSpPr>
          <p:nvPr/>
        </p:nvSpPr>
        <p:spPr bwMode="auto">
          <a:xfrm>
            <a:off x="2987675" y="1123950"/>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2</a:t>
            </a:r>
          </a:p>
        </p:txBody>
      </p:sp>
      <p:sp>
        <p:nvSpPr>
          <p:cNvPr id="1392708" name="Line 68"/>
          <p:cNvSpPr>
            <a:spLocks noChangeShapeType="1"/>
          </p:cNvSpPr>
          <p:nvPr/>
        </p:nvSpPr>
        <p:spPr bwMode="auto">
          <a:xfrm>
            <a:off x="2411413" y="1341438"/>
            <a:ext cx="576262"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2710" name="Line 70"/>
          <p:cNvSpPr>
            <a:spLocks noChangeShapeType="1"/>
          </p:cNvSpPr>
          <p:nvPr/>
        </p:nvSpPr>
        <p:spPr bwMode="auto">
          <a:xfrm flipV="1">
            <a:off x="3706813" y="1339850"/>
            <a:ext cx="360362" cy="1588"/>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2711" name="Rectangle 71"/>
          <p:cNvSpPr>
            <a:spLocks noChangeArrowheads="1"/>
          </p:cNvSpPr>
          <p:nvPr/>
        </p:nvSpPr>
        <p:spPr bwMode="auto">
          <a:xfrm>
            <a:off x="6229350" y="1123950"/>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4</a:t>
            </a:r>
          </a:p>
        </p:txBody>
      </p:sp>
      <p:sp>
        <p:nvSpPr>
          <p:cNvPr id="1392712" name="Line 72"/>
          <p:cNvSpPr>
            <a:spLocks noChangeShapeType="1"/>
          </p:cNvSpPr>
          <p:nvPr/>
        </p:nvSpPr>
        <p:spPr bwMode="auto">
          <a:xfrm>
            <a:off x="5867400" y="1339850"/>
            <a:ext cx="361950" cy="1588"/>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2713" name="Line 73"/>
          <p:cNvSpPr>
            <a:spLocks noChangeShapeType="1"/>
          </p:cNvSpPr>
          <p:nvPr/>
        </p:nvSpPr>
        <p:spPr bwMode="auto">
          <a:xfrm>
            <a:off x="6948488" y="1341438"/>
            <a:ext cx="576262"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2714" name="Rectangle 74"/>
          <p:cNvSpPr>
            <a:spLocks noChangeArrowheads="1"/>
          </p:cNvSpPr>
          <p:nvPr/>
        </p:nvSpPr>
        <p:spPr bwMode="auto">
          <a:xfrm>
            <a:off x="1690688" y="692150"/>
            <a:ext cx="719137" cy="431800"/>
          </a:xfrm>
          <a:prstGeom prst="rect">
            <a:avLst/>
          </a:prstGeom>
          <a:noFill/>
          <a:ln w="28575" algn="ctr">
            <a:noFill/>
            <a:miter lim="800000"/>
            <a:headEnd/>
            <a:tailEnd/>
          </a:ln>
          <a:effectLst/>
        </p:spPr>
        <p:txBody>
          <a:bodyPr wrap="none" anchor="ctr"/>
          <a:lstStyle/>
          <a:p>
            <a:r>
              <a:rPr lang="en-US" altLang="zh-CN" sz="2800" i="1"/>
              <a:t>τ</a:t>
            </a:r>
          </a:p>
        </p:txBody>
      </p:sp>
      <p:sp>
        <p:nvSpPr>
          <p:cNvPr id="1392715" name="Rectangle 75"/>
          <p:cNvSpPr>
            <a:spLocks noChangeArrowheads="1"/>
          </p:cNvSpPr>
          <p:nvPr/>
        </p:nvSpPr>
        <p:spPr bwMode="auto">
          <a:xfrm>
            <a:off x="2843213" y="1916113"/>
            <a:ext cx="3143250" cy="457200"/>
          </a:xfrm>
          <a:prstGeom prst="rect">
            <a:avLst/>
          </a:prstGeom>
          <a:noFill/>
          <a:ln w="28575" algn="ctr">
            <a:noFill/>
            <a:miter lim="800000"/>
            <a:headEnd/>
            <a:tailEnd/>
          </a:ln>
          <a:effectLst/>
        </p:spPr>
        <p:txBody>
          <a:bodyPr wrap="none" anchor="ctr">
            <a:spAutoFit/>
          </a:bodyPr>
          <a:lstStyle/>
          <a:p>
            <a:pPr algn="l"/>
            <a:r>
              <a:rPr kumimoji="1" lang="en-US" altLang="zh-CN">
                <a:solidFill>
                  <a:schemeClr val="bg2"/>
                </a:solidFill>
                <a:ea typeface="楷体_GB2312" pitchFamily="49" charset="-122"/>
              </a:rPr>
              <a:t>(a) </a:t>
            </a:r>
            <a:r>
              <a:rPr kumimoji="1" lang="zh-CN" altLang="en-US">
                <a:solidFill>
                  <a:schemeClr val="bg2"/>
                </a:solidFill>
                <a:ea typeface="楷体_GB2312" pitchFamily="49" charset="-122"/>
              </a:rPr>
              <a:t>流水线结构示意图 </a:t>
            </a:r>
          </a:p>
        </p:txBody>
      </p:sp>
      <p:sp>
        <p:nvSpPr>
          <p:cNvPr id="1392716" name="Rectangle 76"/>
          <p:cNvSpPr>
            <a:spLocks noChangeArrowheads="1"/>
          </p:cNvSpPr>
          <p:nvPr/>
        </p:nvSpPr>
        <p:spPr bwMode="auto">
          <a:xfrm>
            <a:off x="3489325" y="5259388"/>
            <a:ext cx="1730375" cy="457200"/>
          </a:xfrm>
          <a:prstGeom prst="rect">
            <a:avLst/>
          </a:prstGeom>
          <a:noFill/>
          <a:ln w="28575" algn="ctr">
            <a:noFill/>
            <a:miter lim="800000"/>
            <a:headEnd/>
            <a:tailEnd/>
          </a:ln>
          <a:effectLst/>
        </p:spPr>
        <p:txBody>
          <a:bodyPr wrap="none" anchor="ctr">
            <a:spAutoFit/>
          </a:bodyPr>
          <a:lstStyle/>
          <a:p>
            <a:pPr algn="l"/>
            <a:r>
              <a:rPr kumimoji="1" lang="en-US" altLang="zh-CN">
                <a:solidFill>
                  <a:schemeClr val="bg2"/>
                </a:solidFill>
                <a:ea typeface="楷体_GB2312" pitchFamily="49" charset="-122"/>
              </a:rPr>
              <a:t>(b) </a:t>
            </a:r>
            <a:r>
              <a:rPr kumimoji="1" lang="zh-CN" altLang="en-US">
                <a:solidFill>
                  <a:schemeClr val="bg2"/>
                </a:solidFill>
                <a:ea typeface="楷体_GB2312" pitchFamily="49" charset="-122"/>
              </a:rPr>
              <a:t>时</a:t>
            </a:r>
            <a:r>
              <a:rPr kumimoji="1" lang="en-US" altLang="zh-CN">
                <a:solidFill>
                  <a:schemeClr val="bg2"/>
                </a:solidFill>
                <a:ea typeface="楷体_GB2312" pitchFamily="49" charset="-122"/>
              </a:rPr>
              <a:t>-</a:t>
            </a:r>
            <a:r>
              <a:rPr kumimoji="1" lang="zh-CN" altLang="en-US">
                <a:solidFill>
                  <a:schemeClr val="bg2"/>
                </a:solidFill>
                <a:ea typeface="楷体_GB2312" pitchFamily="49" charset="-122"/>
              </a:rPr>
              <a:t>空图 </a:t>
            </a:r>
          </a:p>
        </p:txBody>
      </p:sp>
      <p:sp>
        <p:nvSpPr>
          <p:cNvPr id="1392717" name="Rectangle 77"/>
          <p:cNvSpPr>
            <a:spLocks noChangeArrowheads="1"/>
          </p:cNvSpPr>
          <p:nvPr/>
        </p:nvSpPr>
        <p:spPr bwMode="auto">
          <a:xfrm>
            <a:off x="2124075" y="5949950"/>
            <a:ext cx="4881563" cy="457200"/>
          </a:xfrm>
          <a:prstGeom prst="rect">
            <a:avLst/>
          </a:prstGeom>
          <a:noFill/>
          <a:ln w="28575" algn="ctr">
            <a:noFill/>
            <a:miter lim="800000"/>
            <a:headEnd/>
            <a:tailEnd/>
          </a:ln>
          <a:effectLst/>
        </p:spPr>
        <p:txBody>
          <a:bodyPr wrap="none" anchor="ctr">
            <a:spAutoFit/>
          </a:bodyPr>
          <a:lstStyle/>
          <a:p>
            <a:pPr algn="l"/>
            <a:r>
              <a:rPr kumimoji="1" lang="zh-CN" altLang="en-US">
                <a:solidFill>
                  <a:schemeClr val="bg2"/>
                </a:solidFill>
                <a:ea typeface="楷体_GB2312" pitchFamily="49" charset="-122"/>
              </a:rPr>
              <a:t>含有瓶颈段的流水线结构及时</a:t>
            </a:r>
            <a:r>
              <a:rPr kumimoji="1" lang="en-US" altLang="zh-CN">
                <a:solidFill>
                  <a:schemeClr val="bg2"/>
                </a:solidFill>
                <a:ea typeface="楷体_GB2312" pitchFamily="49" charset="-122"/>
              </a:rPr>
              <a:t>-</a:t>
            </a:r>
            <a:r>
              <a:rPr kumimoji="1" lang="zh-CN" altLang="en-US">
                <a:solidFill>
                  <a:schemeClr val="bg2"/>
                </a:solidFill>
                <a:ea typeface="楷体_GB2312" pitchFamily="49" charset="-122"/>
              </a:rPr>
              <a:t>空图</a:t>
            </a:r>
          </a:p>
        </p:txBody>
      </p:sp>
      <p:sp>
        <p:nvSpPr>
          <p:cNvPr id="1392718" name="Rectangle 78"/>
          <p:cNvSpPr>
            <a:spLocks noChangeArrowheads="1"/>
          </p:cNvSpPr>
          <p:nvPr/>
        </p:nvSpPr>
        <p:spPr bwMode="auto">
          <a:xfrm>
            <a:off x="2986088" y="692150"/>
            <a:ext cx="719137" cy="431800"/>
          </a:xfrm>
          <a:prstGeom prst="rect">
            <a:avLst/>
          </a:prstGeom>
          <a:noFill/>
          <a:ln w="28575" algn="ctr">
            <a:noFill/>
            <a:miter lim="800000"/>
            <a:headEnd/>
            <a:tailEnd/>
          </a:ln>
          <a:effectLst/>
        </p:spPr>
        <p:txBody>
          <a:bodyPr wrap="none" anchor="ctr"/>
          <a:lstStyle/>
          <a:p>
            <a:r>
              <a:rPr lang="en-US" altLang="zh-CN" sz="2800" i="1"/>
              <a:t>τ</a:t>
            </a:r>
          </a:p>
        </p:txBody>
      </p:sp>
      <p:sp>
        <p:nvSpPr>
          <p:cNvPr id="1392719" name="Rectangle 79"/>
          <p:cNvSpPr>
            <a:spLocks noChangeArrowheads="1"/>
          </p:cNvSpPr>
          <p:nvPr/>
        </p:nvSpPr>
        <p:spPr bwMode="auto">
          <a:xfrm>
            <a:off x="6227763" y="692150"/>
            <a:ext cx="719137" cy="431800"/>
          </a:xfrm>
          <a:prstGeom prst="rect">
            <a:avLst/>
          </a:prstGeom>
          <a:noFill/>
          <a:ln w="28575" algn="ctr">
            <a:noFill/>
            <a:miter lim="800000"/>
            <a:headEnd/>
            <a:tailEnd/>
          </a:ln>
          <a:effectLst/>
        </p:spPr>
        <p:txBody>
          <a:bodyPr wrap="none" anchor="ctr"/>
          <a:lstStyle/>
          <a:p>
            <a:r>
              <a:rPr lang="en-US" altLang="zh-CN" sz="2800" i="1"/>
              <a:t>τ</a:t>
            </a:r>
          </a:p>
        </p:txBody>
      </p:sp>
      <p:sp>
        <p:nvSpPr>
          <p:cNvPr id="1392720" name="Rectangle 80"/>
          <p:cNvSpPr>
            <a:spLocks noChangeArrowheads="1"/>
          </p:cNvSpPr>
          <p:nvPr/>
        </p:nvSpPr>
        <p:spPr bwMode="auto">
          <a:xfrm>
            <a:off x="4065588" y="1125538"/>
            <a:ext cx="1801812" cy="431800"/>
          </a:xfrm>
          <a:prstGeom prst="rect">
            <a:avLst/>
          </a:prstGeom>
          <a:solidFill>
            <a:srgbClr val="CCFF33"/>
          </a:solidFill>
          <a:ln w="28575" algn="ctr">
            <a:solidFill>
              <a:schemeClr val="tx1"/>
            </a:solidFill>
            <a:miter lim="800000"/>
            <a:headEnd/>
            <a:tailEnd/>
          </a:ln>
          <a:effectLst/>
        </p:spPr>
        <p:txBody>
          <a:bodyPr wrap="none" anchor="ctr"/>
          <a:lstStyle/>
          <a:p>
            <a:r>
              <a:rPr lang="en-US" altLang="zh-CN"/>
              <a:t>S</a:t>
            </a:r>
            <a:r>
              <a:rPr lang="en-US" altLang="zh-CN" baseline="-25000"/>
              <a:t>3</a:t>
            </a:r>
          </a:p>
        </p:txBody>
      </p:sp>
      <p:sp>
        <p:nvSpPr>
          <p:cNvPr id="1392736" name="Line 96"/>
          <p:cNvSpPr>
            <a:spLocks noChangeShapeType="1"/>
          </p:cNvSpPr>
          <p:nvPr/>
        </p:nvSpPr>
        <p:spPr bwMode="auto">
          <a:xfrm flipH="1">
            <a:off x="1404938" y="4003675"/>
            <a:ext cx="431800"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92737" name="Line 97"/>
          <p:cNvSpPr>
            <a:spLocks noChangeShapeType="1"/>
          </p:cNvSpPr>
          <p:nvPr/>
        </p:nvSpPr>
        <p:spPr bwMode="auto">
          <a:xfrm flipH="1">
            <a:off x="1404938" y="3570288"/>
            <a:ext cx="863600"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92738" name="Line 98"/>
          <p:cNvSpPr>
            <a:spLocks noChangeShapeType="1"/>
          </p:cNvSpPr>
          <p:nvPr/>
        </p:nvSpPr>
        <p:spPr bwMode="auto">
          <a:xfrm flipH="1">
            <a:off x="1404938" y="3138488"/>
            <a:ext cx="6480175" cy="0"/>
          </a:xfrm>
          <a:prstGeom prst="line">
            <a:avLst/>
          </a:prstGeom>
          <a:noFill/>
          <a:ln w="12700">
            <a:solidFill>
              <a:srgbClr val="FF6600"/>
            </a:solidFill>
            <a:prstDash val="dash"/>
            <a:round/>
            <a:headEnd/>
            <a:tailEnd/>
          </a:ln>
          <a:effectLst/>
        </p:spPr>
        <p:txBody>
          <a:bodyPr wrap="none" anchor="ctr"/>
          <a:lstStyle/>
          <a:p>
            <a:endParaRPr lang="zh-CN" altLang="en-US"/>
          </a:p>
        </p:txBody>
      </p:sp>
      <p:grpSp>
        <p:nvGrpSpPr>
          <p:cNvPr id="1392761" name="Group 121"/>
          <p:cNvGrpSpPr>
            <a:grpSpLocks/>
          </p:cNvGrpSpPr>
          <p:nvPr/>
        </p:nvGrpSpPr>
        <p:grpSpPr bwMode="auto">
          <a:xfrm>
            <a:off x="4646613" y="693738"/>
            <a:ext cx="646112" cy="431800"/>
            <a:chOff x="2925" y="255"/>
            <a:chExt cx="407" cy="272"/>
          </a:xfrm>
        </p:grpSpPr>
        <p:sp>
          <p:nvSpPr>
            <p:cNvPr id="1392759" name="Rectangle 119"/>
            <p:cNvSpPr>
              <a:spLocks noChangeArrowheads="1"/>
            </p:cNvSpPr>
            <p:nvPr/>
          </p:nvSpPr>
          <p:spPr bwMode="auto">
            <a:xfrm>
              <a:off x="3016" y="255"/>
              <a:ext cx="316" cy="272"/>
            </a:xfrm>
            <a:prstGeom prst="rect">
              <a:avLst/>
            </a:prstGeom>
            <a:noFill/>
            <a:ln w="28575" algn="ctr">
              <a:noFill/>
              <a:miter lim="800000"/>
              <a:headEnd/>
              <a:tailEnd/>
            </a:ln>
            <a:effectLst/>
          </p:spPr>
          <p:txBody>
            <a:bodyPr wrap="none" anchor="ctr"/>
            <a:lstStyle/>
            <a:p>
              <a:r>
                <a:rPr lang="en-US" altLang="zh-CN" sz="2800" i="1"/>
                <a:t>τ</a:t>
              </a:r>
            </a:p>
          </p:txBody>
        </p:sp>
        <p:sp>
          <p:nvSpPr>
            <p:cNvPr id="1392760" name="Rectangle 120"/>
            <p:cNvSpPr>
              <a:spLocks noChangeArrowheads="1"/>
            </p:cNvSpPr>
            <p:nvPr/>
          </p:nvSpPr>
          <p:spPr bwMode="auto">
            <a:xfrm>
              <a:off x="2925" y="255"/>
              <a:ext cx="272" cy="272"/>
            </a:xfrm>
            <a:prstGeom prst="rect">
              <a:avLst/>
            </a:prstGeom>
            <a:noFill/>
            <a:ln w="28575" algn="ctr">
              <a:noFill/>
              <a:miter lim="800000"/>
              <a:headEnd/>
              <a:tailEnd/>
            </a:ln>
            <a:effectLst/>
          </p:spPr>
          <p:txBody>
            <a:bodyPr wrap="none" anchor="ctr"/>
            <a:lstStyle/>
            <a:p>
              <a:r>
                <a:rPr lang="en-US" altLang="zh-CN" i="1"/>
                <a:t>2</a:t>
              </a:r>
            </a:p>
          </p:txBody>
        </p:sp>
      </p:grpSp>
      <p:sp>
        <p:nvSpPr>
          <p:cNvPr id="1392690" name="Rectangle 50"/>
          <p:cNvSpPr>
            <a:spLocks noChangeArrowheads="1"/>
          </p:cNvSpPr>
          <p:nvPr/>
        </p:nvSpPr>
        <p:spPr bwMode="auto">
          <a:xfrm>
            <a:off x="971550" y="3138488"/>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4</a:t>
            </a:r>
          </a:p>
        </p:txBody>
      </p:sp>
      <p:sp>
        <p:nvSpPr>
          <p:cNvPr id="1392762" name="Rectangle 122"/>
          <p:cNvSpPr>
            <a:spLocks noChangeArrowheads="1"/>
          </p:cNvSpPr>
          <p:nvPr/>
        </p:nvSpPr>
        <p:spPr bwMode="auto">
          <a:xfrm>
            <a:off x="971550" y="3570288"/>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3</a:t>
            </a:r>
          </a:p>
        </p:txBody>
      </p:sp>
      <p:sp>
        <p:nvSpPr>
          <p:cNvPr id="1392763" name="Rectangle 123"/>
          <p:cNvSpPr>
            <a:spLocks noChangeArrowheads="1"/>
          </p:cNvSpPr>
          <p:nvPr/>
        </p:nvSpPr>
        <p:spPr bwMode="auto">
          <a:xfrm>
            <a:off x="1836738" y="4003675"/>
            <a:ext cx="4318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92764" name="Rectangle 124"/>
          <p:cNvSpPr>
            <a:spLocks noChangeArrowheads="1"/>
          </p:cNvSpPr>
          <p:nvPr/>
        </p:nvSpPr>
        <p:spPr bwMode="auto">
          <a:xfrm>
            <a:off x="2268538" y="3570288"/>
            <a:ext cx="8636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92766" name="Rectangle 126"/>
          <p:cNvSpPr>
            <a:spLocks noChangeArrowheads="1"/>
          </p:cNvSpPr>
          <p:nvPr/>
        </p:nvSpPr>
        <p:spPr bwMode="auto">
          <a:xfrm>
            <a:off x="3132138" y="3138488"/>
            <a:ext cx="4318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92767" name="Rectangle 127"/>
          <p:cNvSpPr>
            <a:spLocks noChangeArrowheads="1"/>
          </p:cNvSpPr>
          <p:nvPr/>
        </p:nvSpPr>
        <p:spPr bwMode="auto">
          <a:xfrm>
            <a:off x="2700338" y="4003675"/>
            <a:ext cx="4318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92768" name="Rectangle 128"/>
          <p:cNvSpPr>
            <a:spLocks noChangeArrowheads="1"/>
          </p:cNvSpPr>
          <p:nvPr/>
        </p:nvSpPr>
        <p:spPr bwMode="auto">
          <a:xfrm>
            <a:off x="3132138" y="3570288"/>
            <a:ext cx="8636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92769" name="Rectangle 129"/>
          <p:cNvSpPr>
            <a:spLocks noChangeArrowheads="1"/>
          </p:cNvSpPr>
          <p:nvPr/>
        </p:nvSpPr>
        <p:spPr bwMode="auto">
          <a:xfrm>
            <a:off x="3995738" y="3138488"/>
            <a:ext cx="4318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92770" name="Rectangle 130"/>
          <p:cNvSpPr>
            <a:spLocks noChangeArrowheads="1"/>
          </p:cNvSpPr>
          <p:nvPr/>
        </p:nvSpPr>
        <p:spPr bwMode="auto">
          <a:xfrm>
            <a:off x="3563938" y="4003675"/>
            <a:ext cx="4318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92771" name="Rectangle 131"/>
          <p:cNvSpPr>
            <a:spLocks noChangeArrowheads="1"/>
          </p:cNvSpPr>
          <p:nvPr/>
        </p:nvSpPr>
        <p:spPr bwMode="auto">
          <a:xfrm>
            <a:off x="3995738" y="3570288"/>
            <a:ext cx="865187"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92772" name="Rectangle 132"/>
          <p:cNvSpPr>
            <a:spLocks noChangeArrowheads="1"/>
          </p:cNvSpPr>
          <p:nvPr/>
        </p:nvSpPr>
        <p:spPr bwMode="auto">
          <a:xfrm>
            <a:off x="4860925" y="3138488"/>
            <a:ext cx="4318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92773" name="Rectangle 133"/>
          <p:cNvSpPr>
            <a:spLocks noChangeArrowheads="1"/>
          </p:cNvSpPr>
          <p:nvPr/>
        </p:nvSpPr>
        <p:spPr bwMode="auto">
          <a:xfrm>
            <a:off x="4429125" y="4003675"/>
            <a:ext cx="4318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392774" name="Rectangle 134"/>
          <p:cNvSpPr>
            <a:spLocks noChangeArrowheads="1"/>
          </p:cNvSpPr>
          <p:nvPr/>
        </p:nvSpPr>
        <p:spPr bwMode="auto">
          <a:xfrm>
            <a:off x="4860925" y="3570288"/>
            <a:ext cx="8636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392775" name="Rectangle 135"/>
          <p:cNvSpPr>
            <a:spLocks noChangeArrowheads="1"/>
          </p:cNvSpPr>
          <p:nvPr/>
        </p:nvSpPr>
        <p:spPr bwMode="auto">
          <a:xfrm>
            <a:off x="5724525" y="3138488"/>
            <a:ext cx="4318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392776" name="Rectangle 136"/>
          <p:cNvSpPr>
            <a:spLocks noChangeArrowheads="1"/>
          </p:cNvSpPr>
          <p:nvPr/>
        </p:nvSpPr>
        <p:spPr bwMode="auto">
          <a:xfrm>
            <a:off x="5292725" y="4003675"/>
            <a:ext cx="431800"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sp>
        <p:nvSpPr>
          <p:cNvPr id="1392784" name="Line 144"/>
          <p:cNvSpPr>
            <a:spLocks noChangeShapeType="1"/>
          </p:cNvSpPr>
          <p:nvPr/>
        </p:nvSpPr>
        <p:spPr bwMode="auto">
          <a:xfrm>
            <a:off x="6588125" y="3570288"/>
            <a:ext cx="0" cy="1296987"/>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92785" name="Line 145"/>
          <p:cNvSpPr>
            <a:spLocks noChangeShapeType="1"/>
          </p:cNvSpPr>
          <p:nvPr/>
        </p:nvSpPr>
        <p:spPr bwMode="auto">
          <a:xfrm>
            <a:off x="7451725" y="3570288"/>
            <a:ext cx="0" cy="1296987"/>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92786" name="Line 146"/>
          <p:cNvSpPr>
            <a:spLocks noChangeShapeType="1"/>
          </p:cNvSpPr>
          <p:nvPr/>
        </p:nvSpPr>
        <p:spPr bwMode="auto">
          <a:xfrm>
            <a:off x="7885113" y="3570288"/>
            <a:ext cx="0" cy="1296987"/>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92803" name="Rectangle 163"/>
          <p:cNvSpPr>
            <a:spLocks noChangeArrowheads="1"/>
          </p:cNvSpPr>
          <p:nvPr/>
        </p:nvSpPr>
        <p:spPr bwMode="auto">
          <a:xfrm>
            <a:off x="5724525" y="4795838"/>
            <a:ext cx="431800" cy="431800"/>
          </a:xfrm>
          <a:prstGeom prst="rect">
            <a:avLst/>
          </a:prstGeom>
          <a:noFill/>
          <a:ln w="12700" algn="ctr">
            <a:noFill/>
            <a:miter lim="800000"/>
            <a:headEnd/>
            <a:tailEnd/>
          </a:ln>
          <a:effectLst/>
        </p:spPr>
        <p:txBody>
          <a:bodyPr wrap="none"/>
          <a:lstStyle/>
          <a:p>
            <a:r>
              <a:rPr lang="en-US" altLang="zh-CN">
                <a:solidFill>
                  <a:srgbClr val="CC0099"/>
                </a:solidFill>
              </a:rPr>
              <a:t>11</a:t>
            </a:r>
            <a:endParaRPr lang="en-US" altLang="zh-CN" baseline="-25000">
              <a:solidFill>
                <a:srgbClr val="CC0099"/>
              </a:solidFill>
            </a:endParaRPr>
          </a:p>
        </p:txBody>
      </p:sp>
      <p:sp>
        <p:nvSpPr>
          <p:cNvPr id="1392804" name="Rectangle 164"/>
          <p:cNvSpPr>
            <a:spLocks noChangeArrowheads="1"/>
          </p:cNvSpPr>
          <p:nvPr/>
        </p:nvSpPr>
        <p:spPr bwMode="auto">
          <a:xfrm>
            <a:off x="6156325" y="4795838"/>
            <a:ext cx="431800" cy="431800"/>
          </a:xfrm>
          <a:prstGeom prst="rect">
            <a:avLst/>
          </a:prstGeom>
          <a:noFill/>
          <a:ln w="12700" algn="ctr">
            <a:noFill/>
            <a:miter lim="800000"/>
            <a:headEnd/>
            <a:tailEnd/>
          </a:ln>
          <a:effectLst/>
        </p:spPr>
        <p:txBody>
          <a:bodyPr wrap="none"/>
          <a:lstStyle/>
          <a:p>
            <a:r>
              <a:rPr lang="en-US" altLang="zh-CN">
                <a:solidFill>
                  <a:srgbClr val="CC0099"/>
                </a:solidFill>
              </a:rPr>
              <a:t>12</a:t>
            </a:r>
            <a:endParaRPr lang="en-US" altLang="zh-CN" baseline="-25000">
              <a:solidFill>
                <a:srgbClr val="CC0099"/>
              </a:solidFill>
            </a:endParaRPr>
          </a:p>
        </p:txBody>
      </p:sp>
      <p:sp>
        <p:nvSpPr>
          <p:cNvPr id="1392805" name="Rectangle 165"/>
          <p:cNvSpPr>
            <a:spLocks noChangeArrowheads="1"/>
          </p:cNvSpPr>
          <p:nvPr/>
        </p:nvSpPr>
        <p:spPr bwMode="auto">
          <a:xfrm>
            <a:off x="6588125" y="4795838"/>
            <a:ext cx="431800" cy="431800"/>
          </a:xfrm>
          <a:prstGeom prst="rect">
            <a:avLst/>
          </a:prstGeom>
          <a:noFill/>
          <a:ln w="12700" algn="ctr">
            <a:noFill/>
            <a:miter lim="800000"/>
            <a:headEnd/>
            <a:tailEnd/>
          </a:ln>
          <a:effectLst/>
        </p:spPr>
        <p:txBody>
          <a:bodyPr wrap="none"/>
          <a:lstStyle/>
          <a:p>
            <a:r>
              <a:rPr lang="en-US" altLang="zh-CN">
                <a:solidFill>
                  <a:srgbClr val="CC0099"/>
                </a:solidFill>
              </a:rPr>
              <a:t>13</a:t>
            </a:r>
            <a:endParaRPr lang="en-US" altLang="zh-CN" baseline="-25000">
              <a:solidFill>
                <a:srgbClr val="CC0099"/>
              </a:solidFill>
            </a:endParaRPr>
          </a:p>
        </p:txBody>
      </p:sp>
      <p:sp>
        <p:nvSpPr>
          <p:cNvPr id="1392806" name="Rectangle 166"/>
          <p:cNvSpPr>
            <a:spLocks noChangeArrowheads="1"/>
          </p:cNvSpPr>
          <p:nvPr/>
        </p:nvSpPr>
        <p:spPr bwMode="auto">
          <a:xfrm>
            <a:off x="7019925" y="4795838"/>
            <a:ext cx="431800" cy="431800"/>
          </a:xfrm>
          <a:prstGeom prst="rect">
            <a:avLst/>
          </a:prstGeom>
          <a:noFill/>
          <a:ln w="12700" algn="ctr">
            <a:noFill/>
            <a:miter lim="800000"/>
            <a:headEnd/>
            <a:tailEnd/>
          </a:ln>
          <a:effectLst/>
        </p:spPr>
        <p:txBody>
          <a:bodyPr wrap="none"/>
          <a:lstStyle/>
          <a:p>
            <a:r>
              <a:rPr lang="en-US" altLang="zh-CN">
                <a:solidFill>
                  <a:srgbClr val="CC0099"/>
                </a:solidFill>
              </a:rPr>
              <a:t>14</a:t>
            </a:r>
            <a:endParaRPr lang="en-US" altLang="zh-CN" baseline="-25000">
              <a:solidFill>
                <a:srgbClr val="CC0099"/>
              </a:solidFill>
            </a:endParaRPr>
          </a:p>
        </p:txBody>
      </p:sp>
      <p:sp>
        <p:nvSpPr>
          <p:cNvPr id="1392807" name="Rectangle 167"/>
          <p:cNvSpPr>
            <a:spLocks noChangeArrowheads="1"/>
          </p:cNvSpPr>
          <p:nvPr/>
        </p:nvSpPr>
        <p:spPr bwMode="auto">
          <a:xfrm>
            <a:off x="7451725" y="4795838"/>
            <a:ext cx="431800" cy="431800"/>
          </a:xfrm>
          <a:prstGeom prst="rect">
            <a:avLst/>
          </a:prstGeom>
          <a:noFill/>
          <a:ln w="12700" algn="ctr">
            <a:noFill/>
            <a:miter lim="800000"/>
            <a:headEnd/>
            <a:tailEnd/>
          </a:ln>
          <a:effectLst/>
        </p:spPr>
        <p:txBody>
          <a:bodyPr wrap="none"/>
          <a:lstStyle/>
          <a:p>
            <a:r>
              <a:rPr lang="en-US" altLang="zh-CN">
                <a:solidFill>
                  <a:srgbClr val="CC0099"/>
                </a:solidFill>
              </a:rPr>
              <a:t>15</a:t>
            </a:r>
            <a:endParaRPr lang="en-US" altLang="zh-CN" baseline="-25000">
              <a:solidFill>
                <a:srgbClr val="CC0099"/>
              </a:solidFill>
            </a:endParaRPr>
          </a:p>
        </p:txBody>
      </p:sp>
      <p:sp>
        <p:nvSpPr>
          <p:cNvPr id="1392722" name="Rectangle 82"/>
          <p:cNvSpPr>
            <a:spLocks noChangeArrowheads="1"/>
          </p:cNvSpPr>
          <p:nvPr/>
        </p:nvSpPr>
        <p:spPr bwMode="auto">
          <a:xfrm>
            <a:off x="5724525" y="4437063"/>
            <a:ext cx="431800"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I</a:t>
            </a:r>
            <a:r>
              <a:rPr lang="en-US" altLang="zh-CN" baseline="-25000"/>
              <a:t>6</a:t>
            </a:r>
          </a:p>
        </p:txBody>
      </p:sp>
      <p:sp>
        <p:nvSpPr>
          <p:cNvPr id="1392777" name="Rectangle 137"/>
          <p:cNvSpPr>
            <a:spLocks noChangeArrowheads="1"/>
          </p:cNvSpPr>
          <p:nvPr/>
        </p:nvSpPr>
        <p:spPr bwMode="auto">
          <a:xfrm>
            <a:off x="5724525" y="3570288"/>
            <a:ext cx="863600"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sp>
        <p:nvSpPr>
          <p:cNvPr id="1392778" name="Rectangle 138"/>
          <p:cNvSpPr>
            <a:spLocks noChangeArrowheads="1"/>
          </p:cNvSpPr>
          <p:nvPr/>
        </p:nvSpPr>
        <p:spPr bwMode="auto">
          <a:xfrm>
            <a:off x="6588125" y="3138488"/>
            <a:ext cx="431800"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sp>
        <p:nvSpPr>
          <p:cNvPr id="1392779" name="Rectangle 139"/>
          <p:cNvSpPr>
            <a:spLocks noChangeArrowheads="1"/>
          </p:cNvSpPr>
          <p:nvPr/>
        </p:nvSpPr>
        <p:spPr bwMode="auto">
          <a:xfrm>
            <a:off x="6156325" y="4003675"/>
            <a:ext cx="431800"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I</a:t>
            </a:r>
            <a:r>
              <a:rPr lang="en-US" altLang="zh-CN" baseline="-25000"/>
              <a:t>6</a:t>
            </a:r>
          </a:p>
        </p:txBody>
      </p:sp>
      <p:sp>
        <p:nvSpPr>
          <p:cNvPr id="1392780" name="Rectangle 140"/>
          <p:cNvSpPr>
            <a:spLocks noChangeArrowheads="1"/>
          </p:cNvSpPr>
          <p:nvPr/>
        </p:nvSpPr>
        <p:spPr bwMode="auto">
          <a:xfrm>
            <a:off x="6588125" y="3570288"/>
            <a:ext cx="865188"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I</a:t>
            </a:r>
            <a:r>
              <a:rPr lang="en-US" altLang="zh-CN" baseline="-25000"/>
              <a:t>6</a:t>
            </a:r>
          </a:p>
        </p:txBody>
      </p:sp>
      <p:sp>
        <p:nvSpPr>
          <p:cNvPr id="1392781" name="Rectangle 141"/>
          <p:cNvSpPr>
            <a:spLocks noChangeArrowheads="1"/>
          </p:cNvSpPr>
          <p:nvPr/>
        </p:nvSpPr>
        <p:spPr bwMode="auto">
          <a:xfrm>
            <a:off x="7453313" y="3138488"/>
            <a:ext cx="431800"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I</a:t>
            </a:r>
            <a:r>
              <a:rPr lang="en-US" altLang="zh-CN" baseline="-25000"/>
              <a:t>6</a:t>
            </a:r>
          </a:p>
        </p:txBody>
      </p:sp>
    </p:spTree>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灯片编号占位符 4"/>
          <p:cNvSpPr>
            <a:spLocks noGrp="1"/>
          </p:cNvSpPr>
          <p:nvPr>
            <p:ph type="sldNum" sz="quarter" idx="11"/>
          </p:nvPr>
        </p:nvSpPr>
        <p:spPr/>
        <p:txBody>
          <a:bodyPr/>
          <a:lstStyle/>
          <a:p>
            <a:fld id="{FDBB19E8-7D28-4899-8A5C-0BA630EC304F}" type="slidenum">
              <a:rPr lang="zh-CN" altLang="en-US"/>
              <a:pPr/>
              <a:t>62</a:t>
            </a:fld>
            <a:endParaRPr lang="en-US" altLang="zh-CN"/>
          </a:p>
        </p:txBody>
      </p:sp>
      <p:sp>
        <p:nvSpPr>
          <p:cNvPr id="1385474" name="Rectangle 2"/>
          <p:cNvSpPr>
            <a:spLocks noGrp="1" noChangeArrowheads="1"/>
          </p:cNvSpPr>
          <p:nvPr>
            <p:ph type="title"/>
          </p:nvPr>
        </p:nvSpPr>
        <p:spPr/>
        <p:txBody>
          <a:bodyPr/>
          <a:lstStyle/>
          <a:p>
            <a:r>
              <a:rPr lang="en-US" altLang="zh-CN"/>
              <a:t>7.4.2 </a:t>
            </a:r>
            <a:r>
              <a:rPr lang="zh-CN" altLang="en-US" b="0"/>
              <a:t>吞吐率</a:t>
            </a:r>
          </a:p>
        </p:txBody>
      </p:sp>
      <p:sp>
        <p:nvSpPr>
          <p:cNvPr id="1385475" name="Rectangle 3"/>
          <p:cNvSpPr>
            <a:spLocks noChangeArrowheads="1"/>
          </p:cNvSpPr>
          <p:nvPr/>
        </p:nvSpPr>
        <p:spPr bwMode="auto">
          <a:xfrm>
            <a:off x="2266950" y="4583113"/>
            <a:ext cx="4318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85476" name="Line 4"/>
          <p:cNvSpPr>
            <a:spLocks noChangeShapeType="1"/>
          </p:cNvSpPr>
          <p:nvPr/>
        </p:nvSpPr>
        <p:spPr bwMode="auto">
          <a:xfrm>
            <a:off x="2266950" y="5016500"/>
            <a:ext cx="4681538"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85477" name="Line 5"/>
          <p:cNvSpPr>
            <a:spLocks noChangeShapeType="1"/>
          </p:cNvSpPr>
          <p:nvPr/>
        </p:nvSpPr>
        <p:spPr bwMode="auto">
          <a:xfrm flipV="1">
            <a:off x="2266950" y="2424113"/>
            <a:ext cx="0" cy="2592387"/>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85478" name="Rectangle 6"/>
          <p:cNvSpPr>
            <a:spLocks noChangeArrowheads="1"/>
          </p:cNvSpPr>
          <p:nvPr/>
        </p:nvSpPr>
        <p:spPr bwMode="auto">
          <a:xfrm>
            <a:off x="2266950" y="4943475"/>
            <a:ext cx="431800" cy="431800"/>
          </a:xfrm>
          <a:prstGeom prst="rect">
            <a:avLst/>
          </a:prstGeom>
          <a:noFill/>
          <a:ln w="12700" algn="ctr">
            <a:noFill/>
            <a:miter lim="800000"/>
            <a:headEnd/>
            <a:tailEnd/>
          </a:ln>
          <a:effectLst/>
        </p:spPr>
        <p:txBody>
          <a:bodyPr wrap="none"/>
          <a:lstStyle/>
          <a:p>
            <a:r>
              <a:rPr lang="en-US" altLang="zh-CN">
                <a:solidFill>
                  <a:srgbClr val="CC0099"/>
                </a:solidFill>
              </a:rPr>
              <a:t>1</a:t>
            </a:r>
            <a:endParaRPr lang="en-US" altLang="zh-CN" baseline="-25000">
              <a:solidFill>
                <a:srgbClr val="CC0099"/>
              </a:solidFill>
            </a:endParaRPr>
          </a:p>
        </p:txBody>
      </p:sp>
      <p:sp>
        <p:nvSpPr>
          <p:cNvPr id="1385479" name="Rectangle 7"/>
          <p:cNvSpPr>
            <a:spLocks noChangeArrowheads="1"/>
          </p:cNvSpPr>
          <p:nvPr/>
        </p:nvSpPr>
        <p:spPr bwMode="auto">
          <a:xfrm>
            <a:off x="2700338" y="4943475"/>
            <a:ext cx="431800" cy="431800"/>
          </a:xfrm>
          <a:prstGeom prst="rect">
            <a:avLst/>
          </a:prstGeom>
          <a:noFill/>
          <a:ln w="12700" algn="ctr">
            <a:noFill/>
            <a:miter lim="800000"/>
            <a:headEnd/>
            <a:tailEnd/>
          </a:ln>
          <a:effectLst/>
        </p:spPr>
        <p:txBody>
          <a:bodyPr wrap="none"/>
          <a:lstStyle/>
          <a:p>
            <a:r>
              <a:rPr lang="en-US" altLang="zh-CN">
                <a:solidFill>
                  <a:srgbClr val="CC0099"/>
                </a:solidFill>
              </a:rPr>
              <a:t>2</a:t>
            </a:r>
            <a:endParaRPr lang="en-US" altLang="zh-CN" baseline="-25000">
              <a:solidFill>
                <a:srgbClr val="CC0099"/>
              </a:solidFill>
            </a:endParaRPr>
          </a:p>
        </p:txBody>
      </p:sp>
      <p:sp>
        <p:nvSpPr>
          <p:cNvPr id="1385480" name="Rectangle 8"/>
          <p:cNvSpPr>
            <a:spLocks noChangeArrowheads="1"/>
          </p:cNvSpPr>
          <p:nvPr/>
        </p:nvSpPr>
        <p:spPr bwMode="auto">
          <a:xfrm>
            <a:off x="3563938" y="4943475"/>
            <a:ext cx="431800" cy="431800"/>
          </a:xfrm>
          <a:prstGeom prst="rect">
            <a:avLst/>
          </a:prstGeom>
          <a:noFill/>
          <a:ln w="12700" algn="ctr">
            <a:noFill/>
            <a:miter lim="800000"/>
            <a:headEnd/>
            <a:tailEnd/>
          </a:ln>
          <a:effectLst/>
        </p:spPr>
        <p:txBody>
          <a:bodyPr wrap="none"/>
          <a:lstStyle/>
          <a:p>
            <a:r>
              <a:rPr lang="en-US" altLang="zh-CN">
                <a:solidFill>
                  <a:srgbClr val="CC0099"/>
                </a:solidFill>
              </a:rPr>
              <a:t>4</a:t>
            </a:r>
            <a:endParaRPr lang="en-US" altLang="zh-CN" baseline="-25000">
              <a:solidFill>
                <a:srgbClr val="CC0099"/>
              </a:solidFill>
            </a:endParaRPr>
          </a:p>
        </p:txBody>
      </p:sp>
      <p:sp>
        <p:nvSpPr>
          <p:cNvPr id="1385481" name="Rectangle 9"/>
          <p:cNvSpPr>
            <a:spLocks noChangeArrowheads="1"/>
          </p:cNvSpPr>
          <p:nvPr/>
        </p:nvSpPr>
        <p:spPr bwMode="auto">
          <a:xfrm>
            <a:off x="3132138" y="4943475"/>
            <a:ext cx="431800" cy="431800"/>
          </a:xfrm>
          <a:prstGeom prst="rect">
            <a:avLst/>
          </a:prstGeom>
          <a:noFill/>
          <a:ln w="12700" algn="ctr">
            <a:noFill/>
            <a:miter lim="800000"/>
            <a:headEnd/>
            <a:tailEnd/>
          </a:ln>
          <a:effectLst/>
        </p:spPr>
        <p:txBody>
          <a:bodyPr wrap="none"/>
          <a:lstStyle/>
          <a:p>
            <a:r>
              <a:rPr lang="en-US" altLang="zh-CN">
                <a:solidFill>
                  <a:srgbClr val="CC0099"/>
                </a:solidFill>
              </a:rPr>
              <a:t>3</a:t>
            </a:r>
            <a:endParaRPr lang="en-US" altLang="zh-CN" baseline="-25000">
              <a:solidFill>
                <a:srgbClr val="CC0099"/>
              </a:solidFill>
            </a:endParaRPr>
          </a:p>
        </p:txBody>
      </p:sp>
      <p:sp>
        <p:nvSpPr>
          <p:cNvPr id="1385482" name="Rectangle 10"/>
          <p:cNvSpPr>
            <a:spLocks noChangeArrowheads="1"/>
          </p:cNvSpPr>
          <p:nvPr/>
        </p:nvSpPr>
        <p:spPr bwMode="auto">
          <a:xfrm>
            <a:off x="3995738" y="4943475"/>
            <a:ext cx="431800" cy="431800"/>
          </a:xfrm>
          <a:prstGeom prst="rect">
            <a:avLst/>
          </a:prstGeom>
          <a:noFill/>
          <a:ln w="12700" algn="ctr">
            <a:noFill/>
            <a:miter lim="800000"/>
            <a:headEnd/>
            <a:tailEnd/>
          </a:ln>
          <a:effectLst/>
        </p:spPr>
        <p:txBody>
          <a:bodyPr wrap="none"/>
          <a:lstStyle/>
          <a:p>
            <a:r>
              <a:rPr lang="en-US" altLang="zh-CN">
                <a:solidFill>
                  <a:srgbClr val="CC0099"/>
                </a:solidFill>
              </a:rPr>
              <a:t>5</a:t>
            </a:r>
            <a:endParaRPr lang="en-US" altLang="zh-CN" baseline="-25000">
              <a:solidFill>
                <a:srgbClr val="CC0099"/>
              </a:solidFill>
            </a:endParaRPr>
          </a:p>
        </p:txBody>
      </p:sp>
      <p:sp>
        <p:nvSpPr>
          <p:cNvPr id="1385483" name="Rectangle 11"/>
          <p:cNvSpPr>
            <a:spLocks noChangeArrowheads="1"/>
          </p:cNvSpPr>
          <p:nvPr/>
        </p:nvSpPr>
        <p:spPr bwMode="auto">
          <a:xfrm>
            <a:off x="5291138" y="4943475"/>
            <a:ext cx="431800" cy="431800"/>
          </a:xfrm>
          <a:prstGeom prst="rect">
            <a:avLst/>
          </a:prstGeom>
          <a:noFill/>
          <a:ln w="12700" algn="ctr">
            <a:noFill/>
            <a:miter lim="800000"/>
            <a:headEnd/>
            <a:tailEnd/>
          </a:ln>
          <a:effectLst/>
        </p:spPr>
        <p:txBody>
          <a:bodyPr wrap="none"/>
          <a:lstStyle/>
          <a:p>
            <a:r>
              <a:rPr lang="en-US" altLang="zh-CN">
                <a:solidFill>
                  <a:srgbClr val="CC0099"/>
                </a:solidFill>
              </a:rPr>
              <a:t>8</a:t>
            </a:r>
            <a:endParaRPr lang="en-US" altLang="zh-CN" baseline="-25000">
              <a:solidFill>
                <a:srgbClr val="CC0099"/>
              </a:solidFill>
            </a:endParaRPr>
          </a:p>
        </p:txBody>
      </p:sp>
      <p:sp>
        <p:nvSpPr>
          <p:cNvPr id="1385484" name="Rectangle 12"/>
          <p:cNvSpPr>
            <a:spLocks noChangeArrowheads="1"/>
          </p:cNvSpPr>
          <p:nvPr/>
        </p:nvSpPr>
        <p:spPr bwMode="auto">
          <a:xfrm>
            <a:off x="4427538" y="4943475"/>
            <a:ext cx="431800" cy="431800"/>
          </a:xfrm>
          <a:prstGeom prst="rect">
            <a:avLst/>
          </a:prstGeom>
          <a:noFill/>
          <a:ln w="12700" algn="ctr">
            <a:noFill/>
            <a:miter lim="800000"/>
            <a:headEnd/>
            <a:tailEnd/>
          </a:ln>
          <a:effectLst/>
        </p:spPr>
        <p:txBody>
          <a:bodyPr wrap="none"/>
          <a:lstStyle/>
          <a:p>
            <a:r>
              <a:rPr lang="en-US" altLang="zh-CN">
                <a:solidFill>
                  <a:srgbClr val="CC0099"/>
                </a:solidFill>
              </a:rPr>
              <a:t>6</a:t>
            </a:r>
            <a:endParaRPr lang="en-US" altLang="zh-CN" baseline="-25000">
              <a:solidFill>
                <a:srgbClr val="CC0099"/>
              </a:solidFill>
            </a:endParaRPr>
          </a:p>
        </p:txBody>
      </p:sp>
      <p:sp>
        <p:nvSpPr>
          <p:cNvPr id="1385485" name="Rectangle 13"/>
          <p:cNvSpPr>
            <a:spLocks noChangeArrowheads="1"/>
          </p:cNvSpPr>
          <p:nvPr/>
        </p:nvSpPr>
        <p:spPr bwMode="auto">
          <a:xfrm>
            <a:off x="4859338" y="4943475"/>
            <a:ext cx="431800" cy="431800"/>
          </a:xfrm>
          <a:prstGeom prst="rect">
            <a:avLst/>
          </a:prstGeom>
          <a:noFill/>
          <a:ln w="12700" algn="ctr">
            <a:noFill/>
            <a:miter lim="800000"/>
            <a:headEnd/>
            <a:tailEnd/>
          </a:ln>
          <a:effectLst/>
        </p:spPr>
        <p:txBody>
          <a:bodyPr wrap="none"/>
          <a:lstStyle/>
          <a:p>
            <a:r>
              <a:rPr lang="en-US" altLang="zh-CN">
                <a:solidFill>
                  <a:srgbClr val="CC0099"/>
                </a:solidFill>
              </a:rPr>
              <a:t>7</a:t>
            </a:r>
            <a:endParaRPr lang="en-US" altLang="zh-CN" baseline="-25000">
              <a:solidFill>
                <a:srgbClr val="CC0099"/>
              </a:solidFill>
            </a:endParaRPr>
          </a:p>
        </p:txBody>
      </p:sp>
      <p:sp>
        <p:nvSpPr>
          <p:cNvPr id="1385486" name="Rectangle 14"/>
          <p:cNvSpPr>
            <a:spLocks noChangeArrowheads="1"/>
          </p:cNvSpPr>
          <p:nvPr/>
        </p:nvSpPr>
        <p:spPr bwMode="auto">
          <a:xfrm>
            <a:off x="5724525" y="4943475"/>
            <a:ext cx="431800" cy="431800"/>
          </a:xfrm>
          <a:prstGeom prst="rect">
            <a:avLst/>
          </a:prstGeom>
          <a:noFill/>
          <a:ln w="12700" algn="ctr">
            <a:noFill/>
            <a:miter lim="800000"/>
            <a:headEnd/>
            <a:tailEnd/>
          </a:ln>
          <a:effectLst/>
        </p:spPr>
        <p:txBody>
          <a:bodyPr wrap="none"/>
          <a:lstStyle/>
          <a:p>
            <a:r>
              <a:rPr lang="en-US" altLang="zh-CN">
                <a:solidFill>
                  <a:srgbClr val="CC0099"/>
                </a:solidFill>
              </a:rPr>
              <a:t>9</a:t>
            </a:r>
            <a:endParaRPr lang="en-US" altLang="zh-CN" baseline="-25000">
              <a:solidFill>
                <a:srgbClr val="CC0099"/>
              </a:solidFill>
            </a:endParaRPr>
          </a:p>
        </p:txBody>
      </p:sp>
      <p:sp>
        <p:nvSpPr>
          <p:cNvPr id="1385487" name="Rectangle 15"/>
          <p:cNvSpPr>
            <a:spLocks noChangeArrowheads="1"/>
          </p:cNvSpPr>
          <p:nvPr/>
        </p:nvSpPr>
        <p:spPr bwMode="auto">
          <a:xfrm>
            <a:off x="6156325" y="4943475"/>
            <a:ext cx="431800" cy="431800"/>
          </a:xfrm>
          <a:prstGeom prst="rect">
            <a:avLst/>
          </a:prstGeom>
          <a:noFill/>
          <a:ln w="12700" algn="ctr">
            <a:noFill/>
            <a:miter lim="800000"/>
            <a:headEnd/>
            <a:tailEnd/>
          </a:ln>
          <a:effectLst/>
        </p:spPr>
        <p:txBody>
          <a:bodyPr wrap="none"/>
          <a:lstStyle/>
          <a:p>
            <a:r>
              <a:rPr lang="en-US" altLang="zh-CN">
                <a:solidFill>
                  <a:srgbClr val="CC0099"/>
                </a:solidFill>
              </a:rPr>
              <a:t>10</a:t>
            </a:r>
            <a:endParaRPr lang="en-US" altLang="zh-CN" baseline="-25000">
              <a:solidFill>
                <a:srgbClr val="CC0099"/>
              </a:solidFill>
            </a:endParaRPr>
          </a:p>
        </p:txBody>
      </p:sp>
      <p:sp>
        <p:nvSpPr>
          <p:cNvPr id="1385488" name="Rectangle 16"/>
          <p:cNvSpPr>
            <a:spLocks noChangeArrowheads="1"/>
          </p:cNvSpPr>
          <p:nvPr/>
        </p:nvSpPr>
        <p:spPr bwMode="auto">
          <a:xfrm>
            <a:off x="1835150" y="4584700"/>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1</a:t>
            </a:r>
          </a:p>
        </p:txBody>
      </p:sp>
      <p:sp>
        <p:nvSpPr>
          <p:cNvPr id="1385489" name="Rectangle 17"/>
          <p:cNvSpPr>
            <a:spLocks noChangeArrowheads="1"/>
          </p:cNvSpPr>
          <p:nvPr/>
        </p:nvSpPr>
        <p:spPr bwMode="auto">
          <a:xfrm>
            <a:off x="1835150" y="4151313"/>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2</a:t>
            </a:r>
          </a:p>
        </p:txBody>
      </p:sp>
      <p:sp>
        <p:nvSpPr>
          <p:cNvPr id="1385490" name="Rectangle 18"/>
          <p:cNvSpPr>
            <a:spLocks noChangeArrowheads="1"/>
          </p:cNvSpPr>
          <p:nvPr/>
        </p:nvSpPr>
        <p:spPr bwMode="auto">
          <a:xfrm>
            <a:off x="1763713" y="3719513"/>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3-1</a:t>
            </a:r>
          </a:p>
        </p:txBody>
      </p:sp>
      <p:sp>
        <p:nvSpPr>
          <p:cNvPr id="1385491" name="Rectangle 19"/>
          <p:cNvSpPr>
            <a:spLocks noChangeArrowheads="1"/>
          </p:cNvSpPr>
          <p:nvPr/>
        </p:nvSpPr>
        <p:spPr bwMode="auto">
          <a:xfrm>
            <a:off x="1763713" y="3287713"/>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3-2</a:t>
            </a:r>
          </a:p>
        </p:txBody>
      </p:sp>
      <p:sp>
        <p:nvSpPr>
          <p:cNvPr id="1385492" name="Rectangle 20"/>
          <p:cNvSpPr>
            <a:spLocks noChangeArrowheads="1"/>
          </p:cNvSpPr>
          <p:nvPr/>
        </p:nvSpPr>
        <p:spPr bwMode="auto">
          <a:xfrm>
            <a:off x="6875463" y="4584700"/>
            <a:ext cx="900112" cy="822325"/>
          </a:xfrm>
          <a:prstGeom prst="rect">
            <a:avLst/>
          </a:prstGeom>
          <a:noFill/>
          <a:ln w="28575" algn="ctr">
            <a:noFill/>
            <a:miter lim="800000"/>
            <a:headEnd/>
            <a:tailEnd/>
          </a:ln>
          <a:effectLst/>
        </p:spPr>
        <p:txBody>
          <a:bodyPr anchor="ctr">
            <a:spAutoFit/>
          </a:bodyPr>
          <a:lstStyle/>
          <a:p>
            <a:r>
              <a:rPr lang="zh-CN" altLang="en-US">
                <a:solidFill>
                  <a:srgbClr val="0000FF"/>
                </a:solidFill>
              </a:rPr>
              <a:t>时钟</a:t>
            </a:r>
          </a:p>
          <a:p>
            <a:r>
              <a:rPr lang="zh-CN" altLang="en-US">
                <a:solidFill>
                  <a:srgbClr val="0000FF"/>
                </a:solidFill>
              </a:rPr>
              <a:t>周期</a:t>
            </a:r>
            <a:endParaRPr lang="zh-CN" altLang="en-US" baseline="-25000">
              <a:solidFill>
                <a:srgbClr val="0000FF"/>
              </a:solidFill>
            </a:endParaRPr>
          </a:p>
        </p:txBody>
      </p:sp>
      <p:sp>
        <p:nvSpPr>
          <p:cNvPr id="1385493" name="Rectangle 21"/>
          <p:cNvSpPr>
            <a:spLocks noChangeArrowheads="1"/>
          </p:cNvSpPr>
          <p:nvPr/>
        </p:nvSpPr>
        <p:spPr bwMode="auto">
          <a:xfrm>
            <a:off x="2195513" y="2279650"/>
            <a:ext cx="576262" cy="457200"/>
          </a:xfrm>
          <a:prstGeom prst="rect">
            <a:avLst/>
          </a:prstGeom>
          <a:noFill/>
          <a:ln w="28575" algn="ctr">
            <a:noFill/>
            <a:miter lim="800000"/>
            <a:headEnd/>
            <a:tailEnd/>
          </a:ln>
          <a:effectLst/>
        </p:spPr>
        <p:txBody>
          <a:bodyPr anchor="ctr">
            <a:spAutoFit/>
          </a:bodyPr>
          <a:lstStyle/>
          <a:p>
            <a:r>
              <a:rPr lang="zh-CN" altLang="en-US">
                <a:solidFill>
                  <a:srgbClr val="0000FF"/>
                </a:solidFill>
              </a:rPr>
              <a:t>段</a:t>
            </a:r>
            <a:endParaRPr lang="zh-CN" altLang="en-US" baseline="-25000">
              <a:solidFill>
                <a:srgbClr val="0000FF"/>
              </a:solidFill>
            </a:endParaRPr>
          </a:p>
        </p:txBody>
      </p:sp>
      <p:sp>
        <p:nvSpPr>
          <p:cNvPr id="1385494" name="Rectangle 22"/>
          <p:cNvSpPr>
            <a:spLocks noChangeArrowheads="1"/>
          </p:cNvSpPr>
          <p:nvPr/>
        </p:nvSpPr>
        <p:spPr bwMode="auto">
          <a:xfrm>
            <a:off x="2700338" y="4583113"/>
            <a:ext cx="4318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85495" name="Rectangle 23"/>
          <p:cNvSpPr>
            <a:spLocks noChangeArrowheads="1"/>
          </p:cNvSpPr>
          <p:nvPr/>
        </p:nvSpPr>
        <p:spPr bwMode="auto">
          <a:xfrm>
            <a:off x="3132138" y="4583113"/>
            <a:ext cx="4318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85496" name="Rectangle 24"/>
          <p:cNvSpPr>
            <a:spLocks noChangeArrowheads="1"/>
          </p:cNvSpPr>
          <p:nvPr/>
        </p:nvSpPr>
        <p:spPr bwMode="auto">
          <a:xfrm>
            <a:off x="3563938" y="4583113"/>
            <a:ext cx="4318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385497" name="Rectangle 25"/>
          <p:cNvSpPr>
            <a:spLocks noChangeArrowheads="1"/>
          </p:cNvSpPr>
          <p:nvPr/>
        </p:nvSpPr>
        <p:spPr bwMode="auto">
          <a:xfrm>
            <a:off x="3995738" y="4583113"/>
            <a:ext cx="431800"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graphicFrame>
        <p:nvGraphicFramePr>
          <p:cNvPr id="1385498" name="Group 26"/>
          <p:cNvGraphicFramePr>
            <a:graphicFrameLocks noGrp="1"/>
          </p:cNvGraphicFramePr>
          <p:nvPr/>
        </p:nvGraphicFramePr>
        <p:xfrm>
          <a:off x="2266950" y="5013325"/>
          <a:ext cx="4318000" cy="335280"/>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gridCol w="431800">
                  <a:extLst>
                    <a:ext uri="{9D8B030D-6E8A-4147-A177-3AD203B41FA5}">
                      <a16:colId xmlns:a16="http://schemas.microsoft.com/office/drawing/2014/main" val="20008"/>
                    </a:ext>
                  </a:extLst>
                </a:gridCol>
                <a:gridCol w="431800">
                  <a:extLst>
                    <a:ext uri="{9D8B030D-6E8A-4147-A177-3AD203B41FA5}">
                      <a16:colId xmlns:a16="http://schemas.microsoft.com/office/drawing/2014/main" val="20009"/>
                    </a:ext>
                  </a:extLst>
                </a:gridCol>
              </a:tblGrid>
              <a:tr h="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385522" name="Rectangle 50"/>
          <p:cNvSpPr>
            <a:spLocks noChangeArrowheads="1"/>
          </p:cNvSpPr>
          <p:nvPr/>
        </p:nvSpPr>
        <p:spPr bwMode="auto">
          <a:xfrm>
            <a:off x="1835150" y="2855913"/>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4</a:t>
            </a:r>
          </a:p>
        </p:txBody>
      </p:sp>
      <p:graphicFrame>
        <p:nvGraphicFramePr>
          <p:cNvPr id="1385523" name="Group 51"/>
          <p:cNvGraphicFramePr>
            <a:graphicFrameLocks noGrp="1"/>
          </p:cNvGraphicFramePr>
          <p:nvPr/>
        </p:nvGraphicFramePr>
        <p:xfrm>
          <a:off x="1692275" y="2855913"/>
          <a:ext cx="574675" cy="2159000"/>
        </p:xfrm>
        <a:graphic>
          <a:graphicData uri="http://schemas.openxmlformats.org/drawingml/2006/table">
            <a:tbl>
              <a:tblPr/>
              <a:tblGrid>
                <a:gridCol w="574675">
                  <a:extLst>
                    <a:ext uri="{9D8B030D-6E8A-4147-A177-3AD203B41FA5}">
                      <a16:colId xmlns:a16="http://schemas.microsoft.com/office/drawing/2014/main" val="20000"/>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385537" name="Rectangle 65"/>
          <p:cNvSpPr>
            <a:spLocks noChangeArrowheads="1"/>
          </p:cNvSpPr>
          <p:nvPr/>
        </p:nvSpPr>
        <p:spPr bwMode="auto">
          <a:xfrm>
            <a:off x="1690688" y="1123950"/>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1</a:t>
            </a:r>
          </a:p>
        </p:txBody>
      </p:sp>
      <p:sp>
        <p:nvSpPr>
          <p:cNvPr id="1385538" name="Line 66"/>
          <p:cNvSpPr>
            <a:spLocks noChangeShapeType="1"/>
          </p:cNvSpPr>
          <p:nvPr/>
        </p:nvSpPr>
        <p:spPr bwMode="auto">
          <a:xfrm>
            <a:off x="1114425" y="1341438"/>
            <a:ext cx="5762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85539" name="Rectangle 67"/>
          <p:cNvSpPr>
            <a:spLocks noChangeArrowheads="1"/>
          </p:cNvSpPr>
          <p:nvPr/>
        </p:nvSpPr>
        <p:spPr bwMode="auto">
          <a:xfrm>
            <a:off x="2987675" y="1123950"/>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2</a:t>
            </a:r>
          </a:p>
        </p:txBody>
      </p:sp>
      <p:sp>
        <p:nvSpPr>
          <p:cNvPr id="1385540" name="Line 68"/>
          <p:cNvSpPr>
            <a:spLocks noChangeShapeType="1"/>
          </p:cNvSpPr>
          <p:nvPr/>
        </p:nvSpPr>
        <p:spPr bwMode="auto">
          <a:xfrm>
            <a:off x="2411413" y="1341438"/>
            <a:ext cx="576262"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85541" name="Rectangle 69"/>
          <p:cNvSpPr>
            <a:spLocks noChangeArrowheads="1"/>
          </p:cNvSpPr>
          <p:nvPr/>
        </p:nvSpPr>
        <p:spPr bwMode="auto">
          <a:xfrm>
            <a:off x="5146675" y="1125538"/>
            <a:ext cx="720725" cy="431800"/>
          </a:xfrm>
          <a:prstGeom prst="rect">
            <a:avLst/>
          </a:prstGeom>
          <a:solidFill>
            <a:srgbClr val="CCFF33"/>
          </a:solidFill>
          <a:ln w="28575" algn="ctr">
            <a:solidFill>
              <a:schemeClr val="tx1"/>
            </a:solidFill>
            <a:miter lim="800000"/>
            <a:headEnd/>
            <a:tailEnd/>
          </a:ln>
          <a:effectLst/>
        </p:spPr>
        <p:txBody>
          <a:bodyPr wrap="none" anchor="ctr"/>
          <a:lstStyle/>
          <a:p>
            <a:r>
              <a:rPr lang="en-US" altLang="zh-CN"/>
              <a:t>S</a:t>
            </a:r>
            <a:r>
              <a:rPr lang="en-US" altLang="zh-CN" baseline="-25000"/>
              <a:t>3-2</a:t>
            </a:r>
          </a:p>
        </p:txBody>
      </p:sp>
      <p:sp>
        <p:nvSpPr>
          <p:cNvPr id="1385542" name="Line 70"/>
          <p:cNvSpPr>
            <a:spLocks noChangeShapeType="1"/>
          </p:cNvSpPr>
          <p:nvPr/>
        </p:nvSpPr>
        <p:spPr bwMode="auto">
          <a:xfrm flipV="1">
            <a:off x="3706813" y="1339850"/>
            <a:ext cx="360362" cy="1588"/>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85543" name="Rectangle 71"/>
          <p:cNvSpPr>
            <a:spLocks noChangeArrowheads="1"/>
          </p:cNvSpPr>
          <p:nvPr/>
        </p:nvSpPr>
        <p:spPr bwMode="auto">
          <a:xfrm>
            <a:off x="6229350" y="1123950"/>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4</a:t>
            </a:r>
          </a:p>
        </p:txBody>
      </p:sp>
      <p:sp>
        <p:nvSpPr>
          <p:cNvPr id="1385544" name="Line 72"/>
          <p:cNvSpPr>
            <a:spLocks noChangeShapeType="1"/>
          </p:cNvSpPr>
          <p:nvPr/>
        </p:nvSpPr>
        <p:spPr bwMode="auto">
          <a:xfrm>
            <a:off x="5867400" y="1339850"/>
            <a:ext cx="361950" cy="1588"/>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85545" name="Line 73"/>
          <p:cNvSpPr>
            <a:spLocks noChangeShapeType="1"/>
          </p:cNvSpPr>
          <p:nvPr/>
        </p:nvSpPr>
        <p:spPr bwMode="auto">
          <a:xfrm>
            <a:off x="6948488" y="1341438"/>
            <a:ext cx="576262"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85546" name="Rectangle 74"/>
          <p:cNvSpPr>
            <a:spLocks noChangeArrowheads="1"/>
          </p:cNvSpPr>
          <p:nvPr/>
        </p:nvSpPr>
        <p:spPr bwMode="auto">
          <a:xfrm>
            <a:off x="1690688" y="692150"/>
            <a:ext cx="719137" cy="431800"/>
          </a:xfrm>
          <a:prstGeom prst="rect">
            <a:avLst/>
          </a:prstGeom>
          <a:noFill/>
          <a:ln w="28575" algn="ctr">
            <a:noFill/>
            <a:miter lim="800000"/>
            <a:headEnd/>
            <a:tailEnd/>
          </a:ln>
          <a:effectLst/>
        </p:spPr>
        <p:txBody>
          <a:bodyPr wrap="none" anchor="ctr"/>
          <a:lstStyle/>
          <a:p>
            <a:r>
              <a:rPr lang="en-US" altLang="zh-CN" sz="2800" i="1"/>
              <a:t>τ</a:t>
            </a:r>
          </a:p>
        </p:txBody>
      </p:sp>
      <p:sp>
        <p:nvSpPr>
          <p:cNvPr id="1385547" name="Rectangle 75"/>
          <p:cNvSpPr>
            <a:spLocks noChangeArrowheads="1"/>
          </p:cNvSpPr>
          <p:nvPr/>
        </p:nvSpPr>
        <p:spPr bwMode="auto">
          <a:xfrm>
            <a:off x="2843213" y="1916113"/>
            <a:ext cx="3143250" cy="457200"/>
          </a:xfrm>
          <a:prstGeom prst="rect">
            <a:avLst/>
          </a:prstGeom>
          <a:noFill/>
          <a:ln w="28575" algn="ctr">
            <a:noFill/>
            <a:miter lim="800000"/>
            <a:headEnd/>
            <a:tailEnd/>
          </a:ln>
          <a:effectLst/>
        </p:spPr>
        <p:txBody>
          <a:bodyPr wrap="none" anchor="ctr">
            <a:spAutoFit/>
          </a:bodyPr>
          <a:lstStyle/>
          <a:p>
            <a:pPr algn="l"/>
            <a:r>
              <a:rPr kumimoji="1" lang="en-US" altLang="zh-CN">
                <a:solidFill>
                  <a:schemeClr val="bg2"/>
                </a:solidFill>
                <a:ea typeface="楷体_GB2312" pitchFamily="49" charset="-122"/>
              </a:rPr>
              <a:t>(a) </a:t>
            </a:r>
            <a:r>
              <a:rPr kumimoji="1" lang="zh-CN" altLang="en-US">
                <a:solidFill>
                  <a:schemeClr val="bg2"/>
                </a:solidFill>
                <a:ea typeface="楷体_GB2312" pitchFamily="49" charset="-122"/>
              </a:rPr>
              <a:t>流水线结构示意图 </a:t>
            </a:r>
          </a:p>
        </p:txBody>
      </p:sp>
      <p:sp>
        <p:nvSpPr>
          <p:cNvPr id="1385548" name="Rectangle 76"/>
          <p:cNvSpPr>
            <a:spLocks noChangeArrowheads="1"/>
          </p:cNvSpPr>
          <p:nvPr/>
        </p:nvSpPr>
        <p:spPr bwMode="auto">
          <a:xfrm>
            <a:off x="3489325" y="5405438"/>
            <a:ext cx="1730375" cy="457200"/>
          </a:xfrm>
          <a:prstGeom prst="rect">
            <a:avLst/>
          </a:prstGeom>
          <a:noFill/>
          <a:ln w="28575" algn="ctr">
            <a:noFill/>
            <a:miter lim="800000"/>
            <a:headEnd/>
            <a:tailEnd/>
          </a:ln>
          <a:effectLst/>
        </p:spPr>
        <p:txBody>
          <a:bodyPr wrap="none" anchor="ctr">
            <a:spAutoFit/>
          </a:bodyPr>
          <a:lstStyle/>
          <a:p>
            <a:pPr algn="l"/>
            <a:r>
              <a:rPr kumimoji="1" lang="en-US" altLang="zh-CN">
                <a:solidFill>
                  <a:schemeClr val="bg2"/>
                </a:solidFill>
                <a:ea typeface="楷体_GB2312" pitchFamily="49" charset="-122"/>
              </a:rPr>
              <a:t>(b) </a:t>
            </a:r>
            <a:r>
              <a:rPr kumimoji="1" lang="zh-CN" altLang="en-US">
                <a:solidFill>
                  <a:schemeClr val="bg2"/>
                </a:solidFill>
                <a:ea typeface="楷体_GB2312" pitchFamily="49" charset="-122"/>
              </a:rPr>
              <a:t>时</a:t>
            </a:r>
            <a:r>
              <a:rPr kumimoji="1" lang="en-US" altLang="zh-CN">
                <a:solidFill>
                  <a:schemeClr val="bg2"/>
                </a:solidFill>
                <a:ea typeface="楷体_GB2312" pitchFamily="49" charset="-122"/>
              </a:rPr>
              <a:t>-</a:t>
            </a:r>
            <a:r>
              <a:rPr kumimoji="1" lang="zh-CN" altLang="en-US">
                <a:solidFill>
                  <a:schemeClr val="bg2"/>
                </a:solidFill>
                <a:ea typeface="楷体_GB2312" pitchFamily="49" charset="-122"/>
              </a:rPr>
              <a:t>空图 </a:t>
            </a:r>
          </a:p>
        </p:txBody>
      </p:sp>
      <p:sp>
        <p:nvSpPr>
          <p:cNvPr id="1385549" name="Rectangle 77"/>
          <p:cNvSpPr>
            <a:spLocks noChangeArrowheads="1"/>
          </p:cNvSpPr>
          <p:nvPr/>
        </p:nvSpPr>
        <p:spPr bwMode="auto">
          <a:xfrm>
            <a:off x="2124075" y="5949950"/>
            <a:ext cx="4881563" cy="457200"/>
          </a:xfrm>
          <a:prstGeom prst="rect">
            <a:avLst/>
          </a:prstGeom>
          <a:noFill/>
          <a:ln w="28575" algn="ctr">
            <a:noFill/>
            <a:miter lim="800000"/>
            <a:headEnd/>
            <a:tailEnd/>
          </a:ln>
          <a:effectLst/>
        </p:spPr>
        <p:txBody>
          <a:bodyPr wrap="none" anchor="ctr">
            <a:spAutoFit/>
          </a:bodyPr>
          <a:lstStyle/>
          <a:p>
            <a:pPr algn="l"/>
            <a:r>
              <a:rPr kumimoji="1" lang="zh-CN" altLang="en-US">
                <a:solidFill>
                  <a:schemeClr val="bg2"/>
                </a:solidFill>
                <a:ea typeface="楷体_GB2312" pitchFamily="49" charset="-122"/>
              </a:rPr>
              <a:t>细分瓶颈段的流水线结构及时</a:t>
            </a:r>
            <a:r>
              <a:rPr kumimoji="1" lang="en-US" altLang="zh-CN">
                <a:solidFill>
                  <a:schemeClr val="bg2"/>
                </a:solidFill>
                <a:ea typeface="楷体_GB2312" pitchFamily="49" charset="-122"/>
              </a:rPr>
              <a:t>-</a:t>
            </a:r>
            <a:r>
              <a:rPr kumimoji="1" lang="zh-CN" altLang="en-US">
                <a:solidFill>
                  <a:schemeClr val="bg2"/>
                </a:solidFill>
                <a:ea typeface="楷体_GB2312" pitchFamily="49" charset="-122"/>
              </a:rPr>
              <a:t>空图</a:t>
            </a:r>
          </a:p>
        </p:txBody>
      </p:sp>
      <p:sp>
        <p:nvSpPr>
          <p:cNvPr id="1385550" name="Rectangle 78"/>
          <p:cNvSpPr>
            <a:spLocks noChangeArrowheads="1"/>
          </p:cNvSpPr>
          <p:nvPr/>
        </p:nvSpPr>
        <p:spPr bwMode="auto">
          <a:xfrm>
            <a:off x="2986088" y="692150"/>
            <a:ext cx="719137" cy="431800"/>
          </a:xfrm>
          <a:prstGeom prst="rect">
            <a:avLst/>
          </a:prstGeom>
          <a:noFill/>
          <a:ln w="28575" algn="ctr">
            <a:noFill/>
            <a:miter lim="800000"/>
            <a:headEnd/>
            <a:tailEnd/>
          </a:ln>
          <a:effectLst/>
        </p:spPr>
        <p:txBody>
          <a:bodyPr wrap="none" anchor="ctr"/>
          <a:lstStyle/>
          <a:p>
            <a:r>
              <a:rPr lang="en-US" altLang="zh-CN" sz="2800" i="1"/>
              <a:t>τ</a:t>
            </a:r>
          </a:p>
        </p:txBody>
      </p:sp>
      <p:sp>
        <p:nvSpPr>
          <p:cNvPr id="1385551" name="Rectangle 79"/>
          <p:cNvSpPr>
            <a:spLocks noChangeArrowheads="1"/>
          </p:cNvSpPr>
          <p:nvPr/>
        </p:nvSpPr>
        <p:spPr bwMode="auto">
          <a:xfrm>
            <a:off x="6227763" y="692150"/>
            <a:ext cx="719137" cy="431800"/>
          </a:xfrm>
          <a:prstGeom prst="rect">
            <a:avLst/>
          </a:prstGeom>
          <a:noFill/>
          <a:ln w="28575" algn="ctr">
            <a:noFill/>
            <a:miter lim="800000"/>
            <a:headEnd/>
            <a:tailEnd/>
          </a:ln>
          <a:effectLst/>
        </p:spPr>
        <p:txBody>
          <a:bodyPr wrap="none" anchor="ctr"/>
          <a:lstStyle/>
          <a:p>
            <a:r>
              <a:rPr lang="en-US" altLang="zh-CN" sz="2800" i="1"/>
              <a:t>τ</a:t>
            </a:r>
          </a:p>
        </p:txBody>
      </p:sp>
      <p:sp>
        <p:nvSpPr>
          <p:cNvPr id="1385552" name="Rectangle 80"/>
          <p:cNvSpPr>
            <a:spLocks noChangeArrowheads="1"/>
          </p:cNvSpPr>
          <p:nvPr/>
        </p:nvSpPr>
        <p:spPr bwMode="auto">
          <a:xfrm>
            <a:off x="4065588" y="1125538"/>
            <a:ext cx="720725" cy="431800"/>
          </a:xfrm>
          <a:prstGeom prst="rect">
            <a:avLst/>
          </a:prstGeom>
          <a:solidFill>
            <a:srgbClr val="CCFF33"/>
          </a:solidFill>
          <a:ln w="28575" algn="ctr">
            <a:solidFill>
              <a:schemeClr val="tx1"/>
            </a:solidFill>
            <a:miter lim="800000"/>
            <a:headEnd/>
            <a:tailEnd/>
          </a:ln>
          <a:effectLst/>
        </p:spPr>
        <p:txBody>
          <a:bodyPr wrap="none" anchor="ctr"/>
          <a:lstStyle/>
          <a:p>
            <a:r>
              <a:rPr lang="en-US" altLang="zh-CN"/>
              <a:t>S</a:t>
            </a:r>
            <a:r>
              <a:rPr lang="en-US" altLang="zh-CN" baseline="-25000"/>
              <a:t>3-1</a:t>
            </a:r>
          </a:p>
        </p:txBody>
      </p:sp>
      <p:sp>
        <p:nvSpPr>
          <p:cNvPr id="1385559" name="Rectangle 87"/>
          <p:cNvSpPr>
            <a:spLocks noChangeArrowheads="1"/>
          </p:cNvSpPr>
          <p:nvPr/>
        </p:nvSpPr>
        <p:spPr bwMode="auto">
          <a:xfrm>
            <a:off x="4137025" y="692150"/>
            <a:ext cx="501650" cy="431800"/>
          </a:xfrm>
          <a:prstGeom prst="rect">
            <a:avLst/>
          </a:prstGeom>
          <a:noFill/>
          <a:ln w="28575" algn="ctr">
            <a:noFill/>
            <a:miter lim="800000"/>
            <a:headEnd/>
            <a:tailEnd/>
          </a:ln>
          <a:effectLst/>
        </p:spPr>
        <p:txBody>
          <a:bodyPr wrap="none" anchor="ctr"/>
          <a:lstStyle/>
          <a:p>
            <a:r>
              <a:rPr lang="en-US" altLang="zh-CN" sz="2800" i="1"/>
              <a:t>τ</a:t>
            </a:r>
          </a:p>
        </p:txBody>
      </p:sp>
      <p:sp>
        <p:nvSpPr>
          <p:cNvPr id="1385561" name="Rectangle 89"/>
          <p:cNvSpPr>
            <a:spLocks noChangeArrowheads="1"/>
          </p:cNvSpPr>
          <p:nvPr/>
        </p:nvSpPr>
        <p:spPr bwMode="auto">
          <a:xfrm>
            <a:off x="4427538" y="4583113"/>
            <a:ext cx="431800"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I</a:t>
            </a:r>
            <a:r>
              <a:rPr lang="en-US" altLang="zh-CN" baseline="-25000"/>
              <a:t>6</a:t>
            </a:r>
          </a:p>
        </p:txBody>
      </p:sp>
      <p:sp>
        <p:nvSpPr>
          <p:cNvPr id="1385562" name="Rectangle 90"/>
          <p:cNvSpPr>
            <a:spLocks noChangeArrowheads="1"/>
          </p:cNvSpPr>
          <p:nvPr/>
        </p:nvSpPr>
        <p:spPr bwMode="auto">
          <a:xfrm>
            <a:off x="2700338" y="4151313"/>
            <a:ext cx="4318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85563" name="Rectangle 91"/>
          <p:cNvSpPr>
            <a:spLocks noChangeArrowheads="1"/>
          </p:cNvSpPr>
          <p:nvPr/>
        </p:nvSpPr>
        <p:spPr bwMode="auto">
          <a:xfrm>
            <a:off x="3133725" y="4151313"/>
            <a:ext cx="4318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85564" name="Rectangle 92"/>
          <p:cNvSpPr>
            <a:spLocks noChangeArrowheads="1"/>
          </p:cNvSpPr>
          <p:nvPr/>
        </p:nvSpPr>
        <p:spPr bwMode="auto">
          <a:xfrm>
            <a:off x="3565525" y="4151313"/>
            <a:ext cx="4318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85565" name="Rectangle 93"/>
          <p:cNvSpPr>
            <a:spLocks noChangeArrowheads="1"/>
          </p:cNvSpPr>
          <p:nvPr/>
        </p:nvSpPr>
        <p:spPr bwMode="auto">
          <a:xfrm>
            <a:off x="3997325" y="4151313"/>
            <a:ext cx="4318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385566" name="Rectangle 94"/>
          <p:cNvSpPr>
            <a:spLocks noChangeArrowheads="1"/>
          </p:cNvSpPr>
          <p:nvPr/>
        </p:nvSpPr>
        <p:spPr bwMode="auto">
          <a:xfrm>
            <a:off x="4429125" y="4151313"/>
            <a:ext cx="431800"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sp>
        <p:nvSpPr>
          <p:cNvPr id="1385567" name="Rectangle 95"/>
          <p:cNvSpPr>
            <a:spLocks noChangeArrowheads="1"/>
          </p:cNvSpPr>
          <p:nvPr/>
        </p:nvSpPr>
        <p:spPr bwMode="auto">
          <a:xfrm>
            <a:off x="4860925" y="4151313"/>
            <a:ext cx="431800"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I</a:t>
            </a:r>
            <a:r>
              <a:rPr lang="en-US" altLang="zh-CN" baseline="-25000"/>
              <a:t>6</a:t>
            </a:r>
          </a:p>
        </p:txBody>
      </p:sp>
      <p:sp>
        <p:nvSpPr>
          <p:cNvPr id="1385574" name="Rectangle 102"/>
          <p:cNvSpPr>
            <a:spLocks noChangeArrowheads="1"/>
          </p:cNvSpPr>
          <p:nvPr/>
        </p:nvSpPr>
        <p:spPr bwMode="auto">
          <a:xfrm>
            <a:off x="3994150" y="2855913"/>
            <a:ext cx="4318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85575" name="Rectangle 103"/>
          <p:cNvSpPr>
            <a:spLocks noChangeArrowheads="1"/>
          </p:cNvSpPr>
          <p:nvPr/>
        </p:nvSpPr>
        <p:spPr bwMode="auto">
          <a:xfrm>
            <a:off x="4427538" y="2855913"/>
            <a:ext cx="4318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85576" name="Rectangle 104"/>
          <p:cNvSpPr>
            <a:spLocks noChangeArrowheads="1"/>
          </p:cNvSpPr>
          <p:nvPr/>
        </p:nvSpPr>
        <p:spPr bwMode="auto">
          <a:xfrm>
            <a:off x="4859338" y="2855913"/>
            <a:ext cx="4318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85577" name="Rectangle 105"/>
          <p:cNvSpPr>
            <a:spLocks noChangeArrowheads="1"/>
          </p:cNvSpPr>
          <p:nvPr/>
        </p:nvSpPr>
        <p:spPr bwMode="auto">
          <a:xfrm>
            <a:off x="5291138" y="2855913"/>
            <a:ext cx="4318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385578" name="Rectangle 106"/>
          <p:cNvSpPr>
            <a:spLocks noChangeArrowheads="1"/>
          </p:cNvSpPr>
          <p:nvPr/>
        </p:nvSpPr>
        <p:spPr bwMode="auto">
          <a:xfrm>
            <a:off x="5722938" y="2855913"/>
            <a:ext cx="431800"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sp>
        <p:nvSpPr>
          <p:cNvPr id="1385579" name="Rectangle 107"/>
          <p:cNvSpPr>
            <a:spLocks noChangeArrowheads="1"/>
          </p:cNvSpPr>
          <p:nvPr/>
        </p:nvSpPr>
        <p:spPr bwMode="auto">
          <a:xfrm>
            <a:off x="6154738" y="2855913"/>
            <a:ext cx="431800"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I</a:t>
            </a:r>
            <a:r>
              <a:rPr lang="en-US" altLang="zh-CN" baseline="-25000"/>
              <a:t>6</a:t>
            </a:r>
          </a:p>
        </p:txBody>
      </p:sp>
      <p:sp>
        <p:nvSpPr>
          <p:cNvPr id="1385580" name="Line 108"/>
          <p:cNvSpPr>
            <a:spLocks noChangeShapeType="1"/>
          </p:cNvSpPr>
          <p:nvPr/>
        </p:nvSpPr>
        <p:spPr bwMode="auto">
          <a:xfrm>
            <a:off x="6588125" y="3287713"/>
            <a:ext cx="0" cy="1728787"/>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85581" name="Line 109"/>
          <p:cNvSpPr>
            <a:spLocks noChangeShapeType="1"/>
          </p:cNvSpPr>
          <p:nvPr/>
        </p:nvSpPr>
        <p:spPr bwMode="auto">
          <a:xfrm flipH="1">
            <a:off x="2268538" y="4149725"/>
            <a:ext cx="431800"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85582" name="Line 110"/>
          <p:cNvSpPr>
            <a:spLocks noChangeShapeType="1"/>
          </p:cNvSpPr>
          <p:nvPr/>
        </p:nvSpPr>
        <p:spPr bwMode="auto">
          <a:xfrm flipH="1">
            <a:off x="2268538" y="3716338"/>
            <a:ext cx="863600"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85583" name="Line 111"/>
          <p:cNvSpPr>
            <a:spLocks noChangeShapeType="1"/>
          </p:cNvSpPr>
          <p:nvPr/>
        </p:nvSpPr>
        <p:spPr bwMode="auto">
          <a:xfrm flipH="1">
            <a:off x="2268538" y="3284538"/>
            <a:ext cx="1295400"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85584" name="Line 112"/>
          <p:cNvSpPr>
            <a:spLocks noChangeShapeType="1"/>
          </p:cNvSpPr>
          <p:nvPr/>
        </p:nvSpPr>
        <p:spPr bwMode="auto">
          <a:xfrm flipH="1">
            <a:off x="2268538" y="2852738"/>
            <a:ext cx="1727200"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85585" name="Line 113"/>
          <p:cNvSpPr>
            <a:spLocks noChangeShapeType="1"/>
          </p:cNvSpPr>
          <p:nvPr/>
        </p:nvSpPr>
        <p:spPr bwMode="auto">
          <a:xfrm>
            <a:off x="5292725" y="4581525"/>
            <a:ext cx="0" cy="43180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85586" name="Line 114"/>
          <p:cNvSpPr>
            <a:spLocks noChangeShapeType="1"/>
          </p:cNvSpPr>
          <p:nvPr/>
        </p:nvSpPr>
        <p:spPr bwMode="auto">
          <a:xfrm>
            <a:off x="5724525" y="4149725"/>
            <a:ext cx="0" cy="86360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85587" name="Line 115"/>
          <p:cNvSpPr>
            <a:spLocks noChangeShapeType="1"/>
          </p:cNvSpPr>
          <p:nvPr/>
        </p:nvSpPr>
        <p:spPr bwMode="auto">
          <a:xfrm>
            <a:off x="6156325" y="3716338"/>
            <a:ext cx="0" cy="1296987"/>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85588" name="Line 116"/>
          <p:cNvSpPr>
            <a:spLocks noChangeShapeType="1"/>
          </p:cNvSpPr>
          <p:nvPr/>
        </p:nvSpPr>
        <p:spPr bwMode="auto">
          <a:xfrm flipV="1">
            <a:off x="4786313" y="1341438"/>
            <a:ext cx="360362" cy="1587"/>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85589" name="Rectangle 117"/>
          <p:cNvSpPr>
            <a:spLocks noChangeArrowheads="1"/>
          </p:cNvSpPr>
          <p:nvPr/>
        </p:nvSpPr>
        <p:spPr bwMode="auto">
          <a:xfrm>
            <a:off x="5219700" y="692150"/>
            <a:ext cx="501650" cy="431800"/>
          </a:xfrm>
          <a:prstGeom prst="rect">
            <a:avLst/>
          </a:prstGeom>
          <a:noFill/>
          <a:ln w="28575" algn="ctr">
            <a:noFill/>
            <a:miter lim="800000"/>
            <a:headEnd/>
            <a:tailEnd/>
          </a:ln>
          <a:effectLst/>
        </p:spPr>
        <p:txBody>
          <a:bodyPr wrap="none" anchor="ctr"/>
          <a:lstStyle/>
          <a:p>
            <a:r>
              <a:rPr lang="en-US" altLang="zh-CN" sz="2800" i="1"/>
              <a:t>τ</a:t>
            </a:r>
          </a:p>
        </p:txBody>
      </p:sp>
      <p:sp>
        <p:nvSpPr>
          <p:cNvPr id="1385590" name="Rectangle 118"/>
          <p:cNvSpPr>
            <a:spLocks noChangeArrowheads="1"/>
          </p:cNvSpPr>
          <p:nvPr/>
        </p:nvSpPr>
        <p:spPr bwMode="auto">
          <a:xfrm>
            <a:off x="3851275" y="765175"/>
            <a:ext cx="2160588" cy="935038"/>
          </a:xfrm>
          <a:prstGeom prst="rect">
            <a:avLst/>
          </a:prstGeom>
          <a:noFill/>
          <a:ln w="19050" algn="ctr">
            <a:solidFill>
              <a:srgbClr val="FF6600"/>
            </a:solidFill>
            <a:prstDash val="dash"/>
            <a:miter lim="800000"/>
            <a:headEnd/>
            <a:tailEnd/>
          </a:ln>
          <a:effectLst/>
        </p:spPr>
        <p:txBody>
          <a:bodyPr wrap="none" anchor="ctr"/>
          <a:lstStyle/>
          <a:p>
            <a:endParaRPr lang="zh-CN" altLang="en-US"/>
          </a:p>
        </p:txBody>
      </p:sp>
      <p:sp>
        <p:nvSpPr>
          <p:cNvPr id="1385591" name="Text Box 119"/>
          <p:cNvSpPr txBox="1">
            <a:spLocks noChangeArrowheads="1"/>
          </p:cNvSpPr>
          <p:nvPr/>
        </p:nvSpPr>
        <p:spPr bwMode="auto">
          <a:xfrm>
            <a:off x="4427538" y="333375"/>
            <a:ext cx="936625" cy="457200"/>
          </a:xfrm>
          <a:prstGeom prst="rect">
            <a:avLst/>
          </a:prstGeom>
          <a:noFill/>
          <a:ln w="28575" algn="ctr">
            <a:noFill/>
            <a:miter lim="800000"/>
            <a:headEnd/>
            <a:tailEnd/>
          </a:ln>
          <a:effectLst/>
        </p:spPr>
        <p:txBody>
          <a:bodyPr>
            <a:spAutoFit/>
          </a:bodyPr>
          <a:lstStyle/>
          <a:p>
            <a:pPr>
              <a:spcBef>
                <a:spcPct val="50000"/>
              </a:spcBef>
            </a:pPr>
            <a:r>
              <a:rPr lang="en-US" altLang="zh-CN">
                <a:solidFill>
                  <a:srgbClr val="FF0066"/>
                </a:solidFill>
              </a:rPr>
              <a:t>S</a:t>
            </a:r>
            <a:r>
              <a:rPr lang="en-US" altLang="zh-CN" baseline="-25000">
                <a:solidFill>
                  <a:srgbClr val="FF0066"/>
                </a:solidFill>
              </a:rPr>
              <a:t>3</a:t>
            </a:r>
          </a:p>
        </p:txBody>
      </p:sp>
      <p:sp>
        <p:nvSpPr>
          <p:cNvPr id="1385592" name="Rectangle 120"/>
          <p:cNvSpPr>
            <a:spLocks noChangeArrowheads="1"/>
          </p:cNvSpPr>
          <p:nvPr/>
        </p:nvSpPr>
        <p:spPr bwMode="auto">
          <a:xfrm>
            <a:off x="3132138" y="3716338"/>
            <a:ext cx="4318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85593" name="Rectangle 121"/>
          <p:cNvSpPr>
            <a:spLocks noChangeArrowheads="1"/>
          </p:cNvSpPr>
          <p:nvPr/>
        </p:nvSpPr>
        <p:spPr bwMode="auto">
          <a:xfrm>
            <a:off x="3563938" y="3284538"/>
            <a:ext cx="4318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85594" name="Rectangle 122"/>
          <p:cNvSpPr>
            <a:spLocks noChangeArrowheads="1"/>
          </p:cNvSpPr>
          <p:nvPr/>
        </p:nvSpPr>
        <p:spPr bwMode="auto">
          <a:xfrm>
            <a:off x="3995738" y="3284538"/>
            <a:ext cx="4318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85595" name="Rectangle 123"/>
          <p:cNvSpPr>
            <a:spLocks noChangeArrowheads="1"/>
          </p:cNvSpPr>
          <p:nvPr/>
        </p:nvSpPr>
        <p:spPr bwMode="auto">
          <a:xfrm>
            <a:off x="3563938" y="3716338"/>
            <a:ext cx="4318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85596" name="Rectangle 124"/>
          <p:cNvSpPr>
            <a:spLocks noChangeArrowheads="1"/>
          </p:cNvSpPr>
          <p:nvPr/>
        </p:nvSpPr>
        <p:spPr bwMode="auto">
          <a:xfrm>
            <a:off x="4427538" y="3284538"/>
            <a:ext cx="4318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85597" name="Rectangle 125"/>
          <p:cNvSpPr>
            <a:spLocks noChangeArrowheads="1"/>
          </p:cNvSpPr>
          <p:nvPr/>
        </p:nvSpPr>
        <p:spPr bwMode="auto">
          <a:xfrm>
            <a:off x="3995738" y="3716338"/>
            <a:ext cx="4318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85598" name="Rectangle 126"/>
          <p:cNvSpPr>
            <a:spLocks noChangeArrowheads="1"/>
          </p:cNvSpPr>
          <p:nvPr/>
        </p:nvSpPr>
        <p:spPr bwMode="auto">
          <a:xfrm>
            <a:off x="4859338" y="3284538"/>
            <a:ext cx="4318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385599" name="Rectangle 127"/>
          <p:cNvSpPr>
            <a:spLocks noChangeArrowheads="1"/>
          </p:cNvSpPr>
          <p:nvPr/>
        </p:nvSpPr>
        <p:spPr bwMode="auto">
          <a:xfrm>
            <a:off x="4427538" y="3716338"/>
            <a:ext cx="4318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385600" name="Rectangle 128"/>
          <p:cNvSpPr>
            <a:spLocks noChangeArrowheads="1"/>
          </p:cNvSpPr>
          <p:nvPr/>
        </p:nvSpPr>
        <p:spPr bwMode="auto">
          <a:xfrm>
            <a:off x="5292725" y="3284538"/>
            <a:ext cx="431800"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sp>
        <p:nvSpPr>
          <p:cNvPr id="1385601" name="Rectangle 129"/>
          <p:cNvSpPr>
            <a:spLocks noChangeArrowheads="1"/>
          </p:cNvSpPr>
          <p:nvPr/>
        </p:nvSpPr>
        <p:spPr bwMode="auto">
          <a:xfrm>
            <a:off x="4859338" y="3716338"/>
            <a:ext cx="431800"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sp>
        <p:nvSpPr>
          <p:cNvPr id="1385602" name="Rectangle 130"/>
          <p:cNvSpPr>
            <a:spLocks noChangeArrowheads="1"/>
          </p:cNvSpPr>
          <p:nvPr/>
        </p:nvSpPr>
        <p:spPr bwMode="auto">
          <a:xfrm>
            <a:off x="5724525" y="3284538"/>
            <a:ext cx="431800"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I</a:t>
            </a:r>
            <a:r>
              <a:rPr lang="en-US" altLang="zh-CN" baseline="-25000"/>
              <a:t>6</a:t>
            </a:r>
          </a:p>
        </p:txBody>
      </p:sp>
      <p:sp>
        <p:nvSpPr>
          <p:cNvPr id="1385603" name="Rectangle 131"/>
          <p:cNvSpPr>
            <a:spLocks noChangeArrowheads="1"/>
          </p:cNvSpPr>
          <p:nvPr/>
        </p:nvSpPr>
        <p:spPr bwMode="auto">
          <a:xfrm>
            <a:off x="5292725" y="3716338"/>
            <a:ext cx="431800"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I</a:t>
            </a:r>
            <a:r>
              <a:rPr lang="en-US" altLang="zh-CN" baseline="-25000"/>
              <a:t>6</a:t>
            </a:r>
          </a:p>
        </p:txBody>
      </p:sp>
    </p:spTree>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灯片编号占位符 4"/>
          <p:cNvSpPr>
            <a:spLocks noGrp="1"/>
          </p:cNvSpPr>
          <p:nvPr>
            <p:ph type="sldNum" sz="quarter" idx="11"/>
          </p:nvPr>
        </p:nvSpPr>
        <p:spPr/>
        <p:txBody>
          <a:bodyPr/>
          <a:lstStyle/>
          <a:p>
            <a:fld id="{926212A4-D0DC-46D7-B67C-A403950797B1}" type="slidenum">
              <a:rPr lang="zh-CN" altLang="en-US"/>
              <a:pPr/>
              <a:t>63</a:t>
            </a:fld>
            <a:endParaRPr lang="en-US" altLang="zh-CN"/>
          </a:p>
        </p:txBody>
      </p:sp>
      <p:sp>
        <p:nvSpPr>
          <p:cNvPr id="1277954" name="Rectangle 2"/>
          <p:cNvSpPr>
            <a:spLocks noGrp="1" noChangeArrowheads="1"/>
          </p:cNvSpPr>
          <p:nvPr>
            <p:ph type="title"/>
          </p:nvPr>
        </p:nvSpPr>
        <p:spPr/>
        <p:txBody>
          <a:bodyPr/>
          <a:lstStyle/>
          <a:p>
            <a:r>
              <a:rPr lang="en-US" altLang="zh-CN"/>
              <a:t>7.4.2 </a:t>
            </a:r>
            <a:r>
              <a:rPr lang="zh-CN" altLang="en-US" b="0"/>
              <a:t>吞吐率</a:t>
            </a:r>
          </a:p>
        </p:txBody>
      </p:sp>
      <p:sp>
        <p:nvSpPr>
          <p:cNvPr id="1277956" name="Rectangle 4"/>
          <p:cNvSpPr>
            <a:spLocks noChangeArrowheads="1"/>
          </p:cNvSpPr>
          <p:nvPr/>
        </p:nvSpPr>
        <p:spPr bwMode="auto">
          <a:xfrm>
            <a:off x="2266950" y="4583113"/>
            <a:ext cx="4318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277958" name="Line 6"/>
          <p:cNvSpPr>
            <a:spLocks noChangeShapeType="1"/>
          </p:cNvSpPr>
          <p:nvPr/>
        </p:nvSpPr>
        <p:spPr bwMode="auto">
          <a:xfrm>
            <a:off x="2266950" y="5016500"/>
            <a:ext cx="4681538"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7959" name="Line 7"/>
          <p:cNvSpPr>
            <a:spLocks noChangeShapeType="1"/>
          </p:cNvSpPr>
          <p:nvPr/>
        </p:nvSpPr>
        <p:spPr bwMode="auto">
          <a:xfrm flipV="1">
            <a:off x="2266950" y="2424113"/>
            <a:ext cx="0" cy="2592387"/>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7960" name="Rectangle 8"/>
          <p:cNvSpPr>
            <a:spLocks noChangeArrowheads="1"/>
          </p:cNvSpPr>
          <p:nvPr/>
        </p:nvSpPr>
        <p:spPr bwMode="auto">
          <a:xfrm>
            <a:off x="2266950" y="4943475"/>
            <a:ext cx="431800" cy="431800"/>
          </a:xfrm>
          <a:prstGeom prst="rect">
            <a:avLst/>
          </a:prstGeom>
          <a:noFill/>
          <a:ln w="12700" algn="ctr">
            <a:noFill/>
            <a:miter lim="800000"/>
            <a:headEnd/>
            <a:tailEnd/>
          </a:ln>
          <a:effectLst/>
        </p:spPr>
        <p:txBody>
          <a:bodyPr wrap="none"/>
          <a:lstStyle/>
          <a:p>
            <a:r>
              <a:rPr lang="en-US" altLang="zh-CN">
                <a:solidFill>
                  <a:srgbClr val="CC0099"/>
                </a:solidFill>
              </a:rPr>
              <a:t>1</a:t>
            </a:r>
            <a:endParaRPr lang="en-US" altLang="zh-CN" baseline="-25000">
              <a:solidFill>
                <a:srgbClr val="CC0099"/>
              </a:solidFill>
            </a:endParaRPr>
          </a:p>
        </p:txBody>
      </p:sp>
      <p:sp>
        <p:nvSpPr>
          <p:cNvPr id="1277961" name="Rectangle 9"/>
          <p:cNvSpPr>
            <a:spLocks noChangeArrowheads="1"/>
          </p:cNvSpPr>
          <p:nvPr/>
        </p:nvSpPr>
        <p:spPr bwMode="auto">
          <a:xfrm>
            <a:off x="2700338" y="4943475"/>
            <a:ext cx="431800" cy="431800"/>
          </a:xfrm>
          <a:prstGeom prst="rect">
            <a:avLst/>
          </a:prstGeom>
          <a:noFill/>
          <a:ln w="12700" algn="ctr">
            <a:noFill/>
            <a:miter lim="800000"/>
            <a:headEnd/>
            <a:tailEnd/>
          </a:ln>
          <a:effectLst/>
        </p:spPr>
        <p:txBody>
          <a:bodyPr wrap="none"/>
          <a:lstStyle/>
          <a:p>
            <a:r>
              <a:rPr lang="en-US" altLang="zh-CN">
                <a:solidFill>
                  <a:srgbClr val="CC0099"/>
                </a:solidFill>
              </a:rPr>
              <a:t>2</a:t>
            </a:r>
            <a:endParaRPr lang="en-US" altLang="zh-CN" baseline="-25000">
              <a:solidFill>
                <a:srgbClr val="CC0099"/>
              </a:solidFill>
            </a:endParaRPr>
          </a:p>
        </p:txBody>
      </p:sp>
      <p:sp>
        <p:nvSpPr>
          <p:cNvPr id="1277962" name="Rectangle 10"/>
          <p:cNvSpPr>
            <a:spLocks noChangeArrowheads="1"/>
          </p:cNvSpPr>
          <p:nvPr/>
        </p:nvSpPr>
        <p:spPr bwMode="auto">
          <a:xfrm>
            <a:off x="3563938" y="4943475"/>
            <a:ext cx="431800" cy="431800"/>
          </a:xfrm>
          <a:prstGeom prst="rect">
            <a:avLst/>
          </a:prstGeom>
          <a:noFill/>
          <a:ln w="12700" algn="ctr">
            <a:noFill/>
            <a:miter lim="800000"/>
            <a:headEnd/>
            <a:tailEnd/>
          </a:ln>
          <a:effectLst/>
        </p:spPr>
        <p:txBody>
          <a:bodyPr wrap="none"/>
          <a:lstStyle/>
          <a:p>
            <a:r>
              <a:rPr lang="en-US" altLang="zh-CN">
                <a:solidFill>
                  <a:srgbClr val="CC0099"/>
                </a:solidFill>
              </a:rPr>
              <a:t>4</a:t>
            </a:r>
            <a:endParaRPr lang="en-US" altLang="zh-CN" baseline="-25000">
              <a:solidFill>
                <a:srgbClr val="CC0099"/>
              </a:solidFill>
            </a:endParaRPr>
          </a:p>
        </p:txBody>
      </p:sp>
      <p:sp>
        <p:nvSpPr>
          <p:cNvPr id="1277963" name="Rectangle 11"/>
          <p:cNvSpPr>
            <a:spLocks noChangeArrowheads="1"/>
          </p:cNvSpPr>
          <p:nvPr/>
        </p:nvSpPr>
        <p:spPr bwMode="auto">
          <a:xfrm>
            <a:off x="3132138" y="4943475"/>
            <a:ext cx="431800" cy="431800"/>
          </a:xfrm>
          <a:prstGeom prst="rect">
            <a:avLst/>
          </a:prstGeom>
          <a:noFill/>
          <a:ln w="12700" algn="ctr">
            <a:noFill/>
            <a:miter lim="800000"/>
            <a:headEnd/>
            <a:tailEnd/>
          </a:ln>
          <a:effectLst/>
        </p:spPr>
        <p:txBody>
          <a:bodyPr wrap="none"/>
          <a:lstStyle/>
          <a:p>
            <a:r>
              <a:rPr lang="en-US" altLang="zh-CN">
                <a:solidFill>
                  <a:srgbClr val="CC0099"/>
                </a:solidFill>
              </a:rPr>
              <a:t>3</a:t>
            </a:r>
            <a:endParaRPr lang="en-US" altLang="zh-CN" baseline="-25000">
              <a:solidFill>
                <a:srgbClr val="CC0099"/>
              </a:solidFill>
            </a:endParaRPr>
          </a:p>
        </p:txBody>
      </p:sp>
      <p:sp>
        <p:nvSpPr>
          <p:cNvPr id="1277964" name="Rectangle 12"/>
          <p:cNvSpPr>
            <a:spLocks noChangeArrowheads="1"/>
          </p:cNvSpPr>
          <p:nvPr/>
        </p:nvSpPr>
        <p:spPr bwMode="auto">
          <a:xfrm>
            <a:off x="3995738" y="4943475"/>
            <a:ext cx="431800" cy="431800"/>
          </a:xfrm>
          <a:prstGeom prst="rect">
            <a:avLst/>
          </a:prstGeom>
          <a:noFill/>
          <a:ln w="12700" algn="ctr">
            <a:noFill/>
            <a:miter lim="800000"/>
            <a:headEnd/>
            <a:tailEnd/>
          </a:ln>
          <a:effectLst/>
        </p:spPr>
        <p:txBody>
          <a:bodyPr wrap="none"/>
          <a:lstStyle/>
          <a:p>
            <a:r>
              <a:rPr lang="en-US" altLang="zh-CN">
                <a:solidFill>
                  <a:srgbClr val="CC0099"/>
                </a:solidFill>
              </a:rPr>
              <a:t>5</a:t>
            </a:r>
            <a:endParaRPr lang="en-US" altLang="zh-CN" baseline="-25000">
              <a:solidFill>
                <a:srgbClr val="CC0099"/>
              </a:solidFill>
            </a:endParaRPr>
          </a:p>
        </p:txBody>
      </p:sp>
      <p:sp>
        <p:nvSpPr>
          <p:cNvPr id="1277965" name="Rectangle 13"/>
          <p:cNvSpPr>
            <a:spLocks noChangeArrowheads="1"/>
          </p:cNvSpPr>
          <p:nvPr/>
        </p:nvSpPr>
        <p:spPr bwMode="auto">
          <a:xfrm>
            <a:off x="5291138" y="4943475"/>
            <a:ext cx="431800" cy="431800"/>
          </a:xfrm>
          <a:prstGeom prst="rect">
            <a:avLst/>
          </a:prstGeom>
          <a:noFill/>
          <a:ln w="12700" algn="ctr">
            <a:noFill/>
            <a:miter lim="800000"/>
            <a:headEnd/>
            <a:tailEnd/>
          </a:ln>
          <a:effectLst/>
        </p:spPr>
        <p:txBody>
          <a:bodyPr wrap="none"/>
          <a:lstStyle/>
          <a:p>
            <a:r>
              <a:rPr lang="en-US" altLang="zh-CN">
                <a:solidFill>
                  <a:srgbClr val="CC0099"/>
                </a:solidFill>
              </a:rPr>
              <a:t>8</a:t>
            </a:r>
            <a:endParaRPr lang="en-US" altLang="zh-CN" baseline="-25000">
              <a:solidFill>
                <a:srgbClr val="CC0099"/>
              </a:solidFill>
            </a:endParaRPr>
          </a:p>
        </p:txBody>
      </p:sp>
      <p:sp>
        <p:nvSpPr>
          <p:cNvPr id="1277966" name="Rectangle 14"/>
          <p:cNvSpPr>
            <a:spLocks noChangeArrowheads="1"/>
          </p:cNvSpPr>
          <p:nvPr/>
        </p:nvSpPr>
        <p:spPr bwMode="auto">
          <a:xfrm>
            <a:off x="4427538" y="4943475"/>
            <a:ext cx="431800" cy="431800"/>
          </a:xfrm>
          <a:prstGeom prst="rect">
            <a:avLst/>
          </a:prstGeom>
          <a:noFill/>
          <a:ln w="12700" algn="ctr">
            <a:noFill/>
            <a:miter lim="800000"/>
            <a:headEnd/>
            <a:tailEnd/>
          </a:ln>
          <a:effectLst/>
        </p:spPr>
        <p:txBody>
          <a:bodyPr wrap="none"/>
          <a:lstStyle/>
          <a:p>
            <a:r>
              <a:rPr lang="en-US" altLang="zh-CN">
                <a:solidFill>
                  <a:srgbClr val="CC0099"/>
                </a:solidFill>
              </a:rPr>
              <a:t>6</a:t>
            </a:r>
            <a:endParaRPr lang="en-US" altLang="zh-CN" baseline="-25000">
              <a:solidFill>
                <a:srgbClr val="CC0099"/>
              </a:solidFill>
            </a:endParaRPr>
          </a:p>
        </p:txBody>
      </p:sp>
      <p:sp>
        <p:nvSpPr>
          <p:cNvPr id="1277967" name="Rectangle 15"/>
          <p:cNvSpPr>
            <a:spLocks noChangeArrowheads="1"/>
          </p:cNvSpPr>
          <p:nvPr/>
        </p:nvSpPr>
        <p:spPr bwMode="auto">
          <a:xfrm>
            <a:off x="4859338" y="4943475"/>
            <a:ext cx="431800" cy="431800"/>
          </a:xfrm>
          <a:prstGeom prst="rect">
            <a:avLst/>
          </a:prstGeom>
          <a:noFill/>
          <a:ln w="12700" algn="ctr">
            <a:noFill/>
            <a:miter lim="800000"/>
            <a:headEnd/>
            <a:tailEnd/>
          </a:ln>
          <a:effectLst/>
        </p:spPr>
        <p:txBody>
          <a:bodyPr wrap="none"/>
          <a:lstStyle/>
          <a:p>
            <a:r>
              <a:rPr lang="en-US" altLang="zh-CN">
                <a:solidFill>
                  <a:srgbClr val="CC0099"/>
                </a:solidFill>
              </a:rPr>
              <a:t>7</a:t>
            </a:r>
            <a:endParaRPr lang="en-US" altLang="zh-CN" baseline="-25000">
              <a:solidFill>
                <a:srgbClr val="CC0099"/>
              </a:solidFill>
            </a:endParaRPr>
          </a:p>
        </p:txBody>
      </p:sp>
      <p:sp>
        <p:nvSpPr>
          <p:cNvPr id="1277968" name="Rectangle 16"/>
          <p:cNvSpPr>
            <a:spLocks noChangeArrowheads="1"/>
          </p:cNvSpPr>
          <p:nvPr/>
        </p:nvSpPr>
        <p:spPr bwMode="auto">
          <a:xfrm>
            <a:off x="5724525" y="4943475"/>
            <a:ext cx="431800" cy="431800"/>
          </a:xfrm>
          <a:prstGeom prst="rect">
            <a:avLst/>
          </a:prstGeom>
          <a:noFill/>
          <a:ln w="12700" algn="ctr">
            <a:noFill/>
            <a:miter lim="800000"/>
            <a:headEnd/>
            <a:tailEnd/>
          </a:ln>
          <a:effectLst/>
        </p:spPr>
        <p:txBody>
          <a:bodyPr wrap="none"/>
          <a:lstStyle/>
          <a:p>
            <a:r>
              <a:rPr lang="en-US" altLang="zh-CN">
                <a:solidFill>
                  <a:srgbClr val="CC0099"/>
                </a:solidFill>
              </a:rPr>
              <a:t>9</a:t>
            </a:r>
            <a:endParaRPr lang="en-US" altLang="zh-CN" baseline="-25000">
              <a:solidFill>
                <a:srgbClr val="CC0099"/>
              </a:solidFill>
            </a:endParaRPr>
          </a:p>
        </p:txBody>
      </p:sp>
      <p:sp>
        <p:nvSpPr>
          <p:cNvPr id="1277969" name="Rectangle 17"/>
          <p:cNvSpPr>
            <a:spLocks noChangeArrowheads="1"/>
          </p:cNvSpPr>
          <p:nvPr/>
        </p:nvSpPr>
        <p:spPr bwMode="auto">
          <a:xfrm>
            <a:off x="6156325" y="4943475"/>
            <a:ext cx="431800" cy="431800"/>
          </a:xfrm>
          <a:prstGeom prst="rect">
            <a:avLst/>
          </a:prstGeom>
          <a:noFill/>
          <a:ln w="12700" algn="ctr">
            <a:noFill/>
            <a:miter lim="800000"/>
            <a:headEnd/>
            <a:tailEnd/>
          </a:ln>
          <a:effectLst/>
        </p:spPr>
        <p:txBody>
          <a:bodyPr wrap="none"/>
          <a:lstStyle/>
          <a:p>
            <a:r>
              <a:rPr lang="en-US" altLang="zh-CN">
                <a:solidFill>
                  <a:srgbClr val="CC0099"/>
                </a:solidFill>
              </a:rPr>
              <a:t>10</a:t>
            </a:r>
            <a:endParaRPr lang="en-US" altLang="zh-CN" baseline="-25000">
              <a:solidFill>
                <a:srgbClr val="CC0099"/>
              </a:solidFill>
            </a:endParaRPr>
          </a:p>
        </p:txBody>
      </p:sp>
      <p:sp>
        <p:nvSpPr>
          <p:cNvPr id="1277971" name="Rectangle 19"/>
          <p:cNvSpPr>
            <a:spLocks noChangeArrowheads="1"/>
          </p:cNvSpPr>
          <p:nvPr/>
        </p:nvSpPr>
        <p:spPr bwMode="auto">
          <a:xfrm>
            <a:off x="1835150" y="4584700"/>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1</a:t>
            </a:r>
          </a:p>
        </p:txBody>
      </p:sp>
      <p:sp>
        <p:nvSpPr>
          <p:cNvPr id="1277972" name="Rectangle 20"/>
          <p:cNvSpPr>
            <a:spLocks noChangeArrowheads="1"/>
          </p:cNvSpPr>
          <p:nvPr/>
        </p:nvSpPr>
        <p:spPr bwMode="auto">
          <a:xfrm>
            <a:off x="1835150" y="4151313"/>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2</a:t>
            </a:r>
          </a:p>
        </p:txBody>
      </p:sp>
      <p:sp>
        <p:nvSpPr>
          <p:cNvPr id="1277973" name="Rectangle 21"/>
          <p:cNvSpPr>
            <a:spLocks noChangeArrowheads="1"/>
          </p:cNvSpPr>
          <p:nvPr/>
        </p:nvSpPr>
        <p:spPr bwMode="auto">
          <a:xfrm>
            <a:off x="1763713" y="3719513"/>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3-1</a:t>
            </a:r>
          </a:p>
        </p:txBody>
      </p:sp>
      <p:sp>
        <p:nvSpPr>
          <p:cNvPr id="1277974" name="Rectangle 22"/>
          <p:cNvSpPr>
            <a:spLocks noChangeArrowheads="1"/>
          </p:cNvSpPr>
          <p:nvPr/>
        </p:nvSpPr>
        <p:spPr bwMode="auto">
          <a:xfrm>
            <a:off x="1763713" y="3287713"/>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3-2</a:t>
            </a:r>
          </a:p>
        </p:txBody>
      </p:sp>
      <p:sp>
        <p:nvSpPr>
          <p:cNvPr id="1277975" name="Rectangle 23"/>
          <p:cNvSpPr>
            <a:spLocks noChangeArrowheads="1"/>
          </p:cNvSpPr>
          <p:nvPr/>
        </p:nvSpPr>
        <p:spPr bwMode="auto">
          <a:xfrm>
            <a:off x="6875463" y="4584700"/>
            <a:ext cx="900112" cy="822325"/>
          </a:xfrm>
          <a:prstGeom prst="rect">
            <a:avLst/>
          </a:prstGeom>
          <a:noFill/>
          <a:ln w="28575" algn="ctr">
            <a:noFill/>
            <a:miter lim="800000"/>
            <a:headEnd/>
            <a:tailEnd/>
          </a:ln>
          <a:effectLst/>
        </p:spPr>
        <p:txBody>
          <a:bodyPr anchor="ctr">
            <a:spAutoFit/>
          </a:bodyPr>
          <a:lstStyle/>
          <a:p>
            <a:r>
              <a:rPr lang="zh-CN" altLang="en-US">
                <a:solidFill>
                  <a:srgbClr val="0000FF"/>
                </a:solidFill>
              </a:rPr>
              <a:t>时钟</a:t>
            </a:r>
          </a:p>
          <a:p>
            <a:r>
              <a:rPr lang="zh-CN" altLang="en-US">
                <a:solidFill>
                  <a:srgbClr val="0000FF"/>
                </a:solidFill>
              </a:rPr>
              <a:t>周期</a:t>
            </a:r>
            <a:endParaRPr lang="zh-CN" altLang="en-US" baseline="-25000">
              <a:solidFill>
                <a:srgbClr val="0000FF"/>
              </a:solidFill>
            </a:endParaRPr>
          </a:p>
        </p:txBody>
      </p:sp>
      <p:sp>
        <p:nvSpPr>
          <p:cNvPr id="1277976" name="Rectangle 24"/>
          <p:cNvSpPr>
            <a:spLocks noChangeArrowheads="1"/>
          </p:cNvSpPr>
          <p:nvPr/>
        </p:nvSpPr>
        <p:spPr bwMode="auto">
          <a:xfrm>
            <a:off x="2195513" y="2279650"/>
            <a:ext cx="576262" cy="457200"/>
          </a:xfrm>
          <a:prstGeom prst="rect">
            <a:avLst/>
          </a:prstGeom>
          <a:noFill/>
          <a:ln w="28575" algn="ctr">
            <a:noFill/>
            <a:miter lim="800000"/>
            <a:headEnd/>
            <a:tailEnd/>
          </a:ln>
          <a:effectLst/>
        </p:spPr>
        <p:txBody>
          <a:bodyPr anchor="ctr">
            <a:spAutoFit/>
          </a:bodyPr>
          <a:lstStyle/>
          <a:p>
            <a:r>
              <a:rPr lang="zh-CN" altLang="en-US">
                <a:solidFill>
                  <a:srgbClr val="0000FF"/>
                </a:solidFill>
              </a:rPr>
              <a:t>段</a:t>
            </a:r>
            <a:endParaRPr lang="zh-CN" altLang="en-US" baseline="-25000">
              <a:solidFill>
                <a:srgbClr val="0000FF"/>
              </a:solidFill>
            </a:endParaRPr>
          </a:p>
        </p:txBody>
      </p:sp>
      <p:sp>
        <p:nvSpPr>
          <p:cNvPr id="1277980" name="Rectangle 28"/>
          <p:cNvSpPr>
            <a:spLocks noChangeArrowheads="1"/>
          </p:cNvSpPr>
          <p:nvPr/>
        </p:nvSpPr>
        <p:spPr bwMode="auto">
          <a:xfrm>
            <a:off x="2700338" y="4583113"/>
            <a:ext cx="4318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277985" name="Rectangle 33"/>
          <p:cNvSpPr>
            <a:spLocks noChangeArrowheads="1"/>
          </p:cNvSpPr>
          <p:nvPr/>
        </p:nvSpPr>
        <p:spPr bwMode="auto">
          <a:xfrm>
            <a:off x="3132138" y="4583113"/>
            <a:ext cx="4318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277990" name="Rectangle 38"/>
          <p:cNvSpPr>
            <a:spLocks noChangeArrowheads="1"/>
          </p:cNvSpPr>
          <p:nvPr/>
        </p:nvSpPr>
        <p:spPr bwMode="auto">
          <a:xfrm>
            <a:off x="3563938" y="4583113"/>
            <a:ext cx="4318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277993" name="Rectangle 41"/>
          <p:cNvSpPr>
            <a:spLocks noChangeArrowheads="1"/>
          </p:cNvSpPr>
          <p:nvPr/>
        </p:nvSpPr>
        <p:spPr bwMode="auto">
          <a:xfrm>
            <a:off x="3995738" y="4583113"/>
            <a:ext cx="431800"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graphicFrame>
        <p:nvGraphicFramePr>
          <p:cNvPr id="1278103" name="Group 151"/>
          <p:cNvGraphicFramePr>
            <a:graphicFrameLocks noGrp="1"/>
          </p:cNvGraphicFramePr>
          <p:nvPr/>
        </p:nvGraphicFramePr>
        <p:xfrm>
          <a:off x="2266950" y="5013325"/>
          <a:ext cx="4318000" cy="335280"/>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gridCol w="431800">
                  <a:extLst>
                    <a:ext uri="{9D8B030D-6E8A-4147-A177-3AD203B41FA5}">
                      <a16:colId xmlns:a16="http://schemas.microsoft.com/office/drawing/2014/main" val="20008"/>
                    </a:ext>
                  </a:extLst>
                </a:gridCol>
                <a:gridCol w="431800">
                  <a:extLst>
                    <a:ext uri="{9D8B030D-6E8A-4147-A177-3AD203B41FA5}">
                      <a16:colId xmlns:a16="http://schemas.microsoft.com/office/drawing/2014/main" val="20009"/>
                    </a:ext>
                  </a:extLst>
                </a:gridCol>
              </a:tblGrid>
              <a:tr h="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278036" name="Rectangle 84"/>
          <p:cNvSpPr>
            <a:spLocks noChangeArrowheads="1"/>
          </p:cNvSpPr>
          <p:nvPr/>
        </p:nvSpPr>
        <p:spPr bwMode="auto">
          <a:xfrm>
            <a:off x="1835150" y="2855913"/>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4</a:t>
            </a:r>
          </a:p>
        </p:txBody>
      </p:sp>
      <p:graphicFrame>
        <p:nvGraphicFramePr>
          <p:cNvPr id="1278037" name="Group 85"/>
          <p:cNvGraphicFramePr>
            <a:graphicFrameLocks noGrp="1"/>
          </p:cNvGraphicFramePr>
          <p:nvPr/>
        </p:nvGraphicFramePr>
        <p:xfrm>
          <a:off x="1692275" y="2855913"/>
          <a:ext cx="574675" cy="2159000"/>
        </p:xfrm>
        <a:graphic>
          <a:graphicData uri="http://schemas.openxmlformats.org/drawingml/2006/table">
            <a:tbl>
              <a:tblPr/>
              <a:tblGrid>
                <a:gridCol w="574675">
                  <a:extLst>
                    <a:ext uri="{9D8B030D-6E8A-4147-A177-3AD203B41FA5}">
                      <a16:colId xmlns:a16="http://schemas.microsoft.com/office/drawing/2014/main" val="20000"/>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278051" name="Rectangle 99"/>
          <p:cNvSpPr>
            <a:spLocks noChangeArrowheads="1"/>
          </p:cNvSpPr>
          <p:nvPr/>
        </p:nvSpPr>
        <p:spPr bwMode="auto">
          <a:xfrm>
            <a:off x="1835150" y="1123950"/>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1</a:t>
            </a:r>
          </a:p>
        </p:txBody>
      </p:sp>
      <p:sp>
        <p:nvSpPr>
          <p:cNvPr id="1278052" name="Line 100"/>
          <p:cNvSpPr>
            <a:spLocks noChangeShapeType="1"/>
          </p:cNvSpPr>
          <p:nvPr/>
        </p:nvSpPr>
        <p:spPr bwMode="auto">
          <a:xfrm>
            <a:off x="1258888" y="1341438"/>
            <a:ext cx="576262"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8053" name="Rectangle 101"/>
          <p:cNvSpPr>
            <a:spLocks noChangeArrowheads="1"/>
          </p:cNvSpPr>
          <p:nvPr/>
        </p:nvSpPr>
        <p:spPr bwMode="auto">
          <a:xfrm>
            <a:off x="3132138" y="1123950"/>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2</a:t>
            </a:r>
          </a:p>
        </p:txBody>
      </p:sp>
      <p:sp>
        <p:nvSpPr>
          <p:cNvPr id="1278054" name="Line 102"/>
          <p:cNvSpPr>
            <a:spLocks noChangeShapeType="1"/>
          </p:cNvSpPr>
          <p:nvPr/>
        </p:nvSpPr>
        <p:spPr bwMode="auto">
          <a:xfrm>
            <a:off x="2555875" y="1341438"/>
            <a:ext cx="5762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8055" name="Rectangle 103"/>
          <p:cNvSpPr>
            <a:spLocks noChangeArrowheads="1"/>
          </p:cNvSpPr>
          <p:nvPr/>
        </p:nvSpPr>
        <p:spPr bwMode="auto">
          <a:xfrm>
            <a:off x="4572000" y="1412875"/>
            <a:ext cx="720725" cy="431800"/>
          </a:xfrm>
          <a:prstGeom prst="rect">
            <a:avLst/>
          </a:prstGeom>
          <a:solidFill>
            <a:srgbClr val="CCFF33"/>
          </a:solidFill>
          <a:ln w="28575" algn="ctr">
            <a:solidFill>
              <a:schemeClr val="tx1"/>
            </a:solidFill>
            <a:miter lim="800000"/>
            <a:headEnd/>
            <a:tailEnd/>
          </a:ln>
          <a:effectLst/>
        </p:spPr>
        <p:txBody>
          <a:bodyPr wrap="none" anchor="ctr"/>
          <a:lstStyle/>
          <a:p>
            <a:r>
              <a:rPr lang="en-US" altLang="zh-CN"/>
              <a:t>S</a:t>
            </a:r>
            <a:r>
              <a:rPr lang="en-US" altLang="zh-CN" baseline="-25000"/>
              <a:t>3-2</a:t>
            </a:r>
          </a:p>
        </p:txBody>
      </p:sp>
      <p:sp>
        <p:nvSpPr>
          <p:cNvPr id="1278056" name="Line 104"/>
          <p:cNvSpPr>
            <a:spLocks noChangeShapeType="1"/>
          </p:cNvSpPr>
          <p:nvPr/>
        </p:nvSpPr>
        <p:spPr bwMode="auto">
          <a:xfrm flipV="1">
            <a:off x="3851275" y="1339850"/>
            <a:ext cx="360363" cy="1588"/>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8057" name="Rectangle 105"/>
          <p:cNvSpPr>
            <a:spLocks noChangeArrowheads="1"/>
          </p:cNvSpPr>
          <p:nvPr/>
        </p:nvSpPr>
        <p:spPr bwMode="auto">
          <a:xfrm>
            <a:off x="6013450" y="1123950"/>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4</a:t>
            </a:r>
          </a:p>
        </p:txBody>
      </p:sp>
      <p:sp>
        <p:nvSpPr>
          <p:cNvPr id="1278058" name="Line 106"/>
          <p:cNvSpPr>
            <a:spLocks noChangeShapeType="1"/>
          </p:cNvSpPr>
          <p:nvPr/>
        </p:nvSpPr>
        <p:spPr bwMode="auto">
          <a:xfrm>
            <a:off x="5651500" y="1339850"/>
            <a:ext cx="361950" cy="1588"/>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8060" name="Line 108"/>
          <p:cNvSpPr>
            <a:spLocks noChangeShapeType="1"/>
          </p:cNvSpPr>
          <p:nvPr/>
        </p:nvSpPr>
        <p:spPr bwMode="auto">
          <a:xfrm>
            <a:off x="6732588" y="1341438"/>
            <a:ext cx="576262"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8062" name="Rectangle 110"/>
          <p:cNvSpPr>
            <a:spLocks noChangeArrowheads="1"/>
          </p:cNvSpPr>
          <p:nvPr/>
        </p:nvSpPr>
        <p:spPr bwMode="auto">
          <a:xfrm>
            <a:off x="1835150" y="692150"/>
            <a:ext cx="719138" cy="431800"/>
          </a:xfrm>
          <a:prstGeom prst="rect">
            <a:avLst/>
          </a:prstGeom>
          <a:noFill/>
          <a:ln w="28575" algn="ctr">
            <a:noFill/>
            <a:miter lim="800000"/>
            <a:headEnd/>
            <a:tailEnd/>
          </a:ln>
          <a:effectLst/>
        </p:spPr>
        <p:txBody>
          <a:bodyPr wrap="none" anchor="ctr"/>
          <a:lstStyle/>
          <a:p>
            <a:r>
              <a:rPr lang="en-US" altLang="zh-CN" sz="2800" i="1"/>
              <a:t>τ</a:t>
            </a:r>
          </a:p>
        </p:txBody>
      </p:sp>
      <p:sp>
        <p:nvSpPr>
          <p:cNvPr id="1278067" name="Rectangle 115"/>
          <p:cNvSpPr>
            <a:spLocks noChangeArrowheads="1"/>
          </p:cNvSpPr>
          <p:nvPr/>
        </p:nvSpPr>
        <p:spPr bwMode="auto">
          <a:xfrm>
            <a:off x="2843213" y="1916113"/>
            <a:ext cx="3143250" cy="457200"/>
          </a:xfrm>
          <a:prstGeom prst="rect">
            <a:avLst/>
          </a:prstGeom>
          <a:noFill/>
          <a:ln w="28575" algn="ctr">
            <a:noFill/>
            <a:miter lim="800000"/>
            <a:headEnd/>
            <a:tailEnd/>
          </a:ln>
          <a:effectLst/>
        </p:spPr>
        <p:txBody>
          <a:bodyPr wrap="none" anchor="ctr">
            <a:spAutoFit/>
          </a:bodyPr>
          <a:lstStyle/>
          <a:p>
            <a:pPr algn="l"/>
            <a:r>
              <a:rPr kumimoji="1" lang="en-US" altLang="zh-CN">
                <a:solidFill>
                  <a:schemeClr val="bg2"/>
                </a:solidFill>
                <a:ea typeface="楷体_GB2312" pitchFamily="49" charset="-122"/>
              </a:rPr>
              <a:t>(a) </a:t>
            </a:r>
            <a:r>
              <a:rPr kumimoji="1" lang="zh-CN" altLang="en-US">
                <a:solidFill>
                  <a:schemeClr val="bg2"/>
                </a:solidFill>
                <a:ea typeface="楷体_GB2312" pitchFamily="49" charset="-122"/>
              </a:rPr>
              <a:t>流水线结构示意图 </a:t>
            </a:r>
          </a:p>
        </p:txBody>
      </p:sp>
      <p:sp>
        <p:nvSpPr>
          <p:cNvPr id="1278068" name="Rectangle 116"/>
          <p:cNvSpPr>
            <a:spLocks noChangeArrowheads="1"/>
          </p:cNvSpPr>
          <p:nvPr/>
        </p:nvSpPr>
        <p:spPr bwMode="auto">
          <a:xfrm>
            <a:off x="3489325" y="5405438"/>
            <a:ext cx="1730375" cy="457200"/>
          </a:xfrm>
          <a:prstGeom prst="rect">
            <a:avLst/>
          </a:prstGeom>
          <a:noFill/>
          <a:ln w="28575" algn="ctr">
            <a:noFill/>
            <a:miter lim="800000"/>
            <a:headEnd/>
            <a:tailEnd/>
          </a:ln>
          <a:effectLst/>
        </p:spPr>
        <p:txBody>
          <a:bodyPr wrap="none" anchor="ctr">
            <a:spAutoFit/>
          </a:bodyPr>
          <a:lstStyle/>
          <a:p>
            <a:pPr algn="l"/>
            <a:r>
              <a:rPr kumimoji="1" lang="en-US" altLang="zh-CN">
                <a:solidFill>
                  <a:schemeClr val="bg2"/>
                </a:solidFill>
                <a:ea typeface="楷体_GB2312" pitchFamily="49" charset="-122"/>
              </a:rPr>
              <a:t>(b) </a:t>
            </a:r>
            <a:r>
              <a:rPr kumimoji="1" lang="zh-CN" altLang="en-US">
                <a:solidFill>
                  <a:schemeClr val="bg2"/>
                </a:solidFill>
                <a:ea typeface="楷体_GB2312" pitchFamily="49" charset="-122"/>
              </a:rPr>
              <a:t>时</a:t>
            </a:r>
            <a:r>
              <a:rPr kumimoji="1" lang="en-US" altLang="zh-CN">
                <a:solidFill>
                  <a:schemeClr val="bg2"/>
                </a:solidFill>
                <a:ea typeface="楷体_GB2312" pitchFamily="49" charset="-122"/>
              </a:rPr>
              <a:t>-</a:t>
            </a:r>
            <a:r>
              <a:rPr kumimoji="1" lang="zh-CN" altLang="en-US">
                <a:solidFill>
                  <a:schemeClr val="bg2"/>
                </a:solidFill>
                <a:ea typeface="楷体_GB2312" pitchFamily="49" charset="-122"/>
              </a:rPr>
              <a:t>空图 </a:t>
            </a:r>
          </a:p>
        </p:txBody>
      </p:sp>
      <p:sp>
        <p:nvSpPr>
          <p:cNvPr id="1278069" name="Rectangle 117"/>
          <p:cNvSpPr>
            <a:spLocks noChangeArrowheads="1"/>
          </p:cNvSpPr>
          <p:nvPr/>
        </p:nvSpPr>
        <p:spPr bwMode="auto">
          <a:xfrm>
            <a:off x="1331913" y="5949950"/>
            <a:ext cx="6486525" cy="457200"/>
          </a:xfrm>
          <a:prstGeom prst="rect">
            <a:avLst/>
          </a:prstGeom>
          <a:noFill/>
          <a:ln w="28575" algn="ctr">
            <a:noFill/>
            <a:miter lim="800000"/>
            <a:headEnd/>
            <a:tailEnd/>
          </a:ln>
          <a:effectLst/>
        </p:spPr>
        <p:txBody>
          <a:bodyPr wrap="none" anchor="ctr">
            <a:spAutoFit/>
          </a:bodyPr>
          <a:lstStyle/>
          <a:p>
            <a:pPr algn="l"/>
            <a:r>
              <a:rPr kumimoji="1" lang="zh-CN" altLang="en-US">
                <a:solidFill>
                  <a:schemeClr val="bg2"/>
                </a:solidFill>
                <a:ea typeface="楷体_GB2312" pitchFamily="49" charset="-122"/>
              </a:rPr>
              <a:t>图</a:t>
            </a:r>
            <a:r>
              <a:rPr kumimoji="1" lang="en-US" altLang="zh-CN">
                <a:solidFill>
                  <a:schemeClr val="bg2"/>
                </a:solidFill>
                <a:ea typeface="楷体_GB2312" pitchFamily="49" charset="-122"/>
              </a:rPr>
              <a:t>7.18  </a:t>
            </a:r>
            <a:r>
              <a:rPr kumimoji="1" lang="zh-CN" altLang="en-US">
                <a:solidFill>
                  <a:schemeClr val="bg2"/>
                </a:solidFill>
                <a:ea typeface="楷体_GB2312" pitchFamily="49" charset="-122"/>
              </a:rPr>
              <a:t>重复设置瓶颈段的流水线结构及时</a:t>
            </a:r>
            <a:r>
              <a:rPr kumimoji="1" lang="en-US" altLang="zh-CN">
                <a:solidFill>
                  <a:schemeClr val="bg2"/>
                </a:solidFill>
                <a:ea typeface="楷体_GB2312" pitchFamily="49" charset="-122"/>
              </a:rPr>
              <a:t>-</a:t>
            </a:r>
            <a:r>
              <a:rPr kumimoji="1" lang="zh-CN" altLang="en-US">
                <a:solidFill>
                  <a:schemeClr val="bg2"/>
                </a:solidFill>
                <a:ea typeface="楷体_GB2312" pitchFamily="49" charset="-122"/>
              </a:rPr>
              <a:t>空图</a:t>
            </a:r>
          </a:p>
        </p:txBody>
      </p:sp>
      <p:sp>
        <p:nvSpPr>
          <p:cNvPr id="1278070" name="Rectangle 118"/>
          <p:cNvSpPr>
            <a:spLocks noChangeArrowheads="1"/>
          </p:cNvSpPr>
          <p:nvPr/>
        </p:nvSpPr>
        <p:spPr bwMode="auto">
          <a:xfrm>
            <a:off x="3130550" y="692150"/>
            <a:ext cx="719138" cy="431800"/>
          </a:xfrm>
          <a:prstGeom prst="rect">
            <a:avLst/>
          </a:prstGeom>
          <a:noFill/>
          <a:ln w="28575" algn="ctr">
            <a:noFill/>
            <a:miter lim="800000"/>
            <a:headEnd/>
            <a:tailEnd/>
          </a:ln>
          <a:effectLst/>
        </p:spPr>
        <p:txBody>
          <a:bodyPr wrap="none" anchor="ctr"/>
          <a:lstStyle/>
          <a:p>
            <a:r>
              <a:rPr lang="en-US" altLang="zh-CN" sz="2800" i="1"/>
              <a:t>τ</a:t>
            </a:r>
          </a:p>
        </p:txBody>
      </p:sp>
      <p:sp>
        <p:nvSpPr>
          <p:cNvPr id="1278071" name="Rectangle 119"/>
          <p:cNvSpPr>
            <a:spLocks noChangeArrowheads="1"/>
          </p:cNvSpPr>
          <p:nvPr/>
        </p:nvSpPr>
        <p:spPr bwMode="auto">
          <a:xfrm>
            <a:off x="6011863" y="692150"/>
            <a:ext cx="719137" cy="431800"/>
          </a:xfrm>
          <a:prstGeom prst="rect">
            <a:avLst/>
          </a:prstGeom>
          <a:noFill/>
          <a:ln w="28575" algn="ctr">
            <a:noFill/>
            <a:miter lim="800000"/>
            <a:headEnd/>
            <a:tailEnd/>
          </a:ln>
          <a:effectLst/>
        </p:spPr>
        <p:txBody>
          <a:bodyPr wrap="none" anchor="ctr"/>
          <a:lstStyle/>
          <a:p>
            <a:r>
              <a:rPr lang="en-US" altLang="zh-CN" sz="2800" i="1"/>
              <a:t>τ</a:t>
            </a:r>
          </a:p>
        </p:txBody>
      </p:sp>
      <p:sp>
        <p:nvSpPr>
          <p:cNvPr id="1278072" name="Rectangle 120"/>
          <p:cNvSpPr>
            <a:spLocks noChangeArrowheads="1"/>
          </p:cNvSpPr>
          <p:nvPr/>
        </p:nvSpPr>
        <p:spPr bwMode="auto">
          <a:xfrm>
            <a:off x="4572000" y="838200"/>
            <a:ext cx="720725" cy="431800"/>
          </a:xfrm>
          <a:prstGeom prst="rect">
            <a:avLst/>
          </a:prstGeom>
          <a:solidFill>
            <a:srgbClr val="CCFF33"/>
          </a:solidFill>
          <a:ln w="28575" algn="ctr">
            <a:solidFill>
              <a:schemeClr val="tx1"/>
            </a:solidFill>
            <a:miter lim="800000"/>
            <a:headEnd/>
            <a:tailEnd/>
          </a:ln>
          <a:effectLst/>
        </p:spPr>
        <p:txBody>
          <a:bodyPr wrap="none" anchor="ctr"/>
          <a:lstStyle/>
          <a:p>
            <a:r>
              <a:rPr lang="en-US" altLang="zh-CN"/>
              <a:t>S</a:t>
            </a:r>
            <a:r>
              <a:rPr lang="en-US" altLang="zh-CN" baseline="-25000"/>
              <a:t>3-1</a:t>
            </a:r>
          </a:p>
        </p:txBody>
      </p:sp>
      <p:sp>
        <p:nvSpPr>
          <p:cNvPr id="1278073" name="Line 121"/>
          <p:cNvSpPr>
            <a:spLocks noChangeShapeType="1"/>
          </p:cNvSpPr>
          <p:nvPr/>
        </p:nvSpPr>
        <p:spPr bwMode="auto">
          <a:xfrm flipV="1">
            <a:off x="4211638" y="1052513"/>
            <a:ext cx="360362" cy="1587"/>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8074" name="Line 122"/>
          <p:cNvSpPr>
            <a:spLocks noChangeShapeType="1"/>
          </p:cNvSpPr>
          <p:nvPr/>
        </p:nvSpPr>
        <p:spPr bwMode="auto">
          <a:xfrm flipV="1">
            <a:off x="4211638" y="1628775"/>
            <a:ext cx="360362" cy="1588"/>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8075" name="Line 123"/>
          <p:cNvSpPr>
            <a:spLocks noChangeShapeType="1"/>
          </p:cNvSpPr>
          <p:nvPr/>
        </p:nvSpPr>
        <p:spPr bwMode="auto">
          <a:xfrm>
            <a:off x="4211638" y="1052513"/>
            <a:ext cx="0" cy="576262"/>
          </a:xfrm>
          <a:prstGeom prst="line">
            <a:avLst/>
          </a:prstGeom>
          <a:noFill/>
          <a:ln w="28575">
            <a:solidFill>
              <a:schemeClr val="tx1"/>
            </a:solidFill>
            <a:round/>
            <a:headEnd/>
            <a:tailEnd/>
          </a:ln>
          <a:effectLst/>
        </p:spPr>
        <p:txBody>
          <a:bodyPr wrap="none" anchor="ctr"/>
          <a:lstStyle/>
          <a:p>
            <a:endParaRPr lang="zh-CN" altLang="en-US"/>
          </a:p>
        </p:txBody>
      </p:sp>
      <p:sp>
        <p:nvSpPr>
          <p:cNvPr id="1278076" name="Line 124"/>
          <p:cNvSpPr>
            <a:spLocks noChangeShapeType="1"/>
          </p:cNvSpPr>
          <p:nvPr/>
        </p:nvSpPr>
        <p:spPr bwMode="auto">
          <a:xfrm flipV="1">
            <a:off x="5291138" y="1052513"/>
            <a:ext cx="360362" cy="1587"/>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8077" name="Line 125"/>
          <p:cNvSpPr>
            <a:spLocks noChangeShapeType="1"/>
          </p:cNvSpPr>
          <p:nvPr/>
        </p:nvSpPr>
        <p:spPr bwMode="auto">
          <a:xfrm flipV="1">
            <a:off x="5291138" y="1628775"/>
            <a:ext cx="360362" cy="1588"/>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8078" name="Line 126"/>
          <p:cNvSpPr>
            <a:spLocks noChangeShapeType="1"/>
          </p:cNvSpPr>
          <p:nvPr/>
        </p:nvSpPr>
        <p:spPr bwMode="auto">
          <a:xfrm>
            <a:off x="5651500" y="1052513"/>
            <a:ext cx="0" cy="576262"/>
          </a:xfrm>
          <a:prstGeom prst="line">
            <a:avLst/>
          </a:prstGeom>
          <a:noFill/>
          <a:ln w="28575">
            <a:solidFill>
              <a:schemeClr val="tx1"/>
            </a:solidFill>
            <a:round/>
            <a:headEnd/>
            <a:tailEnd/>
          </a:ln>
          <a:effectLst/>
        </p:spPr>
        <p:txBody>
          <a:bodyPr wrap="none" anchor="ctr"/>
          <a:lstStyle/>
          <a:p>
            <a:endParaRPr lang="zh-CN" altLang="en-US"/>
          </a:p>
        </p:txBody>
      </p:sp>
      <p:sp>
        <p:nvSpPr>
          <p:cNvPr id="1278079" name="Rectangle 127"/>
          <p:cNvSpPr>
            <a:spLocks noChangeArrowheads="1"/>
          </p:cNvSpPr>
          <p:nvPr/>
        </p:nvSpPr>
        <p:spPr bwMode="auto">
          <a:xfrm>
            <a:off x="4787900" y="404813"/>
            <a:ext cx="501650" cy="431800"/>
          </a:xfrm>
          <a:prstGeom prst="rect">
            <a:avLst/>
          </a:prstGeom>
          <a:noFill/>
          <a:ln w="28575" algn="ctr">
            <a:noFill/>
            <a:miter lim="800000"/>
            <a:headEnd/>
            <a:tailEnd/>
          </a:ln>
          <a:effectLst/>
        </p:spPr>
        <p:txBody>
          <a:bodyPr wrap="none" anchor="ctr"/>
          <a:lstStyle/>
          <a:p>
            <a:r>
              <a:rPr lang="en-US" altLang="zh-CN" sz="2800" i="1"/>
              <a:t>τ</a:t>
            </a:r>
          </a:p>
        </p:txBody>
      </p:sp>
      <p:sp>
        <p:nvSpPr>
          <p:cNvPr id="1278080" name="Rectangle 128"/>
          <p:cNvSpPr>
            <a:spLocks noChangeArrowheads="1"/>
          </p:cNvSpPr>
          <p:nvPr/>
        </p:nvSpPr>
        <p:spPr bwMode="auto">
          <a:xfrm>
            <a:off x="4643438" y="404813"/>
            <a:ext cx="431800" cy="431800"/>
          </a:xfrm>
          <a:prstGeom prst="rect">
            <a:avLst/>
          </a:prstGeom>
          <a:noFill/>
          <a:ln w="28575" algn="ctr">
            <a:noFill/>
            <a:miter lim="800000"/>
            <a:headEnd/>
            <a:tailEnd/>
          </a:ln>
          <a:effectLst/>
        </p:spPr>
        <p:txBody>
          <a:bodyPr wrap="none" anchor="ctr"/>
          <a:lstStyle/>
          <a:p>
            <a:r>
              <a:rPr lang="en-US" altLang="zh-CN" i="1"/>
              <a:t>2</a:t>
            </a:r>
          </a:p>
        </p:txBody>
      </p:sp>
      <p:sp>
        <p:nvSpPr>
          <p:cNvPr id="1278082" name="Rectangle 130"/>
          <p:cNvSpPr>
            <a:spLocks noChangeArrowheads="1"/>
          </p:cNvSpPr>
          <p:nvPr/>
        </p:nvSpPr>
        <p:spPr bwMode="auto">
          <a:xfrm>
            <a:off x="4427538" y="4583113"/>
            <a:ext cx="431800"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I</a:t>
            </a:r>
            <a:r>
              <a:rPr lang="en-US" altLang="zh-CN" baseline="-25000"/>
              <a:t>6</a:t>
            </a:r>
          </a:p>
        </p:txBody>
      </p:sp>
      <p:sp>
        <p:nvSpPr>
          <p:cNvPr id="1278083" name="Rectangle 131"/>
          <p:cNvSpPr>
            <a:spLocks noChangeArrowheads="1"/>
          </p:cNvSpPr>
          <p:nvPr/>
        </p:nvSpPr>
        <p:spPr bwMode="auto">
          <a:xfrm>
            <a:off x="2700338" y="4151313"/>
            <a:ext cx="4318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278084" name="Rectangle 132"/>
          <p:cNvSpPr>
            <a:spLocks noChangeArrowheads="1"/>
          </p:cNvSpPr>
          <p:nvPr/>
        </p:nvSpPr>
        <p:spPr bwMode="auto">
          <a:xfrm>
            <a:off x="3133725" y="4151313"/>
            <a:ext cx="4318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278085" name="Rectangle 133"/>
          <p:cNvSpPr>
            <a:spLocks noChangeArrowheads="1"/>
          </p:cNvSpPr>
          <p:nvPr/>
        </p:nvSpPr>
        <p:spPr bwMode="auto">
          <a:xfrm>
            <a:off x="3565525" y="4151313"/>
            <a:ext cx="4318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278086" name="Rectangle 134"/>
          <p:cNvSpPr>
            <a:spLocks noChangeArrowheads="1"/>
          </p:cNvSpPr>
          <p:nvPr/>
        </p:nvSpPr>
        <p:spPr bwMode="auto">
          <a:xfrm>
            <a:off x="3997325" y="4151313"/>
            <a:ext cx="4318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278087" name="Rectangle 135"/>
          <p:cNvSpPr>
            <a:spLocks noChangeArrowheads="1"/>
          </p:cNvSpPr>
          <p:nvPr/>
        </p:nvSpPr>
        <p:spPr bwMode="auto">
          <a:xfrm>
            <a:off x="4429125" y="4151313"/>
            <a:ext cx="431800"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sp>
        <p:nvSpPr>
          <p:cNvPr id="1278088" name="Rectangle 136"/>
          <p:cNvSpPr>
            <a:spLocks noChangeArrowheads="1"/>
          </p:cNvSpPr>
          <p:nvPr/>
        </p:nvSpPr>
        <p:spPr bwMode="auto">
          <a:xfrm>
            <a:off x="4860925" y="4151313"/>
            <a:ext cx="431800"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I</a:t>
            </a:r>
            <a:r>
              <a:rPr lang="en-US" altLang="zh-CN" baseline="-25000"/>
              <a:t>6</a:t>
            </a:r>
          </a:p>
        </p:txBody>
      </p:sp>
      <p:sp>
        <p:nvSpPr>
          <p:cNvPr id="1278089" name="Rectangle 137"/>
          <p:cNvSpPr>
            <a:spLocks noChangeArrowheads="1"/>
          </p:cNvSpPr>
          <p:nvPr/>
        </p:nvSpPr>
        <p:spPr bwMode="auto">
          <a:xfrm>
            <a:off x="3132138" y="3719513"/>
            <a:ext cx="8636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278090" name="Rectangle 138"/>
          <p:cNvSpPr>
            <a:spLocks noChangeArrowheads="1"/>
          </p:cNvSpPr>
          <p:nvPr/>
        </p:nvSpPr>
        <p:spPr bwMode="auto">
          <a:xfrm>
            <a:off x="3563938" y="3287713"/>
            <a:ext cx="8636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278091" name="Rectangle 139"/>
          <p:cNvSpPr>
            <a:spLocks noChangeArrowheads="1"/>
          </p:cNvSpPr>
          <p:nvPr/>
        </p:nvSpPr>
        <p:spPr bwMode="auto">
          <a:xfrm>
            <a:off x="3995738" y="3719513"/>
            <a:ext cx="8636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278092" name="Rectangle 140"/>
          <p:cNvSpPr>
            <a:spLocks noChangeArrowheads="1"/>
          </p:cNvSpPr>
          <p:nvPr/>
        </p:nvSpPr>
        <p:spPr bwMode="auto">
          <a:xfrm>
            <a:off x="4427538" y="3287713"/>
            <a:ext cx="8636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278093" name="Rectangle 141"/>
          <p:cNvSpPr>
            <a:spLocks noChangeArrowheads="1"/>
          </p:cNvSpPr>
          <p:nvPr/>
        </p:nvSpPr>
        <p:spPr bwMode="auto">
          <a:xfrm>
            <a:off x="4859338" y="3719513"/>
            <a:ext cx="865187"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sp>
        <p:nvSpPr>
          <p:cNvPr id="1278094" name="Rectangle 142"/>
          <p:cNvSpPr>
            <a:spLocks noChangeArrowheads="1"/>
          </p:cNvSpPr>
          <p:nvPr/>
        </p:nvSpPr>
        <p:spPr bwMode="auto">
          <a:xfrm>
            <a:off x="5291138" y="3287713"/>
            <a:ext cx="865187"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I</a:t>
            </a:r>
            <a:r>
              <a:rPr lang="en-US" altLang="zh-CN" baseline="-25000"/>
              <a:t>6</a:t>
            </a:r>
          </a:p>
        </p:txBody>
      </p:sp>
      <p:sp>
        <p:nvSpPr>
          <p:cNvPr id="1278096" name="Rectangle 144"/>
          <p:cNvSpPr>
            <a:spLocks noChangeArrowheads="1"/>
          </p:cNvSpPr>
          <p:nvPr/>
        </p:nvSpPr>
        <p:spPr bwMode="auto">
          <a:xfrm>
            <a:off x="3994150" y="2855913"/>
            <a:ext cx="4318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278097" name="Rectangle 145"/>
          <p:cNvSpPr>
            <a:spLocks noChangeArrowheads="1"/>
          </p:cNvSpPr>
          <p:nvPr/>
        </p:nvSpPr>
        <p:spPr bwMode="auto">
          <a:xfrm>
            <a:off x="4427538" y="2855913"/>
            <a:ext cx="4318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278098" name="Rectangle 146"/>
          <p:cNvSpPr>
            <a:spLocks noChangeArrowheads="1"/>
          </p:cNvSpPr>
          <p:nvPr/>
        </p:nvSpPr>
        <p:spPr bwMode="auto">
          <a:xfrm>
            <a:off x="4859338" y="2855913"/>
            <a:ext cx="4318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278099" name="Rectangle 147"/>
          <p:cNvSpPr>
            <a:spLocks noChangeArrowheads="1"/>
          </p:cNvSpPr>
          <p:nvPr/>
        </p:nvSpPr>
        <p:spPr bwMode="auto">
          <a:xfrm>
            <a:off x="5291138" y="2855913"/>
            <a:ext cx="4318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278100" name="Rectangle 148"/>
          <p:cNvSpPr>
            <a:spLocks noChangeArrowheads="1"/>
          </p:cNvSpPr>
          <p:nvPr/>
        </p:nvSpPr>
        <p:spPr bwMode="auto">
          <a:xfrm>
            <a:off x="5722938" y="2855913"/>
            <a:ext cx="431800"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sp>
        <p:nvSpPr>
          <p:cNvPr id="1278101" name="Rectangle 149"/>
          <p:cNvSpPr>
            <a:spLocks noChangeArrowheads="1"/>
          </p:cNvSpPr>
          <p:nvPr/>
        </p:nvSpPr>
        <p:spPr bwMode="auto">
          <a:xfrm>
            <a:off x="6154738" y="2855913"/>
            <a:ext cx="431800"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I</a:t>
            </a:r>
            <a:r>
              <a:rPr lang="en-US" altLang="zh-CN" baseline="-25000"/>
              <a:t>6</a:t>
            </a:r>
          </a:p>
        </p:txBody>
      </p:sp>
      <p:sp>
        <p:nvSpPr>
          <p:cNvPr id="1278102" name="Line 150"/>
          <p:cNvSpPr>
            <a:spLocks noChangeShapeType="1"/>
          </p:cNvSpPr>
          <p:nvPr/>
        </p:nvSpPr>
        <p:spPr bwMode="auto">
          <a:xfrm>
            <a:off x="6588125" y="3287713"/>
            <a:ext cx="0" cy="1728787"/>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78105" name="Line 153"/>
          <p:cNvSpPr>
            <a:spLocks noChangeShapeType="1"/>
          </p:cNvSpPr>
          <p:nvPr/>
        </p:nvSpPr>
        <p:spPr bwMode="auto">
          <a:xfrm flipH="1">
            <a:off x="2268538" y="4149725"/>
            <a:ext cx="431800"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78106" name="Line 154"/>
          <p:cNvSpPr>
            <a:spLocks noChangeShapeType="1"/>
          </p:cNvSpPr>
          <p:nvPr/>
        </p:nvSpPr>
        <p:spPr bwMode="auto">
          <a:xfrm flipH="1">
            <a:off x="2268538" y="3716338"/>
            <a:ext cx="863600"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78107" name="Line 155"/>
          <p:cNvSpPr>
            <a:spLocks noChangeShapeType="1"/>
          </p:cNvSpPr>
          <p:nvPr/>
        </p:nvSpPr>
        <p:spPr bwMode="auto">
          <a:xfrm flipH="1">
            <a:off x="2268538" y="3284538"/>
            <a:ext cx="1295400"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78108" name="Line 156"/>
          <p:cNvSpPr>
            <a:spLocks noChangeShapeType="1"/>
          </p:cNvSpPr>
          <p:nvPr/>
        </p:nvSpPr>
        <p:spPr bwMode="auto">
          <a:xfrm flipH="1">
            <a:off x="2268538" y="2852738"/>
            <a:ext cx="1727200"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78109" name="Line 157"/>
          <p:cNvSpPr>
            <a:spLocks noChangeShapeType="1"/>
          </p:cNvSpPr>
          <p:nvPr/>
        </p:nvSpPr>
        <p:spPr bwMode="auto">
          <a:xfrm>
            <a:off x="5292725" y="4581525"/>
            <a:ext cx="0" cy="43180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78110" name="Line 158"/>
          <p:cNvSpPr>
            <a:spLocks noChangeShapeType="1"/>
          </p:cNvSpPr>
          <p:nvPr/>
        </p:nvSpPr>
        <p:spPr bwMode="auto">
          <a:xfrm>
            <a:off x="5724525" y="4149725"/>
            <a:ext cx="0" cy="86360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78111" name="Line 159"/>
          <p:cNvSpPr>
            <a:spLocks noChangeShapeType="1"/>
          </p:cNvSpPr>
          <p:nvPr/>
        </p:nvSpPr>
        <p:spPr bwMode="auto">
          <a:xfrm>
            <a:off x="6156325" y="3716338"/>
            <a:ext cx="0" cy="1296987"/>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78112" name="Rectangle 160"/>
          <p:cNvSpPr>
            <a:spLocks noChangeArrowheads="1"/>
          </p:cNvSpPr>
          <p:nvPr/>
        </p:nvSpPr>
        <p:spPr bwMode="auto">
          <a:xfrm>
            <a:off x="3995738" y="404813"/>
            <a:ext cx="1800225" cy="1511300"/>
          </a:xfrm>
          <a:prstGeom prst="rect">
            <a:avLst/>
          </a:prstGeom>
          <a:noFill/>
          <a:ln w="19050" algn="ctr">
            <a:solidFill>
              <a:srgbClr val="FF6600"/>
            </a:solidFill>
            <a:prstDash val="dash"/>
            <a:miter lim="800000"/>
            <a:headEnd/>
            <a:tailEnd/>
          </a:ln>
          <a:effectLst/>
        </p:spPr>
        <p:txBody>
          <a:bodyPr wrap="none" anchor="ctr"/>
          <a:lstStyle/>
          <a:p>
            <a:endParaRPr lang="zh-CN" altLang="en-US"/>
          </a:p>
        </p:txBody>
      </p:sp>
      <p:sp>
        <p:nvSpPr>
          <p:cNvPr id="1278113" name="Text Box 161"/>
          <p:cNvSpPr txBox="1">
            <a:spLocks noChangeArrowheads="1"/>
          </p:cNvSpPr>
          <p:nvPr/>
        </p:nvSpPr>
        <p:spPr bwMode="auto">
          <a:xfrm>
            <a:off x="5148263" y="333375"/>
            <a:ext cx="936625" cy="457200"/>
          </a:xfrm>
          <a:prstGeom prst="rect">
            <a:avLst/>
          </a:prstGeom>
          <a:noFill/>
          <a:ln w="28575" algn="ctr">
            <a:noFill/>
            <a:miter lim="800000"/>
            <a:headEnd/>
            <a:tailEnd/>
          </a:ln>
          <a:effectLst/>
        </p:spPr>
        <p:txBody>
          <a:bodyPr>
            <a:spAutoFit/>
          </a:bodyPr>
          <a:lstStyle/>
          <a:p>
            <a:pPr>
              <a:spcBef>
                <a:spcPct val="50000"/>
              </a:spcBef>
            </a:pPr>
            <a:r>
              <a:rPr lang="en-US" altLang="zh-CN">
                <a:solidFill>
                  <a:srgbClr val="FF0066"/>
                </a:solidFill>
              </a:rPr>
              <a:t>S</a:t>
            </a:r>
            <a:r>
              <a:rPr lang="en-US" altLang="zh-CN" baseline="-25000">
                <a:solidFill>
                  <a:srgbClr val="FF0066"/>
                </a:solidFill>
              </a:rPr>
              <a:t>3</a:t>
            </a:r>
          </a:p>
        </p:txBody>
      </p:sp>
    </p:spTree>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1"/>
          </p:nvPr>
        </p:nvSpPr>
        <p:spPr/>
        <p:txBody>
          <a:bodyPr/>
          <a:lstStyle/>
          <a:p>
            <a:fld id="{6AFE0C48-3B12-4480-9601-74DEDDEBD419}" type="slidenum">
              <a:rPr lang="zh-CN" altLang="en-US"/>
              <a:pPr/>
              <a:t>64</a:t>
            </a:fld>
            <a:endParaRPr lang="en-US" altLang="zh-CN"/>
          </a:p>
        </p:txBody>
      </p:sp>
      <p:sp>
        <p:nvSpPr>
          <p:cNvPr id="1280002" name="Rectangle 2"/>
          <p:cNvSpPr>
            <a:spLocks noGrp="1" noChangeArrowheads="1"/>
          </p:cNvSpPr>
          <p:nvPr>
            <p:ph type="title"/>
          </p:nvPr>
        </p:nvSpPr>
        <p:spPr/>
        <p:txBody>
          <a:bodyPr/>
          <a:lstStyle/>
          <a:p>
            <a:r>
              <a:rPr lang="en-US" altLang="zh-CN"/>
              <a:t>7.4.2 </a:t>
            </a:r>
            <a:r>
              <a:rPr lang="zh-CN" altLang="en-US" b="0"/>
              <a:t>吞吐率</a:t>
            </a:r>
          </a:p>
        </p:txBody>
      </p:sp>
      <p:sp>
        <p:nvSpPr>
          <p:cNvPr id="1280003" name="Rectangle 3"/>
          <p:cNvSpPr>
            <a:spLocks noGrp="1" noChangeArrowheads="1"/>
          </p:cNvSpPr>
          <p:nvPr>
            <p:ph type="body" idx="1"/>
          </p:nvPr>
        </p:nvSpPr>
        <p:spPr>
          <a:xfrm>
            <a:off x="457200" y="825500"/>
            <a:ext cx="8578850" cy="5256213"/>
          </a:xfrm>
        </p:spPr>
        <p:txBody>
          <a:bodyPr/>
          <a:lstStyle/>
          <a:p>
            <a:pPr>
              <a:spcBef>
                <a:spcPct val="10000"/>
              </a:spcBef>
            </a:pPr>
            <a:r>
              <a:rPr lang="zh-CN" altLang="en-US">
                <a:solidFill>
                  <a:srgbClr val="006600"/>
                </a:solidFill>
                <a:ea typeface="黑体" pitchFamily="2" charset="-122"/>
              </a:rPr>
              <a:t>实际吞吐率</a:t>
            </a:r>
            <a:r>
              <a:rPr lang="zh-CN" altLang="en-US"/>
              <a:t>：若流水线由</a:t>
            </a:r>
            <a:r>
              <a:rPr lang="en-US" altLang="zh-CN" i="1"/>
              <a:t>m</a:t>
            </a:r>
            <a:r>
              <a:rPr lang="zh-CN" altLang="en-US"/>
              <a:t>段组成，完成</a:t>
            </a:r>
            <a:r>
              <a:rPr lang="en-US" altLang="zh-CN" i="1"/>
              <a:t>n</a:t>
            </a:r>
            <a:r>
              <a:rPr lang="zh-CN" altLang="en-US"/>
              <a:t>个任务的吞吐率称为实际吞吐率，记作</a:t>
            </a:r>
            <a:r>
              <a:rPr lang="en-US" altLang="zh-CN" i="1"/>
              <a:t>TP</a:t>
            </a:r>
            <a:r>
              <a:rPr lang="zh-CN" altLang="en-US"/>
              <a:t>。</a:t>
            </a:r>
          </a:p>
          <a:p>
            <a:pPr>
              <a:spcBef>
                <a:spcPct val="10000"/>
              </a:spcBef>
            </a:pPr>
            <a:r>
              <a:rPr lang="zh-CN" altLang="en-US"/>
              <a:t>使</a:t>
            </a:r>
            <a:r>
              <a:rPr lang="en-US" altLang="zh-CN" i="1"/>
              <a:t>TP</a:t>
            </a:r>
            <a:r>
              <a:rPr lang="zh-CN" altLang="en-US"/>
              <a:t>最大化，或使</a:t>
            </a:r>
            <a:r>
              <a:rPr lang="en-US" altLang="zh-CN" i="1"/>
              <a:t>TP</a:t>
            </a:r>
            <a:r>
              <a:rPr lang="zh-CN" altLang="en-US"/>
              <a:t>接近于</a:t>
            </a:r>
            <a:r>
              <a:rPr lang="en-US" altLang="zh-CN" i="1"/>
              <a:t>TP</a:t>
            </a:r>
            <a:r>
              <a:rPr lang="en-US" altLang="zh-CN" i="1" baseline="-25000"/>
              <a:t>max</a:t>
            </a:r>
            <a:r>
              <a:rPr lang="zh-CN" altLang="en-US"/>
              <a:t>，是流水线实现中重点要解决的问题。</a:t>
            </a:r>
          </a:p>
          <a:p>
            <a:pPr>
              <a:spcBef>
                <a:spcPct val="10000"/>
              </a:spcBef>
            </a:pPr>
            <a:r>
              <a:rPr lang="zh-CN" altLang="en-US"/>
              <a:t>假设流水线</a:t>
            </a:r>
            <a:r>
              <a:rPr lang="zh-CN" altLang="en-US">
                <a:solidFill>
                  <a:srgbClr val="0000FF"/>
                </a:solidFill>
              </a:rPr>
              <a:t>各段运行时间</a:t>
            </a:r>
            <a:r>
              <a:rPr lang="zh-CN" altLang="en-US">
                <a:solidFill>
                  <a:srgbClr val="FF0000"/>
                </a:solidFill>
              </a:rPr>
              <a:t>相等</a:t>
            </a:r>
            <a:r>
              <a:rPr lang="zh-CN" altLang="en-US"/>
              <a:t>，为</a:t>
            </a:r>
            <a:r>
              <a:rPr lang="en-US" altLang="zh-CN"/>
              <a:t>1</a:t>
            </a:r>
            <a:r>
              <a:rPr lang="zh-CN" altLang="en-US"/>
              <a:t>个时钟周期</a:t>
            </a:r>
            <a:r>
              <a:rPr lang="en-US" altLang="zh-CN" i="1"/>
              <a:t>T</a:t>
            </a:r>
            <a:r>
              <a:rPr lang="en-US" altLang="zh-CN" i="1" baseline="-25000"/>
              <a:t>CLK</a:t>
            </a:r>
            <a:r>
              <a:rPr lang="zh-CN" altLang="en-US"/>
              <a:t>，在不出现流水线断流的情况下，</a:t>
            </a:r>
            <a:br>
              <a:rPr lang="zh-CN" altLang="en-US"/>
            </a:br>
            <a:r>
              <a:rPr lang="zh-CN" altLang="en-US"/>
              <a:t>完成</a:t>
            </a:r>
            <a:r>
              <a:rPr lang="en-US" altLang="zh-CN" i="1"/>
              <a:t>n</a:t>
            </a:r>
            <a:r>
              <a:rPr lang="zh-CN" altLang="en-US"/>
              <a:t>个任务所用时间为</a:t>
            </a:r>
            <a:br>
              <a:rPr lang="zh-CN" altLang="en-US"/>
            </a:br>
            <a:r>
              <a:rPr lang="en-US" altLang="zh-CN" i="1">
                <a:solidFill>
                  <a:srgbClr val="000000"/>
                </a:solidFill>
              </a:rPr>
              <a:t>T</a:t>
            </a:r>
            <a:r>
              <a:rPr lang="en-US" altLang="zh-CN" i="1" baseline="-30000">
                <a:solidFill>
                  <a:srgbClr val="000000"/>
                </a:solidFill>
              </a:rPr>
              <a:t>n</a:t>
            </a:r>
            <a:r>
              <a:rPr lang="en-US" altLang="zh-CN" i="1">
                <a:solidFill>
                  <a:srgbClr val="000000"/>
                </a:solidFill>
              </a:rPr>
              <a:t>(m)</a:t>
            </a:r>
            <a:r>
              <a:rPr lang="en-US" altLang="zh-CN">
                <a:solidFill>
                  <a:srgbClr val="000000"/>
                </a:solidFill>
              </a:rPr>
              <a:t> = (</a:t>
            </a:r>
            <a:r>
              <a:rPr lang="en-US" altLang="zh-CN" i="1">
                <a:solidFill>
                  <a:srgbClr val="000000"/>
                </a:solidFill>
              </a:rPr>
              <a:t>m</a:t>
            </a:r>
            <a:r>
              <a:rPr lang="zh-CN" altLang="en-US">
                <a:solidFill>
                  <a:srgbClr val="000000"/>
                </a:solidFill>
                <a:cs typeface="Times New Roman" pitchFamily="18" charset="0"/>
              </a:rPr>
              <a:t>＋</a:t>
            </a:r>
            <a:r>
              <a:rPr lang="en-US" altLang="zh-CN">
                <a:solidFill>
                  <a:srgbClr val="000000"/>
                </a:solidFill>
              </a:rPr>
              <a:t>(</a:t>
            </a:r>
            <a:r>
              <a:rPr lang="en-US" altLang="zh-CN" i="1">
                <a:solidFill>
                  <a:srgbClr val="000000"/>
                </a:solidFill>
              </a:rPr>
              <a:t>n</a:t>
            </a:r>
            <a:r>
              <a:rPr lang="zh-CN" altLang="en-US">
                <a:solidFill>
                  <a:srgbClr val="000000"/>
                </a:solidFill>
                <a:cs typeface="Times New Roman" pitchFamily="18" charset="0"/>
              </a:rPr>
              <a:t>－</a:t>
            </a:r>
            <a:r>
              <a:rPr lang="en-US" altLang="zh-CN">
                <a:solidFill>
                  <a:srgbClr val="000000"/>
                </a:solidFill>
              </a:rPr>
              <a:t>1))</a:t>
            </a:r>
            <a:r>
              <a:rPr lang="en-US" altLang="zh-CN">
                <a:solidFill>
                  <a:srgbClr val="000000"/>
                </a:solidFill>
                <a:cs typeface="Times New Roman" pitchFamily="18" charset="0"/>
              </a:rPr>
              <a:t>×</a:t>
            </a:r>
            <a:r>
              <a:rPr lang="en-US" altLang="zh-CN" i="1">
                <a:solidFill>
                  <a:srgbClr val="000000"/>
                </a:solidFill>
              </a:rPr>
              <a:t>τ </a:t>
            </a:r>
            <a:r>
              <a:rPr lang="en-US" altLang="zh-CN">
                <a:solidFill>
                  <a:srgbClr val="000000"/>
                </a:solidFill>
              </a:rPr>
              <a:t>= (</a:t>
            </a:r>
            <a:r>
              <a:rPr lang="en-US" altLang="zh-CN" i="1">
                <a:solidFill>
                  <a:srgbClr val="000000"/>
                </a:solidFill>
              </a:rPr>
              <a:t>m</a:t>
            </a:r>
            <a:r>
              <a:rPr lang="zh-CN" altLang="en-US">
                <a:solidFill>
                  <a:srgbClr val="000000"/>
                </a:solidFill>
                <a:cs typeface="Times New Roman" pitchFamily="18" charset="0"/>
              </a:rPr>
              <a:t>＋</a:t>
            </a:r>
            <a:r>
              <a:rPr lang="en-US" altLang="zh-CN">
                <a:solidFill>
                  <a:srgbClr val="000000"/>
                </a:solidFill>
              </a:rPr>
              <a:t>(</a:t>
            </a:r>
            <a:r>
              <a:rPr lang="en-US" altLang="zh-CN" i="1">
                <a:solidFill>
                  <a:srgbClr val="000000"/>
                </a:solidFill>
              </a:rPr>
              <a:t>n</a:t>
            </a:r>
            <a:r>
              <a:rPr lang="zh-CN" altLang="en-US">
                <a:solidFill>
                  <a:srgbClr val="000000"/>
                </a:solidFill>
                <a:cs typeface="Times New Roman" pitchFamily="18" charset="0"/>
              </a:rPr>
              <a:t>－</a:t>
            </a:r>
            <a:r>
              <a:rPr lang="en-US" altLang="zh-CN">
                <a:solidFill>
                  <a:srgbClr val="000000"/>
                </a:solidFill>
              </a:rPr>
              <a:t>1))</a:t>
            </a:r>
            <a:r>
              <a:rPr lang="en-US" altLang="zh-CN">
                <a:solidFill>
                  <a:srgbClr val="000000"/>
                </a:solidFill>
                <a:cs typeface="Times New Roman" pitchFamily="18" charset="0"/>
              </a:rPr>
              <a:t>×</a:t>
            </a:r>
            <a:r>
              <a:rPr lang="en-US" altLang="zh-CN" i="1">
                <a:solidFill>
                  <a:srgbClr val="000000"/>
                </a:solidFill>
              </a:rPr>
              <a:t>T</a:t>
            </a:r>
            <a:r>
              <a:rPr lang="en-US" altLang="zh-CN" i="1" baseline="-30000">
                <a:solidFill>
                  <a:srgbClr val="000000"/>
                </a:solidFill>
              </a:rPr>
              <a:t>CLK</a:t>
            </a:r>
            <a:br>
              <a:rPr lang="en-US" altLang="zh-CN" i="1" baseline="-30000">
                <a:solidFill>
                  <a:srgbClr val="000000"/>
                </a:solidFill>
              </a:rPr>
            </a:br>
            <a:r>
              <a:rPr lang="zh-CN" altLang="en-US"/>
              <a:t>实际吞吐率为：</a:t>
            </a:r>
            <a:endParaRPr lang="en-US" altLang="zh-CN"/>
          </a:p>
          <a:p>
            <a:pPr>
              <a:spcBef>
                <a:spcPct val="10000"/>
              </a:spcBef>
            </a:pPr>
            <a:endParaRPr lang="zh-CN" altLang="en-US"/>
          </a:p>
        </p:txBody>
      </p:sp>
      <p:graphicFrame>
        <p:nvGraphicFramePr>
          <p:cNvPr id="1280004" name="Object 4"/>
          <p:cNvGraphicFramePr>
            <a:graphicFrameLocks noChangeAspect="1"/>
          </p:cNvGraphicFramePr>
          <p:nvPr/>
        </p:nvGraphicFramePr>
        <p:xfrm>
          <a:off x="827088" y="4713288"/>
          <a:ext cx="7653337" cy="1595437"/>
        </p:xfrm>
        <a:graphic>
          <a:graphicData uri="http://schemas.openxmlformats.org/presentationml/2006/ole">
            <mc:AlternateContent xmlns:mc="http://schemas.openxmlformats.org/markup-compatibility/2006">
              <mc:Choice xmlns:v="urn:schemas-microsoft-com:vml" Requires="v">
                <p:oleObj spid="_x0000_s1280031" name="公式" r:id="rId3" imgW="2844720" imgH="596880" progId="Equation.3">
                  <p:embed/>
                </p:oleObj>
              </mc:Choice>
              <mc:Fallback>
                <p:oleObj name="公式" r:id="rId3" imgW="2844720" imgH="59688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4713288"/>
                        <a:ext cx="7653337" cy="1595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0007" name="AutoShape 7">
            <a:hlinkClick r:id="rId5" action="ppaction://hlinksldjump" highlightClick="1"/>
          </p:cNvPr>
          <p:cNvSpPr>
            <a:spLocks noChangeArrowheads="1"/>
          </p:cNvSpPr>
          <p:nvPr/>
        </p:nvSpPr>
        <p:spPr bwMode="auto">
          <a:xfrm>
            <a:off x="8388350" y="260350"/>
            <a:ext cx="504825" cy="504825"/>
          </a:xfrm>
          <a:prstGeom prst="actionButtonInformation">
            <a:avLst/>
          </a:prstGeom>
          <a:solidFill>
            <a:srgbClr val="9999FF"/>
          </a:solidFill>
          <a:ln w="28575">
            <a:noFill/>
            <a:miter lim="800000"/>
            <a:headEnd/>
            <a:tailEnd/>
          </a:ln>
          <a:effectLst/>
        </p:spPr>
        <p:txBody>
          <a:bodyPr wrap="none" anchor="ctr"/>
          <a:lstStyle/>
          <a:p>
            <a:endParaRPr lang="zh-CN" altLang="en-US"/>
          </a:p>
        </p:txBody>
      </p:sp>
      <p:sp>
        <p:nvSpPr>
          <p:cNvPr id="1280008" name="Text Box 8"/>
          <p:cNvSpPr txBox="1">
            <a:spLocks noChangeArrowheads="1"/>
          </p:cNvSpPr>
          <p:nvPr/>
        </p:nvSpPr>
        <p:spPr bwMode="auto">
          <a:xfrm>
            <a:off x="900113" y="6021388"/>
            <a:ext cx="4176712" cy="547687"/>
          </a:xfrm>
          <a:prstGeom prst="rect">
            <a:avLst/>
          </a:prstGeom>
          <a:solidFill>
            <a:srgbClr val="FFFF99"/>
          </a:solidFill>
          <a:ln w="28575" algn="ctr">
            <a:solidFill>
              <a:srgbClr val="FF6600"/>
            </a:solidFill>
            <a:miter lim="800000"/>
            <a:headEnd/>
            <a:tailEnd/>
          </a:ln>
          <a:effectLst>
            <a:outerShdw dist="107763" dir="2700000" algn="ctr" rotWithShape="0">
              <a:schemeClr val="bg2">
                <a:alpha val="50000"/>
              </a:schemeClr>
            </a:outerShdw>
          </a:effectLst>
        </p:spPr>
        <p:txBody>
          <a:bodyPr>
            <a:spAutoFit/>
          </a:bodyPr>
          <a:lstStyle/>
          <a:p>
            <a:pPr algn="l">
              <a:spcBef>
                <a:spcPct val="50000"/>
              </a:spcBef>
            </a:pPr>
            <a:r>
              <a:rPr lang="en-US" altLang="zh-CN" sz="2800" i="1"/>
              <a:t>m </a:t>
            </a:r>
            <a:r>
              <a:rPr lang="zh-CN" altLang="en-US" sz="2800"/>
              <a:t>段流水线，</a:t>
            </a:r>
            <a:r>
              <a:rPr lang="en-US" altLang="zh-CN" sz="2800" i="1"/>
              <a:t>n </a:t>
            </a:r>
            <a:r>
              <a:rPr lang="zh-CN" altLang="en-US" sz="2800"/>
              <a:t>个任务。</a:t>
            </a:r>
          </a:p>
        </p:txBody>
      </p:sp>
    </p:spTree>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4"/>
          <p:cNvSpPr>
            <a:spLocks noGrp="1"/>
          </p:cNvSpPr>
          <p:nvPr>
            <p:ph type="sldNum" sz="quarter" idx="11"/>
          </p:nvPr>
        </p:nvSpPr>
        <p:spPr/>
        <p:txBody>
          <a:bodyPr/>
          <a:lstStyle/>
          <a:p>
            <a:fld id="{0397CC68-256D-4A2F-AB59-ACBFEC18E519}" type="slidenum">
              <a:rPr lang="zh-CN" altLang="en-US"/>
              <a:pPr/>
              <a:t>65</a:t>
            </a:fld>
            <a:endParaRPr lang="en-US" altLang="zh-CN"/>
          </a:p>
        </p:txBody>
      </p:sp>
      <p:sp>
        <p:nvSpPr>
          <p:cNvPr id="1281026" name="Rectangle 2"/>
          <p:cNvSpPr>
            <a:spLocks noGrp="1" noChangeArrowheads="1"/>
          </p:cNvSpPr>
          <p:nvPr>
            <p:ph type="title"/>
          </p:nvPr>
        </p:nvSpPr>
        <p:spPr/>
        <p:txBody>
          <a:bodyPr/>
          <a:lstStyle/>
          <a:p>
            <a:r>
              <a:rPr lang="en-US" altLang="zh-CN"/>
              <a:t>7.4.2 </a:t>
            </a:r>
            <a:r>
              <a:rPr lang="zh-CN" altLang="en-US" b="0"/>
              <a:t>吞吐率</a:t>
            </a:r>
          </a:p>
        </p:txBody>
      </p:sp>
      <p:sp>
        <p:nvSpPr>
          <p:cNvPr id="1281027" name="Rectangle 3"/>
          <p:cNvSpPr>
            <a:spLocks noGrp="1" noChangeArrowheads="1"/>
          </p:cNvSpPr>
          <p:nvPr>
            <p:ph type="body" idx="1"/>
          </p:nvPr>
        </p:nvSpPr>
        <p:spPr>
          <a:xfrm>
            <a:off x="457200" y="730250"/>
            <a:ext cx="8578850" cy="2338388"/>
          </a:xfrm>
        </p:spPr>
        <p:txBody>
          <a:bodyPr/>
          <a:lstStyle/>
          <a:p>
            <a:pPr>
              <a:spcBef>
                <a:spcPct val="10000"/>
              </a:spcBef>
            </a:pPr>
            <a:r>
              <a:rPr lang="zh-CN" altLang="en-US"/>
              <a:t>假设流水线</a:t>
            </a:r>
            <a:r>
              <a:rPr lang="zh-CN" altLang="en-US">
                <a:solidFill>
                  <a:srgbClr val="0000FF"/>
                </a:solidFill>
              </a:rPr>
              <a:t>各段运行时间</a:t>
            </a:r>
            <a:r>
              <a:rPr lang="zh-CN" altLang="en-US">
                <a:solidFill>
                  <a:srgbClr val="FF0000"/>
                </a:solidFill>
              </a:rPr>
              <a:t>不等</a:t>
            </a:r>
            <a:r>
              <a:rPr lang="zh-CN" altLang="en-US"/>
              <a:t>，第</a:t>
            </a:r>
            <a:r>
              <a:rPr lang="en-US" altLang="zh-CN" i="1"/>
              <a:t>i</a:t>
            </a:r>
            <a:r>
              <a:rPr lang="zh-CN" altLang="en-US"/>
              <a:t>段时间为</a:t>
            </a:r>
            <a:r>
              <a:rPr lang="en-US" altLang="zh-CN" i="1"/>
              <a:t>τ</a:t>
            </a:r>
            <a:r>
              <a:rPr lang="en-US" altLang="zh-CN" i="1" baseline="-25000"/>
              <a:t>i </a:t>
            </a:r>
            <a:r>
              <a:rPr lang="zh-CN" altLang="en-US"/>
              <a:t>，则完成</a:t>
            </a:r>
            <a:r>
              <a:rPr lang="en-US" altLang="zh-CN" i="1"/>
              <a:t>n</a:t>
            </a:r>
            <a:r>
              <a:rPr lang="zh-CN" altLang="en-US"/>
              <a:t>个任务所用时间为</a:t>
            </a:r>
          </a:p>
        </p:txBody>
      </p:sp>
      <p:graphicFrame>
        <p:nvGraphicFramePr>
          <p:cNvPr id="1281029" name="Object 5"/>
          <p:cNvGraphicFramePr>
            <a:graphicFrameLocks noChangeAspect="1"/>
          </p:cNvGraphicFramePr>
          <p:nvPr/>
        </p:nvGraphicFramePr>
        <p:xfrm>
          <a:off x="895350" y="1700213"/>
          <a:ext cx="5837238" cy="1247775"/>
        </p:xfrm>
        <a:graphic>
          <a:graphicData uri="http://schemas.openxmlformats.org/presentationml/2006/ole">
            <mc:AlternateContent xmlns:mc="http://schemas.openxmlformats.org/markup-compatibility/2006">
              <mc:Choice xmlns:v="urn:schemas-microsoft-com:vml" Requires="v">
                <p:oleObj spid="_x0000_s1281085" name="公式" r:id="rId3" imgW="2006280" imgH="431640" progId="Equation.3">
                  <p:embed/>
                </p:oleObj>
              </mc:Choice>
              <mc:Fallback>
                <p:oleObj name="公式" r:id="rId3" imgW="2006280" imgH="43164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350" y="1700213"/>
                        <a:ext cx="5837238" cy="1247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1031" name="Rectangle 7"/>
          <p:cNvSpPr>
            <a:spLocks noChangeArrowheads="1"/>
          </p:cNvSpPr>
          <p:nvPr/>
        </p:nvSpPr>
        <p:spPr bwMode="auto">
          <a:xfrm>
            <a:off x="755650" y="3068638"/>
            <a:ext cx="8147050" cy="504825"/>
          </a:xfrm>
          <a:prstGeom prst="rect">
            <a:avLst/>
          </a:prstGeom>
          <a:noFill/>
          <a:ln w="9525">
            <a:noFill/>
            <a:miter lim="800000"/>
            <a:headEnd/>
            <a:tailEnd/>
          </a:ln>
          <a:effectLst/>
        </p:spPr>
        <p:txBody>
          <a:bodyPr/>
          <a:lstStyle/>
          <a:p>
            <a:pPr marL="342900" indent="-342900" algn="l">
              <a:spcBef>
                <a:spcPct val="10000"/>
              </a:spcBef>
              <a:buClr>
                <a:schemeClr val="bg2"/>
              </a:buClr>
              <a:buSzPct val="75000"/>
              <a:buFont typeface="Wingdings" pitchFamily="2" charset="2"/>
              <a:buNone/>
            </a:pPr>
            <a:r>
              <a:rPr lang="zh-CN" altLang="en-US" sz="2800">
                <a:ea typeface="楷体_GB2312" pitchFamily="49" charset="-122"/>
              </a:rPr>
              <a:t>实际吞吐率为</a:t>
            </a:r>
          </a:p>
        </p:txBody>
      </p:sp>
      <p:graphicFrame>
        <p:nvGraphicFramePr>
          <p:cNvPr id="1281032" name="Object 8"/>
          <p:cNvGraphicFramePr>
            <a:graphicFrameLocks noChangeAspect="1"/>
          </p:cNvGraphicFramePr>
          <p:nvPr/>
        </p:nvGraphicFramePr>
        <p:xfrm>
          <a:off x="960438" y="3321050"/>
          <a:ext cx="5340350" cy="1812925"/>
        </p:xfrm>
        <a:graphic>
          <a:graphicData uri="http://schemas.openxmlformats.org/presentationml/2006/ole">
            <mc:AlternateContent xmlns:mc="http://schemas.openxmlformats.org/markup-compatibility/2006">
              <mc:Choice xmlns:v="urn:schemas-microsoft-com:vml" Requires="v">
                <p:oleObj spid="_x0000_s1281086" name="公式" r:id="rId5" imgW="1866600" imgH="634680" progId="Equation.3">
                  <p:embed/>
                </p:oleObj>
              </mc:Choice>
              <mc:Fallback>
                <p:oleObj name="公式" r:id="rId5" imgW="1866600" imgH="634680" progId="Equation.3">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0438" y="3321050"/>
                        <a:ext cx="5340350" cy="181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1034" name="Rectangle 10"/>
          <p:cNvSpPr>
            <a:spLocks noChangeArrowheads="1"/>
          </p:cNvSpPr>
          <p:nvPr/>
        </p:nvSpPr>
        <p:spPr bwMode="auto">
          <a:xfrm>
            <a:off x="755650" y="5229225"/>
            <a:ext cx="8002588" cy="1079500"/>
          </a:xfrm>
          <a:prstGeom prst="rect">
            <a:avLst/>
          </a:prstGeom>
          <a:noFill/>
          <a:ln w="9525">
            <a:noFill/>
            <a:miter lim="800000"/>
            <a:headEnd/>
            <a:tailEnd/>
          </a:ln>
          <a:effectLst/>
        </p:spPr>
        <p:txBody>
          <a:bodyPr/>
          <a:lstStyle/>
          <a:p>
            <a:pPr algn="l">
              <a:spcBef>
                <a:spcPct val="10000"/>
              </a:spcBef>
              <a:buClr>
                <a:schemeClr val="bg2"/>
              </a:buClr>
              <a:buSzPct val="75000"/>
              <a:buFont typeface="Wingdings" pitchFamily="2" charset="2"/>
              <a:buNone/>
            </a:pPr>
            <a:r>
              <a:rPr lang="zh-CN" altLang="en-US" sz="2800">
                <a:ea typeface="楷体_GB2312" pitchFamily="49" charset="-122"/>
              </a:rPr>
              <a:t>当</a:t>
            </a:r>
            <a:r>
              <a:rPr lang="en-US" altLang="zh-CN" sz="2800" i="1">
                <a:ea typeface="楷体_GB2312" pitchFamily="49" charset="-122"/>
              </a:rPr>
              <a:t>n</a:t>
            </a:r>
            <a:r>
              <a:rPr lang="zh-CN" altLang="en-US" sz="2800">
                <a:ea typeface="楷体_GB2312" pitchFamily="49" charset="-122"/>
              </a:rPr>
              <a:t>很大时，</a:t>
            </a:r>
            <a:r>
              <a:rPr lang="en-US" altLang="zh-CN" sz="2800" i="1">
                <a:ea typeface="楷体_GB2312" pitchFamily="49" charset="-122"/>
              </a:rPr>
              <a:t>TP</a:t>
            </a:r>
            <a:r>
              <a:rPr lang="zh-CN" altLang="en-US" sz="2800">
                <a:ea typeface="楷体_GB2312" pitchFamily="49" charset="-122"/>
              </a:rPr>
              <a:t>趋近于</a:t>
            </a:r>
            <a:r>
              <a:rPr lang="en-US" altLang="zh-CN" sz="2800" i="1">
                <a:ea typeface="楷体_GB2312" pitchFamily="49" charset="-122"/>
              </a:rPr>
              <a:t>TP</a:t>
            </a:r>
            <a:r>
              <a:rPr lang="en-US" altLang="zh-CN" sz="2800" i="1" baseline="-25000">
                <a:ea typeface="楷体_GB2312" pitchFamily="49" charset="-122"/>
              </a:rPr>
              <a:t>max</a:t>
            </a:r>
            <a:r>
              <a:rPr lang="zh-CN" altLang="en-US" sz="2800">
                <a:ea typeface="楷体_GB2312" pitchFamily="49" charset="-122"/>
              </a:rPr>
              <a:t>，这说明流水技术适合于实现大量重复的时序过程。</a:t>
            </a:r>
          </a:p>
        </p:txBody>
      </p:sp>
      <p:sp>
        <p:nvSpPr>
          <p:cNvPr id="1281035" name="Text Box 11"/>
          <p:cNvSpPr txBox="1">
            <a:spLocks noChangeArrowheads="1"/>
          </p:cNvSpPr>
          <p:nvPr/>
        </p:nvSpPr>
        <p:spPr bwMode="auto">
          <a:xfrm>
            <a:off x="6600825" y="2959100"/>
            <a:ext cx="2219325" cy="1117600"/>
          </a:xfrm>
          <a:prstGeom prst="rect">
            <a:avLst/>
          </a:prstGeom>
          <a:solidFill>
            <a:srgbClr val="FFFF99"/>
          </a:solidFill>
          <a:ln w="28575" algn="ctr">
            <a:solidFill>
              <a:srgbClr val="FF6600"/>
            </a:solidFill>
            <a:miter lim="800000"/>
            <a:headEnd/>
            <a:tailEnd/>
          </a:ln>
          <a:effectLst>
            <a:outerShdw dist="107763" dir="2700000" algn="ctr" rotWithShape="0">
              <a:schemeClr val="bg2">
                <a:alpha val="50000"/>
              </a:schemeClr>
            </a:outerShdw>
          </a:effectLst>
        </p:spPr>
        <p:txBody>
          <a:bodyPr wrap="none" anchor="ctr"/>
          <a:lstStyle/>
          <a:p>
            <a:pPr algn="l"/>
            <a:r>
              <a:rPr lang="en-US" altLang="zh-CN" sz="2800" i="1"/>
              <a:t>m </a:t>
            </a:r>
            <a:r>
              <a:rPr lang="zh-CN" altLang="en-US" sz="2800"/>
              <a:t>段流水线，</a:t>
            </a:r>
          </a:p>
          <a:p>
            <a:pPr algn="l"/>
            <a:r>
              <a:rPr lang="en-US" altLang="zh-CN" sz="2800" i="1"/>
              <a:t>n </a:t>
            </a:r>
            <a:r>
              <a:rPr lang="zh-CN" altLang="en-US" sz="2800"/>
              <a:t>个任务。</a:t>
            </a:r>
          </a:p>
        </p:txBody>
      </p:sp>
      <p:sp>
        <p:nvSpPr>
          <p:cNvPr id="1281036" name="AutoShape 12">
            <a:hlinkClick r:id="rId7" action="ppaction://hlinksldjump" highlightClick="1"/>
          </p:cNvPr>
          <p:cNvSpPr>
            <a:spLocks noChangeArrowheads="1"/>
          </p:cNvSpPr>
          <p:nvPr/>
        </p:nvSpPr>
        <p:spPr bwMode="auto">
          <a:xfrm>
            <a:off x="8388350" y="260350"/>
            <a:ext cx="504825" cy="504825"/>
          </a:xfrm>
          <a:prstGeom prst="actionButtonInformation">
            <a:avLst/>
          </a:prstGeom>
          <a:solidFill>
            <a:srgbClr val="9999FF"/>
          </a:solidFill>
          <a:ln w="28575">
            <a:noFill/>
            <a:miter lim="800000"/>
            <a:headEnd/>
            <a:tailEnd/>
          </a:ln>
          <a:effectLst/>
        </p:spPr>
        <p:txBody>
          <a:bodyPr wrap="none" anchor="ctr"/>
          <a:lstStyle/>
          <a:p>
            <a:endParaRPr lang="zh-CN" altLang="en-US"/>
          </a:p>
        </p:txBody>
      </p:sp>
    </p:spTree>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4C7F37D5-2A7B-489A-8BAC-4D9F0FD6758B}" type="slidenum">
              <a:rPr lang="zh-CN" altLang="en-US"/>
              <a:pPr/>
              <a:t>66</a:t>
            </a:fld>
            <a:endParaRPr lang="en-US" altLang="zh-CN"/>
          </a:p>
        </p:txBody>
      </p:sp>
      <p:sp>
        <p:nvSpPr>
          <p:cNvPr id="1282050" name="Rectangle 2"/>
          <p:cNvSpPr>
            <a:spLocks noGrp="1" noChangeArrowheads="1"/>
          </p:cNvSpPr>
          <p:nvPr>
            <p:ph type="title"/>
          </p:nvPr>
        </p:nvSpPr>
        <p:spPr/>
        <p:txBody>
          <a:bodyPr/>
          <a:lstStyle/>
          <a:p>
            <a:r>
              <a:rPr lang="en-US" altLang="zh-CN"/>
              <a:t>7.4.2 </a:t>
            </a:r>
            <a:r>
              <a:rPr lang="zh-CN" altLang="en-US" b="0"/>
              <a:t>吞吐率</a:t>
            </a:r>
          </a:p>
        </p:txBody>
      </p:sp>
      <p:sp>
        <p:nvSpPr>
          <p:cNvPr id="1282051" name="Rectangle 3"/>
          <p:cNvSpPr>
            <a:spLocks noGrp="1" noChangeArrowheads="1"/>
          </p:cNvSpPr>
          <p:nvPr>
            <p:ph type="body" idx="1"/>
          </p:nvPr>
        </p:nvSpPr>
        <p:spPr>
          <a:xfrm>
            <a:off x="457200" y="1125538"/>
            <a:ext cx="8578850" cy="5543550"/>
          </a:xfrm>
        </p:spPr>
        <p:txBody>
          <a:bodyPr/>
          <a:lstStyle/>
          <a:p>
            <a:pPr>
              <a:spcBef>
                <a:spcPct val="10000"/>
              </a:spcBef>
            </a:pPr>
            <a:r>
              <a:rPr lang="zh-CN" altLang="en-US" dirty="0"/>
              <a:t>对于</a:t>
            </a:r>
            <a:r>
              <a:rPr lang="zh-CN" altLang="en-US" dirty="0">
                <a:solidFill>
                  <a:srgbClr val="CC0066"/>
                </a:solidFill>
              </a:rPr>
              <a:t>指令流水线</a:t>
            </a:r>
            <a:r>
              <a:rPr lang="zh-CN" altLang="en-US" dirty="0"/>
              <a:t>而言，吞吐率</a:t>
            </a:r>
            <a:r>
              <a:rPr lang="en-US" altLang="zh-CN" i="1" dirty="0"/>
              <a:t>TP</a:t>
            </a:r>
            <a:r>
              <a:rPr lang="zh-CN" altLang="en-US" dirty="0"/>
              <a:t>就是每秒执行的指令数，所以也可以用</a:t>
            </a:r>
            <a:r>
              <a:rPr lang="en-US" altLang="zh-CN" i="1" dirty="0"/>
              <a:t>MIPS</a:t>
            </a:r>
            <a:r>
              <a:rPr lang="zh-CN" altLang="en-US" dirty="0"/>
              <a:t>指标表示吞吐率，即</a:t>
            </a:r>
            <a:br>
              <a:rPr lang="zh-CN" altLang="en-US" dirty="0"/>
            </a:br>
            <a:r>
              <a:rPr lang="en-US" altLang="zh-CN" i="1" dirty="0" smtClean="0"/>
              <a:t>TP </a:t>
            </a:r>
            <a:r>
              <a:rPr lang="zh-CN" altLang="en-US" dirty="0" smtClean="0">
                <a:latin typeface="宋体" panose="02010600030101010101" pitchFamily="2" charset="-122"/>
                <a:ea typeface="宋体" panose="02010600030101010101" pitchFamily="2" charset="-122"/>
              </a:rPr>
              <a:t>＝</a:t>
            </a:r>
            <a:r>
              <a:rPr lang="en-US" altLang="zh-CN" i="1" dirty="0"/>
              <a:t> </a:t>
            </a:r>
            <a:r>
              <a:rPr lang="en-US" altLang="zh-CN" i="1" dirty="0" smtClean="0"/>
              <a:t>MIPS</a:t>
            </a:r>
            <a:r>
              <a:rPr lang="en-US" altLang="zh-CN" dirty="0" smtClean="0">
                <a:solidFill>
                  <a:srgbClr val="000000"/>
                </a:solidFill>
              </a:rPr>
              <a:t>×10</a:t>
            </a:r>
            <a:r>
              <a:rPr lang="en-US" altLang="zh-CN" baseline="30000" dirty="0" smtClean="0">
                <a:solidFill>
                  <a:srgbClr val="000000"/>
                </a:solidFill>
              </a:rPr>
              <a:t>6</a:t>
            </a:r>
            <a:r>
              <a:rPr lang="en-US" altLang="zh-CN" i="1" dirty="0">
                <a:solidFill>
                  <a:srgbClr val="000000"/>
                </a:solidFill>
              </a:rPr>
              <a:t> </a:t>
            </a:r>
            <a:r>
              <a:rPr lang="zh-CN" altLang="en-US" dirty="0" smtClean="0">
                <a:latin typeface="宋体" panose="02010600030101010101" pitchFamily="2" charset="-122"/>
                <a:ea typeface="宋体" panose="02010600030101010101" pitchFamily="2" charset="-122"/>
              </a:rPr>
              <a:t>＝</a:t>
            </a:r>
            <a:r>
              <a:rPr lang="en-US" altLang="zh-CN" i="1" dirty="0"/>
              <a:t> </a:t>
            </a:r>
            <a:r>
              <a:rPr lang="en-US" altLang="zh-CN" i="1" dirty="0" err="1"/>
              <a:t>f</a:t>
            </a:r>
            <a:r>
              <a:rPr lang="en-US" altLang="zh-CN" i="1" baseline="-25000" dirty="0" err="1" smtClean="0"/>
              <a:t>CLK</a:t>
            </a:r>
            <a:r>
              <a:rPr lang="en-US" altLang="zh-CN" i="1" baseline="-25000" dirty="0" smtClean="0"/>
              <a:t> </a:t>
            </a:r>
            <a:r>
              <a:rPr lang="en-US" altLang="zh-CN" dirty="0">
                <a:latin typeface="宋体" pitchFamily="2" charset="-122"/>
                <a:ea typeface="宋体" pitchFamily="2" charset="-122"/>
              </a:rPr>
              <a:t>/</a:t>
            </a:r>
            <a:r>
              <a:rPr lang="en-US" altLang="zh-CN" i="1" dirty="0" smtClean="0"/>
              <a:t>CPI</a:t>
            </a:r>
            <a:endParaRPr lang="en-US" altLang="zh-CN" i="1" dirty="0"/>
          </a:p>
          <a:p>
            <a:pPr>
              <a:spcBef>
                <a:spcPct val="10000"/>
              </a:spcBef>
            </a:pPr>
            <a:r>
              <a:rPr lang="zh-CN" altLang="en-US" dirty="0"/>
              <a:t>单流水线计算机系统</a:t>
            </a:r>
            <a:br>
              <a:rPr lang="zh-CN" altLang="en-US" dirty="0"/>
            </a:br>
            <a:r>
              <a:rPr lang="zh-CN" altLang="en-US" dirty="0"/>
              <a:t>∵ </a:t>
            </a:r>
            <a:r>
              <a:rPr lang="en-US" altLang="zh-CN" i="1" dirty="0"/>
              <a:t>CPI</a:t>
            </a:r>
            <a:r>
              <a:rPr lang="zh-CN" altLang="en-US" baseline="-25000" dirty="0"/>
              <a:t>最佳</a:t>
            </a:r>
            <a:r>
              <a:rPr lang="zh-CN" altLang="en-US" i="1" dirty="0"/>
              <a:t> </a:t>
            </a:r>
            <a:r>
              <a:rPr lang="zh-CN" altLang="en-US" dirty="0"/>
              <a:t>＝</a:t>
            </a:r>
            <a:r>
              <a:rPr lang="en-US" altLang="zh-CN" dirty="0"/>
              <a:t>1</a:t>
            </a:r>
            <a:r>
              <a:rPr lang="zh-CN" altLang="en-US" dirty="0"/>
              <a:t>，  ∴ </a:t>
            </a:r>
            <a:r>
              <a:rPr lang="en-US" altLang="zh-CN" i="1" dirty="0" err="1"/>
              <a:t>TP</a:t>
            </a:r>
            <a:r>
              <a:rPr lang="en-US" altLang="zh-CN" i="1" baseline="-25000" dirty="0" err="1"/>
              <a:t>max</a:t>
            </a:r>
            <a:r>
              <a:rPr lang="zh-CN" altLang="en-US" dirty="0"/>
              <a:t>＝</a:t>
            </a:r>
            <a:r>
              <a:rPr lang="en-US" altLang="zh-CN" i="1" dirty="0" err="1"/>
              <a:t>f</a:t>
            </a:r>
            <a:r>
              <a:rPr lang="en-US" altLang="zh-CN" i="1" baseline="-25000" dirty="0" err="1"/>
              <a:t>CLK</a:t>
            </a:r>
            <a:r>
              <a:rPr lang="en-US" altLang="zh-CN" dirty="0"/>
              <a:t> </a:t>
            </a:r>
            <a:endParaRPr lang="zh-CN" altLang="en-US" dirty="0"/>
          </a:p>
        </p:txBody>
      </p:sp>
    </p:spTree>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12661343-EDEC-4DA4-B5FD-28863C212612}" type="slidenum">
              <a:rPr lang="zh-CN" altLang="en-US"/>
              <a:pPr/>
              <a:t>67</a:t>
            </a:fld>
            <a:endParaRPr lang="en-US" altLang="zh-CN"/>
          </a:p>
        </p:txBody>
      </p:sp>
      <p:sp>
        <p:nvSpPr>
          <p:cNvPr id="1386498" name="Rectangle 2"/>
          <p:cNvSpPr>
            <a:spLocks noGrp="1" noChangeArrowheads="1"/>
          </p:cNvSpPr>
          <p:nvPr>
            <p:ph type="title"/>
          </p:nvPr>
        </p:nvSpPr>
        <p:spPr/>
        <p:txBody>
          <a:bodyPr/>
          <a:lstStyle/>
          <a:p>
            <a:r>
              <a:rPr lang="en-US" altLang="zh-CN"/>
              <a:t>7.4.3 </a:t>
            </a:r>
            <a:r>
              <a:rPr lang="zh-CN" altLang="en-US" b="0"/>
              <a:t>加速比</a:t>
            </a:r>
          </a:p>
        </p:txBody>
      </p:sp>
      <p:pic>
        <p:nvPicPr>
          <p:cNvPr id="2" name="图片 1"/>
          <p:cNvPicPr>
            <a:picLocks noChangeAspect="1"/>
          </p:cNvPicPr>
          <p:nvPr/>
        </p:nvPicPr>
        <p:blipFill>
          <a:blip r:embed="rId2">
            <a:clrChange>
              <a:clrFrom>
                <a:srgbClr val="FFFFFF"/>
              </a:clrFrom>
              <a:clrTo>
                <a:srgbClr val="FFFFFF">
                  <a:alpha val="0"/>
                </a:srgbClr>
              </a:clrTo>
            </a:clrChange>
          </a:blip>
          <a:stretch>
            <a:fillRect/>
          </a:stretch>
        </p:blipFill>
        <p:spPr>
          <a:xfrm>
            <a:off x="107504" y="2395621"/>
            <a:ext cx="2925437" cy="2185507"/>
          </a:xfrm>
          <a:prstGeom prst="rect">
            <a:avLst/>
          </a:prstGeom>
        </p:spPr>
      </p:pic>
      <p:pic>
        <p:nvPicPr>
          <p:cNvPr id="4" name="图片 3"/>
          <p:cNvPicPr>
            <a:picLocks noChangeAspect="1"/>
          </p:cNvPicPr>
          <p:nvPr/>
        </p:nvPicPr>
        <p:blipFill>
          <a:blip r:embed="rId3">
            <a:clrChange>
              <a:clrFrom>
                <a:srgbClr val="FFFFFF"/>
              </a:clrFrom>
              <a:clrTo>
                <a:srgbClr val="FFFFFF">
                  <a:alpha val="0"/>
                </a:srgbClr>
              </a:clrTo>
            </a:clrChange>
          </a:blip>
          <a:stretch>
            <a:fillRect/>
          </a:stretch>
        </p:blipFill>
        <p:spPr>
          <a:xfrm flipH="1">
            <a:off x="3230855" y="2852936"/>
            <a:ext cx="5847267" cy="1800200"/>
          </a:xfrm>
          <a:prstGeom prst="rect">
            <a:avLst/>
          </a:prstGeom>
        </p:spPr>
      </p:pic>
    </p:spTree>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7CEC486D-2A50-43A9-BC3B-1F4CCE3F35DA}" type="slidenum">
              <a:rPr lang="zh-CN" altLang="en-US"/>
              <a:pPr/>
              <a:t>68</a:t>
            </a:fld>
            <a:endParaRPr lang="en-US" altLang="zh-CN"/>
          </a:p>
        </p:txBody>
      </p:sp>
      <p:sp>
        <p:nvSpPr>
          <p:cNvPr id="1283074" name="Rectangle 2"/>
          <p:cNvSpPr>
            <a:spLocks noGrp="1" noChangeArrowheads="1"/>
          </p:cNvSpPr>
          <p:nvPr>
            <p:ph type="title"/>
          </p:nvPr>
        </p:nvSpPr>
        <p:spPr/>
        <p:txBody>
          <a:bodyPr/>
          <a:lstStyle/>
          <a:p>
            <a:r>
              <a:rPr lang="en-US" altLang="zh-CN"/>
              <a:t>7.4.3 </a:t>
            </a:r>
            <a:r>
              <a:rPr lang="zh-CN" altLang="en-US" b="0"/>
              <a:t>加速比</a:t>
            </a:r>
          </a:p>
        </p:txBody>
      </p:sp>
      <p:sp>
        <p:nvSpPr>
          <p:cNvPr id="1283075" name="Rectangle 3"/>
          <p:cNvSpPr>
            <a:spLocks noGrp="1" noChangeArrowheads="1"/>
          </p:cNvSpPr>
          <p:nvPr>
            <p:ph type="body" idx="1"/>
          </p:nvPr>
        </p:nvSpPr>
        <p:spPr>
          <a:xfrm>
            <a:off x="457200" y="549275"/>
            <a:ext cx="8578850" cy="6119813"/>
          </a:xfrm>
        </p:spPr>
        <p:txBody>
          <a:bodyPr/>
          <a:lstStyle/>
          <a:p>
            <a:pPr marL="0" indent="0">
              <a:spcBef>
                <a:spcPct val="10000"/>
              </a:spcBef>
              <a:buFont typeface="Wingdings" pitchFamily="2" charset="2"/>
              <a:buNone/>
            </a:pPr>
            <a:r>
              <a:rPr lang="zh-CN" altLang="en-US"/>
              <a:t>若流水线为</a:t>
            </a:r>
            <a:r>
              <a:rPr lang="en-US" altLang="zh-CN" i="1">
                <a:solidFill>
                  <a:srgbClr val="FF0000"/>
                </a:solidFill>
              </a:rPr>
              <a:t>m</a:t>
            </a:r>
            <a:r>
              <a:rPr lang="zh-CN" altLang="en-US">
                <a:solidFill>
                  <a:srgbClr val="FF0000"/>
                </a:solidFill>
              </a:rPr>
              <a:t>段</a:t>
            </a:r>
            <a:r>
              <a:rPr lang="zh-CN" altLang="en-US"/>
              <a:t>，</a:t>
            </a:r>
            <a:r>
              <a:rPr lang="zh-CN" altLang="en-US">
                <a:solidFill>
                  <a:schemeClr val="bg2"/>
                </a:solidFill>
                <a:ea typeface="黑体" pitchFamily="2" charset="-122"/>
              </a:rPr>
              <a:t>加速比</a:t>
            </a:r>
            <a:r>
              <a:rPr lang="en-US" altLang="zh-CN" i="1"/>
              <a:t>S</a:t>
            </a:r>
            <a:r>
              <a:rPr lang="zh-CN" altLang="en-US"/>
              <a:t>定义为</a:t>
            </a:r>
            <a:r>
              <a:rPr lang="zh-CN" altLang="en-US">
                <a:solidFill>
                  <a:srgbClr val="FF0000"/>
                </a:solidFill>
              </a:rPr>
              <a:t>等功能</a:t>
            </a:r>
            <a:r>
              <a:rPr lang="zh-CN" altLang="en-US"/>
              <a:t>的</a:t>
            </a:r>
            <a:r>
              <a:rPr lang="zh-CN" altLang="en-US">
                <a:solidFill>
                  <a:srgbClr val="0000FF"/>
                </a:solidFill>
              </a:rPr>
              <a:t>非流水线执行时间</a:t>
            </a:r>
            <a:r>
              <a:rPr lang="en-US" altLang="zh-CN" i="1">
                <a:solidFill>
                  <a:srgbClr val="0000FF"/>
                </a:solidFill>
              </a:rPr>
              <a:t>T(1)</a:t>
            </a:r>
            <a:r>
              <a:rPr lang="zh-CN" altLang="en-US"/>
              <a:t> 与</a:t>
            </a:r>
            <a:r>
              <a:rPr lang="zh-CN" altLang="en-US">
                <a:solidFill>
                  <a:srgbClr val="0000FF"/>
                </a:solidFill>
              </a:rPr>
              <a:t>流水线执行时间</a:t>
            </a:r>
            <a:r>
              <a:rPr lang="en-US" altLang="zh-CN" i="1">
                <a:solidFill>
                  <a:srgbClr val="0000FF"/>
                </a:solidFill>
              </a:rPr>
              <a:t>T(m)</a:t>
            </a:r>
            <a:r>
              <a:rPr lang="zh-CN" altLang="en-US"/>
              <a:t>之比，即</a:t>
            </a:r>
          </a:p>
          <a:p>
            <a:pPr marL="0" indent="0">
              <a:spcBef>
                <a:spcPct val="10000"/>
              </a:spcBef>
              <a:buFont typeface="Wingdings" pitchFamily="2" charset="2"/>
              <a:buNone/>
            </a:pPr>
            <a:r>
              <a:rPr lang="en-US" altLang="zh-CN"/>
              <a:t>	</a:t>
            </a:r>
            <a:r>
              <a:rPr lang="en-US" altLang="zh-CN" i="1"/>
              <a:t>S=S</a:t>
            </a:r>
            <a:r>
              <a:rPr lang="en-US" altLang="zh-CN" i="1" baseline="-25000"/>
              <a:t>n</a:t>
            </a:r>
            <a:r>
              <a:rPr lang="en-US" altLang="zh-CN" i="1"/>
              <a:t>(m) </a:t>
            </a:r>
            <a:r>
              <a:rPr lang="en-US" altLang="zh-CN"/>
              <a:t>=</a:t>
            </a:r>
            <a:r>
              <a:rPr lang="en-US" altLang="zh-CN" i="1"/>
              <a:t> T</a:t>
            </a:r>
            <a:r>
              <a:rPr lang="en-US" altLang="zh-CN" i="1" baseline="-25000"/>
              <a:t>n</a:t>
            </a:r>
            <a:r>
              <a:rPr lang="en-US" altLang="zh-CN" i="1"/>
              <a:t>(1)/T</a:t>
            </a:r>
            <a:r>
              <a:rPr lang="en-US" altLang="zh-CN" i="1" baseline="-25000"/>
              <a:t>n</a:t>
            </a:r>
            <a:r>
              <a:rPr lang="en-US" altLang="zh-CN" i="1"/>
              <a:t>(m)</a:t>
            </a:r>
          </a:p>
          <a:p>
            <a:pPr marL="0" indent="0">
              <a:buFont typeface="Wingdings" pitchFamily="2" charset="2"/>
              <a:buNone/>
            </a:pPr>
            <a:r>
              <a:rPr lang="zh-CN" altLang="en-US"/>
              <a:t>若每段运行时间均为</a:t>
            </a:r>
            <a:r>
              <a:rPr lang="en-US" altLang="zh-CN" i="1"/>
              <a:t>τ</a:t>
            </a:r>
            <a:r>
              <a:rPr lang="zh-CN" altLang="en-US"/>
              <a:t>，在不流水情况下，完成</a:t>
            </a:r>
            <a:r>
              <a:rPr lang="en-US" altLang="zh-CN" i="1"/>
              <a:t>n</a:t>
            </a:r>
            <a:r>
              <a:rPr lang="zh-CN" altLang="en-US"/>
              <a:t>个任务所需时间为：</a:t>
            </a:r>
            <a:r>
              <a:rPr lang="en-US" altLang="zh-CN" i="1"/>
              <a:t>T</a:t>
            </a:r>
            <a:r>
              <a:rPr lang="en-US" altLang="zh-CN" i="1" baseline="-25000"/>
              <a:t>n</a:t>
            </a:r>
            <a:r>
              <a:rPr lang="en-US" altLang="zh-CN" i="1"/>
              <a:t>(1)= n</a:t>
            </a:r>
            <a:r>
              <a:rPr lang="en-US" altLang="zh-CN" sz="2000" b="0"/>
              <a:t> </a:t>
            </a:r>
            <a:r>
              <a:rPr lang="en-US" altLang="zh-CN" i="1"/>
              <a:t>·</a:t>
            </a:r>
            <a:r>
              <a:rPr lang="en-US" altLang="zh-CN" sz="2000" b="0"/>
              <a:t> </a:t>
            </a:r>
            <a:r>
              <a:rPr lang="en-US" altLang="zh-CN" i="1"/>
              <a:t>mτ</a:t>
            </a:r>
          </a:p>
          <a:p>
            <a:pPr marL="0" indent="0">
              <a:buFont typeface="Wingdings" pitchFamily="2" charset="2"/>
              <a:buNone/>
            </a:pPr>
            <a:r>
              <a:rPr lang="zh-CN" altLang="en-US"/>
              <a:t>在流水但不出现断流的情况下，完成</a:t>
            </a:r>
            <a:r>
              <a:rPr lang="en-US" altLang="zh-CN" i="1"/>
              <a:t>n</a:t>
            </a:r>
            <a:r>
              <a:rPr lang="zh-CN" altLang="en-US"/>
              <a:t>个任务所需时间为：</a:t>
            </a:r>
            <a:r>
              <a:rPr lang="en-US" altLang="zh-CN" i="1"/>
              <a:t>T</a:t>
            </a:r>
            <a:r>
              <a:rPr lang="en-US" altLang="zh-CN" i="1" baseline="-25000"/>
              <a:t>n</a:t>
            </a:r>
            <a:r>
              <a:rPr lang="en-US" altLang="zh-CN" i="1"/>
              <a:t>(m)= mτ + (n-1)τ </a:t>
            </a:r>
            <a:r>
              <a:rPr lang="zh-CN" altLang="en-US"/>
              <a:t>，因此</a:t>
            </a:r>
          </a:p>
        </p:txBody>
      </p:sp>
      <p:graphicFrame>
        <p:nvGraphicFramePr>
          <p:cNvPr id="1283076" name="Object 4"/>
          <p:cNvGraphicFramePr>
            <a:graphicFrameLocks noChangeAspect="1"/>
          </p:cNvGraphicFramePr>
          <p:nvPr/>
        </p:nvGraphicFramePr>
        <p:xfrm>
          <a:off x="1066800" y="3843338"/>
          <a:ext cx="4945063" cy="1550987"/>
        </p:xfrm>
        <a:graphic>
          <a:graphicData uri="http://schemas.openxmlformats.org/presentationml/2006/ole">
            <mc:AlternateContent xmlns:mc="http://schemas.openxmlformats.org/markup-compatibility/2006">
              <mc:Choice xmlns:v="urn:schemas-microsoft-com:vml" Requires="v">
                <p:oleObj spid="_x0000_s1283103" name="公式" r:id="rId3" imgW="1892160" imgH="596880" progId="Equation.3">
                  <p:embed/>
                </p:oleObj>
              </mc:Choice>
              <mc:Fallback>
                <p:oleObj name="公式" r:id="rId3" imgW="1892160" imgH="59688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843338"/>
                        <a:ext cx="4945063" cy="1550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3078" name="Text Box 6"/>
          <p:cNvSpPr txBox="1">
            <a:spLocks noChangeArrowheads="1"/>
          </p:cNvSpPr>
          <p:nvPr/>
        </p:nvSpPr>
        <p:spPr bwMode="auto">
          <a:xfrm>
            <a:off x="6588125" y="3967163"/>
            <a:ext cx="2219325" cy="1117600"/>
          </a:xfrm>
          <a:prstGeom prst="rect">
            <a:avLst/>
          </a:prstGeom>
          <a:solidFill>
            <a:srgbClr val="FFFF99"/>
          </a:solidFill>
          <a:ln w="28575" algn="ctr">
            <a:solidFill>
              <a:srgbClr val="FF6600"/>
            </a:solidFill>
            <a:miter lim="800000"/>
            <a:headEnd/>
            <a:tailEnd/>
          </a:ln>
          <a:effectLst>
            <a:outerShdw dist="107763" dir="2700000" algn="ctr" rotWithShape="0">
              <a:schemeClr val="bg2">
                <a:alpha val="50000"/>
              </a:schemeClr>
            </a:outerShdw>
          </a:effectLst>
        </p:spPr>
        <p:txBody>
          <a:bodyPr wrap="none" anchor="ctr"/>
          <a:lstStyle/>
          <a:p>
            <a:pPr algn="l"/>
            <a:r>
              <a:rPr lang="en-US" altLang="zh-CN" sz="2800" i="1"/>
              <a:t>m </a:t>
            </a:r>
            <a:r>
              <a:rPr lang="zh-CN" altLang="en-US" sz="2800"/>
              <a:t>个功能段，</a:t>
            </a:r>
          </a:p>
          <a:p>
            <a:pPr algn="l"/>
            <a:r>
              <a:rPr lang="en-US" altLang="zh-CN" sz="2800" i="1"/>
              <a:t>n </a:t>
            </a:r>
            <a:r>
              <a:rPr lang="zh-CN" altLang="en-US" sz="2800"/>
              <a:t>个任务。</a:t>
            </a:r>
          </a:p>
        </p:txBody>
      </p:sp>
    </p:spTree>
  </p:cSld>
  <p:clrMapOvr>
    <a:masterClrMapping/>
  </p:clrMapOvr>
  <p:transition spd="med"/>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1"/>
          </p:nvPr>
        </p:nvSpPr>
        <p:spPr/>
        <p:txBody>
          <a:bodyPr/>
          <a:lstStyle/>
          <a:p>
            <a:fld id="{D1ACDA73-22EB-45FE-B650-DF18E8D9CF09}" type="slidenum">
              <a:rPr lang="zh-CN" altLang="en-US"/>
              <a:pPr/>
              <a:t>69</a:t>
            </a:fld>
            <a:endParaRPr lang="en-US" altLang="zh-CN"/>
          </a:p>
        </p:txBody>
      </p:sp>
      <p:sp>
        <p:nvSpPr>
          <p:cNvPr id="1284098" name="Rectangle 2"/>
          <p:cNvSpPr>
            <a:spLocks noGrp="1" noChangeArrowheads="1"/>
          </p:cNvSpPr>
          <p:nvPr>
            <p:ph type="title"/>
          </p:nvPr>
        </p:nvSpPr>
        <p:spPr/>
        <p:txBody>
          <a:bodyPr/>
          <a:lstStyle/>
          <a:p>
            <a:r>
              <a:rPr lang="en-US" altLang="zh-CN"/>
              <a:t>7.4.3 </a:t>
            </a:r>
            <a:r>
              <a:rPr lang="zh-CN" altLang="en-US" b="0"/>
              <a:t>加速比</a:t>
            </a:r>
          </a:p>
        </p:txBody>
      </p:sp>
      <p:sp>
        <p:nvSpPr>
          <p:cNvPr id="1284099" name="Rectangle 3"/>
          <p:cNvSpPr>
            <a:spLocks noGrp="1" noChangeArrowheads="1"/>
          </p:cNvSpPr>
          <p:nvPr>
            <p:ph type="body" idx="1"/>
          </p:nvPr>
        </p:nvSpPr>
        <p:spPr>
          <a:xfrm>
            <a:off x="457200" y="5516563"/>
            <a:ext cx="8578850" cy="1152525"/>
          </a:xfrm>
        </p:spPr>
        <p:txBody>
          <a:bodyPr/>
          <a:lstStyle/>
          <a:p>
            <a:pPr marL="355600" indent="-355600">
              <a:spcBef>
                <a:spcPct val="10000"/>
              </a:spcBef>
            </a:pPr>
            <a:r>
              <a:rPr lang="zh-CN" altLang="en-US"/>
              <a:t>增大指令流水线的</a:t>
            </a:r>
            <a:r>
              <a:rPr lang="zh-CN" altLang="en-US">
                <a:solidFill>
                  <a:srgbClr val="FF0000"/>
                </a:solidFill>
              </a:rPr>
              <a:t>级数</a:t>
            </a:r>
            <a:r>
              <a:rPr lang="zh-CN" altLang="en-US"/>
              <a:t>和送入流水线的</a:t>
            </a:r>
            <a:r>
              <a:rPr lang="zh-CN" altLang="en-US">
                <a:solidFill>
                  <a:srgbClr val="FF0000"/>
                </a:solidFill>
              </a:rPr>
              <a:t>指令数</a:t>
            </a:r>
            <a:r>
              <a:rPr lang="zh-CN" altLang="en-US"/>
              <a:t>均可以加速流水线的运行速度</a:t>
            </a:r>
          </a:p>
        </p:txBody>
      </p:sp>
      <p:graphicFrame>
        <p:nvGraphicFramePr>
          <p:cNvPr id="1284100" name="Object 4"/>
          <p:cNvGraphicFramePr>
            <a:graphicFrameLocks noChangeAspect="1"/>
          </p:cNvGraphicFramePr>
          <p:nvPr/>
        </p:nvGraphicFramePr>
        <p:xfrm>
          <a:off x="684213" y="620713"/>
          <a:ext cx="4795837" cy="1503362"/>
        </p:xfrm>
        <a:graphic>
          <a:graphicData uri="http://schemas.openxmlformats.org/presentationml/2006/ole">
            <mc:AlternateContent xmlns:mc="http://schemas.openxmlformats.org/markup-compatibility/2006">
              <mc:Choice xmlns:v="urn:schemas-microsoft-com:vml" Requires="v">
                <p:oleObj spid="_x0000_s1284182" name="公式" r:id="rId3" imgW="1892160" imgH="596880" progId="Equation.3">
                  <p:embed/>
                </p:oleObj>
              </mc:Choice>
              <mc:Fallback>
                <p:oleObj name="公式" r:id="rId3" imgW="1892160" imgH="59688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620713"/>
                        <a:ext cx="4795837" cy="1503362"/>
                      </a:xfrm>
                      <a:prstGeom prst="rect">
                        <a:avLst/>
                      </a:prstGeom>
                      <a:solidFill>
                        <a:srgbClr val="FFFF99"/>
                      </a:solidFill>
                      <a:ln w="28575">
                        <a:solidFill>
                          <a:srgbClr val="FF6600"/>
                        </a:solidFill>
                        <a:miter lim="800000"/>
                        <a:headEnd/>
                        <a:tailEnd/>
                      </a:ln>
                    </p:spPr>
                  </p:pic>
                </p:oleObj>
              </mc:Fallback>
            </mc:AlternateContent>
          </a:graphicData>
        </a:graphic>
      </p:graphicFrame>
      <p:graphicFrame>
        <p:nvGraphicFramePr>
          <p:cNvPr id="1284101" name="Object 5"/>
          <p:cNvGraphicFramePr>
            <a:graphicFrameLocks noChangeAspect="1"/>
          </p:cNvGraphicFramePr>
          <p:nvPr/>
        </p:nvGraphicFramePr>
        <p:xfrm>
          <a:off x="684213" y="2247900"/>
          <a:ext cx="6037262" cy="1522413"/>
        </p:xfrm>
        <a:graphic>
          <a:graphicData uri="http://schemas.openxmlformats.org/presentationml/2006/ole">
            <mc:AlternateContent xmlns:mc="http://schemas.openxmlformats.org/markup-compatibility/2006">
              <mc:Choice xmlns:v="urn:schemas-microsoft-com:vml" Requires="v">
                <p:oleObj spid="_x0000_s1284183" name="公式" r:id="rId5" imgW="2349360" imgH="596880" progId="Equation.3">
                  <p:embed/>
                </p:oleObj>
              </mc:Choice>
              <mc:Fallback>
                <p:oleObj name="公式" r:id="rId5" imgW="2349360" imgH="59688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2247900"/>
                        <a:ext cx="6037262" cy="1522413"/>
                      </a:xfrm>
                      <a:prstGeom prst="rect">
                        <a:avLst/>
                      </a:prstGeom>
                      <a:solidFill>
                        <a:srgbClr val="CCFFFF"/>
                      </a:solidFill>
                      <a:ln w="28575">
                        <a:solidFill>
                          <a:srgbClr val="FF6600"/>
                        </a:solidFill>
                        <a:miter lim="800000"/>
                        <a:headEnd/>
                        <a:tailEnd/>
                      </a:ln>
                    </p:spPr>
                  </p:pic>
                </p:oleObj>
              </mc:Fallback>
            </mc:AlternateContent>
          </a:graphicData>
        </a:graphic>
      </p:graphicFrame>
      <p:graphicFrame>
        <p:nvGraphicFramePr>
          <p:cNvPr id="1284103" name="Object 7"/>
          <p:cNvGraphicFramePr>
            <a:graphicFrameLocks noChangeAspect="1"/>
          </p:cNvGraphicFramePr>
          <p:nvPr/>
        </p:nvGraphicFramePr>
        <p:xfrm>
          <a:off x="684213" y="3911600"/>
          <a:ext cx="6240462" cy="1604963"/>
        </p:xfrm>
        <a:graphic>
          <a:graphicData uri="http://schemas.openxmlformats.org/presentationml/2006/ole">
            <mc:AlternateContent xmlns:mc="http://schemas.openxmlformats.org/markup-compatibility/2006">
              <mc:Choice xmlns:v="urn:schemas-microsoft-com:vml" Requires="v">
                <p:oleObj spid="_x0000_s1284184" name="公式" r:id="rId7" imgW="2311200" imgH="596880" progId="Equation.3">
                  <p:embed/>
                </p:oleObj>
              </mc:Choice>
              <mc:Fallback>
                <p:oleObj name="公式" r:id="rId7" imgW="2311200" imgH="596880" progId="Equation.3">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3911600"/>
                        <a:ext cx="6240462" cy="1604963"/>
                      </a:xfrm>
                      <a:prstGeom prst="rect">
                        <a:avLst/>
                      </a:prstGeom>
                      <a:solidFill>
                        <a:srgbClr val="CCFFFF"/>
                      </a:solidFill>
                      <a:ln w="28575">
                        <a:solidFill>
                          <a:srgbClr val="FF6600"/>
                        </a:solidFill>
                        <a:miter lim="800000"/>
                        <a:headEnd/>
                        <a:tailEnd/>
                      </a:ln>
                    </p:spPr>
                  </p:pic>
                </p:oleObj>
              </mc:Fallback>
            </mc:AlternateContent>
          </a:graphicData>
        </a:graphic>
      </p:graphicFrame>
      <p:sp>
        <p:nvSpPr>
          <p:cNvPr id="1284105" name="Text Box 9"/>
          <p:cNvSpPr txBox="1">
            <a:spLocks noChangeArrowheads="1"/>
          </p:cNvSpPr>
          <p:nvPr/>
        </p:nvSpPr>
        <p:spPr bwMode="auto">
          <a:xfrm>
            <a:off x="6588125" y="655638"/>
            <a:ext cx="2219325" cy="1117600"/>
          </a:xfrm>
          <a:prstGeom prst="rect">
            <a:avLst/>
          </a:prstGeom>
          <a:solidFill>
            <a:srgbClr val="CCFF99"/>
          </a:solidFill>
          <a:ln w="28575" algn="ctr">
            <a:solidFill>
              <a:srgbClr val="008000"/>
            </a:solidFill>
            <a:miter lim="800000"/>
            <a:headEnd/>
            <a:tailEnd/>
          </a:ln>
          <a:effectLst>
            <a:outerShdw dist="107763" dir="2700000" algn="ctr" rotWithShape="0">
              <a:schemeClr val="bg2">
                <a:alpha val="50000"/>
              </a:schemeClr>
            </a:outerShdw>
          </a:effectLst>
        </p:spPr>
        <p:txBody>
          <a:bodyPr wrap="none" anchor="ctr"/>
          <a:lstStyle/>
          <a:p>
            <a:pPr algn="l"/>
            <a:r>
              <a:rPr lang="en-US" altLang="zh-CN" sz="2800" i="1">
                <a:solidFill>
                  <a:srgbClr val="003300"/>
                </a:solidFill>
              </a:rPr>
              <a:t>m </a:t>
            </a:r>
            <a:r>
              <a:rPr lang="zh-CN" altLang="en-US" sz="2800">
                <a:solidFill>
                  <a:srgbClr val="003300"/>
                </a:solidFill>
              </a:rPr>
              <a:t>个功能段，</a:t>
            </a:r>
          </a:p>
          <a:p>
            <a:pPr algn="l"/>
            <a:r>
              <a:rPr lang="en-US" altLang="zh-CN" sz="2800" i="1">
                <a:solidFill>
                  <a:srgbClr val="003300"/>
                </a:solidFill>
              </a:rPr>
              <a:t>n </a:t>
            </a:r>
            <a:r>
              <a:rPr lang="zh-CN" altLang="en-US" sz="2800">
                <a:solidFill>
                  <a:srgbClr val="003300"/>
                </a:solidFill>
              </a:rPr>
              <a:t>个任务。</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477A6A1D-8D3E-411A-BBC4-AA1137934BFF}" type="slidenum">
              <a:rPr lang="zh-CN" altLang="en-US"/>
              <a:pPr/>
              <a:t>7</a:t>
            </a:fld>
            <a:endParaRPr lang="en-US" altLang="zh-CN"/>
          </a:p>
        </p:txBody>
      </p:sp>
      <p:sp>
        <p:nvSpPr>
          <p:cNvPr id="1371138" name="Rectangle 2"/>
          <p:cNvSpPr>
            <a:spLocks noGrp="1" noChangeArrowheads="1"/>
          </p:cNvSpPr>
          <p:nvPr>
            <p:ph type="title"/>
          </p:nvPr>
        </p:nvSpPr>
        <p:spPr>
          <a:xfrm>
            <a:off x="395288" y="690563"/>
            <a:ext cx="8567737" cy="506412"/>
          </a:xfrm>
        </p:spPr>
        <p:txBody>
          <a:bodyPr/>
          <a:lstStyle/>
          <a:p>
            <a:r>
              <a:rPr lang="zh-CN" altLang="en-US" sz="3200" b="0"/>
              <a:t>基本思想：流水举例</a:t>
            </a:r>
          </a:p>
        </p:txBody>
      </p:sp>
      <p:pic>
        <p:nvPicPr>
          <p:cNvPr id="1371140" name="Picture 4"/>
          <p:cNvPicPr>
            <a:picLocks noChangeAspect="1" noChangeArrowheads="1"/>
          </p:cNvPicPr>
          <p:nvPr/>
        </p:nvPicPr>
        <p:blipFill>
          <a:blip r:embed="rId2" cstate="print"/>
          <a:srcRect/>
          <a:stretch>
            <a:fillRect/>
          </a:stretch>
        </p:blipFill>
        <p:spPr bwMode="auto">
          <a:xfrm>
            <a:off x="611188" y="1484313"/>
            <a:ext cx="8012112" cy="4652962"/>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67A914AA-E0D5-4D32-ADD8-DA414F6D612B}" type="slidenum">
              <a:rPr lang="zh-CN" altLang="en-US"/>
              <a:pPr/>
              <a:t>70</a:t>
            </a:fld>
            <a:endParaRPr lang="en-US" altLang="zh-CN"/>
          </a:p>
        </p:txBody>
      </p:sp>
      <p:sp>
        <p:nvSpPr>
          <p:cNvPr id="1387522" name="Rectangle 2"/>
          <p:cNvSpPr>
            <a:spLocks noGrp="1" noChangeArrowheads="1"/>
          </p:cNvSpPr>
          <p:nvPr>
            <p:ph type="title"/>
          </p:nvPr>
        </p:nvSpPr>
        <p:spPr/>
        <p:txBody>
          <a:bodyPr/>
          <a:lstStyle/>
          <a:p>
            <a:r>
              <a:rPr lang="en-US" altLang="zh-CN"/>
              <a:t>7.4.4 </a:t>
            </a:r>
            <a:r>
              <a:rPr lang="zh-CN" altLang="en-US" b="0"/>
              <a:t>效率</a:t>
            </a:r>
            <a:endParaRPr lang="en-US" altLang="zh-CN" b="0"/>
          </a:p>
        </p:txBody>
      </p:sp>
      <p:pic>
        <p:nvPicPr>
          <p:cNvPr id="1387527" name="Picture 7" descr="GC000702"/>
          <p:cNvPicPr>
            <a:picLocks noChangeAspect="1" noChangeArrowheads="1"/>
          </p:cNvPicPr>
          <p:nvPr/>
        </p:nvPicPr>
        <p:blipFill>
          <a:blip r:embed="rId2" cstate="print"/>
          <a:srcRect/>
          <a:stretch>
            <a:fillRect/>
          </a:stretch>
        </p:blipFill>
        <p:spPr bwMode="auto">
          <a:xfrm>
            <a:off x="4140200" y="261938"/>
            <a:ext cx="4435475" cy="4319587"/>
          </a:xfrm>
          <a:prstGeom prst="rect">
            <a:avLst/>
          </a:prstGeom>
          <a:noFill/>
        </p:spPr>
      </p:pic>
      <p:pic>
        <p:nvPicPr>
          <p:cNvPr id="1387528" name="Picture 8" descr="GC000705"/>
          <p:cNvPicPr>
            <a:picLocks noChangeAspect="1" noChangeArrowheads="1"/>
          </p:cNvPicPr>
          <p:nvPr/>
        </p:nvPicPr>
        <p:blipFill>
          <a:blip r:embed="rId3" cstate="print"/>
          <a:srcRect/>
          <a:stretch>
            <a:fillRect/>
          </a:stretch>
        </p:blipFill>
        <p:spPr bwMode="auto">
          <a:xfrm>
            <a:off x="323850" y="1978025"/>
            <a:ext cx="4464050" cy="4403725"/>
          </a:xfrm>
          <a:prstGeom prst="rect">
            <a:avLst/>
          </a:prstGeom>
          <a:noFill/>
        </p:spPr>
      </p:pic>
    </p:spTree>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4"/>
          <p:cNvSpPr>
            <a:spLocks noGrp="1"/>
          </p:cNvSpPr>
          <p:nvPr>
            <p:ph type="sldNum" sz="quarter" idx="11"/>
          </p:nvPr>
        </p:nvSpPr>
        <p:spPr/>
        <p:txBody>
          <a:bodyPr/>
          <a:lstStyle/>
          <a:p>
            <a:fld id="{110518E3-9111-48E6-96EF-94092E8DD72A}" type="slidenum">
              <a:rPr lang="zh-CN" altLang="en-US"/>
              <a:pPr/>
              <a:t>71</a:t>
            </a:fld>
            <a:endParaRPr lang="en-US" altLang="zh-CN"/>
          </a:p>
        </p:txBody>
      </p:sp>
      <p:sp>
        <p:nvSpPr>
          <p:cNvPr id="1285122" name="Rectangle 2"/>
          <p:cNvSpPr>
            <a:spLocks noGrp="1" noChangeArrowheads="1"/>
          </p:cNvSpPr>
          <p:nvPr>
            <p:ph type="title"/>
          </p:nvPr>
        </p:nvSpPr>
        <p:spPr/>
        <p:txBody>
          <a:bodyPr/>
          <a:lstStyle/>
          <a:p>
            <a:r>
              <a:rPr lang="en-US" altLang="zh-CN"/>
              <a:t>7.4.4 </a:t>
            </a:r>
            <a:r>
              <a:rPr lang="zh-CN" altLang="en-US" b="0"/>
              <a:t>效率</a:t>
            </a:r>
            <a:endParaRPr lang="en-US" altLang="zh-CN" b="0"/>
          </a:p>
        </p:txBody>
      </p:sp>
      <p:sp>
        <p:nvSpPr>
          <p:cNvPr id="1285123" name="Rectangle 3"/>
          <p:cNvSpPr>
            <a:spLocks noGrp="1" noChangeArrowheads="1"/>
          </p:cNvSpPr>
          <p:nvPr>
            <p:ph type="body" idx="1"/>
          </p:nvPr>
        </p:nvSpPr>
        <p:spPr>
          <a:xfrm>
            <a:off x="457200" y="549275"/>
            <a:ext cx="8578850" cy="1439863"/>
          </a:xfrm>
        </p:spPr>
        <p:txBody>
          <a:bodyPr/>
          <a:lstStyle/>
          <a:p>
            <a:pPr marL="355600" indent="-355600">
              <a:spcBef>
                <a:spcPct val="10000"/>
              </a:spcBef>
            </a:pPr>
            <a:r>
              <a:rPr lang="zh-CN" altLang="en-US"/>
              <a:t>效率：流水线的设备利用率</a:t>
            </a:r>
          </a:p>
          <a:p>
            <a:pPr marL="355600" indent="-355600">
              <a:spcBef>
                <a:spcPct val="10000"/>
              </a:spcBef>
            </a:pPr>
            <a:r>
              <a:rPr lang="zh-CN" altLang="en-US"/>
              <a:t>由于流水线有</a:t>
            </a:r>
            <a:r>
              <a:rPr lang="zh-CN" altLang="en-US">
                <a:solidFill>
                  <a:srgbClr val="FF0000"/>
                </a:solidFill>
              </a:rPr>
              <a:t>通过（填充）时间</a:t>
            </a:r>
            <a:r>
              <a:rPr lang="zh-CN" altLang="en-US"/>
              <a:t>和</a:t>
            </a:r>
            <a:r>
              <a:rPr lang="zh-CN" altLang="en-US">
                <a:solidFill>
                  <a:srgbClr val="FF0000"/>
                </a:solidFill>
              </a:rPr>
              <a:t>排空时间</a:t>
            </a:r>
            <a:r>
              <a:rPr lang="zh-CN" altLang="en-US"/>
              <a:t>，所以流水线的各段并非一直满负荷工作，效率</a:t>
            </a:r>
            <a:r>
              <a:rPr lang="en-US" altLang="zh-CN" i="1"/>
              <a:t>E</a:t>
            </a:r>
            <a:r>
              <a:rPr lang="zh-CN" altLang="en-US"/>
              <a:t>＜</a:t>
            </a:r>
            <a:r>
              <a:rPr lang="en-US" altLang="zh-CN"/>
              <a:t>1</a:t>
            </a:r>
            <a:r>
              <a:rPr lang="zh-CN" altLang="en-US"/>
              <a:t>。</a:t>
            </a:r>
          </a:p>
        </p:txBody>
      </p:sp>
      <p:sp>
        <p:nvSpPr>
          <p:cNvPr id="1285125" name="Rectangle 5"/>
          <p:cNvSpPr>
            <a:spLocks noChangeArrowheads="1"/>
          </p:cNvSpPr>
          <p:nvPr/>
        </p:nvSpPr>
        <p:spPr bwMode="auto">
          <a:xfrm>
            <a:off x="395288" y="2276475"/>
            <a:ext cx="8578850" cy="4465638"/>
          </a:xfrm>
          <a:prstGeom prst="rect">
            <a:avLst/>
          </a:prstGeom>
          <a:noFill/>
          <a:ln w="9525">
            <a:noFill/>
            <a:miter lim="800000"/>
            <a:headEnd/>
            <a:tailEnd/>
          </a:ln>
          <a:effectLst/>
        </p:spPr>
        <p:txBody>
          <a:bodyPr/>
          <a:lstStyle/>
          <a:p>
            <a:pPr algn="l">
              <a:spcBef>
                <a:spcPct val="10000"/>
              </a:spcBef>
              <a:buClr>
                <a:schemeClr val="bg2"/>
              </a:buClr>
              <a:buSzPct val="75000"/>
              <a:buFont typeface="Wingdings" pitchFamily="2" charset="2"/>
              <a:buNone/>
            </a:pPr>
            <a:r>
              <a:rPr lang="zh-CN" altLang="en-US" sz="2800">
                <a:ea typeface="楷体_GB2312" pitchFamily="49" charset="-122"/>
              </a:rPr>
              <a:t>假设流水线</a:t>
            </a:r>
            <a:r>
              <a:rPr lang="zh-CN" altLang="en-US" sz="2800">
                <a:solidFill>
                  <a:srgbClr val="FF0000"/>
                </a:solidFill>
                <a:ea typeface="楷体_GB2312" pitchFamily="49" charset="-122"/>
              </a:rPr>
              <a:t>各段运行时间相等</a:t>
            </a:r>
            <a:r>
              <a:rPr lang="zh-CN" altLang="en-US" sz="2800">
                <a:ea typeface="楷体_GB2312" pitchFamily="49" charset="-122"/>
              </a:rPr>
              <a:t>为</a:t>
            </a:r>
            <a:r>
              <a:rPr lang="en-US" altLang="zh-CN" sz="2800" i="1">
                <a:ea typeface="楷体_GB2312" pitchFamily="49" charset="-122"/>
              </a:rPr>
              <a:t>τ</a:t>
            </a:r>
            <a:r>
              <a:rPr lang="zh-CN" altLang="en-US" sz="2800">
                <a:ea typeface="楷体_GB2312" pitchFamily="49" charset="-122"/>
              </a:rPr>
              <a:t>，各段效率</a:t>
            </a:r>
            <a:r>
              <a:rPr lang="en-US" altLang="zh-CN" sz="2800" i="1">
                <a:ea typeface="楷体_GB2312" pitchFamily="49" charset="-122"/>
              </a:rPr>
              <a:t>e</a:t>
            </a:r>
            <a:r>
              <a:rPr lang="en-US" altLang="zh-CN" sz="2800" i="1" baseline="-25000">
                <a:ea typeface="楷体_GB2312" pitchFamily="49" charset="-122"/>
              </a:rPr>
              <a:t>i </a:t>
            </a:r>
            <a:r>
              <a:rPr lang="zh-CN" altLang="en-US" sz="2800" smtClean="0">
                <a:ea typeface="楷体_GB2312" pitchFamily="49" charset="-122"/>
              </a:rPr>
              <a:t>也</a:t>
            </a:r>
            <a:r>
              <a:rPr lang="en-US" altLang="zh-CN" sz="2800" smtClean="0">
                <a:ea typeface="楷体_GB2312" pitchFamily="49" charset="-122"/>
              </a:rPr>
              <a:t/>
            </a:r>
            <a:br>
              <a:rPr lang="en-US" altLang="zh-CN" sz="2800" smtClean="0">
                <a:ea typeface="楷体_GB2312" pitchFamily="49" charset="-122"/>
              </a:rPr>
            </a:br>
            <a:r>
              <a:rPr lang="zh-CN" altLang="en-US" sz="2800" smtClean="0">
                <a:ea typeface="楷体_GB2312" pitchFamily="49" charset="-122"/>
              </a:rPr>
              <a:t>相等</a:t>
            </a:r>
            <a:r>
              <a:rPr lang="zh-CN" altLang="en-US" sz="2800">
                <a:ea typeface="楷体_GB2312" pitchFamily="49" charset="-122"/>
              </a:rPr>
              <a:t>，</a:t>
            </a:r>
            <a:r>
              <a:rPr lang="zh-CN" altLang="en-US" sz="2800" smtClean="0">
                <a:ea typeface="楷体_GB2312" pitchFamily="49" charset="-122"/>
              </a:rPr>
              <a:t>即</a:t>
            </a:r>
            <a:r>
              <a:rPr lang="en-US" altLang="zh-CN" sz="2800" i="1" smtClean="0">
                <a:ea typeface="楷体_GB2312" pitchFamily="49" charset="-122"/>
              </a:rPr>
              <a:t>e</a:t>
            </a:r>
            <a:r>
              <a:rPr lang="en-US" altLang="zh-CN" sz="2800" i="1" baseline="-25000" smtClean="0">
                <a:ea typeface="楷体_GB2312" pitchFamily="49" charset="-122"/>
              </a:rPr>
              <a:t>1</a:t>
            </a:r>
            <a:r>
              <a:rPr lang="en-US" altLang="zh-CN" sz="2800" i="1" smtClean="0">
                <a:ea typeface="楷体_GB2312" pitchFamily="49" charset="-122"/>
              </a:rPr>
              <a:t> = </a:t>
            </a:r>
            <a:r>
              <a:rPr lang="en-US" altLang="zh-CN" sz="2800" i="1">
                <a:ea typeface="楷体_GB2312" pitchFamily="49" charset="-122"/>
              </a:rPr>
              <a:t>e</a:t>
            </a:r>
            <a:r>
              <a:rPr lang="en-US" altLang="zh-CN" sz="2800" i="1" baseline="-25000">
                <a:ea typeface="楷体_GB2312" pitchFamily="49" charset="-122"/>
              </a:rPr>
              <a:t>2</a:t>
            </a:r>
            <a:r>
              <a:rPr lang="en-US" altLang="zh-CN" sz="2800" i="1">
                <a:ea typeface="楷体_GB2312" pitchFamily="49" charset="-122"/>
              </a:rPr>
              <a:t> =</a:t>
            </a:r>
            <a:r>
              <a:rPr lang="en-US" altLang="zh-CN" sz="2800" i="1">
                <a:latin typeface="宋体"/>
              </a:rPr>
              <a:t>…</a:t>
            </a:r>
            <a:r>
              <a:rPr lang="en-US" altLang="zh-CN" sz="2800" i="1">
                <a:ea typeface="楷体_GB2312" pitchFamily="49" charset="-122"/>
              </a:rPr>
              <a:t> = e</a:t>
            </a:r>
            <a:r>
              <a:rPr lang="en-US" altLang="zh-CN" sz="2800" i="1" baseline="-25000">
                <a:ea typeface="楷体_GB2312" pitchFamily="49" charset="-122"/>
              </a:rPr>
              <a:t>m</a:t>
            </a:r>
            <a:r>
              <a:rPr lang="en-US" altLang="zh-CN" sz="2800" i="1">
                <a:ea typeface="楷体_GB2312" pitchFamily="49" charset="-122"/>
              </a:rPr>
              <a:t> = nτ</a:t>
            </a:r>
            <a:r>
              <a:rPr lang="en-US" altLang="zh-CN" sz="2800">
                <a:ea typeface="楷体_GB2312" pitchFamily="49" charset="-122"/>
              </a:rPr>
              <a:t>/</a:t>
            </a:r>
            <a:r>
              <a:rPr lang="en-US" altLang="zh-CN" sz="2800" i="1">
                <a:ea typeface="楷体_GB2312" pitchFamily="49" charset="-122"/>
              </a:rPr>
              <a:t>T</a:t>
            </a:r>
            <a:r>
              <a:rPr lang="en-US" altLang="zh-CN" sz="2800" i="1" baseline="-25000">
                <a:ea typeface="楷体_GB2312" pitchFamily="49" charset="-122"/>
              </a:rPr>
              <a:t>n</a:t>
            </a:r>
            <a:r>
              <a:rPr lang="en-US" altLang="zh-CN" sz="2800" i="1">
                <a:ea typeface="楷体_GB2312" pitchFamily="49" charset="-122"/>
              </a:rPr>
              <a:t>(m)</a:t>
            </a:r>
            <a:endParaRPr lang="zh-CN" altLang="en-US" sz="2800">
              <a:ea typeface="楷体_GB2312" pitchFamily="49" charset="-122"/>
            </a:endParaRPr>
          </a:p>
          <a:p>
            <a:pPr algn="l">
              <a:spcBef>
                <a:spcPct val="10000"/>
              </a:spcBef>
              <a:buClr>
                <a:schemeClr val="bg2"/>
              </a:buClr>
              <a:buSzPct val="75000"/>
              <a:buFont typeface="Wingdings" pitchFamily="2" charset="2"/>
              <a:buNone/>
            </a:pPr>
            <a:r>
              <a:rPr lang="zh-CN" altLang="en-US" sz="2800">
                <a:ea typeface="楷体_GB2312" pitchFamily="49" charset="-122"/>
              </a:rPr>
              <a:t>则整个流水线效率</a:t>
            </a:r>
            <a:r>
              <a:rPr lang="en-US" altLang="zh-CN" sz="2800" i="1">
                <a:ea typeface="楷体_GB2312" pitchFamily="49" charset="-122"/>
              </a:rPr>
              <a:t>E</a:t>
            </a:r>
            <a:r>
              <a:rPr lang="zh-CN" altLang="en-US" sz="2800">
                <a:ea typeface="楷体_GB2312" pitchFamily="49" charset="-122"/>
              </a:rPr>
              <a:t>为：</a:t>
            </a:r>
          </a:p>
          <a:p>
            <a:pPr algn="l">
              <a:spcBef>
                <a:spcPct val="10000"/>
              </a:spcBef>
              <a:buClr>
                <a:schemeClr val="bg2"/>
              </a:buClr>
              <a:buSzPct val="75000"/>
              <a:buFont typeface="Wingdings" pitchFamily="2" charset="2"/>
              <a:buNone/>
            </a:pPr>
            <a:endParaRPr lang="zh-CN" altLang="en-US" sz="2800">
              <a:ea typeface="楷体_GB2312" pitchFamily="49" charset="-122"/>
            </a:endParaRPr>
          </a:p>
          <a:p>
            <a:pPr algn="l">
              <a:spcBef>
                <a:spcPct val="10000"/>
              </a:spcBef>
              <a:buClr>
                <a:schemeClr val="bg2"/>
              </a:buClr>
              <a:buSzPct val="75000"/>
              <a:buFont typeface="Wingdings" pitchFamily="2" charset="2"/>
              <a:buNone/>
            </a:pPr>
            <a:endParaRPr lang="zh-CN" altLang="en-US" sz="2800">
              <a:ea typeface="楷体_GB2312" pitchFamily="49" charset="-122"/>
            </a:endParaRPr>
          </a:p>
          <a:p>
            <a:pPr algn="l">
              <a:spcBef>
                <a:spcPct val="10000"/>
              </a:spcBef>
              <a:buClr>
                <a:schemeClr val="bg2"/>
              </a:buClr>
              <a:buSzPct val="75000"/>
              <a:buFont typeface="Wingdings" pitchFamily="2" charset="2"/>
              <a:buNone/>
            </a:pPr>
            <a:endParaRPr lang="zh-CN" altLang="en-US" sz="2800">
              <a:ea typeface="楷体_GB2312" pitchFamily="49" charset="-122"/>
            </a:endParaRPr>
          </a:p>
          <a:p>
            <a:pPr algn="l">
              <a:spcBef>
                <a:spcPct val="10000"/>
              </a:spcBef>
              <a:buClr>
                <a:schemeClr val="bg2"/>
              </a:buClr>
              <a:buSzPct val="75000"/>
              <a:buFont typeface="Wingdings" pitchFamily="2" charset="2"/>
              <a:buNone/>
            </a:pPr>
            <a:endParaRPr lang="zh-CN" altLang="en-US" sz="2800">
              <a:ea typeface="楷体_GB2312" pitchFamily="49" charset="-122"/>
            </a:endParaRPr>
          </a:p>
          <a:p>
            <a:pPr algn="l">
              <a:spcBef>
                <a:spcPct val="10000"/>
              </a:spcBef>
              <a:buClr>
                <a:schemeClr val="bg2"/>
              </a:buClr>
              <a:buSzPct val="75000"/>
              <a:buFont typeface="Wingdings" pitchFamily="2" charset="2"/>
              <a:buNone/>
            </a:pPr>
            <a:endParaRPr lang="zh-CN" altLang="en-US" sz="2800">
              <a:ea typeface="楷体_GB2312" pitchFamily="49" charset="-122"/>
            </a:endParaRPr>
          </a:p>
          <a:p>
            <a:pPr algn="l">
              <a:spcBef>
                <a:spcPct val="10000"/>
              </a:spcBef>
              <a:buClr>
                <a:schemeClr val="bg2"/>
              </a:buClr>
              <a:buSzPct val="75000"/>
              <a:buFont typeface="Wingdings" pitchFamily="2" charset="2"/>
              <a:buNone/>
            </a:pPr>
            <a:r>
              <a:rPr lang="zh-CN" altLang="en-US" sz="2800">
                <a:ea typeface="楷体_GB2312" pitchFamily="49" charset="-122"/>
              </a:rPr>
              <a:t>当</a:t>
            </a:r>
            <a:r>
              <a:rPr lang="en-US" altLang="zh-CN" sz="2800" i="1">
                <a:ea typeface="楷体_GB2312" pitchFamily="49" charset="-122"/>
              </a:rPr>
              <a:t>n</a:t>
            </a:r>
            <a:r>
              <a:rPr lang="en-US" altLang="zh-CN" sz="2800">
                <a:ea typeface="楷体_GB2312" pitchFamily="49" charset="-122"/>
              </a:rPr>
              <a:t>&gt;&gt;</a:t>
            </a:r>
            <a:r>
              <a:rPr lang="en-US" altLang="zh-CN" sz="2800" i="1">
                <a:ea typeface="楷体_GB2312" pitchFamily="49" charset="-122"/>
              </a:rPr>
              <a:t>m</a:t>
            </a:r>
            <a:r>
              <a:rPr lang="zh-CN" altLang="en-US" sz="2800">
                <a:ea typeface="楷体_GB2312" pitchFamily="49" charset="-122"/>
              </a:rPr>
              <a:t>时，</a:t>
            </a:r>
            <a:r>
              <a:rPr lang="en-US" altLang="zh-CN" sz="2800" i="1">
                <a:ea typeface="楷体_GB2312" pitchFamily="49" charset="-122"/>
              </a:rPr>
              <a:t>E</a:t>
            </a:r>
            <a:r>
              <a:rPr lang="en-US" altLang="zh-CN" sz="2800">
                <a:latin typeface="宋体" pitchFamily="2" charset="-122"/>
              </a:rPr>
              <a:t>≈</a:t>
            </a:r>
            <a:r>
              <a:rPr lang="en-US" altLang="zh-CN" sz="2800">
                <a:ea typeface="楷体_GB2312" pitchFamily="49" charset="-122"/>
              </a:rPr>
              <a:t>1</a:t>
            </a:r>
            <a:r>
              <a:rPr lang="zh-CN" altLang="en-US" sz="2800">
                <a:ea typeface="楷体_GB2312" pitchFamily="49" charset="-122"/>
              </a:rPr>
              <a:t>。</a:t>
            </a:r>
          </a:p>
        </p:txBody>
      </p:sp>
      <p:graphicFrame>
        <p:nvGraphicFramePr>
          <p:cNvPr id="1285126" name="Object 6"/>
          <p:cNvGraphicFramePr>
            <a:graphicFrameLocks noChangeAspect="1"/>
          </p:cNvGraphicFramePr>
          <p:nvPr/>
        </p:nvGraphicFramePr>
        <p:xfrm>
          <a:off x="684213" y="3757613"/>
          <a:ext cx="7431087" cy="2263775"/>
        </p:xfrm>
        <a:graphic>
          <a:graphicData uri="http://schemas.openxmlformats.org/presentationml/2006/ole">
            <mc:AlternateContent xmlns:mc="http://schemas.openxmlformats.org/markup-compatibility/2006">
              <mc:Choice xmlns:v="urn:schemas-microsoft-com:vml" Requires="v">
                <p:oleObj spid="_x0000_s1285153" name="公式" r:id="rId3" imgW="2654280" imgH="812520" progId="Equation.3">
                  <p:embed/>
                </p:oleObj>
              </mc:Choice>
              <mc:Fallback>
                <p:oleObj name="公式" r:id="rId3" imgW="2654280" imgH="81252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757613"/>
                        <a:ext cx="7431087" cy="2263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5128" name="Text Box 8"/>
          <p:cNvSpPr txBox="1">
            <a:spLocks noChangeArrowheads="1"/>
          </p:cNvSpPr>
          <p:nvPr/>
        </p:nvSpPr>
        <p:spPr bwMode="auto">
          <a:xfrm>
            <a:off x="6600825" y="3103563"/>
            <a:ext cx="2219325" cy="1117600"/>
          </a:xfrm>
          <a:prstGeom prst="rect">
            <a:avLst/>
          </a:prstGeom>
          <a:solidFill>
            <a:srgbClr val="FFFF99"/>
          </a:solidFill>
          <a:ln w="28575" algn="ctr">
            <a:solidFill>
              <a:srgbClr val="FF6600"/>
            </a:solidFill>
            <a:miter lim="800000"/>
            <a:headEnd/>
            <a:tailEnd/>
          </a:ln>
          <a:effectLst>
            <a:outerShdw dist="107763" dir="2700000" algn="ctr" rotWithShape="0">
              <a:schemeClr val="bg2">
                <a:alpha val="50000"/>
              </a:schemeClr>
            </a:outerShdw>
          </a:effectLst>
        </p:spPr>
        <p:txBody>
          <a:bodyPr wrap="none" anchor="ctr"/>
          <a:lstStyle/>
          <a:p>
            <a:pPr algn="l"/>
            <a:r>
              <a:rPr lang="en-US" altLang="zh-CN" sz="2800" i="1"/>
              <a:t>m </a:t>
            </a:r>
            <a:r>
              <a:rPr lang="zh-CN" altLang="en-US" sz="2800"/>
              <a:t>个功能段，</a:t>
            </a:r>
          </a:p>
          <a:p>
            <a:pPr algn="l"/>
            <a:r>
              <a:rPr lang="en-US" altLang="zh-CN" sz="2800" i="1"/>
              <a:t>n </a:t>
            </a:r>
            <a:r>
              <a:rPr lang="zh-CN" altLang="en-US" sz="2800"/>
              <a:t>个任务。</a:t>
            </a:r>
          </a:p>
        </p:txBody>
      </p:sp>
      <p:sp>
        <p:nvSpPr>
          <p:cNvPr id="1285129" name="Text Box 9"/>
          <p:cNvSpPr txBox="1">
            <a:spLocks noChangeArrowheads="1"/>
          </p:cNvSpPr>
          <p:nvPr/>
        </p:nvSpPr>
        <p:spPr bwMode="auto">
          <a:xfrm>
            <a:off x="3636963" y="3573463"/>
            <a:ext cx="2879725" cy="822325"/>
          </a:xfrm>
          <a:prstGeom prst="rect">
            <a:avLst/>
          </a:prstGeom>
          <a:noFill/>
          <a:ln w="28575" algn="ctr">
            <a:noFill/>
            <a:miter lim="800000"/>
            <a:headEnd/>
            <a:tailEnd/>
          </a:ln>
          <a:effectLst/>
        </p:spPr>
        <p:txBody>
          <a:bodyPr>
            <a:spAutoFit/>
          </a:bodyPr>
          <a:lstStyle/>
          <a:p>
            <a:pPr>
              <a:spcBef>
                <a:spcPct val="50000"/>
              </a:spcBef>
            </a:pPr>
            <a:r>
              <a:rPr lang="en-US" altLang="zh-CN" i="1">
                <a:solidFill>
                  <a:srgbClr val="0000FF"/>
                </a:solidFill>
              </a:rPr>
              <a:t>m</a:t>
            </a:r>
            <a:r>
              <a:rPr lang="zh-CN" altLang="en-US">
                <a:solidFill>
                  <a:srgbClr val="0000FF"/>
                </a:solidFill>
              </a:rPr>
              <a:t>段流水线完成</a:t>
            </a:r>
            <a:r>
              <a:rPr lang="en-US" altLang="zh-CN" i="1">
                <a:solidFill>
                  <a:srgbClr val="0000FF"/>
                </a:solidFill>
              </a:rPr>
              <a:t>n</a:t>
            </a:r>
            <a:r>
              <a:rPr lang="zh-CN" altLang="en-US">
                <a:solidFill>
                  <a:srgbClr val="0000FF"/>
                </a:solidFill>
              </a:rPr>
              <a:t>个任务所需的时间</a:t>
            </a:r>
          </a:p>
        </p:txBody>
      </p:sp>
      <p:sp>
        <p:nvSpPr>
          <p:cNvPr id="1285130" name="Line 10"/>
          <p:cNvSpPr>
            <a:spLocks noChangeShapeType="1"/>
          </p:cNvSpPr>
          <p:nvPr/>
        </p:nvSpPr>
        <p:spPr bwMode="auto">
          <a:xfrm>
            <a:off x="5292725" y="3213100"/>
            <a:ext cx="0" cy="431800"/>
          </a:xfrm>
          <a:prstGeom prst="line">
            <a:avLst/>
          </a:prstGeom>
          <a:noFill/>
          <a:ln w="28575">
            <a:solidFill>
              <a:srgbClr val="0000FF"/>
            </a:solidFill>
            <a:round/>
            <a:headEnd/>
            <a:tailEnd type="triangle" w="med" len="lg"/>
          </a:ln>
          <a:effectLst/>
        </p:spPr>
        <p:txBody>
          <a:bodyPr wrap="none" anchor="ctr"/>
          <a:lstStyle/>
          <a:p>
            <a:endParaRPr lang="zh-CN" altLang="en-US"/>
          </a:p>
        </p:txBody>
      </p:sp>
      <p:sp>
        <p:nvSpPr>
          <p:cNvPr id="1285131" name="Line 11"/>
          <p:cNvSpPr>
            <a:spLocks noChangeShapeType="1"/>
          </p:cNvSpPr>
          <p:nvPr/>
        </p:nvSpPr>
        <p:spPr bwMode="auto">
          <a:xfrm>
            <a:off x="5076056" y="3213100"/>
            <a:ext cx="719907" cy="0"/>
          </a:xfrm>
          <a:prstGeom prst="line">
            <a:avLst/>
          </a:prstGeom>
          <a:noFill/>
          <a:ln w="28575">
            <a:solidFill>
              <a:srgbClr val="0000FF"/>
            </a:solidFill>
            <a:round/>
            <a:headEnd/>
            <a:tailEnd/>
          </a:ln>
          <a:effectLst/>
        </p:spPr>
        <p:txBody>
          <a:bodyPr wrap="none" anchor="ctr"/>
          <a:lstStyle/>
          <a:p>
            <a:endParaRPr lang="zh-CN" altLang="en-US"/>
          </a:p>
        </p:txBody>
      </p:sp>
      <p:sp>
        <p:nvSpPr>
          <p:cNvPr id="1285132" name="AutoShape 12">
            <a:hlinkClick r:id="rId5" action="ppaction://hlinksldjump" highlightClick="1"/>
          </p:cNvPr>
          <p:cNvSpPr>
            <a:spLocks noChangeArrowheads="1"/>
          </p:cNvSpPr>
          <p:nvPr/>
        </p:nvSpPr>
        <p:spPr bwMode="auto">
          <a:xfrm>
            <a:off x="8388350" y="260350"/>
            <a:ext cx="504825" cy="504825"/>
          </a:xfrm>
          <a:prstGeom prst="actionButtonInformation">
            <a:avLst/>
          </a:prstGeom>
          <a:solidFill>
            <a:srgbClr val="9999FF"/>
          </a:solidFill>
          <a:ln w="28575">
            <a:noFill/>
            <a:miter lim="800000"/>
            <a:headEnd/>
            <a:tailEnd/>
          </a:ln>
          <a:effectLst/>
        </p:spPr>
        <p:txBody>
          <a:bodyPr wrap="none" anchor="ctr"/>
          <a:lstStyle/>
          <a:p>
            <a:endParaRPr lang="zh-CN" altLang="en-US"/>
          </a:p>
        </p:txBody>
      </p:sp>
    </p:spTree>
  </p:cSld>
  <p:clrMapOvr>
    <a:masterClrMapping/>
  </p:clrMapOvr>
  <p:transition spd="med"/>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1"/>
          </p:nvPr>
        </p:nvSpPr>
        <p:spPr/>
        <p:txBody>
          <a:bodyPr/>
          <a:lstStyle/>
          <a:p>
            <a:fld id="{F55BA890-7CB4-4FE3-B755-EB1602373C6F}" type="slidenum">
              <a:rPr lang="zh-CN" altLang="en-US"/>
              <a:pPr/>
              <a:t>72</a:t>
            </a:fld>
            <a:endParaRPr lang="en-US" altLang="zh-CN"/>
          </a:p>
        </p:txBody>
      </p:sp>
      <p:sp>
        <p:nvSpPr>
          <p:cNvPr id="1286146" name="Rectangle 2"/>
          <p:cNvSpPr>
            <a:spLocks noGrp="1" noChangeArrowheads="1"/>
          </p:cNvSpPr>
          <p:nvPr>
            <p:ph type="title"/>
          </p:nvPr>
        </p:nvSpPr>
        <p:spPr/>
        <p:txBody>
          <a:bodyPr/>
          <a:lstStyle/>
          <a:p>
            <a:r>
              <a:rPr lang="en-US" altLang="zh-CN"/>
              <a:t>7.4.4 </a:t>
            </a:r>
            <a:r>
              <a:rPr lang="zh-CN" altLang="en-US" b="0"/>
              <a:t>效率</a:t>
            </a:r>
            <a:endParaRPr lang="en-US" altLang="zh-CN" b="0"/>
          </a:p>
        </p:txBody>
      </p:sp>
      <p:sp>
        <p:nvSpPr>
          <p:cNvPr id="1286147" name="Rectangle 3"/>
          <p:cNvSpPr>
            <a:spLocks noGrp="1" noChangeArrowheads="1"/>
          </p:cNvSpPr>
          <p:nvPr>
            <p:ph type="body" idx="1"/>
          </p:nvPr>
        </p:nvSpPr>
        <p:spPr>
          <a:xfrm>
            <a:off x="457200" y="549275"/>
            <a:ext cx="8578850" cy="1439863"/>
          </a:xfrm>
        </p:spPr>
        <p:txBody>
          <a:bodyPr/>
          <a:lstStyle/>
          <a:p>
            <a:pPr marL="355600" indent="-355600">
              <a:spcBef>
                <a:spcPct val="10000"/>
              </a:spcBef>
            </a:pPr>
            <a:r>
              <a:rPr lang="zh-CN" altLang="en-US"/>
              <a:t>效率：流水线的设备利用率</a:t>
            </a:r>
          </a:p>
          <a:p>
            <a:pPr marL="355600" indent="-355600">
              <a:spcBef>
                <a:spcPct val="10000"/>
              </a:spcBef>
            </a:pPr>
            <a:r>
              <a:rPr lang="zh-CN" altLang="en-US"/>
              <a:t>由于流水线有</a:t>
            </a:r>
            <a:r>
              <a:rPr lang="zh-CN" altLang="en-US">
                <a:solidFill>
                  <a:srgbClr val="FF0000"/>
                </a:solidFill>
              </a:rPr>
              <a:t>通过（填充）时间</a:t>
            </a:r>
            <a:r>
              <a:rPr lang="zh-CN" altLang="en-US"/>
              <a:t>和</a:t>
            </a:r>
            <a:r>
              <a:rPr lang="zh-CN" altLang="en-US">
                <a:solidFill>
                  <a:srgbClr val="FF0000"/>
                </a:solidFill>
              </a:rPr>
              <a:t>排空时间</a:t>
            </a:r>
            <a:r>
              <a:rPr lang="zh-CN" altLang="en-US"/>
              <a:t>，所以流水线的各段并非一直满负荷工作，效率</a:t>
            </a:r>
            <a:r>
              <a:rPr lang="en-US" altLang="zh-CN" i="1"/>
              <a:t>E</a:t>
            </a:r>
            <a:r>
              <a:rPr lang="zh-CN" altLang="en-US"/>
              <a:t>＜</a:t>
            </a:r>
            <a:r>
              <a:rPr lang="en-US" altLang="zh-CN"/>
              <a:t>1</a:t>
            </a:r>
            <a:r>
              <a:rPr lang="zh-CN" altLang="en-US"/>
              <a:t>。</a:t>
            </a:r>
          </a:p>
        </p:txBody>
      </p:sp>
      <p:sp>
        <p:nvSpPr>
          <p:cNvPr id="1286148" name="Rectangle 4"/>
          <p:cNvSpPr>
            <a:spLocks noChangeArrowheads="1"/>
          </p:cNvSpPr>
          <p:nvPr/>
        </p:nvSpPr>
        <p:spPr bwMode="auto">
          <a:xfrm>
            <a:off x="395288" y="2276475"/>
            <a:ext cx="8578850" cy="1439863"/>
          </a:xfrm>
          <a:prstGeom prst="rect">
            <a:avLst/>
          </a:prstGeom>
          <a:noFill/>
          <a:ln w="9525">
            <a:noFill/>
            <a:miter lim="800000"/>
            <a:headEnd/>
            <a:tailEnd/>
          </a:ln>
          <a:effectLst/>
        </p:spPr>
        <p:txBody>
          <a:bodyPr/>
          <a:lstStyle/>
          <a:p>
            <a:pPr algn="l">
              <a:spcBef>
                <a:spcPct val="10000"/>
              </a:spcBef>
              <a:buClr>
                <a:schemeClr val="bg2"/>
              </a:buClr>
              <a:buSzPct val="75000"/>
              <a:buFont typeface="Wingdings" pitchFamily="2" charset="2"/>
              <a:buNone/>
            </a:pPr>
            <a:r>
              <a:rPr lang="zh-CN" altLang="en-US" sz="2800">
                <a:ea typeface="楷体_GB2312" pitchFamily="49" charset="-122"/>
              </a:rPr>
              <a:t>从时</a:t>
            </a:r>
            <a:r>
              <a:rPr lang="en-US" altLang="zh-CN" sz="2800">
                <a:ea typeface="楷体_GB2312" pitchFamily="49" charset="-122"/>
              </a:rPr>
              <a:t>-</a:t>
            </a:r>
            <a:r>
              <a:rPr lang="zh-CN" altLang="en-US" sz="2800">
                <a:ea typeface="楷体_GB2312" pitchFamily="49" charset="-122"/>
              </a:rPr>
              <a:t>空图上看，效率就是</a:t>
            </a:r>
            <a:r>
              <a:rPr lang="en-US" altLang="zh-CN" sz="2800" i="1">
                <a:ea typeface="楷体_GB2312" pitchFamily="49" charset="-122"/>
              </a:rPr>
              <a:t>n</a:t>
            </a:r>
            <a:r>
              <a:rPr lang="zh-CN" altLang="en-US" sz="2800">
                <a:ea typeface="楷体_GB2312" pitchFamily="49" charset="-122"/>
              </a:rPr>
              <a:t>个任务所占的时空区与</a:t>
            </a:r>
            <a:r>
              <a:rPr lang="en-US" altLang="zh-CN" sz="2800" i="1">
                <a:ea typeface="楷体_GB2312" pitchFamily="49" charset="-122"/>
              </a:rPr>
              <a:t>m</a:t>
            </a:r>
            <a:r>
              <a:rPr lang="zh-CN" altLang="en-US" sz="2800">
                <a:ea typeface="楷体_GB2312" pitchFamily="49" charset="-122"/>
              </a:rPr>
              <a:t>个段总的时空区之比。根据这个定义，可以计算流水线</a:t>
            </a:r>
            <a:r>
              <a:rPr lang="zh-CN" altLang="en-US" sz="2800">
                <a:solidFill>
                  <a:srgbClr val="FF0000"/>
                </a:solidFill>
                <a:ea typeface="楷体_GB2312" pitchFamily="49" charset="-122"/>
              </a:rPr>
              <a:t>各段时间不等时</a:t>
            </a:r>
            <a:r>
              <a:rPr lang="zh-CN" altLang="en-US" sz="2800">
                <a:ea typeface="楷体_GB2312" pitchFamily="49" charset="-122"/>
              </a:rPr>
              <a:t>的流水线效率为：</a:t>
            </a:r>
          </a:p>
        </p:txBody>
      </p:sp>
      <p:graphicFrame>
        <p:nvGraphicFramePr>
          <p:cNvPr id="1286150" name="Object 6"/>
          <p:cNvGraphicFramePr>
            <a:graphicFrameLocks noChangeAspect="1"/>
          </p:cNvGraphicFramePr>
          <p:nvPr/>
        </p:nvGraphicFramePr>
        <p:xfrm>
          <a:off x="1482725" y="3822700"/>
          <a:ext cx="5033963" cy="1190625"/>
        </p:xfrm>
        <a:graphic>
          <a:graphicData uri="http://schemas.openxmlformats.org/presentationml/2006/ole">
            <mc:AlternateContent xmlns:mc="http://schemas.openxmlformats.org/markup-compatibility/2006">
              <mc:Choice xmlns:v="urn:schemas-microsoft-com:vml" Requires="v">
                <p:oleObj spid="_x0000_s1286177" name="公式" r:id="rId3" imgW="1828800" imgH="431640" progId="Equation.3">
                  <p:embed/>
                </p:oleObj>
              </mc:Choice>
              <mc:Fallback>
                <p:oleObj name="公式" r:id="rId3" imgW="1828800" imgH="43164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2725" y="3822700"/>
                        <a:ext cx="5033963" cy="1190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6152" name="AutoShape 8">
            <a:hlinkClick r:id="rId5" action="ppaction://hlinksldjump" highlightClick="1"/>
          </p:cNvPr>
          <p:cNvSpPr>
            <a:spLocks noChangeArrowheads="1"/>
          </p:cNvSpPr>
          <p:nvPr/>
        </p:nvSpPr>
        <p:spPr bwMode="auto">
          <a:xfrm>
            <a:off x="8388350" y="260350"/>
            <a:ext cx="504825" cy="504825"/>
          </a:xfrm>
          <a:prstGeom prst="actionButtonInformation">
            <a:avLst/>
          </a:prstGeom>
          <a:solidFill>
            <a:srgbClr val="9999FF"/>
          </a:solidFill>
          <a:ln w="28575">
            <a:noFill/>
            <a:miter lim="800000"/>
            <a:headEnd/>
            <a:tailEnd/>
          </a:ln>
          <a:effectLst/>
        </p:spPr>
        <p:txBody>
          <a:bodyPr wrap="none" anchor="ctr"/>
          <a:lstStyle/>
          <a:p>
            <a:endParaRPr lang="zh-CN" altLang="en-US"/>
          </a:p>
        </p:txBody>
      </p:sp>
    </p:spTree>
  </p:cSld>
  <p:clrMapOvr>
    <a:masterClrMapping/>
  </p:clrMapOvr>
  <p:transition spd="med"/>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1"/>
          </p:nvPr>
        </p:nvSpPr>
        <p:spPr/>
        <p:txBody>
          <a:bodyPr/>
          <a:lstStyle/>
          <a:p>
            <a:fld id="{933E8054-0DD0-4A63-A566-50F72B5BC809}" type="slidenum">
              <a:rPr lang="zh-CN" altLang="en-US"/>
              <a:pPr/>
              <a:t>73</a:t>
            </a:fld>
            <a:endParaRPr lang="en-US" altLang="zh-CN"/>
          </a:p>
        </p:txBody>
      </p:sp>
      <p:sp>
        <p:nvSpPr>
          <p:cNvPr id="1287170" name="Rectangle 2"/>
          <p:cNvSpPr>
            <a:spLocks noGrp="1" noChangeArrowheads="1"/>
          </p:cNvSpPr>
          <p:nvPr>
            <p:ph type="title"/>
          </p:nvPr>
        </p:nvSpPr>
        <p:spPr/>
        <p:txBody>
          <a:bodyPr/>
          <a:lstStyle/>
          <a:p>
            <a:r>
              <a:rPr lang="en-US" altLang="zh-CN"/>
              <a:t>7.4.5 </a:t>
            </a:r>
            <a:r>
              <a:rPr lang="zh-CN" altLang="en-US" b="0"/>
              <a:t>吞吐率、加速比和效率的关系</a:t>
            </a:r>
            <a:endParaRPr lang="en-US" altLang="zh-CN"/>
          </a:p>
        </p:txBody>
      </p:sp>
      <p:sp>
        <p:nvSpPr>
          <p:cNvPr id="1287171" name="Rectangle 3"/>
          <p:cNvSpPr>
            <a:spLocks noGrp="1" noChangeArrowheads="1"/>
          </p:cNvSpPr>
          <p:nvPr>
            <p:ph type="body" idx="1"/>
          </p:nvPr>
        </p:nvSpPr>
        <p:spPr>
          <a:xfrm>
            <a:off x="457200" y="836712"/>
            <a:ext cx="8578850" cy="5327650"/>
          </a:xfrm>
        </p:spPr>
        <p:txBody>
          <a:bodyPr/>
          <a:lstStyle/>
          <a:p>
            <a:pPr marL="355600" indent="-355600">
              <a:lnSpc>
                <a:spcPct val="120000"/>
              </a:lnSpc>
              <a:spcBef>
                <a:spcPct val="30000"/>
              </a:spcBef>
            </a:pPr>
            <a:r>
              <a:rPr lang="zh-CN" altLang="en-US" dirty="0"/>
              <a:t>效率</a:t>
            </a:r>
            <a:r>
              <a:rPr lang="zh-CN" altLang="en-US" dirty="0" smtClean="0"/>
              <a:t>是</a:t>
            </a:r>
            <a:r>
              <a:rPr lang="zh-CN" altLang="en-US" dirty="0"/>
              <a:t> </a:t>
            </a:r>
            <a:r>
              <a:rPr lang="zh-CN" altLang="en-US" dirty="0" smtClean="0">
                <a:solidFill>
                  <a:srgbClr val="FF0066"/>
                </a:solidFill>
              </a:rPr>
              <a:t>实际</a:t>
            </a:r>
            <a:r>
              <a:rPr lang="zh-CN" altLang="en-US" dirty="0">
                <a:solidFill>
                  <a:srgbClr val="FF0066"/>
                </a:solidFill>
              </a:rPr>
              <a:t>加速比</a:t>
            </a:r>
            <a:r>
              <a:rPr lang="en-US" altLang="zh-CN" dirty="0" smtClean="0">
                <a:solidFill>
                  <a:srgbClr val="FF0066"/>
                </a:solidFill>
              </a:rPr>
              <a:t>S</a:t>
            </a:r>
            <a:r>
              <a:rPr lang="en-US" altLang="zh-CN" dirty="0"/>
              <a:t> </a:t>
            </a:r>
            <a:r>
              <a:rPr lang="zh-CN" altLang="en-US" dirty="0" smtClean="0"/>
              <a:t>与</a:t>
            </a:r>
            <a:r>
              <a:rPr lang="zh-CN" altLang="en-US" dirty="0"/>
              <a:t> </a:t>
            </a:r>
            <a:r>
              <a:rPr lang="zh-CN" altLang="en-US" dirty="0" smtClean="0">
                <a:solidFill>
                  <a:srgbClr val="FF0066"/>
                </a:solidFill>
              </a:rPr>
              <a:t>最大</a:t>
            </a:r>
            <a:r>
              <a:rPr lang="zh-CN" altLang="en-US" dirty="0">
                <a:solidFill>
                  <a:srgbClr val="FF0066"/>
                </a:solidFill>
              </a:rPr>
              <a:t>加速比</a:t>
            </a:r>
            <a:r>
              <a:rPr lang="en-US" altLang="zh-CN" dirty="0" smtClean="0">
                <a:solidFill>
                  <a:srgbClr val="FF0066"/>
                </a:solidFill>
              </a:rPr>
              <a:t>m</a:t>
            </a:r>
            <a:r>
              <a:rPr lang="en-US" altLang="zh-CN" dirty="0"/>
              <a:t> </a:t>
            </a:r>
            <a:r>
              <a:rPr lang="zh-CN" altLang="en-US" dirty="0" smtClean="0"/>
              <a:t>之</a:t>
            </a:r>
            <a:r>
              <a:rPr lang="zh-CN" altLang="en-US" dirty="0"/>
              <a:t>比。</a:t>
            </a:r>
            <a:br>
              <a:rPr lang="zh-CN" altLang="en-US" dirty="0"/>
            </a:br>
            <a:r>
              <a:rPr lang="en-US" altLang="zh-CN" dirty="0">
                <a:solidFill>
                  <a:srgbClr val="000000"/>
                </a:solidFill>
                <a:ea typeface="宋体" pitchFamily="2" charset="-122"/>
              </a:rPr>
              <a:t>E </a:t>
            </a:r>
            <a:r>
              <a:rPr lang="zh-CN" altLang="en-US" dirty="0">
                <a:solidFill>
                  <a:srgbClr val="000000"/>
                </a:solidFill>
                <a:ea typeface="宋体" pitchFamily="2" charset="-122"/>
              </a:rPr>
              <a:t>＝ </a:t>
            </a:r>
            <a:r>
              <a:rPr lang="en-US" altLang="zh-CN" dirty="0" err="1">
                <a:solidFill>
                  <a:srgbClr val="000000"/>
                </a:solidFill>
                <a:ea typeface="宋体" pitchFamily="2" charset="-122"/>
              </a:rPr>
              <a:t>nτ</a:t>
            </a:r>
            <a:r>
              <a:rPr lang="en-US" altLang="zh-CN" dirty="0">
                <a:solidFill>
                  <a:srgbClr val="000000"/>
                </a:solidFill>
                <a:latin typeface="宋体" pitchFamily="2" charset="-122"/>
                <a:ea typeface="宋体" pitchFamily="2" charset="-122"/>
              </a:rPr>
              <a:t>/</a:t>
            </a:r>
            <a:r>
              <a:rPr lang="en-US" altLang="zh-CN" dirty="0">
                <a:solidFill>
                  <a:srgbClr val="000000"/>
                </a:solidFill>
                <a:ea typeface="宋体" pitchFamily="2" charset="-122"/>
              </a:rPr>
              <a:t> </a:t>
            </a:r>
            <a:r>
              <a:rPr lang="en-US" altLang="zh-CN" dirty="0" err="1">
                <a:solidFill>
                  <a:srgbClr val="000000"/>
                </a:solidFill>
                <a:ea typeface="宋体" pitchFamily="2" charset="-122"/>
              </a:rPr>
              <a:t>T</a:t>
            </a:r>
            <a:r>
              <a:rPr lang="en-US" altLang="zh-CN" baseline="-30000" dirty="0" err="1">
                <a:solidFill>
                  <a:srgbClr val="000000"/>
                </a:solidFill>
                <a:ea typeface="宋体" pitchFamily="2" charset="-122"/>
              </a:rPr>
              <a:t>n</a:t>
            </a:r>
            <a:r>
              <a:rPr lang="en-US" altLang="zh-CN" dirty="0">
                <a:solidFill>
                  <a:srgbClr val="000000"/>
                </a:solidFill>
                <a:ea typeface="宋体" pitchFamily="2" charset="-122"/>
              </a:rPr>
              <a:t>(m) </a:t>
            </a:r>
            <a:r>
              <a:rPr lang="zh-CN" altLang="en-US" dirty="0">
                <a:solidFill>
                  <a:srgbClr val="000000"/>
                </a:solidFill>
                <a:ea typeface="宋体" pitchFamily="2" charset="-122"/>
              </a:rPr>
              <a:t>＝ </a:t>
            </a:r>
            <a:r>
              <a:rPr lang="en-US" altLang="zh-CN" dirty="0" err="1">
                <a:solidFill>
                  <a:srgbClr val="000000"/>
                </a:solidFill>
                <a:ea typeface="宋体" pitchFamily="2" charset="-122"/>
              </a:rPr>
              <a:t>mnτ</a:t>
            </a:r>
            <a:r>
              <a:rPr lang="en-US" altLang="zh-CN" dirty="0">
                <a:solidFill>
                  <a:srgbClr val="000000"/>
                </a:solidFill>
                <a:latin typeface="宋体" pitchFamily="2" charset="-122"/>
                <a:ea typeface="宋体" pitchFamily="2" charset="-122"/>
              </a:rPr>
              <a:t>/</a:t>
            </a:r>
            <a:r>
              <a:rPr lang="en-US" altLang="zh-CN" dirty="0">
                <a:solidFill>
                  <a:srgbClr val="000000"/>
                </a:solidFill>
                <a:ea typeface="宋体" pitchFamily="2" charset="-122"/>
              </a:rPr>
              <a:t> (</a:t>
            </a:r>
            <a:r>
              <a:rPr lang="en-US" altLang="zh-CN" dirty="0" err="1">
                <a:solidFill>
                  <a:srgbClr val="000000"/>
                </a:solidFill>
                <a:ea typeface="宋体" pitchFamily="2" charset="-122"/>
              </a:rPr>
              <a:t>T</a:t>
            </a:r>
            <a:r>
              <a:rPr lang="en-US" altLang="zh-CN" baseline="-30000" dirty="0" err="1">
                <a:solidFill>
                  <a:srgbClr val="000000"/>
                </a:solidFill>
                <a:ea typeface="宋体" pitchFamily="2" charset="-122"/>
              </a:rPr>
              <a:t>n</a:t>
            </a:r>
            <a:r>
              <a:rPr lang="en-US" altLang="zh-CN" dirty="0">
                <a:solidFill>
                  <a:srgbClr val="000000"/>
                </a:solidFill>
                <a:ea typeface="宋体" pitchFamily="2" charset="-122"/>
              </a:rPr>
              <a:t>(m)</a:t>
            </a:r>
            <a:r>
              <a:rPr lang="en-US" altLang="zh-CN" dirty="0">
                <a:solidFill>
                  <a:srgbClr val="000000"/>
                </a:solidFill>
                <a:latin typeface="Times New Roman"/>
                <a:ea typeface="宋体" pitchFamily="2" charset="-122"/>
                <a:cs typeface="Times New Roman" pitchFamily="18" charset="0"/>
              </a:rPr>
              <a:t>·</a:t>
            </a:r>
            <a:r>
              <a:rPr lang="en-US" altLang="zh-CN" dirty="0">
                <a:solidFill>
                  <a:srgbClr val="000000"/>
                </a:solidFill>
                <a:ea typeface="宋体" pitchFamily="2" charset="-122"/>
              </a:rPr>
              <a:t>m) </a:t>
            </a:r>
            <a:r>
              <a:rPr lang="zh-CN" altLang="en-US" dirty="0">
                <a:solidFill>
                  <a:srgbClr val="000000"/>
                </a:solidFill>
                <a:ea typeface="宋体" pitchFamily="2" charset="-122"/>
              </a:rPr>
              <a:t>＝  </a:t>
            </a:r>
            <a:r>
              <a:rPr lang="en-US" altLang="zh-CN" dirty="0">
                <a:solidFill>
                  <a:srgbClr val="FF0066"/>
                </a:solidFill>
                <a:ea typeface="宋体" pitchFamily="2" charset="-122"/>
              </a:rPr>
              <a:t>S</a:t>
            </a:r>
            <a:r>
              <a:rPr lang="en-US" altLang="zh-CN" dirty="0">
                <a:solidFill>
                  <a:srgbClr val="000000"/>
                </a:solidFill>
                <a:ea typeface="宋体" pitchFamily="2" charset="-122"/>
              </a:rPr>
              <a:t>/</a:t>
            </a:r>
            <a:r>
              <a:rPr lang="en-US" altLang="zh-CN" dirty="0">
                <a:solidFill>
                  <a:srgbClr val="FF0066"/>
                </a:solidFill>
                <a:ea typeface="宋体" pitchFamily="2" charset="-122"/>
              </a:rPr>
              <a:t>m</a:t>
            </a:r>
            <a:endParaRPr lang="zh-CN" altLang="en-US" dirty="0">
              <a:solidFill>
                <a:srgbClr val="FF0066"/>
              </a:solidFill>
            </a:endParaRPr>
          </a:p>
          <a:p>
            <a:pPr marL="355600" indent="-355600">
              <a:lnSpc>
                <a:spcPct val="120000"/>
              </a:lnSpc>
              <a:spcBef>
                <a:spcPct val="30000"/>
              </a:spcBef>
            </a:pPr>
            <a:r>
              <a:rPr lang="zh-CN" altLang="en-US" dirty="0" smtClean="0"/>
              <a:t>当</a:t>
            </a:r>
            <a:r>
              <a:rPr lang="en-US" altLang="zh-CN" dirty="0" smtClean="0"/>
              <a:t>τ</a:t>
            </a:r>
            <a:r>
              <a:rPr lang="zh-CN" altLang="en-US" dirty="0" smtClean="0"/>
              <a:t>不变时，流水线的</a:t>
            </a:r>
            <a:r>
              <a:rPr lang="zh-CN" altLang="en-US" dirty="0" smtClean="0">
                <a:solidFill>
                  <a:srgbClr val="0000FF"/>
                </a:solidFill>
              </a:rPr>
              <a:t>效率</a:t>
            </a:r>
            <a:r>
              <a:rPr lang="en-US" altLang="zh-CN" dirty="0" smtClean="0">
                <a:solidFill>
                  <a:srgbClr val="0000FF"/>
                </a:solidFill>
              </a:rPr>
              <a:t>E</a:t>
            </a:r>
            <a:r>
              <a:rPr lang="zh-CN" altLang="en-US" dirty="0" smtClean="0"/>
              <a:t>与</a:t>
            </a:r>
            <a:r>
              <a:rPr lang="zh-CN" altLang="en-US" dirty="0" smtClean="0">
                <a:solidFill>
                  <a:srgbClr val="0000FF"/>
                </a:solidFill>
              </a:rPr>
              <a:t>吞吐率</a:t>
            </a:r>
            <a:r>
              <a:rPr lang="en-US" altLang="zh-CN" dirty="0" smtClean="0">
                <a:solidFill>
                  <a:srgbClr val="0000FF"/>
                </a:solidFill>
              </a:rPr>
              <a:t>TP</a:t>
            </a:r>
            <a:r>
              <a:rPr lang="zh-CN" altLang="en-US" dirty="0" smtClean="0"/>
              <a:t>呈正比。</a:t>
            </a:r>
            <a:r>
              <a:rPr lang="en-US" altLang="zh-CN" dirty="0" smtClean="0"/>
              <a:t/>
            </a:r>
            <a:br>
              <a:rPr lang="en-US" altLang="zh-CN" dirty="0" smtClean="0"/>
            </a:br>
            <a:r>
              <a:rPr lang="zh-CN" altLang="en-US" dirty="0" smtClean="0"/>
              <a:t>效率是</a:t>
            </a:r>
            <a:r>
              <a:rPr lang="zh-CN" altLang="en-US" dirty="0"/>
              <a:t> </a:t>
            </a:r>
            <a:r>
              <a:rPr lang="zh-CN" altLang="en-US" dirty="0" smtClean="0">
                <a:solidFill>
                  <a:srgbClr val="FF0066"/>
                </a:solidFill>
              </a:rPr>
              <a:t>实际吞吐率</a:t>
            </a:r>
            <a:r>
              <a:rPr lang="en-US" altLang="zh-CN" dirty="0" smtClean="0">
                <a:solidFill>
                  <a:srgbClr val="FF0066"/>
                </a:solidFill>
              </a:rPr>
              <a:t>TP</a:t>
            </a:r>
            <a:r>
              <a:rPr lang="en-US" altLang="zh-CN" dirty="0"/>
              <a:t> </a:t>
            </a:r>
            <a:r>
              <a:rPr lang="zh-CN" altLang="en-US" dirty="0" smtClean="0"/>
              <a:t>与</a:t>
            </a:r>
            <a:r>
              <a:rPr lang="zh-CN" altLang="en-US" dirty="0"/>
              <a:t> </a:t>
            </a:r>
            <a:r>
              <a:rPr lang="zh-CN" altLang="en-US" dirty="0" smtClean="0">
                <a:solidFill>
                  <a:srgbClr val="FF0066"/>
                </a:solidFill>
              </a:rPr>
              <a:t>最大吞吐率</a:t>
            </a:r>
            <a:r>
              <a:rPr lang="en-US" altLang="zh-CN" dirty="0">
                <a:solidFill>
                  <a:srgbClr val="FF0066"/>
                </a:solidFill>
              </a:rPr>
              <a:t>1</a:t>
            </a:r>
            <a:r>
              <a:rPr lang="en-US" altLang="zh-CN" dirty="0" smtClean="0">
                <a:solidFill>
                  <a:srgbClr val="FF0066"/>
                </a:solidFill>
              </a:rPr>
              <a:t>/</a:t>
            </a:r>
            <a:r>
              <a:rPr lang="el-GR" altLang="zh-CN" dirty="0" smtClean="0">
                <a:solidFill>
                  <a:srgbClr val="FF0066"/>
                </a:solidFill>
              </a:rPr>
              <a:t>τ</a:t>
            </a:r>
            <a:r>
              <a:rPr lang="en-US" altLang="zh-CN" dirty="0"/>
              <a:t> </a:t>
            </a:r>
            <a:r>
              <a:rPr lang="zh-CN" altLang="en-US" dirty="0" smtClean="0"/>
              <a:t>之比。</a:t>
            </a:r>
            <a:r>
              <a:rPr lang="zh-CN" altLang="en-US" dirty="0" smtClean="0"/>
              <a:t/>
            </a:r>
            <a:br>
              <a:rPr lang="zh-CN" altLang="en-US" dirty="0" smtClean="0"/>
            </a:br>
            <a:r>
              <a:rPr lang="en-US" altLang="zh-CN" dirty="0" smtClean="0">
                <a:solidFill>
                  <a:srgbClr val="0000FF"/>
                </a:solidFill>
                <a:ea typeface="宋体" pitchFamily="2" charset="-122"/>
              </a:rPr>
              <a:t>E</a:t>
            </a:r>
            <a:r>
              <a:rPr lang="en-US" altLang="zh-CN" dirty="0" smtClean="0">
                <a:solidFill>
                  <a:srgbClr val="000000"/>
                </a:solidFill>
                <a:ea typeface="宋体" pitchFamily="2" charset="-122"/>
              </a:rPr>
              <a:t> </a:t>
            </a:r>
            <a:r>
              <a:rPr lang="zh-CN" altLang="en-US" dirty="0" smtClean="0">
                <a:solidFill>
                  <a:srgbClr val="000000"/>
                </a:solidFill>
                <a:ea typeface="宋体" pitchFamily="2" charset="-122"/>
              </a:rPr>
              <a:t>＝ </a:t>
            </a:r>
            <a:r>
              <a:rPr lang="en-US" altLang="zh-CN" dirty="0" err="1" smtClean="0">
                <a:solidFill>
                  <a:srgbClr val="000000"/>
                </a:solidFill>
                <a:ea typeface="宋体" pitchFamily="2" charset="-122"/>
              </a:rPr>
              <a:t>nτ</a:t>
            </a:r>
            <a:r>
              <a:rPr lang="en-US" altLang="zh-CN" dirty="0" smtClean="0">
                <a:solidFill>
                  <a:srgbClr val="000000"/>
                </a:solidFill>
                <a:latin typeface="宋体" pitchFamily="2" charset="-122"/>
                <a:ea typeface="宋体" pitchFamily="2" charset="-122"/>
              </a:rPr>
              <a:t>/</a:t>
            </a:r>
            <a:r>
              <a:rPr lang="en-US" altLang="zh-CN" dirty="0" smtClean="0">
                <a:solidFill>
                  <a:srgbClr val="000000"/>
                </a:solidFill>
                <a:ea typeface="宋体" pitchFamily="2" charset="-122"/>
              </a:rPr>
              <a:t> </a:t>
            </a:r>
            <a:r>
              <a:rPr lang="en-US" altLang="zh-CN" dirty="0" err="1" smtClean="0">
                <a:solidFill>
                  <a:srgbClr val="000000"/>
                </a:solidFill>
                <a:ea typeface="宋体" pitchFamily="2" charset="-122"/>
              </a:rPr>
              <a:t>T</a:t>
            </a:r>
            <a:r>
              <a:rPr lang="en-US" altLang="zh-CN" baseline="-30000" dirty="0" err="1" smtClean="0">
                <a:solidFill>
                  <a:srgbClr val="000000"/>
                </a:solidFill>
                <a:ea typeface="宋体" pitchFamily="2" charset="-122"/>
              </a:rPr>
              <a:t>n</a:t>
            </a:r>
            <a:r>
              <a:rPr lang="en-US" altLang="zh-CN" dirty="0" smtClean="0">
                <a:solidFill>
                  <a:srgbClr val="000000"/>
                </a:solidFill>
                <a:ea typeface="宋体" pitchFamily="2" charset="-122"/>
              </a:rPr>
              <a:t>(m)</a:t>
            </a:r>
            <a:r>
              <a:rPr lang="zh-CN" altLang="en-US" dirty="0" smtClean="0">
                <a:solidFill>
                  <a:srgbClr val="000000"/>
                </a:solidFill>
                <a:ea typeface="宋体" pitchFamily="2" charset="-122"/>
              </a:rPr>
              <a:t>＝ </a:t>
            </a:r>
            <a:r>
              <a:rPr lang="en-US" altLang="zh-CN" dirty="0" smtClean="0">
                <a:solidFill>
                  <a:srgbClr val="000000"/>
                </a:solidFill>
                <a:ea typeface="宋体" pitchFamily="2" charset="-122"/>
              </a:rPr>
              <a:t>(n</a:t>
            </a:r>
            <a:r>
              <a:rPr lang="en-US" altLang="zh-CN" dirty="0" smtClean="0">
                <a:solidFill>
                  <a:srgbClr val="000000"/>
                </a:solidFill>
                <a:latin typeface="宋体" pitchFamily="2" charset="-122"/>
                <a:ea typeface="宋体" pitchFamily="2" charset="-122"/>
              </a:rPr>
              <a:t>/</a:t>
            </a:r>
            <a:r>
              <a:rPr lang="en-US" altLang="zh-CN" dirty="0" err="1" smtClean="0">
                <a:solidFill>
                  <a:srgbClr val="000000"/>
                </a:solidFill>
                <a:ea typeface="宋体" pitchFamily="2" charset="-122"/>
              </a:rPr>
              <a:t>T</a:t>
            </a:r>
            <a:r>
              <a:rPr lang="en-US" altLang="zh-CN" baseline="-30000" dirty="0" err="1" smtClean="0">
                <a:solidFill>
                  <a:srgbClr val="000000"/>
                </a:solidFill>
                <a:ea typeface="宋体" pitchFamily="2" charset="-122"/>
              </a:rPr>
              <a:t>n</a:t>
            </a:r>
            <a:r>
              <a:rPr lang="en-US" altLang="zh-CN" dirty="0" smtClean="0">
                <a:solidFill>
                  <a:srgbClr val="000000"/>
                </a:solidFill>
                <a:ea typeface="宋体" pitchFamily="2" charset="-122"/>
              </a:rPr>
              <a:t>(m)) </a:t>
            </a:r>
            <a:r>
              <a:rPr lang="en-US" altLang="zh-CN" dirty="0" smtClean="0">
                <a:solidFill>
                  <a:srgbClr val="000000"/>
                </a:solidFill>
                <a:latin typeface="Times New Roman"/>
                <a:ea typeface="宋体" pitchFamily="2" charset="-122"/>
              </a:rPr>
              <a:t>·</a:t>
            </a:r>
            <a:r>
              <a:rPr lang="en-US" altLang="zh-CN" dirty="0" smtClean="0">
                <a:solidFill>
                  <a:srgbClr val="000000"/>
                </a:solidFill>
                <a:ea typeface="宋体" pitchFamily="2" charset="-122"/>
              </a:rPr>
              <a:t>τ</a:t>
            </a:r>
            <a:r>
              <a:rPr lang="zh-CN" altLang="en-US" dirty="0" smtClean="0">
                <a:solidFill>
                  <a:srgbClr val="000000"/>
                </a:solidFill>
                <a:ea typeface="宋体" pitchFamily="2" charset="-122"/>
              </a:rPr>
              <a:t>＝ </a:t>
            </a:r>
            <a:r>
              <a:rPr lang="en-US" altLang="zh-CN" dirty="0" smtClean="0">
                <a:solidFill>
                  <a:srgbClr val="0000FF"/>
                </a:solidFill>
                <a:ea typeface="宋体" pitchFamily="2" charset="-122"/>
              </a:rPr>
              <a:t>TP</a:t>
            </a:r>
            <a:r>
              <a:rPr lang="en-US" altLang="zh-CN" dirty="0" smtClean="0">
                <a:solidFill>
                  <a:srgbClr val="000000"/>
                </a:solidFill>
                <a:ea typeface="宋体" pitchFamily="2" charset="-122"/>
              </a:rPr>
              <a:t> </a:t>
            </a:r>
            <a:r>
              <a:rPr lang="en-US" altLang="zh-CN" dirty="0" smtClean="0">
                <a:solidFill>
                  <a:srgbClr val="000000"/>
                </a:solidFill>
                <a:latin typeface="Times New Roman"/>
                <a:ea typeface="宋体" pitchFamily="2" charset="-122"/>
              </a:rPr>
              <a:t>·</a:t>
            </a:r>
            <a:r>
              <a:rPr lang="en-US" altLang="zh-CN" dirty="0" smtClean="0">
                <a:solidFill>
                  <a:srgbClr val="000000"/>
                </a:solidFill>
                <a:ea typeface="宋体" pitchFamily="2" charset="-122"/>
              </a:rPr>
              <a:t>τ</a:t>
            </a:r>
            <a:endParaRPr lang="zh-CN" altLang="en-US" dirty="0" smtClean="0"/>
          </a:p>
          <a:p>
            <a:pPr marL="355600" indent="-355600">
              <a:lnSpc>
                <a:spcPct val="120000"/>
              </a:lnSpc>
              <a:spcBef>
                <a:spcPct val="30000"/>
              </a:spcBef>
            </a:pPr>
            <a:r>
              <a:rPr lang="zh-CN" altLang="en-US" dirty="0" smtClean="0"/>
              <a:t>当</a:t>
            </a:r>
            <a:r>
              <a:rPr lang="en-US" altLang="zh-CN" dirty="0"/>
              <a:t>m</a:t>
            </a:r>
            <a:r>
              <a:rPr lang="zh-CN" altLang="en-US" dirty="0"/>
              <a:t>和</a:t>
            </a:r>
            <a:r>
              <a:rPr lang="en-US" altLang="zh-CN" dirty="0"/>
              <a:t>τ</a:t>
            </a:r>
            <a:r>
              <a:rPr lang="zh-CN" altLang="en-US" dirty="0"/>
              <a:t>不变时</a:t>
            </a:r>
            <a:r>
              <a:rPr lang="zh-CN" altLang="en-US" dirty="0" smtClean="0"/>
              <a:t>，</a:t>
            </a:r>
            <a:r>
              <a:rPr lang="en-US" altLang="zh-CN" dirty="0" smtClean="0"/>
              <a:t/>
            </a:r>
            <a:br>
              <a:rPr lang="en-US" altLang="zh-CN" dirty="0" smtClean="0"/>
            </a:br>
            <a:r>
              <a:rPr lang="zh-CN" altLang="en-US" dirty="0" smtClean="0"/>
              <a:t>流水线</a:t>
            </a:r>
            <a:r>
              <a:rPr lang="zh-CN" altLang="en-US" dirty="0"/>
              <a:t>的</a:t>
            </a:r>
            <a:r>
              <a:rPr lang="zh-CN" altLang="en-US" dirty="0">
                <a:solidFill>
                  <a:srgbClr val="008000"/>
                </a:solidFill>
              </a:rPr>
              <a:t>加速比</a:t>
            </a:r>
            <a:r>
              <a:rPr lang="en-US" altLang="zh-CN" dirty="0">
                <a:solidFill>
                  <a:srgbClr val="008000"/>
                </a:solidFill>
              </a:rPr>
              <a:t>S</a:t>
            </a:r>
            <a:r>
              <a:rPr lang="zh-CN" altLang="en-US" dirty="0"/>
              <a:t>与</a:t>
            </a:r>
            <a:r>
              <a:rPr lang="zh-CN" altLang="en-US" dirty="0">
                <a:solidFill>
                  <a:srgbClr val="008000"/>
                </a:solidFill>
              </a:rPr>
              <a:t>吞吐率</a:t>
            </a:r>
            <a:r>
              <a:rPr lang="en-US" altLang="zh-CN" dirty="0">
                <a:solidFill>
                  <a:srgbClr val="008000"/>
                </a:solidFill>
              </a:rPr>
              <a:t>TP</a:t>
            </a:r>
            <a:r>
              <a:rPr lang="zh-CN" altLang="en-US" dirty="0"/>
              <a:t>呈正比。</a:t>
            </a:r>
            <a:br>
              <a:rPr lang="zh-CN" altLang="en-US" dirty="0"/>
            </a:br>
            <a:r>
              <a:rPr lang="en-US" altLang="zh-CN" dirty="0">
                <a:solidFill>
                  <a:srgbClr val="008000"/>
                </a:solidFill>
                <a:ea typeface="宋体" pitchFamily="2" charset="-122"/>
              </a:rPr>
              <a:t>TP</a:t>
            </a:r>
            <a:r>
              <a:rPr lang="zh-CN" altLang="en-US" dirty="0">
                <a:solidFill>
                  <a:srgbClr val="000000"/>
                </a:solidFill>
                <a:ea typeface="宋体" pitchFamily="2" charset="-122"/>
              </a:rPr>
              <a:t>＝ </a:t>
            </a:r>
            <a:r>
              <a:rPr lang="en-US" altLang="zh-CN" dirty="0">
                <a:solidFill>
                  <a:srgbClr val="008000"/>
                </a:solidFill>
                <a:ea typeface="宋体" pitchFamily="2" charset="-122"/>
              </a:rPr>
              <a:t>S</a:t>
            </a:r>
            <a:r>
              <a:rPr lang="en-US" altLang="zh-CN" dirty="0">
                <a:solidFill>
                  <a:srgbClr val="000000"/>
                </a:solidFill>
                <a:latin typeface="宋体" pitchFamily="2" charset="-122"/>
                <a:ea typeface="宋体" pitchFamily="2" charset="-122"/>
              </a:rPr>
              <a:t>/</a:t>
            </a:r>
            <a:r>
              <a:rPr lang="en-US" altLang="zh-CN" dirty="0">
                <a:solidFill>
                  <a:srgbClr val="000000"/>
                </a:solidFill>
                <a:ea typeface="宋体" pitchFamily="2" charset="-122"/>
              </a:rPr>
              <a:t>(</a:t>
            </a:r>
            <a:r>
              <a:rPr lang="en-US" altLang="zh-CN" dirty="0" err="1">
                <a:solidFill>
                  <a:srgbClr val="000000"/>
                </a:solidFill>
                <a:ea typeface="宋体" pitchFamily="2" charset="-122"/>
              </a:rPr>
              <a:t>mτ</a:t>
            </a:r>
            <a:r>
              <a:rPr lang="en-US" altLang="zh-CN" dirty="0">
                <a:solidFill>
                  <a:srgbClr val="000000"/>
                </a:solidFill>
                <a:ea typeface="宋体" pitchFamily="2" charset="-122"/>
              </a:rPr>
              <a:t>)</a:t>
            </a:r>
            <a:endParaRPr lang="zh-CN" altLang="en-US" dirty="0"/>
          </a:p>
        </p:txBody>
      </p:sp>
      <p:grpSp>
        <p:nvGrpSpPr>
          <p:cNvPr id="1287175" name="Group 7"/>
          <p:cNvGrpSpPr>
            <a:grpSpLocks noChangeAspect="1"/>
          </p:cNvGrpSpPr>
          <p:nvPr/>
        </p:nvGrpSpPr>
        <p:grpSpPr bwMode="auto">
          <a:xfrm>
            <a:off x="6732588" y="4749800"/>
            <a:ext cx="1592262" cy="1557338"/>
            <a:chOff x="960" y="2928"/>
            <a:chExt cx="888" cy="868"/>
          </a:xfrm>
        </p:grpSpPr>
        <p:sp>
          <p:nvSpPr>
            <p:cNvPr id="1287176" name="AutoShape 8"/>
            <p:cNvSpPr>
              <a:spLocks noChangeAspect="1" noChangeArrowheads="1"/>
            </p:cNvSpPr>
            <p:nvPr/>
          </p:nvSpPr>
          <p:spPr bwMode="auto">
            <a:xfrm rot="8296075">
              <a:off x="986" y="2979"/>
              <a:ext cx="838" cy="817"/>
            </a:xfrm>
            <a:custGeom>
              <a:avLst/>
              <a:gdLst>
                <a:gd name="G0" fmla="+- 10467649 0 0"/>
                <a:gd name="G1" fmla="+- 4898235 0 0"/>
                <a:gd name="G2" fmla="+- 10467649 0 4898235"/>
                <a:gd name="G3" fmla="+- 10800 0 0"/>
                <a:gd name="G4" fmla="+- 0 0 10467649"/>
                <a:gd name="T0" fmla="*/ 360 256 1"/>
                <a:gd name="T1" fmla="*/ 0 256 1"/>
                <a:gd name="G5" fmla="+- G2 T0 T1"/>
                <a:gd name="G6" fmla="?: G2 G2 G5"/>
                <a:gd name="G7" fmla="+- 0 0 G6"/>
                <a:gd name="G8" fmla="+- 6760 0 0"/>
                <a:gd name="G9" fmla="+- 0 0 4898235"/>
                <a:gd name="G10" fmla="+- 6760 0 2700"/>
                <a:gd name="G11" fmla="cos G10 10467649"/>
                <a:gd name="G12" fmla="sin G10 10467649"/>
                <a:gd name="G13" fmla="cos 13500 10467649"/>
                <a:gd name="G14" fmla="sin 13500 10467649"/>
                <a:gd name="G15" fmla="+- G11 10800 0"/>
                <a:gd name="G16" fmla="+- G12 10800 0"/>
                <a:gd name="G17" fmla="+- G13 10800 0"/>
                <a:gd name="G18" fmla="+- G14 10800 0"/>
                <a:gd name="G19" fmla="*/ 6760 1 2"/>
                <a:gd name="G20" fmla="+- G19 5400 0"/>
                <a:gd name="G21" fmla="cos G20 10467649"/>
                <a:gd name="G22" fmla="sin G20 10467649"/>
                <a:gd name="G23" fmla="+- G21 10800 0"/>
                <a:gd name="G24" fmla="+- G12 G23 G22"/>
                <a:gd name="G25" fmla="+- G22 G23 G11"/>
                <a:gd name="G26" fmla="cos 10800 10467649"/>
                <a:gd name="G27" fmla="sin 10800 10467649"/>
                <a:gd name="G28" fmla="cos 6760 10467649"/>
                <a:gd name="G29" fmla="sin 6760 10467649"/>
                <a:gd name="G30" fmla="+- G26 10800 0"/>
                <a:gd name="G31" fmla="+- G27 10800 0"/>
                <a:gd name="G32" fmla="+- G28 10800 0"/>
                <a:gd name="G33" fmla="+- G29 10800 0"/>
                <a:gd name="G34" fmla="+- G19 5400 0"/>
                <a:gd name="G35" fmla="cos G34 4898235"/>
                <a:gd name="G36" fmla="sin G34 4898235"/>
                <a:gd name="G37" fmla="+/ 4898235 10467649 2"/>
                <a:gd name="T2" fmla="*/ 180 256 1"/>
                <a:gd name="T3" fmla="*/ 0 256 1"/>
                <a:gd name="G38" fmla="+- G37 T2 T3"/>
                <a:gd name="G39" fmla="?: G2 G37 G38"/>
                <a:gd name="G40" fmla="cos 10800 G39"/>
                <a:gd name="G41" fmla="sin 10800 G39"/>
                <a:gd name="G42" fmla="cos 6760 G39"/>
                <a:gd name="G43" fmla="sin 6760 G39"/>
                <a:gd name="G44" fmla="+- G40 10800 0"/>
                <a:gd name="G45" fmla="+- G41 10800 0"/>
                <a:gd name="G46" fmla="+- G42 10800 0"/>
                <a:gd name="G47" fmla="+- G43 10800 0"/>
                <a:gd name="G48" fmla="+- G35 10800 0"/>
                <a:gd name="G49" fmla="+- G36 10800 0"/>
                <a:gd name="T4" fmla="*/ 5857 w 21600"/>
                <a:gd name="T5" fmla="*/ 20402 h 21600"/>
                <a:gd name="T6" fmla="*/ 13110 w 21600"/>
                <a:gd name="T7" fmla="*/ 19270 h 21600"/>
                <a:gd name="T8" fmla="*/ 7706 w 21600"/>
                <a:gd name="T9" fmla="*/ 16810 h 21600"/>
                <a:gd name="T10" fmla="*/ -1864 w 21600"/>
                <a:gd name="T11" fmla="*/ 15478 h 21600"/>
                <a:gd name="T12" fmla="*/ 928 w 21600"/>
                <a:gd name="T13" fmla="*/ 9415 h 21600"/>
                <a:gd name="T14" fmla="*/ 6991 w 21600"/>
                <a:gd name="T15" fmla="*/ 12206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4458" y="13142"/>
                  </a:moveTo>
                  <a:cubicBezTo>
                    <a:pt x="5439" y="15797"/>
                    <a:pt x="7970" y="17560"/>
                    <a:pt x="10800" y="17560"/>
                  </a:cubicBezTo>
                  <a:cubicBezTo>
                    <a:pt x="11400" y="17559"/>
                    <a:pt x="11999" y="17479"/>
                    <a:pt x="12579" y="17321"/>
                  </a:cubicBezTo>
                  <a:lnTo>
                    <a:pt x="13642" y="21219"/>
                  </a:lnTo>
                  <a:cubicBezTo>
                    <a:pt x="12716" y="21471"/>
                    <a:pt x="11760" y="21599"/>
                    <a:pt x="10800" y="21600"/>
                  </a:cubicBezTo>
                  <a:cubicBezTo>
                    <a:pt x="6278" y="21600"/>
                    <a:pt x="2236" y="18783"/>
                    <a:pt x="669" y="14542"/>
                  </a:cubicBezTo>
                  <a:lnTo>
                    <a:pt x="-1864" y="15478"/>
                  </a:lnTo>
                  <a:lnTo>
                    <a:pt x="928" y="9415"/>
                  </a:lnTo>
                  <a:lnTo>
                    <a:pt x="6991" y="12206"/>
                  </a:lnTo>
                  <a:lnTo>
                    <a:pt x="4458" y="13142"/>
                  </a:lnTo>
                  <a:close/>
                </a:path>
              </a:pathLst>
            </a:custGeom>
            <a:solidFill>
              <a:srgbClr val="66FFFF"/>
            </a:solidFill>
            <a:ln w="19050">
              <a:noFill/>
              <a:miter lim="800000"/>
              <a:headEnd/>
              <a:tailEnd/>
            </a:ln>
            <a:effectLst/>
          </p:spPr>
          <p:txBody>
            <a:bodyPr anchor="ctr">
              <a:spAutoFit/>
            </a:bodyPr>
            <a:lstStyle/>
            <a:p>
              <a:endParaRPr lang="zh-CN" altLang="en-US"/>
            </a:p>
          </p:txBody>
        </p:sp>
        <p:sp>
          <p:nvSpPr>
            <p:cNvPr id="1287177" name="AutoShape 9"/>
            <p:cNvSpPr>
              <a:spLocks noChangeAspect="1" noChangeArrowheads="1"/>
            </p:cNvSpPr>
            <p:nvPr/>
          </p:nvSpPr>
          <p:spPr bwMode="auto">
            <a:xfrm rot="15689773">
              <a:off x="958" y="2930"/>
              <a:ext cx="830" cy="825"/>
            </a:xfrm>
            <a:custGeom>
              <a:avLst/>
              <a:gdLst>
                <a:gd name="G0" fmla="+- 10338920 0 0"/>
                <a:gd name="G1" fmla="+- 4898235 0 0"/>
                <a:gd name="G2" fmla="+- 10338920 0 4898235"/>
                <a:gd name="G3" fmla="+- 10800 0 0"/>
                <a:gd name="G4" fmla="+- 0 0 10338920"/>
                <a:gd name="T0" fmla="*/ 360 256 1"/>
                <a:gd name="T1" fmla="*/ 0 256 1"/>
                <a:gd name="G5" fmla="+- G2 T0 T1"/>
                <a:gd name="G6" fmla="?: G2 G2 G5"/>
                <a:gd name="G7" fmla="+- 0 0 G6"/>
                <a:gd name="G8" fmla="+- 6856 0 0"/>
                <a:gd name="G9" fmla="+- 0 0 4898235"/>
                <a:gd name="G10" fmla="+- 6856 0 2700"/>
                <a:gd name="G11" fmla="cos G10 10338920"/>
                <a:gd name="G12" fmla="sin G10 10338920"/>
                <a:gd name="G13" fmla="cos 13500 10338920"/>
                <a:gd name="G14" fmla="sin 13500 10338920"/>
                <a:gd name="G15" fmla="+- G11 10800 0"/>
                <a:gd name="G16" fmla="+- G12 10800 0"/>
                <a:gd name="G17" fmla="+- G13 10800 0"/>
                <a:gd name="G18" fmla="+- G14 10800 0"/>
                <a:gd name="G19" fmla="*/ 6856 1 2"/>
                <a:gd name="G20" fmla="+- G19 5400 0"/>
                <a:gd name="G21" fmla="cos G20 10338920"/>
                <a:gd name="G22" fmla="sin G20 10338920"/>
                <a:gd name="G23" fmla="+- G21 10800 0"/>
                <a:gd name="G24" fmla="+- G12 G23 G22"/>
                <a:gd name="G25" fmla="+- G22 G23 G11"/>
                <a:gd name="G26" fmla="cos 10800 10338920"/>
                <a:gd name="G27" fmla="sin 10800 10338920"/>
                <a:gd name="G28" fmla="cos 6856 10338920"/>
                <a:gd name="G29" fmla="sin 6856 10338920"/>
                <a:gd name="G30" fmla="+- G26 10800 0"/>
                <a:gd name="G31" fmla="+- G27 10800 0"/>
                <a:gd name="G32" fmla="+- G28 10800 0"/>
                <a:gd name="G33" fmla="+- G29 10800 0"/>
                <a:gd name="G34" fmla="+- G19 5400 0"/>
                <a:gd name="G35" fmla="cos G34 4898235"/>
                <a:gd name="G36" fmla="sin G34 4898235"/>
                <a:gd name="G37" fmla="+/ 4898235 10338920 2"/>
                <a:gd name="T2" fmla="*/ 180 256 1"/>
                <a:gd name="T3" fmla="*/ 0 256 1"/>
                <a:gd name="G38" fmla="+- G37 T2 T3"/>
                <a:gd name="G39" fmla="?: G2 G37 G38"/>
                <a:gd name="G40" fmla="cos 10800 G39"/>
                <a:gd name="G41" fmla="sin 10800 G39"/>
                <a:gd name="G42" fmla="cos 6856 G39"/>
                <a:gd name="G43" fmla="sin 6856 G39"/>
                <a:gd name="G44" fmla="+- G40 10800 0"/>
                <a:gd name="G45" fmla="+- G41 10800 0"/>
                <a:gd name="G46" fmla="+- G42 10800 0"/>
                <a:gd name="G47" fmla="+- G43 10800 0"/>
                <a:gd name="G48" fmla="+- G35 10800 0"/>
                <a:gd name="G49" fmla="+- G36 10800 0"/>
                <a:gd name="T4" fmla="*/ 6023 w 21600"/>
                <a:gd name="T5" fmla="*/ 20486 h 21600"/>
                <a:gd name="T6" fmla="*/ 13123 w 21600"/>
                <a:gd name="T7" fmla="*/ 19316 h 21600"/>
                <a:gd name="T8" fmla="*/ 7767 w 21600"/>
                <a:gd name="T9" fmla="*/ 16948 h 21600"/>
                <a:gd name="T10" fmla="*/ -1696 w 21600"/>
                <a:gd name="T11" fmla="*/ 15909 h 21600"/>
                <a:gd name="T12" fmla="*/ 860 w 21600"/>
                <a:gd name="T13" fmla="*/ 9816 h 21600"/>
                <a:gd name="T14" fmla="*/ 6953 w 21600"/>
                <a:gd name="T15" fmla="*/ 1237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4454" y="13394"/>
                  </a:moveTo>
                  <a:cubicBezTo>
                    <a:pt x="5507" y="15972"/>
                    <a:pt x="8015" y="17656"/>
                    <a:pt x="10800" y="17656"/>
                  </a:cubicBezTo>
                  <a:cubicBezTo>
                    <a:pt x="11409" y="17655"/>
                    <a:pt x="12016" y="17574"/>
                    <a:pt x="12604" y="17414"/>
                  </a:cubicBezTo>
                  <a:lnTo>
                    <a:pt x="13642" y="21219"/>
                  </a:lnTo>
                  <a:cubicBezTo>
                    <a:pt x="12716" y="21471"/>
                    <a:pt x="11760" y="21599"/>
                    <a:pt x="10800" y="21600"/>
                  </a:cubicBezTo>
                  <a:cubicBezTo>
                    <a:pt x="6414" y="21600"/>
                    <a:pt x="2463" y="18947"/>
                    <a:pt x="803" y="14887"/>
                  </a:cubicBezTo>
                  <a:lnTo>
                    <a:pt x="-1696" y="15909"/>
                  </a:lnTo>
                  <a:lnTo>
                    <a:pt x="860" y="9816"/>
                  </a:lnTo>
                  <a:lnTo>
                    <a:pt x="6953" y="12373"/>
                  </a:lnTo>
                  <a:lnTo>
                    <a:pt x="4454" y="13394"/>
                  </a:lnTo>
                  <a:close/>
                </a:path>
              </a:pathLst>
            </a:custGeom>
            <a:solidFill>
              <a:srgbClr val="F59515"/>
            </a:solidFill>
            <a:ln w="19050">
              <a:noFill/>
              <a:miter lim="800000"/>
              <a:headEnd/>
              <a:tailEnd/>
            </a:ln>
            <a:effectLst/>
          </p:spPr>
          <p:txBody>
            <a:bodyPr anchor="ctr">
              <a:spAutoFit/>
            </a:bodyPr>
            <a:lstStyle/>
            <a:p>
              <a:endParaRPr lang="zh-CN" altLang="en-US"/>
            </a:p>
          </p:txBody>
        </p:sp>
        <p:sp>
          <p:nvSpPr>
            <p:cNvPr id="1287178" name="AutoShape 10"/>
            <p:cNvSpPr>
              <a:spLocks noChangeAspect="1" noChangeArrowheads="1"/>
            </p:cNvSpPr>
            <p:nvPr/>
          </p:nvSpPr>
          <p:spPr bwMode="auto">
            <a:xfrm rot="-230189">
              <a:off x="1012" y="2928"/>
              <a:ext cx="836" cy="819"/>
            </a:xfrm>
            <a:custGeom>
              <a:avLst/>
              <a:gdLst>
                <a:gd name="G0" fmla="+- -11779119 0 0"/>
                <a:gd name="G1" fmla="+- 6753407 0 0"/>
                <a:gd name="G2" fmla="+- -11779119 0 6753407"/>
                <a:gd name="G3" fmla="+- 10800 0 0"/>
                <a:gd name="G4" fmla="+- 0 0 -11779119"/>
                <a:gd name="T0" fmla="*/ 360 256 1"/>
                <a:gd name="T1" fmla="*/ 0 256 1"/>
                <a:gd name="G5" fmla="+- G2 T0 T1"/>
                <a:gd name="G6" fmla="?: G2 G2 G5"/>
                <a:gd name="G7" fmla="+- 0 0 G6"/>
                <a:gd name="G8" fmla="+- 7137 0 0"/>
                <a:gd name="G9" fmla="+- 0 0 6753407"/>
                <a:gd name="G10" fmla="+- 7137 0 2700"/>
                <a:gd name="G11" fmla="cos G10 -11779119"/>
                <a:gd name="G12" fmla="sin G10 -11779119"/>
                <a:gd name="G13" fmla="cos 13500 -11779119"/>
                <a:gd name="G14" fmla="sin 13500 -11779119"/>
                <a:gd name="G15" fmla="+- G11 10800 0"/>
                <a:gd name="G16" fmla="+- G12 10800 0"/>
                <a:gd name="G17" fmla="+- G13 10800 0"/>
                <a:gd name="G18" fmla="+- G14 10800 0"/>
                <a:gd name="G19" fmla="*/ 7137 1 2"/>
                <a:gd name="G20" fmla="+- G19 5400 0"/>
                <a:gd name="G21" fmla="cos G20 -11779119"/>
                <a:gd name="G22" fmla="sin G20 -11779119"/>
                <a:gd name="G23" fmla="+- G21 10800 0"/>
                <a:gd name="G24" fmla="+- G12 G23 G22"/>
                <a:gd name="G25" fmla="+- G22 G23 G11"/>
                <a:gd name="G26" fmla="cos 10800 -11779119"/>
                <a:gd name="G27" fmla="sin 10800 -11779119"/>
                <a:gd name="G28" fmla="cos 7137 -11779119"/>
                <a:gd name="G29" fmla="sin 7137 -11779119"/>
                <a:gd name="G30" fmla="+- G26 10800 0"/>
                <a:gd name="G31" fmla="+- G27 10800 0"/>
                <a:gd name="G32" fmla="+- G28 10800 0"/>
                <a:gd name="G33" fmla="+- G29 10800 0"/>
                <a:gd name="G34" fmla="+- G19 5400 0"/>
                <a:gd name="G35" fmla="cos G34 6753407"/>
                <a:gd name="G36" fmla="sin G34 6753407"/>
                <a:gd name="G37" fmla="+/ 6753407 -11779119 2"/>
                <a:gd name="T2" fmla="*/ 180 256 1"/>
                <a:gd name="T3" fmla="*/ 0 256 1"/>
                <a:gd name="G38" fmla="+- G37 T2 T3"/>
                <a:gd name="G39" fmla="?: G2 G37 G38"/>
                <a:gd name="G40" fmla="cos 10800 G39"/>
                <a:gd name="G41" fmla="sin 10800 G39"/>
                <a:gd name="G42" fmla="cos 7137 G39"/>
                <a:gd name="G43" fmla="sin 7137 G39"/>
                <a:gd name="G44" fmla="+- G40 10800 0"/>
                <a:gd name="G45" fmla="+- G41 10800 0"/>
                <a:gd name="G46" fmla="+- G42 10800 0"/>
                <a:gd name="G47" fmla="+- G43 10800 0"/>
                <a:gd name="G48" fmla="+- G35 10800 0"/>
                <a:gd name="G49" fmla="+- G36 10800 0"/>
                <a:gd name="T4" fmla="*/ 2329 w 21600"/>
                <a:gd name="T5" fmla="*/ 17499 h 21600"/>
                <a:gd name="T6" fmla="*/ 8774 w 21600"/>
                <a:gd name="T7" fmla="*/ 19537 h 21600"/>
                <a:gd name="T8" fmla="*/ 5202 w 21600"/>
                <a:gd name="T9" fmla="*/ 15227 h 21600"/>
                <a:gd name="T10" fmla="*/ -2700 w 21600"/>
                <a:gd name="T11" fmla="*/ 10737 h 21600"/>
                <a:gd name="T12" fmla="*/ 1852 w 21600"/>
                <a:gd name="T13" fmla="*/ 6226 h 21600"/>
                <a:gd name="T14" fmla="*/ 6363 w 21600"/>
                <a:gd name="T15" fmla="*/ 1077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3663" y="10767"/>
                  </a:moveTo>
                  <a:cubicBezTo>
                    <a:pt x="3663" y="10778"/>
                    <a:pt x="3663" y="10789"/>
                    <a:pt x="3663" y="10799"/>
                  </a:cubicBezTo>
                  <a:cubicBezTo>
                    <a:pt x="3662" y="14120"/>
                    <a:pt x="5953" y="17002"/>
                    <a:pt x="9188" y="17752"/>
                  </a:cubicBezTo>
                  <a:lnTo>
                    <a:pt x="8361" y="21321"/>
                  </a:lnTo>
                  <a:cubicBezTo>
                    <a:pt x="3466" y="20186"/>
                    <a:pt x="0" y="15825"/>
                    <a:pt x="0" y="10800"/>
                  </a:cubicBezTo>
                  <a:cubicBezTo>
                    <a:pt x="-1" y="10783"/>
                    <a:pt x="0" y="10766"/>
                    <a:pt x="0" y="10750"/>
                  </a:cubicBezTo>
                  <a:lnTo>
                    <a:pt x="-2700" y="10737"/>
                  </a:lnTo>
                  <a:lnTo>
                    <a:pt x="1852" y="6226"/>
                  </a:lnTo>
                  <a:lnTo>
                    <a:pt x="6363" y="10779"/>
                  </a:lnTo>
                  <a:lnTo>
                    <a:pt x="3663" y="10767"/>
                  </a:lnTo>
                  <a:close/>
                </a:path>
              </a:pathLst>
            </a:custGeom>
            <a:gradFill rotWithShape="0">
              <a:gsLst>
                <a:gs pos="0">
                  <a:schemeClr val="hlink"/>
                </a:gs>
                <a:gs pos="100000">
                  <a:srgbClr val="CCCCFF"/>
                </a:gs>
              </a:gsLst>
              <a:lin ang="5400000" scaled="1"/>
            </a:gradFill>
            <a:ln w="19050">
              <a:noFill/>
              <a:miter lim="800000"/>
              <a:headEnd/>
              <a:tailEnd/>
            </a:ln>
            <a:effectLst/>
          </p:spPr>
          <p:txBody>
            <a:bodyPr anchor="ctr">
              <a:spAutoFit/>
            </a:bodyPr>
            <a:lstStyle/>
            <a:p>
              <a:endParaRPr lang="zh-CN" altLang="en-US"/>
            </a:p>
          </p:txBody>
        </p:sp>
      </p:grpSp>
    </p:spTree>
  </p:cSld>
  <p:clrMapOvr>
    <a:masterClrMapping/>
  </p:clrMapOvr>
  <p:transition spd="med"/>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4"/>
          <p:cNvSpPr>
            <a:spLocks noGrp="1"/>
          </p:cNvSpPr>
          <p:nvPr>
            <p:ph type="sldNum" sz="quarter" idx="11"/>
          </p:nvPr>
        </p:nvSpPr>
        <p:spPr/>
        <p:txBody>
          <a:bodyPr/>
          <a:lstStyle/>
          <a:p>
            <a:fld id="{0DD603A3-B7D5-434D-A990-9E8D27C83A37}" type="slidenum">
              <a:rPr lang="zh-CN" altLang="en-US"/>
              <a:pPr/>
              <a:t>74</a:t>
            </a:fld>
            <a:endParaRPr lang="en-US" altLang="zh-CN"/>
          </a:p>
        </p:txBody>
      </p:sp>
      <p:sp>
        <p:nvSpPr>
          <p:cNvPr id="1288194" name="Rectangle 2"/>
          <p:cNvSpPr>
            <a:spLocks noGrp="1" noChangeArrowheads="1"/>
          </p:cNvSpPr>
          <p:nvPr>
            <p:ph type="title"/>
          </p:nvPr>
        </p:nvSpPr>
        <p:spPr/>
        <p:txBody>
          <a:bodyPr/>
          <a:lstStyle/>
          <a:p>
            <a:r>
              <a:rPr lang="en-US" altLang="zh-CN"/>
              <a:t>7.4.6 </a:t>
            </a:r>
            <a:r>
              <a:rPr lang="zh-CN" altLang="en-US" b="0"/>
              <a:t>流水线性能分析</a:t>
            </a:r>
            <a:endParaRPr lang="en-US" altLang="zh-CN"/>
          </a:p>
        </p:txBody>
      </p:sp>
      <p:sp>
        <p:nvSpPr>
          <p:cNvPr id="1288195" name="Rectangle 3"/>
          <p:cNvSpPr>
            <a:spLocks noGrp="1" noChangeArrowheads="1"/>
          </p:cNvSpPr>
          <p:nvPr>
            <p:ph type="body" idx="1"/>
          </p:nvPr>
        </p:nvSpPr>
        <p:spPr>
          <a:xfrm>
            <a:off x="457200" y="549275"/>
            <a:ext cx="8578850" cy="6119813"/>
          </a:xfrm>
        </p:spPr>
        <p:txBody>
          <a:bodyPr/>
          <a:lstStyle/>
          <a:p>
            <a:pPr marL="0" indent="0">
              <a:spcBef>
                <a:spcPct val="10000"/>
              </a:spcBef>
              <a:buFont typeface="Wingdings" pitchFamily="2" charset="2"/>
              <a:buNone/>
            </a:pPr>
            <a:r>
              <a:rPr lang="en-US" altLang="zh-CN" sz="2400"/>
              <a:t>【</a:t>
            </a:r>
            <a:r>
              <a:rPr lang="zh-CN" altLang="en-US" sz="2400"/>
              <a:t>例</a:t>
            </a:r>
            <a:r>
              <a:rPr lang="en-US" altLang="zh-CN" sz="2400"/>
              <a:t>7.1】</a:t>
            </a:r>
            <a:r>
              <a:rPr lang="zh-CN" altLang="en-US" sz="2400"/>
              <a:t>某处理器中，浮点加法器采用</a:t>
            </a:r>
            <a:r>
              <a:rPr lang="en-US" altLang="zh-CN" sz="2400">
                <a:solidFill>
                  <a:srgbClr val="FF0000"/>
                </a:solidFill>
              </a:rPr>
              <a:t>4</a:t>
            </a:r>
            <a:r>
              <a:rPr lang="zh-CN" altLang="en-US" sz="2400">
                <a:solidFill>
                  <a:srgbClr val="FF0000"/>
                </a:solidFill>
              </a:rPr>
              <a:t>级</a:t>
            </a:r>
            <a:r>
              <a:rPr lang="zh-CN" altLang="en-US" sz="2400"/>
              <a:t>流水线实现，流水线示意图见图</a:t>
            </a:r>
            <a:r>
              <a:rPr lang="en-US" altLang="zh-CN" sz="2400"/>
              <a:t>7.7</a:t>
            </a:r>
            <a:r>
              <a:rPr lang="zh-CN" altLang="en-US" sz="2400"/>
              <a:t>和图</a:t>
            </a:r>
            <a:r>
              <a:rPr lang="en-US" altLang="zh-CN" sz="2400"/>
              <a:t>7.19(a)</a:t>
            </a:r>
            <a:r>
              <a:rPr lang="zh-CN" altLang="en-US" sz="2400"/>
              <a:t>所示，每级处理时间为</a:t>
            </a:r>
            <a:r>
              <a:rPr lang="en-US" altLang="zh-CN" sz="2400">
                <a:solidFill>
                  <a:srgbClr val="FF0000"/>
                </a:solidFill>
              </a:rPr>
              <a:t>250ps</a:t>
            </a:r>
            <a:r>
              <a:rPr lang="zh-CN" altLang="en-US" sz="2400"/>
              <a:t>。请确定：</a:t>
            </a:r>
          </a:p>
          <a:p>
            <a:pPr marL="0" indent="0">
              <a:spcBef>
                <a:spcPct val="10000"/>
              </a:spcBef>
              <a:buFont typeface="Wingdings" pitchFamily="2" charset="2"/>
              <a:buNone/>
            </a:pPr>
            <a:r>
              <a:rPr lang="zh-CN" altLang="en-US" sz="2400"/>
              <a:t>（</a:t>
            </a:r>
            <a:r>
              <a:rPr lang="en-US" altLang="zh-CN" sz="2400"/>
              <a:t>1</a:t>
            </a:r>
            <a:r>
              <a:rPr lang="zh-CN" altLang="en-US" sz="2400"/>
              <a:t>）该浮点加法器计算</a:t>
            </a:r>
            <a:r>
              <a:rPr lang="en-US" altLang="zh-CN" sz="2400">
                <a:solidFill>
                  <a:srgbClr val="FF0000"/>
                </a:solidFill>
              </a:rPr>
              <a:t>100</a:t>
            </a:r>
            <a:r>
              <a:rPr lang="zh-CN" altLang="en-US" sz="2400">
                <a:solidFill>
                  <a:srgbClr val="FF0000"/>
                </a:solidFill>
              </a:rPr>
              <a:t>组数据</a:t>
            </a:r>
            <a:r>
              <a:rPr lang="zh-CN" altLang="en-US" sz="2400"/>
              <a:t>采用</a:t>
            </a:r>
            <a:r>
              <a:rPr lang="zh-CN" altLang="en-US" sz="2400">
                <a:solidFill>
                  <a:srgbClr val="0000FF"/>
                </a:solidFill>
              </a:rPr>
              <a:t>非流水</a:t>
            </a:r>
            <a:r>
              <a:rPr lang="zh-CN" altLang="en-US" sz="2400"/>
              <a:t>和</a:t>
            </a:r>
            <a:r>
              <a:rPr lang="zh-CN" altLang="en-US" sz="2400">
                <a:solidFill>
                  <a:srgbClr val="0000FF"/>
                </a:solidFill>
              </a:rPr>
              <a:t>流水处理</a:t>
            </a:r>
            <a:r>
              <a:rPr lang="zh-CN" altLang="en-US" sz="2400"/>
              <a:t>所用</a:t>
            </a:r>
            <a:r>
              <a:rPr lang="zh-CN" altLang="en-US" sz="2400">
                <a:solidFill>
                  <a:srgbClr val="FF0066"/>
                </a:solidFill>
              </a:rPr>
              <a:t>时间</a:t>
            </a:r>
            <a:r>
              <a:rPr lang="zh-CN" altLang="en-US" sz="2400"/>
              <a:t>各是多少？</a:t>
            </a:r>
          </a:p>
          <a:p>
            <a:pPr marL="0" indent="0">
              <a:spcBef>
                <a:spcPct val="10000"/>
              </a:spcBef>
              <a:buFont typeface="Wingdings" pitchFamily="2" charset="2"/>
              <a:buNone/>
            </a:pPr>
            <a:r>
              <a:rPr lang="zh-CN" altLang="en-US" sz="2400"/>
              <a:t>（</a:t>
            </a:r>
            <a:r>
              <a:rPr lang="en-US" altLang="zh-CN" sz="2400"/>
              <a:t>2</a:t>
            </a:r>
            <a:r>
              <a:rPr lang="zh-CN" altLang="en-US" sz="2400"/>
              <a:t>）采用流水处理的</a:t>
            </a:r>
            <a:r>
              <a:rPr lang="zh-CN" altLang="en-US" sz="2400">
                <a:solidFill>
                  <a:srgbClr val="FF0066"/>
                </a:solidFill>
              </a:rPr>
              <a:t>加速比</a:t>
            </a:r>
            <a:r>
              <a:rPr lang="zh-CN" altLang="en-US" sz="2400"/>
              <a:t>是多少？</a:t>
            </a:r>
          </a:p>
          <a:p>
            <a:pPr marL="0" indent="0">
              <a:spcBef>
                <a:spcPct val="10000"/>
              </a:spcBef>
              <a:buFont typeface="Wingdings" pitchFamily="2" charset="2"/>
              <a:buNone/>
            </a:pPr>
            <a:r>
              <a:rPr lang="zh-CN" altLang="en-US" sz="2400"/>
              <a:t>（</a:t>
            </a:r>
            <a:r>
              <a:rPr lang="en-US" altLang="zh-CN" sz="2400"/>
              <a:t>3</a:t>
            </a:r>
            <a:r>
              <a:rPr lang="zh-CN" altLang="en-US" sz="2400"/>
              <a:t>）采用流水处理的</a:t>
            </a:r>
            <a:r>
              <a:rPr lang="zh-CN" altLang="en-US" sz="2400">
                <a:solidFill>
                  <a:srgbClr val="FF0066"/>
                </a:solidFill>
              </a:rPr>
              <a:t>最大吞吐率</a:t>
            </a:r>
            <a:r>
              <a:rPr lang="zh-CN" altLang="en-US" sz="2400"/>
              <a:t>是多少？</a:t>
            </a:r>
            <a:endParaRPr lang="en-US" altLang="zh-CN" sz="2400"/>
          </a:p>
        </p:txBody>
      </p:sp>
      <p:sp>
        <p:nvSpPr>
          <p:cNvPr id="1288196" name="AutoShape 4">
            <a:hlinkClick r:id="rId2" action="ppaction://hlinksldjump" highlightClick="1"/>
          </p:cNvPr>
          <p:cNvSpPr>
            <a:spLocks noChangeArrowheads="1"/>
          </p:cNvSpPr>
          <p:nvPr/>
        </p:nvSpPr>
        <p:spPr bwMode="auto">
          <a:xfrm>
            <a:off x="7740650" y="2276475"/>
            <a:ext cx="1008063" cy="576263"/>
          </a:xfrm>
          <a:prstGeom prst="actionButtonBlank">
            <a:avLst/>
          </a:prstGeom>
          <a:solidFill>
            <a:srgbClr val="CCCCFF"/>
          </a:solidFill>
          <a:ln w="28575">
            <a:noFill/>
            <a:miter lim="800000"/>
            <a:headEnd/>
            <a:tailEnd/>
          </a:ln>
          <a:effectLst/>
        </p:spPr>
        <p:txBody>
          <a:bodyPr wrap="none" anchor="ctr"/>
          <a:lstStyle/>
          <a:p>
            <a:r>
              <a:rPr lang="zh-CN" altLang="en-US">
                <a:solidFill>
                  <a:schemeClr val="bg2"/>
                </a:solidFill>
                <a:ea typeface="楷体_GB2312" pitchFamily="49" charset="-122"/>
              </a:rPr>
              <a:t>图</a:t>
            </a:r>
            <a:r>
              <a:rPr lang="en-US" altLang="zh-CN">
                <a:solidFill>
                  <a:schemeClr val="bg2"/>
                </a:solidFill>
                <a:ea typeface="楷体_GB2312" pitchFamily="49" charset="-122"/>
              </a:rPr>
              <a:t>7.7</a:t>
            </a:r>
          </a:p>
        </p:txBody>
      </p:sp>
      <p:sp>
        <p:nvSpPr>
          <p:cNvPr id="1288197" name="Rectangle 5"/>
          <p:cNvSpPr>
            <a:spLocks noChangeArrowheads="1"/>
          </p:cNvSpPr>
          <p:nvPr/>
        </p:nvSpPr>
        <p:spPr bwMode="auto">
          <a:xfrm>
            <a:off x="1979613" y="4581525"/>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sz="2800" i="1">
                <a:solidFill>
                  <a:srgbClr val="000000"/>
                </a:solidFill>
              </a:rPr>
              <a:t>τ</a:t>
            </a:r>
          </a:p>
        </p:txBody>
      </p:sp>
      <p:sp>
        <p:nvSpPr>
          <p:cNvPr id="1288198" name="Line 6"/>
          <p:cNvSpPr>
            <a:spLocks noChangeShapeType="1"/>
          </p:cNvSpPr>
          <p:nvPr/>
        </p:nvSpPr>
        <p:spPr bwMode="auto">
          <a:xfrm>
            <a:off x="1403350" y="4799013"/>
            <a:ext cx="5762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88199" name="Rectangle 7"/>
          <p:cNvSpPr>
            <a:spLocks noChangeArrowheads="1"/>
          </p:cNvSpPr>
          <p:nvPr/>
        </p:nvSpPr>
        <p:spPr bwMode="auto">
          <a:xfrm>
            <a:off x="3276600" y="4581525"/>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sz="2800" i="1">
                <a:solidFill>
                  <a:srgbClr val="000000"/>
                </a:solidFill>
              </a:rPr>
              <a:t>τ</a:t>
            </a:r>
          </a:p>
        </p:txBody>
      </p:sp>
      <p:sp>
        <p:nvSpPr>
          <p:cNvPr id="1288200" name="Line 8"/>
          <p:cNvSpPr>
            <a:spLocks noChangeShapeType="1"/>
          </p:cNvSpPr>
          <p:nvPr/>
        </p:nvSpPr>
        <p:spPr bwMode="auto">
          <a:xfrm>
            <a:off x="2700338" y="4799013"/>
            <a:ext cx="576262"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88201" name="Rectangle 9"/>
          <p:cNvSpPr>
            <a:spLocks noChangeArrowheads="1"/>
          </p:cNvSpPr>
          <p:nvPr/>
        </p:nvSpPr>
        <p:spPr bwMode="auto">
          <a:xfrm>
            <a:off x="4572000" y="4581525"/>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sz="2800" i="1">
                <a:solidFill>
                  <a:srgbClr val="000000"/>
                </a:solidFill>
              </a:rPr>
              <a:t>τ</a:t>
            </a:r>
          </a:p>
        </p:txBody>
      </p:sp>
      <p:sp>
        <p:nvSpPr>
          <p:cNvPr id="1288202" name="Line 10"/>
          <p:cNvSpPr>
            <a:spLocks noChangeShapeType="1"/>
          </p:cNvSpPr>
          <p:nvPr/>
        </p:nvSpPr>
        <p:spPr bwMode="auto">
          <a:xfrm>
            <a:off x="3995738" y="4799013"/>
            <a:ext cx="576262"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88203" name="Rectangle 11"/>
          <p:cNvSpPr>
            <a:spLocks noChangeArrowheads="1"/>
          </p:cNvSpPr>
          <p:nvPr/>
        </p:nvSpPr>
        <p:spPr bwMode="auto">
          <a:xfrm>
            <a:off x="5868988" y="4581525"/>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sz="2800" i="1">
                <a:solidFill>
                  <a:srgbClr val="000000"/>
                </a:solidFill>
              </a:rPr>
              <a:t>τ</a:t>
            </a:r>
          </a:p>
        </p:txBody>
      </p:sp>
      <p:sp>
        <p:nvSpPr>
          <p:cNvPr id="1288204" name="Line 12"/>
          <p:cNvSpPr>
            <a:spLocks noChangeShapeType="1"/>
          </p:cNvSpPr>
          <p:nvPr/>
        </p:nvSpPr>
        <p:spPr bwMode="auto">
          <a:xfrm>
            <a:off x="5292725" y="4799013"/>
            <a:ext cx="5762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88206" name="Line 14"/>
          <p:cNvSpPr>
            <a:spLocks noChangeShapeType="1"/>
          </p:cNvSpPr>
          <p:nvPr/>
        </p:nvSpPr>
        <p:spPr bwMode="auto">
          <a:xfrm>
            <a:off x="6588125" y="4799013"/>
            <a:ext cx="5762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88208" name="Rectangle 16"/>
          <p:cNvSpPr>
            <a:spLocks noChangeArrowheads="1"/>
          </p:cNvSpPr>
          <p:nvPr/>
        </p:nvSpPr>
        <p:spPr bwMode="auto">
          <a:xfrm>
            <a:off x="1835150" y="4149725"/>
            <a:ext cx="1008063" cy="431800"/>
          </a:xfrm>
          <a:prstGeom prst="rect">
            <a:avLst/>
          </a:prstGeom>
          <a:noFill/>
          <a:ln w="28575" algn="ctr">
            <a:noFill/>
            <a:miter lim="800000"/>
            <a:headEnd/>
            <a:tailEnd/>
          </a:ln>
          <a:effectLst/>
        </p:spPr>
        <p:txBody>
          <a:bodyPr wrap="none" anchor="ctr"/>
          <a:lstStyle/>
          <a:p>
            <a:r>
              <a:rPr lang="zh-CN" altLang="en-US">
                <a:ea typeface="楷体_GB2312" pitchFamily="49" charset="-122"/>
              </a:rPr>
              <a:t>求阶差</a:t>
            </a:r>
            <a:endParaRPr lang="zh-CN" altLang="en-US" baseline="-25000">
              <a:ea typeface="楷体_GB2312" pitchFamily="49" charset="-122"/>
            </a:endParaRPr>
          </a:p>
        </p:txBody>
      </p:sp>
      <p:sp>
        <p:nvSpPr>
          <p:cNvPr id="1288209" name="Rectangle 17"/>
          <p:cNvSpPr>
            <a:spLocks noChangeArrowheads="1"/>
          </p:cNvSpPr>
          <p:nvPr/>
        </p:nvSpPr>
        <p:spPr bwMode="auto">
          <a:xfrm>
            <a:off x="3132138" y="4149725"/>
            <a:ext cx="1008062" cy="431800"/>
          </a:xfrm>
          <a:prstGeom prst="rect">
            <a:avLst/>
          </a:prstGeom>
          <a:noFill/>
          <a:ln w="28575" algn="ctr">
            <a:noFill/>
            <a:miter lim="800000"/>
            <a:headEnd/>
            <a:tailEnd/>
          </a:ln>
          <a:effectLst/>
        </p:spPr>
        <p:txBody>
          <a:bodyPr wrap="none" anchor="ctr"/>
          <a:lstStyle/>
          <a:p>
            <a:r>
              <a:rPr lang="zh-CN" altLang="en-US">
                <a:ea typeface="楷体_GB2312" pitchFamily="49" charset="-122"/>
              </a:rPr>
              <a:t>对阶</a:t>
            </a:r>
            <a:endParaRPr lang="zh-CN" altLang="en-US" baseline="-25000">
              <a:ea typeface="楷体_GB2312" pitchFamily="49" charset="-122"/>
            </a:endParaRPr>
          </a:p>
        </p:txBody>
      </p:sp>
      <p:sp>
        <p:nvSpPr>
          <p:cNvPr id="1288210" name="Rectangle 18"/>
          <p:cNvSpPr>
            <a:spLocks noChangeArrowheads="1"/>
          </p:cNvSpPr>
          <p:nvPr/>
        </p:nvSpPr>
        <p:spPr bwMode="auto">
          <a:xfrm>
            <a:off x="4427538" y="4149725"/>
            <a:ext cx="1008062" cy="431800"/>
          </a:xfrm>
          <a:prstGeom prst="rect">
            <a:avLst/>
          </a:prstGeom>
          <a:noFill/>
          <a:ln w="28575" algn="ctr">
            <a:noFill/>
            <a:miter lim="800000"/>
            <a:headEnd/>
            <a:tailEnd/>
          </a:ln>
          <a:effectLst/>
        </p:spPr>
        <p:txBody>
          <a:bodyPr wrap="none" anchor="ctr"/>
          <a:lstStyle/>
          <a:p>
            <a:r>
              <a:rPr lang="zh-CN" altLang="en-US">
                <a:ea typeface="楷体_GB2312" pitchFamily="49" charset="-122"/>
              </a:rPr>
              <a:t>尾数相加</a:t>
            </a:r>
            <a:endParaRPr lang="zh-CN" altLang="en-US" baseline="-25000">
              <a:ea typeface="楷体_GB2312" pitchFamily="49" charset="-122"/>
            </a:endParaRPr>
          </a:p>
        </p:txBody>
      </p:sp>
      <p:sp>
        <p:nvSpPr>
          <p:cNvPr id="1288211" name="Rectangle 19"/>
          <p:cNvSpPr>
            <a:spLocks noChangeArrowheads="1"/>
          </p:cNvSpPr>
          <p:nvPr/>
        </p:nvSpPr>
        <p:spPr bwMode="auto">
          <a:xfrm>
            <a:off x="5724525" y="4149725"/>
            <a:ext cx="1008063" cy="431800"/>
          </a:xfrm>
          <a:prstGeom prst="rect">
            <a:avLst/>
          </a:prstGeom>
          <a:noFill/>
          <a:ln w="28575" algn="ctr">
            <a:noFill/>
            <a:miter lim="800000"/>
            <a:headEnd/>
            <a:tailEnd/>
          </a:ln>
          <a:effectLst/>
        </p:spPr>
        <p:txBody>
          <a:bodyPr wrap="none" anchor="ctr"/>
          <a:lstStyle/>
          <a:p>
            <a:r>
              <a:rPr lang="zh-CN" altLang="en-US">
                <a:ea typeface="楷体_GB2312" pitchFamily="49" charset="-122"/>
              </a:rPr>
              <a:t>规格化</a:t>
            </a:r>
            <a:endParaRPr lang="zh-CN" altLang="en-US" baseline="-25000">
              <a:ea typeface="楷体_GB2312" pitchFamily="49" charset="-122"/>
            </a:endParaRPr>
          </a:p>
        </p:txBody>
      </p:sp>
      <p:sp>
        <p:nvSpPr>
          <p:cNvPr id="1288213" name="Rectangle 21"/>
          <p:cNvSpPr>
            <a:spLocks noChangeArrowheads="1"/>
          </p:cNvSpPr>
          <p:nvPr/>
        </p:nvSpPr>
        <p:spPr bwMode="auto">
          <a:xfrm>
            <a:off x="2555875" y="5348288"/>
            <a:ext cx="4010025" cy="457200"/>
          </a:xfrm>
          <a:prstGeom prst="rect">
            <a:avLst/>
          </a:prstGeom>
          <a:noFill/>
          <a:ln w="28575" algn="ctr">
            <a:noFill/>
            <a:miter lim="800000"/>
            <a:headEnd/>
            <a:tailEnd/>
          </a:ln>
          <a:effectLst/>
        </p:spPr>
        <p:txBody>
          <a:bodyPr wrap="none" anchor="ctr">
            <a:spAutoFit/>
          </a:bodyPr>
          <a:lstStyle/>
          <a:p>
            <a:pPr algn="l"/>
            <a:r>
              <a:rPr kumimoji="1" lang="zh-CN" altLang="en-US">
                <a:solidFill>
                  <a:schemeClr val="bg2"/>
                </a:solidFill>
                <a:ea typeface="楷体_GB2312" pitchFamily="49" charset="-122"/>
              </a:rPr>
              <a:t>图</a:t>
            </a:r>
            <a:r>
              <a:rPr kumimoji="1" lang="en-US" altLang="zh-CN">
                <a:solidFill>
                  <a:schemeClr val="bg2"/>
                </a:solidFill>
                <a:ea typeface="楷体_GB2312" pitchFamily="49" charset="-122"/>
              </a:rPr>
              <a:t>7.19</a:t>
            </a:r>
            <a:r>
              <a:rPr kumimoji="1" lang="zh-CN" altLang="en-US">
                <a:solidFill>
                  <a:schemeClr val="bg2"/>
                </a:solidFill>
                <a:ea typeface="楷体_GB2312" pitchFamily="49" charset="-122"/>
              </a:rPr>
              <a:t>（</a:t>
            </a:r>
            <a:r>
              <a:rPr kumimoji="1" lang="en-US" altLang="zh-CN">
                <a:solidFill>
                  <a:schemeClr val="bg2"/>
                </a:solidFill>
                <a:ea typeface="楷体_GB2312" pitchFamily="49" charset="-122"/>
              </a:rPr>
              <a:t>a</a:t>
            </a:r>
            <a:r>
              <a:rPr kumimoji="1" lang="zh-CN" altLang="en-US">
                <a:solidFill>
                  <a:schemeClr val="bg2"/>
                </a:solidFill>
                <a:ea typeface="楷体_GB2312" pitchFamily="49" charset="-122"/>
              </a:rPr>
              <a:t>）浮点加法流水线 </a:t>
            </a:r>
          </a:p>
        </p:txBody>
      </p:sp>
      <p:sp>
        <p:nvSpPr>
          <p:cNvPr id="1288214" name="Rectangle 22"/>
          <p:cNvSpPr>
            <a:spLocks noChangeArrowheads="1"/>
          </p:cNvSpPr>
          <p:nvPr/>
        </p:nvSpPr>
        <p:spPr bwMode="auto">
          <a:xfrm>
            <a:off x="7164388" y="4508500"/>
            <a:ext cx="720725" cy="431800"/>
          </a:xfrm>
          <a:prstGeom prst="rect">
            <a:avLst/>
          </a:prstGeom>
          <a:noFill/>
          <a:ln w="28575" algn="ctr">
            <a:noFill/>
            <a:miter lim="800000"/>
            <a:headEnd/>
            <a:tailEnd/>
          </a:ln>
          <a:effectLst/>
        </p:spPr>
        <p:txBody>
          <a:bodyPr wrap="none" anchor="ctr"/>
          <a:lstStyle/>
          <a:p>
            <a:pPr algn="l"/>
            <a:r>
              <a:rPr lang="zh-CN" altLang="en-US">
                <a:ea typeface="楷体_GB2312" pitchFamily="49" charset="-122"/>
              </a:rPr>
              <a:t>出</a:t>
            </a:r>
            <a:endParaRPr lang="zh-CN" altLang="en-US" baseline="-25000">
              <a:ea typeface="楷体_GB2312" pitchFamily="49" charset="-122"/>
            </a:endParaRPr>
          </a:p>
        </p:txBody>
      </p:sp>
      <p:sp>
        <p:nvSpPr>
          <p:cNvPr id="1288215" name="Rectangle 23"/>
          <p:cNvSpPr>
            <a:spLocks noChangeArrowheads="1"/>
          </p:cNvSpPr>
          <p:nvPr/>
        </p:nvSpPr>
        <p:spPr bwMode="auto">
          <a:xfrm>
            <a:off x="900113" y="4508500"/>
            <a:ext cx="720725" cy="431800"/>
          </a:xfrm>
          <a:prstGeom prst="rect">
            <a:avLst/>
          </a:prstGeom>
          <a:noFill/>
          <a:ln w="28575" algn="ctr">
            <a:noFill/>
            <a:miter lim="800000"/>
            <a:headEnd/>
            <a:tailEnd/>
          </a:ln>
          <a:effectLst/>
        </p:spPr>
        <p:txBody>
          <a:bodyPr wrap="none" anchor="ctr"/>
          <a:lstStyle/>
          <a:p>
            <a:pPr algn="l"/>
            <a:r>
              <a:rPr lang="zh-CN" altLang="en-US">
                <a:ea typeface="楷体_GB2312" pitchFamily="49" charset="-122"/>
              </a:rPr>
              <a:t>入</a:t>
            </a:r>
            <a:endParaRPr lang="zh-CN" altLang="en-US" baseline="-25000">
              <a:ea typeface="楷体_GB2312" pitchFamily="49" charset="-122"/>
            </a:endParaRPr>
          </a:p>
        </p:txBody>
      </p:sp>
    </p:spTree>
  </p:cSld>
  <p:clrMapOvr>
    <a:masterClrMapping/>
  </p:clrMapOvr>
  <p:transition spd="med"/>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灯片编号占位符 4"/>
          <p:cNvSpPr>
            <a:spLocks noGrp="1"/>
          </p:cNvSpPr>
          <p:nvPr>
            <p:ph type="sldNum" sz="quarter" idx="11"/>
          </p:nvPr>
        </p:nvSpPr>
        <p:spPr/>
        <p:txBody>
          <a:bodyPr/>
          <a:lstStyle/>
          <a:p>
            <a:fld id="{01E035CC-9E8C-4AF4-A8AA-A2B526476A76}" type="slidenum">
              <a:rPr lang="zh-CN" altLang="en-US"/>
              <a:pPr/>
              <a:t>75</a:t>
            </a:fld>
            <a:endParaRPr lang="en-US" altLang="zh-CN"/>
          </a:p>
        </p:txBody>
      </p:sp>
      <p:sp>
        <p:nvSpPr>
          <p:cNvPr id="1289218" name="Rectangle 2"/>
          <p:cNvSpPr>
            <a:spLocks noGrp="1" noChangeArrowheads="1"/>
          </p:cNvSpPr>
          <p:nvPr>
            <p:ph type="title"/>
          </p:nvPr>
        </p:nvSpPr>
        <p:spPr/>
        <p:txBody>
          <a:bodyPr/>
          <a:lstStyle/>
          <a:p>
            <a:r>
              <a:rPr lang="en-US" altLang="zh-CN"/>
              <a:t>7.4.6 </a:t>
            </a:r>
            <a:r>
              <a:rPr lang="zh-CN" altLang="en-US" b="0"/>
              <a:t>流水线性能分析</a:t>
            </a:r>
            <a:endParaRPr lang="en-US" altLang="zh-CN"/>
          </a:p>
        </p:txBody>
      </p:sp>
      <p:sp>
        <p:nvSpPr>
          <p:cNvPr id="1289219" name="Rectangle 3"/>
          <p:cNvSpPr>
            <a:spLocks noGrp="1" noChangeArrowheads="1"/>
          </p:cNvSpPr>
          <p:nvPr>
            <p:ph type="body" idx="1"/>
          </p:nvPr>
        </p:nvSpPr>
        <p:spPr>
          <a:xfrm>
            <a:off x="457200" y="549275"/>
            <a:ext cx="8578850" cy="6119813"/>
          </a:xfrm>
        </p:spPr>
        <p:txBody>
          <a:bodyPr/>
          <a:lstStyle/>
          <a:p>
            <a:pPr marL="0" indent="0">
              <a:spcBef>
                <a:spcPct val="10000"/>
              </a:spcBef>
              <a:buFont typeface="Wingdings" pitchFamily="2" charset="2"/>
              <a:buNone/>
            </a:pPr>
            <a:r>
              <a:rPr lang="en-US" altLang="zh-CN" sz="2400"/>
              <a:t>【</a:t>
            </a:r>
            <a:r>
              <a:rPr lang="zh-CN" altLang="en-US" sz="2400"/>
              <a:t>例</a:t>
            </a:r>
            <a:r>
              <a:rPr lang="en-US" altLang="zh-CN" sz="2400"/>
              <a:t>7.1】</a:t>
            </a:r>
            <a:r>
              <a:rPr lang="zh-CN" altLang="en-US" sz="2400"/>
              <a:t>某处理器中，浮点加法器采用</a:t>
            </a:r>
            <a:r>
              <a:rPr lang="en-US" altLang="zh-CN" sz="2400">
                <a:solidFill>
                  <a:srgbClr val="FF0000"/>
                </a:solidFill>
              </a:rPr>
              <a:t>4</a:t>
            </a:r>
            <a:r>
              <a:rPr lang="zh-CN" altLang="en-US" sz="2400">
                <a:solidFill>
                  <a:srgbClr val="FF0000"/>
                </a:solidFill>
              </a:rPr>
              <a:t>级</a:t>
            </a:r>
            <a:r>
              <a:rPr lang="zh-CN" altLang="en-US" sz="2400"/>
              <a:t>流水线实现，流水线示意图见图</a:t>
            </a:r>
            <a:r>
              <a:rPr lang="en-US" altLang="zh-CN" sz="2400"/>
              <a:t>7.7</a:t>
            </a:r>
            <a:r>
              <a:rPr lang="zh-CN" altLang="en-US" sz="2400"/>
              <a:t>和图</a:t>
            </a:r>
            <a:r>
              <a:rPr lang="en-US" altLang="zh-CN" sz="2400"/>
              <a:t>7.19(a)</a:t>
            </a:r>
            <a:r>
              <a:rPr lang="zh-CN" altLang="en-US" sz="2400"/>
              <a:t>所示，每级处理时间为</a:t>
            </a:r>
            <a:r>
              <a:rPr lang="en-US" altLang="zh-CN" sz="2400">
                <a:solidFill>
                  <a:srgbClr val="FF0000"/>
                </a:solidFill>
              </a:rPr>
              <a:t>250ps</a:t>
            </a:r>
            <a:r>
              <a:rPr lang="zh-CN" altLang="en-US" sz="2400"/>
              <a:t>。请确定：</a:t>
            </a:r>
          </a:p>
          <a:p>
            <a:pPr marL="0" indent="0">
              <a:spcBef>
                <a:spcPct val="10000"/>
              </a:spcBef>
              <a:buFont typeface="Wingdings" pitchFamily="2" charset="2"/>
              <a:buNone/>
            </a:pPr>
            <a:r>
              <a:rPr lang="zh-CN" altLang="en-US" sz="2400"/>
              <a:t>（</a:t>
            </a:r>
            <a:r>
              <a:rPr lang="en-US" altLang="zh-CN" sz="2400"/>
              <a:t>1</a:t>
            </a:r>
            <a:r>
              <a:rPr lang="zh-CN" altLang="en-US" sz="2400"/>
              <a:t>）该浮点加法器计算</a:t>
            </a:r>
            <a:r>
              <a:rPr lang="en-US" altLang="zh-CN" sz="2400">
                <a:solidFill>
                  <a:srgbClr val="FF0000"/>
                </a:solidFill>
              </a:rPr>
              <a:t>100</a:t>
            </a:r>
            <a:r>
              <a:rPr lang="zh-CN" altLang="en-US" sz="2400">
                <a:solidFill>
                  <a:srgbClr val="FF0000"/>
                </a:solidFill>
              </a:rPr>
              <a:t>组数据</a:t>
            </a:r>
            <a:r>
              <a:rPr lang="zh-CN" altLang="en-US" sz="2400"/>
              <a:t>采用</a:t>
            </a:r>
            <a:r>
              <a:rPr lang="zh-CN" altLang="en-US" sz="2400">
                <a:solidFill>
                  <a:srgbClr val="0000FF"/>
                </a:solidFill>
              </a:rPr>
              <a:t>非流水</a:t>
            </a:r>
            <a:r>
              <a:rPr lang="zh-CN" altLang="en-US" sz="2400"/>
              <a:t>和</a:t>
            </a:r>
            <a:r>
              <a:rPr lang="zh-CN" altLang="en-US" sz="2400">
                <a:solidFill>
                  <a:srgbClr val="0000FF"/>
                </a:solidFill>
              </a:rPr>
              <a:t>流水处理</a:t>
            </a:r>
            <a:r>
              <a:rPr lang="zh-CN" altLang="en-US" sz="2400"/>
              <a:t>所用</a:t>
            </a:r>
            <a:r>
              <a:rPr lang="zh-CN" altLang="en-US" sz="2400">
                <a:solidFill>
                  <a:srgbClr val="FF0066"/>
                </a:solidFill>
              </a:rPr>
              <a:t>时间</a:t>
            </a:r>
            <a:r>
              <a:rPr lang="zh-CN" altLang="en-US" sz="2400"/>
              <a:t>各是多少？</a:t>
            </a:r>
          </a:p>
          <a:p>
            <a:pPr marL="0" indent="0">
              <a:spcBef>
                <a:spcPct val="10000"/>
              </a:spcBef>
              <a:buFont typeface="Wingdings" pitchFamily="2" charset="2"/>
              <a:buNone/>
            </a:pPr>
            <a:r>
              <a:rPr lang="zh-CN" altLang="en-US" sz="2400"/>
              <a:t>（</a:t>
            </a:r>
            <a:r>
              <a:rPr lang="en-US" altLang="zh-CN" sz="2400"/>
              <a:t>2</a:t>
            </a:r>
            <a:r>
              <a:rPr lang="zh-CN" altLang="en-US" sz="2400"/>
              <a:t>）采用流水处理的</a:t>
            </a:r>
            <a:r>
              <a:rPr lang="zh-CN" altLang="en-US" sz="2400">
                <a:solidFill>
                  <a:srgbClr val="FF0066"/>
                </a:solidFill>
              </a:rPr>
              <a:t>加速比</a:t>
            </a:r>
            <a:r>
              <a:rPr lang="zh-CN" altLang="en-US" sz="2400"/>
              <a:t>是多少？</a:t>
            </a:r>
          </a:p>
          <a:p>
            <a:pPr marL="0" indent="0">
              <a:spcBef>
                <a:spcPct val="10000"/>
              </a:spcBef>
              <a:buFont typeface="Wingdings" pitchFamily="2" charset="2"/>
              <a:buNone/>
            </a:pPr>
            <a:r>
              <a:rPr lang="zh-CN" altLang="en-US" sz="2400"/>
              <a:t>（</a:t>
            </a:r>
            <a:r>
              <a:rPr lang="en-US" altLang="zh-CN" sz="2400"/>
              <a:t>3</a:t>
            </a:r>
            <a:r>
              <a:rPr lang="zh-CN" altLang="en-US" sz="2400"/>
              <a:t>）采用流水处理的</a:t>
            </a:r>
            <a:r>
              <a:rPr lang="zh-CN" altLang="en-US" sz="2400">
                <a:solidFill>
                  <a:srgbClr val="FF0066"/>
                </a:solidFill>
              </a:rPr>
              <a:t>最大吞吐率</a:t>
            </a:r>
            <a:r>
              <a:rPr lang="zh-CN" altLang="en-US" sz="2400"/>
              <a:t>是多少？</a:t>
            </a:r>
            <a:endParaRPr lang="en-US" altLang="zh-CN" sz="2400"/>
          </a:p>
        </p:txBody>
      </p:sp>
      <p:sp>
        <p:nvSpPr>
          <p:cNvPr id="1289220" name="AutoShape 4">
            <a:hlinkClick r:id="rId2" action="ppaction://hlinksldjump" highlightClick="1"/>
          </p:cNvPr>
          <p:cNvSpPr>
            <a:spLocks noChangeArrowheads="1"/>
          </p:cNvSpPr>
          <p:nvPr/>
        </p:nvSpPr>
        <p:spPr bwMode="auto">
          <a:xfrm>
            <a:off x="7740650" y="2276475"/>
            <a:ext cx="1008063" cy="576263"/>
          </a:xfrm>
          <a:prstGeom prst="actionButtonBlank">
            <a:avLst/>
          </a:prstGeom>
          <a:solidFill>
            <a:srgbClr val="CCCCFF"/>
          </a:solidFill>
          <a:ln w="28575">
            <a:noFill/>
            <a:miter lim="800000"/>
            <a:headEnd/>
            <a:tailEnd/>
          </a:ln>
          <a:effectLst/>
        </p:spPr>
        <p:txBody>
          <a:bodyPr wrap="none" anchor="ctr"/>
          <a:lstStyle/>
          <a:p>
            <a:r>
              <a:rPr lang="zh-CN" altLang="en-US">
                <a:solidFill>
                  <a:schemeClr val="bg2"/>
                </a:solidFill>
                <a:ea typeface="楷体_GB2312" pitchFamily="49" charset="-122"/>
              </a:rPr>
              <a:t>图</a:t>
            </a:r>
            <a:r>
              <a:rPr lang="en-US" altLang="zh-CN">
                <a:solidFill>
                  <a:schemeClr val="bg2"/>
                </a:solidFill>
                <a:ea typeface="楷体_GB2312" pitchFamily="49" charset="-122"/>
              </a:rPr>
              <a:t>7.7</a:t>
            </a:r>
          </a:p>
        </p:txBody>
      </p:sp>
      <p:sp>
        <p:nvSpPr>
          <p:cNvPr id="1289237" name="Rectangle 21"/>
          <p:cNvSpPr>
            <a:spLocks noChangeArrowheads="1"/>
          </p:cNvSpPr>
          <p:nvPr/>
        </p:nvSpPr>
        <p:spPr bwMode="auto">
          <a:xfrm>
            <a:off x="1835150" y="5375275"/>
            <a:ext cx="431800" cy="431800"/>
          </a:xfrm>
          <a:prstGeom prst="rect">
            <a:avLst/>
          </a:prstGeom>
          <a:solidFill>
            <a:srgbClr val="CCFF99"/>
          </a:solidFill>
          <a:ln w="28575" algn="ctr">
            <a:solidFill>
              <a:schemeClr val="tx1"/>
            </a:solidFill>
            <a:miter lim="800000"/>
            <a:headEnd/>
            <a:tailEnd/>
          </a:ln>
          <a:effectLst/>
        </p:spPr>
        <p:txBody>
          <a:bodyPr wrap="none" anchor="ctr"/>
          <a:lstStyle/>
          <a:p>
            <a:r>
              <a:rPr lang="en-US" altLang="zh-CN"/>
              <a:t>1</a:t>
            </a:r>
            <a:endParaRPr lang="en-US" altLang="zh-CN" baseline="-25000"/>
          </a:p>
        </p:txBody>
      </p:sp>
      <p:sp>
        <p:nvSpPr>
          <p:cNvPr id="1289238" name="Rectangle 22"/>
          <p:cNvSpPr>
            <a:spLocks noChangeArrowheads="1"/>
          </p:cNvSpPr>
          <p:nvPr/>
        </p:nvSpPr>
        <p:spPr bwMode="auto">
          <a:xfrm>
            <a:off x="2268538" y="5375275"/>
            <a:ext cx="431800" cy="431800"/>
          </a:xfrm>
          <a:prstGeom prst="rect">
            <a:avLst/>
          </a:prstGeom>
          <a:solidFill>
            <a:srgbClr val="FFFF99"/>
          </a:solidFill>
          <a:ln w="28575" algn="ctr">
            <a:solidFill>
              <a:schemeClr val="tx1"/>
            </a:solidFill>
            <a:miter lim="800000"/>
            <a:headEnd/>
            <a:tailEnd/>
          </a:ln>
          <a:effectLst/>
        </p:spPr>
        <p:txBody>
          <a:bodyPr wrap="none" anchor="ctr"/>
          <a:lstStyle/>
          <a:p>
            <a:r>
              <a:rPr lang="en-US" altLang="zh-CN"/>
              <a:t>2</a:t>
            </a:r>
            <a:endParaRPr lang="en-US" altLang="zh-CN" baseline="-25000"/>
          </a:p>
        </p:txBody>
      </p:sp>
      <p:sp>
        <p:nvSpPr>
          <p:cNvPr id="1289239" name="Rectangle 23"/>
          <p:cNvSpPr>
            <a:spLocks noChangeArrowheads="1"/>
          </p:cNvSpPr>
          <p:nvPr/>
        </p:nvSpPr>
        <p:spPr bwMode="auto">
          <a:xfrm>
            <a:off x="3132138" y="5375275"/>
            <a:ext cx="431800" cy="431800"/>
          </a:xfrm>
          <a:prstGeom prst="rect">
            <a:avLst/>
          </a:prstGeom>
          <a:solidFill>
            <a:srgbClr val="CCFFCC"/>
          </a:solidFill>
          <a:ln w="28575" algn="ctr">
            <a:solidFill>
              <a:schemeClr val="tx1"/>
            </a:solidFill>
            <a:miter lim="800000"/>
            <a:headEnd/>
            <a:tailEnd/>
          </a:ln>
          <a:effectLst/>
        </p:spPr>
        <p:txBody>
          <a:bodyPr wrap="none" anchor="ctr"/>
          <a:lstStyle/>
          <a:p>
            <a:r>
              <a:rPr lang="en-US" altLang="zh-CN"/>
              <a:t>4</a:t>
            </a:r>
            <a:endParaRPr lang="en-US" altLang="zh-CN" baseline="-25000"/>
          </a:p>
        </p:txBody>
      </p:sp>
      <p:sp>
        <p:nvSpPr>
          <p:cNvPr id="1289240" name="Rectangle 24"/>
          <p:cNvSpPr>
            <a:spLocks noChangeArrowheads="1"/>
          </p:cNvSpPr>
          <p:nvPr/>
        </p:nvSpPr>
        <p:spPr bwMode="auto">
          <a:xfrm>
            <a:off x="2700338" y="5375275"/>
            <a:ext cx="431800" cy="431800"/>
          </a:xfrm>
          <a:prstGeom prst="rect">
            <a:avLst/>
          </a:prstGeom>
          <a:solidFill>
            <a:srgbClr val="FFCCCC"/>
          </a:solidFill>
          <a:ln w="28575" algn="ctr">
            <a:solidFill>
              <a:schemeClr val="tx1"/>
            </a:solidFill>
            <a:miter lim="800000"/>
            <a:headEnd/>
            <a:tailEnd/>
          </a:ln>
          <a:effectLst/>
        </p:spPr>
        <p:txBody>
          <a:bodyPr wrap="none" anchor="ctr"/>
          <a:lstStyle/>
          <a:p>
            <a:r>
              <a:rPr lang="en-US" altLang="zh-CN"/>
              <a:t>3</a:t>
            </a:r>
            <a:endParaRPr lang="en-US" altLang="zh-CN" baseline="-25000"/>
          </a:p>
        </p:txBody>
      </p:sp>
      <p:sp>
        <p:nvSpPr>
          <p:cNvPr id="1289241" name="Rectangle 25"/>
          <p:cNvSpPr>
            <a:spLocks noChangeArrowheads="1"/>
          </p:cNvSpPr>
          <p:nvPr/>
        </p:nvSpPr>
        <p:spPr bwMode="auto">
          <a:xfrm>
            <a:off x="3563938" y="5375275"/>
            <a:ext cx="431800" cy="431800"/>
          </a:xfrm>
          <a:prstGeom prst="rect">
            <a:avLst/>
          </a:prstGeom>
          <a:solidFill>
            <a:srgbClr val="DDDDDD"/>
          </a:solidFill>
          <a:ln w="28575" algn="ctr">
            <a:solidFill>
              <a:schemeClr val="tx1"/>
            </a:solidFill>
            <a:miter lim="800000"/>
            <a:headEnd/>
            <a:tailEnd/>
          </a:ln>
          <a:effectLst/>
        </p:spPr>
        <p:txBody>
          <a:bodyPr wrap="none" anchor="ctr"/>
          <a:lstStyle/>
          <a:p>
            <a:r>
              <a:rPr lang="en-US" altLang="zh-CN"/>
              <a:t>5</a:t>
            </a:r>
            <a:endParaRPr lang="en-US" altLang="zh-CN" baseline="-25000"/>
          </a:p>
        </p:txBody>
      </p:sp>
      <p:sp>
        <p:nvSpPr>
          <p:cNvPr id="1289243" name="Rectangle 27"/>
          <p:cNvSpPr>
            <a:spLocks noChangeArrowheads="1"/>
          </p:cNvSpPr>
          <p:nvPr/>
        </p:nvSpPr>
        <p:spPr bwMode="auto">
          <a:xfrm>
            <a:off x="3995738" y="5375275"/>
            <a:ext cx="431800" cy="431800"/>
          </a:xfrm>
          <a:prstGeom prst="rect">
            <a:avLst/>
          </a:prstGeom>
          <a:solidFill>
            <a:srgbClr val="FFCC99"/>
          </a:solidFill>
          <a:ln w="28575" algn="ctr">
            <a:solidFill>
              <a:schemeClr val="tx1"/>
            </a:solidFill>
            <a:miter lim="800000"/>
            <a:headEnd/>
            <a:tailEnd/>
          </a:ln>
          <a:effectLst/>
        </p:spPr>
        <p:txBody>
          <a:bodyPr wrap="none" anchor="ctr"/>
          <a:lstStyle/>
          <a:p>
            <a:r>
              <a:rPr lang="en-US" altLang="zh-CN"/>
              <a:t>6</a:t>
            </a:r>
            <a:endParaRPr lang="en-US" altLang="zh-CN" baseline="-25000"/>
          </a:p>
        </p:txBody>
      </p:sp>
      <p:sp>
        <p:nvSpPr>
          <p:cNvPr id="1289244" name="Rectangle 28"/>
          <p:cNvSpPr>
            <a:spLocks noChangeArrowheads="1"/>
          </p:cNvSpPr>
          <p:nvPr/>
        </p:nvSpPr>
        <p:spPr bwMode="auto">
          <a:xfrm>
            <a:off x="4427538" y="5375275"/>
            <a:ext cx="4318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7</a:t>
            </a:r>
            <a:endParaRPr lang="en-US" altLang="zh-CN" baseline="-25000"/>
          </a:p>
        </p:txBody>
      </p:sp>
      <p:sp>
        <p:nvSpPr>
          <p:cNvPr id="1289269" name="Line 53"/>
          <p:cNvSpPr>
            <a:spLocks noChangeShapeType="1"/>
          </p:cNvSpPr>
          <p:nvPr/>
        </p:nvSpPr>
        <p:spPr bwMode="auto">
          <a:xfrm>
            <a:off x="1835150" y="5807075"/>
            <a:ext cx="5113338"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89270" name="Line 54"/>
          <p:cNvSpPr>
            <a:spLocks noChangeShapeType="1"/>
          </p:cNvSpPr>
          <p:nvPr/>
        </p:nvSpPr>
        <p:spPr bwMode="auto">
          <a:xfrm flipV="1">
            <a:off x="1835150" y="3430588"/>
            <a:ext cx="0" cy="2376487"/>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89271" name="Rectangle 55"/>
          <p:cNvSpPr>
            <a:spLocks noChangeArrowheads="1"/>
          </p:cNvSpPr>
          <p:nvPr/>
        </p:nvSpPr>
        <p:spPr bwMode="auto">
          <a:xfrm>
            <a:off x="2051050" y="5734050"/>
            <a:ext cx="431800" cy="431800"/>
          </a:xfrm>
          <a:prstGeom prst="rect">
            <a:avLst/>
          </a:prstGeom>
          <a:noFill/>
          <a:ln w="28575" algn="ctr">
            <a:noFill/>
            <a:miter lim="800000"/>
            <a:headEnd/>
            <a:tailEnd/>
          </a:ln>
          <a:effectLst/>
        </p:spPr>
        <p:txBody>
          <a:bodyPr wrap="none"/>
          <a:lstStyle/>
          <a:p>
            <a:r>
              <a:rPr lang="en-US" altLang="zh-CN">
                <a:solidFill>
                  <a:srgbClr val="CC0099"/>
                </a:solidFill>
              </a:rPr>
              <a:t>t</a:t>
            </a:r>
            <a:r>
              <a:rPr lang="en-US" altLang="zh-CN" baseline="-25000">
                <a:solidFill>
                  <a:srgbClr val="CC0099"/>
                </a:solidFill>
              </a:rPr>
              <a:t>1</a:t>
            </a:r>
          </a:p>
        </p:txBody>
      </p:sp>
      <p:sp>
        <p:nvSpPr>
          <p:cNvPr id="1289272" name="Rectangle 56"/>
          <p:cNvSpPr>
            <a:spLocks noChangeArrowheads="1"/>
          </p:cNvSpPr>
          <p:nvPr/>
        </p:nvSpPr>
        <p:spPr bwMode="auto">
          <a:xfrm>
            <a:off x="2484438" y="5734050"/>
            <a:ext cx="431800" cy="431800"/>
          </a:xfrm>
          <a:prstGeom prst="rect">
            <a:avLst/>
          </a:prstGeom>
          <a:noFill/>
          <a:ln w="28575" algn="ctr">
            <a:noFill/>
            <a:miter lim="800000"/>
            <a:headEnd/>
            <a:tailEnd/>
          </a:ln>
          <a:effectLst/>
        </p:spPr>
        <p:txBody>
          <a:bodyPr wrap="none"/>
          <a:lstStyle/>
          <a:p>
            <a:r>
              <a:rPr lang="en-US" altLang="zh-CN">
                <a:solidFill>
                  <a:srgbClr val="CC0099"/>
                </a:solidFill>
              </a:rPr>
              <a:t>t</a:t>
            </a:r>
            <a:r>
              <a:rPr lang="en-US" altLang="zh-CN" baseline="-25000">
                <a:solidFill>
                  <a:srgbClr val="CC0099"/>
                </a:solidFill>
              </a:rPr>
              <a:t>2</a:t>
            </a:r>
          </a:p>
        </p:txBody>
      </p:sp>
      <p:sp>
        <p:nvSpPr>
          <p:cNvPr id="1289273" name="Rectangle 57"/>
          <p:cNvSpPr>
            <a:spLocks noChangeArrowheads="1"/>
          </p:cNvSpPr>
          <p:nvPr/>
        </p:nvSpPr>
        <p:spPr bwMode="auto">
          <a:xfrm>
            <a:off x="3348038" y="5734050"/>
            <a:ext cx="431800" cy="431800"/>
          </a:xfrm>
          <a:prstGeom prst="rect">
            <a:avLst/>
          </a:prstGeom>
          <a:noFill/>
          <a:ln w="28575" algn="ctr">
            <a:noFill/>
            <a:miter lim="800000"/>
            <a:headEnd/>
            <a:tailEnd/>
          </a:ln>
          <a:effectLst/>
        </p:spPr>
        <p:txBody>
          <a:bodyPr wrap="none"/>
          <a:lstStyle/>
          <a:p>
            <a:r>
              <a:rPr lang="en-US" altLang="zh-CN">
                <a:solidFill>
                  <a:srgbClr val="CC0099"/>
                </a:solidFill>
              </a:rPr>
              <a:t>t</a:t>
            </a:r>
            <a:r>
              <a:rPr lang="en-US" altLang="zh-CN" baseline="-25000">
                <a:solidFill>
                  <a:srgbClr val="CC0099"/>
                </a:solidFill>
              </a:rPr>
              <a:t>4</a:t>
            </a:r>
          </a:p>
        </p:txBody>
      </p:sp>
      <p:sp>
        <p:nvSpPr>
          <p:cNvPr id="1289274" name="Rectangle 58"/>
          <p:cNvSpPr>
            <a:spLocks noChangeArrowheads="1"/>
          </p:cNvSpPr>
          <p:nvPr/>
        </p:nvSpPr>
        <p:spPr bwMode="auto">
          <a:xfrm>
            <a:off x="2916238" y="5734050"/>
            <a:ext cx="431800" cy="431800"/>
          </a:xfrm>
          <a:prstGeom prst="rect">
            <a:avLst/>
          </a:prstGeom>
          <a:noFill/>
          <a:ln w="28575" algn="ctr">
            <a:noFill/>
            <a:miter lim="800000"/>
            <a:headEnd/>
            <a:tailEnd/>
          </a:ln>
          <a:effectLst/>
        </p:spPr>
        <p:txBody>
          <a:bodyPr wrap="none"/>
          <a:lstStyle/>
          <a:p>
            <a:r>
              <a:rPr lang="en-US" altLang="zh-CN">
                <a:solidFill>
                  <a:srgbClr val="CC0099"/>
                </a:solidFill>
              </a:rPr>
              <a:t>t</a:t>
            </a:r>
            <a:r>
              <a:rPr lang="en-US" altLang="zh-CN" baseline="-25000">
                <a:solidFill>
                  <a:srgbClr val="CC0099"/>
                </a:solidFill>
              </a:rPr>
              <a:t>3</a:t>
            </a:r>
          </a:p>
        </p:txBody>
      </p:sp>
      <p:sp>
        <p:nvSpPr>
          <p:cNvPr id="1289275" name="Rectangle 59"/>
          <p:cNvSpPr>
            <a:spLocks noChangeArrowheads="1"/>
          </p:cNvSpPr>
          <p:nvPr/>
        </p:nvSpPr>
        <p:spPr bwMode="auto">
          <a:xfrm>
            <a:off x="3779838" y="5734050"/>
            <a:ext cx="431800" cy="431800"/>
          </a:xfrm>
          <a:prstGeom prst="rect">
            <a:avLst/>
          </a:prstGeom>
          <a:noFill/>
          <a:ln w="28575" algn="ctr">
            <a:noFill/>
            <a:miter lim="800000"/>
            <a:headEnd/>
            <a:tailEnd/>
          </a:ln>
          <a:effectLst/>
        </p:spPr>
        <p:txBody>
          <a:bodyPr wrap="none"/>
          <a:lstStyle/>
          <a:p>
            <a:r>
              <a:rPr lang="en-US" altLang="zh-CN">
                <a:solidFill>
                  <a:srgbClr val="CC0099"/>
                </a:solidFill>
              </a:rPr>
              <a:t>t</a:t>
            </a:r>
            <a:r>
              <a:rPr lang="en-US" altLang="zh-CN" baseline="-25000">
                <a:solidFill>
                  <a:srgbClr val="CC0099"/>
                </a:solidFill>
              </a:rPr>
              <a:t>5</a:t>
            </a:r>
          </a:p>
        </p:txBody>
      </p:sp>
      <p:sp>
        <p:nvSpPr>
          <p:cNvPr id="1289276" name="Rectangle 60"/>
          <p:cNvSpPr>
            <a:spLocks noChangeArrowheads="1"/>
          </p:cNvSpPr>
          <p:nvPr/>
        </p:nvSpPr>
        <p:spPr bwMode="auto">
          <a:xfrm>
            <a:off x="5075238" y="5734050"/>
            <a:ext cx="431800" cy="431800"/>
          </a:xfrm>
          <a:prstGeom prst="rect">
            <a:avLst/>
          </a:prstGeom>
          <a:noFill/>
          <a:ln w="28575" algn="ctr">
            <a:noFill/>
            <a:miter lim="800000"/>
            <a:headEnd/>
            <a:tailEnd/>
          </a:ln>
          <a:effectLst/>
        </p:spPr>
        <p:txBody>
          <a:bodyPr wrap="none"/>
          <a:lstStyle/>
          <a:p>
            <a:r>
              <a:rPr lang="en-US" altLang="zh-CN">
                <a:solidFill>
                  <a:srgbClr val="CC0099"/>
                </a:solidFill>
              </a:rPr>
              <a:t>t</a:t>
            </a:r>
            <a:r>
              <a:rPr lang="en-US" altLang="zh-CN" baseline="-25000">
                <a:solidFill>
                  <a:srgbClr val="CC0099"/>
                </a:solidFill>
              </a:rPr>
              <a:t>8</a:t>
            </a:r>
          </a:p>
        </p:txBody>
      </p:sp>
      <p:sp>
        <p:nvSpPr>
          <p:cNvPr id="1289277" name="Rectangle 61"/>
          <p:cNvSpPr>
            <a:spLocks noChangeArrowheads="1"/>
          </p:cNvSpPr>
          <p:nvPr/>
        </p:nvSpPr>
        <p:spPr bwMode="auto">
          <a:xfrm>
            <a:off x="4211638" y="5734050"/>
            <a:ext cx="431800" cy="431800"/>
          </a:xfrm>
          <a:prstGeom prst="rect">
            <a:avLst/>
          </a:prstGeom>
          <a:noFill/>
          <a:ln w="28575" algn="ctr">
            <a:noFill/>
            <a:miter lim="800000"/>
            <a:headEnd/>
            <a:tailEnd/>
          </a:ln>
          <a:effectLst/>
        </p:spPr>
        <p:txBody>
          <a:bodyPr wrap="none"/>
          <a:lstStyle/>
          <a:p>
            <a:r>
              <a:rPr lang="en-US" altLang="zh-CN">
                <a:solidFill>
                  <a:srgbClr val="CC0099"/>
                </a:solidFill>
              </a:rPr>
              <a:t>t</a:t>
            </a:r>
            <a:r>
              <a:rPr lang="en-US" altLang="zh-CN" baseline="-25000">
                <a:solidFill>
                  <a:srgbClr val="CC0099"/>
                </a:solidFill>
              </a:rPr>
              <a:t>6</a:t>
            </a:r>
          </a:p>
        </p:txBody>
      </p:sp>
      <p:sp>
        <p:nvSpPr>
          <p:cNvPr id="1289278" name="Rectangle 62"/>
          <p:cNvSpPr>
            <a:spLocks noChangeArrowheads="1"/>
          </p:cNvSpPr>
          <p:nvPr/>
        </p:nvSpPr>
        <p:spPr bwMode="auto">
          <a:xfrm>
            <a:off x="4643438" y="5734050"/>
            <a:ext cx="431800" cy="431800"/>
          </a:xfrm>
          <a:prstGeom prst="rect">
            <a:avLst/>
          </a:prstGeom>
          <a:noFill/>
          <a:ln w="28575" algn="ctr">
            <a:noFill/>
            <a:miter lim="800000"/>
            <a:headEnd/>
            <a:tailEnd/>
          </a:ln>
          <a:effectLst/>
        </p:spPr>
        <p:txBody>
          <a:bodyPr wrap="none"/>
          <a:lstStyle/>
          <a:p>
            <a:r>
              <a:rPr lang="en-US" altLang="zh-CN">
                <a:solidFill>
                  <a:srgbClr val="CC0099"/>
                </a:solidFill>
              </a:rPr>
              <a:t>t</a:t>
            </a:r>
            <a:r>
              <a:rPr lang="en-US" altLang="zh-CN" baseline="-25000">
                <a:solidFill>
                  <a:srgbClr val="CC0099"/>
                </a:solidFill>
              </a:rPr>
              <a:t>7</a:t>
            </a:r>
          </a:p>
        </p:txBody>
      </p:sp>
      <p:sp>
        <p:nvSpPr>
          <p:cNvPr id="1289279" name="Rectangle 63"/>
          <p:cNvSpPr>
            <a:spLocks noChangeArrowheads="1"/>
          </p:cNvSpPr>
          <p:nvPr/>
        </p:nvSpPr>
        <p:spPr bwMode="auto">
          <a:xfrm>
            <a:off x="5508625" y="5734050"/>
            <a:ext cx="431800" cy="431800"/>
          </a:xfrm>
          <a:prstGeom prst="rect">
            <a:avLst/>
          </a:prstGeom>
          <a:noFill/>
          <a:ln w="28575" algn="ctr">
            <a:noFill/>
            <a:miter lim="800000"/>
            <a:headEnd/>
            <a:tailEnd/>
          </a:ln>
          <a:effectLst/>
        </p:spPr>
        <p:txBody>
          <a:bodyPr wrap="none"/>
          <a:lstStyle/>
          <a:p>
            <a:r>
              <a:rPr lang="en-US" altLang="zh-CN">
                <a:solidFill>
                  <a:srgbClr val="CC0099"/>
                </a:solidFill>
              </a:rPr>
              <a:t>t</a:t>
            </a:r>
            <a:r>
              <a:rPr lang="en-US" altLang="zh-CN" baseline="-25000">
                <a:solidFill>
                  <a:srgbClr val="CC0099"/>
                </a:solidFill>
              </a:rPr>
              <a:t>9</a:t>
            </a:r>
          </a:p>
        </p:txBody>
      </p:sp>
      <p:sp>
        <p:nvSpPr>
          <p:cNvPr id="1289280" name="Rectangle 64"/>
          <p:cNvSpPr>
            <a:spLocks noChangeArrowheads="1"/>
          </p:cNvSpPr>
          <p:nvPr/>
        </p:nvSpPr>
        <p:spPr bwMode="auto">
          <a:xfrm>
            <a:off x="5940425" y="5734050"/>
            <a:ext cx="431800" cy="431800"/>
          </a:xfrm>
          <a:prstGeom prst="rect">
            <a:avLst/>
          </a:prstGeom>
          <a:noFill/>
          <a:ln w="28575" algn="ctr">
            <a:noFill/>
            <a:miter lim="800000"/>
            <a:headEnd/>
            <a:tailEnd/>
          </a:ln>
          <a:effectLst/>
        </p:spPr>
        <p:txBody>
          <a:bodyPr wrap="none"/>
          <a:lstStyle/>
          <a:p>
            <a:r>
              <a:rPr lang="en-US" altLang="zh-CN">
                <a:solidFill>
                  <a:srgbClr val="CC0099"/>
                </a:solidFill>
              </a:rPr>
              <a:t>t</a:t>
            </a:r>
            <a:r>
              <a:rPr lang="en-US" altLang="zh-CN" baseline="-25000">
                <a:solidFill>
                  <a:srgbClr val="CC0099"/>
                </a:solidFill>
              </a:rPr>
              <a:t>10</a:t>
            </a:r>
          </a:p>
        </p:txBody>
      </p:sp>
      <p:grpSp>
        <p:nvGrpSpPr>
          <p:cNvPr id="1289321" name="Group 105"/>
          <p:cNvGrpSpPr>
            <a:grpSpLocks/>
          </p:cNvGrpSpPr>
          <p:nvPr/>
        </p:nvGrpSpPr>
        <p:grpSpPr bwMode="auto">
          <a:xfrm>
            <a:off x="539750" y="4078288"/>
            <a:ext cx="1295400" cy="1728787"/>
            <a:chOff x="884" y="2569"/>
            <a:chExt cx="272" cy="1089"/>
          </a:xfrm>
        </p:grpSpPr>
        <p:sp>
          <p:nvSpPr>
            <p:cNvPr id="1289282" name="Rectangle 66"/>
            <p:cNvSpPr>
              <a:spLocks noChangeArrowheads="1"/>
            </p:cNvSpPr>
            <p:nvPr/>
          </p:nvSpPr>
          <p:spPr bwMode="auto">
            <a:xfrm>
              <a:off x="884" y="3386"/>
              <a:ext cx="272" cy="272"/>
            </a:xfrm>
            <a:prstGeom prst="rect">
              <a:avLst/>
            </a:prstGeom>
            <a:noFill/>
            <a:ln w="28575" algn="ctr">
              <a:noFill/>
              <a:miter lim="800000"/>
              <a:headEnd/>
              <a:tailEnd/>
            </a:ln>
            <a:effectLst/>
          </p:spPr>
          <p:txBody>
            <a:bodyPr wrap="none" anchor="ctr"/>
            <a:lstStyle/>
            <a:p>
              <a:pPr algn="r"/>
              <a:r>
                <a:rPr lang="zh-CN" altLang="en-US">
                  <a:solidFill>
                    <a:srgbClr val="CC0099"/>
                  </a:solidFill>
                  <a:ea typeface="楷体_GB2312" pitchFamily="49" charset="-122"/>
                </a:rPr>
                <a:t>求阶差</a:t>
              </a:r>
              <a:endParaRPr lang="zh-CN" altLang="en-US" baseline="-25000">
                <a:solidFill>
                  <a:srgbClr val="CC0099"/>
                </a:solidFill>
                <a:ea typeface="楷体_GB2312" pitchFamily="49" charset="-122"/>
              </a:endParaRPr>
            </a:p>
          </p:txBody>
        </p:sp>
        <p:sp>
          <p:nvSpPr>
            <p:cNvPr id="1289283" name="Rectangle 67"/>
            <p:cNvSpPr>
              <a:spLocks noChangeArrowheads="1"/>
            </p:cNvSpPr>
            <p:nvPr/>
          </p:nvSpPr>
          <p:spPr bwMode="auto">
            <a:xfrm>
              <a:off x="884" y="3113"/>
              <a:ext cx="272" cy="272"/>
            </a:xfrm>
            <a:prstGeom prst="rect">
              <a:avLst/>
            </a:prstGeom>
            <a:noFill/>
            <a:ln w="28575" algn="ctr">
              <a:noFill/>
              <a:miter lim="800000"/>
              <a:headEnd/>
              <a:tailEnd/>
            </a:ln>
            <a:effectLst/>
          </p:spPr>
          <p:txBody>
            <a:bodyPr wrap="none" anchor="ctr"/>
            <a:lstStyle/>
            <a:p>
              <a:pPr algn="r"/>
              <a:r>
                <a:rPr lang="zh-CN" altLang="en-US">
                  <a:solidFill>
                    <a:srgbClr val="CC0099"/>
                  </a:solidFill>
                  <a:ea typeface="楷体_GB2312" pitchFamily="49" charset="-122"/>
                </a:rPr>
                <a:t>对阶</a:t>
              </a:r>
              <a:endParaRPr lang="zh-CN" altLang="en-US" baseline="-25000">
                <a:solidFill>
                  <a:srgbClr val="CC0099"/>
                </a:solidFill>
                <a:ea typeface="楷体_GB2312" pitchFamily="49" charset="-122"/>
              </a:endParaRPr>
            </a:p>
          </p:txBody>
        </p:sp>
        <p:sp>
          <p:nvSpPr>
            <p:cNvPr id="1289284" name="Rectangle 68"/>
            <p:cNvSpPr>
              <a:spLocks noChangeArrowheads="1"/>
            </p:cNvSpPr>
            <p:nvPr/>
          </p:nvSpPr>
          <p:spPr bwMode="auto">
            <a:xfrm>
              <a:off x="884" y="2841"/>
              <a:ext cx="272" cy="272"/>
            </a:xfrm>
            <a:prstGeom prst="rect">
              <a:avLst/>
            </a:prstGeom>
            <a:noFill/>
            <a:ln w="28575" algn="ctr">
              <a:noFill/>
              <a:miter lim="800000"/>
              <a:headEnd/>
              <a:tailEnd/>
            </a:ln>
            <a:effectLst/>
          </p:spPr>
          <p:txBody>
            <a:bodyPr wrap="none" anchor="ctr"/>
            <a:lstStyle/>
            <a:p>
              <a:pPr algn="r"/>
              <a:r>
                <a:rPr lang="zh-CN" altLang="en-US">
                  <a:solidFill>
                    <a:srgbClr val="CC0099"/>
                  </a:solidFill>
                  <a:ea typeface="楷体_GB2312" pitchFamily="49" charset="-122"/>
                </a:rPr>
                <a:t>尾数相加</a:t>
              </a:r>
              <a:endParaRPr lang="zh-CN" altLang="en-US" baseline="-25000">
                <a:solidFill>
                  <a:srgbClr val="CC0099"/>
                </a:solidFill>
                <a:ea typeface="楷体_GB2312" pitchFamily="49" charset="-122"/>
              </a:endParaRPr>
            </a:p>
          </p:txBody>
        </p:sp>
        <p:sp>
          <p:nvSpPr>
            <p:cNvPr id="1289285" name="Rectangle 69"/>
            <p:cNvSpPr>
              <a:spLocks noChangeArrowheads="1"/>
            </p:cNvSpPr>
            <p:nvPr/>
          </p:nvSpPr>
          <p:spPr bwMode="auto">
            <a:xfrm>
              <a:off x="884" y="2569"/>
              <a:ext cx="272" cy="272"/>
            </a:xfrm>
            <a:prstGeom prst="rect">
              <a:avLst/>
            </a:prstGeom>
            <a:noFill/>
            <a:ln w="28575" algn="ctr">
              <a:noFill/>
              <a:miter lim="800000"/>
              <a:headEnd/>
              <a:tailEnd/>
            </a:ln>
            <a:effectLst/>
          </p:spPr>
          <p:txBody>
            <a:bodyPr wrap="none" anchor="ctr"/>
            <a:lstStyle/>
            <a:p>
              <a:pPr algn="r"/>
              <a:r>
                <a:rPr lang="zh-CN" altLang="en-US">
                  <a:solidFill>
                    <a:srgbClr val="CC0099"/>
                  </a:solidFill>
                  <a:ea typeface="楷体_GB2312" pitchFamily="49" charset="-122"/>
                </a:rPr>
                <a:t>规格化</a:t>
              </a:r>
              <a:endParaRPr lang="zh-CN" altLang="en-US" baseline="-25000">
                <a:solidFill>
                  <a:srgbClr val="CC0099"/>
                </a:solidFill>
                <a:ea typeface="楷体_GB2312" pitchFamily="49" charset="-122"/>
              </a:endParaRPr>
            </a:p>
          </p:txBody>
        </p:sp>
      </p:grpSp>
      <p:sp>
        <p:nvSpPr>
          <p:cNvPr id="1289291" name="Line 75"/>
          <p:cNvSpPr>
            <a:spLocks noChangeShapeType="1"/>
          </p:cNvSpPr>
          <p:nvPr/>
        </p:nvSpPr>
        <p:spPr bwMode="auto">
          <a:xfrm flipH="1">
            <a:off x="1835150" y="4078288"/>
            <a:ext cx="1296988"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89292" name="Rectangle 76"/>
          <p:cNvSpPr>
            <a:spLocks noChangeArrowheads="1"/>
          </p:cNvSpPr>
          <p:nvPr/>
        </p:nvSpPr>
        <p:spPr bwMode="auto">
          <a:xfrm>
            <a:off x="6481763" y="5446713"/>
            <a:ext cx="2051050" cy="822325"/>
          </a:xfrm>
          <a:prstGeom prst="rect">
            <a:avLst/>
          </a:prstGeom>
          <a:noFill/>
          <a:ln w="28575" algn="ctr">
            <a:noFill/>
            <a:miter lim="800000"/>
            <a:headEnd/>
            <a:tailEnd/>
          </a:ln>
          <a:effectLst/>
        </p:spPr>
        <p:txBody>
          <a:bodyPr anchor="ctr">
            <a:spAutoFit/>
          </a:bodyPr>
          <a:lstStyle/>
          <a:p>
            <a:r>
              <a:rPr lang="zh-CN" altLang="en-US">
                <a:solidFill>
                  <a:srgbClr val="0000FF"/>
                </a:solidFill>
              </a:rPr>
              <a:t>时间</a:t>
            </a:r>
          </a:p>
          <a:p>
            <a:r>
              <a:rPr lang="zh-CN" altLang="en-US">
                <a:solidFill>
                  <a:srgbClr val="0000FF"/>
                </a:solidFill>
              </a:rPr>
              <a:t>（时钟周期）</a:t>
            </a:r>
            <a:endParaRPr lang="zh-CN" altLang="en-US" baseline="-25000">
              <a:solidFill>
                <a:srgbClr val="0000FF"/>
              </a:solidFill>
            </a:endParaRPr>
          </a:p>
        </p:txBody>
      </p:sp>
      <p:sp>
        <p:nvSpPr>
          <p:cNvPr id="1289293" name="Rectangle 77"/>
          <p:cNvSpPr>
            <a:spLocks noChangeArrowheads="1"/>
          </p:cNvSpPr>
          <p:nvPr/>
        </p:nvSpPr>
        <p:spPr bwMode="auto">
          <a:xfrm>
            <a:off x="1692275" y="3254375"/>
            <a:ext cx="1150938" cy="822325"/>
          </a:xfrm>
          <a:prstGeom prst="rect">
            <a:avLst/>
          </a:prstGeom>
          <a:noFill/>
          <a:ln w="28575" algn="ctr">
            <a:noFill/>
            <a:miter lim="800000"/>
            <a:headEnd/>
            <a:tailEnd/>
          </a:ln>
          <a:effectLst/>
        </p:spPr>
        <p:txBody>
          <a:bodyPr anchor="ctr">
            <a:spAutoFit/>
          </a:bodyPr>
          <a:lstStyle/>
          <a:p>
            <a:r>
              <a:rPr lang="zh-CN" altLang="en-US">
                <a:solidFill>
                  <a:srgbClr val="0000FF"/>
                </a:solidFill>
              </a:rPr>
              <a:t>空间</a:t>
            </a:r>
          </a:p>
          <a:p>
            <a:r>
              <a:rPr lang="zh-CN" altLang="en-US">
                <a:solidFill>
                  <a:srgbClr val="0000FF"/>
                </a:solidFill>
              </a:rPr>
              <a:t>（段）</a:t>
            </a:r>
            <a:endParaRPr lang="zh-CN" altLang="en-US" baseline="-25000">
              <a:solidFill>
                <a:srgbClr val="0000FF"/>
              </a:solidFill>
            </a:endParaRPr>
          </a:p>
        </p:txBody>
      </p:sp>
      <p:sp>
        <p:nvSpPr>
          <p:cNvPr id="1289294" name="Rectangle 78"/>
          <p:cNvSpPr>
            <a:spLocks noChangeArrowheads="1"/>
          </p:cNvSpPr>
          <p:nvPr/>
        </p:nvSpPr>
        <p:spPr bwMode="auto">
          <a:xfrm>
            <a:off x="1547813" y="6308725"/>
            <a:ext cx="5891212" cy="457200"/>
          </a:xfrm>
          <a:prstGeom prst="rect">
            <a:avLst/>
          </a:prstGeom>
          <a:noFill/>
          <a:ln w="28575" algn="ctr">
            <a:noFill/>
            <a:miter lim="800000"/>
            <a:headEnd/>
            <a:tailEnd/>
          </a:ln>
          <a:effectLst/>
        </p:spPr>
        <p:txBody>
          <a:bodyPr wrap="none" anchor="ctr">
            <a:spAutoFit/>
          </a:bodyPr>
          <a:lstStyle/>
          <a:p>
            <a:pPr algn="l"/>
            <a:r>
              <a:rPr kumimoji="1" lang="zh-CN" altLang="en-US">
                <a:solidFill>
                  <a:schemeClr val="bg2"/>
                </a:solidFill>
                <a:ea typeface="楷体_GB2312" pitchFamily="49" charset="-122"/>
              </a:rPr>
              <a:t>图</a:t>
            </a:r>
            <a:r>
              <a:rPr kumimoji="1" lang="en-US" altLang="zh-CN">
                <a:solidFill>
                  <a:schemeClr val="bg2"/>
                </a:solidFill>
                <a:ea typeface="楷体_GB2312" pitchFamily="49" charset="-122"/>
              </a:rPr>
              <a:t>7.19</a:t>
            </a:r>
            <a:r>
              <a:rPr kumimoji="1" lang="zh-CN" altLang="en-US">
                <a:solidFill>
                  <a:schemeClr val="bg2"/>
                </a:solidFill>
                <a:ea typeface="楷体_GB2312" pitchFamily="49" charset="-122"/>
              </a:rPr>
              <a:t>（</a:t>
            </a:r>
            <a:r>
              <a:rPr kumimoji="1" lang="en-US" altLang="zh-CN">
                <a:solidFill>
                  <a:schemeClr val="bg2"/>
                </a:solidFill>
                <a:ea typeface="楷体_GB2312" pitchFamily="49" charset="-122"/>
              </a:rPr>
              <a:t>b</a:t>
            </a:r>
            <a:r>
              <a:rPr kumimoji="1" lang="zh-CN" altLang="en-US">
                <a:solidFill>
                  <a:schemeClr val="bg2"/>
                </a:solidFill>
                <a:ea typeface="楷体_GB2312" pitchFamily="49" charset="-122"/>
              </a:rPr>
              <a:t>）浮点加法流水线工作的时</a:t>
            </a:r>
            <a:r>
              <a:rPr kumimoji="1" lang="en-US" altLang="zh-CN">
                <a:solidFill>
                  <a:schemeClr val="bg2"/>
                </a:solidFill>
                <a:ea typeface="楷体_GB2312" pitchFamily="49" charset="-122"/>
              </a:rPr>
              <a:t>-</a:t>
            </a:r>
            <a:r>
              <a:rPr kumimoji="1" lang="zh-CN" altLang="en-US">
                <a:solidFill>
                  <a:schemeClr val="bg2"/>
                </a:solidFill>
                <a:ea typeface="楷体_GB2312" pitchFamily="49" charset="-122"/>
              </a:rPr>
              <a:t>空图</a:t>
            </a:r>
          </a:p>
        </p:txBody>
      </p:sp>
      <p:sp>
        <p:nvSpPr>
          <p:cNvPr id="1289295" name="Rectangle 79"/>
          <p:cNvSpPr>
            <a:spLocks noChangeArrowheads="1"/>
          </p:cNvSpPr>
          <p:nvPr/>
        </p:nvSpPr>
        <p:spPr bwMode="auto">
          <a:xfrm>
            <a:off x="2268538" y="4941888"/>
            <a:ext cx="431800" cy="431800"/>
          </a:xfrm>
          <a:prstGeom prst="rect">
            <a:avLst/>
          </a:prstGeom>
          <a:solidFill>
            <a:srgbClr val="CCFF99"/>
          </a:solidFill>
          <a:ln w="28575" algn="ctr">
            <a:solidFill>
              <a:schemeClr val="tx1"/>
            </a:solidFill>
            <a:miter lim="800000"/>
            <a:headEnd/>
            <a:tailEnd/>
          </a:ln>
          <a:effectLst/>
        </p:spPr>
        <p:txBody>
          <a:bodyPr wrap="none" anchor="ctr"/>
          <a:lstStyle/>
          <a:p>
            <a:r>
              <a:rPr lang="en-US" altLang="zh-CN"/>
              <a:t>1</a:t>
            </a:r>
            <a:endParaRPr lang="en-US" altLang="zh-CN" baseline="-25000"/>
          </a:p>
        </p:txBody>
      </p:sp>
      <p:sp>
        <p:nvSpPr>
          <p:cNvPr id="1289296" name="Rectangle 80"/>
          <p:cNvSpPr>
            <a:spLocks noChangeArrowheads="1"/>
          </p:cNvSpPr>
          <p:nvPr/>
        </p:nvSpPr>
        <p:spPr bwMode="auto">
          <a:xfrm>
            <a:off x="2701925" y="4941888"/>
            <a:ext cx="431800" cy="431800"/>
          </a:xfrm>
          <a:prstGeom prst="rect">
            <a:avLst/>
          </a:prstGeom>
          <a:solidFill>
            <a:srgbClr val="FFFF99"/>
          </a:solidFill>
          <a:ln w="28575" algn="ctr">
            <a:solidFill>
              <a:schemeClr val="tx1"/>
            </a:solidFill>
            <a:miter lim="800000"/>
            <a:headEnd/>
            <a:tailEnd/>
          </a:ln>
          <a:effectLst/>
        </p:spPr>
        <p:txBody>
          <a:bodyPr wrap="none" anchor="ctr"/>
          <a:lstStyle/>
          <a:p>
            <a:r>
              <a:rPr lang="en-US" altLang="zh-CN"/>
              <a:t>2</a:t>
            </a:r>
            <a:endParaRPr lang="en-US" altLang="zh-CN" baseline="-25000"/>
          </a:p>
        </p:txBody>
      </p:sp>
      <p:sp>
        <p:nvSpPr>
          <p:cNvPr id="1289297" name="Rectangle 81"/>
          <p:cNvSpPr>
            <a:spLocks noChangeArrowheads="1"/>
          </p:cNvSpPr>
          <p:nvPr/>
        </p:nvSpPr>
        <p:spPr bwMode="auto">
          <a:xfrm>
            <a:off x="3565525" y="4941888"/>
            <a:ext cx="431800" cy="431800"/>
          </a:xfrm>
          <a:prstGeom prst="rect">
            <a:avLst/>
          </a:prstGeom>
          <a:solidFill>
            <a:srgbClr val="CCFFCC"/>
          </a:solidFill>
          <a:ln w="28575" algn="ctr">
            <a:solidFill>
              <a:schemeClr val="tx1"/>
            </a:solidFill>
            <a:miter lim="800000"/>
            <a:headEnd/>
            <a:tailEnd/>
          </a:ln>
          <a:effectLst/>
        </p:spPr>
        <p:txBody>
          <a:bodyPr wrap="none" anchor="ctr"/>
          <a:lstStyle/>
          <a:p>
            <a:r>
              <a:rPr lang="en-US" altLang="zh-CN"/>
              <a:t>4</a:t>
            </a:r>
            <a:endParaRPr lang="en-US" altLang="zh-CN" baseline="-25000"/>
          </a:p>
        </p:txBody>
      </p:sp>
      <p:sp>
        <p:nvSpPr>
          <p:cNvPr id="1289298" name="Rectangle 82"/>
          <p:cNvSpPr>
            <a:spLocks noChangeArrowheads="1"/>
          </p:cNvSpPr>
          <p:nvPr/>
        </p:nvSpPr>
        <p:spPr bwMode="auto">
          <a:xfrm>
            <a:off x="3133725" y="4941888"/>
            <a:ext cx="431800" cy="431800"/>
          </a:xfrm>
          <a:prstGeom prst="rect">
            <a:avLst/>
          </a:prstGeom>
          <a:solidFill>
            <a:srgbClr val="FFCCCC"/>
          </a:solidFill>
          <a:ln w="28575" algn="ctr">
            <a:solidFill>
              <a:schemeClr val="tx1"/>
            </a:solidFill>
            <a:miter lim="800000"/>
            <a:headEnd/>
            <a:tailEnd/>
          </a:ln>
          <a:effectLst/>
        </p:spPr>
        <p:txBody>
          <a:bodyPr wrap="none" anchor="ctr"/>
          <a:lstStyle/>
          <a:p>
            <a:r>
              <a:rPr lang="en-US" altLang="zh-CN"/>
              <a:t>3</a:t>
            </a:r>
            <a:endParaRPr lang="en-US" altLang="zh-CN" baseline="-25000"/>
          </a:p>
        </p:txBody>
      </p:sp>
      <p:sp>
        <p:nvSpPr>
          <p:cNvPr id="1289299" name="Rectangle 83"/>
          <p:cNvSpPr>
            <a:spLocks noChangeArrowheads="1"/>
          </p:cNvSpPr>
          <p:nvPr/>
        </p:nvSpPr>
        <p:spPr bwMode="auto">
          <a:xfrm>
            <a:off x="3997325" y="4941888"/>
            <a:ext cx="431800" cy="431800"/>
          </a:xfrm>
          <a:prstGeom prst="rect">
            <a:avLst/>
          </a:prstGeom>
          <a:solidFill>
            <a:srgbClr val="DDDDDD"/>
          </a:solidFill>
          <a:ln w="28575" algn="ctr">
            <a:solidFill>
              <a:schemeClr val="tx1"/>
            </a:solidFill>
            <a:miter lim="800000"/>
            <a:headEnd/>
            <a:tailEnd/>
          </a:ln>
          <a:effectLst/>
        </p:spPr>
        <p:txBody>
          <a:bodyPr wrap="none" anchor="ctr"/>
          <a:lstStyle/>
          <a:p>
            <a:r>
              <a:rPr lang="en-US" altLang="zh-CN"/>
              <a:t>5</a:t>
            </a:r>
            <a:endParaRPr lang="en-US" altLang="zh-CN" baseline="-25000"/>
          </a:p>
        </p:txBody>
      </p:sp>
      <p:sp>
        <p:nvSpPr>
          <p:cNvPr id="1289300" name="Rectangle 84"/>
          <p:cNvSpPr>
            <a:spLocks noChangeArrowheads="1"/>
          </p:cNvSpPr>
          <p:nvPr/>
        </p:nvSpPr>
        <p:spPr bwMode="auto">
          <a:xfrm>
            <a:off x="4429125" y="4941888"/>
            <a:ext cx="431800" cy="431800"/>
          </a:xfrm>
          <a:prstGeom prst="rect">
            <a:avLst/>
          </a:prstGeom>
          <a:solidFill>
            <a:srgbClr val="FFCC99"/>
          </a:solidFill>
          <a:ln w="28575" algn="ctr">
            <a:solidFill>
              <a:schemeClr val="tx1"/>
            </a:solidFill>
            <a:miter lim="800000"/>
            <a:headEnd/>
            <a:tailEnd/>
          </a:ln>
          <a:effectLst/>
        </p:spPr>
        <p:txBody>
          <a:bodyPr wrap="none" anchor="ctr"/>
          <a:lstStyle/>
          <a:p>
            <a:r>
              <a:rPr lang="en-US" altLang="zh-CN"/>
              <a:t>6</a:t>
            </a:r>
            <a:endParaRPr lang="en-US" altLang="zh-CN" baseline="-25000"/>
          </a:p>
        </p:txBody>
      </p:sp>
      <p:sp>
        <p:nvSpPr>
          <p:cNvPr id="1289301" name="Rectangle 85"/>
          <p:cNvSpPr>
            <a:spLocks noChangeArrowheads="1"/>
          </p:cNvSpPr>
          <p:nvPr/>
        </p:nvSpPr>
        <p:spPr bwMode="auto">
          <a:xfrm>
            <a:off x="4860925" y="4941888"/>
            <a:ext cx="4318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7</a:t>
            </a:r>
            <a:endParaRPr lang="en-US" altLang="zh-CN" baseline="-25000"/>
          </a:p>
        </p:txBody>
      </p:sp>
      <p:sp>
        <p:nvSpPr>
          <p:cNvPr id="1289302" name="Rectangle 86"/>
          <p:cNvSpPr>
            <a:spLocks noChangeArrowheads="1"/>
          </p:cNvSpPr>
          <p:nvPr/>
        </p:nvSpPr>
        <p:spPr bwMode="auto">
          <a:xfrm>
            <a:off x="2700338" y="4510088"/>
            <a:ext cx="431800" cy="431800"/>
          </a:xfrm>
          <a:prstGeom prst="rect">
            <a:avLst/>
          </a:prstGeom>
          <a:solidFill>
            <a:srgbClr val="CCFF99"/>
          </a:solidFill>
          <a:ln w="28575" algn="ctr">
            <a:solidFill>
              <a:schemeClr val="tx1"/>
            </a:solidFill>
            <a:miter lim="800000"/>
            <a:headEnd/>
            <a:tailEnd/>
          </a:ln>
          <a:effectLst/>
        </p:spPr>
        <p:txBody>
          <a:bodyPr wrap="none" anchor="ctr"/>
          <a:lstStyle/>
          <a:p>
            <a:r>
              <a:rPr lang="en-US" altLang="zh-CN"/>
              <a:t>1</a:t>
            </a:r>
            <a:endParaRPr lang="en-US" altLang="zh-CN" baseline="-25000"/>
          </a:p>
        </p:txBody>
      </p:sp>
      <p:sp>
        <p:nvSpPr>
          <p:cNvPr id="1289303" name="Rectangle 87"/>
          <p:cNvSpPr>
            <a:spLocks noChangeArrowheads="1"/>
          </p:cNvSpPr>
          <p:nvPr/>
        </p:nvSpPr>
        <p:spPr bwMode="auto">
          <a:xfrm>
            <a:off x="3133725" y="4510088"/>
            <a:ext cx="431800" cy="431800"/>
          </a:xfrm>
          <a:prstGeom prst="rect">
            <a:avLst/>
          </a:prstGeom>
          <a:solidFill>
            <a:srgbClr val="FFFF99"/>
          </a:solidFill>
          <a:ln w="28575" algn="ctr">
            <a:solidFill>
              <a:schemeClr val="tx1"/>
            </a:solidFill>
            <a:miter lim="800000"/>
            <a:headEnd/>
            <a:tailEnd/>
          </a:ln>
          <a:effectLst/>
        </p:spPr>
        <p:txBody>
          <a:bodyPr wrap="none" anchor="ctr"/>
          <a:lstStyle/>
          <a:p>
            <a:r>
              <a:rPr lang="en-US" altLang="zh-CN"/>
              <a:t>2</a:t>
            </a:r>
            <a:endParaRPr lang="en-US" altLang="zh-CN" baseline="-25000"/>
          </a:p>
        </p:txBody>
      </p:sp>
      <p:sp>
        <p:nvSpPr>
          <p:cNvPr id="1289304" name="Rectangle 88"/>
          <p:cNvSpPr>
            <a:spLocks noChangeArrowheads="1"/>
          </p:cNvSpPr>
          <p:nvPr/>
        </p:nvSpPr>
        <p:spPr bwMode="auto">
          <a:xfrm>
            <a:off x="3997325" y="4510088"/>
            <a:ext cx="431800" cy="431800"/>
          </a:xfrm>
          <a:prstGeom prst="rect">
            <a:avLst/>
          </a:prstGeom>
          <a:solidFill>
            <a:srgbClr val="CCFFCC"/>
          </a:solidFill>
          <a:ln w="28575" algn="ctr">
            <a:solidFill>
              <a:schemeClr val="tx1"/>
            </a:solidFill>
            <a:miter lim="800000"/>
            <a:headEnd/>
            <a:tailEnd/>
          </a:ln>
          <a:effectLst/>
        </p:spPr>
        <p:txBody>
          <a:bodyPr wrap="none" anchor="ctr"/>
          <a:lstStyle/>
          <a:p>
            <a:r>
              <a:rPr lang="en-US" altLang="zh-CN"/>
              <a:t>4</a:t>
            </a:r>
            <a:endParaRPr lang="en-US" altLang="zh-CN" baseline="-25000"/>
          </a:p>
        </p:txBody>
      </p:sp>
      <p:sp>
        <p:nvSpPr>
          <p:cNvPr id="1289305" name="Rectangle 89"/>
          <p:cNvSpPr>
            <a:spLocks noChangeArrowheads="1"/>
          </p:cNvSpPr>
          <p:nvPr/>
        </p:nvSpPr>
        <p:spPr bwMode="auto">
          <a:xfrm>
            <a:off x="3565525" y="4510088"/>
            <a:ext cx="431800" cy="431800"/>
          </a:xfrm>
          <a:prstGeom prst="rect">
            <a:avLst/>
          </a:prstGeom>
          <a:solidFill>
            <a:srgbClr val="FFCCCC"/>
          </a:solidFill>
          <a:ln w="28575" algn="ctr">
            <a:solidFill>
              <a:schemeClr val="tx1"/>
            </a:solidFill>
            <a:miter lim="800000"/>
            <a:headEnd/>
            <a:tailEnd/>
          </a:ln>
          <a:effectLst/>
        </p:spPr>
        <p:txBody>
          <a:bodyPr wrap="none" anchor="ctr"/>
          <a:lstStyle/>
          <a:p>
            <a:r>
              <a:rPr lang="en-US" altLang="zh-CN"/>
              <a:t>3</a:t>
            </a:r>
            <a:endParaRPr lang="en-US" altLang="zh-CN" baseline="-25000"/>
          </a:p>
        </p:txBody>
      </p:sp>
      <p:sp>
        <p:nvSpPr>
          <p:cNvPr id="1289306" name="Rectangle 90"/>
          <p:cNvSpPr>
            <a:spLocks noChangeArrowheads="1"/>
          </p:cNvSpPr>
          <p:nvPr/>
        </p:nvSpPr>
        <p:spPr bwMode="auto">
          <a:xfrm>
            <a:off x="4429125" y="4510088"/>
            <a:ext cx="431800" cy="431800"/>
          </a:xfrm>
          <a:prstGeom prst="rect">
            <a:avLst/>
          </a:prstGeom>
          <a:solidFill>
            <a:srgbClr val="DDDDDD"/>
          </a:solidFill>
          <a:ln w="28575" algn="ctr">
            <a:solidFill>
              <a:schemeClr val="tx1"/>
            </a:solidFill>
            <a:miter lim="800000"/>
            <a:headEnd/>
            <a:tailEnd/>
          </a:ln>
          <a:effectLst/>
        </p:spPr>
        <p:txBody>
          <a:bodyPr wrap="none" anchor="ctr"/>
          <a:lstStyle/>
          <a:p>
            <a:r>
              <a:rPr lang="en-US" altLang="zh-CN"/>
              <a:t>5</a:t>
            </a:r>
            <a:endParaRPr lang="en-US" altLang="zh-CN" baseline="-25000"/>
          </a:p>
        </p:txBody>
      </p:sp>
      <p:sp>
        <p:nvSpPr>
          <p:cNvPr id="1289307" name="Rectangle 91"/>
          <p:cNvSpPr>
            <a:spLocks noChangeArrowheads="1"/>
          </p:cNvSpPr>
          <p:nvPr/>
        </p:nvSpPr>
        <p:spPr bwMode="auto">
          <a:xfrm>
            <a:off x="4860925" y="4510088"/>
            <a:ext cx="431800" cy="431800"/>
          </a:xfrm>
          <a:prstGeom prst="rect">
            <a:avLst/>
          </a:prstGeom>
          <a:solidFill>
            <a:srgbClr val="FFCC99"/>
          </a:solidFill>
          <a:ln w="28575" algn="ctr">
            <a:solidFill>
              <a:schemeClr val="tx1"/>
            </a:solidFill>
            <a:miter lim="800000"/>
            <a:headEnd/>
            <a:tailEnd/>
          </a:ln>
          <a:effectLst/>
        </p:spPr>
        <p:txBody>
          <a:bodyPr wrap="none" anchor="ctr"/>
          <a:lstStyle/>
          <a:p>
            <a:r>
              <a:rPr lang="en-US" altLang="zh-CN"/>
              <a:t>6</a:t>
            </a:r>
            <a:endParaRPr lang="en-US" altLang="zh-CN" baseline="-25000"/>
          </a:p>
        </p:txBody>
      </p:sp>
      <p:sp>
        <p:nvSpPr>
          <p:cNvPr id="1289308" name="Rectangle 92"/>
          <p:cNvSpPr>
            <a:spLocks noChangeArrowheads="1"/>
          </p:cNvSpPr>
          <p:nvPr/>
        </p:nvSpPr>
        <p:spPr bwMode="auto">
          <a:xfrm>
            <a:off x="5292725" y="4510088"/>
            <a:ext cx="4318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7</a:t>
            </a:r>
            <a:endParaRPr lang="en-US" altLang="zh-CN" baseline="-25000"/>
          </a:p>
        </p:txBody>
      </p:sp>
      <p:sp>
        <p:nvSpPr>
          <p:cNvPr id="1289309" name="Rectangle 93"/>
          <p:cNvSpPr>
            <a:spLocks noChangeArrowheads="1"/>
          </p:cNvSpPr>
          <p:nvPr/>
        </p:nvSpPr>
        <p:spPr bwMode="auto">
          <a:xfrm>
            <a:off x="3132138" y="4076700"/>
            <a:ext cx="431800" cy="431800"/>
          </a:xfrm>
          <a:prstGeom prst="rect">
            <a:avLst/>
          </a:prstGeom>
          <a:solidFill>
            <a:srgbClr val="CCFF99"/>
          </a:solidFill>
          <a:ln w="28575" algn="ctr">
            <a:solidFill>
              <a:schemeClr val="tx1"/>
            </a:solidFill>
            <a:miter lim="800000"/>
            <a:headEnd/>
            <a:tailEnd/>
          </a:ln>
          <a:effectLst/>
        </p:spPr>
        <p:txBody>
          <a:bodyPr wrap="none" anchor="ctr"/>
          <a:lstStyle/>
          <a:p>
            <a:r>
              <a:rPr lang="en-US" altLang="zh-CN"/>
              <a:t>1</a:t>
            </a:r>
            <a:endParaRPr lang="en-US" altLang="zh-CN" baseline="-25000"/>
          </a:p>
        </p:txBody>
      </p:sp>
      <p:sp>
        <p:nvSpPr>
          <p:cNvPr id="1289310" name="Rectangle 94"/>
          <p:cNvSpPr>
            <a:spLocks noChangeArrowheads="1"/>
          </p:cNvSpPr>
          <p:nvPr/>
        </p:nvSpPr>
        <p:spPr bwMode="auto">
          <a:xfrm>
            <a:off x="3565525" y="4076700"/>
            <a:ext cx="431800" cy="431800"/>
          </a:xfrm>
          <a:prstGeom prst="rect">
            <a:avLst/>
          </a:prstGeom>
          <a:solidFill>
            <a:srgbClr val="FFFF99"/>
          </a:solidFill>
          <a:ln w="28575" algn="ctr">
            <a:solidFill>
              <a:schemeClr val="tx1"/>
            </a:solidFill>
            <a:miter lim="800000"/>
            <a:headEnd/>
            <a:tailEnd/>
          </a:ln>
          <a:effectLst/>
        </p:spPr>
        <p:txBody>
          <a:bodyPr wrap="none" anchor="ctr"/>
          <a:lstStyle/>
          <a:p>
            <a:r>
              <a:rPr lang="en-US" altLang="zh-CN"/>
              <a:t>2</a:t>
            </a:r>
            <a:endParaRPr lang="en-US" altLang="zh-CN" baseline="-25000"/>
          </a:p>
        </p:txBody>
      </p:sp>
      <p:sp>
        <p:nvSpPr>
          <p:cNvPr id="1289311" name="Rectangle 95"/>
          <p:cNvSpPr>
            <a:spLocks noChangeArrowheads="1"/>
          </p:cNvSpPr>
          <p:nvPr/>
        </p:nvSpPr>
        <p:spPr bwMode="auto">
          <a:xfrm>
            <a:off x="4429125" y="4076700"/>
            <a:ext cx="431800" cy="431800"/>
          </a:xfrm>
          <a:prstGeom prst="rect">
            <a:avLst/>
          </a:prstGeom>
          <a:solidFill>
            <a:srgbClr val="CCFFCC"/>
          </a:solidFill>
          <a:ln w="28575" algn="ctr">
            <a:solidFill>
              <a:schemeClr val="tx1"/>
            </a:solidFill>
            <a:miter lim="800000"/>
            <a:headEnd/>
            <a:tailEnd/>
          </a:ln>
          <a:effectLst/>
        </p:spPr>
        <p:txBody>
          <a:bodyPr wrap="none" anchor="ctr"/>
          <a:lstStyle/>
          <a:p>
            <a:r>
              <a:rPr lang="en-US" altLang="zh-CN"/>
              <a:t>4</a:t>
            </a:r>
            <a:endParaRPr lang="en-US" altLang="zh-CN" baseline="-25000"/>
          </a:p>
        </p:txBody>
      </p:sp>
      <p:sp>
        <p:nvSpPr>
          <p:cNvPr id="1289312" name="Rectangle 96"/>
          <p:cNvSpPr>
            <a:spLocks noChangeArrowheads="1"/>
          </p:cNvSpPr>
          <p:nvPr/>
        </p:nvSpPr>
        <p:spPr bwMode="auto">
          <a:xfrm>
            <a:off x="3997325" y="4076700"/>
            <a:ext cx="431800" cy="431800"/>
          </a:xfrm>
          <a:prstGeom prst="rect">
            <a:avLst/>
          </a:prstGeom>
          <a:solidFill>
            <a:srgbClr val="FFCCCC"/>
          </a:solidFill>
          <a:ln w="28575" algn="ctr">
            <a:solidFill>
              <a:schemeClr val="tx1"/>
            </a:solidFill>
            <a:miter lim="800000"/>
            <a:headEnd/>
            <a:tailEnd/>
          </a:ln>
          <a:effectLst/>
        </p:spPr>
        <p:txBody>
          <a:bodyPr wrap="none" anchor="ctr"/>
          <a:lstStyle/>
          <a:p>
            <a:r>
              <a:rPr lang="en-US" altLang="zh-CN"/>
              <a:t>3</a:t>
            </a:r>
            <a:endParaRPr lang="en-US" altLang="zh-CN" baseline="-25000"/>
          </a:p>
        </p:txBody>
      </p:sp>
      <p:sp>
        <p:nvSpPr>
          <p:cNvPr id="1289313" name="Rectangle 97"/>
          <p:cNvSpPr>
            <a:spLocks noChangeArrowheads="1"/>
          </p:cNvSpPr>
          <p:nvPr/>
        </p:nvSpPr>
        <p:spPr bwMode="auto">
          <a:xfrm>
            <a:off x="4860925" y="4076700"/>
            <a:ext cx="431800" cy="431800"/>
          </a:xfrm>
          <a:prstGeom prst="rect">
            <a:avLst/>
          </a:prstGeom>
          <a:solidFill>
            <a:srgbClr val="DDDDDD"/>
          </a:solidFill>
          <a:ln w="28575" algn="ctr">
            <a:solidFill>
              <a:schemeClr val="tx1"/>
            </a:solidFill>
            <a:miter lim="800000"/>
            <a:headEnd/>
            <a:tailEnd/>
          </a:ln>
          <a:effectLst/>
        </p:spPr>
        <p:txBody>
          <a:bodyPr wrap="none" anchor="ctr"/>
          <a:lstStyle/>
          <a:p>
            <a:r>
              <a:rPr lang="en-US" altLang="zh-CN"/>
              <a:t>5</a:t>
            </a:r>
            <a:endParaRPr lang="en-US" altLang="zh-CN" baseline="-25000"/>
          </a:p>
        </p:txBody>
      </p:sp>
      <p:sp>
        <p:nvSpPr>
          <p:cNvPr id="1289314" name="Rectangle 98"/>
          <p:cNvSpPr>
            <a:spLocks noChangeArrowheads="1"/>
          </p:cNvSpPr>
          <p:nvPr/>
        </p:nvSpPr>
        <p:spPr bwMode="auto">
          <a:xfrm>
            <a:off x="5292725" y="4076700"/>
            <a:ext cx="431800" cy="431800"/>
          </a:xfrm>
          <a:prstGeom prst="rect">
            <a:avLst/>
          </a:prstGeom>
          <a:solidFill>
            <a:srgbClr val="FFCC99"/>
          </a:solidFill>
          <a:ln w="28575" algn="ctr">
            <a:solidFill>
              <a:schemeClr val="tx1"/>
            </a:solidFill>
            <a:miter lim="800000"/>
            <a:headEnd/>
            <a:tailEnd/>
          </a:ln>
          <a:effectLst/>
        </p:spPr>
        <p:txBody>
          <a:bodyPr wrap="none" anchor="ctr"/>
          <a:lstStyle/>
          <a:p>
            <a:r>
              <a:rPr lang="en-US" altLang="zh-CN"/>
              <a:t>6</a:t>
            </a:r>
            <a:endParaRPr lang="en-US" altLang="zh-CN" baseline="-25000"/>
          </a:p>
        </p:txBody>
      </p:sp>
      <p:sp>
        <p:nvSpPr>
          <p:cNvPr id="1289315" name="Rectangle 99"/>
          <p:cNvSpPr>
            <a:spLocks noChangeArrowheads="1"/>
          </p:cNvSpPr>
          <p:nvPr/>
        </p:nvSpPr>
        <p:spPr bwMode="auto">
          <a:xfrm>
            <a:off x="5724525" y="4076700"/>
            <a:ext cx="4318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7</a:t>
            </a:r>
            <a:endParaRPr lang="en-US" altLang="zh-CN" baseline="-25000"/>
          </a:p>
        </p:txBody>
      </p:sp>
      <p:sp>
        <p:nvSpPr>
          <p:cNvPr id="1289316" name="Line 100"/>
          <p:cNvSpPr>
            <a:spLocks noChangeShapeType="1"/>
          </p:cNvSpPr>
          <p:nvPr/>
        </p:nvSpPr>
        <p:spPr bwMode="auto">
          <a:xfrm>
            <a:off x="6156325" y="4508500"/>
            <a:ext cx="0" cy="1296988"/>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89317" name="Line 101"/>
          <p:cNvSpPr>
            <a:spLocks noChangeShapeType="1"/>
          </p:cNvSpPr>
          <p:nvPr/>
        </p:nvSpPr>
        <p:spPr bwMode="auto">
          <a:xfrm>
            <a:off x="5724525" y="4941888"/>
            <a:ext cx="0" cy="86360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89318" name="Line 102"/>
          <p:cNvSpPr>
            <a:spLocks noChangeShapeType="1"/>
          </p:cNvSpPr>
          <p:nvPr/>
        </p:nvSpPr>
        <p:spPr bwMode="auto">
          <a:xfrm>
            <a:off x="5292725" y="5373688"/>
            <a:ext cx="0" cy="43180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89319" name="Line 103"/>
          <p:cNvSpPr>
            <a:spLocks noChangeShapeType="1"/>
          </p:cNvSpPr>
          <p:nvPr/>
        </p:nvSpPr>
        <p:spPr bwMode="auto">
          <a:xfrm flipH="1">
            <a:off x="1835150" y="4508500"/>
            <a:ext cx="865188"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89320" name="Line 104"/>
          <p:cNvSpPr>
            <a:spLocks noChangeShapeType="1"/>
          </p:cNvSpPr>
          <p:nvPr/>
        </p:nvSpPr>
        <p:spPr bwMode="auto">
          <a:xfrm flipH="1">
            <a:off x="1835150" y="4941888"/>
            <a:ext cx="433388" cy="0"/>
          </a:xfrm>
          <a:prstGeom prst="line">
            <a:avLst/>
          </a:prstGeom>
          <a:noFill/>
          <a:ln w="19050">
            <a:solidFill>
              <a:srgbClr val="FF6600"/>
            </a:solidFill>
            <a:prstDash val="dash"/>
            <a:round/>
            <a:headEnd/>
            <a:tailEnd/>
          </a:ln>
          <a:effectLst/>
        </p:spPr>
        <p:txBody>
          <a:bodyPr wrap="none" anchor="ctr"/>
          <a:lstStyle/>
          <a:p>
            <a:endParaRPr lang="zh-CN" altLang="en-US"/>
          </a:p>
        </p:txBody>
      </p:sp>
    </p:spTree>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5638E4E0-9CB0-47DD-ABBA-7278220BE629}" type="slidenum">
              <a:rPr lang="zh-CN" altLang="en-US"/>
              <a:pPr/>
              <a:t>76</a:t>
            </a:fld>
            <a:endParaRPr lang="en-US" altLang="zh-CN"/>
          </a:p>
        </p:txBody>
      </p:sp>
      <p:sp>
        <p:nvSpPr>
          <p:cNvPr id="1293314" name="Rectangle 2"/>
          <p:cNvSpPr>
            <a:spLocks noGrp="1" noChangeArrowheads="1"/>
          </p:cNvSpPr>
          <p:nvPr>
            <p:ph type="title"/>
          </p:nvPr>
        </p:nvSpPr>
        <p:spPr/>
        <p:txBody>
          <a:bodyPr/>
          <a:lstStyle/>
          <a:p>
            <a:r>
              <a:rPr lang="en-US" altLang="zh-CN"/>
              <a:t>7.4.6 </a:t>
            </a:r>
            <a:r>
              <a:rPr lang="zh-CN" altLang="en-US" b="0"/>
              <a:t>流水线性能分析</a:t>
            </a:r>
            <a:endParaRPr lang="en-US" altLang="zh-CN"/>
          </a:p>
        </p:txBody>
      </p:sp>
      <p:sp>
        <p:nvSpPr>
          <p:cNvPr id="1293315" name="Rectangle 3"/>
          <p:cNvSpPr>
            <a:spLocks noGrp="1" noChangeArrowheads="1"/>
          </p:cNvSpPr>
          <p:nvPr>
            <p:ph type="body" idx="1"/>
          </p:nvPr>
        </p:nvSpPr>
        <p:spPr>
          <a:xfrm>
            <a:off x="457200" y="549275"/>
            <a:ext cx="8578850" cy="6119813"/>
          </a:xfrm>
        </p:spPr>
        <p:txBody>
          <a:bodyPr/>
          <a:lstStyle/>
          <a:p>
            <a:pPr marL="0" indent="0">
              <a:spcBef>
                <a:spcPct val="10000"/>
              </a:spcBef>
              <a:buFont typeface="Wingdings" pitchFamily="2" charset="2"/>
              <a:buNone/>
            </a:pPr>
            <a:r>
              <a:rPr lang="en-US" altLang="zh-CN" sz="2400" dirty="0"/>
              <a:t>【</a:t>
            </a:r>
            <a:r>
              <a:rPr lang="zh-CN" altLang="en-US" sz="2400" dirty="0"/>
              <a:t>例</a:t>
            </a:r>
            <a:r>
              <a:rPr lang="en-US" altLang="zh-CN" sz="2400" dirty="0"/>
              <a:t>7.1】</a:t>
            </a:r>
            <a:r>
              <a:rPr lang="zh-CN" altLang="en-US" sz="2400" dirty="0"/>
              <a:t>某处理器中，浮点加法器采用</a:t>
            </a:r>
            <a:r>
              <a:rPr lang="en-US" altLang="zh-CN" sz="2400" dirty="0">
                <a:solidFill>
                  <a:srgbClr val="FF0000"/>
                </a:solidFill>
              </a:rPr>
              <a:t>4</a:t>
            </a:r>
            <a:r>
              <a:rPr lang="zh-CN" altLang="en-US" sz="2400" dirty="0">
                <a:solidFill>
                  <a:srgbClr val="FF0000"/>
                </a:solidFill>
              </a:rPr>
              <a:t>级</a:t>
            </a:r>
            <a:r>
              <a:rPr lang="zh-CN" altLang="en-US" sz="2400" dirty="0"/>
              <a:t>流水线实现，流水线示意图见图</a:t>
            </a:r>
            <a:r>
              <a:rPr lang="en-US" altLang="zh-CN" sz="2400" dirty="0"/>
              <a:t>7.7</a:t>
            </a:r>
            <a:r>
              <a:rPr lang="zh-CN" altLang="en-US" sz="2400" dirty="0"/>
              <a:t>和图</a:t>
            </a:r>
            <a:r>
              <a:rPr lang="en-US" altLang="zh-CN" sz="2400" dirty="0"/>
              <a:t>7.19(a)</a:t>
            </a:r>
            <a:r>
              <a:rPr lang="zh-CN" altLang="en-US" sz="2400" dirty="0"/>
              <a:t>所示，每级处理时间为</a:t>
            </a:r>
            <a:r>
              <a:rPr lang="en-US" altLang="zh-CN" sz="2400" dirty="0">
                <a:solidFill>
                  <a:srgbClr val="FF0000"/>
                </a:solidFill>
              </a:rPr>
              <a:t>250ps</a:t>
            </a:r>
            <a:r>
              <a:rPr lang="zh-CN" altLang="en-US" sz="2400" dirty="0"/>
              <a:t>。请确定：</a:t>
            </a:r>
          </a:p>
          <a:p>
            <a:pPr marL="0" indent="0">
              <a:spcBef>
                <a:spcPct val="10000"/>
              </a:spcBef>
              <a:buFont typeface="Wingdings" pitchFamily="2" charset="2"/>
              <a:buNone/>
            </a:pPr>
            <a:r>
              <a:rPr lang="zh-CN" altLang="en-US" sz="2400" dirty="0"/>
              <a:t>（</a:t>
            </a:r>
            <a:r>
              <a:rPr lang="en-US" altLang="zh-CN" sz="2400" dirty="0"/>
              <a:t>1</a:t>
            </a:r>
            <a:r>
              <a:rPr lang="zh-CN" altLang="en-US" sz="2400" dirty="0"/>
              <a:t>）该浮点加法器计算</a:t>
            </a:r>
            <a:r>
              <a:rPr lang="en-US" altLang="zh-CN" sz="2400" dirty="0">
                <a:solidFill>
                  <a:srgbClr val="FF0000"/>
                </a:solidFill>
              </a:rPr>
              <a:t>100</a:t>
            </a:r>
            <a:r>
              <a:rPr lang="zh-CN" altLang="en-US" sz="2400" dirty="0">
                <a:solidFill>
                  <a:srgbClr val="FF0000"/>
                </a:solidFill>
              </a:rPr>
              <a:t>组数据</a:t>
            </a:r>
            <a:r>
              <a:rPr lang="zh-CN" altLang="en-US" sz="2400" dirty="0"/>
              <a:t>采用</a:t>
            </a:r>
            <a:r>
              <a:rPr lang="zh-CN" altLang="en-US" sz="2400" dirty="0">
                <a:solidFill>
                  <a:srgbClr val="0000FF"/>
                </a:solidFill>
              </a:rPr>
              <a:t>非流水</a:t>
            </a:r>
            <a:r>
              <a:rPr lang="zh-CN" altLang="en-US" sz="2400" dirty="0"/>
              <a:t>和</a:t>
            </a:r>
            <a:r>
              <a:rPr lang="zh-CN" altLang="en-US" sz="2400" dirty="0">
                <a:solidFill>
                  <a:srgbClr val="0000FF"/>
                </a:solidFill>
              </a:rPr>
              <a:t>流水处理</a:t>
            </a:r>
            <a:r>
              <a:rPr lang="zh-CN" altLang="en-US" sz="2400" dirty="0"/>
              <a:t>所用</a:t>
            </a:r>
            <a:r>
              <a:rPr lang="zh-CN" altLang="en-US" sz="2400" dirty="0">
                <a:solidFill>
                  <a:srgbClr val="FF0066"/>
                </a:solidFill>
              </a:rPr>
              <a:t>时间</a:t>
            </a:r>
            <a:r>
              <a:rPr lang="zh-CN" altLang="en-US" sz="2400" dirty="0"/>
              <a:t>各是多少？</a:t>
            </a:r>
          </a:p>
          <a:p>
            <a:pPr marL="0" indent="0">
              <a:spcBef>
                <a:spcPct val="10000"/>
              </a:spcBef>
              <a:buFont typeface="Wingdings" pitchFamily="2" charset="2"/>
              <a:buNone/>
            </a:pPr>
            <a:r>
              <a:rPr lang="zh-CN" altLang="en-US" sz="2400" dirty="0"/>
              <a:t>（</a:t>
            </a:r>
            <a:r>
              <a:rPr lang="en-US" altLang="zh-CN" sz="2400" dirty="0"/>
              <a:t>2</a:t>
            </a:r>
            <a:r>
              <a:rPr lang="zh-CN" altLang="en-US" sz="2400" dirty="0"/>
              <a:t>）采用流水处理的</a:t>
            </a:r>
            <a:r>
              <a:rPr lang="zh-CN" altLang="en-US" sz="2400" dirty="0">
                <a:solidFill>
                  <a:srgbClr val="FF0066"/>
                </a:solidFill>
              </a:rPr>
              <a:t>加速比</a:t>
            </a:r>
            <a:r>
              <a:rPr lang="zh-CN" altLang="en-US" sz="2400" dirty="0"/>
              <a:t>是多少？</a:t>
            </a:r>
          </a:p>
          <a:p>
            <a:pPr marL="0" indent="0">
              <a:spcBef>
                <a:spcPct val="10000"/>
              </a:spcBef>
              <a:buFont typeface="Wingdings" pitchFamily="2" charset="2"/>
              <a:buNone/>
            </a:pPr>
            <a:r>
              <a:rPr lang="zh-CN" altLang="en-US" sz="2400" dirty="0"/>
              <a:t>（</a:t>
            </a:r>
            <a:r>
              <a:rPr lang="en-US" altLang="zh-CN" sz="2400" dirty="0"/>
              <a:t>3</a:t>
            </a:r>
            <a:r>
              <a:rPr lang="zh-CN" altLang="en-US" sz="2400" dirty="0"/>
              <a:t>）采用流水处理的</a:t>
            </a:r>
            <a:r>
              <a:rPr lang="zh-CN" altLang="en-US" sz="2400" dirty="0">
                <a:solidFill>
                  <a:srgbClr val="FF0066"/>
                </a:solidFill>
              </a:rPr>
              <a:t>最大吞吐率</a:t>
            </a:r>
            <a:r>
              <a:rPr lang="zh-CN" altLang="en-US" sz="2400" dirty="0"/>
              <a:t>是多少？</a:t>
            </a:r>
            <a:endParaRPr lang="en-US" altLang="zh-CN" sz="2400" dirty="0"/>
          </a:p>
          <a:p>
            <a:pPr marL="0" indent="0">
              <a:spcBef>
                <a:spcPct val="10000"/>
              </a:spcBef>
              <a:buFont typeface="Wingdings" pitchFamily="2" charset="2"/>
              <a:buNone/>
            </a:pPr>
            <a:r>
              <a:rPr lang="en-US" altLang="zh-CN" sz="2400" dirty="0"/>
              <a:t>【</a:t>
            </a:r>
            <a:r>
              <a:rPr lang="zh-CN" altLang="en-US" sz="2400" dirty="0"/>
              <a:t>解</a:t>
            </a:r>
            <a:r>
              <a:rPr lang="en-US" altLang="zh-CN" sz="2400" dirty="0"/>
              <a:t>】</a:t>
            </a:r>
            <a:r>
              <a:rPr lang="zh-CN" altLang="en-US" sz="2400" dirty="0">
                <a:solidFill>
                  <a:srgbClr val="000000"/>
                </a:solidFill>
              </a:rPr>
              <a:t>采用非流水处理所用时间为</a:t>
            </a:r>
            <a:endParaRPr lang="zh-CN" altLang="en-US" sz="2400" i="1" dirty="0">
              <a:solidFill>
                <a:srgbClr val="000000"/>
              </a:solidFill>
            </a:endParaRPr>
          </a:p>
          <a:p>
            <a:pPr marL="0" indent="0" algn="ctr">
              <a:spcBef>
                <a:spcPct val="10000"/>
              </a:spcBef>
              <a:buNone/>
            </a:pPr>
            <a:r>
              <a:rPr lang="en-US" altLang="zh-CN" sz="2400" dirty="0" smtClean="0">
                <a:solidFill>
                  <a:srgbClr val="0000FF"/>
                </a:solidFill>
              </a:rPr>
              <a:t>T</a:t>
            </a:r>
            <a:r>
              <a:rPr lang="en-US" altLang="zh-CN" sz="2400" baseline="-30000" dirty="0" smtClean="0">
                <a:solidFill>
                  <a:srgbClr val="0000FF"/>
                </a:solidFill>
              </a:rPr>
              <a:t>100</a:t>
            </a:r>
            <a:r>
              <a:rPr lang="en-US" altLang="zh-CN" sz="2400" dirty="0" smtClean="0">
                <a:solidFill>
                  <a:srgbClr val="0000FF"/>
                </a:solidFill>
              </a:rPr>
              <a:t>(1) </a:t>
            </a:r>
            <a:r>
              <a:rPr lang="en-US" altLang="zh-CN" sz="2400" dirty="0">
                <a:solidFill>
                  <a:srgbClr val="0000FF"/>
                </a:solidFill>
              </a:rPr>
              <a:t>= </a:t>
            </a:r>
            <a:r>
              <a:rPr lang="en-US" altLang="zh-CN" sz="2400" dirty="0" smtClean="0">
                <a:solidFill>
                  <a:srgbClr val="0000FF"/>
                </a:solidFill>
              </a:rPr>
              <a:t>4×250ps×100 </a:t>
            </a:r>
            <a:r>
              <a:rPr lang="en-US" altLang="zh-CN" sz="2400" dirty="0">
                <a:solidFill>
                  <a:srgbClr val="0000FF"/>
                </a:solidFill>
              </a:rPr>
              <a:t>= 100ns</a:t>
            </a:r>
          </a:p>
          <a:p>
            <a:pPr marL="0" indent="0">
              <a:spcBef>
                <a:spcPct val="10000"/>
              </a:spcBef>
              <a:buFont typeface="Wingdings" pitchFamily="2" charset="2"/>
              <a:buNone/>
            </a:pPr>
            <a:r>
              <a:rPr lang="zh-CN" altLang="en-US" sz="2400" dirty="0">
                <a:solidFill>
                  <a:srgbClr val="000000"/>
                </a:solidFill>
              </a:rPr>
              <a:t>  采用流水处理的时</a:t>
            </a:r>
            <a:r>
              <a:rPr lang="en-US" altLang="zh-CN" sz="2400" dirty="0">
                <a:solidFill>
                  <a:srgbClr val="000000"/>
                </a:solidFill>
              </a:rPr>
              <a:t>-</a:t>
            </a:r>
            <a:r>
              <a:rPr lang="zh-CN" altLang="en-US" sz="2400" dirty="0">
                <a:solidFill>
                  <a:srgbClr val="000000"/>
                </a:solidFill>
              </a:rPr>
              <a:t>空图见图</a:t>
            </a:r>
            <a:r>
              <a:rPr lang="en-US" altLang="zh-CN" sz="2400" dirty="0">
                <a:solidFill>
                  <a:srgbClr val="000000"/>
                </a:solidFill>
              </a:rPr>
              <a:t>7.19(b)</a:t>
            </a:r>
            <a:r>
              <a:rPr lang="zh-CN" altLang="en-US" sz="2400" dirty="0">
                <a:solidFill>
                  <a:srgbClr val="000000"/>
                </a:solidFill>
              </a:rPr>
              <a:t>所示，所用时间为</a:t>
            </a:r>
            <a:endParaRPr lang="zh-CN" altLang="en-US" sz="2400" i="1" dirty="0">
              <a:solidFill>
                <a:srgbClr val="000000"/>
              </a:solidFill>
            </a:endParaRPr>
          </a:p>
          <a:p>
            <a:pPr marL="0" indent="0" algn="ctr">
              <a:spcBef>
                <a:spcPct val="10000"/>
              </a:spcBef>
              <a:buNone/>
            </a:pPr>
            <a:r>
              <a:rPr lang="en-US" altLang="zh-CN" sz="2400" dirty="0" smtClean="0">
                <a:solidFill>
                  <a:srgbClr val="0000FF"/>
                </a:solidFill>
              </a:rPr>
              <a:t>T</a:t>
            </a:r>
            <a:r>
              <a:rPr lang="en-US" altLang="zh-CN" sz="2400" baseline="-30000" dirty="0" smtClean="0">
                <a:solidFill>
                  <a:srgbClr val="0000FF"/>
                </a:solidFill>
              </a:rPr>
              <a:t>100</a:t>
            </a:r>
            <a:r>
              <a:rPr lang="en-US" altLang="zh-CN" sz="2400" dirty="0" smtClean="0">
                <a:solidFill>
                  <a:srgbClr val="0000FF"/>
                </a:solidFill>
              </a:rPr>
              <a:t>(4) = 4×250ps + (100-1</a:t>
            </a:r>
            <a:r>
              <a:rPr lang="en-US" altLang="zh-CN" sz="2400" dirty="0">
                <a:solidFill>
                  <a:srgbClr val="0000FF"/>
                </a:solidFill>
              </a:rPr>
              <a:t>)×250ps = 25.75ns</a:t>
            </a:r>
            <a:endParaRPr lang="en-US" altLang="zh-CN" sz="2400" dirty="0">
              <a:solidFill>
                <a:srgbClr val="0000FF"/>
              </a:solidFill>
              <a:cs typeface="Times New Roman" pitchFamily="18" charset="0"/>
            </a:endParaRPr>
          </a:p>
          <a:p>
            <a:pPr marL="0" indent="0">
              <a:spcBef>
                <a:spcPct val="65000"/>
              </a:spcBef>
              <a:buFont typeface="Wingdings" pitchFamily="2" charset="2"/>
              <a:buNone/>
            </a:pPr>
            <a:r>
              <a:rPr lang="zh-CN" altLang="en-US" sz="2400" dirty="0">
                <a:solidFill>
                  <a:srgbClr val="000000"/>
                </a:solidFill>
                <a:cs typeface="Times New Roman" pitchFamily="18" charset="0"/>
              </a:rPr>
              <a:t>  加速比为</a:t>
            </a:r>
          </a:p>
          <a:p>
            <a:pPr marL="0" indent="0">
              <a:spcBef>
                <a:spcPct val="10000"/>
              </a:spcBef>
              <a:buFont typeface="Wingdings" pitchFamily="2" charset="2"/>
              <a:buNone/>
            </a:pPr>
            <a:r>
              <a:rPr lang="en-US" altLang="zh-CN" sz="2400" dirty="0">
                <a:solidFill>
                  <a:srgbClr val="000000"/>
                </a:solidFill>
                <a:cs typeface="Times New Roman" pitchFamily="18" charset="0"/>
              </a:rPr>
              <a:t> </a:t>
            </a:r>
          </a:p>
          <a:p>
            <a:pPr marL="0" indent="0">
              <a:spcBef>
                <a:spcPct val="10000"/>
              </a:spcBef>
              <a:buFont typeface="Wingdings" pitchFamily="2" charset="2"/>
              <a:buNone/>
            </a:pPr>
            <a:r>
              <a:rPr lang="zh-CN" altLang="en-US" sz="2400" dirty="0">
                <a:solidFill>
                  <a:srgbClr val="000000"/>
                </a:solidFill>
                <a:cs typeface="Times New Roman" pitchFamily="18" charset="0"/>
              </a:rPr>
              <a:t>  最大吞吐率为</a:t>
            </a:r>
            <a:r>
              <a:rPr lang="zh-CN" altLang="en-US" sz="2400" dirty="0" smtClean="0">
                <a:solidFill>
                  <a:srgbClr val="000000"/>
                </a:solidFill>
                <a:cs typeface="Times New Roman" pitchFamily="18" charset="0"/>
              </a:rPr>
              <a:t>：</a:t>
            </a:r>
            <a:endParaRPr lang="zh-CN" altLang="en-US" sz="2400" dirty="0"/>
          </a:p>
        </p:txBody>
      </p:sp>
      <p:sp>
        <p:nvSpPr>
          <p:cNvPr id="1293316" name="AutoShape 4">
            <a:hlinkClick r:id="rId3" action="ppaction://hlinksldjump" highlightClick="1"/>
          </p:cNvPr>
          <p:cNvSpPr>
            <a:spLocks noChangeArrowheads="1"/>
          </p:cNvSpPr>
          <p:nvPr/>
        </p:nvSpPr>
        <p:spPr bwMode="auto">
          <a:xfrm>
            <a:off x="7740650" y="2276475"/>
            <a:ext cx="1008063" cy="576263"/>
          </a:xfrm>
          <a:prstGeom prst="actionButtonBlank">
            <a:avLst/>
          </a:prstGeom>
          <a:solidFill>
            <a:srgbClr val="CCCCFF"/>
          </a:solidFill>
          <a:ln w="28575">
            <a:noFill/>
            <a:miter lim="800000"/>
            <a:headEnd/>
            <a:tailEnd/>
          </a:ln>
          <a:effectLst/>
        </p:spPr>
        <p:txBody>
          <a:bodyPr wrap="none" anchor="ctr"/>
          <a:lstStyle/>
          <a:p>
            <a:r>
              <a:rPr lang="zh-CN" altLang="en-US">
                <a:solidFill>
                  <a:schemeClr val="bg2"/>
                </a:solidFill>
                <a:ea typeface="楷体_GB2312" pitchFamily="49" charset="-122"/>
              </a:rPr>
              <a:t>图</a:t>
            </a:r>
            <a:r>
              <a:rPr lang="en-US" altLang="zh-CN">
                <a:solidFill>
                  <a:schemeClr val="bg2"/>
                </a:solidFill>
                <a:ea typeface="楷体_GB2312" pitchFamily="49" charset="-122"/>
              </a:rPr>
              <a:t>7.7</a:t>
            </a:r>
          </a:p>
        </p:txBody>
      </p:sp>
      <p:graphicFrame>
        <p:nvGraphicFramePr>
          <p:cNvPr id="8" name="对象 7"/>
          <p:cNvGraphicFramePr>
            <a:graphicFrameLocks noChangeAspect="1"/>
          </p:cNvGraphicFramePr>
          <p:nvPr>
            <p:extLst>
              <p:ext uri="{D42A27DB-BD31-4B8C-83A1-F6EECF244321}">
                <p14:modId xmlns:p14="http://schemas.microsoft.com/office/powerpoint/2010/main" val="393355139"/>
              </p:ext>
            </p:extLst>
          </p:nvPr>
        </p:nvGraphicFramePr>
        <p:xfrm>
          <a:off x="1996964" y="4844840"/>
          <a:ext cx="4670425" cy="958850"/>
        </p:xfrm>
        <a:graphic>
          <a:graphicData uri="http://schemas.openxmlformats.org/presentationml/2006/ole">
            <mc:AlternateContent xmlns:mc="http://schemas.openxmlformats.org/markup-compatibility/2006">
              <mc:Choice xmlns:v="urn:schemas-microsoft-com:vml" Requires="v">
                <p:oleObj spid="_x0000_s1293421" name="公式" r:id="rId4" imgW="2222280" imgH="457200" progId="Equation.3">
                  <p:embed/>
                </p:oleObj>
              </mc:Choice>
              <mc:Fallback>
                <p:oleObj name="公式" r:id="rId4" imgW="2222280" imgH="457200" progId="Equation.3">
                  <p:embed/>
                  <p:pic>
                    <p:nvPicPr>
                      <p:cNvPr id="0" name="Picture 60"/>
                      <p:cNvPicPr>
                        <a:picLocks noChangeAspect="1" noChangeArrowheads="1"/>
                      </p:cNvPicPr>
                      <p:nvPr/>
                    </p:nvPicPr>
                    <p:blipFill>
                      <a:blip r:embed="rId5"/>
                      <a:srcRect/>
                      <a:stretch>
                        <a:fillRect/>
                      </a:stretch>
                    </p:blipFill>
                    <p:spPr bwMode="auto">
                      <a:xfrm>
                        <a:off x="1996964" y="4844840"/>
                        <a:ext cx="4670425" cy="958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790386487"/>
              </p:ext>
            </p:extLst>
          </p:nvPr>
        </p:nvGraphicFramePr>
        <p:xfrm>
          <a:off x="2763174" y="5668336"/>
          <a:ext cx="4191000" cy="933450"/>
        </p:xfrm>
        <a:graphic>
          <a:graphicData uri="http://schemas.openxmlformats.org/presentationml/2006/ole">
            <mc:AlternateContent xmlns:mc="http://schemas.openxmlformats.org/markup-compatibility/2006">
              <mc:Choice xmlns:v="urn:schemas-microsoft-com:vml" Requires="v">
                <p:oleObj spid="_x0000_s1293422" name="公式" r:id="rId6" imgW="1993680" imgH="444240" progId="Equation.3">
                  <p:embed/>
                </p:oleObj>
              </mc:Choice>
              <mc:Fallback>
                <p:oleObj name="公式" r:id="rId6" imgW="1993680" imgH="444240" progId="Equation.3">
                  <p:embed/>
                  <p:pic>
                    <p:nvPicPr>
                      <p:cNvPr id="0" name=""/>
                      <p:cNvPicPr>
                        <a:picLocks noChangeAspect="1" noChangeArrowheads="1"/>
                      </p:cNvPicPr>
                      <p:nvPr/>
                    </p:nvPicPr>
                    <p:blipFill>
                      <a:blip r:embed="rId7"/>
                      <a:srcRect/>
                      <a:stretch>
                        <a:fillRect/>
                      </a:stretch>
                    </p:blipFill>
                    <p:spPr bwMode="auto">
                      <a:xfrm>
                        <a:off x="2763174" y="5668336"/>
                        <a:ext cx="4191000" cy="93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1"/>
          </p:nvPr>
        </p:nvSpPr>
        <p:spPr>
          <a:xfrm>
            <a:off x="6588224" y="6211888"/>
            <a:ext cx="2133600" cy="457200"/>
          </a:xfrm>
        </p:spPr>
        <p:txBody>
          <a:bodyPr/>
          <a:lstStyle/>
          <a:p>
            <a:fld id="{7CBE08B8-CBF8-421A-966C-FCA9FBD5FDD2}" type="slidenum">
              <a:rPr lang="zh-CN" altLang="en-US"/>
              <a:pPr/>
              <a:t>77</a:t>
            </a:fld>
            <a:endParaRPr lang="en-US" altLang="zh-CN"/>
          </a:p>
        </p:txBody>
      </p:sp>
      <p:sp>
        <p:nvSpPr>
          <p:cNvPr id="1290242" name="Rectangle 2"/>
          <p:cNvSpPr>
            <a:spLocks noGrp="1" noChangeArrowheads="1"/>
          </p:cNvSpPr>
          <p:nvPr>
            <p:ph type="title"/>
          </p:nvPr>
        </p:nvSpPr>
        <p:spPr/>
        <p:txBody>
          <a:bodyPr/>
          <a:lstStyle/>
          <a:p>
            <a:r>
              <a:rPr lang="en-US" altLang="zh-CN"/>
              <a:t>7.4.6 </a:t>
            </a:r>
            <a:r>
              <a:rPr lang="zh-CN" altLang="en-US" b="0"/>
              <a:t>流水线性能分析</a:t>
            </a:r>
            <a:endParaRPr lang="en-US" altLang="zh-CN"/>
          </a:p>
        </p:txBody>
      </p:sp>
      <p:sp>
        <p:nvSpPr>
          <p:cNvPr id="1290243" name="Rectangle 3"/>
          <p:cNvSpPr>
            <a:spLocks noGrp="1" noChangeArrowheads="1"/>
          </p:cNvSpPr>
          <p:nvPr>
            <p:ph type="body" idx="1"/>
          </p:nvPr>
        </p:nvSpPr>
        <p:spPr>
          <a:xfrm>
            <a:off x="169168" y="549275"/>
            <a:ext cx="6779096" cy="6119813"/>
          </a:xfrm>
        </p:spPr>
        <p:txBody>
          <a:bodyPr/>
          <a:lstStyle/>
          <a:p>
            <a:pPr marL="0" indent="0" algn="just">
              <a:spcBef>
                <a:spcPct val="10000"/>
              </a:spcBef>
              <a:buFont typeface="Wingdings" pitchFamily="2" charset="2"/>
              <a:buNone/>
            </a:pPr>
            <a:r>
              <a:rPr lang="en-US" altLang="zh-CN" sz="2400" dirty="0">
                <a:solidFill>
                  <a:srgbClr val="000000"/>
                </a:solidFill>
              </a:rPr>
              <a:t>【</a:t>
            </a:r>
            <a:r>
              <a:rPr lang="zh-CN" altLang="en-US" sz="2400" dirty="0">
                <a:solidFill>
                  <a:srgbClr val="000000"/>
                </a:solidFill>
              </a:rPr>
              <a:t>例</a:t>
            </a:r>
            <a:r>
              <a:rPr lang="en-US" altLang="zh-CN" sz="2400" dirty="0">
                <a:solidFill>
                  <a:srgbClr val="000000"/>
                </a:solidFill>
              </a:rPr>
              <a:t>7.2】</a:t>
            </a:r>
            <a:r>
              <a:rPr lang="zh-CN" altLang="en-US" sz="2400" dirty="0">
                <a:solidFill>
                  <a:srgbClr val="000000"/>
                </a:solidFill>
              </a:rPr>
              <a:t>某指令流水线由</a:t>
            </a:r>
            <a:r>
              <a:rPr lang="en-US" altLang="zh-CN" sz="2400" dirty="0">
                <a:solidFill>
                  <a:srgbClr val="FF0000"/>
                </a:solidFill>
              </a:rPr>
              <a:t>10</a:t>
            </a:r>
            <a:r>
              <a:rPr lang="zh-CN" altLang="en-US" sz="2400" dirty="0">
                <a:solidFill>
                  <a:srgbClr val="FF0000"/>
                </a:solidFill>
              </a:rPr>
              <a:t>级</a:t>
            </a:r>
            <a:r>
              <a:rPr lang="zh-CN" altLang="en-US" sz="2400" dirty="0">
                <a:solidFill>
                  <a:srgbClr val="000000"/>
                </a:solidFill>
              </a:rPr>
              <a:t>构成，每级处理时间为</a:t>
            </a:r>
            <a:r>
              <a:rPr lang="en-US" altLang="zh-CN" sz="2400" dirty="0">
                <a:solidFill>
                  <a:srgbClr val="FF0000"/>
                </a:solidFill>
              </a:rPr>
              <a:t>100ps</a:t>
            </a:r>
            <a:r>
              <a:rPr lang="zh-CN" altLang="en-US" sz="2400" dirty="0">
                <a:solidFill>
                  <a:srgbClr val="000000"/>
                </a:solidFill>
              </a:rPr>
              <a:t>。现要执行一段程序，该程序由</a:t>
            </a:r>
            <a:r>
              <a:rPr lang="en-US" altLang="zh-CN" sz="2400" dirty="0">
                <a:solidFill>
                  <a:srgbClr val="0000FF"/>
                </a:solidFill>
              </a:rPr>
              <a:t>50</a:t>
            </a:r>
            <a:r>
              <a:rPr lang="zh-CN" altLang="en-US" sz="2400" dirty="0">
                <a:solidFill>
                  <a:srgbClr val="000000"/>
                </a:solidFill>
              </a:rPr>
              <a:t>个结构相同、顺序执行的小</a:t>
            </a:r>
            <a:r>
              <a:rPr lang="zh-CN" altLang="en-US" sz="2400" dirty="0">
                <a:solidFill>
                  <a:srgbClr val="0000FF"/>
                </a:solidFill>
              </a:rPr>
              <a:t>程序段</a:t>
            </a:r>
            <a:r>
              <a:rPr lang="zh-CN" altLang="en-US" sz="2400" dirty="0">
                <a:solidFill>
                  <a:srgbClr val="000000"/>
                </a:solidFill>
              </a:rPr>
              <a:t>组成，每个小程序段由</a:t>
            </a:r>
            <a:r>
              <a:rPr lang="en-US" altLang="zh-CN" sz="2400" dirty="0">
                <a:solidFill>
                  <a:srgbClr val="0000FF"/>
                </a:solidFill>
              </a:rPr>
              <a:t>15</a:t>
            </a:r>
            <a:r>
              <a:rPr lang="zh-CN" altLang="en-US" sz="2400" dirty="0">
                <a:solidFill>
                  <a:srgbClr val="0000FF"/>
                </a:solidFill>
              </a:rPr>
              <a:t>条指令</a:t>
            </a:r>
            <a:r>
              <a:rPr lang="zh-CN" altLang="en-US" sz="2400" dirty="0">
                <a:solidFill>
                  <a:srgbClr val="000000"/>
                </a:solidFill>
              </a:rPr>
              <a:t>构成，其中第</a:t>
            </a:r>
            <a:r>
              <a:rPr lang="en-US" altLang="zh-CN" sz="2400" dirty="0">
                <a:solidFill>
                  <a:srgbClr val="000000"/>
                </a:solidFill>
              </a:rPr>
              <a:t>4</a:t>
            </a:r>
            <a:r>
              <a:rPr lang="zh-CN" altLang="en-US" sz="2400" dirty="0">
                <a:solidFill>
                  <a:srgbClr val="000000"/>
                </a:solidFill>
              </a:rPr>
              <a:t>条指令</a:t>
            </a:r>
            <a:r>
              <a:rPr lang="en-US" altLang="zh-CN" sz="2400" dirty="0">
                <a:solidFill>
                  <a:srgbClr val="FF0066"/>
                </a:solidFill>
              </a:rPr>
              <a:t>I</a:t>
            </a:r>
            <a:r>
              <a:rPr lang="en-US" altLang="zh-CN" sz="2400" baseline="-30000" dirty="0">
                <a:solidFill>
                  <a:srgbClr val="FF0066"/>
                </a:solidFill>
              </a:rPr>
              <a:t>4</a:t>
            </a:r>
            <a:r>
              <a:rPr lang="zh-CN" altLang="en-US" sz="2400" dirty="0">
                <a:solidFill>
                  <a:srgbClr val="000000"/>
                </a:solidFill>
              </a:rPr>
              <a:t>为</a:t>
            </a:r>
            <a:r>
              <a:rPr lang="zh-CN" altLang="en-US" sz="2400" dirty="0">
                <a:solidFill>
                  <a:srgbClr val="FF0066"/>
                </a:solidFill>
              </a:rPr>
              <a:t>条件跳转</a:t>
            </a:r>
            <a:r>
              <a:rPr lang="zh-CN" altLang="en-US" sz="2400" dirty="0">
                <a:solidFill>
                  <a:srgbClr val="000000"/>
                </a:solidFill>
              </a:rPr>
              <a:t>指令，当条件为</a:t>
            </a:r>
            <a:r>
              <a:rPr lang="zh-CN" altLang="en-US" sz="2400" dirty="0">
                <a:solidFill>
                  <a:srgbClr val="FF0066"/>
                </a:solidFill>
              </a:rPr>
              <a:t>真</a:t>
            </a:r>
            <a:r>
              <a:rPr lang="zh-CN" altLang="en-US" sz="2400" dirty="0">
                <a:solidFill>
                  <a:srgbClr val="000000"/>
                </a:solidFill>
              </a:rPr>
              <a:t>时程序跳转到指令</a:t>
            </a:r>
            <a:r>
              <a:rPr lang="en-US" altLang="zh-CN" sz="2400" dirty="0">
                <a:solidFill>
                  <a:srgbClr val="FF0066"/>
                </a:solidFill>
              </a:rPr>
              <a:t>I</a:t>
            </a:r>
            <a:r>
              <a:rPr lang="en-US" altLang="zh-CN" sz="2400" baseline="-30000" dirty="0">
                <a:solidFill>
                  <a:srgbClr val="FF0066"/>
                </a:solidFill>
              </a:rPr>
              <a:t>10</a:t>
            </a:r>
            <a:r>
              <a:rPr lang="zh-CN" altLang="en-US" sz="2400" dirty="0">
                <a:solidFill>
                  <a:srgbClr val="000000"/>
                </a:solidFill>
              </a:rPr>
              <a:t>，当条件为</a:t>
            </a:r>
            <a:r>
              <a:rPr lang="zh-CN" altLang="en-US" sz="2400" dirty="0">
                <a:solidFill>
                  <a:srgbClr val="FF0066"/>
                </a:solidFill>
              </a:rPr>
              <a:t>假</a:t>
            </a:r>
            <a:r>
              <a:rPr lang="zh-CN" altLang="en-US" sz="2400" dirty="0">
                <a:solidFill>
                  <a:srgbClr val="000000"/>
                </a:solidFill>
              </a:rPr>
              <a:t>时程序</a:t>
            </a:r>
            <a:r>
              <a:rPr lang="zh-CN" altLang="en-US" sz="2400" dirty="0">
                <a:solidFill>
                  <a:srgbClr val="FF0066"/>
                </a:solidFill>
              </a:rPr>
              <a:t>顺序</a:t>
            </a:r>
            <a:r>
              <a:rPr lang="zh-CN" altLang="en-US" sz="2400" dirty="0">
                <a:solidFill>
                  <a:srgbClr val="000000"/>
                </a:solidFill>
              </a:rPr>
              <a:t>执行。请计算：</a:t>
            </a:r>
          </a:p>
          <a:p>
            <a:pPr marL="0" indent="0" algn="just">
              <a:spcBef>
                <a:spcPct val="10000"/>
              </a:spcBef>
              <a:buFont typeface="Wingdings" pitchFamily="2" charset="2"/>
              <a:buNone/>
            </a:pPr>
            <a:r>
              <a:rPr lang="zh-CN" altLang="en-US" sz="2400" dirty="0">
                <a:solidFill>
                  <a:srgbClr val="000000"/>
                </a:solidFill>
              </a:rPr>
              <a:t>（</a:t>
            </a:r>
            <a:r>
              <a:rPr lang="en-US" altLang="zh-CN" sz="2400" dirty="0">
                <a:solidFill>
                  <a:srgbClr val="000000"/>
                </a:solidFill>
              </a:rPr>
              <a:t>1</a:t>
            </a:r>
            <a:r>
              <a:rPr lang="zh-CN" altLang="en-US" sz="2400" dirty="0">
                <a:solidFill>
                  <a:srgbClr val="000000"/>
                </a:solidFill>
              </a:rPr>
              <a:t>）当所有条件跳转指令均</a:t>
            </a:r>
            <a:r>
              <a:rPr lang="zh-CN" altLang="en-US" sz="2400" dirty="0">
                <a:solidFill>
                  <a:srgbClr val="0000FF"/>
                </a:solidFill>
              </a:rPr>
              <a:t>未发生条件跳转</a:t>
            </a:r>
            <a:r>
              <a:rPr lang="zh-CN" altLang="en-US" sz="2400" dirty="0">
                <a:solidFill>
                  <a:srgbClr val="000000"/>
                </a:solidFill>
              </a:rPr>
              <a:t>时，执行这段程序时流水线的实际</a:t>
            </a:r>
            <a:r>
              <a:rPr lang="zh-CN" altLang="en-US" sz="2400" dirty="0">
                <a:solidFill>
                  <a:srgbClr val="FF0000"/>
                </a:solidFill>
              </a:rPr>
              <a:t>吞吐率</a:t>
            </a:r>
            <a:r>
              <a:rPr lang="zh-CN" altLang="en-US" sz="2400" dirty="0">
                <a:solidFill>
                  <a:srgbClr val="000000"/>
                </a:solidFill>
              </a:rPr>
              <a:t>、</a:t>
            </a:r>
            <a:r>
              <a:rPr lang="zh-CN" altLang="en-US" sz="2400" dirty="0">
                <a:solidFill>
                  <a:srgbClr val="FF0000"/>
                </a:solidFill>
              </a:rPr>
              <a:t>加速比</a:t>
            </a:r>
            <a:r>
              <a:rPr lang="zh-CN" altLang="en-US" sz="2400" dirty="0">
                <a:solidFill>
                  <a:srgbClr val="000000"/>
                </a:solidFill>
              </a:rPr>
              <a:t>、</a:t>
            </a:r>
            <a:r>
              <a:rPr lang="zh-CN" altLang="en-US" sz="2400" dirty="0">
                <a:solidFill>
                  <a:srgbClr val="FF0000"/>
                </a:solidFill>
              </a:rPr>
              <a:t>效率</a:t>
            </a:r>
            <a:r>
              <a:rPr lang="zh-CN" altLang="en-US" sz="2400" dirty="0">
                <a:solidFill>
                  <a:srgbClr val="000000"/>
                </a:solidFill>
              </a:rPr>
              <a:t>各是多少？</a:t>
            </a:r>
            <a:endParaRPr lang="zh-CN" altLang="en-US" sz="2400" dirty="0">
              <a:solidFill>
                <a:srgbClr val="000000"/>
              </a:solidFill>
              <a:cs typeface="Times New Roman" pitchFamily="18" charset="0"/>
            </a:endParaRPr>
          </a:p>
          <a:p>
            <a:pPr marL="0" indent="0">
              <a:spcBef>
                <a:spcPct val="10000"/>
              </a:spcBef>
              <a:buFont typeface="Wingdings" pitchFamily="2" charset="2"/>
              <a:buNone/>
            </a:pPr>
            <a:r>
              <a:rPr lang="zh-CN" altLang="en-US" sz="2400" dirty="0">
                <a:solidFill>
                  <a:srgbClr val="000000"/>
                </a:solidFill>
                <a:cs typeface="Times New Roman" pitchFamily="18" charset="0"/>
              </a:rPr>
              <a:t>（</a:t>
            </a:r>
            <a:r>
              <a:rPr lang="en-US" altLang="zh-CN" sz="2400" dirty="0">
                <a:solidFill>
                  <a:srgbClr val="000000"/>
                </a:solidFill>
              </a:rPr>
              <a:t>2</a:t>
            </a:r>
            <a:r>
              <a:rPr lang="zh-CN" altLang="en-US" sz="2400" dirty="0">
                <a:solidFill>
                  <a:srgbClr val="000000"/>
                </a:solidFill>
                <a:cs typeface="Times New Roman" pitchFamily="18" charset="0"/>
              </a:rPr>
              <a:t>）当所有条件跳转指令均</a:t>
            </a:r>
            <a:r>
              <a:rPr lang="zh-CN" altLang="en-US" sz="2400" dirty="0">
                <a:solidFill>
                  <a:srgbClr val="0000FF"/>
                </a:solidFill>
                <a:cs typeface="Times New Roman" pitchFamily="18" charset="0"/>
              </a:rPr>
              <a:t>发生条件跳转</a:t>
            </a:r>
            <a:r>
              <a:rPr lang="zh-CN" altLang="en-US" sz="2400" dirty="0">
                <a:solidFill>
                  <a:srgbClr val="000000"/>
                </a:solidFill>
                <a:cs typeface="Times New Roman" pitchFamily="18" charset="0"/>
              </a:rPr>
              <a:t>时，执行这段程序时流水线的实际</a:t>
            </a:r>
            <a:r>
              <a:rPr lang="zh-CN" altLang="en-US" sz="2400" dirty="0">
                <a:solidFill>
                  <a:srgbClr val="FF0000"/>
                </a:solidFill>
                <a:cs typeface="Times New Roman" pitchFamily="18" charset="0"/>
              </a:rPr>
              <a:t>吞吐率</a:t>
            </a:r>
            <a:r>
              <a:rPr lang="zh-CN" altLang="en-US" sz="2400" dirty="0">
                <a:solidFill>
                  <a:srgbClr val="000000"/>
                </a:solidFill>
                <a:cs typeface="Times New Roman" pitchFamily="18" charset="0"/>
              </a:rPr>
              <a:t>、</a:t>
            </a:r>
            <a:r>
              <a:rPr lang="zh-CN" altLang="en-US" sz="2400" dirty="0">
                <a:solidFill>
                  <a:srgbClr val="FF0000"/>
                </a:solidFill>
                <a:cs typeface="Times New Roman" pitchFamily="18" charset="0"/>
              </a:rPr>
              <a:t>加速比</a:t>
            </a:r>
            <a:r>
              <a:rPr lang="zh-CN" altLang="en-US" sz="2400" dirty="0">
                <a:solidFill>
                  <a:srgbClr val="000000"/>
                </a:solidFill>
                <a:cs typeface="Times New Roman" pitchFamily="18" charset="0"/>
              </a:rPr>
              <a:t>、</a:t>
            </a:r>
            <a:r>
              <a:rPr lang="zh-CN" altLang="en-US" sz="2400" dirty="0">
                <a:solidFill>
                  <a:srgbClr val="FF0000"/>
                </a:solidFill>
                <a:cs typeface="Times New Roman" pitchFamily="18" charset="0"/>
              </a:rPr>
              <a:t>效率</a:t>
            </a:r>
            <a:r>
              <a:rPr lang="zh-CN" altLang="en-US" sz="2400" dirty="0">
                <a:solidFill>
                  <a:srgbClr val="000000"/>
                </a:solidFill>
                <a:cs typeface="Times New Roman" pitchFamily="18" charset="0"/>
              </a:rPr>
              <a:t>又是多少？</a:t>
            </a:r>
            <a:r>
              <a:rPr lang="zh-CN" altLang="en-US" sz="2400" dirty="0"/>
              <a:t> </a:t>
            </a:r>
            <a:endParaRPr lang="en-US" altLang="zh-CN" sz="2400" dirty="0"/>
          </a:p>
        </p:txBody>
      </p:sp>
      <p:sp>
        <p:nvSpPr>
          <p:cNvPr id="1290261" name="AutoShape 21">
            <a:hlinkClick r:id="rId2" action="ppaction://hlinksldjump" highlightClick="1"/>
          </p:cNvPr>
          <p:cNvSpPr>
            <a:spLocks noChangeArrowheads="1"/>
          </p:cNvSpPr>
          <p:nvPr/>
        </p:nvSpPr>
        <p:spPr bwMode="auto">
          <a:xfrm>
            <a:off x="4139977" y="4941168"/>
            <a:ext cx="1296987" cy="431800"/>
          </a:xfrm>
          <a:prstGeom prst="actionButtonBlank">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zh-CN" altLang="en-US">
                <a:solidFill>
                  <a:srgbClr val="000099"/>
                </a:solidFill>
                <a:ea typeface="楷体_GB2312" pitchFamily="49" charset="-122"/>
              </a:rPr>
              <a:t>时空图</a:t>
            </a:r>
          </a:p>
        </p:txBody>
      </p:sp>
      <p:sp>
        <p:nvSpPr>
          <p:cNvPr id="1290262" name="AutoShape 22">
            <a:hlinkClick r:id="rId3" action="ppaction://hlinksldjump" highlightClick="1"/>
          </p:cNvPr>
          <p:cNvSpPr>
            <a:spLocks noChangeArrowheads="1"/>
          </p:cNvSpPr>
          <p:nvPr/>
        </p:nvSpPr>
        <p:spPr bwMode="auto">
          <a:xfrm>
            <a:off x="2339752" y="4941168"/>
            <a:ext cx="1512887" cy="431800"/>
          </a:xfrm>
          <a:prstGeom prst="actionButtonBlank">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l"/>
            <a:r>
              <a:rPr lang="en-US" altLang="zh-CN" dirty="0">
                <a:solidFill>
                  <a:srgbClr val="000099"/>
                </a:solidFill>
                <a:ea typeface="楷体_GB2312" pitchFamily="49" charset="-122"/>
              </a:rPr>
              <a:t>【</a:t>
            </a:r>
            <a:r>
              <a:rPr lang="zh-CN" altLang="en-US" dirty="0">
                <a:solidFill>
                  <a:srgbClr val="000099"/>
                </a:solidFill>
                <a:ea typeface="楷体_GB2312" pitchFamily="49" charset="-122"/>
              </a:rPr>
              <a:t>解</a:t>
            </a:r>
            <a:r>
              <a:rPr lang="en-US" altLang="zh-CN" dirty="0">
                <a:solidFill>
                  <a:srgbClr val="000099"/>
                </a:solidFill>
                <a:ea typeface="楷体_GB2312" pitchFamily="49" charset="-122"/>
              </a:rPr>
              <a:t>】①</a:t>
            </a:r>
          </a:p>
        </p:txBody>
      </p:sp>
      <p:sp>
        <p:nvSpPr>
          <p:cNvPr id="1290263" name="AutoShape 23">
            <a:hlinkClick r:id="rId4" action="ppaction://hlinksldjump" highlightClick="1"/>
          </p:cNvPr>
          <p:cNvSpPr>
            <a:spLocks noChangeArrowheads="1"/>
          </p:cNvSpPr>
          <p:nvPr/>
        </p:nvSpPr>
        <p:spPr bwMode="auto">
          <a:xfrm>
            <a:off x="4139977" y="5588868"/>
            <a:ext cx="1296987" cy="431800"/>
          </a:xfrm>
          <a:prstGeom prst="actionButtonBlank">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zh-CN" altLang="en-US">
                <a:solidFill>
                  <a:srgbClr val="000099"/>
                </a:solidFill>
                <a:ea typeface="楷体_GB2312" pitchFamily="49" charset="-122"/>
              </a:rPr>
              <a:t>时空图</a:t>
            </a:r>
          </a:p>
        </p:txBody>
      </p:sp>
      <p:sp>
        <p:nvSpPr>
          <p:cNvPr id="1290264" name="AutoShape 24">
            <a:hlinkClick r:id="rId5" action="ppaction://hlinksldjump" highlightClick="1"/>
          </p:cNvPr>
          <p:cNvSpPr>
            <a:spLocks noChangeArrowheads="1"/>
          </p:cNvSpPr>
          <p:nvPr/>
        </p:nvSpPr>
        <p:spPr bwMode="auto">
          <a:xfrm>
            <a:off x="2339752" y="5588868"/>
            <a:ext cx="1512887" cy="431800"/>
          </a:xfrm>
          <a:prstGeom prst="actionButtonBlank">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l"/>
            <a:r>
              <a:rPr lang="en-US" altLang="zh-CN">
                <a:solidFill>
                  <a:srgbClr val="000099"/>
                </a:solidFill>
                <a:ea typeface="楷体_GB2312" pitchFamily="49" charset="-122"/>
              </a:rPr>
              <a:t>【</a:t>
            </a:r>
            <a:r>
              <a:rPr lang="zh-CN" altLang="en-US">
                <a:solidFill>
                  <a:srgbClr val="000099"/>
                </a:solidFill>
                <a:ea typeface="楷体_GB2312" pitchFamily="49" charset="-122"/>
              </a:rPr>
              <a:t>解</a:t>
            </a:r>
            <a:r>
              <a:rPr lang="en-US" altLang="zh-CN">
                <a:solidFill>
                  <a:srgbClr val="000099"/>
                </a:solidFill>
                <a:ea typeface="楷体_GB2312" pitchFamily="49" charset="-122"/>
              </a:rPr>
              <a:t>】②</a:t>
            </a:r>
          </a:p>
        </p:txBody>
      </p:sp>
      <p:grpSp>
        <p:nvGrpSpPr>
          <p:cNvPr id="22" name="组合 21"/>
          <p:cNvGrpSpPr/>
          <p:nvPr/>
        </p:nvGrpSpPr>
        <p:grpSpPr>
          <a:xfrm>
            <a:off x="7128676" y="297656"/>
            <a:ext cx="1979828" cy="5957900"/>
            <a:chOff x="7128676" y="297656"/>
            <a:chExt cx="1979828" cy="5957900"/>
          </a:xfrm>
        </p:grpSpPr>
        <p:sp>
          <p:nvSpPr>
            <p:cNvPr id="2" name="矩形 1"/>
            <p:cNvSpPr/>
            <p:nvPr/>
          </p:nvSpPr>
          <p:spPr bwMode="auto">
            <a:xfrm>
              <a:off x="7128676" y="297656"/>
              <a:ext cx="936104" cy="4499496"/>
            </a:xfrm>
            <a:prstGeom prst="rect">
              <a:avLst/>
            </a:prstGeom>
            <a:solidFill>
              <a:srgbClr val="FFFFCC"/>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indent="26670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chemeClr val="tx1"/>
                  </a:solidFill>
                  <a:effectLst/>
                </a:rPr>
                <a:t>I</a:t>
              </a:r>
              <a:r>
                <a:rPr kumimoji="0" lang="en-US" altLang="zh-CN" b="1" i="0" u="none" strike="noStrike" cap="none" normalizeH="0" baseline="-25000" dirty="0" smtClean="0">
                  <a:ln>
                    <a:noFill/>
                  </a:ln>
                  <a:solidFill>
                    <a:schemeClr val="tx1"/>
                  </a:solidFill>
                  <a:effectLst/>
                </a:rPr>
                <a:t>1</a:t>
              </a:r>
            </a:p>
            <a:p>
              <a:pPr marR="0" indent="266700" algn="l" defTabSz="914400" rtl="0" eaLnBrk="1" fontAlgn="base" latinLnBrk="0" hangingPunct="1">
                <a:lnSpc>
                  <a:spcPct val="100000"/>
                </a:lnSpc>
                <a:spcBef>
                  <a:spcPct val="0"/>
                </a:spcBef>
                <a:spcAft>
                  <a:spcPct val="0"/>
                </a:spcAft>
                <a:buClrTx/>
                <a:buSzTx/>
                <a:buFontTx/>
                <a:buNone/>
                <a:tabLst/>
              </a:pPr>
              <a:r>
                <a:rPr lang="en-US" altLang="zh-CN" dirty="0" smtClean="0"/>
                <a:t>I</a:t>
              </a:r>
              <a:r>
                <a:rPr lang="en-US" altLang="zh-CN" baseline="-25000" dirty="0"/>
                <a:t>2</a:t>
              </a:r>
            </a:p>
            <a:p>
              <a:pPr marR="0" indent="26670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chemeClr val="tx1"/>
                  </a:solidFill>
                  <a:effectLst/>
                </a:rPr>
                <a:t>I</a:t>
              </a:r>
              <a:r>
                <a:rPr lang="en-US" altLang="zh-CN" baseline="-25000" dirty="0"/>
                <a:t>3</a:t>
              </a:r>
            </a:p>
            <a:p>
              <a:pPr marR="0" indent="266700" algn="l" defTabSz="914400" rtl="0" eaLnBrk="1" fontAlgn="base" latinLnBrk="0" hangingPunct="1">
                <a:lnSpc>
                  <a:spcPct val="100000"/>
                </a:lnSpc>
                <a:spcBef>
                  <a:spcPct val="0"/>
                </a:spcBef>
                <a:spcAft>
                  <a:spcPct val="0"/>
                </a:spcAft>
                <a:buClrTx/>
                <a:buSzTx/>
                <a:buFontTx/>
                <a:buNone/>
                <a:tabLst/>
              </a:pPr>
              <a:r>
                <a:rPr lang="en-US" altLang="zh-CN" dirty="0" smtClean="0">
                  <a:solidFill>
                    <a:srgbClr val="FF0000"/>
                  </a:solidFill>
                </a:rPr>
                <a:t>I</a:t>
              </a:r>
              <a:r>
                <a:rPr lang="en-US" altLang="zh-CN" baseline="-25000" dirty="0">
                  <a:solidFill>
                    <a:srgbClr val="FF0000"/>
                  </a:solidFill>
                </a:rPr>
                <a:t>4</a:t>
              </a:r>
            </a:p>
            <a:p>
              <a:pPr marR="0" indent="266700" algn="l" defTabSz="914400" rtl="0" eaLnBrk="1" fontAlgn="base" latinLnBrk="0" hangingPunct="1">
                <a:lnSpc>
                  <a:spcPct val="100000"/>
                </a:lnSpc>
                <a:spcBef>
                  <a:spcPct val="0"/>
                </a:spcBef>
                <a:spcAft>
                  <a:spcPct val="0"/>
                </a:spcAft>
                <a:buClrTx/>
                <a:buSzTx/>
                <a:buFontTx/>
                <a:buNone/>
                <a:tabLst/>
              </a:pPr>
              <a:r>
                <a:rPr lang="en-US" altLang="zh-CN" dirty="0" smtClean="0">
                  <a:solidFill>
                    <a:srgbClr val="008000"/>
                  </a:solidFill>
                </a:rPr>
                <a:t>I</a:t>
              </a:r>
              <a:r>
                <a:rPr lang="en-US" altLang="zh-CN" baseline="-25000" dirty="0">
                  <a:solidFill>
                    <a:srgbClr val="008000"/>
                  </a:solidFill>
                </a:rPr>
                <a:t>5</a:t>
              </a:r>
            </a:p>
            <a:p>
              <a:pPr marR="0" indent="266700" algn="l" defTabSz="914400" rtl="0" eaLnBrk="1" fontAlgn="base" latinLnBrk="0" hangingPunct="1">
                <a:lnSpc>
                  <a:spcPct val="100000"/>
                </a:lnSpc>
                <a:spcBef>
                  <a:spcPct val="0"/>
                </a:spcBef>
                <a:spcAft>
                  <a:spcPct val="0"/>
                </a:spcAft>
                <a:buClrTx/>
                <a:buSzTx/>
                <a:buFontTx/>
                <a:buNone/>
                <a:tabLst/>
              </a:pPr>
              <a:endParaRPr lang="en-US" altLang="zh-CN" dirty="0"/>
            </a:p>
            <a:p>
              <a:pPr marR="0" indent="266700" algn="l" defTabSz="914400" rtl="0" eaLnBrk="1" fontAlgn="base" latinLnBrk="0" hangingPunct="1">
                <a:lnSpc>
                  <a:spcPct val="100000"/>
                </a:lnSpc>
                <a:spcBef>
                  <a:spcPct val="0"/>
                </a:spcBef>
                <a:spcAft>
                  <a:spcPct val="0"/>
                </a:spcAft>
                <a:buClrTx/>
                <a:buSzTx/>
                <a:buFontTx/>
                <a:buNone/>
                <a:tabLst/>
              </a:pPr>
              <a:r>
                <a:rPr lang="en-US" altLang="zh-CN" dirty="0" smtClean="0">
                  <a:solidFill>
                    <a:srgbClr val="0000FF"/>
                  </a:solidFill>
                </a:rPr>
                <a:t>I</a:t>
              </a:r>
              <a:r>
                <a:rPr lang="en-US" altLang="zh-CN" baseline="-25000" dirty="0">
                  <a:solidFill>
                    <a:srgbClr val="0000FF"/>
                  </a:solidFill>
                </a:rPr>
                <a:t>10</a:t>
              </a:r>
            </a:p>
            <a:p>
              <a:pPr marR="0" indent="266700" algn="l" defTabSz="914400" rtl="0" eaLnBrk="1" fontAlgn="base" latinLnBrk="0" hangingPunct="1">
                <a:lnSpc>
                  <a:spcPct val="100000"/>
                </a:lnSpc>
                <a:spcBef>
                  <a:spcPct val="0"/>
                </a:spcBef>
                <a:spcAft>
                  <a:spcPct val="0"/>
                </a:spcAft>
                <a:buClrTx/>
                <a:buSzTx/>
                <a:buFontTx/>
                <a:buNone/>
                <a:tabLst/>
              </a:pPr>
              <a:r>
                <a:rPr lang="en-US" altLang="zh-CN" dirty="0" smtClean="0"/>
                <a:t>I</a:t>
              </a:r>
              <a:r>
                <a:rPr lang="en-US" altLang="zh-CN" baseline="-25000" dirty="0"/>
                <a:t>11</a:t>
              </a:r>
            </a:p>
            <a:p>
              <a:pPr marR="0" indent="266700" algn="l" defTabSz="914400" rtl="0" eaLnBrk="1" fontAlgn="base" latinLnBrk="0" hangingPunct="1">
                <a:lnSpc>
                  <a:spcPct val="100000"/>
                </a:lnSpc>
                <a:spcBef>
                  <a:spcPct val="0"/>
                </a:spcBef>
                <a:spcAft>
                  <a:spcPct val="0"/>
                </a:spcAft>
                <a:buClrTx/>
                <a:buSzTx/>
                <a:buFontTx/>
                <a:buNone/>
                <a:tabLst/>
              </a:pPr>
              <a:r>
                <a:rPr lang="en-US" altLang="zh-CN" dirty="0" smtClean="0"/>
                <a:t>I</a:t>
              </a:r>
              <a:r>
                <a:rPr lang="en-US" altLang="zh-CN" baseline="-25000" dirty="0"/>
                <a:t>12</a:t>
              </a:r>
            </a:p>
            <a:p>
              <a:pPr marR="0" indent="266700" algn="l" defTabSz="914400" rtl="0" eaLnBrk="1" fontAlgn="base" latinLnBrk="0" hangingPunct="1">
                <a:lnSpc>
                  <a:spcPct val="100000"/>
                </a:lnSpc>
                <a:spcBef>
                  <a:spcPct val="0"/>
                </a:spcBef>
                <a:spcAft>
                  <a:spcPct val="0"/>
                </a:spcAft>
                <a:buClrTx/>
                <a:buSzTx/>
                <a:buFontTx/>
                <a:buNone/>
                <a:tabLst/>
              </a:pPr>
              <a:r>
                <a:rPr lang="en-US" altLang="zh-CN" dirty="0" smtClean="0"/>
                <a:t>I</a:t>
              </a:r>
              <a:r>
                <a:rPr lang="en-US" altLang="zh-CN" baseline="-25000" dirty="0"/>
                <a:t>13</a:t>
              </a:r>
            </a:p>
            <a:p>
              <a:pPr marR="0" indent="266700" algn="l" defTabSz="914400" rtl="0" eaLnBrk="1" fontAlgn="base" latinLnBrk="0" hangingPunct="1">
                <a:lnSpc>
                  <a:spcPct val="100000"/>
                </a:lnSpc>
                <a:spcBef>
                  <a:spcPct val="0"/>
                </a:spcBef>
                <a:spcAft>
                  <a:spcPct val="0"/>
                </a:spcAft>
                <a:buClrTx/>
                <a:buSzTx/>
                <a:buFontTx/>
                <a:buNone/>
                <a:tabLst/>
              </a:pPr>
              <a:r>
                <a:rPr lang="en-US" altLang="zh-CN" dirty="0" smtClean="0"/>
                <a:t>I</a:t>
              </a:r>
              <a:r>
                <a:rPr lang="en-US" altLang="zh-CN" baseline="-25000" dirty="0"/>
                <a:t>14</a:t>
              </a:r>
            </a:p>
            <a:p>
              <a:pPr marR="0" indent="266700" algn="l" defTabSz="914400" rtl="0" eaLnBrk="1" fontAlgn="base" latinLnBrk="0" hangingPunct="1">
                <a:lnSpc>
                  <a:spcPct val="100000"/>
                </a:lnSpc>
                <a:spcBef>
                  <a:spcPct val="0"/>
                </a:spcBef>
                <a:spcAft>
                  <a:spcPct val="0"/>
                </a:spcAft>
                <a:buClrTx/>
                <a:buSzTx/>
                <a:buFontTx/>
                <a:buNone/>
                <a:tabLst/>
              </a:pPr>
              <a:r>
                <a:rPr lang="en-US" altLang="zh-CN" dirty="0" smtClean="0"/>
                <a:t>I</a:t>
              </a:r>
              <a:r>
                <a:rPr lang="en-US" altLang="zh-CN" baseline="-25000" dirty="0"/>
                <a:t>15</a:t>
              </a:r>
            </a:p>
          </p:txBody>
        </p:sp>
        <p:sp>
          <p:nvSpPr>
            <p:cNvPr id="3" name="文本框 2"/>
            <p:cNvSpPr txBox="1"/>
            <p:nvPr/>
          </p:nvSpPr>
          <p:spPr>
            <a:xfrm>
              <a:off x="7416408" y="2170360"/>
              <a:ext cx="553998" cy="504180"/>
            </a:xfrm>
            <a:prstGeom prst="rect">
              <a:avLst/>
            </a:prstGeom>
            <a:noFill/>
          </p:spPr>
          <p:txBody>
            <a:bodyPr vert="eaVert" wrap="square" rtlCol="0">
              <a:spAutoFit/>
            </a:bodyPr>
            <a:lstStyle/>
            <a:p>
              <a:r>
                <a:rPr lang="en-US" altLang="zh-CN" dirty="0" smtClean="0"/>
                <a:t>…</a:t>
              </a:r>
              <a:endParaRPr lang="zh-CN" altLang="en-US" dirty="0"/>
            </a:p>
          </p:txBody>
        </p:sp>
        <p:sp>
          <p:nvSpPr>
            <p:cNvPr id="11" name="矩形 10"/>
            <p:cNvSpPr/>
            <p:nvPr/>
          </p:nvSpPr>
          <p:spPr bwMode="auto">
            <a:xfrm>
              <a:off x="7132952" y="4941168"/>
              <a:ext cx="936104" cy="449796"/>
            </a:xfrm>
            <a:prstGeom prst="rect">
              <a:avLst/>
            </a:prstGeom>
            <a:solidFill>
              <a:srgbClr val="FFFFCC"/>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altLang="zh-CN" baseline="-25000" dirty="0"/>
            </a:p>
          </p:txBody>
        </p:sp>
        <p:sp>
          <p:nvSpPr>
            <p:cNvPr id="12" name="矩形 11"/>
            <p:cNvSpPr/>
            <p:nvPr/>
          </p:nvSpPr>
          <p:spPr bwMode="auto">
            <a:xfrm>
              <a:off x="7128676" y="5805760"/>
              <a:ext cx="936104" cy="449796"/>
            </a:xfrm>
            <a:prstGeom prst="rect">
              <a:avLst/>
            </a:prstGeom>
            <a:solidFill>
              <a:srgbClr val="FFFFCC"/>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altLang="zh-CN" baseline="-25000" dirty="0"/>
            </a:p>
          </p:txBody>
        </p:sp>
        <p:sp>
          <p:nvSpPr>
            <p:cNvPr id="13" name="文本框 12"/>
            <p:cNvSpPr txBox="1"/>
            <p:nvPr/>
          </p:nvSpPr>
          <p:spPr>
            <a:xfrm>
              <a:off x="7426035" y="5354612"/>
              <a:ext cx="553998" cy="504180"/>
            </a:xfrm>
            <a:prstGeom prst="rect">
              <a:avLst/>
            </a:prstGeom>
            <a:noFill/>
          </p:spPr>
          <p:txBody>
            <a:bodyPr vert="eaVert" wrap="square" rtlCol="0">
              <a:spAutoFit/>
            </a:bodyPr>
            <a:lstStyle/>
            <a:p>
              <a:r>
                <a:rPr lang="en-US" altLang="zh-CN" dirty="0" smtClean="0"/>
                <a:t>…</a:t>
              </a:r>
              <a:endParaRPr lang="zh-CN" altLang="en-US" dirty="0"/>
            </a:p>
          </p:txBody>
        </p:sp>
        <p:grpSp>
          <p:nvGrpSpPr>
            <p:cNvPr id="17" name="组合 16"/>
            <p:cNvGrpSpPr/>
            <p:nvPr/>
          </p:nvGrpSpPr>
          <p:grpSpPr>
            <a:xfrm>
              <a:off x="7222347" y="1628800"/>
              <a:ext cx="250166" cy="1117624"/>
              <a:chOff x="7359872" y="1628800"/>
              <a:chExt cx="313286" cy="1117624"/>
            </a:xfrm>
          </p:grpSpPr>
          <p:cxnSp>
            <p:nvCxnSpPr>
              <p:cNvPr id="5" name="直接连接符 4"/>
              <p:cNvCxnSpPr/>
              <p:nvPr/>
            </p:nvCxnSpPr>
            <p:spPr bwMode="auto">
              <a:xfrm flipH="1">
                <a:off x="7359872" y="1628800"/>
                <a:ext cx="313286" cy="0"/>
              </a:xfrm>
              <a:prstGeom prst="line">
                <a:avLst/>
              </a:prstGeom>
              <a:solidFill>
                <a:srgbClr val="FFFFFF"/>
              </a:solidFill>
              <a:ln w="28575" cap="flat" cmpd="sng" algn="ctr">
                <a:solidFill>
                  <a:srgbClr val="FF0000"/>
                </a:solidFill>
                <a:prstDash val="solid"/>
                <a:round/>
                <a:headEnd type="none" w="med" len="med"/>
                <a:tailEnd type="none" w="med" len="med"/>
              </a:ln>
              <a:effectLst/>
            </p:spPr>
          </p:cxnSp>
          <p:cxnSp>
            <p:nvCxnSpPr>
              <p:cNvPr id="7" name="直接箭头连接符 6"/>
              <p:cNvCxnSpPr/>
              <p:nvPr/>
            </p:nvCxnSpPr>
            <p:spPr bwMode="auto">
              <a:xfrm>
                <a:off x="7359872" y="2746424"/>
                <a:ext cx="313286" cy="0"/>
              </a:xfrm>
              <a:prstGeom prst="straightConnector1">
                <a:avLst/>
              </a:prstGeom>
              <a:solidFill>
                <a:srgbClr val="FFFFFF"/>
              </a:solidFill>
              <a:ln w="28575" cap="flat" cmpd="sng" algn="ctr">
                <a:solidFill>
                  <a:srgbClr val="FF0000"/>
                </a:solidFill>
                <a:prstDash val="solid"/>
                <a:round/>
                <a:headEnd type="none" w="med" len="med"/>
                <a:tailEnd type="triangle" w="med" len="lg"/>
              </a:ln>
              <a:effectLst/>
            </p:spPr>
          </p:cxnSp>
          <p:cxnSp>
            <p:nvCxnSpPr>
              <p:cNvPr id="14" name="直接连接符 13"/>
              <p:cNvCxnSpPr/>
              <p:nvPr/>
            </p:nvCxnSpPr>
            <p:spPr bwMode="auto">
              <a:xfrm>
                <a:off x="7359872" y="1628800"/>
                <a:ext cx="0" cy="1117624"/>
              </a:xfrm>
              <a:prstGeom prst="line">
                <a:avLst/>
              </a:prstGeom>
              <a:solidFill>
                <a:srgbClr val="FFFFFF"/>
              </a:solidFill>
              <a:ln w="28575" cap="flat" cmpd="sng" algn="ctr">
                <a:solidFill>
                  <a:srgbClr val="FF0000"/>
                </a:solidFill>
                <a:prstDash val="solid"/>
                <a:round/>
                <a:headEnd type="none" w="med" len="med"/>
                <a:tailEnd type="none" w="med" len="med"/>
              </a:ln>
              <a:effectLst/>
            </p:spPr>
          </p:cxnSp>
        </p:grpSp>
        <p:sp>
          <p:nvSpPr>
            <p:cNvPr id="18" name="右大括号 17"/>
            <p:cNvSpPr/>
            <p:nvPr/>
          </p:nvSpPr>
          <p:spPr bwMode="auto">
            <a:xfrm>
              <a:off x="8136788" y="297656"/>
              <a:ext cx="216024" cy="5957900"/>
            </a:xfrm>
            <a:prstGeom prst="rightBrace">
              <a:avLst>
                <a:gd name="adj1" fmla="val 48265"/>
                <a:gd name="adj2" fmla="val 50000"/>
              </a:avLst>
            </a:prstGeom>
            <a:solidFill>
              <a:srgbClr val="FFFFFF"/>
            </a:solidFill>
            <a:ln w="19050"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20" name="矩形 19"/>
            <p:cNvSpPr/>
            <p:nvPr/>
          </p:nvSpPr>
          <p:spPr>
            <a:xfrm>
              <a:off x="8306682" y="3014204"/>
              <a:ext cx="801822" cy="461665"/>
            </a:xfrm>
            <a:prstGeom prst="rect">
              <a:avLst/>
            </a:prstGeom>
          </p:spPr>
          <p:txBody>
            <a:bodyPr wrap="none">
              <a:spAutoFit/>
            </a:bodyPr>
            <a:lstStyle/>
            <a:p>
              <a:pPr algn="r"/>
              <a:r>
                <a:rPr lang="en-US" altLang="zh-CN" dirty="0">
                  <a:solidFill>
                    <a:srgbClr val="FF0000"/>
                  </a:solidFill>
                </a:rPr>
                <a:t>50</a:t>
              </a:r>
              <a:r>
                <a:rPr lang="zh-CN" altLang="en-US" dirty="0">
                  <a:solidFill>
                    <a:srgbClr val="FF0000"/>
                  </a:solidFill>
                </a:rPr>
                <a:t>个</a:t>
              </a:r>
            </a:p>
          </p:txBody>
        </p:sp>
        <p:sp>
          <p:nvSpPr>
            <p:cNvPr id="21" name="任意多边形 20"/>
            <p:cNvSpPr/>
            <p:nvPr/>
          </p:nvSpPr>
          <p:spPr bwMode="auto">
            <a:xfrm>
              <a:off x="7712015" y="1656272"/>
              <a:ext cx="215912" cy="345056"/>
            </a:xfrm>
            <a:custGeom>
              <a:avLst/>
              <a:gdLst>
                <a:gd name="connsiteX0" fmla="*/ 34506 w 215912"/>
                <a:gd name="connsiteY0" fmla="*/ 0 h 345056"/>
                <a:gd name="connsiteX1" fmla="*/ 215660 w 215912"/>
                <a:gd name="connsiteY1" fmla="*/ 146649 h 345056"/>
                <a:gd name="connsiteX2" fmla="*/ 0 w 215912"/>
                <a:gd name="connsiteY2" fmla="*/ 345056 h 345056"/>
              </a:gdLst>
              <a:ahLst/>
              <a:cxnLst>
                <a:cxn ang="0">
                  <a:pos x="connsiteX0" y="connsiteY0"/>
                </a:cxn>
                <a:cxn ang="0">
                  <a:pos x="connsiteX1" y="connsiteY1"/>
                </a:cxn>
                <a:cxn ang="0">
                  <a:pos x="connsiteX2" y="connsiteY2"/>
                </a:cxn>
              </a:cxnLst>
              <a:rect l="l" t="t" r="r" b="b"/>
              <a:pathLst>
                <a:path w="215912" h="345056">
                  <a:moveTo>
                    <a:pt x="34506" y="0"/>
                  </a:moveTo>
                  <a:cubicBezTo>
                    <a:pt x="127958" y="44570"/>
                    <a:pt x="221411" y="89140"/>
                    <a:pt x="215660" y="146649"/>
                  </a:cubicBezTo>
                  <a:cubicBezTo>
                    <a:pt x="209909" y="204158"/>
                    <a:pt x="104954" y="274607"/>
                    <a:pt x="0" y="345056"/>
                  </a:cubicBezTo>
                </a:path>
              </a:pathLst>
            </a:custGeom>
            <a:noFill/>
            <a:ln w="19050" cap="flat" cmpd="sng" algn="ctr">
              <a:solidFill>
                <a:srgbClr val="FF6600"/>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2" name="灯片编号占位符 4"/>
          <p:cNvSpPr>
            <a:spLocks noGrp="1"/>
          </p:cNvSpPr>
          <p:nvPr>
            <p:ph type="sldNum" sz="quarter" idx="11"/>
          </p:nvPr>
        </p:nvSpPr>
        <p:spPr/>
        <p:txBody>
          <a:bodyPr/>
          <a:lstStyle/>
          <a:p>
            <a:fld id="{363150A2-B1CA-4777-879B-3DAB23F4301F}" type="slidenum">
              <a:rPr lang="zh-CN" altLang="en-US"/>
              <a:pPr/>
              <a:t>78</a:t>
            </a:fld>
            <a:endParaRPr lang="en-US" altLang="zh-CN"/>
          </a:p>
        </p:txBody>
      </p:sp>
      <p:sp>
        <p:nvSpPr>
          <p:cNvPr id="1389570" name="Rectangle 2"/>
          <p:cNvSpPr>
            <a:spLocks noGrp="1" noChangeArrowheads="1"/>
          </p:cNvSpPr>
          <p:nvPr>
            <p:ph type="title"/>
          </p:nvPr>
        </p:nvSpPr>
        <p:spPr/>
        <p:txBody>
          <a:bodyPr/>
          <a:lstStyle/>
          <a:p>
            <a:r>
              <a:rPr lang="en-US" altLang="zh-CN"/>
              <a:t>7.4.6 </a:t>
            </a:r>
            <a:r>
              <a:rPr lang="zh-CN" altLang="en-US" b="0"/>
              <a:t>流水线性能分析</a:t>
            </a:r>
            <a:endParaRPr lang="en-US" altLang="zh-CN"/>
          </a:p>
        </p:txBody>
      </p:sp>
      <p:sp>
        <p:nvSpPr>
          <p:cNvPr id="1389571" name="Rectangle 3"/>
          <p:cNvSpPr>
            <a:spLocks noGrp="1" noChangeArrowheads="1"/>
          </p:cNvSpPr>
          <p:nvPr>
            <p:ph type="body" idx="1"/>
          </p:nvPr>
        </p:nvSpPr>
        <p:spPr>
          <a:xfrm>
            <a:off x="457200" y="549275"/>
            <a:ext cx="8578850" cy="503238"/>
          </a:xfrm>
        </p:spPr>
        <p:txBody>
          <a:bodyPr/>
          <a:lstStyle/>
          <a:p>
            <a:pPr marL="0" indent="0" algn="just">
              <a:spcBef>
                <a:spcPct val="10000"/>
              </a:spcBef>
              <a:buFont typeface="Wingdings" pitchFamily="2" charset="2"/>
              <a:buNone/>
            </a:pPr>
            <a:r>
              <a:rPr lang="en-US" altLang="zh-CN" sz="2400">
                <a:solidFill>
                  <a:srgbClr val="000000"/>
                </a:solidFill>
              </a:rPr>
              <a:t>【</a:t>
            </a:r>
            <a:r>
              <a:rPr lang="zh-CN" altLang="en-US" sz="2400">
                <a:solidFill>
                  <a:srgbClr val="000000"/>
                </a:solidFill>
              </a:rPr>
              <a:t>例</a:t>
            </a:r>
            <a:r>
              <a:rPr lang="en-US" altLang="zh-CN" sz="2400">
                <a:solidFill>
                  <a:srgbClr val="000000"/>
                </a:solidFill>
              </a:rPr>
              <a:t>7.2】</a:t>
            </a:r>
            <a:endParaRPr lang="en-US" altLang="zh-CN" sz="2400"/>
          </a:p>
        </p:txBody>
      </p:sp>
      <p:sp>
        <p:nvSpPr>
          <p:cNvPr id="1389572" name="Rectangle 4"/>
          <p:cNvSpPr>
            <a:spLocks noChangeAspect="1" noChangeArrowheads="1"/>
          </p:cNvSpPr>
          <p:nvPr/>
        </p:nvSpPr>
        <p:spPr bwMode="auto">
          <a:xfrm>
            <a:off x="517525" y="4692650"/>
            <a:ext cx="336550" cy="338138"/>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a:t>
            </a:r>
          </a:p>
        </p:txBody>
      </p:sp>
      <p:sp>
        <p:nvSpPr>
          <p:cNvPr id="1389573" name="Rectangle 5"/>
          <p:cNvSpPr>
            <a:spLocks noChangeAspect="1" noChangeArrowheads="1"/>
          </p:cNvSpPr>
          <p:nvPr/>
        </p:nvSpPr>
        <p:spPr bwMode="auto">
          <a:xfrm>
            <a:off x="855663" y="4692650"/>
            <a:ext cx="338137" cy="338138"/>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2</a:t>
            </a:r>
          </a:p>
        </p:txBody>
      </p:sp>
      <p:sp>
        <p:nvSpPr>
          <p:cNvPr id="1389574" name="Rectangle 6"/>
          <p:cNvSpPr>
            <a:spLocks noChangeAspect="1" noChangeArrowheads="1"/>
          </p:cNvSpPr>
          <p:nvPr/>
        </p:nvSpPr>
        <p:spPr bwMode="auto">
          <a:xfrm>
            <a:off x="1531938" y="4692650"/>
            <a:ext cx="336550" cy="338138"/>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4</a:t>
            </a:r>
          </a:p>
        </p:txBody>
      </p:sp>
      <p:sp>
        <p:nvSpPr>
          <p:cNvPr id="1389575" name="Rectangle 7"/>
          <p:cNvSpPr>
            <a:spLocks noChangeAspect="1" noChangeArrowheads="1"/>
          </p:cNvSpPr>
          <p:nvPr/>
        </p:nvSpPr>
        <p:spPr bwMode="auto">
          <a:xfrm>
            <a:off x="1193800" y="4692650"/>
            <a:ext cx="338138" cy="338138"/>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3</a:t>
            </a:r>
          </a:p>
        </p:txBody>
      </p:sp>
      <p:sp>
        <p:nvSpPr>
          <p:cNvPr id="1389576" name="Rectangle 8"/>
          <p:cNvSpPr>
            <a:spLocks noChangeAspect="1" noChangeArrowheads="1"/>
          </p:cNvSpPr>
          <p:nvPr/>
        </p:nvSpPr>
        <p:spPr bwMode="auto">
          <a:xfrm>
            <a:off x="855663" y="4352925"/>
            <a:ext cx="338137" cy="338138"/>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a:t>
            </a:r>
          </a:p>
        </p:txBody>
      </p:sp>
      <p:sp>
        <p:nvSpPr>
          <p:cNvPr id="1389577" name="Rectangle 9"/>
          <p:cNvSpPr>
            <a:spLocks noChangeAspect="1" noChangeArrowheads="1"/>
          </p:cNvSpPr>
          <p:nvPr/>
        </p:nvSpPr>
        <p:spPr bwMode="auto">
          <a:xfrm>
            <a:off x="1195388" y="4352925"/>
            <a:ext cx="336550" cy="338138"/>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2</a:t>
            </a:r>
          </a:p>
        </p:txBody>
      </p:sp>
      <p:sp>
        <p:nvSpPr>
          <p:cNvPr id="1389578" name="Rectangle 10"/>
          <p:cNvSpPr>
            <a:spLocks noChangeAspect="1" noChangeArrowheads="1"/>
          </p:cNvSpPr>
          <p:nvPr/>
        </p:nvSpPr>
        <p:spPr bwMode="auto">
          <a:xfrm>
            <a:off x="1870075" y="4352925"/>
            <a:ext cx="338138" cy="338138"/>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4</a:t>
            </a:r>
          </a:p>
        </p:txBody>
      </p:sp>
      <p:sp>
        <p:nvSpPr>
          <p:cNvPr id="1389579" name="Rectangle 11"/>
          <p:cNvSpPr>
            <a:spLocks noChangeAspect="1" noChangeArrowheads="1"/>
          </p:cNvSpPr>
          <p:nvPr/>
        </p:nvSpPr>
        <p:spPr bwMode="auto">
          <a:xfrm>
            <a:off x="1531938" y="4352925"/>
            <a:ext cx="338137" cy="338138"/>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3</a:t>
            </a:r>
          </a:p>
        </p:txBody>
      </p:sp>
      <p:sp>
        <p:nvSpPr>
          <p:cNvPr id="1389580" name="Rectangle 12"/>
          <p:cNvSpPr>
            <a:spLocks noChangeAspect="1" noChangeArrowheads="1"/>
          </p:cNvSpPr>
          <p:nvPr/>
        </p:nvSpPr>
        <p:spPr bwMode="auto">
          <a:xfrm>
            <a:off x="1193800" y="4014788"/>
            <a:ext cx="338138" cy="338137"/>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a:t>
            </a:r>
          </a:p>
        </p:txBody>
      </p:sp>
      <p:sp>
        <p:nvSpPr>
          <p:cNvPr id="1389581" name="Rectangle 13"/>
          <p:cNvSpPr>
            <a:spLocks noChangeAspect="1" noChangeArrowheads="1"/>
          </p:cNvSpPr>
          <p:nvPr/>
        </p:nvSpPr>
        <p:spPr bwMode="auto">
          <a:xfrm>
            <a:off x="1531938" y="4014788"/>
            <a:ext cx="338137" cy="338137"/>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2</a:t>
            </a:r>
          </a:p>
        </p:txBody>
      </p:sp>
      <p:sp>
        <p:nvSpPr>
          <p:cNvPr id="1389582" name="Rectangle 14"/>
          <p:cNvSpPr>
            <a:spLocks noChangeAspect="1" noChangeArrowheads="1"/>
          </p:cNvSpPr>
          <p:nvPr/>
        </p:nvSpPr>
        <p:spPr bwMode="auto">
          <a:xfrm>
            <a:off x="2208213" y="4014788"/>
            <a:ext cx="338137" cy="338137"/>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4</a:t>
            </a:r>
          </a:p>
        </p:txBody>
      </p:sp>
      <p:sp>
        <p:nvSpPr>
          <p:cNvPr id="1389583" name="Rectangle 15"/>
          <p:cNvSpPr>
            <a:spLocks noChangeAspect="1" noChangeArrowheads="1"/>
          </p:cNvSpPr>
          <p:nvPr/>
        </p:nvSpPr>
        <p:spPr bwMode="auto">
          <a:xfrm>
            <a:off x="1870075" y="4014788"/>
            <a:ext cx="338138" cy="338137"/>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3</a:t>
            </a:r>
          </a:p>
        </p:txBody>
      </p:sp>
      <p:sp>
        <p:nvSpPr>
          <p:cNvPr id="1389584" name="Rectangle 16"/>
          <p:cNvSpPr>
            <a:spLocks noChangeAspect="1" noChangeArrowheads="1"/>
          </p:cNvSpPr>
          <p:nvPr/>
        </p:nvSpPr>
        <p:spPr bwMode="auto">
          <a:xfrm>
            <a:off x="1530350" y="3678238"/>
            <a:ext cx="338138" cy="336550"/>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a:t>
            </a:r>
          </a:p>
        </p:txBody>
      </p:sp>
      <p:sp>
        <p:nvSpPr>
          <p:cNvPr id="1389585" name="Rectangle 17"/>
          <p:cNvSpPr>
            <a:spLocks noChangeAspect="1" noChangeArrowheads="1"/>
          </p:cNvSpPr>
          <p:nvPr/>
        </p:nvSpPr>
        <p:spPr bwMode="auto">
          <a:xfrm>
            <a:off x="1868488" y="3678238"/>
            <a:ext cx="338137" cy="3365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2</a:t>
            </a:r>
          </a:p>
        </p:txBody>
      </p:sp>
      <p:sp>
        <p:nvSpPr>
          <p:cNvPr id="1389586" name="Rectangle 18"/>
          <p:cNvSpPr>
            <a:spLocks noChangeAspect="1" noChangeArrowheads="1"/>
          </p:cNvSpPr>
          <p:nvPr/>
        </p:nvSpPr>
        <p:spPr bwMode="auto">
          <a:xfrm>
            <a:off x="2544763" y="3678238"/>
            <a:ext cx="338137" cy="3365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4</a:t>
            </a:r>
          </a:p>
        </p:txBody>
      </p:sp>
      <p:sp>
        <p:nvSpPr>
          <p:cNvPr id="1389587" name="Rectangle 19"/>
          <p:cNvSpPr>
            <a:spLocks noChangeAspect="1" noChangeArrowheads="1"/>
          </p:cNvSpPr>
          <p:nvPr/>
        </p:nvSpPr>
        <p:spPr bwMode="auto">
          <a:xfrm>
            <a:off x="2206625" y="3678238"/>
            <a:ext cx="338138" cy="3365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3</a:t>
            </a:r>
          </a:p>
        </p:txBody>
      </p:sp>
      <p:sp>
        <p:nvSpPr>
          <p:cNvPr id="1389588" name="Rectangle 20"/>
          <p:cNvSpPr>
            <a:spLocks noChangeAspect="1" noChangeArrowheads="1"/>
          </p:cNvSpPr>
          <p:nvPr/>
        </p:nvSpPr>
        <p:spPr bwMode="auto">
          <a:xfrm>
            <a:off x="1868488" y="4694238"/>
            <a:ext cx="336550" cy="336550"/>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5</a:t>
            </a:r>
          </a:p>
        </p:txBody>
      </p:sp>
      <p:sp>
        <p:nvSpPr>
          <p:cNvPr id="1389589" name="Rectangle 21"/>
          <p:cNvSpPr>
            <a:spLocks noChangeAspect="1" noChangeArrowheads="1"/>
          </p:cNvSpPr>
          <p:nvPr/>
        </p:nvSpPr>
        <p:spPr bwMode="auto">
          <a:xfrm>
            <a:off x="2881313" y="4694238"/>
            <a:ext cx="338137" cy="336550"/>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8</a:t>
            </a:r>
          </a:p>
        </p:txBody>
      </p:sp>
      <p:sp>
        <p:nvSpPr>
          <p:cNvPr id="1389590" name="Rectangle 22"/>
          <p:cNvSpPr>
            <a:spLocks noChangeAspect="1" noChangeArrowheads="1"/>
          </p:cNvSpPr>
          <p:nvPr/>
        </p:nvSpPr>
        <p:spPr bwMode="auto">
          <a:xfrm>
            <a:off x="2205038" y="4694238"/>
            <a:ext cx="338137" cy="336550"/>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6</a:t>
            </a:r>
          </a:p>
        </p:txBody>
      </p:sp>
      <p:sp>
        <p:nvSpPr>
          <p:cNvPr id="1389591" name="Rectangle 23"/>
          <p:cNvSpPr>
            <a:spLocks noChangeAspect="1" noChangeArrowheads="1"/>
          </p:cNvSpPr>
          <p:nvPr/>
        </p:nvSpPr>
        <p:spPr bwMode="auto">
          <a:xfrm>
            <a:off x="2543175" y="4694238"/>
            <a:ext cx="338138" cy="336550"/>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7</a:t>
            </a:r>
          </a:p>
        </p:txBody>
      </p:sp>
      <p:sp>
        <p:nvSpPr>
          <p:cNvPr id="1389592" name="Rectangle 24"/>
          <p:cNvSpPr>
            <a:spLocks noChangeAspect="1" noChangeArrowheads="1"/>
          </p:cNvSpPr>
          <p:nvPr/>
        </p:nvSpPr>
        <p:spPr bwMode="auto">
          <a:xfrm>
            <a:off x="2206625" y="4354513"/>
            <a:ext cx="338138"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5</a:t>
            </a:r>
          </a:p>
        </p:txBody>
      </p:sp>
      <p:sp>
        <p:nvSpPr>
          <p:cNvPr id="1389593" name="Rectangle 25"/>
          <p:cNvSpPr>
            <a:spLocks noChangeAspect="1" noChangeArrowheads="1"/>
          </p:cNvSpPr>
          <p:nvPr/>
        </p:nvSpPr>
        <p:spPr bwMode="auto">
          <a:xfrm>
            <a:off x="3219450" y="4354513"/>
            <a:ext cx="338138"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8</a:t>
            </a:r>
          </a:p>
        </p:txBody>
      </p:sp>
      <p:sp>
        <p:nvSpPr>
          <p:cNvPr id="1389594" name="Rectangle 26"/>
          <p:cNvSpPr>
            <a:spLocks noChangeAspect="1" noChangeArrowheads="1"/>
          </p:cNvSpPr>
          <p:nvPr/>
        </p:nvSpPr>
        <p:spPr bwMode="auto">
          <a:xfrm>
            <a:off x="2544763" y="4354513"/>
            <a:ext cx="338137"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6</a:t>
            </a:r>
          </a:p>
        </p:txBody>
      </p:sp>
      <p:sp>
        <p:nvSpPr>
          <p:cNvPr id="1389595" name="Rectangle 27"/>
          <p:cNvSpPr>
            <a:spLocks noChangeAspect="1" noChangeArrowheads="1"/>
          </p:cNvSpPr>
          <p:nvPr/>
        </p:nvSpPr>
        <p:spPr bwMode="auto">
          <a:xfrm>
            <a:off x="2882900" y="4354513"/>
            <a:ext cx="336550"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7</a:t>
            </a:r>
          </a:p>
        </p:txBody>
      </p:sp>
      <p:sp>
        <p:nvSpPr>
          <p:cNvPr id="1389596" name="Rectangle 28"/>
          <p:cNvSpPr>
            <a:spLocks noChangeAspect="1" noChangeArrowheads="1"/>
          </p:cNvSpPr>
          <p:nvPr/>
        </p:nvSpPr>
        <p:spPr bwMode="auto">
          <a:xfrm>
            <a:off x="2544763" y="4016375"/>
            <a:ext cx="338137" cy="338138"/>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5</a:t>
            </a:r>
          </a:p>
        </p:txBody>
      </p:sp>
      <p:sp>
        <p:nvSpPr>
          <p:cNvPr id="1389597" name="Rectangle 29"/>
          <p:cNvSpPr>
            <a:spLocks noChangeAspect="1" noChangeArrowheads="1"/>
          </p:cNvSpPr>
          <p:nvPr/>
        </p:nvSpPr>
        <p:spPr bwMode="auto">
          <a:xfrm>
            <a:off x="3557588" y="4016375"/>
            <a:ext cx="338137" cy="338138"/>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8</a:t>
            </a:r>
          </a:p>
        </p:txBody>
      </p:sp>
      <p:sp>
        <p:nvSpPr>
          <p:cNvPr id="1389598" name="Rectangle 30"/>
          <p:cNvSpPr>
            <a:spLocks noChangeAspect="1" noChangeArrowheads="1"/>
          </p:cNvSpPr>
          <p:nvPr/>
        </p:nvSpPr>
        <p:spPr bwMode="auto">
          <a:xfrm>
            <a:off x="2882900" y="4016375"/>
            <a:ext cx="336550" cy="338138"/>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6</a:t>
            </a:r>
          </a:p>
        </p:txBody>
      </p:sp>
      <p:sp>
        <p:nvSpPr>
          <p:cNvPr id="1389599" name="Rectangle 31"/>
          <p:cNvSpPr>
            <a:spLocks noChangeAspect="1" noChangeArrowheads="1"/>
          </p:cNvSpPr>
          <p:nvPr/>
        </p:nvSpPr>
        <p:spPr bwMode="auto">
          <a:xfrm>
            <a:off x="3219450" y="4016375"/>
            <a:ext cx="338138" cy="338138"/>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7</a:t>
            </a:r>
          </a:p>
        </p:txBody>
      </p:sp>
      <p:sp>
        <p:nvSpPr>
          <p:cNvPr id="1389600" name="Rectangle 32"/>
          <p:cNvSpPr>
            <a:spLocks noChangeAspect="1" noChangeArrowheads="1"/>
          </p:cNvSpPr>
          <p:nvPr/>
        </p:nvSpPr>
        <p:spPr bwMode="auto">
          <a:xfrm>
            <a:off x="2881313" y="3678238"/>
            <a:ext cx="338137"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5</a:t>
            </a:r>
          </a:p>
        </p:txBody>
      </p:sp>
      <p:sp>
        <p:nvSpPr>
          <p:cNvPr id="1389601" name="Rectangle 33"/>
          <p:cNvSpPr>
            <a:spLocks noChangeAspect="1" noChangeArrowheads="1"/>
          </p:cNvSpPr>
          <p:nvPr/>
        </p:nvSpPr>
        <p:spPr bwMode="auto">
          <a:xfrm>
            <a:off x="3894138" y="3678238"/>
            <a:ext cx="338137"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8</a:t>
            </a:r>
          </a:p>
        </p:txBody>
      </p:sp>
      <p:sp>
        <p:nvSpPr>
          <p:cNvPr id="1389602" name="Rectangle 34"/>
          <p:cNvSpPr>
            <a:spLocks noChangeAspect="1" noChangeArrowheads="1"/>
          </p:cNvSpPr>
          <p:nvPr/>
        </p:nvSpPr>
        <p:spPr bwMode="auto">
          <a:xfrm>
            <a:off x="3219450" y="3678238"/>
            <a:ext cx="336550"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6</a:t>
            </a:r>
          </a:p>
        </p:txBody>
      </p:sp>
      <p:sp>
        <p:nvSpPr>
          <p:cNvPr id="1389603" name="Rectangle 35"/>
          <p:cNvSpPr>
            <a:spLocks noChangeAspect="1" noChangeArrowheads="1"/>
          </p:cNvSpPr>
          <p:nvPr/>
        </p:nvSpPr>
        <p:spPr bwMode="auto">
          <a:xfrm>
            <a:off x="3556000" y="3678238"/>
            <a:ext cx="338138"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7</a:t>
            </a:r>
          </a:p>
        </p:txBody>
      </p:sp>
      <p:sp>
        <p:nvSpPr>
          <p:cNvPr id="1389604" name="Line 36"/>
          <p:cNvSpPr>
            <a:spLocks noChangeAspect="1" noChangeShapeType="1"/>
          </p:cNvSpPr>
          <p:nvPr/>
        </p:nvSpPr>
        <p:spPr bwMode="auto">
          <a:xfrm>
            <a:off x="517525" y="5030788"/>
            <a:ext cx="8447088"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89605" name="Line 37"/>
          <p:cNvSpPr>
            <a:spLocks noChangeAspect="1" noChangeShapeType="1"/>
          </p:cNvSpPr>
          <p:nvPr/>
        </p:nvSpPr>
        <p:spPr bwMode="auto">
          <a:xfrm flipV="1">
            <a:off x="517525" y="1312863"/>
            <a:ext cx="0" cy="3717925"/>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89606" name="Rectangle 38"/>
          <p:cNvSpPr>
            <a:spLocks noChangeAspect="1" noChangeArrowheads="1"/>
          </p:cNvSpPr>
          <p:nvPr/>
        </p:nvSpPr>
        <p:spPr bwMode="auto">
          <a:xfrm>
            <a:off x="517525" y="4973638"/>
            <a:ext cx="336550" cy="338137"/>
          </a:xfrm>
          <a:prstGeom prst="rect">
            <a:avLst/>
          </a:prstGeom>
          <a:noFill/>
          <a:ln w="28575" algn="ctr">
            <a:noFill/>
            <a:miter lim="800000"/>
            <a:headEnd/>
            <a:tailEnd/>
          </a:ln>
          <a:effectLst/>
        </p:spPr>
        <p:txBody>
          <a:bodyPr wrap="none"/>
          <a:lstStyle/>
          <a:p>
            <a:r>
              <a:rPr lang="en-US" altLang="zh-CN" sz="1800">
                <a:solidFill>
                  <a:srgbClr val="CC0099"/>
                </a:solidFill>
              </a:rPr>
              <a:t>1</a:t>
            </a:r>
            <a:endParaRPr lang="en-US" altLang="zh-CN" sz="1800" baseline="-25000">
              <a:solidFill>
                <a:srgbClr val="CC0099"/>
              </a:solidFill>
            </a:endParaRPr>
          </a:p>
        </p:txBody>
      </p:sp>
      <p:sp>
        <p:nvSpPr>
          <p:cNvPr id="1389607" name="Rectangle 39"/>
          <p:cNvSpPr>
            <a:spLocks noChangeAspect="1" noChangeArrowheads="1"/>
          </p:cNvSpPr>
          <p:nvPr/>
        </p:nvSpPr>
        <p:spPr bwMode="auto">
          <a:xfrm>
            <a:off x="855663" y="4973638"/>
            <a:ext cx="338137" cy="338137"/>
          </a:xfrm>
          <a:prstGeom prst="rect">
            <a:avLst/>
          </a:prstGeom>
          <a:noFill/>
          <a:ln w="28575" algn="ctr">
            <a:noFill/>
            <a:miter lim="800000"/>
            <a:headEnd/>
            <a:tailEnd/>
          </a:ln>
          <a:effectLst/>
        </p:spPr>
        <p:txBody>
          <a:bodyPr wrap="none"/>
          <a:lstStyle/>
          <a:p>
            <a:r>
              <a:rPr lang="en-US" altLang="zh-CN" sz="1800">
                <a:solidFill>
                  <a:srgbClr val="CC0099"/>
                </a:solidFill>
              </a:rPr>
              <a:t>2</a:t>
            </a:r>
            <a:endParaRPr lang="en-US" altLang="zh-CN" sz="1800" baseline="-25000">
              <a:solidFill>
                <a:srgbClr val="CC0099"/>
              </a:solidFill>
            </a:endParaRPr>
          </a:p>
        </p:txBody>
      </p:sp>
      <p:sp>
        <p:nvSpPr>
          <p:cNvPr id="1389608" name="Rectangle 40"/>
          <p:cNvSpPr>
            <a:spLocks noChangeAspect="1" noChangeArrowheads="1"/>
          </p:cNvSpPr>
          <p:nvPr/>
        </p:nvSpPr>
        <p:spPr bwMode="auto">
          <a:xfrm>
            <a:off x="1531938" y="4973638"/>
            <a:ext cx="336550" cy="338137"/>
          </a:xfrm>
          <a:prstGeom prst="rect">
            <a:avLst/>
          </a:prstGeom>
          <a:noFill/>
          <a:ln w="28575" algn="ctr">
            <a:noFill/>
            <a:miter lim="800000"/>
            <a:headEnd/>
            <a:tailEnd/>
          </a:ln>
          <a:effectLst/>
        </p:spPr>
        <p:txBody>
          <a:bodyPr wrap="none"/>
          <a:lstStyle/>
          <a:p>
            <a:r>
              <a:rPr lang="en-US" altLang="zh-CN" sz="1800">
                <a:solidFill>
                  <a:srgbClr val="CC0099"/>
                </a:solidFill>
              </a:rPr>
              <a:t>4</a:t>
            </a:r>
            <a:endParaRPr lang="en-US" altLang="zh-CN" sz="1800" baseline="-25000">
              <a:solidFill>
                <a:srgbClr val="CC0099"/>
              </a:solidFill>
            </a:endParaRPr>
          </a:p>
        </p:txBody>
      </p:sp>
      <p:sp>
        <p:nvSpPr>
          <p:cNvPr id="1389609" name="Rectangle 41"/>
          <p:cNvSpPr>
            <a:spLocks noChangeAspect="1" noChangeArrowheads="1"/>
          </p:cNvSpPr>
          <p:nvPr/>
        </p:nvSpPr>
        <p:spPr bwMode="auto">
          <a:xfrm>
            <a:off x="1193800" y="4973638"/>
            <a:ext cx="338138" cy="338137"/>
          </a:xfrm>
          <a:prstGeom prst="rect">
            <a:avLst/>
          </a:prstGeom>
          <a:noFill/>
          <a:ln w="28575" algn="ctr">
            <a:noFill/>
            <a:miter lim="800000"/>
            <a:headEnd/>
            <a:tailEnd/>
          </a:ln>
          <a:effectLst/>
        </p:spPr>
        <p:txBody>
          <a:bodyPr wrap="none"/>
          <a:lstStyle/>
          <a:p>
            <a:r>
              <a:rPr lang="en-US" altLang="zh-CN" sz="1800">
                <a:solidFill>
                  <a:srgbClr val="CC0099"/>
                </a:solidFill>
              </a:rPr>
              <a:t>3</a:t>
            </a:r>
            <a:endParaRPr lang="en-US" altLang="zh-CN" sz="1800" baseline="-25000">
              <a:solidFill>
                <a:srgbClr val="CC0099"/>
              </a:solidFill>
            </a:endParaRPr>
          </a:p>
        </p:txBody>
      </p:sp>
      <p:sp>
        <p:nvSpPr>
          <p:cNvPr id="1389610" name="Rectangle 42"/>
          <p:cNvSpPr>
            <a:spLocks noChangeAspect="1" noChangeArrowheads="1"/>
          </p:cNvSpPr>
          <p:nvPr/>
        </p:nvSpPr>
        <p:spPr bwMode="auto">
          <a:xfrm>
            <a:off x="1868488" y="4973638"/>
            <a:ext cx="338137" cy="338137"/>
          </a:xfrm>
          <a:prstGeom prst="rect">
            <a:avLst/>
          </a:prstGeom>
          <a:noFill/>
          <a:ln w="28575" algn="ctr">
            <a:noFill/>
            <a:miter lim="800000"/>
            <a:headEnd/>
            <a:tailEnd/>
          </a:ln>
          <a:effectLst/>
        </p:spPr>
        <p:txBody>
          <a:bodyPr wrap="none"/>
          <a:lstStyle/>
          <a:p>
            <a:r>
              <a:rPr lang="en-US" altLang="zh-CN" sz="1800">
                <a:solidFill>
                  <a:srgbClr val="CC0099"/>
                </a:solidFill>
              </a:rPr>
              <a:t>5</a:t>
            </a:r>
            <a:endParaRPr lang="en-US" altLang="zh-CN" sz="1800" baseline="-25000">
              <a:solidFill>
                <a:srgbClr val="CC0099"/>
              </a:solidFill>
            </a:endParaRPr>
          </a:p>
        </p:txBody>
      </p:sp>
      <p:sp>
        <p:nvSpPr>
          <p:cNvPr id="1389611" name="Rectangle 43"/>
          <p:cNvSpPr>
            <a:spLocks noChangeAspect="1" noChangeArrowheads="1"/>
          </p:cNvSpPr>
          <p:nvPr/>
        </p:nvSpPr>
        <p:spPr bwMode="auto">
          <a:xfrm>
            <a:off x="2882900" y="4973638"/>
            <a:ext cx="336550" cy="338137"/>
          </a:xfrm>
          <a:prstGeom prst="rect">
            <a:avLst/>
          </a:prstGeom>
          <a:noFill/>
          <a:ln w="28575" algn="ctr">
            <a:noFill/>
            <a:miter lim="800000"/>
            <a:headEnd/>
            <a:tailEnd/>
          </a:ln>
          <a:effectLst/>
        </p:spPr>
        <p:txBody>
          <a:bodyPr wrap="none"/>
          <a:lstStyle/>
          <a:p>
            <a:r>
              <a:rPr lang="en-US" altLang="zh-CN" sz="1800">
                <a:solidFill>
                  <a:srgbClr val="CC0099"/>
                </a:solidFill>
              </a:rPr>
              <a:t>8</a:t>
            </a:r>
            <a:endParaRPr lang="en-US" altLang="zh-CN" sz="1800" baseline="-25000">
              <a:solidFill>
                <a:srgbClr val="CC0099"/>
              </a:solidFill>
            </a:endParaRPr>
          </a:p>
        </p:txBody>
      </p:sp>
      <p:sp>
        <p:nvSpPr>
          <p:cNvPr id="1389612" name="Rectangle 44"/>
          <p:cNvSpPr>
            <a:spLocks noChangeAspect="1" noChangeArrowheads="1"/>
          </p:cNvSpPr>
          <p:nvPr/>
        </p:nvSpPr>
        <p:spPr bwMode="auto">
          <a:xfrm>
            <a:off x="2206625" y="4973638"/>
            <a:ext cx="338138" cy="338137"/>
          </a:xfrm>
          <a:prstGeom prst="rect">
            <a:avLst/>
          </a:prstGeom>
          <a:noFill/>
          <a:ln w="28575" algn="ctr">
            <a:noFill/>
            <a:miter lim="800000"/>
            <a:headEnd/>
            <a:tailEnd/>
          </a:ln>
          <a:effectLst/>
        </p:spPr>
        <p:txBody>
          <a:bodyPr wrap="none"/>
          <a:lstStyle/>
          <a:p>
            <a:r>
              <a:rPr lang="en-US" altLang="zh-CN" sz="1800">
                <a:solidFill>
                  <a:srgbClr val="CC0099"/>
                </a:solidFill>
              </a:rPr>
              <a:t>6</a:t>
            </a:r>
            <a:endParaRPr lang="en-US" altLang="zh-CN" sz="1800" baseline="-25000">
              <a:solidFill>
                <a:srgbClr val="CC0099"/>
              </a:solidFill>
            </a:endParaRPr>
          </a:p>
        </p:txBody>
      </p:sp>
      <p:sp>
        <p:nvSpPr>
          <p:cNvPr id="1389613" name="Rectangle 45"/>
          <p:cNvSpPr>
            <a:spLocks noChangeAspect="1" noChangeArrowheads="1"/>
          </p:cNvSpPr>
          <p:nvPr/>
        </p:nvSpPr>
        <p:spPr bwMode="auto">
          <a:xfrm>
            <a:off x="2544763" y="4973638"/>
            <a:ext cx="338137" cy="338137"/>
          </a:xfrm>
          <a:prstGeom prst="rect">
            <a:avLst/>
          </a:prstGeom>
          <a:noFill/>
          <a:ln w="28575" algn="ctr">
            <a:noFill/>
            <a:miter lim="800000"/>
            <a:headEnd/>
            <a:tailEnd/>
          </a:ln>
          <a:effectLst/>
        </p:spPr>
        <p:txBody>
          <a:bodyPr wrap="none"/>
          <a:lstStyle/>
          <a:p>
            <a:r>
              <a:rPr lang="en-US" altLang="zh-CN" sz="1800">
                <a:solidFill>
                  <a:srgbClr val="CC0099"/>
                </a:solidFill>
              </a:rPr>
              <a:t>7</a:t>
            </a:r>
            <a:endParaRPr lang="en-US" altLang="zh-CN" sz="1800" baseline="-25000">
              <a:solidFill>
                <a:srgbClr val="CC0099"/>
              </a:solidFill>
            </a:endParaRPr>
          </a:p>
        </p:txBody>
      </p:sp>
      <p:sp>
        <p:nvSpPr>
          <p:cNvPr id="1389614" name="Rectangle 46"/>
          <p:cNvSpPr>
            <a:spLocks noChangeAspect="1" noChangeArrowheads="1"/>
          </p:cNvSpPr>
          <p:nvPr/>
        </p:nvSpPr>
        <p:spPr bwMode="auto">
          <a:xfrm>
            <a:off x="3221038" y="4973638"/>
            <a:ext cx="338137" cy="338137"/>
          </a:xfrm>
          <a:prstGeom prst="rect">
            <a:avLst/>
          </a:prstGeom>
          <a:noFill/>
          <a:ln w="28575" algn="ctr">
            <a:noFill/>
            <a:miter lim="800000"/>
            <a:headEnd/>
            <a:tailEnd/>
          </a:ln>
          <a:effectLst/>
        </p:spPr>
        <p:txBody>
          <a:bodyPr wrap="none"/>
          <a:lstStyle/>
          <a:p>
            <a:r>
              <a:rPr lang="en-US" altLang="zh-CN" sz="1800">
                <a:solidFill>
                  <a:srgbClr val="CC0099"/>
                </a:solidFill>
              </a:rPr>
              <a:t>9</a:t>
            </a:r>
            <a:endParaRPr lang="en-US" altLang="zh-CN" sz="1800" baseline="-25000">
              <a:solidFill>
                <a:srgbClr val="CC0099"/>
              </a:solidFill>
            </a:endParaRPr>
          </a:p>
        </p:txBody>
      </p:sp>
      <p:sp>
        <p:nvSpPr>
          <p:cNvPr id="1389615" name="Rectangle 47"/>
          <p:cNvSpPr>
            <a:spLocks noChangeAspect="1" noChangeArrowheads="1"/>
          </p:cNvSpPr>
          <p:nvPr/>
        </p:nvSpPr>
        <p:spPr bwMode="auto">
          <a:xfrm>
            <a:off x="3559175" y="4973638"/>
            <a:ext cx="338138" cy="338137"/>
          </a:xfrm>
          <a:prstGeom prst="rect">
            <a:avLst/>
          </a:prstGeom>
          <a:noFill/>
          <a:ln w="28575" algn="ctr">
            <a:noFill/>
            <a:miter lim="800000"/>
            <a:headEnd/>
            <a:tailEnd/>
          </a:ln>
          <a:effectLst/>
        </p:spPr>
        <p:txBody>
          <a:bodyPr wrap="none"/>
          <a:lstStyle/>
          <a:p>
            <a:r>
              <a:rPr lang="en-US" altLang="zh-CN" sz="1800">
                <a:solidFill>
                  <a:srgbClr val="CC0099"/>
                </a:solidFill>
              </a:rPr>
              <a:t>10</a:t>
            </a:r>
            <a:endParaRPr lang="en-US" altLang="zh-CN" sz="1800" baseline="-25000">
              <a:solidFill>
                <a:srgbClr val="CC0099"/>
              </a:solidFill>
            </a:endParaRPr>
          </a:p>
        </p:txBody>
      </p:sp>
      <p:sp>
        <p:nvSpPr>
          <p:cNvPr id="1389616" name="Rectangle 48"/>
          <p:cNvSpPr>
            <a:spLocks noChangeAspect="1" noChangeArrowheads="1"/>
          </p:cNvSpPr>
          <p:nvPr/>
        </p:nvSpPr>
        <p:spPr bwMode="auto">
          <a:xfrm>
            <a:off x="5248275" y="4973638"/>
            <a:ext cx="338138" cy="338137"/>
          </a:xfrm>
          <a:prstGeom prst="rect">
            <a:avLst/>
          </a:prstGeom>
          <a:noFill/>
          <a:ln w="28575" algn="ctr">
            <a:noFill/>
            <a:miter lim="800000"/>
            <a:headEnd/>
            <a:tailEnd/>
          </a:ln>
          <a:effectLst/>
        </p:spPr>
        <p:txBody>
          <a:bodyPr wrap="none"/>
          <a:lstStyle/>
          <a:p>
            <a:r>
              <a:rPr lang="en-US" altLang="zh-CN" sz="1800">
                <a:solidFill>
                  <a:srgbClr val="CC0099"/>
                </a:solidFill>
              </a:rPr>
              <a:t>15</a:t>
            </a:r>
            <a:endParaRPr lang="en-US" altLang="zh-CN" sz="1800" baseline="-25000">
              <a:solidFill>
                <a:srgbClr val="CC0099"/>
              </a:solidFill>
            </a:endParaRPr>
          </a:p>
        </p:txBody>
      </p:sp>
      <p:sp>
        <p:nvSpPr>
          <p:cNvPr id="1389617" name="Rectangle 49"/>
          <p:cNvSpPr>
            <a:spLocks noChangeAspect="1" noChangeArrowheads="1"/>
          </p:cNvSpPr>
          <p:nvPr/>
        </p:nvSpPr>
        <p:spPr bwMode="auto">
          <a:xfrm>
            <a:off x="179388" y="4692650"/>
            <a:ext cx="338137" cy="338138"/>
          </a:xfrm>
          <a:prstGeom prst="rect">
            <a:avLst/>
          </a:prstGeom>
          <a:noFill/>
          <a:ln w="28575" algn="ctr">
            <a:noFill/>
            <a:miter lim="800000"/>
            <a:headEnd/>
            <a:tailEnd/>
          </a:ln>
          <a:effectLst/>
        </p:spPr>
        <p:txBody>
          <a:bodyPr wrap="none" anchor="ctr"/>
          <a:lstStyle/>
          <a:p>
            <a:r>
              <a:rPr lang="en-US" altLang="zh-CN" sz="1800">
                <a:solidFill>
                  <a:srgbClr val="CC0099"/>
                </a:solidFill>
              </a:rPr>
              <a:t>S</a:t>
            </a:r>
            <a:r>
              <a:rPr lang="en-US" altLang="zh-CN" sz="1800" baseline="-25000">
                <a:solidFill>
                  <a:srgbClr val="CC0099"/>
                </a:solidFill>
              </a:rPr>
              <a:t>1</a:t>
            </a:r>
          </a:p>
        </p:txBody>
      </p:sp>
      <p:sp>
        <p:nvSpPr>
          <p:cNvPr id="1389618" name="Rectangle 50"/>
          <p:cNvSpPr>
            <a:spLocks noChangeAspect="1" noChangeArrowheads="1"/>
          </p:cNvSpPr>
          <p:nvPr/>
        </p:nvSpPr>
        <p:spPr bwMode="auto">
          <a:xfrm>
            <a:off x="179388" y="4352925"/>
            <a:ext cx="338137" cy="338138"/>
          </a:xfrm>
          <a:prstGeom prst="rect">
            <a:avLst/>
          </a:prstGeom>
          <a:noFill/>
          <a:ln w="28575" algn="ctr">
            <a:noFill/>
            <a:miter lim="800000"/>
            <a:headEnd/>
            <a:tailEnd/>
          </a:ln>
          <a:effectLst/>
        </p:spPr>
        <p:txBody>
          <a:bodyPr wrap="none" anchor="ctr"/>
          <a:lstStyle/>
          <a:p>
            <a:r>
              <a:rPr lang="en-US" altLang="zh-CN" sz="1800">
                <a:solidFill>
                  <a:srgbClr val="CC0099"/>
                </a:solidFill>
              </a:rPr>
              <a:t>S</a:t>
            </a:r>
            <a:r>
              <a:rPr lang="en-US" altLang="zh-CN" sz="1800" baseline="-25000">
                <a:solidFill>
                  <a:srgbClr val="CC0099"/>
                </a:solidFill>
              </a:rPr>
              <a:t>2</a:t>
            </a:r>
          </a:p>
        </p:txBody>
      </p:sp>
      <p:sp>
        <p:nvSpPr>
          <p:cNvPr id="1389619" name="Rectangle 51"/>
          <p:cNvSpPr>
            <a:spLocks noChangeAspect="1" noChangeArrowheads="1"/>
          </p:cNvSpPr>
          <p:nvPr/>
        </p:nvSpPr>
        <p:spPr bwMode="auto">
          <a:xfrm>
            <a:off x="179388" y="4014788"/>
            <a:ext cx="338137" cy="338137"/>
          </a:xfrm>
          <a:prstGeom prst="rect">
            <a:avLst/>
          </a:prstGeom>
          <a:noFill/>
          <a:ln w="28575" algn="ctr">
            <a:noFill/>
            <a:miter lim="800000"/>
            <a:headEnd/>
            <a:tailEnd/>
          </a:ln>
          <a:effectLst/>
        </p:spPr>
        <p:txBody>
          <a:bodyPr wrap="none" anchor="ctr"/>
          <a:lstStyle/>
          <a:p>
            <a:r>
              <a:rPr lang="en-US" altLang="zh-CN" sz="1800">
                <a:solidFill>
                  <a:srgbClr val="CC0099"/>
                </a:solidFill>
              </a:rPr>
              <a:t>S</a:t>
            </a:r>
            <a:r>
              <a:rPr lang="en-US" altLang="zh-CN" sz="1800" baseline="-25000">
                <a:solidFill>
                  <a:srgbClr val="CC0099"/>
                </a:solidFill>
              </a:rPr>
              <a:t>3</a:t>
            </a:r>
          </a:p>
        </p:txBody>
      </p:sp>
      <p:sp>
        <p:nvSpPr>
          <p:cNvPr id="1389620" name="Rectangle 52"/>
          <p:cNvSpPr>
            <a:spLocks noChangeAspect="1" noChangeArrowheads="1"/>
          </p:cNvSpPr>
          <p:nvPr/>
        </p:nvSpPr>
        <p:spPr bwMode="auto">
          <a:xfrm>
            <a:off x="179388" y="3678238"/>
            <a:ext cx="338137" cy="336550"/>
          </a:xfrm>
          <a:prstGeom prst="rect">
            <a:avLst/>
          </a:prstGeom>
          <a:noFill/>
          <a:ln w="28575" algn="ctr">
            <a:noFill/>
            <a:miter lim="800000"/>
            <a:headEnd/>
            <a:tailEnd/>
          </a:ln>
          <a:effectLst/>
        </p:spPr>
        <p:txBody>
          <a:bodyPr wrap="none" anchor="ctr"/>
          <a:lstStyle/>
          <a:p>
            <a:r>
              <a:rPr lang="en-US" altLang="zh-CN" sz="1800">
                <a:solidFill>
                  <a:srgbClr val="CC0099"/>
                </a:solidFill>
              </a:rPr>
              <a:t>S</a:t>
            </a:r>
            <a:r>
              <a:rPr lang="en-US" altLang="zh-CN" sz="1800" baseline="-25000">
                <a:solidFill>
                  <a:srgbClr val="CC0099"/>
                </a:solidFill>
              </a:rPr>
              <a:t>4</a:t>
            </a:r>
          </a:p>
        </p:txBody>
      </p:sp>
      <p:sp>
        <p:nvSpPr>
          <p:cNvPr id="1389622" name="Line 54"/>
          <p:cNvSpPr>
            <a:spLocks noChangeAspect="1" noChangeShapeType="1"/>
          </p:cNvSpPr>
          <p:nvPr/>
        </p:nvSpPr>
        <p:spPr bwMode="auto">
          <a:xfrm flipH="1">
            <a:off x="517525" y="4352925"/>
            <a:ext cx="338138"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623" name="Line 55"/>
          <p:cNvSpPr>
            <a:spLocks noChangeAspect="1" noChangeShapeType="1"/>
          </p:cNvSpPr>
          <p:nvPr/>
        </p:nvSpPr>
        <p:spPr bwMode="auto">
          <a:xfrm flipH="1">
            <a:off x="517525" y="4014788"/>
            <a:ext cx="676275"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624" name="Line 56"/>
          <p:cNvSpPr>
            <a:spLocks noChangeAspect="1" noChangeShapeType="1"/>
          </p:cNvSpPr>
          <p:nvPr/>
        </p:nvSpPr>
        <p:spPr bwMode="auto">
          <a:xfrm flipH="1">
            <a:off x="517525" y="3678238"/>
            <a:ext cx="1014413"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625" name="Rectangle 57"/>
          <p:cNvSpPr>
            <a:spLocks noChangeAspect="1" noChangeArrowheads="1"/>
          </p:cNvSpPr>
          <p:nvPr/>
        </p:nvSpPr>
        <p:spPr bwMode="auto">
          <a:xfrm>
            <a:off x="7105650" y="5032375"/>
            <a:ext cx="1603375" cy="641350"/>
          </a:xfrm>
          <a:prstGeom prst="rect">
            <a:avLst/>
          </a:prstGeom>
          <a:noFill/>
          <a:ln w="28575" algn="ctr">
            <a:noFill/>
            <a:miter lim="800000"/>
            <a:headEnd/>
            <a:tailEnd/>
          </a:ln>
          <a:effectLst/>
        </p:spPr>
        <p:txBody>
          <a:bodyPr anchor="ctr">
            <a:spAutoFit/>
          </a:bodyPr>
          <a:lstStyle/>
          <a:p>
            <a:r>
              <a:rPr lang="zh-CN" altLang="en-US" sz="1800">
                <a:solidFill>
                  <a:srgbClr val="0000FF"/>
                </a:solidFill>
              </a:rPr>
              <a:t>时间</a:t>
            </a:r>
          </a:p>
          <a:p>
            <a:r>
              <a:rPr lang="zh-CN" altLang="en-US" sz="1800">
                <a:solidFill>
                  <a:srgbClr val="0000FF"/>
                </a:solidFill>
              </a:rPr>
              <a:t>（时钟周期）</a:t>
            </a:r>
            <a:endParaRPr lang="zh-CN" altLang="en-US" sz="1800" baseline="-25000">
              <a:solidFill>
                <a:srgbClr val="0000FF"/>
              </a:solidFill>
            </a:endParaRPr>
          </a:p>
        </p:txBody>
      </p:sp>
      <p:sp>
        <p:nvSpPr>
          <p:cNvPr id="1389626" name="Rectangle 58"/>
          <p:cNvSpPr>
            <a:spLocks noChangeAspect="1" noChangeArrowheads="1"/>
          </p:cNvSpPr>
          <p:nvPr/>
        </p:nvSpPr>
        <p:spPr bwMode="auto">
          <a:xfrm>
            <a:off x="517525" y="1196975"/>
            <a:ext cx="1408113" cy="368300"/>
          </a:xfrm>
          <a:prstGeom prst="rect">
            <a:avLst/>
          </a:prstGeom>
          <a:noFill/>
          <a:ln w="28575" algn="ctr">
            <a:noFill/>
            <a:miter lim="800000"/>
            <a:headEnd/>
            <a:tailEnd/>
          </a:ln>
          <a:effectLst/>
        </p:spPr>
        <p:txBody>
          <a:bodyPr anchor="ctr">
            <a:spAutoFit/>
          </a:bodyPr>
          <a:lstStyle/>
          <a:p>
            <a:r>
              <a:rPr lang="zh-CN" altLang="en-US" sz="1800">
                <a:solidFill>
                  <a:srgbClr val="0000FF"/>
                </a:solidFill>
              </a:rPr>
              <a:t>空间（段）</a:t>
            </a:r>
            <a:endParaRPr lang="zh-CN" altLang="en-US" sz="1800" baseline="-25000">
              <a:solidFill>
                <a:srgbClr val="0000FF"/>
              </a:solidFill>
            </a:endParaRPr>
          </a:p>
        </p:txBody>
      </p:sp>
      <p:sp>
        <p:nvSpPr>
          <p:cNvPr id="1389628" name="Rectangle 60"/>
          <p:cNvSpPr>
            <a:spLocks noChangeAspect="1" noChangeArrowheads="1"/>
          </p:cNvSpPr>
          <p:nvPr/>
        </p:nvSpPr>
        <p:spPr bwMode="auto">
          <a:xfrm>
            <a:off x="1868488" y="3340100"/>
            <a:ext cx="336550" cy="338138"/>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a:t>
            </a:r>
          </a:p>
        </p:txBody>
      </p:sp>
      <p:sp>
        <p:nvSpPr>
          <p:cNvPr id="1389629" name="Rectangle 61"/>
          <p:cNvSpPr>
            <a:spLocks noChangeAspect="1" noChangeArrowheads="1"/>
          </p:cNvSpPr>
          <p:nvPr/>
        </p:nvSpPr>
        <p:spPr bwMode="auto">
          <a:xfrm>
            <a:off x="2206625" y="3340100"/>
            <a:ext cx="338138" cy="338138"/>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2</a:t>
            </a:r>
          </a:p>
        </p:txBody>
      </p:sp>
      <p:sp>
        <p:nvSpPr>
          <p:cNvPr id="1389630" name="Rectangle 62"/>
          <p:cNvSpPr>
            <a:spLocks noChangeAspect="1" noChangeArrowheads="1"/>
          </p:cNvSpPr>
          <p:nvPr/>
        </p:nvSpPr>
        <p:spPr bwMode="auto">
          <a:xfrm>
            <a:off x="2206625" y="3000375"/>
            <a:ext cx="338138" cy="338138"/>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a:t>
            </a:r>
          </a:p>
        </p:txBody>
      </p:sp>
      <p:sp>
        <p:nvSpPr>
          <p:cNvPr id="1389631" name="Rectangle 63"/>
          <p:cNvSpPr>
            <a:spLocks noChangeAspect="1" noChangeArrowheads="1"/>
          </p:cNvSpPr>
          <p:nvPr/>
        </p:nvSpPr>
        <p:spPr bwMode="auto">
          <a:xfrm>
            <a:off x="2544763" y="2662238"/>
            <a:ext cx="338137" cy="338137"/>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a:t>
            </a:r>
          </a:p>
        </p:txBody>
      </p:sp>
      <p:sp>
        <p:nvSpPr>
          <p:cNvPr id="1389632" name="Rectangle 64"/>
          <p:cNvSpPr>
            <a:spLocks noChangeAspect="1" noChangeArrowheads="1"/>
          </p:cNvSpPr>
          <p:nvPr/>
        </p:nvSpPr>
        <p:spPr bwMode="auto">
          <a:xfrm>
            <a:off x="2881313" y="2324100"/>
            <a:ext cx="338137" cy="338138"/>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a:t>
            </a:r>
          </a:p>
        </p:txBody>
      </p:sp>
      <p:sp>
        <p:nvSpPr>
          <p:cNvPr id="1389633" name="Line 65"/>
          <p:cNvSpPr>
            <a:spLocks noChangeAspect="1" noChangeShapeType="1"/>
          </p:cNvSpPr>
          <p:nvPr/>
        </p:nvSpPr>
        <p:spPr bwMode="auto">
          <a:xfrm flipH="1">
            <a:off x="517525" y="3340100"/>
            <a:ext cx="1350963"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634" name="Line 66"/>
          <p:cNvSpPr>
            <a:spLocks noChangeAspect="1" noChangeShapeType="1"/>
          </p:cNvSpPr>
          <p:nvPr/>
        </p:nvSpPr>
        <p:spPr bwMode="auto">
          <a:xfrm flipH="1">
            <a:off x="517525" y="3001963"/>
            <a:ext cx="1689100"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635" name="Line 67"/>
          <p:cNvSpPr>
            <a:spLocks noChangeAspect="1" noChangeShapeType="1"/>
          </p:cNvSpPr>
          <p:nvPr/>
        </p:nvSpPr>
        <p:spPr bwMode="auto">
          <a:xfrm flipH="1">
            <a:off x="517525" y="2663825"/>
            <a:ext cx="2027238"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636" name="Line 68"/>
          <p:cNvSpPr>
            <a:spLocks noChangeAspect="1" noChangeShapeType="1"/>
          </p:cNvSpPr>
          <p:nvPr/>
        </p:nvSpPr>
        <p:spPr bwMode="auto">
          <a:xfrm flipH="1">
            <a:off x="517525" y="2324100"/>
            <a:ext cx="2365375"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637" name="Rectangle 69"/>
          <p:cNvSpPr>
            <a:spLocks noChangeAspect="1" noChangeArrowheads="1"/>
          </p:cNvSpPr>
          <p:nvPr/>
        </p:nvSpPr>
        <p:spPr bwMode="auto">
          <a:xfrm>
            <a:off x="179388" y="3340100"/>
            <a:ext cx="338137" cy="338138"/>
          </a:xfrm>
          <a:prstGeom prst="rect">
            <a:avLst/>
          </a:prstGeom>
          <a:noFill/>
          <a:ln w="28575" algn="ctr">
            <a:noFill/>
            <a:miter lim="800000"/>
            <a:headEnd/>
            <a:tailEnd/>
          </a:ln>
          <a:effectLst/>
        </p:spPr>
        <p:txBody>
          <a:bodyPr wrap="none" anchor="ctr"/>
          <a:lstStyle/>
          <a:p>
            <a:r>
              <a:rPr lang="en-US" altLang="zh-CN" sz="1800">
                <a:solidFill>
                  <a:srgbClr val="CC0099"/>
                </a:solidFill>
              </a:rPr>
              <a:t>S</a:t>
            </a:r>
            <a:r>
              <a:rPr lang="en-US" altLang="zh-CN" sz="1800" baseline="-25000">
                <a:solidFill>
                  <a:srgbClr val="CC0099"/>
                </a:solidFill>
              </a:rPr>
              <a:t>5</a:t>
            </a:r>
          </a:p>
        </p:txBody>
      </p:sp>
      <p:sp>
        <p:nvSpPr>
          <p:cNvPr id="1389638" name="Rectangle 70"/>
          <p:cNvSpPr>
            <a:spLocks noChangeAspect="1" noChangeArrowheads="1"/>
          </p:cNvSpPr>
          <p:nvPr/>
        </p:nvSpPr>
        <p:spPr bwMode="auto">
          <a:xfrm>
            <a:off x="179388" y="3000375"/>
            <a:ext cx="338137" cy="338138"/>
          </a:xfrm>
          <a:prstGeom prst="rect">
            <a:avLst/>
          </a:prstGeom>
          <a:noFill/>
          <a:ln w="28575" algn="ctr">
            <a:noFill/>
            <a:miter lim="800000"/>
            <a:headEnd/>
            <a:tailEnd/>
          </a:ln>
          <a:effectLst/>
        </p:spPr>
        <p:txBody>
          <a:bodyPr wrap="none" anchor="ctr"/>
          <a:lstStyle/>
          <a:p>
            <a:r>
              <a:rPr lang="en-US" altLang="zh-CN" sz="1800">
                <a:solidFill>
                  <a:srgbClr val="CC0099"/>
                </a:solidFill>
              </a:rPr>
              <a:t>S</a:t>
            </a:r>
            <a:r>
              <a:rPr lang="en-US" altLang="zh-CN" sz="1800" baseline="-25000">
                <a:solidFill>
                  <a:srgbClr val="CC0099"/>
                </a:solidFill>
              </a:rPr>
              <a:t>6</a:t>
            </a:r>
          </a:p>
        </p:txBody>
      </p:sp>
      <p:sp>
        <p:nvSpPr>
          <p:cNvPr id="1389639" name="Rectangle 71"/>
          <p:cNvSpPr>
            <a:spLocks noChangeAspect="1" noChangeArrowheads="1"/>
          </p:cNvSpPr>
          <p:nvPr/>
        </p:nvSpPr>
        <p:spPr bwMode="auto">
          <a:xfrm>
            <a:off x="179388" y="2662238"/>
            <a:ext cx="338137" cy="338137"/>
          </a:xfrm>
          <a:prstGeom prst="rect">
            <a:avLst/>
          </a:prstGeom>
          <a:noFill/>
          <a:ln w="28575" algn="ctr">
            <a:noFill/>
            <a:miter lim="800000"/>
            <a:headEnd/>
            <a:tailEnd/>
          </a:ln>
          <a:effectLst/>
        </p:spPr>
        <p:txBody>
          <a:bodyPr wrap="none" anchor="ctr"/>
          <a:lstStyle/>
          <a:p>
            <a:r>
              <a:rPr lang="en-US" altLang="zh-CN" sz="1800">
                <a:solidFill>
                  <a:srgbClr val="CC0099"/>
                </a:solidFill>
              </a:rPr>
              <a:t>S</a:t>
            </a:r>
            <a:r>
              <a:rPr lang="en-US" altLang="zh-CN" sz="1800" baseline="-25000">
                <a:solidFill>
                  <a:srgbClr val="CC0099"/>
                </a:solidFill>
              </a:rPr>
              <a:t>7</a:t>
            </a:r>
          </a:p>
        </p:txBody>
      </p:sp>
      <p:sp>
        <p:nvSpPr>
          <p:cNvPr id="1389640" name="Rectangle 72"/>
          <p:cNvSpPr>
            <a:spLocks noChangeAspect="1" noChangeArrowheads="1"/>
          </p:cNvSpPr>
          <p:nvPr/>
        </p:nvSpPr>
        <p:spPr bwMode="auto">
          <a:xfrm>
            <a:off x="179388" y="2324100"/>
            <a:ext cx="338137" cy="338138"/>
          </a:xfrm>
          <a:prstGeom prst="rect">
            <a:avLst/>
          </a:prstGeom>
          <a:noFill/>
          <a:ln w="28575" algn="ctr">
            <a:noFill/>
            <a:miter lim="800000"/>
            <a:headEnd/>
            <a:tailEnd/>
          </a:ln>
          <a:effectLst/>
        </p:spPr>
        <p:txBody>
          <a:bodyPr wrap="none" anchor="ctr"/>
          <a:lstStyle/>
          <a:p>
            <a:r>
              <a:rPr lang="en-US" altLang="zh-CN" sz="1800">
                <a:solidFill>
                  <a:srgbClr val="CC0099"/>
                </a:solidFill>
              </a:rPr>
              <a:t>S</a:t>
            </a:r>
            <a:r>
              <a:rPr lang="en-US" altLang="zh-CN" sz="1800" baseline="-25000">
                <a:solidFill>
                  <a:srgbClr val="CC0099"/>
                </a:solidFill>
              </a:rPr>
              <a:t>8</a:t>
            </a:r>
          </a:p>
        </p:txBody>
      </p:sp>
      <p:sp>
        <p:nvSpPr>
          <p:cNvPr id="1389641" name="Rectangle 73"/>
          <p:cNvSpPr>
            <a:spLocks noChangeAspect="1" noChangeArrowheads="1"/>
          </p:cNvSpPr>
          <p:nvPr/>
        </p:nvSpPr>
        <p:spPr bwMode="auto">
          <a:xfrm>
            <a:off x="3222625" y="1987550"/>
            <a:ext cx="338138" cy="338138"/>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a:t>
            </a:r>
          </a:p>
        </p:txBody>
      </p:sp>
      <p:sp>
        <p:nvSpPr>
          <p:cNvPr id="1389642" name="Rectangle 74"/>
          <p:cNvSpPr>
            <a:spLocks noChangeAspect="1" noChangeArrowheads="1"/>
          </p:cNvSpPr>
          <p:nvPr/>
        </p:nvSpPr>
        <p:spPr bwMode="auto">
          <a:xfrm>
            <a:off x="3559175" y="1651000"/>
            <a:ext cx="338138" cy="336550"/>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a:t>
            </a:r>
          </a:p>
        </p:txBody>
      </p:sp>
      <p:sp>
        <p:nvSpPr>
          <p:cNvPr id="1389643" name="Line 75"/>
          <p:cNvSpPr>
            <a:spLocks noChangeAspect="1" noChangeShapeType="1"/>
          </p:cNvSpPr>
          <p:nvPr/>
        </p:nvSpPr>
        <p:spPr bwMode="auto">
          <a:xfrm flipH="1">
            <a:off x="517525" y="1987550"/>
            <a:ext cx="2701925"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644" name="Line 76"/>
          <p:cNvSpPr>
            <a:spLocks noChangeAspect="1" noChangeShapeType="1"/>
          </p:cNvSpPr>
          <p:nvPr/>
        </p:nvSpPr>
        <p:spPr bwMode="auto">
          <a:xfrm flipH="1">
            <a:off x="517525" y="1651000"/>
            <a:ext cx="3041650"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645" name="Rectangle 77"/>
          <p:cNvSpPr>
            <a:spLocks noChangeAspect="1" noChangeArrowheads="1"/>
          </p:cNvSpPr>
          <p:nvPr/>
        </p:nvSpPr>
        <p:spPr bwMode="auto">
          <a:xfrm>
            <a:off x="179388" y="1987550"/>
            <a:ext cx="338137" cy="338138"/>
          </a:xfrm>
          <a:prstGeom prst="rect">
            <a:avLst/>
          </a:prstGeom>
          <a:noFill/>
          <a:ln w="28575" algn="ctr">
            <a:noFill/>
            <a:miter lim="800000"/>
            <a:headEnd/>
            <a:tailEnd/>
          </a:ln>
          <a:effectLst/>
        </p:spPr>
        <p:txBody>
          <a:bodyPr wrap="none" anchor="ctr"/>
          <a:lstStyle/>
          <a:p>
            <a:r>
              <a:rPr lang="en-US" altLang="zh-CN" sz="1800">
                <a:solidFill>
                  <a:srgbClr val="CC0099"/>
                </a:solidFill>
              </a:rPr>
              <a:t>S</a:t>
            </a:r>
            <a:r>
              <a:rPr lang="en-US" altLang="zh-CN" sz="1800" baseline="-25000">
                <a:solidFill>
                  <a:srgbClr val="CC0099"/>
                </a:solidFill>
              </a:rPr>
              <a:t>9</a:t>
            </a:r>
          </a:p>
        </p:txBody>
      </p:sp>
      <p:sp>
        <p:nvSpPr>
          <p:cNvPr id="1389646" name="Rectangle 78"/>
          <p:cNvSpPr>
            <a:spLocks noChangeAspect="1" noChangeArrowheads="1"/>
          </p:cNvSpPr>
          <p:nvPr/>
        </p:nvSpPr>
        <p:spPr bwMode="auto">
          <a:xfrm>
            <a:off x="179388" y="1651000"/>
            <a:ext cx="338137" cy="336550"/>
          </a:xfrm>
          <a:prstGeom prst="rect">
            <a:avLst/>
          </a:prstGeom>
          <a:noFill/>
          <a:ln w="28575" algn="ctr">
            <a:noFill/>
            <a:miter lim="800000"/>
            <a:headEnd/>
            <a:tailEnd/>
          </a:ln>
          <a:effectLst/>
        </p:spPr>
        <p:txBody>
          <a:bodyPr wrap="none" anchor="ctr"/>
          <a:lstStyle/>
          <a:p>
            <a:r>
              <a:rPr lang="en-US" altLang="zh-CN" sz="1800">
                <a:solidFill>
                  <a:srgbClr val="CC0099"/>
                </a:solidFill>
              </a:rPr>
              <a:t>S</a:t>
            </a:r>
            <a:r>
              <a:rPr lang="en-US" altLang="zh-CN" sz="1800" baseline="-25000">
                <a:solidFill>
                  <a:srgbClr val="CC0099"/>
                </a:solidFill>
              </a:rPr>
              <a:t>10</a:t>
            </a:r>
          </a:p>
        </p:txBody>
      </p:sp>
      <p:sp>
        <p:nvSpPr>
          <p:cNvPr id="1389647" name="Rectangle 79"/>
          <p:cNvSpPr>
            <a:spLocks noChangeAspect="1" noChangeArrowheads="1"/>
          </p:cNvSpPr>
          <p:nvPr/>
        </p:nvSpPr>
        <p:spPr bwMode="auto">
          <a:xfrm>
            <a:off x="2546350" y="3003550"/>
            <a:ext cx="336550" cy="338138"/>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2</a:t>
            </a:r>
          </a:p>
        </p:txBody>
      </p:sp>
      <p:sp>
        <p:nvSpPr>
          <p:cNvPr id="1389648" name="Rectangle 80"/>
          <p:cNvSpPr>
            <a:spLocks noChangeAspect="1" noChangeArrowheads="1"/>
          </p:cNvSpPr>
          <p:nvPr/>
        </p:nvSpPr>
        <p:spPr bwMode="auto">
          <a:xfrm>
            <a:off x="2884488" y="2663825"/>
            <a:ext cx="338137" cy="338138"/>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2</a:t>
            </a:r>
          </a:p>
        </p:txBody>
      </p:sp>
      <p:sp>
        <p:nvSpPr>
          <p:cNvPr id="1389649" name="Rectangle 81"/>
          <p:cNvSpPr>
            <a:spLocks noChangeAspect="1" noChangeArrowheads="1"/>
          </p:cNvSpPr>
          <p:nvPr/>
        </p:nvSpPr>
        <p:spPr bwMode="auto">
          <a:xfrm>
            <a:off x="3222625" y="2325688"/>
            <a:ext cx="338138" cy="338137"/>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2</a:t>
            </a:r>
          </a:p>
        </p:txBody>
      </p:sp>
      <p:sp>
        <p:nvSpPr>
          <p:cNvPr id="1389650" name="Rectangle 82"/>
          <p:cNvSpPr>
            <a:spLocks noChangeAspect="1" noChangeArrowheads="1"/>
          </p:cNvSpPr>
          <p:nvPr/>
        </p:nvSpPr>
        <p:spPr bwMode="auto">
          <a:xfrm>
            <a:off x="3559175" y="1987550"/>
            <a:ext cx="338138" cy="338138"/>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2</a:t>
            </a:r>
          </a:p>
        </p:txBody>
      </p:sp>
      <p:sp>
        <p:nvSpPr>
          <p:cNvPr id="1389651" name="Rectangle 83"/>
          <p:cNvSpPr>
            <a:spLocks noChangeAspect="1" noChangeArrowheads="1"/>
          </p:cNvSpPr>
          <p:nvPr/>
        </p:nvSpPr>
        <p:spPr bwMode="auto">
          <a:xfrm>
            <a:off x="3897313" y="1651000"/>
            <a:ext cx="336550" cy="3365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2</a:t>
            </a:r>
          </a:p>
        </p:txBody>
      </p:sp>
      <p:sp>
        <p:nvSpPr>
          <p:cNvPr id="1389652" name="Rectangle 84"/>
          <p:cNvSpPr>
            <a:spLocks noChangeAspect="1" noChangeArrowheads="1"/>
          </p:cNvSpPr>
          <p:nvPr/>
        </p:nvSpPr>
        <p:spPr bwMode="auto">
          <a:xfrm>
            <a:off x="2546350" y="3341688"/>
            <a:ext cx="336550" cy="3365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3</a:t>
            </a:r>
          </a:p>
        </p:txBody>
      </p:sp>
      <p:sp>
        <p:nvSpPr>
          <p:cNvPr id="1389653" name="Rectangle 85"/>
          <p:cNvSpPr>
            <a:spLocks noChangeAspect="1" noChangeArrowheads="1"/>
          </p:cNvSpPr>
          <p:nvPr/>
        </p:nvSpPr>
        <p:spPr bwMode="auto">
          <a:xfrm>
            <a:off x="2884488" y="3001963"/>
            <a:ext cx="338137" cy="338137"/>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3</a:t>
            </a:r>
          </a:p>
        </p:txBody>
      </p:sp>
      <p:sp>
        <p:nvSpPr>
          <p:cNvPr id="1389654" name="Rectangle 86"/>
          <p:cNvSpPr>
            <a:spLocks noChangeAspect="1" noChangeArrowheads="1"/>
          </p:cNvSpPr>
          <p:nvPr/>
        </p:nvSpPr>
        <p:spPr bwMode="auto">
          <a:xfrm>
            <a:off x="3222625" y="2663825"/>
            <a:ext cx="338138" cy="338138"/>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3</a:t>
            </a:r>
          </a:p>
        </p:txBody>
      </p:sp>
      <p:sp>
        <p:nvSpPr>
          <p:cNvPr id="1389655" name="Rectangle 87"/>
          <p:cNvSpPr>
            <a:spLocks noChangeAspect="1" noChangeArrowheads="1"/>
          </p:cNvSpPr>
          <p:nvPr/>
        </p:nvSpPr>
        <p:spPr bwMode="auto">
          <a:xfrm>
            <a:off x="3559175" y="2325688"/>
            <a:ext cx="338138" cy="338137"/>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3</a:t>
            </a:r>
          </a:p>
        </p:txBody>
      </p:sp>
      <p:sp>
        <p:nvSpPr>
          <p:cNvPr id="1389656" name="Rectangle 88"/>
          <p:cNvSpPr>
            <a:spLocks noChangeAspect="1" noChangeArrowheads="1"/>
          </p:cNvSpPr>
          <p:nvPr/>
        </p:nvSpPr>
        <p:spPr bwMode="auto">
          <a:xfrm>
            <a:off x="3897313" y="1987550"/>
            <a:ext cx="336550" cy="338138"/>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3</a:t>
            </a:r>
          </a:p>
        </p:txBody>
      </p:sp>
      <p:sp>
        <p:nvSpPr>
          <p:cNvPr id="1389657" name="Rectangle 89"/>
          <p:cNvSpPr>
            <a:spLocks noChangeAspect="1" noChangeArrowheads="1"/>
          </p:cNvSpPr>
          <p:nvPr/>
        </p:nvSpPr>
        <p:spPr bwMode="auto">
          <a:xfrm>
            <a:off x="4232275" y="1651000"/>
            <a:ext cx="338138" cy="3365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3</a:t>
            </a:r>
          </a:p>
        </p:txBody>
      </p:sp>
      <p:sp>
        <p:nvSpPr>
          <p:cNvPr id="1389658" name="Rectangle 90"/>
          <p:cNvSpPr>
            <a:spLocks noChangeAspect="1" noChangeArrowheads="1"/>
          </p:cNvSpPr>
          <p:nvPr/>
        </p:nvSpPr>
        <p:spPr bwMode="auto">
          <a:xfrm>
            <a:off x="2882900" y="3341688"/>
            <a:ext cx="338138" cy="3365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4</a:t>
            </a:r>
          </a:p>
        </p:txBody>
      </p:sp>
      <p:sp>
        <p:nvSpPr>
          <p:cNvPr id="1389659" name="Rectangle 91"/>
          <p:cNvSpPr>
            <a:spLocks noChangeAspect="1" noChangeArrowheads="1"/>
          </p:cNvSpPr>
          <p:nvPr/>
        </p:nvSpPr>
        <p:spPr bwMode="auto">
          <a:xfrm>
            <a:off x="3222625" y="3001963"/>
            <a:ext cx="338138" cy="338137"/>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4</a:t>
            </a:r>
          </a:p>
        </p:txBody>
      </p:sp>
      <p:sp>
        <p:nvSpPr>
          <p:cNvPr id="1389660" name="Rectangle 92"/>
          <p:cNvSpPr>
            <a:spLocks noChangeAspect="1" noChangeArrowheads="1"/>
          </p:cNvSpPr>
          <p:nvPr/>
        </p:nvSpPr>
        <p:spPr bwMode="auto">
          <a:xfrm>
            <a:off x="3560763" y="2663825"/>
            <a:ext cx="336550" cy="338138"/>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4</a:t>
            </a:r>
          </a:p>
        </p:txBody>
      </p:sp>
      <p:sp>
        <p:nvSpPr>
          <p:cNvPr id="1389661" name="Rectangle 93"/>
          <p:cNvSpPr>
            <a:spLocks noChangeAspect="1" noChangeArrowheads="1"/>
          </p:cNvSpPr>
          <p:nvPr/>
        </p:nvSpPr>
        <p:spPr bwMode="auto">
          <a:xfrm>
            <a:off x="3897313" y="2325688"/>
            <a:ext cx="336550" cy="338137"/>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4</a:t>
            </a:r>
          </a:p>
        </p:txBody>
      </p:sp>
      <p:sp>
        <p:nvSpPr>
          <p:cNvPr id="1389662" name="Rectangle 94"/>
          <p:cNvSpPr>
            <a:spLocks noChangeAspect="1" noChangeArrowheads="1"/>
          </p:cNvSpPr>
          <p:nvPr/>
        </p:nvSpPr>
        <p:spPr bwMode="auto">
          <a:xfrm>
            <a:off x="4233863" y="1987550"/>
            <a:ext cx="338137" cy="338138"/>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4</a:t>
            </a:r>
          </a:p>
        </p:txBody>
      </p:sp>
      <p:sp>
        <p:nvSpPr>
          <p:cNvPr id="1389663" name="Rectangle 95"/>
          <p:cNvSpPr>
            <a:spLocks noChangeAspect="1" noChangeArrowheads="1"/>
          </p:cNvSpPr>
          <p:nvPr/>
        </p:nvSpPr>
        <p:spPr bwMode="auto">
          <a:xfrm>
            <a:off x="4570413" y="1651000"/>
            <a:ext cx="338137" cy="3365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4</a:t>
            </a:r>
          </a:p>
        </p:txBody>
      </p:sp>
      <p:sp>
        <p:nvSpPr>
          <p:cNvPr id="1389664" name="Rectangle 96"/>
          <p:cNvSpPr>
            <a:spLocks noChangeAspect="1" noChangeArrowheads="1"/>
          </p:cNvSpPr>
          <p:nvPr/>
        </p:nvSpPr>
        <p:spPr bwMode="auto">
          <a:xfrm>
            <a:off x="3559175" y="4692650"/>
            <a:ext cx="338138" cy="338138"/>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10</a:t>
            </a:r>
          </a:p>
        </p:txBody>
      </p:sp>
      <p:sp>
        <p:nvSpPr>
          <p:cNvPr id="1389665" name="Rectangle 97"/>
          <p:cNvSpPr>
            <a:spLocks noChangeAspect="1" noChangeArrowheads="1"/>
          </p:cNvSpPr>
          <p:nvPr/>
        </p:nvSpPr>
        <p:spPr bwMode="auto">
          <a:xfrm>
            <a:off x="3897313" y="4692650"/>
            <a:ext cx="338137" cy="338138"/>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11</a:t>
            </a:r>
          </a:p>
        </p:txBody>
      </p:sp>
      <p:sp>
        <p:nvSpPr>
          <p:cNvPr id="1389666" name="Rectangle 98"/>
          <p:cNvSpPr>
            <a:spLocks noChangeAspect="1" noChangeArrowheads="1"/>
          </p:cNvSpPr>
          <p:nvPr/>
        </p:nvSpPr>
        <p:spPr bwMode="auto">
          <a:xfrm>
            <a:off x="4573588" y="4692650"/>
            <a:ext cx="338137" cy="338138"/>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13</a:t>
            </a:r>
          </a:p>
        </p:txBody>
      </p:sp>
      <p:sp>
        <p:nvSpPr>
          <p:cNvPr id="1389667" name="Rectangle 99"/>
          <p:cNvSpPr>
            <a:spLocks noChangeAspect="1" noChangeArrowheads="1"/>
          </p:cNvSpPr>
          <p:nvPr/>
        </p:nvSpPr>
        <p:spPr bwMode="auto">
          <a:xfrm>
            <a:off x="4235450" y="4692650"/>
            <a:ext cx="338138" cy="338138"/>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12</a:t>
            </a:r>
          </a:p>
        </p:txBody>
      </p:sp>
      <p:sp>
        <p:nvSpPr>
          <p:cNvPr id="1389668" name="Rectangle 100"/>
          <p:cNvSpPr>
            <a:spLocks noChangeAspect="1" noChangeArrowheads="1"/>
          </p:cNvSpPr>
          <p:nvPr/>
        </p:nvSpPr>
        <p:spPr bwMode="auto">
          <a:xfrm>
            <a:off x="3897313" y="4352925"/>
            <a:ext cx="338137" cy="338138"/>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10</a:t>
            </a:r>
          </a:p>
        </p:txBody>
      </p:sp>
      <p:sp>
        <p:nvSpPr>
          <p:cNvPr id="1389669" name="Rectangle 101"/>
          <p:cNvSpPr>
            <a:spLocks noChangeAspect="1" noChangeArrowheads="1"/>
          </p:cNvSpPr>
          <p:nvPr/>
        </p:nvSpPr>
        <p:spPr bwMode="auto">
          <a:xfrm>
            <a:off x="4237038" y="4352925"/>
            <a:ext cx="338137" cy="338138"/>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11</a:t>
            </a:r>
          </a:p>
        </p:txBody>
      </p:sp>
      <p:sp>
        <p:nvSpPr>
          <p:cNvPr id="1389670" name="Rectangle 102"/>
          <p:cNvSpPr>
            <a:spLocks noChangeAspect="1" noChangeArrowheads="1"/>
          </p:cNvSpPr>
          <p:nvPr/>
        </p:nvSpPr>
        <p:spPr bwMode="auto">
          <a:xfrm>
            <a:off x="4911725" y="4352925"/>
            <a:ext cx="338138" cy="338138"/>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13</a:t>
            </a:r>
          </a:p>
        </p:txBody>
      </p:sp>
      <p:sp>
        <p:nvSpPr>
          <p:cNvPr id="1389671" name="Rectangle 103"/>
          <p:cNvSpPr>
            <a:spLocks noChangeAspect="1" noChangeArrowheads="1"/>
          </p:cNvSpPr>
          <p:nvPr/>
        </p:nvSpPr>
        <p:spPr bwMode="auto">
          <a:xfrm>
            <a:off x="4575175" y="4352925"/>
            <a:ext cx="336550" cy="338138"/>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12</a:t>
            </a:r>
          </a:p>
        </p:txBody>
      </p:sp>
      <p:sp>
        <p:nvSpPr>
          <p:cNvPr id="1389672" name="Rectangle 104"/>
          <p:cNvSpPr>
            <a:spLocks noChangeAspect="1" noChangeArrowheads="1"/>
          </p:cNvSpPr>
          <p:nvPr/>
        </p:nvSpPr>
        <p:spPr bwMode="auto">
          <a:xfrm>
            <a:off x="4235450" y="4014788"/>
            <a:ext cx="338138" cy="338137"/>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10</a:t>
            </a:r>
          </a:p>
        </p:txBody>
      </p:sp>
      <p:sp>
        <p:nvSpPr>
          <p:cNvPr id="1389673" name="Rectangle 105"/>
          <p:cNvSpPr>
            <a:spLocks noChangeAspect="1" noChangeArrowheads="1"/>
          </p:cNvSpPr>
          <p:nvPr/>
        </p:nvSpPr>
        <p:spPr bwMode="auto">
          <a:xfrm>
            <a:off x="4575175" y="4014788"/>
            <a:ext cx="336550" cy="338137"/>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11</a:t>
            </a:r>
          </a:p>
        </p:txBody>
      </p:sp>
      <p:sp>
        <p:nvSpPr>
          <p:cNvPr id="1389674" name="Rectangle 106"/>
          <p:cNvSpPr>
            <a:spLocks noChangeAspect="1" noChangeArrowheads="1"/>
          </p:cNvSpPr>
          <p:nvPr/>
        </p:nvSpPr>
        <p:spPr bwMode="auto">
          <a:xfrm>
            <a:off x="5249863" y="4014788"/>
            <a:ext cx="338137" cy="338137"/>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13</a:t>
            </a:r>
          </a:p>
        </p:txBody>
      </p:sp>
      <p:sp>
        <p:nvSpPr>
          <p:cNvPr id="1389675" name="Rectangle 107"/>
          <p:cNvSpPr>
            <a:spLocks noChangeAspect="1" noChangeArrowheads="1"/>
          </p:cNvSpPr>
          <p:nvPr/>
        </p:nvSpPr>
        <p:spPr bwMode="auto">
          <a:xfrm>
            <a:off x="4911725" y="4014788"/>
            <a:ext cx="338138" cy="338137"/>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12</a:t>
            </a:r>
          </a:p>
        </p:txBody>
      </p:sp>
      <p:sp>
        <p:nvSpPr>
          <p:cNvPr id="1389676" name="Rectangle 108"/>
          <p:cNvSpPr>
            <a:spLocks noChangeAspect="1" noChangeArrowheads="1"/>
          </p:cNvSpPr>
          <p:nvPr/>
        </p:nvSpPr>
        <p:spPr bwMode="auto">
          <a:xfrm>
            <a:off x="4572000" y="3678238"/>
            <a:ext cx="338138" cy="336550"/>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10</a:t>
            </a:r>
          </a:p>
        </p:txBody>
      </p:sp>
      <p:sp>
        <p:nvSpPr>
          <p:cNvPr id="1389677" name="Rectangle 109"/>
          <p:cNvSpPr>
            <a:spLocks noChangeAspect="1" noChangeArrowheads="1"/>
          </p:cNvSpPr>
          <p:nvPr/>
        </p:nvSpPr>
        <p:spPr bwMode="auto">
          <a:xfrm>
            <a:off x="4911725" y="3678238"/>
            <a:ext cx="336550" cy="3365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11</a:t>
            </a:r>
          </a:p>
        </p:txBody>
      </p:sp>
      <p:sp>
        <p:nvSpPr>
          <p:cNvPr id="1389678" name="Rectangle 110"/>
          <p:cNvSpPr>
            <a:spLocks noChangeAspect="1" noChangeArrowheads="1"/>
          </p:cNvSpPr>
          <p:nvPr/>
        </p:nvSpPr>
        <p:spPr bwMode="auto">
          <a:xfrm>
            <a:off x="5586413" y="3678238"/>
            <a:ext cx="338137" cy="3365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13</a:t>
            </a:r>
          </a:p>
        </p:txBody>
      </p:sp>
      <p:sp>
        <p:nvSpPr>
          <p:cNvPr id="1389679" name="Rectangle 111"/>
          <p:cNvSpPr>
            <a:spLocks noChangeAspect="1" noChangeArrowheads="1"/>
          </p:cNvSpPr>
          <p:nvPr/>
        </p:nvSpPr>
        <p:spPr bwMode="auto">
          <a:xfrm>
            <a:off x="5248275" y="3678238"/>
            <a:ext cx="338138" cy="3365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12</a:t>
            </a:r>
          </a:p>
        </p:txBody>
      </p:sp>
      <p:sp>
        <p:nvSpPr>
          <p:cNvPr id="1389680" name="Rectangle 112"/>
          <p:cNvSpPr>
            <a:spLocks noChangeAspect="1" noChangeArrowheads="1"/>
          </p:cNvSpPr>
          <p:nvPr/>
        </p:nvSpPr>
        <p:spPr bwMode="auto">
          <a:xfrm>
            <a:off x="4910138" y="3340100"/>
            <a:ext cx="336550" cy="338138"/>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10</a:t>
            </a:r>
          </a:p>
        </p:txBody>
      </p:sp>
      <p:sp>
        <p:nvSpPr>
          <p:cNvPr id="1389681" name="Rectangle 113"/>
          <p:cNvSpPr>
            <a:spLocks noChangeAspect="1" noChangeArrowheads="1"/>
          </p:cNvSpPr>
          <p:nvPr/>
        </p:nvSpPr>
        <p:spPr bwMode="auto">
          <a:xfrm>
            <a:off x="5248275" y="3340100"/>
            <a:ext cx="338138" cy="338138"/>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11</a:t>
            </a:r>
          </a:p>
        </p:txBody>
      </p:sp>
      <p:sp>
        <p:nvSpPr>
          <p:cNvPr id="1389682" name="Rectangle 114"/>
          <p:cNvSpPr>
            <a:spLocks noChangeAspect="1" noChangeArrowheads="1"/>
          </p:cNvSpPr>
          <p:nvPr/>
        </p:nvSpPr>
        <p:spPr bwMode="auto">
          <a:xfrm>
            <a:off x="5248275" y="3000375"/>
            <a:ext cx="338138" cy="338138"/>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10</a:t>
            </a:r>
          </a:p>
        </p:txBody>
      </p:sp>
      <p:sp>
        <p:nvSpPr>
          <p:cNvPr id="1389683" name="Rectangle 115"/>
          <p:cNvSpPr>
            <a:spLocks noChangeAspect="1" noChangeArrowheads="1"/>
          </p:cNvSpPr>
          <p:nvPr/>
        </p:nvSpPr>
        <p:spPr bwMode="auto">
          <a:xfrm>
            <a:off x="5586413" y="2662238"/>
            <a:ext cx="338137" cy="338137"/>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10</a:t>
            </a:r>
          </a:p>
        </p:txBody>
      </p:sp>
      <p:sp>
        <p:nvSpPr>
          <p:cNvPr id="1389684" name="Rectangle 116"/>
          <p:cNvSpPr>
            <a:spLocks noChangeAspect="1" noChangeArrowheads="1"/>
          </p:cNvSpPr>
          <p:nvPr/>
        </p:nvSpPr>
        <p:spPr bwMode="auto">
          <a:xfrm>
            <a:off x="5922963" y="2324100"/>
            <a:ext cx="338137" cy="338138"/>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10</a:t>
            </a:r>
          </a:p>
        </p:txBody>
      </p:sp>
      <p:sp>
        <p:nvSpPr>
          <p:cNvPr id="1389685" name="Rectangle 117"/>
          <p:cNvSpPr>
            <a:spLocks noChangeAspect="1" noChangeArrowheads="1"/>
          </p:cNvSpPr>
          <p:nvPr/>
        </p:nvSpPr>
        <p:spPr bwMode="auto">
          <a:xfrm>
            <a:off x="6264275" y="1987550"/>
            <a:ext cx="338138" cy="338138"/>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10</a:t>
            </a:r>
          </a:p>
        </p:txBody>
      </p:sp>
      <p:sp>
        <p:nvSpPr>
          <p:cNvPr id="1389686" name="Rectangle 118"/>
          <p:cNvSpPr>
            <a:spLocks noChangeAspect="1" noChangeArrowheads="1"/>
          </p:cNvSpPr>
          <p:nvPr/>
        </p:nvSpPr>
        <p:spPr bwMode="auto">
          <a:xfrm>
            <a:off x="6600825" y="1651000"/>
            <a:ext cx="338138" cy="336550"/>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10</a:t>
            </a:r>
          </a:p>
        </p:txBody>
      </p:sp>
      <p:sp>
        <p:nvSpPr>
          <p:cNvPr id="1389687" name="Rectangle 119"/>
          <p:cNvSpPr>
            <a:spLocks noChangeAspect="1" noChangeArrowheads="1"/>
          </p:cNvSpPr>
          <p:nvPr/>
        </p:nvSpPr>
        <p:spPr bwMode="auto">
          <a:xfrm>
            <a:off x="5588000" y="3003550"/>
            <a:ext cx="336550" cy="338138"/>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11</a:t>
            </a:r>
          </a:p>
        </p:txBody>
      </p:sp>
      <p:sp>
        <p:nvSpPr>
          <p:cNvPr id="1389688" name="Rectangle 120"/>
          <p:cNvSpPr>
            <a:spLocks noChangeAspect="1" noChangeArrowheads="1"/>
          </p:cNvSpPr>
          <p:nvPr/>
        </p:nvSpPr>
        <p:spPr bwMode="auto">
          <a:xfrm>
            <a:off x="5926138" y="2663825"/>
            <a:ext cx="338137" cy="338138"/>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11</a:t>
            </a:r>
          </a:p>
        </p:txBody>
      </p:sp>
      <p:sp>
        <p:nvSpPr>
          <p:cNvPr id="1389689" name="Rectangle 121"/>
          <p:cNvSpPr>
            <a:spLocks noChangeAspect="1" noChangeArrowheads="1"/>
          </p:cNvSpPr>
          <p:nvPr/>
        </p:nvSpPr>
        <p:spPr bwMode="auto">
          <a:xfrm>
            <a:off x="6264275" y="2325688"/>
            <a:ext cx="338138" cy="338137"/>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11</a:t>
            </a:r>
          </a:p>
        </p:txBody>
      </p:sp>
      <p:sp>
        <p:nvSpPr>
          <p:cNvPr id="1389690" name="Rectangle 122"/>
          <p:cNvSpPr>
            <a:spLocks noChangeAspect="1" noChangeArrowheads="1"/>
          </p:cNvSpPr>
          <p:nvPr/>
        </p:nvSpPr>
        <p:spPr bwMode="auto">
          <a:xfrm>
            <a:off x="6600825" y="1987550"/>
            <a:ext cx="338138" cy="338138"/>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11</a:t>
            </a:r>
          </a:p>
        </p:txBody>
      </p:sp>
      <p:sp>
        <p:nvSpPr>
          <p:cNvPr id="1389691" name="Rectangle 123"/>
          <p:cNvSpPr>
            <a:spLocks noChangeAspect="1" noChangeArrowheads="1"/>
          </p:cNvSpPr>
          <p:nvPr/>
        </p:nvSpPr>
        <p:spPr bwMode="auto">
          <a:xfrm>
            <a:off x="6938963" y="1651000"/>
            <a:ext cx="336550" cy="3365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11</a:t>
            </a:r>
          </a:p>
        </p:txBody>
      </p:sp>
      <p:sp>
        <p:nvSpPr>
          <p:cNvPr id="1389692" name="Rectangle 124"/>
          <p:cNvSpPr>
            <a:spLocks noChangeAspect="1" noChangeArrowheads="1"/>
          </p:cNvSpPr>
          <p:nvPr/>
        </p:nvSpPr>
        <p:spPr bwMode="auto">
          <a:xfrm>
            <a:off x="5588000" y="3341688"/>
            <a:ext cx="336550" cy="3365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12</a:t>
            </a:r>
          </a:p>
        </p:txBody>
      </p:sp>
      <p:sp>
        <p:nvSpPr>
          <p:cNvPr id="1389693" name="Rectangle 125"/>
          <p:cNvSpPr>
            <a:spLocks noChangeAspect="1" noChangeArrowheads="1"/>
          </p:cNvSpPr>
          <p:nvPr/>
        </p:nvSpPr>
        <p:spPr bwMode="auto">
          <a:xfrm>
            <a:off x="5926138" y="3001963"/>
            <a:ext cx="338137" cy="338137"/>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12</a:t>
            </a:r>
          </a:p>
        </p:txBody>
      </p:sp>
      <p:sp>
        <p:nvSpPr>
          <p:cNvPr id="1389694" name="Rectangle 126"/>
          <p:cNvSpPr>
            <a:spLocks noChangeAspect="1" noChangeArrowheads="1"/>
          </p:cNvSpPr>
          <p:nvPr/>
        </p:nvSpPr>
        <p:spPr bwMode="auto">
          <a:xfrm>
            <a:off x="6264275" y="2663825"/>
            <a:ext cx="338138" cy="338138"/>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12</a:t>
            </a:r>
          </a:p>
        </p:txBody>
      </p:sp>
      <p:sp>
        <p:nvSpPr>
          <p:cNvPr id="1389695" name="Rectangle 127"/>
          <p:cNvSpPr>
            <a:spLocks noChangeAspect="1" noChangeArrowheads="1"/>
          </p:cNvSpPr>
          <p:nvPr/>
        </p:nvSpPr>
        <p:spPr bwMode="auto">
          <a:xfrm>
            <a:off x="6600825" y="2325688"/>
            <a:ext cx="338138" cy="338137"/>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12</a:t>
            </a:r>
          </a:p>
        </p:txBody>
      </p:sp>
      <p:sp>
        <p:nvSpPr>
          <p:cNvPr id="1389696" name="Rectangle 128"/>
          <p:cNvSpPr>
            <a:spLocks noChangeAspect="1" noChangeArrowheads="1"/>
          </p:cNvSpPr>
          <p:nvPr/>
        </p:nvSpPr>
        <p:spPr bwMode="auto">
          <a:xfrm>
            <a:off x="6938963" y="1987550"/>
            <a:ext cx="336550" cy="338138"/>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12</a:t>
            </a:r>
          </a:p>
        </p:txBody>
      </p:sp>
      <p:sp>
        <p:nvSpPr>
          <p:cNvPr id="1389697" name="Rectangle 129"/>
          <p:cNvSpPr>
            <a:spLocks noChangeAspect="1" noChangeArrowheads="1"/>
          </p:cNvSpPr>
          <p:nvPr/>
        </p:nvSpPr>
        <p:spPr bwMode="auto">
          <a:xfrm>
            <a:off x="7275513" y="1651000"/>
            <a:ext cx="336550" cy="3365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12</a:t>
            </a:r>
          </a:p>
        </p:txBody>
      </p:sp>
      <p:sp>
        <p:nvSpPr>
          <p:cNvPr id="1389698" name="Rectangle 130"/>
          <p:cNvSpPr>
            <a:spLocks noChangeAspect="1" noChangeArrowheads="1"/>
          </p:cNvSpPr>
          <p:nvPr/>
        </p:nvSpPr>
        <p:spPr bwMode="auto">
          <a:xfrm>
            <a:off x="5924550" y="3341688"/>
            <a:ext cx="338138" cy="3365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13</a:t>
            </a:r>
          </a:p>
        </p:txBody>
      </p:sp>
      <p:sp>
        <p:nvSpPr>
          <p:cNvPr id="1389699" name="Rectangle 131"/>
          <p:cNvSpPr>
            <a:spLocks noChangeAspect="1" noChangeArrowheads="1"/>
          </p:cNvSpPr>
          <p:nvPr/>
        </p:nvSpPr>
        <p:spPr bwMode="auto">
          <a:xfrm>
            <a:off x="6264275" y="3001963"/>
            <a:ext cx="338138" cy="338137"/>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13</a:t>
            </a:r>
          </a:p>
        </p:txBody>
      </p:sp>
      <p:sp>
        <p:nvSpPr>
          <p:cNvPr id="1389700" name="Rectangle 132"/>
          <p:cNvSpPr>
            <a:spLocks noChangeAspect="1" noChangeArrowheads="1"/>
          </p:cNvSpPr>
          <p:nvPr/>
        </p:nvSpPr>
        <p:spPr bwMode="auto">
          <a:xfrm>
            <a:off x="6602413" y="2663825"/>
            <a:ext cx="336550" cy="338138"/>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13</a:t>
            </a:r>
          </a:p>
        </p:txBody>
      </p:sp>
      <p:sp>
        <p:nvSpPr>
          <p:cNvPr id="1389701" name="Rectangle 133"/>
          <p:cNvSpPr>
            <a:spLocks noChangeAspect="1" noChangeArrowheads="1"/>
          </p:cNvSpPr>
          <p:nvPr/>
        </p:nvSpPr>
        <p:spPr bwMode="auto">
          <a:xfrm>
            <a:off x="6938963" y="2325688"/>
            <a:ext cx="336550" cy="338137"/>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13</a:t>
            </a:r>
          </a:p>
        </p:txBody>
      </p:sp>
      <p:sp>
        <p:nvSpPr>
          <p:cNvPr id="1389702" name="Rectangle 134"/>
          <p:cNvSpPr>
            <a:spLocks noChangeAspect="1" noChangeArrowheads="1"/>
          </p:cNvSpPr>
          <p:nvPr/>
        </p:nvSpPr>
        <p:spPr bwMode="auto">
          <a:xfrm>
            <a:off x="7275513" y="1987550"/>
            <a:ext cx="338137" cy="338138"/>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13</a:t>
            </a:r>
          </a:p>
        </p:txBody>
      </p:sp>
      <p:sp>
        <p:nvSpPr>
          <p:cNvPr id="1389703" name="Rectangle 135"/>
          <p:cNvSpPr>
            <a:spLocks noChangeAspect="1" noChangeArrowheads="1"/>
          </p:cNvSpPr>
          <p:nvPr/>
        </p:nvSpPr>
        <p:spPr bwMode="auto">
          <a:xfrm>
            <a:off x="7612063" y="1651000"/>
            <a:ext cx="338137" cy="3365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13</a:t>
            </a:r>
          </a:p>
        </p:txBody>
      </p:sp>
      <p:sp>
        <p:nvSpPr>
          <p:cNvPr id="1389704" name="Rectangle 136"/>
          <p:cNvSpPr>
            <a:spLocks noChangeAspect="1" noChangeArrowheads="1"/>
          </p:cNvSpPr>
          <p:nvPr/>
        </p:nvSpPr>
        <p:spPr bwMode="auto">
          <a:xfrm>
            <a:off x="5248275" y="4692650"/>
            <a:ext cx="338138" cy="338138"/>
          </a:xfrm>
          <a:prstGeom prst="rect">
            <a:avLst/>
          </a:prstGeom>
          <a:solidFill>
            <a:srgbClr val="CC99FF"/>
          </a:solidFill>
          <a:ln w="28575" algn="ctr">
            <a:solidFill>
              <a:schemeClr val="tx1"/>
            </a:solidFill>
            <a:miter lim="800000"/>
            <a:headEnd/>
            <a:tailEnd/>
          </a:ln>
          <a:effectLst/>
        </p:spPr>
        <p:txBody>
          <a:bodyPr wrap="none" anchor="ctr"/>
          <a:lstStyle/>
          <a:p>
            <a:r>
              <a:rPr lang="en-US" altLang="zh-CN" sz="1800"/>
              <a:t>I</a:t>
            </a:r>
            <a:r>
              <a:rPr lang="en-US" altLang="zh-CN" sz="1800" baseline="-25000"/>
              <a:t>15</a:t>
            </a:r>
          </a:p>
        </p:txBody>
      </p:sp>
      <p:sp>
        <p:nvSpPr>
          <p:cNvPr id="1389705" name="Rectangle 137"/>
          <p:cNvSpPr>
            <a:spLocks noChangeAspect="1" noChangeArrowheads="1"/>
          </p:cNvSpPr>
          <p:nvPr/>
        </p:nvSpPr>
        <p:spPr bwMode="auto">
          <a:xfrm>
            <a:off x="4911725" y="4692650"/>
            <a:ext cx="336550" cy="338138"/>
          </a:xfrm>
          <a:prstGeom prst="rect">
            <a:avLst/>
          </a:prstGeom>
          <a:solidFill>
            <a:srgbClr val="CCFF66"/>
          </a:solidFill>
          <a:ln w="28575" algn="ctr">
            <a:solidFill>
              <a:schemeClr val="tx1"/>
            </a:solidFill>
            <a:miter lim="800000"/>
            <a:headEnd/>
            <a:tailEnd/>
          </a:ln>
          <a:effectLst/>
        </p:spPr>
        <p:txBody>
          <a:bodyPr wrap="none" anchor="ctr"/>
          <a:lstStyle/>
          <a:p>
            <a:r>
              <a:rPr lang="en-US" altLang="zh-CN" sz="1800"/>
              <a:t>I</a:t>
            </a:r>
            <a:r>
              <a:rPr lang="en-US" altLang="zh-CN" sz="1800" baseline="-25000"/>
              <a:t>14</a:t>
            </a:r>
          </a:p>
        </p:txBody>
      </p:sp>
      <p:sp>
        <p:nvSpPr>
          <p:cNvPr id="1389706" name="Rectangle 138"/>
          <p:cNvSpPr>
            <a:spLocks noChangeAspect="1" noChangeArrowheads="1"/>
          </p:cNvSpPr>
          <p:nvPr/>
        </p:nvSpPr>
        <p:spPr bwMode="auto">
          <a:xfrm>
            <a:off x="5588000" y="4352925"/>
            <a:ext cx="336550" cy="338138"/>
          </a:xfrm>
          <a:prstGeom prst="rect">
            <a:avLst/>
          </a:prstGeom>
          <a:solidFill>
            <a:srgbClr val="CC99FF"/>
          </a:solidFill>
          <a:ln w="28575" algn="ctr">
            <a:solidFill>
              <a:schemeClr val="tx1"/>
            </a:solidFill>
            <a:miter lim="800000"/>
            <a:headEnd/>
            <a:tailEnd/>
          </a:ln>
          <a:effectLst/>
        </p:spPr>
        <p:txBody>
          <a:bodyPr wrap="none" anchor="ctr"/>
          <a:lstStyle/>
          <a:p>
            <a:r>
              <a:rPr lang="en-US" altLang="zh-CN" sz="1800"/>
              <a:t>I</a:t>
            </a:r>
            <a:r>
              <a:rPr lang="en-US" altLang="zh-CN" sz="1800" baseline="-25000"/>
              <a:t>15</a:t>
            </a:r>
          </a:p>
        </p:txBody>
      </p:sp>
      <p:sp>
        <p:nvSpPr>
          <p:cNvPr id="1389707" name="Rectangle 139"/>
          <p:cNvSpPr>
            <a:spLocks noChangeAspect="1" noChangeArrowheads="1"/>
          </p:cNvSpPr>
          <p:nvPr/>
        </p:nvSpPr>
        <p:spPr bwMode="auto">
          <a:xfrm>
            <a:off x="5249863" y="4352925"/>
            <a:ext cx="338137" cy="338138"/>
          </a:xfrm>
          <a:prstGeom prst="rect">
            <a:avLst/>
          </a:prstGeom>
          <a:solidFill>
            <a:srgbClr val="CCFF66"/>
          </a:solidFill>
          <a:ln w="28575" algn="ctr">
            <a:solidFill>
              <a:schemeClr val="tx1"/>
            </a:solidFill>
            <a:miter lim="800000"/>
            <a:headEnd/>
            <a:tailEnd/>
          </a:ln>
          <a:effectLst/>
        </p:spPr>
        <p:txBody>
          <a:bodyPr wrap="none" anchor="ctr"/>
          <a:lstStyle/>
          <a:p>
            <a:r>
              <a:rPr lang="en-US" altLang="zh-CN" sz="1800"/>
              <a:t>I</a:t>
            </a:r>
            <a:r>
              <a:rPr lang="en-US" altLang="zh-CN" sz="1800" baseline="-25000"/>
              <a:t>14</a:t>
            </a:r>
          </a:p>
        </p:txBody>
      </p:sp>
      <p:sp>
        <p:nvSpPr>
          <p:cNvPr id="1389708" name="Rectangle 140"/>
          <p:cNvSpPr>
            <a:spLocks noChangeAspect="1" noChangeArrowheads="1"/>
          </p:cNvSpPr>
          <p:nvPr/>
        </p:nvSpPr>
        <p:spPr bwMode="auto">
          <a:xfrm>
            <a:off x="5924550" y="4014788"/>
            <a:ext cx="338138" cy="338137"/>
          </a:xfrm>
          <a:prstGeom prst="rect">
            <a:avLst/>
          </a:prstGeom>
          <a:solidFill>
            <a:srgbClr val="CC99FF"/>
          </a:solidFill>
          <a:ln w="28575" algn="ctr">
            <a:solidFill>
              <a:schemeClr val="tx1"/>
            </a:solidFill>
            <a:miter lim="800000"/>
            <a:headEnd/>
            <a:tailEnd/>
          </a:ln>
          <a:effectLst/>
        </p:spPr>
        <p:txBody>
          <a:bodyPr wrap="none" anchor="ctr"/>
          <a:lstStyle/>
          <a:p>
            <a:r>
              <a:rPr lang="en-US" altLang="zh-CN" sz="1800"/>
              <a:t>I</a:t>
            </a:r>
            <a:r>
              <a:rPr lang="en-US" altLang="zh-CN" sz="1800" baseline="-25000"/>
              <a:t>15</a:t>
            </a:r>
          </a:p>
        </p:txBody>
      </p:sp>
      <p:sp>
        <p:nvSpPr>
          <p:cNvPr id="1389709" name="Rectangle 141"/>
          <p:cNvSpPr>
            <a:spLocks noChangeAspect="1" noChangeArrowheads="1"/>
          </p:cNvSpPr>
          <p:nvPr/>
        </p:nvSpPr>
        <p:spPr bwMode="auto">
          <a:xfrm>
            <a:off x="5588000" y="4014788"/>
            <a:ext cx="336550" cy="338137"/>
          </a:xfrm>
          <a:prstGeom prst="rect">
            <a:avLst/>
          </a:prstGeom>
          <a:solidFill>
            <a:srgbClr val="CCFF66"/>
          </a:solidFill>
          <a:ln w="28575" algn="ctr">
            <a:solidFill>
              <a:schemeClr val="tx1"/>
            </a:solidFill>
            <a:miter lim="800000"/>
            <a:headEnd/>
            <a:tailEnd/>
          </a:ln>
          <a:effectLst/>
        </p:spPr>
        <p:txBody>
          <a:bodyPr wrap="none" anchor="ctr"/>
          <a:lstStyle/>
          <a:p>
            <a:r>
              <a:rPr lang="en-US" altLang="zh-CN" sz="1800"/>
              <a:t>I</a:t>
            </a:r>
            <a:r>
              <a:rPr lang="en-US" altLang="zh-CN" sz="1800" baseline="-25000"/>
              <a:t>14</a:t>
            </a:r>
          </a:p>
        </p:txBody>
      </p:sp>
      <p:sp>
        <p:nvSpPr>
          <p:cNvPr id="1389710" name="Rectangle 142"/>
          <p:cNvSpPr>
            <a:spLocks noChangeAspect="1" noChangeArrowheads="1"/>
          </p:cNvSpPr>
          <p:nvPr/>
        </p:nvSpPr>
        <p:spPr bwMode="auto">
          <a:xfrm>
            <a:off x="6261100" y="3678238"/>
            <a:ext cx="338138" cy="336550"/>
          </a:xfrm>
          <a:prstGeom prst="rect">
            <a:avLst/>
          </a:prstGeom>
          <a:solidFill>
            <a:srgbClr val="CC99FF"/>
          </a:solidFill>
          <a:ln w="28575" algn="ctr">
            <a:solidFill>
              <a:schemeClr val="tx1"/>
            </a:solidFill>
            <a:miter lim="800000"/>
            <a:headEnd/>
            <a:tailEnd/>
          </a:ln>
          <a:effectLst/>
        </p:spPr>
        <p:txBody>
          <a:bodyPr wrap="none" anchor="ctr"/>
          <a:lstStyle/>
          <a:p>
            <a:r>
              <a:rPr lang="en-US" altLang="zh-CN" sz="1800"/>
              <a:t>I</a:t>
            </a:r>
            <a:r>
              <a:rPr lang="en-US" altLang="zh-CN" sz="1800" baseline="-25000"/>
              <a:t>15</a:t>
            </a:r>
          </a:p>
        </p:txBody>
      </p:sp>
      <p:sp>
        <p:nvSpPr>
          <p:cNvPr id="1389711" name="Rectangle 143"/>
          <p:cNvSpPr>
            <a:spLocks noChangeAspect="1" noChangeArrowheads="1"/>
          </p:cNvSpPr>
          <p:nvPr/>
        </p:nvSpPr>
        <p:spPr bwMode="auto">
          <a:xfrm>
            <a:off x="5924550" y="3678238"/>
            <a:ext cx="336550" cy="336550"/>
          </a:xfrm>
          <a:prstGeom prst="rect">
            <a:avLst/>
          </a:prstGeom>
          <a:solidFill>
            <a:srgbClr val="CCFF66"/>
          </a:solidFill>
          <a:ln w="28575" algn="ctr">
            <a:solidFill>
              <a:schemeClr val="tx1"/>
            </a:solidFill>
            <a:miter lim="800000"/>
            <a:headEnd/>
            <a:tailEnd/>
          </a:ln>
          <a:effectLst/>
        </p:spPr>
        <p:txBody>
          <a:bodyPr wrap="none" anchor="ctr"/>
          <a:lstStyle/>
          <a:p>
            <a:r>
              <a:rPr lang="en-US" altLang="zh-CN" sz="1800"/>
              <a:t>I</a:t>
            </a:r>
            <a:r>
              <a:rPr lang="en-US" altLang="zh-CN" sz="1800" baseline="-25000"/>
              <a:t>14</a:t>
            </a:r>
          </a:p>
        </p:txBody>
      </p:sp>
      <p:sp>
        <p:nvSpPr>
          <p:cNvPr id="1389712" name="Rectangle 144"/>
          <p:cNvSpPr>
            <a:spLocks noChangeAspect="1" noChangeArrowheads="1"/>
          </p:cNvSpPr>
          <p:nvPr/>
        </p:nvSpPr>
        <p:spPr bwMode="auto">
          <a:xfrm>
            <a:off x="6262688" y="3341688"/>
            <a:ext cx="338137" cy="336550"/>
          </a:xfrm>
          <a:prstGeom prst="rect">
            <a:avLst/>
          </a:prstGeom>
          <a:solidFill>
            <a:srgbClr val="CCFF66"/>
          </a:solidFill>
          <a:ln w="28575" algn="ctr">
            <a:solidFill>
              <a:schemeClr val="tx1"/>
            </a:solidFill>
            <a:miter lim="800000"/>
            <a:headEnd/>
            <a:tailEnd/>
          </a:ln>
          <a:effectLst/>
        </p:spPr>
        <p:txBody>
          <a:bodyPr wrap="none" anchor="ctr"/>
          <a:lstStyle/>
          <a:p>
            <a:r>
              <a:rPr lang="en-US" altLang="zh-CN" sz="1800"/>
              <a:t>I</a:t>
            </a:r>
            <a:r>
              <a:rPr lang="en-US" altLang="zh-CN" sz="1800" baseline="-25000"/>
              <a:t>14</a:t>
            </a:r>
          </a:p>
        </p:txBody>
      </p:sp>
      <p:sp>
        <p:nvSpPr>
          <p:cNvPr id="1389713" name="Rectangle 145"/>
          <p:cNvSpPr>
            <a:spLocks noChangeAspect="1" noChangeArrowheads="1"/>
          </p:cNvSpPr>
          <p:nvPr/>
        </p:nvSpPr>
        <p:spPr bwMode="auto">
          <a:xfrm>
            <a:off x="6602413" y="3001963"/>
            <a:ext cx="336550" cy="338137"/>
          </a:xfrm>
          <a:prstGeom prst="rect">
            <a:avLst/>
          </a:prstGeom>
          <a:solidFill>
            <a:srgbClr val="CCFF66"/>
          </a:solidFill>
          <a:ln w="28575" algn="ctr">
            <a:solidFill>
              <a:schemeClr val="tx1"/>
            </a:solidFill>
            <a:miter lim="800000"/>
            <a:headEnd/>
            <a:tailEnd/>
          </a:ln>
          <a:effectLst/>
        </p:spPr>
        <p:txBody>
          <a:bodyPr wrap="none" anchor="ctr"/>
          <a:lstStyle/>
          <a:p>
            <a:r>
              <a:rPr lang="en-US" altLang="zh-CN" sz="1800"/>
              <a:t>I</a:t>
            </a:r>
            <a:r>
              <a:rPr lang="en-US" altLang="zh-CN" sz="1800" baseline="-25000"/>
              <a:t>14</a:t>
            </a:r>
          </a:p>
        </p:txBody>
      </p:sp>
      <p:sp>
        <p:nvSpPr>
          <p:cNvPr id="1389714" name="Rectangle 146"/>
          <p:cNvSpPr>
            <a:spLocks noChangeAspect="1" noChangeArrowheads="1"/>
          </p:cNvSpPr>
          <p:nvPr/>
        </p:nvSpPr>
        <p:spPr bwMode="auto">
          <a:xfrm>
            <a:off x="6938963" y="2663825"/>
            <a:ext cx="338137" cy="338138"/>
          </a:xfrm>
          <a:prstGeom prst="rect">
            <a:avLst/>
          </a:prstGeom>
          <a:solidFill>
            <a:srgbClr val="CCFF66"/>
          </a:solidFill>
          <a:ln w="28575" algn="ctr">
            <a:solidFill>
              <a:schemeClr val="tx1"/>
            </a:solidFill>
            <a:miter lim="800000"/>
            <a:headEnd/>
            <a:tailEnd/>
          </a:ln>
          <a:effectLst/>
        </p:spPr>
        <p:txBody>
          <a:bodyPr wrap="none" anchor="ctr"/>
          <a:lstStyle/>
          <a:p>
            <a:r>
              <a:rPr lang="en-US" altLang="zh-CN" sz="1800"/>
              <a:t>I</a:t>
            </a:r>
            <a:r>
              <a:rPr lang="en-US" altLang="zh-CN" sz="1800" baseline="-25000"/>
              <a:t>14</a:t>
            </a:r>
          </a:p>
        </p:txBody>
      </p:sp>
      <p:sp>
        <p:nvSpPr>
          <p:cNvPr id="1389715" name="Rectangle 147"/>
          <p:cNvSpPr>
            <a:spLocks noChangeAspect="1" noChangeArrowheads="1"/>
          </p:cNvSpPr>
          <p:nvPr/>
        </p:nvSpPr>
        <p:spPr bwMode="auto">
          <a:xfrm>
            <a:off x="7275513" y="2325688"/>
            <a:ext cx="338137" cy="338137"/>
          </a:xfrm>
          <a:prstGeom prst="rect">
            <a:avLst/>
          </a:prstGeom>
          <a:solidFill>
            <a:srgbClr val="CCFF66"/>
          </a:solidFill>
          <a:ln w="28575" algn="ctr">
            <a:solidFill>
              <a:schemeClr val="tx1"/>
            </a:solidFill>
            <a:miter lim="800000"/>
            <a:headEnd/>
            <a:tailEnd/>
          </a:ln>
          <a:effectLst/>
        </p:spPr>
        <p:txBody>
          <a:bodyPr wrap="none" anchor="ctr"/>
          <a:lstStyle/>
          <a:p>
            <a:r>
              <a:rPr lang="en-US" altLang="zh-CN" sz="1800"/>
              <a:t>I</a:t>
            </a:r>
            <a:r>
              <a:rPr lang="en-US" altLang="zh-CN" sz="1800" baseline="-25000"/>
              <a:t>14</a:t>
            </a:r>
          </a:p>
        </p:txBody>
      </p:sp>
      <p:sp>
        <p:nvSpPr>
          <p:cNvPr id="1389716" name="Rectangle 148"/>
          <p:cNvSpPr>
            <a:spLocks noChangeAspect="1" noChangeArrowheads="1"/>
          </p:cNvSpPr>
          <p:nvPr/>
        </p:nvSpPr>
        <p:spPr bwMode="auto">
          <a:xfrm>
            <a:off x="7613650" y="1987550"/>
            <a:ext cx="338138" cy="338138"/>
          </a:xfrm>
          <a:prstGeom prst="rect">
            <a:avLst/>
          </a:prstGeom>
          <a:solidFill>
            <a:srgbClr val="CCFF66"/>
          </a:solidFill>
          <a:ln w="28575" algn="ctr">
            <a:solidFill>
              <a:schemeClr val="tx1"/>
            </a:solidFill>
            <a:miter lim="800000"/>
            <a:headEnd/>
            <a:tailEnd/>
          </a:ln>
          <a:effectLst/>
        </p:spPr>
        <p:txBody>
          <a:bodyPr wrap="none" anchor="ctr"/>
          <a:lstStyle/>
          <a:p>
            <a:r>
              <a:rPr lang="en-US" altLang="zh-CN" sz="1800"/>
              <a:t>I</a:t>
            </a:r>
            <a:r>
              <a:rPr lang="en-US" altLang="zh-CN" sz="1800" baseline="-25000"/>
              <a:t>14</a:t>
            </a:r>
          </a:p>
        </p:txBody>
      </p:sp>
      <p:sp>
        <p:nvSpPr>
          <p:cNvPr id="1389717" name="Rectangle 149"/>
          <p:cNvSpPr>
            <a:spLocks noChangeAspect="1" noChangeArrowheads="1"/>
          </p:cNvSpPr>
          <p:nvPr/>
        </p:nvSpPr>
        <p:spPr bwMode="auto">
          <a:xfrm>
            <a:off x="7950200" y="1651000"/>
            <a:ext cx="338138" cy="336550"/>
          </a:xfrm>
          <a:prstGeom prst="rect">
            <a:avLst/>
          </a:prstGeom>
          <a:solidFill>
            <a:srgbClr val="CCFF66"/>
          </a:solidFill>
          <a:ln w="28575" algn="ctr">
            <a:solidFill>
              <a:schemeClr val="tx1"/>
            </a:solidFill>
            <a:miter lim="800000"/>
            <a:headEnd/>
            <a:tailEnd/>
          </a:ln>
          <a:effectLst/>
        </p:spPr>
        <p:txBody>
          <a:bodyPr wrap="none" anchor="ctr"/>
          <a:lstStyle/>
          <a:p>
            <a:r>
              <a:rPr lang="en-US" altLang="zh-CN" sz="1800"/>
              <a:t>I</a:t>
            </a:r>
            <a:r>
              <a:rPr lang="en-US" altLang="zh-CN" sz="1800" baseline="-25000"/>
              <a:t>14</a:t>
            </a:r>
          </a:p>
        </p:txBody>
      </p:sp>
      <p:sp>
        <p:nvSpPr>
          <p:cNvPr id="1389718" name="Rectangle 150"/>
          <p:cNvSpPr>
            <a:spLocks noChangeAspect="1" noChangeArrowheads="1"/>
          </p:cNvSpPr>
          <p:nvPr/>
        </p:nvSpPr>
        <p:spPr bwMode="auto">
          <a:xfrm>
            <a:off x="6600825" y="3341688"/>
            <a:ext cx="338138" cy="336550"/>
          </a:xfrm>
          <a:prstGeom prst="rect">
            <a:avLst/>
          </a:prstGeom>
          <a:solidFill>
            <a:srgbClr val="CC99FF"/>
          </a:solidFill>
          <a:ln w="28575" algn="ctr">
            <a:solidFill>
              <a:schemeClr val="tx1"/>
            </a:solidFill>
            <a:miter lim="800000"/>
            <a:headEnd/>
            <a:tailEnd/>
          </a:ln>
          <a:effectLst/>
        </p:spPr>
        <p:txBody>
          <a:bodyPr wrap="none" anchor="ctr"/>
          <a:lstStyle/>
          <a:p>
            <a:r>
              <a:rPr lang="en-US" altLang="zh-CN" sz="1800"/>
              <a:t>I</a:t>
            </a:r>
            <a:r>
              <a:rPr lang="en-US" altLang="zh-CN" sz="1800" baseline="-25000"/>
              <a:t>15</a:t>
            </a:r>
          </a:p>
        </p:txBody>
      </p:sp>
      <p:sp>
        <p:nvSpPr>
          <p:cNvPr id="1389719" name="Rectangle 151"/>
          <p:cNvSpPr>
            <a:spLocks noChangeAspect="1" noChangeArrowheads="1"/>
          </p:cNvSpPr>
          <p:nvPr/>
        </p:nvSpPr>
        <p:spPr bwMode="auto">
          <a:xfrm>
            <a:off x="6938963" y="3001963"/>
            <a:ext cx="338137" cy="338137"/>
          </a:xfrm>
          <a:prstGeom prst="rect">
            <a:avLst/>
          </a:prstGeom>
          <a:solidFill>
            <a:srgbClr val="CC99FF"/>
          </a:solidFill>
          <a:ln w="28575" algn="ctr">
            <a:solidFill>
              <a:schemeClr val="tx1"/>
            </a:solidFill>
            <a:miter lim="800000"/>
            <a:headEnd/>
            <a:tailEnd/>
          </a:ln>
          <a:effectLst/>
        </p:spPr>
        <p:txBody>
          <a:bodyPr wrap="none" anchor="ctr"/>
          <a:lstStyle/>
          <a:p>
            <a:r>
              <a:rPr lang="en-US" altLang="zh-CN" sz="1800"/>
              <a:t>I</a:t>
            </a:r>
            <a:r>
              <a:rPr lang="en-US" altLang="zh-CN" sz="1800" baseline="-25000"/>
              <a:t>15</a:t>
            </a:r>
          </a:p>
        </p:txBody>
      </p:sp>
      <p:sp>
        <p:nvSpPr>
          <p:cNvPr id="1389720" name="Rectangle 152"/>
          <p:cNvSpPr>
            <a:spLocks noChangeAspect="1" noChangeArrowheads="1"/>
          </p:cNvSpPr>
          <p:nvPr/>
        </p:nvSpPr>
        <p:spPr bwMode="auto">
          <a:xfrm>
            <a:off x="7277100" y="2663825"/>
            <a:ext cx="338138" cy="338138"/>
          </a:xfrm>
          <a:prstGeom prst="rect">
            <a:avLst/>
          </a:prstGeom>
          <a:solidFill>
            <a:srgbClr val="CC99FF"/>
          </a:solidFill>
          <a:ln w="28575" algn="ctr">
            <a:solidFill>
              <a:schemeClr val="tx1"/>
            </a:solidFill>
            <a:miter lim="800000"/>
            <a:headEnd/>
            <a:tailEnd/>
          </a:ln>
          <a:effectLst/>
        </p:spPr>
        <p:txBody>
          <a:bodyPr wrap="none" anchor="ctr"/>
          <a:lstStyle/>
          <a:p>
            <a:r>
              <a:rPr lang="en-US" altLang="zh-CN" sz="1800"/>
              <a:t>I</a:t>
            </a:r>
            <a:r>
              <a:rPr lang="en-US" altLang="zh-CN" sz="1800" baseline="-25000"/>
              <a:t>15</a:t>
            </a:r>
          </a:p>
        </p:txBody>
      </p:sp>
      <p:sp>
        <p:nvSpPr>
          <p:cNvPr id="1389721" name="Rectangle 153"/>
          <p:cNvSpPr>
            <a:spLocks noChangeAspect="1" noChangeArrowheads="1"/>
          </p:cNvSpPr>
          <p:nvPr/>
        </p:nvSpPr>
        <p:spPr bwMode="auto">
          <a:xfrm>
            <a:off x="7613650" y="2325688"/>
            <a:ext cx="338138" cy="338137"/>
          </a:xfrm>
          <a:prstGeom prst="rect">
            <a:avLst/>
          </a:prstGeom>
          <a:solidFill>
            <a:srgbClr val="CC99FF"/>
          </a:solidFill>
          <a:ln w="28575" algn="ctr">
            <a:solidFill>
              <a:schemeClr val="tx1"/>
            </a:solidFill>
            <a:miter lim="800000"/>
            <a:headEnd/>
            <a:tailEnd/>
          </a:ln>
          <a:effectLst/>
        </p:spPr>
        <p:txBody>
          <a:bodyPr wrap="none" anchor="ctr"/>
          <a:lstStyle/>
          <a:p>
            <a:r>
              <a:rPr lang="en-US" altLang="zh-CN" sz="1800"/>
              <a:t>I</a:t>
            </a:r>
            <a:r>
              <a:rPr lang="en-US" altLang="zh-CN" sz="1800" baseline="-25000"/>
              <a:t>15</a:t>
            </a:r>
          </a:p>
        </p:txBody>
      </p:sp>
      <p:sp>
        <p:nvSpPr>
          <p:cNvPr id="1389722" name="Rectangle 154"/>
          <p:cNvSpPr>
            <a:spLocks noChangeAspect="1" noChangeArrowheads="1"/>
          </p:cNvSpPr>
          <p:nvPr/>
        </p:nvSpPr>
        <p:spPr bwMode="auto">
          <a:xfrm>
            <a:off x="7951788" y="1987550"/>
            <a:ext cx="338137" cy="338138"/>
          </a:xfrm>
          <a:prstGeom prst="rect">
            <a:avLst/>
          </a:prstGeom>
          <a:solidFill>
            <a:srgbClr val="CC99FF"/>
          </a:solidFill>
          <a:ln w="28575" algn="ctr">
            <a:solidFill>
              <a:schemeClr val="tx1"/>
            </a:solidFill>
            <a:miter lim="800000"/>
            <a:headEnd/>
            <a:tailEnd/>
          </a:ln>
          <a:effectLst/>
        </p:spPr>
        <p:txBody>
          <a:bodyPr wrap="none" anchor="ctr"/>
          <a:lstStyle/>
          <a:p>
            <a:r>
              <a:rPr lang="en-US" altLang="zh-CN" sz="1800"/>
              <a:t>I</a:t>
            </a:r>
            <a:r>
              <a:rPr lang="en-US" altLang="zh-CN" sz="1800" baseline="-25000"/>
              <a:t>15</a:t>
            </a:r>
          </a:p>
        </p:txBody>
      </p:sp>
      <p:sp>
        <p:nvSpPr>
          <p:cNvPr id="1389723" name="Rectangle 155"/>
          <p:cNvSpPr>
            <a:spLocks noChangeAspect="1" noChangeArrowheads="1"/>
          </p:cNvSpPr>
          <p:nvPr/>
        </p:nvSpPr>
        <p:spPr bwMode="auto">
          <a:xfrm>
            <a:off x="8288338" y="1651000"/>
            <a:ext cx="336550" cy="336550"/>
          </a:xfrm>
          <a:prstGeom prst="rect">
            <a:avLst/>
          </a:prstGeom>
          <a:solidFill>
            <a:srgbClr val="CC99FF"/>
          </a:solidFill>
          <a:ln w="28575" algn="ctr">
            <a:solidFill>
              <a:schemeClr val="tx1"/>
            </a:solidFill>
            <a:miter lim="800000"/>
            <a:headEnd/>
            <a:tailEnd/>
          </a:ln>
          <a:effectLst/>
        </p:spPr>
        <p:txBody>
          <a:bodyPr wrap="none" anchor="ctr"/>
          <a:lstStyle/>
          <a:p>
            <a:r>
              <a:rPr lang="en-US" altLang="zh-CN" sz="1800"/>
              <a:t>I</a:t>
            </a:r>
            <a:r>
              <a:rPr lang="en-US" altLang="zh-CN" sz="1800" baseline="-25000"/>
              <a:t>15</a:t>
            </a:r>
          </a:p>
        </p:txBody>
      </p:sp>
      <p:sp>
        <p:nvSpPr>
          <p:cNvPr id="1389724" name="Rectangle 156"/>
          <p:cNvSpPr>
            <a:spLocks noChangeAspect="1" noChangeArrowheads="1"/>
          </p:cNvSpPr>
          <p:nvPr/>
        </p:nvSpPr>
        <p:spPr bwMode="auto">
          <a:xfrm>
            <a:off x="3219450" y="3341688"/>
            <a:ext cx="338138" cy="336550"/>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5</a:t>
            </a:r>
          </a:p>
        </p:txBody>
      </p:sp>
      <p:sp>
        <p:nvSpPr>
          <p:cNvPr id="1389725" name="Rectangle 157"/>
          <p:cNvSpPr>
            <a:spLocks noChangeAspect="1" noChangeArrowheads="1"/>
          </p:cNvSpPr>
          <p:nvPr/>
        </p:nvSpPr>
        <p:spPr bwMode="auto">
          <a:xfrm>
            <a:off x="3559175" y="3001963"/>
            <a:ext cx="338138"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5</a:t>
            </a:r>
          </a:p>
        </p:txBody>
      </p:sp>
      <p:sp>
        <p:nvSpPr>
          <p:cNvPr id="1389726" name="Rectangle 158"/>
          <p:cNvSpPr>
            <a:spLocks noChangeAspect="1" noChangeArrowheads="1"/>
          </p:cNvSpPr>
          <p:nvPr/>
        </p:nvSpPr>
        <p:spPr bwMode="auto">
          <a:xfrm>
            <a:off x="3897313" y="2663825"/>
            <a:ext cx="336550" cy="338138"/>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5</a:t>
            </a:r>
          </a:p>
        </p:txBody>
      </p:sp>
      <p:sp>
        <p:nvSpPr>
          <p:cNvPr id="1389727" name="Rectangle 159"/>
          <p:cNvSpPr>
            <a:spLocks noChangeAspect="1" noChangeArrowheads="1"/>
          </p:cNvSpPr>
          <p:nvPr/>
        </p:nvSpPr>
        <p:spPr bwMode="auto">
          <a:xfrm>
            <a:off x="4232275" y="2325688"/>
            <a:ext cx="338138"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5</a:t>
            </a:r>
          </a:p>
        </p:txBody>
      </p:sp>
      <p:sp>
        <p:nvSpPr>
          <p:cNvPr id="1389728" name="Rectangle 160"/>
          <p:cNvSpPr>
            <a:spLocks noChangeAspect="1" noChangeArrowheads="1"/>
          </p:cNvSpPr>
          <p:nvPr/>
        </p:nvSpPr>
        <p:spPr bwMode="auto">
          <a:xfrm>
            <a:off x="4572000" y="1987550"/>
            <a:ext cx="338138" cy="338138"/>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5</a:t>
            </a:r>
          </a:p>
        </p:txBody>
      </p:sp>
      <p:sp>
        <p:nvSpPr>
          <p:cNvPr id="1389729" name="Rectangle 161"/>
          <p:cNvSpPr>
            <a:spLocks noChangeAspect="1" noChangeArrowheads="1"/>
          </p:cNvSpPr>
          <p:nvPr/>
        </p:nvSpPr>
        <p:spPr bwMode="auto">
          <a:xfrm>
            <a:off x="3557588" y="3341688"/>
            <a:ext cx="338137" cy="336550"/>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6</a:t>
            </a:r>
          </a:p>
        </p:txBody>
      </p:sp>
      <p:sp>
        <p:nvSpPr>
          <p:cNvPr id="1389730" name="Rectangle 162"/>
          <p:cNvSpPr>
            <a:spLocks noChangeAspect="1" noChangeArrowheads="1"/>
          </p:cNvSpPr>
          <p:nvPr/>
        </p:nvSpPr>
        <p:spPr bwMode="auto">
          <a:xfrm>
            <a:off x="3897313" y="3001963"/>
            <a:ext cx="336550"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6</a:t>
            </a:r>
          </a:p>
        </p:txBody>
      </p:sp>
      <p:sp>
        <p:nvSpPr>
          <p:cNvPr id="1389731" name="Rectangle 163"/>
          <p:cNvSpPr>
            <a:spLocks noChangeAspect="1" noChangeArrowheads="1"/>
          </p:cNvSpPr>
          <p:nvPr/>
        </p:nvSpPr>
        <p:spPr bwMode="auto">
          <a:xfrm>
            <a:off x="4233863" y="2663825"/>
            <a:ext cx="338137" cy="338138"/>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6</a:t>
            </a:r>
          </a:p>
        </p:txBody>
      </p:sp>
      <p:sp>
        <p:nvSpPr>
          <p:cNvPr id="1389732" name="Rectangle 164"/>
          <p:cNvSpPr>
            <a:spLocks noChangeAspect="1" noChangeArrowheads="1"/>
          </p:cNvSpPr>
          <p:nvPr/>
        </p:nvSpPr>
        <p:spPr bwMode="auto">
          <a:xfrm>
            <a:off x="4570413" y="2325688"/>
            <a:ext cx="338137"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6</a:t>
            </a:r>
          </a:p>
        </p:txBody>
      </p:sp>
      <p:sp>
        <p:nvSpPr>
          <p:cNvPr id="1389733" name="Rectangle 165"/>
          <p:cNvSpPr>
            <a:spLocks noChangeAspect="1" noChangeArrowheads="1"/>
          </p:cNvSpPr>
          <p:nvPr/>
        </p:nvSpPr>
        <p:spPr bwMode="auto">
          <a:xfrm>
            <a:off x="3897313" y="3340100"/>
            <a:ext cx="336550" cy="338138"/>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7</a:t>
            </a:r>
          </a:p>
        </p:txBody>
      </p:sp>
      <p:sp>
        <p:nvSpPr>
          <p:cNvPr id="1389734" name="Rectangle 166"/>
          <p:cNvSpPr>
            <a:spLocks noChangeAspect="1" noChangeArrowheads="1"/>
          </p:cNvSpPr>
          <p:nvPr/>
        </p:nvSpPr>
        <p:spPr bwMode="auto">
          <a:xfrm>
            <a:off x="4235450" y="3000375"/>
            <a:ext cx="338138" cy="338138"/>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7</a:t>
            </a:r>
          </a:p>
        </p:txBody>
      </p:sp>
      <p:sp>
        <p:nvSpPr>
          <p:cNvPr id="1389735" name="Rectangle 167"/>
          <p:cNvSpPr>
            <a:spLocks noChangeAspect="1" noChangeArrowheads="1"/>
          </p:cNvSpPr>
          <p:nvPr/>
        </p:nvSpPr>
        <p:spPr bwMode="auto">
          <a:xfrm>
            <a:off x="4573588" y="2662238"/>
            <a:ext cx="338137"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7</a:t>
            </a:r>
          </a:p>
        </p:txBody>
      </p:sp>
      <p:sp>
        <p:nvSpPr>
          <p:cNvPr id="1389736" name="Rectangle 168"/>
          <p:cNvSpPr>
            <a:spLocks noChangeAspect="1" noChangeArrowheads="1"/>
          </p:cNvSpPr>
          <p:nvPr/>
        </p:nvSpPr>
        <p:spPr bwMode="auto">
          <a:xfrm>
            <a:off x="4235450" y="3340100"/>
            <a:ext cx="338138" cy="338138"/>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8</a:t>
            </a:r>
          </a:p>
        </p:txBody>
      </p:sp>
      <p:sp>
        <p:nvSpPr>
          <p:cNvPr id="1389737" name="Rectangle 169"/>
          <p:cNvSpPr>
            <a:spLocks noChangeAspect="1" noChangeArrowheads="1"/>
          </p:cNvSpPr>
          <p:nvPr/>
        </p:nvSpPr>
        <p:spPr bwMode="auto">
          <a:xfrm>
            <a:off x="4572000" y="3001963"/>
            <a:ext cx="338138"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8</a:t>
            </a:r>
          </a:p>
        </p:txBody>
      </p:sp>
      <p:sp>
        <p:nvSpPr>
          <p:cNvPr id="1389738" name="Rectangle 170"/>
          <p:cNvSpPr>
            <a:spLocks noChangeAspect="1" noChangeArrowheads="1"/>
          </p:cNvSpPr>
          <p:nvPr/>
        </p:nvSpPr>
        <p:spPr bwMode="auto">
          <a:xfrm>
            <a:off x="3219450" y="4692650"/>
            <a:ext cx="338138" cy="338138"/>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9</a:t>
            </a:r>
          </a:p>
        </p:txBody>
      </p:sp>
      <p:sp>
        <p:nvSpPr>
          <p:cNvPr id="1389739" name="Rectangle 171"/>
          <p:cNvSpPr>
            <a:spLocks noChangeAspect="1" noChangeArrowheads="1"/>
          </p:cNvSpPr>
          <p:nvPr/>
        </p:nvSpPr>
        <p:spPr bwMode="auto">
          <a:xfrm>
            <a:off x="3559175" y="4352925"/>
            <a:ext cx="338138" cy="338138"/>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9</a:t>
            </a:r>
          </a:p>
        </p:txBody>
      </p:sp>
      <p:sp>
        <p:nvSpPr>
          <p:cNvPr id="1389740" name="Rectangle 172"/>
          <p:cNvSpPr>
            <a:spLocks noChangeAspect="1" noChangeArrowheads="1"/>
          </p:cNvSpPr>
          <p:nvPr/>
        </p:nvSpPr>
        <p:spPr bwMode="auto">
          <a:xfrm>
            <a:off x="3897313" y="4014788"/>
            <a:ext cx="336550"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9</a:t>
            </a:r>
          </a:p>
        </p:txBody>
      </p:sp>
      <p:sp>
        <p:nvSpPr>
          <p:cNvPr id="1389741" name="Rectangle 173"/>
          <p:cNvSpPr>
            <a:spLocks noChangeAspect="1" noChangeArrowheads="1"/>
          </p:cNvSpPr>
          <p:nvPr/>
        </p:nvSpPr>
        <p:spPr bwMode="auto">
          <a:xfrm>
            <a:off x="4232275" y="3678238"/>
            <a:ext cx="338138" cy="336550"/>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9</a:t>
            </a:r>
          </a:p>
        </p:txBody>
      </p:sp>
      <p:sp>
        <p:nvSpPr>
          <p:cNvPr id="1389742" name="Rectangle 174"/>
          <p:cNvSpPr>
            <a:spLocks noChangeAspect="1" noChangeArrowheads="1"/>
          </p:cNvSpPr>
          <p:nvPr/>
        </p:nvSpPr>
        <p:spPr bwMode="auto">
          <a:xfrm>
            <a:off x="4575175" y="3338513"/>
            <a:ext cx="336550"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9</a:t>
            </a:r>
          </a:p>
        </p:txBody>
      </p:sp>
      <p:sp>
        <p:nvSpPr>
          <p:cNvPr id="1389839" name="Rectangle 271"/>
          <p:cNvSpPr>
            <a:spLocks noChangeAspect="1" noChangeArrowheads="1"/>
          </p:cNvSpPr>
          <p:nvPr/>
        </p:nvSpPr>
        <p:spPr bwMode="auto">
          <a:xfrm>
            <a:off x="4910138" y="1651000"/>
            <a:ext cx="336550" cy="336550"/>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5</a:t>
            </a:r>
          </a:p>
        </p:txBody>
      </p:sp>
      <p:sp>
        <p:nvSpPr>
          <p:cNvPr id="1389840" name="Rectangle 272"/>
          <p:cNvSpPr>
            <a:spLocks noChangeAspect="1" noChangeArrowheads="1"/>
          </p:cNvSpPr>
          <p:nvPr/>
        </p:nvSpPr>
        <p:spPr bwMode="auto">
          <a:xfrm>
            <a:off x="4911725" y="1987550"/>
            <a:ext cx="336550" cy="338138"/>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6</a:t>
            </a:r>
          </a:p>
        </p:txBody>
      </p:sp>
      <p:sp>
        <p:nvSpPr>
          <p:cNvPr id="1389841" name="Rectangle 273"/>
          <p:cNvSpPr>
            <a:spLocks noChangeAspect="1" noChangeArrowheads="1"/>
          </p:cNvSpPr>
          <p:nvPr/>
        </p:nvSpPr>
        <p:spPr bwMode="auto">
          <a:xfrm>
            <a:off x="5246688" y="1651000"/>
            <a:ext cx="338137" cy="336550"/>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6</a:t>
            </a:r>
          </a:p>
        </p:txBody>
      </p:sp>
      <p:sp>
        <p:nvSpPr>
          <p:cNvPr id="1389842" name="Rectangle 274"/>
          <p:cNvSpPr>
            <a:spLocks noChangeAspect="1" noChangeArrowheads="1"/>
          </p:cNvSpPr>
          <p:nvPr/>
        </p:nvSpPr>
        <p:spPr bwMode="auto">
          <a:xfrm>
            <a:off x="4910138" y="2325688"/>
            <a:ext cx="336550"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7</a:t>
            </a:r>
          </a:p>
        </p:txBody>
      </p:sp>
      <p:sp>
        <p:nvSpPr>
          <p:cNvPr id="1389843" name="Rectangle 275"/>
          <p:cNvSpPr>
            <a:spLocks noChangeAspect="1" noChangeArrowheads="1"/>
          </p:cNvSpPr>
          <p:nvPr/>
        </p:nvSpPr>
        <p:spPr bwMode="auto">
          <a:xfrm>
            <a:off x="5248275" y="1987550"/>
            <a:ext cx="338138" cy="336550"/>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7</a:t>
            </a:r>
          </a:p>
        </p:txBody>
      </p:sp>
      <p:sp>
        <p:nvSpPr>
          <p:cNvPr id="1389844" name="Rectangle 276"/>
          <p:cNvSpPr>
            <a:spLocks noChangeAspect="1" noChangeArrowheads="1"/>
          </p:cNvSpPr>
          <p:nvPr/>
        </p:nvSpPr>
        <p:spPr bwMode="auto">
          <a:xfrm>
            <a:off x="5586413" y="1649413"/>
            <a:ext cx="338137"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7</a:t>
            </a:r>
          </a:p>
        </p:txBody>
      </p:sp>
      <p:sp>
        <p:nvSpPr>
          <p:cNvPr id="1389845" name="Rectangle 277"/>
          <p:cNvSpPr>
            <a:spLocks noChangeAspect="1" noChangeArrowheads="1"/>
          </p:cNvSpPr>
          <p:nvPr/>
        </p:nvSpPr>
        <p:spPr bwMode="auto">
          <a:xfrm>
            <a:off x="4910138" y="2663825"/>
            <a:ext cx="336550" cy="338138"/>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8</a:t>
            </a:r>
          </a:p>
        </p:txBody>
      </p:sp>
      <p:sp>
        <p:nvSpPr>
          <p:cNvPr id="1389846" name="Rectangle 278"/>
          <p:cNvSpPr>
            <a:spLocks noChangeAspect="1" noChangeArrowheads="1"/>
          </p:cNvSpPr>
          <p:nvPr/>
        </p:nvSpPr>
        <p:spPr bwMode="auto">
          <a:xfrm>
            <a:off x="5246688" y="2325688"/>
            <a:ext cx="336550"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8</a:t>
            </a:r>
          </a:p>
        </p:txBody>
      </p:sp>
      <p:sp>
        <p:nvSpPr>
          <p:cNvPr id="1389847" name="Rectangle 279"/>
          <p:cNvSpPr>
            <a:spLocks noChangeAspect="1" noChangeArrowheads="1"/>
          </p:cNvSpPr>
          <p:nvPr/>
        </p:nvSpPr>
        <p:spPr bwMode="auto">
          <a:xfrm>
            <a:off x="5588000" y="1987550"/>
            <a:ext cx="336550" cy="336550"/>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8</a:t>
            </a:r>
          </a:p>
        </p:txBody>
      </p:sp>
      <p:sp>
        <p:nvSpPr>
          <p:cNvPr id="1389848" name="Rectangle 280"/>
          <p:cNvSpPr>
            <a:spLocks noChangeAspect="1" noChangeArrowheads="1"/>
          </p:cNvSpPr>
          <p:nvPr/>
        </p:nvSpPr>
        <p:spPr bwMode="auto">
          <a:xfrm>
            <a:off x="5924550" y="1649413"/>
            <a:ext cx="336550"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8</a:t>
            </a:r>
          </a:p>
        </p:txBody>
      </p:sp>
      <p:sp>
        <p:nvSpPr>
          <p:cNvPr id="1389849" name="Rectangle 281"/>
          <p:cNvSpPr>
            <a:spLocks noChangeAspect="1" noChangeArrowheads="1"/>
          </p:cNvSpPr>
          <p:nvPr/>
        </p:nvSpPr>
        <p:spPr bwMode="auto">
          <a:xfrm>
            <a:off x="4910138" y="3001963"/>
            <a:ext cx="336550"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9</a:t>
            </a:r>
          </a:p>
        </p:txBody>
      </p:sp>
      <p:sp>
        <p:nvSpPr>
          <p:cNvPr id="1389850" name="Rectangle 282"/>
          <p:cNvSpPr>
            <a:spLocks noChangeAspect="1" noChangeArrowheads="1"/>
          </p:cNvSpPr>
          <p:nvPr/>
        </p:nvSpPr>
        <p:spPr bwMode="auto">
          <a:xfrm>
            <a:off x="5248275" y="2662238"/>
            <a:ext cx="338138"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9</a:t>
            </a:r>
          </a:p>
        </p:txBody>
      </p:sp>
      <p:sp>
        <p:nvSpPr>
          <p:cNvPr id="1389851" name="Rectangle 283"/>
          <p:cNvSpPr>
            <a:spLocks noChangeAspect="1" noChangeArrowheads="1"/>
          </p:cNvSpPr>
          <p:nvPr/>
        </p:nvSpPr>
        <p:spPr bwMode="auto">
          <a:xfrm>
            <a:off x="5586413" y="2324100"/>
            <a:ext cx="338137" cy="338138"/>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9</a:t>
            </a:r>
          </a:p>
        </p:txBody>
      </p:sp>
      <p:sp>
        <p:nvSpPr>
          <p:cNvPr id="1389852" name="Rectangle 284"/>
          <p:cNvSpPr>
            <a:spLocks noChangeAspect="1" noChangeArrowheads="1"/>
          </p:cNvSpPr>
          <p:nvPr/>
        </p:nvSpPr>
        <p:spPr bwMode="auto">
          <a:xfrm>
            <a:off x="5922963" y="1987550"/>
            <a:ext cx="338137" cy="336550"/>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9</a:t>
            </a:r>
          </a:p>
        </p:txBody>
      </p:sp>
      <p:sp>
        <p:nvSpPr>
          <p:cNvPr id="1389853" name="Rectangle 285"/>
          <p:cNvSpPr>
            <a:spLocks noChangeAspect="1" noChangeArrowheads="1"/>
          </p:cNvSpPr>
          <p:nvPr/>
        </p:nvSpPr>
        <p:spPr bwMode="auto">
          <a:xfrm>
            <a:off x="6264275" y="1647825"/>
            <a:ext cx="338138" cy="338138"/>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9</a:t>
            </a:r>
          </a:p>
        </p:txBody>
      </p:sp>
      <p:sp>
        <p:nvSpPr>
          <p:cNvPr id="1389854" name="Line 286"/>
          <p:cNvSpPr>
            <a:spLocks noChangeAspect="1" noChangeShapeType="1"/>
          </p:cNvSpPr>
          <p:nvPr/>
        </p:nvSpPr>
        <p:spPr bwMode="auto">
          <a:xfrm rot="5400000" flipH="1">
            <a:off x="6768306" y="3847307"/>
            <a:ext cx="2366963"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855" name="Line 287"/>
          <p:cNvSpPr>
            <a:spLocks noChangeAspect="1" noChangeShapeType="1"/>
          </p:cNvSpPr>
          <p:nvPr/>
        </p:nvSpPr>
        <p:spPr bwMode="auto">
          <a:xfrm rot="5400000" flipH="1">
            <a:off x="6937375" y="3678238"/>
            <a:ext cx="2705100"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856" name="Line 288"/>
          <p:cNvSpPr>
            <a:spLocks noChangeAspect="1" noChangeShapeType="1"/>
          </p:cNvSpPr>
          <p:nvPr/>
        </p:nvSpPr>
        <p:spPr bwMode="auto">
          <a:xfrm rot="5400000" flipH="1">
            <a:off x="7104856" y="3509169"/>
            <a:ext cx="3043238"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857" name="Line 289"/>
          <p:cNvSpPr>
            <a:spLocks noChangeAspect="1" noChangeShapeType="1"/>
          </p:cNvSpPr>
          <p:nvPr/>
        </p:nvSpPr>
        <p:spPr bwMode="auto">
          <a:xfrm rot="5400000" flipH="1">
            <a:off x="6599237" y="4016376"/>
            <a:ext cx="2028825"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858" name="Line 290"/>
          <p:cNvSpPr>
            <a:spLocks noChangeAspect="1" noChangeShapeType="1"/>
          </p:cNvSpPr>
          <p:nvPr/>
        </p:nvSpPr>
        <p:spPr bwMode="auto">
          <a:xfrm rot="5400000" flipH="1">
            <a:off x="6430963" y="4186238"/>
            <a:ext cx="1689100"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859" name="Line 291"/>
          <p:cNvSpPr>
            <a:spLocks noChangeAspect="1" noChangeShapeType="1"/>
          </p:cNvSpPr>
          <p:nvPr/>
        </p:nvSpPr>
        <p:spPr bwMode="auto">
          <a:xfrm rot="5400000" flipH="1">
            <a:off x="6261100" y="4354513"/>
            <a:ext cx="1352550"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860" name="Line 292"/>
          <p:cNvSpPr>
            <a:spLocks noChangeAspect="1" noChangeShapeType="1"/>
          </p:cNvSpPr>
          <p:nvPr/>
        </p:nvSpPr>
        <p:spPr bwMode="auto">
          <a:xfrm rot="5400000" flipH="1">
            <a:off x="6092031" y="4523582"/>
            <a:ext cx="1014413"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861" name="Line 293"/>
          <p:cNvSpPr>
            <a:spLocks noChangeAspect="1" noChangeShapeType="1"/>
          </p:cNvSpPr>
          <p:nvPr/>
        </p:nvSpPr>
        <p:spPr bwMode="auto">
          <a:xfrm rot="5400000" flipH="1">
            <a:off x="5922962" y="4692651"/>
            <a:ext cx="676275"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862" name="Line 294"/>
          <p:cNvSpPr>
            <a:spLocks noChangeAspect="1" noChangeShapeType="1"/>
          </p:cNvSpPr>
          <p:nvPr/>
        </p:nvSpPr>
        <p:spPr bwMode="auto">
          <a:xfrm rot="5400000" flipH="1">
            <a:off x="5755481" y="4861719"/>
            <a:ext cx="338138"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863" name="Rectangle 295"/>
          <p:cNvSpPr>
            <a:spLocks noChangeAspect="1" noChangeArrowheads="1"/>
          </p:cNvSpPr>
          <p:nvPr/>
        </p:nvSpPr>
        <p:spPr bwMode="auto">
          <a:xfrm>
            <a:off x="6937375" y="4973638"/>
            <a:ext cx="338138" cy="338137"/>
          </a:xfrm>
          <a:prstGeom prst="rect">
            <a:avLst/>
          </a:prstGeom>
          <a:noFill/>
          <a:ln w="28575" algn="ctr">
            <a:noFill/>
            <a:miter lim="800000"/>
            <a:headEnd/>
            <a:tailEnd/>
          </a:ln>
          <a:effectLst/>
        </p:spPr>
        <p:txBody>
          <a:bodyPr wrap="none"/>
          <a:lstStyle/>
          <a:p>
            <a:r>
              <a:rPr lang="en-US" altLang="zh-CN" sz="1800">
                <a:solidFill>
                  <a:srgbClr val="CC0099"/>
                </a:solidFill>
              </a:rPr>
              <a:t>20</a:t>
            </a:r>
            <a:endParaRPr lang="en-US" altLang="zh-CN" sz="1800" baseline="-25000">
              <a:solidFill>
                <a:srgbClr val="CC0099"/>
              </a:solidFill>
            </a:endParaRPr>
          </a:p>
        </p:txBody>
      </p:sp>
      <p:sp>
        <p:nvSpPr>
          <p:cNvPr id="1389864" name="Rectangle 296"/>
          <p:cNvSpPr>
            <a:spLocks noChangeAspect="1" noChangeArrowheads="1"/>
          </p:cNvSpPr>
          <p:nvPr/>
        </p:nvSpPr>
        <p:spPr bwMode="auto">
          <a:xfrm>
            <a:off x="8289925" y="4973638"/>
            <a:ext cx="336550" cy="338137"/>
          </a:xfrm>
          <a:prstGeom prst="rect">
            <a:avLst/>
          </a:prstGeom>
          <a:noFill/>
          <a:ln w="28575" algn="ctr">
            <a:noFill/>
            <a:miter lim="800000"/>
            <a:headEnd/>
            <a:tailEnd/>
          </a:ln>
          <a:effectLst/>
        </p:spPr>
        <p:txBody>
          <a:bodyPr wrap="none"/>
          <a:lstStyle/>
          <a:p>
            <a:r>
              <a:rPr lang="en-US" altLang="zh-CN" sz="1800">
                <a:solidFill>
                  <a:srgbClr val="CC0099"/>
                </a:solidFill>
              </a:rPr>
              <a:t>24</a:t>
            </a:r>
            <a:endParaRPr lang="en-US" altLang="zh-CN" sz="1800" baseline="-25000">
              <a:solidFill>
                <a:srgbClr val="CC0099"/>
              </a:solidFill>
            </a:endParaRPr>
          </a:p>
        </p:txBody>
      </p:sp>
      <p:sp>
        <p:nvSpPr>
          <p:cNvPr id="1389866" name="Rectangle 298"/>
          <p:cNvSpPr>
            <a:spLocks noChangeArrowheads="1"/>
          </p:cNvSpPr>
          <p:nvPr/>
        </p:nvSpPr>
        <p:spPr bwMode="auto">
          <a:xfrm>
            <a:off x="2197100" y="5492750"/>
            <a:ext cx="4895850" cy="457200"/>
          </a:xfrm>
          <a:prstGeom prst="rect">
            <a:avLst/>
          </a:prstGeom>
          <a:noFill/>
          <a:ln w="28575" algn="ctr">
            <a:noFill/>
            <a:miter lim="800000"/>
            <a:headEnd/>
            <a:tailEnd/>
          </a:ln>
          <a:effectLst/>
        </p:spPr>
        <p:txBody>
          <a:bodyPr anchor="ctr">
            <a:spAutoFit/>
          </a:bodyPr>
          <a:lstStyle/>
          <a:p>
            <a:r>
              <a:rPr kumimoji="1" lang="zh-CN" altLang="en-US">
                <a:solidFill>
                  <a:schemeClr val="bg2"/>
                </a:solidFill>
                <a:ea typeface="楷体_GB2312" pitchFamily="49" charset="-122"/>
              </a:rPr>
              <a:t>流水线时</a:t>
            </a:r>
            <a:r>
              <a:rPr kumimoji="1" lang="en-US" altLang="zh-CN">
                <a:solidFill>
                  <a:schemeClr val="bg2"/>
                </a:solidFill>
                <a:ea typeface="楷体_GB2312" pitchFamily="49" charset="-122"/>
              </a:rPr>
              <a:t>-</a:t>
            </a:r>
            <a:r>
              <a:rPr kumimoji="1" lang="zh-CN" altLang="en-US">
                <a:solidFill>
                  <a:schemeClr val="bg2"/>
                </a:solidFill>
                <a:ea typeface="楷体_GB2312" pitchFamily="49" charset="-122"/>
              </a:rPr>
              <a:t>空图：不发生条件跳转</a:t>
            </a:r>
          </a:p>
        </p:txBody>
      </p:sp>
      <p:sp>
        <p:nvSpPr>
          <p:cNvPr id="1389867" name="AutoShape 299">
            <a:hlinkClick r:id="" action="ppaction://hlinkshowjump?jump=lastslideviewed" highlightClick="1"/>
          </p:cNvPr>
          <p:cNvSpPr>
            <a:spLocks noChangeArrowheads="1"/>
          </p:cNvSpPr>
          <p:nvPr/>
        </p:nvSpPr>
        <p:spPr bwMode="auto">
          <a:xfrm>
            <a:off x="7596188" y="6092825"/>
            <a:ext cx="576262" cy="576263"/>
          </a:xfrm>
          <a:prstGeom prst="actionButtonReturn">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Tree>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1" name="灯片编号占位符 4"/>
          <p:cNvSpPr>
            <a:spLocks noGrp="1"/>
          </p:cNvSpPr>
          <p:nvPr>
            <p:ph type="sldNum" sz="quarter" idx="11"/>
          </p:nvPr>
        </p:nvSpPr>
        <p:spPr/>
        <p:txBody>
          <a:bodyPr/>
          <a:lstStyle/>
          <a:p>
            <a:fld id="{E944DEBF-9ADC-417F-90AF-431EE35D0A21}" type="slidenum">
              <a:rPr lang="zh-CN" altLang="en-US"/>
              <a:pPr/>
              <a:t>79</a:t>
            </a:fld>
            <a:endParaRPr lang="en-US" altLang="zh-CN"/>
          </a:p>
        </p:txBody>
      </p:sp>
      <p:sp>
        <p:nvSpPr>
          <p:cNvPr id="1388546" name="Rectangle 2"/>
          <p:cNvSpPr>
            <a:spLocks noGrp="1" noChangeArrowheads="1"/>
          </p:cNvSpPr>
          <p:nvPr>
            <p:ph type="title"/>
          </p:nvPr>
        </p:nvSpPr>
        <p:spPr/>
        <p:txBody>
          <a:bodyPr/>
          <a:lstStyle/>
          <a:p>
            <a:r>
              <a:rPr lang="en-US" altLang="zh-CN"/>
              <a:t>7.4.6 </a:t>
            </a:r>
            <a:r>
              <a:rPr lang="zh-CN" altLang="en-US" b="0"/>
              <a:t>流水线性能分析</a:t>
            </a:r>
            <a:endParaRPr lang="en-US" altLang="zh-CN"/>
          </a:p>
        </p:txBody>
      </p:sp>
      <p:sp>
        <p:nvSpPr>
          <p:cNvPr id="1388547" name="Rectangle 3"/>
          <p:cNvSpPr>
            <a:spLocks noGrp="1" noChangeArrowheads="1"/>
          </p:cNvSpPr>
          <p:nvPr>
            <p:ph type="body" idx="1"/>
          </p:nvPr>
        </p:nvSpPr>
        <p:spPr>
          <a:xfrm>
            <a:off x="457200" y="549275"/>
            <a:ext cx="8578850" cy="503238"/>
          </a:xfrm>
        </p:spPr>
        <p:txBody>
          <a:bodyPr/>
          <a:lstStyle/>
          <a:p>
            <a:pPr marL="0" indent="0" algn="just">
              <a:spcBef>
                <a:spcPct val="10000"/>
              </a:spcBef>
              <a:buFont typeface="Wingdings" pitchFamily="2" charset="2"/>
              <a:buNone/>
            </a:pPr>
            <a:r>
              <a:rPr lang="en-US" altLang="zh-CN" sz="2400">
                <a:solidFill>
                  <a:srgbClr val="000000"/>
                </a:solidFill>
              </a:rPr>
              <a:t>【</a:t>
            </a:r>
            <a:r>
              <a:rPr lang="zh-CN" altLang="en-US" sz="2400">
                <a:solidFill>
                  <a:srgbClr val="000000"/>
                </a:solidFill>
              </a:rPr>
              <a:t>例</a:t>
            </a:r>
            <a:r>
              <a:rPr lang="en-US" altLang="zh-CN" sz="2400">
                <a:solidFill>
                  <a:srgbClr val="000000"/>
                </a:solidFill>
              </a:rPr>
              <a:t>7.2】</a:t>
            </a:r>
            <a:endParaRPr lang="en-US" altLang="zh-CN" sz="2400"/>
          </a:p>
        </p:txBody>
      </p:sp>
      <p:sp>
        <p:nvSpPr>
          <p:cNvPr id="1388670" name="Rectangle 126"/>
          <p:cNvSpPr>
            <a:spLocks noChangeArrowheads="1"/>
          </p:cNvSpPr>
          <p:nvPr/>
        </p:nvSpPr>
        <p:spPr bwMode="auto">
          <a:xfrm>
            <a:off x="2197100" y="5780112"/>
            <a:ext cx="4895850" cy="457200"/>
          </a:xfrm>
          <a:prstGeom prst="rect">
            <a:avLst/>
          </a:prstGeom>
          <a:noFill/>
          <a:ln w="28575" algn="ctr">
            <a:noFill/>
            <a:miter lim="800000"/>
            <a:headEnd/>
            <a:tailEnd/>
          </a:ln>
          <a:effectLst/>
        </p:spPr>
        <p:txBody>
          <a:bodyPr anchor="ctr">
            <a:spAutoFit/>
          </a:bodyPr>
          <a:lstStyle/>
          <a:p>
            <a:r>
              <a:rPr kumimoji="1" lang="zh-CN" altLang="en-US">
                <a:solidFill>
                  <a:schemeClr val="bg2"/>
                </a:solidFill>
                <a:ea typeface="楷体_GB2312" pitchFamily="49" charset="-122"/>
              </a:rPr>
              <a:t>流水线时</a:t>
            </a:r>
            <a:r>
              <a:rPr kumimoji="1" lang="en-US" altLang="zh-CN">
                <a:solidFill>
                  <a:schemeClr val="bg2"/>
                </a:solidFill>
                <a:ea typeface="楷体_GB2312" pitchFamily="49" charset="-122"/>
              </a:rPr>
              <a:t>-</a:t>
            </a:r>
            <a:r>
              <a:rPr kumimoji="1" lang="zh-CN" altLang="en-US">
                <a:solidFill>
                  <a:schemeClr val="bg2"/>
                </a:solidFill>
                <a:ea typeface="楷体_GB2312" pitchFamily="49" charset="-122"/>
              </a:rPr>
              <a:t>空图：发生条件跳转</a:t>
            </a:r>
          </a:p>
        </p:txBody>
      </p:sp>
      <p:sp>
        <p:nvSpPr>
          <p:cNvPr id="1388614" name="Rectangle 70"/>
          <p:cNvSpPr>
            <a:spLocks noChangeAspect="1" noChangeArrowheads="1"/>
          </p:cNvSpPr>
          <p:nvPr/>
        </p:nvSpPr>
        <p:spPr bwMode="auto">
          <a:xfrm>
            <a:off x="701675" y="4273550"/>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615" name="Rectangle 71"/>
          <p:cNvSpPr>
            <a:spLocks noChangeAspect="1" noChangeArrowheads="1"/>
          </p:cNvSpPr>
          <p:nvPr/>
        </p:nvSpPr>
        <p:spPr bwMode="auto">
          <a:xfrm>
            <a:off x="1222375" y="4273550"/>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616" name="Rectangle 72"/>
          <p:cNvSpPr>
            <a:spLocks noChangeAspect="1" noChangeArrowheads="1"/>
          </p:cNvSpPr>
          <p:nvPr/>
        </p:nvSpPr>
        <p:spPr bwMode="auto">
          <a:xfrm>
            <a:off x="962025" y="4273550"/>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622" name="Rectangle 78"/>
          <p:cNvSpPr>
            <a:spLocks noChangeAspect="1" noChangeArrowheads="1"/>
          </p:cNvSpPr>
          <p:nvPr/>
        </p:nvSpPr>
        <p:spPr bwMode="auto">
          <a:xfrm>
            <a:off x="962025" y="401161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623" name="Rectangle 79"/>
          <p:cNvSpPr>
            <a:spLocks noChangeAspect="1" noChangeArrowheads="1"/>
          </p:cNvSpPr>
          <p:nvPr/>
        </p:nvSpPr>
        <p:spPr bwMode="auto">
          <a:xfrm>
            <a:off x="1482725" y="401161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624" name="Rectangle 80"/>
          <p:cNvSpPr>
            <a:spLocks noChangeAspect="1" noChangeArrowheads="1"/>
          </p:cNvSpPr>
          <p:nvPr/>
        </p:nvSpPr>
        <p:spPr bwMode="auto">
          <a:xfrm>
            <a:off x="1222375" y="401161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630" name="Rectangle 86"/>
          <p:cNvSpPr>
            <a:spLocks noChangeAspect="1" noChangeArrowheads="1"/>
          </p:cNvSpPr>
          <p:nvPr/>
        </p:nvSpPr>
        <p:spPr bwMode="auto">
          <a:xfrm>
            <a:off x="1222375" y="375126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631" name="Rectangle 87"/>
          <p:cNvSpPr>
            <a:spLocks noChangeAspect="1" noChangeArrowheads="1"/>
          </p:cNvSpPr>
          <p:nvPr/>
        </p:nvSpPr>
        <p:spPr bwMode="auto">
          <a:xfrm>
            <a:off x="1743075" y="375126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632" name="Rectangle 88"/>
          <p:cNvSpPr>
            <a:spLocks noChangeAspect="1" noChangeArrowheads="1"/>
          </p:cNvSpPr>
          <p:nvPr/>
        </p:nvSpPr>
        <p:spPr bwMode="auto">
          <a:xfrm>
            <a:off x="1482725" y="375126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638" name="Rectangle 94"/>
          <p:cNvSpPr>
            <a:spLocks noChangeAspect="1" noChangeArrowheads="1"/>
          </p:cNvSpPr>
          <p:nvPr/>
        </p:nvSpPr>
        <p:spPr bwMode="auto">
          <a:xfrm>
            <a:off x="1482725" y="349091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639" name="Rectangle 95"/>
          <p:cNvSpPr>
            <a:spLocks noChangeAspect="1" noChangeArrowheads="1"/>
          </p:cNvSpPr>
          <p:nvPr/>
        </p:nvSpPr>
        <p:spPr bwMode="auto">
          <a:xfrm>
            <a:off x="2003425" y="349091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640" name="Rectangle 96"/>
          <p:cNvSpPr>
            <a:spLocks noChangeAspect="1" noChangeArrowheads="1"/>
          </p:cNvSpPr>
          <p:nvPr/>
        </p:nvSpPr>
        <p:spPr bwMode="auto">
          <a:xfrm>
            <a:off x="1743075" y="349091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617" name="Rectangle 73"/>
          <p:cNvSpPr>
            <a:spLocks noChangeAspect="1" noChangeArrowheads="1"/>
          </p:cNvSpPr>
          <p:nvPr/>
        </p:nvSpPr>
        <p:spPr bwMode="auto">
          <a:xfrm>
            <a:off x="1481138" y="42735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618" name="Rectangle 74"/>
          <p:cNvSpPr>
            <a:spLocks noChangeAspect="1" noChangeArrowheads="1"/>
          </p:cNvSpPr>
          <p:nvPr/>
        </p:nvSpPr>
        <p:spPr bwMode="auto">
          <a:xfrm>
            <a:off x="2262188" y="42735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8</a:t>
            </a:r>
          </a:p>
        </p:txBody>
      </p:sp>
      <p:sp>
        <p:nvSpPr>
          <p:cNvPr id="1388619" name="Rectangle 75"/>
          <p:cNvSpPr>
            <a:spLocks noChangeAspect="1" noChangeArrowheads="1"/>
          </p:cNvSpPr>
          <p:nvPr/>
        </p:nvSpPr>
        <p:spPr bwMode="auto">
          <a:xfrm>
            <a:off x="1741488" y="42735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6</a:t>
            </a:r>
          </a:p>
        </p:txBody>
      </p:sp>
      <p:sp>
        <p:nvSpPr>
          <p:cNvPr id="1388620" name="Rectangle 76"/>
          <p:cNvSpPr>
            <a:spLocks noChangeAspect="1" noChangeArrowheads="1"/>
          </p:cNvSpPr>
          <p:nvPr/>
        </p:nvSpPr>
        <p:spPr bwMode="auto">
          <a:xfrm>
            <a:off x="2001838" y="42735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7</a:t>
            </a:r>
          </a:p>
        </p:txBody>
      </p:sp>
      <p:sp>
        <p:nvSpPr>
          <p:cNvPr id="1388625" name="Rectangle 81"/>
          <p:cNvSpPr>
            <a:spLocks noChangeAspect="1" noChangeArrowheads="1"/>
          </p:cNvSpPr>
          <p:nvPr/>
        </p:nvSpPr>
        <p:spPr bwMode="auto">
          <a:xfrm>
            <a:off x="1743075" y="401320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626" name="Rectangle 82"/>
          <p:cNvSpPr>
            <a:spLocks noChangeAspect="1" noChangeArrowheads="1"/>
          </p:cNvSpPr>
          <p:nvPr/>
        </p:nvSpPr>
        <p:spPr bwMode="auto">
          <a:xfrm>
            <a:off x="2524125" y="401320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8</a:t>
            </a:r>
          </a:p>
        </p:txBody>
      </p:sp>
      <p:sp>
        <p:nvSpPr>
          <p:cNvPr id="1388627" name="Rectangle 83"/>
          <p:cNvSpPr>
            <a:spLocks noChangeAspect="1" noChangeArrowheads="1"/>
          </p:cNvSpPr>
          <p:nvPr/>
        </p:nvSpPr>
        <p:spPr bwMode="auto">
          <a:xfrm>
            <a:off x="2003425" y="401320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6</a:t>
            </a:r>
          </a:p>
        </p:txBody>
      </p:sp>
      <p:sp>
        <p:nvSpPr>
          <p:cNvPr id="1388628" name="Rectangle 84"/>
          <p:cNvSpPr>
            <a:spLocks noChangeAspect="1" noChangeArrowheads="1"/>
          </p:cNvSpPr>
          <p:nvPr/>
        </p:nvSpPr>
        <p:spPr bwMode="auto">
          <a:xfrm>
            <a:off x="2263775" y="401320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7</a:t>
            </a:r>
          </a:p>
        </p:txBody>
      </p:sp>
      <p:sp>
        <p:nvSpPr>
          <p:cNvPr id="1388633" name="Rectangle 89"/>
          <p:cNvSpPr>
            <a:spLocks noChangeAspect="1" noChangeArrowheads="1"/>
          </p:cNvSpPr>
          <p:nvPr/>
        </p:nvSpPr>
        <p:spPr bwMode="auto">
          <a:xfrm>
            <a:off x="2003425" y="37528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634" name="Rectangle 90"/>
          <p:cNvSpPr>
            <a:spLocks noChangeAspect="1" noChangeArrowheads="1"/>
          </p:cNvSpPr>
          <p:nvPr/>
        </p:nvSpPr>
        <p:spPr bwMode="auto">
          <a:xfrm>
            <a:off x="2784475" y="37528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8</a:t>
            </a:r>
          </a:p>
        </p:txBody>
      </p:sp>
      <p:sp>
        <p:nvSpPr>
          <p:cNvPr id="1388635" name="Rectangle 91"/>
          <p:cNvSpPr>
            <a:spLocks noChangeAspect="1" noChangeArrowheads="1"/>
          </p:cNvSpPr>
          <p:nvPr/>
        </p:nvSpPr>
        <p:spPr bwMode="auto">
          <a:xfrm>
            <a:off x="2263775" y="37528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6</a:t>
            </a:r>
          </a:p>
        </p:txBody>
      </p:sp>
      <p:sp>
        <p:nvSpPr>
          <p:cNvPr id="1388636" name="Rectangle 92"/>
          <p:cNvSpPr>
            <a:spLocks noChangeAspect="1" noChangeArrowheads="1"/>
          </p:cNvSpPr>
          <p:nvPr/>
        </p:nvSpPr>
        <p:spPr bwMode="auto">
          <a:xfrm>
            <a:off x="2524125" y="37528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7</a:t>
            </a:r>
          </a:p>
        </p:txBody>
      </p:sp>
      <p:sp>
        <p:nvSpPr>
          <p:cNvPr id="1388641" name="Rectangle 97"/>
          <p:cNvSpPr>
            <a:spLocks noChangeAspect="1" noChangeArrowheads="1"/>
          </p:cNvSpPr>
          <p:nvPr/>
        </p:nvSpPr>
        <p:spPr bwMode="auto">
          <a:xfrm>
            <a:off x="2262188" y="349250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642" name="Rectangle 98"/>
          <p:cNvSpPr>
            <a:spLocks noChangeAspect="1" noChangeArrowheads="1"/>
          </p:cNvSpPr>
          <p:nvPr/>
        </p:nvSpPr>
        <p:spPr bwMode="auto">
          <a:xfrm>
            <a:off x="3043238" y="349250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8</a:t>
            </a:r>
          </a:p>
        </p:txBody>
      </p:sp>
      <p:sp>
        <p:nvSpPr>
          <p:cNvPr id="1388643" name="Rectangle 99"/>
          <p:cNvSpPr>
            <a:spLocks noChangeAspect="1" noChangeArrowheads="1"/>
          </p:cNvSpPr>
          <p:nvPr/>
        </p:nvSpPr>
        <p:spPr bwMode="auto">
          <a:xfrm>
            <a:off x="2522538" y="349250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6</a:t>
            </a:r>
          </a:p>
        </p:txBody>
      </p:sp>
      <p:sp>
        <p:nvSpPr>
          <p:cNvPr id="1388644" name="Rectangle 100"/>
          <p:cNvSpPr>
            <a:spLocks noChangeAspect="1" noChangeArrowheads="1"/>
          </p:cNvSpPr>
          <p:nvPr/>
        </p:nvSpPr>
        <p:spPr bwMode="auto">
          <a:xfrm>
            <a:off x="2782888" y="349250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7</a:t>
            </a:r>
          </a:p>
        </p:txBody>
      </p:sp>
      <p:sp>
        <p:nvSpPr>
          <p:cNvPr id="1388645" name="Line 101"/>
          <p:cNvSpPr>
            <a:spLocks noChangeAspect="1" noChangeShapeType="1"/>
          </p:cNvSpPr>
          <p:nvPr/>
        </p:nvSpPr>
        <p:spPr bwMode="auto">
          <a:xfrm>
            <a:off x="439738" y="4533900"/>
            <a:ext cx="8596312"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88646" name="Line 102"/>
          <p:cNvSpPr>
            <a:spLocks noChangeAspect="1" noChangeShapeType="1"/>
          </p:cNvSpPr>
          <p:nvPr/>
        </p:nvSpPr>
        <p:spPr bwMode="auto">
          <a:xfrm flipV="1">
            <a:off x="439738" y="1668463"/>
            <a:ext cx="0" cy="2865437"/>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88647" name="Rectangle 103"/>
          <p:cNvSpPr>
            <a:spLocks noChangeAspect="1" noChangeArrowheads="1"/>
          </p:cNvSpPr>
          <p:nvPr/>
        </p:nvSpPr>
        <p:spPr bwMode="auto">
          <a:xfrm>
            <a:off x="439738" y="4510879"/>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1</a:t>
            </a:r>
            <a:endParaRPr lang="en-US" altLang="zh-CN" sz="1400" baseline="-25000">
              <a:solidFill>
                <a:srgbClr val="CC0099"/>
              </a:solidFill>
            </a:endParaRPr>
          </a:p>
        </p:txBody>
      </p:sp>
      <p:sp>
        <p:nvSpPr>
          <p:cNvPr id="1388648" name="Rectangle 104"/>
          <p:cNvSpPr>
            <a:spLocks noChangeAspect="1" noChangeArrowheads="1"/>
          </p:cNvSpPr>
          <p:nvPr/>
        </p:nvSpPr>
        <p:spPr bwMode="auto">
          <a:xfrm>
            <a:off x="701675" y="4510879"/>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2</a:t>
            </a:r>
            <a:endParaRPr lang="en-US" altLang="zh-CN" sz="1400" baseline="-25000">
              <a:solidFill>
                <a:srgbClr val="CC0099"/>
              </a:solidFill>
            </a:endParaRPr>
          </a:p>
        </p:txBody>
      </p:sp>
      <p:sp>
        <p:nvSpPr>
          <p:cNvPr id="1388649" name="Rectangle 105"/>
          <p:cNvSpPr>
            <a:spLocks noChangeAspect="1" noChangeArrowheads="1"/>
          </p:cNvSpPr>
          <p:nvPr/>
        </p:nvSpPr>
        <p:spPr bwMode="auto">
          <a:xfrm>
            <a:off x="1222375" y="4510879"/>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4</a:t>
            </a:r>
            <a:endParaRPr lang="en-US" altLang="zh-CN" sz="1400" baseline="-25000">
              <a:solidFill>
                <a:srgbClr val="CC0099"/>
              </a:solidFill>
            </a:endParaRPr>
          </a:p>
        </p:txBody>
      </p:sp>
      <p:sp>
        <p:nvSpPr>
          <p:cNvPr id="1388650" name="Rectangle 106"/>
          <p:cNvSpPr>
            <a:spLocks noChangeAspect="1" noChangeArrowheads="1"/>
          </p:cNvSpPr>
          <p:nvPr/>
        </p:nvSpPr>
        <p:spPr bwMode="auto">
          <a:xfrm>
            <a:off x="962025" y="4510879"/>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3</a:t>
            </a:r>
            <a:endParaRPr lang="en-US" altLang="zh-CN" sz="1400" baseline="-25000">
              <a:solidFill>
                <a:srgbClr val="CC0099"/>
              </a:solidFill>
            </a:endParaRPr>
          </a:p>
        </p:txBody>
      </p:sp>
      <p:sp>
        <p:nvSpPr>
          <p:cNvPr id="1388651" name="Rectangle 107"/>
          <p:cNvSpPr>
            <a:spLocks noChangeAspect="1" noChangeArrowheads="1"/>
          </p:cNvSpPr>
          <p:nvPr/>
        </p:nvSpPr>
        <p:spPr bwMode="auto">
          <a:xfrm>
            <a:off x="1482725" y="4510879"/>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5</a:t>
            </a:r>
            <a:endParaRPr lang="en-US" altLang="zh-CN" sz="1400" baseline="-25000">
              <a:solidFill>
                <a:srgbClr val="CC0099"/>
              </a:solidFill>
            </a:endParaRPr>
          </a:p>
        </p:txBody>
      </p:sp>
      <p:sp>
        <p:nvSpPr>
          <p:cNvPr id="1388652" name="Rectangle 108"/>
          <p:cNvSpPr>
            <a:spLocks noChangeAspect="1" noChangeArrowheads="1"/>
          </p:cNvSpPr>
          <p:nvPr/>
        </p:nvSpPr>
        <p:spPr bwMode="auto">
          <a:xfrm>
            <a:off x="2263775" y="4510879"/>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8</a:t>
            </a:r>
            <a:endParaRPr lang="en-US" altLang="zh-CN" sz="1400" baseline="-25000">
              <a:solidFill>
                <a:srgbClr val="CC0099"/>
              </a:solidFill>
            </a:endParaRPr>
          </a:p>
        </p:txBody>
      </p:sp>
      <p:sp>
        <p:nvSpPr>
          <p:cNvPr id="1388653" name="Rectangle 109"/>
          <p:cNvSpPr>
            <a:spLocks noChangeAspect="1" noChangeArrowheads="1"/>
          </p:cNvSpPr>
          <p:nvPr/>
        </p:nvSpPr>
        <p:spPr bwMode="auto">
          <a:xfrm>
            <a:off x="1743075" y="4510879"/>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6</a:t>
            </a:r>
            <a:endParaRPr lang="en-US" altLang="zh-CN" sz="1400" baseline="-25000">
              <a:solidFill>
                <a:srgbClr val="CC0099"/>
              </a:solidFill>
            </a:endParaRPr>
          </a:p>
        </p:txBody>
      </p:sp>
      <p:sp>
        <p:nvSpPr>
          <p:cNvPr id="1388654" name="Rectangle 110"/>
          <p:cNvSpPr>
            <a:spLocks noChangeAspect="1" noChangeArrowheads="1"/>
          </p:cNvSpPr>
          <p:nvPr/>
        </p:nvSpPr>
        <p:spPr bwMode="auto">
          <a:xfrm>
            <a:off x="2003425" y="4510879"/>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7</a:t>
            </a:r>
            <a:endParaRPr lang="en-US" altLang="zh-CN" sz="1400" baseline="-25000">
              <a:solidFill>
                <a:srgbClr val="CC0099"/>
              </a:solidFill>
            </a:endParaRPr>
          </a:p>
        </p:txBody>
      </p:sp>
      <p:sp>
        <p:nvSpPr>
          <p:cNvPr id="1388655" name="Rectangle 111"/>
          <p:cNvSpPr>
            <a:spLocks noChangeAspect="1" noChangeArrowheads="1"/>
          </p:cNvSpPr>
          <p:nvPr/>
        </p:nvSpPr>
        <p:spPr bwMode="auto">
          <a:xfrm>
            <a:off x="2524125" y="4510879"/>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9</a:t>
            </a:r>
            <a:endParaRPr lang="en-US" altLang="zh-CN" sz="1400" baseline="-25000">
              <a:solidFill>
                <a:srgbClr val="CC0099"/>
              </a:solidFill>
            </a:endParaRPr>
          </a:p>
        </p:txBody>
      </p:sp>
      <p:sp>
        <p:nvSpPr>
          <p:cNvPr id="1388656" name="Rectangle 112"/>
          <p:cNvSpPr>
            <a:spLocks noChangeAspect="1" noChangeArrowheads="1"/>
          </p:cNvSpPr>
          <p:nvPr/>
        </p:nvSpPr>
        <p:spPr bwMode="auto">
          <a:xfrm>
            <a:off x="2784475" y="4510879"/>
            <a:ext cx="260350" cy="260350"/>
          </a:xfrm>
          <a:prstGeom prst="rect">
            <a:avLst/>
          </a:prstGeom>
          <a:noFill/>
          <a:ln w="28575" algn="ctr">
            <a:noFill/>
            <a:miter lim="800000"/>
            <a:headEnd/>
            <a:tailEnd/>
          </a:ln>
          <a:effectLst/>
        </p:spPr>
        <p:txBody>
          <a:bodyPr wrap="none" anchor="ctr"/>
          <a:lstStyle/>
          <a:p>
            <a:r>
              <a:rPr lang="en-US" altLang="zh-CN" sz="1400" dirty="0">
                <a:solidFill>
                  <a:srgbClr val="CC0099"/>
                </a:solidFill>
              </a:rPr>
              <a:t>10</a:t>
            </a:r>
            <a:endParaRPr lang="en-US" altLang="zh-CN" sz="1400" baseline="-25000" dirty="0">
              <a:solidFill>
                <a:srgbClr val="CC0099"/>
              </a:solidFill>
            </a:endParaRPr>
          </a:p>
        </p:txBody>
      </p:sp>
      <p:sp>
        <p:nvSpPr>
          <p:cNvPr id="1388657" name="Rectangle 113"/>
          <p:cNvSpPr>
            <a:spLocks noChangeAspect="1" noChangeArrowheads="1"/>
          </p:cNvSpPr>
          <p:nvPr/>
        </p:nvSpPr>
        <p:spPr bwMode="auto">
          <a:xfrm>
            <a:off x="4095750" y="4510879"/>
            <a:ext cx="260350" cy="260350"/>
          </a:xfrm>
          <a:prstGeom prst="rect">
            <a:avLst/>
          </a:prstGeom>
          <a:noFill/>
          <a:ln w="28575" algn="ctr">
            <a:noFill/>
            <a:miter lim="800000"/>
            <a:headEnd/>
            <a:tailEnd/>
          </a:ln>
          <a:effectLst/>
        </p:spPr>
        <p:txBody>
          <a:bodyPr wrap="none" anchor="ctr"/>
          <a:lstStyle/>
          <a:p>
            <a:r>
              <a:rPr lang="en-US" altLang="zh-CN" sz="1400" dirty="0">
                <a:solidFill>
                  <a:srgbClr val="CC0099"/>
                </a:solidFill>
              </a:rPr>
              <a:t>15</a:t>
            </a:r>
            <a:endParaRPr lang="en-US" altLang="zh-CN" sz="1400" baseline="-25000" dirty="0">
              <a:solidFill>
                <a:srgbClr val="CC0099"/>
              </a:solidFill>
            </a:endParaRPr>
          </a:p>
        </p:txBody>
      </p:sp>
      <p:sp>
        <p:nvSpPr>
          <p:cNvPr id="1388658" name="Rectangle 114"/>
          <p:cNvSpPr>
            <a:spLocks noChangeAspect="1" noChangeArrowheads="1"/>
          </p:cNvSpPr>
          <p:nvPr/>
        </p:nvSpPr>
        <p:spPr bwMode="auto">
          <a:xfrm>
            <a:off x="179388" y="4273550"/>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S</a:t>
            </a:r>
            <a:r>
              <a:rPr lang="en-US" altLang="zh-CN" sz="1400" baseline="-25000">
                <a:solidFill>
                  <a:srgbClr val="CC0099"/>
                </a:solidFill>
              </a:rPr>
              <a:t>1</a:t>
            </a:r>
          </a:p>
        </p:txBody>
      </p:sp>
      <p:sp>
        <p:nvSpPr>
          <p:cNvPr id="1388659" name="Rectangle 115"/>
          <p:cNvSpPr>
            <a:spLocks noChangeAspect="1" noChangeArrowheads="1"/>
          </p:cNvSpPr>
          <p:nvPr/>
        </p:nvSpPr>
        <p:spPr bwMode="auto">
          <a:xfrm>
            <a:off x="179388" y="4011613"/>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S</a:t>
            </a:r>
            <a:r>
              <a:rPr lang="en-US" altLang="zh-CN" sz="1400" baseline="-25000">
                <a:solidFill>
                  <a:srgbClr val="CC0099"/>
                </a:solidFill>
              </a:rPr>
              <a:t>2</a:t>
            </a:r>
          </a:p>
        </p:txBody>
      </p:sp>
      <p:sp>
        <p:nvSpPr>
          <p:cNvPr id="1388660" name="Rectangle 116"/>
          <p:cNvSpPr>
            <a:spLocks noChangeAspect="1" noChangeArrowheads="1"/>
          </p:cNvSpPr>
          <p:nvPr/>
        </p:nvSpPr>
        <p:spPr bwMode="auto">
          <a:xfrm>
            <a:off x="179388" y="3751263"/>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S</a:t>
            </a:r>
            <a:r>
              <a:rPr lang="en-US" altLang="zh-CN" sz="1400" baseline="-25000">
                <a:solidFill>
                  <a:srgbClr val="CC0099"/>
                </a:solidFill>
              </a:rPr>
              <a:t>3</a:t>
            </a:r>
          </a:p>
        </p:txBody>
      </p:sp>
      <p:sp>
        <p:nvSpPr>
          <p:cNvPr id="1388661" name="Rectangle 117"/>
          <p:cNvSpPr>
            <a:spLocks noChangeAspect="1" noChangeArrowheads="1"/>
          </p:cNvSpPr>
          <p:nvPr/>
        </p:nvSpPr>
        <p:spPr bwMode="auto">
          <a:xfrm>
            <a:off x="179388" y="3490913"/>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S</a:t>
            </a:r>
            <a:r>
              <a:rPr lang="en-US" altLang="zh-CN" sz="1400" baseline="-25000">
                <a:solidFill>
                  <a:srgbClr val="CC0099"/>
                </a:solidFill>
              </a:rPr>
              <a:t>4</a:t>
            </a:r>
          </a:p>
        </p:txBody>
      </p:sp>
      <p:sp>
        <p:nvSpPr>
          <p:cNvPr id="1388664" name="Line 120"/>
          <p:cNvSpPr>
            <a:spLocks noChangeAspect="1" noChangeShapeType="1"/>
          </p:cNvSpPr>
          <p:nvPr/>
        </p:nvSpPr>
        <p:spPr bwMode="auto">
          <a:xfrm>
            <a:off x="3825875" y="2189163"/>
            <a:ext cx="0" cy="2344737"/>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8665" name="Line 121"/>
          <p:cNvSpPr>
            <a:spLocks noChangeAspect="1" noChangeShapeType="1"/>
          </p:cNvSpPr>
          <p:nvPr/>
        </p:nvSpPr>
        <p:spPr bwMode="auto">
          <a:xfrm flipH="1">
            <a:off x="439738" y="4011613"/>
            <a:ext cx="261937"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88666" name="Line 122"/>
          <p:cNvSpPr>
            <a:spLocks noChangeAspect="1" noChangeShapeType="1"/>
          </p:cNvSpPr>
          <p:nvPr/>
        </p:nvSpPr>
        <p:spPr bwMode="auto">
          <a:xfrm flipH="1">
            <a:off x="439738" y="3751263"/>
            <a:ext cx="522287"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88667" name="Line 123"/>
          <p:cNvSpPr>
            <a:spLocks noChangeAspect="1" noChangeShapeType="1"/>
          </p:cNvSpPr>
          <p:nvPr/>
        </p:nvSpPr>
        <p:spPr bwMode="auto">
          <a:xfrm flipH="1">
            <a:off x="439738" y="3490913"/>
            <a:ext cx="782637"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88668" name="Rectangle 124"/>
          <p:cNvSpPr>
            <a:spLocks noChangeAspect="1" noChangeArrowheads="1"/>
          </p:cNvSpPr>
          <p:nvPr/>
        </p:nvSpPr>
        <p:spPr bwMode="auto">
          <a:xfrm>
            <a:off x="7378700" y="4732338"/>
            <a:ext cx="1657350" cy="641350"/>
          </a:xfrm>
          <a:prstGeom prst="rect">
            <a:avLst/>
          </a:prstGeom>
          <a:noFill/>
          <a:ln w="28575" algn="ctr">
            <a:noFill/>
            <a:miter lim="800000"/>
            <a:headEnd/>
            <a:tailEnd/>
          </a:ln>
          <a:effectLst/>
        </p:spPr>
        <p:txBody>
          <a:bodyPr anchor="ctr">
            <a:spAutoFit/>
          </a:bodyPr>
          <a:lstStyle/>
          <a:p>
            <a:r>
              <a:rPr lang="zh-CN" altLang="en-US" sz="1800">
                <a:solidFill>
                  <a:srgbClr val="0000FF"/>
                </a:solidFill>
              </a:rPr>
              <a:t>时间</a:t>
            </a:r>
          </a:p>
          <a:p>
            <a:pPr algn="r"/>
            <a:r>
              <a:rPr lang="zh-CN" altLang="en-US" sz="1800">
                <a:solidFill>
                  <a:srgbClr val="0000FF"/>
                </a:solidFill>
              </a:rPr>
              <a:t>（时钟周期）</a:t>
            </a:r>
            <a:endParaRPr lang="zh-CN" altLang="en-US" sz="1800" baseline="-25000">
              <a:solidFill>
                <a:srgbClr val="0000FF"/>
              </a:solidFill>
            </a:endParaRPr>
          </a:p>
        </p:txBody>
      </p:sp>
      <p:sp>
        <p:nvSpPr>
          <p:cNvPr id="1388669" name="Rectangle 125"/>
          <p:cNvSpPr>
            <a:spLocks noChangeAspect="1" noChangeArrowheads="1"/>
          </p:cNvSpPr>
          <p:nvPr/>
        </p:nvSpPr>
        <p:spPr bwMode="auto">
          <a:xfrm>
            <a:off x="395288" y="1484313"/>
            <a:ext cx="1468437" cy="366712"/>
          </a:xfrm>
          <a:prstGeom prst="rect">
            <a:avLst/>
          </a:prstGeom>
          <a:noFill/>
          <a:ln w="28575" algn="ctr">
            <a:noFill/>
            <a:miter lim="800000"/>
            <a:headEnd/>
            <a:tailEnd/>
          </a:ln>
          <a:effectLst/>
        </p:spPr>
        <p:txBody>
          <a:bodyPr anchor="ctr">
            <a:spAutoFit/>
          </a:bodyPr>
          <a:lstStyle/>
          <a:p>
            <a:r>
              <a:rPr lang="zh-CN" altLang="en-US" sz="1800">
                <a:solidFill>
                  <a:srgbClr val="0000FF"/>
                </a:solidFill>
              </a:rPr>
              <a:t>空间（段）</a:t>
            </a:r>
            <a:endParaRPr lang="zh-CN" altLang="en-US" sz="1800" baseline="-25000">
              <a:solidFill>
                <a:srgbClr val="0000FF"/>
              </a:solidFill>
            </a:endParaRPr>
          </a:p>
        </p:txBody>
      </p:sp>
      <p:sp>
        <p:nvSpPr>
          <p:cNvPr id="1388672" name="Rectangle 128"/>
          <p:cNvSpPr>
            <a:spLocks noChangeAspect="1" noChangeArrowheads="1"/>
          </p:cNvSpPr>
          <p:nvPr/>
        </p:nvSpPr>
        <p:spPr bwMode="auto">
          <a:xfrm>
            <a:off x="1743075" y="323056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676" name="Line 132"/>
          <p:cNvSpPr>
            <a:spLocks noChangeAspect="1" noChangeShapeType="1"/>
          </p:cNvSpPr>
          <p:nvPr/>
        </p:nvSpPr>
        <p:spPr bwMode="auto">
          <a:xfrm flipH="1">
            <a:off x="439738" y="3230563"/>
            <a:ext cx="1042987"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88677" name="Line 133"/>
          <p:cNvSpPr>
            <a:spLocks noChangeAspect="1" noChangeShapeType="1"/>
          </p:cNvSpPr>
          <p:nvPr/>
        </p:nvSpPr>
        <p:spPr bwMode="auto">
          <a:xfrm flipH="1">
            <a:off x="439738" y="2970213"/>
            <a:ext cx="1303337"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88678" name="Line 134"/>
          <p:cNvSpPr>
            <a:spLocks noChangeAspect="1" noChangeShapeType="1"/>
          </p:cNvSpPr>
          <p:nvPr/>
        </p:nvSpPr>
        <p:spPr bwMode="auto">
          <a:xfrm flipH="1">
            <a:off x="439738" y="2709863"/>
            <a:ext cx="1563687"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88679" name="Line 135"/>
          <p:cNvSpPr>
            <a:spLocks noChangeAspect="1" noChangeShapeType="1"/>
          </p:cNvSpPr>
          <p:nvPr/>
        </p:nvSpPr>
        <p:spPr bwMode="auto">
          <a:xfrm flipH="1">
            <a:off x="439738" y="2447925"/>
            <a:ext cx="1824037"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88680" name="Rectangle 136"/>
          <p:cNvSpPr>
            <a:spLocks noChangeAspect="1" noChangeArrowheads="1"/>
          </p:cNvSpPr>
          <p:nvPr/>
        </p:nvSpPr>
        <p:spPr bwMode="auto">
          <a:xfrm>
            <a:off x="179388" y="3230563"/>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S</a:t>
            </a:r>
            <a:r>
              <a:rPr lang="en-US" altLang="zh-CN" sz="1400" baseline="-25000">
                <a:solidFill>
                  <a:srgbClr val="CC0099"/>
                </a:solidFill>
              </a:rPr>
              <a:t>5</a:t>
            </a:r>
          </a:p>
        </p:txBody>
      </p:sp>
      <p:sp>
        <p:nvSpPr>
          <p:cNvPr id="1388681" name="Rectangle 137"/>
          <p:cNvSpPr>
            <a:spLocks noChangeAspect="1" noChangeArrowheads="1"/>
          </p:cNvSpPr>
          <p:nvPr/>
        </p:nvSpPr>
        <p:spPr bwMode="auto">
          <a:xfrm>
            <a:off x="179388" y="2968625"/>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S</a:t>
            </a:r>
            <a:r>
              <a:rPr lang="en-US" altLang="zh-CN" sz="1400" baseline="-25000">
                <a:solidFill>
                  <a:srgbClr val="CC0099"/>
                </a:solidFill>
              </a:rPr>
              <a:t>6</a:t>
            </a:r>
          </a:p>
        </p:txBody>
      </p:sp>
      <p:sp>
        <p:nvSpPr>
          <p:cNvPr id="1388682" name="Rectangle 138"/>
          <p:cNvSpPr>
            <a:spLocks noChangeAspect="1" noChangeArrowheads="1"/>
          </p:cNvSpPr>
          <p:nvPr/>
        </p:nvSpPr>
        <p:spPr bwMode="auto">
          <a:xfrm>
            <a:off x="179388" y="2708275"/>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S</a:t>
            </a:r>
            <a:r>
              <a:rPr lang="en-US" altLang="zh-CN" sz="1400" baseline="-25000">
                <a:solidFill>
                  <a:srgbClr val="CC0099"/>
                </a:solidFill>
              </a:rPr>
              <a:t>7</a:t>
            </a:r>
          </a:p>
        </p:txBody>
      </p:sp>
      <p:sp>
        <p:nvSpPr>
          <p:cNvPr id="1388683" name="Rectangle 139"/>
          <p:cNvSpPr>
            <a:spLocks noChangeAspect="1" noChangeArrowheads="1"/>
          </p:cNvSpPr>
          <p:nvPr/>
        </p:nvSpPr>
        <p:spPr bwMode="auto">
          <a:xfrm>
            <a:off x="179388" y="2447925"/>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S</a:t>
            </a:r>
            <a:r>
              <a:rPr lang="en-US" altLang="zh-CN" sz="1400" baseline="-25000">
                <a:solidFill>
                  <a:srgbClr val="CC0099"/>
                </a:solidFill>
              </a:rPr>
              <a:t>8</a:t>
            </a:r>
          </a:p>
        </p:txBody>
      </p:sp>
      <p:sp>
        <p:nvSpPr>
          <p:cNvPr id="1388686" name="Line 142"/>
          <p:cNvSpPr>
            <a:spLocks noChangeAspect="1" noChangeShapeType="1"/>
          </p:cNvSpPr>
          <p:nvPr/>
        </p:nvSpPr>
        <p:spPr bwMode="auto">
          <a:xfrm flipH="1">
            <a:off x="439738" y="2189163"/>
            <a:ext cx="2084387"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88687" name="Line 143"/>
          <p:cNvSpPr>
            <a:spLocks noChangeAspect="1" noChangeShapeType="1"/>
          </p:cNvSpPr>
          <p:nvPr/>
        </p:nvSpPr>
        <p:spPr bwMode="auto">
          <a:xfrm flipH="1">
            <a:off x="439738" y="1928813"/>
            <a:ext cx="2344737"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88688" name="Rectangle 144"/>
          <p:cNvSpPr>
            <a:spLocks noChangeAspect="1" noChangeArrowheads="1"/>
          </p:cNvSpPr>
          <p:nvPr/>
        </p:nvSpPr>
        <p:spPr bwMode="auto">
          <a:xfrm>
            <a:off x="179388" y="2189163"/>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S</a:t>
            </a:r>
            <a:r>
              <a:rPr lang="en-US" altLang="zh-CN" sz="1400" baseline="-25000">
                <a:solidFill>
                  <a:srgbClr val="CC0099"/>
                </a:solidFill>
              </a:rPr>
              <a:t>9</a:t>
            </a:r>
          </a:p>
        </p:txBody>
      </p:sp>
      <p:sp>
        <p:nvSpPr>
          <p:cNvPr id="1388689" name="Rectangle 145"/>
          <p:cNvSpPr>
            <a:spLocks noChangeAspect="1" noChangeArrowheads="1"/>
          </p:cNvSpPr>
          <p:nvPr/>
        </p:nvSpPr>
        <p:spPr bwMode="auto">
          <a:xfrm>
            <a:off x="179388" y="1928813"/>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S</a:t>
            </a:r>
            <a:r>
              <a:rPr lang="en-US" altLang="zh-CN" sz="1400" baseline="-25000">
                <a:solidFill>
                  <a:srgbClr val="CC0099"/>
                </a:solidFill>
              </a:rPr>
              <a:t>10</a:t>
            </a:r>
          </a:p>
        </p:txBody>
      </p:sp>
      <p:sp>
        <p:nvSpPr>
          <p:cNvPr id="1388690" name="Rectangle 146"/>
          <p:cNvSpPr>
            <a:spLocks noChangeAspect="1" noChangeArrowheads="1"/>
          </p:cNvSpPr>
          <p:nvPr/>
        </p:nvSpPr>
        <p:spPr bwMode="auto">
          <a:xfrm>
            <a:off x="2003425" y="2971800"/>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691" name="Rectangle 147"/>
          <p:cNvSpPr>
            <a:spLocks noChangeAspect="1" noChangeArrowheads="1"/>
          </p:cNvSpPr>
          <p:nvPr/>
        </p:nvSpPr>
        <p:spPr bwMode="auto">
          <a:xfrm>
            <a:off x="2265363" y="270986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692" name="Rectangle 148"/>
          <p:cNvSpPr>
            <a:spLocks noChangeAspect="1" noChangeArrowheads="1"/>
          </p:cNvSpPr>
          <p:nvPr/>
        </p:nvSpPr>
        <p:spPr bwMode="auto">
          <a:xfrm>
            <a:off x="2525713" y="244951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693" name="Rectangle 149"/>
          <p:cNvSpPr>
            <a:spLocks noChangeAspect="1" noChangeArrowheads="1"/>
          </p:cNvSpPr>
          <p:nvPr/>
        </p:nvSpPr>
        <p:spPr bwMode="auto">
          <a:xfrm>
            <a:off x="2784475" y="218916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694" name="Rectangle 150"/>
          <p:cNvSpPr>
            <a:spLocks noChangeAspect="1" noChangeArrowheads="1"/>
          </p:cNvSpPr>
          <p:nvPr/>
        </p:nvSpPr>
        <p:spPr bwMode="auto">
          <a:xfrm>
            <a:off x="3044825" y="192881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695" name="Rectangle 151"/>
          <p:cNvSpPr>
            <a:spLocks noChangeAspect="1" noChangeArrowheads="1"/>
          </p:cNvSpPr>
          <p:nvPr/>
        </p:nvSpPr>
        <p:spPr bwMode="auto">
          <a:xfrm>
            <a:off x="2003425" y="3232150"/>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696" name="Rectangle 152"/>
          <p:cNvSpPr>
            <a:spLocks noChangeAspect="1" noChangeArrowheads="1"/>
          </p:cNvSpPr>
          <p:nvPr/>
        </p:nvSpPr>
        <p:spPr bwMode="auto">
          <a:xfrm>
            <a:off x="2265363" y="297021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697" name="Rectangle 153"/>
          <p:cNvSpPr>
            <a:spLocks noChangeAspect="1" noChangeArrowheads="1"/>
          </p:cNvSpPr>
          <p:nvPr/>
        </p:nvSpPr>
        <p:spPr bwMode="auto">
          <a:xfrm>
            <a:off x="2525713" y="270986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698" name="Rectangle 154"/>
          <p:cNvSpPr>
            <a:spLocks noChangeAspect="1" noChangeArrowheads="1"/>
          </p:cNvSpPr>
          <p:nvPr/>
        </p:nvSpPr>
        <p:spPr bwMode="auto">
          <a:xfrm>
            <a:off x="2784475" y="244951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699" name="Rectangle 155"/>
          <p:cNvSpPr>
            <a:spLocks noChangeAspect="1" noChangeArrowheads="1"/>
          </p:cNvSpPr>
          <p:nvPr/>
        </p:nvSpPr>
        <p:spPr bwMode="auto">
          <a:xfrm>
            <a:off x="3044825" y="218916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700" name="Rectangle 156"/>
          <p:cNvSpPr>
            <a:spLocks noChangeAspect="1" noChangeArrowheads="1"/>
          </p:cNvSpPr>
          <p:nvPr/>
        </p:nvSpPr>
        <p:spPr bwMode="auto">
          <a:xfrm>
            <a:off x="3305175" y="192881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701" name="Rectangle 157"/>
          <p:cNvSpPr>
            <a:spLocks noChangeAspect="1" noChangeArrowheads="1"/>
          </p:cNvSpPr>
          <p:nvPr/>
        </p:nvSpPr>
        <p:spPr bwMode="auto">
          <a:xfrm>
            <a:off x="2263775" y="3232150"/>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702" name="Rectangle 158"/>
          <p:cNvSpPr>
            <a:spLocks noChangeAspect="1" noChangeArrowheads="1"/>
          </p:cNvSpPr>
          <p:nvPr/>
        </p:nvSpPr>
        <p:spPr bwMode="auto">
          <a:xfrm>
            <a:off x="2525713" y="297021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703" name="Rectangle 159"/>
          <p:cNvSpPr>
            <a:spLocks noChangeAspect="1" noChangeArrowheads="1"/>
          </p:cNvSpPr>
          <p:nvPr/>
        </p:nvSpPr>
        <p:spPr bwMode="auto">
          <a:xfrm>
            <a:off x="2786063" y="270986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704" name="Rectangle 160"/>
          <p:cNvSpPr>
            <a:spLocks noChangeAspect="1" noChangeArrowheads="1"/>
          </p:cNvSpPr>
          <p:nvPr/>
        </p:nvSpPr>
        <p:spPr bwMode="auto">
          <a:xfrm>
            <a:off x="3044825" y="244951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706" name="Rectangle 162"/>
          <p:cNvSpPr>
            <a:spLocks noChangeAspect="1" noChangeArrowheads="1"/>
          </p:cNvSpPr>
          <p:nvPr/>
        </p:nvSpPr>
        <p:spPr bwMode="auto">
          <a:xfrm>
            <a:off x="3305175" y="218916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707" name="Rectangle 163"/>
          <p:cNvSpPr>
            <a:spLocks noChangeAspect="1" noChangeArrowheads="1"/>
          </p:cNvSpPr>
          <p:nvPr/>
        </p:nvSpPr>
        <p:spPr bwMode="auto">
          <a:xfrm>
            <a:off x="3565525" y="192881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709" name="Rectangle 165"/>
          <p:cNvSpPr>
            <a:spLocks noChangeAspect="1" noChangeArrowheads="1"/>
          </p:cNvSpPr>
          <p:nvPr/>
        </p:nvSpPr>
        <p:spPr bwMode="auto">
          <a:xfrm>
            <a:off x="3825875" y="4273550"/>
            <a:ext cx="260350" cy="260350"/>
          </a:xfrm>
          <a:prstGeom prst="rect">
            <a:avLst/>
          </a:prstGeom>
          <a:solidFill>
            <a:srgbClr val="00FF00"/>
          </a:soli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710" name="Rectangle 166"/>
          <p:cNvSpPr>
            <a:spLocks noChangeAspect="1" noChangeArrowheads="1"/>
          </p:cNvSpPr>
          <p:nvPr/>
        </p:nvSpPr>
        <p:spPr bwMode="auto">
          <a:xfrm>
            <a:off x="4087813" y="4273550"/>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11</a:t>
            </a:r>
          </a:p>
        </p:txBody>
      </p:sp>
      <p:sp>
        <p:nvSpPr>
          <p:cNvPr id="1388711" name="Rectangle 167"/>
          <p:cNvSpPr>
            <a:spLocks noChangeAspect="1" noChangeArrowheads="1"/>
          </p:cNvSpPr>
          <p:nvPr/>
        </p:nvSpPr>
        <p:spPr bwMode="auto">
          <a:xfrm>
            <a:off x="4608513" y="4273550"/>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13</a:t>
            </a:r>
          </a:p>
        </p:txBody>
      </p:sp>
      <p:sp>
        <p:nvSpPr>
          <p:cNvPr id="1388712" name="Rectangle 168"/>
          <p:cNvSpPr>
            <a:spLocks noChangeAspect="1" noChangeArrowheads="1"/>
          </p:cNvSpPr>
          <p:nvPr/>
        </p:nvSpPr>
        <p:spPr bwMode="auto">
          <a:xfrm>
            <a:off x="4348163" y="4273550"/>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12</a:t>
            </a:r>
          </a:p>
        </p:txBody>
      </p:sp>
      <p:sp>
        <p:nvSpPr>
          <p:cNvPr id="1388713" name="Rectangle 169"/>
          <p:cNvSpPr>
            <a:spLocks noChangeAspect="1" noChangeArrowheads="1"/>
          </p:cNvSpPr>
          <p:nvPr/>
        </p:nvSpPr>
        <p:spPr bwMode="auto">
          <a:xfrm>
            <a:off x="4087813" y="4011613"/>
            <a:ext cx="260350" cy="260350"/>
          </a:xfrm>
          <a:prstGeom prst="rect">
            <a:avLst/>
          </a:prstGeom>
          <a:solidFill>
            <a:srgbClr val="00FF00"/>
          </a:soli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714" name="Rectangle 170"/>
          <p:cNvSpPr>
            <a:spLocks noChangeAspect="1" noChangeArrowheads="1"/>
          </p:cNvSpPr>
          <p:nvPr/>
        </p:nvSpPr>
        <p:spPr bwMode="auto">
          <a:xfrm>
            <a:off x="4348163" y="401161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11</a:t>
            </a:r>
          </a:p>
        </p:txBody>
      </p:sp>
      <p:sp>
        <p:nvSpPr>
          <p:cNvPr id="1388715" name="Rectangle 171"/>
          <p:cNvSpPr>
            <a:spLocks noChangeAspect="1" noChangeArrowheads="1"/>
          </p:cNvSpPr>
          <p:nvPr/>
        </p:nvSpPr>
        <p:spPr bwMode="auto">
          <a:xfrm>
            <a:off x="4868863" y="401161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13</a:t>
            </a:r>
          </a:p>
        </p:txBody>
      </p:sp>
      <p:sp>
        <p:nvSpPr>
          <p:cNvPr id="1388716" name="Rectangle 172"/>
          <p:cNvSpPr>
            <a:spLocks noChangeAspect="1" noChangeArrowheads="1"/>
          </p:cNvSpPr>
          <p:nvPr/>
        </p:nvSpPr>
        <p:spPr bwMode="auto">
          <a:xfrm>
            <a:off x="4608513" y="401161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12</a:t>
            </a:r>
          </a:p>
        </p:txBody>
      </p:sp>
      <p:sp>
        <p:nvSpPr>
          <p:cNvPr id="1388717" name="Rectangle 173"/>
          <p:cNvSpPr>
            <a:spLocks noChangeAspect="1" noChangeArrowheads="1"/>
          </p:cNvSpPr>
          <p:nvPr/>
        </p:nvSpPr>
        <p:spPr bwMode="auto">
          <a:xfrm>
            <a:off x="4348163" y="3751263"/>
            <a:ext cx="260350" cy="260350"/>
          </a:xfrm>
          <a:prstGeom prst="rect">
            <a:avLst/>
          </a:prstGeom>
          <a:solidFill>
            <a:srgbClr val="00FF00"/>
          </a:soli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718" name="Rectangle 174"/>
          <p:cNvSpPr>
            <a:spLocks noChangeAspect="1" noChangeArrowheads="1"/>
          </p:cNvSpPr>
          <p:nvPr/>
        </p:nvSpPr>
        <p:spPr bwMode="auto">
          <a:xfrm>
            <a:off x="4608513" y="375126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11</a:t>
            </a:r>
          </a:p>
        </p:txBody>
      </p:sp>
      <p:sp>
        <p:nvSpPr>
          <p:cNvPr id="1388719" name="Rectangle 175"/>
          <p:cNvSpPr>
            <a:spLocks noChangeAspect="1" noChangeArrowheads="1"/>
          </p:cNvSpPr>
          <p:nvPr/>
        </p:nvSpPr>
        <p:spPr bwMode="auto">
          <a:xfrm>
            <a:off x="5129213" y="375126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13</a:t>
            </a:r>
          </a:p>
        </p:txBody>
      </p:sp>
      <p:sp>
        <p:nvSpPr>
          <p:cNvPr id="1388720" name="Rectangle 176"/>
          <p:cNvSpPr>
            <a:spLocks noChangeAspect="1" noChangeArrowheads="1"/>
          </p:cNvSpPr>
          <p:nvPr/>
        </p:nvSpPr>
        <p:spPr bwMode="auto">
          <a:xfrm>
            <a:off x="4868863" y="375126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12</a:t>
            </a:r>
          </a:p>
        </p:txBody>
      </p:sp>
      <p:sp>
        <p:nvSpPr>
          <p:cNvPr id="1388721" name="Rectangle 177"/>
          <p:cNvSpPr>
            <a:spLocks noChangeAspect="1" noChangeArrowheads="1"/>
          </p:cNvSpPr>
          <p:nvPr/>
        </p:nvSpPr>
        <p:spPr bwMode="auto">
          <a:xfrm>
            <a:off x="4606925" y="3490913"/>
            <a:ext cx="260350" cy="260350"/>
          </a:xfrm>
          <a:prstGeom prst="rect">
            <a:avLst/>
          </a:prstGeom>
          <a:solidFill>
            <a:srgbClr val="00FF00"/>
          </a:soli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722" name="Rectangle 178"/>
          <p:cNvSpPr>
            <a:spLocks noChangeAspect="1" noChangeArrowheads="1"/>
          </p:cNvSpPr>
          <p:nvPr/>
        </p:nvSpPr>
        <p:spPr bwMode="auto">
          <a:xfrm>
            <a:off x="4868863" y="349091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11</a:t>
            </a:r>
          </a:p>
        </p:txBody>
      </p:sp>
      <p:sp>
        <p:nvSpPr>
          <p:cNvPr id="1388723" name="Rectangle 179"/>
          <p:cNvSpPr>
            <a:spLocks noChangeAspect="1" noChangeArrowheads="1"/>
          </p:cNvSpPr>
          <p:nvPr/>
        </p:nvSpPr>
        <p:spPr bwMode="auto">
          <a:xfrm>
            <a:off x="5389563" y="349091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13</a:t>
            </a:r>
          </a:p>
        </p:txBody>
      </p:sp>
      <p:sp>
        <p:nvSpPr>
          <p:cNvPr id="1388724" name="Rectangle 180"/>
          <p:cNvSpPr>
            <a:spLocks noChangeAspect="1" noChangeArrowheads="1"/>
          </p:cNvSpPr>
          <p:nvPr/>
        </p:nvSpPr>
        <p:spPr bwMode="auto">
          <a:xfrm>
            <a:off x="5129213" y="349091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12</a:t>
            </a:r>
          </a:p>
        </p:txBody>
      </p:sp>
      <p:sp>
        <p:nvSpPr>
          <p:cNvPr id="1388725" name="Rectangle 181"/>
          <p:cNvSpPr>
            <a:spLocks noChangeAspect="1" noChangeArrowheads="1"/>
          </p:cNvSpPr>
          <p:nvPr/>
        </p:nvSpPr>
        <p:spPr bwMode="auto">
          <a:xfrm>
            <a:off x="4867275" y="3230563"/>
            <a:ext cx="260350" cy="260350"/>
          </a:xfrm>
          <a:prstGeom prst="rect">
            <a:avLst/>
          </a:prstGeom>
          <a:solidFill>
            <a:srgbClr val="00FF00"/>
          </a:soli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726" name="Rectangle 182"/>
          <p:cNvSpPr>
            <a:spLocks noChangeAspect="1" noChangeArrowheads="1"/>
          </p:cNvSpPr>
          <p:nvPr/>
        </p:nvSpPr>
        <p:spPr bwMode="auto">
          <a:xfrm>
            <a:off x="5129213" y="323056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11</a:t>
            </a:r>
          </a:p>
        </p:txBody>
      </p:sp>
      <p:sp>
        <p:nvSpPr>
          <p:cNvPr id="1388727" name="Rectangle 183"/>
          <p:cNvSpPr>
            <a:spLocks noChangeAspect="1" noChangeArrowheads="1"/>
          </p:cNvSpPr>
          <p:nvPr/>
        </p:nvSpPr>
        <p:spPr bwMode="auto">
          <a:xfrm>
            <a:off x="5129213" y="2968625"/>
            <a:ext cx="260350" cy="260350"/>
          </a:xfrm>
          <a:prstGeom prst="rect">
            <a:avLst/>
          </a:prstGeom>
          <a:solidFill>
            <a:srgbClr val="00FF00"/>
          </a:soli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728" name="Rectangle 184"/>
          <p:cNvSpPr>
            <a:spLocks noChangeAspect="1" noChangeArrowheads="1"/>
          </p:cNvSpPr>
          <p:nvPr/>
        </p:nvSpPr>
        <p:spPr bwMode="auto">
          <a:xfrm>
            <a:off x="5389563" y="2708275"/>
            <a:ext cx="260350" cy="260350"/>
          </a:xfrm>
          <a:prstGeom prst="rect">
            <a:avLst/>
          </a:prstGeom>
          <a:solidFill>
            <a:srgbClr val="00FF00"/>
          </a:soli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729" name="Rectangle 185"/>
          <p:cNvSpPr>
            <a:spLocks noChangeAspect="1" noChangeArrowheads="1"/>
          </p:cNvSpPr>
          <p:nvPr/>
        </p:nvSpPr>
        <p:spPr bwMode="auto">
          <a:xfrm>
            <a:off x="5648325" y="2447925"/>
            <a:ext cx="260350" cy="260350"/>
          </a:xfrm>
          <a:prstGeom prst="rect">
            <a:avLst/>
          </a:prstGeom>
          <a:solidFill>
            <a:srgbClr val="00FF00"/>
          </a:soli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730" name="Rectangle 186"/>
          <p:cNvSpPr>
            <a:spLocks noChangeAspect="1" noChangeArrowheads="1"/>
          </p:cNvSpPr>
          <p:nvPr/>
        </p:nvSpPr>
        <p:spPr bwMode="auto">
          <a:xfrm>
            <a:off x="5911850" y="2189163"/>
            <a:ext cx="260350" cy="260350"/>
          </a:xfrm>
          <a:prstGeom prst="rect">
            <a:avLst/>
          </a:prstGeom>
          <a:solidFill>
            <a:srgbClr val="00FF00"/>
          </a:soli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731" name="Rectangle 187"/>
          <p:cNvSpPr>
            <a:spLocks noChangeAspect="1" noChangeArrowheads="1"/>
          </p:cNvSpPr>
          <p:nvPr/>
        </p:nvSpPr>
        <p:spPr bwMode="auto">
          <a:xfrm>
            <a:off x="6170613" y="1928813"/>
            <a:ext cx="260350" cy="260350"/>
          </a:xfrm>
          <a:prstGeom prst="rect">
            <a:avLst/>
          </a:prstGeom>
          <a:solidFill>
            <a:srgbClr val="00FF00"/>
          </a:soli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732" name="Rectangle 188"/>
          <p:cNvSpPr>
            <a:spLocks noChangeAspect="1" noChangeArrowheads="1"/>
          </p:cNvSpPr>
          <p:nvPr/>
        </p:nvSpPr>
        <p:spPr bwMode="auto">
          <a:xfrm>
            <a:off x="5389563" y="2971800"/>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11</a:t>
            </a:r>
          </a:p>
        </p:txBody>
      </p:sp>
      <p:sp>
        <p:nvSpPr>
          <p:cNvPr id="1388733" name="Rectangle 189"/>
          <p:cNvSpPr>
            <a:spLocks noChangeAspect="1" noChangeArrowheads="1"/>
          </p:cNvSpPr>
          <p:nvPr/>
        </p:nvSpPr>
        <p:spPr bwMode="auto">
          <a:xfrm>
            <a:off x="5651500" y="270986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11</a:t>
            </a:r>
          </a:p>
        </p:txBody>
      </p:sp>
      <p:sp>
        <p:nvSpPr>
          <p:cNvPr id="1388734" name="Rectangle 190"/>
          <p:cNvSpPr>
            <a:spLocks noChangeAspect="1" noChangeArrowheads="1"/>
          </p:cNvSpPr>
          <p:nvPr/>
        </p:nvSpPr>
        <p:spPr bwMode="auto">
          <a:xfrm>
            <a:off x="5911850" y="244951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11</a:t>
            </a:r>
          </a:p>
        </p:txBody>
      </p:sp>
      <p:sp>
        <p:nvSpPr>
          <p:cNvPr id="1388735" name="Rectangle 191"/>
          <p:cNvSpPr>
            <a:spLocks noChangeAspect="1" noChangeArrowheads="1"/>
          </p:cNvSpPr>
          <p:nvPr/>
        </p:nvSpPr>
        <p:spPr bwMode="auto">
          <a:xfrm>
            <a:off x="6170613" y="218916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11</a:t>
            </a:r>
          </a:p>
        </p:txBody>
      </p:sp>
      <p:sp>
        <p:nvSpPr>
          <p:cNvPr id="1388736" name="Rectangle 192"/>
          <p:cNvSpPr>
            <a:spLocks noChangeAspect="1" noChangeArrowheads="1"/>
          </p:cNvSpPr>
          <p:nvPr/>
        </p:nvSpPr>
        <p:spPr bwMode="auto">
          <a:xfrm>
            <a:off x="6430963" y="192881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11</a:t>
            </a:r>
          </a:p>
        </p:txBody>
      </p:sp>
      <p:sp>
        <p:nvSpPr>
          <p:cNvPr id="1388737" name="Rectangle 193"/>
          <p:cNvSpPr>
            <a:spLocks noChangeAspect="1" noChangeArrowheads="1"/>
          </p:cNvSpPr>
          <p:nvPr/>
        </p:nvSpPr>
        <p:spPr bwMode="auto">
          <a:xfrm>
            <a:off x="5389563" y="3232150"/>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12</a:t>
            </a:r>
          </a:p>
        </p:txBody>
      </p:sp>
      <p:sp>
        <p:nvSpPr>
          <p:cNvPr id="1388738" name="Rectangle 194"/>
          <p:cNvSpPr>
            <a:spLocks noChangeAspect="1" noChangeArrowheads="1"/>
          </p:cNvSpPr>
          <p:nvPr/>
        </p:nvSpPr>
        <p:spPr bwMode="auto">
          <a:xfrm>
            <a:off x="5651500" y="297021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12</a:t>
            </a:r>
          </a:p>
        </p:txBody>
      </p:sp>
      <p:sp>
        <p:nvSpPr>
          <p:cNvPr id="1388739" name="Rectangle 195"/>
          <p:cNvSpPr>
            <a:spLocks noChangeAspect="1" noChangeArrowheads="1"/>
          </p:cNvSpPr>
          <p:nvPr/>
        </p:nvSpPr>
        <p:spPr bwMode="auto">
          <a:xfrm>
            <a:off x="5911850" y="270986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12</a:t>
            </a:r>
          </a:p>
        </p:txBody>
      </p:sp>
      <p:sp>
        <p:nvSpPr>
          <p:cNvPr id="1388740" name="Rectangle 196"/>
          <p:cNvSpPr>
            <a:spLocks noChangeAspect="1" noChangeArrowheads="1"/>
          </p:cNvSpPr>
          <p:nvPr/>
        </p:nvSpPr>
        <p:spPr bwMode="auto">
          <a:xfrm>
            <a:off x="6170613" y="244951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12</a:t>
            </a:r>
          </a:p>
        </p:txBody>
      </p:sp>
      <p:sp>
        <p:nvSpPr>
          <p:cNvPr id="1388741" name="Rectangle 197"/>
          <p:cNvSpPr>
            <a:spLocks noChangeAspect="1" noChangeArrowheads="1"/>
          </p:cNvSpPr>
          <p:nvPr/>
        </p:nvSpPr>
        <p:spPr bwMode="auto">
          <a:xfrm>
            <a:off x="6430963" y="218916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12</a:t>
            </a:r>
          </a:p>
        </p:txBody>
      </p:sp>
      <p:sp>
        <p:nvSpPr>
          <p:cNvPr id="1388742" name="Rectangle 198"/>
          <p:cNvSpPr>
            <a:spLocks noChangeAspect="1" noChangeArrowheads="1"/>
          </p:cNvSpPr>
          <p:nvPr/>
        </p:nvSpPr>
        <p:spPr bwMode="auto">
          <a:xfrm>
            <a:off x="6691313" y="192881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12</a:t>
            </a:r>
          </a:p>
        </p:txBody>
      </p:sp>
      <p:sp>
        <p:nvSpPr>
          <p:cNvPr id="1388743" name="Rectangle 199"/>
          <p:cNvSpPr>
            <a:spLocks noChangeAspect="1" noChangeArrowheads="1"/>
          </p:cNvSpPr>
          <p:nvPr/>
        </p:nvSpPr>
        <p:spPr bwMode="auto">
          <a:xfrm>
            <a:off x="5649913" y="3232150"/>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13</a:t>
            </a:r>
          </a:p>
        </p:txBody>
      </p:sp>
      <p:sp>
        <p:nvSpPr>
          <p:cNvPr id="1388744" name="Rectangle 200"/>
          <p:cNvSpPr>
            <a:spLocks noChangeAspect="1" noChangeArrowheads="1"/>
          </p:cNvSpPr>
          <p:nvPr/>
        </p:nvSpPr>
        <p:spPr bwMode="auto">
          <a:xfrm>
            <a:off x="5911850" y="297021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13</a:t>
            </a:r>
          </a:p>
        </p:txBody>
      </p:sp>
      <p:sp>
        <p:nvSpPr>
          <p:cNvPr id="1388745" name="Rectangle 201"/>
          <p:cNvSpPr>
            <a:spLocks noChangeAspect="1" noChangeArrowheads="1"/>
          </p:cNvSpPr>
          <p:nvPr/>
        </p:nvSpPr>
        <p:spPr bwMode="auto">
          <a:xfrm>
            <a:off x="6172200" y="270986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13</a:t>
            </a:r>
          </a:p>
        </p:txBody>
      </p:sp>
      <p:sp>
        <p:nvSpPr>
          <p:cNvPr id="1388746" name="Rectangle 202"/>
          <p:cNvSpPr>
            <a:spLocks noChangeAspect="1" noChangeArrowheads="1"/>
          </p:cNvSpPr>
          <p:nvPr/>
        </p:nvSpPr>
        <p:spPr bwMode="auto">
          <a:xfrm>
            <a:off x="6430963" y="244951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13</a:t>
            </a:r>
          </a:p>
        </p:txBody>
      </p:sp>
      <p:sp>
        <p:nvSpPr>
          <p:cNvPr id="1388747" name="Rectangle 203"/>
          <p:cNvSpPr>
            <a:spLocks noChangeAspect="1" noChangeArrowheads="1"/>
          </p:cNvSpPr>
          <p:nvPr/>
        </p:nvSpPr>
        <p:spPr bwMode="auto">
          <a:xfrm>
            <a:off x="6691313" y="218916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13</a:t>
            </a:r>
          </a:p>
        </p:txBody>
      </p:sp>
      <p:sp>
        <p:nvSpPr>
          <p:cNvPr id="1388748" name="Rectangle 204"/>
          <p:cNvSpPr>
            <a:spLocks noChangeAspect="1" noChangeArrowheads="1"/>
          </p:cNvSpPr>
          <p:nvPr/>
        </p:nvSpPr>
        <p:spPr bwMode="auto">
          <a:xfrm>
            <a:off x="6951663" y="192881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13</a:t>
            </a:r>
          </a:p>
        </p:txBody>
      </p:sp>
      <p:sp>
        <p:nvSpPr>
          <p:cNvPr id="1388749" name="Rectangle 205"/>
          <p:cNvSpPr>
            <a:spLocks noChangeAspect="1" noChangeArrowheads="1"/>
          </p:cNvSpPr>
          <p:nvPr/>
        </p:nvSpPr>
        <p:spPr bwMode="auto">
          <a:xfrm>
            <a:off x="5129213" y="4273550"/>
            <a:ext cx="260350" cy="260350"/>
          </a:xfrm>
          <a:prstGeom prst="rect">
            <a:avLst/>
          </a:prstGeom>
          <a:solidFill>
            <a:srgbClr val="CC99FF"/>
          </a:solidFill>
          <a:ln w="28575" algn="ctr">
            <a:solidFill>
              <a:schemeClr val="tx1"/>
            </a:solidFill>
            <a:miter lim="800000"/>
            <a:headEnd/>
            <a:tailEnd/>
          </a:ln>
          <a:effectLst/>
        </p:spPr>
        <p:txBody>
          <a:bodyPr wrap="none" anchor="ctr"/>
          <a:lstStyle/>
          <a:p>
            <a:r>
              <a:rPr lang="en-US" altLang="zh-CN" sz="1400"/>
              <a:t>I</a:t>
            </a:r>
            <a:r>
              <a:rPr lang="en-US" altLang="zh-CN" sz="1400" baseline="-25000"/>
              <a:t>15</a:t>
            </a:r>
          </a:p>
        </p:txBody>
      </p:sp>
      <p:sp>
        <p:nvSpPr>
          <p:cNvPr id="1388750" name="Rectangle 206"/>
          <p:cNvSpPr>
            <a:spLocks noChangeAspect="1" noChangeArrowheads="1"/>
          </p:cNvSpPr>
          <p:nvPr/>
        </p:nvSpPr>
        <p:spPr bwMode="auto">
          <a:xfrm>
            <a:off x="4868863" y="4273550"/>
            <a:ext cx="260350" cy="260350"/>
          </a:xfrm>
          <a:prstGeom prst="rect">
            <a:avLst/>
          </a:prstGeom>
          <a:solidFill>
            <a:srgbClr val="CCFF66"/>
          </a:solidFill>
          <a:ln w="28575" algn="ctr">
            <a:solidFill>
              <a:schemeClr val="tx1"/>
            </a:solidFill>
            <a:miter lim="800000"/>
            <a:headEnd/>
            <a:tailEnd/>
          </a:ln>
          <a:effectLst/>
        </p:spPr>
        <p:txBody>
          <a:bodyPr wrap="none" anchor="ctr"/>
          <a:lstStyle/>
          <a:p>
            <a:r>
              <a:rPr lang="en-US" altLang="zh-CN" sz="1400"/>
              <a:t>I</a:t>
            </a:r>
            <a:r>
              <a:rPr lang="en-US" altLang="zh-CN" sz="1400" baseline="-25000"/>
              <a:t>14</a:t>
            </a:r>
          </a:p>
        </p:txBody>
      </p:sp>
      <p:sp>
        <p:nvSpPr>
          <p:cNvPr id="1388751" name="Rectangle 207"/>
          <p:cNvSpPr>
            <a:spLocks noChangeAspect="1" noChangeArrowheads="1"/>
          </p:cNvSpPr>
          <p:nvPr/>
        </p:nvSpPr>
        <p:spPr bwMode="auto">
          <a:xfrm>
            <a:off x="5389563" y="4011613"/>
            <a:ext cx="260350" cy="260350"/>
          </a:xfrm>
          <a:prstGeom prst="rect">
            <a:avLst/>
          </a:prstGeom>
          <a:solidFill>
            <a:srgbClr val="CC99FF"/>
          </a:solidFill>
          <a:ln w="28575" algn="ctr">
            <a:solidFill>
              <a:schemeClr val="tx1"/>
            </a:solidFill>
            <a:miter lim="800000"/>
            <a:headEnd/>
            <a:tailEnd/>
          </a:ln>
          <a:effectLst/>
        </p:spPr>
        <p:txBody>
          <a:bodyPr wrap="none" anchor="ctr"/>
          <a:lstStyle/>
          <a:p>
            <a:r>
              <a:rPr lang="en-US" altLang="zh-CN" sz="1400"/>
              <a:t>I</a:t>
            </a:r>
            <a:r>
              <a:rPr lang="en-US" altLang="zh-CN" sz="1400" baseline="-25000"/>
              <a:t>15</a:t>
            </a:r>
          </a:p>
        </p:txBody>
      </p:sp>
      <p:sp>
        <p:nvSpPr>
          <p:cNvPr id="1388752" name="Rectangle 208"/>
          <p:cNvSpPr>
            <a:spLocks noChangeAspect="1" noChangeArrowheads="1"/>
          </p:cNvSpPr>
          <p:nvPr/>
        </p:nvSpPr>
        <p:spPr bwMode="auto">
          <a:xfrm>
            <a:off x="5129213" y="4011613"/>
            <a:ext cx="260350" cy="260350"/>
          </a:xfrm>
          <a:prstGeom prst="rect">
            <a:avLst/>
          </a:prstGeom>
          <a:solidFill>
            <a:srgbClr val="CCFF66"/>
          </a:solidFill>
          <a:ln w="28575" algn="ctr">
            <a:solidFill>
              <a:schemeClr val="tx1"/>
            </a:solidFill>
            <a:miter lim="800000"/>
            <a:headEnd/>
            <a:tailEnd/>
          </a:ln>
          <a:effectLst/>
        </p:spPr>
        <p:txBody>
          <a:bodyPr wrap="none" anchor="ctr"/>
          <a:lstStyle/>
          <a:p>
            <a:r>
              <a:rPr lang="en-US" altLang="zh-CN" sz="1400"/>
              <a:t>I</a:t>
            </a:r>
            <a:r>
              <a:rPr lang="en-US" altLang="zh-CN" sz="1400" baseline="-25000"/>
              <a:t>14</a:t>
            </a:r>
          </a:p>
        </p:txBody>
      </p:sp>
      <p:sp>
        <p:nvSpPr>
          <p:cNvPr id="1388753" name="Rectangle 209"/>
          <p:cNvSpPr>
            <a:spLocks noChangeAspect="1" noChangeArrowheads="1"/>
          </p:cNvSpPr>
          <p:nvPr/>
        </p:nvSpPr>
        <p:spPr bwMode="auto">
          <a:xfrm>
            <a:off x="5649913" y="3751263"/>
            <a:ext cx="260350" cy="260350"/>
          </a:xfrm>
          <a:prstGeom prst="rect">
            <a:avLst/>
          </a:prstGeom>
          <a:solidFill>
            <a:srgbClr val="CC99FF"/>
          </a:solidFill>
          <a:ln w="28575" algn="ctr">
            <a:solidFill>
              <a:schemeClr val="tx1"/>
            </a:solidFill>
            <a:miter lim="800000"/>
            <a:headEnd/>
            <a:tailEnd/>
          </a:ln>
          <a:effectLst/>
        </p:spPr>
        <p:txBody>
          <a:bodyPr wrap="none" anchor="ctr"/>
          <a:lstStyle/>
          <a:p>
            <a:r>
              <a:rPr lang="en-US" altLang="zh-CN" sz="1400"/>
              <a:t>I</a:t>
            </a:r>
            <a:r>
              <a:rPr lang="en-US" altLang="zh-CN" sz="1400" baseline="-25000"/>
              <a:t>15</a:t>
            </a:r>
          </a:p>
        </p:txBody>
      </p:sp>
      <p:sp>
        <p:nvSpPr>
          <p:cNvPr id="1388754" name="Rectangle 210"/>
          <p:cNvSpPr>
            <a:spLocks noChangeAspect="1" noChangeArrowheads="1"/>
          </p:cNvSpPr>
          <p:nvPr/>
        </p:nvSpPr>
        <p:spPr bwMode="auto">
          <a:xfrm>
            <a:off x="5389563" y="3751263"/>
            <a:ext cx="260350" cy="260350"/>
          </a:xfrm>
          <a:prstGeom prst="rect">
            <a:avLst/>
          </a:prstGeom>
          <a:solidFill>
            <a:srgbClr val="CCFF66"/>
          </a:solidFill>
          <a:ln w="28575" algn="ctr">
            <a:solidFill>
              <a:schemeClr val="tx1"/>
            </a:solidFill>
            <a:miter lim="800000"/>
            <a:headEnd/>
            <a:tailEnd/>
          </a:ln>
          <a:effectLst/>
        </p:spPr>
        <p:txBody>
          <a:bodyPr wrap="none" anchor="ctr"/>
          <a:lstStyle/>
          <a:p>
            <a:r>
              <a:rPr lang="en-US" altLang="zh-CN" sz="1400"/>
              <a:t>I</a:t>
            </a:r>
            <a:r>
              <a:rPr lang="en-US" altLang="zh-CN" sz="1400" baseline="-25000"/>
              <a:t>14</a:t>
            </a:r>
          </a:p>
        </p:txBody>
      </p:sp>
      <p:sp>
        <p:nvSpPr>
          <p:cNvPr id="1388755" name="Rectangle 211"/>
          <p:cNvSpPr>
            <a:spLocks noChangeAspect="1" noChangeArrowheads="1"/>
          </p:cNvSpPr>
          <p:nvPr/>
        </p:nvSpPr>
        <p:spPr bwMode="auto">
          <a:xfrm>
            <a:off x="5910263" y="3490913"/>
            <a:ext cx="260350" cy="260350"/>
          </a:xfrm>
          <a:prstGeom prst="rect">
            <a:avLst/>
          </a:prstGeom>
          <a:solidFill>
            <a:srgbClr val="CC99FF"/>
          </a:solidFill>
          <a:ln w="28575" algn="ctr">
            <a:solidFill>
              <a:schemeClr val="tx1"/>
            </a:solidFill>
            <a:miter lim="800000"/>
            <a:headEnd/>
            <a:tailEnd/>
          </a:ln>
          <a:effectLst/>
        </p:spPr>
        <p:txBody>
          <a:bodyPr wrap="none" anchor="ctr"/>
          <a:lstStyle/>
          <a:p>
            <a:r>
              <a:rPr lang="en-US" altLang="zh-CN" sz="1400"/>
              <a:t>I</a:t>
            </a:r>
            <a:r>
              <a:rPr lang="en-US" altLang="zh-CN" sz="1400" baseline="-25000"/>
              <a:t>15</a:t>
            </a:r>
          </a:p>
        </p:txBody>
      </p:sp>
      <p:sp>
        <p:nvSpPr>
          <p:cNvPr id="1388756" name="Rectangle 212"/>
          <p:cNvSpPr>
            <a:spLocks noChangeAspect="1" noChangeArrowheads="1"/>
          </p:cNvSpPr>
          <p:nvPr/>
        </p:nvSpPr>
        <p:spPr bwMode="auto">
          <a:xfrm>
            <a:off x="5649913" y="3490913"/>
            <a:ext cx="260350" cy="260350"/>
          </a:xfrm>
          <a:prstGeom prst="rect">
            <a:avLst/>
          </a:prstGeom>
          <a:solidFill>
            <a:srgbClr val="CCFF66"/>
          </a:solidFill>
          <a:ln w="28575" algn="ctr">
            <a:solidFill>
              <a:schemeClr val="tx1"/>
            </a:solidFill>
            <a:miter lim="800000"/>
            <a:headEnd/>
            <a:tailEnd/>
          </a:ln>
          <a:effectLst/>
        </p:spPr>
        <p:txBody>
          <a:bodyPr wrap="none" anchor="ctr"/>
          <a:lstStyle/>
          <a:p>
            <a:r>
              <a:rPr lang="en-US" altLang="zh-CN" sz="1400"/>
              <a:t>I</a:t>
            </a:r>
            <a:r>
              <a:rPr lang="en-US" altLang="zh-CN" sz="1400" baseline="-25000"/>
              <a:t>14</a:t>
            </a:r>
          </a:p>
        </p:txBody>
      </p:sp>
      <p:sp>
        <p:nvSpPr>
          <p:cNvPr id="1388757" name="Rectangle 213"/>
          <p:cNvSpPr>
            <a:spLocks noChangeAspect="1" noChangeArrowheads="1"/>
          </p:cNvSpPr>
          <p:nvPr/>
        </p:nvSpPr>
        <p:spPr bwMode="auto">
          <a:xfrm>
            <a:off x="5910263" y="3232150"/>
            <a:ext cx="260350" cy="260350"/>
          </a:xfrm>
          <a:prstGeom prst="rect">
            <a:avLst/>
          </a:prstGeom>
          <a:solidFill>
            <a:srgbClr val="CCFF66"/>
          </a:solidFill>
          <a:ln w="28575" algn="ctr">
            <a:solidFill>
              <a:schemeClr val="tx1"/>
            </a:solidFill>
            <a:miter lim="800000"/>
            <a:headEnd/>
            <a:tailEnd/>
          </a:ln>
          <a:effectLst/>
        </p:spPr>
        <p:txBody>
          <a:bodyPr wrap="none" anchor="ctr"/>
          <a:lstStyle/>
          <a:p>
            <a:r>
              <a:rPr lang="en-US" altLang="zh-CN" sz="1400"/>
              <a:t>I</a:t>
            </a:r>
            <a:r>
              <a:rPr lang="en-US" altLang="zh-CN" sz="1400" baseline="-25000"/>
              <a:t>14</a:t>
            </a:r>
          </a:p>
        </p:txBody>
      </p:sp>
      <p:sp>
        <p:nvSpPr>
          <p:cNvPr id="1388758" name="Rectangle 214"/>
          <p:cNvSpPr>
            <a:spLocks noChangeAspect="1" noChangeArrowheads="1"/>
          </p:cNvSpPr>
          <p:nvPr/>
        </p:nvSpPr>
        <p:spPr bwMode="auto">
          <a:xfrm>
            <a:off x="6172200" y="2970213"/>
            <a:ext cx="260350" cy="260350"/>
          </a:xfrm>
          <a:prstGeom prst="rect">
            <a:avLst/>
          </a:prstGeom>
          <a:solidFill>
            <a:srgbClr val="CCFF66"/>
          </a:solidFill>
          <a:ln w="28575" algn="ctr">
            <a:solidFill>
              <a:schemeClr val="tx1"/>
            </a:solidFill>
            <a:miter lim="800000"/>
            <a:headEnd/>
            <a:tailEnd/>
          </a:ln>
          <a:effectLst/>
        </p:spPr>
        <p:txBody>
          <a:bodyPr wrap="none" anchor="ctr"/>
          <a:lstStyle/>
          <a:p>
            <a:r>
              <a:rPr lang="en-US" altLang="zh-CN" sz="1400"/>
              <a:t>I</a:t>
            </a:r>
            <a:r>
              <a:rPr lang="en-US" altLang="zh-CN" sz="1400" baseline="-25000"/>
              <a:t>14</a:t>
            </a:r>
          </a:p>
        </p:txBody>
      </p:sp>
      <p:sp>
        <p:nvSpPr>
          <p:cNvPr id="1388759" name="Rectangle 215"/>
          <p:cNvSpPr>
            <a:spLocks noChangeAspect="1" noChangeArrowheads="1"/>
          </p:cNvSpPr>
          <p:nvPr/>
        </p:nvSpPr>
        <p:spPr bwMode="auto">
          <a:xfrm>
            <a:off x="6432550" y="2709863"/>
            <a:ext cx="260350" cy="260350"/>
          </a:xfrm>
          <a:prstGeom prst="rect">
            <a:avLst/>
          </a:prstGeom>
          <a:solidFill>
            <a:srgbClr val="CCFF66"/>
          </a:solidFill>
          <a:ln w="28575" algn="ctr">
            <a:solidFill>
              <a:schemeClr val="tx1"/>
            </a:solidFill>
            <a:miter lim="800000"/>
            <a:headEnd/>
            <a:tailEnd/>
          </a:ln>
          <a:effectLst/>
        </p:spPr>
        <p:txBody>
          <a:bodyPr wrap="none" anchor="ctr"/>
          <a:lstStyle/>
          <a:p>
            <a:r>
              <a:rPr lang="en-US" altLang="zh-CN" sz="1400"/>
              <a:t>I</a:t>
            </a:r>
            <a:r>
              <a:rPr lang="en-US" altLang="zh-CN" sz="1400" baseline="-25000"/>
              <a:t>14</a:t>
            </a:r>
          </a:p>
        </p:txBody>
      </p:sp>
      <p:sp>
        <p:nvSpPr>
          <p:cNvPr id="1388760" name="Rectangle 216"/>
          <p:cNvSpPr>
            <a:spLocks noChangeAspect="1" noChangeArrowheads="1"/>
          </p:cNvSpPr>
          <p:nvPr/>
        </p:nvSpPr>
        <p:spPr bwMode="auto">
          <a:xfrm>
            <a:off x="6691313" y="2449513"/>
            <a:ext cx="260350" cy="260350"/>
          </a:xfrm>
          <a:prstGeom prst="rect">
            <a:avLst/>
          </a:prstGeom>
          <a:solidFill>
            <a:srgbClr val="CCFF66"/>
          </a:solidFill>
          <a:ln w="28575" algn="ctr">
            <a:solidFill>
              <a:schemeClr val="tx1"/>
            </a:solidFill>
            <a:miter lim="800000"/>
            <a:headEnd/>
            <a:tailEnd/>
          </a:ln>
          <a:effectLst/>
        </p:spPr>
        <p:txBody>
          <a:bodyPr wrap="none" anchor="ctr"/>
          <a:lstStyle/>
          <a:p>
            <a:r>
              <a:rPr lang="en-US" altLang="zh-CN" sz="1400"/>
              <a:t>I</a:t>
            </a:r>
            <a:r>
              <a:rPr lang="en-US" altLang="zh-CN" sz="1400" baseline="-25000"/>
              <a:t>14</a:t>
            </a:r>
          </a:p>
        </p:txBody>
      </p:sp>
      <p:sp>
        <p:nvSpPr>
          <p:cNvPr id="1388761" name="Rectangle 217"/>
          <p:cNvSpPr>
            <a:spLocks noChangeAspect="1" noChangeArrowheads="1"/>
          </p:cNvSpPr>
          <p:nvPr/>
        </p:nvSpPr>
        <p:spPr bwMode="auto">
          <a:xfrm>
            <a:off x="6951663" y="2189163"/>
            <a:ext cx="260350" cy="260350"/>
          </a:xfrm>
          <a:prstGeom prst="rect">
            <a:avLst/>
          </a:prstGeom>
          <a:solidFill>
            <a:srgbClr val="CCFF66"/>
          </a:solidFill>
          <a:ln w="28575" algn="ctr">
            <a:solidFill>
              <a:schemeClr val="tx1"/>
            </a:solidFill>
            <a:miter lim="800000"/>
            <a:headEnd/>
            <a:tailEnd/>
          </a:ln>
          <a:effectLst/>
        </p:spPr>
        <p:txBody>
          <a:bodyPr wrap="none" anchor="ctr"/>
          <a:lstStyle/>
          <a:p>
            <a:r>
              <a:rPr lang="en-US" altLang="zh-CN" sz="1400"/>
              <a:t>I</a:t>
            </a:r>
            <a:r>
              <a:rPr lang="en-US" altLang="zh-CN" sz="1400" baseline="-25000"/>
              <a:t>14</a:t>
            </a:r>
          </a:p>
        </p:txBody>
      </p:sp>
      <p:sp>
        <p:nvSpPr>
          <p:cNvPr id="1388762" name="Rectangle 218"/>
          <p:cNvSpPr>
            <a:spLocks noChangeAspect="1" noChangeArrowheads="1"/>
          </p:cNvSpPr>
          <p:nvPr/>
        </p:nvSpPr>
        <p:spPr bwMode="auto">
          <a:xfrm>
            <a:off x="7212013" y="1928813"/>
            <a:ext cx="260350" cy="260350"/>
          </a:xfrm>
          <a:prstGeom prst="rect">
            <a:avLst/>
          </a:prstGeom>
          <a:solidFill>
            <a:srgbClr val="CCFF66"/>
          </a:solidFill>
          <a:ln w="28575" algn="ctr">
            <a:solidFill>
              <a:schemeClr val="tx1"/>
            </a:solidFill>
            <a:miter lim="800000"/>
            <a:headEnd/>
            <a:tailEnd/>
          </a:ln>
          <a:effectLst/>
        </p:spPr>
        <p:txBody>
          <a:bodyPr wrap="none" anchor="ctr"/>
          <a:lstStyle/>
          <a:p>
            <a:r>
              <a:rPr lang="en-US" altLang="zh-CN" sz="1400"/>
              <a:t>I</a:t>
            </a:r>
            <a:r>
              <a:rPr lang="en-US" altLang="zh-CN" sz="1400" baseline="-25000"/>
              <a:t>14</a:t>
            </a:r>
          </a:p>
        </p:txBody>
      </p:sp>
      <p:sp>
        <p:nvSpPr>
          <p:cNvPr id="1388763" name="Rectangle 219"/>
          <p:cNvSpPr>
            <a:spLocks noChangeAspect="1" noChangeArrowheads="1"/>
          </p:cNvSpPr>
          <p:nvPr/>
        </p:nvSpPr>
        <p:spPr bwMode="auto">
          <a:xfrm>
            <a:off x="6170613" y="3232150"/>
            <a:ext cx="260350" cy="260350"/>
          </a:xfrm>
          <a:prstGeom prst="rect">
            <a:avLst/>
          </a:prstGeom>
          <a:solidFill>
            <a:srgbClr val="CC99FF"/>
          </a:solidFill>
          <a:ln w="28575" algn="ctr">
            <a:solidFill>
              <a:schemeClr val="tx1"/>
            </a:solidFill>
            <a:miter lim="800000"/>
            <a:headEnd/>
            <a:tailEnd/>
          </a:ln>
          <a:effectLst/>
        </p:spPr>
        <p:txBody>
          <a:bodyPr wrap="none" anchor="ctr"/>
          <a:lstStyle/>
          <a:p>
            <a:r>
              <a:rPr lang="en-US" altLang="zh-CN" sz="1400"/>
              <a:t>I</a:t>
            </a:r>
            <a:r>
              <a:rPr lang="en-US" altLang="zh-CN" sz="1400" baseline="-25000"/>
              <a:t>15</a:t>
            </a:r>
          </a:p>
        </p:txBody>
      </p:sp>
      <p:sp>
        <p:nvSpPr>
          <p:cNvPr id="1388764" name="Rectangle 220"/>
          <p:cNvSpPr>
            <a:spLocks noChangeAspect="1" noChangeArrowheads="1"/>
          </p:cNvSpPr>
          <p:nvPr/>
        </p:nvSpPr>
        <p:spPr bwMode="auto">
          <a:xfrm>
            <a:off x="6432550" y="2970213"/>
            <a:ext cx="260350" cy="260350"/>
          </a:xfrm>
          <a:prstGeom prst="rect">
            <a:avLst/>
          </a:prstGeom>
          <a:solidFill>
            <a:srgbClr val="CC99FF"/>
          </a:solidFill>
          <a:ln w="28575" algn="ctr">
            <a:solidFill>
              <a:schemeClr val="tx1"/>
            </a:solidFill>
            <a:miter lim="800000"/>
            <a:headEnd/>
            <a:tailEnd/>
          </a:ln>
          <a:effectLst/>
        </p:spPr>
        <p:txBody>
          <a:bodyPr wrap="none" anchor="ctr"/>
          <a:lstStyle/>
          <a:p>
            <a:r>
              <a:rPr lang="en-US" altLang="zh-CN" sz="1400"/>
              <a:t>I</a:t>
            </a:r>
            <a:r>
              <a:rPr lang="en-US" altLang="zh-CN" sz="1400" baseline="-25000"/>
              <a:t>15</a:t>
            </a:r>
          </a:p>
        </p:txBody>
      </p:sp>
      <p:sp>
        <p:nvSpPr>
          <p:cNvPr id="1388765" name="Rectangle 221"/>
          <p:cNvSpPr>
            <a:spLocks noChangeAspect="1" noChangeArrowheads="1"/>
          </p:cNvSpPr>
          <p:nvPr/>
        </p:nvSpPr>
        <p:spPr bwMode="auto">
          <a:xfrm>
            <a:off x="6692900" y="2709863"/>
            <a:ext cx="260350" cy="260350"/>
          </a:xfrm>
          <a:prstGeom prst="rect">
            <a:avLst/>
          </a:prstGeom>
          <a:solidFill>
            <a:srgbClr val="CC99FF"/>
          </a:solidFill>
          <a:ln w="28575" algn="ctr">
            <a:solidFill>
              <a:schemeClr val="tx1"/>
            </a:solidFill>
            <a:miter lim="800000"/>
            <a:headEnd/>
            <a:tailEnd/>
          </a:ln>
          <a:effectLst/>
        </p:spPr>
        <p:txBody>
          <a:bodyPr wrap="none" anchor="ctr"/>
          <a:lstStyle/>
          <a:p>
            <a:r>
              <a:rPr lang="en-US" altLang="zh-CN" sz="1400"/>
              <a:t>I</a:t>
            </a:r>
            <a:r>
              <a:rPr lang="en-US" altLang="zh-CN" sz="1400" baseline="-25000"/>
              <a:t>15</a:t>
            </a:r>
          </a:p>
        </p:txBody>
      </p:sp>
      <p:sp>
        <p:nvSpPr>
          <p:cNvPr id="1388766" name="Rectangle 222"/>
          <p:cNvSpPr>
            <a:spLocks noChangeAspect="1" noChangeArrowheads="1"/>
          </p:cNvSpPr>
          <p:nvPr/>
        </p:nvSpPr>
        <p:spPr bwMode="auto">
          <a:xfrm>
            <a:off x="6951663" y="2449513"/>
            <a:ext cx="260350" cy="260350"/>
          </a:xfrm>
          <a:prstGeom prst="rect">
            <a:avLst/>
          </a:prstGeom>
          <a:solidFill>
            <a:srgbClr val="CC99FF"/>
          </a:solidFill>
          <a:ln w="28575" algn="ctr">
            <a:solidFill>
              <a:schemeClr val="tx1"/>
            </a:solidFill>
            <a:miter lim="800000"/>
            <a:headEnd/>
            <a:tailEnd/>
          </a:ln>
          <a:effectLst/>
        </p:spPr>
        <p:txBody>
          <a:bodyPr wrap="none" anchor="ctr"/>
          <a:lstStyle/>
          <a:p>
            <a:r>
              <a:rPr lang="en-US" altLang="zh-CN" sz="1400"/>
              <a:t>I</a:t>
            </a:r>
            <a:r>
              <a:rPr lang="en-US" altLang="zh-CN" sz="1400" baseline="-25000"/>
              <a:t>15</a:t>
            </a:r>
          </a:p>
        </p:txBody>
      </p:sp>
      <p:sp>
        <p:nvSpPr>
          <p:cNvPr id="1388767" name="Rectangle 223"/>
          <p:cNvSpPr>
            <a:spLocks noChangeAspect="1" noChangeArrowheads="1"/>
          </p:cNvSpPr>
          <p:nvPr/>
        </p:nvSpPr>
        <p:spPr bwMode="auto">
          <a:xfrm>
            <a:off x="7212013" y="2189163"/>
            <a:ext cx="260350" cy="260350"/>
          </a:xfrm>
          <a:prstGeom prst="rect">
            <a:avLst/>
          </a:prstGeom>
          <a:solidFill>
            <a:srgbClr val="CC99FF"/>
          </a:solidFill>
          <a:ln w="28575" algn="ctr">
            <a:solidFill>
              <a:schemeClr val="tx1"/>
            </a:solidFill>
            <a:miter lim="800000"/>
            <a:headEnd/>
            <a:tailEnd/>
          </a:ln>
          <a:effectLst/>
        </p:spPr>
        <p:txBody>
          <a:bodyPr wrap="none" anchor="ctr"/>
          <a:lstStyle/>
          <a:p>
            <a:r>
              <a:rPr lang="en-US" altLang="zh-CN" sz="1400"/>
              <a:t>I</a:t>
            </a:r>
            <a:r>
              <a:rPr lang="en-US" altLang="zh-CN" sz="1400" baseline="-25000"/>
              <a:t>15</a:t>
            </a:r>
          </a:p>
        </p:txBody>
      </p:sp>
      <p:sp>
        <p:nvSpPr>
          <p:cNvPr id="1388768" name="Rectangle 224"/>
          <p:cNvSpPr>
            <a:spLocks noChangeAspect="1" noChangeArrowheads="1"/>
          </p:cNvSpPr>
          <p:nvPr/>
        </p:nvSpPr>
        <p:spPr bwMode="auto">
          <a:xfrm>
            <a:off x="7472363" y="1928813"/>
            <a:ext cx="260350" cy="260350"/>
          </a:xfrm>
          <a:prstGeom prst="rect">
            <a:avLst/>
          </a:prstGeom>
          <a:solidFill>
            <a:srgbClr val="CC99FF"/>
          </a:solidFill>
          <a:ln w="28575" algn="ctr">
            <a:solidFill>
              <a:schemeClr val="tx1"/>
            </a:solidFill>
            <a:miter lim="800000"/>
            <a:headEnd/>
            <a:tailEnd/>
          </a:ln>
          <a:effectLst/>
        </p:spPr>
        <p:txBody>
          <a:bodyPr wrap="none" anchor="ctr"/>
          <a:lstStyle/>
          <a:p>
            <a:r>
              <a:rPr lang="en-US" altLang="zh-CN" sz="1400"/>
              <a:t>I</a:t>
            </a:r>
            <a:r>
              <a:rPr lang="en-US" altLang="zh-CN" sz="1400" baseline="-25000"/>
              <a:t>15</a:t>
            </a:r>
          </a:p>
        </p:txBody>
      </p:sp>
      <p:sp>
        <p:nvSpPr>
          <p:cNvPr id="1388769" name="Rectangle 225"/>
          <p:cNvSpPr>
            <a:spLocks noChangeAspect="1" noChangeArrowheads="1"/>
          </p:cNvSpPr>
          <p:nvPr/>
        </p:nvSpPr>
        <p:spPr bwMode="auto">
          <a:xfrm>
            <a:off x="2524125" y="32321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770" name="Rectangle 226"/>
          <p:cNvSpPr>
            <a:spLocks noChangeAspect="1" noChangeArrowheads="1"/>
          </p:cNvSpPr>
          <p:nvPr/>
        </p:nvSpPr>
        <p:spPr bwMode="auto">
          <a:xfrm>
            <a:off x="2784475" y="29702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771" name="Rectangle 227"/>
          <p:cNvSpPr>
            <a:spLocks noChangeAspect="1" noChangeArrowheads="1"/>
          </p:cNvSpPr>
          <p:nvPr/>
        </p:nvSpPr>
        <p:spPr bwMode="auto">
          <a:xfrm>
            <a:off x="3044825" y="27098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772" name="Rectangle 228"/>
          <p:cNvSpPr>
            <a:spLocks noChangeAspect="1" noChangeArrowheads="1"/>
          </p:cNvSpPr>
          <p:nvPr/>
        </p:nvSpPr>
        <p:spPr bwMode="auto">
          <a:xfrm>
            <a:off x="3305175" y="24495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773" name="Rectangle 229"/>
          <p:cNvSpPr>
            <a:spLocks noChangeAspect="1" noChangeArrowheads="1"/>
          </p:cNvSpPr>
          <p:nvPr/>
        </p:nvSpPr>
        <p:spPr bwMode="auto">
          <a:xfrm>
            <a:off x="3565525" y="21891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774" name="Rectangle 230"/>
          <p:cNvSpPr>
            <a:spLocks noChangeAspect="1" noChangeArrowheads="1"/>
          </p:cNvSpPr>
          <p:nvPr/>
        </p:nvSpPr>
        <p:spPr bwMode="auto">
          <a:xfrm>
            <a:off x="2784475" y="32321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6</a:t>
            </a:r>
          </a:p>
        </p:txBody>
      </p:sp>
      <p:sp>
        <p:nvSpPr>
          <p:cNvPr id="1388775" name="Rectangle 231"/>
          <p:cNvSpPr>
            <a:spLocks noChangeAspect="1" noChangeArrowheads="1"/>
          </p:cNvSpPr>
          <p:nvPr/>
        </p:nvSpPr>
        <p:spPr bwMode="auto">
          <a:xfrm>
            <a:off x="3044825" y="29702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6</a:t>
            </a:r>
          </a:p>
        </p:txBody>
      </p:sp>
      <p:sp>
        <p:nvSpPr>
          <p:cNvPr id="1388776" name="Rectangle 232"/>
          <p:cNvSpPr>
            <a:spLocks noChangeAspect="1" noChangeArrowheads="1"/>
          </p:cNvSpPr>
          <p:nvPr/>
        </p:nvSpPr>
        <p:spPr bwMode="auto">
          <a:xfrm>
            <a:off x="3305175" y="27098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6</a:t>
            </a:r>
          </a:p>
        </p:txBody>
      </p:sp>
      <p:sp>
        <p:nvSpPr>
          <p:cNvPr id="1388777" name="Rectangle 233"/>
          <p:cNvSpPr>
            <a:spLocks noChangeAspect="1" noChangeArrowheads="1"/>
          </p:cNvSpPr>
          <p:nvPr/>
        </p:nvSpPr>
        <p:spPr bwMode="auto">
          <a:xfrm>
            <a:off x="3565525" y="24495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6</a:t>
            </a:r>
          </a:p>
        </p:txBody>
      </p:sp>
      <p:sp>
        <p:nvSpPr>
          <p:cNvPr id="1388778" name="Rectangle 234"/>
          <p:cNvSpPr>
            <a:spLocks noChangeAspect="1" noChangeArrowheads="1"/>
          </p:cNvSpPr>
          <p:nvPr/>
        </p:nvSpPr>
        <p:spPr bwMode="auto">
          <a:xfrm>
            <a:off x="3044825" y="32305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7</a:t>
            </a:r>
          </a:p>
        </p:txBody>
      </p:sp>
      <p:sp>
        <p:nvSpPr>
          <p:cNvPr id="1388779" name="Rectangle 235"/>
          <p:cNvSpPr>
            <a:spLocks noChangeAspect="1" noChangeArrowheads="1"/>
          </p:cNvSpPr>
          <p:nvPr/>
        </p:nvSpPr>
        <p:spPr bwMode="auto">
          <a:xfrm>
            <a:off x="3306763" y="296862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7</a:t>
            </a:r>
          </a:p>
        </p:txBody>
      </p:sp>
      <p:sp>
        <p:nvSpPr>
          <p:cNvPr id="1388780" name="Rectangle 236"/>
          <p:cNvSpPr>
            <a:spLocks noChangeAspect="1" noChangeArrowheads="1"/>
          </p:cNvSpPr>
          <p:nvPr/>
        </p:nvSpPr>
        <p:spPr bwMode="auto">
          <a:xfrm>
            <a:off x="3567113" y="270827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7</a:t>
            </a:r>
          </a:p>
        </p:txBody>
      </p:sp>
      <p:sp>
        <p:nvSpPr>
          <p:cNvPr id="1388781" name="Rectangle 237"/>
          <p:cNvSpPr>
            <a:spLocks noChangeAspect="1" noChangeArrowheads="1"/>
          </p:cNvSpPr>
          <p:nvPr/>
        </p:nvSpPr>
        <p:spPr bwMode="auto">
          <a:xfrm>
            <a:off x="3306763" y="32305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8</a:t>
            </a:r>
          </a:p>
        </p:txBody>
      </p:sp>
      <p:sp>
        <p:nvSpPr>
          <p:cNvPr id="1388782" name="Rectangle 238"/>
          <p:cNvSpPr>
            <a:spLocks noChangeAspect="1" noChangeArrowheads="1"/>
          </p:cNvSpPr>
          <p:nvPr/>
        </p:nvSpPr>
        <p:spPr bwMode="auto">
          <a:xfrm>
            <a:off x="3565525" y="29702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8</a:t>
            </a:r>
          </a:p>
        </p:txBody>
      </p:sp>
      <p:sp>
        <p:nvSpPr>
          <p:cNvPr id="1388783" name="Rectangle 239"/>
          <p:cNvSpPr>
            <a:spLocks noChangeAspect="1" noChangeArrowheads="1"/>
          </p:cNvSpPr>
          <p:nvPr/>
        </p:nvSpPr>
        <p:spPr bwMode="auto">
          <a:xfrm>
            <a:off x="2524125" y="42735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9</a:t>
            </a:r>
          </a:p>
        </p:txBody>
      </p:sp>
      <p:sp>
        <p:nvSpPr>
          <p:cNvPr id="1388784" name="Rectangle 240"/>
          <p:cNvSpPr>
            <a:spLocks noChangeAspect="1" noChangeArrowheads="1"/>
          </p:cNvSpPr>
          <p:nvPr/>
        </p:nvSpPr>
        <p:spPr bwMode="auto">
          <a:xfrm>
            <a:off x="2784475" y="40116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9</a:t>
            </a:r>
          </a:p>
        </p:txBody>
      </p:sp>
      <p:sp>
        <p:nvSpPr>
          <p:cNvPr id="1388785" name="Rectangle 241"/>
          <p:cNvSpPr>
            <a:spLocks noChangeAspect="1" noChangeArrowheads="1"/>
          </p:cNvSpPr>
          <p:nvPr/>
        </p:nvSpPr>
        <p:spPr bwMode="auto">
          <a:xfrm>
            <a:off x="3044825" y="37512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9</a:t>
            </a:r>
          </a:p>
        </p:txBody>
      </p:sp>
      <p:sp>
        <p:nvSpPr>
          <p:cNvPr id="1388786" name="Rectangle 242"/>
          <p:cNvSpPr>
            <a:spLocks noChangeAspect="1" noChangeArrowheads="1"/>
          </p:cNvSpPr>
          <p:nvPr/>
        </p:nvSpPr>
        <p:spPr bwMode="auto">
          <a:xfrm>
            <a:off x="3305175" y="34909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9</a:t>
            </a:r>
          </a:p>
        </p:txBody>
      </p:sp>
      <p:sp>
        <p:nvSpPr>
          <p:cNvPr id="1388787" name="Rectangle 243"/>
          <p:cNvSpPr>
            <a:spLocks noChangeAspect="1" noChangeArrowheads="1"/>
          </p:cNvSpPr>
          <p:nvPr/>
        </p:nvSpPr>
        <p:spPr bwMode="auto">
          <a:xfrm>
            <a:off x="3567113" y="322897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9</a:t>
            </a:r>
          </a:p>
        </p:txBody>
      </p:sp>
      <p:sp>
        <p:nvSpPr>
          <p:cNvPr id="1388788" name="Rectangle 244"/>
          <p:cNvSpPr>
            <a:spLocks noChangeAspect="1" noChangeArrowheads="1"/>
          </p:cNvSpPr>
          <p:nvPr/>
        </p:nvSpPr>
        <p:spPr bwMode="auto">
          <a:xfrm>
            <a:off x="2784475" y="42735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789" name="Rectangle 245"/>
          <p:cNvSpPr>
            <a:spLocks noChangeAspect="1" noChangeArrowheads="1"/>
          </p:cNvSpPr>
          <p:nvPr/>
        </p:nvSpPr>
        <p:spPr bwMode="auto">
          <a:xfrm>
            <a:off x="3046413" y="40116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790" name="Rectangle 246"/>
          <p:cNvSpPr>
            <a:spLocks noChangeAspect="1" noChangeArrowheads="1"/>
          </p:cNvSpPr>
          <p:nvPr/>
        </p:nvSpPr>
        <p:spPr bwMode="auto">
          <a:xfrm>
            <a:off x="3306763" y="37512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791" name="Rectangle 247"/>
          <p:cNvSpPr>
            <a:spLocks noChangeAspect="1" noChangeArrowheads="1"/>
          </p:cNvSpPr>
          <p:nvPr/>
        </p:nvSpPr>
        <p:spPr bwMode="auto">
          <a:xfrm>
            <a:off x="3565525" y="34909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792" name="Rectangle 248"/>
          <p:cNvSpPr>
            <a:spLocks noChangeAspect="1" noChangeArrowheads="1"/>
          </p:cNvSpPr>
          <p:nvPr/>
        </p:nvSpPr>
        <p:spPr bwMode="auto">
          <a:xfrm>
            <a:off x="3044825" y="42735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11</a:t>
            </a:r>
          </a:p>
        </p:txBody>
      </p:sp>
      <p:sp>
        <p:nvSpPr>
          <p:cNvPr id="1388793" name="Rectangle 249"/>
          <p:cNvSpPr>
            <a:spLocks noChangeAspect="1" noChangeArrowheads="1"/>
          </p:cNvSpPr>
          <p:nvPr/>
        </p:nvSpPr>
        <p:spPr bwMode="auto">
          <a:xfrm>
            <a:off x="3305175" y="401320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11</a:t>
            </a:r>
          </a:p>
        </p:txBody>
      </p:sp>
      <p:sp>
        <p:nvSpPr>
          <p:cNvPr id="1388794" name="Rectangle 250"/>
          <p:cNvSpPr>
            <a:spLocks noChangeAspect="1" noChangeArrowheads="1"/>
          </p:cNvSpPr>
          <p:nvPr/>
        </p:nvSpPr>
        <p:spPr bwMode="auto">
          <a:xfrm>
            <a:off x="3565525" y="37528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11</a:t>
            </a:r>
          </a:p>
        </p:txBody>
      </p:sp>
      <p:sp>
        <p:nvSpPr>
          <p:cNvPr id="1388795" name="Rectangle 251"/>
          <p:cNvSpPr>
            <a:spLocks noChangeAspect="1" noChangeArrowheads="1"/>
          </p:cNvSpPr>
          <p:nvPr/>
        </p:nvSpPr>
        <p:spPr bwMode="auto">
          <a:xfrm>
            <a:off x="3306763" y="42735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12</a:t>
            </a:r>
          </a:p>
        </p:txBody>
      </p:sp>
      <p:sp>
        <p:nvSpPr>
          <p:cNvPr id="1388796" name="Rectangle 252"/>
          <p:cNvSpPr>
            <a:spLocks noChangeAspect="1" noChangeArrowheads="1"/>
          </p:cNvSpPr>
          <p:nvPr/>
        </p:nvSpPr>
        <p:spPr bwMode="auto">
          <a:xfrm>
            <a:off x="3565525" y="401320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12</a:t>
            </a:r>
          </a:p>
        </p:txBody>
      </p:sp>
      <p:sp>
        <p:nvSpPr>
          <p:cNvPr id="1388797" name="Rectangle 253"/>
          <p:cNvSpPr>
            <a:spLocks noChangeAspect="1" noChangeArrowheads="1"/>
          </p:cNvSpPr>
          <p:nvPr/>
        </p:nvSpPr>
        <p:spPr bwMode="auto">
          <a:xfrm>
            <a:off x="3565525" y="42735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13</a:t>
            </a:r>
          </a:p>
        </p:txBody>
      </p:sp>
      <p:sp>
        <p:nvSpPr>
          <p:cNvPr id="1388799" name="Rectangle 255"/>
          <p:cNvSpPr>
            <a:spLocks noChangeAspect="1" noChangeArrowheads="1"/>
          </p:cNvSpPr>
          <p:nvPr/>
        </p:nvSpPr>
        <p:spPr bwMode="auto">
          <a:xfrm>
            <a:off x="5649913" y="427196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800" name="Rectangle 256"/>
          <p:cNvSpPr>
            <a:spLocks noChangeAspect="1" noChangeArrowheads="1"/>
          </p:cNvSpPr>
          <p:nvPr/>
        </p:nvSpPr>
        <p:spPr bwMode="auto">
          <a:xfrm>
            <a:off x="6170613" y="427196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801" name="Rectangle 257"/>
          <p:cNvSpPr>
            <a:spLocks noChangeAspect="1" noChangeArrowheads="1"/>
          </p:cNvSpPr>
          <p:nvPr/>
        </p:nvSpPr>
        <p:spPr bwMode="auto">
          <a:xfrm>
            <a:off x="5910263" y="427196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803" name="Rectangle 259"/>
          <p:cNvSpPr>
            <a:spLocks noChangeAspect="1" noChangeArrowheads="1"/>
          </p:cNvSpPr>
          <p:nvPr/>
        </p:nvSpPr>
        <p:spPr bwMode="auto">
          <a:xfrm>
            <a:off x="5911850" y="4010025"/>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804" name="Rectangle 260"/>
          <p:cNvSpPr>
            <a:spLocks noChangeAspect="1" noChangeArrowheads="1"/>
          </p:cNvSpPr>
          <p:nvPr/>
        </p:nvSpPr>
        <p:spPr bwMode="auto">
          <a:xfrm>
            <a:off x="6432550" y="4010025"/>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805" name="Rectangle 261"/>
          <p:cNvSpPr>
            <a:spLocks noChangeAspect="1" noChangeArrowheads="1"/>
          </p:cNvSpPr>
          <p:nvPr/>
        </p:nvSpPr>
        <p:spPr bwMode="auto">
          <a:xfrm>
            <a:off x="6172200" y="4010025"/>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807" name="Rectangle 263"/>
          <p:cNvSpPr>
            <a:spLocks noChangeAspect="1" noChangeArrowheads="1"/>
          </p:cNvSpPr>
          <p:nvPr/>
        </p:nvSpPr>
        <p:spPr bwMode="auto">
          <a:xfrm>
            <a:off x="6172200" y="3749675"/>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808" name="Rectangle 264"/>
          <p:cNvSpPr>
            <a:spLocks noChangeAspect="1" noChangeArrowheads="1"/>
          </p:cNvSpPr>
          <p:nvPr/>
        </p:nvSpPr>
        <p:spPr bwMode="auto">
          <a:xfrm>
            <a:off x="6692900" y="3749675"/>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809" name="Rectangle 265"/>
          <p:cNvSpPr>
            <a:spLocks noChangeAspect="1" noChangeArrowheads="1"/>
          </p:cNvSpPr>
          <p:nvPr/>
        </p:nvSpPr>
        <p:spPr bwMode="auto">
          <a:xfrm>
            <a:off x="6432550" y="3749675"/>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811" name="Rectangle 267"/>
          <p:cNvSpPr>
            <a:spLocks noChangeAspect="1" noChangeArrowheads="1"/>
          </p:cNvSpPr>
          <p:nvPr/>
        </p:nvSpPr>
        <p:spPr bwMode="auto">
          <a:xfrm>
            <a:off x="6430963" y="3489325"/>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812" name="Rectangle 268"/>
          <p:cNvSpPr>
            <a:spLocks noChangeAspect="1" noChangeArrowheads="1"/>
          </p:cNvSpPr>
          <p:nvPr/>
        </p:nvSpPr>
        <p:spPr bwMode="auto">
          <a:xfrm>
            <a:off x="6951663" y="3489325"/>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813" name="Rectangle 269"/>
          <p:cNvSpPr>
            <a:spLocks noChangeAspect="1" noChangeArrowheads="1"/>
          </p:cNvSpPr>
          <p:nvPr/>
        </p:nvSpPr>
        <p:spPr bwMode="auto">
          <a:xfrm>
            <a:off x="6691313" y="3489325"/>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814" name="Rectangle 270"/>
          <p:cNvSpPr>
            <a:spLocks noChangeAspect="1" noChangeArrowheads="1"/>
          </p:cNvSpPr>
          <p:nvPr/>
        </p:nvSpPr>
        <p:spPr bwMode="auto">
          <a:xfrm>
            <a:off x="6430963" y="42735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815" name="Rectangle 271"/>
          <p:cNvSpPr>
            <a:spLocks noChangeAspect="1" noChangeArrowheads="1"/>
          </p:cNvSpPr>
          <p:nvPr/>
        </p:nvSpPr>
        <p:spPr bwMode="auto">
          <a:xfrm>
            <a:off x="7212013" y="42735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8</a:t>
            </a:r>
          </a:p>
        </p:txBody>
      </p:sp>
      <p:sp>
        <p:nvSpPr>
          <p:cNvPr id="1388816" name="Rectangle 272"/>
          <p:cNvSpPr>
            <a:spLocks noChangeAspect="1" noChangeArrowheads="1"/>
          </p:cNvSpPr>
          <p:nvPr/>
        </p:nvSpPr>
        <p:spPr bwMode="auto">
          <a:xfrm>
            <a:off x="6691313" y="42735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6</a:t>
            </a:r>
          </a:p>
        </p:txBody>
      </p:sp>
      <p:sp>
        <p:nvSpPr>
          <p:cNvPr id="1388817" name="Rectangle 273"/>
          <p:cNvSpPr>
            <a:spLocks noChangeAspect="1" noChangeArrowheads="1"/>
          </p:cNvSpPr>
          <p:nvPr/>
        </p:nvSpPr>
        <p:spPr bwMode="auto">
          <a:xfrm>
            <a:off x="6951663" y="42735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7</a:t>
            </a:r>
          </a:p>
        </p:txBody>
      </p:sp>
      <p:sp>
        <p:nvSpPr>
          <p:cNvPr id="1388818" name="Rectangle 274"/>
          <p:cNvSpPr>
            <a:spLocks noChangeAspect="1" noChangeArrowheads="1"/>
          </p:cNvSpPr>
          <p:nvPr/>
        </p:nvSpPr>
        <p:spPr bwMode="auto">
          <a:xfrm>
            <a:off x="6691313" y="40116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819" name="Rectangle 275"/>
          <p:cNvSpPr>
            <a:spLocks noChangeAspect="1" noChangeArrowheads="1"/>
          </p:cNvSpPr>
          <p:nvPr/>
        </p:nvSpPr>
        <p:spPr bwMode="auto">
          <a:xfrm>
            <a:off x="7472363" y="40116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8</a:t>
            </a:r>
          </a:p>
        </p:txBody>
      </p:sp>
      <p:sp>
        <p:nvSpPr>
          <p:cNvPr id="1388820" name="Rectangle 276"/>
          <p:cNvSpPr>
            <a:spLocks noChangeAspect="1" noChangeArrowheads="1"/>
          </p:cNvSpPr>
          <p:nvPr/>
        </p:nvSpPr>
        <p:spPr bwMode="auto">
          <a:xfrm>
            <a:off x="6951663" y="40116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6</a:t>
            </a:r>
          </a:p>
        </p:txBody>
      </p:sp>
      <p:sp>
        <p:nvSpPr>
          <p:cNvPr id="1388821" name="Rectangle 277"/>
          <p:cNvSpPr>
            <a:spLocks noChangeAspect="1" noChangeArrowheads="1"/>
          </p:cNvSpPr>
          <p:nvPr/>
        </p:nvSpPr>
        <p:spPr bwMode="auto">
          <a:xfrm>
            <a:off x="7212013" y="40116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7</a:t>
            </a:r>
          </a:p>
        </p:txBody>
      </p:sp>
      <p:sp>
        <p:nvSpPr>
          <p:cNvPr id="1388822" name="Rectangle 278"/>
          <p:cNvSpPr>
            <a:spLocks noChangeAspect="1" noChangeArrowheads="1"/>
          </p:cNvSpPr>
          <p:nvPr/>
        </p:nvSpPr>
        <p:spPr bwMode="auto">
          <a:xfrm>
            <a:off x="6951663" y="37512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823" name="Rectangle 279"/>
          <p:cNvSpPr>
            <a:spLocks noChangeAspect="1" noChangeArrowheads="1"/>
          </p:cNvSpPr>
          <p:nvPr/>
        </p:nvSpPr>
        <p:spPr bwMode="auto">
          <a:xfrm>
            <a:off x="7732713" y="37512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8</a:t>
            </a:r>
          </a:p>
        </p:txBody>
      </p:sp>
      <p:sp>
        <p:nvSpPr>
          <p:cNvPr id="1388824" name="Rectangle 280"/>
          <p:cNvSpPr>
            <a:spLocks noChangeAspect="1" noChangeArrowheads="1"/>
          </p:cNvSpPr>
          <p:nvPr/>
        </p:nvSpPr>
        <p:spPr bwMode="auto">
          <a:xfrm>
            <a:off x="7212013" y="37512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6</a:t>
            </a:r>
          </a:p>
        </p:txBody>
      </p:sp>
      <p:sp>
        <p:nvSpPr>
          <p:cNvPr id="1388825" name="Rectangle 281"/>
          <p:cNvSpPr>
            <a:spLocks noChangeAspect="1" noChangeArrowheads="1"/>
          </p:cNvSpPr>
          <p:nvPr/>
        </p:nvSpPr>
        <p:spPr bwMode="auto">
          <a:xfrm>
            <a:off x="7472363" y="37512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7</a:t>
            </a:r>
          </a:p>
        </p:txBody>
      </p:sp>
      <p:sp>
        <p:nvSpPr>
          <p:cNvPr id="1388826" name="Rectangle 282"/>
          <p:cNvSpPr>
            <a:spLocks noChangeAspect="1" noChangeArrowheads="1"/>
          </p:cNvSpPr>
          <p:nvPr/>
        </p:nvSpPr>
        <p:spPr bwMode="auto">
          <a:xfrm>
            <a:off x="7212013" y="34909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827" name="Rectangle 283"/>
          <p:cNvSpPr>
            <a:spLocks noChangeAspect="1" noChangeArrowheads="1"/>
          </p:cNvSpPr>
          <p:nvPr/>
        </p:nvSpPr>
        <p:spPr bwMode="auto">
          <a:xfrm>
            <a:off x="7993063" y="34909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8</a:t>
            </a:r>
          </a:p>
        </p:txBody>
      </p:sp>
      <p:sp>
        <p:nvSpPr>
          <p:cNvPr id="1388828" name="Rectangle 284"/>
          <p:cNvSpPr>
            <a:spLocks noChangeAspect="1" noChangeArrowheads="1"/>
          </p:cNvSpPr>
          <p:nvPr/>
        </p:nvSpPr>
        <p:spPr bwMode="auto">
          <a:xfrm>
            <a:off x="7472363" y="34909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6</a:t>
            </a:r>
          </a:p>
        </p:txBody>
      </p:sp>
      <p:sp>
        <p:nvSpPr>
          <p:cNvPr id="1388829" name="Rectangle 285"/>
          <p:cNvSpPr>
            <a:spLocks noChangeAspect="1" noChangeArrowheads="1"/>
          </p:cNvSpPr>
          <p:nvPr/>
        </p:nvSpPr>
        <p:spPr bwMode="auto">
          <a:xfrm>
            <a:off x="7732713" y="34909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7</a:t>
            </a:r>
          </a:p>
        </p:txBody>
      </p:sp>
      <p:sp>
        <p:nvSpPr>
          <p:cNvPr id="1388830" name="Line 286"/>
          <p:cNvSpPr>
            <a:spLocks noChangeAspect="1" noChangeShapeType="1"/>
          </p:cNvSpPr>
          <p:nvPr/>
        </p:nvSpPr>
        <p:spPr bwMode="auto">
          <a:xfrm>
            <a:off x="8775700" y="2187575"/>
            <a:ext cx="0" cy="2344738"/>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8832" name="Rectangle 288"/>
          <p:cNvSpPr>
            <a:spLocks noChangeAspect="1" noChangeArrowheads="1"/>
          </p:cNvSpPr>
          <p:nvPr/>
        </p:nvSpPr>
        <p:spPr bwMode="auto">
          <a:xfrm>
            <a:off x="6691313" y="3228975"/>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838" name="Rectangle 294"/>
          <p:cNvSpPr>
            <a:spLocks noChangeAspect="1" noChangeArrowheads="1"/>
          </p:cNvSpPr>
          <p:nvPr/>
        </p:nvSpPr>
        <p:spPr bwMode="auto">
          <a:xfrm>
            <a:off x="6953250" y="297021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839" name="Rectangle 295"/>
          <p:cNvSpPr>
            <a:spLocks noChangeAspect="1" noChangeArrowheads="1"/>
          </p:cNvSpPr>
          <p:nvPr/>
        </p:nvSpPr>
        <p:spPr bwMode="auto">
          <a:xfrm>
            <a:off x="7215188" y="2708275"/>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840" name="Rectangle 296"/>
          <p:cNvSpPr>
            <a:spLocks noChangeAspect="1" noChangeArrowheads="1"/>
          </p:cNvSpPr>
          <p:nvPr/>
        </p:nvSpPr>
        <p:spPr bwMode="auto">
          <a:xfrm>
            <a:off x="7475538" y="2447925"/>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841" name="Rectangle 297"/>
          <p:cNvSpPr>
            <a:spLocks noChangeAspect="1" noChangeArrowheads="1"/>
          </p:cNvSpPr>
          <p:nvPr/>
        </p:nvSpPr>
        <p:spPr bwMode="auto">
          <a:xfrm>
            <a:off x="7734300" y="2187575"/>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842" name="Rectangle 298"/>
          <p:cNvSpPr>
            <a:spLocks noChangeAspect="1" noChangeArrowheads="1"/>
          </p:cNvSpPr>
          <p:nvPr/>
        </p:nvSpPr>
        <p:spPr bwMode="auto">
          <a:xfrm>
            <a:off x="7994650" y="1927225"/>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843" name="Rectangle 299"/>
          <p:cNvSpPr>
            <a:spLocks noChangeAspect="1" noChangeArrowheads="1"/>
          </p:cNvSpPr>
          <p:nvPr/>
        </p:nvSpPr>
        <p:spPr bwMode="auto">
          <a:xfrm>
            <a:off x="6953250" y="323056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844" name="Rectangle 300"/>
          <p:cNvSpPr>
            <a:spLocks noChangeAspect="1" noChangeArrowheads="1"/>
          </p:cNvSpPr>
          <p:nvPr/>
        </p:nvSpPr>
        <p:spPr bwMode="auto">
          <a:xfrm>
            <a:off x="7215188" y="2968625"/>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845" name="Rectangle 301"/>
          <p:cNvSpPr>
            <a:spLocks noChangeAspect="1" noChangeArrowheads="1"/>
          </p:cNvSpPr>
          <p:nvPr/>
        </p:nvSpPr>
        <p:spPr bwMode="auto">
          <a:xfrm>
            <a:off x="7475538" y="2708275"/>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846" name="Rectangle 302"/>
          <p:cNvSpPr>
            <a:spLocks noChangeAspect="1" noChangeArrowheads="1"/>
          </p:cNvSpPr>
          <p:nvPr/>
        </p:nvSpPr>
        <p:spPr bwMode="auto">
          <a:xfrm>
            <a:off x="7734300" y="2447925"/>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847" name="Rectangle 303"/>
          <p:cNvSpPr>
            <a:spLocks noChangeAspect="1" noChangeArrowheads="1"/>
          </p:cNvSpPr>
          <p:nvPr/>
        </p:nvSpPr>
        <p:spPr bwMode="auto">
          <a:xfrm>
            <a:off x="7994650" y="2187575"/>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848" name="Rectangle 304"/>
          <p:cNvSpPr>
            <a:spLocks noChangeAspect="1" noChangeArrowheads="1"/>
          </p:cNvSpPr>
          <p:nvPr/>
        </p:nvSpPr>
        <p:spPr bwMode="auto">
          <a:xfrm>
            <a:off x="8253413" y="1927225"/>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849" name="Rectangle 305"/>
          <p:cNvSpPr>
            <a:spLocks noChangeAspect="1" noChangeArrowheads="1"/>
          </p:cNvSpPr>
          <p:nvPr/>
        </p:nvSpPr>
        <p:spPr bwMode="auto">
          <a:xfrm>
            <a:off x="7213600" y="323056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850" name="Rectangle 306"/>
          <p:cNvSpPr>
            <a:spLocks noChangeAspect="1" noChangeArrowheads="1"/>
          </p:cNvSpPr>
          <p:nvPr/>
        </p:nvSpPr>
        <p:spPr bwMode="auto">
          <a:xfrm>
            <a:off x="7475538" y="2968625"/>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851" name="Rectangle 307"/>
          <p:cNvSpPr>
            <a:spLocks noChangeAspect="1" noChangeArrowheads="1"/>
          </p:cNvSpPr>
          <p:nvPr/>
        </p:nvSpPr>
        <p:spPr bwMode="auto">
          <a:xfrm>
            <a:off x="7735888" y="2708275"/>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852" name="Rectangle 308"/>
          <p:cNvSpPr>
            <a:spLocks noChangeAspect="1" noChangeArrowheads="1"/>
          </p:cNvSpPr>
          <p:nvPr/>
        </p:nvSpPr>
        <p:spPr bwMode="auto">
          <a:xfrm>
            <a:off x="7994650" y="2447925"/>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853" name="Rectangle 309"/>
          <p:cNvSpPr>
            <a:spLocks noChangeAspect="1" noChangeArrowheads="1"/>
          </p:cNvSpPr>
          <p:nvPr/>
        </p:nvSpPr>
        <p:spPr bwMode="auto">
          <a:xfrm>
            <a:off x="8255000" y="2187575"/>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854" name="Rectangle 310"/>
          <p:cNvSpPr>
            <a:spLocks noChangeAspect="1" noChangeArrowheads="1"/>
          </p:cNvSpPr>
          <p:nvPr/>
        </p:nvSpPr>
        <p:spPr bwMode="auto">
          <a:xfrm>
            <a:off x="8513763" y="1927225"/>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855" name="Rectangle 311"/>
          <p:cNvSpPr>
            <a:spLocks noChangeAspect="1" noChangeArrowheads="1"/>
          </p:cNvSpPr>
          <p:nvPr/>
        </p:nvSpPr>
        <p:spPr bwMode="auto">
          <a:xfrm>
            <a:off x="7472363" y="32305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856" name="Rectangle 312"/>
          <p:cNvSpPr>
            <a:spLocks noChangeAspect="1" noChangeArrowheads="1"/>
          </p:cNvSpPr>
          <p:nvPr/>
        </p:nvSpPr>
        <p:spPr bwMode="auto">
          <a:xfrm>
            <a:off x="7734300" y="296862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857" name="Rectangle 313"/>
          <p:cNvSpPr>
            <a:spLocks noChangeAspect="1" noChangeArrowheads="1"/>
          </p:cNvSpPr>
          <p:nvPr/>
        </p:nvSpPr>
        <p:spPr bwMode="auto">
          <a:xfrm>
            <a:off x="7994650" y="270827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858" name="Rectangle 314"/>
          <p:cNvSpPr>
            <a:spLocks noChangeAspect="1" noChangeArrowheads="1"/>
          </p:cNvSpPr>
          <p:nvPr/>
        </p:nvSpPr>
        <p:spPr bwMode="auto">
          <a:xfrm>
            <a:off x="8253413" y="244792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859" name="Rectangle 315"/>
          <p:cNvSpPr>
            <a:spLocks noChangeAspect="1" noChangeArrowheads="1"/>
          </p:cNvSpPr>
          <p:nvPr/>
        </p:nvSpPr>
        <p:spPr bwMode="auto">
          <a:xfrm>
            <a:off x="8515350" y="218757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860" name="Rectangle 316"/>
          <p:cNvSpPr>
            <a:spLocks noChangeAspect="1" noChangeArrowheads="1"/>
          </p:cNvSpPr>
          <p:nvPr/>
        </p:nvSpPr>
        <p:spPr bwMode="auto">
          <a:xfrm>
            <a:off x="7732713" y="32305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6</a:t>
            </a:r>
          </a:p>
        </p:txBody>
      </p:sp>
      <p:sp>
        <p:nvSpPr>
          <p:cNvPr id="1388861" name="Rectangle 317"/>
          <p:cNvSpPr>
            <a:spLocks noChangeAspect="1" noChangeArrowheads="1"/>
          </p:cNvSpPr>
          <p:nvPr/>
        </p:nvSpPr>
        <p:spPr bwMode="auto">
          <a:xfrm>
            <a:off x="7994650" y="296862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6</a:t>
            </a:r>
          </a:p>
        </p:txBody>
      </p:sp>
      <p:sp>
        <p:nvSpPr>
          <p:cNvPr id="1388862" name="Rectangle 318"/>
          <p:cNvSpPr>
            <a:spLocks noChangeAspect="1" noChangeArrowheads="1"/>
          </p:cNvSpPr>
          <p:nvPr/>
        </p:nvSpPr>
        <p:spPr bwMode="auto">
          <a:xfrm>
            <a:off x="8255000" y="270827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6</a:t>
            </a:r>
          </a:p>
        </p:txBody>
      </p:sp>
      <p:sp>
        <p:nvSpPr>
          <p:cNvPr id="1388863" name="Rectangle 319"/>
          <p:cNvSpPr>
            <a:spLocks noChangeAspect="1" noChangeArrowheads="1"/>
          </p:cNvSpPr>
          <p:nvPr/>
        </p:nvSpPr>
        <p:spPr bwMode="auto">
          <a:xfrm>
            <a:off x="8513763" y="244792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6</a:t>
            </a:r>
          </a:p>
        </p:txBody>
      </p:sp>
      <p:sp>
        <p:nvSpPr>
          <p:cNvPr id="1388864" name="Rectangle 320"/>
          <p:cNvSpPr>
            <a:spLocks noChangeAspect="1" noChangeArrowheads="1"/>
          </p:cNvSpPr>
          <p:nvPr/>
        </p:nvSpPr>
        <p:spPr bwMode="auto">
          <a:xfrm>
            <a:off x="7994650" y="322897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7</a:t>
            </a:r>
          </a:p>
        </p:txBody>
      </p:sp>
      <p:sp>
        <p:nvSpPr>
          <p:cNvPr id="1388865" name="Rectangle 321"/>
          <p:cNvSpPr>
            <a:spLocks noChangeAspect="1" noChangeArrowheads="1"/>
          </p:cNvSpPr>
          <p:nvPr/>
        </p:nvSpPr>
        <p:spPr bwMode="auto">
          <a:xfrm>
            <a:off x="8256588" y="296862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7</a:t>
            </a:r>
          </a:p>
        </p:txBody>
      </p:sp>
      <p:sp>
        <p:nvSpPr>
          <p:cNvPr id="1388866" name="Rectangle 322"/>
          <p:cNvSpPr>
            <a:spLocks noChangeAspect="1" noChangeArrowheads="1"/>
          </p:cNvSpPr>
          <p:nvPr/>
        </p:nvSpPr>
        <p:spPr bwMode="auto">
          <a:xfrm>
            <a:off x="8516938" y="270827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7</a:t>
            </a:r>
          </a:p>
        </p:txBody>
      </p:sp>
      <p:sp>
        <p:nvSpPr>
          <p:cNvPr id="1388867" name="Rectangle 323"/>
          <p:cNvSpPr>
            <a:spLocks noChangeAspect="1" noChangeArrowheads="1"/>
          </p:cNvSpPr>
          <p:nvPr/>
        </p:nvSpPr>
        <p:spPr bwMode="auto">
          <a:xfrm>
            <a:off x="8256588" y="322897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8</a:t>
            </a:r>
          </a:p>
        </p:txBody>
      </p:sp>
      <p:sp>
        <p:nvSpPr>
          <p:cNvPr id="1388868" name="Rectangle 324"/>
          <p:cNvSpPr>
            <a:spLocks noChangeAspect="1" noChangeArrowheads="1"/>
          </p:cNvSpPr>
          <p:nvPr/>
        </p:nvSpPr>
        <p:spPr bwMode="auto">
          <a:xfrm>
            <a:off x="8515350" y="296862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8</a:t>
            </a:r>
          </a:p>
        </p:txBody>
      </p:sp>
      <p:sp>
        <p:nvSpPr>
          <p:cNvPr id="1388869" name="Rectangle 325"/>
          <p:cNvSpPr>
            <a:spLocks noChangeAspect="1" noChangeArrowheads="1"/>
          </p:cNvSpPr>
          <p:nvPr/>
        </p:nvSpPr>
        <p:spPr bwMode="auto">
          <a:xfrm>
            <a:off x="7472363" y="42719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9</a:t>
            </a:r>
          </a:p>
        </p:txBody>
      </p:sp>
      <p:sp>
        <p:nvSpPr>
          <p:cNvPr id="1388870" name="Rectangle 326"/>
          <p:cNvSpPr>
            <a:spLocks noChangeAspect="1" noChangeArrowheads="1"/>
          </p:cNvSpPr>
          <p:nvPr/>
        </p:nvSpPr>
        <p:spPr bwMode="auto">
          <a:xfrm>
            <a:off x="7734300" y="401002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9</a:t>
            </a:r>
          </a:p>
        </p:txBody>
      </p:sp>
      <p:sp>
        <p:nvSpPr>
          <p:cNvPr id="1388871" name="Rectangle 327"/>
          <p:cNvSpPr>
            <a:spLocks noChangeAspect="1" noChangeArrowheads="1"/>
          </p:cNvSpPr>
          <p:nvPr/>
        </p:nvSpPr>
        <p:spPr bwMode="auto">
          <a:xfrm>
            <a:off x="7994650" y="374967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9</a:t>
            </a:r>
          </a:p>
        </p:txBody>
      </p:sp>
      <p:sp>
        <p:nvSpPr>
          <p:cNvPr id="1388872" name="Rectangle 328"/>
          <p:cNvSpPr>
            <a:spLocks noChangeAspect="1" noChangeArrowheads="1"/>
          </p:cNvSpPr>
          <p:nvPr/>
        </p:nvSpPr>
        <p:spPr bwMode="auto">
          <a:xfrm>
            <a:off x="8253413" y="348932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9</a:t>
            </a:r>
          </a:p>
        </p:txBody>
      </p:sp>
      <p:sp>
        <p:nvSpPr>
          <p:cNvPr id="1388873" name="Rectangle 329"/>
          <p:cNvSpPr>
            <a:spLocks noChangeAspect="1" noChangeArrowheads="1"/>
          </p:cNvSpPr>
          <p:nvPr/>
        </p:nvSpPr>
        <p:spPr bwMode="auto">
          <a:xfrm>
            <a:off x="8516938" y="322897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9</a:t>
            </a:r>
          </a:p>
        </p:txBody>
      </p:sp>
      <p:sp>
        <p:nvSpPr>
          <p:cNvPr id="1388874" name="Rectangle 330"/>
          <p:cNvSpPr>
            <a:spLocks noChangeAspect="1" noChangeArrowheads="1"/>
          </p:cNvSpPr>
          <p:nvPr/>
        </p:nvSpPr>
        <p:spPr bwMode="auto">
          <a:xfrm>
            <a:off x="7734300" y="42719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875" name="Rectangle 331"/>
          <p:cNvSpPr>
            <a:spLocks noChangeAspect="1" noChangeArrowheads="1"/>
          </p:cNvSpPr>
          <p:nvPr/>
        </p:nvSpPr>
        <p:spPr bwMode="auto">
          <a:xfrm>
            <a:off x="7996238" y="401002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876" name="Rectangle 332"/>
          <p:cNvSpPr>
            <a:spLocks noChangeAspect="1" noChangeArrowheads="1"/>
          </p:cNvSpPr>
          <p:nvPr/>
        </p:nvSpPr>
        <p:spPr bwMode="auto">
          <a:xfrm>
            <a:off x="8256588" y="374967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877" name="Rectangle 333"/>
          <p:cNvSpPr>
            <a:spLocks noChangeAspect="1" noChangeArrowheads="1"/>
          </p:cNvSpPr>
          <p:nvPr/>
        </p:nvSpPr>
        <p:spPr bwMode="auto">
          <a:xfrm>
            <a:off x="8515350" y="348932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878" name="Rectangle 334"/>
          <p:cNvSpPr>
            <a:spLocks noChangeAspect="1" noChangeArrowheads="1"/>
          </p:cNvSpPr>
          <p:nvPr/>
        </p:nvSpPr>
        <p:spPr bwMode="auto">
          <a:xfrm>
            <a:off x="7994650" y="42719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11</a:t>
            </a:r>
          </a:p>
        </p:txBody>
      </p:sp>
      <p:sp>
        <p:nvSpPr>
          <p:cNvPr id="1388879" name="Rectangle 335"/>
          <p:cNvSpPr>
            <a:spLocks noChangeAspect="1" noChangeArrowheads="1"/>
          </p:cNvSpPr>
          <p:nvPr/>
        </p:nvSpPr>
        <p:spPr bwMode="auto">
          <a:xfrm>
            <a:off x="8255000" y="40116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11</a:t>
            </a:r>
          </a:p>
        </p:txBody>
      </p:sp>
      <p:sp>
        <p:nvSpPr>
          <p:cNvPr id="1388880" name="Rectangle 336"/>
          <p:cNvSpPr>
            <a:spLocks noChangeAspect="1" noChangeArrowheads="1"/>
          </p:cNvSpPr>
          <p:nvPr/>
        </p:nvSpPr>
        <p:spPr bwMode="auto">
          <a:xfrm>
            <a:off x="8513763" y="37512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11</a:t>
            </a:r>
          </a:p>
        </p:txBody>
      </p:sp>
      <p:sp>
        <p:nvSpPr>
          <p:cNvPr id="1388881" name="Rectangle 337"/>
          <p:cNvSpPr>
            <a:spLocks noChangeAspect="1" noChangeArrowheads="1"/>
          </p:cNvSpPr>
          <p:nvPr/>
        </p:nvSpPr>
        <p:spPr bwMode="auto">
          <a:xfrm>
            <a:off x="8256588" y="42719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12</a:t>
            </a:r>
          </a:p>
        </p:txBody>
      </p:sp>
      <p:sp>
        <p:nvSpPr>
          <p:cNvPr id="1388882" name="Rectangle 338"/>
          <p:cNvSpPr>
            <a:spLocks noChangeAspect="1" noChangeArrowheads="1"/>
          </p:cNvSpPr>
          <p:nvPr/>
        </p:nvSpPr>
        <p:spPr bwMode="auto">
          <a:xfrm>
            <a:off x="8515350" y="40116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12</a:t>
            </a:r>
          </a:p>
        </p:txBody>
      </p:sp>
      <p:sp>
        <p:nvSpPr>
          <p:cNvPr id="1388883" name="Rectangle 339"/>
          <p:cNvSpPr>
            <a:spLocks noChangeAspect="1" noChangeArrowheads="1"/>
          </p:cNvSpPr>
          <p:nvPr/>
        </p:nvSpPr>
        <p:spPr bwMode="auto">
          <a:xfrm>
            <a:off x="8515350" y="42719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13</a:t>
            </a:r>
          </a:p>
        </p:txBody>
      </p:sp>
      <p:sp>
        <p:nvSpPr>
          <p:cNvPr id="1388613" name="Rectangle 69"/>
          <p:cNvSpPr>
            <a:spLocks noChangeAspect="1" noChangeArrowheads="1"/>
          </p:cNvSpPr>
          <p:nvPr/>
        </p:nvSpPr>
        <p:spPr bwMode="auto">
          <a:xfrm>
            <a:off x="439738" y="4273550"/>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621" name="Rectangle 77"/>
          <p:cNvSpPr>
            <a:spLocks noChangeAspect="1" noChangeArrowheads="1"/>
          </p:cNvSpPr>
          <p:nvPr/>
        </p:nvSpPr>
        <p:spPr bwMode="auto">
          <a:xfrm>
            <a:off x="701675" y="4011613"/>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629" name="Rectangle 85"/>
          <p:cNvSpPr>
            <a:spLocks noChangeAspect="1" noChangeArrowheads="1"/>
          </p:cNvSpPr>
          <p:nvPr/>
        </p:nvSpPr>
        <p:spPr bwMode="auto">
          <a:xfrm>
            <a:off x="962025" y="3751263"/>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637" name="Rectangle 93"/>
          <p:cNvSpPr>
            <a:spLocks noChangeAspect="1" noChangeArrowheads="1"/>
          </p:cNvSpPr>
          <p:nvPr/>
        </p:nvSpPr>
        <p:spPr bwMode="auto">
          <a:xfrm>
            <a:off x="1220788" y="3490913"/>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671" name="Rectangle 127"/>
          <p:cNvSpPr>
            <a:spLocks noChangeAspect="1" noChangeArrowheads="1"/>
          </p:cNvSpPr>
          <p:nvPr/>
        </p:nvSpPr>
        <p:spPr bwMode="auto">
          <a:xfrm>
            <a:off x="1481138" y="3230563"/>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673" name="Rectangle 129"/>
          <p:cNvSpPr>
            <a:spLocks noChangeAspect="1" noChangeArrowheads="1"/>
          </p:cNvSpPr>
          <p:nvPr/>
        </p:nvSpPr>
        <p:spPr bwMode="auto">
          <a:xfrm>
            <a:off x="1743075" y="2968625"/>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674" name="Rectangle 130"/>
          <p:cNvSpPr>
            <a:spLocks noChangeAspect="1" noChangeArrowheads="1"/>
          </p:cNvSpPr>
          <p:nvPr/>
        </p:nvSpPr>
        <p:spPr bwMode="auto">
          <a:xfrm>
            <a:off x="2003425" y="2708275"/>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675" name="Rectangle 131"/>
          <p:cNvSpPr>
            <a:spLocks noChangeAspect="1" noChangeArrowheads="1"/>
          </p:cNvSpPr>
          <p:nvPr/>
        </p:nvSpPr>
        <p:spPr bwMode="auto">
          <a:xfrm>
            <a:off x="2262188" y="2447925"/>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684" name="Rectangle 140"/>
          <p:cNvSpPr>
            <a:spLocks noChangeAspect="1" noChangeArrowheads="1"/>
          </p:cNvSpPr>
          <p:nvPr/>
        </p:nvSpPr>
        <p:spPr bwMode="auto">
          <a:xfrm>
            <a:off x="2525713" y="2189163"/>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685" name="Rectangle 141"/>
          <p:cNvSpPr>
            <a:spLocks noChangeAspect="1" noChangeArrowheads="1"/>
          </p:cNvSpPr>
          <p:nvPr/>
        </p:nvSpPr>
        <p:spPr bwMode="auto">
          <a:xfrm>
            <a:off x="2784475" y="1928813"/>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798" name="Rectangle 254"/>
          <p:cNvSpPr>
            <a:spLocks noChangeAspect="1" noChangeArrowheads="1"/>
          </p:cNvSpPr>
          <p:nvPr/>
        </p:nvSpPr>
        <p:spPr bwMode="auto">
          <a:xfrm>
            <a:off x="5389563" y="4271963"/>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802" name="Rectangle 258"/>
          <p:cNvSpPr>
            <a:spLocks noChangeAspect="1" noChangeArrowheads="1"/>
          </p:cNvSpPr>
          <p:nvPr/>
        </p:nvSpPr>
        <p:spPr bwMode="auto">
          <a:xfrm>
            <a:off x="5649913" y="4010025"/>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806" name="Rectangle 262"/>
          <p:cNvSpPr>
            <a:spLocks noChangeAspect="1" noChangeArrowheads="1"/>
          </p:cNvSpPr>
          <p:nvPr/>
        </p:nvSpPr>
        <p:spPr bwMode="auto">
          <a:xfrm>
            <a:off x="5910263" y="3749675"/>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810" name="Rectangle 266"/>
          <p:cNvSpPr>
            <a:spLocks noChangeAspect="1" noChangeArrowheads="1"/>
          </p:cNvSpPr>
          <p:nvPr/>
        </p:nvSpPr>
        <p:spPr bwMode="auto">
          <a:xfrm>
            <a:off x="6170613" y="3489325"/>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831" name="Rectangle 287"/>
          <p:cNvSpPr>
            <a:spLocks noChangeAspect="1" noChangeArrowheads="1"/>
          </p:cNvSpPr>
          <p:nvPr/>
        </p:nvSpPr>
        <p:spPr bwMode="auto">
          <a:xfrm>
            <a:off x="6430963" y="3228975"/>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833" name="Rectangle 289"/>
          <p:cNvSpPr>
            <a:spLocks noChangeAspect="1" noChangeArrowheads="1"/>
          </p:cNvSpPr>
          <p:nvPr/>
        </p:nvSpPr>
        <p:spPr bwMode="auto">
          <a:xfrm>
            <a:off x="6691313" y="2968625"/>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834" name="Rectangle 290"/>
          <p:cNvSpPr>
            <a:spLocks noChangeAspect="1" noChangeArrowheads="1"/>
          </p:cNvSpPr>
          <p:nvPr/>
        </p:nvSpPr>
        <p:spPr bwMode="auto">
          <a:xfrm>
            <a:off x="6951663" y="2708275"/>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835" name="Rectangle 291"/>
          <p:cNvSpPr>
            <a:spLocks noChangeAspect="1" noChangeArrowheads="1"/>
          </p:cNvSpPr>
          <p:nvPr/>
        </p:nvSpPr>
        <p:spPr bwMode="auto">
          <a:xfrm>
            <a:off x="7212013" y="2447925"/>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836" name="Rectangle 292"/>
          <p:cNvSpPr>
            <a:spLocks noChangeAspect="1" noChangeArrowheads="1"/>
          </p:cNvSpPr>
          <p:nvPr/>
        </p:nvSpPr>
        <p:spPr bwMode="auto">
          <a:xfrm>
            <a:off x="7475538" y="2187575"/>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837" name="Rectangle 293"/>
          <p:cNvSpPr>
            <a:spLocks noChangeAspect="1" noChangeArrowheads="1"/>
          </p:cNvSpPr>
          <p:nvPr/>
        </p:nvSpPr>
        <p:spPr bwMode="auto">
          <a:xfrm>
            <a:off x="7734300" y="1927225"/>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885" name="Rectangle 341"/>
          <p:cNvSpPr>
            <a:spLocks noChangeAspect="1" noChangeArrowheads="1"/>
          </p:cNvSpPr>
          <p:nvPr/>
        </p:nvSpPr>
        <p:spPr bwMode="auto">
          <a:xfrm>
            <a:off x="5391150" y="4508500"/>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20</a:t>
            </a:r>
            <a:endParaRPr lang="en-US" altLang="zh-CN" sz="1400" baseline="-25000">
              <a:solidFill>
                <a:srgbClr val="CC0099"/>
              </a:solidFill>
            </a:endParaRPr>
          </a:p>
        </p:txBody>
      </p:sp>
      <p:sp>
        <p:nvSpPr>
          <p:cNvPr id="1388886" name="Rectangle 342"/>
          <p:cNvSpPr>
            <a:spLocks noChangeAspect="1" noChangeArrowheads="1"/>
          </p:cNvSpPr>
          <p:nvPr/>
        </p:nvSpPr>
        <p:spPr bwMode="auto">
          <a:xfrm>
            <a:off x="6659563" y="4508500"/>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25</a:t>
            </a:r>
            <a:endParaRPr lang="en-US" altLang="zh-CN" sz="1400" baseline="-25000">
              <a:solidFill>
                <a:srgbClr val="CC0099"/>
              </a:solidFill>
            </a:endParaRPr>
          </a:p>
        </p:txBody>
      </p:sp>
      <p:sp>
        <p:nvSpPr>
          <p:cNvPr id="1388887" name="Rectangle 343"/>
          <p:cNvSpPr>
            <a:spLocks noChangeAspect="1" noChangeArrowheads="1"/>
          </p:cNvSpPr>
          <p:nvPr/>
        </p:nvSpPr>
        <p:spPr bwMode="auto">
          <a:xfrm>
            <a:off x="7983538" y="4508500"/>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30</a:t>
            </a:r>
            <a:endParaRPr lang="en-US" altLang="zh-CN" sz="1400" baseline="-25000">
              <a:solidFill>
                <a:srgbClr val="CC0099"/>
              </a:solidFill>
            </a:endParaRPr>
          </a:p>
        </p:txBody>
      </p:sp>
      <p:sp>
        <p:nvSpPr>
          <p:cNvPr id="1388890" name="Line 346"/>
          <p:cNvSpPr>
            <a:spLocks noChangeShapeType="1"/>
          </p:cNvSpPr>
          <p:nvPr/>
        </p:nvSpPr>
        <p:spPr bwMode="auto">
          <a:xfrm flipV="1">
            <a:off x="427466" y="4621332"/>
            <a:ext cx="0" cy="745798"/>
          </a:xfrm>
          <a:prstGeom prst="line">
            <a:avLst/>
          </a:prstGeom>
          <a:noFill/>
          <a:ln w="19050">
            <a:solidFill>
              <a:srgbClr val="FF6600"/>
            </a:solidFill>
            <a:round/>
            <a:headEnd/>
            <a:tailEnd/>
          </a:ln>
          <a:effectLst/>
        </p:spPr>
        <p:txBody>
          <a:bodyPr wrap="none" anchor="ctr"/>
          <a:lstStyle/>
          <a:p>
            <a:endParaRPr lang="zh-CN" altLang="en-US"/>
          </a:p>
        </p:txBody>
      </p:sp>
      <p:sp>
        <p:nvSpPr>
          <p:cNvPr id="1388891" name="Line 347"/>
          <p:cNvSpPr>
            <a:spLocks noChangeShapeType="1"/>
          </p:cNvSpPr>
          <p:nvPr/>
        </p:nvSpPr>
        <p:spPr bwMode="auto">
          <a:xfrm flipV="1">
            <a:off x="5396341" y="4621332"/>
            <a:ext cx="0" cy="729896"/>
          </a:xfrm>
          <a:prstGeom prst="line">
            <a:avLst/>
          </a:prstGeom>
          <a:noFill/>
          <a:ln w="19050">
            <a:solidFill>
              <a:srgbClr val="FF6600"/>
            </a:solidFill>
            <a:round/>
            <a:headEnd/>
            <a:tailEnd/>
          </a:ln>
          <a:effectLst/>
        </p:spPr>
        <p:txBody>
          <a:bodyPr wrap="none" anchor="ctr"/>
          <a:lstStyle/>
          <a:p>
            <a:endParaRPr lang="zh-CN" altLang="en-US"/>
          </a:p>
        </p:txBody>
      </p:sp>
      <p:sp>
        <p:nvSpPr>
          <p:cNvPr id="1388892" name="Line 348"/>
          <p:cNvSpPr>
            <a:spLocks noChangeShapeType="1"/>
          </p:cNvSpPr>
          <p:nvPr/>
        </p:nvSpPr>
        <p:spPr bwMode="auto">
          <a:xfrm flipH="1">
            <a:off x="427466" y="5197074"/>
            <a:ext cx="1512888" cy="0"/>
          </a:xfrm>
          <a:prstGeom prst="line">
            <a:avLst/>
          </a:prstGeom>
          <a:noFill/>
          <a:ln w="19050">
            <a:solidFill>
              <a:srgbClr val="FF6600"/>
            </a:solidFill>
            <a:round/>
            <a:headEnd/>
            <a:tailEnd type="triangle" w="med" len="lg"/>
          </a:ln>
          <a:effectLst/>
        </p:spPr>
        <p:txBody>
          <a:bodyPr wrap="none" anchor="ctr"/>
          <a:lstStyle/>
          <a:p>
            <a:endParaRPr lang="zh-CN" altLang="en-US"/>
          </a:p>
        </p:txBody>
      </p:sp>
      <p:sp>
        <p:nvSpPr>
          <p:cNvPr id="1388893" name="Line 349"/>
          <p:cNvSpPr>
            <a:spLocks noChangeShapeType="1"/>
          </p:cNvSpPr>
          <p:nvPr/>
        </p:nvSpPr>
        <p:spPr bwMode="auto">
          <a:xfrm>
            <a:off x="3883454" y="5197074"/>
            <a:ext cx="1512887" cy="0"/>
          </a:xfrm>
          <a:prstGeom prst="line">
            <a:avLst/>
          </a:prstGeom>
          <a:noFill/>
          <a:ln w="19050">
            <a:solidFill>
              <a:srgbClr val="FF6600"/>
            </a:solidFill>
            <a:round/>
            <a:headEnd/>
            <a:tailEnd type="triangle" w="med" len="lg"/>
          </a:ln>
          <a:effectLst/>
        </p:spPr>
        <p:txBody>
          <a:bodyPr wrap="none" anchor="ctr"/>
          <a:lstStyle/>
          <a:p>
            <a:endParaRPr lang="zh-CN" altLang="en-US"/>
          </a:p>
        </p:txBody>
      </p:sp>
      <p:sp>
        <p:nvSpPr>
          <p:cNvPr id="1388894" name="Text Box 350"/>
          <p:cNvSpPr txBox="1">
            <a:spLocks noChangeArrowheads="1"/>
          </p:cNvSpPr>
          <p:nvPr/>
        </p:nvSpPr>
        <p:spPr bwMode="auto">
          <a:xfrm>
            <a:off x="1795891" y="4774866"/>
            <a:ext cx="2160588" cy="822325"/>
          </a:xfrm>
          <a:prstGeom prst="rect">
            <a:avLst/>
          </a:prstGeom>
          <a:noFill/>
          <a:ln w="28575" algn="ctr">
            <a:noFill/>
            <a:miter lim="800000"/>
            <a:headEnd/>
            <a:tailEnd/>
          </a:ln>
          <a:effectLst/>
        </p:spPr>
        <p:txBody>
          <a:bodyPr>
            <a:spAutoFit/>
          </a:bodyPr>
          <a:lstStyle/>
          <a:p>
            <a:r>
              <a:rPr lang="zh-CN" altLang="en-US">
                <a:solidFill>
                  <a:srgbClr val="0000FF"/>
                </a:solidFill>
                <a:ea typeface="楷体_GB2312" pitchFamily="49" charset="-122"/>
              </a:rPr>
              <a:t>一个程序段</a:t>
            </a:r>
          </a:p>
          <a:p>
            <a:r>
              <a:rPr lang="zh-CN" altLang="en-US">
                <a:solidFill>
                  <a:srgbClr val="0000FF"/>
                </a:solidFill>
                <a:ea typeface="楷体_GB2312" pitchFamily="49" charset="-122"/>
              </a:rPr>
              <a:t>（</a:t>
            </a:r>
            <a:r>
              <a:rPr lang="en-US" altLang="zh-CN">
                <a:solidFill>
                  <a:srgbClr val="0000FF"/>
                </a:solidFill>
                <a:ea typeface="楷体_GB2312" pitchFamily="49" charset="-122"/>
              </a:rPr>
              <a:t>10</a:t>
            </a:r>
            <a:r>
              <a:rPr lang="zh-CN" altLang="en-US">
                <a:solidFill>
                  <a:srgbClr val="0000FF"/>
                </a:solidFill>
                <a:ea typeface="楷体_GB2312" pitchFamily="49" charset="-122"/>
              </a:rPr>
              <a:t>条指令）</a:t>
            </a:r>
          </a:p>
        </p:txBody>
      </p:sp>
      <p:grpSp>
        <p:nvGrpSpPr>
          <p:cNvPr id="1388928" name="Group 384"/>
          <p:cNvGrpSpPr>
            <a:grpSpLocks/>
          </p:cNvGrpSpPr>
          <p:nvPr/>
        </p:nvGrpSpPr>
        <p:grpSpPr bwMode="auto">
          <a:xfrm>
            <a:off x="1476375" y="2184400"/>
            <a:ext cx="2349500" cy="2349500"/>
            <a:chOff x="930" y="1376"/>
            <a:chExt cx="1480" cy="1480"/>
          </a:xfrm>
        </p:grpSpPr>
        <p:grpSp>
          <p:nvGrpSpPr>
            <p:cNvPr id="1388901" name="Group 357"/>
            <p:cNvGrpSpPr>
              <a:grpSpLocks/>
            </p:cNvGrpSpPr>
            <p:nvPr/>
          </p:nvGrpSpPr>
          <p:grpSpPr bwMode="auto">
            <a:xfrm>
              <a:off x="2246" y="1376"/>
              <a:ext cx="164" cy="164"/>
              <a:chOff x="2570" y="1248"/>
              <a:chExt cx="164" cy="164"/>
            </a:xfrm>
          </p:grpSpPr>
          <p:sp>
            <p:nvSpPr>
              <p:cNvPr id="1388899" name="Line 355"/>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00" name="Line 356"/>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grpSp>
          <p:nvGrpSpPr>
            <p:cNvPr id="1388902" name="Group 358"/>
            <p:cNvGrpSpPr>
              <a:grpSpLocks/>
            </p:cNvGrpSpPr>
            <p:nvPr/>
          </p:nvGrpSpPr>
          <p:grpSpPr bwMode="auto">
            <a:xfrm>
              <a:off x="2082" y="1540"/>
              <a:ext cx="164" cy="164"/>
              <a:chOff x="2570" y="1248"/>
              <a:chExt cx="164" cy="164"/>
            </a:xfrm>
          </p:grpSpPr>
          <p:sp>
            <p:nvSpPr>
              <p:cNvPr id="1388903" name="Line 359"/>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04" name="Line 360"/>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grpSp>
          <p:nvGrpSpPr>
            <p:cNvPr id="1388905" name="Group 361"/>
            <p:cNvGrpSpPr>
              <a:grpSpLocks/>
            </p:cNvGrpSpPr>
            <p:nvPr/>
          </p:nvGrpSpPr>
          <p:grpSpPr bwMode="auto">
            <a:xfrm>
              <a:off x="1918" y="1706"/>
              <a:ext cx="164" cy="164"/>
              <a:chOff x="2570" y="1248"/>
              <a:chExt cx="164" cy="164"/>
            </a:xfrm>
          </p:grpSpPr>
          <p:sp>
            <p:nvSpPr>
              <p:cNvPr id="1388906" name="Line 362"/>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07" name="Line 363"/>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grpSp>
          <p:nvGrpSpPr>
            <p:cNvPr id="1388908" name="Group 364"/>
            <p:cNvGrpSpPr>
              <a:grpSpLocks/>
            </p:cNvGrpSpPr>
            <p:nvPr/>
          </p:nvGrpSpPr>
          <p:grpSpPr bwMode="auto">
            <a:xfrm>
              <a:off x="1754" y="1870"/>
              <a:ext cx="164" cy="164"/>
              <a:chOff x="2570" y="1248"/>
              <a:chExt cx="164" cy="164"/>
            </a:xfrm>
          </p:grpSpPr>
          <p:sp>
            <p:nvSpPr>
              <p:cNvPr id="1388909" name="Line 365"/>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10" name="Line 366"/>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grpSp>
          <p:nvGrpSpPr>
            <p:cNvPr id="1388911" name="Group 367"/>
            <p:cNvGrpSpPr>
              <a:grpSpLocks/>
            </p:cNvGrpSpPr>
            <p:nvPr/>
          </p:nvGrpSpPr>
          <p:grpSpPr bwMode="auto">
            <a:xfrm>
              <a:off x="1588" y="2034"/>
              <a:ext cx="164" cy="164"/>
              <a:chOff x="2570" y="1248"/>
              <a:chExt cx="164" cy="164"/>
            </a:xfrm>
          </p:grpSpPr>
          <p:sp>
            <p:nvSpPr>
              <p:cNvPr id="1388912" name="Line 368"/>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13" name="Line 369"/>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grpSp>
          <p:nvGrpSpPr>
            <p:cNvPr id="1388914" name="Group 370"/>
            <p:cNvGrpSpPr>
              <a:grpSpLocks/>
            </p:cNvGrpSpPr>
            <p:nvPr/>
          </p:nvGrpSpPr>
          <p:grpSpPr bwMode="auto">
            <a:xfrm>
              <a:off x="1424" y="2198"/>
              <a:ext cx="164" cy="164"/>
              <a:chOff x="2570" y="1248"/>
              <a:chExt cx="164" cy="164"/>
            </a:xfrm>
          </p:grpSpPr>
          <p:sp>
            <p:nvSpPr>
              <p:cNvPr id="1388915" name="Line 371"/>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16" name="Line 372"/>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grpSp>
          <p:nvGrpSpPr>
            <p:cNvPr id="1388917" name="Group 373"/>
            <p:cNvGrpSpPr>
              <a:grpSpLocks/>
            </p:cNvGrpSpPr>
            <p:nvPr/>
          </p:nvGrpSpPr>
          <p:grpSpPr bwMode="auto">
            <a:xfrm>
              <a:off x="1260" y="2364"/>
              <a:ext cx="164" cy="164"/>
              <a:chOff x="2570" y="1248"/>
              <a:chExt cx="164" cy="164"/>
            </a:xfrm>
          </p:grpSpPr>
          <p:sp>
            <p:nvSpPr>
              <p:cNvPr id="1388918" name="Line 374"/>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19" name="Line 375"/>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grpSp>
          <p:nvGrpSpPr>
            <p:cNvPr id="1388920" name="Group 376"/>
            <p:cNvGrpSpPr>
              <a:grpSpLocks/>
            </p:cNvGrpSpPr>
            <p:nvPr/>
          </p:nvGrpSpPr>
          <p:grpSpPr bwMode="auto">
            <a:xfrm>
              <a:off x="1096" y="2528"/>
              <a:ext cx="164" cy="164"/>
              <a:chOff x="2570" y="1248"/>
              <a:chExt cx="164" cy="164"/>
            </a:xfrm>
          </p:grpSpPr>
          <p:sp>
            <p:nvSpPr>
              <p:cNvPr id="1388921" name="Line 377"/>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22" name="Line 378"/>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grpSp>
          <p:nvGrpSpPr>
            <p:cNvPr id="1388923" name="Group 379"/>
            <p:cNvGrpSpPr>
              <a:grpSpLocks/>
            </p:cNvGrpSpPr>
            <p:nvPr/>
          </p:nvGrpSpPr>
          <p:grpSpPr bwMode="auto">
            <a:xfrm>
              <a:off x="934" y="2688"/>
              <a:ext cx="164" cy="164"/>
              <a:chOff x="2570" y="1248"/>
              <a:chExt cx="164" cy="164"/>
            </a:xfrm>
          </p:grpSpPr>
          <p:sp>
            <p:nvSpPr>
              <p:cNvPr id="1388924" name="Line 380"/>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25" name="Line 381"/>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sp>
          <p:nvSpPr>
            <p:cNvPr id="1388926" name="Line 382"/>
            <p:cNvSpPr>
              <a:spLocks noChangeShapeType="1"/>
            </p:cNvSpPr>
            <p:nvPr/>
          </p:nvSpPr>
          <p:spPr bwMode="auto">
            <a:xfrm>
              <a:off x="2409" y="1380"/>
              <a:ext cx="0" cy="1476"/>
            </a:xfrm>
            <a:prstGeom prst="line">
              <a:avLst/>
            </a:prstGeom>
            <a:noFill/>
            <a:ln w="12700">
              <a:solidFill>
                <a:srgbClr val="FF6600"/>
              </a:solidFill>
              <a:round/>
              <a:headEnd/>
              <a:tailEnd/>
            </a:ln>
            <a:effectLst/>
          </p:spPr>
          <p:txBody>
            <a:bodyPr wrap="none" anchor="ctr"/>
            <a:lstStyle/>
            <a:p>
              <a:endParaRPr lang="zh-CN" altLang="en-US"/>
            </a:p>
          </p:txBody>
        </p:sp>
        <p:sp>
          <p:nvSpPr>
            <p:cNvPr id="1388927" name="Line 383"/>
            <p:cNvSpPr>
              <a:spLocks noChangeShapeType="1"/>
            </p:cNvSpPr>
            <p:nvPr/>
          </p:nvSpPr>
          <p:spPr bwMode="auto">
            <a:xfrm flipH="1">
              <a:off x="930" y="2856"/>
              <a:ext cx="1479" cy="0"/>
            </a:xfrm>
            <a:prstGeom prst="line">
              <a:avLst/>
            </a:prstGeom>
            <a:noFill/>
            <a:ln w="12700">
              <a:solidFill>
                <a:srgbClr val="FF6600"/>
              </a:solidFill>
              <a:round/>
              <a:headEnd/>
              <a:tailEnd/>
            </a:ln>
            <a:effectLst/>
          </p:spPr>
          <p:txBody>
            <a:bodyPr wrap="none" anchor="ctr"/>
            <a:lstStyle/>
            <a:p>
              <a:endParaRPr lang="zh-CN" altLang="en-US"/>
            </a:p>
          </p:txBody>
        </p:sp>
      </p:grpSp>
      <p:grpSp>
        <p:nvGrpSpPr>
          <p:cNvPr id="1388929" name="Group 385"/>
          <p:cNvGrpSpPr>
            <a:grpSpLocks/>
          </p:cNvGrpSpPr>
          <p:nvPr/>
        </p:nvGrpSpPr>
        <p:grpSpPr bwMode="auto">
          <a:xfrm>
            <a:off x="6429375" y="2184400"/>
            <a:ext cx="2349500" cy="2349500"/>
            <a:chOff x="930" y="1376"/>
            <a:chExt cx="1480" cy="1480"/>
          </a:xfrm>
        </p:grpSpPr>
        <p:grpSp>
          <p:nvGrpSpPr>
            <p:cNvPr id="1388930" name="Group 386"/>
            <p:cNvGrpSpPr>
              <a:grpSpLocks/>
            </p:cNvGrpSpPr>
            <p:nvPr/>
          </p:nvGrpSpPr>
          <p:grpSpPr bwMode="auto">
            <a:xfrm>
              <a:off x="2246" y="1376"/>
              <a:ext cx="164" cy="164"/>
              <a:chOff x="2570" y="1248"/>
              <a:chExt cx="164" cy="164"/>
            </a:xfrm>
          </p:grpSpPr>
          <p:sp>
            <p:nvSpPr>
              <p:cNvPr id="1388931" name="Line 387"/>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32" name="Line 388"/>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grpSp>
          <p:nvGrpSpPr>
            <p:cNvPr id="1388933" name="Group 389"/>
            <p:cNvGrpSpPr>
              <a:grpSpLocks/>
            </p:cNvGrpSpPr>
            <p:nvPr/>
          </p:nvGrpSpPr>
          <p:grpSpPr bwMode="auto">
            <a:xfrm>
              <a:off x="2082" y="1540"/>
              <a:ext cx="164" cy="164"/>
              <a:chOff x="2570" y="1248"/>
              <a:chExt cx="164" cy="164"/>
            </a:xfrm>
          </p:grpSpPr>
          <p:sp>
            <p:nvSpPr>
              <p:cNvPr id="1388934" name="Line 390"/>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35" name="Line 391"/>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grpSp>
          <p:nvGrpSpPr>
            <p:cNvPr id="1388936" name="Group 392"/>
            <p:cNvGrpSpPr>
              <a:grpSpLocks/>
            </p:cNvGrpSpPr>
            <p:nvPr/>
          </p:nvGrpSpPr>
          <p:grpSpPr bwMode="auto">
            <a:xfrm>
              <a:off x="1918" y="1706"/>
              <a:ext cx="164" cy="164"/>
              <a:chOff x="2570" y="1248"/>
              <a:chExt cx="164" cy="164"/>
            </a:xfrm>
          </p:grpSpPr>
          <p:sp>
            <p:nvSpPr>
              <p:cNvPr id="1388937" name="Line 393"/>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38" name="Line 394"/>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grpSp>
          <p:nvGrpSpPr>
            <p:cNvPr id="1388939" name="Group 395"/>
            <p:cNvGrpSpPr>
              <a:grpSpLocks/>
            </p:cNvGrpSpPr>
            <p:nvPr/>
          </p:nvGrpSpPr>
          <p:grpSpPr bwMode="auto">
            <a:xfrm>
              <a:off x="1754" y="1870"/>
              <a:ext cx="164" cy="164"/>
              <a:chOff x="2570" y="1248"/>
              <a:chExt cx="164" cy="164"/>
            </a:xfrm>
          </p:grpSpPr>
          <p:sp>
            <p:nvSpPr>
              <p:cNvPr id="1388940" name="Line 396"/>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41" name="Line 397"/>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grpSp>
          <p:nvGrpSpPr>
            <p:cNvPr id="1388942" name="Group 398"/>
            <p:cNvGrpSpPr>
              <a:grpSpLocks/>
            </p:cNvGrpSpPr>
            <p:nvPr/>
          </p:nvGrpSpPr>
          <p:grpSpPr bwMode="auto">
            <a:xfrm>
              <a:off x="1588" y="2034"/>
              <a:ext cx="164" cy="164"/>
              <a:chOff x="2570" y="1248"/>
              <a:chExt cx="164" cy="164"/>
            </a:xfrm>
          </p:grpSpPr>
          <p:sp>
            <p:nvSpPr>
              <p:cNvPr id="1388943" name="Line 399"/>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44" name="Line 400"/>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grpSp>
          <p:nvGrpSpPr>
            <p:cNvPr id="1388945" name="Group 401"/>
            <p:cNvGrpSpPr>
              <a:grpSpLocks/>
            </p:cNvGrpSpPr>
            <p:nvPr/>
          </p:nvGrpSpPr>
          <p:grpSpPr bwMode="auto">
            <a:xfrm>
              <a:off x="1424" y="2198"/>
              <a:ext cx="164" cy="164"/>
              <a:chOff x="2570" y="1248"/>
              <a:chExt cx="164" cy="164"/>
            </a:xfrm>
          </p:grpSpPr>
          <p:sp>
            <p:nvSpPr>
              <p:cNvPr id="1388946" name="Line 402"/>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47" name="Line 403"/>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grpSp>
          <p:nvGrpSpPr>
            <p:cNvPr id="1388948" name="Group 404"/>
            <p:cNvGrpSpPr>
              <a:grpSpLocks/>
            </p:cNvGrpSpPr>
            <p:nvPr/>
          </p:nvGrpSpPr>
          <p:grpSpPr bwMode="auto">
            <a:xfrm>
              <a:off x="1260" y="2364"/>
              <a:ext cx="164" cy="164"/>
              <a:chOff x="2570" y="1248"/>
              <a:chExt cx="164" cy="164"/>
            </a:xfrm>
          </p:grpSpPr>
          <p:sp>
            <p:nvSpPr>
              <p:cNvPr id="1388949" name="Line 405"/>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50" name="Line 406"/>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grpSp>
          <p:nvGrpSpPr>
            <p:cNvPr id="1388951" name="Group 407"/>
            <p:cNvGrpSpPr>
              <a:grpSpLocks/>
            </p:cNvGrpSpPr>
            <p:nvPr/>
          </p:nvGrpSpPr>
          <p:grpSpPr bwMode="auto">
            <a:xfrm>
              <a:off x="1096" y="2528"/>
              <a:ext cx="164" cy="164"/>
              <a:chOff x="2570" y="1248"/>
              <a:chExt cx="164" cy="164"/>
            </a:xfrm>
          </p:grpSpPr>
          <p:sp>
            <p:nvSpPr>
              <p:cNvPr id="1388952" name="Line 408"/>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53" name="Line 409"/>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grpSp>
          <p:nvGrpSpPr>
            <p:cNvPr id="1388954" name="Group 410"/>
            <p:cNvGrpSpPr>
              <a:grpSpLocks/>
            </p:cNvGrpSpPr>
            <p:nvPr/>
          </p:nvGrpSpPr>
          <p:grpSpPr bwMode="auto">
            <a:xfrm>
              <a:off x="934" y="2688"/>
              <a:ext cx="164" cy="164"/>
              <a:chOff x="2570" y="1248"/>
              <a:chExt cx="164" cy="164"/>
            </a:xfrm>
          </p:grpSpPr>
          <p:sp>
            <p:nvSpPr>
              <p:cNvPr id="1388955" name="Line 411"/>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56" name="Line 412"/>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sp>
          <p:nvSpPr>
            <p:cNvPr id="1388957" name="Line 413"/>
            <p:cNvSpPr>
              <a:spLocks noChangeShapeType="1"/>
            </p:cNvSpPr>
            <p:nvPr/>
          </p:nvSpPr>
          <p:spPr bwMode="auto">
            <a:xfrm>
              <a:off x="2409" y="1380"/>
              <a:ext cx="0" cy="1476"/>
            </a:xfrm>
            <a:prstGeom prst="line">
              <a:avLst/>
            </a:prstGeom>
            <a:noFill/>
            <a:ln w="12700">
              <a:solidFill>
                <a:srgbClr val="FF6600"/>
              </a:solidFill>
              <a:round/>
              <a:headEnd/>
              <a:tailEnd/>
            </a:ln>
            <a:effectLst/>
          </p:spPr>
          <p:txBody>
            <a:bodyPr wrap="none" anchor="ctr"/>
            <a:lstStyle/>
            <a:p>
              <a:endParaRPr lang="zh-CN" altLang="en-US"/>
            </a:p>
          </p:txBody>
        </p:sp>
        <p:sp>
          <p:nvSpPr>
            <p:cNvPr id="1388958" name="Line 414"/>
            <p:cNvSpPr>
              <a:spLocks noChangeShapeType="1"/>
            </p:cNvSpPr>
            <p:nvPr/>
          </p:nvSpPr>
          <p:spPr bwMode="auto">
            <a:xfrm flipH="1">
              <a:off x="930" y="2856"/>
              <a:ext cx="1479" cy="0"/>
            </a:xfrm>
            <a:prstGeom prst="line">
              <a:avLst/>
            </a:prstGeom>
            <a:noFill/>
            <a:ln w="12700">
              <a:solidFill>
                <a:srgbClr val="FF6600"/>
              </a:solidFill>
              <a:round/>
              <a:headEnd/>
              <a:tailEnd/>
            </a:ln>
            <a:effectLst/>
          </p:spPr>
          <p:txBody>
            <a:bodyPr wrap="none" anchor="ctr"/>
            <a:lstStyle/>
            <a:p>
              <a:endParaRPr lang="zh-CN" altLang="en-US"/>
            </a:p>
          </p:txBody>
        </p:sp>
      </p:grpSp>
      <p:sp>
        <p:nvSpPr>
          <p:cNvPr id="342" name="AutoShape 299">
            <a:hlinkClick r:id="" action="ppaction://hlinkshowjump?jump=lastslideviewed" highlightClick="1"/>
          </p:cNvPr>
          <p:cNvSpPr>
            <a:spLocks noChangeArrowheads="1"/>
          </p:cNvSpPr>
          <p:nvPr/>
        </p:nvSpPr>
        <p:spPr bwMode="auto">
          <a:xfrm>
            <a:off x="7596188" y="6092825"/>
            <a:ext cx="576262" cy="576263"/>
          </a:xfrm>
          <a:prstGeom prst="actionButtonReturn">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343" name="任意多边形 342"/>
          <p:cNvSpPr/>
          <p:nvPr/>
        </p:nvSpPr>
        <p:spPr bwMode="auto">
          <a:xfrm>
            <a:off x="437322" y="1924216"/>
            <a:ext cx="7299297" cy="2608027"/>
          </a:xfrm>
          <a:custGeom>
            <a:avLst/>
            <a:gdLst>
              <a:gd name="connsiteX0" fmla="*/ 2329732 w 7299297"/>
              <a:gd name="connsiteY0" fmla="*/ 0 h 2608027"/>
              <a:gd name="connsiteX1" fmla="*/ 7291346 w 7299297"/>
              <a:gd name="connsiteY1" fmla="*/ 0 h 2608027"/>
              <a:gd name="connsiteX2" fmla="*/ 7299297 w 7299297"/>
              <a:gd name="connsiteY2" fmla="*/ 262393 h 2608027"/>
              <a:gd name="connsiteX3" fmla="*/ 7036904 w 7299297"/>
              <a:gd name="connsiteY3" fmla="*/ 262393 h 2608027"/>
              <a:gd name="connsiteX4" fmla="*/ 7036904 w 7299297"/>
              <a:gd name="connsiteY4" fmla="*/ 524786 h 2608027"/>
              <a:gd name="connsiteX5" fmla="*/ 6774511 w 7299297"/>
              <a:gd name="connsiteY5" fmla="*/ 524786 h 2608027"/>
              <a:gd name="connsiteX6" fmla="*/ 6774511 w 7299297"/>
              <a:gd name="connsiteY6" fmla="*/ 779227 h 2608027"/>
              <a:gd name="connsiteX7" fmla="*/ 6512118 w 7299297"/>
              <a:gd name="connsiteY7" fmla="*/ 787179 h 2608027"/>
              <a:gd name="connsiteX8" fmla="*/ 6512118 w 7299297"/>
              <a:gd name="connsiteY8" fmla="*/ 1041621 h 2608027"/>
              <a:gd name="connsiteX9" fmla="*/ 6257676 w 7299297"/>
              <a:gd name="connsiteY9" fmla="*/ 1033669 h 2608027"/>
              <a:gd name="connsiteX10" fmla="*/ 6257676 w 7299297"/>
              <a:gd name="connsiteY10" fmla="*/ 1304014 h 2608027"/>
              <a:gd name="connsiteX11" fmla="*/ 5995283 w 7299297"/>
              <a:gd name="connsiteY11" fmla="*/ 1304014 h 2608027"/>
              <a:gd name="connsiteX12" fmla="*/ 5987332 w 7299297"/>
              <a:gd name="connsiteY12" fmla="*/ 1566407 h 2608027"/>
              <a:gd name="connsiteX13" fmla="*/ 5724939 w 7299297"/>
              <a:gd name="connsiteY13" fmla="*/ 1566407 h 2608027"/>
              <a:gd name="connsiteX14" fmla="*/ 5724939 w 7299297"/>
              <a:gd name="connsiteY14" fmla="*/ 1812897 h 2608027"/>
              <a:gd name="connsiteX15" fmla="*/ 5462546 w 7299297"/>
              <a:gd name="connsiteY15" fmla="*/ 1812897 h 2608027"/>
              <a:gd name="connsiteX16" fmla="*/ 5470497 w 7299297"/>
              <a:gd name="connsiteY16" fmla="*/ 2075290 h 2608027"/>
              <a:gd name="connsiteX17" fmla="*/ 5208104 w 7299297"/>
              <a:gd name="connsiteY17" fmla="*/ 2083241 h 2608027"/>
              <a:gd name="connsiteX18" fmla="*/ 5208104 w 7299297"/>
              <a:gd name="connsiteY18" fmla="*/ 2337683 h 2608027"/>
              <a:gd name="connsiteX19" fmla="*/ 4945711 w 7299297"/>
              <a:gd name="connsiteY19" fmla="*/ 2337683 h 2608027"/>
              <a:gd name="connsiteX20" fmla="*/ 4945711 w 7299297"/>
              <a:gd name="connsiteY20" fmla="*/ 2608027 h 2608027"/>
              <a:gd name="connsiteX21" fmla="*/ 0 w 7299297"/>
              <a:gd name="connsiteY21" fmla="*/ 2608027 h 2608027"/>
              <a:gd name="connsiteX22" fmla="*/ 0 w 7299297"/>
              <a:gd name="connsiteY22" fmla="*/ 2337683 h 2608027"/>
              <a:gd name="connsiteX23" fmla="*/ 262393 w 7299297"/>
              <a:gd name="connsiteY23" fmla="*/ 2337683 h 2608027"/>
              <a:gd name="connsiteX24" fmla="*/ 262393 w 7299297"/>
              <a:gd name="connsiteY24" fmla="*/ 2091193 h 2608027"/>
              <a:gd name="connsiteX25" fmla="*/ 524786 w 7299297"/>
              <a:gd name="connsiteY25" fmla="*/ 2091193 h 2608027"/>
              <a:gd name="connsiteX26" fmla="*/ 524786 w 7299297"/>
              <a:gd name="connsiteY26" fmla="*/ 1828800 h 2608027"/>
              <a:gd name="connsiteX27" fmla="*/ 787179 w 7299297"/>
              <a:gd name="connsiteY27" fmla="*/ 1828800 h 2608027"/>
              <a:gd name="connsiteX28" fmla="*/ 787179 w 7299297"/>
              <a:gd name="connsiteY28" fmla="*/ 1558455 h 2608027"/>
              <a:gd name="connsiteX29" fmla="*/ 1033669 w 7299297"/>
              <a:gd name="connsiteY29" fmla="*/ 1566407 h 2608027"/>
              <a:gd name="connsiteX30" fmla="*/ 1033669 w 7299297"/>
              <a:gd name="connsiteY30" fmla="*/ 1304014 h 2608027"/>
              <a:gd name="connsiteX31" fmla="*/ 1304014 w 7299297"/>
              <a:gd name="connsiteY31" fmla="*/ 1304014 h 2608027"/>
              <a:gd name="connsiteX32" fmla="*/ 1304014 w 7299297"/>
              <a:gd name="connsiteY32" fmla="*/ 1041621 h 2608027"/>
              <a:gd name="connsiteX33" fmla="*/ 1566407 w 7299297"/>
              <a:gd name="connsiteY33" fmla="*/ 1041621 h 2608027"/>
              <a:gd name="connsiteX34" fmla="*/ 1566407 w 7299297"/>
              <a:gd name="connsiteY34" fmla="*/ 787179 h 2608027"/>
              <a:gd name="connsiteX35" fmla="*/ 1828800 w 7299297"/>
              <a:gd name="connsiteY35" fmla="*/ 779227 h 2608027"/>
              <a:gd name="connsiteX36" fmla="*/ 1828800 w 7299297"/>
              <a:gd name="connsiteY36" fmla="*/ 524786 h 2608027"/>
              <a:gd name="connsiteX37" fmla="*/ 2091193 w 7299297"/>
              <a:gd name="connsiteY37" fmla="*/ 524786 h 2608027"/>
              <a:gd name="connsiteX38" fmla="*/ 2091193 w 7299297"/>
              <a:gd name="connsiteY38" fmla="*/ 254441 h 2608027"/>
              <a:gd name="connsiteX39" fmla="*/ 2345635 w 7299297"/>
              <a:gd name="connsiteY39" fmla="*/ 254441 h 2608027"/>
              <a:gd name="connsiteX40" fmla="*/ 2329732 w 7299297"/>
              <a:gd name="connsiteY40" fmla="*/ 0 h 2608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299297" h="2608027">
                <a:moveTo>
                  <a:pt x="2329732" y="0"/>
                </a:moveTo>
                <a:lnTo>
                  <a:pt x="7291346" y="0"/>
                </a:lnTo>
                <a:lnTo>
                  <a:pt x="7299297" y="262393"/>
                </a:lnTo>
                <a:lnTo>
                  <a:pt x="7036904" y="262393"/>
                </a:lnTo>
                <a:lnTo>
                  <a:pt x="7036904" y="524786"/>
                </a:lnTo>
                <a:lnTo>
                  <a:pt x="6774511" y="524786"/>
                </a:lnTo>
                <a:lnTo>
                  <a:pt x="6774511" y="779227"/>
                </a:lnTo>
                <a:lnTo>
                  <a:pt x="6512118" y="787179"/>
                </a:lnTo>
                <a:lnTo>
                  <a:pt x="6512118" y="1041621"/>
                </a:lnTo>
                <a:lnTo>
                  <a:pt x="6257676" y="1033669"/>
                </a:lnTo>
                <a:lnTo>
                  <a:pt x="6257676" y="1304014"/>
                </a:lnTo>
                <a:lnTo>
                  <a:pt x="5995283" y="1304014"/>
                </a:lnTo>
                <a:lnTo>
                  <a:pt x="5987332" y="1566407"/>
                </a:lnTo>
                <a:lnTo>
                  <a:pt x="5724939" y="1566407"/>
                </a:lnTo>
                <a:lnTo>
                  <a:pt x="5724939" y="1812897"/>
                </a:lnTo>
                <a:lnTo>
                  <a:pt x="5462546" y="1812897"/>
                </a:lnTo>
                <a:lnTo>
                  <a:pt x="5470497" y="2075290"/>
                </a:lnTo>
                <a:lnTo>
                  <a:pt x="5208104" y="2083241"/>
                </a:lnTo>
                <a:lnTo>
                  <a:pt x="5208104" y="2337683"/>
                </a:lnTo>
                <a:lnTo>
                  <a:pt x="4945711" y="2337683"/>
                </a:lnTo>
                <a:lnTo>
                  <a:pt x="4945711" y="2608027"/>
                </a:lnTo>
                <a:lnTo>
                  <a:pt x="0" y="2608027"/>
                </a:lnTo>
                <a:lnTo>
                  <a:pt x="0" y="2337683"/>
                </a:lnTo>
                <a:lnTo>
                  <a:pt x="262393" y="2337683"/>
                </a:lnTo>
                <a:lnTo>
                  <a:pt x="262393" y="2091193"/>
                </a:lnTo>
                <a:lnTo>
                  <a:pt x="524786" y="2091193"/>
                </a:lnTo>
                <a:lnTo>
                  <a:pt x="524786" y="1828800"/>
                </a:lnTo>
                <a:lnTo>
                  <a:pt x="787179" y="1828800"/>
                </a:lnTo>
                <a:lnTo>
                  <a:pt x="787179" y="1558455"/>
                </a:lnTo>
                <a:lnTo>
                  <a:pt x="1033669" y="1566407"/>
                </a:lnTo>
                <a:lnTo>
                  <a:pt x="1033669" y="1304014"/>
                </a:lnTo>
                <a:lnTo>
                  <a:pt x="1304014" y="1304014"/>
                </a:lnTo>
                <a:lnTo>
                  <a:pt x="1304014" y="1041621"/>
                </a:lnTo>
                <a:lnTo>
                  <a:pt x="1566407" y="1041621"/>
                </a:lnTo>
                <a:lnTo>
                  <a:pt x="1566407" y="787179"/>
                </a:lnTo>
                <a:lnTo>
                  <a:pt x="1828800" y="779227"/>
                </a:lnTo>
                <a:lnTo>
                  <a:pt x="1828800" y="524786"/>
                </a:lnTo>
                <a:lnTo>
                  <a:pt x="2091193" y="524786"/>
                </a:lnTo>
                <a:lnTo>
                  <a:pt x="2091193" y="254441"/>
                </a:lnTo>
                <a:lnTo>
                  <a:pt x="2345635" y="254441"/>
                </a:lnTo>
                <a:lnTo>
                  <a:pt x="2329732" y="0"/>
                </a:lnTo>
                <a:close/>
              </a:path>
            </a:pathLst>
          </a:custGeom>
          <a:solidFill>
            <a:srgbClr val="0000FF">
              <a:alpha val="40000"/>
            </a:srgbClr>
          </a:solidFill>
          <a:ln w="28575"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344" name="Line 346"/>
          <p:cNvSpPr>
            <a:spLocks noChangeShapeType="1"/>
          </p:cNvSpPr>
          <p:nvPr/>
        </p:nvSpPr>
        <p:spPr bwMode="auto">
          <a:xfrm flipV="1">
            <a:off x="3851920" y="1268760"/>
            <a:ext cx="0" cy="601782"/>
          </a:xfrm>
          <a:prstGeom prst="line">
            <a:avLst/>
          </a:prstGeom>
          <a:noFill/>
          <a:ln w="19050">
            <a:solidFill>
              <a:srgbClr val="FF6600"/>
            </a:solidFill>
            <a:round/>
            <a:headEnd/>
            <a:tailEnd/>
          </a:ln>
          <a:effectLst/>
        </p:spPr>
        <p:txBody>
          <a:bodyPr wrap="none" anchor="ctr"/>
          <a:lstStyle/>
          <a:p>
            <a:endParaRPr lang="zh-CN" altLang="en-US"/>
          </a:p>
        </p:txBody>
      </p:sp>
      <p:sp>
        <p:nvSpPr>
          <p:cNvPr id="345" name="Line 347"/>
          <p:cNvSpPr>
            <a:spLocks noChangeShapeType="1"/>
          </p:cNvSpPr>
          <p:nvPr/>
        </p:nvSpPr>
        <p:spPr bwMode="auto">
          <a:xfrm flipV="1">
            <a:off x="6156176" y="1268760"/>
            <a:ext cx="0" cy="585880"/>
          </a:xfrm>
          <a:prstGeom prst="line">
            <a:avLst/>
          </a:prstGeom>
          <a:noFill/>
          <a:ln w="19050">
            <a:solidFill>
              <a:srgbClr val="FF6600"/>
            </a:solidFill>
            <a:round/>
            <a:headEnd/>
            <a:tailEnd/>
          </a:ln>
          <a:effectLst/>
        </p:spPr>
        <p:txBody>
          <a:bodyPr wrap="none" anchor="ctr"/>
          <a:lstStyle/>
          <a:p>
            <a:endParaRPr lang="zh-CN" altLang="en-US"/>
          </a:p>
        </p:txBody>
      </p:sp>
      <p:sp>
        <p:nvSpPr>
          <p:cNvPr id="346" name="Line 348"/>
          <p:cNvSpPr>
            <a:spLocks noChangeShapeType="1"/>
          </p:cNvSpPr>
          <p:nvPr/>
        </p:nvSpPr>
        <p:spPr bwMode="auto">
          <a:xfrm flipH="1">
            <a:off x="3851920" y="1412776"/>
            <a:ext cx="288752" cy="0"/>
          </a:xfrm>
          <a:prstGeom prst="line">
            <a:avLst/>
          </a:prstGeom>
          <a:noFill/>
          <a:ln w="19050">
            <a:solidFill>
              <a:srgbClr val="FF6600"/>
            </a:solidFill>
            <a:round/>
            <a:headEnd/>
            <a:tailEnd type="triangle" w="med" len="lg"/>
          </a:ln>
          <a:effectLst/>
        </p:spPr>
        <p:txBody>
          <a:bodyPr wrap="none" anchor="ctr"/>
          <a:lstStyle/>
          <a:p>
            <a:endParaRPr lang="zh-CN" altLang="en-US"/>
          </a:p>
        </p:txBody>
      </p:sp>
      <p:sp>
        <p:nvSpPr>
          <p:cNvPr id="347" name="Line 349"/>
          <p:cNvSpPr>
            <a:spLocks noChangeShapeType="1"/>
          </p:cNvSpPr>
          <p:nvPr/>
        </p:nvSpPr>
        <p:spPr bwMode="auto">
          <a:xfrm>
            <a:off x="5796137" y="1412776"/>
            <a:ext cx="360040" cy="0"/>
          </a:xfrm>
          <a:prstGeom prst="line">
            <a:avLst/>
          </a:prstGeom>
          <a:noFill/>
          <a:ln w="19050">
            <a:solidFill>
              <a:srgbClr val="FF6600"/>
            </a:solidFill>
            <a:round/>
            <a:headEnd/>
            <a:tailEnd type="triangle" w="med" len="lg"/>
          </a:ln>
          <a:effectLst/>
        </p:spPr>
        <p:txBody>
          <a:bodyPr wrap="none" anchor="ctr"/>
          <a:lstStyle/>
          <a:p>
            <a:endParaRPr lang="zh-CN" altLang="en-US"/>
          </a:p>
        </p:txBody>
      </p:sp>
      <p:sp>
        <p:nvSpPr>
          <p:cNvPr id="348" name="Text Box 350"/>
          <p:cNvSpPr txBox="1">
            <a:spLocks noChangeArrowheads="1"/>
          </p:cNvSpPr>
          <p:nvPr/>
        </p:nvSpPr>
        <p:spPr bwMode="auto">
          <a:xfrm>
            <a:off x="3923928" y="1167135"/>
            <a:ext cx="2160588" cy="461665"/>
          </a:xfrm>
          <a:prstGeom prst="rect">
            <a:avLst/>
          </a:prstGeom>
          <a:noFill/>
          <a:ln w="28575" algn="ctr">
            <a:noFill/>
            <a:miter lim="800000"/>
            <a:headEnd/>
            <a:tailEnd/>
          </a:ln>
          <a:effectLst/>
        </p:spPr>
        <p:txBody>
          <a:bodyPr>
            <a:spAutoFit/>
          </a:bodyPr>
          <a:lstStyle/>
          <a:p>
            <a:r>
              <a:rPr lang="zh-CN" altLang="en-US" smtClean="0">
                <a:solidFill>
                  <a:srgbClr val="FF0000"/>
                </a:solidFill>
                <a:ea typeface="楷体_GB2312" pitchFamily="49" charset="-122"/>
              </a:rPr>
              <a:t>流水线气泡</a:t>
            </a:r>
            <a:endParaRPr lang="zh-CN" altLang="en-US">
              <a:solidFill>
                <a:srgbClr val="FF0000"/>
              </a:solidFill>
              <a:ea typeface="楷体_GB2312" pitchFamily="49" charset="-122"/>
            </a:endParaRPr>
          </a:p>
        </p:txBody>
      </p:sp>
      <p:sp>
        <p:nvSpPr>
          <p:cNvPr id="355" name="任意多边形 354"/>
          <p:cNvSpPr/>
          <p:nvPr/>
        </p:nvSpPr>
        <p:spPr bwMode="auto">
          <a:xfrm>
            <a:off x="1485239" y="1923940"/>
            <a:ext cx="4682997" cy="2605776"/>
          </a:xfrm>
          <a:custGeom>
            <a:avLst/>
            <a:gdLst>
              <a:gd name="connsiteX0" fmla="*/ 4682997 w 4682997"/>
              <a:gd name="connsiteY0" fmla="*/ 0 h 2605776"/>
              <a:gd name="connsiteX1" fmla="*/ 4682997 w 4682997"/>
              <a:gd name="connsiteY1" fmla="*/ 264277 h 2605776"/>
              <a:gd name="connsiteX2" fmla="*/ 4424005 w 4682997"/>
              <a:gd name="connsiteY2" fmla="*/ 264277 h 2605776"/>
              <a:gd name="connsiteX3" fmla="*/ 4424005 w 4682997"/>
              <a:gd name="connsiteY3" fmla="*/ 523269 h 2605776"/>
              <a:gd name="connsiteX4" fmla="*/ 4165013 w 4682997"/>
              <a:gd name="connsiteY4" fmla="*/ 523269 h 2605776"/>
              <a:gd name="connsiteX5" fmla="*/ 4165013 w 4682997"/>
              <a:gd name="connsiteY5" fmla="*/ 782261 h 2605776"/>
              <a:gd name="connsiteX6" fmla="*/ 3906021 w 4682997"/>
              <a:gd name="connsiteY6" fmla="*/ 782261 h 2605776"/>
              <a:gd name="connsiteX7" fmla="*/ 3906021 w 4682997"/>
              <a:gd name="connsiteY7" fmla="*/ 1046539 h 2605776"/>
              <a:gd name="connsiteX8" fmla="*/ 3636458 w 4682997"/>
              <a:gd name="connsiteY8" fmla="*/ 1041253 h 2605776"/>
              <a:gd name="connsiteX9" fmla="*/ 3641744 w 4682997"/>
              <a:gd name="connsiteY9" fmla="*/ 1305531 h 2605776"/>
              <a:gd name="connsiteX10" fmla="*/ 3382752 w 4682997"/>
              <a:gd name="connsiteY10" fmla="*/ 1300245 h 2605776"/>
              <a:gd name="connsiteX11" fmla="*/ 3377466 w 4682997"/>
              <a:gd name="connsiteY11" fmla="*/ 1564522 h 2605776"/>
              <a:gd name="connsiteX12" fmla="*/ 3118474 w 4682997"/>
              <a:gd name="connsiteY12" fmla="*/ 1553951 h 2605776"/>
              <a:gd name="connsiteX13" fmla="*/ 3113189 w 4682997"/>
              <a:gd name="connsiteY13" fmla="*/ 1828800 h 2605776"/>
              <a:gd name="connsiteX14" fmla="*/ 2859482 w 4682997"/>
              <a:gd name="connsiteY14" fmla="*/ 1823514 h 2605776"/>
              <a:gd name="connsiteX15" fmla="*/ 2859482 w 4682997"/>
              <a:gd name="connsiteY15" fmla="*/ 2087792 h 2605776"/>
              <a:gd name="connsiteX16" fmla="*/ 2600490 w 4682997"/>
              <a:gd name="connsiteY16" fmla="*/ 2087792 h 2605776"/>
              <a:gd name="connsiteX17" fmla="*/ 2600490 w 4682997"/>
              <a:gd name="connsiteY17" fmla="*/ 2352069 h 2605776"/>
              <a:gd name="connsiteX18" fmla="*/ 2341499 w 4682997"/>
              <a:gd name="connsiteY18" fmla="*/ 2352069 h 2605776"/>
              <a:gd name="connsiteX19" fmla="*/ 2341499 w 4682997"/>
              <a:gd name="connsiteY19" fmla="*/ 2605776 h 2605776"/>
              <a:gd name="connsiteX20" fmla="*/ 0 w 4682997"/>
              <a:gd name="connsiteY20" fmla="*/ 2605776 h 2605776"/>
              <a:gd name="connsiteX21" fmla="*/ 0 w 4682997"/>
              <a:gd name="connsiteY21" fmla="*/ 2346784 h 2605776"/>
              <a:gd name="connsiteX22" fmla="*/ 253707 w 4682997"/>
              <a:gd name="connsiteY22" fmla="*/ 2352069 h 2605776"/>
              <a:gd name="connsiteX23" fmla="*/ 264278 w 4682997"/>
              <a:gd name="connsiteY23" fmla="*/ 2093077 h 2605776"/>
              <a:gd name="connsiteX24" fmla="*/ 528555 w 4682997"/>
              <a:gd name="connsiteY24" fmla="*/ 2087792 h 2605776"/>
              <a:gd name="connsiteX25" fmla="*/ 517984 w 4682997"/>
              <a:gd name="connsiteY25" fmla="*/ 1828800 h 2605776"/>
              <a:gd name="connsiteX26" fmla="*/ 776976 w 4682997"/>
              <a:gd name="connsiteY26" fmla="*/ 1834085 h 2605776"/>
              <a:gd name="connsiteX27" fmla="*/ 776976 w 4682997"/>
              <a:gd name="connsiteY27" fmla="*/ 1575094 h 2605776"/>
              <a:gd name="connsiteX28" fmla="*/ 1041253 w 4682997"/>
              <a:gd name="connsiteY28" fmla="*/ 1575094 h 2605776"/>
              <a:gd name="connsiteX29" fmla="*/ 1041253 w 4682997"/>
              <a:gd name="connsiteY29" fmla="*/ 1310816 h 2605776"/>
              <a:gd name="connsiteX30" fmla="*/ 1305531 w 4682997"/>
              <a:gd name="connsiteY30" fmla="*/ 1310816 h 2605776"/>
              <a:gd name="connsiteX31" fmla="*/ 1300245 w 4682997"/>
              <a:gd name="connsiteY31" fmla="*/ 1046539 h 2605776"/>
              <a:gd name="connsiteX32" fmla="*/ 1559237 w 4682997"/>
              <a:gd name="connsiteY32" fmla="*/ 1046539 h 2605776"/>
              <a:gd name="connsiteX33" fmla="*/ 1559237 w 4682997"/>
              <a:gd name="connsiteY33" fmla="*/ 782261 h 2605776"/>
              <a:gd name="connsiteX34" fmla="*/ 1823515 w 4682997"/>
              <a:gd name="connsiteY34" fmla="*/ 792832 h 2605776"/>
              <a:gd name="connsiteX35" fmla="*/ 1823515 w 4682997"/>
              <a:gd name="connsiteY35" fmla="*/ 528555 h 2605776"/>
              <a:gd name="connsiteX36" fmla="*/ 2082507 w 4682997"/>
              <a:gd name="connsiteY36" fmla="*/ 528555 h 2605776"/>
              <a:gd name="connsiteX37" fmla="*/ 2082507 w 4682997"/>
              <a:gd name="connsiteY37" fmla="*/ 264277 h 2605776"/>
              <a:gd name="connsiteX38" fmla="*/ 2346784 w 4682997"/>
              <a:gd name="connsiteY38" fmla="*/ 264277 h 2605776"/>
              <a:gd name="connsiteX39" fmla="*/ 2346784 w 4682997"/>
              <a:gd name="connsiteY39" fmla="*/ 0 h 2605776"/>
              <a:gd name="connsiteX0" fmla="*/ 4682997 w 4682997"/>
              <a:gd name="connsiteY0" fmla="*/ 0 h 2605776"/>
              <a:gd name="connsiteX1" fmla="*/ 4682997 w 4682997"/>
              <a:gd name="connsiteY1" fmla="*/ 264277 h 2605776"/>
              <a:gd name="connsiteX2" fmla="*/ 4424005 w 4682997"/>
              <a:gd name="connsiteY2" fmla="*/ 264277 h 2605776"/>
              <a:gd name="connsiteX3" fmla="*/ 4424005 w 4682997"/>
              <a:gd name="connsiteY3" fmla="*/ 523269 h 2605776"/>
              <a:gd name="connsiteX4" fmla="*/ 4165013 w 4682997"/>
              <a:gd name="connsiteY4" fmla="*/ 523269 h 2605776"/>
              <a:gd name="connsiteX5" fmla="*/ 4165013 w 4682997"/>
              <a:gd name="connsiteY5" fmla="*/ 782261 h 2605776"/>
              <a:gd name="connsiteX6" fmla="*/ 3906021 w 4682997"/>
              <a:gd name="connsiteY6" fmla="*/ 782261 h 2605776"/>
              <a:gd name="connsiteX7" fmla="*/ 3906021 w 4682997"/>
              <a:gd name="connsiteY7" fmla="*/ 1046539 h 2605776"/>
              <a:gd name="connsiteX8" fmla="*/ 3636458 w 4682997"/>
              <a:gd name="connsiteY8" fmla="*/ 1041253 h 2605776"/>
              <a:gd name="connsiteX9" fmla="*/ 3641744 w 4682997"/>
              <a:gd name="connsiteY9" fmla="*/ 1305531 h 2605776"/>
              <a:gd name="connsiteX10" fmla="*/ 3382752 w 4682997"/>
              <a:gd name="connsiteY10" fmla="*/ 1300245 h 2605776"/>
              <a:gd name="connsiteX11" fmla="*/ 3377466 w 4682997"/>
              <a:gd name="connsiteY11" fmla="*/ 1564522 h 2605776"/>
              <a:gd name="connsiteX12" fmla="*/ 3118474 w 4682997"/>
              <a:gd name="connsiteY12" fmla="*/ 1553951 h 2605776"/>
              <a:gd name="connsiteX13" fmla="*/ 3113189 w 4682997"/>
              <a:gd name="connsiteY13" fmla="*/ 1828800 h 2605776"/>
              <a:gd name="connsiteX14" fmla="*/ 2859482 w 4682997"/>
              <a:gd name="connsiteY14" fmla="*/ 1823514 h 2605776"/>
              <a:gd name="connsiteX15" fmla="*/ 2859482 w 4682997"/>
              <a:gd name="connsiteY15" fmla="*/ 2087792 h 2605776"/>
              <a:gd name="connsiteX16" fmla="*/ 2600490 w 4682997"/>
              <a:gd name="connsiteY16" fmla="*/ 2087792 h 2605776"/>
              <a:gd name="connsiteX17" fmla="*/ 2600490 w 4682997"/>
              <a:gd name="connsiteY17" fmla="*/ 2352069 h 2605776"/>
              <a:gd name="connsiteX18" fmla="*/ 2341499 w 4682997"/>
              <a:gd name="connsiteY18" fmla="*/ 2352069 h 2605776"/>
              <a:gd name="connsiteX19" fmla="*/ 2341499 w 4682997"/>
              <a:gd name="connsiteY19" fmla="*/ 2605776 h 2605776"/>
              <a:gd name="connsiteX20" fmla="*/ 0 w 4682997"/>
              <a:gd name="connsiteY20" fmla="*/ 2605776 h 2605776"/>
              <a:gd name="connsiteX21" fmla="*/ 0 w 4682997"/>
              <a:gd name="connsiteY21" fmla="*/ 2346784 h 2605776"/>
              <a:gd name="connsiteX22" fmla="*/ 253707 w 4682997"/>
              <a:gd name="connsiteY22" fmla="*/ 2352069 h 2605776"/>
              <a:gd name="connsiteX23" fmla="*/ 264278 w 4682997"/>
              <a:gd name="connsiteY23" fmla="*/ 2093077 h 2605776"/>
              <a:gd name="connsiteX24" fmla="*/ 528555 w 4682997"/>
              <a:gd name="connsiteY24" fmla="*/ 2087792 h 2605776"/>
              <a:gd name="connsiteX25" fmla="*/ 517984 w 4682997"/>
              <a:gd name="connsiteY25" fmla="*/ 1828800 h 2605776"/>
              <a:gd name="connsiteX26" fmla="*/ 776976 w 4682997"/>
              <a:gd name="connsiteY26" fmla="*/ 1834085 h 2605776"/>
              <a:gd name="connsiteX27" fmla="*/ 776976 w 4682997"/>
              <a:gd name="connsiteY27" fmla="*/ 1575094 h 2605776"/>
              <a:gd name="connsiteX28" fmla="*/ 1041253 w 4682997"/>
              <a:gd name="connsiteY28" fmla="*/ 1575094 h 2605776"/>
              <a:gd name="connsiteX29" fmla="*/ 1041253 w 4682997"/>
              <a:gd name="connsiteY29" fmla="*/ 1310816 h 2605776"/>
              <a:gd name="connsiteX30" fmla="*/ 1305531 w 4682997"/>
              <a:gd name="connsiteY30" fmla="*/ 1310816 h 2605776"/>
              <a:gd name="connsiteX31" fmla="*/ 1300245 w 4682997"/>
              <a:gd name="connsiteY31" fmla="*/ 1046539 h 2605776"/>
              <a:gd name="connsiteX32" fmla="*/ 1559237 w 4682997"/>
              <a:gd name="connsiteY32" fmla="*/ 1046539 h 2605776"/>
              <a:gd name="connsiteX33" fmla="*/ 1559237 w 4682997"/>
              <a:gd name="connsiteY33" fmla="*/ 782261 h 2605776"/>
              <a:gd name="connsiteX34" fmla="*/ 1823515 w 4682997"/>
              <a:gd name="connsiteY34" fmla="*/ 792832 h 2605776"/>
              <a:gd name="connsiteX35" fmla="*/ 1823515 w 4682997"/>
              <a:gd name="connsiteY35" fmla="*/ 528555 h 2605776"/>
              <a:gd name="connsiteX36" fmla="*/ 2082507 w 4682997"/>
              <a:gd name="connsiteY36" fmla="*/ 528555 h 2605776"/>
              <a:gd name="connsiteX37" fmla="*/ 2082507 w 4682997"/>
              <a:gd name="connsiteY37" fmla="*/ 264277 h 2605776"/>
              <a:gd name="connsiteX38" fmla="*/ 2346784 w 4682997"/>
              <a:gd name="connsiteY38" fmla="*/ 264277 h 2605776"/>
              <a:gd name="connsiteX39" fmla="*/ 2489494 w 4682997"/>
              <a:gd name="connsiteY39" fmla="*/ 47570 h 2605776"/>
              <a:gd name="connsiteX40" fmla="*/ 2346784 w 4682997"/>
              <a:gd name="connsiteY40" fmla="*/ 0 h 2605776"/>
              <a:gd name="connsiteX0" fmla="*/ 4682997 w 4682997"/>
              <a:gd name="connsiteY0" fmla="*/ 0 h 2605776"/>
              <a:gd name="connsiteX1" fmla="*/ 4682997 w 4682997"/>
              <a:gd name="connsiteY1" fmla="*/ 264277 h 2605776"/>
              <a:gd name="connsiteX2" fmla="*/ 4424005 w 4682997"/>
              <a:gd name="connsiteY2" fmla="*/ 264277 h 2605776"/>
              <a:gd name="connsiteX3" fmla="*/ 4424005 w 4682997"/>
              <a:gd name="connsiteY3" fmla="*/ 523269 h 2605776"/>
              <a:gd name="connsiteX4" fmla="*/ 4165013 w 4682997"/>
              <a:gd name="connsiteY4" fmla="*/ 523269 h 2605776"/>
              <a:gd name="connsiteX5" fmla="*/ 4165013 w 4682997"/>
              <a:gd name="connsiteY5" fmla="*/ 782261 h 2605776"/>
              <a:gd name="connsiteX6" fmla="*/ 3906021 w 4682997"/>
              <a:gd name="connsiteY6" fmla="*/ 782261 h 2605776"/>
              <a:gd name="connsiteX7" fmla="*/ 3906021 w 4682997"/>
              <a:gd name="connsiteY7" fmla="*/ 1046539 h 2605776"/>
              <a:gd name="connsiteX8" fmla="*/ 3636458 w 4682997"/>
              <a:gd name="connsiteY8" fmla="*/ 1041253 h 2605776"/>
              <a:gd name="connsiteX9" fmla="*/ 3641744 w 4682997"/>
              <a:gd name="connsiteY9" fmla="*/ 1305531 h 2605776"/>
              <a:gd name="connsiteX10" fmla="*/ 3382752 w 4682997"/>
              <a:gd name="connsiteY10" fmla="*/ 1300245 h 2605776"/>
              <a:gd name="connsiteX11" fmla="*/ 3377466 w 4682997"/>
              <a:gd name="connsiteY11" fmla="*/ 1564522 h 2605776"/>
              <a:gd name="connsiteX12" fmla="*/ 3118474 w 4682997"/>
              <a:gd name="connsiteY12" fmla="*/ 1553951 h 2605776"/>
              <a:gd name="connsiteX13" fmla="*/ 3113189 w 4682997"/>
              <a:gd name="connsiteY13" fmla="*/ 1828800 h 2605776"/>
              <a:gd name="connsiteX14" fmla="*/ 2859482 w 4682997"/>
              <a:gd name="connsiteY14" fmla="*/ 1823514 h 2605776"/>
              <a:gd name="connsiteX15" fmla="*/ 2859482 w 4682997"/>
              <a:gd name="connsiteY15" fmla="*/ 2087792 h 2605776"/>
              <a:gd name="connsiteX16" fmla="*/ 2600490 w 4682997"/>
              <a:gd name="connsiteY16" fmla="*/ 2087792 h 2605776"/>
              <a:gd name="connsiteX17" fmla="*/ 2600490 w 4682997"/>
              <a:gd name="connsiteY17" fmla="*/ 2352069 h 2605776"/>
              <a:gd name="connsiteX18" fmla="*/ 2341499 w 4682997"/>
              <a:gd name="connsiteY18" fmla="*/ 2352069 h 2605776"/>
              <a:gd name="connsiteX19" fmla="*/ 2341499 w 4682997"/>
              <a:gd name="connsiteY19" fmla="*/ 2605776 h 2605776"/>
              <a:gd name="connsiteX20" fmla="*/ 0 w 4682997"/>
              <a:gd name="connsiteY20" fmla="*/ 2605776 h 2605776"/>
              <a:gd name="connsiteX21" fmla="*/ 0 w 4682997"/>
              <a:gd name="connsiteY21" fmla="*/ 2346784 h 2605776"/>
              <a:gd name="connsiteX22" fmla="*/ 253707 w 4682997"/>
              <a:gd name="connsiteY22" fmla="*/ 2352069 h 2605776"/>
              <a:gd name="connsiteX23" fmla="*/ 264278 w 4682997"/>
              <a:gd name="connsiteY23" fmla="*/ 2093077 h 2605776"/>
              <a:gd name="connsiteX24" fmla="*/ 528555 w 4682997"/>
              <a:gd name="connsiteY24" fmla="*/ 2087792 h 2605776"/>
              <a:gd name="connsiteX25" fmla="*/ 517984 w 4682997"/>
              <a:gd name="connsiteY25" fmla="*/ 1828800 h 2605776"/>
              <a:gd name="connsiteX26" fmla="*/ 776976 w 4682997"/>
              <a:gd name="connsiteY26" fmla="*/ 1834085 h 2605776"/>
              <a:gd name="connsiteX27" fmla="*/ 776976 w 4682997"/>
              <a:gd name="connsiteY27" fmla="*/ 1575094 h 2605776"/>
              <a:gd name="connsiteX28" fmla="*/ 1041253 w 4682997"/>
              <a:gd name="connsiteY28" fmla="*/ 1575094 h 2605776"/>
              <a:gd name="connsiteX29" fmla="*/ 1041253 w 4682997"/>
              <a:gd name="connsiteY29" fmla="*/ 1310816 h 2605776"/>
              <a:gd name="connsiteX30" fmla="*/ 1305531 w 4682997"/>
              <a:gd name="connsiteY30" fmla="*/ 1310816 h 2605776"/>
              <a:gd name="connsiteX31" fmla="*/ 1300245 w 4682997"/>
              <a:gd name="connsiteY31" fmla="*/ 1046539 h 2605776"/>
              <a:gd name="connsiteX32" fmla="*/ 1559237 w 4682997"/>
              <a:gd name="connsiteY32" fmla="*/ 1046539 h 2605776"/>
              <a:gd name="connsiteX33" fmla="*/ 1559237 w 4682997"/>
              <a:gd name="connsiteY33" fmla="*/ 782261 h 2605776"/>
              <a:gd name="connsiteX34" fmla="*/ 1823515 w 4682997"/>
              <a:gd name="connsiteY34" fmla="*/ 792832 h 2605776"/>
              <a:gd name="connsiteX35" fmla="*/ 1823515 w 4682997"/>
              <a:gd name="connsiteY35" fmla="*/ 528555 h 2605776"/>
              <a:gd name="connsiteX36" fmla="*/ 2082507 w 4682997"/>
              <a:gd name="connsiteY36" fmla="*/ 528555 h 2605776"/>
              <a:gd name="connsiteX37" fmla="*/ 2082507 w 4682997"/>
              <a:gd name="connsiteY37" fmla="*/ 264277 h 2605776"/>
              <a:gd name="connsiteX38" fmla="*/ 2346784 w 4682997"/>
              <a:gd name="connsiteY38" fmla="*/ 264277 h 2605776"/>
              <a:gd name="connsiteX39" fmla="*/ 2489494 w 4682997"/>
              <a:gd name="connsiteY39" fmla="*/ 47570 h 2605776"/>
              <a:gd name="connsiteX40" fmla="*/ 4672425 w 4682997"/>
              <a:gd name="connsiteY40" fmla="*/ 0 h 2605776"/>
              <a:gd name="connsiteX0" fmla="*/ 4682997 w 4682997"/>
              <a:gd name="connsiteY0" fmla="*/ 5285 h 2611061"/>
              <a:gd name="connsiteX1" fmla="*/ 4682997 w 4682997"/>
              <a:gd name="connsiteY1" fmla="*/ 269562 h 2611061"/>
              <a:gd name="connsiteX2" fmla="*/ 4424005 w 4682997"/>
              <a:gd name="connsiteY2" fmla="*/ 269562 h 2611061"/>
              <a:gd name="connsiteX3" fmla="*/ 4424005 w 4682997"/>
              <a:gd name="connsiteY3" fmla="*/ 528554 h 2611061"/>
              <a:gd name="connsiteX4" fmla="*/ 4165013 w 4682997"/>
              <a:gd name="connsiteY4" fmla="*/ 528554 h 2611061"/>
              <a:gd name="connsiteX5" fmla="*/ 4165013 w 4682997"/>
              <a:gd name="connsiteY5" fmla="*/ 787546 h 2611061"/>
              <a:gd name="connsiteX6" fmla="*/ 3906021 w 4682997"/>
              <a:gd name="connsiteY6" fmla="*/ 787546 h 2611061"/>
              <a:gd name="connsiteX7" fmla="*/ 3906021 w 4682997"/>
              <a:gd name="connsiteY7" fmla="*/ 1051824 h 2611061"/>
              <a:gd name="connsiteX8" fmla="*/ 3636458 w 4682997"/>
              <a:gd name="connsiteY8" fmla="*/ 1046538 h 2611061"/>
              <a:gd name="connsiteX9" fmla="*/ 3641744 w 4682997"/>
              <a:gd name="connsiteY9" fmla="*/ 1310816 h 2611061"/>
              <a:gd name="connsiteX10" fmla="*/ 3382752 w 4682997"/>
              <a:gd name="connsiteY10" fmla="*/ 1305530 h 2611061"/>
              <a:gd name="connsiteX11" fmla="*/ 3377466 w 4682997"/>
              <a:gd name="connsiteY11" fmla="*/ 1569807 h 2611061"/>
              <a:gd name="connsiteX12" fmla="*/ 3118474 w 4682997"/>
              <a:gd name="connsiteY12" fmla="*/ 1559236 h 2611061"/>
              <a:gd name="connsiteX13" fmla="*/ 3113189 w 4682997"/>
              <a:gd name="connsiteY13" fmla="*/ 1834085 h 2611061"/>
              <a:gd name="connsiteX14" fmla="*/ 2859482 w 4682997"/>
              <a:gd name="connsiteY14" fmla="*/ 1828799 h 2611061"/>
              <a:gd name="connsiteX15" fmla="*/ 2859482 w 4682997"/>
              <a:gd name="connsiteY15" fmla="*/ 2093077 h 2611061"/>
              <a:gd name="connsiteX16" fmla="*/ 2600490 w 4682997"/>
              <a:gd name="connsiteY16" fmla="*/ 2093077 h 2611061"/>
              <a:gd name="connsiteX17" fmla="*/ 2600490 w 4682997"/>
              <a:gd name="connsiteY17" fmla="*/ 2357354 h 2611061"/>
              <a:gd name="connsiteX18" fmla="*/ 2341499 w 4682997"/>
              <a:gd name="connsiteY18" fmla="*/ 2357354 h 2611061"/>
              <a:gd name="connsiteX19" fmla="*/ 2341499 w 4682997"/>
              <a:gd name="connsiteY19" fmla="*/ 2611061 h 2611061"/>
              <a:gd name="connsiteX20" fmla="*/ 0 w 4682997"/>
              <a:gd name="connsiteY20" fmla="*/ 2611061 h 2611061"/>
              <a:gd name="connsiteX21" fmla="*/ 0 w 4682997"/>
              <a:gd name="connsiteY21" fmla="*/ 2352069 h 2611061"/>
              <a:gd name="connsiteX22" fmla="*/ 253707 w 4682997"/>
              <a:gd name="connsiteY22" fmla="*/ 2357354 h 2611061"/>
              <a:gd name="connsiteX23" fmla="*/ 264278 w 4682997"/>
              <a:gd name="connsiteY23" fmla="*/ 2098362 h 2611061"/>
              <a:gd name="connsiteX24" fmla="*/ 528555 w 4682997"/>
              <a:gd name="connsiteY24" fmla="*/ 2093077 h 2611061"/>
              <a:gd name="connsiteX25" fmla="*/ 517984 w 4682997"/>
              <a:gd name="connsiteY25" fmla="*/ 1834085 h 2611061"/>
              <a:gd name="connsiteX26" fmla="*/ 776976 w 4682997"/>
              <a:gd name="connsiteY26" fmla="*/ 1839370 h 2611061"/>
              <a:gd name="connsiteX27" fmla="*/ 776976 w 4682997"/>
              <a:gd name="connsiteY27" fmla="*/ 1580379 h 2611061"/>
              <a:gd name="connsiteX28" fmla="*/ 1041253 w 4682997"/>
              <a:gd name="connsiteY28" fmla="*/ 1580379 h 2611061"/>
              <a:gd name="connsiteX29" fmla="*/ 1041253 w 4682997"/>
              <a:gd name="connsiteY29" fmla="*/ 1316101 h 2611061"/>
              <a:gd name="connsiteX30" fmla="*/ 1305531 w 4682997"/>
              <a:gd name="connsiteY30" fmla="*/ 1316101 h 2611061"/>
              <a:gd name="connsiteX31" fmla="*/ 1300245 w 4682997"/>
              <a:gd name="connsiteY31" fmla="*/ 1051824 h 2611061"/>
              <a:gd name="connsiteX32" fmla="*/ 1559237 w 4682997"/>
              <a:gd name="connsiteY32" fmla="*/ 1051824 h 2611061"/>
              <a:gd name="connsiteX33" fmla="*/ 1559237 w 4682997"/>
              <a:gd name="connsiteY33" fmla="*/ 787546 h 2611061"/>
              <a:gd name="connsiteX34" fmla="*/ 1823515 w 4682997"/>
              <a:gd name="connsiteY34" fmla="*/ 798117 h 2611061"/>
              <a:gd name="connsiteX35" fmla="*/ 1823515 w 4682997"/>
              <a:gd name="connsiteY35" fmla="*/ 533840 h 2611061"/>
              <a:gd name="connsiteX36" fmla="*/ 2082507 w 4682997"/>
              <a:gd name="connsiteY36" fmla="*/ 533840 h 2611061"/>
              <a:gd name="connsiteX37" fmla="*/ 2082507 w 4682997"/>
              <a:gd name="connsiteY37" fmla="*/ 269562 h 2611061"/>
              <a:gd name="connsiteX38" fmla="*/ 2346784 w 4682997"/>
              <a:gd name="connsiteY38" fmla="*/ 269562 h 2611061"/>
              <a:gd name="connsiteX39" fmla="*/ 2341499 w 4682997"/>
              <a:gd name="connsiteY39" fmla="*/ 0 h 2611061"/>
              <a:gd name="connsiteX40" fmla="*/ 4672425 w 4682997"/>
              <a:gd name="connsiteY40" fmla="*/ 5285 h 2611061"/>
              <a:gd name="connsiteX0" fmla="*/ 4682997 w 4682997"/>
              <a:gd name="connsiteY0" fmla="*/ 0 h 2605776"/>
              <a:gd name="connsiteX1" fmla="*/ 4682997 w 4682997"/>
              <a:gd name="connsiteY1" fmla="*/ 264277 h 2605776"/>
              <a:gd name="connsiteX2" fmla="*/ 4424005 w 4682997"/>
              <a:gd name="connsiteY2" fmla="*/ 264277 h 2605776"/>
              <a:gd name="connsiteX3" fmla="*/ 4424005 w 4682997"/>
              <a:gd name="connsiteY3" fmla="*/ 523269 h 2605776"/>
              <a:gd name="connsiteX4" fmla="*/ 4165013 w 4682997"/>
              <a:gd name="connsiteY4" fmla="*/ 523269 h 2605776"/>
              <a:gd name="connsiteX5" fmla="*/ 4165013 w 4682997"/>
              <a:gd name="connsiteY5" fmla="*/ 782261 h 2605776"/>
              <a:gd name="connsiteX6" fmla="*/ 3906021 w 4682997"/>
              <a:gd name="connsiteY6" fmla="*/ 782261 h 2605776"/>
              <a:gd name="connsiteX7" fmla="*/ 3906021 w 4682997"/>
              <a:gd name="connsiteY7" fmla="*/ 1046539 h 2605776"/>
              <a:gd name="connsiteX8" fmla="*/ 3636458 w 4682997"/>
              <a:gd name="connsiteY8" fmla="*/ 1041253 h 2605776"/>
              <a:gd name="connsiteX9" fmla="*/ 3641744 w 4682997"/>
              <a:gd name="connsiteY9" fmla="*/ 1305531 h 2605776"/>
              <a:gd name="connsiteX10" fmla="*/ 3382752 w 4682997"/>
              <a:gd name="connsiteY10" fmla="*/ 1300245 h 2605776"/>
              <a:gd name="connsiteX11" fmla="*/ 3377466 w 4682997"/>
              <a:gd name="connsiteY11" fmla="*/ 1564522 h 2605776"/>
              <a:gd name="connsiteX12" fmla="*/ 3118474 w 4682997"/>
              <a:gd name="connsiteY12" fmla="*/ 1553951 h 2605776"/>
              <a:gd name="connsiteX13" fmla="*/ 3113189 w 4682997"/>
              <a:gd name="connsiteY13" fmla="*/ 1828800 h 2605776"/>
              <a:gd name="connsiteX14" fmla="*/ 2859482 w 4682997"/>
              <a:gd name="connsiteY14" fmla="*/ 1823514 h 2605776"/>
              <a:gd name="connsiteX15" fmla="*/ 2859482 w 4682997"/>
              <a:gd name="connsiteY15" fmla="*/ 2087792 h 2605776"/>
              <a:gd name="connsiteX16" fmla="*/ 2600490 w 4682997"/>
              <a:gd name="connsiteY16" fmla="*/ 2087792 h 2605776"/>
              <a:gd name="connsiteX17" fmla="*/ 2600490 w 4682997"/>
              <a:gd name="connsiteY17" fmla="*/ 2352069 h 2605776"/>
              <a:gd name="connsiteX18" fmla="*/ 2341499 w 4682997"/>
              <a:gd name="connsiteY18" fmla="*/ 2352069 h 2605776"/>
              <a:gd name="connsiteX19" fmla="*/ 2341499 w 4682997"/>
              <a:gd name="connsiteY19" fmla="*/ 2605776 h 2605776"/>
              <a:gd name="connsiteX20" fmla="*/ 0 w 4682997"/>
              <a:gd name="connsiteY20" fmla="*/ 2605776 h 2605776"/>
              <a:gd name="connsiteX21" fmla="*/ 0 w 4682997"/>
              <a:gd name="connsiteY21" fmla="*/ 2346784 h 2605776"/>
              <a:gd name="connsiteX22" fmla="*/ 253707 w 4682997"/>
              <a:gd name="connsiteY22" fmla="*/ 2352069 h 2605776"/>
              <a:gd name="connsiteX23" fmla="*/ 264278 w 4682997"/>
              <a:gd name="connsiteY23" fmla="*/ 2093077 h 2605776"/>
              <a:gd name="connsiteX24" fmla="*/ 528555 w 4682997"/>
              <a:gd name="connsiteY24" fmla="*/ 2087792 h 2605776"/>
              <a:gd name="connsiteX25" fmla="*/ 517984 w 4682997"/>
              <a:gd name="connsiteY25" fmla="*/ 1828800 h 2605776"/>
              <a:gd name="connsiteX26" fmla="*/ 776976 w 4682997"/>
              <a:gd name="connsiteY26" fmla="*/ 1834085 h 2605776"/>
              <a:gd name="connsiteX27" fmla="*/ 776976 w 4682997"/>
              <a:gd name="connsiteY27" fmla="*/ 1575094 h 2605776"/>
              <a:gd name="connsiteX28" fmla="*/ 1041253 w 4682997"/>
              <a:gd name="connsiteY28" fmla="*/ 1575094 h 2605776"/>
              <a:gd name="connsiteX29" fmla="*/ 1041253 w 4682997"/>
              <a:gd name="connsiteY29" fmla="*/ 1310816 h 2605776"/>
              <a:gd name="connsiteX30" fmla="*/ 1305531 w 4682997"/>
              <a:gd name="connsiteY30" fmla="*/ 1310816 h 2605776"/>
              <a:gd name="connsiteX31" fmla="*/ 1300245 w 4682997"/>
              <a:gd name="connsiteY31" fmla="*/ 1046539 h 2605776"/>
              <a:gd name="connsiteX32" fmla="*/ 1559237 w 4682997"/>
              <a:gd name="connsiteY32" fmla="*/ 1046539 h 2605776"/>
              <a:gd name="connsiteX33" fmla="*/ 1559237 w 4682997"/>
              <a:gd name="connsiteY33" fmla="*/ 782261 h 2605776"/>
              <a:gd name="connsiteX34" fmla="*/ 1823515 w 4682997"/>
              <a:gd name="connsiteY34" fmla="*/ 792832 h 2605776"/>
              <a:gd name="connsiteX35" fmla="*/ 1823515 w 4682997"/>
              <a:gd name="connsiteY35" fmla="*/ 528555 h 2605776"/>
              <a:gd name="connsiteX36" fmla="*/ 2082507 w 4682997"/>
              <a:gd name="connsiteY36" fmla="*/ 528555 h 2605776"/>
              <a:gd name="connsiteX37" fmla="*/ 2082507 w 4682997"/>
              <a:gd name="connsiteY37" fmla="*/ 264277 h 2605776"/>
              <a:gd name="connsiteX38" fmla="*/ 2346784 w 4682997"/>
              <a:gd name="connsiteY38" fmla="*/ 264277 h 2605776"/>
              <a:gd name="connsiteX39" fmla="*/ 2341499 w 4682997"/>
              <a:gd name="connsiteY39" fmla="*/ 5286 h 2605776"/>
              <a:gd name="connsiteX40" fmla="*/ 4672425 w 4682997"/>
              <a:gd name="connsiteY40" fmla="*/ 0 h 2605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682997" h="2605776">
                <a:moveTo>
                  <a:pt x="4682997" y="0"/>
                </a:moveTo>
                <a:lnTo>
                  <a:pt x="4682997" y="264277"/>
                </a:lnTo>
                <a:lnTo>
                  <a:pt x="4424005" y="264277"/>
                </a:lnTo>
                <a:lnTo>
                  <a:pt x="4424005" y="523269"/>
                </a:lnTo>
                <a:lnTo>
                  <a:pt x="4165013" y="523269"/>
                </a:lnTo>
                <a:lnTo>
                  <a:pt x="4165013" y="782261"/>
                </a:lnTo>
                <a:lnTo>
                  <a:pt x="3906021" y="782261"/>
                </a:lnTo>
                <a:lnTo>
                  <a:pt x="3906021" y="1046539"/>
                </a:lnTo>
                <a:lnTo>
                  <a:pt x="3636458" y="1041253"/>
                </a:lnTo>
                <a:lnTo>
                  <a:pt x="3641744" y="1305531"/>
                </a:lnTo>
                <a:lnTo>
                  <a:pt x="3382752" y="1300245"/>
                </a:lnTo>
                <a:lnTo>
                  <a:pt x="3377466" y="1564522"/>
                </a:lnTo>
                <a:lnTo>
                  <a:pt x="3118474" y="1553951"/>
                </a:lnTo>
                <a:cubicBezTo>
                  <a:pt x="3116712" y="1645567"/>
                  <a:pt x="3114951" y="1737184"/>
                  <a:pt x="3113189" y="1828800"/>
                </a:cubicBezTo>
                <a:lnTo>
                  <a:pt x="2859482" y="1823514"/>
                </a:lnTo>
                <a:lnTo>
                  <a:pt x="2859482" y="2087792"/>
                </a:lnTo>
                <a:lnTo>
                  <a:pt x="2600490" y="2087792"/>
                </a:lnTo>
                <a:lnTo>
                  <a:pt x="2600490" y="2352069"/>
                </a:lnTo>
                <a:lnTo>
                  <a:pt x="2341499" y="2352069"/>
                </a:lnTo>
                <a:lnTo>
                  <a:pt x="2341499" y="2605776"/>
                </a:lnTo>
                <a:lnTo>
                  <a:pt x="0" y="2605776"/>
                </a:lnTo>
                <a:lnTo>
                  <a:pt x="0" y="2346784"/>
                </a:lnTo>
                <a:lnTo>
                  <a:pt x="253707" y="2352069"/>
                </a:lnTo>
                <a:lnTo>
                  <a:pt x="264278" y="2093077"/>
                </a:lnTo>
                <a:lnTo>
                  <a:pt x="528555" y="2087792"/>
                </a:lnTo>
                <a:lnTo>
                  <a:pt x="517984" y="1828800"/>
                </a:lnTo>
                <a:lnTo>
                  <a:pt x="776976" y="1834085"/>
                </a:lnTo>
                <a:lnTo>
                  <a:pt x="776976" y="1575094"/>
                </a:lnTo>
                <a:lnTo>
                  <a:pt x="1041253" y="1575094"/>
                </a:lnTo>
                <a:lnTo>
                  <a:pt x="1041253" y="1310816"/>
                </a:lnTo>
                <a:lnTo>
                  <a:pt x="1305531" y="1310816"/>
                </a:lnTo>
                <a:lnTo>
                  <a:pt x="1300245" y="1046539"/>
                </a:lnTo>
                <a:lnTo>
                  <a:pt x="1559237" y="1046539"/>
                </a:lnTo>
                <a:lnTo>
                  <a:pt x="1559237" y="782261"/>
                </a:lnTo>
                <a:lnTo>
                  <a:pt x="1823515" y="792832"/>
                </a:lnTo>
                <a:lnTo>
                  <a:pt x="1823515" y="528555"/>
                </a:lnTo>
                <a:lnTo>
                  <a:pt x="2082507" y="528555"/>
                </a:lnTo>
                <a:lnTo>
                  <a:pt x="2082507" y="264277"/>
                </a:lnTo>
                <a:lnTo>
                  <a:pt x="2346784" y="264277"/>
                </a:lnTo>
                <a:lnTo>
                  <a:pt x="2341499" y="5286"/>
                </a:lnTo>
                <a:lnTo>
                  <a:pt x="4672425" y="0"/>
                </a:lnTo>
              </a:path>
            </a:pathLst>
          </a:custGeom>
          <a:blipFill>
            <a:blip r:embed="rId2" cstate="print"/>
            <a:tile tx="0" ty="0" sx="100000" sy="100000" flip="none" algn="tl"/>
          </a:blip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356" name="任意多边形 355"/>
          <p:cNvSpPr/>
          <p:nvPr/>
        </p:nvSpPr>
        <p:spPr bwMode="auto">
          <a:xfrm>
            <a:off x="438247" y="1924218"/>
            <a:ext cx="7299297" cy="2608027"/>
          </a:xfrm>
          <a:custGeom>
            <a:avLst/>
            <a:gdLst>
              <a:gd name="connsiteX0" fmla="*/ 2329732 w 7299297"/>
              <a:gd name="connsiteY0" fmla="*/ 0 h 2608027"/>
              <a:gd name="connsiteX1" fmla="*/ 7291346 w 7299297"/>
              <a:gd name="connsiteY1" fmla="*/ 0 h 2608027"/>
              <a:gd name="connsiteX2" fmla="*/ 7299297 w 7299297"/>
              <a:gd name="connsiteY2" fmla="*/ 262393 h 2608027"/>
              <a:gd name="connsiteX3" fmla="*/ 7036904 w 7299297"/>
              <a:gd name="connsiteY3" fmla="*/ 262393 h 2608027"/>
              <a:gd name="connsiteX4" fmla="*/ 7036904 w 7299297"/>
              <a:gd name="connsiteY4" fmla="*/ 524786 h 2608027"/>
              <a:gd name="connsiteX5" fmla="*/ 6774511 w 7299297"/>
              <a:gd name="connsiteY5" fmla="*/ 524786 h 2608027"/>
              <a:gd name="connsiteX6" fmla="*/ 6774511 w 7299297"/>
              <a:gd name="connsiteY6" fmla="*/ 779227 h 2608027"/>
              <a:gd name="connsiteX7" fmla="*/ 6512118 w 7299297"/>
              <a:gd name="connsiteY7" fmla="*/ 787179 h 2608027"/>
              <a:gd name="connsiteX8" fmla="*/ 6512118 w 7299297"/>
              <a:gd name="connsiteY8" fmla="*/ 1041621 h 2608027"/>
              <a:gd name="connsiteX9" fmla="*/ 6257676 w 7299297"/>
              <a:gd name="connsiteY9" fmla="*/ 1033669 h 2608027"/>
              <a:gd name="connsiteX10" fmla="*/ 6257676 w 7299297"/>
              <a:gd name="connsiteY10" fmla="*/ 1304014 h 2608027"/>
              <a:gd name="connsiteX11" fmla="*/ 5995283 w 7299297"/>
              <a:gd name="connsiteY11" fmla="*/ 1304014 h 2608027"/>
              <a:gd name="connsiteX12" fmla="*/ 5987332 w 7299297"/>
              <a:gd name="connsiteY12" fmla="*/ 1566407 h 2608027"/>
              <a:gd name="connsiteX13" fmla="*/ 5724939 w 7299297"/>
              <a:gd name="connsiteY13" fmla="*/ 1566407 h 2608027"/>
              <a:gd name="connsiteX14" fmla="*/ 5724939 w 7299297"/>
              <a:gd name="connsiteY14" fmla="*/ 1812897 h 2608027"/>
              <a:gd name="connsiteX15" fmla="*/ 5462546 w 7299297"/>
              <a:gd name="connsiteY15" fmla="*/ 1812897 h 2608027"/>
              <a:gd name="connsiteX16" fmla="*/ 5470497 w 7299297"/>
              <a:gd name="connsiteY16" fmla="*/ 2075290 h 2608027"/>
              <a:gd name="connsiteX17" fmla="*/ 5208104 w 7299297"/>
              <a:gd name="connsiteY17" fmla="*/ 2083241 h 2608027"/>
              <a:gd name="connsiteX18" fmla="*/ 5208104 w 7299297"/>
              <a:gd name="connsiteY18" fmla="*/ 2337683 h 2608027"/>
              <a:gd name="connsiteX19" fmla="*/ 4945711 w 7299297"/>
              <a:gd name="connsiteY19" fmla="*/ 2337683 h 2608027"/>
              <a:gd name="connsiteX20" fmla="*/ 4945711 w 7299297"/>
              <a:gd name="connsiteY20" fmla="*/ 2608027 h 2608027"/>
              <a:gd name="connsiteX21" fmla="*/ 0 w 7299297"/>
              <a:gd name="connsiteY21" fmla="*/ 2608027 h 2608027"/>
              <a:gd name="connsiteX22" fmla="*/ 0 w 7299297"/>
              <a:gd name="connsiteY22" fmla="*/ 2337683 h 2608027"/>
              <a:gd name="connsiteX23" fmla="*/ 262393 w 7299297"/>
              <a:gd name="connsiteY23" fmla="*/ 2337683 h 2608027"/>
              <a:gd name="connsiteX24" fmla="*/ 262393 w 7299297"/>
              <a:gd name="connsiteY24" fmla="*/ 2091193 h 2608027"/>
              <a:gd name="connsiteX25" fmla="*/ 524786 w 7299297"/>
              <a:gd name="connsiteY25" fmla="*/ 2091193 h 2608027"/>
              <a:gd name="connsiteX26" fmla="*/ 524786 w 7299297"/>
              <a:gd name="connsiteY26" fmla="*/ 1828800 h 2608027"/>
              <a:gd name="connsiteX27" fmla="*/ 787179 w 7299297"/>
              <a:gd name="connsiteY27" fmla="*/ 1828800 h 2608027"/>
              <a:gd name="connsiteX28" fmla="*/ 787179 w 7299297"/>
              <a:gd name="connsiteY28" fmla="*/ 1558455 h 2608027"/>
              <a:gd name="connsiteX29" fmla="*/ 1033669 w 7299297"/>
              <a:gd name="connsiteY29" fmla="*/ 1566407 h 2608027"/>
              <a:gd name="connsiteX30" fmla="*/ 1033669 w 7299297"/>
              <a:gd name="connsiteY30" fmla="*/ 1304014 h 2608027"/>
              <a:gd name="connsiteX31" fmla="*/ 1304014 w 7299297"/>
              <a:gd name="connsiteY31" fmla="*/ 1304014 h 2608027"/>
              <a:gd name="connsiteX32" fmla="*/ 1304014 w 7299297"/>
              <a:gd name="connsiteY32" fmla="*/ 1041621 h 2608027"/>
              <a:gd name="connsiteX33" fmla="*/ 1566407 w 7299297"/>
              <a:gd name="connsiteY33" fmla="*/ 1041621 h 2608027"/>
              <a:gd name="connsiteX34" fmla="*/ 1566407 w 7299297"/>
              <a:gd name="connsiteY34" fmla="*/ 787179 h 2608027"/>
              <a:gd name="connsiteX35" fmla="*/ 1828800 w 7299297"/>
              <a:gd name="connsiteY35" fmla="*/ 779227 h 2608027"/>
              <a:gd name="connsiteX36" fmla="*/ 1828800 w 7299297"/>
              <a:gd name="connsiteY36" fmla="*/ 524786 h 2608027"/>
              <a:gd name="connsiteX37" fmla="*/ 2091193 w 7299297"/>
              <a:gd name="connsiteY37" fmla="*/ 524786 h 2608027"/>
              <a:gd name="connsiteX38" fmla="*/ 2091193 w 7299297"/>
              <a:gd name="connsiteY38" fmla="*/ 254441 h 2608027"/>
              <a:gd name="connsiteX39" fmla="*/ 2345635 w 7299297"/>
              <a:gd name="connsiteY39" fmla="*/ 254441 h 2608027"/>
              <a:gd name="connsiteX40" fmla="*/ 2329732 w 7299297"/>
              <a:gd name="connsiteY40" fmla="*/ 0 h 2608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299297" h="2608027">
                <a:moveTo>
                  <a:pt x="2329732" y="0"/>
                </a:moveTo>
                <a:lnTo>
                  <a:pt x="7291346" y="0"/>
                </a:lnTo>
                <a:lnTo>
                  <a:pt x="7299297" y="262393"/>
                </a:lnTo>
                <a:lnTo>
                  <a:pt x="7036904" y="262393"/>
                </a:lnTo>
                <a:lnTo>
                  <a:pt x="7036904" y="524786"/>
                </a:lnTo>
                <a:lnTo>
                  <a:pt x="6774511" y="524786"/>
                </a:lnTo>
                <a:lnTo>
                  <a:pt x="6774511" y="779227"/>
                </a:lnTo>
                <a:lnTo>
                  <a:pt x="6512118" y="787179"/>
                </a:lnTo>
                <a:lnTo>
                  <a:pt x="6512118" y="1041621"/>
                </a:lnTo>
                <a:lnTo>
                  <a:pt x="6257676" y="1033669"/>
                </a:lnTo>
                <a:lnTo>
                  <a:pt x="6257676" y="1304014"/>
                </a:lnTo>
                <a:lnTo>
                  <a:pt x="5995283" y="1304014"/>
                </a:lnTo>
                <a:lnTo>
                  <a:pt x="5987332" y="1566407"/>
                </a:lnTo>
                <a:lnTo>
                  <a:pt x="5724939" y="1566407"/>
                </a:lnTo>
                <a:lnTo>
                  <a:pt x="5724939" y="1812897"/>
                </a:lnTo>
                <a:lnTo>
                  <a:pt x="5462546" y="1812897"/>
                </a:lnTo>
                <a:lnTo>
                  <a:pt x="5470497" y="2075290"/>
                </a:lnTo>
                <a:lnTo>
                  <a:pt x="5208104" y="2083241"/>
                </a:lnTo>
                <a:lnTo>
                  <a:pt x="5208104" y="2337683"/>
                </a:lnTo>
                <a:lnTo>
                  <a:pt x="4945711" y="2337683"/>
                </a:lnTo>
                <a:lnTo>
                  <a:pt x="4945711" y="2608027"/>
                </a:lnTo>
                <a:lnTo>
                  <a:pt x="0" y="2608027"/>
                </a:lnTo>
                <a:lnTo>
                  <a:pt x="0" y="2337683"/>
                </a:lnTo>
                <a:lnTo>
                  <a:pt x="262393" y="2337683"/>
                </a:lnTo>
                <a:lnTo>
                  <a:pt x="262393" y="2091193"/>
                </a:lnTo>
                <a:lnTo>
                  <a:pt x="524786" y="2091193"/>
                </a:lnTo>
                <a:lnTo>
                  <a:pt x="524786" y="1828800"/>
                </a:lnTo>
                <a:lnTo>
                  <a:pt x="787179" y="1828800"/>
                </a:lnTo>
                <a:lnTo>
                  <a:pt x="787179" y="1558455"/>
                </a:lnTo>
                <a:lnTo>
                  <a:pt x="1033669" y="1566407"/>
                </a:lnTo>
                <a:lnTo>
                  <a:pt x="1033669" y="1304014"/>
                </a:lnTo>
                <a:lnTo>
                  <a:pt x="1304014" y="1304014"/>
                </a:lnTo>
                <a:lnTo>
                  <a:pt x="1304014" y="1041621"/>
                </a:lnTo>
                <a:lnTo>
                  <a:pt x="1566407" y="1041621"/>
                </a:lnTo>
                <a:lnTo>
                  <a:pt x="1566407" y="787179"/>
                </a:lnTo>
                <a:lnTo>
                  <a:pt x="1828800" y="779227"/>
                </a:lnTo>
                <a:lnTo>
                  <a:pt x="1828800" y="524786"/>
                </a:lnTo>
                <a:lnTo>
                  <a:pt x="2091193" y="524786"/>
                </a:lnTo>
                <a:lnTo>
                  <a:pt x="2091193" y="254441"/>
                </a:lnTo>
                <a:lnTo>
                  <a:pt x="2345635" y="254441"/>
                </a:lnTo>
                <a:lnTo>
                  <a:pt x="2329732" y="0"/>
                </a:lnTo>
                <a:close/>
              </a:path>
            </a:pathLst>
          </a:custGeom>
          <a:noFill/>
          <a:ln w="57150" cap="flat" cmpd="sng" algn="ctr">
            <a:solidFill>
              <a:srgbClr val="0066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349" name="Rectangle 112"/>
          <p:cNvSpPr>
            <a:spLocks noChangeAspect="1" noChangeArrowheads="1"/>
          </p:cNvSpPr>
          <p:nvPr/>
        </p:nvSpPr>
        <p:spPr bwMode="auto">
          <a:xfrm>
            <a:off x="3058939" y="4514054"/>
            <a:ext cx="260350" cy="260350"/>
          </a:xfrm>
          <a:prstGeom prst="rect">
            <a:avLst/>
          </a:prstGeom>
          <a:noFill/>
          <a:ln w="28575" algn="ctr">
            <a:noFill/>
            <a:miter lim="800000"/>
            <a:headEnd/>
            <a:tailEnd/>
          </a:ln>
          <a:effectLst/>
        </p:spPr>
        <p:txBody>
          <a:bodyPr wrap="none" anchor="ctr"/>
          <a:lstStyle/>
          <a:p>
            <a:r>
              <a:rPr lang="en-US" altLang="zh-CN" sz="1400" dirty="0" smtClean="0">
                <a:solidFill>
                  <a:srgbClr val="CC0099"/>
                </a:solidFill>
              </a:rPr>
              <a:t>11</a:t>
            </a:r>
            <a:endParaRPr lang="en-US" altLang="zh-CN" sz="1400" baseline="-25000" dirty="0">
              <a:solidFill>
                <a:srgbClr val="CC0099"/>
              </a:solidFill>
            </a:endParaRPr>
          </a:p>
        </p:txBody>
      </p:sp>
      <p:sp>
        <p:nvSpPr>
          <p:cNvPr id="350" name="Rectangle 112"/>
          <p:cNvSpPr>
            <a:spLocks noChangeAspect="1" noChangeArrowheads="1"/>
          </p:cNvSpPr>
          <p:nvPr/>
        </p:nvSpPr>
        <p:spPr bwMode="auto">
          <a:xfrm>
            <a:off x="3309764" y="4513440"/>
            <a:ext cx="260350" cy="260350"/>
          </a:xfrm>
          <a:prstGeom prst="rect">
            <a:avLst/>
          </a:prstGeom>
          <a:noFill/>
          <a:ln w="28575" algn="ctr">
            <a:noFill/>
            <a:miter lim="800000"/>
            <a:headEnd/>
            <a:tailEnd/>
          </a:ln>
          <a:effectLst/>
        </p:spPr>
        <p:txBody>
          <a:bodyPr wrap="none" anchor="ctr"/>
          <a:lstStyle/>
          <a:p>
            <a:r>
              <a:rPr lang="en-US" altLang="zh-CN" sz="1400" dirty="0" smtClean="0">
                <a:solidFill>
                  <a:srgbClr val="CC0099"/>
                </a:solidFill>
              </a:rPr>
              <a:t>12</a:t>
            </a:r>
            <a:endParaRPr lang="en-US" altLang="zh-CN" sz="1400" baseline="-25000" dirty="0">
              <a:solidFill>
                <a:srgbClr val="CC0099"/>
              </a:solidFill>
            </a:endParaRPr>
          </a:p>
        </p:txBody>
      </p:sp>
      <p:sp>
        <p:nvSpPr>
          <p:cNvPr id="351" name="Rectangle 112"/>
          <p:cNvSpPr>
            <a:spLocks noChangeAspect="1" noChangeArrowheads="1"/>
          </p:cNvSpPr>
          <p:nvPr/>
        </p:nvSpPr>
        <p:spPr bwMode="auto">
          <a:xfrm>
            <a:off x="3563888" y="4514054"/>
            <a:ext cx="260350" cy="260350"/>
          </a:xfrm>
          <a:prstGeom prst="rect">
            <a:avLst/>
          </a:prstGeom>
          <a:noFill/>
          <a:ln w="28575" algn="ctr">
            <a:noFill/>
            <a:miter lim="800000"/>
            <a:headEnd/>
            <a:tailEnd/>
          </a:ln>
          <a:effectLst/>
        </p:spPr>
        <p:txBody>
          <a:bodyPr wrap="none" anchor="ctr"/>
          <a:lstStyle/>
          <a:p>
            <a:r>
              <a:rPr lang="en-US" altLang="zh-CN" sz="1400" dirty="0" smtClean="0">
                <a:solidFill>
                  <a:srgbClr val="CC0099"/>
                </a:solidFill>
              </a:rPr>
              <a:t>13</a:t>
            </a:r>
            <a:endParaRPr lang="en-US" altLang="zh-CN" sz="1400" baseline="-25000" dirty="0">
              <a:solidFill>
                <a:srgbClr val="CC0099"/>
              </a:solidFill>
            </a:endParaRPr>
          </a:p>
        </p:txBody>
      </p:sp>
      <p:sp>
        <p:nvSpPr>
          <p:cNvPr id="352" name="Rectangle 112"/>
          <p:cNvSpPr>
            <a:spLocks noChangeAspect="1" noChangeArrowheads="1"/>
          </p:cNvSpPr>
          <p:nvPr/>
        </p:nvSpPr>
        <p:spPr bwMode="auto">
          <a:xfrm>
            <a:off x="3829079" y="4511967"/>
            <a:ext cx="260350" cy="260350"/>
          </a:xfrm>
          <a:prstGeom prst="rect">
            <a:avLst/>
          </a:prstGeom>
          <a:noFill/>
          <a:ln w="28575" algn="ctr">
            <a:noFill/>
            <a:miter lim="800000"/>
            <a:headEnd/>
            <a:tailEnd/>
          </a:ln>
          <a:effectLst/>
        </p:spPr>
        <p:txBody>
          <a:bodyPr wrap="none" anchor="ctr"/>
          <a:lstStyle/>
          <a:p>
            <a:r>
              <a:rPr lang="en-US" altLang="zh-CN" sz="1400" dirty="0" smtClean="0">
                <a:solidFill>
                  <a:srgbClr val="CC0099"/>
                </a:solidFill>
              </a:rPr>
              <a:t>14</a:t>
            </a:r>
            <a:endParaRPr lang="en-US" altLang="zh-CN" sz="1400" baseline="-25000" dirty="0">
              <a:solidFill>
                <a:srgbClr val="CC0099"/>
              </a:solidFill>
            </a:endParaRPr>
          </a:p>
        </p:txBody>
      </p:sp>
      <p:sp>
        <p:nvSpPr>
          <p:cNvPr id="353" name="Rectangle 113"/>
          <p:cNvSpPr>
            <a:spLocks noChangeAspect="1" noChangeArrowheads="1"/>
          </p:cNvSpPr>
          <p:nvPr/>
        </p:nvSpPr>
        <p:spPr bwMode="auto">
          <a:xfrm>
            <a:off x="5140374" y="4509316"/>
            <a:ext cx="260350" cy="260350"/>
          </a:xfrm>
          <a:prstGeom prst="rect">
            <a:avLst/>
          </a:prstGeom>
          <a:noFill/>
          <a:ln w="28575" algn="ctr">
            <a:noFill/>
            <a:miter lim="800000"/>
            <a:headEnd/>
            <a:tailEnd/>
          </a:ln>
          <a:effectLst/>
        </p:spPr>
        <p:txBody>
          <a:bodyPr wrap="none" anchor="ctr"/>
          <a:lstStyle/>
          <a:p>
            <a:r>
              <a:rPr lang="en-US" altLang="zh-CN" sz="1400" dirty="0" smtClean="0">
                <a:solidFill>
                  <a:srgbClr val="CC0099"/>
                </a:solidFill>
              </a:rPr>
              <a:t>19</a:t>
            </a:r>
            <a:endParaRPr lang="en-US" altLang="zh-CN" sz="1400" baseline="-25000" dirty="0">
              <a:solidFill>
                <a:srgbClr val="CC0099"/>
              </a:solidFill>
            </a:endParaRPr>
          </a:p>
        </p:txBody>
      </p:sp>
      <p:sp>
        <p:nvSpPr>
          <p:cNvPr id="354" name="Rectangle 112"/>
          <p:cNvSpPr>
            <a:spLocks noChangeAspect="1" noChangeArrowheads="1"/>
          </p:cNvSpPr>
          <p:nvPr/>
        </p:nvSpPr>
        <p:spPr bwMode="auto">
          <a:xfrm>
            <a:off x="4354388" y="4511877"/>
            <a:ext cx="260350" cy="260350"/>
          </a:xfrm>
          <a:prstGeom prst="rect">
            <a:avLst/>
          </a:prstGeom>
          <a:noFill/>
          <a:ln w="28575" algn="ctr">
            <a:noFill/>
            <a:miter lim="800000"/>
            <a:headEnd/>
            <a:tailEnd/>
          </a:ln>
          <a:effectLst/>
        </p:spPr>
        <p:txBody>
          <a:bodyPr wrap="none" anchor="ctr"/>
          <a:lstStyle/>
          <a:p>
            <a:r>
              <a:rPr lang="en-US" altLang="zh-CN" sz="1400" dirty="0" smtClean="0">
                <a:solidFill>
                  <a:srgbClr val="CC0099"/>
                </a:solidFill>
              </a:rPr>
              <a:t>16</a:t>
            </a:r>
            <a:endParaRPr lang="en-US" altLang="zh-CN" sz="1400" baseline="-25000" dirty="0">
              <a:solidFill>
                <a:srgbClr val="CC0099"/>
              </a:solidFill>
            </a:endParaRPr>
          </a:p>
        </p:txBody>
      </p:sp>
      <p:sp>
        <p:nvSpPr>
          <p:cNvPr id="357" name="Rectangle 112"/>
          <p:cNvSpPr>
            <a:spLocks noChangeAspect="1" noChangeArrowheads="1"/>
          </p:cNvSpPr>
          <p:nvPr/>
        </p:nvSpPr>
        <p:spPr bwMode="auto">
          <a:xfrm>
            <a:off x="4608512" y="4512491"/>
            <a:ext cx="260350" cy="260350"/>
          </a:xfrm>
          <a:prstGeom prst="rect">
            <a:avLst/>
          </a:prstGeom>
          <a:noFill/>
          <a:ln w="28575" algn="ctr">
            <a:noFill/>
            <a:miter lim="800000"/>
            <a:headEnd/>
            <a:tailEnd/>
          </a:ln>
          <a:effectLst/>
        </p:spPr>
        <p:txBody>
          <a:bodyPr wrap="none" anchor="ctr"/>
          <a:lstStyle/>
          <a:p>
            <a:r>
              <a:rPr lang="en-US" altLang="zh-CN" sz="1400" dirty="0" smtClean="0">
                <a:solidFill>
                  <a:srgbClr val="CC0099"/>
                </a:solidFill>
              </a:rPr>
              <a:t>17</a:t>
            </a:r>
            <a:endParaRPr lang="en-US" altLang="zh-CN" sz="1400" baseline="-25000" dirty="0">
              <a:solidFill>
                <a:srgbClr val="CC0099"/>
              </a:solidFill>
            </a:endParaRPr>
          </a:p>
        </p:txBody>
      </p:sp>
      <p:sp>
        <p:nvSpPr>
          <p:cNvPr id="358" name="Rectangle 112"/>
          <p:cNvSpPr>
            <a:spLocks noChangeAspect="1" noChangeArrowheads="1"/>
          </p:cNvSpPr>
          <p:nvPr/>
        </p:nvSpPr>
        <p:spPr bwMode="auto">
          <a:xfrm>
            <a:off x="4873703" y="4510404"/>
            <a:ext cx="260350" cy="260350"/>
          </a:xfrm>
          <a:prstGeom prst="rect">
            <a:avLst/>
          </a:prstGeom>
          <a:noFill/>
          <a:ln w="28575" algn="ctr">
            <a:noFill/>
            <a:miter lim="800000"/>
            <a:headEnd/>
            <a:tailEnd/>
          </a:ln>
          <a:effectLst/>
        </p:spPr>
        <p:txBody>
          <a:bodyPr wrap="none" anchor="ctr"/>
          <a:lstStyle/>
          <a:p>
            <a:r>
              <a:rPr lang="en-US" altLang="zh-CN" sz="1400" dirty="0" smtClean="0">
                <a:solidFill>
                  <a:srgbClr val="CC0099"/>
                </a:solidFill>
              </a:rPr>
              <a:t>18</a:t>
            </a:r>
            <a:endParaRPr lang="en-US" altLang="zh-CN" sz="1400" baseline="-25000" dirty="0">
              <a:solidFill>
                <a:srgbClr val="CC0099"/>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8894"/>
                                        </p:tgtEl>
                                        <p:attrNameLst>
                                          <p:attrName>style.visibility</p:attrName>
                                        </p:attrNameLst>
                                      </p:cBhvr>
                                      <p:to>
                                        <p:strVal val="visible"/>
                                      </p:to>
                                    </p:set>
                                  </p:childTnLst>
                                </p:cTn>
                              </p:par>
                            </p:childTnLst>
                          </p:cTn>
                        </p:par>
                        <p:par>
                          <p:cTn id="7" fill="hold">
                            <p:stCondLst>
                              <p:cond delay="0"/>
                            </p:stCondLst>
                            <p:childTnLst>
                              <p:par>
                                <p:cTn id="8" presetID="17" presetClass="entr" presetSubtype="2" fill="hold" grpId="0" nodeType="afterEffect">
                                  <p:stCondLst>
                                    <p:cond delay="0"/>
                                  </p:stCondLst>
                                  <p:childTnLst>
                                    <p:set>
                                      <p:cBhvr>
                                        <p:cTn id="9" dur="1" fill="hold">
                                          <p:stCondLst>
                                            <p:cond delay="0"/>
                                          </p:stCondLst>
                                        </p:cTn>
                                        <p:tgtEl>
                                          <p:spTgt spid="1388892"/>
                                        </p:tgtEl>
                                        <p:attrNameLst>
                                          <p:attrName>style.visibility</p:attrName>
                                        </p:attrNameLst>
                                      </p:cBhvr>
                                      <p:to>
                                        <p:strVal val="visible"/>
                                      </p:to>
                                    </p:set>
                                    <p:anim calcmode="lin" valueType="num">
                                      <p:cBhvr>
                                        <p:cTn id="10" dur="500" fill="hold"/>
                                        <p:tgtEl>
                                          <p:spTgt spid="1388892"/>
                                        </p:tgtEl>
                                        <p:attrNameLst>
                                          <p:attrName>ppt_x</p:attrName>
                                        </p:attrNameLst>
                                      </p:cBhvr>
                                      <p:tavLst>
                                        <p:tav tm="0">
                                          <p:val>
                                            <p:strVal val="#ppt_x+#ppt_w/2"/>
                                          </p:val>
                                        </p:tav>
                                        <p:tav tm="100000">
                                          <p:val>
                                            <p:strVal val="#ppt_x"/>
                                          </p:val>
                                        </p:tav>
                                      </p:tavLst>
                                    </p:anim>
                                    <p:anim calcmode="lin" valueType="num">
                                      <p:cBhvr>
                                        <p:cTn id="11" dur="500" fill="hold"/>
                                        <p:tgtEl>
                                          <p:spTgt spid="1388892"/>
                                        </p:tgtEl>
                                        <p:attrNameLst>
                                          <p:attrName>ppt_y</p:attrName>
                                        </p:attrNameLst>
                                      </p:cBhvr>
                                      <p:tavLst>
                                        <p:tav tm="0">
                                          <p:val>
                                            <p:strVal val="#ppt_y"/>
                                          </p:val>
                                        </p:tav>
                                        <p:tav tm="100000">
                                          <p:val>
                                            <p:strVal val="#ppt_y"/>
                                          </p:val>
                                        </p:tav>
                                      </p:tavLst>
                                    </p:anim>
                                    <p:anim calcmode="lin" valueType="num">
                                      <p:cBhvr>
                                        <p:cTn id="12" dur="500" fill="hold"/>
                                        <p:tgtEl>
                                          <p:spTgt spid="1388892"/>
                                        </p:tgtEl>
                                        <p:attrNameLst>
                                          <p:attrName>ppt_w</p:attrName>
                                        </p:attrNameLst>
                                      </p:cBhvr>
                                      <p:tavLst>
                                        <p:tav tm="0">
                                          <p:val>
                                            <p:fltVal val="0"/>
                                          </p:val>
                                        </p:tav>
                                        <p:tav tm="100000">
                                          <p:val>
                                            <p:strVal val="#ppt_w"/>
                                          </p:val>
                                        </p:tav>
                                      </p:tavLst>
                                    </p:anim>
                                    <p:anim calcmode="lin" valueType="num">
                                      <p:cBhvr>
                                        <p:cTn id="13" dur="500" fill="hold"/>
                                        <p:tgtEl>
                                          <p:spTgt spid="1388892"/>
                                        </p:tgtEl>
                                        <p:attrNameLst>
                                          <p:attrName>ppt_h</p:attrName>
                                        </p:attrNameLst>
                                      </p:cBhvr>
                                      <p:tavLst>
                                        <p:tav tm="0">
                                          <p:val>
                                            <p:strVal val="#ppt_h"/>
                                          </p:val>
                                        </p:tav>
                                        <p:tav tm="100000">
                                          <p:val>
                                            <p:strVal val="#ppt_h"/>
                                          </p:val>
                                        </p:tav>
                                      </p:tavLst>
                                    </p:anim>
                                  </p:childTnLst>
                                </p:cTn>
                              </p:par>
                              <p:par>
                                <p:cTn id="14" presetID="17" presetClass="entr" presetSubtype="8" fill="hold" grpId="0" nodeType="withEffect">
                                  <p:stCondLst>
                                    <p:cond delay="0"/>
                                  </p:stCondLst>
                                  <p:childTnLst>
                                    <p:set>
                                      <p:cBhvr>
                                        <p:cTn id="15" dur="1" fill="hold">
                                          <p:stCondLst>
                                            <p:cond delay="0"/>
                                          </p:stCondLst>
                                        </p:cTn>
                                        <p:tgtEl>
                                          <p:spTgt spid="1388893"/>
                                        </p:tgtEl>
                                        <p:attrNameLst>
                                          <p:attrName>style.visibility</p:attrName>
                                        </p:attrNameLst>
                                      </p:cBhvr>
                                      <p:to>
                                        <p:strVal val="visible"/>
                                      </p:to>
                                    </p:set>
                                    <p:anim calcmode="lin" valueType="num">
                                      <p:cBhvr>
                                        <p:cTn id="16" dur="500" fill="hold"/>
                                        <p:tgtEl>
                                          <p:spTgt spid="1388893"/>
                                        </p:tgtEl>
                                        <p:attrNameLst>
                                          <p:attrName>ppt_x</p:attrName>
                                        </p:attrNameLst>
                                      </p:cBhvr>
                                      <p:tavLst>
                                        <p:tav tm="0">
                                          <p:val>
                                            <p:strVal val="#ppt_x-#ppt_w/2"/>
                                          </p:val>
                                        </p:tav>
                                        <p:tav tm="100000">
                                          <p:val>
                                            <p:strVal val="#ppt_x"/>
                                          </p:val>
                                        </p:tav>
                                      </p:tavLst>
                                    </p:anim>
                                    <p:anim calcmode="lin" valueType="num">
                                      <p:cBhvr>
                                        <p:cTn id="17" dur="500" fill="hold"/>
                                        <p:tgtEl>
                                          <p:spTgt spid="1388893"/>
                                        </p:tgtEl>
                                        <p:attrNameLst>
                                          <p:attrName>ppt_y</p:attrName>
                                        </p:attrNameLst>
                                      </p:cBhvr>
                                      <p:tavLst>
                                        <p:tav tm="0">
                                          <p:val>
                                            <p:strVal val="#ppt_y"/>
                                          </p:val>
                                        </p:tav>
                                        <p:tav tm="100000">
                                          <p:val>
                                            <p:strVal val="#ppt_y"/>
                                          </p:val>
                                        </p:tav>
                                      </p:tavLst>
                                    </p:anim>
                                    <p:anim calcmode="lin" valueType="num">
                                      <p:cBhvr>
                                        <p:cTn id="18" dur="500" fill="hold"/>
                                        <p:tgtEl>
                                          <p:spTgt spid="1388893"/>
                                        </p:tgtEl>
                                        <p:attrNameLst>
                                          <p:attrName>ppt_w</p:attrName>
                                        </p:attrNameLst>
                                      </p:cBhvr>
                                      <p:tavLst>
                                        <p:tav tm="0">
                                          <p:val>
                                            <p:fltVal val="0"/>
                                          </p:val>
                                        </p:tav>
                                        <p:tav tm="100000">
                                          <p:val>
                                            <p:strVal val="#ppt_w"/>
                                          </p:val>
                                        </p:tav>
                                      </p:tavLst>
                                    </p:anim>
                                    <p:anim calcmode="lin" valueType="num">
                                      <p:cBhvr>
                                        <p:cTn id="19" dur="500" fill="hold"/>
                                        <p:tgtEl>
                                          <p:spTgt spid="1388893"/>
                                        </p:tgtEl>
                                        <p:attrNameLst>
                                          <p:attrName>ppt_h</p:attrName>
                                        </p:attrNameLst>
                                      </p:cBhvr>
                                      <p:tavLst>
                                        <p:tav tm="0">
                                          <p:val>
                                            <p:strVal val="#ppt_h"/>
                                          </p:val>
                                        </p:tav>
                                        <p:tav tm="100000">
                                          <p:val>
                                            <p:strVal val="#ppt_h"/>
                                          </p:val>
                                        </p:tav>
                                      </p:tavLst>
                                    </p:anim>
                                  </p:childTnLst>
                                </p:cTn>
                              </p:par>
                            </p:childTnLst>
                          </p:cTn>
                        </p:par>
                        <p:par>
                          <p:cTn id="20" fill="hold">
                            <p:stCondLst>
                              <p:cond delay="500"/>
                            </p:stCondLst>
                            <p:childTnLst>
                              <p:par>
                                <p:cTn id="21" presetID="17" presetClass="entr" presetSubtype="1" fill="hold" grpId="0" nodeType="afterEffect">
                                  <p:stCondLst>
                                    <p:cond delay="0"/>
                                  </p:stCondLst>
                                  <p:childTnLst>
                                    <p:set>
                                      <p:cBhvr>
                                        <p:cTn id="22" dur="1" fill="hold">
                                          <p:stCondLst>
                                            <p:cond delay="0"/>
                                          </p:stCondLst>
                                        </p:cTn>
                                        <p:tgtEl>
                                          <p:spTgt spid="1388890"/>
                                        </p:tgtEl>
                                        <p:attrNameLst>
                                          <p:attrName>style.visibility</p:attrName>
                                        </p:attrNameLst>
                                      </p:cBhvr>
                                      <p:to>
                                        <p:strVal val="visible"/>
                                      </p:to>
                                    </p:set>
                                    <p:anim calcmode="lin" valueType="num">
                                      <p:cBhvr>
                                        <p:cTn id="23" dur="500" fill="hold"/>
                                        <p:tgtEl>
                                          <p:spTgt spid="1388890"/>
                                        </p:tgtEl>
                                        <p:attrNameLst>
                                          <p:attrName>ppt_x</p:attrName>
                                        </p:attrNameLst>
                                      </p:cBhvr>
                                      <p:tavLst>
                                        <p:tav tm="0">
                                          <p:val>
                                            <p:strVal val="#ppt_x"/>
                                          </p:val>
                                        </p:tav>
                                        <p:tav tm="100000">
                                          <p:val>
                                            <p:strVal val="#ppt_x"/>
                                          </p:val>
                                        </p:tav>
                                      </p:tavLst>
                                    </p:anim>
                                    <p:anim calcmode="lin" valueType="num">
                                      <p:cBhvr>
                                        <p:cTn id="24" dur="500" fill="hold"/>
                                        <p:tgtEl>
                                          <p:spTgt spid="1388890"/>
                                        </p:tgtEl>
                                        <p:attrNameLst>
                                          <p:attrName>ppt_y</p:attrName>
                                        </p:attrNameLst>
                                      </p:cBhvr>
                                      <p:tavLst>
                                        <p:tav tm="0">
                                          <p:val>
                                            <p:strVal val="#ppt_y-#ppt_h/2"/>
                                          </p:val>
                                        </p:tav>
                                        <p:tav tm="100000">
                                          <p:val>
                                            <p:strVal val="#ppt_y"/>
                                          </p:val>
                                        </p:tav>
                                      </p:tavLst>
                                    </p:anim>
                                    <p:anim calcmode="lin" valueType="num">
                                      <p:cBhvr>
                                        <p:cTn id="25" dur="500" fill="hold"/>
                                        <p:tgtEl>
                                          <p:spTgt spid="1388890"/>
                                        </p:tgtEl>
                                        <p:attrNameLst>
                                          <p:attrName>ppt_w</p:attrName>
                                        </p:attrNameLst>
                                      </p:cBhvr>
                                      <p:tavLst>
                                        <p:tav tm="0">
                                          <p:val>
                                            <p:strVal val="#ppt_w"/>
                                          </p:val>
                                        </p:tav>
                                        <p:tav tm="100000">
                                          <p:val>
                                            <p:strVal val="#ppt_w"/>
                                          </p:val>
                                        </p:tav>
                                      </p:tavLst>
                                    </p:anim>
                                    <p:anim calcmode="lin" valueType="num">
                                      <p:cBhvr>
                                        <p:cTn id="26" dur="500" fill="hold"/>
                                        <p:tgtEl>
                                          <p:spTgt spid="1388890"/>
                                        </p:tgtEl>
                                        <p:attrNameLst>
                                          <p:attrName>ppt_h</p:attrName>
                                        </p:attrNameLst>
                                      </p:cBhvr>
                                      <p:tavLst>
                                        <p:tav tm="0">
                                          <p:val>
                                            <p:fltVal val="0"/>
                                          </p:val>
                                        </p:tav>
                                        <p:tav tm="100000">
                                          <p:val>
                                            <p:strVal val="#ppt_h"/>
                                          </p:val>
                                        </p:tav>
                                      </p:tavLst>
                                    </p:anim>
                                  </p:childTnLst>
                                </p:cTn>
                              </p:par>
                              <p:par>
                                <p:cTn id="27" presetID="17" presetClass="entr" presetSubtype="1" fill="hold" grpId="0" nodeType="withEffect">
                                  <p:stCondLst>
                                    <p:cond delay="0"/>
                                  </p:stCondLst>
                                  <p:childTnLst>
                                    <p:set>
                                      <p:cBhvr>
                                        <p:cTn id="28" dur="1" fill="hold">
                                          <p:stCondLst>
                                            <p:cond delay="0"/>
                                          </p:stCondLst>
                                        </p:cTn>
                                        <p:tgtEl>
                                          <p:spTgt spid="1388891"/>
                                        </p:tgtEl>
                                        <p:attrNameLst>
                                          <p:attrName>style.visibility</p:attrName>
                                        </p:attrNameLst>
                                      </p:cBhvr>
                                      <p:to>
                                        <p:strVal val="visible"/>
                                      </p:to>
                                    </p:set>
                                    <p:anim calcmode="lin" valueType="num">
                                      <p:cBhvr>
                                        <p:cTn id="29" dur="500" fill="hold"/>
                                        <p:tgtEl>
                                          <p:spTgt spid="1388891"/>
                                        </p:tgtEl>
                                        <p:attrNameLst>
                                          <p:attrName>ppt_x</p:attrName>
                                        </p:attrNameLst>
                                      </p:cBhvr>
                                      <p:tavLst>
                                        <p:tav tm="0">
                                          <p:val>
                                            <p:strVal val="#ppt_x"/>
                                          </p:val>
                                        </p:tav>
                                        <p:tav tm="100000">
                                          <p:val>
                                            <p:strVal val="#ppt_x"/>
                                          </p:val>
                                        </p:tav>
                                      </p:tavLst>
                                    </p:anim>
                                    <p:anim calcmode="lin" valueType="num">
                                      <p:cBhvr>
                                        <p:cTn id="30" dur="500" fill="hold"/>
                                        <p:tgtEl>
                                          <p:spTgt spid="1388891"/>
                                        </p:tgtEl>
                                        <p:attrNameLst>
                                          <p:attrName>ppt_y</p:attrName>
                                        </p:attrNameLst>
                                      </p:cBhvr>
                                      <p:tavLst>
                                        <p:tav tm="0">
                                          <p:val>
                                            <p:strVal val="#ppt_y-#ppt_h/2"/>
                                          </p:val>
                                        </p:tav>
                                        <p:tav tm="100000">
                                          <p:val>
                                            <p:strVal val="#ppt_y"/>
                                          </p:val>
                                        </p:tav>
                                      </p:tavLst>
                                    </p:anim>
                                    <p:anim calcmode="lin" valueType="num">
                                      <p:cBhvr>
                                        <p:cTn id="31" dur="500" fill="hold"/>
                                        <p:tgtEl>
                                          <p:spTgt spid="1388891"/>
                                        </p:tgtEl>
                                        <p:attrNameLst>
                                          <p:attrName>ppt_w</p:attrName>
                                        </p:attrNameLst>
                                      </p:cBhvr>
                                      <p:tavLst>
                                        <p:tav tm="0">
                                          <p:val>
                                            <p:strVal val="#ppt_w"/>
                                          </p:val>
                                        </p:tav>
                                        <p:tav tm="100000">
                                          <p:val>
                                            <p:strVal val="#ppt_w"/>
                                          </p:val>
                                        </p:tav>
                                      </p:tavLst>
                                    </p:anim>
                                    <p:anim calcmode="lin" valueType="num">
                                      <p:cBhvr>
                                        <p:cTn id="32" dur="500" fill="hold"/>
                                        <p:tgtEl>
                                          <p:spTgt spid="1388891"/>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43"/>
                                        </p:tgtEl>
                                        <p:attrNameLst>
                                          <p:attrName>style.visibility</p:attrName>
                                        </p:attrNameLst>
                                      </p:cBhvr>
                                      <p:to>
                                        <p:strVal val="visible"/>
                                      </p:to>
                                    </p:set>
                                    <p:animEffect transition="in" filter="dissolve">
                                      <p:cBhvr>
                                        <p:cTn id="37" dur="500"/>
                                        <p:tgtEl>
                                          <p:spTgt spid="343"/>
                                        </p:tgtEl>
                                      </p:cBhvr>
                                    </p:animEffect>
                                  </p:childTnLst>
                                  <p:subTnLst>
                                    <p:set>
                                      <p:cBhvr override="childStyle">
                                        <p:cTn dur="1" fill="hold" display="0" masterRel="nextClick" afterEffect="1"/>
                                        <p:tgtEl>
                                          <p:spTgt spid="343"/>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48"/>
                                        </p:tgtEl>
                                        <p:attrNameLst>
                                          <p:attrName>style.visibility</p:attrName>
                                        </p:attrNameLst>
                                      </p:cBhvr>
                                      <p:to>
                                        <p:strVal val="visible"/>
                                      </p:to>
                                    </p:set>
                                  </p:childTnLst>
                                </p:cTn>
                              </p:par>
                            </p:childTnLst>
                          </p:cTn>
                        </p:par>
                        <p:par>
                          <p:cTn id="42" fill="hold">
                            <p:stCondLst>
                              <p:cond delay="0"/>
                            </p:stCondLst>
                            <p:childTnLst>
                              <p:par>
                                <p:cTn id="43" presetID="17" presetClass="entr" presetSubtype="2" fill="hold" grpId="0" nodeType="afterEffect">
                                  <p:stCondLst>
                                    <p:cond delay="0"/>
                                  </p:stCondLst>
                                  <p:childTnLst>
                                    <p:set>
                                      <p:cBhvr>
                                        <p:cTn id="44" dur="1" fill="hold">
                                          <p:stCondLst>
                                            <p:cond delay="0"/>
                                          </p:stCondLst>
                                        </p:cTn>
                                        <p:tgtEl>
                                          <p:spTgt spid="346"/>
                                        </p:tgtEl>
                                        <p:attrNameLst>
                                          <p:attrName>style.visibility</p:attrName>
                                        </p:attrNameLst>
                                      </p:cBhvr>
                                      <p:to>
                                        <p:strVal val="visible"/>
                                      </p:to>
                                    </p:set>
                                    <p:anim calcmode="lin" valueType="num">
                                      <p:cBhvr>
                                        <p:cTn id="45" dur="500" fill="hold"/>
                                        <p:tgtEl>
                                          <p:spTgt spid="346"/>
                                        </p:tgtEl>
                                        <p:attrNameLst>
                                          <p:attrName>ppt_x</p:attrName>
                                        </p:attrNameLst>
                                      </p:cBhvr>
                                      <p:tavLst>
                                        <p:tav tm="0">
                                          <p:val>
                                            <p:strVal val="#ppt_x+#ppt_w/2"/>
                                          </p:val>
                                        </p:tav>
                                        <p:tav tm="100000">
                                          <p:val>
                                            <p:strVal val="#ppt_x"/>
                                          </p:val>
                                        </p:tav>
                                      </p:tavLst>
                                    </p:anim>
                                    <p:anim calcmode="lin" valueType="num">
                                      <p:cBhvr>
                                        <p:cTn id="46" dur="500" fill="hold"/>
                                        <p:tgtEl>
                                          <p:spTgt spid="346"/>
                                        </p:tgtEl>
                                        <p:attrNameLst>
                                          <p:attrName>ppt_y</p:attrName>
                                        </p:attrNameLst>
                                      </p:cBhvr>
                                      <p:tavLst>
                                        <p:tav tm="0">
                                          <p:val>
                                            <p:strVal val="#ppt_y"/>
                                          </p:val>
                                        </p:tav>
                                        <p:tav tm="100000">
                                          <p:val>
                                            <p:strVal val="#ppt_y"/>
                                          </p:val>
                                        </p:tav>
                                      </p:tavLst>
                                    </p:anim>
                                    <p:anim calcmode="lin" valueType="num">
                                      <p:cBhvr>
                                        <p:cTn id="47" dur="500" fill="hold"/>
                                        <p:tgtEl>
                                          <p:spTgt spid="346"/>
                                        </p:tgtEl>
                                        <p:attrNameLst>
                                          <p:attrName>ppt_w</p:attrName>
                                        </p:attrNameLst>
                                      </p:cBhvr>
                                      <p:tavLst>
                                        <p:tav tm="0">
                                          <p:val>
                                            <p:fltVal val="0"/>
                                          </p:val>
                                        </p:tav>
                                        <p:tav tm="100000">
                                          <p:val>
                                            <p:strVal val="#ppt_w"/>
                                          </p:val>
                                        </p:tav>
                                      </p:tavLst>
                                    </p:anim>
                                    <p:anim calcmode="lin" valueType="num">
                                      <p:cBhvr>
                                        <p:cTn id="48" dur="500" fill="hold"/>
                                        <p:tgtEl>
                                          <p:spTgt spid="346"/>
                                        </p:tgtEl>
                                        <p:attrNameLst>
                                          <p:attrName>ppt_h</p:attrName>
                                        </p:attrNameLst>
                                      </p:cBhvr>
                                      <p:tavLst>
                                        <p:tav tm="0">
                                          <p:val>
                                            <p:strVal val="#ppt_h"/>
                                          </p:val>
                                        </p:tav>
                                        <p:tav tm="100000">
                                          <p:val>
                                            <p:strVal val="#ppt_h"/>
                                          </p:val>
                                        </p:tav>
                                      </p:tavLst>
                                    </p:anim>
                                  </p:childTnLst>
                                </p:cTn>
                              </p:par>
                              <p:par>
                                <p:cTn id="49" presetID="17" presetClass="entr" presetSubtype="8" fill="hold" grpId="0" nodeType="withEffect">
                                  <p:stCondLst>
                                    <p:cond delay="0"/>
                                  </p:stCondLst>
                                  <p:childTnLst>
                                    <p:set>
                                      <p:cBhvr>
                                        <p:cTn id="50" dur="1" fill="hold">
                                          <p:stCondLst>
                                            <p:cond delay="0"/>
                                          </p:stCondLst>
                                        </p:cTn>
                                        <p:tgtEl>
                                          <p:spTgt spid="347"/>
                                        </p:tgtEl>
                                        <p:attrNameLst>
                                          <p:attrName>style.visibility</p:attrName>
                                        </p:attrNameLst>
                                      </p:cBhvr>
                                      <p:to>
                                        <p:strVal val="visible"/>
                                      </p:to>
                                    </p:set>
                                    <p:anim calcmode="lin" valueType="num">
                                      <p:cBhvr>
                                        <p:cTn id="51" dur="500" fill="hold"/>
                                        <p:tgtEl>
                                          <p:spTgt spid="347"/>
                                        </p:tgtEl>
                                        <p:attrNameLst>
                                          <p:attrName>ppt_x</p:attrName>
                                        </p:attrNameLst>
                                      </p:cBhvr>
                                      <p:tavLst>
                                        <p:tav tm="0">
                                          <p:val>
                                            <p:strVal val="#ppt_x-#ppt_w/2"/>
                                          </p:val>
                                        </p:tav>
                                        <p:tav tm="100000">
                                          <p:val>
                                            <p:strVal val="#ppt_x"/>
                                          </p:val>
                                        </p:tav>
                                      </p:tavLst>
                                    </p:anim>
                                    <p:anim calcmode="lin" valueType="num">
                                      <p:cBhvr>
                                        <p:cTn id="52" dur="500" fill="hold"/>
                                        <p:tgtEl>
                                          <p:spTgt spid="347"/>
                                        </p:tgtEl>
                                        <p:attrNameLst>
                                          <p:attrName>ppt_y</p:attrName>
                                        </p:attrNameLst>
                                      </p:cBhvr>
                                      <p:tavLst>
                                        <p:tav tm="0">
                                          <p:val>
                                            <p:strVal val="#ppt_y"/>
                                          </p:val>
                                        </p:tav>
                                        <p:tav tm="100000">
                                          <p:val>
                                            <p:strVal val="#ppt_y"/>
                                          </p:val>
                                        </p:tav>
                                      </p:tavLst>
                                    </p:anim>
                                    <p:anim calcmode="lin" valueType="num">
                                      <p:cBhvr>
                                        <p:cTn id="53" dur="500" fill="hold"/>
                                        <p:tgtEl>
                                          <p:spTgt spid="347"/>
                                        </p:tgtEl>
                                        <p:attrNameLst>
                                          <p:attrName>ppt_w</p:attrName>
                                        </p:attrNameLst>
                                      </p:cBhvr>
                                      <p:tavLst>
                                        <p:tav tm="0">
                                          <p:val>
                                            <p:fltVal val="0"/>
                                          </p:val>
                                        </p:tav>
                                        <p:tav tm="100000">
                                          <p:val>
                                            <p:strVal val="#ppt_w"/>
                                          </p:val>
                                        </p:tav>
                                      </p:tavLst>
                                    </p:anim>
                                    <p:anim calcmode="lin" valueType="num">
                                      <p:cBhvr>
                                        <p:cTn id="54" dur="500" fill="hold"/>
                                        <p:tgtEl>
                                          <p:spTgt spid="347"/>
                                        </p:tgtEl>
                                        <p:attrNameLst>
                                          <p:attrName>ppt_h</p:attrName>
                                        </p:attrNameLst>
                                      </p:cBhvr>
                                      <p:tavLst>
                                        <p:tav tm="0">
                                          <p:val>
                                            <p:strVal val="#ppt_h"/>
                                          </p:val>
                                        </p:tav>
                                        <p:tav tm="100000">
                                          <p:val>
                                            <p:strVal val="#ppt_h"/>
                                          </p:val>
                                        </p:tav>
                                      </p:tavLst>
                                    </p:anim>
                                  </p:childTnLst>
                                </p:cTn>
                              </p:par>
                            </p:childTnLst>
                          </p:cTn>
                        </p:par>
                        <p:par>
                          <p:cTn id="55" fill="hold">
                            <p:stCondLst>
                              <p:cond delay="500"/>
                            </p:stCondLst>
                            <p:childTnLst>
                              <p:par>
                                <p:cTn id="56" presetID="17" presetClass="entr" presetSubtype="1" fill="hold" grpId="0" nodeType="afterEffect">
                                  <p:stCondLst>
                                    <p:cond delay="0"/>
                                  </p:stCondLst>
                                  <p:childTnLst>
                                    <p:set>
                                      <p:cBhvr>
                                        <p:cTn id="57" dur="1" fill="hold">
                                          <p:stCondLst>
                                            <p:cond delay="0"/>
                                          </p:stCondLst>
                                        </p:cTn>
                                        <p:tgtEl>
                                          <p:spTgt spid="344"/>
                                        </p:tgtEl>
                                        <p:attrNameLst>
                                          <p:attrName>style.visibility</p:attrName>
                                        </p:attrNameLst>
                                      </p:cBhvr>
                                      <p:to>
                                        <p:strVal val="visible"/>
                                      </p:to>
                                    </p:set>
                                    <p:anim calcmode="lin" valueType="num">
                                      <p:cBhvr>
                                        <p:cTn id="58" dur="500" fill="hold"/>
                                        <p:tgtEl>
                                          <p:spTgt spid="344"/>
                                        </p:tgtEl>
                                        <p:attrNameLst>
                                          <p:attrName>ppt_x</p:attrName>
                                        </p:attrNameLst>
                                      </p:cBhvr>
                                      <p:tavLst>
                                        <p:tav tm="0">
                                          <p:val>
                                            <p:strVal val="#ppt_x"/>
                                          </p:val>
                                        </p:tav>
                                        <p:tav tm="100000">
                                          <p:val>
                                            <p:strVal val="#ppt_x"/>
                                          </p:val>
                                        </p:tav>
                                      </p:tavLst>
                                    </p:anim>
                                    <p:anim calcmode="lin" valueType="num">
                                      <p:cBhvr>
                                        <p:cTn id="59" dur="500" fill="hold"/>
                                        <p:tgtEl>
                                          <p:spTgt spid="344"/>
                                        </p:tgtEl>
                                        <p:attrNameLst>
                                          <p:attrName>ppt_y</p:attrName>
                                        </p:attrNameLst>
                                      </p:cBhvr>
                                      <p:tavLst>
                                        <p:tav tm="0">
                                          <p:val>
                                            <p:strVal val="#ppt_y-#ppt_h/2"/>
                                          </p:val>
                                        </p:tav>
                                        <p:tav tm="100000">
                                          <p:val>
                                            <p:strVal val="#ppt_y"/>
                                          </p:val>
                                        </p:tav>
                                      </p:tavLst>
                                    </p:anim>
                                    <p:anim calcmode="lin" valueType="num">
                                      <p:cBhvr>
                                        <p:cTn id="60" dur="500" fill="hold"/>
                                        <p:tgtEl>
                                          <p:spTgt spid="344"/>
                                        </p:tgtEl>
                                        <p:attrNameLst>
                                          <p:attrName>ppt_w</p:attrName>
                                        </p:attrNameLst>
                                      </p:cBhvr>
                                      <p:tavLst>
                                        <p:tav tm="0">
                                          <p:val>
                                            <p:strVal val="#ppt_w"/>
                                          </p:val>
                                        </p:tav>
                                        <p:tav tm="100000">
                                          <p:val>
                                            <p:strVal val="#ppt_w"/>
                                          </p:val>
                                        </p:tav>
                                      </p:tavLst>
                                    </p:anim>
                                    <p:anim calcmode="lin" valueType="num">
                                      <p:cBhvr>
                                        <p:cTn id="61" dur="500" fill="hold"/>
                                        <p:tgtEl>
                                          <p:spTgt spid="344"/>
                                        </p:tgtEl>
                                        <p:attrNameLst>
                                          <p:attrName>ppt_h</p:attrName>
                                        </p:attrNameLst>
                                      </p:cBhvr>
                                      <p:tavLst>
                                        <p:tav tm="0">
                                          <p:val>
                                            <p:fltVal val="0"/>
                                          </p:val>
                                        </p:tav>
                                        <p:tav tm="100000">
                                          <p:val>
                                            <p:strVal val="#ppt_h"/>
                                          </p:val>
                                        </p:tav>
                                      </p:tavLst>
                                    </p:anim>
                                  </p:childTnLst>
                                </p:cTn>
                              </p:par>
                              <p:par>
                                <p:cTn id="62" presetID="17" presetClass="entr" presetSubtype="1" fill="hold" nodeType="withEffect">
                                  <p:stCondLst>
                                    <p:cond delay="0"/>
                                  </p:stCondLst>
                                  <p:childTnLst>
                                    <p:set>
                                      <p:cBhvr>
                                        <p:cTn id="63" dur="1" fill="hold">
                                          <p:stCondLst>
                                            <p:cond delay="0"/>
                                          </p:stCondLst>
                                        </p:cTn>
                                        <p:tgtEl>
                                          <p:spTgt spid="345"/>
                                        </p:tgtEl>
                                        <p:attrNameLst>
                                          <p:attrName>style.visibility</p:attrName>
                                        </p:attrNameLst>
                                      </p:cBhvr>
                                      <p:to>
                                        <p:strVal val="visible"/>
                                      </p:to>
                                    </p:set>
                                    <p:anim calcmode="lin" valueType="num">
                                      <p:cBhvr>
                                        <p:cTn id="64" dur="500" fill="hold"/>
                                        <p:tgtEl>
                                          <p:spTgt spid="345"/>
                                        </p:tgtEl>
                                        <p:attrNameLst>
                                          <p:attrName>ppt_x</p:attrName>
                                        </p:attrNameLst>
                                      </p:cBhvr>
                                      <p:tavLst>
                                        <p:tav tm="0">
                                          <p:val>
                                            <p:strVal val="#ppt_x"/>
                                          </p:val>
                                        </p:tav>
                                        <p:tav tm="100000">
                                          <p:val>
                                            <p:strVal val="#ppt_x"/>
                                          </p:val>
                                        </p:tav>
                                      </p:tavLst>
                                    </p:anim>
                                    <p:anim calcmode="lin" valueType="num">
                                      <p:cBhvr>
                                        <p:cTn id="65" dur="500" fill="hold"/>
                                        <p:tgtEl>
                                          <p:spTgt spid="345"/>
                                        </p:tgtEl>
                                        <p:attrNameLst>
                                          <p:attrName>ppt_y</p:attrName>
                                        </p:attrNameLst>
                                      </p:cBhvr>
                                      <p:tavLst>
                                        <p:tav tm="0">
                                          <p:val>
                                            <p:strVal val="#ppt_y-#ppt_h/2"/>
                                          </p:val>
                                        </p:tav>
                                        <p:tav tm="100000">
                                          <p:val>
                                            <p:strVal val="#ppt_y"/>
                                          </p:val>
                                        </p:tav>
                                      </p:tavLst>
                                    </p:anim>
                                    <p:anim calcmode="lin" valueType="num">
                                      <p:cBhvr>
                                        <p:cTn id="66" dur="500" fill="hold"/>
                                        <p:tgtEl>
                                          <p:spTgt spid="345"/>
                                        </p:tgtEl>
                                        <p:attrNameLst>
                                          <p:attrName>ppt_w</p:attrName>
                                        </p:attrNameLst>
                                      </p:cBhvr>
                                      <p:tavLst>
                                        <p:tav tm="0">
                                          <p:val>
                                            <p:strVal val="#ppt_w"/>
                                          </p:val>
                                        </p:tav>
                                        <p:tav tm="100000">
                                          <p:val>
                                            <p:strVal val="#ppt_w"/>
                                          </p:val>
                                        </p:tav>
                                      </p:tavLst>
                                    </p:anim>
                                    <p:anim calcmode="lin" valueType="num">
                                      <p:cBhvr>
                                        <p:cTn id="67" dur="500" fill="hold"/>
                                        <p:tgtEl>
                                          <p:spTgt spid="345"/>
                                        </p:tgtEl>
                                        <p:attrNameLst>
                                          <p:attrName>ppt_h</p:attrName>
                                        </p:attrNameLst>
                                      </p:cBhvr>
                                      <p:tavLst>
                                        <p:tav tm="0">
                                          <p:val>
                                            <p:fltVal val="0"/>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355"/>
                                        </p:tgtEl>
                                        <p:attrNameLst>
                                          <p:attrName>style.visibility</p:attrName>
                                        </p:attrNameLst>
                                      </p:cBhvr>
                                      <p:to>
                                        <p:strVal val="visible"/>
                                      </p:to>
                                    </p:set>
                                    <p:animEffect transition="in" filter="dissolve">
                                      <p:cBhvr>
                                        <p:cTn id="72" dur="500"/>
                                        <p:tgtEl>
                                          <p:spTgt spid="355"/>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356"/>
                                        </p:tgtEl>
                                        <p:attrNameLst>
                                          <p:attrName>style.visibility</p:attrName>
                                        </p:attrNameLst>
                                      </p:cBhvr>
                                      <p:to>
                                        <p:strVal val="visible"/>
                                      </p:to>
                                    </p:set>
                                    <p:animEffect transition="in" filter="dissolve">
                                      <p:cBhvr>
                                        <p:cTn id="77" dur="500"/>
                                        <p:tgtEl>
                                          <p:spTgt spid="356"/>
                                        </p:tgtEl>
                                      </p:cBhvr>
                                    </p:animEffect>
                                  </p:childTnLst>
                                  <p:subTnLst>
                                    <p:set>
                                      <p:cBhvr override="childStyle">
                                        <p:cTn dur="1" fill="hold" display="0" masterRel="nextClick" afterEffect="1"/>
                                        <p:tgtEl>
                                          <p:spTgt spid="35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8890" grpId="0" animBg="1"/>
      <p:bldP spid="1388891" grpId="0" animBg="1"/>
      <p:bldP spid="1388892" grpId="0" animBg="1"/>
      <p:bldP spid="1388893" grpId="0" animBg="1"/>
      <p:bldP spid="1388894" grpId="0"/>
      <p:bldP spid="343" grpId="0" animBg="1"/>
      <p:bldP spid="344" grpId="0" animBg="1"/>
      <p:bldP spid="346" grpId="0" animBg="1"/>
      <p:bldP spid="347" grpId="0" animBg="1"/>
      <p:bldP spid="348" grpId="0"/>
      <p:bldP spid="355" grpId="0" animBg="1"/>
      <p:bldP spid="35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灯片编号占位符 4"/>
          <p:cNvSpPr>
            <a:spLocks noGrp="1"/>
          </p:cNvSpPr>
          <p:nvPr>
            <p:ph type="sldNum" sz="quarter" idx="11"/>
          </p:nvPr>
        </p:nvSpPr>
        <p:spPr/>
        <p:txBody>
          <a:bodyPr/>
          <a:lstStyle/>
          <a:p>
            <a:fld id="{8958A17E-AD28-4424-98CC-4D05F0734DBF}" type="slidenum">
              <a:rPr lang="zh-CN" altLang="en-US"/>
              <a:pPr/>
              <a:t>8</a:t>
            </a:fld>
            <a:endParaRPr lang="en-US" altLang="zh-CN"/>
          </a:p>
        </p:txBody>
      </p:sp>
      <p:sp>
        <p:nvSpPr>
          <p:cNvPr id="1372162" name="Rectangle 2"/>
          <p:cNvSpPr>
            <a:spLocks noGrp="1" noChangeArrowheads="1"/>
          </p:cNvSpPr>
          <p:nvPr>
            <p:ph type="title"/>
          </p:nvPr>
        </p:nvSpPr>
        <p:spPr>
          <a:xfrm>
            <a:off x="539750" y="44450"/>
            <a:ext cx="8423275" cy="506413"/>
          </a:xfrm>
        </p:spPr>
        <p:txBody>
          <a:bodyPr/>
          <a:lstStyle/>
          <a:p>
            <a:r>
              <a:rPr lang="zh-CN" altLang="en-US" sz="3200" b="0"/>
              <a:t>基本思想：流水举例</a:t>
            </a:r>
          </a:p>
        </p:txBody>
      </p:sp>
      <p:sp>
        <p:nvSpPr>
          <p:cNvPr id="1372164" name="Text Box 4"/>
          <p:cNvSpPr txBox="1">
            <a:spLocks noChangeArrowheads="1"/>
          </p:cNvSpPr>
          <p:nvPr/>
        </p:nvSpPr>
        <p:spPr bwMode="auto">
          <a:xfrm>
            <a:off x="827088" y="1089025"/>
            <a:ext cx="720725" cy="974725"/>
          </a:xfrm>
          <a:prstGeom prst="rect">
            <a:avLst/>
          </a:prstGeom>
          <a:noFill/>
          <a:ln w="38100" algn="ctr">
            <a:noFill/>
            <a:miter lim="800000"/>
            <a:headEnd/>
            <a:tailEnd type="none" w="med" len="lg"/>
          </a:ln>
          <a:effectLst/>
        </p:spPr>
        <p:txBody>
          <a:bodyPr>
            <a:spAutoFit/>
          </a:bodyPr>
          <a:lstStyle/>
          <a:p>
            <a:pPr algn="r">
              <a:lnSpc>
                <a:spcPct val="90000"/>
              </a:lnSpc>
            </a:pPr>
            <a:r>
              <a:rPr lang="zh-CN" altLang="en-US" sz="1600">
                <a:solidFill>
                  <a:srgbClr val="FF3300"/>
                </a:solidFill>
                <a:latin typeface="Arial" charset="0"/>
              </a:rPr>
              <a:t>存放熨整烘干洗涤</a:t>
            </a:r>
          </a:p>
        </p:txBody>
      </p:sp>
      <p:sp>
        <p:nvSpPr>
          <p:cNvPr id="1372165" name="Text Box 5"/>
          <p:cNvSpPr txBox="1">
            <a:spLocks noChangeArrowheads="1"/>
          </p:cNvSpPr>
          <p:nvPr/>
        </p:nvSpPr>
        <p:spPr bwMode="auto">
          <a:xfrm>
            <a:off x="827088" y="4832350"/>
            <a:ext cx="720725" cy="974725"/>
          </a:xfrm>
          <a:prstGeom prst="rect">
            <a:avLst/>
          </a:prstGeom>
          <a:noFill/>
          <a:ln w="38100" algn="ctr">
            <a:noFill/>
            <a:miter lim="800000"/>
            <a:headEnd/>
            <a:tailEnd type="none" w="med" len="lg"/>
          </a:ln>
          <a:effectLst/>
        </p:spPr>
        <p:txBody>
          <a:bodyPr>
            <a:spAutoFit/>
          </a:bodyPr>
          <a:lstStyle/>
          <a:p>
            <a:pPr algn="r">
              <a:lnSpc>
                <a:spcPct val="90000"/>
              </a:lnSpc>
            </a:pPr>
            <a:r>
              <a:rPr lang="zh-CN" altLang="en-US" sz="1600">
                <a:solidFill>
                  <a:srgbClr val="FF3300"/>
                </a:solidFill>
                <a:latin typeface="Arial" charset="0"/>
              </a:rPr>
              <a:t>存放熨整烘干洗涤</a:t>
            </a:r>
          </a:p>
        </p:txBody>
      </p:sp>
      <p:sp>
        <p:nvSpPr>
          <p:cNvPr id="1372166" name="Text Box 6"/>
          <p:cNvSpPr txBox="1">
            <a:spLocks noChangeArrowheads="1"/>
          </p:cNvSpPr>
          <p:nvPr/>
        </p:nvSpPr>
        <p:spPr bwMode="auto">
          <a:xfrm>
            <a:off x="395288" y="3321050"/>
            <a:ext cx="1223962" cy="533400"/>
          </a:xfrm>
          <a:prstGeom prst="rect">
            <a:avLst/>
          </a:prstGeom>
          <a:noFill/>
          <a:ln w="38100" algn="ctr">
            <a:noFill/>
            <a:miter lim="800000"/>
            <a:headEnd/>
            <a:tailEnd type="none" w="med" len="lg"/>
          </a:ln>
          <a:effectLst/>
        </p:spPr>
        <p:txBody>
          <a:bodyPr>
            <a:spAutoFit/>
          </a:bodyPr>
          <a:lstStyle/>
          <a:p>
            <a:pPr algn="r">
              <a:lnSpc>
                <a:spcPct val="90000"/>
              </a:lnSpc>
            </a:pPr>
            <a:r>
              <a:rPr lang="zh-CN" altLang="en-US" sz="1600">
                <a:solidFill>
                  <a:srgbClr val="FF3300"/>
                </a:solidFill>
                <a:latin typeface="Arial" charset="0"/>
              </a:rPr>
              <a:t>熨整、存放</a:t>
            </a:r>
          </a:p>
          <a:p>
            <a:pPr algn="r">
              <a:lnSpc>
                <a:spcPct val="90000"/>
              </a:lnSpc>
            </a:pPr>
            <a:r>
              <a:rPr lang="zh-CN" altLang="en-US" sz="1600">
                <a:solidFill>
                  <a:srgbClr val="FF3300"/>
                </a:solidFill>
                <a:latin typeface="Arial" charset="0"/>
              </a:rPr>
              <a:t>洗涤、烘干</a:t>
            </a:r>
          </a:p>
        </p:txBody>
      </p:sp>
      <p:sp>
        <p:nvSpPr>
          <p:cNvPr id="1372167" name="Text Box 7"/>
          <p:cNvSpPr txBox="1">
            <a:spLocks noChangeArrowheads="1"/>
          </p:cNvSpPr>
          <p:nvPr/>
        </p:nvSpPr>
        <p:spPr bwMode="auto">
          <a:xfrm>
            <a:off x="7812088" y="474663"/>
            <a:ext cx="1081087" cy="1190625"/>
          </a:xfrm>
          <a:prstGeom prst="rect">
            <a:avLst/>
          </a:prstGeom>
          <a:noFill/>
          <a:ln w="38100" algn="ctr">
            <a:noFill/>
            <a:miter lim="800000"/>
            <a:headEnd/>
            <a:tailEnd type="none" w="med" len="lg"/>
          </a:ln>
          <a:effectLst/>
        </p:spPr>
        <p:txBody>
          <a:bodyPr>
            <a:spAutoFit/>
          </a:bodyPr>
          <a:lstStyle/>
          <a:p>
            <a:pPr algn="l"/>
            <a:r>
              <a:rPr lang="en-US" altLang="zh-CN" sz="1800">
                <a:solidFill>
                  <a:srgbClr val="FF3300"/>
                </a:solidFill>
                <a:latin typeface="Arial" charset="0"/>
              </a:rPr>
              <a:t>1</a:t>
            </a:r>
            <a:r>
              <a:rPr lang="zh-CN" altLang="en-US" sz="1800">
                <a:solidFill>
                  <a:srgbClr val="FF3300"/>
                </a:solidFill>
                <a:latin typeface="Arial" charset="0"/>
              </a:rPr>
              <a:t>：张三</a:t>
            </a:r>
          </a:p>
          <a:p>
            <a:pPr algn="l"/>
            <a:r>
              <a:rPr lang="en-US" altLang="zh-CN" sz="1800">
                <a:solidFill>
                  <a:srgbClr val="FF3300"/>
                </a:solidFill>
                <a:latin typeface="Arial" charset="0"/>
              </a:rPr>
              <a:t>2</a:t>
            </a:r>
            <a:r>
              <a:rPr lang="zh-CN" altLang="en-US" sz="1800">
                <a:solidFill>
                  <a:srgbClr val="FF3300"/>
                </a:solidFill>
                <a:latin typeface="Arial" charset="0"/>
              </a:rPr>
              <a:t>：李四</a:t>
            </a:r>
          </a:p>
          <a:p>
            <a:pPr algn="l"/>
            <a:r>
              <a:rPr lang="en-US" altLang="zh-CN" sz="1800">
                <a:solidFill>
                  <a:srgbClr val="FF3300"/>
                </a:solidFill>
                <a:latin typeface="Arial" charset="0"/>
              </a:rPr>
              <a:t>3</a:t>
            </a:r>
            <a:r>
              <a:rPr lang="zh-CN" altLang="en-US" sz="1800">
                <a:solidFill>
                  <a:srgbClr val="FF3300"/>
                </a:solidFill>
                <a:latin typeface="Arial" charset="0"/>
              </a:rPr>
              <a:t>：王五</a:t>
            </a:r>
          </a:p>
          <a:p>
            <a:pPr algn="l"/>
            <a:r>
              <a:rPr lang="en-US" altLang="zh-CN" sz="1800">
                <a:solidFill>
                  <a:srgbClr val="FF3300"/>
                </a:solidFill>
                <a:latin typeface="Arial" charset="0"/>
              </a:rPr>
              <a:t>4</a:t>
            </a:r>
            <a:r>
              <a:rPr lang="zh-CN" altLang="en-US" sz="1800">
                <a:solidFill>
                  <a:srgbClr val="FF3300"/>
                </a:solidFill>
                <a:latin typeface="Arial" charset="0"/>
              </a:rPr>
              <a:t>：赵六</a:t>
            </a:r>
          </a:p>
        </p:txBody>
      </p:sp>
      <p:sp>
        <p:nvSpPr>
          <p:cNvPr id="1372169" name="Line 9"/>
          <p:cNvSpPr>
            <a:spLocks noChangeShapeType="1"/>
          </p:cNvSpPr>
          <p:nvPr/>
        </p:nvSpPr>
        <p:spPr bwMode="auto">
          <a:xfrm>
            <a:off x="1547813" y="2024063"/>
            <a:ext cx="6192837"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72170" name="Line 10"/>
          <p:cNvSpPr>
            <a:spLocks noChangeShapeType="1"/>
          </p:cNvSpPr>
          <p:nvPr/>
        </p:nvSpPr>
        <p:spPr bwMode="auto">
          <a:xfrm flipV="1">
            <a:off x="1547813" y="944563"/>
            <a:ext cx="0" cy="107950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72171" name="Rectangle 11"/>
          <p:cNvSpPr>
            <a:spLocks noChangeArrowheads="1"/>
          </p:cNvSpPr>
          <p:nvPr/>
        </p:nvSpPr>
        <p:spPr bwMode="auto">
          <a:xfrm>
            <a:off x="1547813" y="1808163"/>
            <a:ext cx="360362" cy="21590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600">
                <a:latin typeface="Arial" charset="0"/>
              </a:rPr>
              <a:t>1</a:t>
            </a:r>
          </a:p>
        </p:txBody>
      </p:sp>
      <p:sp>
        <p:nvSpPr>
          <p:cNvPr id="1372172" name="Rectangle 12"/>
          <p:cNvSpPr>
            <a:spLocks noChangeArrowheads="1"/>
          </p:cNvSpPr>
          <p:nvPr/>
        </p:nvSpPr>
        <p:spPr bwMode="auto">
          <a:xfrm>
            <a:off x="1908175" y="1592263"/>
            <a:ext cx="360363" cy="21590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600">
                <a:latin typeface="Arial" charset="0"/>
              </a:rPr>
              <a:t>1</a:t>
            </a:r>
          </a:p>
        </p:txBody>
      </p:sp>
      <p:sp>
        <p:nvSpPr>
          <p:cNvPr id="1372173" name="Rectangle 13"/>
          <p:cNvSpPr>
            <a:spLocks noChangeArrowheads="1"/>
          </p:cNvSpPr>
          <p:nvPr/>
        </p:nvSpPr>
        <p:spPr bwMode="auto">
          <a:xfrm>
            <a:off x="2268538" y="1376363"/>
            <a:ext cx="360362" cy="21590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600">
                <a:latin typeface="Arial" charset="0"/>
              </a:rPr>
              <a:t>1</a:t>
            </a:r>
          </a:p>
        </p:txBody>
      </p:sp>
      <p:sp>
        <p:nvSpPr>
          <p:cNvPr id="1372174" name="Rectangle 14"/>
          <p:cNvSpPr>
            <a:spLocks noChangeArrowheads="1"/>
          </p:cNvSpPr>
          <p:nvPr/>
        </p:nvSpPr>
        <p:spPr bwMode="auto">
          <a:xfrm>
            <a:off x="2627313" y="1160463"/>
            <a:ext cx="360362" cy="21590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600">
                <a:latin typeface="Arial" charset="0"/>
              </a:rPr>
              <a:t>1</a:t>
            </a:r>
          </a:p>
        </p:txBody>
      </p:sp>
      <p:sp>
        <p:nvSpPr>
          <p:cNvPr id="1372175" name="Rectangle 15"/>
          <p:cNvSpPr>
            <a:spLocks noChangeArrowheads="1"/>
          </p:cNvSpPr>
          <p:nvPr/>
        </p:nvSpPr>
        <p:spPr bwMode="auto">
          <a:xfrm>
            <a:off x="2987675" y="1808163"/>
            <a:ext cx="360363" cy="215900"/>
          </a:xfrm>
          <a:prstGeom prst="rect">
            <a:avLst/>
          </a:prstGeom>
          <a:solidFill>
            <a:srgbClr val="FF99CC"/>
          </a:solidFill>
          <a:ln w="28575" algn="ctr">
            <a:solidFill>
              <a:schemeClr val="tx1"/>
            </a:solidFill>
            <a:miter lim="800000"/>
            <a:headEnd/>
            <a:tailEnd/>
          </a:ln>
          <a:effectLst/>
        </p:spPr>
        <p:txBody>
          <a:bodyPr wrap="none" anchor="ctr"/>
          <a:lstStyle/>
          <a:p>
            <a:r>
              <a:rPr lang="en-US" altLang="zh-CN" sz="1600">
                <a:latin typeface="Arial" charset="0"/>
              </a:rPr>
              <a:t>2</a:t>
            </a:r>
          </a:p>
        </p:txBody>
      </p:sp>
      <p:sp>
        <p:nvSpPr>
          <p:cNvPr id="1372176" name="Rectangle 16"/>
          <p:cNvSpPr>
            <a:spLocks noChangeArrowheads="1"/>
          </p:cNvSpPr>
          <p:nvPr/>
        </p:nvSpPr>
        <p:spPr bwMode="auto">
          <a:xfrm>
            <a:off x="3348038" y="1592263"/>
            <a:ext cx="360362" cy="215900"/>
          </a:xfrm>
          <a:prstGeom prst="rect">
            <a:avLst/>
          </a:prstGeom>
          <a:solidFill>
            <a:srgbClr val="FF99CC"/>
          </a:solidFill>
          <a:ln w="28575" algn="ctr">
            <a:solidFill>
              <a:schemeClr val="tx1"/>
            </a:solidFill>
            <a:miter lim="800000"/>
            <a:headEnd/>
            <a:tailEnd/>
          </a:ln>
          <a:effectLst/>
        </p:spPr>
        <p:txBody>
          <a:bodyPr wrap="none" anchor="ctr"/>
          <a:lstStyle/>
          <a:p>
            <a:r>
              <a:rPr lang="en-US" altLang="zh-CN" sz="1600">
                <a:latin typeface="Arial" charset="0"/>
              </a:rPr>
              <a:t>2</a:t>
            </a:r>
          </a:p>
        </p:txBody>
      </p:sp>
      <p:sp>
        <p:nvSpPr>
          <p:cNvPr id="1372177" name="Rectangle 17"/>
          <p:cNvSpPr>
            <a:spLocks noChangeArrowheads="1"/>
          </p:cNvSpPr>
          <p:nvPr/>
        </p:nvSpPr>
        <p:spPr bwMode="auto">
          <a:xfrm>
            <a:off x="3708400" y="1376363"/>
            <a:ext cx="360363" cy="215900"/>
          </a:xfrm>
          <a:prstGeom prst="rect">
            <a:avLst/>
          </a:prstGeom>
          <a:solidFill>
            <a:srgbClr val="FF99CC"/>
          </a:solidFill>
          <a:ln w="28575" algn="ctr">
            <a:solidFill>
              <a:schemeClr val="tx1"/>
            </a:solidFill>
            <a:miter lim="800000"/>
            <a:headEnd/>
            <a:tailEnd/>
          </a:ln>
          <a:effectLst/>
        </p:spPr>
        <p:txBody>
          <a:bodyPr wrap="none" anchor="ctr"/>
          <a:lstStyle/>
          <a:p>
            <a:r>
              <a:rPr lang="en-US" altLang="zh-CN" sz="1600">
                <a:latin typeface="Arial" charset="0"/>
              </a:rPr>
              <a:t>2</a:t>
            </a:r>
          </a:p>
        </p:txBody>
      </p:sp>
      <p:sp>
        <p:nvSpPr>
          <p:cNvPr id="1372178" name="Rectangle 18"/>
          <p:cNvSpPr>
            <a:spLocks noChangeArrowheads="1"/>
          </p:cNvSpPr>
          <p:nvPr/>
        </p:nvSpPr>
        <p:spPr bwMode="auto">
          <a:xfrm>
            <a:off x="4067175" y="1160463"/>
            <a:ext cx="360363" cy="215900"/>
          </a:xfrm>
          <a:prstGeom prst="rect">
            <a:avLst/>
          </a:prstGeom>
          <a:solidFill>
            <a:srgbClr val="FF99CC"/>
          </a:solidFill>
          <a:ln w="28575" algn="ctr">
            <a:solidFill>
              <a:schemeClr val="tx1"/>
            </a:solidFill>
            <a:miter lim="800000"/>
            <a:headEnd/>
            <a:tailEnd/>
          </a:ln>
          <a:effectLst/>
        </p:spPr>
        <p:txBody>
          <a:bodyPr wrap="none" anchor="ctr"/>
          <a:lstStyle/>
          <a:p>
            <a:r>
              <a:rPr lang="en-US" altLang="zh-CN" sz="1600">
                <a:latin typeface="Arial" charset="0"/>
              </a:rPr>
              <a:t>2</a:t>
            </a:r>
          </a:p>
        </p:txBody>
      </p:sp>
      <p:sp>
        <p:nvSpPr>
          <p:cNvPr id="1372179" name="Rectangle 19"/>
          <p:cNvSpPr>
            <a:spLocks noChangeArrowheads="1"/>
          </p:cNvSpPr>
          <p:nvPr/>
        </p:nvSpPr>
        <p:spPr bwMode="auto">
          <a:xfrm>
            <a:off x="4427538" y="1808163"/>
            <a:ext cx="360362" cy="215900"/>
          </a:xfrm>
          <a:prstGeom prst="rect">
            <a:avLst/>
          </a:prstGeom>
          <a:solidFill>
            <a:srgbClr val="99FF66"/>
          </a:solidFill>
          <a:ln w="28575" algn="ctr">
            <a:solidFill>
              <a:schemeClr val="tx1"/>
            </a:solidFill>
            <a:miter lim="800000"/>
            <a:headEnd/>
            <a:tailEnd/>
          </a:ln>
          <a:effectLst/>
        </p:spPr>
        <p:txBody>
          <a:bodyPr wrap="none" anchor="ctr"/>
          <a:lstStyle/>
          <a:p>
            <a:r>
              <a:rPr lang="en-US" altLang="zh-CN" sz="1600">
                <a:latin typeface="Arial" charset="0"/>
              </a:rPr>
              <a:t>3</a:t>
            </a:r>
          </a:p>
        </p:txBody>
      </p:sp>
      <p:sp>
        <p:nvSpPr>
          <p:cNvPr id="1372180" name="Rectangle 20"/>
          <p:cNvSpPr>
            <a:spLocks noChangeArrowheads="1"/>
          </p:cNvSpPr>
          <p:nvPr/>
        </p:nvSpPr>
        <p:spPr bwMode="auto">
          <a:xfrm>
            <a:off x="4787900" y="1592263"/>
            <a:ext cx="360363" cy="215900"/>
          </a:xfrm>
          <a:prstGeom prst="rect">
            <a:avLst/>
          </a:prstGeom>
          <a:solidFill>
            <a:srgbClr val="99FF66"/>
          </a:solidFill>
          <a:ln w="28575" algn="ctr">
            <a:solidFill>
              <a:schemeClr val="tx1"/>
            </a:solidFill>
            <a:miter lim="800000"/>
            <a:headEnd/>
            <a:tailEnd/>
          </a:ln>
          <a:effectLst/>
        </p:spPr>
        <p:txBody>
          <a:bodyPr wrap="none" anchor="ctr"/>
          <a:lstStyle/>
          <a:p>
            <a:r>
              <a:rPr lang="en-US" altLang="zh-CN" sz="1600">
                <a:latin typeface="Arial" charset="0"/>
              </a:rPr>
              <a:t>3</a:t>
            </a:r>
          </a:p>
        </p:txBody>
      </p:sp>
      <p:sp>
        <p:nvSpPr>
          <p:cNvPr id="1372181" name="Rectangle 21"/>
          <p:cNvSpPr>
            <a:spLocks noChangeArrowheads="1"/>
          </p:cNvSpPr>
          <p:nvPr/>
        </p:nvSpPr>
        <p:spPr bwMode="auto">
          <a:xfrm>
            <a:off x="5148263" y="1376363"/>
            <a:ext cx="360362" cy="215900"/>
          </a:xfrm>
          <a:prstGeom prst="rect">
            <a:avLst/>
          </a:prstGeom>
          <a:solidFill>
            <a:srgbClr val="99FF66"/>
          </a:solidFill>
          <a:ln w="28575" algn="ctr">
            <a:solidFill>
              <a:schemeClr val="tx1"/>
            </a:solidFill>
            <a:miter lim="800000"/>
            <a:headEnd/>
            <a:tailEnd/>
          </a:ln>
          <a:effectLst/>
        </p:spPr>
        <p:txBody>
          <a:bodyPr wrap="none" anchor="ctr"/>
          <a:lstStyle/>
          <a:p>
            <a:r>
              <a:rPr lang="en-US" altLang="zh-CN" sz="1600">
                <a:latin typeface="Arial" charset="0"/>
              </a:rPr>
              <a:t>3</a:t>
            </a:r>
          </a:p>
        </p:txBody>
      </p:sp>
      <p:sp>
        <p:nvSpPr>
          <p:cNvPr id="1372182" name="Rectangle 22"/>
          <p:cNvSpPr>
            <a:spLocks noChangeArrowheads="1"/>
          </p:cNvSpPr>
          <p:nvPr/>
        </p:nvSpPr>
        <p:spPr bwMode="auto">
          <a:xfrm>
            <a:off x="5507038" y="1160463"/>
            <a:ext cx="360362" cy="215900"/>
          </a:xfrm>
          <a:prstGeom prst="rect">
            <a:avLst/>
          </a:prstGeom>
          <a:solidFill>
            <a:srgbClr val="99FF66"/>
          </a:solidFill>
          <a:ln w="28575" algn="ctr">
            <a:solidFill>
              <a:schemeClr val="tx1"/>
            </a:solidFill>
            <a:miter lim="800000"/>
            <a:headEnd/>
            <a:tailEnd/>
          </a:ln>
          <a:effectLst/>
        </p:spPr>
        <p:txBody>
          <a:bodyPr wrap="none" anchor="ctr"/>
          <a:lstStyle/>
          <a:p>
            <a:r>
              <a:rPr lang="en-US" altLang="zh-CN" sz="1600">
                <a:latin typeface="Arial" charset="0"/>
              </a:rPr>
              <a:t>3</a:t>
            </a:r>
          </a:p>
        </p:txBody>
      </p:sp>
      <p:sp>
        <p:nvSpPr>
          <p:cNvPr id="1372183" name="Rectangle 23"/>
          <p:cNvSpPr>
            <a:spLocks noChangeArrowheads="1"/>
          </p:cNvSpPr>
          <p:nvPr/>
        </p:nvSpPr>
        <p:spPr bwMode="auto">
          <a:xfrm>
            <a:off x="5867400" y="1808163"/>
            <a:ext cx="360363" cy="215900"/>
          </a:xfrm>
          <a:prstGeom prst="rect">
            <a:avLst/>
          </a:prstGeom>
          <a:solidFill>
            <a:srgbClr val="66FFFF"/>
          </a:solidFill>
          <a:ln w="28575" algn="ctr">
            <a:solidFill>
              <a:schemeClr val="tx1"/>
            </a:solidFill>
            <a:miter lim="800000"/>
            <a:headEnd/>
            <a:tailEnd/>
          </a:ln>
          <a:effectLst/>
        </p:spPr>
        <p:txBody>
          <a:bodyPr wrap="none" anchor="ctr"/>
          <a:lstStyle/>
          <a:p>
            <a:r>
              <a:rPr lang="en-US" altLang="zh-CN" sz="1600">
                <a:latin typeface="Arial" charset="0"/>
              </a:rPr>
              <a:t>4</a:t>
            </a:r>
          </a:p>
        </p:txBody>
      </p:sp>
      <p:sp>
        <p:nvSpPr>
          <p:cNvPr id="1372184" name="Rectangle 24"/>
          <p:cNvSpPr>
            <a:spLocks noChangeArrowheads="1"/>
          </p:cNvSpPr>
          <p:nvPr/>
        </p:nvSpPr>
        <p:spPr bwMode="auto">
          <a:xfrm>
            <a:off x="6227763" y="1592263"/>
            <a:ext cx="360362" cy="215900"/>
          </a:xfrm>
          <a:prstGeom prst="rect">
            <a:avLst/>
          </a:prstGeom>
          <a:solidFill>
            <a:srgbClr val="66FFFF"/>
          </a:solidFill>
          <a:ln w="28575" algn="ctr">
            <a:solidFill>
              <a:schemeClr val="tx1"/>
            </a:solidFill>
            <a:miter lim="800000"/>
            <a:headEnd/>
            <a:tailEnd/>
          </a:ln>
          <a:effectLst/>
        </p:spPr>
        <p:txBody>
          <a:bodyPr wrap="none" anchor="ctr"/>
          <a:lstStyle/>
          <a:p>
            <a:r>
              <a:rPr lang="en-US" altLang="zh-CN" sz="1600">
                <a:latin typeface="Arial" charset="0"/>
              </a:rPr>
              <a:t>4</a:t>
            </a:r>
          </a:p>
        </p:txBody>
      </p:sp>
      <p:sp>
        <p:nvSpPr>
          <p:cNvPr id="1372185" name="Rectangle 25"/>
          <p:cNvSpPr>
            <a:spLocks noChangeArrowheads="1"/>
          </p:cNvSpPr>
          <p:nvPr/>
        </p:nvSpPr>
        <p:spPr bwMode="auto">
          <a:xfrm>
            <a:off x="6588125" y="1376363"/>
            <a:ext cx="360363" cy="215900"/>
          </a:xfrm>
          <a:prstGeom prst="rect">
            <a:avLst/>
          </a:prstGeom>
          <a:solidFill>
            <a:srgbClr val="66FFFF"/>
          </a:solidFill>
          <a:ln w="28575" algn="ctr">
            <a:solidFill>
              <a:schemeClr val="tx1"/>
            </a:solidFill>
            <a:miter lim="800000"/>
            <a:headEnd/>
            <a:tailEnd/>
          </a:ln>
          <a:effectLst/>
        </p:spPr>
        <p:txBody>
          <a:bodyPr wrap="none" anchor="ctr"/>
          <a:lstStyle/>
          <a:p>
            <a:r>
              <a:rPr lang="en-US" altLang="zh-CN" sz="1600">
                <a:latin typeface="Arial" charset="0"/>
              </a:rPr>
              <a:t>4</a:t>
            </a:r>
          </a:p>
        </p:txBody>
      </p:sp>
      <p:sp>
        <p:nvSpPr>
          <p:cNvPr id="1372186" name="Rectangle 26"/>
          <p:cNvSpPr>
            <a:spLocks noChangeArrowheads="1"/>
          </p:cNvSpPr>
          <p:nvPr/>
        </p:nvSpPr>
        <p:spPr bwMode="auto">
          <a:xfrm>
            <a:off x="6946900" y="1160463"/>
            <a:ext cx="360363" cy="215900"/>
          </a:xfrm>
          <a:prstGeom prst="rect">
            <a:avLst/>
          </a:prstGeom>
          <a:solidFill>
            <a:srgbClr val="66FFFF"/>
          </a:solidFill>
          <a:ln w="28575" algn="ctr">
            <a:solidFill>
              <a:schemeClr val="tx1"/>
            </a:solidFill>
            <a:miter lim="800000"/>
            <a:headEnd/>
            <a:tailEnd/>
          </a:ln>
          <a:effectLst/>
        </p:spPr>
        <p:txBody>
          <a:bodyPr wrap="none" anchor="ctr"/>
          <a:lstStyle/>
          <a:p>
            <a:r>
              <a:rPr lang="en-US" altLang="zh-CN" sz="1600">
                <a:latin typeface="Arial" charset="0"/>
              </a:rPr>
              <a:t>4</a:t>
            </a:r>
          </a:p>
        </p:txBody>
      </p:sp>
      <p:sp>
        <p:nvSpPr>
          <p:cNvPr id="1372187" name="Rectangle 27"/>
          <p:cNvSpPr>
            <a:spLocks noChangeArrowheads="1"/>
          </p:cNvSpPr>
          <p:nvPr/>
        </p:nvSpPr>
        <p:spPr bwMode="auto">
          <a:xfrm>
            <a:off x="1547813" y="3608388"/>
            <a:ext cx="720725" cy="21590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600">
                <a:latin typeface="Arial" charset="0"/>
              </a:rPr>
              <a:t>1</a:t>
            </a:r>
          </a:p>
        </p:txBody>
      </p:sp>
      <p:sp>
        <p:nvSpPr>
          <p:cNvPr id="1372188" name="Line 28"/>
          <p:cNvSpPr>
            <a:spLocks noChangeShapeType="1"/>
          </p:cNvSpPr>
          <p:nvPr/>
        </p:nvSpPr>
        <p:spPr bwMode="auto">
          <a:xfrm>
            <a:off x="1547813" y="3824288"/>
            <a:ext cx="6192837"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72189" name="Line 29"/>
          <p:cNvSpPr>
            <a:spLocks noChangeShapeType="1"/>
          </p:cNvSpPr>
          <p:nvPr/>
        </p:nvSpPr>
        <p:spPr bwMode="auto">
          <a:xfrm flipV="1">
            <a:off x="1547813" y="2744788"/>
            <a:ext cx="0" cy="107950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72191" name="Rectangle 31"/>
          <p:cNvSpPr>
            <a:spLocks noChangeArrowheads="1"/>
          </p:cNvSpPr>
          <p:nvPr/>
        </p:nvSpPr>
        <p:spPr bwMode="auto">
          <a:xfrm>
            <a:off x="2268538" y="3392488"/>
            <a:ext cx="720725" cy="21590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600">
                <a:latin typeface="Arial" charset="0"/>
              </a:rPr>
              <a:t>1</a:t>
            </a:r>
          </a:p>
        </p:txBody>
      </p:sp>
      <p:sp>
        <p:nvSpPr>
          <p:cNvPr id="1372192" name="Rectangle 32"/>
          <p:cNvSpPr>
            <a:spLocks noChangeArrowheads="1"/>
          </p:cNvSpPr>
          <p:nvPr/>
        </p:nvSpPr>
        <p:spPr bwMode="auto">
          <a:xfrm>
            <a:off x="2268538" y="3608388"/>
            <a:ext cx="720725" cy="215900"/>
          </a:xfrm>
          <a:prstGeom prst="rect">
            <a:avLst/>
          </a:prstGeom>
          <a:solidFill>
            <a:srgbClr val="FF99CC"/>
          </a:solidFill>
          <a:ln w="28575" algn="ctr">
            <a:solidFill>
              <a:schemeClr val="tx1"/>
            </a:solidFill>
            <a:miter lim="800000"/>
            <a:headEnd/>
            <a:tailEnd/>
          </a:ln>
          <a:effectLst/>
        </p:spPr>
        <p:txBody>
          <a:bodyPr wrap="none" anchor="ctr"/>
          <a:lstStyle/>
          <a:p>
            <a:r>
              <a:rPr lang="en-US" altLang="zh-CN" sz="1600">
                <a:latin typeface="Arial" charset="0"/>
              </a:rPr>
              <a:t>2</a:t>
            </a:r>
          </a:p>
        </p:txBody>
      </p:sp>
      <p:sp>
        <p:nvSpPr>
          <p:cNvPr id="1372193" name="Rectangle 33"/>
          <p:cNvSpPr>
            <a:spLocks noChangeArrowheads="1"/>
          </p:cNvSpPr>
          <p:nvPr/>
        </p:nvSpPr>
        <p:spPr bwMode="auto">
          <a:xfrm>
            <a:off x="2989263" y="3392488"/>
            <a:ext cx="720725" cy="215900"/>
          </a:xfrm>
          <a:prstGeom prst="rect">
            <a:avLst/>
          </a:prstGeom>
          <a:solidFill>
            <a:srgbClr val="FF99CC"/>
          </a:solidFill>
          <a:ln w="28575" algn="ctr">
            <a:solidFill>
              <a:schemeClr val="tx1"/>
            </a:solidFill>
            <a:miter lim="800000"/>
            <a:headEnd/>
            <a:tailEnd/>
          </a:ln>
          <a:effectLst/>
        </p:spPr>
        <p:txBody>
          <a:bodyPr wrap="none" anchor="ctr"/>
          <a:lstStyle/>
          <a:p>
            <a:r>
              <a:rPr lang="en-US" altLang="zh-CN" sz="1600">
                <a:latin typeface="Arial" charset="0"/>
              </a:rPr>
              <a:t>2</a:t>
            </a:r>
          </a:p>
        </p:txBody>
      </p:sp>
      <p:sp>
        <p:nvSpPr>
          <p:cNvPr id="1372194" name="Rectangle 34"/>
          <p:cNvSpPr>
            <a:spLocks noChangeArrowheads="1"/>
          </p:cNvSpPr>
          <p:nvPr/>
        </p:nvSpPr>
        <p:spPr bwMode="auto">
          <a:xfrm>
            <a:off x="2987675" y="3608388"/>
            <a:ext cx="720725" cy="215900"/>
          </a:xfrm>
          <a:prstGeom prst="rect">
            <a:avLst/>
          </a:prstGeom>
          <a:solidFill>
            <a:srgbClr val="99FF66"/>
          </a:solidFill>
          <a:ln w="28575" algn="ctr">
            <a:solidFill>
              <a:schemeClr val="tx1"/>
            </a:solidFill>
            <a:miter lim="800000"/>
            <a:headEnd/>
            <a:tailEnd/>
          </a:ln>
          <a:effectLst/>
        </p:spPr>
        <p:txBody>
          <a:bodyPr wrap="none" anchor="ctr"/>
          <a:lstStyle/>
          <a:p>
            <a:r>
              <a:rPr lang="en-US" altLang="zh-CN" sz="1600">
                <a:latin typeface="Arial" charset="0"/>
              </a:rPr>
              <a:t>3</a:t>
            </a:r>
          </a:p>
        </p:txBody>
      </p:sp>
      <p:sp>
        <p:nvSpPr>
          <p:cNvPr id="1372195" name="Rectangle 35"/>
          <p:cNvSpPr>
            <a:spLocks noChangeArrowheads="1"/>
          </p:cNvSpPr>
          <p:nvPr/>
        </p:nvSpPr>
        <p:spPr bwMode="auto">
          <a:xfrm>
            <a:off x="3708400" y="3392488"/>
            <a:ext cx="720725" cy="215900"/>
          </a:xfrm>
          <a:prstGeom prst="rect">
            <a:avLst/>
          </a:prstGeom>
          <a:solidFill>
            <a:srgbClr val="99FF66"/>
          </a:solidFill>
          <a:ln w="28575" algn="ctr">
            <a:solidFill>
              <a:schemeClr val="tx1"/>
            </a:solidFill>
            <a:miter lim="800000"/>
            <a:headEnd/>
            <a:tailEnd/>
          </a:ln>
          <a:effectLst/>
        </p:spPr>
        <p:txBody>
          <a:bodyPr wrap="none" anchor="ctr"/>
          <a:lstStyle/>
          <a:p>
            <a:r>
              <a:rPr lang="en-US" altLang="zh-CN" sz="1600">
                <a:latin typeface="Arial" charset="0"/>
              </a:rPr>
              <a:t>3</a:t>
            </a:r>
          </a:p>
        </p:txBody>
      </p:sp>
      <p:sp>
        <p:nvSpPr>
          <p:cNvPr id="1372196" name="Rectangle 36"/>
          <p:cNvSpPr>
            <a:spLocks noChangeArrowheads="1"/>
          </p:cNvSpPr>
          <p:nvPr/>
        </p:nvSpPr>
        <p:spPr bwMode="auto">
          <a:xfrm>
            <a:off x="3708400" y="3608388"/>
            <a:ext cx="720725" cy="215900"/>
          </a:xfrm>
          <a:prstGeom prst="rect">
            <a:avLst/>
          </a:prstGeom>
          <a:solidFill>
            <a:srgbClr val="66FFFF"/>
          </a:solidFill>
          <a:ln w="28575" algn="ctr">
            <a:solidFill>
              <a:schemeClr val="tx1"/>
            </a:solidFill>
            <a:miter lim="800000"/>
            <a:headEnd/>
            <a:tailEnd/>
          </a:ln>
          <a:effectLst/>
        </p:spPr>
        <p:txBody>
          <a:bodyPr wrap="none" anchor="ctr"/>
          <a:lstStyle/>
          <a:p>
            <a:r>
              <a:rPr lang="en-US" altLang="zh-CN" sz="1600">
                <a:latin typeface="Arial" charset="0"/>
              </a:rPr>
              <a:t>4</a:t>
            </a:r>
          </a:p>
        </p:txBody>
      </p:sp>
      <p:sp>
        <p:nvSpPr>
          <p:cNvPr id="1372197" name="Rectangle 37"/>
          <p:cNvSpPr>
            <a:spLocks noChangeArrowheads="1"/>
          </p:cNvSpPr>
          <p:nvPr/>
        </p:nvSpPr>
        <p:spPr bwMode="auto">
          <a:xfrm>
            <a:off x="4429125" y="3392488"/>
            <a:ext cx="720725" cy="215900"/>
          </a:xfrm>
          <a:prstGeom prst="rect">
            <a:avLst/>
          </a:prstGeom>
          <a:solidFill>
            <a:srgbClr val="66FFFF"/>
          </a:solidFill>
          <a:ln w="28575" algn="ctr">
            <a:solidFill>
              <a:schemeClr val="tx1"/>
            </a:solidFill>
            <a:miter lim="800000"/>
            <a:headEnd/>
            <a:tailEnd/>
          </a:ln>
          <a:effectLst/>
        </p:spPr>
        <p:txBody>
          <a:bodyPr wrap="none" anchor="ctr"/>
          <a:lstStyle/>
          <a:p>
            <a:r>
              <a:rPr lang="en-US" altLang="zh-CN" sz="1600">
                <a:latin typeface="Arial" charset="0"/>
              </a:rPr>
              <a:t>4</a:t>
            </a:r>
          </a:p>
        </p:txBody>
      </p:sp>
      <p:sp>
        <p:nvSpPr>
          <p:cNvPr id="1372198" name="Line 38"/>
          <p:cNvSpPr>
            <a:spLocks noChangeShapeType="1"/>
          </p:cNvSpPr>
          <p:nvPr/>
        </p:nvSpPr>
        <p:spPr bwMode="auto">
          <a:xfrm>
            <a:off x="1547813" y="5768975"/>
            <a:ext cx="6192837"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72199" name="Line 39"/>
          <p:cNvSpPr>
            <a:spLocks noChangeShapeType="1"/>
          </p:cNvSpPr>
          <p:nvPr/>
        </p:nvSpPr>
        <p:spPr bwMode="auto">
          <a:xfrm flipV="1">
            <a:off x="1547813" y="4689475"/>
            <a:ext cx="0" cy="107950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72200" name="Rectangle 40"/>
          <p:cNvSpPr>
            <a:spLocks noChangeArrowheads="1"/>
          </p:cNvSpPr>
          <p:nvPr/>
        </p:nvSpPr>
        <p:spPr bwMode="auto">
          <a:xfrm>
            <a:off x="1547813" y="5553075"/>
            <a:ext cx="360362" cy="21590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600">
                <a:latin typeface="Arial" charset="0"/>
              </a:rPr>
              <a:t>1</a:t>
            </a:r>
          </a:p>
        </p:txBody>
      </p:sp>
      <p:sp>
        <p:nvSpPr>
          <p:cNvPr id="1372201" name="Rectangle 41"/>
          <p:cNvSpPr>
            <a:spLocks noChangeArrowheads="1"/>
          </p:cNvSpPr>
          <p:nvPr/>
        </p:nvSpPr>
        <p:spPr bwMode="auto">
          <a:xfrm>
            <a:off x="1908175" y="5337175"/>
            <a:ext cx="360363" cy="21590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600">
                <a:latin typeface="Arial" charset="0"/>
              </a:rPr>
              <a:t>1</a:t>
            </a:r>
          </a:p>
        </p:txBody>
      </p:sp>
      <p:sp>
        <p:nvSpPr>
          <p:cNvPr id="1372202" name="Rectangle 42"/>
          <p:cNvSpPr>
            <a:spLocks noChangeArrowheads="1"/>
          </p:cNvSpPr>
          <p:nvPr/>
        </p:nvSpPr>
        <p:spPr bwMode="auto">
          <a:xfrm>
            <a:off x="2268538" y="5121275"/>
            <a:ext cx="360362" cy="21590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600">
                <a:latin typeface="Arial" charset="0"/>
              </a:rPr>
              <a:t>1</a:t>
            </a:r>
          </a:p>
        </p:txBody>
      </p:sp>
      <p:sp>
        <p:nvSpPr>
          <p:cNvPr id="1372203" name="Rectangle 43"/>
          <p:cNvSpPr>
            <a:spLocks noChangeArrowheads="1"/>
          </p:cNvSpPr>
          <p:nvPr/>
        </p:nvSpPr>
        <p:spPr bwMode="auto">
          <a:xfrm>
            <a:off x="2627313" y="4905375"/>
            <a:ext cx="360362" cy="21590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600">
                <a:latin typeface="Arial" charset="0"/>
              </a:rPr>
              <a:t>1</a:t>
            </a:r>
          </a:p>
        </p:txBody>
      </p:sp>
      <p:sp>
        <p:nvSpPr>
          <p:cNvPr id="1372204" name="Rectangle 44"/>
          <p:cNvSpPr>
            <a:spLocks noChangeArrowheads="1"/>
          </p:cNvSpPr>
          <p:nvPr/>
        </p:nvSpPr>
        <p:spPr bwMode="auto">
          <a:xfrm>
            <a:off x="1908175" y="5553075"/>
            <a:ext cx="360363" cy="215900"/>
          </a:xfrm>
          <a:prstGeom prst="rect">
            <a:avLst/>
          </a:prstGeom>
          <a:solidFill>
            <a:srgbClr val="FF99CC"/>
          </a:solidFill>
          <a:ln w="28575" algn="ctr">
            <a:solidFill>
              <a:schemeClr val="tx1"/>
            </a:solidFill>
            <a:miter lim="800000"/>
            <a:headEnd/>
            <a:tailEnd/>
          </a:ln>
          <a:effectLst/>
        </p:spPr>
        <p:txBody>
          <a:bodyPr wrap="none" anchor="ctr"/>
          <a:lstStyle/>
          <a:p>
            <a:r>
              <a:rPr lang="en-US" altLang="zh-CN" sz="1600">
                <a:latin typeface="Arial" charset="0"/>
              </a:rPr>
              <a:t>2</a:t>
            </a:r>
          </a:p>
        </p:txBody>
      </p:sp>
      <p:sp>
        <p:nvSpPr>
          <p:cNvPr id="1372205" name="Rectangle 45"/>
          <p:cNvSpPr>
            <a:spLocks noChangeArrowheads="1"/>
          </p:cNvSpPr>
          <p:nvPr/>
        </p:nvSpPr>
        <p:spPr bwMode="auto">
          <a:xfrm>
            <a:off x="2268538" y="5337175"/>
            <a:ext cx="360362" cy="215900"/>
          </a:xfrm>
          <a:prstGeom prst="rect">
            <a:avLst/>
          </a:prstGeom>
          <a:solidFill>
            <a:srgbClr val="FF99CC"/>
          </a:solidFill>
          <a:ln w="28575" algn="ctr">
            <a:solidFill>
              <a:schemeClr val="tx1"/>
            </a:solidFill>
            <a:miter lim="800000"/>
            <a:headEnd/>
            <a:tailEnd/>
          </a:ln>
          <a:effectLst/>
        </p:spPr>
        <p:txBody>
          <a:bodyPr wrap="none" anchor="ctr"/>
          <a:lstStyle/>
          <a:p>
            <a:r>
              <a:rPr lang="en-US" altLang="zh-CN" sz="1600">
                <a:latin typeface="Arial" charset="0"/>
              </a:rPr>
              <a:t>2</a:t>
            </a:r>
          </a:p>
        </p:txBody>
      </p:sp>
      <p:sp>
        <p:nvSpPr>
          <p:cNvPr id="1372206" name="Rectangle 46"/>
          <p:cNvSpPr>
            <a:spLocks noChangeArrowheads="1"/>
          </p:cNvSpPr>
          <p:nvPr/>
        </p:nvSpPr>
        <p:spPr bwMode="auto">
          <a:xfrm>
            <a:off x="2628900" y="5121275"/>
            <a:ext cx="360363" cy="215900"/>
          </a:xfrm>
          <a:prstGeom prst="rect">
            <a:avLst/>
          </a:prstGeom>
          <a:solidFill>
            <a:srgbClr val="FF99CC"/>
          </a:solidFill>
          <a:ln w="28575" algn="ctr">
            <a:solidFill>
              <a:schemeClr val="tx1"/>
            </a:solidFill>
            <a:miter lim="800000"/>
            <a:headEnd/>
            <a:tailEnd/>
          </a:ln>
          <a:effectLst/>
        </p:spPr>
        <p:txBody>
          <a:bodyPr wrap="none" anchor="ctr"/>
          <a:lstStyle/>
          <a:p>
            <a:r>
              <a:rPr lang="en-US" altLang="zh-CN" sz="1600">
                <a:latin typeface="Arial" charset="0"/>
              </a:rPr>
              <a:t>2</a:t>
            </a:r>
          </a:p>
        </p:txBody>
      </p:sp>
      <p:sp>
        <p:nvSpPr>
          <p:cNvPr id="1372207" name="Rectangle 47"/>
          <p:cNvSpPr>
            <a:spLocks noChangeArrowheads="1"/>
          </p:cNvSpPr>
          <p:nvPr/>
        </p:nvSpPr>
        <p:spPr bwMode="auto">
          <a:xfrm>
            <a:off x="2987675" y="4905375"/>
            <a:ext cx="360363" cy="215900"/>
          </a:xfrm>
          <a:prstGeom prst="rect">
            <a:avLst/>
          </a:prstGeom>
          <a:solidFill>
            <a:srgbClr val="FF99CC"/>
          </a:solidFill>
          <a:ln w="28575" algn="ctr">
            <a:solidFill>
              <a:schemeClr val="tx1"/>
            </a:solidFill>
            <a:miter lim="800000"/>
            <a:headEnd/>
            <a:tailEnd/>
          </a:ln>
          <a:effectLst/>
        </p:spPr>
        <p:txBody>
          <a:bodyPr wrap="none" anchor="ctr"/>
          <a:lstStyle/>
          <a:p>
            <a:r>
              <a:rPr lang="en-US" altLang="zh-CN" sz="1600">
                <a:latin typeface="Arial" charset="0"/>
              </a:rPr>
              <a:t>2</a:t>
            </a:r>
          </a:p>
        </p:txBody>
      </p:sp>
      <p:sp>
        <p:nvSpPr>
          <p:cNvPr id="1372208" name="Rectangle 48"/>
          <p:cNvSpPr>
            <a:spLocks noChangeArrowheads="1"/>
          </p:cNvSpPr>
          <p:nvPr/>
        </p:nvSpPr>
        <p:spPr bwMode="auto">
          <a:xfrm>
            <a:off x="2268538" y="5553075"/>
            <a:ext cx="360362" cy="215900"/>
          </a:xfrm>
          <a:prstGeom prst="rect">
            <a:avLst/>
          </a:prstGeom>
          <a:solidFill>
            <a:srgbClr val="99FF66"/>
          </a:solidFill>
          <a:ln w="28575" algn="ctr">
            <a:solidFill>
              <a:schemeClr val="tx1"/>
            </a:solidFill>
            <a:miter lim="800000"/>
            <a:headEnd/>
            <a:tailEnd/>
          </a:ln>
          <a:effectLst/>
        </p:spPr>
        <p:txBody>
          <a:bodyPr wrap="none" anchor="ctr"/>
          <a:lstStyle/>
          <a:p>
            <a:r>
              <a:rPr lang="en-US" altLang="zh-CN" sz="1600">
                <a:latin typeface="Arial" charset="0"/>
              </a:rPr>
              <a:t>3</a:t>
            </a:r>
          </a:p>
        </p:txBody>
      </p:sp>
      <p:sp>
        <p:nvSpPr>
          <p:cNvPr id="1372209" name="Rectangle 49"/>
          <p:cNvSpPr>
            <a:spLocks noChangeArrowheads="1"/>
          </p:cNvSpPr>
          <p:nvPr/>
        </p:nvSpPr>
        <p:spPr bwMode="auto">
          <a:xfrm>
            <a:off x="2628900" y="5337175"/>
            <a:ext cx="360363" cy="215900"/>
          </a:xfrm>
          <a:prstGeom prst="rect">
            <a:avLst/>
          </a:prstGeom>
          <a:solidFill>
            <a:srgbClr val="99FF66"/>
          </a:solidFill>
          <a:ln w="28575" algn="ctr">
            <a:solidFill>
              <a:schemeClr val="tx1"/>
            </a:solidFill>
            <a:miter lim="800000"/>
            <a:headEnd/>
            <a:tailEnd/>
          </a:ln>
          <a:effectLst/>
        </p:spPr>
        <p:txBody>
          <a:bodyPr wrap="none" anchor="ctr"/>
          <a:lstStyle/>
          <a:p>
            <a:r>
              <a:rPr lang="en-US" altLang="zh-CN" sz="1600">
                <a:latin typeface="Arial" charset="0"/>
              </a:rPr>
              <a:t>3</a:t>
            </a:r>
          </a:p>
        </p:txBody>
      </p:sp>
      <p:sp>
        <p:nvSpPr>
          <p:cNvPr id="1372210" name="Rectangle 50"/>
          <p:cNvSpPr>
            <a:spLocks noChangeArrowheads="1"/>
          </p:cNvSpPr>
          <p:nvPr/>
        </p:nvSpPr>
        <p:spPr bwMode="auto">
          <a:xfrm>
            <a:off x="2989263" y="5121275"/>
            <a:ext cx="360362" cy="215900"/>
          </a:xfrm>
          <a:prstGeom prst="rect">
            <a:avLst/>
          </a:prstGeom>
          <a:solidFill>
            <a:srgbClr val="99FF66"/>
          </a:solidFill>
          <a:ln w="28575" algn="ctr">
            <a:solidFill>
              <a:schemeClr val="tx1"/>
            </a:solidFill>
            <a:miter lim="800000"/>
            <a:headEnd/>
            <a:tailEnd/>
          </a:ln>
          <a:effectLst/>
        </p:spPr>
        <p:txBody>
          <a:bodyPr wrap="none" anchor="ctr"/>
          <a:lstStyle/>
          <a:p>
            <a:r>
              <a:rPr lang="en-US" altLang="zh-CN" sz="1600">
                <a:latin typeface="Arial" charset="0"/>
              </a:rPr>
              <a:t>3</a:t>
            </a:r>
          </a:p>
        </p:txBody>
      </p:sp>
      <p:sp>
        <p:nvSpPr>
          <p:cNvPr id="1372211" name="Rectangle 51"/>
          <p:cNvSpPr>
            <a:spLocks noChangeArrowheads="1"/>
          </p:cNvSpPr>
          <p:nvPr/>
        </p:nvSpPr>
        <p:spPr bwMode="auto">
          <a:xfrm>
            <a:off x="3348038" y="4905375"/>
            <a:ext cx="360362" cy="215900"/>
          </a:xfrm>
          <a:prstGeom prst="rect">
            <a:avLst/>
          </a:prstGeom>
          <a:solidFill>
            <a:srgbClr val="99FF66"/>
          </a:solidFill>
          <a:ln w="28575" algn="ctr">
            <a:solidFill>
              <a:schemeClr val="tx1"/>
            </a:solidFill>
            <a:miter lim="800000"/>
            <a:headEnd/>
            <a:tailEnd/>
          </a:ln>
          <a:effectLst/>
        </p:spPr>
        <p:txBody>
          <a:bodyPr wrap="none" anchor="ctr"/>
          <a:lstStyle/>
          <a:p>
            <a:r>
              <a:rPr lang="en-US" altLang="zh-CN" sz="1600">
                <a:latin typeface="Arial" charset="0"/>
              </a:rPr>
              <a:t>3</a:t>
            </a:r>
          </a:p>
        </p:txBody>
      </p:sp>
      <p:sp>
        <p:nvSpPr>
          <p:cNvPr id="1372212" name="Rectangle 52"/>
          <p:cNvSpPr>
            <a:spLocks noChangeArrowheads="1"/>
          </p:cNvSpPr>
          <p:nvPr/>
        </p:nvSpPr>
        <p:spPr bwMode="auto">
          <a:xfrm>
            <a:off x="2627313" y="5553075"/>
            <a:ext cx="360362" cy="215900"/>
          </a:xfrm>
          <a:prstGeom prst="rect">
            <a:avLst/>
          </a:prstGeom>
          <a:solidFill>
            <a:srgbClr val="66FFFF"/>
          </a:solidFill>
          <a:ln w="28575" algn="ctr">
            <a:solidFill>
              <a:schemeClr val="tx1"/>
            </a:solidFill>
            <a:miter lim="800000"/>
            <a:headEnd/>
            <a:tailEnd/>
          </a:ln>
          <a:effectLst/>
        </p:spPr>
        <p:txBody>
          <a:bodyPr wrap="none" anchor="ctr"/>
          <a:lstStyle/>
          <a:p>
            <a:r>
              <a:rPr lang="en-US" altLang="zh-CN" sz="1600">
                <a:latin typeface="Arial" charset="0"/>
              </a:rPr>
              <a:t>4</a:t>
            </a:r>
          </a:p>
        </p:txBody>
      </p:sp>
      <p:sp>
        <p:nvSpPr>
          <p:cNvPr id="1372213" name="Rectangle 53"/>
          <p:cNvSpPr>
            <a:spLocks noChangeArrowheads="1"/>
          </p:cNvSpPr>
          <p:nvPr/>
        </p:nvSpPr>
        <p:spPr bwMode="auto">
          <a:xfrm>
            <a:off x="2987675" y="5337175"/>
            <a:ext cx="360363" cy="215900"/>
          </a:xfrm>
          <a:prstGeom prst="rect">
            <a:avLst/>
          </a:prstGeom>
          <a:solidFill>
            <a:srgbClr val="66FFFF"/>
          </a:solidFill>
          <a:ln w="28575" algn="ctr">
            <a:solidFill>
              <a:schemeClr val="tx1"/>
            </a:solidFill>
            <a:miter lim="800000"/>
            <a:headEnd/>
            <a:tailEnd/>
          </a:ln>
          <a:effectLst/>
        </p:spPr>
        <p:txBody>
          <a:bodyPr wrap="none" anchor="ctr"/>
          <a:lstStyle/>
          <a:p>
            <a:r>
              <a:rPr lang="en-US" altLang="zh-CN" sz="1600">
                <a:latin typeface="Arial" charset="0"/>
              </a:rPr>
              <a:t>4</a:t>
            </a:r>
          </a:p>
        </p:txBody>
      </p:sp>
      <p:sp>
        <p:nvSpPr>
          <p:cNvPr id="1372214" name="Rectangle 54"/>
          <p:cNvSpPr>
            <a:spLocks noChangeArrowheads="1"/>
          </p:cNvSpPr>
          <p:nvPr/>
        </p:nvSpPr>
        <p:spPr bwMode="auto">
          <a:xfrm>
            <a:off x="3348038" y="5121275"/>
            <a:ext cx="360362" cy="215900"/>
          </a:xfrm>
          <a:prstGeom prst="rect">
            <a:avLst/>
          </a:prstGeom>
          <a:solidFill>
            <a:srgbClr val="66FFFF"/>
          </a:solidFill>
          <a:ln w="28575" algn="ctr">
            <a:solidFill>
              <a:schemeClr val="tx1"/>
            </a:solidFill>
            <a:miter lim="800000"/>
            <a:headEnd/>
            <a:tailEnd/>
          </a:ln>
          <a:effectLst/>
        </p:spPr>
        <p:txBody>
          <a:bodyPr wrap="none" anchor="ctr"/>
          <a:lstStyle/>
          <a:p>
            <a:r>
              <a:rPr lang="en-US" altLang="zh-CN" sz="1600">
                <a:latin typeface="Arial" charset="0"/>
              </a:rPr>
              <a:t>4</a:t>
            </a:r>
          </a:p>
        </p:txBody>
      </p:sp>
      <p:sp>
        <p:nvSpPr>
          <p:cNvPr id="1372215" name="Rectangle 55"/>
          <p:cNvSpPr>
            <a:spLocks noChangeArrowheads="1"/>
          </p:cNvSpPr>
          <p:nvPr/>
        </p:nvSpPr>
        <p:spPr bwMode="auto">
          <a:xfrm>
            <a:off x="3706813" y="4905375"/>
            <a:ext cx="360362" cy="215900"/>
          </a:xfrm>
          <a:prstGeom prst="rect">
            <a:avLst/>
          </a:prstGeom>
          <a:solidFill>
            <a:srgbClr val="66FFFF"/>
          </a:solidFill>
          <a:ln w="28575" algn="ctr">
            <a:solidFill>
              <a:schemeClr val="tx1"/>
            </a:solidFill>
            <a:miter lim="800000"/>
            <a:headEnd/>
            <a:tailEnd/>
          </a:ln>
          <a:effectLst/>
        </p:spPr>
        <p:txBody>
          <a:bodyPr wrap="none" anchor="ctr"/>
          <a:lstStyle/>
          <a:p>
            <a:r>
              <a:rPr lang="en-US" altLang="zh-CN" sz="1600">
                <a:latin typeface="Arial" charset="0"/>
              </a:rPr>
              <a:t>4</a:t>
            </a:r>
          </a:p>
        </p:txBody>
      </p:sp>
      <p:sp>
        <p:nvSpPr>
          <p:cNvPr id="1372216" name="Text Box 56"/>
          <p:cNvSpPr txBox="1">
            <a:spLocks noChangeArrowheads="1"/>
          </p:cNvSpPr>
          <p:nvPr/>
        </p:nvSpPr>
        <p:spPr bwMode="auto">
          <a:xfrm>
            <a:off x="3348038" y="2203450"/>
            <a:ext cx="2160587" cy="396875"/>
          </a:xfrm>
          <a:prstGeom prst="rect">
            <a:avLst/>
          </a:prstGeom>
          <a:noFill/>
          <a:ln w="28575" algn="ctr">
            <a:noFill/>
            <a:miter lim="800000"/>
            <a:headEnd/>
            <a:tailEnd/>
          </a:ln>
          <a:effectLst/>
        </p:spPr>
        <p:txBody>
          <a:bodyPr>
            <a:spAutoFit/>
          </a:bodyPr>
          <a:lstStyle/>
          <a:p>
            <a:pPr>
              <a:spcBef>
                <a:spcPct val="50000"/>
              </a:spcBef>
            </a:pPr>
            <a:r>
              <a:rPr lang="en-US" altLang="zh-CN" sz="2000">
                <a:solidFill>
                  <a:srgbClr val="0000FF"/>
                </a:solidFill>
              </a:rPr>
              <a:t>(a) </a:t>
            </a:r>
            <a:r>
              <a:rPr lang="zh-CN" altLang="en-US" sz="2000">
                <a:solidFill>
                  <a:srgbClr val="0000FF"/>
                </a:solidFill>
              </a:rPr>
              <a:t>顺序方式</a:t>
            </a:r>
          </a:p>
        </p:txBody>
      </p:sp>
      <p:sp>
        <p:nvSpPr>
          <p:cNvPr id="1372217" name="Text Box 57"/>
          <p:cNvSpPr txBox="1">
            <a:spLocks noChangeArrowheads="1"/>
          </p:cNvSpPr>
          <p:nvPr/>
        </p:nvSpPr>
        <p:spPr bwMode="auto">
          <a:xfrm>
            <a:off x="3276600" y="4041775"/>
            <a:ext cx="2160588" cy="396875"/>
          </a:xfrm>
          <a:prstGeom prst="rect">
            <a:avLst/>
          </a:prstGeom>
          <a:noFill/>
          <a:ln w="28575" algn="ctr">
            <a:noFill/>
            <a:miter lim="800000"/>
            <a:headEnd/>
            <a:tailEnd/>
          </a:ln>
          <a:effectLst/>
        </p:spPr>
        <p:txBody>
          <a:bodyPr>
            <a:spAutoFit/>
          </a:bodyPr>
          <a:lstStyle/>
          <a:p>
            <a:pPr>
              <a:spcBef>
                <a:spcPct val="50000"/>
              </a:spcBef>
            </a:pPr>
            <a:r>
              <a:rPr lang="en-US" altLang="zh-CN" sz="2000">
                <a:solidFill>
                  <a:srgbClr val="0000FF"/>
                </a:solidFill>
              </a:rPr>
              <a:t>(b) </a:t>
            </a:r>
            <a:r>
              <a:rPr lang="zh-CN" altLang="en-US" sz="2000">
                <a:solidFill>
                  <a:srgbClr val="0000FF"/>
                </a:solidFill>
              </a:rPr>
              <a:t>重叠方式</a:t>
            </a:r>
          </a:p>
        </p:txBody>
      </p:sp>
      <p:sp>
        <p:nvSpPr>
          <p:cNvPr id="1372218" name="Text Box 58"/>
          <p:cNvSpPr txBox="1">
            <a:spLocks noChangeArrowheads="1"/>
          </p:cNvSpPr>
          <p:nvPr/>
        </p:nvSpPr>
        <p:spPr bwMode="auto">
          <a:xfrm>
            <a:off x="3348038" y="5984875"/>
            <a:ext cx="2160587" cy="396875"/>
          </a:xfrm>
          <a:prstGeom prst="rect">
            <a:avLst/>
          </a:prstGeom>
          <a:noFill/>
          <a:ln w="28575" algn="ctr">
            <a:noFill/>
            <a:miter lim="800000"/>
            <a:headEnd/>
            <a:tailEnd/>
          </a:ln>
          <a:effectLst/>
        </p:spPr>
        <p:txBody>
          <a:bodyPr>
            <a:spAutoFit/>
          </a:bodyPr>
          <a:lstStyle/>
          <a:p>
            <a:pPr>
              <a:spcBef>
                <a:spcPct val="50000"/>
              </a:spcBef>
            </a:pPr>
            <a:r>
              <a:rPr lang="en-US" altLang="zh-CN" sz="2000">
                <a:solidFill>
                  <a:srgbClr val="0000FF"/>
                </a:solidFill>
              </a:rPr>
              <a:t>(c) </a:t>
            </a:r>
            <a:r>
              <a:rPr lang="zh-CN" altLang="en-US" sz="2000">
                <a:solidFill>
                  <a:srgbClr val="0000FF"/>
                </a:solidFill>
              </a:rPr>
              <a:t>流水方式</a:t>
            </a:r>
          </a:p>
        </p:txBody>
      </p:sp>
      <p:sp>
        <p:nvSpPr>
          <p:cNvPr id="1372219" name="Text Box 59"/>
          <p:cNvSpPr txBox="1">
            <a:spLocks noChangeArrowheads="1"/>
          </p:cNvSpPr>
          <p:nvPr/>
        </p:nvSpPr>
        <p:spPr bwMode="auto">
          <a:xfrm>
            <a:off x="7308850" y="5768975"/>
            <a:ext cx="1655763" cy="396875"/>
          </a:xfrm>
          <a:prstGeom prst="rect">
            <a:avLst/>
          </a:prstGeom>
          <a:noFill/>
          <a:ln w="28575" algn="ctr">
            <a:noFill/>
            <a:miter lim="800000"/>
            <a:headEnd/>
            <a:tailEnd/>
          </a:ln>
          <a:effectLst/>
        </p:spPr>
        <p:txBody>
          <a:bodyPr>
            <a:spAutoFit/>
          </a:bodyPr>
          <a:lstStyle/>
          <a:p>
            <a:pPr>
              <a:spcBef>
                <a:spcPct val="50000"/>
              </a:spcBef>
            </a:pPr>
            <a:r>
              <a:rPr lang="zh-CN" altLang="en-US" sz="2000"/>
              <a:t>时间（拍）</a:t>
            </a:r>
          </a:p>
        </p:txBody>
      </p:sp>
      <p:sp>
        <p:nvSpPr>
          <p:cNvPr id="1372220" name="Text Box 60"/>
          <p:cNvSpPr txBox="1">
            <a:spLocks noChangeArrowheads="1"/>
          </p:cNvSpPr>
          <p:nvPr/>
        </p:nvSpPr>
        <p:spPr bwMode="auto">
          <a:xfrm>
            <a:off x="7308850" y="3824288"/>
            <a:ext cx="1655763" cy="396875"/>
          </a:xfrm>
          <a:prstGeom prst="rect">
            <a:avLst/>
          </a:prstGeom>
          <a:noFill/>
          <a:ln w="28575" algn="ctr">
            <a:noFill/>
            <a:miter lim="800000"/>
            <a:headEnd/>
            <a:tailEnd/>
          </a:ln>
          <a:effectLst/>
        </p:spPr>
        <p:txBody>
          <a:bodyPr>
            <a:spAutoFit/>
          </a:bodyPr>
          <a:lstStyle/>
          <a:p>
            <a:pPr>
              <a:spcBef>
                <a:spcPct val="50000"/>
              </a:spcBef>
            </a:pPr>
            <a:r>
              <a:rPr lang="zh-CN" altLang="en-US" sz="2000"/>
              <a:t>时间（拍）</a:t>
            </a:r>
          </a:p>
        </p:txBody>
      </p:sp>
      <p:sp>
        <p:nvSpPr>
          <p:cNvPr id="1372221" name="Text Box 61"/>
          <p:cNvSpPr txBox="1">
            <a:spLocks noChangeArrowheads="1"/>
          </p:cNvSpPr>
          <p:nvPr/>
        </p:nvSpPr>
        <p:spPr bwMode="auto">
          <a:xfrm>
            <a:off x="7308850" y="1987550"/>
            <a:ext cx="1655763" cy="396875"/>
          </a:xfrm>
          <a:prstGeom prst="rect">
            <a:avLst/>
          </a:prstGeom>
          <a:noFill/>
          <a:ln w="28575" algn="ctr">
            <a:noFill/>
            <a:miter lim="800000"/>
            <a:headEnd/>
            <a:tailEnd/>
          </a:ln>
          <a:effectLst/>
        </p:spPr>
        <p:txBody>
          <a:bodyPr>
            <a:spAutoFit/>
          </a:bodyPr>
          <a:lstStyle/>
          <a:p>
            <a:pPr>
              <a:spcBef>
                <a:spcPct val="50000"/>
              </a:spcBef>
            </a:pPr>
            <a:r>
              <a:rPr lang="zh-CN" altLang="en-US" sz="2000"/>
              <a:t>时间（拍）</a:t>
            </a:r>
          </a:p>
        </p:txBody>
      </p:sp>
      <p:grpSp>
        <p:nvGrpSpPr>
          <p:cNvPr id="1372242" name="Group 82"/>
          <p:cNvGrpSpPr>
            <a:grpSpLocks/>
          </p:cNvGrpSpPr>
          <p:nvPr/>
        </p:nvGrpSpPr>
        <p:grpSpPr bwMode="auto">
          <a:xfrm>
            <a:off x="1547813" y="1160463"/>
            <a:ext cx="5761037" cy="863600"/>
            <a:chOff x="975" y="663"/>
            <a:chExt cx="3629" cy="544"/>
          </a:xfrm>
        </p:grpSpPr>
        <p:sp>
          <p:nvSpPr>
            <p:cNvPr id="1372222" name="Line 62"/>
            <p:cNvSpPr>
              <a:spLocks noChangeShapeType="1"/>
            </p:cNvSpPr>
            <p:nvPr/>
          </p:nvSpPr>
          <p:spPr bwMode="auto">
            <a:xfrm>
              <a:off x="975" y="663"/>
              <a:ext cx="3629"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23" name="Line 63"/>
            <p:cNvSpPr>
              <a:spLocks noChangeShapeType="1"/>
            </p:cNvSpPr>
            <p:nvPr/>
          </p:nvSpPr>
          <p:spPr bwMode="auto">
            <a:xfrm>
              <a:off x="4604"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24" name="Line 64"/>
            <p:cNvSpPr>
              <a:spLocks noChangeShapeType="1"/>
            </p:cNvSpPr>
            <p:nvPr/>
          </p:nvSpPr>
          <p:spPr bwMode="auto">
            <a:xfrm>
              <a:off x="4377"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25" name="Line 65"/>
            <p:cNvSpPr>
              <a:spLocks noChangeShapeType="1"/>
            </p:cNvSpPr>
            <p:nvPr/>
          </p:nvSpPr>
          <p:spPr bwMode="auto">
            <a:xfrm>
              <a:off x="4150"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26" name="Line 66"/>
            <p:cNvSpPr>
              <a:spLocks noChangeShapeType="1"/>
            </p:cNvSpPr>
            <p:nvPr/>
          </p:nvSpPr>
          <p:spPr bwMode="auto">
            <a:xfrm>
              <a:off x="3923"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27" name="Line 67"/>
            <p:cNvSpPr>
              <a:spLocks noChangeShapeType="1"/>
            </p:cNvSpPr>
            <p:nvPr/>
          </p:nvSpPr>
          <p:spPr bwMode="auto">
            <a:xfrm>
              <a:off x="3696"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28" name="Line 68"/>
            <p:cNvSpPr>
              <a:spLocks noChangeShapeType="1"/>
            </p:cNvSpPr>
            <p:nvPr/>
          </p:nvSpPr>
          <p:spPr bwMode="auto">
            <a:xfrm>
              <a:off x="3470"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29" name="Line 69"/>
            <p:cNvSpPr>
              <a:spLocks noChangeShapeType="1"/>
            </p:cNvSpPr>
            <p:nvPr/>
          </p:nvSpPr>
          <p:spPr bwMode="auto">
            <a:xfrm>
              <a:off x="3243"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30" name="Line 70"/>
            <p:cNvSpPr>
              <a:spLocks noChangeShapeType="1"/>
            </p:cNvSpPr>
            <p:nvPr/>
          </p:nvSpPr>
          <p:spPr bwMode="auto">
            <a:xfrm>
              <a:off x="3016"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31" name="Line 71"/>
            <p:cNvSpPr>
              <a:spLocks noChangeShapeType="1"/>
            </p:cNvSpPr>
            <p:nvPr/>
          </p:nvSpPr>
          <p:spPr bwMode="auto">
            <a:xfrm>
              <a:off x="2789"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32" name="Line 72"/>
            <p:cNvSpPr>
              <a:spLocks noChangeShapeType="1"/>
            </p:cNvSpPr>
            <p:nvPr/>
          </p:nvSpPr>
          <p:spPr bwMode="auto">
            <a:xfrm>
              <a:off x="2562"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33" name="Line 73"/>
            <p:cNvSpPr>
              <a:spLocks noChangeShapeType="1"/>
            </p:cNvSpPr>
            <p:nvPr/>
          </p:nvSpPr>
          <p:spPr bwMode="auto">
            <a:xfrm>
              <a:off x="2336"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34" name="Line 74"/>
            <p:cNvSpPr>
              <a:spLocks noChangeShapeType="1"/>
            </p:cNvSpPr>
            <p:nvPr/>
          </p:nvSpPr>
          <p:spPr bwMode="auto">
            <a:xfrm>
              <a:off x="2109"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35" name="Line 75"/>
            <p:cNvSpPr>
              <a:spLocks noChangeShapeType="1"/>
            </p:cNvSpPr>
            <p:nvPr/>
          </p:nvSpPr>
          <p:spPr bwMode="auto">
            <a:xfrm>
              <a:off x="1882"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36" name="Line 76"/>
            <p:cNvSpPr>
              <a:spLocks noChangeShapeType="1"/>
            </p:cNvSpPr>
            <p:nvPr/>
          </p:nvSpPr>
          <p:spPr bwMode="auto">
            <a:xfrm>
              <a:off x="1655"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37" name="Line 77"/>
            <p:cNvSpPr>
              <a:spLocks noChangeShapeType="1"/>
            </p:cNvSpPr>
            <p:nvPr/>
          </p:nvSpPr>
          <p:spPr bwMode="auto">
            <a:xfrm>
              <a:off x="1428"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38" name="Line 78"/>
            <p:cNvSpPr>
              <a:spLocks noChangeShapeType="1"/>
            </p:cNvSpPr>
            <p:nvPr/>
          </p:nvSpPr>
          <p:spPr bwMode="auto">
            <a:xfrm>
              <a:off x="1202"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39" name="Line 79"/>
            <p:cNvSpPr>
              <a:spLocks noChangeShapeType="1"/>
            </p:cNvSpPr>
            <p:nvPr/>
          </p:nvSpPr>
          <p:spPr bwMode="auto">
            <a:xfrm>
              <a:off x="975" y="799"/>
              <a:ext cx="3629"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40" name="Line 80"/>
            <p:cNvSpPr>
              <a:spLocks noChangeShapeType="1"/>
            </p:cNvSpPr>
            <p:nvPr/>
          </p:nvSpPr>
          <p:spPr bwMode="auto">
            <a:xfrm>
              <a:off x="975" y="935"/>
              <a:ext cx="3629"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41" name="Line 81"/>
            <p:cNvSpPr>
              <a:spLocks noChangeShapeType="1"/>
            </p:cNvSpPr>
            <p:nvPr/>
          </p:nvSpPr>
          <p:spPr bwMode="auto">
            <a:xfrm>
              <a:off x="975" y="1071"/>
              <a:ext cx="3629" cy="0"/>
            </a:xfrm>
            <a:prstGeom prst="line">
              <a:avLst/>
            </a:prstGeom>
            <a:noFill/>
            <a:ln w="12700">
              <a:solidFill>
                <a:srgbClr val="FF6600"/>
              </a:solidFill>
              <a:prstDash val="dash"/>
              <a:round/>
              <a:headEnd/>
              <a:tailEnd/>
            </a:ln>
            <a:effectLst/>
          </p:spPr>
          <p:txBody>
            <a:bodyPr wrap="none" anchor="ctr"/>
            <a:lstStyle/>
            <a:p>
              <a:endParaRPr lang="zh-CN" altLang="en-US"/>
            </a:p>
          </p:txBody>
        </p:sp>
      </p:grpSp>
      <p:grpSp>
        <p:nvGrpSpPr>
          <p:cNvPr id="1372243" name="Group 83"/>
          <p:cNvGrpSpPr>
            <a:grpSpLocks/>
          </p:cNvGrpSpPr>
          <p:nvPr/>
        </p:nvGrpSpPr>
        <p:grpSpPr bwMode="auto">
          <a:xfrm>
            <a:off x="1547813" y="2960688"/>
            <a:ext cx="5761037" cy="863600"/>
            <a:chOff x="975" y="663"/>
            <a:chExt cx="3629" cy="544"/>
          </a:xfrm>
        </p:grpSpPr>
        <p:sp>
          <p:nvSpPr>
            <p:cNvPr id="1372244" name="Line 84"/>
            <p:cNvSpPr>
              <a:spLocks noChangeShapeType="1"/>
            </p:cNvSpPr>
            <p:nvPr/>
          </p:nvSpPr>
          <p:spPr bwMode="auto">
            <a:xfrm>
              <a:off x="975" y="663"/>
              <a:ext cx="3629"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45" name="Line 85"/>
            <p:cNvSpPr>
              <a:spLocks noChangeShapeType="1"/>
            </p:cNvSpPr>
            <p:nvPr/>
          </p:nvSpPr>
          <p:spPr bwMode="auto">
            <a:xfrm>
              <a:off x="4604"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46" name="Line 86"/>
            <p:cNvSpPr>
              <a:spLocks noChangeShapeType="1"/>
            </p:cNvSpPr>
            <p:nvPr/>
          </p:nvSpPr>
          <p:spPr bwMode="auto">
            <a:xfrm>
              <a:off x="4377"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47" name="Line 87"/>
            <p:cNvSpPr>
              <a:spLocks noChangeShapeType="1"/>
            </p:cNvSpPr>
            <p:nvPr/>
          </p:nvSpPr>
          <p:spPr bwMode="auto">
            <a:xfrm>
              <a:off x="4150"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48" name="Line 88"/>
            <p:cNvSpPr>
              <a:spLocks noChangeShapeType="1"/>
            </p:cNvSpPr>
            <p:nvPr/>
          </p:nvSpPr>
          <p:spPr bwMode="auto">
            <a:xfrm>
              <a:off x="3923"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49" name="Line 89"/>
            <p:cNvSpPr>
              <a:spLocks noChangeShapeType="1"/>
            </p:cNvSpPr>
            <p:nvPr/>
          </p:nvSpPr>
          <p:spPr bwMode="auto">
            <a:xfrm>
              <a:off x="3696"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50" name="Line 90"/>
            <p:cNvSpPr>
              <a:spLocks noChangeShapeType="1"/>
            </p:cNvSpPr>
            <p:nvPr/>
          </p:nvSpPr>
          <p:spPr bwMode="auto">
            <a:xfrm>
              <a:off x="3470"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51" name="Line 91"/>
            <p:cNvSpPr>
              <a:spLocks noChangeShapeType="1"/>
            </p:cNvSpPr>
            <p:nvPr/>
          </p:nvSpPr>
          <p:spPr bwMode="auto">
            <a:xfrm>
              <a:off x="3243"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52" name="Line 92"/>
            <p:cNvSpPr>
              <a:spLocks noChangeShapeType="1"/>
            </p:cNvSpPr>
            <p:nvPr/>
          </p:nvSpPr>
          <p:spPr bwMode="auto">
            <a:xfrm>
              <a:off x="3016"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53" name="Line 93"/>
            <p:cNvSpPr>
              <a:spLocks noChangeShapeType="1"/>
            </p:cNvSpPr>
            <p:nvPr/>
          </p:nvSpPr>
          <p:spPr bwMode="auto">
            <a:xfrm>
              <a:off x="2789"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54" name="Line 94"/>
            <p:cNvSpPr>
              <a:spLocks noChangeShapeType="1"/>
            </p:cNvSpPr>
            <p:nvPr/>
          </p:nvSpPr>
          <p:spPr bwMode="auto">
            <a:xfrm>
              <a:off x="2562"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55" name="Line 95"/>
            <p:cNvSpPr>
              <a:spLocks noChangeShapeType="1"/>
            </p:cNvSpPr>
            <p:nvPr/>
          </p:nvSpPr>
          <p:spPr bwMode="auto">
            <a:xfrm>
              <a:off x="2336"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56" name="Line 96"/>
            <p:cNvSpPr>
              <a:spLocks noChangeShapeType="1"/>
            </p:cNvSpPr>
            <p:nvPr/>
          </p:nvSpPr>
          <p:spPr bwMode="auto">
            <a:xfrm>
              <a:off x="2109"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57" name="Line 97"/>
            <p:cNvSpPr>
              <a:spLocks noChangeShapeType="1"/>
            </p:cNvSpPr>
            <p:nvPr/>
          </p:nvSpPr>
          <p:spPr bwMode="auto">
            <a:xfrm>
              <a:off x="1882"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58" name="Line 98"/>
            <p:cNvSpPr>
              <a:spLocks noChangeShapeType="1"/>
            </p:cNvSpPr>
            <p:nvPr/>
          </p:nvSpPr>
          <p:spPr bwMode="auto">
            <a:xfrm>
              <a:off x="1655"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59" name="Line 99"/>
            <p:cNvSpPr>
              <a:spLocks noChangeShapeType="1"/>
            </p:cNvSpPr>
            <p:nvPr/>
          </p:nvSpPr>
          <p:spPr bwMode="auto">
            <a:xfrm>
              <a:off x="1428"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60" name="Line 100"/>
            <p:cNvSpPr>
              <a:spLocks noChangeShapeType="1"/>
            </p:cNvSpPr>
            <p:nvPr/>
          </p:nvSpPr>
          <p:spPr bwMode="auto">
            <a:xfrm>
              <a:off x="1202"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61" name="Line 101"/>
            <p:cNvSpPr>
              <a:spLocks noChangeShapeType="1"/>
            </p:cNvSpPr>
            <p:nvPr/>
          </p:nvSpPr>
          <p:spPr bwMode="auto">
            <a:xfrm>
              <a:off x="975" y="799"/>
              <a:ext cx="3629"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62" name="Line 102"/>
            <p:cNvSpPr>
              <a:spLocks noChangeShapeType="1"/>
            </p:cNvSpPr>
            <p:nvPr/>
          </p:nvSpPr>
          <p:spPr bwMode="auto">
            <a:xfrm>
              <a:off x="975" y="935"/>
              <a:ext cx="3629"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63" name="Line 103"/>
            <p:cNvSpPr>
              <a:spLocks noChangeShapeType="1"/>
            </p:cNvSpPr>
            <p:nvPr/>
          </p:nvSpPr>
          <p:spPr bwMode="auto">
            <a:xfrm>
              <a:off x="975" y="1071"/>
              <a:ext cx="3629" cy="0"/>
            </a:xfrm>
            <a:prstGeom prst="line">
              <a:avLst/>
            </a:prstGeom>
            <a:noFill/>
            <a:ln w="12700">
              <a:solidFill>
                <a:srgbClr val="FF6600"/>
              </a:solidFill>
              <a:prstDash val="dash"/>
              <a:round/>
              <a:headEnd/>
              <a:tailEnd/>
            </a:ln>
            <a:effectLst/>
          </p:spPr>
          <p:txBody>
            <a:bodyPr wrap="none" anchor="ctr"/>
            <a:lstStyle/>
            <a:p>
              <a:endParaRPr lang="zh-CN" altLang="en-US"/>
            </a:p>
          </p:txBody>
        </p:sp>
      </p:grpSp>
      <p:grpSp>
        <p:nvGrpSpPr>
          <p:cNvPr id="1372264" name="Group 104"/>
          <p:cNvGrpSpPr>
            <a:grpSpLocks/>
          </p:cNvGrpSpPr>
          <p:nvPr/>
        </p:nvGrpSpPr>
        <p:grpSpPr bwMode="auto">
          <a:xfrm>
            <a:off x="1547813" y="4905375"/>
            <a:ext cx="5761037" cy="863600"/>
            <a:chOff x="975" y="663"/>
            <a:chExt cx="3629" cy="544"/>
          </a:xfrm>
        </p:grpSpPr>
        <p:sp>
          <p:nvSpPr>
            <p:cNvPr id="1372265" name="Line 105"/>
            <p:cNvSpPr>
              <a:spLocks noChangeShapeType="1"/>
            </p:cNvSpPr>
            <p:nvPr/>
          </p:nvSpPr>
          <p:spPr bwMode="auto">
            <a:xfrm>
              <a:off x="975" y="663"/>
              <a:ext cx="3629"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66" name="Line 106"/>
            <p:cNvSpPr>
              <a:spLocks noChangeShapeType="1"/>
            </p:cNvSpPr>
            <p:nvPr/>
          </p:nvSpPr>
          <p:spPr bwMode="auto">
            <a:xfrm>
              <a:off x="4604"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67" name="Line 107"/>
            <p:cNvSpPr>
              <a:spLocks noChangeShapeType="1"/>
            </p:cNvSpPr>
            <p:nvPr/>
          </p:nvSpPr>
          <p:spPr bwMode="auto">
            <a:xfrm>
              <a:off x="4377"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68" name="Line 108"/>
            <p:cNvSpPr>
              <a:spLocks noChangeShapeType="1"/>
            </p:cNvSpPr>
            <p:nvPr/>
          </p:nvSpPr>
          <p:spPr bwMode="auto">
            <a:xfrm>
              <a:off x="4150"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69" name="Line 109"/>
            <p:cNvSpPr>
              <a:spLocks noChangeShapeType="1"/>
            </p:cNvSpPr>
            <p:nvPr/>
          </p:nvSpPr>
          <p:spPr bwMode="auto">
            <a:xfrm>
              <a:off x="3923"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70" name="Line 110"/>
            <p:cNvSpPr>
              <a:spLocks noChangeShapeType="1"/>
            </p:cNvSpPr>
            <p:nvPr/>
          </p:nvSpPr>
          <p:spPr bwMode="auto">
            <a:xfrm>
              <a:off x="3696"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71" name="Line 111"/>
            <p:cNvSpPr>
              <a:spLocks noChangeShapeType="1"/>
            </p:cNvSpPr>
            <p:nvPr/>
          </p:nvSpPr>
          <p:spPr bwMode="auto">
            <a:xfrm>
              <a:off x="3470"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72" name="Line 112"/>
            <p:cNvSpPr>
              <a:spLocks noChangeShapeType="1"/>
            </p:cNvSpPr>
            <p:nvPr/>
          </p:nvSpPr>
          <p:spPr bwMode="auto">
            <a:xfrm>
              <a:off x="3243"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73" name="Line 113"/>
            <p:cNvSpPr>
              <a:spLocks noChangeShapeType="1"/>
            </p:cNvSpPr>
            <p:nvPr/>
          </p:nvSpPr>
          <p:spPr bwMode="auto">
            <a:xfrm>
              <a:off x="3016"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74" name="Line 114"/>
            <p:cNvSpPr>
              <a:spLocks noChangeShapeType="1"/>
            </p:cNvSpPr>
            <p:nvPr/>
          </p:nvSpPr>
          <p:spPr bwMode="auto">
            <a:xfrm>
              <a:off x="2789"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75" name="Line 115"/>
            <p:cNvSpPr>
              <a:spLocks noChangeShapeType="1"/>
            </p:cNvSpPr>
            <p:nvPr/>
          </p:nvSpPr>
          <p:spPr bwMode="auto">
            <a:xfrm>
              <a:off x="2562"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76" name="Line 116"/>
            <p:cNvSpPr>
              <a:spLocks noChangeShapeType="1"/>
            </p:cNvSpPr>
            <p:nvPr/>
          </p:nvSpPr>
          <p:spPr bwMode="auto">
            <a:xfrm>
              <a:off x="2336"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77" name="Line 117"/>
            <p:cNvSpPr>
              <a:spLocks noChangeShapeType="1"/>
            </p:cNvSpPr>
            <p:nvPr/>
          </p:nvSpPr>
          <p:spPr bwMode="auto">
            <a:xfrm>
              <a:off x="2109"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78" name="Line 118"/>
            <p:cNvSpPr>
              <a:spLocks noChangeShapeType="1"/>
            </p:cNvSpPr>
            <p:nvPr/>
          </p:nvSpPr>
          <p:spPr bwMode="auto">
            <a:xfrm>
              <a:off x="1882"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79" name="Line 119"/>
            <p:cNvSpPr>
              <a:spLocks noChangeShapeType="1"/>
            </p:cNvSpPr>
            <p:nvPr/>
          </p:nvSpPr>
          <p:spPr bwMode="auto">
            <a:xfrm>
              <a:off x="1655"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80" name="Line 120"/>
            <p:cNvSpPr>
              <a:spLocks noChangeShapeType="1"/>
            </p:cNvSpPr>
            <p:nvPr/>
          </p:nvSpPr>
          <p:spPr bwMode="auto">
            <a:xfrm>
              <a:off x="1428"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81" name="Line 121"/>
            <p:cNvSpPr>
              <a:spLocks noChangeShapeType="1"/>
            </p:cNvSpPr>
            <p:nvPr/>
          </p:nvSpPr>
          <p:spPr bwMode="auto">
            <a:xfrm>
              <a:off x="1202"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82" name="Line 122"/>
            <p:cNvSpPr>
              <a:spLocks noChangeShapeType="1"/>
            </p:cNvSpPr>
            <p:nvPr/>
          </p:nvSpPr>
          <p:spPr bwMode="auto">
            <a:xfrm>
              <a:off x="975" y="799"/>
              <a:ext cx="3629"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83" name="Line 123"/>
            <p:cNvSpPr>
              <a:spLocks noChangeShapeType="1"/>
            </p:cNvSpPr>
            <p:nvPr/>
          </p:nvSpPr>
          <p:spPr bwMode="auto">
            <a:xfrm>
              <a:off x="975" y="935"/>
              <a:ext cx="3629"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84" name="Line 124"/>
            <p:cNvSpPr>
              <a:spLocks noChangeShapeType="1"/>
            </p:cNvSpPr>
            <p:nvPr/>
          </p:nvSpPr>
          <p:spPr bwMode="auto">
            <a:xfrm>
              <a:off x="975" y="1071"/>
              <a:ext cx="3629" cy="0"/>
            </a:xfrm>
            <a:prstGeom prst="line">
              <a:avLst/>
            </a:prstGeom>
            <a:noFill/>
            <a:ln w="12700">
              <a:solidFill>
                <a:srgbClr val="FF6600"/>
              </a:solidFill>
              <a:prstDash val="dash"/>
              <a:round/>
              <a:headEnd/>
              <a:tailEnd/>
            </a:ln>
            <a:effectLst/>
          </p:spPr>
          <p:txBody>
            <a:bodyPr wrap="none" anchor="ctr"/>
            <a:lstStyle/>
            <a:p>
              <a:endParaRPr lang="zh-CN" altLang="en-US"/>
            </a:p>
          </p:txBody>
        </p:sp>
      </p:grpSp>
      <p:sp>
        <p:nvSpPr>
          <p:cNvPr id="1372285" name="Text Box 125"/>
          <p:cNvSpPr txBox="1">
            <a:spLocks noChangeArrowheads="1"/>
          </p:cNvSpPr>
          <p:nvPr/>
        </p:nvSpPr>
        <p:spPr bwMode="auto">
          <a:xfrm>
            <a:off x="7092950" y="1987550"/>
            <a:ext cx="431800" cy="336550"/>
          </a:xfrm>
          <a:prstGeom prst="rect">
            <a:avLst/>
          </a:prstGeom>
          <a:noFill/>
          <a:ln w="28575" algn="ctr">
            <a:noFill/>
            <a:miter lim="800000"/>
            <a:headEnd/>
            <a:tailEnd/>
          </a:ln>
          <a:effectLst/>
        </p:spPr>
        <p:txBody>
          <a:bodyPr>
            <a:spAutoFit/>
          </a:bodyPr>
          <a:lstStyle/>
          <a:p>
            <a:pPr>
              <a:spcBef>
                <a:spcPct val="50000"/>
              </a:spcBef>
            </a:pPr>
            <a:r>
              <a:rPr lang="en-US" altLang="zh-CN" sz="1600">
                <a:solidFill>
                  <a:srgbClr val="D60093"/>
                </a:solidFill>
                <a:latin typeface="Arial" charset="0"/>
              </a:rPr>
              <a:t>16</a:t>
            </a:r>
          </a:p>
        </p:txBody>
      </p:sp>
      <p:sp>
        <p:nvSpPr>
          <p:cNvPr id="1372286" name="Text Box 126"/>
          <p:cNvSpPr txBox="1">
            <a:spLocks noChangeArrowheads="1"/>
          </p:cNvSpPr>
          <p:nvPr/>
        </p:nvSpPr>
        <p:spPr bwMode="auto">
          <a:xfrm>
            <a:off x="4932363" y="3787775"/>
            <a:ext cx="431800" cy="336550"/>
          </a:xfrm>
          <a:prstGeom prst="rect">
            <a:avLst/>
          </a:prstGeom>
          <a:noFill/>
          <a:ln w="28575" algn="ctr">
            <a:noFill/>
            <a:miter lim="800000"/>
            <a:headEnd/>
            <a:tailEnd/>
          </a:ln>
          <a:effectLst/>
        </p:spPr>
        <p:txBody>
          <a:bodyPr>
            <a:spAutoFit/>
          </a:bodyPr>
          <a:lstStyle/>
          <a:p>
            <a:pPr>
              <a:spcBef>
                <a:spcPct val="50000"/>
              </a:spcBef>
            </a:pPr>
            <a:r>
              <a:rPr lang="en-US" altLang="zh-CN" sz="1600">
                <a:solidFill>
                  <a:srgbClr val="D60093"/>
                </a:solidFill>
                <a:latin typeface="Arial" charset="0"/>
              </a:rPr>
              <a:t>10</a:t>
            </a:r>
          </a:p>
        </p:txBody>
      </p:sp>
      <p:sp>
        <p:nvSpPr>
          <p:cNvPr id="1372287" name="Text Box 127"/>
          <p:cNvSpPr txBox="1">
            <a:spLocks noChangeArrowheads="1"/>
          </p:cNvSpPr>
          <p:nvPr/>
        </p:nvSpPr>
        <p:spPr bwMode="auto">
          <a:xfrm>
            <a:off x="3851275" y="5756275"/>
            <a:ext cx="431800" cy="336550"/>
          </a:xfrm>
          <a:prstGeom prst="rect">
            <a:avLst/>
          </a:prstGeom>
          <a:noFill/>
          <a:ln w="28575" algn="ctr">
            <a:noFill/>
            <a:miter lim="800000"/>
            <a:headEnd/>
            <a:tailEnd/>
          </a:ln>
          <a:effectLst/>
        </p:spPr>
        <p:txBody>
          <a:bodyPr>
            <a:spAutoFit/>
          </a:bodyPr>
          <a:lstStyle/>
          <a:p>
            <a:pPr>
              <a:spcBef>
                <a:spcPct val="50000"/>
              </a:spcBef>
            </a:pPr>
            <a:r>
              <a:rPr lang="en-US" altLang="zh-CN" sz="1600">
                <a:solidFill>
                  <a:srgbClr val="D60093"/>
                </a:solidFill>
                <a:latin typeface="Arial" charset="0"/>
              </a:rPr>
              <a:t>7</a:t>
            </a:r>
          </a:p>
        </p:txBody>
      </p:sp>
      <p:sp>
        <p:nvSpPr>
          <p:cNvPr id="1372288" name="Text Box 128"/>
          <p:cNvSpPr txBox="1">
            <a:spLocks noChangeArrowheads="1"/>
          </p:cNvSpPr>
          <p:nvPr/>
        </p:nvSpPr>
        <p:spPr bwMode="auto">
          <a:xfrm>
            <a:off x="827088" y="657225"/>
            <a:ext cx="1871662" cy="396875"/>
          </a:xfrm>
          <a:prstGeom prst="rect">
            <a:avLst/>
          </a:prstGeom>
          <a:noFill/>
          <a:ln w="28575" algn="ctr">
            <a:noFill/>
            <a:miter lim="800000"/>
            <a:headEnd/>
            <a:tailEnd/>
          </a:ln>
          <a:effectLst/>
        </p:spPr>
        <p:txBody>
          <a:bodyPr>
            <a:spAutoFit/>
          </a:bodyPr>
          <a:lstStyle/>
          <a:p>
            <a:pPr>
              <a:spcBef>
                <a:spcPct val="50000"/>
              </a:spcBef>
            </a:pPr>
            <a:r>
              <a:rPr lang="zh-CN" altLang="en-US" sz="2000"/>
              <a:t>空间（段号）</a:t>
            </a:r>
          </a:p>
        </p:txBody>
      </p:sp>
      <p:sp>
        <p:nvSpPr>
          <p:cNvPr id="1372289" name="Text Box 129"/>
          <p:cNvSpPr txBox="1">
            <a:spLocks noChangeArrowheads="1"/>
          </p:cNvSpPr>
          <p:nvPr/>
        </p:nvSpPr>
        <p:spPr bwMode="auto">
          <a:xfrm>
            <a:off x="827088" y="2457450"/>
            <a:ext cx="1943100" cy="396875"/>
          </a:xfrm>
          <a:prstGeom prst="rect">
            <a:avLst/>
          </a:prstGeom>
          <a:noFill/>
          <a:ln w="28575" algn="ctr">
            <a:noFill/>
            <a:miter lim="800000"/>
            <a:headEnd/>
            <a:tailEnd/>
          </a:ln>
          <a:effectLst/>
        </p:spPr>
        <p:txBody>
          <a:bodyPr>
            <a:spAutoFit/>
          </a:bodyPr>
          <a:lstStyle/>
          <a:p>
            <a:pPr>
              <a:spcBef>
                <a:spcPct val="50000"/>
              </a:spcBef>
            </a:pPr>
            <a:r>
              <a:rPr lang="zh-CN" altLang="en-US" sz="2000"/>
              <a:t>空间（段号）</a:t>
            </a:r>
          </a:p>
        </p:txBody>
      </p:sp>
      <p:sp>
        <p:nvSpPr>
          <p:cNvPr id="1372290" name="Text Box 130"/>
          <p:cNvSpPr txBox="1">
            <a:spLocks noChangeArrowheads="1"/>
          </p:cNvSpPr>
          <p:nvPr/>
        </p:nvSpPr>
        <p:spPr bwMode="auto">
          <a:xfrm>
            <a:off x="827088" y="4400550"/>
            <a:ext cx="1943100" cy="396875"/>
          </a:xfrm>
          <a:prstGeom prst="rect">
            <a:avLst/>
          </a:prstGeom>
          <a:noFill/>
          <a:ln w="28575" algn="ctr">
            <a:noFill/>
            <a:miter lim="800000"/>
            <a:headEnd/>
            <a:tailEnd/>
          </a:ln>
          <a:effectLst/>
        </p:spPr>
        <p:txBody>
          <a:bodyPr>
            <a:spAutoFit/>
          </a:bodyPr>
          <a:lstStyle/>
          <a:p>
            <a:pPr>
              <a:spcBef>
                <a:spcPct val="50000"/>
              </a:spcBef>
            </a:pPr>
            <a:r>
              <a:rPr lang="zh-CN" altLang="en-US" sz="2000"/>
              <a:t>空间（段号）</a:t>
            </a:r>
          </a:p>
        </p:txBody>
      </p:sp>
      <p:sp>
        <p:nvSpPr>
          <p:cNvPr id="1372291" name="Line 131"/>
          <p:cNvSpPr>
            <a:spLocks noChangeShapeType="1"/>
          </p:cNvSpPr>
          <p:nvPr/>
        </p:nvSpPr>
        <p:spPr bwMode="auto">
          <a:xfrm>
            <a:off x="1908175" y="5876925"/>
            <a:ext cx="0" cy="288925"/>
          </a:xfrm>
          <a:prstGeom prst="line">
            <a:avLst/>
          </a:prstGeom>
          <a:noFill/>
          <a:ln w="19050">
            <a:solidFill>
              <a:srgbClr val="FF6600"/>
            </a:solidFill>
            <a:round/>
            <a:headEnd/>
            <a:tailEnd/>
          </a:ln>
          <a:effectLst/>
        </p:spPr>
        <p:txBody>
          <a:bodyPr wrap="none" anchor="ctr"/>
          <a:lstStyle/>
          <a:p>
            <a:endParaRPr lang="zh-CN" altLang="en-US"/>
          </a:p>
        </p:txBody>
      </p:sp>
      <p:sp>
        <p:nvSpPr>
          <p:cNvPr id="1372292" name="Line 132"/>
          <p:cNvSpPr>
            <a:spLocks noChangeShapeType="1"/>
          </p:cNvSpPr>
          <p:nvPr/>
        </p:nvSpPr>
        <p:spPr bwMode="auto">
          <a:xfrm>
            <a:off x="2268538" y="5876925"/>
            <a:ext cx="0" cy="288925"/>
          </a:xfrm>
          <a:prstGeom prst="line">
            <a:avLst/>
          </a:prstGeom>
          <a:noFill/>
          <a:ln w="19050">
            <a:solidFill>
              <a:srgbClr val="FF6600"/>
            </a:solidFill>
            <a:round/>
            <a:headEnd/>
            <a:tailEnd/>
          </a:ln>
          <a:effectLst/>
        </p:spPr>
        <p:txBody>
          <a:bodyPr wrap="none" anchor="ctr"/>
          <a:lstStyle/>
          <a:p>
            <a:endParaRPr lang="zh-CN" altLang="en-US"/>
          </a:p>
        </p:txBody>
      </p:sp>
      <p:sp>
        <p:nvSpPr>
          <p:cNvPr id="1372293" name="Line 133"/>
          <p:cNvSpPr>
            <a:spLocks noChangeShapeType="1"/>
          </p:cNvSpPr>
          <p:nvPr/>
        </p:nvSpPr>
        <p:spPr bwMode="auto">
          <a:xfrm>
            <a:off x="1476375" y="6021388"/>
            <a:ext cx="431800" cy="0"/>
          </a:xfrm>
          <a:prstGeom prst="line">
            <a:avLst/>
          </a:prstGeom>
          <a:noFill/>
          <a:ln w="19050">
            <a:solidFill>
              <a:srgbClr val="FF6600"/>
            </a:solidFill>
            <a:round/>
            <a:headEnd/>
            <a:tailEnd type="triangle" w="sm" len="lg"/>
          </a:ln>
          <a:effectLst/>
        </p:spPr>
        <p:txBody>
          <a:bodyPr wrap="none" anchor="ctr"/>
          <a:lstStyle/>
          <a:p>
            <a:endParaRPr lang="zh-CN" altLang="en-US"/>
          </a:p>
        </p:txBody>
      </p:sp>
      <p:sp>
        <p:nvSpPr>
          <p:cNvPr id="1372294" name="Line 134"/>
          <p:cNvSpPr>
            <a:spLocks noChangeShapeType="1"/>
          </p:cNvSpPr>
          <p:nvPr/>
        </p:nvSpPr>
        <p:spPr bwMode="auto">
          <a:xfrm flipH="1">
            <a:off x="2268538" y="6021388"/>
            <a:ext cx="431800" cy="0"/>
          </a:xfrm>
          <a:prstGeom prst="line">
            <a:avLst/>
          </a:prstGeom>
          <a:noFill/>
          <a:ln w="19050">
            <a:solidFill>
              <a:srgbClr val="FF6600"/>
            </a:solidFill>
            <a:round/>
            <a:headEnd/>
            <a:tailEnd type="triangle" w="sm" len="lg"/>
          </a:ln>
          <a:effectLst/>
        </p:spPr>
        <p:txBody>
          <a:bodyPr wrap="none" anchor="ctr"/>
          <a:lstStyle/>
          <a:p>
            <a:endParaRPr lang="zh-CN" altLang="en-US"/>
          </a:p>
        </p:txBody>
      </p:sp>
      <p:sp>
        <p:nvSpPr>
          <p:cNvPr id="1372295" name="Text Box 135"/>
          <p:cNvSpPr txBox="1">
            <a:spLocks noChangeArrowheads="1"/>
          </p:cNvSpPr>
          <p:nvPr/>
        </p:nvSpPr>
        <p:spPr bwMode="auto">
          <a:xfrm>
            <a:off x="1763713" y="5805488"/>
            <a:ext cx="649287" cy="366712"/>
          </a:xfrm>
          <a:prstGeom prst="rect">
            <a:avLst/>
          </a:prstGeom>
          <a:noFill/>
          <a:ln w="28575" algn="ctr">
            <a:noFill/>
            <a:miter lim="800000"/>
            <a:headEnd/>
            <a:tailEnd/>
          </a:ln>
          <a:effectLst/>
        </p:spPr>
        <p:txBody>
          <a:bodyPr>
            <a:spAutoFit/>
          </a:bodyPr>
          <a:lstStyle/>
          <a:p>
            <a:pPr>
              <a:spcBef>
                <a:spcPct val="50000"/>
              </a:spcBef>
            </a:pPr>
            <a:r>
              <a:rPr lang="en-US" altLang="zh-CN" sz="1800">
                <a:solidFill>
                  <a:srgbClr val="FF0000"/>
                </a:solidFill>
              </a:rPr>
              <a:t>Δt</a:t>
            </a:r>
          </a:p>
        </p:txBody>
      </p:sp>
      <p:sp>
        <p:nvSpPr>
          <p:cNvPr id="1372296" name="Line 136"/>
          <p:cNvSpPr>
            <a:spLocks noChangeShapeType="1"/>
          </p:cNvSpPr>
          <p:nvPr/>
        </p:nvSpPr>
        <p:spPr bwMode="auto">
          <a:xfrm>
            <a:off x="2987675" y="908050"/>
            <a:ext cx="0" cy="5400675"/>
          </a:xfrm>
          <a:prstGeom prst="line">
            <a:avLst/>
          </a:prstGeom>
          <a:noFill/>
          <a:ln w="12700">
            <a:solidFill>
              <a:srgbClr val="00FF00"/>
            </a:solidFill>
            <a:prstDash val="dash"/>
            <a:round/>
            <a:headEnd/>
            <a:tailEnd/>
          </a:ln>
          <a:effectLst/>
        </p:spPr>
        <p:txBody>
          <a:bodyPr wrap="none" anchor="ctr"/>
          <a:lstStyle/>
          <a:p>
            <a:endParaRPr lang="zh-CN" altLang="en-US"/>
          </a:p>
        </p:txBody>
      </p:sp>
    </p:spTree>
  </p:cSld>
  <p:clrMapOvr>
    <a:masterClrMapping/>
  </p:clrMapOvr>
  <p:transition spd="med"/>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矩形 20"/>
          <p:cNvSpPr/>
          <p:nvPr/>
        </p:nvSpPr>
        <p:spPr bwMode="auto">
          <a:xfrm>
            <a:off x="2259624" y="3082534"/>
            <a:ext cx="2096354" cy="838302"/>
          </a:xfrm>
          <a:prstGeom prst="rect">
            <a:avLst/>
          </a:prstGeom>
          <a:solidFill>
            <a:srgbClr val="FFCCFF"/>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22" name="矩形 21"/>
          <p:cNvSpPr/>
          <p:nvPr/>
        </p:nvSpPr>
        <p:spPr bwMode="auto">
          <a:xfrm>
            <a:off x="1644163" y="4756087"/>
            <a:ext cx="2022230" cy="838302"/>
          </a:xfrm>
          <a:prstGeom prst="rect">
            <a:avLst/>
          </a:prstGeom>
          <a:solidFill>
            <a:srgbClr val="FFCCFF"/>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23" name="矩形 22"/>
          <p:cNvSpPr/>
          <p:nvPr/>
        </p:nvSpPr>
        <p:spPr bwMode="auto">
          <a:xfrm>
            <a:off x="1345223" y="5653941"/>
            <a:ext cx="2954215" cy="838302"/>
          </a:xfrm>
          <a:prstGeom prst="rect">
            <a:avLst/>
          </a:prstGeom>
          <a:solidFill>
            <a:srgbClr val="FFCCFF"/>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灯片编号占位符 4"/>
          <p:cNvSpPr>
            <a:spLocks noGrp="1"/>
          </p:cNvSpPr>
          <p:nvPr>
            <p:ph type="sldNum" sz="quarter" idx="11"/>
          </p:nvPr>
        </p:nvSpPr>
        <p:spPr/>
        <p:txBody>
          <a:bodyPr/>
          <a:lstStyle/>
          <a:p>
            <a:fld id="{19CFD16C-F0B7-418B-A8A3-DC16EB5FC302}" type="slidenum">
              <a:rPr lang="zh-CN" altLang="en-US"/>
              <a:pPr/>
              <a:t>80</a:t>
            </a:fld>
            <a:endParaRPr lang="en-US" altLang="zh-CN"/>
          </a:p>
        </p:txBody>
      </p:sp>
      <p:sp>
        <p:nvSpPr>
          <p:cNvPr id="1294338" name="Rectangle 2"/>
          <p:cNvSpPr>
            <a:spLocks noGrp="1" noChangeArrowheads="1"/>
          </p:cNvSpPr>
          <p:nvPr>
            <p:ph type="title"/>
          </p:nvPr>
        </p:nvSpPr>
        <p:spPr/>
        <p:txBody>
          <a:bodyPr/>
          <a:lstStyle/>
          <a:p>
            <a:r>
              <a:rPr lang="en-US" altLang="zh-CN"/>
              <a:t>7.4.6 </a:t>
            </a:r>
            <a:r>
              <a:rPr lang="zh-CN" altLang="en-US" b="0"/>
              <a:t>流水线性能分析</a:t>
            </a:r>
            <a:endParaRPr lang="en-US" altLang="zh-CN"/>
          </a:p>
        </p:txBody>
      </p:sp>
      <p:sp>
        <p:nvSpPr>
          <p:cNvPr id="1294339" name="Rectangle 3"/>
          <p:cNvSpPr>
            <a:spLocks noGrp="1" noChangeArrowheads="1"/>
          </p:cNvSpPr>
          <p:nvPr>
            <p:ph type="body" idx="1"/>
          </p:nvPr>
        </p:nvSpPr>
        <p:spPr>
          <a:xfrm>
            <a:off x="323850" y="549275"/>
            <a:ext cx="8578850" cy="1223541"/>
          </a:xfrm>
        </p:spPr>
        <p:txBody>
          <a:bodyPr/>
          <a:lstStyle/>
          <a:p>
            <a:pPr marL="0" indent="0" algn="just">
              <a:spcBef>
                <a:spcPct val="10000"/>
              </a:spcBef>
              <a:buFont typeface="Wingdings" pitchFamily="2" charset="2"/>
              <a:buNone/>
            </a:pPr>
            <a:r>
              <a:rPr lang="en-US" altLang="zh-CN" sz="2400" dirty="0">
                <a:solidFill>
                  <a:srgbClr val="000000"/>
                </a:solidFill>
              </a:rPr>
              <a:t>【</a:t>
            </a:r>
            <a:r>
              <a:rPr lang="zh-CN" altLang="en-US" sz="2400" dirty="0">
                <a:solidFill>
                  <a:srgbClr val="000000"/>
                </a:solidFill>
              </a:rPr>
              <a:t>解</a:t>
            </a:r>
            <a:r>
              <a:rPr lang="en-US" altLang="zh-CN" sz="2400" dirty="0">
                <a:solidFill>
                  <a:srgbClr val="000000"/>
                </a:solidFill>
              </a:rPr>
              <a:t>】</a:t>
            </a:r>
            <a:r>
              <a:rPr lang="zh-CN" altLang="en-US" sz="2400" dirty="0">
                <a:solidFill>
                  <a:srgbClr val="000000"/>
                </a:solidFill>
              </a:rPr>
              <a:t>（</a:t>
            </a:r>
            <a:r>
              <a:rPr lang="en-US" altLang="zh-CN" sz="2400" dirty="0">
                <a:solidFill>
                  <a:srgbClr val="000000"/>
                </a:solidFill>
              </a:rPr>
              <a:t>1</a:t>
            </a:r>
            <a:r>
              <a:rPr lang="zh-CN" altLang="en-US" sz="2400" dirty="0">
                <a:solidFill>
                  <a:srgbClr val="000000"/>
                </a:solidFill>
              </a:rPr>
              <a:t>）此时流水线的工作状况可参考图</a:t>
            </a:r>
            <a:r>
              <a:rPr lang="en-US" altLang="zh-CN" sz="2400" dirty="0">
                <a:solidFill>
                  <a:srgbClr val="000000"/>
                </a:solidFill>
              </a:rPr>
              <a:t>7.16(a)</a:t>
            </a:r>
            <a:r>
              <a:rPr lang="zh-CN" altLang="en-US" sz="2400" dirty="0">
                <a:solidFill>
                  <a:srgbClr val="000000"/>
                </a:solidFill>
              </a:rPr>
              <a:t>，因条件跳转未发生，所以</a:t>
            </a:r>
            <a:r>
              <a:rPr lang="en-US" altLang="zh-CN" sz="2400" dirty="0">
                <a:solidFill>
                  <a:srgbClr val="000000"/>
                </a:solidFill>
              </a:rPr>
              <a:t>50</a:t>
            </a:r>
            <a:r>
              <a:rPr lang="zh-CN" altLang="en-US" sz="2400" dirty="0">
                <a:solidFill>
                  <a:srgbClr val="000000"/>
                </a:solidFill>
              </a:rPr>
              <a:t>个小程序段中的所有指令顺序地在流水线上不断流地</a:t>
            </a:r>
            <a:r>
              <a:rPr lang="zh-CN" altLang="en-US" sz="2400" dirty="0" smtClean="0">
                <a:solidFill>
                  <a:srgbClr val="000000"/>
                </a:solidFill>
              </a:rPr>
              <a:t>执行。</a:t>
            </a:r>
            <a:endParaRPr lang="en-US" altLang="zh-CN" sz="2400" dirty="0"/>
          </a:p>
        </p:txBody>
      </p:sp>
      <p:graphicFrame>
        <p:nvGraphicFramePr>
          <p:cNvPr id="1294340" name="Object 4"/>
          <p:cNvGraphicFramePr>
            <a:graphicFrameLocks noChangeAspect="1"/>
          </p:cNvGraphicFramePr>
          <p:nvPr>
            <p:extLst>
              <p:ext uri="{D42A27DB-BD31-4B8C-83A1-F6EECF244321}">
                <p14:modId xmlns:p14="http://schemas.microsoft.com/office/powerpoint/2010/main" val="517274462"/>
              </p:ext>
            </p:extLst>
          </p:nvPr>
        </p:nvGraphicFramePr>
        <p:xfrm>
          <a:off x="2248876" y="2997200"/>
          <a:ext cx="6423025" cy="1687513"/>
        </p:xfrm>
        <a:graphic>
          <a:graphicData uri="http://schemas.openxmlformats.org/presentationml/2006/ole">
            <mc:AlternateContent xmlns:mc="http://schemas.openxmlformats.org/markup-compatibility/2006">
              <mc:Choice xmlns:v="urn:schemas-microsoft-com:vml" Requires="v">
                <p:oleObj spid="_x0000_s1294423" name="公式" r:id="rId3" imgW="3365280" imgH="876240" progId="Equation.3">
                  <p:embed/>
                </p:oleObj>
              </mc:Choice>
              <mc:Fallback>
                <p:oleObj name="公式" r:id="rId3" imgW="3365280" imgH="876240" progId="Equation.3">
                  <p:embed/>
                  <p:pic>
                    <p:nvPicPr>
                      <p:cNvPr id="0" name="Picture 4"/>
                      <p:cNvPicPr>
                        <a:picLocks noChangeAspect="1" noChangeArrowheads="1"/>
                      </p:cNvPicPr>
                      <p:nvPr/>
                    </p:nvPicPr>
                    <p:blipFill>
                      <a:blip r:embed="rId4"/>
                      <a:srcRect/>
                      <a:stretch>
                        <a:fillRect/>
                      </a:stretch>
                    </p:blipFill>
                    <p:spPr bwMode="auto">
                      <a:xfrm>
                        <a:off x="2248876" y="2997200"/>
                        <a:ext cx="6423025" cy="1687513"/>
                      </a:xfrm>
                      <a:prstGeom prst="rect">
                        <a:avLst/>
                      </a:prstGeom>
                      <a:noFill/>
                      <a:extLst/>
                    </p:spPr>
                  </p:pic>
                </p:oleObj>
              </mc:Fallback>
            </mc:AlternateContent>
          </a:graphicData>
        </a:graphic>
      </p:graphicFrame>
      <p:sp>
        <p:nvSpPr>
          <p:cNvPr id="12" name="Rectangle 3"/>
          <p:cNvSpPr txBox="1">
            <a:spLocks noChangeArrowheads="1"/>
          </p:cNvSpPr>
          <p:nvPr/>
        </p:nvSpPr>
        <p:spPr bwMode="auto">
          <a:xfrm>
            <a:off x="321154" y="3151777"/>
            <a:ext cx="2664296" cy="313277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801688" indent="-279400"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1339850" indent="-358775" algn="l" rtl="0" fontAlgn="base">
              <a:spcBef>
                <a:spcPct val="20000"/>
              </a:spcBef>
              <a:spcAft>
                <a:spcPct val="0"/>
              </a:spcAft>
              <a:buClr>
                <a:srgbClr val="FF6600"/>
              </a:buClr>
              <a:buSzPct val="65000"/>
              <a:buFont typeface="Wingdings" pitchFamily="2" charset="2"/>
              <a:buChar char="p"/>
              <a:defRPr sz="2800" b="1">
                <a:solidFill>
                  <a:schemeClr val="tx1"/>
                </a:solidFill>
                <a:latin typeface="+mn-lt"/>
                <a:ea typeface="+mn-ea"/>
              </a:defRPr>
            </a:lvl3pPr>
            <a:lvl4pPr marL="1879600" indent="-360363" algn="l" rtl="0" fontAlgn="base">
              <a:spcBef>
                <a:spcPct val="20000"/>
              </a:spcBef>
              <a:spcAft>
                <a:spcPct val="0"/>
              </a:spcAft>
              <a:buClr>
                <a:srgbClr val="FF0066"/>
              </a:buClr>
              <a:buSzPct val="75000"/>
              <a:buFont typeface="Wingdings" pitchFamily="2" charset="2"/>
              <a:buChar char="u"/>
              <a:defRPr sz="2400" b="1">
                <a:solidFill>
                  <a:schemeClr val="tx1"/>
                </a:solidFill>
                <a:latin typeface="+mn-lt"/>
                <a:ea typeface="+mn-ea"/>
              </a:defRPr>
            </a:lvl4pPr>
            <a:lvl5pPr marL="23304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9pPr>
          </a:lstStyle>
          <a:p>
            <a:pPr marL="0" indent="0" algn="just">
              <a:spcBef>
                <a:spcPct val="10000"/>
              </a:spcBef>
              <a:buFont typeface="Wingdings" pitchFamily="2" charset="2"/>
              <a:buNone/>
            </a:pPr>
            <a:r>
              <a:rPr lang="zh-CN" altLang="en-US" sz="2400" kern="0" dirty="0" smtClean="0"/>
              <a:t>实际吞吐率为</a:t>
            </a:r>
          </a:p>
          <a:p>
            <a:pPr marL="0" indent="0" algn="just">
              <a:spcBef>
                <a:spcPct val="10000"/>
              </a:spcBef>
              <a:buFont typeface="Wingdings" pitchFamily="2" charset="2"/>
              <a:buNone/>
            </a:pPr>
            <a:endParaRPr lang="en-US" altLang="zh-CN" sz="2000" kern="0" dirty="0" smtClean="0"/>
          </a:p>
          <a:p>
            <a:pPr marL="0" indent="0" algn="just">
              <a:spcBef>
                <a:spcPct val="10000"/>
              </a:spcBef>
              <a:buFont typeface="Wingdings" pitchFamily="2" charset="2"/>
              <a:buNone/>
            </a:pPr>
            <a:endParaRPr lang="en-US" altLang="zh-CN" sz="2000" kern="0" dirty="0" smtClean="0"/>
          </a:p>
          <a:p>
            <a:pPr marL="0" indent="0" algn="just">
              <a:spcBef>
                <a:spcPct val="10000"/>
              </a:spcBef>
              <a:buFont typeface="Wingdings" pitchFamily="2" charset="2"/>
              <a:buNone/>
            </a:pPr>
            <a:endParaRPr lang="en-US" altLang="zh-CN" sz="2000" kern="0" dirty="0"/>
          </a:p>
          <a:p>
            <a:pPr marL="0" indent="0" algn="just">
              <a:spcBef>
                <a:spcPct val="10000"/>
              </a:spcBef>
              <a:buFont typeface="Wingdings" pitchFamily="2" charset="2"/>
              <a:buNone/>
            </a:pPr>
            <a:endParaRPr lang="zh-CN" altLang="en-US" sz="2000" kern="0" dirty="0" smtClean="0"/>
          </a:p>
          <a:p>
            <a:pPr marL="0" indent="0" algn="just">
              <a:spcBef>
                <a:spcPct val="10000"/>
              </a:spcBef>
              <a:buFont typeface="Wingdings" pitchFamily="2" charset="2"/>
              <a:buNone/>
            </a:pPr>
            <a:r>
              <a:rPr lang="zh-CN" altLang="en-US" sz="2400" kern="0" dirty="0" smtClean="0"/>
              <a:t>加速比为</a:t>
            </a:r>
          </a:p>
          <a:p>
            <a:pPr marL="0" indent="0" algn="just">
              <a:spcBef>
                <a:spcPct val="10000"/>
              </a:spcBef>
              <a:buFont typeface="Wingdings" pitchFamily="2" charset="2"/>
              <a:buNone/>
            </a:pPr>
            <a:endParaRPr lang="en-US" altLang="zh-CN" sz="1400" kern="0" dirty="0" smtClean="0"/>
          </a:p>
          <a:p>
            <a:pPr marL="0" indent="0" algn="just">
              <a:spcBef>
                <a:spcPct val="10000"/>
              </a:spcBef>
              <a:buFont typeface="Wingdings" pitchFamily="2" charset="2"/>
              <a:buNone/>
            </a:pPr>
            <a:endParaRPr lang="zh-CN" altLang="en-US" sz="1400" kern="0" dirty="0" smtClean="0"/>
          </a:p>
          <a:p>
            <a:pPr marL="0" indent="0" algn="just">
              <a:spcBef>
                <a:spcPct val="10000"/>
              </a:spcBef>
              <a:buFont typeface="Wingdings" pitchFamily="2" charset="2"/>
              <a:buNone/>
            </a:pPr>
            <a:r>
              <a:rPr lang="zh-CN" altLang="en-US" sz="2400" kern="0" dirty="0" smtClean="0"/>
              <a:t>效率为</a:t>
            </a:r>
            <a:endParaRPr lang="zh-CN" altLang="en-US" sz="2400" kern="0" dirty="0"/>
          </a:p>
        </p:txBody>
      </p:sp>
      <p:sp>
        <p:nvSpPr>
          <p:cNvPr id="13" name="Rectangle 3"/>
          <p:cNvSpPr txBox="1">
            <a:spLocks noChangeArrowheads="1"/>
          </p:cNvSpPr>
          <p:nvPr/>
        </p:nvSpPr>
        <p:spPr bwMode="auto">
          <a:xfrm>
            <a:off x="321154" y="2132856"/>
            <a:ext cx="8578850" cy="57731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801688" indent="-279400"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1339850" indent="-358775" algn="l" rtl="0" fontAlgn="base">
              <a:spcBef>
                <a:spcPct val="20000"/>
              </a:spcBef>
              <a:spcAft>
                <a:spcPct val="0"/>
              </a:spcAft>
              <a:buClr>
                <a:srgbClr val="FF6600"/>
              </a:buClr>
              <a:buSzPct val="65000"/>
              <a:buFont typeface="Wingdings" pitchFamily="2" charset="2"/>
              <a:buChar char="p"/>
              <a:defRPr sz="2800" b="1">
                <a:solidFill>
                  <a:schemeClr val="tx1"/>
                </a:solidFill>
                <a:latin typeface="+mn-lt"/>
                <a:ea typeface="+mn-ea"/>
              </a:defRPr>
            </a:lvl3pPr>
            <a:lvl4pPr marL="1879600" indent="-360363" algn="l" rtl="0" fontAlgn="base">
              <a:spcBef>
                <a:spcPct val="20000"/>
              </a:spcBef>
              <a:spcAft>
                <a:spcPct val="0"/>
              </a:spcAft>
              <a:buClr>
                <a:srgbClr val="FF0066"/>
              </a:buClr>
              <a:buSzPct val="75000"/>
              <a:buFont typeface="Wingdings" pitchFamily="2" charset="2"/>
              <a:buChar char="u"/>
              <a:defRPr sz="2400" b="1">
                <a:solidFill>
                  <a:schemeClr val="tx1"/>
                </a:solidFill>
                <a:latin typeface="+mn-lt"/>
                <a:ea typeface="+mn-ea"/>
              </a:defRPr>
            </a:lvl4pPr>
            <a:lvl5pPr marL="23304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9pPr>
          </a:lstStyle>
          <a:p>
            <a:pPr marL="0" indent="0" algn="just">
              <a:spcBef>
                <a:spcPct val="10000"/>
              </a:spcBef>
              <a:buNone/>
            </a:pPr>
            <a:r>
              <a:rPr lang="en-US" altLang="zh-CN" sz="2400" kern="0" dirty="0" smtClean="0">
                <a:solidFill>
                  <a:srgbClr val="000000"/>
                </a:solidFill>
              </a:rPr>
              <a:t>T</a:t>
            </a:r>
            <a:r>
              <a:rPr lang="en-US" altLang="zh-CN" sz="2400" kern="0" baseline="-30000" dirty="0" smtClean="0">
                <a:solidFill>
                  <a:srgbClr val="000000"/>
                </a:solidFill>
              </a:rPr>
              <a:t>50</a:t>
            </a:r>
            <a:r>
              <a:rPr lang="en-US" altLang="zh-CN" sz="2400" b="0" kern="0" baseline="-30000" dirty="0" smtClean="0">
                <a:solidFill>
                  <a:srgbClr val="000000"/>
                </a:solidFill>
                <a:latin typeface="Arial" panose="020B0604020202020204" pitchFamily="34" charset="0"/>
                <a:cs typeface="Arial" panose="020B0604020202020204" pitchFamily="34" charset="0"/>
              </a:rPr>
              <a:t>x</a:t>
            </a:r>
            <a:r>
              <a:rPr lang="en-US" altLang="zh-CN" sz="2400" kern="0" baseline="-30000" dirty="0" smtClean="0">
                <a:solidFill>
                  <a:srgbClr val="000000"/>
                </a:solidFill>
                <a:cs typeface="Arial" panose="020B0604020202020204" pitchFamily="34" charset="0"/>
              </a:rPr>
              <a:t>1</a:t>
            </a:r>
            <a:r>
              <a:rPr lang="en-US" altLang="zh-CN" sz="2400" kern="0" baseline="-30000" dirty="0" smtClean="0">
                <a:solidFill>
                  <a:srgbClr val="000000"/>
                </a:solidFill>
              </a:rPr>
              <a:t>5</a:t>
            </a:r>
            <a:r>
              <a:rPr lang="en-US" altLang="zh-CN" sz="2400" kern="0" dirty="0" smtClean="0">
                <a:solidFill>
                  <a:srgbClr val="000000"/>
                </a:solidFill>
                <a:latin typeface="宋体" panose="02010600030101010101" pitchFamily="2" charset="-122"/>
                <a:ea typeface="宋体" panose="02010600030101010101" pitchFamily="2" charset="-122"/>
              </a:rPr>
              <a:t>(</a:t>
            </a:r>
            <a:r>
              <a:rPr lang="en-US" altLang="zh-CN" sz="2400" kern="0" dirty="0" smtClean="0">
                <a:solidFill>
                  <a:srgbClr val="000000"/>
                </a:solidFill>
              </a:rPr>
              <a:t>1</a:t>
            </a:r>
            <a:r>
              <a:rPr lang="en-US" altLang="zh-CN" sz="2400" kern="0" dirty="0">
                <a:solidFill>
                  <a:srgbClr val="000000"/>
                </a:solidFill>
                <a:latin typeface="宋体" panose="02010600030101010101" pitchFamily="2" charset="-122"/>
                <a:ea typeface="宋体" panose="02010600030101010101" pitchFamily="2" charset="-122"/>
              </a:rPr>
              <a:t>)</a:t>
            </a:r>
            <a:r>
              <a:rPr lang="en-US" altLang="zh-CN" sz="2400" kern="0" dirty="0" smtClean="0">
                <a:solidFill>
                  <a:srgbClr val="000000"/>
                </a:solidFill>
              </a:rPr>
              <a:t> = </a:t>
            </a:r>
            <a:r>
              <a:rPr lang="en-US" altLang="zh-CN" sz="2400" kern="0" dirty="0" smtClean="0">
                <a:solidFill>
                  <a:srgbClr val="FF0000"/>
                </a:solidFill>
              </a:rPr>
              <a:t>10×100ps</a:t>
            </a:r>
            <a:r>
              <a:rPr lang="en-US" altLang="zh-CN" sz="2400" kern="0" dirty="0" smtClean="0">
                <a:solidFill>
                  <a:srgbClr val="000000"/>
                </a:solidFill>
              </a:rPr>
              <a:t>×</a:t>
            </a:r>
            <a:r>
              <a:rPr lang="en-US" altLang="zh-CN" sz="2400" kern="0" dirty="0">
                <a:solidFill>
                  <a:srgbClr val="000000"/>
                </a:solidFill>
                <a:latin typeface="宋体" panose="02010600030101010101" pitchFamily="2" charset="-122"/>
                <a:ea typeface="宋体" panose="02010600030101010101" pitchFamily="2" charset="-122"/>
              </a:rPr>
              <a:t>(</a:t>
            </a:r>
            <a:r>
              <a:rPr lang="en-US" altLang="zh-CN" sz="2400" kern="0" dirty="0"/>
              <a:t>50×15</a:t>
            </a:r>
            <a:r>
              <a:rPr lang="en-US" altLang="zh-CN" sz="2400" kern="0" dirty="0" smtClean="0">
                <a:solidFill>
                  <a:srgbClr val="000000"/>
                </a:solidFill>
                <a:latin typeface="宋体" panose="02010600030101010101" pitchFamily="2" charset="-122"/>
                <a:ea typeface="宋体" panose="02010600030101010101" pitchFamily="2" charset="-122"/>
              </a:rPr>
              <a:t>)</a:t>
            </a:r>
            <a:r>
              <a:rPr lang="en-US" altLang="zh-CN" sz="2400" kern="0" dirty="0" smtClean="0">
                <a:solidFill>
                  <a:srgbClr val="000000"/>
                </a:solidFill>
              </a:rPr>
              <a:t>= 750000ps</a:t>
            </a:r>
            <a:endParaRPr lang="en-US" altLang="zh-CN" sz="2400" kern="0" dirty="0"/>
          </a:p>
        </p:txBody>
      </p:sp>
      <p:sp>
        <p:nvSpPr>
          <p:cNvPr id="14" name="Rectangle 3"/>
          <p:cNvSpPr txBox="1">
            <a:spLocks noChangeArrowheads="1"/>
          </p:cNvSpPr>
          <p:nvPr/>
        </p:nvSpPr>
        <p:spPr bwMode="auto">
          <a:xfrm>
            <a:off x="321154" y="1700808"/>
            <a:ext cx="8578850" cy="57731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801688" indent="-279400"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1339850" indent="-358775" algn="l" rtl="0" fontAlgn="base">
              <a:spcBef>
                <a:spcPct val="20000"/>
              </a:spcBef>
              <a:spcAft>
                <a:spcPct val="0"/>
              </a:spcAft>
              <a:buClr>
                <a:srgbClr val="FF6600"/>
              </a:buClr>
              <a:buSzPct val="65000"/>
              <a:buFont typeface="Wingdings" pitchFamily="2" charset="2"/>
              <a:buChar char="p"/>
              <a:defRPr sz="2800" b="1">
                <a:solidFill>
                  <a:schemeClr val="tx1"/>
                </a:solidFill>
                <a:latin typeface="+mn-lt"/>
                <a:ea typeface="+mn-ea"/>
              </a:defRPr>
            </a:lvl3pPr>
            <a:lvl4pPr marL="1879600" indent="-360363" algn="l" rtl="0" fontAlgn="base">
              <a:spcBef>
                <a:spcPct val="20000"/>
              </a:spcBef>
              <a:spcAft>
                <a:spcPct val="0"/>
              </a:spcAft>
              <a:buClr>
                <a:srgbClr val="FF0066"/>
              </a:buClr>
              <a:buSzPct val="75000"/>
              <a:buFont typeface="Wingdings" pitchFamily="2" charset="2"/>
              <a:buChar char="u"/>
              <a:defRPr sz="2400" b="1">
                <a:solidFill>
                  <a:schemeClr val="tx1"/>
                </a:solidFill>
                <a:latin typeface="+mn-lt"/>
                <a:ea typeface="+mn-ea"/>
              </a:defRPr>
            </a:lvl4pPr>
            <a:lvl5pPr marL="23304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9pPr>
          </a:lstStyle>
          <a:p>
            <a:pPr marL="0" indent="0" algn="just">
              <a:spcBef>
                <a:spcPct val="10000"/>
              </a:spcBef>
              <a:buFont typeface="Wingdings" pitchFamily="2" charset="2"/>
              <a:buNone/>
            </a:pPr>
            <a:r>
              <a:rPr lang="zh-CN" altLang="en-US" sz="2400" kern="0" dirty="0" smtClean="0">
                <a:solidFill>
                  <a:srgbClr val="FF6600"/>
                </a:solidFill>
              </a:rPr>
              <a:t>段数</a:t>
            </a:r>
            <a:r>
              <a:rPr lang="en-US" altLang="zh-CN" sz="2400" i="1" kern="0" dirty="0" smtClean="0">
                <a:solidFill>
                  <a:srgbClr val="FF6600"/>
                </a:solidFill>
              </a:rPr>
              <a:t>m</a:t>
            </a:r>
            <a:r>
              <a:rPr lang="en-US" altLang="zh-CN" sz="2400" kern="0" dirty="0" smtClean="0">
                <a:solidFill>
                  <a:srgbClr val="FF6600"/>
                </a:solidFill>
              </a:rPr>
              <a:t>=10</a:t>
            </a:r>
            <a:r>
              <a:rPr lang="zh-CN" altLang="en-US" sz="2400" kern="0" dirty="0" smtClean="0">
                <a:solidFill>
                  <a:srgbClr val="FF6600"/>
                </a:solidFill>
              </a:rPr>
              <a:t>；流水线周期</a:t>
            </a:r>
            <a:r>
              <a:rPr lang="en-US" altLang="zh-CN" sz="2400" i="1" kern="0" dirty="0" smtClean="0">
                <a:solidFill>
                  <a:srgbClr val="FF6600"/>
                </a:solidFill>
              </a:rPr>
              <a:t>T</a:t>
            </a:r>
            <a:r>
              <a:rPr lang="en-US" altLang="zh-CN" sz="2400" kern="0" dirty="0" smtClean="0">
                <a:solidFill>
                  <a:srgbClr val="FF6600"/>
                </a:solidFill>
              </a:rPr>
              <a:t>=100ps</a:t>
            </a:r>
            <a:r>
              <a:rPr lang="zh-CN" altLang="en-US" sz="2400" kern="0" dirty="0" smtClean="0">
                <a:solidFill>
                  <a:srgbClr val="FF6600"/>
                </a:solidFill>
              </a:rPr>
              <a:t>；</a:t>
            </a:r>
            <a:r>
              <a:rPr lang="zh-CN" altLang="en-US" sz="2400" kern="0" dirty="0" smtClean="0">
                <a:solidFill>
                  <a:srgbClr val="CC0099"/>
                </a:solidFill>
              </a:rPr>
              <a:t>任务数</a:t>
            </a:r>
            <a:r>
              <a:rPr lang="en-US" altLang="zh-CN" sz="2400" i="1" kern="0" dirty="0" smtClean="0">
                <a:solidFill>
                  <a:srgbClr val="CC0099"/>
                </a:solidFill>
              </a:rPr>
              <a:t>n</a:t>
            </a:r>
            <a:r>
              <a:rPr lang="en-US" altLang="zh-CN" sz="2400" kern="0" dirty="0" smtClean="0">
                <a:solidFill>
                  <a:srgbClr val="CC0099"/>
                </a:solidFill>
              </a:rPr>
              <a:t>=50</a:t>
            </a:r>
            <a:r>
              <a:rPr lang="en-US" altLang="zh-CN" sz="2400" b="0" kern="0" dirty="0" smtClean="0">
                <a:solidFill>
                  <a:srgbClr val="CC0099"/>
                </a:solidFill>
                <a:latin typeface="Arial" panose="020B0604020202020204" pitchFamily="34" charset="0"/>
                <a:cs typeface="Arial" panose="020B0604020202020204" pitchFamily="34" charset="0"/>
              </a:rPr>
              <a:t>x</a:t>
            </a:r>
            <a:r>
              <a:rPr lang="en-US" altLang="zh-CN" sz="2400" kern="0" dirty="0" smtClean="0">
                <a:solidFill>
                  <a:srgbClr val="CC0099"/>
                </a:solidFill>
              </a:rPr>
              <a:t>15</a:t>
            </a:r>
            <a:r>
              <a:rPr lang="zh-CN" altLang="en-US" sz="2400" kern="0" dirty="0" smtClean="0">
                <a:solidFill>
                  <a:srgbClr val="CC0099"/>
                </a:solidFill>
              </a:rPr>
              <a:t>。</a:t>
            </a:r>
            <a:endParaRPr lang="en-US" altLang="zh-CN" sz="2400" kern="0" dirty="0">
              <a:solidFill>
                <a:srgbClr val="CC0099"/>
              </a:solidFill>
            </a:endParaRPr>
          </a:p>
        </p:txBody>
      </p:sp>
      <p:sp>
        <p:nvSpPr>
          <p:cNvPr id="15" name="Rectangle 3"/>
          <p:cNvSpPr txBox="1">
            <a:spLocks noChangeArrowheads="1"/>
          </p:cNvSpPr>
          <p:nvPr/>
        </p:nvSpPr>
        <p:spPr bwMode="auto">
          <a:xfrm>
            <a:off x="321154" y="2574468"/>
            <a:ext cx="8578850" cy="57731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801688" indent="-279400"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1339850" indent="-358775" algn="l" rtl="0" fontAlgn="base">
              <a:spcBef>
                <a:spcPct val="20000"/>
              </a:spcBef>
              <a:spcAft>
                <a:spcPct val="0"/>
              </a:spcAft>
              <a:buClr>
                <a:srgbClr val="FF6600"/>
              </a:buClr>
              <a:buSzPct val="65000"/>
              <a:buFont typeface="Wingdings" pitchFamily="2" charset="2"/>
              <a:buChar char="p"/>
              <a:defRPr sz="2800" b="1">
                <a:solidFill>
                  <a:schemeClr val="tx1"/>
                </a:solidFill>
                <a:latin typeface="+mn-lt"/>
                <a:ea typeface="+mn-ea"/>
              </a:defRPr>
            </a:lvl3pPr>
            <a:lvl4pPr marL="1879600" indent="-360363" algn="l" rtl="0" fontAlgn="base">
              <a:spcBef>
                <a:spcPct val="20000"/>
              </a:spcBef>
              <a:spcAft>
                <a:spcPct val="0"/>
              </a:spcAft>
              <a:buClr>
                <a:srgbClr val="FF0066"/>
              </a:buClr>
              <a:buSzPct val="75000"/>
              <a:buFont typeface="Wingdings" pitchFamily="2" charset="2"/>
              <a:buChar char="u"/>
              <a:defRPr sz="2400" b="1">
                <a:solidFill>
                  <a:schemeClr val="tx1"/>
                </a:solidFill>
                <a:latin typeface="+mn-lt"/>
                <a:ea typeface="+mn-ea"/>
              </a:defRPr>
            </a:lvl4pPr>
            <a:lvl5pPr marL="23304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9pPr>
          </a:lstStyle>
          <a:p>
            <a:pPr marL="0" indent="0" algn="just">
              <a:spcBef>
                <a:spcPct val="10000"/>
              </a:spcBef>
              <a:buNone/>
            </a:pPr>
            <a:r>
              <a:rPr lang="en-US" altLang="zh-CN" sz="2400" kern="0" dirty="0" smtClean="0">
                <a:solidFill>
                  <a:srgbClr val="000000"/>
                </a:solidFill>
              </a:rPr>
              <a:t>T</a:t>
            </a:r>
            <a:r>
              <a:rPr lang="en-US" altLang="zh-CN" sz="2400" kern="0" baseline="-30000" dirty="0" smtClean="0">
                <a:solidFill>
                  <a:srgbClr val="000000"/>
                </a:solidFill>
              </a:rPr>
              <a:t>50</a:t>
            </a:r>
            <a:r>
              <a:rPr lang="en-US" altLang="zh-CN" sz="2400" b="0" kern="0" baseline="-30000" dirty="0" smtClean="0">
                <a:solidFill>
                  <a:srgbClr val="000000"/>
                </a:solidFill>
                <a:latin typeface="Arial" panose="020B0604020202020204" pitchFamily="34" charset="0"/>
                <a:cs typeface="Arial" panose="020B0604020202020204" pitchFamily="34" charset="0"/>
              </a:rPr>
              <a:t>x</a:t>
            </a:r>
            <a:r>
              <a:rPr lang="en-US" altLang="zh-CN" sz="2400" kern="0" baseline="-30000" dirty="0" smtClean="0">
                <a:solidFill>
                  <a:srgbClr val="000000"/>
                </a:solidFill>
                <a:cs typeface="Arial" panose="020B0604020202020204" pitchFamily="34" charset="0"/>
              </a:rPr>
              <a:t>1</a:t>
            </a:r>
            <a:r>
              <a:rPr lang="en-US" altLang="zh-CN" sz="2400" kern="0" baseline="-30000" dirty="0" smtClean="0">
                <a:solidFill>
                  <a:srgbClr val="000000"/>
                </a:solidFill>
              </a:rPr>
              <a:t>5</a:t>
            </a:r>
            <a:r>
              <a:rPr lang="en-US" altLang="zh-CN" sz="2400" kern="0" dirty="0" smtClean="0">
                <a:solidFill>
                  <a:srgbClr val="000000"/>
                </a:solidFill>
                <a:latin typeface="宋体" panose="02010600030101010101" pitchFamily="2" charset="-122"/>
                <a:ea typeface="宋体" panose="02010600030101010101" pitchFamily="2" charset="-122"/>
              </a:rPr>
              <a:t>(</a:t>
            </a:r>
            <a:r>
              <a:rPr lang="en-US" altLang="zh-CN" sz="2400" kern="0" dirty="0" smtClean="0">
                <a:solidFill>
                  <a:srgbClr val="000000"/>
                </a:solidFill>
              </a:rPr>
              <a:t>10</a:t>
            </a:r>
            <a:r>
              <a:rPr lang="en-US" altLang="zh-CN" sz="2400" kern="0" dirty="0" smtClean="0">
                <a:solidFill>
                  <a:srgbClr val="000000"/>
                </a:solidFill>
                <a:latin typeface="宋体" panose="02010600030101010101" pitchFamily="2" charset="-122"/>
                <a:ea typeface="宋体" panose="02010600030101010101" pitchFamily="2" charset="-122"/>
              </a:rPr>
              <a:t>)</a:t>
            </a:r>
            <a:r>
              <a:rPr lang="en-US" altLang="zh-CN" sz="2400" kern="0" dirty="0" smtClean="0">
                <a:solidFill>
                  <a:srgbClr val="000000"/>
                </a:solidFill>
              </a:rPr>
              <a:t> = </a:t>
            </a:r>
            <a:r>
              <a:rPr lang="en-US" altLang="zh-CN" sz="2400" kern="0" dirty="0" smtClean="0">
                <a:solidFill>
                  <a:srgbClr val="FF0000"/>
                </a:solidFill>
              </a:rPr>
              <a:t>10×100ps</a:t>
            </a:r>
            <a:r>
              <a:rPr lang="zh-CN" altLang="en-US" sz="2400" kern="0" dirty="0" smtClean="0">
                <a:solidFill>
                  <a:srgbClr val="000000"/>
                </a:solidFill>
              </a:rPr>
              <a:t>＋</a:t>
            </a:r>
            <a:r>
              <a:rPr lang="en-US" altLang="zh-CN" sz="2400" kern="0" dirty="0" smtClean="0">
                <a:solidFill>
                  <a:srgbClr val="0000FF"/>
                </a:solidFill>
                <a:latin typeface="宋体" panose="02010600030101010101" pitchFamily="2" charset="-122"/>
                <a:ea typeface="宋体" panose="02010600030101010101" pitchFamily="2" charset="-122"/>
              </a:rPr>
              <a:t>(</a:t>
            </a:r>
            <a:r>
              <a:rPr lang="en-US" altLang="zh-CN" sz="2400" kern="0" dirty="0" smtClean="0">
                <a:solidFill>
                  <a:srgbClr val="0000FF"/>
                </a:solidFill>
              </a:rPr>
              <a:t>50×15</a:t>
            </a:r>
            <a:r>
              <a:rPr lang="zh-CN" altLang="en-US" sz="2400" kern="0" dirty="0" smtClean="0">
                <a:solidFill>
                  <a:srgbClr val="0000FF"/>
                </a:solidFill>
              </a:rPr>
              <a:t>－</a:t>
            </a:r>
            <a:r>
              <a:rPr lang="en-US" altLang="zh-CN" sz="2400" kern="0" dirty="0" smtClean="0">
                <a:solidFill>
                  <a:srgbClr val="0000FF"/>
                </a:solidFill>
              </a:rPr>
              <a:t>1</a:t>
            </a:r>
            <a:r>
              <a:rPr lang="en-US" altLang="zh-CN" sz="2400" kern="0" dirty="0" smtClean="0">
                <a:solidFill>
                  <a:srgbClr val="0000FF"/>
                </a:solidFill>
                <a:latin typeface="宋体" panose="02010600030101010101" pitchFamily="2" charset="-122"/>
                <a:ea typeface="宋体" panose="02010600030101010101" pitchFamily="2" charset="-122"/>
              </a:rPr>
              <a:t>)</a:t>
            </a:r>
            <a:r>
              <a:rPr lang="en-US" altLang="zh-CN" sz="2400" kern="0" dirty="0" smtClean="0">
                <a:solidFill>
                  <a:srgbClr val="0000FF"/>
                </a:solidFill>
              </a:rPr>
              <a:t>×100ps </a:t>
            </a:r>
            <a:r>
              <a:rPr lang="en-US" altLang="zh-CN" sz="2400" kern="0" dirty="0" smtClean="0">
                <a:solidFill>
                  <a:srgbClr val="000000"/>
                </a:solidFill>
              </a:rPr>
              <a:t>= 75900ps</a:t>
            </a:r>
            <a:endParaRPr lang="en-US" altLang="zh-CN" sz="2400" kern="0" dirty="0"/>
          </a:p>
        </p:txBody>
      </p:sp>
      <p:graphicFrame>
        <p:nvGraphicFramePr>
          <p:cNvPr id="16" name="Object 4"/>
          <p:cNvGraphicFramePr>
            <a:graphicFrameLocks noChangeAspect="1"/>
          </p:cNvGraphicFramePr>
          <p:nvPr>
            <p:extLst>
              <p:ext uri="{D42A27DB-BD31-4B8C-83A1-F6EECF244321}">
                <p14:modId xmlns:p14="http://schemas.microsoft.com/office/powerpoint/2010/main" val="1512060161"/>
              </p:ext>
            </p:extLst>
          </p:nvPr>
        </p:nvGraphicFramePr>
        <p:xfrm>
          <a:off x="1682888" y="4701282"/>
          <a:ext cx="4921250" cy="931862"/>
        </p:xfrm>
        <a:graphic>
          <a:graphicData uri="http://schemas.openxmlformats.org/presentationml/2006/ole">
            <mc:AlternateContent xmlns:mc="http://schemas.openxmlformats.org/markup-compatibility/2006">
              <mc:Choice xmlns:v="urn:schemas-microsoft-com:vml" Requires="v">
                <p:oleObj spid="_x0000_s1294424" name="公式" r:id="rId5" imgW="2438280" imgH="457200" progId="Equation.3">
                  <p:embed/>
                </p:oleObj>
              </mc:Choice>
              <mc:Fallback>
                <p:oleObj name="公式" r:id="rId5" imgW="2438280" imgH="457200" progId="Equation.3">
                  <p:embed/>
                  <p:pic>
                    <p:nvPicPr>
                      <p:cNvPr id="0" name=""/>
                      <p:cNvPicPr>
                        <a:picLocks noChangeAspect="1" noChangeArrowheads="1"/>
                      </p:cNvPicPr>
                      <p:nvPr/>
                    </p:nvPicPr>
                    <p:blipFill>
                      <a:blip r:embed="rId6"/>
                      <a:srcRect/>
                      <a:stretch>
                        <a:fillRect/>
                      </a:stretch>
                    </p:blipFill>
                    <p:spPr bwMode="auto">
                      <a:xfrm>
                        <a:off x="1682888" y="4701282"/>
                        <a:ext cx="4921250" cy="931862"/>
                      </a:xfrm>
                      <a:prstGeom prst="rect">
                        <a:avLst/>
                      </a:prstGeom>
                      <a:noFill/>
                      <a:extLst/>
                    </p:spPr>
                  </p:pic>
                </p:oleObj>
              </mc:Fallback>
            </mc:AlternateContent>
          </a:graphicData>
        </a:graphic>
      </p:graphicFrame>
      <p:graphicFrame>
        <p:nvGraphicFramePr>
          <p:cNvPr id="17" name="Object 4"/>
          <p:cNvGraphicFramePr>
            <a:graphicFrameLocks noChangeAspect="1"/>
          </p:cNvGraphicFramePr>
          <p:nvPr>
            <p:extLst>
              <p:ext uri="{D42A27DB-BD31-4B8C-83A1-F6EECF244321}">
                <p14:modId xmlns:p14="http://schemas.microsoft.com/office/powerpoint/2010/main" val="1379065068"/>
              </p:ext>
            </p:extLst>
          </p:nvPr>
        </p:nvGraphicFramePr>
        <p:xfrm>
          <a:off x="1343433" y="5577919"/>
          <a:ext cx="6756959" cy="922662"/>
        </p:xfrm>
        <a:graphic>
          <a:graphicData uri="http://schemas.openxmlformats.org/presentationml/2006/ole">
            <mc:AlternateContent xmlns:mc="http://schemas.openxmlformats.org/markup-compatibility/2006">
              <mc:Choice xmlns:v="urn:schemas-microsoft-com:vml" Requires="v">
                <p:oleObj spid="_x0000_s1294425" name="公式" r:id="rId7" imgW="3377880" imgH="457200" progId="Equation.3">
                  <p:embed/>
                </p:oleObj>
              </mc:Choice>
              <mc:Fallback>
                <p:oleObj name="公式" r:id="rId7" imgW="3377880" imgH="457200" progId="Equation.3">
                  <p:embed/>
                  <p:pic>
                    <p:nvPicPr>
                      <p:cNvPr id="0" name=""/>
                      <p:cNvPicPr>
                        <a:picLocks noChangeAspect="1" noChangeArrowheads="1"/>
                      </p:cNvPicPr>
                      <p:nvPr/>
                    </p:nvPicPr>
                    <p:blipFill>
                      <a:blip r:embed="rId8"/>
                      <a:srcRect/>
                      <a:stretch>
                        <a:fillRect/>
                      </a:stretch>
                    </p:blipFill>
                    <p:spPr bwMode="auto">
                      <a:xfrm>
                        <a:off x="1343433" y="5577919"/>
                        <a:ext cx="6756959" cy="922662"/>
                      </a:xfrm>
                      <a:prstGeom prst="rect">
                        <a:avLst/>
                      </a:prstGeom>
                      <a:noFill/>
                      <a:extLst/>
                    </p:spPr>
                  </p:pic>
                </p:oleObj>
              </mc:Fallback>
            </mc:AlternateContent>
          </a:graphicData>
        </a:graphic>
      </p:graphicFrame>
      <p:sp>
        <p:nvSpPr>
          <p:cNvPr id="1294346" name="AutoShape 10">
            <a:hlinkClick r:id="rId9" action="ppaction://hlinksldjump" highlightClick="1"/>
          </p:cNvPr>
          <p:cNvSpPr>
            <a:spLocks noChangeArrowheads="1"/>
          </p:cNvSpPr>
          <p:nvPr/>
        </p:nvSpPr>
        <p:spPr bwMode="auto">
          <a:xfrm>
            <a:off x="8137277" y="1412776"/>
            <a:ext cx="611187" cy="576263"/>
          </a:xfrm>
          <a:prstGeom prst="actionButtonInformation">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11" name="AutoShape 299">
            <a:hlinkClick r:id="rId10" action="ppaction://hlinksldjump" highlightClick="1"/>
          </p:cNvPr>
          <p:cNvSpPr>
            <a:spLocks noChangeArrowheads="1"/>
          </p:cNvSpPr>
          <p:nvPr/>
        </p:nvSpPr>
        <p:spPr bwMode="auto">
          <a:xfrm>
            <a:off x="7417345" y="1412776"/>
            <a:ext cx="576262" cy="576263"/>
          </a:xfrm>
          <a:prstGeom prst="actionButtonReturn">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2" name="矩形 1"/>
          <p:cNvSpPr/>
          <p:nvPr/>
        </p:nvSpPr>
        <p:spPr bwMode="auto">
          <a:xfrm>
            <a:off x="321154" y="2180492"/>
            <a:ext cx="7672453" cy="846121"/>
          </a:xfrm>
          <a:prstGeom prst="rect">
            <a:avLst/>
          </a:prstGeom>
          <a:noFill/>
          <a:ln w="19050"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18" name="矩形 17"/>
          <p:cNvSpPr/>
          <p:nvPr/>
        </p:nvSpPr>
        <p:spPr bwMode="auto">
          <a:xfrm>
            <a:off x="321154" y="3075028"/>
            <a:ext cx="8365646" cy="1626253"/>
          </a:xfrm>
          <a:prstGeom prst="rect">
            <a:avLst/>
          </a:prstGeom>
          <a:noFill/>
          <a:ln w="19050"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19" name="矩形 18"/>
          <p:cNvSpPr/>
          <p:nvPr/>
        </p:nvSpPr>
        <p:spPr bwMode="auto">
          <a:xfrm>
            <a:off x="321154" y="4753748"/>
            <a:ext cx="6411086" cy="849623"/>
          </a:xfrm>
          <a:prstGeom prst="rect">
            <a:avLst/>
          </a:prstGeom>
          <a:noFill/>
          <a:ln w="19050"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20" name="矩形 19"/>
          <p:cNvSpPr/>
          <p:nvPr/>
        </p:nvSpPr>
        <p:spPr bwMode="auto">
          <a:xfrm>
            <a:off x="321153" y="5650958"/>
            <a:ext cx="7874063" cy="849623"/>
          </a:xfrm>
          <a:prstGeom prst="rect">
            <a:avLst/>
          </a:prstGeom>
          <a:noFill/>
          <a:ln w="19050"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par>
                          <p:cTn id="18" fill="hold">
                            <p:stCondLst>
                              <p:cond delay="500"/>
                            </p:stCondLst>
                            <p:childTnLst>
                              <p:par>
                                <p:cTn id="19" presetID="53" presetClass="entr" presetSubtype="16"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294340"/>
                                        </p:tgtEl>
                                        <p:attrNameLst>
                                          <p:attrName>style.visibility</p:attrName>
                                        </p:attrNameLst>
                                      </p:cBhvr>
                                      <p:to>
                                        <p:strVal val="visible"/>
                                      </p:to>
                                    </p:set>
                                    <p:animEffect transition="in" filter="wipe(left)">
                                      <p:cBhvr>
                                        <p:cTn id="33" dur="500"/>
                                        <p:tgtEl>
                                          <p:spTgt spid="1294340"/>
                                        </p:tgtEl>
                                      </p:cBhvr>
                                    </p:animEffect>
                                  </p:childTnLst>
                                </p:cTn>
                              </p:par>
                            </p:childTnLst>
                          </p:cTn>
                        </p:par>
                        <p:par>
                          <p:cTn id="34" fill="hold">
                            <p:stCondLst>
                              <p:cond delay="500"/>
                            </p:stCondLst>
                            <p:childTnLst>
                              <p:par>
                                <p:cTn id="35" presetID="9" presetClass="entr" presetSubtype="0"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dissolve">
                                      <p:cBhvr>
                                        <p:cTn id="37" dur="500"/>
                                        <p:tgtEl>
                                          <p:spTgt spid="21"/>
                                        </p:tgtEl>
                                      </p:cBhvr>
                                    </p:animEffect>
                                  </p:childTnLst>
                                </p:cTn>
                              </p:par>
                            </p:childTnLst>
                          </p:cTn>
                        </p:par>
                        <p:par>
                          <p:cTn id="38" fill="hold">
                            <p:stCondLst>
                              <p:cond delay="1000"/>
                            </p:stCondLst>
                            <p:childTnLst>
                              <p:par>
                                <p:cTn id="39" presetID="53" presetClass="entr" presetSubtype="16"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p:cTn id="41" dur="500" fill="hold"/>
                                        <p:tgtEl>
                                          <p:spTgt spid="18"/>
                                        </p:tgtEl>
                                        <p:attrNameLst>
                                          <p:attrName>ppt_w</p:attrName>
                                        </p:attrNameLst>
                                      </p:cBhvr>
                                      <p:tavLst>
                                        <p:tav tm="0">
                                          <p:val>
                                            <p:fltVal val="0"/>
                                          </p:val>
                                        </p:tav>
                                        <p:tav tm="100000">
                                          <p:val>
                                            <p:strVal val="#ppt_w"/>
                                          </p:val>
                                        </p:tav>
                                      </p:tavLst>
                                    </p:anim>
                                    <p:anim calcmode="lin" valueType="num">
                                      <p:cBhvr>
                                        <p:cTn id="42" dur="500" fill="hold"/>
                                        <p:tgtEl>
                                          <p:spTgt spid="18"/>
                                        </p:tgtEl>
                                        <p:attrNameLst>
                                          <p:attrName>ppt_h</p:attrName>
                                        </p:attrNameLst>
                                      </p:cBhvr>
                                      <p:tavLst>
                                        <p:tav tm="0">
                                          <p:val>
                                            <p:fltVal val="0"/>
                                          </p:val>
                                        </p:tav>
                                        <p:tav tm="100000">
                                          <p:val>
                                            <p:strVal val="#ppt_h"/>
                                          </p:val>
                                        </p:tav>
                                      </p:tavLst>
                                    </p:anim>
                                    <p:animEffect transition="in" filter="fade">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left)">
                                      <p:cBhvr>
                                        <p:cTn id="48" dur="500"/>
                                        <p:tgtEl>
                                          <p:spTgt spid="16"/>
                                        </p:tgtEl>
                                      </p:cBhvr>
                                    </p:animEffect>
                                  </p:childTnLst>
                                </p:cTn>
                              </p:par>
                            </p:childTnLst>
                          </p:cTn>
                        </p:par>
                        <p:par>
                          <p:cTn id="49" fill="hold">
                            <p:stCondLst>
                              <p:cond delay="500"/>
                            </p:stCondLst>
                            <p:childTnLst>
                              <p:par>
                                <p:cTn id="50" presetID="9" presetClass="entr" presetSubtype="0" fill="hold" grpId="0" nodeType="after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dissolve">
                                      <p:cBhvr>
                                        <p:cTn id="52" dur="500"/>
                                        <p:tgtEl>
                                          <p:spTgt spid="22"/>
                                        </p:tgtEl>
                                      </p:cBhvr>
                                    </p:animEffect>
                                  </p:childTnLst>
                                </p:cTn>
                              </p:par>
                            </p:childTnLst>
                          </p:cTn>
                        </p:par>
                        <p:par>
                          <p:cTn id="53" fill="hold">
                            <p:stCondLst>
                              <p:cond delay="1000"/>
                            </p:stCondLst>
                            <p:childTnLst>
                              <p:par>
                                <p:cTn id="54" presetID="53" presetClass="entr" presetSubtype="16"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 calcmode="lin" valueType="num">
                                      <p:cBhvr>
                                        <p:cTn id="56" dur="500" fill="hold"/>
                                        <p:tgtEl>
                                          <p:spTgt spid="19"/>
                                        </p:tgtEl>
                                        <p:attrNameLst>
                                          <p:attrName>ppt_w</p:attrName>
                                        </p:attrNameLst>
                                      </p:cBhvr>
                                      <p:tavLst>
                                        <p:tav tm="0">
                                          <p:val>
                                            <p:fltVal val="0"/>
                                          </p:val>
                                        </p:tav>
                                        <p:tav tm="100000">
                                          <p:val>
                                            <p:strVal val="#ppt_w"/>
                                          </p:val>
                                        </p:tav>
                                      </p:tavLst>
                                    </p:anim>
                                    <p:anim calcmode="lin" valueType="num">
                                      <p:cBhvr>
                                        <p:cTn id="57" dur="500" fill="hold"/>
                                        <p:tgtEl>
                                          <p:spTgt spid="19"/>
                                        </p:tgtEl>
                                        <p:attrNameLst>
                                          <p:attrName>ppt_h</p:attrName>
                                        </p:attrNameLst>
                                      </p:cBhvr>
                                      <p:tavLst>
                                        <p:tav tm="0">
                                          <p:val>
                                            <p:fltVal val="0"/>
                                          </p:val>
                                        </p:tav>
                                        <p:tav tm="100000">
                                          <p:val>
                                            <p:strVal val="#ppt_h"/>
                                          </p:val>
                                        </p:tav>
                                      </p:tavLst>
                                    </p:anim>
                                    <p:animEffect transition="in" filter="fade">
                                      <p:cBhvr>
                                        <p:cTn id="58" dur="500"/>
                                        <p:tgtEl>
                                          <p:spTgt spid="1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wipe(left)">
                                      <p:cBhvr>
                                        <p:cTn id="63" dur="500"/>
                                        <p:tgtEl>
                                          <p:spTgt spid="17"/>
                                        </p:tgtEl>
                                      </p:cBhvr>
                                    </p:animEffect>
                                  </p:childTnLst>
                                </p:cTn>
                              </p:par>
                            </p:childTnLst>
                          </p:cTn>
                        </p:par>
                        <p:par>
                          <p:cTn id="64" fill="hold">
                            <p:stCondLst>
                              <p:cond delay="500"/>
                            </p:stCondLst>
                            <p:childTnLst>
                              <p:par>
                                <p:cTn id="65" presetID="9" presetClass="entr" presetSubtype="0" fill="hold" grpId="0" nodeType="after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dissolve">
                                      <p:cBhvr>
                                        <p:cTn id="67" dur="500"/>
                                        <p:tgtEl>
                                          <p:spTgt spid="23"/>
                                        </p:tgtEl>
                                      </p:cBhvr>
                                    </p:animEffect>
                                  </p:childTnLst>
                                </p:cTn>
                              </p:par>
                            </p:childTnLst>
                          </p:cTn>
                        </p:par>
                        <p:par>
                          <p:cTn id="68" fill="hold">
                            <p:stCondLst>
                              <p:cond delay="1000"/>
                            </p:stCondLst>
                            <p:childTnLst>
                              <p:par>
                                <p:cTn id="69" presetID="53" presetClass="entr" presetSubtype="16"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p:cTn id="71" dur="500" fill="hold"/>
                                        <p:tgtEl>
                                          <p:spTgt spid="20"/>
                                        </p:tgtEl>
                                        <p:attrNameLst>
                                          <p:attrName>ppt_w</p:attrName>
                                        </p:attrNameLst>
                                      </p:cBhvr>
                                      <p:tavLst>
                                        <p:tav tm="0">
                                          <p:val>
                                            <p:fltVal val="0"/>
                                          </p:val>
                                        </p:tav>
                                        <p:tav tm="100000">
                                          <p:val>
                                            <p:strVal val="#ppt_w"/>
                                          </p:val>
                                        </p:tav>
                                      </p:tavLst>
                                    </p:anim>
                                    <p:anim calcmode="lin" valueType="num">
                                      <p:cBhvr>
                                        <p:cTn id="72" dur="500" fill="hold"/>
                                        <p:tgtEl>
                                          <p:spTgt spid="20"/>
                                        </p:tgtEl>
                                        <p:attrNameLst>
                                          <p:attrName>ppt_h</p:attrName>
                                        </p:attrNameLst>
                                      </p:cBhvr>
                                      <p:tavLst>
                                        <p:tav tm="0">
                                          <p:val>
                                            <p:fltVal val="0"/>
                                          </p:val>
                                        </p:tav>
                                        <p:tav tm="100000">
                                          <p:val>
                                            <p:strVal val="#ppt_h"/>
                                          </p:val>
                                        </p:tav>
                                      </p:tavLst>
                                    </p:anim>
                                    <p:animEffect transition="in" filter="fade">
                                      <p:cBhvr>
                                        <p:cTn id="7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12" grpId="0"/>
      <p:bldP spid="13" grpId="0"/>
      <p:bldP spid="14" grpId="0"/>
      <p:bldP spid="15" grpId="0"/>
      <p:bldP spid="2" grpId="0" animBg="1"/>
      <p:bldP spid="18" grpId="0" animBg="1"/>
      <p:bldP spid="19" grpId="0" animBg="1"/>
      <p:bldP spid="20"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灯片编号占位符 4"/>
          <p:cNvSpPr>
            <a:spLocks noGrp="1"/>
          </p:cNvSpPr>
          <p:nvPr>
            <p:ph type="sldNum" sz="quarter" idx="11"/>
          </p:nvPr>
        </p:nvSpPr>
        <p:spPr/>
        <p:txBody>
          <a:bodyPr/>
          <a:lstStyle/>
          <a:p>
            <a:fld id="{46A53AE9-68DF-4DC3-B7E4-38D7FE970C92}" type="slidenum">
              <a:rPr lang="zh-CN" altLang="en-US"/>
              <a:pPr/>
              <a:t>81</a:t>
            </a:fld>
            <a:endParaRPr lang="en-US" altLang="zh-CN"/>
          </a:p>
        </p:txBody>
      </p:sp>
      <p:sp>
        <p:nvSpPr>
          <p:cNvPr id="1295362" name="Rectangle 2"/>
          <p:cNvSpPr>
            <a:spLocks noGrp="1" noChangeArrowheads="1"/>
          </p:cNvSpPr>
          <p:nvPr>
            <p:ph type="title"/>
          </p:nvPr>
        </p:nvSpPr>
        <p:spPr/>
        <p:txBody>
          <a:bodyPr/>
          <a:lstStyle/>
          <a:p>
            <a:r>
              <a:rPr lang="en-US" altLang="zh-CN"/>
              <a:t>7.4.6 </a:t>
            </a:r>
            <a:r>
              <a:rPr lang="zh-CN" altLang="en-US" b="0"/>
              <a:t>流水线性能分析</a:t>
            </a:r>
            <a:endParaRPr lang="en-US" altLang="zh-CN"/>
          </a:p>
        </p:txBody>
      </p:sp>
      <p:sp>
        <p:nvSpPr>
          <p:cNvPr id="1295363" name="Rectangle 3"/>
          <p:cNvSpPr>
            <a:spLocks noGrp="1" noChangeArrowheads="1"/>
          </p:cNvSpPr>
          <p:nvPr>
            <p:ph type="body" idx="1"/>
          </p:nvPr>
        </p:nvSpPr>
        <p:spPr>
          <a:xfrm>
            <a:off x="179388" y="549275"/>
            <a:ext cx="8893175" cy="1223541"/>
          </a:xfrm>
        </p:spPr>
        <p:txBody>
          <a:bodyPr/>
          <a:lstStyle/>
          <a:p>
            <a:pPr marL="0" indent="0" algn="just">
              <a:spcBef>
                <a:spcPct val="10000"/>
              </a:spcBef>
              <a:buFont typeface="Wingdings" pitchFamily="2" charset="2"/>
              <a:buNone/>
            </a:pPr>
            <a:r>
              <a:rPr lang="en-US" altLang="zh-CN" sz="2400" dirty="0">
                <a:solidFill>
                  <a:srgbClr val="000000"/>
                </a:solidFill>
              </a:rPr>
              <a:t>【</a:t>
            </a:r>
            <a:r>
              <a:rPr lang="zh-CN" altLang="en-US" sz="2400" dirty="0">
                <a:solidFill>
                  <a:srgbClr val="000000"/>
                </a:solidFill>
              </a:rPr>
              <a:t>解</a:t>
            </a:r>
            <a:r>
              <a:rPr lang="en-US" altLang="zh-CN" sz="2400" dirty="0">
                <a:solidFill>
                  <a:srgbClr val="000000"/>
                </a:solidFill>
              </a:rPr>
              <a:t>】</a:t>
            </a:r>
            <a:r>
              <a:rPr lang="zh-CN" altLang="en-US" sz="2400" dirty="0">
                <a:solidFill>
                  <a:srgbClr val="000000"/>
                </a:solidFill>
              </a:rPr>
              <a:t>（</a:t>
            </a:r>
            <a:r>
              <a:rPr lang="en-US" altLang="zh-CN" sz="2400" dirty="0">
                <a:solidFill>
                  <a:srgbClr val="000000"/>
                </a:solidFill>
              </a:rPr>
              <a:t>2</a:t>
            </a:r>
            <a:r>
              <a:rPr lang="zh-CN" altLang="en-US" sz="2400" dirty="0">
                <a:solidFill>
                  <a:srgbClr val="000000"/>
                </a:solidFill>
              </a:rPr>
              <a:t>）因发生了条件跳转</a:t>
            </a:r>
            <a:r>
              <a:rPr lang="zh-CN" altLang="en-US" sz="2400" dirty="0" smtClean="0">
                <a:solidFill>
                  <a:srgbClr val="000000"/>
                </a:solidFill>
              </a:rPr>
              <a:t>，所以在执行</a:t>
            </a:r>
            <a:r>
              <a:rPr lang="en-US" altLang="zh-CN" sz="2400" dirty="0" smtClean="0">
                <a:solidFill>
                  <a:srgbClr val="000000"/>
                </a:solidFill>
              </a:rPr>
              <a:t>50</a:t>
            </a:r>
            <a:r>
              <a:rPr lang="zh-CN" altLang="en-US" sz="2400" dirty="0" smtClean="0">
                <a:solidFill>
                  <a:srgbClr val="000000"/>
                </a:solidFill>
              </a:rPr>
              <a:t>个小程序段时，每个</a:t>
            </a:r>
            <a:r>
              <a:rPr lang="zh-CN" altLang="en-US" sz="2400" dirty="0">
                <a:solidFill>
                  <a:srgbClr val="000000"/>
                </a:solidFill>
              </a:rPr>
              <a:t>小程序段只执行</a:t>
            </a:r>
            <a:r>
              <a:rPr lang="en-US" altLang="zh-CN" sz="2400" dirty="0">
                <a:solidFill>
                  <a:srgbClr val="000000"/>
                </a:solidFill>
              </a:rPr>
              <a:t>10</a:t>
            </a:r>
            <a:r>
              <a:rPr lang="zh-CN" altLang="en-US" sz="2400" dirty="0">
                <a:solidFill>
                  <a:srgbClr val="000000"/>
                </a:solidFill>
              </a:rPr>
              <a:t>条指令，且流水线会出现</a:t>
            </a:r>
            <a:r>
              <a:rPr lang="en-US" altLang="zh-CN" sz="2400" dirty="0">
                <a:solidFill>
                  <a:srgbClr val="000000"/>
                </a:solidFill>
              </a:rPr>
              <a:t>50</a:t>
            </a:r>
            <a:r>
              <a:rPr lang="zh-CN" altLang="en-US" sz="2400" dirty="0">
                <a:solidFill>
                  <a:srgbClr val="000000"/>
                </a:solidFill>
              </a:rPr>
              <a:t>次断流，每次断流时，流水线要进行重新填充操作，填充时间为</a:t>
            </a:r>
            <a:r>
              <a:rPr lang="en-US" altLang="zh-CN" sz="2400" dirty="0">
                <a:solidFill>
                  <a:srgbClr val="000000"/>
                </a:solidFill>
              </a:rPr>
              <a:t>(</a:t>
            </a:r>
            <a:r>
              <a:rPr lang="en-US" altLang="zh-CN" sz="2400" i="1" dirty="0">
                <a:solidFill>
                  <a:srgbClr val="000000"/>
                </a:solidFill>
              </a:rPr>
              <a:t>m</a:t>
            </a:r>
            <a:r>
              <a:rPr lang="en-US" altLang="zh-CN" sz="2400" dirty="0">
                <a:solidFill>
                  <a:srgbClr val="000000"/>
                </a:solidFill>
              </a:rPr>
              <a:t>-1)</a:t>
            </a:r>
            <a:r>
              <a:rPr lang="en-US" altLang="zh-CN" sz="2400" i="1" dirty="0">
                <a:solidFill>
                  <a:srgbClr val="000000"/>
                </a:solidFill>
              </a:rPr>
              <a:t>×</a:t>
            </a:r>
            <a:r>
              <a:rPr lang="en-US" altLang="zh-CN" sz="2400" i="1" dirty="0" smtClean="0">
                <a:solidFill>
                  <a:srgbClr val="000000"/>
                </a:solidFill>
              </a:rPr>
              <a:t>τ</a:t>
            </a:r>
            <a:r>
              <a:rPr lang="zh-CN" altLang="en-US" sz="2400" dirty="0" smtClean="0">
                <a:solidFill>
                  <a:srgbClr val="000000"/>
                </a:solidFill>
              </a:rPr>
              <a:t>。</a:t>
            </a:r>
            <a:endParaRPr lang="zh-CN" altLang="en-US" sz="2400" dirty="0"/>
          </a:p>
        </p:txBody>
      </p:sp>
      <p:sp>
        <p:nvSpPr>
          <p:cNvPr id="1295373" name="AutoShape 13">
            <a:hlinkClick r:id="rId3" action="ppaction://hlinksldjump" highlightClick="1"/>
          </p:cNvPr>
          <p:cNvSpPr>
            <a:spLocks noChangeArrowheads="1"/>
          </p:cNvSpPr>
          <p:nvPr/>
        </p:nvSpPr>
        <p:spPr bwMode="auto">
          <a:xfrm>
            <a:off x="8065269" y="4696897"/>
            <a:ext cx="611187" cy="576263"/>
          </a:xfrm>
          <a:prstGeom prst="actionButtonInformation">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11" name="AutoShape 299">
            <a:hlinkClick r:id="rId4" action="ppaction://hlinksldjump" highlightClick="1"/>
          </p:cNvPr>
          <p:cNvSpPr>
            <a:spLocks noChangeArrowheads="1"/>
          </p:cNvSpPr>
          <p:nvPr/>
        </p:nvSpPr>
        <p:spPr bwMode="auto">
          <a:xfrm>
            <a:off x="7345337" y="4696897"/>
            <a:ext cx="576262" cy="576263"/>
          </a:xfrm>
          <a:prstGeom prst="actionButtonReturn">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17" name="Rectangle 3"/>
          <p:cNvSpPr txBox="1">
            <a:spLocks noChangeArrowheads="1"/>
          </p:cNvSpPr>
          <p:nvPr/>
        </p:nvSpPr>
        <p:spPr bwMode="auto">
          <a:xfrm>
            <a:off x="321154" y="2132856"/>
            <a:ext cx="8578850" cy="57731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801688" indent="-279400"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1339850" indent="-358775" algn="l" rtl="0" fontAlgn="base">
              <a:spcBef>
                <a:spcPct val="20000"/>
              </a:spcBef>
              <a:spcAft>
                <a:spcPct val="0"/>
              </a:spcAft>
              <a:buClr>
                <a:srgbClr val="FF6600"/>
              </a:buClr>
              <a:buSzPct val="65000"/>
              <a:buFont typeface="Wingdings" pitchFamily="2" charset="2"/>
              <a:buChar char="p"/>
              <a:defRPr sz="2800" b="1">
                <a:solidFill>
                  <a:schemeClr val="tx1"/>
                </a:solidFill>
                <a:latin typeface="+mn-lt"/>
                <a:ea typeface="+mn-ea"/>
              </a:defRPr>
            </a:lvl3pPr>
            <a:lvl4pPr marL="1879600" indent="-360363" algn="l" rtl="0" fontAlgn="base">
              <a:spcBef>
                <a:spcPct val="20000"/>
              </a:spcBef>
              <a:spcAft>
                <a:spcPct val="0"/>
              </a:spcAft>
              <a:buClr>
                <a:srgbClr val="FF0066"/>
              </a:buClr>
              <a:buSzPct val="75000"/>
              <a:buFont typeface="Wingdings" pitchFamily="2" charset="2"/>
              <a:buChar char="u"/>
              <a:defRPr sz="2400" b="1">
                <a:solidFill>
                  <a:schemeClr val="tx1"/>
                </a:solidFill>
                <a:latin typeface="+mn-lt"/>
                <a:ea typeface="+mn-ea"/>
              </a:defRPr>
            </a:lvl4pPr>
            <a:lvl5pPr marL="23304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9pPr>
          </a:lstStyle>
          <a:p>
            <a:pPr marL="0" indent="0">
              <a:spcBef>
                <a:spcPct val="10000"/>
              </a:spcBef>
              <a:buNone/>
            </a:pPr>
            <a:r>
              <a:rPr lang="en-US" altLang="zh-CN" sz="2400" kern="0" dirty="0" smtClean="0">
                <a:solidFill>
                  <a:srgbClr val="000000"/>
                </a:solidFill>
              </a:rPr>
              <a:t>T</a:t>
            </a:r>
            <a:r>
              <a:rPr lang="en-US" altLang="zh-CN" sz="2400" kern="0" baseline="-30000" dirty="0" smtClean="0">
                <a:solidFill>
                  <a:srgbClr val="000000"/>
                </a:solidFill>
              </a:rPr>
              <a:t>50</a:t>
            </a:r>
            <a:r>
              <a:rPr lang="en-US" altLang="zh-CN" sz="2400" b="0" kern="0" baseline="-30000" dirty="0" smtClean="0">
                <a:solidFill>
                  <a:srgbClr val="000000"/>
                </a:solidFill>
                <a:latin typeface="Arial" panose="020B0604020202020204" pitchFamily="34" charset="0"/>
                <a:cs typeface="Arial" panose="020B0604020202020204" pitchFamily="34" charset="0"/>
              </a:rPr>
              <a:t>x</a:t>
            </a:r>
            <a:r>
              <a:rPr lang="en-US" altLang="zh-CN" sz="2400" kern="0" baseline="-30000" dirty="0" smtClean="0">
                <a:solidFill>
                  <a:srgbClr val="000000"/>
                </a:solidFill>
                <a:cs typeface="Arial" panose="020B0604020202020204" pitchFamily="34" charset="0"/>
              </a:rPr>
              <a:t>10</a:t>
            </a:r>
            <a:r>
              <a:rPr lang="en-US" altLang="zh-CN" sz="2400" kern="0" dirty="0" smtClean="0">
                <a:solidFill>
                  <a:srgbClr val="000000"/>
                </a:solidFill>
                <a:latin typeface="宋体" panose="02010600030101010101" pitchFamily="2" charset="-122"/>
                <a:ea typeface="宋体" panose="02010600030101010101" pitchFamily="2" charset="-122"/>
              </a:rPr>
              <a:t>(</a:t>
            </a:r>
            <a:r>
              <a:rPr lang="en-US" altLang="zh-CN" sz="2400" kern="0" dirty="0" smtClean="0">
                <a:solidFill>
                  <a:srgbClr val="000000"/>
                </a:solidFill>
              </a:rPr>
              <a:t>1</a:t>
            </a:r>
            <a:r>
              <a:rPr lang="en-US" altLang="zh-CN" sz="2400" kern="0" dirty="0">
                <a:solidFill>
                  <a:srgbClr val="000000"/>
                </a:solidFill>
                <a:latin typeface="宋体" panose="02010600030101010101" pitchFamily="2" charset="-122"/>
                <a:ea typeface="宋体" panose="02010600030101010101" pitchFamily="2" charset="-122"/>
              </a:rPr>
              <a:t>)</a:t>
            </a:r>
            <a:r>
              <a:rPr lang="en-US" altLang="zh-CN" sz="2400" kern="0" dirty="0" smtClean="0">
                <a:solidFill>
                  <a:srgbClr val="000000"/>
                </a:solidFill>
              </a:rPr>
              <a:t> = </a:t>
            </a:r>
            <a:r>
              <a:rPr lang="en-US" altLang="zh-CN" sz="2400" kern="0" dirty="0" smtClean="0">
                <a:solidFill>
                  <a:srgbClr val="FF0000"/>
                </a:solidFill>
              </a:rPr>
              <a:t>10×100ps</a:t>
            </a:r>
            <a:r>
              <a:rPr lang="en-US" altLang="zh-CN" sz="2400" kern="0" dirty="0" smtClean="0">
                <a:solidFill>
                  <a:srgbClr val="000000"/>
                </a:solidFill>
              </a:rPr>
              <a:t>×</a:t>
            </a:r>
            <a:r>
              <a:rPr lang="en-US" altLang="zh-CN" sz="2400" kern="0" dirty="0">
                <a:solidFill>
                  <a:srgbClr val="000000"/>
                </a:solidFill>
                <a:latin typeface="宋体" panose="02010600030101010101" pitchFamily="2" charset="-122"/>
                <a:ea typeface="宋体" panose="02010600030101010101" pitchFamily="2" charset="-122"/>
              </a:rPr>
              <a:t>(</a:t>
            </a:r>
            <a:r>
              <a:rPr lang="en-US" altLang="zh-CN" sz="2400" kern="0" dirty="0" smtClean="0"/>
              <a:t>50×10</a:t>
            </a:r>
            <a:r>
              <a:rPr lang="en-US" altLang="zh-CN" sz="2400" kern="0" dirty="0" smtClean="0">
                <a:solidFill>
                  <a:srgbClr val="000000"/>
                </a:solidFill>
                <a:latin typeface="宋体" panose="02010600030101010101" pitchFamily="2" charset="-122"/>
                <a:ea typeface="宋体" panose="02010600030101010101" pitchFamily="2" charset="-122"/>
              </a:rPr>
              <a:t>)</a:t>
            </a:r>
            <a:r>
              <a:rPr lang="en-US" altLang="zh-CN" sz="2400" kern="0" dirty="0" smtClean="0">
                <a:solidFill>
                  <a:srgbClr val="000000"/>
                </a:solidFill>
              </a:rPr>
              <a:t>= 500000ps</a:t>
            </a:r>
            <a:endParaRPr lang="en-US" altLang="zh-CN" sz="2400" kern="0" dirty="0"/>
          </a:p>
        </p:txBody>
      </p:sp>
      <p:sp>
        <p:nvSpPr>
          <p:cNvPr id="18" name="Rectangle 3"/>
          <p:cNvSpPr txBox="1">
            <a:spLocks noChangeArrowheads="1"/>
          </p:cNvSpPr>
          <p:nvPr/>
        </p:nvSpPr>
        <p:spPr bwMode="auto">
          <a:xfrm>
            <a:off x="321154" y="1700808"/>
            <a:ext cx="8578850" cy="57731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801688" indent="-279400"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1339850" indent="-358775" algn="l" rtl="0" fontAlgn="base">
              <a:spcBef>
                <a:spcPct val="20000"/>
              </a:spcBef>
              <a:spcAft>
                <a:spcPct val="0"/>
              </a:spcAft>
              <a:buClr>
                <a:srgbClr val="FF6600"/>
              </a:buClr>
              <a:buSzPct val="65000"/>
              <a:buFont typeface="Wingdings" pitchFamily="2" charset="2"/>
              <a:buChar char="p"/>
              <a:defRPr sz="2800" b="1">
                <a:solidFill>
                  <a:schemeClr val="tx1"/>
                </a:solidFill>
                <a:latin typeface="+mn-lt"/>
                <a:ea typeface="+mn-ea"/>
              </a:defRPr>
            </a:lvl3pPr>
            <a:lvl4pPr marL="1879600" indent="-360363" algn="l" rtl="0" fontAlgn="base">
              <a:spcBef>
                <a:spcPct val="20000"/>
              </a:spcBef>
              <a:spcAft>
                <a:spcPct val="0"/>
              </a:spcAft>
              <a:buClr>
                <a:srgbClr val="FF0066"/>
              </a:buClr>
              <a:buSzPct val="75000"/>
              <a:buFont typeface="Wingdings" pitchFamily="2" charset="2"/>
              <a:buChar char="u"/>
              <a:defRPr sz="2400" b="1">
                <a:solidFill>
                  <a:schemeClr val="tx1"/>
                </a:solidFill>
                <a:latin typeface="+mn-lt"/>
                <a:ea typeface="+mn-ea"/>
              </a:defRPr>
            </a:lvl4pPr>
            <a:lvl5pPr marL="23304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9pPr>
          </a:lstStyle>
          <a:p>
            <a:pPr marL="0" indent="0" algn="just">
              <a:spcBef>
                <a:spcPct val="10000"/>
              </a:spcBef>
              <a:buNone/>
            </a:pPr>
            <a:r>
              <a:rPr lang="zh-CN" altLang="en-US" sz="2400" kern="0" dirty="0">
                <a:solidFill>
                  <a:srgbClr val="FF6600"/>
                </a:solidFill>
              </a:rPr>
              <a:t>段数</a:t>
            </a:r>
            <a:r>
              <a:rPr lang="en-US" altLang="zh-CN" sz="2400" i="1" kern="0" dirty="0">
                <a:solidFill>
                  <a:srgbClr val="FF6600"/>
                </a:solidFill>
              </a:rPr>
              <a:t>m</a:t>
            </a:r>
            <a:r>
              <a:rPr lang="en-US" altLang="zh-CN" sz="2400" kern="0" dirty="0">
                <a:solidFill>
                  <a:srgbClr val="FF6600"/>
                </a:solidFill>
              </a:rPr>
              <a:t>=10</a:t>
            </a:r>
            <a:r>
              <a:rPr lang="zh-CN" altLang="en-US" sz="2400" kern="0" dirty="0">
                <a:solidFill>
                  <a:srgbClr val="FF6600"/>
                </a:solidFill>
              </a:rPr>
              <a:t>；流水线周期</a:t>
            </a:r>
            <a:r>
              <a:rPr lang="en-US" altLang="zh-CN" sz="2400" i="1" kern="0" dirty="0">
                <a:solidFill>
                  <a:srgbClr val="FF6600"/>
                </a:solidFill>
              </a:rPr>
              <a:t>T</a:t>
            </a:r>
            <a:r>
              <a:rPr lang="en-US" altLang="zh-CN" sz="2400" kern="0" dirty="0">
                <a:solidFill>
                  <a:srgbClr val="FF6600"/>
                </a:solidFill>
              </a:rPr>
              <a:t>=100ps</a:t>
            </a:r>
            <a:r>
              <a:rPr lang="zh-CN" altLang="en-US" sz="2400" kern="0" dirty="0">
                <a:solidFill>
                  <a:srgbClr val="FF6600"/>
                </a:solidFill>
              </a:rPr>
              <a:t>；</a:t>
            </a:r>
            <a:r>
              <a:rPr lang="zh-CN" altLang="en-US" sz="2400" kern="0" dirty="0">
                <a:solidFill>
                  <a:srgbClr val="CC0099"/>
                </a:solidFill>
              </a:rPr>
              <a:t>任务</a:t>
            </a:r>
            <a:r>
              <a:rPr lang="zh-CN" altLang="en-US" sz="2400" kern="0" dirty="0" smtClean="0">
                <a:solidFill>
                  <a:srgbClr val="CC0099"/>
                </a:solidFill>
              </a:rPr>
              <a:t>数</a:t>
            </a:r>
            <a:r>
              <a:rPr lang="en-US" altLang="zh-CN" sz="2400" i="1" kern="0" dirty="0" smtClean="0">
                <a:solidFill>
                  <a:srgbClr val="CC0099"/>
                </a:solidFill>
              </a:rPr>
              <a:t>n</a:t>
            </a:r>
            <a:r>
              <a:rPr lang="en-US" altLang="zh-CN" sz="2400" kern="0" dirty="0" smtClean="0">
                <a:solidFill>
                  <a:srgbClr val="CC0099"/>
                </a:solidFill>
              </a:rPr>
              <a:t>=50</a:t>
            </a:r>
            <a:r>
              <a:rPr lang="en-US" altLang="zh-CN" sz="2400" b="0" kern="0" dirty="0" smtClean="0">
                <a:solidFill>
                  <a:srgbClr val="CC0099"/>
                </a:solidFill>
                <a:latin typeface="Arial" panose="020B0604020202020204" pitchFamily="34" charset="0"/>
                <a:cs typeface="Arial" panose="020B0604020202020204" pitchFamily="34" charset="0"/>
              </a:rPr>
              <a:t>x</a:t>
            </a:r>
            <a:r>
              <a:rPr lang="en-US" altLang="zh-CN" sz="2400" kern="0" dirty="0" smtClean="0">
                <a:solidFill>
                  <a:srgbClr val="CC0099"/>
                </a:solidFill>
              </a:rPr>
              <a:t>10</a:t>
            </a:r>
            <a:r>
              <a:rPr lang="zh-CN" altLang="en-US" sz="2400" kern="0" dirty="0" smtClean="0">
                <a:solidFill>
                  <a:srgbClr val="CC0099"/>
                </a:solidFill>
              </a:rPr>
              <a:t>。</a:t>
            </a:r>
            <a:endParaRPr lang="en-US" altLang="zh-CN" sz="2400" kern="0" dirty="0">
              <a:solidFill>
                <a:srgbClr val="CC0099"/>
              </a:solidFill>
            </a:endParaRPr>
          </a:p>
        </p:txBody>
      </p:sp>
      <p:sp>
        <p:nvSpPr>
          <p:cNvPr id="19" name="Rectangle 3"/>
          <p:cNvSpPr txBox="1">
            <a:spLocks noChangeArrowheads="1"/>
          </p:cNvSpPr>
          <p:nvPr/>
        </p:nvSpPr>
        <p:spPr bwMode="auto">
          <a:xfrm>
            <a:off x="321154" y="2574467"/>
            <a:ext cx="8714896" cy="85518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801688" indent="-279400"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1339850" indent="-358775" algn="l" rtl="0" fontAlgn="base">
              <a:spcBef>
                <a:spcPct val="20000"/>
              </a:spcBef>
              <a:spcAft>
                <a:spcPct val="0"/>
              </a:spcAft>
              <a:buClr>
                <a:srgbClr val="FF6600"/>
              </a:buClr>
              <a:buSzPct val="65000"/>
              <a:buFont typeface="Wingdings" pitchFamily="2" charset="2"/>
              <a:buChar char="p"/>
              <a:defRPr sz="2800" b="1">
                <a:solidFill>
                  <a:schemeClr val="tx1"/>
                </a:solidFill>
                <a:latin typeface="+mn-lt"/>
                <a:ea typeface="+mn-ea"/>
              </a:defRPr>
            </a:lvl3pPr>
            <a:lvl4pPr marL="1879600" indent="-360363" algn="l" rtl="0" fontAlgn="base">
              <a:spcBef>
                <a:spcPct val="20000"/>
              </a:spcBef>
              <a:spcAft>
                <a:spcPct val="0"/>
              </a:spcAft>
              <a:buClr>
                <a:srgbClr val="FF0066"/>
              </a:buClr>
              <a:buSzPct val="75000"/>
              <a:buFont typeface="Wingdings" pitchFamily="2" charset="2"/>
              <a:buChar char="u"/>
              <a:defRPr sz="2400" b="1">
                <a:solidFill>
                  <a:schemeClr val="tx1"/>
                </a:solidFill>
                <a:latin typeface="+mn-lt"/>
                <a:ea typeface="+mn-ea"/>
              </a:defRPr>
            </a:lvl4pPr>
            <a:lvl5pPr marL="23304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9pPr>
          </a:lstStyle>
          <a:p>
            <a:pPr marL="0" indent="0">
              <a:spcBef>
                <a:spcPct val="10000"/>
              </a:spcBef>
              <a:buNone/>
            </a:pPr>
            <a:r>
              <a:rPr lang="en-US" altLang="zh-CN" sz="2400" kern="0" dirty="0" smtClean="0">
                <a:solidFill>
                  <a:srgbClr val="000000"/>
                </a:solidFill>
              </a:rPr>
              <a:t>T</a:t>
            </a:r>
            <a:r>
              <a:rPr lang="en-US" altLang="zh-CN" sz="2400" kern="0" baseline="-30000" dirty="0" smtClean="0">
                <a:solidFill>
                  <a:srgbClr val="000000"/>
                </a:solidFill>
              </a:rPr>
              <a:t>50</a:t>
            </a:r>
            <a:r>
              <a:rPr lang="en-US" altLang="zh-CN" sz="2400" b="0" kern="0" baseline="-30000" dirty="0" smtClean="0">
                <a:solidFill>
                  <a:srgbClr val="000000"/>
                </a:solidFill>
                <a:latin typeface="Arial" panose="020B0604020202020204" pitchFamily="34" charset="0"/>
                <a:cs typeface="Arial" panose="020B0604020202020204" pitchFamily="34" charset="0"/>
              </a:rPr>
              <a:t>x</a:t>
            </a:r>
            <a:r>
              <a:rPr lang="en-US" altLang="zh-CN" sz="2400" kern="0" baseline="-30000" dirty="0" smtClean="0">
                <a:solidFill>
                  <a:srgbClr val="000000"/>
                </a:solidFill>
                <a:cs typeface="Arial" panose="020B0604020202020204" pitchFamily="34" charset="0"/>
              </a:rPr>
              <a:t>10</a:t>
            </a:r>
            <a:r>
              <a:rPr lang="en-US" altLang="zh-CN" sz="2400" kern="0" dirty="0" smtClean="0">
                <a:solidFill>
                  <a:srgbClr val="000000"/>
                </a:solidFill>
                <a:latin typeface="宋体" panose="02010600030101010101" pitchFamily="2" charset="-122"/>
                <a:ea typeface="宋体" panose="02010600030101010101" pitchFamily="2" charset="-122"/>
              </a:rPr>
              <a:t>(</a:t>
            </a:r>
            <a:r>
              <a:rPr lang="en-US" altLang="zh-CN" sz="2400" kern="0" dirty="0" smtClean="0">
                <a:solidFill>
                  <a:srgbClr val="000000"/>
                </a:solidFill>
              </a:rPr>
              <a:t>10</a:t>
            </a:r>
            <a:r>
              <a:rPr lang="en-US" altLang="zh-CN" sz="2400" kern="0" dirty="0" smtClean="0">
                <a:solidFill>
                  <a:srgbClr val="000000"/>
                </a:solidFill>
                <a:latin typeface="宋体" panose="02010600030101010101" pitchFamily="2" charset="-122"/>
                <a:ea typeface="宋体" panose="02010600030101010101" pitchFamily="2" charset="-122"/>
              </a:rPr>
              <a:t>)</a:t>
            </a:r>
            <a:r>
              <a:rPr lang="en-US" altLang="zh-CN" sz="2400" kern="0" dirty="0" smtClean="0">
                <a:solidFill>
                  <a:srgbClr val="000000"/>
                </a:solidFill>
              </a:rPr>
              <a:t> = </a:t>
            </a:r>
            <a:r>
              <a:rPr lang="en-US" altLang="zh-CN" sz="2400" kern="0" dirty="0" smtClean="0">
                <a:solidFill>
                  <a:srgbClr val="000000"/>
                </a:solidFill>
                <a:latin typeface="宋体" panose="02010600030101010101" pitchFamily="2" charset="-122"/>
                <a:ea typeface="宋体" panose="02010600030101010101" pitchFamily="2" charset="-122"/>
              </a:rPr>
              <a:t>[</a:t>
            </a:r>
            <a:r>
              <a:rPr lang="en-US" altLang="zh-CN" sz="2400" kern="0" dirty="0" smtClean="0">
                <a:solidFill>
                  <a:srgbClr val="FF0000"/>
                </a:solidFill>
              </a:rPr>
              <a:t>10</a:t>
            </a:r>
            <a:r>
              <a:rPr lang="en-US" altLang="zh-CN" sz="2400" b="0" kern="0" dirty="0" smtClean="0">
                <a:solidFill>
                  <a:srgbClr val="FF0000"/>
                </a:solidFill>
                <a:latin typeface="Arial" panose="020B0604020202020204" pitchFamily="34" charset="0"/>
                <a:cs typeface="Arial" panose="020B0604020202020204" pitchFamily="34" charset="0"/>
              </a:rPr>
              <a:t>x</a:t>
            </a:r>
            <a:r>
              <a:rPr lang="en-US" altLang="zh-CN" sz="2400" kern="0" dirty="0" smtClean="0">
                <a:solidFill>
                  <a:srgbClr val="FF0000"/>
                </a:solidFill>
              </a:rPr>
              <a:t>100ps </a:t>
            </a:r>
            <a:r>
              <a:rPr lang="en-US" altLang="zh-CN" sz="2400" kern="0" dirty="0" smtClean="0">
                <a:solidFill>
                  <a:srgbClr val="000000"/>
                </a:solidFill>
              </a:rPr>
              <a:t>+</a:t>
            </a:r>
            <a:r>
              <a:rPr lang="en-US" altLang="zh-CN" sz="2400" kern="0" dirty="0" smtClean="0">
                <a:solidFill>
                  <a:srgbClr val="0000FF"/>
                </a:solidFill>
                <a:latin typeface="宋体" panose="02010600030101010101" pitchFamily="2" charset="-122"/>
                <a:ea typeface="宋体" panose="02010600030101010101" pitchFamily="2" charset="-122"/>
              </a:rPr>
              <a:t>(</a:t>
            </a:r>
            <a:r>
              <a:rPr lang="en-US" altLang="zh-CN" sz="2400" kern="0" dirty="0" smtClean="0">
                <a:solidFill>
                  <a:srgbClr val="0000FF"/>
                </a:solidFill>
              </a:rPr>
              <a:t>50</a:t>
            </a:r>
            <a:r>
              <a:rPr lang="en-US" altLang="zh-CN" sz="2400" b="0" kern="0" dirty="0">
                <a:solidFill>
                  <a:srgbClr val="0000FF"/>
                </a:solidFill>
                <a:latin typeface="Arial" panose="020B0604020202020204" pitchFamily="34" charset="0"/>
                <a:cs typeface="Arial" panose="020B0604020202020204" pitchFamily="34" charset="0"/>
              </a:rPr>
              <a:t>x</a:t>
            </a:r>
            <a:r>
              <a:rPr lang="en-US" altLang="zh-CN" sz="2400" kern="0" dirty="0" smtClean="0">
                <a:solidFill>
                  <a:srgbClr val="0000FF"/>
                </a:solidFill>
              </a:rPr>
              <a:t>10-1</a:t>
            </a:r>
            <a:r>
              <a:rPr lang="en-US" altLang="zh-CN" sz="2400" kern="0" dirty="0" smtClean="0">
                <a:solidFill>
                  <a:srgbClr val="0000FF"/>
                </a:solidFill>
                <a:latin typeface="宋体" panose="02010600030101010101" pitchFamily="2" charset="-122"/>
                <a:ea typeface="宋体" panose="02010600030101010101" pitchFamily="2" charset="-122"/>
              </a:rPr>
              <a:t>)</a:t>
            </a:r>
            <a:r>
              <a:rPr lang="en-US" altLang="zh-CN" sz="2400" b="0" kern="0" dirty="0">
                <a:solidFill>
                  <a:srgbClr val="0000FF"/>
                </a:solidFill>
                <a:latin typeface="Arial" panose="020B0604020202020204" pitchFamily="34" charset="0"/>
                <a:cs typeface="Arial" panose="020B0604020202020204" pitchFamily="34" charset="0"/>
              </a:rPr>
              <a:t>x</a:t>
            </a:r>
            <a:r>
              <a:rPr lang="en-US" altLang="zh-CN" sz="2400" kern="0" dirty="0" smtClean="0">
                <a:solidFill>
                  <a:srgbClr val="0000FF"/>
                </a:solidFill>
              </a:rPr>
              <a:t>100ps</a:t>
            </a:r>
            <a:r>
              <a:rPr lang="en-US" altLang="zh-CN" sz="2400" kern="0" dirty="0">
                <a:solidFill>
                  <a:srgbClr val="000000"/>
                </a:solidFill>
                <a:latin typeface="宋体" panose="02010600030101010101" pitchFamily="2" charset="-122"/>
                <a:ea typeface="宋体" panose="02010600030101010101" pitchFamily="2" charset="-122"/>
              </a:rPr>
              <a:t>]</a:t>
            </a:r>
            <a:r>
              <a:rPr lang="en-US" altLang="zh-CN" sz="2400" kern="0" dirty="0" smtClean="0">
                <a:solidFill>
                  <a:srgbClr val="0000FF"/>
                </a:solidFill>
              </a:rPr>
              <a:t>+</a:t>
            </a:r>
            <a:r>
              <a:rPr lang="en-US" altLang="zh-CN" sz="2400" kern="0" dirty="0">
                <a:solidFill>
                  <a:srgbClr val="000000"/>
                </a:solidFill>
                <a:latin typeface="宋体" panose="02010600030101010101" pitchFamily="2" charset="-122"/>
                <a:ea typeface="宋体" panose="02010600030101010101" pitchFamily="2" charset="-122"/>
              </a:rPr>
              <a:t>[</a:t>
            </a:r>
            <a:r>
              <a:rPr lang="en-US" altLang="zh-CN" sz="2400" kern="0" dirty="0" smtClean="0">
                <a:solidFill>
                  <a:srgbClr val="008000"/>
                </a:solidFill>
                <a:latin typeface="宋体" panose="02010600030101010101" pitchFamily="2" charset="-122"/>
                <a:ea typeface="宋体" panose="02010600030101010101" pitchFamily="2" charset="-122"/>
              </a:rPr>
              <a:t>(</a:t>
            </a:r>
            <a:r>
              <a:rPr lang="en-US" altLang="zh-CN" sz="2400" kern="0" dirty="0" smtClean="0">
                <a:solidFill>
                  <a:srgbClr val="008000"/>
                </a:solidFill>
              </a:rPr>
              <a:t>10-1</a:t>
            </a:r>
            <a:r>
              <a:rPr lang="en-US" altLang="zh-CN" sz="2400" kern="0" dirty="0" smtClean="0">
                <a:solidFill>
                  <a:srgbClr val="008000"/>
                </a:solidFill>
                <a:latin typeface="宋体" panose="02010600030101010101" pitchFamily="2" charset="-122"/>
                <a:ea typeface="宋体" panose="02010600030101010101" pitchFamily="2" charset="-122"/>
              </a:rPr>
              <a:t>)</a:t>
            </a:r>
            <a:r>
              <a:rPr lang="en-US" altLang="zh-CN" sz="2400" b="0" kern="0" dirty="0" smtClean="0">
                <a:solidFill>
                  <a:srgbClr val="008000"/>
                </a:solidFill>
                <a:latin typeface="Arial" panose="020B0604020202020204" pitchFamily="34" charset="0"/>
                <a:cs typeface="Arial" panose="020B0604020202020204" pitchFamily="34" charset="0"/>
              </a:rPr>
              <a:t>x</a:t>
            </a:r>
            <a:r>
              <a:rPr lang="en-US" altLang="zh-CN" sz="1400" b="0" kern="0" dirty="0" smtClean="0">
                <a:solidFill>
                  <a:srgbClr val="008000"/>
                </a:solidFill>
                <a:latin typeface="Arial" panose="020B0604020202020204" pitchFamily="34" charset="0"/>
                <a:cs typeface="Arial" panose="020B0604020202020204" pitchFamily="34" charset="0"/>
              </a:rPr>
              <a:t> </a:t>
            </a:r>
            <a:r>
              <a:rPr lang="en-US" altLang="zh-CN" sz="2400" kern="0" dirty="0" smtClean="0">
                <a:solidFill>
                  <a:srgbClr val="008000"/>
                </a:solidFill>
              </a:rPr>
              <a:t>100ps</a:t>
            </a:r>
            <a:r>
              <a:rPr lang="en-US" altLang="zh-CN" sz="1400" b="0" kern="0" dirty="0">
                <a:solidFill>
                  <a:srgbClr val="008000"/>
                </a:solidFill>
                <a:latin typeface="Arial" panose="020B0604020202020204" pitchFamily="34" charset="0"/>
                <a:ea typeface="宋体" pitchFamily="2" charset="-122"/>
                <a:cs typeface="Arial" panose="020B0604020202020204" pitchFamily="34" charset="0"/>
              </a:rPr>
              <a:t> </a:t>
            </a:r>
            <a:r>
              <a:rPr lang="en-US" altLang="zh-CN" sz="2400" b="0" kern="0" dirty="0" smtClean="0">
                <a:solidFill>
                  <a:srgbClr val="008000"/>
                </a:solidFill>
                <a:latin typeface="Arial" panose="020B0604020202020204" pitchFamily="34" charset="0"/>
                <a:cs typeface="Arial" panose="020B0604020202020204" pitchFamily="34" charset="0"/>
              </a:rPr>
              <a:t>x</a:t>
            </a:r>
            <a:r>
              <a:rPr lang="en-US" altLang="zh-CN" sz="1400" b="0" kern="0" dirty="0">
                <a:solidFill>
                  <a:srgbClr val="008000"/>
                </a:solidFill>
                <a:latin typeface="Arial" panose="020B0604020202020204" pitchFamily="34" charset="0"/>
                <a:ea typeface="宋体" pitchFamily="2" charset="-122"/>
                <a:cs typeface="Arial" panose="020B0604020202020204" pitchFamily="34" charset="0"/>
              </a:rPr>
              <a:t> </a:t>
            </a:r>
            <a:r>
              <a:rPr lang="en-US" altLang="zh-CN" sz="2400" kern="0" dirty="0" smtClean="0">
                <a:solidFill>
                  <a:srgbClr val="008000"/>
                </a:solidFill>
              </a:rPr>
              <a:t>50</a:t>
            </a:r>
            <a:r>
              <a:rPr lang="en-US" altLang="zh-CN" sz="2400" kern="0" dirty="0" smtClean="0">
                <a:solidFill>
                  <a:srgbClr val="000000"/>
                </a:solidFill>
                <a:latin typeface="宋体" panose="02010600030101010101" pitchFamily="2" charset="-122"/>
                <a:ea typeface="宋体" panose="02010600030101010101" pitchFamily="2" charset="-122"/>
              </a:rPr>
              <a:t>]</a:t>
            </a:r>
          </a:p>
          <a:p>
            <a:pPr marL="0" indent="0">
              <a:spcBef>
                <a:spcPct val="10000"/>
              </a:spcBef>
              <a:buNone/>
            </a:pPr>
            <a:r>
              <a:rPr lang="en-US" altLang="zh-CN" sz="2400" kern="0" dirty="0">
                <a:solidFill>
                  <a:srgbClr val="000000"/>
                </a:solidFill>
                <a:latin typeface="宋体" panose="02010600030101010101" pitchFamily="2" charset="-122"/>
                <a:ea typeface="宋体" panose="02010600030101010101" pitchFamily="2" charset="-122"/>
              </a:rPr>
              <a:t> </a:t>
            </a:r>
            <a:r>
              <a:rPr lang="en-US" altLang="zh-CN" sz="2400" kern="0" dirty="0" smtClean="0">
                <a:solidFill>
                  <a:srgbClr val="000000"/>
                </a:solidFill>
                <a:latin typeface="宋体" panose="02010600030101010101" pitchFamily="2" charset="-122"/>
                <a:ea typeface="宋体" panose="02010600030101010101" pitchFamily="2" charset="-122"/>
              </a:rPr>
              <a:t>        </a:t>
            </a:r>
            <a:r>
              <a:rPr lang="en-US" altLang="zh-CN" sz="2400" kern="0" dirty="0">
                <a:solidFill>
                  <a:srgbClr val="000000"/>
                </a:solidFill>
              </a:rPr>
              <a:t>= 50900ps + 45000ps = </a:t>
            </a:r>
            <a:r>
              <a:rPr lang="en-US" altLang="zh-CN" sz="2400" kern="0" dirty="0" smtClean="0">
                <a:solidFill>
                  <a:srgbClr val="000000"/>
                </a:solidFill>
              </a:rPr>
              <a:t>95900ps</a:t>
            </a:r>
            <a:endParaRPr lang="en-US" altLang="zh-CN" sz="2400" kern="0" dirty="0">
              <a:solidFill>
                <a:srgbClr val="000000"/>
              </a:solidFill>
            </a:endParaRPr>
          </a:p>
        </p:txBody>
      </p:sp>
      <p:sp>
        <p:nvSpPr>
          <p:cNvPr id="22" name="矩形 21"/>
          <p:cNvSpPr/>
          <p:nvPr/>
        </p:nvSpPr>
        <p:spPr bwMode="auto">
          <a:xfrm>
            <a:off x="321154" y="2180492"/>
            <a:ext cx="8643334" cy="1371600"/>
          </a:xfrm>
          <a:prstGeom prst="rect">
            <a:avLst/>
          </a:prstGeom>
          <a:noFill/>
          <a:ln w="19050"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2" name="右大括号 1"/>
          <p:cNvSpPr/>
          <p:nvPr/>
        </p:nvSpPr>
        <p:spPr bwMode="auto">
          <a:xfrm rot="5400000">
            <a:off x="7194000" y="2208858"/>
            <a:ext cx="216024" cy="1802423"/>
          </a:xfrm>
          <a:prstGeom prst="rightBrace">
            <a:avLst>
              <a:gd name="adj1" fmla="val 41911"/>
              <a:gd name="adj2" fmla="val 50000"/>
            </a:avLst>
          </a:prstGeom>
          <a:solidFill>
            <a:srgbClr val="FFFFFF"/>
          </a:solidFill>
          <a:ln w="19050" cap="flat" cmpd="sng" algn="ctr">
            <a:solidFill>
              <a:srgbClr val="008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3" name="矩形 2"/>
          <p:cNvSpPr/>
          <p:nvPr/>
        </p:nvSpPr>
        <p:spPr>
          <a:xfrm>
            <a:off x="6586552" y="3125793"/>
            <a:ext cx="1422185" cy="461665"/>
          </a:xfrm>
          <a:prstGeom prst="rect">
            <a:avLst/>
          </a:prstGeom>
        </p:spPr>
        <p:txBody>
          <a:bodyPr wrap="none">
            <a:spAutoFit/>
          </a:bodyPr>
          <a:lstStyle/>
          <a:p>
            <a:r>
              <a:rPr lang="zh-CN" altLang="en-US" dirty="0" smtClean="0">
                <a:solidFill>
                  <a:srgbClr val="008000"/>
                </a:solidFill>
              </a:rPr>
              <a:t>气泡时间</a:t>
            </a:r>
            <a:endParaRPr lang="zh-CN" altLang="en-US" dirty="0">
              <a:solidFill>
                <a:srgbClr val="008000"/>
              </a:solidFill>
            </a:endParaRPr>
          </a:p>
        </p:txBody>
      </p:sp>
      <p:sp>
        <p:nvSpPr>
          <p:cNvPr id="29" name="矩形 28"/>
          <p:cNvSpPr/>
          <p:nvPr/>
        </p:nvSpPr>
        <p:spPr bwMode="auto">
          <a:xfrm>
            <a:off x="2259624" y="3656611"/>
            <a:ext cx="2096354" cy="838302"/>
          </a:xfrm>
          <a:prstGeom prst="rect">
            <a:avLst/>
          </a:prstGeom>
          <a:solidFill>
            <a:srgbClr val="FFCCFF"/>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graphicFrame>
        <p:nvGraphicFramePr>
          <p:cNvPr id="30" name="Object 4"/>
          <p:cNvGraphicFramePr>
            <a:graphicFrameLocks noChangeAspect="1"/>
          </p:cNvGraphicFramePr>
          <p:nvPr>
            <p:extLst>
              <p:ext uri="{D42A27DB-BD31-4B8C-83A1-F6EECF244321}">
                <p14:modId xmlns:p14="http://schemas.microsoft.com/office/powerpoint/2010/main" val="3882117149"/>
              </p:ext>
            </p:extLst>
          </p:nvPr>
        </p:nvGraphicFramePr>
        <p:xfrm>
          <a:off x="2250380" y="3571344"/>
          <a:ext cx="6642100" cy="881062"/>
        </p:xfrm>
        <a:graphic>
          <a:graphicData uri="http://schemas.openxmlformats.org/presentationml/2006/ole">
            <mc:AlternateContent xmlns:mc="http://schemas.openxmlformats.org/markup-compatibility/2006">
              <mc:Choice xmlns:v="urn:schemas-microsoft-com:vml" Requires="v">
                <p:oleObj spid="_x0000_s1295450" name="公式" r:id="rId5" imgW="3479760" imgH="457200" progId="Equation.3">
                  <p:embed/>
                </p:oleObj>
              </mc:Choice>
              <mc:Fallback>
                <p:oleObj name="公式" r:id="rId5" imgW="3479760" imgH="457200" progId="Equation.3">
                  <p:embed/>
                  <p:pic>
                    <p:nvPicPr>
                      <p:cNvPr id="0" name=""/>
                      <p:cNvPicPr>
                        <a:picLocks noChangeAspect="1" noChangeArrowheads="1"/>
                      </p:cNvPicPr>
                      <p:nvPr/>
                    </p:nvPicPr>
                    <p:blipFill>
                      <a:blip r:embed="rId6"/>
                      <a:srcRect/>
                      <a:stretch>
                        <a:fillRect/>
                      </a:stretch>
                    </p:blipFill>
                    <p:spPr bwMode="auto">
                      <a:xfrm>
                        <a:off x="2250380" y="3571344"/>
                        <a:ext cx="6642100" cy="881062"/>
                      </a:xfrm>
                      <a:prstGeom prst="rect">
                        <a:avLst/>
                      </a:prstGeom>
                      <a:noFill/>
                      <a:extLst/>
                    </p:spPr>
                  </p:pic>
                </p:oleObj>
              </mc:Fallback>
            </mc:AlternateContent>
          </a:graphicData>
        </a:graphic>
      </p:graphicFrame>
      <p:sp>
        <p:nvSpPr>
          <p:cNvPr id="31" name="Rectangle 3"/>
          <p:cNvSpPr txBox="1">
            <a:spLocks noChangeArrowheads="1"/>
          </p:cNvSpPr>
          <p:nvPr/>
        </p:nvSpPr>
        <p:spPr bwMode="auto">
          <a:xfrm>
            <a:off x="321154" y="3725855"/>
            <a:ext cx="2664296" cy="23674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801688" indent="-279400"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1339850" indent="-358775" algn="l" rtl="0" fontAlgn="base">
              <a:spcBef>
                <a:spcPct val="20000"/>
              </a:spcBef>
              <a:spcAft>
                <a:spcPct val="0"/>
              </a:spcAft>
              <a:buClr>
                <a:srgbClr val="FF6600"/>
              </a:buClr>
              <a:buSzPct val="65000"/>
              <a:buFont typeface="Wingdings" pitchFamily="2" charset="2"/>
              <a:buChar char="p"/>
              <a:defRPr sz="2800" b="1">
                <a:solidFill>
                  <a:schemeClr val="tx1"/>
                </a:solidFill>
                <a:latin typeface="+mn-lt"/>
                <a:ea typeface="+mn-ea"/>
              </a:defRPr>
            </a:lvl3pPr>
            <a:lvl4pPr marL="1879600" indent="-360363" algn="l" rtl="0" fontAlgn="base">
              <a:spcBef>
                <a:spcPct val="20000"/>
              </a:spcBef>
              <a:spcAft>
                <a:spcPct val="0"/>
              </a:spcAft>
              <a:buClr>
                <a:srgbClr val="FF0066"/>
              </a:buClr>
              <a:buSzPct val="75000"/>
              <a:buFont typeface="Wingdings" pitchFamily="2" charset="2"/>
              <a:buChar char="u"/>
              <a:defRPr sz="2400" b="1">
                <a:solidFill>
                  <a:schemeClr val="tx1"/>
                </a:solidFill>
                <a:latin typeface="+mn-lt"/>
                <a:ea typeface="+mn-ea"/>
              </a:defRPr>
            </a:lvl4pPr>
            <a:lvl5pPr marL="23304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9pPr>
          </a:lstStyle>
          <a:p>
            <a:pPr marL="0" indent="0" algn="just">
              <a:spcBef>
                <a:spcPct val="10000"/>
              </a:spcBef>
              <a:buFont typeface="Wingdings" pitchFamily="2" charset="2"/>
              <a:buNone/>
            </a:pPr>
            <a:r>
              <a:rPr lang="zh-CN" altLang="en-US" sz="2400" kern="0" dirty="0" smtClean="0"/>
              <a:t>实际吞吐率为</a:t>
            </a:r>
          </a:p>
          <a:p>
            <a:pPr marL="0" indent="0" algn="just">
              <a:spcBef>
                <a:spcPct val="10000"/>
              </a:spcBef>
              <a:buFont typeface="Wingdings" pitchFamily="2" charset="2"/>
              <a:buNone/>
            </a:pPr>
            <a:endParaRPr lang="en-US" altLang="zh-CN" sz="1800" kern="0" dirty="0" smtClean="0"/>
          </a:p>
          <a:p>
            <a:pPr marL="0" indent="0" algn="just">
              <a:spcBef>
                <a:spcPct val="10000"/>
              </a:spcBef>
              <a:buFont typeface="Wingdings" pitchFamily="2" charset="2"/>
              <a:buNone/>
            </a:pPr>
            <a:endParaRPr lang="en-US" altLang="zh-CN" sz="1800" kern="0" dirty="0" smtClean="0"/>
          </a:p>
          <a:p>
            <a:pPr marL="0" indent="0" algn="just">
              <a:spcBef>
                <a:spcPct val="10000"/>
              </a:spcBef>
              <a:buFont typeface="Wingdings" pitchFamily="2" charset="2"/>
              <a:buNone/>
            </a:pPr>
            <a:r>
              <a:rPr lang="zh-CN" altLang="en-US" sz="2400" kern="0" dirty="0" smtClean="0"/>
              <a:t>加速比为</a:t>
            </a:r>
          </a:p>
          <a:p>
            <a:pPr marL="0" indent="0" algn="just">
              <a:spcBef>
                <a:spcPct val="10000"/>
              </a:spcBef>
              <a:buFont typeface="Wingdings" pitchFamily="2" charset="2"/>
              <a:buNone/>
            </a:pPr>
            <a:endParaRPr lang="en-US" altLang="zh-CN" sz="1500" kern="0" dirty="0" smtClean="0"/>
          </a:p>
          <a:p>
            <a:pPr marL="0" indent="0" algn="just">
              <a:spcBef>
                <a:spcPct val="10000"/>
              </a:spcBef>
              <a:buFont typeface="Wingdings" pitchFamily="2" charset="2"/>
              <a:buNone/>
            </a:pPr>
            <a:endParaRPr lang="zh-CN" altLang="en-US" sz="1500" kern="0" dirty="0" smtClean="0"/>
          </a:p>
          <a:p>
            <a:pPr marL="0" indent="0" algn="just">
              <a:spcBef>
                <a:spcPct val="10000"/>
              </a:spcBef>
              <a:buFont typeface="Wingdings" pitchFamily="2" charset="2"/>
              <a:buNone/>
            </a:pPr>
            <a:r>
              <a:rPr lang="zh-CN" altLang="en-US" sz="2400" kern="0" dirty="0" smtClean="0"/>
              <a:t>效率为</a:t>
            </a:r>
            <a:endParaRPr lang="zh-CN" altLang="en-US" sz="2400" kern="0" dirty="0"/>
          </a:p>
        </p:txBody>
      </p:sp>
      <p:sp>
        <p:nvSpPr>
          <p:cNvPr id="32" name="矩形 31"/>
          <p:cNvSpPr/>
          <p:nvPr/>
        </p:nvSpPr>
        <p:spPr bwMode="auto">
          <a:xfrm>
            <a:off x="321154" y="3649106"/>
            <a:ext cx="8643334" cy="845808"/>
          </a:xfrm>
          <a:prstGeom prst="rect">
            <a:avLst/>
          </a:prstGeom>
          <a:noFill/>
          <a:ln w="19050"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矩形 32"/>
          <p:cNvSpPr/>
          <p:nvPr/>
        </p:nvSpPr>
        <p:spPr bwMode="auto">
          <a:xfrm>
            <a:off x="1644163" y="4586957"/>
            <a:ext cx="2022230" cy="838302"/>
          </a:xfrm>
          <a:prstGeom prst="rect">
            <a:avLst/>
          </a:prstGeom>
          <a:solidFill>
            <a:srgbClr val="FFCCFF"/>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矩形 33"/>
          <p:cNvSpPr/>
          <p:nvPr/>
        </p:nvSpPr>
        <p:spPr bwMode="auto">
          <a:xfrm>
            <a:off x="1345223" y="5519574"/>
            <a:ext cx="2954215" cy="838302"/>
          </a:xfrm>
          <a:prstGeom prst="rect">
            <a:avLst/>
          </a:prstGeom>
          <a:solidFill>
            <a:srgbClr val="FFCCFF"/>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graphicFrame>
        <p:nvGraphicFramePr>
          <p:cNvPr id="35" name="Object 4"/>
          <p:cNvGraphicFramePr>
            <a:graphicFrameLocks noChangeAspect="1"/>
          </p:cNvGraphicFramePr>
          <p:nvPr>
            <p:extLst>
              <p:ext uri="{D42A27DB-BD31-4B8C-83A1-F6EECF244321}">
                <p14:modId xmlns:p14="http://schemas.microsoft.com/office/powerpoint/2010/main" val="775234029"/>
              </p:ext>
            </p:extLst>
          </p:nvPr>
        </p:nvGraphicFramePr>
        <p:xfrm>
          <a:off x="1682888" y="4532152"/>
          <a:ext cx="4921250" cy="931862"/>
        </p:xfrm>
        <a:graphic>
          <a:graphicData uri="http://schemas.openxmlformats.org/presentationml/2006/ole">
            <mc:AlternateContent xmlns:mc="http://schemas.openxmlformats.org/markup-compatibility/2006">
              <mc:Choice xmlns:v="urn:schemas-microsoft-com:vml" Requires="v">
                <p:oleObj spid="_x0000_s1295451" name="公式" r:id="rId7" imgW="2438280" imgH="457200" progId="Equation.3">
                  <p:embed/>
                </p:oleObj>
              </mc:Choice>
              <mc:Fallback>
                <p:oleObj name="公式" r:id="rId7" imgW="2438280" imgH="457200" progId="Equation.3">
                  <p:embed/>
                  <p:pic>
                    <p:nvPicPr>
                      <p:cNvPr id="0" name=""/>
                      <p:cNvPicPr>
                        <a:picLocks noChangeAspect="1" noChangeArrowheads="1"/>
                      </p:cNvPicPr>
                      <p:nvPr/>
                    </p:nvPicPr>
                    <p:blipFill>
                      <a:blip r:embed="rId8"/>
                      <a:srcRect/>
                      <a:stretch>
                        <a:fillRect/>
                      </a:stretch>
                    </p:blipFill>
                    <p:spPr bwMode="auto">
                      <a:xfrm>
                        <a:off x="1682888" y="4532152"/>
                        <a:ext cx="4921250" cy="931862"/>
                      </a:xfrm>
                      <a:prstGeom prst="rect">
                        <a:avLst/>
                      </a:prstGeom>
                      <a:noFill/>
                      <a:extLst/>
                    </p:spPr>
                  </p:pic>
                </p:oleObj>
              </mc:Fallback>
            </mc:AlternateContent>
          </a:graphicData>
        </a:graphic>
      </p:graphicFrame>
      <p:graphicFrame>
        <p:nvGraphicFramePr>
          <p:cNvPr id="36" name="Object 4"/>
          <p:cNvGraphicFramePr>
            <a:graphicFrameLocks noChangeAspect="1"/>
          </p:cNvGraphicFramePr>
          <p:nvPr>
            <p:extLst>
              <p:ext uri="{D42A27DB-BD31-4B8C-83A1-F6EECF244321}">
                <p14:modId xmlns:p14="http://schemas.microsoft.com/office/powerpoint/2010/main" val="2850159001"/>
              </p:ext>
            </p:extLst>
          </p:nvPr>
        </p:nvGraphicFramePr>
        <p:xfrm>
          <a:off x="1379652" y="5443538"/>
          <a:ext cx="6910388" cy="922337"/>
        </p:xfrm>
        <a:graphic>
          <a:graphicData uri="http://schemas.openxmlformats.org/presentationml/2006/ole">
            <mc:AlternateContent xmlns:mc="http://schemas.openxmlformats.org/markup-compatibility/2006">
              <mc:Choice xmlns:v="urn:schemas-microsoft-com:vml" Requires="v">
                <p:oleObj spid="_x0000_s1295452" name="公式" r:id="rId9" imgW="3454200" imgH="457200" progId="Equation.3">
                  <p:embed/>
                </p:oleObj>
              </mc:Choice>
              <mc:Fallback>
                <p:oleObj name="公式" r:id="rId9" imgW="3454200" imgH="457200" progId="Equation.3">
                  <p:embed/>
                  <p:pic>
                    <p:nvPicPr>
                      <p:cNvPr id="0" name=""/>
                      <p:cNvPicPr>
                        <a:picLocks noChangeAspect="1" noChangeArrowheads="1"/>
                      </p:cNvPicPr>
                      <p:nvPr/>
                    </p:nvPicPr>
                    <p:blipFill>
                      <a:blip r:embed="rId10"/>
                      <a:srcRect/>
                      <a:stretch>
                        <a:fillRect/>
                      </a:stretch>
                    </p:blipFill>
                    <p:spPr bwMode="auto">
                      <a:xfrm>
                        <a:off x="1379652" y="5443538"/>
                        <a:ext cx="6910388" cy="922337"/>
                      </a:xfrm>
                      <a:prstGeom prst="rect">
                        <a:avLst/>
                      </a:prstGeom>
                      <a:noFill/>
                      <a:extLst/>
                    </p:spPr>
                  </p:pic>
                </p:oleObj>
              </mc:Fallback>
            </mc:AlternateContent>
          </a:graphicData>
        </a:graphic>
      </p:graphicFrame>
      <p:sp>
        <p:nvSpPr>
          <p:cNvPr id="37" name="矩形 36"/>
          <p:cNvSpPr/>
          <p:nvPr/>
        </p:nvSpPr>
        <p:spPr bwMode="auto">
          <a:xfrm>
            <a:off x="321154" y="4584618"/>
            <a:ext cx="6411086" cy="849623"/>
          </a:xfrm>
          <a:prstGeom prst="rect">
            <a:avLst/>
          </a:prstGeom>
          <a:noFill/>
          <a:ln w="19050"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矩形 37"/>
          <p:cNvSpPr/>
          <p:nvPr/>
        </p:nvSpPr>
        <p:spPr bwMode="auto">
          <a:xfrm>
            <a:off x="321153" y="5516591"/>
            <a:ext cx="8067271" cy="849623"/>
          </a:xfrm>
          <a:prstGeom prst="rect">
            <a:avLst/>
          </a:prstGeom>
          <a:noFill/>
          <a:ln w="19050"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par>
                          <p:cTn id="18" fill="hold">
                            <p:stCondLst>
                              <p:cond delay="500"/>
                            </p:stCondLst>
                            <p:childTnLst>
                              <p:par>
                                <p:cTn id="19" presetID="17" presetClass="entr" presetSubtype="10"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strVal val="#ppt_h"/>
                                          </p:val>
                                        </p:tav>
                                        <p:tav tm="100000">
                                          <p:val>
                                            <p:strVal val="#ppt_h"/>
                                          </p:val>
                                        </p:tav>
                                      </p:tavLst>
                                    </p:anim>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p:cTn id="26" dur="500" fill="hold"/>
                                        <p:tgtEl>
                                          <p:spTgt spid="3"/>
                                        </p:tgtEl>
                                        <p:attrNameLst>
                                          <p:attrName>ppt_w</p:attrName>
                                        </p:attrNameLst>
                                      </p:cBhvr>
                                      <p:tavLst>
                                        <p:tav tm="0">
                                          <p:val>
                                            <p:fltVal val="0"/>
                                          </p:val>
                                        </p:tav>
                                        <p:tav tm="100000">
                                          <p:val>
                                            <p:strVal val="#ppt_w"/>
                                          </p:val>
                                        </p:tav>
                                      </p:tavLst>
                                    </p:anim>
                                    <p:anim calcmode="lin" valueType="num">
                                      <p:cBhvr>
                                        <p:cTn id="27" dur="500" fill="hold"/>
                                        <p:tgtEl>
                                          <p:spTgt spid="3"/>
                                        </p:tgtEl>
                                        <p:attrNameLst>
                                          <p:attrName>ppt_h</p:attrName>
                                        </p:attrNameLst>
                                      </p:cBhvr>
                                      <p:tavLst>
                                        <p:tav tm="0">
                                          <p:val>
                                            <p:fltVal val="0"/>
                                          </p:val>
                                        </p:tav>
                                        <p:tav tm="100000">
                                          <p:val>
                                            <p:strVal val="#ppt_h"/>
                                          </p:val>
                                        </p:tav>
                                      </p:tavLst>
                                    </p:anim>
                                    <p:animEffect transition="in" filter="fade">
                                      <p:cBhvr>
                                        <p:cTn id="28" dur="500"/>
                                        <p:tgtEl>
                                          <p:spTgt spid="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p:cTn id="32" dur="500" fill="hold"/>
                                        <p:tgtEl>
                                          <p:spTgt spid="22"/>
                                        </p:tgtEl>
                                        <p:attrNameLst>
                                          <p:attrName>ppt_w</p:attrName>
                                        </p:attrNameLst>
                                      </p:cBhvr>
                                      <p:tavLst>
                                        <p:tav tm="0">
                                          <p:val>
                                            <p:fltVal val="0"/>
                                          </p:val>
                                        </p:tav>
                                        <p:tav tm="100000">
                                          <p:val>
                                            <p:strVal val="#ppt_w"/>
                                          </p:val>
                                        </p:tav>
                                      </p:tavLst>
                                    </p:anim>
                                    <p:anim calcmode="lin" valueType="num">
                                      <p:cBhvr>
                                        <p:cTn id="33" dur="500" fill="hold"/>
                                        <p:tgtEl>
                                          <p:spTgt spid="22"/>
                                        </p:tgtEl>
                                        <p:attrNameLst>
                                          <p:attrName>ppt_h</p:attrName>
                                        </p:attrNameLst>
                                      </p:cBhvr>
                                      <p:tavLst>
                                        <p:tav tm="0">
                                          <p:val>
                                            <p:fltVal val="0"/>
                                          </p:val>
                                        </p:tav>
                                        <p:tav tm="100000">
                                          <p:val>
                                            <p:strVal val="#ppt_h"/>
                                          </p:val>
                                        </p:tav>
                                      </p:tavLst>
                                    </p:anim>
                                    <p:animEffect transition="in" filter="fade">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wipe(left)">
                                      <p:cBhvr>
                                        <p:cTn id="39" dur="500"/>
                                        <p:tgtEl>
                                          <p:spTgt spid="3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wipe(left)">
                                      <p:cBhvr>
                                        <p:cTn id="44" dur="500"/>
                                        <p:tgtEl>
                                          <p:spTgt spid="30"/>
                                        </p:tgtEl>
                                      </p:cBhvr>
                                    </p:animEffect>
                                  </p:childTnLst>
                                </p:cTn>
                              </p:par>
                            </p:childTnLst>
                          </p:cTn>
                        </p:par>
                        <p:par>
                          <p:cTn id="45" fill="hold">
                            <p:stCondLst>
                              <p:cond delay="500"/>
                            </p:stCondLst>
                            <p:childTnLst>
                              <p:par>
                                <p:cTn id="46" presetID="9" presetClass="entr" presetSubtype="0" fill="hold" grpId="0" nodeType="after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dissolve">
                                      <p:cBhvr>
                                        <p:cTn id="48" dur="500"/>
                                        <p:tgtEl>
                                          <p:spTgt spid="29"/>
                                        </p:tgtEl>
                                      </p:cBhvr>
                                    </p:animEffect>
                                  </p:childTnLst>
                                </p:cTn>
                              </p:par>
                            </p:childTnLst>
                          </p:cTn>
                        </p:par>
                        <p:par>
                          <p:cTn id="49" fill="hold">
                            <p:stCondLst>
                              <p:cond delay="1000"/>
                            </p:stCondLst>
                            <p:childTnLst>
                              <p:par>
                                <p:cTn id="50" presetID="53" presetClass="entr" presetSubtype="16" fill="hold" grpId="0" nodeType="afterEffect">
                                  <p:stCondLst>
                                    <p:cond delay="0"/>
                                  </p:stCondLst>
                                  <p:childTnLst>
                                    <p:set>
                                      <p:cBhvr>
                                        <p:cTn id="51" dur="1" fill="hold">
                                          <p:stCondLst>
                                            <p:cond delay="0"/>
                                          </p:stCondLst>
                                        </p:cTn>
                                        <p:tgtEl>
                                          <p:spTgt spid="32"/>
                                        </p:tgtEl>
                                        <p:attrNameLst>
                                          <p:attrName>style.visibility</p:attrName>
                                        </p:attrNameLst>
                                      </p:cBhvr>
                                      <p:to>
                                        <p:strVal val="visible"/>
                                      </p:to>
                                    </p:set>
                                    <p:anim calcmode="lin" valueType="num">
                                      <p:cBhvr>
                                        <p:cTn id="52" dur="500" fill="hold"/>
                                        <p:tgtEl>
                                          <p:spTgt spid="32"/>
                                        </p:tgtEl>
                                        <p:attrNameLst>
                                          <p:attrName>ppt_w</p:attrName>
                                        </p:attrNameLst>
                                      </p:cBhvr>
                                      <p:tavLst>
                                        <p:tav tm="0">
                                          <p:val>
                                            <p:fltVal val="0"/>
                                          </p:val>
                                        </p:tav>
                                        <p:tav tm="100000">
                                          <p:val>
                                            <p:strVal val="#ppt_w"/>
                                          </p:val>
                                        </p:tav>
                                      </p:tavLst>
                                    </p:anim>
                                    <p:anim calcmode="lin" valueType="num">
                                      <p:cBhvr>
                                        <p:cTn id="53" dur="500" fill="hold"/>
                                        <p:tgtEl>
                                          <p:spTgt spid="32"/>
                                        </p:tgtEl>
                                        <p:attrNameLst>
                                          <p:attrName>ppt_h</p:attrName>
                                        </p:attrNameLst>
                                      </p:cBhvr>
                                      <p:tavLst>
                                        <p:tav tm="0">
                                          <p:val>
                                            <p:fltVal val="0"/>
                                          </p:val>
                                        </p:tav>
                                        <p:tav tm="100000">
                                          <p:val>
                                            <p:strVal val="#ppt_h"/>
                                          </p:val>
                                        </p:tav>
                                      </p:tavLst>
                                    </p:anim>
                                    <p:animEffect transition="in" filter="fade">
                                      <p:cBhvr>
                                        <p:cTn id="54" dur="500"/>
                                        <p:tgtEl>
                                          <p:spTgt spid="3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wipe(left)">
                                      <p:cBhvr>
                                        <p:cTn id="59" dur="500"/>
                                        <p:tgtEl>
                                          <p:spTgt spid="35"/>
                                        </p:tgtEl>
                                      </p:cBhvr>
                                    </p:animEffect>
                                  </p:childTnLst>
                                </p:cTn>
                              </p:par>
                            </p:childTnLst>
                          </p:cTn>
                        </p:par>
                        <p:par>
                          <p:cTn id="60" fill="hold">
                            <p:stCondLst>
                              <p:cond delay="500"/>
                            </p:stCondLst>
                            <p:childTnLst>
                              <p:par>
                                <p:cTn id="61" presetID="9" presetClass="entr" presetSubtype="0" fill="hold" grpId="0" nodeType="after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dissolve">
                                      <p:cBhvr>
                                        <p:cTn id="63" dur="500"/>
                                        <p:tgtEl>
                                          <p:spTgt spid="33"/>
                                        </p:tgtEl>
                                      </p:cBhvr>
                                    </p:animEffect>
                                  </p:childTnLst>
                                </p:cTn>
                              </p:par>
                            </p:childTnLst>
                          </p:cTn>
                        </p:par>
                        <p:par>
                          <p:cTn id="64" fill="hold">
                            <p:stCondLst>
                              <p:cond delay="1000"/>
                            </p:stCondLst>
                            <p:childTnLst>
                              <p:par>
                                <p:cTn id="65" presetID="53" presetClass="entr" presetSubtype="16" fill="hold" grpId="0" nodeType="afterEffect">
                                  <p:stCondLst>
                                    <p:cond delay="0"/>
                                  </p:stCondLst>
                                  <p:childTnLst>
                                    <p:set>
                                      <p:cBhvr>
                                        <p:cTn id="66" dur="1" fill="hold">
                                          <p:stCondLst>
                                            <p:cond delay="0"/>
                                          </p:stCondLst>
                                        </p:cTn>
                                        <p:tgtEl>
                                          <p:spTgt spid="37"/>
                                        </p:tgtEl>
                                        <p:attrNameLst>
                                          <p:attrName>style.visibility</p:attrName>
                                        </p:attrNameLst>
                                      </p:cBhvr>
                                      <p:to>
                                        <p:strVal val="visible"/>
                                      </p:to>
                                    </p:set>
                                    <p:anim calcmode="lin" valueType="num">
                                      <p:cBhvr>
                                        <p:cTn id="67" dur="500" fill="hold"/>
                                        <p:tgtEl>
                                          <p:spTgt spid="37"/>
                                        </p:tgtEl>
                                        <p:attrNameLst>
                                          <p:attrName>ppt_w</p:attrName>
                                        </p:attrNameLst>
                                      </p:cBhvr>
                                      <p:tavLst>
                                        <p:tav tm="0">
                                          <p:val>
                                            <p:fltVal val="0"/>
                                          </p:val>
                                        </p:tav>
                                        <p:tav tm="100000">
                                          <p:val>
                                            <p:strVal val="#ppt_w"/>
                                          </p:val>
                                        </p:tav>
                                      </p:tavLst>
                                    </p:anim>
                                    <p:anim calcmode="lin" valueType="num">
                                      <p:cBhvr>
                                        <p:cTn id="68" dur="500" fill="hold"/>
                                        <p:tgtEl>
                                          <p:spTgt spid="37"/>
                                        </p:tgtEl>
                                        <p:attrNameLst>
                                          <p:attrName>ppt_h</p:attrName>
                                        </p:attrNameLst>
                                      </p:cBhvr>
                                      <p:tavLst>
                                        <p:tav tm="0">
                                          <p:val>
                                            <p:fltVal val="0"/>
                                          </p:val>
                                        </p:tav>
                                        <p:tav tm="100000">
                                          <p:val>
                                            <p:strVal val="#ppt_h"/>
                                          </p:val>
                                        </p:tav>
                                      </p:tavLst>
                                    </p:anim>
                                    <p:animEffect transition="in" filter="fade">
                                      <p:cBhvr>
                                        <p:cTn id="69" dur="500"/>
                                        <p:tgtEl>
                                          <p:spTgt spid="3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wipe(left)">
                                      <p:cBhvr>
                                        <p:cTn id="74" dur="500"/>
                                        <p:tgtEl>
                                          <p:spTgt spid="36"/>
                                        </p:tgtEl>
                                      </p:cBhvr>
                                    </p:animEffect>
                                  </p:childTnLst>
                                </p:cTn>
                              </p:par>
                            </p:childTnLst>
                          </p:cTn>
                        </p:par>
                        <p:par>
                          <p:cTn id="75" fill="hold">
                            <p:stCondLst>
                              <p:cond delay="500"/>
                            </p:stCondLst>
                            <p:childTnLst>
                              <p:par>
                                <p:cTn id="76" presetID="9" presetClass="entr" presetSubtype="0" fill="hold" grpId="0" nodeType="after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dissolve">
                                      <p:cBhvr>
                                        <p:cTn id="78" dur="500"/>
                                        <p:tgtEl>
                                          <p:spTgt spid="34"/>
                                        </p:tgtEl>
                                      </p:cBhvr>
                                    </p:animEffect>
                                  </p:childTnLst>
                                </p:cTn>
                              </p:par>
                            </p:childTnLst>
                          </p:cTn>
                        </p:par>
                        <p:par>
                          <p:cTn id="79" fill="hold">
                            <p:stCondLst>
                              <p:cond delay="1000"/>
                            </p:stCondLst>
                            <p:childTnLst>
                              <p:par>
                                <p:cTn id="80" presetID="53" presetClass="entr" presetSubtype="16" fill="hold" grpId="0" nodeType="afterEffect">
                                  <p:stCondLst>
                                    <p:cond delay="0"/>
                                  </p:stCondLst>
                                  <p:childTnLst>
                                    <p:set>
                                      <p:cBhvr>
                                        <p:cTn id="81" dur="1" fill="hold">
                                          <p:stCondLst>
                                            <p:cond delay="0"/>
                                          </p:stCondLst>
                                        </p:cTn>
                                        <p:tgtEl>
                                          <p:spTgt spid="38"/>
                                        </p:tgtEl>
                                        <p:attrNameLst>
                                          <p:attrName>style.visibility</p:attrName>
                                        </p:attrNameLst>
                                      </p:cBhvr>
                                      <p:to>
                                        <p:strVal val="visible"/>
                                      </p:to>
                                    </p:set>
                                    <p:anim calcmode="lin" valueType="num">
                                      <p:cBhvr>
                                        <p:cTn id="82" dur="500" fill="hold"/>
                                        <p:tgtEl>
                                          <p:spTgt spid="38"/>
                                        </p:tgtEl>
                                        <p:attrNameLst>
                                          <p:attrName>ppt_w</p:attrName>
                                        </p:attrNameLst>
                                      </p:cBhvr>
                                      <p:tavLst>
                                        <p:tav tm="0">
                                          <p:val>
                                            <p:fltVal val="0"/>
                                          </p:val>
                                        </p:tav>
                                        <p:tav tm="100000">
                                          <p:val>
                                            <p:strVal val="#ppt_w"/>
                                          </p:val>
                                        </p:tav>
                                      </p:tavLst>
                                    </p:anim>
                                    <p:anim calcmode="lin" valueType="num">
                                      <p:cBhvr>
                                        <p:cTn id="83" dur="500" fill="hold"/>
                                        <p:tgtEl>
                                          <p:spTgt spid="38"/>
                                        </p:tgtEl>
                                        <p:attrNameLst>
                                          <p:attrName>ppt_h</p:attrName>
                                        </p:attrNameLst>
                                      </p:cBhvr>
                                      <p:tavLst>
                                        <p:tav tm="0">
                                          <p:val>
                                            <p:fltVal val="0"/>
                                          </p:val>
                                        </p:tav>
                                        <p:tav tm="100000">
                                          <p:val>
                                            <p:strVal val="#ppt_h"/>
                                          </p:val>
                                        </p:tav>
                                      </p:tavLst>
                                    </p:anim>
                                    <p:animEffect transition="in" filter="fade">
                                      <p:cBhvr>
                                        <p:cTn id="8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2" grpId="0" animBg="1"/>
      <p:bldP spid="2" grpId="0" animBg="1"/>
      <p:bldP spid="3" grpId="0"/>
      <p:bldP spid="29" grpId="0" animBg="1"/>
      <p:bldP spid="31" grpId="0"/>
      <p:bldP spid="32" grpId="0" animBg="1"/>
      <p:bldP spid="33" grpId="0" animBg="1"/>
      <p:bldP spid="34" grpId="0" animBg="1"/>
      <p:bldP spid="37" grpId="0" animBg="1"/>
      <p:bldP spid="38"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C582D7B2-679C-4AFB-B177-256EBBD4BF77}" type="slidenum">
              <a:rPr lang="zh-CN" altLang="en-US"/>
              <a:pPr/>
              <a:t>82</a:t>
            </a:fld>
            <a:endParaRPr lang="en-US" altLang="zh-CN"/>
          </a:p>
        </p:txBody>
      </p:sp>
      <p:sp>
        <p:nvSpPr>
          <p:cNvPr id="1291266" name="Rectangle 2"/>
          <p:cNvSpPr>
            <a:spLocks noGrp="1" noChangeArrowheads="1"/>
          </p:cNvSpPr>
          <p:nvPr>
            <p:ph type="title"/>
          </p:nvPr>
        </p:nvSpPr>
        <p:spPr/>
        <p:txBody>
          <a:bodyPr/>
          <a:lstStyle/>
          <a:p>
            <a:r>
              <a:rPr lang="en-US" altLang="zh-CN"/>
              <a:t>7.4.6 </a:t>
            </a:r>
            <a:r>
              <a:rPr lang="zh-CN" altLang="en-US" b="0"/>
              <a:t>流水线性能分析</a:t>
            </a:r>
            <a:endParaRPr lang="en-US" altLang="zh-CN"/>
          </a:p>
        </p:txBody>
      </p:sp>
      <p:sp>
        <p:nvSpPr>
          <p:cNvPr id="1291267" name="Rectangle 3"/>
          <p:cNvSpPr>
            <a:spLocks noGrp="1" noChangeArrowheads="1"/>
          </p:cNvSpPr>
          <p:nvPr>
            <p:ph type="body" idx="1"/>
          </p:nvPr>
        </p:nvSpPr>
        <p:spPr>
          <a:xfrm>
            <a:off x="457200" y="549275"/>
            <a:ext cx="8578850" cy="3599805"/>
          </a:xfrm>
        </p:spPr>
        <p:txBody>
          <a:bodyPr/>
          <a:lstStyle/>
          <a:p>
            <a:pPr marL="0" indent="0" algn="just">
              <a:spcBef>
                <a:spcPct val="10000"/>
              </a:spcBef>
              <a:buFont typeface="Wingdings" pitchFamily="2" charset="2"/>
              <a:buNone/>
            </a:pPr>
            <a:r>
              <a:rPr lang="en-US" altLang="zh-CN" sz="2400" dirty="0"/>
              <a:t>【</a:t>
            </a:r>
            <a:r>
              <a:rPr lang="zh-CN" altLang="en-US" sz="2400" dirty="0"/>
              <a:t>例</a:t>
            </a:r>
            <a:r>
              <a:rPr lang="en-US" altLang="zh-CN" sz="2400" dirty="0"/>
              <a:t>7.3】</a:t>
            </a:r>
            <a:r>
              <a:rPr lang="zh-CN" altLang="en-US" sz="2400" dirty="0"/>
              <a:t>某指令流水线由</a:t>
            </a:r>
            <a:r>
              <a:rPr lang="en-US" altLang="zh-CN" sz="2400" dirty="0"/>
              <a:t>5</a:t>
            </a:r>
            <a:r>
              <a:rPr lang="zh-CN" altLang="en-US" sz="2400" dirty="0"/>
              <a:t>个功能单元构成，其运行时间分别为</a:t>
            </a:r>
            <a:r>
              <a:rPr lang="en-US" altLang="zh-CN" sz="2400" dirty="0"/>
              <a:t>200ps</a:t>
            </a:r>
            <a:r>
              <a:rPr lang="zh-CN" altLang="en-US" sz="2400" dirty="0"/>
              <a:t>、</a:t>
            </a:r>
            <a:r>
              <a:rPr lang="en-US" altLang="zh-CN" sz="2400" dirty="0"/>
              <a:t>100ps</a:t>
            </a:r>
            <a:r>
              <a:rPr lang="zh-CN" altLang="en-US" sz="2400" dirty="0"/>
              <a:t>、</a:t>
            </a:r>
            <a:r>
              <a:rPr lang="en-US" altLang="zh-CN" sz="2400" dirty="0"/>
              <a:t>200ps</a:t>
            </a:r>
            <a:r>
              <a:rPr lang="zh-CN" altLang="en-US" sz="2400" dirty="0"/>
              <a:t>、</a:t>
            </a:r>
            <a:r>
              <a:rPr lang="en-US" altLang="zh-CN" sz="2400" dirty="0"/>
              <a:t>200ps</a:t>
            </a:r>
            <a:r>
              <a:rPr lang="zh-CN" altLang="en-US" sz="2400" dirty="0"/>
              <a:t>、</a:t>
            </a:r>
            <a:r>
              <a:rPr lang="en-US" altLang="zh-CN" sz="2400" dirty="0"/>
              <a:t>100ps</a:t>
            </a:r>
            <a:r>
              <a:rPr lang="zh-CN" altLang="en-US" sz="2400" dirty="0"/>
              <a:t>。若流水线各段采用同步时钟推进，其总额外开销为</a:t>
            </a:r>
            <a:r>
              <a:rPr lang="en-US" altLang="zh-CN" sz="2400" dirty="0"/>
              <a:t>50ps</a:t>
            </a:r>
            <a:r>
              <a:rPr lang="zh-CN" altLang="en-US" sz="2400" dirty="0"/>
              <a:t>，流水线额外开销包括流水寄存器的延迟（建立时间和传输延迟）以及</a:t>
            </a:r>
            <a:r>
              <a:rPr lang="zh-CN" altLang="en-US" sz="2400" dirty="0" smtClean="0"/>
              <a:t>时钟偏移等</a:t>
            </a:r>
            <a:r>
              <a:rPr lang="zh-CN" altLang="en-US" sz="2400" dirty="0"/>
              <a:t>。求该指令流水线的加速比是多少？</a:t>
            </a:r>
          </a:p>
          <a:p>
            <a:pPr marL="0" indent="0" algn="just">
              <a:spcBef>
                <a:spcPct val="10000"/>
              </a:spcBef>
              <a:buFont typeface="Wingdings" pitchFamily="2" charset="2"/>
              <a:buNone/>
            </a:pPr>
            <a:endParaRPr lang="en-US" altLang="zh-CN" sz="2400" dirty="0"/>
          </a:p>
          <a:p>
            <a:pPr marL="0" indent="0" algn="just">
              <a:spcBef>
                <a:spcPct val="10000"/>
              </a:spcBef>
              <a:buFont typeface="Wingdings" pitchFamily="2" charset="2"/>
              <a:buNone/>
            </a:pPr>
            <a:r>
              <a:rPr lang="en-US" altLang="zh-CN" sz="2400" dirty="0"/>
              <a:t>【</a:t>
            </a:r>
            <a:r>
              <a:rPr lang="zh-CN" altLang="en-US" sz="2400" dirty="0"/>
              <a:t>解</a:t>
            </a:r>
            <a:r>
              <a:rPr lang="en-US" altLang="zh-CN" sz="2400" dirty="0"/>
              <a:t>】</a:t>
            </a:r>
            <a:r>
              <a:rPr lang="en-US" altLang="zh-CN" sz="2400" dirty="0">
                <a:solidFill>
                  <a:srgbClr val="000000"/>
                </a:solidFill>
              </a:rPr>
              <a:t>T(1) = 200 + 100 + 200 + 200 + 100 = 800 (</a:t>
            </a:r>
            <a:r>
              <a:rPr lang="en-US" altLang="zh-CN" sz="2400" dirty="0" err="1">
                <a:solidFill>
                  <a:srgbClr val="000000"/>
                </a:solidFill>
              </a:rPr>
              <a:t>ps</a:t>
            </a:r>
            <a:r>
              <a:rPr lang="en-US" altLang="zh-CN" sz="2400" dirty="0">
                <a:solidFill>
                  <a:srgbClr val="000000"/>
                </a:solidFill>
              </a:rPr>
              <a:t>)</a:t>
            </a:r>
          </a:p>
          <a:p>
            <a:pPr marL="0" indent="0" algn="just">
              <a:spcBef>
                <a:spcPct val="10000"/>
              </a:spcBef>
              <a:buFont typeface="Wingdings" pitchFamily="2" charset="2"/>
              <a:buNone/>
            </a:pPr>
            <a:r>
              <a:rPr lang="en-US" altLang="zh-CN" sz="2400" dirty="0">
                <a:solidFill>
                  <a:srgbClr val="000000"/>
                </a:solidFill>
              </a:rPr>
              <a:t>        T(m) = max{ 200</a:t>
            </a:r>
            <a:r>
              <a:rPr lang="zh-CN" altLang="en-US" sz="2400" dirty="0">
                <a:solidFill>
                  <a:srgbClr val="000000"/>
                </a:solidFill>
              </a:rPr>
              <a:t>，</a:t>
            </a:r>
            <a:r>
              <a:rPr lang="en-US" altLang="zh-CN" sz="2400" dirty="0">
                <a:solidFill>
                  <a:srgbClr val="000000"/>
                </a:solidFill>
              </a:rPr>
              <a:t>100</a:t>
            </a:r>
            <a:r>
              <a:rPr lang="zh-CN" altLang="en-US" sz="2400" dirty="0">
                <a:solidFill>
                  <a:srgbClr val="000000"/>
                </a:solidFill>
              </a:rPr>
              <a:t>，</a:t>
            </a:r>
            <a:r>
              <a:rPr lang="en-US" altLang="zh-CN" sz="2400" dirty="0">
                <a:solidFill>
                  <a:srgbClr val="000000"/>
                </a:solidFill>
              </a:rPr>
              <a:t>200</a:t>
            </a:r>
            <a:r>
              <a:rPr lang="zh-CN" altLang="en-US" sz="2400" dirty="0">
                <a:solidFill>
                  <a:srgbClr val="000000"/>
                </a:solidFill>
              </a:rPr>
              <a:t>，</a:t>
            </a:r>
            <a:r>
              <a:rPr lang="en-US" altLang="zh-CN" sz="2400" dirty="0">
                <a:solidFill>
                  <a:srgbClr val="000000"/>
                </a:solidFill>
              </a:rPr>
              <a:t>200</a:t>
            </a:r>
            <a:r>
              <a:rPr lang="zh-CN" altLang="en-US" sz="2400" dirty="0">
                <a:solidFill>
                  <a:srgbClr val="000000"/>
                </a:solidFill>
              </a:rPr>
              <a:t>，</a:t>
            </a:r>
            <a:r>
              <a:rPr lang="en-US" altLang="zh-CN" sz="2400" dirty="0">
                <a:solidFill>
                  <a:srgbClr val="000000"/>
                </a:solidFill>
              </a:rPr>
              <a:t>100 } + 50 = 250 (</a:t>
            </a:r>
            <a:r>
              <a:rPr lang="en-US" altLang="zh-CN" sz="2400" dirty="0" err="1">
                <a:solidFill>
                  <a:srgbClr val="000000"/>
                </a:solidFill>
              </a:rPr>
              <a:t>ps</a:t>
            </a:r>
            <a:r>
              <a:rPr lang="en-US" altLang="zh-CN" sz="2400" dirty="0">
                <a:solidFill>
                  <a:srgbClr val="000000"/>
                </a:solidFill>
              </a:rPr>
              <a:t>)</a:t>
            </a:r>
            <a:endParaRPr lang="en-US" altLang="zh-CN" sz="2400" dirty="0">
              <a:solidFill>
                <a:srgbClr val="000000"/>
              </a:solidFill>
              <a:cs typeface="Times New Roman" pitchFamily="18" charset="0"/>
            </a:endParaRPr>
          </a:p>
          <a:p>
            <a:pPr marL="0" indent="0" algn="just">
              <a:spcBef>
                <a:spcPct val="10000"/>
              </a:spcBef>
              <a:buFont typeface="Wingdings" pitchFamily="2" charset="2"/>
              <a:buNone/>
            </a:pPr>
            <a:r>
              <a:rPr lang="zh-CN" altLang="en-US" sz="2400" dirty="0">
                <a:solidFill>
                  <a:srgbClr val="000000"/>
                </a:solidFill>
                <a:cs typeface="Times New Roman" pitchFamily="18" charset="0"/>
              </a:rPr>
              <a:t>           加速比</a:t>
            </a:r>
            <a:r>
              <a:rPr lang="en-US" altLang="zh-CN" sz="2400" dirty="0">
                <a:solidFill>
                  <a:srgbClr val="000000"/>
                </a:solidFill>
              </a:rPr>
              <a:t>S = 800/250 = 3.2</a:t>
            </a:r>
            <a:r>
              <a:rPr lang="en-US" altLang="zh-CN" sz="2400" dirty="0"/>
              <a:t> </a:t>
            </a:r>
          </a:p>
        </p:txBody>
      </p:sp>
      <p:sp>
        <p:nvSpPr>
          <p:cNvPr id="6" name="Rectangle 3"/>
          <p:cNvSpPr txBox="1">
            <a:spLocks noChangeArrowheads="1"/>
          </p:cNvSpPr>
          <p:nvPr/>
        </p:nvSpPr>
        <p:spPr bwMode="auto">
          <a:xfrm>
            <a:off x="474453" y="4149080"/>
            <a:ext cx="8578850" cy="50425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801688" indent="-279400"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1339850" indent="-358775" algn="l" rtl="0" fontAlgn="base">
              <a:spcBef>
                <a:spcPct val="20000"/>
              </a:spcBef>
              <a:spcAft>
                <a:spcPct val="0"/>
              </a:spcAft>
              <a:buClr>
                <a:srgbClr val="FF6600"/>
              </a:buClr>
              <a:buSzPct val="65000"/>
              <a:buFont typeface="Wingdings" pitchFamily="2" charset="2"/>
              <a:buChar char="p"/>
              <a:defRPr sz="2800" b="1">
                <a:solidFill>
                  <a:schemeClr val="tx1"/>
                </a:solidFill>
                <a:latin typeface="+mn-lt"/>
                <a:ea typeface="+mn-ea"/>
              </a:defRPr>
            </a:lvl3pPr>
            <a:lvl4pPr marL="1879600" indent="-360363" algn="l" rtl="0" fontAlgn="base">
              <a:spcBef>
                <a:spcPct val="20000"/>
              </a:spcBef>
              <a:spcAft>
                <a:spcPct val="0"/>
              </a:spcAft>
              <a:buClr>
                <a:srgbClr val="FF0066"/>
              </a:buClr>
              <a:buSzPct val="75000"/>
              <a:buFont typeface="Wingdings" pitchFamily="2" charset="2"/>
              <a:buChar char="u"/>
              <a:defRPr sz="2400" b="1">
                <a:solidFill>
                  <a:schemeClr val="tx1"/>
                </a:solidFill>
                <a:latin typeface="+mn-lt"/>
                <a:ea typeface="+mn-ea"/>
              </a:defRPr>
            </a:lvl4pPr>
            <a:lvl5pPr marL="23304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9pPr>
          </a:lstStyle>
          <a:p>
            <a:pPr marL="0" indent="0" algn="just">
              <a:spcBef>
                <a:spcPct val="10000"/>
              </a:spcBef>
              <a:buFont typeface="Wingdings" pitchFamily="2" charset="2"/>
              <a:buNone/>
            </a:pPr>
            <a:r>
              <a:rPr lang="zh-CN" altLang="en-US" sz="2400" kern="0" dirty="0" smtClean="0">
                <a:solidFill>
                  <a:srgbClr val="0000FF"/>
                </a:solidFill>
              </a:rPr>
              <a:t>实际加速比：设</a:t>
            </a:r>
            <a:r>
              <a:rPr lang="en-US" altLang="zh-CN" sz="2400" kern="0" dirty="0" smtClean="0">
                <a:solidFill>
                  <a:srgbClr val="0000FF"/>
                </a:solidFill>
              </a:rPr>
              <a:t>n</a:t>
            </a:r>
            <a:r>
              <a:rPr lang="zh-CN" altLang="en-US" sz="2400" kern="0" dirty="0" smtClean="0">
                <a:solidFill>
                  <a:srgbClr val="0000FF"/>
                </a:solidFill>
              </a:rPr>
              <a:t>个任务，</a:t>
            </a:r>
            <a:endParaRPr lang="en-US" altLang="zh-CN" sz="2400" kern="0" dirty="0">
              <a:solidFill>
                <a:srgbClr val="0000FF"/>
              </a:solidFill>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623072603"/>
              </p:ext>
            </p:extLst>
          </p:nvPr>
        </p:nvGraphicFramePr>
        <p:xfrm>
          <a:off x="611560" y="4581128"/>
          <a:ext cx="8280920" cy="924722"/>
        </p:xfrm>
        <a:graphic>
          <a:graphicData uri="http://schemas.openxmlformats.org/presentationml/2006/ole">
            <mc:AlternateContent xmlns:mc="http://schemas.openxmlformats.org/markup-compatibility/2006">
              <mc:Choice xmlns:v="urn:schemas-microsoft-com:vml" Requires="v">
                <p:oleObj spid="_x0000_s1459214" name="公式" r:id="rId3" imgW="4089240" imgH="457200" progId="Equation.3">
                  <p:embed/>
                </p:oleObj>
              </mc:Choice>
              <mc:Fallback>
                <p:oleObj name="公式" r:id="rId3" imgW="4089240" imgH="457200" progId="Equation.3">
                  <p:embed/>
                  <p:pic>
                    <p:nvPicPr>
                      <p:cNvPr id="0" name=""/>
                      <p:cNvPicPr/>
                      <p:nvPr/>
                    </p:nvPicPr>
                    <p:blipFill>
                      <a:blip r:embed="rId4"/>
                      <a:stretch>
                        <a:fillRect/>
                      </a:stretch>
                    </p:blipFill>
                    <p:spPr>
                      <a:xfrm>
                        <a:off x="611560" y="4581128"/>
                        <a:ext cx="8280920" cy="924722"/>
                      </a:xfrm>
                      <a:prstGeom prst="rect">
                        <a:avLst/>
                      </a:prstGeom>
                    </p:spPr>
                  </p:pic>
                </p:oleObj>
              </mc:Fallback>
            </mc:AlternateContent>
          </a:graphicData>
        </a:graphic>
      </p:graphicFrame>
      <p:sp>
        <p:nvSpPr>
          <p:cNvPr id="8" name="Rectangle 3"/>
          <p:cNvSpPr txBox="1">
            <a:spLocks noChangeArrowheads="1"/>
          </p:cNvSpPr>
          <p:nvPr/>
        </p:nvSpPr>
        <p:spPr bwMode="auto">
          <a:xfrm>
            <a:off x="1115616" y="5558926"/>
            <a:ext cx="3233451" cy="936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801688" indent="-279400"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1339850" indent="-358775" algn="l" rtl="0" fontAlgn="base">
              <a:spcBef>
                <a:spcPct val="20000"/>
              </a:spcBef>
              <a:spcAft>
                <a:spcPct val="0"/>
              </a:spcAft>
              <a:buClr>
                <a:srgbClr val="FF6600"/>
              </a:buClr>
              <a:buSzPct val="65000"/>
              <a:buFont typeface="Wingdings" pitchFamily="2" charset="2"/>
              <a:buChar char="p"/>
              <a:defRPr sz="2800" b="1">
                <a:solidFill>
                  <a:schemeClr val="tx1"/>
                </a:solidFill>
                <a:latin typeface="+mn-lt"/>
                <a:ea typeface="+mn-ea"/>
              </a:defRPr>
            </a:lvl3pPr>
            <a:lvl4pPr marL="1879600" indent="-360363" algn="l" rtl="0" fontAlgn="base">
              <a:spcBef>
                <a:spcPct val="20000"/>
              </a:spcBef>
              <a:spcAft>
                <a:spcPct val="0"/>
              </a:spcAft>
              <a:buClr>
                <a:srgbClr val="FF0066"/>
              </a:buClr>
              <a:buSzPct val="75000"/>
              <a:buFont typeface="Wingdings" pitchFamily="2" charset="2"/>
              <a:buChar char="u"/>
              <a:defRPr sz="2400" b="1">
                <a:solidFill>
                  <a:schemeClr val="tx1"/>
                </a:solidFill>
                <a:latin typeface="+mn-lt"/>
                <a:ea typeface="+mn-ea"/>
              </a:defRPr>
            </a:lvl4pPr>
            <a:lvl5pPr marL="23304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9pPr>
          </a:lstStyle>
          <a:p>
            <a:pPr marL="0" indent="0" algn="just">
              <a:spcBef>
                <a:spcPct val="10000"/>
              </a:spcBef>
              <a:buFont typeface="Wingdings" pitchFamily="2" charset="2"/>
              <a:buNone/>
            </a:pPr>
            <a:r>
              <a:rPr lang="en-US" altLang="zh-CN" sz="2400" kern="0" dirty="0" smtClean="0">
                <a:solidFill>
                  <a:srgbClr val="0000FF"/>
                </a:solidFill>
              </a:rPr>
              <a:t>n=10</a:t>
            </a:r>
            <a:r>
              <a:rPr lang="zh-CN" altLang="en-US" sz="2400" kern="0" dirty="0" smtClean="0">
                <a:solidFill>
                  <a:srgbClr val="0000FF"/>
                </a:solidFill>
              </a:rPr>
              <a:t>，</a:t>
            </a:r>
            <a:r>
              <a:rPr lang="en-US" altLang="zh-CN" sz="2400" kern="0" dirty="0" smtClean="0">
                <a:solidFill>
                  <a:srgbClr val="0000FF"/>
                </a:solidFill>
              </a:rPr>
              <a:t>S=2.2857</a:t>
            </a:r>
            <a:r>
              <a:rPr lang="zh-CN" altLang="en-US" sz="2400" kern="0" dirty="0" smtClean="0">
                <a:solidFill>
                  <a:srgbClr val="0000FF"/>
                </a:solidFill>
              </a:rPr>
              <a:t>；</a:t>
            </a:r>
            <a:endParaRPr lang="en-US" altLang="zh-CN" sz="2400" kern="0" dirty="0" smtClean="0">
              <a:solidFill>
                <a:srgbClr val="0000FF"/>
              </a:solidFill>
            </a:endParaRPr>
          </a:p>
          <a:p>
            <a:pPr marL="0" indent="0" algn="just">
              <a:spcBef>
                <a:spcPct val="10000"/>
              </a:spcBef>
              <a:buFont typeface="Wingdings" pitchFamily="2" charset="2"/>
              <a:buNone/>
            </a:pPr>
            <a:r>
              <a:rPr lang="en-US" altLang="zh-CN" sz="2400" kern="0" dirty="0" smtClean="0">
                <a:solidFill>
                  <a:srgbClr val="0000FF"/>
                </a:solidFill>
              </a:rPr>
              <a:t>n=10000</a:t>
            </a:r>
            <a:r>
              <a:rPr lang="zh-CN" altLang="en-US" sz="2400" kern="0" dirty="0" smtClean="0">
                <a:solidFill>
                  <a:srgbClr val="0000FF"/>
                </a:solidFill>
              </a:rPr>
              <a:t>，</a:t>
            </a:r>
            <a:r>
              <a:rPr lang="en-US" altLang="zh-CN" sz="2400" kern="0" dirty="0" smtClean="0">
                <a:solidFill>
                  <a:srgbClr val="0000FF"/>
                </a:solidFill>
              </a:rPr>
              <a:t>S=3.1987</a:t>
            </a:r>
            <a:r>
              <a:rPr lang="zh-CN" altLang="en-US" sz="2400" kern="0" dirty="0" smtClean="0">
                <a:solidFill>
                  <a:srgbClr val="0000FF"/>
                </a:solidFill>
              </a:rPr>
              <a:t>。</a:t>
            </a:r>
            <a:endParaRPr lang="en-US" altLang="zh-CN" sz="2400" kern="0" dirty="0">
              <a:solidFill>
                <a:srgbClr val="0000FF"/>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78571C4A-5E45-41CA-8FC7-8FD115711959}" type="slidenum">
              <a:rPr lang="zh-CN" altLang="en-US"/>
              <a:pPr/>
              <a:t>83</a:t>
            </a:fld>
            <a:endParaRPr lang="en-US" altLang="zh-CN"/>
          </a:p>
        </p:txBody>
      </p:sp>
      <p:sp>
        <p:nvSpPr>
          <p:cNvPr id="1394690" name="Rectangle 2"/>
          <p:cNvSpPr>
            <a:spLocks noGrp="1" noChangeArrowheads="1"/>
          </p:cNvSpPr>
          <p:nvPr>
            <p:ph type="title"/>
          </p:nvPr>
        </p:nvSpPr>
        <p:spPr/>
        <p:txBody>
          <a:bodyPr/>
          <a:lstStyle/>
          <a:p>
            <a:r>
              <a:rPr lang="en-US" altLang="zh-CN"/>
              <a:t>7.4.6 </a:t>
            </a:r>
            <a:r>
              <a:rPr lang="zh-CN" altLang="en-US" b="0"/>
              <a:t>流水线性能分析</a:t>
            </a:r>
            <a:endParaRPr lang="en-US" altLang="zh-CN"/>
          </a:p>
        </p:txBody>
      </p:sp>
      <p:sp>
        <p:nvSpPr>
          <p:cNvPr id="1394691" name="Rectangle 3"/>
          <p:cNvSpPr>
            <a:spLocks noGrp="1" noChangeArrowheads="1"/>
          </p:cNvSpPr>
          <p:nvPr>
            <p:ph type="body" idx="1"/>
          </p:nvPr>
        </p:nvSpPr>
        <p:spPr>
          <a:xfrm>
            <a:off x="457200" y="549275"/>
            <a:ext cx="8578850" cy="6119813"/>
          </a:xfrm>
        </p:spPr>
        <p:txBody>
          <a:bodyPr/>
          <a:lstStyle/>
          <a:p>
            <a:pPr marL="0" indent="0" algn="just">
              <a:spcBef>
                <a:spcPct val="10000"/>
              </a:spcBef>
              <a:buFont typeface="Wingdings" pitchFamily="2" charset="2"/>
              <a:buNone/>
            </a:pPr>
            <a:r>
              <a:rPr lang="en-US" altLang="zh-CN" sz="2400"/>
              <a:t>【</a:t>
            </a:r>
            <a:r>
              <a:rPr lang="zh-CN" altLang="en-US" sz="2400"/>
              <a:t>例</a:t>
            </a:r>
            <a:r>
              <a:rPr lang="en-US" altLang="zh-CN" sz="2400"/>
              <a:t>7.4】</a:t>
            </a:r>
            <a:r>
              <a:rPr lang="zh-CN" altLang="en-US" sz="2400"/>
              <a:t>某指令流水线各流水段的执行时间分别为</a:t>
            </a:r>
          </a:p>
          <a:p>
            <a:pPr marL="0" indent="0" algn="just">
              <a:spcBef>
                <a:spcPct val="10000"/>
              </a:spcBef>
              <a:buFont typeface="Wingdings" pitchFamily="2" charset="2"/>
              <a:buNone/>
            </a:pPr>
            <a:r>
              <a:rPr lang="en-US" altLang="zh-CN" sz="2400"/>
              <a:t>IF: 10ns</a:t>
            </a:r>
            <a:r>
              <a:rPr lang="zh-CN" altLang="en-US" sz="2400"/>
              <a:t>；</a:t>
            </a:r>
            <a:r>
              <a:rPr lang="en-US" altLang="zh-CN" sz="2400"/>
              <a:t>ID: 8ns</a:t>
            </a:r>
            <a:r>
              <a:rPr lang="zh-CN" altLang="en-US" sz="2400"/>
              <a:t>；</a:t>
            </a:r>
            <a:r>
              <a:rPr lang="en-US" altLang="zh-CN" sz="2400"/>
              <a:t>ALU: 10ns</a:t>
            </a:r>
            <a:r>
              <a:rPr lang="zh-CN" altLang="en-US" sz="2400"/>
              <a:t>；</a:t>
            </a:r>
            <a:r>
              <a:rPr lang="en-US" altLang="zh-CN" sz="2400"/>
              <a:t>MEM: 10ns</a:t>
            </a:r>
            <a:r>
              <a:rPr lang="zh-CN" altLang="en-US" sz="2400"/>
              <a:t>；</a:t>
            </a:r>
            <a:r>
              <a:rPr lang="en-US" altLang="zh-CN" sz="2400"/>
              <a:t>WB: 7ns</a:t>
            </a:r>
          </a:p>
          <a:p>
            <a:pPr marL="0" indent="0" algn="just">
              <a:spcBef>
                <a:spcPct val="10000"/>
              </a:spcBef>
              <a:buFont typeface="Wingdings" pitchFamily="2" charset="2"/>
              <a:buNone/>
            </a:pPr>
            <a:r>
              <a:rPr lang="zh-CN" altLang="en-US" sz="2400"/>
              <a:t>已知</a:t>
            </a:r>
            <a:r>
              <a:rPr lang="en-US" altLang="zh-CN" sz="2400"/>
              <a:t>CPI=1</a:t>
            </a:r>
            <a:r>
              <a:rPr lang="zh-CN" altLang="en-US" sz="2400"/>
              <a:t>，流水线控制时钟周期为</a:t>
            </a:r>
            <a:r>
              <a:rPr lang="en-US" altLang="zh-CN" sz="2400"/>
              <a:t>11ns</a:t>
            </a:r>
            <a:r>
              <a:rPr lang="zh-CN" altLang="en-US" sz="2400"/>
              <a:t>，求该指令流水线的加速比。</a:t>
            </a:r>
          </a:p>
          <a:p>
            <a:pPr marL="0" indent="0" algn="just">
              <a:spcBef>
                <a:spcPct val="10000"/>
              </a:spcBef>
              <a:buFont typeface="Wingdings" pitchFamily="2" charset="2"/>
              <a:buNone/>
            </a:pPr>
            <a:endParaRPr lang="en-US" altLang="zh-CN" sz="2400"/>
          </a:p>
          <a:p>
            <a:pPr marL="0" indent="0" algn="just">
              <a:spcBef>
                <a:spcPct val="10000"/>
              </a:spcBef>
              <a:buFont typeface="Wingdings" pitchFamily="2" charset="2"/>
              <a:buNone/>
            </a:pPr>
            <a:r>
              <a:rPr lang="en-US" altLang="zh-CN" sz="2400"/>
              <a:t>【</a:t>
            </a:r>
            <a:r>
              <a:rPr lang="zh-CN" altLang="en-US" sz="2400"/>
              <a:t>解</a:t>
            </a:r>
            <a:r>
              <a:rPr lang="en-US" altLang="zh-CN" sz="2400"/>
              <a:t>】</a:t>
            </a:r>
            <a:r>
              <a:rPr lang="en-US" altLang="zh-CN" sz="2400">
                <a:solidFill>
                  <a:srgbClr val="000000"/>
                </a:solidFill>
              </a:rPr>
              <a:t>T(1) = 10 + 8 + 10 + 10 + 7 = 45 (ns)</a:t>
            </a:r>
          </a:p>
          <a:p>
            <a:pPr marL="0" indent="0" algn="just">
              <a:spcBef>
                <a:spcPct val="10000"/>
              </a:spcBef>
              <a:buNone/>
            </a:pPr>
            <a:r>
              <a:rPr lang="en-US" altLang="zh-CN" sz="2400">
                <a:solidFill>
                  <a:srgbClr val="000000"/>
                </a:solidFill>
              </a:rPr>
              <a:t>           </a:t>
            </a:r>
            <a:r>
              <a:rPr lang="zh-CN" altLang="en-US" sz="2400">
                <a:solidFill>
                  <a:srgbClr val="000000"/>
                </a:solidFill>
              </a:rPr>
              <a:t>流水线平均指令</a:t>
            </a:r>
            <a:r>
              <a:rPr lang="zh-CN" altLang="en-US" sz="2400" smtClean="0">
                <a:solidFill>
                  <a:srgbClr val="000000"/>
                </a:solidFill>
              </a:rPr>
              <a:t>执行时间 </a:t>
            </a:r>
            <a:r>
              <a:rPr lang="en-US" altLang="zh-CN" sz="2400" smtClean="0">
                <a:solidFill>
                  <a:srgbClr val="000000"/>
                </a:solidFill>
              </a:rPr>
              <a:t>= CPI</a:t>
            </a:r>
            <a:r>
              <a:rPr lang="en-US" altLang="zh-CN" sz="2400">
                <a:solidFill>
                  <a:srgbClr val="000000"/>
                </a:solidFill>
              </a:rPr>
              <a:t>×</a:t>
            </a:r>
            <a:r>
              <a:rPr lang="zh-CN" altLang="en-US" sz="2400">
                <a:solidFill>
                  <a:srgbClr val="000000"/>
                </a:solidFill>
              </a:rPr>
              <a:t>时钟</a:t>
            </a:r>
            <a:r>
              <a:rPr lang="zh-CN" altLang="en-US" sz="2400" smtClean="0">
                <a:solidFill>
                  <a:srgbClr val="000000"/>
                </a:solidFill>
              </a:rPr>
              <a:t>周期 </a:t>
            </a:r>
            <a:r>
              <a:rPr lang="en-US" altLang="zh-CN" sz="2400" smtClean="0">
                <a:solidFill>
                  <a:srgbClr val="000000"/>
                </a:solidFill>
              </a:rPr>
              <a:t>= 11ns</a:t>
            </a:r>
            <a:endParaRPr lang="zh-CN" altLang="en-US" sz="2400">
              <a:solidFill>
                <a:srgbClr val="000000"/>
              </a:solidFill>
              <a:cs typeface="Times New Roman" pitchFamily="18" charset="0"/>
            </a:endParaRPr>
          </a:p>
          <a:p>
            <a:pPr marL="0" indent="0" algn="just">
              <a:spcBef>
                <a:spcPct val="10000"/>
              </a:spcBef>
              <a:buFont typeface="Wingdings" pitchFamily="2" charset="2"/>
              <a:buNone/>
            </a:pPr>
            <a:r>
              <a:rPr lang="zh-CN" altLang="en-US" sz="2400">
                <a:solidFill>
                  <a:srgbClr val="000000"/>
                </a:solidFill>
                <a:cs typeface="Times New Roman" pitchFamily="18" charset="0"/>
              </a:rPr>
              <a:t>           加速比</a:t>
            </a:r>
            <a:r>
              <a:rPr lang="en-US" altLang="zh-CN" sz="2400">
                <a:solidFill>
                  <a:srgbClr val="000000"/>
                </a:solidFill>
              </a:rPr>
              <a:t>S = 45/11 = 4.1</a:t>
            </a:r>
            <a:r>
              <a:rPr lang="en-US" altLang="zh-CN" sz="2400"/>
              <a:t> </a:t>
            </a:r>
          </a:p>
        </p:txBody>
      </p:sp>
    </p:spTree>
  </p:cSld>
  <p:clrMapOvr>
    <a:masterClrMapping/>
  </p:clrMapOvr>
  <p:transition spd="med"/>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664490E2-D41F-4A72-81B1-89F58F31999B}" type="slidenum">
              <a:rPr lang="zh-CN" altLang="en-US"/>
              <a:pPr/>
              <a:t>84</a:t>
            </a:fld>
            <a:endParaRPr lang="en-US" altLang="zh-CN"/>
          </a:p>
        </p:txBody>
      </p:sp>
      <p:sp>
        <p:nvSpPr>
          <p:cNvPr id="1296414" name="Rectangle 30"/>
          <p:cNvSpPr>
            <a:spLocks noGrp="1" noChangeArrowheads="1"/>
          </p:cNvSpPr>
          <p:nvPr>
            <p:ph type="title"/>
          </p:nvPr>
        </p:nvSpPr>
        <p:spPr/>
        <p:txBody>
          <a:bodyPr/>
          <a:lstStyle/>
          <a:p>
            <a:r>
              <a:rPr lang="en-US" altLang="zh-CN"/>
              <a:t>7.4.6 </a:t>
            </a:r>
            <a:r>
              <a:rPr lang="zh-CN" altLang="en-US" b="0"/>
              <a:t>流水线性能分析</a:t>
            </a:r>
            <a:endParaRPr lang="en-US" altLang="zh-CN"/>
          </a:p>
        </p:txBody>
      </p:sp>
      <p:sp>
        <p:nvSpPr>
          <p:cNvPr id="1296415" name="Rectangle 31"/>
          <p:cNvSpPr>
            <a:spLocks noGrp="1" noChangeArrowheads="1"/>
          </p:cNvSpPr>
          <p:nvPr>
            <p:ph type="body" idx="1"/>
          </p:nvPr>
        </p:nvSpPr>
        <p:spPr>
          <a:xfrm>
            <a:off x="457200" y="549275"/>
            <a:ext cx="8578850" cy="6119813"/>
          </a:xfrm>
        </p:spPr>
        <p:txBody>
          <a:bodyPr/>
          <a:lstStyle/>
          <a:p>
            <a:pPr marL="0" indent="0" algn="just">
              <a:spcBef>
                <a:spcPct val="10000"/>
              </a:spcBef>
              <a:buFont typeface="Wingdings" pitchFamily="2" charset="2"/>
              <a:buNone/>
            </a:pPr>
            <a:r>
              <a:rPr lang="en-US" altLang="zh-CN" sz="2400"/>
              <a:t>【</a:t>
            </a:r>
            <a:r>
              <a:rPr lang="zh-CN" altLang="en-US" sz="2400"/>
              <a:t>例</a:t>
            </a:r>
            <a:r>
              <a:rPr lang="en-US" altLang="zh-CN" sz="2400"/>
              <a:t>7.5】</a:t>
            </a:r>
            <a:r>
              <a:rPr lang="zh-CN" altLang="en-US" sz="2400"/>
              <a:t>某指令流水线结构如图</a:t>
            </a:r>
            <a:r>
              <a:rPr lang="en-US" altLang="zh-CN" sz="2400"/>
              <a:t>7.17(a)</a:t>
            </a:r>
            <a:r>
              <a:rPr lang="zh-CN" altLang="en-US" sz="2400"/>
              <a:t>所示，在流水线不断流的情况下，分析该流水线的吞吐率和加速比？</a:t>
            </a:r>
          </a:p>
          <a:p>
            <a:pPr marL="0" indent="0" algn="just">
              <a:spcBef>
                <a:spcPct val="10000"/>
              </a:spcBef>
              <a:buFont typeface="Wingdings" pitchFamily="2" charset="2"/>
              <a:buNone/>
            </a:pPr>
            <a:endParaRPr lang="en-US" altLang="zh-CN" sz="2400"/>
          </a:p>
          <a:p>
            <a:pPr marL="0" indent="0" algn="just">
              <a:spcBef>
                <a:spcPct val="10000"/>
              </a:spcBef>
              <a:buFont typeface="Wingdings" pitchFamily="2" charset="2"/>
              <a:buNone/>
            </a:pPr>
            <a:r>
              <a:rPr lang="en-US" altLang="zh-CN" sz="2400"/>
              <a:t>【</a:t>
            </a:r>
            <a:r>
              <a:rPr lang="zh-CN" altLang="en-US" sz="2400"/>
              <a:t>解</a:t>
            </a:r>
            <a:r>
              <a:rPr lang="en-US" altLang="zh-CN" sz="2400"/>
              <a:t>】</a:t>
            </a:r>
            <a:r>
              <a:rPr lang="zh-CN" altLang="en-US" sz="2400"/>
              <a:t>由于流水线各段运行时间不同，假设可以采用</a:t>
            </a:r>
            <a:r>
              <a:rPr lang="zh-CN" altLang="en-US" sz="2400">
                <a:solidFill>
                  <a:srgbClr val="FF0000"/>
                </a:solidFill>
              </a:rPr>
              <a:t>异步方式</a:t>
            </a:r>
            <a:r>
              <a:rPr lang="zh-CN" altLang="en-US" sz="2400"/>
              <a:t>控制，即流水线各段的推进可以按照各段运行时间进行控制，则流水线工作的时空状态如图</a:t>
            </a:r>
            <a:r>
              <a:rPr lang="en-US" altLang="zh-CN" sz="2400"/>
              <a:t>7.20</a:t>
            </a:r>
            <a:r>
              <a:rPr lang="zh-CN" altLang="en-US" sz="2400"/>
              <a:t>所示。</a:t>
            </a:r>
          </a:p>
          <a:p>
            <a:pPr marL="0" indent="0" algn="just">
              <a:spcBef>
                <a:spcPct val="10000"/>
              </a:spcBef>
              <a:buFont typeface="Wingdings" pitchFamily="2" charset="2"/>
              <a:buNone/>
            </a:pPr>
            <a:r>
              <a:rPr lang="zh-CN" altLang="en-US" sz="2400"/>
              <a:t>    由于最慢运行段</a:t>
            </a:r>
            <a:r>
              <a:rPr lang="en-US" altLang="zh-CN" sz="2400"/>
              <a:t>S3</a:t>
            </a:r>
            <a:r>
              <a:rPr lang="zh-CN" altLang="en-US" sz="2400"/>
              <a:t>的限制，使得</a:t>
            </a:r>
            <a:r>
              <a:rPr lang="en-US" altLang="zh-CN" sz="2400"/>
              <a:t>S1</a:t>
            </a:r>
            <a:r>
              <a:rPr lang="zh-CN" altLang="en-US" sz="2400"/>
              <a:t>、</a:t>
            </a:r>
            <a:r>
              <a:rPr lang="en-US" altLang="zh-CN" sz="2400"/>
              <a:t>S2</a:t>
            </a:r>
            <a:r>
              <a:rPr lang="zh-CN" altLang="en-US" sz="2400"/>
              <a:t>段不能及时向前推进，到执行第</a:t>
            </a:r>
            <a:r>
              <a:rPr lang="en-US" altLang="zh-CN" sz="2400"/>
              <a:t>4</a:t>
            </a:r>
            <a:r>
              <a:rPr lang="zh-CN" altLang="en-US" sz="2400"/>
              <a:t>条指令开始，对流水线各段推进的控制已出现规律性，该规律正是图</a:t>
            </a:r>
            <a:r>
              <a:rPr lang="en-US" altLang="zh-CN" sz="2400"/>
              <a:t>7.17(b)</a:t>
            </a:r>
            <a:r>
              <a:rPr lang="zh-CN" altLang="en-US" sz="2400"/>
              <a:t>时</a:t>
            </a:r>
            <a:r>
              <a:rPr lang="en-US" altLang="zh-CN" sz="2400"/>
              <a:t>-</a:t>
            </a:r>
            <a:r>
              <a:rPr lang="zh-CN" altLang="en-US" sz="2400"/>
              <a:t>空图所描述的流水线各段的时钟控制规律。</a:t>
            </a:r>
            <a:endParaRPr lang="en-US" altLang="zh-CN" sz="2400"/>
          </a:p>
        </p:txBody>
      </p:sp>
      <p:sp>
        <p:nvSpPr>
          <p:cNvPr id="1296416" name="AutoShape 32">
            <a:hlinkClick r:id="rId2" action="ppaction://hlinksldjump" highlightClick="1"/>
          </p:cNvPr>
          <p:cNvSpPr>
            <a:spLocks noChangeArrowheads="1"/>
          </p:cNvSpPr>
          <p:nvPr/>
        </p:nvSpPr>
        <p:spPr bwMode="auto">
          <a:xfrm>
            <a:off x="7813675" y="1196975"/>
            <a:ext cx="1079500" cy="431800"/>
          </a:xfrm>
          <a:prstGeom prst="actionButtonBlank">
            <a:avLst/>
          </a:prstGeom>
          <a:solidFill>
            <a:srgbClr val="CCCCFF"/>
          </a:solidFill>
          <a:ln w="28575">
            <a:noFill/>
            <a:miter lim="800000"/>
            <a:headEnd/>
            <a:tailEnd/>
          </a:ln>
          <a:effectLst/>
        </p:spPr>
        <p:txBody>
          <a:bodyPr wrap="none" anchor="ctr"/>
          <a:lstStyle/>
          <a:p>
            <a:r>
              <a:rPr lang="zh-CN" altLang="en-US">
                <a:solidFill>
                  <a:schemeClr val="bg2"/>
                </a:solidFill>
                <a:ea typeface="楷体_GB2312" pitchFamily="49" charset="-122"/>
              </a:rPr>
              <a:t>图</a:t>
            </a:r>
            <a:r>
              <a:rPr lang="en-US" altLang="zh-CN">
                <a:solidFill>
                  <a:schemeClr val="bg2"/>
                </a:solidFill>
                <a:ea typeface="楷体_GB2312" pitchFamily="49" charset="-122"/>
              </a:rPr>
              <a:t>7.17</a:t>
            </a:r>
          </a:p>
        </p:txBody>
      </p:sp>
    </p:spTree>
  </p:cSld>
  <p:clrMapOvr>
    <a:masterClrMapping/>
  </p:clrMapOvr>
  <p:transition spd="med"/>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灯片编号占位符 4"/>
          <p:cNvSpPr>
            <a:spLocks noGrp="1"/>
          </p:cNvSpPr>
          <p:nvPr>
            <p:ph type="sldNum" sz="quarter" idx="11"/>
          </p:nvPr>
        </p:nvSpPr>
        <p:spPr/>
        <p:txBody>
          <a:bodyPr/>
          <a:lstStyle/>
          <a:p>
            <a:fld id="{42E28263-C7EF-4954-9C46-AEABD1BBF050}" type="slidenum">
              <a:rPr lang="zh-CN" altLang="en-US"/>
              <a:pPr/>
              <a:t>85</a:t>
            </a:fld>
            <a:endParaRPr lang="en-US" altLang="zh-CN"/>
          </a:p>
        </p:txBody>
      </p:sp>
      <p:grpSp>
        <p:nvGrpSpPr>
          <p:cNvPr id="1292478" name="Group 190"/>
          <p:cNvGrpSpPr>
            <a:grpSpLocks/>
          </p:cNvGrpSpPr>
          <p:nvPr/>
        </p:nvGrpSpPr>
        <p:grpSpPr bwMode="auto">
          <a:xfrm>
            <a:off x="417513" y="1916113"/>
            <a:ext cx="8547100" cy="2592387"/>
            <a:chOff x="263" y="1207"/>
            <a:chExt cx="5466" cy="1633"/>
          </a:xfrm>
        </p:grpSpPr>
        <p:sp>
          <p:nvSpPr>
            <p:cNvPr id="1292332" name="Line 44"/>
            <p:cNvSpPr>
              <a:spLocks noChangeShapeType="1"/>
            </p:cNvSpPr>
            <p:nvPr/>
          </p:nvSpPr>
          <p:spPr bwMode="auto">
            <a:xfrm flipH="1">
              <a:off x="263" y="1752"/>
              <a:ext cx="5466"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53" name="Line 165"/>
            <p:cNvSpPr>
              <a:spLocks noChangeShapeType="1"/>
            </p:cNvSpPr>
            <p:nvPr/>
          </p:nvSpPr>
          <p:spPr bwMode="auto">
            <a:xfrm flipH="1">
              <a:off x="263" y="1480"/>
              <a:ext cx="5466"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54" name="Line 166"/>
            <p:cNvSpPr>
              <a:spLocks noChangeShapeType="1"/>
            </p:cNvSpPr>
            <p:nvPr/>
          </p:nvSpPr>
          <p:spPr bwMode="auto">
            <a:xfrm flipH="1">
              <a:off x="263" y="1207"/>
              <a:ext cx="5466"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55" name="Line 167"/>
            <p:cNvSpPr>
              <a:spLocks noChangeShapeType="1"/>
            </p:cNvSpPr>
            <p:nvPr/>
          </p:nvSpPr>
          <p:spPr bwMode="auto">
            <a:xfrm flipH="1">
              <a:off x="263" y="2024"/>
              <a:ext cx="5466"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56" name="Line 168"/>
            <p:cNvSpPr>
              <a:spLocks noChangeShapeType="1"/>
            </p:cNvSpPr>
            <p:nvPr/>
          </p:nvSpPr>
          <p:spPr bwMode="auto">
            <a:xfrm flipH="1">
              <a:off x="263" y="2296"/>
              <a:ext cx="5466"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57" name="Line 169"/>
            <p:cNvSpPr>
              <a:spLocks noChangeShapeType="1"/>
            </p:cNvSpPr>
            <p:nvPr/>
          </p:nvSpPr>
          <p:spPr bwMode="auto">
            <a:xfrm flipH="1">
              <a:off x="263" y="2568"/>
              <a:ext cx="5466"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58" name="Line 170"/>
            <p:cNvSpPr>
              <a:spLocks noChangeShapeType="1"/>
            </p:cNvSpPr>
            <p:nvPr/>
          </p:nvSpPr>
          <p:spPr bwMode="auto">
            <a:xfrm flipH="1">
              <a:off x="263" y="2840"/>
              <a:ext cx="5466" cy="0"/>
            </a:xfrm>
            <a:prstGeom prst="line">
              <a:avLst/>
            </a:prstGeom>
            <a:noFill/>
            <a:ln w="12700">
              <a:solidFill>
                <a:srgbClr val="FF6600"/>
              </a:solidFill>
              <a:prstDash val="dash"/>
              <a:round/>
              <a:headEnd/>
              <a:tailEnd/>
            </a:ln>
            <a:effectLst/>
          </p:spPr>
          <p:txBody>
            <a:bodyPr wrap="none" anchor="ctr"/>
            <a:lstStyle/>
            <a:p>
              <a:endParaRPr lang="zh-CN" altLang="en-US"/>
            </a:p>
          </p:txBody>
        </p:sp>
      </p:grpSp>
      <p:grpSp>
        <p:nvGrpSpPr>
          <p:cNvPr id="1292479" name="Group 191"/>
          <p:cNvGrpSpPr>
            <a:grpSpLocks/>
          </p:cNvGrpSpPr>
          <p:nvPr/>
        </p:nvGrpSpPr>
        <p:grpSpPr bwMode="auto">
          <a:xfrm>
            <a:off x="850900" y="1916113"/>
            <a:ext cx="7775575" cy="3025775"/>
            <a:chOff x="536" y="1207"/>
            <a:chExt cx="4898" cy="1906"/>
          </a:xfrm>
        </p:grpSpPr>
        <p:sp>
          <p:nvSpPr>
            <p:cNvPr id="1292459" name="Line 171"/>
            <p:cNvSpPr>
              <a:spLocks noChangeShapeType="1"/>
            </p:cNvSpPr>
            <p:nvPr/>
          </p:nvSpPr>
          <p:spPr bwMode="auto">
            <a:xfrm>
              <a:off x="536"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60" name="Line 172"/>
            <p:cNvSpPr>
              <a:spLocks noChangeShapeType="1"/>
            </p:cNvSpPr>
            <p:nvPr/>
          </p:nvSpPr>
          <p:spPr bwMode="auto">
            <a:xfrm>
              <a:off x="808"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61" name="Line 173"/>
            <p:cNvSpPr>
              <a:spLocks noChangeShapeType="1"/>
            </p:cNvSpPr>
            <p:nvPr/>
          </p:nvSpPr>
          <p:spPr bwMode="auto">
            <a:xfrm>
              <a:off x="1080"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62" name="Line 174"/>
            <p:cNvSpPr>
              <a:spLocks noChangeShapeType="1"/>
            </p:cNvSpPr>
            <p:nvPr/>
          </p:nvSpPr>
          <p:spPr bwMode="auto">
            <a:xfrm>
              <a:off x="1352"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63" name="Line 175"/>
            <p:cNvSpPr>
              <a:spLocks noChangeShapeType="1"/>
            </p:cNvSpPr>
            <p:nvPr/>
          </p:nvSpPr>
          <p:spPr bwMode="auto">
            <a:xfrm>
              <a:off x="1624"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64" name="Line 176"/>
            <p:cNvSpPr>
              <a:spLocks noChangeShapeType="1"/>
            </p:cNvSpPr>
            <p:nvPr/>
          </p:nvSpPr>
          <p:spPr bwMode="auto">
            <a:xfrm>
              <a:off x="1896"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65" name="Line 177"/>
            <p:cNvSpPr>
              <a:spLocks noChangeShapeType="1"/>
            </p:cNvSpPr>
            <p:nvPr/>
          </p:nvSpPr>
          <p:spPr bwMode="auto">
            <a:xfrm>
              <a:off x="2168"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66" name="Line 178"/>
            <p:cNvSpPr>
              <a:spLocks noChangeShapeType="1"/>
            </p:cNvSpPr>
            <p:nvPr/>
          </p:nvSpPr>
          <p:spPr bwMode="auto">
            <a:xfrm>
              <a:off x="2440"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67" name="Line 179"/>
            <p:cNvSpPr>
              <a:spLocks noChangeShapeType="1"/>
            </p:cNvSpPr>
            <p:nvPr/>
          </p:nvSpPr>
          <p:spPr bwMode="auto">
            <a:xfrm>
              <a:off x="2713"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68" name="Line 180"/>
            <p:cNvSpPr>
              <a:spLocks noChangeShapeType="1"/>
            </p:cNvSpPr>
            <p:nvPr/>
          </p:nvSpPr>
          <p:spPr bwMode="auto">
            <a:xfrm>
              <a:off x="2985"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69" name="Line 181"/>
            <p:cNvSpPr>
              <a:spLocks noChangeShapeType="1"/>
            </p:cNvSpPr>
            <p:nvPr/>
          </p:nvSpPr>
          <p:spPr bwMode="auto">
            <a:xfrm>
              <a:off x="3257"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70" name="Line 182"/>
            <p:cNvSpPr>
              <a:spLocks noChangeShapeType="1"/>
            </p:cNvSpPr>
            <p:nvPr/>
          </p:nvSpPr>
          <p:spPr bwMode="auto">
            <a:xfrm>
              <a:off x="3529"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71" name="Line 183"/>
            <p:cNvSpPr>
              <a:spLocks noChangeShapeType="1"/>
            </p:cNvSpPr>
            <p:nvPr/>
          </p:nvSpPr>
          <p:spPr bwMode="auto">
            <a:xfrm>
              <a:off x="3802"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72" name="Line 184"/>
            <p:cNvSpPr>
              <a:spLocks noChangeShapeType="1"/>
            </p:cNvSpPr>
            <p:nvPr/>
          </p:nvSpPr>
          <p:spPr bwMode="auto">
            <a:xfrm>
              <a:off x="4074"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73" name="Line 185"/>
            <p:cNvSpPr>
              <a:spLocks noChangeShapeType="1"/>
            </p:cNvSpPr>
            <p:nvPr/>
          </p:nvSpPr>
          <p:spPr bwMode="auto">
            <a:xfrm>
              <a:off x="4346"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74" name="Line 186"/>
            <p:cNvSpPr>
              <a:spLocks noChangeShapeType="1"/>
            </p:cNvSpPr>
            <p:nvPr/>
          </p:nvSpPr>
          <p:spPr bwMode="auto">
            <a:xfrm>
              <a:off x="4618"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75" name="Line 187"/>
            <p:cNvSpPr>
              <a:spLocks noChangeShapeType="1"/>
            </p:cNvSpPr>
            <p:nvPr/>
          </p:nvSpPr>
          <p:spPr bwMode="auto">
            <a:xfrm>
              <a:off x="4890"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76" name="Line 188"/>
            <p:cNvSpPr>
              <a:spLocks noChangeShapeType="1"/>
            </p:cNvSpPr>
            <p:nvPr/>
          </p:nvSpPr>
          <p:spPr bwMode="auto">
            <a:xfrm>
              <a:off x="5162"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77" name="Line 189"/>
            <p:cNvSpPr>
              <a:spLocks noChangeShapeType="1"/>
            </p:cNvSpPr>
            <p:nvPr/>
          </p:nvSpPr>
          <p:spPr bwMode="auto">
            <a:xfrm>
              <a:off x="5434"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grpSp>
      <p:sp>
        <p:nvSpPr>
          <p:cNvPr id="1292290" name="Rectangle 2"/>
          <p:cNvSpPr>
            <a:spLocks noGrp="1" noChangeArrowheads="1"/>
          </p:cNvSpPr>
          <p:nvPr>
            <p:ph type="title"/>
          </p:nvPr>
        </p:nvSpPr>
        <p:spPr/>
        <p:txBody>
          <a:bodyPr/>
          <a:lstStyle/>
          <a:p>
            <a:r>
              <a:rPr lang="en-US" altLang="zh-CN"/>
              <a:t>7.4.6 </a:t>
            </a:r>
            <a:r>
              <a:rPr lang="zh-CN" altLang="en-US" b="0"/>
              <a:t>流水线性能分析</a:t>
            </a:r>
            <a:endParaRPr lang="en-US" altLang="zh-CN"/>
          </a:p>
        </p:txBody>
      </p:sp>
      <p:sp>
        <p:nvSpPr>
          <p:cNvPr id="1292291" name="Rectangle 3"/>
          <p:cNvSpPr>
            <a:spLocks noGrp="1" noChangeArrowheads="1"/>
          </p:cNvSpPr>
          <p:nvPr>
            <p:ph type="body" idx="1"/>
          </p:nvPr>
        </p:nvSpPr>
        <p:spPr>
          <a:xfrm>
            <a:off x="457200" y="549275"/>
            <a:ext cx="8578850" cy="6119813"/>
          </a:xfrm>
        </p:spPr>
        <p:txBody>
          <a:bodyPr/>
          <a:lstStyle/>
          <a:p>
            <a:pPr marL="0" indent="0" algn="just">
              <a:spcBef>
                <a:spcPct val="10000"/>
              </a:spcBef>
              <a:buFont typeface="Wingdings" pitchFamily="2" charset="2"/>
              <a:buNone/>
            </a:pPr>
            <a:r>
              <a:rPr lang="en-US" altLang="zh-CN" sz="2400"/>
              <a:t>【</a:t>
            </a:r>
            <a:r>
              <a:rPr lang="zh-CN" altLang="en-US" sz="2400"/>
              <a:t>例</a:t>
            </a:r>
            <a:r>
              <a:rPr lang="en-US" altLang="zh-CN" sz="2400"/>
              <a:t>7.5】</a:t>
            </a:r>
            <a:r>
              <a:rPr lang="zh-CN" altLang="en-US" sz="2400"/>
              <a:t>某指令流水线结构如图</a:t>
            </a:r>
            <a:r>
              <a:rPr lang="en-US" altLang="zh-CN" sz="2400"/>
              <a:t>7.17(a)</a:t>
            </a:r>
            <a:r>
              <a:rPr lang="zh-CN" altLang="en-US" sz="2400"/>
              <a:t>所示，在流水线不断流的情况下，分析该流水线的吞吐率和加速比？</a:t>
            </a:r>
            <a:endParaRPr lang="en-US" altLang="zh-CN"/>
          </a:p>
        </p:txBody>
      </p:sp>
      <p:sp>
        <p:nvSpPr>
          <p:cNvPr id="1292292" name="AutoShape 4">
            <a:hlinkClick r:id="rId2" action="ppaction://hlinksldjump" highlightClick="1"/>
          </p:cNvPr>
          <p:cNvSpPr>
            <a:spLocks noChangeArrowheads="1"/>
          </p:cNvSpPr>
          <p:nvPr/>
        </p:nvSpPr>
        <p:spPr bwMode="auto">
          <a:xfrm>
            <a:off x="7813675" y="1196975"/>
            <a:ext cx="1079500" cy="431800"/>
          </a:xfrm>
          <a:prstGeom prst="actionButtonBlank">
            <a:avLst/>
          </a:prstGeom>
          <a:solidFill>
            <a:srgbClr val="CCCCFF"/>
          </a:solidFill>
          <a:ln w="28575">
            <a:noFill/>
            <a:miter lim="800000"/>
            <a:headEnd/>
            <a:tailEnd/>
          </a:ln>
          <a:effectLst/>
        </p:spPr>
        <p:txBody>
          <a:bodyPr wrap="none" anchor="ctr"/>
          <a:lstStyle/>
          <a:p>
            <a:r>
              <a:rPr lang="zh-CN" altLang="en-US">
                <a:solidFill>
                  <a:schemeClr val="bg2"/>
                </a:solidFill>
                <a:ea typeface="楷体_GB2312" pitchFamily="49" charset="-122"/>
              </a:rPr>
              <a:t>图</a:t>
            </a:r>
            <a:r>
              <a:rPr lang="en-US" altLang="zh-CN">
                <a:solidFill>
                  <a:schemeClr val="bg2"/>
                </a:solidFill>
                <a:ea typeface="楷体_GB2312" pitchFamily="49" charset="-122"/>
              </a:rPr>
              <a:t>7.17</a:t>
            </a:r>
          </a:p>
        </p:txBody>
      </p:sp>
      <p:sp>
        <p:nvSpPr>
          <p:cNvPr id="1292293" name="Rectangle 5"/>
          <p:cNvSpPr>
            <a:spLocks noChangeArrowheads="1"/>
          </p:cNvSpPr>
          <p:nvPr/>
        </p:nvSpPr>
        <p:spPr bwMode="auto">
          <a:xfrm>
            <a:off x="417513" y="4510088"/>
            <a:ext cx="863600" cy="431800"/>
          </a:xfrm>
          <a:prstGeom prst="rect">
            <a:avLst/>
          </a:prstGeom>
          <a:solidFill>
            <a:srgbClr val="CCFF99"/>
          </a:solidFill>
          <a:ln w="28575" algn="ctr">
            <a:solidFill>
              <a:schemeClr val="tx1"/>
            </a:solidFill>
            <a:miter lim="800000"/>
            <a:headEnd/>
            <a:tailEnd/>
          </a:ln>
          <a:effectLst/>
        </p:spPr>
        <p:txBody>
          <a:bodyPr wrap="none" anchor="ctr"/>
          <a:lstStyle/>
          <a:p>
            <a:r>
              <a:rPr lang="en-US" altLang="zh-CN"/>
              <a:t>S</a:t>
            </a:r>
            <a:r>
              <a:rPr lang="en-US" altLang="zh-CN" baseline="-25000"/>
              <a:t>1</a:t>
            </a:r>
          </a:p>
        </p:txBody>
      </p:sp>
      <p:sp>
        <p:nvSpPr>
          <p:cNvPr id="1292297" name="Line 9"/>
          <p:cNvSpPr>
            <a:spLocks noChangeShapeType="1"/>
          </p:cNvSpPr>
          <p:nvPr/>
        </p:nvSpPr>
        <p:spPr bwMode="auto">
          <a:xfrm flipV="1">
            <a:off x="417513" y="1628775"/>
            <a:ext cx="1587" cy="3313113"/>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92298" name="Rectangle 10"/>
          <p:cNvSpPr>
            <a:spLocks noChangeArrowheads="1"/>
          </p:cNvSpPr>
          <p:nvPr/>
        </p:nvSpPr>
        <p:spPr bwMode="auto">
          <a:xfrm>
            <a:off x="417513"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1</a:t>
            </a:r>
            <a:endParaRPr lang="en-US" altLang="zh-CN" baseline="-25000">
              <a:solidFill>
                <a:srgbClr val="CC0099"/>
              </a:solidFill>
            </a:endParaRPr>
          </a:p>
        </p:txBody>
      </p:sp>
      <p:sp>
        <p:nvSpPr>
          <p:cNvPr id="1292299" name="Rectangle 11"/>
          <p:cNvSpPr>
            <a:spLocks noChangeArrowheads="1"/>
          </p:cNvSpPr>
          <p:nvPr/>
        </p:nvSpPr>
        <p:spPr bwMode="auto">
          <a:xfrm>
            <a:off x="850900"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2</a:t>
            </a:r>
            <a:endParaRPr lang="en-US" altLang="zh-CN" baseline="-25000">
              <a:solidFill>
                <a:srgbClr val="CC0099"/>
              </a:solidFill>
            </a:endParaRPr>
          </a:p>
        </p:txBody>
      </p:sp>
      <p:sp>
        <p:nvSpPr>
          <p:cNvPr id="1292300" name="Rectangle 12"/>
          <p:cNvSpPr>
            <a:spLocks noChangeArrowheads="1"/>
          </p:cNvSpPr>
          <p:nvPr/>
        </p:nvSpPr>
        <p:spPr bwMode="auto">
          <a:xfrm>
            <a:off x="1714500"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4</a:t>
            </a:r>
            <a:endParaRPr lang="en-US" altLang="zh-CN" baseline="-25000">
              <a:solidFill>
                <a:srgbClr val="CC0099"/>
              </a:solidFill>
            </a:endParaRPr>
          </a:p>
        </p:txBody>
      </p:sp>
      <p:sp>
        <p:nvSpPr>
          <p:cNvPr id="1292301" name="Rectangle 13"/>
          <p:cNvSpPr>
            <a:spLocks noChangeArrowheads="1"/>
          </p:cNvSpPr>
          <p:nvPr/>
        </p:nvSpPr>
        <p:spPr bwMode="auto">
          <a:xfrm>
            <a:off x="1282700"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3</a:t>
            </a:r>
            <a:endParaRPr lang="en-US" altLang="zh-CN" baseline="-25000">
              <a:solidFill>
                <a:srgbClr val="CC0099"/>
              </a:solidFill>
            </a:endParaRPr>
          </a:p>
        </p:txBody>
      </p:sp>
      <p:sp>
        <p:nvSpPr>
          <p:cNvPr id="1292302" name="Rectangle 14"/>
          <p:cNvSpPr>
            <a:spLocks noChangeArrowheads="1"/>
          </p:cNvSpPr>
          <p:nvPr/>
        </p:nvSpPr>
        <p:spPr bwMode="auto">
          <a:xfrm>
            <a:off x="2146300"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5</a:t>
            </a:r>
            <a:endParaRPr lang="en-US" altLang="zh-CN" baseline="-25000">
              <a:solidFill>
                <a:srgbClr val="CC0099"/>
              </a:solidFill>
            </a:endParaRPr>
          </a:p>
        </p:txBody>
      </p:sp>
      <p:sp>
        <p:nvSpPr>
          <p:cNvPr id="1292303" name="Rectangle 15"/>
          <p:cNvSpPr>
            <a:spLocks noChangeArrowheads="1"/>
          </p:cNvSpPr>
          <p:nvPr/>
        </p:nvSpPr>
        <p:spPr bwMode="auto">
          <a:xfrm>
            <a:off x="3441700"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8</a:t>
            </a:r>
            <a:endParaRPr lang="en-US" altLang="zh-CN" baseline="-25000">
              <a:solidFill>
                <a:srgbClr val="CC0099"/>
              </a:solidFill>
            </a:endParaRPr>
          </a:p>
        </p:txBody>
      </p:sp>
      <p:sp>
        <p:nvSpPr>
          <p:cNvPr id="1292304" name="Rectangle 16"/>
          <p:cNvSpPr>
            <a:spLocks noChangeArrowheads="1"/>
          </p:cNvSpPr>
          <p:nvPr/>
        </p:nvSpPr>
        <p:spPr bwMode="auto">
          <a:xfrm>
            <a:off x="2578100"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6</a:t>
            </a:r>
            <a:endParaRPr lang="en-US" altLang="zh-CN" baseline="-25000">
              <a:solidFill>
                <a:srgbClr val="CC0099"/>
              </a:solidFill>
            </a:endParaRPr>
          </a:p>
        </p:txBody>
      </p:sp>
      <p:sp>
        <p:nvSpPr>
          <p:cNvPr id="1292305" name="Rectangle 17"/>
          <p:cNvSpPr>
            <a:spLocks noChangeArrowheads="1"/>
          </p:cNvSpPr>
          <p:nvPr/>
        </p:nvSpPr>
        <p:spPr bwMode="auto">
          <a:xfrm>
            <a:off x="3009900"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7</a:t>
            </a:r>
            <a:endParaRPr lang="en-US" altLang="zh-CN" baseline="-25000">
              <a:solidFill>
                <a:srgbClr val="CC0099"/>
              </a:solidFill>
            </a:endParaRPr>
          </a:p>
        </p:txBody>
      </p:sp>
      <p:sp>
        <p:nvSpPr>
          <p:cNvPr id="1292306" name="Rectangle 18"/>
          <p:cNvSpPr>
            <a:spLocks noChangeArrowheads="1"/>
          </p:cNvSpPr>
          <p:nvPr/>
        </p:nvSpPr>
        <p:spPr bwMode="auto">
          <a:xfrm>
            <a:off x="3875088"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9</a:t>
            </a:r>
            <a:endParaRPr lang="en-US" altLang="zh-CN" baseline="-25000">
              <a:solidFill>
                <a:srgbClr val="CC0099"/>
              </a:solidFill>
            </a:endParaRPr>
          </a:p>
        </p:txBody>
      </p:sp>
      <p:sp>
        <p:nvSpPr>
          <p:cNvPr id="1292307" name="Rectangle 19"/>
          <p:cNvSpPr>
            <a:spLocks noChangeArrowheads="1"/>
          </p:cNvSpPr>
          <p:nvPr/>
        </p:nvSpPr>
        <p:spPr bwMode="auto">
          <a:xfrm>
            <a:off x="4306888"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10</a:t>
            </a:r>
            <a:endParaRPr lang="en-US" altLang="zh-CN" baseline="-25000">
              <a:solidFill>
                <a:srgbClr val="CC0099"/>
              </a:solidFill>
            </a:endParaRPr>
          </a:p>
        </p:txBody>
      </p:sp>
      <p:sp>
        <p:nvSpPr>
          <p:cNvPr id="1292308" name="Rectangle 20"/>
          <p:cNvSpPr>
            <a:spLocks noChangeArrowheads="1"/>
          </p:cNvSpPr>
          <p:nvPr/>
        </p:nvSpPr>
        <p:spPr bwMode="auto">
          <a:xfrm>
            <a:off x="4738688"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11</a:t>
            </a:r>
            <a:endParaRPr lang="en-US" altLang="zh-CN" baseline="-25000">
              <a:solidFill>
                <a:srgbClr val="CC0099"/>
              </a:solidFill>
            </a:endParaRPr>
          </a:p>
        </p:txBody>
      </p:sp>
      <p:sp>
        <p:nvSpPr>
          <p:cNvPr id="1292313" name="Rectangle 25"/>
          <p:cNvSpPr>
            <a:spLocks noChangeArrowheads="1"/>
          </p:cNvSpPr>
          <p:nvPr/>
        </p:nvSpPr>
        <p:spPr bwMode="auto">
          <a:xfrm>
            <a:off x="8172450" y="4076700"/>
            <a:ext cx="900113" cy="822325"/>
          </a:xfrm>
          <a:prstGeom prst="rect">
            <a:avLst/>
          </a:prstGeom>
          <a:noFill/>
          <a:ln w="28575" algn="ctr">
            <a:noFill/>
            <a:miter lim="800000"/>
            <a:headEnd/>
            <a:tailEnd/>
          </a:ln>
          <a:effectLst/>
        </p:spPr>
        <p:txBody>
          <a:bodyPr anchor="ctr">
            <a:spAutoFit/>
          </a:bodyPr>
          <a:lstStyle/>
          <a:p>
            <a:pPr algn="r"/>
            <a:r>
              <a:rPr lang="zh-CN" altLang="en-US">
                <a:solidFill>
                  <a:srgbClr val="0000FF"/>
                </a:solidFill>
              </a:rPr>
              <a:t>时钟</a:t>
            </a:r>
          </a:p>
          <a:p>
            <a:pPr algn="r"/>
            <a:r>
              <a:rPr lang="zh-CN" altLang="en-US">
                <a:solidFill>
                  <a:srgbClr val="0000FF"/>
                </a:solidFill>
              </a:rPr>
              <a:t>周期</a:t>
            </a:r>
            <a:endParaRPr lang="zh-CN" altLang="en-US" baseline="-25000">
              <a:solidFill>
                <a:srgbClr val="0000FF"/>
              </a:solidFill>
            </a:endParaRPr>
          </a:p>
        </p:txBody>
      </p:sp>
      <p:sp>
        <p:nvSpPr>
          <p:cNvPr id="1292314" name="Rectangle 26"/>
          <p:cNvSpPr>
            <a:spLocks noChangeArrowheads="1"/>
          </p:cNvSpPr>
          <p:nvPr/>
        </p:nvSpPr>
        <p:spPr bwMode="auto">
          <a:xfrm>
            <a:off x="395288" y="1412875"/>
            <a:ext cx="936625" cy="457200"/>
          </a:xfrm>
          <a:prstGeom prst="rect">
            <a:avLst/>
          </a:prstGeom>
          <a:noFill/>
          <a:ln w="28575" algn="ctr">
            <a:noFill/>
            <a:miter lim="800000"/>
            <a:headEnd/>
            <a:tailEnd/>
          </a:ln>
          <a:effectLst/>
        </p:spPr>
        <p:txBody>
          <a:bodyPr anchor="ctr">
            <a:spAutoFit/>
          </a:bodyPr>
          <a:lstStyle/>
          <a:p>
            <a:r>
              <a:rPr lang="zh-CN" altLang="en-US">
                <a:solidFill>
                  <a:srgbClr val="0000FF"/>
                </a:solidFill>
              </a:rPr>
              <a:t>指令</a:t>
            </a:r>
            <a:endParaRPr lang="zh-CN" altLang="en-US" baseline="-25000">
              <a:solidFill>
                <a:srgbClr val="0000FF"/>
              </a:solidFill>
            </a:endParaRPr>
          </a:p>
        </p:txBody>
      </p:sp>
      <p:sp>
        <p:nvSpPr>
          <p:cNvPr id="1292333" name="Rectangle 45"/>
          <p:cNvSpPr>
            <a:spLocks noChangeArrowheads="1"/>
          </p:cNvSpPr>
          <p:nvPr/>
        </p:nvSpPr>
        <p:spPr bwMode="auto">
          <a:xfrm>
            <a:off x="5170488"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12</a:t>
            </a:r>
            <a:endParaRPr lang="en-US" altLang="zh-CN" baseline="-25000">
              <a:solidFill>
                <a:srgbClr val="CC0099"/>
              </a:solidFill>
            </a:endParaRPr>
          </a:p>
        </p:txBody>
      </p:sp>
      <p:sp>
        <p:nvSpPr>
          <p:cNvPr id="1292334" name="Rectangle 46"/>
          <p:cNvSpPr>
            <a:spLocks noChangeArrowheads="1"/>
          </p:cNvSpPr>
          <p:nvPr/>
        </p:nvSpPr>
        <p:spPr bwMode="auto">
          <a:xfrm>
            <a:off x="5602288"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13</a:t>
            </a:r>
            <a:endParaRPr lang="en-US" altLang="zh-CN" baseline="-25000">
              <a:solidFill>
                <a:srgbClr val="CC0099"/>
              </a:solidFill>
            </a:endParaRPr>
          </a:p>
        </p:txBody>
      </p:sp>
      <p:sp>
        <p:nvSpPr>
          <p:cNvPr id="1292335" name="Rectangle 47"/>
          <p:cNvSpPr>
            <a:spLocks noChangeArrowheads="1"/>
          </p:cNvSpPr>
          <p:nvPr/>
        </p:nvSpPr>
        <p:spPr bwMode="auto">
          <a:xfrm>
            <a:off x="6034088"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14</a:t>
            </a:r>
            <a:endParaRPr lang="en-US" altLang="zh-CN" baseline="-25000">
              <a:solidFill>
                <a:srgbClr val="CC0099"/>
              </a:solidFill>
            </a:endParaRPr>
          </a:p>
        </p:txBody>
      </p:sp>
      <p:sp>
        <p:nvSpPr>
          <p:cNvPr id="1292336" name="Rectangle 48"/>
          <p:cNvSpPr>
            <a:spLocks noChangeArrowheads="1"/>
          </p:cNvSpPr>
          <p:nvPr/>
        </p:nvSpPr>
        <p:spPr bwMode="auto">
          <a:xfrm>
            <a:off x="6467475"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15</a:t>
            </a:r>
            <a:endParaRPr lang="en-US" altLang="zh-CN" baseline="-25000">
              <a:solidFill>
                <a:srgbClr val="CC0099"/>
              </a:solidFill>
            </a:endParaRPr>
          </a:p>
        </p:txBody>
      </p:sp>
      <p:graphicFrame>
        <p:nvGraphicFramePr>
          <p:cNvPr id="1292411" name="Group 123"/>
          <p:cNvGraphicFramePr>
            <a:graphicFrameLocks noGrp="1"/>
          </p:cNvGraphicFramePr>
          <p:nvPr/>
        </p:nvGraphicFramePr>
        <p:xfrm>
          <a:off x="419100" y="4941888"/>
          <a:ext cx="8207375" cy="358775"/>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3388">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gridCol w="431800">
                  <a:extLst>
                    <a:ext uri="{9D8B030D-6E8A-4147-A177-3AD203B41FA5}">
                      <a16:colId xmlns:a16="http://schemas.microsoft.com/office/drawing/2014/main" val="20008"/>
                    </a:ext>
                  </a:extLst>
                </a:gridCol>
                <a:gridCol w="431800">
                  <a:extLst>
                    <a:ext uri="{9D8B030D-6E8A-4147-A177-3AD203B41FA5}">
                      <a16:colId xmlns:a16="http://schemas.microsoft.com/office/drawing/2014/main" val="20009"/>
                    </a:ext>
                  </a:extLst>
                </a:gridCol>
                <a:gridCol w="431800">
                  <a:extLst>
                    <a:ext uri="{9D8B030D-6E8A-4147-A177-3AD203B41FA5}">
                      <a16:colId xmlns:a16="http://schemas.microsoft.com/office/drawing/2014/main" val="20010"/>
                    </a:ext>
                  </a:extLst>
                </a:gridCol>
                <a:gridCol w="431800">
                  <a:extLst>
                    <a:ext uri="{9D8B030D-6E8A-4147-A177-3AD203B41FA5}">
                      <a16:colId xmlns:a16="http://schemas.microsoft.com/office/drawing/2014/main" val="20011"/>
                    </a:ext>
                  </a:extLst>
                </a:gridCol>
                <a:gridCol w="431800">
                  <a:extLst>
                    <a:ext uri="{9D8B030D-6E8A-4147-A177-3AD203B41FA5}">
                      <a16:colId xmlns:a16="http://schemas.microsoft.com/office/drawing/2014/main" val="20012"/>
                    </a:ext>
                  </a:extLst>
                </a:gridCol>
                <a:gridCol w="431800">
                  <a:extLst>
                    <a:ext uri="{9D8B030D-6E8A-4147-A177-3AD203B41FA5}">
                      <a16:colId xmlns:a16="http://schemas.microsoft.com/office/drawing/2014/main" val="20013"/>
                    </a:ext>
                  </a:extLst>
                </a:gridCol>
                <a:gridCol w="433387">
                  <a:extLst>
                    <a:ext uri="{9D8B030D-6E8A-4147-A177-3AD203B41FA5}">
                      <a16:colId xmlns:a16="http://schemas.microsoft.com/office/drawing/2014/main" val="20014"/>
                    </a:ext>
                  </a:extLst>
                </a:gridCol>
                <a:gridCol w="431800">
                  <a:extLst>
                    <a:ext uri="{9D8B030D-6E8A-4147-A177-3AD203B41FA5}">
                      <a16:colId xmlns:a16="http://schemas.microsoft.com/office/drawing/2014/main" val="20015"/>
                    </a:ext>
                  </a:extLst>
                </a:gridCol>
                <a:gridCol w="431800">
                  <a:extLst>
                    <a:ext uri="{9D8B030D-6E8A-4147-A177-3AD203B41FA5}">
                      <a16:colId xmlns:a16="http://schemas.microsoft.com/office/drawing/2014/main" val="20016"/>
                    </a:ext>
                  </a:extLst>
                </a:gridCol>
                <a:gridCol w="431800">
                  <a:extLst>
                    <a:ext uri="{9D8B030D-6E8A-4147-A177-3AD203B41FA5}">
                      <a16:colId xmlns:a16="http://schemas.microsoft.com/office/drawing/2014/main" val="20017"/>
                    </a:ext>
                  </a:extLst>
                </a:gridCol>
                <a:gridCol w="431800">
                  <a:extLst>
                    <a:ext uri="{9D8B030D-6E8A-4147-A177-3AD203B41FA5}">
                      <a16:colId xmlns:a16="http://schemas.microsoft.com/office/drawing/2014/main" val="20018"/>
                    </a:ext>
                  </a:extLst>
                </a:gridCol>
              </a:tblGrid>
              <a:tr h="3587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92420" name="Group 132"/>
          <p:cNvGraphicFramePr>
            <a:graphicFrameLocks noGrp="1"/>
          </p:cNvGraphicFramePr>
          <p:nvPr/>
        </p:nvGraphicFramePr>
        <p:xfrm>
          <a:off x="107950" y="1916113"/>
          <a:ext cx="311150" cy="3022600"/>
        </p:xfrm>
        <a:graphic>
          <a:graphicData uri="http://schemas.openxmlformats.org/drawingml/2006/table">
            <a:tbl>
              <a:tblPr/>
              <a:tblGrid>
                <a:gridCol w="311150">
                  <a:extLst>
                    <a:ext uri="{9D8B030D-6E8A-4147-A177-3AD203B41FA5}">
                      <a16:colId xmlns:a16="http://schemas.microsoft.com/office/drawing/2014/main" val="20000"/>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292389" name="Rectangle 101"/>
          <p:cNvSpPr>
            <a:spLocks noChangeArrowheads="1"/>
          </p:cNvSpPr>
          <p:nvPr/>
        </p:nvSpPr>
        <p:spPr bwMode="auto">
          <a:xfrm>
            <a:off x="6897688"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16</a:t>
            </a:r>
            <a:endParaRPr lang="en-US" altLang="zh-CN" baseline="-25000">
              <a:solidFill>
                <a:srgbClr val="CC0099"/>
              </a:solidFill>
            </a:endParaRPr>
          </a:p>
        </p:txBody>
      </p:sp>
      <p:sp>
        <p:nvSpPr>
          <p:cNvPr id="1292390" name="Rectangle 102"/>
          <p:cNvSpPr>
            <a:spLocks noChangeArrowheads="1"/>
          </p:cNvSpPr>
          <p:nvPr/>
        </p:nvSpPr>
        <p:spPr bwMode="auto">
          <a:xfrm>
            <a:off x="7329488"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17</a:t>
            </a:r>
            <a:endParaRPr lang="en-US" altLang="zh-CN" baseline="-25000">
              <a:solidFill>
                <a:srgbClr val="CC0099"/>
              </a:solidFill>
            </a:endParaRPr>
          </a:p>
        </p:txBody>
      </p:sp>
      <p:sp>
        <p:nvSpPr>
          <p:cNvPr id="1292391" name="Rectangle 103"/>
          <p:cNvSpPr>
            <a:spLocks noChangeArrowheads="1"/>
          </p:cNvSpPr>
          <p:nvPr/>
        </p:nvSpPr>
        <p:spPr bwMode="auto">
          <a:xfrm>
            <a:off x="7762875"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18</a:t>
            </a:r>
            <a:endParaRPr lang="en-US" altLang="zh-CN" baseline="-25000">
              <a:solidFill>
                <a:srgbClr val="CC0099"/>
              </a:solidFill>
            </a:endParaRPr>
          </a:p>
        </p:txBody>
      </p:sp>
      <p:sp>
        <p:nvSpPr>
          <p:cNvPr id="1292392" name="Rectangle 104"/>
          <p:cNvSpPr>
            <a:spLocks noChangeArrowheads="1"/>
          </p:cNvSpPr>
          <p:nvPr/>
        </p:nvSpPr>
        <p:spPr bwMode="auto">
          <a:xfrm>
            <a:off x="8194675"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19</a:t>
            </a:r>
            <a:endParaRPr lang="en-US" altLang="zh-CN" baseline="-25000">
              <a:solidFill>
                <a:srgbClr val="CC0099"/>
              </a:solidFill>
            </a:endParaRPr>
          </a:p>
        </p:txBody>
      </p:sp>
      <p:sp>
        <p:nvSpPr>
          <p:cNvPr id="1292393" name="Rectangle 105"/>
          <p:cNvSpPr>
            <a:spLocks noChangeArrowheads="1"/>
          </p:cNvSpPr>
          <p:nvPr/>
        </p:nvSpPr>
        <p:spPr bwMode="auto">
          <a:xfrm>
            <a:off x="8626475"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20</a:t>
            </a:r>
            <a:endParaRPr lang="en-US" altLang="zh-CN" baseline="-25000">
              <a:solidFill>
                <a:srgbClr val="CC0099"/>
              </a:solidFill>
            </a:endParaRPr>
          </a:p>
        </p:txBody>
      </p:sp>
      <p:sp>
        <p:nvSpPr>
          <p:cNvPr id="1292296" name="Line 8"/>
          <p:cNvSpPr>
            <a:spLocks noChangeShapeType="1"/>
          </p:cNvSpPr>
          <p:nvPr/>
        </p:nvSpPr>
        <p:spPr bwMode="auto">
          <a:xfrm>
            <a:off x="417513" y="4941888"/>
            <a:ext cx="8677275" cy="0"/>
          </a:xfrm>
          <a:prstGeom prst="line">
            <a:avLst/>
          </a:prstGeom>
          <a:noFill/>
          <a:ln w="28575">
            <a:solidFill>
              <a:schemeClr val="tx1"/>
            </a:solidFill>
            <a:round/>
            <a:headEnd/>
            <a:tailEnd type="triangle" w="med" len="lg"/>
          </a:ln>
          <a:effectLst/>
        </p:spPr>
        <p:txBody>
          <a:bodyPr wrap="none" anchor="ctr"/>
          <a:lstStyle/>
          <a:p>
            <a:endParaRPr lang="zh-CN" altLang="en-US"/>
          </a:p>
        </p:txBody>
      </p:sp>
      <p:grpSp>
        <p:nvGrpSpPr>
          <p:cNvPr id="1292421" name="Group 133"/>
          <p:cNvGrpSpPr>
            <a:grpSpLocks/>
          </p:cNvGrpSpPr>
          <p:nvPr/>
        </p:nvGrpSpPr>
        <p:grpSpPr bwMode="auto">
          <a:xfrm>
            <a:off x="179388" y="1916113"/>
            <a:ext cx="288925" cy="3025775"/>
            <a:chOff x="22" y="1207"/>
            <a:chExt cx="273" cy="1906"/>
          </a:xfrm>
        </p:grpSpPr>
        <p:sp>
          <p:nvSpPr>
            <p:cNvPr id="1292309" name="Rectangle 21"/>
            <p:cNvSpPr>
              <a:spLocks noChangeArrowheads="1"/>
            </p:cNvSpPr>
            <p:nvPr/>
          </p:nvSpPr>
          <p:spPr bwMode="auto">
            <a:xfrm>
              <a:off x="22" y="2841"/>
              <a:ext cx="272" cy="272"/>
            </a:xfrm>
            <a:prstGeom prst="rect">
              <a:avLst/>
            </a:prstGeom>
            <a:noFill/>
            <a:ln w="28575" algn="ctr">
              <a:noFill/>
              <a:miter lim="800000"/>
              <a:headEnd/>
              <a:tailEnd/>
            </a:ln>
            <a:effectLst/>
          </p:spPr>
          <p:txBody>
            <a:bodyPr wrap="none" anchor="ctr"/>
            <a:lstStyle/>
            <a:p>
              <a:pPr algn="r"/>
              <a:r>
                <a:rPr lang="en-US" altLang="zh-CN">
                  <a:solidFill>
                    <a:srgbClr val="CC0099"/>
                  </a:solidFill>
                </a:rPr>
                <a:t>I</a:t>
              </a:r>
              <a:r>
                <a:rPr lang="en-US" altLang="zh-CN" baseline="-25000">
                  <a:solidFill>
                    <a:srgbClr val="CC0099"/>
                  </a:solidFill>
                </a:rPr>
                <a:t>1</a:t>
              </a:r>
            </a:p>
          </p:txBody>
        </p:sp>
        <p:sp>
          <p:nvSpPr>
            <p:cNvPr id="1292310" name="Rectangle 22"/>
            <p:cNvSpPr>
              <a:spLocks noChangeArrowheads="1"/>
            </p:cNvSpPr>
            <p:nvPr/>
          </p:nvSpPr>
          <p:spPr bwMode="auto">
            <a:xfrm>
              <a:off x="22" y="2568"/>
              <a:ext cx="272" cy="272"/>
            </a:xfrm>
            <a:prstGeom prst="rect">
              <a:avLst/>
            </a:prstGeom>
            <a:noFill/>
            <a:ln w="28575" algn="ctr">
              <a:noFill/>
              <a:miter lim="800000"/>
              <a:headEnd/>
              <a:tailEnd/>
            </a:ln>
            <a:effectLst/>
          </p:spPr>
          <p:txBody>
            <a:bodyPr wrap="none" anchor="ctr"/>
            <a:lstStyle/>
            <a:p>
              <a:pPr algn="r"/>
              <a:r>
                <a:rPr lang="en-US" altLang="zh-CN">
                  <a:solidFill>
                    <a:srgbClr val="CC0099"/>
                  </a:solidFill>
                </a:rPr>
                <a:t>I</a:t>
              </a:r>
              <a:r>
                <a:rPr lang="en-US" altLang="zh-CN" baseline="-25000">
                  <a:solidFill>
                    <a:srgbClr val="CC0099"/>
                  </a:solidFill>
                </a:rPr>
                <a:t>2</a:t>
              </a:r>
            </a:p>
          </p:txBody>
        </p:sp>
        <p:sp>
          <p:nvSpPr>
            <p:cNvPr id="1292311" name="Rectangle 23"/>
            <p:cNvSpPr>
              <a:spLocks noChangeArrowheads="1"/>
            </p:cNvSpPr>
            <p:nvPr/>
          </p:nvSpPr>
          <p:spPr bwMode="auto">
            <a:xfrm>
              <a:off x="22" y="2296"/>
              <a:ext cx="272" cy="272"/>
            </a:xfrm>
            <a:prstGeom prst="rect">
              <a:avLst/>
            </a:prstGeom>
            <a:noFill/>
            <a:ln w="28575" algn="ctr">
              <a:noFill/>
              <a:miter lim="800000"/>
              <a:headEnd/>
              <a:tailEnd/>
            </a:ln>
            <a:effectLst/>
          </p:spPr>
          <p:txBody>
            <a:bodyPr wrap="none" anchor="ctr"/>
            <a:lstStyle/>
            <a:p>
              <a:pPr algn="r"/>
              <a:r>
                <a:rPr lang="en-US" altLang="zh-CN">
                  <a:solidFill>
                    <a:srgbClr val="CC0099"/>
                  </a:solidFill>
                </a:rPr>
                <a:t>I</a:t>
              </a:r>
              <a:r>
                <a:rPr lang="en-US" altLang="zh-CN" baseline="-25000">
                  <a:solidFill>
                    <a:srgbClr val="CC0099"/>
                  </a:solidFill>
                </a:rPr>
                <a:t>3</a:t>
              </a:r>
            </a:p>
          </p:txBody>
        </p:sp>
        <p:sp>
          <p:nvSpPr>
            <p:cNvPr id="1292312" name="Rectangle 24"/>
            <p:cNvSpPr>
              <a:spLocks noChangeArrowheads="1"/>
            </p:cNvSpPr>
            <p:nvPr/>
          </p:nvSpPr>
          <p:spPr bwMode="auto">
            <a:xfrm>
              <a:off x="22" y="2024"/>
              <a:ext cx="272" cy="272"/>
            </a:xfrm>
            <a:prstGeom prst="rect">
              <a:avLst/>
            </a:prstGeom>
            <a:noFill/>
            <a:ln w="28575" algn="ctr">
              <a:noFill/>
              <a:miter lim="800000"/>
              <a:headEnd/>
              <a:tailEnd/>
            </a:ln>
            <a:effectLst/>
          </p:spPr>
          <p:txBody>
            <a:bodyPr wrap="none" anchor="ctr"/>
            <a:lstStyle/>
            <a:p>
              <a:pPr algn="r"/>
              <a:r>
                <a:rPr lang="en-US" altLang="zh-CN">
                  <a:solidFill>
                    <a:srgbClr val="CC0099"/>
                  </a:solidFill>
                </a:rPr>
                <a:t>I</a:t>
              </a:r>
              <a:r>
                <a:rPr lang="en-US" altLang="zh-CN" baseline="-25000">
                  <a:solidFill>
                    <a:srgbClr val="CC0099"/>
                  </a:solidFill>
                </a:rPr>
                <a:t>4</a:t>
              </a:r>
            </a:p>
          </p:txBody>
        </p:sp>
        <p:sp>
          <p:nvSpPr>
            <p:cNvPr id="1292374" name="Rectangle 86"/>
            <p:cNvSpPr>
              <a:spLocks noChangeArrowheads="1"/>
            </p:cNvSpPr>
            <p:nvPr/>
          </p:nvSpPr>
          <p:spPr bwMode="auto">
            <a:xfrm>
              <a:off x="22" y="1752"/>
              <a:ext cx="272" cy="272"/>
            </a:xfrm>
            <a:prstGeom prst="rect">
              <a:avLst/>
            </a:prstGeom>
            <a:noFill/>
            <a:ln w="28575" algn="ctr">
              <a:noFill/>
              <a:miter lim="800000"/>
              <a:headEnd/>
              <a:tailEnd/>
            </a:ln>
            <a:effectLst/>
          </p:spPr>
          <p:txBody>
            <a:bodyPr wrap="none" anchor="ctr"/>
            <a:lstStyle/>
            <a:p>
              <a:pPr algn="r"/>
              <a:r>
                <a:rPr lang="en-US" altLang="zh-CN">
                  <a:solidFill>
                    <a:srgbClr val="CC0099"/>
                  </a:solidFill>
                </a:rPr>
                <a:t>I</a:t>
              </a:r>
              <a:r>
                <a:rPr lang="en-US" altLang="zh-CN" baseline="-25000">
                  <a:solidFill>
                    <a:srgbClr val="CC0099"/>
                  </a:solidFill>
                </a:rPr>
                <a:t>5</a:t>
              </a:r>
            </a:p>
          </p:txBody>
        </p:sp>
        <p:sp>
          <p:nvSpPr>
            <p:cNvPr id="1292412" name="Rectangle 124"/>
            <p:cNvSpPr>
              <a:spLocks noChangeArrowheads="1"/>
            </p:cNvSpPr>
            <p:nvPr/>
          </p:nvSpPr>
          <p:spPr bwMode="auto">
            <a:xfrm>
              <a:off x="23" y="1480"/>
              <a:ext cx="272" cy="272"/>
            </a:xfrm>
            <a:prstGeom prst="rect">
              <a:avLst/>
            </a:prstGeom>
            <a:noFill/>
            <a:ln w="28575" algn="ctr">
              <a:noFill/>
              <a:miter lim="800000"/>
              <a:headEnd/>
              <a:tailEnd/>
            </a:ln>
            <a:effectLst/>
          </p:spPr>
          <p:txBody>
            <a:bodyPr wrap="none" anchor="ctr"/>
            <a:lstStyle/>
            <a:p>
              <a:pPr algn="r"/>
              <a:r>
                <a:rPr lang="en-US" altLang="zh-CN">
                  <a:solidFill>
                    <a:srgbClr val="CC0099"/>
                  </a:solidFill>
                </a:rPr>
                <a:t>I</a:t>
              </a:r>
              <a:r>
                <a:rPr lang="en-US" altLang="zh-CN" baseline="-25000">
                  <a:solidFill>
                    <a:srgbClr val="CC0099"/>
                  </a:solidFill>
                </a:rPr>
                <a:t>6</a:t>
              </a:r>
            </a:p>
          </p:txBody>
        </p:sp>
        <p:sp>
          <p:nvSpPr>
            <p:cNvPr id="1292413" name="Rectangle 125"/>
            <p:cNvSpPr>
              <a:spLocks noChangeArrowheads="1"/>
            </p:cNvSpPr>
            <p:nvPr/>
          </p:nvSpPr>
          <p:spPr bwMode="auto">
            <a:xfrm>
              <a:off x="23" y="1207"/>
              <a:ext cx="272" cy="272"/>
            </a:xfrm>
            <a:prstGeom prst="rect">
              <a:avLst/>
            </a:prstGeom>
            <a:noFill/>
            <a:ln w="28575" algn="ctr">
              <a:noFill/>
              <a:miter lim="800000"/>
              <a:headEnd/>
              <a:tailEnd/>
            </a:ln>
            <a:effectLst/>
          </p:spPr>
          <p:txBody>
            <a:bodyPr wrap="none" anchor="ctr"/>
            <a:lstStyle/>
            <a:p>
              <a:pPr algn="r"/>
              <a:r>
                <a:rPr lang="en-US" altLang="zh-CN">
                  <a:solidFill>
                    <a:srgbClr val="CC0099"/>
                  </a:solidFill>
                </a:rPr>
                <a:t>I</a:t>
              </a:r>
              <a:r>
                <a:rPr lang="en-US" altLang="zh-CN" baseline="-25000">
                  <a:solidFill>
                    <a:srgbClr val="CC0099"/>
                  </a:solidFill>
                </a:rPr>
                <a:t>7</a:t>
              </a:r>
            </a:p>
          </p:txBody>
        </p:sp>
      </p:grpSp>
      <p:sp>
        <p:nvSpPr>
          <p:cNvPr id="1292423" name="Rectangle 135"/>
          <p:cNvSpPr>
            <a:spLocks noChangeArrowheads="1"/>
          </p:cNvSpPr>
          <p:nvPr/>
        </p:nvSpPr>
        <p:spPr bwMode="auto">
          <a:xfrm>
            <a:off x="1282700" y="4508500"/>
            <a:ext cx="433388" cy="431800"/>
          </a:xfrm>
          <a:prstGeom prst="rect">
            <a:avLst/>
          </a:prstGeom>
          <a:solidFill>
            <a:srgbClr val="CCFF99"/>
          </a:solidFill>
          <a:ln w="28575" algn="ctr">
            <a:solidFill>
              <a:schemeClr val="tx1"/>
            </a:solidFill>
            <a:miter lim="800000"/>
            <a:headEnd/>
            <a:tailEnd/>
          </a:ln>
          <a:effectLst/>
        </p:spPr>
        <p:txBody>
          <a:bodyPr wrap="none" anchor="ctr"/>
          <a:lstStyle/>
          <a:p>
            <a:r>
              <a:rPr lang="en-US" altLang="zh-CN"/>
              <a:t>S</a:t>
            </a:r>
            <a:r>
              <a:rPr lang="en-US" altLang="zh-CN" baseline="-25000"/>
              <a:t>2</a:t>
            </a:r>
          </a:p>
        </p:txBody>
      </p:sp>
      <p:sp>
        <p:nvSpPr>
          <p:cNvPr id="1292424" name="Rectangle 136"/>
          <p:cNvSpPr>
            <a:spLocks noChangeArrowheads="1"/>
          </p:cNvSpPr>
          <p:nvPr/>
        </p:nvSpPr>
        <p:spPr bwMode="auto">
          <a:xfrm>
            <a:off x="1714500" y="4508500"/>
            <a:ext cx="1295400" cy="431800"/>
          </a:xfrm>
          <a:prstGeom prst="rect">
            <a:avLst/>
          </a:prstGeom>
          <a:solidFill>
            <a:srgbClr val="CCFF99"/>
          </a:solidFill>
          <a:ln w="28575" algn="ctr">
            <a:solidFill>
              <a:schemeClr val="tx1"/>
            </a:solidFill>
            <a:miter lim="800000"/>
            <a:headEnd/>
            <a:tailEnd/>
          </a:ln>
          <a:effectLst/>
        </p:spPr>
        <p:txBody>
          <a:bodyPr wrap="none" anchor="ctr"/>
          <a:lstStyle/>
          <a:p>
            <a:r>
              <a:rPr lang="en-US" altLang="zh-CN"/>
              <a:t>S</a:t>
            </a:r>
            <a:r>
              <a:rPr lang="en-US" altLang="zh-CN" baseline="-25000"/>
              <a:t>3</a:t>
            </a:r>
          </a:p>
        </p:txBody>
      </p:sp>
      <p:sp>
        <p:nvSpPr>
          <p:cNvPr id="1292425" name="Rectangle 137"/>
          <p:cNvSpPr>
            <a:spLocks noChangeArrowheads="1"/>
          </p:cNvSpPr>
          <p:nvPr/>
        </p:nvSpPr>
        <p:spPr bwMode="auto">
          <a:xfrm>
            <a:off x="3009900" y="4508500"/>
            <a:ext cx="863600" cy="431800"/>
          </a:xfrm>
          <a:prstGeom prst="rect">
            <a:avLst/>
          </a:prstGeom>
          <a:solidFill>
            <a:srgbClr val="CCFF99"/>
          </a:solidFill>
          <a:ln w="28575" algn="ctr">
            <a:solidFill>
              <a:schemeClr val="tx1"/>
            </a:solidFill>
            <a:miter lim="800000"/>
            <a:headEnd/>
            <a:tailEnd/>
          </a:ln>
          <a:effectLst/>
        </p:spPr>
        <p:txBody>
          <a:bodyPr wrap="none" anchor="ctr"/>
          <a:lstStyle/>
          <a:p>
            <a:r>
              <a:rPr lang="en-US" altLang="zh-CN"/>
              <a:t>S</a:t>
            </a:r>
            <a:r>
              <a:rPr lang="en-US" altLang="zh-CN" baseline="-25000"/>
              <a:t>4</a:t>
            </a:r>
          </a:p>
        </p:txBody>
      </p:sp>
      <p:sp>
        <p:nvSpPr>
          <p:cNvPr id="1292426" name="Rectangle 138"/>
          <p:cNvSpPr>
            <a:spLocks noChangeArrowheads="1"/>
          </p:cNvSpPr>
          <p:nvPr/>
        </p:nvSpPr>
        <p:spPr bwMode="auto">
          <a:xfrm>
            <a:off x="3875088" y="4508500"/>
            <a:ext cx="433387" cy="431800"/>
          </a:xfrm>
          <a:prstGeom prst="rect">
            <a:avLst/>
          </a:prstGeom>
          <a:solidFill>
            <a:srgbClr val="CCFF99"/>
          </a:solidFill>
          <a:ln w="28575" algn="ctr">
            <a:solidFill>
              <a:schemeClr val="tx1"/>
            </a:solidFill>
            <a:miter lim="800000"/>
            <a:headEnd/>
            <a:tailEnd/>
          </a:ln>
          <a:effectLst/>
        </p:spPr>
        <p:txBody>
          <a:bodyPr wrap="none" anchor="ctr"/>
          <a:lstStyle/>
          <a:p>
            <a:r>
              <a:rPr lang="en-US" altLang="zh-CN"/>
              <a:t>S</a:t>
            </a:r>
            <a:r>
              <a:rPr lang="en-US" altLang="zh-CN" baseline="-25000"/>
              <a:t>5</a:t>
            </a:r>
          </a:p>
        </p:txBody>
      </p:sp>
      <p:sp>
        <p:nvSpPr>
          <p:cNvPr id="1292427" name="Rectangle 139"/>
          <p:cNvSpPr>
            <a:spLocks noChangeArrowheads="1"/>
          </p:cNvSpPr>
          <p:nvPr/>
        </p:nvSpPr>
        <p:spPr bwMode="auto">
          <a:xfrm>
            <a:off x="1282700" y="4076700"/>
            <a:ext cx="863600"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1</a:t>
            </a:r>
          </a:p>
        </p:txBody>
      </p:sp>
      <p:sp>
        <p:nvSpPr>
          <p:cNvPr id="1292428" name="Rectangle 140"/>
          <p:cNvSpPr>
            <a:spLocks noChangeArrowheads="1"/>
          </p:cNvSpPr>
          <p:nvPr/>
        </p:nvSpPr>
        <p:spPr bwMode="auto">
          <a:xfrm>
            <a:off x="2147888" y="4075113"/>
            <a:ext cx="433387"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2</a:t>
            </a:r>
          </a:p>
        </p:txBody>
      </p:sp>
      <p:sp>
        <p:nvSpPr>
          <p:cNvPr id="1292429" name="Rectangle 141"/>
          <p:cNvSpPr>
            <a:spLocks noChangeArrowheads="1"/>
          </p:cNvSpPr>
          <p:nvPr/>
        </p:nvSpPr>
        <p:spPr bwMode="auto">
          <a:xfrm>
            <a:off x="3009900" y="4076700"/>
            <a:ext cx="1295400"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3</a:t>
            </a:r>
          </a:p>
        </p:txBody>
      </p:sp>
      <p:sp>
        <p:nvSpPr>
          <p:cNvPr id="1292430" name="Rectangle 142"/>
          <p:cNvSpPr>
            <a:spLocks noChangeArrowheads="1"/>
          </p:cNvSpPr>
          <p:nvPr/>
        </p:nvSpPr>
        <p:spPr bwMode="auto">
          <a:xfrm>
            <a:off x="4305300" y="4076700"/>
            <a:ext cx="863600"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4</a:t>
            </a:r>
          </a:p>
        </p:txBody>
      </p:sp>
      <p:sp>
        <p:nvSpPr>
          <p:cNvPr id="1292431" name="Rectangle 143"/>
          <p:cNvSpPr>
            <a:spLocks noChangeArrowheads="1"/>
          </p:cNvSpPr>
          <p:nvPr/>
        </p:nvSpPr>
        <p:spPr bwMode="auto">
          <a:xfrm>
            <a:off x="5170488" y="4076700"/>
            <a:ext cx="433387"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5</a:t>
            </a:r>
          </a:p>
        </p:txBody>
      </p:sp>
      <p:sp>
        <p:nvSpPr>
          <p:cNvPr id="1292432" name="Rectangle 144"/>
          <p:cNvSpPr>
            <a:spLocks noChangeArrowheads="1"/>
          </p:cNvSpPr>
          <p:nvPr/>
        </p:nvSpPr>
        <p:spPr bwMode="auto">
          <a:xfrm>
            <a:off x="2146300" y="3644900"/>
            <a:ext cx="863600" cy="431800"/>
          </a:xfrm>
          <a:prstGeom prst="rect">
            <a:avLst/>
          </a:prstGeom>
          <a:solidFill>
            <a:srgbClr val="CCFFFF"/>
          </a:solidFill>
          <a:ln w="28575" algn="ctr">
            <a:solidFill>
              <a:schemeClr val="tx1"/>
            </a:solidFill>
            <a:miter lim="800000"/>
            <a:headEnd/>
            <a:tailEnd/>
          </a:ln>
          <a:effectLst/>
        </p:spPr>
        <p:txBody>
          <a:bodyPr wrap="none" anchor="ctr"/>
          <a:lstStyle/>
          <a:p>
            <a:r>
              <a:rPr lang="en-US" altLang="zh-CN"/>
              <a:t>S</a:t>
            </a:r>
            <a:r>
              <a:rPr lang="en-US" altLang="zh-CN" baseline="-25000"/>
              <a:t>1</a:t>
            </a:r>
          </a:p>
        </p:txBody>
      </p:sp>
      <p:sp>
        <p:nvSpPr>
          <p:cNvPr id="1292434" name="Rectangle 146"/>
          <p:cNvSpPr>
            <a:spLocks noChangeArrowheads="1"/>
          </p:cNvSpPr>
          <p:nvPr/>
        </p:nvSpPr>
        <p:spPr bwMode="auto">
          <a:xfrm>
            <a:off x="3009900" y="3644900"/>
            <a:ext cx="433388" cy="431800"/>
          </a:xfrm>
          <a:prstGeom prst="rect">
            <a:avLst/>
          </a:prstGeom>
          <a:solidFill>
            <a:srgbClr val="CCFFFF"/>
          </a:solidFill>
          <a:ln w="28575" algn="ctr">
            <a:solidFill>
              <a:schemeClr val="tx1"/>
            </a:solidFill>
            <a:miter lim="800000"/>
            <a:headEnd/>
            <a:tailEnd/>
          </a:ln>
          <a:effectLst/>
        </p:spPr>
        <p:txBody>
          <a:bodyPr wrap="none" anchor="ctr"/>
          <a:lstStyle/>
          <a:p>
            <a:r>
              <a:rPr lang="en-US" altLang="zh-CN"/>
              <a:t>S</a:t>
            </a:r>
            <a:r>
              <a:rPr lang="en-US" altLang="zh-CN" baseline="-25000"/>
              <a:t>2</a:t>
            </a:r>
          </a:p>
        </p:txBody>
      </p:sp>
      <p:sp>
        <p:nvSpPr>
          <p:cNvPr id="1292435" name="Rectangle 147"/>
          <p:cNvSpPr>
            <a:spLocks noChangeArrowheads="1"/>
          </p:cNvSpPr>
          <p:nvPr/>
        </p:nvSpPr>
        <p:spPr bwMode="auto">
          <a:xfrm>
            <a:off x="4306888" y="3644900"/>
            <a:ext cx="1295400" cy="431800"/>
          </a:xfrm>
          <a:prstGeom prst="rect">
            <a:avLst/>
          </a:prstGeom>
          <a:solidFill>
            <a:srgbClr val="CCFFFF"/>
          </a:solidFill>
          <a:ln w="28575" algn="ctr">
            <a:solidFill>
              <a:schemeClr val="tx1"/>
            </a:solidFill>
            <a:miter lim="800000"/>
            <a:headEnd/>
            <a:tailEnd/>
          </a:ln>
          <a:effectLst/>
        </p:spPr>
        <p:txBody>
          <a:bodyPr wrap="none" anchor="ctr"/>
          <a:lstStyle/>
          <a:p>
            <a:r>
              <a:rPr lang="en-US" altLang="zh-CN"/>
              <a:t>S</a:t>
            </a:r>
            <a:r>
              <a:rPr lang="en-US" altLang="zh-CN" baseline="-25000"/>
              <a:t>3</a:t>
            </a:r>
          </a:p>
        </p:txBody>
      </p:sp>
      <p:sp>
        <p:nvSpPr>
          <p:cNvPr id="1292436" name="Rectangle 148"/>
          <p:cNvSpPr>
            <a:spLocks noChangeArrowheads="1"/>
          </p:cNvSpPr>
          <p:nvPr/>
        </p:nvSpPr>
        <p:spPr bwMode="auto">
          <a:xfrm>
            <a:off x="5602288" y="3644900"/>
            <a:ext cx="863600" cy="431800"/>
          </a:xfrm>
          <a:prstGeom prst="rect">
            <a:avLst/>
          </a:prstGeom>
          <a:solidFill>
            <a:srgbClr val="CCFFFF"/>
          </a:solidFill>
          <a:ln w="28575" algn="ctr">
            <a:solidFill>
              <a:schemeClr val="tx1"/>
            </a:solidFill>
            <a:miter lim="800000"/>
            <a:headEnd/>
            <a:tailEnd/>
          </a:ln>
          <a:effectLst/>
        </p:spPr>
        <p:txBody>
          <a:bodyPr wrap="none" anchor="ctr"/>
          <a:lstStyle/>
          <a:p>
            <a:r>
              <a:rPr lang="en-US" altLang="zh-CN"/>
              <a:t>S</a:t>
            </a:r>
            <a:r>
              <a:rPr lang="en-US" altLang="zh-CN" baseline="-25000"/>
              <a:t>4</a:t>
            </a:r>
          </a:p>
        </p:txBody>
      </p:sp>
      <p:sp>
        <p:nvSpPr>
          <p:cNvPr id="1292437" name="Rectangle 149"/>
          <p:cNvSpPr>
            <a:spLocks noChangeArrowheads="1"/>
          </p:cNvSpPr>
          <p:nvPr/>
        </p:nvSpPr>
        <p:spPr bwMode="auto">
          <a:xfrm>
            <a:off x="6467475" y="3644900"/>
            <a:ext cx="433388" cy="431800"/>
          </a:xfrm>
          <a:prstGeom prst="rect">
            <a:avLst/>
          </a:prstGeom>
          <a:solidFill>
            <a:srgbClr val="CCFFFF"/>
          </a:solidFill>
          <a:ln w="28575" algn="ctr">
            <a:solidFill>
              <a:schemeClr val="tx1"/>
            </a:solidFill>
            <a:miter lim="800000"/>
            <a:headEnd/>
            <a:tailEnd/>
          </a:ln>
          <a:effectLst/>
        </p:spPr>
        <p:txBody>
          <a:bodyPr wrap="none" anchor="ctr"/>
          <a:lstStyle/>
          <a:p>
            <a:r>
              <a:rPr lang="en-US" altLang="zh-CN"/>
              <a:t>S</a:t>
            </a:r>
            <a:r>
              <a:rPr lang="en-US" altLang="zh-CN" baseline="-25000"/>
              <a:t>5</a:t>
            </a:r>
          </a:p>
        </p:txBody>
      </p:sp>
      <p:sp>
        <p:nvSpPr>
          <p:cNvPr id="1292438" name="Rectangle 150"/>
          <p:cNvSpPr>
            <a:spLocks noChangeArrowheads="1"/>
          </p:cNvSpPr>
          <p:nvPr/>
        </p:nvSpPr>
        <p:spPr bwMode="auto">
          <a:xfrm>
            <a:off x="3009900" y="3213100"/>
            <a:ext cx="863600" cy="431800"/>
          </a:xfrm>
          <a:prstGeom prst="rect">
            <a:avLst/>
          </a:prstGeom>
          <a:solidFill>
            <a:srgbClr val="FFFF99"/>
          </a:solidFill>
          <a:ln w="28575" algn="ctr">
            <a:solidFill>
              <a:schemeClr val="tx1"/>
            </a:solidFill>
            <a:miter lim="800000"/>
            <a:headEnd/>
            <a:tailEnd/>
          </a:ln>
          <a:effectLst/>
        </p:spPr>
        <p:txBody>
          <a:bodyPr wrap="none" anchor="ctr"/>
          <a:lstStyle/>
          <a:p>
            <a:r>
              <a:rPr lang="en-US" altLang="zh-CN"/>
              <a:t>S</a:t>
            </a:r>
            <a:r>
              <a:rPr lang="en-US" altLang="zh-CN" baseline="-25000"/>
              <a:t>1</a:t>
            </a:r>
          </a:p>
        </p:txBody>
      </p:sp>
      <p:sp>
        <p:nvSpPr>
          <p:cNvPr id="1292439" name="Rectangle 151"/>
          <p:cNvSpPr>
            <a:spLocks noChangeArrowheads="1"/>
          </p:cNvSpPr>
          <p:nvPr/>
        </p:nvSpPr>
        <p:spPr bwMode="auto">
          <a:xfrm>
            <a:off x="4305300" y="3213100"/>
            <a:ext cx="433388" cy="431800"/>
          </a:xfrm>
          <a:prstGeom prst="rect">
            <a:avLst/>
          </a:prstGeom>
          <a:solidFill>
            <a:srgbClr val="FFFF99"/>
          </a:solidFill>
          <a:ln w="28575" algn="ctr">
            <a:solidFill>
              <a:schemeClr val="tx1"/>
            </a:solidFill>
            <a:miter lim="800000"/>
            <a:headEnd/>
            <a:tailEnd/>
          </a:ln>
          <a:effectLst/>
        </p:spPr>
        <p:txBody>
          <a:bodyPr wrap="none" anchor="ctr"/>
          <a:lstStyle/>
          <a:p>
            <a:r>
              <a:rPr lang="en-US" altLang="zh-CN"/>
              <a:t>S</a:t>
            </a:r>
            <a:r>
              <a:rPr lang="en-US" altLang="zh-CN" baseline="-25000"/>
              <a:t>2</a:t>
            </a:r>
          </a:p>
        </p:txBody>
      </p:sp>
      <p:sp>
        <p:nvSpPr>
          <p:cNvPr id="1292441" name="Rectangle 153"/>
          <p:cNvSpPr>
            <a:spLocks noChangeArrowheads="1"/>
          </p:cNvSpPr>
          <p:nvPr/>
        </p:nvSpPr>
        <p:spPr bwMode="auto">
          <a:xfrm>
            <a:off x="5602288" y="3213100"/>
            <a:ext cx="1295400" cy="431800"/>
          </a:xfrm>
          <a:prstGeom prst="rect">
            <a:avLst/>
          </a:prstGeom>
          <a:solidFill>
            <a:srgbClr val="FFFF99"/>
          </a:solidFill>
          <a:ln w="28575" algn="ctr">
            <a:solidFill>
              <a:schemeClr val="tx1"/>
            </a:solidFill>
            <a:miter lim="800000"/>
            <a:headEnd/>
            <a:tailEnd/>
          </a:ln>
          <a:effectLst/>
        </p:spPr>
        <p:txBody>
          <a:bodyPr wrap="none" anchor="ctr"/>
          <a:lstStyle/>
          <a:p>
            <a:r>
              <a:rPr lang="en-US" altLang="zh-CN"/>
              <a:t>S</a:t>
            </a:r>
            <a:r>
              <a:rPr lang="en-US" altLang="zh-CN" baseline="-25000"/>
              <a:t>3</a:t>
            </a:r>
          </a:p>
        </p:txBody>
      </p:sp>
      <p:sp>
        <p:nvSpPr>
          <p:cNvPr id="1292442" name="Rectangle 154"/>
          <p:cNvSpPr>
            <a:spLocks noChangeArrowheads="1"/>
          </p:cNvSpPr>
          <p:nvPr/>
        </p:nvSpPr>
        <p:spPr bwMode="auto">
          <a:xfrm>
            <a:off x="6897688" y="3213100"/>
            <a:ext cx="863600" cy="431800"/>
          </a:xfrm>
          <a:prstGeom prst="rect">
            <a:avLst/>
          </a:prstGeom>
          <a:solidFill>
            <a:srgbClr val="FFFF99"/>
          </a:solidFill>
          <a:ln w="28575" algn="ctr">
            <a:solidFill>
              <a:schemeClr val="tx1"/>
            </a:solidFill>
            <a:miter lim="800000"/>
            <a:headEnd/>
            <a:tailEnd/>
          </a:ln>
          <a:effectLst/>
        </p:spPr>
        <p:txBody>
          <a:bodyPr wrap="none" anchor="ctr"/>
          <a:lstStyle/>
          <a:p>
            <a:r>
              <a:rPr lang="en-US" altLang="zh-CN"/>
              <a:t>S</a:t>
            </a:r>
            <a:r>
              <a:rPr lang="en-US" altLang="zh-CN" baseline="-25000"/>
              <a:t>4</a:t>
            </a:r>
          </a:p>
        </p:txBody>
      </p:sp>
      <p:sp>
        <p:nvSpPr>
          <p:cNvPr id="1292443" name="Rectangle 155"/>
          <p:cNvSpPr>
            <a:spLocks noChangeArrowheads="1"/>
          </p:cNvSpPr>
          <p:nvPr/>
        </p:nvSpPr>
        <p:spPr bwMode="auto">
          <a:xfrm>
            <a:off x="7762875" y="3213100"/>
            <a:ext cx="433388" cy="431800"/>
          </a:xfrm>
          <a:prstGeom prst="rect">
            <a:avLst/>
          </a:prstGeom>
          <a:solidFill>
            <a:srgbClr val="FFFF99"/>
          </a:solidFill>
          <a:ln w="28575" algn="ctr">
            <a:solidFill>
              <a:schemeClr val="tx1"/>
            </a:solidFill>
            <a:miter lim="800000"/>
            <a:headEnd/>
            <a:tailEnd/>
          </a:ln>
          <a:effectLst/>
        </p:spPr>
        <p:txBody>
          <a:bodyPr wrap="none" anchor="ctr"/>
          <a:lstStyle/>
          <a:p>
            <a:r>
              <a:rPr lang="en-US" altLang="zh-CN"/>
              <a:t>S</a:t>
            </a:r>
            <a:r>
              <a:rPr lang="en-US" altLang="zh-CN" baseline="-25000"/>
              <a:t>5</a:t>
            </a:r>
          </a:p>
        </p:txBody>
      </p:sp>
      <p:sp>
        <p:nvSpPr>
          <p:cNvPr id="1292444" name="Rectangle 156"/>
          <p:cNvSpPr>
            <a:spLocks noChangeArrowheads="1"/>
          </p:cNvSpPr>
          <p:nvPr/>
        </p:nvSpPr>
        <p:spPr bwMode="auto">
          <a:xfrm>
            <a:off x="4306888" y="2781300"/>
            <a:ext cx="8636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S</a:t>
            </a:r>
            <a:r>
              <a:rPr lang="en-US" altLang="zh-CN" baseline="-25000"/>
              <a:t>1</a:t>
            </a:r>
          </a:p>
        </p:txBody>
      </p:sp>
      <p:sp>
        <p:nvSpPr>
          <p:cNvPr id="1292445" name="Rectangle 157"/>
          <p:cNvSpPr>
            <a:spLocks noChangeArrowheads="1"/>
          </p:cNvSpPr>
          <p:nvPr/>
        </p:nvSpPr>
        <p:spPr bwMode="auto">
          <a:xfrm>
            <a:off x="5602288" y="2781300"/>
            <a:ext cx="433387"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S</a:t>
            </a:r>
            <a:r>
              <a:rPr lang="en-US" altLang="zh-CN" baseline="-25000"/>
              <a:t>2</a:t>
            </a:r>
          </a:p>
        </p:txBody>
      </p:sp>
      <p:sp>
        <p:nvSpPr>
          <p:cNvPr id="1292446" name="Rectangle 158"/>
          <p:cNvSpPr>
            <a:spLocks noChangeArrowheads="1"/>
          </p:cNvSpPr>
          <p:nvPr/>
        </p:nvSpPr>
        <p:spPr bwMode="auto">
          <a:xfrm>
            <a:off x="6899275" y="2781300"/>
            <a:ext cx="12954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S</a:t>
            </a:r>
            <a:r>
              <a:rPr lang="en-US" altLang="zh-CN" baseline="-25000"/>
              <a:t>3</a:t>
            </a:r>
          </a:p>
        </p:txBody>
      </p:sp>
      <p:sp>
        <p:nvSpPr>
          <p:cNvPr id="1292447" name="Rectangle 159"/>
          <p:cNvSpPr>
            <a:spLocks noChangeArrowheads="1"/>
          </p:cNvSpPr>
          <p:nvPr/>
        </p:nvSpPr>
        <p:spPr bwMode="auto">
          <a:xfrm>
            <a:off x="8194675" y="2781300"/>
            <a:ext cx="8636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S</a:t>
            </a:r>
            <a:r>
              <a:rPr lang="en-US" altLang="zh-CN" baseline="-25000"/>
              <a:t>4</a:t>
            </a:r>
          </a:p>
        </p:txBody>
      </p:sp>
      <p:sp>
        <p:nvSpPr>
          <p:cNvPr id="1292448" name="Rectangle 160"/>
          <p:cNvSpPr>
            <a:spLocks noChangeArrowheads="1"/>
          </p:cNvSpPr>
          <p:nvPr/>
        </p:nvSpPr>
        <p:spPr bwMode="auto">
          <a:xfrm>
            <a:off x="5602288" y="2349500"/>
            <a:ext cx="863600" cy="431800"/>
          </a:xfrm>
          <a:prstGeom prst="rect">
            <a:avLst/>
          </a:prstGeom>
          <a:solidFill>
            <a:srgbClr val="FFCC99"/>
          </a:solidFill>
          <a:ln w="28575" algn="ctr">
            <a:solidFill>
              <a:schemeClr val="tx1"/>
            </a:solidFill>
            <a:miter lim="800000"/>
            <a:headEnd/>
            <a:tailEnd/>
          </a:ln>
          <a:effectLst/>
        </p:spPr>
        <p:txBody>
          <a:bodyPr wrap="none" anchor="ctr"/>
          <a:lstStyle/>
          <a:p>
            <a:r>
              <a:rPr lang="en-US" altLang="zh-CN"/>
              <a:t>S</a:t>
            </a:r>
            <a:r>
              <a:rPr lang="en-US" altLang="zh-CN" baseline="-25000"/>
              <a:t>1</a:t>
            </a:r>
          </a:p>
        </p:txBody>
      </p:sp>
      <p:sp>
        <p:nvSpPr>
          <p:cNvPr id="1292449" name="Rectangle 161"/>
          <p:cNvSpPr>
            <a:spLocks noChangeArrowheads="1"/>
          </p:cNvSpPr>
          <p:nvPr/>
        </p:nvSpPr>
        <p:spPr bwMode="auto">
          <a:xfrm>
            <a:off x="6897688" y="2349500"/>
            <a:ext cx="433387" cy="431800"/>
          </a:xfrm>
          <a:prstGeom prst="rect">
            <a:avLst/>
          </a:prstGeom>
          <a:solidFill>
            <a:srgbClr val="FFCC99"/>
          </a:solidFill>
          <a:ln w="28575" algn="ctr">
            <a:solidFill>
              <a:schemeClr val="tx1"/>
            </a:solidFill>
            <a:miter lim="800000"/>
            <a:headEnd/>
            <a:tailEnd/>
          </a:ln>
          <a:effectLst/>
        </p:spPr>
        <p:txBody>
          <a:bodyPr wrap="none" anchor="ctr"/>
          <a:lstStyle/>
          <a:p>
            <a:r>
              <a:rPr lang="en-US" altLang="zh-CN"/>
              <a:t>S</a:t>
            </a:r>
            <a:r>
              <a:rPr lang="en-US" altLang="zh-CN" baseline="-25000"/>
              <a:t>2</a:t>
            </a:r>
          </a:p>
        </p:txBody>
      </p:sp>
      <p:sp>
        <p:nvSpPr>
          <p:cNvPr id="1292450" name="Rectangle 162"/>
          <p:cNvSpPr>
            <a:spLocks noChangeArrowheads="1"/>
          </p:cNvSpPr>
          <p:nvPr/>
        </p:nvSpPr>
        <p:spPr bwMode="auto">
          <a:xfrm>
            <a:off x="8194675" y="2349500"/>
            <a:ext cx="865188" cy="431800"/>
          </a:xfrm>
          <a:prstGeom prst="rect">
            <a:avLst/>
          </a:prstGeom>
          <a:solidFill>
            <a:srgbClr val="FFCC99"/>
          </a:solidFill>
          <a:ln w="28575" algn="ctr">
            <a:noFill/>
            <a:miter lim="800000"/>
            <a:headEnd/>
            <a:tailEnd/>
          </a:ln>
          <a:effectLst/>
        </p:spPr>
        <p:txBody>
          <a:bodyPr wrap="none" anchor="ctr"/>
          <a:lstStyle/>
          <a:p>
            <a:r>
              <a:rPr lang="en-US" altLang="zh-CN"/>
              <a:t>S</a:t>
            </a:r>
            <a:r>
              <a:rPr lang="en-US" altLang="zh-CN" baseline="-25000"/>
              <a:t>3</a:t>
            </a:r>
          </a:p>
        </p:txBody>
      </p:sp>
      <p:sp>
        <p:nvSpPr>
          <p:cNvPr id="1292451" name="Rectangle 163"/>
          <p:cNvSpPr>
            <a:spLocks noChangeArrowheads="1"/>
          </p:cNvSpPr>
          <p:nvPr/>
        </p:nvSpPr>
        <p:spPr bwMode="auto">
          <a:xfrm>
            <a:off x="6899275" y="1917700"/>
            <a:ext cx="863600" cy="431800"/>
          </a:xfrm>
          <a:prstGeom prst="rect">
            <a:avLst/>
          </a:prstGeom>
          <a:solidFill>
            <a:srgbClr val="DDDDDD"/>
          </a:solidFill>
          <a:ln w="28575" algn="ctr">
            <a:solidFill>
              <a:schemeClr val="tx1"/>
            </a:solidFill>
            <a:miter lim="800000"/>
            <a:headEnd/>
            <a:tailEnd/>
          </a:ln>
          <a:effectLst/>
        </p:spPr>
        <p:txBody>
          <a:bodyPr wrap="none" anchor="ctr"/>
          <a:lstStyle/>
          <a:p>
            <a:r>
              <a:rPr lang="en-US" altLang="zh-CN"/>
              <a:t>S</a:t>
            </a:r>
            <a:r>
              <a:rPr lang="en-US" altLang="zh-CN" baseline="-25000"/>
              <a:t>1</a:t>
            </a:r>
          </a:p>
        </p:txBody>
      </p:sp>
      <p:sp>
        <p:nvSpPr>
          <p:cNvPr id="1292452" name="Rectangle 164"/>
          <p:cNvSpPr>
            <a:spLocks noChangeArrowheads="1"/>
          </p:cNvSpPr>
          <p:nvPr/>
        </p:nvSpPr>
        <p:spPr bwMode="auto">
          <a:xfrm>
            <a:off x="8194675" y="1916113"/>
            <a:ext cx="433388" cy="431800"/>
          </a:xfrm>
          <a:prstGeom prst="rect">
            <a:avLst/>
          </a:prstGeom>
          <a:solidFill>
            <a:srgbClr val="DDDDDD"/>
          </a:solidFill>
          <a:ln w="28575" algn="ctr">
            <a:solidFill>
              <a:schemeClr val="tx1"/>
            </a:solidFill>
            <a:miter lim="800000"/>
            <a:headEnd/>
            <a:tailEnd/>
          </a:ln>
          <a:effectLst/>
        </p:spPr>
        <p:txBody>
          <a:bodyPr wrap="none" anchor="ctr"/>
          <a:lstStyle/>
          <a:p>
            <a:r>
              <a:rPr lang="en-US" altLang="zh-CN"/>
              <a:t>S</a:t>
            </a:r>
            <a:r>
              <a:rPr lang="en-US" altLang="zh-CN" baseline="-25000"/>
              <a:t>2</a:t>
            </a:r>
          </a:p>
        </p:txBody>
      </p:sp>
      <p:sp>
        <p:nvSpPr>
          <p:cNvPr id="1292480" name="Rectangle 192"/>
          <p:cNvSpPr>
            <a:spLocks noChangeArrowheads="1"/>
          </p:cNvSpPr>
          <p:nvPr/>
        </p:nvSpPr>
        <p:spPr bwMode="auto">
          <a:xfrm>
            <a:off x="1370013" y="5589588"/>
            <a:ext cx="6226175" cy="457200"/>
          </a:xfrm>
          <a:prstGeom prst="rect">
            <a:avLst/>
          </a:prstGeom>
          <a:noFill/>
          <a:ln w="28575" algn="ctr">
            <a:noFill/>
            <a:miter lim="800000"/>
            <a:headEnd/>
            <a:tailEnd/>
          </a:ln>
          <a:effectLst/>
        </p:spPr>
        <p:txBody>
          <a:bodyPr wrap="none" anchor="ctr">
            <a:spAutoFit/>
          </a:bodyPr>
          <a:lstStyle/>
          <a:p>
            <a:pPr algn="l"/>
            <a:r>
              <a:rPr kumimoji="1" lang="zh-CN" altLang="en-US">
                <a:solidFill>
                  <a:schemeClr val="bg2"/>
                </a:solidFill>
                <a:ea typeface="楷体_GB2312" pitchFamily="49" charset="-122"/>
              </a:rPr>
              <a:t>图</a:t>
            </a:r>
            <a:r>
              <a:rPr kumimoji="1" lang="en-US" altLang="zh-CN">
                <a:solidFill>
                  <a:schemeClr val="bg2"/>
                </a:solidFill>
                <a:ea typeface="楷体_GB2312" pitchFamily="49" charset="-122"/>
              </a:rPr>
              <a:t>7.20  </a:t>
            </a:r>
            <a:r>
              <a:rPr kumimoji="1" lang="zh-CN" altLang="en-US">
                <a:solidFill>
                  <a:schemeClr val="bg2"/>
                </a:solidFill>
                <a:ea typeface="楷体_GB2312" pitchFamily="49" charset="-122"/>
              </a:rPr>
              <a:t>图</a:t>
            </a:r>
            <a:r>
              <a:rPr kumimoji="1" lang="en-US" altLang="zh-CN">
                <a:solidFill>
                  <a:schemeClr val="bg2"/>
                </a:solidFill>
                <a:ea typeface="楷体_GB2312" pitchFamily="49" charset="-122"/>
              </a:rPr>
              <a:t>7.17(a)</a:t>
            </a:r>
            <a:r>
              <a:rPr kumimoji="1" lang="zh-CN" altLang="en-US">
                <a:solidFill>
                  <a:schemeClr val="bg2"/>
                </a:solidFill>
                <a:ea typeface="楷体_GB2312" pitchFamily="49" charset="-122"/>
              </a:rPr>
              <a:t>流水线时</a:t>
            </a:r>
            <a:r>
              <a:rPr kumimoji="1" lang="en-US" altLang="zh-CN">
                <a:solidFill>
                  <a:schemeClr val="bg2"/>
                </a:solidFill>
                <a:ea typeface="楷体_GB2312" pitchFamily="49" charset="-122"/>
              </a:rPr>
              <a:t>-</a:t>
            </a:r>
            <a:r>
              <a:rPr kumimoji="1" lang="zh-CN" altLang="en-US">
                <a:solidFill>
                  <a:schemeClr val="bg2"/>
                </a:solidFill>
                <a:ea typeface="楷体_GB2312" pitchFamily="49" charset="-122"/>
              </a:rPr>
              <a:t>空图的另一种表示 </a:t>
            </a:r>
          </a:p>
        </p:txBody>
      </p:sp>
      <p:grpSp>
        <p:nvGrpSpPr>
          <p:cNvPr id="1292487" name="Group 199"/>
          <p:cNvGrpSpPr>
            <a:grpSpLocks/>
          </p:cNvGrpSpPr>
          <p:nvPr/>
        </p:nvGrpSpPr>
        <p:grpSpPr bwMode="auto">
          <a:xfrm>
            <a:off x="8196263" y="2349500"/>
            <a:ext cx="863600" cy="431800"/>
            <a:chOff x="5148" y="1480"/>
            <a:chExt cx="544" cy="272"/>
          </a:xfrm>
        </p:grpSpPr>
        <p:sp>
          <p:nvSpPr>
            <p:cNvPr id="1292484" name="Line 196"/>
            <p:cNvSpPr>
              <a:spLocks noChangeShapeType="1"/>
            </p:cNvSpPr>
            <p:nvPr/>
          </p:nvSpPr>
          <p:spPr bwMode="auto">
            <a:xfrm flipH="1">
              <a:off x="5148" y="1480"/>
              <a:ext cx="544" cy="0"/>
            </a:xfrm>
            <a:prstGeom prst="line">
              <a:avLst/>
            </a:prstGeom>
            <a:noFill/>
            <a:ln w="28575">
              <a:solidFill>
                <a:schemeClr val="tx1"/>
              </a:solidFill>
              <a:round/>
              <a:headEnd/>
              <a:tailEnd/>
            </a:ln>
            <a:effectLst/>
          </p:spPr>
          <p:txBody>
            <a:bodyPr wrap="none" anchor="ctr"/>
            <a:lstStyle/>
            <a:p>
              <a:endParaRPr lang="zh-CN" altLang="en-US"/>
            </a:p>
          </p:txBody>
        </p:sp>
        <p:sp>
          <p:nvSpPr>
            <p:cNvPr id="1292485" name="Line 197"/>
            <p:cNvSpPr>
              <a:spLocks noChangeShapeType="1"/>
            </p:cNvSpPr>
            <p:nvPr/>
          </p:nvSpPr>
          <p:spPr bwMode="auto">
            <a:xfrm>
              <a:off x="5148" y="1752"/>
              <a:ext cx="544" cy="0"/>
            </a:xfrm>
            <a:prstGeom prst="line">
              <a:avLst/>
            </a:prstGeom>
            <a:noFill/>
            <a:ln w="28575">
              <a:solidFill>
                <a:schemeClr val="tx1"/>
              </a:solidFill>
              <a:round/>
              <a:headEnd/>
              <a:tailEnd/>
            </a:ln>
            <a:effectLst/>
          </p:spPr>
          <p:txBody>
            <a:bodyPr wrap="none" anchor="ctr"/>
            <a:lstStyle/>
            <a:p>
              <a:endParaRPr lang="zh-CN" altLang="en-US"/>
            </a:p>
          </p:txBody>
        </p:sp>
        <p:sp>
          <p:nvSpPr>
            <p:cNvPr id="1292486" name="Line 198"/>
            <p:cNvSpPr>
              <a:spLocks noChangeShapeType="1"/>
            </p:cNvSpPr>
            <p:nvPr/>
          </p:nvSpPr>
          <p:spPr bwMode="auto">
            <a:xfrm>
              <a:off x="5148" y="1480"/>
              <a:ext cx="0" cy="272"/>
            </a:xfrm>
            <a:prstGeom prst="line">
              <a:avLst/>
            </a:prstGeom>
            <a:noFill/>
            <a:ln w="28575">
              <a:solidFill>
                <a:schemeClr val="tx1"/>
              </a:solidFill>
              <a:round/>
              <a:headEnd/>
              <a:tailEnd/>
            </a:ln>
            <a:effectLst/>
          </p:spPr>
          <p:txBody>
            <a:bodyPr wrap="none" anchor="ctr"/>
            <a:lstStyle/>
            <a:p>
              <a:endParaRPr lang="zh-CN" altLang="en-US"/>
            </a:p>
          </p:txBody>
        </p:sp>
      </p:grpSp>
      <p:sp>
        <p:nvSpPr>
          <p:cNvPr id="102" name="TextBox 101"/>
          <p:cNvSpPr txBox="1"/>
          <p:nvPr/>
        </p:nvSpPr>
        <p:spPr>
          <a:xfrm>
            <a:off x="899592" y="2113692"/>
            <a:ext cx="2520280" cy="523220"/>
          </a:xfrm>
          <a:prstGeom prst="rect">
            <a:avLst/>
          </a:prstGeom>
          <a:solidFill>
            <a:srgbClr val="FF6699">
              <a:alpha val="40000"/>
            </a:srgbClr>
          </a:solidFill>
          <a:effectLst>
            <a:outerShdw blurRad="50800" dist="38100" dir="2700000" algn="tl" rotWithShape="0">
              <a:prstClr val="black">
                <a:alpha val="40000"/>
              </a:prstClr>
            </a:outerShdw>
          </a:effectLst>
        </p:spPr>
        <p:txBody>
          <a:bodyPr wrap="square" rtlCol="0">
            <a:spAutoFit/>
          </a:bodyPr>
          <a:lstStyle/>
          <a:p>
            <a:r>
              <a:rPr lang="zh-CN" altLang="en-US" sz="2800" smtClean="0">
                <a:solidFill>
                  <a:srgbClr val="C00000"/>
                </a:solidFill>
              </a:rPr>
              <a:t>异步时钟控制</a:t>
            </a:r>
            <a:endParaRPr lang="zh-CN" altLang="en-US" sz="2800">
              <a:solidFill>
                <a:srgbClr val="C00000"/>
              </a:solidFill>
            </a:endParaRPr>
          </a:p>
        </p:txBody>
      </p:sp>
    </p:spTree>
  </p:cSld>
  <p:clrMapOvr>
    <a:masterClrMapping/>
  </p:clrMapOvr>
  <p:transition spd="med"/>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灯片编号占位符 4"/>
          <p:cNvSpPr>
            <a:spLocks noGrp="1"/>
          </p:cNvSpPr>
          <p:nvPr>
            <p:ph type="sldNum" sz="quarter" idx="11"/>
          </p:nvPr>
        </p:nvSpPr>
        <p:spPr/>
        <p:txBody>
          <a:bodyPr/>
          <a:lstStyle/>
          <a:p>
            <a:fld id="{DC574DF7-7229-4B28-9162-AFAC57F1515A}" type="slidenum">
              <a:rPr lang="zh-CN" altLang="en-US"/>
              <a:pPr/>
              <a:t>86</a:t>
            </a:fld>
            <a:endParaRPr lang="en-US" altLang="zh-CN"/>
          </a:p>
        </p:txBody>
      </p:sp>
      <p:sp>
        <p:nvSpPr>
          <p:cNvPr id="1393694" name="Rectangle 30"/>
          <p:cNvSpPr>
            <a:spLocks noGrp="1" noChangeArrowheads="1"/>
          </p:cNvSpPr>
          <p:nvPr>
            <p:ph type="title"/>
          </p:nvPr>
        </p:nvSpPr>
        <p:spPr/>
        <p:txBody>
          <a:bodyPr/>
          <a:lstStyle/>
          <a:p>
            <a:r>
              <a:rPr lang="en-US" altLang="zh-CN"/>
              <a:t>7.4.6 </a:t>
            </a:r>
            <a:r>
              <a:rPr lang="zh-CN" altLang="en-US" b="0"/>
              <a:t>流水线性能分析</a:t>
            </a:r>
            <a:endParaRPr lang="en-US" altLang="zh-CN"/>
          </a:p>
        </p:txBody>
      </p:sp>
      <p:sp>
        <p:nvSpPr>
          <p:cNvPr id="1393695" name="Rectangle 31"/>
          <p:cNvSpPr>
            <a:spLocks noGrp="1" noChangeArrowheads="1"/>
          </p:cNvSpPr>
          <p:nvPr>
            <p:ph type="body" idx="1"/>
          </p:nvPr>
        </p:nvSpPr>
        <p:spPr>
          <a:xfrm>
            <a:off x="457200" y="549275"/>
            <a:ext cx="8578850" cy="6119813"/>
          </a:xfrm>
        </p:spPr>
        <p:txBody>
          <a:bodyPr/>
          <a:lstStyle/>
          <a:p>
            <a:pPr marL="0" indent="0" algn="just">
              <a:spcBef>
                <a:spcPct val="10000"/>
              </a:spcBef>
              <a:buFont typeface="Wingdings" pitchFamily="2" charset="2"/>
              <a:buNone/>
            </a:pPr>
            <a:r>
              <a:rPr lang="en-US" altLang="zh-CN" sz="2400"/>
              <a:t>【</a:t>
            </a:r>
            <a:r>
              <a:rPr lang="zh-CN" altLang="en-US" sz="2400"/>
              <a:t>例</a:t>
            </a:r>
            <a:r>
              <a:rPr lang="en-US" altLang="zh-CN" sz="2400"/>
              <a:t>7.5】</a:t>
            </a:r>
            <a:r>
              <a:rPr lang="zh-CN" altLang="en-US" sz="2400"/>
              <a:t>某指令流水线结构如图</a:t>
            </a:r>
            <a:r>
              <a:rPr lang="en-US" altLang="zh-CN" sz="2400"/>
              <a:t>7.17(a)</a:t>
            </a:r>
            <a:r>
              <a:rPr lang="zh-CN" altLang="en-US" sz="2400"/>
              <a:t>所示，在流水线不断流的情况下，分析该流水线的吞吐率和加速比？</a:t>
            </a:r>
            <a:endParaRPr lang="en-US" altLang="zh-CN"/>
          </a:p>
        </p:txBody>
      </p:sp>
      <p:sp>
        <p:nvSpPr>
          <p:cNvPr id="1393818" name="Rectangle 154"/>
          <p:cNvSpPr>
            <a:spLocks noChangeArrowheads="1"/>
          </p:cNvSpPr>
          <p:nvPr/>
        </p:nvSpPr>
        <p:spPr bwMode="auto">
          <a:xfrm>
            <a:off x="1949450" y="6211888"/>
            <a:ext cx="4927600" cy="457200"/>
          </a:xfrm>
          <a:prstGeom prst="rect">
            <a:avLst/>
          </a:prstGeom>
          <a:noFill/>
          <a:ln w="28575" algn="ctr">
            <a:noFill/>
            <a:miter lim="800000"/>
            <a:headEnd/>
            <a:tailEnd/>
          </a:ln>
          <a:effectLst/>
        </p:spPr>
        <p:txBody>
          <a:bodyPr wrap="none" anchor="ctr">
            <a:spAutoFit/>
          </a:bodyPr>
          <a:lstStyle/>
          <a:p>
            <a:pPr algn="l"/>
            <a:r>
              <a:rPr kumimoji="1" lang="zh-CN" altLang="en-US">
                <a:solidFill>
                  <a:schemeClr val="bg2"/>
                </a:solidFill>
                <a:ea typeface="楷体_GB2312" pitchFamily="49" charset="-122"/>
              </a:rPr>
              <a:t>图</a:t>
            </a:r>
            <a:r>
              <a:rPr kumimoji="1" lang="en-US" altLang="zh-CN">
                <a:solidFill>
                  <a:schemeClr val="bg2"/>
                </a:solidFill>
                <a:ea typeface="楷体_GB2312" pitchFamily="49" charset="-122"/>
              </a:rPr>
              <a:t>7.17(a)</a:t>
            </a:r>
            <a:r>
              <a:rPr kumimoji="1" lang="zh-CN" altLang="en-US">
                <a:solidFill>
                  <a:schemeClr val="bg2"/>
                </a:solidFill>
                <a:ea typeface="楷体_GB2312" pitchFamily="49" charset="-122"/>
              </a:rPr>
              <a:t>流水线时</a:t>
            </a:r>
            <a:r>
              <a:rPr kumimoji="1" lang="en-US" altLang="zh-CN">
                <a:solidFill>
                  <a:schemeClr val="bg2"/>
                </a:solidFill>
                <a:ea typeface="楷体_GB2312" pitchFamily="49" charset="-122"/>
              </a:rPr>
              <a:t>-</a:t>
            </a:r>
            <a:r>
              <a:rPr kumimoji="1" lang="zh-CN" altLang="en-US">
                <a:solidFill>
                  <a:schemeClr val="bg2"/>
                </a:solidFill>
                <a:ea typeface="楷体_GB2312" pitchFamily="49" charset="-122"/>
              </a:rPr>
              <a:t>空图：异步控制 </a:t>
            </a:r>
          </a:p>
        </p:txBody>
      </p:sp>
      <p:sp>
        <p:nvSpPr>
          <p:cNvPr id="1393819" name="Rectangle 155"/>
          <p:cNvSpPr>
            <a:spLocks noChangeArrowheads="1"/>
          </p:cNvSpPr>
          <p:nvPr/>
        </p:nvSpPr>
        <p:spPr bwMode="auto">
          <a:xfrm>
            <a:off x="412750" y="4870450"/>
            <a:ext cx="8636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93820" name="Rectangle 156"/>
          <p:cNvSpPr>
            <a:spLocks noChangeArrowheads="1"/>
          </p:cNvSpPr>
          <p:nvPr/>
        </p:nvSpPr>
        <p:spPr bwMode="auto">
          <a:xfrm>
            <a:off x="1277938" y="4437063"/>
            <a:ext cx="4318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93821" name="Rectangle 157"/>
          <p:cNvSpPr>
            <a:spLocks noChangeArrowheads="1"/>
          </p:cNvSpPr>
          <p:nvPr/>
        </p:nvSpPr>
        <p:spPr bwMode="auto">
          <a:xfrm>
            <a:off x="1709738" y="4005263"/>
            <a:ext cx="1296987"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93822" name="Line 158"/>
          <p:cNvSpPr>
            <a:spLocks noChangeShapeType="1"/>
          </p:cNvSpPr>
          <p:nvPr/>
        </p:nvSpPr>
        <p:spPr bwMode="auto">
          <a:xfrm flipV="1">
            <a:off x="412750" y="5300663"/>
            <a:ext cx="8569325" cy="1587"/>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3823" name="Line 159"/>
          <p:cNvSpPr>
            <a:spLocks noChangeShapeType="1"/>
          </p:cNvSpPr>
          <p:nvPr/>
        </p:nvSpPr>
        <p:spPr bwMode="auto">
          <a:xfrm flipV="1">
            <a:off x="412750" y="2709863"/>
            <a:ext cx="0" cy="2592387"/>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3824" name="Rectangle 160"/>
          <p:cNvSpPr>
            <a:spLocks noChangeArrowheads="1"/>
          </p:cNvSpPr>
          <p:nvPr/>
        </p:nvSpPr>
        <p:spPr bwMode="auto">
          <a:xfrm>
            <a:off x="412750" y="5229225"/>
            <a:ext cx="431800" cy="431800"/>
          </a:xfrm>
          <a:prstGeom prst="rect">
            <a:avLst/>
          </a:prstGeom>
          <a:noFill/>
          <a:ln w="12700" algn="ctr">
            <a:noFill/>
            <a:miter lim="800000"/>
            <a:headEnd/>
            <a:tailEnd/>
          </a:ln>
          <a:effectLst/>
        </p:spPr>
        <p:txBody>
          <a:bodyPr wrap="none"/>
          <a:lstStyle/>
          <a:p>
            <a:r>
              <a:rPr lang="en-US" altLang="zh-CN">
                <a:solidFill>
                  <a:srgbClr val="CC0099"/>
                </a:solidFill>
              </a:rPr>
              <a:t>1</a:t>
            </a:r>
            <a:endParaRPr lang="en-US" altLang="zh-CN" baseline="-25000">
              <a:solidFill>
                <a:srgbClr val="CC0099"/>
              </a:solidFill>
            </a:endParaRPr>
          </a:p>
        </p:txBody>
      </p:sp>
      <p:sp>
        <p:nvSpPr>
          <p:cNvPr id="1393825" name="Rectangle 161"/>
          <p:cNvSpPr>
            <a:spLocks noChangeArrowheads="1"/>
          </p:cNvSpPr>
          <p:nvPr/>
        </p:nvSpPr>
        <p:spPr bwMode="auto">
          <a:xfrm>
            <a:off x="846138" y="5229225"/>
            <a:ext cx="431800" cy="431800"/>
          </a:xfrm>
          <a:prstGeom prst="rect">
            <a:avLst/>
          </a:prstGeom>
          <a:noFill/>
          <a:ln w="12700" algn="ctr">
            <a:noFill/>
            <a:miter lim="800000"/>
            <a:headEnd/>
            <a:tailEnd/>
          </a:ln>
          <a:effectLst/>
        </p:spPr>
        <p:txBody>
          <a:bodyPr wrap="none"/>
          <a:lstStyle/>
          <a:p>
            <a:r>
              <a:rPr lang="en-US" altLang="zh-CN">
                <a:solidFill>
                  <a:srgbClr val="CC0099"/>
                </a:solidFill>
              </a:rPr>
              <a:t>2</a:t>
            </a:r>
            <a:endParaRPr lang="en-US" altLang="zh-CN" baseline="-25000">
              <a:solidFill>
                <a:srgbClr val="CC0099"/>
              </a:solidFill>
            </a:endParaRPr>
          </a:p>
        </p:txBody>
      </p:sp>
      <p:sp>
        <p:nvSpPr>
          <p:cNvPr id="1393826" name="Rectangle 162"/>
          <p:cNvSpPr>
            <a:spLocks noChangeArrowheads="1"/>
          </p:cNvSpPr>
          <p:nvPr/>
        </p:nvSpPr>
        <p:spPr bwMode="auto">
          <a:xfrm>
            <a:off x="1709738" y="5229225"/>
            <a:ext cx="431800" cy="431800"/>
          </a:xfrm>
          <a:prstGeom prst="rect">
            <a:avLst/>
          </a:prstGeom>
          <a:noFill/>
          <a:ln w="12700" algn="ctr">
            <a:noFill/>
            <a:miter lim="800000"/>
            <a:headEnd/>
            <a:tailEnd/>
          </a:ln>
          <a:effectLst/>
        </p:spPr>
        <p:txBody>
          <a:bodyPr wrap="none"/>
          <a:lstStyle/>
          <a:p>
            <a:r>
              <a:rPr lang="en-US" altLang="zh-CN">
                <a:solidFill>
                  <a:srgbClr val="CC0099"/>
                </a:solidFill>
              </a:rPr>
              <a:t>4</a:t>
            </a:r>
            <a:endParaRPr lang="en-US" altLang="zh-CN" baseline="-25000">
              <a:solidFill>
                <a:srgbClr val="CC0099"/>
              </a:solidFill>
            </a:endParaRPr>
          </a:p>
        </p:txBody>
      </p:sp>
      <p:sp>
        <p:nvSpPr>
          <p:cNvPr id="1393827" name="Rectangle 163"/>
          <p:cNvSpPr>
            <a:spLocks noChangeArrowheads="1"/>
          </p:cNvSpPr>
          <p:nvPr/>
        </p:nvSpPr>
        <p:spPr bwMode="auto">
          <a:xfrm>
            <a:off x="1277938" y="5229225"/>
            <a:ext cx="431800" cy="431800"/>
          </a:xfrm>
          <a:prstGeom prst="rect">
            <a:avLst/>
          </a:prstGeom>
          <a:noFill/>
          <a:ln w="12700" algn="ctr">
            <a:noFill/>
            <a:miter lim="800000"/>
            <a:headEnd/>
            <a:tailEnd/>
          </a:ln>
          <a:effectLst/>
        </p:spPr>
        <p:txBody>
          <a:bodyPr wrap="none"/>
          <a:lstStyle/>
          <a:p>
            <a:r>
              <a:rPr lang="en-US" altLang="zh-CN">
                <a:solidFill>
                  <a:srgbClr val="CC0099"/>
                </a:solidFill>
              </a:rPr>
              <a:t>3</a:t>
            </a:r>
            <a:endParaRPr lang="en-US" altLang="zh-CN" baseline="-25000">
              <a:solidFill>
                <a:srgbClr val="CC0099"/>
              </a:solidFill>
            </a:endParaRPr>
          </a:p>
        </p:txBody>
      </p:sp>
      <p:sp>
        <p:nvSpPr>
          <p:cNvPr id="1393828" name="Rectangle 164"/>
          <p:cNvSpPr>
            <a:spLocks noChangeArrowheads="1"/>
          </p:cNvSpPr>
          <p:nvPr/>
        </p:nvSpPr>
        <p:spPr bwMode="auto">
          <a:xfrm>
            <a:off x="2141538" y="5229225"/>
            <a:ext cx="431800" cy="431800"/>
          </a:xfrm>
          <a:prstGeom prst="rect">
            <a:avLst/>
          </a:prstGeom>
          <a:noFill/>
          <a:ln w="12700" algn="ctr">
            <a:noFill/>
            <a:miter lim="800000"/>
            <a:headEnd/>
            <a:tailEnd/>
          </a:ln>
          <a:effectLst/>
        </p:spPr>
        <p:txBody>
          <a:bodyPr wrap="none"/>
          <a:lstStyle/>
          <a:p>
            <a:r>
              <a:rPr lang="en-US" altLang="zh-CN">
                <a:solidFill>
                  <a:srgbClr val="CC0099"/>
                </a:solidFill>
              </a:rPr>
              <a:t>5</a:t>
            </a:r>
            <a:endParaRPr lang="en-US" altLang="zh-CN" baseline="-25000">
              <a:solidFill>
                <a:srgbClr val="CC0099"/>
              </a:solidFill>
            </a:endParaRPr>
          </a:p>
        </p:txBody>
      </p:sp>
      <p:sp>
        <p:nvSpPr>
          <p:cNvPr id="1393829" name="Rectangle 165"/>
          <p:cNvSpPr>
            <a:spLocks noChangeArrowheads="1"/>
          </p:cNvSpPr>
          <p:nvPr/>
        </p:nvSpPr>
        <p:spPr bwMode="auto">
          <a:xfrm>
            <a:off x="3436938" y="5229225"/>
            <a:ext cx="431800" cy="431800"/>
          </a:xfrm>
          <a:prstGeom prst="rect">
            <a:avLst/>
          </a:prstGeom>
          <a:noFill/>
          <a:ln w="12700" algn="ctr">
            <a:noFill/>
            <a:miter lim="800000"/>
            <a:headEnd/>
            <a:tailEnd/>
          </a:ln>
          <a:effectLst/>
        </p:spPr>
        <p:txBody>
          <a:bodyPr wrap="none"/>
          <a:lstStyle/>
          <a:p>
            <a:r>
              <a:rPr lang="en-US" altLang="zh-CN">
                <a:solidFill>
                  <a:srgbClr val="CC0099"/>
                </a:solidFill>
              </a:rPr>
              <a:t>8</a:t>
            </a:r>
            <a:endParaRPr lang="en-US" altLang="zh-CN" baseline="-25000">
              <a:solidFill>
                <a:srgbClr val="CC0099"/>
              </a:solidFill>
            </a:endParaRPr>
          </a:p>
        </p:txBody>
      </p:sp>
      <p:sp>
        <p:nvSpPr>
          <p:cNvPr id="1393830" name="Rectangle 166"/>
          <p:cNvSpPr>
            <a:spLocks noChangeArrowheads="1"/>
          </p:cNvSpPr>
          <p:nvPr/>
        </p:nvSpPr>
        <p:spPr bwMode="auto">
          <a:xfrm>
            <a:off x="2573338" y="5229225"/>
            <a:ext cx="431800" cy="431800"/>
          </a:xfrm>
          <a:prstGeom prst="rect">
            <a:avLst/>
          </a:prstGeom>
          <a:noFill/>
          <a:ln w="12700" algn="ctr">
            <a:noFill/>
            <a:miter lim="800000"/>
            <a:headEnd/>
            <a:tailEnd/>
          </a:ln>
          <a:effectLst/>
        </p:spPr>
        <p:txBody>
          <a:bodyPr wrap="none"/>
          <a:lstStyle/>
          <a:p>
            <a:r>
              <a:rPr lang="en-US" altLang="zh-CN">
                <a:solidFill>
                  <a:srgbClr val="CC0099"/>
                </a:solidFill>
              </a:rPr>
              <a:t>6</a:t>
            </a:r>
            <a:endParaRPr lang="en-US" altLang="zh-CN" baseline="-25000">
              <a:solidFill>
                <a:srgbClr val="CC0099"/>
              </a:solidFill>
            </a:endParaRPr>
          </a:p>
        </p:txBody>
      </p:sp>
      <p:sp>
        <p:nvSpPr>
          <p:cNvPr id="1393831" name="Rectangle 167"/>
          <p:cNvSpPr>
            <a:spLocks noChangeArrowheads="1"/>
          </p:cNvSpPr>
          <p:nvPr/>
        </p:nvSpPr>
        <p:spPr bwMode="auto">
          <a:xfrm>
            <a:off x="3005138" y="5229225"/>
            <a:ext cx="431800" cy="431800"/>
          </a:xfrm>
          <a:prstGeom prst="rect">
            <a:avLst/>
          </a:prstGeom>
          <a:noFill/>
          <a:ln w="12700" algn="ctr">
            <a:noFill/>
            <a:miter lim="800000"/>
            <a:headEnd/>
            <a:tailEnd/>
          </a:ln>
          <a:effectLst/>
        </p:spPr>
        <p:txBody>
          <a:bodyPr wrap="none"/>
          <a:lstStyle/>
          <a:p>
            <a:r>
              <a:rPr lang="en-US" altLang="zh-CN">
                <a:solidFill>
                  <a:srgbClr val="CC0099"/>
                </a:solidFill>
              </a:rPr>
              <a:t>7</a:t>
            </a:r>
            <a:endParaRPr lang="en-US" altLang="zh-CN" baseline="-25000">
              <a:solidFill>
                <a:srgbClr val="CC0099"/>
              </a:solidFill>
            </a:endParaRPr>
          </a:p>
        </p:txBody>
      </p:sp>
      <p:sp>
        <p:nvSpPr>
          <p:cNvPr id="1393832" name="Rectangle 168"/>
          <p:cNvSpPr>
            <a:spLocks noChangeArrowheads="1"/>
          </p:cNvSpPr>
          <p:nvPr/>
        </p:nvSpPr>
        <p:spPr bwMode="auto">
          <a:xfrm>
            <a:off x="3870325" y="5229225"/>
            <a:ext cx="431800" cy="431800"/>
          </a:xfrm>
          <a:prstGeom prst="rect">
            <a:avLst/>
          </a:prstGeom>
          <a:noFill/>
          <a:ln w="12700" algn="ctr">
            <a:noFill/>
            <a:miter lim="800000"/>
            <a:headEnd/>
            <a:tailEnd/>
          </a:ln>
          <a:effectLst/>
        </p:spPr>
        <p:txBody>
          <a:bodyPr wrap="none"/>
          <a:lstStyle/>
          <a:p>
            <a:r>
              <a:rPr lang="en-US" altLang="zh-CN">
                <a:solidFill>
                  <a:srgbClr val="CC0099"/>
                </a:solidFill>
              </a:rPr>
              <a:t>9</a:t>
            </a:r>
            <a:endParaRPr lang="en-US" altLang="zh-CN" baseline="-25000">
              <a:solidFill>
                <a:srgbClr val="CC0099"/>
              </a:solidFill>
            </a:endParaRPr>
          </a:p>
        </p:txBody>
      </p:sp>
      <p:sp>
        <p:nvSpPr>
          <p:cNvPr id="1393833" name="Rectangle 169"/>
          <p:cNvSpPr>
            <a:spLocks noChangeArrowheads="1"/>
          </p:cNvSpPr>
          <p:nvPr/>
        </p:nvSpPr>
        <p:spPr bwMode="auto">
          <a:xfrm>
            <a:off x="4302125" y="5229225"/>
            <a:ext cx="431800" cy="431800"/>
          </a:xfrm>
          <a:prstGeom prst="rect">
            <a:avLst/>
          </a:prstGeom>
          <a:noFill/>
          <a:ln w="12700" algn="ctr">
            <a:noFill/>
            <a:miter lim="800000"/>
            <a:headEnd/>
            <a:tailEnd/>
          </a:ln>
          <a:effectLst/>
        </p:spPr>
        <p:txBody>
          <a:bodyPr wrap="none"/>
          <a:lstStyle/>
          <a:p>
            <a:r>
              <a:rPr lang="en-US" altLang="zh-CN">
                <a:solidFill>
                  <a:srgbClr val="CC0099"/>
                </a:solidFill>
              </a:rPr>
              <a:t>10</a:t>
            </a:r>
            <a:endParaRPr lang="en-US" altLang="zh-CN" baseline="-25000">
              <a:solidFill>
                <a:srgbClr val="CC0099"/>
              </a:solidFill>
            </a:endParaRPr>
          </a:p>
        </p:txBody>
      </p:sp>
      <p:sp>
        <p:nvSpPr>
          <p:cNvPr id="1393834" name="Rectangle 170"/>
          <p:cNvSpPr>
            <a:spLocks noChangeArrowheads="1"/>
          </p:cNvSpPr>
          <p:nvPr/>
        </p:nvSpPr>
        <p:spPr bwMode="auto">
          <a:xfrm>
            <a:off x="4733925" y="5229225"/>
            <a:ext cx="431800" cy="431800"/>
          </a:xfrm>
          <a:prstGeom prst="rect">
            <a:avLst/>
          </a:prstGeom>
          <a:noFill/>
          <a:ln w="12700" algn="ctr">
            <a:noFill/>
            <a:miter lim="800000"/>
            <a:headEnd/>
            <a:tailEnd/>
          </a:ln>
          <a:effectLst/>
        </p:spPr>
        <p:txBody>
          <a:bodyPr wrap="none"/>
          <a:lstStyle/>
          <a:p>
            <a:r>
              <a:rPr lang="en-US" altLang="zh-CN">
                <a:solidFill>
                  <a:srgbClr val="CC0099"/>
                </a:solidFill>
              </a:rPr>
              <a:t>11</a:t>
            </a:r>
            <a:endParaRPr lang="en-US" altLang="zh-CN" baseline="-25000">
              <a:solidFill>
                <a:srgbClr val="CC0099"/>
              </a:solidFill>
            </a:endParaRPr>
          </a:p>
        </p:txBody>
      </p:sp>
      <p:sp>
        <p:nvSpPr>
          <p:cNvPr id="1393835" name="Rectangle 171"/>
          <p:cNvSpPr>
            <a:spLocks noChangeArrowheads="1"/>
          </p:cNvSpPr>
          <p:nvPr/>
        </p:nvSpPr>
        <p:spPr bwMode="auto">
          <a:xfrm>
            <a:off x="34925" y="4870450"/>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1</a:t>
            </a:r>
          </a:p>
        </p:txBody>
      </p:sp>
      <p:sp>
        <p:nvSpPr>
          <p:cNvPr id="1393836" name="Rectangle 172"/>
          <p:cNvSpPr>
            <a:spLocks noChangeArrowheads="1"/>
          </p:cNvSpPr>
          <p:nvPr/>
        </p:nvSpPr>
        <p:spPr bwMode="auto">
          <a:xfrm>
            <a:off x="34925" y="4437063"/>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2</a:t>
            </a:r>
          </a:p>
        </p:txBody>
      </p:sp>
      <p:sp>
        <p:nvSpPr>
          <p:cNvPr id="1393837" name="Rectangle 173"/>
          <p:cNvSpPr>
            <a:spLocks noChangeArrowheads="1"/>
          </p:cNvSpPr>
          <p:nvPr/>
        </p:nvSpPr>
        <p:spPr bwMode="auto">
          <a:xfrm>
            <a:off x="34925" y="4005263"/>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3</a:t>
            </a:r>
          </a:p>
        </p:txBody>
      </p:sp>
      <p:sp>
        <p:nvSpPr>
          <p:cNvPr id="1393838" name="Rectangle 174"/>
          <p:cNvSpPr>
            <a:spLocks noChangeArrowheads="1"/>
          </p:cNvSpPr>
          <p:nvPr/>
        </p:nvSpPr>
        <p:spPr bwMode="auto">
          <a:xfrm>
            <a:off x="34925" y="3573463"/>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4</a:t>
            </a:r>
          </a:p>
        </p:txBody>
      </p:sp>
      <p:sp>
        <p:nvSpPr>
          <p:cNvPr id="1393839" name="Rectangle 175"/>
          <p:cNvSpPr>
            <a:spLocks noChangeArrowheads="1"/>
          </p:cNvSpPr>
          <p:nvPr/>
        </p:nvSpPr>
        <p:spPr bwMode="auto">
          <a:xfrm>
            <a:off x="8081963" y="4870450"/>
            <a:ext cx="900112" cy="822325"/>
          </a:xfrm>
          <a:prstGeom prst="rect">
            <a:avLst/>
          </a:prstGeom>
          <a:noFill/>
          <a:ln w="28575" algn="ctr">
            <a:noFill/>
            <a:miter lim="800000"/>
            <a:headEnd/>
            <a:tailEnd/>
          </a:ln>
          <a:effectLst/>
        </p:spPr>
        <p:txBody>
          <a:bodyPr anchor="ctr">
            <a:spAutoFit/>
          </a:bodyPr>
          <a:lstStyle/>
          <a:p>
            <a:pPr algn="r"/>
            <a:r>
              <a:rPr lang="zh-CN" altLang="en-US">
                <a:solidFill>
                  <a:srgbClr val="0000FF"/>
                </a:solidFill>
              </a:rPr>
              <a:t>时钟</a:t>
            </a:r>
          </a:p>
          <a:p>
            <a:pPr algn="r"/>
            <a:r>
              <a:rPr lang="zh-CN" altLang="en-US">
                <a:solidFill>
                  <a:srgbClr val="0000FF"/>
                </a:solidFill>
              </a:rPr>
              <a:t>周期</a:t>
            </a:r>
            <a:endParaRPr lang="zh-CN" altLang="en-US" baseline="-25000">
              <a:solidFill>
                <a:srgbClr val="0000FF"/>
              </a:solidFill>
            </a:endParaRPr>
          </a:p>
        </p:txBody>
      </p:sp>
      <p:sp>
        <p:nvSpPr>
          <p:cNvPr id="1393840" name="Rectangle 176"/>
          <p:cNvSpPr>
            <a:spLocks noChangeArrowheads="1"/>
          </p:cNvSpPr>
          <p:nvPr/>
        </p:nvSpPr>
        <p:spPr bwMode="auto">
          <a:xfrm>
            <a:off x="341313" y="2565400"/>
            <a:ext cx="576262" cy="457200"/>
          </a:xfrm>
          <a:prstGeom prst="rect">
            <a:avLst/>
          </a:prstGeom>
          <a:noFill/>
          <a:ln w="28575" algn="ctr">
            <a:noFill/>
            <a:miter lim="800000"/>
            <a:headEnd/>
            <a:tailEnd/>
          </a:ln>
          <a:effectLst/>
        </p:spPr>
        <p:txBody>
          <a:bodyPr anchor="ctr">
            <a:spAutoFit/>
          </a:bodyPr>
          <a:lstStyle/>
          <a:p>
            <a:r>
              <a:rPr lang="zh-CN" altLang="en-US">
                <a:solidFill>
                  <a:srgbClr val="0000FF"/>
                </a:solidFill>
              </a:rPr>
              <a:t>段</a:t>
            </a:r>
            <a:endParaRPr lang="zh-CN" altLang="en-US" baseline="-25000">
              <a:solidFill>
                <a:srgbClr val="0000FF"/>
              </a:solidFill>
            </a:endParaRPr>
          </a:p>
        </p:txBody>
      </p:sp>
      <p:sp>
        <p:nvSpPr>
          <p:cNvPr id="1393841" name="Rectangle 177"/>
          <p:cNvSpPr>
            <a:spLocks noChangeArrowheads="1"/>
          </p:cNvSpPr>
          <p:nvPr/>
        </p:nvSpPr>
        <p:spPr bwMode="auto">
          <a:xfrm>
            <a:off x="3005138" y="3573463"/>
            <a:ext cx="8636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93842" name="Rectangle 178"/>
          <p:cNvSpPr>
            <a:spLocks noChangeArrowheads="1"/>
          </p:cNvSpPr>
          <p:nvPr/>
        </p:nvSpPr>
        <p:spPr bwMode="auto">
          <a:xfrm>
            <a:off x="3870325" y="3141663"/>
            <a:ext cx="4318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93843" name="Rectangle 179"/>
          <p:cNvSpPr>
            <a:spLocks noChangeArrowheads="1"/>
          </p:cNvSpPr>
          <p:nvPr/>
        </p:nvSpPr>
        <p:spPr bwMode="auto">
          <a:xfrm>
            <a:off x="1277938" y="4868863"/>
            <a:ext cx="8636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93844" name="Rectangle 180"/>
          <p:cNvSpPr>
            <a:spLocks noChangeArrowheads="1"/>
          </p:cNvSpPr>
          <p:nvPr/>
        </p:nvSpPr>
        <p:spPr bwMode="auto">
          <a:xfrm>
            <a:off x="2143125" y="4437063"/>
            <a:ext cx="4318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93845" name="Rectangle 181"/>
          <p:cNvSpPr>
            <a:spLocks noChangeArrowheads="1"/>
          </p:cNvSpPr>
          <p:nvPr/>
        </p:nvSpPr>
        <p:spPr bwMode="auto">
          <a:xfrm>
            <a:off x="3006725" y="4005263"/>
            <a:ext cx="1296988"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93846" name="Rectangle 182"/>
          <p:cNvSpPr>
            <a:spLocks noChangeArrowheads="1"/>
          </p:cNvSpPr>
          <p:nvPr/>
        </p:nvSpPr>
        <p:spPr bwMode="auto">
          <a:xfrm>
            <a:off x="4302125" y="3573463"/>
            <a:ext cx="8636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93847" name="Rectangle 183"/>
          <p:cNvSpPr>
            <a:spLocks noChangeArrowheads="1"/>
          </p:cNvSpPr>
          <p:nvPr/>
        </p:nvSpPr>
        <p:spPr bwMode="auto">
          <a:xfrm>
            <a:off x="5167313" y="3141663"/>
            <a:ext cx="4318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93848" name="Rectangle 184"/>
          <p:cNvSpPr>
            <a:spLocks noChangeArrowheads="1"/>
          </p:cNvSpPr>
          <p:nvPr/>
        </p:nvSpPr>
        <p:spPr bwMode="auto">
          <a:xfrm>
            <a:off x="2141538" y="4868863"/>
            <a:ext cx="8636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93849" name="Rectangle 185"/>
          <p:cNvSpPr>
            <a:spLocks noChangeArrowheads="1"/>
          </p:cNvSpPr>
          <p:nvPr/>
        </p:nvSpPr>
        <p:spPr bwMode="auto">
          <a:xfrm>
            <a:off x="3006725" y="4437063"/>
            <a:ext cx="4318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93850" name="Rectangle 186"/>
          <p:cNvSpPr>
            <a:spLocks noChangeArrowheads="1"/>
          </p:cNvSpPr>
          <p:nvPr/>
        </p:nvSpPr>
        <p:spPr bwMode="auto">
          <a:xfrm>
            <a:off x="4302125" y="4005263"/>
            <a:ext cx="1296988"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93851" name="Rectangle 187"/>
          <p:cNvSpPr>
            <a:spLocks noChangeArrowheads="1"/>
          </p:cNvSpPr>
          <p:nvPr/>
        </p:nvSpPr>
        <p:spPr bwMode="auto">
          <a:xfrm>
            <a:off x="5597525" y="3573463"/>
            <a:ext cx="8636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93852" name="Rectangle 188"/>
          <p:cNvSpPr>
            <a:spLocks noChangeArrowheads="1"/>
          </p:cNvSpPr>
          <p:nvPr/>
        </p:nvSpPr>
        <p:spPr bwMode="auto">
          <a:xfrm>
            <a:off x="6462713" y="3141663"/>
            <a:ext cx="4318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93853" name="Rectangle 189"/>
          <p:cNvSpPr>
            <a:spLocks noChangeArrowheads="1"/>
          </p:cNvSpPr>
          <p:nvPr/>
        </p:nvSpPr>
        <p:spPr bwMode="auto">
          <a:xfrm>
            <a:off x="3005138" y="4868863"/>
            <a:ext cx="8636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393854" name="Rectangle 190"/>
          <p:cNvSpPr>
            <a:spLocks noChangeArrowheads="1"/>
          </p:cNvSpPr>
          <p:nvPr/>
        </p:nvSpPr>
        <p:spPr bwMode="auto">
          <a:xfrm>
            <a:off x="4302125" y="4437063"/>
            <a:ext cx="4318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393855" name="Rectangle 191"/>
          <p:cNvSpPr>
            <a:spLocks noChangeArrowheads="1"/>
          </p:cNvSpPr>
          <p:nvPr/>
        </p:nvSpPr>
        <p:spPr bwMode="auto">
          <a:xfrm>
            <a:off x="5599113" y="4005263"/>
            <a:ext cx="1296987"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393856" name="Rectangle 192"/>
          <p:cNvSpPr>
            <a:spLocks noChangeArrowheads="1"/>
          </p:cNvSpPr>
          <p:nvPr/>
        </p:nvSpPr>
        <p:spPr bwMode="auto">
          <a:xfrm>
            <a:off x="4302125" y="4868863"/>
            <a:ext cx="863600"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sp>
        <p:nvSpPr>
          <p:cNvPr id="1393857" name="Rectangle 193"/>
          <p:cNvSpPr>
            <a:spLocks noChangeArrowheads="1"/>
          </p:cNvSpPr>
          <p:nvPr/>
        </p:nvSpPr>
        <p:spPr bwMode="auto">
          <a:xfrm>
            <a:off x="5597525" y="4437063"/>
            <a:ext cx="431800"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sp>
        <p:nvSpPr>
          <p:cNvPr id="1393858" name="Line 194"/>
          <p:cNvSpPr>
            <a:spLocks noChangeShapeType="1"/>
          </p:cNvSpPr>
          <p:nvPr/>
        </p:nvSpPr>
        <p:spPr bwMode="auto">
          <a:xfrm flipH="1">
            <a:off x="412750" y="3141663"/>
            <a:ext cx="8569325"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93859" name="Rectangle 195"/>
          <p:cNvSpPr>
            <a:spLocks noChangeArrowheads="1"/>
          </p:cNvSpPr>
          <p:nvPr/>
        </p:nvSpPr>
        <p:spPr bwMode="auto">
          <a:xfrm>
            <a:off x="5165725" y="5229225"/>
            <a:ext cx="431800" cy="431800"/>
          </a:xfrm>
          <a:prstGeom prst="rect">
            <a:avLst/>
          </a:prstGeom>
          <a:noFill/>
          <a:ln w="12700" algn="ctr">
            <a:noFill/>
            <a:miter lim="800000"/>
            <a:headEnd/>
            <a:tailEnd/>
          </a:ln>
          <a:effectLst/>
        </p:spPr>
        <p:txBody>
          <a:bodyPr wrap="none"/>
          <a:lstStyle/>
          <a:p>
            <a:r>
              <a:rPr lang="en-US" altLang="zh-CN">
                <a:solidFill>
                  <a:srgbClr val="CC0099"/>
                </a:solidFill>
              </a:rPr>
              <a:t>12</a:t>
            </a:r>
            <a:endParaRPr lang="en-US" altLang="zh-CN" baseline="-25000">
              <a:solidFill>
                <a:srgbClr val="CC0099"/>
              </a:solidFill>
            </a:endParaRPr>
          </a:p>
        </p:txBody>
      </p:sp>
      <p:sp>
        <p:nvSpPr>
          <p:cNvPr id="1393860" name="Rectangle 196"/>
          <p:cNvSpPr>
            <a:spLocks noChangeArrowheads="1"/>
          </p:cNvSpPr>
          <p:nvPr/>
        </p:nvSpPr>
        <p:spPr bwMode="auto">
          <a:xfrm>
            <a:off x="5597525" y="5229225"/>
            <a:ext cx="431800" cy="431800"/>
          </a:xfrm>
          <a:prstGeom prst="rect">
            <a:avLst/>
          </a:prstGeom>
          <a:noFill/>
          <a:ln w="12700" algn="ctr">
            <a:noFill/>
            <a:miter lim="800000"/>
            <a:headEnd/>
            <a:tailEnd/>
          </a:ln>
          <a:effectLst/>
        </p:spPr>
        <p:txBody>
          <a:bodyPr wrap="none"/>
          <a:lstStyle/>
          <a:p>
            <a:r>
              <a:rPr lang="en-US" altLang="zh-CN">
                <a:solidFill>
                  <a:srgbClr val="CC0099"/>
                </a:solidFill>
              </a:rPr>
              <a:t>13</a:t>
            </a:r>
            <a:endParaRPr lang="en-US" altLang="zh-CN" baseline="-25000">
              <a:solidFill>
                <a:srgbClr val="CC0099"/>
              </a:solidFill>
            </a:endParaRPr>
          </a:p>
        </p:txBody>
      </p:sp>
      <p:sp>
        <p:nvSpPr>
          <p:cNvPr id="1393861" name="Rectangle 197"/>
          <p:cNvSpPr>
            <a:spLocks noChangeArrowheads="1"/>
          </p:cNvSpPr>
          <p:nvPr/>
        </p:nvSpPr>
        <p:spPr bwMode="auto">
          <a:xfrm>
            <a:off x="6029325" y="5229225"/>
            <a:ext cx="431800" cy="431800"/>
          </a:xfrm>
          <a:prstGeom prst="rect">
            <a:avLst/>
          </a:prstGeom>
          <a:noFill/>
          <a:ln w="12700" algn="ctr">
            <a:noFill/>
            <a:miter lim="800000"/>
            <a:headEnd/>
            <a:tailEnd/>
          </a:ln>
          <a:effectLst/>
        </p:spPr>
        <p:txBody>
          <a:bodyPr wrap="none"/>
          <a:lstStyle/>
          <a:p>
            <a:r>
              <a:rPr lang="en-US" altLang="zh-CN">
                <a:solidFill>
                  <a:srgbClr val="CC0099"/>
                </a:solidFill>
              </a:rPr>
              <a:t>14</a:t>
            </a:r>
            <a:endParaRPr lang="en-US" altLang="zh-CN" baseline="-25000">
              <a:solidFill>
                <a:srgbClr val="CC0099"/>
              </a:solidFill>
            </a:endParaRPr>
          </a:p>
        </p:txBody>
      </p:sp>
      <p:sp>
        <p:nvSpPr>
          <p:cNvPr id="1393862" name="Rectangle 198"/>
          <p:cNvSpPr>
            <a:spLocks noChangeArrowheads="1"/>
          </p:cNvSpPr>
          <p:nvPr/>
        </p:nvSpPr>
        <p:spPr bwMode="auto">
          <a:xfrm>
            <a:off x="6462713" y="5229225"/>
            <a:ext cx="431800" cy="431800"/>
          </a:xfrm>
          <a:prstGeom prst="rect">
            <a:avLst/>
          </a:prstGeom>
          <a:noFill/>
          <a:ln w="12700" algn="ctr">
            <a:noFill/>
            <a:miter lim="800000"/>
            <a:headEnd/>
            <a:tailEnd/>
          </a:ln>
          <a:effectLst/>
        </p:spPr>
        <p:txBody>
          <a:bodyPr wrap="none"/>
          <a:lstStyle/>
          <a:p>
            <a:r>
              <a:rPr lang="en-US" altLang="zh-CN">
                <a:solidFill>
                  <a:srgbClr val="CC0099"/>
                </a:solidFill>
              </a:rPr>
              <a:t>15</a:t>
            </a:r>
            <a:endParaRPr lang="en-US" altLang="zh-CN" baseline="-25000">
              <a:solidFill>
                <a:srgbClr val="CC0099"/>
              </a:solidFill>
            </a:endParaRPr>
          </a:p>
        </p:txBody>
      </p:sp>
      <p:graphicFrame>
        <p:nvGraphicFramePr>
          <p:cNvPr id="1393863" name="Group 199"/>
          <p:cNvGraphicFramePr>
            <a:graphicFrameLocks noGrp="1"/>
          </p:cNvGraphicFramePr>
          <p:nvPr/>
        </p:nvGraphicFramePr>
        <p:xfrm>
          <a:off x="412750" y="5302250"/>
          <a:ext cx="6477000" cy="358775"/>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gridCol w="431800">
                  <a:extLst>
                    <a:ext uri="{9D8B030D-6E8A-4147-A177-3AD203B41FA5}">
                      <a16:colId xmlns:a16="http://schemas.microsoft.com/office/drawing/2014/main" val="20008"/>
                    </a:ext>
                  </a:extLst>
                </a:gridCol>
                <a:gridCol w="431800">
                  <a:extLst>
                    <a:ext uri="{9D8B030D-6E8A-4147-A177-3AD203B41FA5}">
                      <a16:colId xmlns:a16="http://schemas.microsoft.com/office/drawing/2014/main" val="20009"/>
                    </a:ext>
                  </a:extLst>
                </a:gridCol>
                <a:gridCol w="431800">
                  <a:extLst>
                    <a:ext uri="{9D8B030D-6E8A-4147-A177-3AD203B41FA5}">
                      <a16:colId xmlns:a16="http://schemas.microsoft.com/office/drawing/2014/main" val="20010"/>
                    </a:ext>
                  </a:extLst>
                </a:gridCol>
                <a:gridCol w="431800">
                  <a:extLst>
                    <a:ext uri="{9D8B030D-6E8A-4147-A177-3AD203B41FA5}">
                      <a16:colId xmlns:a16="http://schemas.microsoft.com/office/drawing/2014/main" val="20011"/>
                    </a:ext>
                  </a:extLst>
                </a:gridCol>
                <a:gridCol w="431800">
                  <a:extLst>
                    <a:ext uri="{9D8B030D-6E8A-4147-A177-3AD203B41FA5}">
                      <a16:colId xmlns:a16="http://schemas.microsoft.com/office/drawing/2014/main" val="20012"/>
                    </a:ext>
                  </a:extLst>
                </a:gridCol>
                <a:gridCol w="431800">
                  <a:extLst>
                    <a:ext uri="{9D8B030D-6E8A-4147-A177-3AD203B41FA5}">
                      <a16:colId xmlns:a16="http://schemas.microsoft.com/office/drawing/2014/main" val="20013"/>
                    </a:ext>
                  </a:extLst>
                </a:gridCol>
                <a:gridCol w="431800">
                  <a:extLst>
                    <a:ext uri="{9D8B030D-6E8A-4147-A177-3AD203B41FA5}">
                      <a16:colId xmlns:a16="http://schemas.microsoft.com/office/drawing/2014/main" val="20014"/>
                    </a:ext>
                  </a:extLst>
                </a:gridCol>
              </a:tblGrid>
              <a:tr h="3587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393897" name="Line 233"/>
          <p:cNvSpPr>
            <a:spLocks noChangeShapeType="1"/>
          </p:cNvSpPr>
          <p:nvPr/>
        </p:nvSpPr>
        <p:spPr bwMode="auto">
          <a:xfrm flipH="1">
            <a:off x="412750" y="3573463"/>
            <a:ext cx="2592388"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93898" name="Line 234"/>
          <p:cNvSpPr>
            <a:spLocks noChangeShapeType="1"/>
          </p:cNvSpPr>
          <p:nvPr/>
        </p:nvSpPr>
        <p:spPr bwMode="auto">
          <a:xfrm flipH="1">
            <a:off x="412750" y="4005263"/>
            <a:ext cx="1296988"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93899" name="Line 235"/>
          <p:cNvSpPr>
            <a:spLocks noChangeShapeType="1"/>
          </p:cNvSpPr>
          <p:nvPr/>
        </p:nvSpPr>
        <p:spPr bwMode="auto">
          <a:xfrm flipH="1">
            <a:off x="412750" y="4437063"/>
            <a:ext cx="865188"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93900" name="Rectangle 236"/>
          <p:cNvSpPr>
            <a:spLocks noChangeArrowheads="1"/>
          </p:cNvSpPr>
          <p:nvPr/>
        </p:nvSpPr>
        <p:spPr bwMode="auto">
          <a:xfrm>
            <a:off x="34925" y="3141663"/>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5</a:t>
            </a:r>
          </a:p>
        </p:txBody>
      </p:sp>
      <p:graphicFrame>
        <p:nvGraphicFramePr>
          <p:cNvPr id="1393901" name="Group 237"/>
          <p:cNvGraphicFramePr>
            <a:graphicFrameLocks noGrp="1"/>
          </p:cNvGraphicFramePr>
          <p:nvPr/>
        </p:nvGraphicFramePr>
        <p:xfrm>
          <a:off x="103188" y="3143250"/>
          <a:ext cx="311150" cy="2159000"/>
        </p:xfrm>
        <a:graphic>
          <a:graphicData uri="http://schemas.openxmlformats.org/drawingml/2006/table">
            <a:tbl>
              <a:tblPr/>
              <a:tblGrid>
                <a:gridCol w="311150">
                  <a:extLst>
                    <a:ext uri="{9D8B030D-6E8A-4147-A177-3AD203B41FA5}">
                      <a16:colId xmlns:a16="http://schemas.microsoft.com/office/drawing/2014/main" val="20000"/>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393915" name="Rectangle 251"/>
          <p:cNvSpPr>
            <a:spLocks noChangeArrowheads="1"/>
          </p:cNvSpPr>
          <p:nvPr/>
        </p:nvSpPr>
        <p:spPr bwMode="auto">
          <a:xfrm>
            <a:off x="1331913" y="1858963"/>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1</a:t>
            </a:r>
          </a:p>
        </p:txBody>
      </p:sp>
      <p:sp>
        <p:nvSpPr>
          <p:cNvPr id="1393916" name="Line 252"/>
          <p:cNvSpPr>
            <a:spLocks noChangeShapeType="1"/>
          </p:cNvSpPr>
          <p:nvPr/>
        </p:nvSpPr>
        <p:spPr bwMode="auto">
          <a:xfrm>
            <a:off x="755650" y="2076450"/>
            <a:ext cx="5762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3917" name="Rectangle 253"/>
          <p:cNvSpPr>
            <a:spLocks noChangeArrowheads="1"/>
          </p:cNvSpPr>
          <p:nvPr/>
        </p:nvSpPr>
        <p:spPr bwMode="auto">
          <a:xfrm>
            <a:off x="2628900" y="1858963"/>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2</a:t>
            </a:r>
          </a:p>
        </p:txBody>
      </p:sp>
      <p:sp>
        <p:nvSpPr>
          <p:cNvPr id="1393918" name="Line 254"/>
          <p:cNvSpPr>
            <a:spLocks noChangeShapeType="1"/>
          </p:cNvSpPr>
          <p:nvPr/>
        </p:nvSpPr>
        <p:spPr bwMode="auto">
          <a:xfrm>
            <a:off x="2052638" y="2076450"/>
            <a:ext cx="576262"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3919" name="Rectangle 255"/>
          <p:cNvSpPr>
            <a:spLocks noChangeArrowheads="1"/>
          </p:cNvSpPr>
          <p:nvPr/>
        </p:nvSpPr>
        <p:spPr bwMode="auto">
          <a:xfrm>
            <a:off x="3924300" y="1858963"/>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3</a:t>
            </a:r>
          </a:p>
        </p:txBody>
      </p:sp>
      <p:sp>
        <p:nvSpPr>
          <p:cNvPr id="1393920" name="Line 256"/>
          <p:cNvSpPr>
            <a:spLocks noChangeShapeType="1"/>
          </p:cNvSpPr>
          <p:nvPr/>
        </p:nvSpPr>
        <p:spPr bwMode="auto">
          <a:xfrm>
            <a:off x="3348038" y="2076450"/>
            <a:ext cx="576262"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3921" name="Rectangle 257"/>
          <p:cNvSpPr>
            <a:spLocks noChangeArrowheads="1"/>
          </p:cNvSpPr>
          <p:nvPr/>
        </p:nvSpPr>
        <p:spPr bwMode="auto">
          <a:xfrm>
            <a:off x="5221288" y="1858963"/>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4</a:t>
            </a:r>
          </a:p>
        </p:txBody>
      </p:sp>
      <p:sp>
        <p:nvSpPr>
          <p:cNvPr id="1393922" name="Line 258"/>
          <p:cNvSpPr>
            <a:spLocks noChangeShapeType="1"/>
          </p:cNvSpPr>
          <p:nvPr/>
        </p:nvSpPr>
        <p:spPr bwMode="auto">
          <a:xfrm>
            <a:off x="4645025" y="2076450"/>
            <a:ext cx="5762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3923" name="Rectangle 259"/>
          <p:cNvSpPr>
            <a:spLocks noChangeArrowheads="1"/>
          </p:cNvSpPr>
          <p:nvPr/>
        </p:nvSpPr>
        <p:spPr bwMode="auto">
          <a:xfrm>
            <a:off x="6516688" y="1858963"/>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5</a:t>
            </a:r>
          </a:p>
        </p:txBody>
      </p:sp>
      <p:sp>
        <p:nvSpPr>
          <p:cNvPr id="1393924" name="Line 260"/>
          <p:cNvSpPr>
            <a:spLocks noChangeShapeType="1"/>
          </p:cNvSpPr>
          <p:nvPr/>
        </p:nvSpPr>
        <p:spPr bwMode="auto">
          <a:xfrm>
            <a:off x="5940425" y="2076450"/>
            <a:ext cx="5762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3925" name="Line 261"/>
          <p:cNvSpPr>
            <a:spLocks noChangeShapeType="1"/>
          </p:cNvSpPr>
          <p:nvPr/>
        </p:nvSpPr>
        <p:spPr bwMode="auto">
          <a:xfrm>
            <a:off x="7235825" y="2076450"/>
            <a:ext cx="5762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3926" name="Rectangle 262"/>
          <p:cNvSpPr>
            <a:spLocks noChangeArrowheads="1"/>
          </p:cNvSpPr>
          <p:nvPr/>
        </p:nvSpPr>
        <p:spPr bwMode="auto">
          <a:xfrm>
            <a:off x="1187450" y="1427163"/>
            <a:ext cx="1008063" cy="431800"/>
          </a:xfrm>
          <a:prstGeom prst="rect">
            <a:avLst/>
          </a:prstGeom>
          <a:noFill/>
          <a:ln w="28575" algn="ctr">
            <a:noFill/>
            <a:miter lim="800000"/>
            <a:headEnd/>
            <a:tailEnd/>
          </a:ln>
          <a:effectLst/>
        </p:spPr>
        <p:txBody>
          <a:bodyPr wrap="none" anchor="ctr"/>
          <a:lstStyle/>
          <a:p>
            <a:r>
              <a:rPr lang="en-US" altLang="zh-CN"/>
              <a:t>2T</a:t>
            </a:r>
            <a:r>
              <a:rPr lang="en-US" altLang="zh-CN" baseline="-25000"/>
              <a:t>CLK</a:t>
            </a:r>
          </a:p>
        </p:txBody>
      </p:sp>
      <p:sp>
        <p:nvSpPr>
          <p:cNvPr id="1393927" name="Rectangle 263"/>
          <p:cNvSpPr>
            <a:spLocks noChangeArrowheads="1"/>
          </p:cNvSpPr>
          <p:nvPr/>
        </p:nvSpPr>
        <p:spPr bwMode="auto">
          <a:xfrm>
            <a:off x="2484438" y="1427163"/>
            <a:ext cx="1008062" cy="431800"/>
          </a:xfrm>
          <a:prstGeom prst="rect">
            <a:avLst/>
          </a:prstGeom>
          <a:noFill/>
          <a:ln w="28575" algn="ctr">
            <a:noFill/>
            <a:miter lim="800000"/>
            <a:headEnd/>
            <a:tailEnd/>
          </a:ln>
          <a:effectLst/>
        </p:spPr>
        <p:txBody>
          <a:bodyPr wrap="none" anchor="ctr"/>
          <a:lstStyle/>
          <a:p>
            <a:r>
              <a:rPr lang="en-US" altLang="zh-CN"/>
              <a:t>T</a:t>
            </a:r>
            <a:r>
              <a:rPr lang="en-US" altLang="zh-CN" baseline="-25000"/>
              <a:t>CLK</a:t>
            </a:r>
          </a:p>
        </p:txBody>
      </p:sp>
      <p:sp>
        <p:nvSpPr>
          <p:cNvPr id="1393928" name="Rectangle 264"/>
          <p:cNvSpPr>
            <a:spLocks noChangeArrowheads="1"/>
          </p:cNvSpPr>
          <p:nvPr/>
        </p:nvSpPr>
        <p:spPr bwMode="auto">
          <a:xfrm>
            <a:off x="3779838" y="1427163"/>
            <a:ext cx="1008062" cy="431800"/>
          </a:xfrm>
          <a:prstGeom prst="rect">
            <a:avLst/>
          </a:prstGeom>
          <a:noFill/>
          <a:ln w="28575" algn="ctr">
            <a:noFill/>
            <a:miter lim="800000"/>
            <a:headEnd/>
            <a:tailEnd/>
          </a:ln>
          <a:effectLst/>
        </p:spPr>
        <p:txBody>
          <a:bodyPr wrap="none" anchor="ctr"/>
          <a:lstStyle/>
          <a:p>
            <a:r>
              <a:rPr lang="en-US" altLang="zh-CN"/>
              <a:t>3T</a:t>
            </a:r>
            <a:r>
              <a:rPr lang="en-US" altLang="zh-CN" baseline="-25000"/>
              <a:t>CLK</a:t>
            </a:r>
          </a:p>
        </p:txBody>
      </p:sp>
      <p:sp>
        <p:nvSpPr>
          <p:cNvPr id="1393929" name="Rectangle 265"/>
          <p:cNvSpPr>
            <a:spLocks noChangeArrowheads="1"/>
          </p:cNvSpPr>
          <p:nvPr/>
        </p:nvSpPr>
        <p:spPr bwMode="auto">
          <a:xfrm>
            <a:off x="5076825" y="1427163"/>
            <a:ext cx="1008063" cy="431800"/>
          </a:xfrm>
          <a:prstGeom prst="rect">
            <a:avLst/>
          </a:prstGeom>
          <a:noFill/>
          <a:ln w="28575" algn="ctr">
            <a:noFill/>
            <a:miter lim="800000"/>
            <a:headEnd/>
            <a:tailEnd/>
          </a:ln>
          <a:effectLst/>
        </p:spPr>
        <p:txBody>
          <a:bodyPr wrap="none" anchor="ctr"/>
          <a:lstStyle/>
          <a:p>
            <a:r>
              <a:rPr lang="en-US" altLang="zh-CN"/>
              <a:t>2T</a:t>
            </a:r>
            <a:r>
              <a:rPr lang="en-US" altLang="zh-CN" baseline="-25000"/>
              <a:t>CLK</a:t>
            </a:r>
          </a:p>
        </p:txBody>
      </p:sp>
      <p:sp>
        <p:nvSpPr>
          <p:cNvPr id="1393930" name="Rectangle 266"/>
          <p:cNvSpPr>
            <a:spLocks noChangeArrowheads="1"/>
          </p:cNvSpPr>
          <p:nvPr/>
        </p:nvSpPr>
        <p:spPr bwMode="auto">
          <a:xfrm>
            <a:off x="6372225" y="1427163"/>
            <a:ext cx="1008063" cy="431800"/>
          </a:xfrm>
          <a:prstGeom prst="rect">
            <a:avLst/>
          </a:prstGeom>
          <a:noFill/>
          <a:ln w="28575" algn="ctr">
            <a:noFill/>
            <a:miter lim="800000"/>
            <a:headEnd/>
            <a:tailEnd/>
          </a:ln>
          <a:effectLst/>
        </p:spPr>
        <p:txBody>
          <a:bodyPr wrap="none" anchor="ctr"/>
          <a:lstStyle/>
          <a:p>
            <a:r>
              <a:rPr lang="en-US" altLang="zh-CN"/>
              <a:t>T</a:t>
            </a:r>
            <a:r>
              <a:rPr lang="en-US" altLang="zh-CN" baseline="-25000"/>
              <a:t>CLK</a:t>
            </a:r>
          </a:p>
        </p:txBody>
      </p:sp>
      <p:sp>
        <p:nvSpPr>
          <p:cNvPr id="1393931" name="Rectangle 267"/>
          <p:cNvSpPr>
            <a:spLocks noChangeArrowheads="1"/>
          </p:cNvSpPr>
          <p:nvPr/>
        </p:nvSpPr>
        <p:spPr bwMode="auto">
          <a:xfrm>
            <a:off x="2724150" y="2482850"/>
            <a:ext cx="3143250" cy="457200"/>
          </a:xfrm>
          <a:prstGeom prst="rect">
            <a:avLst/>
          </a:prstGeom>
          <a:noFill/>
          <a:ln w="28575" algn="ctr">
            <a:noFill/>
            <a:miter lim="800000"/>
            <a:headEnd/>
            <a:tailEnd/>
          </a:ln>
          <a:effectLst/>
        </p:spPr>
        <p:txBody>
          <a:bodyPr wrap="none" anchor="ctr">
            <a:spAutoFit/>
          </a:bodyPr>
          <a:lstStyle/>
          <a:p>
            <a:pPr algn="l"/>
            <a:r>
              <a:rPr kumimoji="1" lang="en-US" altLang="zh-CN">
                <a:solidFill>
                  <a:schemeClr val="bg2"/>
                </a:solidFill>
                <a:ea typeface="楷体_GB2312" pitchFamily="49" charset="-122"/>
              </a:rPr>
              <a:t>(a) </a:t>
            </a:r>
            <a:r>
              <a:rPr kumimoji="1" lang="zh-CN" altLang="en-US">
                <a:solidFill>
                  <a:schemeClr val="bg2"/>
                </a:solidFill>
                <a:ea typeface="楷体_GB2312" pitchFamily="49" charset="-122"/>
              </a:rPr>
              <a:t>流水线结构示意图 </a:t>
            </a:r>
          </a:p>
        </p:txBody>
      </p:sp>
      <p:sp>
        <p:nvSpPr>
          <p:cNvPr id="1393932" name="Rectangle 268"/>
          <p:cNvSpPr>
            <a:spLocks noChangeArrowheads="1"/>
          </p:cNvSpPr>
          <p:nvPr/>
        </p:nvSpPr>
        <p:spPr bwMode="auto">
          <a:xfrm>
            <a:off x="3489325" y="5765800"/>
            <a:ext cx="1730375" cy="457200"/>
          </a:xfrm>
          <a:prstGeom prst="rect">
            <a:avLst/>
          </a:prstGeom>
          <a:noFill/>
          <a:ln w="28575" algn="ctr">
            <a:noFill/>
            <a:miter lim="800000"/>
            <a:headEnd/>
            <a:tailEnd/>
          </a:ln>
          <a:effectLst/>
        </p:spPr>
        <p:txBody>
          <a:bodyPr wrap="none" anchor="ctr">
            <a:spAutoFit/>
          </a:bodyPr>
          <a:lstStyle/>
          <a:p>
            <a:pPr algn="l"/>
            <a:r>
              <a:rPr kumimoji="1" lang="en-US" altLang="zh-CN">
                <a:solidFill>
                  <a:schemeClr val="bg2"/>
                </a:solidFill>
                <a:ea typeface="楷体_GB2312" pitchFamily="49" charset="-122"/>
              </a:rPr>
              <a:t>(b) </a:t>
            </a:r>
            <a:r>
              <a:rPr kumimoji="1" lang="zh-CN" altLang="en-US">
                <a:solidFill>
                  <a:schemeClr val="bg2"/>
                </a:solidFill>
                <a:ea typeface="楷体_GB2312" pitchFamily="49" charset="-122"/>
              </a:rPr>
              <a:t>时</a:t>
            </a:r>
            <a:r>
              <a:rPr kumimoji="1" lang="en-US" altLang="zh-CN">
                <a:solidFill>
                  <a:schemeClr val="bg2"/>
                </a:solidFill>
                <a:ea typeface="楷体_GB2312" pitchFamily="49" charset="-122"/>
              </a:rPr>
              <a:t>-</a:t>
            </a:r>
            <a:r>
              <a:rPr kumimoji="1" lang="zh-CN" altLang="en-US">
                <a:solidFill>
                  <a:schemeClr val="bg2"/>
                </a:solidFill>
                <a:ea typeface="楷体_GB2312" pitchFamily="49" charset="-122"/>
              </a:rPr>
              <a:t>空图 </a:t>
            </a:r>
          </a:p>
        </p:txBody>
      </p:sp>
      <p:sp>
        <p:nvSpPr>
          <p:cNvPr id="1393933" name="AutoShape 269">
            <a:hlinkClick r:id="rId2" action="ppaction://hlinksldjump" highlightClick="1"/>
          </p:cNvPr>
          <p:cNvSpPr>
            <a:spLocks noChangeArrowheads="1"/>
          </p:cNvSpPr>
          <p:nvPr/>
        </p:nvSpPr>
        <p:spPr bwMode="auto">
          <a:xfrm>
            <a:off x="7813675" y="1196975"/>
            <a:ext cx="1079500" cy="431800"/>
          </a:xfrm>
          <a:prstGeom prst="actionButtonBlank">
            <a:avLst/>
          </a:prstGeom>
          <a:solidFill>
            <a:srgbClr val="CCCCFF"/>
          </a:solidFill>
          <a:ln w="28575">
            <a:noFill/>
            <a:miter lim="800000"/>
            <a:headEnd/>
            <a:tailEnd/>
          </a:ln>
          <a:effectLst/>
        </p:spPr>
        <p:txBody>
          <a:bodyPr wrap="none" anchor="ctr"/>
          <a:lstStyle/>
          <a:p>
            <a:r>
              <a:rPr lang="zh-CN" altLang="en-US">
                <a:solidFill>
                  <a:schemeClr val="bg2"/>
                </a:solidFill>
                <a:ea typeface="楷体_GB2312" pitchFamily="49" charset="-122"/>
              </a:rPr>
              <a:t>图</a:t>
            </a:r>
            <a:r>
              <a:rPr lang="en-US" altLang="zh-CN">
                <a:solidFill>
                  <a:schemeClr val="bg2"/>
                </a:solidFill>
                <a:ea typeface="楷体_GB2312" pitchFamily="49" charset="-122"/>
              </a:rPr>
              <a:t>7.17</a:t>
            </a:r>
          </a:p>
        </p:txBody>
      </p:sp>
      <p:sp>
        <p:nvSpPr>
          <p:cNvPr id="1393934" name="Rectangle 270"/>
          <p:cNvSpPr>
            <a:spLocks noChangeArrowheads="1"/>
          </p:cNvSpPr>
          <p:nvPr/>
        </p:nvSpPr>
        <p:spPr bwMode="auto">
          <a:xfrm>
            <a:off x="6894513" y="3573463"/>
            <a:ext cx="865187"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393935" name="Rectangle 271"/>
          <p:cNvSpPr>
            <a:spLocks noChangeArrowheads="1"/>
          </p:cNvSpPr>
          <p:nvPr/>
        </p:nvSpPr>
        <p:spPr bwMode="auto">
          <a:xfrm>
            <a:off x="7758113" y="3141663"/>
            <a:ext cx="4318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393936" name="Rectangle 272"/>
          <p:cNvSpPr>
            <a:spLocks noChangeArrowheads="1"/>
          </p:cNvSpPr>
          <p:nvPr/>
        </p:nvSpPr>
        <p:spPr bwMode="auto">
          <a:xfrm>
            <a:off x="6894513" y="4005263"/>
            <a:ext cx="1295400"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sp>
        <p:nvSpPr>
          <p:cNvPr id="1393938" name="Rectangle 274"/>
          <p:cNvSpPr>
            <a:spLocks noChangeArrowheads="1"/>
          </p:cNvSpPr>
          <p:nvPr/>
        </p:nvSpPr>
        <p:spPr bwMode="auto">
          <a:xfrm>
            <a:off x="5597525" y="4868863"/>
            <a:ext cx="863600"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I</a:t>
            </a:r>
            <a:r>
              <a:rPr lang="en-US" altLang="zh-CN" baseline="-25000"/>
              <a:t>6</a:t>
            </a:r>
          </a:p>
        </p:txBody>
      </p:sp>
      <p:sp>
        <p:nvSpPr>
          <p:cNvPr id="1393939" name="Rectangle 275"/>
          <p:cNvSpPr>
            <a:spLocks noChangeArrowheads="1"/>
          </p:cNvSpPr>
          <p:nvPr/>
        </p:nvSpPr>
        <p:spPr bwMode="auto">
          <a:xfrm>
            <a:off x="6894513" y="4437063"/>
            <a:ext cx="431800"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I</a:t>
            </a:r>
            <a:r>
              <a:rPr lang="en-US" altLang="zh-CN" baseline="-25000"/>
              <a:t>6</a:t>
            </a:r>
          </a:p>
        </p:txBody>
      </p:sp>
      <p:sp>
        <p:nvSpPr>
          <p:cNvPr id="1393941" name="Rectangle 277"/>
          <p:cNvSpPr>
            <a:spLocks noChangeArrowheads="1"/>
          </p:cNvSpPr>
          <p:nvPr/>
        </p:nvSpPr>
        <p:spPr bwMode="auto">
          <a:xfrm>
            <a:off x="6894513" y="4868863"/>
            <a:ext cx="863600" cy="431800"/>
          </a:xfrm>
          <a:prstGeom prst="rect">
            <a:avLst/>
          </a:prstGeom>
          <a:solidFill>
            <a:srgbClr val="99FF99"/>
          </a:solidFill>
          <a:ln w="28575" algn="ctr">
            <a:solidFill>
              <a:schemeClr val="tx1"/>
            </a:solidFill>
            <a:miter lim="800000"/>
            <a:headEnd/>
            <a:tailEnd/>
          </a:ln>
          <a:effectLst/>
        </p:spPr>
        <p:txBody>
          <a:bodyPr wrap="none" anchor="ctr"/>
          <a:lstStyle/>
          <a:p>
            <a:r>
              <a:rPr lang="en-US" altLang="zh-CN"/>
              <a:t>I</a:t>
            </a:r>
            <a:r>
              <a:rPr lang="en-US" altLang="zh-CN" baseline="-25000"/>
              <a:t>7</a:t>
            </a:r>
          </a:p>
        </p:txBody>
      </p:sp>
      <p:sp>
        <p:nvSpPr>
          <p:cNvPr id="1393942" name="Rectangle 278"/>
          <p:cNvSpPr>
            <a:spLocks noChangeArrowheads="1"/>
          </p:cNvSpPr>
          <p:nvPr/>
        </p:nvSpPr>
        <p:spPr bwMode="auto">
          <a:xfrm>
            <a:off x="8189913" y="4437063"/>
            <a:ext cx="431800" cy="431800"/>
          </a:xfrm>
          <a:prstGeom prst="rect">
            <a:avLst/>
          </a:prstGeom>
          <a:solidFill>
            <a:srgbClr val="99FF99"/>
          </a:solidFill>
          <a:ln w="28575" algn="ctr">
            <a:solidFill>
              <a:schemeClr val="tx1"/>
            </a:solidFill>
            <a:miter lim="800000"/>
            <a:headEnd/>
            <a:tailEnd/>
          </a:ln>
          <a:effectLst/>
        </p:spPr>
        <p:txBody>
          <a:bodyPr wrap="none" anchor="ctr"/>
          <a:lstStyle/>
          <a:p>
            <a:r>
              <a:rPr lang="en-US" altLang="zh-CN"/>
              <a:t>I</a:t>
            </a:r>
            <a:r>
              <a:rPr lang="en-US" altLang="zh-CN" baseline="-25000"/>
              <a:t>7</a:t>
            </a:r>
          </a:p>
        </p:txBody>
      </p:sp>
      <p:sp>
        <p:nvSpPr>
          <p:cNvPr id="1393937" name="Rectangle 273"/>
          <p:cNvSpPr>
            <a:spLocks noChangeArrowheads="1"/>
          </p:cNvSpPr>
          <p:nvPr/>
        </p:nvSpPr>
        <p:spPr bwMode="auto">
          <a:xfrm>
            <a:off x="8189913" y="3573463"/>
            <a:ext cx="863600"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grpSp>
        <p:nvGrpSpPr>
          <p:cNvPr id="1393949" name="Group 285"/>
          <p:cNvGrpSpPr>
            <a:grpSpLocks/>
          </p:cNvGrpSpPr>
          <p:nvPr/>
        </p:nvGrpSpPr>
        <p:grpSpPr bwMode="auto">
          <a:xfrm>
            <a:off x="8189913" y="4005263"/>
            <a:ext cx="863600" cy="431800"/>
            <a:chOff x="4059" y="1525"/>
            <a:chExt cx="544" cy="272"/>
          </a:xfrm>
        </p:grpSpPr>
        <p:sp>
          <p:nvSpPr>
            <p:cNvPr id="1393940" name="Rectangle 276"/>
            <p:cNvSpPr>
              <a:spLocks noChangeArrowheads="1"/>
            </p:cNvSpPr>
            <p:nvPr/>
          </p:nvSpPr>
          <p:spPr bwMode="auto">
            <a:xfrm>
              <a:off x="4059" y="1525"/>
              <a:ext cx="544" cy="272"/>
            </a:xfrm>
            <a:prstGeom prst="rect">
              <a:avLst/>
            </a:prstGeom>
            <a:solidFill>
              <a:srgbClr val="FFCC66"/>
            </a:solidFill>
            <a:ln w="28575" algn="ctr">
              <a:noFill/>
              <a:miter lim="800000"/>
              <a:headEnd/>
              <a:tailEnd/>
            </a:ln>
            <a:effectLst/>
          </p:spPr>
          <p:txBody>
            <a:bodyPr wrap="none" anchor="ctr"/>
            <a:lstStyle/>
            <a:p>
              <a:r>
                <a:rPr lang="en-US" altLang="zh-CN"/>
                <a:t>I</a:t>
              </a:r>
              <a:r>
                <a:rPr lang="en-US" altLang="zh-CN" baseline="-25000"/>
                <a:t>6</a:t>
              </a:r>
            </a:p>
          </p:txBody>
        </p:sp>
        <p:sp>
          <p:nvSpPr>
            <p:cNvPr id="1393945" name="Line 281"/>
            <p:cNvSpPr>
              <a:spLocks noChangeShapeType="1"/>
            </p:cNvSpPr>
            <p:nvPr/>
          </p:nvSpPr>
          <p:spPr bwMode="auto">
            <a:xfrm>
              <a:off x="4059" y="1525"/>
              <a:ext cx="544" cy="0"/>
            </a:xfrm>
            <a:prstGeom prst="line">
              <a:avLst/>
            </a:prstGeom>
            <a:noFill/>
            <a:ln w="28575">
              <a:solidFill>
                <a:schemeClr val="tx1"/>
              </a:solidFill>
              <a:round/>
              <a:headEnd/>
              <a:tailEnd/>
            </a:ln>
            <a:effectLst/>
          </p:spPr>
          <p:txBody>
            <a:bodyPr wrap="none" anchor="ctr"/>
            <a:lstStyle/>
            <a:p>
              <a:endParaRPr lang="zh-CN" altLang="en-US"/>
            </a:p>
          </p:txBody>
        </p:sp>
        <p:sp>
          <p:nvSpPr>
            <p:cNvPr id="1393946" name="Line 282"/>
            <p:cNvSpPr>
              <a:spLocks noChangeShapeType="1"/>
            </p:cNvSpPr>
            <p:nvPr/>
          </p:nvSpPr>
          <p:spPr bwMode="auto">
            <a:xfrm>
              <a:off x="4059" y="1525"/>
              <a:ext cx="0" cy="272"/>
            </a:xfrm>
            <a:prstGeom prst="line">
              <a:avLst/>
            </a:prstGeom>
            <a:noFill/>
            <a:ln w="28575">
              <a:solidFill>
                <a:schemeClr val="tx1"/>
              </a:solidFill>
              <a:round/>
              <a:headEnd/>
              <a:tailEnd/>
            </a:ln>
            <a:effectLst/>
          </p:spPr>
          <p:txBody>
            <a:bodyPr wrap="none" anchor="ctr"/>
            <a:lstStyle/>
            <a:p>
              <a:endParaRPr lang="zh-CN" altLang="en-US"/>
            </a:p>
          </p:txBody>
        </p:sp>
        <p:sp>
          <p:nvSpPr>
            <p:cNvPr id="1393947" name="Line 283"/>
            <p:cNvSpPr>
              <a:spLocks noChangeShapeType="1"/>
            </p:cNvSpPr>
            <p:nvPr/>
          </p:nvSpPr>
          <p:spPr bwMode="auto">
            <a:xfrm>
              <a:off x="4059" y="1797"/>
              <a:ext cx="544" cy="0"/>
            </a:xfrm>
            <a:prstGeom prst="line">
              <a:avLst/>
            </a:prstGeom>
            <a:noFill/>
            <a:ln w="28575">
              <a:solidFill>
                <a:schemeClr val="tx1"/>
              </a:solidFill>
              <a:round/>
              <a:headEnd/>
              <a:tailEnd/>
            </a:ln>
            <a:effectLst/>
          </p:spPr>
          <p:txBody>
            <a:bodyPr wrap="none" anchor="ctr"/>
            <a:lstStyle/>
            <a:p>
              <a:endParaRPr lang="zh-CN" altLang="en-US"/>
            </a:p>
          </p:txBody>
        </p:sp>
      </p:grpSp>
      <p:sp>
        <p:nvSpPr>
          <p:cNvPr id="1393950" name="Rectangle 286"/>
          <p:cNvSpPr>
            <a:spLocks noChangeArrowheads="1"/>
          </p:cNvSpPr>
          <p:nvPr/>
        </p:nvSpPr>
        <p:spPr bwMode="auto">
          <a:xfrm>
            <a:off x="6894513" y="5229225"/>
            <a:ext cx="719137" cy="431800"/>
          </a:xfrm>
          <a:prstGeom prst="rect">
            <a:avLst/>
          </a:prstGeom>
          <a:noFill/>
          <a:ln w="12700" algn="ctr">
            <a:noFill/>
            <a:miter lim="800000"/>
            <a:headEnd/>
            <a:tailEnd/>
          </a:ln>
          <a:effectLst/>
        </p:spPr>
        <p:txBody>
          <a:bodyPr wrap="none"/>
          <a:lstStyle/>
          <a:p>
            <a:r>
              <a:rPr lang="en-US" altLang="zh-CN">
                <a:solidFill>
                  <a:srgbClr val="CC0099"/>
                </a:solidFill>
                <a:latin typeface="宋体"/>
              </a:rPr>
              <a:t>……</a:t>
            </a:r>
            <a:endParaRPr lang="en-US" altLang="zh-CN" baseline="-25000">
              <a:solidFill>
                <a:srgbClr val="CC0099"/>
              </a:solidFill>
            </a:endParaRPr>
          </a:p>
        </p:txBody>
      </p:sp>
      <p:sp>
        <p:nvSpPr>
          <p:cNvPr id="89" name="TextBox 88"/>
          <p:cNvSpPr txBox="1"/>
          <p:nvPr/>
        </p:nvSpPr>
        <p:spPr>
          <a:xfrm>
            <a:off x="827584" y="2924944"/>
            <a:ext cx="2520280" cy="523220"/>
          </a:xfrm>
          <a:prstGeom prst="rect">
            <a:avLst/>
          </a:prstGeom>
          <a:solidFill>
            <a:srgbClr val="FF6699">
              <a:alpha val="40000"/>
            </a:srgbClr>
          </a:solidFill>
          <a:effectLst>
            <a:outerShdw blurRad="50800" dist="38100" dir="2700000" algn="tl" rotWithShape="0">
              <a:prstClr val="black">
                <a:alpha val="40000"/>
              </a:prstClr>
            </a:outerShdw>
          </a:effectLst>
        </p:spPr>
        <p:txBody>
          <a:bodyPr wrap="square" rtlCol="0">
            <a:spAutoFit/>
          </a:bodyPr>
          <a:lstStyle/>
          <a:p>
            <a:r>
              <a:rPr lang="zh-CN" altLang="en-US" sz="2800" smtClean="0">
                <a:solidFill>
                  <a:srgbClr val="C00000"/>
                </a:solidFill>
              </a:rPr>
              <a:t>异步时钟控制</a:t>
            </a:r>
            <a:endParaRPr lang="zh-CN" altLang="en-US" sz="2800">
              <a:solidFill>
                <a:srgbClr val="C00000"/>
              </a:solidFill>
            </a:endParaRPr>
          </a:p>
        </p:txBody>
      </p:sp>
    </p:spTree>
  </p:cSld>
  <p:clrMapOvr>
    <a:masterClrMapping/>
  </p:clrMapOvr>
  <p:transition spd="med"/>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4"/>
          <p:cNvSpPr>
            <a:spLocks noGrp="1"/>
          </p:cNvSpPr>
          <p:nvPr>
            <p:ph type="sldNum" sz="quarter" idx="11"/>
          </p:nvPr>
        </p:nvSpPr>
        <p:spPr/>
        <p:txBody>
          <a:bodyPr/>
          <a:lstStyle/>
          <a:p>
            <a:fld id="{0CC0FA8F-39AE-496A-A4BD-3A7C06D54C53}" type="slidenum">
              <a:rPr lang="zh-CN" altLang="en-US"/>
              <a:pPr/>
              <a:t>87</a:t>
            </a:fld>
            <a:endParaRPr lang="en-US" altLang="zh-CN"/>
          </a:p>
        </p:txBody>
      </p:sp>
      <p:sp>
        <p:nvSpPr>
          <p:cNvPr id="1297410" name="Rectangle 2"/>
          <p:cNvSpPr>
            <a:spLocks noGrp="1" noChangeArrowheads="1"/>
          </p:cNvSpPr>
          <p:nvPr>
            <p:ph type="title"/>
          </p:nvPr>
        </p:nvSpPr>
        <p:spPr/>
        <p:txBody>
          <a:bodyPr/>
          <a:lstStyle/>
          <a:p>
            <a:r>
              <a:rPr lang="en-US" altLang="zh-CN"/>
              <a:t>7.4.6 </a:t>
            </a:r>
            <a:r>
              <a:rPr lang="zh-CN" altLang="en-US" b="0"/>
              <a:t>流水线性能分析</a:t>
            </a:r>
            <a:endParaRPr lang="en-US" altLang="zh-CN"/>
          </a:p>
        </p:txBody>
      </p:sp>
      <p:sp>
        <p:nvSpPr>
          <p:cNvPr id="1297411" name="Rectangle 3"/>
          <p:cNvSpPr>
            <a:spLocks noGrp="1" noChangeArrowheads="1"/>
          </p:cNvSpPr>
          <p:nvPr>
            <p:ph type="body" idx="1"/>
          </p:nvPr>
        </p:nvSpPr>
        <p:spPr>
          <a:xfrm>
            <a:off x="457200" y="549275"/>
            <a:ext cx="8578850" cy="6119813"/>
          </a:xfrm>
        </p:spPr>
        <p:txBody>
          <a:bodyPr/>
          <a:lstStyle/>
          <a:p>
            <a:pPr marL="0" indent="0" algn="just">
              <a:spcBef>
                <a:spcPct val="10000"/>
              </a:spcBef>
              <a:buFont typeface="Wingdings" pitchFamily="2" charset="2"/>
              <a:buNone/>
            </a:pPr>
            <a:r>
              <a:rPr lang="en-US" altLang="zh-CN" sz="2400"/>
              <a:t>【</a:t>
            </a:r>
            <a:r>
              <a:rPr lang="zh-CN" altLang="en-US" sz="2400"/>
              <a:t>例</a:t>
            </a:r>
            <a:r>
              <a:rPr lang="en-US" altLang="zh-CN" sz="2400"/>
              <a:t>7.5】</a:t>
            </a:r>
            <a:r>
              <a:rPr lang="zh-CN" altLang="en-US" sz="2400"/>
              <a:t>某指令流水线结构如图</a:t>
            </a:r>
            <a:r>
              <a:rPr lang="en-US" altLang="zh-CN" sz="2400"/>
              <a:t>7.17(a)</a:t>
            </a:r>
            <a:r>
              <a:rPr lang="zh-CN" altLang="en-US" sz="2400"/>
              <a:t>所示，在流水线不断流的情况下，分析该流水线的吞吐率和加速比？</a:t>
            </a:r>
          </a:p>
          <a:p>
            <a:pPr marL="0" indent="0" algn="just">
              <a:spcBef>
                <a:spcPct val="10000"/>
              </a:spcBef>
              <a:buFont typeface="Wingdings" pitchFamily="2" charset="2"/>
              <a:buNone/>
            </a:pPr>
            <a:r>
              <a:rPr lang="en-US" altLang="zh-CN" sz="2400"/>
              <a:t>【</a:t>
            </a:r>
            <a:r>
              <a:rPr lang="zh-CN" altLang="en-US" sz="2400"/>
              <a:t>解</a:t>
            </a:r>
            <a:r>
              <a:rPr lang="en-US" altLang="zh-CN" sz="2400"/>
              <a:t>】</a:t>
            </a:r>
          </a:p>
          <a:p>
            <a:pPr marL="0" indent="0" algn="just">
              <a:spcBef>
                <a:spcPct val="10000"/>
              </a:spcBef>
              <a:buFont typeface="Wingdings" pitchFamily="2" charset="2"/>
              <a:buNone/>
            </a:pPr>
            <a:r>
              <a:rPr lang="zh-CN" altLang="en-US" sz="2400">
                <a:solidFill>
                  <a:srgbClr val="000000"/>
                </a:solidFill>
              </a:rPr>
              <a:t>若流水线各段按照这种规律进行异步推进，则流水线达到稳定时，一条指令执行需要</a:t>
            </a:r>
            <a:r>
              <a:rPr lang="en-US" altLang="zh-CN" sz="2400">
                <a:solidFill>
                  <a:srgbClr val="000000"/>
                </a:solidFill>
              </a:rPr>
              <a:t>12</a:t>
            </a:r>
            <a:r>
              <a:rPr lang="zh-CN" altLang="en-US" sz="2400">
                <a:solidFill>
                  <a:srgbClr val="000000"/>
                </a:solidFill>
              </a:rPr>
              <a:t>个时钟周期，每</a:t>
            </a:r>
            <a:r>
              <a:rPr lang="en-US" altLang="zh-CN" sz="2400">
                <a:solidFill>
                  <a:srgbClr val="000000"/>
                </a:solidFill>
              </a:rPr>
              <a:t>3</a:t>
            </a:r>
            <a:r>
              <a:rPr lang="zh-CN" altLang="en-US" sz="2400">
                <a:solidFill>
                  <a:srgbClr val="000000"/>
                </a:solidFill>
              </a:rPr>
              <a:t>个时钟周期产生一条指令的处理结果，所以该流水线的性能为</a:t>
            </a:r>
          </a:p>
          <a:p>
            <a:pPr marL="0" indent="0" algn="just">
              <a:spcBef>
                <a:spcPct val="10000"/>
              </a:spcBef>
              <a:buFont typeface="Wingdings" pitchFamily="2" charset="2"/>
              <a:buNone/>
            </a:pPr>
            <a:r>
              <a:rPr lang="en-US" altLang="zh-CN" sz="2400" i="1">
                <a:solidFill>
                  <a:srgbClr val="000000"/>
                </a:solidFill>
              </a:rPr>
              <a:t>     TP</a:t>
            </a:r>
            <a:r>
              <a:rPr lang="en-US" altLang="zh-CN" sz="2400" i="1" baseline="-30000">
                <a:solidFill>
                  <a:srgbClr val="000000"/>
                </a:solidFill>
              </a:rPr>
              <a:t>max </a:t>
            </a:r>
            <a:r>
              <a:rPr lang="en-US" altLang="zh-CN" sz="2400">
                <a:solidFill>
                  <a:srgbClr val="000000"/>
                </a:solidFill>
              </a:rPr>
              <a:t>= 1/(3</a:t>
            </a:r>
            <a:r>
              <a:rPr lang="en-US" altLang="zh-CN" sz="2400" i="1">
                <a:solidFill>
                  <a:srgbClr val="000000"/>
                </a:solidFill>
              </a:rPr>
              <a:t>T</a:t>
            </a:r>
            <a:r>
              <a:rPr lang="en-US" altLang="zh-CN" sz="2400" i="1" baseline="-30000">
                <a:solidFill>
                  <a:srgbClr val="000000"/>
                </a:solidFill>
              </a:rPr>
              <a:t>CLK</a:t>
            </a:r>
            <a:r>
              <a:rPr lang="en-US" altLang="zh-CN" sz="2400">
                <a:solidFill>
                  <a:srgbClr val="000000"/>
                </a:solidFill>
              </a:rPr>
              <a:t>)</a:t>
            </a:r>
          </a:p>
          <a:p>
            <a:pPr marL="0" indent="0" algn="just">
              <a:spcBef>
                <a:spcPct val="10000"/>
              </a:spcBef>
              <a:buFont typeface="Wingdings" pitchFamily="2" charset="2"/>
              <a:buNone/>
            </a:pPr>
            <a:r>
              <a:rPr lang="en-US" altLang="zh-CN" sz="2400" i="1">
                <a:solidFill>
                  <a:srgbClr val="000000"/>
                </a:solidFill>
              </a:rPr>
              <a:t>     S</a:t>
            </a:r>
            <a:r>
              <a:rPr lang="en-US" altLang="zh-CN" sz="2400">
                <a:solidFill>
                  <a:srgbClr val="000000"/>
                </a:solidFill>
              </a:rPr>
              <a:t> = (9</a:t>
            </a:r>
            <a:r>
              <a:rPr lang="en-US" altLang="zh-CN" sz="2400" i="1">
                <a:solidFill>
                  <a:srgbClr val="000000"/>
                </a:solidFill>
              </a:rPr>
              <a:t>T</a:t>
            </a:r>
            <a:r>
              <a:rPr lang="en-US" altLang="zh-CN" sz="2400" i="1" baseline="-30000">
                <a:solidFill>
                  <a:srgbClr val="000000"/>
                </a:solidFill>
              </a:rPr>
              <a:t>CLK</a:t>
            </a:r>
            <a:r>
              <a:rPr lang="en-US" altLang="zh-CN" sz="2400">
                <a:solidFill>
                  <a:srgbClr val="000000"/>
                </a:solidFill>
              </a:rPr>
              <a:t>)/(3</a:t>
            </a:r>
            <a:r>
              <a:rPr lang="en-US" altLang="zh-CN" sz="2400" i="1">
                <a:solidFill>
                  <a:srgbClr val="000000"/>
                </a:solidFill>
              </a:rPr>
              <a:t>T</a:t>
            </a:r>
            <a:r>
              <a:rPr lang="en-US" altLang="zh-CN" sz="2400" i="1" baseline="-30000">
                <a:solidFill>
                  <a:srgbClr val="000000"/>
                </a:solidFill>
              </a:rPr>
              <a:t>CLK</a:t>
            </a:r>
            <a:r>
              <a:rPr lang="en-US" altLang="zh-CN" sz="2400">
                <a:solidFill>
                  <a:srgbClr val="000000"/>
                </a:solidFill>
              </a:rPr>
              <a:t>) = 3</a:t>
            </a:r>
          </a:p>
          <a:p>
            <a:pPr marL="0" indent="0" algn="just">
              <a:spcBef>
                <a:spcPct val="10000"/>
              </a:spcBef>
              <a:buFont typeface="Wingdings" pitchFamily="2" charset="2"/>
              <a:buNone/>
            </a:pPr>
            <a:r>
              <a:rPr lang="zh-CN" altLang="en-US" sz="2400">
                <a:solidFill>
                  <a:srgbClr val="000000"/>
                </a:solidFill>
              </a:rPr>
              <a:t>流水线采用</a:t>
            </a:r>
            <a:r>
              <a:rPr lang="zh-CN" altLang="en-US" sz="2400">
                <a:solidFill>
                  <a:srgbClr val="CC0000"/>
                </a:solidFill>
              </a:rPr>
              <a:t>异步控制</a:t>
            </a:r>
            <a:r>
              <a:rPr lang="zh-CN" altLang="en-US" sz="2400">
                <a:solidFill>
                  <a:srgbClr val="000000"/>
                </a:solidFill>
              </a:rPr>
              <a:t>并没有给流水线性能带来改善，反而会增加控制电路的复杂性。所以，流水线采用的基本控制方式为</a:t>
            </a:r>
            <a:r>
              <a:rPr lang="zh-CN" altLang="en-US" sz="2400">
                <a:solidFill>
                  <a:srgbClr val="CC0000"/>
                </a:solidFill>
              </a:rPr>
              <a:t>同步方式</a:t>
            </a:r>
            <a:r>
              <a:rPr lang="zh-CN" altLang="en-US" sz="2400">
                <a:solidFill>
                  <a:srgbClr val="000000"/>
                </a:solidFill>
              </a:rPr>
              <a:t>。</a:t>
            </a:r>
            <a:endParaRPr lang="en-US" altLang="zh-CN" sz="2400">
              <a:solidFill>
                <a:srgbClr val="000000"/>
              </a:solidFill>
            </a:endParaRPr>
          </a:p>
        </p:txBody>
      </p:sp>
      <p:sp>
        <p:nvSpPr>
          <p:cNvPr id="1297412" name="AutoShape 4">
            <a:hlinkClick r:id="rId2" action="ppaction://hlinksldjump" highlightClick="1"/>
          </p:cNvPr>
          <p:cNvSpPr>
            <a:spLocks noChangeArrowheads="1"/>
          </p:cNvSpPr>
          <p:nvPr/>
        </p:nvSpPr>
        <p:spPr bwMode="auto">
          <a:xfrm>
            <a:off x="7813675" y="1196975"/>
            <a:ext cx="1079500" cy="431800"/>
          </a:xfrm>
          <a:prstGeom prst="actionButtonBlank">
            <a:avLst/>
          </a:prstGeom>
          <a:solidFill>
            <a:srgbClr val="CCCCFF"/>
          </a:solidFill>
          <a:ln w="28575">
            <a:noFill/>
            <a:miter lim="800000"/>
            <a:headEnd/>
            <a:tailEnd/>
          </a:ln>
          <a:effectLst/>
        </p:spPr>
        <p:txBody>
          <a:bodyPr wrap="none" anchor="ctr"/>
          <a:lstStyle/>
          <a:p>
            <a:r>
              <a:rPr lang="zh-CN" altLang="en-US">
                <a:solidFill>
                  <a:schemeClr val="bg2"/>
                </a:solidFill>
                <a:ea typeface="楷体_GB2312" pitchFamily="49" charset="-122"/>
              </a:rPr>
              <a:t>图</a:t>
            </a:r>
            <a:r>
              <a:rPr lang="en-US" altLang="zh-CN">
                <a:solidFill>
                  <a:schemeClr val="bg2"/>
                </a:solidFill>
                <a:ea typeface="楷体_GB2312" pitchFamily="49" charset="-122"/>
              </a:rPr>
              <a:t>7.17</a:t>
            </a:r>
          </a:p>
        </p:txBody>
      </p:sp>
      <p:graphicFrame>
        <p:nvGraphicFramePr>
          <p:cNvPr id="1297656" name="Group 248"/>
          <p:cNvGraphicFramePr>
            <a:graphicFrameLocks noGrp="1"/>
          </p:cNvGraphicFramePr>
          <p:nvPr/>
        </p:nvGraphicFramePr>
        <p:xfrm>
          <a:off x="323850" y="4868863"/>
          <a:ext cx="8640763" cy="1728788"/>
        </p:xfrm>
        <a:graphic>
          <a:graphicData uri="http://schemas.openxmlformats.org/drawingml/2006/table">
            <a:tbl>
              <a:tblPr/>
              <a:tblGrid>
                <a:gridCol w="1223963">
                  <a:extLst>
                    <a:ext uri="{9D8B030D-6E8A-4147-A177-3AD203B41FA5}">
                      <a16:colId xmlns:a16="http://schemas.microsoft.com/office/drawing/2014/main" val="20000"/>
                    </a:ext>
                  </a:extLst>
                </a:gridCol>
                <a:gridCol w="1368425">
                  <a:extLst>
                    <a:ext uri="{9D8B030D-6E8A-4147-A177-3AD203B41FA5}">
                      <a16:colId xmlns:a16="http://schemas.microsoft.com/office/drawing/2014/main" val="20001"/>
                    </a:ext>
                  </a:extLst>
                </a:gridCol>
                <a:gridCol w="2305050">
                  <a:extLst>
                    <a:ext uri="{9D8B030D-6E8A-4147-A177-3AD203B41FA5}">
                      <a16:colId xmlns:a16="http://schemas.microsoft.com/office/drawing/2014/main" val="20002"/>
                    </a:ext>
                  </a:extLst>
                </a:gridCol>
                <a:gridCol w="719137">
                  <a:extLst>
                    <a:ext uri="{9D8B030D-6E8A-4147-A177-3AD203B41FA5}">
                      <a16:colId xmlns:a16="http://schemas.microsoft.com/office/drawing/2014/main" val="20003"/>
                    </a:ext>
                  </a:extLst>
                </a:gridCol>
                <a:gridCol w="1296988">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1295400">
                  <a:extLst>
                    <a:ext uri="{9D8B030D-6E8A-4147-A177-3AD203B41FA5}">
                      <a16:colId xmlns:a16="http://schemas.microsoft.com/office/drawing/2014/main" val="20006"/>
                    </a:ext>
                  </a:extLst>
                </a:gridCol>
              </a:tblGrid>
              <a:tr h="752475">
                <a:tc>
                  <a:txBody>
                    <a:bodyPr/>
                    <a:lstStyle/>
                    <a:p>
                      <a:pPr marL="0" marR="0" lvl="0" indent="0" algn="ctr" defTabSz="914400" rtl="0" eaLnBrk="1" fontAlgn="base" latinLnBrk="0" hangingPunct="1">
                        <a:lnSpc>
                          <a:spcPct val="90000"/>
                        </a:lnSpc>
                        <a:spcBef>
                          <a:spcPct val="0"/>
                        </a:spcBef>
                        <a:spcAft>
                          <a:spcPct val="0"/>
                        </a:spcAft>
                        <a:buClr>
                          <a:schemeClr val="bg2"/>
                        </a:buClr>
                        <a:buSzPct val="75000"/>
                        <a:buFont typeface="Wingdings" pitchFamily="2" charset="2"/>
                        <a:buNone/>
                        <a:tabLst/>
                      </a:pPr>
                      <a:endPar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填充时间</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000" b="1"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a:t>
                      </a:r>
                      <a:r>
                        <a:rPr kumimoji="1" lang="en-US" altLang="zh-CN" sz="2000" b="1" i="1"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CLK</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一条指令执行时间</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000" b="1"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a:t>
                      </a:r>
                      <a:r>
                        <a:rPr kumimoji="1" lang="en-US" altLang="zh-CN" sz="2000" b="1" i="1"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CLK</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000" b="1"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CPI</a:t>
                      </a:r>
                      <a:endPar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000" b="1"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TP</a:t>
                      </a:r>
                      <a:r>
                        <a:rPr kumimoji="1" lang="en-US" altLang="zh-CN" sz="2000" b="1" i="1"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max</a:t>
                      </a:r>
                      <a:endPar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000" b="1"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S</a:t>
                      </a:r>
                      <a:endPar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控制电路</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0"/>
                  </a:ext>
                </a:extLst>
              </a:tr>
              <a:tr h="487363">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同步控制</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000" b="1" i="0" u="none" strike="noStrike" cap="none" normalizeH="0" baseline="0" smtClean="0">
                          <a:ln>
                            <a:noFill/>
                          </a:ln>
                          <a:solidFill>
                            <a:srgbClr val="FF0000"/>
                          </a:solidFill>
                          <a:effectLst/>
                          <a:latin typeface="Times New Roman" pitchFamily="18" charset="0"/>
                          <a:ea typeface="楷体_GB2312" pitchFamily="49" charset="-122"/>
                          <a:cs typeface="Times New Roman" pitchFamily="18" charset="0"/>
                        </a:rPr>
                        <a:t>12</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15</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1/(3</a:t>
                      </a:r>
                      <a:r>
                        <a:rPr kumimoji="1" lang="en-US" altLang="zh-CN" sz="2000" b="1"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a:t>
                      </a:r>
                      <a:r>
                        <a:rPr kumimoji="1" lang="en-US" altLang="zh-CN" sz="2000" b="1" i="1"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CLK</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简单</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488950">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异步控制</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8</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000" b="1" i="0" u="none" strike="noStrike" cap="none" normalizeH="0" baseline="0" smtClean="0">
                          <a:ln>
                            <a:noFill/>
                          </a:ln>
                          <a:solidFill>
                            <a:srgbClr val="FF0000"/>
                          </a:solidFill>
                          <a:effectLst/>
                          <a:latin typeface="Times New Roman" pitchFamily="18" charset="0"/>
                          <a:ea typeface="楷体_GB2312" pitchFamily="49" charset="-122"/>
                          <a:cs typeface="Times New Roman" pitchFamily="18" charset="0"/>
                        </a:rPr>
                        <a:t>12</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1/(3</a:t>
                      </a:r>
                      <a:r>
                        <a:rPr kumimoji="1" lang="en-US" altLang="zh-CN" sz="2000" b="1"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a:t>
                      </a:r>
                      <a:r>
                        <a:rPr kumimoji="1" lang="en-US" altLang="zh-CN" sz="2000" b="1" i="1"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CLK</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复杂</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bl>
          </a:graphicData>
        </a:graphic>
      </p:graphicFrame>
    </p:spTree>
  </p:cSld>
  <p:clrMapOvr>
    <a:masterClrMapping/>
  </p:clrMapOvr>
  <p:transition spd="med"/>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90633" name="Rectangle 41"/>
          <p:cNvSpPr>
            <a:spLocks noChangeArrowheads="1"/>
          </p:cNvSpPr>
          <p:nvPr/>
        </p:nvSpPr>
        <p:spPr bwMode="auto">
          <a:xfrm>
            <a:off x="682625" y="3024188"/>
            <a:ext cx="8636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90634" name="Rectangle 42"/>
          <p:cNvSpPr>
            <a:spLocks noChangeArrowheads="1"/>
          </p:cNvSpPr>
          <p:nvPr/>
        </p:nvSpPr>
        <p:spPr bwMode="auto">
          <a:xfrm>
            <a:off x="1547813" y="2590800"/>
            <a:ext cx="4318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90635" name="Rectangle 43"/>
          <p:cNvSpPr>
            <a:spLocks noChangeArrowheads="1"/>
          </p:cNvSpPr>
          <p:nvPr/>
        </p:nvSpPr>
        <p:spPr bwMode="auto">
          <a:xfrm>
            <a:off x="1979613" y="2159000"/>
            <a:ext cx="1296987"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90636" name="Line 44"/>
          <p:cNvSpPr>
            <a:spLocks noChangeShapeType="1"/>
          </p:cNvSpPr>
          <p:nvPr/>
        </p:nvSpPr>
        <p:spPr bwMode="auto">
          <a:xfrm>
            <a:off x="682625" y="3455988"/>
            <a:ext cx="69850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0637" name="Line 45"/>
          <p:cNvSpPr>
            <a:spLocks noChangeShapeType="1"/>
          </p:cNvSpPr>
          <p:nvPr/>
        </p:nvSpPr>
        <p:spPr bwMode="auto">
          <a:xfrm flipV="1">
            <a:off x="682625" y="1150938"/>
            <a:ext cx="0" cy="230505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0638" name="Rectangle 46"/>
          <p:cNvSpPr>
            <a:spLocks noChangeArrowheads="1"/>
          </p:cNvSpPr>
          <p:nvPr/>
        </p:nvSpPr>
        <p:spPr bwMode="auto">
          <a:xfrm>
            <a:off x="682625" y="3382963"/>
            <a:ext cx="431800" cy="431800"/>
          </a:xfrm>
          <a:prstGeom prst="rect">
            <a:avLst/>
          </a:prstGeom>
          <a:noFill/>
          <a:ln w="12700" algn="ctr">
            <a:noFill/>
            <a:miter lim="800000"/>
            <a:headEnd/>
            <a:tailEnd/>
          </a:ln>
          <a:effectLst/>
        </p:spPr>
        <p:txBody>
          <a:bodyPr wrap="none"/>
          <a:lstStyle/>
          <a:p>
            <a:r>
              <a:rPr lang="en-US" altLang="zh-CN">
                <a:solidFill>
                  <a:srgbClr val="CC0099"/>
                </a:solidFill>
              </a:rPr>
              <a:t>1</a:t>
            </a:r>
            <a:endParaRPr lang="en-US" altLang="zh-CN" baseline="-25000">
              <a:solidFill>
                <a:srgbClr val="CC0099"/>
              </a:solidFill>
            </a:endParaRPr>
          </a:p>
        </p:txBody>
      </p:sp>
      <p:sp>
        <p:nvSpPr>
          <p:cNvPr id="1390639" name="Rectangle 47"/>
          <p:cNvSpPr>
            <a:spLocks noChangeArrowheads="1"/>
          </p:cNvSpPr>
          <p:nvPr/>
        </p:nvSpPr>
        <p:spPr bwMode="auto">
          <a:xfrm>
            <a:off x="1116013" y="3382963"/>
            <a:ext cx="431800" cy="431800"/>
          </a:xfrm>
          <a:prstGeom prst="rect">
            <a:avLst/>
          </a:prstGeom>
          <a:noFill/>
          <a:ln w="12700" algn="ctr">
            <a:noFill/>
            <a:miter lim="800000"/>
            <a:headEnd/>
            <a:tailEnd/>
          </a:ln>
          <a:effectLst/>
        </p:spPr>
        <p:txBody>
          <a:bodyPr wrap="none"/>
          <a:lstStyle/>
          <a:p>
            <a:r>
              <a:rPr lang="en-US" altLang="zh-CN">
                <a:solidFill>
                  <a:srgbClr val="CC0099"/>
                </a:solidFill>
              </a:rPr>
              <a:t>2</a:t>
            </a:r>
            <a:endParaRPr lang="en-US" altLang="zh-CN" baseline="-25000">
              <a:solidFill>
                <a:srgbClr val="CC0099"/>
              </a:solidFill>
            </a:endParaRPr>
          </a:p>
        </p:txBody>
      </p:sp>
      <p:sp>
        <p:nvSpPr>
          <p:cNvPr id="1390640" name="Rectangle 48"/>
          <p:cNvSpPr>
            <a:spLocks noChangeArrowheads="1"/>
          </p:cNvSpPr>
          <p:nvPr/>
        </p:nvSpPr>
        <p:spPr bwMode="auto">
          <a:xfrm>
            <a:off x="1979613" y="3382963"/>
            <a:ext cx="431800" cy="431800"/>
          </a:xfrm>
          <a:prstGeom prst="rect">
            <a:avLst/>
          </a:prstGeom>
          <a:noFill/>
          <a:ln w="12700" algn="ctr">
            <a:noFill/>
            <a:miter lim="800000"/>
            <a:headEnd/>
            <a:tailEnd/>
          </a:ln>
          <a:effectLst/>
        </p:spPr>
        <p:txBody>
          <a:bodyPr wrap="none"/>
          <a:lstStyle/>
          <a:p>
            <a:r>
              <a:rPr lang="en-US" altLang="zh-CN">
                <a:solidFill>
                  <a:srgbClr val="CC0099"/>
                </a:solidFill>
              </a:rPr>
              <a:t>4</a:t>
            </a:r>
            <a:endParaRPr lang="en-US" altLang="zh-CN" baseline="-25000">
              <a:solidFill>
                <a:srgbClr val="CC0099"/>
              </a:solidFill>
            </a:endParaRPr>
          </a:p>
        </p:txBody>
      </p:sp>
      <p:sp>
        <p:nvSpPr>
          <p:cNvPr id="1390641" name="Rectangle 49"/>
          <p:cNvSpPr>
            <a:spLocks noChangeArrowheads="1"/>
          </p:cNvSpPr>
          <p:nvPr/>
        </p:nvSpPr>
        <p:spPr bwMode="auto">
          <a:xfrm>
            <a:off x="1547813" y="3382963"/>
            <a:ext cx="431800" cy="431800"/>
          </a:xfrm>
          <a:prstGeom prst="rect">
            <a:avLst/>
          </a:prstGeom>
          <a:noFill/>
          <a:ln w="12700" algn="ctr">
            <a:noFill/>
            <a:miter lim="800000"/>
            <a:headEnd/>
            <a:tailEnd/>
          </a:ln>
          <a:effectLst/>
        </p:spPr>
        <p:txBody>
          <a:bodyPr wrap="none"/>
          <a:lstStyle/>
          <a:p>
            <a:r>
              <a:rPr lang="en-US" altLang="zh-CN">
                <a:solidFill>
                  <a:srgbClr val="CC0099"/>
                </a:solidFill>
              </a:rPr>
              <a:t>3</a:t>
            </a:r>
            <a:endParaRPr lang="en-US" altLang="zh-CN" baseline="-25000">
              <a:solidFill>
                <a:srgbClr val="CC0099"/>
              </a:solidFill>
            </a:endParaRPr>
          </a:p>
        </p:txBody>
      </p:sp>
      <p:sp>
        <p:nvSpPr>
          <p:cNvPr id="1390642" name="Rectangle 50"/>
          <p:cNvSpPr>
            <a:spLocks noChangeArrowheads="1"/>
          </p:cNvSpPr>
          <p:nvPr/>
        </p:nvSpPr>
        <p:spPr bwMode="auto">
          <a:xfrm>
            <a:off x="2411413" y="3382963"/>
            <a:ext cx="431800" cy="431800"/>
          </a:xfrm>
          <a:prstGeom prst="rect">
            <a:avLst/>
          </a:prstGeom>
          <a:noFill/>
          <a:ln w="12700" algn="ctr">
            <a:noFill/>
            <a:miter lim="800000"/>
            <a:headEnd/>
            <a:tailEnd/>
          </a:ln>
          <a:effectLst/>
        </p:spPr>
        <p:txBody>
          <a:bodyPr wrap="none"/>
          <a:lstStyle/>
          <a:p>
            <a:r>
              <a:rPr lang="en-US" altLang="zh-CN">
                <a:solidFill>
                  <a:srgbClr val="CC0099"/>
                </a:solidFill>
              </a:rPr>
              <a:t>5</a:t>
            </a:r>
            <a:endParaRPr lang="en-US" altLang="zh-CN" baseline="-25000">
              <a:solidFill>
                <a:srgbClr val="CC0099"/>
              </a:solidFill>
            </a:endParaRPr>
          </a:p>
        </p:txBody>
      </p:sp>
      <p:sp>
        <p:nvSpPr>
          <p:cNvPr id="1390643" name="Rectangle 51"/>
          <p:cNvSpPr>
            <a:spLocks noChangeArrowheads="1"/>
          </p:cNvSpPr>
          <p:nvPr/>
        </p:nvSpPr>
        <p:spPr bwMode="auto">
          <a:xfrm>
            <a:off x="3706813" y="3382963"/>
            <a:ext cx="431800" cy="431800"/>
          </a:xfrm>
          <a:prstGeom prst="rect">
            <a:avLst/>
          </a:prstGeom>
          <a:noFill/>
          <a:ln w="12700" algn="ctr">
            <a:noFill/>
            <a:miter lim="800000"/>
            <a:headEnd/>
            <a:tailEnd/>
          </a:ln>
          <a:effectLst/>
        </p:spPr>
        <p:txBody>
          <a:bodyPr wrap="none"/>
          <a:lstStyle/>
          <a:p>
            <a:r>
              <a:rPr lang="en-US" altLang="zh-CN">
                <a:solidFill>
                  <a:srgbClr val="CC0099"/>
                </a:solidFill>
              </a:rPr>
              <a:t>8</a:t>
            </a:r>
            <a:endParaRPr lang="en-US" altLang="zh-CN" baseline="-25000">
              <a:solidFill>
                <a:srgbClr val="CC0099"/>
              </a:solidFill>
            </a:endParaRPr>
          </a:p>
        </p:txBody>
      </p:sp>
      <p:sp>
        <p:nvSpPr>
          <p:cNvPr id="1390644" name="Rectangle 52"/>
          <p:cNvSpPr>
            <a:spLocks noChangeArrowheads="1"/>
          </p:cNvSpPr>
          <p:nvPr/>
        </p:nvSpPr>
        <p:spPr bwMode="auto">
          <a:xfrm>
            <a:off x="2843213" y="3382963"/>
            <a:ext cx="431800" cy="431800"/>
          </a:xfrm>
          <a:prstGeom prst="rect">
            <a:avLst/>
          </a:prstGeom>
          <a:noFill/>
          <a:ln w="12700" algn="ctr">
            <a:noFill/>
            <a:miter lim="800000"/>
            <a:headEnd/>
            <a:tailEnd/>
          </a:ln>
          <a:effectLst/>
        </p:spPr>
        <p:txBody>
          <a:bodyPr wrap="none"/>
          <a:lstStyle/>
          <a:p>
            <a:r>
              <a:rPr lang="en-US" altLang="zh-CN">
                <a:solidFill>
                  <a:srgbClr val="CC0099"/>
                </a:solidFill>
              </a:rPr>
              <a:t>6</a:t>
            </a:r>
            <a:endParaRPr lang="en-US" altLang="zh-CN" baseline="-25000">
              <a:solidFill>
                <a:srgbClr val="CC0099"/>
              </a:solidFill>
            </a:endParaRPr>
          </a:p>
        </p:txBody>
      </p:sp>
      <p:sp>
        <p:nvSpPr>
          <p:cNvPr id="1390645" name="Rectangle 53"/>
          <p:cNvSpPr>
            <a:spLocks noChangeArrowheads="1"/>
          </p:cNvSpPr>
          <p:nvPr/>
        </p:nvSpPr>
        <p:spPr bwMode="auto">
          <a:xfrm>
            <a:off x="3275013" y="3382963"/>
            <a:ext cx="431800" cy="431800"/>
          </a:xfrm>
          <a:prstGeom prst="rect">
            <a:avLst/>
          </a:prstGeom>
          <a:noFill/>
          <a:ln w="12700" algn="ctr">
            <a:noFill/>
            <a:miter lim="800000"/>
            <a:headEnd/>
            <a:tailEnd/>
          </a:ln>
          <a:effectLst/>
        </p:spPr>
        <p:txBody>
          <a:bodyPr wrap="none"/>
          <a:lstStyle/>
          <a:p>
            <a:r>
              <a:rPr lang="en-US" altLang="zh-CN">
                <a:solidFill>
                  <a:srgbClr val="CC0099"/>
                </a:solidFill>
              </a:rPr>
              <a:t>7</a:t>
            </a:r>
            <a:endParaRPr lang="en-US" altLang="zh-CN" baseline="-25000">
              <a:solidFill>
                <a:srgbClr val="CC0099"/>
              </a:solidFill>
            </a:endParaRPr>
          </a:p>
        </p:txBody>
      </p:sp>
      <p:sp>
        <p:nvSpPr>
          <p:cNvPr id="1390646" name="Rectangle 54"/>
          <p:cNvSpPr>
            <a:spLocks noChangeArrowheads="1"/>
          </p:cNvSpPr>
          <p:nvPr/>
        </p:nvSpPr>
        <p:spPr bwMode="auto">
          <a:xfrm>
            <a:off x="4140200" y="3382963"/>
            <a:ext cx="431800" cy="431800"/>
          </a:xfrm>
          <a:prstGeom prst="rect">
            <a:avLst/>
          </a:prstGeom>
          <a:noFill/>
          <a:ln w="12700" algn="ctr">
            <a:noFill/>
            <a:miter lim="800000"/>
            <a:headEnd/>
            <a:tailEnd/>
          </a:ln>
          <a:effectLst/>
        </p:spPr>
        <p:txBody>
          <a:bodyPr wrap="none"/>
          <a:lstStyle/>
          <a:p>
            <a:r>
              <a:rPr lang="en-US" altLang="zh-CN">
                <a:solidFill>
                  <a:srgbClr val="CC0099"/>
                </a:solidFill>
              </a:rPr>
              <a:t>9</a:t>
            </a:r>
            <a:endParaRPr lang="en-US" altLang="zh-CN" baseline="-25000">
              <a:solidFill>
                <a:srgbClr val="CC0099"/>
              </a:solidFill>
            </a:endParaRPr>
          </a:p>
        </p:txBody>
      </p:sp>
      <p:sp>
        <p:nvSpPr>
          <p:cNvPr id="1390647" name="Rectangle 55"/>
          <p:cNvSpPr>
            <a:spLocks noChangeArrowheads="1"/>
          </p:cNvSpPr>
          <p:nvPr/>
        </p:nvSpPr>
        <p:spPr bwMode="auto">
          <a:xfrm>
            <a:off x="4572000" y="3382963"/>
            <a:ext cx="431800" cy="431800"/>
          </a:xfrm>
          <a:prstGeom prst="rect">
            <a:avLst/>
          </a:prstGeom>
          <a:noFill/>
          <a:ln w="12700" algn="ctr">
            <a:noFill/>
            <a:miter lim="800000"/>
            <a:headEnd/>
            <a:tailEnd/>
          </a:ln>
          <a:effectLst/>
        </p:spPr>
        <p:txBody>
          <a:bodyPr wrap="none"/>
          <a:lstStyle/>
          <a:p>
            <a:r>
              <a:rPr lang="en-US" altLang="zh-CN">
                <a:solidFill>
                  <a:srgbClr val="CC0099"/>
                </a:solidFill>
              </a:rPr>
              <a:t>10</a:t>
            </a:r>
            <a:endParaRPr lang="en-US" altLang="zh-CN" baseline="-25000">
              <a:solidFill>
                <a:srgbClr val="CC0099"/>
              </a:solidFill>
            </a:endParaRPr>
          </a:p>
        </p:txBody>
      </p:sp>
      <p:sp>
        <p:nvSpPr>
          <p:cNvPr id="1390648" name="Rectangle 56"/>
          <p:cNvSpPr>
            <a:spLocks noChangeArrowheads="1"/>
          </p:cNvSpPr>
          <p:nvPr/>
        </p:nvSpPr>
        <p:spPr bwMode="auto">
          <a:xfrm>
            <a:off x="5003800" y="3382963"/>
            <a:ext cx="431800" cy="431800"/>
          </a:xfrm>
          <a:prstGeom prst="rect">
            <a:avLst/>
          </a:prstGeom>
          <a:noFill/>
          <a:ln w="12700" algn="ctr">
            <a:noFill/>
            <a:miter lim="800000"/>
            <a:headEnd/>
            <a:tailEnd/>
          </a:ln>
          <a:effectLst/>
        </p:spPr>
        <p:txBody>
          <a:bodyPr wrap="none"/>
          <a:lstStyle/>
          <a:p>
            <a:r>
              <a:rPr lang="en-US" altLang="zh-CN">
                <a:solidFill>
                  <a:srgbClr val="CC0099"/>
                </a:solidFill>
              </a:rPr>
              <a:t>11</a:t>
            </a:r>
            <a:endParaRPr lang="en-US" altLang="zh-CN" baseline="-25000">
              <a:solidFill>
                <a:srgbClr val="CC0099"/>
              </a:solidFill>
            </a:endParaRPr>
          </a:p>
        </p:txBody>
      </p:sp>
      <p:sp>
        <p:nvSpPr>
          <p:cNvPr id="1390649" name="Rectangle 57"/>
          <p:cNvSpPr>
            <a:spLocks noChangeArrowheads="1"/>
          </p:cNvSpPr>
          <p:nvPr/>
        </p:nvSpPr>
        <p:spPr bwMode="auto">
          <a:xfrm>
            <a:off x="250825" y="3024188"/>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1</a:t>
            </a:r>
          </a:p>
        </p:txBody>
      </p:sp>
      <p:sp>
        <p:nvSpPr>
          <p:cNvPr id="1390650" name="Rectangle 58"/>
          <p:cNvSpPr>
            <a:spLocks noChangeArrowheads="1"/>
          </p:cNvSpPr>
          <p:nvPr/>
        </p:nvSpPr>
        <p:spPr bwMode="auto">
          <a:xfrm>
            <a:off x="250825" y="2590800"/>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2</a:t>
            </a:r>
          </a:p>
        </p:txBody>
      </p:sp>
      <p:sp>
        <p:nvSpPr>
          <p:cNvPr id="1390651" name="Rectangle 59"/>
          <p:cNvSpPr>
            <a:spLocks noChangeArrowheads="1"/>
          </p:cNvSpPr>
          <p:nvPr/>
        </p:nvSpPr>
        <p:spPr bwMode="auto">
          <a:xfrm>
            <a:off x="250825" y="2159000"/>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3</a:t>
            </a:r>
          </a:p>
        </p:txBody>
      </p:sp>
      <p:sp>
        <p:nvSpPr>
          <p:cNvPr id="1390652" name="Rectangle 60"/>
          <p:cNvSpPr>
            <a:spLocks noChangeArrowheads="1"/>
          </p:cNvSpPr>
          <p:nvPr/>
        </p:nvSpPr>
        <p:spPr bwMode="auto">
          <a:xfrm>
            <a:off x="250825" y="1727200"/>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4</a:t>
            </a:r>
          </a:p>
        </p:txBody>
      </p:sp>
      <p:sp>
        <p:nvSpPr>
          <p:cNvPr id="1390653" name="Rectangle 61"/>
          <p:cNvSpPr>
            <a:spLocks noChangeArrowheads="1"/>
          </p:cNvSpPr>
          <p:nvPr/>
        </p:nvSpPr>
        <p:spPr bwMode="auto">
          <a:xfrm>
            <a:off x="7523163" y="3024188"/>
            <a:ext cx="900112" cy="822325"/>
          </a:xfrm>
          <a:prstGeom prst="rect">
            <a:avLst/>
          </a:prstGeom>
          <a:noFill/>
          <a:ln w="28575" algn="ctr">
            <a:noFill/>
            <a:miter lim="800000"/>
            <a:headEnd/>
            <a:tailEnd/>
          </a:ln>
          <a:effectLst/>
        </p:spPr>
        <p:txBody>
          <a:bodyPr anchor="ctr">
            <a:spAutoFit/>
          </a:bodyPr>
          <a:lstStyle/>
          <a:p>
            <a:r>
              <a:rPr lang="zh-CN" altLang="en-US">
                <a:solidFill>
                  <a:srgbClr val="0000FF"/>
                </a:solidFill>
              </a:rPr>
              <a:t>时钟</a:t>
            </a:r>
          </a:p>
          <a:p>
            <a:r>
              <a:rPr lang="zh-CN" altLang="en-US">
                <a:solidFill>
                  <a:srgbClr val="0000FF"/>
                </a:solidFill>
              </a:rPr>
              <a:t>周期</a:t>
            </a:r>
            <a:endParaRPr lang="zh-CN" altLang="en-US" baseline="-25000">
              <a:solidFill>
                <a:srgbClr val="0000FF"/>
              </a:solidFill>
            </a:endParaRPr>
          </a:p>
        </p:txBody>
      </p:sp>
      <p:sp>
        <p:nvSpPr>
          <p:cNvPr id="1390654" name="Rectangle 62"/>
          <p:cNvSpPr>
            <a:spLocks noChangeArrowheads="1"/>
          </p:cNvSpPr>
          <p:nvPr/>
        </p:nvSpPr>
        <p:spPr bwMode="auto">
          <a:xfrm>
            <a:off x="682625" y="1052513"/>
            <a:ext cx="576263" cy="457200"/>
          </a:xfrm>
          <a:prstGeom prst="rect">
            <a:avLst/>
          </a:prstGeom>
          <a:noFill/>
          <a:ln w="28575" algn="ctr">
            <a:noFill/>
            <a:miter lim="800000"/>
            <a:headEnd/>
            <a:tailEnd/>
          </a:ln>
          <a:effectLst/>
        </p:spPr>
        <p:txBody>
          <a:bodyPr anchor="ctr">
            <a:spAutoFit/>
          </a:bodyPr>
          <a:lstStyle/>
          <a:p>
            <a:r>
              <a:rPr lang="zh-CN" altLang="en-US">
                <a:solidFill>
                  <a:srgbClr val="0000FF"/>
                </a:solidFill>
              </a:rPr>
              <a:t>段</a:t>
            </a:r>
            <a:endParaRPr lang="zh-CN" altLang="en-US" baseline="-25000">
              <a:solidFill>
                <a:srgbClr val="0000FF"/>
              </a:solidFill>
            </a:endParaRPr>
          </a:p>
        </p:txBody>
      </p:sp>
      <p:sp>
        <p:nvSpPr>
          <p:cNvPr id="1390655" name="Rectangle 63"/>
          <p:cNvSpPr>
            <a:spLocks noChangeArrowheads="1"/>
          </p:cNvSpPr>
          <p:nvPr/>
        </p:nvSpPr>
        <p:spPr bwMode="auto">
          <a:xfrm>
            <a:off x="3275013" y="1727200"/>
            <a:ext cx="8636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90656" name="Rectangle 64"/>
          <p:cNvSpPr>
            <a:spLocks noChangeArrowheads="1"/>
          </p:cNvSpPr>
          <p:nvPr/>
        </p:nvSpPr>
        <p:spPr bwMode="auto">
          <a:xfrm>
            <a:off x="4140200" y="1295400"/>
            <a:ext cx="4318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90657" name="Rectangle 65"/>
          <p:cNvSpPr>
            <a:spLocks noChangeArrowheads="1"/>
          </p:cNvSpPr>
          <p:nvPr/>
        </p:nvSpPr>
        <p:spPr bwMode="auto">
          <a:xfrm>
            <a:off x="1979613" y="3024188"/>
            <a:ext cx="8636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90658" name="Rectangle 66"/>
          <p:cNvSpPr>
            <a:spLocks noChangeArrowheads="1"/>
          </p:cNvSpPr>
          <p:nvPr/>
        </p:nvSpPr>
        <p:spPr bwMode="auto">
          <a:xfrm>
            <a:off x="2844800" y="2590800"/>
            <a:ext cx="4318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90659" name="Rectangle 67"/>
          <p:cNvSpPr>
            <a:spLocks noChangeArrowheads="1"/>
          </p:cNvSpPr>
          <p:nvPr/>
        </p:nvSpPr>
        <p:spPr bwMode="auto">
          <a:xfrm>
            <a:off x="3276600" y="2159000"/>
            <a:ext cx="1296988"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90660" name="Rectangle 68"/>
          <p:cNvSpPr>
            <a:spLocks noChangeArrowheads="1"/>
          </p:cNvSpPr>
          <p:nvPr/>
        </p:nvSpPr>
        <p:spPr bwMode="auto">
          <a:xfrm>
            <a:off x="4572000" y="1727200"/>
            <a:ext cx="8636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90661" name="Rectangle 69"/>
          <p:cNvSpPr>
            <a:spLocks noChangeArrowheads="1"/>
          </p:cNvSpPr>
          <p:nvPr/>
        </p:nvSpPr>
        <p:spPr bwMode="auto">
          <a:xfrm>
            <a:off x="5437188" y="1295400"/>
            <a:ext cx="4318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90662" name="Rectangle 70"/>
          <p:cNvSpPr>
            <a:spLocks noChangeArrowheads="1"/>
          </p:cNvSpPr>
          <p:nvPr/>
        </p:nvSpPr>
        <p:spPr bwMode="auto">
          <a:xfrm>
            <a:off x="3275013" y="3024188"/>
            <a:ext cx="8636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90663" name="Rectangle 71"/>
          <p:cNvSpPr>
            <a:spLocks noChangeArrowheads="1"/>
          </p:cNvSpPr>
          <p:nvPr/>
        </p:nvSpPr>
        <p:spPr bwMode="auto">
          <a:xfrm>
            <a:off x="4140200" y="2590800"/>
            <a:ext cx="4318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90664" name="Rectangle 72"/>
          <p:cNvSpPr>
            <a:spLocks noChangeArrowheads="1"/>
          </p:cNvSpPr>
          <p:nvPr/>
        </p:nvSpPr>
        <p:spPr bwMode="auto">
          <a:xfrm>
            <a:off x="4572000" y="2159000"/>
            <a:ext cx="1296988"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90665" name="Rectangle 73"/>
          <p:cNvSpPr>
            <a:spLocks noChangeArrowheads="1"/>
          </p:cNvSpPr>
          <p:nvPr/>
        </p:nvSpPr>
        <p:spPr bwMode="auto">
          <a:xfrm>
            <a:off x="5867400" y="1727200"/>
            <a:ext cx="8636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90666" name="Rectangle 74"/>
          <p:cNvSpPr>
            <a:spLocks noChangeArrowheads="1"/>
          </p:cNvSpPr>
          <p:nvPr/>
        </p:nvSpPr>
        <p:spPr bwMode="auto">
          <a:xfrm>
            <a:off x="6732588" y="1295400"/>
            <a:ext cx="4318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90667" name="Rectangle 75"/>
          <p:cNvSpPr>
            <a:spLocks noChangeArrowheads="1"/>
          </p:cNvSpPr>
          <p:nvPr/>
        </p:nvSpPr>
        <p:spPr bwMode="auto">
          <a:xfrm>
            <a:off x="4572000" y="3024188"/>
            <a:ext cx="8636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390668" name="Rectangle 76"/>
          <p:cNvSpPr>
            <a:spLocks noChangeArrowheads="1"/>
          </p:cNvSpPr>
          <p:nvPr/>
        </p:nvSpPr>
        <p:spPr bwMode="auto">
          <a:xfrm>
            <a:off x="5437188" y="2590800"/>
            <a:ext cx="4318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390669" name="Rectangle 77"/>
          <p:cNvSpPr>
            <a:spLocks noChangeArrowheads="1"/>
          </p:cNvSpPr>
          <p:nvPr/>
        </p:nvSpPr>
        <p:spPr bwMode="auto">
          <a:xfrm>
            <a:off x="5868988" y="2159000"/>
            <a:ext cx="1296987"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390670" name="Rectangle 78"/>
          <p:cNvSpPr>
            <a:spLocks noChangeArrowheads="1"/>
          </p:cNvSpPr>
          <p:nvPr/>
        </p:nvSpPr>
        <p:spPr bwMode="auto">
          <a:xfrm>
            <a:off x="5867400" y="3024188"/>
            <a:ext cx="863600"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sp>
        <p:nvSpPr>
          <p:cNvPr id="1390671" name="Rectangle 79"/>
          <p:cNvSpPr>
            <a:spLocks noChangeArrowheads="1"/>
          </p:cNvSpPr>
          <p:nvPr/>
        </p:nvSpPr>
        <p:spPr bwMode="auto">
          <a:xfrm>
            <a:off x="6732588" y="2590800"/>
            <a:ext cx="431800"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sp>
        <p:nvSpPr>
          <p:cNvPr id="1390672" name="Line 80"/>
          <p:cNvSpPr>
            <a:spLocks noChangeShapeType="1"/>
          </p:cNvSpPr>
          <p:nvPr/>
        </p:nvSpPr>
        <p:spPr bwMode="auto">
          <a:xfrm flipH="1">
            <a:off x="682625" y="1295400"/>
            <a:ext cx="6049963"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90673" name="Rectangle 81"/>
          <p:cNvSpPr>
            <a:spLocks noChangeArrowheads="1"/>
          </p:cNvSpPr>
          <p:nvPr/>
        </p:nvSpPr>
        <p:spPr bwMode="auto">
          <a:xfrm>
            <a:off x="5435600" y="3382963"/>
            <a:ext cx="431800" cy="431800"/>
          </a:xfrm>
          <a:prstGeom prst="rect">
            <a:avLst/>
          </a:prstGeom>
          <a:noFill/>
          <a:ln w="12700" algn="ctr">
            <a:noFill/>
            <a:miter lim="800000"/>
            <a:headEnd/>
            <a:tailEnd/>
          </a:ln>
          <a:effectLst/>
        </p:spPr>
        <p:txBody>
          <a:bodyPr wrap="none"/>
          <a:lstStyle/>
          <a:p>
            <a:r>
              <a:rPr lang="en-US" altLang="zh-CN">
                <a:solidFill>
                  <a:srgbClr val="CC0099"/>
                </a:solidFill>
              </a:rPr>
              <a:t>12</a:t>
            </a:r>
            <a:endParaRPr lang="en-US" altLang="zh-CN" baseline="-25000">
              <a:solidFill>
                <a:srgbClr val="CC0099"/>
              </a:solidFill>
            </a:endParaRPr>
          </a:p>
        </p:txBody>
      </p:sp>
      <p:sp>
        <p:nvSpPr>
          <p:cNvPr id="1390674" name="Rectangle 82"/>
          <p:cNvSpPr>
            <a:spLocks noChangeArrowheads="1"/>
          </p:cNvSpPr>
          <p:nvPr/>
        </p:nvSpPr>
        <p:spPr bwMode="auto">
          <a:xfrm>
            <a:off x="5867400" y="3382963"/>
            <a:ext cx="431800" cy="431800"/>
          </a:xfrm>
          <a:prstGeom prst="rect">
            <a:avLst/>
          </a:prstGeom>
          <a:noFill/>
          <a:ln w="12700" algn="ctr">
            <a:noFill/>
            <a:miter lim="800000"/>
            <a:headEnd/>
            <a:tailEnd/>
          </a:ln>
          <a:effectLst/>
        </p:spPr>
        <p:txBody>
          <a:bodyPr wrap="none"/>
          <a:lstStyle/>
          <a:p>
            <a:r>
              <a:rPr lang="en-US" altLang="zh-CN">
                <a:solidFill>
                  <a:srgbClr val="CC0099"/>
                </a:solidFill>
              </a:rPr>
              <a:t>13</a:t>
            </a:r>
            <a:endParaRPr lang="en-US" altLang="zh-CN" baseline="-25000">
              <a:solidFill>
                <a:srgbClr val="CC0099"/>
              </a:solidFill>
            </a:endParaRPr>
          </a:p>
        </p:txBody>
      </p:sp>
      <p:sp>
        <p:nvSpPr>
          <p:cNvPr id="1390675" name="Rectangle 83"/>
          <p:cNvSpPr>
            <a:spLocks noChangeArrowheads="1"/>
          </p:cNvSpPr>
          <p:nvPr/>
        </p:nvSpPr>
        <p:spPr bwMode="auto">
          <a:xfrm>
            <a:off x="6299200" y="3382963"/>
            <a:ext cx="431800" cy="431800"/>
          </a:xfrm>
          <a:prstGeom prst="rect">
            <a:avLst/>
          </a:prstGeom>
          <a:noFill/>
          <a:ln w="12700" algn="ctr">
            <a:noFill/>
            <a:miter lim="800000"/>
            <a:headEnd/>
            <a:tailEnd/>
          </a:ln>
          <a:effectLst/>
        </p:spPr>
        <p:txBody>
          <a:bodyPr wrap="none"/>
          <a:lstStyle/>
          <a:p>
            <a:r>
              <a:rPr lang="en-US" altLang="zh-CN">
                <a:solidFill>
                  <a:srgbClr val="CC0099"/>
                </a:solidFill>
              </a:rPr>
              <a:t>14</a:t>
            </a:r>
            <a:endParaRPr lang="en-US" altLang="zh-CN" baseline="-25000">
              <a:solidFill>
                <a:srgbClr val="CC0099"/>
              </a:solidFill>
            </a:endParaRPr>
          </a:p>
        </p:txBody>
      </p:sp>
      <p:sp>
        <p:nvSpPr>
          <p:cNvPr id="1390676" name="Rectangle 84"/>
          <p:cNvSpPr>
            <a:spLocks noChangeArrowheads="1"/>
          </p:cNvSpPr>
          <p:nvPr/>
        </p:nvSpPr>
        <p:spPr bwMode="auto">
          <a:xfrm>
            <a:off x="6732588" y="3382963"/>
            <a:ext cx="431800" cy="431800"/>
          </a:xfrm>
          <a:prstGeom prst="rect">
            <a:avLst/>
          </a:prstGeom>
          <a:noFill/>
          <a:ln w="12700" algn="ctr">
            <a:noFill/>
            <a:miter lim="800000"/>
            <a:headEnd/>
            <a:tailEnd/>
          </a:ln>
          <a:effectLst/>
        </p:spPr>
        <p:txBody>
          <a:bodyPr wrap="none"/>
          <a:lstStyle/>
          <a:p>
            <a:r>
              <a:rPr lang="en-US" altLang="zh-CN">
                <a:solidFill>
                  <a:srgbClr val="CC0099"/>
                </a:solidFill>
              </a:rPr>
              <a:t>15</a:t>
            </a:r>
            <a:endParaRPr lang="en-US" altLang="zh-CN" baseline="-25000">
              <a:solidFill>
                <a:srgbClr val="CC0099"/>
              </a:solidFill>
            </a:endParaRPr>
          </a:p>
        </p:txBody>
      </p:sp>
      <p:graphicFrame>
        <p:nvGraphicFramePr>
          <p:cNvPr id="1390677" name="Group 85"/>
          <p:cNvGraphicFramePr>
            <a:graphicFrameLocks noGrp="1"/>
          </p:cNvGraphicFramePr>
          <p:nvPr/>
        </p:nvGraphicFramePr>
        <p:xfrm>
          <a:off x="682625" y="3455988"/>
          <a:ext cx="6477000" cy="358775"/>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gridCol w="431800">
                  <a:extLst>
                    <a:ext uri="{9D8B030D-6E8A-4147-A177-3AD203B41FA5}">
                      <a16:colId xmlns:a16="http://schemas.microsoft.com/office/drawing/2014/main" val="20008"/>
                    </a:ext>
                  </a:extLst>
                </a:gridCol>
                <a:gridCol w="431800">
                  <a:extLst>
                    <a:ext uri="{9D8B030D-6E8A-4147-A177-3AD203B41FA5}">
                      <a16:colId xmlns:a16="http://schemas.microsoft.com/office/drawing/2014/main" val="20009"/>
                    </a:ext>
                  </a:extLst>
                </a:gridCol>
                <a:gridCol w="431800">
                  <a:extLst>
                    <a:ext uri="{9D8B030D-6E8A-4147-A177-3AD203B41FA5}">
                      <a16:colId xmlns:a16="http://schemas.microsoft.com/office/drawing/2014/main" val="20010"/>
                    </a:ext>
                  </a:extLst>
                </a:gridCol>
                <a:gridCol w="431800">
                  <a:extLst>
                    <a:ext uri="{9D8B030D-6E8A-4147-A177-3AD203B41FA5}">
                      <a16:colId xmlns:a16="http://schemas.microsoft.com/office/drawing/2014/main" val="20011"/>
                    </a:ext>
                  </a:extLst>
                </a:gridCol>
                <a:gridCol w="431800">
                  <a:extLst>
                    <a:ext uri="{9D8B030D-6E8A-4147-A177-3AD203B41FA5}">
                      <a16:colId xmlns:a16="http://schemas.microsoft.com/office/drawing/2014/main" val="20012"/>
                    </a:ext>
                  </a:extLst>
                </a:gridCol>
                <a:gridCol w="431800">
                  <a:extLst>
                    <a:ext uri="{9D8B030D-6E8A-4147-A177-3AD203B41FA5}">
                      <a16:colId xmlns:a16="http://schemas.microsoft.com/office/drawing/2014/main" val="20013"/>
                    </a:ext>
                  </a:extLst>
                </a:gridCol>
                <a:gridCol w="431800">
                  <a:extLst>
                    <a:ext uri="{9D8B030D-6E8A-4147-A177-3AD203B41FA5}">
                      <a16:colId xmlns:a16="http://schemas.microsoft.com/office/drawing/2014/main" val="20014"/>
                    </a:ext>
                  </a:extLst>
                </a:gridCol>
              </a:tblGrid>
              <a:tr h="3587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390711" name="Line 119"/>
          <p:cNvSpPr>
            <a:spLocks noChangeShapeType="1"/>
          </p:cNvSpPr>
          <p:nvPr/>
        </p:nvSpPr>
        <p:spPr bwMode="auto">
          <a:xfrm flipH="1">
            <a:off x="682625" y="1727200"/>
            <a:ext cx="2592388"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90712" name="Line 120"/>
          <p:cNvSpPr>
            <a:spLocks noChangeShapeType="1"/>
          </p:cNvSpPr>
          <p:nvPr/>
        </p:nvSpPr>
        <p:spPr bwMode="auto">
          <a:xfrm flipH="1">
            <a:off x="682625" y="2159000"/>
            <a:ext cx="1296988"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90713" name="Line 121"/>
          <p:cNvSpPr>
            <a:spLocks noChangeShapeType="1"/>
          </p:cNvSpPr>
          <p:nvPr/>
        </p:nvSpPr>
        <p:spPr bwMode="auto">
          <a:xfrm flipH="1">
            <a:off x="682625" y="2590800"/>
            <a:ext cx="865188"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90714" name="Rectangle 122"/>
          <p:cNvSpPr>
            <a:spLocks noChangeArrowheads="1"/>
          </p:cNvSpPr>
          <p:nvPr/>
        </p:nvSpPr>
        <p:spPr bwMode="auto">
          <a:xfrm>
            <a:off x="250825" y="1295400"/>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5</a:t>
            </a:r>
          </a:p>
        </p:txBody>
      </p:sp>
      <p:graphicFrame>
        <p:nvGraphicFramePr>
          <p:cNvPr id="1390715" name="Group 123"/>
          <p:cNvGraphicFramePr>
            <a:graphicFrameLocks noGrp="1"/>
          </p:cNvGraphicFramePr>
          <p:nvPr/>
        </p:nvGraphicFramePr>
        <p:xfrm>
          <a:off x="371475" y="1296988"/>
          <a:ext cx="311150" cy="2159000"/>
        </p:xfrm>
        <a:graphic>
          <a:graphicData uri="http://schemas.openxmlformats.org/drawingml/2006/table">
            <a:tbl>
              <a:tblPr/>
              <a:tblGrid>
                <a:gridCol w="311150">
                  <a:extLst>
                    <a:ext uri="{9D8B030D-6E8A-4147-A177-3AD203B41FA5}">
                      <a16:colId xmlns:a16="http://schemas.microsoft.com/office/drawing/2014/main" val="20000"/>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390729" name="Rectangle 137"/>
          <p:cNvSpPr>
            <a:spLocks noChangeArrowheads="1"/>
          </p:cNvSpPr>
          <p:nvPr/>
        </p:nvSpPr>
        <p:spPr bwMode="auto">
          <a:xfrm>
            <a:off x="1331913" y="547688"/>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1</a:t>
            </a:r>
          </a:p>
        </p:txBody>
      </p:sp>
      <p:sp>
        <p:nvSpPr>
          <p:cNvPr id="1390730" name="Line 138"/>
          <p:cNvSpPr>
            <a:spLocks noChangeShapeType="1"/>
          </p:cNvSpPr>
          <p:nvPr/>
        </p:nvSpPr>
        <p:spPr bwMode="auto">
          <a:xfrm>
            <a:off x="755650" y="765175"/>
            <a:ext cx="5762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0731" name="Rectangle 139"/>
          <p:cNvSpPr>
            <a:spLocks noChangeArrowheads="1"/>
          </p:cNvSpPr>
          <p:nvPr/>
        </p:nvSpPr>
        <p:spPr bwMode="auto">
          <a:xfrm>
            <a:off x="2628900" y="547688"/>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2</a:t>
            </a:r>
          </a:p>
        </p:txBody>
      </p:sp>
      <p:sp>
        <p:nvSpPr>
          <p:cNvPr id="1390732" name="Line 140"/>
          <p:cNvSpPr>
            <a:spLocks noChangeShapeType="1"/>
          </p:cNvSpPr>
          <p:nvPr/>
        </p:nvSpPr>
        <p:spPr bwMode="auto">
          <a:xfrm>
            <a:off x="2052638" y="765175"/>
            <a:ext cx="576262"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0733" name="Rectangle 141"/>
          <p:cNvSpPr>
            <a:spLocks noChangeArrowheads="1"/>
          </p:cNvSpPr>
          <p:nvPr/>
        </p:nvSpPr>
        <p:spPr bwMode="auto">
          <a:xfrm>
            <a:off x="3924300" y="547688"/>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3</a:t>
            </a:r>
          </a:p>
        </p:txBody>
      </p:sp>
      <p:sp>
        <p:nvSpPr>
          <p:cNvPr id="1390734" name="Line 142"/>
          <p:cNvSpPr>
            <a:spLocks noChangeShapeType="1"/>
          </p:cNvSpPr>
          <p:nvPr/>
        </p:nvSpPr>
        <p:spPr bwMode="auto">
          <a:xfrm>
            <a:off x="3348038" y="765175"/>
            <a:ext cx="576262"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0735" name="Rectangle 143"/>
          <p:cNvSpPr>
            <a:spLocks noChangeArrowheads="1"/>
          </p:cNvSpPr>
          <p:nvPr/>
        </p:nvSpPr>
        <p:spPr bwMode="auto">
          <a:xfrm>
            <a:off x="5221288" y="547688"/>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4</a:t>
            </a:r>
          </a:p>
        </p:txBody>
      </p:sp>
      <p:sp>
        <p:nvSpPr>
          <p:cNvPr id="1390736" name="Line 144"/>
          <p:cNvSpPr>
            <a:spLocks noChangeShapeType="1"/>
          </p:cNvSpPr>
          <p:nvPr/>
        </p:nvSpPr>
        <p:spPr bwMode="auto">
          <a:xfrm>
            <a:off x="4645025" y="765175"/>
            <a:ext cx="5762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0737" name="Rectangle 145"/>
          <p:cNvSpPr>
            <a:spLocks noChangeArrowheads="1"/>
          </p:cNvSpPr>
          <p:nvPr/>
        </p:nvSpPr>
        <p:spPr bwMode="auto">
          <a:xfrm>
            <a:off x="6516688" y="547688"/>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5</a:t>
            </a:r>
          </a:p>
        </p:txBody>
      </p:sp>
      <p:sp>
        <p:nvSpPr>
          <p:cNvPr id="1390738" name="Line 146"/>
          <p:cNvSpPr>
            <a:spLocks noChangeShapeType="1"/>
          </p:cNvSpPr>
          <p:nvPr/>
        </p:nvSpPr>
        <p:spPr bwMode="auto">
          <a:xfrm>
            <a:off x="5940425" y="765175"/>
            <a:ext cx="5762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0739" name="Line 147"/>
          <p:cNvSpPr>
            <a:spLocks noChangeShapeType="1"/>
          </p:cNvSpPr>
          <p:nvPr/>
        </p:nvSpPr>
        <p:spPr bwMode="auto">
          <a:xfrm>
            <a:off x="7235825" y="765175"/>
            <a:ext cx="5762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0740" name="Rectangle 148"/>
          <p:cNvSpPr>
            <a:spLocks noChangeArrowheads="1"/>
          </p:cNvSpPr>
          <p:nvPr/>
        </p:nvSpPr>
        <p:spPr bwMode="auto">
          <a:xfrm>
            <a:off x="1187450" y="115888"/>
            <a:ext cx="1008063" cy="431800"/>
          </a:xfrm>
          <a:prstGeom prst="rect">
            <a:avLst/>
          </a:prstGeom>
          <a:noFill/>
          <a:ln w="28575" algn="ctr">
            <a:noFill/>
            <a:miter lim="800000"/>
            <a:headEnd/>
            <a:tailEnd/>
          </a:ln>
          <a:effectLst/>
        </p:spPr>
        <p:txBody>
          <a:bodyPr wrap="none" anchor="ctr"/>
          <a:lstStyle/>
          <a:p>
            <a:r>
              <a:rPr lang="en-US" altLang="zh-CN"/>
              <a:t>2T</a:t>
            </a:r>
            <a:r>
              <a:rPr lang="en-US" altLang="zh-CN" baseline="-25000"/>
              <a:t>CLK</a:t>
            </a:r>
          </a:p>
        </p:txBody>
      </p:sp>
      <p:sp>
        <p:nvSpPr>
          <p:cNvPr id="1390741" name="Rectangle 149"/>
          <p:cNvSpPr>
            <a:spLocks noChangeArrowheads="1"/>
          </p:cNvSpPr>
          <p:nvPr/>
        </p:nvSpPr>
        <p:spPr bwMode="auto">
          <a:xfrm>
            <a:off x="2484438" y="115888"/>
            <a:ext cx="1008062" cy="431800"/>
          </a:xfrm>
          <a:prstGeom prst="rect">
            <a:avLst/>
          </a:prstGeom>
          <a:noFill/>
          <a:ln w="28575" algn="ctr">
            <a:noFill/>
            <a:miter lim="800000"/>
            <a:headEnd/>
            <a:tailEnd/>
          </a:ln>
          <a:effectLst/>
        </p:spPr>
        <p:txBody>
          <a:bodyPr wrap="none" anchor="ctr"/>
          <a:lstStyle/>
          <a:p>
            <a:r>
              <a:rPr lang="en-US" altLang="zh-CN"/>
              <a:t>T</a:t>
            </a:r>
            <a:r>
              <a:rPr lang="en-US" altLang="zh-CN" baseline="-25000"/>
              <a:t>CLK</a:t>
            </a:r>
          </a:p>
        </p:txBody>
      </p:sp>
      <p:sp>
        <p:nvSpPr>
          <p:cNvPr id="1390742" name="Rectangle 150"/>
          <p:cNvSpPr>
            <a:spLocks noChangeArrowheads="1"/>
          </p:cNvSpPr>
          <p:nvPr/>
        </p:nvSpPr>
        <p:spPr bwMode="auto">
          <a:xfrm>
            <a:off x="3779838" y="115888"/>
            <a:ext cx="1008062" cy="431800"/>
          </a:xfrm>
          <a:prstGeom prst="rect">
            <a:avLst/>
          </a:prstGeom>
          <a:noFill/>
          <a:ln w="28575" algn="ctr">
            <a:noFill/>
            <a:miter lim="800000"/>
            <a:headEnd/>
            <a:tailEnd/>
          </a:ln>
          <a:effectLst/>
        </p:spPr>
        <p:txBody>
          <a:bodyPr wrap="none" anchor="ctr"/>
          <a:lstStyle/>
          <a:p>
            <a:r>
              <a:rPr lang="en-US" altLang="zh-CN"/>
              <a:t>3T</a:t>
            </a:r>
            <a:r>
              <a:rPr lang="en-US" altLang="zh-CN" baseline="-25000"/>
              <a:t>CLK</a:t>
            </a:r>
          </a:p>
        </p:txBody>
      </p:sp>
      <p:sp>
        <p:nvSpPr>
          <p:cNvPr id="1390743" name="Rectangle 151"/>
          <p:cNvSpPr>
            <a:spLocks noChangeArrowheads="1"/>
          </p:cNvSpPr>
          <p:nvPr/>
        </p:nvSpPr>
        <p:spPr bwMode="auto">
          <a:xfrm>
            <a:off x="5076825" y="115888"/>
            <a:ext cx="1008063" cy="431800"/>
          </a:xfrm>
          <a:prstGeom prst="rect">
            <a:avLst/>
          </a:prstGeom>
          <a:noFill/>
          <a:ln w="28575" algn="ctr">
            <a:noFill/>
            <a:miter lim="800000"/>
            <a:headEnd/>
            <a:tailEnd/>
          </a:ln>
          <a:effectLst/>
        </p:spPr>
        <p:txBody>
          <a:bodyPr wrap="none" anchor="ctr"/>
          <a:lstStyle/>
          <a:p>
            <a:r>
              <a:rPr lang="en-US" altLang="zh-CN"/>
              <a:t>2T</a:t>
            </a:r>
            <a:r>
              <a:rPr lang="en-US" altLang="zh-CN" baseline="-25000"/>
              <a:t>CLK</a:t>
            </a:r>
          </a:p>
        </p:txBody>
      </p:sp>
      <p:sp>
        <p:nvSpPr>
          <p:cNvPr id="1390744" name="Rectangle 152"/>
          <p:cNvSpPr>
            <a:spLocks noChangeArrowheads="1"/>
          </p:cNvSpPr>
          <p:nvPr/>
        </p:nvSpPr>
        <p:spPr bwMode="auto">
          <a:xfrm>
            <a:off x="6372225" y="115888"/>
            <a:ext cx="1008063" cy="431800"/>
          </a:xfrm>
          <a:prstGeom prst="rect">
            <a:avLst/>
          </a:prstGeom>
          <a:noFill/>
          <a:ln w="28575" algn="ctr">
            <a:noFill/>
            <a:miter lim="800000"/>
            <a:headEnd/>
            <a:tailEnd/>
          </a:ln>
          <a:effectLst/>
        </p:spPr>
        <p:txBody>
          <a:bodyPr wrap="none" anchor="ctr"/>
          <a:lstStyle/>
          <a:p>
            <a:r>
              <a:rPr lang="en-US" altLang="zh-CN"/>
              <a:t>T</a:t>
            </a:r>
            <a:r>
              <a:rPr lang="en-US" altLang="zh-CN" baseline="-25000"/>
              <a:t>CLK</a:t>
            </a:r>
          </a:p>
        </p:txBody>
      </p:sp>
      <p:sp>
        <p:nvSpPr>
          <p:cNvPr id="1390747" name="Rectangle 155"/>
          <p:cNvSpPr>
            <a:spLocks noChangeArrowheads="1"/>
          </p:cNvSpPr>
          <p:nvPr/>
        </p:nvSpPr>
        <p:spPr bwMode="auto">
          <a:xfrm>
            <a:off x="682625" y="5807075"/>
            <a:ext cx="1296988"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90748" name="Rectangle 156"/>
          <p:cNvSpPr>
            <a:spLocks noChangeArrowheads="1"/>
          </p:cNvSpPr>
          <p:nvPr/>
        </p:nvSpPr>
        <p:spPr bwMode="auto">
          <a:xfrm>
            <a:off x="1979613" y="5373688"/>
            <a:ext cx="12954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90750" name="Line 158"/>
          <p:cNvSpPr>
            <a:spLocks noChangeShapeType="1"/>
          </p:cNvSpPr>
          <p:nvPr/>
        </p:nvSpPr>
        <p:spPr bwMode="auto">
          <a:xfrm flipV="1">
            <a:off x="682625" y="6237288"/>
            <a:ext cx="8210550" cy="1587"/>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0751" name="Line 159"/>
          <p:cNvSpPr>
            <a:spLocks noChangeShapeType="1"/>
          </p:cNvSpPr>
          <p:nvPr/>
        </p:nvSpPr>
        <p:spPr bwMode="auto">
          <a:xfrm flipV="1">
            <a:off x="682625" y="3933825"/>
            <a:ext cx="0" cy="230505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0763" name="Rectangle 171"/>
          <p:cNvSpPr>
            <a:spLocks noChangeArrowheads="1"/>
          </p:cNvSpPr>
          <p:nvPr/>
        </p:nvSpPr>
        <p:spPr bwMode="auto">
          <a:xfrm>
            <a:off x="250825" y="5807075"/>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1</a:t>
            </a:r>
          </a:p>
        </p:txBody>
      </p:sp>
      <p:sp>
        <p:nvSpPr>
          <p:cNvPr id="1390764" name="Rectangle 172"/>
          <p:cNvSpPr>
            <a:spLocks noChangeArrowheads="1"/>
          </p:cNvSpPr>
          <p:nvPr/>
        </p:nvSpPr>
        <p:spPr bwMode="auto">
          <a:xfrm>
            <a:off x="250825" y="5373688"/>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2</a:t>
            </a:r>
          </a:p>
        </p:txBody>
      </p:sp>
      <p:sp>
        <p:nvSpPr>
          <p:cNvPr id="1390765" name="Rectangle 173"/>
          <p:cNvSpPr>
            <a:spLocks noChangeArrowheads="1"/>
          </p:cNvSpPr>
          <p:nvPr/>
        </p:nvSpPr>
        <p:spPr bwMode="auto">
          <a:xfrm>
            <a:off x="250825" y="4941888"/>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3</a:t>
            </a:r>
          </a:p>
        </p:txBody>
      </p:sp>
      <p:sp>
        <p:nvSpPr>
          <p:cNvPr id="1390766" name="Rectangle 174"/>
          <p:cNvSpPr>
            <a:spLocks noChangeArrowheads="1"/>
          </p:cNvSpPr>
          <p:nvPr/>
        </p:nvSpPr>
        <p:spPr bwMode="auto">
          <a:xfrm>
            <a:off x="250825" y="4510088"/>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4</a:t>
            </a:r>
          </a:p>
        </p:txBody>
      </p:sp>
      <p:sp>
        <p:nvSpPr>
          <p:cNvPr id="1390767" name="Rectangle 175"/>
          <p:cNvSpPr>
            <a:spLocks noChangeArrowheads="1"/>
          </p:cNvSpPr>
          <p:nvPr/>
        </p:nvSpPr>
        <p:spPr bwMode="auto">
          <a:xfrm>
            <a:off x="8532813" y="4684713"/>
            <a:ext cx="576262" cy="1552575"/>
          </a:xfrm>
          <a:prstGeom prst="rect">
            <a:avLst/>
          </a:prstGeom>
          <a:noFill/>
          <a:ln w="28575" algn="ctr">
            <a:noFill/>
            <a:miter lim="800000"/>
            <a:headEnd/>
            <a:tailEnd/>
          </a:ln>
          <a:effectLst/>
        </p:spPr>
        <p:txBody>
          <a:bodyPr anchor="ctr">
            <a:spAutoFit/>
          </a:bodyPr>
          <a:lstStyle/>
          <a:p>
            <a:r>
              <a:rPr lang="zh-CN" altLang="en-US">
                <a:solidFill>
                  <a:srgbClr val="0000FF"/>
                </a:solidFill>
              </a:rPr>
              <a:t>时钟周期</a:t>
            </a:r>
            <a:endParaRPr lang="zh-CN" altLang="en-US" baseline="-25000">
              <a:solidFill>
                <a:srgbClr val="0000FF"/>
              </a:solidFill>
            </a:endParaRPr>
          </a:p>
        </p:txBody>
      </p:sp>
      <p:sp>
        <p:nvSpPr>
          <p:cNvPr id="1390768" name="Rectangle 176"/>
          <p:cNvSpPr>
            <a:spLocks noChangeArrowheads="1"/>
          </p:cNvSpPr>
          <p:nvPr/>
        </p:nvSpPr>
        <p:spPr bwMode="auto">
          <a:xfrm>
            <a:off x="682625" y="3835400"/>
            <a:ext cx="576263" cy="457200"/>
          </a:xfrm>
          <a:prstGeom prst="rect">
            <a:avLst/>
          </a:prstGeom>
          <a:noFill/>
          <a:ln w="28575" algn="ctr">
            <a:noFill/>
            <a:miter lim="800000"/>
            <a:headEnd/>
            <a:tailEnd/>
          </a:ln>
          <a:effectLst/>
        </p:spPr>
        <p:txBody>
          <a:bodyPr anchor="ctr">
            <a:spAutoFit/>
          </a:bodyPr>
          <a:lstStyle/>
          <a:p>
            <a:r>
              <a:rPr lang="zh-CN" altLang="en-US">
                <a:solidFill>
                  <a:srgbClr val="0000FF"/>
                </a:solidFill>
              </a:rPr>
              <a:t>段</a:t>
            </a:r>
            <a:endParaRPr lang="zh-CN" altLang="en-US" baseline="-25000">
              <a:solidFill>
                <a:srgbClr val="0000FF"/>
              </a:solidFill>
            </a:endParaRPr>
          </a:p>
        </p:txBody>
      </p:sp>
      <p:sp>
        <p:nvSpPr>
          <p:cNvPr id="1390786" name="Line 194"/>
          <p:cNvSpPr>
            <a:spLocks noChangeShapeType="1"/>
          </p:cNvSpPr>
          <p:nvPr/>
        </p:nvSpPr>
        <p:spPr bwMode="auto">
          <a:xfrm flipH="1">
            <a:off x="682625" y="4078288"/>
            <a:ext cx="6049963" cy="0"/>
          </a:xfrm>
          <a:prstGeom prst="line">
            <a:avLst/>
          </a:prstGeom>
          <a:noFill/>
          <a:ln w="12700">
            <a:solidFill>
              <a:srgbClr val="FF6600"/>
            </a:solidFill>
            <a:prstDash val="dash"/>
            <a:round/>
            <a:headEnd/>
            <a:tailEnd/>
          </a:ln>
          <a:effectLst/>
        </p:spPr>
        <p:txBody>
          <a:bodyPr wrap="none" anchor="ctr"/>
          <a:lstStyle/>
          <a:p>
            <a:endParaRPr lang="zh-CN" altLang="en-US"/>
          </a:p>
        </p:txBody>
      </p:sp>
      <p:graphicFrame>
        <p:nvGraphicFramePr>
          <p:cNvPr id="1390912" name="Group 320"/>
          <p:cNvGraphicFramePr>
            <a:graphicFrameLocks noGrp="1"/>
          </p:cNvGraphicFramePr>
          <p:nvPr/>
        </p:nvGraphicFramePr>
        <p:xfrm>
          <a:off x="682625" y="6238875"/>
          <a:ext cx="7772400" cy="365760"/>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gridCol w="431800">
                  <a:extLst>
                    <a:ext uri="{9D8B030D-6E8A-4147-A177-3AD203B41FA5}">
                      <a16:colId xmlns:a16="http://schemas.microsoft.com/office/drawing/2014/main" val="20008"/>
                    </a:ext>
                  </a:extLst>
                </a:gridCol>
                <a:gridCol w="431800">
                  <a:extLst>
                    <a:ext uri="{9D8B030D-6E8A-4147-A177-3AD203B41FA5}">
                      <a16:colId xmlns:a16="http://schemas.microsoft.com/office/drawing/2014/main" val="20009"/>
                    </a:ext>
                  </a:extLst>
                </a:gridCol>
                <a:gridCol w="431800">
                  <a:extLst>
                    <a:ext uri="{9D8B030D-6E8A-4147-A177-3AD203B41FA5}">
                      <a16:colId xmlns:a16="http://schemas.microsoft.com/office/drawing/2014/main" val="20010"/>
                    </a:ext>
                  </a:extLst>
                </a:gridCol>
                <a:gridCol w="431800">
                  <a:extLst>
                    <a:ext uri="{9D8B030D-6E8A-4147-A177-3AD203B41FA5}">
                      <a16:colId xmlns:a16="http://schemas.microsoft.com/office/drawing/2014/main" val="20011"/>
                    </a:ext>
                  </a:extLst>
                </a:gridCol>
                <a:gridCol w="431800">
                  <a:extLst>
                    <a:ext uri="{9D8B030D-6E8A-4147-A177-3AD203B41FA5}">
                      <a16:colId xmlns:a16="http://schemas.microsoft.com/office/drawing/2014/main" val="20012"/>
                    </a:ext>
                  </a:extLst>
                </a:gridCol>
                <a:gridCol w="431800">
                  <a:extLst>
                    <a:ext uri="{9D8B030D-6E8A-4147-A177-3AD203B41FA5}">
                      <a16:colId xmlns:a16="http://schemas.microsoft.com/office/drawing/2014/main" val="20013"/>
                    </a:ext>
                  </a:extLst>
                </a:gridCol>
                <a:gridCol w="431800">
                  <a:extLst>
                    <a:ext uri="{9D8B030D-6E8A-4147-A177-3AD203B41FA5}">
                      <a16:colId xmlns:a16="http://schemas.microsoft.com/office/drawing/2014/main" val="20014"/>
                    </a:ext>
                  </a:extLst>
                </a:gridCol>
                <a:gridCol w="431800">
                  <a:extLst>
                    <a:ext uri="{9D8B030D-6E8A-4147-A177-3AD203B41FA5}">
                      <a16:colId xmlns:a16="http://schemas.microsoft.com/office/drawing/2014/main" val="20015"/>
                    </a:ext>
                  </a:extLst>
                </a:gridCol>
                <a:gridCol w="431800">
                  <a:extLst>
                    <a:ext uri="{9D8B030D-6E8A-4147-A177-3AD203B41FA5}">
                      <a16:colId xmlns:a16="http://schemas.microsoft.com/office/drawing/2014/main" val="20016"/>
                    </a:ext>
                  </a:extLst>
                </a:gridCol>
                <a:gridCol w="431800">
                  <a:extLst>
                    <a:ext uri="{9D8B030D-6E8A-4147-A177-3AD203B41FA5}">
                      <a16:colId xmlns:a16="http://schemas.microsoft.com/office/drawing/2014/main" val="20017"/>
                    </a:ext>
                  </a:extLst>
                </a:gridCol>
              </a:tblGrid>
              <a:tr h="358775">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D60093"/>
                          </a:solidFill>
                          <a:effectLst/>
                          <a:latin typeface="Times New Roman" pitchFamily="18" charset="0"/>
                          <a:ea typeface="楷体_GB2312" pitchFamily="49" charset="-122"/>
                        </a:rPr>
                        <a:t>1</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D60093"/>
                          </a:solidFill>
                          <a:effectLst/>
                          <a:latin typeface="Times New Roman" pitchFamily="18" charset="0"/>
                          <a:ea typeface="楷体_GB2312" pitchFamily="49" charset="-122"/>
                        </a:rPr>
                        <a:t>2</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D60093"/>
                          </a:solidFill>
                          <a:effectLst/>
                          <a:latin typeface="Times New Roman" pitchFamily="18" charset="0"/>
                          <a:ea typeface="楷体_GB2312" pitchFamily="49" charset="-122"/>
                        </a:rPr>
                        <a:t>3</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D60093"/>
                          </a:solidFill>
                          <a:effectLst/>
                          <a:latin typeface="Times New Roman" pitchFamily="18" charset="0"/>
                          <a:ea typeface="楷体_GB2312" pitchFamily="49" charset="-122"/>
                        </a:rPr>
                        <a:t>4</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D60093"/>
                          </a:solidFill>
                          <a:effectLst/>
                          <a:latin typeface="Times New Roman" pitchFamily="18" charset="0"/>
                          <a:ea typeface="楷体_GB2312" pitchFamily="49" charset="-122"/>
                        </a:rPr>
                        <a:t>5</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D60093"/>
                          </a:solidFill>
                          <a:effectLst/>
                          <a:latin typeface="Times New Roman" pitchFamily="18" charset="0"/>
                          <a:ea typeface="楷体_GB2312" pitchFamily="49" charset="-122"/>
                        </a:rPr>
                        <a:t>6</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D60093"/>
                          </a:solidFill>
                          <a:effectLst/>
                          <a:latin typeface="Times New Roman" pitchFamily="18" charset="0"/>
                          <a:ea typeface="楷体_GB2312" pitchFamily="49" charset="-122"/>
                        </a:rPr>
                        <a:t>7</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D60093"/>
                          </a:solidFill>
                          <a:effectLst/>
                          <a:latin typeface="Times New Roman" pitchFamily="18" charset="0"/>
                          <a:ea typeface="楷体_GB2312" pitchFamily="49" charset="-122"/>
                        </a:rPr>
                        <a:t>8</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D60093"/>
                          </a:solidFill>
                          <a:effectLst/>
                          <a:latin typeface="Times New Roman" pitchFamily="18" charset="0"/>
                          <a:ea typeface="楷体_GB2312" pitchFamily="49" charset="-122"/>
                        </a:rPr>
                        <a:t>9</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D60093"/>
                          </a:solidFill>
                          <a:effectLst/>
                          <a:latin typeface="Times New Roman" pitchFamily="18" charset="0"/>
                          <a:ea typeface="楷体_GB2312" pitchFamily="49" charset="-122"/>
                        </a:rPr>
                        <a:t>10</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D60093"/>
                          </a:solidFill>
                          <a:effectLst/>
                          <a:latin typeface="Times New Roman" pitchFamily="18" charset="0"/>
                          <a:ea typeface="楷体_GB2312" pitchFamily="49" charset="-122"/>
                        </a:rPr>
                        <a:t>11</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D60093"/>
                          </a:solidFill>
                          <a:effectLst/>
                          <a:latin typeface="Times New Roman" pitchFamily="18" charset="0"/>
                          <a:ea typeface="楷体_GB2312" pitchFamily="49" charset="-122"/>
                        </a:rPr>
                        <a:t>12</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D60093"/>
                          </a:solidFill>
                          <a:effectLst/>
                          <a:latin typeface="Times New Roman" pitchFamily="18" charset="0"/>
                          <a:ea typeface="楷体_GB2312" pitchFamily="49" charset="-122"/>
                        </a:rPr>
                        <a:t>13</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D60093"/>
                          </a:solidFill>
                          <a:effectLst/>
                          <a:latin typeface="Times New Roman" pitchFamily="18" charset="0"/>
                          <a:ea typeface="楷体_GB2312" pitchFamily="49" charset="-122"/>
                        </a:rPr>
                        <a:t>14</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D60093"/>
                          </a:solidFill>
                          <a:effectLst/>
                          <a:latin typeface="Times New Roman" pitchFamily="18" charset="0"/>
                          <a:ea typeface="楷体_GB2312" pitchFamily="49" charset="-122"/>
                        </a:rPr>
                        <a:t>15</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D60093"/>
                          </a:solidFill>
                          <a:effectLst/>
                          <a:latin typeface="Times New Roman" pitchFamily="18" charset="0"/>
                          <a:ea typeface="楷体_GB2312" pitchFamily="49" charset="-122"/>
                        </a:rPr>
                        <a:t>16</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D60093"/>
                          </a:solidFill>
                          <a:effectLst/>
                          <a:latin typeface="Times New Roman" pitchFamily="18" charset="0"/>
                          <a:ea typeface="楷体_GB2312" pitchFamily="49" charset="-122"/>
                        </a:rPr>
                        <a:t>17</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D60093"/>
                          </a:solidFill>
                          <a:effectLst/>
                          <a:latin typeface="Times New Roman" pitchFamily="18" charset="0"/>
                          <a:ea typeface="楷体_GB2312" pitchFamily="49" charset="-122"/>
                        </a:rPr>
                        <a:t>18</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390825" name="Line 233"/>
          <p:cNvSpPr>
            <a:spLocks noChangeShapeType="1"/>
          </p:cNvSpPr>
          <p:nvPr/>
        </p:nvSpPr>
        <p:spPr bwMode="auto">
          <a:xfrm flipH="1">
            <a:off x="682625" y="4508500"/>
            <a:ext cx="3889375" cy="1588"/>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90826" name="Line 234"/>
          <p:cNvSpPr>
            <a:spLocks noChangeShapeType="1"/>
          </p:cNvSpPr>
          <p:nvPr/>
        </p:nvSpPr>
        <p:spPr bwMode="auto">
          <a:xfrm flipH="1">
            <a:off x="682625" y="4941888"/>
            <a:ext cx="2593975"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90827" name="Line 235"/>
          <p:cNvSpPr>
            <a:spLocks noChangeShapeType="1"/>
          </p:cNvSpPr>
          <p:nvPr/>
        </p:nvSpPr>
        <p:spPr bwMode="auto">
          <a:xfrm flipH="1">
            <a:off x="682625" y="5373688"/>
            <a:ext cx="1296988"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90828" name="Rectangle 236"/>
          <p:cNvSpPr>
            <a:spLocks noChangeArrowheads="1"/>
          </p:cNvSpPr>
          <p:nvPr/>
        </p:nvSpPr>
        <p:spPr bwMode="auto">
          <a:xfrm>
            <a:off x="250825" y="4078288"/>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5</a:t>
            </a:r>
          </a:p>
        </p:txBody>
      </p:sp>
      <p:graphicFrame>
        <p:nvGraphicFramePr>
          <p:cNvPr id="1390829" name="Group 237"/>
          <p:cNvGraphicFramePr>
            <a:graphicFrameLocks noGrp="1"/>
          </p:cNvGraphicFramePr>
          <p:nvPr/>
        </p:nvGraphicFramePr>
        <p:xfrm>
          <a:off x="371475" y="4079875"/>
          <a:ext cx="311150" cy="2159000"/>
        </p:xfrm>
        <a:graphic>
          <a:graphicData uri="http://schemas.openxmlformats.org/drawingml/2006/table">
            <a:tbl>
              <a:tblPr/>
              <a:tblGrid>
                <a:gridCol w="311150">
                  <a:extLst>
                    <a:ext uri="{9D8B030D-6E8A-4147-A177-3AD203B41FA5}">
                      <a16:colId xmlns:a16="http://schemas.microsoft.com/office/drawing/2014/main" val="20000"/>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390843" name="Rectangle 251"/>
          <p:cNvSpPr>
            <a:spLocks noChangeArrowheads="1"/>
          </p:cNvSpPr>
          <p:nvPr/>
        </p:nvSpPr>
        <p:spPr bwMode="auto">
          <a:xfrm>
            <a:off x="3275013" y="4941888"/>
            <a:ext cx="12954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90844" name="Rectangle 252"/>
          <p:cNvSpPr>
            <a:spLocks noChangeArrowheads="1"/>
          </p:cNvSpPr>
          <p:nvPr/>
        </p:nvSpPr>
        <p:spPr bwMode="auto">
          <a:xfrm>
            <a:off x="4572000" y="4508500"/>
            <a:ext cx="12954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90845" name="Rectangle 253"/>
          <p:cNvSpPr>
            <a:spLocks noChangeArrowheads="1"/>
          </p:cNvSpPr>
          <p:nvPr/>
        </p:nvSpPr>
        <p:spPr bwMode="auto">
          <a:xfrm>
            <a:off x="5867400" y="4076700"/>
            <a:ext cx="12954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90846" name="Rectangle 254"/>
          <p:cNvSpPr>
            <a:spLocks noChangeArrowheads="1"/>
          </p:cNvSpPr>
          <p:nvPr/>
        </p:nvSpPr>
        <p:spPr bwMode="auto">
          <a:xfrm>
            <a:off x="1979613" y="5805488"/>
            <a:ext cx="12954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90847" name="Rectangle 255"/>
          <p:cNvSpPr>
            <a:spLocks noChangeArrowheads="1"/>
          </p:cNvSpPr>
          <p:nvPr/>
        </p:nvSpPr>
        <p:spPr bwMode="auto">
          <a:xfrm>
            <a:off x="3275013" y="5373688"/>
            <a:ext cx="12954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90848" name="Rectangle 256"/>
          <p:cNvSpPr>
            <a:spLocks noChangeArrowheads="1"/>
          </p:cNvSpPr>
          <p:nvPr/>
        </p:nvSpPr>
        <p:spPr bwMode="auto">
          <a:xfrm>
            <a:off x="4572000" y="4941888"/>
            <a:ext cx="12954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90849" name="Rectangle 257"/>
          <p:cNvSpPr>
            <a:spLocks noChangeArrowheads="1"/>
          </p:cNvSpPr>
          <p:nvPr/>
        </p:nvSpPr>
        <p:spPr bwMode="auto">
          <a:xfrm>
            <a:off x="5867400" y="4508500"/>
            <a:ext cx="12954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90850" name="Rectangle 258"/>
          <p:cNvSpPr>
            <a:spLocks noChangeArrowheads="1"/>
          </p:cNvSpPr>
          <p:nvPr/>
        </p:nvSpPr>
        <p:spPr bwMode="auto">
          <a:xfrm>
            <a:off x="7164388" y="4076700"/>
            <a:ext cx="12954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90851" name="Rectangle 259"/>
          <p:cNvSpPr>
            <a:spLocks noChangeArrowheads="1"/>
          </p:cNvSpPr>
          <p:nvPr/>
        </p:nvSpPr>
        <p:spPr bwMode="auto">
          <a:xfrm>
            <a:off x="3275013" y="5805488"/>
            <a:ext cx="1296987"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90852" name="Rectangle 260"/>
          <p:cNvSpPr>
            <a:spLocks noChangeArrowheads="1"/>
          </p:cNvSpPr>
          <p:nvPr/>
        </p:nvSpPr>
        <p:spPr bwMode="auto">
          <a:xfrm>
            <a:off x="4570413" y="5373688"/>
            <a:ext cx="1296987"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90853" name="Rectangle 261"/>
          <p:cNvSpPr>
            <a:spLocks noChangeArrowheads="1"/>
          </p:cNvSpPr>
          <p:nvPr/>
        </p:nvSpPr>
        <p:spPr bwMode="auto">
          <a:xfrm>
            <a:off x="5867400" y="4941888"/>
            <a:ext cx="1296988"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90854" name="Rectangle 262"/>
          <p:cNvSpPr>
            <a:spLocks noChangeArrowheads="1"/>
          </p:cNvSpPr>
          <p:nvPr/>
        </p:nvSpPr>
        <p:spPr bwMode="auto">
          <a:xfrm>
            <a:off x="7164388" y="4508500"/>
            <a:ext cx="1296987"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90855" name="Rectangle 263"/>
          <p:cNvSpPr>
            <a:spLocks noChangeArrowheads="1"/>
          </p:cNvSpPr>
          <p:nvPr/>
        </p:nvSpPr>
        <p:spPr bwMode="auto">
          <a:xfrm>
            <a:off x="4572000" y="5805488"/>
            <a:ext cx="12954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390856" name="Rectangle 264"/>
          <p:cNvSpPr>
            <a:spLocks noChangeArrowheads="1"/>
          </p:cNvSpPr>
          <p:nvPr/>
        </p:nvSpPr>
        <p:spPr bwMode="auto">
          <a:xfrm>
            <a:off x="5867400" y="5373688"/>
            <a:ext cx="12954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390857" name="Rectangle 265"/>
          <p:cNvSpPr>
            <a:spLocks noChangeArrowheads="1"/>
          </p:cNvSpPr>
          <p:nvPr/>
        </p:nvSpPr>
        <p:spPr bwMode="auto">
          <a:xfrm>
            <a:off x="7164388" y="4941888"/>
            <a:ext cx="12954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390858" name="Rectangle 266"/>
          <p:cNvSpPr>
            <a:spLocks noChangeArrowheads="1"/>
          </p:cNvSpPr>
          <p:nvPr/>
        </p:nvSpPr>
        <p:spPr bwMode="auto">
          <a:xfrm>
            <a:off x="5867400" y="5805488"/>
            <a:ext cx="1296988"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sp>
        <p:nvSpPr>
          <p:cNvPr id="1390859" name="Rectangle 267"/>
          <p:cNvSpPr>
            <a:spLocks noChangeArrowheads="1"/>
          </p:cNvSpPr>
          <p:nvPr/>
        </p:nvSpPr>
        <p:spPr bwMode="auto">
          <a:xfrm>
            <a:off x="7164388" y="5373688"/>
            <a:ext cx="1296987"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sp>
        <p:nvSpPr>
          <p:cNvPr id="1390867" name="Rectangle 275"/>
          <p:cNvSpPr>
            <a:spLocks noChangeArrowheads="1"/>
          </p:cNvSpPr>
          <p:nvPr/>
        </p:nvSpPr>
        <p:spPr bwMode="auto">
          <a:xfrm>
            <a:off x="7164388" y="5805488"/>
            <a:ext cx="1296987"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I</a:t>
            </a:r>
            <a:r>
              <a:rPr lang="en-US" altLang="zh-CN" baseline="-25000"/>
              <a:t>6</a:t>
            </a:r>
          </a:p>
        </p:txBody>
      </p:sp>
      <p:sp>
        <p:nvSpPr>
          <p:cNvPr id="103" name="TextBox 102"/>
          <p:cNvSpPr txBox="1"/>
          <p:nvPr/>
        </p:nvSpPr>
        <p:spPr>
          <a:xfrm>
            <a:off x="1475656" y="4221088"/>
            <a:ext cx="2520280" cy="523220"/>
          </a:xfrm>
          <a:prstGeom prst="rect">
            <a:avLst/>
          </a:prstGeom>
          <a:solidFill>
            <a:srgbClr val="FF6699">
              <a:alpha val="40000"/>
            </a:srgbClr>
          </a:solidFill>
          <a:effectLst>
            <a:outerShdw blurRad="50800" dist="38100" dir="2700000" algn="tl" rotWithShape="0">
              <a:prstClr val="black">
                <a:alpha val="40000"/>
              </a:prstClr>
            </a:outerShdw>
          </a:effectLst>
        </p:spPr>
        <p:txBody>
          <a:bodyPr wrap="square" rtlCol="0">
            <a:spAutoFit/>
          </a:bodyPr>
          <a:lstStyle/>
          <a:p>
            <a:r>
              <a:rPr lang="zh-CN" altLang="en-US" sz="2800" smtClean="0">
                <a:solidFill>
                  <a:srgbClr val="C00000"/>
                </a:solidFill>
              </a:rPr>
              <a:t>同步时钟控制</a:t>
            </a:r>
            <a:endParaRPr lang="zh-CN" altLang="en-US" sz="2800">
              <a:solidFill>
                <a:srgbClr val="C00000"/>
              </a:solidFill>
            </a:endParaRPr>
          </a:p>
        </p:txBody>
      </p:sp>
      <p:sp>
        <p:nvSpPr>
          <p:cNvPr id="104" name="TextBox 103"/>
          <p:cNvSpPr txBox="1"/>
          <p:nvPr/>
        </p:nvSpPr>
        <p:spPr>
          <a:xfrm>
            <a:off x="1259632" y="1124744"/>
            <a:ext cx="2520280" cy="523220"/>
          </a:xfrm>
          <a:prstGeom prst="rect">
            <a:avLst/>
          </a:prstGeom>
          <a:solidFill>
            <a:srgbClr val="FF6699">
              <a:alpha val="40000"/>
            </a:srgbClr>
          </a:solidFill>
          <a:effectLst>
            <a:outerShdw blurRad="50800" dist="38100" dir="2700000" algn="tl" rotWithShape="0">
              <a:prstClr val="black">
                <a:alpha val="40000"/>
              </a:prstClr>
            </a:outerShdw>
          </a:effectLst>
        </p:spPr>
        <p:txBody>
          <a:bodyPr wrap="square" rtlCol="0">
            <a:spAutoFit/>
          </a:bodyPr>
          <a:lstStyle/>
          <a:p>
            <a:r>
              <a:rPr lang="zh-CN" altLang="en-US" sz="2800" smtClean="0">
                <a:solidFill>
                  <a:srgbClr val="C00000"/>
                </a:solidFill>
              </a:rPr>
              <a:t>异步时钟控制</a:t>
            </a:r>
            <a:endParaRPr lang="zh-CN" altLang="en-US" sz="2800">
              <a:solidFill>
                <a:srgbClr val="C00000"/>
              </a:solidFill>
            </a:endParaRPr>
          </a:p>
        </p:txBody>
      </p:sp>
    </p:spTree>
  </p:cSld>
  <p:clrMapOvr>
    <a:masterClrMapping/>
  </p:clrMapOvr>
  <p:transition spd="med"/>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95715" name="Rectangle 3"/>
          <p:cNvSpPr>
            <a:spLocks noGrp="1" noChangeArrowheads="1"/>
          </p:cNvSpPr>
          <p:nvPr>
            <p:ph type="body" idx="1"/>
          </p:nvPr>
        </p:nvSpPr>
        <p:spPr>
          <a:xfrm>
            <a:off x="457200" y="260350"/>
            <a:ext cx="8578850" cy="2447925"/>
          </a:xfrm>
        </p:spPr>
        <p:txBody>
          <a:bodyPr/>
          <a:lstStyle/>
          <a:p>
            <a:pPr marL="0" indent="0" algn="just">
              <a:spcBef>
                <a:spcPct val="10000"/>
              </a:spcBef>
              <a:buFont typeface="Wingdings" pitchFamily="2" charset="2"/>
              <a:buNone/>
            </a:pPr>
            <a:r>
              <a:rPr lang="en-US" altLang="zh-CN" sz="2400"/>
              <a:t>【</a:t>
            </a:r>
            <a:r>
              <a:rPr lang="zh-CN" altLang="en-US" sz="2400"/>
              <a:t>例</a:t>
            </a:r>
            <a:r>
              <a:rPr lang="en-US" altLang="zh-CN" sz="2400"/>
              <a:t>】</a:t>
            </a:r>
            <a:r>
              <a:rPr lang="zh-CN" altLang="en-US" sz="2400"/>
              <a:t>具有</a:t>
            </a:r>
            <a:r>
              <a:rPr lang="en-US" altLang="zh-CN" sz="2400"/>
              <a:t>4</a:t>
            </a:r>
            <a:r>
              <a:rPr lang="zh-CN" altLang="en-US" sz="2400"/>
              <a:t>个功能段的</a:t>
            </a:r>
            <a:r>
              <a:rPr lang="zh-CN" altLang="en-US" sz="2400">
                <a:solidFill>
                  <a:srgbClr val="0000FF"/>
                </a:solidFill>
              </a:rPr>
              <a:t>指令流水线</a:t>
            </a:r>
            <a:r>
              <a:rPr lang="zh-CN" altLang="en-US" sz="2400"/>
              <a:t>如下图所示</a:t>
            </a:r>
            <a:r>
              <a:rPr lang="zh-CN" altLang="en-US" sz="2400" smtClean="0"/>
              <a:t>，各段</a:t>
            </a:r>
            <a:r>
              <a:rPr lang="zh-CN" altLang="en-US" sz="2400"/>
              <a:t>执行时间不等。画出此流水线的</a:t>
            </a:r>
            <a:r>
              <a:rPr lang="zh-CN" altLang="en-US" sz="2400">
                <a:solidFill>
                  <a:srgbClr val="FF0000"/>
                </a:solidFill>
              </a:rPr>
              <a:t>时空图</a:t>
            </a:r>
            <a:r>
              <a:rPr lang="zh-CN" altLang="en-US" sz="2400"/>
              <a:t>，并计算利用该流水线</a:t>
            </a:r>
            <a:r>
              <a:rPr lang="zh-CN" altLang="en-US" sz="2400">
                <a:solidFill>
                  <a:srgbClr val="0000FF"/>
                </a:solidFill>
              </a:rPr>
              <a:t>连续执行</a:t>
            </a:r>
            <a:r>
              <a:rPr lang="en-US" altLang="zh-CN" sz="2400">
                <a:solidFill>
                  <a:srgbClr val="0000FF"/>
                </a:solidFill>
              </a:rPr>
              <a:t>100</a:t>
            </a:r>
            <a:r>
              <a:rPr lang="zh-CN" altLang="en-US" sz="2400">
                <a:solidFill>
                  <a:srgbClr val="0000FF"/>
                </a:solidFill>
              </a:rPr>
              <a:t>条指令</a:t>
            </a:r>
            <a:r>
              <a:rPr lang="zh-CN" altLang="en-US" sz="2400"/>
              <a:t>时的</a:t>
            </a:r>
            <a:r>
              <a:rPr lang="zh-CN" altLang="en-US" sz="2400">
                <a:solidFill>
                  <a:srgbClr val="FF0000"/>
                </a:solidFill>
              </a:rPr>
              <a:t>吞吐率</a:t>
            </a:r>
            <a:r>
              <a:rPr lang="zh-CN" altLang="en-US" sz="2400"/>
              <a:t>、</a:t>
            </a:r>
            <a:r>
              <a:rPr lang="zh-CN" altLang="en-US" sz="2400">
                <a:solidFill>
                  <a:srgbClr val="FF0000"/>
                </a:solidFill>
              </a:rPr>
              <a:t>加速比</a:t>
            </a:r>
            <a:r>
              <a:rPr lang="zh-CN" altLang="en-US" sz="2400"/>
              <a:t>、</a:t>
            </a:r>
            <a:r>
              <a:rPr lang="zh-CN" altLang="en-US" sz="2400">
                <a:solidFill>
                  <a:srgbClr val="FF0000"/>
                </a:solidFill>
              </a:rPr>
              <a:t>效率</a:t>
            </a:r>
            <a:r>
              <a:rPr lang="zh-CN" altLang="en-US" sz="2400"/>
              <a:t>。</a:t>
            </a:r>
          </a:p>
          <a:p>
            <a:pPr marL="0" indent="0" algn="just">
              <a:spcBef>
                <a:spcPct val="10000"/>
              </a:spcBef>
              <a:buFont typeface="Wingdings" pitchFamily="2" charset="2"/>
              <a:buNone/>
            </a:pPr>
            <a:endParaRPr lang="zh-CN" altLang="en-US" sz="2400"/>
          </a:p>
          <a:p>
            <a:pPr marL="0" indent="0" algn="just">
              <a:spcBef>
                <a:spcPct val="10000"/>
              </a:spcBef>
              <a:buFont typeface="Wingdings" pitchFamily="2" charset="2"/>
              <a:buNone/>
            </a:pPr>
            <a:r>
              <a:rPr lang="en-US" altLang="zh-CN" sz="2400"/>
              <a:t>【</a:t>
            </a:r>
            <a:r>
              <a:rPr lang="zh-CN" altLang="en-US" sz="2400"/>
              <a:t>解</a:t>
            </a:r>
            <a:r>
              <a:rPr lang="en-US" altLang="zh-CN" sz="2400"/>
              <a:t>】</a:t>
            </a:r>
            <a:endParaRPr lang="en-US" altLang="zh-CN" sz="2400">
              <a:solidFill>
                <a:srgbClr val="000000"/>
              </a:solidFill>
            </a:endParaRPr>
          </a:p>
        </p:txBody>
      </p:sp>
      <p:sp>
        <p:nvSpPr>
          <p:cNvPr id="1395751" name="Rectangle 39"/>
          <p:cNvSpPr>
            <a:spLocks noChangeArrowheads="1"/>
          </p:cNvSpPr>
          <p:nvPr/>
        </p:nvSpPr>
        <p:spPr bwMode="auto">
          <a:xfrm>
            <a:off x="2484438" y="1771650"/>
            <a:ext cx="863600" cy="576263"/>
          </a:xfrm>
          <a:prstGeom prst="rect">
            <a:avLst/>
          </a:prstGeom>
          <a:solidFill>
            <a:srgbClr val="99FF99"/>
          </a:solidFill>
          <a:ln w="28575" algn="ctr">
            <a:solidFill>
              <a:schemeClr val="tx1"/>
            </a:solidFill>
            <a:miter lim="800000"/>
            <a:headEnd/>
            <a:tailEnd/>
          </a:ln>
          <a:effectLst/>
        </p:spPr>
        <p:txBody>
          <a:bodyPr wrap="none" anchor="ctr"/>
          <a:lstStyle/>
          <a:p>
            <a:r>
              <a:rPr lang="en-US" altLang="zh-CN"/>
              <a:t>S1</a:t>
            </a:r>
          </a:p>
        </p:txBody>
      </p:sp>
      <p:sp>
        <p:nvSpPr>
          <p:cNvPr id="1395753" name="Rectangle 41"/>
          <p:cNvSpPr>
            <a:spLocks noChangeArrowheads="1"/>
          </p:cNvSpPr>
          <p:nvPr/>
        </p:nvSpPr>
        <p:spPr bwMode="auto">
          <a:xfrm>
            <a:off x="3708400" y="1771650"/>
            <a:ext cx="863600" cy="576263"/>
          </a:xfrm>
          <a:prstGeom prst="rect">
            <a:avLst/>
          </a:prstGeom>
          <a:solidFill>
            <a:srgbClr val="99FF99"/>
          </a:solidFill>
          <a:ln w="28575" algn="ctr">
            <a:solidFill>
              <a:schemeClr val="tx1"/>
            </a:solidFill>
            <a:miter lim="800000"/>
            <a:headEnd/>
            <a:tailEnd/>
          </a:ln>
          <a:effectLst/>
        </p:spPr>
        <p:txBody>
          <a:bodyPr wrap="none" anchor="ctr"/>
          <a:lstStyle/>
          <a:p>
            <a:r>
              <a:rPr lang="en-US" altLang="zh-CN"/>
              <a:t>S2</a:t>
            </a:r>
          </a:p>
        </p:txBody>
      </p:sp>
      <p:sp>
        <p:nvSpPr>
          <p:cNvPr id="1395754" name="Line 42"/>
          <p:cNvSpPr>
            <a:spLocks noChangeShapeType="1"/>
          </p:cNvSpPr>
          <p:nvPr/>
        </p:nvSpPr>
        <p:spPr bwMode="auto">
          <a:xfrm>
            <a:off x="3348038" y="2058988"/>
            <a:ext cx="360362"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5755" name="Line 43"/>
          <p:cNvSpPr>
            <a:spLocks noChangeShapeType="1"/>
          </p:cNvSpPr>
          <p:nvPr/>
        </p:nvSpPr>
        <p:spPr bwMode="auto">
          <a:xfrm>
            <a:off x="2124075" y="2058988"/>
            <a:ext cx="3603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5756" name="Rectangle 44"/>
          <p:cNvSpPr>
            <a:spLocks noChangeArrowheads="1"/>
          </p:cNvSpPr>
          <p:nvPr/>
        </p:nvSpPr>
        <p:spPr bwMode="auto">
          <a:xfrm>
            <a:off x="4932363" y="1771650"/>
            <a:ext cx="863600" cy="576263"/>
          </a:xfrm>
          <a:prstGeom prst="rect">
            <a:avLst/>
          </a:prstGeom>
          <a:solidFill>
            <a:srgbClr val="99FF99"/>
          </a:solidFill>
          <a:ln w="28575" algn="ctr">
            <a:solidFill>
              <a:schemeClr val="tx1"/>
            </a:solidFill>
            <a:miter lim="800000"/>
            <a:headEnd/>
            <a:tailEnd/>
          </a:ln>
          <a:effectLst/>
        </p:spPr>
        <p:txBody>
          <a:bodyPr wrap="none" anchor="ctr"/>
          <a:lstStyle/>
          <a:p>
            <a:r>
              <a:rPr lang="en-US" altLang="zh-CN"/>
              <a:t>S3</a:t>
            </a:r>
          </a:p>
        </p:txBody>
      </p:sp>
      <p:sp>
        <p:nvSpPr>
          <p:cNvPr id="1395757" name="Line 45"/>
          <p:cNvSpPr>
            <a:spLocks noChangeShapeType="1"/>
          </p:cNvSpPr>
          <p:nvPr/>
        </p:nvSpPr>
        <p:spPr bwMode="auto">
          <a:xfrm>
            <a:off x="4572000" y="2058988"/>
            <a:ext cx="3603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5758" name="Rectangle 46"/>
          <p:cNvSpPr>
            <a:spLocks noChangeArrowheads="1"/>
          </p:cNvSpPr>
          <p:nvPr/>
        </p:nvSpPr>
        <p:spPr bwMode="auto">
          <a:xfrm>
            <a:off x="6156325" y="1771650"/>
            <a:ext cx="863600" cy="576263"/>
          </a:xfrm>
          <a:prstGeom prst="rect">
            <a:avLst/>
          </a:prstGeom>
          <a:solidFill>
            <a:srgbClr val="99FF99"/>
          </a:solidFill>
          <a:ln w="28575" algn="ctr">
            <a:solidFill>
              <a:schemeClr val="tx1"/>
            </a:solidFill>
            <a:miter lim="800000"/>
            <a:headEnd/>
            <a:tailEnd/>
          </a:ln>
          <a:effectLst/>
        </p:spPr>
        <p:txBody>
          <a:bodyPr wrap="none" anchor="ctr"/>
          <a:lstStyle/>
          <a:p>
            <a:r>
              <a:rPr lang="en-US" altLang="zh-CN"/>
              <a:t>S4</a:t>
            </a:r>
          </a:p>
        </p:txBody>
      </p:sp>
      <p:sp>
        <p:nvSpPr>
          <p:cNvPr id="1395759" name="Line 47"/>
          <p:cNvSpPr>
            <a:spLocks noChangeShapeType="1"/>
          </p:cNvSpPr>
          <p:nvPr/>
        </p:nvSpPr>
        <p:spPr bwMode="auto">
          <a:xfrm>
            <a:off x="5795963" y="2058988"/>
            <a:ext cx="360362"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5760" name="Line 48"/>
          <p:cNvSpPr>
            <a:spLocks noChangeShapeType="1"/>
          </p:cNvSpPr>
          <p:nvPr/>
        </p:nvSpPr>
        <p:spPr bwMode="auto">
          <a:xfrm>
            <a:off x="7019925" y="2058988"/>
            <a:ext cx="360363" cy="0"/>
          </a:xfrm>
          <a:prstGeom prst="line">
            <a:avLst/>
          </a:prstGeom>
          <a:noFill/>
          <a:ln w="28575">
            <a:solidFill>
              <a:schemeClr val="tx1"/>
            </a:solidFill>
            <a:round/>
            <a:headEnd/>
            <a:tailEnd type="triangle" w="med" len="lg"/>
          </a:ln>
          <a:effectLst/>
        </p:spPr>
        <p:txBody>
          <a:bodyPr wrap="none" anchor="ctr"/>
          <a:lstStyle/>
          <a:p>
            <a:endParaRPr lang="zh-CN" altLang="en-US"/>
          </a:p>
        </p:txBody>
      </p:sp>
      <p:grpSp>
        <p:nvGrpSpPr>
          <p:cNvPr id="1395765" name="Group 53"/>
          <p:cNvGrpSpPr>
            <a:grpSpLocks/>
          </p:cNvGrpSpPr>
          <p:nvPr/>
        </p:nvGrpSpPr>
        <p:grpSpPr bwMode="auto">
          <a:xfrm>
            <a:off x="2628900" y="1339850"/>
            <a:ext cx="576263" cy="457200"/>
            <a:chOff x="1882" y="2704"/>
            <a:chExt cx="363" cy="288"/>
          </a:xfrm>
        </p:grpSpPr>
        <p:sp>
          <p:nvSpPr>
            <p:cNvPr id="1395763" name="Text Box 51"/>
            <p:cNvSpPr txBox="1">
              <a:spLocks noChangeArrowheads="1"/>
            </p:cNvSpPr>
            <p:nvPr/>
          </p:nvSpPr>
          <p:spPr bwMode="auto">
            <a:xfrm>
              <a:off x="1882" y="2704"/>
              <a:ext cx="227" cy="288"/>
            </a:xfrm>
            <a:prstGeom prst="rect">
              <a:avLst/>
            </a:prstGeom>
            <a:noFill/>
            <a:ln w="28575" algn="ctr">
              <a:noFill/>
              <a:miter lim="800000"/>
              <a:headEnd/>
              <a:tailEnd/>
            </a:ln>
            <a:effectLst/>
          </p:spPr>
          <p:txBody>
            <a:bodyPr>
              <a:spAutoFit/>
            </a:bodyPr>
            <a:lstStyle/>
            <a:p>
              <a:pPr>
                <a:spcBef>
                  <a:spcPct val="50000"/>
                </a:spcBef>
              </a:pPr>
              <a:r>
                <a:rPr lang="en-US" altLang="zh-CN"/>
                <a:t>Δ</a:t>
              </a:r>
            </a:p>
          </p:txBody>
        </p:sp>
        <p:sp>
          <p:nvSpPr>
            <p:cNvPr id="1395764" name="Text Box 52"/>
            <p:cNvSpPr txBox="1">
              <a:spLocks noChangeArrowheads="1"/>
            </p:cNvSpPr>
            <p:nvPr/>
          </p:nvSpPr>
          <p:spPr bwMode="auto">
            <a:xfrm>
              <a:off x="2018" y="2704"/>
              <a:ext cx="227" cy="288"/>
            </a:xfrm>
            <a:prstGeom prst="rect">
              <a:avLst/>
            </a:prstGeom>
            <a:noFill/>
            <a:ln w="28575" algn="ctr">
              <a:noFill/>
              <a:miter lim="800000"/>
              <a:headEnd/>
              <a:tailEnd/>
            </a:ln>
            <a:effectLst/>
          </p:spPr>
          <p:txBody>
            <a:bodyPr>
              <a:spAutoFit/>
            </a:bodyPr>
            <a:lstStyle/>
            <a:p>
              <a:pPr>
                <a:spcBef>
                  <a:spcPct val="50000"/>
                </a:spcBef>
              </a:pPr>
              <a:r>
                <a:rPr lang="en-US" altLang="zh-CN"/>
                <a:t>t</a:t>
              </a:r>
            </a:p>
          </p:txBody>
        </p:sp>
      </p:grpSp>
      <p:grpSp>
        <p:nvGrpSpPr>
          <p:cNvPr id="257" name="组合 256"/>
          <p:cNvGrpSpPr/>
          <p:nvPr/>
        </p:nvGrpSpPr>
        <p:grpSpPr>
          <a:xfrm>
            <a:off x="6084168" y="1339850"/>
            <a:ext cx="862733" cy="469900"/>
            <a:chOff x="6084168" y="1339850"/>
            <a:chExt cx="862733" cy="469900"/>
          </a:xfrm>
        </p:grpSpPr>
        <p:sp>
          <p:nvSpPr>
            <p:cNvPr id="1395761" name="Text Box 49"/>
            <p:cNvSpPr txBox="1">
              <a:spLocks noChangeArrowheads="1"/>
            </p:cNvSpPr>
            <p:nvPr/>
          </p:nvSpPr>
          <p:spPr bwMode="auto">
            <a:xfrm>
              <a:off x="6370638" y="1339850"/>
              <a:ext cx="360363" cy="457200"/>
            </a:xfrm>
            <a:prstGeom prst="rect">
              <a:avLst/>
            </a:prstGeom>
            <a:noFill/>
            <a:ln w="28575" algn="ctr">
              <a:noFill/>
              <a:miter lim="800000"/>
              <a:headEnd/>
              <a:tailEnd/>
            </a:ln>
            <a:effectLst/>
          </p:spPr>
          <p:txBody>
            <a:bodyPr>
              <a:spAutoFit/>
            </a:bodyPr>
            <a:lstStyle/>
            <a:p>
              <a:pPr>
                <a:spcBef>
                  <a:spcPct val="50000"/>
                </a:spcBef>
              </a:pPr>
              <a:r>
                <a:rPr lang="en-US" altLang="zh-CN"/>
                <a:t>Δ</a:t>
              </a:r>
            </a:p>
          </p:txBody>
        </p:sp>
        <p:sp>
          <p:nvSpPr>
            <p:cNvPr id="1395762" name="Text Box 50"/>
            <p:cNvSpPr txBox="1">
              <a:spLocks noChangeArrowheads="1"/>
            </p:cNvSpPr>
            <p:nvPr/>
          </p:nvSpPr>
          <p:spPr bwMode="auto">
            <a:xfrm>
              <a:off x="6586538" y="1339850"/>
              <a:ext cx="360363" cy="457200"/>
            </a:xfrm>
            <a:prstGeom prst="rect">
              <a:avLst/>
            </a:prstGeom>
            <a:noFill/>
            <a:ln w="28575" algn="ctr">
              <a:noFill/>
              <a:miter lim="800000"/>
              <a:headEnd/>
              <a:tailEnd/>
            </a:ln>
            <a:effectLst/>
          </p:spPr>
          <p:txBody>
            <a:bodyPr>
              <a:spAutoFit/>
            </a:bodyPr>
            <a:lstStyle/>
            <a:p>
              <a:pPr>
                <a:spcBef>
                  <a:spcPct val="50000"/>
                </a:spcBef>
              </a:pPr>
              <a:r>
                <a:rPr lang="en-US" altLang="zh-CN"/>
                <a:t>t</a:t>
              </a:r>
            </a:p>
          </p:txBody>
        </p:sp>
        <p:sp>
          <p:nvSpPr>
            <p:cNvPr id="1395766" name="Text Box 54"/>
            <p:cNvSpPr txBox="1">
              <a:spLocks noChangeArrowheads="1"/>
            </p:cNvSpPr>
            <p:nvPr/>
          </p:nvSpPr>
          <p:spPr bwMode="auto">
            <a:xfrm>
              <a:off x="6084168" y="1352550"/>
              <a:ext cx="503238" cy="457200"/>
            </a:xfrm>
            <a:prstGeom prst="rect">
              <a:avLst/>
            </a:prstGeom>
            <a:noFill/>
            <a:ln w="28575" algn="ctr">
              <a:noFill/>
              <a:miter lim="800000"/>
              <a:headEnd/>
              <a:tailEnd/>
            </a:ln>
            <a:effectLst/>
          </p:spPr>
          <p:txBody>
            <a:bodyPr>
              <a:spAutoFit/>
            </a:bodyPr>
            <a:lstStyle/>
            <a:p>
              <a:pPr>
                <a:spcBef>
                  <a:spcPct val="50000"/>
                </a:spcBef>
              </a:pPr>
              <a:r>
                <a:rPr lang="en-US" altLang="zh-CN"/>
                <a:t>3·</a:t>
              </a:r>
            </a:p>
          </p:txBody>
        </p:sp>
      </p:grpSp>
      <p:grpSp>
        <p:nvGrpSpPr>
          <p:cNvPr id="251" name="组合 250"/>
          <p:cNvGrpSpPr/>
          <p:nvPr/>
        </p:nvGrpSpPr>
        <p:grpSpPr>
          <a:xfrm>
            <a:off x="3635896" y="1339850"/>
            <a:ext cx="863080" cy="469900"/>
            <a:chOff x="3635896" y="1339850"/>
            <a:chExt cx="863080" cy="469900"/>
          </a:xfrm>
        </p:grpSpPr>
        <p:sp>
          <p:nvSpPr>
            <p:cNvPr id="1395773" name="Text Box 61"/>
            <p:cNvSpPr txBox="1">
              <a:spLocks noChangeArrowheads="1"/>
            </p:cNvSpPr>
            <p:nvPr/>
          </p:nvSpPr>
          <p:spPr bwMode="auto">
            <a:xfrm>
              <a:off x="3922713" y="1339850"/>
              <a:ext cx="360363" cy="457200"/>
            </a:xfrm>
            <a:prstGeom prst="rect">
              <a:avLst/>
            </a:prstGeom>
            <a:noFill/>
            <a:ln w="28575" algn="ctr">
              <a:noFill/>
              <a:miter lim="800000"/>
              <a:headEnd/>
              <a:tailEnd/>
            </a:ln>
            <a:effectLst/>
          </p:spPr>
          <p:txBody>
            <a:bodyPr>
              <a:spAutoFit/>
            </a:bodyPr>
            <a:lstStyle/>
            <a:p>
              <a:pPr>
                <a:spcBef>
                  <a:spcPct val="50000"/>
                </a:spcBef>
              </a:pPr>
              <a:r>
                <a:rPr lang="en-US" altLang="zh-CN"/>
                <a:t>Δ</a:t>
              </a:r>
            </a:p>
          </p:txBody>
        </p:sp>
        <p:sp>
          <p:nvSpPr>
            <p:cNvPr id="1395774" name="Text Box 62"/>
            <p:cNvSpPr txBox="1">
              <a:spLocks noChangeArrowheads="1"/>
            </p:cNvSpPr>
            <p:nvPr/>
          </p:nvSpPr>
          <p:spPr bwMode="auto">
            <a:xfrm>
              <a:off x="4138613" y="1339850"/>
              <a:ext cx="360363" cy="457200"/>
            </a:xfrm>
            <a:prstGeom prst="rect">
              <a:avLst/>
            </a:prstGeom>
            <a:noFill/>
            <a:ln w="28575" algn="ctr">
              <a:noFill/>
              <a:miter lim="800000"/>
              <a:headEnd/>
              <a:tailEnd/>
            </a:ln>
            <a:effectLst/>
          </p:spPr>
          <p:txBody>
            <a:bodyPr>
              <a:spAutoFit/>
            </a:bodyPr>
            <a:lstStyle/>
            <a:p>
              <a:pPr>
                <a:spcBef>
                  <a:spcPct val="50000"/>
                </a:spcBef>
              </a:pPr>
              <a:r>
                <a:rPr lang="en-US" altLang="zh-CN"/>
                <a:t>t</a:t>
              </a:r>
            </a:p>
          </p:txBody>
        </p:sp>
        <p:sp>
          <p:nvSpPr>
            <p:cNvPr id="1395775" name="Text Box 63"/>
            <p:cNvSpPr txBox="1">
              <a:spLocks noChangeArrowheads="1"/>
            </p:cNvSpPr>
            <p:nvPr/>
          </p:nvSpPr>
          <p:spPr bwMode="auto">
            <a:xfrm>
              <a:off x="3635896" y="1352550"/>
              <a:ext cx="503238" cy="457200"/>
            </a:xfrm>
            <a:prstGeom prst="rect">
              <a:avLst/>
            </a:prstGeom>
            <a:noFill/>
            <a:ln w="28575" algn="ctr">
              <a:noFill/>
              <a:miter lim="800000"/>
              <a:headEnd/>
              <a:tailEnd/>
            </a:ln>
            <a:effectLst/>
          </p:spPr>
          <p:txBody>
            <a:bodyPr>
              <a:spAutoFit/>
            </a:bodyPr>
            <a:lstStyle/>
            <a:p>
              <a:pPr>
                <a:spcBef>
                  <a:spcPct val="50000"/>
                </a:spcBef>
              </a:pPr>
              <a:r>
                <a:rPr lang="en-US" altLang="zh-CN"/>
                <a:t>2·</a:t>
              </a:r>
            </a:p>
          </p:txBody>
        </p:sp>
      </p:grpSp>
      <p:grpSp>
        <p:nvGrpSpPr>
          <p:cNvPr id="1396984" name="Group 1272"/>
          <p:cNvGrpSpPr>
            <a:grpSpLocks/>
          </p:cNvGrpSpPr>
          <p:nvPr/>
        </p:nvGrpSpPr>
        <p:grpSpPr bwMode="auto">
          <a:xfrm>
            <a:off x="107950" y="2106613"/>
            <a:ext cx="8964613" cy="2546350"/>
            <a:chOff x="68" y="1509"/>
            <a:chExt cx="5647" cy="1604"/>
          </a:xfrm>
        </p:grpSpPr>
        <p:sp>
          <p:nvSpPr>
            <p:cNvPr id="1396026" name="Rectangle 314"/>
            <p:cNvSpPr>
              <a:spLocks noChangeAspect="1" noChangeArrowheads="1"/>
            </p:cNvSpPr>
            <p:nvPr/>
          </p:nvSpPr>
          <p:spPr bwMode="auto">
            <a:xfrm>
              <a:off x="5367" y="2603"/>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6024" name="Rectangle 312"/>
            <p:cNvSpPr>
              <a:spLocks noChangeAspect="1" noChangeArrowheads="1"/>
            </p:cNvSpPr>
            <p:nvPr/>
          </p:nvSpPr>
          <p:spPr bwMode="auto">
            <a:xfrm>
              <a:off x="5367" y="2373"/>
              <a:ext cx="230"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6022" name="Rectangle 310"/>
            <p:cNvSpPr>
              <a:spLocks noChangeAspect="1" noChangeArrowheads="1"/>
            </p:cNvSpPr>
            <p:nvPr/>
          </p:nvSpPr>
          <p:spPr bwMode="auto">
            <a:xfrm>
              <a:off x="5367" y="2142"/>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6020" name="Rectangle 308"/>
            <p:cNvSpPr>
              <a:spLocks noChangeAspect="1" noChangeArrowheads="1"/>
            </p:cNvSpPr>
            <p:nvPr/>
          </p:nvSpPr>
          <p:spPr bwMode="auto">
            <a:xfrm>
              <a:off x="5367" y="1911"/>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89" name="Rectangle 277"/>
            <p:cNvSpPr>
              <a:spLocks noChangeAspect="1" noChangeArrowheads="1"/>
            </p:cNvSpPr>
            <p:nvPr/>
          </p:nvSpPr>
          <p:spPr bwMode="auto">
            <a:xfrm>
              <a:off x="5137" y="2603"/>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88" name="Rectangle 276"/>
            <p:cNvSpPr>
              <a:spLocks noChangeAspect="1" noChangeArrowheads="1"/>
            </p:cNvSpPr>
            <p:nvPr/>
          </p:nvSpPr>
          <p:spPr bwMode="auto">
            <a:xfrm>
              <a:off x="4906" y="2603"/>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87" name="Rectangle 275"/>
            <p:cNvSpPr>
              <a:spLocks noChangeAspect="1" noChangeArrowheads="1"/>
            </p:cNvSpPr>
            <p:nvPr/>
          </p:nvSpPr>
          <p:spPr bwMode="auto">
            <a:xfrm>
              <a:off x="4676" y="2603"/>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86" name="Rectangle 274"/>
            <p:cNvSpPr>
              <a:spLocks noChangeAspect="1" noChangeArrowheads="1"/>
            </p:cNvSpPr>
            <p:nvPr/>
          </p:nvSpPr>
          <p:spPr bwMode="auto">
            <a:xfrm>
              <a:off x="4446" y="2603"/>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85" name="Rectangle 273"/>
            <p:cNvSpPr>
              <a:spLocks noChangeAspect="1" noChangeArrowheads="1"/>
            </p:cNvSpPr>
            <p:nvPr/>
          </p:nvSpPr>
          <p:spPr bwMode="auto">
            <a:xfrm>
              <a:off x="4215" y="2603"/>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84" name="Rectangle 272"/>
            <p:cNvSpPr>
              <a:spLocks noChangeAspect="1" noChangeArrowheads="1"/>
            </p:cNvSpPr>
            <p:nvPr/>
          </p:nvSpPr>
          <p:spPr bwMode="auto">
            <a:xfrm>
              <a:off x="3985" y="2603"/>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83" name="Rectangle 271"/>
            <p:cNvSpPr>
              <a:spLocks noChangeAspect="1" noChangeArrowheads="1"/>
            </p:cNvSpPr>
            <p:nvPr/>
          </p:nvSpPr>
          <p:spPr bwMode="auto">
            <a:xfrm>
              <a:off x="3754" y="2603"/>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82" name="Rectangle 270"/>
            <p:cNvSpPr>
              <a:spLocks noChangeAspect="1" noChangeArrowheads="1"/>
            </p:cNvSpPr>
            <p:nvPr/>
          </p:nvSpPr>
          <p:spPr bwMode="auto">
            <a:xfrm>
              <a:off x="3524" y="2603"/>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81" name="Rectangle 269"/>
            <p:cNvSpPr>
              <a:spLocks noChangeAspect="1" noChangeArrowheads="1"/>
            </p:cNvSpPr>
            <p:nvPr/>
          </p:nvSpPr>
          <p:spPr bwMode="auto">
            <a:xfrm>
              <a:off x="3294" y="2603"/>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80" name="Rectangle 268"/>
            <p:cNvSpPr>
              <a:spLocks noChangeAspect="1" noChangeArrowheads="1"/>
            </p:cNvSpPr>
            <p:nvPr/>
          </p:nvSpPr>
          <p:spPr bwMode="auto">
            <a:xfrm>
              <a:off x="3063" y="2603"/>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79" name="Rectangle 267"/>
            <p:cNvSpPr>
              <a:spLocks noChangeAspect="1" noChangeArrowheads="1"/>
            </p:cNvSpPr>
            <p:nvPr/>
          </p:nvSpPr>
          <p:spPr bwMode="auto">
            <a:xfrm>
              <a:off x="2833" y="2603"/>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78" name="Rectangle 266"/>
            <p:cNvSpPr>
              <a:spLocks noChangeAspect="1" noChangeArrowheads="1"/>
            </p:cNvSpPr>
            <p:nvPr/>
          </p:nvSpPr>
          <p:spPr bwMode="auto">
            <a:xfrm>
              <a:off x="2603" y="2603"/>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77" name="Rectangle 265"/>
            <p:cNvSpPr>
              <a:spLocks noChangeAspect="1" noChangeArrowheads="1"/>
            </p:cNvSpPr>
            <p:nvPr/>
          </p:nvSpPr>
          <p:spPr bwMode="auto">
            <a:xfrm>
              <a:off x="2372" y="2603"/>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76" name="Rectangle 264"/>
            <p:cNvSpPr>
              <a:spLocks noChangeAspect="1" noChangeArrowheads="1"/>
            </p:cNvSpPr>
            <p:nvPr/>
          </p:nvSpPr>
          <p:spPr bwMode="auto">
            <a:xfrm>
              <a:off x="2142" y="2603"/>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75" name="Rectangle 263"/>
            <p:cNvSpPr>
              <a:spLocks noChangeAspect="1" noChangeArrowheads="1"/>
            </p:cNvSpPr>
            <p:nvPr/>
          </p:nvSpPr>
          <p:spPr bwMode="auto">
            <a:xfrm>
              <a:off x="1912" y="2603"/>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74" name="Rectangle 262"/>
            <p:cNvSpPr>
              <a:spLocks noChangeAspect="1" noChangeArrowheads="1"/>
            </p:cNvSpPr>
            <p:nvPr/>
          </p:nvSpPr>
          <p:spPr bwMode="auto">
            <a:xfrm>
              <a:off x="1681" y="2603"/>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73" name="Rectangle 261"/>
            <p:cNvSpPr>
              <a:spLocks noChangeAspect="1" noChangeArrowheads="1"/>
            </p:cNvSpPr>
            <p:nvPr/>
          </p:nvSpPr>
          <p:spPr bwMode="auto">
            <a:xfrm>
              <a:off x="1451" y="2603"/>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72" name="Rectangle 260"/>
            <p:cNvSpPr>
              <a:spLocks noChangeAspect="1" noChangeArrowheads="1"/>
            </p:cNvSpPr>
            <p:nvPr/>
          </p:nvSpPr>
          <p:spPr bwMode="auto">
            <a:xfrm>
              <a:off x="1221" y="2603"/>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71" name="Rectangle 259"/>
            <p:cNvSpPr>
              <a:spLocks noChangeAspect="1" noChangeArrowheads="1"/>
            </p:cNvSpPr>
            <p:nvPr/>
          </p:nvSpPr>
          <p:spPr bwMode="auto">
            <a:xfrm>
              <a:off x="990" y="2603"/>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70" name="Rectangle 258"/>
            <p:cNvSpPr>
              <a:spLocks noChangeAspect="1" noChangeArrowheads="1"/>
            </p:cNvSpPr>
            <p:nvPr/>
          </p:nvSpPr>
          <p:spPr bwMode="auto">
            <a:xfrm>
              <a:off x="760" y="2603"/>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69" name="Rectangle 257"/>
            <p:cNvSpPr>
              <a:spLocks noChangeAspect="1" noChangeArrowheads="1"/>
            </p:cNvSpPr>
            <p:nvPr/>
          </p:nvSpPr>
          <p:spPr bwMode="auto">
            <a:xfrm>
              <a:off x="530" y="2603"/>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68" name="Rectangle 256"/>
            <p:cNvSpPr>
              <a:spLocks noChangeAspect="1" noChangeArrowheads="1"/>
            </p:cNvSpPr>
            <p:nvPr/>
          </p:nvSpPr>
          <p:spPr bwMode="auto">
            <a:xfrm>
              <a:off x="299" y="2603"/>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67" name="Rectangle 255"/>
            <p:cNvSpPr>
              <a:spLocks noChangeAspect="1" noChangeArrowheads="1"/>
            </p:cNvSpPr>
            <p:nvPr/>
          </p:nvSpPr>
          <p:spPr bwMode="auto">
            <a:xfrm>
              <a:off x="5137" y="2373"/>
              <a:ext cx="230"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66" name="Rectangle 254"/>
            <p:cNvSpPr>
              <a:spLocks noChangeAspect="1" noChangeArrowheads="1"/>
            </p:cNvSpPr>
            <p:nvPr/>
          </p:nvSpPr>
          <p:spPr bwMode="auto">
            <a:xfrm>
              <a:off x="4906" y="2373"/>
              <a:ext cx="231"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65" name="Rectangle 253"/>
            <p:cNvSpPr>
              <a:spLocks noChangeAspect="1" noChangeArrowheads="1"/>
            </p:cNvSpPr>
            <p:nvPr/>
          </p:nvSpPr>
          <p:spPr bwMode="auto">
            <a:xfrm>
              <a:off x="4676" y="2373"/>
              <a:ext cx="230"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64" name="Rectangle 252"/>
            <p:cNvSpPr>
              <a:spLocks noChangeAspect="1" noChangeArrowheads="1"/>
            </p:cNvSpPr>
            <p:nvPr/>
          </p:nvSpPr>
          <p:spPr bwMode="auto">
            <a:xfrm>
              <a:off x="4446" y="2373"/>
              <a:ext cx="230"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63" name="Rectangle 251"/>
            <p:cNvSpPr>
              <a:spLocks noChangeAspect="1" noChangeArrowheads="1"/>
            </p:cNvSpPr>
            <p:nvPr/>
          </p:nvSpPr>
          <p:spPr bwMode="auto">
            <a:xfrm>
              <a:off x="4215" y="2373"/>
              <a:ext cx="231"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62" name="Rectangle 250"/>
            <p:cNvSpPr>
              <a:spLocks noChangeAspect="1" noChangeArrowheads="1"/>
            </p:cNvSpPr>
            <p:nvPr/>
          </p:nvSpPr>
          <p:spPr bwMode="auto">
            <a:xfrm>
              <a:off x="3985" y="2373"/>
              <a:ext cx="230"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61" name="Rectangle 249"/>
            <p:cNvSpPr>
              <a:spLocks noChangeAspect="1" noChangeArrowheads="1"/>
            </p:cNvSpPr>
            <p:nvPr/>
          </p:nvSpPr>
          <p:spPr bwMode="auto">
            <a:xfrm>
              <a:off x="3754" y="2373"/>
              <a:ext cx="231"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60" name="Rectangle 248"/>
            <p:cNvSpPr>
              <a:spLocks noChangeAspect="1" noChangeArrowheads="1"/>
            </p:cNvSpPr>
            <p:nvPr/>
          </p:nvSpPr>
          <p:spPr bwMode="auto">
            <a:xfrm>
              <a:off x="3524" y="2373"/>
              <a:ext cx="230"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59" name="Rectangle 247"/>
            <p:cNvSpPr>
              <a:spLocks noChangeAspect="1" noChangeArrowheads="1"/>
            </p:cNvSpPr>
            <p:nvPr/>
          </p:nvSpPr>
          <p:spPr bwMode="auto">
            <a:xfrm>
              <a:off x="3294" y="2373"/>
              <a:ext cx="230"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58" name="Rectangle 246"/>
            <p:cNvSpPr>
              <a:spLocks noChangeAspect="1" noChangeArrowheads="1"/>
            </p:cNvSpPr>
            <p:nvPr/>
          </p:nvSpPr>
          <p:spPr bwMode="auto">
            <a:xfrm>
              <a:off x="3063" y="2373"/>
              <a:ext cx="231"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57" name="Rectangle 245"/>
            <p:cNvSpPr>
              <a:spLocks noChangeAspect="1" noChangeArrowheads="1"/>
            </p:cNvSpPr>
            <p:nvPr/>
          </p:nvSpPr>
          <p:spPr bwMode="auto">
            <a:xfrm>
              <a:off x="2833" y="2373"/>
              <a:ext cx="230"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56" name="Rectangle 244"/>
            <p:cNvSpPr>
              <a:spLocks noChangeAspect="1" noChangeArrowheads="1"/>
            </p:cNvSpPr>
            <p:nvPr/>
          </p:nvSpPr>
          <p:spPr bwMode="auto">
            <a:xfrm>
              <a:off x="2603" y="2373"/>
              <a:ext cx="230"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55" name="Rectangle 243"/>
            <p:cNvSpPr>
              <a:spLocks noChangeAspect="1" noChangeArrowheads="1"/>
            </p:cNvSpPr>
            <p:nvPr/>
          </p:nvSpPr>
          <p:spPr bwMode="auto">
            <a:xfrm>
              <a:off x="2372" y="2373"/>
              <a:ext cx="231"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54" name="Rectangle 242"/>
            <p:cNvSpPr>
              <a:spLocks noChangeAspect="1" noChangeArrowheads="1"/>
            </p:cNvSpPr>
            <p:nvPr/>
          </p:nvSpPr>
          <p:spPr bwMode="auto">
            <a:xfrm>
              <a:off x="2142" y="2373"/>
              <a:ext cx="230"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53" name="Rectangle 241"/>
            <p:cNvSpPr>
              <a:spLocks noChangeAspect="1" noChangeArrowheads="1"/>
            </p:cNvSpPr>
            <p:nvPr/>
          </p:nvSpPr>
          <p:spPr bwMode="auto">
            <a:xfrm>
              <a:off x="1912" y="2373"/>
              <a:ext cx="230"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52" name="Rectangle 240"/>
            <p:cNvSpPr>
              <a:spLocks noChangeAspect="1" noChangeArrowheads="1"/>
            </p:cNvSpPr>
            <p:nvPr/>
          </p:nvSpPr>
          <p:spPr bwMode="auto">
            <a:xfrm>
              <a:off x="1681" y="2373"/>
              <a:ext cx="231"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51" name="Rectangle 239"/>
            <p:cNvSpPr>
              <a:spLocks noChangeAspect="1" noChangeArrowheads="1"/>
            </p:cNvSpPr>
            <p:nvPr/>
          </p:nvSpPr>
          <p:spPr bwMode="auto">
            <a:xfrm>
              <a:off x="1451" y="2373"/>
              <a:ext cx="230"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50" name="Rectangle 238"/>
            <p:cNvSpPr>
              <a:spLocks noChangeAspect="1" noChangeArrowheads="1"/>
            </p:cNvSpPr>
            <p:nvPr/>
          </p:nvSpPr>
          <p:spPr bwMode="auto">
            <a:xfrm>
              <a:off x="1221" y="2373"/>
              <a:ext cx="230"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49" name="Rectangle 237"/>
            <p:cNvSpPr>
              <a:spLocks noChangeAspect="1" noChangeArrowheads="1"/>
            </p:cNvSpPr>
            <p:nvPr/>
          </p:nvSpPr>
          <p:spPr bwMode="auto">
            <a:xfrm>
              <a:off x="990" y="2373"/>
              <a:ext cx="231"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48" name="Rectangle 236"/>
            <p:cNvSpPr>
              <a:spLocks noChangeAspect="1" noChangeArrowheads="1"/>
            </p:cNvSpPr>
            <p:nvPr/>
          </p:nvSpPr>
          <p:spPr bwMode="auto">
            <a:xfrm>
              <a:off x="760" y="2373"/>
              <a:ext cx="230"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47" name="Rectangle 235"/>
            <p:cNvSpPr>
              <a:spLocks noChangeAspect="1" noChangeArrowheads="1"/>
            </p:cNvSpPr>
            <p:nvPr/>
          </p:nvSpPr>
          <p:spPr bwMode="auto">
            <a:xfrm>
              <a:off x="530" y="2373"/>
              <a:ext cx="230"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46" name="Rectangle 234"/>
            <p:cNvSpPr>
              <a:spLocks noChangeAspect="1" noChangeArrowheads="1"/>
            </p:cNvSpPr>
            <p:nvPr/>
          </p:nvSpPr>
          <p:spPr bwMode="auto">
            <a:xfrm>
              <a:off x="299" y="2373"/>
              <a:ext cx="231"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45" name="Rectangle 233"/>
            <p:cNvSpPr>
              <a:spLocks noChangeAspect="1" noChangeArrowheads="1"/>
            </p:cNvSpPr>
            <p:nvPr/>
          </p:nvSpPr>
          <p:spPr bwMode="auto">
            <a:xfrm>
              <a:off x="5137" y="2142"/>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44" name="Rectangle 232"/>
            <p:cNvSpPr>
              <a:spLocks noChangeAspect="1" noChangeArrowheads="1"/>
            </p:cNvSpPr>
            <p:nvPr/>
          </p:nvSpPr>
          <p:spPr bwMode="auto">
            <a:xfrm>
              <a:off x="4906" y="2142"/>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43" name="Rectangle 231"/>
            <p:cNvSpPr>
              <a:spLocks noChangeAspect="1" noChangeArrowheads="1"/>
            </p:cNvSpPr>
            <p:nvPr/>
          </p:nvSpPr>
          <p:spPr bwMode="auto">
            <a:xfrm>
              <a:off x="4676" y="2142"/>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42" name="Rectangle 230"/>
            <p:cNvSpPr>
              <a:spLocks noChangeAspect="1" noChangeArrowheads="1"/>
            </p:cNvSpPr>
            <p:nvPr/>
          </p:nvSpPr>
          <p:spPr bwMode="auto">
            <a:xfrm>
              <a:off x="4446" y="2142"/>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41" name="Rectangle 229"/>
            <p:cNvSpPr>
              <a:spLocks noChangeAspect="1" noChangeArrowheads="1"/>
            </p:cNvSpPr>
            <p:nvPr/>
          </p:nvSpPr>
          <p:spPr bwMode="auto">
            <a:xfrm>
              <a:off x="4215" y="2142"/>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40" name="Rectangle 228"/>
            <p:cNvSpPr>
              <a:spLocks noChangeAspect="1" noChangeArrowheads="1"/>
            </p:cNvSpPr>
            <p:nvPr/>
          </p:nvSpPr>
          <p:spPr bwMode="auto">
            <a:xfrm>
              <a:off x="3985" y="2142"/>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39" name="Rectangle 227"/>
            <p:cNvSpPr>
              <a:spLocks noChangeAspect="1" noChangeArrowheads="1"/>
            </p:cNvSpPr>
            <p:nvPr/>
          </p:nvSpPr>
          <p:spPr bwMode="auto">
            <a:xfrm>
              <a:off x="3754" y="2142"/>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38" name="Rectangle 226"/>
            <p:cNvSpPr>
              <a:spLocks noChangeAspect="1" noChangeArrowheads="1"/>
            </p:cNvSpPr>
            <p:nvPr/>
          </p:nvSpPr>
          <p:spPr bwMode="auto">
            <a:xfrm>
              <a:off x="3524" y="2142"/>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37" name="Rectangle 225"/>
            <p:cNvSpPr>
              <a:spLocks noChangeAspect="1" noChangeArrowheads="1"/>
            </p:cNvSpPr>
            <p:nvPr/>
          </p:nvSpPr>
          <p:spPr bwMode="auto">
            <a:xfrm>
              <a:off x="3294" y="2142"/>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36" name="Rectangle 224"/>
            <p:cNvSpPr>
              <a:spLocks noChangeAspect="1" noChangeArrowheads="1"/>
            </p:cNvSpPr>
            <p:nvPr/>
          </p:nvSpPr>
          <p:spPr bwMode="auto">
            <a:xfrm>
              <a:off x="3063" y="2142"/>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35" name="Rectangle 223"/>
            <p:cNvSpPr>
              <a:spLocks noChangeAspect="1" noChangeArrowheads="1"/>
            </p:cNvSpPr>
            <p:nvPr/>
          </p:nvSpPr>
          <p:spPr bwMode="auto">
            <a:xfrm>
              <a:off x="2833" y="2142"/>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34" name="Rectangle 222"/>
            <p:cNvSpPr>
              <a:spLocks noChangeAspect="1" noChangeArrowheads="1"/>
            </p:cNvSpPr>
            <p:nvPr/>
          </p:nvSpPr>
          <p:spPr bwMode="auto">
            <a:xfrm>
              <a:off x="2603" y="2142"/>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33" name="Rectangle 221"/>
            <p:cNvSpPr>
              <a:spLocks noChangeAspect="1" noChangeArrowheads="1"/>
            </p:cNvSpPr>
            <p:nvPr/>
          </p:nvSpPr>
          <p:spPr bwMode="auto">
            <a:xfrm>
              <a:off x="2372" y="2142"/>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32" name="Rectangle 220"/>
            <p:cNvSpPr>
              <a:spLocks noChangeAspect="1" noChangeArrowheads="1"/>
            </p:cNvSpPr>
            <p:nvPr/>
          </p:nvSpPr>
          <p:spPr bwMode="auto">
            <a:xfrm>
              <a:off x="2142" y="2142"/>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31" name="Rectangle 219"/>
            <p:cNvSpPr>
              <a:spLocks noChangeAspect="1" noChangeArrowheads="1"/>
            </p:cNvSpPr>
            <p:nvPr/>
          </p:nvSpPr>
          <p:spPr bwMode="auto">
            <a:xfrm>
              <a:off x="1912" y="2142"/>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30" name="Rectangle 218"/>
            <p:cNvSpPr>
              <a:spLocks noChangeAspect="1" noChangeArrowheads="1"/>
            </p:cNvSpPr>
            <p:nvPr/>
          </p:nvSpPr>
          <p:spPr bwMode="auto">
            <a:xfrm>
              <a:off x="1681" y="2142"/>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29" name="Rectangle 217"/>
            <p:cNvSpPr>
              <a:spLocks noChangeAspect="1" noChangeArrowheads="1"/>
            </p:cNvSpPr>
            <p:nvPr/>
          </p:nvSpPr>
          <p:spPr bwMode="auto">
            <a:xfrm>
              <a:off x="1451" y="2142"/>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28" name="Rectangle 216"/>
            <p:cNvSpPr>
              <a:spLocks noChangeAspect="1" noChangeArrowheads="1"/>
            </p:cNvSpPr>
            <p:nvPr/>
          </p:nvSpPr>
          <p:spPr bwMode="auto">
            <a:xfrm>
              <a:off x="1221" y="2142"/>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27" name="Rectangle 215"/>
            <p:cNvSpPr>
              <a:spLocks noChangeAspect="1" noChangeArrowheads="1"/>
            </p:cNvSpPr>
            <p:nvPr/>
          </p:nvSpPr>
          <p:spPr bwMode="auto">
            <a:xfrm>
              <a:off x="990" y="2142"/>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26" name="Rectangle 214"/>
            <p:cNvSpPr>
              <a:spLocks noChangeAspect="1" noChangeArrowheads="1"/>
            </p:cNvSpPr>
            <p:nvPr/>
          </p:nvSpPr>
          <p:spPr bwMode="auto">
            <a:xfrm>
              <a:off x="760" y="2142"/>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25" name="Rectangle 213"/>
            <p:cNvSpPr>
              <a:spLocks noChangeAspect="1" noChangeArrowheads="1"/>
            </p:cNvSpPr>
            <p:nvPr/>
          </p:nvSpPr>
          <p:spPr bwMode="auto">
            <a:xfrm>
              <a:off x="530" y="2142"/>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24" name="Rectangle 212"/>
            <p:cNvSpPr>
              <a:spLocks noChangeAspect="1" noChangeArrowheads="1"/>
            </p:cNvSpPr>
            <p:nvPr/>
          </p:nvSpPr>
          <p:spPr bwMode="auto">
            <a:xfrm>
              <a:off x="299" y="2142"/>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23" name="Rectangle 211"/>
            <p:cNvSpPr>
              <a:spLocks noChangeAspect="1" noChangeArrowheads="1"/>
            </p:cNvSpPr>
            <p:nvPr/>
          </p:nvSpPr>
          <p:spPr bwMode="auto">
            <a:xfrm>
              <a:off x="5137" y="1911"/>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22" name="Rectangle 210"/>
            <p:cNvSpPr>
              <a:spLocks noChangeAspect="1" noChangeArrowheads="1"/>
            </p:cNvSpPr>
            <p:nvPr/>
          </p:nvSpPr>
          <p:spPr bwMode="auto">
            <a:xfrm>
              <a:off x="4906" y="1911"/>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21" name="Rectangle 209"/>
            <p:cNvSpPr>
              <a:spLocks noChangeAspect="1" noChangeArrowheads="1"/>
            </p:cNvSpPr>
            <p:nvPr/>
          </p:nvSpPr>
          <p:spPr bwMode="auto">
            <a:xfrm>
              <a:off x="4676" y="1911"/>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20" name="Rectangle 208"/>
            <p:cNvSpPr>
              <a:spLocks noChangeAspect="1" noChangeArrowheads="1"/>
            </p:cNvSpPr>
            <p:nvPr/>
          </p:nvSpPr>
          <p:spPr bwMode="auto">
            <a:xfrm>
              <a:off x="4446" y="1911"/>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19" name="Rectangle 207"/>
            <p:cNvSpPr>
              <a:spLocks noChangeAspect="1" noChangeArrowheads="1"/>
            </p:cNvSpPr>
            <p:nvPr/>
          </p:nvSpPr>
          <p:spPr bwMode="auto">
            <a:xfrm>
              <a:off x="4215" y="1911"/>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18" name="Rectangle 206"/>
            <p:cNvSpPr>
              <a:spLocks noChangeAspect="1" noChangeArrowheads="1"/>
            </p:cNvSpPr>
            <p:nvPr/>
          </p:nvSpPr>
          <p:spPr bwMode="auto">
            <a:xfrm>
              <a:off x="3985" y="1911"/>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17" name="Rectangle 205"/>
            <p:cNvSpPr>
              <a:spLocks noChangeAspect="1" noChangeArrowheads="1"/>
            </p:cNvSpPr>
            <p:nvPr/>
          </p:nvSpPr>
          <p:spPr bwMode="auto">
            <a:xfrm>
              <a:off x="3754" y="1911"/>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16" name="Rectangle 204"/>
            <p:cNvSpPr>
              <a:spLocks noChangeAspect="1" noChangeArrowheads="1"/>
            </p:cNvSpPr>
            <p:nvPr/>
          </p:nvSpPr>
          <p:spPr bwMode="auto">
            <a:xfrm>
              <a:off x="3524" y="1911"/>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15" name="Rectangle 203"/>
            <p:cNvSpPr>
              <a:spLocks noChangeAspect="1" noChangeArrowheads="1"/>
            </p:cNvSpPr>
            <p:nvPr/>
          </p:nvSpPr>
          <p:spPr bwMode="auto">
            <a:xfrm>
              <a:off x="3294" y="1911"/>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14" name="Rectangle 202"/>
            <p:cNvSpPr>
              <a:spLocks noChangeAspect="1" noChangeArrowheads="1"/>
            </p:cNvSpPr>
            <p:nvPr/>
          </p:nvSpPr>
          <p:spPr bwMode="auto">
            <a:xfrm>
              <a:off x="3063" y="1911"/>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13" name="Rectangle 201"/>
            <p:cNvSpPr>
              <a:spLocks noChangeAspect="1" noChangeArrowheads="1"/>
            </p:cNvSpPr>
            <p:nvPr/>
          </p:nvSpPr>
          <p:spPr bwMode="auto">
            <a:xfrm>
              <a:off x="2833" y="1911"/>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12" name="Rectangle 200"/>
            <p:cNvSpPr>
              <a:spLocks noChangeAspect="1" noChangeArrowheads="1"/>
            </p:cNvSpPr>
            <p:nvPr/>
          </p:nvSpPr>
          <p:spPr bwMode="auto">
            <a:xfrm>
              <a:off x="2603" y="1911"/>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11" name="Rectangle 199"/>
            <p:cNvSpPr>
              <a:spLocks noChangeAspect="1" noChangeArrowheads="1"/>
            </p:cNvSpPr>
            <p:nvPr/>
          </p:nvSpPr>
          <p:spPr bwMode="auto">
            <a:xfrm>
              <a:off x="2372" y="1911"/>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10" name="Rectangle 198"/>
            <p:cNvSpPr>
              <a:spLocks noChangeAspect="1" noChangeArrowheads="1"/>
            </p:cNvSpPr>
            <p:nvPr/>
          </p:nvSpPr>
          <p:spPr bwMode="auto">
            <a:xfrm>
              <a:off x="2142" y="1911"/>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09" name="Rectangle 197"/>
            <p:cNvSpPr>
              <a:spLocks noChangeAspect="1" noChangeArrowheads="1"/>
            </p:cNvSpPr>
            <p:nvPr/>
          </p:nvSpPr>
          <p:spPr bwMode="auto">
            <a:xfrm>
              <a:off x="1912" y="1911"/>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08" name="Rectangle 196"/>
            <p:cNvSpPr>
              <a:spLocks noChangeAspect="1" noChangeArrowheads="1"/>
            </p:cNvSpPr>
            <p:nvPr/>
          </p:nvSpPr>
          <p:spPr bwMode="auto">
            <a:xfrm>
              <a:off x="1681" y="1911"/>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07" name="Rectangle 195"/>
            <p:cNvSpPr>
              <a:spLocks noChangeAspect="1" noChangeArrowheads="1"/>
            </p:cNvSpPr>
            <p:nvPr/>
          </p:nvSpPr>
          <p:spPr bwMode="auto">
            <a:xfrm>
              <a:off x="1451" y="1911"/>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06" name="Rectangle 194"/>
            <p:cNvSpPr>
              <a:spLocks noChangeAspect="1" noChangeArrowheads="1"/>
            </p:cNvSpPr>
            <p:nvPr/>
          </p:nvSpPr>
          <p:spPr bwMode="auto">
            <a:xfrm>
              <a:off x="1221" y="1911"/>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05" name="Rectangle 193"/>
            <p:cNvSpPr>
              <a:spLocks noChangeAspect="1" noChangeArrowheads="1"/>
            </p:cNvSpPr>
            <p:nvPr/>
          </p:nvSpPr>
          <p:spPr bwMode="auto">
            <a:xfrm>
              <a:off x="990" y="1911"/>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04" name="Rectangle 192"/>
            <p:cNvSpPr>
              <a:spLocks noChangeAspect="1" noChangeArrowheads="1"/>
            </p:cNvSpPr>
            <p:nvPr/>
          </p:nvSpPr>
          <p:spPr bwMode="auto">
            <a:xfrm>
              <a:off x="760" y="1911"/>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03" name="Rectangle 191"/>
            <p:cNvSpPr>
              <a:spLocks noChangeAspect="1" noChangeArrowheads="1"/>
            </p:cNvSpPr>
            <p:nvPr/>
          </p:nvSpPr>
          <p:spPr bwMode="auto">
            <a:xfrm>
              <a:off x="530" y="1911"/>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02" name="Rectangle 190"/>
            <p:cNvSpPr>
              <a:spLocks noChangeAspect="1" noChangeArrowheads="1"/>
            </p:cNvSpPr>
            <p:nvPr/>
          </p:nvSpPr>
          <p:spPr bwMode="auto">
            <a:xfrm>
              <a:off x="299" y="1911"/>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90" name="Line 278"/>
            <p:cNvSpPr>
              <a:spLocks noChangeAspect="1" noChangeShapeType="1"/>
            </p:cNvSpPr>
            <p:nvPr/>
          </p:nvSpPr>
          <p:spPr bwMode="auto">
            <a:xfrm>
              <a:off x="299" y="1911"/>
              <a:ext cx="5298" cy="0"/>
            </a:xfrm>
            <a:prstGeom prst="line">
              <a:avLst/>
            </a:prstGeom>
            <a:noFill/>
            <a:ln w="12700" cap="sq">
              <a:solidFill>
                <a:srgbClr val="FF6600"/>
              </a:solidFill>
              <a:prstDash val="lgDash"/>
              <a:round/>
              <a:headEnd/>
              <a:tailEnd/>
            </a:ln>
            <a:effectLst/>
          </p:spPr>
          <p:txBody>
            <a:bodyPr wrap="none" anchor="ctr"/>
            <a:lstStyle/>
            <a:p>
              <a:endParaRPr lang="zh-CN" altLang="en-US"/>
            </a:p>
          </p:txBody>
        </p:sp>
        <p:sp>
          <p:nvSpPr>
            <p:cNvPr id="1395991" name="Line 279"/>
            <p:cNvSpPr>
              <a:spLocks noChangeAspect="1" noChangeShapeType="1"/>
            </p:cNvSpPr>
            <p:nvPr/>
          </p:nvSpPr>
          <p:spPr bwMode="auto">
            <a:xfrm>
              <a:off x="299" y="2142"/>
              <a:ext cx="5298" cy="0"/>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5992" name="Line 280"/>
            <p:cNvSpPr>
              <a:spLocks noChangeAspect="1" noChangeShapeType="1"/>
            </p:cNvSpPr>
            <p:nvPr/>
          </p:nvSpPr>
          <p:spPr bwMode="auto">
            <a:xfrm>
              <a:off x="299" y="2373"/>
              <a:ext cx="5298" cy="0"/>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5993" name="Line 281"/>
            <p:cNvSpPr>
              <a:spLocks noChangeAspect="1" noChangeShapeType="1"/>
            </p:cNvSpPr>
            <p:nvPr/>
          </p:nvSpPr>
          <p:spPr bwMode="auto">
            <a:xfrm>
              <a:off x="299" y="2603"/>
              <a:ext cx="5298" cy="0"/>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5994" name="Line 282"/>
            <p:cNvSpPr>
              <a:spLocks noChangeAspect="1" noChangeShapeType="1"/>
            </p:cNvSpPr>
            <p:nvPr/>
          </p:nvSpPr>
          <p:spPr bwMode="auto">
            <a:xfrm>
              <a:off x="299" y="2834"/>
              <a:ext cx="5298" cy="0"/>
            </a:xfrm>
            <a:prstGeom prst="line">
              <a:avLst/>
            </a:prstGeom>
            <a:noFill/>
            <a:ln w="12700" cap="sq">
              <a:solidFill>
                <a:srgbClr val="FF6600"/>
              </a:solidFill>
              <a:prstDash val="lgDash"/>
              <a:round/>
              <a:headEnd/>
              <a:tailEnd/>
            </a:ln>
            <a:effectLst/>
          </p:spPr>
          <p:txBody>
            <a:bodyPr wrap="none" anchor="ctr"/>
            <a:lstStyle/>
            <a:p>
              <a:endParaRPr lang="zh-CN" altLang="en-US"/>
            </a:p>
          </p:txBody>
        </p:sp>
        <p:sp>
          <p:nvSpPr>
            <p:cNvPr id="1395995" name="Line 283"/>
            <p:cNvSpPr>
              <a:spLocks noChangeAspect="1" noChangeShapeType="1"/>
            </p:cNvSpPr>
            <p:nvPr/>
          </p:nvSpPr>
          <p:spPr bwMode="auto">
            <a:xfrm>
              <a:off x="299" y="1911"/>
              <a:ext cx="0" cy="923"/>
            </a:xfrm>
            <a:prstGeom prst="line">
              <a:avLst/>
            </a:prstGeom>
            <a:noFill/>
            <a:ln w="12700" cap="sq">
              <a:solidFill>
                <a:srgbClr val="FF6600"/>
              </a:solidFill>
              <a:prstDash val="lgDash"/>
              <a:round/>
              <a:headEnd/>
              <a:tailEnd/>
            </a:ln>
            <a:effectLst/>
          </p:spPr>
          <p:txBody>
            <a:bodyPr wrap="none" anchor="ctr"/>
            <a:lstStyle/>
            <a:p>
              <a:endParaRPr lang="zh-CN" altLang="en-US"/>
            </a:p>
          </p:txBody>
        </p:sp>
        <p:sp>
          <p:nvSpPr>
            <p:cNvPr id="1395996" name="Line 284"/>
            <p:cNvSpPr>
              <a:spLocks noChangeAspect="1" noChangeShapeType="1"/>
            </p:cNvSpPr>
            <p:nvPr/>
          </p:nvSpPr>
          <p:spPr bwMode="auto">
            <a:xfrm>
              <a:off x="530"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5997" name="Line 285"/>
            <p:cNvSpPr>
              <a:spLocks noChangeAspect="1" noChangeShapeType="1"/>
            </p:cNvSpPr>
            <p:nvPr/>
          </p:nvSpPr>
          <p:spPr bwMode="auto">
            <a:xfrm>
              <a:off x="760"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5998" name="Line 286"/>
            <p:cNvSpPr>
              <a:spLocks noChangeAspect="1" noChangeShapeType="1"/>
            </p:cNvSpPr>
            <p:nvPr/>
          </p:nvSpPr>
          <p:spPr bwMode="auto">
            <a:xfrm>
              <a:off x="990"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5999" name="Line 287"/>
            <p:cNvSpPr>
              <a:spLocks noChangeAspect="1" noChangeShapeType="1"/>
            </p:cNvSpPr>
            <p:nvPr/>
          </p:nvSpPr>
          <p:spPr bwMode="auto">
            <a:xfrm>
              <a:off x="1221"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00" name="Line 288"/>
            <p:cNvSpPr>
              <a:spLocks noChangeAspect="1" noChangeShapeType="1"/>
            </p:cNvSpPr>
            <p:nvPr/>
          </p:nvSpPr>
          <p:spPr bwMode="auto">
            <a:xfrm>
              <a:off x="1451"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01" name="Line 289"/>
            <p:cNvSpPr>
              <a:spLocks noChangeAspect="1" noChangeShapeType="1"/>
            </p:cNvSpPr>
            <p:nvPr/>
          </p:nvSpPr>
          <p:spPr bwMode="auto">
            <a:xfrm>
              <a:off x="1681"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02" name="Line 290"/>
            <p:cNvSpPr>
              <a:spLocks noChangeAspect="1" noChangeShapeType="1"/>
            </p:cNvSpPr>
            <p:nvPr/>
          </p:nvSpPr>
          <p:spPr bwMode="auto">
            <a:xfrm>
              <a:off x="1912"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03" name="Line 291"/>
            <p:cNvSpPr>
              <a:spLocks noChangeAspect="1" noChangeShapeType="1"/>
            </p:cNvSpPr>
            <p:nvPr/>
          </p:nvSpPr>
          <p:spPr bwMode="auto">
            <a:xfrm>
              <a:off x="2142"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04" name="Line 292"/>
            <p:cNvSpPr>
              <a:spLocks noChangeAspect="1" noChangeShapeType="1"/>
            </p:cNvSpPr>
            <p:nvPr/>
          </p:nvSpPr>
          <p:spPr bwMode="auto">
            <a:xfrm>
              <a:off x="2372"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05" name="Line 293"/>
            <p:cNvSpPr>
              <a:spLocks noChangeAspect="1" noChangeShapeType="1"/>
            </p:cNvSpPr>
            <p:nvPr/>
          </p:nvSpPr>
          <p:spPr bwMode="auto">
            <a:xfrm>
              <a:off x="2603"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06" name="Line 294"/>
            <p:cNvSpPr>
              <a:spLocks noChangeAspect="1" noChangeShapeType="1"/>
            </p:cNvSpPr>
            <p:nvPr/>
          </p:nvSpPr>
          <p:spPr bwMode="auto">
            <a:xfrm>
              <a:off x="2833"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07" name="Line 295"/>
            <p:cNvSpPr>
              <a:spLocks noChangeAspect="1" noChangeShapeType="1"/>
            </p:cNvSpPr>
            <p:nvPr/>
          </p:nvSpPr>
          <p:spPr bwMode="auto">
            <a:xfrm>
              <a:off x="3063"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08" name="Line 296"/>
            <p:cNvSpPr>
              <a:spLocks noChangeAspect="1" noChangeShapeType="1"/>
            </p:cNvSpPr>
            <p:nvPr/>
          </p:nvSpPr>
          <p:spPr bwMode="auto">
            <a:xfrm>
              <a:off x="3294"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09" name="Line 297"/>
            <p:cNvSpPr>
              <a:spLocks noChangeAspect="1" noChangeShapeType="1"/>
            </p:cNvSpPr>
            <p:nvPr/>
          </p:nvSpPr>
          <p:spPr bwMode="auto">
            <a:xfrm>
              <a:off x="3524"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10" name="Line 298"/>
            <p:cNvSpPr>
              <a:spLocks noChangeAspect="1" noChangeShapeType="1"/>
            </p:cNvSpPr>
            <p:nvPr/>
          </p:nvSpPr>
          <p:spPr bwMode="auto">
            <a:xfrm>
              <a:off x="3754"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11" name="Line 299"/>
            <p:cNvSpPr>
              <a:spLocks noChangeAspect="1" noChangeShapeType="1"/>
            </p:cNvSpPr>
            <p:nvPr/>
          </p:nvSpPr>
          <p:spPr bwMode="auto">
            <a:xfrm>
              <a:off x="3985"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12" name="Line 300"/>
            <p:cNvSpPr>
              <a:spLocks noChangeAspect="1" noChangeShapeType="1"/>
            </p:cNvSpPr>
            <p:nvPr/>
          </p:nvSpPr>
          <p:spPr bwMode="auto">
            <a:xfrm>
              <a:off x="4215"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13" name="Line 301"/>
            <p:cNvSpPr>
              <a:spLocks noChangeAspect="1" noChangeShapeType="1"/>
            </p:cNvSpPr>
            <p:nvPr/>
          </p:nvSpPr>
          <p:spPr bwMode="auto">
            <a:xfrm>
              <a:off x="4446"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14" name="Line 302"/>
            <p:cNvSpPr>
              <a:spLocks noChangeAspect="1" noChangeShapeType="1"/>
            </p:cNvSpPr>
            <p:nvPr/>
          </p:nvSpPr>
          <p:spPr bwMode="auto">
            <a:xfrm>
              <a:off x="4676"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15" name="Line 303"/>
            <p:cNvSpPr>
              <a:spLocks noChangeAspect="1" noChangeShapeType="1"/>
            </p:cNvSpPr>
            <p:nvPr/>
          </p:nvSpPr>
          <p:spPr bwMode="auto">
            <a:xfrm>
              <a:off x="4906"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16" name="Line 304"/>
            <p:cNvSpPr>
              <a:spLocks noChangeAspect="1" noChangeShapeType="1"/>
            </p:cNvSpPr>
            <p:nvPr/>
          </p:nvSpPr>
          <p:spPr bwMode="auto">
            <a:xfrm>
              <a:off x="5137"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17" name="Line 305"/>
            <p:cNvSpPr>
              <a:spLocks noChangeAspect="1" noChangeShapeType="1"/>
            </p:cNvSpPr>
            <p:nvPr/>
          </p:nvSpPr>
          <p:spPr bwMode="auto">
            <a:xfrm>
              <a:off x="5597" y="1911"/>
              <a:ext cx="0" cy="923"/>
            </a:xfrm>
            <a:prstGeom prst="line">
              <a:avLst/>
            </a:prstGeom>
            <a:noFill/>
            <a:ln w="12700" cap="sq">
              <a:solidFill>
                <a:srgbClr val="FF6600"/>
              </a:solidFill>
              <a:prstDash val="lgDash"/>
              <a:round/>
              <a:headEnd/>
              <a:tailEnd/>
            </a:ln>
            <a:effectLst/>
          </p:spPr>
          <p:txBody>
            <a:bodyPr wrap="none" anchor="ctr"/>
            <a:lstStyle/>
            <a:p>
              <a:endParaRPr lang="zh-CN" altLang="en-US"/>
            </a:p>
          </p:txBody>
        </p:sp>
        <p:sp>
          <p:nvSpPr>
            <p:cNvPr id="1396021" name="Line 309"/>
            <p:cNvSpPr>
              <a:spLocks noChangeAspect="1" noChangeShapeType="1"/>
            </p:cNvSpPr>
            <p:nvPr/>
          </p:nvSpPr>
          <p:spPr bwMode="auto">
            <a:xfrm>
              <a:off x="5367"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5776" name="Rectangle 64"/>
            <p:cNvSpPr>
              <a:spLocks noChangeAspect="1" noChangeArrowheads="1"/>
            </p:cNvSpPr>
            <p:nvPr/>
          </p:nvSpPr>
          <p:spPr bwMode="auto">
            <a:xfrm>
              <a:off x="298" y="2603"/>
              <a:ext cx="231" cy="231"/>
            </a:xfrm>
            <a:prstGeom prst="rect">
              <a:avLst/>
            </a:prstGeom>
            <a:solidFill>
              <a:srgbClr val="00FF00"/>
            </a:solidFill>
            <a:ln w="28575" algn="ctr">
              <a:solidFill>
                <a:schemeClr val="tx1"/>
              </a:solidFill>
              <a:miter lim="800000"/>
              <a:headEnd/>
              <a:tailEnd/>
            </a:ln>
            <a:effectLst/>
          </p:spPr>
          <p:txBody>
            <a:bodyPr wrap="none" anchor="ctr"/>
            <a:lstStyle/>
            <a:p>
              <a:r>
                <a:rPr lang="en-US" altLang="zh-CN"/>
                <a:t>1</a:t>
              </a:r>
              <a:endParaRPr lang="en-US" altLang="zh-CN" baseline="-25000"/>
            </a:p>
          </p:txBody>
        </p:sp>
        <p:sp>
          <p:nvSpPr>
            <p:cNvPr id="1395777" name="Line 65"/>
            <p:cNvSpPr>
              <a:spLocks noChangeAspect="1" noChangeShapeType="1"/>
            </p:cNvSpPr>
            <p:nvPr/>
          </p:nvSpPr>
          <p:spPr bwMode="auto">
            <a:xfrm flipV="1">
              <a:off x="299" y="2834"/>
              <a:ext cx="5416"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5778" name="Line 66"/>
            <p:cNvSpPr>
              <a:spLocks noChangeAspect="1" noChangeShapeType="1"/>
            </p:cNvSpPr>
            <p:nvPr/>
          </p:nvSpPr>
          <p:spPr bwMode="auto">
            <a:xfrm flipV="1">
              <a:off x="298" y="1757"/>
              <a:ext cx="1" cy="1086"/>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5789" name="Rectangle 77"/>
            <p:cNvSpPr>
              <a:spLocks noChangeAspect="1" noChangeArrowheads="1"/>
            </p:cNvSpPr>
            <p:nvPr/>
          </p:nvSpPr>
          <p:spPr bwMode="auto">
            <a:xfrm>
              <a:off x="68" y="2582"/>
              <a:ext cx="230" cy="231"/>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1</a:t>
              </a:r>
            </a:p>
          </p:txBody>
        </p:sp>
        <p:sp>
          <p:nvSpPr>
            <p:cNvPr id="1395790" name="Rectangle 78"/>
            <p:cNvSpPr>
              <a:spLocks noChangeAspect="1" noChangeArrowheads="1"/>
            </p:cNvSpPr>
            <p:nvPr/>
          </p:nvSpPr>
          <p:spPr bwMode="auto">
            <a:xfrm>
              <a:off x="68" y="2351"/>
              <a:ext cx="230" cy="23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2</a:t>
              </a:r>
            </a:p>
          </p:txBody>
        </p:sp>
        <p:sp>
          <p:nvSpPr>
            <p:cNvPr id="1395791" name="Rectangle 79"/>
            <p:cNvSpPr>
              <a:spLocks noChangeAspect="1" noChangeArrowheads="1"/>
            </p:cNvSpPr>
            <p:nvPr/>
          </p:nvSpPr>
          <p:spPr bwMode="auto">
            <a:xfrm>
              <a:off x="69" y="2120"/>
              <a:ext cx="230" cy="231"/>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3</a:t>
              </a:r>
            </a:p>
          </p:txBody>
        </p:sp>
        <p:sp>
          <p:nvSpPr>
            <p:cNvPr id="1395792" name="Rectangle 80"/>
            <p:cNvSpPr>
              <a:spLocks noChangeAspect="1" noChangeArrowheads="1"/>
            </p:cNvSpPr>
            <p:nvPr/>
          </p:nvSpPr>
          <p:spPr bwMode="auto">
            <a:xfrm>
              <a:off x="69" y="1890"/>
              <a:ext cx="230" cy="23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4</a:t>
              </a:r>
            </a:p>
          </p:txBody>
        </p:sp>
        <p:sp>
          <p:nvSpPr>
            <p:cNvPr id="1395794" name="Rectangle 82"/>
            <p:cNvSpPr>
              <a:spLocks noChangeAspect="1" noChangeArrowheads="1"/>
            </p:cNvSpPr>
            <p:nvPr/>
          </p:nvSpPr>
          <p:spPr bwMode="auto">
            <a:xfrm>
              <a:off x="158" y="1509"/>
              <a:ext cx="308" cy="288"/>
            </a:xfrm>
            <a:prstGeom prst="rect">
              <a:avLst/>
            </a:prstGeom>
            <a:noFill/>
            <a:ln w="28575" algn="ctr">
              <a:noFill/>
              <a:miter lim="800000"/>
              <a:headEnd/>
              <a:tailEnd/>
            </a:ln>
            <a:effectLst/>
          </p:spPr>
          <p:txBody>
            <a:bodyPr anchor="ctr">
              <a:spAutoFit/>
            </a:bodyPr>
            <a:lstStyle/>
            <a:p>
              <a:r>
                <a:rPr lang="zh-CN" altLang="en-US">
                  <a:solidFill>
                    <a:srgbClr val="0000FF"/>
                  </a:solidFill>
                </a:rPr>
                <a:t>段</a:t>
              </a:r>
              <a:endParaRPr lang="zh-CN" altLang="en-US" baseline="-25000">
                <a:solidFill>
                  <a:srgbClr val="0000FF"/>
                </a:solidFill>
              </a:endParaRPr>
            </a:p>
          </p:txBody>
        </p:sp>
        <p:sp>
          <p:nvSpPr>
            <p:cNvPr id="1396956" name="Rectangle 1244"/>
            <p:cNvSpPr>
              <a:spLocks noChangeAspect="1" noChangeArrowheads="1"/>
            </p:cNvSpPr>
            <p:nvPr/>
          </p:nvSpPr>
          <p:spPr bwMode="auto">
            <a:xfrm>
              <a:off x="5139" y="2834"/>
              <a:ext cx="230"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52" name="Rectangle 1240"/>
            <p:cNvSpPr>
              <a:spLocks noChangeAspect="1" noChangeArrowheads="1"/>
            </p:cNvSpPr>
            <p:nvPr/>
          </p:nvSpPr>
          <p:spPr bwMode="auto">
            <a:xfrm>
              <a:off x="5369" y="2834"/>
              <a:ext cx="231"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45" name="Rectangle 1233"/>
            <p:cNvSpPr>
              <a:spLocks noChangeAspect="1" noChangeArrowheads="1"/>
            </p:cNvSpPr>
            <p:nvPr/>
          </p:nvSpPr>
          <p:spPr bwMode="auto">
            <a:xfrm>
              <a:off x="4678" y="2834"/>
              <a:ext cx="231"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42" name="Rectangle 1230"/>
            <p:cNvSpPr>
              <a:spLocks noChangeAspect="1" noChangeArrowheads="1"/>
            </p:cNvSpPr>
            <p:nvPr/>
          </p:nvSpPr>
          <p:spPr bwMode="auto">
            <a:xfrm>
              <a:off x="4217" y="2834"/>
              <a:ext cx="230"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39" name="Rectangle 1227"/>
            <p:cNvSpPr>
              <a:spLocks noChangeAspect="1" noChangeArrowheads="1"/>
            </p:cNvSpPr>
            <p:nvPr/>
          </p:nvSpPr>
          <p:spPr bwMode="auto">
            <a:xfrm>
              <a:off x="3756" y="2834"/>
              <a:ext cx="231"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36" name="Rectangle 1224"/>
            <p:cNvSpPr>
              <a:spLocks noChangeAspect="1" noChangeArrowheads="1"/>
            </p:cNvSpPr>
            <p:nvPr/>
          </p:nvSpPr>
          <p:spPr bwMode="auto">
            <a:xfrm>
              <a:off x="3295" y="2834"/>
              <a:ext cx="231"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33" name="Rectangle 1221"/>
            <p:cNvSpPr>
              <a:spLocks noChangeAspect="1" noChangeArrowheads="1"/>
            </p:cNvSpPr>
            <p:nvPr/>
          </p:nvSpPr>
          <p:spPr bwMode="auto">
            <a:xfrm>
              <a:off x="2834" y="2834"/>
              <a:ext cx="231"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30" name="Rectangle 1218"/>
            <p:cNvSpPr>
              <a:spLocks noChangeAspect="1" noChangeArrowheads="1"/>
            </p:cNvSpPr>
            <p:nvPr/>
          </p:nvSpPr>
          <p:spPr bwMode="auto">
            <a:xfrm>
              <a:off x="2373" y="2834"/>
              <a:ext cx="231"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27" name="Rectangle 1215"/>
            <p:cNvSpPr>
              <a:spLocks noChangeAspect="1" noChangeArrowheads="1"/>
            </p:cNvSpPr>
            <p:nvPr/>
          </p:nvSpPr>
          <p:spPr bwMode="auto">
            <a:xfrm>
              <a:off x="1913" y="2834"/>
              <a:ext cx="230"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24" name="Rectangle 1212"/>
            <p:cNvSpPr>
              <a:spLocks noChangeAspect="1" noChangeArrowheads="1"/>
            </p:cNvSpPr>
            <p:nvPr/>
          </p:nvSpPr>
          <p:spPr bwMode="auto">
            <a:xfrm>
              <a:off x="1452" y="2834"/>
              <a:ext cx="230"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21" name="Rectangle 1209"/>
            <p:cNvSpPr>
              <a:spLocks noChangeAspect="1" noChangeArrowheads="1"/>
            </p:cNvSpPr>
            <p:nvPr/>
          </p:nvSpPr>
          <p:spPr bwMode="auto">
            <a:xfrm>
              <a:off x="990" y="2834"/>
              <a:ext cx="231"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18" name="Rectangle 1206"/>
            <p:cNvSpPr>
              <a:spLocks noChangeAspect="1" noChangeArrowheads="1"/>
            </p:cNvSpPr>
            <p:nvPr/>
          </p:nvSpPr>
          <p:spPr bwMode="auto">
            <a:xfrm>
              <a:off x="530" y="2834"/>
              <a:ext cx="230"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15" name="Rectangle 1203"/>
            <p:cNvSpPr>
              <a:spLocks noChangeAspect="1" noChangeArrowheads="1"/>
            </p:cNvSpPr>
            <p:nvPr/>
          </p:nvSpPr>
          <p:spPr bwMode="auto">
            <a:xfrm>
              <a:off x="4447" y="2834"/>
              <a:ext cx="231"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13" name="Rectangle 1201"/>
            <p:cNvSpPr>
              <a:spLocks noChangeAspect="1" noChangeArrowheads="1"/>
            </p:cNvSpPr>
            <p:nvPr/>
          </p:nvSpPr>
          <p:spPr bwMode="auto">
            <a:xfrm>
              <a:off x="3987" y="2834"/>
              <a:ext cx="230"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11" name="Rectangle 1199"/>
            <p:cNvSpPr>
              <a:spLocks noChangeAspect="1" noChangeArrowheads="1"/>
            </p:cNvSpPr>
            <p:nvPr/>
          </p:nvSpPr>
          <p:spPr bwMode="auto">
            <a:xfrm>
              <a:off x="3526" y="2834"/>
              <a:ext cx="230"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09" name="Rectangle 1197"/>
            <p:cNvSpPr>
              <a:spLocks noChangeAspect="1" noChangeArrowheads="1"/>
            </p:cNvSpPr>
            <p:nvPr/>
          </p:nvSpPr>
          <p:spPr bwMode="auto">
            <a:xfrm>
              <a:off x="3065" y="2834"/>
              <a:ext cx="230"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07" name="Rectangle 1195"/>
            <p:cNvSpPr>
              <a:spLocks noChangeAspect="1" noChangeArrowheads="1"/>
            </p:cNvSpPr>
            <p:nvPr/>
          </p:nvSpPr>
          <p:spPr bwMode="auto">
            <a:xfrm>
              <a:off x="2604" y="2834"/>
              <a:ext cx="230"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05" name="Rectangle 1193"/>
            <p:cNvSpPr>
              <a:spLocks noChangeAspect="1" noChangeArrowheads="1"/>
            </p:cNvSpPr>
            <p:nvPr/>
          </p:nvSpPr>
          <p:spPr bwMode="auto">
            <a:xfrm>
              <a:off x="2143" y="2834"/>
              <a:ext cx="230"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03" name="Rectangle 1191"/>
            <p:cNvSpPr>
              <a:spLocks noChangeAspect="1" noChangeArrowheads="1"/>
            </p:cNvSpPr>
            <p:nvPr/>
          </p:nvSpPr>
          <p:spPr bwMode="auto">
            <a:xfrm>
              <a:off x="1682" y="2834"/>
              <a:ext cx="231"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01" name="Rectangle 1189"/>
            <p:cNvSpPr>
              <a:spLocks noChangeAspect="1" noChangeArrowheads="1"/>
            </p:cNvSpPr>
            <p:nvPr/>
          </p:nvSpPr>
          <p:spPr bwMode="auto">
            <a:xfrm>
              <a:off x="1221" y="2834"/>
              <a:ext cx="231"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899" name="Rectangle 1187"/>
            <p:cNvSpPr>
              <a:spLocks noChangeAspect="1" noChangeArrowheads="1"/>
            </p:cNvSpPr>
            <p:nvPr/>
          </p:nvSpPr>
          <p:spPr bwMode="auto">
            <a:xfrm>
              <a:off x="760" y="2834"/>
              <a:ext cx="230"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897" name="Rectangle 1185"/>
            <p:cNvSpPr>
              <a:spLocks noChangeAspect="1" noChangeArrowheads="1"/>
            </p:cNvSpPr>
            <p:nvPr/>
          </p:nvSpPr>
          <p:spPr bwMode="auto">
            <a:xfrm>
              <a:off x="299" y="2834"/>
              <a:ext cx="231"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5809" name="Rectangle 97"/>
            <p:cNvSpPr>
              <a:spLocks noChangeAspect="1" noChangeArrowheads="1"/>
            </p:cNvSpPr>
            <p:nvPr/>
          </p:nvSpPr>
          <p:spPr bwMode="auto">
            <a:xfrm>
              <a:off x="4909" y="2834"/>
              <a:ext cx="230"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5810" name="Line 98"/>
            <p:cNvSpPr>
              <a:spLocks noChangeAspect="1" noChangeShapeType="1"/>
            </p:cNvSpPr>
            <p:nvPr/>
          </p:nvSpPr>
          <p:spPr bwMode="auto">
            <a:xfrm>
              <a:off x="299" y="2834"/>
              <a:ext cx="5301" cy="0"/>
            </a:xfrm>
            <a:prstGeom prst="line">
              <a:avLst/>
            </a:prstGeom>
            <a:noFill/>
            <a:ln w="12700" cap="sq">
              <a:noFill/>
              <a:round/>
              <a:headEnd/>
              <a:tailEnd/>
            </a:ln>
            <a:effectLst/>
          </p:spPr>
          <p:txBody>
            <a:bodyPr wrap="none" anchor="ctr"/>
            <a:lstStyle/>
            <a:p>
              <a:endParaRPr lang="zh-CN" altLang="en-US"/>
            </a:p>
          </p:txBody>
        </p:sp>
        <p:sp>
          <p:nvSpPr>
            <p:cNvPr id="1395811" name="Line 99"/>
            <p:cNvSpPr>
              <a:spLocks noChangeAspect="1" noChangeShapeType="1"/>
            </p:cNvSpPr>
            <p:nvPr/>
          </p:nvSpPr>
          <p:spPr bwMode="auto">
            <a:xfrm>
              <a:off x="299" y="3013"/>
              <a:ext cx="5301" cy="0"/>
            </a:xfrm>
            <a:prstGeom prst="line">
              <a:avLst/>
            </a:prstGeom>
            <a:noFill/>
            <a:ln w="12700" cap="sq">
              <a:noFill/>
              <a:round/>
              <a:headEnd/>
              <a:tailEnd/>
            </a:ln>
            <a:effectLst/>
          </p:spPr>
          <p:txBody>
            <a:bodyPr wrap="none" anchor="ctr"/>
            <a:lstStyle/>
            <a:p>
              <a:endParaRPr lang="zh-CN" altLang="en-US"/>
            </a:p>
          </p:txBody>
        </p:sp>
        <p:sp>
          <p:nvSpPr>
            <p:cNvPr id="1395812" name="Line 100"/>
            <p:cNvSpPr>
              <a:spLocks noChangeAspect="1" noChangeShapeType="1"/>
            </p:cNvSpPr>
            <p:nvPr/>
          </p:nvSpPr>
          <p:spPr bwMode="auto">
            <a:xfrm>
              <a:off x="299" y="2834"/>
              <a:ext cx="0" cy="179"/>
            </a:xfrm>
            <a:prstGeom prst="line">
              <a:avLst/>
            </a:prstGeom>
            <a:noFill/>
            <a:ln w="12700" cap="sq">
              <a:solidFill>
                <a:srgbClr val="FF6600"/>
              </a:solidFill>
              <a:round/>
              <a:headEnd/>
              <a:tailEnd/>
            </a:ln>
            <a:effectLst/>
          </p:spPr>
          <p:txBody>
            <a:bodyPr wrap="none" anchor="ctr"/>
            <a:lstStyle/>
            <a:p>
              <a:endParaRPr lang="zh-CN" altLang="en-US"/>
            </a:p>
          </p:txBody>
        </p:sp>
        <p:sp>
          <p:nvSpPr>
            <p:cNvPr id="1395822" name="Line 110"/>
            <p:cNvSpPr>
              <a:spLocks noChangeAspect="1" noChangeShapeType="1"/>
            </p:cNvSpPr>
            <p:nvPr/>
          </p:nvSpPr>
          <p:spPr bwMode="auto">
            <a:xfrm>
              <a:off x="5600" y="2834"/>
              <a:ext cx="0" cy="179"/>
            </a:xfrm>
            <a:prstGeom prst="line">
              <a:avLst/>
            </a:prstGeom>
            <a:noFill/>
            <a:ln w="12700" cap="sq">
              <a:solidFill>
                <a:srgbClr val="FF6600"/>
              </a:solidFill>
              <a:round/>
              <a:headEnd/>
              <a:tailEnd/>
            </a:ln>
            <a:effectLst/>
          </p:spPr>
          <p:txBody>
            <a:bodyPr wrap="none" anchor="ctr"/>
            <a:lstStyle/>
            <a:p>
              <a:endParaRPr lang="zh-CN" altLang="en-US"/>
            </a:p>
          </p:txBody>
        </p:sp>
        <p:sp>
          <p:nvSpPr>
            <p:cNvPr id="1396898" name="Line 1186"/>
            <p:cNvSpPr>
              <a:spLocks noChangeAspect="1" noChangeShapeType="1"/>
            </p:cNvSpPr>
            <p:nvPr/>
          </p:nvSpPr>
          <p:spPr bwMode="auto">
            <a:xfrm>
              <a:off x="760"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00" name="Line 1188"/>
            <p:cNvSpPr>
              <a:spLocks noChangeAspect="1" noChangeShapeType="1"/>
            </p:cNvSpPr>
            <p:nvPr/>
          </p:nvSpPr>
          <p:spPr bwMode="auto">
            <a:xfrm>
              <a:off x="1221"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02" name="Line 1190"/>
            <p:cNvSpPr>
              <a:spLocks noChangeAspect="1" noChangeShapeType="1"/>
            </p:cNvSpPr>
            <p:nvPr/>
          </p:nvSpPr>
          <p:spPr bwMode="auto">
            <a:xfrm>
              <a:off x="1682"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04" name="Line 1192"/>
            <p:cNvSpPr>
              <a:spLocks noChangeAspect="1" noChangeShapeType="1"/>
            </p:cNvSpPr>
            <p:nvPr/>
          </p:nvSpPr>
          <p:spPr bwMode="auto">
            <a:xfrm>
              <a:off x="2143"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06" name="Line 1194"/>
            <p:cNvSpPr>
              <a:spLocks noChangeAspect="1" noChangeShapeType="1"/>
            </p:cNvSpPr>
            <p:nvPr/>
          </p:nvSpPr>
          <p:spPr bwMode="auto">
            <a:xfrm>
              <a:off x="2604"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08" name="Line 1196"/>
            <p:cNvSpPr>
              <a:spLocks noChangeAspect="1" noChangeShapeType="1"/>
            </p:cNvSpPr>
            <p:nvPr/>
          </p:nvSpPr>
          <p:spPr bwMode="auto">
            <a:xfrm>
              <a:off x="3065"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10" name="Line 1198"/>
            <p:cNvSpPr>
              <a:spLocks noChangeAspect="1" noChangeShapeType="1"/>
            </p:cNvSpPr>
            <p:nvPr/>
          </p:nvSpPr>
          <p:spPr bwMode="auto">
            <a:xfrm>
              <a:off x="3526"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12" name="Line 1200"/>
            <p:cNvSpPr>
              <a:spLocks noChangeAspect="1" noChangeShapeType="1"/>
            </p:cNvSpPr>
            <p:nvPr/>
          </p:nvSpPr>
          <p:spPr bwMode="auto">
            <a:xfrm>
              <a:off x="3987"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14" name="Line 1202"/>
            <p:cNvSpPr>
              <a:spLocks noChangeAspect="1" noChangeShapeType="1"/>
            </p:cNvSpPr>
            <p:nvPr/>
          </p:nvSpPr>
          <p:spPr bwMode="auto">
            <a:xfrm>
              <a:off x="4447"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16" name="Line 1204"/>
            <p:cNvSpPr>
              <a:spLocks noChangeAspect="1" noChangeShapeType="1"/>
            </p:cNvSpPr>
            <p:nvPr/>
          </p:nvSpPr>
          <p:spPr bwMode="auto">
            <a:xfrm>
              <a:off x="4909"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19" name="Line 1207"/>
            <p:cNvSpPr>
              <a:spLocks noChangeAspect="1" noChangeShapeType="1"/>
            </p:cNvSpPr>
            <p:nvPr/>
          </p:nvSpPr>
          <p:spPr bwMode="auto">
            <a:xfrm>
              <a:off x="530"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22" name="Line 1210"/>
            <p:cNvSpPr>
              <a:spLocks noChangeAspect="1" noChangeShapeType="1"/>
            </p:cNvSpPr>
            <p:nvPr/>
          </p:nvSpPr>
          <p:spPr bwMode="auto">
            <a:xfrm>
              <a:off x="990"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25" name="Line 1213"/>
            <p:cNvSpPr>
              <a:spLocks noChangeAspect="1" noChangeShapeType="1"/>
            </p:cNvSpPr>
            <p:nvPr/>
          </p:nvSpPr>
          <p:spPr bwMode="auto">
            <a:xfrm>
              <a:off x="1452"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28" name="Line 1216"/>
            <p:cNvSpPr>
              <a:spLocks noChangeAspect="1" noChangeShapeType="1"/>
            </p:cNvSpPr>
            <p:nvPr/>
          </p:nvSpPr>
          <p:spPr bwMode="auto">
            <a:xfrm>
              <a:off x="1913"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31" name="Line 1219"/>
            <p:cNvSpPr>
              <a:spLocks noChangeAspect="1" noChangeShapeType="1"/>
            </p:cNvSpPr>
            <p:nvPr/>
          </p:nvSpPr>
          <p:spPr bwMode="auto">
            <a:xfrm>
              <a:off x="2373"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34" name="Line 1222"/>
            <p:cNvSpPr>
              <a:spLocks noChangeAspect="1" noChangeShapeType="1"/>
            </p:cNvSpPr>
            <p:nvPr/>
          </p:nvSpPr>
          <p:spPr bwMode="auto">
            <a:xfrm>
              <a:off x="2834"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37" name="Line 1225"/>
            <p:cNvSpPr>
              <a:spLocks noChangeAspect="1" noChangeShapeType="1"/>
            </p:cNvSpPr>
            <p:nvPr/>
          </p:nvSpPr>
          <p:spPr bwMode="auto">
            <a:xfrm>
              <a:off x="3295"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40" name="Line 1228"/>
            <p:cNvSpPr>
              <a:spLocks noChangeAspect="1" noChangeShapeType="1"/>
            </p:cNvSpPr>
            <p:nvPr/>
          </p:nvSpPr>
          <p:spPr bwMode="auto">
            <a:xfrm>
              <a:off x="3756"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43" name="Line 1231"/>
            <p:cNvSpPr>
              <a:spLocks noChangeAspect="1" noChangeShapeType="1"/>
            </p:cNvSpPr>
            <p:nvPr/>
          </p:nvSpPr>
          <p:spPr bwMode="auto">
            <a:xfrm>
              <a:off x="4217"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46" name="Line 1234"/>
            <p:cNvSpPr>
              <a:spLocks noChangeAspect="1" noChangeShapeType="1"/>
            </p:cNvSpPr>
            <p:nvPr/>
          </p:nvSpPr>
          <p:spPr bwMode="auto">
            <a:xfrm>
              <a:off x="4678"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53" name="Line 1241"/>
            <p:cNvSpPr>
              <a:spLocks noChangeAspect="1" noChangeShapeType="1"/>
            </p:cNvSpPr>
            <p:nvPr/>
          </p:nvSpPr>
          <p:spPr bwMode="auto">
            <a:xfrm>
              <a:off x="5369"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57" name="Line 1245"/>
            <p:cNvSpPr>
              <a:spLocks noChangeAspect="1" noChangeShapeType="1"/>
            </p:cNvSpPr>
            <p:nvPr/>
          </p:nvSpPr>
          <p:spPr bwMode="auto">
            <a:xfrm>
              <a:off x="5139"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5825" name="Rectangle 113"/>
            <p:cNvSpPr>
              <a:spLocks noChangeAspect="1" noChangeArrowheads="1"/>
            </p:cNvSpPr>
            <p:nvPr/>
          </p:nvSpPr>
          <p:spPr bwMode="auto">
            <a:xfrm>
              <a:off x="145" y="2602"/>
              <a:ext cx="153"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800">
                <a:ea typeface="楷体_GB2312" pitchFamily="49" charset="-122"/>
              </a:endParaRPr>
            </a:p>
          </p:txBody>
        </p:sp>
        <p:sp>
          <p:nvSpPr>
            <p:cNvPr id="1395826" name="Rectangle 114"/>
            <p:cNvSpPr>
              <a:spLocks noChangeAspect="1" noChangeArrowheads="1"/>
            </p:cNvSpPr>
            <p:nvPr/>
          </p:nvSpPr>
          <p:spPr bwMode="auto">
            <a:xfrm>
              <a:off x="145" y="2372"/>
              <a:ext cx="153"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800">
                <a:ea typeface="楷体_GB2312" pitchFamily="49" charset="-122"/>
              </a:endParaRPr>
            </a:p>
          </p:txBody>
        </p:sp>
        <p:sp>
          <p:nvSpPr>
            <p:cNvPr id="1395827" name="Rectangle 115"/>
            <p:cNvSpPr>
              <a:spLocks noChangeAspect="1" noChangeArrowheads="1"/>
            </p:cNvSpPr>
            <p:nvPr/>
          </p:nvSpPr>
          <p:spPr bwMode="auto">
            <a:xfrm>
              <a:off x="145" y="2142"/>
              <a:ext cx="153"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800">
                <a:ea typeface="楷体_GB2312" pitchFamily="49" charset="-122"/>
              </a:endParaRPr>
            </a:p>
          </p:txBody>
        </p:sp>
        <p:sp>
          <p:nvSpPr>
            <p:cNvPr id="1395829" name="Rectangle 117"/>
            <p:cNvSpPr>
              <a:spLocks noChangeAspect="1" noChangeArrowheads="1"/>
            </p:cNvSpPr>
            <p:nvPr/>
          </p:nvSpPr>
          <p:spPr bwMode="auto">
            <a:xfrm>
              <a:off x="145" y="1911"/>
              <a:ext cx="153"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800">
                <a:ea typeface="楷体_GB2312" pitchFamily="49" charset="-122"/>
              </a:endParaRPr>
            </a:p>
          </p:txBody>
        </p:sp>
        <p:sp>
          <p:nvSpPr>
            <p:cNvPr id="1395830" name="Line 118"/>
            <p:cNvSpPr>
              <a:spLocks noChangeAspect="1" noChangeShapeType="1"/>
            </p:cNvSpPr>
            <p:nvPr/>
          </p:nvSpPr>
          <p:spPr bwMode="auto">
            <a:xfrm>
              <a:off x="145" y="1911"/>
              <a:ext cx="153" cy="0"/>
            </a:xfrm>
            <a:prstGeom prst="line">
              <a:avLst/>
            </a:prstGeom>
            <a:noFill/>
            <a:ln w="12700" cap="sq">
              <a:solidFill>
                <a:srgbClr val="FF6600"/>
              </a:solidFill>
              <a:round/>
              <a:headEnd/>
              <a:tailEnd/>
            </a:ln>
            <a:effectLst/>
          </p:spPr>
          <p:txBody>
            <a:bodyPr wrap="none" anchor="ctr"/>
            <a:lstStyle/>
            <a:p>
              <a:endParaRPr lang="zh-CN" altLang="en-US"/>
            </a:p>
          </p:txBody>
        </p:sp>
        <p:sp>
          <p:nvSpPr>
            <p:cNvPr id="1395832" name="Line 120"/>
            <p:cNvSpPr>
              <a:spLocks noChangeAspect="1" noChangeShapeType="1"/>
            </p:cNvSpPr>
            <p:nvPr/>
          </p:nvSpPr>
          <p:spPr bwMode="auto">
            <a:xfrm>
              <a:off x="145" y="2142"/>
              <a:ext cx="153" cy="0"/>
            </a:xfrm>
            <a:prstGeom prst="line">
              <a:avLst/>
            </a:prstGeom>
            <a:noFill/>
            <a:ln w="12700">
              <a:solidFill>
                <a:srgbClr val="FF6600"/>
              </a:solidFill>
              <a:round/>
              <a:headEnd/>
              <a:tailEnd/>
            </a:ln>
            <a:effectLst/>
          </p:spPr>
          <p:txBody>
            <a:bodyPr wrap="none" anchor="ctr"/>
            <a:lstStyle/>
            <a:p>
              <a:endParaRPr lang="zh-CN" altLang="en-US"/>
            </a:p>
          </p:txBody>
        </p:sp>
        <p:sp>
          <p:nvSpPr>
            <p:cNvPr id="1395833" name="Line 121"/>
            <p:cNvSpPr>
              <a:spLocks noChangeAspect="1" noChangeShapeType="1"/>
            </p:cNvSpPr>
            <p:nvPr/>
          </p:nvSpPr>
          <p:spPr bwMode="auto">
            <a:xfrm>
              <a:off x="145" y="2372"/>
              <a:ext cx="153" cy="0"/>
            </a:xfrm>
            <a:prstGeom prst="line">
              <a:avLst/>
            </a:prstGeom>
            <a:noFill/>
            <a:ln w="12700">
              <a:solidFill>
                <a:srgbClr val="FF6600"/>
              </a:solidFill>
              <a:round/>
              <a:headEnd/>
              <a:tailEnd/>
            </a:ln>
            <a:effectLst/>
          </p:spPr>
          <p:txBody>
            <a:bodyPr wrap="none" anchor="ctr"/>
            <a:lstStyle/>
            <a:p>
              <a:endParaRPr lang="zh-CN" altLang="en-US"/>
            </a:p>
          </p:txBody>
        </p:sp>
        <p:sp>
          <p:nvSpPr>
            <p:cNvPr id="1395834" name="Line 122"/>
            <p:cNvSpPr>
              <a:spLocks noChangeAspect="1" noChangeShapeType="1"/>
            </p:cNvSpPr>
            <p:nvPr/>
          </p:nvSpPr>
          <p:spPr bwMode="auto">
            <a:xfrm>
              <a:off x="145" y="2602"/>
              <a:ext cx="153" cy="0"/>
            </a:xfrm>
            <a:prstGeom prst="line">
              <a:avLst/>
            </a:prstGeom>
            <a:noFill/>
            <a:ln w="12700">
              <a:solidFill>
                <a:srgbClr val="FF6600"/>
              </a:solidFill>
              <a:round/>
              <a:headEnd/>
              <a:tailEnd/>
            </a:ln>
            <a:effectLst/>
          </p:spPr>
          <p:txBody>
            <a:bodyPr wrap="none" anchor="ctr"/>
            <a:lstStyle/>
            <a:p>
              <a:endParaRPr lang="zh-CN" altLang="en-US"/>
            </a:p>
          </p:txBody>
        </p:sp>
        <p:sp>
          <p:nvSpPr>
            <p:cNvPr id="1395835" name="Line 123"/>
            <p:cNvSpPr>
              <a:spLocks noChangeAspect="1" noChangeShapeType="1"/>
            </p:cNvSpPr>
            <p:nvPr/>
          </p:nvSpPr>
          <p:spPr bwMode="auto">
            <a:xfrm>
              <a:off x="145" y="2833"/>
              <a:ext cx="153" cy="0"/>
            </a:xfrm>
            <a:prstGeom prst="line">
              <a:avLst/>
            </a:prstGeom>
            <a:noFill/>
            <a:ln w="12700" cap="sq">
              <a:solidFill>
                <a:srgbClr val="FF6600"/>
              </a:solidFill>
              <a:round/>
              <a:headEnd/>
              <a:tailEnd/>
            </a:ln>
            <a:effectLst/>
          </p:spPr>
          <p:txBody>
            <a:bodyPr wrap="none" anchor="ctr"/>
            <a:lstStyle/>
            <a:p>
              <a:endParaRPr lang="zh-CN" altLang="en-US"/>
            </a:p>
          </p:txBody>
        </p:sp>
        <p:sp>
          <p:nvSpPr>
            <p:cNvPr id="1395836" name="Line 124"/>
            <p:cNvSpPr>
              <a:spLocks noChangeAspect="1" noChangeShapeType="1"/>
            </p:cNvSpPr>
            <p:nvPr/>
          </p:nvSpPr>
          <p:spPr bwMode="auto">
            <a:xfrm>
              <a:off x="145" y="1911"/>
              <a:ext cx="0" cy="922"/>
            </a:xfrm>
            <a:prstGeom prst="line">
              <a:avLst/>
            </a:prstGeom>
            <a:noFill/>
            <a:ln w="12700" cap="sq">
              <a:noFill/>
              <a:round/>
              <a:headEnd/>
              <a:tailEnd/>
            </a:ln>
            <a:effectLst/>
          </p:spPr>
          <p:txBody>
            <a:bodyPr wrap="none" anchor="ctr"/>
            <a:lstStyle/>
            <a:p>
              <a:endParaRPr lang="zh-CN" altLang="en-US"/>
            </a:p>
          </p:txBody>
        </p:sp>
        <p:sp>
          <p:nvSpPr>
            <p:cNvPr id="1395837" name="Line 125"/>
            <p:cNvSpPr>
              <a:spLocks noChangeAspect="1" noChangeShapeType="1"/>
            </p:cNvSpPr>
            <p:nvPr/>
          </p:nvSpPr>
          <p:spPr bwMode="auto">
            <a:xfrm>
              <a:off x="298" y="1911"/>
              <a:ext cx="0" cy="922"/>
            </a:xfrm>
            <a:prstGeom prst="line">
              <a:avLst/>
            </a:prstGeom>
            <a:noFill/>
            <a:ln w="12700" cap="sq">
              <a:noFill/>
              <a:round/>
              <a:headEnd/>
              <a:tailEnd/>
            </a:ln>
            <a:effectLst/>
          </p:spPr>
          <p:txBody>
            <a:bodyPr wrap="none" anchor="ctr"/>
            <a:lstStyle/>
            <a:p>
              <a:endParaRPr lang="zh-CN" altLang="en-US"/>
            </a:p>
          </p:txBody>
        </p:sp>
        <p:sp>
          <p:nvSpPr>
            <p:cNvPr id="1395875" name="Rectangle 163"/>
            <p:cNvSpPr>
              <a:spLocks noChangeAspect="1" noChangeArrowheads="1"/>
            </p:cNvSpPr>
            <p:nvPr/>
          </p:nvSpPr>
          <p:spPr bwMode="auto">
            <a:xfrm>
              <a:off x="530" y="2372"/>
              <a:ext cx="460" cy="230"/>
            </a:xfrm>
            <a:prstGeom prst="rect">
              <a:avLst/>
            </a:prstGeom>
            <a:solidFill>
              <a:srgbClr val="00FF00"/>
            </a:solidFill>
            <a:ln w="28575" algn="ctr">
              <a:solidFill>
                <a:schemeClr val="tx1"/>
              </a:solidFill>
              <a:miter lim="800000"/>
              <a:headEnd/>
              <a:tailEnd/>
            </a:ln>
            <a:effectLst/>
          </p:spPr>
          <p:txBody>
            <a:bodyPr wrap="none" anchor="ctr"/>
            <a:lstStyle/>
            <a:p>
              <a:r>
                <a:rPr lang="en-US" altLang="zh-CN"/>
                <a:t>1</a:t>
              </a:r>
              <a:endParaRPr lang="en-US" altLang="zh-CN" baseline="-25000"/>
            </a:p>
          </p:txBody>
        </p:sp>
        <p:sp>
          <p:nvSpPr>
            <p:cNvPr id="1395876" name="Rectangle 164"/>
            <p:cNvSpPr>
              <a:spLocks noChangeAspect="1" noChangeArrowheads="1"/>
            </p:cNvSpPr>
            <p:nvPr/>
          </p:nvSpPr>
          <p:spPr bwMode="auto">
            <a:xfrm>
              <a:off x="990" y="2142"/>
              <a:ext cx="461" cy="230"/>
            </a:xfrm>
            <a:prstGeom prst="rect">
              <a:avLst/>
            </a:prstGeom>
            <a:solidFill>
              <a:srgbClr val="00FF00"/>
            </a:solidFill>
            <a:ln w="28575" algn="ctr">
              <a:solidFill>
                <a:schemeClr val="tx1"/>
              </a:solidFill>
              <a:miter lim="800000"/>
              <a:headEnd/>
              <a:tailEnd/>
            </a:ln>
            <a:effectLst/>
          </p:spPr>
          <p:txBody>
            <a:bodyPr wrap="none" anchor="ctr"/>
            <a:lstStyle/>
            <a:p>
              <a:r>
                <a:rPr lang="en-US" altLang="zh-CN"/>
                <a:t>1</a:t>
              </a:r>
              <a:endParaRPr lang="en-US" altLang="zh-CN" baseline="-25000"/>
            </a:p>
          </p:txBody>
        </p:sp>
        <p:sp>
          <p:nvSpPr>
            <p:cNvPr id="1395877" name="Rectangle 165"/>
            <p:cNvSpPr>
              <a:spLocks noChangeAspect="1" noChangeArrowheads="1"/>
            </p:cNvSpPr>
            <p:nvPr/>
          </p:nvSpPr>
          <p:spPr bwMode="auto">
            <a:xfrm>
              <a:off x="1451" y="1911"/>
              <a:ext cx="691" cy="231"/>
            </a:xfrm>
            <a:prstGeom prst="rect">
              <a:avLst/>
            </a:prstGeom>
            <a:solidFill>
              <a:srgbClr val="00FF00"/>
            </a:solidFill>
            <a:ln w="28575" algn="ctr">
              <a:solidFill>
                <a:schemeClr val="tx1"/>
              </a:solidFill>
              <a:miter lim="800000"/>
              <a:headEnd/>
              <a:tailEnd/>
            </a:ln>
            <a:effectLst/>
          </p:spPr>
          <p:txBody>
            <a:bodyPr wrap="none" anchor="ctr"/>
            <a:lstStyle/>
            <a:p>
              <a:r>
                <a:rPr lang="en-US" altLang="zh-CN"/>
                <a:t>1</a:t>
              </a:r>
              <a:endParaRPr lang="en-US" altLang="zh-CN" baseline="-25000"/>
            </a:p>
          </p:txBody>
        </p:sp>
        <p:sp>
          <p:nvSpPr>
            <p:cNvPr id="1395878" name="Rectangle 166"/>
            <p:cNvSpPr>
              <a:spLocks noChangeAspect="1" noChangeArrowheads="1"/>
            </p:cNvSpPr>
            <p:nvPr/>
          </p:nvSpPr>
          <p:spPr bwMode="auto">
            <a:xfrm>
              <a:off x="989" y="2603"/>
              <a:ext cx="231" cy="231"/>
            </a:xfrm>
            <a:prstGeom prst="rect">
              <a:avLst/>
            </a:prstGeom>
            <a:solidFill>
              <a:srgbClr val="FFFF00"/>
            </a:solidFill>
            <a:ln w="28575" algn="ctr">
              <a:solidFill>
                <a:schemeClr val="tx1"/>
              </a:solidFill>
              <a:miter lim="800000"/>
              <a:headEnd/>
              <a:tailEnd/>
            </a:ln>
            <a:effectLst/>
          </p:spPr>
          <p:txBody>
            <a:bodyPr wrap="none" anchor="ctr"/>
            <a:lstStyle/>
            <a:p>
              <a:r>
                <a:rPr lang="en-US" altLang="zh-CN"/>
                <a:t>2</a:t>
              </a:r>
            </a:p>
          </p:txBody>
        </p:sp>
        <p:sp>
          <p:nvSpPr>
            <p:cNvPr id="1395882" name="Rectangle 170"/>
            <p:cNvSpPr>
              <a:spLocks noChangeAspect="1" noChangeArrowheads="1"/>
            </p:cNvSpPr>
            <p:nvPr/>
          </p:nvSpPr>
          <p:spPr bwMode="auto">
            <a:xfrm>
              <a:off x="1221" y="2372"/>
              <a:ext cx="460" cy="230"/>
            </a:xfrm>
            <a:prstGeom prst="rect">
              <a:avLst/>
            </a:prstGeom>
            <a:solidFill>
              <a:srgbClr val="FFFF00"/>
            </a:solidFill>
            <a:ln w="28575" algn="ctr">
              <a:solidFill>
                <a:schemeClr val="tx1"/>
              </a:solidFill>
              <a:miter lim="800000"/>
              <a:headEnd/>
              <a:tailEnd/>
            </a:ln>
            <a:effectLst/>
          </p:spPr>
          <p:txBody>
            <a:bodyPr wrap="none" anchor="ctr"/>
            <a:lstStyle/>
            <a:p>
              <a:r>
                <a:rPr lang="en-US" altLang="zh-CN"/>
                <a:t>2</a:t>
              </a:r>
            </a:p>
          </p:txBody>
        </p:sp>
        <p:sp>
          <p:nvSpPr>
            <p:cNvPr id="1395883" name="Rectangle 171"/>
            <p:cNvSpPr>
              <a:spLocks noChangeAspect="1" noChangeArrowheads="1"/>
            </p:cNvSpPr>
            <p:nvPr/>
          </p:nvSpPr>
          <p:spPr bwMode="auto">
            <a:xfrm>
              <a:off x="1681" y="2142"/>
              <a:ext cx="461" cy="230"/>
            </a:xfrm>
            <a:prstGeom prst="rect">
              <a:avLst/>
            </a:prstGeom>
            <a:solidFill>
              <a:srgbClr val="FFFF00"/>
            </a:solidFill>
            <a:ln w="28575" algn="ctr">
              <a:solidFill>
                <a:schemeClr val="tx1"/>
              </a:solidFill>
              <a:miter lim="800000"/>
              <a:headEnd/>
              <a:tailEnd/>
            </a:ln>
            <a:effectLst/>
          </p:spPr>
          <p:txBody>
            <a:bodyPr wrap="none" anchor="ctr"/>
            <a:lstStyle/>
            <a:p>
              <a:r>
                <a:rPr lang="en-US" altLang="zh-CN"/>
                <a:t>2</a:t>
              </a:r>
            </a:p>
          </p:txBody>
        </p:sp>
        <p:sp>
          <p:nvSpPr>
            <p:cNvPr id="1395884" name="Rectangle 172"/>
            <p:cNvSpPr>
              <a:spLocks noChangeAspect="1" noChangeArrowheads="1"/>
            </p:cNvSpPr>
            <p:nvPr/>
          </p:nvSpPr>
          <p:spPr bwMode="auto">
            <a:xfrm>
              <a:off x="2142" y="1911"/>
              <a:ext cx="691" cy="231"/>
            </a:xfrm>
            <a:prstGeom prst="rect">
              <a:avLst/>
            </a:prstGeom>
            <a:solidFill>
              <a:srgbClr val="FFFF00"/>
            </a:solidFill>
            <a:ln w="28575" algn="ctr">
              <a:solidFill>
                <a:schemeClr val="tx1"/>
              </a:solidFill>
              <a:miter lim="800000"/>
              <a:headEnd/>
              <a:tailEnd/>
            </a:ln>
            <a:effectLst/>
          </p:spPr>
          <p:txBody>
            <a:bodyPr wrap="none" anchor="ctr"/>
            <a:lstStyle/>
            <a:p>
              <a:r>
                <a:rPr lang="en-US" altLang="zh-CN"/>
                <a:t>2</a:t>
              </a:r>
            </a:p>
          </p:txBody>
        </p:sp>
        <p:sp>
          <p:nvSpPr>
            <p:cNvPr id="1395885" name="Rectangle 173"/>
            <p:cNvSpPr>
              <a:spLocks noChangeAspect="1" noChangeArrowheads="1"/>
            </p:cNvSpPr>
            <p:nvPr/>
          </p:nvSpPr>
          <p:spPr bwMode="auto">
            <a:xfrm>
              <a:off x="1682" y="2602"/>
              <a:ext cx="231" cy="231"/>
            </a:xfrm>
            <a:prstGeom prst="rect">
              <a:avLst/>
            </a:prstGeom>
            <a:solidFill>
              <a:srgbClr val="FF66CC"/>
            </a:solidFill>
            <a:ln w="28575" algn="ctr">
              <a:solidFill>
                <a:schemeClr val="tx1"/>
              </a:solidFill>
              <a:miter lim="800000"/>
              <a:headEnd/>
              <a:tailEnd/>
            </a:ln>
            <a:effectLst/>
          </p:spPr>
          <p:txBody>
            <a:bodyPr wrap="none" anchor="ctr"/>
            <a:lstStyle/>
            <a:p>
              <a:r>
                <a:rPr lang="en-US" altLang="zh-CN"/>
                <a:t>3</a:t>
              </a:r>
            </a:p>
          </p:txBody>
        </p:sp>
        <p:sp>
          <p:nvSpPr>
            <p:cNvPr id="1395886" name="Rectangle 174"/>
            <p:cNvSpPr>
              <a:spLocks noChangeAspect="1" noChangeArrowheads="1"/>
            </p:cNvSpPr>
            <p:nvPr/>
          </p:nvSpPr>
          <p:spPr bwMode="auto">
            <a:xfrm>
              <a:off x="1913" y="2371"/>
              <a:ext cx="461" cy="231"/>
            </a:xfrm>
            <a:prstGeom prst="rect">
              <a:avLst/>
            </a:prstGeom>
            <a:solidFill>
              <a:srgbClr val="FF66CC"/>
            </a:solidFill>
            <a:ln w="28575" algn="ctr">
              <a:solidFill>
                <a:schemeClr val="tx1"/>
              </a:solidFill>
              <a:miter lim="800000"/>
              <a:headEnd/>
              <a:tailEnd/>
            </a:ln>
            <a:effectLst/>
          </p:spPr>
          <p:txBody>
            <a:bodyPr wrap="none" anchor="ctr"/>
            <a:lstStyle/>
            <a:p>
              <a:r>
                <a:rPr lang="en-US" altLang="zh-CN"/>
                <a:t>3</a:t>
              </a:r>
            </a:p>
          </p:txBody>
        </p:sp>
        <p:sp>
          <p:nvSpPr>
            <p:cNvPr id="1395887" name="Rectangle 175"/>
            <p:cNvSpPr>
              <a:spLocks noChangeAspect="1" noChangeArrowheads="1"/>
            </p:cNvSpPr>
            <p:nvPr/>
          </p:nvSpPr>
          <p:spPr bwMode="auto">
            <a:xfrm>
              <a:off x="2374" y="2141"/>
              <a:ext cx="461" cy="230"/>
            </a:xfrm>
            <a:prstGeom prst="rect">
              <a:avLst/>
            </a:prstGeom>
            <a:solidFill>
              <a:srgbClr val="FF66CC"/>
            </a:solidFill>
            <a:ln w="28575" algn="ctr">
              <a:solidFill>
                <a:schemeClr val="tx1"/>
              </a:solidFill>
              <a:miter lim="800000"/>
              <a:headEnd/>
              <a:tailEnd/>
            </a:ln>
            <a:effectLst/>
          </p:spPr>
          <p:txBody>
            <a:bodyPr wrap="none" anchor="ctr"/>
            <a:lstStyle/>
            <a:p>
              <a:r>
                <a:rPr lang="en-US" altLang="zh-CN"/>
                <a:t>3</a:t>
              </a:r>
            </a:p>
          </p:txBody>
        </p:sp>
        <p:sp>
          <p:nvSpPr>
            <p:cNvPr id="1395888" name="Rectangle 176"/>
            <p:cNvSpPr>
              <a:spLocks noChangeAspect="1" noChangeArrowheads="1"/>
            </p:cNvSpPr>
            <p:nvPr/>
          </p:nvSpPr>
          <p:spPr bwMode="auto">
            <a:xfrm>
              <a:off x="2835" y="1910"/>
              <a:ext cx="691" cy="231"/>
            </a:xfrm>
            <a:prstGeom prst="rect">
              <a:avLst/>
            </a:prstGeom>
            <a:solidFill>
              <a:srgbClr val="FF66CC"/>
            </a:solidFill>
            <a:ln w="28575" algn="ctr">
              <a:solidFill>
                <a:schemeClr val="tx1"/>
              </a:solidFill>
              <a:miter lim="800000"/>
              <a:headEnd/>
              <a:tailEnd/>
            </a:ln>
            <a:effectLst/>
          </p:spPr>
          <p:txBody>
            <a:bodyPr wrap="none" anchor="ctr"/>
            <a:lstStyle/>
            <a:p>
              <a:r>
                <a:rPr lang="en-US" altLang="zh-CN"/>
                <a:t>3</a:t>
              </a:r>
            </a:p>
          </p:txBody>
        </p:sp>
        <p:sp>
          <p:nvSpPr>
            <p:cNvPr id="1395889" name="Rectangle 177"/>
            <p:cNvSpPr>
              <a:spLocks noChangeAspect="1" noChangeArrowheads="1"/>
            </p:cNvSpPr>
            <p:nvPr/>
          </p:nvSpPr>
          <p:spPr bwMode="auto">
            <a:xfrm>
              <a:off x="2373" y="2602"/>
              <a:ext cx="231" cy="231"/>
            </a:xfrm>
            <a:prstGeom prst="rect">
              <a:avLst/>
            </a:prstGeom>
            <a:solidFill>
              <a:srgbClr val="99FFCC"/>
            </a:solidFill>
            <a:ln w="28575" algn="ctr">
              <a:solidFill>
                <a:schemeClr val="tx1"/>
              </a:solidFill>
              <a:miter lim="800000"/>
              <a:headEnd/>
              <a:tailEnd/>
            </a:ln>
            <a:effectLst/>
          </p:spPr>
          <p:txBody>
            <a:bodyPr wrap="none" anchor="ctr"/>
            <a:lstStyle/>
            <a:p>
              <a:r>
                <a:rPr lang="en-US" altLang="zh-CN"/>
                <a:t>4</a:t>
              </a:r>
            </a:p>
          </p:txBody>
        </p:sp>
        <p:sp>
          <p:nvSpPr>
            <p:cNvPr id="1395890" name="Rectangle 178"/>
            <p:cNvSpPr>
              <a:spLocks noChangeAspect="1" noChangeArrowheads="1"/>
            </p:cNvSpPr>
            <p:nvPr/>
          </p:nvSpPr>
          <p:spPr bwMode="auto">
            <a:xfrm>
              <a:off x="2604" y="2371"/>
              <a:ext cx="461" cy="231"/>
            </a:xfrm>
            <a:prstGeom prst="rect">
              <a:avLst/>
            </a:prstGeom>
            <a:solidFill>
              <a:srgbClr val="99FFCC"/>
            </a:solidFill>
            <a:ln w="28575" algn="ctr">
              <a:solidFill>
                <a:schemeClr val="tx1"/>
              </a:solidFill>
              <a:miter lim="800000"/>
              <a:headEnd/>
              <a:tailEnd/>
            </a:ln>
            <a:effectLst/>
          </p:spPr>
          <p:txBody>
            <a:bodyPr wrap="none" anchor="ctr"/>
            <a:lstStyle/>
            <a:p>
              <a:r>
                <a:rPr lang="en-US" altLang="zh-CN"/>
                <a:t>4</a:t>
              </a:r>
            </a:p>
          </p:txBody>
        </p:sp>
        <p:sp>
          <p:nvSpPr>
            <p:cNvPr id="1395891" name="Rectangle 179"/>
            <p:cNvSpPr>
              <a:spLocks noChangeAspect="1" noChangeArrowheads="1"/>
            </p:cNvSpPr>
            <p:nvPr/>
          </p:nvSpPr>
          <p:spPr bwMode="auto">
            <a:xfrm>
              <a:off x="3065" y="2141"/>
              <a:ext cx="461" cy="230"/>
            </a:xfrm>
            <a:prstGeom prst="rect">
              <a:avLst/>
            </a:prstGeom>
            <a:solidFill>
              <a:srgbClr val="99FFCC"/>
            </a:solidFill>
            <a:ln w="28575" algn="ctr">
              <a:solidFill>
                <a:schemeClr val="tx1"/>
              </a:solidFill>
              <a:miter lim="800000"/>
              <a:headEnd/>
              <a:tailEnd/>
            </a:ln>
            <a:effectLst/>
          </p:spPr>
          <p:txBody>
            <a:bodyPr wrap="none" anchor="ctr"/>
            <a:lstStyle/>
            <a:p>
              <a:r>
                <a:rPr lang="en-US" altLang="zh-CN"/>
                <a:t>4</a:t>
              </a:r>
            </a:p>
          </p:txBody>
        </p:sp>
        <p:sp>
          <p:nvSpPr>
            <p:cNvPr id="1395892" name="Rectangle 180"/>
            <p:cNvSpPr>
              <a:spLocks noChangeAspect="1" noChangeArrowheads="1"/>
            </p:cNvSpPr>
            <p:nvPr/>
          </p:nvSpPr>
          <p:spPr bwMode="auto">
            <a:xfrm>
              <a:off x="3526" y="1910"/>
              <a:ext cx="691" cy="231"/>
            </a:xfrm>
            <a:prstGeom prst="rect">
              <a:avLst/>
            </a:prstGeom>
            <a:solidFill>
              <a:srgbClr val="99FFCC"/>
            </a:solidFill>
            <a:ln w="28575" algn="ctr">
              <a:solidFill>
                <a:schemeClr val="tx1"/>
              </a:solidFill>
              <a:miter lim="800000"/>
              <a:headEnd/>
              <a:tailEnd/>
            </a:ln>
            <a:effectLst/>
          </p:spPr>
          <p:txBody>
            <a:bodyPr wrap="none" anchor="ctr"/>
            <a:lstStyle/>
            <a:p>
              <a:r>
                <a:rPr lang="en-US" altLang="zh-CN"/>
                <a:t>4</a:t>
              </a:r>
            </a:p>
          </p:txBody>
        </p:sp>
        <p:sp>
          <p:nvSpPr>
            <p:cNvPr id="1395893" name="Rectangle 181"/>
            <p:cNvSpPr>
              <a:spLocks noChangeAspect="1" noChangeArrowheads="1"/>
            </p:cNvSpPr>
            <p:nvPr/>
          </p:nvSpPr>
          <p:spPr bwMode="auto">
            <a:xfrm>
              <a:off x="3756" y="2602"/>
              <a:ext cx="231" cy="231"/>
            </a:xfrm>
            <a:prstGeom prst="rect">
              <a:avLst/>
            </a:prstGeom>
            <a:solidFill>
              <a:srgbClr val="FFCC66"/>
            </a:solidFill>
            <a:ln w="28575" algn="ctr">
              <a:solidFill>
                <a:schemeClr val="tx1"/>
              </a:solidFill>
              <a:miter lim="800000"/>
              <a:headEnd/>
              <a:tailEnd/>
            </a:ln>
            <a:effectLst/>
          </p:spPr>
          <p:txBody>
            <a:bodyPr wrap="none" anchor="ctr"/>
            <a:lstStyle/>
            <a:p>
              <a:r>
                <a:rPr lang="en-US" altLang="zh-CN"/>
                <a:t>n</a:t>
              </a:r>
            </a:p>
          </p:txBody>
        </p:sp>
        <p:sp>
          <p:nvSpPr>
            <p:cNvPr id="1395894" name="Rectangle 182"/>
            <p:cNvSpPr>
              <a:spLocks noChangeAspect="1" noChangeArrowheads="1"/>
            </p:cNvSpPr>
            <p:nvPr/>
          </p:nvSpPr>
          <p:spPr bwMode="auto">
            <a:xfrm>
              <a:off x="3987" y="2371"/>
              <a:ext cx="461" cy="231"/>
            </a:xfrm>
            <a:prstGeom prst="rect">
              <a:avLst/>
            </a:prstGeom>
            <a:solidFill>
              <a:srgbClr val="FFCC66"/>
            </a:solidFill>
            <a:ln w="28575" algn="ctr">
              <a:solidFill>
                <a:schemeClr val="tx1"/>
              </a:solidFill>
              <a:miter lim="800000"/>
              <a:headEnd/>
              <a:tailEnd/>
            </a:ln>
            <a:effectLst/>
          </p:spPr>
          <p:txBody>
            <a:bodyPr wrap="none" anchor="ctr"/>
            <a:lstStyle/>
            <a:p>
              <a:r>
                <a:rPr lang="en-US" altLang="zh-CN"/>
                <a:t>n</a:t>
              </a:r>
            </a:p>
          </p:txBody>
        </p:sp>
        <p:sp>
          <p:nvSpPr>
            <p:cNvPr id="1395895" name="Rectangle 183"/>
            <p:cNvSpPr>
              <a:spLocks noChangeAspect="1" noChangeArrowheads="1"/>
            </p:cNvSpPr>
            <p:nvPr/>
          </p:nvSpPr>
          <p:spPr bwMode="auto">
            <a:xfrm>
              <a:off x="4448" y="2141"/>
              <a:ext cx="461" cy="230"/>
            </a:xfrm>
            <a:prstGeom prst="rect">
              <a:avLst/>
            </a:prstGeom>
            <a:solidFill>
              <a:srgbClr val="FFCC66"/>
            </a:solidFill>
            <a:ln w="28575" algn="ctr">
              <a:solidFill>
                <a:schemeClr val="tx1"/>
              </a:solidFill>
              <a:miter lim="800000"/>
              <a:headEnd/>
              <a:tailEnd/>
            </a:ln>
            <a:effectLst/>
          </p:spPr>
          <p:txBody>
            <a:bodyPr wrap="none" anchor="ctr"/>
            <a:lstStyle/>
            <a:p>
              <a:r>
                <a:rPr lang="en-US" altLang="zh-CN"/>
                <a:t>n</a:t>
              </a:r>
            </a:p>
          </p:txBody>
        </p:sp>
        <p:sp>
          <p:nvSpPr>
            <p:cNvPr id="1395896" name="Rectangle 184"/>
            <p:cNvSpPr>
              <a:spLocks noChangeAspect="1" noChangeArrowheads="1"/>
            </p:cNvSpPr>
            <p:nvPr/>
          </p:nvSpPr>
          <p:spPr bwMode="auto">
            <a:xfrm>
              <a:off x="4909" y="1910"/>
              <a:ext cx="691" cy="231"/>
            </a:xfrm>
            <a:prstGeom prst="rect">
              <a:avLst/>
            </a:prstGeom>
            <a:solidFill>
              <a:srgbClr val="FFCC66"/>
            </a:solidFill>
            <a:ln w="28575" algn="ctr">
              <a:solidFill>
                <a:schemeClr val="tx1"/>
              </a:solidFill>
              <a:miter lim="800000"/>
              <a:headEnd/>
              <a:tailEnd/>
            </a:ln>
            <a:effectLst/>
          </p:spPr>
          <p:txBody>
            <a:bodyPr wrap="none" anchor="ctr"/>
            <a:lstStyle/>
            <a:p>
              <a:r>
                <a:rPr lang="en-US" altLang="zh-CN"/>
                <a:t>n</a:t>
              </a:r>
            </a:p>
          </p:txBody>
        </p:sp>
        <p:sp>
          <p:nvSpPr>
            <p:cNvPr id="1395793" name="Rectangle 81"/>
            <p:cNvSpPr>
              <a:spLocks noChangeAspect="1" noChangeArrowheads="1"/>
            </p:cNvSpPr>
            <p:nvPr/>
          </p:nvSpPr>
          <p:spPr bwMode="auto">
            <a:xfrm>
              <a:off x="4876" y="2825"/>
              <a:ext cx="820" cy="288"/>
            </a:xfrm>
            <a:prstGeom prst="rect">
              <a:avLst/>
            </a:prstGeom>
            <a:noFill/>
            <a:ln w="28575" algn="ctr">
              <a:noFill/>
              <a:miter lim="800000"/>
              <a:headEnd/>
              <a:tailEnd/>
            </a:ln>
            <a:effectLst/>
          </p:spPr>
          <p:txBody>
            <a:bodyPr anchor="ctr">
              <a:spAutoFit/>
            </a:bodyPr>
            <a:lstStyle/>
            <a:p>
              <a:pPr algn="r"/>
              <a:r>
                <a:rPr lang="zh-CN" altLang="en-US">
                  <a:solidFill>
                    <a:srgbClr val="0000FF"/>
                  </a:solidFill>
                </a:rPr>
                <a:t>时间</a:t>
              </a:r>
              <a:endParaRPr lang="zh-CN" altLang="en-US" baseline="-25000">
                <a:solidFill>
                  <a:srgbClr val="0000FF"/>
                </a:solidFill>
              </a:endParaRPr>
            </a:p>
          </p:txBody>
        </p:sp>
        <p:sp>
          <p:nvSpPr>
            <p:cNvPr id="1396961" name="Line 1249"/>
            <p:cNvSpPr>
              <a:spLocks noChangeAspect="1" noChangeShapeType="1"/>
            </p:cNvSpPr>
            <p:nvPr/>
          </p:nvSpPr>
          <p:spPr bwMode="auto">
            <a:xfrm>
              <a:off x="4294" y="2026"/>
              <a:ext cx="538" cy="0"/>
            </a:xfrm>
            <a:prstGeom prst="line">
              <a:avLst/>
            </a:prstGeom>
            <a:noFill/>
            <a:ln w="57150" cap="rnd">
              <a:solidFill>
                <a:schemeClr val="tx1"/>
              </a:solidFill>
              <a:prstDash val="sysDot"/>
              <a:round/>
              <a:headEnd/>
              <a:tailEnd/>
            </a:ln>
            <a:effectLst/>
          </p:spPr>
          <p:txBody>
            <a:bodyPr wrap="none" anchor="ctr"/>
            <a:lstStyle/>
            <a:p>
              <a:endParaRPr lang="zh-CN" altLang="en-US"/>
            </a:p>
          </p:txBody>
        </p:sp>
        <p:sp>
          <p:nvSpPr>
            <p:cNvPr id="1396962" name="Line 1250"/>
            <p:cNvSpPr>
              <a:spLocks noChangeAspect="1" noChangeShapeType="1"/>
            </p:cNvSpPr>
            <p:nvPr/>
          </p:nvSpPr>
          <p:spPr bwMode="auto">
            <a:xfrm>
              <a:off x="3603" y="2257"/>
              <a:ext cx="768" cy="0"/>
            </a:xfrm>
            <a:prstGeom prst="line">
              <a:avLst/>
            </a:prstGeom>
            <a:noFill/>
            <a:ln w="57150" cap="rnd">
              <a:solidFill>
                <a:schemeClr val="tx1"/>
              </a:solidFill>
              <a:prstDash val="sysDot"/>
              <a:round/>
              <a:headEnd/>
              <a:tailEnd/>
            </a:ln>
            <a:effectLst/>
          </p:spPr>
          <p:txBody>
            <a:bodyPr wrap="none" anchor="ctr"/>
            <a:lstStyle/>
            <a:p>
              <a:endParaRPr lang="zh-CN" altLang="en-US"/>
            </a:p>
          </p:txBody>
        </p:sp>
        <p:sp>
          <p:nvSpPr>
            <p:cNvPr id="1396963" name="Line 1251"/>
            <p:cNvSpPr>
              <a:spLocks noChangeAspect="1" noChangeShapeType="1"/>
            </p:cNvSpPr>
            <p:nvPr/>
          </p:nvSpPr>
          <p:spPr bwMode="auto">
            <a:xfrm>
              <a:off x="3141" y="2487"/>
              <a:ext cx="768" cy="0"/>
            </a:xfrm>
            <a:prstGeom prst="line">
              <a:avLst/>
            </a:prstGeom>
            <a:noFill/>
            <a:ln w="57150" cap="rnd">
              <a:solidFill>
                <a:schemeClr val="tx1"/>
              </a:solidFill>
              <a:prstDash val="sysDot"/>
              <a:round/>
              <a:headEnd/>
              <a:tailEnd/>
            </a:ln>
            <a:effectLst/>
          </p:spPr>
          <p:txBody>
            <a:bodyPr wrap="none" anchor="ctr"/>
            <a:lstStyle/>
            <a:p>
              <a:endParaRPr lang="zh-CN" altLang="en-US"/>
            </a:p>
          </p:txBody>
        </p:sp>
        <p:sp>
          <p:nvSpPr>
            <p:cNvPr id="1396964" name="Line 1252"/>
            <p:cNvSpPr>
              <a:spLocks noChangeAspect="1" noChangeShapeType="1"/>
            </p:cNvSpPr>
            <p:nvPr/>
          </p:nvSpPr>
          <p:spPr bwMode="auto">
            <a:xfrm>
              <a:off x="2719" y="2718"/>
              <a:ext cx="960" cy="0"/>
            </a:xfrm>
            <a:prstGeom prst="line">
              <a:avLst/>
            </a:prstGeom>
            <a:noFill/>
            <a:ln w="57150" cap="rnd">
              <a:solidFill>
                <a:schemeClr val="tx1"/>
              </a:solidFill>
              <a:prstDash val="sysDot"/>
              <a:round/>
              <a:headEnd/>
              <a:tailEnd/>
            </a:ln>
            <a:effectLst/>
          </p:spPr>
          <p:txBody>
            <a:bodyPr wrap="none" anchor="ctr"/>
            <a:lstStyle/>
            <a:p>
              <a:endParaRPr lang="zh-CN" altLang="en-US"/>
            </a:p>
          </p:txBody>
        </p:sp>
        <p:grpSp>
          <p:nvGrpSpPr>
            <p:cNvPr id="1396975" name="Group 1263"/>
            <p:cNvGrpSpPr>
              <a:grpSpLocks/>
            </p:cNvGrpSpPr>
            <p:nvPr/>
          </p:nvGrpSpPr>
          <p:grpSpPr bwMode="auto">
            <a:xfrm>
              <a:off x="222" y="2809"/>
              <a:ext cx="363" cy="288"/>
              <a:chOff x="1882" y="2704"/>
              <a:chExt cx="363" cy="288"/>
            </a:xfrm>
          </p:grpSpPr>
          <p:sp>
            <p:nvSpPr>
              <p:cNvPr id="1396976" name="Text Box 1264"/>
              <p:cNvSpPr txBox="1">
                <a:spLocks noChangeArrowheads="1"/>
              </p:cNvSpPr>
              <p:nvPr/>
            </p:nvSpPr>
            <p:spPr bwMode="auto">
              <a:xfrm>
                <a:off x="1882" y="2704"/>
                <a:ext cx="227" cy="288"/>
              </a:xfrm>
              <a:prstGeom prst="rect">
                <a:avLst/>
              </a:prstGeom>
              <a:noFill/>
              <a:ln w="28575" algn="ctr">
                <a:noFill/>
                <a:miter lim="800000"/>
                <a:headEnd/>
                <a:tailEnd/>
              </a:ln>
              <a:effectLst/>
            </p:spPr>
            <p:txBody>
              <a:bodyPr>
                <a:spAutoFit/>
              </a:bodyPr>
              <a:lstStyle/>
              <a:p>
                <a:pPr>
                  <a:spcBef>
                    <a:spcPct val="50000"/>
                  </a:spcBef>
                </a:pPr>
                <a:r>
                  <a:rPr lang="en-US" altLang="zh-CN"/>
                  <a:t>Δ</a:t>
                </a:r>
              </a:p>
            </p:txBody>
          </p:sp>
          <p:sp>
            <p:nvSpPr>
              <p:cNvPr id="1396977" name="Text Box 1265"/>
              <p:cNvSpPr txBox="1">
                <a:spLocks noChangeArrowheads="1"/>
              </p:cNvSpPr>
              <p:nvPr/>
            </p:nvSpPr>
            <p:spPr bwMode="auto">
              <a:xfrm>
                <a:off x="2018" y="2704"/>
                <a:ext cx="227" cy="288"/>
              </a:xfrm>
              <a:prstGeom prst="rect">
                <a:avLst/>
              </a:prstGeom>
              <a:noFill/>
              <a:ln w="28575" algn="ctr">
                <a:noFill/>
                <a:miter lim="800000"/>
                <a:headEnd/>
                <a:tailEnd/>
              </a:ln>
              <a:effectLst/>
            </p:spPr>
            <p:txBody>
              <a:bodyPr>
                <a:spAutoFit/>
              </a:bodyPr>
              <a:lstStyle/>
              <a:p>
                <a:pPr>
                  <a:spcBef>
                    <a:spcPct val="50000"/>
                  </a:spcBef>
                </a:pPr>
                <a:r>
                  <a:rPr lang="en-US" altLang="zh-CN"/>
                  <a:t>t</a:t>
                </a:r>
              </a:p>
            </p:txBody>
          </p:sp>
        </p:grpSp>
        <p:grpSp>
          <p:nvGrpSpPr>
            <p:cNvPr id="1396978" name="Group 1266"/>
            <p:cNvGrpSpPr>
              <a:grpSpLocks/>
            </p:cNvGrpSpPr>
            <p:nvPr/>
          </p:nvGrpSpPr>
          <p:grpSpPr bwMode="auto">
            <a:xfrm>
              <a:off x="458" y="2807"/>
              <a:ext cx="363" cy="288"/>
              <a:chOff x="1882" y="2704"/>
              <a:chExt cx="363" cy="288"/>
            </a:xfrm>
          </p:grpSpPr>
          <p:sp>
            <p:nvSpPr>
              <p:cNvPr id="1396979" name="Text Box 1267"/>
              <p:cNvSpPr txBox="1">
                <a:spLocks noChangeArrowheads="1"/>
              </p:cNvSpPr>
              <p:nvPr/>
            </p:nvSpPr>
            <p:spPr bwMode="auto">
              <a:xfrm>
                <a:off x="1882" y="2704"/>
                <a:ext cx="227" cy="288"/>
              </a:xfrm>
              <a:prstGeom prst="rect">
                <a:avLst/>
              </a:prstGeom>
              <a:noFill/>
              <a:ln w="28575" algn="ctr">
                <a:noFill/>
                <a:miter lim="800000"/>
                <a:headEnd/>
                <a:tailEnd/>
              </a:ln>
              <a:effectLst/>
            </p:spPr>
            <p:txBody>
              <a:bodyPr>
                <a:spAutoFit/>
              </a:bodyPr>
              <a:lstStyle/>
              <a:p>
                <a:pPr>
                  <a:spcBef>
                    <a:spcPct val="50000"/>
                  </a:spcBef>
                </a:pPr>
                <a:r>
                  <a:rPr lang="en-US" altLang="zh-CN"/>
                  <a:t>Δ</a:t>
                </a:r>
              </a:p>
            </p:txBody>
          </p:sp>
          <p:sp>
            <p:nvSpPr>
              <p:cNvPr id="1396980" name="Text Box 1268"/>
              <p:cNvSpPr txBox="1">
                <a:spLocks noChangeArrowheads="1"/>
              </p:cNvSpPr>
              <p:nvPr/>
            </p:nvSpPr>
            <p:spPr bwMode="auto">
              <a:xfrm>
                <a:off x="2018" y="2704"/>
                <a:ext cx="227" cy="288"/>
              </a:xfrm>
              <a:prstGeom prst="rect">
                <a:avLst/>
              </a:prstGeom>
              <a:noFill/>
              <a:ln w="28575" algn="ctr">
                <a:noFill/>
                <a:miter lim="800000"/>
                <a:headEnd/>
                <a:tailEnd/>
              </a:ln>
              <a:effectLst/>
            </p:spPr>
            <p:txBody>
              <a:bodyPr>
                <a:spAutoFit/>
              </a:bodyPr>
              <a:lstStyle/>
              <a:p>
                <a:pPr>
                  <a:spcBef>
                    <a:spcPct val="50000"/>
                  </a:spcBef>
                </a:pPr>
                <a:r>
                  <a:rPr lang="en-US" altLang="zh-CN"/>
                  <a:t>t</a:t>
                </a:r>
              </a:p>
            </p:txBody>
          </p:sp>
        </p:grpSp>
        <p:grpSp>
          <p:nvGrpSpPr>
            <p:cNvPr id="1396981" name="Group 1269"/>
            <p:cNvGrpSpPr>
              <a:grpSpLocks/>
            </p:cNvGrpSpPr>
            <p:nvPr/>
          </p:nvGrpSpPr>
          <p:grpSpPr bwMode="auto">
            <a:xfrm>
              <a:off x="694" y="2807"/>
              <a:ext cx="363" cy="288"/>
              <a:chOff x="1882" y="2704"/>
              <a:chExt cx="363" cy="288"/>
            </a:xfrm>
          </p:grpSpPr>
          <p:sp>
            <p:nvSpPr>
              <p:cNvPr id="1396982" name="Text Box 1270"/>
              <p:cNvSpPr txBox="1">
                <a:spLocks noChangeArrowheads="1"/>
              </p:cNvSpPr>
              <p:nvPr/>
            </p:nvSpPr>
            <p:spPr bwMode="auto">
              <a:xfrm>
                <a:off x="1882" y="2704"/>
                <a:ext cx="227" cy="288"/>
              </a:xfrm>
              <a:prstGeom prst="rect">
                <a:avLst/>
              </a:prstGeom>
              <a:noFill/>
              <a:ln w="28575" algn="ctr">
                <a:noFill/>
                <a:miter lim="800000"/>
                <a:headEnd/>
                <a:tailEnd/>
              </a:ln>
              <a:effectLst/>
            </p:spPr>
            <p:txBody>
              <a:bodyPr>
                <a:spAutoFit/>
              </a:bodyPr>
              <a:lstStyle/>
              <a:p>
                <a:pPr>
                  <a:spcBef>
                    <a:spcPct val="50000"/>
                  </a:spcBef>
                </a:pPr>
                <a:r>
                  <a:rPr lang="en-US" altLang="zh-CN"/>
                  <a:t>Δ</a:t>
                </a:r>
              </a:p>
            </p:txBody>
          </p:sp>
          <p:sp>
            <p:nvSpPr>
              <p:cNvPr id="1396983" name="Text Box 1271"/>
              <p:cNvSpPr txBox="1">
                <a:spLocks noChangeArrowheads="1"/>
              </p:cNvSpPr>
              <p:nvPr/>
            </p:nvSpPr>
            <p:spPr bwMode="auto">
              <a:xfrm>
                <a:off x="2018" y="2704"/>
                <a:ext cx="227" cy="288"/>
              </a:xfrm>
              <a:prstGeom prst="rect">
                <a:avLst/>
              </a:prstGeom>
              <a:noFill/>
              <a:ln w="28575" algn="ctr">
                <a:noFill/>
                <a:miter lim="800000"/>
                <a:headEnd/>
                <a:tailEnd/>
              </a:ln>
              <a:effectLst/>
            </p:spPr>
            <p:txBody>
              <a:bodyPr>
                <a:spAutoFit/>
              </a:bodyPr>
              <a:lstStyle/>
              <a:p>
                <a:pPr>
                  <a:spcBef>
                    <a:spcPct val="50000"/>
                  </a:spcBef>
                </a:pPr>
                <a:r>
                  <a:rPr lang="en-US" altLang="zh-CN"/>
                  <a:t>t</a:t>
                </a:r>
              </a:p>
            </p:txBody>
          </p:sp>
        </p:grpSp>
      </p:grpSp>
      <p:sp>
        <p:nvSpPr>
          <p:cNvPr id="1396985" name="Rectangle 1273"/>
          <p:cNvSpPr>
            <a:spLocks noChangeArrowheads="1"/>
          </p:cNvSpPr>
          <p:nvPr/>
        </p:nvSpPr>
        <p:spPr bwMode="auto">
          <a:xfrm>
            <a:off x="539750" y="4581525"/>
            <a:ext cx="8424863" cy="2160588"/>
          </a:xfrm>
          <a:prstGeom prst="rect">
            <a:avLst/>
          </a:prstGeom>
          <a:noFill/>
          <a:ln w="9525">
            <a:noFill/>
            <a:miter lim="800000"/>
            <a:headEnd/>
            <a:tailEnd/>
          </a:ln>
          <a:effectLst/>
        </p:spPr>
        <p:txBody>
          <a:bodyPr/>
          <a:lstStyle/>
          <a:p>
            <a:pPr algn="just">
              <a:spcBef>
                <a:spcPct val="10000"/>
              </a:spcBef>
              <a:buClr>
                <a:schemeClr val="bg2"/>
              </a:buClr>
              <a:buSzPct val="75000"/>
              <a:buFont typeface="Wingdings" pitchFamily="2" charset="2"/>
              <a:buNone/>
            </a:pPr>
            <a:r>
              <a:rPr lang="en-US" altLang="zh-CN" smtClean="0">
                <a:solidFill>
                  <a:srgbClr val="000000"/>
                </a:solidFill>
              </a:rPr>
              <a:t>T</a:t>
            </a:r>
            <a:r>
              <a:rPr lang="en-US" altLang="zh-CN" smtClean="0">
                <a:solidFill>
                  <a:srgbClr val="000000"/>
                </a:solidFill>
                <a:latin typeface="宋体" pitchFamily="2" charset="-122"/>
              </a:rPr>
              <a:t>(</a:t>
            </a:r>
            <a:r>
              <a:rPr lang="en-US" altLang="zh-CN" smtClean="0">
                <a:solidFill>
                  <a:srgbClr val="000000"/>
                </a:solidFill>
              </a:rPr>
              <a:t>1</a:t>
            </a:r>
            <a:r>
              <a:rPr lang="en-US" altLang="zh-CN" smtClean="0">
                <a:solidFill>
                  <a:srgbClr val="000000"/>
                </a:solidFill>
                <a:latin typeface="宋体" pitchFamily="2" charset="-122"/>
              </a:rPr>
              <a:t>)</a:t>
            </a:r>
            <a:r>
              <a:rPr lang="zh-CN" altLang="en-US">
                <a:solidFill>
                  <a:srgbClr val="000000"/>
                </a:solidFill>
              </a:rPr>
              <a:t>＝</a:t>
            </a:r>
            <a:r>
              <a:rPr lang="en-US" altLang="zh-CN">
                <a:solidFill>
                  <a:srgbClr val="000000"/>
                </a:solidFill>
              </a:rPr>
              <a:t>100×</a:t>
            </a:r>
            <a:r>
              <a:rPr lang="en-US" altLang="zh-CN">
                <a:solidFill>
                  <a:srgbClr val="000000"/>
                </a:solidFill>
                <a:latin typeface="宋体" pitchFamily="2" charset="-122"/>
              </a:rPr>
              <a:t>(</a:t>
            </a:r>
            <a:r>
              <a:rPr lang="en-US" altLang="zh-CN">
                <a:solidFill>
                  <a:srgbClr val="000000"/>
                </a:solidFill>
              </a:rPr>
              <a:t>1</a:t>
            </a:r>
            <a:r>
              <a:rPr lang="zh-CN" altLang="en-US">
                <a:solidFill>
                  <a:srgbClr val="000000"/>
                </a:solidFill>
              </a:rPr>
              <a:t>＋</a:t>
            </a:r>
            <a:r>
              <a:rPr lang="en-US" altLang="zh-CN">
                <a:solidFill>
                  <a:srgbClr val="000000"/>
                </a:solidFill>
              </a:rPr>
              <a:t>2</a:t>
            </a:r>
            <a:r>
              <a:rPr lang="zh-CN" altLang="en-US">
                <a:solidFill>
                  <a:srgbClr val="000000"/>
                </a:solidFill>
              </a:rPr>
              <a:t>＋</a:t>
            </a:r>
            <a:r>
              <a:rPr lang="en-US" altLang="zh-CN">
                <a:solidFill>
                  <a:srgbClr val="000000"/>
                </a:solidFill>
              </a:rPr>
              <a:t>2</a:t>
            </a:r>
            <a:r>
              <a:rPr lang="zh-CN" altLang="en-US">
                <a:solidFill>
                  <a:srgbClr val="000000"/>
                </a:solidFill>
              </a:rPr>
              <a:t>＋</a:t>
            </a:r>
            <a:r>
              <a:rPr lang="en-US" altLang="zh-CN">
                <a:solidFill>
                  <a:srgbClr val="000000"/>
                </a:solidFill>
              </a:rPr>
              <a:t>3</a:t>
            </a:r>
            <a:r>
              <a:rPr lang="en-US" altLang="zh-CN">
                <a:solidFill>
                  <a:srgbClr val="000000"/>
                </a:solidFill>
                <a:latin typeface="宋体" pitchFamily="2" charset="-122"/>
              </a:rPr>
              <a:t>)</a:t>
            </a:r>
            <a:r>
              <a:rPr lang="en-US" altLang="zh-CN">
                <a:solidFill>
                  <a:srgbClr val="000000"/>
                </a:solidFill>
              </a:rPr>
              <a:t>·Δt </a:t>
            </a:r>
            <a:r>
              <a:rPr lang="zh-CN" altLang="en-US">
                <a:solidFill>
                  <a:srgbClr val="000000"/>
                </a:solidFill>
              </a:rPr>
              <a:t>＝ </a:t>
            </a:r>
            <a:r>
              <a:rPr lang="en-US" altLang="zh-CN">
                <a:solidFill>
                  <a:srgbClr val="000000"/>
                </a:solidFill>
              </a:rPr>
              <a:t>800 ·Δt</a:t>
            </a:r>
          </a:p>
          <a:p>
            <a:pPr algn="just">
              <a:spcBef>
                <a:spcPct val="10000"/>
              </a:spcBef>
              <a:buClr>
                <a:schemeClr val="bg2"/>
              </a:buClr>
              <a:buSzPct val="75000"/>
              <a:buFont typeface="Wingdings" pitchFamily="2" charset="2"/>
              <a:buNone/>
            </a:pPr>
            <a:r>
              <a:rPr lang="en-US" altLang="zh-CN">
                <a:solidFill>
                  <a:srgbClr val="000000"/>
                </a:solidFill>
              </a:rPr>
              <a:t>T</a:t>
            </a:r>
            <a:r>
              <a:rPr lang="en-US" altLang="zh-CN">
                <a:solidFill>
                  <a:srgbClr val="000000"/>
                </a:solidFill>
                <a:latin typeface="宋体" pitchFamily="2" charset="-122"/>
              </a:rPr>
              <a:t>(</a:t>
            </a:r>
            <a:r>
              <a:rPr lang="en-US" altLang="zh-CN">
                <a:solidFill>
                  <a:srgbClr val="000000"/>
                </a:solidFill>
              </a:rPr>
              <a:t>4</a:t>
            </a:r>
            <a:r>
              <a:rPr lang="en-US" altLang="zh-CN">
                <a:solidFill>
                  <a:srgbClr val="000000"/>
                </a:solidFill>
                <a:latin typeface="宋体" pitchFamily="2" charset="-122"/>
              </a:rPr>
              <a:t>)</a:t>
            </a:r>
            <a:r>
              <a:rPr lang="zh-CN" altLang="en-US">
                <a:solidFill>
                  <a:srgbClr val="000000"/>
                </a:solidFill>
              </a:rPr>
              <a:t>＝</a:t>
            </a:r>
            <a:r>
              <a:rPr lang="en-US" altLang="zh-CN">
                <a:solidFill>
                  <a:srgbClr val="000000"/>
                </a:solidFill>
                <a:latin typeface="宋体" pitchFamily="2" charset="-122"/>
              </a:rPr>
              <a:t>(</a:t>
            </a:r>
            <a:r>
              <a:rPr lang="en-US" altLang="zh-CN">
                <a:solidFill>
                  <a:srgbClr val="000000"/>
                </a:solidFill>
              </a:rPr>
              <a:t>1</a:t>
            </a:r>
            <a:r>
              <a:rPr lang="zh-CN" altLang="en-US">
                <a:solidFill>
                  <a:srgbClr val="000000"/>
                </a:solidFill>
              </a:rPr>
              <a:t>＋</a:t>
            </a:r>
            <a:r>
              <a:rPr lang="en-US" altLang="zh-CN">
                <a:solidFill>
                  <a:srgbClr val="000000"/>
                </a:solidFill>
              </a:rPr>
              <a:t>2</a:t>
            </a:r>
            <a:r>
              <a:rPr lang="zh-CN" altLang="en-US">
                <a:solidFill>
                  <a:srgbClr val="000000"/>
                </a:solidFill>
              </a:rPr>
              <a:t>＋</a:t>
            </a:r>
            <a:r>
              <a:rPr lang="en-US" altLang="zh-CN">
                <a:solidFill>
                  <a:srgbClr val="000000"/>
                </a:solidFill>
              </a:rPr>
              <a:t>2</a:t>
            </a:r>
            <a:r>
              <a:rPr lang="zh-CN" altLang="en-US">
                <a:solidFill>
                  <a:srgbClr val="000000"/>
                </a:solidFill>
              </a:rPr>
              <a:t>＋</a:t>
            </a:r>
            <a:r>
              <a:rPr lang="en-US" altLang="zh-CN">
                <a:solidFill>
                  <a:srgbClr val="000000"/>
                </a:solidFill>
              </a:rPr>
              <a:t>3</a:t>
            </a:r>
            <a:r>
              <a:rPr lang="en-US" altLang="zh-CN">
                <a:solidFill>
                  <a:srgbClr val="000000"/>
                </a:solidFill>
                <a:latin typeface="宋体" pitchFamily="2" charset="-122"/>
              </a:rPr>
              <a:t>)</a:t>
            </a:r>
            <a:r>
              <a:rPr lang="en-US" altLang="zh-CN">
                <a:solidFill>
                  <a:srgbClr val="000000"/>
                </a:solidFill>
              </a:rPr>
              <a:t>·Δt </a:t>
            </a:r>
            <a:r>
              <a:rPr lang="zh-CN" altLang="en-US">
                <a:solidFill>
                  <a:srgbClr val="000000"/>
                </a:solidFill>
              </a:rPr>
              <a:t>＋</a:t>
            </a:r>
            <a:r>
              <a:rPr lang="en-US" altLang="zh-CN">
                <a:solidFill>
                  <a:srgbClr val="000000"/>
                </a:solidFill>
                <a:latin typeface="宋体" pitchFamily="2" charset="-122"/>
              </a:rPr>
              <a:t>(</a:t>
            </a:r>
            <a:r>
              <a:rPr lang="en-US" altLang="zh-CN">
                <a:solidFill>
                  <a:srgbClr val="000000"/>
                </a:solidFill>
              </a:rPr>
              <a:t>100</a:t>
            </a:r>
            <a:r>
              <a:rPr lang="zh-CN" altLang="en-US">
                <a:solidFill>
                  <a:srgbClr val="000000"/>
                </a:solidFill>
              </a:rPr>
              <a:t>－</a:t>
            </a:r>
            <a:r>
              <a:rPr lang="en-US" altLang="zh-CN">
                <a:solidFill>
                  <a:srgbClr val="000000"/>
                </a:solidFill>
              </a:rPr>
              <a:t>1</a:t>
            </a:r>
            <a:r>
              <a:rPr lang="en-US" altLang="zh-CN">
                <a:solidFill>
                  <a:srgbClr val="000000"/>
                </a:solidFill>
                <a:latin typeface="宋体" pitchFamily="2" charset="-122"/>
              </a:rPr>
              <a:t>)</a:t>
            </a:r>
            <a:r>
              <a:rPr lang="en-US" altLang="zh-CN">
                <a:solidFill>
                  <a:srgbClr val="000000"/>
                </a:solidFill>
              </a:rPr>
              <a:t>· 3Δt </a:t>
            </a:r>
            <a:r>
              <a:rPr lang="zh-CN" altLang="en-US">
                <a:solidFill>
                  <a:srgbClr val="000000"/>
                </a:solidFill>
              </a:rPr>
              <a:t>＝ </a:t>
            </a:r>
            <a:r>
              <a:rPr lang="en-US" altLang="zh-CN">
                <a:solidFill>
                  <a:srgbClr val="000000"/>
                </a:solidFill>
              </a:rPr>
              <a:t>305 ·Δt</a:t>
            </a:r>
          </a:p>
          <a:p>
            <a:pPr algn="just">
              <a:spcBef>
                <a:spcPct val="10000"/>
              </a:spcBef>
              <a:buClr>
                <a:schemeClr val="bg2"/>
              </a:buClr>
              <a:buSzPct val="75000"/>
              <a:buFont typeface="Wingdings" pitchFamily="2" charset="2"/>
              <a:buNone/>
            </a:pPr>
            <a:r>
              <a:rPr lang="zh-CN" altLang="en-US">
                <a:solidFill>
                  <a:srgbClr val="000000"/>
                </a:solidFill>
              </a:rPr>
              <a:t>吞吐率：</a:t>
            </a:r>
            <a:r>
              <a:rPr lang="en-US" altLang="zh-CN">
                <a:solidFill>
                  <a:srgbClr val="000000"/>
                </a:solidFill>
              </a:rPr>
              <a:t>TP</a:t>
            </a:r>
            <a:r>
              <a:rPr lang="zh-CN" altLang="en-US">
                <a:solidFill>
                  <a:srgbClr val="000000"/>
                </a:solidFill>
              </a:rPr>
              <a:t>＝</a:t>
            </a:r>
            <a:r>
              <a:rPr lang="en-US" altLang="zh-CN">
                <a:solidFill>
                  <a:srgbClr val="000000"/>
                </a:solidFill>
              </a:rPr>
              <a:t>100/</a:t>
            </a:r>
            <a:r>
              <a:rPr lang="en-US" altLang="zh-CN">
                <a:solidFill>
                  <a:srgbClr val="000000"/>
                </a:solidFill>
                <a:latin typeface="宋体" pitchFamily="2" charset="-122"/>
              </a:rPr>
              <a:t>(</a:t>
            </a:r>
            <a:r>
              <a:rPr lang="en-US" altLang="zh-CN">
                <a:solidFill>
                  <a:srgbClr val="000000"/>
                </a:solidFill>
              </a:rPr>
              <a:t>305 ·Δt</a:t>
            </a:r>
            <a:r>
              <a:rPr lang="en-US" altLang="zh-CN">
                <a:solidFill>
                  <a:srgbClr val="000000"/>
                </a:solidFill>
                <a:latin typeface="宋体" pitchFamily="2" charset="-122"/>
              </a:rPr>
              <a:t>)</a:t>
            </a:r>
            <a:endParaRPr lang="zh-CN" altLang="en-US">
              <a:solidFill>
                <a:srgbClr val="000000"/>
              </a:solidFill>
            </a:endParaRPr>
          </a:p>
          <a:p>
            <a:pPr algn="just">
              <a:spcBef>
                <a:spcPct val="10000"/>
              </a:spcBef>
              <a:buClr>
                <a:schemeClr val="bg2"/>
              </a:buClr>
              <a:buSzPct val="75000"/>
              <a:buFont typeface="Wingdings" pitchFamily="2" charset="2"/>
              <a:buNone/>
            </a:pPr>
            <a:r>
              <a:rPr lang="zh-CN" altLang="en-US">
                <a:solidFill>
                  <a:srgbClr val="000000"/>
                </a:solidFill>
              </a:rPr>
              <a:t>加速比：</a:t>
            </a:r>
            <a:r>
              <a:rPr lang="en-US" altLang="zh-CN">
                <a:solidFill>
                  <a:srgbClr val="000000"/>
                </a:solidFill>
              </a:rPr>
              <a:t>S</a:t>
            </a:r>
            <a:r>
              <a:rPr lang="zh-CN" altLang="en-US">
                <a:solidFill>
                  <a:srgbClr val="000000"/>
                </a:solidFill>
              </a:rPr>
              <a:t>＝</a:t>
            </a:r>
            <a:r>
              <a:rPr lang="en-US" altLang="zh-CN">
                <a:solidFill>
                  <a:srgbClr val="000000"/>
                </a:solidFill>
                <a:latin typeface="宋体" pitchFamily="2" charset="-122"/>
              </a:rPr>
              <a:t>(</a:t>
            </a:r>
            <a:r>
              <a:rPr lang="en-US" altLang="zh-CN">
                <a:solidFill>
                  <a:srgbClr val="000000"/>
                </a:solidFill>
              </a:rPr>
              <a:t>800 ·Δt</a:t>
            </a:r>
            <a:r>
              <a:rPr lang="en-US" altLang="zh-CN">
                <a:solidFill>
                  <a:srgbClr val="000000"/>
                </a:solidFill>
                <a:latin typeface="宋体" pitchFamily="2" charset="-122"/>
              </a:rPr>
              <a:t>)</a:t>
            </a:r>
            <a:r>
              <a:rPr lang="en-US" altLang="zh-CN">
                <a:solidFill>
                  <a:srgbClr val="000000"/>
                </a:solidFill>
              </a:rPr>
              <a:t>/</a:t>
            </a:r>
            <a:r>
              <a:rPr lang="en-US" altLang="zh-CN">
                <a:solidFill>
                  <a:srgbClr val="000000"/>
                </a:solidFill>
                <a:latin typeface="宋体" pitchFamily="2" charset="-122"/>
              </a:rPr>
              <a:t>(</a:t>
            </a:r>
            <a:r>
              <a:rPr lang="en-US" altLang="zh-CN">
                <a:solidFill>
                  <a:srgbClr val="000000"/>
                </a:solidFill>
              </a:rPr>
              <a:t>305 ·Δt</a:t>
            </a:r>
            <a:r>
              <a:rPr lang="en-US" altLang="zh-CN">
                <a:solidFill>
                  <a:srgbClr val="000000"/>
                </a:solidFill>
                <a:latin typeface="宋体" pitchFamily="2" charset="-122"/>
              </a:rPr>
              <a:t>)</a:t>
            </a:r>
            <a:r>
              <a:rPr lang="zh-CN" altLang="en-US">
                <a:solidFill>
                  <a:srgbClr val="000000"/>
                </a:solidFill>
              </a:rPr>
              <a:t>＝</a:t>
            </a:r>
            <a:r>
              <a:rPr lang="en-US" altLang="zh-CN">
                <a:solidFill>
                  <a:srgbClr val="000000"/>
                </a:solidFill>
              </a:rPr>
              <a:t>2.62</a:t>
            </a:r>
          </a:p>
          <a:p>
            <a:pPr algn="just">
              <a:spcBef>
                <a:spcPct val="10000"/>
              </a:spcBef>
              <a:buClr>
                <a:schemeClr val="bg2"/>
              </a:buClr>
              <a:buSzPct val="75000"/>
              <a:buFont typeface="Wingdings" pitchFamily="2" charset="2"/>
              <a:buNone/>
            </a:pPr>
            <a:r>
              <a:rPr lang="zh-CN" altLang="en-US">
                <a:solidFill>
                  <a:srgbClr val="000000"/>
                </a:solidFill>
              </a:rPr>
              <a:t>效率：</a:t>
            </a:r>
            <a:r>
              <a:rPr lang="en-US" altLang="zh-CN">
                <a:solidFill>
                  <a:srgbClr val="000000"/>
                </a:solidFill>
              </a:rPr>
              <a:t>E</a:t>
            </a:r>
            <a:r>
              <a:rPr lang="zh-CN" altLang="en-US">
                <a:solidFill>
                  <a:srgbClr val="000000"/>
                </a:solidFill>
              </a:rPr>
              <a:t>＝</a:t>
            </a:r>
            <a:r>
              <a:rPr lang="en-US" altLang="zh-CN">
                <a:solidFill>
                  <a:srgbClr val="000000"/>
                </a:solidFill>
                <a:latin typeface="宋体" pitchFamily="2" charset="-122"/>
              </a:rPr>
              <a:t>(</a:t>
            </a:r>
            <a:r>
              <a:rPr lang="en-US" altLang="zh-CN">
                <a:solidFill>
                  <a:srgbClr val="000000"/>
                </a:solidFill>
              </a:rPr>
              <a:t>800 ·Δt</a:t>
            </a:r>
            <a:r>
              <a:rPr lang="en-US" altLang="zh-CN">
                <a:solidFill>
                  <a:srgbClr val="000000"/>
                </a:solidFill>
                <a:latin typeface="宋体" pitchFamily="2" charset="-122"/>
              </a:rPr>
              <a:t>)</a:t>
            </a:r>
            <a:r>
              <a:rPr lang="en-US" altLang="zh-CN">
                <a:solidFill>
                  <a:srgbClr val="000000"/>
                </a:solidFill>
              </a:rPr>
              <a:t>/</a:t>
            </a:r>
            <a:r>
              <a:rPr lang="en-US" altLang="zh-CN">
                <a:solidFill>
                  <a:srgbClr val="000000"/>
                </a:solidFill>
                <a:latin typeface="宋体" pitchFamily="2" charset="-122"/>
              </a:rPr>
              <a:t>(</a:t>
            </a:r>
            <a:r>
              <a:rPr lang="en-US" altLang="zh-CN">
                <a:solidFill>
                  <a:srgbClr val="000000"/>
                </a:solidFill>
              </a:rPr>
              <a:t>4×305 ·Δt</a:t>
            </a:r>
            <a:r>
              <a:rPr lang="en-US" altLang="zh-CN">
                <a:solidFill>
                  <a:srgbClr val="000000"/>
                </a:solidFill>
                <a:latin typeface="宋体" pitchFamily="2" charset="-122"/>
              </a:rPr>
              <a:t>)</a:t>
            </a:r>
            <a:r>
              <a:rPr lang="zh-CN" altLang="en-US">
                <a:solidFill>
                  <a:srgbClr val="000000"/>
                </a:solidFill>
              </a:rPr>
              <a:t>＝</a:t>
            </a:r>
            <a:r>
              <a:rPr lang="en-US" altLang="zh-CN">
                <a:solidFill>
                  <a:srgbClr val="000000"/>
                </a:solidFill>
              </a:rPr>
              <a:t>0.656</a:t>
            </a:r>
          </a:p>
        </p:txBody>
      </p:sp>
      <p:grpSp>
        <p:nvGrpSpPr>
          <p:cNvPr id="253" name="组合 252"/>
          <p:cNvGrpSpPr/>
          <p:nvPr/>
        </p:nvGrpSpPr>
        <p:grpSpPr>
          <a:xfrm>
            <a:off x="4932040" y="1340768"/>
            <a:ext cx="863080" cy="469900"/>
            <a:chOff x="3635896" y="1339850"/>
            <a:chExt cx="863080" cy="469900"/>
          </a:xfrm>
        </p:grpSpPr>
        <p:sp>
          <p:nvSpPr>
            <p:cNvPr id="254" name="Text Box 61"/>
            <p:cNvSpPr txBox="1">
              <a:spLocks noChangeArrowheads="1"/>
            </p:cNvSpPr>
            <p:nvPr/>
          </p:nvSpPr>
          <p:spPr bwMode="auto">
            <a:xfrm>
              <a:off x="3922713" y="1339850"/>
              <a:ext cx="360363" cy="457200"/>
            </a:xfrm>
            <a:prstGeom prst="rect">
              <a:avLst/>
            </a:prstGeom>
            <a:noFill/>
            <a:ln w="28575" algn="ctr">
              <a:noFill/>
              <a:miter lim="800000"/>
              <a:headEnd/>
              <a:tailEnd/>
            </a:ln>
            <a:effectLst/>
          </p:spPr>
          <p:txBody>
            <a:bodyPr>
              <a:spAutoFit/>
            </a:bodyPr>
            <a:lstStyle/>
            <a:p>
              <a:pPr>
                <a:spcBef>
                  <a:spcPct val="50000"/>
                </a:spcBef>
              </a:pPr>
              <a:r>
                <a:rPr lang="en-US" altLang="zh-CN"/>
                <a:t>Δ</a:t>
              </a:r>
            </a:p>
          </p:txBody>
        </p:sp>
        <p:sp>
          <p:nvSpPr>
            <p:cNvPr id="255" name="Text Box 62"/>
            <p:cNvSpPr txBox="1">
              <a:spLocks noChangeArrowheads="1"/>
            </p:cNvSpPr>
            <p:nvPr/>
          </p:nvSpPr>
          <p:spPr bwMode="auto">
            <a:xfrm>
              <a:off x="4138613" y="1339850"/>
              <a:ext cx="360363" cy="457200"/>
            </a:xfrm>
            <a:prstGeom prst="rect">
              <a:avLst/>
            </a:prstGeom>
            <a:noFill/>
            <a:ln w="28575" algn="ctr">
              <a:noFill/>
              <a:miter lim="800000"/>
              <a:headEnd/>
              <a:tailEnd/>
            </a:ln>
            <a:effectLst/>
          </p:spPr>
          <p:txBody>
            <a:bodyPr>
              <a:spAutoFit/>
            </a:bodyPr>
            <a:lstStyle/>
            <a:p>
              <a:pPr>
                <a:spcBef>
                  <a:spcPct val="50000"/>
                </a:spcBef>
              </a:pPr>
              <a:r>
                <a:rPr lang="en-US" altLang="zh-CN"/>
                <a:t>t</a:t>
              </a:r>
            </a:p>
          </p:txBody>
        </p:sp>
        <p:sp>
          <p:nvSpPr>
            <p:cNvPr id="256" name="Text Box 63"/>
            <p:cNvSpPr txBox="1">
              <a:spLocks noChangeArrowheads="1"/>
            </p:cNvSpPr>
            <p:nvPr/>
          </p:nvSpPr>
          <p:spPr bwMode="auto">
            <a:xfrm>
              <a:off x="3635896" y="1352550"/>
              <a:ext cx="503238" cy="457200"/>
            </a:xfrm>
            <a:prstGeom prst="rect">
              <a:avLst/>
            </a:prstGeom>
            <a:noFill/>
            <a:ln w="28575" algn="ctr">
              <a:noFill/>
              <a:miter lim="800000"/>
              <a:headEnd/>
              <a:tailEnd/>
            </a:ln>
            <a:effectLst/>
          </p:spPr>
          <p:txBody>
            <a:bodyPr>
              <a:spAutoFit/>
            </a:bodyPr>
            <a:lstStyle/>
            <a:p>
              <a:pPr>
                <a:spcBef>
                  <a:spcPct val="50000"/>
                </a:spcBef>
              </a:pPr>
              <a:r>
                <a:rPr lang="en-US" altLang="zh-CN"/>
                <a:t>2·</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nodeType="clickEffect">
                                  <p:stCondLst>
                                    <p:cond delay="0"/>
                                  </p:stCondLst>
                                  <p:childTnLst>
                                    <p:set>
                                      <p:cBhvr>
                                        <p:cTn id="6" dur="1" fill="hold">
                                          <p:stCondLst>
                                            <p:cond delay="0"/>
                                          </p:stCondLst>
                                        </p:cTn>
                                        <p:tgtEl>
                                          <p:spTgt spid="1395715">
                                            <p:txEl>
                                              <p:pRg st="2" end="2"/>
                                            </p:txEl>
                                          </p:spTgt>
                                        </p:tgtEl>
                                        <p:attrNameLst>
                                          <p:attrName>style.visibility</p:attrName>
                                        </p:attrNameLst>
                                      </p:cBhvr>
                                      <p:to>
                                        <p:strVal val="visible"/>
                                      </p:to>
                                    </p:set>
                                    <p:anim calcmode="lin" valueType="num">
                                      <p:cBhvr>
                                        <p:cTn id="7" dur="500" fill="hold"/>
                                        <p:tgtEl>
                                          <p:spTgt spid="1395715">
                                            <p:txEl>
                                              <p:pRg st="2" end="2"/>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395715">
                                            <p:txEl>
                                              <p:pRg st="2" end="2"/>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395715">
                                            <p:txEl>
                                              <p:pRg st="2" end="2"/>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3957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3" presetClass="entr" presetSubtype="16" fill="hold" nodeType="clickEffect">
                                  <p:stCondLst>
                                    <p:cond delay="0"/>
                                  </p:stCondLst>
                                  <p:childTnLst>
                                    <p:set>
                                      <p:cBhvr>
                                        <p:cTn id="14" dur="1" fill="hold">
                                          <p:stCondLst>
                                            <p:cond delay="0"/>
                                          </p:stCondLst>
                                        </p:cTn>
                                        <p:tgtEl>
                                          <p:spTgt spid="1396984"/>
                                        </p:tgtEl>
                                        <p:attrNameLst>
                                          <p:attrName>style.visibility</p:attrName>
                                        </p:attrNameLst>
                                      </p:cBhvr>
                                      <p:to>
                                        <p:strVal val="visible"/>
                                      </p:to>
                                    </p:set>
                                    <p:anim calcmode="lin" valueType="num">
                                      <p:cBhvr>
                                        <p:cTn id="15" dur="500" fill="hold"/>
                                        <p:tgtEl>
                                          <p:spTgt spid="1396984"/>
                                        </p:tgtEl>
                                        <p:attrNameLst>
                                          <p:attrName>ppt_w</p:attrName>
                                        </p:attrNameLst>
                                      </p:cBhvr>
                                      <p:tavLst>
                                        <p:tav tm="0">
                                          <p:val>
                                            <p:fltVal val="0"/>
                                          </p:val>
                                        </p:tav>
                                        <p:tav tm="100000">
                                          <p:val>
                                            <p:strVal val="#ppt_w"/>
                                          </p:val>
                                        </p:tav>
                                      </p:tavLst>
                                    </p:anim>
                                    <p:anim calcmode="lin" valueType="num">
                                      <p:cBhvr>
                                        <p:cTn id="16" dur="500" fill="hold"/>
                                        <p:tgtEl>
                                          <p:spTgt spid="1396984"/>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396985">
                                            <p:txEl>
                                              <p:pRg st="0" end="0"/>
                                            </p:txEl>
                                          </p:spTgt>
                                        </p:tgtEl>
                                        <p:attrNameLst>
                                          <p:attrName>style.visibility</p:attrName>
                                        </p:attrNameLst>
                                      </p:cBhvr>
                                      <p:to>
                                        <p:strVal val="visible"/>
                                      </p:to>
                                    </p:set>
                                    <p:animEffect transition="in" filter="wipe(left)">
                                      <p:cBhvr>
                                        <p:cTn id="21" dur="500"/>
                                        <p:tgtEl>
                                          <p:spTgt spid="1396985">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396985">
                                            <p:txEl>
                                              <p:pRg st="1" end="1"/>
                                            </p:txEl>
                                          </p:spTgt>
                                        </p:tgtEl>
                                        <p:attrNameLst>
                                          <p:attrName>style.visibility</p:attrName>
                                        </p:attrNameLst>
                                      </p:cBhvr>
                                      <p:to>
                                        <p:strVal val="visible"/>
                                      </p:to>
                                    </p:set>
                                    <p:animEffect transition="in" filter="wipe(left)">
                                      <p:cBhvr>
                                        <p:cTn id="26" dur="500"/>
                                        <p:tgtEl>
                                          <p:spTgt spid="1396985">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396985">
                                            <p:txEl>
                                              <p:pRg st="2" end="2"/>
                                            </p:txEl>
                                          </p:spTgt>
                                        </p:tgtEl>
                                        <p:attrNameLst>
                                          <p:attrName>style.visibility</p:attrName>
                                        </p:attrNameLst>
                                      </p:cBhvr>
                                      <p:to>
                                        <p:strVal val="visible"/>
                                      </p:to>
                                    </p:set>
                                    <p:animEffect transition="in" filter="wipe(left)">
                                      <p:cBhvr>
                                        <p:cTn id="31" dur="500"/>
                                        <p:tgtEl>
                                          <p:spTgt spid="1396985">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396985">
                                            <p:txEl>
                                              <p:pRg st="3" end="3"/>
                                            </p:txEl>
                                          </p:spTgt>
                                        </p:tgtEl>
                                        <p:attrNameLst>
                                          <p:attrName>style.visibility</p:attrName>
                                        </p:attrNameLst>
                                      </p:cBhvr>
                                      <p:to>
                                        <p:strVal val="visible"/>
                                      </p:to>
                                    </p:set>
                                    <p:animEffect transition="in" filter="wipe(left)">
                                      <p:cBhvr>
                                        <p:cTn id="36" dur="500"/>
                                        <p:tgtEl>
                                          <p:spTgt spid="1396985">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396985">
                                            <p:txEl>
                                              <p:pRg st="4" end="4"/>
                                            </p:txEl>
                                          </p:spTgt>
                                        </p:tgtEl>
                                        <p:attrNameLst>
                                          <p:attrName>style.visibility</p:attrName>
                                        </p:attrNameLst>
                                      </p:cBhvr>
                                      <p:to>
                                        <p:strVal val="visible"/>
                                      </p:to>
                                    </p:set>
                                    <p:animEffect transition="in" filter="wipe(left)">
                                      <p:cBhvr>
                                        <p:cTn id="41" dur="500"/>
                                        <p:tgtEl>
                                          <p:spTgt spid="139698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C57F81D2-AD55-4843-AD84-7881BC80EB85}" type="slidenum">
              <a:rPr lang="zh-CN" altLang="en-US"/>
              <a:pPr/>
              <a:t>9</a:t>
            </a:fld>
            <a:endParaRPr lang="en-US" altLang="zh-CN"/>
          </a:p>
        </p:txBody>
      </p:sp>
      <p:sp>
        <p:nvSpPr>
          <p:cNvPr id="1373186" name="Rectangle 2"/>
          <p:cNvSpPr>
            <a:spLocks noGrp="1" noChangeArrowheads="1"/>
          </p:cNvSpPr>
          <p:nvPr>
            <p:ph type="title"/>
          </p:nvPr>
        </p:nvSpPr>
        <p:spPr>
          <a:xfrm>
            <a:off x="395288" y="690563"/>
            <a:ext cx="8567737" cy="506412"/>
          </a:xfrm>
        </p:spPr>
        <p:txBody>
          <a:bodyPr/>
          <a:lstStyle/>
          <a:p>
            <a:r>
              <a:rPr lang="zh-CN" altLang="en-US" sz="2800">
                <a:ea typeface="黑体" pitchFamily="2" charset="-122"/>
              </a:rPr>
              <a:t>并行处理技术</a:t>
            </a:r>
          </a:p>
        </p:txBody>
      </p:sp>
      <p:sp>
        <p:nvSpPr>
          <p:cNvPr id="1373187" name="Rectangle 3"/>
          <p:cNvSpPr>
            <a:spLocks noGrp="1" noChangeArrowheads="1"/>
          </p:cNvSpPr>
          <p:nvPr>
            <p:ph type="body" idx="1"/>
          </p:nvPr>
        </p:nvSpPr>
        <p:spPr>
          <a:xfrm>
            <a:off x="468313" y="1268413"/>
            <a:ext cx="8218487" cy="5111750"/>
          </a:xfrm>
        </p:spPr>
        <p:txBody>
          <a:bodyPr/>
          <a:lstStyle/>
          <a:p>
            <a:pPr marL="360363" indent="-360363">
              <a:spcBef>
                <a:spcPct val="10000"/>
              </a:spcBef>
            </a:pPr>
            <a:r>
              <a:rPr lang="zh-CN" altLang="en-US">
                <a:latin typeface="宋体" pitchFamily="2" charset="-122"/>
              </a:rPr>
              <a:t>并行性的两种含义：</a:t>
            </a:r>
          </a:p>
          <a:p>
            <a:pPr marL="896938" lvl="1" indent="-357188">
              <a:spcBef>
                <a:spcPct val="10000"/>
              </a:spcBef>
            </a:pPr>
            <a:r>
              <a:rPr lang="zh-CN" altLang="en-US">
                <a:solidFill>
                  <a:srgbClr val="FF0000"/>
                </a:solidFill>
                <a:latin typeface="宋体" pitchFamily="2" charset="-122"/>
              </a:rPr>
              <a:t>同时</a:t>
            </a:r>
            <a:r>
              <a:rPr lang="zh-CN" altLang="en-US">
                <a:latin typeface="宋体" pitchFamily="2" charset="-122"/>
              </a:rPr>
              <a:t>性：同一时刻</a:t>
            </a:r>
          </a:p>
          <a:p>
            <a:pPr marL="896938" lvl="1" indent="-357188">
              <a:spcBef>
                <a:spcPct val="10000"/>
              </a:spcBef>
            </a:pPr>
            <a:r>
              <a:rPr lang="zh-CN" altLang="en-US">
                <a:solidFill>
                  <a:srgbClr val="FF0000"/>
                </a:solidFill>
                <a:latin typeface="宋体" pitchFamily="2" charset="-122"/>
              </a:rPr>
              <a:t>并发</a:t>
            </a:r>
            <a:r>
              <a:rPr lang="zh-CN" altLang="en-US">
                <a:latin typeface="宋体" pitchFamily="2" charset="-122"/>
              </a:rPr>
              <a:t>性：同一时间间隔</a:t>
            </a:r>
          </a:p>
          <a:p>
            <a:pPr marL="360363" indent="-360363">
              <a:spcBef>
                <a:spcPct val="10000"/>
              </a:spcBef>
            </a:pPr>
            <a:r>
              <a:rPr lang="zh-CN" altLang="en-US">
                <a:latin typeface="宋体" pitchFamily="2" charset="-122"/>
              </a:rPr>
              <a:t>并行处理技术的三种形式：</a:t>
            </a:r>
          </a:p>
          <a:p>
            <a:pPr marL="896938" lvl="1" indent="-357188">
              <a:spcBef>
                <a:spcPct val="10000"/>
              </a:spcBef>
            </a:pPr>
            <a:r>
              <a:rPr lang="zh-CN" altLang="en-US">
                <a:latin typeface="宋体" pitchFamily="2" charset="-122"/>
              </a:rPr>
              <a:t>时间并行：</a:t>
            </a:r>
            <a:r>
              <a:rPr lang="zh-CN" altLang="en-US">
                <a:solidFill>
                  <a:srgbClr val="0000FF"/>
                </a:solidFill>
                <a:latin typeface="宋体" pitchFamily="2" charset="-122"/>
              </a:rPr>
              <a:t>时间重叠</a:t>
            </a:r>
            <a:r>
              <a:rPr lang="zh-CN" altLang="en-US">
                <a:latin typeface="宋体" pitchFamily="2" charset="-122"/>
              </a:rPr>
              <a:t>，流水</a:t>
            </a:r>
          </a:p>
          <a:p>
            <a:pPr marL="896938" lvl="1" indent="-357188">
              <a:spcBef>
                <a:spcPct val="10000"/>
              </a:spcBef>
            </a:pPr>
            <a:r>
              <a:rPr lang="zh-CN" altLang="en-US">
                <a:latin typeface="宋体" pitchFamily="2" charset="-122"/>
              </a:rPr>
              <a:t>空间并行：</a:t>
            </a:r>
            <a:r>
              <a:rPr lang="zh-CN" altLang="en-US">
                <a:solidFill>
                  <a:srgbClr val="0000FF"/>
                </a:solidFill>
                <a:latin typeface="宋体" pitchFamily="2" charset="-122"/>
              </a:rPr>
              <a:t>资源重复</a:t>
            </a:r>
          </a:p>
          <a:p>
            <a:pPr marL="896938" lvl="1" indent="-357188">
              <a:spcBef>
                <a:spcPct val="10000"/>
              </a:spcBef>
            </a:pPr>
            <a:r>
              <a:rPr lang="zh-CN" altLang="en-US">
                <a:latin typeface="宋体" pitchFamily="2" charset="-122"/>
              </a:rPr>
              <a:t>时间并行＋空间并行：</a:t>
            </a:r>
            <a:r>
              <a:rPr lang="zh-CN" altLang="en-US">
                <a:solidFill>
                  <a:srgbClr val="CC0066"/>
                </a:solidFill>
                <a:latin typeface="宋体" pitchFamily="2" charset="-122"/>
              </a:rPr>
              <a:t>超标量</a:t>
            </a:r>
            <a:r>
              <a:rPr lang="zh-CN" altLang="en-US">
                <a:latin typeface="宋体" pitchFamily="2" charset="-122"/>
              </a:rPr>
              <a:t>流水</a:t>
            </a:r>
          </a:p>
        </p:txBody>
      </p:sp>
    </p:spTree>
  </p:cSld>
  <p:clrMapOvr>
    <a:masterClrMapping/>
  </p:clrMapOvr>
  <p:transition spd="med"/>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灯片编号占位符 4"/>
          <p:cNvSpPr>
            <a:spLocks noGrp="1"/>
          </p:cNvSpPr>
          <p:nvPr>
            <p:ph type="sldNum" sz="quarter" idx="11"/>
          </p:nvPr>
        </p:nvSpPr>
        <p:spPr>
          <a:noFill/>
        </p:spPr>
        <p:txBody>
          <a:bodyPr/>
          <a:lstStyle/>
          <a:p>
            <a:fld id="{A61C0ABD-8E84-4074-8F36-B3F52C0D9DBA}" type="slidenum">
              <a:rPr lang="zh-CN" altLang="en-US" smtClean="0"/>
              <a:pPr/>
              <a:t>90</a:t>
            </a:fld>
            <a:endParaRPr lang="en-US" altLang="zh-CN" smtClean="0"/>
          </a:p>
        </p:txBody>
      </p:sp>
      <p:sp>
        <p:nvSpPr>
          <p:cNvPr id="2053" name="Rectangle 2"/>
          <p:cNvSpPr>
            <a:spLocks noGrp="1" noChangeArrowheads="1"/>
          </p:cNvSpPr>
          <p:nvPr>
            <p:ph type="title"/>
          </p:nvPr>
        </p:nvSpPr>
        <p:spPr>
          <a:xfrm>
            <a:off x="611560" y="44624"/>
            <a:ext cx="8064128" cy="503461"/>
          </a:xfrm>
          <a:noFill/>
        </p:spPr>
        <p:txBody>
          <a:bodyPr anchor="t"/>
          <a:lstStyle/>
          <a:p>
            <a:r>
              <a:rPr lang="zh-CN" altLang="en-US" sz="2800" smtClean="0">
                <a:solidFill>
                  <a:srgbClr val="CC0066"/>
                </a:solidFill>
                <a:ea typeface="黑体" pitchFamily="2" charset="-122"/>
              </a:rPr>
              <a:t>流水线工作举例</a:t>
            </a:r>
          </a:p>
        </p:txBody>
      </p:sp>
      <p:sp>
        <p:nvSpPr>
          <p:cNvPr id="2054" name="Rectangle 3"/>
          <p:cNvSpPr>
            <a:spLocks noGrp="1" noChangeArrowheads="1"/>
          </p:cNvSpPr>
          <p:nvPr>
            <p:ph type="body" idx="1"/>
          </p:nvPr>
        </p:nvSpPr>
        <p:spPr>
          <a:xfrm>
            <a:off x="323850" y="620688"/>
            <a:ext cx="8229600" cy="679450"/>
          </a:xfrm>
        </p:spPr>
        <p:txBody>
          <a:bodyPr/>
          <a:lstStyle/>
          <a:p>
            <a:pPr marL="0" indent="0">
              <a:lnSpc>
                <a:spcPct val="120000"/>
              </a:lnSpc>
              <a:spcBef>
                <a:spcPct val="0"/>
              </a:spcBef>
              <a:buFont typeface="Wingdings" pitchFamily="2" charset="2"/>
              <a:buNone/>
            </a:pPr>
            <a:r>
              <a:rPr lang="en-US" altLang="zh-CN" smtClean="0">
                <a:solidFill>
                  <a:srgbClr val="CC3300"/>
                </a:solidFill>
              </a:rPr>
              <a:t>【</a:t>
            </a:r>
            <a:r>
              <a:rPr lang="zh-CN" altLang="en-US" smtClean="0">
                <a:solidFill>
                  <a:srgbClr val="CC3300"/>
                </a:solidFill>
              </a:rPr>
              <a:t>例</a:t>
            </a:r>
            <a:r>
              <a:rPr lang="en-US" altLang="zh-CN" smtClean="0">
                <a:solidFill>
                  <a:srgbClr val="CC3300"/>
                </a:solidFill>
              </a:rPr>
              <a:t>】</a:t>
            </a:r>
            <a:endParaRPr lang="zh-CN" altLang="en-US" smtClean="0">
              <a:solidFill>
                <a:srgbClr val="CC3300"/>
              </a:solidFill>
            </a:endParaRPr>
          </a:p>
          <a:p>
            <a:pPr marL="0" indent="0">
              <a:lnSpc>
                <a:spcPct val="120000"/>
              </a:lnSpc>
              <a:spcBef>
                <a:spcPct val="0"/>
              </a:spcBef>
              <a:buFont typeface="Wingdings" pitchFamily="2" charset="2"/>
              <a:buNone/>
            </a:pPr>
            <a:endParaRPr lang="zh-CN" altLang="en-US" smtClean="0">
              <a:latin typeface="宋体" pitchFamily="2" charset="-122"/>
            </a:endParaRPr>
          </a:p>
        </p:txBody>
      </p:sp>
      <p:sp>
        <p:nvSpPr>
          <p:cNvPr id="2055" name="Rectangle 5"/>
          <p:cNvSpPr>
            <a:spLocks noChangeArrowheads="1"/>
          </p:cNvSpPr>
          <p:nvPr/>
        </p:nvSpPr>
        <p:spPr bwMode="auto">
          <a:xfrm>
            <a:off x="468313" y="1052488"/>
            <a:ext cx="8207375" cy="4105275"/>
          </a:xfrm>
          <a:prstGeom prst="rect">
            <a:avLst/>
          </a:prstGeom>
          <a:noFill/>
          <a:ln w="9525">
            <a:noFill/>
            <a:miter lim="800000"/>
            <a:headEnd/>
            <a:tailEnd/>
          </a:ln>
        </p:spPr>
        <p:txBody>
          <a:bodyPr/>
          <a:lstStyle/>
          <a:p>
            <a:pPr algn="l">
              <a:lnSpc>
                <a:spcPct val="160000"/>
              </a:lnSpc>
              <a:buClr>
                <a:schemeClr val="bg2"/>
              </a:buClr>
              <a:buSzPct val="75000"/>
              <a:buFont typeface="Wingdings" pitchFamily="2" charset="2"/>
              <a:buNone/>
            </a:pPr>
            <a:r>
              <a:rPr lang="zh-CN" altLang="en-US"/>
              <a:t>两个向量</a:t>
            </a:r>
            <a:r>
              <a:rPr lang="en-US" altLang="zh-CN"/>
              <a:t>A</a:t>
            </a:r>
            <a:r>
              <a:rPr lang="zh-CN" altLang="en-US"/>
              <a:t>和</a:t>
            </a:r>
            <a:r>
              <a:rPr lang="en-US" altLang="zh-CN"/>
              <a:t>B，</a:t>
            </a:r>
            <a:r>
              <a:rPr lang="zh-CN" altLang="en-US"/>
              <a:t>各有4个元素，在下图所示的</a:t>
            </a:r>
            <a:r>
              <a:rPr lang="zh-CN" altLang="en-US">
                <a:solidFill>
                  <a:srgbClr val="FF0000"/>
                </a:solidFill>
              </a:rPr>
              <a:t>静态</a:t>
            </a:r>
            <a:r>
              <a:rPr lang="zh-CN" altLang="en-US">
                <a:solidFill>
                  <a:srgbClr val="0000FF"/>
                </a:solidFill>
              </a:rPr>
              <a:t>双功能</a:t>
            </a:r>
            <a:r>
              <a:rPr lang="zh-CN" altLang="en-US"/>
              <a:t>流水线上，计算点积                            ，其中</a:t>
            </a:r>
            <a:r>
              <a:rPr lang="zh-CN" altLang="en-US" smtClean="0"/>
              <a:t>1、2、3、5组成</a:t>
            </a:r>
            <a:r>
              <a:rPr lang="zh-CN" altLang="en-US">
                <a:solidFill>
                  <a:srgbClr val="D60093"/>
                </a:solidFill>
              </a:rPr>
              <a:t>加法流水线</a:t>
            </a:r>
            <a:r>
              <a:rPr lang="zh-CN" altLang="en-US"/>
              <a:t>，1、4、</a:t>
            </a:r>
            <a:r>
              <a:rPr lang="en-US" altLang="zh-CN" smtClean="0"/>
              <a:t>5</a:t>
            </a:r>
            <a:r>
              <a:rPr lang="zh-CN" altLang="en-US" smtClean="0"/>
              <a:t>组成</a:t>
            </a:r>
            <a:r>
              <a:rPr lang="zh-CN" altLang="en-US">
                <a:solidFill>
                  <a:srgbClr val="D60093"/>
                </a:solidFill>
              </a:rPr>
              <a:t>乘法流水线</a:t>
            </a:r>
            <a:r>
              <a:rPr lang="zh-CN" altLang="en-US"/>
              <a:t>。每个流水段经过的时间均为      ，而且流水线的输出结果可直接返回到输入或暂存于相应的缓冲寄存器中。延迟时间和功能切换时间忽略不计。现求其</a:t>
            </a:r>
            <a:r>
              <a:rPr lang="zh-CN" altLang="en-US">
                <a:solidFill>
                  <a:srgbClr val="FF0000"/>
                </a:solidFill>
              </a:rPr>
              <a:t>实际吞吐率</a:t>
            </a:r>
            <a:r>
              <a:rPr lang="zh-CN" altLang="en-US"/>
              <a:t>和</a:t>
            </a:r>
            <a:r>
              <a:rPr lang="zh-CN" altLang="en-US">
                <a:solidFill>
                  <a:srgbClr val="FF0000"/>
                </a:solidFill>
              </a:rPr>
              <a:t>效率</a:t>
            </a:r>
            <a:r>
              <a:rPr lang="zh-CN" altLang="en-US"/>
              <a:t>。</a:t>
            </a:r>
          </a:p>
        </p:txBody>
      </p:sp>
      <p:graphicFrame>
        <p:nvGraphicFramePr>
          <p:cNvPr id="2050" name="Object 2"/>
          <p:cNvGraphicFramePr>
            <a:graphicFrameLocks noChangeAspect="1"/>
          </p:cNvGraphicFramePr>
          <p:nvPr/>
        </p:nvGraphicFramePr>
        <p:xfrm>
          <a:off x="3001963" y="1628800"/>
          <a:ext cx="2205037" cy="820737"/>
        </p:xfrm>
        <a:graphic>
          <a:graphicData uri="http://schemas.openxmlformats.org/presentationml/2006/ole">
            <mc:AlternateContent xmlns:mc="http://schemas.openxmlformats.org/markup-compatibility/2006">
              <mc:Choice xmlns:v="urn:schemas-microsoft-com:vml" Requires="v">
                <p:oleObj spid="_x0000_s1458232" name="公式" r:id="rId3" imgW="965160" imgH="431640" progId="Equation.3">
                  <p:embed/>
                </p:oleObj>
              </mc:Choice>
              <mc:Fallback>
                <p:oleObj name="公式" r:id="rId3" imgW="965160" imgH="431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1963" y="1628800"/>
                        <a:ext cx="2205037" cy="820737"/>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2051" name="Object 3"/>
          <p:cNvGraphicFramePr>
            <a:graphicFrameLocks noChangeAspect="1"/>
          </p:cNvGraphicFramePr>
          <p:nvPr/>
        </p:nvGraphicFramePr>
        <p:xfrm>
          <a:off x="1476375" y="2996952"/>
          <a:ext cx="400050" cy="373062"/>
        </p:xfrm>
        <a:graphic>
          <a:graphicData uri="http://schemas.openxmlformats.org/presentationml/2006/ole">
            <mc:AlternateContent xmlns:mc="http://schemas.openxmlformats.org/markup-compatibility/2006">
              <mc:Choice xmlns:v="urn:schemas-microsoft-com:vml" Requires="v">
                <p:oleObj spid="_x0000_s1458233" name="公式" r:id="rId5" imgW="190440" imgH="177480" progId="Equation.3">
                  <p:embed/>
                </p:oleObj>
              </mc:Choice>
              <mc:Fallback>
                <p:oleObj name="公式" r:id="rId5" imgW="190440" imgH="17748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2996952"/>
                        <a:ext cx="400050" cy="37306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6" name="Rectangle 9"/>
          <p:cNvSpPr>
            <a:spLocks noChangeArrowheads="1"/>
          </p:cNvSpPr>
          <p:nvPr/>
        </p:nvSpPr>
        <p:spPr bwMode="auto">
          <a:xfrm>
            <a:off x="1547813" y="4938241"/>
            <a:ext cx="863600" cy="504825"/>
          </a:xfrm>
          <a:prstGeom prst="rect">
            <a:avLst/>
          </a:prstGeom>
          <a:solidFill>
            <a:srgbClr val="CCFF66"/>
          </a:solidFill>
          <a:ln w="38100" algn="ctr">
            <a:solidFill>
              <a:schemeClr val="tx1"/>
            </a:solidFill>
            <a:miter lim="800000"/>
            <a:headEnd/>
            <a:tailEnd type="none" w="med" len="lg"/>
          </a:ln>
        </p:spPr>
        <p:txBody>
          <a:bodyPr wrap="none" anchor="ctr"/>
          <a:lstStyle/>
          <a:p>
            <a:pPr algn="ctr"/>
            <a:r>
              <a:rPr lang="en-US" altLang="zh-CN"/>
              <a:t>1</a:t>
            </a:r>
          </a:p>
        </p:txBody>
      </p:sp>
      <p:sp>
        <p:nvSpPr>
          <p:cNvPr id="2057" name="Rectangle 10"/>
          <p:cNvSpPr>
            <a:spLocks noChangeArrowheads="1"/>
          </p:cNvSpPr>
          <p:nvPr/>
        </p:nvSpPr>
        <p:spPr bwMode="auto">
          <a:xfrm>
            <a:off x="3130550" y="4938241"/>
            <a:ext cx="863600" cy="504825"/>
          </a:xfrm>
          <a:prstGeom prst="rect">
            <a:avLst/>
          </a:prstGeom>
          <a:solidFill>
            <a:srgbClr val="CCFF66"/>
          </a:solidFill>
          <a:ln w="38100" algn="ctr">
            <a:solidFill>
              <a:schemeClr val="tx1"/>
            </a:solidFill>
            <a:miter lim="800000"/>
            <a:headEnd/>
            <a:tailEnd type="none" w="med" len="lg"/>
          </a:ln>
        </p:spPr>
        <p:txBody>
          <a:bodyPr wrap="none" anchor="ctr"/>
          <a:lstStyle/>
          <a:p>
            <a:pPr algn="ctr"/>
            <a:r>
              <a:rPr lang="en-US" altLang="zh-CN"/>
              <a:t>2</a:t>
            </a:r>
          </a:p>
        </p:txBody>
      </p:sp>
      <p:sp>
        <p:nvSpPr>
          <p:cNvPr id="2058" name="Rectangle 11"/>
          <p:cNvSpPr>
            <a:spLocks noChangeArrowheads="1"/>
          </p:cNvSpPr>
          <p:nvPr/>
        </p:nvSpPr>
        <p:spPr bwMode="auto">
          <a:xfrm>
            <a:off x="4930775" y="4938241"/>
            <a:ext cx="863600" cy="504825"/>
          </a:xfrm>
          <a:prstGeom prst="rect">
            <a:avLst/>
          </a:prstGeom>
          <a:solidFill>
            <a:srgbClr val="CCFF66"/>
          </a:solidFill>
          <a:ln w="38100" algn="ctr">
            <a:solidFill>
              <a:schemeClr val="tx1"/>
            </a:solidFill>
            <a:miter lim="800000"/>
            <a:headEnd/>
            <a:tailEnd type="none" w="med" len="lg"/>
          </a:ln>
        </p:spPr>
        <p:txBody>
          <a:bodyPr wrap="none" anchor="ctr"/>
          <a:lstStyle/>
          <a:p>
            <a:pPr algn="ctr"/>
            <a:r>
              <a:rPr lang="en-US" altLang="zh-CN"/>
              <a:t>3</a:t>
            </a:r>
          </a:p>
        </p:txBody>
      </p:sp>
      <p:sp>
        <p:nvSpPr>
          <p:cNvPr id="2059" name="Rectangle 12"/>
          <p:cNvSpPr>
            <a:spLocks noChangeArrowheads="1"/>
          </p:cNvSpPr>
          <p:nvPr/>
        </p:nvSpPr>
        <p:spPr bwMode="auto">
          <a:xfrm>
            <a:off x="3995738" y="5658966"/>
            <a:ext cx="863600" cy="504825"/>
          </a:xfrm>
          <a:prstGeom prst="rect">
            <a:avLst/>
          </a:prstGeom>
          <a:solidFill>
            <a:srgbClr val="CCFF66"/>
          </a:solidFill>
          <a:ln w="38100" algn="ctr">
            <a:solidFill>
              <a:schemeClr val="tx1"/>
            </a:solidFill>
            <a:miter lim="800000"/>
            <a:headEnd/>
            <a:tailEnd type="none" w="med" len="lg"/>
          </a:ln>
        </p:spPr>
        <p:txBody>
          <a:bodyPr wrap="none" anchor="ctr"/>
          <a:lstStyle/>
          <a:p>
            <a:pPr algn="ctr"/>
            <a:r>
              <a:rPr lang="en-US" altLang="zh-CN"/>
              <a:t>4</a:t>
            </a:r>
          </a:p>
        </p:txBody>
      </p:sp>
      <p:sp>
        <p:nvSpPr>
          <p:cNvPr id="2060" name="Rectangle 13"/>
          <p:cNvSpPr>
            <a:spLocks noChangeArrowheads="1"/>
          </p:cNvSpPr>
          <p:nvPr/>
        </p:nvSpPr>
        <p:spPr bwMode="auto">
          <a:xfrm>
            <a:off x="6515100" y="4938241"/>
            <a:ext cx="863600" cy="504825"/>
          </a:xfrm>
          <a:prstGeom prst="rect">
            <a:avLst/>
          </a:prstGeom>
          <a:solidFill>
            <a:srgbClr val="CCFF66"/>
          </a:solidFill>
          <a:ln w="38100" algn="ctr">
            <a:solidFill>
              <a:schemeClr val="tx1"/>
            </a:solidFill>
            <a:miter lim="800000"/>
            <a:headEnd/>
            <a:tailEnd type="none" w="med" len="lg"/>
          </a:ln>
        </p:spPr>
        <p:txBody>
          <a:bodyPr wrap="none" anchor="ctr"/>
          <a:lstStyle/>
          <a:p>
            <a:pPr algn="ctr"/>
            <a:r>
              <a:rPr lang="en-US" altLang="zh-CN"/>
              <a:t>5</a:t>
            </a:r>
          </a:p>
        </p:txBody>
      </p:sp>
      <p:sp>
        <p:nvSpPr>
          <p:cNvPr id="2061" name="Line 14"/>
          <p:cNvSpPr>
            <a:spLocks noChangeShapeType="1"/>
          </p:cNvSpPr>
          <p:nvPr/>
        </p:nvSpPr>
        <p:spPr bwMode="auto">
          <a:xfrm>
            <a:off x="1042988" y="5082704"/>
            <a:ext cx="504825" cy="0"/>
          </a:xfrm>
          <a:prstGeom prst="line">
            <a:avLst/>
          </a:prstGeom>
          <a:noFill/>
          <a:ln w="38100">
            <a:solidFill>
              <a:schemeClr val="tx1"/>
            </a:solidFill>
            <a:round/>
            <a:headEnd/>
            <a:tailEnd type="triangle" w="med" len="lg"/>
          </a:ln>
        </p:spPr>
        <p:txBody>
          <a:bodyPr wrap="none" anchor="ctr"/>
          <a:lstStyle/>
          <a:p>
            <a:endParaRPr lang="zh-CN" altLang="en-US"/>
          </a:p>
        </p:txBody>
      </p:sp>
      <p:sp>
        <p:nvSpPr>
          <p:cNvPr id="2062" name="Line 15"/>
          <p:cNvSpPr>
            <a:spLocks noChangeShapeType="1"/>
          </p:cNvSpPr>
          <p:nvPr/>
        </p:nvSpPr>
        <p:spPr bwMode="auto">
          <a:xfrm>
            <a:off x="1042988" y="5298604"/>
            <a:ext cx="504825" cy="0"/>
          </a:xfrm>
          <a:prstGeom prst="line">
            <a:avLst/>
          </a:prstGeom>
          <a:noFill/>
          <a:ln w="38100">
            <a:solidFill>
              <a:schemeClr val="tx1"/>
            </a:solidFill>
            <a:round/>
            <a:headEnd/>
            <a:tailEnd type="triangle" w="med" len="lg"/>
          </a:ln>
        </p:spPr>
        <p:txBody>
          <a:bodyPr wrap="none" anchor="ctr"/>
          <a:lstStyle/>
          <a:p>
            <a:endParaRPr lang="zh-CN" altLang="en-US"/>
          </a:p>
        </p:txBody>
      </p:sp>
      <p:sp>
        <p:nvSpPr>
          <p:cNvPr id="2063" name="Line 16"/>
          <p:cNvSpPr>
            <a:spLocks noChangeShapeType="1"/>
          </p:cNvSpPr>
          <p:nvPr/>
        </p:nvSpPr>
        <p:spPr bwMode="auto">
          <a:xfrm>
            <a:off x="2411413" y="5154141"/>
            <a:ext cx="719137" cy="0"/>
          </a:xfrm>
          <a:prstGeom prst="line">
            <a:avLst/>
          </a:prstGeom>
          <a:noFill/>
          <a:ln w="38100">
            <a:solidFill>
              <a:schemeClr val="tx1"/>
            </a:solidFill>
            <a:round/>
            <a:headEnd/>
            <a:tailEnd type="triangle" w="med" len="lg"/>
          </a:ln>
        </p:spPr>
        <p:txBody>
          <a:bodyPr wrap="none" anchor="ctr"/>
          <a:lstStyle/>
          <a:p>
            <a:endParaRPr lang="zh-CN" altLang="en-US"/>
          </a:p>
        </p:txBody>
      </p:sp>
      <p:sp>
        <p:nvSpPr>
          <p:cNvPr id="2064" name="Line 17"/>
          <p:cNvSpPr>
            <a:spLocks noChangeShapeType="1"/>
          </p:cNvSpPr>
          <p:nvPr/>
        </p:nvSpPr>
        <p:spPr bwMode="auto">
          <a:xfrm>
            <a:off x="3995738" y="5154141"/>
            <a:ext cx="935037" cy="0"/>
          </a:xfrm>
          <a:prstGeom prst="line">
            <a:avLst/>
          </a:prstGeom>
          <a:noFill/>
          <a:ln w="38100">
            <a:solidFill>
              <a:schemeClr val="tx1"/>
            </a:solidFill>
            <a:round/>
            <a:headEnd/>
            <a:tailEnd type="triangle" w="med" len="lg"/>
          </a:ln>
        </p:spPr>
        <p:txBody>
          <a:bodyPr wrap="none" anchor="ctr"/>
          <a:lstStyle/>
          <a:p>
            <a:endParaRPr lang="zh-CN" altLang="en-US"/>
          </a:p>
        </p:txBody>
      </p:sp>
      <p:sp>
        <p:nvSpPr>
          <p:cNvPr id="2065" name="Line 18"/>
          <p:cNvSpPr>
            <a:spLocks noChangeShapeType="1"/>
          </p:cNvSpPr>
          <p:nvPr/>
        </p:nvSpPr>
        <p:spPr bwMode="auto">
          <a:xfrm>
            <a:off x="5795963" y="5154141"/>
            <a:ext cx="719137" cy="0"/>
          </a:xfrm>
          <a:prstGeom prst="line">
            <a:avLst/>
          </a:prstGeom>
          <a:noFill/>
          <a:ln w="38100">
            <a:solidFill>
              <a:schemeClr val="tx1"/>
            </a:solidFill>
            <a:round/>
            <a:headEnd/>
            <a:tailEnd type="triangle" w="med" len="lg"/>
          </a:ln>
        </p:spPr>
        <p:txBody>
          <a:bodyPr wrap="none" anchor="ctr"/>
          <a:lstStyle/>
          <a:p>
            <a:endParaRPr lang="zh-CN" altLang="en-US"/>
          </a:p>
        </p:txBody>
      </p:sp>
      <p:sp>
        <p:nvSpPr>
          <p:cNvPr id="2066" name="Line 19"/>
          <p:cNvSpPr>
            <a:spLocks noChangeShapeType="1"/>
          </p:cNvSpPr>
          <p:nvPr/>
        </p:nvSpPr>
        <p:spPr bwMode="auto">
          <a:xfrm>
            <a:off x="7380288" y="5154141"/>
            <a:ext cx="792162" cy="0"/>
          </a:xfrm>
          <a:prstGeom prst="line">
            <a:avLst/>
          </a:prstGeom>
          <a:noFill/>
          <a:ln w="38100">
            <a:solidFill>
              <a:schemeClr val="tx1"/>
            </a:solidFill>
            <a:round/>
            <a:headEnd/>
            <a:tailEnd type="triangle" w="med" len="lg"/>
          </a:ln>
        </p:spPr>
        <p:txBody>
          <a:bodyPr wrap="none" anchor="ctr"/>
          <a:lstStyle/>
          <a:p>
            <a:endParaRPr lang="zh-CN" altLang="en-US"/>
          </a:p>
        </p:txBody>
      </p:sp>
      <p:sp>
        <p:nvSpPr>
          <p:cNvPr id="2067" name="Line 22"/>
          <p:cNvSpPr>
            <a:spLocks noChangeShapeType="1"/>
          </p:cNvSpPr>
          <p:nvPr/>
        </p:nvSpPr>
        <p:spPr bwMode="auto">
          <a:xfrm>
            <a:off x="2771775" y="5874866"/>
            <a:ext cx="1222375" cy="0"/>
          </a:xfrm>
          <a:prstGeom prst="line">
            <a:avLst/>
          </a:prstGeom>
          <a:noFill/>
          <a:ln w="38100">
            <a:solidFill>
              <a:schemeClr val="tx1"/>
            </a:solidFill>
            <a:round/>
            <a:headEnd/>
            <a:tailEnd type="triangle" w="med" len="lg"/>
          </a:ln>
        </p:spPr>
        <p:txBody>
          <a:bodyPr wrap="none" anchor="ctr"/>
          <a:lstStyle/>
          <a:p>
            <a:endParaRPr lang="zh-CN" altLang="en-US"/>
          </a:p>
        </p:txBody>
      </p:sp>
      <p:sp>
        <p:nvSpPr>
          <p:cNvPr id="2068" name="Line 23"/>
          <p:cNvSpPr>
            <a:spLocks noChangeShapeType="1"/>
          </p:cNvSpPr>
          <p:nvPr/>
        </p:nvSpPr>
        <p:spPr bwMode="auto">
          <a:xfrm>
            <a:off x="4859338" y="5874866"/>
            <a:ext cx="1222375" cy="0"/>
          </a:xfrm>
          <a:prstGeom prst="line">
            <a:avLst/>
          </a:prstGeom>
          <a:noFill/>
          <a:ln w="38100">
            <a:solidFill>
              <a:schemeClr val="tx1"/>
            </a:solidFill>
            <a:round/>
            <a:headEnd/>
            <a:tailEnd type="none" w="med" len="lg"/>
          </a:ln>
        </p:spPr>
        <p:txBody>
          <a:bodyPr wrap="none" anchor="ctr"/>
          <a:lstStyle/>
          <a:p>
            <a:endParaRPr lang="zh-CN" altLang="en-US"/>
          </a:p>
        </p:txBody>
      </p:sp>
      <p:sp>
        <p:nvSpPr>
          <p:cNvPr id="2069" name="Line 24"/>
          <p:cNvSpPr>
            <a:spLocks noChangeShapeType="1"/>
          </p:cNvSpPr>
          <p:nvPr/>
        </p:nvSpPr>
        <p:spPr bwMode="auto">
          <a:xfrm flipV="1">
            <a:off x="6083300" y="5154141"/>
            <a:ext cx="0" cy="720725"/>
          </a:xfrm>
          <a:prstGeom prst="line">
            <a:avLst/>
          </a:prstGeom>
          <a:noFill/>
          <a:ln w="38100">
            <a:solidFill>
              <a:schemeClr val="tx1"/>
            </a:solidFill>
            <a:round/>
            <a:headEnd/>
            <a:tailEnd type="triangle" w="med" len="lg"/>
          </a:ln>
        </p:spPr>
        <p:txBody>
          <a:bodyPr wrap="none" anchor="ctr"/>
          <a:lstStyle/>
          <a:p>
            <a:endParaRPr lang="zh-CN" altLang="en-US"/>
          </a:p>
        </p:txBody>
      </p:sp>
      <p:sp>
        <p:nvSpPr>
          <p:cNvPr id="2070" name="Line 25"/>
          <p:cNvSpPr>
            <a:spLocks noChangeShapeType="1"/>
          </p:cNvSpPr>
          <p:nvPr/>
        </p:nvSpPr>
        <p:spPr bwMode="auto">
          <a:xfrm flipV="1">
            <a:off x="2771775" y="5154141"/>
            <a:ext cx="0" cy="720725"/>
          </a:xfrm>
          <a:prstGeom prst="line">
            <a:avLst/>
          </a:prstGeom>
          <a:noFill/>
          <a:ln w="38100">
            <a:solidFill>
              <a:schemeClr val="tx1"/>
            </a:solidFill>
            <a:round/>
            <a:headEnd/>
            <a:tailEnd type="none" w="med" len="lg"/>
          </a:ln>
        </p:spPr>
        <p:txBody>
          <a:bodyPr wrap="none" anchor="ctr"/>
          <a:lstStyle/>
          <a:p>
            <a:endParaRPr lang="zh-CN" altLang="en-US"/>
          </a:p>
        </p:txBody>
      </p:sp>
      <p:sp>
        <p:nvSpPr>
          <p:cNvPr id="2071" name="Text Box 26"/>
          <p:cNvSpPr txBox="1">
            <a:spLocks noChangeArrowheads="1"/>
          </p:cNvSpPr>
          <p:nvPr/>
        </p:nvSpPr>
        <p:spPr bwMode="auto">
          <a:xfrm>
            <a:off x="755650" y="4873154"/>
            <a:ext cx="358775" cy="641350"/>
          </a:xfrm>
          <a:prstGeom prst="rect">
            <a:avLst/>
          </a:prstGeom>
          <a:noFill/>
          <a:ln w="38100" algn="ctr">
            <a:noFill/>
            <a:miter lim="800000"/>
            <a:headEnd/>
            <a:tailEnd type="none" w="med" len="lg"/>
          </a:ln>
        </p:spPr>
        <p:txBody>
          <a:bodyPr>
            <a:spAutoFit/>
          </a:bodyPr>
          <a:lstStyle/>
          <a:p>
            <a:r>
              <a:rPr lang="en-US" altLang="zh-CN"/>
              <a:t>X</a:t>
            </a:r>
          </a:p>
          <a:p>
            <a:r>
              <a:rPr lang="en-US" altLang="zh-CN"/>
              <a:t>Y</a:t>
            </a:r>
          </a:p>
        </p:txBody>
      </p:sp>
      <p:sp>
        <p:nvSpPr>
          <p:cNvPr id="2072" name="Text Box 27"/>
          <p:cNvSpPr txBox="1">
            <a:spLocks noChangeArrowheads="1"/>
          </p:cNvSpPr>
          <p:nvPr/>
        </p:nvSpPr>
        <p:spPr bwMode="auto">
          <a:xfrm>
            <a:off x="8172450" y="4938241"/>
            <a:ext cx="358775" cy="366713"/>
          </a:xfrm>
          <a:prstGeom prst="rect">
            <a:avLst/>
          </a:prstGeom>
          <a:noFill/>
          <a:ln w="38100" algn="ctr">
            <a:noFill/>
            <a:miter lim="800000"/>
            <a:headEnd/>
            <a:tailEnd type="none" w="med" len="lg"/>
          </a:ln>
        </p:spPr>
        <p:txBody>
          <a:bodyPr>
            <a:spAutoFit/>
          </a:bodyPr>
          <a:lstStyle/>
          <a:p>
            <a:r>
              <a:rPr lang="en-US" altLang="zh-CN"/>
              <a:t>Z</a:t>
            </a:r>
          </a:p>
        </p:txBody>
      </p:sp>
      <p:sp>
        <p:nvSpPr>
          <p:cNvPr id="2073" name="Oval 28"/>
          <p:cNvSpPr>
            <a:spLocks noChangeArrowheads="1"/>
          </p:cNvSpPr>
          <p:nvPr/>
        </p:nvSpPr>
        <p:spPr bwMode="auto">
          <a:xfrm>
            <a:off x="2725738" y="5106516"/>
            <a:ext cx="88900" cy="95250"/>
          </a:xfrm>
          <a:prstGeom prst="ellipse">
            <a:avLst/>
          </a:prstGeom>
          <a:solidFill>
            <a:schemeClr val="tx2"/>
          </a:solidFill>
          <a:ln w="38100" algn="ctr">
            <a:solidFill>
              <a:schemeClr val="tx1"/>
            </a:solidFill>
            <a:round/>
            <a:headEnd/>
            <a:tailEnd type="none" w="med" len="lg"/>
          </a:ln>
        </p:spPr>
        <p:txBody>
          <a:bodyPr wrap="none" anchor="ctr"/>
          <a:lstStyle/>
          <a:p>
            <a:endParaRPr lang="zh-CN" altLang="en-US"/>
          </a:p>
        </p:txBody>
      </p:sp>
    </p:spTree>
  </p:cSld>
  <p:clrMapOvr>
    <a:masterClrMapping/>
  </p:clrMapOvr>
  <p:transition spd="med"/>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4"/>
          <p:cNvSpPr>
            <a:spLocks noGrp="1"/>
          </p:cNvSpPr>
          <p:nvPr>
            <p:ph type="sldNum" sz="quarter" idx="11"/>
          </p:nvPr>
        </p:nvSpPr>
        <p:spPr>
          <a:noFill/>
        </p:spPr>
        <p:txBody>
          <a:bodyPr/>
          <a:lstStyle/>
          <a:p>
            <a:fld id="{5755FA70-F962-430C-983A-025DDD3BF604}" type="slidenum">
              <a:rPr lang="zh-CN" altLang="en-US" smtClean="0"/>
              <a:pPr/>
              <a:t>91</a:t>
            </a:fld>
            <a:endParaRPr lang="en-US" altLang="zh-CN" smtClean="0"/>
          </a:p>
        </p:txBody>
      </p:sp>
      <p:sp>
        <p:nvSpPr>
          <p:cNvPr id="7171" name="Rectangle 129"/>
          <p:cNvSpPr>
            <a:spLocks noChangeArrowheads="1"/>
          </p:cNvSpPr>
          <p:nvPr/>
        </p:nvSpPr>
        <p:spPr bwMode="auto">
          <a:xfrm>
            <a:off x="7451725" y="42518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72" name="Rectangle 130"/>
          <p:cNvSpPr>
            <a:spLocks noChangeArrowheads="1"/>
          </p:cNvSpPr>
          <p:nvPr/>
        </p:nvSpPr>
        <p:spPr bwMode="auto">
          <a:xfrm>
            <a:off x="7451725" y="38200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73" name="Rectangle 131"/>
          <p:cNvSpPr>
            <a:spLocks noChangeArrowheads="1"/>
          </p:cNvSpPr>
          <p:nvPr/>
        </p:nvSpPr>
        <p:spPr bwMode="auto">
          <a:xfrm>
            <a:off x="7451725" y="33882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74" name="Rectangle 132"/>
          <p:cNvSpPr>
            <a:spLocks noChangeArrowheads="1"/>
          </p:cNvSpPr>
          <p:nvPr/>
        </p:nvSpPr>
        <p:spPr bwMode="auto">
          <a:xfrm>
            <a:off x="7451725" y="29564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75" name="Rectangle 133"/>
          <p:cNvSpPr>
            <a:spLocks noChangeArrowheads="1"/>
          </p:cNvSpPr>
          <p:nvPr/>
        </p:nvSpPr>
        <p:spPr bwMode="auto">
          <a:xfrm>
            <a:off x="7451725" y="2523084"/>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76" name="Text Box 11"/>
          <p:cNvSpPr txBox="1">
            <a:spLocks noChangeArrowheads="1"/>
          </p:cNvSpPr>
          <p:nvPr/>
        </p:nvSpPr>
        <p:spPr bwMode="auto">
          <a:xfrm>
            <a:off x="1979613" y="1697584"/>
            <a:ext cx="792162" cy="396875"/>
          </a:xfrm>
          <a:prstGeom prst="rect">
            <a:avLst/>
          </a:prstGeom>
          <a:noFill/>
          <a:ln w="9525">
            <a:noFill/>
            <a:miter lim="800000"/>
            <a:headEnd/>
            <a:tailEnd/>
          </a:ln>
        </p:spPr>
        <p:txBody>
          <a:bodyPr>
            <a:spAutoFit/>
          </a:bodyPr>
          <a:lstStyle/>
          <a:p>
            <a:pPr algn="l">
              <a:spcBef>
                <a:spcPct val="50000"/>
              </a:spcBef>
            </a:pPr>
            <a:r>
              <a:rPr kumimoji="1" lang="en-US" altLang="zh-CN" sz="2000">
                <a:solidFill>
                  <a:schemeClr val="bg2"/>
                </a:solidFill>
              </a:rPr>
              <a:t>a</a:t>
            </a:r>
            <a:r>
              <a:rPr kumimoji="1" lang="en-US" altLang="zh-CN" sz="2000" baseline="-25000">
                <a:solidFill>
                  <a:schemeClr val="bg2"/>
                </a:solidFill>
              </a:rPr>
              <a:t>1</a:t>
            </a:r>
            <a:r>
              <a:rPr kumimoji="1" lang="en-US" altLang="zh-CN" sz="2000">
                <a:solidFill>
                  <a:schemeClr val="bg2"/>
                </a:solidFill>
              </a:rPr>
              <a:t>b</a:t>
            </a:r>
            <a:r>
              <a:rPr kumimoji="1" lang="en-US" altLang="zh-CN" sz="2000" baseline="-25000">
                <a:solidFill>
                  <a:schemeClr val="bg2"/>
                </a:solidFill>
              </a:rPr>
              <a:t>1</a:t>
            </a:r>
          </a:p>
        </p:txBody>
      </p:sp>
      <p:sp>
        <p:nvSpPr>
          <p:cNvPr id="7177" name="Text Box 20"/>
          <p:cNvSpPr txBox="1">
            <a:spLocks noChangeArrowheads="1"/>
          </p:cNvSpPr>
          <p:nvPr/>
        </p:nvSpPr>
        <p:spPr bwMode="auto">
          <a:xfrm>
            <a:off x="4500563" y="1697584"/>
            <a:ext cx="1255712" cy="396875"/>
          </a:xfrm>
          <a:prstGeom prst="rect">
            <a:avLst/>
          </a:prstGeom>
          <a:noFill/>
          <a:ln w="9525">
            <a:noFill/>
            <a:miter lim="800000"/>
            <a:headEnd/>
            <a:tailEnd/>
          </a:ln>
        </p:spPr>
        <p:txBody>
          <a:bodyPr>
            <a:spAutoFit/>
          </a:bodyPr>
          <a:lstStyle/>
          <a:p>
            <a:pPr algn="l">
              <a:spcBef>
                <a:spcPct val="50000"/>
              </a:spcBef>
            </a:pPr>
            <a:r>
              <a:rPr kumimoji="1" lang="en-US" altLang="zh-CN" sz="2000">
                <a:solidFill>
                  <a:schemeClr val="bg2"/>
                </a:solidFill>
              </a:rPr>
              <a:t>a</a:t>
            </a:r>
            <a:r>
              <a:rPr kumimoji="1" lang="en-US" altLang="zh-CN" sz="2000" baseline="-25000">
                <a:solidFill>
                  <a:schemeClr val="bg2"/>
                </a:solidFill>
              </a:rPr>
              <a:t>1</a:t>
            </a:r>
            <a:r>
              <a:rPr kumimoji="1" lang="en-US" altLang="zh-CN" sz="2000">
                <a:solidFill>
                  <a:schemeClr val="bg2"/>
                </a:solidFill>
              </a:rPr>
              <a:t>b</a:t>
            </a:r>
            <a:r>
              <a:rPr kumimoji="1" lang="en-US" altLang="zh-CN" sz="2000" baseline="-25000">
                <a:solidFill>
                  <a:schemeClr val="bg2"/>
                </a:solidFill>
              </a:rPr>
              <a:t>1</a:t>
            </a:r>
            <a:r>
              <a:rPr kumimoji="1" lang="en-US" altLang="zh-CN" sz="2000">
                <a:solidFill>
                  <a:schemeClr val="bg2"/>
                </a:solidFill>
              </a:rPr>
              <a:t>+a</a:t>
            </a:r>
            <a:r>
              <a:rPr kumimoji="1" lang="en-US" altLang="zh-CN" sz="2000" baseline="-25000">
                <a:solidFill>
                  <a:schemeClr val="bg2"/>
                </a:solidFill>
              </a:rPr>
              <a:t>2</a:t>
            </a:r>
            <a:r>
              <a:rPr kumimoji="1" lang="en-US" altLang="zh-CN" sz="2000">
                <a:solidFill>
                  <a:schemeClr val="bg2"/>
                </a:solidFill>
              </a:rPr>
              <a:t>b</a:t>
            </a:r>
            <a:r>
              <a:rPr kumimoji="1" lang="en-US" altLang="zh-CN" sz="2000" baseline="-25000">
                <a:solidFill>
                  <a:schemeClr val="bg2"/>
                </a:solidFill>
              </a:rPr>
              <a:t>2</a:t>
            </a:r>
          </a:p>
        </p:txBody>
      </p:sp>
      <p:sp>
        <p:nvSpPr>
          <p:cNvPr id="7178" name="Text Box 23"/>
          <p:cNvSpPr txBox="1">
            <a:spLocks noChangeArrowheads="1"/>
          </p:cNvSpPr>
          <p:nvPr/>
        </p:nvSpPr>
        <p:spPr bwMode="auto">
          <a:xfrm>
            <a:off x="7019925" y="1767434"/>
            <a:ext cx="890588" cy="396875"/>
          </a:xfrm>
          <a:prstGeom prst="rect">
            <a:avLst/>
          </a:prstGeom>
          <a:noFill/>
          <a:ln w="9525">
            <a:noFill/>
            <a:miter lim="800000"/>
            <a:headEnd/>
            <a:tailEnd/>
          </a:ln>
        </p:spPr>
        <p:txBody>
          <a:bodyPr>
            <a:spAutoFit/>
          </a:bodyPr>
          <a:lstStyle/>
          <a:p>
            <a:pPr algn="l">
              <a:spcBef>
                <a:spcPct val="50000"/>
              </a:spcBef>
            </a:pPr>
            <a:r>
              <a:rPr kumimoji="1" lang="en-US" altLang="zh-CN" sz="2000">
                <a:solidFill>
                  <a:schemeClr val="bg2"/>
                </a:solidFill>
              </a:rPr>
              <a:t>A</a:t>
            </a:r>
            <a:r>
              <a:rPr kumimoji="1" lang="en-US" altLang="zh-CN" sz="2000">
                <a:solidFill>
                  <a:schemeClr val="bg2"/>
                </a:solidFill>
                <a:latin typeface="宋体" pitchFamily="2" charset="-122"/>
              </a:rPr>
              <a:t>·</a:t>
            </a:r>
            <a:r>
              <a:rPr kumimoji="1" lang="en-US" altLang="zh-CN" sz="2000">
                <a:solidFill>
                  <a:schemeClr val="bg2"/>
                </a:solidFill>
              </a:rPr>
              <a:t>B</a:t>
            </a:r>
          </a:p>
        </p:txBody>
      </p:sp>
      <p:sp>
        <p:nvSpPr>
          <p:cNvPr id="7179" name="Rectangle 3"/>
          <p:cNvSpPr>
            <a:spLocks noGrp="1" noChangeArrowheads="1"/>
          </p:cNvSpPr>
          <p:nvPr>
            <p:ph type="body" idx="1"/>
          </p:nvPr>
        </p:nvSpPr>
        <p:spPr>
          <a:xfrm>
            <a:off x="323850" y="692696"/>
            <a:ext cx="8686800" cy="750888"/>
          </a:xfrm>
        </p:spPr>
        <p:txBody>
          <a:bodyPr/>
          <a:lstStyle/>
          <a:p>
            <a:pPr marL="0" indent="0">
              <a:lnSpc>
                <a:spcPct val="120000"/>
              </a:lnSpc>
              <a:spcBef>
                <a:spcPct val="0"/>
              </a:spcBef>
              <a:buFont typeface="Wingdings" pitchFamily="2" charset="2"/>
              <a:buNone/>
            </a:pPr>
            <a:r>
              <a:rPr lang="en-US" altLang="zh-CN" smtClean="0">
                <a:solidFill>
                  <a:srgbClr val="CC3300"/>
                </a:solidFill>
              </a:rPr>
              <a:t>【</a:t>
            </a:r>
            <a:r>
              <a:rPr lang="zh-CN" altLang="en-US" smtClean="0">
                <a:solidFill>
                  <a:srgbClr val="CC3300"/>
                </a:solidFill>
              </a:rPr>
              <a:t>例</a:t>
            </a:r>
            <a:r>
              <a:rPr lang="en-US" altLang="zh-CN" smtClean="0">
                <a:solidFill>
                  <a:srgbClr val="CC3300"/>
                </a:solidFill>
              </a:rPr>
              <a:t>】  </a:t>
            </a:r>
            <a:r>
              <a:rPr lang="en-US" altLang="zh-CN" smtClean="0"/>
              <a:t>A</a:t>
            </a:r>
            <a:r>
              <a:rPr lang="en-US" altLang="zh-CN" smtClean="0">
                <a:latin typeface="宋体" pitchFamily="2" charset="-122"/>
              </a:rPr>
              <a:t>·</a:t>
            </a:r>
            <a:r>
              <a:rPr lang="en-US" altLang="zh-CN" smtClean="0"/>
              <a:t>B</a:t>
            </a:r>
            <a:r>
              <a:rPr lang="zh-CN" altLang="en-US" smtClean="0"/>
              <a:t>＝</a:t>
            </a:r>
            <a:r>
              <a:rPr lang="en-US" altLang="zh-CN" smtClean="0"/>
              <a:t>( (a</a:t>
            </a:r>
            <a:r>
              <a:rPr lang="en-US" altLang="zh-CN" baseline="-25000" smtClean="0"/>
              <a:t>1</a:t>
            </a:r>
            <a:r>
              <a:rPr lang="en-US" altLang="zh-CN" smtClean="0"/>
              <a:t>b</a:t>
            </a:r>
            <a:r>
              <a:rPr lang="en-US" altLang="zh-CN" baseline="-25000" smtClean="0"/>
              <a:t>1</a:t>
            </a:r>
            <a:r>
              <a:rPr lang="zh-CN" altLang="en-US" smtClean="0"/>
              <a:t>＋</a:t>
            </a:r>
            <a:r>
              <a:rPr lang="en-US" altLang="zh-CN" smtClean="0"/>
              <a:t>a</a:t>
            </a:r>
            <a:r>
              <a:rPr lang="en-US" altLang="zh-CN" baseline="-25000" smtClean="0"/>
              <a:t>2</a:t>
            </a:r>
            <a:r>
              <a:rPr lang="en-US" altLang="zh-CN" smtClean="0"/>
              <a:t>b</a:t>
            </a:r>
            <a:r>
              <a:rPr lang="en-US" altLang="zh-CN" baseline="-25000" smtClean="0"/>
              <a:t>2</a:t>
            </a:r>
            <a:r>
              <a:rPr lang="en-US" altLang="zh-CN" smtClean="0"/>
              <a:t>)</a:t>
            </a:r>
            <a:r>
              <a:rPr lang="en-US" altLang="zh-CN" baseline="-25000" smtClean="0"/>
              <a:t> </a:t>
            </a:r>
            <a:r>
              <a:rPr lang="zh-CN" altLang="en-US" smtClean="0"/>
              <a:t>＋</a:t>
            </a:r>
            <a:r>
              <a:rPr lang="en-US" altLang="zh-CN" smtClean="0"/>
              <a:t>(a</a:t>
            </a:r>
            <a:r>
              <a:rPr lang="en-US" altLang="zh-CN" baseline="-25000" smtClean="0"/>
              <a:t>3</a:t>
            </a:r>
            <a:r>
              <a:rPr lang="en-US" altLang="zh-CN" smtClean="0"/>
              <a:t>b</a:t>
            </a:r>
            <a:r>
              <a:rPr lang="en-US" altLang="zh-CN" baseline="-25000" smtClean="0"/>
              <a:t>3</a:t>
            </a:r>
            <a:r>
              <a:rPr lang="zh-CN" altLang="en-US" smtClean="0"/>
              <a:t>＋</a:t>
            </a:r>
            <a:r>
              <a:rPr lang="en-US" altLang="zh-CN" smtClean="0"/>
              <a:t>a</a:t>
            </a:r>
            <a:r>
              <a:rPr lang="en-US" altLang="zh-CN" baseline="-25000" smtClean="0"/>
              <a:t>4</a:t>
            </a:r>
            <a:r>
              <a:rPr lang="en-US" altLang="zh-CN" smtClean="0"/>
              <a:t>b</a:t>
            </a:r>
            <a:r>
              <a:rPr lang="en-US" altLang="zh-CN" baseline="-25000" smtClean="0"/>
              <a:t>4</a:t>
            </a:r>
            <a:r>
              <a:rPr lang="en-US" altLang="zh-CN" smtClean="0"/>
              <a:t>) )</a:t>
            </a:r>
          </a:p>
        </p:txBody>
      </p:sp>
      <p:sp>
        <p:nvSpPr>
          <p:cNvPr id="7180" name="Rectangle 29"/>
          <p:cNvSpPr>
            <a:spLocks noChangeArrowheads="1"/>
          </p:cNvSpPr>
          <p:nvPr/>
        </p:nvSpPr>
        <p:spPr bwMode="auto">
          <a:xfrm>
            <a:off x="2700338" y="42518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81" name="Rectangle 47"/>
          <p:cNvSpPr>
            <a:spLocks noChangeArrowheads="1"/>
          </p:cNvSpPr>
          <p:nvPr/>
        </p:nvSpPr>
        <p:spPr bwMode="auto">
          <a:xfrm>
            <a:off x="971550" y="38200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82" name="Rectangle 48"/>
          <p:cNvSpPr>
            <a:spLocks noChangeArrowheads="1"/>
          </p:cNvSpPr>
          <p:nvPr/>
        </p:nvSpPr>
        <p:spPr bwMode="auto">
          <a:xfrm>
            <a:off x="1403350" y="38200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83" name="Rectangle 49"/>
          <p:cNvSpPr>
            <a:spLocks noChangeArrowheads="1"/>
          </p:cNvSpPr>
          <p:nvPr/>
        </p:nvSpPr>
        <p:spPr bwMode="auto">
          <a:xfrm>
            <a:off x="1835150" y="38200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84" name="Rectangle 50"/>
          <p:cNvSpPr>
            <a:spLocks noChangeArrowheads="1"/>
          </p:cNvSpPr>
          <p:nvPr/>
        </p:nvSpPr>
        <p:spPr bwMode="auto">
          <a:xfrm>
            <a:off x="2268538" y="38200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85" name="Rectangle 51"/>
          <p:cNvSpPr>
            <a:spLocks noChangeArrowheads="1"/>
          </p:cNvSpPr>
          <p:nvPr/>
        </p:nvSpPr>
        <p:spPr bwMode="auto">
          <a:xfrm>
            <a:off x="2700338" y="38200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86" name="Rectangle 52"/>
          <p:cNvSpPr>
            <a:spLocks noChangeArrowheads="1"/>
          </p:cNvSpPr>
          <p:nvPr/>
        </p:nvSpPr>
        <p:spPr bwMode="auto">
          <a:xfrm>
            <a:off x="971550" y="33882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87" name="Rectangle 53"/>
          <p:cNvSpPr>
            <a:spLocks noChangeArrowheads="1"/>
          </p:cNvSpPr>
          <p:nvPr/>
        </p:nvSpPr>
        <p:spPr bwMode="auto">
          <a:xfrm>
            <a:off x="971550" y="29564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88" name="Rectangle 54"/>
          <p:cNvSpPr>
            <a:spLocks noChangeArrowheads="1"/>
          </p:cNvSpPr>
          <p:nvPr/>
        </p:nvSpPr>
        <p:spPr bwMode="auto">
          <a:xfrm>
            <a:off x="971550" y="2523084"/>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89" name="Rectangle 55"/>
          <p:cNvSpPr>
            <a:spLocks noChangeArrowheads="1"/>
          </p:cNvSpPr>
          <p:nvPr/>
        </p:nvSpPr>
        <p:spPr bwMode="auto">
          <a:xfrm>
            <a:off x="1403350" y="2523084"/>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90" name="Rectangle 56"/>
          <p:cNvSpPr>
            <a:spLocks noChangeArrowheads="1"/>
          </p:cNvSpPr>
          <p:nvPr/>
        </p:nvSpPr>
        <p:spPr bwMode="auto">
          <a:xfrm>
            <a:off x="1403350" y="33882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91" name="Rectangle 57"/>
          <p:cNvSpPr>
            <a:spLocks noChangeArrowheads="1"/>
          </p:cNvSpPr>
          <p:nvPr/>
        </p:nvSpPr>
        <p:spPr bwMode="auto">
          <a:xfrm>
            <a:off x="1835150" y="33882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92" name="Rectangle 58"/>
          <p:cNvSpPr>
            <a:spLocks noChangeArrowheads="1"/>
          </p:cNvSpPr>
          <p:nvPr/>
        </p:nvSpPr>
        <p:spPr bwMode="auto">
          <a:xfrm>
            <a:off x="2268538" y="33882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93" name="Rectangle 59"/>
          <p:cNvSpPr>
            <a:spLocks noChangeArrowheads="1"/>
          </p:cNvSpPr>
          <p:nvPr/>
        </p:nvSpPr>
        <p:spPr bwMode="auto">
          <a:xfrm>
            <a:off x="2700338" y="33882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94" name="Rectangle 68"/>
          <p:cNvSpPr>
            <a:spLocks noChangeArrowheads="1"/>
          </p:cNvSpPr>
          <p:nvPr/>
        </p:nvSpPr>
        <p:spPr bwMode="auto">
          <a:xfrm>
            <a:off x="3132138" y="42518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95" name="Rectangle 69"/>
          <p:cNvSpPr>
            <a:spLocks noChangeArrowheads="1"/>
          </p:cNvSpPr>
          <p:nvPr/>
        </p:nvSpPr>
        <p:spPr bwMode="auto">
          <a:xfrm>
            <a:off x="3132138" y="38200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96" name="Rectangle 70"/>
          <p:cNvSpPr>
            <a:spLocks noChangeArrowheads="1"/>
          </p:cNvSpPr>
          <p:nvPr/>
        </p:nvSpPr>
        <p:spPr bwMode="auto">
          <a:xfrm>
            <a:off x="3563938" y="38200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97" name="Rectangle 71"/>
          <p:cNvSpPr>
            <a:spLocks noChangeArrowheads="1"/>
          </p:cNvSpPr>
          <p:nvPr/>
        </p:nvSpPr>
        <p:spPr bwMode="auto">
          <a:xfrm>
            <a:off x="3132138" y="33882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98" name="Rectangle 72"/>
          <p:cNvSpPr>
            <a:spLocks noChangeArrowheads="1"/>
          </p:cNvSpPr>
          <p:nvPr/>
        </p:nvSpPr>
        <p:spPr bwMode="auto">
          <a:xfrm>
            <a:off x="3563938" y="33882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99" name="Rectangle 73"/>
          <p:cNvSpPr>
            <a:spLocks noChangeArrowheads="1"/>
          </p:cNvSpPr>
          <p:nvPr/>
        </p:nvSpPr>
        <p:spPr bwMode="auto">
          <a:xfrm>
            <a:off x="3995738" y="33882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00" name="Rectangle 74"/>
          <p:cNvSpPr>
            <a:spLocks noChangeArrowheads="1"/>
          </p:cNvSpPr>
          <p:nvPr/>
        </p:nvSpPr>
        <p:spPr bwMode="auto">
          <a:xfrm>
            <a:off x="3132138" y="29564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01" name="Rectangle 75"/>
          <p:cNvSpPr>
            <a:spLocks noChangeArrowheads="1"/>
          </p:cNvSpPr>
          <p:nvPr/>
        </p:nvSpPr>
        <p:spPr bwMode="auto">
          <a:xfrm>
            <a:off x="3563938" y="29564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02" name="Rectangle 76"/>
          <p:cNvSpPr>
            <a:spLocks noChangeArrowheads="1"/>
          </p:cNvSpPr>
          <p:nvPr/>
        </p:nvSpPr>
        <p:spPr bwMode="auto">
          <a:xfrm>
            <a:off x="3995738" y="29564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03" name="Rectangle 77"/>
          <p:cNvSpPr>
            <a:spLocks noChangeArrowheads="1"/>
          </p:cNvSpPr>
          <p:nvPr/>
        </p:nvSpPr>
        <p:spPr bwMode="auto">
          <a:xfrm>
            <a:off x="3563938" y="2523084"/>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04" name="Rectangle 78"/>
          <p:cNvSpPr>
            <a:spLocks noChangeArrowheads="1"/>
          </p:cNvSpPr>
          <p:nvPr/>
        </p:nvSpPr>
        <p:spPr bwMode="auto">
          <a:xfrm>
            <a:off x="3995738" y="2523084"/>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05" name="Rectangle 79"/>
          <p:cNvSpPr>
            <a:spLocks noChangeArrowheads="1"/>
          </p:cNvSpPr>
          <p:nvPr/>
        </p:nvSpPr>
        <p:spPr bwMode="auto">
          <a:xfrm>
            <a:off x="4427538" y="2523084"/>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06" name="Rectangle 80"/>
          <p:cNvSpPr>
            <a:spLocks noChangeArrowheads="1"/>
          </p:cNvSpPr>
          <p:nvPr/>
        </p:nvSpPr>
        <p:spPr bwMode="auto">
          <a:xfrm>
            <a:off x="4429125" y="29564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07" name="Rectangle 81"/>
          <p:cNvSpPr>
            <a:spLocks noChangeArrowheads="1"/>
          </p:cNvSpPr>
          <p:nvPr/>
        </p:nvSpPr>
        <p:spPr bwMode="auto">
          <a:xfrm>
            <a:off x="4860925" y="29564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08" name="Rectangle 82"/>
          <p:cNvSpPr>
            <a:spLocks noChangeArrowheads="1"/>
          </p:cNvSpPr>
          <p:nvPr/>
        </p:nvSpPr>
        <p:spPr bwMode="auto">
          <a:xfrm>
            <a:off x="5292725" y="29564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09" name="Rectangle 83"/>
          <p:cNvSpPr>
            <a:spLocks noChangeArrowheads="1"/>
          </p:cNvSpPr>
          <p:nvPr/>
        </p:nvSpPr>
        <p:spPr bwMode="auto">
          <a:xfrm>
            <a:off x="4429125" y="42518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10" name="Rectangle 84"/>
          <p:cNvSpPr>
            <a:spLocks noChangeArrowheads="1"/>
          </p:cNvSpPr>
          <p:nvPr/>
        </p:nvSpPr>
        <p:spPr bwMode="auto">
          <a:xfrm>
            <a:off x="4860925" y="42518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11" name="Rectangle 85"/>
          <p:cNvSpPr>
            <a:spLocks noChangeArrowheads="1"/>
          </p:cNvSpPr>
          <p:nvPr/>
        </p:nvSpPr>
        <p:spPr bwMode="auto">
          <a:xfrm>
            <a:off x="5292725" y="42518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12" name="Rectangle 86"/>
          <p:cNvSpPr>
            <a:spLocks noChangeArrowheads="1"/>
          </p:cNvSpPr>
          <p:nvPr/>
        </p:nvSpPr>
        <p:spPr bwMode="auto">
          <a:xfrm>
            <a:off x="4860925" y="38200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13" name="Rectangle 87"/>
          <p:cNvSpPr>
            <a:spLocks noChangeArrowheads="1"/>
          </p:cNvSpPr>
          <p:nvPr/>
        </p:nvSpPr>
        <p:spPr bwMode="auto">
          <a:xfrm>
            <a:off x="5292725" y="38200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14" name="Rectangle 88"/>
          <p:cNvSpPr>
            <a:spLocks noChangeArrowheads="1"/>
          </p:cNvSpPr>
          <p:nvPr/>
        </p:nvSpPr>
        <p:spPr bwMode="auto">
          <a:xfrm>
            <a:off x="5724525" y="38200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15" name="Rectangle 89"/>
          <p:cNvSpPr>
            <a:spLocks noChangeArrowheads="1"/>
          </p:cNvSpPr>
          <p:nvPr/>
        </p:nvSpPr>
        <p:spPr bwMode="auto">
          <a:xfrm>
            <a:off x="5292725" y="33882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16" name="Rectangle 90"/>
          <p:cNvSpPr>
            <a:spLocks noChangeArrowheads="1"/>
          </p:cNvSpPr>
          <p:nvPr/>
        </p:nvSpPr>
        <p:spPr bwMode="auto">
          <a:xfrm>
            <a:off x="5724525" y="33882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17" name="Rectangle 91"/>
          <p:cNvSpPr>
            <a:spLocks noChangeArrowheads="1"/>
          </p:cNvSpPr>
          <p:nvPr/>
        </p:nvSpPr>
        <p:spPr bwMode="auto">
          <a:xfrm>
            <a:off x="6156325" y="33882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18" name="Rectangle 92"/>
          <p:cNvSpPr>
            <a:spLocks noChangeArrowheads="1"/>
          </p:cNvSpPr>
          <p:nvPr/>
        </p:nvSpPr>
        <p:spPr bwMode="auto">
          <a:xfrm>
            <a:off x="5724525" y="29564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19" name="Rectangle 93"/>
          <p:cNvSpPr>
            <a:spLocks noChangeArrowheads="1"/>
          </p:cNvSpPr>
          <p:nvPr/>
        </p:nvSpPr>
        <p:spPr bwMode="auto">
          <a:xfrm>
            <a:off x="6156325" y="29564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20" name="Rectangle 94"/>
          <p:cNvSpPr>
            <a:spLocks noChangeArrowheads="1"/>
          </p:cNvSpPr>
          <p:nvPr/>
        </p:nvSpPr>
        <p:spPr bwMode="auto">
          <a:xfrm>
            <a:off x="6588125" y="29564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21" name="Rectangle 95"/>
          <p:cNvSpPr>
            <a:spLocks noChangeArrowheads="1"/>
          </p:cNvSpPr>
          <p:nvPr/>
        </p:nvSpPr>
        <p:spPr bwMode="auto">
          <a:xfrm>
            <a:off x="5724525" y="2523084"/>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22" name="Rectangle 96"/>
          <p:cNvSpPr>
            <a:spLocks noChangeArrowheads="1"/>
          </p:cNvSpPr>
          <p:nvPr/>
        </p:nvSpPr>
        <p:spPr bwMode="auto">
          <a:xfrm>
            <a:off x="6156325" y="2523084"/>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23" name="Rectangle 97"/>
          <p:cNvSpPr>
            <a:spLocks noChangeArrowheads="1"/>
          </p:cNvSpPr>
          <p:nvPr/>
        </p:nvSpPr>
        <p:spPr bwMode="auto">
          <a:xfrm>
            <a:off x="6588125" y="2523084"/>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grpSp>
        <p:nvGrpSpPr>
          <p:cNvPr id="2" name="Group 123"/>
          <p:cNvGrpSpPr>
            <a:grpSpLocks/>
          </p:cNvGrpSpPr>
          <p:nvPr/>
        </p:nvGrpSpPr>
        <p:grpSpPr bwMode="auto">
          <a:xfrm>
            <a:off x="755650" y="4683671"/>
            <a:ext cx="7345363" cy="431800"/>
            <a:chOff x="612" y="3566"/>
            <a:chExt cx="4627" cy="272"/>
          </a:xfrm>
        </p:grpSpPr>
        <p:sp>
          <p:nvSpPr>
            <p:cNvPr id="7305" name="Rectangle 30"/>
            <p:cNvSpPr>
              <a:spLocks noChangeArrowheads="1"/>
            </p:cNvSpPr>
            <p:nvPr/>
          </p:nvSpPr>
          <p:spPr bwMode="auto">
            <a:xfrm>
              <a:off x="884" y="3566"/>
              <a:ext cx="272" cy="272"/>
            </a:xfrm>
            <a:prstGeom prst="rect">
              <a:avLst/>
            </a:prstGeom>
            <a:noFill/>
            <a:ln w="28575" algn="ctr">
              <a:noFill/>
              <a:miter lim="800000"/>
              <a:headEnd/>
              <a:tailEnd type="none" w="med" len="lg"/>
            </a:ln>
          </p:spPr>
          <p:txBody>
            <a:bodyPr wrap="none" anchor="ctr"/>
            <a:lstStyle/>
            <a:p>
              <a:r>
                <a:rPr lang="en-US" altLang="zh-CN" sz="2000"/>
                <a:t>1</a:t>
              </a:r>
            </a:p>
          </p:txBody>
        </p:sp>
        <p:sp>
          <p:nvSpPr>
            <p:cNvPr id="7306" name="Rectangle 31"/>
            <p:cNvSpPr>
              <a:spLocks noChangeArrowheads="1"/>
            </p:cNvSpPr>
            <p:nvPr/>
          </p:nvSpPr>
          <p:spPr bwMode="auto">
            <a:xfrm>
              <a:off x="1156" y="3566"/>
              <a:ext cx="272" cy="272"/>
            </a:xfrm>
            <a:prstGeom prst="rect">
              <a:avLst/>
            </a:prstGeom>
            <a:noFill/>
            <a:ln w="28575" algn="ctr">
              <a:noFill/>
              <a:miter lim="800000"/>
              <a:headEnd/>
              <a:tailEnd type="none" w="med" len="lg"/>
            </a:ln>
          </p:spPr>
          <p:txBody>
            <a:bodyPr wrap="none" anchor="ctr"/>
            <a:lstStyle/>
            <a:p>
              <a:r>
                <a:rPr lang="en-US" altLang="zh-CN" sz="2000"/>
                <a:t>2</a:t>
              </a:r>
            </a:p>
          </p:txBody>
        </p:sp>
        <p:sp>
          <p:nvSpPr>
            <p:cNvPr id="7307" name="Rectangle 32"/>
            <p:cNvSpPr>
              <a:spLocks noChangeArrowheads="1"/>
            </p:cNvSpPr>
            <p:nvPr/>
          </p:nvSpPr>
          <p:spPr bwMode="auto">
            <a:xfrm>
              <a:off x="1428" y="3566"/>
              <a:ext cx="272" cy="272"/>
            </a:xfrm>
            <a:prstGeom prst="rect">
              <a:avLst/>
            </a:prstGeom>
            <a:noFill/>
            <a:ln w="28575" algn="ctr">
              <a:noFill/>
              <a:miter lim="800000"/>
              <a:headEnd/>
              <a:tailEnd type="none" w="med" len="lg"/>
            </a:ln>
          </p:spPr>
          <p:txBody>
            <a:bodyPr wrap="none" anchor="ctr"/>
            <a:lstStyle/>
            <a:p>
              <a:r>
                <a:rPr lang="en-US" altLang="zh-CN" sz="2000"/>
                <a:t>3</a:t>
              </a:r>
            </a:p>
          </p:txBody>
        </p:sp>
        <p:sp>
          <p:nvSpPr>
            <p:cNvPr id="7308" name="Rectangle 33"/>
            <p:cNvSpPr>
              <a:spLocks noChangeArrowheads="1"/>
            </p:cNvSpPr>
            <p:nvPr/>
          </p:nvSpPr>
          <p:spPr bwMode="auto">
            <a:xfrm>
              <a:off x="1701" y="3566"/>
              <a:ext cx="272" cy="272"/>
            </a:xfrm>
            <a:prstGeom prst="rect">
              <a:avLst/>
            </a:prstGeom>
            <a:noFill/>
            <a:ln w="28575" algn="ctr">
              <a:noFill/>
              <a:miter lim="800000"/>
              <a:headEnd/>
              <a:tailEnd type="none" w="med" len="lg"/>
            </a:ln>
          </p:spPr>
          <p:txBody>
            <a:bodyPr wrap="none" anchor="ctr"/>
            <a:lstStyle/>
            <a:p>
              <a:r>
                <a:rPr lang="en-US" altLang="zh-CN" sz="2000"/>
                <a:t>4</a:t>
              </a:r>
            </a:p>
          </p:txBody>
        </p:sp>
        <p:sp>
          <p:nvSpPr>
            <p:cNvPr id="7309" name="Rectangle 34"/>
            <p:cNvSpPr>
              <a:spLocks noChangeArrowheads="1"/>
            </p:cNvSpPr>
            <p:nvPr/>
          </p:nvSpPr>
          <p:spPr bwMode="auto">
            <a:xfrm>
              <a:off x="1973" y="3566"/>
              <a:ext cx="272" cy="272"/>
            </a:xfrm>
            <a:prstGeom prst="rect">
              <a:avLst/>
            </a:prstGeom>
            <a:noFill/>
            <a:ln w="28575" algn="ctr">
              <a:noFill/>
              <a:miter lim="800000"/>
              <a:headEnd/>
              <a:tailEnd type="none" w="med" len="lg"/>
            </a:ln>
          </p:spPr>
          <p:txBody>
            <a:bodyPr wrap="none" anchor="ctr"/>
            <a:lstStyle/>
            <a:p>
              <a:r>
                <a:rPr lang="en-US" altLang="zh-CN" sz="2000"/>
                <a:t>5</a:t>
              </a:r>
            </a:p>
          </p:txBody>
        </p:sp>
        <p:sp>
          <p:nvSpPr>
            <p:cNvPr id="7310" name="Rectangle 35"/>
            <p:cNvSpPr>
              <a:spLocks noChangeArrowheads="1"/>
            </p:cNvSpPr>
            <p:nvPr/>
          </p:nvSpPr>
          <p:spPr bwMode="auto">
            <a:xfrm>
              <a:off x="2245" y="3566"/>
              <a:ext cx="272" cy="272"/>
            </a:xfrm>
            <a:prstGeom prst="rect">
              <a:avLst/>
            </a:prstGeom>
            <a:noFill/>
            <a:ln w="28575" algn="ctr">
              <a:noFill/>
              <a:miter lim="800000"/>
              <a:headEnd/>
              <a:tailEnd type="none" w="med" len="lg"/>
            </a:ln>
          </p:spPr>
          <p:txBody>
            <a:bodyPr wrap="none" anchor="ctr"/>
            <a:lstStyle/>
            <a:p>
              <a:r>
                <a:rPr lang="en-US" altLang="zh-CN" sz="2000"/>
                <a:t>6</a:t>
              </a:r>
            </a:p>
          </p:txBody>
        </p:sp>
        <p:sp>
          <p:nvSpPr>
            <p:cNvPr id="7311" name="Rectangle 36"/>
            <p:cNvSpPr>
              <a:spLocks noChangeArrowheads="1"/>
            </p:cNvSpPr>
            <p:nvPr/>
          </p:nvSpPr>
          <p:spPr bwMode="auto">
            <a:xfrm>
              <a:off x="2517" y="3566"/>
              <a:ext cx="272" cy="272"/>
            </a:xfrm>
            <a:prstGeom prst="rect">
              <a:avLst/>
            </a:prstGeom>
            <a:noFill/>
            <a:ln w="28575" algn="ctr">
              <a:noFill/>
              <a:miter lim="800000"/>
              <a:headEnd/>
              <a:tailEnd type="none" w="med" len="lg"/>
            </a:ln>
          </p:spPr>
          <p:txBody>
            <a:bodyPr wrap="none" anchor="ctr"/>
            <a:lstStyle/>
            <a:p>
              <a:r>
                <a:rPr lang="en-US" altLang="zh-CN" sz="2000"/>
                <a:t>7</a:t>
              </a:r>
            </a:p>
          </p:txBody>
        </p:sp>
        <p:sp>
          <p:nvSpPr>
            <p:cNvPr id="7312" name="Rectangle 37"/>
            <p:cNvSpPr>
              <a:spLocks noChangeArrowheads="1"/>
            </p:cNvSpPr>
            <p:nvPr/>
          </p:nvSpPr>
          <p:spPr bwMode="auto">
            <a:xfrm>
              <a:off x="2790" y="3566"/>
              <a:ext cx="272" cy="272"/>
            </a:xfrm>
            <a:prstGeom prst="rect">
              <a:avLst/>
            </a:prstGeom>
            <a:noFill/>
            <a:ln w="28575" algn="ctr">
              <a:noFill/>
              <a:miter lim="800000"/>
              <a:headEnd/>
              <a:tailEnd type="none" w="med" len="lg"/>
            </a:ln>
          </p:spPr>
          <p:txBody>
            <a:bodyPr wrap="none" anchor="ctr"/>
            <a:lstStyle/>
            <a:p>
              <a:r>
                <a:rPr lang="en-US" altLang="zh-CN" sz="2000"/>
                <a:t>8</a:t>
              </a:r>
            </a:p>
          </p:txBody>
        </p:sp>
        <p:sp>
          <p:nvSpPr>
            <p:cNvPr id="7313" name="Rectangle 38"/>
            <p:cNvSpPr>
              <a:spLocks noChangeArrowheads="1"/>
            </p:cNvSpPr>
            <p:nvPr/>
          </p:nvSpPr>
          <p:spPr bwMode="auto">
            <a:xfrm>
              <a:off x="3061" y="3566"/>
              <a:ext cx="272" cy="272"/>
            </a:xfrm>
            <a:prstGeom prst="rect">
              <a:avLst/>
            </a:prstGeom>
            <a:noFill/>
            <a:ln w="28575" algn="ctr">
              <a:noFill/>
              <a:miter lim="800000"/>
              <a:headEnd/>
              <a:tailEnd type="none" w="med" len="lg"/>
            </a:ln>
          </p:spPr>
          <p:txBody>
            <a:bodyPr wrap="none" anchor="ctr"/>
            <a:lstStyle/>
            <a:p>
              <a:r>
                <a:rPr lang="en-US" altLang="zh-CN" sz="2000"/>
                <a:t>9</a:t>
              </a:r>
            </a:p>
          </p:txBody>
        </p:sp>
        <p:sp>
          <p:nvSpPr>
            <p:cNvPr id="7314" name="Rectangle 39"/>
            <p:cNvSpPr>
              <a:spLocks noChangeArrowheads="1"/>
            </p:cNvSpPr>
            <p:nvPr/>
          </p:nvSpPr>
          <p:spPr bwMode="auto">
            <a:xfrm>
              <a:off x="3333" y="3566"/>
              <a:ext cx="272" cy="272"/>
            </a:xfrm>
            <a:prstGeom prst="rect">
              <a:avLst/>
            </a:prstGeom>
            <a:noFill/>
            <a:ln w="28575" algn="ctr">
              <a:noFill/>
              <a:miter lim="800000"/>
              <a:headEnd/>
              <a:tailEnd type="none" w="med" len="lg"/>
            </a:ln>
          </p:spPr>
          <p:txBody>
            <a:bodyPr wrap="none" anchor="ctr"/>
            <a:lstStyle/>
            <a:p>
              <a:r>
                <a:rPr lang="en-US" altLang="zh-CN" sz="2000"/>
                <a:t>10</a:t>
              </a:r>
            </a:p>
          </p:txBody>
        </p:sp>
        <p:sp>
          <p:nvSpPr>
            <p:cNvPr id="7315" name="Rectangle 40"/>
            <p:cNvSpPr>
              <a:spLocks noChangeArrowheads="1"/>
            </p:cNvSpPr>
            <p:nvPr/>
          </p:nvSpPr>
          <p:spPr bwMode="auto">
            <a:xfrm>
              <a:off x="3605" y="3566"/>
              <a:ext cx="272" cy="272"/>
            </a:xfrm>
            <a:prstGeom prst="rect">
              <a:avLst/>
            </a:prstGeom>
            <a:noFill/>
            <a:ln w="28575" algn="ctr">
              <a:noFill/>
              <a:miter lim="800000"/>
              <a:headEnd/>
              <a:tailEnd type="none" w="med" len="lg"/>
            </a:ln>
          </p:spPr>
          <p:txBody>
            <a:bodyPr wrap="none" anchor="ctr"/>
            <a:lstStyle/>
            <a:p>
              <a:r>
                <a:rPr lang="en-US" altLang="zh-CN" sz="2000"/>
                <a:t>11</a:t>
              </a:r>
            </a:p>
          </p:txBody>
        </p:sp>
        <p:sp>
          <p:nvSpPr>
            <p:cNvPr id="7316" name="Rectangle 41"/>
            <p:cNvSpPr>
              <a:spLocks noChangeArrowheads="1"/>
            </p:cNvSpPr>
            <p:nvPr/>
          </p:nvSpPr>
          <p:spPr bwMode="auto">
            <a:xfrm>
              <a:off x="3878" y="3566"/>
              <a:ext cx="272" cy="272"/>
            </a:xfrm>
            <a:prstGeom prst="rect">
              <a:avLst/>
            </a:prstGeom>
            <a:noFill/>
            <a:ln w="28575" algn="ctr">
              <a:noFill/>
              <a:miter lim="800000"/>
              <a:headEnd/>
              <a:tailEnd type="none" w="med" len="lg"/>
            </a:ln>
          </p:spPr>
          <p:txBody>
            <a:bodyPr wrap="none" anchor="ctr"/>
            <a:lstStyle/>
            <a:p>
              <a:r>
                <a:rPr lang="en-US" altLang="zh-CN" sz="2000"/>
                <a:t>12</a:t>
              </a:r>
            </a:p>
          </p:txBody>
        </p:sp>
        <p:sp>
          <p:nvSpPr>
            <p:cNvPr id="7317" name="Rectangle 42"/>
            <p:cNvSpPr>
              <a:spLocks noChangeArrowheads="1"/>
            </p:cNvSpPr>
            <p:nvPr/>
          </p:nvSpPr>
          <p:spPr bwMode="auto">
            <a:xfrm>
              <a:off x="4150" y="3566"/>
              <a:ext cx="272" cy="272"/>
            </a:xfrm>
            <a:prstGeom prst="rect">
              <a:avLst/>
            </a:prstGeom>
            <a:noFill/>
            <a:ln w="28575" algn="ctr">
              <a:noFill/>
              <a:miter lim="800000"/>
              <a:headEnd/>
              <a:tailEnd type="none" w="med" len="lg"/>
            </a:ln>
          </p:spPr>
          <p:txBody>
            <a:bodyPr wrap="none" anchor="ctr"/>
            <a:lstStyle/>
            <a:p>
              <a:r>
                <a:rPr lang="en-US" altLang="zh-CN" sz="2000"/>
                <a:t>13</a:t>
              </a:r>
            </a:p>
          </p:txBody>
        </p:sp>
        <p:sp>
          <p:nvSpPr>
            <p:cNvPr id="7318" name="Rectangle 43"/>
            <p:cNvSpPr>
              <a:spLocks noChangeArrowheads="1"/>
            </p:cNvSpPr>
            <p:nvPr/>
          </p:nvSpPr>
          <p:spPr bwMode="auto">
            <a:xfrm>
              <a:off x="4422" y="3566"/>
              <a:ext cx="272" cy="272"/>
            </a:xfrm>
            <a:prstGeom prst="rect">
              <a:avLst/>
            </a:prstGeom>
            <a:noFill/>
            <a:ln w="28575" algn="ctr">
              <a:noFill/>
              <a:miter lim="800000"/>
              <a:headEnd/>
              <a:tailEnd type="none" w="med" len="lg"/>
            </a:ln>
          </p:spPr>
          <p:txBody>
            <a:bodyPr wrap="none" anchor="ctr"/>
            <a:lstStyle/>
            <a:p>
              <a:r>
                <a:rPr lang="en-US" altLang="zh-CN" sz="2000"/>
                <a:t>14</a:t>
              </a:r>
            </a:p>
          </p:txBody>
        </p:sp>
        <p:sp>
          <p:nvSpPr>
            <p:cNvPr id="7319" name="Rectangle 44"/>
            <p:cNvSpPr>
              <a:spLocks noChangeArrowheads="1"/>
            </p:cNvSpPr>
            <p:nvPr/>
          </p:nvSpPr>
          <p:spPr bwMode="auto">
            <a:xfrm>
              <a:off x="4694" y="3566"/>
              <a:ext cx="272" cy="272"/>
            </a:xfrm>
            <a:prstGeom prst="rect">
              <a:avLst/>
            </a:prstGeom>
            <a:noFill/>
            <a:ln w="28575" algn="ctr">
              <a:noFill/>
              <a:miter lim="800000"/>
              <a:headEnd/>
              <a:tailEnd type="none" w="med" len="lg"/>
            </a:ln>
          </p:spPr>
          <p:txBody>
            <a:bodyPr wrap="none" anchor="ctr"/>
            <a:lstStyle/>
            <a:p>
              <a:r>
                <a:rPr lang="en-US" altLang="zh-CN" sz="2000"/>
                <a:t>15</a:t>
              </a:r>
            </a:p>
          </p:txBody>
        </p:sp>
        <p:sp>
          <p:nvSpPr>
            <p:cNvPr id="7320" name="Rectangle 45"/>
            <p:cNvSpPr>
              <a:spLocks noChangeArrowheads="1"/>
            </p:cNvSpPr>
            <p:nvPr/>
          </p:nvSpPr>
          <p:spPr bwMode="auto">
            <a:xfrm>
              <a:off x="4967" y="3566"/>
              <a:ext cx="272" cy="272"/>
            </a:xfrm>
            <a:prstGeom prst="rect">
              <a:avLst/>
            </a:prstGeom>
            <a:noFill/>
            <a:ln w="28575" algn="ctr">
              <a:noFill/>
              <a:miter lim="800000"/>
              <a:headEnd/>
              <a:tailEnd type="none" w="med" len="lg"/>
            </a:ln>
          </p:spPr>
          <p:txBody>
            <a:bodyPr wrap="none" anchor="ctr"/>
            <a:lstStyle/>
            <a:p>
              <a:r>
                <a:rPr lang="en-US" altLang="zh-CN" sz="2000"/>
                <a:t>16</a:t>
              </a:r>
            </a:p>
          </p:txBody>
        </p:sp>
        <p:sp>
          <p:nvSpPr>
            <p:cNvPr id="7321" name="Rectangle 113"/>
            <p:cNvSpPr>
              <a:spLocks noChangeArrowheads="1"/>
            </p:cNvSpPr>
            <p:nvPr/>
          </p:nvSpPr>
          <p:spPr bwMode="auto">
            <a:xfrm>
              <a:off x="612" y="3566"/>
              <a:ext cx="272" cy="272"/>
            </a:xfrm>
            <a:prstGeom prst="rect">
              <a:avLst/>
            </a:prstGeom>
            <a:noFill/>
            <a:ln w="28575" algn="ctr">
              <a:noFill/>
              <a:miter lim="800000"/>
              <a:headEnd/>
              <a:tailEnd type="none" w="med" len="lg"/>
            </a:ln>
          </p:spPr>
          <p:txBody>
            <a:bodyPr wrap="none" anchor="ctr"/>
            <a:lstStyle/>
            <a:p>
              <a:r>
                <a:rPr lang="en-US" altLang="zh-CN" sz="2000"/>
                <a:t>0</a:t>
              </a:r>
            </a:p>
          </p:txBody>
        </p:sp>
      </p:grpSp>
      <p:sp>
        <p:nvSpPr>
          <p:cNvPr id="7225" name="Rectangle 115"/>
          <p:cNvSpPr>
            <a:spLocks noChangeArrowheads="1"/>
          </p:cNvSpPr>
          <p:nvPr/>
        </p:nvSpPr>
        <p:spPr bwMode="auto">
          <a:xfrm>
            <a:off x="7019925" y="29564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26" name="Rectangle 116"/>
          <p:cNvSpPr>
            <a:spLocks noChangeArrowheads="1"/>
          </p:cNvSpPr>
          <p:nvPr/>
        </p:nvSpPr>
        <p:spPr bwMode="auto">
          <a:xfrm>
            <a:off x="7019925" y="33882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27" name="Rectangle 117"/>
          <p:cNvSpPr>
            <a:spLocks noChangeArrowheads="1"/>
          </p:cNvSpPr>
          <p:nvPr/>
        </p:nvSpPr>
        <p:spPr bwMode="auto">
          <a:xfrm>
            <a:off x="6588125" y="38200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28" name="Rectangle 118"/>
          <p:cNvSpPr>
            <a:spLocks noChangeArrowheads="1"/>
          </p:cNvSpPr>
          <p:nvPr/>
        </p:nvSpPr>
        <p:spPr bwMode="auto">
          <a:xfrm>
            <a:off x="7019925" y="38200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29" name="Rectangle 119"/>
          <p:cNvSpPr>
            <a:spLocks noChangeArrowheads="1"/>
          </p:cNvSpPr>
          <p:nvPr/>
        </p:nvSpPr>
        <p:spPr bwMode="auto">
          <a:xfrm>
            <a:off x="7019925" y="42518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30" name="Rectangle 120"/>
          <p:cNvSpPr>
            <a:spLocks noChangeArrowheads="1"/>
          </p:cNvSpPr>
          <p:nvPr/>
        </p:nvSpPr>
        <p:spPr bwMode="auto">
          <a:xfrm>
            <a:off x="6156325" y="42518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31" name="Rectangle 121"/>
          <p:cNvSpPr>
            <a:spLocks noChangeArrowheads="1"/>
          </p:cNvSpPr>
          <p:nvPr/>
        </p:nvSpPr>
        <p:spPr bwMode="auto">
          <a:xfrm>
            <a:off x="6588125" y="42518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32" name="Rectangle 25"/>
          <p:cNvSpPr>
            <a:spLocks noChangeArrowheads="1"/>
          </p:cNvSpPr>
          <p:nvPr/>
        </p:nvSpPr>
        <p:spPr bwMode="auto">
          <a:xfrm>
            <a:off x="971550" y="4251871"/>
            <a:ext cx="431800" cy="431800"/>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7233" name="Rectangle 26"/>
          <p:cNvSpPr>
            <a:spLocks noChangeArrowheads="1"/>
          </p:cNvSpPr>
          <p:nvPr/>
        </p:nvSpPr>
        <p:spPr bwMode="auto">
          <a:xfrm>
            <a:off x="1403350" y="4251871"/>
            <a:ext cx="431800" cy="431800"/>
          </a:xfrm>
          <a:prstGeom prst="rect">
            <a:avLst/>
          </a:prstGeom>
          <a:solidFill>
            <a:srgbClr val="00CC00"/>
          </a:solidFill>
          <a:ln w="28575" algn="ctr">
            <a:solidFill>
              <a:schemeClr val="tx1"/>
            </a:solidFill>
            <a:miter lim="800000"/>
            <a:headEnd/>
            <a:tailEnd type="none" w="med" len="lg"/>
          </a:ln>
        </p:spPr>
        <p:txBody>
          <a:bodyPr wrap="none" anchor="ctr"/>
          <a:lstStyle/>
          <a:p>
            <a:endParaRPr lang="zh-CN" altLang="en-US"/>
          </a:p>
        </p:txBody>
      </p:sp>
      <p:sp>
        <p:nvSpPr>
          <p:cNvPr id="7234" name="Rectangle 27"/>
          <p:cNvSpPr>
            <a:spLocks noChangeArrowheads="1"/>
          </p:cNvSpPr>
          <p:nvPr/>
        </p:nvSpPr>
        <p:spPr bwMode="auto">
          <a:xfrm>
            <a:off x="1835150" y="4251871"/>
            <a:ext cx="431800" cy="431800"/>
          </a:xfrm>
          <a:prstGeom prst="rect">
            <a:avLst/>
          </a:prstGeom>
          <a:solidFill>
            <a:srgbClr val="0066FF"/>
          </a:solidFill>
          <a:ln w="28575" algn="ctr">
            <a:solidFill>
              <a:schemeClr val="tx1"/>
            </a:solidFill>
            <a:miter lim="800000"/>
            <a:headEnd/>
            <a:tailEnd type="none" w="med" len="lg"/>
          </a:ln>
        </p:spPr>
        <p:txBody>
          <a:bodyPr wrap="none" anchor="ctr"/>
          <a:lstStyle/>
          <a:p>
            <a:endParaRPr lang="zh-CN" altLang="en-US"/>
          </a:p>
        </p:txBody>
      </p:sp>
      <p:sp>
        <p:nvSpPr>
          <p:cNvPr id="7235" name="Rectangle 28"/>
          <p:cNvSpPr>
            <a:spLocks noChangeArrowheads="1"/>
          </p:cNvSpPr>
          <p:nvPr/>
        </p:nvSpPr>
        <p:spPr bwMode="auto">
          <a:xfrm>
            <a:off x="2268538" y="4251871"/>
            <a:ext cx="431800" cy="431800"/>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7236" name="Rectangle 60"/>
          <p:cNvSpPr>
            <a:spLocks noChangeArrowheads="1"/>
          </p:cNvSpPr>
          <p:nvPr/>
        </p:nvSpPr>
        <p:spPr bwMode="auto">
          <a:xfrm>
            <a:off x="1403350" y="2956471"/>
            <a:ext cx="431800" cy="431800"/>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7237" name="Rectangle 61"/>
          <p:cNvSpPr>
            <a:spLocks noChangeArrowheads="1"/>
          </p:cNvSpPr>
          <p:nvPr/>
        </p:nvSpPr>
        <p:spPr bwMode="auto">
          <a:xfrm>
            <a:off x="1835150" y="2956471"/>
            <a:ext cx="431800" cy="431800"/>
          </a:xfrm>
          <a:prstGeom prst="rect">
            <a:avLst/>
          </a:prstGeom>
          <a:solidFill>
            <a:srgbClr val="00CC00"/>
          </a:solidFill>
          <a:ln w="28575" algn="ctr">
            <a:solidFill>
              <a:schemeClr val="tx1"/>
            </a:solidFill>
            <a:miter lim="800000"/>
            <a:headEnd/>
            <a:tailEnd type="none" w="med" len="lg"/>
          </a:ln>
        </p:spPr>
        <p:txBody>
          <a:bodyPr wrap="none" anchor="ctr"/>
          <a:lstStyle/>
          <a:p>
            <a:endParaRPr lang="zh-CN" altLang="en-US"/>
          </a:p>
        </p:txBody>
      </p:sp>
      <p:sp>
        <p:nvSpPr>
          <p:cNvPr id="7238" name="Rectangle 62"/>
          <p:cNvSpPr>
            <a:spLocks noChangeArrowheads="1"/>
          </p:cNvSpPr>
          <p:nvPr/>
        </p:nvSpPr>
        <p:spPr bwMode="auto">
          <a:xfrm>
            <a:off x="2268538" y="2956471"/>
            <a:ext cx="431800" cy="431800"/>
          </a:xfrm>
          <a:prstGeom prst="rect">
            <a:avLst/>
          </a:prstGeom>
          <a:solidFill>
            <a:srgbClr val="0066FF"/>
          </a:solidFill>
          <a:ln w="28575" algn="ctr">
            <a:solidFill>
              <a:schemeClr val="tx1"/>
            </a:solidFill>
            <a:miter lim="800000"/>
            <a:headEnd/>
            <a:tailEnd type="none" w="med" len="lg"/>
          </a:ln>
        </p:spPr>
        <p:txBody>
          <a:bodyPr wrap="none" anchor="ctr"/>
          <a:lstStyle/>
          <a:p>
            <a:endParaRPr lang="zh-CN" altLang="en-US"/>
          </a:p>
        </p:txBody>
      </p:sp>
      <p:sp>
        <p:nvSpPr>
          <p:cNvPr id="7239" name="Rectangle 63"/>
          <p:cNvSpPr>
            <a:spLocks noChangeArrowheads="1"/>
          </p:cNvSpPr>
          <p:nvPr/>
        </p:nvSpPr>
        <p:spPr bwMode="auto">
          <a:xfrm>
            <a:off x="2700338" y="2956471"/>
            <a:ext cx="431800" cy="431800"/>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7240" name="Rectangle 64"/>
          <p:cNvSpPr>
            <a:spLocks noChangeArrowheads="1"/>
          </p:cNvSpPr>
          <p:nvPr/>
        </p:nvSpPr>
        <p:spPr bwMode="auto">
          <a:xfrm>
            <a:off x="1835150" y="2523084"/>
            <a:ext cx="431800" cy="431800"/>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7241" name="Rectangle 65"/>
          <p:cNvSpPr>
            <a:spLocks noChangeArrowheads="1"/>
          </p:cNvSpPr>
          <p:nvPr/>
        </p:nvSpPr>
        <p:spPr bwMode="auto">
          <a:xfrm>
            <a:off x="2266950" y="2523084"/>
            <a:ext cx="431800" cy="431800"/>
          </a:xfrm>
          <a:prstGeom prst="rect">
            <a:avLst/>
          </a:prstGeom>
          <a:solidFill>
            <a:srgbClr val="00CC00"/>
          </a:solidFill>
          <a:ln w="28575" algn="ctr">
            <a:solidFill>
              <a:schemeClr val="tx1"/>
            </a:solidFill>
            <a:miter lim="800000"/>
            <a:headEnd/>
            <a:tailEnd type="none" w="med" len="lg"/>
          </a:ln>
        </p:spPr>
        <p:txBody>
          <a:bodyPr wrap="none" anchor="ctr"/>
          <a:lstStyle/>
          <a:p>
            <a:endParaRPr lang="zh-CN" altLang="en-US"/>
          </a:p>
        </p:txBody>
      </p:sp>
      <p:sp>
        <p:nvSpPr>
          <p:cNvPr id="7242" name="Rectangle 66"/>
          <p:cNvSpPr>
            <a:spLocks noChangeArrowheads="1"/>
          </p:cNvSpPr>
          <p:nvPr/>
        </p:nvSpPr>
        <p:spPr bwMode="auto">
          <a:xfrm>
            <a:off x="2700338" y="2523084"/>
            <a:ext cx="431800" cy="431800"/>
          </a:xfrm>
          <a:prstGeom prst="rect">
            <a:avLst/>
          </a:prstGeom>
          <a:solidFill>
            <a:srgbClr val="0066FF"/>
          </a:solidFill>
          <a:ln w="28575" algn="ctr">
            <a:solidFill>
              <a:schemeClr val="tx1"/>
            </a:solidFill>
            <a:miter lim="800000"/>
            <a:headEnd/>
            <a:tailEnd type="none" w="med" len="lg"/>
          </a:ln>
        </p:spPr>
        <p:txBody>
          <a:bodyPr wrap="none" anchor="ctr"/>
          <a:lstStyle/>
          <a:p>
            <a:endParaRPr lang="zh-CN" altLang="en-US"/>
          </a:p>
        </p:txBody>
      </p:sp>
      <p:sp>
        <p:nvSpPr>
          <p:cNvPr id="7243" name="Rectangle 67"/>
          <p:cNvSpPr>
            <a:spLocks noChangeArrowheads="1"/>
          </p:cNvSpPr>
          <p:nvPr/>
        </p:nvSpPr>
        <p:spPr bwMode="auto">
          <a:xfrm>
            <a:off x="3132138" y="2523084"/>
            <a:ext cx="431800" cy="431800"/>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7244" name="Rectangle 98"/>
          <p:cNvSpPr>
            <a:spLocks noChangeArrowheads="1"/>
          </p:cNvSpPr>
          <p:nvPr/>
        </p:nvSpPr>
        <p:spPr bwMode="auto">
          <a:xfrm>
            <a:off x="3563938" y="4251871"/>
            <a:ext cx="431800" cy="431800"/>
          </a:xfrm>
          <a:prstGeom prst="rect">
            <a:avLst/>
          </a:prstGeom>
          <a:solidFill>
            <a:schemeClr val="accent2"/>
          </a:solidFill>
          <a:ln w="28575" algn="ctr">
            <a:solidFill>
              <a:schemeClr val="tx1"/>
            </a:solidFill>
            <a:miter lim="800000"/>
            <a:headEnd/>
            <a:tailEnd type="none" w="med" len="lg"/>
          </a:ln>
        </p:spPr>
        <p:txBody>
          <a:bodyPr wrap="none" anchor="ctr"/>
          <a:lstStyle/>
          <a:p>
            <a:endParaRPr lang="zh-CN" altLang="en-US"/>
          </a:p>
        </p:txBody>
      </p:sp>
      <p:sp>
        <p:nvSpPr>
          <p:cNvPr id="7245" name="Rectangle 99"/>
          <p:cNvSpPr>
            <a:spLocks noChangeArrowheads="1"/>
          </p:cNvSpPr>
          <p:nvPr/>
        </p:nvSpPr>
        <p:spPr bwMode="auto">
          <a:xfrm>
            <a:off x="3997325" y="4251871"/>
            <a:ext cx="431800" cy="431800"/>
          </a:xfrm>
          <a:prstGeom prst="rect">
            <a:avLst/>
          </a:prstGeom>
          <a:solidFill>
            <a:srgbClr val="CCCC00"/>
          </a:solidFill>
          <a:ln w="28575" algn="ctr">
            <a:solidFill>
              <a:schemeClr val="tx1"/>
            </a:solidFill>
            <a:miter lim="800000"/>
            <a:headEnd/>
            <a:tailEnd type="none" w="med" len="lg"/>
          </a:ln>
        </p:spPr>
        <p:txBody>
          <a:bodyPr wrap="none" anchor="ctr"/>
          <a:lstStyle/>
          <a:p>
            <a:endParaRPr lang="zh-CN" altLang="en-US"/>
          </a:p>
        </p:txBody>
      </p:sp>
      <p:sp>
        <p:nvSpPr>
          <p:cNvPr id="7246" name="Rectangle 100"/>
          <p:cNvSpPr>
            <a:spLocks noChangeArrowheads="1"/>
          </p:cNvSpPr>
          <p:nvPr/>
        </p:nvSpPr>
        <p:spPr bwMode="auto">
          <a:xfrm>
            <a:off x="3995738" y="3820071"/>
            <a:ext cx="431800" cy="431800"/>
          </a:xfrm>
          <a:prstGeom prst="rect">
            <a:avLst/>
          </a:prstGeom>
          <a:solidFill>
            <a:schemeClr val="accent2"/>
          </a:solidFill>
          <a:ln w="28575" algn="ctr">
            <a:solidFill>
              <a:schemeClr val="tx1"/>
            </a:solidFill>
            <a:miter lim="800000"/>
            <a:headEnd/>
            <a:tailEnd type="none" w="med" len="lg"/>
          </a:ln>
        </p:spPr>
        <p:txBody>
          <a:bodyPr wrap="none" anchor="ctr"/>
          <a:lstStyle/>
          <a:p>
            <a:endParaRPr lang="zh-CN" altLang="en-US"/>
          </a:p>
        </p:txBody>
      </p:sp>
      <p:sp>
        <p:nvSpPr>
          <p:cNvPr id="7247" name="Rectangle 101"/>
          <p:cNvSpPr>
            <a:spLocks noChangeArrowheads="1"/>
          </p:cNvSpPr>
          <p:nvPr/>
        </p:nvSpPr>
        <p:spPr bwMode="auto">
          <a:xfrm>
            <a:off x="4429125" y="3820071"/>
            <a:ext cx="431800" cy="431800"/>
          </a:xfrm>
          <a:prstGeom prst="rect">
            <a:avLst/>
          </a:prstGeom>
          <a:solidFill>
            <a:srgbClr val="CCCC00"/>
          </a:solidFill>
          <a:ln w="28575" algn="ctr">
            <a:solidFill>
              <a:schemeClr val="tx1"/>
            </a:solidFill>
            <a:miter lim="800000"/>
            <a:headEnd/>
            <a:tailEnd type="none" w="med" len="lg"/>
          </a:ln>
        </p:spPr>
        <p:txBody>
          <a:bodyPr wrap="none" anchor="ctr"/>
          <a:lstStyle/>
          <a:p>
            <a:endParaRPr lang="zh-CN" altLang="en-US"/>
          </a:p>
        </p:txBody>
      </p:sp>
      <p:sp>
        <p:nvSpPr>
          <p:cNvPr id="7248" name="Rectangle 102"/>
          <p:cNvSpPr>
            <a:spLocks noChangeArrowheads="1"/>
          </p:cNvSpPr>
          <p:nvPr/>
        </p:nvSpPr>
        <p:spPr bwMode="auto">
          <a:xfrm>
            <a:off x="4427538" y="3388271"/>
            <a:ext cx="431800" cy="431800"/>
          </a:xfrm>
          <a:prstGeom prst="rect">
            <a:avLst/>
          </a:prstGeom>
          <a:solidFill>
            <a:schemeClr val="accent2"/>
          </a:solidFill>
          <a:ln w="28575" algn="ctr">
            <a:solidFill>
              <a:schemeClr val="tx1"/>
            </a:solidFill>
            <a:miter lim="800000"/>
            <a:headEnd/>
            <a:tailEnd type="none" w="med" len="lg"/>
          </a:ln>
        </p:spPr>
        <p:txBody>
          <a:bodyPr wrap="none" anchor="ctr"/>
          <a:lstStyle/>
          <a:p>
            <a:endParaRPr lang="zh-CN" altLang="en-US"/>
          </a:p>
        </p:txBody>
      </p:sp>
      <p:sp>
        <p:nvSpPr>
          <p:cNvPr id="7249" name="Rectangle 103"/>
          <p:cNvSpPr>
            <a:spLocks noChangeArrowheads="1"/>
          </p:cNvSpPr>
          <p:nvPr/>
        </p:nvSpPr>
        <p:spPr bwMode="auto">
          <a:xfrm>
            <a:off x="4860925" y="3388271"/>
            <a:ext cx="431800" cy="431800"/>
          </a:xfrm>
          <a:prstGeom prst="rect">
            <a:avLst/>
          </a:prstGeom>
          <a:solidFill>
            <a:srgbClr val="CCCC00"/>
          </a:solidFill>
          <a:ln w="28575" algn="ctr">
            <a:solidFill>
              <a:schemeClr val="tx1"/>
            </a:solidFill>
            <a:miter lim="800000"/>
            <a:headEnd/>
            <a:tailEnd type="none" w="med" len="lg"/>
          </a:ln>
        </p:spPr>
        <p:txBody>
          <a:bodyPr wrap="none" anchor="ctr"/>
          <a:lstStyle/>
          <a:p>
            <a:endParaRPr lang="zh-CN" altLang="en-US"/>
          </a:p>
        </p:txBody>
      </p:sp>
      <p:sp>
        <p:nvSpPr>
          <p:cNvPr id="7250" name="Rectangle 104"/>
          <p:cNvSpPr>
            <a:spLocks noChangeArrowheads="1"/>
          </p:cNvSpPr>
          <p:nvPr/>
        </p:nvSpPr>
        <p:spPr bwMode="auto">
          <a:xfrm>
            <a:off x="4860925" y="2524671"/>
            <a:ext cx="431800" cy="430213"/>
          </a:xfrm>
          <a:prstGeom prst="rect">
            <a:avLst/>
          </a:prstGeom>
          <a:solidFill>
            <a:schemeClr val="accent2"/>
          </a:solidFill>
          <a:ln w="28575" algn="ctr">
            <a:solidFill>
              <a:schemeClr val="tx1"/>
            </a:solidFill>
            <a:miter lim="800000"/>
            <a:headEnd/>
            <a:tailEnd type="none" w="med" len="lg"/>
          </a:ln>
        </p:spPr>
        <p:txBody>
          <a:bodyPr wrap="none" anchor="ctr"/>
          <a:lstStyle/>
          <a:p>
            <a:endParaRPr lang="zh-CN" altLang="en-US"/>
          </a:p>
        </p:txBody>
      </p:sp>
      <p:sp>
        <p:nvSpPr>
          <p:cNvPr id="7251" name="Rectangle 105"/>
          <p:cNvSpPr>
            <a:spLocks noChangeArrowheads="1"/>
          </p:cNvSpPr>
          <p:nvPr/>
        </p:nvSpPr>
        <p:spPr bwMode="auto">
          <a:xfrm>
            <a:off x="5294313" y="2523084"/>
            <a:ext cx="431800" cy="431800"/>
          </a:xfrm>
          <a:prstGeom prst="rect">
            <a:avLst/>
          </a:prstGeom>
          <a:solidFill>
            <a:srgbClr val="CCCC00"/>
          </a:solidFill>
          <a:ln w="28575" algn="ctr">
            <a:solidFill>
              <a:schemeClr val="tx1"/>
            </a:solidFill>
            <a:miter lim="800000"/>
            <a:headEnd/>
            <a:tailEnd type="none" w="med" len="lg"/>
          </a:ln>
        </p:spPr>
        <p:txBody>
          <a:bodyPr wrap="none" anchor="ctr"/>
          <a:lstStyle/>
          <a:p>
            <a:endParaRPr lang="zh-CN" altLang="en-US"/>
          </a:p>
        </p:txBody>
      </p:sp>
      <p:sp>
        <p:nvSpPr>
          <p:cNvPr id="7252" name="Rectangle 106"/>
          <p:cNvSpPr>
            <a:spLocks noChangeArrowheads="1"/>
          </p:cNvSpPr>
          <p:nvPr/>
        </p:nvSpPr>
        <p:spPr bwMode="auto">
          <a:xfrm>
            <a:off x="5724525" y="4251871"/>
            <a:ext cx="431800" cy="431800"/>
          </a:xfrm>
          <a:prstGeom prst="rect">
            <a:avLst/>
          </a:prstGeom>
          <a:solidFill>
            <a:srgbClr val="FFFF00"/>
          </a:solidFill>
          <a:ln w="28575" algn="ctr">
            <a:solidFill>
              <a:schemeClr val="tx1"/>
            </a:solidFill>
            <a:miter lim="800000"/>
            <a:headEnd/>
            <a:tailEnd type="none" w="med" len="lg"/>
          </a:ln>
        </p:spPr>
        <p:txBody>
          <a:bodyPr wrap="none" anchor="ctr"/>
          <a:lstStyle/>
          <a:p>
            <a:endParaRPr lang="zh-CN" altLang="en-US"/>
          </a:p>
        </p:txBody>
      </p:sp>
      <p:sp>
        <p:nvSpPr>
          <p:cNvPr id="7253" name="Rectangle 107"/>
          <p:cNvSpPr>
            <a:spLocks noChangeArrowheads="1"/>
          </p:cNvSpPr>
          <p:nvPr/>
        </p:nvSpPr>
        <p:spPr bwMode="auto">
          <a:xfrm>
            <a:off x="6156325" y="3820071"/>
            <a:ext cx="431800" cy="431800"/>
          </a:xfrm>
          <a:prstGeom prst="rect">
            <a:avLst/>
          </a:prstGeom>
          <a:solidFill>
            <a:srgbClr val="FFFF00"/>
          </a:solidFill>
          <a:ln w="28575" algn="ctr">
            <a:solidFill>
              <a:schemeClr val="tx1"/>
            </a:solidFill>
            <a:miter lim="800000"/>
            <a:headEnd/>
            <a:tailEnd type="none" w="med" len="lg"/>
          </a:ln>
        </p:spPr>
        <p:txBody>
          <a:bodyPr wrap="none" anchor="ctr"/>
          <a:lstStyle/>
          <a:p>
            <a:endParaRPr lang="zh-CN" altLang="en-US"/>
          </a:p>
        </p:txBody>
      </p:sp>
      <p:sp>
        <p:nvSpPr>
          <p:cNvPr id="7254" name="Rectangle 108"/>
          <p:cNvSpPr>
            <a:spLocks noChangeArrowheads="1"/>
          </p:cNvSpPr>
          <p:nvPr/>
        </p:nvSpPr>
        <p:spPr bwMode="auto">
          <a:xfrm>
            <a:off x="6588125" y="3388271"/>
            <a:ext cx="431800" cy="431800"/>
          </a:xfrm>
          <a:prstGeom prst="rect">
            <a:avLst/>
          </a:prstGeom>
          <a:solidFill>
            <a:srgbClr val="FFFF00"/>
          </a:solidFill>
          <a:ln w="28575" algn="ctr">
            <a:solidFill>
              <a:schemeClr val="tx1"/>
            </a:solidFill>
            <a:miter lim="800000"/>
            <a:headEnd/>
            <a:tailEnd type="none" w="med" len="lg"/>
          </a:ln>
        </p:spPr>
        <p:txBody>
          <a:bodyPr wrap="none" anchor="ctr"/>
          <a:lstStyle/>
          <a:p>
            <a:endParaRPr lang="zh-CN" altLang="en-US"/>
          </a:p>
        </p:txBody>
      </p:sp>
      <p:sp>
        <p:nvSpPr>
          <p:cNvPr id="7255" name="Rectangle 109"/>
          <p:cNvSpPr>
            <a:spLocks noChangeArrowheads="1"/>
          </p:cNvSpPr>
          <p:nvPr/>
        </p:nvSpPr>
        <p:spPr bwMode="auto">
          <a:xfrm>
            <a:off x="7019925" y="2523084"/>
            <a:ext cx="431800" cy="431800"/>
          </a:xfrm>
          <a:prstGeom prst="rect">
            <a:avLst/>
          </a:prstGeom>
          <a:solidFill>
            <a:srgbClr val="FFFF00"/>
          </a:solidFill>
          <a:ln w="28575" algn="ctr">
            <a:solidFill>
              <a:schemeClr val="tx1"/>
            </a:solidFill>
            <a:miter lim="800000"/>
            <a:headEnd/>
            <a:tailEnd type="none" w="med" len="lg"/>
          </a:ln>
        </p:spPr>
        <p:txBody>
          <a:bodyPr wrap="none" anchor="ctr"/>
          <a:lstStyle/>
          <a:p>
            <a:endParaRPr lang="zh-CN" altLang="en-US"/>
          </a:p>
        </p:txBody>
      </p:sp>
      <p:sp>
        <p:nvSpPr>
          <p:cNvPr id="7256" name="Line 110"/>
          <p:cNvSpPr>
            <a:spLocks noChangeShapeType="1"/>
          </p:cNvSpPr>
          <p:nvPr/>
        </p:nvSpPr>
        <p:spPr bwMode="auto">
          <a:xfrm>
            <a:off x="971550" y="4683671"/>
            <a:ext cx="7345363" cy="0"/>
          </a:xfrm>
          <a:prstGeom prst="line">
            <a:avLst/>
          </a:prstGeom>
          <a:noFill/>
          <a:ln w="38100">
            <a:solidFill>
              <a:schemeClr val="tx1"/>
            </a:solidFill>
            <a:round/>
            <a:headEnd/>
            <a:tailEnd type="triangle" w="med" len="lg"/>
          </a:ln>
        </p:spPr>
        <p:txBody>
          <a:bodyPr wrap="none" anchor="ctr"/>
          <a:lstStyle/>
          <a:p>
            <a:endParaRPr lang="zh-CN" altLang="en-US"/>
          </a:p>
        </p:txBody>
      </p:sp>
      <p:sp>
        <p:nvSpPr>
          <p:cNvPr id="7257" name="Line 111"/>
          <p:cNvSpPr>
            <a:spLocks noChangeShapeType="1"/>
          </p:cNvSpPr>
          <p:nvPr/>
        </p:nvSpPr>
        <p:spPr bwMode="auto">
          <a:xfrm flipV="1">
            <a:off x="971550" y="2164309"/>
            <a:ext cx="0" cy="2519362"/>
          </a:xfrm>
          <a:prstGeom prst="line">
            <a:avLst/>
          </a:prstGeom>
          <a:noFill/>
          <a:ln w="38100">
            <a:solidFill>
              <a:schemeClr val="tx1"/>
            </a:solidFill>
            <a:round/>
            <a:headEnd/>
            <a:tailEnd type="triangle" w="med" len="lg"/>
          </a:ln>
        </p:spPr>
        <p:txBody>
          <a:bodyPr wrap="none" anchor="ctr"/>
          <a:lstStyle/>
          <a:p>
            <a:endParaRPr lang="zh-CN" altLang="en-US"/>
          </a:p>
        </p:txBody>
      </p:sp>
      <p:grpSp>
        <p:nvGrpSpPr>
          <p:cNvPr id="3" name="Group 128"/>
          <p:cNvGrpSpPr>
            <a:grpSpLocks/>
          </p:cNvGrpSpPr>
          <p:nvPr/>
        </p:nvGrpSpPr>
        <p:grpSpPr bwMode="auto">
          <a:xfrm>
            <a:off x="539750" y="2523084"/>
            <a:ext cx="431800" cy="2160587"/>
            <a:chOff x="476" y="2205"/>
            <a:chExt cx="272" cy="1361"/>
          </a:xfrm>
        </p:grpSpPr>
        <p:sp>
          <p:nvSpPr>
            <p:cNvPr id="7300" name="Rectangle 122"/>
            <p:cNvSpPr>
              <a:spLocks noChangeArrowheads="1"/>
            </p:cNvSpPr>
            <p:nvPr/>
          </p:nvSpPr>
          <p:spPr bwMode="auto">
            <a:xfrm>
              <a:off x="476" y="2205"/>
              <a:ext cx="272" cy="272"/>
            </a:xfrm>
            <a:prstGeom prst="rect">
              <a:avLst/>
            </a:prstGeom>
            <a:noFill/>
            <a:ln w="28575" algn="ctr">
              <a:noFill/>
              <a:miter lim="800000"/>
              <a:headEnd/>
              <a:tailEnd type="none" w="med" len="lg"/>
            </a:ln>
          </p:spPr>
          <p:txBody>
            <a:bodyPr wrap="none" anchor="ctr"/>
            <a:lstStyle/>
            <a:p>
              <a:r>
                <a:rPr lang="en-US" altLang="zh-CN" sz="2000"/>
                <a:t>5</a:t>
              </a:r>
            </a:p>
          </p:txBody>
        </p:sp>
        <p:sp>
          <p:nvSpPr>
            <p:cNvPr id="7301" name="Rectangle 124"/>
            <p:cNvSpPr>
              <a:spLocks noChangeArrowheads="1"/>
            </p:cNvSpPr>
            <p:nvPr/>
          </p:nvSpPr>
          <p:spPr bwMode="auto">
            <a:xfrm>
              <a:off x="476" y="2478"/>
              <a:ext cx="272" cy="272"/>
            </a:xfrm>
            <a:prstGeom prst="rect">
              <a:avLst/>
            </a:prstGeom>
            <a:noFill/>
            <a:ln w="28575" algn="ctr">
              <a:noFill/>
              <a:miter lim="800000"/>
              <a:headEnd/>
              <a:tailEnd type="none" w="med" len="lg"/>
            </a:ln>
          </p:spPr>
          <p:txBody>
            <a:bodyPr wrap="none" anchor="ctr"/>
            <a:lstStyle/>
            <a:p>
              <a:r>
                <a:rPr lang="en-US" altLang="zh-CN" sz="2000"/>
                <a:t>4</a:t>
              </a:r>
            </a:p>
          </p:txBody>
        </p:sp>
        <p:sp>
          <p:nvSpPr>
            <p:cNvPr id="7302" name="Rectangle 125"/>
            <p:cNvSpPr>
              <a:spLocks noChangeArrowheads="1"/>
            </p:cNvSpPr>
            <p:nvPr/>
          </p:nvSpPr>
          <p:spPr bwMode="auto">
            <a:xfrm>
              <a:off x="476" y="2750"/>
              <a:ext cx="272" cy="272"/>
            </a:xfrm>
            <a:prstGeom prst="rect">
              <a:avLst/>
            </a:prstGeom>
            <a:noFill/>
            <a:ln w="28575" algn="ctr">
              <a:noFill/>
              <a:miter lim="800000"/>
              <a:headEnd/>
              <a:tailEnd type="none" w="med" len="lg"/>
            </a:ln>
          </p:spPr>
          <p:txBody>
            <a:bodyPr wrap="none" anchor="ctr"/>
            <a:lstStyle/>
            <a:p>
              <a:r>
                <a:rPr lang="en-US" altLang="zh-CN" sz="2000"/>
                <a:t>3</a:t>
              </a:r>
            </a:p>
          </p:txBody>
        </p:sp>
        <p:sp>
          <p:nvSpPr>
            <p:cNvPr id="7303" name="Rectangle 126"/>
            <p:cNvSpPr>
              <a:spLocks noChangeArrowheads="1"/>
            </p:cNvSpPr>
            <p:nvPr/>
          </p:nvSpPr>
          <p:spPr bwMode="auto">
            <a:xfrm>
              <a:off x="476" y="3022"/>
              <a:ext cx="272" cy="272"/>
            </a:xfrm>
            <a:prstGeom prst="rect">
              <a:avLst/>
            </a:prstGeom>
            <a:noFill/>
            <a:ln w="28575" algn="ctr">
              <a:noFill/>
              <a:miter lim="800000"/>
              <a:headEnd/>
              <a:tailEnd type="none" w="med" len="lg"/>
            </a:ln>
          </p:spPr>
          <p:txBody>
            <a:bodyPr wrap="none" anchor="ctr"/>
            <a:lstStyle/>
            <a:p>
              <a:r>
                <a:rPr lang="en-US" altLang="zh-CN" sz="2000"/>
                <a:t>2</a:t>
              </a:r>
            </a:p>
          </p:txBody>
        </p:sp>
        <p:sp>
          <p:nvSpPr>
            <p:cNvPr id="7304" name="Rectangle 127"/>
            <p:cNvSpPr>
              <a:spLocks noChangeArrowheads="1"/>
            </p:cNvSpPr>
            <p:nvPr/>
          </p:nvSpPr>
          <p:spPr bwMode="auto">
            <a:xfrm>
              <a:off x="476" y="3294"/>
              <a:ext cx="272" cy="272"/>
            </a:xfrm>
            <a:prstGeom prst="rect">
              <a:avLst/>
            </a:prstGeom>
            <a:noFill/>
            <a:ln w="28575" algn="ctr">
              <a:noFill/>
              <a:miter lim="800000"/>
              <a:headEnd/>
              <a:tailEnd type="none" w="med" len="lg"/>
            </a:ln>
          </p:spPr>
          <p:txBody>
            <a:bodyPr wrap="none" anchor="ctr"/>
            <a:lstStyle/>
            <a:p>
              <a:r>
                <a:rPr lang="en-US" altLang="zh-CN" sz="2000"/>
                <a:t>1</a:t>
              </a:r>
            </a:p>
          </p:txBody>
        </p:sp>
      </p:grpSp>
      <p:sp>
        <p:nvSpPr>
          <p:cNvPr id="7259" name="Text Box 136"/>
          <p:cNvSpPr txBox="1">
            <a:spLocks noChangeArrowheads="1"/>
          </p:cNvSpPr>
          <p:nvPr/>
        </p:nvSpPr>
        <p:spPr bwMode="auto">
          <a:xfrm>
            <a:off x="7847013" y="4175671"/>
            <a:ext cx="1116012" cy="914400"/>
          </a:xfrm>
          <a:prstGeom prst="rect">
            <a:avLst/>
          </a:prstGeom>
          <a:noFill/>
          <a:ln w="38100" algn="ctr">
            <a:noFill/>
            <a:miter lim="800000"/>
            <a:headEnd/>
            <a:tailEnd type="none" w="med" len="lg"/>
          </a:ln>
        </p:spPr>
        <p:txBody>
          <a:bodyPr>
            <a:spAutoFit/>
          </a:bodyPr>
          <a:lstStyle/>
          <a:p>
            <a:pPr>
              <a:spcBef>
                <a:spcPct val="50000"/>
              </a:spcBef>
            </a:pPr>
            <a:r>
              <a:rPr lang="zh-CN" altLang="en-US"/>
              <a:t>时间</a:t>
            </a:r>
          </a:p>
          <a:p>
            <a:pPr>
              <a:spcBef>
                <a:spcPct val="50000"/>
              </a:spcBef>
            </a:pPr>
            <a:r>
              <a:rPr lang="zh-CN" altLang="en-US" sz="2000"/>
              <a:t>（</a:t>
            </a:r>
            <a:r>
              <a:rPr lang="en-US" altLang="zh-CN" sz="2000"/>
              <a:t>Δ</a:t>
            </a:r>
            <a:r>
              <a:rPr lang="en-US" altLang="zh-CN" sz="2000" i="1">
                <a:latin typeface="宋体" pitchFamily="2" charset="-122"/>
              </a:rPr>
              <a:t>t</a:t>
            </a:r>
            <a:r>
              <a:rPr lang="zh-CN" altLang="en-US" sz="2000"/>
              <a:t>）</a:t>
            </a:r>
          </a:p>
        </p:txBody>
      </p:sp>
      <p:sp>
        <p:nvSpPr>
          <p:cNvPr id="7260" name="Text Box 137"/>
          <p:cNvSpPr txBox="1">
            <a:spLocks noChangeArrowheads="1"/>
          </p:cNvSpPr>
          <p:nvPr/>
        </p:nvSpPr>
        <p:spPr bwMode="auto">
          <a:xfrm>
            <a:off x="69850" y="2092871"/>
            <a:ext cx="936625" cy="457200"/>
          </a:xfrm>
          <a:prstGeom prst="rect">
            <a:avLst/>
          </a:prstGeom>
          <a:noFill/>
          <a:ln w="38100" algn="ctr">
            <a:noFill/>
            <a:miter lim="800000"/>
            <a:headEnd/>
            <a:tailEnd type="none" w="med" len="lg"/>
          </a:ln>
        </p:spPr>
        <p:txBody>
          <a:bodyPr>
            <a:spAutoFit/>
          </a:bodyPr>
          <a:lstStyle/>
          <a:p>
            <a:pPr>
              <a:spcBef>
                <a:spcPct val="50000"/>
              </a:spcBef>
            </a:pPr>
            <a:r>
              <a:rPr lang="zh-CN" altLang="en-US"/>
              <a:t>空间</a:t>
            </a:r>
            <a:endParaRPr lang="zh-CN" altLang="en-US" sz="2000"/>
          </a:p>
        </p:txBody>
      </p:sp>
      <p:sp>
        <p:nvSpPr>
          <p:cNvPr id="7261" name="Text Box 138"/>
          <p:cNvSpPr txBox="1">
            <a:spLocks noChangeArrowheads="1"/>
          </p:cNvSpPr>
          <p:nvPr/>
        </p:nvSpPr>
        <p:spPr bwMode="auto">
          <a:xfrm>
            <a:off x="2411413" y="1372146"/>
            <a:ext cx="720725" cy="396875"/>
          </a:xfrm>
          <a:prstGeom prst="rect">
            <a:avLst/>
          </a:prstGeom>
          <a:noFill/>
          <a:ln w="9525">
            <a:noFill/>
            <a:miter lim="800000"/>
            <a:headEnd/>
            <a:tailEnd/>
          </a:ln>
        </p:spPr>
        <p:txBody>
          <a:bodyPr>
            <a:spAutoFit/>
          </a:bodyPr>
          <a:lstStyle/>
          <a:p>
            <a:pPr algn="l">
              <a:spcBef>
                <a:spcPct val="50000"/>
              </a:spcBef>
            </a:pPr>
            <a:r>
              <a:rPr kumimoji="1" lang="en-US" altLang="zh-CN" sz="2000">
                <a:solidFill>
                  <a:schemeClr val="bg2"/>
                </a:solidFill>
              </a:rPr>
              <a:t>a</a:t>
            </a:r>
            <a:r>
              <a:rPr kumimoji="1" lang="en-US" altLang="zh-CN" sz="2000" baseline="-25000">
                <a:solidFill>
                  <a:schemeClr val="bg2"/>
                </a:solidFill>
              </a:rPr>
              <a:t>2</a:t>
            </a:r>
            <a:r>
              <a:rPr kumimoji="1" lang="en-US" altLang="zh-CN" sz="2000">
                <a:solidFill>
                  <a:schemeClr val="bg2"/>
                </a:solidFill>
              </a:rPr>
              <a:t>b</a:t>
            </a:r>
            <a:r>
              <a:rPr kumimoji="1" lang="en-US" altLang="zh-CN" sz="2000" baseline="-25000">
                <a:solidFill>
                  <a:schemeClr val="bg2"/>
                </a:solidFill>
              </a:rPr>
              <a:t>2</a:t>
            </a:r>
          </a:p>
        </p:txBody>
      </p:sp>
      <p:sp>
        <p:nvSpPr>
          <p:cNvPr id="7262" name="Text Box 139"/>
          <p:cNvSpPr txBox="1">
            <a:spLocks noChangeArrowheads="1"/>
          </p:cNvSpPr>
          <p:nvPr/>
        </p:nvSpPr>
        <p:spPr bwMode="auto">
          <a:xfrm>
            <a:off x="2873375" y="1697584"/>
            <a:ext cx="762000" cy="396875"/>
          </a:xfrm>
          <a:prstGeom prst="rect">
            <a:avLst/>
          </a:prstGeom>
          <a:noFill/>
          <a:ln w="9525">
            <a:noFill/>
            <a:miter lim="800000"/>
            <a:headEnd/>
            <a:tailEnd/>
          </a:ln>
        </p:spPr>
        <p:txBody>
          <a:bodyPr>
            <a:spAutoFit/>
          </a:bodyPr>
          <a:lstStyle/>
          <a:p>
            <a:pPr algn="l">
              <a:spcBef>
                <a:spcPct val="50000"/>
              </a:spcBef>
            </a:pPr>
            <a:r>
              <a:rPr kumimoji="1" lang="en-US" altLang="zh-CN" sz="2000">
                <a:solidFill>
                  <a:schemeClr val="bg2"/>
                </a:solidFill>
              </a:rPr>
              <a:t>a</a:t>
            </a:r>
            <a:r>
              <a:rPr kumimoji="1" lang="en-US" altLang="zh-CN" sz="2000" baseline="-25000">
                <a:solidFill>
                  <a:schemeClr val="bg2"/>
                </a:solidFill>
              </a:rPr>
              <a:t>3</a:t>
            </a:r>
            <a:r>
              <a:rPr kumimoji="1" lang="en-US" altLang="zh-CN" sz="2000">
                <a:solidFill>
                  <a:schemeClr val="bg2"/>
                </a:solidFill>
              </a:rPr>
              <a:t>b</a:t>
            </a:r>
            <a:r>
              <a:rPr kumimoji="1" lang="en-US" altLang="zh-CN" sz="2000" baseline="-25000">
                <a:solidFill>
                  <a:schemeClr val="bg2"/>
                </a:solidFill>
              </a:rPr>
              <a:t>3</a:t>
            </a:r>
          </a:p>
        </p:txBody>
      </p:sp>
      <p:sp>
        <p:nvSpPr>
          <p:cNvPr id="7263" name="Text Box 140"/>
          <p:cNvSpPr txBox="1">
            <a:spLocks noChangeArrowheads="1"/>
          </p:cNvSpPr>
          <p:nvPr/>
        </p:nvSpPr>
        <p:spPr bwMode="auto">
          <a:xfrm>
            <a:off x="3276600" y="1372146"/>
            <a:ext cx="719138" cy="396875"/>
          </a:xfrm>
          <a:prstGeom prst="rect">
            <a:avLst/>
          </a:prstGeom>
          <a:noFill/>
          <a:ln w="9525">
            <a:noFill/>
            <a:miter lim="800000"/>
            <a:headEnd/>
            <a:tailEnd/>
          </a:ln>
        </p:spPr>
        <p:txBody>
          <a:bodyPr>
            <a:spAutoFit/>
          </a:bodyPr>
          <a:lstStyle/>
          <a:p>
            <a:pPr algn="l">
              <a:spcBef>
                <a:spcPct val="50000"/>
              </a:spcBef>
            </a:pPr>
            <a:r>
              <a:rPr kumimoji="1" lang="en-US" altLang="zh-CN" sz="2000">
                <a:solidFill>
                  <a:schemeClr val="bg2"/>
                </a:solidFill>
              </a:rPr>
              <a:t>a</a:t>
            </a:r>
            <a:r>
              <a:rPr kumimoji="1" lang="en-US" altLang="zh-CN" sz="2000" baseline="-25000">
                <a:solidFill>
                  <a:schemeClr val="bg2"/>
                </a:solidFill>
              </a:rPr>
              <a:t>4</a:t>
            </a:r>
            <a:r>
              <a:rPr kumimoji="1" lang="en-US" altLang="zh-CN" sz="2000">
                <a:solidFill>
                  <a:schemeClr val="bg2"/>
                </a:solidFill>
              </a:rPr>
              <a:t>b</a:t>
            </a:r>
            <a:r>
              <a:rPr kumimoji="1" lang="en-US" altLang="zh-CN" sz="2000" baseline="-25000">
                <a:solidFill>
                  <a:schemeClr val="bg2"/>
                </a:solidFill>
              </a:rPr>
              <a:t>4</a:t>
            </a:r>
          </a:p>
        </p:txBody>
      </p:sp>
      <p:sp>
        <p:nvSpPr>
          <p:cNvPr id="7264" name="Text Box 141"/>
          <p:cNvSpPr txBox="1">
            <a:spLocks noChangeArrowheads="1"/>
          </p:cNvSpPr>
          <p:nvPr/>
        </p:nvSpPr>
        <p:spPr bwMode="auto">
          <a:xfrm>
            <a:off x="5260975" y="1372146"/>
            <a:ext cx="1255713" cy="396875"/>
          </a:xfrm>
          <a:prstGeom prst="rect">
            <a:avLst/>
          </a:prstGeom>
          <a:noFill/>
          <a:ln w="9525">
            <a:noFill/>
            <a:miter lim="800000"/>
            <a:headEnd/>
            <a:tailEnd/>
          </a:ln>
        </p:spPr>
        <p:txBody>
          <a:bodyPr>
            <a:spAutoFit/>
          </a:bodyPr>
          <a:lstStyle/>
          <a:p>
            <a:pPr algn="l">
              <a:spcBef>
                <a:spcPct val="50000"/>
              </a:spcBef>
            </a:pPr>
            <a:r>
              <a:rPr kumimoji="1" lang="en-US" altLang="zh-CN" sz="2000">
                <a:solidFill>
                  <a:schemeClr val="bg2"/>
                </a:solidFill>
              </a:rPr>
              <a:t>a</a:t>
            </a:r>
            <a:r>
              <a:rPr kumimoji="1" lang="en-US" altLang="zh-CN" sz="2000" baseline="-25000">
                <a:solidFill>
                  <a:schemeClr val="bg2"/>
                </a:solidFill>
              </a:rPr>
              <a:t>3</a:t>
            </a:r>
            <a:r>
              <a:rPr kumimoji="1" lang="en-US" altLang="zh-CN" sz="2000">
                <a:solidFill>
                  <a:schemeClr val="bg2"/>
                </a:solidFill>
              </a:rPr>
              <a:t>b</a:t>
            </a:r>
            <a:r>
              <a:rPr kumimoji="1" lang="en-US" altLang="zh-CN" sz="2000" baseline="-25000">
                <a:solidFill>
                  <a:schemeClr val="bg2"/>
                </a:solidFill>
              </a:rPr>
              <a:t>3</a:t>
            </a:r>
            <a:r>
              <a:rPr kumimoji="1" lang="en-US" altLang="zh-CN" sz="2000">
                <a:solidFill>
                  <a:schemeClr val="bg2"/>
                </a:solidFill>
              </a:rPr>
              <a:t>+a</a:t>
            </a:r>
            <a:r>
              <a:rPr kumimoji="1" lang="en-US" altLang="zh-CN" sz="2000" baseline="-25000">
                <a:solidFill>
                  <a:schemeClr val="bg2"/>
                </a:solidFill>
              </a:rPr>
              <a:t>4</a:t>
            </a:r>
            <a:r>
              <a:rPr kumimoji="1" lang="en-US" altLang="zh-CN" sz="2000">
                <a:solidFill>
                  <a:schemeClr val="bg2"/>
                </a:solidFill>
              </a:rPr>
              <a:t>b</a:t>
            </a:r>
            <a:r>
              <a:rPr kumimoji="1" lang="en-US" altLang="zh-CN" sz="2000" baseline="-25000">
                <a:solidFill>
                  <a:schemeClr val="bg2"/>
                </a:solidFill>
              </a:rPr>
              <a:t>4</a:t>
            </a:r>
          </a:p>
        </p:txBody>
      </p:sp>
      <p:sp>
        <p:nvSpPr>
          <p:cNvPr id="7265" name="Line 143"/>
          <p:cNvSpPr>
            <a:spLocks noChangeShapeType="1"/>
          </p:cNvSpPr>
          <p:nvPr/>
        </p:nvSpPr>
        <p:spPr bwMode="auto">
          <a:xfrm flipV="1">
            <a:off x="2268538" y="2092871"/>
            <a:ext cx="0" cy="360363"/>
          </a:xfrm>
          <a:prstGeom prst="line">
            <a:avLst/>
          </a:prstGeom>
          <a:noFill/>
          <a:ln w="38100">
            <a:solidFill>
              <a:srgbClr val="FF6600"/>
            </a:solidFill>
            <a:round/>
            <a:headEnd/>
            <a:tailEnd type="triangle" w="med" len="lg"/>
          </a:ln>
        </p:spPr>
        <p:txBody>
          <a:bodyPr wrap="none" anchor="ctr"/>
          <a:lstStyle/>
          <a:p>
            <a:endParaRPr lang="zh-CN" altLang="en-US"/>
          </a:p>
        </p:txBody>
      </p:sp>
      <p:sp>
        <p:nvSpPr>
          <p:cNvPr id="7266" name="Line 144"/>
          <p:cNvSpPr>
            <a:spLocks noChangeShapeType="1"/>
          </p:cNvSpPr>
          <p:nvPr/>
        </p:nvSpPr>
        <p:spPr bwMode="auto">
          <a:xfrm flipV="1">
            <a:off x="2700338" y="1803946"/>
            <a:ext cx="0" cy="649288"/>
          </a:xfrm>
          <a:prstGeom prst="line">
            <a:avLst/>
          </a:prstGeom>
          <a:noFill/>
          <a:ln w="38100">
            <a:solidFill>
              <a:srgbClr val="FF6600"/>
            </a:solidFill>
            <a:round/>
            <a:headEnd/>
            <a:tailEnd type="triangle" w="med" len="lg"/>
          </a:ln>
        </p:spPr>
        <p:txBody>
          <a:bodyPr wrap="none" anchor="ctr"/>
          <a:lstStyle/>
          <a:p>
            <a:endParaRPr lang="zh-CN" altLang="en-US"/>
          </a:p>
        </p:txBody>
      </p:sp>
      <p:sp>
        <p:nvSpPr>
          <p:cNvPr id="7267" name="Line 145"/>
          <p:cNvSpPr>
            <a:spLocks noChangeShapeType="1"/>
          </p:cNvSpPr>
          <p:nvPr/>
        </p:nvSpPr>
        <p:spPr bwMode="auto">
          <a:xfrm flipV="1">
            <a:off x="3132138" y="2092871"/>
            <a:ext cx="0" cy="360363"/>
          </a:xfrm>
          <a:prstGeom prst="line">
            <a:avLst/>
          </a:prstGeom>
          <a:noFill/>
          <a:ln w="38100">
            <a:solidFill>
              <a:srgbClr val="FF6600"/>
            </a:solidFill>
            <a:round/>
            <a:headEnd/>
            <a:tailEnd type="triangle" w="med" len="lg"/>
          </a:ln>
        </p:spPr>
        <p:txBody>
          <a:bodyPr wrap="none" anchor="ctr"/>
          <a:lstStyle/>
          <a:p>
            <a:endParaRPr lang="zh-CN" altLang="en-US"/>
          </a:p>
        </p:txBody>
      </p:sp>
      <p:sp>
        <p:nvSpPr>
          <p:cNvPr id="7268" name="Line 146"/>
          <p:cNvSpPr>
            <a:spLocks noChangeShapeType="1"/>
          </p:cNvSpPr>
          <p:nvPr/>
        </p:nvSpPr>
        <p:spPr bwMode="auto">
          <a:xfrm flipV="1">
            <a:off x="3563938" y="1803946"/>
            <a:ext cx="0" cy="649288"/>
          </a:xfrm>
          <a:prstGeom prst="line">
            <a:avLst/>
          </a:prstGeom>
          <a:noFill/>
          <a:ln w="38100">
            <a:solidFill>
              <a:srgbClr val="FF6600"/>
            </a:solidFill>
            <a:round/>
            <a:headEnd/>
            <a:tailEnd type="triangle" w="med" len="lg"/>
          </a:ln>
        </p:spPr>
        <p:txBody>
          <a:bodyPr wrap="none" anchor="ctr"/>
          <a:lstStyle/>
          <a:p>
            <a:endParaRPr lang="zh-CN" altLang="en-US"/>
          </a:p>
        </p:txBody>
      </p:sp>
      <p:sp>
        <p:nvSpPr>
          <p:cNvPr id="7269" name="Line 147"/>
          <p:cNvSpPr>
            <a:spLocks noChangeShapeType="1"/>
          </p:cNvSpPr>
          <p:nvPr/>
        </p:nvSpPr>
        <p:spPr bwMode="auto">
          <a:xfrm flipV="1">
            <a:off x="5292725" y="2092871"/>
            <a:ext cx="0" cy="360363"/>
          </a:xfrm>
          <a:prstGeom prst="line">
            <a:avLst/>
          </a:prstGeom>
          <a:noFill/>
          <a:ln w="38100">
            <a:solidFill>
              <a:srgbClr val="FF6600"/>
            </a:solidFill>
            <a:round/>
            <a:headEnd/>
            <a:tailEnd type="triangle" w="med" len="lg"/>
          </a:ln>
        </p:spPr>
        <p:txBody>
          <a:bodyPr wrap="none" anchor="ctr"/>
          <a:lstStyle/>
          <a:p>
            <a:endParaRPr lang="zh-CN" altLang="en-US"/>
          </a:p>
        </p:txBody>
      </p:sp>
      <p:sp>
        <p:nvSpPr>
          <p:cNvPr id="7270" name="Line 148"/>
          <p:cNvSpPr>
            <a:spLocks noChangeShapeType="1"/>
          </p:cNvSpPr>
          <p:nvPr/>
        </p:nvSpPr>
        <p:spPr bwMode="auto">
          <a:xfrm flipV="1">
            <a:off x="5724525" y="1803946"/>
            <a:ext cx="0" cy="649288"/>
          </a:xfrm>
          <a:prstGeom prst="line">
            <a:avLst/>
          </a:prstGeom>
          <a:noFill/>
          <a:ln w="38100">
            <a:solidFill>
              <a:srgbClr val="FF6600"/>
            </a:solidFill>
            <a:round/>
            <a:headEnd/>
            <a:tailEnd type="triangle" w="med" len="lg"/>
          </a:ln>
        </p:spPr>
        <p:txBody>
          <a:bodyPr wrap="none" anchor="ctr"/>
          <a:lstStyle/>
          <a:p>
            <a:endParaRPr lang="zh-CN" altLang="en-US"/>
          </a:p>
        </p:txBody>
      </p:sp>
      <p:sp>
        <p:nvSpPr>
          <p:cNvPr id="7271" name="Line 149"/>
          <p:cNvSpPr>
            <a:spLocks noChangeShapeType="1"/>
          </p:cNvSpPr>
          <p:nvPr/>
        </p:nvSpPr>
        <p:spPr bwMode="auto">
          <a:xfrm flipV="1">
            <a:off x="7451725" y="2092871"/>
            <a:ext cx="0" cy="360363"/>
          </a:xfrm>
          <a:prstGeom prst="line">
            <a:avLst/>
          </a:prstGeom>
          <a:noFill/>
          <a:ln w="38100">
            <a:solidFill>
              <a:srgbClr val="FF6600"/>
            </a:solidFill>
            <a:round/>
            <a:headEnd/>
            <a:tailEnd type="triangle" w="med" len="lg"/>
          </a:ln>
        </p:spPr>
        <p:txBody>
          <a:bodyPr wrap="none" anchor="ctr"/>
          <a:lstStyle/>
          <a:p>
            <a:endParaRPr lang="zh-CN" altLang="en-US"/>
          </a:p>
        </p:txBody>
      </p:sp>
      <p:sp>
        <p:nvSpPr>
          <p:cNvPr id="7272" name="Text Box 150"/>
          <p:cNvSpPr txBox="1">
            <a:spLocks noChangeArrowheads="1"/>
          </p:cNvSpPr>
          <p:nvPr/>
        </p:nvSpPr>
        <p:spPr bwMode="auto">
          <a:xfrm>
            <a:off x="827088" y="5350421"/>
            <a:ext cx="503237" cy="701675"/>
          </a:xfrm>
          <a:prstGeom prst="rect">
            <a:avLst/>
          </a:prstGeom>
          <a:noFill/>
          <a:ln w="9525">
            <a:noFill/>
            <a:miter lim="800000"/>
            <a:headEnd/>
            <a:tailEnd/>
          </a:ln>
        </p:spPr>
        <p:txBody>
          <a:bodyPr>
            <a:spAutoFit/>
          </a:bodyPr>
          <a:lstStyle/>
          <a:p>
            <a:pPr algn="l"/>
            <a:r>
              <a:rPr kumimoji="1" lang="en-US" altLang="zh-CN" sz="2000">
                <a:solidFill>
                  <a:schemeClr val="bg2"/>
                </a:solidFill>
              </a:rPr>
              <a:t>a</a:t>
            </a:r>
            <a:r>
              <a:rPr kumimoji="1" lang="en-US" altLang="zh-CN" sz="2000" baseline="-25000">
                <a:solidFill>
                  <a:schemeClr val="bg2"/>
                </a:solidFill>
              </a:rPr>
              <a:t>1</a:t>
            </a:r>
          </a:p>
          <a:p>
            <a:pPr algn="l"/>
            <a:r>
              <a:rPr kumimoji="1" lang="en-US" altLang="zh-CN" sz="2000">
                <a:solidFill>
                  <a:schemeClr val="bg2"/>
                </a:solidFill>
              </a:rPr>
              <a:t>b</a:t>
            </a:r>
            <a:r>
              <a:rPr kumimoji="1" lang="en-US" altLang="zh-CN" sz="2000" baseline="-25000">
                <a:solidFill>
                  <a:schemeClr val="bg2"/>
                </a:solidFill>
              </a:rPr>
              <a:t>1</a:t>
            </a:r>
          </a:p>
        </p:txBody>
      </p:sp>
      <p:sp>
        <p:nvSpPr>
          <p:cNvPr id="7273" name="Text Box 151"/>
          <p:cNvSpPr txBox="1">
            <a:spLocks noChangeArrowheads="1"/>
          </p:cNvSpPr>
          <p:nvPr/>
        </p:nvSpPr>
        <p:spPr bwMode="auto">
          <a:xfrm>
            <a:off x="1258888" y="5331371"/>
            <a:ext cx="503237" cy="701675"/>
          </a:xfrm>
          <a:prstGeom prst="rect">
            <a:avLst/>
          </a:prstGeom>
          <a:noFill/>
          <a:ln w="9525">
            <a:noFill/>
            <a:miter lim="800000"/>
            <a:headEnd/>
            <a:tailEnd/>
          </a:ln>
        </p:spPr>
        <p:txBody>
          <a:bodyPr>
            <a:spAutoFit/>
          </a:bodyPr>
          <a:lstStyle/>
          <a:p>
            <a:pPr algn="l"/>
            <a:r>
              <a:rPr kumimoji="1" lang="en-US" altLang="zh-CN" sz="2000">
                <a:solidFill>
                  <a:schemeClr val="bg2"/>
                </a:solidFill>
              </a:rPr>
              <a:t>a</a:t>
            </a:r>
            <a:r>
              <a:rPr kumimoji="1" lang="en-US" altLang="zh-CN" sz="2000" baseline="-25000">
                <a:solidFill>
                  <a:schemeClr val="bg2"/>
                </a:solidFill>
              </a:rPr>
              <a:t>2</a:t>
            </a:r>
          </a:p>
          <a:p>
            <a:pPr algn="l"/>
            <a:r>
              <a:rPr kumimoji="1" lang="en-US" altLang="zh-CN" sz="2000">
                <a:solidFill>
                  <a:schemeClr val="bg2"/>
                </a:solidFill>
              </a:rPr>
              <a:t>b</a:t>
            </a:r>
            <a:r>
              <a:rPr kumimoji="1" lang="en-US" altLang="zh-CN" sz="2000" baseline="-25000">
                <a:solidFill>
                  <a:schemeClr val="bg2"/>
                </a:solidFill>
              </a:rPr>
              <a:t>2</a:t>
            </a:r>
          </a:p>
        </p:txBody>
      </p:sp>
      <p:sp>
        <p:nvSpPr>
          <p:cNvPr id="7274" name="Text Box 152"/>
          <p:cNvSpPr txBox="1">
            <a:spLocks noChangeArrowheads="1"/>
          </p:cNvSpPr>
          <p:nvPr/>
        </p:nvSpPr>
        <p:spPr bwMode="auto">
          <a:xfrm>
            <a:off x="1692275" y="5331371"/>
            <a:ext cx="503238" cy="701675"/>
          </a:xfrm>
          <a:prstGeom prst="rect">
            <a:avLst/>
          </a:prstGeom>
          <a:noFill/>
          <a:ln w="9525">
            <a:noFill/>
            <a:miter lim="800000"/>
            <a:headEnd/>
            <a:tailEnd/>
          </a:ln>
        </p:spPr>
        <p:txBody>
          <a:bodyPr>
            <a:spAutoFit/>
          </a:bodyPr>
          <a:lstStyle/>
          <a:p>
            <a:pPr algn="l"/>
            <a:r>
              <a:rPr kumimoji="1" lang="en-US" altLang="zh-CN" sz="2000">
                <a:solidFill>
                  <a:schemeClr val="bg2"/>
                </a:solidFill>
              </a:rPr>
              <a:t>a</a:t>
            </a:r>
            <a:r>
              <a:rPr kumimoji="1" lang="en-US" altLang="zh-CN" sz="2000" baseline="-25000">
                <a:solidFill>
                  <a:schemeClr val="bg2"/>
                </a:solidFill>
              </a:rPr>
              <a:t>3</a:t>
            </a:r>
          </a:p>
          <a:p>
            <a:pPr algn="l"/>
            <a:r>
              <a:rPr kumimoji="1" lang="en-US" altLang="zh-CN" sz="2000">
                <a:solidFill>
                  <a:schemeClr val="bg2"/>
                </a:solidFill>
              </a:rPr>
              <a:t>b</a:t>
            </a:r>
            <a:r>
              <a:rPr kumimoji="1" lang="en-US" altLang="zh-CN" sz="2000" baseline="-25000">
                <a:solidFill>
                  <a:schemeClr val="bg2"/>
                </a:solidFill>
              </a:rPr>
              <a:t>3</a:t>
            </a:r>
          </a:p>
        </p:txBody>
      </p:sp>
      <p:sp>
        <p:nvSpPr>
          <p:cNvPr id="7275" name="Text Box 153"/>
          <p:cNvSpPr txBox="1">
            <a:spLocks noChangeArrowheads="1"/>
          </p:cNvSpPr>
          <p:nvPr/>
        </p:nvSpPr>
        <p:spPr bwMode="auto">
          <a:xfrm>
            <a:off x="2124075" y="5331371"/>
            <a:ext cx="503238" cy="701675"/>
          </a:xfrm>
          <a:prstGeom prst="rect">
            <a:avLst/>
          </a:prstGeom>
          <a:noFill/>
          <a:ln w="9525">
            <a:noFill/>
            <a:miter lim="800000"/>
            <a:headEnd/>
            <a:tailEnd/>
          </a:ln>
        </p:spPr>
        <p:txBody>
          <a:bodyPr>
            <a:spAutoFit/>
          </a:bodyPr>
          <a:lstStyle/>
          <a:p>
            <a:pPr algn="l"/>
            <a:r>
              <a:rPr kumimoji="1" lang="en-US" altLang="zh-CN" sz="2000">
                <a:solidFill>
                  <a:schemeClr val="bg2"/>
                </a:solidFill>
              </a:rPr>
              <a:t>a</a:t>
            </a:r>
            <a:r>
              <a:rPr kumimoji="1" lang="en-US" altLang="zh-CN" sz="2000" baseline="-25000">
                <a:solidFill>
                  <a:schemeClr val="bg2"/>
                </a:solidFill>
              </a:rPr>
              <a:t>4</a:t>
            </a:r>
          </a:p>
          <a:p>
            <a:pPr algn="l"/>
            <a:r>
              <a:rPr kumimoji="1" lang="en-US" altLang="zh-CN" sz="2000">
                <a:solidFill>
                  <a:schemeClr val="bg2"/>
                </a:solidFill>
              </a:rPr>
              <a:t>b</a:t>
            </a:r>
            <a:r>
              <a:rPr kumimoji="1" lang="en-US" altLang="zh-CN" sz="2000" baseline="-25000">
                <a:solidFill>
                  <a:schemeClr val="bg2"/>
                </a:solidFill>
              </a:rPr>
              <a:t>4</a:t>
            </a:r>
          </a:p>
        </p:txBody>
      </p:sp>
      <p:sp>
        <p:nvSpPr>
          <p:cNvPr id="7276" name="Text Box 154"/>
          <p:cNvSpPr txBox="1">
            <a:spLocks noChangeArrowheads="1"/>
          </p:cNvSpPr>
          <p:nvPr/>
        </p:nvSpPr>
        <p:spPr bwMode="auto">
          <a:xfrm>
            <a:off x="3203575" y="5350421"/>
            <a:ext cx="720725" cy="701675"/>
          </a:xfrm>
          <a:prstGeom prst="rect">
            <a:avLst/>
          </a:prstGeom>
          <a:noFill/>
          <a:ln w="9525">
            <a:noFill/>
            <a:miter lim="800000"/>
            <a:headEnd/>
            <a:tailEnd/>
          </a:ln>
        </p:spPr>
        <p:txBody>
          <a:bodyPr>
            <a:spAutoFit/>
          </a:bodyPr>
          <a:lstStyle/>
          <a:p>
            <a:pPr algn="l"/>
            <a:r>
              <a:rPr kumimoji="1" lang="en-US" altLang="zh-CN" sz="2000">
                <a:solidFill>
                  <a:schemeClr val="bg2"/>
                </a:solidFill>
              </a:rPr>
              <a:t>a</a:t>
            </a:r>
            <a:r>
              <a:rPr kumimoji="1" lang="en-US" altLang="zh-CN" sz="2000" baseline="-25000">
                <a:solidFill>
                  <a:schemeClr val="bg2"/>
                </a:solidFill>
              </a:rPr>
              <a:t>1</a:t>
            </a:r>
            <a:r>
              <a:rPr kumimoji="1" lang="en-US" altLang="zh-CN" sz="2000">
                <a:solidFill>
                  <a:schemeClr val="bg2"/>
                </a:solidFill>
              </a:rPr>
              <a:t>b</a:t>
            </a:r>
            <a:r>
              <a:rPr kumimoji="1" lang="en-US" altLang="zh-CN" sz="2000" baseline="-25000">
                <a:solidFill>
                  <a:schemeClr val="bg2"/>
                </a:solidFill>
              </a:rPr>
              <a:t>1</a:t>
            </a:r>
          </a:p>
          <a:p>
            <a:pPr algn="l"/>
            <a:r>
              <a:rPr kumimoji="1" lang="en-US" altLang="zh-CN" sz="2000">
                <a:solidFill>
                  <a:schemeClr val="bg2"/>
                </a:solidFill>
              </a:rPr>
              <a:t>a</a:t>
            </a:r>
            <a:r>
              <a:rPr kumimoji="1" lang="en-US" altLang="zh-CN" sz="2000" baseline="-25000">
                <a:solidFill>
                  <a:schemeClr val="bg2"/>
                </a:solidFill>
              </a:rPr>
              <a:t>2</a:t>
            </a:r>
            <a:r>
              <a:rPr kumimoji="1" lang="en-US" altLang="zh-CN" sz="2000">
                <a:solidFill>
                  <a:schemeClr val="bg2"/>
                </a:solidFill>
              </a:rPr>
              <a:t>b</a:t>
            </a:r>
            <a:r>
              <a:rPr kumimoji="1" lang="en-US" altLang="zh-CN" sz="2000" baseline="-25000">
                <a:solidFill>
                  <a:schemeClr val="bg2"/>
                </a:solidFill>
              </a:rPr>
              <a:t>2</a:t>
            </a:r>
          </a:p>
        </p:txBody>
      </p:sp>
      <p:sp>
        <p:nvSpPr>
          <p:cNvPr id="7277" name="Text Box 155"/>
          <p:cNvSpPr txBox="1">
            <a:spLocks noChangeArrowheads="1"/>
          </p:cNvSpPr>
          <p:nvPr/>
        </p:nvSpPr>
        <p:spPr bwMode="auto">
          <a:xfrm>
            <a:off x="3808413" y="5350421"/>
            <a:ext cx="763587" cy="701675"/>
          </a:xfrm>
          <a:prstGeom prst="rect">
            <a:avLst/>
          </a:prstGeom>
          <a:noFill/>
          <a:ln w="9525">
            <a:noFill/>
            <a:miter lim="800000"/>
            <a:headEnd/>
            <a:tailEnd/>
          </a:ln>
        </p:spPr>
        <p:txBody>
          <a:bodyPr>
            <a:spAutoFit/>
          </a:bodyPr>
          <a:lstStyle/>
          <a:p>
            <a:pPr algn="l"/>
            <a:r>
              <a:rPr kumimoji="1" lang="en-US" altLang="zh-CN" sz="2000">
                <a:solidFill>
                  <a:schemeClr val="bg2"/>
                </a:solidFill>
              </a:rPr>
              <a:t>a</a:t>
            </a:r>
            <a:r>
              <a:rPr kumimoji="1" lang="en-US" altLang="zh-CN" sz="2000" baseline="-25000">
                <a:solidFill>
                  <a:schemeClr val="bg2"/>
                </a:solidFill>
              </a:rPr>
              <a:t>3</a:t>
            </a:r>
            <a:r>
              <a:rPr kumimoji="1" lang="en-US" altLang="zh-CN" sz="2000">
                <a:solidFill>
                  <a:schemeClr val="bg2"/>
                </a:solidFill>
              </a:rPr>
              <a:t>b</a:t>
            </a:r>
            <a:r>
              <a:rPr kumimoji="1" lang="en-US" altLang="zh-CN" sz="2000" baseline="-25000">
                <a:solidFill>
                  <a:schemeClr val="bg2"/>
                </a:solidFill>
              </a:rPr>
              <a:t>3</a:t>
            </a:r>
          </a:p>
          <a:p>
            <a:pPr algn="l"/>
            <a:r>
              <a:rPr kumimoji="1" lang="en-US" altLang="zh-CN" sz="2000">
                <a:solidFill>
                  <a:schemeClr val="bg2"/>
                </a:solidFill>
              </a:rPr>
              <a:t>a</a:t>
            </a:r>
            <a:r>
              <a:rPr kumimoji="1" lang="en-US" altLang="zh-CN" sz="2000" baseline="-25000">
                <a:solidFill>
                  <a:schemeClr val="bg2"/>
                </a:solidFill>
              </a:rPr>
              <a:t>4</a:t>
            </a:r>
            <a:r>
              <a:rPr kumimoji="1" lang="en-US" altLang="zh-CN" sz="2000">
                <a:solidFill>
                  <a:schemeClr val="bg2"/>
                </a:solidFill>
              </a:rPr>
              <a:t>b</a:t>
            </a:r>
            <a:r>
              <a:rPr kumimoji="1" lang="en-US" altLang="zh-CN" sz="2000" baseline="-25000">
                <a:solidFill>
                  <a:schemeClr val="bg2"/>
                </a:solidFill>
              </a:rPr>
              <a:t>4</a:t>
            </a:r>
          </a:p>
        </p:txBody>
      </p:sp>
      <p:sp>
        <p:nvSpPr>
          <p:cNvPr id="7278" name="Text Box 156"/>
          <p:cNvSpPr txBox="1">
            <a:spLocks noChangeArrowheads="1"/>
          </p:cNvSpPr>
          <p:nvPr/>
        </p:nvSpPr>
        <p:spPr bwMode="auto">
          <a:xfrm>
            <a:off x="5148263" y="5331371"/>
            <a:ext cx="1368425" cy="701675"/>
          </a:xfrm>
          <a:prstGeom prst="rect">
            <a:avLst/>
          </a:prstGeom>
          <a:noFill/>
          <a:ln w="9525">
            <a:noFill/>
            <a:miter lim="800000"/>
            <a:headEnd/>
            <a:tailEnd/>
          </a:ln>
        </p:spPr>
        <p:txBody>
          <a:bodyPr>
            <a:spAutoFit/>
          </a:bodyPr>
          <a:lstStyle/>
          <a:p>
            <a:pPr algn="l"/>
            <a:r>
              <a:rPr kumimoji="1" lang="en-US" altLang="zh-CN" sz="2000">
                <a:solidFill>
                  <a:schemeClr val="bg2"/>
                </a:solidFill>
              </a:rPr>
              <a:t>a</a:t>
            </a:r>
            <a:r>
              <a:rPr kumimoji="1" lang="en-US" altLang="zh-CN" sz="2000" baseline="-25000">
                <a:solidFill>
                  <a:schemeClr val="bg2"/>
                </a:solidFill>
              </a:rPr>
              <a:t>1</a:t>
            </a:r>
            <a:r>
              <a:rPr kumimoji="1" lang="en-US" altLang="zh-CN" sz="2000">
                <a:solidFill>
                  <a:schemeClr val="bg2"/>
                </a:solidFill>
              </a:rPr>
              <a:t>b</a:t>
            </a:r>
            <a:r>
              <a:rPr kumimoji="1" lang="en-US" altLang="zh-CN" sz="2000" baseline="-25000">
                <a:solidFill>
                  <a:schemeClr val="bg2"/>
                </a:solidFill>
              </a:rPr>
              <a:t>1</a:t>
            </a:r>
            <a:r>
              <a:rPr kumimoji="1" lang="en-US" altLang="zh-CN" sz="2000">
                <a:solidFill>
                  <a:schemeClr val="bg2"/>
                </a:solidFill>
              </a:rPr>
              <a:t>+a</a:t>
            </a:r>
            <a:r>
              <a:rPr kumimoji="1" lang="en-US" altLang="zh-CN" sz="2000" baseline="-25000">
                <a:solidFill>
                  <a:schemeClr val="bg2"/>
                </a:solidFill>
              </a:rPr>
              <a:t>2</a:t>
            </a:r>
            <a:r>
              <a:rPr kumimoji="1" lang="en-US" altLang="zh-CN" sz="2000">
                <a:solidFill>
                  <a:schemeClr val="bg2"/>
                </a:solidFill>
              </a:rPr>
              <a:t>b</a:t>
            </a:r>
            <a:r>
              <a:rPr kumimoji="1" lang="en-US" altLang="zh-CN" sz="2000" baseline="-25000">
                <a:solidFill>
                  <a:schemeClr val="bg2"/>
                </a:solidFill>
              </a:rPr>
              <a:t>2</a:t>
            </a:r>
          </a:p>
          <a:p>
            <a:pPr algn="l"/>
            <a:r>
              <a:rPr kumimoji="1" lang="en-US" altLang="zh-CN" sz="2000">
                <a:solidFill>
                  <a:schemeClr val="bg2"/>
                </a:solidFill>
              </a:rPr>
              <a:t>a</a:t>
            </a:r>
            <a:r>
              <a:rPr kumimoji="1" lang="en-US" altLang="zh-CN" sz="2000" baseline="-25000">
                <a:solidFill>
                  <a:schemeClr val="bg2"/>
                </a:solidFill>
              </a:rPr>
              <a:t>3</a:t>
            </a:r>
            <a:r>
              <a:rPr kumimoji="1" lang="en-US" altLang="zh-CN" sz="2000">
                <a:solidFill>
                  <a:schemeClr val="bg2"/>
                </a:solidFill>
              </a:rPr>
              <a:t>b</a:t>
            </a:r>
            <a:r>
              <a:rPr kumimoji="1" lang="en-US" altLang="zh-CN" sz="2000" baseline="-25000">
                <a:solidFill>
                  <a:schemeClr val="bg2"/>
                </a:solidFill>
              </a:rPr>
              <a:t>3</a:t>
            </a:r>
            <a:r>
              <a:rPr kumimoji="1" lang="en-US" altLang="zh-CN" sz="2000">
                <a:solidFill>
                  <a:schemeClr val="bg2"/>
                </a:solidFill>
              </a:rPr>
              <a:t>+a</a:t>
            </a:r>
            <a:r>
              <a:rPr kumimoji="1" lang="en-US" altLang="zh-CN" sz="2000" baseline="-25000">
                <a:solidFill>
                  <a:schemeClr val="bg2"/>
                </a:solidFill>
              </a:rPr>
              <a:t>4</a:t>
            </a:r>
            <a:r>
              <a:rPr kumimoji="1" lang="en-US" altLang="zh-CN" sz="2000">
                <a:solidFill>
                  <a:schemeClr val="bg2"/>
                </a:solidFill>
              </a:rPr>
              <a:t>b</a:t>
            </a:r>
            <a:r>
              <a:rPr kumimoji="1" lang="en-US" altLang="zh-CN" sz="2000" baseline="-25000">
                <a:solidFill>
                  <a:schemeClr val="bg2"/>
                </a:solidFill>
              </a:rPr>
              <a:t>4</a:t>
            </a:r>
          </a:p>
        </p:txBody>
      </p:sp>
      <p:sp>
        <p:nvSpPr>
          <p:cNvPr id="7279" name="Line 157"/>
          <p:cNvSpPr>
            <a:spLocks noChangeShapeType="1"/>
          </p:cNvSpPr>
          <p:nvPr/>
        </p:nvSpPr>
        <p:spPr bwMode="auto">
          <a:xfrm flipV="1">
            <a:off x="971550" y="5044034"/>
            <a:ext cx="0" cy="360362"/>
          </a:xfrm>
          <a:prstGeom prst="line">
            <a:avLst/>
          </a:prstGeom>
          <a:noFill/>
          <a:ln w="38100">
            <a:solidFill>
              <a:srgbClr val="FF6600"/>
            </a:solidFill>
            <a:round/>
            <a:headEnd/>
            <a:tailEnd type="triangle" w="med" len="lg"/>
          </a:ln>
        </p:spPr>
        <p:txBody>
          <a:bodyPr wrap="none" anchor="ctr"/>
          <a:lstStyle/>
          <a:p>
            <a:endParaRPr lang="zh-CN" altLang="en-US"/>
          </a:p>
        </p:txBody>
      </p:sp>
      <p:sp>
        <p:nvSpPr>
          <p:cNvPr id="7280" name="Line 158"/>
          <p:cNvSpPr>
            <a:spLocks noChangeShapeType="1"/>
          </p:cNvSpPr>
          <p:nvPr/>
        </p:nvSpPr>
        <p:spPr bwMode="auto">
          <a:xfrm flipV="1">
            <a:off x="1403350" y="5044034"/>
            <a:ext cx="0" cy="360362"/>
          </a:xfrm>
          <a:prstGeom prst="line">
            <a:avLst/>
          </a:prstGeom>
          <a:noFill/>
          <a:ln w="38100">
            <a:solidFill>
              <a:srgbClr val="FF6600"/>
            </a:solidFill>
            <a:round/>
            <a:headEnd/>
            <a:tailEnd type="triangle" w="med" len="lg"/>
          </a:ln>
        </p:spPr>
        <p:txBody>
          <a:bodyPr wrap="none" anchor="ctr"/>
          <a:lstStyle/>
          <a:p>
            <a:endParaRPr lang="zh-CN" altLang="en-US"/>
          </a:p>
        </p:txBody>
      </p:sp>
      <p:sp>
        <p:nvSpPr>
          <p:cNvPr id="7281" name="Line 159"/>
          <p:cNvSpPr>
            <a:spLocks noChangeShapeType="1"/>
          </p:cNvSpPr>
          <p:nvPr/>
        </p:nvSpPr>
        <p:spPr bwMode="auto">
          <a:xfrm flipV="1">
            <a:off x="1835150" y="5044034"/>
            <a:ext cx="0" cy="360362"/>
          </a:xfrm>
          <a:prstGeom prst="line">
            <a:avLst/>
          </a:prstGeom>
          <a:noFill/>
          <a:ln w="38100">
            <a:solidFill>
              <a:srgbClr val="FF6600"/>
            </a:solidFill>
            <a:round/>
            <a:headEnd/>
            <a:tailEnd type="triangle" w="med" len="lg"/>
          </a:ln>
        </p:spPr>
        <p:txBody>
          <a:bodyPr wrap="none" anchor="ctr"/>
          <a:lstStyle/>
          <a:p>
            <a:endParaRPr lang="zh-CN" altLang="en-US"/>
          </a:p>
        </p:txBody>
      </p:sp>
      <p:sp>
        <p:nvSpPr>
          <p:cNvPr id="7282" name="Line 160"/>
          <p:cNvSpPr>
            <a:spLocks noChangeShapeType="1"/>
          </p:cNvSpPr>
          <p:nvPr/>
        </p:nvSpPr>
        <p:spPr bwMode="auto">
          <a:xfrm flipV="1">
            <a:off x="2268538" y="5044034"/>
            <a:ext cx="0" cy="360362"/>
          </a:xfrm>
          <a:prstGeom prst="line">
            <a:avLst/>
          </a:prstGeom>
          <a:noFill/>
          <a:ln w="38100">
            <a:solidFill>
              <a:srgbClr val="FF6600"/>
            </a:solidFill>
            <a:round/>
            <a:headEnd/>
            <a:tailEnd type="triangle" w="med" len="lg"/>
          </a:ln>
        </p:spPr>
        <p:txBody>
          <a:bodyPr wrap="none" anchor="ctr"/>
          <a:lstStyle/>
          <a:p>
            <a:endParaRPr lang="zh-CN" altLang="en-US"/>
          </a:p>
        </p:txBody>
      </p:sp>
      <p:sp>
        <p:nvSpPr>
          <p:cNvPr id="7283" name="Line 161"/>
          <p:cNvSpPr>
            <a:spLocks noChangeShapeType="1"/>
          </p:cNvSpPr>
          <p:nvPr/>
        </p:nvSpPr>
        <p:spPr bwMode="auto">
          <a:xfrm flipV="1">
            <a:off x="3563938" y="5044034"/>
            <a:ext cx="0" cy="360362"/>
          </a:xfrm>
          <a:prstGeom prst="line">
            <a:avLst/>
          </a:prstGeom>
          <a:noFill/>
          <a:ln w="38100">
            <a:solidFill>
              <a:srgbClr val="FF6600"/>
            </a:solidFill>
            <a:round/>
            <a:headEnd/>
            <a:tailEnd type="triangle" w="med" len="lg"/>
          </a:ln>
        </p:spPr>
        <p:txBody>
          <a:bodyPr wrap="none" anchor="ctr"/>
          <a:lstStyle/>
          <a:p>
            <a:endParaRPr lang="zh-CN" altLang="en-US"/>
          </a:p>
        </p:txBody>
      </p:sp>
      <p:sp>
        <p:nvSpPr>
          <p:cNvPr id="7284" name="Line 162"/>
          <p:cNvSpPr>
            <a:spLocks noChangeShapeType="1"/>
          </p:cNvSpPr>
          <p:nvPr/>
        </p:nvSpPr>
        <p:spPr bwMode="auto">
          <a:xfrm flipV="1">
            <a:off x="3995738" y="5044034"/>
            <a:ext cx="0" cy="360362"/>
          </a:xfrm>
          <a:prstGeom prst="line">
            <a:avLst/>
          </a:prstGeom>
          <a:noFill/>
          <a:ln w="38100">
            <a:solidFill>
              <a:srgbClr val="FF6600"/>
            </a:solidFill>
            <a:round/>
            <a:headEnd/>
            <a:tailEnd type="triangle" w="med" len="lg"/>
          </a:ln>
        </p:spPr>
        <p:txBody>
          <a:bodyPr wrap="none" anchor="ctr"/>
          <a:lstStyle/>
          <a:p>
            <a:endParaRPr lang="zh-CN" altLang="en-US"/>
          </a:p>
        </p:txBody>
      </p:sp>
      <p:sp>
        <p:nvSpPr>
          <p:cNvPr id="7285" name="Line 163"/>
          <p:cNvSpPr>
            <a:spLocks noChangeShapeType="1"/>
          </p:cNvSpPr>
          <p:nvPr/>
        </p:nvSpPr>
        <p:spPr bwMode="auto">
          <a:xfrm flipV="1">
            <a:off x="5724525" y="5044034"/>
            <a:ext cx="0" cy="360362"/>
          </a:xfrm>
          <a:prstGeom prst="line">
            <a:avLst/>
          </a:prstGeom>
          <a:noFill/>
          <a:ln w="38100">
            <a:solidFill>
              <a:srgbClr val="FF6600"/>
            </a:solidFill>
            <a:round/>
            <a:headEnd/>
            <a:tailEnd type="triangle" w="med" len="lg"/>
          </a:ln>
        </p:spPr>
        <p:txBody>
          <a:bodyPr wrap="none" anchor="ctr"/>
          <a:lstStyle/>
          <a:p>
            <a:endParaRPr lang="zh-CN" altLang="en-US"/>
          </a:p>
        </p:txBody>
      </p:sp>
      <p:sp>
        <p:nvSpPr>
          <p:cNvPr id="7286" name="Text Box 164"/>
          <p:cNvSpPr txBox="1">
            <a:spLocks noChangeArrowheads="1"/>
          </p:cNvSpPr>
          <p:nvPr/>
        </p:nvSpPr>
        <p:spPr bwMode="auto">
          <a:xfrm>
            <a:off x="323850" y="5350421"/>
            <a:ext cx="503238" cy="701675"/>
          </a:xfrm>
          <a:prstGeom prst="rect">
            <a:avLst/>
          </a:prstGeom>
          <a:noFill/>
          <a:ln w="9525">
            <a:noFill/>
            <a:miter lim="800000"/>
            <a:headEnd/>
            <a:tailEnd/>
          </a:ln>
        </p:spPr>
        <p:txBody>
          <a:bodyPr>
            <a:spAutoFit/>
          </a:bodyPr>
          <a:lstStyle/>
          <a:p>
            <a:r>
              <a:rPr kumimoji="1" lang="en-US" altLang="zh-CN" sz="2000">
                <a:solidFill>
                  <a:schemeClr val="bg2"/>
                </a:solidFill>
              </a:rPr>
              <a:t>X:</a:t>
            </a:r>
            <a:endParaRPr kumimoji="1" lang="en-US" altLang="zh-CN" sz="2000" baseline="-25000">
              <a:solidFill>
                <a:schemeClr val="bg2"/>
              </a:solidFill>
            </a:endParaRPr>
          </a:p>
          <a:p>
            <a:r>
              <a:rPr kumimoji="1" lang="en-US" altLang="zh-CN" sz="2000">
                <a:solidFill>
                  <a:schemeClr val="bg2"/>
                </a:solidFill>
              </a:rPr>
              <a:t>Y:</a:t>
            </a:r>
            <a:endParaRPr kumimoji="1" lang="en-US" altLang="zh-CN" sz="2000" baseline="-25000">
              <a:solidFill>
                <a:schemeClr val="bg2"/>
              </a:solidFill>
            </a:endParaRPr>
          </a:p>
        </p:txBody>
      </p:sp>
      <p:sp>
        <p:nvSpPr>
          <p:cNvPr id="7287" name="Text Box 165"/>
          <p:cNvSpPr txBox="1">
            <a:spLocks noChangeArrowheads="1"/>
          </p:cNvSpPr>
          <p:nvPr/>
        </p:nvSpPr>
        <p:spPr bwMode="auto">
          <a:xfrm>
            <a:off x="323850" y="1588046"/>
            <a:ext cx="503238" cy="396875"/>
          </a:xfrm>
          <a:prstGeom prst="rect">
            <a:avLst/>
          </a:prstGeom>
          <a:noFill/>
          <a:ln w="9525">
            <a:noFill/>
            <a:miter lim="800000"/>
            <a:headEnd/>
            <a:tailEnd/>
          </a:ln>
        </p:spPr>
        <p:txBody>
          <a:bodyPr>
            <a:spAutoFit/>
          </a:bodyPr>
          <a:lstStyle/>
          <a:p>
            <a:r>
              <a:rPr kumimoji="1" lang="en-US" altLang="zh-CN" sz="2000">
                <a:solidFill>
                  <a:schemeClr val="bg2"/>
                </a:solidFill>
              </a:rPr>
              <a:t>Z:</a:t>
            </a:r>
            <a:endParaRPr kumimoji="1" lang="en-US" altLang="zh-CN" sz="2000" baseline="-25000">
              <a:solidFill>
                <a:schemeClr val="bg2"/>
              </a:solidFill>
            </a:endParaRPr>
          </a:p>
        </p:txBody>
      </p:sp>
      <p:sp>
        <p:nvSpPr>
          <p:cNvPr id="7288" name="AutoShape 166"/>
          <p:cNvSpPr>
            <a:spLocks noChangeArrowheads="1"/>
          </p:cNvSpPr>
          <p:nvPr/>
        </p:nvSpPr>
        <p:spPr bwMode="auto">
          <a:xfrm>
            <a:off x="250825" y="1443584"/>
            <a:ext cx="7777163" cy="720725"/>
          </a:xfrm>
          <a:prstGeom prst="roundRect">
            <a:avLst>
              <a:gd name="adj" fmla="val 40991"/>
            </a:avLst>
          </a:prstGeom>
          <a:noFill/>
          <a:ln w="19050" algn="ctr">
            <a:solidFill>
              <a:schemeClr val="bg2"/>
            </a:solidFill>
            <a:prstDash val="dash"/>
            <a:round/>
            <a:headEnd/>
            <a:tailEnd type="none" w="med" len="lg"/>
          </a:ln>
        </p:spPr>
        <p:txBody>
          <a:bodyPr wrap="none" anchor="ctr"/>
          <a:lstStyle/>
          <a:p>
            <a:endParaRPr lang="zh-CN" altLang="en-US"/>
          </a:p>
        </p:txBody>
      </p:sp>
      <p:sp>
        <p:nvSpPr>
          <p:cNvPr id="7289" name="AutoShape 167"/>
          <p:cNvSpPr>
            <a:spLocks noChangeArrowheads="1"/>
          </p:cNvSpPr>
          <p:nvPr/>
        </p:nvSpPr>
        <p:spPr bwMode="auto">
          <a:xfrm>
            <a:off x="5076825" y="5332959"/>
            <a:ext cx="1366838" cy="720725"/>
          </a:xfrm>
          <a:prstGeom prst="roundRect">
            <a:avLst>
              <a:gd name="adj" fmla="val 40991"/>
            </a:avLst>
          </a:prstGeom>
          <a:noFill/>
          <a:ln w="19050" algn="ctr">
            <a:solidFill>
              <a:srgbClr val="FF6600"/>
            </a:solidFill>
            <a:prstDash val="dash"/>
            <a:round/>
            <a:headEnd/>
            <a:tailEnd type="none" w="med" len="lg"/>
          </a:ln>
        </p:spPr>
        <p:txBody>
          <a:bodyPr wrap="none" anchor="ctr"/>
          <a:lstStyle/>
          <a:p>
            <a:endParaRPr lang="zh-CN" altLang="en-US"/>
          </a:p>
        </p:txBody>
      </p:sp>
      <p:sp>
        <p:nvSpPr>
          <p:cNvPr id="7290" name="Text Box 168"/>
          <p:cNvSpPr txBox="1">
            <a:spLocks noChangeArrowheads="1"/>
          </p:cNvSpPr>
          <p:nvPr/>
        </p:nvSpPr>
        <p:spPr bwMode="auto">
          <a:xfrm>
            <a:off x="7813675" y="5404396"/>
            <a:ext cx="1079500" cy="519113"/>
          </a:xfrm>
          <a:prstGeom prst="rect">
            <a:avLst/>
          </a:prstGeom>
          <a:noFill/>
          <a:ln w="38100" algn="ctr">
            <a:noFill/>
            <a:miter lim="800000"/>
            <a:headEnd/>
            <a:tailEnd type="none" w="med" len="lg"/>
          </a:ln>
        </p:spPr>
        <p:txBody>
          <a:bodyPr>
            <a:spAutoFit/>
          </a:bodyPr>
          <a:lstStyle/>
          <a:p>
            <a:pPr>
              <a:spcBef>
                <a:spcPct val="50000"/>
              </a:spcBef>
            </a:pPr>
            <a:r>
              <a:rPr lang="zh-CN" altLang="en-US" sz="2800">
                <a:solidFill>
                  <a:schemeClr val="bg2"/>
                </a:solidFill>
              </a:rPr>
              <a:t>输入</a:t>
            </a:r>
          </a:p>
        </p:txBody>
      </p:sp>
      <p:sp>
        <p:nvSpPr>
          <p:cNvPr id="7291" name="Text Box 169"/>
          <p:cNvSpPr txBox="1">
            <a:spLocks noChangeArrowheads="1"/>
          </p:cNvSpPr>
          <p:nvPr/>
        </p:nvSpPr>
        <p:spPr bwMode="auto">
          <a:xfrm>
            <a:off x="7885113" y="1516609"/>
            <a:ext cx="1079500" cy="519112"/>
          </a:xfrm>
          <a:prstGeom prst="rect">
            <a:avLst/>
          </a:prstGeom>
          <a:noFill/>
          <a:ln w="38100" algn="ctr">
            <a:noFill/>
            <a:miter lim="800000"/>
            <a:headEnd/>
            <a:tailEnd type="none" w="med" len="lg"/>
          </a:ln>
        </p:spPr>
        <p:txBody>
          <a:bodyPr>
            <a:spAutoFit/>
          </a:bodyPr>
          <a:lstStyle/>
          <a:p>
            <a:pPr algn="r">
              <a:spcBef>
                <a:spcPct val="50000"/>
              </a:spcBef>
            </a:pPr>
            <a:r>
              <a:rPr lang="zh-CN" altLang="en-US" sz="2800">
                <a:solidFill>
                  <a:schemeClr val="bg2"/>
                </a:solidFill>
              </a:rPr>
              <a:t>输出</a:t>
            </a:r>
          </a:p>
        </p:txBody>
      </p:sp>
      <p:sp>
        <p:nvSpPr>
          <p:cNvPr id="7292" name="AutoShape 170"/>
          <p:cNvSpPr>
            <a:spLocks noChangeArrowheads="1"/>
          </p:cNvSpPr>
          <p:nvPr/>
        </p:nvSpPr>
        <p:spPr bwMode="auto">
          <a:xfrm>
            <a:off x="3851275" y="5332959"/>
            <a:ext cx="576263" cy="720725"/>
          </a:xfrm>
          <a:prstGeom prst="roundRect">
            <a:avLst>
              <a:gd name="adj" fmla="val 40991"/>
            </a:avLst>
          </a:prstGeom>
          <a:noFill/>
          <a:ln w="19050" algn="ctr">
            <a:solidFill>
              <a:srgbClr val="FF6600"/>
            </a:solidFill>
            <a:prstDash val="dash"/>
            <a:round/>
            <a:headEnd/>
            <a:tailEnd type="none" w="med" len="lg"/>
          </a:ln>
        </p:spPr>
        <p:txBody>
          <a:bodyPr wrap="none" anchor="ctr"/>
          <a:lstStyle/>
          <a:p>
            <a:endParaRPr lang="zh-CN" altLang="en-US"/>
          </a:p>
        </p:txBody>
      </p:sp>
      <p:sp>
        <p:nvSpPr>
          <p:cNvPr id="7293" name="AutoShape 171"/>
          <p:cNvSpPr>
            <a:spLocks noChangeArrowheads="1"/>
          </p:cNvSpPr>
          <p:nvPr/>
        </p:nvSpPr>
        <p:spPr bwMode="auto">
          <a:xfrm>
            <a:off x="3203575" y="5332959"/>
            <a:ext cx="576263" cy="720725"/>
          </a:xfrm>
          <a:prstGeom prst="roundRect">
            <a:avLst>
              <a:gd name="adj" fmla="val 40991"/>
            </a:avLst>
          </a:prstGeom>
          <a:noFill/>
          <a:ln w="19050" algn="ctr">
            <a:solidFill>
              <a:srgbClr val="FF6600"/>
            </a:solidFill>
            <a:prstDash val="dash"/>
            <a:round/>
            <a:headEnd/>
            <a:tailEnd type="none" w="med" len="lg"/>
          </a:ln>
        </p:spPr>
        <p:txBody>
          <a:bodyPr wrap="none" anchor="ctr"/>
          <a:lstStyle/>
          <a:p>
            <a:endParaRPr lang="zh-CN" altLang="en-US"/>
          </a:p>
        </p:txBody>
      </p:sp>
      <p:sp>
        <p:nvSpPr>
          <p:cNvPr id="7294" name="AutoShape 172"/>
          <p:cNvSpPr>
            <a:spLocks noChangeArrowheads="1"/>
          </p:cNvSpPr>
          <p:nvPr/>
        </p:nvSpPr>
        <p:spPr bwMode="auto">
          <a:xfrm>
            <a:off x="2124075" y="5332959"/>
            <a:ext cx="360363" cy="720725"/>
          </a:xfrm>
          <a:prstGeom prst="roundRect">
            <a:avLst>
              <a:gd name="adj" fmla="val 40991"/>
            </a:avLst>
          </a:prstGeom>
          <a:noFill/>
          <a:ln w="19050" algn="ctr">
            <a:solidFill>
              <a:srgbClr val="FF6600"/>
            </a:solidFill>
            <a:prstDash val="dash"/>
            <a:round/>
            <a:headEnd/>
            <a:tailEnd type="none" w="med" len="lg"/>
          </a:ln>
        </p:spPr>
        <p:txBody>
          <a:bodyPr wrap="none" anchor="ctr"/>
          <a:lstStyle/>
          <a:p>
            <a:endParaRPr lang="zh-CN" altLang="en-US"/>
          </a:p>
        </p:txBody>
      </p:sp>
      <p:sp>
        <p:nvSpPr>
          <p:cNvPr id="7295" name="AutoShape 173"/>
          <p:cNvSpPr>
            <a:spLocks noChangeArrowheads="1"/>
          </p:cNvSpPr>
          <p:nvPr/>
        </p:nvSpPr>
        <p:spPr bwMode="auto">
          <a:xfrm>
            <a:off x="1692275" y="5332959"/>
            <a:ext cx="360363" cy="720725"/>
          </a:xfrm>
          <a:prstGeom prst="roundRect">
            <a:avLst>
              <a:gd name="adj" fmla="val 40991"/>
            </a:avLst>
          </a:prstGeom>
          <a:noFill/>
          <a:ln w="19050" algn="ctr">
            <a:solidFill>
              <a:srgbClr val="FF6600"/>
            </a:solidFill>
            <a:prstDash val="dash"/>
            <a:round/>
            <a:headEnd/>
            <a:tailEnd type="none" w="med" len="lg"/>
          </a:ln>
        </p:spPr>
        <p:txBody>
          <a:bodyPr wrap="none" anchor="ctr"/>
          <a:lstStyle/>
          <a:p>
            <a:endParaRPr lang="zh-CN" altLang="en-US"/>
          </a:p>
        </p:txBody>
      </p:sp>
      <p:sp>
        <p:nvSpPr>
          <p:cNvPr id="7296" name="AutoShape 174"/>
          <p:cNvSpPr>
            <a:spLocks noChangeArrowheads="1"/>
          </p:cNvSpPr>
          <p:nvPr/>
        </p:nvSpPr>
        <p:spPr bwMode="auto">
          <a:xfrm>
            <a:off x="1258888" y="5332959"/>
            <a:ext cx="360362" cy="720725"/>
          </a:xfrm>
          <a:prstGeom prst="roundRect">
            <a:avLst>
              <a:gd name="adj" fmla="val 40991"/>
            </a:avLst>
          </a:prstGeom>
          <a:noFill/>
          <a:ln w="19050" algn="ctr">
            <a:solidFill>
              <a:srgbClr val="FF6600"/>
            </a:solidFill>
            <a:prstDash val="dash"/>
            <a:round/>
            <a:headEnd/>
            <a:tailEnd type="none" w="med" len="lg"/>
          </a:ln>
        </p:spPr>
        <p:txBody>
          <a:bodyPr wrap="none" anchor="ctr"/>
          <a:lstStyle/>
          <a:p>
            <a:endParaRPr lang="zh-CN" altLang="en-US"/>
          </a:p>
        </p:txBody>
      </p:sp>
      <p:sp>
        <p:nvSpPr>
          <p:cNvPr id="7297" name="AutoShape 175"/>
          <p:cNvSpPr>
            <a:spLocks noChangeArrowheads="1"/>
          </p:cNvSpPr>
          <p:nvPr/>
        </p:nvSpPr>
        <p:spPr bwMode="auto">
          <a:xfrm>
            <a:off x="827088" y="5332959"/>
            <a:ext cx="360362" cy="720725"/>
          </a:xfrm>
          <a:prstGeom prst="roundRect">
            <a:avLst>
              <a:gd name="adj" fmla="val 40991"/>
            </a:avLst>
          </a:prstGeom>
          <a:noFill/>
          <a:ln w="19050" algn="ctr">
            <a:solidFill>
              <a:srgbClr val="FF6600"/>
            </a:solidFill>
            <a:prstDash val="dash"/>
            <a:round/>
            <a:headEnd/>
            <a:tailEnd type="none" w="med" len="lg"/>
          </a:ln>
        </p:spPr>
        <p:txBody>
          <a:bodyPr wrap="none" anchor="ctr"/>
          <a:lstStyle/>
          <a:p>
            <a:endParaRPr lang="zh-CN" altLang="en-US"/>
          </a:p>
        </p:txBody>
      </p:sp>
      <p:sp>
        <p:nvSpPr>
          <p:cNvPr id="7298" name="AutoShape 176"/>
          <p:cNvSpPr>
            <a:spLocks noChangeArrowheads="1"/>
          </p:cNvSpPr>
          <p:nvPr/>
        </p:nvSpPr>
        <p:spPr bwMode="auto">
          <a:xfrm>
            <a:off x="250825" y="5261521"/>
            <a:ext cx="7634288" cy="863600"/>
          </a:xfrm>
          <a:prstGeom prst="roundRect">
            <a:avLst>
              <a:gd name="adj" fmla="val 40991"/>
            </a:avLst>
          </a:prstGeom>
          <a:noFill/>
          <a:ln w="19050" algn="ctr">
            <a:solidFill>
              <a:schemeClr val="bg2"/>
            </a:solidFill>
            <a:prstDash val="dash"/>
            <a:round/>
            <a:headEnd/>
            <a:tailEnd type="none" w="med" len="lg"/>
          </a:ln>
        </p:spPr>
        <p:txBody>
          <a:bodyPr wrap="none" anchor="ctr"/>
          <a:lstStyle/>
          <a:p>
            <a:endParaRPr lang="zh-CN" altLang="en-US"/>
          </a:p>
        </p:txBody>
      </p:sp>
      <p:sp>
        <p:nvSpPr>
          <p:cNvPr id="155" name="Rectangle 2"/>
          <p:cNvSpPr>
            <a:spLocks noGrp="1" noChangeArrowheads="1"/>
          </p:cNvSpPr>
          <p:nvPr>
            <p:ph type="title"/>
          </p:nvPr>
        </p:nvSpPr>
        <p:spPr>
          <a:xfrm>
            <a:off x="611560" y="44624"/>
            <a:ext cx="8064128" cy="503461"/>
          </a:xfrm>
          <a:noFill/>
        </p:spPr>
        <p:txBody>
          <a:bodyPr anchor="t"/>
          <a:lstStyle/>
          <a:p>
            <a:r>
              <a:rPr lang="zh-CN" altLang="en-US" sz="2800" smtClean="0">
                <a:solidFill>
                  <a:srgbClr val="CC0066"/>
                </a:solidFill>
                <a:ea typeface="黑体" pitchFamily="2" charset="-122"/>
              </a:rPr>
              <a:t>流水线工作举例</a:t>
            </a:r>
          </a:p>
        </p:txBody>
      </p:sp>
    </p:spTree>
  </p:cSld>
  <p:clrMapOvr>
    <a:masterClrMapping/>
  </p:clrMapOvr>
  <p:transition spd="med"/>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4"/>
          <p:cNvSpPr>
            <a:spLocks noGrp="1"/>
          </p:cNvSpPr>
          <p:nvPr>
            <p:ph type="sldNum" sz="quarter" idx="11"/>
          </p:nvPr>
        </p:nvSpPr>
        <p:spPr>
          <a:noFill/>
        </p:spPr>
        <p:txBody>
          <a:bodyPr/>
          <a:lstStyle/>
          <a:p>
            <a:fld id="{3058D028-3D1E-4E56-8DAA-8F50FE24E1CE}" type="slidenum">
              <a:rPr lang="zh-CN" altLang="en-US" smtClean="0"/>
              <a:pPr/>
              <a:t>92</a:t>
            </a:fld>
            <a:endParaRPr lang="en-US" altLang="zh-CN" smtClean="0"/>
          </a:p>
        </p:txBody>
      </p:sp>
      <p:sp>
        <p:nvSpPr>
          <p:cNvPr id="583683" name="Rectangle 3"/>
          <p:cNvSpPr>
            <a:spLocks noGrp="1" noChangeArrowheads="1"/>
          </p:cNvSpPr>
          <p:nvPr>
            <p:ph type="body" idx="1"/>
          </p:nvPr>
        </p:nvSpPr>
        <p:spPr>
          <a:xfrm>
            <a:off x="457200" y="805904"/>
            <a:ext cx="8229600" cy="5359400"/>
          </a:xfrm>
        </p:spPr>
        <p:txBody>
          <a:bodyPr/>
          <a:lstStyle/>
          <a:p>
            <a:pPr marL="0" indent="0">
              <a:lnSpc>
                <a:spcPct val="120000"/>
              </a:lnSpc>
              <a:spcBef>
                <a:spcPct val="0"/>
              </a:spcBef>
              <a:buFont typeface="Wingdings" pitchFamily="2" charset="2"/>
              <a:buNone/>
            </a:pPr>
            <a:r>
              <a:rPr lang="en-US" altLang="zh-CN" smtClean="0">
                <a:solidFill>
                  <a:srgbClr val="CC3300"/>
                </a:solidFill>
              </a:rPr>
              <a:t>【</a:t>
            </a:r>
            <a:r>
              <a:rPr lang="zh-CN" altLang="en-US" smtClean="0">
                <a:solidFill>
                  <a:srgbClr val="CC3300"/>
                </a:solidFill>
              </a:rPr>
              <a:t>例</a:t>
            </a:r>
            <a:r>
              <a:rPr lang="en-US" altLang="zh-CN" smtClean="0">
                <a:solidFill>
                  <a:srgbClr val="CC3300"/>
                </a:solidFill>
              </a:rPr>
              <a:t>】</a:t>
            </a:r>
            <a:endParaRPr lang="zh-CN" altLang="en-US" smtClean="0">
              <a:solidFill>
                <a:srgbClr val="CC3300"/>
              </a:solidFill>
            </a:endParaRPr>
          </a:p>
          <a:p>
            <a:pPr marL="0" indent="0">
              <a:lnSpc>
                <a:spcPct val="120000"/>
              </a:lnSpc>
              <a:spcBef>
                <a:spcPct val="0"/>
              </a:spcBef>
              <a:buFont typeface="Wingdings" pitchFamily="2" charset="2"/>
              <a:buNone/>
            </a:pPr>
            <a:endParaRPr lang="zh-CN" altLang="en-US" smtClean="0">
              <a:latin typeface="宋体" pitchFamily="2" charset="-122"/>
            </a:endParaRPr>
          </a:p>
          <a:p>
            <a:pPr marL="0" indent="0">
              <a:lnSpc>
                <a:spcPct val="120000"/>
              </a:lnSpc>
              <a:spcBef>
                <a:spcPct val="0"/>
              </a:spcBef>
              <a:buFont typeface="Wingdings" pitchFamily="2" charset="2"/>
              <a:buNone/>
            </a:pPr>
            <a:endParaRPr lang="zh-CN" altLang="en-US" smtClean="0">
              <a:latin typeface="宋体" pitchFamily="2" charset="-122"/>
            </a:endParaRPr>
          </a:p>
          <a:p>
            <a:pPr marL="0" indent="0">
              <a:lnSpc>
                <a:spcPct val="120000"/>
              </a:lnSpc>
              <a:spcBef>
                <a:spcPct val="0"/>
              </a:spcBef>
              <a:buFont typeface="Wingdings" pitchFamily="2" charset="2"/>
              <a:buNone/>
            </a:pPr>
            <a:endParaRPr lang="zh-CN" altLang="en-US" smtClean="0">
              <a:latin typeface="宋体" pitchFamily="2" charset="-122"/>
            </a:endParaRPr>
          </a:p>
          <a:p>
            <a:pPr marL="0" indent="0">
              <a:lnSpc>
                <a:spcPct val="120000"/>
              </a:lnSpc>
              <a:spcBef>
                <a:spcPct val="0"/>
              </a:spcBef>
              <a:buFont typeface="Wingdings" pitchFamily="2" charset="2"/>
              <a:buNone/>
            </a:pPr>
            <a:endParaRPr lang="zh-CN" altLang="en-US" smtClean="0">
              <a:latin typeface="宋体" pitchFamily="2" charset="-122"/>
            </a:endParaRPr>
          </a:p>
          <a:p>
            <a:pPr marL="0" indent="0">
              <a:lnSpc>
                <a:spcPct val="120000"/>
              </a:lnSpc>
              <a:spcBef>
                <a:spcPct val="0"/>
              </a:spcBef>
              <a:buFont typeface="Wingdings" pitchFamily="2" charset="2"/>
              <a:buNone/>
            </a:pPr>
            <a:endParaRPr lang="zh-CN" altLang="en-US" smtClean="0">
              <a:latin typeface="宋体" pitchFamily="2" charset="-122"/>
            </a:endParaRPr>
          </a:p>
          <a:p>
            <a:pPr marL="0" indent="0">
              <a:lnSpc>
                <a:spcPct val="120000"/>
              </a:lnSpc>
              <a:spcBef>
                <a:spcPct val="0"/>
              </a:spcBef>
              <a:buFont typeface="Wingdings" pitchFamily="2" charset="2"/>
              <a:buNone/>
            </a:pPr>
            <a:endParaRPr lang="zh-CN" altLang="en-US" smtClean="0">
              <a:latin typeface="宋体" pitchFamily="2" charset="-122"/>
            </a:endParaRPr>
          </a:p>
          <a:p>
            <a:pPr marL="0" indent="0">
              <a:lnSpc>
                <a:spcPct val="120000"/>
              </a:lnSpc>
              <a:spcBef>
                <a:spcPct val="0"/>
              </a:spcBef>
              <a:buFont typeface="Wingdings" pitchFamily="2" charset="2"/>
              <a:buNone/>
            </a:pPr>
            <a:r>
              <a:rPr lang="zh-CN" altLang="en-US" smtClean="0"/>
              <a:t>实际吞吐率：</a:t>
            </a:r>
            <a:r>
              <a:rPr lang="en-US" altLang="zh-CN" smtClean="0"/>
              <a:t>T</a:t>
            </a:r>
            <a:r>
              <a:rPr lang="en-US" altLang="zh-CN" baseline="-25000" smtClean="0"/>
              <a:t>P</a:t>
            </a:r>
            <a:r>
              <a:rPr lang="zh-CN" altLang="en-US" smtClean="0"/>
              <a:t>＝</a:t>
            </a:r>
            <a:r>
              <a:rPr lang="en-US" altLang="zh-CN" smtClean="0"/>
              <a:t>7 / (15Δt)</a:t>
            </a:r>
          </a:p>
          <a:p>
            <a:pPr marL="0" indent="0">
              <a:lnSpc>
                <a:spcPct val="120000"/>
              </a:lnSpc>
              <a:spcBef>
                <a:spcPct val="0"/>
              </a:spcBef>
              <a:buFont typeface="Wingdings" pitchFamily="2" charset="2"/>
              <a:buNone/>
            </a:pPr>
            <a:r>
              <a:rPr lang="zh-CN" altLang="en-US" smtClean="0"/>
              <a:t>加速比：</a:t>
            </a:r>
            <a:r>
              <a:rPr lang="en-US" altLang="zh-CN" smtClean="0"/>
              <a:t>S</a:t>
            </a:r>
            <a:r>
              <a:rPr lang="en-US" altLang="zh-CN" baseline="-25000" smtClean="0"/>
              <a:t>P</a:t>
            </a:r>
            <a:r>
              <a:rPr lang="zh-CN" altLang="en-US" smtClean="0"/>
              <a:t>＝</a:t>
            </a:r>
            <a:r>
              <a:rPr lang="en-US" altLang="zh-CN" smtClean="0"/>
              <a:t> (3×4Δt</a:t>
            </a:r>
            <a:r>
              <a:rPr lang="zh-CN" altLang="en-US" smtClean="0"/>
              <a:t>＋</a:t>
            </a:r>
            <a:r>
              <a:rPr lang="en-US" altLang="zh-CN" smtClean="0"/>
              <a:t>4×3Δt) / (15Δt)</a:t>
            </a:r>
            <a:r>
              <a:rPr lang="zh-CN" altLang="en-US" smtClean="0"/>
              <a:t>＝</a:t>
            </a:r>
            <a:r>
              <a:rPr lang="en-US" altLang="zh-CN" smtClean="0"/>
              <a:t>1.6</a:t>
            </a:r>
          </a:p>
          <a:p>
            <a:pPr marL="0" indent="0">
              <a:lnSpc>
                <a:spcPct val="120000"/>
              </a:lnSpc>
              <a:spcBef>
                <a:spcPct val="0"/>
              </a:spcBef>
              <a:buFont typeface="Wingdings" pitchFamily="2" charset="2"/>
              <a:buNone/>
            </a:pPr>
            <a:r>
              <a:rPr lang="zh-CN" altLang="en-US" smtClean="0"/>
              <a:t>效率：</a:t>
            </a:r>
            <a:r>
              <a:rPr lang="el-GR" altLang="zh-CN" i="1" smtClean="0">
                <a:cs typeface="Times New Roman" pitchFamily="18" charset="0"/>
              </a:rPr>
              <a:t>η</a:t>
            </a:r>
            <a:r>
              <a:rPr lang="zh-CN" altLang="en-US" smtClean="0"/>
              <a:t>＝</a:t>
            </a:r>
            <a:r>
              <a:rPr lang="en-US" altLang="zh-CN" smtClean="0"/>
              <a:t>(3×4Δt</a:t>
            </a:r>
            <a:r>
              <a:rPr lang="zh-CN" altLang="en-US" smtClean="0"/>
              <a:t>＋</a:t>
            </a:r>
            <a:r>
              <a:rPr lang="en-US" altLang="zh-CN" smtClean="0"/>
              <a:t>4×3Δt) / (5×15Δt)</a:t>
            </a:r>
            <a:r>
              <a:rPr lang="zh-CN" altLang="en-US" smtClean="0"/>
              <a:t>＝</a:t>
            </a:r>
            <a:r>
              <a:rPr lang="en-US" altLang="zh-CN" smtClean="0"/>
              <a:t>32</a:t>
            </a:r>
            <a:r>
              <a:rPr lang="zh-CN" altLang="en-US" smtClean="0"/>
              <a:t>％</a:t>
            </a:r>
          </a:p>
        </p:txBody>
      </p:sp>
      <p:grpSp>
        <p:nvGrpSpPr>
          <p:cNvPr id="2" name="Group 228"/>
          <p:cNvGrpSpPr>
            <a:grpSpLocks/>
          </p:cNvGrpSpPr>
          <p:nvPr/>
        </p:nvGrpSpPr>
        <p:grpSpPr bwMode="auto">
          <a:xfrm>
            <a:off x="142875" y="1413917"/>
            <a:ext cx="8893175" cy="3022600"/>
            <a:chOff x="44" y="1616"/>
            <a:chExt cx="5602" cy="1904"/>
          </a:xfrm>
        </p:grpSpPr>
        <p:sp>
          <p:nvSpPr>
            <p:cNvPr id="8198" name="Rectangle 120"/>
            <p:cNvSpPr>
              <a:spLocks noChangeArrowheads="1"/>
            </p:cNvSpPr>
            <p:nvPr/>
          </p:nvSpPr>
          <p:spPr bwMode="auto">
            <a:xfrm>
              <a:off x="4694" y="2976"/>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199" name="Rectangle 121"/>
            <p:cNvSpPr>
              <a:spLocks noChangeArrowheads="1"/>
            </p:cNvSpPr>
            <p:nvPr/>
          </p:nvSpPr>
          <p:spPr bwMode="auto">
            <a:xfrm>
              <a:off x="4694" y="2704"/>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00" name="Rectangle 122"/>
            <p:cNvSpPr>
              <a:spLocks noChangeArrowheads="1"/>
            </p:cNvSpPr>
            <p:nvPr/>
          </p:nvSpPr>
          <p:spPr bwMode="auto">
            <a:xfrm>
              <a:off x="4694" y="2432"/>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01" name="Rectangle 123"/>
            <p:cNvSpPr>
              <a:spLocks noChangeArrowheads="1"/>
            </p:cNvSpPr>
            <p:nvPr/>
          </p:nvSpPr>
          <p:spPr bwMode="auto">
            <a:xfrm>
              <a:off x="4694" y="2160"/>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02" name="Rectangle 124"/>
            <p:cNvSpPr>
              <a:spLocks noChangeArrowheads="1"/>
            </p:cNvSpPr>
            <p:nvPr/>
          </p:nvSpPr>
          <p:spPr bwMode="auto">
            <a:xfrm>
              <a:off x="4694" y="1887"/>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03" name="Rectangle 125"/>
            <p:cNvSpPr>
              <a:spLocks noChangeArrowheads="1"/>
            </p:cNvSpPr>
            <p:nvPr/>
          </p:nvSpPr>
          <p:spPr bwMode="auto">
            <a:xfrm>
              <a:off x="1701" y="2976"/>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04" name="Rectangle 126"/>
            <p:cNvSpPr>
              <a:spLocks noChangeArrowheads="1"/>
            </p:cNvSpPr>
            <p:nvPr/>
          </p:nvSpPr>
          <p:spPr bwMode="auto">
            <a:xfrm>
              <a:off x="612" y="2704"/>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05" name="Rectangle 127"/>
            <p:cNvSpPr>
              <a:spLocks noChangeArrowheads="1"/>
            </p:cNvSpPr>
            <p:nvPr/>
          </p:nvSpPr>
          <p:spPr bwMode="auto">
            <a:xfrm>
              <a:off x="884" y="2704"/>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06" name="Rectangle 128"/>
            <p:cNvSpPr>
              <a:spLocks noChangeArrowheads="1"/>
            </p:cNvSpPr>
            <p:nvPr/>
          </p:nvSpPr>
          <p:spPr bwMode="auto">
            <a:xfrm>
              <a:off x="1156" y="2704"/>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07" name="Rectangle 129"/>
            <p:cNvSpPr>
              <a:spLocks noChangeArrowheads="1"/>
            </p:cNvSpPr>
            <p:nvPr/>
          </p:nvSpPr>
          <p:spPr bwMode="auto">
            <a:xfrm>
              <a:off x="1429" y="2704"/>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08" name="Rectangle 130"/>
            <p:cNvSpPr>
              <a:spLocks noChangeArrowheads="1"/>
            </p:cNvSpPr>
            <p:nvPr/>
          </p:nvSpPr>
          <p:spPr bwMode="auto">
            <a:xfrm>
              <a:off x="1701" y="2704"/>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09" name="Rectangle 131"/>
            <p:cNvSpPr>
              <a:spLocks noChangeArrowheads="1"/>
            </p:cNvSpPr>
            <p:nvPr/>
          </p:nvSpPr>
          <p:spPr bwMode="auto">
            <a:xfrm>
              <a:off x="612" y="2432"/>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10" name="Rectangle 132"/>
            <p:cNvSpPr>
              <a:spLocks noChangeArrowheads="1"/>
            </p:cNvSpPr>
            <p:nvPr/>
          </p:nvSpPr>
          <p:spPr bwMode="auto">
            <a:xfrm>
              <a:off x="612" y="2160"/>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11" name="Rectangle 133"/>
            <p:cNvSpPr>
              <a:spLocks noChangeArrowheads="1"/>
            </p:cNvSpPr>
            <p:nvPr/>
          </p:nvSpPr>
          <p:spPr bwMode="auto">
            <a:xfrm>
              <a:off x="612" y="1887"/>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12" name="Rectangle 134"/>
            <p:cNvSpPr>
              <a:spLocks noChangeArrowheads="1"/>
            </p:cNvSpPr>
            <p:nvPr/>
          </p:nvSpPr>
          <p:spPr bwMode="auto">
            <a:xfrm>
              <a:off x="884" y="1887"/>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13" name="Rectangle 135"/>
            <p:cNvSpPr>
              <a:spLocks noChangeArrowheads="1"/>
            </p:cNvSpPr>
            <p:nvPr/>
          </p:nvSpPr>
          <p:spPr bwMode="auto">
            <a:xfrm>
              <a:off x="884" y="2432"/>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14" name="Rectangle 136"/>
            <p:cNvSpPr>
              <a:spLocks noChangeArrowheads="1"/>
            </p:cNvSpPr>
            <p:nvPr/>
          </p:nvSpPr>
          <p:spPr bwMode="auto">
            <a:xfrm>
              <a:off x="1156" y="2432"/>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15" name="Rectangle 137"/>
            <p:cNvSpPr>
              <a:spLocks noChangeArrowheads="1"/>
            </p:cNvSpPr>
            <p:nvPr/>
          </p:nvSpPr>
          <p:spPr bwMode="auto">
            <a:xfrm>
              <a:off x="1429" y="2432"/>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16" name="Rectangle 138"/>
            <p:cNvSpPr>
              <a:spLocks noChangeArrowheads="1"/>
            </p:cNvSpPr>
            <p:nvPr/>
          </p:nvSpPr>
          <p:spPr bwMode="auto">
            <a:xfrm>
              <a:off x="1701" y="2432"/>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17" name="Rectangle 139"/>
            <p:cNvSpPr>
              <a:spLocks noChangeArrowheads="1"/>
            </p:cNvSpPr>
            <p:nvPr/>
          </p:nvSpPr>
          <p:spPr bwMode="auto">
            <a:xfrm>
              <a:off x="1973" y="2976"/>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18" name="Rectangle 140"/>
            <p:cNvSpPr>
              <a:spLocks noChangeArrowheads="1"/>
            </p:cNvSpPr>
            <p:nvPr/>
          </p:nvSpPr>
          <p:spPr bwMode="auto">
            <a:xfrm>
              <a:off x="1973" y="2704"/>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19" name="Rectangle 141"/>
            <p:cNvSpPr>
              <a:spLocks noChangeArrowheads="1"/>
            </p:cNvSpPr>
            <p:nvPr/>
          </p:nvSpPr>
          <p:spPr bwMode="auto">
            <a:xfrm>
              <a:off x="2245" y="2704"/>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20" name="Rectangle 142"/>
            <p:cNvSpPr>
              <a:spLocks noChangeArrowheads="1"/>
            </p:cNvSpPr>
            <p:nvPr/>
          </p:nvSpPr>
          <p:spPr bwMode="auto">
            <a:xfrm>
              <a:off x="1973" y="2432"/>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21" name="Rectangle 143"/>
            <p:cNvSpPr>
              <a:spLocks noChangeArrowheads="1"/>
            </p:cNvSpPr>
            <p:nvPr/>
          </p:nvSpPr>
          <p:spPr bwMode="auto">
            <a:xfrm>
              <a:off x="2245" y="2432"/>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22" name="Rectangle 144"/>
            <p:cNvSpPr>
              <a:spLocks noChangeArrowheads="1"/>
            </p:cNvSpPr>
            <p:nvPr/>
          </p:nvSpPr>
          <p:spPr bwMode="auto">
            <a:xfrm>
              <a:off x="2517" y="2432"/>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23" name="Rectangle 145"/>
            <p:cNvSpPr>
              <a:spLocks noChangeArrowheads="1"/>
            </p:cNvSpPr>
            <p:nvPr/>
          </p:nvSpPr>
          <p:spPr bwMode="auto">
            <a:xfrm>
              <a:off x="1973" y="2160"/>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24" name="Rectangle 146"/>
            <p:cNvSpPr>
              <a:spLocks noChangeArrowheads="1"/>
            </p:cNvSpPr>
            <p:nvPr/>
          </p:nvSpPr>
          <p:spPr bwMode="auto">
            <a:xfrm>
              <a:off x="2245" y="2160"/>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25" name="Rectangle 147"/>
            <p:cNvSpPr>
              <a:spLocks noChangeArrowheads="1"/>
            </p:cNvSpPr>
            <p:nvPr/>
          </p:nvSpPr>
          <p:spPr bwMode="auto">
            <a:xfrm>
              <a:off x="2517" y="2160"/>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26" name="Rectangle 148"/>
            <p:cNvSpPr>
              <a:spLocks noChangeArrowheads="1"/>
            </p:cNvSpPr>
            <p:nvPr/>
          </p:nvSpPr>
          <p:spPr bwMode="auto">
            <a:xfrm>
              <a:off x="2245" y="1887"/>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27" name="Rectangle 149"/>
            <p:cNvSpPr>
              <a:spLocks noChangeArrowheads="1"/>
            </p:cNvSpPr>
            <p:nvPr/>
          </p:nvSpPr>
          <p:spPr bwMode="auto">
            <a:xfrm>
              <a:off x="2517" y="1887"/>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28" name="Rectangle 150"/>
            <p:cNvSpPr>
              <a:spLocks noChangeArrowheads="1"/>
            </p:cNvSpPr>
            <p:nvPr/>
          </p:nvSpPr>
          <p:spPr bwMode="auto">
            <a:xfrm>
              <a:off x="2789" y="1887"/>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29" name="Rectangle 151"/>
            <p:cNvSpPr>
              <a:spLocks noChangeArrowheads="1"/>
            </p:cNvSpPr>
            <p:nvPr/>
          </p:nvSpPr>
          <p:spPr bwMode="auto">
            <a:xfrm>
              <a:off x="2790" y="2160"/>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30" name="Rectangle 152"/>
            <p:cNvSpPr>
              <a:spLocks noChangeArrowheads="1"/>
            </p:cNvSpPr>
            <p:nvPr/>
          </p:nvSpPr>
          <p:spPr bwMode="auto">
            <a:xfrm>
              <a:off x="3062" y="2160"/>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31" name="Rectangle 153"/>
            <p:cNvSpPr>
              <a:spLocks noChangeArrowheads="1"/>
            </p:cNvSpPr>
            <p:nvPr/>
          </p:nvSpPr>
          <p:spPr bwMode="auto">
            <a:xfrm>
              <a:off x="3334" y="2160"/>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32" name="Rectangle 154"/>
            <p:cNvSpPr>
              <a:spLocks noChangeArrowheads="1"/>
            </p:cNvSpPr>
            <p:nvPr/>
          </p:nvSpPr>
          <p:spPr bwMode="auto">
            <a:xfrm>
              <a:off x="2790" y="2976"/>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33" name="Rectangle 155"/>
            <p:cNvSpPr>
              <a:spLocks noChangeArrowheads="1"/>
            </p:cNvSpPr>
            <p:nvPr/>
          </p:nvSpPr>
          <p:spPr bwMode="auto">
            <a:xfrm>
              <a:off x="3062" y="2976"/>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34" name="Rectangle 156"/>
            <p:cNvSpPr>
              <a:spLocks noChangeArrowheads="1"/>
            </p:cNvSpPr>
            <p:nvPr/>
          </p:nvSpPr>
          <p:spPr bwMode="auto">
            <a:xfrm>
              <a:off x="3334" y="2976"/>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35" name="Rectangle 157"/>
            <p:cNvSpPr>
              <a:spLocks noChangeArrowheads="1"/>
            </p:cNvSpPr>
            <p:nvPr/>
          </p:nvSpPr>
          <p:spPr bwMode="auto">
            <a:xfrm>
              <a:off x="3062" y="2704"/>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36" name="Rectangle 158"/>
            <p:cNvSpPr>
              <a:spLocks noChangeArrowheads="1"/>
            </p:cNvSpPr>
            <p:nvPr/>
          </p:nvSpPr>
          <p:spPr bwMode="auto">
            <a:xfrm>
              <a:off x="3334" y="2704"/>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37" name="Rectangle 159"/>
            <p:cNvSpPr>
              <a:spLocks noChangeArrowheads="1"/>
            </p:cNvSpPr>
            <p:nvPr/>
          </p:nvSpPr>
          <p:spPr bwMode="auto">
            <a:xfrm>
              <a:off x="3606" y="2704"/>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38" name="Rectangle 160"/>
            <p:cNvSpPr>
              <a:spLocks noChangeArrowheads="1"/>
            </p:cNvSpPr>
            <p:nvPr/>
          </p:nvSpPr>
          <p:spPr bwMode="auto">
            <a:xfrm>
              <a:off x="3334" y="2432"/>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39" name="Rectangle 161"/>
            <p:cNvSpPr>
              <a:spLocks noChangeArrowheads="1"/>
            </p:cNvSpPr>
            <p:nvPr/>
          </p:nvSpPr>
          <p:spPr bwMode="auto">
            <a:xfrm>
              <a:off x="3606" y="2432"/>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40" name="Rectangle 162"/>
            <p:cNvSpPr>
              <a:spLocks noChangeArrowheads="1"/>
            </p:cNvSpPr>
            <p:nvPr/>
          </p:nvSpPr>
          <p:spPr bwMode="auto">
            <a:xfrm>
              <a:off x="3878" y="2432"/>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41" name="Rectangle 163"/>
            <p:cNvSpPr>
              <a:spLocks noChangeArrowheads="1"/>
            </p:cNvSpPr>
            <p:nvPr/>
          </p:nvSpPr>
          <p:spPr bwMode="auto">
            <a:xfrm>
              <a:off x="3606" y="2160"/>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42" name="Rectangle 164"/>
            <p:cNvSpPr>
              <a:spLocks noChangeArrowheads="1"/>
            </p:cNvSpPr>
            <p:nvPr/>
          </p:nvSpPr>
          <p:spPr bwMode="auto">
            <a:xfrm>
              <a:off x="3878" y="2160"/>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43" name="Rectangle 165"/>
            <p:cNvSpPr>
              <a:spLocks noChangeArrowheads="1"/>
            </p:cNvSpPr>
            <p:nvPr/>
          </p:nvSpPr>
          <p:spPr bwMode="auto">
            <a:xfrm>
              <a:off x="4150" y="2160"/>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44" name="Rectangle 166"/>
            <p:cNvSpPr>
              <a:spLocks noChangeArrowheads="1"/>
            </p:cNvSpPr>
            <p:nvPr/>
          </p:nvSpPr>
          <p:spPr bwMode="auto">
            <a:xfrm>
              <a:off x="3606" y="1887"/>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45" name="Rectangle 167"/>
            <p:cNvSpPr>
              <a:spLocks noChangeArrowheads="1"/>
            </p:cNvSpPr>
            <p:nvPr/>
          </p:nvSpPr>
          <p:spPr bwMode="auto">
            <a:xfrm>
              <a:off x="3878" y="1887"/>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46" name="Rectangle 168"/>
            <p:cNvSpPr>
              <a:spLocks noChangeArrowheads="1"/>
            </p:cNvSpPr>
            <p:nvPr/>
          </p:nvSpPr>
          <p:spPr bwMode="auto">
            <a:xfrm>
              <a:off x="4150" y="1887"/>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grpSp>
          <p:nvGrpSpPr>
            <p:cNvPr id="3" name="Group 169"/>
            <p:cNvGrpSpPr>
              <a:grpSpLocks/>
            </p:cNvGrpSpPr>
            <p:nvPr/>
          </p:nvGrpSpPr>
          <p:grpSpPr bwMode="auto">
            <a:xfrm>
              <a:off x="476" y="3248"/>
              <a:ext cx="4627" cy="272"/>
              <a:chOff x="612" y="3566"/>
              <a:chExt cx="4627" cy="272"/>
            </a:xfrm>
          </p:grpSpPr>
          <p:sp>
            <p:nvSpPr>
              <p:cNvPr id="8289" name="Rectangle 170"/>
              <p:cNvSpPr>
                <a:spLocks noChangeArrowheads="1"/>
              </p:cNvSpPr>
              <p:nvPr/>
            </p:nvSpPr>
            <p:spPr bwMode="auto">
              <a:xfrm>
                <a:off x="884" y="3566"/>
                <a:ext cx="272" cy="272"/>
              </a:xfrm>
              <a:prstGeom prst="rect">
                <a:avLst/>
              </a:prstGeom>
              <a:noFill/>
              <a:ln w="28575" algn="ctr">
                <a:noFill/>
                <a:miter lim="800000"/>
                <a:headEnd/>
                <a:tailEnd type="none" w="med" len="lg"/>
              </a:ln>
            </p:spPr>
            <p:txBody>
              <a:bodyPr wrap="none" anchor="ctr"/>
              <a:lstStyle/>
              <a:p>
                <a:r>
                  <a:rPr lang="en-US" altLang="zh-CN" sz="2000"/>
                  <a:t>1</a:t>
                </a:r>
              </a:p>
            </p:txBody>
          </p:sp>
          <p:sp>
            <p:nvSpPr>
              <p:cNvPr id="8290" name="Rectangle 171"/>
              <p:cNvSpPr>
                <a:spLocks noChangeArrowheads="1"/>
              </p:cNvSpPr>
              <p:nvPr/>
            </p:nvSpPr>
            <p:spPr bwMode="auto">
              <a:xfrm>
                <a:off x="1156" y="3566"/>
                <a:ext cx="272" cy="272"/>
              </a:xfrm>
              <a:prstGeom prst="rect">
                <a:avLst/>
              </a:prstGeom>
              <a:noFill/>
              <a:ln w="28575" algn="ctr">
                <a:noFill/>
                <a:miter lim="800000"/>
                <a:headEnd/>
                <a:tailEnd type="none" w="med" len="lg"/>
              </a:ln>
            </p:spPr>
            <p:txBody>
              <a:bodyPr wrap="none" anchor="ctr"/>
              <a:lstStyle/>
              <a:p>
                <a:r>
                  <a:rPr lang="en-US" altLang="zh-CN" sz="2000"/>
                  <a:t>2</a:t>
                </a:r>
              </a:p>
            </p:txBody>
          </p:sp>
          <p:sp>
            <p:nvSpPr>
              <p:cNvPr id="8291" name="Rectangle 172"/>
              <p:cNvSpPr>
                <a:spLocks noChangeArrowheads="1"/>
              </p:cNvSpPr>
              <p:nvPr/>
            </p:nvSpPr>
            <p:spPr bwMode="auto">
              <a:xfrm>
                <a:off x="1428" y="3566"/>
                <a:ext cx="272" cy="272"/>
              </a:xfrm>
              <a:prstGeom prst="rect">
                <a:avLst/>
              </a:prstGeom>
              <a:noFill/>
              <a:ln w="28575" algn="ctr">
                <a:noFill/>
                <a:miter lim="800000"/>
                <a:headEnd/>
                <a:tailEnd type="none" w="med" len="lg"/>
              </a:ln>
            </p:spPr>
            <p:txBody>
              <a:bodyPr wrap="none" anchor="ctr"/>
              <a:lstStyle/>
              <a:p>
                <a:r>
                  <a:rPr lang="en-US" altLang="zh-CN" sz="2000"/>
                  <a:t>3</a:t>
                </a:r>
              </a:p>
            </p:txBody>
          </p:sp>
          <p:sp>
            <p:nvSpPr>
              <p:cNvPr id="8292" name="Rectangle 173"/>
              <p:cNvSpPr>
                <a:spLocks noChangeArrowheads="1"/>
              </p:cNvSpPr>
              <p:nvPr/>
            </p:nvSpPr>
            <p:spPr bwMode="auto">
              <a:xfrm>
                <a:off x="1701" y="3566"/>
                <a:ext cx="272" cy="272"/>
              </a:xfrm>
              <a:prstGeom prst="rect">
                <a:avLst/>
              </a:prstGeom>
              <a:noFill/>
              <a:ln w="28575" algn="ctr">
                <a:noFill/>
                <a:miter lim="800000"/>
                <a:headEnd/>
                <a:tailEnd type="none" w="med" len="lg"/>
              </a:ln>
            </p:spPr>
            <p:txBody>
              <a:bodyPr wrap="none" anchor="ctr"/>
              <a:lstStyle/>
              <a:p>
                <a:r>
                  <a:rPr lang="en-US" altLang="zh-CN" sz="2000"/>
                  <a:t>4</a:t>
                </a:r>
              </a:p>
            </p:txBody>
          </p:sp>
          <p:sp>
            <p:nvSpPr>
              <p:cNvPr id="8293" name="Rectangle 174"/>
              <p:cNvSpPr>
                <a:spLocks noChangeArrowheads="1"/>
              </p:cNvSpPr>
              <p:nvPr/>
            </p:nvSpPr>
            <p:spPr bwMode="auto">
              <a:xfrm>
                <a:off x="1973" y="3566"/>
                <a:ext cx="272" cy="272"/>
              </a:xfrm>
              <a:prstGeom prst="rect">
                <a:avLst/>
              </a:prstGeom>
              <a:noFill/>
              <a:ln w="28575" algn="ctr">
                <a:noFill/>
                <a:miter lim="800000"/>
                <a:headEnd/>
                <a:tailEnd type="none" w="med" len="lg"/>
              </a:ln>
            </p:spPr>
            <p:txBody>
              <a:bodyPr wrap="none" anchor="ctr"/>
              <a:lstStyle/>
              <a:p>
                <a:r>
                  <a:rPr lang="en-US" altLang="zh-CN" sz="2000"/>
                  <a:t>5</a:t>
                </a:r>
              </a:p>
            </p:txBody>
          </p:sp>
          <p:sp>
            <p:nvSpPr>
              <p:cNvPr id="8294" name="Rectangle 175"/>
              <p:cNvSpPr>
                <a:spLocks noChangeArrowheads="1"/>
              </p:cNvSpPr>
              <p:nvPr/>
            </p:nvSpPr>
            <p:spPr bwMode="auto">
              <a:xfrm>
                <a:off x="2245" y="3566"/>
                <a:ext cx="272" cy="272"/>
              </a:xfrm>
              <a:prstGeom prst="rect">
                <a:avLst/>
              </a:prstGeom>
              <a:noFill/>
              <a:ln w="28575" algn="ctr">
                <a:noFill/>
                <a:miter lim="800000"/>
                <a:headEnd/>
                <a:tailEnd type="none" w="med" len="lg"/>
              </a:ln>
            </p:spPr>
            <p:txBody>
              <a:bodyPr wrap="none" anchor="ctr"/>
              <a:lstStyle/>
              <a:p>
                <a:r>
                  <a:rPr lang="en-US" altLang="zh-CN" sz="2000"/>
                  <a:t>6</a:t>
                </a:r>
              </a:p>
            </p:txBody>
          </p:sp>
          <p:sp>
            <p:nvSpPr>
              <p:cNvPr id="8295" name="Rectangle 176"/>
              <p:cNvSpPr>
                <a:spLocks noChangeArrowheads="1"/>
              </p:cNvSpPr>
              <p:nvPr/>
            </p:nvSpPr>
            <p:spPr bwMode="auto">
              <a:xfrm>
                <a:off x="2517" y="3566"/>
                <a:ext cx="272" cy="272"/>
              </a:xfrm>
              <a:prstGeom prst="rect">
                <a:avLst/>
              </a:prstGeom>
              <a:noFill/>
              <a:ln w="28575" algn="ctr">
                <a:noFill/>
                <a:miter lim="800000"/>
                <a:headEnd/>
                <a:tailEnd type="none" w="med" len="lg"/>
              </a:ln>
            </p:spPr>
            <p:txBody>
              <a:bodyPr wrap="none" anchor="ctr"/>
              <a:lstStyle/>
              <a:p>
                <a:r>
                  <a:rPr lang="en-US" altLang="zh-CN" sz="2000"/>
                  <a:t>7</a:t>
                </a:r>
              </a:p>
            </p:txBody>
          </p:sp>
          <p:sp>
            <p:nvSpPr>
              <p:cNvPr id="8296" name="Rectangle 177"/>
              <p:cNvSpPr>
                <a:spLocks noChangeArrowheads="1"/>
              </p:cNvSpPr>
              <p:nvPr/>
            </p:nvSpPr>
            <p:spPr bwMode="auto">
              <a:xfrm>
                <a:off x="2790" y="3566"/>
                <a:ext cx="272" cy="272"/>
              </a:xfrm>
              <a:prstGeom prst="rect">
                <a:avLst/>
              </a:prstGeom>
              <a:noFill/>
              <a:ln w="28575" algn="ctr">
                <a:noFill/>
                <a:miter lim="800000"/>
                <a:headEnd/>
                <a:tailEnd type="none" w="med" len="lg"/>
              </a:ln>
            </p:spPr>
            <p:txBody>
              <a:bodyPr wrap="none" anchor="ctr"/>
              <a:lstStyle/>
              <a:p>
                <a:r>
                  <a:rPr lang="en-US" altLang="zh-CN" sz="2000"/>
                  <a:t>8</a:t>
                </a:r>
              </a:p>
            </p:txBody>
          </p:sp>
          <p:sp>
            <p:nvSpPr>
              <p:cNvPr id="8297" name="Rectangle 178"/>
              <p:cNvSpPr>
                <a:spLocks noChangeArrowheads="1"/>
              </p:cNvSpPr>
              <p:nvPr/>
            </p:nvSpPr>
            <p:spPr bwMode="auto">
              <a:xfrm>
                <a:off x="3061" y="3566"/>
                <a:ext cx="272" cy="272"/>
              </a:xfrm>
              <a:prstGeom prst="rect">
                <a:avLst/>
              </a:prstGeom>
              <a:noFill/>
              <a:ln w="28575" algn="ctr">
                <a:noFill/>
                <a:miter lim="800000"/>
                <a:headEnd/>
                <a:tailEnd type="none" w="med" len="lg"/>
              </a:ln>
            </p:spPr>
            <p:txBody>
              <a:bodyPr wrap="none" anchor="ctr"/>
              <a:lstStyle/>
              <a:p>
                <a:r>
                  <a:rPr lang="en-US" altLang="zh-CN" sz="2000"/>
                  <a:t>9</a:t>
                </a:r>
              </a:p>
            </p:txBody>
          </p:sp>
          <p:sp>
            <p:nvSpPr>
              <p:cNvPr id="8298" name="Rectangle 179"/>
              <p:cNvSpPr>
                <a:spLocks noChangeArrowheads="1"/>
              </p:cNvSpPr>
              <p:nvPr/>
            </p:nvSpPr>
            <p:spPr bwMode="auto">
              <a:xfrm>
                <a:off x="3333" y="3566"/>
                <a:ext cx="272" cy="272"/>
              </a:xfrm>
              <a:prstGeom prst="rect">
                <a:avLst/>
              </a:prstGeom>
              <a:noFill/>
              <a:ln w="28575" algn="ctr">
                <a:noFill/>
                <a:miter lim="800000"/>
                <a:headEnd/>
                <a:tailEnd type="none" w="med" len="lg"/>
              </a:ln>
            </p:spPr>
            <p:txBody>
              <a:bodyPr wrap="none" anchor="ctr"/>
              <a:lstStyle/>
              <a:p>
                <a:r>
                  <a:rPr lang="en-US" altLang="zh-CN" sz="2000"/>
                  <a:t>10</a:t>
                </a:r>
              </a:p>
            </p:txBody>
          </p:sp>
          <p:sp>
            <p:nvSpPr>
              <p:cNvPr id="8299" name="Rectangle 180"/>
              <p:cNvSpPr>
                <a:spLocks noChangeArrowheads="1"/>
              </p:cNvSpPr>
              <p:nvPr/>
            </p:nvSpPr>
            <p:spPr bwMode="auto">
              <a:xfrm>
                <a:off x="3605" y="3566"/>
                <a:ext cx="272" cy="272"/>
              </a:xfrm>
              <a:prstGeom prst="rect">
                <a:avLst/>
              </a:prstGeom>
              <a:noFill/>
              <a:ln w="28575" algn="ctr">
                <a:noFill/>
                <a:miter lim="800000"/>
                <a:headEnd/>
                <a:tailEnd type="none" w="med" len="lg"/>
              </a:ln>
            </p:spPr>
            <p:txBody>
              <a:bodyPr wrap="none" anchor="ctr"/>
              <a:lstStyle/>
              <a:p>
                <a:r>
                  <a:rPr lang="en-US" altLang="zh-CN" sz="2000"/>
                  <a:t>11</a:t>
                </a:r>
              </a:p>
            </p:txBody>
          </p:sp>
          <p:sp>
            <p:nvSpPr>
              <p:cNvPr id="8300" name="Rectangle 181"/>
              <p:cNvSpPr>
                <a:spLocks noChangeArrowheads="1"/>
              </p:cNvSpPr>
              <p:nvPr/>
            </p:nvSpPr>
            <p:spPr bwMode="auto">
              <a:xfrm>
                <a:off x="3878" y="3566"/>
                <a:ext cx="272" cy="272"/>
              </a:xfrm>
              <a:prstGeom prst="rect">
                <a:avLst/>
              </a:prstGeom>
              <a:noFill/>
              <a:ln w="28575" algn="ctr">
                <a:noFill/>
                <a:miter lim="800000"/>
                <a:headEnd/>
                <a:tailEnd type="none" w="med" len="lg"/>
              </a:ln>
            </p:spPr>
            <p:txBody>
              <a:bodyPr wrap="none" anchor="ctr"/>
              <a:lstStyle/>
              <a:p>
                <a:r>
                  <a:rPr lang="en-US" altLang="zh-CN" sz="2000"/>
                  <a:t>12</a:t>
                </a:r>
              </a:p>
            </p:txBody>
          </p:sp>
          <p:sp>
            <p:nvSpPr>
              <p:cNvPr id="8301" name="Rectangle 182"/>
              <p:cNvSpPr>
                <a:spLocks noChangeArrowheads="1"/>
              </p:cNvSpPr>
              <p:nvPr/>
            </p:nvSpPr>
            <p:spPr bwMode="auto">
              <a:xfrm>
                <a:off x="4150" y="3566"/>
                <a:ext cx="272" cy="272"/>
              </a:xfrm>
              <a:prstGeom prst="rect">
                <a:avLst/>
              </a:prstGeom>
              <a:noFill/>
              <a:ln w="28575" algn="ctr">
                <a:noFill/>
                <a:miter lim="800000"/>
                <a:headEnd/>
                <a:tailEnd type="none" w="med" len="lg"/>
              </a:ln>
            </p:spPr>
            <p:txBody>
              <a:bodyPr wrap="none" anchor="ctr"/>
              <a:lstStyle/>
              <a:p>
                <a:r>
                  <a:rPr lang="en-US" altLang="zh-CN" sz="2000"/>
                  <a:t>13</a:t>
                </a:r>
              </a:p>
            </p:txBody>
          </p:sp>
          <p:sp>
            <p:nvSpPr>
              <p:cNvPr id="8302" name="Rectangle 183"/>
              <p:cNvSpPr>
                <a:spLocks noChangeArrowheads="1"/>
              </p:cNvSpPr>
              <p:nvPr/>
            </p:nvSpPr>
            <p:spPr bwMode="auto">
              <a:xfrm>
                <a:off x="4422" y="3566"/>
                <a:ext cx="272" cy="272"/>
              </a:xfrm>
              <a:prstGeom prst="rect">
                <a:avLst/>
              </a:prstGeom>
              <a:noFill/>
              <a:ln w="28575" algn="ctr">
                <a:noFill/>
                <a:miter lim="800000"/>
                <a:headEnd/>
                <a:tailEnd type="none" w="med" len="lg"/>
              </a:ln>
            </p:spPr>
            <p:txBody>
              <a:bodyPr wrap="none" anchor="ctr"/>
              <a:lstStyle/>
              <a:p>
                <a:r>
                  <a:rPr lang="en-US" altLang="zh-CN" sz="2000"/>
                  <a:t>14</a:t>
                </a:r>
              </a:p>
            </p:txBody>
          </p:sp>
          <p:sp>
            <p:nvSpPr>
              <p:cNvPr id="8303" name="Rectangle 184"/>
              <p:cNvSpPr>
                <a:spLocks noChangeArrowheads="1"/>
              </p:cNvSpPr>
              <p:nvPr/>
            </p:nvSpPr>
            <p:spPr bwMode="auto">
              <a:xfrm>
                <a:off x="4694" y="3566"/>
                <a:ext cx="272" cy="272"/>
              </a:xfrm>
              <a:prstGeom prst="rect">
                <a:avLst/>
              </a:prstGeom>
              <a:noFill/>
              <a:ln w="28575" algn="ctr">
                <a:noFill/>
                <a:miter lim="800000"/>
                <a:headEnd/>
                <a:tailEnd type="none" w="med" len="lg"/>
              </a:ln>
            </p:spPr>
            <p:txBody>
              <a:bodyPr wrap="none" anchor="ctr"/>
              <a:lstStyle/>
              <a:p>
                <a:r>
                  <a:rPr lang="en-US" altLang="zh-CN" sz="2000"/>
                  <a:t>15</a:t>
                </a:r>
              </a:p>
            </p:txBody>
          </p:sp>
          <p:sp>
            <p:nvSpPr>
              <p:cNvPr id="8304" name="Rectangle 185"/>
              <p:cNvSpPr>
                <a:spLocks noChangeArrowheads="1"/>
              </p:cNvSpPr>
              <p:nvPr/>
            </p:nvSpPr>
            <p:spPr bwMode="auto">
              <a:xfrm>
                <a:off x="4967" y="3566"/>
                <a:ext cx="272" cy="272"/>
              </a:xfrm>
              <a:prstGeom prst="rect">
                <a:avLst/>
              </a:prstGeom>
              <a:noFill/>
              <a:ln w="28575" algn="ctr">
                <a:noFill/>
                <a:miter lim="800000"/>
                <a:headEnd/>
                <a:tailEnd type="none" w="med" len="lg"/>
              </a:ln>
            </p:spPr>
            <p:txBody>
              <a:bodyPr wrap="none" anchor="ctr"/>
              <a:lstStyle/>
              <a:p>
                <a:r>
                  <a:rPr lang="en-US" altLang="zh-CN" sz="2000"/>
                  <a:t>16</a:t>
                </a:r>
              </a:p>
            </p:txBody>
          </p:sp>
          <p:sp>
            <p:nvSpPr>
              <p:cNvPr id="8305" name="Rectangle 186"/>
              <p:cNvSpPr>
                <a:spLocks noChangeArrowheads="1"/>
              </p:cNvSpPr>
              <p:nvPr/>
            </p:nvSpPr>
            <p:spPr bwMode="auto">
              <a:xfrm>
                <a:off x="612" y="3566"/>
                <a:ext cx="272" cy="272"/>
              </a:xfrm>
              <a:prstGeom prst="rect">
                <a:avLst/>
              </a:prstGeom>
              <a:noFill/>
              <a:ln w="28575" algn="ctr">
                <a:noFill/>
                <a:miter lim="800000"/>
                <a:headEnd/>
                <a:tailEnd type="none" w="med" len="lg"/>
              </a:ln>
            </p:spPr>
            <p:txBody>
              <a:bodyPr wrap="none" anchor="ctr"/>
              <a:lstStyle/>
              <a:p>
                <a:r>
                  <a:rPr lang="en-US" altLang="zh-CN" sz="2000"/>
                  <a:t>0</a:t>
                </a:r>
              </a:p>
            </p:txBody>
          </p:sp>
        </p:grpSp>
        <p:sp>
          <p:nvSpPr>
            <p:cNvPr id="8248" name="Rectangle 187"/>
            <p:cNvSpPr>
              <a:spLocks noChangeArrowheads="1"/>
            </p:cNvSpPr>
            <p:nvPr/>
          </p:nvSpPr>
          <p:spPr bwMode="auto">
            <a:xfrm>
              <a:off x="4422" y="2160"/>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49" name="Rectangle 188"/>
            <p:cNvSpPr>
              <a:spLocks noChangeArrowheads="1"/>
            </p:cNvSpPr>
            <p:nvPr/>
          </p:nvSpPr>
          <p:spPr bwMode="auto">
            <a:xfrm>
              <a:off x="4422" y="2432"/>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50" name="Rectangle 189"/>
            <p:cNvSpPr>
              <a:spLocks noChangeArrowheads="1"/>
            </p:cNvSpPr>
            <p:nvPr/>
          </p:nvSpPr>
          <p:spPr bwMode="auto">
            <a:xfrm>
              <a:off x="4150" y="2704"/>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51" name="Rectangle 190"/>
            <p:cNvSpPr>
              <a:spLocks noChangeArrowheads="1"/>
            </p:cNvSpPr>
            <p:nvPr/>
          </p:nvSpPr>
          <p:spPr bwMode="auto">
            <a:xfrm>
              <a:off x="4422" y="2704"/>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52" name="Rectangle 191"/>
            <p:cNvSpPr>
              <a:spLocks noChangeArrowheads="1"/>
            </p:cNvSpPr>
            <p:nvPr/>
          </p:nvSpPr>
          <p:spPr bwMode="auto">
            <a:xfrm>
              <a:off x="4422" y="2976"/>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53" name="Rectangle 192"/>
            <p:cNvSpPr>
              <a:spLocks noChangeArrowheads="1"/>
            </p:cNvSpPr>
            <p:nvPr/>
          </p:nvSpPr>
          <p:spPr bwMode="auto">
            <a:xfrm>
              <a:off x="3878" y="2976"/>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54" name="Rectangle 193"/>
            <p:cNvSpPr>
              <a:spLocks noChangeArrowheads="1"/>
            </p:cNvSpPr>
            <p:nvPr/>
          </p:nvSpPr>
          <p:spPr bwMode="auto">
            <a:xfrm>
              <a:off x="4150" y="2976"/>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55" name="Rectangle 194"/>
            <p:cNvSpPr>
              <a:spLocks noChangeArrowheads="1"/>
            </p:cNvSpPr>
            <p:nvPr/>
          </p:nvSpPr>
          <p:spPr bwMode="auto">
            <a:xfrm>
              <a:off x="612" y="2976"/>
              <a:ext cx="272" cy="272"/>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8256" name="Rectangle 195"/>
            <p:cNvSpPr>
              <a:spLocks noChangeArrowheads="1"/>
            </p:cNvSpPr>
            <p:nvPr/>
          </p:nvSpPr>
          <p:spPr bwMode="auto">
            <a:xfrm>
              <a:off x="884" y="2976"/>
              <a:ext cx="272" cy="272"/>
            </a:xfrm>
            <a:prstGeom prst="rect">
              <a:avLst/>
            </a:prstGeom>
            <a:solidFill>
              <a:srgbClr val="00CC00"/>
            </a:solidFill>
            <a:ln w="28575" algn="ctr">
              <a:solidFill>
                <a:schemeClr val="tx1"/>
              </a:solidFill>
              <a:miter lim="800000"/>
              <a:headEnd/>
              <a:tailEnd type="none" w="med" len="lg"/>
            </a:ln>
          </p:spPr>
          <p:txBody>
            <a:bodyPr wrap="none" anchor="ctr"/>
            <a:lstStyle/>
            <a:p>
              <a:endParaRPr lang="zh-CN" altLang="en-US"/>
            </a:p>
          </p:txBody>
        </p:sp>
        <p:sp>
          <p:nvSpPr>
            <p:cNvPr id="8257" name="Rectangle 196"/>
            <p:cNvSpPr>
              <a:spLocks noChangeArrowheads="1"/>
            </p:cNvSpPr>
            <p:nvPr/>
          </p:nvSpPr>
          <p:spPr bwMode="auto">
            <a:xfrm>
              <a:off x="1156" y="2976"/>
              <a:ext cx="272" cy="272"/>
            </a:xfrm>
            <a:prstGeom prst="rect">
              <a:avLst/>
            </a:prstGeom>
            <a:solidFill>
              <a:srgbClr val="0066FF"/>
            </a:solidFill>
            <a:ln w="28575" algn="ctr">
              <a:solidFill>
                <a:schemeClr val="tx1"/>
              </a:solidFill>
              <a:miter lim="800000"/>
              <a:headEnd/>
              <a:tailEnd type="none" w="med" len="lg"/>
            </a:ln>
          </p:spPr>
          <p:txBody>
            <a:bodyPr wrap="none" anchor="ctr"/>
            <a:lstStyle/>
            <a:p>
              <a:endParaRPr lang="zh-CN" altLang="en-US"/>
            </a:p>
          </p:txBody>
        </p:sp>
        <p:sp>
          <p:nvSpPr>
            <p:cNvPr id="8258" name="Rectangle 197"/>
            <p:cNvSpPr>
              <a:spLocks noChangeArrowheads="1"/>
            </p:cNvSpPr>
            <p:nvPr/>
          </p:nvSpPr>
          <p:spPr bwMode="auto">
            <a:xfrm>
              <a:off x="1429" y="2976"/>
              <a:ext cx="272" cy="272"/>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8259" name="Rectangle 198"/>
            <p:cNvSpPr>
              <a:spLocks noChangeArrowheads="1"/>
            </p:cNvSpPr>
            <p:nvPr/>
          </p:nvSpPr>
          <p:spPr bwMode="auto">
            <a:xfrm>
              <a:off x="884" y="2160"/>
              <a:ext cx="272" cy="272"/>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8260" name="Rectangle 199"/>
            <p:cNvSpPr>
              <a:spLocks noChangeArrowheads="1"/>
            </p:cNvSpPr>
            <p:nvPr/>
          </p:nvSpPr>
          <p:spPr bwMode="auto">
            <a:xfrm>
              <a:off x="1156" y="2160"/>
              <a:ext cx="272" cy="272"/>
            </a:xfrm>
            <a:prstGeom prst="rect">
              <a:avLst/>
            </a:prstGeom>
            <a:solidFill>
              <a:srgbClr val="00CC00"/>
            </a:solidFill>
            <a:ln w="28575" algn="ctr">
              <a:solidFill>
                <a:schemeClr val="tx1"/>
              </a:solidFill>
              <a:miter lim="800000"/>
              <a:headEnd/>
              <a:tailEnd type="none" w="med" len="lg"/>
            </a:ln>
          </p:spPr>
          <p:txBody>
            <a:bodyPr wrap="none" anchor="ctr"/>
            <a:lstStyle/>
            <a:p>
              <a:endParaRPr lang="zh-CN" altLang="en-US"/>
            </a:p>
          </p:txBody>
        </p:sp>
        <p:sp>
          <p:nvSpPr>
            <p:cNvPr id="8261" name="Rectangle 200"/>
            <p:cNvSpPr>
              <a:spLocks noChangeArrowheads="1"/>
            </p:cNvSpPr>
            <p:nvPr/>
          </p:nvSpPr>
          <p:spPr bwMode="auto">
            <a:xfrm>
              <a:off x="1429" y="2160"/>
              <a:ext cx="272" cy="272"/>
            </a:xfrm>
            <a:prstGeom prst="rect">
              <a:avLst/>
            </a:prstGeom>
            <a:solidFill>
              <a:srgbClr val="0066FF"/>
            </a:solidFill>
            <a:ln w="28575" algn="ctr">
              <a:solidFill>
                <a:schemeClr val="tx1"/>
              </a:solidFill>
              <a:miter lim="800000"/>
              <a:headEnd/>
              <a:tailEnd type="none" w="med" len="lg"/>
            </a:ln>
          </p:spPr>
          <p:txBody>
            <a:bodyPr wrap="none" anchor="ctr"/>
            <a:lstStyle/>
            <a:p>
              <a:endParaRPr lang="zh-CN" altLang="en-US"/>
            </a:p>
          </p:txBody>
        </p:sp>
        <p:sp>
          <p:nvSpPr>
            <p:cNvPr id="8262" name="Rectangle 201"/>
            <p:cNvSpPr>
              <a:spLocks noChangeArrowheads="1"/>
            </p:cNvSpPr>
            <p:nvPr/>
          </p:nvSpPr>
          <p:spPr bwMode="auto">
            <a:xfrm>
              <a:off x="1701" y="2160"/>
              <a:ext cx="272" cy="272"/>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8263" name="Rectangle 202"/>
            <p:cNvSpPr>
              <a:spLocks noChangeArrowheads="1"/>
            </p:cNvSpPr>
            <p:nvPr/>
          </p:nvSpPr>
          <p:spPr bwMode="auto">
            <a:xfrm>
              <a:off x="1156" y="1887"/>
              <a:ext cx="272" cy="272"/>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8264" name="Rectangle 203"/>
            <p:cNvSpPr>
              <a:spLocks noChangeArrowheads="1"/>
            </p:cNvSpPr>
            <p:nvPr/>
          </p:nvSpPr>
          <p:spPr bwMode="auto">
            <a:xfrm>
              <a:off x="1428" y="1887"/>
              <a:ext cx="272" cy="272"/>
            </a:xfrm>
            <a:prstGeom prst="rect">
              <a:avLst/>
            </a:prstGeom>
            <a:solidFill>
              <a:srgbClr val="00CC00"/>
            </a:solidFill>
            <a:ln w="28575" algn="ctr">
              <a:solidFill>
                <a:schemeClr val="tx1"/>
              </a:solidFill>
              <a:miter lim="800000"/>
              <a:headEnd/>
              <a:tailEnd type="none" w="med" len="lg"/>
            </a:ln>
          </p:spPr>
          <p:txBody>
            <a:bodyPr wrap="none" anchor="ctr"/>
            <a:lstStyle/>
            <a:p>
              <a:endParaRPr lang="zh-CN" altLang="en-US"/>
            </a:p>
          </p:txBody>
        </p:sp>
        <p:sp>
          <p:nvSpPr>
            <p:cNvPr id="8265" name="Rectangle 204"/>
            <p:cNvSpPr>
              <a:spLocks noChangeArrowheads="1"/>
            </p:cNvSpPr>
            <p:nvPr/>
          </p:nvSpPr>
          <p:spPr bwMode="auto">
            <a:xfrm>
              <a:off x="1701" y="1887"/>
              <a:ext cx="272" cy="272"/>
            </a:xfrm>
            <a:prstGeom prst="rect">
              <a:avLst/>
            </a:prstGeom>
            <a:solidFill>
              <a:srgbClr val="0066FF"/>
            </a:solidFill>
            <a:ln w="28575" algn="ctr">
              <a:solidFill>
                <a:schemeClr val="tx1"/>
              </a:solidFill>
              <a:miter lim="800000"/>
              <a:headEnd/>
              <a:tailEnd type="none" w="med" len="lg"/>
            </a:ln>
          </p:spPr>
          <p:txBody>
            <a:bodyPr wrap="none" anchor="ctr"/>
            <a:lstStyle/>
            <a:p>
              <a:endParaRPr lang="zh-CN" altLang="en-US"/>
            </a:p>
          </p:txBody>
        </p:sp>
        <p:sp>
          <p:nvSpPr>
            <p:cNvPr id="8266" name="Rectangle 205"/>
            <p:cNvSpPr>
              <a:spLocks noChangeArrowheads="1"/>
            </p:cNvSpPr>
            <p:nvPr/>
          </p:nvSpPr>
          <p:spPr bwMode="auto">
            <a:xfrm>
              <a:off x="1973" y="1887"/>
              <a:ext cx="272" cy="272"/>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8267" name="Rectangle 206"/>
            <p:cNvSpPr>
              <a:spLocks noChangeArrowheads="1"/>
            </p:cNvSpPr>
            <p:nvPr/>
          </p:nvSpPr>
          <p:spPr bwMode="auto">
            <a:xfrm>
              <a:off x="2245" y="2976"/>
              <a:ext cx="272" cy="272"/>
            </a:xfrm>
            <a:prstGeom prst="rect">
              <a:avLst/>
            </a:prstGeom>
            <a:solidFill>
              <a:schemeClr val="accent2"/>
            </a:solidFill>
            <a:ln w="28575" algn="ctr">
              <a:solidFill>
                <a:schemeClr val="tx1"/>
              </a:solidFill>
              <a:miter lim="800000"/>
              <a:headEnd/>
              <a:tailEnd type="none" w="med" len="lg"/>
            </a:ln>
          </p:spPr>
          <p:txBody>
            <a:bodyPr wrap="none" anchor="ctr"/>
            <a:lstStyle/>
            <a:p>
              <a:endParaRPr lang="zh-CN" altLang="en-US"/>
            </a:p>
          </p:txBody>
        </p:sp>
        <p:sp>
          <p:nvSpPr>
            <p:cNvPr id="8268" name="Rectangle 207"/>
            <p:cNvSpPr>
              <a:spLocks noChangeArrowheads="1"/>
            </p:cNvSpPr>
            <p:nvPr/>
          </p:nvSpPr>
          <p:spPr bwMode="auto">
            <a:xfrm>
              <a:off x="2518" y="2976"/>
              <a:ext cx="272" cy="272"/>
            </a:xfrm>
            <a:prstGeom prst="rect">
              <a:avLst/>
            </a:prstGeom>
            <a:solidFill>
              <a:srgbClr val="CCCC00"/>
            </a:solidFill>
            <a:ln w="28575" algn="ctr">
              <a:solidFill>
                <a:schemeClr val="tx1"/>
              </a:solidFill>
              <a:miter lim="800000"/>
              <a:headEnd/>
              <a:tailEnd type="none" w="med" len="lg"/>
            </a:ln>
          </p:spPr>
          <p:txBody>
            <a:bodyPr wrap="none" anchor="ctr"/>
            <a:lstStyle/>
            <a:p>
              <a:endParaRPr lang="zh-CN" altLang="en-US"/>
            </a:p>
          </p:txBody>
        </p:sp>
        <p:sp>
          <p:nvSpPr>
            <p:cNvPr id="8269" name="Rectangle 208"/>
            <p:cNvSpPr>
              <a:spLocks noChangeArrowheads="1"/>
            </p:cNvSpPr>
            <p:nvPr/>
          </p:nvSpPr>
          <p:spPr bwMode="auto">
            <a:xfrm>
              <a:off x="2517" y="2704"/>
              <a:ext cx="272" cy="272"/>
            </a:xfrm>
            <a:prstGeom prst="rect">
              <a:avLst/>
            </a:prstGeom>
            <a:solidFill>
              <a:schemeClr val="accent2"/>
            </a:solidFill>
            <a:ln w="28575" algn="ctr">
              <a:solidFill>
                <a:schemeClr val="tx1"/>
              </a:solidFill>
              <a:miter lim="800000"/>
              <a:headEnd/>
              <a:tailEnd type="none" w="med" len="lg"/>
            </a:ln>
          </p:spPr>
          <p:txBody>
            <a:bodyPr wrap="none" anchor="ctr"/>
            <a:lstStyle/>
            <a:p>
              <a:endParaRPr lang="zh-CN" altLang="en-US"/>
            </a:p>
          </p:txBody>
        </p:sp>
        <p:sp>
          <p:nvSpPr>
            <p:cNvPr id="8270" name="Rectangle 209"/>
            <p:cNvSpPr>
              <a:spLocks noChangeArrowheads="1"/>
            </p:cNvSpPr>
            <p:nvPr/>
          </p:nvSpPr>
          <p:spPr bwMode="auto">
            <a:xfrm>
              <a:off x="2790" y="2704"/>
              <a:ext cx="272" cy="272"/>
            </a:xfrm>
            <a:prstGeom prst="rect">
              <a:avLst/>
            </a:prstGeom>
            <a:solidFill>
              <a:srgbClr val="CCCC00"/>
            </a:solidFill>
            <a:ln w="28575" algn="ctr">
              <a:solidFill>
                <a:schemeClr val="tx1"/>
              </a:solidFill>
              <a:miter lim="800000"/>
              <a:headEnd/>
              <a:tailEnd type="none" w="med" len="lg"/>
            </a:ln>
          </p:spPr>
          <p:txBody>
            <a:bodyPr wrap="none" anchor="ctr"/>
            <a:lstStyle/>
            <a:p>
              <a:endParaRPr lang="zh-CN" altLang="en-US"/>
            </a:p>
          </p:txBody>
        </p:sp>
        <p:sp>
          <p:nvSpPr>
            <p:cNvPr id="8271" name="Rectangle 210"/>
            <p:cNvSpPr>
              <a:spLocks noChangeArrowheads="1"/>
            </p:cNvSpPr>
            <p:nvPr/>
          </p:nvSpPr>
          <p:spPr bwMode="auto">
            <a:xfrm>
              <a:off x="2789" y="2432"/>
              <a:ext cx="272" cy="272"/>
            </a:xfrm>
            <a:prstGeom prst="rect">
              <a:avLst/>
            </a:prstGeom>
            <a:solidFill>
              <a:schemeClr val="accent2"/>
            </a:solidFill>
            <a:ln w="28575" algn="ctr">
              <a:solidFill>
                <a:schemeClr val="tx1"/>
              </a:solidFill>
              <a:miter lim="800000"/>
              <a:headEnd/>
              <a:tailEnd type="none" w="med" len="lg"/>
            </a:ln>
          </p:spPr>
          <p:txBody>
            <a:bodyPr wrap="none" anchor="ctr"/>
            <a:lstStyle/>
            <a:p>
              <a:endParaRPr lang="zh-CN" altLang="en-US"/>
            </a:p>
          </p:txBody>
        </p:sp>
        <p:sp>
          <p:nvSpPr>
            <p:cNvPr id="8272" name="Rectangle 211"/>
            <p:cNvSpPr>
              <a:spLocks noChangeArrowheads="1"/>
            </p:cNvSpPr>
            <p:nvPr/>
          </p:nvSpPr>
          <p:spPr bwMode="auto">
            <a:xfrm>
              <a:off x="3062" y="2432"/>
              <a:ext cx="272" cy="272"/>
            </a:xfrm>
            <a:prstGeom prst="rect">
              <a:avLst/>
            </a:prstGeom>
            <a:solidFill>
              <a:srgbClr val="CCCC00"/>
            </a:solidFill>
            <a:ln w="28575" algn="ctr">
              <a:solidFill>
                <a:schemeClr val="tx1"/>
              </a:solidFill>
              <a:miter lim="800000"/>
              <a:headEnd/>
              <a:tailEnd type="none" w="med" len="lg"/>
            </a:ln>
          </p:spPr>
          <p:txBody>
            <a:bodyPr wrap="none" anchor="ctr"/>
            <a:lstStyle/>
            <a:p>
              <a:endParaRPr lang="zh-CN" altLang="en-US"/>
            </a:p>
          </p:txBody>
        </p:sp>
        <p:sp>
          <p:nvSpPr>
            <p:cNvPr id="8273" name="Rectangle 212"/>
            <p:cNvSpPr>
              <a:spLocks noChangeArrowheads="1"/>
            </p:cNvSpPr>
            <p:nvPr/>
          </p:nvSpPr>
          <p:spPr bwMode="auto">
            <a:xfrm>
              <a:off x="3062" y="1888"/>
              <a:ext cx="272" cy="271"/>
            </a:xfrm>
            <a:prstGeom prst="rect">
              <a:avLst/>
            </a:prstGeom>
            <a:solidFill>
              <a:schemeClr val="accent2"/>
            </a:solidFill>
            <a:ln w="28575" algn="ctr">
              <a:solidFill>
                <a:schemeClr val="tx1"/>
              </a:solidFill>
              <a:miter lim="800000"/>
              <a:headEnd/>
              <a:tailEnd type="none" w="med" len="lg"/>
            </a:ln>
          </p:spPr>
          <p:txBody>
            <a:bodyPr wrap="none" anchor="ctr"/>
            <a:lstStyle/>
            <a:p>
              <a:endParaRPr lang="zh-CN" altLang="en-US"/>
            </a:p>
          </p:txBody>
        </p:sp>
        <p:sp>
          <p:nvSpPr>
            <p:cNvPr id="8274" name="Rectangle 213"/>
            <p:cNvSpPr>
              <a:spLocks noChangeArrowheads="1"/>
            </p:cNvSpPr>
            <p:nvPr/>
          </p:nvSpPr>
          <p:spPr bwMode="auto">
            <a:xfrm>
              <a:off x="3335" y="1887"/>
              <a:ext cx="272" cy="272"/>
            </a:xfrm>
            <a:prstGeom prst="rect">
              <a:avLst/>
            </a:prstGeom>
            <a:solidFill>
              <a:srgbClr val="CCCC00"/>
            </a:solidFill>
            <a:ln w="28575" algn="ctr">
              <a:solidFill>
                <a:schemeClr val="tx1"/>
              </a:solidFill>
              <a:miter lim="800000"/>
              <a:headEnd/>
              <a:tailEnd type="none" w="med" len="lg"/>
            </a:ln>
          </p:spPr>
          <p:txBody>
            <a:bodyPr wrap="none" anchor="ctr"/>
            <a:lstStyle/>
            <a:p>
              <a:endParaRPr lang="zh-CN" altLang="en-US"/>
            </a:p>
          </p:txBody>
        </p:sp>
        <p:sp>
          <p:nvSpPr>
            <p:cNvPr id="8275" name="Rectangle 214"/>
            <p:cNvSpPr>
              <a:spLocks noChangeArrowheads="1"/>
            </p:cNvSpPr>
            <p:nvPr/>
          </p:nvSpPr>
          <p:spPr bwMode="auto">
            <a:xfrm>
              <a:off x="3606" y="2976"/>
              <a:ext cx="272" cy="272"/>
            </a:xfrm>
            <a:prstGeom prst="rect">
              <a:avLst/>
            </a:prstGeom>
            <a:solidFill>
              <a:srgbClr val="FFFF00"/>
            </a:solidFill>
            <a:ln w="28575" algn="ctr">
              <a:solidFill>
                <a:schemeClr val="tx1"/>
              </a:solidFill>
              <a:miter lim="800000"/>
              <a:headEnd/>
              <a:tailEnd type="none" w="med" len="lg"/>
            </a:ln>
          </p:spPr>
          <p:txBody>
            <a:bodyPr wrap="none" anchor="ctr"/>
            <a:lstStyle/>
            <a:p>
              <a:endParaRPr lang="zh-CN" altLang="en-US"/>
            </a:p>
          </p:txBody>
        </p:sp>
        <p:sp>
          <p:nvSpPr>
            <p:cNvPr id="8276" name="Rectangle 215"/>
            <p:cNvSpPr>
              <a:spLocks noChangeArrowheads="1"/>
            </p:cNvSpPr>
            <p:nvPr/>
          </p:nvSpPr>
          <p:spPr bwMode="auto">
            <a:xfrm>
              <a:off x="3878" y="2704"/>
              <a:ext cx="272" cy="272"/>
            </a:xfrm>
            <a:prstGeom prst="rect">
              <a:avLst/>
            </a:prstGeom>
            <a:solidFill>
              <a:srgbClr val="FFFF00"/>
            </a:solidFill>
            <a:ln w="28575" algn="ctr">
              <a:solidFill>
                <a:schemeClr val="tx1"/>
              </a:solidFill>
              <a:miter lim="800000"/>
              <a:headEnd/>
              <a:tailEnd type="none" w="med" len="lg"/>
            </a:ln>
          </p:spPr>
          <p:txBody>
            <a:bodyPr wrap="none" anchor="ctr"/>
            <a:lstStyle/>
            <a:p>
              <a:endParaRPr lang="zh-CN" altLang="en-US"/>
            </a:p>
          </p:txBody>
        </p:sp>
        <p:sp>
          <p:nvSpPr>
            <p:cNvPr id="8277" name="Rectangle 216"/>
            <p:cNvSpPr>
              <a:spLocks noChangeArrowheads="1"/>
            </p:cNvSpPr>
            <p:nvPr/>
          </p:nvSpPr>
          <p:spPr bwMode="auto">
            <a:xfrm>
              <a:off x="4150" y="2432"/>
              <a:ext cx="272" cy="272"/>
            </a:xfrm>
            <a:prstGeom prst="rect">
              <a:avLst/>
            </a:prstGeom>
            <a:solidFill>
              <a:srgbClr val="FFFF00"/>
            </a:solidFill>
            <a:ln w="28575" algn="ctr">
              <a:solidFill>
                <a:schemeClr val="tx1"/>
              </a:solidFill>
              <a:miter lim="800000"/>
              <a:headEnd/>
              <a:tailEnd type="none" w="med" len="lg"/>
            </a:ln>
          </p:spPr>
          <p:txBody>
            <a:bodyPr wrap="none" anchor="ctr"/>
            <a:lstStyle/>
            <a:p>
              <a:endParaRPr lang="zh-CN" altLang="en-US"/>
            </a:p>
          </p:txBody>
        </p:sp>
        <p:sp>
          <p:nvSpPr>
            <p:cNvPr id="8278" name="Rectangle 217"/>
            <p:cNvSpPr>
              <a:spLocks noChangeArrowheads="1"/>
            </p:cNvSpPr>
            <p:nvPr/>
          </p:nvSpPr>
          <p:spPr bwMode="auto">
            <a:xfrm>
              <a:off x="4422" y="1887"/>
              <a:ext cx="272" cy="272"/>
            </a:xfrm>
            <a:prstGeom prst="rect">
              <a:avLst/>
            </a:prstGeom>
            <a:solidFill>
              <a:srgbClr val="FFFF00"/>
            </a:solidFill>
            <a:ln w="28575" algn="ctr">
              <a:solidFill>
                <a:schemeClr val="tx1"/>
              </a:solidFill>
              <a:miter lim="800000"/>
              <a:headEnd/>
              <a:tailEnd type="none" w="med" len="lg"/>
            </a:ln>
          </p:spPr>
          <p:txBody>
            <a:bodyPr wrap="none" anchor="ctr"/>
            <a:lstStyle/>
            <a:p>
              <a:endParaRPr lang="zh-CN" altLang="en-US"/>
            </a:p>
          </p:txBody>
        </p:sp>
        <p:sp>
          <p:nvSpPr>
            <p:cNvPr id="8279" name="Line 218"/>
            <p:cNvSpPr>
              <a:spLocks noChangeShapeType="1"/>
            </p:cNvSpPr>
            <p:nvPr/>
          </p:nvSpPr>
          <p:spPr bwMode="auto">
            <a:xfrm>
              <a:off x="612" y="3248"/>
              <a:ext cx="4627" cy="0"/>
            </a:xfrm>
            <a:prstGeom prst="line">
              <a:avLst/>
            </a:prstGeom>
            <a:noFill/>
            <a:ln w="38100">
              <a:solidFill>
                <a:schemeClr val="tx1"/>
              </a:solidFill>
              <a:round/>
              <a:headEnd/>
              <a:tailEnd type="triangle" w="med" len="lg"/>
            </a:ln>
          </p:spPr>
          <p:txBody>
            <a:bodyPr wrap="none" anchor="ctr"/>
            <a:lstStyle/>
            <a:p>
              <a:endParaRPr lang="zh-CN" altLang="en-US"/>
            </a:p>
          </p:txBody>
        </p:sp>
        <p:sp>
          <p:nvSpPr>
            <p:cNvPr id="8280" name="Line 219"/>
            <p:cNvSpPr>
              <a:spLocks noChangeShapeType="1"/>
            </p:cNvSpPr>
            <p:nvPr/>
          </p:nvSpPr>
          <p:spPr bwMode="auto">
            <a:xfrm flipV="1">
              <a:off x="612" y="1661"/>
              <a:ext cx="0" cy="1587"/>
            </a:xfrm>
            <a:prstGeom prst="line">
              <a:avLst/>
            </a:prstGeom>
            <a:noFill/>
            <a:ln w="38100">
              <a:solidFill>
                <a:schemeClr val="tx1"/>
              </a:solidFill>
              <a:round/>
              <a:headEnd/>
              <a:tailEnd type="triangle" w="med" len="lg"/>
            </a:ln>
          </p:spPr>
          <p:txBody>
            <a:bodyPr wrap="none" anchor="ctr"/>
            <a:lstStyle/>
            <a:p>
              <a:endParaRPr lang="zh-CN" altLang="en-US"/>
            </a:p>
          </p:txBody>
        </p:sp>
        <p:grpSp>
          <p:nvGrpSpPr>
            <p:cNvPr id="4" name="Group 220"/>
            <p:cNvGrpSpPr>
              <a:grpSpLocks/>
            </p:cNvGrpSpPr>
            <p:nvPr/>
          </p:nvGrpSpPr>
          <p:grpSpPr bwMode="auto">
            <a:xfrm>
              <a:off x="340" y="1887"/>
              <a:ext cx="272" cy="1361"/>
              <a:chOff x="476" y="2205"/>
              <a:chExt cx="272" cy="1361"/>
            </a:xfrm>
          </p:grpSpPr>
          <p:sp>
            <p:nvSpPr>
              <p:cNvPr id="8284" name="Rectangle 221"/>
              <p:cNvSpPr>
                <a:spLocks noChangeArrowheads="1"/>
              </p:cNvSpPr>
              <p:nvPr/>
            </p:nvSpPr>
            <p:spPr bwMode="auto">
              <a:xfrm>
                <a:off x="476" y="2205"/>
                <a:ext cx="272" cy="272"/>
              </a:xfrm>
              <a:prstGeom prst="rect">
                <a:avLst/>
              </a:prstGeom>
              <a:noFill/>
              <a:ln w="28575" algn="ctr">
                <a:noFill/>
                <a:miter lim="800000"/>
                <a:headEnd/>
                <a:tailEnd type="none" w="med" len="lg"/>
              </a:ln>
            </p:spPr>
            <p:txBody>
              <a:bodyPr wrap="none" anchor="ctr"/>
              <a:lstStyle/>
              <a:p>
                <a:r>
                  <a:rPr lang="en-US" altLang="zh-CN" sz="2000"/>
                  <a:t>5</a:t>
                </a:r>
              </a:p>
            </p:txBody>
          </p:sp>
          <p:sp>
            <p:nvSpPr>
              <p:cNvPr id="8285" name="Rectangle 222"/>
              <p:cNvSpPr>
                <a:spLocks noChangeArrowheads="1"/>
              </p:cNvSpPr>
              <p:nvPr/>
            </p:nvSpPr>
            <p:spPr bwMode="auto">
              <a:xfrm>
                <a:off x="476" y="2478"/>
                <a:ext cx="272" cy="272"/>
              </a:xfrm>
              <a:prstGeom prst="rect">
                <a:avLst/>
              </a:prstGeom>
              <a:noFill/>
              <a:ln w="28575" algn="ctr">
                <a:noFill/>
                <a:miter lim="800000"/>
                <a:headEnd/>
                <a:tailEnd type="none" w="med" len="lg"/>
              </a:ln>
            </p:spPr>
            <p:txBody>
              <a:bodyPr wrap="none" anchor="ctr"/>
              <a:lstStyle/>
              <a:p>
                <a:r>
                  <a:rPr lang="en-US" altLang="zh-CN" sz="2000"/>
                  <a:t>4</a:t>
                </a:r>
              </a:p>
            </p:txBody>
          </p:sp>
          <p:sp>
            <p:nvSpPr>
              <p:cNvPr id="8286" name="Rectangle 223"/>
              <p:cNvSpPr>
                <a:spLocks noChangeArrowheads="1"/>
              </p:cNvSpPr>
              <p:nvPr/>
            </p:nvSpPr>
            <p:spPr bwMode="auto">
              <a:xfrm>
                <a:off x="476" y="2750"/>
                <a:ext cx="272" cy="272"/>
              </a:xfrm>
              <a:prstGeom prst="rect">
                <a:avLst/>
              </a:prstGeom>
              <a:noFill/>
              <a:ln w="28575" algn="ctr">
                <a:noFill/>
                <a:miter lim="800000"/>
                <a:headEnd/>
                <a:tailEnd type="none" w="med" len="lg"/>
              </a:ln>
            </p:spPr>
            <p:txBody>
              <a:bodyPr wrap="none" anchor="ctr"/>
              <a:lstStyle/>
              <a:p>
                <a:r>
                  <a:rPr lang="en-US" altLang="zh-CN" sz="2000"/>
                  <a:t>3</a:t>
                </a:r>
              </a:p>
            </p:txBody>
          </p:sp>
          <p:sp>
            <p:nvSpPr>
              <p:cNvPr id="8287" name="Rectangle 224"/>
              <p:cNvSpPr>
                <a:spLocks noChangeArrowheads="1"/>
              </p:cNvSpPr>
              <p:nvPr/>
            </p:nvSpPr>
            <p:spPr bwMode="auto">
              <a:xfrm>
                <a:off x="476" y="3022"/>
                <a:ext cx="272" cy="272"/>
              </a:xfrm>
              <a:prstGeom prst="rect">
                <a:avLst/>
              </a:prstGeom>
              <a:noFill/>
              <a:ln w="28575" algn="ctr">
                <a:noFill/>
                <a:miter lim="800000"/>
                <a:headEnd/>
                <a:tailEnd type="none" w="med" len="lg"/>
              </a:ln>
            </p:spPr>
            <p:txBody>
              <a:bodyPr wrap="none" anchor="ctr"/>
              <a:lstStyle/>
              <a:p>
                <a:r>
                  <a:rPr lang="en-US" altLang="zh-CN" sz="2000"/>
                  <a:t>2</a:t>
                </a:r>
              </a:p>
            </p:txBody>
          </p:sp>
          <p:sp>
            <p:nvSpPr>
              <p:cNvPr id="8288" name="Rectangle 225"/>
              <p:cNvSpPr>
                <a:spLocks noChangeArrowheads="1"/>
              </p:cNvSpPr>
              <p:nvPr/>
            </p:nvSpPr>
            <p:spPr bwMode="auto">
              <a:xfrm>
                <a:off x="476" y="3294"/>
                <a:ext cx="272" cy="272"/>
              </a:xfrm>
              <a:prstGeom prst="rect">
                <a:avLst/>
              </a:prstGeom>
              <a:noFill/>
              <a:ln w="28575" algn="ctr">
                <a:noFill/>
                <a:miter lim="800000"/>
                <a:headEnd/>
                <a:tailEnd type="none" w="med" len="lg"/>
              </a:ln>
            </p:spPr>
            <p:txBody>
              <a:bodyPr wrap="none" anchor="ctr"/>
              <a:lstStyle/>
              <a:p>
                <a:r>
                  <a:rPr lang="en-US" altLang="zh-CN" sz="2000"/>
                  <a:t>1</a:t>
                </a:r>
              </a:p>
            </p:txBody>
          </p:sp>
        </p:grpSp>
        <p:sp>
          <p:nvSpPr>
            <p:cNvPr id="8282" name="Text Box 226"/>
            <p:cNvSpPr txBox="1">
              <a:spLocks noChangeArrowheads="1"/>
            </p:cNvSpPr>
            <p:nvPr/>
          </p:nvSpPr>
          <p:spPr bwMode="auto">
            <a:xfrm>
              <a:off x="4943" y="2928"/>
              <a:ext cx="703" cy="576"/>
            </a:xfrm>
            <a:prstGeom prst="rect">
              <a:avLst/>
            </a:prstGeom>
            <a:noFill/>
            <a:ln w="38100" algn="ctr">
              <a:noFill/>
              <a:miter lim="800000"/>
              <a:headEnd/>
              <a:tailEnd type="none" w="med" len="lg"/>
            </a:ln>
          </p:spPr>
          <p:txBody>
            <a:bodyPr>
              <a:spAutoFit/>
            </a:bodyPr>
            <a:lstStyle/>
            <a:p>
              <a:pPr>
                <a:spcBef>
                  <a:spcPct val="50000"/>
                </a:spcBef>
              </a:pPr>
              <a:r>
                <a:rPr lang="zh-CN" altLang="en-US"/>
                <a:t>时间</a:t>
              </a:r>
            </a:p>
            <a:p>
              <a:pPr>
                <a:spcBef>
                  <a:spcPct val="50000"/>
                </a:spcBef>
              </a:pPr>
              <a:r>
                <a:rPr lang="zh-CN" altLang="en-US" sz="2000"/>
                <a:t>（</a:t>
              </a:r>
              <a:r>
                <a:rPr lang="en-US" altLang="zh-CN" sz="2000"/>
                <a:t>Δ</a:t>
              </a:r>
              <a:r>
                <a:rPr lang="en-US" altLang="zh-CN" sz="2000" i="1">
                  <a:latin typeface="宋体" pitchFamily="2" charset="-122"/>
                </a:rPr>
                <a:t>t</a:t>
              </a:r>
              <a:r>
                <a:rPr lang="zh-CN" altLang="en-US" sz="2000"/>
                <a:t>）</a:t>
              </a:r>
            </a:p>
          </p:txBody>
        </p:sp>
        <p:sp>
          <p:nvSpPr>
            <p:cNvPr id="8283" name="Text Box 227"/>
            <p:cNvSpPr txBox="1">
              <a:spLocks noChangeArrowheads="1"/>
            </p:cNvSpPr>
            <p:nvPr/>
          </p:nvSpPr>
          <p:spPr bwMode="auto">
            <a:xfrm>
              <a:off x="44" y="1616"/>
              <a:ext cx="590" cy="288"/>
            </a:xfrm>
            <a:prstGeom prst="rect">
              <a:avLst/>
            </a:prstGeom>
            <a:noFill/>
            <a:ln w="38100" algn="ctr">
              <a:noFill/>
              <a:miter lim="800000"/>
              <a:headEnd/>
              <a:tailEnd type="none" w="med" len="lg"/>
            </a:ln>
          </p:spPr>
          <p:txBody>
            <a:bodyPr>
              <a:spAutoFit/>
            </a:bodyPr>
            <a:lstStyle/>
            <a:p>
              <a:pPr>
                <a:spcBef>
                  <a:spcPct val="50000"/>
                </a:spcBef>
              </a:pPr>
              <a:r>
                <a:rPr lang="zh-CN" altLang="en-US"/>
                <a:t>空间</a:t>
              </a:r>
              <a:endParaRPr lang="zh-CN" altLang="en-US" sz="2000"/>
            </a:p>
          </p:txBody>
        </p:sp>
      </p:grpSp>
      <p:sp>
        <p:nvSpPr>
          <p:cNvPr id="115" name="Rectangle 2"/>
          <p:cNvSpPr>
            <a:spLocks noGrp="1" noChangeArrowheads="1"/>
          </p:cNvSpPr>
          <p:nvPr>
            <p:ph type="title"/>
          </p:nvPr>
        </p:nvSpPr>
        <p:spPr>
          <a:xfrm>
            <a:off x="611560" y="44624"/>
            <a:ext cx="8064128" cy="503461"/>
          </a:xfrm>
          <a:noFill/>
        </p:spPr>
        <p:txBody>
          <a:bodyPr anchor="t"/>
          <a:lstStyle/>
          <a:p>
            <a:r>
              <a:rPr lang="zh-CN" altLang="en-US" sz="2800" smtClean="0">
                <a:solidFill>
                  <a:srgbClr val="CC0066"/>
                </a:solidFill>
                <a:ea typeface="黑体" pitchFamily="2" charset="-122"/>
              </a:rPr>
              <a:t>流水线工作举例</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2" presetClass="entr" presetSubtype="4" fill="hold" nodeType="afterEffect">
                                  <p:stCondLst>
                                    <p:cond delay="0"/>
                                  </p:stCondLst>
                                  <p:childTnLst>
                                    <p:set>
                                      <p:cBhvr>
                                        <p:cTn id="12" dur="1" fill="hold">
                                          <p:stCondLst>
                                            <p:cond delay="0"/>
                                          </p:stCondLst>
                                        </p:cTn>
                                        <p:tgtEl>
                                          <p:spTgt spid="583683">
                                            <p:txEl>
                                              <p:pRg st="7" end="7"/>
                                            </p:txEl>
                                          </p:spTgt>
                                        </p:tgtEl>
                                        <p:attrNameLst>
                                          <p:attrName>style.visibility</p:attrName>
                                        </p:attrNameLst>
                                      </p:cBhvr>
                                      <p:to>
                                        <p:strVal val="visible"/>
                                      </p:to>
                                    </p:set>
                                    <p:animEffect transition="in" filter="slide(fromBottom)">
                                      <p:cBhvr>
                                        <p:cTn id="13" dur="500"/>
                                        <p:tgtEl>
                                          <p:spTgt spid="583683">
                                            <p:txEl>
                                              <p:pRg st="7" end="7"/>
                                            </p:txEl>
                                          </p:spTgt>
                                        </p:tgtEl>
                                      </p:cBhvr>
                                    </p:animEffect>
                                  </p:childTnLst>
                                </p:cTn>
                              </p:par>
                            </p:childTnLst>
                          </p:cTn>
                        </p:par>
                        <p:par>
                          <p:cTn id="14" fill="hold">
                            <p:stCondLst>
                              <p:cond delay="1000"/>
                            </p:stCondLst>
                            <p:childTnLst>
                              <p:par>
                                <p:cTn id="15" presetID="12" presetClass="entr" presetSubtype="4" fill="hold" nodeType="afterEffect">
                                  <p:stCondLst>
                                    <p:cond delay="0"/>
                                  </p:stCondLst>
                                  <p:childTnLst>
                                    <p:set>
                                      <p:cBhvr>
                                        <p:cTn id="16" dur="1" fill="hold">
                                          <p:stCondLst>
                                            <p:cond delay="0"/>
                                          </p:stCondLst>
                                        </p:cTn>
                                        <p:tgtEl>
                                          <p:spTgt spid="583683">
                                            <p:txEl>
                                              <p:pRg st="8" end="8"/>
                                            </p:txEl>
                                          </p:spTgt>
                                        </p:tgtEl>
                                        <p:attrNameLst>
                                          <p:attrName>style.visibility</p:attrName>
                                        </p:attrNameLst>
                                      </p:cBhvr>
                                      <p:to>
                                        <p:strVal val="visible"/>
                                      </p:to>
                                    </p:set>
                                    <p:animEffect transition="in" filter="slide(fromBottom)">
                                      <p:cBhvr>
                                        <p:cTn id="17" dur="500"/>
                                        <p:tgtEl>
                                          <p:spTgt spid="583683">
                                            <p:txEl>
                                              <p:pRg st="8" end="8"/>
                                            </p:txEl>
                                          </p:spTgt>
                                        </p:tgtEl>
                                      </p:cBhvr>
                                    </p:animEffect>
                                  </p:childTnLst>
                                </p:cTn>
                              </p:par>
                            </p:childTnLst>
                          </p:cTn>
                        </p:par>
                        <p:par>
                          <p:cTn id="18" fill="hold">
                            <p:stCondLst>
                              <p:cond delay="1500"/>
                            </p:stCondLst>
                            <p:childTnLst>
                              <p:par>
                                <p:cTn id="19" presetID="12" presetClass="entr" presetSubtype="4" fill="hold" nodeType="afterEffect">
                                  <p:stCondLst>
                                    <p:cond delay="0"/>
                                  </p:stCondLst>
                                  <p:childTnLst>
                                    <p:set>
                                      <p:cBhvr>
                                        <p:cTn id="20" dur="1" fill="hold">
                                          <p:stCondLst>
                                            <p:cond delay="0"/>
                                          </p:stCondLst>
                                        </p:cTn>
                                        <p:tgtEl>
                                          <p:spTgt spid="583683">
                                            <p:txEl>
                                              <p:pRg st="9" end="9"/>
                                            </p:txEl>
                                          </p:spTgt>
                                        </p:tgtEl>
                                        <p:attrNameLst>
                                          <p:attrName>style.visibility</p:attrName>
                                        </p:attrNameLst>
                                      </p:cBhvr>
                                      <p:to>
                                        <p:strVal val="visible"/>
                                      </p:to>
                                    </p:set>
                                    <p:animEffect transition="in" filter="slide(fromBottom)">
                                      <p:cBhvr>
                                        <p:cTn id="21" dur="500"/>
                                        <p:tgtEl>
                                          <p:spTgt spid="58368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4"/>
          <p:cNvSpPr>
            <a:spLocks noGrp="1"/>
          </p:cNvSpPr>
          <p:nvPr>
            <p:ph type="sldNum" sz="quarter" idx="11"/>
          </p:nvPr>
        </p:nvSpPr>
        <p:spPr>
          <a:noFill/>
        </p:spPr>
        <p:txBody>
          <a:bodyPr/>
          <a:lstStyle/>
          <a:p>
            <a:fld id="{F3BA1990-E5A4-45D6-B033-A3C62499FF2E}" type="slidenum">
              <a:rPr lang="zh-CN" altLang="en-US" smtClean="0"/>
              <a:pPr/>
              <a:t>93</a:t>
            </a:fld>
            <a:endParaRPr lang="en-US" altLang="zh-CN" smtClean="0"/>
          </a:p>
        </p:txBody>
      </p:sp>
      <p:sp>
        <p:nvSpPr>
          <p:cNvPr id="9219" name="Rectangle 3"/>
          <p:cNvSpPr>
            <a:spLocks noGrp="1" noChangeArrowheads="1"/>
          </p:cNvSpPr>
          <p:nvPr>
            <p:ph type="body" idx="1"/>
          </p:nvPr>
        </p:nvSpPr>
        <p:spPr>
          <a:xfrm>
            <a:off x="457200" y="804887"/>
            <a:ext cx="8229600" cy="5400675"/>
          </a:xfrm>
        </p:spPr>
        <p:txBody>
          <a:bodyPr/>
          <a:lstStyle/>
          <a:p>
            <a:pPr marL="0" indent="0">
              <a:lnSpc>
                <a:spcPct val="120000"/>
              </a:lnSpc>
              <a:spcBef>
                <a:spcPct val="0"/>
              </a:spcBef>
              <a:buFont typeface="Wingdings" pitchFamily="2" charset="2"/>
              <a:buNone/>
            </a:pPr>
            <a:r>
              <a:rPr lang="en-US" altLang="zh-CN" smtClean="0">
                <a:solidFill>
                  <a:srgbClr val="CC3300"/>
                </a:solidFill>
              </a:rPr>
              <a:t>【</a:t>
            </a:r>
            <a:r>
              <a:rPr lang="zh-CN" altLang="en-US" smtClean="0">
                <a:solidFill>
                  <a:srgbClr val="CC3300"/>
                </a:solidFill>
              </a:rPr>
              <a:t>例</a:t>
            </a:r>
            <a:r>
              <a:rPr lang="en-US" altLang="zh-CN" smtClean="0">
                <a:solidFill>
                  <a:srgbClr val="CC3300"/>
                </a:solidFill>
              </a:rPr>
              <a:t>】  </a:t>
            </a:r>
            <a:r>
              <a:rPr lang="zh-CN" altLang="en-US" smtClean="0"/>
              <a:t>时空图</a:t>
            </a:r>
            <a:r>
              <a:rPr lang="en-US" altLang="zh-CN" smtClean="0"/>
              <a:t>-2</a:t>
            </a:r>
            <a:r>
              <a:rPr lang="zh-CN" altLang="en-US" smtClean="0"/>
              <a:t>（双功能</a:t>
            </a:r>
            <a:r>
              <a:rPr lang="zh-CN" altLang="en-US" smtClean="0">
                <a:solidFill>
                  <a:srgbClr val="FF0000"/>
                </a:solidFill>
              </a:rPr>
              <a:t>动态</a:t>
            </a:r>
            <a:r>
              <a:rPr lang="zh-CN" altLang="en-US" smtClean="0"/>
              <a:t>流水线）</a:t>
            </a:r>
          </a:p>
          <a:p>
            <a:pPr marL="0" indent="0">
              <a:lnSpc>
                <a:spcPct val="120000"/>
              </a:lnSpc>
              <a:spcBef>
                <a:spcPct val="0"/>
              </a:spcBef>
              <a:buFont typeface="Wingdings" pitchFamily="2" charset="2"/>
              <a:buNone/>
            </a:pPr>
            <a:endParaRPr lang="zh-CN" altLang="en-US" smtClean="0">
              <a:latin typeface="宋体" pitchFamily="2" charset="-122"/>
            </a:endParaRPr>
          </a:p>
        </p:txBody>
      </p:sp>
      <p:sp>
        <p:nvSpPr>
          <p:cNvPr id="9220" name="Rectangle 37"/>
          <p:cNvSpPr>
            <a:spLocks noChangeArrowheads="1"/>
          </p:cNvSpPr>
          <p:nvPr/>
        </p:nvSpPr>
        <p:spPr bwMode="auto">
          <a:xfrm>
            <a:off x="7524750" y="43640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21" name="Rectangle 38"/>
          <p:cNvSpPr>
            <a:spLocks noChangeArrowheads="1"/>
          </p:cNvSpPr>
          <p:nvPr/>
        </p:nvSpPr>
        <p:spPr bwMode="auto">
          <a:xfrm>
            <a:off x="7524750" y="39322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22" name="Rectangle 39"/>
          <p:cNvSpPr>
            <a:spLocks noChangeArrowheads="1"/>
          </p:cNvSpPr>
          <p:nvPr/>
        </p:nvSpPr>
        <p:spPr bwMode="auto">
          <a:xfrm>
            <a:off x="7524750" y="35004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23" name="Rectangle 40"/>
          <p:cNvSpPr>
            <a:spLocks noChangeArrowheads="1"/>
          </p:cNvSpPr>
          <p:nvPr/>
        </p:nvSpPr>
        <p:spPr bwMode="auto">
          <a:xfrm>
            <a:off x="7524750" y="30686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24" name="Rectangle 41"/>
          <p:cNvSpPr>
            <a:spLocks noChangeArrowheads="1"/>
          </p:cNvSpPr>
          <p:nvPr/>
        </p:nvSpPr>
        <p:spPr bwMode="auto">
          <a:xfrm>
            <a:off x="7524750" y="2635275"/>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25" name="Text Box 42"/>
          <p:cNvSpPr txBox="1">
            <a:spLocks noChangeArrowheads="1"/>
          </p:cNvSpPr>
          <p:nvPr/>
        </p:nvSpPr>
        <p:spPr bwMode="auto">
          <a:xfrm>
            <a:off x="2052638" y="1879625"/>
            <a:ext cx="790575" cy="396875"/>
          </a:xfrm>
          <a:prstGeom prst="rect">
            <a:avLst/>
          </a:prstGeom>
          <a:noFill/>
          <a:ln w="9525">
            <a:noFill/>
            <a:miter lim="800000"/>
            <a:headEnd/>
            <a:tailEnd/>
          </a:ln>
        </p:spPr>
        <p:txBody>
          <a:bodyPr>
            <a:spAutoFit/>
          </a:bodyPr>
          <a:lstStyle/>
          <a:p>
            <a:pPr algn="l">
              <a:spcBef>
                <a:spcPct val="50000"/>
              </a:spcBef>
            </a:pPr>
            <a:r>
              <a:rPr kumimoji="1" lang="en-US" altLang="zh-CN" sz="2000">
                <a:solidFill>
                  <a:schemeClr val="bg2"/>
                </a:solidFill>
              </a:rPr>
              <a:t>a</a:t>
            </a:r>
            <a:r>
              <a:rPr kumimoji="1" lang="en-US" altLang="zh-CN" sz="2000" baseline="-25000">
                <a:solidFill>
                  <a:schemeClr val="bg2"/>
                </a:solidFill>
              </a:rPr>
              <a:t>1</a:t>
            </a:r>
            <a:r>
              <a:rPr kumimoji="1" lang="en-US" altLang="zh-CN" sz="2000">
                <a:solidFill>
                  <a:schemeClr val="bg2"/>
                </a:solidFill>
              </a:rPr>
              <a:t>b</a:t>
            </a:r>
            <a:r>
              <a:rPr kumimoji="1" lang="en-US" altLang="zh-CN" sz="2000" baseline="-25000">
                <a:solidFill>
                  <a:schemeClr val="bg2"/>
                </a:solidFill>
              </a:rPr>
              <a:t>1</a:t>
            </a:r>
          </a:p>
        </p:txBody>
      </p:sp>
      <p:sp>
        <p:nvSpPr>
          <p:cNvPr id="9226" name="Text Box 43"/>
          <p:cNvSpPr txBox="1">
            <a:spLocks noChangeArrowheads="1"/>
          </p:cNvSpPr>
          <p:nvPr/>
        </p:nvSpPr>
        <p:spPr bwMode="auto">
          <a:xfrm>
            <a:off x="3924300" y="1879625"/>
            <a:ext cx="1439863" cy="396875"/>
          </a:xfrm>
          <a:prstGeom prst="rect">
            <a:avLst/>
          </a:prstGeom>
          <a:noFill/>
          <a:ln w="9525">
            <a:noFill/>
            <a:miter lim="800000"/>
            <a:headEnd/>
            <a:tailEnd/>
          </a:ln>
        </p:spPr>
        <p:txBody>
          <a:bodyPr>
            <a:spAutoFit/>
          </a:bodyPr>
          <a:lstStyle/>
          <a:p>
            <a:pPr algn="l">
              <a:spcBef>
                <a:spcPct val="50000"/>
              </a:spcBef>
            </a:pPr>
            <a:r>
              <a:rPr kumimoji="1" lang="en-US" altLang="zh-CN" sz="2000">
                <a:solidFill>
                  <a:schemeClr val="bg2"/>
                </a:solidFill>
              </a:rPr>
              <a:t>a</a:t>
            </a:r>
            <a:r>
              <a:rPr kumimoji="1" lang="en-US" altLang="zh-CN" sz="2000" baseline="-25000">
                <a:solidFill>
                  <a:schemeClr val="bg2"/>
                </a:solidFill>
              </a:rPr>
              <a:t>1</a:t>
            </a:r>
            <a:r>
              <a:rPr kumimoji="1" lang="en-US" altLang="zh-CN" sz="2000">
                <a:solidFill>
                  <a:schemeClr val="bg2"/>
                </a:solidFill>
              </a:rPr>
              <a:t>b</a:t>
            </a:r>
            <a:r>
              <a:rPr kumimoji="1" lang="en-US" altLang="zh-CN" sz="2000" baseline="-25000">
                <a:solidFill>
                  <a:schemeClr val="bg2"/>
                </a:solidFill>
              </a:rPr>
              <a:t>1</a:t>
            </a:r>
            <a:r>
              <a:rPr kumimoji="1" lang="en-US" altLang="zh-CN" sz="2000">
                <a:solidFill>
                  <a:schemeClr val="bg2"/>
                </a:solidFill>
              </a:rPr>
              <a:t>+a</a:t>
            </a:r>
            <a:r>
              <a:rPr kumimoji="1" lang="en-US" altLang="zh-CN" sz="2000" baseline="-25000">
                <a:solidFill>
                  <a:schemeClr val="bg2"/>
                </a:solidFill>
              </a:rPr>
              <a:t>2</a:t>
            </a:r>
            <a:r>
              <a:rPr kumimoji="1" lang="en-US" altLang="zh-CN" sz="2000">
                <a:solidFill>
                  <a:schemeClr val="bg2"/>
                </a:solidFill>
              </a:rPr>
              <a:t>b</a:t>
            </a:r>
            <a:r>
              <a:rPr kumimoji="1" lang="en-US" altLang="zh-CN" sz="2000" baseline="-25000">
                <a:solidFill>
                  <a:schemeClr val="bg2"/>
                </a:solidFill>
              </a:rPr>
              <a:t>2</a:t>
            </a:r>
          </a:p>
        </p:txBody>
      </p:sp>
      <p:sp>
        <p:nvSpPr>
          <p:cNvPr id="9227" name="Text Box 44"/>
          <p:cNvSpPr txBox="1">
            <a:spLocks noChangeArrowheads="1"/>
          </p:cNvSpPr>
          <p:nvPr/>
        </p:nvSpPr>
        <p:spPr bwMode="auto">
          <a:xfrm>
            <a:off x="6707188" y="1916137"/>
            <a:ext cx="890587" cy="396875"/>
          </a:xfrm>
          <a:prstGeom prst="rect">
            <a:avLst/>
          </a:prstGeom>
          <a:noFill/>
          <a:ln w="9525">
            <a:noFill/>
            <a:miter lim="800000"/>
            <a:headEnd/>
            <a:tailEnd/>
          </a:ln>
        </p:spPr>
        <p:txBody>
          <a:bodyPr>
            <a:spAutoFit/>
          </a:bodyPr>
          <a:lstStyle/>
          <a:p>
            <a:pPr algn="l">
              <a:spcBef>
                <a:spcPct val="50000"/>
              </a:spcBef>
            </a:pPr>
            <a:r>
              <a:rPr kumimoji="1" lang="en-US" altLang="zh-CN" sz="2000">
                <a:solidFill>
                  <a:schemeClr val="bg2"/>
                </a:solidFill>
              </a:rPr>
              <a:t>A</a:t>
            </a:r>
            <a:r>
              <a:rPr kumimoji="1" lang="en-US" altLang="zh-CN" sz="2000">
                <a:solidFill>
                  <a:schemeClr val="bg2"/>
                </a:solidFill>
                <a:latin typeface="宋体" pitchFamily="2" charset="-122"/>
              </a:rPr>
              <a:t>·</a:t>
            </a:r>
            <a:r>
              <a:rPr kumimoji="1" lang="en-US" altLang="zh-CN" sz="2000">
                <a:solidFill>
                  <a:schemeClr val="bg2"/>
                </a:solidFill>
              </a:rPr>
              <a:t>B</a:t>
            </a:r>
          </a:p>
        </p:txBody>
      </p:sp>
      <p:sp>
        <p:nvSpPr>
          <p:cNvPr id="9228" name="Rectangle 47"/>
          <p:cNvSpPr>
            <a:spLocks noChangeArrowheads="1"/>
          </p:cNvSpPr>
          <p:nvPr/>
        </p:nvSpPr>
        <p:spPr bwMode="auto">
          <a:xfrm>
            <a:off x="1044575" y="39322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29" name="Rectangle 48"/>
          <p:cNvSpPr>
            <a:spLocks noChangeArrowheads="1"/>
          </p:cNvSpPr>
          <p:nvPr/>
        </p:nvSpPr>
        <p:spPr bwMode="auto">
          <a:xfrm>
            <a:off x="1476375" y="39322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30" name="Rectangle 49"/>
          <p:cNvSpPr>
            <a:spLocks noChangeArrowheads="1"/>
          </p:cNvSpPr>
          <p:nvPr/>
        </p:nvSpPr>
        <p:spPr bwMode="auto">
          <a:xfrm>
            <a:off x="1908175" y="39322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31" name="Rectangle 50"/>
          <p:cNvSpPr>
            <a:spLocks noChangeArrowheads="1"/>
          </p:cNvSpPr>
          <p:nvPr/>
        </p:nvSpPr>
        <p:spPr bwMode="auto">
          <a:xfrm>
            <a:off x="2341563" y="39322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32" name="Rectangle 51"/>
          <p:cNvSpPr>
            <a:spLocks noChangeArrowheads="1"/>
          </p:cNvSpPr>
          <p:nvPr/>
        </p:nvSpPr>
        <p:spPr bwMode="auto">
          <a:xfrm>
            <a:off x="2773363" y="39322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33" name="Rectangle 52"/>
          <p:cNvSpPr>
            <a:spLocks noChangeArrowheads="1"/>
          </p:cNvSpPr>
          <p:nvPr/>
        </p:nvSpPr>
        <p:spPr bwMode="auto">
          <a:xfrm>
            <a:off x="1044575" y="35004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34" name="Rectangle 53"/>
          <p:cNvSpPr>
            <a:spLocks noChangeArrowheads="1"/>
          </p:cNvSpPr>
          <p:nvPr/>
        </p:nvSpPr>
        <p:spPr bwMode="auto">
          <a:xfrm>
            <a:off x="1044575" y="30686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35" name="Rectangle 54"/>
          <p:cNvSpPr>
            <a:spLocks noChangeArrowheads="1"/>
          </p:cNvSpPr>
          <p:nvPr/>
        </p:nvSpPr>
        <p:spPr bwMode="auto">
          <a:xfrm>
            <a:off x="1044575" y="2635275"/>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36" name="Rectangle 55"/>
          <p:cNvSpPr>
            <a:spLocks noChangeArrowheads="1"/>
          </p:cNvSpPr>
          <p:nvPr/>
        </p:nvSpPr>
        <p:spPr bwMode="auto">
          <a:xfrm>
            <a:off x="1476375" y="2635275"/>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37" name="Rectangle 56"/>
          <p:cNvSpPr>
            <a:spLocks noChangeArrowheads="1"/>
          </p:cNvSpPr>
          <p:nvPr/>
        </p:nvSpPr>
        <p:spPr bwMode="auto">
          <a:xfrm>
            <a:off x="1476375" y="35004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38" name="Rectangle 57"/>
          <p:cNvSpPr>
            <a:spLocks noChangeArrowheads="1"/>
          </p:cNvSpPr>
          <p:nvPr/>
        </p:nvSpPr>
        <p:spPr bwMode="auto">
          <a:xfrm>
            <a:off x="1908175" y="35004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39" name="Rectangle 58"/>
          <p:cNvSpPr>
            <a:spLocks noChangeArrowheads="1"/>
          </p:cNvSpPr>
          <p:nvPr/>
        </p:nvSpPr>
        <p:spPr bwMode="auto">
          <a:xfrm>
            <a:off x="2341563" y="35004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40" name="Rectangle 59"/>
          <p:cNvSpPr>
            <a:spLocks noChangeArrowheads="1"/>
          </p:cNvSpPr>
          <p:nvPr/>
        </p:nvSpPr>
        <p:spPr bwMode="auto">
          <a:xfrm>
            <a:off x="2773363" y="35004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41" name="Rectangle 60"/>
          <p:cNvSpPr>
            <a:spLocks noChangeArrowheads="1"/>
          </p:cNvSpPr>
          <p:nvPr/>
        </p:nvSpPr>
        <p:spPr bwMode="auto">
          <a:xfrm>
            <a:off x="3205163" y="43640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42" name="Rectangle 62"/>
          <p:cNvSpPr>
            <a:spLocks noChangeArrowheads="1"/>
          </p:cNvSpPr>
          <p:nvPr/>
        </p:nvSpPr>
        <p:spPr bwMode="auto">
          <a:xfrm>
            <a:off x="3636963" y="39322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43" name="Rectangle 63"/>
          <p:cNvSpPr>
            <a:spLocks noChangeArrowheads="1"/>
          </p:cNvSpPr>
          <p:nvPr/>
        </p:nvSpPr>
        <p:spPr bwMode="auto">
          <a:xfrm>
            <a:off x="3205163" y="35004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44" name="Rectangle 65"/>
          <p:cNvSpPr>
            <a:spLocks noChangeArrowheads="1"/>
          </p:cNvSpPr>
          <p:nvPr/>
        </p:nvSpPr>
        <p:spPr bwMode="auto">
          <a:xfrm>
            <a:off x="4068763" y="35004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45" name="Rectangle 66"/>
          <p:cNvSpPr>
            <a:spLocks noChangeArrowheads="1"/>
          </p:cNvSpPr>
          <p:nvPr/>
        </p:nvSpPr>
        <p:spPr bwMode="auto">
          <a:xfrm>
            <a:off x="3205163" y="30686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46" name="Rectangle 67"/>
          <p:cNvSpPr>
            <a:spLocks noChangeArrowheads="1"/>
          </p:cNvSpPr>
          <p:nvPr/>
        </p:nvSpPr>
        <p:spPr bwMode="auto">
          <a:xfrm>
            <a:off x="3636963" y="30686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47" name="Rectangle 68"/>
          <p:cNvSpPr>
            <a:spLocks noChangeArrowheads="1"/>
          </p:cNvSpPr>
          <p:nvPr/>
        </p:nvSpPr>
        <p:spPr bwMode="auto">
          <a:xfrm>
            <a:off x="4068763" y="30686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48" name="Rectangle 69"/>
          <p:cNvSpPr>
            <a:spLocks noChangeArrowheads="1"/>
          </p:cNvSpPr>
          <p:nvPr/>
        </p:nvSpPr>
        <p:spPr bwMode="auto">
          <a:xfrm>
            <a:off x="3636963" y="2635275"/>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49" name="Rectangle 71"/>
          <p:cNvSpPr>
            <a:spLocks noChangeArrowheads="1"/>
          </p:cNvSpPr>
          <p:nvPr/>
        </p:nvSpPr>
        <p:spPr bwMode="auto">
          <a:xfrm>
            <a:off x="4500563" y="2635275"/>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50" name="Rectangle 72"/>
          <p:cNvSpPr>
            <a:spLocks noChangeArrowheads="1"/>
          </p:cNvSpPr>
          <p:nvPr/>
        </p:nvSpPr>
        <p:spPr bwMode="auto">
          <a:xfrm>
            <a:off x="4502150" y="30686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51" name="Rectangle 73"/>
          <p:cNvSpPr>
            <a:spLocks noChangeArrowheads="1"/>
          </p:cNvSpPr>
          <p:nvPr/>
        </p:nvSpPr>
        <p:spPr bwMode="auto">
          <a:xfrm>
            <a:off x="4933950" y="30686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52" name="Rectangle 74"/>
          <p:cNvSpPr>
            <a:spLocks noChangeArrowheads="1"/>
          </p:cNvSpPr>
          <p:nvPr/>
        </p:nvSpPr>
        <p:spPr bwMode="auto">
          <a:xfrm>
            <a:off x="5365750" y="30686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53" name="Rectangle 75"/>
          <p:cNvSpPr>
            <a:spLocks noChangeArrowheads="1"/>
          </p:cNvSpPr>
          <p:nvPr/>
        </p:nvSpPr>
        <p:spPr bwMode="auto">
          <a:xfrm>
            <a:off x="4502150" y="43640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54" name="Rectangle 76"/>
          <p:cNvSpPr>
            <a:spLocks noChangeArrowheads="1"/>
          </p:cNvSpPr>
          <p:nvPr/>
        </p:nvSpPr>
        <p:spPr bwMode="auto">
          <a:xfrm>
            <a:off x="4933950" y="43640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55" name="Rectangle 78"/>
          <p:cNvSpPr>
            <a:spLocks noChangeArrowheads="1"/>
          </p:cNvSpPr>
          <p:nvPr/>
        </p:nvSpPr>
        <p:spPr bwMode="auto">
          <a:xfrm>
            <a:off x="4933950" y="39322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56" name="Rectangle 79"/>
          <p:cNvSpPr>
            <a:spLocks noChangeArrowheads="1"/>
          </p:cNvSpPr>
          <p:nvPr/>
        </p:nvSpPr>
        <p:spPr bwMode="auto">
          <a:xfrm>
            <a:off x="5365750" y="39322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57" name="Rectangle 81"/>
          <p:cNvSpPr>
            <a:spLocks noChangeArrowheads="1"/>
          </p:cNvSpPr>
          <p:nvPr/>
        </p:nvSpPr>
        <p:spPr bwMode="auto">
          <a:xfrm>
            <a:off x="5365750" y="35004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58" name="Rectangle 82"/>
          <p:cNvSpPr>
            <a:spLocks noChangeArrowheads="1"/>
          </p:cNvSpPr>
          <p:nvPr/>
        </p:nvSpPr>
        <p:spPr bwMode="auto">
          <a:xfrm>
            <a:off x="5797550" y="35004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59" name="Rectangle 84"/>
          <p:cNvSpPr>
            <a:spLocks noChangeArrowheads="1"/>
          </p:cNvSpPr>
          <p:nvPr/>
        </p:nvSpPr>
        <p:spPr bwMode="auto">
          <a:xfrm>
            <a:off x="5797550" y="30686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60" name="Rectangle 85"/>
          <p:cNvSpPr>
            <a:spLocks noChangeArrowheads="1"/>
          </p:cNvSpPr>
          <p:nvPr/>
        </p:nvSpPr>
        <p:spPr bwMode="auto">
          <a:xfrm>
            <a:off x="6229350" y="30686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61" name="Rectangle 86"/>
          <p:cNvSpPr>
            <a:spLocks noChangeArrowheads="1"/>
          </p:cNvSpPr>
          <p:nvPr/>
        </p:nvSpPr>
        <p:spPr bwMode="auto">
          <a:xfrm>
            <a:off x="6661150" y="30686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62" name="Rectangle 87"/>
          <p:cNvSpPr>
            <a:spLocks noChangeArrowheads="1"/>
          </p:cNvSpPr>
          <p:nvPr/>
        </p:nvSpPr>
        <p:spPr bwMode="auto">
          <a:xfrm>
            <a:off x="5797550" y="2635275"/>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63" name="Rectangle 88"/>
          <p:cNvSpPr>
            <a:spLocks noChangeArrowheads="1"/>
          </p:cNvSpPr>
          <p:nvPr/>
        </p:nvSpPr>
        <p:spPr bwMode="auto">
          <a:xfrm>
            <a:off x="6229350" y="2635275"/>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grpSp>
        <p:nvGrpSpPr>
          <p:cNvPr id="2" name="Group 90"/>
          <p:cNvGrpSpPr>
            <a:grpSpLocks/>
          </p:cNvGrpSpPr>
          <p:nvPr/>
        </p:nvGrpSpPr>
        <p:grpSpPr bwMode="auto">
          <a:xfrm>
            <a:off x="828675" y="4795862"/>
            <a:ext cx="7345363" cy="431800"/>
            <a:chOff x="612" y="3566"/>
            <a:chExt cx="4627" cy="272"/>
          </a:xfrm>
        </p:grpSpPr>
        <p:sp>
          <p:nvSpPr>
            <p:cNvPr id="9347" name="Rectangle 91"/>
            <p:cNvSpPr>
              <a:spLocks noChangeArrowheads="1"/>
            </p:cNvSpPr>
            <p:nvPr/>
          </p:nvSpPr>
          <p:spPr bwMode="auto">
            <a:xfrm>
              <a:off x="884" y="3566"/>
              <a:ext cx="272" cy="272"/>
            </a:xfrm>
            <a:prstGeom prst="rect">
              <a:avLst/>
            </a:prstGeom>
            <a:noFill/>
            <a:ln w="28575" algn="ctr">
              <a:noFill/>
              <a:miter lim="800000"/>
              <a:headEnd/>
              <a:tailEnd type="none" w="med" len="lg"/>
            </a:ln>
          </p:spPr>
          <p:txBody>
            <a:bodyPr wrap="none" anchor="ctr"/>
            <a:lstStyle/>
            <a:p>
              <a:r>
                <a:rPr lang="en-US" altLang="zh-CN" sz="2000"/>
                <a:t>1</a:t>
              </a:r>
            </a:p>
          </p:txBody>
        </p:sp>
        <p:sp>
          <p:nvSpPr>
            <p:cNvPr id="9348" name="Rectangle 92"/>
            <p:cNvSpPr>
              <a:spLocks noChangeArrowheads="1"/>
            </p:cNvSpPr>
            <p:nvPr/>
          </p:nvSpPr>
          <p:spPr bwMode="auto">
            <a:xfrm>
              <a:off x="1156" y="3566"/>
              <a:ext cx="272" cy="272"/>
            </a:xfrm>
            <a:prstGeom prst="rect">
              <a:avLst/>
            </a:prstGeom>
            <a:noFill/>
            <a:ln w="28575" algn="ctr">
              <a:noFill/>
              <a:miter lim="800000"/>
              <a:headEnd/>
              <a:tailEnd type="none" w="med" len="lg"/>
            </a:ln>
          </p:spPr>
          <p:txBody>
            <a:bodyPr wrap="none" anchor="ctr"/>
            <a:lstStyle/>
            <a:p>
              <a:r>
                <a:rPr lang="en-US" altLang="zh-CN" sz="2000"/>
                <a:t>2</a:t>
              </a:r>
            </a:p>
          </p:txBody>
        </p:sp>
        <p:sp>
          <p:nvSpPr>
            <p:cNvPr id="9349" name="Rectangle 93"/>
            <p:cNvSpPr>
              <a:spLocks noChangeArrowheads="1"/>
            </p:cNvSpPr>
            <p:nvPr/>
          </p:nvSpPr>
          <p:spPr bwMode="auto">
            <a:xfrm>
              <a:off x="1428" y="3566"/>
              <a:ext cx="272" cy="272"/>
            </a:xfrm>
            <a:prstGeom prst="rect">
              <a:avLst/>
            </a:prstGeom>
            <a:noFill/>
            <a:ln w="28575" algn="ctr">
              <a:noFill/>
              <a:miter lim="800000"/>
              <a:headEnd/>
              <a:tailEnd type="none" w="med" len="lg"/>
            </a:ln>
          </p:spPr>
          <p:txBody>
            <a:bodyPr wrap="none" anchor="ctr"/>
            <a:lstStyle/>
            <a:p>
              <a:r>
                <a:rPr lang="en-US" altLang="zh-CN" sz="2000"/>
                <a:t>3</a:t>
              </a:r>
            </a:p>
          </p:txBody>
        </p:sp>
        <p:sp>
          <p:nvSpPr>
            <p:cNvPr id="9350" name="Rectangle 94"/>
            <p:cNvSpPr>
              <a:spLocks noChangeArrowheads="1"/>
            </p:cNvSpPr>
            <p:nvPr/>
          </p:nvSpPr>
          <p:spPr bwMode="auto">
            <a:xfrm>
              <a:off x="1701" y="3566"/>
              <a:ext cx="272" cy="272"/>
            </a:xfrm>
            <a:prstGeom prst="rect">
              <a:avLst/>
            </a:prstGeom>
            <a:noFill/>
            <a:ln w="28575" algn="ctr">
              <a:noFill/>
              <a:miter lim="800000"/>
              <a:headEnd/>
              <a:tailEnd type="none" w="med" len="lg"/>
            </a:ln>
          </p:spPr>
          <p:txBody>
            <a:bodyPr wrap="none" anchor="ctr"/>
            <a:lstStyle/>
            <a:p>
              <a:r>
                <a:rPr lang="en-US" altLang="zh-CN" sz="2000"/>
                <a:t>4</a:t>
              </a:r>
            </a:p>
          </p:txBody>
        </p:sp>
        <p:sp>
          <p:nvSpPr>
            <p:cNvPr id="9351" name="Rectangle 95"/>
            <p:cNvSpPr>
              <a:spLocks noChangeArrowheads="1"/>
            </p:cNvSpPr>
            <p:nvPr/>
          </p:nvSpPr>
          <p:spPr bwMode="auto">
            <a:xfrm>
              <a:off x="1973" y="3566"/>
              <a:ext cx="272" cy="272"/>
            </a:xfrm>
            <a:prstGeom prst="rect">
              <a:avLst/>
            </a:prstGeom>
            <a:noFill/>
            <a:ln w="28575" algn="ctr">
              <a:noFill/>
              <a:miter lim="800000"/>
              <a:headEnd/>
              <a:tailEnd type="none" w="med" len="lg"/>
            </a:ln>
          </p:spPr>
          <p:txBody>
            <a:bodyPr wrap="none" anchor="ctr"/>
            <a:lstStyle/>
            <a:p>
              <a:r>
                <a:rPr lang="en-US" altLang="zh-CN" sz="2000"/>
                <a:t>5</a:t>
              </a:r>
            </a:p>
          </p:txBody>
        </p:sp>
        <p:sp>
          <p:nvSpPr>
            <p:cNvPr id="9352" name="Rectangle 96"/>
            <p:cNvSpPr>
              <a:spLocks noChangeArrowheads="1"/>
            </p:cNvSpPr>
            <p:nvPr/>
          </p:nvSpPr>
          <p:spPr bwMode="auto">
            <a:xfrm>
              <a:off x="2245" y="3566"/>
              <a:ext cx="272" cy="272"/>
            </a:xfrm>
            <a:prstGeom prst="rect">
              <a:avLst/>
            </a:prstGeom>
            <a:noFill/>
            <a:ln w="28575" algn="ctr">
              <a:noFill/>
              <a:miter lim="800000"/>
              <a:headEnd/>
              <a:tailEnd type="none" w="med" len="lg"/>
            </a:ln>
          </p:spPr>
          <p:txBody>
            <a:bodyPr wrap="none" anchor="ctr"/>
            <a:lstStyle/>
            <a:p>
              <a:r>
                <a:rPr lang="en-US" altLang="zh-CN" sz="2000"/>
                <a:t>6</a:t>
              </a:r>
            </a:p>
          </p:txBody>
        </p:sp>
        <p:sp>
          <p:nvSpPr>
            <p:cNvPr id="9353" name="Rectangle 97"/>
            <p:cNvSpPr>
              <a:spLocks noChangeArrowheads="1"/>
            </p:cNvSpPr>
            <p:nvPr/>
          </p:nvSpPr>
          <p:spPr bwMode="auto">
            <a:xfrm>
              <a:off x="2517" y="3566"/>
              <a:ext cx="272" cy="272"/>
            </a:xfrm>
            <a:prstGeom prst="rect">
              <a:avLst/>
            </a:prstGeom>
            <a:noFill/>
            <a:ln w="28575" algn="ctr">
              <a:noFill/>
              <a:miter lim="800000"/>
              <a:headEnd/>
              <a:tailEnd type="none" w="med" len="lg"/>
            </a:ln>
          </p:spPr>
          <p:txBody>
            <a:bodyPr wrap="none" anchor="ctr"/>
            <a:lstStyle/>
            <a:p>
              <a:r>
                <a:rPr lang="en-US" altLang="zh-CN" sz="2000"/>
                <a:t>7</a:t>
              </a:r>
            </a:p>
          </p:txBody>
        </p:sp>
        <p:sp>
          <p:nvSpPr>
            <p:cNvPr id="9354" name="Rectangle 98"/>
            <p:cNvSpPr>
              <a:spLocks noChangeArrowheads="1"/>
            </p:cNvSpPr>
            <p:nvPr/>
          </p:nvSpPr>
          <p:spPr bwMode="auto">
            <a:xfrm>
              <a:off x="2790" y="3566"/>
              <a:ext cx="272" cy="272"/>
            </a:xfrm>
            <a:prstGeom prst="rect">
              <a:avLst/>
            </a:prstGeom>
            <a:noFill/>
            <a:ln w="28575" algn="ctr">
              <a:noFill/>
              <a:miter lim="800000"/>
              <a:headEnd/>
              <a:tailEnd type="none" w="med" len="lg"/>
            </a:ln>
          </p:spPr>
          <p:txBody>
            <a:bodyPr wrap="none" anchor="ctr"/>
            <a:lstStyle/>
            <a:p>
              <a:r>
                <a:rPr lang="en-US" altLang="zh-CN" sz="2000"/>
                <a:t>8</a:t>
              </a:r>
            </a:p>
          </p:txBody>
        </p:sp>
        <p:sp>
          <p:nvSpPr>
            <p:cNvPr id="9355" name="Rectangle 99"/>
            <p:cNvSpPr>
              <a:spLocks noChangeArrowheads="1"/>
            </p:cNvSpPr>
            <p:nvPr/>
          </p:nvSpPr>
          <p:spPr bwMode="auto">
            <a:xfrm>
              <a:off x="3061" y="3566"/>
              <a:ext cx="272" cy="272"/>
            </a:xfrm>
            <a:prstGeom prst="rect">
              <a:avLst/>
            </a:prstGeom>
            <a:noFill/>
            <a:ln w="28575" algn="ctr">
              <a:noFill/>
              <a:miter lim="800000"/>
              <a:headEnd/>
              <a:tailEnd type="none" w="med" len="lg"/>
            </a:ln>
          </p:spPr>
          <p:txBody>
            <a:bodyPr wrap="none" anchor="ctr"/>
            <a:lstStyle/>
            <a:p>
              <a:r>
                <a:rPr lang="en-US" altLang="zh-CN" sz="2000"/>
                <a:t>9</a:t>
              </a:r>
            </a:p>
          </p:txBody>
        </p:sp>
        <p:sp>
          <p:nvSpPr>
            <p:cNvPr id="9356" name="Rectangle 100"/>
            <p:cNvSpPr>
              <a:spLocks noChangeArrowheads="1"/>
            </p:cNvSpPr>
            <p:nvPr/>
          </p:nvSpPr>
          <p:spPr bwMode="auto">
            <a:xfrm>
              <a:off x="3333" y="3566"/>
              <a:ext cx="272" cy="272"/>
            </a:xfrm>
            <a:prstGeom prst="rect">
              <a:avLst/>
            </a:prstGeom>
            <a:noFill/>
            <a:ln w="28575" algn="ctr">
              <a:noFill/>
              <a:miter lim="800000"/>
              <a:headEnd/>
              <a:tailEnd type="none" w="med" len="lg"/>
            </a:ln>
          </p:spPr>
          <p:txBody>
            <a:bodyPr wrap="none" anchor="ctr"/>
            <a:lstStyle/>
            <a:p>
              <a:r>
                <a:rPr lang="en-US" altLang="zh-CN" sz="2000"/>
                <a:t>10</a:t>
              </a:r>
            </a:p>
          </p:txBody>
        </p:sp>
        <p:sp>
          <p:nvSpPr>
            <p:cNvPr id="9357" name="Rectangle 101"/>
            <p:cNvSpPr>
              <a:spLocks noChangeArrowheads="1"/>
            </p:cNvSpPr>
            <p:nvPr/>
          </p:nvSpPr>
          <p:spPr bwMode="auto">
            <a:xfrm>
              <a:off x="3605" y="3566"/>
              <a:ext cx="272" cy="272"/>
            </a:xfrm>
            <a:prstGeom prst="rect">
              <a:avLst/>
            </a:prstGeom>
            <a:noFill/>
            <a:ln w="28575" algn="ctr">
              <a:noFill/>
              <a:miter lim="800000"/>
              <a:headEnd/>
              <a:tailEnd type="none" w="med" len="lg"/>
            </a:ln>
          </p:spPr>
          <p:txBody>
            <a:bodyPr wrap="none" anchor="ctr"/>
            <a:lstStyle/>
            <a:p>
              <a:r>
                <a:rPr lang="en-US" altLang="zh-CN" sz="2000"/>
                <a:t>11</a:t>
              </a:r>
            </a:p>
          </p:txBody>
        </p:sp>
        <p:sp>
          <p:nvSpPr>
            <p:cNvPr id="9358" name="Rectangle 102"/>
            <p:cNvSpPr>
              <a:spLocks noChangeArrowheads="1"/>
            </p:cNvSpPr>
            <p:nvPr/>
          </p:nvSpPr>
          <p:spPr bwMode="auto">
            <a:xfrm>
              <a:off x="3878" y="3566"/>
              <a:ext cx="272" cy="272"/>
            </a:xfrm>
            <a:prstGeom prst="rect">
              <a:avLst/>
            </a:prstGeom>
            <a:noFill/>
            <a:ln w="28575" algn="ctr">
              <a:noFill/>
              <a:miter lim="800000"/>
              <a:headEnd/>
              <a:tailEnd type="none" w="med" len="lg"/>
            </a:ln>
          </p:spPr>
          <p:txBody>
            <a:bodyPr wrap="none" anchor="ctr"/>
            <a:lstStyle/>
            <a:p>
              <a:r>
                <a:rPr lang="en-US" altLang="zh-CN" sz="2000"/>
                <a:t>12</a:t>
              </a:r>
            </a:p>
          </p:txBody>
        </p:sp>
        <p:sp>
          <p:nvSpPr>
            <p:cNvPr id="9359" name="Rectangle 103"/>
            <p:cNvSpPr>
              <a:spLocks noChangeArrowheads="1"/>
            </p:cNvSpPr>
            <p:nvPr/>
          </p:nvSpPr>
          <p:spPr bwMode="auto">
            <a:xfrm>
              <a:off x="4150" y="3566"/>
              <a:ext cx="272" cy="272"/>
            </a:xfrm>
            <a:prstGeom prst="rect">
              <a:avLst/>
            </a:prstGeom>
            <a:noFill/>
            <a:ln w="28575" algn="ctr">
              <a:noFill/>
              <a:miter lim="800000"/>
              <a:headEnd/>
              <a:tailEnd type="none" w="med" len="lg"/>
            </a:ln>
          </p:spPr>
          <p:txBody>
            <a:bodyPr wrap="none" anchor="ctr"/>
            <a:lstStyle/>
            <a:p>
              <a:r>
                <a:rPr lang="en-US" altLang="zh-CN" sz="2000"/>
                <a:t>13</a:t>
              </a:r>
            </a:p>
          </p:txBody>
        </p:sp>
        <p:sp>
          <p:nvSpPr>
            <p:cNvPr id="9360" name="Rectangle 104"/>
            <p:cNvSpPr>
              <a:spLocks noChangeArrowheads="1"/>
            </p:cNvSpPr>
            <p:nvPr/>
          </p:nvSpPr>
          <p:spPr bwMode="auto">
            <a:xfrm>
              <a:off x="4422" y="3566"/>
              <a:ext cx="272" cy="272"/>
            </a:xfrm>
            <a:prstGeom prst="rect">
              <a:avLst/>
            </a:prstGeom>
            <a:noFill/>
            <a:ln w="28575" algn="ctr">
              <a:noFill/>
              <a:miter lim="800000"/>
              <a:headEnd/>
              <a:tailEnd type="none" w="med" len="lg"/>
            </a:ln>
          </p:spPr>
          <p:txBody>
            <a:bodyPr wrap="none" anchor="ctr"/>
            <a:lstStyle/>
            <a:p>
              <a:r>
                <a:rPr lang="en-US" altLang="zh-CN" sz="2000"/>
                <a:t>14</a:t>
              </a:r>
            </a:p>
          </p:txBody>
        </p:sp>
        <p:sp>
          <p:nvSpPr>
            <p:cNvPr id="9361" name="Rectangle 105"/>
            <p:cNvSpPr>
              <a:spLocks noChangeArrowheads="1"/>
            </p:cNvSpPr>
            <p:nvPr/>
          </p:nvSpPr>
          <p:spPr bwMode="auto">
            <a:xfrm>
              <a:off x="4694" y="3566"/>
              <a:ext cx="272" cy="272"/>
            </a:xfrm>
            <a:prstGeom prst="rect">
              <a:avLst/>
            </a:prstGeom>
            <a:noFill/>
            <a:ln w="28575" algn="ctr">
              <a:noFill/>
              <a:miter lim="800000"/>
              <a:headEnd/>
              <a:tailEnd type="none" w="med" len="lg"/>
            </a:ln>
          </p:spPr>
          <p:txBody>
            <a:bodyPr wrap="none" anchor="ctr"/>
            <a:lstStyle/>
            <a:p>
              <a:r>
                <a:rPr lang="en-US" altLang="zh-CN" sz="2000"/>
                <a:t>15</a:t>
              </a:r>
            </a:p>
          </p:txBody>
        </p:sp>
        <p:sp>
          <p:nvSpPr>
            <p:cNvPr id="9362" name="Rectangle 106"/>
            <p:cNvSpPr>
              <a:spLocks noChangeArrowheads="1"/>
            </p:cNvSpPr>
            <p:nvPr/>
          </p:nvSpPr>
          <p:spPr bwMode="auto">
            <a:xfrm>
              <a:off x="4967" y="3566"/>
              <a:ext cx="272" cy="272"/>
            </a:xfrm>
            <a:prstGeom prst="rect">
              <a:avLst/>
            </a:prstGeom>
            <a:noFill/>
            <a:ln w="28575" algn="ctr">
              <a:noFill/>
              <a:miter lim="800000"/>
              <a:headEnd/>
              <a:tailEnd type="none" w="med" len="lg"/>
            </a:ln>
          </p:spPr>
          <p:txBody>
            <a:bodyPr wrap="none" anchor="ctr"/>
            <a:lstStyle/>
            <a:p>
              <a:r>
                <a:rPr lang="en-US" altLang="zh-CN" sz="2000"/>
                <a:t>16</a:t>
              </a:r>
            </a:p>
          </p:txBody>
        </p:sp>
        <p:sp>
          <p:nvSpPr>
            <p:cNvPr id="9363" name="Rectangle 107"/>
            <p:cNvSpPr>
              <a:spLocks noChangeArrowheads="1"/>
            </p:cNvSpPr>
            <p:nvPr/>
          </p:nvSpPr>
          <p:spPr bwMode="auto">
            <a:xfrm>
              <a:off x="612" y="3566"/>
              <a:ext cx="272" cy="272"/>
            </a:xfrm>
            <a:prstGeom prst="rect">
              <a:avLst/>
            </a:prstGeom>
            <a:noFill/>
            <a:ln w="28575" algn="ctr">
              <a:noFill/>
              <a:miter lim="800000"/>
              <a:headEnd/>
              <a:tailEnd type="none" w="med" len="lg"/>
            </a:ln>
          </p:spPr>
          <p:txBody>
            <a:bodyPr wrap="none" anchor="ctr"/>
            <a:lstStyle/>
            <a:p>
              <a:r>
                <a:rPr lang="en-US" altLang="zh-CN" sz="2000"/>
                <a:t>0</a:t>
              </a:r>
            </a:p>
          </p:txBody>
        </p:sp>
      </p:grpSp>
      <p:sp>
        <p:nvSpPr>
          <p:cNvPr id="9265" name="Rectangle 108"/>
          <p:cNvSpPr>
            <a:spLocks noChangeArrowheads="1"/>
          </p:cNvSpPr>
          <p:nvPr/>
        </p:nvSpPr>
        <p:spPr bwMode="auto">
          <a:xfrm>
            <a:off x="7092950" y="30686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66" name="Rectangle 109"/>
          <p:cNvSpPr>
            <a:spLocks noChangeArrowheads="1"/>
          </p:cNvSpPr>
          <p:nvPr/>
        </p:nvSpPr>
        <p:spPr bwMode="auto">
          <a:xfrm>
            <a:off x="7092950" y="35004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67" name="Rectangle 110"/>
          <p:cNvSpPr>
            <a:spLocks noChangeArrowheads="1"/>
          </p:cNvSpPr>
          <p:nvPr/>
        </p:nvSpPr>
        <p:spPr bwMode="auto">
          <a:xfrm>
            <a:off x="6661150" y="39322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68" name="Rectangle 111"/>
          <p:cNvSpPr>
            <a:spLocks noChangeArrowheads="1"/>
          </p:cNvSpPr>
          <p:nvPr/>
        </p:nvSpPr>
        <p:spPr bwMode="auto">
          <a:xfrm>
            <a:off x="7092950" y="39322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69" name="Rectangle 112"/>
          <p:cNvSpPr>
            <a:spLocks noChangeArrowheads="1"/>
          </p:cNvSpPr>
          <p:nvPr/>
        </p:nvSpPr>
        <p:spPr bwMode="auto">
          <a:xfrm>
            <a:off x="7092950" y="43640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70" name="Rectangle 113"/>
          <p:cNvSpPr>
            <a:spLocks noChangeArrowheads="1"/>
          </p:cNvSpPr>
          <p:nvPr/>
        </p:nvSpPr>
        <p:spPr bwMode="auto">
          <a:xfrm>
            <a:off x="6229350" y="43640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71" name="Rectangle 114"/>
          <p:cNvSpPr>
            <a:spLocks noChangeArrowheads="1"/>
          </p:cNvSpPr>
          <p:nvPr/>
        </p:nvSpPr>
        <p:spPr bwMode="auto">
          <a:xfrm>
            <a:off x="6661150" y="43640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72" name="Rectangle 115"/>
          <p:cNvSpPr>
            <a:spLocks noChangeArrowheads="1"/>
          </p:cNvSpPr>
          <p:nvPr/>
        </p:nvSpPr>
        <p:spPr bwMode="auto">
          <a:xfrm>
            <a:off x="1044575" y="4364062"/>
            <a:ext cx="431800" cy="431800"/>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9273" name="Rectangle 116"/>
          <p:cNvSpPr>
            <a:spLocks noChangeArrowheads="1"/>
          </p:cNvSpPr>
          <p:nvPr/>
        </p:nvSpPr>
        <p:spPr bwMode="auto">
          <a:xfrm>
            <a:off x="1476375" y="4364062"/>
            <a:ext cx="431800" cy="431800"/>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9274" name="Rectangle 117"/>
          <p:cNvSpPr>
            <a:spLocks noChangeArrowheads="1"/>
          </p:cNvSpPr>
          <p:nvPr/>
        </p:nvSpPr>
        <p:spPr bwMode="auto">
          <a:xfrm>
            <a:off x="1908175" y="4364062"/>
            <a:ext cx="431800" cy="431800"/>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9275" name="Rectangle 118"/>
          <p:cNvSpPr>
            <a:spLocks noChangeArrowheads="1"/>
          </p:cNvSpPr>
          <p:nvPr/>
        </p:nvSpPr>
        <p:spPr bwMode="auto">
          <a:xfrm>
            <a:off x="2341563" y="4364062"/>
            <a:ext cx="431800" cy="431800"/>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9276" name="Rectangle 119"/>
          <p:cNvSpPr>
            <a:spLocks noChangeArrowheads="1"/>
          </p:cNvSpPr>
          <p:nvPr/>
        </p:nvSpPr>
        <p:spPr bwMode="auto">
          <a:xfrm>
            <a:off x="1476375" y="3068662"/>
            <a:ext cx="431800" cy="431800"/>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9277" name="Rectangle 120"/>
          <p:cNvSpPr>
            <a:spLocks noChangeArrowheads="1"/>
          </p:cNvSpPr>
          <p:nvPr/>
        </p:nvSpPr>
        <p:spPr bwMode="auto">
          <a:xfrm>
            <a:off x="1908175" y="3068662"/>
            <a:ext cx="431800" cy="431800"/>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9278" name="Rectangle 121"/>
          <p:cNvSpPr>
            <a:spLocks noChangeArrowheads="1"/>
          </p:cNvSpPr>
          <p:nvPr/>
        </p:nvSpPr>
        <p:spPr bwMode="auto">
          <a:xfrm>
            <a:off x="2341563" y="3068662"/>
            <a:ext cx="431800" cy="431800"/>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9279" name="Rectangle 122"/>
          <p:cNvSpPr>
            <a:spLocks noChangeArrowheads="1"/>
          </p:cNvSpPr>
          <p:nvPr/>
        </p:nvSpPr>
        <p:spPr bwMode="auto">
          <a:xfrm>
            <a:off x="2773363" y="3068662"/>
            <a:ext cx="431800" cy="431800"/>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9280" name="Rectangle 123"/>
          <p:cNvSpPr>
            <a:spLocks noChangeArrowheads="1"/>
          </p:cNvSpPr>
          <p:nvPr/>
        </p:nvSpPr>
        <p:spPr bwMode="auto">
          <a:xfrm>
            <a:off x="1908175" y="2635275"/>
            <a:ext cx="431800" cy="431800"/>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9281" name="Rectangle 124"/>
          <p:cNvSpPr>
            <a:spLocks noChangeArrowheads="1"/>
          </p:cNvSpPr>
          <p:nvPr/>
        </p:nvSpPr>
        <p:spPr bwMode="auto">
          <a:xfrm>
            <a:off x="2339975" y="2635275"/>
            <a:ext cx="431800" cy="431800"/>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9282" name="Rectangle 125"/>
          <p:cNvSpPr>
            <a:spLocks noChangeArrowheads="1"/>
          </p:cNvSpPr>
          <p:nvPr/>
        </p:nvSpPr>
        <p:spPr bwMode="auto">
          <a:xfrm>
            <a:off x="2773363" y="2635275"/>
            <a:ext cx="431800" cy="431800"/>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9283" name="Rectangle 126"/>
          <p:cNvSpPr>
            <a:spLocks noChangeArrowheads="1"/>
          </p:cNvSpPr>
          <p:nvPr/>
        </p:nvSpPr>
        <p:spPr bwMode="auto">
          <a:xfrm>
            <a:off x="3205163" y="2635275"/>
            <a:ext cx="431800" cy="431800"/>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9284" name="Rectangle 127"/>
          <p:cNvSpPr>
            <a:spLocks noChangeArrowheads="1"/>
          </p:cNvSpPr>
          <p:nvPr/>
        </p:nvSpPr>
        <p:spPr bwMode="auto">
          <a:xfrm>
            <a:off x="2773363" y="4364062"/>
            <a:ext cx="431800" cy="431800"/>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9285" name="Rectangle 128"/>
          <p:cNvSpPr>
            <a:spLocks noChangeArrowheads="1"/>
          </p:cNvSpPr>
          <p:nvPr/>
        </p:nvSpPr>
        <p:spPr bwMode="auto">
          <a:xfrm>
            <a:off x="3636963" y="4364062"/>
            <a:ext cx="431800" cy="431800"/>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9286" name="Rectangle 129"/>
          <p:cNvSpPr>
            <a:spLocks noChangeArrowheads="1"/>
          </p:cNvSpPr>
          <p:nvPr/>
        </p:nvSpPr>
        <p:spPr bwMode="auto">
          <a:xfrm>
            <a:off x="3205163" y="3932262"/>
            <a:ext cx="431800" cy="431800"/>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9287" name="Rectangle 130"/>
          <p:cNvSpPr>
            <a:spLocks noChangeArrowheads="1"/>
          </p:cNvSpPr>
          <p:nvPr/>
        </p:nvSpPr>
        <p:spPr bwMode="auto">
          <a:xfrm>
            <a:off x="4068763" y="3932262"/>
            <a:ext cx="431800" cy="431800"/>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9288" name="Rectangle 131"/>
          <p:cNvSpPr>
            <a:spLocks noChangeArrowheads="1"/>
          </p:cNvSpPr>
          <p:nvPr/>
        </p:nvSpPr>
        <p:spPr bwMode="auto">
          <a:xfrm>
            <a:off x="3636963" y="3500462"/>
            <a:ext cx="431800" cy="431800"/>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9289" name="Rectangle 132"/>
          <p:cNvSpPr>
            <a:spLocks noChangeArrowheads="1"/>
          </p:cNvSpPr>
          <p:nvPr/>
        </p:nvSpPr>
        <p:spPr bwMode="auto">
          <a:xfrm>
            <a:off x="4500563" y="3500462"/>
            <a:ext cx="431800" cy="431800"/>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9290" name="Rectangle 133"/>
          <p:cNvSpPr>
            <a:spLocks noChangeArrowheads="1"/>
          </p:cNvSpPr>
          <p:nvPr/>
        </p:nvSpPr>
        <p:spPr bwMode="auto">
          <a:xfrm>
            <a:off x="4068763" y="2636862"/>
            <a:ext cx="431800" cy="430213"/>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9291" name="Rectangle 135"/>
          <p:cNvSpPr>
            <a:spLocks noChangeArrowheads="1"/>
          </p:cNvSpPr>
          <p:nvPr/>
        </p:nvSpPr>
        <p:spPr bwMode="auto">
          <a:xfrm>
            <a:off x="5365750" y="4364062"/>
            <a:ext cx="431800" cy="431800"/>
          </a:xfrm>
          <a:prstGeom prst="rect">
            <a:avLst/>
          </a:prstGeom>
          <a:solidFill>
            <a:srgbClr val="0066FF"/>
          </a:solidFill>
          <a:ln w="28575" algn="ctr">
            <a:solidFill>
              <a:schemeClr val="tx1"/>
            </a:solidFill>
            <a:miter lim="800000"/>
            <a:headEnd/>
            <a:tailEnd type="none" w="med" len="lg"/>
          </a:ln>
        </p:spPr>
        <p:txBody>
          <a:bodyPr wrap="none" anchor="ctr"/>
          <a:lstStyle/>
          <a:p>
            <a:endParaRPr lang="zh-CN" altLang="en-US"/>
          </a:p>
        </p:txBody>
      </p:sp>
      <p:sp>
        <p:nvSpPr>
          <p:cNvPr id="9292" name="Rectangle 136"/>
          <p:cNvSpPr>
            <a:spLocks noChangeArrowheads="1"/>
          </p:cNvSpPr>
          <p:nvPr/>
        </p:nvSpPr>
        <p:spPr bwMode="auto">
          <a:xfrm>
            <a:off x="5797550" y="3932262"/>
            <a:ext cx="431800" cy="431800"/>
          </a:xfrm>
          <a:prstGeom prst="rect">
            <a:avLst/>
          </a:prstGeom>
          <a:solidFill>
            <a:srgbClr val="0066FF"/>
          </a:solidFill>
          <a:ln w="28575" algn="ctr">
            <a:solidFill>
              <a:schemeClr val="tx1"/>
            </a:solidFill>
            <a:miter lim="800000"/>
            <a:headEnd/>
            <a:tailEnd type="none" w="med" len="lg"/>
          </a:ln>
        </p:spPr>
        <p:txBody>
          <a:bodyPr wrap="none" anchor="ctr"/>
          <a:lstStyle/>
          <a:p>
            <a:endParaRPr lang="zh-CN" altLang="en-US"/>
          </a:p>
        </p:txBody>
      </p:sp>
      <p:sp>
        <p:nvSpPr>
          <p:cNvPr id="9293" name="Rectangle 137"/>
          <p:cNvSpPr>
            <a:spLocks noChangeArrowheads="1"/>
          </p:cNvSpPr>
          <p:nvPr/>
        </p:nvSpPr>
        <p:spPr bwMode="auto">
          <a:xfrm>
            <a:off x="6229350" y="3500462"/>
            <a:ext cx="431800" cy="431800"/>
          </a:xfrm>
          <a:prstGeom prst="rect">
            <a:avLst/>
          </a:prstGeom>
          <a:solidFill>
            <a:srgbClr val="0066FF"/>
          </a:solidFill>
          <a:ln w="28575" algn="ctr">
            <a:solidFill>
              <a:schemeClr val="tx1"/>
            </a:solidFill>
            <a:miter lim="800000"/>
            <a:headEnd/>
            <a:tailEnd type="none" w="med" len="lg"/>
          </a:ln>
        </p:spPr>
        <p:txBody>
          <a:bodyPr wrap="none" anchor="ctr"/>
          <a:lstStyle/>
          <a:p>
            <a:endParaRPr lang="zh-CN" altLang="en-US"/>
          </a:p>
        </p:txBody>
      </p:sp>
      <p:sp>
        <p:nvSpPr>
          <p:cNvPr id="9294" name="Line 139"/>
          <p:cNvSpPr>
            <a:spLocks noChangeShapeType="1"/>
          </p:cNvSpPr>
          <p:nvPr/>
        </p:nvSpPr>
        <p:spPr bwMode="auto">
          <a:xfrm>
            <a:off x="1044575" y="4795862"/>
            <a:ext cx="7345363" cy="0"/>
          </a:xfrm>
          <a:prstGeom prst="line">
            <a:avLst/>
          </a:prstGeom>
          <a:noFill/>
          <a:ln w="38100">
            <a:solidFill>
              <a:schemeClr val="tx1"/>
            </a:solidFill>
            <a:round/>
            <a:headEnd/>
            <a:tailEnd type="triangle" w="med" len="lg"/>
          </a:ln>
        </p:spPr>
        <p:txBody>
          <a:bodyPr wrap="none" anchor="ctr"/>
          <a:lstStyle/>
          <a:p>
            <a:endParaRPr lang="zh-CN" altLang="en-US"/>
          </a:p>
        </p:txBody>
      </p:sp>
      <p:sp>
        <p:nvSpPr>
          <p:cNvPr id="9295" name="Line 140"/>
          <p:cNvSpPr>
            <a:spLocks noChangeShapeType="1"/>
          </p:cNvSpPr>
          <p:nvPr/>
        </p:nvSpPr>
        <p:spPr bwMode="auto">
          <a:xfrm flipV="1">
            <a:off x="1044575" y="2276500"/>
            <a:ext cx="0" cy="2519362"/>
          </a:xfrm>
          <a:prstGeom prst="line">
            <a:avLst/>
          </a:prstGeom>
          <a:noFill/>
          <a:ln w="38100">
            <a:solidFill>
              <a:schemeClr val="tx1"/>
            </a:solidFill>
            <a:round/>
            <a:headEnd/>
            <a:tailEnd type="triangle" w="med" len="lg"/>
          </a:ln>
        </p:spPr>
        <p:txBody>
          <a:bodyPr wrap="none" anchor="ctr"/>
          <a:lstStyle/>
          <a:p>
            <a:endParaRPr lang="zh-CN" altLang="en-US"/>
          </a:p>
        </p:txBody>
      </p:sp>
      <p:grpSp>
        <p:nvGrpSpPr>
          <p:cNvPr id="3" name="Group 141"/>
          <p:cNvGrpSpPr>
            <a:grpSpLocks/>
          </p:cNvGrpSpPr>
          <p:nvPr/>
        </p:nvGrpSpPr>
        <p:grpSpPr bwMode="auto">
          <a:xfrm>
            <a:off x="612775" y="2635275"/>
            <a:ext cx="431800" cy="2160587"/>
            <a:chOff x="476" y="2205"/>
            <a:chExt cx="272" cy="1361"/>
          </a:xfrm>
        </p:grpSpPr>
        <p:sp>
          <p:nvSpPr>
            <p:cNvPr id="9342" name="Rectangle 142"/>
            <p:cNvSpPr>
              <a:spLocks noChangeArrowheads="1"/>
            </p:cNvSpPr>
            <p:nvPr/>
          </p:nvSpPr>
          <p:spPr bwMode="auto">
            <a:xfrm>
              <a:off x="476" y="2205"/>
              <a:ext cx="272" cy="272"/>
            </a:xfrm>
            <a:prstGeom prst="rect">
              <a:avLst/>
            </a:prstGeom>
            <a:noFill/>
            <a:ln w="28575" algn="ctr">
              <a:noFill/>
              <a:miter lim="800000"/>
              <a:headEnd/>
              <a:tailEnd type="none" w="med" len="lg"/>
            </a:ln>
          </p:spPr>
          <p:txBody>
            <a:bodyPr wrap="none" anchor="ctr"/>
            <a:lstStyle/>
            <a:p>
              <a:r>
                <a:rPr lang="en-US" altLang="zh-CN" sz="2000"/>
                <a:t>5</a:t>
              </a:r>
            </a:p>
          </p:txBody>
        </p:sp>
        <p:sp>
          <p:nvSpPr>
            <p:cNvPr id="9343" name="Rectangle 143"/>
            <p:cNvSpPr>
              <a:spLocks noChangeArrowheads="1"/>
            </p:cNvSpPr>
            <p:nvPr/>
          </p:nvSpPr>
          <p:spPr bwMode="auto">
            <a:xfrm>
              <a:off x="476" y="2478"/>
              <a:ext cx="272" cy="272"/>
            </a:xfrm>
            <a:prstGeom prst="rect">
              <a:avLst/>
            </a:prstGeom>
            <a:noFill/>
            <a:ln w="28575" algn="ctr">
              <a:noFill/>
              <a:miter lim="800000"/>
              <a:headEnd/>
              <a:tailEnd type="none" w="med" len="lg"/>
            </a:ln>
          </p:spPr>
          <p:txBody>
            <a:bodyPr wrap="none" anchor="ctr"/>
            <a:lstStyle/>
            <a:p>
              <a:r>
                <a:rPr lang="en-US" altLang="zh-CN" sz="2000"/>
                <a:t>4</a:t>
              </a:r>
            </a:p>
          </p:txBody>
        </p:sp>
        <p:sp>
          <p:nvSpPr>
            <p:cNvPr id="9344" name="Rectangle 144"/>
            <p:cNvSpPr>
              <a:spLocks noChangeArrowheads="1"/>
            </p:cNvSpPr>
            <p:nvPr/>
          </p:nvSpPr>
          <p:spPr bwMode="auto">
            <a:xfrm>
              <a:off x="476" y="2750"/>
              <a:ext cx="272" cy="272"/>
            </a:xfrm>
            <a:prstGeom prst="rect">
              <a:avLst/>
            </a:prstGeom>
            <a:noFill/>
            <a:ln w="28575" algn="ctr">
              <a:noFill/>
              <a:miter lim="800000"/>
              <a:headEnd/>
              <a:tailEnd type="none" w="med" len="lg"/>
            </a:ln>
          </p:spPr>
          <p:txBody>
            <a:bodyPr wrap="none" anchor="ctr"/>
            <a:lstStyle/>
            <a:p>
              <a:r>
                <a:rPr lang="en-US" altLang="zh-CN" sz="2000"/>
                <a:t>3</a:t>
              </a:r>
            </a:p>
          </p:txBody>
        </p:sp>
        <p:sp>
          <p:nvSpPr>
            <p:cNvPr id="9345" name="Rectangle 145"/>
            <p:cNvSpPr>
              <a:spLocks noChangeArrowheads="1"/>
            </p:cNvSpPr>
            <p:nvPr/>
          </p:nvSpPr>
          <p:spPr bwMode="auto">
            <a:xfrm>
              <a:off x="476" y="3022"/>
              <a:ext cx="272" cy="272"/>
            </a:xfrm>
            <a:prstGeom prst="rect">
              <a:avLst/>
            </a:prstGeom>
            <a:noFill/>
            <a:ln w="28575" algn="ctr">
              <a:noFill/>
              <a:miter lim="800000"/>
              <a:headEnd/>
              <a:tailEnd type="none" w="med" len="lg"/>
            </a:ln>
          </p:spPr>
          <p:txBody>
            <a:bodyPr wrap="none" anchor="ctr"/>
            <a:lstStyle/>
            <a:p>
              <a:r>
                <a:rPr lang="en-US" altLang="zh-CN" sz="2000"/>
                <a:t>2</a:t>
              </a:r>
            </a:p>
          </p:txBody>
        </p:sp>
        <p:sp>
          <p:nvSpPr>
            <p:cNvPr id="9346" name="Rectangle 146"/>
            <p:cNvSpPr>
              <a:spLocks noChangeArrowheads="1"/>
            </p:cNvSpPr>
            <p:nvPr/>
          </p:nvSpPr>
          <p:spPr bwMode="auto">
            <a:xfrm>
              <a:off x="476" y="3294"/>
              <a:ext cx="272" cy="272"/>
            </a:xfrm>
            <a:prstGeom prst="rect">
              <a:avLst/>
            </a:prstGeom>
            <a:noFill/>
            <a:ln w="28575" algn="ctr">
              <a:noFill/>
              <a:miter lim="800000"/>
              <a:headEnd/>
              <a:tailEnd type="none" w="med" len="lg"/>
            </a:ln>
          </p:spPr>
          <p:txBody>
            <a:bodyPr wrap="none" anchor="ctr"/>
            <a:lstStyle/>
            <a:p>
              <a:r>
                <a:rPr lang="en-US" altLang="zh-CN" sz="2000"/>
                <a:t>1</a:t>
              </a:r>
            </a:p>
          </p:txBody>
        </p:sp>
      </p:grpSp>
      <p:sp>
        <p:nvSpPr>
          <p:cNvPr id="9297" name="Text Box 147"/>
          <p:cNvSpPr txBox="1">
            <a:spLocks noChangeArrowheads="1"/>
          </p:cNvSpPr>
          <p:nvPr/>
        </p:nvSpPr>
        <p:spPr bwMode="auto">
          <a:xfrm>
            <a:off x="7920038" y="4287862"/>
            <a:ext cx="1116012" cy="914400"/>
          </a:xfrm>
          <a:prstGeom prst="rect">
            <a:avLst/>
          </a:prstGeom>
          <a:noFill/>
          <a:ln w="38100" algn="ctr">
            <a:noFill/>
            <a:miter lim="800000"/>
            <a:headEnd/>
            <a:tailEnd type="none" w="med" len="lg"/>
          </a:ln>
        </p:spPr>
        <p:txBody>
          <a:bodyPr>
            <a:spAutoFit/>
          </a:bodyPr>
          <a:lstStyle/>
          <a:p>
            <a:pPr>
              <a:spcBef>
                <a:spcPct val="50000"/>
              </a:spcBef>
            </a:pPr>
            <a:r>
              <a:rPr lang="zh-CN" altLang="en-US"/>
              <a:t>时间</a:t>
            </a:r>
          </a:p>
          <a:p>
            <a:pPr>
              <a:spcBef>
                <a:spcPct val="50000"/>
              </a:spcBef>
            </a:pPr>
            <a:r>
              <a:rPr lang="zh-CN" altLang="en-US" sz="2000"/>
              <a:t>（</a:t>
            </a:r>
            <a:r>
              <a:rPr lang="en-US" altLang="zh-CN" sz="2000"/>
              <a:t>Δ</a:t>
            </a:r>
            <a:r>
              <a:rPr lang="en-US" altLang="zh-CN" sz="2000" i="1">
                <a:latin typeface="宋体" pitchFamily="2" charset="-122"/>
              </a:rPr>
              <a:t>t</a:t>
            </a:r>
            <a:r>
              <a:rPr lang="zh-CN" altLang="en-US" sz="2000"/>
              <a:t>）</a:t>
            </a:r>
          </a:p>
        </p:txBody>
      </p:sp>
      <p:sp>
        <p:nvSpPr>
          <p:cNvPr id="9298" name="Text Box 148"/>
          <p:cNvSpPr txBox="1">
            <a:spLocks noChangeArrowheads="1"/>
          </p:cNvSpPr>
          <p:nvPr/>
        </p:nvSpPr>
        <p:spPr bwMode="auto">
          <a:xfrm>
            <a:off x="142875" y="2205062"/>
            <a:ext cx="936625" cy="457200"/>
          </a:xfrm>
          <a:prstGeom prst="rect">
            <a:avLst/>
          </a:prstGeom>
          <a:noFill/>
          <a:ln w="38100" algn="ctr">
            <a:noFill/>
            <a:miter lim="800000"/>
            <a:headEnd/>
            <a:tailEnd type="none" w="med" len="lg"/>
          </a:ln>
        </p:spPr>
        <p:txBody>
          <a:bodyPr>
            <a:spAutoFit/>
          </a:bodyPr>
          <a:lstStyle/>
          <a:p>
            <a:pPr>
              <a:spcBef>
                <a:spcPct val="50000"/>
              </a:spcBef>
            </a:pPr>
            <a:r>
              <a:rPr lang="zh-CN" altLang="en-US"/>
              <a:t>空间</a:t>
            </a:r>
            <a:endParaRPr lang="zh-CN" altLang="en-US" sz="2000"/>
          </a:p>
        </p:txBody>
      </p:sp>
      <p:sp>
        <p:nvSpPr>
          <p:cNvPr id="9299" name="Text Box 149"/>
          <p:cNvSpPr txBox="1">
            <a:spLocks noChangeArrowheads="1"/>
          </p:cNvSpPr>
          <p:nvPr/>
        </p:nvSpPr>
        <p:spPr bwMode="auto">
          <a:xfrm>
            <a:off x="2484438" y="1555775"/>
            <a:ext cx="792162" cy="396875"/>
          </a:xfrm>
          <a:prstGeom prst="rect">
            <a:avLst/>
          </a:prstGeom>
          <a:noFill/>
          <a:ln w="9525">
            <a:noFill/>
            <a:miter lim="800000"/>
            <a:headEnd/>
            <a:tailEnd/>
          </a:ln>
        </p:spPr>
        <p:txBody>
          <a:bodyPr>
            <a:spAutoFit/>
          </a:bodyPr>
          <a:lstStyle/>
          <a:p>
            <a:pPr algn="l">
              <a:spcBef>
                <a:spcPct val="50000"/>
              </a:spcBef>
            </a:pPr>
            <a:r>
              <a:rPr kumimoji="1" lang="en-US" altLang="zh-CN" sz="2000">
                <a:solidFill>
                  <a:schemeClr val="bg2"/>
                </a:solidFill>
              </a:rPr>
              <a:t>a</a:t>
            </a:r>
            <a:r>
              <a:rPr kumimoji="1" lang="en-US" altLang="zh-CN" sz="2000" baseline="-25000">
                <a:solidFill>
                  <a:schemeClr val="bg2"/>
                </a:solidFill>
              </a:rPr>
              <a:t>2</a:t>
            </a:r>
            <a:r>
              <a:rPr kumimoji="1" lang="en-US" altLang="zh-CN" sz="2000">
                <a:solidFill>
                  <a:schemeClr val="bg2"/>
                </a:solidFill>
              </a:rPr>
              <a:t>b</a:t>
            </a:r>
            <a:r>
              <a:rPr kumimoji="1" lang="en-US" altLang="zh-CN" sz="2000" baseline="-25000">
                <a:solidFill>
                  <a:schemeClr val="bg2"/>
                </a:solidFill>
              </a:rPr>
              <a:t>2</a:t>
            </a:r>
          </a:p>
        </p:txBody>
      </p:sp>
      <p:sp>
        <p:nvSpPr>
          <p:cNvPr id="9300" name="Text Box 150"/>
          <p:cNvSpPr txBox="1">
            <a:spLocks noChangeArrowheads="1"/>
          </p:cNvSpPr>
          <p:nvPr/>
        </p:nvSpPr>
        <p:spPr bwMode="auto">
          <a:xfrm>
            <a:off x="2946400" y="1879625"/>
            <a:ext cx="833438" cy="396875"/>
          </a:xfrm>
          <a:prstGeom prst="rect">
            <a:avLst/>
          </a:prstGeom>
          <a:noFill/>
          <a:ln w="9525">
            <a:noFill/>
            <a:miter lim="800000"/>
            <a:headEnd/>
            <a:tailEnd/>
          </a:ln>
        </p:spPr>
        <p:txBody>
          <a:bodyPr>
            <a:spAutoFit/>
          </a:bodyPr>
          <a:lstStyle/>
          <a:p>
            <a:pPr algn="l">
              <a:spcBef>
                <a:spcPct val="50000"/>
              </a:spcBef>
            </a:pPr>
            <a:r>
              <a:rPr kumimoji="1" lang="en-US" altLang="zh-CN" sz="2000">
                <a:solidFill>
                  <a:schemeClr val="bg2"/>
                </a:solidFill>
              </a:rPr>
              <a:t>a</a:t>
            </a:r>
            <a:r>
              <a:rPr kumimoji="1" lang="en-US" altLang="zh-CN" sz="2000" baseline="-25000">
                <a:solidFill>
                  <a:schemeClr val="bg2"/>
                </a:solidFill>
              </a:rPr>
              <a:t>3</a:t>
            </a:r>
            <a:r>
              <a:rPr kumimoji="1" lang="en-US" altLang="zh-CN" sz="2000">
                <a:solidFill>
                  <a:schemeClr val="bg2"/>
                </a:solidFill>
              </a:rPr>
              <a:t>b</a:t>
            </a:r>
            <a:r>
              <a:rPr kumimoji="1" lang="en-US" altLang="zh-CN" sz="2000" baseline="-25000">
                <a:solidFill>
                  <a:schemeClr val="bg2"/>
                </a:solidFill>
              </a:rPr>
              <a:t>3</a:t>
            </a:r>
          </a:p>
        </p:txBody>
      </p:sp>
      <p:sp>
        <p:nvSpPr>
          <p:cNvPr id="9301" name="Text Box 151"/>
          <p:cNvSpPr txBox="1">
            <a:spLocks noChangeArrowheads="1"/>
          </p:cNvSpPr>
          <p:nvPr/>
        </p:nvSpPr>
        <p:spPr bwMode="auto">
          <a:xfrm>
            <a:off x="3349625" y="1555775"/>
            <a:ext cx="790575" cy="396875"/>
          </a:xfrm>
          <a:prstGeom prst="rect">
            <a:avLst/>
          </a:prstGeom>
          <a:noFill/>
          <a:ln w="9525">
            <a:noFill/>
            <a:miter lim="800000"/>
            <a:headEnd/>
            <a:tailEnd/>
          </a:ln>
        </p:spPr>
        <p:txBody>
          <a:bodyPr>
            <a:spAutoFit/>
          </a:bodyPr>
          <a:lstStyle/>
          <a:p>
            <a:pPr algn="l">
              <a:spcBef>
                <a:spcPct val="50000"/>
              </a:spcBef>
            </a:pPr>
            <a:r>
              <a:rPr kumimoji="1" lang="en-US" altLang="zh-CN" sz="2000">
                <a:solidFill>
                  <a:schemeClr val="bg2"/>
                </a:solidFill>
              </a:rPr>
              <a:t>a</a:t>
            </a:r>
            <a:r>
              <a:rPr kumimoji="1" lang="en-US" altLang="zh-CN" sz="2000" baseline="-25000">
                <a:solidFill>
                  <a:schemeClr val="bg2"/>
                </a:solidFill>
              </a:rPr>
              <a:t>4</a:t>
            </a:r>
            <a:r>
              <a:rPr kumimoji="1" lang="en-US" altLang="zh-CN" sz="2000">
                <a:solidFill>
                  <a:schemeClr val="bg2"/>
                </a:solidFill>
              </a:rPr>
              <a:t>b</a:t>
            </a:r>
            <a:r>
              <a:rPr kumimoji="1" lang="en-US" altLang="zh-CN" sz="2000" baseline="-25000">
                <a:solidFill>
                  <a:schemeClr val="bg2"/>
                </a:solidFill>
              </a:rPr>
              <a:t>4</a:t>
            </a:r>
          </a:p>
        </p:txBody>
      </p:sp>
      <p:sp>
        <p:nvSpPr>
          <p:cNvPr id="9302" name="Text Box 152"/>
          <p:cNvSpPr txBox="1">
            <a:spLocks noChangeArrowheads="1"/>
          </p:cNvSpPr>
          <p:nvPr/>
        </p:nvSpPr>
        <p:spPr bwMode="auto">
          <a:xfrm>
            <a:off x="4829175" y="1592287"/>
            <a:ext cx="1327150" cy="396875"/>
          </a:xfrm>
          <a:prstGeom prst="rect">
            <a:avLst/>
          </a:prstGeom>
          <a:noFill/>
          <a:ln w="9525">
            <a:noFill/>
            <a:miter lim="800000"/>
            <a:headEnd/>
            <a:tailEnd/>
          </a:ln>
        </p:spPr>
        <p:txBody>
          <a:bodyPr>
            <a:spAutoFit/>
          </a:bodyPr>
          <a:lstStyle/>
          <a:p>
            <a:pPr algn="l">
              <a:spcBef>
                <a:spcPct val="50000"/>
              </a:spcBef>
            </a:pPr>
            <a:r>
              <a:rPr kumimoji="1" lang="en-US" altLang="zh-CN" sz="2000">
                <a:solidFill>
                  <a:schemeClr val="bg2"/>
                </a:solidFill>
              </a:rPr>
              <a:t>a</a:t>
            </a:r>
            <a:r>
              <a:rPr kumimoji="1" lang="en-US" altLang="zh-CN" sz="2000" baseline="-25000">
                <a:solidFill>
                  <a:schemeClr val="bg2"/>
                </a:solidFill>
              </a:rPr>
              <a:t>3</a:t>
            </a:r>
            <a:r>
              <a:rPr kumimoji="1" lang="en-US" altLang="zh-CN" sz="2000">
                <a:solidFill>
                  <a:schemeClr val="bg2"/>
                </a:solidFill>
              </a:rPr>
              <a:t>b</a:t>
            </a:r>
            <a:r>
              <a:rPr kumimoji="1" lang="en-US" altLang="zh-CN" sz="2000" baseline="-25000">
                <a:solidFill>
                  <a:schemeClr val="bg2"/>
                </a:solidFill>
              </a:rPr>
              <a:t>3</a:t>
            </a:r>
            <a:r>
              <a:rPr kumimoji="1" lang="en-US" altLang="zh-CN" sz="2000">
                <a:solidFill>
                  <a:schemeClr val="bg2"/>
                </a:solidFill>
              </a:rPr>
              <a:t>+a</a:t>
            </a:r>
            <a:r>
              <a:rPr kumimoji="1" lang="en-US" altLang="zh-CN" sz="2000" baseline="-25000">
                <a:solidFill>
                  <a:schemeClr val="bg2"/>
                </a:solidFill>
              </a:rPr>
              <a:t>4</a:t>
            </a:r>
            <a:r>
              <a:rPr kumimoji="1" lang="en-US" altLang="zh-CN" sz="2000">
                <a:solidFill>
                  <a:schemeClr val="bg2"/>
                </a:solidFill>
              </a:rPr>
              <a:t>b</a:t>
            </a:r>
            <a:r>
              <a:rPr kumimoji="1" lang="en-US" altLang="zh-CN" sz="2000" baseline="-25000">
                <a:solidFill>
                  <a:schemeClr val="bg2"/>
                </a:solidFill>
              </a:rPr>
              <a:t>4</a:t>
            </a:r>
          </a:p>
        </p:txBody>
      </p:sp>
      <p:sp>
        <p:nvSpPr>
          <p:cNvPr id="9303" name="Line 153"/>
          <p:cNvSpPr>
            <a:spLocks noChangeShapeType="1"/>
          </p:cNvSpPr>
          <p:nvPr/>
        </p:nvSpPr>
        <p:spPr bwMode="auto">
          <a:xfrm flipV="1">
            <a:off x="2341563" y="2205062"/>
            <a:ext cx="0" cy="360363"/>
          </a:xfrm>
          <a:prstGeom prst="line">
            <a:avLst/>
          </a:prstGeom>
          <a:noFill/>
          <a:ln w="38100">
            <a:solidFill>
              <a:srgbClr val="FF6600"/>
            </a:solidFill>
            <a:round/>
            <a:headEnd/>
            <a:tailEnd type="triangle" w="med" len="lg"/>
          </a:ln>
        </p:spPr>
        <p:txBody>
          <a:bodyPr wrap="none" anchor="ctr"/>
          <a:lstStyle/>
          <a:p>
            <a:endParaRPr lang="zh-CN" altLang="en-US"/>
          </a:p>
        </p:txBody>
      </p:sp>
      <p:sp>
        <p:nvSpPr>
          <p:cNvPr id="9304" name="Line 154"/>
          <p:cNvSpPr>
            <a:spLocks noChangeShapeType="1"/>
          </p:cNvSpPr>
          <p:nvPr/>
        </p:nvSpPr>
        <p:spPr bwMode="auto">
          <a:xfrm flipV="1">
            <a:off x="2773363" y="1916137"/>
            <a:ext cx="0" cy="649288"/>
          </a:xfrm>
          <a:prstGeom prst="line">
            <a:avLst/>
          </a:prstGeom>
          <a:noFill/>
          <a:ln w="38100">
            <a:solidFill>
              <a:srgbClr val="FF6600"/>
            </a:solidFill>
            <a:round/>
            <a:headEnd/>
            <a:tailEnd type="triangle" w="med" len="lg"/>
          </a:ln>
        </p:spPr>
        <p:txBody>
          <a:bodyPr wrap="none" anchor="ctr"/>
          <a:lstStyle/>
          <a:p>
            <a:endParaRPr lang="zh-CN" altLang="en-US"/>
          </a:p>
        </p:txBody>
      </p:sp>
      <p:sp>
        <p:nvSpPr>
          <p:cNvPr id="9305" name="Line 155"/>
          <p:cNvSpPr>
            <a:spLocks noChangeShapeType="1"/>
          </p:cNvSpPr>
          <p:nvPr/>
        </p:nvSpPr>
        <p:spPr bwMode="auto">
          <a:xfrm flipV="1">
            <a:off x="3205163" y="2205062"/>
            <a:ext cx="0" cy="360363"/>
          </a:xfrm>
          <a:prstGeom prst="line">
            <a:avLst/>
          </a:prstGeom>
          <a:noFill/>
          <a:ln w="38100">
            <a:solidFill>
              <a:srgbClr val="FF6600"/>
            </a:solidFill>
            <a:round/>
            <a:headEnd/>
            <a:tailEnd type="triangle" w="med" len="lg"/>
          </a:ln>
        </p:spPr>
        <p:txBody>
          <a:bodyPr wrap="none" anchor="ctr"/>
          <a:lstStyle/>
          <a:p>
            <a:endParaRPr lang="zh-CN" altLang="en-US"/>
          </a:p>
        </p:txBody>
      </p:sp>
      <p:sp>
        <p:nvSpPr>
          <p:cNvPr id="9306" name="Line 156"/>
          <p:cNvSpPr>
            <a:spLocks noChangeShapeType="1"/>
          </p:cNvSpPr>
          <p:nvPr/>
        </p:nvSpPr>
        <p:spPr bwMode="auto">
          <a:xfrm flipV="1">
            <a:off x="3636963" y="1916137"/>
            <a:ext cx="0" cy="649288"/>
          </a:xfrm>
          <a:prstGeom prst="line">
            <a:avLst/>
          </a:prstGeom>
          <a:noFill/>
          <a:ln w="38100">
            <a:solidFill>
              <a:srgbClr val="FF6600"/>
            </a:solidFill>
            <a:round/>
            <a:headEnd/>
            <a:tailEnd type="triangle" w="med" len="lg"/>
          </a:ln>
        </p:spPr>
        <p:txBody>
          <a:bodyPr wrap="none" anchor="ctr"/>
          <a:lstStyle/>
          <a:p>
            <a:endParaRPr lang="zh-CN" altLang="en-US"/>
          </a:p>
        </p:txBody>
      </p:sp>
      <p:sp>
        <p:nvSpPr>
          <p:cNvPr id="9307" name="Line 157"/>
          <p:cNvSpPr>
            <a:spLocks noChangeShapeType="1"/>
          </p:cNvSpPr>
          <p:nvPr/>
        </p:nvSpPr>
        <p:spPr bwMode="auto">
          <a:xfrm flipV="1">
            <a:off x="4500563" y="2205062"/>
            <a:ext cx="0" cy="360363"/>
          </a:xfrm>
          <a:prstGeom prst="line">
            <a:avLst/>
          </a:prstGeom>
          <a:noFill/>
          <a:ln w="38100">
            <a:solidFill>
              <a:srgbClr val="FF6600"/>
            </a:solidFill>
            <a:round/>
            <a:headEnd/>
            <a:tailEnd type="triangle" w="med" len="lg"/>
          </a:ln>
        </p:spPr>
        <p:txBody>
          <a:bodyPr wrap="none" anchor="ctr"/>
          <a:lstStyle/>
          <a:p>
            <a:endParaRPr lang="zh-CN" altLang="en-US"/>
          </a:p>
        </p:txBody>
      </p:sp>
      <p:sp>
        <p:nvSpPr>
          <p:cNvPr id="9308" name="Line 158"/>
          <p:cNvSpPr>
            <a:spLocks noChangeShapeType="1"/>
          </p:cNvSpPr>
          <p:nvPr/>
        </p:nvSpPr>
        <p:spPr bwMode="auto">
          <a:xfrm flipV="1">
            <a:off x="5365750" y="1916137"/>
            <a:ext cx="0" cy="649288"/>
          </a:xfrm>
          <a:prstGeom prst="line">
            <a:avLst/>
          </a:prstGeom>
          <a:noFill/>
          <a:ln w="38100">
            <a:solidFill>
              <a:srgbClr val="FF6600"/>
            </a:solidFill>
            <a:round/>
            <a:headEnd/>
            <a:tailEnd type="triangle" w="med" len="lg"/>
          </a:ln>
        </p:spPr>
        <p:txBody>
          <a:bodyPr wrap="none" anchor="ctr"/>
          <a:lstStyle/>
          <a:p>
            <a:endParaRPr lang="zh-CN" altLang="en-US"/>
          </a:p>
        </p:txBody>
      </p:sp>
      <p:sp>
        <p:nvSpPr>
          <p:cNvPr id="9309" name="Line 159"/>
          <p:cNvSpPr>
            <a:spLocks noChangeShapeType="1"/>
          </p:cNvSpPr>
          <p:nvPr/>
        </p:nvSpPr>
        <p:spPr bwMode="auto">
          <a:xfrm flipV="1">
            <a:off x="7092950" y="2205062"/>
            <a:ext cx="0" cy="360363"/>
          </a:xfrm>
          <a:prstGeom prst="line">
            <a:avLst/>
          </a:prstGeom>
          <a:noFill/>
          <a:ln w="38100">
            <a:solidFill>
              <a:srgbClr val="FF6600"/>
            </a:solidFill>
            <a:round/>
            <a:headEnd/>
            <a:tailEnd type="triangle" w="med" len="lg"/>
          </a:ln>
        </p:spPr>
        <p:txBody>
          <a:bodyPr wrap="none" anchor="ctr"/>
          <a:lstStyle/>
          <a:p>
            <a:endParaRPr lang="zh-CN" altLang="en-US"/>
          </a:p>
        </p:txBody>
      </p:sp>
      <p:sp>
        <p:nvSpPr>
          <p:cNvPr id="9310" name="Text Box 160"/>
          <p:cNvSpPr txBox="1">
            <a:spLocks noChangeArrowheads="1"/>
          </p:cNvSpPr>
          <p:nvPr/>
        </p:nvSpPr>
        <p:spPr bwMode="auto">
          <a:xfrm>
            <a:off x="900113" y="5462612"/>
            <a:ext cx="503237" cy="701675"/>
          </a:xfrm>
          <a:prstGeom prst="rect">
            <a:avLst/>
          </a:prstGeom>
          <a:noFill/>
          <a:ln w="9525">
            <a:noFill/>
            <a:miter lim="800000"/>
            <a:headEnd/>
            <a:tailEnd/>
          </a:ln>
        </p:spPr>
        <p:txBody>
          <a:bodyPr>
            <a:spAutoFit/>
          </a:bodyPr>
          <a:lstStyle/>
          <a:p>
            <a:pPr algn="l"/>
            <a:r>
              <a:rPr kumimoji="1" lang="en-US" altLang="zh-CN" sz="2000">
                <a:solidFill>
                  <a:schemeClr val="bg2"/>
                </a:solidFill>
              </a:rPr>
              <a:t>a</a:t>
            </a:r>
            <a:r>
              <a:rPr kumimoji="1" lang="en-US" altLang="zh-CN" sz="2000" baseline="-25000">
                <a:solidFill>
                  <a:schemeClr val="bg2"/>
                </a:solidFill>
              </a:rPr>
              <a:t>1</a:t>
            </a:r>
          </a:p>
          <a:p>
            <a:pPr algn="l"/>
            <a:r>
              <a:rPr kumimoji="1" lang="en-US" altLang="zh-CN" sz="2000">
                <a:solidFill>
                  <a:schemeClr val="bg2"/>
                </a:solidFill>
              </a:rPr>
              <a:t>b</a:t>
            </a:r>
            <a:r>
              <a:rPr kumimoji="1" lang="en-US" altLang="zh-CN" sz="2000" baseline="-25000">
                <a:solidFill>
                  <a:schemeClr val="bg2"/>
                </a:solidFill>
              </a:rPr>
              <a:t>1</a:t>
            </a:r>
          </a:p>
        </p:txBody>
      </p:sp>
      <p:sp>
        <p:nvSpPr>
          <p:cNvPr id="9311" name="Text Box 161"/>
          <p:cNvSpPr txBox="1">
            <a:spLocks noChangeArrowheads="1"/>
          </p:cNvSpPr>
          <p:nvPr/>
        </p:nvSpPr>
        <p:spPr bwMode="auto">
          <a:xfrm>
            <a:off x="1331913" y="5443562"/>
            <a:ext cx="503237" cy="701675"/>
          </a:xfrm>
          <a:prstGeom prst="rect">
            <a:avLst/>
          </a:prstGeom>
          <a:noFill/>
          <a:ln w="9525">
            <a:noFill/>
            <a:miter lim="800000"/>
            <a:headEnd/>
            <a:tailEnd/>
          </a:ln>
        </p:spPr>
        <p:txBody>
          <a:bodyPr>
            <a:spAutoFit/>
          </a:bodyPr>
          <a:lstStyle/>
          <a:p>
            <a:pPr algn="l"/>
            <a:r>
              <a:rPr kumimoji="1" lang="en-US" altLang="zh-CN" sz="2000">
                <a:solidFill>
                  <a:schemeClr val="bg2"/>
                </a:solidFill>
              </a:rPr>
              <a:t>a</a:t>
            </a:r>
            <a:r>
              <a:rPr kumimoji="1" lang="en-US" altLang="zh-CN" sz="2000" baseline="-25000">
                <a:solidFill>
                  <a:schemeClr val="bg2"/>
                </a:solidFill>
              </a:rPr>
              <a:t>2</a:t>
            </a:r>
          </a:p>
          <a:p>
            <a:pPr algn="l"/>
            <a:r>
              <a:rPr kumimoji="1" lang="en-US" altLang="zh-CN" sz="2000">
                <a:solidFill>
                  <a:schemeClr val="bg2"/>
                </a:solidFill>
              </a:rPr>
              <a:t>b</a:t>
            </a:r>
            <a:r>
              <a:rPr kumimoji="1" lang="en-US" altLang="zh-CN" sz="2000" baseline="-25000">
                <a:solidFill>
                  <a:schemeClr val="bg2"/>
                </a:solidFill>
              </a:rPr>
              <a:t>2</a:t>
            </a:r>
          </a:p>
        </p:txBody>
      </p:sp>
      <p:sp>
        <p:nvSpPr>
          <p:cNvPr id="9312" name="Text Box 162"/>
          <p:cNvSpPr txBox="1">
            <a:spLocks noChangeArrowheads="1"/>
          </p:cNvSpPr>
          <p:nvPr/>
        </p:nvSpPr>
        <p:spPr bwMode="auto">
          <a:xfrm>
            <a:off x="1765300" y="5443562"/>
            <a:ext cx="503238" cy="701675"/>
          </a:xfrm>
          <a:prstGeom prst="rect">
            <a:avLst/>
          </a:prstGeom>
          <a:noFill/>
          <a:ln w="9525">
            <a:noFill/>
            <a:miter lim="800000"/>
            <a:headEnd/>
            <a:tailEnd/>
          </a:ln>
        </p:spPr>
        <p:txBody>
          <a:bodyPr>
            <a:spAutoFit/>
          </a:bodyPr>
          <a:lstStyle/>
          <a:p>
            <a:pPr algn="l"/>
            <a:r>
              <a:rPr kumimoji="1" lang="en-US" altLang="zh-CN" sz="2000">
                <a:solidFill>
                  <a:schemeClr val="bg2"/>
                </a:solidFill>
              </a:rPr>
              <a:t>a</a:t>
            </a:r>
            <a:r>
              <a:rPr kumimoji="1" lang="en-US" altLang="zh-CN" sz="2000" baseline="-25000">
                <a:solidFill>
                  <a:schemeClr val="bg2"/>
                </a:solidFill>
              </a:rPr>
              <a:t>3</a:t>
            </a:r>
          </a:p>
          <a:p>
            <a:pPr algn="l"/>
            <a:r>
              <a:rPr kumimoji="1" lang="en-US" altLang="zh-CN" sz="2000">
                <a:solidFill>
                  <a:schemeClr val="bg2"/>
                </a:solidFill>
              </a:rPr>
              <a:t>b</a:t>
            </a:r>
            <a:r>
              <a:rPr kumimoji="1" lang="en-US" altLang="zh-CN" sz="2000" baseline="-25000">
                <a:solidFill>
                  <a:schemeClr val="bg2"/>
                </a:solidFill>
              </a:rPr>
              <a:t>3</a:t>
            </a:r>
          </a:p>
        </p:txBody>
      </p:sp>
      <p:sp>
        <p:nvSpPr>
          <p:cNvPr id="9313" name="Text Box 163"/>
          <p:cNvSpPr txBox="1">
            <a:spLocks noChangeArrowheads="1"/>
          </p:cNvSpPr>
          <p:nvPr/>
        </p:nvSpPr>
        <p:spPr bwMode="auto">
          <a:xfrm>
            <a:off x="2197100" y="5443562"/>
            <a:ext cx="503238" cy="701675"/>
          </a:xfrm>
          <a:prstGeom prst="rect">
            <a:avLst/>
          </a:prstGeom>
          <a:noFill/>
          <a:ln w="9525">
            <a:noFill/>
            <a:miter lim="800000"/>
            <a:headEnd/>
            <a:tailEnd/>
          </a:ln>
        </p:spPr>
        <p:txBody>
          <a:bodyPr>
            <a:spAutoFit/>
          </a:bodyPr>
          <a:lstStyle/>
          <a:p>
            <a:pPr algn="l"/>
            <a:r>
              <a:rPr kumimoji="1" lang="en-US" altLang="zh-CN" sz="2000">
                <a:solidFill>
                  <a:schemeClr val="bg2"/>
                </a:solidFill>
              </a:rPr>
              <a:t>a</a:t>
            </a:r>
            <a:r>
              <a:rPr kumimoji="1" lang="en-US" altLang="zh-CN" sz="2000" baseline="-25000">
                <a:solidFill>
                  <a:schemeClr val="bg2"/>
                </a:solidFill>
              </a:rPr>
              <a:t>4</a:t>
            </a:r>
          </a:p>
          <a:p>
            <a:pPr algn="l"/>
            <a:r>
              <a:rPr kumimoji="1" lang="en-US" altLang="zh-CN" sz="2000">
                <a:solidFill>
                  <a:schemeClr val="bg2"/>
                </a:solidFill>
              </a:rPr>
              <a:t>b</a:t>
            </a:r>
            <a:r>
              <a:rPr kumimoji="1" lang="en-US" altLang="zh-CN" sz="2000" baseline="-25000">
                <a:solidFill>
                  <a:schemeClr val="bg2"/>
                </a:solidFill>
              </a:rPr>
              <a:t>4</a:t>
            </a:r>
          </a:p>
        </p:txBody>
      </p:sp>
      <p:sp>
        <p:nvSpPr>
          <p:cNvPr id="9314" name="Text Box 164"/>
          <p:cNvSpPr txBox="1">
            <a:spLocks noChangeArrowheads="1"/>
          </p:cNvSpPr>
          <p:nvPr/>
        </p:nvSpPr>
        <p:spPr bwMode="auto">
          <a:xfrm>
            <a:off x="2628900" y="5462612"/>
            <a:ext cx="790575" cy="701675"/>
          </a:xfrm>
          <a:prstGeom prst="rect">
            <a:avLst/>
          </a:prstGeom>
          <a:noFill/>
          <a:ln w="9525">
            <a:noFill/>
            <a:miter lim="800000"/>
            <a:headEnd/>
            <a:tailEnd/>
          </a:ln>
        </p:spPr>
        <p:txBody>
          <a:bodyPr>
            <a:spAutoFit/>
          </a:bodyPr>
          <a:lstStyle/>
          <a:p>
            <a:pPr algn="l"/>
            <a:r>
              <a:rPr kumimoji="1" lang="en-US" altLang="zh-CN" sz="2000">
                <a:solidFill>
                  <a:schemeClr val="bg2"/>
                </a:solidFill>
              </a:rPr>
              <a:t>a</a:t>
            </a:r>
            <a:r>
              <a:rPr kumimoji="1" lang="en-US" altLang="zh-CN" sz="2000" baseline="-25000">
                <a:solidFill>
                  <a:schemeClr val="bg2"/>
                </a:solidFill>
              </a:rPr>
              <a:t>1</a:t>
            </a:r>
            <a:r>
              <a:rPr kumimoji="1" lang="en-US" altLang="zh-CN" sz="2000">
                <a:solidFill>
                  <a:schemeClr val="bg2"/>
                </a:solidFill>
              </a:rPr>
              <a:t>b</a:t>
            </a:r>
            <a:r>
              <a:rPr kumimoji="1" lang="en-US" altLang="zh-CN" sz="2000" baseline="-25000">
                <a:solidFill>
                  <a:schemeClr val="bg2"/>
                </a:solidFill>
              </a:rPr>
              <a:t>1</a:t>
            </a:r>
          </a:p>
          <a:p>
            <a:pPr algn="l"/>
            <a:r>
              <a:rPr kumimoji="1" lang="en-US" altLang="zh-CN" sz="2000">
                <a:solidFill>
                  <a:schemeClr val="bg2"/>
                </a:solidFill>
              </a:rPr>
              <a:t>a</a:t>
            </a:r>
            <a:r>
              <a:rPr kumimoji="1" lang="en-US" altLang="zh-CN" sz="2000" baseline="-25000">
                <a:solidFill>
                  <a:schemeClr val="bg2"/>
                </a:solidFill>
              </a:rPr>
              <a:t>2</a:t>
            </a:r>
            <a:r>
              <a:rPr kumimoji="1" lang="en-US" altLang="zh-CN" sz="2000">
                <a:solidFill>
                  <a:schemeClr val="bg2"/>
                </a:solidFill>
              </a:rPr>
              <a:t>b</a:t>
            </a:r>
            <a:r>
              <a:rPr kumimoji="1" lang="en-US" altLang="zh-CN" sz="2000" baseline="-25000">
                <a:solidFill>
                  <a:schemeClr val="bg2"/>
                </a:solidFill>
              </a:rPr>
              <a:t>2</a:t>
            </a:r>
          </a:p>
        </p:txBody>
      </p:sp>
      <p:sp>
        <p:nvSpPr>
          <p:cNvPr id="9315" name="Text Box 165"/>
          <p:cNvSpPr txBox="1">
            <a:spLocks noChangeArrowheads="1"/>
          </p:cNvSpPr>
          <p:nvPr/>
        </p:nvSpPr>
        <p:spPr bwMode="auto">
          <a:xfrm>
            <a:off x="3276600" y="5462612"/>
            <a:ext cx="863600" cy="701675"/>
          </a:xfrm>
          <a:prstGeom prst="rect">
            <a:avLst/>
          </a:prstGeom>
          <a:noFill/>
          <a:ln w="9525">
            <a:noFill/>
            <a:miter lim="800000"/>
            <a:headEnd/>
            <a:tailEnd/>
          </a:ln>
        </p:spPr>
        <p:txBody>
          <a:bodyPr>
            <a:spAutoFit/>
          </a:bodyPr>
          <a:lstStyle/>
          <a:p>
            <a:pPr algn="l"/>
            <a:r>
              <a:rPr kumimoji="1" lang="en-US" altLang="zh-CN" sz="2000">
                <a:solidFill>
                  <a:schemeClr val="bg2"/>
                </a:solidFill>
              </a:rPr>
              <a:t>a</a:t>
            </a:r>
            <a:r>
              <a:rPr kumimoji="1" lang="en-US" altLang="zh-CN" sz="2000" baseline="-25000">
                <a:solidFill>
                  <a:schemeClr val="bg2"/>
                </a:solidFill>
              </a:rPr>
              <a:t>3</a:t>
            </a:r>
            <a:r>
              <a:rPr kumimoji="1" lang="en-US" altLang="zh-CN" sz="2000">
                <a:solidFill>
                  <a:schemeClr val="bg2"/>
                </a:solidFill>
              </a:rPr>
              <a:t>b</a:t>
            </a:r>
            <a:r>
              <a:rPr kumimoji="1" lang="en-US" altLang="zh-CN" sz="2000" baseline="-25000">
                <a:solidFill>
                  <a:schemeClr val="bg2"/>
                </a:solidFill>
              </a:rPr>
              <a:t>3</a:t>
            </a:r>
          </a:p>
          <a:p>
            <a:pPr algn="l"/>
            <a:r>
              <a:rPr kumimoji="1" lang="en-US" altLang="zh-CN" sz="2000">
                <a:solidFill>
                  <a:schemeClr val="bg2"/>
                </a:solidFill>
              </a:rPr>
              <a:t>a</a:t>
            </a:r>
            <a:r>
              <a:rPr kumimoji="1" lang="en-US" altLang="zh-CN" sz="2000" baseline="-25000">
                <a:solidFill>
                  <a:schemeClr val="bg2"/>
                </a:solidFill>
              </a:rPr>
              <a:t>4</a:t>
            </a:r>
            <a:r>
              <a:rPr kumimoji="1" lang="en-US" altLang="zh-CN" sz="2000">
                <a:solidFill>
                  <a:schemeClr val="bg2"/>
                </a:solidFill>
              </a:rPr>
              <a:t>b</a:t>
            </a:r>
            <a:r>
              <a:rPr kumimoji="1" lang="en-US" altLang="zh-CN" sz="2000" baseline="-25000">
                <a:solidFill>
                  <a:schemeClr val="bg2"/>
                </a:solidFill>
              </a:rPr>
              <a:t>4</a:t>
            </a:r>
          </a:p>
        </p:txBody>
      </p:sp>
      <p:sp>
        <p:nvSpPr>
          <p:cNvPr id="9316" name="Text Box 166"/>
          <p:cNvSpPr txBox="1">
            <a:spLocks noChangeArrowheads="1"/>
          </p:cNvSpPr>
          <p:nvPr/>
        </p:nvSpPr>
        <p:spPr bwMode="auto">
          <a:xfrm>
            <a:off x="4787900" y="5443562"/>
            <a:ext cx="1368425" cy="701675"/>
          </a:xfrm>
          <a:prstGeom prst="rect">
            <a:avLst/>
          </a:prstGeom>
          <a:noFill/>
          <a:ln w="9525">
            <a:noFill/>
            <a:miter lim="800000"/>
            <a:headEnd/>
            <a:tailEnd/>
          </a:ln>
        </p:spPr>
        <p:txBody>
          <a:bodyPr>
            <a:spAutoFit/>
          </a:bodyPr>
          <a:lstStyle/>
          <a:p>
            <a:pPr algn="l"/>
            <a:r>
              <a:rPr kumimoji="1" lang="en-US" altLang="zh-CN" sz="2000">
                <a:solidFill>
                  <a:schemeClr val="bg2"/>
                </a:solidFill>
              </a:rPr>
              <a:t>a</a:t>
            </a:r>
            <a:r>
              <a:rPr kumimoji="1" lang="en-US" altLang="zh-CN" sz="2000" baseline="-25000">
                <a:solidFill>
                  <a:schemeClr val="bg2"/>
                </a:solidFill>
              </a:rPr>
              <a:t>1</a:t>
            </a:r>
            <a:r>
              <a:rPr kumimoji="1" lang="en-US" altLang="zh-CN" sz="2000">
                <a:solidFill>
                  <a:schemeClr val="bg2"/>
                </a:solidFill>
              </a:rPr>
              <a:t>b</a:t>
            </a:r>
            <a:r>
              <a:rPr kumimoji="1" lang="en-US" altLang="zh-CN" sz="2000" baseline="-25000">
                <a:solidFill>
                  <a:schemeClr val="bg2"/>
                </a:solidFill>
              </a:rPr>
              <a:t>1</a:t>
            </a:r>
            <a:r>
              <a:rPr kumimoji="1" lang="en-US" altLang="zh-CN" sz="2000">
                <a:solidFill>
                  <a:schemeClr val="bg2"/>
                </a:solidFill>
              </a:rPr>
              <a:t>+a</a:t>
            </a:r>
            <a:r>
              <a:rPr kumimoji="1" lang="en-US" altLang="zh-CN" sz="2000" baseline="-25000">
                <a:solidFill>
                  <a:schemeClr val="bg2"/>
                </a:solidFill>
              </a:rPr>
              <a:t>2</a:t>
            </a:r>
            <a:r>
              <a:rPr kumimoji="1" lang="en-US" altLang="zh-CN" sz="2000">
                <a:solidFill>
                  <a:schemeClr val="bg2"/>
                </a:solidFill>
              </a:rPr>
              <a:t>b</a:t>
            </a:r>
            <a:r>
              <a:rPr kumimoji="1" lang="en-US" altLang="zh-CN" sz="2000" baseline="-25000">
                <a:solidFill>
                  <a:schemeClr val="bg2"/>
                </a:solidFill>
              </a:rPr>
              <a:t>2</a:t>
            </a:r>
          </a:p>
          <a:p>
            <a:pPr algn="l"/>
            <a:r>
              <a:rPr kumimoji="1" lang="en-US" altLang="zh-CN" sz="2000">
                <a:solidFill>
                  <a:schemeClr val="bg2"/>
                </a:solidFill>
              </a:rPr>
              <a:t>a</a:t>
            </a:r>
            <a:r>
              <a:rPr kumimoji="1" lang="en-US" altLang="zh-CN" sz="2000" baseline="-25000">
                <a:solidFill>
                  <a:schemeClr val="bg2"/>
                </a:solidFill>
              </a:rPr>
              <a:t>3</a:t>
            </a:r>
            <a:r>
              <a:rPr kumimoji="1" lang="en-US" altLang="zh-CN" sz="2000">
                <a:solidFill>
                  <a:schemeClr val="bg2"/>
                </a:solidFill>
              </a:rPr>
              <a:t>b</a:t>
            </a:r>
            <a:r>
              <a:rPr kumimoji="1" lang="en-US" altLang="zh-CN" sz="2000" baseline="-25000">
                <a:solidFill>
                  <a:schemeClr val="bg2"/>
                </a:solidFill>
              </a:rPr>
              <a:t>3</a:t>
            </a:r>
            <a:r>
              <a:rPr kumimoji="1" lang="en-US" altLang="zh-CN" sz="2000">
                <a:solidFill>
                  <a:schemeClr val="bg2"/>
                </a:solidFill>
              </a:rPr>
              <a:t>+a</a:t>
            </a:r>
            <a:r>
              <a:rPr kumimoji="1" lang="en-US" altLang="zh-CN" sz="2000" baseline="-25000">
                <a:solidFill>
                  <a:schemeClr val="bg2"/>
                </a:solidFill>
              </a:rPr>
              <a:t>4</a:t>
            </a:r>
            <a:r>
              <a:rPr kumimoji="1" lang="en-US" altLang="zh-CN" sz="2000">
                <a:solidFill>
                  <a:schemeClr val="bg2"/>
                </a:solidFill>
              </a:rPr>
              <a:t>b</a:t>
            </a:r>
            <a:r>
              <a:rPr kumimoji="1" lang="en-US" altLang="zh-CN" sz="2000" baseline="-25000">
                <a:solidFill>
                  <a:schemeClr val="bg2"/>
                </a:solidFill>
              </a:rPr>
              <a:t>4</a:t>
            </a:r>
          </a:p>
        </p:txBody>
      </p:sp>
      <p:sp>
        <p:nvSpPr>
          <p:cNvPr id="9317" name="Line 167"/>
          <p:cNvSpPr>
            <a:spLocks noChangeShapeType="1"/>
          </p:cNvSpPr>
          <p:nvPr/>
        </p:nvSpPr>
        <p:spPr bwMode="auto">
          <a:xfrm flipV="1">
            <a:off x="1044575" y="5156225"/>
            <a:ext cx="0" cy="360362"/>
          </a:xfrm>
          <a:prstGeom prst="line">
            <a:avLst/>
          </a:prstGeom>
          <a:noFill/>
          <a:ln w="38100">
            <a:solidFill>
              <a:srgbClr val="FF6600"/>
            </a:solidFill>
            <a:round/>
            <a:headEnd/>
            <a:tailEnd type="triangle" w="med" len="lg"/>
          </a:ln>
        </p:spPr>
        <p:txBody>
          <a:bodyPr wrap="none" anchor="ctr"/>
          <a:lstStyle/>
          <a:p>
            <a:endParaRPr lang="zh-CN" altLang="en-US"/>
          </a:p>
        </p:txBody>
      </p:sp>
      <p:sp>
        <p:nvSpPr>
          <p:cNvPr id="9318" name="Line 168"/>
          <p:cNvSpPr>
            <a:spLocks noChangeShapeType="1"/>
          </p:cNvSpPr>
          <p:nvPr/>
        </p:nvSpPr>
        <p:spPr bwMode="auto">
          <a:xfrm flipV="1">
            <a:off x="1476375" y="5156225"/>
            <a:ext cx="0" cy="360362"/>
          </a:xfrm>
          <a:prstGeom prst="line">
            <a:avLst/>
          </a:prstGeom>
          <a:noFill/>
          <a:ln w="38100">
            <a:solidFill>
              <a:srgbClr val="FF6600"/>
            </a:solidFill>
            <a:round/>
            <a:headEnd/>
            <a:tailEnd type="triangle" w="med" len="lg"/>
          </a:ln>
        </p:spPr>
        <p:txBody>
          <a:bodyPr wrap="none" anchor="ctr"/>
          <a:lstStyle/>
          <a:p>
            <a:endParaRPr lang="zh-CN" altLang="en-US"/>
          </a:p>
        </p:txBody>
      </p:sp>
      <p:sp>
        <p:nvSpPr>
          <p:cNvPr id="9319" name="Line 169"/>
          <p:cNvSpPr>
            <a:spLocks noChangeShapeType="1"/>
          </p:cNvSpPr>
          <p:nvPr/>
        </p:nvSpPr>
        <p:spPr bwMode="auto">
          <a:xfrm flipV="1">
            <a:off x="1908175" y="5156225"/>
            <a:ext cx="0" cy="360362"/>
          </a:xfrm>
          <a:prstGeom prst="line">
            <a:avLst/>
          </a:prstGeom>
          <a:noFill/>
          <a:ln w="38100">
            <a:solidFill>
              <a:srgbClr val="FF6600"/>
            </a:solidFill>
            <a:round/>
            <a:headEnd/>
            <a:tailEnd type="triangle" w="med" len="lg"/>
          </a:ln>
        </p:spPr>
        <p:txBody>
          <a:bodyPr wrap="none" anchor="ctr"/>
          <a:lstStyle/>
          <a:p>
            <a:endParaRPr lang="zh-CN" altLang="en-US"/>
          </a:p>
        </p:txBody>
      </p:sp>
      <p:sp>
        <p:nvSpPr>
          <p:cNvPr id="9320" name="Line 170"/>
          <p:cNvSpPr>
            <a:spLocks noChangeShapeType="1"/>
          </p:cNvSpPr>
          <p:nvPr/>
        </p:nvSpPr>
        <p:spPr bwMode="auto">
          <a:xfrm flipV="1">
            <a:off x="2341563" y="5156225"/>
            <a:ext cx="0" cy="360362"/>
          </a:xfrm>
          <a:prstGeom prst="line">
            <a:avLst/>
          </a:prstGeom>
          <a:noFill/>
          <a:ln w="38100">
            <a:solidFill>
              <a:srgbClr val="FF6600"/>
            </a:solidFill>
            <a:round/>
            <a:headEnd/>
            <a:tailEnd type="triangle" w="med" len="lg"/>
          </a:ln>
        </p:spPr>
        <p:txBody>
          <a:bodyPr wrap="none" anchor="ctr"/>
          <a:lstStyle/>
          <a:p>
            <a:endParaRPr lang="zh-CN" altLang="en-US"/>
          </a:p>
        </p:txBody>
      </p:sp>
      <p:sp>
        <p:nvSpPr>
          <p:cNvPr id="9321" name="Line 171"/>
          <p:cNvSpPr>
            <a:spLocks noChangeShapeType="1"/>
          </p:cNvSpPr>
          <p:nvPr/>
        </p:nvSpPr>
        <p:spPr bwMode="auto">
          <a:xfrm flipV="1">
            <a:off x="2773363" y="5156225"/>
            <a:ext cx="0" cy="360362"/>
          </a:xfrm>
          <a:prstGeom prst="line">
            <a:avLst/>
          </a:prstGeom>
          <a:noFill/>
          <a:ln w="38100">
            <a:solidFill>
              <a:srgbClr val="FF6600"/>
            </a:solidFill>
            <a:round/>
            <a:headEnd/>
            <a:tailEnd type="triangle" w="med" len="lg"/>
          </a:ln>
        </p:spPr>
        <p:txBody>
          <a:bodyPr wrap="none" anchor="ctr"/>
          <a:lstStyle/>
          <a:p>
            <a:endParaRPr lang="zh-CN" altLang="en-US"/>
          </a:p>
        </p:txBody>
      </p:sp>
      <p:sp>
        <p:nvSpPr>
          <p:cNvPr id="9322" name="Line 172"/>
          <p:cNvSpPr>
            <a:spLocks noChangeShapeType="1"/>
          </p:cNvSpPr>
          <p:nvPr/>
        </p:nvSpPr>
        <p:spPr bwMode="auto">
          <a:xfrm flipV="1">
            <a:off x="3636963" y="5156225"/>
            <a:ext cx="0" cy="360362"/>
          </a:xfrm>
          <a:prstGeom prst="line">
            <a:avLst/>
          </a:prstGeom>
          <a:noFill/>
          <a:ln w="38100">
            <a:solidFill>
              <a:srgbClr val="FF6600"/>
            </a:solidFill>
            <a:round/>
            <a:headEnd/>
            <a:tailEnd type="triangle" w="med" len="lg"/>
          </a:ln>
        </p:spPr>
        <p:txBody>
          <a:bodyPr wrap="none" anchor="ctr"/>
          <a:lstStyle/>
          <a:p>
            <a:endParaRPr lang="zh-CN" altLang="en-US"/>
          </a:p>
        </p:txBody>
      </p:sp>
      <p:sp>
        <p:nvSpPr>
          <p:cNvPr id="9323" name="Line 173"/>
          <p:cNvSpPr>
            <a:spLocks noChangeShapeType="1"/>
          </p:cNvSpPr>
          <p:nvPr/>
        </p:nvSpPr>
        <p:spPr bwMode="auto">
          <a:xfrm flipV="1">
            <a:off x="5364163" y="5156225"/>
            <a:ext cx="0" cy="360362"/>
          </a:xfrm>
          <a:prstGeom prst="line">
            <a:avLst/>
          </a:prstGeom>
          <a:noFill/>
          <a:ln w="38100">
            <a:solidFill>
              <a:srgbClr val="FF6600"/>
            </a:solidFill>
            <a:round/>
            <a:headEnd/>
            <a:tailEnd type="triangle" w="med" len="lg"/>
          </a:ln>
        </p:spPr>
        <p:txBody>
          <a:bodyPr wrap="none" anchor="ctr"/>
          <a:lstStyle/>
          <a:p>
            <a:endParaRPr lang="zh-CN" altLang="en-US"/>
          </a:p>
        </p:txBody>
      </p:sp>
      <p:sp>
        <p:nvSpPr>
          <p:cNvPr id="9324" name="Text Box 174"/>
          <p:cNvSpPr txBox="1">
            <a:spLocks noChangeArrowheads="1"/>
          </p:cNvSpPr>
          <p:nvPr/>
        </p:nvSpPr>
        <p:spPr bwMode="auto">
          <a:xfrm>
            <a:off x="252413" y="5462612"/>
            <a:ext cx="503237" cy="701675"/>
          </a:xfrm>
          <a:prstGeom prst="rect">
            <a:avLst/>
          </a:prstGeom>
          <a:noFill/>
          <a:ln w="9525">
            <a:noFill/>
            <a:miter lim="800000"/>
            <a:headEnd/>
            <a:tailEnd/>
          </a:ln>
        </p:spPr>
        <p:txBody>
          <a:bodyPr>
            <a:spAutoFit/>
          </a:bodyPr>
          <a:lstStyle/>
          <a:p>
            <a:r>
              <a:rPr kumimoji="1" lang="en-US" altLang="zh-CN" sz="2000">
                <a:solidFill>
                  <a:schemeClr val="bg2"/>
                </a:solidFill>
              </a:rPr>
              <a:t>X:</a:t>
            </a:r>
            <a:endParaRPr kumimoji="1" lang="en-US" altLang="zh-CN" sz="2000" baseline="-25000">
              <a:solidFill>
                <a:schemeClr val="bg2"/>
              </a:solidFill>
            </a:endParaRPr>
          </a:p>
          <a:p>
            <a:r>
              <a:rPr kumimoji="1" lang="en-US" altLang="zh-CN" sz="2000">
                <a:solidFill>
                  <a:schemeClr val="bg2"/>
                </a:solidFill>
              </a:rPr>
              <a:t>Y:</a:t>
            </a:r>
            <a:endParaRPr kumimoji="1" lang="en-US" altLang="zh-CN" sz="2000" baseline="-25000">
              <a:solidFill>
                <a:schemeClr val="bg2"/>
              </a:solidFill>
            </a:endParaRPr>
          </a:p>
        </p:txBody>
      </p:sp>
      <p:sp>
        <p:nvSpPr>
          <p:cNvPr id="9325" name="Text Box 175"/>
          <p:cNvSpPr txBox="1">
            <a:spLocks noChangeArrowheads="1"/>
          </p:cNvSpPr>
          <p:nvPr/>
        </p:nvSpPr>
        <p:spPr bwMode="auto">
          <a:xfrm>
            <a:off x="252413" y="1773262"/>
            <a:ext cx="503237" cy="396875"/>
          </a:xfrm>
          <a:prstGeom prst="rect">
            <a:avLst/>
          </a:prstGeom>
          <a:noFill/>
          <a:ln w="9525">
            <a:noFill/>
            <a:miter lim="800000"/>
            <a:headEnd/>
            <a:tailEnd/>
          </a:ln>
        </p:spPr>
        <p:txBody>
          <a:bodyPr>
            <a:spAutoFit/>
          </a:bodyPr>
          <a:lstStyle/>
          <a:p>
            <a:r>
              <a:rPr kumimoji="1" lang="en-US" altLang="zh-CN" sz="2000">
                <a:solidFill>
                  <a:schemeClr val="bg2"/>
                </a:solidFill>
              </a:rPr>
              <a:t>Z:</a:t>
            </a:r>
            <a:endParaRPr kumimoji="1" lang="en-US" altLang="zh-CN" sz="2000" baseline="-25000">
              <a:solidFill>
                <a:schemeClr val="bg2"/>
              </a:solidFill>
            </a:endParaRPr>
          </a:p>
        </p:txBody>
      </p:sp>
      <p:sp>
        <p:nvSpPr>
          <p:cNvPr id="9326" name="AutoShape 176"/>
          <p:cNvSpPr>
            <a:spLocks noChangeArrowheads="1"/>
          </p:cNvSpPr>
          <p:nvPr/>
        </p:nvSpPr>
        <p:spPr bwMode="auto">
          <a:xfrm>
            <a:off x="179388" y="1628800"/>
            <a:ext cx="7418387" cy="647700"/>
          </a:xfrm>
          <a:prstGeom prst="roundRect">
            <a:avLst>
              <a:gd name="adj" fmla="val 40991"/>
            </a:avLst>
          </a:prstGeom>
          <a:noFill/>
          <a:ln w="19050" algn="ctr">
            <a:solidFill>
              <a:schemeClr val="bg2"/>
            </a:solidFill>
            <a:prstDash val="dash"/>
            <a:round/>
            <a:headEnd/>
            <a:tailEnd type="none" w="med" len="lg"/>
          </a:ln>
        </p:spPr>
        <p:txBody>
          <a:bodyPr wrap="none" anchor="ctr"/>
          <a:lstStyle/>
          <a:p>
            <a:endParaRPr lang="zh-CN" altLang="en-US"/>
          </a:p>
        </p:txBody>
      </p:sp>
      <p:sp>
        <p:nvSpPr>
          <p:cNvPr id="9327" name="AutoShape 177"/>
          <p:cNvSpPr>
            <a:spLocks noChangeArrowheads="1"/>
          </p:cNvSpPr>
          <p:nvPr/>
        </p:nvSpPr>
        <p:spPr bwMode="auto">
          <a:xfrm>
            <a:off x="4716463" y="5445150"/>
            <a:ext cx="1366837" cy="720725"/>
          </a:xfrm>
          <a:prstGeom prst="roundRect">
            <a:avLst>
              <a:gd name="adj" fmla="val 40991"/>
            </a:avLst>
          </a:prstGeom>
          <a:noFill/>
          <a:ln w="19050" algn="ctr">
            <a:solidFill>
              <a:srgbClr val="FF6600"/>
            </a:solidFill>
            <a:prstDash val="dash"/>
            <a:round/>
            <a:headEnd/>
            <a:tailEnd type="none" w="med" len="lg"/>
          </a:ln>
        </p:spPr>
        <p:txBody>
          <a:bodyPr wrap="none" anchor="ctr"/>
          <a:lstStyle/>
          <a:p>
            <a:endParaRPr lang="zh-CN" altLang="en-US"/>
          </a:p>
        </p:txBody>
      </p:sp>
      <p:sp>
        <p:nvSpPr>
          <p:cNvPr id="9328" name="Text Box 178"/>
          <p:cNvSpPr txBox="1">
            <a:spLocks noChangeArrowheads="1"/>
          </p:cNvSpPr>
          <p:nvPr/>
        </p:nvSpPr>
        <p:spPr bwMode="auto">
          <a:xfrm>
            <a:off x="7453313" y="5516587"/>
            <a:ext cx="1079500" cy="519113"/>
          </a:xfrm>
          <a:prstGeom prst="rect">
            <a:avLst/>
          </a:prstGeom>
          <a:noFill/>
          <a:ln w="38100" algn="ctr">
            <a:noFill/>
            <a:miter lim="800000"/>
            <a:headEnd/>
            <a:tailEnd type="none" w="med" len="lg"/>
          </a:ln>
        </p:spPr>
        <p:txBody>
          <a:bodyPr>
            <a:spAutoFit/>
          </a:bodyPr>
          <a:lstStyle/>
          <a:p>
            <a:pPr>
              <a:spcBef>
                <a:spcPct val="50000"/>
              </a:spcBef>
            </a:pPr>
            <a:r>
              <a:rPr lang="zh-CN" altLang="en-US" sz="2800">
                <a:solidFill>
                  <a:schemeClr val="bg2"/>
                </a:solidFill>
              </a:rPr>
              <a:t>输入</a:t>
            </a:r>
          </a:p>
        </p:txBody>
      </p:sp>
      <p:sp>
        <p:nvSpPr>
          <p:cNvPr id="9329" name="Text Box 179"/>
          <p:cNvSpPr txBox="1">
            <a:spLocks noChangeArrowheads="1"/>
          </p:cNvSpPr>
          <p:nvPr/>
        </p:nvSpPr>
        <p:spPr bwMode="auto">
          <a:xfrm>
            <a:off x="7453313" y="1685950"/>
            <a:ext cx="1079500" cy="519112"/>
          </a:xfrm>
          <a:prstGeom prst="rect">
            <a:avLst/>
          </a:prstGeom>
          <a:noFill/>
          <a:ln w="38100" algn="ctr">
            <a:noFill/>
            <a:miter lim="800000"/>
            <a:headEnd/>
            <a:tailEnd type="none" w="med" len="lg"/>
          </a:ln>
        </p:spPr>
        <p:txBody>
          <a:bodyPr>
            <a:spAutoFit/>
          </a:bodyPr>
          <a:lstStyle/>
          <a:p>
            <a:pPr algn="r">
              <a:spcBef>
                <a:spcPct val="50000"/>
              </a:spcBef>
            </a:pPr>
            <a:r>
              <a:rPr lang="zh-CN" altLang="en-US" sz="2800">
                <a:solidFill>
                  <a:schemeClr val="bg2"/>
                </a:solidFill>
              </a:rPr>
              <a:t>输出</a:t>
            </a:r>
          </a:p>
        </p:txBody>
      </p:sp>
      <p:sp>
        <p:nvSpPr>
          <p:cNvPr id="9330" name="AutoShape 180"/>
          <p:cNvSpPr>
            <a:spLocks noChangeArrowheads="1"/>
          </p:cNvSpPr>
          <p:nvPr/>
        </p:nvSpPr>
        <p:spPr bwMode="auto">
          <a:xfrm>
            <a:off x="3319463" y="5445150"/>
            <a:ext cx="576262" cy="720725"/>
          </a:xfrm>
          <a:prstGeom prst="roundRect">
            <a:avLst>
              <a:gd name="adj" fmla="val 40991"/>
            </a:avLst>
          </a:prstGeom>
          <a:noFill/>
          <a:ln w="19050" algn="ctr">
            <a:solidFill>
              <a:srgbClr val="FF6600"/>
            </a:solidFill>
            <a:prstDash val="dash"/>
            <a:round/>
            <a:headEnd/>
            <a:tailEnd type="none" w="med" len="lg"/>
          </a:ln>
        </p:spPr>
        <p:txBody>
          <a:bodyPr wrap="none" anchor="ctr"/>
          <a:lstStyle/>
          <a:p>
            <a:endParaRPr lang="zh-CN" altLang="en-US"/>
          </a:p>
        </p:txBody>
      </p:sp>
      <p:sp>
        <p:nvSpPr>
          <p:cNvPr id="9331" name="AutoShape 181"/>
          <p:cNvSpPr>
            <a:spLocks noChangeArrowheads="1"/>
          </p:cNvSpPr>
          <p:nvPr/>
        </p:nvSpPr>
        <p:spPr bwMode="auto">
          <a:xfrm>
            <a:off x="2628900" y="5445150"/>
            <a:ext cx="576263" cy="720725"/>
          </a:xfrm>
          <a:prstGeom prst="roundRect">
            <a:avLst>
              <a:gd name="adj" fmla="val 40991"/>
            </a:avLst>
          </a:prstGeom>
          <a:noFill/>
          <a:ln w="19050" algn="ctr">
            <a:solidFill>
              <a:srgbClr val="FF6600"/>
            </a:solidFill>
            <a:prstDash val="dash"/>
            <a:round/>
            <a:headEnd/>
            <a:tailEnd type="none" w="med" len="lg"/>
          </a:ln>
        </p:spPr>
        <p:txBody>
          <a:bodyPr wrap="none" anchor="ctr"/>
          <a:lstStyle/>
          <a:p>
            <a:endParaRPr lang="zh-CN" altLang="en-US"/>
          </a:p>
        </p:txBody>
      </p:sp>
      <p:sp>
        <p:nvSpPr>
          <p:cNvPr id="9332" name="AutoShape 182"/>
          <p:cNvSpPr>
            <a:spLocks noChangeArrowheads="1"/>
          </p:cNvSpPr>
          <p:nvPr/>
        </p:nvSpPr>
        <p:spPr bwMode="auto">
          <a:xfrm>
            <a:off x="2197100" y="5445150"/>
            <a:ext cx="360363" cy="720725"/>
          </a:xfrm>
          <a:prstGeom prst="roundRect">
            <a:avLst>
              <a:gd name="adj" fmla="val 40991"/>
            </a:avLst>
          </a:prstGeom>
          <a:noFill/>
          <a:ln w="19050" algn="ctr">
            <a:solidFill>
              <a:srgbClr val="FF6600"/>
            </a:solidFill>
            <a:prstDash val="dash"/>
            <a:round/>
            <a:headEnd/>
            <a:tailEnd type="none" w="med" len="lg"/>
          </a:ln>
        </p:spPr>
        <p:txBody>
          <a:bodyPr wrap="none" anchor="ctr"/>
          <a:lstStyle/>
          <a:p>
            <a:endParaRPr lang="zh-CN" altLang="en-US"/>
          </a:p>
        </p:txBody>
      </p:sp>
      <p:sp>
        <p:nvSpPr>
          <p:cNvPr id="9333" name="AutoShape 183"/>
          <p:cNvSpPr>
            <a:spLocks noChangeArrowheads="1"/>
          </p:cNvSpPr>
          <p:nvPr/>
        </p:nvSpPr>
        <p:spPr bwMode="auto">
          <a:xfrm>
            <a:off x="1765300" y="5445150"/>
            <a:ext cx="360363" cy="720725"/>
          </a:xfrm>
          <a:prstGeom prst="roundRect">
            <a:avLst>
              <a:gd name="adj" fmla="val 40991"/>
            </a:avLst>
          </a:prstGeom>
          <a:noFill/>
          <a:ln w="19050" algn="ctr">
            <a:solidFill>
              <a:srgbClr val="FF6600"/>
            </a:solidFill>
            <a:prstDash val="dash"/>
            <a:round/>
            <a:headEnd/>
            <a:tailEnd type="none" w="med" len="lg"/>
          </a:ln>
        </p:spPr>
        <p:txBody>
          <a:bodyPr wrap="none" anchor="ctr"/>
          <a:lstStyle/>
          <a:p>
            <a:endParaRPr lang="zh-CN" altLang="en-US"/>
          </a:p>
        </p:txBody>
      </p:sp>
      <p:sp>
        <p:nvSpPr>
          <p:cNvPr id="9334" name="AutoShape 184"/>
          <p:cNvSpPr>
            <a:spLocks noChangeArrowheads="1"/>
          </p:cNvSpPr>
          <p:nvPr/>
        </p:nvSpPr>
        <p:spPr bwMode="auto">
          <a:xfrm>
            <a:off x="1331913" y="5445150"/>
            <a:ext cx="360362" cy="720725"/>
          </a:xfrm>
          <a:prstGeom prst="roundRect">
            <a:avLst>
              <a:gd name="adj" fmla="val 40991"/>
            </a:avLst>
          </a:prstGeom>
          <a:noFill/>
          <a:ln w="19050" algn="ctr">
            <a:solidFill>
              <a:srgbClr val="FF6600"/>
            </a:solidFill>
            <a:prstDash val="dash"/>
            <a:round/>
            <a:headEnd/>
            <a:tailEnd type="none" w="med" len="lg"/>
          </a:ln>
        </p:spPr>
        <p:txBody>
          <a:bodyPr wrap="none" anchor="ctr"/>
          <a:lstStyle/>
          <a:p>
            <a:endParaRPr lang="zh-CN" altLang="en-US"/>
          </a:p>
        </p:txBody>
      </p:sp>
      <p:sp>
        <p:nvSpPr>
          <p:cNvPr id="9335" name="AutoShape 185"/>
          <p:cNvSpPr>
            <a:spLocks noChangeArrowheads="1"/>
          </p:cNvSpPr>
          <p:nvPr/>
        </p:nvSpPr>
        <p:spPr bwMode="auto">
          <a:xfrm>
            <a:off x="900113" y="5445150"/>
            <a:ext cx="360362" cy="720725"/>
          </a:xfrm>
          <a:prstGeom prst="roundRect">
            <a:avLst>
              <a:gd name="adj" fmla="val 40991"/>
            </a:avLst>
          </a:prstGeom>
          <a:noFill/>
          <a:ln w="19050" algn="ctr">
            <a:solidFill>
              <a:srgbClr val="FF6600"/>
            </a:solidFill>
            <a:prstDash val="dash"/>
            <a:round/>
            <a:headEnd/>
            <a:tailEnd type="none" w="med" len="lg"/>
          </a:ln>
        </p:spPr>
        <p:txBody>
          <a:bodyPr wrap="none" anchor="ctr"/>
          <a:lstStyle/>
          <a:p>
            <a:endParaRPr lang="zh-CN" altLang="en-US"/>
          </a:p>
        </p:txBody>
      </p:sp>
      <p:sp>
        <p:nvSpPr>
          <p:cNvPr id="9336" name="AutoShape 186"/>
          <p:cNvSpPr>
            <a:spLocks noChangeArrowheads="1"/>
          </p:cNvSpPr>
          <p:nvPr/>
        </p:nvSpPr>
        <p:spPr bwMode="auto">
          <a:xfrm>
            <a:off x="179388" y="5373712"/>
            <a:ext cx="7345362" cy="863600"/>
          </a:xfrm>
          <a:prstGeom prst="roundRect">
            <a:avLst>
              <a:gd name="adj" fmla="val 40991"/>
            </a:avLst>
          </a:prstGeom>
          <a:noFill/>
          <a:ln w="19050" algn="ctr">
            <a:solidFill>
              <a:schemeClr val="bg2"/>
            </a:solidFill>
            <a:prstDash val="dash"/>
            <a:round/>
            <a:headEnd/>
            <a:tailEnd type="none" w="med" len="lg"/>
          </a:ln>
        </p:spPr>
        <p:txBody>
          <a:bodyPr wrap="none" anchor="ctr"/>
          <a:lstStyle/>
          <a:p>
            <a:endParaRPr lang="zh-CN" altLang="en-US"/>
          </a:p>
        </p:txBody>
      </p:sp>
      <p:sp>
        <p:nvSpPr>
          <p:cNvPr id="9337" name="Rectangle 187"/>
          <p:cNvSpPr>
            <a:spLocks noChangeArrowheads="1"/>
          </p:cNvSpPr>
          <p:nvPr/>
        </p:nvSpPr>
        <p:spPr bwMode="auto">
          <a:xfrm>
            <a:off x="5365750" y="26368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338" name="Rectangle 188"/>
          <p:cNvSpPr>
            <a:spLocks noChangeArrowheads="1"/>
          </p:cNvSpPr>
          <p:nvPr/>
        </p:nvSpPr>
        <p:spPr bwMode="auto">
          <a:xfrm>
            <a:off x="7092950" y="26368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339" name="Rectangle 138"/>
          <p:cNvSpPr>
            <a:spLocks noChangeArrowheads="1"/>
          </p:cNvSpPr>
          <p:nvPr/>
        </p:nvSpPr>
        <p:spPr bwMode="auto">
          <a:xfrm>
            <a:off x="6661150" y="2635275"/>
            <a:ext cx="431800" cy="431800"/>
          </a:xfrm>
          <a:prstGeom prst="rect">
            <a:avLst/>
          </a:prstGeom>
          <a:solidFill>
            <a:srgbClr val="0066FF"/>
          </a:solidFill>
          <a:ln w="28575" algn="ctr">
            <a:solidFill>
              <a:schemeClr val="tx1"/>
            </a:solidFill>
            <a:miter lim="800000"/>
            <a:headEnd/>
            <a:tailEnd type="none" w="med" len="lg"/>
          </a:ln>
        </p:spPr>
        <p:txBody>
          <a:bodyPr wrap="none" anchor="ctr"/>
          <a:lstStyle/>
          <a:p>
            <a:endParaRPr lang="zh-CN" altLang="en-US"/>
          </a:p>
        </p:txBody>
      </p:sp>
      <p:sp>
        <p:nvSpPr>
          <p:cNvPr id="9340" name="Rectangle 134"/>
          <p:cNvSpPr>
            <a:spLocks noChangeArrowheads="1"/>
          </p:cNvSpPr>
          <p:nvPr/>
        </p:nvSpPr>
        <p:spPr bwMode="auto">
          <a:xfrm>
            <a:off x="4932363" y="2636862"/>
            <a:ext cx="431800" cy="431800"/>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149" name="Rectangle 2"/>
          <p:cNvSpPr>
            <a:spLocks noGrp="1" noChangeArrowheads="1"/>
          </p:cNvSpPr>
          <p:nvPr>
            <p:ph type="title"/>
          </p:nvPr>
        </p:nvSpPr>
        <p:spPr>
          <a:xfrm>
            <a:off x="611560" y="44624"/>
            <a:ext cx="8064128" cy="503461"/>
          </a:xfrm>
          <a:noFill/>
        </p:spPr>
        <p:txBody>
          <a:bodyPr anchor="t"/>
          <a:lstStyle/>
          <a:p>
            <a:r>
              <a:rPr lang="zh-CN" altLang="en-US" sz="2800" smtClean="0">
                <a:solidFill>
                  <a:srgbClr val="CC0066"/>
                </a:solidFill>
                <a:ea typeface="黑体" pitchFamily="2" charset="-122"/>
              </a:rPr>
              <a:t>流水线工作举例</a:t>
            </a:r>
          </a:p>
        </p:txBody>
      </p:sp>
    </p:spTree>
  </p:cSld>
  <p:clrMapOvr>
    <a:masterClrMapping/>
  </p:clrMapOvr>
  <p:transition spd="med"/>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4"/>
          <p:cNvSpPr>
            <a:spLocks noGrp="1"/>
          </p:cNvSpPr>
          <p:nvPr>
            <p:ph type="sldNum" sz="quarter" idx="11"/>
          </p:nvPr>
        </p:nvSpPr>
        <p:spPr>
          <a:noFill/>
        </p:spPr>
        <p:txBody>
          <a:bodyPr/>
          <a:lstStyle/>
          <a:p>
            <a:fld id="{CDDAF9CB-F33D-46F8-9B58-41473FD88B65}" type="slidenum">
              <a:rPr lang="zh-CN" altLang="en-US" smtClean="0"/>
              <a:pPr/>
              <a:t>94</a:t>
            </a:fld>
            <a:endParaRPr lang="en-US" altLang="zh-CN" smtClean="0"/>
          </a:p>
        </p:txBody>
      </p:sp>
      <p:sp>
        <p:nvSpPr>
          <p:cNvPr id="582659" name="Rectangle 3"/>
          <p:cNvSpPr>
            <a:spLocks noGrp="1" noChangeArrowheads="1"/>
          </p:cNvSpPr>
          <p:nvPr>
            <p:ph type="body" idx="1"/>
          </p:nvPr>
        </p:nvSpPr>
        <p:spPr>
          <a:xfrm>
            <a:off x="457200" y="836712"/>
            <a:ext cx="8435975" cy="5400675"/>
          </a:xfrm>
        </p:spPr>
        <p:txBody>
          <a:bodyPr/>
          <a:lstStyle/>
          <a:p>
            <a:pPr marL="0" indent="0">
              <a:lnSpc>
                <a:spcPct val="120000"/>
              </a:lnSpc>
              <a:spcBef>
                <a:spcPct val="0"/>
              </a:spcBef>
              <a:buFont typeface="Wingdings" pitchFamily="2" charset="2"/>
              <a:buNone/>
            </a:pPr>
            <a:r>
              <a:rPr lang="en-US" altLang="zh-CN" smtClean="0">
                <a:solidFill>
                  <a:srgbClr val="CC3300"/>
                </a:solidFill>
              </a:rPr>
              <a:t>【</a:t>
            </a:r>
            <a:r>
              <a:rPr lang="zh-CN" altLang="en-US" smtClean="0">
                <a:solidFill>
                  <a:srgbClr val="CC3300"/>
                </a:solidFill>
              </a:rPr>
              <a:t>例</a:t>
            </a:r>
            <a:r>
              <a:rPr lang="en-US" altLang="zh-CN" smtClean="0">
                <a:solidFill>
                  <a:srgbClr val="CC3300"/>
                </a:solidFill>
              </a:rPr>
              <a:t>】</a:t>
            </a:r>
            <a:endParaRPr lang="zh-CN" altLang="en-US" smtClean="0">
              <a:solidFill>
                <a:srgbClr val="CC3300"/>
              </a:solidFill>
            </a:endParaRPr>
          </a:p>
          <a:p>
            <a:pPr marL="0" indent="0">
              <a:lnSpc>
                <a:spcPct val="120000"/>
              </a:lnSpc>
              <a:spcBef>
                <a:spcPct val="0"/>
              </a:spcBef>
              <a:buFont typeface="Wingdings" pitchFamily="2" charset="2"/>
              <a:buNone/>
            </a:pPr>
            <a:endParaRPr lang="zh-CN" altLang="en-US" smtClean="0">
              <a:latin typeface="宋体" pitchFamily="2" charset="-122"/>
            </a:endParaRPr>
          </a:p>
          <a:p>
            <a:pPr marL="0" indent="0">
              <a:lnSpc>
                <a:spcPct val="120000"/>
              </a:lnSpc>
              <a:spcBef>
                <a:spcPct val="0"/>
              </a:spcBef>
              <a:buFont typeface="Wingdings" pitchFamily="2" charset="2"/>
              <a:buNone/>
            </a:pPr>
            <a:endParaRPr lang="zh-CN" altLang="en-US" smtClean="0">
              <a:latin typeface="宋体" pitchFamily="2" charset="-122"/>
            </a:endParaRPr>
          </a:p>
          <a:p>
            <a:pPr marL="0" indent="0">
              <a:lnSpc>
                <a:spcPct val="120000"/>
              </a:lnSpc>
              <a:spcBef>
                <a:spcPct val="0"/>
              </a:spcBef>
              <a:buFont typeface="Wingdings" pitchFamily="2" charset="2"/>
              <a:buNone/>
            </a:pPr>
            <a:endParaRPr lang="zh-CN" altLang="en-US" smtClean="0">
              <a:latin typeface="宋体" pitchFamily="2" charset="-122"/>
            </a:endParaRPr>
          </a:p>
          <a:p>
            <a:pPr marL="0" indent="0">
              <a:lnSpc>
                <a:spcPct val="120000"/>
              </a:lnSpc>
              <a:spcBef>
                <a:spcPct val="0"/>
              </a:spcBef>
              <a:buFont typeface="Wingdings" pitchFamily="2" charset="2"/>
              <a:buNone/>
            </a:pPr>
            <a:endParaRPr lang="zh-CN" altLang="en-US" smtClean="0">
              <a:latin typeface="宋体" pitchFamily="2" charset="-122"/>
            </a:endParaRPr>
          </a:p>
          <a:p>
            <a:pPr marL="0" indent="0">
              <a:lnSpc>
                <a:spcPct val="120000"/>
              </a:lnSpc>
              <a:spcBef>
                <a:spcPct val="0"/>
              </a:spcBef>
              <a:buFont typeface="Wingdings" pitchFamily="2" charset="2"/>
              <a:buNone/>
            </a:pPr>
            <a:endParaRPr lang="zh-CN" altLang="en-US" smtClean="0">
              <a:latin typeface="宋体" pitchFamily="2" charset="-122"/>
            </a:endParaRPr>
          </a:p>
          <a:p>
            <a:pPr marL="0" indent="0">
              <a:lnSpc>
                <a:spcPct val="120000"/>
              </a:lnSpc>
              <a:spcBef>
                <a:spcPct val="0"/>
              </a:spcBef>
              <a:buFont typeface="Wingdings" pitchFamily="2" charset="2"/>
              <a:buNone/>
            </a:pPr>
            <a:endParaRPr lang="zh-CN" altLang="en-US" smtClean="0">
              <a:latin typeface="宋体" pitchFamily="2" charset="-122"/>
            </a:endParaRPr>
          </a:p>
          <a:p>
            <a:pPr marL="0" indent="0">
              <a:lnSpc>
                <a:spcPct val="120000"/>
              </a:lnSpc>
              <a:spcBef>
                <a:spcPct val="0"/>
              </a:spcBef>
              <a:buFont typeface="Wingdings" pitchFamily="2" charset="2"/>
              <a:buNone/>
            </a:pPr>
            <a:r>
              <a:rPr lang="zh-CN" altLang="en-US" smtClean="0"/>
              <a:t>实际吞吐率：</a:t>
            </a:r>
            <a:r>
              <a:rPr lang="en-US" altLang="zh-CN" smtClean="0"/>
              <a:t>TP</a:t>
            </a:r>
            <a:r>
              <a:rPr lang="zh-CN" altLang="en-US" smtClean="0"/>
              <a:t>＝</a:t>
            </a:r>
            <a:r>
              <a:rPr lang="en-US" altLang="zh-CN" smtClean="0"/>
              <a:t>7 / (14Δt)</a:t>
            </a:r>
          </a:p>
          <a:p>
            <a:pPr marL="0" indent="0">
              <a:lnSpc>
                <a:spcPct val="120000"/>
              </a:lnSpc>
              <a:spcBef>
                <a:spcPct val="0"/>
              </a:spcBef>
              <a:buFont typeface="Wingdings" pitchFamily="2" charset="2"/>
              <a:buNone/>
            </a:pPr>
            <a:r>
              <a:rPr lang="zh-CN" altLang="en-US" smtClean="0"/>
              <a:t>加速比：</a:t>
            </a:r>
            <a:r>
              <a:rPr lang="en-US" altLang="zh-CN" smtClean="0"/>
              <a:t>S</a:t>
            </a:r>
            <a:r>
              <a:rPr lang="en-US" altLang="zh-CN" baseline="-25000" smtClean="0"/>
              <a:t>P</a:t>
            </a:r>
            <a:r>
              <a:rPr lang="zh-CN" altLang="en-US" smtClean="0"/>
              <a:t>＝</a:t>
            </a:r>
            <a:r>
              <a:rPr lang="en-US" altLang="zh-CN" smtClean="0"/>
              <a:t> (3×4Δt</a:t>
            </a:r>
            <a:r>
              <a:rPr lang="zh-CN" altLang="en-US" smtClean="0"/>
              <a:t>＋</a:t>
            </a:r>
            <a:r>
              <a:rPr lang="en-US" altLang="zh-CN" smtClean="0"/>
              <a:t>4×3Δt) / (14Δt)</a:t>
            </a:r>
            <a:r>
              <a:rPr lang="zh-CN" altLang="en-US" smtClean="0"/>
              <a:t>＝</a:t>
            </a:r>
            <a:r>
              <a:rPr lang="en-US" altLang="zh-CN" smtClean="0"/>
              <a:t>1.714</a:t>
            </a:r>
          </a:p>
          <a:p>
            <a:pPr marL="0" indent="0">
              <a:lnSpc>
                <a:spcPct val="120000"/>
              </a:lnSpc>
              <a:spcBef>
                <a:spcPct val="0"/>
              </a:spcBef>
              <a:buFont typeface="Wingdings" pitchFamily="2" charset="2"/>
              <a:buNone/>
            </a:pPr>
            <a:r>
              <a:rPr lang="zh-CN" altLang="en-US" smtClean="0"/>
              <a:t>效率：</a:t>
            </a:r>
            <a:r>
              <a:rPr lang="el-GR" altLang="zh-CN" i="1" smtClean="0">
                <a:cs typeface="Times New Roman" pitchFamily="18" charset="0"/>
              </a:rPr>
              <a:t>η</a:t>
            </a:r>
            <a:r>
              <a:rPr lang="zh-CN" altLang="en-US" smtClean="0"/>
              <a:t>＝</a:t>
            </a:r>
            <a:r>
              <a:rPr lang="en-US" altLang="zh-CN" smtClean="0"/>
              <a:t>(3×4Δt</a:t>
            </a:r>
            <a:r>
              <a:rPr lang="zh-CN" altLang="en-US" smtClean="0"/>
              <a:t>＋</a:t>
            </a:r>
            <a:r>
              <a:rPr lang="en-US" altLang="zh-CN" smtClean="0"/>
              <a:t>4×3Δt) / (5×14Δt)</a:t>
            </a:r>
            <a:r>
              <a:rPr lang="zh-CN" altLang="en-US" smtClean="0"/>
              <a:t>＝</a:t>
            </a:r>
            <a:r>
              <a:rPr lang="en-US" altLang="zh-CN" smtClean="0"/>
              <a:t>34.3</a:t>
            </a:r>
            <a:r>
              <a:rPr lang="zh-CN" altLang="en-US" smtClean="0"/>
              <a:t>％</a:t>
            </a:r>
          </a:p>
        </p:txBody>
      </p:sp>
      <p:grpSp>
        <p:nvGrpSpPr>
          <p:cNvPr id="2" name="Group 126"/>
          <p:cNvGrpSpPr>
            <a:grpSpLocks/>
          </p:cNvGrpSpPr>
          <p:nvPr/>
        </p:nvGrpSpPr>
        <p:grpSpPr bwMode="auto">
          <a:xfrm>
            <a:off x="142875" y="1444725"/>
            <a:ext cx="8893175" cy="3022600"/>
            <a:chOff x="90" y="1117"/>
            <a:chExt cx="5602" cy="1904"/>
          </a:xfrm>
        </p:grpSpPr>
        <p:sp>
          <p:nvSpPr>
            <p:cNvPr id="10246" name="Rectangle 22"/>
            <p:cNvSpPr>
              <a:spLocks noChangeArrowheads="1"/>
            </p:cNvSpPr>
            <p:nvPr/>
          </p:nvSpPr>
          <p:spPr bwMode="auto">
            <a:xfrm>
              <a:off x="4740" y="2477"/>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47" name="Rectangle 23"/>
            <p:cNvSpPr>
              <a:spLocks noChangeArrowheads="1"/>
            </p:cNvSpPr>
            <p:nvPr/>
          </p:nvSpPr>
          <p:spPr bwMode="auto">
            <a:xfrm>
              <a:off x="4740" y="2205"/>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48" name="Rectangle 24"/>
            <p:cNvSpPr>
              <a:spLocks noChangeArrowheads="1"/>
            </p:cNvSpPr>
            <p:nvPr/>
          </p:nvSpPr>
          <p:spPr bwMode="auto">
            <a:xfrm>
              <a:off x="4740" y="1933"/>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49" name="Rectangle 25"/>
            <p:cNvSpPr>
              <a:spLocks noChangeArrowheads="1"/>
            </p:cNvSpPr>
            <p:nvPr/>
          </p:nvSpPr>
          <p:spPr bwMode="auto">
            <a:xfrm>
              <a:off x="4740" y="1661"/>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50" name="Rectangle 26"/>
            <p:cNvSpPr>
              <a:spLocks noChangeArrowheads="1"/>
            </p:cNvSpPr>
            <p:nvPr/>
          </p:nvSpPr>
          <p:spPr bwMode="auto">
            <a:xfrm>
              <a:off x="4740" y="1388"/>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51" name="Rectangle 27"/>
            <p:cNvSpPr>
              <a:spLocks noChangeArrowheads="1"/>
            </p:cNvSpPr>
            <p:nvPr/>
          </p:nvSpPr>
          <p:spPr bwMode="auto">
            <a:xfrm>
              <a:off x="658" y="2205"/>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52" name="Rectangle 28"/>
            <p:cNvSpPr>
              <a:spLocks noChangeArrowheads="1"/>
            </p:cNvSpPr>
            <p:nvPr/>
          </p:nvSpPr>
          <p:spPr bwMode="auto">
            <a:xfrm>
              <a:off x="930" y="2205"/>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53" name="Rectangle 29"/>
            <p:cNvSpPr>
              <a:spLocks noChangeArrowheads="1"/>
            </p:cNvSpPr>
            <p:nvPr/>
          </p:nvSpPr>
          <p:spPr bwMode="auto">
            <a:xfrm>
              <a:off x="1202" y="2205"/>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54" name="Rectangle 30"/>
            <p:cNvSpPr>
              <a:spLocks noChangeArrowheads="1"/>
            </p:cNvSpPr>
            <p:nvPr/>
          </p:nvSpPr>
          <p:spPr bwMode="auto">
            <a:xfrm>
              <a:off x="1475" y="2205"/>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55" name="Rectangle 31"/>
            <p:cNvSpPr>
              <a:spLocks noChangeArrowheads="1"/>
            </p:cNvSpPr>
            <p:nvPr/>
          </p:nvSpPr>
          <p:spPr bwMode="auto">
            <a:xfrm>
              <a:off x="1747" y="2205"/>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56" name="Rectangle 32"/>
            <p:cNvSpPr>
              <a:spLocks noChangeArrowheads="1"/>
            </p:cNvSpPr>
            <p:nvPr/>
          </p:nvSpPr>
          <p:spPr bwMode="auto">
            <a:xfrm>
              <a:off x="658" y="1933"/>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57" name="Rectangle 33"/>
            <p:cNvSpPr>
              <a:spLocks noChangeArrowheads="1"/>
            </p:cNvSpPr>
            <p:nvPr/>
          </p:nvSpPr>
          <p:spPr bwMode="auto">
            <a:xfrm>
              <a:off x="658" y="1661"/>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58" name="Rectangle 34"/>
            <p:cNvSpPr>
              <a:spLocks noChangeArrowheads="1"/>
            </p:cNvSpPr>
            <p:nvPr/>
          </p:nvSpPr>
          <p:spPr bwMode="auto">
            <a:xfrm>
              <a:off x="658" y="1388"/>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59" name="Rectangle 35"/>
            <p:cNvSpPr>
              <a:spLocks noChangeArrowheads="1"/>
            </p:cNvSpPr>
            <p:nvPr/>
          </p:nvSpPr>
          <p:spPr bwMode="auto">
            <a:xfrm>
              <a:off x="930" y="1388"/>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60" name="Rectangle 36"/>
            <p:cNvSpPr>
              <a:spLocks noChangeArrowheads="1"/>
            </p:cNvSpPr>
            <p:nvPr/>
          </p:nvSpPr>
          <p:spPr bwMode="auto">
            <a:xfrm>
              <a:off x="930" y="1933"/>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61" name="Rectangle 37"/>
            <p:cNvSpPr>
              <a:spLocks noChangeArrowheads="1"/>
            </p:cNvSpPr>
            <p:nvPr/>
          </p:nvSpPr>
          <p:spPr bwMode="auto">
            <a:xfrm>
              <a:off x="1202" y="1933"/>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62" name="Rectangle 38"/>
            <p:cNvSpPr>
              <a:spLocks noChangeArrowheads="1"/>
            </p:cNvSpPr>
            <p:nvPr/>
          </p:nvSpPr>
          <p:spPr bwMode="auto">
            <a:xfrm>
              <a:off x="1475" y="1933"/>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63" name="Rectangle 39"/>
            <p:cNvSpPr>
              <a:spLocks noChangeArrowheads="1"/>
            </p:cNvSpPr>
            <p:nvPr/>
          </p:nvSpPr>
          <p:spPr bwMode="auto">
            <a:xfrm>
              <a:off x="1747" y="1933"/>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64" name="Rectangle 40"/>
            <p:cNvSpPr>
              <a:spLocks noChangeArrowheads="1"/>
            </p:cNvSpPr>
            <p:nvPr/>
          </p:nvSpPr>
          <p:spPr bwMode="auto">
            <a:xfrm>
              <a:off x="2019" y="2477"/>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65" name="Rectangle 41"/>
            <p:cNvSpPr>
              <a:spLocks noChangeArrowheads="1"/>
            </p:cNvSpPr>
            <p:nvPr/>
          </p:nvSpPr>
          <p:spPr bwMode="auto">
            <a:xfrm>
              <a:off x="2291" y="2205"/>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66" name="Rectangle 42"/>
            <p:cNvSpPr>
              <a:spLocks noChangeArrowheads="1"/>
            </p:cNvSpPr>
            <p:nvPr/>
          </p:nvSpPr>
          <p:spPr bwMode="auto">
            <a:xfrm>
              <a:off x="2019" y="1933"/>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67" name="Rectangle 43"/>
            <p:cNvSpPr>
              <a:spLocks noChangeArrowheads="1"/>
            </p:cNvSpPr>
            <p:nvPr/>
          </p:nvSpPr>
          <p:spPr bwMode="auto">
            <a:xfrm>
              <a:off x="2563" y="1933"/>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68" name="Rectangle 44"/>
            <p:cNvSpPr>
              <a:spLocks noChangeArrowheads="1"/>
            </p:cNvSpPr>
            <p:nvPr/>
          </p:nvSpPr>
          <p:spPr bwMode="auto">
            <a:xfrm>
              <a:off x="2019" y="1661"/>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69" name="Rectangle 45"/>
            <p:cNvSpPr>
              <a:spLocks noChangeArrowheads="1"/>
            </p:cNvSpPr>
            <p:nvPr/>
          </p:nvSpPr>
          <p:spPr bwMode="auto">
            <a:xfrm>
              <a:off x="2291" y="1661"/>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70" name="Rectangle 46"/>
            <p:cNvSpPr>
              <a:spLocks noChangeArrowheads="1"/>
            </p:cNvSpPr>
            <p:nvPr/>
          </p:nvSpPr>
          <p:spPr bwMode="auto">
            <a:xfrm>
              <a:off x="2563" y="1661"/>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71" name="Rectangle 47"/>
            <p:cNvSpPr>
              <a:spLocks noChangeArrowheads="1"/>
            </p:cNvSpPr>
            <p:nvPr/>
          </p:nvSpPr>
          <p:spPr bwMode="auto">
            <a:xfrm>
              <a:off x="2291" y="1388"/>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72" name="Rectangle 48"/>
            <p:cNvSpPr>
              <a:spLocks noChangeArrowheads="1"/>
            </p:cNvSpPr>
            <p:nvPr/>
          </p:nvSpPr>
          <p:spPr bwMode="auto">
            <a:xfrm>
              <a:off x="2835" y="1388"/>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73" name="Rectangle 49"/>
            <p:cNvSpPr>
              <a:spLocks noChangeArrowheads="1"/>
            </p:cNvSpPr>
            <p:nvPr/>
          </p:nvSpPr>
          <p:spPr bwMode="auto">
            <a:xfrm>
              <a:off x="2836" y="1661"/>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74" name="Rectangle 50"/>
            <p:cNvSpPr>
              <a:spLocks noChangeArrowheads="1"/>
            </p:cNvSpPr>
            <p:nvPr/>
          </p:nvSpPr>
          <p:spPr bwMode="auto">
            <a:xfrm>
              <a:off x="3108" y="1661"/>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75" name="Rectangle 51"/>
            <p:cNvSpPr>
              <a:spLocks noChangeArrowheads="1"/>
            </p:cNvSpPr>
            <p:nvPr/>
          </p:nvSpPr>
          <p:spPr bwMode="auto">
            <a:xfrm>
              <a:off x="3380" y="1661"/>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76" name="Rectangle 52"/>
            <p:cNvSpPr>
              <a:spLocks noChangeArrowheads="1"/>
            </p:cNvSpPr>
            <p:nvPr/>
          </p:nvSpPr>
          <p:spPr bwMode="auto">
            <a:xfrm>
              <a:off x="2836" y="2477"/>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77" name="Rectangle 53"/>
            <p:cNvSpPr>
              <a:spLocks noChangeArrowheads="1"/>
            </p:cNvSpPr>
            <p:nvPr/>
          </p:nvSpPr>
          <p:spPr bwMode="auto">
            <a:xfrm>
              <a:off x="3108" y="2477"/>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78" name="Rectangle 54"/>
            <p:cNvSpPr>
              <a:spLocks noChangeArrowheads="1"/>
            </p:cNvSpPr>
            <p:nvPr/>
          </p:nvSpPr>
          <p:spPr bwMode="auto">
            <a:xfrm>
              <a:off x="3108" y="2205"/>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79" name="Rectangle 55"/>
            <p:cNvSpPr>
              <a:spLocks noChangeArrowheads="1"/>
            </p:cNvSpPr>
            <p:nvPr/>
          </p:nvSpPr>
          <p:spPr bwMode="auto">
            <a:xfrm>
              <a:off x="3380" y="2205"/>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80" name="Rectangle 56"/>
            <p:cNvSpPr>
              <a:spLocks noChangeArrowheads="1"/>
            </p:cNvSpPr>
            <p:nvPr/>
          </p:nvSpPr>
          <p:spPr bwMode="auto">
            <a:xfrm>
              <a:off x="3380" y="1933"/>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81" name="Rectangle 57"/>
            <p:cNvSpPr>
              <a:spLocks noChangeArrowheads="1"/>
            </p:cNvSpPr>
            <p:nvPr/>
          </p:nvSpPr>
          <p:spPr bwMode="auto">
            <a:xfrm>
              <a:off x="3652" y="1933"/>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82" name="Rectangle 58"/>
            <p:cNvSpPr>
              <a:spLocks noChangeArrowheads="1"/>
            </p:cNvSpPr>
            <p:nvPr/>
          </p:nvSpPr>
          <p:spPr bwMode="auto">
            <a:xfrm>
              <a:off x="3652" y="1661"/>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83" name="Rectangle 59"/>
            <p:cNvSpPr>
              <a:spLocks noChangeArrowheads="1"/>
            </p:cNvSpPr>
            <p:nvPr/>
          </p:nvSpPr>
          <p:spPr bwMode="auto">
            <a:xfrm>
              <a:off x="3924" y="1661"/>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84" name="Rectangle 60"/>
            <p:cNvSpPr>
              <a:spLocks noChangeArrowheads="1"/>
            </p:cNvSpPr>
            <p:nvPr/>
          </p:nvSpPr>
          <p:spPr bwMode="auto">
            <a:xfrm>
              <a:off x="4196" y="1661"/>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85" name="Rectangle 61"/>
            <p:cNvSpPr>
              <a:spLocks noChangeArrowheads="1"/>
            </p:cNvSpPr>
            <p:nvPr/>
          </p:nvSpPr>
          <p:spPr bwMode="auto">
            <a:xfrm>
              <a:off x="3652" y="1388"/>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86" name="Rectangle 62"/>
            <p:cNvSpPr>
              <a:spLocks noChangeArrowheads="1"/>
            </p:cNvSpPr>
            <p:nvPr/>
          </p:nvSpPr>
          <p:spPr bwMode="auto">
            <a:xfrm>
              <a:off x="3924" y="1388"/>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grpSp>
          <p:nvGrpSpPr>
            <p:cNvPr id="3" name="Group 63"/>
            <p:cNvGrpSpPr>
              <a:grpSpLocks/>
            </p:cNvGrpSpPr>
            <p:nvPr/>
          </p:nvGrpSpPr>
          <p:grpSpPr bwMode="auto">
            <a:xfrm>
              <a:off x="522" y="2749"/>
              <a:ext cx="4627" cy="272"/>
              <a:chOff x="612" y="3566"/>
              <a:chExt cx="4627" cy="272"/>
            </a:xfrm>
          </p:grpSpPr>
          <p:sp>
            <p:nvSpPr>
              <p:cNvPr id="10331" name="Rectangle 64"/>
              <p:cNvSpPr>
                <a:spLocks noChangeArrowheads="1"/>
              </p:cNvSpPr>
              <p:nvPr/>
            </p:nvSpPr>
            <p:spPr bwMode="auto">
              <a:xfrm>
                <a:off x="884" y="3566"/>
                <a:ext cx="272" cy="272"/>
              </a:xfrm>
              <a:prstGeom prst="rect">
                <a:avLst/>
              </a:prstGeom>
              <a:noFill/>
              <a:ln w="28575" algn="ctr">
                <a:noFill/>
                <a:miter lim="800000"/>
                <a:headEnd/>
                <a:tailEnd type="none" w="med" len="lg"/>
              </a:ln>
            </p:spPr>
            <p:txBody>
              <a:bodyPr wrap="none" anchor="ctr"/>
              <a:lstStyle/>
              <a:p>
                <a:r>
                  <a:rPr lang="en-US" altLang="zh-CN" sz="2000"/>
                  <a:t>1</a:t>
                </a:r>
              </a:p>
            </p:txBody>
          </p:sp>
          <p:sp>
            <p:nvSpPr>
              <p:cNvPr id="10332" name="Rectangle 65"/>
              <p:cNvSpPr>
                <a:spLocks noChangeArrowheads="1"/>
              </p:cNvSpPr>
              <p:nvPr/>
            </p:nvSpPr>
            <p:spPr bwMode="auto">
              <a:xfrm>
                <a:off x="1156" y="3566"/>
                <a:ext cx="272" cy="272"/>
              </a:xfrm>
              <a:prstGeom prst="rect">
                <a:avLst/>
              </a:prstGeom>
              <a:noFill/>
              <a:ln w="28575" algn="ctr">
                <a:noFill/>
                <a:miter lim="800000"/>
                <a:headEnd/>
                <a:tailEnd type="none" w="med" len="lg"/>
              </a:ln>
            </p:spPr>
            <p:txBody>
              <a:bodyPr wrap="none" anchor="ctr"/>
              <a:lstStyle/>
              <a:p>
                <a:r>
                  <a:rPr lang="en-US" altLang="zh-CN" sz="2000"/>
                  <a:t>2</a:t>
                </a:r>
              </a:p>
            </p:txBody>
          </p:sp>
          <p:sp>
            <p:nvSpPr>
              <p:cNvPr id="10333" name="Rectangle 66"/>
              <p:cNvSpPr>
                <a:spLocks noChangeArrowheads="1"/>
              </p:cNvSpPr>
              <p:nvPr/>
            </p:nvSpPr>
            <p:spPr bwMode="auto">
              <a:xfrm>
                <a:off x="1428" y="3566"/>
                <a:ext cx="272" cy="272"/>
              </a:xfrm>
              <a:prstGeom prst="rect">
                <a:avLst/>
              </a:prstGeom>
              <a:noFill/>
              <a:ln w="28575" algn="ctr">
                <a:noFill/>
                <a:miter lim="800000"/>
                <a:headEnd/>
                <a:tailEnd type="none" w="med" len="lg"/>
              </a:ln>
            </p:spPr>
            <p:txBody>
              <a:bodyPr wrap="none" anchor="ctr"/>
              <a:lstStyle/>
              <a:p>
                <a:r>
                  <a:rPr lang="en-US" altLang="zh-CN" sz="2000"/>
                  <a:t>3</a:t>
                </a:r>
              </a:p>
            </p:txBody>
          </p:sp>
          <p:sp>
            <p:nvSpPr>
              <p:cNvPr id="10334" name="Rectangle 67"/>
              <p:cNvSpPr>
                <a:spLocks noChangeArrowheads="1"/>
              </p:cNvSpPr>
              <p:nvPr/>
            </p:nvSpPr>
            <p:spPr bwMode="auto">
              <a:xfrm>
                <a:off x="1701" y="3566"/>
                <a:ext cx="272" cy="272"/>
              </a:xfrm>
              <a:prstGeom prst="rect">
                <a:avLst/>
              </a:prstGeom>
              <a:noFill/>
              <a:ln w="28575" algn="ctr">
                <a:noFill/>
                <a:miter lim="800000"/>
                <a:headEnd/>
                <a:tailEnd type="none" w="med" len="lg"/>
              </a:ln>
            </p:spPr>
            <p:txBody>
              <a:bodyPr wrap="none" anchor="ctr"/>
              <a:lstStyle/>
              <a:p>
                <a:r>
                  <a:rPr lang="en-US" altLang="zh-CN" sz="2000"/>
                  <a:t>4</a:t>
                </a:r>
              </a:p>
            </p:txBody>
          </p:sp>
          <p:sp>
            <p:nvSpPr>
              <p:cNvPr id="10335" name="Rectangle 68"/>
              <p:cNvSpPr>
                <a:spLocks noChangeArrowheads="1"/>
              </p:cNvSpPr>
              <p:nvPr/>
            </p:nvSpPr>
            <p:spPr bwMode="auto">
              <a:xfrm>
                <a:off x="1973" y="3566"/>
                <a:ext cx="272" cy="272"/>
              </a:xfrm>
              <a:prstGeom prst="rect">
                <a:avLst/>
              </a:prstGeom>
              <a:noFill/>
              <a:ln w="28575" algn="ctr">
                <a:noFill/>
                <a:miter lim="800000"/>
                <a:headEnd/>
                <a:tailEnd type="none" w="med" len="lg"/>
              </a:ln>
            </p:spPr>
            <p:txBody>
              <a:bodyPr wrap="none" anchor="ctr"/>
              <a:lstStyle/>
              <a:p>
                <a:r>
                  <a:rPr lang="en-US" altLang="zh-CN" sz="2000"/>
                  <a:t>5</a:t>
                </a:r>
              </a:p>
            </p:txBody>
          </p:sp>
          <p:sp>
            <p:nvSpPr>
              <p:cNvPr id="10336" name="Rectangle 69"/>
              <p:cNvSpPr>
                <a:spLocks noChangeArrowheads="1"/>
              </p:cNvSpPr>
              <p:nvPr/>
            </p:nvSpPr>
            <p:spPr bwMode="auto">
              <a:xfrm>
                <a:off x="2245" y="3566"/>
                <a:ext cx="272" cy="272"/>
              </a:xfrm>
              <a:prstGeom prst="rect">
                <a:avLst/>
              </a:prstGeom>
              <a:noFill/>
              <a:ln w="28575" algn="ctr">
                <a:noFill/>
                <a:miter lim="800000"/>
                <a:headEnd/>
                <a:tailEnd type="none" w="med" len="lg"/>
              </a:ln>
            </p:spPr>
            <p:txBody>
              <a:bodyPr wrap="none" anchor="ctr"/>
              <a:lstStyle/>
              <a:p>
                <a:r>
                  <a:rPr lang="en-US" altLang="zh-CN" sz="2000"/>
                  <a:t>6</a:t>
                </a:r>
              </a:p>
            </p:txBody>
          </p:sp>
          <p:sp>
            <p:nvSpPr>
              <p:cNvPr id="10337" name="Rectangle 70"/>
              <p:cNvSpPr>
                <a:spLocks noChangeArrowheads="1"/>
              </p:cNvSpPr>
              <p:nvPr/>
            </p:nvSpPr>
            <p:spPr bwMode="auto">
              <a:xfrm>
                <a:off x="2517" y="3566"/>
                <a:ext cx="272" cy="272"/>
              </a:xfrm>
              <a:prstGeom prst="rect">
                <a:avLst/>
              </a:prstGeom>
              <a:noFill/>
              <a:ln w="28575" algn="ctr">
                <a:noFill/>
                <a:miter lim="800000"/>
                <a:headEnd/>
                <a:tailEnd type="none" w="med" len="lg"/>
              </a:ln>
            </p:spPr>
            <p:txBody>
              <a:bodyPr wrap="none" anchor="ctr"/>
              <a:lstStyle/>
              <a:p>
                <a:r>
                  <a:rPr lang="en-US" altLang="zh-CN" sz="2000"/>
                  <a:t>7</a:t>
                </a:r>
              </a:p>
            </p:txBody>
          </p:sp>
          <p:sp>
            <p:nvSpPr>
              <p:cNvPr id="10338" name="Rectangle 71"/>
              <p:cNvSpPr>
                <a:spLocks noChangeArrowheads="1"/>
              </p:cNvSpPr>
              <p:nvPr/>
            </p:nvSpPr>
            <p:spPr bwMode="auto">
              <a:xfrm>
                <a:off x="2790" y="3566"/>
                <a:ext cx="272" cy="272"/>
              </a:xfrm>
              <a:prstGeom prst="rect">
                <a:avLst/>
              </a:prstGeom>
              <a:noFill/>
              <a:ln w="28575" algn="ctr">
                <a:noFill/>
                <a:miter lim="800000"/>
                <a:headEnd/>
                <a:tailEnd type="none" w="med" len="lg"/>
              </a:ln>
            </p:spPr>
            <p:txBody>
              <a:bodyPr wrap="none" anchor="ctr"/>
              <a:lstStyle/>
              <a:p>
                <a:r>
                  <a:rPr lang="en-US" altLang="zh-CN" sz="2000"/>
                  <a:t>8</a:t>
                </a:r>
              </a:p>
            </p:txBody>
          </p:sp>
          <p:sp>
            <p:nvSpPr>
              <p:cNvPr id="10339" name="Rectangle 72"/>
              <p:cNvSpPr>
                <a:spLocks noChangeArrowheads="1"/>
              </p:cNvSpPr>
              <p:nvPr/>
            </p:nvSpPr>
            <p:spPr bwMode="auto">
              <a:xfrm>
                <a:off x="3061" y="3566"/>
                <a:ext cx="272" cy="272"/>
              </a:xfrm>
              <a:prstGeom prst="rect">
                <a:avLst/>
              </a:prstGeom>
              <a:noFill/>
              <a:ln w="28575" algn="ctr">
                <a:noFill/>
                <a:miter lim="800000"/>
                <a:headEnd/>
                <a:tailEnd type="none" w="med" len="lg"/>
              </a:ln>
            </p:spPr>
            <p:txBody>
              <a:bodyPr wrap="none" anchor="ctr"/>
              <a:lstStyle/>
              <a:p>
                <a:r>
                  <a:rPr lang="en-US" altLang="zh-CN" sz="2000"/>
                  <a:t>9</a:t>
                </a:r>
              </a:p>
            </p:txBody>
          </p:sp>
          <p:sp>
            <p:nvSpPr>
              <p:cNvPr id="10340" name="Rectangle 73"/>
              <p:cNvSpPr>
                <a:spLocks noChangeArrowheads="1"/>
              </p:cNvSpPr>
              <p:nvPr/>
            </p:nvSpPr>
            <p:spPr bwMode="auto">
              <a:xfrm>
                <a:off x="3333" y="3566"/>
                <a:ext cx="272" cy="272"/>
              </a:xfrm>
              <a:prstGeom prst="rect">
                <a:avLst/>
              </a:prstGeom>
              <a:noFill/>
              <a:ln w="28575" algn="ctr">
                <a:noFill/>
                <a:miter lim="800000"/>
                <a:headEnd/>
                <a:tailEnd type="none" w="med" len="lg"/>
              </a:ln>
            </p:spPr>
            <p:txBody>
              <a:bodyPr wrap="none" anchor="ctr"/>
              <a:lstStyle/>
              <a:p>
                <a:r>
                  <a:rPr lang="en-US" altLang="zh-CN" sz="2000"/>
                  <a:t>10</a:t>
                </a:r>
              </a:p>
            </p:txBody>
          </p:sp>
          <p:sp>
            <p:nvSpPr>
              <p:cNvPr id="10341" name="Rectangle 74"/>
              <p:cNvSpPr>
                <a:spLocks noChangeArrowheads="1"/>
              </p:cNvSpPr>
              <p:nvPr/>
            </p:nvSpPr>
            <p:spPr bwMode="auto">
              <a:xfrm>
                <a:off x="3605" y="3566"/>
                <a:ext cx="272" cy="272"/>
              </a:xfrm>
              <a:prstGeom prst="rect">
                <a:avLst/>
              </a:prstGeom>
              <a:noFill/>
              <a:ln w="28575" algn="ctr">
                <a:noFill/>
                <a:miter lim="800000"/>
                <a:headEnd/>
                <a:tailEnd type="none" w="med" len="lg"/>
              </a:ln>
            </p:spPr>
            <p:txBody>
              <a:bodyPr wrap="none" anchor="ctr"/>
              <a:lstStyle/>
              <a:p>
                <a:r>
                  <a:rPr lang="en-US" altLang="zh-CN" sz="2000"/>
                  <a:t>11</a:t>
                </a:r>
              </a:p>
            </p:txBody>
          </p:sp>
          <p:sp>
            <p:nvSpPr>
              <p:cNvPr id="10342" name="Rectangle 75"/>
              <p:cNvSpPr>
                <a:spLocks noChangeArrowheads="1"/>
              </p:cNvSpPr>
              <p:nvPr/>
            </p:nvSpPr>
            <p:spPr bwMode="auto">
              <a:xfrm>
                <a:off x="3878" y="3566"/>
                <a:ext cx="272" cy="272"/>
              </a:xfrm>
              <a:prstGeom prst="rect">
                <a:avLst/>
              </a:prstGeom>
              <a:noFill/>
              <a:ln w="28575" algn="ctr">
                <a:noFill/>
                <a:miter lim="800000"/>
                <a:headEnd/>
                <a:tailEnd type="none" w="med" len="lg"/>
              </a:ln>
            </p:spPr>
            <p:txBody>
              <a:bodyPr wrap="none" anchor="ctr"/>
              <a:lstStyle/>
              <a:p>
                <a:r>
                  <a:rPr lang="en-US" altLang="zh-CN" sz="2000"/>
                  <a:t>12</a:t>
                </a:r>
              </a:p>
            </p:txBody>
          </p:sp>
          <p:sp>
            <p:nvSpPr>
              <p:cNvPr id="10343" name="Rectangle 76"/>
              <p:cNvSpPr>
                <a:spLocks noChangeArrowheads="1"/>
              </p:cNvSpPr>
              <p:nvPr/>
            </p:nvSpPr>
            <p:spPr bwMode="auto">
              <a:xfrm>
                <a:off x="4150" y="3566"/>
                <a:ext cx="272" cy="272"/>
              </a:xfrm>
              <a:prstGeom prst="rect">
                <a:avLst/>
              </a:prstGeom>
              <a:noFill/>
              <a:ln w="28575" algn="ctr">
                <a:noFill/>
                <a:miter lim="800000"/>
                <a:headEnd/>
                <a:tailEnd type="none" w="med" len="lg"/>
              </a:ln>
            </p:spPr>
            <p:txBody>
              <a:bodyPr wrap="none" anchor="ctr"/>
              <a:lstStyle/>
              <a:p>
                <a:r>
                  <a:rPr lang="en-US" altLang="zh-CN" sz="2000"/>
                  <a:t>13</a:t>
                </a:r>
              </a:p>
            </p:txBody>
          </p:sp>
          <p:sp>
            <p:nvSpPr>
              <p:cNvPr id="10344" name="Rectangle 77"/>
              <p:cNvSpPr>
                <a:spLocks noChangeArrowheads="1"/>
              </p:cNvSpPr>
              <p:nvPr/>
            </p:nvSpPr>
            <p:spPr bwMode="auto">
              <a:xfrm>
                <a:off x="4422" y="3566"/>
                <a:ext cx="272" cy="272"/>
              </a:xfrm>
              <a:prstGeom prst="rect">
                <a:avLst/>
              </a:prstGeom>
              <a:noFill/>
              <a:ln w="28575" algn="ctr">
                <a:noFill/>
                <a:miter lim="800000"/>
                <a:headEnd/>
                <a:tailEnd type="none" w="med" len="lg"/>
              </a:ln>
            </p:spPr>
            <p:txBody>
              <a:bodyPr wrap="none" anchor="ctr"/>
              <a:lstStyle/>
              <a:p>
                <a:r>
                  <a:rPr lang="en-US" altLang="zh-CN" sz="2000"/>
                  <a:t>14</a:t>
                </a:r>
              </a:p>
            </p:txBody>
          </p:sp>
          <p:sp>
            <p:nvSpPr>
              <p:cNvPr id="10345" name="Rectangle 78"/>
              <p:cNvSpPr>
                <a:spLocks noChangeArrowheads="1"/>
              </p:cNvSpPr>
              <p:nvPr/>
            </p:nvSpPr>
            <p:spPr bwMode="auto">
              <a:xfrm>
                <a:off x="4694" y="3566"/>
                <a:ext cx="272" cy="272"/>
              </a:xfrm>
              <a:prstGeom prst="rect">
                <a:avLst/>
              </a:prstGeom>
              <a:noFill/>
              <a:ln w="28575" algn="ctr">
                <a:noFill/>
                <a:miter lim="800000"/>
                <a:headEnd/>
                <a:tailEnd type="none" w="med" len="lg"/>
              </a:ln>
            </p:spPr>
            <p:txBody>
              <a:bodyPr wrap="none" anchor="ctr"/>
              <a:lstStyle/>
              <a:p>
                <a:r>
                  <a:rPr lang="en-US" altLang="zh-CN" sz="2000"/>
                  <a:t>15</a:t>
                </a:r>
              </a:p>
            </p:txBody>
          </p:sp>
          <p:sp>
            <p:nvSpPr>
              <p:cNvPr id="10346" name="Rectangle 79"/>
              <p:cNvSpPr>
                <a:spLocks noChangeArrowheads="1"/>
              </p:cNvSpPr>
              <p:nvPr/>
            </p:nvSpPr>
            <p:spPr bwMode="auto">
              <a:xfrm>
                <a:off x="4967" y="3566"/>
                <a:ext cx="272" cy="272"/>
              </a:xfrm>
              <a:prstGeom prst="rect">
                <a:avLst/>
              </a:prstGeom>
              <a:noFill/>
              <a:ln w="28575" algn="ctr">
                <a:noFill/>
                <a:miter lim="800000"/>
                <a:headEnd/>
                <a:tailEnd type="none" w="med" len="lg"/>
              </a:ln>
            </p:spPr>
            <p:txBody>
              <a:bodyPr wrap="none" anchor="ctr"/>
              <a:lstStyle/>
              <a:p>
                <a:r>
                  <a:rPr lang="en-US" altLang="zh-CN" sz="2000"/>
                  <a:t>16</a:t>
                </a:r>
              </a:p>
            </p:txBody>
          </p:sp>
          <p:sp>
            <p:nvSpPr>
              <p:cNvPr id="10347" name="Rectangle 80"/>
              <p:cNvSpPr>
                <a:spLocks noChangeArrowheads="1"/>
              </p:cNvSpPr>
              <p:nvPr/>
            </p:nvSpPr>
            <p:spPr bwMode="auto">
              <a:xfrm>
                <a:off x="612" y="3566"/>
                <a:ext cx="272" cy="272"/>
              </a:xfrm>
              <a:prstGeom prst="rect">
                <a:avLst/>
              </a:prstGeom>
              <a:noFill/>
              <a:ln w="28575" algn="ctr">
                <a:noFill/>
                <a:miter lim="800000"/>
                <a:headEnd/>
                <a:tailEnd type="none" w="med" len="lg"/>
              </a:ln>
            </p:spPr>
            <p:txBody>
              <a:bodyPr wrap="none" anchor="ctr"/>
              <a:lstStyle/>
              <a:p>
                <a:r>
                  <a:rPr lang="en-US" altLang="zh-CN" sz="2000"/>
                  <a:t>0</a:t>
                </a:r>
              </a:p>
            </p:txBody>
          </p:sp>
        </p:grpSp>
        <p:sp>
          <p:nvSpPr>
            <p:cNvPr id="10288" name="Rectangle 81"/>
            <p:cNvSpPr>
              <a:spLocks noChangeArrowheads="1"/>
            </p:cNvSpPr>
            <p:nvPr/>
          </p:nvSpPr>
          <p:spPr bwMode="auto">
            <a:xfrm>
              <a:off x="4468" y="1661"/>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89" name="Rectangle 82"/>
            <p:cNvSpPr>
              <a:spLocks noChangeArrowheads="1"/>
            </p:cNvSpPr>
            <p:nvPr/>
          </p:nvSpPr>
          <p:spPr bwMode="auto">
            <a:xfrm>
              <a:off x="4468" y="1933"/>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90" name="Rectangle 83"/>
            <p:cNvSpPr>
              <a:spLocks noChangeArrowheads="1"/>
            </p:cNvSpPr>
            <p:nvPr/>
          </p:nvSpPr>
          <p:spPr bwMode="auto">
            <a:xfrm>
              <a:off x="4196" y="2205"/>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91" name="Rectangle 84"/>
            <p:cNvSpPr>
              <a:spLocks noChangeArrowheads="1"/>
            </p:cNvSpPr>
            <p:nvPr/>
          </p:nvSpPr>
          <p:spPr bwMode="auto">
            <a:xfrm>
              <a:off x="4468" y="2205"/>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92" name="Rectangle 85"/>
            <p:cNvSpPr>
              <a:spLocks noChangeArrowheads="1"/>
            </p:cNvSpPr>
            <p:nvPr/>
          </p:nvSpPr>
          <p:spPr bwMode="auto">
            <a:xfrm>
              <a:off x="4468" y="2477"/>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93" name="Rectangle 86"/>
            <p:cNvSpPr>
              <a:spLocks noChangeArrowheads="1"/>
            </p:cNvSpPr>
            <p:nvPr/>
          </p:nvSpPr>
          <p:spPr bwMode="auto">
            <a:xfrm>
              <a:off x="3924" y="2477"/>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94" name="Rectangle 87"/>
            <p:cNvSpPr>
              <a:spLocks noChangeArrowheads="1"/>
            </p:cNvSpPr>
            <p:nvPr/>
          </p:nvSpPr>
          <p:spPr bwMode="auto">
            <a:xfrm>
              <a:off x="4196" y="2477"/>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95" name="Rectangle 88"/>
            <p:cNvSpPr>
              <a:spLocks noChangeArrowheads="1"/>
            </p:cNvSpPr>
            <p:nvPr/>
          </p:nvSpPr>
          <p:spPr bwMode="auto">
            <a:xfrm>
              <a:off x="658" y="2477"/>
              <a:ext cx="272" cy="272"/>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10296" name="Rectangle 89"/>
            <p:cNvSpPr>
              <a:spLocks noChangeArrowheads="1"/>
            </p:cNvSpPr>
            <p:nvPr/>
          </p:nvSpPr>
          <p:spPr bwMode="auto">
            <a:xfrm>
              <a:off x="930" y="2477"/>
              <a:ext cx="272" cy="272"/>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10297" name="Rectangle 90"/>
            <p:cNvSpPr>
              <a:spLocks noChangeArrowheads="1"/>
            </p:cNvSpPr>
            <p:nvPr/>
          </p:nvSpPr>
          <p:spPr bwMode="auto">
            <a:xfrm>
              <a:off x="1202" y="2477"/>
              <a:ext cx="272" cy="272"/>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10298" name="Rectangle 91"/>
            <p:cNvSpPr>
              <a:spLocks noChangeArrowheads="1"/>
            </p:cNvSpPr>
            <p:nvPr/>
          </p:nvSpPr>
          <p:spPr bwMode="auto">
            <a:xfrm>
              <a:off x="1475" y="2477"/>
              <a:ext cx="272" cy="272"/>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10299" name="Rectangle 92"/>
            <p:cNvSpPr>
              <a:spLocks noChangeArrowheads="1"/>
            </p:cNvSpPr>
            <p:nvPr/>
          </p:nvSpPr>
          <p:spPr bwMode="auto">
            <a:xfrm>
              <a:off x="930" y="1661"/>
              <a:ext cx="272" cy="272"/>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10300" name="Rectangle 93"/>
            <p:cNvSpPr>
              <a:spLocks noChangeArrowheads="1"/>
            </p:cNvSpPr>
            <p:nvPr/>
          </p:nvSpPr>
          <p:spPr bwMode="auto">
            <a:xfrm>
              <a:off x="1202" y="1661"/>
              <a:ext cx="272" cy="272"/>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10301" name="Rectangle 94"/>
            <p:cNvSpPr>
              <a:spLocks noChangeArrowheads="1"/>
            </p:cNvSpPr>
            <p:nvPr/>
          </p:nvSpPr>
          <p:spPr bwMode="auto">
            <a:xfrm>
              <a:off x="1475" y="1661"/>
              <a:ext cx="272" cy="272"/>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10302" name="Rectangle 95"/>
            <p:cNvSpPr>
              <a:spLocks noChangeArrowheads="1"/>
            </p:cNvSpPr>
            <p:nvPr/>
          </p:nvSpPr>
          <p:spPr bwMode="auto">
            <a:xfrm>
              <a:off x="1747" y="1661"/>
              <a:ext cx="272" cy="272"/>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10303" name="Rectangle 96"/>
            <p:cNvSpPr>
              <a:spLocks noChangeArrowheads="1"/>
            </p:cNvSpPr>
            <p:nvPr/>
          </p:nvSpPr>
          <p:spPr bwMode="auto">
            <a:xfrm>
              <a:off x="1202" y="1388"/>
              <a:ext cx="272" cy="272"/>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10304" name="Rectangle 97"/>
            <p:cNvSpPr>
              <a:spLocks noChangeArrowheads="1"/>
            </p:cNvSpPr>
            <p:nvPr/>
          </p:nvSpPr>
          <p:spPr bwMode="auto">
            <a:xfrm>
              <a:off x="1474" y="1388"/>
              <a:ext cx="272" cy="272"/>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10305" name="Rectangle 98"/>
            <p:cNvSpPr>
              <a:spLocks noChangeArrowheads="1"/>
            </p:cNvSpPr>
            <p:nvPr/>
          </p:nvSpPr>
          <p:spPr bwMode="auto">
            <a:xfrm>
              <a:off x="1747" y="1388"/>
              <a:ext cx="272" cy="272"/>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10306" name="Rectangle 99"/>
            <p:cNvSpPr>
              <a:spLocks noChangeArrowheads="1"/>
            </p:cNvSpPr>
            <p:nvPr/>
          </p:nvSpPr>
          <p:spPr bwMode="auto">
            <a:xfrm>
              <a:off x="2019" y="1388"/>
              <a:ext cx="272" cy="272"/>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10307" name="Rectangle 100"/>
            <p:cNvSpPr>
              <a:spLocks noChangeArrowheads="1"/>
            </p:cNvSpPr>
            <p:nvPr/>
          </p:nvSpPr>
          <p:spPr bwMode="auto">
            <a:xfrm>
              <a:off x="1747" y="2477"/>
              <a:ext cx="272" cy="272"/>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10308" name="Rectangle 101"/>
            <p:cNvSpPr>
              <a:spLocks noChangeArrowheads="1"/>
            </p:cNvSpPr>
            <p:nvPr/>
          </p:nvSpPr>
          <p:spPr bwMode="auto">
            <a:xfrm>
              <a:off x="2291" y="2477"/>
              <a:ext cx="272" cy="272"/>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10309" name="Rectangle 102"/>
            <p:cNvSpPr>
              <a:spLocks noChangeArrowheads="1"/>
            </p:cNvSpPr>
            <p:nvPr/>
          </p:nvSpPr>
          <p:spPr bwMode="auto">
            <a:xfrm>
              <a:off x="2019" y="2205"/>
              <a:ext cx="272" cy="272"/>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10310" name="Rectangle 103"/>
            <p:cNvSpPr>
              <a:spLocks noChangeArrowheads="1"/>
            </p:cNvSpPr>
            <p:nvPr/>
          </p:nvSpPr>
          <p:spPr bwMode="auto">
            <a:xfrm>
              <a:off x="2563" y="2205"/>
              <a:ext cx="272" cy="272"/>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10311" name="Rectangle 104"/>
            <p:cNvSpPr>
              <a:spLocks noChangeArrowheads="1"/>
            </p:cNvSpPr>
            <p:nvPr/>
          </p:nvSpPr>
          <p:spPr bwMode="auto">
            <a:xfrm>
              <a:off x="2291" y="1933"/>
              <a:ext cx="272" cy="272"/>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10312" name="Rectangle 105"/>
            <p:cNvSpPr>
              <a:spLocks noChangeArrowheads="1"/>
            </p:cNvSpPr>
            <p:nvPr/>
          </p:nvSpPr>
          <p:spPr bwMode="auto">
            <a:xfrm>
              <a:off x="2835" y="1933"/>
              <a:ext cx="272" cy="272"/>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10313" name="Rectangle 106"/>
            <p:cNvSpPr>
              <a:spLocks noChangeArrowheads="1"/>
            </p:cNvSpPr>
            <p:nvPr/>
          </p:nvSpPr>
          <p:spPr bwMode="auto">
            <a:xfrm>
              <a:off x="2563" y="1389"/>
              <a:ext cx="272" cy="271"/>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10314" name="Rectangle 107"/>
            <p:cNvSpPr>
              <a:spLocks noChangeArrowheads="1"/>
            </p:cNvSpPr>
            <p:nvPr/>
          </p:nvSpPr>
          <p:spPr bwMode="auto">
            <a:xfrm>
              <a:off x="3380" y="2477"/>
              <a:ext cx="272" cy="272"/>
            </a:xfrm>
            <a:prstGeom prst="rect">
              <a:avLst/>
            </a:prstGeom>
            <a:solidFill>
              <a:srgbClr val="0066FF"/>
            </a:solidFill>
            <a:ln w="28575" algn="ctr">
              <a:solidFill>
                <a:schemeClr val="tx1"/>
              </a:solidFill>
              <a:miter lim="800000"/>
              <a:headEnd/>
              <a:tailEnd type="none" w="med" len="lg"/>
            </a:ln>
          </p:spPr>
          <p:txBody>
            <a:bodyPr wrap="none" anchor="ctr"/>
            <a:lstStyle/>
            <a:p>
              <a:endParaRPr lang="zh-CN" altLang="en-US"/>
            </a:p>
          </p:txBody>
        </p:sp>
        <p:sp>
          <p:nvSpPr>
            <p:cNvPr id="10315" name="Rectangle 108"/>
            <p:cNvSpPr>
              <a:spLocks noChangeArrowheads="1"/>
            </p:cNvSpPr>
            <p:nvPr/>
          </p:nvSpPr>
          <p:spPr bwMode="auto">
            <a:xfrm>
              <a:off x="3652" y="2205"/>
              <a:ext cx="272" cy="272"/>
            </a:xfrm>
            <a:prstGeom prst="rect">
              <a:avLst/>
            </a:prstGeom>
            <a:solidFill>
              <a:srgbClr val="0066FF"/>
            </a:solidFill>
            <a:ln w="28575" algn="ctr">
              <a:solidFill>
                <a:schemeClr val="tx1"/>
              </a:solidFill>
              <a:miter lim="800000"/>
              <a:headEnd/>
              <a:tailEnd type="none" w="med" len="lg"/>
            </a:ln>
          </p:spPr>
          <p:txBody>
            <a:bodyPr wrap="none" anchor="ctr"/>
            <a:lstStyle/>
            <a:p>
              <a:endParaRPr lang="zh-CN" altLang="en-US"/>
            </a:p>
          </p:txBody>
        </p:sp>
        <p:sp>
          <p:nvSpPr>
            <p:cNvPr id="10316" name="Rectangle 109"/>
            <p:cNvSpPr>
              <a:spLocks noChangeArrowheads="1"/>
            </p:cNvSpPr>
            <p:nvPr/>
          </p:nvSpPr>
          <p:spPr bwMode="auto">
            <a:xfrm>
              <a:off x="3924" y="1933"/>
              <a:ext cx="272" cy="272"/>
            </a:xfrm>
            <a:prstGeom prst="rect">
              <a:avLst/>
            </a:prstGeom>
            <a:solidFill>
              <a:srgbClr val="0066FF"/>
            </a:solidFill>
            <a:ln w="28575" algn="ctr">
              <a:solidFill>
                <a:schemeClr val="tx1"/>
              </a:solidFill>
              <a:miter lim="800000"/>
              <a:headEnd/>
              <a:tailEnd type="none" w="med" len="lg"/>
            </a:ln>
          </p:spPr>
          <p:txBody>
            <a:bodyPr wrap="none" anchor="ctr"/>
            <a:lstStyle/>
            <a:p>
              <a:endParaRPr lang="zh-CN" altLang="en-US"/>
            </a:p>
          </p:txBody>
        </p:sp>
        <p:sp>
          <p:nvSpPr>
            <p:cNvPr id="10317" name="Line 110"/>
            <p:cNvSpPr>
              <a:spLocks noChangeShapeType="1"/>
            </p:cNvSpPr>
            <p:nvPr/>
          </p:nvSpPr>
          <p:spPr bwMode="auto">
            <a:xfrm>
              <a:off x="658" y="2749"/>
              <a:ext cx="4627" cy="0"/>
            </a:xfrm>
            <a:prstGeom prst="line">
              <a:avLst/>
            </a:prstGeom>
            <a:noFill/>
            <a:ln w="38100">
              <a:solidFill>
                <a:schemeClr val="tx1"/>
              </a:solidFill>
              <a:round/>
              <a:headEnd/>
              <a:tailEnd type="triangle" w="med" len="lg"/>
            </a:ln>
          </p:spPr>
          <p:txBody>
            <a:bodyPr wrap="none" anchor="ctr"/>
            <a:lstStyle/>
            <a:p>
              <a:endParaRPr lang="zh-CN" altLang="en-US"/>
            </a:p>
          </p:txBody>
        </p:sp>
        <p:sp>
          <p:nvSpPr>
            <p:cNvPr id="10318" name="Line 111"/>
            <p:cNvSpPr>
              <a:spLocks noChangeShapeType="1"/>
            </p:cNvSpPr>
            <p:nvPr/>
          </p:nvSpPr>
          <p:spPr bwMode="auto">
            <a:xfrm flipV="1">
              <a:off x="658" y="1162"/>
              <a:ext cx="0" cy="1587"/>
            </a:xfrm>
            <a:prstGeom prst="line">
              <a:avLst/>
            </a:prstGeom>
            <a:noFill/>
            <a:ln w="38100">
              <a:solidFill>
                <a:schemeClr val="tx1"/>
              </a:solidFill>
              <a:round/>
              <a:headEnd/>
              <a:tailEnd type="triangle" w="med" len="lg"/>
            </a:ln>
          </p:spPr>
          <p:txBody>
            <a:bodyPr wrap="none" anchor="ctr"/>
            <a:lstStyle/>
            <a:p>
              <a:endParaRPr lang="zh-CN" altLang="en-US"/>
            </a:p>
          </p:txBody>
        </p:sp>
        <p:grpSp>
          <p:nvGrpSpPr>
            <p:cNvPr id="4" name="Group 112"/>
            <p:cNvGrpSpPr>
              <a:grpSpLocks/>
            </p:cNvGrpSpPr>
            <p:nvPr/>
          </p:nvGrpSpPr>
          <p:grpSpPr bwMode="auto">
            <a:xfrm>
              <a:off x="386" y="1388"/>
              <a:ext cx="272" cy="1361"/>
              <a:chOff x="476" y="2205"/>
              <a:chExt cx="272" cy="1361"/>
            </a:xfrm>
          </p:grpSpPr>
          <p:sp>
            <p:nvSpPr>
              <p:cNvPr id="10326" name="Rectangle 113"/>
              <p:cNvSpPr>
                <a:spLocks noChangeArrowheads="1"/>
              </p:cNvSpPr>
              <p:nvPr/>
            </p:nvSpPr>
            <p:spPr bwMode="auto">
              <a:xfrm>
                <a:off x="476" y="2205"/>
                <a:ext cx="272" cy="272"/>
              </a:xfrm>
              <a:prstGeom prst="rect">
                <a:avLst/>
              </a:prstGeom>
              <a:noFill/>
              <a:ln w="28575" algn="ctr">
                <a:noFill/>
                <a:miter lim="800000"/>
                <a:headEnd/>
                <a:tailEnd type="none" w="med" len="lg"/>
              </a:ln>
            </p:spPr>
            <p:txBody>
              <a:bodyPr wrap="none" anchor="ctr"/>
              <a:lstStyle/>
              <a:p>
                <a:r>
                  <a:rPr lang="en-US" altLang="zh-CN" sz="2000"/>
                  <a:t>5</a:t>
                </a:r>
              </a:p>
            </p:txBody>
          </p:sp>
          <p:sp>
            <p:nvSpPr>
              <p:cNvPr id="10327" name="Rectangle 114"/>
              <p:cNvSpPr>
                <a:spLocks noChangeArrowheads="1"/>
              </p:cNvSpPr>
              <p:nvPr/>
            </p:nvSpPr>
            <p:spPr bwMode="auto">
              <a:xfrm>
                <a:off x="476" y="2478"/>
                <a:ext cx="272" cy="272"/>
              </a:xfrm>
              <a:prstGeom prst="rect">
                <a:avLst/>
              </a:prstGeom>
              <a:noFill/>
              <a:ln w="28575" algn="ctr">
                <a:noFill/>
                <a:miter lim="800000"/>
                <a:headEnd/>
                <a:tailEnd type="none" w="med" len="lg"/>
              </a:ln>
            </p:spPr>
            <p:txBody>
              <a:bodyPr wrap="none" anchor="ctr"/>
              <a:lstStyle/>
              <a:p>
                <a:r>
                  <a:rPr lang="en-US" altLang="zh-CN" sz="2000"/>
                  <a:t>4</a:t>
                </a:r>
              </a:p>
            </p:txBody>
          </p:sp>
          <p:sp>
            <p:nvSpPr>
              <p:cNvPr id="10328" name="Rectangle 115"/>
              <p:cNvSpPr>
                <a:spLocks noChangeArrowheads="1"/>
              </p:cNvSpPr>
              <p:nvPr/>
            </p:nvSpPr>
            <p:spPr bwMode="auto">
              <a:xfrm>
                <a:off x="476" y="2750"/>
                <a:ext cx="272" cy="272"/>
              </a:xfrm>
              <a:prstGeom prst="rect">
                <a:avLst/>
              </a:prstGeom>
              <a:noFill/>
              <a:ln w="28575" algn="ctr">
                <a:noFill/>
                <a:miter lim="800000"/>
                <a:headEnd/>
                <a:tailEnd type="none" w="med" len="lg"/>
              </a:ln>
            </p:spPr>
            <p:txBody>
              <a:bodyPr wrap="none" anchor="ctr"/>
              <a:lstStyle/>
              <a:p>
                <a:r>
                  <a:rPr lang="en-US" altLang="zh-CN" sz="2000"/>
                  <a:t>3</a:t>
                </a:r>
              </a:p>
            </p:txBody>
          </p:sp>
          <p:sp>
            <p:nvSpPr>
              <p:cNvPr id="10329" name="Rectangle 116"/>
              <p:cNvSpPr>
                <a:spLocks noChangeArrowheads="1"/>
              </p:cNvSpPr>
              <p:nvPr/>
            </p:nvSpPr>
            <p:spPr bwMode="auto">
              <a:xfrm>
                <a:off x="476" y="3022"/>
                <a:ext cx="272" cy="272"/>
              </a:xfrm>
              <a:prstGeom prst="rect">
                <a:avLst/>
              </a:prstGeom>
              <a:noFill/>
              <a:ln w="28575" algn="ctr">
                <a:noFill/>
                <a:miter lim="800000"/>
                <a:headEnd/>
                <a:tailEnd type="none" w="med" len="lg"/>
              </a:ln>
            </p:spPr>
            <p:txBody>
              <a:bodyPr wrap="none" anchor="ctr"/>
              <a:lstStyle/>
              <a:p>
                <a:r>
                  <a:rPr lang="en-US" altLang="zh-CN" sz="2000"/>
                  <a:t>2</a:t>
                </a:r>
              </a:p>
            </p:txBody>
          </p:sp>
          <p:sp>
            <p:nvSpPr>
              <p:cNvPr id="10330" name="Rectangle 117"/>
              <p:cNvSpPr>
                <a:spLocks noChangeArrowheads="1"/>
              </p:cNvSpPr>
              <p:nvPr/>
            </p:nvSpPr>
            <p:spPr bwMode="auto">
              <a:xfrm>
                <a:off x="476" y="3294"/>
                <a:ext cx="272" cy="272"/>
              </a:xfrm>
              <a:prstGeom prst="rect">
                <a:avLst/>
              </a:prstGeom>
              <a:noFill/>
              <a:ln w="28575" algn="ctr">
                <a:noFill/>
                <a:miter lim="800000"/>
                <a:headEnd/>
                <a:tailEnd type="none" w="med" len="lg"/>
              </a:ln>
            </p:spPr>
            <p:txBody>
              <a:bodyPr wrap="none" anchor="ctr"/>
              <a:lstStyle/>
              <a:p>
                <a:r>
                  <a:rPr lang="en-US" altLang="zh-CN" sz="2000"/>
                  <a:t>1</a:t>
                </a:r>
              </a:p>
            </p:txBody>
          </p:sp>
        </p:grpSp>
        <p:sp>
          <p:nvSpPr>
            <p:cNvPr id="10320" name="Text Box 118"/>
            <p:cNvSpPr txBox="1">
              <a:spLocks noChangeArrowheads="1"/>
            </p:cNvSpPr>
            <p:nvPr/>
          </p:nvSpPr>
          <p:spPr bwMode="auto">
            <a:xfrm>
              <a:off x="4989" y="2429"/>
              <a:ext cx="703" cy="576"/>
            </a:xfrm>
            <a:prstGeom prst="rect">
              <a:avLst/>
            </a:prstGeom>
            <a:noFill/>
            <a:ln w="38100" algn="ctr">
              <a:noFill/>
              <a:miter lim="800000"/>
              <a:headEnd/>
              <a:tailEnd type="none" w="med" len="lg"/>
            </a:ln>
          </p:spPr>
          <p:txBody>
            <a:bodyPr>
              <a:spAutoFit/>
            </a:bodyPr>
            <a:lstStyle/>
            <a:p>
              <a:pPr>
                <a:spcBef>
                  <a:spcPct val="50000"/>
                </a:spcBef>
              </a:pPr>
              <a:r>
                <a:rPr lang="zh-CN" altLang="en-US"/>
                <a:t>时间</a:t>
              </a:r>
            </a:p>
            <a:p>
              <a:pPr>
                <a:spcBef>
                  <a:spcPct val="50000"/>
                </a:spcBef>
              </a:pPr>
              <a:r>
                <a:rPr lang="zh-CN" altLang="en-US" sz="2000"/>
                <a:t>（</a:t>
              </a:r>
              <a:r>
                <a:rPr lang="en-US" altLang="zh-CN" sz="2000"/>
                <a:t>Δ</a:t>
              </a:r>
              <a:r>
                <a:rPr lang="en-US" altLang="zh-CN" sz="2000" i="1">
                  <a:latin typeface="宋体" pitchFamily="2" charset="-122"/>
                </a:rPr>
                <a:t>t</a:t>
              </a:r>
              <a:r>
                <a:rPr lang="zh-CN" altLang="en-US" sz="2000"/>
                <a:t>）</a:t>
              </a:r>
            </a:p>
          </p:txBody>
        </p:sp>
        <p:sp>
          <p:nvSpPr>
            <p:cNvPr id="10321" name="Text Box 119"/>
            <p:cNvSpPr txBox="1">
              <a:spLocks noChangeArrowheads="1"/>
            </p:cNvSpPr>
            <p:nvPr/>
          </p:nvSpPr>
          <p:spPr bwMode="auto">
            <a:xfrm>
              <a:off x="90" y="1117"/>
              <a:ext cx="590" cy="288"/>
            </a:xfrm>
            <a:prstGeom prst="rect">
              <a:avLst/>
            </a:prstGeom>
            <a:noFill/>
            <a:ln w="38100" algn="ctr">
              <a:noFill/>
              <a:miter lim="800000"/>
              <a:headEnd/>
              <a:tailEnd type="none" w="med" len="lg"/>
            </a:ln>
          </p:spPr>
          <p:txBody>
            <a:bodyPr>
              <a:spAutoFit/>
            </a:bodyPr>
            <a:lstStyle/>
            <a:p>
              <a:pPr>
                <a:spcBef>
                  <a:spcPct val="50000"/>
                </a:spcBef>
              </a:pPr>
              <a:r>
                <a:rPr lang="zh-CN" altLang="en-US"/>
                <a:t>空间</a:t>
              </a:r>
              <a:endParaRPr lang="zh-CN" altLang="en-US" sz="2000"/>
            </a:p>
          </p:txBody>
        </p:sp>
        <p:sp>
          <p:nvSpPr>
            <p:cNvPr id="10322" name="Rectangle 121"/>
            <p:cNvSpPr>
              <a:spLocks noChangeArrowheads="1"/>
            </p:cNvSpPr>
            <p:nvPr/>
          </p:nvSpPr>
          <p:spPr bwMode="auto">
            <a:xfrm>
              <a:off x="3380" y="1389"/>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323" name="Rectangle 122"/>
            <p:cNvSpPr>
              <a:spLocks noChangeArrowheads="1"/>
            </p:cNvSpPr>
            <p:nvPr/>
          </p:nvSpPr>
          <p:spPr bwMode="auto">
            <a:xfrm>
              <a:off x="4468" y="1389"/>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324" name="Rectangle 123"/>
            <p:cNvSpPr>
              <a:spLocks noChangeArrowheads="1"/>
            </p:cNvSpPr>
            <p:nvPr/>
          </p:nvSpPr>
          <p:spPr bwMode="auto">
            <a:xfrm>
              <a:off x="4196" y="1388"/>
              <a:ext cx="272" cy="272"/>
            </a:xfrm>
            <a:prstGeom prst="rect">
              <a:avLst/>
            </a:prstGeom>
            <a:solidFill>
              <a:srgbClr val="0066FF"/>
            </a:solidFill>
            <a:ln w="28575" algn="ctr">
              <a:solidFill>
                <a:schemeClr val="tx1"/>
              </a:solidFill>
              <a:miter lim="800000"/>
              <a:headEnd/>
              <a:tailEnd type="none" w="med" len="lg"/>
            </a:ln>
          </p:spPr>
          <p:txBody>
            <a:bodyPr wrap="none" anchor="ctr"/>
            <a:lstStyle/>
            <a:p>
              <a:endParaRPr lang="zh-CN" altLang="en-US"/>
            </a:p>
          </p:txBody>
        </p:sp>
        <p:sp>
          <p:nvSpPr>
            <p:cNvPr id="10325" name="Rectangle 124"/>
            <p:cNvSpPr>
              <a:spLocks noChangeArrowheads="1"/>
            </p:cNvSpPr>
            <p:nvPr/>
          </p:nvSpPr>
          <p:spPr bwMode="auto">
            <a:xfrm>
              <a:off x="3107" y="1389"/>
              <a:ext cx="272" cy="272"/>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grpSp>
      <p:sp>
        <p:nvSpPr>
          <p:cNvPr id="109" name="Rectangle 2"/>
          <p:cNvSpPr>
            <a:spLocks noGrp="1" noChangeArrowheads="1"/>
          </p:cNvSpPr>
          <p:nvPr>
            <p:ph type="title"/>
          </p:nvPr>
        </p:nvSpPr>
        <p:spPr>
          <a:xfrm>
            <a:off x="611560" y="44624"/>
            <a:ext cx="8064128" cy="503461"/>
          </a:xfrm>
          <a:noFill/>
        </p:spPr>
        <p:txBody>
          <a:bodyPr anchor="t"/>
          <a:lstStyle/>
          <a:p>
            <a:r>
              <a:rPr lang="zh-CN" altLang="en-US" sz="2800" smtClean="0">
                <a:solidFill>
                  <a:srgbClr val="CC0066"/>
                </a:solidFill>
                <a:ea typeface="黑体" pitchFamily="2" charset="-122"/>
              </a:rPr>
              <a:t>流水线工作举例</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2" presetClass="entr" presetSubtype="4" fill="hold" nodeType="afterEffect">
                                  <p:stCondLst>
                                    <p:cond delay="0"/>
                                  </p:stCondLst>
                                  <p:childTnLst>
                                    <p:set>
                                      <p:cBhvr>
                                        <p:cTn id="12" dur="1" fill="hold">
                                          <p:stCondLst>
                                            <p:cond delay="0"/>
                                          </p:stCondLst>
                                        </p:cTn>
                                        <p:tgtEl>
                                          <p:spTgt spid="582659">
                                            <p:txEl>
                                              <p:pRg st="7" end="7"/>
                                            </p:txEl>
                                          </p:spTgt>
                                        </p:tgtEl>
                                        <p:attrNameLst>
                                          <p:attrName>style.visibility</p:attrName>
                                        </p:attrNameLst>
                                      </p:cBhvr>
                                      <p:to>
                                        <p:strVal val="visible"/>
                                      </p:to>
                                    </p:set>
                                    <p:animEffect transition="in" filter="slide(fromBottom)">
                                      <p:cBhvr>
                                        <p:cTn id="13" dur="500"/>
                                        <p:tgtEl>
                                          <p:spTgt spid="582659">
                                            <p:txEl>
                                              <p:pRg st="7" end="7"/>
                                            </p:txEl>
                                          </p:spTgt>
                                        </p:tgtEl>
                                      </p:cBhvr>
                                    </p:animEffect>
                                  </p:childTnLst>
                                </p:cTn>
                              </p:par>
                            </p:childTnLst>
                          </p:cTn>
                        </p:par>
                        <p:par>
                          <p:cTn id="14" fill="hold">
                            <p:stCondLst>
                              <p:cond delay="1000"/>
                            </p:stCondLst>
                            <p:childTnLst>
                              <p:par>
                                <p:cTn id="15" presetID="12" presetClass="entr" presetSubtype="4" fill="hold" nodeType="afterEffect">
                                  <p:stCondLst>
                                    <p:cond delay="0"/>
                                  </p:stCondLst>
                                  <p:childTnLst>
                                    <p:set>
                                      <p:cBhvr>
                                        <p:cTn id="16" dur="1" fill="hold">
                                          <p:stCondLst>
                                            <p:cond delay="0"/>
                                          </p:stCondLst>
                                        </p:cTn>
                                        <p:tgtEl>
                                          <p:spTgt spid="582659">
                                            <p:txEl>
                                              <p:pRg st="8" end="8"/>
                                            </p:txEl>
                                          </p:spTgt>
                                        </p:tgtEl>
                                        <p:attrNameLst>
                                          <p:attrName>style.visibility</p:attrName>
                                        </p:attrNameLst>
                                      </p:cBhvr>
                                      <p:to>
                                        <p:strVal val="visible"/>
                                      </p:to>
                                    </p:set>
                                    <p:animEffect transition="in" filter="slide(fromBottom)">
                                      <p:cBhvr>
                                        <p:cTn id="17" dur="500"/>
                                        <p:tgtEl>
                                          <p:spTgt spid="582659">
                                            <p:txEl>
                                              <p:pRg st="8" end="8"/>
                                            </p:txEl>
                                          </p:spTgt>
                                        </p:tgtEl>
                                      </p:cBhvr>
                                    </p:animEffect>
                                  </p:childTnLst>
                                </p:cTn>
                              </p:par>
                            </p:childTnLst>
                          </p:cTn>
                        </p:par>
                        <p:par>
                          <p:cTn id="18" fill="hold">
                            <p:stCondLst>
                              <p:cond delay="1500"/>
                            </p:stCondLst>
                            <p:childTnLst>
                              <p:par>
                                <p:cTn id="19" presetID="12" presetClass="entr" presetSubtype="4" fill="hold" nodeType="afterEffect">
                                  <p:stCondLst>
                                    <p:cond delay="0"/>
                                  </p:stCondLst>
                                  <p:childTnLst>
                                    <p:set>
                                      <p:cBhvr>
                                        <p:cTn id="20" dur="1" fill="hold">
                                          <p:stCondLst>
                                            <p:cond delay="0"/>
                                          </p:stCondLst>
                                        </p:cTn>
                                        <p:tgtEl>
                                          <p:spTgt spid="582659">
                                            <p:txEl>
                                              <p:pRg st="9" end="9"/>
                                            </p:txEl>
                                          </p:spTgt>
                                        </p:tgtEl>
                                        <p:attrNameLst>
                                          <p:attrName>style.visibility</p:attrName>
                                        </p:attrNameLst>
                                      </p:cBhvr>
                                      <p:to>
                                        <p:strVal val="visible"/>
                                      </p:to>
                                    </p:set>
                                    <p:animEffect transition="in" filter="slide(fromBottom)">
                                      <p:cBhvr>
                                        <p:cTn id="21" dur="500"/>
                                        <p:tgtEl>
                                          <p:spTgt spid="5826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8DA6F7E1-63EA-4ADD-9AD2-6C5FD9F49676}" type="slidenum">
              <a:rPr lang="zh-CN" altLang="en-US"/>
              <a:pPr/>
              <a:t>95</a:t>
            </a:fld>
            <a:endParaRPr lang="en-US" altLang="zh-CN"/>
          </a:p>
        </p:txBody>
      </p:sp>
      <p:sp>
        <p:nvSpPr>
          <p:cNvPr id="1397765" name="Rectangle 5" descr="纸莎草纸"/>
          <p:cNvSpPr>
            <a:spLocks noGrp="1" noChangeArrowheads="1"/>
          </p:cNvSpPr>
          <p:nvPr>
            <p:ph type="body" idx="1"/>
          </p:nvPr>
        </p:nvSpPr>
        <p:spPr>
          <a:xfrm>
            <a:off x="899344" y="1341239"/>
            <a:ext cx="7201048" cy="4103985"/>
          </a:xfrm>
          <a:blipFill dpi="0" rotWithShape="1">
            <a:blip r:embed="rId2" cstate="print"/>
            <a:srcRect/>
            <a:tile tx="0" ty="0" sx="100000" sy="100000" flip="none" algn="tl"/>
          </a:blipFill>
          <a:ln/>
          <a:effectLst>
            <a:outerShdw blurRad="50800" dist="38100" dir="2700000" algn="tl" rotWithShape="0">
              <a:prstClr val="black">
                <a:alpha val="40000"/>
              </a:prstClr>
            </a:outerShdw>
            <a:softEdge rad="127000"/>
          </a:effectLst>
        </p:spPr>
        <p:txBody>
          <a:bodyPr/>
          <a:lstStyle/>
          <a:p>
            <a:pPr marL="0" indent="0" algn="ctr">
              <a:spcBef>
                <a:spcPct val="0"/>
              </a:spcBef>
              <a:buFont typeface="Wingdings" pitchFamily="2" charset="2"/>
              <a:buNone/>
            </a:pPr>
            <a:endParaRPr lang="zh-CN" altLang="en-US" sz="2400">
              <a:solidFill>
                <a:schemeClr val="bg2"/>
              </a:solidFill>
              <a:latin typeface="Arial" charset="0"/>
              <a:ea typeface="黑体" pitchFamily="2" charset="-122"/>
            </a:endParaRPr>
          </a:p>
          <a:p>
            <a:pPr marL="0" indent="0" algn="ctr">
              <a:spcBef>
                <a:spcPct val="0"/>
              </a:spcBef>
              <a:buFont typeface="Wingdings" pitchFamily="2" charset="2"/>
              <a:buNone/>
            </a:pPr>
            <a:r>
              <a:rPr lang="zh-CN" altLang="en-US" sz="4400">
                <a:solidFill>
                  <a:schemeClr val="bg2"/>
                </a:solidFill>
                <a:latin typeface="Arial" charset="0"/>
                <a:ea typeface="黑体" pitchFamily="2" charset="-122"/>
              </a:rPr>
              <a:t>作业</a:t>
            </a:r>
            <a:endParaRPr lang="zh-CN" altLang="en-US" sz="4400">
              <a:latin typeface="Arial" charset="0"/>
            </a:endParaRPr>
          </a:p>
          <a:p>
            <a:pPr marL="0" indent="0">
              <a:spcBef>
                <a:spcPct val="50000"/>
              </a:spcBef>
              <a:buFont typeface="Wingdings" pitchFamily="2" charset="2"/>
              <a:buNone/>
            </a:pPr>
            <a:endParaRPr lang="en-US" altLang="zh-CN" sz="3200">
              <a:latin typeface="Arial" charset="0"/>
              <a:ea typeface="黑体" pitchFamily="2" charset="-122"/>
            </a:endParaRPr>
          </a:p>
          <a:p>
            <a:pPr marL="0" indent="0">
              <a:spcBef>
                <a:spcPct val="50000"/>
              </a:spcBef>
              <a:buFont typeface="Wingdings" pitchFamily="2" charset="2"/>
              <a:buNone/>
            </a:pPr>
            <a:r>
              <a:rPr lang="zh-CN" altLang="en-US" sz="3200" smtClean="0">
                <a:effectLst>
                  <a:outerShdw blurRad="38100" dist="38100" dir="2700000" algn="tl">
                    <a:srgbClr val="FFFFFF"/>
                  </a:outerShdw>
                </a:effectLst>
                <a:latin typeface="Arial" charset="0"/>
                <a:ea typeface="黑体" pitchFamily="2" charset="-122"/>
              </a:rPr>
              <a:t>  西电版</a:t>
            </a:r>
            <a:r>
              <a:rPr lang="en-US" altLang="zh-CN" sz="3200" smtClean="0">
                <a:effectLst>
                  <a:outerShdw blurRad="38100" dist="38100" dir="2700000" algn="tl">
                    <a:srgbClr val="FFFFFF"/>
                  </a:outerShdw>
                </a:effectLst>
                <a:latin typeface="Arial" charset="0"/>
                <a:ea typeface="黑体" pitchFamily="2" charset="-122"/>
              </a:rPr>
              <a:t>P278/</a:t>
            </a:r>
            <a:r>
              <a:rPr lang="zh-CN" altLang="en-US" sz="3200" smtClean="0">
                <a:effectLst>
                  <a:outerShdw blurRad="38100" dist="38100" dir="2700000" algn="tl">
                    <a:srgbClr val="FFFFFF"/>
                  </a:outerShdw>
                </a:effectLst>
                <a:latin typeface="Arial" charset="0"/>
                <a:ea typeface="黑体" pitchFamily="2" charset="-122"/>
              </a:rPr>
              <a:t>高教版</a:t>
            </a:r>
            <a:r>
              <a:rPr lang="en-US" altLang="zh-CN" sz="3200" smtClean="0">
                <a:effectLst>
                  <a:outerShdw blurRad="38100" dist="38100" dir="2700000" algn="tl">
                    <a:srgbClr val="FFFFFF"/>
                  </a:outerShdw>
                </a:effectLst>
                <a:latin typeface="Arial" charset="0"/>
                <a:ea typeface="黑体" pitchFamily="2" charset="-122"/>
              </a:rPr>
              <a:t>P340</a:t>
            </a:r>
            <a:r>
              <a:rPr lang="zh-CN" altLang="en-US" sz="3200">
                <a:effectLst>
                  <a:outerShdw blurRad="38100" dist="38100" dir="2700000" algn="tl">
                    <a:srgbClr val="FFFFFF"/>
                  </a:outerShdw>
                </a:effectLst>
                <a:latin typeface="Arial" charset="0"/>
                <a:ea typeface="黑体" pitchFamily="2" charset="-122"/>
              </a:rPr>
              <a:t>，</a:t>
            </a:r>
            <a:r>
              <a:rPr lang="zh-CN" altLang="en-US" sz="3200">
                <a:solidFill>
                  <a:srgbClr val="C00000"/>
                </a:solidFill>
                <a:effectLst>
                  <a:outerShdw blurRad="38100" dist="38100" dir="2700000" algn="tl">
                    <a:srgbClr val="FFFFFF"/>
                  </a:outerShdw>
                </a:effectLst>
                <a:latin typeface="Arial" charset="0"/>
                <a:ea typeface="黑体" pitchFamily="2" charset="-122"/>
              </a:rPr>
              <a:t>习题 </a:t>
            </a:r>
            <a:r>
              <a:rPr lang="en-US" altLang="zh-CN" sz="3200">
                <a:solidFill>
                  <a:srgbClr val="C00000"/>
                </a:solidFill>
                <a:effectLst>
                  <a:outerShdw blurRad="38100" dist="38100" dir="2700000" algn="tl">
                    <a:srgbClr val="FFFFFF"/>
                  </a:outerShdw>
                </a:effectLst>
                <a:latin typeface="Arial" charset="0"/>
                <a:ea typeface="黑体" pitchFamily="2" charset="-122"/>
              </a:rPr>
              <a:t>7.7</a:t>
            </a:r>
          </a:p>
          <a:p>
            <a:pPr marL="0" indent="0">
              <a:spcBef>
                <a:spcPct val="50000"/>
              </a:spcBef>
              <a:buNone/>
            </a:pPr>
            <a:r>
              <a:rPr lang="zh-CN" altLang="en-US" sz="3200" smtClean="0">
                <a:effectLst>
                  <a:outerShdw blurRad="38100" dist="38100" dir="2700000" algn="tl">
                    <a:srgbClr val="FFFFFF"/>
                  </a:outerShdw>
                </a:effectLst>
                <a:latin typeface="Arial" charset="0"/>
                <a:ea typeface="黑体" pitchFamily="2" charset="-122"/>
              </a:rPr>
              <a:t>  西电版</a:t>
            </a:r>
            <a:r>
              <a:rPr lang="en-US" altLang="zh-CN" sz="3200" smtClean="0">
                <a:effectLst>
                  <a:outerShdw blurRad="38100" dist="38100" dir="2700000" algn="tl">
                    <a:srgbClr val="FFFFFF"/>
                  </a:outerShdw>
                </a:effectLst>
                <a:latin typeface="Arial" charset="0"/>
                <a:ea typeface="黑体" pitchFamily="2" charset="-122"/>
              </a:rPr>
              <a:t>P280/</a:t>
            </a:r>
            <a:r>
              <a:rPr lang="zh-CN" altLang="en-US" sz="3200" smtClean="0">
                <a:effectLst>
                  <a:outerShdw blurRad="38100" dist="38100" dir="2700000" algn="tl">
                    <a:srgbClr val="FFFFFF"/>
                  </a:outerShdw>
                </a:effectLst>
                <a:latin typeface="Arial" charset="0"/>
                <a:ea typeface="黑体" pitchFamily="2" charset="-122"/>
              </a:rPr>
              <a:t>高教版</a:t>
            </a:r>
            <a:r>
              <a:rPr lang="en-US" altLang="zh-CN" sz="3200" smtClean="0">
                <a:effectLst>
                  <a:outerShdw blurRad="38100" dist="38100" dir="2700000" algn="tl">
                    <a:srgbClr val="FFFFFF"/>
                  </a:outerShdw>
                </a:effectLst>
                <a:latin typeface="Arial" charset="0"/>
                <a:ea typeface="黑体" pitchFamily="2" charset="-122"/>
              </a:rPr>
              <a:t>P342</a:t>
            </a:r>
            <a:r>
              <a:rPr lang="zh-CN" altLang="en-US" sz="3200">
                <a:effectLst>
                  <a:outerShdw blurRad="38100" dist="38100" dir="2700000" algn="tl">
                    <a:srgbClr val="FFFFFF"/>
                  </a:outerShdw>
                </a:effectLst>
                <a:latin typeface="Arial" charset="0"/>
                <a:ea typeface="黑体" pitchFamily="2" charset="-122"/>
              </a:rPr>
              <a:t>，</a:t>
            </a:r>
            <a:r>
              <a:rPr lang="zh-CN" altLang="en-US" sz="3200">
                <a:solidFill>
                  <a:srgbClr val="C00000"/>
                </a:solidFill>
                <a:effectLst>
                  <a:outerShdw blurRad="38100" dist="38100" dir="2700000" algn="tl">
                    <a:srgbClr val="FFFFFF"/>
                  </a:outerShdw>
                </a:effectLst>
                <a:latin typeface="Arial" charset="0"/>
                <a:ea typeface="黑体" pitchFamily="2" charset="-122"/>
              </a:rPr>
              <a:t>习题 </a:t>
            </a:r>
            <a:r>
              <a:rPr lang="en-US" altLang="zh-CN" sz="3200">
                <a:solidFill>
                  <a:srgbClr val="C00000"/>
                </a:solidFill>
                <a:effectLst>
                  <a:outerShdw blurRad="38100" dist="38100" dir="2700000" algn="tl">
                    <a:srgbClr val="FFFFFF"/>
                  </a:outerShdw>
                </a:effectLst>
                <a:latin typeface="Arial" charset="0"/>
                <a:ea typeface="黑体" pitchFamily="2" charset="-122"/>
              </a:rPr>
              <a:t>7.16</a:t>
            </a:r>
          </a:p>
        </p:txBody>
      </p:sp>
      <p:pic>
        <p:nvPicPr>
          <p:cNvPr id="8" name="Picture 2" descr="C:\Users\CheXQ\AppData\Local\Microsoft\Windows\Temporary Internet Files\Content.IE5\KZR1BXA8\MCj04460960000[1].wmf"/>
          <p:cNvPicPr>
            <a:picLocks noChangeAspect="1" noChangeArrowheads="1"/>
          </p:cNvPicPr>
          <p:nvPr/>
        </p:nvPicPr>
        <p:blipFill>
          <a:blip r:embed="rId3" cstate="print"/>
          <a:srcRect/>
          <a:stretch>
            <a:fillRect/>
          </a:stretch>
        </p:blipFill>
        <p:spPr bwMode="auto">
          <a:xfrm>
            <a:off x="7380312" y="981199"/>
            <a:ext cx="1474574" cy="3205846"/>
          </a:xfrm>
          <a:prstGeom prst="rect">
            <a:avLst/>
          </a:prstGeom>
          <a:noFill/>
          <a:ln w="9525">
            <a:noFill/>
            <a:miter lim="800000"/>
            <a:headEnd/>
            <a:tailEnd/>
          </a:ln>
        </p:spPr>
      </p:pic>
      <p:pic>
        <p:nvPicPr>
          <p:cNvPr id="11" name="Picture 4" descr="C:\Users\车向泉\AppData\Local\Microsoft\Windows\Temporary Internet Files\Content.IE5\FE5TM330\MC900437483[1].wmf"/>
          <p:cNvPicPr>
            <a:picLocks noChangeAspect="1" noChangeArrowheads="1"/>
          </p:cNvPicPr>
          <p:nvPr/>
        </p:nvPicPr>
        <p:blipFill>
          <a:blip r:embed="rId4" cstate="print">
            <a:clrChange>
              <a:clrFrom>
                <a:srgbClr val="000000"/>
              </a:clrFrom>
              <a:clrTo>
                <a:srgbClr val="000000">
                  <a:alpha val="0"/>
                </a:srgbClr>
              </a:clrTo>
            </a:clrChange>
          </a:blip>
          <a:srcRect l="9008" r="24937" b="49354"/>
          <a:stretch>
            <a:fillRect/>
          </a:stretch>
        </p:blipFill>
        <p:spPr bwMode="auto">
          <a:xfrm flipH="1">
            <a:off x="1043608" y="692696"/>
            <a:ext cx="1584176" cy="1330095"/>
          </a:xfrm>
          <a:prstGeom prst="rect">
            <a:avLst/>
          </a:prstGeom>
          <a:noFill/>
          <a:ln w="9525">
            <a:noFill/>
            <a:miter lim="800000"/>
            <a:headEnd/>
            <a:tailEnd/>
          </a:ln>
        </p:spPr>
      </p:pic>
      <p:cxnSp>
        <p:nvCxnSpPr>
          <p:cNvPr id="15" name="直接连接符 14"/>
          <p:cNvCxnSpPr/>
          <p:nvPr/>
        </p:nvCxnSpPr>
        <p:spPr bwMode="auto">
          <a:xfrm>
            <a:off x="1187624" y="2868002"/>
            <a:ext cx="6552728" cy="0"/>
          </a:xfrm>
          <a:prstGeom prst="line">
            <a:avLst/>
          </a:prstGeom>
          <a:solidFill>
            <a:srgbClr val="FFFFFF"/>
          </a:solidFill>
          <a:ln w="76200" cap="flat" cmpd="tri" algn="ctr">
            <a:solidFill>
              <a:srgbClr val="CC6600"/>
            </a:solidFill>
            <a:prstDash val="solid"/>
            <a:round/>
            <a:headEnd type="none" w="med" len="med"/>
            <a:tailEnd type="none" w="med" len="med"/>
          </a:ln>
          <a:effectLst>
            <a:outerShdw blurRad="50800" dist="38100" dir="2700000" algn="tl" rotWithShape="0">
              <a:prstClr val="black">
                <a:alpha val="40000"/>
              </a:prstClr>
            </a:outerShdw>
          </a:effectLst>
        </p:spPr>
      </p:cxn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隶书"/>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2857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rgbClr val="FFFFFF"/>
        </a:solidFill>
        <a:ln w="2857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22729</TotalTime>
  <Words>7589</Words>
  <Application>Microsoft Office PowerPoint</Application>
  <PresentationFormat>全屏显示(4:3)</PresentationFormat>
  <Paragraphs>2647</Paragraphs>
  <Slides>95</Slides>
  <Notes>0</Notes>
  <HiddenSlides>6</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5</vt:i4>
      </vt:variant>
      <vt:variant>
        <vt:lpstr>幻灯片标题</vt:lpstr>
      </vt:variant>
      <vt:variant>
        <vt:i4>95</vt:i4>
      </vt:variant>
    </vt:vector>
  </HeadingPairs>
  <TitlesOfParts>
    <vt:vector size="111" baseType="lpstr">
      <vt:lpstr>黑体</vt:lpstr>
      <vt:lpstr>华文行楷</vt:lpstr>
      <vt:lpstr>楷体_GB2312</vt:lpstr>
      <vt:lpstr>隶书</vt:lpstr>
      <vt:lpstr>宋体</vt:lpstr>
      <vt:lpstr>Arial</vt:lpstr>
      <vt:lpstr>Arial Black</vt:lpstr>
      <vt:lpstr>Courier New</vt:lpstr>
      <vt:lpstr>Times New Roman</vt:lpstr>
      <vt:lpstr>Wingdings</vt:lpstr>
      <vt:lpstr>Pixel</vt:lpstr>
      <vt:lpstr>Image</vt:lpstr>
      <vt:lpstr>文档</vt:lpstr>
      <vt:lpstr>Document</vt:lpstr>
      <vt:lpstr>公式</vt:lpstr>
      <vt:lpstr>Visio</vt:lpstr>
      <vt:lpstr>PowerPoint 演示文稿</vt:lpstr>
      <vt:lpstr>本章内容：</vt:lpstr>
      <vt:lpstr>PowerPoint 演示文稿</vt:lpstr>
      <vt:lpstr>并行处理技术</vt:lpstr>
      <vt:lpstr>基本思想：流水举例</vt:lpstr>
      <vt:lpstr>基本思想：流水举例</vt:lpstr>
      <vt:lpstr>基本思想：流水举例</vt:lpstr>
      <vt:lpstr>基本思想：流水举例</vt:lpstr>
      <vt:lpstr>并行处理技术</vt:lpstr>
      <vt:lpstr>基本思想：流水举例</vt:lpstr>
      <vt:lpstr>7.1 流水线处理</vt:lpstr>
      <vt:lpstr>7.1 流水线处理      一、流水线的一般结构</vt:lpstr>
      <vt:lpstr>7.1 流水线处理      一、流水线的一般结构</vt:lpstr>
      <vt:lpstr>7.1 流水线处理      二、流水线类型</vt:lpstr>
      <vt:lpstr>7.1 流水线处理      二、流水线类型</vt:lpstr>
      <vt:lpstr>7.1 流水线处理      二、流水线类型</vt:lpstr>
      <vt:lpstr>7.1 流水线处理      二、流水线类型</vt:lpstr>
      <vt:lpstr>7.1 流水线处理      二、流水线类型</vt:lpstr>
      <vt:lpstr>7.1 流水线处理      二、流水线类型</vt:lpstr>
      <vt:lpstr>7.1 流水线处理      二、流水线类型</vt:lpstr>
      <vt:lpstr>7.1 流水线处理      二、流水线类型</vt:lpstr>
      <vt:lpstr>7.1 流水线处理      二、流水线类型</vt:lpstr>
      <vt:lpstr>7.1 流水线处理      二、流水线类型</vt:lpstr>
      <vt:lpstr>7.1 流水线处理      二、流水线类型</vt:lpstr>
      <vt:lpstr>7.1 流水线处理      二、流水线类型</vt:lpstr>
      <vt:lpstr>PowerPoint 演示文稿</vt:lpstr>
      <vt:lpstr>7.2.1 浮点加/减法器流水线</vt:lpstr>
      <vt:lpstr>7.2.1 浮点加/减法器流水线</vt:lpstr>
      <vt:lpstr>7.2.1 浮点加/减法器流水线</vt:lpstr>
      <vt:lpstr>PowerPoint 演示文稿</vt:lpstr>
      <vt:lpstr>7.2.2 浮点乘/除法器流水线</vt:lpstr>
      <vt:lpstr>7.2.2 浮点乘/除法器流水线</vt:lpstr>
      <vt:lpstr>7.2.2 浮点乘/除法器流水线</vt:lpstr>
      <vt:lpstr>7.2.2 浮点乘/除法器流水线</vt:lpstr>
      <vt:lpstr>7.2.2 浮点乘/除法器流水线</vt:lpstr>
      <vt:lpstr>7.2.2 浮点乘/除法器流水线</vt:lpstr>
      <vt:lpstr>PowerPoint 演示文稿</vt:lpstr>
      <vt:lpstr>PowerPoint 演示文稿</vt:lpstr>
      <vt:lpstr>PowerPoint 演示文稿</vt:lpstr>
      <vt:lpstr>7.3 指令流水线</vt:lpstr>
      <vt:lpstr>7.3.1 基本的指令流水线</vt:lpstr>
      <vt:lpstr>7.3.1 基本的指令流水线</vt:lpstr>
      <vt:lpstr>7.3.1 基本的指令流水线</vt:lpstr>
      <vt:lpstr>7.3.1 基本的指令流水线</vt:lpstr>
      <vt:lpstr>7.3.1 基本的指令流水线</vt:lpstr>
      <vt:lpstr>7.3.2 指令流水线策略</vt:lpstr>
      <vt:lpstr>7.3.2 指令流水线策略     1. 增加指令流水线深度</vt:lpstr>
      <vt:lpstr>7.3.2 指令流水线策略     1. 增加指令流水线深度</vt:lpstr>
      <vt:lpstr>PowerPoint 演示文稿</vt:lpstr>
      <vt:lpstr>PowerPoint 演示文稿</vt:lpstr>
      <vt:lpstr>7.3.2 指令流水线策略     1. 增加指令流水线深度</vt:lpstr>
      <vt:lpstr>7.3.2 指令流水线策略     2. 增加指令流水线条数</vt:lpstr>
      <vt:lpstr>7.3.2 指令流水线策略     2. 增加指令流水线条数</vt:lpstr>
      <vt:lpstr>7.3.2 指令流水线策略     2. 增加指令流水线条数</vt:lpstr>
      <vt:lpstr>PowerPoint 演示文稿</vt:lpstr>
      <vt:lpstr>7.4.1 时-空图</vt:lpstr>
      <vt:lpstr>7.4.1 时-空图</vt:lpstr>
      <vt:lpstr>7.4.2 吞吐率</vt:lpstr>
      <vt:lpstr>7.4.2 吞吐率</vt:lpstr>
      <vt:lpstr>7.4.2 吞吐率</vt:lpstr>
      <vt:lpstr>7.4.2 吞吐率</vt:lpstr>
      <vt:lpstr>7.4.2 吞吐率</vt:lpstr>
      <vt:lpstr>7.4.2 吞吐率</vt:lpstr>
      <vt:lpstr>7.4.2 吞吐率</vt:lpstr>
      <vt:lpstr>7.4.2 吞吐率</vt:lpstr>
      <vt:lpstr>7.4.2 吞吐率</vt:lpstr>
      <vt:lpstr>7.4.3 加速比</vt:lpstr>
      <vt:lpstr>7.4.3 加速比</vt:lpstr>
      <vt:lpstr>7.4.3 加速比</vt:lpstr>
      <vt:lpstr>7.4.4 效率</vt:lpstr>
      <vt:lpstr>7.4.4 效率</vt:lpstr>
      <vt:lpstr>7.4.4 效率</vt:lpstr>
      <vt:lpstr>7.4.5 吞吐率、加速比和效率的关系</vt:lpstr>
      <vt:lpstr>7.4.6 流水线性能分析</vt:lpstr>
      <vt:lpstr>7.4.6 流水线性能分析</vt:lpstr>
      <vt:lpstr>7.4.6 流水线性能分析</vt:lpstr>
      <vt:lpstr>7.4.6 流水线性能分析</vt:lpstr>
      <vt:lpstr>7.4.6 流水线性能分析</vt:lpstr>
      <vt:lpstr>7.4.6 流水线性能分析</vt:lpstr>
      <vt:lpstr>7.4.6 流水线性能分析</vt:lpstr>
      <vt:lpstr>7.4.6 流水线性能分析</vt:lpstr>
      <vt:lpstr>7.4.6 流水线性能分析</vt:lpstr>
      <vt:lpstr>7.4.6 流水线性能分析</vt:lpstr>
      <vt:lpstr>7.4.6 流水线性能分析</vt:lpstr>
      <vt:lpstr>7.4.6 流水线性能分析</vt:lpstr>
      <vt:lpstr>7.4.6 流水线性能分析</vt:lpstr>
      <vt:lpstr>7.4.6 流水线性能分析</vt:lpstr>
      <vt:lpstr>PowerPoint 演示文稿</vt:lpstr>
      <vt:lpstr>PowerPoint 演示文稿</vt:lpstr>
      <vt:lpstr>流水线工作举例</vt:lpstr>
      <vt:lpstr>流水线工作举例</vt:lpstr>
      <vt:lpstr>流水线工作举例</vt:lpstr>
      <vt:lpstr>流水线工作举例</vt:lpstr>
      <vt:lpstr>流水线工作举例</vt:lpstr>
      <vt:lpstr>PowerPoint 演示文稿</vt:lpstr>
    </vt:vector>
  </TitlesOfParts>
  <Company>西安电子科技大学 计算机学院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计算机组成与体系结构</dc:title>
  <dc:subject>第7章 流水线技术与指令级并行</dc:subject>
  <dc:creator>车向泉</dc:creator>
  <cp:lastModifiedBy>车向泉</cp:lastModifiedBy>
  <cp:revision>1022</cp:revision>
  <dcterms:created xsi:type="dcterms:W3CDTF">1601-01-01T00:00:00Z</dcterms:created>
  <dcterms:modified xsi:type="dcterms:W3CDTF">2018-06-11T02:26:21Z</dcterms:modified>
</cp:coreProperties>
</file>