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3" r:id="rId1"/>
  </p:sldMasterIdLst>
  <p:notesMasterIdLst>
    <p:notesMasterId r:id="rId126"/>
  </p:notesMasterIdLst>
  <p:handoutMasterIdLst>
    <p:handoutMasterId r:id="rId127"/>
  </p:handoutMasterIdLst>
  <p:sldIdLst>
    <p:sldId id="1072" r:id="rId2"/>
    <p:sldId id="1181" r:id="rId3"/>
    <p:sldId id="1182" r:id="rId4"/>
    <p:sldId id="1122" r:id="rId5"/>
    <p:sldId id="1123" r:id="rId6"/>
    <p:sldId id="1124" r:id="rId7"/>
    <p:sldId id="1125" r:id="rId8"/>
    <p:sldId id="1126" r:id="rId9"/>
    <p:sldId id="1127" r:id="rId10"/>
    <p:sldId id="1129" r:id="rId11"/>
    <p:sldId id="1183" r:id="rId12"/>
    <p:sldId id="1184" r:id="rId13"/>
    <p:sldId id="1185" r:id="rId14"/>
    <p:sldId id="1186" r:id="rId15"/>
    <p:sldId id="1187" r:id="rId16"/>
    <p:sldId id="1130" r:id="rId17"/>
    <p:sldId id="1131" r:id="rId18"/>
    <p:sldId id="1191" r:id="rId19"/>
    <p:sldId id="1132" r:id="rId20"/>
    <p:sldId id="1133" r:id="rId21"/>
    <p:sldId id="1192" r:id="rId22"/>
    <p:sldId id="1134" r:id="rId23"/>
    <p:sldId id="1189" r:id="rId24"/>
    <p:sldId id="1190" r:id="rId25"/>
    <p:sldId id="1135" r:id="rId26"/>
    <p:sldId id="1193" r:id="rId27"/>
    <p:sldId id="1194" r:id="rId28"/>
    <p:sldId id="1195" r:id="rId29"/>
    <p:sldId id="1136" r:id="rId30"/>
    <p:sldId id="1137" r:id="rId31"/>
    <p:sldId id="1138" r:id="rId32"/>
    <p:sldId id="1139" r:id="rId33"/>
    <p:sldId id="1202" r:id="rId34"/>
    <p:sldId id="1203" r:id="rId35"/>
    <p:sldId id="1204" r:id="rId36"/>
    <p:sldId id="1205" r:id="rId37"/>
    <p:sldId id="1206" r:id="rId38"/>
    <p:sldId id="1207" r:id="rId39"/>
    <p:sldId id="1140" r:id="rId40"/>
    <p:sldId id="1141" r:id="rId41"/>
    <p:sldId id="1196" r:id="rId42"/>
    <p:sldId id="1197" r:id="rId43"/>
    <p:sldId id="1198" r:id="rId44"/>
    <p:sldId id="1142" r:id="rId45"/>
    <p:sldId id="1208" r:id="rId46"/>
    <p:sldId id="1144" r:id="rId47"/>
    <p:sldId id="1145" r:id="rId48"/>
    <p:sldId id="1146" r:id="rId49"/>
    <p:sldId id="1147" r:id="rId50"/>
    <p:sldId id="1148" r:id="rId51"/>
    <p:sldId id="1209" r:id="rId52"/>
    <p:sldId id="1150" r:id="rId53"/>
    <p:sldId id="1151" r:id="rId54"/>
    <p:sldId id="1152" r:id="rId55"/>
    <p:sldId id="1153" r:id="rId56"/>
    <p:sldId id="1154" r:id="rId57"/>
    <p:sldId id="1155" r:id="rId58"/>
    <p:sldId id="1156" r:id="rId59"/>
    <p:sldId id="1157" r:id="rId60"/>
    <p:sldId id="1158" r:id="rId61"/>
    <p:sldId id="1159" r:id="rId62"/>
    <p:sldId id="1212" r:id="rId63"/>
    <p:sldId id="1213" r:id="rId64"/>
    <p:sldId id="1214" r:id="rId65"/>
    <p:sldId id="1215" r:id="rId66"/>
    <p:sldId id="1216" r:id="rId67"/>
    <p:sldId id="1217" r:id="rId68"/>
    <p:sldId id="1218" r:id="rId69"/>
    <p:sldId id="1219" r:id="rId70"/>
    <p:sldId id="1220" r:id="rId71"/>
    <p:sldId id="1221" r:id="rId72"/>
    <p:sldId id="1222" r:id="rId73"/>
    <p:sldId id="1224" r:id="rId74"/>
    <p:sldId id="1225" r:id="rId75"/>
    <p:sldId id="1226" r:id="rId76"/>
    <p:sldId id="1227" r:id="rId77"/>
    <p:sldId id="1228" r:id="rId78"/>
    <p:sldId id="1160" r:id="rId79"/>
    <p:sldId id="1161" r:id="rId80"/>
    <p:sldId id="1199" r:id="rId81"/>
    <p:sldId id="1200" r:id="rId82"/>
    <p:sldId id="1201" r:id="rId83"/>
    <p:sldId id="1210" r:id="rId84"/>
    <p:sldId id="1163" r:id="rId85"/>
    <p:sldId id="1164" r:id="rId86"/>
    <p:sldId id="1165" r:id="rId87"/>
    <p:sldId id="1166" r:id="rId88"/>
    <p:sldId id="1167" r:id="rId89"/>
    <p:sldId id="1168" r:id="rId90"/>
    <p:sldId id="1169" r:id="rId91"/>
    <p:sldId id="1170" r:id="rId92"/>
    <p:sldId id="1231" r:id="rId93"/>
    <p:sldId id="1232" r:id="rId94"/>
    <p:sldId id="1171" r:id="rId95"/>
    <p:sldId id="1172" r:id="rId96"/>
    <p:sldId id="1243" r:id="rId97"/>
    <p:sldId id="1173" r:id="rId98"/>
    <p:sldId id="1241" r:id="rId99"/>
    <p:sldId id="1244" r:id="rId100"/>
    <p:sldId id="1245" r:id="rId101"/>
    <p:sldId id="1246" r:id="rId102"/>
    <p:sldId id="1240" r:id="rId103"/>
    <p:sldId id="1175" r:id="rId104"/>
    <p:sldId id="1176" r:id="rId105"/>
    <p:sldId id="1177" r:id="rId106"/>
    <p:sldId id="1233" r:id="rId107"/>
    <p:sldId id="1234" r:id="rId108"/>
    <p:sldId id="1235" r:id="rId109"/>
    <p:sldId id="1236" r:id="rId110"/>
    <p:sldId id="1237" r:id="rId111"/>
    <p:sldId id="1238" r:id="rId112"/>
    <p:sldId id="1252" r:id="rId113"/>
    <p:sldId id="1253" r:id="rId114"/>
    <p:sldId id="1255" r:id="rId115"/>
    <p:sldId id="1248" r:id="rId116"/>
    <p:sldId id="1249" r:id="rId117"/>
    <p:sldId id="1250" r:id="rId118"/>
    <p:sldId id="1251" r:id="rId119"/>
    <p:sldId id="1254" r:id="rId120"/>
    <p:sldId id="1256" r:id="rId121"/>
    <p:sldId id="1257" r:id="rId122"/>
    <p:sldId id="1178" r:id="rId123"/>
    <p:sldId id="1211" r:id="rId124"/>
    <p:sldId id="1180" r:id="rId125"/>
  </p:sldIdLst>
  <p:sldSz cx="9144000" cy="6858000" type="screen4x3"/>
  <p:notesSz cx="9939338" cy="6807200"/>
  <p:defaultTextStyle>
    <a:defPPr>
      <a:defRPr lang="en-US"/>
    </a:defPPr>
    <a:lvl1pPr algn="ctr" rtl="0" fontAlgn="base">
      <a:spcBef>
        <a:spcPct val="50000"/>
      </a:spcBef>
      <a:spcAft>
        <a:spcPct val="0"/>
      </a:spcAft>
      <a:defRPr sz="2800" b="1" kern="1200">
        <a:solidFill>
          <a:schemeClr val="tx1"/>
        </a:solidFill>
        <a:latin typeface="Times New Roman" pitchFamily="18" charset="0"/>
        <a:ea typeface="宋体" charset="-122"/>
        <a:cs typeface="+mn-cs"/>
      </a:defRPr>
    </a:lvl1pPr>
    <a:lvl2pPr marL="457200" algn="ctr" rtl="0" fontAlgn="base">
      <a:spcBef>
        <a:spcPct val="50000"/>
      </a:spcBef>
      <a:spcAft>
        <a:spcPct val="0"/>
      </a:spcAft>
      <a:defRPr sz="2800" b="1" kern="1200">
        <a:solidFill>
          <a:schemeClr val="tx1"/>
        </a:solidFill>
        <a:latin typeface="Times New Roman" pitchFamily="18" charset="0"/>
        <a:ea typeface="宋体" charset="-122"/>
        <a:cs typeface="+mn-cs"/>
      </a:defRPr>
    </a:lvl2pPr>
    <a:lvl3pPr marL="914400" algn="ctr" rtl="0" fontAlgn="base">
      <a:spcBef>
        <a:spcPct val="50000"/>
      </a:spcBef>
      <a:spcAft>
        <a:spcPct val="0"/>
      </a:spcAft>
      <a:defRPr sz="2800" b="1" kern="1200">
        <a:solidFill>
          <a:schemeClr val="tx1"/>
        </a:solidFill>
        <a:latin typeface="Times New Roman" pitchFamily="18" charset="0"/>
        <a:ea typeface="宋体" charset="-122"/>
        <a:cs typeface="+mn-cs"/>
      </a:defRPr>
    </a:lvl3pPr>
    <a:lvl4pPr marL="1371600" algn="ctr" rtl="0" fontAlgn="base">
      <a:spcBef>
        <a:spcPct val="50000"/>
      </a:spcBef>
      <a:spcAft>
        <a:spcPct val="0"/>
      </a:spcAft>
      <a:defRPr sz="2800" b="1" kern="1200">
        <a:solidFill>
          <a:schemeClr val="tx1"/>
        </a:solidFill>
        <a:latin typeface="Times New Roman" pitchFamily="18" charset="0"/>
        <a:ea typeface="宋体" charset="-122"/>
        <a:cs typeface="+mn-cs"/>
      </a:defRPr>
    </a:lvl4pPr>
    <a:lvl5pPr marL="1828800" algn="ctr" rtl="0" fontAlgn="base">
      <a:spcBef>
        <a:spcPct val="50000"/>
      </a:spcBef>
      <a:spcAft>
        <a:spcPct val="0"/>
      </a:spcAft>
      <a:defRPr sz="2800" b="1" kern="1200">
        <a:solidFill>
          <a:schemeClr val="tx1"/>
        </a:solidFill>
        <a:latin typeface="Times New Roman" pitchFamily="18" charset="0"/>
        <a:ea typeface="宋体" charset="-122"/>
        <a:cs typeface="+mn-cs"/>
      </a:defRPr>
    </a:lvl5pPr>
    <a:lvl6pPr marL="2286000" algn="l" defTabSz="914400" rtl="0" eaLnBrk="1" latinLnBrk="0" hangingPunct="1">
      <a:defRPr sz="2800" b="1" kern="1200">
        <a:solidFill>
          <a:schemeClr val="tx1"/>
        </a:solidFill>
        <a:latin typeface="Times New Roman" pitchFamily="18" charset="0"/>
        <a:ea typeface="宋体" charset="-122"/>
        <a:cs typeface="+mn-cs"/>
      </a:defRPr>
    </a:lvl6pPr>
    <a:lvl7pPr marL="2743200" algn="l" defTabSz="914400" rtl="0" eaLnBrk="1" latinLnBrk="0" hangingPunct="1">
      <a:defRPr sz="2800" b="1" kern="1200">
        <a:solidFill>
          <a:schemeClr val="tx1"/>
        </a:solidFill>
        <a:latin typeface="Times New Roman" pitchFamily="18" charset="0"/>
        <a:ea typeface="宋体" charset="-122"/>
        <a:cs typeface="+mn-cs"/>
      </a:defRPr>
    </a:lvl7pPr>
    <a:lvl8pPr marL="3200400" algn="l" defTabSz="914400" rtl="0" eaLnBrk="1" latinLnBrk="0" hangingPunct="1">
      <a:defRPr sz="2800" b="1" kern="1200">
        <a:solidFill>
          <a:schemeClr val="tx1"/>
        </a:solidFill>
        <a:latin typeface="Times New Roman" pitchFamily="18" charset="0"/>
        <a:ea typeface="宋体" charset="-122"/>
        <a:cs typeface="+mn-cs"/>
      </a:defRPr>
    </a:lvl8pPr>
    <a:lvl9pPr marL="3657600" algn="l" defTabSz="914400" rtl="0" eaLnBrk="1" latinLnBrk="0" hangingPunct="1">
      <a:defRPr sz="2800" b="1" kern="1200">
        <a:solidFill>
          <a:schemeClr val="tx1"/>
        </a:solidFill>
        <a:latin typeface="Times New Roman" pitchFamily="18"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44">
          <p15:clr>
            <a:srgbClr val="A4A3A4"/>
          </p15:clr>
        </p15:guide>
        <p15:guide id="2" pos="313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FF0066"/>
    <a:srgbClr val="0000FF"/>
    <a:srgbClr val="FF3300"/>
    <a:srgbClr val="FF6600"/>
    <a:srgbClr val="FFFF66"/>
    <a:srgbClr val="CCECFF"/>
    <a:srgbClr val="F8F8F8"/>
    <a:srgbClr val="FF0000"/>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2299" autoAdjust="0"/>
    <p:restoredTop sz="93273" autoAdjust="0"/>
  </p:normalViewPr>
  <p:slideViewPr>
    <p:cSldViewPr>
      <p:cViewPr varScale="1">
        <p:scale>
          <a:sx n="106" d="100"/>
          <a:sy n="106" d="100"/>
        </p:scale>
        <p:origin x="306" y="10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Lst>
  </p:outlineViewPr>
  <p:notesTextViewPr>
    <p:cViewPr>
      <p:scale>
        <a:sx n="3" d="2"/>
        <a:sy n="3" d="2"/>
      </p:scale>
      <p:origin x="0" y="0"/>
    </p:cViewPr>
  </p:notesTextViewPr>
  <p:sorterViewPr>
    <p:cViewPr>
      <p:scale>
        <a:sx n="66" d="100"/>
        <a:sy n="66" d="100"/>
      </p:scale>
      <p:origin x="0" y="0"/>
    </p:cViewPr>
  </p:sorterViewPr>
  <p:notesViewPr>
    <p:cSldViewPr>
      <p:cViewPr varScale="1">
        <p:scale>
          <a:sx n="104" d="100"/>
          <a:sy n="104" d="100"/>
        </p:scale>
        <p:origin x="-984" y="-90"/>
      </p:cViewPr>
      <p:guideLst>
        <p:guide orient="horz" pos="2144"/>
        <p:guide pos="3131"/>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_rels/viewProps.xml.rels><?xml version="1.0" encoding="UTF-8" standalone="yes"?>
<Relationships xmlns="http://schemas.openxmlformats.org/package/2006/relationships"><Relationship Id="rId3" Type="http://schemas.openxmlformats.org/officeDocument/2006/relationships/slide" Target="slides/slide45.xml"/><Relationship Id="rId2" Type="http://schemas.openxmlformats.org/officeDocument/2006/relationships/slide" Target="slides/slide3.xml"/><Relationship Id="rId1" Type="http://schemas.openxmlformats.org/officeDocument/2006/relationships/slide" Target="slides/slide1.xml"/><Relationship Id="rId6" Type="http://schemas.openxmlformats.org/officeDocument/2006/relationships/slide" Target="slides/slide123.xml"/><Relationship Id="rId5" Type="http://schemas.openxmlformats.org/officeDocument/2006/relationships/slide" Target="slides/slide83.xml"/><Relationship Id="rId4"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0098" name="Rectangle 2"/>
          <p:cNvSpPr>
            <a:spLocks noGrp="1" noChangeArrowheads="1"/>
          </p:cNvSpPr>
          <p:nvPr>
            <p:ph type="hdr" sz="quarter"/>
          </p:nvPr>
        </p:nvSpPr>
        <p:spPr bwMode="auto">
          <a:xfrm>
            <a:off x="0" y="0"/>
            <a:ext cx="4306888"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kumimoji="1" sz="1200" b="0"/>
            </a:lvl1pPr>
          </a:lstStyle>
          <a:p>
            <a:endParaRPr lang="zh-CN" altLang="en-US"/>
          </a:p>
        </p:txBody>
      </p:sp>
      <p:sp>
        <p:nvSpPr>
          <p:cNvPr id="260099" name="Rectangle 3"/>
          <p:cNvSpPr>
            <a:spLocks noGrp="1" noChangeArrowheads="1"/>
          </p:cNvSpPr>
          <p:nvPr>
            <p:ph type="dt" sz="quarter" idx="1"/>
          </p:nvPr>
        </p:nvSpPr>
        <p:spPr bwMode="auto">
          <a:xfrm>
            <a:off x="5630863" y="0"/>
            <a:ext cx="4306887"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kumimoji="1" sz="1200" b="0"/>
            </a:lvl1pPr>
          </a:lstStyle>
          <a:p>
            <a:endParaRPr lang="en-US" altLang="zh-CN"/>
          </a:p>
        </p:txBody>
      </p:sp>
      <p:sp>
        <p:nvSpPr>
          <p:cNvPr id="260100" name="Rectangle 4"/>
          <p:cNvSpPr>
            <a:spLocks noGrp="1" noChangeArrowheads="1"/>
          </p:cNvSpPr>
          <p:nvPr>
            <p:ph type="ftr" sz="quarter" idx="2"/>
          </p:nvPr>
        </p:nvSpPr>
        <p:spPr bwMode="auto">
          <a:xfrm>
            <a:off x="0" y="6465888"/>
            <a:ext cx="4306888" cy="3397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defRPr kumimoji="1" sz="1200" b="0"/>
            </a:lvl1pPr>
          </a:lstStyle>
          <a:p>
            <a:endParaRPr lang="en-US" altLang="zh-CN"/>
          </a:p>
        </p:txBody>
      </p:sp>
      <p:sp>
        <p:nvSpPr>
          <p:cNvPr id="260101" name="Rectangle 5"/>
          <p:cNvSpPr>
            <a:spLocks noGrp="1" noChangeArrowheads="1"/>
          </p:cNvSpPr>
          <p:nvPr>
            <p:ph type="sldNum" sz="quarter" idx="3"/>
          </p:nvPr>
        </p:nvSpPr>
        <p:spPr bwMode="auto">
          <a:xfrm>
            <a:off x="5630863" y="6465888"/>
            <a:ext cx="4306887" cy="3397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kumimoji="1" sz="1200" b="0"/>
            </a:lvl1pPr>
          </a:lstStyle>
          <a:p>
            <a:fld id="{150448B0-203E-4A36-9F84-82470D6568AD}" type="slidenum">
              <a:rPr lang="zh-CN" altLang="en-US"/>
              <a:pPr/>
              <a:t>‹#›</a:t>
            </a:fld>
            <a:endParaRPr lang="en-US" altLang="zh-CN"/>
          </a:p>
        </p:txBody>
      </p:sp>
    </p:spTree>
    <p:extLst>
      <p:ext uri="{BB962C8B-B14F-4D97-AF65-F5344CB8AC3E}">
        <p14:creationId xmlns:p14="http://schemas.microsoft.com/office/powerpoint/2010/main" val="38237210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4306888"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kumimoji="1" sz="1200" b="0">
                <a:ea typeface="黑体" pitchFamily="2" charset="-122"/>
              </a:defRPr>
            </a:lvl1pPr>
          </a:lstStyle>
          <a:p>
            <a:endParaRPr lang="zh-CN" altLang="en-US"/>
          </a:p>
        </p:txBody>
      </p:sp>
      <p:sp>
        <p:nvSpPr>
          <p:cNvPr id="161795" name="Rectangle 3"/>
          <p:cNvSpPr>
            <a:spLocks noGrp="1" noChangeArrowheads="1"/>
          </p:cNvSpPr>
          <p:nvPr>
            <p:ph type="dt" idx="1"/>
          </p:nvPr>
        </p:nvSpPr>
        <p:spPr bwMode="auto">
          <a:xfrm>
            <a:off x="5632450" y="0"/>
            <a:ext cx="4306888"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kumimoji="1" sz="1200" b="0">
                <a:ea typeface="黑体" pitchFamily="2" charset="-122"/>
              </a:defRPr>
            </a:lvl1pPr>
          </a:lstStyle>
          <a:p>
            <a:endParaRPr lang="en-US" altLang="zh-CN"/>
          </a:p>
        </p:txBody>
      </p:sp>
      <p:sp>
        <p:nvSpPr>
          <p:cNvPr id="161796" name="Rectangle 4"/>
          <p:cNvSpPr>
            <a:spLocks noGrp="1" noRot="1" noChangeAspect="1" noChangeArrowheads="1" noTextEdit="1"/>
          </p:cNvSpPr>
          <p:nvPr>
            <p:ph type="sldImg" idx="2"/>
          </p:nvPr>
        </p:nvSpPr>
        <p:spPr bwMode="auto">
          <a:xfrm>
            <a:off x="3267075" y="511175"/>
            <a:ext cx="3403600" cy="2552700"/>
          </a:xfrm>
          <a:prstGeom prst="rect">
            <a:avLst/>
          </a:prstGeom>
          <a:noFill/>
          <a:ln w="9525">
            <a:solidFill>
              <a:srgbClr val="000000"/>
            </a:solidFill>
            <a:miter lim="800000"/>
            <a:headEnd/>
            <a:tailEnd/>
          </a:ln>
          <a:effectLst/>
        </p:spPr>
      </p:sp>
      <p:sp>
        <p:nvSpPr>
          <p:cNvPr id="161797" name="Rectangle 5"/>
          <p:cNvSpPr>
            <a:spLocks noGrp="1" noChangeArrowheads="1"/>
          </p:cNvSpPr>
          <p:nvPr>
            <p:ph type="body" sz="quarter" idx="3"/>
          </p:nvPr>
        </p:nvSpPr>
        <p:spPr bwMode="auto">
          <a:xfrm>
            <a:off x="1325563" y="3233738"/>
            <a:ext cx="7288212" cy="30622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61798" name="Rectangle 6"/>
          <p:cNvSpPr>
            <a:spLocks noGrp="1" noChangeArrowheads="1"/>
          </p:cNvSpPr>
          <p:nvPr>
            <p:ph type="ftr" sz="quarter" idx="4"/>
          </p:nvPr>
        </p:nvSpPr>
        <p:spPr bwMode="auto">
          <a:xfrm>
            <a:off x="0" y="6467475"/>
            <a:ext cx="4306888" cy="3397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defRPr kumimoji="1" sz="1200" b="0">
                <a:ea typeface="黑体" pitchFamily="2" charset="-122"/>
              </a:defRPr>
            </a:lvl1pPr>
          </a:lstStyle>
          <a:p>
            <a:endParaRPr lang="en-US" altLang="zh-CN"/>
          </a:p>
        </p:txBody>
      </p:sp>
      <p:sp>
        <p:nvSpPr>
          <p:cNvPr id="161799" name="Rectangle 7"/>
          <p:cNvSpPr>
            <a:spLocks noGrp="1" noChangeArrowheads="1"/>
          </p:cNvSpPr>
          <p:nvPr>
            <p:ph type="sldNum" sz="quarter" idx="5"/>
          </p:nvPr>
        </p:nvSpPr>
        <p:spPr bwMode="auto">
          <a:xfrm>
            <a:off x="5632450" y="6467475"/>
            <a:ext cx="4306888" cy="3397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kumimoji="1" sz="1200" b="0">
                <a:ea typeface="黑体" pitchFamily="2" charset="-122"/>
              </a:defRPr>
            </a:lvl1pPr>
          </a:lstStyle>
          <a:p>
            <a:fld id="{A1F826B8-480C-47DE-B608-6F30A7E221D1}" type="slidenum">
              <a:rPr lang="zh-CN" altLang="en-US"/>
              <a:pPr/>
              <a:t>‹#›</a:t>
            </a:fld>
            <a:endParaRPr lang="en-US" altLang="zh-CN"/>
          </a:p>
        </p:txBody>
      </p:sp>
    </p:spTree>
    <p:extLst>
      <p:ext uri="{BB962C8B-B14F-4D97-AF65-F5344CB8AC3E}">
        <p14:creationId xmlns:p14="http://schemas.microsoft.com/office/powerpoint/2010/main" val="22637042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mtClean="0">
                <a:solidFill>
                  <a:srgbClr val="FF0000"/>
                </a:solidFill>
              </a:rPr>
              <a:t>N</a:t>
            </a:r>
            <a:r>
              <a:rPr lang="en-US" altLang="zh-CN" smtClean="0"/>
              <a:t>ational Aeronautics and Space Administration 〈</a:t>
            </a:r>
            <a:r>
              <a:rPr lang="zh-CN" altLang="en-US" smtClean="0"/>
              <a:t>美</a:t>
            </a:r>
            <a:r>
              <a:rPr lang="en-US" altLang="zh-CN" smtClean="0"/>
              <a:t>〉</a:t>
            </a:r>
            <a:r>
              <a:rPr lang="zh-CN" altLang="en-US" smtClean="0"/>
              <a:t>国家航空和宇宙航行局</a:t>
            </a:r>
            <a:endParaRPr lang="zh-CN" altLang="en-US"/>
          </a:p>
        </p:txBody>
      </p:sp>
      <p:sp>
        <p:nvSpPr>
          <p:cNvPr id="4" name="灯片编号占位符 3"/>
          <p:cNvSpPr>
            <a:spLocks noGrp="1"/>
          </p:cNvSpPr>
          <p:nvPr>
            <p:ph type="sldNum" sz="quarter" idx="10"/>
          </p:nvPr>
        </p:nvSpPr>
        <p:spPr/>
        <p:txBody>
          <a:bodyPr/>
          <a:lstStyle/>
          <a:p>
            <a:fld id="{A1F826B8-480C-47DE-B608-6F30A7E221D1}" type="slidenum">
              <a:rPr lang="zh-CN" altLang="en-US" smtClean="0"/>
              <a:pPr/>
              <a:t>68</a:t>
            </a:fld>
            <a:endParaRPr lang="en-US" altLang="zh-CN"/>
          </a:p>
        </p:txBody>
      </p:sp>
    </p:spTree>
    <p:extLst>
      <p:ext uri="{BB962C8B-B14F-4D97-AF65-F5344CB8AC3E}">
        <p14:creationId xmlns:p14="http://schemas.microsoft.com/office/powerpoint/2010/main" val="1923838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Linus Torvalds</a:t>
            </a:r>
            <a:r>
              <a:rPr lang="zh-CN" altLang="en-US" dirty="0" smtClean="0"/>
              <a:t>：版本控制系统</a:t>
            </a:r>
            <a:r>
              <a:rPr lang="en-US" altLang="zh-CN" dirty="0" smtClean="0"/>
              <a:t>RCS</a:t>
            </a:r>
            <a:r>
              <a:rPr lang="zh-CN" altLang="en-US" dirty="0" smtClean="0"/>
              <a:t>，</a:t>
            </a:r>
            <a:r>
              <a:rPr lang="en-US" altLang="zh-CN" dirty="0" err="1" smtClean="0"/>
              <a:t>Git</a:t>
            </a:r>
            <a:r>
              <a:rPr lang="zh-CN" altLang="en-US" dirty="0" smtClean="0"/>
              <a:t>和</a:t>
            </a:r>
            <a:r>
              <a:rPr lang="en-US" altLang="zh-CN" dirty="0" smtClean="0"/>
              <a:t>Linux</a:t>
            </a:r>
            <a:r>
              <a:rPr lang="zh-CN" altLang="en-US" dirty="0" smtClean="0"/>
              <a:t>内核的创始人。</a:t>
            </a:r>
            <a:endParaRPr lang="en-US" altLang="zh-CN" dirty="0" smtClean="0"/>
          </a:p>
          <a:p>
            <a:r>
              <a:rPr lang="zh-CN" altLang="en-US" dirty="0" smtClean="0"/>
              <a:t>托瓦兹</a:t>
            </a:r>
            <a:r>
              <a:rPr lang="en-US" altLang="zh-CN" dirty="0" smtClean="0"/>
              <a:t>1969</a:t>
            </a:r>
            <a:r>
              <a:rPr lang="zh-CN" altLang="en-US" dirty="0" smtClean="0"/>
              <a:t>年</a:t>
            </a:r>
            <a:r>
              <a:rPr lang="en-US" altLang="zh-CN" dirty="0" smtClean="0"/>
              <a:t>12</a:t>
            </a:r>
            <a:r>
              <a:rPr lang="zh-CN" altLang="en-US" dirty="0" smtClean="0"/>
              <a:t>月</a:t>
            </a:r>
            <a:r>
              <a:rPr lang="en-US" altLang="zh-CN" dirty="0" smtClean="0"/>
              <a:t>28</a:t>
            </a:r>
            <a:r>
              <a:rPr lang="zh-CN" altLang="en-US" dirty="0" smtClean="0"/>
              <a:t>日出生于芬兰赫尔辛基市。他毕业于赫尔辛基大学计算机系，</a:t>
            </a:r>
            <a:r>
              <a:rPr lang="en-US" altLang="zh-CN" dirty="0" smtClean="0"/>
              <a:t>1997</a:t>
            </a:r>
            <a:r>
              <a:rPr lang="zh-CN" altLang="en-US" dirty="0" smtClean="0"/>
              <a:t>年至</a:t>
            </a:r>
            <a:r>
              <a:rPr lang="en-US" altLang="zh-CN" dirty="0" smtClean="0"/>
              <a:t>2003</a:t>
            </a:r>
            <a:r>
              <a:rPr lang="zh-CN" altLang="en-US" dirty="0" smtClean="0"/>
              <a:t>年在美国加州硅谷任职于全美达公司（</a:t>
            </a:r>
            <a:r>
              <a:rPr lang="en-US" altLang="zh-CN" dirty="0" err="1" smtClean="0"/>
              <a:t>Transmeta</a:t>
            </a:r>
            <a:r>
              <a:rPr lang="en-US" altLang="zh-CN" dirty="0" smtClean="0"/>
              <a:t> Corporation</a:t>
            </a:r>
            <a:r>
              <a:rPr lang="zh-CN" altLang="en-US" dirty="0" smtClean="0"/>
              <a:t>），现受聘于开放源代码开发实验（</a:t>
            </a:r>
            <a:r>
              <a:rPr lang="en-US" altLang="zh-CN" dirty="0" smtClean="0"/>
              <a:t>OSDL</a:t>
            </a:r>
            <a:r>
              <a:rPr lang="zh-CN" altLang="en-US" dirty="0" smtClean="0"/>
              <a:t>：</a:t>
            </a:r>
            <a:r>
              <a:rPr lang="en-US" altLang="zh-CN" dirty="0" smtClean="0"/>
              <a:t>Open Source Development Labs, </a:t>
            </a:r>
            <a:r>
              <a:rPr lang="en-US" altLang="zh-CN" dirty="0" err="1" smtClean="0"/>
              <a:t>Inc</a:t>
            </a:r>
            <a:r>
              <a:rPr lang="zh-CN" altLang="en-US" dirty="0" smtClean="0"/>
              <a:t>），全力开发</a:t>
            </a:r>
            <a:r>
              <a:rPr lang="en-US" altLang="zh-CN" dirty="0" smtClean="0"/>
              <a:t>Linux</a:t>
            </a:r>
            <a:r>
              <a:rPr lang="zh-CN" altLang="en-US" dirty="0" smtClean="0"/>
              <a:t>内核。</a:t>
            </a:r>
            <a:endParaRPr lang="zh-CN" altLang="en-US" dirty="0"/>
          </a:p>
        </p:txBody>
      </p:sp>
      <p:sp>
        <p:nvSpPr>
          <p:cNvPr id="4" name="灯片编号占位符 3"/>
          <p:cNvSpPr>
            <a:spLocks noGrp="1"/>
          </p:cNvSpPr>
          <p:nvPr>
            <p:ph type="sldNum" sz="quarter" idx="10"/>
          </p:nvPr>
        </p:nvSpPr>
        <p:spPr/>
        <p:txBody>
          <a:bodyPr/>
          <a:lstStyle/>
          <a:p>
            <a:fld id="{A1F826B8-480C-47DE-B608-6F30A7E221D1}" type="slidenum">
              <a:rPr lang="zh-CN" altLang="en-US" smtClean="0"/>
              <a:pPr/>
              <a:t>115</a:t>
            </a:fld>
            <a:endParaRPr lang="en-US" altLang="zh-CN"/>
          </a:p>
        </p:txBody>
      </p:sp>
    </p:spTree>
    <p:extLst>
      <p:ext uri="{BB962C8B-B14F-4D97-AF65-F5344CB8AC3E}">
        <p14:creationId xmlns:p14="http://schemas.microsoft.com/office/powerpoint/2010/main" val="808239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F826B8-480C-47DE-B608-6F30A7E221D1}" type="slidenum">
              <a:rPr lang="zh-CN" altLang="en-US" smtClean="0"/>
              <a:pPr/>
              <a:t>116</a:t>
            </a:fld>
            <a:endParaRPr lang="en-US" altLang="zh-CN"/>
          </a:p>
        </p:txBody>
      </p:sp>
    </p:spTree>
    <p:extLst>
      <p:ext uri="{BB962C8B-B14F-4D97-AF65-F5344CB8AC3E}">
        <p14:creationId xmlns:p14="http://schemas.microsoft.com/office/powerpoint/2010/main" val="1611896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mtClean="0"/>
              <a:t>2004</a:t>
            </a:r>
            <a:r>
              <a:rPr lang="zh-CN" altLang="en-US" smtClean="0"/>
              <a:t>年</a:t>
            </a:r>
            <a:r>
              <a:rPr lang="en-US" altLang="zh-CN" smtClean="0"/>
              <a:t>6</a:t>
            </a:r>
            <a:r>
              <a:rPr lang="zh-CN" altLang="en-US" smtClean="0"/>
              <a:t>月</a:t>
            </a:r>
            <a:r>
              <a:rPr lang="en-US" altLang="zh-CN" smtClean="0"/>
              <a:t>Top500</a:t>
            </a:r>
            <a:r>
              <a:rPr lang="zh-CN" altLang="en-US" baseline="0" smtClean="0"/>
              <a:t>排名</a:t>
            </a:r>
            <a:r>
              <a:rPr lang="en-US" altLang="zh-CN" baseline="0" smtClean="0"/>
              <a:t>No.10</a:t>
            </a:r>
            <a:r>
              <a:rPr lang="zh-CN" altLang="en-US" smtClean="0"/>
              <a:t>的</a:t>
            </a:r>
            <a:r>
              <a:rPr lang="en-US" altLang="zh-CN" smtClean="0"/>
              <a:t>Dawning 4000A</a:t>
            </a:r>
            <a:r>
              <a:rPr lang="zh-CN" altLang="en-US" smtClean="0"/>
              <a:t>，</a:t>
            </a:r>
            <a:r>
              <a:rPr lang="en-US" altLang="zh-CN" smtClean="0"/>
              <a:t>2560</a:t>
            </a:r>
            <a:r>
              <a:rPr lang="zh-CN" altLang="en-US" smtClean="0"/>
              <a:t>个</a:t>
            </a:r>
            <a:r>
              <a:rPr lang="en-US" altLang="zh-CN" smtClean="0"/>
              <a:t>Opteron 2.2 GHz</a:t>
            </a:r>
            <a:r>
              <a:rPr lang="zh-CN" altLang="en-US" smtClean="0"/>
              <a:t>处理器，</a:t>
            </a:r>
            <a:r>
              <a:rPr lang="en-US" altLang="zh-CN" smtClean="0"/>
              <a:t>Rmax=</a:t>
            </a:r>
            <a:r>
              <a:rPr lang="en-US" altLang="zh-CN" smtClean="0">
                <a:solidFill>
                  <a:srgbClr val="FF0000"/>
                </a:solidFill>
              </a:rPr>
              <a:t>8061</a:t>
            </a:r>
            <a:r>
              <a:rPr lang="en-US" altLang="zh-CN" smtClean="0"/>
              <a:t>GFlops</a:t>
            </a:r>
            <a:r>
              <a:rPr lang="zh-CN" altLang="en-US" smtClean="0"/>
              <a:t>。</a:t>
            </a:r>
            <a:endParaRPr lang="en-US" altLang="zh-CN" smtClean="0"/>
          </a:p>
        </p:txBody>
      </p:sp>
      <p:sp>
        <p:nvSpPr>
          <p:cNvPr id="4" name="灯片编号占位符 3"/>
          <p:cNvSpPr>
            <a:spLocks noGrp="1"/>
          </p:cNvSpPr>
          <p:nvPr>
            <p:ph type="sldNum" sz="quarter" idx="10"/>
          </p:nvPr>
        </p:nvSpPr>
        <p:spPr/>
        <p:txBody>
          <a:bodyPr/>
          <a:lstStyle/>
          <a:p>
            <a:fld id="{A1F826B8-480C-47DE-B608-6F30A7E221D1}" type="slidenum">
              <a:rPr lang="zh-CN" altLang="en-US" smtClean="0"/>
              <a:pPr/>
              <a:t>117</a:t>
            </a:fld>
            <a:endParaRPr lang="en-US" altLang="zh-CN"/>
          </a:p>
        </p:txBody>
      </p:sp>
    </p:spTree>
    <p:extLst>
      <p:ext uri="{BB962C8B-B14F-4D97-AF65-F5344CB8AC3E}">
        <p14:creationId xmlns:p14="http://schemas.microsoft.com/office/powerpoint/2010/main" val="1841259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4"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79226" name="Group 26"/>
          <p:cNvGrpSpPr>
            <a:grpSpLocks/>
          </p:cNvGrpSpPr>
          <p:nvPr userDrawn="1"/>
        </p:nvGrpSpPr>
        <p:grpSpPr bwMode="auto">
          <a:xfrm>
            <a:off x="0" y="0"/>
            <a:ext cx="9144000" cy="6858000"/>
            <a:chOff x="0" y="-4320"/>
            <a:chExt cx="5760" cy="4320"/>
          </a:xfrm>
        </p:grpSpPr>
        <p:sp>
          <p:nvSpPr>
            <p:cNvPr id="179203" name="Rectangle 3"/>
            <p:cNvSpPr>
              <a:spLocks noChangeArrowheads="1"/>
            </p:cNvSpPr>
            <p:nvPr/>
          </p:nvSpPr>
          <p:spPr bwMode="hidden">
            <a:xfrm>
              <a:off x="0" y="-432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spcBef>
                  <a:spcPct val="0"/>
                </a:spcBef>
              </a:pPr>
              <a:endParaRPr lang="zh-CN" altLang="en-US" sz="2400" b="0"/>
            </a:p>
          </p:txBody>
        </p:sp>
        <p:sp>
          <p:nvSpPr>
            <p:cNvPr id="179204" name="Rectangle 4"/>
            <p:cNvSpPr>
              <a:spLocks noChangeArrowheads="1"/>
            </p:cNvSpPr>
            <p:nvPr/>
          </p:nvSpPr>
          <p:spPr bwMode="hidden">
            <a:xfrm>
              <a:off x="1081" y="-3255"/>
              <a:ext cx="4679" cy="1596"/>
            </a:xfrm>
            <a:prstGeom prst="rect">
              <a:avLst/>
            </a:prstGeom>
            <a:solidFill>
              <a:schemeClr val="bg2"/>
            </a:solidFill>
            <a:ln w="9525">
              <a:noFill/>
              <a:miter lim="800000"/>
              <a:headEnd/>
              <a:tailEnd/>
            </a:ln>
          </p:spPr>
          <p:txBody>
            <a:bodyPr/>
            <a:lstStyle/>
            <a:p>
              <a:pPr algn="l">
                <a:spcBef>
                  <a:spcPct val="0"/>
                </a:spcBef>
              </a:pPr>
              <a:endParaRPr lang="zh-CN" altLang="en-US" sz="2400" b="0"/>
            </a:p>
          </p:txBody>
        </p:sp>
        <p:grpSp>
          <p:nvGrpSpPr>
            <p:cNvPr id="179225" name="Group 25"/>
            <p:cNvGrpSpPr>
              <a:grpSpLocks/>
            </p:cNvGrpSpPr>
            <p:nvPr userDrawn="1"/>
          </p:nvGrpSpPr>
          <p:grpSpPr bwMode="auto">
            <a:xfrm>
              <a:off x="0" y="-3255"/>
              <a:ext cx="1806" cy="1596"/>
              <a:chOff x="0" y="-3255"/>
              <a:chExt cx="1806" cy="1596"/>
            </a:xfrm>
          </p:grpSpPr>
          <p:sp>
            <p:nvSpPr>
              <p:cNvPr id="179206" name="Rectangle 6"/>
              <p:cNvSpPr>
                <a:spLocks noChangeArrowheads="1"/>
              </p:cNvSpPr>
              <p:nvPr/>
            </p:nvSpPr>
            <p:spPr bwMode="auto">
              <a:xfrm>
                <a:off x="361" y="-2063"/>
                <a:ext cx="363" cy="404"/>
              </a:xfrm>
              <a:prstGeom prst="rect">
                <a:avLst/>
              </a:prstGeom>
              <a:solidFill>
                <a:schemeClr val="accent2"/>
              </a:solidFill>
              <a:ln w="9525">
                <a:noFill/>
                <a:miter lim="800000"/>
                <a:headEnd/>
                <a:tailEnd/>
              </a:ln>
            </p:spPr>
            <p:txBody>
              <a:bodyPr/>
              <a:lstStyle/>
              <a:p>
                <a:pPr algn="l">
                  <a:spcBef>
                    <a:spcPct val="0"/>
                  </a:spcBef>
                </a:pPr>
                <a:endParaRPr lang="zh-CN" altLang="en-US" sz="2400" b="0"/>
              </a:p>
            </p:txBody>
          </p:sp>
          <p:sp>
            <p:nvSpPr>
              <p:cNvPr id="179207" name="Rectangle 7"/>
              <p:cNvSpPr>
                <a:spLocks noChangeArrowheads="1"/>
              </p:cNvSpPr>
              <p:nvPr/>
            </p:nvSpPr>
            <p:spPr bwMode="auto">
              <a:xfrm>
                <a:off x="1081" y="-3255"/>
                <a:ext cx="362" cy="405"/>
              </a:xfrm>
              <a:prstGeom prst="rect">
                <a:avLst/>
              </a:prstGeom>
              <a:solidFill>
                <a:schemeClr val="folHlink"/>
              </a:solidFill>
              <a:ln w="9525">
                <a:noFill/>
                <a:miter lim="800000"/>
                <a:headEnd/>
                <a:tailEnd/>
              </a:ln>
            </p:spPr>
            <p:txBody>
              <a:bodyPr/>
              <a:lstStyle/>
              <a:p>
                <a:pPr algn="l">
                  <a:spcBef>
                    <a:spcPct val="0"/>
                  </a:spcBef>
                </a:pPr>
                <a:endParaRPr lang="zh-CN" altLang="en-US" sz="2400" b="0"/>
              </a:p>
            </p:txBody>
          </p:sp>
          <p:sp>
            <p:nvSpPr>
              <p:cNvPr id="179209" name="Rectangle 9"/>
              <p:cNvSpPr>
                <a:spLocks noChangeArrowheads="1"/>
              </p:cNvSpPr>
              <p:nvPr/>
            </p:nvSpPr>
            <p:spPr bwMode="auto">
              <a:xfrm>
                <a:off x="719" y="-2063"/>
                <a:ext cx="368" cy="404"/>
              </a:xfrm>
              <a:prstGeom prst="rect">
                <a:avLst/>
              </a:prstGeom>
              <a:solidFill>
                <a:schemeClr val="bg2"/>
              </a:solidFill>
              <a:ln w="9525">
                <a:noFill/>
                <a:miter lim="800000"/>
                <a:headEnd/>
                <a:tailEnd/>
              </a:ln>
            </p:spPr>
            <p:txBody>
              <a:bodyPr/>
              <a:lstStyle/>
              <a:p>
                <a:pPr algn="l">
                  <a:spcBef>
                    <a:spcPct val="0"/>
                  </a:spcBef>
                </a:pPr>
                <a:endParaRPr lang="zh-CN" altLang="en-US" sz="2400" b="0"/>
              </a:p>
            </p:txBody>
          </p:sp>
          <p:sp>
            <p:nvSpPr>
              <p:cNvPr id="179210" name="Rectangle 10"/>
              <p:cNvSpPr>
                <a:spLocks noChangeArrowheads="1"/>
              </p:cNvSpPr>
              <p:nvPr/>
            </p:nvSpPr>
            <p:spPr bwMode="auto">
              <a:xfrm>
                <a:off x="1437" y="-3255"/>
                <a:ext cx="369" cy="405"/>
              </a:xfrm>
              <a:prstGeom prst="rect">
                <a:avLst/>
              </a:prstGeom>
              <a:solidFill>
                <a:schemeClr val="accent2"/>
              </a:solidFill>
              <a:ln w="9525">
                <a:noFill/>
                <a:miter lim="800000"/>
                <a:headEnd/>
                <a:tailEnd/>
              </a:ln>
            </p:spPr>
            <p:txBody>
              <a:bodyPr/>
              <a:lstStyle/>
              <a:p>
                <a:pPr algn="l">
                  <a:spcBef>
                    <a:spcPct val="0"/>
                  </a:spcBef>
                </a:pPr>
                <a:endParaRPr lang="zh-CN" altLang="en-US" sz="2400" b="0"/>
              </a:p>
            </p:txBody>
          </p:sp>
          <p:sp>
            <p:nvSpPr>
              <p:cNvPr id="179211" name="Rectangle 11"/>
              <p:cNvSpPr>
                <a:spLocks noChangeArrowheads="1"/>
              </p:cNvSpPr>
              <p:nvPr/>
            </p:nvSpPr>
            <p:spPr bwMode="auto">
              <a:xfrm>
                <a:off x="719" y="-2856"/>
                <a:ext cx="368" cy="399"/>
              </a:xfrm>
              <a:prstGeom prst="rect">
                <a:avLst/>
              </a:prstGeom>
              <a:solidFill>
                <a:schemeClr val="folHlink"/>
              </a:solidFill>
              <a:ln w="9525">
                <a:noFill/>
                <a:miter lim="800000"/>
                <a:headEnd/>
                <a:tailEnd/>
              </a:ln>
            </p:spPr>
            <p:txBody>
              <a:bodyPr/>
              <a:lstStyle/>
              <a:p>
                <a:pPr algn="l">
                  <a:spcBef>
                    <a:spcPct val="0"/>
                  </a:spcBef>
                </a:pPr>
                <a:endParaRPr lang="zh-CN" altLang="en-US" sz="2400" b="0"/>
              </a:p>
            </p:txBody>
          </p:sp>
          <p:sp>
            <p:nvSpPr>
              <p:cNvPr id="179212" name="Rectangle 12"/>
              <p:cNvSpPr>
                <a:spLocks noChangeArrowheads="1"/>
              </p:cNvSpPr>
              <p:nvPr/>
            </p:nvSpPr>
            <p:spPr bwMode="auto">
              <a:xfrm>
                <a:off x="0" y="-2856"/>
                <a:ext cx="367" cy="399"/>
              </a:xfrm>
              <a:prstGeom prst="rect">
                <a:avLst/>
              </a:prstGeom>
              <a:solidFill>
                <a:schemeClr val="bg2"/>
              </a:solidFill>
              <a:ln w="9525">
                <a:noFill/>
                <a:miter lim="800000"/>
                <a:headEnd/>
                <a:tailEnd/>
              </a:ln>
            </p:spPr>
            <p:txBody>
              <a:bodyPr/>
              <a:lstStyle/>
              <a:p>
                <a:pPr algn="l">
                  <a:spcBef>
                    <a:spcPct val="0"/>
                  </a:spcBef>
                </a:pPr>
                <a:endParaRPr lang="zh-CN" altLang="en-US" sz="2400" b="0"/>
              </a:p>
            </p:txBody>
          </p:sp>
          <p:sp>
            <p:nvSpPr>
              <p:cNvPr id="179213" name="Rectangle 13"/>
              <p:cNvSpPr>
                <a:spLocks noChangeArrowheads="1"/>
              </p:cNvSpPr>
              <p:nvPr/>
            </p:nvSpPr>
            <p:spPr bwMode="auto">
              <a:xfrm>
                <a:off x="1081" y="-2856"/>
                <a:ext cx="362" cy="399"/>
              </a:xfrm>
              <a:prstGeom prst="rect">
                <a:avLst/>
              </a:prstGeom>
              <a:solidFill>
                <a:schemeClr val="accent2"/>
              </a:solidFill>
              <a:ln w="9525">
                <a:noFill/>
                <a:miter lim="800000"/>
                <a:headEnd/>
                <a:tailEnd/>
              </a:ln>
            </p:spPr>
            <p:txBody>
              <a:bodyPr/>
              <a:lstStyle/>
              <a:p>
                <a:pPr algn="l">
                  <a:spcBef>
                    <a:spcPct val="0"/>
                  </a:spcBef>
                </a:pPr>
                <a:endParaRPr lang="zh-CN" altLang="en-US" sz="2400" b="0"/>
              </a:p>
            </p:txBody>
          </p:sp>
          <p:sp>
            <p:nvSpPr>
              <p:cNvPr id="179214" name="Rectangle 14"/>
              <p:cNvSpPr>
                <a:spLocks noChangeArrowheads="1"/>
              </p:cNvSpPr>
              <p:nvPr/>
            </p:nvSpPr>
            <p:spPr bwMode="auto">
              <a:xfrm>
                <a:off x="361" y="-2463"/>
                <a:ext cx="363" cy="406"/>
              </a:xfrm>
              <a:prstGeom prst="rect">
                <a:avLst/>
              </a:prstGeom>
              <a:solidFill>
                <a:schemeClr val="folHlink"/>
              </a:solidFill>
              <a:ln w="9525">
                <a:noFill/>
                <a:miter lim="800000"/>
                <a:headEnd/>
                <a:tailEnd/>
              </a:ln>
            </p:spPr>
            <p:txBody>
              <a:bodyPr/>
              <a:lstStyle/>
              <a:p>
                <a:pPr algn="l">
                  <a:spcBef>
                    <a:spcPct val="0"/>
                  </a:spcBef>
                </a:pPr>
                <a:endParaRPr lang="zh-CN" altLang="en-US" sz="2400" b="0"/>
              </a:p>
            </p:txBody>
          </p:sp>
          <p:sp>
            <p:nvSpPr>
              <p:cNvPr id="179215" name="Rectangle 15"/>
              <p:cNvSpPr>
                <a:spLocks noChangeArrowheads="1"/>
              </p:cNvSpPr>
              <p:nvPr/>
            </p:nvSpPr>
            <p:spPr bwMode="auto">
              <a:xfrm>
                <a:off x="719" y="-2463"/>
                <a:ext cx="368" cy="406"/>
              </a:xfrm>
              <a:prstGeom prst="rect">
                <a:avLst/>
              </a:prstGeom>
              <a:solidFill>
                <a:schemeClr val="accent2"/>
              </a:solidFill>
              <a:ln w="9525">
                <a:noFill/>
                <a:miter lim="800000"/>
                <a:headEnd/>
                <a:tailEnd/>
              </a:ln>
            </p:spPr>
            <p:txBody>
              <a:bodyPr/>
              <a:lstStyle/>
              <a:p>
                <a:pPr algn="l">
                  <a:spcBef>
                    <a:spcPct val="0"/>
                  </a:spcBef>
                </a:pPr>
                <a:endParaRPr lang="zh-CN" altLang="en-US" sz="2400" b="0"/>
              </a:p>
            </p:txBody>
          </p:sp>
        </p:grpSp>
      </p:grpSp>
      <p:sp>
        <p:nvSpPr>
          <p:cNvPr id="179216" name="Rectangle 16"/>
          <p:cNvSpPr>
            <a:spLocks noGrp="1" noChangeArrowheads="1"/>
          </p:cNvSpPr>
          <p:nvPr>
            <p:ph type="dt" sz="half" idx="2"/>
          </p:nvPr>
        </p:nvSpPr>
        <p:spPr>
          <a:xfrm>
            <a:off x="457200" y="6248400"/>
            <a:ext cx="2133600" cy="457200"/>
          </a:xfrm>
        </p:spPr>
        <p:txBody>
          <a:bodyPr/>
          <a:lstStyle>
            <a:lvl1pPr>
              <a:defRPr/>
            </a:lvl1pPr>
          </a:lstStyle>
          <a:p>
            <a:endParaRPr lang="en-US" altLang="zh-CN"/>
          </a:p>
        </p:txBody>
      </p:sp>
      <p:sp>
        <p:nvSpPr>
          <p:cNvPr id="179217" name="Rectangle 17"/>
          <p:cNvSpPr>
            <a:spLocks noGrp="1" noChangeArrowheads="1"/>
          </p:cNvSpPr>
          <p:nvPr>
            <p:ph type="ftr" sz="quarter" idx="3"/>
          </p:nvPr>
        </p:nvSpPr>
        <p:spPr/>
        <p:txBody>
          <a:bodyPr/>
          <a:lstStyle>
            <a:lvl1pPr>
              <a:defRPr/>
            </a:lvl1pPr>
          </a:lstStyle>
          <a:p>
            <a:endParaRPr lang="en-US" altLang="zh-CN"/>
          </a:p>
        </p:txBody>
      </p:sp>
      <p:sp>
        <p:nvSpPr>
          <p:cNvPr id="179218" name="Rectangle 18"/>
          <p:cNvSpPr>
            <a:spLocks noGrp="1" noChangeArrowheads="1"/>
          </p:cNvSpPr>
          <p:nvPr>
            <p:ph type="sldNum" sz="quarter" idx="4"/>
          </p:nvPr>
        </p:nvSpPr>
        <p:spPr/>
        <p:txBody>
          <a:bodyPr/>
          <a:lstStyle>
            <a:lvl1pPr>
              <a:defRPr/>
            </a:lvl1pPr>
          </a:lstStyle>
          <a:p>
            <a:fld id="{E30C698B-DE12-42BB-B7C9-3CDD0F26BE12}" type="slidenum">
              <a:rPr lang="zh-CN" altLang="en-US"/>
              <a:pPr/>
              <a:t>‹#›</a:t>
            </a:fld>
            <a:endParaRPr lang="en-US" altLang="zh-CN"/>
          </a:p>
        </p:txBody>
      </p:sp>
      <p:sp>
        <p:nvSpPr>
          <p:cNvPr id="179219" name="Rectangle 19"/>
          <p:cNvSpPr>
            <a:spLocks noGrp="1" noChangeArrowheads="1"/>
          </p:cNvSpPr>
          <p:nvPr>
            <p:ph type="ctrTitle"/>
          </p:nvPr>
        </p:nvSpPr>
        <p:spPr>
          <a:xfrm>
            <a:off x="250825" y="1828800"/>
            <a:ext cx="8740775" cy="2209800"/>
          </a:xfrm>
        </p:spPr>
        <p:txBody>
          <a:bodyPr/>
          <a:lstStyle>
            <a:lvl1pPr algn="r">
              <a:defRPr sz="4000" b="0">
                <a:solidFill>
                  <a:srgbClr val="FFFFFF"/>
                </a:solidFill>
              </a:defRPr>
            </a:lvl1pPr>
          </a:lstStyle>
          <a:p>
            <a:r>
              <a:rPr lang="zh-CN" altLang="en-US"/>
              <a:t>单击此处编辑母版标题样式</a:t>
            </a:r>
          </a:p>
        </p:txBody>
      </p:sp>
      <p:sp>
        <p:nvSpPr>
          <p:cNvPr id="179220" name="Rectangle 20"/>
          <p:cNvSpPr>
            <a:spLocks noGrp="1" noChangeArrowheads="1"/>
          </p:cNvSpPr>
          <p:nvPr>
            <p:ph type="subTitle" idx="1"/>
          </p:nvPr>
        </p:nvSpPr>
        <p:spPr>
          <a:xfrm>
            <a:off x="250825" y="4267200"/>
            <a:ext cx="8740775" cy="1752600"/>
          </a:xfrm>
        </p:spPr>
        <p:txBody>
          <a:bodyPr/>
          <a:lstStyle>
            <a:lvl1pPr marL="0" indent="0" algn="r">
              <a:buFont typeface="Wingdings" pitchFamily="2" charset="2"/>
              <a:buNone/>
              <a:defRPr sz="3400">
                <a:ea typeface="楷体_GB2312" pitchFamily="49" charset="-122"/>
              </a:defRPr>
            </a:lvl1pPr>
          </a:lstStyle>
          <a:p>
            <a:r>
              <a:rPr lang="zh-CN" altLang="en-US"/>
              <a:t>单击此处编辑母版副标题样式</a:t>
            </a:r>
          </a:p>
        </p:txBody>
      </p:sp>
      <p:sp>
        <p:nvSpPr>
          <p:cNvPr id="179222" name="Text Box 22"/>
          <p:cNvSpPr txBox="1">
            <a:spLocks noChangeArrowheads="1"/>
          </p:cNvSpPr>
          <p:nvPr userDrawn="1"/>
        </p:nvSpPr>
        <p:spPr bwMode="auto">
          <a:xfrm>
            <a:off x="1763713" y="561975"/>
            <a:ext cx="3744912" cy="1066800"/>
          </a:xfrm>
          <a:prstGeom prst="rect">
            <a:avLst/>
          </a:prstGeom>
          <a:noFill/>
          <a:ln w="28575" algn="ctr">
            <a:noFill/>
            <a:miter lim="800000"/>
            <a:headEnd/>
            <a:tailEnd/>
          </a:ln>
          <a:effectLst/>
        </p:spPr>
        <p:txBody>
          <a:bodyPr>
            <a:spAutoFit/>
          </a:bodyPr>
          <a:lstStyle/>
          <a:p>
            <a:pPr algn="l">
              <a:spcBef>
                <a:spcPct val="0"/>
              </a:spcBef>
            </a:pPr>
            <a:r>
              <a:rPr lang="zh-CN" altLang="en-US" sz="3200" b="0">
                <a:solidFill>
                  <a:srgbClr val="0000FF"/>
                </a:solidFill>
                <a:latin typeface="Arial" charset="0"/>
                <a:ea typeface="华文行楷" pitchFamily="2" charset="-122"/>
              </a:rPr>
              <a:t>西安电子科技大学</a:t>
            </a:r>
          </a:p>
          <a:p>
            <a:pPr algn="l">
              <a:spcBef>
                <a:spcPct val="0"/>
              </a:spcBef>
            </a:pPr>
            <a:r>
              <a:rPr lang="zh-CN" altLang="en-US" sz="3200" b="0">
                <a:solidFill>
                  <a:srgbClr val="0000FF"/>
                </a:solidFill>
                <a:latin typeface="Arial" charset="0"/>
                <a:ea typeface="华文行楷" pitchFamily="2" charset="-122"/>
              </a:rPr>
              <a:t>计算机学院</a:t>
            </a:r>
          </a:p>
        </p:txBody>
      </p:sp>
      <p:sp>
        <p:nvSpPr>
          <p:cNvPr id="179228" name="Rectangle 28"/>
          <p:cNvSpPr>
            <a:spLocks noChangeArrowheads="1"/>
          </p:cNvSpPr>
          <p:nvPr userDrawn="1"/>
        </p:nvSpPr>
        <p:spPr bwMode="auto">
          <a:xfrm>
            <a:off x="0" y="2590800"/>
            <a:ext cx="9144000" cy="0"/>
          </a:xfrm>
          <a:prstGeom prst="rect">
            <a:avLst/>
          </a:prstGeom>
          <a:noFill/>
          <a:ln w="28575" algn="ctr">
            <a:noFill/>
            <a:miter lim="800000"/>
            <a:headEnd/>
            <a:tailEnd type="none" w="med" len="lg"/>
          </a:ln>
          <a:effectLst/>
        </p:spPr>
        <p:txBody>
          <a:bodyPr wrap="none" anchor="ctr">
            <a:spAutoFit/>
          </a:bodyPr>
          <a:lstStyle/>
          <a:p>
            <a:endParaRPr lang="zh-CN" altLang="en-US"/>
          </a:p>
        </p:txBody>
      </p:sp>
      <p:graphicFrame>
        <p:nvGraphicFramePr>
          <p:cNvPr id="179227" name="Object 27"/>
          <p:cNvGraphicFramePr>
            <a:graphicFrameLocks noChangeAspect="1"/>
          </p:cNvGraphicFramePr>
          <p:nvPr/>
        </p:nvGraphicFramePr>
        <p:xfrm>
          <a:off x="107950" y="96838"/>
          <a:ext cx="1695450" cy="1676400"/>
        </p:xfrm>
        <a:graphic>
          <a:graphicData uri="http://schemas.openxmlformats.org/presentationml/2006/ole">
            <mc:AlternateContent xmlns:mc="http://schemas.openxmlformats.org/markup-compatibility/2006">
              <mc:Choice xmlns:v="urn:schemas-microsoft-com:vml" Requires="v">
                <p:oleObj spid="_x0000_s179238" r:id="rId3" imgW="2962275" imgH="2924175" progId="">
                  <p:embed/>
                </p:oleObj>
              </mc:Choice>
              <mc:Fallback>
                <p:oleObj r:id="rId3" imgW="2962275" imgH="2924175" progId="">
                  <p:embed/>
                  <p:pic>
                    <p:nvPicPr>
                      <p:cNvPr id="0" name="Picture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50" y="96838"/>
                        <a:ext cx="1695450" cy="167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Rectangle 23"/>
          <p:cNvSpPr>
            <a:spLocks noChangeArrowheads="1"/>
          </p:cNvSpPr>
          <p:nvPr userDrawn="1"/>
        </p:nvSpPr>
        <p:spPr bwMode="auto">
          <a:xfrm>
            <a:off x="333012" y="5130007"/>
            <a:ext cx="4224908" cy="838200"/>
          </a:xfrm>
          <a:prstGeom prst="rect">
            <a:avLst/>
          </a:prstGeom>
          <a:noFill/>
          <a:ln w="9525">
            <a:noFill/>
            <a:miter lim="800000"/>
            <a:headEnd/>
            <a:tailEnd/>
          </a:ln>
          <a:effectLst/>
        </p:spPr>
        <p:txBody>
          <a:bodyPr anchor="b"/>
          <a:lstStyle/>
          <a:p>
            <a:pPr algn="l">
              <a:spcBef>
                <a:spcPct val="0"/>
              </a:spcBef>
              <a:defRPr/>
            </a:pPr>
            <a:fld id="{32A4AEEE-F80F-4175-861B-C5B4EB4A318A}" type="datetime3">
              <a:rPr lang="zh-CN" altLang="en-US" sz="2400" smtClean="0">
                <a:solidFill>
                  <a:srgbClr val="3333FF"/>
                </a:solidFill>
                <a:effectLst>
                  <a:outerShdw blurRad="38100" dist="38100" dir="2700000" algn="tl">
                    <a:srgbClr val="C0C0C0"/>
                  </a:outerShdw>
                </a:effectLst>
                <a:latin typeface="Arial" charset="0"/>
                <a:ea typeface="宋体" pitchFamily="2" charset="-122"/>
              </a:rPr>
              <a:t>2018年6月21日星期四</a:t>
            </a:fld>
            <a:endParaRPr lang="zh-CN" altLang="en-US" sz="2400" dirty="0">
              <a:solidFill>
                <a:srgbClr val="3333FF"/>
              </a:solidFill>
              <a:effectLst>
                <a:outerShdw blurRad="38100" dist="38100" dir="2700000" algn="tl">
                  <a:srgbClr val="C0C0C0"/>
                </a:outerShdw>
              </a:effectLst>
              <a:latin typeface="Arial" charset="0"/>
              <a:ea typeface="宋体" pitchFamily="2" charset="-122"/>
            </a:endParaRPr>
          </a:p>
          <a:p>
            <a:pPr algn="l">
              <a:spcBef>
                <a:spcPct val="0"/>
              </a:spcBef>
              <a:defRPr/>
            </a:pPr>
            <a:fld id="{45941CD6-4F3D-46A1-AEC8-8A8A0AA2B5B3}" type="datetime11">
              <a:rPr lang="zh-CN" altLang="en-US" sz="2400">
                <a:solidFill>
                  <a:srgbClr val="3333FF"/>
                </a:solidFill>
                <a:effectLst>
                  <a:outerShdw blurRad="38100" dist="38100" dir="2700000" algn="tl">
                    <a:srgbClr val="C0C0C0"/>
                  </a:outerShdw>
                </a:effectLst>
                <a:latin typeface="Arial" charset="0"/>
                <a:ea typeface="宋体" pitchFamily="2" charset="-122"/>
              </a:rPr>
              <a:pPr algn="l">
                <a:spcBef>
                  <a:spcPct val="0"/>
                </a:spcBef>
                <a:defRPr/>
              </a:pPr>
              <a:t>21:29:19</a:t>
            </a:fld>
            <a:endParaRPr lang="en-US" altLang="zh-CN" sz="2400" dirty="0">
              <a:solidFill>
                <a:srgbClr val="3333FF"/>
              </a:solidFill>
              <a:effectLst>
                <a:outerShdw blurRad="38100" dist="38100" dir="2700000" algn="tl">
                  <a:srgbClr val="C0C0C0"/>
                </a:outerShdw>
              </a:effectLst>
              <a:latin typeface="Arial" charset="0"/>
              <a:ea typeface="宋体" pitchFamily="2" charset="-122"/>
            </a:endParaRPr>
          </a:p>
        </p:txBody>
      </p:sp>
      <p:grpSp>
        <p:nvGrpSpPr>
          <p:cNvPr id="25" name="组合 24"/>
          <p:cNvGrpSpPr/>
          <p:nvPr userDrawn="1"/>
        </p:nvGrpSpPr>
        <p:grpSpPr>
          <a:xfrm>
            <a:off x="356172" y="5737225"/>
            <a:ext cx="8635428" cy="860426"/>
            <a:chOff x="356172" y="5737225"/>
            <a:chExt cx="8635428" cy="860426"/>
          </a:xfrm>
        </p:grpSpPr>
        <p:cxnSp>
          <p:nvCxnSpPr>
            <p:cNvPr id="26" name="直接连接符 25"/>
            <p:cNvCxnSpPr/>
            <p:nvPr userDrawn="1"/>
          </p:nvCxnSpPr>
          <p:spPr bwMode="auto">
            <a:xfrm flipH="1">
              <a:off x="356172" y="6597440"/>
              <a:ext cx="1512211" cy="0"/>
            </a:xfrm>
            <a:prstGeom prst="line">
              <a:avLst/>
            </a:prstGeom>
            <a:solidFill>
              <a:schemeClr val="accent1"/>
            </a:solidFill>
            <a:ln w="19050" cap="flat" cmpd="sng" algn="ctr">
              <a:solidFill>
                <a:srgbClr val="5D5DC0"/>
              </a:solidFill>
              <a:prstDash val="solid"/>
              <a:round/>
              <a:headEnd type="none" w="med" len="med"/>
              <a:tailEnd type="none" w="med" len="med"/>
            </a:ln>
            <a:effectLst/>
          </p:spPr>
        </p:cxnSp>
        <p:grpSp>
          <p:nvGrpSpPr>
            <p:cNvPr id="27" name="组合 26"/>
            <p:cNvGrpSpPr/>
            <p:nvPr userDrawn="1"/>
          </p:nvGrpSpPr>
          <p:grpSpPr>
            <a:xfrm>
              <a:off x="2616916" y="5912643"/>
              <a:ext cx="157163" cy="39688"/>
              <a:chOff x="6834188" y="5932488"/>
              <a:chExt cx="157163" cy="39688"/>
            </a:xfrm>
          </p:grpSpPr>
          <p:sp>
            <p:nvSpPr>
              <p:cNvPr id="53" name="Line 5"/>
              <p:cNvSpPr>
                <a:spLocks noChangeShapeType="1"/>
              </p:cNvSpPr>
              <p:nvPr userDrawn="1"/>
            </p:nvSpPr>
            <p:spPr bwMode="auto">
              <a:xfrm flipV="1">
                <a:off x="6897688" y="5932488"/>
                <a:ext cx="46038" cy="39688"/>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54" name="Line 15"/>
              <p:cNvSpPr>
                <a:spLocks noChangeShapeType="1"/>
              </p:cNvSpPr>
              <p:nvPr userDrawn="1"/>
            </p:nvSpPr>
            <p:spPr bwMode="auto">
              <a:xfrm flipV="1">
                <a:off x="6834188" y="5932488"/>
                <a:ext cx="31750" cy="23813"/>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55" name="Line 16"/>
              <p:cNvSpPr>
                <a:spLocks noChangeShapeType="1"/>
              </p:cNvSpPr>
              <p:nvPr userDrawn="1"/>
            </p:nvSpPr>
            <p:spPr bwMode="auto">
              <a:xfrm flipH="1" flipV="1">
                <a:off x="6865938" y="5932488"/>
                <a:ext cx="31750" cy="39688"/>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56" name="Line 17"/>
              <p:cNvSpPr>
                <a:spLocks noChangeShapeType="1"/>
              </p:cNvSpPr>
              <p:nvPr userDrawn="1"/>
            </p:nvSpPr>
            <p:spPr bwMode="auto">
              <a:xfrm flipH="1" flipV="1">
                <a:off x="6943726" y="5932488"/>
                <a:ext cx="47625" cy="3175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grpSp>
        <p:grpSp>
          <p:nvGrpSpPr>
            <p:cNvPr id="28" name="组合 27"/>
            <p:cNvGrpSpPr/>
            <p:nvPr userDrawn="1"/>
          </p:nvGrpSpPr>
          <p:grpSpPr>
            <a:xfrm>
              <a:off x="2288304" y="6115843"/>
              <a:ext cx="157162" cy="39688"/>
              <a:chOff x="6505576" y="6135688"/>
              <a:chExt cx="157162" cy="39688"/>
            </a:xfrm>
          </p:grpSpPr>
          <p:sp>
            <p:nvSpPr>
              <p:cNvPr id="49" name="Line 6"/>
              <p:cNvSpPr>
                <a:spLocks noChangeShapeType="1"/>
              </p:cNvSpPr>
              <p:nvPr userDrawn="1"/>
            </p:nvSpPr>
            <p:spPr bwMode="auto">
              <a:xfrm flipV="1">
                <a:off x="6505576" y="6135688"/>
                <a:ext cx="31750" cy="23813"/>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50" name="Line 7"/>
              <p:cNvSpPr>
                <a:spLocks noChangeShapeType="1"/>
              </p:cNvSpPr>
              <p:nvPr userDrawn="1"/>
            </p:nvSpPr>
            <p:spPr bwMode="auto">
              <a:xfrm flipH="1" flipV="1">
                <a:off x="6537326" y="6135688"/>
                <a:ext cx="31750" cy="39688"/>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51" name="Line 18"/>
              <p:cNvSpPr>
                <a:spLocks noChangeShapeType="1"/>
              </p:cNvSpPr>
              <p:nvPr userDrawn="1"/>
            </p:nvSpPr>
            <p:spPr bwMode="auto">
              <a:xfrm flipH="1" flipV="1">
                <a:off x="6615113" y="6135688"/>
                <a:ext cx="47625" cy="3175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52" name="Line 19"/>
              <p:cNvSpPr>
                <a:spLocks noChangeShapeType="1"/>
              </p:cNvSpPr>
              <p:nvPr userDrawn="1"/>
            </p:nvSpPr>
            <p:spPr bwMode="auto">
              <a:xfrm flipV="1">
                <a:off x="6569076" y="6135688"/>
                <a:ext cx="46038" cy="39688"/>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grpSp>
        <p:sp>
          <p:nvSpPr>
            <p:cNvPr id="29" name="Line 25"/>
            <p:cNvSpPr>
              <a:spLocks noChangeShapeType="1"/>
            </p:cNvSpPr>
            <p:nvPr userDrawn="1"/>
          </p:nvSpPr>
          <p:spPr bwMode="auto">
            <a:xfrm>
              <a:off x="2023985" y="6597650"/>
              <a:ext cx="6967615" cy="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grpSp>
          <p:nvGrpSpPr>
            <p:cNvPr id="30" name="组合 29"/>
            <p:cNvGrpSpPr/>
            <p:nvPr userDrawn="1"/>
          </p:nvGrpSpPr>
          <p:grpSpPr>
            <a:xfrm>
              <a:off x="1819198" y="5737225"/>
              <a:ext cx="204788" cy="860426"/>
              <a:chOff x="7115176" y="5737225"/>
              <a:chExt cx="204788" cy="860426"/>
            </a:xfrm>
          </p:grpSpPr>
          <p:sp>
            <p:nvSpPr>
              <p:cNvPr id="36" name="Line 8"/>
              <p:cNvSpPr>
                <a:spLocks noChangeShapeType="1"/>
              </p:cNvSpPr>
              <p:nvPr userDrawn="1"/>
            </p:nvSpPr>
            <p:spPr bwMode="auto">
              <a:xfrm flipV="1">
                <a:off x="7210426" y="5894388"/>
                <a:ext cx="0" cy="155575"/>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37" name="Line 9"/>
              <p:cNvSpPr>
                <a:spLocks noChangeShapeType="1"/>
              </p:cNvSpPr>
              <p:nvPr userDrawn="1"/>
            </p:nvSpPr>
            <p:spPr bwMode="auto">
              <a:xfrm flipV="1">
                <a:off x="7162801" y="6049963"/>
                <a:ext cx="0" cy="13335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38" name="Line 10"/>
              <p:cNvSpPr>
                <a:spLocks noChangeShapeType="1"/>
              </p:cNvSpPr>
              <p:nvPr userDrawn="1"/>
            </p:nvSpPr>
            <p:spPr bwMode="auto">
              <a:xfrm flipV="1">
                <a:off x="7256463" y="5894388"/>
                <a:ext cx="0" cy="61913"/>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39" name="Line 11"/>
              <p:cNvSpPr>
                <a:spLocks noChangeShapeType="1"/>
              </p:cNvSpPr>
              <p:nvPr userDrawn="1"/>
            </p:nvSpPr>
            <p:spPr bwMode="auto">
              <a:xfrm flipV="1">
                <a:off x="7162801" y="6284913"/>
                <a:ext cx="0" cy="312738"/>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40" name="Line 12"/>
              <p:cNvSpPr>
                <a:spLocks noChangeShapeType="1"/>
              </p:cNvSpPr>
              <p:nvPr userDrawn="1"/>
            </p:nvSpPr>
            <p:spPr bwMode="auto">
              <a:xfrm flipV="1">
                <a:off x="7319963" y="5956300"/>
                <a:ext cx="0" cy="64135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41" name="Line 13"/>
              <p:cNvSpPr>
                <a:spLocks noChangeShapeType="1"/>
              </p:cNvSpPr>
              <p:nvPr userDrawn="1"/>
            </p:nvSpPr>
            <p:spPr bwMode="auto">
              <a:xfrm>
                <a:off x="7115176" y="6284913"/>
                <a:ext cx="117475" cy="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42" name="Line 14"/>
              <p:cNvSpPr>
                <a:spLocks noChangeShapeType="1"/>
              </p:cNvSpPr>
              <p:nvPr userDrawn="1"/>
            </p:nvSpPr>
            <p:spPr bwMode="auto">
              <a:xfrm>
                <a:off x="7115176" y="6183313"/>
                <a:ext cx="117475" cy="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43" name="Line 20"/>
              <p:cNvSpPr>
                <a:spLocks noChangeShapeType="1"/>
              </p:cNvSpPr>
              <p:nvPr userDrawn="1"/>
            </p:nvSpPr>
            <p:spPr bwMode="auto">
              <a:xfrm>
                <a:off x="7210426" y="5894388"/>
                <a:ext cx="46038" cy="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44" name="Line 21"/>
              <p:cNvSpPr>
                <a:spLocks noChangeShapeType="1"/>
              </p:cNvSpPr>
              <p:nvPr userDrawn="1"/>
            </p:nvSpPr>
            <p:spPr bwMode="auto">
              <a:xfrm flipV="1">
                <a:off x="7115176" y="6183313"/>
                <a:ext cx="0" cy="10160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45" name="Line 22"/>
              <p:cNvSpPr>
                <a:spLocks noChangeShapeType="1"/>
              </p:cNvSpPr>
              <p:nvPr userDrawn="1"/>
            </p:nvSpPr>
            <p:spPr bwMode="auto">
              <a:xfrm flipV="1">
                <a:off x="7232651" y="6183313"/>
                <a:ext cx="0" cy="10160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46" name="Line 23"/>
              <p:cNvSpPr>
                <a:spLocks noChangeShapeType="1"/>
              </p:cNvSpPr>
              <p:nvPr userDrawn="1"/>
            </p:nvSpPr>
            <p:spPr bwMode="auto">
              <a:xfrm flipV="1">
                <a:off x="7232651" y="5737225"/>
                <a:ext cx="0" cy="157163"/>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47" name="Line 26"/>
              <p:cNvSpPr>
                <a:spLocks noChangeShapeType="1"/>
              </p:cNvSpPr>
              <p:nvPr userDrawn="1"/>
            </p:nvSpPr>
            <p:spPr bwMode="auto">
              <a:xfrm>
                <a:off x="7162801" y="6049963"/>
                <a:ext cx="157163" cy="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48" name="Line 27"/>
              <p:cNvSpPr>
                <a:spLocks noChangeShapeType="1"/>
              </p:cNvSpPr>
              <p:nvPr userDrawn="1"/>
            </p:nvSpPr>
            <p:spPr bwMode="auto">
              <a:xfrm>
                <a:off x="7210426" y="5956300"/>
                <a:ext cx="109538" cy="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grpSp>
        <p:grpSp>
          <p:nvGrpSpPr>
            <p:cNvPr id="31" name="组合 30"/>
            <p:cNvGrpSpPr/>
            <p:nvPr userDrawn="1"/>
          </p:nvGrpSpPr>
          <p:grpSpPr>
            <a:xfrm>
              <a:off x="356172" y="6165380"/>
              <a:ext cx="1132962" cy="312738"/>
              <a:chOff x="356172" y="6165380"/>
              <a:chExt cx="1132962" cy="312738"/>
            </a:xfrm>
          </p:grpSpPr>
          <p:sp>
            <p:nvSpPr>
              <p:cNvPr id="32" name="Line 24"/>
              <p:cNvSpPr>
                <a:spLocks noChangeShapeType="1"/>
              </p:cNvSpPr>
              <p:nvPr userDrawn="1"/>
            </p:nvSpPr>
            <p:spPr bwMode="auto">
              <a:xfrm>
                <a:off x="622872" y="6165380"/>
                <a:ext cx="430213" cy="30480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33" name="Line 28"/>
              <p:cNvSpPr>
                <a:spLocks noChangeShapeType="1"/>
              </p:cNvSpPr>
              <p:nvPr userDrawn="1"/>
            </p:nvSpPr>
            <p:spPr bwMode="auto">
              <a:xfrm flipV="1">
                <a:off x="356172" y="6165380"/>
                <a:ext cx="266700" cy="312738"/>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34" name="Line 29"/>
              <p:cNvSpPr>
                <a:spLocks noChangeShapeType="1"/>
              </p:cNvSpPr>
              <p:nvPr userDrawn="1"/>
            </p:nvSpPr>
            <p:spPr bwMode="auto">
              <a:xfrm flipV="1">
                <a:off x="924497" y="6181255"/>
                <a:ext cx="166688" cy="19685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35" name="Line 24"/>
              <p:cNvSpPr>
                <a:spLocks noChangeShapeType="1"/>
              </p:cNvSpPr>
              <p:nvPr userDrawn="1"/>
            </p:nvSpPr>
            <p:spPr bwMode="auto">
              <a:xfrm>
                <a:off x="1081328" y="6181255"/>
                <a:ext cx="407806" cy="288925"/>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grpSp>
      </p:grpSp>
    </p:spTree>
  </p:cSld>
  <p:clrMapOvr>
    <a:masterClrMapping/>
  </p:clrMapOvr>
  <p:transition spd="med"/>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55A4E09C-D9AA-4D11-8E45-948E68C9F649}" type="slidenum">
              <a:rPr lang="zh-CN" altLang="en-US"/>
              <a:pPr/>
              <a:t>‹#›</a:t>
            </a:fld>
            <a:endParaRPr lang="en-US" altLang="zh-CN"/>
          </a:p>
        </p:txBody>
      </p:sp>
      <p:sp>
        <p:nvSpPr>
          <p:cNvPr id="6" name="日期占位符 5"/>
          <p:cNvSpPr>
            <a:spLocks noGrp="1"/>
          </p:cNvSpPr>
          <p:nvPr>
            <p:ph type="dt" sz="half" idx="12"/>
          </p:nvPr>
        </p:nvSpPr>
        <p:spPr/>
        <p:txBody>
          <a:bodyPr/>
          <a:lstStyle>
            <a:lvl1pPr>
              <a:defRPr/>
            </a:lvl1pPr>
          </a:lstStyle>
          <a:p>
            <a:endParaRPr lang="en-US" altLang="zh-CN"/>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9413" y="44450"/>
            <a:ext cx="2090737" cy="6192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4450"/>
            <a:ext cx="6119813" cy="6192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5A43C7FB-B3DA-4E08-BBBF-AB2413EFCDA7}" type="slidenum">
              <a:rPr lang="zh-CN" altLang="en-US"/>
              <a:pPr/>
              <a:t>‹#›</a:t>
            </a:fld>
            <a:endParaRPr lang="en-US" altLang="zh-CN"/>
          </a:p>
        </p:txBody>
      </p:sp>
      <p:sp>
        <p:nvSpPr>
          <p:cNvPr id="6" name="日期占位符 5"/>
          <p:cNvSpPr>
            <a:spLocks noGrp="1"/>
          </p:cNvSpPr>
          <p:nvPr>
            <p:ph type="dt" sz="half" idx="12"/>
          </p:nvPr>
        </p:nvSpPr>
        <p:spPr/>
        <p:txBody>
          <a:bodyPr/>
          <a:lstStyle>
            <a:lvl1pPr>
              <a:defRPr/>
            </a:lvl1pPr>
          </a:lstStyle>
          <a:p>
            <a:endParaRPr lang="en-US" altLang="zh-CN"/>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881EBAA6-2597-4CA0-87A5-70365BBCDE64}" type="slidenum">
              <a:rPr lang="zh-CN" altLang="en-US"/>
              <a:pPr/>
              <a:t>‹#›</a:t>
            </a:fld>
            <a:endParaRPr lang="en-US" altLang="zh-CN"/>
          </a:p>
        </p:txBody>
      </p:sp>
      <p:sp>
        <p:nvSpPr>
          <p:cNvPr id="6" name="日期占位符 5"/>
          <p:cNvSpPr>
            <a:spLocks noGrp="1"/>
          </p:cNvSpPr>
          <p:nvPr>
            <p:ph type="dt" sz="half" idx="12"/>
          </p:nvPr>
        </p:nvSpPr>
        <p:spPr/>
        <p:txBody>
          <a:bodyPr/>
          <a:lstStyle>
            <a:lvl1pPr>
              <a:defRPr/>
            </a:lvl1pPr>
          </a:lstStyle>
          <a:p>
            <a:endParaRPr lang="en-US" altLang="zh-CN"/>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页脚占位符 3"/>
          <p:cNvSpPr>
            <a:spLocks noGrp="1"/>
          </p:cNvSpPr>
          <p:nvPr>
            <p:ph type="ftr" sz="quarter"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560FD763-DC05-4968-BAFD-ED69099BFABF}" type="slidenum">
              <a:rPr lang="zh-CN" altLang="en-US"/>
              <a:pPr/>
              <a:t>‹#›</a:t>
            </a:fld>
            <a:endParaRPr lang="en-US" altLang="zh-CN"/>
          </a:p>
        </p:txBody>
      </p:sp>
      <p:sp>
        <p:nvSpPr>
          <p:cNvPr id="6" name="日期占位符 5"/>
          <p:cNvSpPr>
            <a:spLocks noGrp="1"/>
          </p:cNvSpPr>
          <p:nvPr>
            <p:ph type="dt" sz="half" idx="12"/>
          </p:nvPr>
        </p:nvSpPr>
        <p:spPr/>
        <p:txBody>
          <a:bodyPr/>
          <a:lstStyle>
            <a:lvl1pPr>
              <a:defRPr/>
            </a:lvl1pPr>
          </a:lstStyle>
          <a:p>
            <a:endParaRPr lang="en-US" altLang="zh-CN"/>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765175"/>
            <a:ext cx="4105275" cy="5472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14875" y="765175"/>
            <a:ext cx="4105275" cy="5472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B79E6A8D-1010-40A4-B32B-506457DDCAF2}" type="slidenum">
              <a:rPr lang="zh-CN" altLang="en-US"/>
              <a:pPr/>
              <a:t>‹#›</a:t>
            </a:fld>
            <a:endParaRPr lang="en-US" altLang="zh-CN"/>
          </a:p>
        </p:txBody>
      </p:sp>
      <p:sp>
        <p:nvSpPr>
          <p:cNvPr id="7" name="日期占位符 6"/>
          <p:cNvSpPr>
            <a:spLocks noGrp="1"/>
          </p:cNvSpPr>
          <p:nvPr>
            <p:ph type="dt" sz="half" idx="12"/>
          </p:nvPr>
        </p:nvSpPr>
        <p:spPr/>
        <p:txBody>
          <a:bodyPr/>
          <a:lstStyle>
            <a:lvl1pPr>
              <a:defRPr/>
            </a:lvl1pPr>
          </a:lstStyle>
          <a:p>
            <a:endParaRPr lang="en-US" altLang="zh-CN"/>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6"/>
          <p:cNvSpPr>
            <a:spLocks noGrp="1"/>
          </p:cNvSpPr>
          <p:nvPr>
            <p:ph type="ftr" sz="quarter" idx="10"/>
          </p:nvPr>
        </p:nvSpPr>
        <p:spPr/>
        <p:txBody>
          <a:bodyPr/>
          <a:lstStyle>
            <a:lvl1pPr>
              <a:defRPr/>
            </a:lvl1pPr>
          </a:lstStyle>
          <a:p>
            <a:endParaRPr lang="en-US" altLang="zh-CN"/>
          </a:p>
        </p:txBody>
      </p:sp>
      <p:sp>
        <p:nvSpPr>
          <p:cNvPr id="8" name="灯片编号占位符 7"/>
          <p:cNvSpPr>
            <a:spLocks noGrp="1"/>
          </p:cNvSpPr>
          <p:nvPr>
            <p:ph type="sldNum" sz="quarter" idx="11"/>
          </p:nvPr>
        </p:nvSpPr>
        <p:spPr/>
        <p:txBody>
          <a:bodyPr/>
          <a:lstStyle>
            <a:lvl1pPr>
              <a:defRPr/>
            </a:lvl1pPr>
          </a:lstStyle>
          <a:p>
            <a:fld id="{610D421E-88F9-4CD6-85F7-59E40FBCEFC6}" type="slidenum">
              <a:rPr lang="zh-CN" altLang="en-US"/>
              <a:pPr/>
              <a:t>‹#›</a:t>
            </a:fld>
            <a:endParaRPr lang="en-US" altLang="zh-CN"/>
          </a:p>
        </p:txBody>
      </p:sp>
      <p:sp>
        <p:nvSpPr>
          <p:cNvPr id="9" name="日期占位符 8"/>
          <p:cNvSpPr>
            <a:spLocks noGrp="1"/>
          </p:cNvSpPr>
          <p:nvPr>
            <p:ph type="dt" sz="half" idx="12"/>
          </p:nvPr>
        </p:nvSpPr>
        <p:spPr/>
        <p:txBody>
          <a:bodyPr/>
          <a:lstStyle>
            <a:lvl1pPr>
              <a:defRPr/>
            </a:lvl1pPr>
          </a:lstStyle>
          <a:p>
            <a:endParaRPr lang="en-US" altLang="zh-CN"/>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lvl1pPr>
              <a:defRPr/>
            </a:lvl1pPr>
          </a:lstStyle>
          <a:p>
            <a:endParaRPr lang="en-US" altLang="zh-CN"/>
          </a:p>
        </p:txBody>
      </p:sp>
      <p:sp>
        <p:nvSpPr>
          <p:cNvPr id="4" name="灯片编号占位符 3"/>
          <p:cNvSpPr>
            <a:spLocks noGrp="1"/>
          </p:cNvSpPr>
          <p:nvPr>
            <p:ph type="sldNum" sz="quarter" idx="11"/>
          </p:nvPr>
        </p:nvSpPr>
        <p:spPr/>
        <p:txBody>
          <a:bodyPr/>
          <a:lstStyle>
            <a:lvl1pPr>
              <a:defRPr/>
            </a:lvl1pPr>
          </a:lstStyle>
          <a:p>
            <a:fld id="{180D08EF-876A-4FE4-B4A1-0431ECC82D70}" type="slidenum">
              <a:rPr lang="zh-CN" altLang="en-US"/>
              <a:pPr/>
              <a:t>‹#›</a:t>
            </a:fld>
            <a:endParaRPr lang="en-US" altLang="zh-CN"/>
          </a:p>
        </p:txBody>
      </p:sp>
      <p:sp>
        <p:nvSpPr>
          <p:cNvPr id="5" name="日期占位符 4"/>
          <p:cNvSpPr>
            <a:spLocks noGrp="1"/>
          </p:cNvSpPr>
          <p:nvPr>
            <p:ph type="dt" sz="half" idx="12"/>
          </p:nvPr>
        </p:nvSpPr>
        <p:spPr/>
        <p:txBody>
          <a:bodyPr/>
          <a:lstStyle>
            <a:lvl1pPr>
              <a:defRPr/>
            </a:lvl1pPr>
          </a:lstStyle>
          <a:p>
            <a:endParaRPr lang="en-US" altLang="zh-CN"/>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lvl1pPr>
          </a:lstStyle>
          <a:p>
            <a:endParaRPr lang="en-US" altLang="zh-CN"/>
          </a:p>
        </p:txBody>
      </p:sp>
      <p:sp>
        <p:nvSpPr>
          <p:cNvPr id="3" name="灯片编号占位符 2"/>
          <p:cNvSpPr>
            <a:spLocks noGrp="1"/>
          </p:cNvSpPr>
          <p:nvPr>
            <p:ph type="sldNum" sz="quarter" idx="11"/>
          </p:nvPr>
        </p:nvSpPr>
        <p:spPr/>
        <p:txBody>
          <a:bodyPr/>
          <a:lstStyle>
            <a:lvl1pPr>
              <a:defRPr/>
            </a:lvl1pPr>
          </a:lstStyle>
          <a:p>
            <a:fld id="{B5E4C242-AE92-4B4B-A87C-2F2AC850EF6D}" type="slidenum">
              <a:rPr lang="zh-CN" altLang="en-US"/>
              <a:pPr/>
              <a:t>‹#›</a:t>
            </a:fld>
            <a:endParaRPr lang="en-US" altLang="zh-CN"/>
          </a:p>
        </p:txBody>
      </p:sp>
      <p:sp>
        <p:nvSpPr>
          <p:cNvPr id="4" name="日期占位符 3"/>
          <p:cNvSpPr>
            <a:spLocks noGrp="1"/>
          </p:cNvSpPr>
          <p:nvPr>
            <p:ph type="dt" sz="half" idx="12"/>
          </p:nvPr>
        </p:nvSpPr>
        <p:spPr/>
        <p:txBody>
          <a:bodyPr/>
          <a:lstStyle>
            <a:lvl1pPr>
              <a:defRPr/>
            </a:lvl1pPr>
          </a:lstStyle>
          <a:p>
            <a:endParaRPr lang="en-US" altLang="zh-CN"/>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6828848A-6B47-49EA-B113-083658C9A316}" type="slidenum">
              <a:rPr lang="zh-CN" altLang="en-US"/>
              <a:pPr/>
              <a:t>‹#›</a:t>
            </a:fld>
            <a:endParaRPr lang="en-US" altLang="zh-CN"/>
          </a:p>
        </p:txBody>
      </p:sp>
      <p:sp>
        <p:nvSpPr>
          <p:cNvPr id="7" name="日期占位符 6"/>
          <p:cNvSpPr>
            <a:spLocks noGrp="1"/>
          </p:cNvSpPr>
          <p:nvPr>
            <p:ph type="dt" sz="half" idx="12"/>
          </p:nvPr>
        </p:nvSpPr>
        <p:spPr/>
        <p:txBody>
          <a:bodyPr/>
          <a:lstStyle>
            <a:lvl1pPr>
              <a:defRPr/>
            </a:lvl1pPr>
          </a:lstStyle>
          <a:p>
            <a:endParaRPr lang="en-US" altLang="zh-CN"/>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A09BA43E-9C9E-4CB0-BA77-E2BCFD5B5C1F}" type="slidenum">
              <a:rPr lang="zh-CN" altLang="en-US"/>
              <a:pPr/>
              <a:t>‹#›</a:t>
            </a:fld>
            <a:endParaRPr lang="en-US" altLang="zh-CN"/>
          </a:p>
        </p:txBody>
      </p:sp>
      <p:sp>
        <p:nvSpPr>
          <p:cNvPr id="7" name="日期占位符 6"/>
          <p:cNvSpPr>
            <a:spLocks noGrp="1"/>
          </p:cNvSpPr>
          <p:nvPr>
            <p:ph type="dt" sz="half" idx="12"/>
          </p:nvPr>
        </p:nvSpPr>
        <p:spPr/>
        <p:txBody>
          <a:bodyPr/>
          <a:lstStyle>
            <a:lvl1pPr>
              <a:defRPr/>
            </a:lvl1pPr>
          </a:lstStyle>
          <a:p>
            <a:endParaRPr lang="en-US" altLang="zh-CN"/>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78195" name="Group 19"/>
          <p:cNvGrpSpPr>
            <a:grpSpLocks/>
          </p:cNvGrpSpPr>
          <p:nvPr userDrawn="1"/>
        </p:nvGrpSpPr>
        <p:grpSpPr bwMode="auto">
          <a:xfrm>
            <a:off x="0" y="0"/>
            <a:ext cx="9144000" cy="566738"/>
            <a:chOff x="0" y="0"/>
            <a:chExt cx="5760" cy="357"/>
          </a:xfrm>
        </p:grpSpPr>
        <p:sp>
          <p:nvSpPr>
            <p:cNvPr id="178181" name="Rectangle 5"/>
            <p:cNvSpPr>
              <a:spLocks noChangeArrowheads="1"/>
            </p:cNvSpPr>
            <p:nvPr userDrawn="1"/>
          </p:nvSpPr>
          <p:spPr bwMode="auto">
            <a:xfrm>
              <a:off x="0" y="0"/>
              <a:ext cx="180" cy="344"/>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spcBef>
                  <a:spcPct val="0"/>
                </a:spcBef>
              </a:pPr>
              <a:endParaRPr lang="zh-CN" altLang="en-US" sz="2400" b="0"/>
            </a:p>
          </p:txBody>
        </p:sp>
        <p:sp>
          <p:nvSpPr>
            <p:cNvPr id="178182" name="Rectangle 6"/>
            <p:cNvSpPr>
              <a:spLocks noChangeArrowheads="1"/>
            </p:cNvSpPr>
            <p:nvPr userDrawn="1"/>
          </p:nvSpPr>
          <p:spPr bwMode="auto">
            <a:xfrm>
              <a:off x="238" y="85"/>
              <a:ext cx="5500" cy="173"/>
            </a:xfrm>
            <a:prstGeom prst="rect">
              <a:avLst/>
            </a:prstGeom>
            <a:gradFill rotWithShape="0">
              <a:gsLst>
                <a:gs pos="0">
                  <a:srgbClr val="FFFFCC"/>
                </a:gs>
                <a:gs pos="100000">
                  <a:schemeClr val="bg1"/>
                </a:gs>
              </a:gsLst>
              <a:lin ang="0" scaled="1"/>
            </a:gradFill>
            <a:ln w="9525">
              <a:noFill/>
              <a:miter lim="800000"/>
              <a:headEnd/>
              <a:tailEnd/>
            </a:ln>
          </p:spPr>
          <p:txBody>
            <a:bodyPr/>
            <a:lstStyle/>
            <a:p>
              <a:pPr algn="l">
                <a:spcBef>
                  <a:spcPct val="0"/>
                </a:spcBef>
              </a:pPr>
              <a:endParaRPr lang="zh-CN" altLang="en-US" sz="2400" b="0"/>
            </a:p>
          </p:txBody>
        </p:sp>
        <p:sp>
          <p:nvSpPr>
            <p:cNvPr id="178183" name="Rectangle 7"/>
            <p:cNvSpPr>
              <a:spLocks noChangeArrowheads="1"/>
            </p:cNvSpPr>
            <p:nvPr userDrawn="1"/>
          </p:nvSpPr>
          <p:spPr bwMode="auto">
            <a:xfrm>
              <a:off x="236" y="85"/>
              <a:ext cx="87" cy="89"/>
            </a:xfrm>
            <a:prstGeom prst="rect">
              <a:avLst/>
            </a:prstGeom>
            <a:solidFill>
              <a:srgbClr val="33CC33">
                <a:alpha val="14999"/>
              </a:srgbClr>
            </a:solidFill>
            <a:ln w="9525">
              <a:noFill/>
              <a:miter lim="800000"/>
              <a:headEnd/>
              <a:tailEnd/>
            </a:ln>
          </p:spPr>
          <p:txBody>
            <a:bodyPr/>
            <a:lstStyle/>
            <a:p>
              <a:pPr algn="l">
                <a:spcBef>
                  <a:spcPct val="0"/>
                </a:spcBef>
              </a:pPr>
              <a:endParaRPr lang="zh-CN" altLang="en-US" sz="1800" b="0">
                <a:solidFill>
                  <a:schemeClr val="hlink"/>
                </a:solidFill>
                <a:latin typeface="Arial" charset="0"/>
              </a:endParaRPr>
            </a:p>
          </p:txBody>
        </p:sp>
        <p:sp>
          <p:nvSpPr>
            <p:cNvPr id="178184" name="Rectangle 8"/>
            <p:cNvSpPr>
              <a:spLocks noChangeArrowheads="1"/>
            </p:cNvSpPr>
            <p:nvPr userDrawn="1"/>
          </p:nvSpPr>
          <p:spPr bwMode="auto">
            <a:xfrm>
              <a:off x="323" y="0"/>
              <a:ext cx="88" cy="87"/>
            </a:xfrm>
            <a:prstGeom prst="rect">
              <a:avLst/>
            </a:prstGeom>
            <a:solidFill>
              <a:srgbClr val="33CC33">
                <a:alpha val="14999"/>
              </a:srgbClr>
            </a:solidFill>
            <a:ln w="9525">
              <a:noFill/>
              <a:miter lim="800000"/>
              <a:headEnd/>
              <a:tailEnd/>
            </a:ln>
          </p:spPr>
          <p:txBody>
            <a:bodyPr/>
            <a:lstStyle/>
            <a:p>
              <a:pPr algn="l">
                <a:spcBef>
                  <a:spcPct val="0"/>
                </a:spcBef>
              </a:pPr>
              <a:endParaRPr lang="zh-CN" altLang="en-US" sz="1800" b="0">
                <a:solidFill>
                  <a:schemeClr val="hlink"/>
                </a:solidFill>
                <a:latin typeface="Arial" charset="0"/>
              </a:endParaRPr>
            </a:p>
          </p:txBody>
        </p:sp>
        <p:sp>
          <p:nvSpPr>
            <p:cNvPr id="178185" name="Rectangle 9"/>
            <p:cNvSpPr>
              <a:spLocks noChangeArrowheads="1"/>
            </p:cNvSpPr>
            <p:nvPr userDrawn="1"/>
          </p:nvSpPr>
          <p:spPr bwMode="auto">
            <a:xfrm>
              <a:off x="323" y="85"/>
              <a:ext cx="88" cy="89"/>
            </a:xfrm>
            <a:prstGeom prst="rect">
              <a:avLst/>
            </a:prstGeom>
            <a:solidFill>
              <a:srgbClr val="33CC33">
                <a:alpha val="30000"/>
              </a:srgbClr>
            </a:solidFill>
            <a:ln w="9525">
              <a:noFill/>
              <a:miter lim="800000"/>
              <a:headEnd/>
              <a:tailEnd/>
            </a:ln>
          </p:spPr>
          <p:txBody>
            <a:bodyPr/>
            <a:lstStyle/>
            <a:p>
              <a:pPr algn="l">
                <a:spcBef>
                  <a:spcPct val="0"/>
                </a:spcBef>
              </a:pPr>
              <a:endParaRPr lang="zh-CN" altLang="en-US" sz="1800" b="0">
                <a:solidFill>
                  <a:schemeClr val="accent2"/>
                </a:solidFill>
                <a:latin typeface="Arial" charset="0"/>
              </a:endParaRPr>
            </a:p>
          </p:txBody>
        </p:sp>
        <p:sp>
          <p:nvSpPr>
            <p:cNvPr id="178186" name="Rectangle 10"/>
            <p:cNvSpPr>
              <a:spLocks noChangeArrowheads="1"/>
            </p:cNvSpPr>
            <p:nvPr userDrawn="1"/>
          </p:nvSpPr>
          <p:spPr bwMode="auto">
            <a:xfrm>
              <a:off x="151" y="173"/>
              <a:ext cx="86" cy="87"/>
            </a:xfrm>
            <a:prstGeom prst="rect">
              <a:avLst/>
            </a:prstGeom>
            <a:solidFill>
              <a:srgbClr val="33CC33">
                <a:alpha val="14999"/>
              </a:srgbClr>
            </a:solidFill>
            <a:ln w="9525">
              <a:noFill/>
              <a:miter lim="800000"/>
              <a:headEnd/>
              <a:tailEnd/>
            </a:ln>
          </p:spPr>
          <p:txBody>
            <a:bodyPr/>
            <a:lstStyle/>
            <a:p>
              <a:pPr algn="l">
                <a:spcBef>
                  <a:spcPct val="0"/>
                </a:spcBef>
              </a:pPr>
              <a:endParaRPr lang="zh-CN" altLang="en-US" sz="1800" b="0">
                <a:solidFill>
                  <a:schemeClr val="hlink"/>
                </a:solidFill>
                <a:latin typeface="Arial" charset="0"/>
              </a:endParaRPr>
            </a:p>
          </p:txBody>
        </p:sp>
        <p:sp>
          <p:nvSpPr>
            <p:cNvPr id="178187" name="Rectangle 11"/>
            <p:cNvSpPr>
              <a:spLocks noChangeArrowheads="1"/>
            </p:cNvSpPr>
            <p:nvPr userDrawn="1"/>
          </p:nvSpPr>
          <p:spPr bwMode="auto">
            <a:xfrm>
              <a:off x="61" y="86"/>
              <a:ext cx="89" cy="87"/>
            </a:xfrm>
            <a:prstGeom prst="rect">
              <a:avLst/>
            </a:prstGeom>
            <a:solidFill>
              <a:srgbClr val="FF00FF">
                <a:alpha val="20000"/>
              </a:srgbClr>
            </a:solidFill>
            <a:ln w="9525">
              <a:noFill/>
              <a:miter lim="800000"/>
              <a:headEnd/>
              <a:tailEnd/>
            </a:ln>
          </p:spPr>
          <p:txBody>
            <a:bodyPr/>
            <a:lstStyle/>
            <a:p>
              <a:pPr algn="l">
                <a:spcBef>
                  <a:spcPct val="0"/>
                </a:spcBef>
              </a:pPr>
              <a:endParaRPr lang="zh-CN" altLang="en-US" sz="2400" b="0"/>
            </a:p>
          </p:txBody>
        </p:sp>
        <p:sp>
          <p:nvSpPr>
            <p:cNvPr id="178188" name="Rectangle 12"/>
            <p:cNvSpPr>
              <a:spLocks noChangeArrowheads="1"/>
            </p:cNvSpPr>
            <p:nvPr userDrawn="1"/>
          </p:nvSpPr>
          <p:spPr bwMode="auto">
            <a:xfrm>
              <a:off x="236" y="171"/>
              <a:ext cx="87" cy="87"/>
            </a:xfrm>
            <a:prstGeom prst="rect">
              <a:avLst/>
            </a:prstGeom>
            <a:solidFill>
              <a:srgbClr val="33CC33">
                <a:alpha val="30000"/>
              </a:srgbClr>
            </a:solidFill>
            <a:ln w="9525">
              <a:noFill/>
              <a:miter lim="800000"/>
              <a:headEnd/>
              <a:tailEnd/>
            </a:ln>
          </p:spPr>
          <p:txBody>
            <a:bodyPr/>
            <a:lstStyle/>
            <a:p>
              <a:pPr algn="l">
                <a:spcBef>
                  <a:spcPct val="0"/>
                </a:spcBef>
              </a:pPr>
              <a:endParaRPr lang="zh-CN" altLang="en-US" sz="1800" b="0">
                <a:solidFill>
                  <a:schemeClr val="accent2"/>
                </a:solidFill>
                <a:latin typeface="Arial" charset="0"/>
              </a:endParaRPr>
            </a:p>
          </p:txBody>
        </p:sp>
        <p:sp>
          <p:nvSpPr>
            <p:cNvPr id="178189" name="Rectangle 13"/>
            <p:cNvSpPr>
              <a:spLocks noChangeArrowheads="1"/>
            </p:cNvSpPr>
            <p:nvPr userDrawn="1"/>
          </p:nvSpPr>
          <p:spPr bwMode="auto">
            <a:xfrm>
              <a:off x="151" y="258"/>
              <a:ext cx="86" cy="86"/>
            </a:xfrm>
            <a:prstGeom prst="rect">
              <a:avLst/>
            </a:prstGeom>
            <a:solidFill>
              <a:srgbClr val="33CC33">
                <a:alpha val="30000"/>
              </a:srgbClr>
            </a:solidFill>
            <a:ln w="9525">
              <a:noFill/>
              <a:miter lim="800000"/>
              <a:headEnd/>
              <a:tailEnd/>
            </a:ln>
          </p:spPr>
          <p:txBody>
            <a:bodyPr/>
            <a:lstStyle/>
            <a:p>
              <a:pPr algn="l">
                <a:spcBef>
                  <a:spcPct val="0"/>
                </a:spcBef>
              </a:pPr>
              <a:endParaRPr lang="zh-CN" altLang="en-US" sz="1800" b="0">
                <a:solidFill>
                  <a:schemeClr val="accent2"/>
                </a:solidFill>
                <a:latin typeface="Arial" charset="0"/>
              </a:endParaRPr>
            </a:p>
          </p:txBody>
        </p:sp>
        <p:sp>
          <p:nvSpPr>
            <p:cNvPr id="178193" name="Rectangle 17"/>
            <p:cNvSpPr>
              <a:spLocks noChangeArrowheads="1"/>
            </p:cNvSpPr>
            <p:nvPr userDrawn="1"/>
          </p:nvSpPr>
          <p:spPr bwMode="auto">
            <a:xfrm>
              <a:off x="0" y="328"/>
              <a:ext cx="5760" cy="29"/>
            </a:xfrm>
            <a:prstGeom prst="rect">
              <a:avLst/>
            </a:prstGeom>
            <a:gradFill rotWithShape="0">
              <a:gsLst>
                <a:gs pos="0">
                  <a:schemeClr val="bg2">
                    <a:alpha val="39999"/>
                  </a:schemeClr>
                </a:gs>
                <a:gs pos="100000">
                  <a:schemeClr val="bg1">
                    <a:alpha val="10001"/>
                  </a:schemeClr>
                </a:gs>
              </a:gsLst>
              <a:lin ang="0" scaled="1"/>
            </a:gradFill>
            <a:ln w="9525">
              <a:noFill/>
              <a:miter lim="800000"/>
              <a:headEnd/>
              <a:tailEnd/>
            </a:ln>
          </p:spPr>
          <p:txBody>
            <a:bodyPr/>
            <a:lstStyle/>
            <a:p>
              <a:pPr algn="l">
                <a:spcBef>
                  <a:spcPct val="0"/>
                </a:spcBef>
              </a:pPr>
              <a:endParaRPr lang="zh-CN" altLang="en-US" sz="2400" b="0"/>
            </a:p>
          </p:txBody>
        </p:sp>
      </p:grpSp>
      <p:sp>
        <p:nvSpPr>
          <p:cNvPr id="178178"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200" b="0">
                <a:latin typeface="+mj-lt"/>
              </a:defRPr>
            </a:lvl1pPr>
          </a:lstStyle>
          <a:p>
            <a:endParaRPr lang="en-US" altLang="zh-CN"/>
          </a:p>
        </p:txBody>
      </p:sp>
      <p:sp>
        <p:nvSpPr>
          <p:cNvPr id="178179"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b="0">
                <a:latin typeface="Arial Black" pitchFamily="34" charset="0"/>
              </a:defRPr>
            </a:lvl1pPr>
          </a:lstStyle>
          <a:p>
            <a:fld id="{56AFF6D6-DFEC-41ED-8C99-A45408B604ED}" type="slidenum">
              <a:rPr lang="zh-CN" altLang="en-US"/>
              <a:pPr/>
              <a:t>‹#›</a:t>
            </a:fld>
            <a:endParaRPr lang="en-US" altLang="zh-CN"/>
          </a:p>
        </p:txBody>
      </p:sp>
      <p:sp>
        <p:nvSpPr>
          <p:cNvPr id="178190" name="Rectangle 14"/>
          <p:cNvSpPr>
            <a:spLocks noGrp="1" noChangeArrowheads="1"/>
          </p:cNvSpPr>
          <p:nvPr>
            <p:ph type="title"/>
          </p:nvPr>
        </p:nvSpPr>
        <p:spPr bwMode="auto">
          <a:xfrm>
            <a:off x="590550" y="44450"/>
            <a:ext cx="8229600" cy="5238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78191" name="Rectangle 15"/>
          <p:cNvSpPr>
            <a:spLocks noGrp="1" noChangeArrowheads="1"/>
          </p:cNvSpPr>
          <p:nvPr>
            <p:ph type="body" idx="1"/>
          </p:nvPr>
        </p:nvSpPr>
        <p:spPr bwMode="auto">
          <a:xfrm>
            <a:off x="457200" y="765175"/>
            <a:ext cx="8362950" cy="54721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78192"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defRPr sz="1200" b="0">
                <a:latin typeface="+mj-lt"/>
              </a:defRPr>
            </a:lvl1pPr>
          </a:lstStyle>
          <a:p>
            <a:endParaRPr lang="en-US" altLang="zh-CN"/>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ransition spd="med"/>
  <p:timing>
    <p:tnLst>
      <p:par>
        <p:cTn id="1" dur="indefinite" restart="never" nodeType="tmRoot"/>
      </p:par>
    </p:tnLst>
  </p:timing>
  <p:hf hdr="0" ftr="0" dt="0"/>
  <p:txStyles>
    <p:titleStyle>
      <a:lvl1pPr algn="l" rtl="0" fontAlgn="base">
        <a:spcBef>
          <a:spcPct val="0"/>
        </a:spcBef>
        <a:spcAft>
          <a:spcPct val="0"/>
        </a:spcAft>
        <a:defRPr sz="2800" b="1">
          <a:solidFill>
            <a:schemeClr val="bg2"/>
          </a:solidFill>
          <a:latin typeface="+mj-lt"/>
          <a:ea typeface="+mj-ea"/>
          <a:cs typeface="+mj-cs"/>
        </a:defRPr>
      </a:lvl1pPr>
      <a:lvl2pPr algn="l" rtl="0" fontAlgn="base">
        <a:spcBef>
          <a:spcPct val="0"/>
        </a:spcBef>
        <a:spcAft>
          <a:spcPct val="0"/>
        </a:spcAft>
        <a:defRPr sz="2800" b="1">
          <a:solidFill>
            <a:schemeClr val="bg2"/>
          </a:solidFill>
          <a:latin typeface="Arial" charset="0"/>
          <a:ea typeface="黑体" pitchFamily="2" charset="-122"/>
        </a:defRPr>
      </a:lvl2pPr>
      <a:lvl3pPr algn="l" rtl="0" fontAlgn="base">
        <a:spcBef>
          <a:spcPct val="0"/>
        </a:spcBef>
        <a:spcAft>
          <a:spcPct val="0"/>
        </a:spcAft>
        <a:defRPr sz="2800" b="1">
          <a:solidFill>
            <a:schemeClr val="bg2"/>
          </a:solidFill>
          <a:latin typeface="Arial" charset="0"/>
          <a:ea typeface="黑体" pitchFamily="2" charset="-122"/>
        </a:defRPr>
      </a:lvl3pPr>
      <a:lvl4pPr algn="l" rtl="0" fontAlgn="base">
        <a:spcBef>
          <a:spcPct val="0"/>
        </a:spcBef>
        <a:spcAft>
          <a:spcPct val="0"/>
        </a:spcAft>
        <a:defRPr sz="2800" b="1">
          <a:solidFill>
            <a:schemeClr val="bg2"/>
          </a:solidFill>
          <a:latin typeface="Arial" charset="0"/>
          <a:ea typeface="黑体" pitchFamily="2" charset="-122"/>
        </a:defRPr>
      </a:lvl4pPr>
      <a:lvl5pPr algn="l" rtl="0" fontAlgn="base">
        <a:spcBef>
          <a:spcPct val="0"/>
        </a:spcBef>
        <a:spcAft>
          <a:spcPct val="0"/>
        </a:spcAft>
        <a:defRPr sz="2800" b="1">
          <a:solidFill>
            <a:schemeClr val="bg2"/>
          </a:solidFill>
          <a:latin typeface="Arial" charset="0"/>
          <a:ea typeface="黑体" pitchFamily="2" charset="-122"/>
        </a:defRPr>
      </a:lvl5pPr>
      <a:lvl6pPr marL="457200" algn="l" rtl="0" fontAlgn="base">
        <a:spcBef>
          <a:spcPct val="0"/>
        </a:spcBef>
        <a:spcAft>
          <a:spcPct val="0"/>
        </a:spcAft>
        <a:defRPr sz="2800" b="1">
          <a:solidFill>
            <a:schemeClr val="bg2"/>
          </a:solidFill>
          <a:latin typeface="Arial" charset="0"/>
          <a:ea typeface="黑体" pitchFamily="2" charset="-122"/>
        </a:defRPr>
      </a:lvl6pPr>
      <a:lvl7pPr marL="914400" algn="l" rtl="0" fontAlgn="base">
        <a:spcBef>
          <a:spcPct val="0"/>
        </a:spcBef>
        <a:spcAft>
          <a:spcPct val="0"/>
        </a:spcAft>
        <a:defRPr sz="2800" b="1">
          <a:solidFill>
            <a:schemeClr val="bg2"/>
          </a:solidFill>
          <a:latin typeface="Arial" charset="0"/>
          <a:ea typeface="黑体" pitchFamily="2" charset="-122"/>
        </a:defRPr>
      </a:lvl7pPr>
      <a:lvl8pPr marL="1371600" algn="l" rtl="0" fontAlgn="base">
        <a:spcBef>
          <a:spcPct val="0"/>
        </a:spcBef>
        <a:spcAft>
          <a:spcPct val="0"/>
        </a:spcAft>
        <a:defRPr sz="2800" b="1">
          <a:solidFill>
            <a:schemeClr val="bg2"/>
          </a:solidFill>
          <a:latin typeface="Arial" charset="0"/>
          <a:ea typeface="黑体" pitchFamily="2" charset="-122"/>
        </a:defRPr>
      </a:lvl8pPr>
      <a:lvl9pPr marL="1828800" algn="l" rtl="0" fontAlgn="base">
        <a:spcBef>
          <a:spcPct val="0"/>
        </a:spcBef>
        <a:spcAft>
          <a:spcPct val="0"/>
        </a:spcAft>
        <a:defRPr sz="2800" b="1">
          <a:solidFill>
            <a:schemeClr val="bg2"/>
          </a:solidFill>
          <a:latin typeface="Arial" charset="0"/>
          <a:ea typeface="黑体" pitchFamily="2" charset="-122"/>
        </a:defRPr>
      </a:lvl9pPr>
    </p:titleStyle>
    <p:bodyStyle>
      <a:lvl1pPr marL="342900" indent="-342900" algn="l" rtl="0" fontAlgn="base">
        <a:spcBef>
          <a:spcPct val="20000"/>
        </a:spcBef>
        <a:spcAft>
          <a:spcPct val="0"/>
        </a:spcAft>
        <a:buClr>
          <a:schemeClr val="bg2"/>
        </a:buClr>
        <a:buSzPct val="75000"/>
        <a:buFont typeface="Wingdings" pitchFamily="2" charset="2"/>
        <a:buChar char="n"/>
        <a:defRPr sz="2800" b="1">
          <a:solidFill>
            <a:schemeClr val="tx1"/>
          </a:solidFill>
          <a:latin typeface="+mn-lt"/>
          <a:ea typeface="+mn-ea"/>
          <a:cs typeface="+mn-cs"/>
        </a:defRPr>
      </a:lvl1pPr>
      <a:lvl2pPr marL="801688" indent="-279400" algn="l" rtl="0" fontAlgn="base">
        <a:spcBef>
          <a:spcPct val="20000"/>
        </a:spcBef>
        <a:spcAft>
          <a:spcPct val="0"/>
        </a:spcAft>
        <a:buClr>
          <a:srgbClr val="006600"/>
        </a:buClr>
        <a:buSzPct val="75000"/>
        <a:buFont typeface="Wingdings" pitchFamily="2" charset="2"/>
        <a:buChar char="l"/>
        <a:defRPr sz="2800" b="1">
          <a:solidFill>
            <a:schemeClr val="tx1"/>
          </a:solidFill>
          <a:latin typeface="+mn-lt"/>
          <a:ea typeface="+mn-ea"/>
        </a:defRPr>
      </a:lvl2pPr>
      <a:lvl3pPr marL="1339850" indent="-358775" algn="l" rtl="0" fontAlgn="base">
        <a:spcBef>
          <a:spcPct val="20000"/>
        </a:spcBef>
        <a:spcAft>
          <a:spcPct val="0"/>
        </a:spcAft>
        <a:buClr>
          <a:srgbClr val="FF6600"/>
        </a:buClr>
        <a:buSzPct val="65000"/>
        <a:buFont typeface="Wingdings" pitchFamily="2" charset="2"/>
        <a:buChar char="p"/>
        <a:defRPr sz="2800" b="1">
          <a:solidFill>
            <a:schemeClr val="tx1"/>
          </a:solidFill>
          <a:latin typeface="+mn-lt"/>
          <a:ea typeface="+mn-ea"/>
        </a:defRPr>
      </a:lvl3pPr>
      <a:lvl4pPr marL="1879600" indent="-360363" algn="l" rtl="0" fontAlgn="base">
        <a:spcBef>
          <a:spcPct val="20000"/>
        </a:spcBef>
        <a:spcAft>
          <a:spcPct val="0"/>
        </a:spcAft>
        <a:buClr>
          <a:srgbClr val="FF0066"/>
        </a:buClr>
        <a:buSzPct val="75000"/>
        <a:buFont typeface="Wingdings" pitchFamily="2" charset="2"/>
        <a:buChar char="u"/>
        <a:defRPr sz="2400" b="1">
          <a:solidFill>
            <a:schemeClr val="tx1"/>
          </a:solidFill>
          <a:latin typeface="+mn-lt"/>
          <a:ea typeface="楷体_GB2312" pitchFamily="49" charset="-122"/>
        </a:defRPr>
      </a:lvl4pPr>
      <a:lvl5pPr marL="23304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5pPr>
      <a:lvl6pPr marL="27876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6pPr>
      <a:lvl7pPr marL="32448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7pPr>
      <a:lvl8pPr marL="37020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8pPr>
      <a:lvl9pPr marL="41592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slide" Target="slide98.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4.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6.emf"/><Relationship Id="rId5" Type="http://schemas.openxmlformats.org/officeDocument/2006/relationships/oleObject" Target="../embeddings/oleObject6.bin"/><Relationship Id="rId4" Type="http://schemas.openxmlformats.org/officeDocument/2006/relationships/image" Target="../media/image5.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7.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2.emf"/></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slide" Target="slide65.xml"/><Relationship Id="rId4" Type="http://schemas.openxmlformats.org/officeDocument/2006/relationships/image" Target="../media/image13.em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6418" name="Rectangle 2"/>
          <p:cNvSpPr>
            <a:spLocks noGrp="1" noChangeArrowheads="1"/>
          </p:cNvSpPr>
          <p:nvPr>
            <p:ph type="subTitle" idx="1"/>
          </p:nvPr>
        </p:nvSpPr>
        <p:spPr>
          <a:xfrm>
            <a:off x="395288" y="1700213"/>
            <a:ext cx="8604250" cy="2592387"/>
          </a:xfrm>
          <a:noFill/>
          <a:ln/>
        </p:spPr>
        <p:txBody>
          <a:bodyPr anchor="ctr"/>
          <a:lstStyle/>
          <a:p>
            <a:pPr>
              <a:spcBef>
                <a:spcPct val="0"/>
              </a:spcBef>
              <a:buClrTx/>
              <a:buFont typeface="Arial" charset="0"/>
              <a:buNone/>
            </a:pPr>
            <a:r>
              <a:rPr lang="zh-CN" altLang="en-US" sz="4000" b="0">
                <a:solidFill>
                  <a:srgbClr val="FFFFFF"/>
                </a:solidFill>
                <a:latin typeface="Arial" charset="0"/>
                <a:ea typeface="黑体" pitchFamily="2" charset="-122"/>
              </a:rPr>
              <a:t>计算机</a:t>
            </a:r>
            <a:r>
              <a:rPr lang="zh-CN" altLang="en-US" sz="4000" b="0">
                <a:solidFill>
                  <a:srgbClr val="FFCC00"/>
                </a:solidFill>
                <a:latin typeface="Arial" charset="0"/>
                <a:ea typeface="黑体" pitchFamily="2" charset="-122"/>
              </a:rPr>
              <a:t>组成</a:t>
            </a:r>
            <a:r>
              <a:rPr lang="zh-CN" altLang="en-US" sz="4000" b="0">
                <a:solidFill>
                  <a:srgbClr val="FFFFFF"/>
                </a:solidFill>
                <a:latin typeface="Arial" charset="0"/>
                <a:ea typeface="黑体" pitchFamily="2" charset="-122"/>
              </a:rPr>
              <a:t>与</a:t>
            </a:r>
            <a:r>
              <a:rPr lang="zh-CN" altLang="en-US" sz="4000" b="0">
                <a:solidFill>
                  <a:srgbClr val="FFCC00"/>
                </a:solidFill>
                <a:latin typeface="Arial" charset="0"/>
                <a:ea typeface="黑体" pitchFamily="2" charset="-122"/>
              </a:rPr>
              <a:t>体系结构</a:t>
            </a:r>
            <a:endParaRPr lang="zh-CN" altLang="en-US" sz="4000" b="0">
              <a:solidFill>
                <a:srgbClr val="FFFFFF"/>
              </a:solidFill>
              <a:latin typeface="Arial" charset="0"/>
              <a:ea typeface="黑体" pitchFamily="2" charset="-122"/>
            </a:endParaRPr>
          </a:p>
          <a:p>
            <a:pPr>
              <a:spcBef>
                <a:spcPct val="0"/>
              </a:spcBef>
              <a:buClrTx/>
              <a:buFont typeface="Arial" charset="0"/>
              <a:buNone/>
            </a:pPr>
            <a:r>
              <a:rPr lang="zh-CN" altLang="en-US" sz="4000" b="0">
                <a:solidFill>
                  <a:srgbClr val="FFFFFF"/>
                </a:solidFill>
                <a:latin typeface="Arial" charset="0"/>
                <a:ea typeface="黑体" pitchFamily="2" charset="-122"/>
              </a:rPr>
              <a:t>第</a:t>
            </a:r>
            <a:r>
              <a:rPr lang="en-US" altLang="zh-CN" sz="7300" b="0">
                <a:solidFill>
                  <a:srgbClr val="FFFFFF"/>
                </a:solidFill>
                <a:latin typeface="Arial" charset="0"/>
                <a:ea typeface="黑体" pitchFamily="2" charset="-122"/>
              </a:rPr>
              <a:t>7</a:t>
            </a:r>
            <a:r>
              <a:rPr lang="zh-CN" altLang="en-US" sz="4000" b="0">
                <a:solidFill>
                  <a:srgbClr val="FFFFFF"/>
                </a:solidFill>
                <a:latin typeface="Arial" charset="0"/>
                <a:ea typeface="黑体" pitchFamily="2" charset="-122"/>
              </a:rPr>
              <a:t>章</a:t>
            </a:r>
            <a:r>
              <a:rPr lang="zh-CN" altLang="en-US" sz="3600" b="0">
                <a:solidFill>
                  <a:srgbClr val="FFFFFF"/>
                </a:solidFill>
                <a:latin typeface="Arial" charset="0"/>
                <a:ea typeface="黑体" pitchFamily="2" charset="-122"/>
              </a:rPr>
              <a:t>  </a:t>
            </a:r>
            <a:r>
              <a:rPr lang="zh-CN" altLang="en-US" sz="3600" b="0">
                <a:solidFill>
                  <a:srgbClr val="99FF66"/>
                </a:solidFill>
                <a:latin typeface="Arial" charset="0"/>
                <a:ea typeface="黑体" pitchFamily="2" charset="-122"/>
              </a:rPr>
              <a:t>流水线技术</a:t>
            </a:r>
            <a:r>
              <a:rPr lang="zh-CN" altLang="en-US" sz="3600" b="0">
                <a:solidFill>
                  <a:srgbClr val="FFFFFF"/>
                </a:solidFill>
                <a:latin typeface="Arial" charset="0"/>
                <a:ea typeface="黑体" pitchFamily="2" charset="-122"/>
              </a:rPr>
              <a:t>与</a:t>
            </a:r>
            <a:r>
              <a:rPr lang="zh-CN" altLang="en-US" sz="3600" b="0">
                <a:solidFill>
                  <a:srgbClr val="FF99FF"/>
                </a:solidFill>
                <a:latin typeface="Arial" charset="0"/>
                <a:ea typeface="黑体" pitchFamily="2" charset="-122"/>
              </a:rPr>
              <a:t>指令级并行</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afterEffect">
                                  <p:stCondLst>
                                    <p:cond delay="0"/>
                                  </p:stCondLst>
                                  <p:childTnLst>
                                    <p:set>
                                      <p:cBhvr>
                                        <p:cTn id="6" dur="1" fill="hold">
                                          <p:stCondLst>
                                            <p:cond delay="0"/>
                                          </p:stCondLst>
                                        </p:cTn>
                                        <p:tgtEl>
                                          <p:spTgt spid="1596418">
                                            <p:txEl>
                                              <p:pRg st="0" end="0"/>
                                            </p:txEl>
                                          </p:spTgt>
                                        </p:tgtEl>
                                        <p:attrNameLst>
                                          <p:attrName>style.visibility</p:attrName>
                                        </p:attrNameLst>
                                      </p:cBhvr>
                                      <p:to>
                                        <p:strVal val="visible"/>
                                      </p:to>
                                    </p:set>
                                    <p:anim calcmode="lin" valueType="num">
                                      <p:cBhvr>
                                        <p:cTn id="7" dur="500" fill="hold"/>
                                        <p:tgtEl>
                                          <p:spTgt spid="1596418">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1596418">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1596418">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1596418">
                                            <p:txEl>
                                              <p:pRg st="0" end="0"/>
                                            </p:txEl>
                                          </p:spTgt>
                                        </p:tgtEl>
                                        <p:attrNameLst>
                                          <p:attrName>ppt_y</p:attrName>
                                        </p:attrNameLst>
                                      </p:cBhvr>
                                      <p:tavLst>
                                        <p:tav tm="0">
                                          <p:val>
                                            <p:strVal val="#ppt_y"/>
                                          </p:val>
                                        </p:tav>
                                        <p:tav tm="100000">
                                          <p:val>
                                            <p:strVal val="#ppt_y"/>
                                          </p:val>
                                        </p:tav>
                                      </p:tavLst>
                                    </p:anim>
                                  </p:childTnLst>
                                </p:cTn>
                              </p:par>
                            </p:childTnLst>
                          </p:cTn>
                        </p:par>
                        <p:par>
                          <p:cTn id="11" fill="hold">
                            <p:stCondLst>
                              <p:cond delay="500"/>
                            </p:stCondLst>
                            <p:childTnLst>
                              <p:par>
                                <p:cTn id="12" presetID="2" presetClass="entr" presetSubtype="2" fill="hold" nodeType="afterEffect">
                                  <p:stCondLst>
                                    <p:cond delay="0"/>
                                  </p:stCondLst>
                                  <p:childTnLst>
                                    <p:set>
                                      <p:cBhvr>
                                        <p:cTn id="13" dur="1" fill="hold">
                                          <p:stCondLst>
                                            <p:cond delay="0"/>
                                          </p:stCondLst>
                                        </p:cTn>
                                        <p:tgtEl>
                                          <p:spTgt spid="1596418">
                                            <p:txEl>
                                              <p:pRg st="1" end="1"/>
                                            </p:txEl>
                                          </p:spTgt>
                                        </p:tgtEl>
                                        <p:attrNameLst>
                                          <p:attrName>style.visibility</p:attrName>
                                        </p:attrNameLst>
                                      </p:cBhvr>
                                      <p:to>
                                        <p:strVal val="visible"/>
                                      </p:to>
                                    </p:set>
                                    <p:anim calcmode="lin" valueType="num">
                                      <p:cBhvr additive="base">
                                        <p:cTn id="14" dur="500" fill="hold"/>
                                        <p:tgtEl>
                                          <p:spTgt spid="1596418">
                                            <p:txEl>
                                              <p:pRg st="1" end="1"/>
                                            </p:tx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1596418">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2A4A6FD0-A975-41C7-873A-61CA701CE798}" type="slidenum">
              <a:rPr lang="zh-CN" altLang="en-US"/>
              <a:pPr/>
              <a:t>10</a:t>
            </a:fld>
            <a:endParaRPr lang="en-US" altLang="zh-CN"/>
          </a:p>
        </p:txBody>
      </p:sp>
      <p:sp>
        <p:nvSpPr>
          <p:cNvPr id="1654786" name="Rectangle 2"/>
          <p:cNvSpPr>
            <a:spLocks noGrp="1" noChangeArrowheads="1"/>
          </p:cNvSpPr>
          <p:nvPr>
            <p:ph type="title"/>
          </p:nvPr>
        </p:nvSpPr>
        <p:spPr/>
        <p:txBody>
          <a:bodyPr/>
          <a:lstStyle/>
          <a:p>
            <a:r>
              <a:rPr lang="en-US" altLang="zh-CN"/>
              <a:t>7.5.3 </a:t>
            </a:r>
            <a:r>
              <a:rPr lang="zh-CN" altLang="en-US"/>
              <a:t>数据相关</a:t>
            </a:r>
          </a:p>
        </p:txBody>
      </p:sp>
      <p:sp>
        <p:nvSpPr>
          <p:cNvPr id="1654787" name="Rectangle 3"/>
          <p:cNvSpPr>
            <a:spLocks noGrp="1" noChangeArrowheads="1"/>
          </p:cNvSpPr>
          <p:nvPr>
            <p:ph type="body" idx="1"/>
          </p:nvPr>
        </p:nvSpPr>
        <p:spPr>
          <a:xfrm>
            <a:off x="323850" y="549275"/>
            <a:ext cx="8712200" cy="6192838"/>
          </a:xfrm>
        </p:spPr>
        <p:txBody>
          <a:bodyPr/>
          <a:lstStyle/>
          <a:p>
            <a:pPr>
              <a:spcBef>
                <a:spcPct val="10000"/>
              </a:spcBef>
            </a:pPr>
            <a:r>
              <a:rPr lang="zh-CN" altLang="en-US">
                <a:solidFill>
                  <a:srgbClr val="FF0066"/>
                </a:solidFill>
                <a:ea typeface="黑体" pitchFamily="2" charset="-122"/>
              </a:rPr>
              <a:t>解决办法</a:t>
            </a:r>
            <a:r>
              <a:rPr lang="zh-CN" altLang="en-US"/>
              <a:t>：</a:t>
            </a:r>
          </a:p>
          <a:p>
            <a:pPr lvl="1">
              <a:spcBef>
                <a:spcPct val="10000"/>
              </a:spcBef>
            </a:pPr>
            <a:r>
              <a:rPr lang="zh-CN" altLang="en-US"/>
              <a:t>采用</a:t>
            </a:r>
            <a:r>
              <a:rPr lang="zh-CN" altLang="en-US">
                <a:solidFill>
                  <a:srgbClr val="CC0000"/>
                </a:solidFill>
              </a:rPr>
              <a:t>直通</a:t>
            </a:r>
            <a:r>
              <a:rPr lang="zh-CN" altLang="en-US"/>
              <a:t>（</a:t>
            </a:r>
            <a:r>
              <a:rPr lang="en-US" altLang="zh-CN"/>
              <a:t>forwarding</a:t>
            </a:r>
            <a:r>
              <a:rPr lang="zh-CN" altLang="en-US"/>
              <a:t>）</a:t>
            </a:r>
            <a:r>
              <a:rPr lang="zh-CN" altLang="en-US">
                <a:solidFill>
                  <a:srgbClr val="CC0000"/>
                </a:solidFill>
              </a:rPr>
              <a:t>技术</a:t>
            </a:r>
            <a:r>
              <a:rPr lang="zh-CN" altLang="en-US"/>
              <a:t>（</a:t>
            </a:r>
            <a:r>
              <a:rPr lang="zh-CN" altLang="en-US">
                <a:solidFill>
                  <a:srgbClr val="0000FF"/>
                </a:solidFill>
              </a:rPr>
              <a:t>相关直接通路</a:t>
            </a:r>
            <a:r>
              <a:rPr lang="zh-CN" altLang="en-US"/>
              <a:t>）</a:t>
            </a:r>
            <a:br>
              <a:rPr lang="zh-CN" altLang="en-US"/>
            </a:br>
            <a:r>
              <a:rPr lang="zh-CN" altLang="en-US"/>
              <a:t>将运算结果经</a:t>
            </a:r>
            <a:r>
              <a:rPr lang="zh-CN" altLang="en-US">
                <a:solidFill>
                  <a:srgbClr val="0000FF"/>
                </a:solidFill>
              </a:rPr>
              <a:t>相关直接通路</a:t>
            </a:r>
            <a:r>
              <a:rPr lang="zh-CN" altLang="en-US"/>
              <a:t>直接送入所需部件。</a:t>
            </a:r>
          </a:p>
          <a:p>
            <a:pPr lvl="1">
              <a:spcBef>
                <a:spcPct val="10000"/>
              </a:spcBef>
            </a:pPr>
            <a:r>
              <a:rPr lang="zh-CN" altLang="en-US"/>
              <a:t>增加</a:t>
            </a:r>
            <a:r>
              <a:rPr lang="zh-CN" altLang="en-US">
                <a:solidFill>
                  <a:srgbClr val="CC0000"/>
                </a:solidFill>
              </a:rPr>
              <a:t>专用硬件</a:t>
            </a:r>
            <a:r>
              <a:rPr lang="zh-CN" altLang="en-US"/>
              <a:t>（</a:t>
            </a:r>
            <a:r>
              <a:rPr lang="zh-CN" altLang="en-US">
                <a:solidFill>
                  <a:srgbClr val="0000FF"/>
                </a:solidFill>
              </a:rPr>
              <a:t>推后法</a:t>
            </a:r>
            <a:r>
              <a:rPr lang="zh-CN" altLang="en-US"/>
              <a:t>）</a:t>
            </a:r>
            <a:r>
              <a:rPr lang="zh-CN" altLang="en-US">
                <a:solidFill>
                  <a:srgbClr val="CC0000"/>
                </a:solidFill>
              </a:rPr>
              <a:t> </a:t>
            </a:r>
            <a:r>
              <a:rPr lang="zh-CN" altLang="en-US"/>
              <a:t/>
            </a:r>
            <a:br>
              <a:rPr lang="zh-CN" altLang="en-US"/>
            </a:br>
            <a:r>
              <a:rPr lang="zh-CN" altLang="en-US"/>
              <a:t>增加流水线互锁（</a:t>
            </a:r>
            <a:r>
              <a:rPr lang="en-US" altLang="zh-CN"/>
              <a:t>pipeline interlock</a:t>
            </a:r>
            <a:r>
              <a:rPr lang="zh-CN" altLang="en-US"/>
              <a:t>）硬件。互锁硬件先要检测流水线中指令的数据相关性，当互锁硬件发现数据相关时，使流水线工作</a:t>
            </a:r>
            <a:r>
              <a:rPr lang="zh-CN" altLang="en-US">
                <a:solidFill>
                  <a:srgbClr val="CC0000"/>
                </a:solidFill>
              </a:rPr>
              <a:t>停顿</a:t>
            </a:r>
            <a:r>
              <a:rPr lang="zh-CN" altLang="en-US"/>
              <a:t>下来，直到相关消失为止。</a:t>
            </a:r>
          </a:p>
          <a:p>
            <a:pPr lvl="1">
              <a:spcBef>
                <a:spcPct val="10000"/>
              </a:spcBef>
            </a:pPr>
            <a:r>
              <a:rPr lang="zh-CN" altLang="en-US"/>
              <a:t>利用</a:t>
            </a:r>
            <a:r>
              <a:rPr lang="zh-CN" altLang="en-US">
                <a:solidFill>
                  <a:srgbClr val="CC0000"/>
                </a:solidFill>
              </a:rPr>
              <a:t>编译器</a:t>
            </a:r>
            <a:r>
              <a:rPr lang="zh-CN" altLang="en-US"/>
              <a:t/>
            </a:r>
            <a:br>
              <a:rPr lang="zh-CN" altLang="en-US"/>
            </a:br>
            <a:r>
              <a:rPr lang="zh-CN" altLang="en-US"/>
              <a:t>流水线调度</a:t>
            </a:r>
            <a:r>
              <a:rPr lang="en-US" altLang="zh-CN"/>
              <a:t>/</a:t>
            </a:r>
            <a:r>
              <a:rPr lang="zh-CN" altLang="en-US"/>
              <a:t>指令调度：编译器可以对指令重新排序或插入空操作指令，使得加载任何冲突数据的操作被延迟，但对程序逻辑或输出不受影响。</a:t>
            </a:r>
            <a:endParaRPr lang="en-US" altLang="zh-CN"/>
          </a:p>
        </p:txBody>
      </p:sp>
    </p:spTree>
  </p:cSld>
  <p:clrMapOvr>
    <a:masterClrMapping/>
  </p:clrMapOvr>
  <p:transition spd="med"/>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灯片编号占位符 4"/>
          <p:cNvSpPr>
            <a:spLocks noGrp="1"/>
          </p:cNvSpPr>
          <p:nvPr>
            <p:ph type="sldNum" sz="quarter" idx="11"/>
          </p:nvPr>
        </p:nvSpPr>
        <p:spPr/>
        <p:txBody>
          <a:bodyPr/>
          <a:lstStyle/>
          <a:p>
            <a:fld id="{37E5CD37-9F59-4B2F-8F9F-6CEB3F0F2BEE}" type="slidenum">
              <a:rPr lang="zh-CN" altLang="en-US"/>
              <a:pPr/>
              <a:t>100</a:t>
            </a:fld>
            <a:endParaRPr lang="en-US" altLang="zh-CN"/>
          </a:p>
        </p:txBody>
      </p:sp>
      <p:sp>
        <p:nvSpPr>
          <p:cNvPr id="1773570" name="Rectangle 2"/>
          <p:cNvSpPr>
            <a:spLocks noGrp="1" noChangeArrowheads="1"/>
          </p:cNvSpPr>
          <p:nvPr>
            <p:ph type="title"/>
          </p:nvPr>
        </p:nvSpPr>
        <p:spPr/>
        <p:txBody>
          <a:bodyPr/>
          <a:lstStyle/>
          <a:p>
            <a:r>
              <a:rPr lang="en-US" altLang="zh-CN"/>
              <a:t>7.8.2 </a:t>
            </a:r>
            <a:r>
              <a:rPr lang="zh-CN" altLang="en-US"/>
              <a:t>超长指令字处理器</a:t>
            </a:r>
          </a:p>
        </p:txBody>
      </p:sp>
      <p:sp>
        <p:nvSpPr>
          <p:cNvPr id="1773571" name="Rectangle 3"/>
          <p:cNvSpPr>
            <a:spLocks noGrp="1" noChangeArrowheads="1"/>
          </p:cNvSpPr>
          <p:nvPr>
            <p:ph type="body" idx="1"/>
          </p:nvPr>
        </p:nvSpPr>
        <p:spPr>
          <a:xfrm>
            <a:off x="457200" y="765175"/>
            <a:ext cx="8362950" cy="576263"/>
          </a:xfrm>
        </p:spPr>
        <p:txBody>
          <a:bodyPr/>
          <a:lstStyle/>
          <a:p>
            <a:pPr marL="0" indent="0">
              <a:buFont typeface="Wingdings" pitchFamily="2" charset="2"/>
              <a:buNone/>
            </a:pPr>
            <a:r>
              <a:rPr lang="en-US" altLang="zh-CN"/>
              <a:t>【</a:t>
            </a:r>
            <a:r>
              <a:rPr lang="zh-CN" altLang="en-US"/>
              <a:t>例</a:t>
            </a:r>
            <a:r>
              <a:rPr lang="en-US" altLang="zh-CN"/>
              <a:t>】</a:t>
            </a:r>
            <a:endParaRPr lang="zh-CN" altLang="en-US"/>
          </a:p>
        </p:txBody>
      </p:sp>
      <p:grpSp>
        <p:nvGrpSpPr>
          <p:cNvPr id="1773572" name="Group 4"/>
          <p:cNvGrpSpPr>
            <a:grpSpLocks/>
          </p:cNvGrpSpPr>
          <p:nvPr/>
        </p:nvGrpSpPr>
        <p:grpSpPr bwMode="auto">
          <a:xfrm>
            <a:off x="1763713" y="692150"/>
            <a:ext cx="6172200" cy="5486400"/>
            <a:chOff x="912" y="144"/>
            <a:chExt cx="3888" cy="3456"/>
          </a:xfrm>
        </p:grpSpPr>
        <p:sp>
          <p:nvSpPr>
            <p:cNvPr id="1773573" name="Rectangle 5"/>
            <p:cNvSpPr>
              <a:spLocks noChangeArrowheads="1"/>
            </p:cNvSpPr>
            <p:nvPr/>
          </p:nvSpPr>
          <p:spPr bwMode="auto">
            <a:xfrm>
              <a:off x="912" y="144"/>
              <a:ext cx="1152" cy="288"/>
            </a:xfrm>
            <a:prstGeom prst="rect">
              <a:avLst/>
            </a:prstGeom>
            <a:noFill/>
            <a:ln w="19050">
              <a:solidFill>
                <a:schemeClr val="tx1"/>
              </a:solidFill>
              <a:miter lim="800000"/>
              <a:headEnd/>
              <a:tailEnd/>
            </a:ln>
            <a:effectLst/>
          </p:spPr>
          <p:txBody>
            <a:bodyPr wrap="none" anchor="ctr"/>
            <a:lstStyle/>
            <a:p>
              <a:pPr>
                <a:spcBef>
                  <a:spcPct val="0"/>
                </a:spcBef>
              </a:pPr>
              <a:r>
                <a:rPr kumimoji="1" lang="zh-CN" altLang="en-US" sz="2400">
                  <a:latin typeface="楷体_GB2312" pitchFamily="49" charset="-122"/>
                  <a:ea typeface="楷体_GB2312" pitchFamily="49" charset="-122"/>
                </a:rPr>
                <a:t>源代码</a:t>
              </a:r>
            </a:p>
          </p:txBody>
        </p:sp>
        <p:sp>
          <p:nvSpPr>
            <p:cNvPr id="1773574" name="Rectangle 6"/>
            <p:cNvSpPr>
              <a:spLocks noChangeArrowheads="1"/>
            </p:cNvSpPr>
            <p:nvPr/>
          </p:nvSpPr>
          <p:spPr bwMode="auto">
            <a:xfrm>
              <a:off x="2064" y="144"/>
              <a:ext cx="1872" cy="288"/>
            </a:xfrm>
            <a:prstGeom prst="rect">
              <a:avLst/>
            </a:prstGeom>
            <a:noFill/>
            <a:ln w="19050">
              <a:solidFill>
                <a:schemeClr val="tx1"/>
              </a:solidFill>
              <a:miter lim="800000"/>
              <a:headEnd/>
              <a:tailEnd/>
            </a:ln>
            <a:effectLst/>
          </p:spPr>
          <p:txBody>
            <a:bodyPr wrap="none" anchor="ctr"/>
            <a:lstStyle/>
            <a:p>
              <a:pPr>
                <a:spcBef>
                  <a:spcPct val="0"/>
                </a:spcBef>
              </a:pPr>
              <a:r>
                <a:rPr kumimoji="1" lang="zh-CN" altLang="en-US" sz="2400">
                  <a:latin typeface="楷体_GB2312" pitchFamily="49" charset="-122"/>
                  <a:ea typeface="楷体_GB2312" pitchFamily="49" charset="-122"/>
                </a:rPr>
                <a:t>源代码</a:t>
              </a:r>
            </a:p>
          </p:txBody>
        </p:sp>
        <p:sp>
          <p:nvSpPr>
            <p:cNvPr id="1773575" name="Rectangle 7"/>
            <p:cNvSpPr>
              <a:spLocks noChangeArrowheads="1"/>
            </p:cNvSpPr>
            <p:nvPr/>
          </p:nvSpPr>
          <p:spPr bwMode="auto">
            <a:xfrm>
              <a:off x="3936" y="144"/>
              <a:ext cx="864" cy="288"/>
            </a:xfrm>
            <a:prstGeom prst="rect">
              <a:avLst/>
            </a:prstGeom>
            <a:noFill/>
            <a:ln w="19050">
              <a:solidFill>
                <a:schemeClr val="tx1"/>
              </a:solidFill>
              <a:miter lim="800000"/>
              <a:headEnd/>
              <a:tailEnd/>
            </a:ln>
            <a:effectLst/>
          </p:spPr>
          <p:txBody>
            <a:bodyPr wrap="none" anchor="ctr"/>
            <a:lstStyle/>
            <a:p>
              <a:pPr>
                <a:spcBef>
                  <a:spcPct val="0"/>
                </a:spcBef>
              </a:pPr>
              <a:r>
                <a:rPr kumimoji="1" lang="zh-CN" altLang="en-US" sz="2400">
                  <a:latin typeface="楷体_GB2312" pitchFamily="49" charset="-122"/>
                  <a:ea typeface="楷体_GB2312" pitchFamily="49" charset="-122"/>
                </a:rPr>
                <a:t>所需周期</a:t>
              </a:r>
            </a:p>
          </p:txBody>
        </p:sp>
        <p:sp>
          <p:nvSpPr>
            <p:cNvPr id="1773576" name="Rectangle 8"/>
            <p:cNvSpPr>
              <a:spLocks noChangeArrowheads="1"/>
            </p:cNvSpPr>
            <p:nvPr/>
          </p:nvSpPr>
          <p:spPr bwMode="auto">
            <a:xfrm>
              <a:off x="912" y="432"/>
              <a:ext cx="1152" cy="912"/>
            </a:xfrm>
            <a:prstGeom prst="rect">
              <a:avLst/>
            </a:prstGeom>
            <a:noFill/>
            <a:ln w="19050">
              <a:solidFill>
                <a:schemeClr val="tx1"/>
              </a:solidFill>
              <a:miter lim="800000"/>
              <a:headEnd/>
              <a:tailEnd/>
            </a:ln>
            <a:effectLst/>
          </p:spPr>
          <p:txBody>
            <a:bodyPr wrap="none" anchor="ctr"/>
            <a:lstStyle/>
            <a:p>
              <a:pPr>
                <a:spcBef>
                  <a:spcPct val="0"/>
                </a:spcBef>
              </a:pPr>
              <a:r>
                <a:rPr kumimoji="1" lang="en-US" altLang="zh-CN" sz="2400">
                  <a:latin typeface="楷体_GB2312" pitchFamily="49" charset="-122"/>
                  <a:ea typeface="楷体_GB2312" pitchFamily="49" charset="-122"/>
                </a:rPr>
                <a:t>C=A+B</a:t>
              </a:r>
            </a:p>
          </p:txBody>
        </p:sp>
        <p:sp>
          <p:nvSpPr>
            <p:cNvPr id="1773577" name="Rectangle 9"/>
            <p:cNvSpPr>
              <a:spLocks noChangeArrowheads="1"/>
            </p:cNvSpPr>
            <p:nvPr/>
          </p:nvSpPr>
          <p:spPr bwMode="auto">
            <a:xfrm>
              <a:off x="2064" y="432"/>
              <a:ext cx="1872" cy="912"/>
            </a:xfrm>
            <a:prstGeom prst="rect">
              <a:avLst/>
            </a:prstGeom>
            <a:noFill/>
            <a:ln w="19050">
              <a:solidFill>
                <a:schemeClr val="tx1"/>
              </a:solidFill>
              <a:miter lim="800000"/>
              <a:headEnd/>
              <a:tailEnd/>
            </a:ln>
            <a:effectLst/>
          </p:spPr>
          <p:txBody>
            <a:bodyPr wrap="none" anchor="ctr"/>
            <a:lstStyle/>
            <a:p>
              <a:pPr>
                <a:spcBef>
                  <a:spcPct val="0"/>
                </a:spcBef>
              </a:pPr>
              <a:r>
                <a:rPr kumimoji="1" lang="en-US" altLang="zh-CN" sz="2400">
                  <a:latin typeface="楷体_GB2312" pitchFamily="49" charset="-122"/>
                  <a:ea typeface="楷体_GB2312" pitchFamily="49" charset="-122"/>
                </a:rPr>
                <a:t>LOAD A</a:t>
              </a:r>
            </a:p>
            <a:p>
              <a:pPr>
                <a:spcBef>
                  <a:spcPct val="0"/>
                </a:spcBef>
              </a:pPr>
              <a:r>
                <a:rPr kumimoji="1" lang="en-US" altLang="zh-CN" sz="2400">
                  <a:latin typeface="楷体_GB2312" pitchFamily="49" charset="-122"/>
                  <a:ea typeface="楷体_GB2312" pitchFamily="49" charset="-122"/>
                </a:rPr>
                <a:t>LOAD B</a:t>
              </a:r>
            </a:p>
            <a:p>
              <a:pPr>
                <a:spcBef>
                  <a:spcPct val="0"/>
                </a:spcBef>
              </a:pPr>
              <a:r>
                <a:rPr kumimoji="1" lang="en-US" altLang="zh-CN" sz="2400">
                  <a:latin typeface="楷体_GB2312" pitchFamily="49" charset="-122"/>
                  <a:ea typeface="楷体_GB2312" pitchFamily="49" charset="-122"/>
                </a:rPr>
                <a:t>C=A+B</a:t>
              </a:r>
            </a:p>
            <a:p>
              <a:pPr>
                <a:spcBef>
                  <a:spcPct val="0"/>
                </a:spcBef>
              </a:pPr>
              <a:r>
                <a:rPr kumimoji="1" lang="en-US" altLang="zh-CN" sz="2400">
                  <a:latin typeface="楷体_GB2312" pitchFamily="49" charset="-122"/>
                  <a:ea typeface="楷体_GB2312" pitchFamily="49" charset="-122"/>
                </a:rPr>
                <a:t>STORE C</a:t>
              </a:r>
            </a:p>
          </p:txBody>
        </p:sp>
        <p:sp>
          <p:nvSpPr>
            <p:cNvPr id="1773578" name="Rectangle 10"/>
            <p:cNvSpPr>
              <a:spLocks noChangeArrowheads="1"/>
            </p:cNvSpPr>
            <p:nvPr/>
          </p:nvSpPr>
          <p:spPr bwMode="auto">
            <a:xfrm>
              <a:off x="3936" y="432"/>
              <a:ext cx="864" cy="912"/>
            </a:xfrm>
            <a:prstGeom prst="rect">
              <a:avLst/>
            </a:prstGeom>
            <a:noFill/>
            <a:ln w="19050">
              <a:solidFill>
                <a:schemeClr val="tx1"/>
              </a:solidFill>
              <a:miter lim="800000"/>
              <a:headEnd/>
              <a:tailEnd/>
            </a:ln>
            <a:effectLst/>
          </p:spPr>
          <p:txBody>
            <a:bodyPr wrap="none" anchor="ctr"/>
            <a:lstStyle/>
            <a:p>
              <a:pPr>
                <a:spcBef>
                  <a:spcPct val="0"/>
                </a:spcBef>
              </a:pPr>
              <a:r>
                <a:rPr kumimoji="1" lang="en-US" altLang="zh-CN" sz="2400">
                  <a:latin typeface="楷体_GB2312" pitchFamily="49" charset="-122"/>
                  <a:ea typeface="楷体_GB2312" pitchFamily="49" charset="-122"/>
                </a:rPr>
                <a:t>1</a:t>
              </a:r>
            </a:p>
            <a:p>
              <a:pPr>
                <a:spcBef>
                  <a:spcPct val="0"/>
                </a:spcBef>
              </a:pPr>
              <a:r>
                <a:rPr kumimoji="1" lang="en-US" altLang="zh-CN" sz="2400">
                  <a:latin typeface="楷体_GB2312" pitchFamily="49" charset="-122"/>
                  <a:ea typeface="楷体_GB2312" pitchFamily="49" charset="-122"/>
                </a:rPr>
                <a:t>1</a:t>
              </a:r>
            </a:p>
            <a:p>
              <a:pPr>
                <a:spcBef>
                  <a:spcPct val="0"/>
                </a:spcBef>
              </a:pPr>
              <a:r>
                <a:rPr kumimoji="1" lang="en-US" altLang="zh-CN" sz="2400">
                  <a:latin typeface="楷体_GB2312" pitchFamily="49" charset="-122"/>
                  <a:ea typeface="楷体_GB2312" pitchFamily="49" charset="-122"/>
                </a:rPr>
                <a:t>1</a:t>
              </a:r>
            </a:p>
            <a:p>
              <a:pPr>
                <a:spcBef>
                  <a:spcPct val="0"/>
                </a:spcBef>
              </a:pPr>
              <a:r>
                <a:rPr kumimoji="1" lang="en-US" altLang="zh-CN" sz="2400">
                  <a:latin typeface="楷体_GB2312" pitchFamily="49" charset="-122"/>
                  <a:ea typeface="楷体_GB2312" pitchFamily="49" charset="-122"/>
                </a:rPr>
                <a:t>1</a:t>
              </a:r>
            </a:p>
          </p:txBody>
        </p:sp>
        <p:sp>
          <p:nvSpPr>
            <p:cNvPr id="1773579" name="Rectangle 11"/>
            <p:cNvSpPr>
              <a:spLocks noChangeArrowheads="1"/>
            </p:cNvSpPr>
            <p:nvPr/>
          </p:nvSpPr>
          <p:spPr bwMode="auto">
            <a:xfrm>
              <a:off x="912" y="1344"/>
              <a:ext cx="1152" cy="912"/>
            </a:xfrm>
            <a:prstGeom prst="rect">
              <a:avLst/>
            </a:prstGeom>
            <a:noFill/>
            <a:ln w="19050">
              <a:solidFill>
                <a:schemeClr val="tx1"/>
              </a:solidFill>
              <a:miter lim="800000"/>
              <a:headEnd/>
              <a:tailEnd/>
            </a:ln>
            <a:effectLst/>
          </p:spPr>
          <p:txBody>
            <a:bodyPr wrap="none" anchor="ctr"/>
            <a:lstStyle/>
            <a:p>
              <a:pPr>
                <a:spcBef>
                  <a:spcPct val="0"/>
                </a:spcBef>
              </a:pPr>
              <a:r>
                <a:rPr kumimoji="1" lang="en-US" altLang="zh-CN" sz="2400">
                  <a:latin typeface="楷体_GB2312" pitchFamily="49" charset="-122"/>
                  <a:ea typeface="楷体_GB2312" pitchFamily="49" charset="-122"/>
                </a:rPr>
                <a:t>K=I+J</a:t>
              </a:r>
            </a:p>
          </p:txBody>
        </p:sp>
        <p:sp>
          <p:nvSpPr>
            <p:cNvPr id="1773580" name="Rectangle 12"/>
            <p:cNvSpPr>
              <a:spLocks noChangeArrowheads="1"/>
            </p:cNvSpPr>
            <p:nvPr/>
          </p:nvSpPr>
          <p:spPr bwMode="auto">
            <a:xfrm>
              <a:off x="2064" y="1344"/>
              <a:ext cx="1872" cy="912"/>
            </a:xfrm>
            <a:prstGeom prst="rect">
              <a:avLst/>
            </a:prstGeom>
            <a:noFill/>
            <a:ln w="19050">
              <a:solidFill>
                <a:schemeClr val="tx1"/>
              </a:solidFill>
              <a:miter lim="800000"/>
              <a:headEnd/>
              <a:tailEnd/>
            </a:ln>
            <a:effectLst/>
          </p:spPr>
          <p:txBody>
            <a:bodyPr wrap="none" anchor="ctr"/>
            <a:lstStyle/>
            <a:p>
              <a:pPr>
                <a:spcBef>
                  <a:spcPct val="0"/>
                </a:spcBef>
              </a:pPr>
              <a:r>
                <a:rPr kumimoji="1" lang="en-US" altLang="zh-CN" sz="2400">
                  <a:latin typeface="楷体_GB2312" pitchFamily="49" charset="-122"/>
                  <a:ea typeface="楷体_GB2312" pitchFamily="49" charset="-122"/>
                </a:rPr>
                <a:t>LOAD I</a:t>
              </a:r>
            </a:p>
            <a:p>
              <a:pPr>
                <a:spcBef>
                  <a:spcPct val="0"/>
                </a:spcBef>
              </a:pPr>
              <a:r>
                <a:rPr kumimoji="1" lang="en-US" altLang="zh-CN" sz="2400">
                  <a:latin typeface="楷体_GB2312" pitchFamily="49" charset="-122"/>
                  <a:ea typeface="楷体_GB2312" pitchFamily="49" charset="-122"/>
                </a:rPr>
                <a:t>LOAD J</a:t>
              </a:r>
            </a:p>
            <a:p>
              <a:pPr>
                <a:spcBef>
                  <a:spcPct val="0"/>
                </a:spcBef>
              </a:pPr>
              <a:r>
                <a:rPr kumimoji="1" lang="en-US" altLang="zh-CN" sz="2400">
                  <a:latin typeface="楷体_GB2312" pitchFamily="49" charset="-122"/>
                  <a:ea typeface="楷体_GB2312" pitchFamily="49" charset="-122"/>
                </a:rPr>
                <a:t>K=I+J</a:t>
              </a:r>
            </a:p>
            <a:p>
              <a:pPr>
                <a:spcBef>
                  <a:spcPct val="0"/>
                </a:spcBef>
              </a:pPr>
              <a:r>
                <a:rPr kumimoji="1" lang="en-US" altLang="zh-CN" sz="2400">
                  <a:latin typeface="楷体_GB2312" pitchFamily="49" charset="-122"/>
                  <a:ea typeface="楷体_GB2312" pitchFamily="49" charset="-122"/>
                </a:rPr>
                <a:t>STORE K</a:t>
              </a:r>
            </a:p>
          </p:txBody>
        </p:sp>
        <p:sp>
          <p:nvSpPr>
            <p:cNvPr id="1773581" name="Rectangle 13"/>
            <p:cNvSpPr>
              <a:spLocks noChangeArrowheads="1"/>
            </p:cNvSpPr>
            <p:nvPr/>
          </p:nvSpPr>
          <p:spPr bwMode="auto">
            <a:xfrm>
              <a:off x="3936" y="1344"/>
              <a:ext cx="864" cy="912"/>
            </a:xfrm>
            <a:prstGeom prst="rect">
              <a:avLst/>
            </a:prstGeom>
            <a:noFill/>
            <a:ln w="19050">
              <a:solidFill>
                <a:schemeClr val="tx1"/>
              </a:solidFill>
              <a:miter lim="800000"/>
              <a:headEnd/>
              <a:tailEnd/>
            </a:ln>
            <a:effectLst/>
          </p:spPr>
          <p:txBody>
            <a:bodyPr wrap="none" anchor="ctr"/>
            <a:lstStyle/>
            <a:p>
              <a:pPr>
                <a:spcBef>
                  <a:spcPct val="0"/>
                </a:spcBef>
              </a:pPr>
              <a:r>
                <a:rPr kumimoji="1" lang="en-US" altLang="zh-CN" sz="2400">
                  <a:latin typeface="楷体_GB2312" pitchFamily="49" charset="-122"/>
                  <a:ea typeface="楷体_GB2312" pitchFamily="49" charset="-122"/>
                </a:rPr>
                <a:t>1</a:t>
              </a:r>
            </a:p>
            <a:p>
              <a:pPr>
                <a:spcBef>
                  <a:spcPct val="0"/>
                </a:spcBef>
              </a:pPr>
              <a:r>
                <a:rPr kumimoji="1" lang="en-US" altLang="zh-CN" sz="2400">
                  <a:latin typeface="楷体_GB2312" pitchFamily="49" charset="-122"/>
                  <a:ea typeface="楷体_GB2312" pitchFamily="49" charset="-122"/>
                </a:rPr>
                <a:t>1</a:t>
              </a:r>
            </a:p>
            <a:p>
              <a:pPr>
                <a:spcBef>
                  <a:spcPct val="0"/>
                </a:spcBef>
              </a:pPr>
              <a:r>
                <a:rPr kumimoji="1" lang="en-US" altLang="zh-CN" sz="2400">
                  <a:latin typeface="楷体_GB2312" pitchFamily="49" charset="-122"/>
                  <a:ea typeface="楷体_GB2312" pitchFamily="49" charset="-122"/>
                </a:rPr>
                <a:t>1</a:t>
              </a:r>
            </a:p>
            <a:p>
              <a:pPr>
                <a:spcBef>
                  <a:spcPct val="0"/>
                </a:spcBef>
              </a:pPr>
              <a:r>
                <a:rPr kumimoji="1" lang="en-US" altLang="zh-CN" sz="2400">
                  <a:latin typeface="楷体_GB2312" pitchFamily="49" charset="-122"/>
                  <a:ea typeface="楷体_GB2312" pitchFamily="49" charset="-122"/>
                </a:rPr>
                <a:t>1</a:t>
              </a:r>
            </a:p>
          </p:txBody>
        </p:sp>
        <p:sp>
          <p:nvSpPr>
            <p:cNvPr id="1773582" name="Rectangle 14"/>
            <p:cNvSpPr>
              <a:spLocks noChangeArrowheads="1"/>
            </p:cNvSpPr>
            <p:nvPr/>
          </p:nvSpPr>
          <p:spPr bwMode="auto">
            <a:xfrm>
              <a:off x="912" y="2256"/>
              <a:ext cx="1152" cy="768"/>
            </a:xfrm>
            <a:prstGeom prst="rect">
              <a:avLst/>
            </a:prstGeom>
            <a:noFill/>
            <a:ln w="19050">
              <a:solidFill>
                <a:schemeClr val="tx1"/>
              </a:solidFill>
              <a:miter lim="800000"/>
              <a:headEnd/>
              <a:tailEnd/>
            </a:ln>
            <a:effectLst/>
          </p:spPr>
          <p:txBody>
            <a:bodyPr wrap="none" anchor="ctr"/>
            <a:lstStyle/>
            <a:p>
              <a:pPr>
                <a:spcBef>
                  <a:spcPct val="0"/>
                </a:spcBef>
              </a:pPr>
              <a:r>
                <a:rPr kumimoji="1" lang="en-US" altLang="zh-CN" sz="2400">
                  <a:latin typeface="楷体_GB2312" pitchFamily="49" charset="-122"/>
                  <a:ea typeface="楷体_GB2312" pitchFamily="49" charset="-122"/>
                </a:rPr>
                <a:t>L=M-K</a:t>
              </a:r>
            </a:p>
          </p:txBody>
        </p:sp>
        <p:sp>
          <p:nvSpPr>
            <p:cNvPr id="1773583" name="Rectangle 15"/>
            <p:cNvSpPr>
              <a:spLocks noChangeArrowheads="1"/>
            </p:cNvSpPr>
            <p:nvPr/>
          </p:nvSpPr>
          <p:spPr bwMode="auto">
            <a:xfrm>
              <a:off x="2064" y="2256"/>
              <a:ext cx="1872" cy="768"/>
            </a:xfrm>
            <a:prstGeom prst="rect">
              <a:avLst/>
            </a:prstGeom>
            <a:noFill/>
            <a:ln w="19050">
              <a:solidFill>
                <a:schemeClr val="tx1"/>
              </a:solidFill>
              <a:miter lim="800000"/>
              <a:headEnd/>
              <a:tailEnd/>
            </a:ln>
            <a:effectLst/>
          </p:spPr>
          <p:txBody>
            <a:bodyPr wrap="none" anchor="ctr"/>
            <a:lstStyle/>
            <a:p>
              <a:pPr>
                <a:spcBef>
                  <a:spcPct val="0"/>
                </a:spcBef>
              </a:pPr>
              <a:r>
                <a:rPr kumimoji="1" lang="en-US" altLang="zh-CN" sz="2400">
                  <a:latin typeface="楷体_GB2312" pitchFamily="49" charset="-122"/>
                  <a:ea typeface="楷体_GB2312" pitchFamily="49" charset="-122"/>
                </a:rPr>
                <a:t>LOAD M</a:t>
              </a:r>
            </a:p>
            <a:p>
              <a:pPr>
                <a:spcBef>
                  <a:spcPct val="0"/>
                </a:spcBef>
              </a:pPr>
              <a:r>
                <a:rPr kumimoji="1" lang="en-US" altLang="zh-CN" sz="2400">
                  <a:latin typeface="楷体_GB2312" pitchFamily="49" charset="-122"/>
                  <a:ea typeface="楷体_GB2312" pitchFamily="49" charset="-122"/>
                </a:rPr>
                <a:t>L=M-K</a:t>
              </a:r>
            </a:p>
            <a:p>
              <a:pPr>
                <a:spcBef>
                  <a:spcPct val="0"/>
                </a:spcBef>
              </a:pPr>
              <a:r>
                <a:rPr kumimoji="1" lang="en-US" altLang="zh-CN" sz="2400">
                  <a:latin typeface="楷体_GB2312" pitchFamily="49" charset="-122"/>
                  <a:ea typeface="楷体_GB2312" pitchFamily="49" charset="-122"/>
                </a:rPr>
                <a:t>STORE L</a:t>
              </a:r>
            </a:p>
          </p:txBody>
        </p:sp>
        <p:sp>
          <p:nvSpPr>
            <p:cNvPr id="1773584" name="Rectangle 16"/>
            <p:cNvSpPr>
              <a:spLocks noChangeArrowheads="1"/>
            </p:cNvSpPr>
            <p:nvPr/>
          </p:nvSpPr>
          <p:spPr bwMode="auto">
            <a:xfrm>
              <a:off x="3936" y="2256"/>
              <a:ext cx="864" cy="768"/>
            </a:xfrm>
            <a:prstGeom prst="rect">
              <a:avLst/>
            </a:prstGeom>
            <a:noFill/>
            <a:ln w="19050">
              <a:solidFill>
                <a:schemeClr val="tx1"/>
              </a:solidFill>
              <a:miter lim="800000"/>
              <a:headEnd/>
              <a:tailEnd/>
            </a:ln>
            <a:effectLst/>
          </p:spPr>
          <p:txBody>
            <a:bodyPr wrap="none" anchor="ctr"/>
            <a:lstStyle/>
            <a:p>
              <a:pPr>
                <a:spcBef>
                  <a:spcPct val="0"/>
                </a:spcBef>
              </a:pPr>
              <a:r>
                <a:rPr kumimoji="1" lang="en-US" altLang="zh-CN" sz="2400">
                  <a:latin typeface="楷体_GB2312" pitchFamily="49" charset="-122"/>
                  <a:ea typeface="楷体_GB2312" pitchFamily="49" charset="-122"/>
                </a:rPr>
                <a:t>1</a:t>
              </a:r>
            </a:p>
            <a:p>
              <a:pPr>
                <a:spcBef>
                  <a:spcPct val="0"/>
                </a:spcBef>
              </a:pPr>
              <a:r>
                <a:rPr kumimoji="1" lang="en-US" altLang="zh-CN" sz="2400">
                  <a:latin typeface="楷体_GB2312" pitchFamily="49" charset="-122"/>
                  <a:ea typeface="楷体_GB2312" pitchFamily="49" charset="-122"/>
                </a:rPr>
                <a:t>1</a:t>
              </a:r>
            </a:p>
            <a:p>
              <a:pPr>
                <a:spcBef>
                  <a:spcPct val="0"/>
                </a:spcBef>
              </a:pPr>
              <a:r>
                <a:rPr kumimoji="1" lang="en-US" altLang="zh-CN" sz="2400">
                  <a:latin typeface="楷体_GB2312" pitchFamily="49" charset="-122"/>
                  <a:ea typeface="楷体_GB2312" pitchFamily="49" charset="-122"/>
                </a:rPr>
                <a:t>1</a:t>
              </a:r>
            </a:p>
          </p:txBody>
        </p:sp>
        <p:sp>
          <p:nvSpPr>
            <p:cNvPr id="1773585" name="Rectangle 17"/>
            <p:cNvSpPr>
              <a:spLocks noChangeArrowheads="1"/>
            </p:cNvSpPr>
            <p:nvPr/>
          </p:nvSpPr>
          <p:spPr bwMode="auto">
            <a:xfrm>
              <a:off x="912" y="3024"/>
              <a:ext cx="1152" cy="576"/>
            </a:xfrm>
            <a:prstGeom prst="rect">
              <a:avLst/>
            </a:prstGeom>
            <a:noFill/>
            <a:ln w="19050">
              <a:solidFill>
                <a:schemeClr val="tx1"/>
              </a:solidFill>
              <a:miter lim="800000"/>
              <a:headEnd/>
              <a:tailEnd/>
            </a:ln>
            <a:effectLst/>
          </p:spPr>
          <p:txBody>
            <a:bodyPr wrap="none" anchor="ctr"/>
            <a:lstStyle/>
            <a:p>
              <a:pPr>
                <a:spcBef>
                  <a:spcPct val="0"/>
                </a:spcBef>
              </a:pPr>
              <a:r>
                <a:rPr kumimoji="1" lang="en-US" altLang="zh-CN" sz="2400">
                  <a:latin typeface="楷体_GB2312" pitchFamily="49" charset="-122"/>
                  <a:ea typeface="楷体_GB2312" pitchFamily="49" charset="-122"/>
                </a:rPr>
                <a:t>Q=C*K</a:t>
              </a:r>
            </a:p>
          </p:txBody>
        </p:sp>
        <p:sp>
          <p:nvSpPr>
            <p:cNvPr id="1773586" name="Rectangle 18"/>
            <p:cNvSpPr>
              <a:spLocks noChangeArrowheads="1"/>
            </p:cNvSpPr>
            <p:nvPr/>
          </p:nvSpPr>
          <p:spPr bwMode="auto">
            <a:xfrm>
              <a:off x="2064" y="3024"/>
              <a:ext cx="1872" cy="576"/>
            </a:xfrm>
            <a:prstGeom prst="rect">
              <a:avLst/>
            </a:prstGeom>
            <a:noFill/>
            <a:ln w="19050">
              <a:solidFill>
                <a:schemeClr val="tx1"/>
              </a:solidFill>
              <a:miter lim="800000"/>
              <a:headEnd/>
              <a:tailEnd/>
            </a:ln>
            <a:effectLst/>
          </p:spPr>
          <p:txBody>
            <a:bodyPr wrap="none" anchor="ctr"/>
            <a:lstStyle/>
            <a:p>
              <a:pPr>
                <a:spcBef>
                  <a:spcPct val="0"/>
                </a:spcBef>
              </a:pPr>
              <a:r>
                <a:rPr kumimoji="1" lang="en-US" altLang="zh-CN" sz="2400">
                  <a:latin typeface="楷体_GB2312" pitchFamily="49" charset="-122"/>
                  <a:ea typeface="楷体_GB2312" pitchFamily="49" charset="-122"/>
                </a:rPr>
                <a:t>Q=C*K</a:t>
              </a:r>
            </a:p>
            <a:p>
              <a:pPr>
                <a:spcBef>
                  <a:spcPct val="0"/>
                </a:spcBef>
              </a:pPr>
              <a:r>
                <a:rPr kumimoji="1" lang="en-US" altLang="zh-CN" sz="2400">
                  <a:latin typeface="楷体_GB2312" pitchFamily="49" charset="-122"/>
                  <a:ea typeface="楷体_GB2312" pitchFamily="49" charset="-122"/>
                </a:rPr>
                <a:t>STORE Q</a:t>
              </a:r>
            </a:p>
          </p:txBody>
        </p:sp>
        <p:sp>
          <p:nvSpPr>
            <p:cNvPr id="1773587" name="Rectangle 19"/>
            <p:cNvSpPr>
              <a:spLocks noChangeArrowheads="1"/>
            </p:cNvSpPr>
            <p:nvPr/>
          </p:nvSpPr>
          <p:spPr bwMode="auto">
            <a:xfrm>
              <a:off x="3936" y="3024"/>
              <a:ext cx="864" cy="576"/>
            </a:xfrm>
            <a:prstGeom prst="rect">
              <a:avLst/>
            </a:prstGeom>
            <a:noFill/>
            <a:ln w="19050">
              <a:solidFill>
                <a:schemeClr val="tx1"/>
              </a:solidFill>
              <a:miter lim="800000"/>
              <a:headEnd/>
              <a:tailEnd/>
            </a:ln>
            <a:effectLst/>
          </p:spPr>
          <p:txBody>
            <a:bodyPr wrap="none" anchor="ctr"/>
            <a:lstStyle/>
            <a:p>
              <a:pPr>
                <a:spcBef>
                  <a:spcPct val="0"/>
                </a:spcBef>
              </a:pPr>
              <a:r>
                <a:rPr kumimoji="1" lang="en-US" altLang="zh-CN" sz="2400">
                  <a:latin typeface="楷体_GB2312" pitchFamily="49" charset="-122"/>
                  <a:ea typeface="楷体_GB2312" pitchFamily="49" charset="-122"/>
                </a:rPr>
                <a:t>2</a:t>
              </a:r>
            </a:p>
            <a:p>
              <a:pPr>
                <a:spcBef>
                  <a:spcPct val="0"/>
                </a:spcBef>
              </a:pPr>
              <a:r>
                <a:rPr kumimoji="1" lang="en-US" altLang="zh-CN" sz="2400">
                  <a:latin typeface="楷体_GB2312" pitchFamily="49" charset="-122"/>
                  <a:ea typeface="楷体_GB2312" pitchFamily="49" charset="-122"/>
                </a:rPr>
                <a:t>1</a:t>
              </a:r>
            </a:p>
          </p:txBody>
        </p:sp>
      </p:grpSp>
      <p:sp>
        <p:nvSpPr>
          <p:cNvPr id="1773588" name="Rectangle 20"/>
          <p:cNvSpPr>
            <a:spLocks noChangeArrowheads="1"/>
          </p:cNvSpPr>
          <p:nvPr/>
        </p:nvSpPr>
        <p:spPr bwMode="auto">
          <a:xfrm>
            <a:off x="2525713" y="6249988"/>
            <a:ext cx="4419600" cy="457200"/>
          </a:xfrm>
          <a:prstGeom prst="rect">
            <a:avLst/>
          </a:prstGeom>
          <a:noFill/>
          <a:ln w="19050">
            <a:noFill/>
            <a:miter lim="800000"/>
            <a:headEnd/>
            <a:tailEnd/>
          </a:ln>
          <a:effectLst/>
        </p:spPr>
        <p:txBody>
          <a:bodyPr wrap="none" anchor="ctr"/>
          <a:lstStyle/>
          <a:p>
            <a:pPr>
              <a:spcBef>
                <a:spcPct val="0"/>
              </a:spcBef>
            </a:pPr>
            <a:r>
              <a:rPr kumimoji="1" lang="zh-CN" altLang="en-US" sz="2400">
                <a:latin typeface="楷体_GB2312" pitchFamily="49" charset="-122"/>
                <a:ea typeface="楷体_GB2312" pitchFamily="49" charset="-122"/>
              </a:rPr>
              <a:t>共需</a:t>
            </a:r>
            <a:r>
              <a:rPr kumimoji="1" lang="en-US" altLang="zh-CN" sz="2400">
                <a:latin typeface="楷体_GB2312" pitchFamily="49" charset="-122"/>
                <a:ea typeface="楷体_GB2312" pitchFamily="49" charset="-122"/>
              </a:rPr>
              <a:t>14</a:t>
            </a:r>
            <a:r>
              <a:rPr kumimoji="1" lang="zh-CN" altLang="en-US" sz="2400">
                <a:latin typeface="楷体_GB2312" pitchFamily="49" charset="-122"/>
                <a:ea typeface="楷体_GB2312" pitchFamily="49" charset="-122"/>
              </a:rPr>
              <a:t>个周期</a:t>
            </a:r>
            <a:endParaRPr kumimoji="1" lang="zh-CN" altLang="en-US" sz="2400">
              <a:solidFill>
                <a:schemeClr val="folHlink"/>
              </a:solidFill>
              <a:latin typeface="楷体_GB2312" pitchFamily="49" charset="-122"/>
              <a:ea typeface="楷体_GB2312" pitchFamily="49" charset="-122"/>
            </a:endParaRPr>
          </a:p>
        </p:txBody>
      </p:sp>
    </p:spTree>
  </p:cSld>
  <p:clrMapOvr>
    <a:masterClrMapping/>
  </p:clrMapOvr>
  <p:transition spd="med"/>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灯片编号占位符 4"/>
          <p:cNvSpPr>
            <a:spLocks noGrp="1"/>
          </p:cNvSpPr>
          <p:nvPr>
            <p:ph type="sldNum" sz="quarter" idx="11"/>
          </p:nvPr>
        </p:nvSpPr>
        <p:spPr/>
        <p:txBody>
          <a:bodyPr/>
          <a:lstStyle/>
          <a:p>
            <a:fld id="{D1C2DCE4-9677-4F5F-BDF6-4081B49A0461}" type="slidenum">
              <a:rPr lang="zh-CN" altLang="en-US"/>
              <a:pPr/>
              <a:t>101</a:t>
            </a:fld>
            <a:endParaRPr lang="en-US" altLang="zh-CN"/>
          </a:p>
        </p:txBody>
      </p:sp>
      <p:sp>
        <p:nvSpPr>
          <p:cNvPr id="1774594" name="Rectangle 2"/>
          <p:cNvSpPr>
            <a:spLocks noGrp="1" noChangeArrowheads="1"/>
          </p:cNvSpPr>
          <p:nvPr>
            <p:ph type="title"/>
          </p:nvPr>
        </p:nvSpPr>
        <p:spPr/>
        <p:txBody>
          <a:bodyPr/>
          <a:lstStyle/>
          <a:p>
            <a:r>
              <a:rPr lang="en-US" altLang="zh-CN"/>
              <a:t>7.8.2 </a:t>
            </a:r>
            <a:r>
              <a:rPr lang="zh-CN" altLang="en-US"/>
              <a:t>超长指令字处理器</a:t>
            </a:r>
          </a:p>
        </p:txBody>
      </p:sp>
      <p:sp>
        <p:nvSpPr>
          <p:cNvPr id="1774613" name="Rectangle 21"/>
          <p:cNvSpPr>
            <a:spLocks noChangeArrowheads="1"/>
          </p:cNvSpPr>
          <p:nvPr/>
        </p:nvSpPr>
        <p:spPr bwMode="auto">
          <a:xfrm>
            <a:off x="395288" y="620713"/>
            <a:ext cx="5435600" cy="533400"/>
          </a:xfrm>
          <a:prstGeom prst="rect">
            <a:avLst/>
          </a:prstGeom>
          <a:noFill/>
          <a:ln w="9525">
            <a:noFill/>
            <a:miter lim="800000"/>
            <a:headEnd/>
            <a:tailEnd/>
          </a:ln>
          <a:effectLst/>
        </p:spPr>
        <p:txBody>
          <a:bodyPr/>
          <a:lstStyle/>
          <a:p>
            <a:pPr marL="342900" indent="-342900" algn="l">
              <a:spcBef>
                <a:spcPct val="20000"/>
              </a:spcBef>
              <a:buClr>
                <a:schemeClr val="bg2"/>
              </a:buClr>
              <a:buSzPct val="75000"/>
              <a:buFont typeface="Wingdings" pitchFamily="2" charset="2"/>
              <a:buChar char="n"/>
            </a:pPr>
            <a:r>
              <a:rPr lang="zh-CN" altLang="en-US"/>
              <a:t>压缩技术</a:t>
            </a:r>
            <a:r>
              <a:rPr lang="en-US" altLang="zh-CN"/>
              <a:t>——</a:t>
            </a:r>
            <a:r>
              <a:rPr lang="zh-CN" altLang="en-US"/>
              <a:t>表调度法：</a:t>
            </a:r>
          </a:p>
        </p:txBody>
      </p:sp>
      <p:sp>
        <p:nvSpPr>
          <p:cNvPr id="1774614" name="Rectangle 22"/>
          <p:cNvSpPr>
            <a:spLocks noChangeArrowheads="1"/>
          </p:cNvSpPr>
          <p:nvPr/>
        </p:nvSpPr>
        <p:spPr bwMode="auto">
          <a:xfrm>
            <a:off x="425450" y="1341438"/>
            <a:ext cx="1828800" cy="457200"/>
          </a:xfrm>
          <a:prstGeom prst="rect">
            <a:avLst/>
          </a:prstGeom>
          <a:noFill/>
          <a:ln w="19050">
            <a:solidFill>
              <a:schemeClr val="tx1"/>
            </a:solidFill>
            <a:miter lim="800000"/>
            <a:headEnd/>
            <a:tailEnd/>
          </a:ln>
          <a:effectLst/>
        </p:spPr>
        <p:txBody>
          <a:bodyPr wrap="none" anchor="ctr"/>
          <a:lstStyle/>
          <a:p>
            <a:pPr>
              <a:spcBef>
                <a:spcPct val="0"/>
              </a:spcBef>
            </a:pPr>
            <a:r>
              <a:rPr kumimoji="1" lang="en-US" altLang="zh-CN" sz="2400">
                <a:latin typeface="楷体_GB2312" pitchFamily="49" charset="-122"/>
                <a:ea typeface="楷体_GB2312" pitchFamily="49" charset="-122"/>
              </a:rPr>
              <a:t>LOAD A</a:t>
            </a:r>
          </a:p>
        </p:txBody>
      </p:sp>
      <p:sp>
        <p:nvSpPr>
          <p:cNvPr id="1774615" name="Rectangle 23"/>
          <p:cNvSpPr>
            <a:spLocks noChangeArrowheads="1"/>
          </p:cNvSpPr>
          <p:nvPr/>
        </p:nvSpPr>
        <p:spPr bwMode="auto">
          <a:xfrm>
            <a:off x="2254250" y="1341438"/>
            <a:ext cx="1828800" cy="457200"/>
          </a:xfrm>
          <a:prstGeom prst="rect">
            <a:avLst/>
          </a:prstGeom>
          <a:noFill/>
          <a:ln w="19050">
            <a:solidFill>
              <a:schemeClr val="tx1"/>
            </a:solidFill>
            <a:miter lim="800000"/>
            <a:headEnd/>
            <a:tailEnd/>
          </a:ln>
          <a:effectLst/>
        </p:spPr>
        <p:txBody>
          <a:bodyPr wrap="none" anchor="ctr"/>
          <a:lstStyle/>
          <a:p>
            <a:pPr>
              <a:spcBef>
                <a:spcPct val="0"/>
              </a:spcBef>
            </a:pPr>
            <a:r>
              <a:rPr kumimoji="1" lang="en-US" altLang="zh-CN" sz="2400">
                <a:latin typeface="楷体_GB2312" pitchFamily="49" charset="-122"/>
                <a:ea typeface="楷体_GB2312" pitchFamily="49" charset="-122"/>
              </a:rPr>
              <a:t>LOAD B</a:t>
            </a:r>
          </a:p>
        </p:txBody>
      </p:sp>
      <p:sp>
        <p:nvSpPr>
          <p:cNvPr id="1774616" name="Rectangle 24"/>
          <p:cNvSpPr>
            <a:spLocks noChangeArrowheads="1"/>
          </p:cNvSpPr>
          <p:nvPr/>
        </p:nvSpPr>
        <p:spPr bwMode="auto">
          <a:xfrm>
            <a:off x="4083050" y="1341438"/>
            <a:ext cx="1828800" cy="457200"/>
          </a:xfrm>
          <a:prstGeom prst="rect">
            <a:avLst/>
          </a:prstGeom>
          <a:noFill/>
          <a:ln w="19050">
            <a:solidFill>
              <a:schemeClr val="tx1"/>
            </a:solidFill>
            <a:miter lim="800000"/>
            <a:headEnd/>
            <a:tailEnd/>
          </a:ln>
          <a:effectLst/>
        </p:spPr>
        <p:txBody>
          <a:bodyPr wrap="none" anchor="ctr"/>
          <a:lstStyle/>
          <a:p>
            <a:pPr>
              <a:spcBef>
                <a:spcPct val="0"/>
              </a:spcBef>
            </a:pPr>
            <a:endParaRPr kumimoji="1" lang="zh-CN" altLang="en-US" sz="2400">
              <a:latin typeface="楷体_GB2312" pitchFamily="49" charset="-122"/>
              <a:ea typeface="楷体_GB2312" pitchFamily="49" charset="-122"/>
            </a:endParaRPr>
          </a:p>
        </p:txBody>
      </p:sp>
      <p:sp>
        <p:nvSpPr>
          <p:cNvPr id="1774617" name="Rectangle 25"/>
          <p:cNvSpPr>
            <a:spLocks noChangeArrowheads="1"/>
          </p:cNvSpPr>
          <p:nvPr/>
        </p:nvSpPr>
        <p:spPr bwMode="auto">
          <a:xfrm>
            <a:off x="5911850" y="1341438"/>
            <a:ext cx="1828800" cy="457200"/>
          </a:xfrm>
          <a:prstGeom prst="rect">
            <a:avLst/>
          </a:prstGeom>
          <a:noFill/>
          <a:ln w="19050">
            <a:solidFill>
              <a:schemeClr val="tx1"/>
            </a:solidFill>
            <a:miter lim="800000"/>
            <a:headEnd/>
            <a:tailEnd/>
          </a:ln>
          <a:effectLst/>
        </p:spPr>
        <p:txBody>
          <a:bodyPr wrap="none" anchor="ctr"/>
          <a:lstStyle/>
          <a:p>
            <a:pPr>
              <a:spcBef>
                <a:spcPct val="0"/>
              </a:spcBef>
            </a:pPr>
            <a:endParaRPr kumimoji="1" lang="zh-CN" altLang="en-US" sz="2400">
              <a:latin typeface="楷体_GB2312" pitchFamily="49" charset="-122"/>
              <a:ea typeface="楷体_GB2312" pitchFamily="49" charset="-122"/>
            </a:endParaRPr>
          </a:p>
        </p:txBody>
      </p:sp>
      <p:sp>
        <p:nvSpPr>
          <p:cNvPr id="1774618" name="Rectangle 26"/>
          <p:cNvSpPr>
            <a:spLocks noChangeArrowheads="1"/>
          </p:cNvSpPr>
          <p:nvPr/>
        </p:nvSpPr>
        <p:spPr bwMode="auto">
          <a:xfrm>
            <a:off x="425450" y="1798638"/>
            <a:ext cx="1828800" cy="457200"/>
          </a:xfrm>
          <a:prstGeom prst="rect">
            <a:avLst/>
          </a:prstGeom>
          <a:noFill/>
          <a:ln w="19050">
            <a:solidFill>
              <a:schemeClr val="tx1"/>
            </a:solidFill>
            <a:miter lim="800000"/>
            <a:headEnd/>
            <a:tailEnd/>
          </a:ln>
          <a:effectLst/>
        </p:spPr>
        <p:txBody>
          <a:bodyPr wrap="none" anchor="ctr"/>
          <a:lstStyle/>
          <a:p>
            <a:pPr>
              <a:spcBef>
                <a:spcPct val="0"/>
              </a:spcBef>
            </a:pPr>
            <a:r>
              <a:rPr kumimoji="1" lang="en-US" altLang="zh-CN" sz="2400">
                <a:latin typeface="楷体_GB2312" pitchFamily="49" charset="-122"/>
                <a:ea typeface="楷体_GB2312" pitchFamily="49" charset="-122"/>
              </a:rPr>
              <a:t>LOAD I</a:t>
            </a:r>
          </a:p>
        </p:txBody>
      </p:sp>
      <p:sp>
        <p:nvSpPr>
          <p:cNvPr id="1774619" name="Rectangle 27"/>
          <p:cNvSpPr>
            <a:spLocks noChangeArrowheads="1"/>
          </p:cNvSpPr>
          <p:nvPr/>
        </p:nvSpPr>
        <p:spPr bwMode="auto">
          <a:xfrm>
            <a:off x="2254250" y="1798638"/>
            <a:ext cx="1828800" cy="457200"/>
          </a:xfrm>
          <a:prstGeom prst="rect">
            <a:avLst/>
          </a:prstGeom>
          <a:noFill/>
          <a:ln w="19050">
            <a:solidFill>
              <a:schemeClr val="tx1"/>
            </a:solidFill>
            <a:miter lim="800000"/>
            <a:headEnd/>
            <a:tailEnd/>
          </a:ln>
          <a:effectLst/>
        </p:spPr>
        <p:txBody>
          <a:bodyPr wrap="none" anchor="ctr"/>
          <a:lstStyle/>
          <a:p>
            <a:pPr>
              <a:spcBef>
                <a:spcPct val="0"/>
              </a:spcBef>
            </a:pPr>
            <a:r>
              <a:rPr kumimoji="1" lang="en-US" altLang="zh-CN" sz="2400">
                <a:latin typeface="楷体_GB2312" pitchFamily="49" charset="-122"/>
                <a:ea typeface="楷体_GB2312" pitchFamily="49" charset="-122"/>
              </a:rPr>
              <a:t>LOAD J</a:t>
            </a:r>
          </a:p>
        </p:txBody>
      </p:sp>
      <p:sp>
        <p:nvSpPr>
          <p:cNvPr id="1774620" name="Rectangle 28"/>
          <p:cNvSpPr>
            <a:spLocks noChangeArrowheads="1"/>
          </p:cNvSpPr>
          <p:nvPr/>
        </p:nvSpPr>
        <p:spPr bwMode="auto">
          <a:xfrm>
            <a:off x="4083050" y="1798638"/>
            <a:ext cx="1828800" cy="457200"/>
          </a:xfrm>
          <a:prstGeom prst="rect">
            <a:avLst/>
          </a:prstGeom>
          <a:noFill/>
          <a:ln w="19050">
            <a:solidFill>
              <a:schemeClr val="tx1"/>
            </a:solidFill>
            <a:miter lim="800000"/>
            <a:headEnd/>
            <a:tailEnd/>
          </a:ln>
          <a:effectLst/>
        </p:spPr>
        <p:txBody>
          <a:bodyPr wrap="none" anchor="ctr"/>
          <a:lstStyle/>
          <a:p>
            <a:pPr>
              <a:spcBef>
                <a:spcPct val="0"/>
              </a:spcBef>
            </a:pPr>
            <a:r>
              <a:rPr kumimoji="1" lang="en-US" altLang="zh-CN" sz="2400">
                <a:latin typeface="楷体_GB2312" pitchFamily="49" charset="-122"/>
                <a:ea typeface="楷体_GB2312" pitchFamily="49" charset="-122"/>
              </a:rPr>
              <a:t>C=A+B</a:t>
            </a:r>
          </a:p>
        </p:txBody>
      </p:sp>
      <p:sp>
        <p:nvSpPr>
          <p:cNvPr id="1774621" name="Rectangle 29"/>
          <p:cNvSpPr>
            <a:spLocks noChangeArrowheads="1"/>
          </p:cNvSpPr>
          <p:nvPr/>
        </p:nvSpPr>
        <p:spPr bwMode="auto">
          <a:xfrm>
            <a:off x="5911850" y="1798638"/>
            <a:ext cx="1828800" cy="457200"/>
          </a:xfrm>
          <a:prstGeom prst="rect">
            <a:avLst/>
          </a:prstGeom>
          <a:noFill/>
          <a:ln w="19050">
            <a:solidFill>
              <a:schemeClr val="tx1"/>
            </a:solidFill>
            <a:miter lim="800000"/>
            <a:headEnd/>
            <a:tailEnd/>
          </a:ln>
          <a:effectLst/>
        </p:spPr>
        <p:txBody>
          <a:bodyPr wrap="none" anchor="ctr"/>
          <a:lstStyle/>
          <a:p>
            <a:pPr>
              <a:spcBef>
                <a:spcPct val="0"/>
              </a:spcBef>
            </a:pPr>
            <a:endParaRPr kumimoji="1" lang="zh-CN" altLang="en-US" sz="2400">
              <a:latin typeface="楷体_GB2312" pitchFamily="49" charset="-122"/>
              <a:ea typeface="楷体_GB2312" pitchFamily="49" charset="-122"/>
            </a:endParaRPr>
          </a:p>
        </p:txBody>
      </p:sp>
      <p:sp>
        <p:nvSpPr>
          <p:cNvPr id="1774622" name="Rectangle 30"/>
          <p:cNvSpPr>
            <a:spLocks noChangeArrowheads="1"/>
          </p:cNvSpPr>
          <p:nvPr/>
        </p:nvSpPr>
        <p:spPr bwMode="auto">
          <a:xfrm>
            <a:off x="425450" y="2255838"/>
            <a:ext cx="1828800" cy="457200"/>
          </a:xfrm>
          <a:prstGeom prst="rect">
            <a:avLst/>
          </a:prstGeom>
          <a:noFill/>
          <a:ln w="19050">
            <a:solidFill>
              <a:schemeClr val="tx1"/>
            </a:solidFill>
            <a:miter lim="800000"/>
            <a:headEnd/>
            <a:tailEnd/>
          </a:ln>
          <a:effectLst/>
        </p:spPr>
        <p:txBody>
          <a:bodyPr wrap="none" anchor="ctr"/>
          <a:lstStyle/>
          <a:p>
            <a:pPr>
              <a:spcBef>
                <a:spcPct val="0"/>
              </a:spcBef>
            </a:pPr>
            <a:r>
              <a:rPr kumimoji="1" lang="en-US" altLang="zh-CN" sz="2400">
                <a:latin typeface="楷体_GB2312" pitchFamily="49" charset="-122"/>
                <a:ea typeface="楷体_GB2312" pitchFamily="49" charset="-122"/>
              </a:rPr>
              <a:t>LOAD M</a:t>
            </a:r>
          </a:p>
        </p:txBody>
      </p:sp>
      <p:sp>
        <p:nvSpPr>
          <p:cNvPr id="1774623" name="Rectangle 31"/>
          <p:cNvSpPr>
            <a:spLocks noChangeArrowheads="1"/>
          </p:cNvSpPr>
          <p:nvPr/>
        </p:nvSpPr>
        <p:spPr bwMode="auto">
          <a:xfrm>
            <a:off x="2254250" y="2255838"/>
            <a:ext cx="1828800" cy="457200"/>
          </a:xfrm>
          <a:prstGeom prst="rect">
            <a:avLst/>
          </a:prstGeom>
          <a:noFill/>
          <a:ln w="19050">
            <a:solidFill>
              <a:schemeClr val="tx1"/>
            </a:solidFill>
            <a:miter lim="800000"/>
            <a:headEnd/>
            <a:tailEnd/>
          </a:ln>
          <a:effectLst/>
        </p:spPr>
        <p:txBody>
          <a:bodyPr wrap="none" anchor="ctr"/>
          <a:lstStyle/>
          <a:p>
            <a:pPr>
              <a:spcBef>
                <a:spcPct val="0"/>
              </a:spcBef>
            </a:pPr>
            <a:r>
              <a:rPr kumimoji="1" lang="en-US" altLang="zh-CN" sz="2400">
                <a:latin typeface="楷体_GB2312" pitchFamily="49" charset="-122"/>
                <a:ea typeface="楷体_GB2312" pitchFamily="49" charset="-122"/>
              </a:rPr>
              <a:t>STORE C</a:t>
            </a:r>
          </a:p>
        </p:txBody>
      </p:sp>
      <p:sp>
        <p:nvSpPr>
          <p:cNvPr id="1774624" name="Rectangle 32"/>
          <p:cNvSpPr>
            <a:spLocks noChangeArrowheads="1"/>
          </p:cNvSpPr>
          <p:nvPr/>
        </p:nvSpPr>
        <p:spPr bwMode="auto">
          <a:xfrm>
            <a:off x="4083050" y="2255838"/>
            <a:ext cx="1828800" cy="457200"/>
          </a:xfrm>
          <a:prstGeom prst="rect">
            <a:avLst/>
          </a:prstGeom>
          <a:noFill/>
          <a:ln w="19050">
            <a:solidFill>
              <a:schemeClr val="tx1"/>
            </a:solidFill>
            <a:miter lim="800000"/>
            <a:headEnd/>
            <a:tailEnd/>
          </a:ln>
          <a:effectLst/>
        </p:spPr>
        <p:txBody>
          <a:bodyPr wrap="none" anchor="ctr"/>
          <a:lstStyle/>
          <a:p>
            <a:pPr>
              <a:spcBef>
                <a:spcPct val="0"/>
              </a:spcBef>
            </a:pPr>
            <a:r>
              <a:rPr kumimoji="1" lang="en-US" altLang="zh-CN" sz="2400">
                <a:latin typeface="楷体_GB2312" pitchFamily="49" charset="-122"/>
                <a:ea typeface="楷体_GB2312" pitchFamily="49" charset="-122"/>
              </a:rPr>
              <a:t>K=I+J</a:t>
            </a:r>
          </a:p>
        </p:txBody>
      </p:sp>
      <p:sp>
        <p:nvSpPr>
          <p:cNvPr id="1774625" name="Rectangle 33"/>
          <p:cNvSpPr>
            <a:spLocks noChangeArrowheads="1"/>
          </p:cNvSpPr>
          <p:nvPr/>
        </p:nvSpPr>
        <p:spPr bwMode="auto">
          <a:xfrm>
            <a:off x="5911850" y="2255838"/>
            <a:ext cx="1828800" cy="457200"/>
          </a:xfrm>
          <a:prstGeom prst="rect">
            <a:avLst/>
          </a:prstGeom>
          <a:noFill/>
          <a:ln w="19050">
            <a:solidFill>
              <a:schemeClr val="tx1"/>
            </a:solidFill>
            <a:miter lim="800000"/>
            <a:headEnd/>
            <a:tailEnd/>
          </a:ln>
          <a:effectLst/>
        </p:spPr>
        <p:txBody>
          <a:bodyPr wrap="none" anchor="ctr"/>
          <a:lstStyle/>
          <a:p>
            <a:pPr>
              <a:spcBef>
                <a:spcPct val="0"/>
              </a:spcBef>
            </a:pPr>
            <a:endParaRPr kumimoji="1" lang="zh-CN" altLang="en-US" sz="2400">
              <a:latin typeface="楷体_GB2312" pitchFamily="49" charset="-122"/>
              <a:ea typeface="楷体_GB2312" pitchFamily="49" charset="-122"/>
            </a:endParaRPr>
          </a:p>
        </p:txBody>
      </p:sp>
      <p:sp>
        <p:nvSpPr>
          <p:cNvPr id="1774626" name="Rectangle 34"/>
          <p:cNvSpPr>
            <a:spLocks noChangeArrowheads="1"/>
          </p:cNvSpPr>
          <p:nvPr/>
        </p:nvSpPr>
        <p:spPr bwMode="auto">
          <a:xfrm>
            <a:off x="425450" y="2713038"/>
            <a:ext cx="1828800" cy="457200"/>
          </a:xfrm>
          <a:prstGeom prst="rect">
            <a:avLst/>
          </a:prstGeom>
          <a:noFill/>
          <a:ln w="19050">
            <a:solidFill>
              <a:schemeClr val="tx1"/>
            </a:solidFill>
            <a:miter lim="800000"/>
            <a:headEnd/>
            <a:tailEnd/>
          </a:ln>
          <a:effectLst/>
        </p:spPr>
        <p:txBody>
          <a:bodyPr wrap="none" anchor="ctr"/>
          <a:lstStyle/>
          <a:p>
            <a:pPr>
              <a:spcBef>
                <a:spcPct val="0"/>
              </a:spcBef>
            </a:pPr>
            <a:r>
              <a:rPr kumimoji="1" lang="zh-CN" altLang="en-US" sz="2400">
                <a:latin typeface="楷体_GB2312" pitchFamily="49" charset="-122"/>
                <a:ea typeface="楷体_GB2312" pitchFamily="49" charset="-122"/>
              </a:rPr>
              <a:t> </a:t>
            </a:r>
          </a:p>
        </p:txBody>
      </p:sp>
      <p:sp>
        <p:nvSpPr>
          <p:cNvPr id="1774627" name="Rectangle 35"/>
          <p:cNvSpPr>
            <a:spLocks noChangeArrowheads="1"/>
          </p:cNvSpPr>
          <p:nvPr/>
        </p:nvSpPr>
        <p:spPr bwMode="auto">
          <a:xfrm>
            <a:off x="2254250" y="2713038"/>
            <a:ext cx="1828800" cy="457200"/>
          </a:xfrm>
          <a:prstGeom prst="rect">
            <a:avLst/>
          </a:prstGeom>
          <a:noFill/>
          <a:ln w="19050">
            <a:solidFill>
              <a:schemeClr val="tx1"/>
            </a:solidFill>
            <a:miter lim="800000"/>
            <a:headEnd/>
            <a:tailEnd/>
          </a:ln>
          <a:effectLst/>
        </p:spPr>
        <p:txBody>
          <a:bodyPr wrap="none" anchor="ctr"/>
          <a:lstStyle/>
          <a:p>
            <a:pPr>
              <a:spcBef>
                <a:spcPct val="0"/>
              </a:spcBef>
            </a:pPr>
            <a:r>
              <a:rPr kumimoji="1" lang="en-US" altLang="zh-CN" sz="2400">
                <a:latin typeface="楷体_GB2312" pitchFamily="49" charset="-122"/>
                <a:ea typeface="楷体_GB2312" pitchFamily="49" charset="-122"/>
              </a:rPr>
              <a:t>STORE K</a:t>
            </a:r>
          </a:p>
        </p:txBody>
      </p:sp>
      <p:sp>
        <p:nvSpPr>
          <p:cNvPr id="1774628" name="Rectangle 36"/>
          <p:cNvSpPr>
            <a:spLocks noChangeArrowheads="1"/>
          </p:cNvSpPr>
          <p:nvPr/>
        </p:nvSpPr>
        <p:spPr bwMode="auto">
          <a:xfrm>
            <a:off x="4083050" y="2713038"/>
            <a:ext cx="1828800" cy="457200"/>
          </a:xfrm>
          <a:prstGeom prst="rect">
            <a:avLst/>
          </a:prstGeom>
          <a:noFill/>
          <a:ln w="19050">
            <a:solidFill>
              <a:schemeClr val="tx1"/>
            </a:solidFill>
            <a:miter lim="800000"/>
            <a:headEnd/>
            <a:tailEnd/>
          </a:ln>
          <a:effectLst/>
        </p:spPr>
        <p:txBody>
          <a:bodyPr wrap="none" anchor="ctr"/>
          <a:lstStyle/>
          <a:p>
            <a:pPr>
              <a:spcBef>
                <a:spcPct val="0"/>
              </a:spcBef>
            </a:pPr>
            <a:r>
              <a:rPr kumimoji="1" lang="en-US" altLang="zh-CN" sz="2400">
                <a:latin typeface="楷体_GB2312" pitchFamily="49" charset="-122"/>
                <a:ea typeface="楷体_GB2312" pitchFamily="49" charset="-122"/>
              </a:rPr>
              <a:t>L=M-K</a:t>
            </a:r>
          </a:p>
        </p:txBody>
      </p:sp>
      <p:sp>
        <p:nvSpPr>
          <p:cNvPr id="1774629" name="Rectangle 37"/>
          <p:cNvSpPr>
            <a:spLocks noChangeArrowheads="1"/>
          </p:cNvSpPr>
          <p:nvPr/>
        </p:nvSpPr>
        <p:spPr bwMode="auto">
          <a:xfrm>
            <a:off x="5911850" y="2713038"/>
            <a:ext cx="1828800" cy="457200"/>
          </a:xfrm>
          <a:prstGeom prst="rect">
            <a:avLst/>
          </a:prstGeom>
          <a:noFill/>
          <a:ln w="19050">
            <a:solidFill>
              <a:schemeClr val="tx1"/>
            </a:solidFill>
            <a:miter lim="800000"/>
            <a:headEnd/>
            <a:tailEnd/>
          </a:ln>
          <a:effectLst/>
        </p:spPr>
        <p:txBody>
          <a:bodyPr wrap="none" anchor="ctr"/>
          <a:lstStyle/>
          <a:p>
            <a:pPr>
              <a:spcBef>
                <a:spcPct val="0"/>
              </a:spcBef>
            </a:pPr>
            <a:r>
              <a:rPr kumimoji="1" lang="en-US" altLang="zh-CN" sz="2400">
                <a:latin typeface="楷体_GB2312" pitchFamily="49" charset="-122"/>
                <a:ea typeface="楷体_GB2312" pitchFamily="49" charset="-122"/>
              </a:rPr>
              <a:t>Q=C*K</a:t>
            </a:r>
          </a:p>
        </p:txBody>
      </p:sp>
      <p:sp>
        <p:nvSpPr>
          <p:cNvPr id="1774630" name="Rectangle 38"/>
          <p:cNvSpPr>
            <a:spLocks noChangeArrowheads="1"/>
          </p:cNvSpPr>
          <p:nvPr/>
        </p:nvSpPr>
        <p:spPr bwMode="auto">
          <a:xfrm>
            <a:off x="425450" y="3170238"/>
            <a:ext cx="1828800" cy="457200"/>
          </a:xfrm>
          <a:prstGeom prst="rect">
            <a:avLst/>
          </a:prstGeom>
          <a:noFill/>
          <a:ln w="19050">
            <a:solidFill>
              <a:schemeClr val="tx1"/>
            </a:solidFill>
            <a:miter lim="800000"/>
            <a:headEnd/>
            <a:tailEnd/>
          </a:ln>
          <a:effectLst/>
        </p:spPr>
        <p:txBody>
          <a:bodyPr wrap="none" anchor="ctr"/>
          <a:lstStyle/>
          <a:p>
            <a:pPr>
              <a:spcBef>
                <a:spcPct val="0"/>
              </a:spcBef>
            </a:pPr>
            <a:r>
              <a:rPr kumimoji="1" lang="zh-CN" altLang="en-US" sz="2400">
                <a:latin typeface="楷体_GB2312" pitchFamily="49" charset="-122"/>
                <a:ea typeface="楷体_GB2312" pitchFamily="49" charset="-122"/>
              </a:rPr>
              <a:t> </a:t>
            </a:r>
          </a:p>
        </p:txBody>
      </p:sp>
      <p:sp>
        <p:nvSpPr>
          <p:cNvPr id="1774631" name="Rectangle 39"/>
          <p:cNvSpPr>
            <a:spLocks noChangeArrowheads="1"/>
          </p:cNvSpPr>
          <p:nvPr/>
        </p:nvSpPr>
        <p:spPr bwMode="auto">
          <a:xfrm>
            <a:off x="2254250" y="3170238"/>
            <a:ext cx="1828800" cy="457200"/>
          </a:xfrm>
          <a:prstGeom prst="rect">
            <a:avLst/>
          </a:prstGeom>
          <a:noFill/>
          <a:ln w="19050">
            <a:solidFill>
              <a:schemeClr val="tx1"/>
            </a:solidFill>
            <a:miter lim="800000"/>
            <a:headEnd/>
            <a:tailEnd/>
          </a:ln>
          <a:effectLst/>
        </p:spPr>
        <p:txBody>
          <a:bodyPr wrap="none" anchor="ctr"/>
          <a:lstStyle/>
          <a:p>
            <a:pPr>
              <a:spcBef>
                <a:spcPct val="0"/>
              </a:spcBef>
            </a:pPr>
            <a:r>
              <a:rPr kumimoji="1" lang="en-US" altLang="zh-CN" sz="2400">
                <a:latin typeface="楷体_GB2312" pitchFamily="49" charset="-122"/>
                <a:ea typeface="楷体_GB2312" pitchFamily="49" charset="-122"/>
              </a:rPr>
              <a:t>STORE L</a:t>
            </a:r>
          </a:p>
        </p:txBody>
      </p:sp>
      <p:sp>
        <p:nvSpPr>
          <p:cNvPr id="1774632" name="Rectangle 40"/>
          <p:cNvSpPr>
            <a:spLocks noChangeArrowheads="1"/>
          </p:cNvSpPr>
          <p:nvPr/>
        </p:nvSpPr>
        <p:spPr bwMode="auto">
          <a:xfrm>
            <a:off x="4083050" y="3170238"/>
            <a:ext cx="1828800" cy="457200"/>
          </a:xfrm>
          <a:prstGeom prst="rect">
            <a:avLst/>
          </a:prstGeom>
          <a:noFill/>
          <a:ln w="19050">
            <a:solidFill>
              <a:schemeClr val="tx1"/>
            </a:solidFill>
            <a:miter lim="800000"/>
            <a:headEnd/>
            <a:tailEnd/>
          </a:ln>
          <a:effectLst/>
        </p:spPr>
        <p:txBody>
          <a:bodyPr wrap="none" anchor="ctr"/>
          <a:lstStyle/>
          <a:p>
            <a:pPr>
              <a:spcBef>
                <a:spcPct val="0"/>
              </a:spcBef>
            </a:pPr>
            <a:endParaRPr kumimoji="1" lang="zh-CN" altLang="en-US" sz="2400">
              <a:latin typeface="楷体_GB2312" pitchFamily="49" charset="-122"/>
              <a:ea typeface="楷体_GB2312" pitchFamily="49" charset="-122"/>
            </a:endParaRPr>
          </a:p>
        </p:txBody>
      </p:sp>
      <p:sp>
        <p:nvSpPr>
          <p:cNvPr id="1774633" name="Rectangle 41"/>
          <p:cNvSpPr>
            <a:spLocks noChangeArrowheads="1"/>
          </p:cNvSpPr>
          <p:nvPr/>
        </p:nvSpPr>
        <p:spPr bwMode="auto">
          <a:xfrm>
            <a:off x="5911850" y="3170238"/>
            <a:ext cx="1828800" cy="457200"/>
          </a:xfrm>
          <a:prstGeom prst="rect">
            <a:avLst/>
          </a:prstGeom>
          <a:noFill/>
          <a:ln w="19050">
            <a:solidFill>
              <a:schemeClr val="tx1"/>
            </a:solidFill>
            <a:miter lim="800000"/>
            <a:headEnd/>
            <a:tailEnd/>
          </a:ln>
          <a:effectLst/>
        </p:spPr>
        <p:txBody>
          <a:bodyPr wrap="none" anchor="ctr"/>
          <a:lstStyle/>
          <a:p>
            <a:pPr>
              <a:spcBef>
                <a:spcPct val="0"/>
              </a:spcBef>
            </a:pPr>
            <a:endParaRPr kumimoji="1" lang="zh-CN" altLang="en-US" sz="2400">
              <a:latin typeface="楷体_GB2312" pitchFamily="49" charset="-122"/>
              <a:ea typeface="楷体_GB2312" pitchFamily="49" charset="-122"/>
            </a:endParaRPr>
          </a:p>
        </p:txBody>
      </p:sp>
      <p:sp>
        <p:nvSpPr>
          <p:cNvPr id="1774634" name="Rectangle 42"/>
          <p:cNvSpPr>
            <a:spLocks noChangeArrowheads="1"/>
          </p:cNvSpPr>
          <p:nvPr/>
        </p:nvSpPr>
        <p:spPr bwMode="auto">
          <a:xfrm>
            <a:off x="425450" y="3627438"/>
            <a:ext cx="1828800" cy="457200"/>
          </a:xfrm>
          <a:prstGeom prst="rect">
            <a:avLst/>
          </a:prstGeom>
          <a:noFill/>
          <a:ln w="19050">
            <a:solidFill>
              <a:schemeClr val="tx1"/>
            </a:solidFill>
            <a:miter lim="800000"/>
            <a:headEnd/>
            <a:tailEnd/>
          </a:ln>
          <a:effectLst/>
        </p:spPr>
        <p:txBody>
          <a:bodyPr wrap="none" anchor="ctr"/>
          <a:lstStyle/>
          <a:p>
            <a:pPr>
              <a:spcBef>
                <a:spcPct val="0"/>
              </a:spcBef>
            </a:pPr>
            <a:r>
              <a:rPr kumimoji="1" lang="en-US" altLang="zh-CN" sz="2400">
                <a:latin typeface="楷体_GB2312" pitchFamily="49" charset="-122"/>
                <a:ea typeface="楷体_GB2312" pitchFamily="49" charset="-122"/>
              </a:rPr>
              <a:t>STORE Q</a:t>
            </a:r>
          </a:p>
        </p:txBody>
      </p:sp>
      <p:sp>
        <p:nvSpPr>
          <p:cNvPr id="1774635" name="Rectangle 43"/>
          <p:cNvSpPr>
            <a:spLocks noChangeArrowheads="1"/>
          </p:cNvSpPr>
          <p:nvPr/>
        </p:nvSpPr>
        <p:spPr bwMode="auto">
          <a:xfrm>
            <a:off x="2254250" y="3627438"/>
            <a:ext cx="1828800" cy="457200"/>
          </a:xfrm>
          <a:prstGeom prst="rect">
            <a:avLst/>
          </a:prstGeom>
          <a:noFill/>
          <a:ln w="19050">
            <a:solidFill>
              <a:schemeClr val="tx1"/>
            </a:solidFill>
            <a:miter lim="800000"/>
            <a:headEnd/>
            <a:tailEnd/>
          </a:ln>
          <a:effectLst/>
        </p:spPr>
        <p:txBody>
          <a:bodyPr wrap="none" anchor="ctr"/>
          <a:lstStyle/>
          <a:p>
            <a:pPr>
              <a:spcBef>
                <a:spcPct val="0"/>
              </a:spcBef>
            </a:pPr>
            <a:endParaRPr kumimoji="1" lang="zh-CN" altLang="en-US" sz="2400">
              <a:latin typeface="楷体_GB2312" pitchFamily="49" charset="-122"/>
              <a:ea typeface="楷体_GB2312" pitchFamily="49" charset="-122"/>
            </a:endParaRPr>
          </a:p>
        </p:txBody>
      </p:sp>
      <p:sp>
        <p:nvSpPr>
          <p:cNvPr id="1774636" name="Rectangle 44"/>
          <p:cNvSpPr>
            <a:spLocks noChangeArrowheads="1"/>
          </p:cNvSpPr>
          <p:nvPr/>
        </p:nvSpPr>
        <p:spPr bwMode="auto">
          <a:xfrm>
            <a:off x="4083050" y="3627438"/>
            <a:ext cx="1828800" cy="457200"/>
          </a:xfrm>
          <a:prstGeom prst="rect">
            <a:avLst/>
          </a:prstGeom>
          <a:noFill/>
          <a:ln w="19050">
            <a:solidFill>
              <a:schemeClr val="tx1"/>
            </a:solidFill>
            <a:miter lim="800000"/>
            <a:headEnd/>
            <a:tailEnd/>
          </a:ln>
          <a:effectLst/>
        </p:spPr>
        <p:txBody>
          <a:bodyPr wrap="none" anchor="ctr"/>
          <a:lstStyle/>
          <a:p>
            <a:pPr>
              <a:spcBef>
                <a:spcPct val="0"/>
              </a:spcBef>
            </a:pPr>
            <a:endParaRPr kumimoji="1" lang="zh-CN" altLang="en-US" sz="2400">
              <a:latin typeface="楷体_GB2312" pitchFamily="49" charset="-122"/>
              <a:ea typeface="楷体_GB2312" pitchFamily="49" charset="-122"/>
            </a:endParaRPr>
          </a:p>
        </p:txBody>
      </p:sp>
      <p:sp>
        <p:nvSpPr>
          <p:cNvPr id="1774637" name="Rectangle 45"/>
          <p:cNvSpPr>
            <a:spLocks noChangeArrowheads="1"/>
          </p:cNvSpPr>
          <p:nvPr/>
        </p:nvSpPr>
        <p:spPr bwMode="auto">
          <a:xfrm>
            <a:off x="5911850" y="3627438"/>
            <a:ext cx="1828800" cy="457200"/>
          </a:xfrm>
          <a:prstGeom prst="rect">
            <a:avLst/>
          </a:prstGeom>
          <a:noFill/>
          <a:ln w="19050">
            <a:solidFill>
              <a:schemeClr val="tx1"/>
            </a:solidFill>
            <a:miter lim="800000"/>
            <a:headEnd/>
            <a:tailEnd/>
          </a:ln>
          <a:effectLst/>
        </p:spPr>
        <p:txBody>
          <a:bodyPr wrap="none" anchor="ctr"/>
          <a:lstStyle/>
          <a:p>
            <a:pPr>
              <a:spcBef>
                <a:spcPct val="0"/>
              </a:spcBef>
            </a:pPr>
            <a:endParaRPr kumimoji="1" lang="zh-CN" altLang="en-US" sz="2400">
              <a:latin typeface="楷体_GB2312" pitchFamily="49" charset="-122"/>
              <a:ea typeface="楷体_GB2312" pitchFamily="49" charset="-122"/>
            </a:endParaRPr>
          </a:p>
        </p:txBody>
      </p:sp>
      <p:sp>
        <p:nvSpPr>
          <p:cNvPr id="1774638" name="Rectangle 46"/>
          <p:cNvSpPr>
            <a:spLocks noChangeArrowheads="1"/>
          </p:cNvSpPr>
          <p:nvPr/>
        </p:nvSpPr>
        <p:spPr bwMode="auto">
          <a:xfrm>
            <a:off x="395288" y="4365625"/>
            <a:ext cx="8532812" cy="2046288"/>
          </a:xfrm>
          <a:prstGeom prst="rect">
            <a:avLst/>
          </a:prstGeom>
          <a:noFill/>
          <a:ln w="9525">
            <a:noFill/>
            <a:miter lim="800000"/>
            <a:headEnd/>
            <a:tailEnd/>
          </a:ln>
          <a:effectLst/>
        </p:spPr>
        <p:txBody>
          <a:bodyPr/>
          <a:lstStyle/>
          <a:p>
            <a:pPr marL="342900" indent="-342900" algn="l">
              <a:spcBef>
                <a:spcPct val="20000"/>
              </a:spcBef>
              <a:buClr>
                <a:schemeClr val="bg2"/>
              </a:buClr>
              <a:buSzPct val="75000"/>
              <a:buFont typeface="Wingdings" pitchFamily="2" charset="2"/>
              <a:buChar char="n"/>
            </a:pPr>
            <a:r>
              <a:rPr lang="zh-CN" altLang="en-US" dirty="0"/>
              <a:t>只需要</a:t>
            </a:r>
            <a:r>
              <a:rPr lang="en-US" altLang="zh-CN" dirty="0"/>
              <a:t>6</a:t>
            </a:r>
            <a:r>
              <a:rPr lang="zh-CN" altLang="en-US" dirty="0"/>
              <a:t>个周期。</a:t>
            </a:r>
          </a:p>
          <a:p>
            <a:pPr marL="342900" indent="-342900" algn="l">
              <a:spcBef>
                <a:spcPct val="20000"/>
              </a:spcBef>
              <a:buClr>
                <a:schemeClr val="bg2"/>
              </a:buClr>
              <a:buSzPct val="75000"/>
              <a:buFont typeface="Wingdings" pitchFamily="2" charset="2"/>
              <a:buChar char="n"/>
            </a:pPr>
            <a:r>
              <a:rPr lang="zh-CN" altLang="en-US" dirty="0"/>
              <a:t>超标量结构、超流水线结构一般采用指令窗方法，把一段指令（长度为窗口的大小</a:t>
            </a:r>
            <a:r>
              <a:rPr lang="zh-CN" altLang="en-US" dirty="0" smtClean="0"/>
              <a:t>，例如</a:t>
            </a:r>
            <a:r>
              <a:rPr lang="en-US" altLang="zh-CN" dirty="0" smtClean="0"/>
              <a:t>8</a:t>
            </a:r>
            <a:r>
              <a:rPr lang="zh-CN" altLang="en-US" dirty="0"/>
              <a:t>）取到窗口中，判断这段指令能否并行执行。</a:t>
            </a:r>
          </a:p>
        </p:txBody>
      </p:sp>
      <p:sp>
        <p:nvSpPr>
          <p:cNvPr id="1774639" name="Text Box 47"/>
          <p:cNvSpPr txBox="1">
            <a:spLocks noChangeArrowheads="1"/>
          </p:cNvSpPr>
          <p:nvPr/>
        </p:nvSpPr>
        <p:spPr bwMode="auto">
          <a:xfrm>
            <a:off x="7956550" y="1341438"/>
            <a:ext cx="1008063" cy="1571625"/>
          </a:xfrm>
          <a:prstGeom prst="rect">
            <a:avLst/>
          </a:prstGeom>
          <a:solidFill>
            <a:schemeClr val="bg1"/>
          </a:solidFill>
          <a:ln w="19050" algn="ctr">
            <a:solidFill>
              <a:srgbClr val="FF6600"/>
            </a:solidFill>
            <a:miter lim="800000"/>
            <a:headEnd/>
            <a:tailEnd type="none" w="med" len="lg"/>
          </a:ln>
          <a:effectLst>
            <a:outerShdw dist="107763" dir="2700000" algn="ctr" rotWithShape="0">
              <a:schemeClr val="bg2">
                <a:alpha val="50000"/>
              </a:schemeClr>
            </a:outerShdw>
          </a:effectLst>
        </p:spPr>
        <p:txBody>
          <a:bodyPr>
            <a:spAutoFit/>
          </a:bodyPr>
          <a:lstStyle/>
          <a:p>
            <a:pPr algn="l">
              <a:lnSpc>
                <a:spcPct val="120000"/>
              </a:lnSpc>
              <a:spcBef>
                <a:spcPct val="0"/>
              </a:spcBef>
            </a:pPr>
            <a:r>
              <a:rPr lang="en-US" altLang="zh-CN" sz="2000">
                <a:solidFill>
                  <a:srgbClr val="0000FF"/>
                </a:solidFill>
                <a:latin typeface="Courier New" pitchFamily="49" charset="0"/>
                <a:ea typeface="黑体" pitchFamily="2" charset="-122"/>
              </a:rPr>
              <a:t>C=A+B</a:t>
            </a:r>
          </a:p>
          <a:p>
            <a:pPr algn="l">
              <a:lnSpc>
                <a:spcPct val="120000"/>
              </a:lnSpc>
              <a:spcBef>
                <a:spcPct val="0"/>
              </a:spcBef>
            </a:pPr>
            <a:r>
              <a:rPr lang="en-US" altLang="zh-CN" sz="2000" dirty="0">
                <a:solidFill>
                  <a:srgbClr val="0000FF"/>
                </a:solidFill>
                <a:latin typeface="Courier New" pitchFamily="49" charset="0"/>
                <a:ea typeface="黑体" pitchFamily="2" charset="-122"/>
              </a:rPr>
              <a:t>K=I+J</a:t>
            </a:r>
          </a:p>
          <a:p>
            <a:pPr algn="l">
              <a:lnSpc>
                <a:spcPct val="120000"/>
              </a:lnSpc>
              <a:spcBef>
                <a:spcPct val="0"/>
              </a:spcBef>
            </a:pPr>
            <a:r>
              <a:rPr lang="en-US" altLang="zh-CN" sz="2000" dirty="0">
                <a:solidFill>
                  <a:srgbClr val="0000FF"/>
                </a:solidFill>
                <a:latin typeface="Courier New" pitchFamily="49" charset="0"/>
                <a:ea typeface="黑体" pitchFamily="2" charset="-122"/>
              </a:rPr>
              <a:t>L=M-K</a:t>
            </a:r>
          </a:p>
          <a:p>
            <a:pPr algn="l">
              <a:lnSpc>
                <a:spcPct val="120000"/>
              </a:lnSpc>
              <a:spcBef>
                <a:spcPct val="0"/>
              </a:spcBef>
            </a:pPr>
            <a:r>
              <a:rPr lang="en-US" altLang="zh-CN" sz="2000" dirty="0">
                <a:solidFill>
                  <a:srgbClr val="0000FF"/>
                </a:solidFill>
                <a:latin typeface="Courier New" pitchFamily="49" charset="0"/>
                <a:ea typeface="黑体" pitchFamily="2" charset="-122"/>
              </a:rPr>
              <a:t>Q=C</a:t>
            </a:r>
            <a:r>
              <a:rPr lang="en-US" altLang="zh-CN" sz="2000" dirty="0">
                <a:solidFill>
                  <a:srgbClr val="0000FF"/>
                </a:solidFill>
                <a:latin typeface="Courier New" pitchFamily="49" charset="0"/>
                <a:ea typeface="黑体" pitchFamily="2" charset="-122"/>
                <a:sym typeface="Symbol" pitchFamily="18" charset="2"/>
              </a:rPr>
              <a:t>K</a:t>
            </a:r>
            <a:endParaRPr lang="zh-CN" altLang="en-US" sz="2000" dirty="0">
              <a:solidFill>
                <a:srgbClr val="0000FF"/>
              </a:solidFill>
              <a:latin typeface="Courier New" pitchFamily="49" charset="0"/>
              <a:ea typeface="黑体" pitchFamily="2" charset="-122"/>
              <a:sym typeface="Symbol" pitchFamily="18" charset="2"/>
            </a:endParaRPr>
          </a:p>
        </p:txBody>
      </p:sp>
      <p:sp>
        <p:nvSpPr>
          <p:cNvPr id="1774642" name="AutoShape 50">
            <a:hlinkClick r:id="rId2" action="ppaction://hlinksldjump" highlightClick="1"/>
          </p:cNvPr>
          <p:cNvSpPr>
            <a:spLocks noChangeArrowheads="1"/>
          </p:cNvSpPr>
          <p:nvPr/>
        </p:nvSpPr>
        <p:spPr bwMode="auto">
          <a:xfrm>
            <a:off x="8459788" y="188913"/>
            <a:ext cx="504825" cy="503237"/>
          </a:xfrm>
          <a:prstGeom prst="actionButtonInformation">
            <a:avLst/>
          </a:prstGeom>
          <a:solidFill>
            <a:srgbClr val="9999FF"/>
          </a:solidFill>
          <a:ln w="28575">
            <a:noFill/>
            <a:miter lim="800000"/>
            <a:headEnd/>
            <a:tailEnd/>
          </a:ln>
          <a:effectLst/>
        </p:spPr>
        <p:txBody>
          <a:bodyPr wrap="none" anchor="ctr"/>
          <a:lstStyle/>
          <a:p>
            <a:endParaRPr lang="zh-CN" altLang="en-US"/>
          </a:p>
        </p:txBody>
      </p:sp>
      <p:sp>
        <p:nvSpPr>
          <p:cNvPr id="2" name="圆角矩形 1"/>
          <p:cNvSpPr/>
          <p:nvPr/>
        </p:nvSpPr>
        <p:spPr bwMode="auto">
          <a:xfrm>
            <a:off x="323528" y="1341438"/>
            <a:ext cx="7488832" cy="457200"/>
          </a:xfrm>
          <a:prstGeom prst="roundRect">
            <a:avLst>
              <a:gd name="adj" fmla="val 24286"/>
            </a:avLst>
          </a:prstGeom>
          <a:noFill/>
          <a:ln w="57150" cap="flat" cmpd="sng" algn="ctr">
            <a:solidFill>
              <a:srgbClr val="FF33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774639"/>
                                        </p:tgtEl>
                                        <p:attrNameLst>
                                          <p:attrName>style.visibility</p:attrName>
                                        </p:attrNameLst>
                                      </p:cBhvr>
                                      <p:to>
                                        <p:strVal val="visible"/>
                                      </p:to>
                                    </p:set>
                                    <p:animEffect transition="in" filter="wipe(up)">
                                      <p:cBhvr>
                                        <p:cTn id="7" dur="500"/>
                                        <p:tgtEl>
                                          <p:spTgt spid="1774639"/>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6000" decel="6000" fill="hold" grpId="1" nodeType="clickEffect">
                                  <p:stCondLst>
                                    <p:cond delay="0"/>
                                  </p:stCondLst>
                                  <p:childTnLst>
                                    <p:animMotion origin="layout" path="M -1.66667E-6 4.81481E-6 L -1.66667E-6 0.06666 " pathEditMode="relative" rAng="0" ptsTypes="AA">
                                      <p:cBhvr>
                                        <p:cTn id="18" dur="500" fill="hold"/>
                                        <p:tgtEl>
                                          <p:spTgt spid="2"/>
                                        </p:tgtEl>
                                        <p:attrNameLst>
                                          <p:attrName>ppt_x</p:attrName>
                                          <p:attrName>ppt_y</p:attrName>
                                        </p:attrNameLst>
                                      </p:cBhvr>
                                      <p:rCtr x="0" y="3333"/>
                                    </p:animMotion>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6000" decel="6000" fill="hold" grpId="2" nodeType="clickEffect">
                                  <p:stCondLst>
                                    <p:cond delay="0"/>
                                  </p:stCondLst>
                                  <p:childTnLst>
                                    <p:animMotion origin="layout" path="M -1.66667E-6 0.06667 L -1.66667E-6 0.13125 " pathEditMode="relative" rAng="0" ptsTypes="AA">
                                      <p:cBhvr>
                                        <p:cTn id="22" dur="500" fill="hold"/>
                                        <p:tgtEl>
                                          <p:spTgt spid="2"/>
                                        </p:tgtEl>
                                        <p:attrNameLst>
                                          <p:attrName>ppt_x</p:attrName>
                                          <p:attrName>ppt_y</p:attrName>
                                        </p:attrNameLst>
                                      </p:cBhvr>
                                      <p:rCtr x="0" y="3241"/>
                                    </p:animMotion>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6000" decel="6000" fill="hold" grpId="3" nodeType="clickEffect">
                                  <p:stCondLst>
                                    <p:cond delay="0"/>
                                  </p:stCondLst>
                                  <p:childTnLst>
                                    <p:animMotion origin="layout" path="M -1.66667E-6 0.13125 L -1.66667E-6 0.19976 " pathEditMode="relative" rAng="0" ptsTypes="AA">
                                      <p:cBhvr>
                                        <p:cTn id="26" dur="500" fill="hold"/>
                                        <p:tgtEl>
                                          <p:spTgt spid="2"/>
                                        </p:tgtEl>
                                        <p:attrNameLst>
                                          <p:attrName>ppt_x</p:attrName>
                                          <p:attrName>ppt_y</p:attrName>
                                        </p:attrNameLst>
                                      </p:cBhvr>
                                      <p:rCtr x="0" y="3287"/>
                                    </p:animMotion>
                                  </p:childTnLst>
                                </p:cTn>
                              </p:par>
                            </p:childTnLst>
                          </p:cTn>
                        </p:par>
                      </p:childTnLst>
                    </p:cTn>
                  </p:par>
                  <p:par>
                    <p:cTn id="27" fill="hold">
                      <p:stCondLst>
                        <p:cond delay="indefinite"/>
                      </p:stCondLst>
                      <p:childTnLst>
                        <p:par>
                          <p:cTn id="28" fill="hold">
                            <p:stCondLst>
                              <p:cond delay="0"/>
                            </p:stCondLst>
                            <p:childTnLst>
                              <p:par>
                                <p:cTn id="29" presetID="42" presetClass="path" presetSubtype="0" accel="6000" decel="6000" fill="hold" grpId="4" nodeType="clickEffect">
                                  <p:stCondLst>
                                    <p:cond delay="0"/>
                                  </p:stCondLst>
                                  <p:childTnLst>
                                    <p:animMotion origin="layout" path="M -1.66667E-6 0.19976 L -1.66667E-6 0.26574 " pathEditMode="relative" rAng="0" ptsTypes="AA">
                                      <p:cBhvr>
                                        <p:cTn id="30" dur="500" fill="hold"/>
                                        <p:tgtEl>
                                          <p:spTgt spid="2"/>
                                        </p:tgtEl>
                                        <p:attrNameLst>
                                          <p:attrName>ppt_x</p:attrName>
                                          <p:attrName>ppt_y</p:attrName>
                                        </p:attrNameLst>
                                      </p:cBhvr>
                                      <p:rCtr x="0" y="3356"/>
                                    </p:animMotion>
                                  </p:childTnLst>
                                </p:cTn>
                              </p:par>
                            </p:childTnLst>
                          </p:cTn>
                        </p:par>
                      </p:childTnLst>
                    </p:cTn>
                  </p:par>
                  <p:par>
                    <p:cTn id="31" fill="hold">
                      <p:stCondLst>
                        <p:cond delay="indefinite"/>
                      </p:stCondLst>
                      <p:childTnLst>
                        <p:par>
                          <p:cTn id="32" fill="hold">
                            <p:stCondLst>
                              <p:cond delay="0"/>
                            </p:stCondLst>
                            <p:childTnLst>
                              <p:par>
                                <p:cTn id="33" presetID="42" presetClass="path" presetSubtype="0" accel="6000" decel="6000" fill="hold" grpId="5" nodeType="clickEffect">
                                  <p:stCondLst>
                                    <p:cond delay="0"/>
                                  </p:stCondLst>
                                  <p:childTnLst>
                                    <p:animMotion origin="layout" path="M -1.66667E-6 0.26574 L -1.66667E-6 0.33171 " pathEditMode="relative" rAng="0" ptsTypes="AA">
                                      <p:cBhvr>
                                        <p:cTn id="34" dur="500" fill="hold"/>
                                        <p:tgtEl>
                                          <p:spTgt spid="2"/>
                                        </p:tgtEl>
                                        <p:attrNameLst>
                                          <p:attrName>ppt_x</p:attrName>
                                          <p:attrName>ppt_y</p:attrName>
                                        </p:attrNameLst>
                                      </p:cBhvr>
                                      <p:rCtr x="0" y="328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4639" grpId="0" animBg="1"/>
      <p:bldP spid="2" grpId="0" animBg="1"/>
      <p:bldP spid="2" grpId="1" animBg="1"/>
      <p:bldP spid="2" grpId="2" animBg="1"/>
      <p:bldP spid="2" grpId="3" animBg="1"/>
      <p:bldP spid="2" grpId="4" animBg="1"/>
      <p:bldP spid="2" grpId="5" animBg="1"/>
    </p:bldLst>
  </p:timing>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208B1E85-4798-4036-A3F8-23BCABDD3551}" type="slidenum">
              <a:rPr lang="zh-CN" altLang="en-US"/>
              <a:pPr/>
              <a:t>102</a:t>
            </a:fld>
            <a:endParaRPr lang="en-US" altLang="zh-CN"/>
          </a:p>
        </p:txBody>
      </p:sp>
      <p:sp>
        <p:nvSpPr>
          <p:cNvPr id="1768450" name="Rectangle 2"/>
          <p:cNvSpPr>
            <a:spLocks noGrp="1" noChangeArrowheads="1"/>
          </p:cNvSpPr>
          <p:nvPr>
            <p:ph type="title"/>
          </p:nvPr>
        </p:nvSpPr>
        <p:spPr/>
        <p:txBody>
          <a:bodyPr/>
          <a:lstStyle/>
          <a:p>
            <a:r>
              <a:rPr lang="en-US" altLang="zh-CN"/>
              <a:t>7.8.2 </a:t>
            </a:r>
            <a:r>
              <a:rPr lang="zh-CN" altLang="en-US"/>
              <a:t>超长指令字处理器</a:t>
            </a:r>
          </a:p>
        </p:txBody>
      </p:sp>
      <p:sp>
        <p:nvSpPr>
          <p:cNvPr id="1768451" name="Rectangle 3"/>
          <p:cNvSpPr>
            <a:spLocks noGrp="1" noChangeArrowheads="1"/>
          </p:cNvSpPr>
          <p:nvPr>
            <p:ph type="body" idx="1"/>
          </p:nvPr>
        </p:nvSpPr>
        <p:spPr/>
        <p:txBody>
          <a:bodyPr/>
          <a:lstStyle/>
          <a:p>
            <a:pPr marL="0" indent="0">
              <a:buFont typeface="Wingdings" pitchFamily="2" charset="2"/>
              <a:buNone/>
            </a:pPr>
            <a:r>
              <a:rPr lang="zh-CN" altLang="en-US">
                <a:solidFill>
                  <a:schemeClr val="bg2"/>
                </a:solidFill>
                <a:ea typeface="黑体" pitchFamily="2" charset="-122"/>
              </a:rPr>
              <a:t>超长指令字处理机特点：</a:t>
            </a:r>
          </a:p>
          <a:p>
            <a:pPr marL="533400" lvl="1" indent="-354013">
              <a:buSzTx/>
              <a:buFont typeface="Wingdings" pitchFamily="2" charset="2"/>
              <a:buAutoNum type="arabicPeriod"/>
            </a:pPr>
            <a:r>
              <a:rPr lang="zh-CN" altLang="en-US"/>
              <a:t>超长指令字的生成是由</a:t>
            </a:r>
            <a:r>
              <a:rPr lang="zh-CN" altLang="en-US">
                <a:solidFill>
                  <a:srgbClr val="FF0000"/>
                </a:solidFill>
              </a:rPr>
              <a:t>编译器</a:t>
            </a:r>
            <a:r>
              <a:rPr lang="zh-CN" altLang="en-US"/>
              <a:t>来完成的，由它将</a:t>
            </a:r>
            <a:r>
              <a:rPr lang="zh-CN" altLang="en-US">
                <a:solidFill>
                  <a:srgbClr val="FF0000"/>
                </a:solidFill>
              </a:rPr>
              <a:t>串行</a:t>
            </a:r>
            <a:r>
              <a:rPr lang="zh-CN" altLang="en-US"/>
              <a:t>的操作序列合并为可</a:t>
            </a:r>
            <a:r>
              <a:rPr lang="zh-CN" altLang="en-US">
                <a:solidFill>
                  <a:srgbClr val="FF0000"/>
                </a:solidFill>
              </a:rPr>
              <a:t>并行</a:t>
            </a:r>
            <a:r>
              <a:rPr lang="zh-CN" altLang="en-US"/>
              <a:t>执行的指令序列，以最大限度实现操作并行性。</a:t>
            </a:r>
          </a:p>
          <a:p>
            <a:pPr marL="533400" lvl="1" indent="-354013">
              <a:buSzTx/>
              <a:buFont typeface="Wingdings" pitchFamily="2" charset="2"/>
              <a:buAutoNum type="arabicPeriod"/>
            </a:pPr>
            <a:r>
              <a:rPr lang="zh-CN" altLang="en-US"/>
              <a:t>单一的控制流，只有一个控制器，每个时钟周期启动一条长指令。</a:t>
            </a:r>
          </a:p>
          <a:p>
            <a:pPr marL="533400" lvl="1" indent="-354013">
              <a:buSzTx/>
              <a:buFont typeface="Wingdings" pitchFamily="2" charset="2"/>
              <a:buAutoNum type="arabicPeriod"/>
            </a:pPr>
            <a:r>
              <a:rPr lang="zh-CN" altLang="en-US"/>
              <a:t>超长指令字被分成多个控制字段，每个字段直接独立地控制每个功能部件。</a:t>
            </a:r>
          </a:p>
          <a:p>
            <a:pPr marL="533400" lvl="1" indent="-354013">
              <a:buSzTx/>
              <a:buFont typeface="Wingdings" pitchFamily="2" charset="2"/>
              <a:buAutoNum type="arabicPeriod"/>
            </a:pPr>
            <a:r>
              <a:rPr lang="zh-CN" altLang="en-US"/>
              <a:t>含有大量的数据通路和功能部件。由于编译器在编译时间已解决可能出现的数据相关和资源冲突，故控制</a:t>
            </a:r>
            <a:r>
              <a:rPr lang="zh-CN" altLang="en-US">
                <a:solidFill>
                  <a:srgbClr val="FF0000"/>
                </a:solidFill>
              </a:rPr>
              <a:t>硬件比较简单</a:t>
            </a:r>
            <a:r>
              <a:rPr lang="zh-CN" altLang="en-US"/>
              <a: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768451">
                                            <p:txEl>
                                              <p:pRg st="1" end="1"/>
                                            </p:txEl>
                                          </p:spTgt>
                                        </p:tgtEl>
                                        <p:attrNameLst>
                                          <p:attrName>style.visibility</p:attrName>
                                        </p:attrNameLst>
                                      </p:cBhvr>
                                      <p:to>
                                        <p:strVal val="visible"/>
                                      </p:to>
                                    </p:set>
                                    <p:anim calcmode="lin" valueType="num">
                                      <p:cBhvr>
                                        <p:cTn id="7" dur="500" fill="hold"/>
                                        <p:tgtEl>
                                          <p:spTgt spid="1768451">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1768451">
                                            <p:txEl>
                                              <p:pRg st="1" end="1"/>
                                            </p:txEl>
                                          </p:spTgt>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16" fill="hold" nodeType="afterEffect">
                                  <p:stCondLst>
                                    <p:cond delay="0"/>
                                  </p:stCondLst>
                                  <p:childTnLst>
                                    <p:set>
                                      <p:cBhvr>
                                        <p:cTn id="11" dur="1" fill="hold">
                                          <p:stCondLst>
                                            <p:cond delay="0"/>
                                          </p:stCondLst>
                                        </p:cTn>
                                        <p:tgtEl>
                                          <p:spTgt spid="1768451">
                                            <p:txEl>
                                              <p:pRg st="2" end="2"/>
                                            </p:txEl>
                                          </p:spTgt>
                                        </p:tgtEl>
                                        <p:attrNameLst>
                                          <p:attrName>style.visibility</p:attrName>
                                        </p:attrNameLst>
                                      </p:cBhvr>
                                      <p:to>
                                        <p:strVal val="visible"/>
                                      </p:to>
                                    </p:set>
                                    <p:anim calcmode="lin" valueType="num">
                                      <p:cBhvr>
                                        <p:cTn id="12" dur="500" fill="hold"/>
                                        <p:tgtEl>
                                          <p:spTgt spid="1768451">
                                            <p:txEl>
                                              <p:pRg st="2" end="2"/>
                                            </p:txEl>
                                          </p:spTgt>
                                        </p:tgtEl>
                                        <p:attrNameLst>
                                          <p:attrName>ppt_w</p:attrName>
                                        </p:attrNameLst>
                                      </p:cBhvr>
                                      <p:tavLst>
                                        <p:tav tm="0">
                                          <p:val>
                                            <p:fltVal val="0"/>
                                          </p:val>
                                        </p:tav>
                                        <p:tav tm="100000">
                                          <p:val>
                                            <p:strVal val="#ppt_w"/>
                                          </p:val>
                                        </p:tav>
                                      </p:tavLst>
                                    </p:anim>
                                    <p:anim calcmode="lin" valueType="num">
                                      <p:cBhvr>
                                        <p:cTn id="13" dur="500" fill="hold"/>
                                        <p:tgtEl>
                                          <p:spTgt spid="1768451">
                                            <p:txEl>
                                              <p:pRg st="2" end="2"/>
                                            </p:txEl>
                                          </p:spTgt>
                                        </p:tgtEl>
                                        <p:attrNameLst>
                                          <p:attrName>ppt_h</p:attrName>
                                        </p:attrNameLst>
                                      </p:cBhvr>
                                      <p:tavLst>
                                        <p:tav tm="0">
                                          <p:val>
                                            <p:fltVal val="0"/>
                                          </p:val>
                                        </p:tav>
                                        <p:tav tm="100000">
                                          <p:val>
                                            <p:strVal val="#ppt_h"/>
                                          </p:val>
                                        </p:tav>
                                      </p:tavLst>
                                    </p:anim>
                                  </p:childTnLst>
                                </p:cTn>
                              </p:par>
                            </p:childTnLst>
                          </p:cTn>
                        </p:par>
                        <p:par>
                          <p:cTn id="14" fill="hold">
                            <p:stCondLst>
                              <p:cond delay="1000"/>
                            </p:stCondLst>
                            <p:childTnLst>
                              <p:par>
                                <p:cTn id="15" presetID="23" presetClass="entr" presetSubtype="16" fill="hold" nodeType="afterEffect">
                                  <p:stCondLst>
                                    <p:cond delay="0"/>
                                  </p:stCondLst>
                                  <p:childTnLst>
                                    <p:set>
                                      <p:cBhvr>
                                        <p:cTn id="16" dur="1" fill="hold">
                                          <p:stCondLst>
                                            <p:cond delay="0"/>
                                          </p:stCondLst>
                                        </p:cTn>
                                        <p:tgtEl>
                                          <p:spTgt spid="1768451">
                                            <p:txEl>
                                              <p:pRg st="3" end="3"/>
                                            </p:txEl>
                                          </p:spTgt>
                                        </p:tgtEl>
                                        <p:attrNameLst>
                                          <p:attrName>style.visibility</p:attrName>
                                        </p:attrNameLst>
                                      </p:cBhvr>
                                      <p:to>
                                        <p:strVal val="visible"/>
                                      </p:to>
                                    </p:set>
                                    <p:anim calcmode="lin" valueType="num">
                                      <p:cBhvr>
                                        <p:cTn id="17" dur="500" fill="hold"/>
                                        <p:tgtEl>
                                          <p:spTgt spid="1768451">
                                            <p:txEl>
                                              <p:pRg st="3" end="3"/>
                                            </p:txEl>
                                          </p:spTgt>
                                        </p:tgtEl>
                                        <p:attrNameLst>
                                          <p:attrName>ppt_w</p:attrName>
                                        </p:attrNameLst>
                                      </p:cBhvr>
                                      <p:tavLst>
                                        <p:tav tm="0">
                                          <p:val>
                                            <p:fltVal val="0"/>
                                          </p:val>
                                        </p:tav>
                                        <p:tav tm="100000">
                                          <p:val>
                                            <p:strVal val="#ppt_w"/>
                                          </p:val>
                                        </p:tav>
                                      </p:tavLst>
                                    </p:anim>
                                    <p:anim calcmode="lin" valueType="num">
                                      <p:cBhvr>
                                        <p:cTn id="18" dur="500" fill="hold"/>
                                        <p:tgtEl>
                                          <p:spTgt spid="1768451">
                                            <p:txEl>
                                              <p:pRg st="3" end="3"/>
                                            </p:txEl>
                                          </p:spTgt>
                                        </p:tgtEl>
                                        <p:attrNameLst>
                                          <p:attrName>ppt_h</p:attrName>
                                        </p:attrNameLst>
                                      </p:cBhvr>
                                      <p:tavLst>
                                        <p:tav tm="0">
                                          <p:val>
                                            <p:fltVal val="0"/>
                                          </p:val>
                                        </p:tav>
                                        <p:tav tm="100000">
                                          <p:val>
                                            <p:strVal val="#ppt_h"/>
                                          </p:val>
                                        </p:tav>
                                      </p:tavLst>
                                    </p:anim>
                                  </p:childTnLst>
                                </p:cTn>
                              </p:par>
                            </p:childTnLst>
                          </p:cTn>
                        </p:par>
                        <p:par>
                          <p:cTn id="19" fill="hold">
                            <p:stCondLst>
                              <p:cond delay="1500"/>
                            </p:stCondLst>
                            <p:childTnLst>
                              <p:par>
                                <p:cTn id="20" presetID="23" presetClass="entr" presetSubtype="16" fill="hold" nodeType="afterEffect">
                                  <p:stCondLst>
                                    <p:cond delay="0"/>
                                  </p:stCondLst>
                                  <p:childTnLst>
                                    <p:set>
                                      <p:cBhvr>
                                        <p:cTn id="21" dur="1" fill="hold">
                                          <p:stCondLst>
                                            <p:cond delay="0"/>
                                          </p:stCondLst>
                                        </p:cTn>
                                        <p:tgtEl>
                                          <p:spTgt spid="1768451">
                                            <p:txEl>
                                              <p:pRg st="4" end="4"/>
                                            </p:txEl>
                                          </p:spTgt>
                                        </p:tgtEl>
                                        <p:attrNameLst>
                                          <p:attrName>style.visibility</p:attrName>
                                        </p:attrNameLst>
                                      </p:cBhvr>
                                      <p:to>
                                        <p:strVal val="visible"/>
                                      </p:to>
                                    </p:set>
                                    <p:anim calcmode="lin" valueType="num">
                                      <p:cBhvr>
                                        <p:cTn id="22" dur="500" fill="hold"/>
                                        <p:tgtEl>
                                          <p:spTgt spid="1768451">
                                            <p:txEl>
                                              <p:pRg st="4" end="4"/>
                                            </p:txEl>
                                          </p:spTgt>
                                        </p:tgtEl>
                                        <p:attrNameLst>
                                          <p:attrName>ppt_w</p:attrName>
                                        </p:attrNameLst>
                                      </p:cBhvr>
                                      <p:tavLst>
                                        <p:tav tm="0">
                                          <p:val>
                                            <p:fltVal val="0"/>
                                          </p:val>
                                        </p:tav>
                                        <p:tav tm="100000">
                                          <p:val>
                                            <p:strVal val="#ppt_w"/>
                                          </p:val>
                                        </p:tav>
                                      </p:tavLst>
                                    </p:anim>
                                    <p:anim calcmode="lin" valueType="num">
                                      <p:cBhvr>
                                        <p:cTn id="23" dur="500" fill="hold"/>
                                        <p:tgtEl>
                                          <p:spTgt spid="1768451">
                                            <p:txEl>
                                              <p:pRg st="4" end="4"/>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 name="灯片编号占位符 4"/>
          <p:cNvSpPr>
            <a:spLocks noGrp="1"/>
          </p:cNvSpPr>
          <p:nvPr>
            <p:ph type="sldNum" sz="quarter" idx="11"/>
          </p:nvPr>
        </p:nvSpPr>
        <p:spPr/>
        <p:txBody>
          <a:bodyPr/>
          <a:lstStyle/>
          <a:p>
            <a:fld id="{769AEC7D-3A2C-490A-B37F-4A01B0E34B38}" type="slidenum">
              <a:rPr lang="zh-CN" altLang="en-US"/>
              <a:pPr/>
              <a:t>103</a:t>
            </a:fld>
            <a:endParaRPr lang="en-US" altLang="zh-CN"/>
          </a:p>
        </p:txBody>
      </p:sp>
      <p:sp>
        <p:nvSpPr>
          <p:cNvPr id="1701890" name="Rectangle 2"/>
          <p:cNvSpPr>
            <a:spLocks noChangeArrowheads="1"/>
          </p:cNvSpPr>
          <p:nvPr/>
        </p:nvSpPr>
        <p:spPr bwMode="auto">
          <a:xfrm>
            <a:off x="3708400" y="2925763"/>
            <a:ext cx="2879725" cy="2016125"/>
          </a:xfrm>
          <a:prstGeom prst="rect">
            <a:avLst/>
          </a:prstGeom>
          <a:solidFill>
            <a:srgbClr val="DDDDDD"/>
          </a:solidFill>
          <a:ln w="28575" algn="ctr">
            <a:solidFill>
              <a:schemeClr val="tx1"/>
            </a:solidFill>
            <a:miter lim="800000"/>
            <a:headEnd/>
            <a:tailEnd/>
          </a:ln>
          <a:effectLst/>
        </p:spPr>
        <p:txBody>
          <a:bodyPr wrap="none" anchor="ctr"/>
          <a:lstStyle/>
          <a:p>
            <a:pPr>
              <a:spcBef>
                <a:spcPct val="0"/>
              </a:spcBef>
            </a:pPr>
            <a:endParaRPr lang="zh-CN" altLang="en-US" sz="2400">
              <a:ea typeface="楷体_GB2312" pitchFamily="49" charset="-122"/>
            </a:endParaRPr>
          </a:p>
        </p:txBody>
      </p:sp>
      <p:sp>
        <p:nvSpPr>
          <p:cNvPr id="1701891" name="Rectangle 3"/>
          <p:cNvSpPr>
            <a:spLocks noChangeArrowheads="1"/>
          </p:cNvSpPr>
          <p:nvPr/>
        </p:nvSpPr>
        <p:spPr bwMode="auto">
          <a:xfrm>
            <a:off x="828675" y="2925763"/>
            <a:ext cx="2879725" cy="2016125"/>
          </a:xfrm>
          <a:prstGeom prst="rect">
            <a:avLst/>
          </a:prstGeom>
          <a:solidFill>
            <a:srgbClr val="DDDDDD"/>
          </a:solidFill>
          <a:ln w="28575" algn="ctr">
            <a:solidFill>
              <a:schemeClr val="tx1"/>
            </a:solidFill>
            <a:miter lim="800000"/>
            <a:headEnd/>
            <a:tailEnd/>
          </a:ln>
          <a:effectLst/>
        </p:spPr>
        <p:txBody>
          <a:bodyPr wrap="none" anchor="ctr"/>
          <a:lstStyle/>
          <a:p>
            <a:pPr>
              <a:spcBef>
                <a:spcPct val="0"/>
              </a:spcBef>
            </a:pPr>
            <a:endParaRPr lang="zh-CN" altLang="en-US" sz="2400">
              <a:ea typeface="楷体_GB2312" pitchFamily="49" charset="-122"/>
            </a:endParaRPr>
          </a:p>
        </p:txBody>
      </p:sp>
      <p:sp>
        <p:nvSpPr>
          <p:cNvPr id="1701892" name="Rectangle 4"/>
          <p:cNvSpPr>
            <a:spLocks noGrp="1" noChangeArrowheads="1"/>
          </p:cNvSpPr>
          <p:nvPr>
            <p:ph type="title"/>
          </p:nvPr>
        </p:nvSpPr>
        <p:spPr/>
        <p:txBody>
          <a:bodyPr/>
          <a:lstStyle/>
          <a:p>
            <a:r>
              <a:rPr lang="en-US" altLang="zh-CN"/>
              <a:t>7.8.2 </a:t>
            </a:r>
            <a:r>
              <a:rPr lang="zh-CN" altLang="en-US"/>
              <a:t>超长指令字处理器</a:t>
            </a:r>
          </a:p>
        </p:txBody>
      </p:sp>
      <p:sp>
        <p:nvSpPr>
          <p:cNvPr id="1701893" name="Rectangle 5"/>
          <p:cNvSpPr>
            <a:spLocks noChangeArrowheads="1"/>
          </p:cNvSpPr>
          <p:nvPr/>
        </p:nvSpPr>
        <p:spPr bwMode="auto">
          <a:xfrm>
            <a:off x="828675" y="1412875"/>
            <a:ext cx="5759450" cy="504825"/>
          </a:xfrm>
          <a:prstGeom prst="rect">
            <a:avLst/>
          </a:prstGeom>
          <a:solidFill>
            <a:srgbClr val="CCFF99"/>
          </a:solidFill>
          <a:ln w="28575" algn="ctr">
            <a:solidFill>
              <a:schemeClr val="tx1"/>
            </a:solidFill>
            <a:miter lim="800000"/>
            <a:headEnd/>
            <a:tailEnd/>
          </a:ln>
          <a:effectLst/>
        </p:spPr>
        <p:txBody>
          <a:bodyPr wrap="none" anchor="ctr"/>
          <a:lstStyle/>
          <a:p>
            <a:pPr>
              <a:spcBef>
                <a:spcPct val="0"/>
              </a:spcBef>
            </a:pPr>
            <a:r>
              <a:rPr lang="zh-CN" altLang="en-US" sz="2400">
                <a:ea typeface="楷体_GB2312" pitchFamily="49" charset="-122"/>
              </a:rPr>
              <a:t>程序取指</a:t>
            </a:r>
          </a:p>
        </p:txBody>
      </p:sp>
      <p:sp>
        <p:nvSpPr>
          <p:cNvPr id="1701894" name="Rectangle 6"/>
          <p:cNvSpPr>
            <a:spLocks noChangeArrowheads="1"/>
          </p:cNvSpPr>
          <p:nvPr/>
        </p:nvSpPr>
        <p:spPr bwMode="auto">
          <a:xfrm>
            <a:off x="828675" y="1917700"/>
            <a:ext cx="5759450" cy="504825"/>
          </a:xfrm>
          <a:prstGeom prst="rect">
            <a:avLst/>
          </a:prstGeom>
          <a:solidFill>
            <a:srgbClr val="CCFF99"/>
          </a:solidFill>
          <a:ln w="28575" algn="ctr">
            <a:solidFill>
              <a:schemeClr val="tx1"/>
            </a:solidFill>
            <a:miter lim="800000"/>
            <a:headEnd/>
            <a:tailEnd/>
          </a:ln>
          <a:effectLst/>
        </p:spPr>
        <p:txBody>
          <a:bodyPr wrap="none" anchor="ctr"/>
          <a:lstStyle/>
          <a:p>
            <a:pPr>
              <a:spcBef>
                <a:spcPct val="0"/>
              </a:spcBef>
            </a:pPr>
            <a:r>
              <a:rPr lang="zh-CN" altLang="en-US" sz="2400">
                <a:ea typeface="楷体_GB2312" pitchFamily="49" charset="-122"/>
              </a:rPr>
              <a:t>指令分配</a:t>
            </a:r>
          </a:p>
        </p:txBody>
      </p:sp>
      <p:sp>
        <p:nvSpPr>
          <p:cNvPr id="1701895" name="Rectangle 7"/>
          <p:cNvSpPr>
            <a:spLocks noChangeArrowheads="1"/>
          </p:cNvSpPr>
          <p:nvPr/>
        </p:nvSpPr>
        <p:spPr bwMode="auto">
          <a:xfrm>
            <a:off x="828675" y="2420938"/>
            <a:ext cx="5759450" cy="504825"/>
          </a:xfrm>
          <a:prstGeom prst="rect">
            <a:avLst/>
          </a:prstGeom>
          <a:solidFill>
            <a:srgbClr val="CCFF99"/>
          </a:solidFill>
          <a:ln w="28575" algn="ctr">
            <a:solidFill>
              <a:schemeClr val="tx1"/>
            </a:solidFill>
            <a:miter lim="800000"/>
            <a:headEnd/>
            <a:tailEnd/>
          </a:ln>
          <a:effectLst/>
        </p:spPr>
        <p:txBody>
          <a:bodyPr wrap="none" anchor="ctr"/>
          <a:lstStyle/>
          <a:p>
            <a:pPr>
              <a:spcBef>
                <a:spcPct val="0"/>
              </a:spcBef>
            </a:pPr>
            <a:r>
              <a:rPr lang="zh-CN" altLang="en-US" sz="2400">
                <a:ea typeface="楷体_GB2312" pitchFamily="49" charset="-122"/>
              </a:rPr>
              <a:t>指令译码</a:t>
            </a:r>
          </a:p>
        </p:txBody>
      </p:sp>
      <p:sp>
        <p:nvSpPr>
          <p:cNvPr id="1701896" name="Rectangle 8"/>
          <p:cNvSpPr>
            <a:spLocks noChangeArrowheads="1"/>
          </p:cNvSpPr>
          <p:nvPr/>
        </p:nvSpPr>
        <p:spPr bwMode="auto">
          <a:xfrm>
            <a:off x="6588125" y="1412875"/>
            <a:ext cx="1800225" cy="1512888"/>
          </a:xfrm>
          <a:prstGeom prst="rect">
            <a:avLst/>
          </a:prstGeom>
          <a:solidFill>
            <a:srgbClr val="FFCC99"/>
          </a:solidFill>
          <a:ln w="28575" algn="ctr">
            <a:solidFill>
              <a:schemeClr val="tx1"/>
            </a:solidFill>
            <a:miter lim="800000"/>
            <a:headEnd/>
            <a:tailEnd/>
          </a:ln>
          <a:effectLst/>
        </p:spPr>
        <p:txBody>
          <a:bodyPr wrap="none" anchor="ctr"/>
          <a:lstStyle/>
          <a:p>
            <a:pPr>
              <a:spcBef>
                <a:spcPct val="0"/>
              </a:spcBef>
            </a:pPr>
            <a:r>
              <a:rPr lang="zh-CN" altLang="en-US" sz="2400">
                <a:ea typeface="楷体_GB2312" pitchFamily="49" charset="-122"/>
              </a:rPr>
              <a:t>控制寄存器</a:t>
            </a:r>
          </a:p>
        </p:txBody>
      </p:sp>
      <p:sp>
        <p:nvSpPr>
          <p:cNvPr id="1701897" name="Rectangle 9"/>
          <p:cNvSpPr>
            <a:spLocks noChangeArrowheads="1"/>
          </p:cNvSpPr>
          <p:nvPr/>
        </p:nvSpPr>
        <p:spPr bwMode="auto">
          <a:xfrm>
            <a:off x="1187450" y="3357563"/>
            <a:ext cx="2160588" cy="504825"/>
          </a:xfrm>
          <a:prstGeom prst="rect">
            <a:avLst/>
          </a:prstGeom>
          <a:solidFill>
            <a:srgbClr val="FFFF99"/>
          </a:solidFill>
          <a:ln w="28575" algn="ctr">
            <a:solidFill>
              <a:schemeClr val="tx1"/>
            </a:solidFill>
            <a:miter lim="800000"/>
            <a:headEnd/>
            <a:tailEnd/>
          </a:ln>
          <a:effectLst/>
        </p:spPr>
        <p:txBody>
          <a:bodyPr wrap="none" anchor="ctr"/>
          <a:lstStyle/>
          <a:p>
            <a:pPr>
              <a:spcBef>
                <a:spcPct val="0"/>
              </a:spcBef>
            </a:pPr>
            <a:r>
              <a:rPr lang="zh-CN" altLang="en-US" sz="2400">
                <a:ea typeface="楷体_GB2312" pitchFamily="49" charset="-122"/>
              </a:rPr>
              <a:t>寄存器组</a:t>
            </a:r>
            <a:r>
              <a:rPr lang="en-US" altLang="zh-CN" sz="2400">
                <a:ea typeface="楷体_GB2312" pitchFamily="49" charset="-122"/>
              </a:rPr>
              <a:t>A</a:t>
            </a:r>
          </a:p>
        </p:txBody>
      </p:sp>
      <p:sp>
        <p:nvSpPr>
          <p:cNvPr id="1701898" name="Rectangle 10"/>
          <p:cNvSpPr>
            <a:spLocks noChangeArrowheads="1"/>
          </p:cNvSpPr>
          <p:nvPr/>
        </p:nvSpPr>
        <p:spPr bwMode="auto">
          <a:xfrm>
            <a:off x="1187450" y="2925763"/>
            <a:ext cx="2160588" cy="504825"/>
          </a:xfrm>
          <a:prstGeom prst="rect">
            <a:avLst/>
          </a:prstGeom>
          <a:noFill/>
          <a:ln w="28575" algn="ctr">
            <a:noFill/>
            <a:miter lim="800000"/>
            <a:headEnd/>
            <a:tailEnd/>
          </a:ln>
          <a:effectLst/>
        </p:spPr>
        <p:txBody>
          <a:bodyPr wrap="none" anchor="ctr"/>
          <a:lstStyle/>
          <a:p>
            <a:pPr>
              <a:spcBef>
                <a:spcPct val="0"/>
              </a:spcBef>
            </a:pPr>
            <a:r>
              <a:rPr lang="zh-CN" altLang="en-US" sz="2400">
                <a:solidFill>
                  <a:srgbClr val="0000FF"/>
                </a:solidFill>
                <a:ea typeface="楷体_GB2312" pitchFamily="49" charset="-122"/>
              </a:rPr>
              <a:t>数据通路</a:t>
            </a:r>
            <a:r>
              <a:rPr lang="en-US" altLang="zh-CN" sz="2400">
                <a:solidFill>
                  <a:srgbClr val="0000FF"/>
                </a:solidFill>
                <a:ea typeface="楷体_GB2312" pitchFamily="49" charset="-122"/>
              </a:rPr>
              <a:t>A</a:t>
            </a:r>
          </a:p>
        </p:txBody>
      </p:sp>
      <p:grpSp>
        <p:nvGrpSpPr>
          <p:cNvPr id="1701899" name="Group 11"/>
          <p:cNvGrpSpPr>
            <a:grpSpLocks/>
          </p:cNvGrpSpPr>
          <p:nvPr/>
        </p:nvGrpSpPr>
        <p:grpSpPr bwMode="auto">
          <a:xfrm>
            <a:off x="1117600" y="4294188"/>
            <a:ext cx="2303463" cy="504825"/>
            <a:chOff x="613" y="2886"/>
            <a:chExt cx="1451" cy="318"/>
          </a:xfrm>
        </p:grpSpPr>
        <p:sp>
          <p:nvSpPr>
            <p:cNvPr id="1701900" name="Rectangle 12"/>
            <p:cNvSpPr>
              <a:spLocks noChangeArrowheads="1"/>
            </p:cNvSpPr>
            <p:nvPr/>
          </p:nvSpPr>
          <p:spPr bwMode="auto">
            <a:xfrm>
              <a:off x="613" y="2886"/>
              <a:ext cx="363" cy="318"/>
            </a:xfrm>
            <a:prstGeom prst="rect">
              <a:avLst/>
            </a:prstGeom>
            <a:solidFill>
              <a:srgbClr val="CCFFFF"/>
            </a:solidFill>
            <a:ln w="28575" algn="ctr">
              <a:solidFill>
                <a:schemeClr val="tx1"/>
              </a:solidFill>
              <a:miter lim="800000"/>
              <a:headEnd/>
              <a:tailEnd/>
            </a:ln>
            <a:effectLst/>
          </p:spPr>
          <p:txBody>
            <a:bodyPr wrap="none" anchor="ctr"/>
            <a:lstStyle/>
            <a:p>
              <a:pPr>
                <a:spcBef>
                  <a:spcPct val="0"/>
                </a:spcBef>
              </a:pPr>
              <a:r>
                <a:rPr lang="en-US" altLang="zh-CN" sz="2400">
                  <a:ea typeface="楷体_GB2312" pitchFamily="49" charset="-122"/>
                </a:rPr>
                <a:t>L1</a:t>
              </a:r>
            </a:p>
          </p:txBody>
        </p:sp>
        <p:sp>
          <p:nvSpPr>
            <p:cNvPr id="1701901" name="Rectangle 13"/>
            <p:cNvSpPr>
              <a:spLocks noChangeArrowheads="1"/>
            </p:cNvSpPr>
            <p:nvPr/>
          </p:nvSpPr>
          <p:spPr bwMode="auto">
            <a:xfrm>
              <a:off x="976" y="2886"/>
              <a:ext cx="363" cy="318"/>
            </a:xfrm>
            <a:prstGeom prst="rect">
              <a:avLst/>
            </a:prstGeom>
            <a:solidFill>
              <a:srgbClr val="CCFFFF"/>
            </a:solidFill>
            <a:ln w="28575" algn="ctr">
              <a:solidFill>
                <a:schemeClr val="tx1"/>
              </a:solidFill>
              <a:miter lim="800000"/>
              <a:headEnd/>
              <a:tailEnd/>
            </a:ln>
            <a:effectLst/>
          </p:spPr>
          <p:txBody>
            <a:bodyPr wrap="none" anchor="ctr"/>
            <a:lstStyle/>
            <a:p>
              <a:pPr>
                <a:spcBef>
                  <a:spcPct val="0"/>
                </a:spcBef>
              </a:pPr>
              <a:r>
                <a:rPr lang="en-US" altLang="zh-CN" sz="2400">
                  <a:ea typeface="楷体_GB2312" pitchFamily="49" charset="-122"/>
                </a:rPr>
                <a:t>S1</a:t>
              </a:r>
            </a:p>
          </p:txBody>
        </p:sp>
        <p:sp>
          <p:nvSpPr>
            <p:cNvPr id="1701902" name="Rectangle 14"/>
            <p:cNvSpPr>
              <a:spLocks noChangeArrowheads="1"/>
            </p:cNvSpPr>
            <p:nvPr/>
          </p:nvSpPr>
          <p:spPr bwMode="auto">
            <a:xfrm>
              <a:off x="1338" y="2886"/>
              <a:ext cx="363" cy="318"/>
            </a:xfrm>
            <a:prstGeom prst="rect">
              <a:avLst/>
            </a:prstGeom>
            <a:solidFill>
              <a:srgbClr val="CCFFFF"/>
            </a:solidFill>
            <a:ln w="28575" algn="ctr">
              <a:solidFill>
                <a:schemeClr val="tx1"/>
              </a:solidFill>
              <a:miter lim="800000"/>
              <a:headEnd/>
              <a:tailEnd/>
            </a:ln>
            <a:effectLst/>
          </p:spPr>
          <p:txBody>
            <a:bodyPr wrap="none" anchor="ctr"/>
            <a:lstStyle/>
            <a:p>
              <a:pPr>
                <a:spcBef>
                  <a:spcPct val="0"/>
                </a:spcBef>
              </a:pPr>
              <a:r>
                <a:rPr lang="en-US" altLang="zh-CN" sz="2400">
                  <a:ea typeface="楷体_GB2312" pitchFamily="49" charset="-122"/>
                </a:rPr>
                <a:t>M1</a:t>
              </a:r>
            </a:p>
          </p:txBody>
        </p:sp>
        <p:sp>
          <p:nvSpPr>
            <p:cNvPr id="1701903" name="Rectangle 15"/>
            <p:cNvSpPr>
              <a:spLocks noChangeArrowheads="1"/>
            </p:cNvSpPr>
            <p:nvPr/>
          </p:nvSpPr>
          <p:spPr bwMode="auto">
            <a:xfrm>
              <a:off x="1701" y="2886"/>
              <a:ext cx="363" cy="318"/>
            </a:xfrm>
            <a:prstGeom prst="rect">
              <a:avLst/>
            </a:prstGeom>
            <a:solidFill>
              <a:srgbClr val="CCFFFF"/>
            </a:solidFill>
            <a:ln w="28575" algn="ctr">
              <a:solidFill>
                <a:schemeClr val="tx1"/>
              </a:solidFill>
              <a:miter lim="800000"/>
              <a:headEnd/>
              <a:tailEnd/>
            </a:ln>
            <a:effectLst/>
          </p:spPr>
          <p:txBody>
            <a:bodyPr wrap="none" anchor="ctr"/>
            <a:lstStyle/>
            <a:p>
              <a:pPr>
                <a:spcBef>
                  <a:spcPct val="0"/>
                </a:spcBef>
              </a:pPr>
              <a:r>
                <a:rPr lang="en-US" altLang="zh-CN" sz="2400">
                  <a:ea typeface="楷体_GB2312" pitchFamily="49" charset="-122"/>
                </a:rPr>
                <a:t>D1</a:t>
              </a:r>
            </a:p>
          </p:txBody>
        </p:sp>
      </p:grpSp>
      <p:grpSp>
        <p:nvGrpSpPr>
          <p:cNvPr id="1701904" name="Group 16"/>
          <p:cNvGrpSpPr>
            <a:grpSpLocks/>
          </p:cNvGrpSpPr>
          <p:nvPr/>
        </p:nvGrpSpPr>
        <p:grpSpPr bwMode="auto">
          <a:xfrm>
            <a:off x="1403350" y="3862388"/>
            <a:ext cx="1728788" cy="431800"/>
            <a:chOff x="793" y="2659"/>
            <a:chExt cx="1089" cy="227"/>
          </a:xfrm>
        </p:grpSpPr>
        <p:sp>
          <p:nvSpPr>
            <p:cNvPr id="1701905" name="Line 17"/>
            <p:cNvSpPr>
              <a:spLocks noChangeShapeType="1"/>
            </p:cNvSpPr>
            <p:nvPr/>
          </p:nvSpPr>
          <p:spPr bwMode="auto">
            <a:xfrm>
              <a:off x="793" y="2659"/>
              <a:ext cx="0" cy="227"/>
            </a:xfrm>
            <a:prstGeom prst="line">
              <a:avLst/>
            </a:prstGeom>
            <a:noFill/>
            <a:ln w="28575">
              <a:solidFill>
                <a:srgbClr val="FF0066"/>
              </a:solidFill>
              <a:round/>
              <a:headEnd type="triangle" w="med" len="lg"/>
              <a:tailEnd type="triangle" w="med" len="lg"/>
            </a:ln>
            <a:effectLst/>
          </p:spPr>
          <p:txBody>
            <a:bodyPr wrap="none" anchor="ctr"/>
            <a:lstStyle/>
            <a:p>
              <a:endParaRPr lang="zh-CN" altLang="en-US"/>
            </a:p>
          </p:txBody>
        </p:sp>
        <p:sp>
          <p:nvSpPr>
            <p:cNvPr id="1701906" name="Line 18"/>
            <p:cNvSpPr>
              <a:spLocks noChangeShapeType="1"/>
            </p:cNvSpPr>
            <p:nvPr/>
          </p:nvSpPr>
          <p:spPr bwMode="auto">
            <a:xfrm>
              <a:off x="1156" y="2659"/>
              <a:ext cx="0" cy="227"/>
            </a:xfrm>
            <a:prstGeom prst="line">
              <a:avLst/>
            </a:prstGeom>
            <a:noFill/>
            <a:ln w="28575">
              <a:solidFill>
                <a:srgbClr val="FF0066"/>
              </a:solidFill>
              <a:round/>
              <a:headEnd type="triangle" w="med" len="lg"/>
              <a:tailEnd type="triangle" w="med" len="lg"/>
            </a:ln>
            <a:effectLst/>
          </p:spPr>
          <p:txBody>
            <a:bodyPr wrap="none" anchor="ctr"/>
            <a:lstStyle/>
            <a:p>
              <a:endParaRPr lang="zh-CN" altLang="en-US"/>
            </a:p>
          </p:txBody>
        </p:sp>
        <p:sp>
          <p:nvSpPr>
            <p:cNvPr id="1701907" name="Line 19"/>
            <p:cNvSpPr>
              <a:spLocks noChangeShapeType="1"/>
            </p:cNvSpPr>
            <p:nvPr/>
          </p:nvSpPr>
          <p:spPr bwMode="auto">
            <a:xfrm>
              <a:off x="1519" y="2659"/>
              <a:ext cx="0" cy="227"/>
            </a:xfrm>
            <a:prstGeom prst="line">
              <a:avLst/>
            </a:prstGeom>
            <a:noFill/>
            <a:ln w="28575">
              <a:solidFill>
                <a:srgbClr val="FF0066"/>
              </a:solidFill>
              <a:round/>
              <a:headEnd type="triangle" w="med" len="lg"/>
              <a:tailEnd type="triangle" w="med" len="lg"/>
            </a:ln>
            <a:effectLst/>
          </p:spPr>
          <p:txBody>
            <a:bodyPr wrap="none" anchor="ctr"/>
            <a:lstStyle/>
            <a:p>
              <a:endParaRPr lang="zh-CN" altLang="en-US"/>
            </a:p>
          </p:txBody>
        </p:sp>
        <p:sp>
          <p:nvSpPr>
            <p:cNvPr id="1701908" name="Line 20"/>
            <p:cNvSpPr>
              <a:spLocks noChangeShapeType="1"/>
            </p:cNvSpPr>
            <p:nvPr/>
          </p:nvSpPr>
          <p:spPr bwMode="auto">
            <a:xfrm>
              <a:off x="1882" y="2659"/>
              <a:ext cx="0" cy="227"/>
            </a:xfrm>
            <a:prstGeom prst="line">
              <a:avLst/>
            </a:prstGeom>
            <a:noFill/>
            <a:ln w="28575">
              <a:solidFill>
                <a:srgbClr val="FF0066"/>
              </a:solidFill>
              <a:round/>
              <a:headEnd type="triangle" w="med" len="lg"/>
              <a:tailEnd type="triangle" w="med" len="lg"/>
            </a:ln>
            <a:effectLst/>
          </p:spPr>
          <p:txBody>
            <a:bodyPr wrap="none" anchor="ctr"/>
            <a:lstStyle/>
            <a:p>
              <a:endParaRPr lang="zh-CN" altLang="en-US"/>
            </a:p>
          </p:txBody>
        </p:sp>
      </p:grpSp>
      <p:sp>
        <p:nvSpPr>
          <p:cNvPr id="1701909" name="Rectangle 21"/>
          <p:cNvSpPr>
            <a:spLocks noChangeArrowheads="1"/>
          </p:cNvSpPr>
          <p:nvPr/>
        </p:nvSpPr>
        <p:spPr bwMode="auto">
          <a:xfrm>
            <a:off x="4067175" y="3357563"/>
            <a:ext cx="2160588" cy="504825"/>
          </a:xfrm>
          <a:prstGeom prst="rect">
            <a:avLst/>
          </a:prstGeom>
          <a:solidFill>
            <a:srgbClr val="FFFF99"/>
          </a:solidFill>
          <a:ln w="28575" algn="ctr">
            <a:solidFill>
              <a:schemeClr val="tx1"/>
            </a:solidFill>
            <a:miter lim="800000"/>
            <a:headEnd/>
            <a:tailEnd/>
          </a:ln>
          <a:effectLst/>
        </p:spPr>
        <p:txBody>
          <a:bodyPr wrap="none" anchor="ctr"/>
          <a:lstStyle/>
          <a:p>
            <a:pPr>
              <a:spcBef>
                <a:spcPct val="0"/>
              </a:spcBef>
            </a:pPr>
            <a:r>
              <a:rPr lang="zh-CN" altLang="en-US" sz="2400">
                <a:ea typeface="楷体_GB2312" pitchFamily="49" charset="-122"/>
              </a:rPr>
              <a:t>寄存器组</a:t>
            </a:r>
            <a:r>
              <a:rPr lang="en-US" altLang="zh-CN" sz="2400">
                <a:ea typeface="楷体_GB2312" pitchFamily="49" charset="-122"/>
              </a:rPr>
              <a:t>B</a:t>
            </a:r>
          </a:p>
        </p:txBody>
      </p:sp>
      <p:sp>
        <p:nvSpPr>
          <p:cNvPr id="1701910" name="Rectangle 22"/>
          <p:cNvSpPr>
            <a:spLocks noChangeArrowheads="1"/>
          </p:cNvSpPr>
          <p:nvPr/>
        </p:nvSpPr>
        <p:spPr bwMode="auto">
          <a:xfrm>
            <a:off x="4067175" y="2925763"/>
            <a:ext cx="2160588" cy="504825"/>
          </a:xfrm>
          <a:prstGeom prst="rect">
            <a:avLst/>
          </a:prstGeom>
          <a:noFill/>
          <a:ln w="28575" algn="ctr">
            <a:noFill/>
            <a:miter lim="800000"/>
            <a:headEnd/>
            <a:tailEnd/>
          </a:ln>
          <a:effectLst/>
        </p:spPr>
        <p:txBody>
          <a:bodyPr wrap="none" anchor="ctr"/>
          <a:lstStyle/>
          <a:p>
            <a:pPr>
              <a:spcBef>
                <a:spcPct val="0"/>
              </a:spcBef>
            </a:pPr>
            <a:r>
              <a:rPr lang="zh-CN" altLang="en-US" sz="2400">
                <a:solidFill>
                  <a:srgbClr val="0000FF"/>
                </a:solidFill>
                <a:ea typeface="楷体_GB2312" pitchFamily="49" charset="-122"/>
              </a:rPr>
              <a:t>数据通路</a:t>
            </a:r>
            <a:r>
              <a:rPr lang="en-US" altLang="zh-CN" sz="2400">
                <a:solidFill>
                  <a:srgbClr val="0000FF"/>
                </a:solidFill>
                <a:ea typeface="楷体_GB2312" pitchFamily="49" charset="-122"/>
              </a:rPr>
              <a:t>B</a:t>
            </a:r>
          </a:p>
        </p:txBody>
      </p:sp>
      <p:grpSp>
        <p:nvGrpSpPr>
          <p:cNvPr id="1701911" name="Group 23"/>
          <p:cNvGrpSpPr>
            <a:grpSpLocks/>
          </p:cNvGrpSpPr>
          <p:nvPr/>
        </p:nvGrpSpPr>
        <p:grpSpPr bwMode="auto">
          <a:xfrm>
            <a:off x="3997325" y="4294188"/>
            <a:ext cx="2303463" cy="504825"/>
            <a:chOff x="613" y="2886"/>
            <a:chExt cx="1451" cy="318"/>
          </a:xfrm>
        </p:grpSpPr>
        <p:sp>
          <p:nvSpPr>
            <p:cNvPr id="1701912" name="Rectangle 24"/>
            <p:cNvSpPr>
              <a:spLocks noChangeArrowheads="1"/>
            </p:cNvSpPr>
            <p:nvPr/>
          </p:nvSpPr>
          <p:spPr bwMode="auto">
            <a:xfrm>
              <a:off x="613" y="2886"/>
              <a:ext cx="363" cy="318"/>
            </a:xfrm>
            <a:prstGeom prst="rect">
              <a:avLst/>
            </a:prstGeom>
            <a:solidFill>
              <a:srgbClr val="CCFFFF"/>
            </a:solidFill>
            <a:ln w="28575" algn="ctr">
              <a:solidFill>
                <a:schemeClr val="tx1"/>
              </a:solidFill>
              <a:miter lim="800000"/>
              <a:headEnd/>
              <a:tailEnd/>
            </a:ln>
            <a:effectLst/>
          </p:spPr>
          <p:txBody>
            <a:bodyPr wrap="none" anchor="ctr"/>
            <a:lstStyle/>
            <a:p>
              <a:pPr>
                <a:spcBef>
                  <a:spcPct val="0"/>
                </a:spcBef>
              </a:pPr>
              <a:r>
                <a:rPr lang="en-US" altLang="zh-CN" sz="2400">
                  <a:ea typeface="楷体_GB2312" pitchFamily="49" charset="-122"/>
                </a:rPr>
                <a:t>D2</a:t>
              </a:r>
            </a:p>
          </p:txBody>
        </p:sp>
        <p:sp>
          <p:nvSpPr>
            <p:cNvPr id="1701913" name="Rectangle 25"/>
            <p:cNvSpPr>
              <a:spLocks noChangeArrowheads="1"/>
            </p:cNvSpPr>
            <p:nvPr/>
          </p:nvSpPr>
          <p:spPr bwMode="auto">
            <a:xfrm>
              <a:off x="976" y="2886"/>
              <a:ext cx="363" cy="318"/>
            </a:xfrm>
            <a:prstGeom prst="rect">
              <a:avLst/>
            </a:prstGeom>
            <a:solidFill>
              <a:srgbClr val="CCFFFF"/>
            </a:solidFill>
            <a:ln w="28575" algn="ctr">
              <a:solidFill>
                <a:schemeClr val="tx1"/>
              </a:solidFill>
              <a:miter lim="800000"/>
              <a:headEnd/>
              <a:tailEnd/>
            </a:ln>
            <a:effectLst/>
          </p:spPr>
          <p:txBody>
            <a:bodyPr wrap="none" anchor="ctr"/>
            <a:lstStyle/>
            <a:p>
              <a:pPr>
                <a:spcBef>
                  <a:spcPct val="0"/>
                </a:spcBef>
              </a:pPr>
              <a:r>
                <a:rPr lang="en-US" altLang="zh-CN" sz="2400">
                  <a:ea typeface="楷体_GB2312" pitchFamily="49" charset="-122"/>
                </a:rPr>
                <a:t>M2</a:t>
              </a:r>
            </a:p>
          </p:txBody>
        </p:sp>
        <p:sp>
          <p:nvSpPr>
            <p:cNvPr id="1701914" name="Rectangle 26"/>
            <p:cNvSpPr>
              <a:spLocks noChangeArrowheads="1"/>
            </p:cNvSpPr>
            <p:nvPr/>
          </p:nvSpPr>
          <p:spPr bwMode="auto">
            <a:xfrm>
              <a:off x="1338" y="2886"/>
              <a:ext cx="363" cy="318"/>
            </a:xfrm>
            <a:prstGeom prst="rect">
              <a:avLst/>
            </a:prstGeom>
            <a:solidFill>
              <a:srgbClr val="CCFFFF"/>
            </a:solidFill>
            <a:ln w="28575" algn="ctr">
              <a:solidFill>
                <a:schemeClr val="tx1"/>
              </a:solidFill>
              <a:miter lim="800000"/>
              <a:headEnd/>
              <a:tailEnd/>
            </a:ln>
            <a:effectLst/>
          </p:spPr>
          <p:txBody>
            <a:bodyPr wrap="none" anchor="ctr"/>
            <a:lstStyle/>
            <a:p>
              <a:pPr>
                <a:spcBef>
                  <a:spcPct val="0"/>
                </a:spcBef>
              </a:pPr>
              <a:r>
                <a:rPr lang="en-US" altLang="zh-CN" sz="2400">
                  <a:ea typeface="楷体_GB2312" pitchFamily="49" charset="-122"/>
                </a:rPr>
                <a:t>S2</a:t>
              </a:r>
            </a:p>
          </p:txBody>
        </p:sp>
        <p:sp>
          <p:nvSpPr>
            <p:cNvPr id="1701915" name="Rectangle 27"/>
            <p:cNvSpPr>
              <a:spLocks noChangeArrowheads="1"/>
            </p:cNvSpPr>
            <p:nvPr/>
          </p:nvSpPr>
          <p:spPr bwMode="auto">
            <a:xfrm>
              <a:off x="1701" y="2886"/>
              <a:ext cx="363" cy="318"/>
            </a:xfrm>
            <a:prstGeom prst="rect">
              <a:avLst/>
            </a:prstGeom>
            <a:solidFill>
              <a:srgbClr val="CCFFFF"/>
            </a:solidFill>
            <a:ln w="28575" algn="ctr">
              <a:solidFill>
                <a:schemeClr val="tx1"/>
              </a:solidFill>
              <a:miter lim="800000"/>
              <a:headEnd/>
              <a:tailEnd/>
            </a:ln>
            <a:effectLst/>
          </p:spPr>
          <p:txBody>
            <a:bodyPr wrap="none" anchor="ctr"/>
            <a:lstStyle/>
            <a:p>
              <a:pPr>
                <a:spcBef>
                  <a:spcPct val="0"/>
                </a:spcBef>
              </a:pPr>
              <a:r>
                <a:rPr lang="en-US" altLang="zh-CN" sz="2400">
                  <a:ea typeface="楷体_GB2312" pitchFamily="49" charset="-122"/>
                </a:rPr>
                <a:t>L2</a:t>
              </a:r>
            </a:p>
          </p:txBody>
        </p:sp>
      </p:grpSp>
      <p:grpSp>
        <p:nvGrpSpPr>
          <p:cNvPr id="1701916" name="Group 28"/>
          <p:cNvGrpSpPr>
            <a:grpSpLocks/>
          </p:cNvGrpSpPr>
          <p:nvPr/>
        </p:nvGrpSpPr>
        <p:grpSpPr bwMode="auto">
          <a:xfrm>
            <a:off x="4283075" y="3862388"/>
            <a:ext cx="1728788" cy="431800"/>
            <a:chOff x="793" y="2659"/>
            <a:chExt cx="1089" cy="227"/>
          </a:xfrm>
        </p:grpSpPr>
        <p:sp>
          <p:nvSpPr>
            <p:cNvPr id="1701917" name="Line 29"/>
            <p:cNvSpPr>
              <a:spLocks noChangeShapeType="1"/>
            </p:cNvSpPr>
            <p:nvPr/>
          </p:nvSpPr>
          <p:spPr bwMode="auto">
            <a:xfrm>
              <a:off x="793" y="2659"/>
              <a:ext cx="0" cy="227"/>
            </a:xfrm>
            <a:prstGeom prst="line">
              <a:avLst/>
            </a:prstGeom>
            <a:noFill/>
            <a:ln w="28575">
              <a:solidFill>
                <a:srgbClr val="FF0066"/>
              </a:solidFill>
              <a:round/>
              <a:headEnd type="triangle" w="med" len="lg"/>
              <a:tailEnd type="triangle" w="med" len="lg"/>
            </a:ln>
            <a:effectLst/>
          </p:spPr>
          <p:txBody>
            <a:bodyPr wrap="none" anchor="ctr"/>
            <a:lstStyle/>
            <a:p>
              <a:endParaRPr lang="zh-CN" altLang="en-US"/>
            </a:p>
          </p:txBody>
        </p:sp>
        <p:sp>
          <p:nvSpPr>
            <p:cNvPr id="1701918" name="Line 30"/>
            <p:cNvSpPr>
              <a:spLocks noChangeShapeType="1"/>
            </p:cNvSpPr>
            <p:nvPr/>
          </p:nvSpPr>
          <p:spPr bwMode="auto">
            <a:xfrm>
              <a:off x="1156" y="2659"/>
              <a:ext cx="0" cy="227"/>
            </a:xfrm>
            <a:prstGeom prst="line">
              <a:avLst/>
            </a:prstGeom>
            <a:noFill/>
            <a:ln w="28575">
              <a:solidFill>
                <a:srgbClr val="FF0066"/>
              </a:solidFill>
              <a:round/>
              <a:headEnd type="triangle" w="med" len="lg"/>
              <a:tailEnd type="triangle" w="med" len="lg"/>
            </a:ln>
            <a:effectLst/>
          </p:spPr>
          <p:txBody>
            <a:bodyPr wrap="none" anchor="ctr"/>
            <a:lstStyle/>
            <a:p>
              <a:endParaRPr lang="zh-CN" altLang="en-US"/>
            </a:p>
          </p:txBody>
        </p:sp>
        <p:sp>
          <p:nvSpPr>
            <p:cNvPr id="1701919" name="Line 31"/>
            <p:cNvSpPr>
              <a:spLocks noChangeShapeType="1"/>
            </p:cNvSpPr>
            <p:nvPr/>
          </p:nvSpPr>
          <p:spPr bwMode="auto">
            <a:xfrm>
              <a:off x="1519" y="2659"/>
              <a:ext cx="0" cy="227"/>
            </a:xfrm>
            <a:prstGeom prst="line">
              <a:avLst/>
            </a:prstGeom>
            <a:noFill/>
            <a:ln w="28575">
              <a:solidFill>
                <a:srgbClr val="FF0066"/>
              </a:solidFill>
              <a:round/>
              <a:headEnd type="triangle" w="med" len="lg"/>
              <a:tailEnd type="triangle" w="med" len="lg"/>
            </a:ln>
            <a:effectLst/>
          </p:spPr>
          <p:txBody>
            <a:bodyPr wrap="none" anchor="ctr"/>
            <a:lstStyle/>
            <a:p>
              <a:endParaRPr lang="zh-CN" altLang="en-US"/>
            </a:p>
          </p:txBody>
        </p:sp>
        <p:sp>
          <p:nvSpPr>
            <p:cNvPr id="1701920" name="Line 32"/>
            <p:cNvSpPr>
              <a:spLocks noChangeShapeType="1"/>
            </p:cNvSpPr>
            <p:nvPr/>
          </p:nvSpPr>
          <p:spPr bwMode="auto">
            <a:xfrm>
              <a:off x="1882" y="2659"/>
              <a:ext cx="0" cy="227"/>
            </a:xfrm>
            <a:prstGeom prst="line">
              <a:avLst/>
            </a:prstGeom>
            <a:noFill/>
            <a:ln w="28575">
              <a:solidFill>
                <a:srgbClr val="FF0066"/>
              </a:solidFill>
              <a:round/>
              <a:headEnd type="triangle" w="med" len="lg"/>
              <a:tailEnd type="triangle" w="med" len="lg"/>
            </a:ln>
            <a:effectLst/>
          </p:spPr>
          <p:txBody>
            <a:bodyPr wrap="none" anchor="ctr"/>
            <a:lstStyle/>
            <a:p>
              <a:endParaRPr lang="zh-CN" altLang="en-US"/>
            </a:p>
          </p:txBody>
        </p:sp>
      </p:grpSp>
      <p:sp>
        <p:nvSpPr>
          <p:cNvPr id="1701921" name="Line 33"/>
          <p:cNvSpPr>
            <a:spLocks noChangeShapeType="1"/>
          </p:cNvSpPr>
          <p:nvPr/>
        </p:nvSpPr>
        <p:spPr bwMode="auto">
          <a:xfrm>
            <a:off x="3132138" y="4078288"/>
            <a:ext cx="1152525" cy="0"/>
          </a:xfrm>
          <a:prstGeom prst="line">
            <a:avLst/>
          </a:prstGeom>
          <a:noFill/>
          <a:ln w="28575">
            <a:solidFill>
              <a:srgbClr val="FF0066"/>
            </a:solidFill>
            <a:round/>
            <a:headEnd type="triangle" w="med" len="lg"/>
            <a:tailEnd type="triangle" w="med" len="lg"/>
          </a:ln>
          <a:effectLst/>
        </p:spPr>
        <p:txBody>
          <a:bodyPr wrap="none" anchor="ctr"/>
          <a:lstStyle/>
          <a:p>
            <a:endParaRPr lang="zh-CN" altLang="en-US"/>
          </a:p>
        </p:txBody>
      </p:sp>
      <p:sp>
        <p:nvSpPr>
          <p:cNvPr id="1701922" name="Rectangle 34"/>
          <p:cNvSpPr>
            <a:spLocks noChangeArrowheads="1"/>
          </p:cNvSpPr>
          <p:nvPr/>
        </p:nvSpPr>
        <p:spPr bwMode="auto">
          <a:xfrm>
            <a:off x="6588125" y="2925763"/>
            <a:ext cx="1800225" cy="504825"/>
          </a:xfrm>
          <a:prstGeom prst="rect">
            <a:avLst/>
          </a:prstGeom>
          <a:solidFill>
            <a:srgbClr val="FFCCFF"/>
          </a:solidFill>
          <a:ln w="28575" algn="ctr">
            <a:solidFill>
              <a:schemeClr val="tx1"/>
            </a:solidFill>
            <a:miter lim="800000"/>
            <a:headEnd/>
            <a:tailEnd/>
          </a:ln>
          <a:effectLst/>
        </p:spPr>
        <p:txBody>
          <a:bodyPr wrap="none" anchor="ctr"/>
          <a:lstStyle/>
          <a:p>
            <a:pPr>
              <a:spcBef>
                <a:spcPct val="0"/>
              </a:spcBef>
            </a:pPr>
            <a:r>
              <a:rPr lang="zh-CN" altLang="en-US" sz="2400">
                <a:ea typeface="楷体_GB2312" pitchFamily="49" charset="-122"/>
              </a:rPr>
              <a:t>控制逻辑</a:t>
            </a:r>
          </a:p>
        </p:txBody>
      </p:sp>
      <p:sp>
        <p:nvSpPr>
          <p:cNvPr id="1701923" name="Rectangle 35"/>
          <p:cNvSpPr>
            <a:spLocks noChangeArrowheads="1"/>
          </p:cNvSpPr>
          <p:nvPr/>
        </p:nvSpPr>
        <p:spPr bwMode="auto">
          <a:xfrm>
            <a:off x="6588125" y="3429000"/>
            <a:ext cx="1800225" cy="504825"/>
          </a:xfrm>
          <a:prstGeom prst="rect">
            <a:avLst/>
          </a:prstGeom>
          <a:solidFill>
            <a:srgbClr val="FFCCFF"/>
          </a:solidFill>
          <a:ln w="28575" algn="ctr">
            <a:solidFill>
              <a:schemeClr val="tx1"/>
            </a:solidFill>
            <a:miter lim="800000"/>
            <a:headEnd/>
            <a:tailEnd/>
          </a:ln>
          <a:effectLst/>
        </p:spPr>
        <p:txBody>
          <a:bodyPr wrap="none" anchor="ctr"/>
          <a:lstStyle/>
          <a:p>
            <a:pPr>
              <a:spcBef>
                <a:spcPct val="0"/>
              </a:spcBef>
            </a:pPr>
            <a:r>
              <a:rPr lang="zh-CN" altLang="en-US" sz="2400">
                <a:ea typeface="楷体_GB2312" pitchFamily="49" charset="-122"/>
              </a:rPr>
              <a:t>测试</a:t>
            </a:r>
          </a:p>
        </p:txBody>
      </p:sp>
      <p:sp>
        <p:nvSpPr>
          <p:cNvPr id="1701924" name="Rectangle 36"/>
          <p:cNvSpPr>
            <a:spLocks noChangeArrowheads="1"/>
          </p:cNvSpPr>
          <p:nvPr/>
        </p:nvSpPr>
        <p:spPr bwMode="auto">
          <a:xfrm>
            <a:off x="6588125" y="3933825"/>
            <a:ext cx="1800225" cy="504825"/>
          </a:xfrm>
          <a:prstGeom prst="rect">
            <a:avLst/>
          </a:prstGeom>
          <a:solidFill>
            <a:srgbClr val="FFCCFF"/>
          </a:solidFill>
          <a:ln w="28575" algn="ctr">
            <a:solidFill>
              <a:schemeClr val="tx1"/>
            </a:solidFill>
            <a:miter lim="800000"/>
            <a:headEnd/>
            <a:tailEnd/>
          </a:ln>
          <a:effectLst/>
        </p:spPr>
        <p:txBody>
          <a:bodyPr wrap="none" anchor="ctr"/>
          <a:lstStyle/>
          <a:p>
            <a:pPr>
              <a:spcBef>
                <a:spcPct val="0"/>
              </a:spcBef>
            </a:pPr>
            <a:r>
              <a:rPr lang="zh-CN" altLang="en-US" sz="2400">
                <a:ea typeface="楷体_GB2312" pitchFamily="49" charset="-122"/>
              </a:rPr>
              <a:t>仿真</a:t>
            </a:r>
          </a:p>
        </p:txBody>
      </p:sp>
      <p:sp>
        <p:nvSpPr>
          <p:cNvPr id="1701925" name="Rectangle 37"/>
          <p:cNvSpPr>
            <a:spLocks noChangeArrowheads="1"/>
          </p:cNvSpPr>
          <p:nvPr/>
        </p:nvSpPr>
        <p:spPr bwMode="auto">
          <a:xfrm>
            <a:off x="6588125" y="4437063"/>
            <a:ext cx="1800225" cy="504825"/>
          </a:xfrm>
          <a:prstGeom prst="rect">
            <a:avLst/>
          </a:prstGeom>
          <a:solidFill>
            <a:srgbClr val="FFCCFF"/>
          </a:solidFill>
          <a:ln w="28575" algn="ctr">
            <a:solidFill>
              <a:schemeClr val="tx1"/>
            </a:solidFill>
            <a:miter lim="800000"/>
            <a:headEnd/>
            <a:tailEnd/>
          </a:ln>
          <a:effectLst/>
        </p:spPr>
        <p:txBody>
          <a:bodyPr wrap="none" anchor="ctr"/>
          <a:lstStyle/>
          <a:p>
            <a:pPr>
              <a:spcBef>
                <a:spcPct val="0"/>
              </a:spcBef>
            </a:pPr>
            <a:r>
              <a:rPr lang="zh-CN" altLang="en-US" sz="2400">
                <a:ea typeface="楷体_GB2312" pitchFamily="49" charset="-122"/>
              </a:rPr>
              <a:t>中断</a:t>
            </a:r>
          </a:p>
        </p:txBody>
      </p:sp>
      <p:sp>
        <p:nvSpPr>
          <p:cNvPr id="1701926" name="Rectangle 38"/>
          <p:cNvSpPr>
            <a:spLocks noChangeArrowheads="1"/>
          </p:cNvSpPr>
          <p:nvPr/>
        </p:nvSpPr>
        <p:spPr bwMode="auto">
          <a:xfrm>
            <a:off x="1908175" y="5348288"/>
            <a:ext cx="5129213" cy="457200"/>
          </a:xfrm>
          <a:prstGeom prst="rect">
            <a:avLst/>
          </a:prstGeom>
          <a:noFill/>
          <a:ln w="28575" algn="ctr">
            <a:noFill/>
            <a:miter lim="800000"/>
            <a:headEnd/>
            <a:tailEnd/>
          </a:ln>
          <a:effectLst/>
        </p:spPr>
        <p:txBody>
          <a:bodyPr wrap="none" anchor="ctr">
            <a:spAutoFit/>
          </a:bodyPr>
          <a:lstStyle/>
          <a:p>
            <a:pPr algn="l">
              <a:spcBef>
                <a:spcPct val="0"/>
              </a:spcBef>
            </a:pPr>
            <a:r>
              <a:rPr kumimoji="1" lang="zh-CN" altLang="en-US" sz="2400">
                <a:solidFill>
                  <a:schemeClr val="bg2"/>
                </a:solidFill>
                <a:ea typeface="楷体_GB2312" pitchFamily="49" charset="-122"/>
              </a:rPr>
              <a:t>图</a:t>
            </a:r>
            <a:r>
              <a:rPr kumimoji="1" lang="en-US" altLang="zh-CN" sz="2400">
                <a:solidFill>
                  <a:schemeClr val="bg2"/>
                </a:solidFill>
                <a:ea typeface="楷体_GB2312" pitchFamily="49" charset="-122"/>
              </a:rPr>
              <a:t>7.31  TMS320C6200 CPU</a:t>
            </a:r>
            <a:r>
              <a:rPr kumimoji="1" lang="zh-CN" altLang="en-US" sz="2400">
                <a:solidFill>
                  <a:schemeClr val="bg2"/>
                </a:solidFill>
                <a:ea typeface="楷体_GB2312" pitchFamily="49" charset="-122"/>
              </a:rPr>
              <a:t>内部结构 </a:t>
            </a:r>
          </a:p>
        </p:txBody>
      </p:sp>
    </p:spTree>
  </p:cSld>
  <p:clrMapOvr>
    <a:masterClrMapping/>
  </p:clrMapOvr>
  <p:transition spd="med"/>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EBFD54F0-59F8-4C00-B17F-486933AAA4E4}" type="slidenum">
              <a:rPr lang="zh-CN" altLang="en-US"/>
              <a:pPr/>
              <a:t>104</a:t>
            </a:fld>
            <a:endParaRPr lang="en-US" altLang="zh-CN"/>
          </a:p>
        </p:txBody>
      </p:sp>
      <p:sp>
        <p:nvSpPr>
          <p:cNvPr id="1702914" name="Rectangle 2"/>
          <p:cNvSpPr>
            <a:spLocks noGrp="1" noChangeArrowheads="1"/>
          </p:cNvSpPr>
          <p:nvPr>
            <p:ph type="title"/>
          </p:nvPr>
        </p:nvSpPr>
        <p:spPr/>
        <p:txBody>
          <a:bodyPr/>
          <a:lstStyle/>
          <a:p>
            <a:r>
              <a:rPr lang="en-US" altLang="zh-CN"/>
              <a:t>7.8.2 </a:t>
            </a:r>
            <a:r>
              <a:rPr lang="zh-CN" altLang="en-US"/>
              <a:t>超长指令字处理器</a:t>
            </a:r>
          </a:p>
        </p:txBody>
      </p:sp>
      <p:sp>
        <p:nvSpPr>
          <p:cNvPr id="1702915" name="Rectangle 3"/>
          <p:cNvSpPr>
            <a:spLocks noGrp="1" noChangeArrowheads="1"/>
          </p:cNvSpPr>
          <p:nvPr>
            <p:ph type="body" idx="1"/>
          </p:nvPr>
        </p:nvSpPr>
        <p:spPr>
          <a:xfrm>
            <a:off x="747713" y="1082675"/>
            <a:ext cx="7856537" cy="5154613"/>
          </a:xfrm>
        </p:spPr>
        <p:txBody>
          <a:bodyPr/>
          <a:lstStyle/>
          <a:p>
            <a:pPr>
              <a:spcBef>
                <a:spcPct val="10000"/>
              </a:spcBef>
              <a:buFont typeface="Wingdings" pitchFamily="2" charset="2"/>
              <a:buNone/>
            </a:pPr>
            <a:r>
              <a:rPr lang="en-US" altLang="zh-CN">
                <a:solidFill>
                  <a:srgbClr val="006600"/>
                </a:solidFill>
                <a:latin typeface="Arial" charset="0"/>
              </a:rPr>
              <a:t>TMS320C6200</a:t>
            </a:r>
          </a:p>
          <a:p>
            <a:pPr>
              <a:spcBef>
                <a:spcPct val="10000"/>
              </a:spcBef>
            </a:pPr>
            <a:r>
              <a:rPr lang="en-US" altLang="zh-CN">
                <a:solidFill>
                  <a:srgbClr val="FF0066"/>
                </a:solidFill>
              </a:rPr>
              <a:t>L</a:t>
            </a:r>
            <a:r>
              <a:rPr lang="zh-CN" altLang="en-US">
                <a:solidFill>
                  <a:srgbClr val="FF0066"/>
                </a:solidFill>
              </a:rPr>
              <a:t>单元</a:t>
            </a:r>
            <a:r>
              <a:rPr lang="zh-CN" altLang="en-US"/>
              <a:t>：浮点</a:t>
            </a:r>
            <a:r>
              <a:rPr lang="en-US" altLang="zh-CN"/>
              <a:t>ALU</a:t>
            </a:r>
            <a:r>
              <a:rPr lang="zh-CN" altLang="en-US"/>
              <a:t>，同时完成</a:t>
            </a:r>
            <a:r>
              <a:rPr lang="en-US" altLang="zh-CN"/>
              <a:t>40</a:t>
            </a:r>
            <a:r>
              <a:rPr lang="zh-CN" altLang="en-US"/>
              <a:t>位整数</a:t>
            </a:r>
            <a:r>
              <a:rPr lang="en-US" altLang="zh-CN"/>
              <a:t>ALU/</a:t>
            </a:r>
            <a:r>
              <a:rPr lang="zh-CN" altLang="en-US"/>
              <a:t>比较、位计数、规格化操作；</a:t>
            </a:r>
          </a:p>
          <a:p>
            <a:pPr>
              <a:spcBef>
                <a:spcPct val="10000"/>
              </a:spcBef>
            </a:pPr>
            <a:r>
              <a:rPr lang="en-US" altLang="zh-CN">
                <a:solidFill>
                  <a:srgbClr val="FF0066"/>
                </a:solidFill>
              </a:rPr>
              <a:t>S</a:t>
            </a:r>
            <a:r>
              <a:rPr lang="zh-CN" altLang="en-US">
                <a:solidFill>
                  <a:srgbClr val="FF0066"/>
                </a:solidFill>
              </a:rPr>
              <a:t>单元</a:t>
            </a:r>
            <a:r>
              <a:rPr lang="zh-CN" altLang="en-US"/>
              <a:t>：浮点辅助单元，同时完成</a:t>
            </a:r>
            <a:r>
              <a:rPr lang="en-US" altLang="zh-CN"/>
              <a:t>32</a:t>
            </a:r>
            <a:r>
              <a:rPr lang="zh-CN" altLang="en-US"/>
              <a:t>位</a:t>
            </a:r>
            <a:r>
              <a:rPr lang="en-US" altLang="zh-CN"/>
              <a:t>ALU/40</a:t>
            </a:r>
            <a:r>
              <a:rPr lang="zh-CN" altLang="en-US"/>
              <a:t>位移位、位域、分支操作；</a:t>
            </a:r>
          </a:p>
          <a:p>
            <a:pPr>
              <a:spcBef>
                <a:spcPct val="10000"/>
              </a:spcBef>
            </a:pPr>
            <a:r>
              <a:rPr lang="en-US" altLang="zh-CN">
                <a:solidFill>
                  <a:srgbClr val="FF0066"/>
                </a:solidFill>
              </a:rPr>
              <a:t>M</a:t>
            </a:r>
            <a:r>
              <a:rPr lang="zh-CN" altLang="en-US">
                <a:solidFill>
                  <a:srgbClr val="FF0066"/>
                </a:solidFill>
              </a:rPr>
              <a:t>单元</a:t>
            </a:r>
            <a:r>
              <a:rPr lang="zh-CN" altLang="en-US"/>
              <a:t>：浮点乘法器，同时完成</a:t>
            </a:r>
            <a:r>
              <a:rPr lang="en-US" altLang="zh-CN"/>
              <a:t>16×16</a:t>
            </a:r>
            <a:r>
              <a:rPr lang="zh-CN" altLang="en-US"/>
              <a:t>到</a:t>
            </a:r>
            <a:r>
              <a:rPr lang="en-US" altLang="zh-CN"/>
              <a:t>32</a:t>
            </a:r>
            <a:r>
              <a:rPr lang="zh-CN" altLang="en-US"/>
              <a:t>位的整数乘法；</a:t>
            </a:r>
          </a:p>
          <a:p>
            <a:pPr>
              <a:spcBef>
                <a:spcPct val="10000"/>
              </a:spcBef>
            </a:pPr>
            <a:r>
              <a:rPr lang="en-US" altLang="zh-CN">
                <a:solidFill>
                  <a:srgbClr val="FF0066"/>
                </a:solidFill>
              </a:rPr>
              <a:t>D</a:t>
            </a:r>
            <a:r>
              <a:rPr lang="zh-CN" altLang="en-US">
                <a:solidFill>
                  <a:srgbClr val="FF0066"/>
                </a:solidFill>
              </a:rPr>
              <a:t>单元</a:t>
            </a:r>
            <a:r>
              <a:rPr lang="zh-CN" altLang="en-US"/>
              <a:t>：</a:t>
            </a:r>
            <a:r>
              <a:rPr lang="en-US" altLang="zh-CN"/>
              <a:t>64</a:t>
            </a:r>
            <a:r>
              <a:rPr lang="zh-CN" altLang="en-US"/>
              <a:t>位</a:t>
            </a:r>
            <a:r>
              <a:rPr lang="en-US" altLang="zh-CN"/>
              <a:t>load</a:t>
            </a:r>
            <a:r>
              <a:rPr lang="zh-CN" altLang="en-US"/>
              <a:t>部件，同时完成</a:t>
            </a:r>
            <a:r>
              <a:rPr lang="en-US" altLang="zh-CN"/>
              <a:t>8/16/32</a:t>
            </a:r>
            <a:r>
              <a:rPr lang="zh-CN" altLang="en-US"/>
              <a:t>位的</a:t>
            </a:r>
            <a:r>
              <a:rPr lang="en-US" altLang="zh-CN"/>
              <a:t>load/store</a:t>
            </a:r>
            <a:r>
              <a:rPr lang="zh-CN" altLang="en-US"/>
              <a:t>、</a:t>
            </a:r>
            <a:r>
              <a:rPr lang="en-US" altLang="zh-CN"/>
              <a:t>32</a:t>
            </a:r>
            <a:r>
              <a:rPr lang="zh-CN" altLang="en-US"/>
              <a:t>位加减、地址计算的操作。</a:t>
            </a:r>
          </a:p>
          <a:p>
            <a:pPr>
              <a:spcBef>
                <a:spcPct val="10000"/>
              </a:spcBef>
            </a:pPr>
            <a:r>
              <a:rPr lang="zh-CN" altLang="en-US"/>
              <a:t>单指令字长</a:t>
            </a:r>
            <a:r>
              <a:rPr lang="en-US" altLang="zh-CN"/>
              <a:t>32</a:t>
            </a:r>
            <a:r>
              <a:rPr lang="zh-CN" altLang="en-US"/>
              <a:t>位，</a:t>
            </a:r>
            <a:r>
              <a:rPr lang="en-US" altLang="zh-CN"/>
              <a:t>8</a:t>
            </a:r>
            <a:r>
              <a:rPr lang="zh-CN" altLang="en-US"/>
              <a:t>条指令组成一个指令包</a:t>
            </a:r>
            <a:r>
              <a:rPr lang="en-US" altLang="zh-CN">
                <a:latin typeface="宋体" charset="-122"/>
              </a:rPr>
              <a:t>(</a:t>
            </a:r>
            <a:r>
              <a:rPr lang="en-US" altLang="zh-CN"/>
              <a:t>VLIW</a:t>
            </a:r>
            <a:r>
              <a:rPr lang="en-US" altLang="zh-CN">
                <a:latin typeface="宋体" charset="-122"/>
              </a:rPr>
              <a:t>)</a:t>
            </a:r>
            <a:r>
              <a:rPr lang="zh-CN" altLang="en-US"/>
              <a:t>，</a:t>
            </a:r>
            <a:r>
              <a:rPr lang="zh-CN" altLang="en-US">
                <a:solidFill>
                  <a:srgbClr val="0000FF"/>
                </a:solidFill>
              </a:rPr>
              <a:t>总字长</a:t>
            </a:r>
            <a:r>
              <a:rPr lang="zh-CN" altLang="en-US"/>
              <a:t>为</a:t>
            </a:r>
            <a:r>
              <a:rPr lang="en-US" altLang="zh-CN">
                <a:solidFill>
                  <a:srgbClr val="0000FF"/>
                </a:solidFill>
              </a:rPr>
              <a:t>256</a:t>
            </a:r>
            <a:r>
              <a:rPr lang="zh-CN" altLang="en-US">
                <a:solidFill>
                  <a:srgbClr val="0000FF"/>
                </a:solidFill>
              </a:rPr>
              <a:t>位</a:t>
            </a:r>
            <a:r>
              <a:rPr lang="zh-CN" altLang="en-US"/>
              <a:t>。 </a:t>
            </a:r>
          </a:p>
        </p:txBody>
      </p:sp>
    </p:spTree>
  </p:cSld>
  <p:clrMapOvr>
    <a:masterClrMapping/>
  </p:clrMapOvr>
  <p:transition spd="med"/>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 name="灯片编号占位符 4"/>
          <p:cNvSpPr>
            <a:spLocks noGrp="1"/>
          </p:cNvSpPr>
          <p:nvPr>
            <p:ph type="sldNum" sz="quarter" idx="11"/>
          </p:nvPr>
        </p:nvSpPr>
        <p:spPr/>
        <p:txBody>
          <a:bodyPr/>
          <a:lstStyle/>
          <a:p>
            <a:fld id="{3C8467AD-65A5-4F17-A124-0F4F1C52D3D6}" type="slidenum">
              <a:rPr lang="zh-CN" altLang="en-US"/>
              <a:pPr/>
              <a:t>105</a:t>
            </a:fld>
            <a:endParaRPr lang="en-US" altLang="zh-CN"/>
          </a:p>
        </p:txBody>
      </p:sp>
      <p:sp>
        <p:nvSpPr>
          <p:cNvPr id="1703938" name="Rectangle 2"/>
          <p:cNvSpPr>
            <a:spLocks noGrp="1" noChangeArrowheads="1"/>
          </p:cNvSpPr>
          <p:nvPr>
            <p:ph type="title"/>
          </p:nvPr>
        </p:nvSpPr>
        <p:spPr/>
        <p:txBody>
          <a:bodyPr/>
          <a:lstStyle/>
          <a:p>
            <a:r>
              <a:rPr lang="en-US" altLang="zh-CN"/>
              <a:t>7.8.2 </a:t>
            </a:r>
            <a:r>
              <a:rPr lang="zh-CN" altLang="en-US"/>
              <a:t>超长指令字处理器</a:t>
            </a:r>
          </a:p>
        </p:txBody>
      </p:sp>
      <p:graphicFrame>
        <p:nvGraphicFramePr>
          <p:cNvPr id="1703939" name="Group 3"/>
          <p:cNvGraphicFramePr>
            <a:graphicFrameLocks noGrp="1"/>
          </p:cNvGraphicFramePr>
          <p:nvPr/>
        </p:nvGraphicFramePr>
        <p:xfrm>
          <a:off x="250825" y="1701800"/>
          <a:ext cx="8713788" cy="4602480"/>
        </p:xfrm>
        <a:graphic>
          <a:graphicData uri="http://schemas.openxmlformats.org/drawingml/2006/table">
            <a:tbl>
              <a:tblPr/>
              <a:tblGrid>
                <a:gridCol w="1728788">
                  <a:extLst>
                    <a:ext uri="{9D8B030D-6E8A-4147-A177-3AD203B41FA5}">
                      <a16:colId xmlns:a16="http://schemas.microsoft.com/office/drawing/2014/main" val="20000"/>
                    </a:ext>
                  </a:extLst>
                </a:gridCol>
                <a:gridCol w="2663825">
                  <a:extLst>
                    <a:ext uri="{9D8B030D-6E8A-4147-A177-3AD203B41FA5}">
                      <a16:colId xmlns:a16="http://schemas.microsoft.com/office/drawing/2014/main" val="20001"/>
                    </a:ext>
                  </a:extLst>
                </a:gridCol>
                <a:gridCol w="2089150">
                  <a:extLst>
                    <a:ext uri="{9D8B030D-6E8A-4147-A177-3AD203B41FA5}">
                      <a16:colId xmlns:a16="http://schemas.microsoft.com/office/drawing/2014/main" val="20002"/>
                    </a:ext>
                  </a:extLst>
                </a:gridCol>
                <a:gridCol w="2232025">
                  <a:extLst>
                    <a:ext uri="{9D8B030D-6E8A-4147-A177-3AD203B41FA5}">
                      <a16:colId xmlns:a16="http://schemas.microsoft.com/office/drawing/2014/main" val="20003"/>
                    </a:ext>
                  </a:extLst>
                </a:gridCol>
              </a:tblGrid>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结构特点</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CISC</a:t>
                      </a: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RISC</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VLIW</a:t>
                      </a: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0"/>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指令长度</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可变</a:t>
                      </a: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固定，通常</a:t>
                      </a:r>
                      <a:r>
                        <a:rPr kumimoji="1"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32</a:t>
                      </a:r>
                      <a:r>
                        <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位</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固定，通常数百位</a:t>
                      </a: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指令格式</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字段放置多样化</a:t>
                      </a: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规则，一致的字段放置</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规则，一致的字段放置</a:t>
                      </a: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2"/>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指令语义</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从简单变化到复杂，每条指令包含多个非独立操作</a:t>
                      </a: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几乎总是一个简单操作</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多个简单、独立的操作</a:t>
                      </a: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3"/>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寄存器</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少量，有时专用的</a:t>
                      </a: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许多，通用的</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许多，通用的</a:t>
                      </a: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4"/>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涉及存储器</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在许多不同类型的指令中与操作捆绑</a:t>
                      </a: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不与操作捆绑，如</a:t>
                      </a:r>
                      <a:r>
                        <a:rPr kumimoji="1"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load/store</a:t>
                      </a:r>
                      <a:r>
                        <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结构</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不与操作捆绑，</a:t>
                      </a:r>
                    </a:p>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如</a:t>
                      </a:r>
                      <a:r>
                        <a:rPr kumimoji="1"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load/store</a:t>
                      </a:r>
                      <a:r>
                        <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结构</a:t>
                      </a: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5"/>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硬件设计焦点</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开发微码实现</a:t>
                      </a: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开发单流水线实现，无微码</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开发多流水线实现，无微码，无复杂派发逻辑</a:t>
                      </a: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6"/>
                  </a:ext>
                </a:extLst>
              </a:tr>
            </a:tbl>
          </a:graphicData>
        </a:graphic>
      </p:graphicFrame>
      <p:sp>
        <p:nvSpPr>
          <p:cNvPr id="1703981" name="Rectangle 45"/>
          <p:cNvSpPr>
            <a:spLocks noChangeArrowheads="1"/>
          </p:cNvSpPr>
          <p:nvPr/>
        </p:nvSpPr>
        <p:spPr bwMode="auto">
          <a:xfrm>
            <a:off x="1797050" y="1095375"/>
            <a:ext cx="5727700" cy="519113"/>
          </a:xfrm>
          <a:prstGeom prst="rect">
            <a:avLst/>
          </a:prstGeom>
          <a:noFill/>
          <a:ln w="28575" algn="ctr">
            <a:noFill/>
            <a:miter lim="800000"/>
            <a:headEnd/>
            <a:tailEnd/>
          </a:ln>
          <a:effectLst/>
        </p:spPr>
        <p:txBody>
          <a:bodyPr wrap="none" anchor="ctr">
            <a:spAutoFit/>
          </a:bodyPr>
          <a:lstStyle/>
          <a:p>
            <a:pPr algn="l">
              <a:spcBef>
                <a:spcPct val="0"/>
              </a:spcBef>
            </a:pPr>
            <a:r>
              <a:rPr kumimoji="1" lang="zh-CN" altLang="en-US">
                <a:solidFill>
                  <a:schemeClr val="bg2"/>
                </a:solidFill>
                <a:ea typeface="楷体_GB2312" pitchFamily="49" charset="-122"/>
              </a:rPr>
              <a:t>表</a:t>
            </a:r>
            <a:r>
              <a:rPr kumimoji="1" lang="en-US" altLang="zh-CN">
                <a:solidFill>
                  <a:schemeClr val="bg2"/>
                </a:solidFill>
                <a:ea typeface="楷体_GB2312" pitchFamily="49" charset="-122"/>
              </a:rPr>
              <a:t>7.7  VLIW</a:t>
            </a:r>
            <a:r>
              <a:rPr kumimoji="1" lang="zh-CN" altLang="en-US">
                <a:solidFill>
                  <a:schemeClr val="bg2"/>
                </a:solidFill>
                <a:ea typeface="楷体_GB2312" pitchFamily="49" charset="-122"/>
              </a:rPr>
              <a:t>与</a:t>
            </a:r>
            <a:r>
              <a:rPr kumimoji="1" lang="en-US" altLang="zh-CN">
                <a:solidFill>
                  <a:schemeClr val="bg2"/>
                </a:solidFill>
                <a:ea typeface="楷体_GB2312" pitchFamily="49" charset="-122"/>
              </a:rPr>
              <a:t>CISC</a:t>
            </a:r>
            <a:r>
              <a:rPr kumimoji="1" lang="zh-CN" altLang="en-US">
                <a:solidFill>
                  <a:schemeClr val="bg2"/>
                </a:solidFill>
                <a:ea typeface="楷体_GB2312" pitchFamily="49" charset="-122"/>
              </a:rPr>
              <a:t>、</a:t>
            </a:r>
            <a:r>
              <a:rPr kumimoji="1" lang="en-US" altLang="zh-CN">
                <a:solidFill>
                  <a:schemeClr val="bg2"/>
                </a:solidFill>
                <a:ea typeface="楷体_GB2312" pitchFamily="49" charset="-122"/>
              </a:rPr>
              <a:t>RISC</a:t>
            </a:r>
            <a:r>
              <a:rPr kumimoji="1" lang="zh-CN" altLang="en-US">
                <a:solidFill>
                  <a:schemeClr val="bg2"/>
                </a:solidFill>
                <a:ea typeface="楷体_GB2312" pitchFamily="49" charset="-122"/>
              </a:rPr>
              <a:t>的比较 </a:t>
            </a:r>
          </a:p>
        </p:txBody>
      </p:sp>
    </p:spTree>
  </p:cSld>
  <p:clrMapOvr>
    <a:masterClrMapping/>
  </p:clrMapOvr>
  <p:transition spd="med"/>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4396559D-91D8-4CFA-BE4E-2648B261DEDD}" type="slidenum">
              <a:rPr lang="zh-CN" altLang="en-US"/>
              <a:pPr/>
              <a:t>106</a:t>
            </a:fld>
            <a:endParaRPr lang="en-US" altLang="zh-CN"/>
          </a:p>
        </p:txBody>
      </p:sp>
      <p:sp>
        <p:nvSpPr>
          <p:cNvPr id="1761282" name="Rectangle 2"/>
          <p:cNvSpPr>
            <a:spLocks noGrp="1" noChangeArrowheads="1"/>
          </p:cNvSpPr>
          <p:nvPr>
            <p:ph type="title"/>
          </p:nvPr>
        </p:nvSpPr>
        <p:spPr/>
        <p:txBody>
          <a:bodyPr/>
          <a:lstStyle/>
          <a:p>
            <a:r>
              <a:rPr lang="en-US" altLang="zh-CN"/>
              <a:t>7.8.2 </a:t>
            </a:r>
            <a:r>
              <a:rPr lang="zh-CN" altLang="en-US"/>
              <a:t>超长指令字处理器</a:t>
            </a:r>
          </a:p>
        </p:txBody>
      </p:sp>
      <p:sp>
        <p:nvSpPr>
          <p:cNvPr id="1761283" name="Rectangle 3"/>
          <p:cNvSpPr>
            <a:spLocks noGrp="1" noChangeArrowheads="1"/>
          </p:cNvSpPr>
          <p:nvPr>
            <p:ph type="body" idx="1"/>
          </p:nvPr>
        </p:nvSpPr>
        <p:spPr>
          <a:xfrm>
            <a:off x="395288" y="836613"/>
            <a:ext cx="8569325" cy="5688012"/>
          </a:xfrm>
        </p:spPr>
        <p:txBody>
          <a:bodyPr/>
          <a:lstStyle/>
          <a:p>
            <a:pPr marL="444500" indent="-444500">
              <a:lnSpc>
                <a:spcPct val="105000"/>
              </a:lnSpc>
              <a:spcBef>
                <a:spcPct val="0"/>
              </a:spcBef>
              <a:buFont typeface="Wingdings" pitchFamily="2" charset="2"/>
              <a:buNone/>
            </a:pPr>
            <a:r>
              <a:rPr lang="en-US" altLang="zh-CN">
                <a:solidFill>
                  <a:schemeClr val="bg2"/>
                </a:solidFill>
                <a:latin typeface="Arial" charset="0"/>
              </a:rPr>
              <a:t>3.</a:t>
            </a:r>
            <a:r>
              <a:rPr lang="en-US" altLang="zh-CN"/>
              <a:t> </a:t>
            </a:r>
            <a:r>
              <a:rPr lang="en-US" altLang="zh-CN">
                <a:solidFill>
                  <a:srgbClr val="800000"/>
                </a:solidFill>
              </a:rPr>
              <a:t>VLIW</a:t>
            </a:r>
            <a:r>
              <a:rPr lang="zh-CN" altLang="en-US">
                <a:solidFill>
                  <a:srgbClr val="800000"/>
                </a:solidFill>
              </a:rPr>
              <a:t>的主要特点</a:t>
            </a:r>
            <a:endParaRPr lang="en-US" altLang="zh-CN"/>
          </a:p>
          <a:p>
            <a:pPr marL="444500" indent="-444500">
              <a:lnSpc>
                <a:spcPct val="105000"/>
              </a:lnSpc>
              <a:spcBef>
                <a:spcPct val="0"/>
              </a:spcBef>
              <a:buClr>
                <a:srgbClr val="006600"/>
              </a:buClr>
              <a:buSzTx/>
              <a:buFont typeface="Wingdings" pitchFamily="2" charset="2"/>
              <a:buAutoNum type="circleNumDbPlain"/>
            </a:pPr>
            <a:r>
              <a:rPr lang="zh-CN" altLang="en-US"/>
              <a:t>采用</a:t>
            </a:r>
            <a:r>
              <a:rPr lang="zh-CN" altLang="en-US">
                <a:solidFill>
                  <a:srgbClr val="FF0000"/>
                </a:solidFill>
                <a:ea typeface="黑体" pitchFamily="2" charset="-122"/>
              </a:rPr>
              <a:t>显式</a:t>
            </a:r>
            <a:r>
              <a:rPr lang="zh-CN" altLang="en-US"/>
              <a:t>并行指令计算（</a:t>
            </a:r>
            <a:r>
              <a:rPr lang="en-US" altLang="zh-CN"/>
              <a:t>EPIC</a:t>
            </a:r>
            <a:r>
              <a:rPr lang="zh-CN" altLang="en-US"/>
              <a:t>：</a:t>
            </a:r>
            <a:r>
              <a:rPr lang="en-US" altLang="zh-CN">
                <a:solidFill>
                  <a:srgbClr val="FF0000"/>
                </a:solidFill>
              </a:rPr>
              <a:t>E</a:t>
            </a:r>
            <a:r>
              <a:rPr lang="en-US" altLang="zh-CN"/>
              <a:t>xplicitly </a:t>
            </a:r>
            <a:r>
              <a:rPr lang="en-US" altLang="zh-CN">
                <a:solidFill>
                  <a:srgbClr val="FF0000"/>
                </a:solidFill>
              </a:rPr>
              <a:t>P</a:t>
            </a:r>
            <a:r>
              <a:rPr lang="en-US" altLang="zh-CN"/>
              <a:t>arallel </a:t>
            </a:r>
            <a:r>
              <a:rPr lang="en-US" altLang="zh-CN">
                <a:solidFill>
                  <a:srgbClr val="FF0000"/>
                </a:solidFill>
              </a:rPr>
              <a:t>I</a:t>
            </a:r>
            <a:r>
              <a:rPr lang="en-US" altLang="zh-CN"/>
              <a:t>nstruction </a:t>
            </a:r>
            <a:r>
              <a:rPr lang="en-US" altLang="zh-CN">
                <a:solidFill>
                  <a:srgbClr val="FF0000"/>
                </a:solidFill>
              </a:rPr>
              <a:t>C</a:t>
            </a:r>
            <a:r>
              <a:rPr lang="en-US" altLang="zh-CN"/>
              <a:t>omputing</a:t>
            </a:r>
            <a:r>
              <a:rPr lang="zh-CN" altLang="en-US"/>
              <a:t>）方式。</a:t>
            </a:r>
          </a:p>
          <a:p>
            <a:pPr marL="990600" lvl="1" indent="-366713">
              <a:lnSpc>
                <a:spcPct val="105000"/>
              </a:lnSpc>
              <a:spcBef>
                <a:spcPct val="0"/>
              </a:spcBef>
            </a:pPr>
            <a:r>
              <a:rPr lang="zh-CN" altLang="en-US"/>
              <a:t>在</a:t>
            </a:r>
            <a:r>
              <a:rPr lang="en-US" altLang="zh-CN"/>
              <a:t>VLIW</a:t>
            </a:r>
            <a:r>
              <a:rPr lang="zh-CN" altLang="en-US"/>
              <a:t>处理机上运行的程序是一个</a:t>
            </a:r>
            <a:r>
              <a:rPr lang="zh-CN" altLang="en-US">
                <a:solidFill>
                  <a:srgbClr val="0000FF"/>
                </a:solidFill>
                <a:ea typeface="黑体" pitchFamily="2" charset="-122"/>
              </a:rPr>
              <a:t>二维</a:t>
            </a:r>
            <a:r>
              <a:rPr lang="zh-CN" altLang="en-US"/>
              <a:t>指令矩阵，每一</a:t>
            </a:r>
            <a:r>
              <a:rPr lang="zh-CN" altLang="en-US">
                <a:solidFill>
                  <a:srgbClr val="0000FF"/>
                </a:solidFill>
              </a:rPr>
              <a:t>行</a:t>
            </a:r>
            <a:r>
              <a:rPr lang="zh-CN" altLang="en-US"/>
              <a:t>上的所有操作组成一条超长指令，他们之间没有</a:t>
            </a:r>
            <a:r>
              <a:rPr lang="zh-CN" altLang="en-US">
                <a:solidFill>
                  <a:srgbClr val="CC0000"/>
                </a:solidFill>
              </a:rPr>
              <a:t>数据相关</a:t>
            </a:r>
            <a:r>
              <a:rPr lang="zh-CN" altLang="en-US"/>
              <a:t>、</a:t>
            </a:r>
            <a:r>
              <a:rPr lang="zh-CN" altLang="en-US">
                <a:solidFill>
                  <a:srgbClr val="CC0000"/>
                </a:solidFill>
              </a:rPr>
              <a:t>控制相关</a:t>
            </a:r>
            <a:r>
              <a:rPr lang="zh-CN" altLang="en-US"/>
              <a:t>和功</a:t>
            </a:r>
            <a:r>
              <a:rPr lang="zh-CN" altLang="en-US">
                <a:solidFill>
                  <a:srgbClr val="CC0000"/>
                </a:solidFill>
              </a:rPr>
              <a:t>能部件冲突</a:t>
            </a:r>
            <a:r>
              <a:rPr lang="zh-CN" altLang="en-US"/>
              <a:t>，这些指令可以在</a:t>
            </a:r>
            <a:r>
              <a:rPr lang="en-US" altLang="zh-CN"/>
              <a:t>VLIW</a:t>
            </a:r>
            <a:r>
              <a:rPr lang="zh-CN" altLang="en-US"/>
              <a:t>处理机上同时执行。</a:t>
            </a:r>
          </a:p>
          <a:p>
            <a:pPr marL="990600" lvl="1" indent="-366713">
              <a:lnSpc>
                <a:spcPct val="105000"/>
              </a:lnSpc>
              <a:spcBef>
                <a:spcPct val="0"/>
              </a:spcBef>
            </a:pPr>
            <a:r>
              <a:rPr lang="zh-CN" altLang="en-US">
                <a:solidFill>
                  <a:srgbClr val="0000FF"/>
                </a:solidFill>
              </a:rPr>
              <a:t>超标量处理机</a:t>
            </a:r>
            <a:r>
              <a:rPr lang="zh-CN" altLang="en-US"/>
              <a:t>和</a:t>
            </a:r>
            <a:r>
              <a:rPr lang="zh-CN" altLang="en-US">
                <a:solidFill>
                  <a:srgbClr val="0000FF"/>
                </a:solidFill>
              </a:rPr>
              <a:t>超流水线处理机</a:t>
            </a:r>
            <a:r>
              <a:rPr lang="zh-CN" altLang="en-US"/>
              <a:t>通常采用</a:t>
            </a:r>
            <a:r>
              <a:rPr lang="zh-CN" altLang="en-US">
                <a:solidFill>
                  <a:srgbClr val="FF0000"/>
                </a:solidFill>
                <a:ea typeface="黑体" pitchFamily="2" charset="-122"/>
              </a:rPr>
              <a:t>隐式</a:t>
            </a:r>
            <a:r>
              <a:rPr lang="zh-CN" altLang="en-US"/>
              <a:t>并行指令方式。程序是</a:t>
            </a:r>
            <a:r>
              <a:rPr lang="zh-CN" altLang="en-US">
                <a:solidFill>
                  <a:srgbClr val="0000FF"/>
                </a:solidFill>
                <a:ea typeface="黑体" pitchFamily="2" charset="-122"/>
              </a:rPr>
              <a:t>一维</a:t>
            </a:r>
            <a:r>
              <a:rPr lang="zh-CN" altLang="en-US"/>
              <a:t>线性的指令序列，每条指令中一般只包含一个操作。</a:t>
            </a:r>
          </a:p>
        </p:txBody>
      </p:sp>
    </p:spTree>
  </p:cSld>
  <p:clrMapOvr>
    <a:masterClrMapping/>
  </p:clrMapOvr>
  <p:transition spd="med"/>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4D43D156-EB74-4157-AEE0-38120E165435}" type="slidenum">
              <a:rPr lang="zh-CN" altLang="en-US"/>
              <a:pPr/>
              <a:t>107</a:t>
            </a:fld>
            <a:endParaRPr lang="en-US" altLang="zh-CN"/>
          </a:p>
        </p:txBody>
      </p:sp>
      <p:sp>
        <p:nvSpPr>
          <p:cNvPr id="1762306" name="Rectangle 2"/>
          <p:cNvSpPr>
            <a:spLocks noGrp="1" noChangeArrowheads="1"/>
          </p:cNvSpPr>
          <p:nvPr>
            <p:ph type="title"/>
          </p:nvPr>
        </p:nvSpPr>
        <p:spPr/>
        <p:txBody>
          <a:bodyPr/>
          <a:lstStyle/>
          <a:p>
            <a:r>
              <a:rPr lang="en-US" altLang="zh-CN"/>
              <a:t>7.8.2 </a:t>
            </a:r>
            <a:r>
              <a:rPr lang="zh-CN" altLang="en-US"/>
              <a:t>超长指令字处理器</a:t>
            </a:r>
          </a:p>
        </p:txBody>
      </p:sp>
      <p:sp>
        <p:nvSpPr>
          <p:cNvPr id="1762307" name="Rectangle 3"/>
          <p:cNvSpPr>
            <a:spLocks noGrp="1" noChangeArrowheads="1"/>
          </p:cNvSpPr>
          <p:nvPr>
            <p:ph type="body" idx="1"/>
          </p:nvPr>
        </p:nvSpPr>
        <p:spPr>
          <a:xfrm>
            <a:off x="395288" y="836613"/>
            <a:ext cx="8569325" cy="5688012"/>
          </a:xfrm>
        </p:spPr>
        <p:txBody>
          <a:bodyPr/>
          <a:lstStyle/>
          <a:p>
            <a:pPr marL="444500" indent="-444500">
              <a:lnSpc>
                <a:spcPct val="105000"/>
              </a:lnSpc>
              <a:spcBef>
                <a:spcPct val="0"/>
              </a:spcBef>
              <a:buFont typeface="Wingdings" pitchFamily="2" charset="2"/>
              <a:buNone/>
            </a:pPr>
            <a:r>
              <a:rPr lang="en-US" altLang="zh-CN">
                <a:solidFill>
                  <a:schemeClr val="bg2"/>
                </a:solidFill>
                <a:latin typeface="Arial" charset="0"/>
              </a:rPr>
              <a:t>3.</a:t>
            </a:r>
            <a:r>
              <a:rPr lang="en-US" altLang="zh-CN"/>
              <a:t> </a:t>
            </a:r>
            <a:r>
              <a:rPr lang="en-US" altLang="zh-CN">
                <a:solidFill>
                  <a:srgbClr val="800000"/>
                </a:solidFill>
              </a:rPr>
              <a:t>VLIW</a:t>
            </a:r>
            <a:r>
              <a:rPr lang="zh-CN" altLang="en-US">
                <a:solidFill>
                  <a:srgbClr val="800000"/>
                </a:solidFill>
              </a:rPr>
              <a:t>的主要特点</a:t>
            </a:r>
            <a:endParaRPr lang="en-US" altLang="zh-CN"/>
          </a:p>
          <a:p>
            <a:pPr marL="444500" indent="-444500">
              <a:lnSpc>
                <a:spcPct val="105000"/>
              </a:lnSpc>
              <a:spcBef>
                <a:spcPct val="0"/>
              </a:spcBef>
              <a:buClr>
                <a:srgbClr val="006600"/>
              </a:buClr>
              <a:buSzTx/>
              <a:buFont typeface="Wingdings" pitchFamily="2" charset="2"/>
              <a:buAutoNum type="circleNumDbPlain" startAt="2"/>
            </a:pPr>
            <a:r>
              <a:rPr lang="zh-CN" altLang="en-US"/>
              <a:t>指令级并行度高。</a:t>
            </a:r>
          </a:p>
          <a:p>
            <a:pPr marL="901700" lvl="1" indent="-277813">
              <a:lnSpc>
                <a:spcPct val="105000"/>
              </a:lnSpc>
              <a:spcBef>
                <a:spcPct val="0"/>
              </a:spcBef>
            </a:pPr>
            <a:r>
              <a:rPr lang="zh-CN" altLang="en-US"/>
              <a:t>超标量处理机和超流水线处理机的指令级并行度一般为</a:t>
            </a:r>
            <a:r>
              <a:rPr lang="en-US" altLang="zh-CN">
                <a:solidFill>
                  <a:srgbClr val="FF0000"/>
                </a:solidFill>
              </a:rPr>
              <a:t>2</a:t>
            </a:r>
            <a:r>
              <a:rPr lang="zh-CN" altLang="en-US"/>
              <a:t>左右，通常不超过</a:t>
            </a:r>
            <a:r>
              <a:rPr lang="en-US" altLang="zh-CN">
                <a:solidFill>
                  <a:srgbClr val="FF0000"/>
                </a:solidFill>
              </a:rPr>
              <a:t>4</a:t>
            </a:r>
            <a:r>
              <a:rPr lang="zh-CN" altLang="en-US"/>
              <a:t>；</a:t>
            </a:r>
            <a:br>
              <a:rPr lang="zh-CN" altLang="en-US"/>
            </a:br>
            <a:r>
              <a:rPr lang="zh-CN" altLang="en-US"/>
              <a:t>目前多数</a:t>
            </a:r>
            <a:r>
              <a:rPr lang="en-US" altLang="zh-CN"/>
              <a:t>VLIW</a:t>
            </a:r>
            <a:r>
              <a:rPr lang="zh-CN" altLang="en-US"/>
              <a:t>处理机的指令级并行度在</a:t>
            </a:r>
            <a:r>
              <a:rPr lang="en-US" altLang="zh-CN">
                <a:solidFill>
                  <a:srgbClr val="FF0000"/>
                </a:solidFill>
              </a:rPr>
              <a:t>4</a:t>
            </a:r>
            <a:r>
              <a:rPr lang="zh-CN" altLang="en-US"/>
              <a:t>至</a:t>
            </a:r>
            <a:r>
              <a:rPr lang="en-US" altLang="zh-CN">
                <a:solidFill>
                  <a:srgbClr val="FF0000"/>
                </a:solidFill>
              </a:rPr>
              <a:t>8</a:t>
            </a:r>
            <a:r>
              <a:rPr lang="zh-CN" altLang="en-US"/>
              <a:t>之间，有的已经达到</a:t>
            </a:r>
            <a:r>
              <a:rPr lang="zh-CN" altLang="en-US">
                <a:solidFill>
                  <a:srgbClr val="FF0000"/>
                </a:solidFill>
              </a:rPr>
              <a:t>几十</a:t>
            </a:r>
            <a:r>
              <a:rPr lang="zh-CN" altLang="en-US"/>
              <a:t>。</a:t>
            </a:r>
          </a:p>
          <a:p>
            <a:pPr marL="901700" lvl="1" indent="-277813">
              <a:lnSpc>
                <a:spcPct val="105000"/>
              </a:lnSpc>
              <a:spcBef>
                <a:spcPct val="0"/>
              </a:spcBef>
            </a:pPr>
            <a:r>
              <a:rPr lang="zh-CN" altLang="en-US"/>
              <a:t>在</a:t>
            </a:r>
            <a:r>
              <a:rPr lang="en-US" altLang="zh-CN"/>
              <a:t>VLIW</a:t>
            </a:r>
            <a:r>
              <a:rPr lang="zh-CN" altLang="en-US"/>
              <a:t>中通过</a:t>
            </a:r>
            <a:r>
              <a:rPr lang="zh-CN" altLang="en-US">
                <a:solidFill>
                  <a:srgbClr val="CC0000"/>
                </a:solidFill>
              </a:rPr>
              <a:t>并行编译器</a:t>
            </a:r>
            <a:r>
              <a:rPr lang="zh-CN" altLang="en-US"/>
              <a:t>来开发程序中的指令级并行性，可以在一个</a:t>
            </a:r>
            <a:r>
              <a:rPr lang="zh-CN" altLang="en-US">
                <a:solidFill>
                  <a:srgbClr val="FF0066"/>
                </a:solidFill>
              </a:rPr>
              <a:t>循环</a:t>
            </a:r>
            <a:r>
              <a:rPr lang="zh-CN" altLang="en-US"/>
              <a:t>、一个</a:t>
            </a:r>
            <a:r>
              <a:rPr lang="zh-CN" altLang="en-US">
                <a:solidFill>
                  <a:srgbClr val="FF0066"/>
                </a:solidFill>
              </a:rPr>
              <a:t>函数</a:t>
            </a:r>
            <a:r>
              <a:rPr lang="zh-CN" altLang="en-US"/>
              <a:t>、甚至</a:t>
            </a:r>
            <a:r>
              <a:rPr lang="zh-CN" altLang="en-US">
                <a:solidFill>
                  <a:srgbClr val="FF0066"/>
                </a:solidFill>
              </a:rPr>
              <a:t>整个程序</a:t>
            </a:r>
            <a:r>
              <a:rPr lang="zh-CN" altLang="en-US"/>
              <a:t>中寻找指令级并行性；而且，可以采用</a:t>
            </a:r>
            <a:r>
              <a:rPr lang="zh-CN" altLang="en-US">
                <a:solidFill>
                  <a:srgbClr val="0000FF"/>
                </a:solidFill>
              </a:rPr>
              <a:t>软件流水</a:t>
            </a:r>
            <a:r>
              <a:rPr lang="zh-CN" altLang="en-US"/>
              <a:t>、</a:t>
            </a:r>
            <a:r>
              <a:rPr lang="zh-CN" altLang="en-US">
                <a:solidFill>
                  <a:srgbClr val="0000FF"/>
                </a:solidFill>
              </a:rPr>
              <a:t>循环展开</a:t>
            </a:r>
            <a:r>
              <a:rPr lang="zh-CN" altLang="en-US"/>
              <a:t>等指令级并行度很高的方法充分开发程序中的多种并行性。</a:t>
            </a:r>
          </a:p>
        </p:txBody>
      </p:sp>
    </p:spTree>
  </p:cSld>
  <p:clrMapOvr>
    <a:masterClrMapping/>
  </p:clrMapOvr>
  <p:transition spd="med"/>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04F7066A-7E52-4EA4-9949-3EA5785CEBF7}" type="slidenum">
              <a:rPr lang="zh-CN" altLang="en-US"/>
              <a:pPr/>
              <a:t>108</a:t>
            </a:fld>
            <a:endParaRPr lang="en-US" altLang="zh-CN"/>
          </a:p>
        </p:txBody>
      </p:sp>
      <p:sp>
        <p:nvSpPr>
          <p:cNvPr id="1763330" name="Rectangle 2"/>
          <p:cNvSpPr>
            <a:spLocks noGrp="1" noChangeArrowheads="1"/>
          </p:cNvSpPr>
          <p:nvPr>
            <p:ph type="title"/>
          </p:nvPr>
        </p:nvSpPr>
        <p:spPr/>
        <p:txBody>
          <a:bodyPr/>
          <a:lstStyle/>
          <a:p>
            <a:r>
              <a:rPr lang="en-US" altLang="zh-CN"/>
              <a:t>7.8.2 </a:t>
            </a:r>
            <a:r>
              <a:rPr lang="zh-CN" altLang="en-US"/>
              <a:t>超长指令字处理器</a:t>
            </a:r>
          </a:p>
        </p:txBody>
      </p:sp>
      <p:sp>
        <p:nvSpPr>
          <p:cNvPr id="1763331" name="Rectangle 3"/>
          <p:cNvSpPr>
            <a:spLocks noGrp="1" noChangeArrowheads="1"/>
          </p:cNvSpPr>
          <p:nvPr>
            <p:ph type="body" idx="1"/>
          </p:nvPr>
        </p:nvSpPr>
        <p:spPr>
          <a:xfrm>
            <a:off x="395288" y="836613"/>
            <a:ext cx="8569325" cy="5688012"/>
          </a:xfrm>
        </p:spPr>
        <p:txBody>
          <a:bodyPr/>
          <a:lstStyle/>
          <a:p>
            <a:pPr marL="533400" indent="-533400">
              <a:lnSpc>
                <a:spcPct val="105000"/>
              </a:lnSpc>
              <a:spcBef>
                <a:spcPct val="0"/>
              </a:spcBef>
              <a:buFont typeface="Wingdings" pitchFamily="2" charset="2"/>
              <a:buNone/>
            </a:pPr>
            <a:r>
              <a:rPr lang="en-US" altLang="zh-CN">
                <a:solidFill>
                  <a:schemeClr val="bg2"/>
                </a:solidFill>
                <a:latin typeface="Arial" charset="0"/>
              </a:rPr>
              <a:t>3.</a:t>
            </a:r>
            <a:r>
              <a:rPr lang="en-US" altLang="zh-CN"/>
              <a:t> </a:t>
            </a:r>
            <a:r>
              <a:rPr lang="en-US" altLang="zh-CN">
                <a:solidFill>
                  <a:srgbClr val="800000"/>
                </a:solidFill>
              </a:rPr>
              <a:t>VLIW</a:t>
            </a:r>
            <a:r>
              <a:rPr lang="zh-CN" altLang="en-US">
                <a:solidFill>
                  <a:srgbClr val="800000"/>
                </a:solidFill>
              </a:rPr>
              <a:t>的主要特点</a:t>
            </a:r>
            <a:endParaRPr lang="en-US" altLang="zh-CN"/>
          </a:p>
          <a:p>
            <a:pPr marL="533400" indent="-533400">
              <a:lnSpc>
                <a:spcPct val="105000"/>
              </a:lnSpc>
              <a:spcBef>
                <a:spcPct val="0"/>
              </a:spcBef>
              <a:buClr>
                <a:srgbClr val="006600"/>
              </a:buClr>
              <a:buSzTx/>
              <a:buFont typeface="Wingdings" pitchFamily="2" charset="2"/>
              <a:buAutoNum type="circleNumDbPlain" startAt="3"/>
            </a:pPr>
            <a:r>
              <a:rPr lang="zh-CN" altLang="en-US"/>
              <a:t>硬件结构规整、简单。</a:t>
            </a:r>
            <a:br>
              <a:rPr lang="zh-CN" altLang="en-US"/>
            </a:br>
            <a:r>
              <a:rPr lang="en-US" altLang="zh-CN"/>
              <a:t>VLIW</a:t>
            </a:r>
            <a:r>
              <a:rPr lang="zh-CN" altLang="en-US"/>
              <a:t>处理机主要由很规则的寄存器、存储器、运算部件和数据通路等组成，不规则的控制器很简单，而且，不需要复杂的指令并行调度窗口及多发射机制等。</a:t>
            </a:r>
          </a:p>
          <a:p>
            <a:pPr marL="533400" indent="-533400">
              <a:lnSpc>
                <a:spcPct val="105000"/>
              </a:lnSpc>
              <a:spcBef>
                <a:spcPct val="0"/>
              </a:spcBef>
              <a:buClr>
                <a:srgbClr val="006600"/>
              </a:buClr>
              <a:buSzTx/>
              <a:buFont typeface="Wingdings" pitchFamily="2" charset="2"/>
              <a:buAutoNum type="circleNumDbPlain" startAt="3"/>
            </a:pPr>
            <a:r>
              <a:rPr lang="zh-CN" altLang="en-US"/>
              <a:t>编译器的实现难度大</a:t>
            </a:r>
            <a:br>
              <a:rPr lang="zh-CN" altLang="en-US"/>
            </a:br>
            <a:r>
              <a:rPr lang="en-US" altLang="zh-CN"/>
              <a:t>VLIW</a:t>
            </a:r>
            <a:r>
              <a:rPr lang="zh-CN" altLang="en-US"/>
              <a:t>并行编译器主要依靠指令级并行算法、数据相关性分析算法、寄存器分配算法及并行编译技术等来显式开发程序中的指令级并行性，从而提高处理机的运行速度。要研制指令级并行度高的编译器难度很大。</a:t>
            </a:r>
          </a:p>
        </p:txBody>
      </p:sp>
    </p:spTree>
  </p:cSld>
  <p:clrMapOvr>
    <a:masterClrMapping/>
  </p:clrMapOvr>
  <p:transition spd="med"/>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92473E04-E162-42F4-B25F-3E703DB9537D}" type="slidenum">
              <a:rPr lang="zh-CN" altLang="en-US"/>
              <a:pPr/>
              <a:t>109</a:t>
            </a:fld>
            <a:endParaRPr lang="en-US" altLang="zh-CN"/>
          </a:p>
        </p:txBody>
      </p:sp>
      <p:sp>
        <p:nvSpPr>
          <p:cNvPr id="1764354" name="Rectangle 2"/>
          <p:cNvSpPr>
            <a:spLocks noGrp="1" noChangeArrowheads="1"/>
          </p:cNvSpPr>
          <p:nvPr>
            <p:ph type="title"/>
          </p:nvPr>
        </p:nvSpPr>
        <p:spPr/>
        <p:txBody>
          <a:bodyPr/>
          <a:lstStyle/>
          <a:p>
            <a:r>
              <a:rPr lang="en-US" altLang="zh-CN"/>
              <a:t>7.8.2 </a:t>
            </a:r>
            <a:r>
              <a:rPr lang="zh-CN" altLang="en-US"/>
              <a:t>超长指令字处理器</a:t>
            </a:r>
          </a:p>
        </p:txBody>
      </p:sp>
      <p:sp>
        <p:nvSpPr>
          <p:cNvPr id="1764355" name="Rectangle 3"/>
          <p:cNvSpPr>
            <a:spLocks noGrp="1" noChangeArrowheads="1"/>
          </p:cNvSpPr>
          <p:nvPr>
            <p:ph type="body" idx="1"/>
          </p:nvPr>
        </p:nvSpPr>
        <p:spPr>
          <a:xfrm>
            <a:off x="395288" y="836613"/>
            <a:ext cx="8569325" cy="5688012"/>
          </a:xfrm>
        </p:spPr>
        <p:txBody>
          <a:bodyPr/>
          <a:lstStyle/>
          <a:p>
            <a:pPr marL="444500" indent="-444500">
              <a:lnSpc>
                <a:spcPct val="105000"/>
              </a:lnSpc>
              <a:spcBef>
                <a:spcPct val="0"/>
              </a:spcBef>
              <a:buFont typeface="Wingdings" pitchFamily="2" charset="2"/>
              <a:buNone/>
            </a:pPr>
            <a:r>
              <a:rPr lang="en-US" altLang="zh-CN">
                <a:solidFill>
                  <a:schemeClr val="bg2"/>
                </a:solidFill>
                <a:latin typeface="Arial" charset="0"/>
              </a:rPr>
              <a:t>4.</a:t>
            </a:r>
            <a:r>
              <a:rPr lang="en-US" altLang="zh-CN"/>
              <a:t> </a:t>
            </a:r>
            <a:r>
              <a:rPr lang="en-US" altLang="zh-CN">
                <a:solidFill>
                  <a:srgbClr val="800000"/>
                </a:solidFill>
              </a:rPr>
              <a:t>VLIW</a:t>
            </a:r>
            <a:r>
              <a:rPr lang="zh-CN" altLang="en-US">
                <a:solidFill>
                  <a:srgbClr val="800000"/>
                </a:solidFill>
              </a:rPr>
              <a:t>处理机</a:t>
            </a:r>
            <a:endParaRPr lang="en-US" altLang="zh-CN"/>
          </a:p>
          <a:p>
            <a:pPr marL="444500" indent="-444500">
              <a:lnSpc>
                <a:spcPct val="105000"/>
              </a:lnSpc>
              <a:spcBef>
                <a:spcPct val="0"/>
              </a:spcBef>
              <a:buClr>
                <a:srgbClr val="006600"/>
              </a:buClr>
              <a:buSzTx/>
              <a:buFont typeface="Wingdings" pitchFamily="2" charset="2"/>
              <a:buAutoNum type="circleNumDbPlain"/>
            </a:pPr>
            <a:r>
              <a:rPr lang="zh-CN" altLang="en-US"/>
              <a:t>安腾（</a:t>
            </a:r>
            <a:r>
              <a:rPr lang="en-US" altLang="zh-CN"/>
              <a:t>Intanium</a:t>
            </a:r>
            <a:r>
              <a:rPr lang="zh-CN" altLang="en-US"/>
              <a:t>）</a:t>
            </a:r>
            <a:r>
              <a:rPr lang="zh-CN" altLang="en-US" smtClean="0"/>
              <a:t>处理机：</a:t>
            </a:r>
            <a:endParaRPr lang="zh-CN" altLang="en-US"/>
          </a:p>
          <a:p>
            <a:pPr marL="901700" lvl="1" indent="-277813">
              <a:lnSpc>
                <a:spcPct val="105000"/>
              </a:lnSpc>
              <a:spcBef>
                <a:spcPct val="0"/>
              </a:spcBef>
            </a:pPr>
            <a:r>
              <a:rPr lang="en-US" altLang="zh-CN"/>
              <a:t>Intel</a:t>
            </a:r>
            <a:r>
              <a:rPr lang="zh-CN" altLang="en-US"/>
              <a:t>公司与</a:t>
            </a:r>
            <a:r>
              <a:rPr lang="en-US" altLang="zh-CN"/>
              <a:t>HP</a:t>
            </a:r>
            <a:r>
              <a:rPr lang="zh-CN" altLang="en-US"/>
              <a:t>公司联合</a:t>
            </a:r>
            <a:r>
              <a:rPr lang="zh-CN" altLang="en-US" smtClean="0"/>
              <a:t>研制。</a:t>
            </a:r>
            <a:endParaRPr lang="zh-CN" altLang="en-US"/>
          </a:p>
          <a:p>
            <a:pPr marL="901700" lvl="1" indent="-277813">
              <a:lnSpc>
                <a:spcPct val="105000"/>
              </a:lnSpc>
              <a:spcBef>
                <a:spcPct val="0"/>
              </a:spcBef>
            </a:pPr>
            <a:r>
              <a:rPr lang="zh-CN" altLang="en-US"/>
              <a:t>在</a:t>
            </a:r>
            <a:r>
              <a:rPr lang="en-US" altLang="zh-CN"/>
              <a:t>Intel</a:t>
            </a:r>
            <a:r>
              <a:rPr lang="zh-CN" altLang="en-US"/>
              <a:t>公司称为</a:t>
            </a:r>
            <a:r>
              <a:rPr lang="en-US" altLang="zh-CN"/>
              <a:t>IA-64</a:t>
            </a:r>
            <a:r>
              <a:rPr lang="zh-CN" altLang="en-US" smtClean="0"/>
              <a:t>处理机。</a:t>
            </a:r>
            <a:endParaRPr lang="zh-CN" altLang="en-US"/>
          </a:p>
          <a:p>
            <a:pPr marL="901700" lvl="1" indent="-277813">
              <a:lnSpc>
                <a:spcPct val="105000"/>
              </a:lnSpc>
              <a:spcBef>
                <a:spcPct val="0"/>
              </a:spcBef>
            </a:pPr>
            <a:r>
              <a:rPr lang="zh-CN" altLang="en-US"/>
              <a:t>安腾（</a:t>
            </a:r>
            <a:r>
              <a:rPr lang="en-US" altLang="zh-CN"/>
              <a:t>Intanium</a:t>
            </a:r>
            <a:r>
              <a:rPr lang="zh-CN" altLang="en-US"/>
              <a:t>）处理机有自己独立的系统软件和</a:t>
            </a:r>
            <a:r>
              <a:rPr lang="zh-CN" altLang="en-US" smtClean="0"/>
              <a:t>应用软件。</a:t>
            </a:r>
            <a:endParaRPr lang="zh-CN" altLang="en-US"/>
          </a:p>
          <a:p>
            <a:pPr marL="444500" indent="-444500">
              <a:lnSpc>
                <a:spcPct val="105000"/>
              </a:lnSpc>
              <a:spcBef>
                <a:spcPct val="0"/>
              </a:spcBef>
              <a:buClr>
                <a:srgbClr val="006600"/>
              </a:buClr>
              <a:buSzTx/>
              <a:buFont typeface="Wingdings" pitchFamily="2" charset="2"/>
              <a:buAutoNum type="circleNumDbPlain"/>
            </a:pPr>
            <a:r>
              <a:rPr lang="en-US" altLang="zh-CN"/>
              <a:t>DAISY</a:t>
            </a:r>
            <a:r>
              <a:rPr lang="zh-CN" altLang="en-US"/>
              <a:t>（</a:t>
            </a:r>
            <a:r>
              <a:rPr lang="en-US" altLang="zh-CN"/>
              <a:t>Dynamically Architected Instruction Set from Yorktown</a:t>
            </a:r>
            <a:r>
              <a:rPr lang="zh-CN" altLang="en-US"/>
              <a:t>）</a:t>
            </a:r>
            <a:r>
              <a:rPr lang="zh-CN" altLang="en-US" smtClean="0"/>
              <a:t>处理机：</a:t>
            </a:r>
            <a:endParaRPr lang="zh-CN" altLang="en-US"/>
          </a:p>
          <a:p>
            <a:pPr marL="901700" lvl="1" indent="-277813">
              <a:lnSpc>
                <a:spcPct val="105000"/>
              </a:lnSpc>
              <a:spcBef>
                <a:spcPct val="0"/>
              </a:spcBef>
            </a:pPr>
            <a:r>
              <a:rPr lang="zh-CN" altLang="en-US"/>
              <a:t>由</a:t>
            </a:r>
            <a:r>
              <a:rPr lang="en-US" altLang="zh-CN"/>
              <a:t>IBM</a:t>
            </a:r>
            <a:r>
              <a:rPr lang="zh-CN" altLang="en-US"/>
              <a:t>公司</a:t>
            </a:r>
            <a:r>
              <a:rPr lang="zh-CN" altLang="en-US" smtClean="0"/>
              <a:t>研制。</a:t>
            </a:r>
            <a:endParaRPr lang="zh-CN" altLang="en-US"/>
          </a:p>
          <a:p>
            <a:pPr marL="901700" lvl="1" indent="-277813">
              <a:lnSpc>
                <a:spcPct val="105000"/>
              </a:lnSpc>
              <a:spcBef>
                <a:spcPct val="0"/>
              </a:spcBef>
            </a:pPr>
            <a:r>
              <a:rPr lang="zh-CN" altLang="en-US"/>
              <a:t>采用</a:t>
            </a:r>
            <a:r>
              <a:rPr lang="zh-CN" altLang="en-US">
                <a:solidFill>
                  <a:srgbClr val="0000FF"/>
                </a:solidFill>
              </a:rPr>
              <a:t>动态二进制转换技术</a:t>
            </a:r>
            <a:r>
              <a:rPr lang="zh-CN" altLang="en-US"/>
              <a:t>实现与</a:t>
            </a:r>
            <a:r>
              <a:rPr lang="en-US" altLang="zh-CN"/>
              <a:t>X86</a:t>
            </a:r>
            <a:r>
              <a:rPr lang="zh-CN" altLang="en-US"/>
              <a:t>处理机</a:t>
            </a:r>
            <a:r>
              <a:rPr lang="zh-CN" altLang="en-US" smtClean="0"/>
              <a:t>兼容。</a:t>
            </a:r>
            <a:endParaRPr lang="zh-CN" altLang="en-US"/>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灯片编号占位符 4"/>
          <p:cNvSpPr>
            <a:spLocks noGrp="1"/>
          </p:cNvSpPr>
          <p:nvPr>
            <p:ph type="sldNum" sz="quarter" idx="11"/>
          </p:nvPr>
        </p:nvSpPr>
        <p:spPr/>
        <p:txBody>
          <a:bodyPr/>
          <a:lstStyle/>
          <a:p>
            <a:fld id="{55BF4CE8-2505-4D98-A189-0111127F5447}" type="slidenum">
              <a:rPr lang="zh-CN" altLang="en-US"/>
              <a:pPr/>
              <a:t>11</a:t>
            </a:fld>
            <a:endParaRPr lang="en-US" altLang="zh-CN"/>
          </a:p>
        </p:txBody>
      </p:sp>
      <p:sp>
        <p:nvSpPr>
          <p:cNvPr id="1710082" name="Rectangle 2"/>
          <p:cNvSpPr>
            <a:spLocks noGrp="1" noChangeArrowheads="1"/>
          </p:cNvSpPr>
          <p:nvPr>
            <p:ph type="title"/>
          </p:nvPr>
        </p:nvSpPr>
        <p:spPr/>
        <p:txBody>
          <a:bodyPr/>
          <a:lstStyle/>
          <a:p>
            <a:r>
              <a:rPr lang="en-US" altLang="zh-CN"/>
              <a:t>7.5.3 </a:t>
            </a:r>
            <a:r>
              <a:rPr lang="zh-CN" altLang="en-US"/>
              <a:t>数据相关</a:t>
            </a:r>
          </a:p>
        </p:txBody>
      </p:sp>
      <p:sp>
        <p:nvSpPr>
          <p:cNvPr id="1710083" name="Rectangle 3"/>
          <p:cNvSpPr>
            <a:spLocks noGrp="1" noChangeArrowheads="1"/>
          </p:cNvSpPr>
          <p:nvPr>
            <p:ph type="body" idx="1"/>
          </p:nvPr>
        </p:nvSpPr>
        <p:spPr>
          <a:xfrm>
            <a:off x="323850" y="549275"/>
            <a:ext cx="8712200" cy="1008063"/>
          </a:xfrm>
        </p:spPr>
        <p:txBody>
          <a:bodyPr/>
          <a:lstStyle/>
          <a:p>
            <a:pPr>
              <a:spcBef>
                <a:spcPct val="10000"/>
              </a:spcBef>
            </a:pPr>
            <a:r>
              <a:rPr lang="zh-CN" altLang="en-US">
                <a:solidFill>
                  <a:srgbClr val="FF0066"/>
                </a:solidFill>
                <a:ea typeface="黑体" pitchFamily="2" charset="-122"/>
              </a:rPr>
              <a:t>解决办法</a:t>
            </a:r>
            <a:r>
              <a:rPr lang="zh-CN" altLang="en-US"/>
              <a:t>：</a:t>
            </a:r>
          </a:p>
          <a:p>
            <a:pPr lvl="1">
              <a:spcBef>
                <a:spcPct val="10000"/>
              </a:spcBef>
            </a:pPr>
            <a:r>
              <a:rPr lang="zh-CN" altLang="en-US"/>
              <a:t>采用</a:t>
            </a:r>
            <a:r>
              <a:rPr lang="zh-CN" altLang="en-US">
                <a:solidFill>
                  <a:srgbClr val="CC0000"/>
                </a:solidFill>
              </a:rPr>
              <a:t>直通</a:t>
            </a:r>
            <a:r>
              <a:rPr lang="zh-CN" altLang="en-US"/>
              <a:t>（</a:t>
            </a:r>
            <a:r>
              <a:rPr lang="en-US" altLang="zh-CN"/>
              <a:t>forwarding</a:t>
            </a:r>
            <a:r>
              <a:rPr lang="zh-CN" altLang="en-US"/>
              <a:t>）</a:t>
            </a:r>
            <a:r>
              <a:rPr lang="zh-CN" altLang="en-US">
                <a:solidFill>
                  <a:srgbClr val="CC0000"/>
                </a:solidFill>
              </a:rPr>
              <a:t>技术</a:t>
            </a:r>
            <a:r>
              <a:rPr lang="zh-CN" altLang="en-US"/>
              <a:t>（</a:t>
            </a:r>
            <a:r>
              <a:rPr lang="zh-CN" altLang="en-US">
                <a:solidFill>
                  <a:srgbClr val="0000FF"/>
                </a:solidFill>
              </a:rPr>
              <a:t>相关直接通路</a:t>
            </a:r>
            <a:r>
              <a:rPr lang="zh-CN" altLang="en-US"/>
              <a:t>）</a:t>
            </a:r>
            <a:endParaRPr lang="en-US" altLang="zh-CN"/>
          </a:p>
        </p:txBody>
      </p:sp>
      <p:sp>
        <p:nvSpPr>
          <p:cNvPr id="1710084" name="Text Box 4"/>
          <p:cNvSpPr txBox="1">
            <a:spLocks noChangeArrowheads="1"/>
          </p:cNvSpPr>
          <p:nvPr/>
        </p:nvSpPr>
        <p:spPr bwMode="auto">
          <a:xfrm>
            <a:off x="2430463" y="5981700"/>
            <a:ext cx="4518025" cy="485775"/>
          </a:xfrm>
          <a:prstGeom prst="rect">
            <a:avLst/>
          </a:prstGeom>
          <a:solidFill>
            <a:srgbClr val="FFFFFF"/>
          </a:solidFill>
          <a:ln w="9525">
            <a:noFill/>
            <a:miter lim="800000"/>
            <a:headEnd/>
            <a:tailEnd/>
          </a:ln>
        </p:spPr>
        <p:txBody>
          <a:bodyPr lIns="0" tIns="0" rIns="0" bIns="0" anchor="ctr"/>
          <a:lstStyle/>
          <a:p>
            <a:pPr>
              <a:spcBef>
                <a:spcPct val="0"/>
              </a:spcBef>
            </a:pPr>
            <a:r>
              <a:rPr lang="zh-CN" altLang="en-US" sz="2400">
                <a:solidFill>
                  <a:schemeClr val="bg2"/>
                </a:solidFill>
                <a:ea typeface="楷体_GB2312" pitchFamily="49" charset="-122"/>
              </a:rPr>
              <a:t>图</a:t>
            </a:r>
            <a:r>
              <a:rPr lang="en-US" altLang="zh-CN" sz="2400">
                <a:solidFill>
                  <a:schemeClr val="bg2"/>
                </a:solidFill>
                <a:ea typeface="楷体_GB2312" pitchFamily="49" charset="-122"/>
              </a:rPr>
              <a:t>7.22  </a:t>
            </a:r>
            <a:r>
              <a:rPr lang="zh-CN" altLang="en-US" sz="2400">
                <a:solidFill>
                  <a:schemeClr val="bg2"/>
                </a:solidFill>
                <a:ea typeface="楷体_GB2312" pitchFamily="49" charset="-122"/>
              </a:rPr>
              <a:t>采用直通技术的流水线</a:t>
            </a:r>
          </a:p>
        </p:txBody>
      </p:sp>
      <p:sp>
        <p:nvSpPr>
          <p:cNvPr id="1710085" name="Text Box 5"/>
          <p:cNvSpPr txBox="1">
            <a:spLocks noChangeArrowheads="1"/>
          </p:cNvSpPr>
          <p:nvPr/>
        </p:nvSpPr>
        <p:spPr bwMode="auto">
          <a:xfrm>
            <a:off x="515938" y="2976563"/>
            <a:ext cx="766762" cy="663575"/>
          </a:xfrm>
          <a:prstGeom prst="rect">
            <a:avLst/>
          </a:prstGeom>
          <a:solidFill>
            <a:srgbClr val="FFFF99"/>
          </a:solidFill>
          <a:ln w="28575">
            <a:solidFill>
              <a:srgbClr val="000000"/>
            </a:solidFill>
            <a:miter lim="800000"/>
            <a:headEnd/>
            <a:tailEnd/>
          </a:ln>
        </p:spPr>
        <p:txBody>
          <a:bodyPr lIns="0" tIns="0" rIns="0" bIns="0" anchor="ctr"/>
          <a:lstStyle/>
          <a:p>
            <a:pPr>
              <a:spcBef>
                <a:spcPts val="300"/>
              </a:spcBef>
            </a:pPr>
            <a:r>
              <a:rPr lang="en-US" altLang="zh-CN" sz="2400">
                <a:ea typeface="楷体_GB2312" pitchFamily="49" charset="-122"/>
              </a:rPr>
              <a:t>IM</a:t>
            </a:r>
          </a:p>
        </p:txBody>
      </p:sp>
      <p:sp>
        <p:nvSpPr>
          <p:cNvPr id="1710086" name="Text Box 6"/>
          <p:cNvSpPr txBox="1">
            <a:spLocks noChangeArrowheads="1"/>
          </p:cNvSpPr>
          <p:nvPr/>
        </p:nvSpPr>
        <p:spPr bwMode="auto">
          <a:xfrm>
            <a:off x="2306638" y="3103563"/>
            <a:ext cx="765175" cy="665162"/>
          </a:xfrm>
          <a:prstGeom prst="rect">
            <a:avLst/>
          </a:prstGeom>
          <a:solidFill>
            <a:srgbClr val="FFFF99"/>
          </a:solidFill>
          <a:ln w="28575">
            <a:solidFill>
              <a:srgbClr val="000000"/>
            </a:solidFill>
            <a:miter lim="800000"/>
            <a:headEnd/>
            <a:tailEnd/>
          </a:ln>
        </p:spPr>
        <p:txBody>
          <a:bodyPr lIns="0" tIns="0" rIns="0" bIns="0" anchor="ctr"/>
          <a:lstStyle/>
          <a:p>
            <a:pPr>
              <a:spcBef>
                <a:spcPts val="300"/>
              </a:spcBef>
            </a:pPr>
            <a:r>
              <a:rPr lang="en-US" altLang="zh-CN" sz="2400">
                <a:ea typeface="楷体_GB2312" pitchFamily="49" charset="-122"/>
              </a:rPr>
              <a:t>R</a:t>
            </a:r>
          </a:p>
        </p:txBody>
      </p:sp>
      <p:sp>
        <p:nvSpPr>
          <p:cNvPr id="1710087" name="Text Box 7"/>
          <p:cNvSpPr txBox="1">
            <a:spLocks noChangeArrowheads="1"/>
          </p:cNvSpPr>
          <p:nvPr/>
        </p:nvSpPr>
        <p:spPr bwMode="auto">
          <a:xfrm>
            <a:off x="6143625" y="3103563"/>
            <a:ext cx="768350" cy="665162"/>
          </a:xfrm>
          <a:prstGeom prst="rect">
            <a:avLst/>
          </a:prstGeom>
          <a:solidFill>
            <a:srgbClr val="FFFF99"/>
          </a:solidFill>
          <a:ln w="28575">
            <a:solidFill>
              <a:srgbClr val="000000"/>
            </a:solidFill>
            <a:miter lim="800000"/>
            <a:headEnd/>
            <a:tailEnd/>
          </a:ln>
        </p:spPr>
        <p:txBody>
          <a:bodyPr lIns="0" tIns="0" rIns="0" bIns="0" anchor="ctr"/>
          <a:lstStyle/>
          <a:p>
            <a:pPr>
              <a:spcBef>
                <a:spcPts val="300"/>
              </a:spcBef>
            </a:pPr>
            <a:r>
              <a:rPr lang="en-US" altLang="zh-CN" sz="2400">
                <a:ea typeface="楷体_GB2312" pitchFamily="49" charset="-122"/>
              </a:rPr>
              <a:t>DM</a:t>
            </a:r>
          </a:p>
        </p:txBody>
      </p:sp>
      <p:sp>
        <p:nvSpPr>
          <p:cNvPr id="1710088" name="Text Box 8"/>
          <p:cNvSpPr txBox="1">
            <a:spLocks noChangeArrowheads="1"/>
          </p:cNvSpPr>
          <p:nvPr/>
        </p:nvSpPr>
        <p:spPr bwMode="auto">
          <a:xfrm>
            <a:off x="7932738" y="2976563"/>
            <a:ext cx="766762" cy="663575"/>
          </a:xfrm>
          <a:prstGeom prst="rect">
            <a:avLst/>
          </a:prstGeom>
          <a:solidFill>
            <a:srgbClr val="FFFF99"/>
          </a:solidFill>
          <a:ln w="28575">
            <a:solidFill>
              <a:srgbClr val="000000"/>
            </a:solidFill>
            <a:miter lim="800000"/>
            <a:headEnd/>
            <a:tailEnd/>
          </a:ln>
        </p:spPr>
        <p:txBody>
          <a:bodyPr lIns="0" tIns="0" rIns="0" bIns="0" anchor="ctr"/>
          <a:lstStyle/>
          <a:p>
            <a:pPr>
              <a:spcBef>
                <a:spcPts val="300"/>
              </a:spcBef>
            </a:pPr>
            <a:r>
              <a:rPr lang="en-US" altLang="zh-CN" sz="2400">
                <a:ea typeface="楷体_GB2312" pitchFamily="49" charset="-122"/>
              </a:rPr>
              <a:t>R</a:t>
            </a:r>
          </a:p>
        </p:txBody>
      </p:sp>
      <p:sp>
        <p:nvSpPr>
          <p:cNvPr id="1710089" name="Rectangle 9"/>
          <p:cNvSpPr>
            <a:spLocks noChangeArrowheads="1"/>
          </p:cNvSpPr>
          <p:nvPr/>
        </p:nvSpPr>
        <p:spPr bwMode="auto">
          <a:xfrm>
            <a:off x="1538288" y="2217738"/>
            <a:ext cx="257175" cy="2436812"/>
          </a:xfrm>
          <a:prstGeom prst="rect">
            <a:avLst/>
          </a:prstGeom>
          <a:solidFill>
            <a:srgbClr val="CCFFFF"/>
          </a:solidFill>
          <a:ln w="28575">
            <a:solidFill>
              <a:srgbClr val="000000"/>
            </a:solidFill>
            <a:miter lim="800000"/>
            <a:headEnd/>
            <a:tailEnd/>
          </a:ln>
        </p:spPr>
        <p:txBody>
          <a:bodyPr anchor="ctr"/>
          <a:lstStyle/>
          <a:p>
            <a:endParaRPr lang="zh-CN" altLang="en-US"/>
          </a:p>
        </p:txBody>
      </p:sp>
      <p:sp>
        <p:nvSpPr>
          <p:cNvPr id="1710090" name="Line 10"/>
          <p:cNvSpPr>
            <a:spLocks noChangeShapeType="1"/>
          </p:cNvSpPr>
          <p:nvPr/>
        </p:nvSpPr>
        <p:spPr bwMode="auto">
          <a:xfrm>
            <a:off x="1282700" y="3325813"/>
            <a:ext cx="258763" cy="1587"/>
          </a:xfrm>
          <a:prstGeom prst="line">
            <a:avLst/>
          </a:prstGeom>
          <a:noFill/>
          <a:ln w="28575">
            <a:solidFill>
              <a:srgbClr val="000000"/>
            </a:solidFill>
            <a:round/>
            <a:headEnd/>
            <a:tailEnd/>
          </a:ln>
        </p:spPr>
        <p:txBody>
          <a:bodyPr anchor="ctr"/>
          <a:lstStyle/>
          <a:p>
            <a:endParaRPr lang="zh-CN" altLang="en-US"/>
          </a:p>
        </p:txBody>
      </p:sp>
      <p:sp>
        <p:nvSpPr>
          <p:cNvPr id="1710091" name="Line 11"/>
          <p:cNvSpPr>
            <a:spLocks noChangeShapeType="1"/>
          </p:cNvSpPr>
          <p:nvPr/>
        </p:nvSpPr>
        <p:spPr bwMode="auto">
          <a:xfrm>
            <a:off x="1795463" y="3325813"/>
            <a:ext cx="511175" cy="0"/>
          </a:xfrm>
          <a:prstGeom prst="line">
            <a:avLst/>
          </a:prstGeom>
          <a:noFill/>
          <a:ln w="28575">
            <a:solidFill>
              <a:srgbClr val="000000"/>
            </a:solidFill>
            <a:round/>
            <a:headEnd/>
            <a:tailEnd/>
          </a:ln>
        </p:spPr>
        <p:txBody>
          <a:bodyPr anchor="ctr"/>
          <a:lstStyle/>
          <a:p>
            <a:endParaRPr lang="zh-CN" altLang="en-US"/>
          </a:p>
        </p:txBody>
      </p:sp>
      <p:sp>
        <p:nvSpPr>
          <p:cNvPr id="1710092" name="Line 12"/>
          <p:cNvSpPr>
            <a:spLocks noChangeShapeType="1"/>
          </p:cNvSpPr>
          <p:nvPr/>
        </p:nvSpPr>
        <p:spPr bwMode="auto">
          <a:xfrm>
            <a:off x="2051050" y="3325813"/>
            <a:ext cx="0" cy="220662"/>
          </a:xfrm>
          <a:prstGeom prst="line">
            <a:avLst/>
          </a:prstGeom>
          <a:noFill/>
          <a:ln w="28575">
            <a:solidFill>
              <a:srgbClr val="000000"/>
            </a:solidFill>
            <a:round/>
            <a:headEnd/>
            <a:tailEnd/>
          </a:ln>
        </p:spPr>
        <p:txBody>
          <a:bodyPr anchor="ctr"/>
          <a:lstStyle/>
          <a:p>
            <a:endParaRPr lang="zh-CN" altLang="en-US"/>
          </a:p>
        </p:txBody>
      </p:sp>
      <p:sp>
        <p:nvSpPr>
          <p:cNvPr id="1710093" name="Line 13"/>
          <p:cNvSpPr>
            <a:spLocks noChangeShapeType="1"/>
          </p:cNvSpPr>
          <p:nvPr/>
        </p:nvSpPr>
        <p:spPr bwMode="auto">
          <a:xfrm>
            <a:off x="2051050" y="3546475"/>
            <a:ext cx="255588" cy="0"/>
          </a:xfrm>
          <a:prstGeom prst="line">
            <a:avLst/>
          </a:prstGeom>
          <a:noFill/>
          <a:ln w="28575">
            <a:solidFill>
              <a:srgbClr val="000000"/>
            </a:solidFill>
            <a:round/>
            <a:headEnd/>
            <a:tailEnd/>
          </a:ln>
        </p:spPr>
        <p:txBody>
          <a:bodyPr anchor="ctr"/>
          <a:lstStyle/>
          <a:p>
            <a:endParaRPr lang="zh-CN" altLang="en-US"/>
          </a:p>
        </p:txBody>
      </p:sp>
      <p:sp>
        <p:nvSpPr>
          <p:cNvPr id="1710094" name="Line 14"/>
          <p:cNvSpPr>
            <a:spLocks noChangeShapeType="1"/>
          </p:cNvSpPr>
          <p:nvPr/>
        </p:nvSpPr>
        <p:spPr bwMode="auto">
          <a:xfrm>
            <a:off x="3073400" y="3325813"/>
            <a:ext cx="257175" cy="0"/>
          </a:xfrm>
          <a:prstGeom prst="line">
            <a:avLst/>
          </a:prstGeom>
          <a:noFill/>
          <a:ln w="28575">
            <a:solidFill>
              <a:srgbClr val="000000"/>
            </a:solidFill>
            <a:round/>
            <a:headEnd/>
            <a:tailEnd/>
          </a:ln>
        </p:spPr>
        <p:txBody>
          <a:bodyPr anchor="ctr"/>
          <a:lstStyle/>
          <a:p>
            <a:endParaRPr lang="zh-CN" altLang="en-US"/>
          </a:p>
        </p:txBody>
      </p:sp>
      <p:sp>
        <p:nvSpPr>
          <p:cNvPr id="1710095" name="Line 15"/>
          <p:cNvSpPr>
            <a:spLocks noChangeShapeType="1"/>
          </p:cNvSpPr>
          <p:nvPr/>
        </p:nvSpPr>
        <p:spPr bwMode="auto">
          <a:xfrm>
            <a:off x="3073400" y="3546475"/>
            <a:ext cx="257175" cy="0"/>
          </a:xfrm>
          <a:prstGeom prst="line">
            <a:avLst/>
          </a:prstGeom>
          <a:noFill/>
          <a:ln w="28575">
            <a:solidFill>
              <a:srgbClr val="000000"/>
            </a:solidFill>
            <a:round/>
            <a:headEnd/>
            <a:tailEnd/>
          </a:ln>
        </p:spPr>
        <p:txBody>
          <a:bodyPr anchor="ctr"/>
          <a:lstStyle/>
          <a:p>
            <a:endParaRPr lang="zh-CN" altLang="en-US"/>
          </a:p>
        </p:txBody>
      </p:sp>
      <p:sp>
        <p:nvSpPr>
          <p:cNvPr id="1710096" name="Rectangle 16"/>
          <p:cNvSpPr>
            <a:spLocks noChangeArrowheads="1"/>
          </p:cNvSpPr>
          <p:nvPr/>
        </p:nvSpPr>
        <p:spPr bwMode="auto">
          <a:xfrm>
            <a:off x="7451725" y="2217738"/>
            <a:ext cx="257175" cy="2436812"/>
          </a:xfrm>
          <a:prstGeom prst="rect">
            <a:avLst/>
          </a:prstGeom>
          <a:solidFill>
            <a:srgbClr val="CCFFFF"/>
          </a:solidFill>
          <a:ln w="28575">
            <a:solidFill>
              <a:srgbClr val="000000"/>
            </a:solidFill>
            <a:miter lim="800000"/>
            <a:headEnd/>
            <a:tailEnd/>
          </a:ln>
        </p:spPr>
        <p:txBody>
          <a:bodyPr anchor="ctr"/>
          <a:lstStyle/>
          <a:p>
            <a:endParaRPr lang="zh-CN" altLang="en-US"/>
          </a:p>
        </p:txBody>
      </p:sp>
      <p:sp>
        <p:nvSpPr>
          <p:cNvPr id="1710097" name="Rectangle 17"/>
          <p:cNvSpPr>
            <a:spLocks noChangeArrowheads="1"/>
          </p:cNvSpPr>
          <p:nvPr/>
        </p:nvSpPr>
        <p:spPr bwMode="auto">
          <a:xfrm>
            <a:off x="5375275" y="2217738"/>
            <a:ext cx="258763" cy="2436812"/>
          </a:xfrm>
          <a:prstGeom prst="rect">
            <a:avLst/>
          </a:prstGeom>
          <a:solidFill>
            <a:srgbClr val="CCFFFF"/>
          </a:solidFill>
          <a:ln w="28575">
            <a:solidFill>
              <a:srgbClr val="000000"/>
            </a:solidFill>
            <a:miter lim="800000"/>
            <a:headEnd/>
            <a:tailEnd/>
          </a:ln>
        </p:spPr>
        <p:txBody>
          <a:bodyPr anchor="ctr"/>
          <a:lstStyle/>
          <a:p>
            <a:endParaRPr lang="zh-CN" altLang="en-US"/>
          </a:p>
        </p:txBody>
      </p:sp>
      <p:sp>
        <p:nvSpPr>
          <p:cNvPr id="1710098" name="Rectangle 18"/>
          <p:cNvSpPr>
            <a:spLocks noChangeArrowheads="1"/>
          </p:cNvSpPr>
          <p:nvPr/>
        </p:nvSpPr>
        <p:spPr bwMode="auto">
          <a:xfrm>
            <a:off x="3330575" y="2217738"/>
            <a:ext cx="255588" cy="2436812"/>
          </a:xfrm>
          <a:prstGeom prst="rect">
            <a:avLst/>
          </a:prstGeom>
          <a:solidFill>
            <a:srgbClr val="CCFFFF"/>
          </a:solidFill>
          <a:ln w="28575">
            <a:solidFill>
              <a:srgbClr val="000000"/>
            </a:solidFill>
            <a:miter lim="800000"/>
            <a:headEnd/>
            <a:tailEnd/>
          </a:ln>
        </p:spPr>
        <p:txBody>
          <a:bodyPr anchor="ctr"/>
          <a:lstStyle/>
          <a:p>
            <a:endParaRPr lang="zh-CN" altLang="en-US"/>
          </a:p>
        </p:txBody>
      </p:sp>
      <p:sp>
        <p:nvSpPr>
          <p:cNvPr id="1710099" name="AutoShape 19"/>
          <p:cNvSpPr>
            <a:spLocks noChangeArrowheads="1"/>
          </p:cNvSpPr>
          <p:nvPr/>
        </p:nvSpPr>
        <p:spPr bwMode="auto">
          <a:xfrm rot="-5400000">
            <a:off x="3960813" y="3052762"/>
            <a:ext cx="1550988" cy="766763"/>
          </a:xfrm>
          <a:prstGeom prst="flowChartManualOperation">
            <a:avLst/>
          </a:prstGeom>
          <a:solidFill>
            <a:srgbClr val="FFFF99"/>
          </a:solidFill>
          <a:ln w="28575">
            <a:solidFill>
              <a:srgbClr val="000000"/>
            </a:solidFill>
            <a:miter lim="800000"/>
            <a:headEnd/>
            <a:tailEnd/>
          </a:ln>
        </p:spPr>
        <p:txBody>
          <a:bodyPr anchor="ctr"/>
          <a:lstStyle/>
          <a:p>
            <a:endParaRPr lang="zh-CN" altLang="en-US"/>
          </a:p>
        </p:txBody>
      </p:sp>
      <p:sp>
        <p:nvSpPr>
          <p:cNvPr id="1710100" name="Text Box 20"/>
          <p:cNvSpPr txBox="1">
            <a:spLocks noChangeArrowheads="1"/>
          </p:cNvSpPr>
          <p:nvPr/>
        </p:nvSpPr>
        <p:spPr bwMode="auto">
          <a:xfrm>
            <a:off x="4371975" y="3144838"/>
            <a:ext cx="682625" cy="623887"/>
          </a:xfrm>
          <a:prstGeom prst="rect">
            <a:avLst/>
          </a:prstGeom>
          <a:solidFill>
            <a:srgbClr val="FFFF99"/>
          </a:solidFill>
          <a:ln w="9525">
            <a:noFill/>
            <a:miter lim="800000"/>
            <a:headEnd/>
            <a:tailEnd/>
          </a:ln>
        </p:spPr>
        <p:txBody>
          <a:bodyPr lIns="0" tIns="0" rIns="0" bIns="0" anchor="ctr"/>
          <a:lstStyle/>
          <a:p>
            <a:pPr>
              <a:spcBef>
                <a:spcPts val="300"/>
              </a:spcBef>
            </a:pPr>
            <a:r>
              <a:rPr lang="en-US" altLang="zh-CN" sz="2400">
                <a:ea typeface="楷体_GB2312" pitchFamily="49" charset="-122"/>
              </a:rPr>
              <a:t>ALU</a:t>
            </a:r>
          </a:p>
        </p:txBody>
      </p:sp>
      <p:sp>
        <p:nvSpPr>
          <p:cNvPr id="1710101" name="Line 21"/>
          <p:cNvSpPr>
            <a:spLocks noChangeShapeType="1"/>
          </p:cNvSpPr>
          <p:nvPr/>
        </p:nvSpPr>
        <p:spPr bwMode="auto">
          <a:xfrm>
            <a:off x="3584575" y="3325813"/>
            <a:ext cx="768350" cy="0"/>
          </a:xfrm>
          <a:prstGeom prst="line">
            <a:avLst/>
          </a:prstGeom>
          <a:noFill/>
          <a:ln w="28575">
            <a:solidFill>
              <a:srgbClr val="000000"/>
            </a:solidFill>
            <a:round/>
            <a:headEnd/>
            <a:tailEnd/>
          </a:ln>
        </p:spPr>
        <p:txBody>
          <a:bodyPr anchor="ctr"/>
          <a:lstStyle/>
          <a:p>
            <a:endParaRPr lang="zh-CN" altLang="en-US"/>
          </a:p>
        </p:txBody>
      </p:sp>
      <p:sp>
        <p:nvSpPr>
          <p:cNvPr id="1710102" name="Line 22"/>
          <p:cNvSpPr>
            <a:spLocks noChangeShapeType="1"/>
          </p:cNvSpPr>
          <p:nvPr/>
        </p:nvSpPr>
        <p:spPr bwMode="auto">
          <a:xfrm>
            <a:off x="3584575" y="3546475"/>
            <a:ext cx="768350" cy="1588"/>
          </a:xfrm>
          <a:prstGeom prst="line">
            <a:avLst/>
          </a:prstGeom>
          <a:noFill/>
          <a:ln w="28575">
            <a:solidFill>
              <a:srgbClr val="000000"/>
            </a:solidFill>
            <a:round/>
            <a:headEnd/>
            <a:tailEnd/>
          </a:ln>
        </p:spPr>
        <p:txBody>
          <a:bodyPr anchor="ctr"/>
          <a:lstStyle/>
          <a:p>
            <a:endParaRPr lang="zh-CN" altLang="en-US"/>
          </a:p>
        </p:txBody>
      </p:sp>
      <p:sp>
        <p:nvSpPr>
          <p:cNvPr id="1710103" name="Line 23"/>
          <p:cNvSpPr>
            <a:spLocks noChangeShapeType="1"/>
          </p:cNvSpPr>
          <p:nvPr/>
        </p:nvSpPr>
        <p:spPr bwMode="auto">
          <a:xfrm>
            <a:off x="5119688" y="3325813"/>
            <a:ext cx="255587" cy="1587"/>
          </a:xfrm>
          <a:prstGeom prst="line">
            <a:avLst/>
          </a:prstGeom>
          <a:noFill/>
          <a:ln w="28575">
            <a:solidFill>
              <a:srgbClr val="000000"/>
            </a:solidFill>
            <a:round/>
            <a:headEnd/>
            <a:tailEnd/>
          </a:ln>
        </p:spPr>
        <p:txBody>
          <a:bodyPr anchor="ctr"/>
          <a:lstStyle/>
          <a:p>
            <a:endParaRPr lang="zh-CN" altLang="en-US"/>
          </a:p>
        </p:txBody>
      </p:sp>
      <p:sp>
        <p:nvSpPr>
          <p:cNvPr id="1710104" name="Line 24"/>
          <p:cNvSpPr>
            <a:spLocks noChangeShapeType="1"/>
          </p:cNvSpPr>
          <p:nvPr/>
        </p:nvSpPr>
        <p:spPr bwMode="auto">
          <a:xfrm>
            <a:off x="5630863" y="3325813"/>
            <a:ext cx="512762" cy="0"/>
          </a:xfrm>
          <a:prstGeom prst="line">
            <a:avLst/>
          </a:prstGeom>
          <a:noFill/>
          <a:ln w="28575">
            <a:solidFill>
              <a:srgbClr val="000000"/>
            </a:solidFill>
            <a:round/>
            <a:headEnd/>
            <a:tailEnd/>
          </a:ln>
        </p:spPr>
        <p:txBody>
          <a:bodyPr anchor="ctr"/>
          <a:lstStyle/>
          <a:p>
            <a:endParaRPr lang="zh-CN" altLang="en-US"/>
          </a:p>
        </p:txBody>
      </p:sp>
      <p:sp>
        <p:nvSpPr>
          <p:cNvPr id="1710105" name="Line 25"/>
          <p:cNvSpPr>
            <a:spLocks noChangeShapeType="1"/>
          </p:cNvSpPr>
          <p:nvPr/>
        </p:nvSpPr>
        <p:spPr bwMode="auto">
          <a:xfrm>
            <a:off x="5886450" y="3325813"/>
            <a:ext cx="0" cy="665162"/>
          </a:xfrm>
          <a:prstGeom prst="line">
            <a:avLst/>
          </a:prstGeom>
          <a:noFill/>
          <a:ln w="28575">
            <a:solidFill>
              <a:srgbClr val="000000"/>
            </a:solidFill>
            <a:round/>
            <a:headEnd/>
            <a:tailEnd/>
          </a:ln>
        </p:spPr>
        <p:txBody>
          <a:bodyPr anchor="ctr"/>
          <a:lstStyle/>
          <a:p>
            <a:endParaRPr lang="zh-CN" altLang="en-US"/>
          </a:p>
        </p:txBody>
      </p:sp>
      <p:sp>
        <p:nvSpPr>
          <p:cNvPr id="1710106" name="Line 26"/>
          <p:cNvSpPr>
            <a:spLocks noChangeShapeType="1"/>
          </p:cNvSpPr>
          <p:nvPr/>
        </p:nvSpPr>
        <p:spPr bwMode="auto">
          <a:xfrm>
            <a:off x="5886450" y="3990975"/>
            <a:ext cx="1279525" cy="1588"/>
          </a:xfrm>
          <a:prstGeom prst="line">
            <a:avLst/>
          </a:prstGeom>
          <a:noFill/>
          <a:ln w="28575">
            <a:solidFill>
              <a:srgbClr val="000000"/>
            </a:solidFill>
            <a:round/>
            <a:headEnd/>
            <a:tailEnd/>
          </a:ln>
        </p:spPr>
        <p:txBody>
          <a:bodyPr anchor="ctr"/>
          <a:lstStyle/>
          <a:p>
            <a:endParaRPr lang="zh-CN" altLang="en-US"/>
          </a:p>
        </p:txBody>
      </p:sp>
      <p:sp>
        <p:nvSpPr>
          <p:cNvPr id="1710107" name="Line 27"/>
          <p:cNvSpPr>
            <a:spLocks noChangeShapeType="1"/>
          </p:cNvSpPr>
          <p:nvPr/>
        </p:nvSpPr>
        <p:spPr bwMode="auto">
          <a:xfrm>
            <a:off x="7702550" y="3325813"/>
            <a:ext cx="230188" cy="0"/>
          </a:xfrm>
          <a:prstGeom prst="line">
            <a:avLst/>
          </a:prstGeom>
          <a:noFill/>
          <a:ln w="28575">
            <a:solidFill>
              <a:srgbClr val="000000"/>
            </a:solidFill>
            <a:round/>
            <a:headEnd/>
            <a:tailEnd/>
          </a:ln>
        </p:spPr>
        <p:txBody>
          <a:bodyPr anchor="ctr"/>
          <a:lstStyle/>
          <a:p>
            <a:endParaRPr lang="zh-CN" altLang="en-US"/>
          </a:p>
        </p:txBody>
      </p:sp>
      <p:sp>
        <p:nvSpPr>
          <p:cNvPr id="1710108" name="Line 28"/>
          <p:cNvSpPr>
            <a:spLocks noChangeShapeType="1"/>
          </p:cNvSpPr>
          <p:nvPr/>
        </p:nvSpPr>
        <p:spPr bwMode="auto">
          <a:xfrm>
            <a:off x="6910388" y="3325813"/>
            <a:ext cx="554037" cy="0"/>
          </a:xfrm>
          <a:prstGeom prst="line">
            <a:avLst/>
          </a:prstGeom>
          <a:noFill/>
          <a:ln w="28575">
            <a:solidFill>
              <a:srgbClr val="000000"/>
            </a:solidFill>
            <a:round/>
            <a:headEnd/>
            <a:tailEnd/>
          </a:ln>
        </p:spPr>
        <p:txBody>
          <a:bodyPr anchor="ctr"/>
          <a:lstStyle/>
          <a:p>
            <a:endParaRPr lang="zh-CN" altLang="en-US"/>
          </a:p>
        </p:txBody>
      </p:sp>
      <p:sp>
        <p:nvSpPr>
          <p:cNvPr id="1710109" name="Line 29"/>
          <p:cNvSpPr>
            <a:spLocks noChangeShapeType="1"/>
          </p:cNvSpPr>
          <p:nvPr/>
        </p:nvSpPr>
        <p:spPr bwMode="auto">
          <a:xfrm>
            <a:off x="7165975" y="3546475"/>
            <a:ext cx="288925" cy="0"/>
          </a:xfrm>
          <a:prstGeom prst="line">
            <a:avLst/>
          </a:prstGeom>
          <a:noFill/>
          <a:ln w="28575">
            <a:solidFill>
              <a:srgbClr val="000000"/>
            </a:solidFill>
            <a:round/>
            <a:headEnd/>
            <a:tailEnd/>
          </a:ln>
        </p:spPr>
        <p:txBody>
          <a:bodyPr anchor="ctr"/>
          <a:lstStyle/>
          <a:p>
            <a:endParaRPr lang="zh-CN" altLang="en-US"/>
          </a:p>
        </p:txBody>
      </p:sp>
      <p:sp>
        <p:nvSpPr>
          <p:cNvPr id="1710110" name="Line 30"/>
          <p:cNvSpPr>
            <a:spLocks noChangeShapeType="1"/>
          </p:cNvSpPr>
          <p:nvPr/>
        </p:nvSpPr>
        <p:spPr bwMode="auto">
          <a:xfrm>
            <a:off x="7165975" y="3546475"/>
            <a:ext cx="0" cy="444500"/>
          </a:xfrm>
          <a:prstGeom prst="line">
            <a:avLst/>
          </a:prstGeom>
          <a:noFill/>
          <a:ln w="28575">
            <a:solidFill>
              <a:srgbClr val="000000"/>
            </a:solidFill>
            <a:round/>
            <a:headEnd/>
            <a:tailEnd/>
          </a:ln>
        </p:spPr>
        <p:txBody>
          <a:bodyPr anchor="ctr"/>
          <a:lstStyle/>
          <a:p>
            <a:endParaRPr lang="zh-CN" altLang="en-US"/>
          </a:p>
        </p:txBody>
      </p:sp>
      <p:sp>
        <p:nvSpPr>
          <p:cNvPr id="1710111" name="Line 31"/>
          <p:cNvSpPr>
            <a:spLocks noChangeShapeType="1"/>
          </p:cNvSpPr>
          <p:nvPr/>
        </p:nvSpPr>
        <p:spPr bwMode="auto">
          <a:xfrm>
            <a:off x="4095750" y="2003425"/>
            <a:ext cx="1588" cy="1550988"/>
          </a:xfrm>
          <a:prstGeom prst="line">
            <a:avLst/>
          </a:prstGeom>
          <a:noFill/>
          <a:ln w="19050">
            <a:solidFill>
              <a:srgbClr val="000000"/>
            </a:solidFill>
            <a:prstDash val="dash"/>
            <a:round/>
            <a:headEnd/>
            <a:tailEnd/>
          </a:ln>
        </p:spPr>
        <p:txBody>
          <a:bodyPr anchor="ctr"/>
          <a:lstStyle/>
          <a:p>
            <a:endParaRPr lang="zh-CN" altLang="en-US"/>
          </a:p>
        </p:txBody>
      </p:sp>
      <p:sp>
        <p:nvSpPr>
          <p:cNvPr id="1710112" name="Line 32"/>
          <p:cNvSpPr>
            <a:spLocks noChangeShapeType="1"/>
          </p:cNvSpPr>
          <p:nvPr/>
        </p:nvSpPr>
        <p:spPr bwMode="auto">
          <a:xfrm>
            <a:off x="4095750" y="1995488"/>
            <a:ext cx="1384300" cy="1587"/>
          </a:xfrm>
          <a:prstGeom prst="line">
            <a:avLst/>
          </a:prstGeom>
          <a:noFill/>
          <a:ln w="19050">
            <a:solidFill>
              <a:srgbClr val="000000"/>
            </a:solidFill>
            <a:prstDash val="dash"/>
            <a:round/>
            <a:headEnd/>
            <a:tailEnd/>
          </a:ln>
        </p:spPr>
        <p:txBody>
          <a:bodyPr anchor="ctr"/>
          <a:lstStyle/>
          <a:p>
            <a:endParaRPr lang="zh-CN" altLang="en-US"/>
          </a:p>
        </p:txBody>
      </p:sp>
      <p:sp>
        <p:nvSpPr>
          <p:cNvPr id="1710113" name="Line 33"/>
          <p:cNvSpPr>
            <a:spLocks noChangeShapeType="1"/>
          </p:cNvSpPr>
          <p:nvPr/>
        </p:nvSpPr>
        <p:spPr bwMode="auto">
          <a:xfrm>
            <a:off x="5500688" y="1982788"/>
            <a:ext cx="3175" cy="220662"/>
          </a:xfrm>
          <a:prstGeom prst="line">
            <a:avLst/>
          </a:prstGeom>
          <a:noFill/>
          <a:ln w="19050">
            <a:solidFill>
              <a:srgbClr val="000000"/>
            </a:solidFill>
            <a:prstDash val="dash"/>
            <a:round/>
            <a:headEnd/>
            <a:tailEnd/>
          </a:ln>
        </p:spPr>
        <p:txBody>
          <a:bodyPr anchor="ctr"/>
          <a:lstStyle/>
          <a:p>
            <a:endParaRPr lang="zh-CN" altLang="en-US"/>
          </a:p>
        </p:txBody>
      </p:sp>
      <p:sp>
        <p:nvSpPr>
          <p:cNvPr id="1710114" name="Line 34"/>
          <p:cNvSpPr>
            <a:spLocks noChangeShapeType="1"/>
          </p:cNvSpPr>
          <p:nvPr/>
        </p:nvSpPr>
        <p:spPr bwMode="auto">
          <a:xfrm>
            <a:off x="3841750" y="1781175"/>
            <a:ext cx="1588" cy="1552575"/>
          </a:xfrm>
          <a:prstGeom prst="line">
            <a:avLst/>
          </a:prstGeom>
          <a:noFill/>
          <a:ln w="19050">
            <a:solidFill>
              <a:srgbClr val="000000"/>
            </a:solidFill>
            <a:prstDash val="dash"/>
            <a:round/>
            <a:headEnd/>
            <a:tailEnd/>
          </a:ln>
        </p:spPr>
        <p:txBody>
          <a:bodyPr anchor="ctr"/>
          <a:lstStyle/>
          <a:p>
            <a:endParaRPr lang="zh-CN" altLang="en-US"/>
          </a:p>
        </p:txBody>
      </p:sp>
      <p:sp>
        <p:nvSpPr>
          <p:cNvPr id="1710115" name="Line 35"/>
          <p:cNvSpPr>
            <a:spLocks noChangeShapeType="1"/>
          </p:cNvSpPr>
          <p:nvPr/>
        </p:nvSpPr>
        <p:spPr bwMode="auto">
          <a:xfrm>
            <a:off x="3841750" y="1773238"/>
            <a:ext cx="3792538" cy="1587"/>
          </a:xfrm>
          <a:prstGeom prst="line">
            <a:avLst/>
          </a:prstGeom>
          <a:noFill/>
          <a:ln w="19050">
            <a:solidFill>
              <a:srgbClr val="000000"/>
            </a:solidFill>
            <a:prstDash val="dash"/>
            <a:round/>
            <a:headEnd/>
            <a:tailEnd/>
          </a:ln>
        </p:spPr>
        <p:txBody>
          <a:bodyPr anchor="ctr"/>
          <a:lstStyle/>
          <a:p>
            <a:endParaRPr lang="zh-CN" altLang="en-US"/>
          </a:p>
        </p:txBody>
      </p:sp>
      <p:sp>
        <p:nvSpPr>
          <p:cNvPr id="1710116" name="Line 36"/>
          <p:cNvSpPr>
            <a:spLocks noChangeShapeType="1"/>
          </p:cNvSpPr>
          <p:nvPr/>
        </p:nvSpPr>
        <p:spPr bwMode="auto">
          <a:xfrm>
            <a:off x="7635875" y="1785938"/>
            <a:ext cx="1588" cy="433387"/>
          </a:xfrm>
          <a:prstGeom prst="line">
            <a:avLst/>
          </a:prstGeom>
          <a:noFill/>
          <a:ln w="19050">
            <a:solidFill>
              <a:srgbClr val="000000"/>
            </a:solidFill>
            <a:prstDash val="dash"/>
            <a:round/>
            <a:headEnd/>
            <a:tailEnd/>
          </a:ln>
        </p:spPr>
        <p:txBody>
          <a:bodyPr anchor="ctr"/>
          <a:lstStyle/>
          <a:p>
            <a:endParaRPr lang="zh-CN" altLang="en-US"/>
          </a:p>
        </p:txBody>
      </p:sp>
      <p:sp>
        <p:nvSpPr>
          <p:cNvPr id="1710117" name="Text Box 37"/>
          <p:cNvSpPr txBox="1">
            <a:spLocks noChangeArrowheads="1"/>
          </p:cNvSpPr>
          <p:nvPr/>
        </p:nvSpPr>
        <p:spPr bwMode="auto">
          <a:xfrm>
            <a:off x="323850" y="5003800"/>
            <a:ext cx="8496300" cy="887413"/>
          </a:xfrm>
          <a:prstGeom prst="rect">
            <a:avLst/>
          </a:prstGeom>
          <a:solidFill>
            <a:srgbClr val="FFFFFF"/>
          </a:solidFill>
          <a:ln w="9525">
            <a:noFill/>
            <a:miter lim="800000"/>
            <a:headEnd/>
            <a:tailEnd/>
          </a:ln>
        </p:spPr>
        <p:txBody>
          <a:bodyPr lIns="0" tIns="0" rIns="0" bIns="0" anchor="ctr"/>
          <a:lstStyle/>
          <a:p>
            <a:pPr marL="622300" indent="-622300" algn="just">
              <a:spcBef>
                <a:spcPct val="0"/>
              </a:spcBef>
            </a:pPr>
            <a:r>
              <a:rPr lang="zh-CN" altLang="en-US" sz="2400">
                <a:ea typeface="楷体_GB2312" pitchFamily="49" charset="-122"/>
              </a:rPr>
              <a:t>注：虚线为直通专用通路，</a:t>
            </a:r>
            <a:r>
              <a:rPr lang="en-US" altLang="zh-CN" sz="2400">
                <a:ea typeface="楷体_GB2312" pitchFamily="49" charset="-122"/>
              </a:rPr>
              <a:t>IM</a:t>
            </a:r>
            <a:r>
              <a:rPr lang="zh-CN" altLang="en-US" sz="2400">
                <a:ea typeface="楷体_GB2312" pitchFamily="49" charset="-122"/>
              </a:rPr>
              <a:t>为指令储存器，</a:t>
            </a:r>
            <a:r>
              <a:rPr lang="en-US" altLang="zh-CN" sz="2400">
                <a:ea typeface="楷体_GB2312" pitchFamily="49" charset="-122"/>
              </a:rPr>
              <a:t>R</a:t>
            </a:r>
            <a:r>
              <a:rPr lang="zh-CN" altLang="en-US" sz="2400">
                <a:ea typeface="楷体_GB2312" pitchFamily="49" charset="-122"/>
              </a:rPr>
              <a:t>为寄存器组，</a:t>
            </a:r>
            <a:r>
              <a:rPr lang="en-US" altLang="zh-CN" sz="2400">
                <a:ea typeface="楷体_GB2312" pitchFamily="49" charset="-122"/>
              </a:rPr>
              <a:t>ALU</a:t>
            </a:r>
            <a:r>
              <a:rPr lang="zh-CN" altLang="en-US" sz="2400">
                <a:ea typeface="楷体_GB2312" pitchFamily="49" charset="-122"/>
              </a:rPr>
              <a:t>为运算器，</a:t>
            </a:r>
            <a:r>
              <a:rPr lang="en-US" altLang="zh-CN" sz="2400">
                <a:ea typeface="楷体_GB2312" pitchFamily="49" charset="-122"/>
              </a:rPr>
              <a:t>DM</a:t>
            </a:r>
            <a:r>
              <a:rPr lang="zh-CN" altLang="en-US" sz="2400">
                <a:ea typeface="楷体_GB2312" pitchFamily="49" charset="-122"/>
              </a:rPr>
              <a:t>为数据储存器</a:t>
            </a:r>
          </a:p>
        </p:txBody>
      </p:sp>
      <p:sp>
        <p:nvSpPr>
          <p:cNvPr id="1710118" name="Line 38"/>
          <p:cNvSpPr>
            <a:spLocks noChangeShapeType="1"/>
          </p:cNvSpPr>
          <p:nvPr/>
        </p:nvSpPr>
        <p:spPr bwMode="auto">
          <a:xfrm>
            <a:off x="5972175" y="2025650"/>
            <a:ext cx="1588" cy="1293813"/>
          </a:xfrm>
          <a:prstGeom prst="line">
            <a:avLst/>
          </a:prstGeom>
          <a:noFill/>
          <a:ln w="19050">
            <a:solidFill>
              <a:srgbClr val="000000"/>
            </a:solidFill>
            <a:prstDash val="dash"/>
            <a:round/>
            <a:headEnd/>
            <a:tailEnd/>
          </a:ln>
        </p:spPr>
        <p:txBody>
          <a:bodyPr anchor="ctr"/>
          <a:lstStyle/>
          <a:p>
            <a:endParaRPr lang="zh-CN" altLang="en-US"/>
          </a:p>
        </p:txBody>
      </p:sp>
      <p:sp>
        <p:nvSpPr>
          <p:cNvPr id="1710119" name="Line 39"/>
          <p:cNvSpPr>
            <a:spLocks noChangeShapeType="1"/>
          </p:cNvSpPr>
          <p:nvPr/>
        </p:nvSpPr>
        <p:spPr bwMode="auto">
          <a:xfrm>
            <a:off x="6032500" y="1995488"/>
            <a:ext cx="1385888" cy="1587"/>
          </a:xfrm>
          <a:prstGeom prst="line">
            <a:avLst/>
          </a:prstGeom>
          <a:noFill/>
          <a:ln w="19050">
            <a:solidFill>
              <a:srgbClr val="000000"/>
            </a:solidFill>
            <a:prstDash val="dash"/>
            <a:round/>
            <a:headEnd/>
            <a:tailEnd/>
          </a:ln>
        </p:spPr>
        <p:txBody>
          <a:bodyPr anchor="ctr"/>
          <a:lstStyle/>
          <a:p>
            <a:endParaRPr lang="zh-CN" altLang="en-US"/>
          </a:p>
        </p:txBody>
      </p:sp>
      <p:sp>
        <p:nvSpPr>
          <p:cNvPr id="1710120" name="Line 40"/>
          <p:cNvSpPr>
            <a:spLocks noChangeShapeType="1"/>
          </p:cNvSpPr>
          <p:nvPr/>
        </p:nvSpPr>
        <p:spPr bwMode="auto">
          <a:xfrm>
            <a:off x="7500938" y="2003425"/>
            <a:ext cx="4762" cy="222250"/>
          </a:xfrm>
          <a:prstGeom prst="line">
            <a:avLst/>
          </a:prstGeom>
          <a:noFill/>
          <a:ln w="19050">
            <a:solidFill>
              <a:srgbClr val="000000"/>
            </a:solidFill>
            <a:prstDash val="dash"/>
            <a:round/>
            <a:headEnd/>
            <a:tailEnd/>
          </a:ln>
        </p:spPr>
        <p:txBody>
          <a:bodyPr anchor="ctr"/>
          <a:lstStyle/>
          <a:p>
            <a:endParaRPr lang="zh-CN" altLang="en-US"/>
          </a:p>
        </p:txBody>
      </p:sp>
      <p:sp>
        <p:nvSpPr>
          <p:cNvPr id="1710121" name="Text Box 41"/>
          <p:cNvSpPr txBox="1">
            <a:spLocks noChangeArrowheads="1"/>
          </p:cNvSpPr>
          <p:nvPr/>
        </p:nvSpPr>
        <p:spPr bwMode="auto">
          <a:xfrm>
            <a:off x="250825" y="2133600"/>
            <a:ext cx="1152525" cy="822325"/>
          </a:xfrm>
          <a:prstGeom prst="rect">
            <a:avLst/>
          </a:prstGeom>
          <a:noFill/>
          <a:ln w="28575" algn="ctr">
            <a:noFill/>
            <a:miter lim="800000"/>
            <a:headEnd/>
            <a:tailEnd/>
          </a:ln>
          <a:effectLst/>
        </p:spPr>
        <p:txBody>
          <a:bodyPr>
            <a:spAutoFit/>
          </a:bodyPr>
          <a:lstStyle/>
          <a:p>
            <a:r>
              <a:rPr lang="zh-CN" altLang="en-US" sz="2400">
                <a:ea typeface="楷体_GB2312" pitchFamily="49" charset="-122"/>
              </a:rPr>
              <a:t>指令</a:t>
            </a:r>
            <a:br>
              <a:rPr lang="zh-CN" altLang="en-US" sz="2400">
                <a:ea typeface="楷体_GB2312" pitchFamily="49" charset="-122"/>
              </a:rPr>
            </a:br>
            <a:r>
              <a:rPr lang="zh-CN" altLang="en-US" sz="2400">
                <a:ea typeface="楷体_GB2312" pitchFamily="49" charset="-122"/>
              </a:rPr>
              <a:t>储存器</a:t>
            </a:r>
          </a:p>
        </p:txBody>
      </p:sp>
      <p:sp>
        <p:nvSpPr>
          <p:cNvPr id="1710122" name="Text Box 42"/>
          <p:cNvSpPr txBox="1">
            <a:spLocks noChangeArrowheads="1"/>
          </p:cNvSpPr>
          <p:nvPr/>
        </p:nvSpPr>
        <p:spPr bwMode="auto">
          <a:xfrm>
            <a:off x="1763713" y="2611438"/>
            <a:ext cx="1584325" cy="457200"/>
          </a:xfrm>
          <a:prstGeom prst="rect">
            <a:avLst/>
          </a:prstGeom>
          <a:noFill/>
          <a:ln w="28575" algn="ctr">
            <a:noFill/>
            <a:miter lim="800000"/>
            <a:headEnd/>
            <a:tailEnd/>
          </a:ln>
          <a:effectLst/>
        </p:spPr>
        <p:txBody>
          <a:bodyPr>
            <a:spAutoFit/>
          </a:bodyPr>
          <a:lstStyle/>
          <a:p>
            <a:r>
              <a:rPr lang="zh-CN" altLang="en-US" sz="2400">
                <a:ea typeface="楷体_GB2312" pitchFamily="49" charset="-122"/>
              </a:rPr>
              <a:t>寄存器组</a:t>
            </a:r>
          </a:p>
        </p:txBody>
      </p:sp>
      <p:sp>
        <p:nvSpPr>
          <p:cNvPr id="1710123" name="Text Box 43"/>
          <p:cNvSpPr txBox="1">
            <a:spLocks noChangeArrowheads="1"/>
          </p:cNvSpPr>
          <p:nvPr/>
        </p:nvSpPr>
        <p:spPr bwMode="auto">
          <a:xfrm>
            <a:off x="7740650" y="3644900"/>
            <a:ext cx="1223963" cy="822325"/>
          </a:xfrm>
          <a:prstGeom prst="rect">
            <a:avLst/>
          </a:prstGeom>
          <a:noFill/>
          <a:ln w="28575" algn="ctr">
            <a:noFill/>
            <a:miter lim="800000"/>
            <a:headEnd/>
            <a:tailEnd/>
          </a:ln>
          <a:effectLst/>
        </p:spPr>
        <p:txBody>
          <a:bodyPr>
            <a:spAutoFit/>
          </a:bodyPr>
          <a:lstStyle/>
          <a:p>
            <a:r>
              <a:rPr lang="zh-CN" altLang="en-US" sz="2400">
                <a:ea typeface="楷体_GB2312" pitchFamily="49" charset="-122"/>
              </a:rPr>
              <a:t>寄存器组</a:t>
            </a:r>
          </a:p>
        </p:txBody>
      </p:sp>
      <p:sp>
        <p:nvSpPr>
          <p:cNvPr id="1710124" name="Text Box 44"/>
          <p:cNvSpPr txBox="1">
            <a:spLocks noChangeArrowheads="1"/>
          </p:cNvSpPr>
          <p:nvPr/>
        </p:nvSpPr>
        <p:spPr bwMode="auto">
          <a:xfrm>
            <a:off x="6011863" y="2246313"/>
            <a:ext cx="1152525" cy="822325"/>
          </a:xfrm>
          <a:prstGeom prst="rect">
            <a:avLst/>
          </a:prstGeom>
          <a:noFill/>
          <a:ln w="28575" algn="ctr">
            <a:noFill/>
            <a:miter lim="800000"/>
            <a:headEnd/>
            <a:tailEnd/>
          </a:ln>
          <a:effectLst/>
        </p:spPr>
        <p:txBody>
          <a:bodyPr>
            <a:spAutoFit/>
          </a:bodyPr>
          <a:lstStyle/>
          <a:p>
            <a:r>
              <a:rPr lang="zh-CN" altLang="en-US" sz="2400">
                <a:ea typeface="楷体_GB2312" pitchFamily="49" charset="-122"/>
              </a:rPr>
              <a:t>数据</a:t>
            </a:r>
            <a:br>
              <a:rPr lang="zh-CN" altLang="en-US" sz="2400">
                <a:ea typeface="楷体_GB2312" pitchFamily="49" charset="-122"/>
              </a:rPr>
            </a:br>
            <a:r>
              <a:rPr lang="zh-CN" altLang="en-US" sz="2400">
                <a:ea typeface="楷体_GB2312" pitchFamily="49" charset="-122"/>
              </a:rPr>
              <a:t>储存器</a:t>
            </a:r>
          </a:p>
        </p:txBody>
      </p:sp>
    </p:spTree>
  </p:cSld>
  <p:clrMapOvr>
    <a:masterClrMapping/>
  </p:clrMapOvr>
  <p:transition spd="med"/>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E1C57281-8B5F-455E-989A-B18B859AA203}" type="slidenum">
              <a:rPr lang="zh-CN" altLang="en-US"/>
              <a:pPr/>
              <a:t>110</a:t>
            </a:fld>
            <a:endParaRPr lang="en-US" altLang="zh-CN"/>
          </a:p>
        </p:txBody>
      </p:sp>
      <p:sp>
        <p:nvSpPr>
          <p:cNvPr id="1765378" name="Rectangle 2"/>
          <p:cNvSpPr>
            <a:spLocks noGrp="1" noChangeArrowheads="1"/>
          </p:cNvSpPr>
          <p:nvPr>
            <p:ph type="title"/>
          </p:nvPr>
        </p:nvSpPr>
        <p:spPr/>
        <p:txBody>
          <a:bodyPr/>
          <a:lstStyle/>
          <a:p>
            <a:r>
              <a:rPr lang="en-US" altLang="zh-CN"/>
              <a:t>7.8.2 </a:t>
            </a:r>
            <a:r>
              <a:rPr lang="zh-CN" altLang="en-US"/>
              <a:t>超长指令字处理器</a:t>
            </a:r>
          </a:p>
        </p:txBody>
      </p:sp>
      <p:sp>
        <p:nvSpPr>
          <p:cNvPr id="1765379" name="Rectangle 3"/>
          <p:cNvSpPr>
            <a:spLocks noGrp="1" noChangeArrowheads="1"/>
          </p:cNvSpPr>
          <p:nvPr>
            <p:ph type="body" idx="1"/>
          </p:nvPr>
        </p:nvSpPr>
        <p:spPr>
          <a:xfrm>
            <a:off x="395288" y="836613"/>
            <a:ext cx="8569325" cy="5688012"/>
          </a:xfrm>
        </p:spPr>
        <p:txBody>
          <a:bodyPr/>
          <a:lstStyle/>
          <a:p>
            <a:pPr marL="444500" indent="-444500">
              <a:lnSpc>
                <a:spcPct val="105000"/>
              </a:lnSpc>
              <a:spcBef>
                <a:spcPct val="0"/>
              </a:spcBef>
              <a:buFont typeface="Wingdings" pitchFamily="2" charset="2"/>
              <a:buNone/>
            </a:pPr>
            <a:r>
              <a:rPr lang="en-US" altLang="zh-CN">
                <a:solidFill>
                  <a:schemeClr val="bg2"/>
                </a:solidFill>
                <a:latin typeface="Arial" charset="0"/>
              </a:rPr>
              <a:t>4.</a:t>
            </a:r>
            <a:r>
              <a:rPr lang="en-US" altLang="zh-CN"/>
              <a:t> </a:t>
            </a:r>
            <a:r>
              <a:rPr lang="en-US" altLang="zh-CN">
                <a:solidFill>
                  <a:srgbClr val="800000"/>
                </a:solidFill>
              </a:rPr>
              <a:t>VLIW</a:t>
            </a:r>
            <a:r>
              <a:rPr lang="zh-CN" altLang="en-US">
                <a:solidFill>
                  <a:srgbClr val="800000"/>
                </a:solidFill>
              </a:rPr>
              <a:t>处理机</a:t>
            </a:r>
            <a:endParaRPr lang="en-US" altLang="zh-CN"/>
          </a:p>
          <a:p>
            <a:pPr marL="444500" indent="-444500">
              <a:lnSpc>
                <a:spcPct val="105000"/>
              </a:lnSpc>
              <a:spcBef>
                <a:spcPct val="0"/>
              </a:spcBef>
              <a:buClr>
                <a:srgbClr val="006600"/>
              </a:buClr>
              <a:buSzTx/>
              <a:buFont typeface="Wingdings" pitchFamily="2" charset="2"/>
              <a:buAutoNum type="circleNumDbPlain" startAt="3"/>
            </a:pPr>
            <a:r>
              <a:rPr lang="en-US" altLang="zh-CN"/>
              <a:t>Crusoe</a:t>
            </a:r>
            <a:r>
              <a:rPr lang="zh-CN" altLang="en-US" smtClean="0"/>
              <a:t>处理机：</a:t>
            </a:r>
            <a:endParaRPr lang="zh-CN" altLang="en-US"/>
          </a:p>
          <a:p>
            <a:pPr marL="901700" lvl="1" indent="-277813">
              <a:lnSpc>
                <a:spcPct val="105000"/>
              </a:lnSpc>
              <a:spcBef>
                <a:spcPct val="0"/>
              </a:spcBef>
            </a:pPr>
            <a:r>
              <a:rPr lang="zh-CN" altLang="en-US"/>
              <a:t>由</a:t>
            </a:r>
            <a:r>
              <a:rPr lang="en-US" altLang="zh-CN"/>
              <a:t>Transmeta</a:t>
            </a:r>
            <a:r>
              <a:rPr lang="zh-CN" altLang="en-US"/>
              <a:t>公司</a:t>
            </a:r>
            <a:r>
              <a:rPr lang="zh-CN" altLang="en-US" smtClean="0"/>
              <a:t>研制。</a:t>
            </a:r>
            <a:endParaRPr lang="zh-CN" altLang="en-US"/>
          </a:p>
          <a:p>
            <a:pPr marL="901700" lvl="1" indent="-277813">
              <a:lnSpc>
                <a:spcPct val="105000"/>
              </a:lnSpc>
              <a:spcBef>
                <a:spcPct val="0"/>
              </a:spcBef>
            </a:pPr>
            <a:r>
              <a:rPr lang="zh-CN" altLang="en-US"/>
              <a:t>已经大量应用于笔记本计算机中，一个重要特点是功耗很低。</a:t>
            </a:r>
          </a:p>
          <a:p>
            <a:pPr marL="901700" lvl="1" indent="-277813">
              <a:lnSpc>
                <a:spcPct val="105000"/>
              </a:lnSpc>
              <a:spcBef>
                <a:spcPct val="0"/>
              </a:spcBef>
            </a:pPr>
            <a:r>
              <a:rPr lang="zh-CN" altLang="en-US"/>
              <a:t>采用</a:t>
            </a:r>
            <a:r>
              <a:rPr lang="zh-CN" altLang="en-US">
                <a:solidFill>
                  <a:srgbClr val="0000FF"/>
                </a:solidFill>
              </a:rPr>
              <a:t>动态二进制转换技术</a:t>
            </a:r>
            <a:r>
              <a:rPr lang="zh-CN" altLang="en-US"/>
              <a:t>把</a:t>
            </a:r>
            <a:r>
              <a:rPr lang="en-US" altLang="zh-CN"/>
              <a:t>X86</a:t>
            </a:r>
            <a:r>
              <a:rPr lang="zh-CN" altLang="en-US"/>
              <a:t>通用处理机的程序直接映射到</a:t>
            </a:r>
            <a:r>
              <a:rPr lang="en-US" altLang="zh-CN"/>
              <a:t>Crusoe</a:t>
            </a:r>
            <a:r>
              <a:rPr lang="zh-CN" altLang="en-US"/>
              <a:t>处理机的</a:t>
            </a:r>
            <a:r>
              <a:rPr lang="en-US" altLang="zh-CN"/>
              <a:t>VLIW</a:t>
            </a:r>
            <a:r>
              <a:rPr lang="zh-CN" altLang="en-US"/>
              <a:t>结构中执行。</a:t>
            </a:r>
          </a:p>
          <a:p>
            <a:pPr marL="444500" indent="-444500">
              <a:lnSpc>
                <a:spcPct val="105000"/>
              </a:lnSpc>
              <a:spcBef>
                <a:spcPct val="0"/>
              </a:spcBef>
              <a:buClr>
                <a:srgbClr val="006600"/>
              </a:buClr>
              <a:buSzTx/>
              <a:buFont typeface="Wingdings" pitchFamily="2" charset="2"/>
              <a:buAutoNum type="circleNumDbPlain" startAt="3"/>
            </a:pPr>
            <a:r>
              <a:rPr lang="en-US" altLang="en-US"/>
              <a:t>嵌入式、DSP、JAVA</a:t>
            </a:r>
            <a:r>
              <a:rPr lang="en-US" altLang="en-US" smtClean="0"/>
              <a:t>虚拟机</a:t>
            </a:r>
            <a:r>
              <a:rPr lang="zh-CN" altLang="en-US" smtClean="0"/>
              <a:t>：</a:t>
            </a:r>
            <a:endParaRPr lang="zh-CN" altLang="en-US"/>
          </a:p>
          <a:p>
            <a:pPr marL="901700" lvl="1" indent="-277813">
              <a:lnSpc>
                <a:spcPct val="105000"/>
              </a:lnSpc>
              <a:spcBef>
                <a:spcPct val="0"/>
              </a:spcBef>
            </a:pPr>
            <a:r>
              <a:rPr lang="zh-CN" altLang="en-US"/>
              <a:t>很多</a:t>
            </a:r>
            <a:r>
              <a:rPr lang="zh-CN" altLang="en-US">
                <a:solidFill>
                  <a:srgbClr val="FF0000"/>
                </a:solidFill>
              </a:rPr>
              <a:t>专用处理机</a:t>
            </a:r>
            <a:r>
              <a:rPr lang="zh-CN" altLang="en-US"/>
              <a:t>采用</a:t>
            </a:r>
            <a:r>
              <a:rPr lang="en-US" altLang="zh-CN"/>
              <a:t>VLIW</a:t>
            </a:r>
            <a:r>
              <a:rPr lang="zh-CN" altLang="en-US" smtClean="0"/>
              <a:t>体系结构。</a:t>
            </a:r>
            <a:endParaRPr lang="zh-CN" altLang="en-US"/>
          </a:p>
        </p:txBody>
      </p:sp>
    </p:spTree>
  </p:cSld>
  <p:clrMapOvr>
    <a:masterClrMapping/>
  </p:clrMapOvr>
  <p:transition spd="med"/>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D434D421-9347-45CD-A43E-8F59A1193A23}" type="slidenum">
              <a:rPr lang="zh-CN" altLang="en-US"/>
              <a:pPr/>
              <a:t>111</a:t>
            </a:fld>
            <a:endParaRPr lang="en-US" altLang="zh-CN"/>
          </a:p>
        </p:txBody>
      </p:sp>
      <p:sp>
        <p:nvSpPr>
          <p:cNvPr id="1766402" name="Rectangle 2"/>
          <p:cNvSpPr>
            <a:spLocks noGrp="1" noChangeArrowheads="1"/>
          </p:cNvSpPr>
          <p:nvPr>
            <p:ph type="title"/>
          </p:nvPr>
        </p:nvSpPr>
        <p:spPr/>
        <p:txBody>
          <a:bodyPr/>
          <a:lstStyle/>
          <a:p>
            <a:r>
              <a:rPr lang="en-US" altLang="zh-CN"/>
              <a:t>7.8.2 </a:t>
            </a:r>
            <a:r>
              <a:rPr lang="zh-CN" altLang="en-US"/>
              <a:t>超长指令字处理器</a:t>
            </a:r>
          </a:p>
        </p:txBody>
      </p:sp>
      <p:sp>
        <p:nvSpPr>
          <p:cNvPr id="1766403" name="Rectangle 3"/>
          <p:cNvSpPr>
            <a:spLocks noGrp="1" noChangeArrowheads="1"/>
          </p:cNvSpPr>
          <p:nvPr>
            <p:ph type="body" idx="1"/>
          </p:nvPr>
        </p:nvSpPr>
        <p:spPr>
          <a:xfrm>
            <a:off x="395288" y="836613"/>
            <a:ext cx="8569325" cy="5688012"/>
          </a:xfrm>
        </p:spPr>
        <p:txBody>
          <a:bodyPr/>
          <a:lstStyle/>
          <a:p>
            <a:pPr marL="355600" indent="-355600">
              <a:spcBef>
                <a:spcPct val="10000"/>
              </a:spcBef>
              <a:buFont typeface="Wingdings" pitchFamily="2" charset="2"/>
              <a:buNone/>
            </a:pPr>
            <a:r>
              <a:rPr lang="en-US" altLang="zh-CN">
                <a:solidFill>
                  <a:schemeClr val="bg2"/>
                </a:solidFill>
                <a:latin typeface="Arial" charset="0"/>
              </a:rPr>
              <a:t>5.</a:t>
            </a:r>
            <a:r>
              <a:rPr lang="en-US" altLang="zh-CN"/>
              <a:t> </a:t>
            </a:r>
            <a:r>
              <a:rPr lang="zh-CN" altLang="en-US">
                <a:solidFill>
                  <a:srgbClr val="800000"/>
                </a:solidFill>
              </a:rPr>
              <a:t>目标代码兼容问题</a:t>
            </a:r>
          </a:p>
          <a:p>
            <a:pPr marL="355600" indent="-355600">
              <a:spcBef>
                <a:spcPct val="10000"/>
              </a:spcBef>
              <a:buFont typeface="Wingdings" pitchFamily="2" charset="2"/>
              <a:buNone/>
            </a:pPr>
            <a:r>
              <a:rPr lang="zh-CN" altLang="en-US">
                <a:solidFill>
                  <a:srgbClr val="800000"/>
                </a:solidFill>
              </a:rPr>
              <a:t>    动态代码转换技术：两个成功的先例</a:t>
            </a:r>
            <a:endParaRPr lang="en-US" altLang="zh-CN"/>
          </a:p>
          <a:p>
            <a:pPr marL="355600" indent="-355600">
              <a:spcBef>
                <a:spcPct val="10000"/>
              </a:spcBef>
              <a:buClr>
                <a:srgbClr val="006600"/>
              </a:buClr>
              <a:buFont typeface="Wingdings" pitchFamily="2" charset="2"/>
              <a:buChar char="l"/>
            </a:pPr>
            <a:r>
              <a:rPr lang="en-US" altLang="zh-CN"/>
              <a:t>IBM</a:t>
            </a:r>
            <a:r>
              <a:rPr lang="zh-CN" altLang="en-US"/>
              <a:t>公司推出了</a:t>
            </a:r>
            <a:r>
              <a:rPr lang="zh-CN" altLang="en-US">
                <a:solidFill>
                  <a:srgbClr val="FF0000"/>
                </a:solidFill>
              </a:rPr>
              <a:t>开放源代码</a:t>
            </a:r>
            <a:r>
              <a:rPr lang="en-US" altLang="zh-CN">
                <a:solidFill>
                  <a:srgbClr val="FF0000"/>
                </a:solidFill>
              </a:rPr>
              <a:t>DAISY</a:t>
            </a:r>
            <a:r>
              <a:rPr lang="zh-CN" altLang="en-US"/>
              <a:t>，它不仅可以实现</a:t>
            </a:r>
            <a:r>
              <a:rPr lang="en-US" altLang="zh-CN"/>
              <a:t>IBM</a:t>
            </a:r>
            <a:r>
              <a:rPr lang="zh-CN" altLang="en-US"/>
              <a:t>的</a:t>
            </a:r>
            <a:r>
              <a:rPr lang="en-US" altLang="zh-CN"/>
              <a:t>VLIW</a:t>
            </a:r>
            <a:r>
              <a:rPr lang="zh-CN" altLang="en-US"/>
              <a:t>处理器与</a:t>
            </a:r>
            <a:r>
              <a:rPr lang="en-US" altLang="zh-CN"/>
              <a:t>X86</a:t>
            </a:r>
            <a:r>
              <a:rPr lang="zh-CN" altLang="en-US"/>
              <a:t>处理机之间的二进制兼容，还可以实现</a:t>
            </a:r>
            <a:r>
              <a:rPr lang="en-US" altLang="zh-CN"/>
              <a:t>PowerPC</a:t>
            </a:r>
            <a:r>
              <a:rPr lang="zh-CN" altLang="en-US"/>
              <a:t>、</a:t>
            </a:r>
            <a:r>
              <a:rPr lang="en-US" altLang="zh-CN"/>
              <a:t>S/390</a:t>
            </a:r>
            <a:r>
              <a:rPr lang="zh-CN" altLang="en-US"/>
              <a:t>、</a:t>
            </a:r>
            <a:r>
              <a:rPr lang="en-US" altLang="zh-CN"/>
              <a:t>IBM</a:t>
            </a:r>
            <a:r>
              <a:rPr lang="zh-CN" altLang="en-US"/>
              <a:t>的</a:t>
            </a:r>
            <a:r>
              <a:rPr lang="en-US" altLang="zh-CN"/>
              <a:t>Java</a:t>
            </a:r>
            <a:r>
              <a:rPr lang="zh-CN" altLang="en-US"/>
              <a:t>虚拟机与</a:t>
            </a:r>
            <a:r>
              <a:rPr lang="en-US" altLang="zh-CN"/>
              <a:t>VLIW</a:t>
            </a:r>
            <a:r>
              <a:rPr lang="zh-CN" altLang="en-US"/>
              <a:t>处理器之间的二进制兼容。</a:t>
            </a:r>
          </a:p>
          <a:p>
            <a:pPr marL="355600" indent="-355600">
              <a:spcBef>
                <a:spcPct val="10000"/>
              </a:spcBef>
              <a:buClr>
                <a:srgbClr val="006600"/>
              </a:buClr>
              <a:buFont typeface="Wingdings" pitchFamily="2" charset="2"/>
              <a:buChar char="l"/>
            </a:pPr>
            <a:r>
              <a:rPr lang="en-US" altLang="zh-CN"/>
              <a:t>Transmeta</a:t>
            </a:r>
            <a:r>
              <a:rPr lang="zh-CN" altLang="en-US"/>
              <a:t>公司推出了“</a:t>
            </a:r>
            <a:r>
              <a:rPr lang="zh-CN" altLang="en-US">
                <a:solidFill>
                  <a:srgbClr val="FF0000"/>
                </a:solidFill>
              </a:rPr>
              <a:t>代码映射软件</a:t>
            </a:r>
            <a:r>
              <a:rPr lang="zh-CN" altLang="en-US"/>
              <a:t>”（</a:t>
            </a:r>
            <a:r>
              <a:rPr lang="en-US" altLang="zh-CN"/>
              <a:t>Code Morphing Software</a:t>
            </a:r>
            <a:r>
              <a:rPr lang="zh-CN" altLang="en-US"/>
              <a:t>），这种软件可以保证</a:t>
            </a:r>
            <a:r>
              <a:rPr lang="en-US" altLang="zh-CN"/>
              <a:t>Transmeta</a:t>
            </a:r>
            <a:r>
              <a:rPr lang="zh-CN" altLang="en-US"/>
              <a:t>公司的</a:t>
            </a:r>
            <a:r>
              <a:rPr lang="en-US" altLang="zh-CN"/>
              <a:t>VLIW</a:t>
            </a:r>
            <a:r>
              <a:rPr lang="zh-CN" altLang="en-US"/>
              <a:t>处理机</a:t>
            </a:r>
            <a:r>
              <a:rPr lang="en-US" altLang="zh-CN"/>
              <a:t>Crusoe</a:t>
            </a:r>
            <a:r>
              <a:rPr lang="zh-CN" altLang="en-US"/>
              <a:t>能够与</a:t>
            </a:r>
            <a:r>
              <a:rPr lang="en-US" altLang="zh-CN"/>
              <a:t>X86</a:t>
            </a:r>
            <a:r>
              <a:rPr lang="zh-CN" altLang="en-US"/>
              <a:t>处理机之间实现二进制</a:t>
            </a:r>
            <a:r>
              <a:rPr lang="zh-CN" altLang="en-US" smtClean="0"/>
              <a:t>兼容。</a:t>
            </a:r>
            <a:endParaRPr lang="zh-CN" altLang="en-US"/>
          </a:p>
        </p:txBody>
      </p:sp>
    </p:spTree>
  </p:cSld>
  <p:clrMapOvr>
    <a:masterClrMapping/>
  </p:clrMapOvr>
  <p:transition spd="med"/>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4"/>
          <p:cNvSpPr>
            <a:spLocks noGrp="1"/>
          </p:cNvSpPr>
          <p:nvPr>
            <p:ph type="sldNum" sz="quarter" idx="11"/>
          </p:nvPr>
        </p:nvSpPr>
        <p:spPr/>
        <p:txBody>
          <a:bodyPr/>
          <a:lstStyle/>
          <a:p>
            <a:fld id="{B8BA4C5B-774B-4D77-91B1-8BDC36A941EF}" type="slidenum">
              <a:rPr lang="zh-CN" altLang="en-US"/>
              <a:pPr/>
              <a:t>112</a:t>
            </a:fld>
            <a:endParaRPr lang="en-US" altLang="zh-CN"/>
          </a:p>
        </p:txBody>
      </p:sp>
      <p:sp>
        <p:nvSpPr>
          <p:cNvPr id="1767426" name="Rectangle 2"/>
          <p:cNvSpPr>
            <a:spLocks noGrp="1" noChangeArrowheads="1"/>
          </p:cNvSpPr>
          <p:nvPr>
            <p:ph type="title"/>
          </p:nvPr>
        </p:nvSpPr>
        <p:spPr/>
        <p:txBody>
          <a:bodyPr/>
          <a:lstStyle/>
          <a:p>
            <a:r>
              <a:rPr lang="en-US" altLang="zh-CN"/>
              <a:t>7.8.2 </a:t>
            </a:r>
            <a:r>
              <a:rPr lang="zh-CN" altLang="en-US"/>
              <a:t>超长指令字处理器</a:t>
            </a:r>
          </a:p>
        </p:txBody>
      </p:sp>
      <p:sp>
        <p:nvSpPr>
          <p:cNvPr id="1767427" name="Rectangle 3"/>
          <p:cNvSpPr>
            <a:spLocks noGrp="1" noChangeArrowheads="1"/>
          </p:cNvSpPr>
          <p:nvPr>
            <p:ph type="body" idx="1"/>
          </p:nvPr>
        </p:nvSpPr>
        <p:spPr>
          <a:xfrm>
            <a:off x="395288" y="836613"/>
            <a:ext cx="8569325" cy="5688012"/>
          </a:xfrm>
        </p:spPr>
        <p:txBody>
          <a:bodyPr/>
          <a:lstStyle/>
          <a:p>
            <a:pPr marL="355600" indent="-355600">
              <a:spcBef>
                <a:spcPct val="10000"/>
              </a:spcBef>
              <a:buFont typeface="Wingdings" pitchFamily="2" charset="2"/>
              <a:buNone/>
            </a:pPr>
            <a:r>
              <a:rPr lang="en-US" altLang="zh-CN">
                <a:solidFill>
                  <a:schemeClr val="bg2"/>
                </a:solidFill>
                <a:latin typeface="Arial" charset="0"/>
              </a:rPr>
              <a:t>5.</a:t>
            </a:r>
            <a:r>
              <a:rPr lang="en-US" altLang="zh-CN"/>
              <a:t> </a:t>
            </a:r>
            <a:r>
              <a:rPr lang="zh-CN" altLang="en-US">
                <a:solidFill>
                  <a:srgbClr val="800000"/>
                </a:solidFill>
              </a:rPr>
              <a:t>目标代码兼容问题</a:t>
            </a:r>
          </a:p>
          <a:p>
            <a:pPr marL="355600" indent="-355600">
              <a:spcBef>
                <a:spcPct val="10000"/>
              </a:spcBef>
              <a:buFont typeface="Wingdings" pitchFamily="2" charset="2"/>
              <a:buNone/>
            </a:pPr>
            <a:r>
              <a:rPr lang="zh-CN" altLang="en-US">
                <a:solidFill>
                  <a:srgbClr val="800000"/>
                </a:solidFill>
              </a:rPr>
              <a:t>     </a:t>
            </a:r>
            <a:r>
              <a:rPr lang="en-US" altLang="zh-CN" u="sng">
                <a:solidFill>
                  <a:srgbClr val="0000FF"/>
                </a:solidFill>
                <a:ea typeface="黑体" pitchFamily="2" charset="-122"/>
              </a:rPr>
              <a:t>Crusoe</a:t>
            </a:r>
            <a:r>
              <a:rPr lang="zh-CN" altLang="en-US" u="sng">
                <a:solidFill>
                  <a:srgbClr val="0000FF"/>
                </a:solidFill>
                <a:ea typeface="黑体" pitchFamily="2" charset="-122"/>
              </a:rPr>
              <a:t>处理机</a:t>
            </a:r>
            <a:r>
              <a:rPr lang="zh-CN" altLang="en-US">
                <a:solidFill>
                  <a:srgbClr val="FF3300"/>
                </a:solidFill>
              </a:rPr>
              <a:t>动态转换技术</a:t>
            </a:r>
            <a:endParaRPr lang="zh-CN" altLang="en-US"/>
          </a:p>
        </p:txBody>
      </p:sp>
      <p:pic>
        <p:nvPicPr>
          <p:cNvPr id="10" name="Picture 5" descr="crusoe_software_hierarchy"/>
          <p:cNvPicPr>
            <a:picLocks noChangeAspect="1" noChangeArrowheads="1"/>
          </p:cNvPicPr>
          <p:nvPr/>
        </p:nvPicPr>
        <p:blipFill>
          <a:blip r:embed="rId2" cstate="print"/>
          <a:srcRect/>
          <a:stretch>
            <a:fillRect/>
          </a:stretch>
        </p:blipFill>
        <p:spPr bwMode="auto">
          <a:xfrm>
            <a:off x="899592" y="1977319"/>
            <a:ext cx="7344816" cy="4259993"/>
          </a:xfrm>
          <a:prstGeom prst="rect">
            <a:avLst/>
          </a:prstGeom>
          <a:noFill/>
        </p:spPr>
      </p:pic>
      <p:sp>
        <p:nvSpPr>
          <p:cNvPr id="11" name="Text Box 7"/>
          <p:cNvSpPr txBox="1">
            <a:spLocks noChangeArrowheads="1"/>
          </p:cNvSpPr>
          <p:nvPr/>
        </p:nvSpPr>
        <p:spPr bwMode="auto">
          <a:xfrm>
            <a:off x="4932040" y="5157192"/>
            <a:ext cx="3672408" cy="701675"/>
          </a:xfrm>
          <a:prstGeom prst="rect">
            <a:avLst/>
          </a:prstGeom>
          <a:solidFill>
            <a:schemeClr val="bg1"/>
          </a:solidFill>
          <a:ln w="38100" algn="ctr">
            <a:noFill/>
            <a:miter lim="800000"/>
            <a:headEnd/>
            <a:tailEnd type="none" w="med" len="lg"/>
          </a:ln>
          <a:effectLst/>
        </p:spPr>
        <p:txBody>
          <a:bodyPr wrap="square">
            <a:spAutoFit/>
          </a:bodyPr>
          <a:lstStyle/>
          <a:p>
            <a:pPr algn="l">
              <a:spcBef>
                <a:spcPct val="0"/>
              </a:spcBef>
            </a:pPr>
            <a:r>
              <a:rPr lang="en-US" altLang="zh-CN" sz="2000" smtClean="0">
                <a:latin typeface="Arial" charset="0"/>
              </a:rPr>
              <a:t>PC &amp; </a:t>
            </a:r>
            <a:r>
              <a:rPr lang="en-US" altLang="zh-CN" sz="2000">
                <a:latin typeface="Arial" charset="0"/>
              </a:rPr>
              <a:t>Internet Applications</a:t>
            </a:r>
          </a:p>
          <a:p>
            <a:pPr algn="l">
              <a:spcBef>
                <a:spcPct val="0"/>
              </a:spcBef>
            </a:pPr>
            <a:r>
              <a:rPr lang="en-US" altLang="zh-CN" sz="2000">
                <a:latin typeface="Arial" charset="0"/>
              </a:rPr>
              <a:t>Operating Systems</a:t>
            </a:r>
          </a:p>
        </p:txBody>
      </p:sp>
      <p:cxnSp>
        <p:nvCxnSpPr>
          <p:cNvPr id="13" name="直接连接符 12"/>
          <p:cNvCxnSpPr/>
          <p:nvPr/>
        </p:nvCxnSpPr>
        <p:spPr bwMode="auto">
          <a:xfrm rot="10800000">
            <a:off x="4427984" y="5877272"/>
            <a:ext cx="3816424" cy="0"/>
          </a:xfrm>
          <a:prstGeom prst="line">
            <a:avLst/>
          </a:prstGeom>
          <a:solidFill>
            <a:srgbClr val="FFFF99"/>
          </a:solidFill>
          <a:ln w="28575" cap="flat" cmpd="sng" algn="ctr">
            <a:solidFill>
              <a:schemeClr val="tx1"/>
            </a:solidFill>
            <a:prstDash val="solid"/>
            <a:round/>
            <a:headEnd type="none" w="med" len="med"/>
            <a:tailEnd type="none" w="med" len="med"/>
          </a:ln>
          <a:effectLst/>
        </p:spPr>
      </p:cxnSp>
      <p:cxnSp>
        <p:nvCxnSpPr>
          <p:cNvPr id="15" name="直接连接符 14"/>
          <p:cNvCxnSpPr/>
          <p:nvPr/>
        </p:nvCxnSpPr>
        <p:spPr bwMode="auto">
          <a:xfrm rot="10800000">
            <a:off x="3779912" y="5373216"/>
            <a:ext cx="648072" cy="504056"/>
          </a:xfrm>
          <a:prstGeom prst="line">
            <a:avLst/>
          </a:prstGeom>
          <a:solidFill>
            <a:srgbClr val="FFFF99"/>
          </a:solidFill>
          <a:ln w="28575" cap="flat" cmpd="sng" algn="ctr">
            <a:solidFill>
              <a:schemeClr val="tx1"/>
            </a:solidFill>
            <a:prstDash val="solid"/>
            <a:round/>
            <a:headEnd type="none" w="med" len="med"/>
            <a:tailEnd type="none" w="med" len="med"/>
          </a:ln>
          <a:effectLst/>
        </p:spPr>
      </p:cxnSp>
    </p:spTree>
  </p:cSld>
  <p:clrMapOvr>
    <a:masterClrMapping/>
  </p:clrMapOvr>
  <p:transition spd="med"/>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4"/>
          <p:cNvSpPr>
            <a:spLocks noGrp="1"/>
          </p:cNvSpPr>
          <p:nvPr>
            <p:ph type="sldNum" sz="quarter" idx="11"/>
          </p:nvPr>
        </p:nvSpPr>
        <p:spPr/>
        <p:txBody>
          <a:bodyPr/>
          <a:lstStyle/>
          <a:p>
            <a:fld id="{B8BA4C5B-774B-4D77-91B1-8BDC36A941EF}" type="slidenum">
              <a:rPr lang="zh-CN" altLang="en-US"/>
              <a:pPr/>
              <a:t>113</a:t>
            </a:fld>
            <a:endParaRPr lang="en-US" altLang="zh-CN"/>
          </a:p>
        </p:txBody>
      </p:sp>
      <p:sp>
        <p:nvSpPr>
          <p:cNvPr id="1767426" name="Rectangle 2"/>
          <p:cNvSpPr>
            <a:spLocks noGrp="1" noChangeArrowheads="1"/>
          </p:cNvSpPr>
          <p:nvPr>
            <p:ph type="title"/>
          </p:nvPr>
        </p:nvSpPr>
        <p:spPr/>
        <p:txBody>
          <a:bodyPr/>
          <a:lstStyle/>
          <a:p>
            <a:r>
              <a:rPr lang="en-US" altLang="zh-CN"/>
              <a:t>7.8.2 </a:t>
            </a:r>
            <a:r>
              <a:rPr lang="zh-CN" altLang="en-US"/>
              <a:t>超长指令字处理器</a:t>
            </a:r>
          </a:p>
        </p:txBody>
      </p:sp>
      <p:sp>
        <p:nvSpPr>
          <p:cNvPr id="1767427" name="Rectangle 3"/>
          <p:cNvSpPr>
            <a:spLocks noGrp="1" noChangeArrowheads="1"/>
          </p:cNvSpPr>
          <p:nvPr>
            <p:ph type="body" idx="1"/>
          </p:nvPr>
        </p:nvSpPr>
        <p:spPr>
          <a:xfrm>
            <a:off x="395288" y="836613"/>
            <a:ext cx="8569325" cy="5688012"/>
          </a:xfrm>
        </p:spPr>
        <p:txBody>
          <a:bodyPr/>
          <a:lstStyle/>
          <a:p>
            <a:pPr marL="355600" indent="-355600">
              <a:spcBef>
                <a:spcPct val="10000"/>
              </a:spcBef>
              <a:buFont typeface="Wingdings" pitchFamily="2" charset="2"/>
              <a:buNone/>
            </a:pPr>
            <a:r>
              <a:rPr lang="en-US" altLang="zh-CN">
                <a:solidFill>
                  <a:schemeClr val="bg2"/>
                </a:solidFill>
                <a:latin typeface="Arial" charset="0"/>
              </a:rPr>
              <a:t>5.</a:t>
            </a:r>
            <a:r>
              <a:rPr lang="en-US" altLang="zh-CN"/>
              <a:t> </a:t>
            </a:r>
            <a:r>
              <a:rPr lang="zh-CN" altLang="en-US">
                <a:solidFill>
                  <a:srgbClr val="800000"/>
                </a:solidFill>
              </a:rPr>
              <a:t>目标代码兼容问题</a:t>
            </a:r>
          </a:p>
          <a:p>
            <a:pPr marL="355600" indent="-355600">
              <a:spcBef>
                <a:spcPct val="10000"/>
              </a:spcBef>
              <a:buFont typeface="Wingdings" pitchFamily="2" charset="2"/>
              <a:buNone/>
            </a:pPr>
            <a:r>
              <a:rPr lang="zh-CN" altLang="en-US">
                <a:solidFill>
                  <a:srgbClr val="800000"/>
                </a:solidFill>
              </a:rPr>
              <a:t>     </a:t>
            </a:r>
            <a:r>
              <a:rPr lang="en-US" altLang="zh-CN" u="sng">
                <a:solidFill>
                  <a:srgbClr val="0000FF"/>
                </a:solidFill>
                <a:ea typeface="黑体" pitchFamily="2" charset="-122"/>
              </a:rPr>
              <a:t>Crusoe</a:t>
            </a:r>
            <a:r>
              <a:rPr lang="zh-CN" altLang="en-US" u="sng">
                <a:solidFill>
                  <a:srgbClr val="0000FF"/>
                </a:solidFill>
                <a:ea typeface="黑体" pitchFamily="2" charset="-122"/>
              </a:rPr>
              <a:t>处理机</a:t>
            </a:r>
            <a:r>
              <a:rPr lang="zh-CN" altLang="en-US">
                <a:solidFill>
                  <a:srgbClr val="FF3300"/>
                </a:solidFill>
              </a:rPr>
              <a:t>动态转换技术</a:t>
            </a:r>
            <a:endParaRPr lang="zh-CN" altLang="en-US"/>
          </a:p>
        </p:txBody>
      </p:sp>
      <p:sp>
        <p:nvSpPr>
          <p:cNvPr id="16" name="矩形 15"/>
          <p:cNvSpPr/>
          <p:nvPr/>
        </p:nvSpPr>
        <p:spPr>
          <a:xfrm>
            <a:off x="1043608" y="5013176"/>
            <a:ext cx="6912768" cy="1384995"/>
          </a:xfrm>
          <a:prstGeom prst="rect">
            <a:avLst/>
          </a:prstGeom>
        </p:spPr>
        <p:txBody>
          <a:bodyPr wrap="square">
            <a:spAutoFit/>
          </a:bodyPr>
          <a:lstStyle/>
          <a:p>
            <a:pPr marL="355600" indent="-355600" algn="l">
              <a:spcBef>
                <a:spcPts val="0"/>
              </a:spcBef>
              <a:buClr>
                <a:srgbClr val="FF0066"/>
              </a:buClr>
              <a:buSzPct val="75000"/>
            </a:pPr>
            <a:r>
              <a:rPr lang="en-US" altLang="zh-CN" smtClean="0"/>
              <a:t>Note:</a:t>
            </a:r>
          </a:p>
          <a:p>
            <a:pPr marL="355600" indent="-355600" algn="l">
              <a:spcBef>
                <a:spcPts val="0"/>
              </a:spcBef>
              <a:buClr>
                <a:srgbClr val="FF0066"/>
              </a:buClr>
              <a:buSzPct val="75000"/>
              <a:buFont typeface="Wingdings" pitchFamily="2" charset="2"/>
              <a:buChar char="u"/>
            </a:pPr>
            <a:r>
              <a:rPr lang="en-US" altLang="zh-CN" smtClean="0">
                <a:solidFill>
                  <a:srgbClr val="0000FF"/>
                </a:solidFill>
              </a:rPr>
              <a:t>Blue</a:t>
            </a:r>
            <a:r>
              <a:rPr lang="en-US" altLang="zh-CN" smtClean="0"/>
              <a:t> represents </a:t>
            </a:r>
            <a:r>
              <a:rPr lang="en-US" altLang="zh-CN" smtClean="0">
                <a:solidFill>
                  <a:srgbClr val="0000FF"/>
                </a:solidFill>
              </a:rPr>
              <a:t>hardware</a:t>
            </a:r>
            <a:r>
              <a:rPr lang="en-US" altLang="zh-CN" smtClean="0"/>
              <a:t> in silicon</a:t>
            </a:r>
          </a:p>
          <a:p>
            <a:pPr marL="355600" indent="-355600" algn="l">
              <a:spcBef>
                <a:spcPts val="0"/>
              </a:spcBef>
              <a:buClr>
                <a:srgbClr val="FF0066"/>
              </a:buClr>
              <a:buSzPct val="75000"/>
              <a:buFont typeface="Wingdings" pitchFamily="2" charset="2"/>
              <a:buChar char="u"/>
            </a:pPr>
            <a:r>
              <a:rPr lang="en-US" altLang="zh-CN" smtClean="0">
                <a:solidFill>
                  <a:srgbClr val="FF6600"/>
                </a:solidFill>
              </a:rPr>
              <a:t>Yellow</a:t>
            </a:r>
            <a:r>
              <a:rPr lang="en-US" altLang="zh-CN" smtClean="0"/>
              <a:t> represents </a:t>
            </a:r>
            <a:r>
              <a:rPr lang="en-US" altLang="zh-CN" smtClean="0">
                <a:solidFill>
                  <a:srgbClr val="FF6600"/>
                </a:solidFill>
              </a:rPr>
              <a:t>software</a:t>
            </a:r>
            <a:r>
              <a:rPr lang="en-US" altLang="zh-CN" smtClean="0"/>
              <a:t> layer</a:t>
            </a:r>
            <a:endParaRPr lang="en-US" altLang="zh-CN"/>
          </a:p>
        </p:txBody>
      </p:sp>
      <p:sp>
        <p:nvSpPr>
          <p:cNvPr id="17" name="矩形 16"/>
          <p:cNvSpPr/>
          <p:nvPr/>
        </p:nvSpPr>
        <p:spPr>
          <a:xfrm>
            <a:off x="971600" y="1959223"/>
            <a:ext cx="3024336" cy="461665"/>
          </a:xfrm>
          <a:prstGeom prst="rect">
            <a:avLst/>
          </a:prstGeom>
        </p:spPr>
        <p:txBody>
          <a:bodyPr wrap="square">
            <a:spAutoFit/>
          </a:bodyPr>
          <a:lstStyle/>
          <a:p>
            <a:pPr marL="355600" indent="-355600">
              <a:spcBef>
                <a:spcPts val="0"/>
              </a:spcBef>
              <a:buClr>
                <a:srgbClr val="FF0066"/>
              </a:buClr>
              <a:buSzPct val="75000"/>
            </a:pPr>
            <a:r>
              <a:rPr lang="en-US" altLang="zh-CN" sz="2400" smtClean="0"/>
              <a:t>Modern x86 CPU</a:t>
            </a:r>
            <a:endParaRPr lang="en-US" altLang="zh-CN" sz="2400"/>
          </a:p>
        </p:txBody>
      </p:sp>
      <p:sp>
        <p:nvSpPr>
          <p:cNvPr id="18" name="矩形 17"/>
          <p:cNvSpPr/>
          <p:nvPr/>
        </p:nvSpPr>
        <p:spPr>
          <a:xfrm>
            <a:off x="5004048" y="1959223"/>
            <a:ext cx="3024336" cy="461665"/>
          </a:xfrm>
          <a:prstGeom prst="rect">
            <a:avLst/>
          </a:prstGeom>
        </p:spPr>
        <p:txBody>
          <a:bodyPr wrap="square">
            <a:spAutoFit/>
          </a:bodyPr>
          <a:lstStyle/>
          <a:p>
            <a:pPr marL="355600" indent="-355600">
              <a:spcBef>
                <a:spcPts val="0"/>
              </a:spcBef>
              <a:buClr>
                <a:srgbClr val="FF0066"/>
              </a:buClr>
              <a:buSzPct val="75000"/>
            </a:pPr>
            <a:r>
              <a:rPr lang="en-US" altLang="zh-CN" sz="2400" smtClean="0"/>
              <a:t>Transmeta’s Crusoe</a:t>
            </a:r>
            <a:endParaRPr lang="en-US" altLang="zh-CN" sz="2400"/>
          </a:p>
        </p:txBody>
      </p:sp>
      <p:grpSp>
        <p:nvGrpSpPr>
          <p:cNvPr id="36" name="组合 35"/>
          <p:cNvGrpSpPr/>
          <p:nvPr/>
        </p:nvGrpSpPr>
        <p:grpSpPr>
          <a:xfrm>
            <a:off x="1043608" y="2420888"/>
            <a:ext cx="3096344" cy="2448272"/>
            <a:chOff x="1043608" y="2492896"/>
            <a:chExt cx="3096344" cy="2448272"/>
          </a:xfrm>
        </p:grpSpPr>
        <p:sp>
          <p:nvSpPr>
            <p:cNvPr id="27" name="矩形 26"/>
            <p:cNvSpPr/>
            <p:nvPr/>
          </p:nvSpPr>
          <p:spPr bwMode="auto">
            <a:xfrm>
              <a:off x="1691680" y="2492896"/>
              <a:ext cx="2448272" cy="1872208"/>
            </a:xfrm>
            <a:prstGeom prst="rect">
              <a:avLst/>
            </a:prstGeom>
            <a:solidFill>
              <a:srgbClr val="0000FF"/>
            </a:solidFill>
            <a:ln w="28575" cap="flat" cmpd="sng" algn="ctr">
              <a:solidFill>
                <a:srgbClr val="F8F8F8"/>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ts val="0"/>
                </a:spcBef>
                <a:spcAft>
                  <a:spcPct val="0"/>
                </a:spcAft>
                <a:buClrTx/>
                <a:buSzTx/>
                <a:buFontTx/>
                <a:buNone/>
                <a:tabLst/>
              </a:pPr>
              <a:endParaRPr kumimoji="0" lang="zh-CN" altLang="en-US" sz="1400" b="0" i="0" u="none" strike="noStrike" cap="none" normalizeH="0" baseline="0" smtClean="0">
                <a:ln>
                  <a:noFill/>
                </a:ln>
                <a:solidFill>
                  <a:schemeClr val="bg1"/>
                </a:solidFill>
                <a:effectLst/>
                <a:latin typeface="Arial" pitchFamily="34" charset="0"/>
                <a:cs typeface="Arial" pitchFamily="34" charset="0"/>
              </a:endParaRPr>
            </a:p>
          </p:txBody>
        </p:sp>
        <p:sp>
          <p:nvSpPr>
            <p:cNvPr id="19" name="矩形 18"/>
            <p:cNvSpPr/>
            <p:nvPr/>
          </p:nvSpPr>
          <p:spPr bwMode="auto">
            <a:xfrm>
              <a:off x="2195736" y="2492896"/>
              <a:ext cx="1008112" cy="648072"/>
            </a:xfrm>
            <a:prstGeom prst="rect">
              <a:avLst/>
            </a:prstGeom>
            <a:solidFill>
              <a:srgbClr val="0000FF"/>
            </a:solidFill>
            <a:ln w="28575" cap="flat" cmpd="sng" algn="ctr">
              <a:solidFill>
                <a:srgbClr val="F8F8F8"/>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ts val="0"/>
                </a:spcBef>
                <a:spcAft>
                  <a:spcPct val="0"/>
                </a:spcAft>
                <a:buClrTx/>
                <a:buSzTx/>
                <a:buFontTx/>
                <a:buNone/>
                <a:tabLst/>
              </a:pPr>
              <a:r>
                <a:rPr kumimoji="0" lang="en-US" altLang="zh-CN" sz="1400" b="0" i="0" u="none" strike="noStrike" cap="none" normalizeH="0" baseline="0" smtClean="0">
                  <a:ln>
                    <a:noFill/>
                  </a:ln>
                  <a:solidFill>
                    <a:schemeClr val="bg1"/>
                  </a:solidFill>
                  <a:effectLst/>
                  <a:latin typeface="Arial" pitchFamily="34" charset="0"/>
                  <a:cs typeface="Arial" pitchFamily="34" charset="0"/>
                </a:rPr>
                <a:t>Instruction</a:t>
              </a:r>
            </a:p>
            <a:p>
              <a:pPr marL="0" marR="0" indent="0" algn="ctr" defTabSz="914400" rtl="0" eaLnBrk="1" fontAlgn="base" latinLnBrk="0" hangingPunct="1">
                <a:lnSpc>
                  <a:spcPct val="100000"/>
                </a:lnSpc>
                <a:spcBef>
                  <a:spcPts val="0"/>
                </a:spcBef>
                <a:spcAft>
                  <a:spcPct val="0"/>
                </a:spcAft>
                <a:buClrTx/>
                <a:buSzTx/>
                <a:buFontTx/>
                <a:buNone/>
                <a:tabLst/>
              </a:pPr>
              <a:r>
                <a:rPr lang="en-US" altLang="zh-CN" sz="1400" b="0" smtClean="0">
                  <a:solidFill>
                    <a:schemeClr val="bg1"/>
                  </a:solidFill>
                  <a:latin typeface="Arial" pitchFamily="34" charset="0"/>
                  <a:cs typeface="Arial" pitchFamily="34" charset="0"/>
                </a:rPr>
                <a:t>Decode</a:t>
              </a:r>
              <a:endParaRPr kumimoji="0" lang="zh-CN" altLang="en-US" sz="1400" b="0" i="0" u="none" strike="noStrike" cap="none" normalizeH="0" baseline="0" smtClean="0">
                <a:ln>
                  <a:noFill/>
                </a:ln>
                <a:solidFill>
                  <a:schemeClr val="bg1"/>
                </a:solidFill>
                <a:effectLst/>
                <a:latin typeface="Arial" pitchFamily="34" charset="0"/>
                <a:cs typeface="Arial" pitchFamily="34" charset="0"/>
              </a:endParaRPr>
            </a:p>
          </p:txBody>
        </p:sp>
        <p:sp>
          <p:nvSpPr>
            <p:cNvPr id="21" name="矩形 20"/>
            <p:cNvSpPr/>
            <p:nvPr/>
          </p:nvSpPr>
          <p:spPr bwMode="auto">
            <a:xfrm>
              <a:off x="3563888" y="2996952"/>
              <a:ext cx="576064" cy="1080120"/>
            </a:xfrm>
            <a:prstGeom prst="rect">
              <a:avLst/>
            </a:prstGeom>
            <a:solidFill>
              <a:srgbClr val="0000FF"/>
            </a:solidFill>
            <a:ln w="28575" cap="flat" cmpd="sng" algn="ctr">
              <a:solidFill>
                <a:srgbClr val="F8F8F8"/>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ts val="0"/>
                </a:spcBef>
                <a:spcAft>
                  <a:spcPct val="0"/>
                </a:spcAft>
                <a:buClrTx/>
                <a:buSzTx/>
                <a:buFontTx/>
                <a:buNone/>
                <a:tabLst/>
              </a:pPr>
              <a:r>
                <a:rPr kumimoji="0" lang="en-US" altLang="zh-CN" sz="1400" b="0" i="0" u="none" strike="noStrike" cap="none" normalizeH="0" baseline="0" smtClean="0">
                  <a:ln>
                    <a:noFill/>
                  </a:ln>
                  <a:solidFill>
                    <a:schemeClr val="bg1"/>
                  </a:solidFill>
                  <a:effectLst/>
                  <a:latin typeface="Arial" pitchFamily="34" charset="0"/>
                  <a:cs typeface="Arial" pitchFamily="34" charset="0"/>
                </a:rPr>
                <a:t>L1</a:t>
              </a:r>
            </a:p>
            <a:p>
              <a:pPr marL="0" marR="0" indent="0" algn="ctr" defTabSz="914400" rtl="0" eaLnBrk="1" fontAlgn="base" latinLnBrk="0" hangingPunct="1">
                <a:lnSpc>
                  <a:spcPct val="100000"/>
                </a:lnSpc>
                <a:spcBef>
                  <a:spcPts val="0"/>
                </a:spcBef>
                <a:spcAft>
                  <a:spcPct val="0"/>
                </a:spcAft>
                <a:buClrTx/>
                <a:buSzTx/>
                <a:buFontTx/>
                <a:buNone/>
                <a:tabLst/>
              </a:pPr>
              <a:r>
                <a:rPr lang="en-US" altLang="zh-CN" sz="1400" b="0" smtClean="0">
                  <a:solidFill>
                    <a:schemeClr val="bg1"/>
                  </a:solidFill>
                  <a:latin typeface="Arial" pitchFamily="34" charset="0"/>
                  <a:cs typeface="Arial" pitchFamily="34" charset="0"/>
                </a:rPr>
                <a:t>Cache</a:t>
              </a:r>
              <a:endParaRPr kumimoji="0" lang="zh-CN" altLang="en-US" sz="1400" b="0" i="0" u="none" strike="noStrike" cap="none" normalizeH="0" baseline="0" smtClean="0">
                <a:ln>
                  <a:noFill/>
                </a:ln>
                <a:solidFill>
                  <a:schemeClr val="bg1"/>
                </a:solidFill>
                <a:effectLst/>
                <a:latin typeface="Arial" pitchFamily="34" charset="0"/>
                <a:cs typeface="Arial" pitchFamily="34" charset="0"/>
              </a:endParaRPr>
            </a:p>
          </p:txBody>
        </p:sp>
        <p:sp>
          <p:nvSpPr>
            <p:cNvPr id="22" name="矩形 21"/>
            <p:cNvSpPr/>
            <p:nvPr/>
          </p:nvSpPr>
          <p:spPr bwMode="auto">
            <a:xfrm>
              <a:off x="2051720" y="3501008"/>
              <a:ext cx="1152128" cy="864096"/>
            </a:xfrm>
            <a:prstGeom prst="rect">
              <a:avLst/>
            </a:prstGeom>
            <a:solidFill>
              <a:srgbClr val="0000FF"/>
            </a:solidFill>
            <a:ln w="28575" cap="flat" cmpd="sng" algn="ctr">
              <a:solidFill>
                <a:srgbClr val="F8F8F8"/>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ts val="0"/>
                </a:spcBef>
                <a:spcAft>
                  <a:spcPct val="0"/>
                </a:spcAft>
                <a:buClrTx/>
                <a:buSzTx/>
                <a:buFontTx/>
                <a:buNone/>
                <a:tabLst/>
              </a:pPr>
              <a:r>
                <a:rPr kumimoji="0" lang="en-US" altLang="zh-CN" sz="1400" b="0" i="0" u="none" strike="noStrike" cap="none" normalizeH="0" baseline="0" smtClean="0">
                  <a:ln>
                    <a:noFill/>
                  </a:ln>
                  <a:solidFill>
                    <a:schemeClr val="bg1"/>
                  </a:solidFill>
                  <a:effectLst/>
                  <a:latin typeface="Arial" pitchFamily="34" charset="0"/>
                  <a:cs typeface="Arial" pitchFamily="34" charset="0"/>
                </a:rPr>
                <a:t>Execution</a:t>
              </a:r>
            </a:p>
            <a:p>
              <a:pPr marL="0" marR="0" indent="0" algn="ctr" defTabSz="914400" rtl="0" eaLnBrk="1" fontAlgn="base" latinLnBrk="0" hangingPunct="1">
                <a:lnSpc>
                  <a:spcPct val="100000"/>
                </a:lnSpc>
                <a:spcBef>
                  <a:spcPts val="0"/>
                </a:spcBef>
                <a:spcAft>
                  <a:spcPct val="0"/>
                </a:spcAft>
                <a:buClrTx/>
                <a:buSzTx/>
                <a:buFontTx/>
                <a:buNone/>
                <a:tabLst/>
              </a:pPr>
              <a:r>
                <a:rPr lang="en-US" altLang="zh-CN" sz="1400" b="0" smtClean="0">
                  <a:solidFill>
                    <a:schemeClr val="bg1"/>
                  </a:solidFill>
                  <a:latin typeface="Arial" pitchFamily="34" charset="0"/>
                  <a:cs typeface="Arial" pitchFamily="34" charset="0"/>
                </a:rPr>
                <a:t>Units</a:t>
              </a:r>
              <a:endParaRPr kumimoji="0" lang="zh-CN" altLang="en-US" sz="1400" b="0" i="0" u="none" strike="noStrike" cap="none" normalizeH="0" baseline="0" smtClean="0">
                <a:ln>
                  <a:noFill/>
                </a:ln>
                <a:solidFill>
                  <a:schemeClr val="bg1"/>
                </a:solidFill>
                <a:effectLst/>
                <a:latin typeface="Arial" pitchFamily="34" charset="0"/>
                <a:cs typeface="Arial" pitchFamily="34" charset="0"/>
              </a:endParaRPr>
            </a:p>
          </p:txBody>
        </p:sp>
        <p:sp>
          <p:nvSpPr>
            <p:cNvPr id="23" name="矩形 22"/>
            <p:cNvSpPr/>
            <p:nvPr/>
          </p:nvSpPr>
          <p:spPr bwMode="auto">
            <a:xfrm>
              <a:off x="1691680" y="4365104"/>
              <a:ext cx="864096" cy="576064"/>
            </a:xfrm>
            <a:prstGeom prst="rect">
              <a:avLst/>
            </a:prstGeom>
            <a:solidFill>
              <a:srgbClr val="0000FF"/>
            </a:solidFill>
            <a:ln w="28575" cap="flat" cmpd="sng" algn="ctr">
              <a:solidFill>
                <a:srgbClr val="F8F8F8"/>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ts val="0"/>
                </a:spcBef>
                <a:spcAft>
                  <a:spcPct val="0"/>
                </a:spcAft>
                <a:buClrTx/>
                <a:buSzTx/>
                <a:buFontTx/>
                <a:buNone/>
                <a:tabLst/>
              </a:pPr>
              <a:r>
                <a:rPr kumimoji="0" lang="en-US" altLang="zh-CN" sz="1400" b="0" i="0" u="none" strike="noStrike" cap="none" normalizeH="0" baseline="0" smtClean="0">
                  <a:ln>
                    <a:noFill/>
                  </a:ln>
                  <a:solidFill>
                    <a:schemeClr val="bg1"/>
                  </a:solidFill>
                  <a:effectLst/>
                  <a:latin typeface="Arial" pitchFamily="34" charset="0"/>
                  <a:cs typeface="Arial" pitchFamily="34" charset="0"/>
                </a:rPr>
                <a:t>Register</a:t>
              </a:r>
            </a:p>
            <a:p>
              <a:pPr marL="0" marR="0" indent="0" algn="ctr" defTabSz="914400" rtl="0" eaLnBrk="1" fontAlgn="base" latinLnBrk="0" hangingPunct="1">
                <a:lnSpc>
                  <a:spcPct val="100000"/>
                </a:lnSpc>
                <a:spcBef>
                  <a:spcPts val="0"/>
                </a:spcBef>
                <a:spcAft>
                  <a:spcPct val="0"/>
                </a:spcAft>
                <a:buClrTx/>
                <a:buSzTx/>
                <a:buFontTx/>
                <a:buNone/>
                <a:tabLst/>
              </a:pPr>
              <a:r>
                <a:rPr lang="en-US" altLang="zh-CN" sz="1400" b="0" smtClean="0">
                  <a:solidFill>
                    <a:schemeClr val="bg1"/>
                  </a:solidFill>
                  <a:latin typeface="Arial" pitchFamily="34" charset="0"/>
                  <a:cs typeface="Arial" pitchFamily="34" charset="0"/>
                </a:rPr>
                <a:t>Rename</a:t>
              </a:r>
              <a:endParaRPr kumimoji="0" lang="zh-CN" altLang="en-US" sz="1400" b="0" i="0" u="none" strike="noStrike" cap="none" normalizeH="0" baseline="0" smtClean="0">
                <a:ln>
                  <a:noFill/>
                </a:ln>
                <a:solidFill>
                  <a:schemeClr val="bg1"/>
                </a:solidFill>
                <a:effectLst/>
                <a:latin typeface="Arial" pitchFamily="34" charset="0"/>
                <a:cs typeface="Arial" pitchFamily="34" charset="0"/>
              </a:endParaRPr>
            </a:p>
          </p:txBody>
        </p:sp>
        <p:sp>
          <p:nvSpPr>
            <p:cNvPr id="24" name="矩形 23"/>
            <p:cNvSpPr/>
            <p:nvPr/>
          </p:nvSpPr>
          <p:spPr bwMode="auto">
            <a:xfrm>
              <a:off x="2555776" y="4365104"/>
              <a:ext cx="1584176" cy="576064"/>
            </a:xfrm>
            <a:prstGeom prst="rect">
              <a:avLst/>
            </a:prstGeom>
            <a:solidFill>
              <a:srgbClr val="0000FF"/>
            </a:solidFill>
            <a:ln w="28575" cap="flat" cmpd="sng" algn="ctr">
              <a:solidFill>
                <a:srgbClr val="F8F8F8"/>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ts val="0"/>
                </a:spcBef>
                <a:spcAft>
                  <a:spcPct val="0"/>
                </a:spcAft>
                <a:buClrTx/>
                <a:buSzTx/>
                <a:buFontTx/>
                <a:buNone/>
                <a:tabLst/>
              </a:pPr>
              <a:r>
                <a:rPr kumimoji="0" lang="en-US" altLang="zh-CN" sz="1400" b="0" i="0" u="none" strike="noStrike" cap="none" normalizeH="0" baseline="0" smtClean="0">
                  <a:ln>
                    <a:noFill/>
                  </a:ln>
                  <a:solidFill>
                    <a:schemeClr val="bg1"/>
                  </a:solidFill>
                  <a:effectLst/>
                  <a:latin typeface="Arial" pitchFamily="34" charset="0"/>
                  <a:cs typeface="Arial" pitchFamily="34" charset="0"/>
                </a:rPr>
                <a:t>Instruction</a:t>
              </a:r>
            </a:p>
            <a:p>
              <a:pPr marL="0" marR="0" indent="0" algn="ctr" defTabSz="914400" rtl="0" eaLnBrk="1" fontAlgn="base" latinLnBrk="0" hangingPunct="1">
                <a:lnSpc>
                  <a:spcPct val="100000"/>
                </a:lnSpc>
                <a:spcBef>
                  <a:spcPts val="0"/>
                </a:spcBef>
                <a:spcAft>
                  <a:spcPct val="0"/>
                </a:spcAft>
                <a:buClrTx/>
                <a:buSzTx/>
                <a:buFontTx/>
                <a:buNone/>
                <a:tabLst/>
              </a:pPr>
              <a:r>
                <a:rPr lang="en-US" altLang="zh-CN" sz="1400" b="0" smtClean="0">
                  <a:solidFill>
                    <a:schemeClr val="bg1"/>
                  </a:solidFill>
                  <a:latin typeface="Arial" pitchFamily="34" charset="0"/>
                  <a:cs typeface="Arial" pitchFamily="34" charset="0"/>
                </a:rPr>
                <a:t>Reorder</a:t>
              </a:r>
              <a:endParaRPr kumimoji="0" lang="zh-CN" altLang="en-US" sz="1400" b="0" i="0" u="none" strike="noStrike" cap="none" normalizeH="0" baseline="0" smtClean="0">
                <a:ln>
                  <a:noFill/>
                </a:ln>
                <a:solidFill>
                  <a:schemeClr val="bg1"/>
                </a:solidFill>
                <a:effectLst/>
                <a:latin typeface="Arial" pitchFamily="34" charset="0"/>
                <a:cs typeface="Arial" pitchFamily="34" charset="0"/>
              </a:endParaRPr>
            </a:p>
          </p:txBody>
        </p:sp>
        <p:sp>
          <p:nvSpPr>
            <p:cNvPr id="25" name="矩形 24"/>
            <p:cNvSpPr/>
            <p:nvPr/>
          </p:nvSpPr>
          <p:spPr bwMode="auto">
            <a:xfrm rot="5400000">
              <a:off x="431540" y="3104964"/>
              <a:ext cx="1872208" cy="648072"/>
            </a:xfrm>
            <a:prstGeom prst="rect">
              <a:avLst/>
            </a:prstGeom>
            <a:solidFill>
              <a:srgbClr val="0000FF"/>
            </a:solidFill>
            <a:ln w="28575" cap="flat" cmpd="sng" algn="ctr">
              <a:solidFill>
                <a:srgbClr val="F8F8F8"/>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ts val="0"/>
                </a:spcBef>
                <a:spcAft>
                  <a:spcPct val="0"/>
                </a:spcAft>
                <a:buClrTx/>
                <a:buSzTx/>
                <a:buFontTx/>
                <a:buNone/>
                <a:tabLst/>
              </a:pPr>
              <a:r>
                <a:rPr kumimoji="0" lang="en-US" altLang="zh-CN" sz="1400" b="0" i="0" u="none" strike="noStrike" cap="none" normalizeH="0" baseline="0" smtClean="0">
                  <a:ln>
                    <a:noFill/>
                  </a:ln>
                  <a:solidFill>
                    <a:schemeClr val="bg1"/>
                  </a:solidFill>
                  <a:effectLst/>
                  <a:latin typeface="Arial" pitchFamily="34" charset="0"/>
                  <a:cs typeface="Arial" pitchFamily="34" charset="0"/>
                </a:rPr>
                <a:t>x86 Instruction</a:t>
              </a:r>
            </a:p>
            <a:p>
              <a:pPr marL="0" marR="0" indent="0" algn="ctr" defTabSz="914400" rtl="0" eaLnBrk="1" fontAlgn="base" latinLnBrk="0" hangingPunct="1">
                <a:lnSpc>
                  <a:spcPct val="100000"/>
                </a:lnSpc>
                <a:spcBef>
                  <a:spcPts val="0"/>
                </a:spcBef>
                <a:spcAft>
                  <a:spcPct val="0"/>
                </a:spcAft>
                <a:buClrTx/>
                <a:buSzTx/>
                <a:buFontTx/>
                <a:buNone/>
                <a:tabLst/>
              </a:pPr>
              <a:r>
                <a:rPr lang="en-US" altLang="zh-CN" sz="1400" b="0" smtClean="0">
                  <a:solidFill>
                    <a:schemeClr val="bg1"/>
                  </a:solidFill>
                  <a:latin typeface="Arial" pitchFamily="34" charset="0"/>
                  <a:cs typeface="Arial" pitchFamily="34" charset="0"/>
                </a:rPr>
                <a:t>Translation</a:t>
              </a:r>
              <a:endParaRPr kumimoji="0" lang="zh-CN" altLang="en-US" sz="1400" b="0" i="0" u="none" strike="noStrike" cap="none" normalizeH="0" baseline="0" smtClean="0">
                <a:ln>
                  <a:noFill/>
                </a:ln>
                <a:solidFill>
                  <a:schemeClr val="bg1"/>
                </a:solidFill>
                <a:effectLst/>
                <a:latin typeface="Arial" pitchFamily="34" charset="0"/>
                <a:cs typeface="Arial" pitchFamily="34" charset="0"/>
              </a:endParaRPr>
            </a:p>
          </p:txBody>
        </p:sp>
        <p:sp>
          <p:nvSpPr>
            <p:cNvPr id="26" name="矩形 25"/>
            <p:cNvSpPr/>
            <p:nvPr/>
          </p:nvSpPr>
          <p:spPr bwMode="auto">
            <a:xfrm>
              <a:off x="1043608" y="4365104"/>
              <a:ext cx="648072" cy="576064"/>
            </a:xfrm>
            <a:prstGeom prst="rect">
              <a:avLst/>
            </a:prstGeom>
            <a:solidFill>
              <a:srgbClr val="0000FF"/>
            </a:solidFill>
            <a:ln w="28575" cap="flat" cmpd="sng" algn="ctr">
              <a:solidFill>
                <a:srgbClr val="F8F8F8"/>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ts val="0"/>
                </a:spcBef>
                <a:spcAft>
                  <a:spcPct val="0"/>
                </a:spcAft>
                <a:buClrTx/>
                <a:buSzTx/>
                <a:buFontTx/>
                <a:buNone/>
                <a:tabLst/>
              </a:pPr>
              <a:r>
                <a:rPr kumimoji="0" lang="en-US" altLang="zh-CN" sz="1400" b="0" i="0" u="none" strike="noStrike" cap="none" normalizeH="0" baseline="0" smtClean="0">
                  <a:ln>
                    <a:noFill/>
                  </a:ln>
                  <a:solidFill>
                    <a:schemeClr val="bg1"/>
                  </a:solidFill>
                  <a:effectLst/>
                  <a:latin typeface="Arial" pitchFamily="34" charset="0"/>
                  <a:cs typeface="Arial" pitchFamily="34" charset="0"/>
                </a:rPr>
                <a:t>Branch</a:t>
              </a:r>
            </a:p>
            <a:p>
              <a:pPr marL="0" marR="0" indent="0" algn="ctr" defTabSz="914400" rtl="0" eaLnBrk="1" fontAlgn="base" latinLnBrk="0" hangingPunct="1">
                <a:lnSpc>
                  <a:spcPct val="100000"/>
                </a:lnSpc>
                <a:spcBef>
                  <a:spcPts val="0"/>
                </a:spcBef>
                <a:spcAft>
                  <a:spcPct val="0"/>
                </a:spcAft>
                <a:buClrTx/>
                <a:buSzTx/>
                <a:buFontTx/>
                <a:buNone/>
                <a:tabLst/>
              </a:pPr>
              <a:r>
                <a:rPr lang="en-US" altLang="zh-CN" sz="1400" b="0" smtClean="0">
                  <a:solidFill>
                    <a:schemeClr val="bg1"/>
                  </a:solidFill>
                  <a:latin typeface="Arial" pitchFamily="34" charset="0"/>
                  <a:cs typeface="Arial" pitchFamily="34" charset="0"/>
                </a:rPr>
                <a:t>Predict</a:t>
              </a:r>
              <a:endParaRPr kumimoji="0" lang="zh-CN" altLang="en-US" sz="1400" b="0" i="0" u="none" strike="noStrike" cap="none" normalizeH="0" baseline="0" smtClean="0">
                <a:ln>
                  <a:noFill/>
                </a:ln>
                <a:solidFill>
                  <a:schemeClr val="bg1"/>
                </a:solidFill>
                <a:effectLst/>
                <a:latin typeface="Arial" pitchFamily="34" charset="0"/>
                <a:cs typeface="Arial" pitchFamily="34" charset="0"/>
              </a:endParaRPr>
            </a:p>
          </p:txBody>
        </p:sp>
      </p:grpSp>
      <p:grpSp>
        <p:nvGrpSpPr>
          <p:cNvPr id="37" name="组合 36"/>
          <p:cNvGrpSpPr/>
          <p:nvPr/>
        </p:nvGrpSpPr>
        <p:grpSpPr>
          <a:xfrm>
            <a:off x="4932040" y="2420888"/>
            <a:ext cx="3240360" cy="2592288"/>
            <a:chOff x="4932040" y="2492896"/>
            <a:chExt cx="3240360" cy="2592288"/>
          </a:xfrm>
        </p:grpSpPr>
        <p:sp>
          <p:nvSpPr>
            <p:cNvPr id="28" name="矩形 27"/>
            <p:cNvSpPr/>
            <p:nvPr/>
          </p:nvSpPr>
          <p:spPr bwMode="auto">
            <a:xfrm>
              <a:off x="5724128" y="2492896"/>
              <a:ext cx="2448272" cy="1872208"/>
            </a:xfrm>
            <a:prstGeom prst="rect">
              <a:avLst/>
            </a:prstGeom>
            <a:solidFill>
              <a:srgbClr val="0000FF"/>
            </a:solidFill>
            <a:ln w="28575" cap="flat" cmpd="sng" algn="ctr">
              <a:solidFill>
                <a:srgbClr val="F8F8F8"/>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ts val="0"/>
                </a:spcBef>
                <a:spcAft>
                  <a:spcPct val="0"/>
                </a:spcAft>
                <a:buClrTx/>
                <a:buSzTx/>
                <a:buFontTx/>
                <a:buNone/>
                <a:tabLst/>
              </a:pPr>
              <a:endParaRPr kumimoji="0" lang="zh-CN" altLang="en-US" sz="1400" b="0" i="0" u="none" strike="noStrike" cap="none" normalizeH="0" baseline="0" smtClean="0">
                <a:ln>
                  <a:noFill/>
                </a:ln>
                <a:solidFill>
                  <a:schemeClr val="bg1"/>
                </a:solidFill>
                <a:effectLst/>
                <a:latin typeface="Arial" pitchFamily="34" charset="0"/>
                <a:cs typeface="Arial" pitchFamily="34" charset="0"/>
              </a:endParaRPr>
            </a:p>
          </p:txBody>
        </p:sp>
        <p:sp>
          <p:nvSpPr>
            <p:cNvPr id="29" name="矩形 28"/>
            <p:cNvSpPr/>
            <p:nvPr/>
          </p:nvSpPr>
          <p:spPr bwMode="auto">
            <a:xfrm>
              <a:off x="6228184" y="2492896"/>
              <a:ext cx="1008112" cy="648072"/>
            </a:xfrm>
            <a:prstGeom prst="rect">
              <a:avLst/>
            </a:prstGeom>
            <a:solidFill>
              <a:srgbClr val="0000FF"/>
            </a:solidFill>
            <a:ln w="28575" cap="flat" cmpd="sng" algn="ctr">
              <a:solidFill>
                <a:srgbClr val="F8F8F8"/>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ts val="0"/>
                </a:spcBef>
                <a:spcAft>
                  <a:spcPct val="0"/>
                </a:spcAft>
                <a:buClrTx/>
                <a:buSzTx/>
                <a:buFontTx/>
                <a:buNone/>
                <a:tabLst/>
              </a:pPr>
              <a:r>
                <a:rPr kumimoji="0" lang="en-US" altLang="zh-CN" sz="1400" b="0" i="0" u="none" strike="noStrike" cap="none" normalizeH="0" baseline="0" smtClean="0">
                  <a:ln>
                    <a:noFill/>
                  </a:ln>
                  <a:solidFill>
                    <a:schemeClr val="bg1"/>
                  </a:solidFill>
                  <a:effectLst/>
                  <a:latin typeface="Arial" pitchFamily="34" charset="0"/>
                  <a:cs typeface="Arial" pitchFamily="34" charset="0"/>
                </a:rPr>
                <a:t>Instruction</a:t>
              </a:r>
            </a:p>
            <a:p>
              <a:pPr marL="0" marR="0" indent="0" algn="ctr" defTabSz="914400" rtl="0" eaLnBrk="1" fontAlgn="base" latinLnBrk="0" hangingPunct="1">
                <a:lnSpc>
                  <a:spcPct val="100000"/>
                </a:lnSpc>
                <a:spcBef>
                  <a:spcPts val="0"/>
                </a:spcBef>
                <a:spcAft>
                  <a:spcPct val="0"/>
                </a:spcAft>
                <a:buClrTx/>
                <a:buSzTx/>
                <a:buFontTx/>
                <a:buNone/>
                <a:tabLst/>
              </a:pPr>
              <a:r>
                <a:rPr lang="en-US" altLang="zh-CN" sz="1400" b="0" smtClean="0">
                  <a:solidFill>
                    <a:schemeClr val="bg1"/>
                  </a:solidFill>
                  <a:latin typeface="Arial" pitchFamily="34" charset="0"/>
                  <a:cs typeface="Arial" pitchFamily="34" charset="0"/>
                </a:rPr>
                <a:t>Decode</a:t>
              </a:r>
              <a:endParaRPr kumimoji="0" lang="zh-CN" altLang="en-US" sz="1400" b="0" i="0" u="none" strike="noStrike" cap="none" normalizeH="0" baseline="0" smtClean="0">
                <a:ln>
                  <a:noFill/>
                </a:ln>
                <a:solidFill>
                  <a:schemeClr val="bg1"/>
                </a:solidFill>
                <a:effectLst/>
                <a:latin typeface="Arial" pitchFamily="34" charset="0"/>
                <a:cs typeface="Arial" pitchFamily="34" charset="0"/>
              </a:endParaRPr>
            </a:p>
          </p:txBody>
        </p:sp>
        <p:sp>
          <p:nvSpPr>
            <p:cNvPr id="30" name="矩形 29"/>
            <p:cNvSpPr/>
            <p:nvPr/>
          </p:nvSpPr>
          <p:spPr bwMode="auto">
            <a:xfrm>
              <a:off x="7596336" y="2996952"/>
              <a:ext cx="576064" cy="1080120"/>
            </a:xfrm>
            <a:prstGeom prst="rect">
              <a:avLst/>
            </a:prstGeom>
            <a:solidFill>
              <a:srgbClr val="0000FF"/>
            </a:solidFill>
            <a:ln w="28575" cap="flat" cmpd="sng" algn="ctr">
              <a:solidFill>
                <a:srgbClr val="F8F8F8"/>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ts val="0"/>
                </a:spcBef>
                <a:spcAft>
                  <a:spcPct val="0"/>
                </a:spcAft>
                <a:buClrTx/>
                <a:buSzTx/>
                <a:buFontTx/>
                <a:buNone/>
                <a:tabLst/>
              </a:pPr>
              <a:r>
                <a:rPr kumimoji="0" lang="en-US" altLang="zh-CN" sz="1400" b="0" i="0" u="none" strike="noStrike" cap="none" normalizeH="0" baseline="0" smtClean="0">
                  <a:ln>
                    <a:noFill/>
                  </a:ln>
                  <a:solidFill>
                    <a:schemeClr val="bg1"/>
                  </a:solidFill>
                  <a:effectLst/>
                  <a:latin typeface="Arial" pitchFamily="34" charset="0"/>
                  <a:cs typeface="Arial" pitchFamily="34" charset="0"/>
                </a:rPr>
                <a:t>L1</a:t>
              </a:r>
            </a:p>
            <a:p>
              <a:pPr marL="0" marR="0" indent="0" algn="ctr" defTabSz="914400" rtl="0" eaLnBrk="1" fontAlgn="base" latinLnBrk="0" hangingPunct="1">
                <a:lnSpc>
                  <a:spcPct val="100000"/>
                </a:lnSpc>
                <a:spcBef>
                  <a:spcPts val="0"/>
                </a:spcBef>
                <a:spcAft>
                  <a:spcPct val="0"/>
                </a:spcAft>
                <a:buClrTx/>
                <a:buSzTx/>
                <a:buFontTx/>
                <a:buNone/>
                <a:tabLst/>
              </a:pPr>
              <a:r>
                <a:rPr lang="en-US" altLang="zh-CN" sz="1400" b="0" smtClean="0">
                  <a:solidFill>
                    <a:schemeClr val="bg1"/>
                  </a:solidFill>
                  <a:latin typeface="Arial" pitchFamily="34" charset="0"/>
                  <a:cs typeface="Arial" pitchFamily="34" charset="0"/>
                </a:rPr>
                <a:t>Cache</a:t>
              </a:r>
              <a:endParaRPr kumimoji="0" lang="zh-CN" altLang="en-US" sz="1400" b="0" i="0" u="none" strike="noStrike" cap="none" normalizeH="0" baseline="0" smtClean="0">
                <a:ln>
                  <a:noFill/>
                </a:ln>
                <a:solidFill>
                  <a:schemeClr val="bg1"/>
                </a:solidFill>
                <a:effectLst/>
                <a:latin typeface="Arial" pitchFamily="34" charset="0"/>
                <a:cs typeface="Arial" pitchFamily="34" charset="0"/>
              </a:endParaRPr>
            </a:p>
          </p:txBody>
        </p:sp>
        <p:sp>
          <p:nvSpPr>
            <p:cNvPr id="31" name="矩形 30"/>
            <p:cNvSpPr/>
            <p:nvPr/>
          </p:nvSpPr>
          <p:spPr bwMode="auto">
            <a:xfrm>
              <a:off x="6084168" y="3501008"/>
              <a:ext cx="1152128" cy="864096"/>
            </a:xfrm>
            <a:prstGeom prst="rect">
              <a:avLst/>
            </a:prstGeom>
            <a:solidFill>
              <a:srgbClr val="0000FF"/>
            </a:solidFill>
            <a:ln w="28575" cap="flat" cmpd="sng" algn="ctr">
              <a:solidFill>
                <a:srgbClr val="F8F8F8"/>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ts val="0"/>
                </a:spcBef>
                <a:spcAft>
                  <a:spcPct val="0"/>
                </a:spcAft>
                <a:buClrTx/>
                <a:buSzTx/>
                <a:buFontTx/>
                <a:buNone/>
                <a:tabLst/>
              </a:pPr>
              <a:r>
                <a:rPr kumimoji="0" lang="en-US" altLang="zh-CN" sz="1400" b="0" i="0" u="none" strike="noStrike" cap="none" normalizeH="0" baseline="0" smtClean="0">
                  <a:ln>
                    <a:noFill/>
                  </a:ln>
                  <a:solidFill>
                    <a:schemeClr val="bg1"/>
                  </a:solidFill>
                  <a:effectLst/>
                  <a:latin typeface="Arial" pitchFamily="34" charset="0"/>
                  <a:cs typeface="Arial" pitchFamily="34" charset="0"/>
                </a:rPr>
                <a:t>Execution</a:t>
              </a:r>
            </a:p>
            <a:p>
              <a:pPr marL="0" marR="0" indent="0" algn="ctr" defTabSz="914400" rtl="0" eaLnBrk="1" fontAlgn="base" latinLnBrk="0" hangingPunct="1">
                <a:lnSpc>
                  <a:spcPct val="100000"/>
                </a:lnSpc>
                <a:spcBef>
                  <a:spcPts val="0"/>
                </a:spcBef>
                <a:spcAft>
                  <a:spcPct val="0"/>
                </a:spcAft>
                <a:buClrTx/>
                <a:buSzTx/>
                <a:buFontTx/>
                <a:buNone/>
                <a:tabLst/>
              </a:pPr>
              <a:r>
                <a:rPr lang="en-US" altLang="zh-CN" sz="1400" b="0" smtClean="0">
                  <a:solidFill>
                    <a:schemeClr val="bg1"/>
                  </a:solidFill>
                  <a:latin typeface="Arial" pitchFamily="34" charset="0"/>
                  <a:cs typeface="Arial" pitchFamily="34" charset="0"/>
                </a:rPr>
                <a:t>Units</a:t>
              </a:r>
              <a:endParaRPr kumimoji="0" lang="zh-CN" altLang="en-US" sz="1400" b="0" i="0" u="none" strike="noStrike" cap="none" normalizeH="0" baseline="0" smtClean="0">
                <a:ln>
                  <a:noFill/>
                </a:ln>
                <a:solidFill>
                  <a:schemeClr val="bg1"/>
                </a:solidFill>
                <a:effectLst/>
                <a:latin typeface="Arial" pitchFamily="34" charset="0"/>
                <a:cs typeface="Arial" pitchFamily="34" charset="0"/>
              </a:endParaRPr>
            </a:p>
          </p:txBody>
        </p:sp>
        <p:sp>
          <p:nvSpPr>
            <p:cNvPr id="32" name="矩形 31"/>
            <p:cNvSpPr/>
            <p:nvPr/>
          </p:nvSpPr>
          <p:spPr bwMode="auto">
            <a:xfrm>
              <a:off x="5724128" y="4509120"/>
              <a:ext cx="864096" cy="576064"/>
            </a:xfrm>
            <a:prstGeom prst="rect">
              <a:avLst/>
            </a:prstGeom>
            <a:solidFill>
              <a:srgbClr val="FF6600"/>
            </a:solidFill>
            <a:ln w="28575" cap="flat" cmpd="sng" algn="ctr">
              <a:solidFill>
                <a:srgbClr val="F8F8F8"/>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ts val="0"/>
                </a:spcBef>
                <a:spcAft>
                  <a:spcPct val="0"/>
                </a:spcAft>
                <a:buClrTx/>
                <a:buSzTx/>
                <a:buFontTx/>
                <a:buNone/>
                <a:tabLst/>
              </a:pPr>
              <a:r>
                <a:rPr kumimoji="0" lang="en-US" altLang="zh-CN" sz="1400" b="0" i="0" u="none" strike="noStrike" cap="none" normalizeH="0" baseline="0" smtClean="0">
                  <a:ln>
                    <a:noFill/>
                  </a:ln>
                  <a:solidFill>
                    <a:schemeClr val="bg1"/>
                  </a:solidFill>
                  <a:effectLst/>
                  <a:latin typeface="Arial" pitchFamily="34" charset="0"/>
                  <a:cs typeface="Arial" pitchFamily="34" charset="0"/>
                </a:rPr>
                <a:t>Register</a:t>
              </a:r>
            </a:p>
            <a:p>
              <a:pPr marL="0" marR="0" indent="0" algn="ctr" defTabSz="914400" rtl="0" eaLnBrk="1" fontAlgn="base" latinLnBrk="0" hangingPunct="1">
                <a:lnSpc>
                  <a:spcPct val="100000"/>
                </a:lnSpc>
                <a:spcBef>
                  <a:spcPts val="0"/>
                </a:spcBef>
                <a:spcAft>
                  <a:spcPct val="0"/>
                </a:spcAft>
                <a:buClrTx/>
                <a:buSzTx/>
                <a:buFontTx/>
                <a:buNone/>
                <a:tabLst/>
              </a:pPr>
              <a:r>
                <a:rPr lang="en-US" altLang="zh-CN" sz="1400" b="0" smtClean="0">
                  <a:solidFill>
                    <a:schemeClr val="bg1"/>
                  </a:solidFill>
                  <a:latin typeface="Arial" pitchFamily="34" charset="0"/>
                  <a:cs typeface="Arial" pitchFamily="34" charset="0"/>
                </a:rPr>
                <a:t>Rename</a:t>
              </a:r>
              <a:endParaRPr kumimoji="0" lang="zh-CN" altLang="en-US" sz="1400" b="0" i="0" u="none" strike="noStrike" cap="none" normalizeH="0" baseline="0" smtClean="0">
                <a:ln>
                  <a:noFill/>
                </a:ln>
                <a:solidFill>
                  <a:schemeClr val="bg1"/>
                </a:solidFill>
                <a:effectLst/>
                <a:latin typeface="Arial" pitchFamily="34" charset="0"/>
                <a:cs typeface="Arial" pitchFamily="34" charset="0"/>
              </a:endParaRPr>
            </a:p>
          </p:txBody>
        </p:sp>
        <p:sp>
          <p:nvSpPr>
            <p:cNvPr id="33" name="矩形 32"/>
            <p:cNvSpPr/>
            <p:nvPr/>
          </p:nvSpPr>
          <p:spPr bwMode="auto">
            <a:xfrm>
              <a:off x="6588224" y="4509120"/>
              <a:ext cx="1584176" cy="576064"/>
            </a:xfrm>
            <a:prstGeom prst="rect">
              <a:avLst/>
            </a:prstGeom>
            <a:solidFill>
              <a:srgbClr val="FF6600"/>
            </a:solidFill>
            <a:ln w="28575" cap="flat" cmpd="sng" algn="ctr">
              <a:solidFill>
                <a:srgbClr val="F8F8F8"/>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ts val="0"/>
                </a:spcBef>
                <a:spcAft>
                  <a:spcPct val="0"/>
                </a:spcAft>
                <a:buClrTx/>
                <a:buSzTx/>
                <a:buFontTx/>
                <a:buNone/>
                <a:tabLst/>
              </a:pPr>
              <a:r>
                <a:rPr kumimoji="0" lang="en-US" altLang="zh-CN" sz="1400" b="0" i="0" u="none" strike="noStrike" cap="none" normalizeH="0" baseline="0" smtClean="0">
                  <a:ln>
                    <a:noFill/>
                  </a:ln>
                  <a:solidFill>
                    <a:schemeClr val="bg1"/>
                  </a:solidFill>
                  <a:effectLst/>
                  <a:latin typeface="Arial" pitchFamily="34" charset="0"/>
                  <a:cs typeface="Arial" pitchFamily="34" charset="0"/>
                </a:rPr>
                <a:t>Instruction</a:t>
              </a:r>
            </a:p>
            <a:p>
              <a:pPr marL="0" marR="0" indent="0" algn="ctr" defTabSz="914400" rtl="0" eaLnBrk="1" fontAlgn="base" latinLnBrk="0" hangingPunct="1">
                <a:lnSpc>
                  <a:spcPct val="100000"/>
                </a:lnSpc>
                <a:spcBef>
                  <a:spcPts val="0"/>
                </a:spcBef>
                <a:spcAft>
                  <a:spcPct val="0"/>
                </a:spcAft>
                <a:buClrTx/>
                <a:buSzTx/>
                <a:buFontTx/>
                <a:buNone/>
                <a:tabLst/>
              </a:pPr>
              <a:r>
                <a:rPr lang="en-US" altLang="zh-CN" sz="1400" b="0" smtClean="0">
                  <a:solidFill>
                    <a:schemeClr val="bg1"/>
                  </a:solidFill>
                  <a:latin typeface="Arial" pitchFamily="34" charset="0"/>
                  <a:cs typeface="Arial" pitchFamily="34" charset="0"/>
                </a:rPr>
                <a:t>Reorder</a:t>
              </a:r>
              <a:endParaRPr kumimoji="0" lang="zh-CN" altLang="en-US" sz="1400" b="0" i="0" u="none" strike="noStrike" cap="none" normalizeH="0" baseline="0" smtClean="0">
                <a:ln>
                  <a:noFill/>
                </a:ln>
                <a:solidFill>
                  <a:schemeClr val="bg1"/>
                </a:solidFill>
                <a:effectLst/>
                <a:latin typeface="Arial" pitchFamily="34" charset="0"/>
                <a:cs typeface="Arial" pitchFamily="34" charset="0"/>
              </a:endParaRPr>
            </a:p>
          </p:txBody>
        </p:sp>
        <p:sp>
          <p:nvSpPr>
            <p:cNvPr id="34" name="矩形 33"/>
            <p:cNvSpPr/>
            <p:nvPr/>
          </p:nvSpPr>
          <p:spPr bwMode="auto">
            <a:xfrm rot="5400000">
              <a:off x="4319972" y="3104964"/>
              <a:ext cx="1872208" cy="648072"/>
            </a:xfrm>
            <a:prstGeom prst="rect">
              <a:avLst/>
            </a:prstGeom>
            <a:solidFill>
              <a:srgbClr val="FF6600"/>
            </a:solidFill>
            <a:ln w="28575" cap="flat" cmpd="sng" algn="ctr">
              <a:solidFill>
                <a:srgbClr val="F8F8F8"/>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ts val="0"/>
                </a:spcBef>
                <a:spcAft>
                  <a:spcPct val="0"/>
                </a:spcAft>
                <a:buClrTx/>
                <a:buSzTx/>
                <a:buFontTx/>
                <a:buNone/>
                <a:tabLst/>
              </a:pPr>
              <a:r>
                <a:rPr kumimoji="0" lang="en-US" altLang="zh-CN" sz="1400" b="0" i="0" u="none" strike="noStrike" cap="none" normalizeH="0" baseline="0" smtClean="0">
                  <a:ln>
                    <a:noFill/>
                  </a:ln>
                  <a:solidFill>
                    <a:schemeClr val="bg1"/>
                  </a:solidFill>
                  <a:effectLst/>
                  <a:latin typeface="Arial" pitchFamily="34" charset="0"/>
                  <a:cs typeface="Arial" pitchFamily="34" charset="0"/>
                </a:rPr>
                <a:t>x86 Instruction</a:t>
              </a:r>
            </a:p>
            <a:p>
              <a:pPr marL="0" marR="0" indent="0" algn="ctr" defTabSz="914400" rtl="0" eaLnBrk="1" fontAlgn="base" latinLnBrk="0" hangingPunct="1">
                <a:lnSpc>
                  <a:spcPct val="100000"/>
                </a:lnSpc>
                <a:spcBef>
                  <a:spcPts val="0"/>
                </a:spcBef>
                <a:spcAft>
                  <a:spcPct val="0"/>
                </a:spcAft>
                <a:buClrTx/>
                <a:buSzTx/>
                <a:buFontTx/>
                <a:buNone/>
                <a:tabLst/>
              </a:pPr>
              <a:r>
                <a:rPr lang="en-US" altLang="zh-CN" sz="1400" b="0" smtClean="0">
                  <a:solidFill>
                    <a:schemeClr val="bg1"/>
                  </a:solidFill>
                  <a:latin typeface="Arial" pitchFamily="34" charset="0"/>
                  <a:cs typeface="Arial" pitchFamily="34" charset="0"/>
                </a:rPr>
                <a:t>Translation</a:t>
              </a:r>
              <a:endParaRPr kumimoji="0" lang="zh-CN" altLang="en-US" sz="1400" b="0" i="0" u="none" strike="noStrike" cap="none" normalizeH="0" baseline="0" smtClean="0">
                <a:ln>
                  <a:noFill/>
                </a:ln>
                <a:solidFill>
                  <a:schemeClr val="bg1"/>
                </a:solidFill>
                <a:effectLst/>
                <a:latin typeface="Arial" pitchFamily="34" charset="0"/>
                <a:cs typeface="Arial" pitchFamily="34" charset="0"/>
              </a:endParaRPr>
            </a:p>
          </p:txBody>
        </p:sp>
        <p:sp>
          <p:nvSpPr>
            <p:cNvPr id="35" name="矩形 34"/>
            <p:cNvSpPr/>
            <p:nvPr/>
          </p:nvSpPr>
          <p:spPr bwMode="auto">
            <a:xfrm>
              <a:off x="4932040" y="4365104"/>
              <a:ext cx="648072" cy="576064"/>
            </a:xfrm>
            <a:prstGeom prst="rect">
              <a:avLst/>
            </a:prstGeom>
            <a:solidFill>
              <a:srgbClr val="FF6600"/>
            </a:solidFill>
            <a:ln w="28575" cap="flat" cmpd="sng" algn="ctr">
              <a:solidFill>
                <a:srgbClr val="F8F8F8"/>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ts val="0"/>
                </a:spcBef>
                <a:spcAft>
                  <a:spcPct val="0"/>
                </a:spcAft>
                <a:buClrTx/>
                <a:buSzTx/>
                <a:buFontTx/>
                <a:buNone/>
                <a:tabLst/>
              </a:pPr>
              <a:r>
                <a:rPr kumimoji="0" lang="en-US" altLang="zh-CN" sz="1400" b="0" i="0" u="none" strike="noStrike" cap="none" normalizeH="0" baseline="0" smtClean="0">
                  <a:ln>
                    <a:noFill/>
                  </a:ln>
                  <a:solidFill>
                    <a:schemeClr val="bg1"/>
                  </a:solidFill>
                  <a:effectLst/>
                  <a:latin typeface="Arial" pitchFamily="34" charset="0"/>
                  <a:cs typeface="Arial" pitchFamily="34" charset="0"/>
                </a:rPr>
                <a:t>Branch</a:t>
              </a:r>
            </a:p>
            <a:p>
              <a:pPr marL="0" marR="0" indent="0" algn="ctr" defTabSz="914400" rtl="0" eaLnBrk="1" fontAlgn="base" latinLnBrk="0" hangingPunct="1">
                <a:lnSpc>
                  <a:spcPct val="100000"/>
                </a:lnSpc>
                <a:spcBef>
                  <a:spcPts val="0"/>
                </a:spcBef>
                <a:spcAft>
                  <a:spcPct val="0"/>
                </a:spcAft>
                <a:buClrTx/>
                <a:buSzTx/>
                <a:buFontTx/>
                <a:buNone/>
                <a:tabLst/>
              </a:pPr>
              <a:r>
                <a:rPr lang="en-US" altLang="zh-CN" sz="1400" b="0" smtClean="0">
                  <a:solidFill>
                    <a:schemeClr val="bg1"/>
                  </a:solidFill>
                  <a:latin typeface="Arial" pitchFamily="34" charset="0"/>
                  <a:cs typeface="Arial" pitchFamily="34" charset="0"/>
                </a:rPr>
                <a:t>Predict</a:t>
              </a:r>
              <a:endParaRPr kumimoji="0" lang="zh-CN" altLang="en-US" sz="1400" b="0" i="0" u="none" strike="noStrike" cap="none" normalizeH="0" baseline="0" smtClean="0">
                <a:ln>
                  <a:noFill/>
                </a:ln>
                <a:solidFill>
                  <a:schemeClr val="bg1"/>
                </a:solidFill>
                <a:effectLst/>
                <a:latin typeface="Arial" pitchFamily="34" charset="0"/>
                <a:cs typeface="Arial" pitchFamily="34" charset="0"/>
              </a:endParaRPr>
            </a:p>
          </p:txBody>
        </p:sp>
      </p:grpSp>
    </p:spTree>
  </p:cSld>
  <p:clrMapOvr>
    <a:masterClrMapping/>
  </p:clrMapOvr>
  <p:transition spd="med"/>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4"/>
          <p:cNvSpPr>
            <a:spLocks noGrp="1"/>
          </p:cNvSpPr>
          <p:nvPr>
            <p:ph type="sldNum" sz="quarter" idx="11"/>
          </p:nvPr>
        </p:nvSpPr>
        <p:spPr/>
        <p:txBody>
          <a:bodyPr/>
          <a:lstStyle/>
          <a:p>
            <a:fld id="{B8BA4C5B-774B-4D77-91B1-8BDC36A941EF}" type="slidenum">
              <a:rPr lang="zh-CN" altLang="en-US"/>
              <a:pPr/>
              <a:t>114</a:t>
            </a:fld>
            <a:endParaRPr lang="en-US" altLang="zh-CN"/>
          </a:p>
        </p:txBody>
      </p:sp>
      <p:sp>
        <p:nvSpPr>
          <p:cNvPr id="1767426" name="Rectangle 2"/>
          <p:cNvSpPr>
            <a:spLocks noGrp="1" noChangeArrowheads="1"/>
          </p:cNvSpPr>
          <p:nvPr>
            <p:ph type="title"/>
          </p:nvPr>
        </p:nvSpPr>
        <p:spPr/>
        <p:txBody>
          <a:bodyPr/>
          <a:lstStyle/>
          <a:p>
            <a:r>
              <a:rPr lang="en-US" altLang="zh-CN"/>
              <a:t>7.8.2 </a:t>
            </a:r>
            <a:r>
              <a:rPr lang="zh-CN" altLang="en-US"/>
              <a:t>超长指令字处理器</a:t>
            </a:r>
          </a:p>
        </p:txBody>
      </p:sp>
      <p:sp>
        <p:nvSpPr>
          <p:cNvPr id="1767427" name="Rectangle 3"/>
          <p:cNvSpPr>
            <a:spLocks noGrp="1" noChangeArrowheads="1"/>
          </p:cNvSpPr>
          <p:nvPr>
            <p:ph type="body" idx="1"/>
          </p:nvPr>
        </p:nvSpPr>
        <p:spPr>
          <a:xfrm>
            <a:off x="395288" y="836613"/>
            <a:ext cx="8569325" cy="5688012"/>
          </a:xfrm>
        </p:spPr>
        <p:txBody>
          <a:bodyPr/>
          <a:lstStyle/>
          <a:p>
            <a:pPr marL="355600" indent="-355600">
              <a:spcBef>
                <a:spcPct val="10000"/>
              </a:spcBef>
              <a:buFont typeface="Wingdings" pitchFamily="2" charset="2"/>
              <a:buNone/>
            </a:pPr>
            <a:r>
              <a:rPr lang="en-US" altLang="zh-CN">
                <a:solidFill>
                  <a:schemeClr val="bg2"/>
                </a:solidFill>
                <a:latin typeface="Arial" charset="0"/>
              </a:rPr>
              <a:t>5.</a:t>
            </a:r>
            <a:r>
              <a:rPr lang="en-US" altLang="zh-CN"/>
              <a:t> </a:t>
            </a:r>
            <a:r>
              <a:rPr lang="zh-CN" altLang="en-US">
                <a:solidFill>
                  <a:srgbClr val="800000"/>
                </a:solidFill>
              </a:rPr>
              <a:t>目标代码兼容问题</a:t>
            </a:r>
          </a:p>
          <a:p>
            <a:pPr marL="355600" indent="-355600">
              <a:spcBef>
                <a:spcPct val="10000"/>
              </a:spcBef>
              <a:buFont typeface="Wingdings" pitchFamily="2" charset="2"/>
              <a:buNone/>
            </a:pPr>
            <a:r>
              <a:rPr lang="zh-CN" altLang="en-US">
                <a:solidFill>
                  <a:srgbClr val="800000"/>
                </a:solidFill>
              </a:rPr>
              <a:t>     </a:t>
            </a:r>
            <a:r>
              <a:rPr lang="en-US" altLang="zh-CN" u="sng">
                <a:solidFill>
                  <a:srgbClr val="0000FF"/>
                </a:solidFill>
                <a:ea typeface="黑体" pitchFamily="2" charset="-122"/>
              </a:rPr>
              <a:t>Crusoe</a:t>
            </a:r>
            <a:r>
              <a:rPr lang="zh-CN" altLang="en-US" u="sng">
                <a:solidFill>
                  <a:srgbClr val="0000FF"/>
                </a:solidFill>
                <a:ea typeface="黑体" pitchFamily="2" charset="-122"/>
              </a:rPr>
              <a:t>处理机</a:t>
            </a:r>
            <a:r>
              <a:rPr lang="zh-CN" altLang="en-US">
                <a:solidFill>
                  <a:srgbClr val="FF3300"/>
                </a:solidFill>
              </a:rPr>
              <a:t>动态转换技术</a:t>
            </a:r>
            <a:endParaRPr lang="zh-CN" altLang="en-US"/>
          </a:p>
        </p:txBody>
      </p:sp>
      <p:sp>
        <p:nvSpPr>
          <p:cNvPr id="16" name="矩形 15"/>
          <p:cNvSpPr/>
          <p:nvPr/>
        </p:nvSpPr>
        <p:spPr>
          <a:xfrm>
            <a:off x="1115616" y="5786100"/>
            <a:ext cx="6912768" cy="523220"/>
          </a:xfrm>
          <a:prstGeom prst="rect">
            <a:avLst/>
          </a:prstGeom>
        </p:spPr>
        <p:txBody>
          <a:bodyPr wrap="square">
            <a:spAutoFit/>
          </a:bodyPr>
          <a:lstStyle/>
          <a:p>
            <a:r>
              <a:rPr lang="en-US" altLang="zh-CN" smtClean="0"/>
              <a:t>Crusoe Processor Hierarchy</a:t>
            </a:r>
            <a:endParaRPr lang="en-US" altLang="zh-CN"/>
          </a:p>
        </p:txBody>
      </p:sp>
      <p:sp>
        <p:nvSpPr>
          <p:cNvPr id="38" name="矩形 37"/>
          <p:cNvSpPr/>
          <p:nvPr/>
        </p:nvSpPr>
        <p:spPr bwMode="auto">
          <a:xfrm>
            <a:off x="1835696" y="2204864"/>
            <a:ext cx="6336704" cy="648072"/>
          </a:xfrm>
          <a:prstGeom prst="rect">
            <a:avLst/>
          </a:prstGeom>
          <a:solidFill>
            <a:srgbClr val="CCECFF"/>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2000" smtClean="0"/>
              <a:t>x86 Applications</a:t>
            </a:r>
            <a:endParaRPr kumimoji="0" lang="zh-CN" altLang="en-US" sz="2000" b="0" i="0" u="none" strike="noStrike" cap="none" normalizeH="0" baseline="0" smtClean="0">
              <a:ln>
                <a:noFill/>
              </a:ln>
              <a:solidFill>
                <a:schemeClr val="bg1"/>
              </a:solidFill>
              <a:effectLst/>
              <a:latin typeface="Arial" pitchFamily="34" charset="0"/>
              <a:cs typeface="Arial" pitchFamily="34" charset="0"/>
            </a:endParaRPr>
          </a:p>
        </p:txBody>
      </p:sp>
      <p:sp>
        <p:nvSpPr>
          <p:cNvPr id="45" name="矩形 44"/>
          <p:cNvSpPr/>
          <p:nvPr/>
        </p:nvSpPr>
        <p:spPr bwMode="auto">
          <a:xfrm>
            <a:off x="2339752" y="2852936"/>
            <a:ext cx="5328592" cy="648072"/>
          </a:xfrm>
          <a:prstGeom prst="rect">
            <a:avLst/>
          </a:prstGeom>
          <a:solidFill>
            <a:srgbClr val="CCECFF"/>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spcBef>
                <a:spcPts val="0"/>
              </a:spcBef>
            </a:pPr>
            <a:r>
              <a:rPr lang="en-US" altLang="zh-CN" sz="2000" smtClean="0"/>
              <a:t>x86 Operating system</a:t>
            </a:r>
          </a:p>
          <a:p>
            <a:pPr>
              <a:spcBef>
                <a:spcPts val="0"/>
              </a:spcBef>
            </a:pPr>
            <a:r>
              <a:rPr lang="en-US" altLang="zh-CN" sz="2000" smtClean="0"/>
              <a:t>Windows XP, Linux etc.</a:t>
            </a:r>
          </a:p>
        </p:txBody>
      </p:sp>
      <p:sp>
        <p:nvSpPr>
          <p:cNvPr id="46" name="矩形 45"/>
          <p:cNvSpPr/>
          <p:nvPr/>
        </p:nvSpPr>
        <p:spPr bwMode="auto">
          <a:xfrm>
            <a:off x="2843808" y="3501008"/>
            <a:ext cx="4320480" cy="648072"/>
          </a:xfrm>
          <a:prstGeom prst="rect">
            <a:avLst/>
          </a:prstGeom>
          <a:solidFill>
            <a:srgbClr val="CCECFF"/>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spcBef>
                <a:spcPts val="0"/>
              </a:spcBef>
            </a:pPr>
            <a:r>
              <a:rPr lang="en-US" altLang="zh-CN" sz="2000" smtClean="0"/>
              <a:t>x86 BIOS</a:t>
            </a:r>
          </a:p>
        </p:txBody>
      </p:sp>
      <p:sp>
        <p:nvSpPr>
          <p:cNvPr id="47" name="矩形 46"/>
          <p:cNvSpPr/>
          <p:nvPr/>
        </p:nvSpPr>
        <p:spPr bwMode="auto">
          <a:xfrm>
            <a:off x="3347864" y="4149080"/>
            <a:ext cx="3312368" cy="648072"/>
          </a:xfrm>
          <a:prstGeom prst="rect">
            <a:avLst/>
          </a:prstGeom>
          <a:solidFill>
            <a:srgbClr val="FFFF66"/>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2000" smtClean="0"/>
              <a:t>Code Morphing Software</a:t>
            </a:r>
          </a:p>
        </p:txBody>
      </p:sp>
      <p:sp>
        <p:nvSpPr>
          <p:cNvPr id="48" name="矩形 47"/>
          <p:cNvSpPr/>
          <p:nvPr/>
        </p:nvSpPr>
        <p:spPr bwMode="auto">
          <a:xfrm>
            <a:off x="3851920" y="4797152"/>
            <a:ext cx="2304256" cy="648072"/>
          </a:xfrm>
          <a:prstGeom prst="rect">
            <a:avLst/>
          </a:prstGeom>
          <a:solidFill>
            <a:srgbClr val="FFFF66"/>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2000" smtClean="0"/>
              <a:t>VLIW Processor </a:t>
            </a:r>
          </a:p>
        </p:txBody>
      </p:sp>
      <p:cxnSp>
        <p:nvCxnSpPr>
          <p:cNvPr id="51" name="直接连接符 50"/>
          <p:cNvCxnSpPr/>
          <p:nvPr/>
        </p:nvCxnSpPr>
        <p:spPr bwMode="auto">
          <a:xfrm rot="10800000">
            <a:off x="683568" y="4149080"/>
            <a:ext cx="2016224" cy="0"/>
          </a:xfrm>
          <a:prstGeom prst="line">
            <a:avLst/>
          </a:prstGeom>
          <a:solidFill>
            <a:srgbClr val="FFFF99"/>
          </a:solidFill>
          <a:ln w="28575" cap="flat" cmpd="sng" algn="ctr">
            <a:solidFill>
              <a:schemeClr val="tx1"/>
            </a:solidFill>
            <a:prstDash val="dash"/>
            <a:round/>
            <a:headEnd type="none" w="med" len="med"/>
            <a:tailEnd type="none" w="med" len="med"/>
          </a:ln>
          <a:effectLst/>
        </p:spPr>
      </p:cxnSp>
      <p:sp>
        <p:nvSpPr>
          <p:cNvPr id="52" name="矩形 51"/>
          <p:cNvSpPr/>
          <p:nvPr/>
        </p:nvSpPr>
        <p:spPr>
          <a:xfrm>
            <a:off x="755576" y="3676962"/>
            <a:ext cx="2016224" cy="400110"/>
          </a:xfrm>
          <a:prstGeom prst="rect">
            <a:avLst/>
          </a:prstGeom>
        </p:spPr>
        <p:txBody>
          <a:bodyPr wrap="square">
            <a:spAutoFit/>
          </a:bodyPr>
          <a:lstStyle/>
          <a:p>
            <a:pPr algn="l"/>
            <a:r>
              <a:rPr lang="en-US" altLang="zh-CN" sz="2000" smtClean="0"/>
              <a:t>x86 Software </a:t>
            </a:r>
          </a:p>
        </p:txBody>
      </p:sp>
      <p:sp>
        <p:nvSpPr>
          <p:cNvPr id="53" name="矩形 52"/>
          <p:cNvSpPr/>
          <p:nvPr/>
        </p:nvSpPr>
        <p:spPr>
          <a:xfrm>
            <a:off x="107504" y="4161274"/>
            <a:ext cx="3240360" cy="707886"/>
          </a:xfrm>
          <a:prstGeom prst="rect">
            <a:avLst/>
          </a:prstGeom>
        </p:spPr>
        <p:txBody>
          <a:bodyPr wrap="square">
            <a:spAutoFit/>
          </a:bodyPr>
          <a:lstStyle/>
          <a:p>
            <a:r>
              <a:rPr lang="en-US" altLang="zh-CN" sz="2000" smtClean="0"/>
              <a:t>x86 Compatible</a:t>
            </a:r>
            <a:br>
              <a:rPr lang="en-US" altLang="zh-CN" sz="2000" smtClean="0"/>
            </a:br>
            <a:r>
              <a:rPr lang="en-US" altLang="zh-CN" sz="2000" smtClean="0"/>
              <a:t>Crusoe Processor Solution</a:t>
            </a:r>
          </a:p>
        </p:txBody>
      </p:sp>
      <p:sp>
        <p:nvSpPr>
          <p:cNvPr id="54" name="矩形 53"/>
          <p:cNvSpPr/>
          <p:nvPr/>
        </p:nvSpPr>
        <p:spPr>
          <a:xfrm>
            <a:off x="6408712" y="4253026"/>
            <a:ext cx="2483768" cy="400110"/>
          </a:xfrm>
          <a:prstGeom prst="rect">
            <a:avLst/>
          </a:prstGeom>
        </p:spPr>
        <p:txBody>
          <a:bodyPr wrap="square">
            <a:spAutoFit/>
          </a:bodyPr>
          <a:lstStyle/>
          <a:p>
            <a:pPr algn="r"/>
            <a:r>
              <a:rPr lang="en-US" altLang="zh-CN" sz="2000" smtClean="0">
                <a:latin typeface="Arial" pitchFamily="34" charset="0"/>
                <a:ea typeface="+mn-ea"/>
                <a:cs typeface="Arial" pitchFamily="34" charset="0"/>
              </a:rPr>
              <a:t>(</a:t>
            </a:r>
            <a:r>
              <a:rPr lang="en-US" altLang="zh-CN" sz="2000" smtClean="0">
                <a:latin typeface="Arial" pitchFamily="34" charset="0"/>
                <a:cs typeface="Arial" pitchFamily="34" charset="0"/>
              </a:rPr>
              <a:t>resides in ROM</a:t>
            </a:r>
            <a:r>
              <a:rPr lang="en-US" altLang="zh-CN" sz="2000" smtClean="0">
                <a:latin typeface="Arial" pitchFamily="34" charset="0"/>
                <a:ea typeface="+mn-ea"/>
                <a:cs typeface="Arial" pitchFamily="34" charset="0"/>
              </a:rPr>
              <a:t>)</a:t>
            </a:r>
          </a:p>
        </p:txBody>
      </p:sp>
    </p:spTree>
  </p:cSld>
  <p:clrMapOvr>
    <a:masterClrMapping/>
  </p:clrMapOvr>
  <p:transition spd="med"/>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4"/>
          <p:cNvSpPr>
            <a:spLocks noGrp="1"/>
          </p:cNvSpPr>
          <p:nvPr>
            <p:ph type="sldNum" sz="quarter" idx="11"/>
          </p:nvPr>
        </p:nvSpPr>
        <p:spPr/>
        <p:txBody>
          <a:bodyPr/>
          <a:lstStyle/>
          <a:p>
            <a:fld id="{B8BA4C5B-774B-4D77-91B1-8BDC36A941EF}" type="slidenum">
              <a:rPr lang="zh-CN" altLang="en-US"/>
              <a:pPr/>
              <a:t>115</a:t>
            </a:fld>
            <a:endParaRPr lang="en-US" altLang="zh-CN"/>
          </a:p>
        </p:txBody>
      </p:sp>
      <p:sp>
        <p:nvSpPr>
          <p:cNvPr id="1767426" name="Rectangle 2"/>
          <p:cNvSpPr>
            <a:spLocks noGrp="1" noChangeArrowheads="1"/>
          </p:cNvSpPr>
          <p:nvPr>
            <p:ph type="title"/>
          </p:nvPr>
        </p:nvSpPr>
        <p:spPr/>
        <p:txBody>
          <a:bodyPr/>
          <a:lstStyle/>
          <a:p>
            <a:r>
              <a:rPr lang="en-US" altLang="zh-CN"/>
              <a:t>7.8.2 </a:t>
            </a:r>
            <a:r>
              <a:rPr lang="zh-CN" altLang="en-US"/>
              <a:t>超长指令字处理器</a:t>
            </a:r>
          </a:p>
        </p:txBody>
      </p:sp>
      <p:sp>
        <p:nvSpPr>
          <p:cNvPr id="1767427" name="Rectangle 3"/>
          <p:cNvSpPr>
            <a:spLocks noGrp="1" noChangeArrowheads="1"/>
          </p:cNvSpPr>
          <p:nvPr>
            <p:ph type="body" idx="1"/>
          </p:nvPr>
        </p:nvSpPr>
        <p:spPr>
          <a:xfrm>
            <a:off x="395289" y="764704"/>
            <a:ext cx="8353176" cy="5688012"/>
          </a:xfrm>
        </p:spPr>
        <p:txBody>
          <a:bodyPr/>
          <a:lstStyle/>
          <a:p>
            <a:pPr marL="355600" indent="-355600">
              <a:spcBef>
                <a:spcPct val="10000"/>
              </a:spcBef>
              <a:buNone/>
            </a:pPr>
            <a:r>
              <a:rPr lang="zh-CN" altLang="en-US" dirty="0" smtClean="0"/>
              <a:t>移动处理器供应商</a:t>
            </a:r>
            <a:r>
              <a:rPr lang="zh-CN" altLang="en-US" dirty="0" smtClean="0">
                <a:solidFill>
                  <a:srgbClr val="0000FF"/>
                </a:solidFill>
              </a:rPr>
              <a:t>全美达（</a:t>
            </a:r>
            <a:r>
              <a:rPr lang="en-US" altLang="zh-CN" dirty="0" err="1" smtClean="0">
                <a:solidFill>
                  <a:srgbClr val="0000FF"/>
                </a:solidFill>
              </a:rPr>
              <a:t>Transmeta</a:t>
            </a:r>
            <a:r>
              <a:rPr lang="zh-CN" altLang="en-US" dirty="0" smtClean="0">
                <a:solidFill>
                  <a:srgbClr val="0000FF"/>
                </a:solidFill>
              </a:rPr>
              <a:t>）</a:t>
            </a:r>
            <a:r>
              <a:rPr lang="zh-CN" altLang="en-US" dirty="0" smtClean="0"/>
              <a:t>公司：</a:t>
            </a:r>
            <a:endParaRPr lang="en-US" altLang="zh-CN" dirty="0" smtClean="0"/>
          </a:p>
          <a:p>
            <a:pPr marL="355600" indent="-355600">
              <a:spcBef>
                <a:spcPct val="10000"/>
              </a:spcBef>
            </a:pPr>
            <a:r>
              <a:rPr lang="en-US" altLang="zh-CN" dirty="0" smtClean="0"/>
              <a:t>1995</a:t>
            </a:r>
            <a:r>
              <a:rPr lang="zh-CN" altLang="en-US" dirty="0" smtClean="0"/>
              <a:t>年成立，</a:t>
            </a:r>
            <a:r>
              <a:rPr lang="en-US" altLang="zh-CN" dirty="0" smtClean="0"/>
              <a:t>Linux</a:t>
            </a:r>
            <a:r>
              <a:rPr lang="zh-CN" altLang="en-US" dirty="0" smtClean="0"/>
              <a:t>创始人</a:t>
            </a:r>
            <a:r>
              <a:rPr lang="en-US" altLang="zh-CN" dirty="0" smtClean="0"/>
              <a:t>Linus Torvalds</a:t>
            </a:r>
            <a:r>
              <a:rPr lang="zh-CN" altLang="en-US" dirty="0" smtClean="0"/>
              <a:t>曾为其工作。</a:t>
            </a:r>
            <a:endParaRPr lang="en-US" altLang="zh-CN" dirty="0" smtClean="0"/>
          </a:p>
          <a:p>
            <a:pPr marL="355600" indent="-355600">
              <a:spcBef>
                <a:spcPct val="10000"/>
              </a:spcBef>
            </a:pPr>
            <a:r>
              <a:rPr lang="en-US" altLang="zh-CN" dirty="0" smtClean="0"/>
              <a:t>2000</a:t>
            </a:r>
            <a:r>
              <a:rPr lang="zh-CN" altLang="en-US" dirty="0" smtClean="0"/>
              <a:t>年</a:t>
            </a:r>
            <a:r>
              <a:rPr lang="en-US" altLang="zh-CN" dirty="0" smtClean="0"/>
              <a:t>1</a:t>
            </a:r>
            <a:r>
              <a:rPr lang="zh-CN" altLang="en-US" dirty="0" smtClean="0"/>
              <a:t>月，推出全新架构的</a:t>
            </a:r>
            <a:r>
              <a:rPr lang="en-US" altLang="zh-CN" dirty="0" smtClean="0"/>
              <a:t>CPU —— Crusoe</a:t>
            </a:r>
            <a:r>
              <a:rPr lang="zh-CN" altLang="en-US" dirty="0" smtClean="0"/>
              <a:t>。</a:t>
            </a:r>
            <a:endParaRPr lang="en-US" altLang="zh-CN" dirty="0" smtClean="0"/>
          </a:p>
          <a:p>
            <a:pPr marL="355600" indent="-355600">
              <a:spcBef>
                <a:spcPct val="10000"/>
              </a:spcBef>
            </a:pPr>
            <a:r>
              <a:rPr lang="zh-CN" altLang="en-US" dirty="0" smtClean="0"/>
              <a:t>提出笔记本电脑“价格低于</a:t>
            </a:r>
            <a:r>
              <a:rPr lang="en-US" altLang="zh-CN" dirty="0" smtClean="0"/>
              <a:t>1000</a:t>
            </a:r>
            <a:r>
              <a:rPr lang="zh-CN" altLang="en-US" dirty="0" smtClean="0"/>
              <a:t>美元、重量不足</a:t>
            </a:r>
            <a:r>
              <a:rPr lang="en-US" altLang="zh-CN" dirty="0" smtClean="0"/>
              <a:t>1000g</a:t>
            </a:r>
            <a:r>
              <a:rPr lang="zh-CN" altLang="en-US" dirty="0" smtClean="0"/>
              <a:t>、电池使用时间</a:t>
            </a:r>
            <a:r>
              <a:rPr lang="en-US" altLang="zh-CN" dirty="0" smtClean="0"/>
              <a:t>1000</a:t>
            </a:r>
            <a:r>
              <a:rPr lang="zh-CN" altLang="en-US" dirty="0" smtClean="0"/>
              <a:t>分钟”的构想。</a:t>
            </a:r>
            <a:endParaRPr lang="zh-CN" altLang="en-US" dirty="0"/>
          </a:p>
        </p:txBody>
      </p:sp>
      <p:pic>
        <p:nvPicPr>
          <p:cNvPr id="1785858" name="Picture 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403649" y="4208214"/>
            <a:ext cx="2160240" cy="1790254"/>
          </a:xfrm>
          <a:prstGeom prst="rect">
            <a:avLst/>
          </a:prstGeom>
          <a:noFill/>
          <a:ln w="9525">
            <a:noFill/>
            <a:miter lim="800000"/>
            <a:headEnd/>
            <a:tailEnd/>
          </a:ln>
        </p:spPr>
      </p:pic>
      <p:pic>
        <p:nvPicPr>
          <p:cNvPr id="1785859" name="Picture 3"/>
          <p:cNvPicPr>
            <a:picLocks noChangeAspect="1" noChangeArrowheads="1"/>
          </p:cNvPicPr>
          <p:nvPr/>
        </p:nvPicPr>
        <p:blipFill>
          <a:blip r:embed="rId4" cstate="print"/>
          <a:srcRect/>
          <a:stretch>
            <a:fillRect/>
          </a:stretch>
        </p:blipFill>
        <p:spPr bwMode="auto">
          <a:xfrm>
            <a:off x="3707904" y="4365104"/>
            <a:ext cx="3786773" cy="1440160"/>
          </a:xfrm>
          <a:prstGeom prst="rect">
            <a:avLst/>
          </a:prstGeom>
          <a:noFill/>
          <a:ln w="9525">
            <a:noFill/>
            <a:miter lim="800000"/>
            <a:headEnd/>
            <a:tailEnd/>
          </a:ln>
        </p:spPr>
      </p:pic>
      <p:sp>
        <p:nvSpPr>
          <p:cNvPr id="7" name="TextBox 6"/>
          <p:cNvSpPr txBox="1"/>
          <p:nvPr/>
        </p:nvSpPr>
        <p:spPr>
          <a:xfrm>
            <a:off x="6012160" y="3573016"/>
            <a:ext cx="2448272" cy="523220"/>
          </a:xfrm>
          <a:prstGeom prst="rect">
            <a:avLst/>
          </a:prstGeom>
          <a:noFill/>
        </p:spPr>
        <p:txBody>
          <a:bodyPr wrap="square" rtlCol="0">
            <a:spAutoFit/>
          </a:bodyPr>
          <a:lstStyle/>
          <a:p>
            <a:pPr algn="l"/>
            <a:r>
              <a:rPr lang="en-US" altLang="zh-CN" smtClean="0">
                <a:solidFill>
                  <a:srgbClr val="C00000"/>
                </a:solidFill>
              </a:rPr>
              <a:t>16.667</a:t>
            </a:r>
            <a:r>
              <a:rPr lang="zh-CN" altLang="en-US" smtClean="0">
                <a:solidFill>
                  <a:srgbClr val="C00000"/>
                </a:solidFill>
              </a:rPr>
              <a:t>小时</a:t>
            </a:r>
            <a:endParaRPr lang="zh-CN" altLang="en-US">
              <a:solidFill>
                <a:srgbClr val="C00000"/>
              </a:solidFill>
            </a:endParaRPr>
          </a:p>
        </p:txBody>
      </p:sp>
      <p:cxnSp>
        <p:nvCxnSpPr>
          <p:cNvPr id="10" name="直接连接符 9"/>
          <p:cNvCxnSpPr/>
          <p:nvPr/>
        </p:nvCxnSpPr>
        <p:spPr bwMode="auto">
          <a:xfrm>
            <a:off x="4283968" y="3501008"/>
            <a:ext cx="1440160" cy="0"/>
          </a:xfrm>
          <a:prstGeom prst="line">
            <a:avLst/>
          </a:prstGeom>
          <a:solidFill>
            <a:srgbClr val="FFFF99"/>
          </a:solidFill>
          <a:ln w="28575" cap="flat" cmpd="sng" algn="ctr">
            <a:solidFill>
              <a:srgbClr val="FF6600"/>
            </a:solidFill>
            <a:prstDash val="solid"/>
            <a:round/>
            <a:headEnd type="none" w="med" len="med"/>
            <a:tailEnd type="none" w="med" len="med"/>
          </a:ln>
          <a:effectLst/>
        </p:spPr>
      </p:cxnSp>
      <p:cxnSp>
        <p:nvCxnSpPr>
          <p:cNvPr id="12" name="直接连接符 11"/>
          <p:cNvCxnSpPr/>
          <p:nvPr/>
        </p:nvCxnSpPr>
        <p:spPr bwMode="auto">
          <a:xfrm rot="5400000">
            <a:off x="4824028" y="3681028"/>
            <a:ext cx="360040" cy="0"/>
          </a:xfrm>
          <a:prstGeom prst="line">
            <a:avLst/>
          </a:prstGeom>
          <a:solidFill>
            <a:srgbClr val="FFFF99"/>
          </a:solidFill>
          <a:ln w="28575" cap="flat" cmpd="sng" algn="ctr">
            <a:solidFill>
              <a:srgbClr val="FF6600"/>
            </a:solidFill>
            <a:prstDash val="solid"/>
            <a:round/>
            <a:headEnd type="none" w="med" len="med"/>
            <a:tailEnd type="none" w="med" len="med"/>
          </a:ln>
          <a:effectLst/>
        </p:spPr>
      </p:cxnSp>
      <p:cxnSp>
        <p:nvCxnSpPr>
          <p:cNvPr id="14" name="直接箭头连接符 13"/>
          <p:cNvCxnSpPr/>
          <p:nvPr/>
        </p:nvCxnSpPr>
        <p:spPr bwMode="auto">
          <a:xfrm>
            <a:off x="5004048" y="3861048"/>
            <a:ext cx="1080120" cy="1588"/>
          </a:xfrm>
          <a:prstGeom prst="straightConnector1">
            <a:avLst/>
          </a:prstGeom>
          <a:solidFill>
            <a:srgbClr val="FFFF99"/>
          </a:solidFill>
          <a:ln w="28575" cap="flat" cmpd="sng" algn="ctr">
            <a:solidFill>
              <a:srgbClr val="FF6600"/>
            </a:solidFill>
            <a:prstDash val="solid"/>
            <a:round/>
            <a:headEnd type="none" w="med" len="med"/>
            <a:tailEnd type="triangle" w="med" len="lg"/>
          </a:ln>
          <a:effectLst/>
        </p:spPr>
      </p:cxn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7" presetClass="entr" presetSubtype="1"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ppt_x</p:attrName>
                                        </p:attrNameLst>
                                      </p:cBhvr>
                                      <p:tavLst>
                                        <p:tav tm="0">
                                          <p:val>
                                            <p:strVal val="#ppt_x"/>
                                          </p:val>
                                        </p:tav>
                                        <p:tav tm="100000">
                                          <p:val>
                                            <p:strVal val="#ppt_x"/>
                                          </p:val>
                                        </p:tav>
                                      </p:tavLst>
                                    </p:anim>
                                    <p:anim calcmode="lin" valueType="num">
                                      <p:cBhvr>
                                        <p:cTn id="13" dur="500" fill="hold"/>
                                        <p:tgtEl>
                                          <p:spTgt spid="12"/>
                                        </p:tgtEl>
                                        <p:attrNameLst>
                                          <p:attrName>ppt_y</p:attrName>
                                        </p:attrNameLst>
                                      </p:cBhvr>
                                      <p:tavLst>
                                        <p:tav tm="0">
                                          <p:val>
                                            <p:strVal val="#ppt_y-#ppt_h/2"/>
                                          </p:val>
                                        </p:tav>
                                        <p:tav tm="100000">
                                          <p:val>
                                            <p:strVal val="#ppt_y"/>
                                          </p:val>
                                        </p:tav>
                                      </p:tavLst>
                                    </p:anim>
                                    <p:anim calcmode="lin" valueType="num">
                                      <p:cBhvr>
                                        <p:cTn id="14" dur="500" fill="hold"/>
                                        <p:tgtEl>
                                          <p:spTgt spid="12"/>
                                        </p:tgtEl>
                                        <p:attrNameLst>
                                          <p:attrName>ppt_w</p:attrName>
                                        </p:attrNameLst>
                                      </p:cBhvr>
                                      <p:tavLst>
                                        <p:tav tm="0">
                                          <p:val>
                                            <p:strVal val="#ppt_w"/>
                                          </p:val>
                                        </p:tav>
                                        <p:tav tm="100000">
                                          <p:val>
                                            <p:strVal val="#ppt_w"/>
                                          </p:val>
                                        </p:tav>
                                      </p:tavLst>
                                    </p:anim>
                                    <p:anim calcmode="lin" valueType="num">
                                      <p:cBhvr>
                                        <p:cTn id="15" dur="500" fill="hold"/>
                                        <p:tgtEl>
                                          <p:spTgt spid="12"/>
                                        </p:tgtEl>
                                        <p:attrNameLst>
                                          <p:attrName>ppt_h</p:attrName>
                                        </p:attrNameLst>
                                      </p:cBhvr>
                                      <p:tavLst>
                                        <p:tav tm="0">
                                          <p:val>
                                            <p:fltVal val="0"/>
                                          </p:val>
                                        </p:tav>
                                        <p:tav tm="100000">
                                          <p:val>
                                            <p:strVal val="#ppt_h"/>
                                          </p:val>
                                        </p:tav>
                                      </p:tavLst>
                                    </p:anim>
                                  </p:childTnLst>
                                </p:cTn>
                              </p:par>
                            </p:childTnLst>
                          </p:cTn>
                        </p:par>
                        <p:par>
                          <p:cTn id="16" fill="hold">
                            <p:stCondLst>
                              <p:cond delay="1000"/>
                            </p:stCondLst>
                            <p:childTnLst>
                              <p:par>
                                <p:cTn id="17" presetID="17" presetClass="entr" presetSubtype="8"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p:cTn id="19" dur="500" fill="hold"/>
                                        <p:tgtEl>
                                          <p:spTgt spid="14"/>
                                        </p:tgtEl>
                                        <p:attrNameLst>
                                          <p:attrName>ppt_x</p:attrName>
                                        </p:attrNameLst>
                                      </p:cBhvr>
                                      <p:tavLst>
                                        <p:tav tm="0">
                                          <p:val>
                                            <p:strVal val="#ppt_x-#ppt_w/2"/>
                                          </p:val>
                                        </p:tav>
                                        <p:tav tm="100000">
                                          <p:val>
                                            <p:strVal val="#ppt_x"/>
                                          </p:val>
                                        </p:tav>
                                      </p:tavLst>
                                    </p:anim>
                                    <p:anim calcmode="lin" valueType="num">
                                      <p:cBhvr>
                                        <p:cTn id="20" dur="500" fill="hold"/>
                                        <p:tgtEl>
                                          <p:spTgt spid="14"/>
                                        </p:tgtEl>
                                        <p:attrNameLst>
                                          <p:attrName>ppt_y</p:attrName>
                                        </p:attrNameLst>
                                      </p:cBhvr>
                                      <p:tavLst>
                                        <p:tav tm="0">
                                          <p:val>
                                            <p:strVal val="#ppt_y"/>
                                          </p:val>
                                        </p:tav>
                                        <p:tav tm="100000">
                                          <p:val>
                                            <p:strVal val="#ppt_y"/>
                                          </p:val>
                                        </p:tav>
                                      </p:tavLst>
                                    </p:anim>
                                    <p:anim calcmode="lin" valueType="num">
                                      <p:cBhvr>
                                        <p:cTn id="21" dur="500" fill="hold"/>
                                        <p:tgtEl>
                                          <p:spTgt spid="14"/>
                                        </p:tgtEl>
                                        <p:attrNameLst>
                                          <p:attrName>ppt_w</p:attrName>
                                        </p:attrNameLst>
                                      </p:cBhvr>
                                      <p:tavLst>
                                        <p:tav tm="0">
                                          <p:val>
                                            <p:fltVal val="0"/>
                                          </p:val>
                                        </p:tav>
                                        <p:tav tm="100000">
                                          <p:val>
                                            <p:strVal val="#ppt_w"/>
                                          </p:val>
                                        </p:tav>
                                      </p:tavLst>
                                    </p:anim>
                                    <p:anim calcmode="lin" valueType="num">
                                      <p:cBhvr>
                                        <p:cTn id="22" dur="500" fill="hold"/>
                                        <p:tgtEl>
                                          <p:spTgt spid="14"/>
                                        </p:tgtEl>
                                        <p:attrNameLst>
                                          <p:attrName>ppt_h</p:attrName>
                                        </p:attrNameLst>
                                      </p:cBhvr>
                                      <p:tavLst>
                                        <p:tav tm="0">
                                          <p:val>
                                            <p:strVal val="#ppt_h"/>
                                          </p:val>
                                        </p:tav>
                                        <p:tav tm="100000">
                                          <p:val>
                                            <p:strVal val="#ppt_h"/>
                                          </p:val>
                                        </p:tav>
                                      </p:tavLst>
                                    </p:anim>
                                  </p:childTnLst>
                                </p:cTn>
                              </p:par>
                            </p:childTnLst>
                          </p:cTn>
                        </p:par>
                        <p:par>
                          <p:cTn id="23" fill="hold">
                            <p:stCondLst>
                              <p:cond delay="1500"/>
                            </p:stCondLst>
                            <p:childTnLst>
                              <p:par>
                                <p:cTn id="24" presetID="22" presetClass="entr" presetSubtype="8"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4"/>
          <p:cNvSpPr>
            <a:spLocks noGrp="1"/>
          </p:cNvSpPr>
          <p:nvPr>
            <p:ph type="sldNum" sz="quarter" idx="11"/>
          </p:nvPr>
        </p:nvSpPr>
        <p:spPr/>
        <p:txBody>
          <a:bodyPr/>
          <a:lstStyle/>
          <a:p>
            <a:fld id="{B8BA4C5B-774B-4D77-91B1-8BDC36A941EF}" type="slidenum">
              <a:rPr lang="zh-CN" altLang="en-US"/>
              <a:pPr/>
              <a:t>116</a:t>
            </a:fld>
            <a:endParaRPr lang="en-US" altLang="zh-CN"/>
          </a:p>
        </p:txBody>
      </p:sp>
      <p:sp>
        <p:nvSpPr>
          <p:cNvPr id="1767426" name="Rectangle 2"/>
          <p:cNvSpPr>
            <a:spLocks noGrp="1" noChangeArrowheads="1"/>
          </p:cNvSpPr>
          <p:nvPr>
            <p:ph type="title"/>
          </p:nvPr>
        </p:nvSpPr>
        <p:spPr/>
        <p:txBody>
          <a:bodyPr/>
          <a:lstStyle/>
          <a:p>
            <a:r>
              <a:rPr lang="en-US" altLang="zh-CN"/>
              <a:t>7.8.2 </a:t>
            </a:r>
            <a:r>
              <a:rPr lang="zh-CN" altLang="en-US"/>
              <a:t>超长指令字处理器</a:t>
            </a:r>
          </a:p>
        </p:txBody>
      </p:sp>
      <p:sp>
        <p:nvSpPr>
          <p:cNvPr id="1767427" name="Rectangle 3"/>
          <p:cNvSpPr>
            <a:spLocks noGrp="1" noChangeArrowheads="1"/>
          </p:cNvSpPr>
          <p:nvPr>
            <p:ph type="body" idx="1"/>
          </p:nvPr>
        </p:nvSpPr>
        <p:spPr>
          <a:xfrm>
            <a:off x="395288" y="764704"/>
            <a:ext cx="8569325" cy="5688012"/>
          </a:xfrm>
        </p:spPr>
        <p:txBody>
          <a:bodyPr/>
          <a:lstStyle/>
          <a:p>
            <a:pPr marL="355600" indent="-355600">
              <a:spcBef>
                <a:spcPct val="10000"/>
              </a:spcBef>
              <a:buNone/>
            </a:pPr>
            <a:r>
              <a:rPr lang="zh-CN" altLang="en-US" smtClean="0"/>
              <a:t>移动处理器供应商</a:t>
            </a:r>
            <a:r>
              <a:rPr lang="zh-CN" altLang="en-US" smtClean="0">
                <a:solidFill>
                  <a:srgbClr val="0000FF"/>
                </a:solidFill>
              </a:rPr>
              <a:t>全美达（</a:t>
            </a:r>
            <a:r>
              <a:rPr lang="en-US" altLang="zh-CN" smtClean="0">
                <a:solidFill>
                  <a:srgbClr val="0000FF"/>
                </a:solidFill>
              </a:rPr>
              <a:t>Transmeta</a:t>
            </a:r>
            <a:r>
              <a:rPr lang="zh-CN" altLang="en-US" smtClean="0">
                <a:solidFill>
                  <a:srgbClr val="0000FF"/>
                </a:solidFill>
              </a:rPr>
              <a:t>）</a:t>
            </a:r>
            <a:r>
              <a:rPr lang="zh-CN" altLang="en-US" smtClean="0"/>
              <a:t>公司：</a:t>
            </a:r>
            <a:endParaRPr lang="en-US" altLang="zh-CN" smtClean="0"/>
          </a:p>
          <a:p>
            <a:pPr marL="355600" indent="-355600">
              <a:spcBef>
                <a:spcPct val="10000"/>
              </a:spcBef>
            </a:pPr>
            <a:r>
              <a:rPr lang="en-US" altLang="zh-CN" smtClean="0"/>
              <a:t>Intel P4</a:t>
            </a:r>
            <a:r>
              <a:rPr lang="zh-CN" altLang="en-US" smtClean="0"/>
              <a:t>处理器工作时，每平方厘米会产生</a:t>
            </a:r>
            <a:r>
              <a:rPr lang="en-US" altLang="zh-CN" smtClean="0"/>
              <a:t>50</a:t>
            </a:r>
            <a:r>
              <a:rPr lang="zh-CN" altLang="en-US" smtClean="0"/>
              <a:t>～</a:t>
            </a:r>
            <a:r>
              <a:rPr lang="en-US" altLang="zh-CN" smtClean="0"/>
              <a:t>60W</a:t>
            </a:r>
            <a:r>
              <a:rPr lang="zh-CN" altLang="en-US" smtClean="0"/>
              <a:t>的热量，而</a:t>
            </a:r>
            <a:r>
              <a:rPr lang="en-US" altLang="zh-CN" smtClean="0"/>
              <a:t>Crusoe CPU</a:t>
            </a:r>
            <a:r>
              <a:rPr lang="zh-CN" altLang="en-US" smtClean="0"/>
              <a:t>在运行</a:t>
            </a:r>
            <a:r>
              <a:rPr lang="en-US" altLang="zh-CN" smtClean="0"/>
              <a:t>Windows 2000</a:t>
            </a:r>
            <a:r>
              <a:rPr lang="zh-CN" altLang="en-US" smtClean="0"/>
              <a:t>操作系统时，功耗仅为</a:t>
            </a:r>
            <a:r>
              <a:rPr lang="en-US" altLang="zh-CN" smtClean="0"/>
              <a:t>1W</a:t>
            </a:r>
            <a:r>
              <a:rPr lang="zh-CN" altLang="en-US" smtClean="0"/>
              <a:t>。</a:t>
            </a:r>
            <a:endParaRPr lang="en-US" altLang="zh-CN" smtClean="0"/>
          </a:p>
          <a:p>
            <a:pPr marL="355600" indent="-355600">
              <a:spcBef>
                <a:spcPct val="10000"/>
              </a:spcBef>
            </a:pPr>
            <a:r>
              <a:rPr lang="en-US" altLang="zh-CN" smtClean="0"/>
              <a:t>2003</a:t>
            </a:r>
            <a:r>
              <a:rPr lang="zh-CN" altLang="en-US" smtClean="0"/>
              <a:t>年</a:t>
            </a:r>
            <a:r>
              <a:rPr lang="en-US" altLang="zh-CN" smtClean="0"/>
              <a:t>10</a:t>
            </a:r>
            <a:r>
              <a:rPr lang="zh-CN" altLang="en-US" smtClean="0"/>
              <a:t>月，发布</a:t>
            </a:r>
            <a:r>
              <a:rPr lang="en-US" altLang="zh-CN" smtClean="0"/>
              <a:t>Efficeon</a:t>
            </a:r>
            <a:r>
              <a:rPr lang="zh-CN" altLang="en-US" smtClean="0"/>
              <a:t>处理器。继承了</a:t>
            </a:r>
            <a:r>
              <a:rPr lang="en-US" altLang="zh-CN" smtClean="0"/>
              <a:t>Crusoe</a:t>
            </a:r>
            <a:r>
              <a:rPr lang="zh-CN" altLang="en-US" smtClean="0"/>
              <a:t>的低耗电特性，而且处理性能也大幅提高。</a:t>
            </a:r>
            <a:endParaRPr lang="en-US" altLang="zh-CN" smtClean="0"/>
          </a:p>
          <a:p>
            <a:pPr marL="355600" indent="-355600">
              <a:spcBef>
                <a:spcPct val="10000"/>
              </a:spcBef>
            </a:pPr>
            <a:r>
              <a:rPr lang="en-US" altLang="zh-CN" smtClean="0"/>
              <a:t>2004</a:t>
            </a:r>
            <a:r>
              <a:rPr lang="zh-CN" altLang="en-US" smtClean="0"/>
              <a:t>年</a:t>
            </a:r>
            <a:r>
              <a:rPr lang="en-US" altLang="zh-CN" smtClean="0"/>
              <a:t>6</a:t>
            </a:r>
            <a:r>
              <a:rPr lang="zh-CN" altLang="en-US" smtClean="0"/>
              <a:t>月，发布</a:t>
            </a:r>
            <a:r>
              <a:rPr lang="en-US" altLang="zh-CN" smtClean="0"/>
              <a:t>Efficeon2</a:t>
            </a:r>
            <a:r>
              <a:rPr lang="zh-CN" altLang="en-US" smtClean="0"/>
              <a:t>处理器，用来对抗</a:t>
            </a:r>
            <a:r>
              <a:rPr lang="en-US" altLang="zh-CN" smtClean="0"/>
              <a:t>Intel</a:t>
            </a:r>
            <a:r>
              <a:rPr lang="zh-CN" altLang="en-US" smtClean="0"/>
              <a:t>的</a:t>
            </a:r>
            <a:r>
              <a:rPr lang="en-US" altLang="zh-CN" smtClean="0"/>
              <a:t>Dothan</a:t>
            </a:r>
            <a:r>
              <a:rPr lang="zh-CN" altLang="en-US" smtClean="0"/>
              <a:t>核心迅驰产品。</a:t>
            </a:r>
            <a:endParaRPr lang="zh-CN" altLang="en-US"/>
          </a:p>
        </p:txBody>
      </p:sp>
      <p:pic>
        <p:nvPicPr>
          <p:cNvPr id="1786882" name="Picture 2"/>
          <p:cNvPicPr>
            <a:picLocks noChangeAspect="1" noChangeArrowheads="1"/>
          </p:cNvPicPr>
          <p:nvPr/>
        </p:nvPicPr>
        <p:blipFill>
          <a:blip r:embed="rId3" cstate="print"/>
          <a:srcRect/>
          <a:stretch>
            <a:fillRect/>
          </a:stretch>
        </p:blipFill>
        <p:spPr bwMode="auto">
          <a:xfrm>
            <a:off x="1837512" y="4293096"/>
            <a:ext cx="2662480" cy="2376264"/>
          </a:xfrm>
          <a:prstGeom prst="rect">
            <a:avLst/>
          </a:prstGeom>
          <a:ln>
            <a:noFill/>
          </a:ln>
          <a:effectLst>
            <a:softEdge rad="112500"/>
          </a:effectLst>
        </p:spPr>
      </p:pic>
      <p:pic>
        <p:nvPicPr>
          <p:cNvPr id="1786883" name="Picture 3"/>
          <p:cNvPicPr>
            <a:picLocks noChangeAspect="1" noChangeArrowheads="1"/>
          </p:cNvPicPr>
          <p:nvPr/>
        </p:nvPicPr>
        <p:blipFill>
          <a:blip r:embed="rId4" cstate="print"/>
          <a:srcRect/>
          <a:stretch>
            <a:fillRect/>
          </a:stretch>
        </p:blipFill>
        <p:spPr bwMode="auto">
          <a:xfrm>
            <a:off x="4644008" y="4293204"/>
            <a:ext cx="2618351" cy="2304148"/>
          </a:xfrm>
          <a:prstGeom prst="rect">
            <a:avLst/>
          </a:prstGeom>
          <a:ln>
            <a:noFill/>
          </a:ln>
          <a:effectLst>
            <a:softEdge rad="112500"/>
          </a:effectLst>
        </p:spPr>
      </p:pic>
    </p:spTree>
  </p:cSld>
  <p:clrMapOvr>
    <a:masterClrMapping/>
  </p:clrMapOvr>
  <p:transition spd="med"/>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4"/>
          <p:cNvSpPr>
            <a:spLocks noGrp="1"/>
          </p:cNvSpPr>
          <p:nvPr>
            <p:ph type="sldNum" sz="quarter" idx="11"/>
          </p:nvPr>
        </p:nvSpPr>
        <p:spPr/>
        <p:txBody>
          <a:bodyPr/>
          <a:lstStyle/>
          <a:p>
            <a:fld id="{B8BA4C5B-774B-4D77-91B1-8BDC36A941EF}" type="slidenum">
              <a:rPr lang="zh-CN" altLang="en-US"/>
              <a:pPr/>
              <a:t>117</a:t>
            </a:fld>
            <a:endParaRPr lang="en-US" altLang="zh-CN"/>
          </a:p>
        </p:txBody>
      </p:sp>
      <p:sp>
        <p:nvSpPr>
          <p:cNvPr id="1767426" name="Rectangle 2"/>
          <p:cNvSpPr>
            <a:spLocks noGrp="1" noChangeArrowheads="1"/>
          </p:cNvSpPr>
          <p:nvPr>
            <p:ph type="title"/>
          </p:nvPr>
        </p:nvSpPr>
        <p:spPr/>
        <p:txBody>
          <a:bodyPr/>
          <a:lstStyle/>
          <a:p>
            <a:r>
              <a:rPr lang="en-US" altLang="zh-CN"/>
              <a:t>7.8.2 </a:t>
            </a:r>
            <a:r>
              <a:rPr lang="zh-CN" altLang="en-US"/>
              <a:t>超长指令字处理器</a:t>
            </a:r>
          </a:p>
        </p:txBody>
      </p:sp>
      <p:sp>
        <p:nvSpPr>
          <p:cNvPr id="1767427" name="Rectangle 3"/>
          <p:cNvSpPr>
            <a:spLocks noGrp="1" noChangeArrowheads="1"/>
          </p:cNvSpPr>
          <p:nvPr>
            <p:ph type="body" idx="1"/>
          </p:nvPr>
        </p:nvSpPr>
        <p:spPr>
          <a:xfrm>
            <a:off x="395288" y="764704"/>
            <a:ext cx="8569325" cy="5688012"/>
          </a:xfrm>
        </p:spPr>
        <p:txBody>
          <a:bodyPr/>
          <a:lstStyle/>
          <a:p>
            <a:pPr marL="355600" indent="-355600">
              <a:spcBef>
                <a:spcPct val="10000"/>
              </a:spcBef>
              <a:buNone/>
            </a:pPr>
            <a:r>
              <a:rPr lang="zh-CN" altLang="en-US" smtClean="0"/>
              <a:t>移动处理器供应商</a:t>
            </a:r>
            <a:r>
              <a:rPr lang="zh-CN" altLang="en-US" smtClean="0">
                <a:solidFill>
                  <a:srgbClr val="0000FF"/>
                </a:solidFill>
              </a:rPr>
              <a:t>全美达（</a:t>
            </a:r>
            <a:r>
              <a:rPr lang="en-US" altLang="zh-CN" smtClean="0">
                <a:solidFill>
                  <a:srgbClr val="0000FF"/>
                </a:solidFill>
              </a:rPr>
              <a:t>Transmeta</a:t>
            </a:r>
            <a:r>
              <a:rPr lang="zh-CN" altLang="en-US" smtClean="0">
                <a:solidFill>
                  <a:srgbClr val="0000FF"/>
                </a:solidFill>
              </a:rPr>
              <a:t>）</a:t>
            </a:r>
            <a:r>
              <a:rPr lang="zh-CN" altLang="en-US" smtClean="0"/>
              <a:t>公司：</a:t>
            </a:r>
            <a:endParaRPr lang="en-US" altLang="zh-CN" smtClean="0"/>
          </a:p>
          <a:p>
            <a:pPr marL="355600" indent="-355600">
              <a:spcBef>
                <a:spcPct val="10000"/>
              </a:spcBef>
            </a:pPr>
            <a:r>
              <a:rPr lang="zh-CN" altLang="en-US" smtClean="0"/>
              <a:t>美国加州的</a:t>
            </a:r>
            <a:r>
              <a:rPr lang="en-US" altLang="zh-CN" smtClean="0"/>
              <a:t>Orion</a:t>
            </a:r>
            <a:r>
              <a:rPr lang="zh-CN" altLang="en-US" smtClean="0"/>
              <a:t>公司推出两款基于</a:t>
            </a:r>
            <a:r>
              <a:rPr lang="en-US" altLang="zh-CN" smtClean="0"/>
              <a:t>Transmeta Efficeon</a:t>
            </a:r>
            <a:r>
              <a:rPr lang="zh-CN" altLang="en-US" smtClean="0"/>
              <a:t>处理器构建的高端桌面集群工作站，其性能之强劲足以与主流小型机相媲美。</a:t>
            </a:r>
            <a:endParaRPr lang="en-US" altLang="zh-CN" smtClean="0"/>
          </a:p>
          <a:p>
            <a:pPr marL="814388" lvl="1" indent="-355600">
              <a:spcBef>
                <a:spcPct val="10000"/>
              </a:spcBef>
            </a:pPr>
            <a:r>
              <a:rPr lang="en-US" altLang="zh-CN" smtClean="0"/>
              <a:t>DS-96</a:t>
            </a:r>
            <a:r>
              <a:rPr lang="zh-CN" altLang="en-US" smtClean="0"/>
              <a:t>桌面集群工作站</a:t>
            </a:r>
            <a:endParaRPr lang="en-US" altLang="zh-CN" smtClean="0"/>
          </a:p>
          <a:p>
            <a:pPr marL="1352550" lvl="2" indent="-355600">
              <a:spcBef>
                <a:spcPct val="10000"/>
              </a:spcBef>
            </a:pPr>
            <a:r>
              <a:rPr lang="en-US" altLang="zh-CN" sz="2400" smtClean="0"/>
              <a:t>96</a:t>
            </a:r>
            <a:r>
              <a:rPr lang="zh-CN" altLang="en-US" sz="2400" smtClean="0"/>
              <a:t>个节点</a:t>
            </a:r>
            <a:r>
              <a:rPr lang="en-US" altLang="zh-CN" sz="2400" smtClean="0"/>
              <a:t>CPU</a:t>
            </a:r>
          </a:p>
          <a:p>
            <a:pPr marL="1352550" lvl="2" indent="-355600">
              <a:spcBef>
                <a:spcPct val="10000"/>
              </a:spcBef>
            </a:pPr>
            <a:r>
              <a:rPr lang="zh-CN" altLang="en-US" sz="2400" smtClean="0"/>
              <a:t>处理能力高达</a:t>
            </a:r>
            <a:r>
              <a:rPr lang="en-US" altLang="zh-CN" sz="2400" smtClean="0"/>
              <a:t>150Gflops</a:t>
            </a:r>
          </a:p>
          <a:p>
            <a:pPr marL="1352550" lvl="2" indent="-355600">
              <a:spcBef>
                <a:spcPct val="10000"/>
              </a:spcBef>
            </a:pPr>
            <a:r>
              <a:rPr lang="zh-CN" altLang="en-US" sz="2400" smtClean="0"/>
              <a:t>处理器（</a:t>
            </a:r>
            <a:r>
              <a:rPr lang="en-US" altLang="zh-CN" sz="2400" smtClean="0"/>
              <a:t>90nm</a:t>
            </a:r>
            <a:r>
              <a:rPr lang="zh-CN" altLang="en-US" sz="2400" smtClean="0"/>
              <a:t>）时钟频率为</a:t>
            </a:r>
            <a:r>
              <a:rPr lang="en-US" altLang="zh-CN" sz="2400" smtClean="0"/>
              <a:t>1.6GHz</a:t>
            </a:r>
          </a:p>
          <a:p>
            <a:pPr marL="1352550" lvl="2" indent="-355600">
              <a:spcBef>
                <a:spcPct val="10000"/>
              </a:spcBef>
            </a:pPr>
            <a:r>
              <a:rPr lang="zh-CN" altLang="en-US" sz="2400" smtClean="0"/>
              <a:t>可支持使用多达</a:t>
            </a:r>
            <a:r>
              <a:rPr lang="en-US" altLang="zh-CN" sz="2400" smtClean="0"/>
              <a:t>192GB</a:t>
            </a:r>
            <a:r>
              <a:rPr lang="zh-CN" altLang="en-US" sz="2400" smtClean="0"/>
              <a:t>内存和</a:t>
            </a:r>
            <a:r>
              <a:rPr lang="en-US" altLang="zh-CN" sz="2400" smtClean="0"/>
              <a:t>9.6TB</a:t>
            </a:r>
            <a:r>
              <a:rPr lang="zh-CN" altLang="en-US" sz="2400" smtClean="0"/>
              <a:t>的存储设备</a:t>
            </a:r>
            <a:endParaRPr lang="en-US" altLang="zh-CN" sz="2400" smtClean="0"/>
          </a:p>
          <a:p>
            <a:pPr marL="1352550" lvl="2" indent="-355600">
              <a:spcBef>
                <a:spcPct val="10000"/>
              </a:spcBef>
            </a:pPr>
            <a:r>
              <a:rPr lang="zh-CN" altLang="en-US" sz="2400" smtClean="0"/>
              <a:t>功耗</a:t>
            </a:r>
            <a:r>
              <a:rPr lang="en-US" altLang="zh-CN" sz="2400" smtClean="0"/>
              <a:t>1500W</a:t>
            </a:r>
          </a:p>
          <a:p>
            <a:pPr marL="814388" lvl="1" indent="-355600">
              <a:spcBef>
                <a:spcPct val="10000"/>
              </a:spcBef>
            </a:pPr>
            <a:r>
              <a:rPr lang="en-US" altLang="zh-CN" smtClean="0"/>
              <a:t>DT-12</a:t>
            </a:r>
            <a:r>
              <a:rPr lang="zh-CN" altLang="en-US" smtClean="0"/>
              <a:t>桌面集群工作站</a:t>
            </a:r>
            <a:endParaRPr lang="zh-CN" altLang="en-US"/>
          </a:p>
        </p:txBody>
      </p:sp>
    </p:spTree>
  </p:cSld>
  <p:clrMapOvr>
    <a:masterClrMapping/>
  </p:clrMapOvr>
  <p:transition spd="med"/>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4"/>
          <p:cNvSpPr>
            <a:spLocks noGrp="1"/>
          </p:cNvSpPr>
          <p:nvPr>
            <p:ph type="sldNum" sz="quarter" idx="11"/>
          </p:nvPr>
        </p:nvSpPr>
        <p:spPr/>
        <p:txBody>
          <a:bodyPr/>
          <a:lstStyle/>
          <a:p>
            <a:fld id="{B8BA4C5B-774B-4D77-91B1-8BDC36A941EF}" type="slidenum">
              <a:rPr lang="zh-CN" altLang="en-US"/>
              <a:pPr/>
              <a:t>118</a:t>
            </a:fld>
            <a:endParaRPr lang="en-US" altLang="zh-CN"/>
          </a:p>
        </p:txBody>
      </p:sp>
      <p:sp>
        <p:nvSpPr>
          <p:cNvPr id="1767426" name="Rectangle 2"/>
          <p:cNvSpPr>
            <a:spLocks noGrp="1" noChangeArrowheads="1"/>
          </p:cNvSpPr>
          <p:nvPr>
            <p:ph type="title"/>
          </p:nvPr>
        </p:nvSpPr>
        <p:spPr/>
        <p:txBody>
          <a:bodyPr/>
          <a:lstStyle/>
          <a:p>
            <a:r>
              <a:rPr lang="en-US" altLang="zh-CN"/>
              <a:t>7.8.2 </a:t>
            </a:r>
            <a:r>
              <a:rPr lang="zh-CN" altLang="en-US"/>
              <a:t>超长指令字处理器</a:t>
            </a:r>
          </a:p>
        </p:txBody>
      </p:sp>
      <p:sp>
        <p:nvSpPr>
          <p:cNvPr id="1767427" name="Rectangle 3"/>
          <p:cNvSpPr>
            <a:spLocks noGrp="1" noChangeArrowheads="1"/>
          </p:cNvSpPr>
          <p:nvPr>
            <p:ph type="body" idx="1"/>
          </p:nvPr>
        </p:nvSpPr>
        <p:spPr>
          <a:xfrm>
            <a:off x="395288" y="764704"/>
            <a:ext cx="8569325" cy="1944216"/>
          </a:xfrm>
        </p:spPr>
        <p:txBody>
          <a:bodyPr/>
          <a:lstStyle/>
          <a:p>
            <a:pPr marL="355600" indent="-355600">
              <a:spcBef>
                <a:spcPct val="10000"/>
              </a:spcBef>
              <a:buNone/>
            </a:pPr>
            <a:r>
              <a:rPr lang="zh-CN" altLang="en-US" dirty="0" smtClean="0"/>
              <a:t>移动处理器供应商</a:t>
            </a:r>
            <a:r>
              <a:rPr lang="zh-CN" altLang="en-US" dirty="0" smtClean="0">
                <a:solidFill>
                  <a:srgbClr val="0000FF"/>
                </a:solidFill>
              </a:rPr>
              <a:t>全美达（</a:t>
            </a:r>
            <a:r>
              <a:rPr lang="en-US" altLang="zh-CN" dirty="0" err="1" smtClean="0">
                <a:solidFill>
                  <a:srgbClr val="0000FF"/>
                </a:solidFill>
              </a:rPr>
              <a:t>Transmeta</a:t>
            </a:r>
            <a:r>
              <a:rPr lang="zh-CN" altLang="en-US" dirty="0" smtClean="0">
                <a:solidFill>
                  <a:srgbClr val="0000FF"/>
                </a:solidFill>
              </a:rPr>
              <a:t>）</a:t>
            </a:r>
            <a:r>
              <a:rPr lang="zh-CN" altLang="en-US" dirty="0" smtClean="0"/>
              <a:t>公司：</a:t>
            </a:r>
            <a:endParaRPr lang="en-US" altLang="zh-CN" dirty="0" smtClean="0"/>
          </a:p>
          <a:p>
            <a:pPr marL="355600" indent="-355600">
              <a:spcBef>
                <a:spcPct val="10000"/>
              </a:spcBef>
            </a:pPr>
            <a:r>
              <a:rPr lang="zh-CN" altLang="en-US" dirty="0" smtClean="0"/>
              <a:t>美国加州的</a:t>
            </a:r>
            <a:r>
              <a:rPr lang="en-US" altLang="zh-CN" dirty="0" smtClean="0"/>
              <a:t>Orion</a:t>
            </a:r>
            <a:r>
              <a:rPr lang="zh-CN" altLang="en-US" dirty="0" smtClean="0"/>
              <a:t>公司推出两款基于</a:t>
            </a:r>
            <a:r>
              <a:rPr lang="en-US" altLang="zh-CN" dirty="0" err="1" smtClean="0"/>
              <a:t>Transmeta</a:t>
            </a:r>
            <a:r>
              <a:rPr lang="en-US" altLang="zh-CN" dirty="0" smtClean="0"/>
              <a:t> </a:t>
            </a:r>
            <a:r>
              <a:rPr lang="en-US" altLang="zh-CN" dirty="0" err="1" smtClean="0"/>
              <a:t>Efficeon</a:t>
            </a:r>
            <a:r>
              <a:rPr lang="zh-CN" altLang="en-US" dirty="0" smtClean="0"/>
              <a:t>处理器构建的高端桌面集群工作站。</a:t>
            </a:r>
            <a:r>
              <a:rPr lang="en-US" altLang="zh-CN" dirty="0" smtClean="0"/>
              <a:t/>
            </a:r>
            <a:br>
              <a:rPr lang="en-US" altLang="zh-CN" dirty="0" smtClean="0"/>
            </a:br>
            <a:r>
              <a:rPr lang="zh-CN" altLang="en-US" dirty="0" smtClean="0">
                <a:solidFill>
                  <a:srgbClr val="C00000"/>
                </a:solidFill>
                <a:effectLst>
                  <a:outerShdw blurRad="38100" dist="38100" dir="2700000" algn="tl">
                    <a:srgbClr val="000000">
                      <a:alpha val="43137"/>
                    </a:srgbClr>
                  </a:outerShdw>
                </a:effectLst>
              </a:rPr>
              <a:t>可放置在桌子底下的超级电脑：</a:t>
            </a:r>
            <a:endParaRPr lang="zh-CN" altLang="en-US" sz="2400" dirty="0">
              <a:solidFill>
                <a:srgbClr val="C00000"/>
              </a:solidFill>
              <a:effectLst>
                <a:outerShdw blurRad="38100" dist="38100" dir="2700000" algn="tl">
                  <a:srgbClr val="000000">
                    <a:alpha val="43137"/>
                  </a:srgbClr>
                </a:outerShdw>
              </a:effectLst>
            </a:endParaRPr>
          </a:p>
        </p:txBody>
      </p:sp>
      <p:pic>
        <p:nvPicPr>
          <p:cNvPr id="1787907" name="Picture 3"/>
          <p:cNvPicPr>
            <a:picLocks noChangeAspect="1" noChangeArrowheads="1"/>
          </p:cNvPicPr>
          <p:nvPr/>
        </p:nvPicPr>
        <p:blipFill>
          <a:blip r:embed="rId2" cstate="print"/>
          <a:srcRect/>
          <a:stretch>
            <a:fillRect/>
          </a:stretch>
        </p:blipFill>
        <p:spPr bwMode="auto">
          <a:xfrm>
            <a:off x="755576" y="2636912"/>
            <a:ext cx="3312368" cy="3959954"/>
          </a:xfrm>
          <a:prstGeom prst="rect">
            <a:avLst/>
          </a:prstGeom>
          <a:noFill/>
          <a:ln w="9525">
            <a:noFill/>
            <a:miter lim="800000"/>
            <a:headEnd/>
            <a:tailEnd/>
          </a:ln>
        </p:spPr>
      </p:pic>
      <p:pic>
        <p:nvPicPr>
          <p:cNvPr id="1787908" name="Picture 4"/>
          <p:cNvPicPr>
            <a:picLocks noChangeAspect="1" noChangeArrowheads="1"/>
          </p:cNvPicPr>
          <p:nvPr/>
        </p:nvPicPr>
        <p:blipFill>
          <a:blip r:embed="rId3" cstate="print"/>
          <a:srcRect/>
          <a:stretch>
            <a:fillRect/>
          </a:stretch>
        </p:blipFill>
        <p:spPr bwMode="auto">
          <a:xfrm>
            <a:off x="4211960" y="2660431"/>
            <a:ext cx="4545707" cy="3803344"/>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4"/>
          <p:cNvSpPr>
            <a:spLocks noGrp="1"/>
          </p:cNvSpPr>
          <p:nvPr>
            <p:ph type="sldNum" sz="quarter" idx="11"/>
          </p:nvPr>
        </p:nvSpPr>
        <p:spPr/>
        <p:txBody>
          <a:bodyPr/>
          <a:lstStyle/>
          <a:p>
            <a:fld id="{B8BA4C5B-774B-4D77-91B1-8BDC36A941EF}" type="slidenum">
              <a:rPr lang="zh-CN" altLang="en-US"/>
              <a:pPr/>
              <a:t>119</a:t>
            </a:fld>
            <a:endParaRPr lang="en-US" altLang="zh-CN"/>
          </a:p>
        </p:txBody>
      </p:sp>
      <p:sp>
        <p:nvSpPr>
          <p:cNvPr id="1767426" name="Rectangle 2"/>
          <p:cNvSpPr>
            <a:spLocks noGrp="1" noChangeArrowheads="1"/>
          </p:cNvSpPr>
          <p:nvPr>
            <p:ph type="title"/>
          </p:nvPr>
        </p:nvSpPr>
        <p:spPr/>
        <p:txBody>
          <a:bodyPr/>
          <a:lstStyle/>
          <a:p>
            <a:r>
              <a:rPr lang="en-US" altLang="zh-CN" dirty="0"/>
              <a:t>7.8.2 </a:t>
            </a:r>
            <a:r>
              <a:rPr lang="zh-CN" altLang="en-US" dirty="0"/>
              <a:t>超长指令字处理器</a:t>
            </a:r>
          </a:p>
        </p:txBody>
      </p:sp>
      <p:sp>
        <p:nvSpPr>
          <p:cNvPr id="1767427" name="Rectangle 3"/>
          <p:cNvSpPr>
            <a:spLocks noGrp="1" noChangeArrowheads="1"/>
          </p:cNvSpPr>
          <p:nvPr>
            <p:ph type="body" idx="1"/>
          </p:nvPr>
        </p:nvSpPr>
        <p:spPr>
          <a:xfrm>
            <a:off x="395288" y="764704"/>
            <a:ext cx="8569325" cy="5688012"/>
          </a:xfrm>
        </p:spPr>
        <p:txBody>
          <a:bodyPr/>
          <a:lstStyle/>
          <a:p>
            <a:pPr marL="355600" indent="-355600">
              <a:spcBef>
                <a:spcPct val="10000"/>
              </a:spcBef>
              <a:buNone/>
            </a:pPr>
            <a:r>
              <a:rPr lang="zh-CN" altLang="en-US" smtClean="0"/>
              <a:t>移动处理器供应商</a:t>
            </a:r>
            <a:r>
              <a:rPr lang="zh-CN" altLang="en-US" smtClean="0">
                <a:solidFill>
                  <a:srgbClr val="0000FF"/>
                </a:solidFill>
              </a:rPr>
              <a:t>全美达（</a:t>
            </a:r>
            <a:r>
              <a:rPr lang="en-US" altLang="zh-CN" smtClean="0">
                <a:solidFill>
                  <a:srgbClr val="0000FF"/>
                </a:solidFill>
              </a:rPr>
              <a:t>Transmeta</a:t>
            </a:r>
            <a:r>
              <a:rPr lang="zh-CN" altLang="en-US" smtClean="0">
                <a:solidFill>
                  <a:srgbClr val="0000FF"/>
                </a:solidFill>
              </a:rPr>
              <a:t>）</a:t>
            </a:r>
            <a:r>
              <a:rPr lang="zh-CN" altLang="en-US" smtClean="0"/>
              <a:t>公司：</a:t>
            </a:r>
            <a:endParaRPr lang="en-US" altLang="zh-CN" smtClean="0"/>
          </a:p>
          <a:p>
            <a:pPr marL="355600" indent="-355600">
              <a:spcBef>
                <a:spcPct val="10000"/>
              </a:spcBef>
              <a:buNone/>
            </a:pPr>
            <a:r>
              <a:rPr lang="zh-CN" altLang="en-US" smtClean="0"/>
              <a:t>后续：</a:t>
            </a:r>
            <a:endParaRPr lang="en-US" altLang="zh-CN" smtClean="0"/>
          </a:p>
          <a:p>
            <a:pPr marL="355600" indent="-355600">
              <a:spcBef>
                <a:spcPct val="10000"/>
              </a:spcBef>
            </a:pPr>
            <a:r>
              <a:rPr lang="en-US" altLang="zh-CN" sz="2400" smtClean="0"/>
              <a:t>2004</a:t>
            </a:r>
            <a:r>
              <a:rPr lang="zh-CN" altLang="en-US" sz="2400" smtClean="0"/>
              <a:t>年底，公司放弃连续</a:t>
            </a:r>
            <a:r>
              <a:rPr lang="en-US" altLang="zh-CN" sz="2400" smtClean="0"/>
              <a:t>4</a:t>
            </a:r>
            <a:r>
              <a:rPr lang="zh-CN" altLang="en-US" sz="2400" smtClean="0"/>
              <a:t>年亏损的处理器部门， 经营重心转移到</a:t>
            </a:r>
            <a:r>
              <a:rPr lang="en-US" altLang="zh-CN" sz="2400" smtClean="0"/>
              <a:t>LongRun</a:t>
            </a:r>
            <a:r>
              <a:rPr lang="zh-CN" altLang="en-US" sz="2400" smtClean="0"/>
              <a:t>、</a:t>
            </a:r>
            <a:r>
              <a:rPr lang="en-US" altLang="zh-CN" sz="2400" smtClean="0"/>
              <a:t>LongRun2</a:t>
            </a:r>
            <a:r>
              <a:rPr lang="zh-CN" altLang="en-US" sz="2400" smtClean="0"/>
              <a:t>等处理器节能技术授权方面。</a:t>
            </a:r>
            <a:endParaRPr lang="en-US" altLang="zh-CN" sz="2400" smtClean="0"/>
          </a:p>
          <a:p>
            <a:pPr marL="355600" indent="-355600">
              <a:spcBef>
                <a:spcPct val="10000"/>
              </a:spcBef>
            </a:pPr>
            <a:r>
              <a:rPr lang="en-US" altLang="zh-CN" sz="2400" smtClean="0"/>
              <a:t>2005</a:t>
            </a:r>
            <a:r>
              <a:rPr lang="zh-CN" altLang="en-US" sz="2400" smtClean="0"/>
              <a:t>年</a:t>
            </a:r>
            <a:r>
              <a:rPr lang="en-US" altLang="zh-CN" sz="2400" smtClean="0"/>
              <a:t>4</a:t>
            </a:r>
            <a:r>
              <a:rPr lang="zh-CN" altLang="en-US" sz="2400" smtClean="0"/>
              <a:t>月底，终止</a:t>
            </a:r>
            <a:r>
              <a:rPr lang="en-US" altLang="zh-CN" sz="2400" smtClean="0"/>
              <a:t>0.13</a:t>
            </a:r>
            <a:r>
              <a:rPr lang="zh-CN" altLang="en-US" sz="2400" smtClean="0"/>
              <a:t>微米工艺的</a:t>
            </a:r>
            <a:r>
              <a:rPr lang="en-US" altLang="zh-CN" sz="2400" smtClean="0"/>
              <a:t>Crusoe</a:t>
            </a:r>
            <a:r>
              <a:rPr lang="zh-CN" altLang="en-US" sz="2400" smtClean="0"/>
              <a:t>处理器在台积电的订单，仅剩与富士通合作的</a:t>
            </a:r>
            <a:r>
              <a:rPr lang="en-US" altLang="zh-CN" sz="2400" smtClean="0"/>
              <a:t>Efficeon</a:t>
            </a:r>
            <a:r>
              <a:rPr lang="zh-CN" altLang="en-US" sz="2400" smtClean="0"/>
              <a:t>处理器继续出货。</a:t>
            </a:r>
            <a:endParaRPr lang="en-US" altLang="zh-CN" sz="2400" smtClean="0"/>
          </a:p>
          <a:p>
            <a:pPr marL="355600" indent="-355600">
              <a:spcBef>
                <a:spcPct val="10000"/>
              </a:spcBef>
            </a:pPr>
            <a:r>
              <a:rPr lang="en-US" altLang="zh-CN" sz="2400" smtClean="0"/>
              <a:t>2006</a:t>
            </a:r>
            <a:r>
              <a:rPr lang="zh-CN" altLang="en-US" sz="2400" smtClean="0"/>
              <a:t>年</a:t>
            </a:r>
            <a:r>
              <a:rPr lang="en-US" altLang="zh-CN" sz="2400" smtClean="0"/>
              <a:t>10</a:t>
            </a:r>
            <a:r>
              <a:rPr lang="zh-CN" altLang="en-US" sz="2400" smtClean="0"/>
              <a:t>月，对</a:t>
            </a:r>
            <a:r>
              <a:rPr lang="en-US" altLang="zh-CN" sz="2400" smtClean="0"/>
              <a:t>Intel</a:t>
            </a:r>
            <a:r>
              <a:rPr lang="zh-CN" altLang="en-US" sz="2400" smtClean="0"/>
              <a:t>公司进行法律诉讼，因其侵害了</a:t>
            </a:r>
            <a:r>
              <a:rPr lang="en-US" altLang="zh-CN" sz="2400" smtClean="0"/>
              <a:t>10</a:t>
            </a:r>
            <a:r>
              <a:rPr lang="zh-CN" altLang="en-US" sz="2400" smtClean="0"/>
              <a:t>项涵盖了电脑架构与电力功率技术的全美达美国专利，包括了</a:t>
            </a:r>
            <a:r>
              <a:rPr lang="en-US" altLang="zh-CN" sz="2400" smtClean="0"/>
              <a:t>Intel</a:t>
            </a:r>
            <a:r>
              <a:rPr lang="zh-CN" altLang="en-US" sz="2400" smtClean="0"/>
              <a:t>的奔腾</a:t>
            </a:r>
            <a:r>
              <a:rPr lang="en-US" altLang="zh-CN" sz="2400" smtClean="0"/>
              <a:t>III</a:t>
            </a:r>
            <a:r>
              <a:rPr lang="zh-CN" altLang="en-US" sz="2400" smtClean="0"/>
              <a:t>、奔腾</a:t>
            </a:r>
            <a:r>
              <a:rPr lang="en-US" altLang="zh-CN" sz="2400" smtClean="0"/>
              <a:t>4</a:t>
            </a:r>
            <a:r>
              <a:rPr lang="zh-CN" altLang="en-US" sz="2400" smtClean="0"/>
              <a:t>、奔腾</a:t>
            </a:r>
            <a:r>
              <a:rPr lang="en-US" altLang="zh-CN" sz="2400" smtClean="0"/>
              <a:t>M</a:t>
            </a:r>
            <a:r>
              <a:rPr lang="zh-CN" altLang="en-US" sz="2400" smtClean="0"/>
              <a:t>、酷睿与酷睿</a:t>
            </a:r>
            <a:r>
              <a:rPr lang="en-US" altLang="zh-CN" sz="2400" smtClean="0"/>
              <a:t>2</a:t>
            </a:r>
            <a:r>
              <a:rPr lang="zh-CN" altLang="en-US" sz="2400" smtClean="0"/>
              <a:t>产品线。</a:t>
            </a:r>
            <a:endParaRPr lang="en-US" altLang="zh-CN" sz="2400" smtClean="0"/>
          </a:p>
          <a:p>
            <a:pPr marL="355600" indent="-355600">
              <a:spcBef>
                <a:spcPct val="10000"/>
              </a:spcBef>
            </a:pPr>
            <a:r>
              <a:rPr lang="en-US" altLang="zh-CN" sz="2400" smtClean="0"/>
              <a:t>2008</a:t>
            </a:r>
            <a:r>
              <a:rPr lang="zh-CN" altLang="en-US" sz="2400" smtClean="0"/>
              <a:t>年</a:t>
            </a:r>
            <a:r>
              <a:rPr lang="en-US" altLang="zh-CN" sz="2400" smtClean="0"/>
              <a:t>9</a:t>
            </a:r>
            <a:r>
              <a:rPr lang="zh-CN" altLang="en-US" sz="2400" smtClean="0"/>
              <a:t>月，提前清算与</a:t>
            </a:r>
            <a:r>
              <a:rPr lang="en-US" altLang="zh-CN" sz="2400" smtClean="0"/>
              <a:t>Intel</a:t>
            </a:r>
            <a:r>
              <a:rPr lang="zh-CN" altLang="en-US" sz="2400" smtClean="0"/>
              <a:t>之间的赔款，变现后开始寻找公司买家。</a:t>
            </a:r>
            <a:endParaRPr lang="en-US" altLang="zh-CN" sz="2400" smtClean="0"/>
          </a:p>
          <a:p>
            <a:pPr marL="355600" indent="-355600">
              <a:spcBef>
                <a:spcPct val="10000"/>
              </a:spcBef>
            </a:pPr>
            <a:r>
              <a:rPr lang="en-US" altLang="zh-CN" sz="2400" smtClean="0"/>
              <a:t>2009</a:t>
            </a:r>
            <a:r>
              <a:rPr lang="zh-CN" altLang="en-US" sz="2400" smtClean="0"/>
              <a:t>年初，被</a:t>
            </a:r>
            <a:r>
              <a:rPr lang="en-US" altLang="zh-CN" sz="2400" smtClean="0"/>
              <a:t>Novafora</a:t>
            </a:r>
            <a:r>
              <a:rPr lang="zh-CN" altLang="en-US" sz="2400" smtClean="0"/>
              <a:t>公司以</a:t>
            </a:r>
            <a:r>
              <a:rPr lang="en-US" altLang="zh-CN" sz="2400" smtClean="0"/>
              <a:t>2.556</a:t>
            </a:r>
            <a:r>
              <a:rPr lang="zh-CN" altLang="en-US" sz="2400" smtClean="0"/>
              <a:t>亿美元的现金收购，处理器行业的一段传奇就此终结。</a:t>
            </a:r>
            <a:endParaRPr lang="zh-CN" altLang="en-US" sz="2400"/>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灯片编号占位符 4"/>
          <p:cNvSpPr>
            <a:spLocks noGrp="1"/>
          </p:cNvSpPr>
          <p:nvPr>
            <p:ph type="sldNum" sz="quarter" idx="11"/>
          </p:nvPr>
        </p:nvSpPr>
        <p:spPr/>
        <p:txBody>
          <a:bodyPr/>
          <a:lstStyle/>
          <a:p>
            <a:fld id="{22AB6E7A-0B17-4ED8-B513-149B9972F8BC}" type="slidenum">
              <a:rPr lang="zh-CN" altLang="en-US"/>
              <a:pPr/>
              <a:t>12</a:t>
            </a:fld>
            <a:endParaRPr lang="en-US" altLang="zh-CN"/>
          </a:p>
        </p:txBody>
      </p:sp>
      <p:sp>
        <p:nvSpPr>
          <p:cNvPr id="1711106" name="Rectangle 2"/>
          <p:cNvSpPr>
            <a:spLocks noGrp="1" noChangeArrowheads="1"/>
          </p:cNvSpPr>
          <p:nvPr>
            <p:ph type="title"/>
          </p:nvPr>
        </p:nvSpPr>
        <p:spPr/>
        <p:txBody>
          <a:bodyPr/>
          <a:lstStyle/>
          <a:p>
            <a:r>
              <a:rPr lang="en-US" altLang="zh-CN"/>
              <a:t>7.5.3 </a:t>
            </a:r>
            <a:r>
              <a:rPr lang="zh-CN" altLang="en-US"/>
              <a:t>数据相关</a:t>
            </a:r>
          </a:p>
        </p:txBody>
      </p:sp>
      <p:sp>
        <p:nvSpPr>
          <p:cNvPr id="1711107" name="Rectangle 3"/>
          <p:cNvSpPr>
            <a:spLocks noGrp="1" noChangeArrowheads="1"/>
          </p:cNvSpPr>
          <p:nvPr>
            <p:ph type="body" idx="1"/>
          </p:nvPr>
        </p:nvSpPr>
        <p:spPr>
          <a:xfrm>
            <a:off x="323850" y="549275"/>
            <a:ext cx="8712200" cy="1008063"/>
          </a:xfrm>
        </p:spPr>
        <p:txBody>
          <a:bodyPr/>
          <a:lstStyle/>
          <a:p>
            <a:pPr>
              <a:spcBef>
                <a:spcPct val="10000"/>
              </a:spcBef>
            </a:pPr>
            <a:r>
              <a:rPr lang="zh-CN" altLang="en-US">
                <a:solidFill>
                  <a:srgbClr val="FF0066"/>
                </a:solidFill>
                <a:ea typeface="黑体" pitchFamily="2" charset="-122"/>
              </a:rPr>
              <a:t>解决办法</a:t>
            </a:r>
            <a:r>
              <a:rPr lang="zh-CN" altLang="en-US"/>
              <a:t>：</a:t>
            </a:r>
          </a:p>
          <a:p>
            <a:pPr lvl="1">
              <a:spcBef>
                <a:spcPct val="10000"/>
              </a:spcBef>
            </a:pPr>
            <a:r>
              <a:rPr lang="zh-CN" altLang="en-US"/>
              <a:t>采用</a:t>
            </a:r>
            <a:r>
              <a:rPr lang="zh-CN" altLang="en-US">
                <a:solidFill>
                  <a:srgbClr val="CC0000"/>
                </a:solidFill>
              </a:rPr>
              <a:t>直通</a:t>
            </a:r>
            <a:r>
              <a:rPr lang="zh-CN" altLang="en-US"/>
              <a:t>（</a:t>
            </a:r>
            <a:r>
              <a:rPr lang="en-US" altLang="zh-CN"/>
              <a:t>forwarding</a:t>
            </a:r>
            <a:r>
              <a:rPr lang="zh-CN" altLang="en-US"/>
              <a:t>）</a:t>
            </a:r>
            <a:r>
              <a:rPr lang="zh-CN" altLang="en-US">
                <a:solidFill>
                  <a:srgbClr val="CC0000"/>
                </a:solidFill>
              </a:rPr>
              <a:t>技术</a:t>
            </a:r>
            <a:r>
              <a:rPr lang="zh-CN" altLang="en-US"/>
              <a:t>（</a:t>
            </a:r>
            <a:r>
              <a:rPr lang="zh-CN" altLang="en-US">
                <a:solidFill>
                  <a:srgbClr val="0000FF"/>
                </a:solidFill>
              </a:rPr>
              <a:t>相关直接通路</a:t>
            </a:r>
            <a:r>
              <a:rPr lang="zh-CN" altLang="en-US"/>
              <a:t>）</a:t>
            </a:r>
            <a:endParaRPr lang="en-US" altLang="zh-CN"/>
          </a:p>
        </p:txBody>
      </p:sp>
      <p:sp>
        <p:nvSpPr>
          <p:cNvPr id="1711149" name="Rectangle 45"/>
          <p:cNvSpPr>
            <a:spLocks noChangeArrowheads="1"/>
          </p:cNvSpPr>
          <p:nvPr/>
        </p:nvSpPr>
        <p:spPr bwMode="auto">
          <a:xfrm>
            <a:off x="6516688" y="2709863"/>
            <a:ext cx="2447925" cy="2663825"/>
          </a:xfrm>
          <a:prstGeom prst="rect">
            <a:avLst/>
          </a:prstGeom>
          <a:noFill/>
          <a:ln w="9525">
            <a:noFill/>
            <a:miter lim="800000"/>
            <a:headEnd/>
            <a:tailEnd/>
          </a:ln>
          <a:effectLst/>
        </p:spPr>
        <p:txBody>
          <a:bodyPr/>
          <a:lstStyle/>
          <a:p>
            <a:pPr algn="l">
              <a:spcBef>
                <a:spcPct val="20000"/>
              </a:spcBef>
              <a:buClr>
                <a:schemeClr val="bg2"/>
              </a:buClr>
              <a:buSzPct val="75000"/>
              <a:buFont typeface="Wingdings" pitchFamily="2" charset="2"/>
              <a:buNone/>
            </a:pPr>
            <a:r>
              <a:rPr lang="en-US" altLang="zh-CN" sz="2000">
                <a:solidFill>
                  <a:srgbClr val="0000FF"/>
                </a:solidFill>
                <a:latin typeface="宋体" charset="-122"/>
              </a:rPr>
              <a:t>k:   R0←(R1)</a:t>
            </a:r>
          </a:p>
          <a:p>
            <a:pPr algn="l">
              <a:spcBef>
                <a:spcPct val="20000"/>
              </a:spcBef>
              <a:buClr>
                <a:schemeClr val="bg2"/>
              </a:buClr>
              <a:buSzPct val="75000"/>
              <a:buFont typeface="Wingdings" pitchFamily="2" charset="2"/>
              <a:buNone/>
            </a:pPr>
            <a:r>
              <a:rPr lang="en-US" altLang="zh-CN" sz="2000">
                <a:solidFill>
                  <a:srgbClr val="0000FF"/>
                </a:solidFill>
                <a:latin typeface="宋体" charset="-122"/>
              </a:rPr>
              <a:t>k+1: ……</a:t>
            </a:r>
          </a:p>
          <a:p>
            <a:pPr algn="l">
              <a:spcBef>
                <a:spcPct val="20000"/>
              </a:spcBef>
              <a:buClr>
                <a:schemeClr val="bg2"/>
              </a:buClr>
              <a:buSzPct val="75000"/>
              <a:buFont typeface="Wingdings" pitchFamily="2" charset="2"/>
              <a:buNone/>
            </a:pPr>
            <a:r>
              <a:rPr lang="en-US" altLang="zh-CN" sz="2000">
                <a:solidFill>
                  <a:srgbClr val="0000FF"/>
                </a:solidFill>
                <a:latin typeface="宋体" charset="-122"/>
              </a:rPr>
              <a:t>k+2: R2←(R0)+(R3)</a:t>
            </a:r>
          </a:p>
          <a:p>
            <a:pPr algn="l">
              <a:spcBef>
                <a:spcPct val="20000"/>
              </a:spcBef>
              <a:buClr>
                <a:schemeClr val="bg2"/>
              </a:buClr>
              <a:buSzPct val="75000"/>
              <a:buFont typeface="Wingdings" pitchFamily="2" charset="2"/>
              <a:buNone/>
            </a:pPr>
            <a:r>
              <a:rPr lang="en-US" altLang="zh-CN" sz="2000">
                <a:solidFill>
                  <a:srgbClr val="0000FF"/>
                </a:solidFill>
                <a:latin typeface="宋体" charset="-122"/>
              </a:rPr>
              <a:t>k+3: ……</a:t>
            </a:r>
          </a:p>
          <a:p>
            <a:pPr algn="l">
              <a:spcBef>
                <a:spcPct val="20000"/>
              </a:spcBef>
              <a:buClr>
                <a:schemeClr val="bg2"/>
              </a:buClr>
              <a:buSzPct val="75000"/>
              <a:buFont typeface="Wingdings" pitchFamily="2" charset="2"/>
              <a:buNone/>
            </a:pPr>
            <a:r>
              <a:rPr lang="en-US" altLang="zh-CN" sz="2000">
                <a:solidFill>
                  <a:srgbClr val="0000FF"/>
                </a:solidFill>
                <a:latin typeface="宋体" charset="-122"/>
              </a:rPr>
              <a:t>k+4: ……</a:t>
            </a:r>
          </a:p>
          <a:p>
            <a:pPr algn="l">
              <a:spcBef>
                <a:spcPct val="20000"/>
              </a:spcBef>
              <a:buClr>
                <a:schemeClr val="bg2"/>
              </a:buClr>
              <a:buSzPct val="75000"/>
              <a:buFont typeface="Wingdings" pitchFamily="2" charset="2"/>
              <a:buNone/>
            </a:pPr>
            <a:r>
              <a:rPr lang="en-US" altLang="zh-CN" sz="2000">
                <a:solidFill>
                  <a:srgbClr val="0000FF"/>
                </a:solidFill>
                <a:latin typeface="宋体" charset="-122"/>
              </a:rPr>
              <a:t>k+5: ……</a:t>
            </a:r>
          </a:p>
          <a:p>
            <a:pPr algn="l">
              <a:spcBef>
                <a:spcPct val="20000"/>
              </a:spcBef>
              <a:buClr>
                <a:schemeClr val="bg2"/>
              </a:buClr>
              <a:buSzPct val="75000"/>
              <a:buFont typeface="Wingdings" pitchFamily="2" charset="2"/>
              <a:buNone/>
            </a:pPr>
            <a:r>
              <a:rPr lang="en-US" altLang="zh-CN" sz="2000">
                <a:solidFill>
                  <a:srgbClr val="0000FF"/>
                </a:solidFill>
                <a:latin typeface="宋体" charset="-122"/>
              </a:rPr>
              <a:t>     ……</a:t>
            </a:r>
          </a:p>
        </p:txBody>
      </p:sp>
      <p:sp>
        <p:nvSpPr>
          <p:cNvPr id="1711150" name="Rectangle 46"/>
          <p:cNvSpPr>
            <a:spLocks noChangeArrowheads="1"/>
          </p:cNvSpPr>
          <p:nvPr/>
        </p:nvSpPr>
        <p:spPr bwMode="auto">
          <a:xfrm>
            <a:off x="1189038" y="2058988"/>
            <a:ext cx="431800" cy="576262"/>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S</a:t>
            </a:r>
            <a:r>
              <a:rPr lang="en-US" altLang="zh-CN" sz="1800" baseline="-25000"/>
              <a:t>1</a:t>
            </a:r>
          </a:p>
        </p:txBody>
      </p:sp>
      <p:sp>
        <p:nvSpPr>
          <p:cNvPr id="1711151" name="Line 47"/>
          <p:cNvSpPr>
            <a:spLocks noChangeShapeType="1"/>
          </p:cNvSpPr>
          <p:nvPr/>
        </p:nvSpPr>
        <p:spPr bwMode="auto">
          <a:xfrm>
            <a:off x="757238" y="2347913"/>
            <a:ext cx="431800"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711152" name="Rectangle 48"/>
          <p:cNvSpPr>
            <a:spLocks noChangeArrowheads="1"/>
          </p:cNvSpPr>
          <p:nvPr/>
        </p:nvSpPr>
        <p:spPr bwMode="auto">
          <a:xfrm>
            <a:off x="2052638" y="2058988"/>
            <a:ext cx="431800" cy="576262"/>
          </a:xfrm>
          <a:prstGeom prst="rect">
            <a:avLst/>
          </a:prstGeom>
          <a:solidFill>
            <a:srgbClr val="FFFF66"/>
          </a:solidFill>
          <a:ln w="28575" algn="ctr">
            <a:solidFill>
              <a:schemeClr val="tx1"/>
            </a:solidFill>
            <a:miter lim="800000"/>
            <a:headEnd/>
            <a:tailEnd type="none" w="med" len="lg"/>
          </a:ln>
          <a:effectLst/>
        </p:spPr>
        <p:txBody>
          <a:bodyPr wrap="none" anchor="ctr"/>
          <a:lstStyle/>
          <a:p>
            <a:pPr>
              <a:spcBef>
                <a:spcPct val="0"/>
              </a:spcBef>
            </a:pPr>
            <a:r>
              <a:rPr lang="en-US" altLang="zh-CN" sz="1800"/>
              <a:t>S</a:t>
            </a:r>
            <a:r>
              <a:rPr lang="en-US" altLang="zh-CN" sz="1800" baseline="-25000"/>
              <a:t>2</a:t>
            </a:r>
          </a:p>
        </p:txBody>
      </p:sp>
      <p:sp>
        <p:nvSpPr>
          <p:cNvPr id="1711153" name="Line 49"/>
          <p:cNvSpPr>
            <a:spLocks noChangeShapeType="1"/>
          </p:cNvSpPr>
          <p:nvPr/>
        </p:nvSpPr>
        <p:spPr bwMode="auto">
          <a:xfrm>
            <a:off x="1620838" y="2347913"/>
            <a:ext cx="431800"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711154" name="Rectangle 50"/>
          <p:cNvSpPr>
            <a:spLocks noChangeArrowheads="1"/>
          </p:cNvSpPr>
          <p:nvPr/>
        </p:nvSpPr>
        <p:spPr bwMode="auto">
          <a:xfrm>
            <a:off x="2916238" y="2058988"/>
            <a:ext cx="431800" cy="576262"/>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S</a:t>
            </a:r>
            <a:r>
              <a:rPr lang="en-US" altLang="zh-CN" sz="1800" baseline="-25000"/>
              <a:t>3</a:t>
            </a:r>
          </a:p>
        </p:txBody>
      </p:sp>
      <p:sp>
        <p:nvSpPr>
          <p:cNvPr id="1711155" name="Line 51"/>
          <p:cNvSpPr>
            <a:spLocks noChangeShapeType="1"/>
          </p:cNvSpPr>
          <p:nvPr/>
        </p:nvSpPr>
        <p:spPr bwMode="auto">
          <a:xfrm>
            <a:off x="2484438" y="2347913"/>
            <a:ext cx="431800"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711156" name="Rectangle 52"/>
          <p:cNvSpPr>
            <a:spLocks noChangeArrowheads="1"/>
          </p:cNvSpPr>
          <p:nvPr/>
        </p:nvSpPr>
        <p:spPr bwMode="auto">
          <a:xfrm>
            <a:off x="3779838" y="2058988"/>
            <a:ext cx="431800" cy="576262"/>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S</a:t>
            </a:r>
            <a:r>
              <a:rPr lang="en-US" altLang="zh-CN" sz="1800" baseline="-25000"/>
              <a:t>4</a:t>
            </a:r>
          </a:p>
        </p:txBody>
      </p:sp>
      <p:sp>
        <p:nvSpPr>
          <p:cNvPr id="1711157" name="Line 53"/>
          <p:cNvSpPr>
            <a:spLocks noChangeShapeType="1"/>
          </p:cNvSpPr>
          <p:nvPr/>
        </p:nvSpPr>
        <p:spPr bwMode="auto">
          <a:xfrm>
            <a:off x="3348038" y="2347913"/>
            <a:ext cx="431800"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711158" name="Rectangle 54"/>
          <p:cNvSpPr>
            <a:spLocks noChangeArrowheads="1"/>
          </p:cNvSpPr>
          <p:nvPr/>
        </p:nvSpPr>
        <p:spPr bwMode="auto">
          <a:xfrm>
            <a:off x="4645025" y="2058988"/>
            <a:ext cx="431800" cy="576262"/>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S</a:t>
            </a:r>
            <a:r>
              <a:rPr lang="en-US" altLang="zh-CN" sz="1800" baseline="-25000"/>
              <a:t>5</a:t>
            </a:r>
          </a:p>
        </p:txBody>
      </p:sp>
      <p:sp>
        <p:nvSpPr>
          <p:cNvPr id="1711159" name="Line 55"/>
          <p:cNvSpPr>
            <a:spLocks noChangeShapeType="1"/>
          </p:cNvSpPr>
          <p:nvPr/>
        </p:nvSpPr>
        <p:spPr bwMode="auto">
          <a:xfrm>
            <a:off x="4213225" y="2347913"/>
            <a:ext cx="431800"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711160" name="Rectangle 56"/>
          <p:cNvSpPr>
            <a:spLocks noChangeArrowheads="1"/>
          </p:cNvSpPr>
          <p:nvPr/>
        </p:nvSpPr>
        <p:spPr bwMode="auto">
          <a:xfrm>
            <a:off x="5508625" y="2058988"/>
            <a:ext cx="431800" cy="576262"/>
          </a:xfrm>
          <a:prstGeom prst="rect">
            <a:avLst/>
          </a:prstGeom>
          <a:solidFill>
            <a:srgbClr val="FF99CC"/>
          </a:solidFill>
          <a:ln w="28575" algn="ctr">
            <a:solidFill>
              <a:schemeClr val="tx1"/>
            </a:solidFill>
            <a:miter lim="800000"/>
            <a:headEnd/>
            <a:tailEnd type="none" w="med" len="lg"/>
          </a:ln>
          <a:effectLst/>
        </p:spPr>
        <p:txBody>
          <a:bodyPr wrap="none" anchor="ctr"/>
          <a:lstStyle/>
          <a:p>
            <a:pPr>
              <a:spcBef>
                <a:spcPct val="0"/>
              </a:spcBef>
            </a:pPr>
            <a:r>
              <a:rPr lang="en-US" altLang="zh-CN" sz="1800"/>
              <a:t>S</a:t>
            </a:r>
            <a:r>
              <a:rPr lang="en-US" altLang="zh-CN" sz="1800" baseline="-25000"/>
              <a:t>6</a:t>
            </a:r>
          </a:p>
        </p:txBody>
      </p:sp>
      <p:sp>
        <p:nvSpPr>
          <p:cNvPr id="1711161" name="Line 57"/>
          <p:cNvSpPr>
            <a:spLocks noChangeShapeType="1"/>
          </p:cNvSpPr>
          <p:nvPr/>
        </p:nvSpPr>
        <p:spPr bwMode="auto">
          <a:xfrm>
            <a:off x="5076825" y="2347913"/>
            <a:ext cx="431800"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711162" name="Line 58"/>
          <p:cNvSpPr>
            <a:spLocks noChangeShapeType="1"/>
          </p:cNvSpPr>
          <p:nvPr/>
        </p:nvSpPr>
        <p:spPr bwMode="auto">
          <a:xfrm>
            <a:off x="5940425" y="2347913"/>
            <a:ext cx="431800"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711163" name="Rectangle 59"/>
          <p:cNvSpPr>
            <a:spLocks noChangeArrowheads="1"/>
          </p:cNvSpPr>
          <p:nvPr/>
        </p:nvSpPr>
        <p:spPr bwMode="auto">
          <a:xfrm>
            <a:off x="3276600" y="2995613"/>
            <a:ext cx="1223963" cy="433387"/>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zh-CN" altLang="en-US" sz="1800"/>
              <a:t>寄存器</a:t>
            </a:r>
            <a:r>
              <a:rPr lang="en-US" altLang="zh-CN" sz="1800"/>
              <a:t>R</a:t>
            </a:r>
            <a:r>
              <a:rPr lang="en-US" altLang="zh-CN" sz="1800" baseline="-25000"/>
              <a:t>0</a:t>
            </a:r>
          </a:p>
        </p:txBody>
      </p:sp>
      <p:sp>
        <p:nvSpPr>
          <p:cNvPr id="1711164" name="Line 60"/>
          <p:cNvSpPr>
            <a:spLocks noChangeShapeType="1"/>
          </p:cNvSpPr>
          <p:nvPr/>
        </p:nvSpPr>
        <p:spPr bwMode="auto">
          <a:xfrm flipH="1">
            <a:off x="4500563" y="3211513"/>
            <a:ext cx="1584325"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711165" name="Line 61"/>
          <p:cNvSpPr>
            <a:spLocks noChangeShapeType="1"/>
          </p:cNvSpPr>
          <p:nvPr/>
        </p:nvSpPr>
        <p:spPr bwMode="auto">
          <a:xfrm>
            <a:off x="6084888" y="2347913"/>
            <a:ext cx="0" cy="863600"/>
          </a:xfrm>
          <a:prstGeom prst="line">
            <a:avLst/>
          </a:prstGeom>
          <a:noFill/>
          <a:ln w="28575">
            <a:solidFill>
              <a:schemeClr val="tx1"/>
            </a:solidFill>
            <a:round/>
            <a:headEnd/>
            <a:tailEnd type="none" w="med" len="lg"/>
          </a:ln>
          <a:effectLst/>
        </p:spPr>
        <p:txBody>
          <a:bodyPr wrap="none" anchor="ctr"/>
          <a:lstStyle/>
          <a:p>
            <a:endParaRPr lang="zh-CN" altLang="en-US"/>
          </a:p>
        </p:txBody>
      </p:sp>
      <p:sp>
        <p:nvSpPr>
          <p:cNvPr id="1711166" name="Line 62"/>
          <p:cNvSpPr>
            <a:spLocks noChangeShapeType="1"/>
          </p:cNvSpPr>
          <p:nvPr/>
        </p:nvSpPr>
        <p:spPr bwMode="auto">
          <a:xfrm>
            <a:off x="1765300" y="2490788"/>
            <a:ext cx="287338"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711167" name="Line 63"/>
          <p:cNvSpPr>
            <a:spLocks noChangeShapeType="1"/>
          </p:cNvSpPr>
          <p:nvPr/>
        </p:nvSpPr>
        <p:spPr bwMode="auto">
          <a:xfrm>
            <a:off x="1765300" y="2490788"/>
            <a:ext cx="0" cy="720725"/>
          </a:xfrm>
          <a:prstGeom prst="line">
            <a:avLst/>
          </a:prstGeom>
          <a:noFill/>
          <a:ln w="28575">
            <a:solidFill>
              <a:schemeClr val="tx1"/>
            </a:solidFill>
            <a:round/>
            <a:headEnd/>
            <a:tailEnd type="none" w="med" len="lg"/>
          </a:ln>
          <a:effectLst/>
        </p:spPr>
        <p:txBody>
          <a:bodyPr wrap="none" anchor="ctr"/>
          <a:lstStyle/>
          <a:p>
            <a:endParaRPr lang="zh-CN" altLang="en-US"/>
          </a:p>
        </p:txBody>
      </p:sp>
      <p:sp>
        <p:nvSpPr>
          <p:cNvPr id="1711168" name="Line 64"/>
          <p:cNvSpPr>
            <a:spLocks noChangeShapeType="1"/>
          </p:cNvSpPr>
          <p:nvPr/>
        </p:nvSpPr>
        <p:spPr bwMode="auto">
          <a:xfrm>
            <a:off x="1765300" y="3211513"/>
            <a:ext cx="1511300" cy="0"/>
          </a:xfrm>
          <a:prstGeom prst="line">
            <a:avLst/>
          </a:prstGeom>
          <a:noFill/>
          <a:ln w="28575">
            <a:solidFill>
              <a:schemeClr val="tx1"/>
            </a:solidFill>
            <a:round/>
            <a:headEnd/>
            <a:tailEnd type="none" w="med" len="lg"/>
          </a:ln>
          <a:effectLst/>
        </p:spPr>
        <p:txBody>
          <a:bodyPr wrap="none" anchor="ctr"/>
          <a:lstStyle/>
          <a:p>
            <a:endParaRPr lang="zh-CN" altLang="en-US"/>
          </a:p>
        </p:txBody>
      </p:sp>
      <p:sp>
        <p:nvSpPr>
          <p:cNvPr id="1711169" name="Oval 65"/>
          <p:cNvSpPr>
            <a:spLocks noChangeArrowheads="1"/>
          </p:cNvSpPr>
          <p:nvPr/>
        </p:nvSpPr>
        <p:spPr bwMode="auto">
          <a:xfrm>
            <a:off x="6048375" y="2312988"/>
            <a:ext cx="73025" cy="73025"/>
          </a:xfrm>
          <a:prstGeom prst="ellipse">
            <a:avLst/>
          </a:prstGeom>
          <a:solidFill>
            <a:schemeClr val="tx1"/>
          </a:solidFill>
          <a:ln w="28575" algn="ctr">
            <a:solidFill>
              <a:schemeClr val="tx1"/>
            </a:solidFill>
            <a:round/>
            <a:headEnd/>
            <a:tailEnd type="none" w="med" len="lg"/>
          </a:ln>
          <a:effectLst/>
        </p:spPr>
        <p:txBody>
          <a:bodyPr wrap="none" anchor="ctr"/>
          <a:lstStyle/>
          <a:p>
            <a:endParaRPr lang="zh-CN" altLang="en-US"/>
          </a:p>
        </p:txBody>
      </p:sp>
      <p:sp>
        <p:nvSpPr>
          <p:cNvPr id="1711170" name="Text Box 66"/>
          <p:cNvSpPr txBox="1">
            <a:spLocks noChangeArrowheads="1"/>
          </p:cNvSpPr>
          <p:nvPr/>
        </p:nvSpPr>
        <p:spPr bwMode="auto">
          <a:xfrm>
            <a:off x="107950" y="2132013"/>
            <a:ext cx="863600" cy="396875"/>
          </a:xfrm>
          <a:prstGeom prst="rect">
            <a:avLst/>
          </a:prstGeom>
          <a:noFill/>
          <a:ln w="28575" algn="ctr">
            <a:noFill/>
            <a:miter lim="800000"/>
            <a:headEnd/>
            <a:tailEnd type="none" w="med" len="lg"/>
          </a:ln>
          <a:effectLst/>
        </p:spPr>
        <p:txBody>
          <a:bodyPr>
            <a:spAutoFit/>
          </a:bodyPr>
          <a:lstStyle/>
          <a:p>
            <a:pPr algn="l"/>
            <a:r>
              <a:rPr lang="zh-CN" altLang="en-US" sz="2000">
                <a:latin typeface="Arial" charset="0"/>
              </a:rPr>
              <a:t>输入</a:t>
            </a:r>
          </a:p>
        </p:txBody>
      </p:sp>
      <p:sp>
        <p:nvSpPr>
          <p:cNvPr id="1711171" name="Text Box 67"/>
          <p:cNvSpPr txBox="1">
            <a:spLocks noChangeArrowheads="1"/>
          </p:cNvSpPr>
          <p:nvPr/>
        </p:nvSpPr>
        <p:spPr bwMode="auto">
          <a:xfrm>
            <a:off x="6300788" y="2132013"/>
            <a:ext cx="792162" cy="396875"/>
          </a:xfrm>
          <a:prstGeom prst="rect">
            <a:avLst/>
          </a:prstGeom>
          <a:noFill/>
          <a:ln w="28575" algn="ctr">
            <a:noFill/>
            <a:miter lim="800000"/>
            <a:headEnd/>
            <a:tailEnd type="none" w="med" len="lg"/>
          </a:ln>
          <a:effectLst/>
        </p:spPr>
        <p:txBody>
          <a:bodyPr>
            <a:spAutoFit/>
          </a:bodyPr>
          <a:lstStyle/>
          <a:p>
            <a:r>
              <a:rPr lang="zh-CN" altLang="en-US" sz="2000">
                <a:latin typeface="Arial" charset="0"/>
              </a:rPr>
              <a:t>输出</a:t>
            </a:r>
          </a:p>
        </p:txBody>
      </p:sp>
      <p:sp>
        <p:nvSpPr>
          <p:cNvPr id="1711172" name="Text Box 68"/>
          <p:cNvSpPr txBox="1">
            <a:spLocks noChangeArrowheads="1"/>
          </p:cNvSpPr>
          <p:nvPr/>
        </p:nvSpPr>
        <p:spPr bwMode="auto">
          <a:xfrm>
            <a:off x="1981200" y="1628775"/>
            <a:ext cx="574675" cy="396875"/>
          </a:xfrm>
          <a:prstGeom prst="rect">
            <a:avLst/>
          </a:prstGeom>
          <a:noFill/>
          <a:ln w="28575" algn="ctr">
            <a:noFill/>
            <a:miter lim="800000"/>
            <a:headEnd/>
            <a:tailEnd type="none" w="med" len="lg"/>
          </a:ln>
          <a:effectLst/>
        </p:spPr>
        <p:txBody>
          <a:bodyPr>
            <a:spAutoFit/>
          </a:bodyPr>
          <a:lstStyle/>
          <a:p>
            <a:r>
              <a:rPr lang="zh-CN" altLang="en-US" sz="2000">
                <a:solidFill>
                  <a:srgbClr val="FF0066"/>
                </a:solidFill>
                <a:latin typeface="Arial" charset="0"/>
              </a:rPr>
              <a:t>读</a:t>
            </a:r>
          </a:p>
        </p:txBody>
      </p:sp>
      <p:sp>
        <p:nvSpPr>
          <p:cNvPr id="1711173" name="Text Box 69"/>
          <p:cNvSpPr txBox="1">
            <a:spLocks noChangeArrowheads="1"/>
          </p:cNvSpPr>
          <p:nvPr/>
        </p:nvSpPr>
        <p:spPr bwMode="auto">
          <a:xfrm>
            <a:off x="5437188" y="1628775"/>
            <a:ext cx="574675" cy="396875"/>
          </a:xfrm>
          <a:prstGeom prst="rect">
            <a:avLst/>
          </a:prstGeom>
          <a:noFill/>
          <a:ln w="28575" algn="ctr">
            <a:noFill/>
            <a:miter lim="800000"/>
            <a:headEnd/>
            <a:tailEnd type="none" w="med" len="lg"/>
          </a:ln>
          <a:effectLst/>
        </p:spPr>
        <p:txBody>
          <a:bodyPr>
            <a:spAutoFit/>
          </a:bodyPr>
          <a:lstStyle/>
          <a:p>
            <a:r>
              <a:rPr lang="zh-CN" altLang="en-US" sz="2000">
                <a:solidFill>
                  <a:srgbClr val="FF0066"/>
                </a:solidFill>
                <a:latin typeface="Arial" charset="0"/>
              </a:rPr>
              <a:t>写</a:t>
            </a:r>
          </a:p>
        </p:txBody>
      </p:sp>
      <p:sp>
        <p:nvSpPr>
          <p:cNvPr id="1711174" name="Rectangle 70"/>
          <p:cNvSpPr>
            <a:spLocks noChangeArrowheads="1"/>
          </p:cNvSpPr>
          <p:nvPr/>
        </p:nvSpPr>
        <p:spPr bwMode="auto">
          <a:xfrm>
            <a:off x="1836738" y="5876925"/>
            <a:ext cx="576262" cy="360363"/>
          </a:xfrm>
          <a:prstGeom prst="rect">
            <a:avLst/>
          </a:prstGeom>
          <a:solidFill>
            <a:srgbClr val="99FF66"/>
          </a:solidFill>
          <a:ln w="28575" algn="ctr">
            <a:solidFill>
              <a:schemeClr val="tx1"/>
            </a:solidFill>
            <a:miter lim="800000"/>
            <a:headEnd/>
            <a:tailEnd type="none" w="med" len="lg"/>
          </a:ln>
          <a:effectLst/>
        </p:spPr>
        <p:txBody>
          <a:bodyPr wrap="none" anchor="ctr"/>
          <a:lstStyle/>
          <a:p>
            <a:pPr>
              <a:spcBef>
                <a:spcPct val="0"/>
              </a:spcBef>
            </a:pPr>
            <a:r>
              <a:rPr lang="en-US" altLang="zh-CN" sz="1800"/>
              <a:t>k+5</a:t>
            </a:r>
            <a:endParaRPr lang="en-US" altLang="zh-CN" sz="1800" baseline="-25000"/>
          </a:p>
        </p:txBody>
      </p:sp>
      <p:sp>
        <p:nvSpPr>
          <p:cNvPr id="1711175" name="Rectangle 71"/>
          <p:cNvSpPr>
            <a:spLocks noChangeArrowheads="1"/>
          </p:cNvSpPr>
          <p:nvPr/>
        </p:nvSpPr>
        <p:spPr bwMode="auto">
          <a:xfrm>
            <a:off x="1836738" y="5516563"/>
            <a:ext cx="576262" cy="360362"/>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k+3</a:t>
            </a:r>
            <a:endParaRPr lang="en-US" altLang="zh-CN" sz="1800" baseline="-25000"/>
          </a:p>
        </p:txBody>
      </p:sp>
      <p:sp>
        <p:nvSpPr>
          <p:cNvPr id="1711176" name="Rectangle 72"/>
          <p:cNvSpPr>
            <a:spLocks noChangeArrowheads="1"/>
          </p:cNvSpPr>
          <p:nvPr/>
        </p:nvSpPr>
        <p:spPr bwMode="auto">
          <a:xfrm>
            <a:off x="1836738" y="5156200"/>
            <a:ext cx="576262" cy="360363"/>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k+3</a:t>
            </a:r>
            <a:endParaRPr lang="en-US" altLang="zh-CN" sz="1800" baseline="-25000"/>
          </a:p>
        </p:txBody>
      </p:sp>
      <p:sp>
        <p:nvSpPr>
          <p:cNvPr id="1711177" name="Rectangle 73"/>
          <p:cNvSpPr>
            <a:spLocks noChangeArrowheads="1"/>
          </p:cNvSpPr>
          <p:nvPr/>
        </p:nvSpPr>
        <p:spPr bwMode="auto">
          <a:xfrm>
            <a:off x="1836738" y="4795838"/>
            <a:ext cx="576262" cy="360362"/>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k+3</a:t>
            </a:r>
            <a:endParaRPr lang="en-US" altLang="zh-CN" sz="1800" baseline="-25000"/>
          </a:p>
        </p:txBody>
      </p:sp>
      <p:sp>
        <p:nvSpPr>
          <p:cNvPr id="1711178" name="Rectangle 74"/>
          <p:cNvSpPr>
            <a:spLocks noChangeArrowheads="1"/>
          </p:cNvSpPr>
          <p:nvPr/>
        </p:nvSpPr>
        <p:spPr bwMode="auto">
          <a:xfrm>
            <a:off x="1836738" y="4437063"/>
            <a:ext cx="576262" cy="360362"/>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k+3</a:t>
            </a:r>
            <a:endParaRPr lang="en-US" altLang="zh-CN" sz="1800" baseline="-25000"/>
          </a:p>
        </p:txBody>
      </p:sp>
      <p:sp>
        <p:nvSpPr>
          <p:cNvPr id="1711179" name="Rectangle 75"/>
          <p:cNvSpPr>
            <a:spLocks noChangeArrowheads="1"/>
          </p:cNvSpPr>
          <p:nvPr/>
        </p:nvSpPr>
        <p:spPr bwMode="auto">
          <a:xfrm>
            <a:off x="1836738" y="4076700"/>
            <a:ext cx="576262" cy="360363"/>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k+4</a:t>
            </a:r>
            <a:endParaRPr lang="en-US" altLang="zh-CN" sz="1800" baseline="-25000"/>
          </a:p>
        </p:txBody>
      </p:sp>
      <p:sp>
        <p:nvSpPr>
          <p:cNvPr id="1711180" name="Rectangle 76"/>
          <p:cNvSpPr>
            <a:spLocks noChangeArrowheads="1"/>
          </p:cNvSpPr>
          <p:nvPr/>
        </p:nvSpPr>
        <p:spPr bwMode="auto">
          <a:xfrm>
            <a:off x="1836738" y="6237288"/>
            <a:ext cx="576262" cy="360362"/>
          </a:xfrm>
          <a:prstGeom prst="rect">
            <a:avLst/>
          </a:prstGeom>
          <a:noFill/>
          <a:ln w="28575" algn="ctr">
            <a:noFill/>
            <a:miter lim="800000"/>
            <a:headEnd/>
            <a:tailEnd type="none" w="med" len="lg"/>
          </a:ln>
          <a:effectLst/>
        </p:spPr>
        <p:txBody>
          <a:bodyPr wrap="none" anchor="ctr"/>
          <a:lstStyle/>
          <a:p>
            <a:pPr>
              <a:spcBef>
                <a:spcPct val="0"/>
              </a:spcBef>
            </a:pPr>
            <a:r>
              <a:rPr lang="en-US" altLang="zh-CN" sz="1800"/>
              <a:t>S</a:t>
            </a:r>
            <a:r>
              <a:rPr lang="en-US" altLang="zh-CN" sz="1800" baseline="-25000"/>
              <a:t>1</a:t>
            </a:r>
          </a:p>
        </p:txBody>
      </p:sp>
      <p:sp>
        <p:nvSpPr>
          <p:cNvPr id="1711181" name="Rectangle 77"/>
          <p:cNvSpPr>
            <a:spLocks noChangeArrowheads="1"/>
          </p:cNvSpPr>
          <p:nvPr/>
        </p:nvSpPr>
        <p:spPr bwMode="auto">
          <a:xfrm>
            <a:off x="2413000" y="5876925"/>
            <a:ext cx="576263" cy="360363"/>
          </a:xfrm>
          <a:prstGeom prst="rect">
            <a:avLst/>
          </a:prstGeom>
          <a:solidFill>
            <a:srgbClr val="99FF66"/>
          </a:solidFill>
          <a:ln w="28575" algn="ctr">
            <a:solidFill>
              <a:schemeClr val="tx1"/>
            </a:solidFill>
            <a:miter lim="800000"/>
            <a:headEnd/>
            <a:tailEnd type="none" w="med" len="lg"/>
          </a:ln>
          <a:effectLst/>
        </p:spPr>
        <p:txBody>
          <a:bodyPr wrap="none" anchor="ctr"/>
          <a:lstStyle/>
          <a:p>
            <a:pPr>
              <a:spcBef>
                <a:spcPct val="0"/>
              </a:spcBef>
            </a:pPr>
            <a:r>
              <a:rPr lang="en-US" altLang="zh-CN" sz="1800"/>
              <a:t>k+4</a:t>
            </a:r>
            <a:endParaRPr lang="en-US" altLang="zh-CN" sz="1800" baseline="-25000"/>
          </a:p>
        </p:txBody>
      </p:sp>
      <p:sp>
        <p:nvSpPr>
          <p:cNvPr id="1711182" name="Rectangle 78"/>
          <p:cNvSpPr>
            <a:spLocks noChangeArrowheads="1"/>
          </p:cNvSpPr>
          <p:nvPr/>
        </p:nvSpPr>
        <p:spPr bwMode="auto">
          <a:xfrm>
            <a:off x="2989263" y="5876925"/>
            <a:ext cx="576262" cy="360363"/>
          </a:xfrm>
          <a:prstGeom prst="rect">
            <a:avLst/>
          </a:prstGeom>
          <a:solidFill>
            <a:srgbClr val="99FF66"/>
          </a:solidFill>
          <a:ln w="28575" algn="ctr">
            <a:solidFill>
              <a:schemeClr val="tx1"/>
            </a:solidFill>
            <a:miter lim="800000"/>
            <a:headEnd/>
            <a:tailEnd type="none" w="med" len="lg"/>
          </a:ln>
          <a:effectLst/>
        </p:spPr>
        <p:txBody>
          <a:bodyPr wrap="none" anchor="ctr"/>
          <a:lstStyle/>
          <a:p>
            <a:pPr>
              <a:spcBef>
                <a:spcPct val="0"/>
              </a:spcBef>
            </a:pPr>
            <a:r>
              <a:rPr lang="en-US" altLang="zh-CN" sz="1800"/>
              <a:t>k+3</a:t>
            </a:r>
            <a:endParaRPr lang="en-US" altLang="zh-CN" sz="1800" baseline="-25000"/>
          </a:p>
        </p:txBody>
      </p:sp>
      <p:sp>
        <p:nvSpPr>
          <p:cNvPr id="1711183" name="Rectangle 79"/>
          <p:cNvSpPr>
            <a:spLocks noChangeArrowheads="1"/>
          </p:cNvSpPr>
          <p:nvPr/>
        </p:nvSpPr>
        <p:spPr bwMode="auto">
          <a:xfrm>
            <a:off x="3563938" y="5876925"/>
            <a:ext cx="576262" cy="360363"/>
          </a:xfrm>
          <a:prstGeom prst="rect">
            <a:avLst/>
          </a:prstGeom>
          <a:solidFill>
            <a:srgbClr val="99FF66"/>
          </a:solidFill>
          <a:ln w="28575" algn="ctr">
            <a:solidFill>
              <a:schemeClr val="tx1"/>
            </a:solidFill>
            <a:miter lim="800000"/>
            <a:headEnd/>
            <a:tailEnd type="none" w="med" len="lg"/>
          </a:ln>
          <a:effectLst/>
        </p:spPr>
        <p:txBody>
          <a:bodyPr wrap="none" anchor="ctr"/>
          <a:lstStyle/>
          <a:p>
            <a:pPr>
              <a:spcBef>
                <a:spcPct val="0"/>
              </a:spcBef>
            </a:pPr>
            <a:r>
              <a:rPr lang="en-US" altLang="zh-CN" sz="1800"/>
              <a:t>k+2</a:t>
            </a:r>
            <a:endParaRPr lang="en-US" altLang="zh-CN" sz="1800" baseline="-25000"/>
          </a:p>
        </p:txBody>
      </p:sp>
      <p:sp>
        <p:nvSpPr>
          <p:cNvPr id="1711184" name="Rectangle 80"/>
          <p:cNvSpPr>
            <a:spLocks noChangeArrowheads="1"/>
          </p:cNvSpPr>
          <p:nvPr/>
        </p:nvSpPr>
        <p:spPr bwMode="auto">
          <a:xfrm>
            <a:off x="4140200" y="5876925"/>
            <a:ext cx="576263" cy="360363"/>
          </a:xfrm>
          <a:prstGeom prst="rect">
            <a:avLst/>
          </a:prstGeom>
          <a:solidFill>
            <a:srgbClr val="99FF66"/>
          </a:solidFill>
          <a:ln w="28575" algn="ctr">
            <a:solidFill>
              <a:schemeClr val="tx1"/>
            </a:solidFill>
            <a:miter lim="800000"/>
            <a:headEnd/>
            <a:tailEnd type="none" w="med" len="lg"/>
          </a:ln>
          <a:effectLst/>
        </p:spPr>
        <p:txBody>
          <a:bodyPr wrap="none" anchor="ctr"/>
          <a:lstStyle/>
          <a:p>
            <a:pPr>
              <a:spcBef>
                <a:spcPct val="0"/>
              </a:spcBef>
            </a:pPr>
            <a:r>
              <a:rPr lang="en-US" altLang="zh-CN" sz="1800"/>
              <a:t>k+1</a:t>
            </a:r>
            <a:endParaRPr lang="en-US" altLang="zh-CN" sz="1800" baseline="-25000"/>
          </a:p>
        </p:txBody>
      </p:sp>
      <p:sp>
        <p:nvSpPr>
          <p:cNvPr id="1711185" name="Rectangle 81"/>
          <p:cNvSpPr>
            <a:spLocks noChangeArrowheads="1"/>
          </p:cNvSpPr>
          <p:nvPr/>
        </p:nvSpPr>
        <p:spPr bwMode="auto">
          <a:xfrm>
            <a:off x="4716463" y="5876925"/>
            <a:ext cx="576262" cy="360363"/>
          </a:xfrm>
          <a:prstGeom prst="rect">
            <a:avLst/>
          </a:prstGeom>
          <a:solidFill>
            <a:srgbClr val="99FF66"/>
          </a:solidFill>
          <a:ln w="28575" algn="ctr">
            <a:solidFill>
              <a:schemeClr val="tx1"/>
            </a:solidFill>
            <a:miter lim="800000"/>
            <a:headEnd/>
            <a:tailEnd type="none" w="med" len="lg"/>
          </a:ln>
          <a:effectLst/>
        </p:spPr>
        <p:txBody>
          <a:bodyPr wrap="none" anchor="ctr"/>
          <a:lstStyle/>
          <a:p>
            <a:pPr>
              <a:spcBef>
                <a:spcPct val="0"/>
              </a:spcBef>
            </a:pPr>
            <a:r>
              <a:rPr lang="en-US" altLang="zh-CN" sz="1800"/>
              <a:t>k</a:t>
            </a:r>
            <a:endParaRPr lang="en-US" altLang="zh-CN" sz="1800" baseline="-25000"/>
          </a:p>
        </p:txBody>
      </p:sp>
      <p:sp>
        <p:nvSpPr>
          <p:cNvPr id="1711186" name="Rectangle 82"/>
          <p:cNvSpPr>
            <a:spLocks noChangeArrowheads="1"/>
          </p:cNvSpPr>
          <p:nvPr/>
        </p:nvSpPr>
        <p:spPr bwMode="auto">
          <a:xfrm>
            <a:off x="684213" y="5876925"/>
            <a:ext cx="1152525" cy="360363"/>
          </a:xfrm>
          <a:prstGeom prst="rect">
            <a:avLst/>
          </a:prstGeom>
          <a:noFill/>
          <a:ln w="28575" algn="ctr">
            <a:noFill/>
            <a:miter lim="800000"/>
            <a:headEnd/>
            <a:tailEnd type="none" w="med" len="lg"/>
          </a:ln>
          <a:effectLst/>
        </p:spPr>
        <p:txBody>
          <a:bodyPr wrap="none" anchor="ctr"/>
          <a:lstStyle/>
          <a:p>
            <a:pPr algn="r">
              <a:spcBef>
                <a:spcPct val="0"/>
              </a:spcBef>
            </a:pPr>
            <a:r>
              <a:rPr lang="zh-CN" altLang="en-US" sz="1800"/>
              <a:t>正常流动</a:t>
            </a:r>
            <a:endParaRPr lang="zh-CN" altLang="en-US" sz="1800" baseline="-25000"/>
          </a:p>
        </p:txBody>
      </p:sp>
      <p:sp>
        <p:nvSpPr>
          <p:cNvPr id="1711187" name="Rectangle 83"/>
          <p:cNvSpPr>
            <a:spLocks noChangeArrowheads="1"/>
          </p:cNvSpPr>
          <p:nvPr/>
        </p:nvSpPr>
        <p:spPr bwMode="auto">
          <a:xfrm>
            <a:off x="684213" y="6237288"/>
            <a:ext cx="1152525" cy="360362"/>
          </a:xfrm>
          <a:prstGeom prst="rect">
            <a:avLst/>
          </a:prstGeom>
          <a:noFill/>
          <a:ln w="28575" algn="ctr">
            <a:noFill/>
            <a:miter lim="800000"/>
            <a:headEnd/>
            <a:tailEnd type="none" w="med" len="lg"/>
          </a:ln>
          <a:effectLst/>
        </p:spPr>
        <p:txBody>
          <a:bodyPr wrap="none" anchor="ctr"/>
          <a:lstStyle/>
          <a:p>
            <a:pPr algn="r">
              <a:spcBef>
                <a:spcPct val="0"/>
              </a:spcBef>
            </a:pPr>
            <a:r>
              <a:rPr lang="zh-CN" altLang="en-US" sz="1800"/>
              <a:t>功能段</a:t>
            </a:r>
            <a:endParaRPr lang="zh-CN" altLang="en-US" sz="1800" baseline="-25000"/>
          </a:p>
        </p:txBody>
      </p:sp>
      <p:sp>
        <p:nvSpPr>
          <p:cNvPr id="1711188" name="Rectangle 84"/>
          <p:cNvSpPr>
            <a:spLocks noChangeArrowheads="1"/>
          </p:cNvSpPr>
          <p:nvPr/>
        </p:nvSpPr>
        <p:spPr bwMode="auto">
          <a:xfrm>
            <a:off x="684213" y="5516563"/>
            <a:ext cx="1152525" cy="360362"/>
          </a:xfrm>
          <a:prstGeom prst="rect">
            <a:avLst/>
          </a:prstGeom>
          <a:noFill/>
          <a:ln w="28575" algn="ctr">
            <a:noFill/>
            <a:miter lim="800000"/>
            <a:headEnd/>
            <a:tailEnd type="none" w="med" len="lg"/>
          </a:ln>
          <a:effectLst/>
        </p:spPr>
        <p:txBody>
          <a:bodyPr wrap="none" anchor="ctr"/>
          <a:lstStyle/>
          <a:p>
            <a:pPr algn="r">
              <a:spcBef>
                <a:spcPct val="0"/>
              </a:spcBef>
            </a:pPr>
            <a:r>
              <a:rPr lang="en-US" altLang="zh-CN" sz="2000" i="1">
                <a:solidFill>
                  <a:srgbClr val="FF0000"/>
                </a:solidFill>
              </a:rPr>
              <a:t>t</a:t>
            </a:r>
            <a:r>
              <a:rPr lang="en-US" altLang="zh-CN" sz="2000" i="1" baseline="-25000">
                <a:solidFill>
                  <a:srgbClr val="FF0000"/>
                </a:solidFill>
              </a:rPr>
              <a:t>i</a:t>
            </a:r>
          </a:p>
        </p:txBody>
      </p:sp>
      <p:sp>
        <p:nvSpPr>
          <p:cNvPr id="1711189" name="Rectangle 85"/>
          <p:cNvSpPr>
            <a:spLocks noChangeArrowheads="1"/>
          </p:cNvSpPr>
          <p:nvPr/>
        </p:nvSpPr>
        <p:spPr bwMode="auto">
          <a:xfrm>
            <a:off x="684213" y="5156200"/>
            <a:ext cx="1152525" cy="360363"/>
          </a:xfrm>
          <a:prstGeom prst="rect">
            <a:avLst/>
          </a:prstGeom>
          <a:noFill/>
          <a:ln w="28575" algn="ctr">
            <a:noFill/>
            <a:miter lim="800000"/>
            <a:headEnd/>
            <a:tailEnd type="none" w="med" len="lg"/>
          </a:ln>
          <a:effectLst/>
        </p:spPr>
        <p:txBody>
          <a:bodyPr wrap="none" anchor="ctr"/>
          <a:lstStyle/>
          <a:p>
            <a:pPr algn="r">
              <a:spcBef>
                <a:spcPct val="0"/>
              </a:spcBef>
            </a:pPr>
            <a:r>
              <a:rPr lang="en-US" altLang="zh-CN" sz="2000" i="1">
                <a:solidFill>
                  <a:srgbClr val="FF0000"/>
                </a:solidFill>
              </a:rPr>
              <a:t>t</a:t>
            </a:r>
            <a:r>
              <a:rPr lang="en-US" altLang="zh-CN" sz="2000" i="1" baseline="-25000">
                <a:solidFill>
                  <a:srgbClr val="FF0000"/>
                </a:solidFill>
              </a:rPr>
              <a:t>i+</a:t>
            </a:r>
            <a:r>
              <a:rPr lang="en-US" altLang="zh-CN" sz="2000" baseline="-25000">
                <a:solidFill>
                  <a:srgbClr val="FF0000"/>
                </a:solidFill>
              </a:rPr>
              <a:t>1</a:t>
            </a:r>
          </a:p>
        </p:txBody>
      </p:sp>
      <p:sp>
        <p:nvSpPr>
          <p:cNvPr id="1711190" name="Rectangle 86"/>
          <p:cNvSpPr>
            <a:spLocks noChangeArrowheads="1"/>
          </p:cNvSpPr>
          <p:nvPr/>
        </p:nvSpPr>
        <p:spPr bwMode="auto">
          <a:xfrm>
            <a:off x="684213" y="4795838"/>
            <a:ext cx="1152525" cy="360362"/>
          </a:xfrm>
          <a:prstGeom prst="rect">
            <a:avLst/>
          </a:prstGeom>
          <a:noFill/>
          <a:ln w="28575" algn="ctr">
            <a:noFill/>
            <a:miter lim="800000"/>
            <a:headEnd/>
            <a:tailEnd type="none" w="med" len="lg"/>
          </a:ln>
          <a:effectLst/>
        </p:spPr>
        <p:txBody>
          <a:bodyPr wrap="none" anchor="ctr"/>
          <a:lstStyle/>
          <a:p>
            <a:pPr algn="r">
              <a:spcBef>
                <a:spcPct val="0"/>
              </a:spcBef>
            </a:pPr>
            <a:r>
              <a:rPr lang="en-US" altLang="zh-CN" sz="2000" i="1">
                <a:solidFill>
                  <a:srgbClr val="FF0000"/>
                </a:solidFill>
              </a:rPr>
              <a:t>t</a:t>
            </a:r>
            <a:r>
              <a:rPr lang="en-US" altLang="zh-CN" sz="2000" i="1" baseline="-25000">
                <a:solidFill>
                  <a:srgbClr val="FF0000"/>
                </a:solidFill>
              </a:rPr>
              <a:t>i+</a:t>
            </a:r>
            <a:r>
              <a:rPr lang="en-US" altLang="zh-CN" sz="2000" baseline="-25000">
                <a:solidFill>
                  <a:srgbClr val="FF0000"/>
                </a:solidFill>
              </a:rPr>
              <a:t>2</a:t>
            </a:r>
          </a:p>
        </p:txBody>
      </p:sp>
      <p:sp>
        <p:nvSpPr>
          <p:cNvPr id="1711191" name="Rectangle 87"/>
          <p:cNvSpPr>
            <a:spLocks noChangeArrowheads="1"/>
          </p:cNvSpPr>
          <p:nvPr/>
        </p:nvSpPr>
        <p:spPr bwMode="auto">
          <a:xfrm>
            <a:off x="684213" y="4437063"/>
            <a:ext cx="1152525" cy="360362"/>
          </a:xfrm>
          <a:prstGeom prst="rect">
            <a:avLst/>
          </a:prstGeom>
          <a:noFill/>
          <a:ln w="28575" algn="ctr">
            <a:noFill/>
            <a:miter lim="800000"/>
            <a:headEnd/>
            <a:tailEnd type="none" w="med" len="lg"/>
          </a:ln>
          <a:effectLst/>
        </p:spPr>
        <p:txBody>
          <a:bodyPr wrap="none" anchor="ctr"/>
          <a:lstStyle/>
          <a:p>
            <a:pPr algn="r">
              <a:spcBef>
                <a:spcPct val="0"/>
              </a:spcBef>
            </a:pPr>
            <a:r>
              <a:rPr lang="en-US" altLang="zh-CN" sz="2000" i="1">
                <a:solidFill>
                  <a:srgbClr val="FF0000"/>
                </a:solidFill>
              </a:rPr>
              <a:t>t</a:t>
            </a:r>
            <a:r>
              <a:rPr lang="en-US" altLang="zh-CN" sz="2000" i="1" baseline="-25000">
                <a:solidFill>
                  <a:srgbClr val="FF0000"/>
                </a:solidFill>
              </a:rPr>
              <a:t>i+</a:t>
            </a:r>
            <a:r>
              <a:rPr lang="en-US" altLang="zh-CN" sz="2000" baseline="-25000">
                <a:solidFill>
                  <a:srgbClr val="FF0000"/>
                </a:solidFill>
              </a:rPr>
              <a:t>3</a:t>
            </a:r>
          </a:p>
        </p:txBody>
      </p:sp>
      <p:sp>
        <p:nvSpPr>
          <p:cNvPr id="1711192" name="Rectangle 88"/>
          <p:cNvSpPr>
            <a:spLocks noChangeArrowheads="1"/>
          </p:cNvSpPr>
          <p:nvPr/>
        </p:nvSpPr>
        <p:spPr bwMode="auto">
          <a:xfrm>
            <a:off x="684213" y="4076700"/>
            <a:ext cx="1152525" cy="360363"/>
          </a:xfrm>
          <a:prstGeom prst="rect">
            <a:avLst/>
          </a:prstGeom>
          <a:noFill/>
          <a:ln w="28575" algn="ctr">
            <a:noFill/>
            <a:miter lim="800000"/>
            <a:headEnd/>
            <a:tailEnd type="none" w="med" len="lg"/>
          </a:ln>
          <a:effectLst/>
        </p:spPr>
        <p:txBody>
          <a:bodyPr wrap="none" anchor="ctr"/>
          <a:lstStyle/>
          <a:p>
            <a:pPr algn="r">
              <a:spcBef>
                <a:spcPct val="0"/>
              </a:spcBef>
            </a:pPr>
            <a:r>
              <a:rPr lang="en-US" altLang="zh-CN" sz="2000" i="1">
                <a:solidFill>
                  <a:srgbClr val="FF0000"/>
                </a:solidFill>
              </a:rPr>
              <a:t>t</a:t>
            </a:r>
            <a:r>
              <a:rPr lang="en-US" altLang="zh-CN" sz="2000" i="1" baseline="-25000">
                <a:solidFill>
                  <a:srgbClr val="FF0000"/>
                </a:solidFill>
              </a:rPr>
              <a:t>i+</a:t>
            </a:r>
            <a:r>
              <a:rPr lang="en-US" altLang="zh-CN" sz="2000" baseline="-25000">
                <a:solidFill>
                  <a:srgbClr val="FF0000"/>
                </a:solidFill>
              </a:rPr>
              <a:t>4</a:t>
            </a:r>
          </a:p>
        </p:txBody>
      </p:sp>
      <p:sp>
        <p:nvSpPr>
          <p:cNvPr id="1711193" name="Line 89"/>
          <p:cNvSpPr>
            <a:spLocks noChangeShapeType="1"/>
          </p:cNvSpPr>
          <p:nvPr/>
        </p:nvSpPr>
        <p:spPr bwMode="auto">
          <a:xfrm flipV="1">
            <a:off x="1836738" y="3717925"/>
            <a:ext cx="0" cy="2519363"/>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711194" name="Line 90"/>
          <p:cNvSpPr>
            <a:spLocks noChangeShapeType="1"/>
          </p:cNvSpPr>
          <p:nvPr/>
        </p:nvSpPr>
        <p:spPr bwMode="auto">
          <a:xfrm>
            <a:off x="1836738" y="6237288"/>
            <a:ext cx="4032250"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711195" name="Rectangle 91"/>
          <p:cNvSpPr>
            <a:spLocks noChangeArrowheads="1"/>
          </p:cNvSpPr>
          <p:nvPr/>
        </p:nvSpPr>
        <p:spPr bwMode="auto">
          <a:xfrm>
            <a:off x="2411413" y="5518150"/>
            <a:ext cx="576262" cy="360363"/>
          </a:xfrm>
          <a:prstGeom prst="rect">
            <a:avLst/>
          </a:prstGeom>
          <a:solidFill>
            <a:srgbClr val="FFFF66"/>
          </a:solidFill>
          <a:ln w="28575" algn="ctr">
            <a:solidFill>
              <a:schemeClr val="tx1"/>
            </a:solidFill>
            <a:miter lim="800000"/>
            <a:headEnd/>
            <a:tailEnd type="none" w="med" len="lg"/>
          </a:ln>
          <a:effectLst/>
        </p:spPr>
        <p:txBody>
          <a:bodyPr wrap="none" anchor="ctr"/>
          <a:lstStyle/>
          <a:p>
            <a:pPr>
              <a:spcBef>
                <a:spcPct val="0"/>
              </a:spcBef>
            </a:pPr>
            <a:r>
              <a:rPr lang="en-US" altLang="zh-CN" sz="1800"/>
              <a:t>k+2</a:t>
            </a:r>
            <a:endParaRPr lang="en-US" altLang="zh-CN" sz="1800" baseline="-25000"/>
          </a:p>
        </p:txBody>
      </p:sp>
      <p:sp>
        <p:nvSpPr>
          <p:cNvPr id="1711196" name="Rectangle 92"/>
          <p:cNvSpPr>
            <a:spLocks noChangeArrowheads="1"/>
          </p:cNvSpPr>
          <p:nvPr/>
        </p:nvSpPr>
        <p:spPr bwMode="auto">
          <a:xfrm>
            <a:off x="2987675" y="5518150"/>
            <a:ext cx="576263" cy="360363"/>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k+1</a:t>
            </a:r>
            <a:endParaRPr lang="en-US" altLang="zh-CN" sz="1800" baseline="-25000"/>
          </a:p>
        </p:txBody>
      </p:sp>
      <p:sp>
        <p:nvSpPr>
          <p:cNvPr id="1711197" name="Rectangle 93"/>
          <p:cNvSpPr>
            <a:spLocks noChangeArrowheads="1"/>
          </p:cNvSpPr>
          <p:nvPr/>
        </p:nvSpPr>
        <p:spPr bwMode="auto">
          <a:xfrm>
            <a:off x="3562350" y="5518150"/>
            <a:ext cx="576263" cy="360363"/>
          </a:xfrm>
          <a:prstGeom prst="rect">
            <a:avLst/>
          </a:prstGeom>
          <a:solidFill>
            <a:srgbClr val="FF99CC"/>
          </a:solidFill>
          <a:ln w="28575" algn="ctr">
            <a:solidFill>
              <a:schemeClr val="tx1"/>
            </a:solidFill>
            <a:miter lim="800000"/>
            <a:headEnd/>
            <a:tailEnd type="none" w="med" len="lg"/>
          </a:ln>
          <a:effectLst/>
        </p:spPr>
        <p:txBody>
          <a:bodyPr wrap="none" anchor="ctr"/>
          <a:lstStyle/>
          <a:p>
            <a:pPr>
              <a:spcBef>
                <a:spcPct val="0"/>
              </a:spcBef>
            </a:pPr>
            <a:r>
              <a:rPr lang="en-US" altLang="zh-CN" sz="1800"/>
              <a:t>k</a:t>
            </a:r>
            <a:endParaRPr lang="en-US" altLang="zh-CN" sz="1800" baseline="-25000"/>
          </a:p>
        </p:txBody>
      </p:sp>
      <p:sp>
        <p:nvSpPr>
          <p:cNvPr id="1711198" name="Rectangle 94"/>
          <p:cNvSpPr>
            <a:spLocks noChangeArrowheads="1"/>
          </p:cNvSpPr>
          <p:nvPr/>
        </p:nvSpPr>
        <p:spPr bwMode="auto">
          <a:xfrm>
            <a:off x="4138613" y="5518150"/>
            <a:ext cx="576262" cy="360363"/>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k-1</a:t>
            </a:r>
            <a:endParaRPr lang="en-US" altLang="zh-CN" sz="1800" baseline="-25000"/>
          </a:p>
        </p:txBody>
      </p:sp>
      <p:sp>
        <p:nvSpPr>
          <p:cNvPr id="1711199" name="Rectangle 95"/>
          <p:cNvSpPr>
            <a:spLocks noChangeArrowheads="1"/>
          </p:cNvSpPr>
          <p:nvPr/>
        </p:nvSpPr>
        <p:spPr bwMode="auto">
          <a:xfrm>
            <a:off x="4714875" y="5518150"/>
            <a:ext cx="576263" cy="360363"/>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k-2</a:t>
            </a:r>
            <a:endParaRPr lang="en-US" altLang="zh-CN" sz="1800" baseline="-25000"/>
          </a:p>
        </p:txBody>
      </p:sp>
      <p:sp>
        <p:nvSpPr>
          <p:cNvPr id="1711200" name="Rectangle 96"/>
          <p:cNvSpPr>
            <a:spLocks noChangeArrowheads="1"/>
          </p:cNvSpPr>
          <p:nvPr/>
        </p:nvSpPr>
        <p:spPr bwMode="auto">
          <a:xfrm>
            <a:off x="2411413" y="6237288"/>
            <a:ext cx="576262" cy="360362"/>
          </a:xfrm>
          <a:prstGeom prst="rect">
            <a:avLst/>
          </a:prstGeom>
          <a:noFill/>
          <a:ln w="28575" algn="ctr">
            <a:noFill/>
            <a:miter lim="800000"/>
            <a:headEnd/>
            <a:tailEnd type="none" w="med" len="lg"/>
          </a:ln>
          <a:effectLst/>
        </p:spPr>
        <p:txBody>
          <a:bodyPr wrap="none" anchor="ctr"/>
          <a:lstStyle/>
          <a:p>
            <a:pPr>
              <a:spcBef>
                <a:spcPct val="0"/>
              </a:spcBef>
            </a:pPr>
            <a:r>
              <a:rPr lang="en-US" altLang="zh-CN" sz="1800"/>
              <a:t>S</a:t>
            </a:r>
            <a:r>
              <a:rPr lang="en-US" altLang="zh-CN" sz="1800" baseline="-25000"/>
              <a:t>2</a:t>
            </a:r>
          </a:p>
        </p:txBody>
      </p:sp>
      <p:sp>
        <p:nvSpPr>
          <p:cNvPr id="1711201" name="Rectangle 97"/>
          <p:cNvSpPr>
            <a:spLocks noChangeArrowheads="1"/>
          </p:cNvSpPr>
          <p:nvPr/>
        </p:nvSpPr>
        <p:spPr bwMode="auto">
          <a:xfrm>
            <a:off x="2987675" y="6237288"/>
            <a:ext cx="576263" cy="360362"/>
          </a:xfrm>
          <a:prstGeom prst="rect">
            <a:avLst/>
          </a:prstGeom>
          <a:noFill/>
          <a:ln w="28575" algn="ctr">
            <a:noFill/>
            <a:miter lim="800000"/>
            <a:headEnd/>
            <a:tailEnd type="none" w="med" len="lg"/>
          </a:ln>
          <a:effectLst/>
        </p:spPr>
        <p:txBody>
          <a:bodyPr wrap="none" anchor="ctr"/>
          <a:lstStyle/>
          <a:p>
            <a:pPr>
              <a:spcBef>
                <a:spcPct val="0"/>
              </a:spcBef>
            </a:pPr>
            <a:r>
              <a:rPr lang="en-US" altLang="zh-CN" sz="1800"/>
              <a:t>S</a:t>
            </a:r>
            <a:r>
              <a:rPr lang="en-US" altLang="zh-CN" sz="1800" baseline="-25000"/>
              <a:t>3</a:t>
            </a:r>
          </a:p>
        </p:txBody>
      </p:sp>
      <p:sp>
        <p:nvSpPr>
          <p:cNvPr id="1711202" name="Rectangle 98"/>
          <p:cNvSpPr>
            <a:spLocks noChangeArrowheads="1"/>
          </p:cNvSpPr>
          <p:nvPr/>
        </p:nvSpPr>
        <p:spPr bwMode="auto">
          <a:xfrm>
            <a:off x="3563938" y="6237288"/>
            <a:ext cx="576262" cy="360362"/>
          </a:xfrm>
          <a:prstGeom prst="rect">
            <a:avLst/>
          </a:prstGeom>
          <a:noFill/>
          <a:ln w="28575" algn="ctr">
            <a:noFill/>
            <a:miter lim="800000"/>
            <a:headEnd/>
            <a:tailEnd type="none" w="med" len="lg"/>
          </a:ln>
          <a:effectLst/>
        </p:spPr>
        <p:txBody>
          <a:bodyPr wrap="none" anchor="ctr"/>
          <a:lstStyle/>
          <a:p>
            <a:pPr>
              <a:spcBef>
                <a:spcPct val="0"/>
              </a:spcBef>
            </a:pPr>
            <a:r>
              <a:rPr lang="en-US" altLang="zh-CN" sz="1800"/>
              <a:t>S</a:t>
            </a:r>
            <a:r>
              <a:rPr lang="en-US" altLang="zh-CN" sz="1800" baseline="-25000"/>
              <a:t>4</a:t>
            </a:r>
          </a:p>
        </p:txBody>
      </p:sp>
      <p:sp>
        <p:nvSpPr>
          <p:cNvPr id="1711203" name="Rectangle 99"/>
          <p:cNvSpPr>
            <a:spLocks noChangeArrowheads="1"/>
          </p:cNvSpPr>
          <p:nvPr/>
        </p:nvSpPr>
        <p:spPr bwMode="auto">
          <a:xfrm>
            <a:off x="4138613" y="6237288"/>
            <a:ext cx="576262" cy="360362"/>
          </a:xfrm>
          <a:prstGeom prst="rect">
            <a:avLst/>
          </a:prstGeom>
          <a:noFill/>
          <a:ln w="28575" algn="ctr">
            <a:noFill/>
            <a:miter lim="800000"/>
            <a:headEnd/>
            <a:tailEnd type="none" w="med" len="lg"/>
          </a:ln>
          <a:effectLst/>
        </p:spPr>
        <p:txBody>
          <a:bodyPr wrap="none" anchor="ctr"/>
          <a:lstStyle/>
          <a:p>
            <a:pPr>
              <a:spcBef>
                <a:spcPct val="0"/>
              </a:spcBef>
            </a:pPr>
            <a:r>
              <a:rPr lang="en-US" altLang="zh-CN" sz="1800"/>
              <a:t>S</a:t>
            </a:r>
            <a:r>
              <a:rPr lang="en-US" altLang="zh-CN" sz="1800" baseline="-25000"/>
              <a:t>5</a:t>
            </a:r>
          </a:p>
        </p:txBody>
      </p:sp>
      <p:sp>
        <p:nvSpPr>
          <p:cNvPr id="1711204" name="Rectangle 100"/>
          <p:cNvSpPr>
            <a:spLocks noChangeArrowheads="1"/>
          </p:cNvSpPr>
          <p:nvPr/>
        </p:nvSpPr>
        <p:spPr bwMode="auto">
          <a:xfrm>
            <a:off x="4714875" y="6237288"/>
            <a:ext cx="576263" cy="360362"/>
          </a:xfrm>
          <a:prstGeom prst="rect">
            <a:avLst/>
          </a:prstGeom>
          <a:noFill/>
          <a:ln w="28575" algn="ctr">
            <a:noFill/>
            <a:miter lim="800000"/>
            <a:headEnd/>
            <a:tailEnd type="none" w="med" len="lg"/>
          </a:ln>
          <a:effectLst/>
        </p:spPr>
        <p:txBody>
          <a:bodyPr wrap="none" anchor="ctr"/>
          <a:lstStyle/>
          <a:p>
            <a:pPr>
              <a:spcBef>
                <a:spcPct val="0"/>
              </a:spcBef>
            </a:pPr>
            <a:r>
              <a:rPr lang="en-US" altLang="zh-CN" sz="1800"/>
              <a:t>S</a:t>
            </a:r>
            <a:r>
              <a:rPr lang="en-US" altLang="zh-CN" sz="1800" baseline="-25000"/>
              <a:t>6</a:t>
            </a:r>
          </a:p>
        </p:txBody>
      </p:sp>
      <p:sp>
        <p:nvSpPr>
          <p:cNvPr id="1711205" name="Rectangle 101"/>
          <p:cNvSpPr>
            <a:spLocks noChangeArrowheads="1"/>
          </p:cNvSpPr>
          <p:nvPr/>
        </p:nvSpPr>
        <p:spPr bwMode="auto">
          <a:xfrm>
            <a:off x="2411413" y="5157788"/>
            <a:ext cx="576262" cy="360362"/>
          </a:xfrm>
          <a:prstGeom prst="rect">
            <a:avLst/>
          </a:prstGeom>
          <a:solidFill>
            <a:srgbClr val="FFFF66"/>
          </a:solidFill>
          <a:ln w="28575" algn="ctr">
            <a:solidFill>
              <a:schemeClr val="tx1"/>
            </a:solidFill>
            <a:miter lim="800000"/>
            <a:headEnd/>
            <a:tailEnd type="none" w="med" len="lg"/>
          </a:ln>
          <a:effectLst/>
        </p:spPr>
        <p:txBody>
          <a:bodyPr wrap="none" anchor="ctr"/>
          <a:lstStyle/>
          <a:p>
            <a:pPr>
              <a:spcBef>
                <a:spcPct val="0"/>
              </a:spcBef>
            </a:pPr>
            <a:r>
              <a:rPr lang="en-US" altLang="zh-CN" sz="1800"/>
              <a:t>k+2</a:t>
            </a:r>
            <a:endParaRPr lang="en-US" altLang="zh-CN" sz="1800" baseline="-25000"/>
          </a:p>
        </p:txBody>
      </p:sp>
      <p:sp>
        <p:nvSpPr>
          <p:cNvPr id="1711206" name="Rectangle 102"/>
          <p:cNvSpPr>
            <a:spLocks noChangeArrowheads="1"/>
          </p:cNvSpPr>
          <p:nvPr/>
        </p:nvSpPr>
        <p:spPr bwMode="auto">
          <a:xfrm>
            <a:off x="2411413" y="4797425"/>
            <a:ext cx="576262" cy="360363"/>
          </a:xfrm>
          <a:prstGeom prst="rect">
            <a:avLst/>
          </a:prstGeom>
          <a:solidFill>
            <a:srgbClr val="FFFF66"/>
          </a:solidFill>
          <a:ln w="28575" algn="ctr">
            <a:solidFill>
              <a:schemeClr val="tx1"/>
            </a:solidFill>
            <a:miter lim="800000"/>
            <a:headEnd/>
            <a:tailEnd type="none" w="med" len="lg"/>
          </a:ln>
          <a:effectLst/>
        </p:spPr>
        <p:txBody>
          <a:bodyPr wrap="none" anchor="ctr"/>
          <a:lstStyle/>
          <a:p>
            <a:pPr>
              <a:spcBef>
                <a:spcPct val="0"/>
              </a:spcBef>
            </a:pPr>
            <a:r>
              <a:rPr lang="en-US" altLang="zh-CN" sz="1800"/>
              <a:t>k+2</a:t>
            </a:r>
            <a:endParaRPr lang="en-US" altLang="zh-CN" sz="1800" baseline="-25000"/>
          </a:p>
        </p:txBody>
      </p:sp>
      <p:sp>
        <p:nvSpPr>
          <p:cNvPr id="1711207" name="Rectangle 103"/>
          <p:cNvSpPr>
            <a:spLocks noChangeArrowheads="1"/>
          </p:cNvSpPr>
          <p:nvPr/>
        </p:nvSpPr>
        <p:spPr bwMode="auto">
          <a:xfrm>
            <a:off x="2411413" y="4437063"/>
            <a:ext cx="576262" cy="360362"/>
          </a:xfrm>
          <a:prstGeom prst="rect">
            <a:avLst/>
          </a:prstGeom>
          <a:solidFill>
            <a:srgbClr val="FF9933"/>
          </a:solidFill>
          <a:ln w="28575" algn="ctr">
            <a:solidFill>
              <a:schemeClr val="tx1"/>
            </a:solidFill>
            <a:miter lim="800000"/>
            <a:headEnd/>
            <a:tailEnd type="none" w="med" len="lg"/>
          </a:ln>
          <a:effectLst/>
        </p:spPr>
        <p:txBody>
          <a:bodyPr wrap="none" anchor="ctr"/>
          <a:lstStyle/>
          <a:p>
            <a:pPr>
              <a:spcBef>
                <a:spcPct val="0"/>
              </a:spcBef>
            </a:pPr>
            <a:r>
              <a:rPr lang="en-US" altLang="zh-CN" sz="1800"/>
              <a:t>k+2</a:t>
            </a:r>
            <a:endParaRPr lang="en-US" altLang="zh-CN" sz="1800" baseline="-25000"/>
          </a:p>
        </p:txBody>
      </p:sp>
      <p:sp>
        <p:nvSpPr>
          <p:cNvPr id="1711208" name="Rectangle 104"/>
          <p:cNvSpPr>
            <a:spLocks noChangeArrowheads="1"/>
          </p:cNvSpPr>
          <p:nvPr/>
        </p:nvSpPr>
        <p:spPr bwMode="auto">
          <a:xfrm>
            <a:off x="2411413" y="4078288"/>
            <a:ext cx="576262" cy="360362"/>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k+3</a:t>
            </a:r>
            <a:endParaRPr lang="en-US" altLang="zh-CN" sz="1800" baseline="-25000"/>
          </a:p>
        </p:txBody>
      </p:sp>
      <p:sp>
        <p:nvSpPr>
          <p:cNvPr id="1711209" name="Rectangle 105"/>
          <p:cNvSpPr>
            <a:spLocks noChangeArrowheads="1"/>
          </p:cNvSpPr>
          <p:nvPr/>
        </p:nvSpPr>
        <p:spPr bwMode="auto">
          <a:xfrm>
            <a:off x="3563938" y="5157788"/>
            <a:ext cx="576262" cy="360362"/>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k+1</a:t>
            </a:r>
            <a:endParaRPr lang="en-US" altLang="zh-CN" sz="1800" baseline="-25000"/>
          </a:p>
        </p:txBody>
      </p:sp>
      <p:sp>
        <p:nvSpPr>
          <p:cNvPr id="1711210" name="Rectangle 106"/>
          <p:cNvSpPr>
            <a:spLocks noChangeArrowheads="1"/>
          </p:cNvSpPr>
          <p:nvPr/>
        </p:nvSpPr>
        <p:spPr bwMode="auto">
          <a:xfrm>
            <a:off x="4138613" y="5157788"/>
            <a:ext cx="576262" cy="360362"/>
          </a:xfrm>
          <a:prstGeom prst="rect">
            <a:avLst/>
          </a:prstGeom>
          <a:solidFill>
            <a:srgbClr val="FF99CC"/>
          </a:solidFill>
          <a:ln w="28575" algn="ctr">
            <a:solidFill>
              <a:schemeClr val="tx1"/>
            </a:solidFill>
            <a:miter lim="800000"/>
            <a:headEnd/>
            <a:tailEnd type="none" w="med" len="lg"/>
          </a:ln>
          <a:effectLst/>
        </p:spPr>
        <p:txBody>
          <a:bodyPr wrap="none" anchor="ctr"/>
          <a:lstStyle/>
          <a:p>
            <a:pPr>
              <a:spcBef>
                <a:spcPct val="0"/>
              </a:spcBef>
            </a:pPr>
            <a:r>
              <a:rPr lang="en-US" altLang="zh-CN" sz="1800"/>
              <a:t>k</a:t>
            </a:r>
            <a:endParaRPr lang="en-US" altLang="zh-CN" sz="1800" baseline="-25000"/>
          </a:p>
        </p:txBody>
      </p:sp>
      <p:sp>
        <p:nvSpPr>
          <p:cNvPr id="1711211" name="Rectangle 107"/>
          <p:cNvSpPr>
            <a:spLocks noChangeArrowheads="1"/>
          </p:cNvSpPr>
          <p:nvPr/>
        </p:nvSpPr>
        <p:spPr bwMode="auto">
          <a:xfrm>
            <a:off x="4714875" y="5157788"/>
            <a:ext cx="576263" cy="360362"/>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k-1</a:t>
            </a:r>
            <a:endParaRPr lang="en-US" altLang="zh-CN" sz="1800" baseline="-25000"/>
          </a:p>
        </p:txBody>
      </p:sp>
      <p:sp>
        <p:nvSpPr>
          <p:cNvPr id="1711212" name="Rectangle 108"/>
          <p:cNvSpPr>
            <a:spLocks noChangeArrowheads="1"/>
          </p:cNvSpPr>
          <p:nvPr/>
        </p:nvSpPr>
        <p:spPr bwMode="auto">
          <a:xfrm>
            <a:off x="4140200" y="4797425"/>
            <a:ext cx="576263" cy="360363"/>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k+1</a:t>
            </a:r>
            <a:endParaRPr lang="en-US" altLang="zh-CN" sz="1800" baseline="-25000"/>
          </a:p>
        </p:txBody>
      </p:sp>
      <p:sp>
        <p:nvSpPr>
          <p:cNvPr id="1711213" name="Rectangle 109"/>
          <p:cNvSpPr>
            <a:spLocks noChangeArrowheads="1"/>
          </p:cNvSpPr>
          <p:nvPr/>
        </p:nvSpPr>
        <p:spPr bwMode="auto">
          <a:xfrm>
            <a:off x="4714875" y="4797425"/>
            <a:ext cx="576263" cy="360363"/>
          </a:xfrm>
          <a:prstGeom prst="rect">
            <a:avLst/>
          </a:prstGeom>
          <a:solidFill>
            <a:srgbClr val="FF99CC"/>
          </a:solidFill>
          <a:ln w="28575" algn="ctr">
            <a:solidFill>
              <a:schemeClr val="tx1"/>
            </a:solidFill>
            <a:miter lim="800000"/>
            <a:headEnd/>
            <a:tailEnd type="none" w="med" len="lg"/>
          </a:ln>
          <a:effectLst/>
        </p:spPr>
        <p:txBody>
          <a:bodyPr wrap="none" anchor="ctr"/>
          <a:lstStyle/>
          <a:p>
            <a:pPr>
              <a:spcBef>
                <a:spcPct val="0"/>
              </a:spcBef>
            </a:pPr>
            <a:r>
              <a:rPr lang="en-US" altLang="zh-CN" sz="1800"/>
              <a:t>k</a:t>
            </a:r>
            <a:endParaRPr lang="en-US" altLang="zh-CN" sz="1800" baseline="-25000"/>
          </a:p>
        </p:txBody>
      </p:sp>
      <p:sp>
        <p:nvSpPr>
          <p:cNvPr id="1711214" name="Rectangle 110"/>
          <p:cNvSpPr>
            <a:spLocks noChangeArrowheads="1"/>
          </p:cNvSpPr>
          <p:nvPr/>
        </p:nvSpPr>
        <p:spPr bwMode="auto">
          <a:xfrm>
            <a:off x="4716463" y="4437063"/>
            <a:ext cx="576262" cy="360362"/>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k+1</a:t>
            </a:r>
            <a:endParaRPr lang="en-US" altLang="zh-CN" sz="1800" baseline="-25000"/>
          </a:p>
        </p:txBody>
      </p:sp>
      <p:sp>
        <p:nvSpPr>
          <p:cNvPr id="1711215" name="Rectangle 111"/>
          <p:cNvSpPr>
            <a:spLocks noChangeArrowheads="1"/>
          </p:cNvSpPr>
          <p:nvPr/>
        </p:nvSpPr>
        <p:spPr bwMode="auto">
          <a:xfrm>
            <a:off x="2987675" y="4078288"/>
            <a:ext cx="576263" cy="360362"/>
          </a:xfrm>
          <a:prstGeom prst="rect">
            <a:avLst/>
          </a:prstGeom>
          <a:solidFill>
            <a:srgbClr val="FFFF66"/>
          </a:solidFill>
          <a:ln w="28575" algn="ctr">
            <a:solidFill>
              <a:schemeClr val="tx1"/>
            </a:solidFill>
            <a:miter lim="800000"/>
            <a:headEnd/>
            <a:tailEnd type="none" w="med" len="lg"/>
          </a:ln>
          <a:effectLst/>
        </p:spPr>
        <p:txBody>
          <a:bodyPr wrap="none" anchor="ctr"/>
          <a:lstStyle/>
          <a:p>
            <a:pPr>
              <a:spcBef>
                <a:spcPct val="0"/>
              </a:spcBef>
            </a:pPr>
            <a:r>
              <a:rPr lang="en-US" altLang="zh-CN" sz="1800"/>
              <a:t>k+2</a:t>
            </a:r>
            <a:endParaRPr lang="en-US" altLang="zh-CN" sz="1800" baseline="-25000"/>
          </a:p>
        </p:txBody>
      </p:sp>
      <p:sp>
        <p:nvSpPr>
          <p:cNvPr id="1711216" name="Rectangle 112"/>
          <p:cNvSpPr>
            <a:spLocks noChangeArrowheads="1"/>
          </p:cNvSpPr>
          <p:nvPr/>
        </p:nvSpPr>
        <p:spPr bwMode="auto">
          <a:xfrm>
            <a:off x="2987675" y="5157788"/>
            <a:ext cx="576263" cy="360362"/>
          </a:xfrm>
          <a:prstGeom prst="rect">
            <a:avLst/>
          </a:prstGeom>
          <a:solidFill>
            <a:schemeClr val="folHlink"/>
          </a:solidFill>
          <a:ln w="28575" algn="ctr">
            <a:solidFill>
              <a:schemeClr val="tx1"/>
            </a:solidFill>
            <a:miter lim="800000"/>
            <a:headEnd/>
            <a:tailEnd type="none" w="med" len="lg"/>
          </a:ln>
          <a:effectLst/>
        </p:spPr>
        <p:txBody>
          <a:bodyPr wrap="none" anchor="ctr"/>
          <a:lstStyle/>
          <a:p>
            <a:pPr>
              <a:spcBef>
                <a:spcPct val="0"/>
              </a:spcBef>
            </a:pPr>
            <a:r>
              <a:rPr lang="zh-CN" altLang="en-US" sz="1800">
                <a:solidFill>
                  <a:srgbClr val="0000FF"/>
                </a:solidFill>
              </a:rPr>
              <a:t>空闲</a:t>
            </a:r>
            <a:endParaRPr lang="zh-CN" altLang="en-US" sz="1800" baseline="-25000">
              <a:solidFill>
                <a:srgbClr val="0000FF"/>
              </a:solidFill>
            </a:endParaRPr>
          </a:p>
        </p:txBody>
      </p:sp>
      <p:sp>
        <p:nvSpPr>
          <p:cNvPr id="1711217" name="Rectangle 113"/>
          <p:cNvSpPr>
            <a:spLocks noChangeArrowheads="1"/>
          </p:cNvSpPr>
          <p:nvPr/>
        </p:nvSpPr>
        <p:spPr bwMode="auto">
          <a:xfrm>
            <a:off x="2987675" y="4797425"/>
            <a:ext cx="576263" cy="360363"/>
          </a:xfrm>
          <a:prstGeom prst="rect">
            <a:avLst/>
          </a:prstGeom>
          <a:solidFill>
            <a:schemeClr val="folHlink"/>
          </a:solidFill>
          <a:ln w="28575" algn="ctr">
            <a:solidFill>
              <a:schemeClr val="tx1"/>
            </a:solidFill>
            <a:miter lim="800000"/>
            <a:headEnd/>
            <a:tailEnd type="none" w="med" len="lg"/>
          </a:ln>
          <a:effectLst/>
        </p:spPr>
        <p:txBody>
          <a:bodyPr wrap="none" anchor="ctr"/>
          <a:lstStyle/>
          <a:p>
            <a:pPr>
              <a:spcBef>
                <a:spcPct val="0"/>
              </a:spcBef>
            </a:pPr>
            <a:r>
              <a:rPr lang="zh-CN" altLang="en-US" sz="1800">
                <a:solidFill>
                  <a:srgbClr val="0000FF"/>
                </a:solidFill>
              </a:rPr>
              <a:t>空闲</a:t>
            </a:r>
            <a:endParaRPr lang="zh-CN" altLang="en-US" sz="1800" baseline="-25000">
              <a:solidFill>
                <a:srgbClr val="0000FF"/>
              </a:solidFill>
            </a:endParaRPr>
          </a:p>
        </p:txBody>
      </p:sp>
      <p:sp>
        <p:nvSpPr>
          <p:cNvPr id="1711218" name="Rectangle 114"/>
          <p:cNvSpPr>
            <a:spLocks noChangeArrowheads="1"/>
          </p:cNvSpPr>
          <p:nvPr/>
        </p:nvSpPr>
        <p:spPr bwMode="auto">
          <a:xfrm>
            <a:off x="3563938" y="4797425"/>
            <a:ext cx="576262" cy="360363"/>
          </a:xfrm>
          <a:prstGeom prst="rect">
            <a:avLst/>
          </a:prstGeom>
          <a:solidFill>
            <a:schemeClr val="folHlink"/>
          </a:solidFill>
          <a:ln w="28575" algn="ctr">
            <a:solidFill>
              <a:schemeClr val="tx1"/>
            </a:solidFill>
            <a:miter lim="800000"/>
            <a:headEnd/>
            <a:tailEnd type="none" w="med" len="lg"/>
          </a:ln>
          <a:effectLst/>
        </p:spPr>
        <p:txBody>
          <a:bodyPr wrap="none" anchor="ctr"/>
          <a:lstStyle/>
          <a:p>
            <a:pPr>
              <a:spcBef>
                <a:spcPct val="0"/>
              </a:spcBef>
            </a:pPr>
            <a:r>
              <a:rPr lang="zh-CN" altLang="en-US" sz="1800">
                <a:solidFill>
                  <a:srgbClr val="0000FF"/>
                </a:solidFill>
              </a:rPr>
              <a:t>空闲</a:t>
            </a:r>
            <a:endParaRPr lang="zh-CN" altLang="en-US" sz="1800" baseline="-25000">
              <a:solidFill>
                <a:srgbClr val="0000FF"/>
              </a:solidFill>
            </a:endParaRPr>
          </a:p>
        </p:txBody>
      </p:sp>
      <p:sp>
        <p:nvSpPr>
          <p:cNvPr id="1711219" name="Rectangle 115"/>
          <p:cNvSpPr>
            <a:spLocks noChangeArrowheads="1"/>
          </p:cNvSpPr>
          <p:nvPr/>
        </p:nvSpPr>
        <p:spPr bwMode="auto">
          <a:xfrm>
            <a:off x="2987675" y="4437063"/>
            <a:ext cx="576263" cy="360362"/>
          </a:xfrm>
          <a:prstGeom prst="rect">
            <a:avLst/>
          </a:prstGeom>
          <a:solidFill>
            <a:schemeClr val="folHlink"/>
          </a:solidFill>
          <a:ln w="28575" algn="ctr">
            <a:solidFill>
              <a:schemeClr val="tx1"/>
            </a:solidFill>
            <a:miter lim="800000"/>
            <a:headEnd/>
            <a:tailEnd type="none" w="med" len="lg"/>
          </a:ln>
          <a:effectLst/>
        </p:spPr>
        <p:txBody>
          <a:bodyPr wrap="none" anchor="ctr"/>
          <a:lstStyle/>
          <a:p>
            <a:pPr>
              <a:spcBef>
                <a:spcPct val="0"/>
              </a:spcBef>
            </a:pPr>
            <a:r>
              <a:rPr lang="zh-CN" altLang="en-US" sz="1800">
                <a:solidFill>
                  <a:srgbClr val="0000FF"/>
                </a:solidFill>
              </a:rPr>
              <a:t>空闲</a:t>
            </a:r>
            <a:endParaRPr lang="zh-CN" altLang="en-US" sz="1800" baseline="-25000">
              <a:solidFill>
                <a:srgbClr val="0000FF"/>
              </a:solidFill>
            </a:endParaRPr>
          </a:p>
        </p:txBody>
      </p:sp>
      <p:sp>
        <p:nvSpPr>
          <p:cNvPr id="1711220" name="Rectangle 116"/>
          <p:cNvSpPr>
            <a:spLocks noChangeArrowheads="1"/>
          </p:cNvSpPr>
          <p:nvPr/>
        </p:nvSpPr>
        <p:spPr bwMode="auto">
          <a:xfrm>
            <a:off x="3563938" y="4437063"/>
            <a:ext cx="576262" cy="360362"/>
          </a:xfrm>
          <a:prstGeom prst="rect">
            <a:avLst/>
          </a:prstGeom>
          <a:solidFill>
            <a:schemeClr val="folHlink"/>
          </a:solidFill>
          <a:ln w="28575" algn="ctr">
            <a:solidFill>
              <a:schemeClr val="tx1"/>
            </a:solidFill>
            <a:miter lim="800000"/>
            <a:headEnd/>
            <a:tailEnd type="none" w="med" len="lg"/>
          </a:ln>
          <a:effectLst/>
        </p:spPr>
        <p:txBody>
          <a:bodyPr wrap="none" anchor="ctr"/>
          <a:lstStyle/>
          <a:p>
            <a:pPr>
              <a:spcBef>
                <a:spcPct val="0"/>
              </a:spcBef>
            </a:pPr>
            <a:r>
              <a:rPr lang="zh-CN" altLang="en-US" sz="1800">
                <a:solidFill>
                  <a:srgbClr val="0000FF"/>
                </a:solidFill>
              </a:rPr>
              <a:t>空闲</a:t>
            </a:r>
            <a:endParaRPr lang="zh-CN" altLang="en-US" sz="1800" baseline="-25000">
              <a:solidFill>
                <a:srgbClr val="0000FF"/>
              </a:solidFill>
            </a:endParaRPr>
          </a:p>
        </p:txBody>
      </p:sp>
      <p:sp>
        <p:nvSpPr>
          <p:cNvPr id="1711221" name="Rectangle 117"/>
          <p:cNvSpPr>
            <a:spLocks noChangeArrowheads="1"/>
          </p:cNvSpPr>
          <p:nvPr/>
        </p:nvSpPr>
        <p:spPr bwMode="auto">
          <a:xfrm>
            <a:off x="4140200" y="4437063"/>
            <a:ext cx="576263" cy="360362"/>
          </a:xfrm>
          <a:prstGeom prst="rect">
            <a:avLst/>
          </a:prstGeom>
          <a:solidFill>
            <a:schemeClr val="folHlink"/>
          </a:solidFill>
          <a:ln w="28575" algn="ctr">
            <a:solidFill>
              <a:schemeClr val="tx1"/>
            </a:solidFill>
            <a:miter lim="800000"/>
            <a:headEnd/>
            <a:tailEnd type="none" w="med" len="lg"/>
          </a:ln>
          <a:effectLst/>
        </p:spPr>
        <p:txBody>
          <a:bodyPr wrap="none" anchor="ctr"/>
          <a:lstStyle/>
          <a:p>
            <a:pPr>
              <a:spcBef>
                <a:spcPct val="0"/>
              </a:spcBef>
            </a:pPr>
            <a:r>
              <a:rPr lang="zh-CN" altLang="en-US" sz="1800">
                <a:solidFill>
                  <a:srgbClr val="0000FF"/>
                </a:solidFill>
              </a:rPr>
              <a:t>空闲</a:t>
            </a:r>
            <a:endParaRPr lang="zh-CN" altLang="en-US" sz="1800" baseline="-25000">
              <a:solidFill>
                <a:srgbClr val="0000FF"/>
              </a:solidFill>
            </a:endParaRPr>
          </a:p>
        </p:txBody>
      </p:sp>
      <p:sp>
        <p:nvSpPr>
          <p:cNvPr id="1711222" name="Rectangle 118"/>
          <p:cNvSpPr>
            <a:spLocks noChangeArrowheads="1"/>
          </p:cNvSpPr>
          <p:nvPr/>
        </p:nvSpPr>
        <p:spPr bwMode="auto">
          <a:xfrm>
            <a:off x="3563938" y="4078288"/>
            <a:ext cx="576262" cy="360362"/>
          </a:xfrm>
          <a:prstGeom prst="rect">
            <a:avLst/>
          </a:prstGeom>
          <a:solidFill>
            <a:schemeClr val="folHlink"/>
          </a:solidFill>
          <a:ln w="28575" algn="ctr">
            <a:solidFill>
              <a:schemeClr val="tx1"/>
            </a:solidFill>
            <a:miter lim="800000"/>
            <a:headEnd/>
            <a:tailEnd type="none" w="med" len="lg"/>
          </a:ln>
          <a:effectLst/>
        </p:spPr>
        <p:txBody>
          <a:bodyPr wrap="none" anchor="ctr"/>
          <a:lstStyle/>
          <a:p>
            <a:pPr>
              <a:spcBef>
                <a:spcPct val="0"/>
              </a:spcBef>
            </a:pPr>
            <a:r>
              <a:rPr lang="zh-CN" altLang="en-US" sz="1800">
                <a:solidFill>
                  <a:srgbClr val="0000FF"/>
                </a:solidFill>
              </a:rPr>
              <a:t>空闲</a:t>
            </a:r>
            <a:endParaRPr lang="zh-CN" altLang="en-US" sz="1800" baseline="-25000">
              <a:solidFill>
                <a:srgbClr val="0000FF"/>
              </a:solidFill>
            </a:endParaRPr>
          </a:p>
        </p:txBody>
      </p:sp>
      <p:sp>
        <p:nvSpPr>
          <p:cNvPr id="1711223" name="Rectangle 119"/>
          <p:cNvSpPr>
            <a:spLocks noChangeArrowheads="1"/>
          </p:cNvSpPr>
          <p:nvPr/>
        </p:nvSpPr>
        <p:spPr bwMode="auto">
          <a:xfrm>
            <a:off x="4140200" y="4078288"/>
            <a:ext cx="576263" cy="360362"/>
          </a:xfrm>
          <a:prstGeom prst="rect">
            <a:avLst/>
          </a:prstGeom>
          <a:solidFill>
            <a:schemeClr val="folHlink"/>
          </a:solidFill>
          <a:ln w="28575" algn="ctr">
            <a:solidFill>
              <a:schemeClr val="tx1"/>
            </a:solidFill>
            <a:miter lim="800000"/>
            <a:headEnd/>
            <a:tailEnd type="none" w="med" len="lg"/>
          </a:ln>
          <a:effectLst/>
        </p:spPr>
        <p:txBody>
          <a:bodyPr wrap="none" anchor="ctr"/>
          <a:lstStyle/>
          <a:p>
            <a:pPr>
              <a:spcBef>
                <a:spcPct val="0"/>
              </a:spcBef>
            </a:pPr>
            <a:r>
              <a:rPr lang="zh-CN" altLang="en-US" sz="1800">
                <a:solidFill>
                  <a:srgbClr val="0000FF"/>
                </a:solidFill>
              </a:rPr>
              <a:t>空闲</a:t>
            </a:r>
            <a:endParaRPr lang="zh-CN" altLang="en-US" sz="1800" baseline="-25000">
              <a:solidFill>
                <a:srgbClr val="0000FF"/>
              </a:solidFill>
            </a:endParaRPr>
          </a:p>
        </p:txBody>
      </p:sp>
      <p:sp>
        <p:nvSpPr>
          <p:cNvPr id="1711224" name="Rectangle 120"/>
          <p:cNvSpPr>
            <a:spLocks noChangeArrowheads="1"/>
          </p:cNvSpPr>
          <p:nvPr/>
        </p:nvSpPr>
        <p:spPr bwMode="auto">
          <a:xfrm>
            <a:off x="4716463" y="4078288"/>
            <a:ext cx="576262" cy="360362"/>
          </a:xfrm>
          <a:prstGeom prst="rect">
            <a:avLst/>
          </a:prstGeom>
          <a:solidFill>
            <a:schemeClr val="folHlink"/>
          </a:solidFill>
          <a:ln w="28575" algn="ctr">
            <a:solidFill>
              <a:schemeClr val="tx1"/>
            </a:solidFill>
            <a:miter lim="800000"/>
            <a:headEnd/>
            <a:tailEnd type="none" w="med" len="lg"/>
          </a:ln>
          <a:effectLst/>
        </p:spPr>
        <p:txBody>
          <a:bodyPr wrap="none" anchor="ctr"/>
          <a:lstStyle/>
          <a:p>
            <a:pPr>
              <a:spcBef>
                <a:spcPct val="0"/>
              </a:spcBef>
            </a:pPr>
            <a:r>
              <a:rPr lang="zh-CN" altLang="en-US" sz="1800">
                <a:solidFill>
                  <a:srgbClr val="0000FF"/>
                </a:solidFill>
              </a:rPr>
              <a:t>空闲</a:t>
            </a:r>
            <a:endParaRPr lang="zh-CN" altLang="en-US" sz="1800" baseline="-25000">
              <a:solidFill>
                <a:srgbClr val="0000FF"/>
              </a:solidFill>
            </a:endParaRPr>
          </a:p>
        </p:txBody>
      </p:sp>
      <p:sp>
        <p:nvSpPr>
          <p:cNvPr id="1711225" name="Rectangle 121"/>
          <p:cNvSpPr>
            <a:spLocks noChangeArrowheads="1"/>
          </p:cNvSpPr>
          <p:nvPr/>
        </p:nvSpPr>
        <p:spPr bwMode="auto">
          <a:xfrm>
            <a:off x="1763713" y="3573463"/>
            <a:ext cx="1295400" cy="360362"/>
          </a:xfrm>
          <a:prstGeom prst="rect">
            <a:avLst/>
          </a:prstGeom>
          <a:noFill/>
          <a:ln w="28575" algn="ctr">
            <a:noFill/>
            <a:miter lim="800000"/>
            <a:headEnd/>
            <a:tailEnd type="none" w="med" len="lg"/>
          </a:ln>
          <a:effectLst/>
        </p:spPr>
        <p:txBody>
          <a:bodyPr wrap="none" anchor="ctr"/>
          <a:lstStyle/>
          <a:p>
            <a:pPr algn="r">
              <a:spcBef>
                <a:spcPct val="0"/>
              </a:spcBef>
            </a:pPr>
            <a:r>
              <a:rPr lang="zh-CN" altLang="en-US" sz="1800"/>
              <a:t>时钟周期 </a:t>
            </a:r>
            <a:r>
              <a:rPr lang="en-US" altLang="zh-CN" sz="2000" i="1"/>
              <a:t>t</a:t>
            </a:r>
            <a:endParaRPr lang="en-US" altLang="zh-CN" sz="2000" i="1" baseline="-25000"/>
          </a:p>
        </p:txBody>
      </p:sp>
      <p:sp>
        <p:nvSpPr>
          <p:cNvPr id="1711226" name="Rectangle 122"/>
          <p:cNvSpPr>
            <a:spLocks noChangeArrowheads="1"/>
          </p:cNvSpPr>
          <p:nvPr/>
        </p:nvSpPr>
        <p:spPr bwMode="auto">
          <a:xfrm>
            <a:off x="5364163" y="5876925"/>
            <a:ext cx="1008062" cy="360363"/>
          </a:xfrm>
          <a:prstGeom prst="rect">
            <a:avLst/>
          </a:prstGeom>
          <a:noFill/>
          <a:ln w="28575" algn="ctr">
            <a:noFill/>
            <a:miter lim="800000"/>
            <a:headEnd/>
            <a:tailEnd type="none" w="med" len="lg"/>
          </a:ln>
          <a:effectLst/>
        </p:spPr>
        <p:txBody>
          <a:bodyPr wrap="none" anchor="ctr"/>
          <a:lstStyle/>
          <a:p>
            <a:pPr algn="r">
              <a:spcBef>
                <a:spcPct val="0"/>
              </a:spcBef>
            </a:pPr>
            <a:r>
              <a:rPr lang="zh-CN" altLang="en-US" sz="1800"/>
              <a:t>功能段</a:t>
            </a:r>
            <a:r>
              <a:rPr lang="en-US" altLang="zh-CN" sz="1800"/>
              <a:t>S</a:t>
            </a:r>
            <a:endParaRPr lang="en-US" altLang="zh-CN" sz="2000" i="1" baseline="-25000"/>
          </a:p>
        </p:txBody>
      </p:sp>
      <p:sp>
        <p:nvSpPr>
          <p:cNvPr id="1711228" name="AutoShape 124">
            <a:hlinkClick r:id="" action="ppaction://hlinkshowjump?jump=nextslide" highlightClick="1"/>
          </p:cNvPr>
          <p:cNvSpPr>
            <a:spLocks noChangeArrowheads="1"/>
          </p:cNvSpPr>
          <p:nvPr/>
        </p:nvSpPr>
        <p:spPr bwMode="auto">
          <a:xfrm>
            <a:off x="6948488" y="5734050"/>
            <a:ext cx="503237" cy="503238"/>
          </a:xfrm>
          <a:prstGeom prst="actionButtonForwardNext">
            <a:avLst/>
          </a:prstGeom>
          <a:solidFill>
            <a:srgbClr val="9999FF"/>
          </a:solidFill>
          <a:ln w="28575">
            <a:noFill/>
            <a:miter lim="800000"/>
            <a:headEnd/>
            <a:tailEnd/>
          </a:ln>
          <a:effectLst/>
        </p:spPr>
        <p:txBody>
          <a:bodyPr wrap="none" anchor="ctr"/>
          <a:lstStyle/>
          <a:p>
            <a:endParaRPr lang="zh-CN" altLang="en-US"/>
          </a:p>
        </p:txBody>
      </p:sp>
    </p:spTree>
  </p:cSld>
  <p:clrMapOvr>
    <a:masterClrMapping/>
  </p:clrMapOvr>
  <p:transition spd="med"/>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7.8.2 </a:t>
            </a:r>
            <a:r>
              <a:rPr lang="zh-CN" altLang="en-US" dirty="0"/>
              <a:t>超长指令字处理器</a:t>
            </a:r>
          </a:p>
        </p:txBody>
      </p:sp>
      <p:sp>
        <p:nvSpPr>
          <p:cNvPr id="3" name="内容占位符 2"/>
          <p:cNvSpPr>
            <a:spLocks noGrp="1"/>
          </p:cNvSpPr>
          <p:nvPr>
            <p:ph idx="1"/>
          </p:nvPr>
        </p:nvSpPr>
        <p:spPr>
          <a:xfrm>
            <a:off x="457200" y="1495933"/>
            <a:ext cx="8362950" cy="5101419"/>
          </a:xfrm>
        </p:spPr>
        <p:txBody>
          <a:bodyPr/>
          <a:lstStyle/>
          <a:p>
            <a:pPr>
              <a:spcBef>
                <a:spcPts val="0"/>
              </a:spcBef>
            </a:pPr>
            <a:r>
              <a:rPr lang="zh-CN" altLang="en-US" sz="2400" dirty="0" smtClean="0"/>
              <a:t>定位尴尬。</a:t>
            </a:r>
            <a:endParaRPr lang="en-US" altLang="zh-CN" sz="2400" dirty="0" smtClean="0"/>
          </a:p>
          <a:p>
            <a:pPr lvl="1">
              <a:spcBef>
                <a:spcPts val="0"/>
              </a:spcBef>
            </a:pPr>
            <a:r>
              <a:rPr lang="zh-CN" altLang="en-US" sz="2400" dirty="0" smtClean="0">
                <a:solidFill>
                  <a:srgbClr val="0000FF"/>
                </a:solidFill>
              </a:rPr>
              <a:t>价格</a:t>
            </a:r>
            <a:r>
              <a:rPr lang="zh-CN" altLang="en-US" sz="2400" dirty="0"/>
              <a:t>高于同档次</a:t>
            </a:r>
            <a:r>
              <a:rPr lang="en-US" altLang="zh-CN" sz="2400" dirty="0"/>
              <a:t>x86</a:t>
            </a:r>
            <a:r>
              <a:rPr lang="zh-CN" altLang="en-US" sz="2400" dirty="0" smtClean="0"/>
              <a:t>服务器。</a:t>
            </a:r>
            <a:endParaRPr lang="en-US" altLang="zh-CN" sz="2400" dirty="0" smtClean="0"/>
          </a:p>
          <a:p>
            <a:pPr lvl="1">
              <a:spcBef>
                <a:spcPts val="0"/>
              </a:spcBef>
            </a:pPr>
            <a:r>
              <a:rPr lang="zh-CN" altLang="en-US" sz="2400" dirty="0" smtClean="0">
                <a:solidFill>
                  <a:srgbClr val="0000FF"/>
                </a:solidFill>
              </a:rPr>
              <a:t>性能</a:t>
            </a:r>
            <a:r>
              <a:rPr lang="zh-CN" altLang="en-US" sz="2400" dirty="0" smtClean="0"/>
              <a:t>低于</a:t>
            </a:r>
            <a:r>
              <a:rPr lang="zh-CN" altLang="en-US" sz="2400" dirty="0"/>
              <a:t>同档次</a:t>
            </a:r>
            <a:r>
              <a:rPr lang="en-US" altLang="zh-CN" sz="2400" dirty="0"/>
              <a:t>IBM</a:t>
            </a:r>
            <a:r>
              <a:rPr lang="zh-CN" altLang="en-US" sz="2400" dirty="0" smtClean="0"/>
              <a:t>的</a:t>
            </a:r>
            <a:r>
              <a:rPr lang="en-US" altLang="zh-CN" sz="2400" dirty="0" smtClean="0"/>
              <a:t>Power</a:t>
            </a:r>
            <a:r>
              <a:rPr lang="zh-CN" altLang="en-US" sz="2400" dirty="0" smtClean="0"/>
              <a:t>小型机。</a:t>
            </a:r>
            <a:endParaRPr lang="en-US" altLang="zh-CN" sz="2400" dirty="0" smtClean="0"/>
          </a:p>
          <a:p>
            <a:pPr lvl="1">
              <a:spcBef>
                <a:spcPts val="0"/>
              </a:spcBef>
            </a:pPr>
            <a:r>
              <a:rPr lang="en-US" altLang="zh-CN" sz="2400" dirty="0" smtClean="0"/>
              <a:t>2014</a:t>
            </a:r>
            <a:r>
              <a:rPr lang="zh-CN" altLang="en-US" sz="2400" dirty="0"/>
              <a:t>年初，</a:t>
            </a:r>
            <a:r>
              <a:rPr lang="zh-CN" altLang="en-US" sz="2400" dirty="0" smtClean="0"/>
              <a:t>随着</a:t>
            </a:r>
            <a:r>
              <a:rPr lang="en-US" altLang="zh-CN" sz="2400" dirty="0" smtClean="0"/>
              <a:t>Intel</a:t>
            </a:r>
            <a:r>
              <a:rPr lang="zh-CN" altLang="en-US" sz="2400" dirty="0" smtClean="0"/>
              <a:t>不断</a:t>
            </a:r>
            <a:r>
              <a:rPr lang="zh-CN" altLang="en-US" sz="2400" dirty="0"/>
              <a:t>发力，性能方面也已经落后于</a:t>
            </a:r>
            <a:r>
              <a:rPr lang="en-US" altLang="zh-CN" sz="2400" dirty="0"/>
              <a:t>x86</a:t>
            </a:r>
            <a:r>
              <a:rPr lang="zh-CN" altLang="en-US" sz="2400" dirty="0" smtClean="0"/>
              <a:t>，此时，</a:t>
            </a:r>
            <a:r>
              <a:rPr lang="en-US" altLang="zh-CN" sz="2400" dirty="0" smtClean="0"/>
              <a:t>HP</a:t>
            </a:r>
            <a:r>
              <a:rPr lang="zh-CN" altLang="en-US" sz="2400" dirty="0" smtClean="0"/>
              <a:t>小型机仅存</a:t>
            </a:r>
            <a:r>
              <a:rPr lang="zh-CN" altLang="en-US" sz="2400" dirty="0" smtClean="0">
                <a:solidFill>
                  <a:srgbClr val="0000FF"/>
                </a:solidFill>
              </a:rPr>
              <a:t>稳定性</a:t>
            </a:r>
            <a:r>
              <a:rPr lang="zh-CN" altLang="en-US" sz="2400" dirty="0" smtClean="0"/>
              <a:t>方面</a:t>
            </a:r>
            <a:r>
              <a:rPr lang="zh-CN" altLang="en-US" sz="2400" dirty="0"/>
              <a:t>的优势了</a:t>
            </a:r>
            <a:r>
              <a:rPr lang="zh-CN" altLang="en-US" sz="2400" dirty="0" smtClean="0"/>
              <a:t>。</a:t>
            </a:r>
            <a:endParaRPr lang="en-US" altLang="zh-CN" sz="2400" dirty="0" smtClean="0"/>
          </a:p>
          <a:p>
            <a:pPr>
              <a:spcBef>
                <a:spcPts val="0"/>
              </a:spcBef>
            </a:pPr>
            <a:r>
              <a:rPr lang="zh-CN" altLang="en-US" sz="2400" dirty="0" smtClean="0"/>
              <a:t>没有</a:t>
            </a:r>
            <a:r>
              <a:rPr lang="zh-CN" altLang="en-US" sz="2400" dirty="0"/>
              <a:t>公司愿意继续开发</a:t>
            </a:r>
            <a:r>
              <a:rPr lang="zh-CN" altLang="en-US" sz="2400" dirty="0">
                <a:solidFill>
                  <a:srgbClr val="008000"/>
                </a:solidFill>
              </a:rPr>
              <a:t>软件</a:t>
            </a:r>
            <a:r>
              <a:rPr lang="zh-CN" altLang="en-US" sz="2400" dirty="0" smtClean="0"/>
              <a:t>。</a:t>
            </a:r>
            <a:endParaRPr lang="en-US" altLang="zh-CN" sz="2400" dirty="0" smtClean="0"/>
          </a:p>
          <a:p>
            <a:pPr lvl="1">
              <a:spcBef>
                <a:spcPts val="0"/>
              </a:spcBef>
            </a:pPr>
            <a:r>
              <a:rPr lang="zh-CN" altLang="en-US" sz="2400" dirty="0" smtClean="0"/>
              <a:t>微软已停止研发基于</a:t>
            </a:r>
            <a:r>
              <a:rPr lang="en-US" altLang="zh-CN" sz="2400" dirty="0" smtClean="0"/>
              <a:t>IA-64</a:t>
            </a:r>
            <a:r>
              <a:rPr lang="zh-CN" altLang="en-US" sz="2400" dirty="0" smtClean="0"/>
              <a:t>的</a:t>
            </a:r>
            <a:r>
              <a:rPr lang="en-US" altLang="zh-CN" sz="2400" dirty="0" smtClean="0"/>
              <a:t>Windows</a:t>
            </a:r>
            <a:r>
              <a:rPr lang="zh-CN" altLang="en-US" sz="2400" dirty="0" smtClean="0"/>
              <a:t>。</a:t>
            </a:r>
            <a:endParaRPr lang="en-US" altLang="zh-CN" sz="2400" dirty="0" smtClean="0"/>
          </a:p>
          <a:p>
            <a:pPr lvl="1">
              <a:spcBef>
                <a:spcPts val="0"/>
              </a:spcBef>
            </a:pPr>
            <a:r>
              <a:rPr lang="zh-CN" altLang="en-US" sz="2400" dirty="0" smtClean="0"/>
              <a:t>处理器架构不开放，只能安装专用</a:t>
            </a:r>
            <a:r>
              <a:rPr lang="zh-CN" altLang="en-US" sz="2400" dirty="0"/>
              <a:t>的</a:t>
            </a:r>
            <a:r>
              <a:rPr lang="en-US" altLang="zh-CN" sz="2400" dirty="0"/>
              <a:t>OS</a:t>
            </a:r>
            <a:r>
              <a:rPr lang="zh-CN" altLang="en-US" sz="2400" dirty="0"/>
              <a:t>和</a:t>
            </a:r>
            <a:r>
              <a:rPr lang="zh-CN" altLang="en-US" sz="2400" dirty="0" smtClean="0"/>
              <a:t>软件，</a:t>
            </a:r>
            <a:r>
              <a:rPr lang="en-US" altLang="zh-CN" sz="2400" dirty="0" smtClean="0"/>
              <a:t>OS</a:t>
            </a:r>
            <a:r>
              <a:rPr lang="zh-CN" altLang="en-US" sz="2400" dirty="0"/>
              <a:t>之上</a:t>
            </a:r>
            <a:r>
              <a:rPr lang="zh-CN" altLang="en-US" sz="2400" dirty="0" smtClean="0"/>
              <a:t>软件开发的难度大。</a:t>
            </a:r>
            <a:endParaRPr lang="en-US" altLang="zh-CN" sz="2400" dirty="0" smtClean="0"/>
          </a:p>
          <a:p>
            <a:pPr>
              <a:spcBef>
                <a:spcPts val="0"/>
              </a:spcBef>
            </a:pPr>
            <a:r>
              <a:rPr lang="zh-CN" altLang="en-US" sz="2400" dirty="0">
                <a:solidFill>
                  <a:srgbClr val="FF0066"/>
                </a:solidFill>
              </a:rPr>
              <a:t>维保费用</a:t>
            </a:r>
            <a:r>
              <a:rPr lang="zh-CN" altLang="en-US" sz="2400" dirty="0" smtClean="0"/>
              <a:t>昂贵</a:t>
            </a:r>
            <a:r>
              <a:rPr lang="zh-CN" altLang="en-US" sz="2400" dirty="0"/>
              <a:t>。</a:t>
            </a:r>
            <a:endParaRPr lang="en-US" altLang="zh-CN" sz="2400" dirty="0" smtClean="0"/>
          </a:p>
          <a:p>
            <a:pPr lvl="1">
              <a:spcBef>
                <a:spcPts val="0"/>
              </a:spcBef>
            </a:pPr>
            <a:r>
              <a:rPr lang="zh-CN" altLang="en-US" sz="2400" dirty="0" smtClean="0"/>
              <a:t>每年</a:t>
            </a:r>
            <a:r>
              <a:rPr lang="zh-CN" altLang="en-US" sz="2400" dirty="0"/>
              <a:t>交给</a:t>
            </a:r>
            <a:r>
              <a:rPr lang="en-US" altLang="zh-CN" sz="2400" dirty="0"/>
              <a:t>HP</a:t>
            </a:r>
            <a:r>
              <a:rPr lang="zh-CN" altLang="en-US" sz="2400" dirty="0"/>
              <a:t>的维保费用就足够新买一套对等性能的</a:t>
            </a:r>
            <a:r>
              <a:rPr lang="en-US" altLang="zh-CN" sz="2400" dirty="0"/>
              <a:t>x86</a:t>
            </a:r>
            <a:r>
              <a:rPr lang="zh-CN" altLang="en-US" sz="2400" dirty="0" smtClean="0"/>
              <a:t>服务器。</a:t>
            </a:r>
            <a:endParaRPr lang="en-US" altLang="zh-CN" sz="2400" dirty="0" smtClean="0"/>
          </a:p>
          <a:p>
            <a:pPr lvl="1">
              <a:spcBef>
                <a:spcPts val="0"/>
              </a:spcBef>
            </a:pPr>
            <a:r>
              <a:rPr lang="zh-CN" altLang="en-US" sz="2400" dirty="0" smtClean="0"/>
              <a:t>还要给开发应用软件</a:t>
            </a:r>
            <a:r>
              <a:rPr lang="zh-CN" altLang="en-US" sz="2400" dirty="0"/>
              <a:t>的外包开发商高额的维护费</a:t>
            </a:r>
            <a:r>
              <a:rPr lang="zh-CN" altLang="en-US" sz="2400" dirty="0" smtClean="0"/>
              <a:t>。</a:t>
            </a:r>
            <a:endParaRPr lang="zh-CN" altLang="en-US" sz="2400" dirty="0"/>
          </a:p>
        </p:txBody>
      </p:sp>
      <p:sp>
        <p:nvSpPr>
          <p:cNvPr id="4" name="灯片编号占位符 3"/>
          <p:cNvSpPr>
            <a:spLocks noGrp="1"/>
          </p:cNvSpPr>
          <p:nvPr>
            <p:ph type="sldNum" sz="quarter" idx="11"/>
          </p:nvPr>
        </p:nvSpPr>
        <p:spPr/>
        <p:txBody>
          <a:bodyPr/>
          <a:lstStyle/>
          <a:p>
            <a:fld id="{881EBAA6-2597-4CA0-87A5-70365BBCDE64}" type="slidenum">
              <a:rPr lang="zh-CN" altLang="en-US" smtClean="0"/>
              <a:pPr/>
              <a:t>120</a:t>
            </a:fld>
            <a:endParaRPr lang="en-US" altLang="zh-CN"/>
          </a:p>
        </p:txBody>
      </p:sp>
      <p:sp>
        <p:nvSpPr>
          <p:cNvPr id="5" name="标题 1"/>
          <p:cNvSpPr txBox="1">
            <a:spLocks/>
          </p:cNvSpPr>
          <p:nvPr/>
        </p:nvSpPr>
        <p:spPr bwMode="auto">
          <a:xfrm>
            <a:off x="457200" y="559656"/>
            <a:ext cx="8356973" cy="5238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800" b="1">
                <a:solidFill>
                  <a:schemeClr val="bg2"/>
                </a:solidFill>
                <a:latin typeface="+mj-lt"/>
                <a:ea typeface="+mj-ea"/>
                <a:cs typeface="+mj-cs"/>
              </a:defRPr>
            </a:lvl1pPr>
            <a:lvl2pPr algn="l" rtl="0" fontAlgn="base">
              <a:spcBef>
                <a:spcPct val="0"/>
              </a:spcBef>
              <a:spcAft>
                <a:spcPct val="0"/>
              </a:spcAft>
              <a:defRPr sz="2800" b="1">
                <a:solidFill>
                  <a:schemeClr val="bg2"/>
                </a:solidFill>
                <a:latin typeface="Arial" charset="0"/>
                <a:ea typeface="黑体" pitchFamily="2" charset="-122"/>
              </a:defRPr>
            </a:lvl2pPr>
            <a:lvl3pPr algn="l" rtl="0" fontAlgn="base">
              <a:spcBef>
                <a:spcPct val="0"/>
              </a:spcBef>
              <a:spcAft>
                <a:spcPct val="0"/>
              </a:spcAft>
              <a:defRPr sz="2800" b="1">
                <a:solidFill>
                  <a:schemeClr val="bg2"/>
                </a:solidFill>
                <a:latin typeface="Arial" charset="0"/>
                <a:ea typeface="黑体" pitchFamily="2" charset="-122"/>
              </a:defRPr>
            </a:lvl3pPr>
            <a:lvl4pPr algn="l" rtl="0" fontAlgn="base">
              <a:spcBef>
                <a:spcPct val="0"/>
              </a:spcBef>
              <a:spcAft>
                <a:spcPct val="0"/>
              </a:spcAft>
              <a:defRPr sz="2800" b="1">
                <a:solidFill>
                  <a:schemeClr val="bg2"/>
                </a:solidFill>
                <a:latin typeface="Arial" charset="0"/>
                <a:ea typeface="黑体" pitchFamily="2" charset="-122"/>
              </a:defRPr>
            </a:lvl4pPr>
            <a:lvl5pPr algn="l" rtl="0" fontAlgn="base">
              <a:spcBef>
                <a:spcPct val="0"/>
              </a:spcBef>
              <a:spcAft>
                <a:spcPct val="0"/>
              </a:spcAft>
              <a:defRPr sz="2800" b="1">
                <a:solidFill>
                  <a:schemeClr val="bg2"/>
                </a:solidFill>
                <a:latin typeface="Arial" charset="0"/>
                <a:ea typeface="黑体" pitchFamily="2" charset="-122"/>
              </a:defRPr>
            </a:lvl5pPr>
            <a:lvl6pPr marL="457200" algn="l" rtl="0" fontAlgn="base">
              <a:spcBef>
                <a:spcPct val="0"/>
              </a:spcBef>
              <a:spcAft>
                <a:spcPct val="0"/>
              </a:spcAft>
              <a:defRPr sz="2800" b="1">
                <a:solidFill>
                  <a:schemeClr val="bg2"/>
                </a:solidFill>
                <a:latin typeface="Arial" charset="0"/>
                <a:ea typeface="黑体" pitchFamily="2" charset="-122"/>
              </a:defRPr>
            </a:lvl6pPr>
            <a:lvl7pPr marL="914400" algn="l" rtl="0" fontAlgn="base">
              <a:spcBef>
                <a:spcPct val="0"/>
              </a:spcBef>
              <a:spcAft>
                <a:spcPct val="0"/>
              </a:spcAft>
              <a:defRPr sz="2800" b="1">
                <a:solidFill>
                  <a:schemeClr val="bg2"/>
                </a:solidFill>
                <a:latin typeface="Arial" charset="0"/>
                <a:ea typeface="黑体" pitchFamily="2" charset="-122"/>
              </a:defRPr>
            </a:lvl7pPr>
            <a:lvl8pPr marL="1371600" algn="l" rtl="0" fontAlgn="base">
              <a:spcBef>
                <a:spcPct val="0"/>
              </a:spcBef>
              <a:spcAft>
                <a:spcPct val="0"/>
              </a:spcAft>
              <a:defRPr sz="2800" b="1">
                <a:solidFill>
                  <a:schemeClr val="bg2"/>
                </a:solidFill>
                <a:latin typeface="Arial" charset="0"/>
                <a:ea typeface="黑体" pitchFamily="2" charset="-122"/>
              </a:defRPr>
            </a:lvl8pPr>
            <a:lvl9pPr marL="1828800" algn="l" rtl="0" fontAlgn="base">
              <a:spcBef>
                <a:spcPct val="0"/>
              </a:spcBef>
              <a:spcAft>
                <a:spcPct val="0"/>
              </a:spcAft>
              <a:defRPr sz="2800" b="1">
                <a:solidFill>
                  <a:schemeClr val="bg2"/>
                </a:solidFill>
                <a:latin typeface="Arial" charset="0"/>
                <a:ea typeface="黑体" pitchFamily="2" charset="-122"/>
              </a:defRPr>
            </a:lvl9pPr>
          </a:lstStyle>
          <a:p>
            <a:r>
              <a:rPr lang="en-US" altLang="zh-CN" kern="0" dirty="0" smtClean="0">
                <a:solidFill>
                  <a:srgbClr val="FF0066"/>
                </a:solidFill>
              </a:rPr>
              <a:t>VLIW</a:t>
            </a:r>
            <a:r>
              <a:rPr lang="zh-CN" altLang="en-US" kern="0" dirty="0" smtClean="0">
                <a:solidFill>
                  <a:srgbClr val="FF0066"/>
                </a:solidFill>
              </a:rPr>
              <a:t>计算机存在的问题：</a:t>
            </a:r>
            <a:endParaRPr lang="zh-CN" altLang="en-US" kern="0" dirty="0">
              <a:solidFill>
                <a:srgbClr val="FF0066"/>
              </a:solidFill>
            </a:endParaRPr>
          </a:p>
        </p:txBody>
      </p:sp>
      <p:sp>
        <p:nvSpPr>
          <p:cNvPr id="6" name="内容占位符 2"/>
          <p:cNvSpPr txBox="1">
            <a:spLocks/>
          </p:cNvSpPr>
          <p:nvPr/>
        </p:nvSpPr>
        <p:spPr bwMode="auto">
          <a:xfrm>
            <a:off x="451223" y="1022673"/>
            <a:ext cx="8362950" cy="53411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5000"/>
              <a:buFont typeface="Wingdings" pitchFamily="2" charset="2"/>
              <a:buChar char="n"/>
              <a:defRPr sz="2800" b="1">
                <a:solidFill>
                  <a:schemeClr val="tx1"/>
                </a:solidFill>
                <a:latin typeface="+mn-lt"/>
                <a:ea typeface="+mn-ea"/>
                <a:cs typeface="+mn-cs"/>
              </a:defRPr>
            </a:lvl1pPr>
            <a:lvl2pPr marL="801688" indent="-279400" algn="l" rtl="0" fontAlgn="base">
              <a:spcBef>
                <a:spcPct val="20000"/>
              </a:spcBef>
              <a:spcAft>
                <a:spcPct val="0"/>
              </a:spcAft>
              <a:buClr>
                <a:srgbClr val="006600"/>
              </a:buClr>
              <a:buSzPct val="75000"/>
              <a:buFont typeface="Wingdings" pitchFamily="2" charset="2"/>
              <a:buChar char="l"/>
              <a:defRPr sz="2800" b="1">
                <a:solidFill>
                  <a:schemeClr val="tx1"/>
                </a:solidFill>
                <a:latin typeface="+mn-lt"/>
                <a:ea typeface="+mn-ea"/>
              </a:defRPr>
            </a:lvl2pPr>
            <a:lvl3pPr marL="1339850" indent="-358775" algn="l" rtl="0" fontAlgn="base">
              <a:spcBef>
                <a:spcPct val="20000"/>
              </a:spcBef>
              <a:spcAft>
                <a:spcPct val="0"/>
              </a:spcAft>
              <a:buClr>
                <a:srgbClr val="FF6600"/>
              </a:buClr>
              <a:buSzPct val="65000"/>
              <a:buFont typeface="Wingdings" pitchFamily="2" charset="2"/>
              <a:buChar char="p"/>
              <a:defRPr sz="2800" b="1">
                <a:solidFill>
                  <a:schemeClr val="tx1"/>
                </a:solidFill>
                <a:latin typeface="+mn-lt"/>
                <a:ea typeface="+mn-ea"/>
              </a:defRPr>
            </a:lvl3pPr>
            <a:lvl4pPr marL="1879600" indent="-360363" algn="l" rtl="0" fontAlgn="base">
              <a:spcBef>
                <a:spcPct val="20000"/>
              </a:spcBef>
              <a:spcAft>
                <a:spcPct val="0"/>
              </a:spcAft>
              <a:buClr>
                <a:srgbClr val="FF0066"/>
              </a:buClr>
              <a:buSzPct val="75000"/>
              <a:buFont typeface="Wingdings" pitchFamily="2" charset="2"/>
              <a:buChar char="u"/>
              <a:defRPr sz="2400" b="1">
                <a:solidFill>
                  <a:schemeClr val="tx1"/>
                </a:solidFill>
                <a:latin typeface="+mn-lt"/>
                <a:ea typeface="楷体_GB2312" pitchFamily="49" charset="-122"/>
              </a:defRPr>
            </a:lvl4pPr>
            <a:lvl5pPr marL="23304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5pPr>
            <a:lvl6pPr marL="27876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6pPr>
            <a:lvl7pPr marL="32448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7pPr>
            <a:lvl8pPr marL="37020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8pPr>
            <a:lvl9pPr marL="41592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9pPr>
          </a:lstStyle>
          <a:p>
            <a:pPr marL="0" indent="0">
              <a:buNone/>
            </a:pPr>
            <a:r>
              <a:rPr lang="en-US" altLang="zh-CN" kern="0" dirty="0"/>
              <a:t>HP</a:t>
            </a:r>
            <a:r>
              <a:rPr lang="zh-CN" altLang="en-US" kern="0" dirty="0" smtClean="0"/>
              <a:t>小型机 </a:t>
            </a:r>
            <a:r>
              <a:rPr lang="en-US" altLang="zh-CN" kern="0" dirty="0" smtClean="0"/>
              <a:t>RX6600</a:t>
            </a:r>
            <a:r>
              <a:rPr lang="zh-CN" altLang="en-US" kern="0" dirty="0" smtClean="0"/>
              <a:t>、</a:t>
            </a:r>
            <a:r>
              <a:rPr lang="en-US" altLang="zh-CN" kern="0" dirty="0" smtClean="0"/>
              <a:t>RX8640</a:t>
            </a:r>
            <a:r>
              <a:rPr lang="zh-CN" altLang="en-US" kern="0" dirty="0" smtClean="0"/>
              <a:t>，安腾处理器</a:t>
            </a:r>
            <a:endParaRPr lang="zh-CN" altLang="en-US" kern="0" dirty="0"/>
          </a:p>
        </p:txBody>
      </p:sp>
    </p:spTree>
    <p:extLst>
      <p:ext uri="{BB962C8B-B14F-4D97-AF65-F5344CB8AC3E}">
        <p14:creationId xmlns:p14="http://schemas.microsoft.com/office/powerpoint/2010/main" val="3234020794"/>
      </p:ext>
    </p:extLst>
  </p:cSld>
  <p:clrMapOvr>
    <a:masterClrMapping/>
  </p:clrMapOvr>
  <p:transition spd="med"/>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7.8.2 </a:t>
            </a:r>
            <a:r>
              <a:rPr lang="zh-CN" altLang="en-US" dirty="0"/>
              <a:t>超长指令字处理器</a:t>
            </a:r>
          </a:p>
        </p:txBody>
      </p:sp>
      <p:sp>
        <p:nvSpPr>
          <p:cNvPr id="4" name="灯片编号占位符 3"/>
          <p:cNvSpPr>
            <a:spLocks noGrp="1"/>
          </p:cNvSpPr>
          <p:nvPr>
            <p:ph type="sldNum" sz="quarter" idx="11"/>
          </p:nvPr>
        </p:nvSpPr>
        <p:spPr/>
        <p:txBody>
          <a:bodyPr/>
          <a:lstStyle/>
          <a:p>
            <a:fld id="{881EBAA6-2597-4CA0-87A5-70365BBCDE64}" type="slidenum">
              <a:rPr lang="zh-CN" altLang="en-US" smtClean="0"/>
              <a:pPr/>
              <a:t>121</a:t>
            </a:fld>
            <a:endParaRPr lang="en-US" altLang="zh-CN"/>
          </a:p>
        </p:txBody>
      </p:sp>
      <p:sp>
        <p:nvSpPr>
          <p:cNvPr id="5" name="标题 1"/>
          <p:cNvSpPr txBox="1">
            <a:spLocks/>
          </p:cNvSpPr>
          <p:nvPr/>
        </p:nvSpPr>
        <p:spPr bwMode="auto">
          <a:xfrm>
            <a:off x="755576" y="1052736"/>
            <a:ext cx="8058597" cy="5238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800" b="1">
                <a:solidFill>
                  <a:schemeClr val="bg2"/>
                </a:solidFill>
                <a:latin typeface="+mj-lt"/>
                <a:ea typeface="+mj-ea"/>
                <a:cs typeface="+mj-cs"/>
              </a:defRPr>
            </a:lvl1pPr>
            <a:lvl2pPr algn="l" rtl="0" fontAlgn="base">
              <a:spcBef>
                <a:spcPct val="0"/>
              </a:spcBef>
              <a:spcAft>
                <a:spcPct val="0"/>
              </a:spcAft>
              <a:defRPr sz="2800" b="1">
                <a:solidFill>
                  <a:schemeClr val="bg2"/>
                </a:solidFill>
                <a:latin typeface="Arial" charset="0"/>
                <a:ea typeface="黑体" pitchFamily="2" charset="-122"/>
              </a:defRPr>
            </a:lvl2pPr>
            <a:lvl3pPr algn="l" rtl="0" fontAlgn="base">
              <a:spcBef>
                <a:spcPct val="0"/>
              </a:spcBef>
              <a:spcAft>
                <a:spcPct val="0"/>
              </a:spcAft>
              <a:defRPr sz="2800" b="1">
                <a:solidFill>
                  <a:schemeClr val="bg2"/>
                </a:solidFill>
                <a:latin typeface="Arial" charset="0"/>
                <a:ea typeface="黑体" pitchFamily="2" charset="-122"/>
              </a:defRPr>
            </a:lvl3pPr>
            <a:lvl4pPr algn="l" rtl="0" fontAlgn="base">
              <a:spcBef>
                <a:spcPct val="0"/>
              </a:spcBef>
              <a:spcAft>
                <a:spcPct val="0"/>
              </a:spcAft>
              <a:defRPr sz="2800" b="1">
                <a:solidFill>
                  <a:schemeClr val="bg2"/>
                </a:solidFill>
                <a:latin typeface="Arial" charset="0"/>
                <a:ea typeface="黑体" pitchFamily="2" charset="-122"/>
              </a:defRPr>
            </a:lvl4pPr>
            <a:lvl5pPr algn="l" rtl="0" fontAlgn="base">
              <a:spcBef>
                <a:spcPct val="0"/>
              </a:spcBef>
              <a:spcAft>
                <a:spcPct val="0"/>
              </a:spcAft>
              <a:defRPr sz="2800" b="1">
                <a:solidFill>
                  <a:schemeClr val="bg2"/>
                </a:solidFill>
                <a:latin typeface="Arial" charset="0"/>
                <a:ea typeface="黑体" pitchFamily="2" charset="-122"/>
              </a:defRPr>
            </a:lvl5pPr>
            <a:lvl6pPr marL="457200" algn="l" rtl="0" fontAlgn="base">
              <a:spcBef>
                <a:spcPct val="0"/>
              </a:spcBef>
              <a:spcAft>
                <a:spcPct val="0"/>
              </a:spcAft>
              <a:defRPr sz="2800" b="1">
                <a:solidFill>
                  <a:schemeClr val="bg2"/>
                </a:solidFill>
                <a:latin typeface="Arial" charset="0"/>
                <a:ea typeface="黑体" pitchFamily="2" charset="-122"/>
              </a:defRPr>
            </a:lvl6pPr>
            <a:lvl7pPr marL="914400" algn="l" rtl="0" fontAlgn="base">
              <a:spcBef>
                <a:spcPct val="0"/>
              </a:spcBef>
              <a:spcAft>
                <a:spcPct val="0"/>
              </a:spcAft>
              <a:defRPr sz="2800" b="1">
                <a:solidFill>
                  <a:schemeClr val="bg2"/>
                </a:solidFill>
                <a:latin typeface="Arial" charset="0"/>
                <a:ea typeface="黑体" pitchFamily="2" charset="-122"/>
              </a:defRPr>
            </a:lvl7pPr>
            <a:lvl8pPr marL="1371600" algn="l" rtl="0" fontAlgn="base">
              <a:spcBef>
                <a:spcPct val="0"/>
              </a:spcBef>
              <a:spcAft>
                <a:spcPct val="0"/>
              </a:spcAft>
              <a:defRPr sz="2800" b="1">
                <a:solidFill>
                  <a:schemeClr val="bg2"/>
                </a:solidFill>
                <a:latin typeface="Arial" charset="0"/>
                <a:ea typeface="黑体" pitchFamily="2" charset="-122"/>
              </a:defRPr>
            </a:lvl8pPr>
            <a:lvl9pPr marL="1828800" algn="l" rtl="0" fontAlgn="base">
              <a:spcBef>
                <a:spcPct val="0"/>
              </a:spcBef>
              <a:spcAft>
                <a:spcPct val="0"/>
              </a:spcAft>
              <a:defRPr sz="2800" b="1">
                <a:solidFill>
                  <a:schemeClr val="bg2"/>
                </a:solidFill>
                <a:latin typeface="Arial" charset="0"/>
                <a:ea typeface="黑体" pitchFamily="2" charset="-122"/>
              </a:defRPr>
            </a:lvl9pPr>
          </a:lstStyle>
          <a:p>
            <a:r>
              <a:rPr lang="zh-CN" altLang="en-US" kern="0" dirty="0" smtClean="0">
                <a:solidFill>
                  <a:srgbClr val="FF0066"/>
                </a:solidFill>
              </a:rPr>
              <a:t>对比</a:t>
            </a:r>
            <a:r>
              <a:rPr lang="en-US" altLang="zh-CN" kern="0" dirty="0" smtClean="0">
                <a:solidFill>
                  <a:srgbClr val="FF0066"/>
                </a:solidFill>
              </a:rPr>
              <a:t>VLIW</a:t>
            </a:r>
            <a:r>
              <a:rPr lang="zh-CN" altLang="en-US" kern="0" dirty="0" smtClean="0">
                <a:solidFill>
                  <a:srgbClr val="FF0066"/>
                </a:solidFill>
              </a:rPr>
              <a:t>，</a:t>
            </a:r>
            <a:r>
              <a:rPr lang="en-US" altLang="zh-CN" kern="0" dirty="0" smtClean="0">
                <a:solidFill>
                  <a:srgbClr val="FF0066"/>
                </a:solidFill>
              </a:rPr>
              <a:t>x86</a:t>
            </a:r>
            <a:r>
              <a:rPr lang="zh-CN" altLang="en-US" kern="0" dirty="0">
                <a:solidFill>
                  <a:srgbClr val="FF0066"/>
                </a:solidFill>
              </a:rPr>
              <a:t>的优势：</a:t>
            </a:r>
          </a:p>
        </p:txBody>
      </p:sp>
      <p:sp>
        <p:nvSpPr>
          <p:cNvPr id="7" name="内容占位符 6"/>
          <p:cNvSpPr>
            <a:spLocks noGrp="1"/>
          </p:cNvSpPr>
          <p:nvPr>
            <p:ph idx="1"/>
          </p:nvPr>
        </p:nvSpPr>
        <p:spPr>
          <a:xfrm>
            <a:off x="755576" y="1700808"/>
            <a:ext cx="8064574" cy="4536480"/>
          </a:xfrm>
        </p:spPr>
        <p:txBody>
          <a:bodyPr/>
          <a:lstStyle/>
          <a:p>
            <a:r>
              <a:rPr lang="zh-CN" altLang="en-US" dirty="0" smtClean="0"/>
              <a:t>便宜</a:t>
            </a:r>
            <a:endParaRPr lang="en-US" altLang="zh-CN" dirty="0" smtClean="0"/>
          </a:p>
          <a:p>
            <a:r>
              <a:rPr lang="zh-CN" altLang="en-US" dirty="0" smtClean="0"/>
              <a:t>性能足够</a:t>
            </a:r>
            <a:endParaRPr lang="en-US" altLang="zh-CN" dirty="0" smtClean="0"/>
          </a:p>
          <a:p>
            <a:r>
              <a:rPr lang="zh-CN" altLang="en-US" dirty="0" smtClean="0"/>
              <a:t>开放</a:t>
            </a:r>
            <a:endParaRPr lang="zh-CN" altLang="en-US" dirty="0"/>
          </a:p>
          <a:p>
            <a:endParaRPr lang="zh-CN" altLang="en-US" dirty="0"/>
          </a:p>
        </p:txBody>
      </p:sp>
    </p:spTree>
    <p:extLst>
      <p:ext uri="{BB962C8B-B14F-4D97-AF65-F5344CB8AC3E}">
        <p14:creationId xmlns:p14="http://schemas.microsoft.com/office/powerpoint/2010/main" val="3478225581"/>
      </p:ext>
    </p:extLst>
  </p:cSld>
  <p:clrMapOvr>
    <a:masterClrMapping/>
  </p:clrMapOvr>
  <p:transition spd="med"/>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074F9CFE-7C32-4F85-B564-1AC08ED0F66E}" type="slidenum">
              <a:rPr lang="zh-CN" altLang="en-US"/>
              <a:pPr/>
              <a:t>122</a:t>
            </a:fld>
            <a:endParaRPr lang="en-US" altLang="zh-CN"/>
          </a:p>
        </p:txBody>
      </p:sp>
      <p:sp>
        <p:nvSpPr>
          <p:cNvPr id="1704962" name="Rectangle 2"/>
          <p:cNvSpPr>
            <a:spLocks noGrp="1" noChangeArrowheads="1"/>
          </p:cNvSpPr>
          <p:nvPr>
            <p:ph type="title"/>
          </p:nvPr>
        </p:nvSpPr>
        <p:spPr/>
        <p:txBody>
          <a:bodyPr/>
          <a:lstStyle/>
          <a:p>
            <a:r>
              <a:rPr lang="en-US" altLang="zh-CN"/>
              <a:t>7.8.3 </a:t>
            </a:r>
            <a:r>
              <a:rPr lang="zh-CN" altLang="en-US"/>
              <a:t>多发射处理器的限制</a:t>
            </a:r>
          </a:p>
        </p:txBody>
      </p:sp>
      <p:sp>
        <p:nvSpPr>
          <p:cNvPr id="1704963" name="Rectangle 3"/>
          <p:cNvSpPr>
            <a:spLocks noGrp="1" noChangeArrowheads="1"/>
          </p:cNvSpPr>
          <p:nvPr>
            <p:ph type="body" idx="1"/>
          </p:nvPr>
        </p:nvSpPr>
        <p:spPr>
          <a:xfrm>
            <a:off x="457200" y="836613"/>
            <a:ext cx="8362950" cy="5545137"/>
          </a:xfrm>
        </p:spPr>
        <p:txBody>
          <a:bodyPr/>
          <a:lstStyle/>
          <a:p>
            <a:pPr>
              <a:spcBef>
                <a:spcPct val="10000"/>
              </a:spcBef>
            </a:pPr>
            <a:r>
              <a:rPr lang="zh-CN" altLang="en-US">
                <a:solidFill>
                  <a:srgbClr val="990099"/>
                </a:solidFill>
              </a:rPr>
              <a:t>超标量结构</a:t>
            </a:r>
          </a:p>
          <a:p>
            <a:pPr lvl="1">
              <a:spcBef>
                <a:spcPct val="10000"/>
              </a:spcBef>
            </a:pPr>
            <a:r>
              <a:rPr lang="zh-CN" altLang="en-US" sz="2400"/>
              <a:t>控制逻辑复杂</a:t>
            </a:r>
          </a:p>
          <a:p>
            <a:pPr lvl="1">
              <a:spcBef>
                <a:spcPct val="10000"/>
              </a:spcBef>
            </a:pPr>
            <a:r>
              <a:rPr lang="zh-CN" altLang="en-US" sz="2400"/>
              <a:t>多指令译码、发射机制实现困难</a:t>
            </a:r>
          </a:p>
          <a:p>
            <a:pPr lvl="1">
              <a:spcBef>
                <a:spcPct val="10000"/>
              </a:spcBef>
            </a:pPr>
            <a:r>
              <a:rPr lang="en-US" altLang="zh-CN" sz="2400"/>
              <a:t>ILP</a:t>
            </a:r>
            <a:r>
              <a:rPr lang="zh-CN" altLang="en-US" sz="2400"/>
              <a:t>度一般不超过</a:t>
            </a:r>
            <a:r>
              <a:rPr lang="en-US" altLang="zh-CN" sz="2400"/>
              <a:t>8</a:t>
            </a:r>
            <a:endParaRPr lang="zh-CN" altLang="en-US" sz="2400"/>
          </a:p>
          <a:p>
            <a:pPr>
              <a:spcBef>
                <a:spcPct val="10000"/>
              </a:spcBef>
            </a:pPr>
            <a:r>
              <a:rPr lang="en-US" altLang="zh-CN">
                <a:solidFill>
                  <a:srgbClr val="990099"/>
                </a:solidFill>
              </a:rPr>
              <a:t>VLIW</a:t>
            </a:r>
            <a:r>
              <a:rPr lang="zh-CN" altLang="en-US">
                <a:solidFill>
                  <a:srgbClr val="990099"/>
                </a:solidFill>
              </a:rPr>
              <a:t>结构</a:t>
            </a:r>
          </a:p>
          <a:p>
            <a:pPr lvl="1">
              <a:spcBef>
                <a:spcPct val="10000"/>
              </a:spcBef>
            </a:pPr>
            <a:r>
              <a:rPr lang="zh-CN" altLang="en-US" sz="2400"/>
              <a:t>需要强大的</a:t>
            </a:r>
            <a:r>
              <a:rPr lang="zh-CN" altLang="en-US" sz="2400">
                <a:solidFill>
                  <a:srgbClr val="0000FF"/>
                </a:solidFill>
              </a:rPr>
              <a:t>编译技术</a:t>
            </a:r>
            <a:r>
              <a:rPr lang="zh-CN" altLang="en-US" sz="2400"/>
              <a:t>支持；可利用的并行机制有限</a:t>
            </a:r>
          </a:p>
          <a:p>
            <a:pPr lvl="1">
              <a:spcBef>
                <a:spcPct val="10000"/>
              </a:spcBef>
            </a:pPr>
            <a:r>
              <a:rPr lang="zh-CN" altLang="en-US" sz="2400"/>
              <a:t>为了避免相关，有时需要在</a:t>
            </a:r>
            <a:r>
              <a:rPr lang="en-US" altLang="zh-CN" sz="2400"/>
              <a:t>VLIW</a:t>
            </a:r>
            <a:r>
              <a:rPr lang="zh-CN" altLang="en-US" sz="2400"/>
              <a:t>指令槽中插入空操作指令，而</a:t>
            </a:r>
            <a:r>
              <a:rPr lang="zh-CN" altLang="en-US" sz="2400">
                <a:solidFill>
                  <a:srgbClr val="0000FF"/>
                </a:solidFill>
              </a:rPr>
              <a:t>较低的槽利用率</a:t>
            </a:r>
            <a:r>
              <a:rPr lang="zh-CN" altLang="en-US" sz="2400"/>
              <a:t>会浪费宝贵的处理器资源</a:t>
            </a:r>
          </a:p>
          <a:p>
            <a:pPr lvl="1">
              <a:spcBef>
                <a:spcPct val="10000"/>
              </a:spcBef>
            </a:pPr>
            <a:r>
              <a:rPr lang="zh-CN" altLang="en-US" sz="2400"/>
              <a:t>如何有效地设计</a:t>
            </a:r>
            <a:r>
              <a:rPr lang="en-US" altLang="zh-CN" sz="2400"/>
              <a:t>VLIW</a:t>
            </a:r>
            <a:r>
              <a:rPr lang="zh-CN" altLang="en-US" sz="2400">
                <a:solidFill>
                  <a:srgbClr val="0000FF"/>
                </a:solidFill>
              </a:rPr>
              <a:t>指令格式及编码</a:t>
            </a:r>
            <a:r>
              <a:rPr lang="zh-CN" altLang="en-US" sz="2400"/>
              <a:t>是设计中的难题</a:t>
            </a:r>
          </a:p>
          <a:p>
            <a:pPr>
              <a:spcBef>
                <a:spcPct val="10000"/>
              </a:spcBef>
            </a:pPr>
            <a:r>
              <a:rPr lang="zh-CN" altLang="en-US">
                <a:solidFill>
                  <a:srgbClr val="FF0000"/>
                </a:solidFill>
              </a:rPr>
              <a:t>多核处理器</a:t>
            </a:r>
            <a:r>
              <a:rPr lang="zh-CN" altLang="en-US"/>
              <a:t>：将</a:t>
            </a:r>
            <a:r>
              <a:rPr lang="zh-CN" altLang="en-US">
                <a:solidFill>
                  <a:srgbClr val="D60093"/>
                </a:solidFill>
              </a:rPr>
              <a:t>指令级并行</a:t>
            </a:r>
            <a:r>
              <a:rPr lang="zh-CN" altLang="en-US"/>
              <a:t>上升到了</a:t>
            </a:r>
            <a:r>
              <a:rPr lang="zh-CN" altLang="en-US">
                <a:solidFill>
                  <a:srgbClr val="D60093"/>
                </a:solidFill>
              </a:rPr>
              <a:t>线程级并行</a:t>
            </a:r>
          </a:p>
          <a:p>
            <a:pPr lvl="1">
              <a:spcBef>
                <a:spcPct val="10000"/>
              </a:spcBef>
            </a:pPr>
            <a:r>
              <a:rPr lang="zh-CN" altLang="en-US" sz="2400"/>
              <a:t>是目前可以替代并超越</a:t>
            </a:r>
            <a:r>
              <a:rPr lang="zh-CN" altLang="en-US" sz="2400">
                <a:solidFill>
                  <a:srgbClr val="0000FF"/>
                </a:solidFill>
              </a:rPr>
              <a:t>超标量处理器</a:t>
            </a:r>
            <a:r>
              <a:rPr lang="zh-CN" altLang="en-US" sz="2400"/>
              <a:t>和</a:t>
            </a:r>
            <a:r>
              <a:rPr lang="zh-CN" altLang="en-US" sz="2400">
                <a:solidFill>
                  <a:srgbClr val="0000FF"/>
                </a:solidFill>
              </a:rPr>
              <a:t>超长指令字处理器</a:t>
            </a:r>
            <a:r>
              <a:rPr lang="zh-CN" altLang="en-US" sz="2400"/>
              <a:t>的最佳选择</a:t>
            </a:r>
            <a:endParaRPr lang="en-US" altLang="zh-CN" sz="2400"/>
          </a:p>
          <a:p>
            <a:pPr lvl="1">
              <a:spcBef>
                <a:spcPct val="10000"/>
              </a:spcBef>
            </a:pPr>
            <a:r>
              <a:rPr lang="en-US" altLang="zh-CN" sz="2400"/>
              <a:t>UltraSPARC T2</a:t>
            </a:r>
            <a:r>
              <a:rPr lang="zh-CN" altLang="en-US" sz="2400"/>
              <a:t>：</a:t>
            </a:r>
            <a:r>
              <a:rPr lang="en-US" altLang="zh-CN" sz="2400"/>
              <a:t>8</a:t>
            </a:r>
            <a:r>
              <a:rPr lang="zh-CN" altLang="en-US" sz="2400"/>
              <a:t>个内核</a:t>
            </a:r>
          </a:p>
        </p:txBody>
      </p:sp>
    </p:spTree>
  </p:cSld>
  <p:clrMapOvr>
    <a:masterClrMapping/>
  </p:clrMapOvr>
  <p:transition spd="med"/>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8754" name="Rectangle 2"/>
          <p:cNvSpPr>
            <a:spLocks noGrp="1" noChangeArrowheads="1"/>
          </p:cNvSpPr>
          <p:nvPr>
            <p:ph type="subTitle" idx="1"/>
          </p:nvPr>
        </p:nvSpPr>
        <p:spPr>
          <a:xfrm>
            <a:off x="395288" y="1700213"/>
            <a:ext cx="8604250" cy="2592387"/>
          </a:xfrm>
          <a:noFill/>
          <a:ln/>
        </p:spPr>
        <p:txBody>
          <a:bodyPr anchor="ctr"/>
          <a:lstStyle/>
          <a:p>
            <a:pPr>
              <a:spcBef>
                <a:spcPct val="0"/>
              </a:spcBef>
              <a:buClrTx/>
              <a:buFont typeface="Arial" charset="0"/>
              <a:buNone/>
            </a:pPr>
            <a:r>
              <a:rPr lang="zh-CN" altLang="en-US" sz="4000" b="0">
                <a:solidFill>
                  <a:srgbClr val="FFFFFF"/>
                </a:solidFill>
                <a:latin typeface="Arial" charset="0"/>
                <a:ea typeface="黑体" pitchFamily="2" charset="-122"/>
              </a:rPr>
              <a:t>计算机</a:t>
            </a:r>
            <a:r>
              <a:rPr lang="zh-CN" altLang="en-US" sz="4000" b="0">
                <a:solidFill>
                  <a:srgbClr val="FFCC00"/>
                </a:solidFill>
                <a:latin typeface="Arial" charset="0"/>
                <a:ea typeface="黑体" pitchFamily="2" charset="-122"/>
              </a:rPr>
              <a:t>组成</a:t>
            </a:r>
            <a:r>
              <a:rPr lang="zh-CN" altLang="en-US" sz="4000" b="0">
                <a:solidFill>
                  <a:srgbClr val="FFFFFF"/>
                </a:solidFill>
                <a:latin typeface="Arial" charset="0"/>
                <a:ea typeface="黑体" pitchFamily="2" charset="-122"/>
              </a:rPr>
              <a:t>与</a:t>
            </a:r>
            <a:r>
              <a:rPr lang="zh-CN" altLang="en-US" sz="4000" b="0">
                <a:solidFill>
                  <a:srgbClr val="FFCC00"/>
                </a:solidFill>
                <a:latin typeface="Arial" charset="0"/>
                <a:ea typeface="黑体" pitchFamily="2" charset="-122"/>
              </a:rPr>
              <a:t>体系结构</a:t>
            </a:r>
            <a:endParaRPr lang="zh-CN" altLang="en-US" sz="4000" b="0">
              <a:solidFill>
                <a:srgbClr val="FFFFFF"/>
              </a:solidFill>
              <a:latin typeface="Arial" charset="0"/>
              <a:ea typeface="黑体" pitchFamily="2" charset="-122"/>
            </a:endParaRPr>
          </a:p>
          <a:p>
            <a:pPr>
              <a:spcBef>
                <a:spcPct val="0"/>
              </a:spcBef>
              <a:buClrTx/>
              <a:buFont typeface="Arial" charset="0"/>
              <a:buNone/>
            </a:pPr>
            <a:r>
              <a:rPr lang="zh-CN" altLang="en-US" sz="4000" b="0">
                <a:solidFill>
                  <a:srgbClr val="FFFFFF"/>
                </a:solidFill>
                <a:latin typeface="Arial" charset="0"/>
                <a:ea typeface="黑体" pitchFamily="2" charset="-122"/>
              </a:rPr>
              <a:t>第</a:t>
            </a:r>
            <a:r>
              <a:rPr lang="en-US" altLang="zh-CN" sz="7300" b="0">
                <a:solidFill>
                  <a:srgbClr val="FFFFFF"/>
                </a:solidFill>
                <a:latin typeface="Arial" charset="0"/>
                <a:ea typeface="黑体" pitchFamily="2" charset="-122"/>
              </a:rPr>
              <a:t>7</a:t>
            </a:r>
            <a:r>
              <a:rPr lang="zh-CN" altLang="en-US" sz="4000" b="0">
                <a:solidFill>
                  <a:srgbClr val="FFFFFF"/>
                </a:solidFill>
                <a:latin typeface="Arial" charset="0"/>
                <a:ea typeface="黑体" pitchFamily="2" charset="-122"/>
              </a:rPr>
              <a:t>章</a:t>
            </a:r>
            <a:r>
              <a:rPr lang="zh-CN" altLang="en-US" sz="3600" b="0">
                <a:solidFill>
                  <a:srgbClr val="FFFFFF"/>
                </a:solidFill>
                <a:latin typeface="Arial" charset="0"/>
                <a:ea typeface="黑体" pitchFamily="2" charset="-122"/>
              </a:rPr>
              <a:t>  </a:t>
            </a:r>
            <a:r>
              <a:rPr lang="zh-CN" altLang="en-US" sz="3600" b="0">
                <a:solidFill>
                  <a:srgbClr val="99FF66"/>
                </a:solidFill>
                <a:latin typeface="Arial" charset="0"/>
                <a:ea typeface="黑体" pitchFamily="2" charset="-122"/>
              </a:rPr>
              <a:t>流水线技术</a:t>
            </a:r>
            <a:r>
              <a:rPr lang="zh-CN" altLang="en-US" sz="3600" b="0">
                <a:solidFill>
                  <a:srgbClr val="FFFFFF"/>
                </a:solidFill>
                <a:latin typeface="Arial" charset="0"/>
                <a:ea typeface="黑体" pitchFamily="2" charset="-122"/>
              </a:rPr>
              <a:t>与</a:t>
            </a:r>
            <a:r>
              <a:rPr lang="zh-CN" altLang="en-US" sz="3600" b="0">
                <a:solidFill>
                  <a:srgbClr val="FF99FF"/>
                </a:solidFill>
                <a:latin typeface="Arial" charset="0"/>
                <a:ea typeface="黑体" pitchFamily="2" charset="-122"/>
              </a:rPr>
              <a:t>指令级并行</a:t>
            </a:r>
          </a:p>
        </p:txBody>
      </p:sp>
      <p:sp>
        <p:nvSpPr>
          <p:cNvPr id="1738755" name="Rectangle 3"/>
          <p:cNvSpPr>
            <a:spLocks noChangeArrowheads="1"/>
          </p:cNvSpPr>
          <p:nvPr/>
        </p:nvSpPr>
        <p:spPr bwMode="auto">
          <a:xfrm>
            <a:off x="1979613" y="4652962"/>
            <a:ext cx="6985000" cy="1512341"/>
          </a:xfrm>
          <a:prstGeom prst="rect">
            <a:avLst/>
          </a:prstGeom>
          <a:noFill/>
          <a:ln w="9525">
            <a:noFill/>
            <a:miter lim="800000"/>
            <a:headEnd/>
            <a:tailEnd/>
          </a:ln>
          <a:effectLst/>
        </p:spPr>
        <p:txBody>
          <a:bodyPr/>
          <a:lstStyle/>
          <a:p>
            <a:pPr algn="r">
              <a:spcBef>
                <a:spcPct val="20000"/>
              </a:spcBef>
              <a:buClr>
                <a:schemeClr val="bg2"/>
              </a:buClr>
              <a:buSzPct val="75000"/>
              <a:buFont typeface="Wingdings" pitchFamily="2" charset="2"/>
              <a:buNone/>
            </a:pPr>
            <a:r>
              <a:rPr lang="en-US" altLang="en-US" sz="3800">
                <a:ea typeface="楷体_GB2312" pitchFamily="49" charset="-122"/>
              </a:rPr>
              <a:t>7.9  </a:t>
            </a:r>
            <a:r>
              <a:rPr lang="zh-CN" altLang="en-US" sz="3800">
                <a:ea typeface="楷体_GB2312" pitchFamily="49" charset="-122"/>
              </a:rPr>
              <a:t>指令级并行的</a:t>
            </a:r>
            <a:r>
              <a:rPr lang="zh-CN" altLang="en-US" sz="3800" smtClean="0">
                <a:ea typeface="楷体_GB2312" pitchFamily="49" charset="-122"/>
              </a:rPr>
              <a:t>限制</a:t>
            </a:r>
            <a:r>
              <a:rPr lang="en-US" altLang="zh-CN" sz="3800" smtClean="0">
                <a:ea typeface="楷体_GB2312" pitchFamily="49" charset="-122"/>
              </a:rPr>
              <a:t/>
            </a:r>
            <a:br>
              <a:rPr lang="en-US" altLang="zh-CN" sz="3800" smtClean="0">
                <a:ea typeface="楷体_GB2312" pitchFamily="49" charset="-122"/>
              </a:rPr>
            </a:br>
            <a:r>
              <a:rPr lang="zh-CN" altLang="en-US" sz="3200" smtClean="0">
                <a:solidFill>
                  <a:srgbClr val="C00000"/>
                </a:solidFill>
                <a:ea typeface="楷体_GB2312" pitchFamily="49" charset="-122"/>
              </a:rPr>
              <a:t>（西电版</a:t>
            </a:r>
            <a:r>
              <a:rPr lang="en-US" altLang="zh-CN" sz="3200" smtClean="0">
                <a:solidFill>
                  <a:srgbClr val="C00000"/>
                </a:solidFill>
                <a:ea typeface="楷体_GB2312" pitchFamily="49" charset="-122"/>
              </a:rPr>
              <a:t>7.7.3</a:t>
            </a:r>
            <a:r>
              <a:rPr lang="zh-CN" altLang="en-US" sz="3200" smtClean="0">
                <a:solidFill>
                  <a:srgbClr val="C00000"/>
                </a:solidFill>
                <a:ea typeface="楷体_GB2312" pitchFamily="49" charset="-122"/>
              </a:rPr>
              <a:t>）</a:t>
            </a:r>
            <a:endParaRPr lang="zh-CN" altLang="en-US" sz="3800">
              <a:solidFill>
                <a:srgbClr val="C00000"/>
              </a:solidFill>
              <a:ea typeface="楷体_GB2312" pitchFamily="49"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afterEffect">
                                  <p:stCondLst>
                                    <p:cond delay="0"/>
                                  </p:stCondLst>
                                  <p:childTnLst>
                                    <p:set>
                                      <p:cBhvr>
                                        <p:cTn id="6" dur="1" fill="hold">
                                          <p:stCondLst>
                                            <p:cond delay="0"/>
                                          </p:stCondLst>
                                        </p:cTn>
                                        <p:tgtEl>
                                          <p:spTgt spid="1738754">
                                            <p:txEl>
                                              <p:pRg st="0" end="0"/>
                                            </p:txEl>
                                          </p:spTgt>
                                        </p:tgtEl>
                                        <p:attrNameLst>
                                          <p:attrName>style.visibility</p:attrName>
                                        </p:attrNameLst>
                                      </p:cBhvr>
                                      <p:to>
                                        <p:strVal val="visible"/>
                                      </p:to>
                                    </p:set>
                                    <p:anim calcmode="lin" valueType="num">
                                      <p:cBhvr>
                                        <p:cTn id="7" dur="500" fill="hold"/>
                                        <p:tgtEl>
                                          <p:spTgt spid="1738754">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1738754">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1738754">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1738754">
                                            <p:txEl>
                                              <p:pRg st="0" end="0"/>
                                            </p:txEl>
                                          </p:spTgt>
                                        </p:tgtEl>
                                        <p:attrNameLst>
                                          <p:attrName>ppt_y</p:attrName>
                                        </p:attrNameLst>
                                      </p:cBhvr>
                                      <p:tavLst>
                                        <p:tav tm="0">
                                          <p:val>
                                            <p:strVal val="#ppt_y"/>
                                          </p:val>
                                        </p:tav>
                                        <p:tav tm="100000">
                                          <p:val>
                                            <p:strVal val="#ppt_y"/>
                                          </p:val>
                                        </p:tav>
                                      </p:tavLst>
                                    </p:anim>
                                  </p:childTnLst>
                                </p:cTn>
                              </p:par>
                            </p:childTnLst>
                          </p:cTn>
                        </p:par>
                        <p:par>
                          <p:cTn id="11" fill="hold">
                            <p:stCondLst>
                              <p:cond delay="500"/>
                            </p:stCondLst>
                            <p:childTnLst>
                              <p:par>
                                <p:cTn id="12" presetID="2" presetClass="entr" presetSubtype="2" fill="hold" nodeType="afterEffect">
                                  <p:stCondLst>
                                    <p:cond delay="0"/>
                                  </p:stCondLst>
                                  <p:childTnLst>
                                    <p:set>
                                      <p:cBhvr>
                                        <p:cTn id="13" dur="1" fill="hold">
                                          <p:stCondLst>
                                            <p:cond delay="0"/>
                                          </p:stCondLst>
                                        </p:cTn>
                                        <p:tgtEl>
                                          <p:spTgt spid="1738754">
                                            <p:txEl>
                                              <p:pRg st="1" end="1"/>
                                            </p:txEl>
                                          </p:spTgt>
                                        </p:tgtEl>
                                        <p:attrNameLst>
                                          <p:attrName>style.visibility</p:attrName>
                                        </p:attrNameLst>
                                      </p:cBhvr>
                                      <p:to>
                                        <p:strVal val="visible"/>
                                      </p:to>
                                    </p:set>
                                    <p:anim calcmode="lin" valueType="num">
                                      <p:cBhvr additive="base">
                                        <p:cTn id="14" dur="500" fill="hold"/>
                                        <p:tgtEl>
                                          <p:spTgt spid="1738754">
                                            <p:txEl>
                                              <p:pRg st="1" end="1"/>
                                            </p:tx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1738754">
                                            <p:txEl>
                                              <p:pRg st="1" end="1"/>
                                            </p:txEl>
                                          </p:spTgt>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8" fill="hold" nodeType="afterEffect">
                                  <p:stCondLst>
                                    <p:cond delay="0"/>
                                  </p:stCondLst>
                                  <p:childTnLst>
                                    <p:set>
                                      <p:cBhvr>
                                        <p:cTn id="18" dur="1" fill="hold">
                                          <p:stCondLst>
                                            <p:cond delay="0"/>
                                          </p:stCondLst>
                                        </p:cTn>
                                        <p:tgtEl>
                                          <p:spTgt spid="1738755">
                                            <p:txEl>
                                              <p:pRg st="0" end="0"/>
                                            </p:txEl>
                                          </p:spTgt>
                                        </p:tgtEl>
                                        <p:attrNameLst>
                                          <p:attrName>style.visibility</p:attrName>
                                        </p:attrNameLst>
                                      </p:cBhvr>
                                      <p:to>
                                        <p:strVal val="visible"/>
                                      </p:to>
                                    </p:set>
                                    <p:anim calcmode="lin" valueType="num">
                                      <p:cBhvr additive="base">
                                        <p:cTn id="19" dur="500" fill="hold"/>
                                        <p:tgtEl>
                                          <p:spTgt spid="1738755">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3875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B96E95A3-C91B-4A2B-98E8-1DB212670709}" type="slidenum">
              <a:rPr lang="zh-CN" altLang="en-US"/>
              <a:pPr/>
              <a:t>124</a:t>
            </a:fld>
            <a:endParaRPr lang="en-US" altLang="zh-CN"/>
          </a:p>
        </p:txBody>
      </p:sp>
      <p:sp>
        <p:nvSpPr>
          <p:cNvPr id="1707010" name="Rectangle 2"/>
          <p:cNvSpPr>
            <a:spLocks noGrp="1" noChangeArrowheads="1"/>
          </p:cNvSpPr>
          <p:nvPr>
            <p:ph type="title"/>
          </p:nvPr>
        </p:nvSpPr>
        <p:spPr/>
        <p:txBody>
          <a:bodyPr/>
          <a:lstStyle/>
          <a:p>
            <a:r>
              <a:rPr lang="en-US" altLang="zh-CN"/>
              <a:t>7.9 </a:t>
            </a:r>
            <a:r>
              <a:rPr lang="zh-CN" altLang="en-US"/>
              <a:t>指令级并行的限制</a:t>
            </a:r>
          </a:p>
        </p:txBody>
      </p:sp>
      <p:sp>
        <p:nvSpPr>
          <p:cNvPr id="1707011" name="Rectangle 3"/>
          <p:cNvSpPr>
            <a:spLocks noGrp="1" noChangeArrowheads="1"/>
          </p:cNvSpPr>
          <p:nvPr>
            <p:ph type="body" idx="1"/>
          </p:nvPr>
        </p:nvSpPr>
        <p:spPr>
          <a:xfrm>
            <a:off x="323850" y="836613"/>
            <a:ext cx="8640763" cy="5641975"/>
          </a:xfrm>
        </p:spPr>
        <p:txBody>
          <a:bodyPr/>
          <a:lstStyle/>
          <a:p>
            <a:pPr>
              <a:spcBef>
                <a:spcPct val="10000"/>
              </a:spcBef>
            </a:pPr>
            <a:r>
              <a:rPr lang="zh-CN" altLang="en-US"/>
              <a:t>从单一线程中已经不太可能提取更多的</a:t>
            </a:r>
            <a:r>
              <a:rPr lang="zh-CN" altLang="en-US">
                <a:solidFill>
                  <a:srgbClr val="FF0000"/>
                </a:solidFill>
              </a:rPr>
              <a:t>指令级</a:t>
            </a:r>
            <a:r>
              <a:rPr lang="zh-CN" altLang="en-US">
                <a:solidFill>
                  <a:srgbClr val="0000FF"/>
                </a:solidFill>
              </a:rPr>
              <a:t>并行性</a:t>
            </a:r>
            <a:r>
              <a:rPr lang="zh-CN" altLang="en-US"/>
              <a:t>，主要原因：</a:t>
            </a:r>
          </a:p>
          <a:p>
            <a:pPr lvl="1">
              <a:spcBef>
                <a:spcPct val="10000"/>
              </a:spcBef>
            </a:pPr>
            <a:r>
              <a:rPr lang="zh-CN" altLang="en-US" sz="2400"/>
              <a:t>不断增加的芯片面积提高了生产成本</a:t>
            </a:r>
          </a:p>
          <a:p>
            <a:pPr lvl="1">
              <a:spcBef>
                <a:spcPct val="10000"/>
              </a:spcBef>
            </a:pPr>
            <a:r>
              <a:rPr lang="zh-CN" altLang="en-US" sz="2400"/>
              <a:t>设计和验证所花费的时间变得更长</a:t>
            </a:r>
          </a:p>
          <a:p>
            <a:pPr>
              <a:spcBef>
                <a:spcPct val="10000"/>
              </a:spcBef>
            </a:pPr>
            <a:r>
              <a:rPr lang="zh-CN" altLang="en-US"/>
              <a:t>主流商业应用一般都具有较高的</a:t>
            </a:r>
            <a:r>
              <a:rPr lang="zh-CN" altLang="en-US">
                <a:solidFill>
                  <a:srgbClr val="FF0000"/>
                </a:solidFill>
              </a:rPr>
              <a:t>线程级</a:t>
            </a:r>
            <a:r>
              <a:rPr lang="zh-CN" altLang="en-US">
                <a:solidFill>
                  <a:srgbClr val="0000FF"/>
                </a:solidFill>
              </a:rPr>
              <a:t>并行性</a:t>
            </a:r>
            <a:r>
              <a:rPr lang="en-US" altLang="zh-CN">
                <a:latin typeface="宋体" charset="-122"/>
              </a:rPr>
              <a:t>(</a:t>
            </a:r>
            <a:r>
              <a:rPr lang="en-US" altLang="zh-CN"/>
              <a:t>Thread Level Parallelism, TLP</a:t>
            </a:r>
            <a:r>
              <a:rPr lang="en-US" altLang="zh-CN">
                <a:latin typeface="宋体" charset="-122"/>
              </a:rPr>
              <a:t>)</a:t>
            </a:r>
            <a:br>
              <a:rPr lang="en-US" altLang="zh-CN">
                <a:latin typeface="宋体" charset="-122"/>
              </a:rPr>
            </a:br>
            <a:r>
              <a:rPr lang="zh-CN" altLang="zh-CN">
                <a:latin typeface="宋体" charset="-122"/>
              </a:rPr>
              <a:t>→</a:t>
            </a:r>
            <a:r>
              <a:rPr lang="zh-CN" altLang="en-US">
                <a:latin typeface="宋体" charset="-122"/>
              </a:rPr>
              <a:t> </a:t>
            </a:r>
            <a:r>
              <a:rPr lang="zh-CN" altLang="en-US"/>
              <a:t>两种新型体系结构：</a:t>
            </a:r>
          </a:p>
          <a:p>
            <a:pPr lvl="1">
              <a:spcBef>
                <a:spcPct val="10000"/>
              </a:spcBef>
            </a:pPr>
            <a:r>
              <a:rPr lang="zh-CN" altLang="en-US" sz="2400">
                <a:solidFill>
                  <a:srgbClr val="990099"/>
                </a:solidFill>
              </a:rPr>
              <a:t>单芯片多处理器</a:t>
            </a:r>
            <a:r>
              <a:rPr lang="en-US" altLang="zh-CN" sz="2400">
                <a:latin typeface="宋体" charset="-122"/>
              </a:rPr>
              <a:t>(</a:t>
            </a:r>
            <a:r>
              <a:rPr lang="en-US" altLang="zh-CN" sz="2400"/>
              <a:t>CMP</a:t>
            </a:r>
            <a:r>
              <a:rPr lang="en-US" altLang="zh-CN" sz="2400">
                <a:latin typeface="宋体" charset="-122"/>
              </a:rPr>
              <a:t>)</a:t>
            </a:r>
            <a:endParaRPr lang="zh-CN" altLang="en-US" sz="2400">
              <a:latin typeface="宋体" charset="-122"/>
            </a:endParaRPr>
          </a:p>
          <a:p>
            <a:pPr lvl="1">
              <a:spcBef>
                <a:spcPct val="10000"/>
              </a:spcBef>
            </a:pPr>
            <a:r>
              <a:rPr lang="zh-CN" altLang="en-US" sz="2400">
                <a:solidFill>
                  <a:srgbClr val="990099"/>
                </a:solidFill>
              </a:rPr>
              <a:t>同时多线程处理器</a:t>
            </a:r>
            <a:r>
              <a:rPr lang="en-US" altLang="zh-CN" sz="2400">
                <a:latin typeface="宋体" charset="-122"/>
              </a:rPr>
              <a:t>(</a:t>
            </a:r>
            <a:r>
              <a:rPr lang="en-US" altLang="zh-CN" sz="2400"/>
              <a:t>Simultaneous Multithreading, SMT</a:t>
            </a:r>
            <a:r>
              <a:rPr lang="en-US" altLang="zh-CN" sz="2400">
                <a:latin typeface="宋体" charset="-122"/>
              </a:rPr>
              <a:t>)</a:t>
            </a:r>
          </a:p>
          <a:p>
            <a:pPr>
              <a:spcBef>
                <a:spcPct val="10000"/>
              </a:spcBef>
            </a:pPr>
            <a:r>
              <a:rPr lang="en-US" altLang="zh-CN"/>
              <a:t>TLP</a:t>
            </a:r>
            <a:r>
              <a:rPr lang="zh-CN" altLang="en-US"/>
              <a:t>处理的基本思想：</a:t>
            </a:r>
            <a:br>
              <a:rPr lang="zh-CN" altLang="en-US"/>
            </a:br>
            <a:r>
              <a:rPr lang="zh-CN" altLang="en-US" sz="2400"/>
              <a:t>当某一个线程由于等待内存访问结果而空闲时，可以立刻导入其他的就绪线程来运行。处理器流水线就能够始终处于忙碌的状态，系统的处理能力提高了，吞吐量也相应提升。</a:t>
            </a:r>
            <a:endParaRPr lang="en-US" altLang="zh-CN" sz="2400"/>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灯片编号占位符 4"/>
          <p:cNvSpPr>
            <a:spLocks noGrp="1"/>
          </p:cNvSpPr>
          <p:nvPr>
            <p:ph type="sldNum" sz="quarter" idx="11"/>
          </p:nvPr>
        </p:nvSpPr>
        <p:spPr/>
        <p:txBody>
          <a:bodyPr/>
          <a:lstStyle/>
          <a:p>
            <a:fld id="{8769F419-E0FB-4A9E-AD02-9F741FDFCEEF}" type="slidenum">
              <a:rPr lang="zh-CN" altLang="en-US"/>
              <a:pPr/>
              <a:t>13</a:t>
            </a:fld>
            <a:endParaRPr lang="en-US" altLang="zh-CN"/>
          </a:p>
        </p:txBody>
      </p:sp>
      <p:sp>
        <p:nvSpPr>
          <p:cNvPr id="1712130" name="Rectangle 2"/>
          <p:cNvSpPr>
            <a:spLocks noGrp="1" noChangeArrowheads="1"/>
          </p:cNvSpPr>
          <p:nvPr>
            <p:ph type="title"/>
          </p:nvPr>
        </p:nvSpPr>
        <p:spPr/>
        <p:txBody>
          <a:bodyPr/>
          <a:lstStyle/>
          <a:p>
            <a:r>
              <a:rPr lang="en-US" altLang="zh-CN"/>
              <a:t>7.5.3 </a:t>
            </a:r>
            <a:r>
              <a:rPr lang="zh-CN" altLang="en-US"/>
              <a:t>数据相关</a:t>
            </a:r>
          </a:p>
        </p:txBody>
      </p:sp>
      <p:sp>
        <p:nvSpPr>
          <p:cNvPr id="1712131" name="Rectangle 3"/>
          <p:cNvSpPr>
            <a:spLocks noGrp="1" noChangeArrowheads="1"/>
          </p:cNvSpPr>
          <p:nvPr>
            <p:ph type="body" idx="1"/>
          </p:nvPr>
        </p:nvSpPr>
        <p:spPr>
          <a:xfrm>
            <a:off x="323850" y="549275"/>
            <a:ext cx="8712200" cy="1008063"/>
          </a:xfrm>
        </p:spPr>
        <p:txBody>
          <a:bodyPr/>
          <a:lstStyle/>
          <a:p>
            <a:pPr>
              <a:spcBef>
                <a:spcPct val="10000"/>
              </a:spcBef>
            </a:pPr>
            <a:r>
              <a:rPr lang="zh-CN" altLang="en-US">
                <a:solidFill>
                  <a:srgbClr val="FF0066"/>
                </a:solidFill>
                <a:ea typeface="黑体" pitchFamily="2" charset="-122"/>
              </a:rPr>
              <a:t>解决办法</a:t>
            </a:r>
            <a:r>
              <a:rPr lang="zh-CN" altLang="en-US"/>
              <a:t>：</a:t>
            </a:r>
          </a:p>
          <a:p>
            <a:pPr lvl="1">
              <a:spcBef>
                <a:spcPct val="10000"/>
              </a:spcBef>
            </a:pPr>
            <a:r>
              <a:rPr lang="zh-CN" altLang="en-US"/>
              <a:t>采用</a:t>
            </a:r>
            <a:r>
              <a:rPr lang="zh-CN" altLang="en-US">
                <a:solidFill>
                  <a:srgbClr val="CC0000"/>
                </a:solidFill>
              </a:rPr>
              <a:t>直通</a:t>
            </a:r>
            <a:r>
              <a:rPr lang="zh-CN" altLang="en-US"/>
              <a:t>（</a:t>
            </a:r>
            <a:r>
              <a:rPr lang="en-US" altLang="zh-CN"/>
              <a:t>forwarding</a:t>
            </a:r>
            <a:r>
              <a:rPr lang="zh-CN" altLang="en-US"/>
              <a:t>）</a:t>
            </a:r>
            <a:r>
              <a:rPr lang="zh-CN" altLang="en-US">
                <a:solidFill>
                  <a:srgbClr val="CC0000"/>
                </a:solidFill>
              </a:rPr>
              <a:t>技术</a:t>
            </a:r>
            <a:r>
              <a:rPr lang="zh-CN" altLang="en-US"/>
              <a:t>（</a:t>
            </a:r>
            <a:r>
              <a:rPr lang="zh-CN" altLang="en-US">
                <a:solidFill>
                  <a:srgbClr val="0000FF"/>
                </a:solidFill>
              </a:rPr>
              <a:t>相关直接通路</a:t>
            </a:r>
            <a:r>
              <a:rPr lang="zh-CN" altLang="en-US"/>
              <a:t>）</a:t>
            </a:r>
            <a:endParaRPr lang="en-US" altLang="zh-CN"/>
          </a:p>
        </p:txBody>
      </p:sp>
      <p:sp>
        <p:nvSpPr>
          <p:cNvPr id="1712210" name="Rectangle 82"/>
          <p:cNvSpPr>
            <a:spLocks noChangeArrowheads="1"/>
          </p:cNvSpPr>
          <p:nvPr/>
        </p:nvSpPr>
        <p:spPr bwMode="auto">
          <a:xfrm>
            <a:off x="6516688" y="2708275"/>
            <a:ext cx="2447925" cy="2663825"/>
          </a:xfrm>
          <a:prstGeom prst="rect">
            <a:avLst/>
          </a:prstGeom>
          <a:noFill/>
          <a:ln w="9525">
            <a:noFill/>
            <a:miter lim="800000"/>
            <a:headEnd/>
            <a:tailEnd/>
          </a:ln>
          <a:effectLst/>
        </p:spPr>
        <p:txBody>
          <a:bodyPr/>
          <a:lstStyle/>
          <a:p>
            <a:pPr algn="l">
              <a:spcBef>
                <a:spcPct val="20000"/>
              </a:spcBef>
              <a:buClr>
                <a:schemeClr val="bg2"/>
              </a:buClr>
              <a:buSzPct val="75000"/>
              <a:buFont typeface="Wingdings" pitchFamily="2" charset="2"/>
              <a:buNone/>
            </a:pPr>
            <a:r>
              <a:rPr lang="en-US" altLang="zh-CN" sz="2000">
                <a:solidFill>
                  <a:srgbClr val="0000FF"/>
                </a:solidFill>
                <a:latin typeface="宋体" charset="-122"/>
              </a:rPr>
              <a:t>k:   R0←(R1)</a:t>
            </a:r>
          </a:p>
          <a:p>
            <a:pPr algn="l">
              <a:spcBef>
                <a:spcPct val="20000"/>
              </a:spcBef>
              <a:buClr>
                <a:schemeClr val="bg2"/>
              </a:buClr>
              <a:buSzPct val="75000"/>
              <a:buFont typeface="Wingdings" pitchFamily="2" charset="2"/>
              <a:buNone/>
            </a:pPr>
            <a:r>
              <a:rPr lang="en-US" altLang="zh-CN" sz="2000">
                <a:solidFill>
                  <a:srgbClr val="0000FF"/>
                </a:solidFill>
                <a:latin typeface="宋体" charset="-122"/>
              </a:rPr>
              <a:t>k+1: ……</a:t>
            </a:r>
          </a:p>
          <a:p>
            <a:pPr algn="l">
              <a:spcBef>
                <a:spcPct val="20000"/>
              </a:spcBef>
              <a:buClr>
                <a:schemeClr val="bg2"/>
              </a:buClr>
              <a:buSzPct val="75000"/>
              <a:buFont typeface="Wingdings" pitchFamily="2" charset="2"/>
              <a:buNone/>
            </a:pPr>
            <a:r>
              <a:rPr lang="en-US" altLang="zh-CN" sz="2000">
                <a:solidFill>
                  <a:srgbClr val="0000FF"/>
                </a:solidFill>
                <a:latin typeface="宋体" charset="-122"/>
              </a:rPr>
              <a:t>k+2: R2←(R0)+(R3)</a:t>
            </a:r>
          </a:p>
          <a:p>
            <a:pPr algn="l">
              <a:spcBef>
                <a:spcPct val="20000"/>
              </a:spcBef>
              <a:buClr>
                <a:schemeClr val="bg2"/>
              </a:buClr>
              <a:buSzPct val="75000"/>
              <a:buFont typeface="Wingdings" pitchFamily="2" charset="2"/>
              <a:buNone/>
            </a:pPr>
            <a:r>
              <a:rPr lang="en-US" altLang="zh-CN" sz="2000">
                <a:solidFill>
                  <a:srgbClr val="0000FF"/>
                </a:solidFill>
                <a:latin typeface="宋体" charset="-122"/>
              </a:rPr>
              <a:t>k+3: ……</a:t>
            </a:r>
          </a:p>
          <a:p>
            <a:pPr algn="l">
              <a:spcBef>
                <a:spcPct val="20000"/>
              </a:spcBef>
              <a:buClr>
                <a:schemeClr val="bg2"/>
              </a:buClr>
              <a:buSzPct val="75000"/>
              <a:buFont typeface="Wingdings" pitchFamily="2" charset="2"/>
              <a:buNone/>
            </a:pPr>
            <a:r>
              <a:rPr lang="en-US" altLang="zh-CN" sz="2000">
                <a:solidFill>
                  <a:srgbClr val="0000FF"/>
                </a:solidFill>
                <a:latin typeface="宋体" charset="-122"/>
              </a:rPr>
              <a:t>k+4: ……</a:t>
            </a:r>
          </a:p>
          <a:p>
            <a:pPr algn="l">
              <a:spcBef>
                <a:spcPct val="20000"/>
              </a:spcBef>
              <a:buClr>
                <a:schemeClr val="bg2"/>
              </a:buClr>
              <a:buSzPct val="75000"/>
              <a:buFont typeface="Wingdings" pitchFamily="2" charset="2"/>
              <a:buNone/>
            </a:pPr>
            <a:r>
              <a:rPr lang="en-US" altLang="zh-CN" sz="2000">
                <a:solidFill>
                  <a:srgbClr val="0000FF"/>
                </a:solidFill>
                <a:latin typeface="宋体" charset="-122"/>
              </a:rPr>
              <a:t>k+5: ……</a:t>
            </a:r>
          </a:p>
          <a:p>
            <a:pPr algn="l">
              <a:spcBef>
                <a:spcPct val="20000"/>
              </a:spcBef>
              <a:buClr>
                <a:schemeClr val="bg2"/>
              </a:buClr>
              <a:buSzPct val="75000"/>
              <a:buFont typeface="Wingdings" pitchFamily="2" charset="2"/>
              <a:buNone/>
            </a:pPr>
            <a:r>
              <a:rPr lang="en-US" altLang="zh-CN" sz="2000">
                <a:solidFill>
                  <a:srgbClr val="0000FF"/>
                </a:solidFill>
                <a:latin typeface="宋体" charset="-122"/>
              </a:rPr>
              <a:t>     ……</a:t>
            </a:r>
          </a:p>
        </p:txBody>
      </p:sp>
      <p:sp>
        <p:nvSpPr>
          <p:cNvPr id="1712211" name="Rectangle 83"/>
          <p:cNvSpPr>
            <a:spLocks noChangeArrowheads="1"/>
          </p:cNvSpPr>
          <p:nvPr/>
        </p:nvSpPr>
        <p:spPr bwMode="auto">
          <a:xfrm>
            <a:off x="1189038" y="2057400"/>
            <a:ext cx="431800" cy="576263"/>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S</a:t>
            </a:r>
            <a:r>
              <a:rPr lang="en-US" altLang="zh-CN" sz="1800" baseline="-25000"/>
              <a:t>1</a:t>
            </a:r>
          </a:p>
        </p:txBody>
      </p:sp>
      <p:sp>
        <p:nvSpPr>
          <p:cNvPr id="1712212" name="Line 84"/>
          <p:cNvSpPr>
            <a:spLocks noChangeShapeType="1"/>
          </p:cNvSpPr>
          <p:nvPr/>
        </p:nvSpPr>
        <p:spPr bwMode="auto">
          <a:xfrm>
            <a:off x="757238" y="2346325"/>
            <a:ext cx="431800"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712213" name="Rectangle 85"/>
          <p:cNvSpPr>
            <a:spLocks noChangeArrowheads="1"/>
          </p:cNvSpPr>
          <p:nvPr/>
        </p:nvSpPr>
        <p:spPr bwMode="auto">
          <a:xfrm>
            <a:off x="2052638" y="2057400"/>
            <a:ext cx="431800" cy="576263"/>
          </a:xfrm>
          <a:prstGeom prst="rect">
            <a:avLst/>
          </a:prstGeom>
          <a:solidFill>
            <a:srgbClr val="FFFF66"/>
          </a:solidFill>
          <a:ln w="28575" algn="ctr">
            <a:solidFill>
              <a:schemeClr val="tx1"/>
            </a:solidFill>
            <a:miter lim="800000"/>
            <a:headEnd/>
            <a:tailEnd type="none" w="med" len="lg"/>
          </a:ln>
          <a:effectLst/>
        </p:spPr>
        <p:txBody>
          <a:bodyPr wrap="none" anchor="ctr"/>
          <a:lstStyle/>
          <a:p>
            <a:pPr>
              <a:spcBef>
                <a:spcPct val="0"/>
              </a:spcBef>
            </a:pPr>
            <a:r>
              <a:rPr lang="en-US" altLang="zh-CN" sz="1800"/>
              <a:t>S</a:t>
            </a:r>
            <a:r>
              <a:rPr lang="en-US" altLang="zh-CN" sz="1800" baseline="-25000"/>
              <a:t>2</a:t>
            </a:r>
          </a:p>
        </p:txBody>
      </p:sp>
      <p:sp>
        <p:nvSpPr>
          <p:cNvPr id="1712214" name="Line 86"/>
          <p:cNvSpPr>
            <a:spLocks noChangeShapeType="1"/>
          </p:cNvSpPr>
          <p:nvPr/>
        </p:nvSpPr>
        <p:spPr bwMode="auto">
          <a:xfrm>
            <a:off x="1620838" y="2346325"/>
            <a:ext cx="431800"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712215" name="Rectangle 87"/>
          <p:cNvSpPr>
            <a:spLocks noChangeArrowheads="1"/>
          </p:cNvSpPr>
          <p:nvPr/>
        </p:nvSpPr>
        <p:spPr bwMode="auto">
          <a:xfrm>
            <a:off x="2916238" y="2057400"/>
            <a:ext cx="431800" cy="576263"/>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S</a:t>
            </a:r>
            <a:r>
              <a:rPr lang="en-US" altLang="zh-CN" sz="1800" baseline="-25000"/>
              <a:t>3</a:t>
            </a:r>
          </a:p>
        </p:txBody>
      </p:sp>
      <p:sp>
        <p:nvSpPr>
          <p:cNvPr id="1712216" name="Line 88"/>
          <p:cNvSpPr>
            <a:spLocks noChangeShapeType="1"/>
          </p:cNvSpPr>
          <p:nvPr/>
        </p:nvSpPr>
        <p:spPr bwMode="auto">
          <a:xfrm>
            <a:off x="2484438" y="2346325"/>
            <a:ext cx="431800"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712217" name="Rectangle 89"/>
          <p:cNvSpPr>
            <a:spLocks noChangeArrowheads="1"/>
          </p:cNvSpPr>
          <p:nvPr/>
        </p:nvSpPr>
        <p:spPr bwMode="auto">
          <a:xfrm>
            <a:off x="3779838" y="2057400"/>
            <a:ext cx="431800" cy="576263"/>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S</a:t>
            </a:r>
            <a:r>
              <a:rPr lang="en-US" altLang="zh-CN" sz="1800" baseline="-25000"/>
              <a:t>4</a:t>
            </a:r>
          </a:p>
        </p:txBody>
      </p:sp>
      <p:sp>
        <p:nvSpPr>
          <p:cNvPr id="1712218" name="Line 90"/>
          <p:cNvSpPr>
            <a:spLocks noChangeShapeType="1"/>
          </p:cNvSpPr>
          <p:nvPr/>
        </p:nvSpPr>
        <p:spPr bwMode="auto">
          <a:xfrm>
            <a:off x="3348038" y="2346325"/>
            <a:ext cx="431800"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712219" name="Rectangle 91"/>
          <p:cNvSpPr>
            <a:spLocks noChangeArrowheads="1"/>
          </p:cNvSpPr>
          <p:nvPr/>
        </p:nvSpPr>
        <p:spPr bwMode="auto">
          <a:xfrm>
            <a:off x="4645025" y="2057400"/>
            <a:ext cx="431800" cy="576263"/>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S</a:t>
            </a:r>
            <a:r>
              <a:rPr lang="en-US" altLang="zh-CN" sz="1800" baseline="-25000"/>
              <a:t>5</a:t>
            </a:r>
          </a:p>
        </p:txBody>
      </p:sp>
      <p:sp>
        <p:nvSpPr>
          <p:cNvPr id="1712220" name="Line 92"/>
          <p:cNvSpPr>
            <a:spLocks noChangeShapeType="1"/>
          </p:cNvSpPr>
          <p:nvPr/>
        </p:nvSpPr>
        <p:spPr bwMode="auto">
          <a:xfrm>
            <a:off x="4213225" y="2346325"/>
            <a:ext cx="431800"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712221" name="Rectangle 93"/>
          <p:cNvSpPr>
            <a:spLocks noChangeArrowheads="1"/>
          </p:cNvSpPr>
          <p:nvPr/>
        </p:nvSpPr>
        <p:spPr bwMode="auto">
          <a:xfrm>
            <a:off x="5508625" y="2057400"/>
            <a:ext cx="431800" cy="576263"/>
          </a:xfrm>
          <a:prstGeom prst="rect">
            <a:avLst/>
          </a:prstGeom>
          <a:solidFill>
            <a:srgbClr val="FF99CC"/>
          </a:solidFill>
          <a:ln w="28575" algn="ctr">
            <a:solidFill>
              <a:schemeClr val="tx1"/>
            </a:solidFill>
            <a:miter lim="800000"/>
            <a:headEnd/>
            <a:tailEnd type="none" w="med" len="lg"/>
          </a:ln>
          <a:effectLst/>
        </p:spPr>
        <p:txBody>
          <a:bodyPr wrap="none" anchor="ctr"/>
          <a:lstStyle/>
          <a:p>
            <a:pPr>
              <a:spcBef>
                <a:spcPct val="0"/>
              </a:spcBef>
            </a:pPr>
            <a:r>
              <a:rPr lang="en-US" altLang="zh-CN" sz="1800"/>
              <a:t>S</a:t>
            </a:r>
            <a:r>
              <a:rPr lang="en-US" altLang="zh-CN" sz="1800" baseline="-25000"/>
              <a:t>6</a:t>
            </a:r>
          </a:p>
        </p:txBody>
      </p:sp>
      <p:sp>
        <p:nvSpPr>
          <p:cNvPr id="1712222" name="Line 94"/>
          <p:cNvSpPr>
            <a:spLocks noChangeShapeType="1"/>
          </p:cNvSpPr>
          <p:nvPr/>
        </p:nvSpPr>
        <p:spPr bwMode="auto">
          <a:xfrm>
            <a:off x="5076825" y="2346325"/>
            <a:ext cx="431800"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712223" name="Line 95"/>
          <p:cNvSpPr>
            <a:spLocks noChangeShapeType="1"/>
          </p:cNvSpPr>
          <p:nvPr/>
        </p:nvSpPr>
        <p:spPr bwMode="auto">
          <a:xfrm>
            <a:off x="5940425" y="2346325"/>
            <a:ext cx="431800"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712224" name="Line 96"/>
          <p:cNvSpPr>
            <a:spLocks noChangeShapeType="1"/>
          </p:cNvSpPr>
          <p:nvPr/>
        </p:nvSpPr>
        <p:spPr bwMode="auto">
          <a:xfrm flipV="1">
            <a:off x="5221288" y="1841500"/>
            <a:ext cx="0" cy="504825"/>
          </a:xfrm>
          <a:prstGeom prst="line">
            <a:avLst/>
          </a:prstGeom>
          <a:noFill/>
          <a:ln w="28575">
            <a:solidFill>
              <a:srgbClr val="FF6600"/>
            </a:solidFill>
            <a:round/>
            <a:headEnd/>
            <a:tailEnd type="none" w="med" len="lg"/>
          </a:ln>
          <a:effectLst/>
        </p:spPr>
        <p:txBody>
          <a:bodyPr wrap="none" anchor="ctr"/>
          <a:lstStyle/>
          <a:p>
            <a:endParaRPr lang="zh-CN" altLang="en-US"/>
          </a:p>
        </p:txBody>
      </p:sp>
      <p:sp>
        <p:nvSpPr>
          <p:cNvPr id="1712225" name="Line 97"/>
          <p:cNvSpPr>
            <a:spLocks noChangeShapeType="1"/>
          </p:cNvSpPr>
          <p:nvPr/>
        </p:nvSpPr>
        <p:spPr bwMode="auto">
          <a:xfrm flipH="1">
            <a:off x="2628900" y="1841500"/>
            <a:ext cx="2592388" cy="0"/>
          </a:xfrm>
          <a:prstGeom prst="line">
            <a:avLst/>
          </a:prstGeom>
          <a:noFill/>
          <a:ln w="28575">
            <a:solidFill>
              <a:srgbClr val="FF6600"/>
            </a:solidFill>
            <a:round/>
            <a:headEnd/>
            <a:tailEnd type="none" w="med" len="lg"/>
          </a:ln>
          <a:effectLst/>
        </p:spPr>
        <p:txBody>
          <a:bodyPr wrap="none" anchor="ctr"/>
          <a:lstStyle/>
          <a:p>
            <a:endParaRPr lang="zh-CN" altLang="en-US"/>
          </a:p>
        </p:txBody>
      </p:sp>
      <p:sp>
        <p:nvSpPr>
          <p:cNvPr id="1712226" name="Line 98"/>
          <p:cNvSpPr>
            <a:spLocks noChangeShapeType="1"/>
          </p:cNvSpPr>
          <p:nvPr/>
        </p:nvSpPr>
        <p:spPr bwMode="auto">
          <a:xfrm>
            <a:off x="2628900" y="1841500"/>
            <a:ext cx="0" cy="360363"/>
          </a:xfrm>
          <a:prstGeom prst="line">
            <a:avLst/>
          </a:prstGeom>
          <a:noFill/>
          <a:ln w="28575">
            <a:solidFill>
              <a:srgbClr val="FF6600"/>
            </a:solidFill>
            <a:round/>
            <a:headEnd/>
            <a:tailEnd type="none" w="med" len="lg"/>
          </a:ln>
          <a:effectLst/>
        </p:spPr>
        <p:txBody>
          <a:bodyPr wrap="none" anchor="ctr"/>
          <a:lstStyle/>
          <a:p>
            <a:endParaRPr lang="zh-CN" altLang="en-US"/>
          </a:p>
        </p:txBody>
      </p:sp>
      <p:sp>
        <p:nvSpPr>
          <p:cNvPr id="1712227" name="Line 99"/>
          <p:cNvSpPr>
            <a:spLocks noChangeShapeType="1"/>
          </p:cNvSpPr>
          <p:nvPr/>
        </p:nvSpPr>
        <p:spPr bwMode="auto">
          <a:xfrm>
            <a:off x="2628900" y="2201863"/>
            <a:ext cx="287338" cy="0"/>
          </a:xfrm>
          <a:prstGeom prst="line">
            <a:avLst/>
          </a:prstGeom>
          <a:noFill/>
          <a:ln w="28575">
            <a:solidFill>
              <a:srgbClr val="FF6600"/>
            </a:solidFill>
            <a:round/>
            <a:headEnd/>
            <a:tailEnd type="triangle" w="med" len="lg"/>
          </a:ln>
          <a:effectLst/>
        </p:spPr>
        <p:txBody>
          <a:bodyPr wrap="none" anchor="ctr"/>
          <a:lstStyle/>
          <a:p>
            <a:endParaRPr lang="zh-CN" altLang="en-US"/>
          </a:p>
        </p:txBody>
      </p:sp>
      <p:sp>
        <p:nvSpPr>
          <p:cNvPr id="1712228" name="Rectangle 100"/>
          <p:cNvSpPr>
            <a:spLocks noChangeArrowheads="1"/>
          </p:cNvSpPr>
          <p:nvPr/>
        </p:nvSpPr>
        <p:spPr bwMode="auto">
          <a:xfrm>
            <a:off x="3276600" y="2994025"/>
            <a:ext cx="1223963" cy="433388"/>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zh-CN" altLang="en-US" sz="1800"/>
              <a:t>寄存器</a:t>
            </a:r>
            <a:r>
              <a:rPr lang="en-US" altLang="zh-CN" sz="1800"/>
              <a:t>R</a:t>
            </a:r>
            <a:r>
              <a:rPr lang="en-US" altLang="zh-CN" sz="1800" baseline="-25000"/>
              <a:t>0</a:t>
            </a:r>
          </a:p>
        </p:txBody>
      </p:sp>
      <p:sp>
        <p:nvSpPr>
          <p:cNvPr id="1712229" name="Line 101"/>
          <p:cNvSpPr>
            <a:spLocks noChangeShapeType="1"/>
          </p:cNvSpPr>
          <p:nvPr/>
        </p:nvSpPr>
        <p:spPr bwMode="auto">
          <a:xfrm flipH="1">
            <a:off x="4500563" y="3209925"/>
            <a:ext cx="1584325"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712230" name="Line 102"/>
          <p:cNvSpPr>
            <a:spLocks noChangeShapeType="1"/>
          </p:cNvSpPr>
          <p:nvPr/>
        </p:nvSpPr>
        <p:spPr bwMode="auto">
          <a:xfrm>
            <a:off x="6084888" y="2346325"/>
            <a:ext cx="0" cy="863600"/>
          </a:xfrm>
          <a:prstGeom prst="line">
            <a:avLst/>
          </a:prstGeom>
          <a:noFill/>
          <a:ln w="28575">
            <a:solidFill>
              <a:schemeClr val="tx1"/>
            </a:solidFill>
            <a:round/>
            <a:headEnd/>
            <a:tailEnd type="none" w="med" len="lg"/>
          </a:ln>
          <a:effectLst/>
        </p:spPr>
        <p:txBody>
          <a:bodyPr wrap="none" anchor="ctr"/>
          <a:lstStyle/>
          <a:p>
            <a:endParaRPr lang="zh-CN" altLang="en-US"/>
          </a:p>
        </p:txBody>
      </p:sp>
      <p:sp>
        <p:nvSpPr>
          <p:cNvPr id="1712231" name="Line 103"/>
          <p:cNvSpPr>
            <a:spLocks noChangeShapeType="1"/>
          </p:cNvSpPr>
          <p:nvPr/>
        </p:nvSpPr>
        <p:spPr bwMode="auto">
          <a:xfrm>
            <a:off x="1765300" y="2489200"/>
            <a:ext cx="287338"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712232" name="Line 104"/>
          <p:cNvSpPr>
            <a:spLocks noChangeShapeType="1"/>
          </p:cNvSpPr>
          <p:nvPr/>
        </p:nvSpPr>
        <p:spPr bwMode="auto">
          <a:xfrm>
            <a:off x="1765300" y="2489200"/>
            <a:ext cx="0" cy="720725"/>
          </a:xfrm>
          <a:prstGeom prst="line">
            <a:avLst/>
          </a:prstGeom>
          <a:noFill/>
          <a:ln w="28575">
            <a:solidFill>
              <a:schemeClr val="tx1"/>
            </a:solidFill>
            <a:round/>
            <a:headEnd/>
            <a:tailEnd type="none" w="med" len="lg"/>
          </a:ln>
          <a:effectLst/>
        </p:spPr>
        <p:txBody>
          <a:bodyPr wrap="none" anchor="ctr"/>
          <a:lstStyle/>
          <a:p>
            <a:endParaRPr lang="zh-CN" altLang="en-US"/>
          </a:p>
        </p:txBody>
      </p:sp>
      <p:sp>
        <p:nvSpPr>
          <p:cNvPr id="1712233" name="Line 105"/>
          <p:cNvSpPr>
            <a:spLocks noChangeShapeType="1"/>
          </p:cNvSpPr>
          <p:nvPr/>
        </p:nvSpPr>
        <p:spPr bwMode="auto">
          <a:xfrm>
            <a:off x="1765300" y="3209925"/>
            <a:ext cx="1511300" cy="0"/>
          </a:xfrm>
          <a:prstGeom prst="line">
            <a:avLst/>
          </a:prstGeom>
          <a:noFill/>
          <a:ln w="28575">
            <a:solidFill>
              <a:schemeClr val="tx1"/>
            </a:solidFill>
            <a:round/>
            <a:headEnd/>
            <a:tailEnd type="none" w="med" len="lg"/>
          </a:ln>
          <a:effectLst/>
        </p:spPr>
        <p:txBody>
          <a:bodyPr wrap="none" anchor="ctr"/>
          <a:lstStyle/>
          <a:p>
            <a:endParaRPr lang="zh-CN" altLang="en-US"/>
          </a:p>
        </p:txBody>
      </p:sp>
      <p:sp>
        <p:nvSpPr>
          <p:cNvPr id="1712234" name="Oval 106"/>
          <p:cNvSpPr>
            <a:spLocks noChangeArrowheads="1"/>
          </p:cNvSpPr>
          <p:nvPr/>
        </p:nvSpPr>
        <p:spPr bwMode="auto">
          <a:xfrm>
            <a:off x="5183188" y="2308225"/>
            <a:ext cx="73025" cy="73025"/>
          </a:xfrm>
          <a:prstGeom prst="ellipse">
            <a:avLst/>
          </a:prstGeom>
          <a:solidFill>
            <a:srgbClr val="FF6600"/>
          </a:solidFill>
          <a:ln w="28575" algn="ctr">
            <a:solidFill>
              <a:srgbClr val="FF6600"/>
            </a:solidFill>
            <a:round/>
            <a:headEnd/>
            <a:tailEnd type="none" w="med" len="lg"/>
          </a:ln>
          <a:effectLst/>
        </p:spPr>
        <p:txBody>
          <a:bodyPr wrap="none" anchor="ctr"/>
          <a:lstStyle/>
          <a:p>
            <a:endParaRPr lang="zh-CN" altLang="en-US"/>
          </a:p>
        </p:txBody>
      </p:sp>
      <p:sp>
        <p:nvSpPr>
          <p:cNvPr id="1712235" name="Oval 107"/>
          <p:cNvSpPr>
            <a:spLocks noChangeArrowheads="1"/>
          </p:cNvSpPr>
          <p:nvPr/>
        </p:nvSpPr>
        <p:spPr bwMode="auto">
          <a:xfrm>
            <a:off x="6048375" y="2311400"/>
            <a:ext cx="73025" cy="73025"/>
          </a:xfrm>
          <a:prstGeom prst="ellipse">
            <a:avLst/>
          </a:prstGeom>
          <a:solidFill>
            <a:schemeClr val="tx1"/>
          </a:solidFill>
          <a:ln w="28575" algn="ctr">
            <a:solidFill>
              <a:schemeClr val="tx1"/>
            </a:solidFill>
            <a:round/>
            <a:headEnd/>
            <a:tailEnd type="none" w="med" len="lg"/>
          </a:ln>
          <a:effectLst/>
        </p:spPr>
        <p:txBody>
          <a:bodyPr wrap="none" anchor="ctr"/>
          <a:lstStyle/>
          <a:p>
            <a:endParaRPr lang="zh-CN" altLang="en-US"/>
          </a:p>
        </p:txBody>
      </p:sp>
      <p:sp>
        <p:nvSpPr>
          <p:cNvPr id="1712236" name="Text Box 108"/>
          <p:cNvSpPr txBox="1">
            <a:spLocks noChangeArrowheads="1"/>
          </p:cNvSpPr>
          <p:nvPr/>
        </p:nvSpPr>
        <p:spPr bwMode="auto">
          <a:xfrm>
            <a:off x="107950" y="2130425"/>
            <a:ext cx="863600" cy="396875"/>
          </a:xfrm>
          <a:prstGeom prst="rect">
            <a:avLst/>
          </a:prstGeom>
          <a:noFill/>
          <a:ln w="28575" algn="ctr">
            <a:noFill/>
            <a:miter lim="800000"/>
            <a:headEnd/>
            <a:tailEnd type="none" w="med" len="lg"/>
          </a:ln>
          <a:effectLst/>
        </p:spPr>
        <p:txBody>
          <a:bodyPr>
            <a:spAutoFit/>
          </a:bodyPr>
          <a:lstStyle/>
          <a:p>
            <a:pPr algn="l"/>
            <a:r>
              <a:rPr lang="zh-CN" altLang="en-US" sz="2000">
                <a:latin typeface="Arial" charset="0"/>
              </a:rPr>
              <a:t>输入</a:t>
            </a:r>
          </a:p>
        </p:txBody>
      </p:sp>
      <p:sp>
        <p:nvSpPr>
          <p:cNvPr id="1712237" name="Text Box 109"/>
          <p:cNvSpPr txBox="1">
            <a:spLocks noChangeArrowheads="1"/>
          </p:cNvSpPr>
          <p:nvPr/>
        </p:nvSpPr>
        <p:spPr bwMode="auto">
          <a:xfrm>
            <a:off x="6300788" y="2130425"/>
            <a:ext cx="792162" cy="396875"/>
          </a:xfrm>
          <a:prstGeom prst="rect">
            <a:avLst/>
          </a:prstGeom>
          <a:noFill/>
          <a:ln w="28575" algn="ctr">
            <a:noFill/>
            <a:miter lim="800000"/>
            <a:headEnd/>
            <a:tailEnd type="none" w="med" len="lg"/>
          </a:ln>
          <a:effectLst/>
        </p:spPr>
        <p:txBody>
          <a:bodyPr>
            <a:spAutoFit/>
          </a:bodyPr>
          <a:lstStyle/>
          <a:p>
            <a:r>
              <a:rPr lang="zh-CN" altLang="en-US" sz="2000">
                <a:latin typeface="Arial" charset="0"/>
              </a:rPr>
              <a:t>输出</a:t>
            </a:r>
          </a:p>
        </p:txBody>
      </p:sp>
      <p:sp>
        <p:nvSpPr>
          <p:cNvPr id="1712238" name="Text Box 110"/>
          <p:cNvSpPr txBox="1">
            <a:spLocks noChangeArrowheads="1"/>
          </p:cNvSpPr>
          <p:nvPr/>
        </p:nvSpPr>
        <p:spPr bwMode="auto">
          <a:xfrm>
            <a:off x="2628900" y="1446213"/>
            <a:ext cx="2592388" cy="396875"/>
          </a:xfrm>
          <a:prstGeom prst="rect">
            <a:avLst/>
          </a:prstGeom>
          <a:noFill/>
          <a:ln w="28575" algn="ctr">
            <a:noFill/>
            <a:miter lim="800000"/>
            <a:headEnd/>
            <a:tailEnd type="none" w="med" len="lg"/>
          </a:ln>
          <a:effectLst/>
        </p:spPr>
        <p:txBody>
          <a:bodyPr>
            <a:spAutoFit/>
          </a:bodyPr>
          <a:lstStyle/>
          <a:p>
            <a:r>
              <a:rPr lang="zh-CN" altLang="en-US" sz="2000">
                <a:solidFill>
                  <a:srgbClr val="FF6600"/>
                </a:solidFill>
                <a:latin typeface="Arial" charset="0"/>
              </a:rPr>
              <a:t>相关专用通路</a:t>
            </a:r>
          </a:p>
        </p:txBody>
      </p:sp>
      <p:sp>
        <p:nvSpPr>
          <p:cNvPr id="1712239" name="Text Box 111"/>
          <p:cNvSpPr txBox="1">
            <a:spLocks noChangeArrowheads="1"/>
          </p:cNvSpPr>
          <p:nvPr/>
        </p:nvSpPr>
        <p:spPr bwMode="auto">
          <a:xfrm>
            <a:off x="1981200" y="1627188"/>
            <a:ext cx="574675" cy="396875"/>
          </a:xfrm>
          <a:prstGeom prst="rect">
            <a:avLst/>
          </a:prstGeom>
          <a:noFill/>
          <a:ln w="28575" algn="ctr">
            <a:noFill/>
            <a:miter lim="800000"/>
            <a:headEnd/>
            <a:tailEnd type="none" w="med" len="lg"/>
          </a:ln>
          <a:effectLst/>
        </p:spPr>
        <p:txBody>
          <a:bodyPr>
            <a:spAutoFit/>
          </a:bodyPr>
          <a:lstStyle/>
          <a:p>
            <a:r>
              <a:rPr lang="zh-CN" altLang="en-US" sz="2000">
                <a:solidFill>
                  <a:srgbClr val="FF0066"/>
                </a:solidFill>
                <a:latin typeface="Arial" charset="0"/>
              </a:rPr>
              <a:t>读</a:t>
            </a:r>
          </a:p>
        </p:txBody>
      </p:sp>
      <p:sp>
        <p:nvSpPr>
          <p:cNvPr id="1712240" name="Text Box 112"/>
          <p:cNvSpPr txBox="1">
            <a:spLocks noChangeArrowheads="1"/>
          </p:cNvSpPr>
          <p:nvPr/>
        </p:nvSpPr>
        <p:spPr bwMode="auto">
          <a:xfrm>
            <a:off x="5437188" y="1627188"/>
            <a:ext cx="574675" cy="396875"/>
          </a:xfrm>
          <a:prstGeom prst="rect">
            <a:avLst/>
          </a:prstGeom>
          <a:noFill/>
          <a:ln w="28575" algn="ctr">
            <a:noFill/>
            <a:miter lim="800000"/>
            <a:headEnd/>
            <a:tailEnd type="none" w="med" len="lg"/>
          </a:ln>
          <a:effectLst/>
        </p:spPr>
        <p:txBody>
          <a:bodyPr>
            <a:spAutoFit/>
          </a:bodyPr>
          <a:lstStyle/>
          <a:p>
            <a:r>
              <a:rPr lang="zh-CN" altLang="en-US" sz="2000">
                <a:solidFill>
                  <a:srgbClr val="FF0066"/>
                </a:solidFill>
                <a:latin typeface="Arial" charset="0"/>
              </a:rPr>
              <a:t>写</a:t>
            </a:r>
          </a:p>
        </p:txBody>
      </p:sp>
      <p:grpSp>
        <p:nvGrpSpPr>
          <p:cNvPr id="1712241" name="Group 113"/>
          <p:cNvGrpSpPr>
            <a:grpSpLocks/>
          </p:cNvGrpSpPr>
          <p:nvPr/>
        </p:nvGrpSpPr>
        <p:grpSpPr bwMode="auto">
          <a:xfrm>
            <a:off x="684213" y="3571875"/>
            <a:ext cx="5688012" cy="2665413"/>
            <a:chOff x="431" y="2160"/>
            <a:chExt cx="3583" cy="1679"/>
          </a:xfrm>
        </p:grpSpPr>
        <p:sp>
          <p:nvSpPr>
            <p:cNvPr id="1712242" name="Rectangle 114"/>
            <p:cNvSpPr>
              <a:spLocks noChangeArrowheads="1"/>
            </p:cNvSpPr>
            <p:nvPr/>
          </p:nvSpPr>
          <p:spPr bwMode="auto">
            <a:xfrm>
              <a:off x="1157" y="3384"/>
              <a:ext cx="363" cy="227"/>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k+3</a:t>
              </a:r>
              <a:endParaRPr lang="en-US" altLang="zh-CN" sz="1800" baseline="-25000"/>
            </a:p>
          </p:txBody>
        </p:sp>
        <p:sp>
          <p:nvSpPr>
            <p:cNvPr id="1712243" name="Rectangle 115"/>
            <p:cNvSpPr>
              <a:spLocks noChangeArrowheads="1"/>
            </p:cNvSpPr>
            <p:nvPr/>
          </p:nvSpPr>
          <p:spPr bwMode="auto">
            <a:xfrm>
              <a:off x="1157" y="3157"/>
              <a:ext cx="363" cy="227"/>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k+3</a:t>
              </a:r>
              <a:endParaRPr lang="en-US" altLang="zh-CN" sz="1800" baseline="-25000"/>
            </a:p>
          </p:txBody>
        </p:sp>
        <p:sp>
          <p:nvSpPr>
            <p:cNvPr id="1712244" name="Rectangle 116"/>
            <p:cNvSpPr>
              <a:spLocks noChangeArrowheads="1"/>
            </p:cNvSpPr>
            <p:nvPr/>
          </p:nvSpPr>
          <p:spPr bwMode="auto">
            <a:xfrm>
              <a:off x="1157" y="2930"/>
              <a:ext cx="363" cy="227"/>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k+4</a:t>
              </a:r>
              <a:endParaRPr lang="en-US" altLang="zh-CN" sz="1800" baseline="-25000"/>
            </a:p>
          </p:txBody>
        </p:sp>
        <p:sp>
          <p:nvSpPr>
            <p:cNvPr id="1712245" name="Rectangle 117"/>
            <p:cNvSpPr>
              <a:spLocks noChangeArrowheads="1"/>
            </p:cNvSpPr>
            <p:nvPr/>
          </p:nvSpPr>
          <p:spPr bwMode="auto">
            <a:xfrm>
              <a:off x="1157" y="2704"/>
              <a:ext cx="363" cy="227"/>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k+5</a:t>
              </a:r>
              <a:endParaRPr lang="en-US" altLang="zh-CN" sz="1800" baseline="-25000"/>
            </a:p>
          </p:txBody>
        </p:sp>
        <p:sp>
          <p:nvSpPr>
            <p:cNvPr id="1712246" name="Rectangle 118"/>
            <p:cNvSpPr>
              <a:spLocks noChangeArrowheads="1"/>
            </p:cNvSpPr>
            <p:nvPr/>
          </p:nvSpPr>
          <p:spPr bwMode="auto">
            <a:xfrm>
              <a:off x="1157" y="3612"/>
              <a:ext cx="363" cy="227"/>
            </a:xfrm>
            <a:prstGeom prst="rect">
              <a:avLst/>
            </a:prstGeom>
            <a:noFill/>
            <a:ln w="28575" algn="ctr">
              <a:noFill/>
              <a:miter lim="800000"/>
              <a:headEnd/>
              <a:tailEnd type="none" w="med" len="lg"/>
            </a:ln>
            <a:effectLst/>
          </p:spPr>
          <p:txBody>
            <a:bodyPr wrap="none" anchor="ctr"/>
            <a:lstStyle/>
            <a:p>
              <a:pPr>
                <a:spcBef>
                  <a:spcPct val="0"/>
                </a:spcBef>
              </a:pPr>
              <a:r>
                <a:rPr lang="en-US" altLang="zh-CN" sz="1800"/>
                <a:t>S</a:t>
              </a:r>
              <a:r>
                <a:rPr lang="en-US" altLang="zh-CN" sz="1800" baseline="-25000"/>
                <a:t>1</a:t>
              </a:r>
            </a:p>
          </p:txBody>
        </p:sp>
        <p:sp>
          <p:nvSpPr>
            <p:cNvPr id="1712247" name="Rectangle 119"/>
            <p:cNvSpPr>
              <a:spLocks noChangeArrowheads="1"/>
            </p:cNvSpPr>
            <p:nvPr/>
          </p:nvSpPr>
          <p:spPr bwMode="auto">
            <a:xfrm>
              <a:off x="431" y="3612"/>
              <a:ext cx="726" cy="227"/>
            </a:xfrm>
            <a:prstGeom prst="rect">
              <a:avLst/>
            </a:prstGeom>
            <a:noFill/>
            <a:ln w="28575" algn="ctr">
              <a:noFill/>
              <a:miter lim="800000"/>
              <a:headEnd/>
              <a:tailEnd type="none" w="med" len="lg"/>
            </a:ln>
            <a:effectLst/>
          </p:spPr>
          <p:txBody>
            <a:bodyPr wrap="none" anchor="ctr"/>
            <a:lstStyle/>
            <a:p>
              <a:pPr algn="r">
                <a:spcBef>
                  <a:spcPct val="0"/>
                </a:spcBef>
              </a:pPr>
              <a:r>
                <a:rPr lang="zh-CN" altLang="en-US" sz="1800"/>
                <a:t>功能段</a:t>
              </a:r>
              <a:endParaRPr lang="zh-CN" altLang="en-US" sz="1800" baseline="-25000"/>
            </a:p>
          </p:txBody>
        </p:sp>
        <p:sp>
          <p:nvSpPr>
            <p:cNvPr id="1712248" name="Rectangle 120"/>
            <p:cNvSpPr>
              <a:spLocks noChangeArrowheads="1"/>
            </p:cNvSpPr>
            <p:nvPr/>
          </p:nvSpPr>
          <p:spPr bwMode="auto">
            <a:xfrm>
              <a:off x="431" y="3384"/>
              <a:ext cx="726" cy="227"/>
            </a:xfrm>
            <a:prstGeom prst="rect">
              <a:avLst/>
            </a:prstGeom>
            <a:noFill/>
            <a:ln w="28575" algn="ctr">
              <a:noFill/>
              <a:miter lim="800000"/>
              <a:headEnd/>
              <a:tailEnd type="none" w="med" len="lg"/>
            </a:ln>
            <a:effectLst/>
          </p:spPr>
          <p:txBody>
            <a:bodyPr wrap="none" anchor="ctr"/>
            <a:lstStyle/>
            <a:p>
              <a:pPr algn="r">
                <a:spcBef>
                  <a:spcPct val="0"/>
                </a:spcBef>
              </a:pPr>
              <a:r>
                <a:rPr lang="en-US" altLang="zh-CN" sz="2000" i="1">
                  <a:solidFill>
                    <a:srgbClr val="FF0000"/>
                  </a:solidFill>
                </a:rPr>
                <a:t>t</a:t>
              </a:r>
              <a:r>
                <a:rPr lang="en-US" altLang="zh-CN" sz="2000" i="1" baseline="-25000">
                  <a:solidFill>
                    <a:srgbClr val="FF0000"/>
                  </a:solidFill>
                </a:rPr>
                <a:t>i</a:t>
              </a:r>
            </a:p>
          </p:txBody>
        </p:sp>
        <p:sp>
          <p:nvSpPr>
            <p:cNvPr id="1712249" name="Rectangle 121"/>
            <p:cNvSpPr>
              <a:spLocks noChangeArrowheads="1"/>
            </p:cNvSpPr>
            <p:nvPr/>
          </p:nvSpPr>
          <p:spPr bwMode="auto">
            <a:xfrm>
              <a:off x="431" y="3157"/>
              <a:ext cx="726" cy="227"/>
            </a:xfrm>
            <a:prstGeom prst="rect">
              <a:avLst/>
            </a:prstGeom>
            <a:noFill/>
            <a:ln w="28575" algn="ctr">
              <a:noFill/>
              <a:miter lim="800000"/>
              <a:headEnd/>
              <a:tailEnd type="none" w="med" len="lg"/>
            </a:ln>
            <a:effectLst/>
          </p:spPr>
          <p:txBody>
            <a:bodyPr wrap="none" anchor="ctr"/>
            <a:lstStyle/>
            <a:p>
              <a:pPr algn="r">
                <a:spcBef>
                  <a:spcPct val="0"/>
                </a:spcBef>
              </a:pPr>
              <a:r>
                <a:rPr lang="en-US" altLang="zh-CN" sz="2000" i="1">
                  <a:solidFill>
                    <a:srgbClr val="FF0000"/>
                  </a:solidFill>
                </a:rPr>
                <a:t>t</a:t>
              </a:r>
              <a:r>
                <a:rPr lang="en-US" altLang="zh-CN" sz="2000" i="1" baseline="-25000">
                  <a:solidFill>
                    <a:srgbClr val="FF0000"/>
                  </a:solidFill>
                </a:rPr>
                <a:t>i+</a:t>
              </a:r>
              <a:r>
                <a:rPr lang="en-US" altLang="zh-CN" sz="2000" baseline="-25000">
                  <a:solidFill>
                    <a:srgbClr val="FF0000"/>
                  </a:solidFill>
                </a:rPr>
                <a:t>1</a:t>
              </a:r>
            </a:p>
          </p:txBody>
        </p:sp>
        <p:sp>
          <p:nvSpPr>
            <p:cNvPr id="1712250" name="Rectangle 122"/>
            <p:cNvSpPr>
              <a:spLocks noChangeArrowheads="1"/>
            </p:cNvSpPr>
            <p:nvPr/>
          </p:nvSpPr>
          <p:spPr bwMode="auto">
            <a:xfrm>
              <a:off x="431" y="2930"/>
              <a:ext cx="726" cy="227"/>
            </a:xfrm>
            <a:prstGeom prst="rect">
              <a:avLst/>
            </a:prstGeom>
            <a:noFill/>
            <a:ln w="28575" algn="ctr">
              <a:noFill/>
              <a:miter lim="800000"/>
              <a:headEnd/>
              <a:tailEnd type="none" w="med" len="lg"/>
            </a:ln>
            <a:effectLst/>
          </p:spPr>
          <p:txBody>
            <a:bodyPr wrap="none" anchor="ctr"/>
            <a:lstStyle/>
            <a:p>
              <a:pPr algn="r">
                <a:spcBef>
                  <a:spcPct val="0"/>
                </a:spcBef>
              </a:pPr>
              <a:r>
                <a:rPr lang="en-US" altLang="zh-CN" sz="2000" i="1">
                  <a:solidFill>
                    <a:srgbClr val="FF0000"/>
                  </a:solidFill>
                </a:rPr>
                <a:t>t</a:t>
              </a:r>
              <a:r>
                <a:rPr lang="en-US" altLang="zh-CN" sz="2000" i="1" baseline="-25000">
                  <a:solidFill>
                    <a:srgbClr val="FF0000"/>
                  </a:solidFill>
                </a:rPr>
                <a:t>i+</a:t>
              </a:r>
              <a:r>
                <a:rPr lang="en-US" altLang="zh-CN" sz="2000" baseline="-25000">
                  <a:solidFill>
                    <a:srgbClr val="FF0000"/>
                  </a:solidFill>
                </a:rPr>
                <a:t>2</a:t>
              </a:r>
            </a:p>
          </p:txBody>
        </p:sp>
        <p:sp>
          <p:nvSpPr>
            <p:cNvPr id="1712251" name="Rectangle 123"/>
            <p:cNvSpPr>
              <a:spLocks noChangeArrowheads="1"/>
            </p:cNvSpPr>
            <p:nvPr/>
          </p:nvSpPr>
          <p:spPr bwMode="auto">
            <a:xfrm>
              <a:off x="431" y="2704"/>
              <a:ext cx="726" cy="227"/>
            </a:xfrm>
            <a:prstGeom prst="rect">
              <a:avLst/>
            </a:prstGeom>
            <a:noFill/>
            <a:ln w="28575" algn="ctr">
              <a:noFill/>
              <a:miter lim="800000"/>
              <a:headEnd/>
              <a:tailEnd type="none" w="med" len="lg"/>
            </a:ln>
            <a:effectLst/>
          </p:spPr>
          <p:txBody>
            <a:bodyPr wrap="none" anchor="ctr"/>
            <a:lstStyle/>
            <a:p>
              <a:pPr algn="r">
                <a:spcBef>
                  <a:spcPct val="0"/>
                </a:spcBef>
              </a:pPr>
              <a:r>
                <a:rPr lang="en-US" altLang="zh-CN" sz="2000" i="1">
                  <a:solidFill>
                    <a:srgbClr val="FF0000"/>
                  </a:solidFill>
                </a:rPr>
                <a:t>t</a:t>
              </a:r>
              <a:r>
                <a:rPr lang="en-US" altLang="zh-CN" sz="2000" i="1" baseline="-25000">
                  <a:solidFill>
                    <a:srgbClr val="FF0000"/>
                  </a:solidFill>
                </a:rPr>
                <a:t>i+</a:t>
              </a:r>
              <a:r>
                <a:rPr lang="en-US" altLang="zh-CN" sz="2000" baseline="-25000">
                  <a:solidFill>
                    <a:srgbClr val="FF0000"/>
                  </a:solidFill>
                </a:rPr>
                <a:t>3</a:t>
              </a:r>
            </a:p>
          </p:txBody>
        </p:sp>
        <p:sp>
          <p:nvSpPr>
            <p:cNvPr id="1712252" name="Line 124"/>
            <p:cNvSpPr>
              <a:spLocks noChangeShapeType="1"/>
            </p:cNvSpPr>
            <p:nvPr/>
          </p:nvSpPr>
          <p:spPr bwMode="auto">
            <a:xfrm flipV="1">
              <a:off x="1156" y="2251"/>
              <a:ext cx="1" cy="1361"/>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712253" name="Line 125"/>
            <p:cNvSpPr>
              <a:spLocks noChangeShapeType="1"/>
            </p:cNvSpPr>
            <p:nvPr/>
          </p:nvSpPr>
          <p:spPr bwMode="auto">
            <a:xfrm>
              <a:off x="1157" y="3612"/>
              <a:ext cx="2540"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712254" name="Rectangle 126"/>
            <p:cNvSpPr>
              <a:spLocks noChangeArrowheads="1"/>
            </p:cNvSpPr>
            <p:nvPr/>
          </p:nvSpPr>
          <p:spPr bwMode="auto">
            <a:xfrm>
              <a:off x="1519" y="3385"/>
              <a:ext cx="363" cy="227"/>
            </a:xfrm>
            <a:prstGeom prst="rect">
              <a:avLst/>
            </a:prstGeom>
            <a:solidFill>
              <a:srgbClr val="FFFF66"/>
            </a:solidFill>
            <a:ln w="28575" algn="ctr">
              <a:solidFill>
                <a:schemeClr val="tx1"/>
              </a:solidFill>
              <a:miter lim="800000"/>
              <a:headEnd/>
              <a:tailEnd type="none" w="med" len="lg"/>
            </a:ln>
            <a:effectLst/>
          </p:spPr>
          <p:txBody>
            <a:bodyPr wrap="none" anchor="ctr"/>
            <a:lstStyle/>
            <a:p>
              <a:pPr>
                <a:spcBef>
                  <a:spcPct val="0"/>
                </a:spcBef>
              </a:pPr>
              <a:r>
                <a:rPr lang="en-US" altLang="zh-CN" sz="1800"/>
                <a:t>k+2</a:t>
              </a:r>
              <a:endParaRPr lang="en-US" altLang="zh-CN" sz="1800" baseline="-25000"/>
            </a:p>
          </p:txBody>
        </p:sp>
        <p:sp>
          <p:nvSpPr>
            <p:cNvPr id="1712255" name="Rectangle 127"/>
            <p:cNvSpPr>
              <a:spLocks noChangeArrowheads="1"/>
            </p:cNvSpPr>
            <p:nvPr/>
          </p:nvSpPr>
          <p:spPr bwMode="auto">
            <a:xfrm>
              <a:off x="1882" y="3385"/>
              <a:ext cx="363" cy="227"/>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k+1</a:t>
              </a:r>
              <a:endParaRPr lang="en-US" altLang="zh-CN" sz="1800" baseline="-25000"/>
            </a:p>
          </p:txBody>
        </p:sp>
        <p:sp>
          <p:nvSpPr>
            <p:cNvPr id="1712256" name="Rectangle 128"/>
            <p:cNvSpPr>
              <a:spLocks noChangeArrowheads="1"/>
            </p:cNvSpPr>
            <p:nvPr/>
          </p:nvSpPr>
          <p:spPr bwMode="auto">
            <a:xfrm>
              <a:off x="2244" y="3385"/>
              <a:ext cx="363" cy="227"/>
            </a:xfrm>
            <a:prstGeom prst="rect">
              <a:avLst/>
            </a:prstGeom>
            <a:solidFill>
              <a:srgbClr val="FF99CC"/>
            </a:solidFill>
            <a:ln w="28575" algn="ctr">
              <a:solidFill>
                <a:schemeClr val="tx1"/>
              </a:solidFill>
              <a:miter lim="800000"/>
              <a:headEnd/>
              <a:tailEnd type="none" w="med" len="lg"/>
            </a:ln>
            <a:effectLst/>
          </p:spPr>
          <p:txBody>
            <a:bodyPr wrap="none" anchor="ctr"/>
            <a:lstStyle/>
            <a:p>
              <a:pPr>
                <a:spcBef>
                  <a:spcPct val="0"/>
                </a:spcBef>
              </a:pPr>
              <a:r>
                <a:rPr lang="en-US" altLang="zh-CN" sz="1800"/>
                <a:t>k</a:t>
              </a:r>
              <a:endParaRPr lang="en-US" altLang="zh-CN" sz="1800" baseline="-25000"/>
            </a:p>
          </p:txBody>
        </p:sp>
        <p:sp>
          <p:nvSpPr>
            <p:cNvPr id="1712257" name="Rectangle 129"/>
            <p:cNvSpPr>
              <a:spLocks noChangeArrowheads="1"/>
            </p:cNvSpPr>
            <p:nvPr/>
          </p:nvSpPr>
          <p:spPr bwMode="auto">
            <a:xfrm>
              <a:off x="2607" y="3385"/>
              <a:ext cx="363" cy="227"/>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k-1</a:t>
              </a:r>
              <a:endParaRPr lang="en-US" altLang="zh-CN" sz="1800" baseline="-25000"/>
            </a:p>
          </p:txBody>
        </p:sp>
        <p:sp>
          <p:nvSpPr>
            <p:cNvPr id="1712258" name="Rectangle 130"/>
            <p:cNvSpPr>
              <a:spLocks noChangeArrowheads="1"/>
            </p:cNvSpPr>
            <p:nvPr/>
          </p:nvSpPr>
          <p:spPr bwMode="auto">
            <a:xfrm>
              <a:off x="2970" y="3385"/>
              <a:ext cx="363" cy="227"/>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k-2</a:t>
              </a:r>
              <a:endParaRPr lang="en-US" altLang="zh-CN" sz="1800" baseline="-25000"/>
            </a:p>
          </p:txBody>
        </p:sp>
        <p:sp>
          <p:nvSpPr>
            <p:cNvPr id="1712259" name="Rectangle 131"/>
            <p:cNvSpPr>
              <a:spLocks noChangeArrowheads="1"/>
            </p:cNvSpPr>
            <p:nvPr/>
          </p:nvSpPr>
          <p:spPr bwMode="auto">
            <a:xfrm>
              <a:off x="1519" y="3612"/>
              <a:ext cx="363" cy="227"/>
            </a:xfrm>
            <a:prstGeom prst="rect">
              <a:avLst/>
            </a:prstGeom>
            <a:noFill/>
            <a:ln w="28575" algn="ctr">
              <a:noFill/>
              <a:miter lim="800000"/>
              <a:headEnd/>
              <a:tailEnd type="none" w="med" len="lg"/>
            </a:ln>
            <a:effectLst/>
          </p:spPr>
          <p:txBody>
            <a:bodyPr wrap="none" anchor="ctr"/>
            <a:lstStyle/>
            <a:p>
              <a:pPr>
                <a:spcBef>
                  <a:spcPct val="0"/>
                </a:spcBef>
              </a:pPr>
              <a:r>
                <a:rPr lang="en-US" altLang="zh-CN" sz="1800"/>
                <a:t>S</a:t>
              </a:r>
              <a:r>
                <a:rPr lang="en-US" altLang="zh-CN" sz="1800" baseline="-25000"/>
                <a:t>2</a:t>
              </a:r>
            </a:p>
          </p:txBody>
        </p:sp>
        <p:sp>
          <p:nvSpPr>
            <p:cNvPr id="1712260" name="Rectangle 132"/>
            <p:cNvSpPr>
              <a:spLocks noChangeArrowheads="1"/>
            </p:cNvSpPr>
            <p:nvPr/>
          </p:nvSpPr>
          <p:spPr bwMode="auto">
            <a:xfrm>
              <a:off x="1882" y="3612"/>
              <a:ext cx="363" cy="227"/>
            </a:xfrm>
            <a:prstGeom prst="rect">
              <a:avLst/>
            </a:prstGeom>
            <a:noFill/>
            <a:ln w="28575" algn="ctr">
              <a:noFill/>
              <a:miter lim="800000"/>
              <a:headEnd/>
              <a:tailEnd type="none" w="med" len="lg"/>
            </a:ln>
            <a:effectLst/>
          </p:spPr>
          <p:txBody>
            <a:bodyPr wrap="none" anchor="ctr"/>
            <a:lstStyle/>
            <a:p>
              <a:pPr>
                <a:spcBef>
                  <a:spcPct val="0"/>
                </a:spcBef>
              </a:pPr>
              <a:r>
                <a:rPr lang="en-US" altLang="zh-CN" sz="1800"/>
                <a:t>S</a:t>
              </a:r>
              <a:r>
                <a:rPr lang="en-US" altLang="zh-CN" sz="1800" baseline="-25000"/>
                <a:t>3</a:t>
              </a:r>
            </a:p>
          </p:txBody>
        </p:sp>
        <p:sp>
          <p:nvSpPr>
            <p:cNvPr id="1712261" name="Rectangle 133"/>
            <p:cNvSpPr>
              <a:spLocks noChangeArrowheads="1"/>
            </p:cNvSpPr>
            <p:nvPr/>
          </p:nvSpPr>
          <p:spPr bwMode="auto">
            <a:xfrm>
              <a:off x="2245" y="3612"/>
              <a:ext cx="363" cy="227"/>
            </a:xfrm>
            <a:prstGeom prst="rect">
              <a:avLst/>
            </a:prstGeom>
            <a:noFill/>
            <a:ln w="28575" algn="ctr">
              <a:noFill/>
              <a:miter lim="800000"/>
              <a:headEnd/>
              <a:tailEnd type="none" w="med" len="lg"/>
            </a:ln>
            <a:effectLst/>
          </p:spPr>
          <p:txBody>
            <a:bodyPr wrap="none" anchor="ctr"/>
            <a:lstStyle/>
            <a:p>
              <a:pPr>
                <a:spcBef>
                  <a:spcPct val="0"/>
                </a:spcBef>
              </a:pPr>
              <a:r>
                <a:rPr lang="en-US" altLang="zh-CN" sz="1800"/>
                <a:t>S</a:t>
              </a:r>
              <a:r>
                <a:rPr lang="en-US" altLang="zh-CN" sz="1800" baseline="-25000"/>
                <a:t>4</a:t>
              </a:r>
            </a:p>
          </p:txBody>
        </p:sp>
        <p:sp>
          <p:nvSpPr>
            <p:cNvPr id="1712262" name="Rectangle 134"/>
            <p:cNvSpPr>
              <a:spLocks noChangeArrowheads="1"/>
            </p:cNvSpPr>
            <p:nvPr/>
          </p:nvSpPr>
          <p:spPr bwMode="auto">
            <a:xfrm>
              <a:off x="2607" y="3612"/>
              <a:ext cx="363" cy="227"/>
            </a:xfrm>
            <a:prstGeom prst="rect">
              <a:avLst/>
            </a:prstGeom>
            <a:noFill/>
            <a:ln w="28575" algn="ctr">
              <a:noFill/>
              <a:miter lim="800000"/>
              <a:headEnd/>
              <a:tailEnd type="none" w="med" len="lg"/>
            </a:ln>
            <a:effectLst/>
          </p:spPr>
          <p:txBody>
            <a:bodyPr wrap="none" anchor="ctr"/>
            <a:lstStyle/>
            <a:p>
              <a:pPr>
                <a:spcBef>
                  <a:spcPct val="0"/>
                </a:spcBef>
              </a:pPr>
              <a:r>
                <a:rPr lang="en-US" altLang="zh-CN" sz="1800"/>
                <a:t>S</a:t>
              </a:r>
              <a:r>
                <a:rPr lang="en-US" altLang="zh-CN" sz="1800" baseline="-25000"/>
                <a:t>5</a:t>
              </a:r>
            </a:p>
          </p:txBody>
        </p:sp>
        <p:sp>
          <p:nvSpPr>
            <p:cNvPr id="1712263" name="Rectangle 135"/>
            <p:cNvSpPr>
              <a:spLocks noChangeArrowheads="1"/>
            </p:cNvSpPr>
            <p:nvPr/>
          </p:nvSpPr>
          <p:spPr bwMode="auto">
            <a:xfrm>
              <a:off x="2970" y="3612"/>
              <a:ext cx="363" cy="227"/>
            </a:xfrm>
            <a:prstGeom prst="rect">
              <a:avLst/>
            </a:prstGeom>
            <a:noFill/>
            <a:ln w="28575" algn="ctr">
              <a:noFill/>
              <a:miter lim="800000"/>
              <a:headEnd/>
              <a:tailEnd type="none" w="med" len="lg"/>
            </a:ln>
            <a:effectLst/>
          </p:spPr>
          <p:txBody>
            <a:bodyPr wrap="none" anchor="ctr"/>
            <a:lstStyle/>
            <a:p>
              <a:pPr>
                <a:spcBef>
                  <a:spcPct val="0"/>
                </a:spcBef>
              </a:pPr>
              <a:r>
                <a:rPr lang="en-US" altLang="zh-CN" sz="1800"/>
                <a:t>S</a:t>
              </a:r>
              <a:r>
                <a:rPr lang="en-US" altLang="zh-CN" sz="1800" baseline="-25000"/>
                <a:t>6</a:t>
              </a:r>
            </a:p>
          </p:txBody>
        </p:sp>
        <p:sp>
          <p:nvSpPr>
            <p:cNvPr id="1712264" name="Rectangle 136"/>
            <p:cNvSpPr>
              <a:spLocks noChangeArrowheads="1"/>
            </p:cNvSpPr>
            <p:nvPr/>
          </p:nvSpPr>
          <p:spPr bwMode="auto">
            <a:xfrm>
              <a:off x="1519" y="3158"/>
              <a:ext cx="363" cy="227"/>
            </a:xfrm>
            <a:prstGeom prst="rect">
              <a:avLst/>
            </a:prstGeom>
            <a:solidFill>
              <a:srgbClr val="FF9933"/>
            </a:solidFill>
            <a:ln w="28575" algn="ctr">
              <a:solidFill>
                <a:schemeClr val="tx1"/>
              </a:solidFill>
              <a:miter lim="800000"/>
              <a:headEnd/>
              <a:tailEnd type="none" w="med" len="lg"/>
            </a:ln>
            <a:effectLst/>
          </p:spPr>
          <p:txBody>
            <a:bodyPr wrap="none" anchor="ctr"/>
            <a:lstStyle/>
            <a:p>
              <a:pPr>
                <a:spcBef>
                  <a:spcPct val="0"/>
                </a:spcBef>
              </a:pPr>
              <a:r>
                <a:rPr lang="en-US" altLang="zh-CN" sz="1800"/>
                <a:t>k+2</a:t>
              </a:r>
              <a:endParaRPr lang="en-US" altLang="zh-CN" sz="1800" baseline="-25000"/>
            </a:p>
          </p:txBody>
        </p:sp>
        <p:sp>
          <p:nvSpPr>
            <p:cNvPr id="1712265" name="Rectangle 137"/>
            <p:cNvSpPr>
              <a:spLocks noChangeArrowheads="1"/>
            </p:cNvSpPr>
            <p:nvPr/>
          </p:nvSpPr>
          <p:spPr bwMode="auto">
            <a:xfrm>
              <a:off x="1882" y="2931"/>
              <a:ext cx="363" cy="227"/>
            </a:xfrm>
            <a:prstGeom prst="rect">
              <a:avLst/>
            </a:prstGeom>
            <a:solidFill>
              <a:srgbClr val="FFFF66"/>
            </a:solidFill>
            <a:ln w="28575" algn="ctr">
              <a:solidFill>
                <a:schemeClr val="tx1"/>
              </a:solidFill>
              <a:miter lim="800000"/>
              <a:headEnd/>
              <a:tailEnd type="none" w="med" len="lg"/>
            </a:ln>
            <a:effectLst/>
          </p:spPr>
          <p:txBody>
            <a:bodyPr wrap="none" anchor="ctr"/>
            <a:lstStyle/>
            <a:p>
              <a:pPr>
                <a:spcBef>
                  <a:spcPct val="0"/>
                </a:spcBef>
              </a:pPr>
              <a:r>
                <a:rPr lang="en-US" altLang="zh-CN" sz="1800"/>
                <a:t>k+2</a:t>
              </a:r>
              <a:endParaRPr lang="en-US" altLang="zh-CN" sz="1800" baseline="-25000"/>
            </a:p>
          </p:txBody>
        </p:sp>
        <p:sp>
          <p:nvSpPr>
            <p:cNvPr id="1712266" name="Rectangle 138"/>
            <p:cNvSpPr>
              <a:spLocks noChangeArrowheads="1"/>
            </p:cNvSpPr>
            <p:nvPr/>
          </p:nvSpPr>
          <p:spPr bwMode="auto">
            <a:xfrm>
              <a:off x="2245" y="2704"/>
              <a:ext cx="363" cy="227"/>
            </a:xfrm>
            <a:prstGeom prst="rect">
              <a:avLst/>
            </a:prstGeom>
            <a:solidFill>
              <a:srgbClr val="FFFF66"/>
            </a:solidFill>
            <a:ln w="28575" algn="ctr">
              <a:solidFill>
                <a:schemeClr val="tx1"/>
              </a:solidFill>
              <a:miter lim="800000"/>
              <a:headEnd/>
              <a:tailEnd type="none" w="med" len="lg"/>
            </a:ln>
            <a:effectLst/>
          </p:spPr>
          <p:txBody>
            <a:bodyPr wrap="none" anchor="ctr"/>
            <a:lstStyle/>
            <a:p>
              <a:pPr>
                <a:spcBef>
                  <a:spcPct val="0"/>
                </a:spcBef>
              </a:pPr>
              <a:r>
                <a:rPr lang="en-US" altLang="zh-CN" sz="1800"/>
                <a:t>k+2</a:t>
              </a:r>
              <a:endParaRPr lang="en-US" altLang="zh-CN" sz="1800" baseline="-25000"/>
            </a:p>
          </p:txBody>
        </p:sp>
        <p:sp>
          <p:nvSpPr>
            <p:cNvPr id="1712267" name="Rectangle 139"/>
            <p:cNvSpPr>
              <a:spLocks noChangeArrowheads="1"/>
            </p:cNvSpPr>
            <p:nvPr/>
          </p:nvSpPr>
          <p:spPr bwMode="auto">
            <a:xfrm>
              <a:off x="2245" y="3158"/>
              <a:ext cx="363" cy="227"/>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k+1</a:t>
              </a:r>
              <a:endParaRPr lang="en-US" altLang="zh-CN" sz="1800" baseline="-25000"/>
            </a:p>
          </p:txBody>
        </p:sp>
        <p:sp>
          <p:nvSpPr>
            <p:cNvPr id="1712268" name="Rectangle 140"/>
            <p:cNvSpPr>
              <a:spLocks noChangeArrowheads="1"/>
            </p:cNvSpPr>
            <p:nvPr/>
          </p:nvSpPr>
          <p:spPr bwMode="auto">
            <a:xfrm>
              <a:off x="2607" y="3158"/>
              <a:ext cx="363" cy="227"/>
            </a:xfrm>
            <a:prstGeom prst="rect">
              <a:avLst/>
            </a:prstGeom>
            <a:solidFill>
              <a:srgbClr val="FF99CC"/>
            </a:solidFill>
            <a:ln w="28575" algn="ctr">
              <a:solidFill>
                <a:schemeClr val="tx1"/>
              </a:solidFill>
              <a:miter lim="800000"/>
              <a:headEnd/>
              <a:tailEnd type="none" w="med" len="lg"/>
            </a:ln>
            <a:effectLst/>
          </p:spPr>
          <p:txBody>
            <a:bodyPr wrap="none" anchor="ctr"/>
            <a:lstStyle/>
            <a:p>
              <a:pPr>
                <a:spcBef>
                  <a:spcPct val="0"/>
                </a:spcBef>
              </a:pPr>
              <a:r>
                <a:rPr lang="en-US" altLang="zh-CN" sz="1800"/>
                <a:t>k</a:t>
              </a:r>
              <a:endParaRPr lang="en-US" altLang="zh-CN" sz="1800" baseline="-25000"/>
            </a:p>
          </p:txBody>
        </p:sp>
        <p:sp>
          <p:nvSpPr>
            <p:cNvPr id="1712269" name="Rectangle 141"/>
            <p:cNvSpPr>
              <a:spLocks noChangeArrowheads="1"/>
            </p:cNvSpPr>
            <p:nvPr/>
          </p:nvSpPr>
          <p:spPr bwMode="auto">
            <a:xfrm>
              <a:off x="2970" y="3158"/>
              <a:ext cx="363" cy="227"/>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k-1</a:t>
              </a:r>
              <a:endParaRPr lang="en-US" altLang="zh-CN" sz="1800" baseline="-25000"/>
            </a:p>
          </p:txBody>
        </p:sp>
        <p:sp>
          <p:nvSpPr>
            <p:cNvPr id="1712270" name="Rectangle 142"/>
            <p:cNvSpPr>
              <a:spLocks noChangeArrowheads="1"/>
            </p:cNvSpPr>
            <p:nvPr/>
          </p:nvSpPr>
          <p:spPr bwMode="auto">
            <a:xfrm>
              <a:off x="1882" y="3158"/>
              <a:ext cx="363" cy="227"/>
            </a:xfrm>
            <a:prstGeom prst="rect">
              <a:avLst/>
            </a:prstGeom>
            <a:solidFill>
              <a:schemeClr val="folHlink"/>
            </a:solidFill>
            <a:ln w="28575" algn="ctr">
              <a:solidFill>
                <a:schemeClr val="tx1"/>
              </a:solidFill>
              <a:miter lim="800000"/>
              <a:headEnd/>
              <a:tailEnd type="none" w="med" len="lg"/>
            </a:ln>
            <a:effectLst/>
          </p:spPr>
          <p:txBody>
            <a:bodyPr wrap="none" anchor="ctr"/>
            <a:lstStyle/>
            <a:p>
              <a:pPr>
                <a:spcBef>
                  <a:spcPct val="0"/>
                </a:spcBef>
              </a:pPr>
              <a:r>
                <a:rPr lang="zh-CN" altLang="en-US" sz="1800">
                  <a:solidFill>
                    <a:srgbClr val="0000FF"/>
                  </a:solidFill>
                </a:rPr>
                <a:t>空闲</a:t>
              </a:r>
              <a:endParaRPr lang="zh-CN" altLang="en-US" sz="1800" baseline="-25000">
                <a:solidFill>
                  <a:srgbClr val="0000FF"/>
                </a:solidFill>
              </a:endParaRPr>
            </a:p>
          </p:txBody>
        </p:sp>
        <p:sp>
          <p:nvSpPr>
            <p:cNvPr id="1712271" name="Rectangle 143"/>
            <p:cNvSpPr>
              <a:spLocks noChangeArrowheads="1"/>
            </p:cNvSpPr>
            <p:nvPr/>
          </p:nvSpPr>
          <p:spPr bwMode="auto">
            <a:xfrm>
              <a:off x="1111" y="2160"/>
              <a:ext cx="816" cy="227"/>
            </a:xfrm>
            <a:prstGeom prst="rect">
              <a:avLst/>
            </a:prstGeom>
            <a:noFill/>
            <a:ln w="28575" algn="ctr">
              <a:noFill/>
              <a:miter lim="800000"/>
              <a:headEnd/>
              <a:tailEnd type="none" w="med" len="lg"/>
            </a:ln>
            <a:effectLst/>
          </p:spPr>
          <p:txBody>
            <a:bodyPr wrap="none" anchor="ctr"/>
            <a:lstStyle/>
            <a:p>
              <a:pPr algn="r">
                <a:spcBef>
                  <a:spcPct val="0"/>
                </a:spcBef>
              </a:pPr>
              <a:r>
                <a:rPr lang="zh-CN" altLang="en-US" sz="1800"/>
                <a:t>时钟周期 </a:t>
              </a:r>
              <a:r>
                <a:rPr lang="en-US" altLang="zh-CN" sz="2000" i="1"/>
                <a:t>t</a:t>
              </a:r>
              <a:endParaRPr lang="en-US" altLang="zh-CN" sz="2000" i="1" baseline="-25000"/>
            </a:p>
          </p:txBody>
        </p:sp>
        <p:sp>
          <p:nvSpPr>
            <p:cNvPr id="1712272" name="Rectangle 144"/>
            <p:cNvSpPr>
              <a:spLocks noChangeArrowheads="1"/>
            </p:cNvSpPr>
            <p:nvPr/>
          </p:nvSpPr>
          <p:spPr bwMode="auto">
            <a:xfrm>
              <a:off x="3379" y="3385"/>
              <a:ext cx="635" cy="227"/>
            </a:xfrm>
            <a:prstGeom prst="rect">
              <a:avLst/>
            </a:prstGeom>
            <a:noFill/>
            <a:ln w="28575" algn="ctr">
              <a:noFill/>
              <a:miter lim="800000"/>
              <a:headEnd/>
              <a:tailEnd type="none" w="med" len="lg"/>
            </a:ln>
            <a:effectLst/>
          </p:spPr>
          <p:txBody>
            <a:bodyPr wrap="none" anchor="ctr"/>
            <a:lstStyle/>
            <a:p>
              <a:pPr algn="r">
                <a:spcBef>
                  <a:spcPct val="0"/>
                </a:spcBef>
              </a:pPr>
              <a:r>
                <a:rPr lang="zh-CN" altLang="en-US" sz="1800"/>
                <a:t>功能段</a:t>
              </a:r>
              <a:r>
                <a:rPr lang="en-US" altLang="zh-CN" sz="1800"/>
                <a:t>S</a:t>
              </a:r>
              <a:endParaRPr lang="en-US" altLang="zh-CN" sz="2000" i="1" baseline="-25000"/>
            </a:p>
          </p:txBody>
        </p:sp>
        <p:sp>
          <p:nvSpPr>
            <p:cNvPr id="1712273" name="Rectangle 145"/>
            <p:cNvSpPr>
              <a:spLocks noChangeArrowheads="1"/>
            </p:cNvSpPr>
            <p:nvPr/>
          </p:nvSpPr>
          <p:spPr bwMode="auto">
            <a:xfrm>
              <a:off x="2971" y="2931"/>
              <a:ext cx="363" cy="227"/>
            </a:xfrm>
            <a:prstGeom prst="rect">
              <a:avLst/>
            </a:prstGeom>
            <a:solidFill>
              <a:srgbClr val="FF99CC"/>
            </a:solidFill>
            <a:ln w="28575" algn="ctr">
              <a:solidFill>
                <a:schemeClr val="tx1"/>
              </a:solidFill>
              <a:miter lim="800000"/>
              <a:headEnd/>
              <a:tailEnd type="none" w="med" len="lg"/>
            </a:ln>
            <a:effectLst/>
          </p:spPr>
          <p:txBody>
            <a:bodyPr wrap="none" anchor="ctr"/>
            <a:lstStyle/>
            <a:p>
              <a:pPr>
                <a:spcBef>
                  <a:spcPct val="0"/>
                </a:spcBef>
              </a:pPr>
              <a:r>
                <a:rPr lang="en-US" altLang="zh-CN" sz="1800"/>
                <a:t>k</a:t>
              </a:r>
              <a:endParaRPr lang="en-US" altLang="zh-CN" sz="1800" baseline="-25000"/>
            </a:p>
          </p:txBody>
        </p:sp>
        <p:sp>
          <p:nvSpPr>
            <p:cNvPr id="1712274" name="Rectangle 146"/>
            <p:cNvSpPr>
              <a:spLocks noChangeArrowheads="1"/>
            </p:cNvSpPr>
            <p:nvPr/>
          </p:nvSpPr>
          <p:spPr bwMode="auto">
            <a:xfrm>
              <a:off x="1519" y="2931"/>
              <a:ext cx="363" cy="227"/>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k+3</a:t>
              </a:r>
              <a:endParaRPr lang="en-US" altLang="zh-CN" sz="1800" baseline="-25000"/>
            </a:p>
          </p:txBody>
        </p:sp>
        <p:sp>
          <p:nvSpPr>
            <p:cNvPr id="1712275" name="Rectangle 147"/>
            <p:cNvSpPr>
              <a:spLocks noChangeArrowheads="1"/>
            </p:cNvSpPr>
            <p:nvPr/>
          </p:nvSpPr>
          <p:spPr bwMode="auto">
            <a:xfrm>
              <a:off x="1519" y="2704"/>
              <a:ext cx="363" cy="227"/>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k+4</a:t>
              </a:r>
              <a:endParaRPr lang="en-US" altLang="zh-CN" sz="1800" baseline="-25000"/>
            </a:p>
          </p:txBody>
        </p:sp>
        <p:sp>
          <p:nvSpPr>
            <p:cNvPr id="1712276" name="Rectangle 148"/>
            <p:cNvSpPr>
              <a:spLocks noChangeArrowheads="1"/>
            </p:cNvSpPr>
            <p:nvPr/>
          </p:nvSpPr>
          <p:spPr bwMode="auto">
            <a:xfrm>
              <a:off x="1881" y="2705"/>
              <a:ext cx="363" cy="227"/>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k+3</a:t>
              </a:r>
              <a:endParaRPr lang="en-US" altLang="zh-CN" sz="1800" baseline="-25000"/>
            </a:p>
          </p:txBody>
        </p:sp>
        <p:sp>
          <p:nvSpPr>
            <p:cNvPr id="1712277" name="Rectangle 149"/>
            <p:cNvSpPr>
              <a:spLocks noChangeArrowheads="1"/>
            </p:cNvSpPr>
            <p:nvPr/>
          </p:nvSpPr>
          <p:spPr bwMode="auto">
            <a:xfrm>
              <a:off x="2245" y="2931"/>
              <a:ext cx="363" cy="227"/>
            </a:xfrm>
            <a:prstGeom prst="rect">
              <a:avLst/>
            </a:prstGeom>
            <a:solidFill>
              <a:schemeClr val="folHlink"/>
            </a:solidFill>
            <a:ln w="28575" algn="ctr">
              <a:solidFill>
                <a:schemeClr val="tx1"/>
              </a:solidFill>
              <a:miter lim="800000"/>
              <a:headEnd/>
              <a:tailEnd type="none" w="med" len="lg"/>
            </a:ln>
            <a:effectLst/>
          </p:spPr>
          <p:txBody>
            <a:bodyPr wrap="none" anchor="ctr"/>
            <a:lstStyle/>
            <a:p>
              <a:pPr>
                <a:spcBef>
                  <a:spcPct val="0"/>
                </a:spcBef>
              </a:pPr>
              <a:r>
                <a:rPr lang="zh-CN" altLang="en-US" sz="1800">
                  <a:solidFill>
                    <a:srgbClr val="0000FF"/>
                  </a:solidFill>
                </a:rPr>
                <a:t>空闲</a:t>
              </a:r>
              <a:endParaRPr lang="zh-CN" altLang="en-US" sz="1800" baseline="-25000">
                <a:solidFill>
                  <a:srgbClr val="0000FF"/>
                </a:solidFill>
              </a:endParaRPr>
            </a:p>
          </p:txBody>
        </p:sp>
        <p:sp>
          <p:nvSpPr>
            <p:cNvPr id="1712278" name="Rectangle 150"/>
            <p:cNvSpPr>
              <a:spLocks noChangeArrowheads="1"/>
            </p:cNvSpPr>
            <p:nvPr/>
          </p:nvSpPr>
          <p:spPr bwMode="auto">
            <a:xfrm>
              <a:off x="2608" y="2704"/>
              <a:ext cx="363" cy="227"/>
            </a:xfrm>
            <a:prstGeom prst="rect">
              <a:avLst/>
            </a:prstGeom>
            <a:solidFill>
              <a:schemeClr val="folHlink"/>
            </a:solidFill>
            <a:ln w="28575" algn="ctr">
              <a:solidFill>
                <a:schemeClr val="tx1"/>
              </a:solidFill>
              <a:miter lim="800000"/>
              <a:headEnd/>
              <a:tailEnd type="none" w="med" len="lg"/>
            </a:ln>
            <a:effectLst/>
          </p:spPr>
          <p:txBody>
            <a:bodyPr wrap="none" anchor="ctr"/>
            <a:lstStyle/>
            <a:p>
              <a:pPr>
                <a:spcBef>
                  <a:spcPct val="0"/>
                </a:spcBef>
              </a:pPr>
              <a:r>
                <a:rPr lang="zh-CN" altLang="en-US" sz="1800">
                  <a:solidFill>
                    <a:srgbClr val="0000FF"/>
                  </a:solidFill>
                </a:rPr>
                <a:t>空闲</a:t>
              </a:r>
              <a:endParaRPr lang="zh-CN" altLang="en-US" sz="1800" baseline="-25000">
                <a:solidFill>
                  <a:srgbClr val="0000FF"/>
                </a:solidFill>
              </a:endParaRPr>
            </a:p>
          </p:txBody>
        </p:sp>
        <p:sp>
          <p:nvSpPr>
            <p:cNvPr id="1712279" name="Rectangle 151"/>
            <p:cNvSpPr>
              <a:spLocks noChangeArrowheads="1"/>
            </p:cNvSpPr>
            <p:nvPr/>
          </p:nvSpPr>
          <p:spPr bwMode="auto">
            <a:xfrm>
              <a:off x="2608" y="2931"/>
              <a:ext cx="363" cy="227"/>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k+1</a:t>
              </a:r>
              <a:endParaRPr lang="en-US" altLang="zh-CN" sz="1800" baseline="-25000"/>
            </a:p>
          </p:txBody>
        </p:sp>
        <p:sp>
          <p:nvSpPr>
            <p:cNvPr id="1712280" name="Rectangle 152"/>
            <p:cNvSpPr>
              <a:spLocks noChangeArrowheads="1"/>
            </p:cNvSpPr>
            <p:nvPr/>
          </p:nvSpPr>
          <p:spPr bwMode="auto">
            <a:xfrm>
              <a:off x="2971" y="2704"/>
              <a:ext cx="363" cy="227"/>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k+1</a:t>
              </a:r>
              <a:endParaRPr lang="en-US" altLang="zh-CN" sz="1800" baseline="-25000"/>
            </a:p>
          </p:txBody>
        </p:sp>
      </p:grpSp>
      <p:sp>
        <p:nvSpPr>
          <p:cNvPr id="1712281" name="AutoShape 153">
            <a:hlinkClick r:id="" action="ppaction://hlinkshowjump?jump=previousslide" highlightClick="1"/>
          </p:cNvPr>
          <p:cNvSpPr>
            <a:spLocks noChangeArrowheads="1"/>
          </p:cNvSpPr>
          <p:nvPr/>
        </p:nvSpPr>
        <p:spPr bwMode="auto">
          <a:xfrm>
            <a:off x="6948488" y="5734050"/>
            <a:ext cx="503237" cy="503238"/>
          </a:xfrm>
          <a:prstGeom prst="actionButtonBackPrevious">
            <a:avLst/>
          </a:prstGeom>
          <a:solidFill>
            <a:srgbClr val="9999FF"/>
          </a:solidFill>
          <a:ln w="28575">
            <a:noFill/>
            <a:miter lim="800000"/>
            <a:headEnd/>
            <a:tailEnd/>
          </a:ln>
          <a:effectLst/>
        </p:spPr>
        <p:txBody>
          <a:bodyPr wrap="none" anchor="ctr"/>
          <a:lstStyle/>
          <a:p>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12234"/>
                                        </p:tgtEl>
                                        <p:attrNameLst>
                                          <p:attrName>style.visibility</p:attrName>
                                        </p:attrNameLst>
                                      </p:cBhvr>
                                      <p:to>
                                        <p:strVal val="visible"/>
                                      </p:to>
                                    </p:set>
                                  </p:childTnLst>
                                </p:cTn>
                              </p:par>
                            </p:childTnLst>
                          </p:cTn>
                        </p:par>
                        <p:par>
                          <p:cTn id="7" fill="hold">
                            <p:stCondLst>
                              <p:cond delay="0"/>
                            </p:stCondLst>
                            <p:childTnLst>
                              <p:par>
                                <p:cTn id="8" presetID="17" presetClass="entr" presetSubtype="4" fill="hold" grpId="0" nodeType="afterEffect">
                                  <p:stCondLst>
                                    <p:cond delay="0"/>
                                  </p:stCondLst>
                                  <p:childTnLst>
                                    <p:set>
                                      <p:cBhvr>
                                        <p:cTn id="9" dur="1" fill="hold">
                                          <p:stCondLst>
                                            <p:cond delay="0"/>
                                          </p:stCondLst>
                                        </p:cTn>
                                        <p:tgtEl>
                                          <p:spTgt spid="1712224"/>
                                        </p:tgtEl>
                                        <p:attrNameLst>
                                          <p:attrName>style.visibility</p:attrName>
                                        </p:attrNameLst>
                                      </p:cBhvr>
                                      <p:to>
                                        <p:strVal val="visible"/>
                                      </p:to>
                                    </p:set>
                                    <p:anim calcmode="lin" valueType="num">
                                      <p:cBhvr>
                                        <p:cTn id="10" dur="500" fill="hold"/>
                                        <p:tgtEl>
                                          <p:spTgt spid="1712224"/>
                                        </p:tgtEl>
                                        <p:attrNameLst>
                                          <p:attrName>ppt_x</p:attrName>
                                        </p:attrNameLst>
                                      </p:cBhvr>
                                      <p:tavLst>
                                        <p:tav tm="0">
                                          <p:val>
                                            <p:strVal val="#ppt_x"/>
                                          </p:val>
                                        </p:tav>
                                        <p:tav tm="100000">
                                          <p:val>
                                            <p:strVal val="#ppt_x"/>
                                          </p:val>
                                        </p:tav>
                                      </p:tavLst>
                                    </p:anim>
                                    <p:anim calcmode="lin" valueType="num">
                                      <p:cBhvr>
                                        <p:cTn id="11" dur="500" fill="hold"/>
                                        <p:tgtEl>
                                          <p:spTgt spid="1712224"/>
                                        </p:tgtEl>
                                        <p:attrNameLst>
                                          <p:attrName>ppt_y</p:attrName>
                                        </p:attrNameLst>
                                      </p:cBhvr>
                                      <p:tavLst>
                                        <p:tav tm="0">
                                          <p:val>
                                            <p:strVal val="#ppt_y+#ppt_h/2"/>
                                          </p:val>
                                        </p:tav>
                                        <p:tav tm="100000">
                                          <p:val>
                                            <p:strVal val="#ppt_y"/>
                                          </p:val>
                                        </p:tav>
                                      </p:tavLst>
                                    </p:anim>
                                    <p:anim calcmode="lin" valueType="num">
                                      <p:cBhvr>
                                        <p:cTn id="12" dur="500" fill="hold"/>
                                        <p:tgtEl>
                                          <p:spTgt spid="1712224"/>
                                        </p:tgtEl>
                                        <p:attrNameLst>
                                          <p:attrName>ppt_w</p:attrName>
                                        </p:attrNameLst>
                                      </p:cBhvr>
                                      <p:tavLst>
                                        <p:tav tm="0">
                                          <p:val>
                                            <p:strVal val="#ppt_w"/>
                                          </p:val>
                                        </p:tav>
                                        <p:tav tm="100000">
                                          <p:val>
                                            <p:strVal val="#ppt_w"/>
                                          </p:val>
                                        </p:tav>
                                      </p:tavLst>
                                    </p:anim>
                                    <p:anim calcmode="lin" valueType="num">
                                      <p:cBhvr>
                                        <p:cTn id="13" dur="500" fill="hold"/>
                                        <p:tgtEl>
                                          <p:spTgt spid="1712224"/>
                                        </p:tgtEl>
                                        <p:attrNameLst>
                                          <p:attrName>ppt_h</p:attrName>
                                        </p:attrNameLst>
                                      </p:cBhvr>
                                      <p:tavLst>
                                        <p:tav tm="0">
                                          <p:val>
                                            <p:fltVal val="0"/>
                                          </p:val>
                                        </p:tav>
                                        <p:tav tm="100000">
                                          <p:val>
                                            <p:strVal val="#ppt_h"/>
                                          </p:val>
                                        </p:tav>
                                      </p:tavLst>
                                    </p:anim>
                                  </p:childTnLst>
                                </p:cTn>
                              </p:par>
                            </p:childTnLst>
                          </p:cTn>
                        </p:par>
                        <p:par>
                          <p:cTn id="14" fill="hold">
                            <p:stCondLst>
                              <p:cond delay="500"/>
                            </p:stCondLst>
                            <p:childTnLst>
                              <p:par>
                                <p:cTn id="15" presetID="17" presetClass="entr" presetSubtype="2" fill="hold" grpId="0" nodeType="afterEffect">
                                  <p:stCondLst>
                                    <p:cond delay="0"/>
                                  </p:stCondLst>
                                  <p:childTnLst>
                                    <p:set>
                                      <p:cBhvr>
                                        <p:cTn id="16" dur="1" fill="hold">
                                          <p:stCondLst>
                                            <p:cond delay="0"/>
                                          </p:stCondLst>
                                        </p:cTn>
                                        <p:tgtEl>
                                          <p:spTgt spid="1712225"/>
                                        </p:tgtEl>
                                        <p:attrNameLst>
                                          <p:attrName>style.visibility</p:attrName>
                                        </p:attrNameLst>
                                      </p:cBhvr>
                                      <p:to>
                                        <p:strVal val="visible"/>
                                      </p:to>
                                    </p:set>
                                    <p:anim calcmode="lin" valueType="num">
                                      <p:cBhvr>
                                        <p:cTn id="17" dur="500" fill="hold"/>
                                        <p:tgtEl>
                                          <p:spTgt spid="1712225"/>
                                        </p:tgtEl>
                                        <p:attrNameLst>
                                          <p:attrName>ppt_x</p:attrName>
                                        </p:attrNameLst>
                                      </p:cBhvr>
                                      <p:tavLst>
                                        <p:tav tm="0">
                                          <p:val>
                                            <p:strVal val="#ppt_x+#ppt_w/2"/>
                                          </p:val>
                                        </p:tav>
                                        <p:tav tm="100000">
                                          <p:val>
                                            <p:strVal val="#ppt_x"/>
                                          </p:val>
                                        </p:tav>
                                      </p:tavLst>
                                    </p:anim>
                                    <p:anim calcmode="lin" valueType="num">
                                      <p:cBhvr>
                                        <p:cTn id="18" dur="500" fill="hold"/>
                                        <p:tgtEl>
                                          <p:spTgt spid="1712225"/>
                                        </p:tgtEl>
                                        <p:attrNameLst>
                                          <p:attrName>ppt_y</p:attrName>
                                        </p:attrNameLst>
                                      </p:cBhvr>
                                      <p:tavLst>
                                        <p:tav tm="0">
                                          <p:val>
                                            <p:strVal val="#ppt_y"/>
                                          </p:val>
                                        </p:tav>
                                        <p:tav tm="100000">
                                          <p:val>
                                            <p:strVal val="#ppt_y"/>
                                          </p:val>
                                        </p:tav>
                                      </p:tavLst>
                                    </p:anim>
                                    <p:anim calcmode="lin" valueType="num">
                                      <p:cBhvr>
                                        <p:cTn id="19" dur="500" fill="hold"/>
                                        <p:tgtEl>
                                          <p:spTgt spid="1712225"/>
                                        </p:tgtEl>
                                        <p:attrNameLst>
                                          <p:attrName>ppt_w</p:attrName>
                                        </p:attrNameLst>
                                      </p:cBhvr>
                                      <p:tavLst>
                                        <p:tav tm="0">
                                          <p:val>
                                            <p:fltVal val="0"/>
                                          </p:val>
                                        </p:tav>
                                        <p:tav tm="100000">
                                          <p:val>
                                            <p:strVal val="#ppt_w"/>
                                          </p:val>
                                        </p:tav>
                                      </p:tavLst>
                                    </p:anim>
                                    <p:anim calcmode="lin" valueType="num">
                                      <p:cBhvr>
                                        <p:cTn id="20" dur="500" fill="hold"/>
                                        <p:tgtEl>
                                          <p:spTgt spid="1712225"/>
                                        </p:tgtEl>
                                        <p:attrNameLst>
                                          <p:attrName>ppt_h</p:attrName>
                                        </p:attrNameLst>
                                      </p:cBhvr>
                                      <p:tavLst>
                                        <p:tav tm="0">
                                          <p:val>
                                            <p:strVal val="#ppt_h"/>
                                          </p:val>
                                        </p:tav>
                                        <p:tav tm="100000">
                                          <p:val>
                                            <p:strVal val="#ppt_h"/>
                                          </p:val>
                                        </p:tav>
                                      </p:tavLst>
                                    </p:anim>
                                  </p:childTnLst>
                                </p:cTn>
                              </p:par>
                              <p:par>
                                <p:cTn id="21" presetID="22" presetClass="entr" presetSubtype="2" fill="hold" grpId="0" nodeType="withEffect">
                                  <p:stCondLst>
                                    <p:cond delay="0"/>
                                  </p:stCondLst>
                                  <p:childTnLst>
                                    <p:set>
                                      <p:cBhvr>
                                        <p:cTn id="22" dur="1" fill="hold">
                                          <p:stCondLst>
                                            <p:cond delay="0"/>
                                          </p:stCondLst>
                                        </p:cTn>
                                        <p:tgtEl>
                                          <p:spTgt spid="1712238"/>
                                        </p:tgtEl>
                                        <p:attrNameLst>
                                          <p:attrName>style.visibility</p:attrName>
                                        </p:attrNameLst>
                                      </p:cBhvr>
                                      <p:to>
                                        <p:strVal val="visible"/>
                                      </p:to>
                                    </p:set>
                                    <p:animEffect transition="in" filter="wipe(right)">
                                      <p:cBhvr>
                                        <p:cTn id="23" dur="500"/>
                                        <p:tgtEl>
                                          <p:spTgt spid="1712238"/>
                                        </p:tgtEl>
                                      </p:cBhvr>
                                    </p:animEffect>
                                  </p:childTnLst>
                                </p:cTn>
                              </p:par>
                            </p:childTnLst>
                          </p:cTn>
                        </p:par>
                        <p:par>
                          <p:cTn id="24" fill="hold">
                            <p:stCondLst>
                              <p:cond delay="1000"/>
                            </p:stCondLst>
                            <p:childTnLst>
                              <p:par>
                                <p:cTn id="25" presetID="17" presetClass="entr" presetSubtype="1" fill="hold" grpId="0" nodeType="afterEffect">
                                  <p:stCondLst>
                                    <p:cond delay="0"/>
                                  </p:stCondLst>
                                  <p:childTnLst>
                                    <p:set>
                                      <p:cBhvr>
                                        <p:cTn id="26" dur="1" fill="hold">
                                          <p:stCondLst>
                                            <p:cond delay="0"/>
                                          </p:stCondLst>
                                        </p:cTn>
                                        <p:tgtEl>
                                          <p:spTgt spid="1712226"/>
                                        </p:tgtEl>
                                        <p:attrNameLst>
                                          <p:attrName>style.visibility</p:attrName>
                                        </p:attrNameLst>
                                      </p:cBhvr>
                                      <p:to>
                                        <p:strVal val="visible"/>
                                      </p:to>
                                    </p:set>
                                    <p:anim calcmode="lin" valueType="num">
                                      <p:cBhvr>
                                        <p:cTn id="27" dur="500" fill="hold"/>
                                        <p:tgtEl>
                                          <p:spTgt spid="1712226"/>
                                        </p:tgtEl>
                                        <p:attrNameLst>
                                          <p:attrName>ppt_x</p:attrName>
                                        </p:attrNameLst>
                                      </p:cBhvr>
                                      <p:tavLst>
                                        <p:tav tm="0">
                                          <p:val>
                                            <p:strVal val="#ppt_x"/>
                                          </p:val>
                                        </p:tav>
                                        <p:tav tm="100000">
                                          <p:val>
                                            <p:strVal val="#ppt_x"/>
                                          </p:val>
                                        </p:tav>
                                      </p:tavLst>
                                    </p:anim>
                                    <p:anim calcmode="lin" valueType="num">
                                      <p:cBhvr>
                                        <p:cTn id="28" dur="500" fill="hold"/>
                                        <p:tgtEl>
                                          <p:spTgt spid="1712226"/>
                                        </p:tgtEl>
                                        <p:attrNameLst>
                                          <p:attrName>ppt_y</p:attrName>
                                        </p:attrNameLst>
                                      </p:cBhvr>
                                      <p:tavLst>
                                        <p:tav tm="0">
                                          <p:val>
                                            <p:strVal val="#ppt_y-#ppt_h/2"/>
                                          </p:val>
                                        </p:tav>
                                        <p:tav tm="100000">
                                          <p:val>
                                            <p:strVal val="#ppt_y"/>
                                          </p:val>
                                        </p:tav>
                                      </p:tavLst>
                                    </p:anim>
                                    <p:anim calcmode="lin" valueType="num">
                                      <p:cBhvr>
                                        <p:cTn id="29" dur="500" fill="hold"/>
                                        <p:tgtEl>
                                          <p:spTgt spid="1712226"/>
                                        </p:tgtEl>
                                        <p:attrNameLst>
                                          <p:attrName>ppt_w</p:attrName>
                                        </p:attrNameLst>
                                      </p:cBhvr>
                                      <p:tavLst>
                                        <p:tav tm="0">
                                          <p:val>
                                            <p:strVal val="#ppt_w"/>
                                          </p:val>
                                        </p:tav>
                                        <p:tav tm="100000">
                                          <p:val>
                                            <p:strVal val="#ppt_w"/>
                                          </p:val>
                                        </p:tav>
                                      </p:tavLst>
                                    </p:anim>
                                    <p:anim calcmode="lin" valueType="num">
                                      <p:cBhvr>
                                        <p:cTn id="30" dur="500" fill="hold"/>
                                        <p:tgtEl>
                                          <p:spTgt spid="1712226"/>
                                        </p:tgtEl>
                                        <p:attrNameLst>
                                          <p:attrName>ppt_h</p:attrName>
                                        </p:attrNameLst>
                                      </p:cBhvr>
                                      <p:tavLst>
                                        <p:tav tm="0">
                                          <p:val>
                                            <p:fltVal val="0"/>
                                          </p:val>
                                        </p:tav>
                                        <p:tav tm="100000">
                                          <p:val>
                                            <p:strVal val="#ppt_h"/>
                                          </p:val>
                                        </p:tav>
                                      </p:tavLst>
                                    </p:anim>
                                  </p:childTnLst>
                                </p:cTn>
                              </p:par>
                            </p:childTnLst>
                          </p:cTn>
                        </p:par>
                        <p:par>
                          <p:cTn id="31" fill="hold">
                            <p:stCondLst>
                              <p:cond delay="1500"/>
                            </p:stCondLst>
                            <p:childTnLst>
                              <p:par>
                                <p:cTn id="32" presetID="17" presetClass="entr" presetSubtype="8" fill="hold" grpId="0" nodeType="afterEffect">
                                  <p:stCondLst>
                                    <p:cond delay="0"/>
                                  </p:stCondLst>
                                  <p:childTnLst>
                                    <p:set>
                                      <p:cBhvr>
                                        <p:cTn id="33" dur="1" fill="hold">
                                          <p:stCondLst>
                                            <p:cond delay="0"/>
                                          </p:stCondLst>
                                        </p:cTn>
                                        <p:tgtEl>
                                          <p:spTgt spid="1712227"/>
                                        </p:tgtEl>
                                        <p:attrNameLst>
                                          <p:attrName>style.visibility</p:attrName>
                                        </p:attrNameLst>
                                      </p:cBhvr>
                                      <p:to>
                                        <p:strVal val="visible"/>
                                      </p:to>
                                    </p:set>
                                    <p:anim calcmode="lin" valueType="num">
                                      <p:cBhvr>
                                        <p:cTn id="34" dur="500" fill="hold"/>
                                        <p:tgtEl>
                                          <p:spTgt spid="1712227"/>
                                        </p:tgtEl>
                                        <p:attrNameLst>
                                          <p:attrName>ppt_x</p:attrName>
                                        </p:attrNameLst>
                                      </p:cBhvr>
                                      <p:tavLst>
                                        <p:tav tm="0">
                                          <p:val>
                                            <p:strVal val="#ppt_x-#ppt_w/2"/>
                                          </p:val>
                                        </p:tav>
                                        <p:tav tm="100000">
                                          <p:val>
                                            <p:strVal val="#ppt_x"/>
                                          </p:val>
                                        </p:tav>
                                      </p:tavLst>
                                    </p:anim>
                                    <p:anim calcmode="lin" valueType="num">
                                      <p:cBhvr>
                                        <p:cTn id="35" dur="500" fill="hold"/>
                                        <p:tgtEl>
                                          <p:spTgt spid="1712227"/>
                                        </p:tgtEl>
                                        <p:attrNameLst>
                                          <p:attrName>ppt_y</p:attrName>
                                        </p:attrNameLst>
                                      </p:cBhvr>
                                      <p:tavLst>
                                        <p:tav tm="0">
                                          <p:val>
                                            <p:strVal val="#ppt_y"/>
                                          </p:val>
                                        </p:tav>
                                        <p:tav tm="100000">
                                          <p:val>
                                            <p:strVal val="#ppt_y"/>
                                          </p:val>
                                        </p:tav>
                                      </p:tavLst>
                                    </p:anim>
                                    <p:anim calcmode="lin" valueType="num">
                                      <p:cBhvr>
                                        <p:cTn id="36" dur="500" fill="hold"/>
                                        <p:tgtEl>
                                          <p:spTgt spid="1712227"/>
                                        </p:tgtEl>
                                        <p:attrNameLst>
                                          <p:attrName>ppt_w</p:attrName>
                                        </p:attrNameLst>
                                      </p:cBhvr>
                                      <p:tavLst>
                                        <p:tav tm="0">
                                          <p:val>
                                            <p:fltVal val="0"/>
                                          </p:val>
                                        </p:tav>
                                        <p:tav tm="100000">
                                          <p:val>
                                            <p:strVal val="#ppt_w"/>
                                          </p:val>
                                        </p:tav>
                                      </p:tavLst>
                                    </p:anim>
                                    <p:anim calcmode="lin" valueType="num">
                                      <p:cBhvr>
                                        <p:cTn id="37" dur="500" fill="hold"/>
                                        <p:tgtEl>
                                          <p:spTgt spid="1712227"/>
                                        </p:tgtEl>
                                        <p:attrNameLst>
                                          <p:attrName>ppt_h</p:attrName>
                                        </p:attrNameLst>
                                      </p:cBhvr>
                                      <p:tavLst>
                                        <p:tav tm="0">
                                          <p:val>
                                            <p:strVal val="#ppt_h"/>
                                          </p:val>
                                        </p:tav>
                                        <p:tav tm="100000">
                                          <p:val>
                                            <p:strVal val="#ppt_h"/>
                                          </p:val>
                                        </p:tav>
                                      </p:tavLst>
                                    </p:anim>
                                  </p:childTnLst>
                                </p:cTn>
                              </p:par>
                            </p:childTnLst>
                          </p:cTn>
                        </p:par>
                        <p:par>
                          <p:cTn id="38" fill="hold">
                            <p:stCondLst>
                              <p:cond delay="2000"/>
                            </p:stCondLst>
                            <p:childTnLst>
                              <p:par>
                                <p:cTn id="39" presetID="53" presetClass="entr" presetSubtype="0" fill="hold" nodeType="afterEffect">
                                  <p:stCondLst>
                                    <p:cond delay="0"/>
                                  </p:stCondLst>
                                  <p:childTnLst>
                                    <p:set>
                                      <p:cBhvr>
                                        <p:cTn id="40" dur="1" fill="hold">
                                          <p:stCondLst>
                                            <p:cond delay="0"/>
                                          </p:stCondLst>
                                        </p:cTn>
                                        <p:tgtEl>
                                          <p:spTgt spid="1712241"/>
                                        </p:tgtEl>
                                        <p:attrNameLst>
                                          <p:attrName>style.visibility</p:attrName>
                                        </p:attrNameLst>
                                      </p:cBhvr>
                                      <p:to>
                                        <p:strVal val="visible"/>
                                      </p:to>
                                    </p:set>
                                    <p:anim calcmode="lin" valueType="num">
                                      <p:cBhvr>
                                        <p:cTn id="41" dur="500" fill="hold"/>
                                        <p:tgtEl>
                                          <p:spTgt spid="1712241"/>
                                        </p:tgtEl>
                                        <p:attrNameLst>
                                          <p:attrName>ppt_w</p:attrName>
                                        </p:attrNameLst>
                                      </p:cBhvr>
                                      <p:tavLst>
                                        <p:tav tm="0">
                                          <p:val>
                                            <p:fltVal val="0"/>
                                          </p:val>
                                        </p:tav>
                                        <p:tav tm="100000">
                                          <p:val>
                                            <p:strVal val="#ppt_w"/>
                                          </p:val>
                                        </p:tav>
                                      </p:tavLst>
                                    </p:anim>
                                    <p:anim calcmode="lin" valueType="num">
                                      <p:cBhvr>
                                        <p:cTn id="42" dur="500" fill="hold"/>
                                        <p:tgtEl>
                                          <p:spTgt spid="1712241"/>
                                        </p:tgtEl>
                                        <p:attrNameLst>
                                          <p:attrName>ppt_h</p:attrName>
                                        </p:attrNameLst>
                                      </p:cBhvr>
                                      <p:tavLst>
                                        <p:tav tm="0">
                                          <p:val>
                                            <p:fltVal val="0"/>
                                          </p:val>
                                        </p:tav>
                                        <p:tav tm="100000">
                                          <p:val>
                                            <p:strVal val="#ppt_h"/>
                                          </p:val>
                                        </p:tav>
                                      </p:tavLst>
                                    </p:anim>
                                    <p:animEffect transition="in" filter="fade">
                                      <p:cBhvr>
                                        <p:cTn id="43" dur="500"/>
                                        <p:tgtEl>
                                          <p:spTgt spid="17122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2224" grpId="0" animBg="1"/>
      <p:bldP spid="1712225" grpId="0" animBg="1"/>
      <p:bldP spid="1712226" grpId="0" animBg="1"/>
      <p:bldP spid="1712227" grpId="0" animBg="1"/>
      <p:bldP spid="1712234" grpId="0" animBg="1"/>
      <p:bldP spid="171223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灯片编号占位符 4"/>
          <p:cNvSpPr>
            <a:spLocks noGrp="1"/>
          </p:cNvSpPr>
          <p:nvPr>
            <p:ph type="sldNum" sz="quarter" idx="11"/>
          </p:nvPr>
        </p:nvSpPr>
        <p:spPr/>
        <p:txBody>
          <a:bodyPr/>
          <a:lstStyle/>
          <a:p>
            <a:fld id="{822D0716-18DB-439D-A128-5F0180D8AC65}" type="slidenum">
              <a:rPr lang="zh-CN" altLang="en-US"/>
              <a:pPr/>
              <a:t>14</a:t>
            </a:fld>
            <a:endParaRPr lang="en-US" altLang="zh-CN"/>
          </a:p>
        </p:txBody>
      </p:sp>
      <p:sp>
        <p:nvSpPr>
          <p:cNvPr id="1713154" name="Rectangle 2"/>
          <p:cNvSpPr>
            <a:spLocks noGrp="1" noChangeArrowheads="1"/>
          </p:cNvSpPr>
          <p:nvPr>
            <p:ph type="title"/>
          </p:nvPr>
        </p:nvSpPr>
        <p:spPr/>
        <p:txBody>
          <a:bodyPr/>
          <a:lstStyle/>
          <a:p>
            <a:r>
              <a:rPr lang="en-US" altLang="zh-CN"/>
              <a:t>7.5.3 </a:t>
            </a:r>
            <a:r>
              <a:rPr lang="zh-CN" altLang="en-US"/>
              <a:t>数据相关</a:t>
            </a:r>
          </a:p>
        </p:txBody>
      </p:sp>
      <p:sp>
        <p:nvSpPr>
          <p:cNvPr id="1713155" name="Rectangle 3"/>
          <p:cNvSpPr>
            <a:spLocks noGrp="1" noChangeArrowheads="1"/>
          </p:cNvSpPr>
          <p:nvPr>
            <p:ph type="body" idx="1"/>
          </p:nvPr>
        </p:nvSpPr>
        <p:spPr>
          <a:xfrm>
            <a:off x="323850" y="549275"/>
            <a:ext cx="8712200" cy="1008063"/>
          </a:xfrm>
        </p:spPr>
        <p:txBody>
          <a:bodyPr/>
          <a:lstStyle/>
          <a:p>
            <a:pPr>
              <a:spcBef>
                <a:spcPct val="10000"/>
              </a:spcBef>
            </a:pPr>
            <a:r>
              <a:rPr lang="zh-CN" altLang="en-US">
                <a:solidFill>
                  <a:srgbClr val="FF0066"/>
                </a:solidFill>
                <a:ea typeface="黑体" pitchFamily="2" charset="-122"/>
              </a:rPr>
              <a:t>解决办法</a:t>
            </a:r>
            <a:r>
              <a:rPr lang="zh-CN" altLang="en-US"/>
              <a:t>：</a:t>
            </a:r>
          </a:p>
          <a:p>
            <a:pPr lvl="1">
              <a:spcBef>
                <a:spcPct val="10000"/>
              </a:spcBef>
            </a:pPr>
            <a:r>
              <a:rPr lang="zh-CN" altLang="en-US"/>
              <a:t>采用</a:t>
            </a:r>
            <a:r>
              <a:rPr lang="zh-CN" altLang="en-US">
                <a:solidFill>
                  <a:srgbClr val="CC0000"/>
                </a:solidFill>
              </a:rPr>
              <a:t>直通</a:t>
            </a:r>
            <a:r>
              <a:rPr lang="zh-CN" altLang="en-US"/>
              <a:t>（</a:t>
            </a:r>
            <a:r>
              <a:rPr lang="en-US" altLang="zh-CN"/>
              <a:t>forwarding</a:t>
            </a:r>
            <a:r>
              <a:rPr lang="zh-CN" altLang="en-US"/>
              <a:t>）</a:t>
            </a:r>
            <a:r>
              <a:rPr lang="zh-CN" altLang="en-US">
                <a:solidFill>
                  <a:srgbClr val="CC0000"/>
                </a:solidFill>
              </a:rPr>
              <a:t>技术</a:t>
            </a:r>
            <a:r>
              <a:rPr lang="zh-CN" altLang="en-US"/>
              <a:t>（</a:t>
            </a:r>
            <a:r>
              <a:rPr lang="zh-CN" altLang="en-US">
                <a:solidFill>
                  <a:srgbClr val="0000FF"/>
                </a:solidFill>
              </a:rPr>
              <a:t>相关直接通路</a:t>
            </a:r>
            <a:r>
              <a:rPr lang="zh-CN" altLang="en-US"/>
              <a:t>）</a:t>
            </a:r>
            <a:endParaRPr lang="en-US" altLang="zh-CN"/>
          </a:p>
        </p:txBody>
      </p:sp>
      <p:sp>
        <p:nvSpPr>
          <p:cNvPr id="1713227" name="Rectangle 75"/>
          <p:cNvSpPr>
            <a:spLocks noChangeArrowheads="1"/>
          </p:cNvSpPr>
          <p:nvPr/>
        </p:nvSpPr>
        <p:spPr bwMode="auto">
          <a:xfrm>
            <a:off x="6516688" y="2349500"/>
            <a:ext cx="2447925" cy="2663825"/>
          </a:xfrm>
          <a:prstGeom prst="rect">
            <a:avLst/>
          </a:prstGeom>
          <a:noFill/>
          <a:ln w="9525">
            <a:noFill/>
            <a:miter lim="800000"/>
            <a:headEnd/>
            <a:tailEnd/>
          </a:ln>
          <a:effectLst/>
        </p:spPr>
        <p:txBody>
          <a:bodyPr/>
          <a:lstStyle/>
          <a:p>
            <a:pPr algn="l">
              <a:spcBef>
                <a:spcPct val="20000"/>
              </a:spcBef>
              <a:buClr>
                <a:schemeClr val="bg2"/>
              </a:buClr>
              <a:buSzPct val="75000"/>
              <a:buFont typeface="Wingdings" pitchFamily="2" charset="2"/>
              <a:buNone/>
            </a:pPr>
            <a:r>
              <a:rPr lang="en-US" altLang="zh-CN" sz="2000">
                <a:solidFill>
                  <a:srgbClr val="0000FF"/>
                </a:solidFill>
                <a:latin typeface="宋体" charset="-122"/>
              </a:rPr>
              <a:t>k:   R0←(R1)</a:t>
            </a:r>
          </a:p>
          <a:p>
            <a:pPr algn="l">
              <a:spcBef>
                <a:spcPct val="20000"/>
              </a:spcBef>
              <a:buClr>
                <a:schemeClr val="bg2"/>
              </a:buClr>
              <a:buSzPct val="75000"/>
              <a:buFont typeface="Wingdings" pitchFamily="2" charset="2"/>
              <a:buNone/>
            </a:pPr>
            <a:r>
              <a:rPr lang="en-US" altLang="zh-CN" sz="2000">
                <a:solidFill>
                  <a:srgbClr val="0000FF"/>
                </a:solidFill>
                <a:latin typeface="宋体" charset="-122"/>
              </a:rPr>
              <a:t>k+1: ……</a:t>
            </a:r>
          </a:p>
          <a:p>
            <a:pPr algn="l">
              <a:spcBef>
                <a:spcPct val="20000"/>
              </a:spcBef>
              <a:buClr>
                <a:schemeClr val="bg2"/>
              </a:buClr>
              <a:buSzPct val="75000"/>
              <a:buFont typeface="Wingdings" pitchFamily="2" charset="2"/>
              <a:buNone/>
            </a:pPr>
            <a:r>
              <a:rPr lang="en-US" altLang="zh-CN" sz="2000">
                <a:solidFill>
                  <a:srgbClr val="0000FF"/>
                </a:solidFill>
                <a:latin typeface="宋体" charset="-122"/>
              </a:rPr>
              <a:t>k+2: R2←(R0)+(R3)</a:t>
            </a:r>
          </a:p>
          <a:p>
            <a:pPr algn="l">
              <a:spcBef>
                <a:spcPct val="20000"/>
              </a:spcBef>
              <a:buClr>
                <a:schemeClr val="bg2"/>
              </a:buClr>
              <a:buSzPct val="75000"/>
              <a:buFont typeface="Wingdings" pitchFamily="2" charset="2"/>
              <a:buNone/>
            </a:pPr>
            <a:r>
              <a:rPr lang="en-US" altLang="zh-CN" sz="2000">
                <a:solidFill>
                  <a:srgbClr val="0000FF"/>
                </a:solidFill>
                <a:latin typeface="宋体" charset="-122"/>
              </a:rPr>
              <a:t>k+3: ……</a:t>
            </a:r>
          </a:p>
          <a:p>
            <a:pPr algn="l">
              <a:spcBef>
                <a:spcPct val="20000"/>
              </a:spcBef>
              <a:buClr>
                <a:schemeClr val="bg2"/>
              </a:buClr>
              <a:buSzPct val="75000"/>
              <a:buFont typeface="Wingdings" pitchFamily="2" charset="2"/>
              <a:buNone/>
            </a:pPr>
            <a:r>
              <a:rPr lang="en-US" altLang="zh-CN" sz="2000">
                <a:solidFill>
                  <a:srgbClr val="0000FF"/>
                </a:solidFill>
                <a:latin typeface="宋体" charset="-122"/>
              </a:rPr>
              <a:t>k+4: ……</a:t>
            </a:r>
          </a:p>
          <a:p>
            <a:pPr algn="l">
              <a:spcBef>
                <a:spcPct val="20000"/>
              </a:spcBef>
              <a:buClr>
                <a:schemeClr val="bg2"/>
              </a:buClr>
              <a:buSzPct val="75000"/>
              <a:buFont typeface="Wingdings" pitchFamily="2" charset="2"/>
              <a:buNone/>
            </a:pPr>
            <a:r>
              <a:rPr lang="en-US" altLang="zh-CN" sz="2000">
                <a:solidFill>
                  <a:srgbClr val="0000FF"/>
                </a:solidFill>
                <a:latin typeface="宋体" charset="-122"/>
              </a:rPr>
              <a:t>k+5: ……</a:t>
            </a:r>
          </a:p>
          <a:p>
            <a:pPr algn="l">
              <a:spcBef>
                <a:spcPct val="20000"/>
              </a:spcBef>
              <a:buClr>
                <a:schemeClr val="bg2"/>
              </a:buClr>
              <a:buSzPct val="75000"/>
              <a:buFont typeface="Wingdings" pitchFamily="2" charset="2"/>
              <a:buNone/>
            </a:pPr>
            <a:r>
              <a:rPr lang="en-US" altLang="zh-CN" sz="2000">
                <a:solidFill>
                  <a:srgbClr val="0000FF"/>
                </a:solidFill>
                <a:latin typeface="宋体" charset="-122"/>
              </a:rPr>
              <a:t>     ……</a:t>
            </a:r>
          </a:p>
        </p:txBody>
      </p:sp>
      <p:sp>
        <p:nvSpPr>
          <p:cNvPr id="1713228" name="Rectangle 76"/>
          <p:cNvSpPr>
            <a:spLocks noChangeArrowheads="1"/>
          </p:cNvSpPr>
          <p:nvPr/>
        </p:nvSpPr>
        <p:spPr bwMode="auto">
          <a:xfrm>
            <a:off x="1189038" y="1698625"/>
            <a:ext cx="431800" cy="576263"/>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S</a:t>
            </a:r>
            <a:r>
              <a:rPr lang="en-US" altLang="zh-CN" sz="1800" baseline="-25000"/>
              <a:t>1</a:t>
            </a:r>
          </a:p>
        </p:txBody>
      </p:sp>
      <p:sp>
        <p:nvSpPr>
          <p:cNvPr id="1713229" name="Line 77"/>
          <p:cNvSpPr>
            <a:spLocks noChangeShapeType="1"/>
          </p:cNvSpPr>
          <p:nvPr/>
        </p:nvSpPr>
        <p:spPr bwMode="auto">
          <a:xfrm>
            <a:off x="757238" y="1987550"/>
            <a:ext cx="431800"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713230" name="Rectangle 78"/>
          <p:cNvSpPr>
            <a:spLocks noChangeArrowheads="1"/>
          </p:cNvSpPr>
          <p:nvPr/>
        </p:nvSpPr>
        <p:spPr bwMode="auto">
          <a:xfrm>
            <a:off x="2052638" y="1698625"/>
            <a:ext cx="431800" cy="576263"/>
          </a:xfrm>
          <a:prstGeom prst="rect">
            <a:avLst/>
          </a:prstGeom>
          <a:solidFill>
            <a:srgbClr val="FFFF66"/>
          </a:solidFill>
          <a:ln w="28575" algn="ctr">
            <a:solidFill>
              <a:schemeClr val="tx1"/>
            </a:solidFill>
            <a:miter lim="800000"/>
            <a:headEnd/>
            <a:tailEnd type="none" w="med" len="lg"/>
          </a:ln>
          <a:effectLst/>
        </p:spPr>
        <p:txBody>
          <a:bodyPr wrap="none" anchor="ctr"/>
          <a:lstStyle/>
          <a:p>
            <a:pPr>
              <a:spcBef>
                <a:spcPct val="0"/>
              </a:spcBef>
            </a:pPr>
            <a:r>
              <a:rPr lang="en-US" altLang="zh-CN" sz="1800"/>
              <a:t>S</a:t>
            </a:r>
            <a:r>
              <a:rPr lang="en-US" altLang="zh-CN" sz="1800" baseline="-25000"/>
              <a:t>2</a:t>
            </a:r>
          </a:p>
        </p:txBody>
      </p:sp>
      <p:sp>
        <p:nvSpPr>
          <p:cNvPr id="1713231" name="Line 79"/>
          <p:cNvSpPr>
            <a:spLocks noChangeShapeType="1"/>
          </p:cNvSpPr>
          <p:nvPr/>
        </p:nvSpPr>
        <p:spPr bwMode="auto">
          <a:xfrm>
            <a:off x="1620838" y="1987550"/>
            <a:ext cx="431800"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713232" name="Rectangle 80"/>
          <p:cNvSpPr>
            <a:spLocks noChangeArrowheads="1"/>
          </p:cNvSpPr>
          <p:nvPr/>
        </p:nvSpPr>
        <p:spPr bwMode="auto">
          <a:xfrm>
            <a:off x="2916238" y="1698625"/>
            <a:ext cx="431800" cy="576263"/>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S</a:t>
            </a:r>
            <a:r>
              <a:rPr lang="en-US" altLang="zh-CN" sz="1800" baseline="-25000"/>
              <a:t>3</a:t>
            </a:r>
          </a:p>
        </p:txBody>
      </p:sp>
      <p:sp>
        <p:nvSpPr>
          <p:cNvPr id="1713233" name="Line 81"/>
          <p:cNvSpPr>
            <a:spLocks noChangeShapeType="1"/>
          </p:cNvSpPr>
          <p:nvPr/>
        </p:nvSpPr>
        <p:spPr bwMode="auto">
          <a:xfrm>
            <a:off x="2484438" y="1987550"/>
            <a:ext cx="431800"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713234" name="Rectangle 82"/>
          <p:cNvSpPr>
            <a:spLocks noChangeArrowheads="1"/>
          </p:cNvSpPr>
          <p:nvPr/>
        </p:nvSpPr>
        <p:spPr bwMode="auto">
          <a:xfrm>
            <a:off x="3779838" y="1698625"/>
            <a:ext cx="431800" cy="576263"/>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S</a:t>
            </a:r>
            <a:r>
              <a:rPr lang="en-US" altLang="zh-CN" sz="1800" baseline="-25000"/>
              <a:t>4</a:t>
            </a:r>
          </a:p>
        </p:txBody>
      </p:sp>
      <p:sp>
        <p:nvSpPr>
          <p:cNvPr id="1713235" name="Line 83"/>
          <p:cNvSpPr>
            <a:spLocks noChangeShapeType="1"/>
          </p:cNvSpPr>
          <p:nvPr/>
        </p:nvSpPr>
        <p:spPr bwMode="auto">
          <a:xfrm>
            <a:off x="3348038" y="1987550"/>
            <a:ext cx="431800"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713236" name="Rectangle 84"/>
          <p:cNvSpPr>
            <a:spLocks noChangeArrowheads="1"/>
          </p:cNvSpPr>
          <p:nvPr/>
        </p:nvSpPr>
        <p:spPr bwMode="auto">
          <a:xfrm>
            <a:off x="4645025" y="1698625"/>
            <a:ext cx="431800" cy="576263"/>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S</a:t>
            </a:r>
            <a:r>
              <a:rPr lang="en-US" altLang="zh-CN" sz="1800" baseline="-25000"/>
              <a:t>5</a:t>
            </a:r>
          </a:p>
        </p:txBody>
      </p:sp>
      <p:sp>
        <p:nvSpPr>
          <p:cNvPr id="1713237" name="Line 85"/>
          <p:cNvSpPr>
            <a:spLocks noChangeShapeType="1"/>
          </p:cNvSpPr>
          <p:nvPr/>
        </p:nvSpPr>
        <p:spPr bwMode="auto">
          <a:xfrm>
            <a:off x="4213225" y="1987550"/>
            <a:ext cx="431800"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713238" name="Rectangle 86"/>
          <p:cNvSpPr>
            <a:spLocks noChangeArrowheads="1"/>
          </p:cNvSpPr>
          <p:nvPr/>
        </p:nvSpPr>
        <p:spPr bwMode="auto">
          <a:xfrm>
            <a:off x="5508625" y="1698625"/>
            <a:ext cx="431800" cy="576263"/>
          </a:xfrm>
          <a:prstGeom prst="rect">
            <a:avLst/>
          </a:prstGeom>
          <a:solidFill>
            <a:srgbClr val="FF99CC"/>
          </a:solidFill>
          <a:ln w="28575" algn="ctr">
            <a:solidFill>
              <a:schemeClr val="tx1"/>
            </a:solidFill>
            <a:miter lim="800000"/>
            <a:headEnd/>
            <a:tailEnd type="none" w="med" len="lg"/>
          </a:ln>
          <a:effectLst/>
        </p:spPr>
        <p:txBody>
          <a:bodyPr wrap="none" anchor="ctr"/>
          <a:lstStyle/>
          <a:p>
            <a:pPr>
              <a:spcBef>
                <a:spcPct val="0"/>
              </a:spcBef>
            </a:pPr>
            <a:r>
              <a:rPr lang="en-US" altLang="zh-CN" sz="1800"/>
              <a:t>S</a:t>
            </a:r>
            <a:r>
              <a:rPr lang="en-US" altLang="zh-CN" sz="1800" baseline="-25000"/>
              <a:t>6</a:t>
            </a:r>
          </a:p>
        </p:txBody>
      </p:sp>
      <p:sp>
        <p:nvSpPr>
          <p:cNvPr id="1713239" name="Line 87"/>
          <p:cNvSpPr>
            <a:spLocks noChangeShapeType="1"/>
          </p:cNvSpPr>
          <p:nvPr/>
        </p:nvSpPr>
        <p:spPr bwMode="auto">
          <a:xfrm>
            <a:off x="5076825" y="1987550"/>
            <a:ext cx="431800"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713240" name="Line 88"/>
          <p:cNvSpPr>
            <a:spLocks noChangeShapeType="1"/>
          </p:cNvSpPr>
          <p:nvPr/>
        </p:nvSpPr>
        <p:spPr bwMode="auto">
          <a:xfrm>
            <a:off x="5940425" y="1987550"/>
            <a:ext cx="431800"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713241" name="Rectangle 89"/>
          <p:cNvSpPr>
            <a:spLocks noChangeArrowheads="1"/>
          </p:cNvSpPr>
          <p:nvPr/>
        </p:nvSpPr>
        <p:spPr bwMode="auto">
          <a:xfrm>
            <a:off x="3276600" y="2635250"/>
            <a:ext cx="1223963" cy="433388"/>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zh-CN" altLang="en-US" sz="1800"/>
              <a:t>寄存器</a:t>
            </a:r>
            <a:r>
              <a:rPr lang="en-US" altLang="zh-CN" sz="1800"/>
              <a:t>R</a:t>
            </a:r>
            <a:r>
              <a:rPr lang="en-US" altLang="zh-CN" sz="1800" baseline="-25000"/>
              <a:t>0</a:t>
            </a:r>
          </a:p>
        </p:txBody>
      </p:sp>
      <p:sp>
        <p:nvSpPr>
          <p:cNvPr id="1713242" name="Line 90"/>
          <p:cNvSpPr>
            <a:spLocks noChangeShapeType="1"/>
          </p:cNvSpPr>
          <p:nvPr/>
        </p:nvSpPr>
        <p:spPr bwMode="auto">
          <a:xfrm flipH="1">
            <a:off x="4500563" y="2851150"/>
            <a:ext cx="1584325"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713243" name="Line 91"/>
          <p:cNvSpPr>
            <a:spLocks noChangeShapeType="1"/>
          </p:cNvSpPr>
          <p:nvPr/>
        </p:nvSpPr>
        <p:spPr bwMode="auto">
          <a:xfrm>
            <a:off x="6084888" y="1987550"/>
            <a:ext cx="0" cy="863600"/>
          </a:xfrm>
          <a:prstGeom prst="line">
            <a:avLst/>
          </a:prstGeom>
          <a:noFill/>
          <a:ln w="28575">
            <a:solidFill>
              <a:schemeClr val="tx1"/>
            </a:solidFill>
            <a:round/>
            <a:headEnd/>
            <a:tailEnd type="none" w="med" len="lg"/>
          </a:ln>
          <a:effectLst/>
        </p:spPr>
        <p:txBody>
          <a:bodyPr wrap="none" anchor="ctr"/>
          <a:lstStyle/>
          <a:p>
            <a:endParaRPr lang="zh-CN" altLang="en-US"/>
          </a:p>
        </p:txBody>
      </p:sp>
      <p:sp>
        <p:nvSpPr>
          <p:cNvPr id="1713244" name="Line 92"/>
          <p:cNvSpPr>
            <a:spLocks noChangeShapeType="1"/>
          </p:cNvSpPr>
          <p:nvPr/>
        </p:nvSpPr>
        <p:spPr bwMode="auto">
          <a:xfrm>
            <a:off x="1765300" y="2130425"/>
            <a:ext cx="287338"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713245" name="Line 93"/>
          <p:cNvSpPr>
            <a:spLocks noChangeShapeType="1"/>
          </p:cNvSpPr>
          <p:nvPr/>
        </p:nvSpPr>
        <p:spPr bwMode="auto">
          <a:xfrm>
            <a:off x="1765300" y="2130425"/>
            <a:ext cx="0" cy="720725"/>
          </a:xfrm>
          <a:prstGeom prst="line">
            <a:avLst/>
          </a:prstGeom>
          <a:noFill/>
          <a:ln w="28575">
            <a:solidFill>
              <a:schemeClr val="tx1"/>
            </a:solidFill>
            <a:round/>
            <a:headEnd/>
            <a:tailEnd type="none" w="med" len="lg"/>
          </a:ln>
          <a:effectLst/>
        </p:spPr>
        <p:txBody>
          <a:bodyPr wrap="none" anchor="ctr"/>
          <a:lstStyle/>
          <a:p>
            <a:endParaRPr lang="zh-CN" altLang="en-US"/>
          </a:p>
        </p:txBody>
      </p:sp>
      <p:sp>
        <p:nvSpPr>
          <p:cNvPr id="1713246" name="Line 94"/>
          <p:cNvSpPr>
            <a:spLocks noChangeShapeType="1"/>
          </p:cNvSpPr>
          <p:nvPr/>
        </p:nvSpPr>
        <p:spPr bwMode="auto">
          <a:xfrm>
            <a:off x="1765300" y="2851150"/>
            <a:ext cx="1511300" cy="0"/>
          </a:xfrm>
          <a:prstGeom prst="line">
            <a:avLst/>
          </a:prstGeom>
          <a:noFill/>
          <a:ln w="28575">
            <a:solidFill>
              <a:schemeClr val="tx1"/>
            </a:solidFill>
            <a:round/>
            <a:headEnd/>
            <a:tailEnd type="none" w="med" len="lg"/>
          </a:ln>
          <a:effectLst/>
        </p:spPr>
        <p:txBody>
          <a:bodyPr wrap="none" anchor="ctr"/>
          <a:lstStyle/>
          <a:p>
            <a:endParaRPr lang="zh-CN" altLang="en-US"/>
          </a:p>
        </p:txBody>
      </p:sp>
      <p:sp>
        <p:nvSpPr>
          <p:cNvPr id="1713247" name="Oval 95"/>
          <p:cNvSpPr>
            <a:spLocks noChangeArrowheads="1"/>
          </p:cNvSpPr>
          <p:nvPr/>
        </p:nvSpPr>
        <p:spPr bwMode="auto">
          <a:xfrm>
            <a:off x="6048375" y="1952625"/>
            <a:ext cx="73025" cy="73025"/>
          </a:xfrm>
          <a:prstGeom prst="ellipse">
            <a:avLst/>
          </a:prstGeom>
          <a:solidFill>
            <a:schemeClr val="tx1"/>
          </a:solidFill>
          <a:ln w="28575" algn="ctr">
            <a:solidFill>
              <a:schemeClr val="tx1"/>
            </a:solidFill>
            <a:round/>
            <a:headEnd/>
            <a:tailEnd type="none" w="med" len="lg"/>
          </a:ln>
          <a:effectLst/>
        </p:spPr>
        <p:txBody>
          <a:bodyPr wrap="none" anchor="ctr"/>
          <a:lstStyle/>
          <a:p>
            <a:endParaRPr lang="zh-CN" altLang="en-US"/>
          </a:p>
        </p:txBody>
      </p:sp>
      <p:sp>
        <p:nvSpPr>
          <p:cNvPr id="1713248" name="Text Box 96"/>
          <p:cNvSpPr txBox="1">
            <a:spLocks noChangeArrowheads="1"/>
          </p:cNvSpPr>
          <p:nvPr/>
        </p:nvSpPr>
        <p:spPr bwMode="auto">
          <a:xfrm>
            <a:off x="107950" y="1771650"/>
            <a:ext cx="863600" cy="396875"/>
          </a:xfrm>
          <a:prstGeom prst="rect">
            <a:avLst/>
          </a:prstGeom>
          <a:noFill/>
          <a:ln w="28575" algn="ctr">
            <a:noFill/>
            <a:miter lim="800000"/>
            <a:headEnd/>
            <a:tailEnd type="none" w="med" len="lg"/>
          </a:ln>
          <a:effectLst/>
        </p:spPr>
        <p:txBody>
          <a:bodyPr>
            <a:spAutoFit/>
          </a:bodyPr>
          <a:lstStyle/>
          <a:p>
            <a:pPr algn="l"/>
            <a:r>
              <a:rPr lang="zh-CN" altLang="en-US" sz="2000">
                <a:latin typeface="Arial" charset="0"/>
              </a:rPr>
              <a:t>输入</a:t>
            </a:r>
          </a:p>
        </p:txBody>
      </p:sp>
      <p:sp>
        <p:nvSpPr>
          <p:cNvPr id="1713249" name="Text Box 97"/>
          <p:cNvSpPr txBox="1">
            <a:spLocks noChangeArrowheads="1"/>
          </p:cNvSpPr>
          <p:nvPr/>
        </p:nvSpPr>
        <p:spPr bwMode="auto">
          <a:xfrm>
            <a:off x="6300788" y="1771650"/>
            <a:ext cx="792162" cy="396875"/>
          </a:xfrm>
          <a:prstGeom prst="rect">
            <a:avLst/>
          </a:prstGeom>
          <a:noFill/>
          <a:ln w="28575" algn="ctr">
            <a:noFill/>
            <a:miter lim="800000"/>
            <a:headEnd/>
            <a:tailEnd type="none" w="med" len="lg"/>
          </a:ln>
          <a:effectLst/>
        </p:spPr>
        <p:txBody>
          <a:bodyPr>
            <a:spAutoFit/>
          </a:bodyPr>
          <a:lstStyle/>
          <a:p>
            <a:r>
              <a:rPr lang="zh-CN" altLang="en-US" sz="2000">
                <a:latin typeface="Arial" charset="0"/>
              </a:rPr>
              <a:t>输出</a:t>
            </a:r>
          </a:p>
        </p:txBody>
      </p:sp>
      <p:sp>
        <p:nvSpPr>
          <p:cNvPr id="1713250" name="Text Box 98"/>
          <p:cNvSpPr txBox="1">
            <a:spLocks noChangeArrowheads="1"/>
          </p:cNvSpPr>
          <p:nvPr/>
        </p:nvSpPr>
        <p:spPr bwMode="auto">
          <a:xfrm>
            <a:off x="1981200" y="2239963"/>
            <a:ext cx="574675" cy="396875"/>
          </a:xfrm>
          <a:prstGeom prst="rect">
            <a:avLst/>
          </a:prstGeom>
          <a:noFill/>
          <a:ln w="28575" algn="ctr">
            <a:noFill/>
            <a:miter lim="800000"/>
            <a:headEnd/>
            <a:tailEnd type="none" w="med" len="lg"/>
          </a:ln>
          <a:effectLst/>
        </p:spPr>
        <p:txBody>
          <a:bodyPr>
            <a:spAutoFit/>
          </a:bodyPr>
          <a:lstStyle/>
          <a:p>
            <a:r>
              <a:rPr lang="zh-CN" altLang="en-US" sz="2000">
                <a:solidFill>
                  <a:srgbClr val="FF0066"/>
                </a:solidFill>
                <a:latin typeface="Arial" charset="0"/>
              </a:rPr>
              <a:t>读</a:t>
            </a:r>
          </a:p>
        </p:txBody>
      </p:sp>
      <p:sp>
        <p:nvSpPr>
          <p:cNvPr id="1713251" name="Text Box 99"/>
          <p:cNvSpPr txBox="1">
            <a:spLocks noChangeArrowheads="1"/>
          </p:cNvSpPr>
          <p:nvPr/>
        </p:nvSpPr>
        <p:spPr bwMode="auto">
          <a:xfrm>
            <a:off x="5437188" y="2239963"/>
            <a:ext cx="574675" cy="396875"/>
          </a:xfrm>
          <a:prstGeom prst="rect">
            <a:avLst/>
          </a:prstGeom>
          <a:noFill/>
          <a:ln w="28575" algn="ctr">
            <a:noFill/>
            <a:miter lim="800000"/>
            <a:headEnd/>
            <a:tailEnd type="none" w="med" len="lg"/>
          </a:ln>
          <a:effectLst/>
        </p:spPr>
        <p:txBody>
          <a:bodyPr>
            <a:spAutoFit/>
          </a:bodyPr>
          <a:lstStyle/>
          <a:p>
            <a:r>
              <a:rPr lang="zh-CN" altLang="en-US" sz="2000">
                <a:solidFill>
                  <a:srgbClr val="FF0066"/>
                </a:solidFill>
                <a:latin typeface="Arial" charset="0"/>
              </a:rPr>
              <a:t>写</a:t>
            </a:r>
          </a:p>
        </p:txBody>
      </p:sp>
      <p:sp>
        <p:nvSpPr>
          <p:cNvPr id="1713252" name="Rectangle 100"/>
          <p:cNvSpPr>
            <a:spLocks noChangeArrowheads="1"/>
          </p:cNvSpPr>
          <p:nvPr/>
        </p:nvSpPr>
        <p:spPr bwMode="auto">
          <a:xfrm>
            <a:off x="1581150" y="5886450"/>
            <a:ext cx="700088" cy="390525"/>
          </a:xfrm>
          <a:prstGeom prst="rect">
            <a:avLst/>
          </a:prstGeom>
          <a:solidFill>
            <a:srgbClr val="99FF66"/>
          </a:solidFill>
          <a:ln w="28575" algn="ctr">
            <a:solidFill>
              <a:schemeClr val="tx1"/>
            </a:solidFill>
            <a:miter lim="800000"/>
            <a:headEnd/>
            <a:tailEnd type="none" w="med" len="lg"/>
          </a:ln>
          <a:effectLst/>
        </p:spPr>
        <p:txBody>
          <a:bodyPr wrap="none" anchor="ctr"/>
          <a:lstStyle/>
          <a:p>
            <a:pPr>
              <a:spcBef>
                <a:spcPct val="0"/>
              </a:spcBef>
            </a:pPr>
            <a:r>
              <a:rPr lang="en-US" altLang="zh-CN" sz="1800"/>
              <a:t>k+5</a:t>
            </a:r>
            <a:endParaRPr lang="en-US" altLang="zh-CN" sz="1800" baseline="-25000"/>
          </a:p>
        </p:txBody>
      </p:sp>
      <p:sp>
        <p:nvSpPr>
          <p:cNvPr id="1713253" name="Rectangle 101"/>
          <p:cNvSpPr>
            <a:spLocks noChangeArrowheads="1"/>
          </p:cNvSpPr>
          <p:nvPr/>
        </p:nvSpPr>
        <p:spPr bwMode="auto">
          <a:xfrm>
            <a:off x="1581150" y="5494338"/>
            <a:ext cx="700088" cy="392112"/>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k+2</a:t>
            </a:r>
            <a:endParaRPr lang="en-US" altLang="zh-CN" sz="1800" baseline="-25000"/>
          </a:p>
        </p:txBody>
      </p:sp>
      <p:sp>
        <p:nvSpPr>
          <p:cNvPr id="1713254" name="Rectangle 102"/>
          <p:cNvSpPr>
            <a:spLocks noChangeArrowheads="1"/>
          </p:cNvSpPr>
          <p:nvPr/>
        </p:nvSpPr>
        <p:spPr bwMode="auto">
          <a:xfrm>
            <a:off x="1581150" y="6276975"/>
            <a:ext cx="700088" cy="392113"/>
          </a:xfrm>
          <a:prstGeom prst="rect">
            <a:avLst/>
          </a:prstGeom>
          <a:noFill/>
          <a:ln w="28575" algn="ctr">
            <a:noFill/>
            <a:miter lim="800000"/>
            <a:headEnd/>
            <a:tailEnd type="none" w="med" len="lg"/>
          </a:ln>
          <a:effectLst/>
        </p:spPr>
        <p:txBody>
          <a:bodyPr wrap="none" anchor="ctr"/>
          <a:lstStyle/>
          <a:p>
            <a:pPr>
              <a:spcBef>
                <a:spcPct val="0"/>
              </a:spcBef>
            </a:pPr>
            <a:r>
              <a:rPr lang="en-US" altLang="zh-CN" sz="1800"/>
              <a:t>S</a:t>
            </a:r>
            <a:r>
              <a:rPr lang="en-US" altLang="zh-CN" sz="1800" baseline="-25000"/>
              <a:t>1</a:t>
            </a:r>
          </a:p>
        </p:txBody>
      </p:sp>
      <p:sp>
        <p:nvSpPr>
          <p:cNvPr id="1713255" name="Rectangle 103"/>
          <p:cNvSpPr>
            <a:spLocks noChangeArrowheads="1"/>
          </p:cNvSpPr>
          <p:nvPr/>
        </p:nvSpPr>
        <p:spPr bwMode="auto">
          <a:xfrm>
            <a:off x="2281238" y="5886450"/>
            <a:ext cx="700087" cy="390525"/>
          </a:xfrm>
          <a:prstGeom prst="rect">
            <a:avLst/>
          </a:prstGeom>
          <a:solidFill>
            <a:srgbClr val="99FF66"/>
          </a:solidFill>
          <a:ln w="28575" algn="ctr">
            <a:solidFill>
              <a:schemeClr val="tx1"/>
            </a:solidFill>
            <a:miter lim="800000"/>
            <a:headEnd/>
            <a:tailEnd type="none" w="med" len="lg"/>
          </a:ln>
          <a:effectLst/>
        </p:spPr>
        <p:txBody>
          <a:bodyPr wrap="none" anchor="ctr"/>
          <a:lstStyle/>
          <a:p>
            <a:pPr>
              <a:lnSpc>
                <a:spcPct val="70000"/>
              </a:lnSpc>
              <a:spcBef>
                <a:spcPct val="0"/>
              </a:spcBef>
            </a:pPr>
            <a:r>
              <a:rPr lang="en-US" altLang="zh-CN" sz="1800"/>
              <a:t>k+4</a:t>
            </a:r>
            <a:endParaRPr lang="en-US" altLang="zh-CN" sz="1800" baseline="-25000"/>
          </a:p>
        </p:txBody>
      </p:sp>
      <p:sp>
        <p:nvSpPr>
          <p:cNvPr id="1713256" name="Rectangle 104"/>
          <p:cNvSpPr>
            <a:spLocks noChangeArrowheads="1"/>
          </p:cNvSpPr>
          <p:nvPr/>
        </p:nvSpPr>
        <p:spPr bwMode="auto">
          <a:xfrm>
            <a:off x="2981325" y="5886450"/>
            <a:ext cx="701675" cy="390525"/>
          </a:xfrm>
          <a:prstGeom prst="rect">
            <a:avLst/>
          </a:prstGeom>
          <a:solidFill>
            <a:srgbClr val="99FF66"/>
          </a:solidFill>
          <a:ln w="28575" algn="ctr">
            <a:solidFill>
              <a:schemeClr val="tx1"/>
            </a:solidFill>
            <a:miter lim="800000"/>
            <a:headEnd/>
            <a:tailEnd type="none" w="med" len="lg"/>
          </a:ln>
          <a:effectLst/>
        </p:spPr>
        <p:txBody>
          <a:bodyPr wrap="none" anchor="ctr"/>
          <a:lstStyle/>
          <a:p>
            <a:pPr>
              <a:spcBef>
                <a:spcPct val="0"/>
              </a:spcBef>
            </a:pPr>
            <a:r>
              <a:rPr lang="en-US" altLang="zh-CN" sz="1800"/>
              <a:t>k+3</a:t>
            </a:r>
            <a:endParaRPr lang="en-US" altLang="zh-CN" sz="1800" baseline="-25000"/>
          </a:p>
        </p:txBody>
      </p:sp>
      <p:sp>
        <p:nvSpPr>
          <p:cNvPr id="1713257" name="Rectangle 105"/>
          <p:cNvSpPr>
            <a:spLocks noChangeArrowheads="1"/>
          </p:cNvSpPr>
          <p:nvPr/>
        </p:nvSpPr>
        <p:spPr bwMode="auto">
          <a:xfrm>
            <a:off x="3679825" y="5886450"/>
            <a:ext cx="700088" cy="390525"/>
          </a:xfrm>
          <a:prstGeom prst="rect">
            <a:avLst/>
          </a:prstGeom>
          <a:solidFill>
            <a:srgbClr val="99FF66"/>
          </a:solidFill>
          <a:ln w="28575" algn="ctr">
            <a:solidFill>
              <a:schemeClr val="tx1"/>
            </a:solidFill>
            <a:miter lim="800000"/>
            <a:headEnd/>
            <a:tailEnd type="none" w="med" len="lg"/>
          </a:ln>
          <a:effectLst/>
        </p:spPr>
        <p:txBody>
          <a:bodyPr wrap="none" anchor="ctr"/>
          <a:lstStyle/>
          <a:p>
            <a:pPr>
              <a:spcBef>
                <a:spcPct val="0"/>
              </a:spcBef>
            </a:pPr>
            <a:r>
              <a:rPr lang="en-US" altLang="zh-CN" sz="1800"/>
              <a:t>k+2</a:t>
            </a:r>
            <a:endParaRPr lang="en-US" altLang="zh-CN" sz="1800" baseline="-25000"/>
          </a:p>
        </p:txBody>
      </p:sp>
      <p:sp>
        <p:nvSpPr>
          <p:cNvPr id="1713258" name="Rectangle 106"/>
          <p:cNvSpPr>
            <a:spLocks noChangeArrowheads="1"/>
          </p:cNvSpPr>
          <p:nvPr/>
        </p:nvSpPr>
        <p:spPr bwMode="auto">
          <a:xfrm>
            <a:off x="4379913" y="5886450"/>
            <a:ext cx="701675" cy="390525"/>
          </a:xfrm>
          <a:prstGeom prst="rect">
            <a:avLst/>
          </a:prstGeom>
          <a:solidFill>
            <a:srgbClr val="99FF66"/>
          </a:solidFill>
          <a:ln w="28575" algn="ctr">
            <a:solidFill>
              <a:schemeClr val="tx1"/>
            </a:solidFill>
            <a:miter lim="800000"/>
            <a:headEnd/>
            <a:tailEnd type="none" w="med" len="lg"/>
          </a:ln>
          <a:effectLst/>
        </p:spPr>
        <p:txBody>
          <a:bodyPr wrap="none" anchor="ctr"/>
          <a:lstStyle/>
          <a:p>
            <a:pPr>
              <a:spcBef>
                <a:spcPct val="0"/>
              </a:spcBef>
            </a:pPr>
            <a:r>
              <a:rPr lang="en-US" altLang="zh-CN" sz="1800"/>
              <a:t>k+1</a:t>
            </a:r>
            <a:endParaRPr lang="en-US" altLang="zh-CN" sz="1800" baseline="-25000"/>
          </a:p>
        </p:txBody>
      </p:sp>
      <p:sp>
        <p:nvSpPr>
          <p:cNvPr id="1713259" name="Rectangle 107"/>
          <p:cNvSpPr>
            <a:spLocks noChangeArrowheads="1"/>
          </p:cNvSpPr>
          <p:nvPr/>
        </p:nvSpPr>
        <p:spPr bwMode="auto">
          <a:xfrm>
            <a:off x="5081588" y="5886450"/>
            <a:ext cx="700087" cy="390525"/>
          </a:xfrm>
          <a:prstGeom prst="rect">
            <a:avLst/>
          </a:prstGeom>
          <a:solidFill>
            <a:srgbClr val="99FF66"/>
          </a:solidFill>
          <a:ln w="28575" algn="ctr">
            <a:solidFill>
              <a:schemeClr val="tx1"/>
            </a:solidFill>
            <a:miter lim="800000"/>
            <a:headEnd/>
            <a:tailEnd type="none" w="med" len="lg"/>
          </a:ln>
          <a:effectLst/>
        </p:spPr>
        <p:txBody>
          <a:bodyPr wrap="none" anchor="ctr"/>
          <a:lstStyle/>
          <a:p>
            <a:pPr>
              <a:spcBef>
                <a:spcPct val="0"/>
              </a:spcBef>
            </a:pPr>
            <a:r>
              <a:rPr lang="en-US" altLang="zh-CN" sz="1800"/>
              <a:t>k</a:t>
            </a:r>
            <a:endParaRPr lang="en-US" altLang="zh-CN" sz="1800" baseline="-25000"/>
          </a:p>
        </p:txBody>
      </p:sp>
      <p:sp>
        <p:nvSpPr>
          <p:cNvPr id="1713260" name="Line 108"/>
          <p:cNvSpPr>
            <a:spLocks noChangeShapeType="1"/>
          </p:cNvSpPr>
          <p:nvPr/>
        </p:nvSpPr>
        <p:spPr bwMode="auto">
          <a:xfrm flipH="1" flipV="1">
            <a:off x="1579563" y="3148013"/>
            <a:ext cx="1587" cy="3128962"/>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713261" name="Line 109"/>
          <p:cNvSpPr>
            <a:spLocks noChangeShapeType="1"/>
          </p:cNvSpPr>
          <p:nvPr/>
        </p:nvSpPr>
        <p:spPr bwMode="auto">
          <a:xfrm>
            <a:off x="1581150" y="6276975"/>
            <a:ext cx="4900613"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713262" name="Rectangle 110"/>
          <p:cNvSpPr>
            <a:spLocks noChangeArrowheads="1"/>
          </p:cNvSpPr>
          <p:nvPr/>
        </p:nvSpPr>
        <p:spPr bwMode="auto">
          <a:xfrm>
            <a:off x="5081588" y="5494338"/>
            <a:ext cx="700087" cy="392112"/>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k-3</a:t>
            </a:r>
            <a:endParaRPr lang="en-US" altLang="zh-CN" sz="1800" baseline="-25000"/>
          </a:p>
        </p:txBody>
      </p:sp>
      <p:sp>
        <p:nvSpPr>
          <p:cNvPr id="1713263" name="Rectangle 111"/>
          <p:cNvSpPr>
            <a:spLocks noChangeArrowheads="1"/>
          </p:cNvSpPr>
          <p:nvPr/>
        </p:nvSpPr>
        <p:spPr bwMode="auto">
          <a:xfrm>
            <a:off x="2979738" y="5494338"/>
            <a:ext cx="700087" cy="392112"/>
          </a:xfrm>
          <a:prstGeom prst="rect">
            <a:avLst/>
          </a:prstGeom>
          <a:solidFill>
            <a:srgbClr val="FF99CC"/>
          </a:solidFill>
          <a:ln w="28575" algn="ctr">
            <a:solidFill>
              <a:schemeClr val="tx1"/>
            </a:solidFill>
            <a:miter lim="800000"/>
            <a:headEnd/>
            <a:tailEnd type="none" w="med" len="lg"/>
          </a:ln>
          <a:effectLst/>
        </p:spPr>
        <p:txBody>
          <a:bodyPr wrap="none" anchor="ctr"/>
          <a:lstStyle/>
          <a:p>
            <a:pPr>
              <a:spcBef>
                <a:spcPct val="0"/>
              </a:spcBef>
            </a:pPr>
            <a:r>
              <a:rPr lang="en-US" altLang="zh-CN" sz="1800"/>
              <a:t>k</a:t>
            </a:r>
            <a:endParaRPr lang="en-US" altLang="zh-CN" sz="1800" baseline="-25000"/>
          </a:p>
        </p:txBody>
      </p:sp>
      <p:sp>
        <p:nvSpPr>
          <p:cNvPr id="1713264" name="Rectangle 112"/>
          <p:cNvSpPr>
            <a:spLocks noChangeArrowheads="1"/>
          </p:cNvSpPr>
          <p:nvPr/>
        </p:nvSpPr>
        <p:spPr bwMode="auto">
          <a:xfrm>
            <a:off x="3679825" y="5494338"/>
            <a:ext cx="700088" cy="392112"/>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k-1</a:t>
            </a:r>
            <a:endParaRPr lang="en-US" altLang="zh-CN" sz="1800" baseline="-25000"/>
          </a:p>
        </p:txBody>
      </p:sp>
      <p:sp>
        <p:nvSpPr>
          <p:cNvPr id="1713265" name="Rectangle 113"/>
          <p:cNvSpPr>
            <a:spLocks noChangeArrowheads="1"/>
          </p:cNvSpPr>
          <p:nvPr/>
        </p:nvSpPr>
        <p:spPr bwMode="auto">
          <a:xfrm>
            <a:off x="4379913" y="5494338"/>
            <a:ext cx="701675" cy="392112"/>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k-2</a:t>
            </a:r>
            <a:endParaRPr lang="en-US" altLang="zh-CN" sz="1800" baseline="-25000"/>
          </a:p>
        </p:txBody>
      </p:sp>
      <p:sp>
        <p:nvSpPr>
          <p:cNvPr id="1713266" name="Rectangle 114"/>
          <p:cNvSpPr>
            <a:spLocks noChangeArrowheads="1"/>
          </p:cNvSpPr>
          <p:nvPr/>
        </p:nvSpPr>
        <p:spPr bwMode="auto">
          <a:xfrm>
            <a:off x="2279650" y="6276975"/>
            <a:ext cx="700088" cy="392113"/>
          </a:xfrm>
          <a:prstGeom prst="rect">
            <a:avLst/>
          </a:prstGeom>
          <a:noFill/>
          <a:ln w="28575" algn="ctr">
            <a:noFill/>
            <a:miter lim="800000"/>
            <a:headEnd/>
            <a:tailEnd type="none" w="med" len="lg"/>
          </a:ln>
          <a:effectLst/>
        </p:spPr>
        <p:txBody>
          <a:bodyPr wrap="none" anchor="ctr"/>
          <a:lstStyle/>
          <a:p>
            <a:pPr>
              <a:spcBef>
                <a:spcPct val="0"/>
              </a:spcBef>
            </a:pPr>
            <a:r>
              <a:rPr lang="en-US" altLang="zh-CN" sz="1800"/>
              <a:t>S</a:t>
            </a:r>
            <a:r>
              <a:rPr lang="en-US" altLang="zh-CN" sz="1800" baseline="-25000"/>
              <a:t>2</a:t>
            </a:r>
          </a:p>
        </p:txBody>
      </p:sp>
      <p:sp>
        <p:nvSpPr>
          <p:cNvPr id="1713267" name="Rectangle 115"/>
          <p:cNvSpPr>
            <a:spLocks noChangeArrowheads="1"/>
          </p:cNvSpPr>
          <p:nvPr/>
        </p:nvSpPr>
        <p:spPr bwMode="auto">
          <a:xfrm>
            <a:off x="2979738" y="6276975"/>
            <a:ext cx="700087" cy="392113"/>
          </a:xfrm>
          <a:prstGeom prst="rect">
            <a:avLst/>
          </a:prstGeom>
          <a:noFill/>
          <a:ln w="28575" algn="ctr">
            <a:noFill/>
            <a:miter lim="800000"/>
            <a:headEnd/>
            <a:tailEnd type="none" w="med" len="lg"/>
          </a:ln>
          <a:effectLst/>
        </p:spPr>
        <p:txBody>
          <a:bodyPr wrap="none" anchor="ctr"/>
          <a:lstStyle/>
          <a:p>
            <a:pPr>
              <a:spcBef>
                <a:spcPct val="0"/>
              </a:spcBef>
            </a:pPr>
            <a:r>
              <a:rPr lang="en-US" altLang="zh-CN" sz="1800"/>
              <a:t>S</a:t>
            </a:r>
            <a:r>
              <a:rPr lang="en-US" altLang="zh-CN" sz="1800" baseline="-25000"/>
              <a:t>3</a:t>
            </a:r>
          </a:p>
        </p:txBody>
      </p:sp>
      <p:sp>
        <p:nvSpPr>
          <p:cNvPr id="1713268" name="Rectangle 116"/>
          <p:cNvSpPr>
            <a:spLocks noChangeArrowheads="1"/>
          </p:cNvSpPr>
          <p:nvPr/>
        </p:nvSpPr>
        <p:spPr bwMode="auto">
          <a:xfrm>
            <a:off x="3679825" y="6276975"/>
            <a:ext cx="700088" cy="392113"/>
          </a:xfrm>
          <a:prstGeom prst="rect">
            <a:avLst/>
          </a:prstGeom>
          <a:noFill/>
          <a:ln w="28575" algn="ctr">
            <a:noFill/>
            <a:miter lim="800000"/>
            <a:headEnd/>
            <a:tailEnd type="none" w="med" len="lg"/>
          </a:ln>
          <a:effectLst/>
        </p:spPr>
        <p:txBody>
          <a:bodyPr wrap="none" anchor="ctr"/>
          <a:lstStyle/>
          <a:p>
            <a:pPr>
              <a:spcBef>
                <a:spcPct val="0"/>
              </a:spcBef>
            </a:pPr>
            <a:r>
              <a:rPr lang="en-US" altLang="zh-CN" sz="1800"/>
              <a:t>S</a:t>
            </a:r>
            <a:r>
              <a:rPr lang="en-US" altLang="zh-CN" sz="1800" baseline="-25000"/>
              <a:t>4</a:t>
            </a:r>
          </a:p>
        </p:txBody>
      </p:sp>
      <p:sp>
        <p:nvSpPr>
          <p:cNvPr id="1713269" name="Rectangle 117"/>
          <p:cNvSpPr>
            <a:spLocks noChangeArrowheads="1"/>
          </p:cNvSpPr>
          <p:nvPr/>
        </p:nvSpPr>
        <p:spPr bwMode="auto">
          <a:xfrm>
            <a:off x="4378325" y="6276975"/>
            <a:ext cx="700088" cy="392113"/>
          </a:xfrm>
          <a:prstGeom prst="rect">
            <a:avLst/>
          </a:prstGeom>
          <a:noFill/>
          <a:ln w="28575" algn="ctr">
            <a:noFill/>
            <a:miter lim="800000"/>
            <a:headEnd/>
            <a:tailEnd type="none" w="med" len="lg"/>
          </a:ln>
          <a:effectLst/>
        </p:spPr>
        <p:txBody>
          <a:bodyPr wrap="none" anchor="ctr"/>
          <a:lstStyle/>
          <a:p>
            <a:pPr>
              <a:spcBef>
                <a:spcPct val="0"/>
              </a:spcBef>
            </a:pPr>
            <a:r>
              <a:rPr lang="en-US" altLang="zh-CN" sz="1800"/>
              <a:t>S</a:t>
            </a:r>
            <a:r>
              <a:rPr lang="en-US" altLang="zh-CN" sz="1800" baseline="-25000"/>
              <a:t>5</a:t>
            </a:r>
          </a:p>
        </p:txBody>
      </p:sp>
      <p:sp>
        <p:nvSpPr>
          <p:cNvPr id="1713270" name="Rectangle 118"/>
          <p:cNvSpPr>
            <a:spLocks noChangeArrowheads="1"/>
          </p:cNvSpPr>
          <p:nvPr/>
        </p:nvSpPr>
        <p:spPr bwMode="auto">
          <a:xfrm>
            <a:off x="5078413" y="6276975"/>
            <a:ext cx="700087" cy="392113"/>
          </a:xfrm>
          <a:prstGeom prst="rect">
            <a:avLst/>
          </a:prstGeom>
          <a:noFill/>
          <a:ln w="28575" algn="ctr">
            <a:noFill/>
            <a:miter lim="800000"/>
            <a:headEnd/>
            <a:tailEnd type="none" w="med" len="lg"/>
          </a:ln>
          <a:effectLst/>
        </p:spPr>
        <p:txBody>
          <a:bodyPr wrap="none" anchor="ctr"/>
          <a:lstStyle/>
          <a:p>
            <a:pPr>
              <a:spcBef>
                <a:spcPct val="0"/>
              </a:spcBef>
            </a:pPr>
            <a:r>
              <a:rPr lang="en-US" altLang="zh-CN" sz="1800"/>
              <a:t>S</a:t>
            </a:r>
            <a:r>
              <a:rPr lang="en-US" altLang="zh-CN" sz="1800" baseline="-25000"/>
              <a:t>6</a:t>
            </a:r>
          </a:p>
        </p:txBody>
      </p:sp>
      <p:sp>
        <p:nvSpPr>
          <p:cNvPr id="1713271" name="Rectangle 119"/>
          <p:cNvSpPr>
            <a:spLocks noChangeArrowheads="1"/>
          </p:cNvSpPr>
          <p:nvPr/>
        </p:nvSpPr>
        <p:spPr bwMode="auto">
          <a:xfrm>
            <a:off x="2279650" y="5494338"/>
            <a:ext cx="700088" cy="392112"/>
          </a:xfrm>
          <a:prstGeom prst="rect">
            <a:avLst/>
          </a:prstGeom>
          <a:solidFill>
            <a:srgbClr val="FFFF66"/>
          </a:solidFill>
          <a:ln w="28575" algn="ctr">
            <a:solidFill>
              <a:schemeClr val="tx1"/>
            </a:solidFill>
            <a:miter lim="800000"/>
            <a:headEnd/>
            <a:tailEnd type="none" w="med" len="lg"/>
          </a:ln>
          <a:effectLst/>
        </p:spPr>
        <p:txBody>
          <a:bodyPr wrap="none" anchor="ctr"/>
          <a:lstStyle/>
          <a:p>
            <a:pPr>
              <a:lnSpc>
                <a:spcPct val="70000"/>
              </a:lnSpc>
              <a:spcBef>
                <a:spcPct val="0"/>
              </a:spcBef>
            </a:pPr>
            <a:r>
              <a:rPr lang="en-US" altLang="zh-CN" sz="1800"/>
              <a:t>k+1</a:t>
            </a:r>
            <a:endParaRPr lang="en-US" altLang="zh-CN" sz="1800" baseline="-25000"/>
          </a:p>
        </p:txBody>
      </p:sp>
      <p:sp>
        <p:nvSpPr>
          <p:cNvPr id="1713272" name="Rectangle 120"/>
          <p:cNvSpPr>
            <a:spLocks noChangeArrowheads="1"/>
          </p:cNvSpPr>
          <p:nvPr/>
        </p:nvSpPr>
        <p:spPr bwMode="auto">
          <a:xfrm>
            <a:off x="1611313" y="3068638"/>
            <a:ext cx="1231900" cy="392112"/>
          </a:xfrm>
          <a:prstGeom prst="rect">
            <a:avLst/>
          </a:prstGeom>
          <a:noFill/>
          <a:ln w="28575" algn="ctr">
            <a:noFill/>
            <a:miter lim="800000"/>
            <a:headEnd/>
            <a:tailEnd type="none" w="med" len="lg"/>
          </a:ln>
          <a:effectLst/>
        </p:spPr>
        <p:txBody>
          <a:bodyPr wrap="none" anchor="ctr"/>
          <a:lstStyle/>
          <a:p>
            <a:pPr algn="r">
              <a:spcBef>
                <a:spcPct val="0"/>
              </a:spcBef>
            </a:pPr>
            <a:r>
              <a:rPr lang="zh-CN" altLang="en-US" sz="1800"/>
              <a:t>时钟周期 </a:t>
            </a:r>
            <a:r>
              <a:rPr lang="en-US" altLang="zh-CN" sz="2000" i="1"/>
              <a:t>t</a:t>
            </a:r>
            <a:endParaRPr lang="en-US" altLang="zh-CN" sz="2000" i="1" baseline="-25000"/>
          </a:p>
        </p:txBody>
      </p:sp>
      <p:sp>
        <p:nvSpPr>
          <p:cNvPr id="1713273" name="Rectangle 121"/>
          <p:cNvSpPr>
            <a:spLocks noChangeArrowheads="1"/>
          </p:cNvSpPr>
          <p:nvPr/>
        </p:nvSpPr>
        <p:spPr bwMode="auto">
          <a:xfrm>
            <a:off x="5868988" y="5886450"/>
            <a:ext cx="1008062" cy="390525"/>
          </a:xfrm>
          <a:prstGeom prst="rect">
            <a:avLst/>
          </a:prstGeom>
          <a:noFill/>
          <a:ln w="28575" algn="ctr">
            <a:noFill/>
            <a:miter lim="800000"/>
            <a:headEnd/>
            <a:tailEnd type="none" w="med" len="lg"/>
          </a:ln>
          <a:effectLst/>
        </p:spPr>
        <p:txBody>
          <a:bodyPr wrap="none" anchor="ctr"/>
          <a:lstStyle/>
          <a:p>
            <a:pPr algn="r">
              <a:spcBef>
                <a:spcPct val="0"/>
              </a:spcBef>
            </a:pPr>
            <a:r>
              <a:rPr lang="zh-CN" altLang="en-US" sz="1800"/>
              <a:t>功能段</a:t>
            </a:r>
            <a:r>
              <a:rPr lang="en-US" altLang="zh-CN" sz="1800"/>
              <a:t>S</a:t>
            </a:r>
            <a:endParaRPr lang="en-US" altLang="zh-CN" sz="2000" i="1" baseline="-25000"/>
          </a:p>
        </p:txBody>
      </p:sp>
      <p:sp>
        <p:nvSpPr>
          <p:cNvPr id="1713274" name="Rectangle 122"/>
          <p:cNvSpPr>
            <a:spLocks noChangeArrowheads="1"/>
          </p:cNvSpPr>
          <p:nvPr/>
        </p:nvSpPr>
        <p:spPr bwMode="auto">
          <a:xfrm>
            <a:off x="468313" y="5886450"/>
            <a:ext cx="1112837" cy="390525"/>
          </a:xfrm>
          <a:prstGeom prst="rect">
            <a:avLst/>
          </a:prstGeom>
          <a:noFill/>
          <a:ln w="28575" algn="ctr">
            <a:noFill/>
            <a:miter lim="800000"/>
            <a:headEnd/>
            <a:tailEnd type="none" w="med" len="lg"/>
          </a:ln>
          <a:effectLst/>
        </p:spPr>
        <p:txBody>
          <a:bodyPr wrap="none" anchor="ctr"/>
          <a:lstStyle/>
          <a:p>
            <a:pPr algn="r">
              <a:spcBef>
                <a:spcPct val="0"/>
              </a:spcBef>
            </a:pPr>
            <a:r>
              <a:rPr lang="zh-CN" altLang="en-US" sz="1800"/>
              <a:t>正常流动</a:t>
            </a:r>
            <a:endParaRPr lang="zh-CN" altLang="en-US" sz="1800" baseline="-25000"/>
          </a:p>
        </p:txBody>
      </p:sp>
      <p:sp>
        <p:nvSpPr>
          <p:cNvPr id="1713275" name="Rectangle 123"/>
          <p:cNvSpPr>
            <a:spLocks noChangeArrowheads="1"/>
          </p:cNvSpPr>
          <p:nvPr/>
        </p:nvSpPr>
        <p:spPr bwMode="auto">
          <a:xfrm>
            <a:off x="468313" y="6276975"/>
            <a:ext cx="1112837" cy="392113"/>
          </a:xfrm>
          <a:prstGeom prst="rect">
            <a:avLst/>
          </a:prstGeom>
          <a:noFill/>
          <a:ln w="28575" algn="ctr">
            <a:noFill/>
            <a:miter lim="800000"/>
            <a:headEnd/>
            <a:tailEnd type="none" w="med" len="lg"/>
          </a:ln>
          <a:effectLst/>
        </p:spPr>
        <p:txBody>
          <a:bodyPr wrap="none" anchor="ctr"/>
          <a:lstStyle/>
          <a:p>
            <a:pPr algn="r">
              <a:spcBef>
                <a:spcPct val="0"/>
              </a:spcBef>
            </a:pPr>
            <a:r>
              <a:rPr lang="zh-CN" altLang="en-US" sz="1800"/>
              <a:t>功能段</a:t>
            </a:r>
            <a:endParaRPr lang="zh-CN" altLang="en-US" sz="1800" baseline="-25000"/>
          </a:p>
        </p:txBody>
      </p:sp>
      <p:sp>
        <p:nvSpPr>
          <p:cNvPr id="1713276" name="Rectangle 124"/>
          <p:cNvSpPr>
            <a:spLocks noChangeArrowheads="1"/>
          </p:cNvSpPr>
          <p:nvPr/>
        </p:nvSpPr>
        <p:spPr bwMode="auto">
          <a:xfrm>
            <a:off x="468313" y="5494338"/>
            <a:ext cx="1112837" cy="392112"/>
          </a:xfrm>
          <a:prstGeom prst="rect">
            <a:avLst/>
          </a:prstGeom>
          <a:noFill/>
          <a:ln w="28575" algn="ctr">
            <a:noFill/>
            <a:miter lim="800000"/>
            <a:headEnd/>
            <a:tailEnd type="none" w="med" len="lg"/>
          </a:ln>
          <a:effectLst/>
        </p:spPr>
        <p:txBody>
          <a:bodyPr wrap="none" anchor="ctr"/>
          <a:lstStyle/>
          <a:p>
            <a:pPr algn="r">
              <a:spcBef>
                <a:spcPct val="0"/>
              </a:spcBef>
            </a:pPr>
            <a:r>
              <a:rPr lang="en-US" altLang="zh-CN" sz="2000" i="1">
                <a:solidFill>
                  <a:srgbClr val="FF0000"/>
                </a:solidFill>
              </a:rPr>
              <a:t>t</a:t>
            </a:r>
            <a:r>
              <a:rPr lang="en-US" altLang="zh-CN" sz="2000" i="1" baseline="-25000">
                <a:solidFill>
                  <a:srgbClr val="FF0000"/>
                </a:solidFill>
              </a:rPr>
              <a:t>i</a:t>
            </a:r>
          </a:p>
        </p:txBody>
      </p:sp>
      <p:sp>
        <p:nvSpPr>
          <p:cNvPr id="1713277" name="Rectangle 125"/>
          <p:cNvSpPr>
            <a:spLocks noChangeArrowheads="1"/>
          </p:cNvSpPr>
          <p:nvPr/>
        </p:nvSpPr>
        <p:spPr bwMode="auto">
          <a:xfrm>
            <a:off x="468313" y="5102225"/>
            <a:ext cx="1112837" cy="392113"/>
          </a:xfrm>
          <a:prstGeom prst="rect">
            <a:avLst/>
          </a:prstGeom>
          <a:noFill/>
          <a:ln w="28575" algn="ctr">
            <a:noFill/>
            <a:miter lim="800000"/>
            <a:headEnd/>
            <a:tailEnd type="none" w="med" len="lg"/>
          </a:ln>
          <a:effectLst/>
        </p:spPr>
        <p:txBody>
          <a:bodyPr wrap="none" anchor="ctr"/>
          <a:lstStyle/>
          <a:p>
            <a:pPr algn="r">
              <a:spcBef>
                <a:spcPct val="0"/>
              </a:spcBef>
            </a:pPr>
            <a:r>
              <a:rPr lang="en-US" altLang="zh-CN" sz="2000" i="1">
                <a:solidFill>
                  <a:srgbClr val="FF0000"/>
                </a:solidFill>
              </a:rPr>
              <a:t>t</a:t>
            </a:r>
            <a:r>
              <a:rPr lang="en-US" altLang="zh-CN" sz="2000" i="1" baseline="-25000">
                <a:solidFill>
                  <a:srgbClr val="FF0000"/>
                </a:solidFill>
              </a:rPr>
              <a:t>i+</a:t>
            </a:r>
            <a:r>
              <a:rPr lang="en-US" altLang="zh-CN" sz="2000" baseline="-25000">
                <a:solidFill>
                  <a:srgbClr val="FF0000"/>
                </a:solidFill>
              </a:rPr>
              <a:t>1</a:t>
            </a:r>
          </a:p>
        </p:txBody>
      </p:sp>
      <p:sp>
        <p:nvSpPr>
          <p:cNvPr id="1713278" name="Rectangle 126"/>
          <p:cNvSpPr>
            <a:spLocks noChangeArrowheads="1"/>
          </p:cNvSpPr>
          <p:nvPr/>
        </p:nvSpPr>
        <p:spPr bwMode="auto">
          <a:xfrm>
            <a:off x="468313" y="4711700"/>
            <a:ext cx="1112837" cy="390525"/>
          </a:xfrm>
          <a:prstGeom prst="rect">
            <a:avLst/>
          </a:prstGeom>
          <a:noFill/>
          <a:ln w="28575" algn="ctr">
            <a:noFill/>
            <a:miter lim="800000"/>
            <a:headEnd/>
            <a:tailEnd type="none" w="med" len="lg"/>
          </a:ln>
          <a:effectLst/>
        </p:spPr>
        <p:txBody>
          <a:bodyPr wrap="none" anchor="ctr"/>
          <a:lstStyle/>
          <a:p>
            <a:pPr algn="r">
              <a:spcBef>
                <a:spcPct val="0"/>
              </a:spcBef>
            </a:pPr>
            <a:r>
              <a:rPr lang="en-US" altLang="zh-CN" sz="2000" i="1">
                <a:solidFill>
                  <a:srgbClr val="FF0000"/>
                </a:solidFill>
              </a:rPr>
              <a:t>t</a:t>
            </a:r>
            <a:r>
              <a:rPr lang="en-US" altLang="zh-CN" sz="2000" i="1" baseline="-25000">
                <a:solidFill>
                  <a:srgbClr val="FF0000"/>
                </a:solidFill>
              </a:rPr>
              <a:t>i+</a:t>
            </a:r>
            <a:r>
              <a:rPr lang="en-US" altLang="zh-CN" sz="2000" baseline="-25000">
                <a:solidFill>
                  <a:srgbClr val="FF0000"/>
                </a:solidFill>
              </a:rPr>
              <a:t>2</a:t>
            </a:r>
          </a:p>
        </p:txBody>
      </p:sp>
      <p:sp>
        <p:nvSpPr>
          <p:cNvPr id="1713279" name="Rectangle 127"/>
          <p:cNvSpPr>
            <a:spLocks noChangeArrowheads="1"/>
          </p:cNvSpPr>
          <p:nvPr/>
        </p:nvSpPr>
        <p:spPr bwMode="auto">
          <a:xfrm>
            <a:off x="468313" y="4321175"/>
            <a:ext cx="1112837" cy="392113"/>
          </a:xfrm>
          <a:prstGeom prst="rect">
            <a:avLst/>
          </a:prstGeom>
          <a:noFill/>
          <a:ln w="28575" algn="ctr">
            <a:noFill/>
            <a:miter lim="800000"/>
            <a:headEnd/>
            <a:tailEnd type="none" w="med" len="lg"/>
          </a:ln>
          <a:effectLst/>
        </p:spPr>
        <p:txBody>
          <a:bodyPr wrap="none" anchor="ctr"/>
          <a:lstStyle/>
          <a:p>
            <a:pPr algn="r">
              <a:spcBef>
                <a:spcPct val="0"/>
              </a:spcBef>
            </a:pPr>
            <a:r>
              <a:rPr lang="en-US" altLang="zh-CN" sz="2000" i="1">
                <a:solidFill>
                  <a:srgbClr val="FF0000"/>
                </a:solidFill>
              </a:rPr>
              <a:t>t</a:t>
            </a:r>
            <a:r>
              <a:rPr lang="en-US" altLang="zh-CN" sz="2000" i="1" baseline="-25000">
                <a:solidFill>
                  <a:srgbClr val="FF0000"/>
                </a:solidFill>
              </a:rPr>
              <a:t>i+</a:t>
            </a:r>
            <a:r>
              <a:rPr lang="en-US" altLang="zh-CN" sz="2000" baseline="-25000">
                <a:solidFill>
                  <a:srgbClr val="FF0000"/>
                </a:solidFill>
              </a:rPr>
              <a:t>3</a:t>
            </a:r>
          </a:p>
        </p:txBody>
      </p:sp>
      <p:sp>
        <p:nvSpPr>
          <p:cNvPr id="1713280" name="Rectangle 128"/>
          <p:cNvSpPr>
            <a:spLocks noChangeArrowheads="1"/>
          </p:cNvSpPr>
          <p:nvPr/>
        </p:nvSpPr>
        <p:spPr bwMode="auto">
          <a:xfrm>
            <a:off x="468313" y="3929063"/>
            <a:ext cx="1112837" cy="392112"/>
          </a:xfrm>
          <a:prstGeom prst="rect">
            <a:avLst/>
          </a:prstGeom>
          <a:noFill/>
          <a:ln w="28575" algn="ctr">
            <a:noFill/>
            <a:miter lim="800000"/>
            <a:headEnd/>
            <a:tailEnd type="none" w="med" len="lg"/>
          </a:ln>
          <a:effectLst/>
        </p:spPr>
        <p:txBody>
          <a:bodyPr wrap="none" anchor="ctr"/>
          <a:lstStyle/>
          <a:p>
            <a:pPr algn="r">
              <a:spcBef>
                <a:spcPct val="0"/>
              </a:spcBef>
            </a:pPr>
            <a:r>
              <a:rPr lang="en-US" altLang="zh-CN" sz="2000" i="1">
                <a:solidFill>
                  <a:srgbClr val="FF0000"/>
                </a:solidFill>
              </a:rPr>
              <a:t>t</a:t>
            </a:r>
            <a:r>
              <a:rPr lang="en-US" altLang="zh-CN" sz="2000" i="1" baseline="-25000">
                <a:solidFill>
                  <a:srgbClr val="FF0000"/>
                </a:solidFill>
              </a:rPr>
              <a:t>i+</a:t>
            </a:r>
            <a:r>
              <a:rPr lang="en-US" altLang="zh-CN" sz="2000" baseline="-25000">
                <a:solidFill>
                  <a:srgbClr val="FF0000"/>
                </a:solidFill>
              </a:rPr>
              <a:t>4</a:t>
            </a:r>
          </a:p>
        </p:txBody>
      </p:sp>
      <p:sp>
        <p:nvSpPr>
          <p:cNvPr id="1713281" name="Rectangle 129"/>
          <p:cNvSpPr>
            <a:spLocks noChangeArrowheads="1"/>
          </p:cNvSpPr>
          <p:nvPr/>
        </p:nvSpPr>
        <p:spPr bwMode="auto">
          <a:xfrm>
            <a:off x="468313" y="3540125"/>
            <a:ext cx="1112837" cy="390525"/>
          </a:xfrm>
          <a:prstGeom prst="rect">
            <a:avLst/>
          </a:prstGeom>
          <a:noFill/>
          <a:ln w="28575" algn="ctr">
            <a:noFill/>
            <a:miter lim="800000"/>
            <a:headEnd/>
            <a:tailEnd type="none" w="med" len="lg"/>
          </a:ln>
          <a:effectLst/>
        </p:spPr>
        <p:txBody>
          <a:bodyPr wrap="none" anchor="ctr"/>
          <a:lstStyle/>
          <a:p>
            <a:pPr algn="r">
              <a:spcBef>
                <a:spcPct val="0"/>
              </a:spcBef>
            </a:pPr>
            <a:r>
              <a:rPr lang="en-US" altLang="zh-CN" sz="2000" i="1">
                <a:solidFill>
                  <a:srgbClr val="FF0000"/>
                </a:solidFill>
              </a:rPr>
              <a:t>t</a:t>
            </a:r>
            <a:r>
              <a:rPr lang="en-US" altLang="zh-CN" sz="2000" i="1" baseline="-25000">
                <a:solidFill>
                  <a:srgbClr val="FF0000"/>
                </a:solidFill>
              </a:rPr>
              <a:t>i+</a:t>
            </a:r>
            <a:r>
              <a:rPr lang="en-US" altLang="zh-CN" sz="2000" baseline="-25000">
                <a:solidFill>
                  <a:srgbClr val="FF0000"/>
                </a:solidFill>
              </a:rPr>
              <a:t>5</a:t>
            </a:r>
          </a:p>
        </p:txBody>
      </p:sp>
      <p:sp>
        <p:nvSpPr>
          <p:cNvPr id="1713282" name="Rectangle 130"/>
          <p:cNvSpPr>
            <a:spLocks noChangeArrowheads="1"/>
          </p:cNvSpPr>
          <p:nvPr/>
        </p:nvSpPr>
        <p:spPr bwMode="auto">
          <a:xfrm>
            <a:off x="2279650" y="5103813"/>
            <a:ext cx="700088" cy="392112"/>
          </a:xfrm>
          <a:prstGeom prst="rect">
            <a:avLst/>
          </a:prstGeom>
          <a:solidFill>
            <a:srgbClr val="FFFF66"/>
          </a:solidFill>
          <a:ln w="28575" algn="ctr">
            <a:solidFill>
              <a:schemeClr val="tx1"/>
            </a:solidFill>
            <a:miter lim="800000"/>
            <a:headEnd/>
            <a:tailEnd type="none" w="med" len="lg"/>
          </a:ln>
          <a:effectLst/>
        </p:spPr>
        <p:txBody>
          <a:bodyPr wrap="none" anchor="ctr"/>
          <a:lstStyle/>
          <a:p>
            <a:pPr>
              <a:lnSpc>
                <a:spcPct val="70000"/>
              </a:lnSpc>
              <a:spcBef>
                <a:spcPct val="0"/>
              </a:spcBef>
            </a:pPr>
            <a:r>
              <a:rPr lang="en-US" altLang="zh-CN" sz="1600"/>
              <a:t>k+3</a:t>
            </a:r>
          </a:p>
          <a:p>
            <a:pPr>
              <a:lnSpc>
                <a:spcPct val="70000"/>
              </a:lnSpc>
              <a:spcBef>
                <a:spcPct val="0"/>
              </a:spcBef>
            </a:pPr>
            <a:r>
              <a:rPr lang="en-US" altLang="zh-CN" sz="1600"/>
              <a:t>(k+2)</a:t>
            </a:r>
          </a:p>
        </p:txBody>
      </p:sp>
      <p:sp>
        <p:nvSpPr>
          <p:cNvPr id="1713283" name="Rectangle 131"/>
          <p:cNvSpPr>
            <a:spLocks noChangeArrowheads="1"/>
          </p:cNvSpPr>
          <p:nvPr/>
        </p:nvSpPr>
        <p:spPr bwMode="auto">
          <a:xfrm>
            <a:off x="3679825" y="5103813"/>
            <a:ext cx="700088" cy="392112"/>
          </a:xfrm>
          <a:prstGeom prst="rect">
            <a:avLst/>
          </a:prstGeom>
          <a:solidFill>
            <a:srgbClr val="FF99CC"/>
          </a:solidFill>
          <a:ln w="28575" algn="ctr">
            <a:solidFill>
              <a:schemeClr val="tx1"/>
            </a:solidFill>
            <a:miter lim="800000"/>
            <a:headEnd/>
            <a:tailEnd type="none" w="med" len="lg"/>
          </a:ln>
          <a:effectLst/>
        </p:spPr>
        <p:txBody>
          <a:bodyPr wrap="none" anchor="ctr"/>
          <a:lstStyle/>
          <a:p>
            <a:pPr>
              <a:spcBef>
                <a:spcPct val="0"/>
              </a:spcBef>
            </a:pPr>
            <a:r>
              <a:rPr lang="en-US" altLang="zh-CN" sz="1800"/>
              <a:t>k</a:t>
            </a:r>
            <a:endParaRPr lang="en-US" altLang="zh-CN" sz="1800" baseline="-25000"/>
          </a:p>
        </p:txBody>
      </p:sp>
      <p:sp>
        <p:nvSpPr>
          <p:cNvPr id="1713284" name="Rectangle 132"/>
          <p:cNvSpPr>
            <a:spLocks noChangeArrowheads="1"/>
          </p:cNvSpPr>
          <p:nvPr/>
        </p:nvSpPr>
        <p:spPr bwMode="auto">
          <a:xfrm>
            <a:off x="4379913" y="5103813"/>
            <a:ext cx="701675" cy="392112"/>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k-1</a:t>
            </a:r>
            <a:endParaRPr lang="en-US" altLang="zh-CN" sz="1800" baseline="-25000"/>
          </a:p>
        </p:txBody>
      </p:sp>
      <p:sp>
        <p:nvSpPr>
          <p:cNvPr id="1713285" name="Rectangle 133"/>
          <p:cNvSpPr>
            <a:spLocks noChangeArrowheads="1"/>
          </p:cNvSpPr>
          <p:nvPr/>
        </p:nvSpPr>
        <p:spPr bwMode="auto">
          <a:xfrm>
            <a:off x="5081588" y="5103813"/>
            <a:ext cx="700087" cy="392112"/>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k-2</a:t>
            </a:r>
            <a:endParaRPr lang="en-US" altLang="zh-CN" sz="1800" baseline="-25000"/>
          </a:p>
        </p:txBody>
      </p:sp>
      <p:sp>
        <p:nvSpPr>
          <p:cNvPr id="1713286" name="Rectangle 134"/>
          <p:cNvSpPr>
            <a:spLocks noChangeArrowheads="1"/>
          </p:cNvSpPr>
          <p:nvPr/>
        </p:nvSpPr>
        <p:spPr bwMode="auto">
          <a:xfrm>
            <a:off x="2979738" y="5103813"/>
            <a:ext cx="700087" cy="392112"/>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k+1</a:t>
            </a:r>
            <a:endParaRPr lang="en-US" altLang="zh-CN" sz="1800" baseline="-25000"/>
          </a:p>
        </p:txBody>
      </p:sp>
      <p:sp>
        <p:nvSpPr>
          <p:cNvPr id="1713287" name="Rectangle 135"/>
          <p:cNvSpPr>
            <a:spLocks noChangeArrowheads="1"/>
          </p:cNvSpPr>
          <p:nvPr/>
        </p:nvSpPr>
        <p:spPr bwMode="auto">
          <a:xfrm>
            <a:off x="1579563" y="5103813"/>
            <a:ext cx="700087" cy="392112"/>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k+4</a:t>
            </a:r>
            <a:endParaRPr lang="en-US" altLang="zh-CN" sz="1800" baseline="-25000"/>
          </a:p>
        </p:txBody>
      </p:sp>
      <p:sp>
        <p:nvSpPr>
          <p:cNvPr id="1713288" name="Rectangle 136"/>
          <p:cNvSpPr>
            <a:spLocks noChangeArrowheads="1"/>
          </p:cNvSpPr>
          <p:nvPr/>
        </p:nvSpPr>
        <p:spPr bwMode="auto">
          <a:xfrm>
            <a:off x="4379913" y="4713288"/>
            <a:ext cx="701675" cy="390525"/>
          </a:xfrm>
          <a:prstGeom prst="rect">
            <a:avLst/>
          </a:prstGeom>
          <a:solidFill>
            <a:srgbClr val="FF99CC"/>
          </a:solidFill>
          <a:ln w="28575" algn="ctr">
            <a:solidFill>
              <a:schemeClr val="tx1"/>
            </a:solidFill>
            <a:miter lim="800000"/>
            <a:headEnd/>
            <a:tailEnd type="none" w="med" len="lg"/>
          </a:ln>
          <a:effectLst/>
        </p:spPr>
        <p:txBody>
          <a:bodyPr wrap="none" anchor="ctr"/>
          <a:lstStyle/>
          <a:p>
            <a:pPr>
              <a:spcBef>
                <a:spcPct val="0"/>
              </a:spcBef>
            </a:pPr>
            <a:r>
              <a:rPr lang="en-US" altLang="zh-CN" sz="1800"/>
              <a:t>k</a:t>
            </a:r>
            <a:endParaRPr lang="en-US" altLang="zh-CN" sz="1800" baseline="-25000"/>
          </a:p>
        </p:txBody>
      </p:sp>
      <p:sp>
        <p:nvSpPr>
          <p:cNvPr id="1713289" name="Rectangle 137"/>
          <p:cNvSpPr>
            <a:spLocks noChangeArrowheads="1"/>
          </p:cNvSpPr>
          <p:nvPr/>
        </p:nvSpPr>
        <p:spPr bwMode="auto">
          <a:xfrm>
            <a:off x="5081588" y="4713288"/>
            <a:ext cx="700087" cy="390525"/>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k-1</a:t>
            </a:r>
            <a:endParaRPr lang="en-US" altLang="zh-CN" sz="1800" baseline="-25000"/>
          </a:p>
        </p:txBody>
      </p:sp>
      <p:sp>
        <p:nvSpPr>
          <p:cNvPr id="1713290" name="Rectangle 138"/>
          <p:cNvSpPr>
            <a:spLocks noChangeArrowheads="1"/>
          </p:cNvSpPr>
          <p:nvPr/>
        </p:nvSpPr>
        <p:spPr bwMode="auto">
          <a:xfrm>
            <a:off x="3679825" y="4713288"/>
            <a:ext cx="700088" cy="390525"/>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k+1</a:t>
            </a:r>
            <a:endParaRPr lang="en-US" altLang="zh-CN" sz="1800" baseline="-25000"/>
          </a:p>
        </p:txBody>
      </p:sp>
      <p:sp>
        <p:nvSpPr>
          <p:cNvPr id="1713291" name="Rectangle 139"/>
          <p:cNvSpPr>
            <a:spLocks noChangeArrowheads="1"/>
          </p:cNvSpPr>
          <p:nvPr/>
        </p:nvSpPr>
        <p:spPr bwMode="auto">
          <a:xfrm>
            <a:off x="2979738" y="4713288"/>
            <a:ext cx="700087" cy="390525"/>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k+3</a:t>
            </a:r>
            <a:endParaRPr lang="en-US" altLang="zh-CN" sz="1800" baseline="-25000"/>
          </a:p>
        </p:txBody>
      </p:sp>
      <p:sp>
        <p:nvSpPr>
          <p:cNvPr id="1713292" name="Rectangle 140"/>
          <p:cNvSpPr>
            <a:spLocks noChangeArrowheads="1"/>
          </p:cNvSpPr>
          <p:nvPr/>
        </p:nvSpPr>
        <p:spPr bwMode="auto">
          <a:xfrm>
            <a:off x="2279650" y="4713288"/>
            <a:ext cx="700088" cy="390525"/>
          </a:xfrm>
          <a:prstGeom prst="rect">
            <a:avLst/>
          </a:prstGeom>
          <a:solidFill>
            <a:srgbClr val="FFFF66"/>
          </a:solidFill>
          <a:ln w="28575" algn="ctr">
            <a:solidFill>
              <a:schemeClr val="tx1"/>
            </a:solidFill>
            <a:miter lim="800000"/>
            <a:headEnd/>
            <a:tailEnd type="none" w="med" len="lg"/>
          </a:ln>
          <a:effectLst/>
        </p:spPr>
        <p:txBody>
          <a:bodyPr wrap="none" anchor="ctr"/>
          <a:lstStyle/>
          <a:p>
            <a:pPr>
              <a:lnSpc>
                <a:spcPct val="70000"/>
              </a:lnSpc>
              <a:spcBef>
                <a:spcPct val="0"/>
              </a:spcBef>
            </a:pPr>
            <a:r>
              <a:rPr lang="en-US" altLang="zh-CN" sz="1600"/>
              <a:t>k+4</a:t>
            </a:r>
          </a:p>
          <a:p>
            <a:pPr>
              <a:lnSpc>
                <a:spcPct val="70000"/>
              </a:lnSpc>
              <a:spcBef>
                <a:spcPct val="0"/>
              </a:spcBef>
            </a:pPr>
            <a:r>
              <a:rPr lang="en-US" altLang="zh-CN" sz="1600"/>
              <a:t>(k+2)</a:t>
            </a:r>
          </a:p>
        </p:txBody>
      </p:sp>
      <p:sp>
        <p:nvSpPr>
          <p:cNvPr id="1713293" name="Rectangle 141"/>
          <p:cNvSpPr>
            <a:spLocks noChangeArrowheads="1"/>
          </p:cNvSpPr>
          <p:nvPr/>
        </p:nvSpPr>
        <p:spPr bwMode="auto">
          <a:xfrm>
            <a:off x="1579563" y="4713288"/>
            <a:ext cx="700087" cy="390525"/>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k+5</a:t>
            </a:r>
            <a:endParaRPr lang="en-US" altLang="zh-CN" sz="1800" baseline="-25000"/>
          </a:p>
        </p:txBody>
      </p:sp>
      <p:sp>
        <p:nvSpPr>
          <p:cNvPr id="1713294" name="Rectangle 142"/>
          <p:cNvSpPr>
            <a:spLocks noChangeArrowheads="1"/>
          </p:cNvSpPr>
          <p:nvPr/>
        </p:nvSpPr>
        <p:spPr bwMode="auto">
          <a:xfrm>
            <a:off x="5081588" y="4321175"/>
            <a:ext cx="700087" cy="392113"/>
          </a:xfrm>
          <a:prstGeom prst="rect">
            <a:avLst/>
          </a:prstGeom>
          <a:solidFill>
            <a:srgbClr val="FF99CC"/>
          </a:solidFill>
          <a:ln w="28575" algn="ctr">
            <a:solidFill>
              <a:schemeClr val="tx1"/>
            </a:solidFill>
            <a:miter lim="800000"/>
            <a:headEnd/>
            <a:tailEnd type="none" w="med" len="lg"/>
          </a:ln>
          <a:effectLst/>
        </p:spPr>
        <p:txBody>
          <a:bodyPr wrap="none" anchor="ctr"/>
          <a:lstStyle/>
          <a:p>
            <a:pPr>
              <a:spcBef>
                <a:spcPct val="0"/>
              </a:spcBef>
            </a:pPr>
            <a:r>
              <a:rPr lang="en-US" altLang="zh-CN" sz="1800"/>
              <a:t>k</a:t>
            </a:r>
            <a:endParaRPr lang="en-US" altLang="zh-CN" sz="1800" baseline="-25000"/>
          </a:p>
        </p:txBody>
      </p:sp>
      <p:sp>
        <p:nvSpPr>
          <p:cNvPr id="1713295" name="Rectangle 143"/>
          <p:cNvSpPr>
            <a:spLocks noChangeArrowheads="1"/>
          </p:cNvSpPr>
          <p:nvPr/>
        </p:nvSpPr>
        <p:spPr bwMode="auto">
          <a:xfrm>
            <a:off x="4379913" y="4321175"/>
            <a:ext cx="701675" cy="392113"/>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k+1</a:t>
            </a:r>
            <a:endParaRPr lang="en-US" altLang="zh-CN" sz="1800" baseline="-25000"/>
          </a:p>
        </p:txBody>
      </p:sp>
      <p:sp>
        <p:nvSpPr>
          <p:cNvPr id="1713296" name="Rectangle 144"/>
          <p:cNvSpPr>
            <a:spLocks noChangeArrowheads="1"/>
          </p:cNvSpPr>
          <p:nvPr/>
        </p:nvSpPr>
        <p:spPr bwMode="auto">
          <a:xfrm>
            <a:off x="3679825" y="4321175"/>
            <a:ext cx="700088" cy="392113"/>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k+3</a:t>
            </a:r>
            <a:endParaRPr lang="en-US" altLang="zh-CN" sz="1800" baseline="-25000"/>
          </a:p>
        </p:txBody>
      </p:sp>
      <p:sp>
        <p:nvSpPr>
          <p:cNvPr id="1713297" name="Rectangle 145"/>
          <p:cNvSpPr>
            <a:spLocks noChangeArrowheads="1"/>
          </p:cNvSpPr>
          <p:nvPr/>
        </p:nvSpPr>
        <p:spPr bwMode="auto">
          <a:xfrm>
            <a:off x="2979738" y="4321175"/>
            <a:ext cx="700087" cy="392113"/>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k+4</a:t>
            </a:r>
            <a:endParaRPr lang="en-US" altLang="zh-CN" sz="1800" baseline="-25000"/>
          </a:p>
        </p:txBody>
      </p:sp>
      <p:sp>
        <p:nvSpPr>
          <p:cNvPr id="1713298" name="Rectangle 146"/>
          <p:cNvSpPr>
            <a:spLocks noChangeArrowheads="1"/>
          </p:cNvSpPr>
          <p:nvPr/>
        </p:nvSpPr>
        <p:spPr bwMode="auto">
          <a:xfrm>
            <a:off x="2279650" y="4321175"/>
            <a:ext cx="700088" cy="392113"/>
          </a:xfrm>
          <a:prstGeom prst="rect">
            <a:avLst/>
          </a:prstGeom>
          <a:solidFill>
            <a:srgbClr val="FFFF66"/>
          </a:solidFill>
          <a:ln w="28575" algn="ctr">
            <a:solidFill>
              <a:schemeClr val="tx1"/>
            </a:solidFill>
            <a:miter lim="800000"/>
            <a:headEnd/>
            <a:tailEnd type="none" w="med" len="lg"/>
          </a:ln>
          <a:effectLst/>
        </p:spPr>
        <p:txBody>
          <a:bodyPr wrap="none" anchor="ctr"/>
          <a:lstStyle/>
          <a:p>
            <a:pPr>
              <a:lnSpc>
                <a:spcPct val="70000"/>
              </a:lnSpc>
              <a:spcBef>
                <a:spcPct val="0"/>
              </a:spcBef>
            </a:pPr>
            <a:r>
              <a:rPr lang="en-US" altLang="zh-CN" sz="1600"/>
              <a:t>k+5</a:t>
            </a:r>
          </a:p>
          <a:p>
            <a:pPr>
              <a:lnSpc>
                <a:spcPct val="70000"/>
              </a:lnSpc>
              <a:spcBef>
                <a:spcPct val="0"/>
              </a:spcBef>
            </a:pPr>
            <a:r>
              <a:rPr lang="en-US" altLang="zh-CN" sz="1600"/>
              <a:t>(k+2)</a:t>
            </a:r>
          </a:p>
        </p:txBody>
      </p:sp>
      <p:sp>
        <p:nvSpPr>
          <p:cNvPr id="1713299" name="Rectangle 147"/>
          <p:cNvSpPr>
            <a:spLocks noChangeArrowheads="1"/>
          </p:cNvSpPr>
          <p:nvPr/>
        </p:nvSpPr>
        <p:spPr bwMode="auto">
          <a:xfrm>
            <a:off x="1579563" y="4321175"/>
            <a:ext cx="700087" cy="392113"/>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k+6</a:t>
            </a:r>
            <a:endParaRPr lang="en-US" altLang="zh-CN" sz="1800" baseline="-25000"/>
          </a:p>
        </p:txBody>
      </p:sp>
      <p:sp>
        <p:nvSpPr>
          <p:cNvPr id="1713300" name="Rectangle 148"/>
          <p:cNvSpPr>
            <a:spLocks noChangeArrowheads="1"/>
          </p:cNvSpPr>
          <p:nvPr/>
        </p:nvSpPr>
        <p:spPr bwMode="auto">
          <a:xfrm>
            <a:off x="5081588" y="3929063"/>
            <a:ext cx="700087" cy="392112"/>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k+1</a:t>
            </a:r>
            <a:endParaRPr lang="en-US" altLang="zh-CN" sz="1800" baseline="-25000"/>
          </a:p>
        </p:txBody>
      </p:sp>
      <p:sp>
        <p:nvSpPr>
          <p:cNvPr id="1713301" name="Rectangle 149"/>
          <p:cNvSpPr>
            <a:spLocks noChangeArrowheads="1"/>
          </p:cNvSpPr>
          <p:nvPr/>
        </p:nvSpPr>
        <p:spPr bwMode="auto">
          <a:xfrm>
            <a:off x="4379913" y="3929063"/>
            <a:ext cx="701675" cy="392112"/>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k+3</a:t>
            </a:r>
            <a:endParaRPr lang="en-US" altLang="zh-CN" sz="1800" baseline="-25000"/>
          </a:p>
        </p:txBody>
      </p:sp>
      <p:sp>
        <p:nvSpPr>
          <p:cNvPr id="1713302" name="Rectangle 150"/>
          <p:cNvSpPr>
            <a:spLocks noChangeArrowheads="1"/>
          </p:cNvSpPr>
          <p:nvPr/>
        </p:nvSpPr>
        <p:spPr bwMode="auto">
          <a:xfrm>
            <a:off x="3679825" y="3929063"/>
            <a:ext cx="700088" cy="392112"/>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k+4</a:t>
            </a:r>
            <a:endParaRPr lang="en-US" altLang="zh-CN" sz="1800" baseline="-25000"/>
          </a:p>
        </p:txBody>
      </p:sp>
      <p:sp>
        <p:nvSpPr>
          <p:cNvPr id="1713303" name="Rectangle 151"/>
          <p:cNvSpPr>
            <a:spLocks noChangeArrowheads="1"/>
          </p:cNvSpPr>
          <p:nvPr/>
        </p:nvSpPr>
        <p:spPr bwMode="auto">
          <a:xfrm>
            <a:off x="2979738" y="3929063"/>
            <a:ext cx="700087" cy="392112"/>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k+5</a:t>
            </a:r>
            <a:endParaRPr lang="en-US" altLang="zh-CN" sz="1800" baseline="-25000"/>
          </a:p>
        </p:txBody>
      </p:sp>
      <p:sp>
        <p:nvSpPr>
          <p:cNvPr id="1713304" name="Rectangle 152"/>
          <p:cNvSpPr>
            <a:spLocks noChangeArrowheads="1"/>
          </p:cNvSpPr>
          <p:nvPr/>
        </p:nvSpPr>
        <p:spPr bwMode="auto">
          <a:xfrm>
            <a:off x="2279650" y="3929063"/>
            <a:ext cx="700088" cy="392112"/>
          </a:xfrm>
          <a:prstGeom prst="rect">
            <a:avLst/>
          </a:prstGeom>
          <a:solidFill>
            <a:srgbClr val="FFFF66"/>
          </a:solidFill>
          <a:ln w="28575" algn="ctr">
            <a:solidFill>
              <a:schemeClr val="tx1"/>
            </a:solidFill>
            <a:miter lim="800000"/>
            <a:headEnd/>
            <a:tailEnd type="none" w="med" len="lg"/>
          </a:ln>
          <a:effectLst/>
        </p:spPr>
        <p:txBody>
          <a:bodyPr wrap="none" anchor="ctr"/>
          <a:lstStyle/>
          <a:p>
            <a:pPr>
              <a:lnSpc>
                <a:spcPct val="70000"/>
              </a:lnSpc>
              <a:spcBef>
                <a:spcPct val="0"/>
              </a:spcBef>
            </a:pPr>
            <a:r>
              <a:rPr lang="en-US" altLang="zh-CN" sz="1600"/>
              <a:t>(k+6)</a:t>
            </a:r>
          </a:p>
          <a:p>
            <a:pPr>
              <a:lnSpc>
                <a:spcPct val="70000"/>
              </a:lnSpc>
              <a:spcBef>
                <a:spcPct val="0"/>
              </a:spcBef>
            </a:pPr>
            <a:r>
              <a:rPr lang="en-US" altLang="zh-CN" sz="1600"/>
              <a:t>k+2</a:t>
            </a:r>
          </a:p>
        </p:txBody>
      </p:sp>
      <p:sp>
        <p:nvSpPr>
          <p:cNvPr id="1713305" name="Rectangle 153"/>
          <p:cNvSpPr>
            <a:spLocks noChangeArrowheads="1"/>
          </p:cNvSpPr>
          <p:nvPr/>
        </p:nvSpPr>
        <p:spPr bwMode="auto">
          <a:xfrm>
            <a:off x="1579563" y="3929063"/>
            <a:ext cx="700087" cy="392112"/>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k+7</a:t>
            </a:r>
            <a:endParaRPr lang="en-US" altLang="zh-CN" sz="1800" baseline="-25000"/>
          </a:p>
        </p:txBody>
      </p:sp>
      <p:sp>
        <p:nvSpPr>
          <p:cNvPr id="1713306" name="Rectangle 154"/>
          <p:cNvSpPr>
            <a:spLocks noChangeArrowheads="1"/>
          </p:cNvSpPr>
          <p:nvPr/>
        </p:nvSpPr>
        <p:spPr bwMode="auto">
          <a:xfrm>
            <a:off x="5081588" y="3538538"/>
            <a:ext cx="700087" cy="390525"/>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k+3</a:t>
            </a:r>
            <a:endParaRPr lang="en-US" altLang="zh-CN" sz="1800" baseline="-25000"/>
          </a:p>
        </p:txBody>
      </p:sp>
      <p:sp>
        <p:nvSpPr>
          <p:cNvPr id="1713307" name="Rectangle 155"/>
          <p:cNvSpPr>
            <a:spLocks noChangeArrowheads="1"/>
          </p:cNvSpPr>
          <p:nvPr/>
        </p:nvSpPr>
        <p:spPr bwMode="auto">
          <a:xfrm>
            <a:off x="4379913" y="3538538"/>
            <a:ext cx="701675" cy="390525"/>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k+4</a:t>
            </a:r>
            <a:endParaRPr lang="en-US" altLang="zh-CN" sz="1800" baseline="-25000"/>
          </a:p>
        </p:txBody>
      </p:sp>
      <p:sp>
        <p:nvSpPr>
          <p:cNvPr id="1713308" name="Rectangle 156"/>
          <p:cNvSpPr>
            <a:spLocks noChangeArrowheads="1"/>
          </p:cNvSpPr>
          <p:nvPr/>
        </p:nvSpPr>
        <p:spPr bwMode="auto">
          <a:xfrm>
            <a:off x="3679825" y="3538538"/>
            <a:ext cx="700088" cy="390525"/>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k+5</a:t>
            </a:r>
            <a:endParaRPr lang="en-US" altLang="zh-CN" sz="1800" baseline="-25000"/>
          </a:p>
        </p:txBody>
      </p:sp>
      <p:sp>
        <p:nvSpPr>
          <p:cNvPr id="1713309" name="Rectangle 157"/>
          <p:cNvSpPr>
            <a:spLocks noChangeArrowheads="1"/>
          </p:cNvSpPr>
          <p:nvPr/>
        </p:nvSpPr>
        <p:spPr bwMode="auto">
          <a:xfrm>
            <a:off x="2979738" y="3538538"/>
            <a:ext cx="700087" cy="390525"/>
          </a:xfrm>
          <a:prstGeom prst="rect">
            <a:avLst/>
          </a:prstGeom>
          <a:solidFill>
            <a:srgbClr val="FFFF66"/>
          </a:solidFill>
          <a:ln w="28575" algn="ctr">
            <a:solidFill>
              <a:schemeClr val="tx1"/>
            </a:solidFill>
            <a:miter lim="800000"/>
            <a:headEnd/>
            <a:tailEnd type="none" w="med" len="lg"/>
          </a:ln>
          <a:effectLst/>
        </p:spPr>
        <p:txBody>
          <a:bodyPr wrap="none" anchor="ctr"/>
          <a:lstStyle/>
          <a:p>
            <a:pPr>
              <a:spcBef>
                <a:spcPct val="0"/>
              </a:spcBef>
            </a:pPr>
            <a:r>
              <a:rPr lang="en-US" altLang="zh-CN" sz="1800"/>
              <a:t>k+2</a:t>
            </a:r>
            <a:endParaRPr lang="en-US" altLang="zh-CN" sz="1800" baseline="-25000"/>
          </a:p>
        </p:txBody>
      </p:sp>
      <p:sp>
        <p:nvSpPr>
          <p:cNvPr id="1713310" name="Rectangle 158"/>
          <p:cNvSpPr>
            <a:spLocks noChangeArrowheads="1"/>
          </p:cNvSpPr>
          <p:nvPr/>
        </p:nvSpPr>
        <p:spPr bwMode="auto">
          <a:xfrm>
            <a:off x="2279650" y="3538538"/>
            <a:ext cx="700088" cy="390525"/>
          </a:xfrm>
          <a:prstGeom prst="rect">
            <a:avLst/>
          </a:prstGeom>
          <a:solidFill>
            <a:schemeClr val="bg1"/>
          </a:solidFill>
          <a:ln w="28575" algn="ctr">
            <a:solidFill>
              <a:schemeClr val="tx1"/>
            </a:solidFill>
            <a:miter lim="800000"/>
            <a:headEnd/>
            <a:tailEnd type="none" w="med" len="lg"/>
          </a:ln>
          <a:effectLst/>
        </p:spPr>
        <p:txBody>
          <a:bodyPr wrap="none" anchor="ctr"/>
          <a:lstStyle/>
          <a:p>
            <a:pPr>
              <a:lnSpc>
                <a:spcPct val="70000"/>
              </a:lnSpc>
              <a:spcBef>
                <a:spcPct val="0"/>
              </a:spcBef>
            </a:pPr>
            <a:r>
              <a:rPr lang="en-US" altLang="zh-CN" sz="1600"/>
              <a:t>(k+7)</a:t>
            </a:r>
          </a:p>
          <a:p>
            <a:pPr>
              <a:lnSpc>
                <a:spcPct val="70000"/>
              </a:lnSpc>
              <a:spcBef>
                <a:spcPct val="0"/>
              </a:spcBef>
            </a:pPr>
            <a:r>
              <a:rPr lang="en-US" altLang="zh-CN" sz="1600"/>
              <a:t>k+6</a:t>
            </a:r>
          </a:p>
        </p:txBody>
      </p:sp>
      <p:sp>
        <p:nvSpPr>
          <p:cNvPr id="1713311" name="Rectangle 159"/>
          <p:cNvSpPr>
            <a:spLocks noChangeArrowheads="1"/>
          </p:cNvSpPr>
          <p:nvPr/>
        </p:nvSpPr>
        <p:spPr bwMode="auto">
          <a:xfrm>
            <a:off x="1579563" y="3538538"/>
            <a:ext cx="700087" cy="390525"/>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k+8</a:t>
            </a:r>
            <a:endParaRPr lang="en-US" altLang="zh-CN" sz="1800" baseline="-25000"/>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4"/>
          <p:cNvSpPr>
            <a:spLocks noGrp="1"/>
          </p:cNvSpPr>
          <p:nvPr>
            <p:ph type="sldNum" sz="quarter" idx="11"/>
          </p:nvPr>
        </p:nvSpPr>
        <p:spPr/>
        <p:txBody>
          <a:bodyPr/>
          <a:lstStyle/>
          <a:p>
            <a:fld id="{91CB6C17-1716-4F27-BFB3-DAB5A64E8329}" type="slidenum">
              <a:rPr lang="zh-CN" altLang="en-US"/>
              <a:pPr/>
              <a:t>15</a:t>
            </a:fld>
            <a:endParaRPr lang="en-US" altLang="zh-CN"/>
          </a:p>
        </p:txBody>
      </p:sp>
      <p:sp>
        <p:nvSpPr>
          <p:cNvPr id="1714178" name="Rectangle 2"/>
          <p:cNvSpPr>
            <a:spLocks noGrp="1" noChangeArrowheads="1"/>
          </p:cNvSpPr>
          <p:nvPr>
            <p:ph type="title"/>
          </p:nvPr>
        </p:nvSpPr>
        <p:spPr/>
        <p:txBody>
          <a:bodyPr/>
          <a:lstStyle/>
          <a:p>
            <a:r>
              <a:rPr lang="en-US" altLang="zh-CN"/>
              <a:t>7.5.3 </a:t>
            </a:r>
            <a:r>
              <a:rPr lang="zh-CN" altLang="en-US"/>
              <a:t>数据相关</a:t>
            </a:r>
          </a:p>
        </p:txBody>
      </p:sp>
      <p:sp>
        <p:nvSpPr>
          <p:cNvPr id="1714179" name="Rectangle 3"/>
          <p:cNvSpPr>
            <a:spLocks noGrp="1" noChangeArrowheads="1"/>
          </p:cNvSpPr>
          <p:nvPr>
            <p:ph type="body" idx="1"/>
          </p:nvPr>
        </p:nvSpPr>
        <p:spPr>
          <a:xfrm>
            <a:off x="323850" y="549275"/>
            <a:ext cx="8712200" cy="1008063"/>
          </a:xfrm>
        </p:spPr>
        <p:txBody>
          <a:bodyPr/>
          <a:lstStyle/>
          <a:p>
            <a:pPr>
              <a:spcBef>
                <a:spcPct val="10000"/>
              </a:spcBef>
            </a:pPr>
            <a:r>
              <a:rPr lang="zh-CN" altLang="en-US">
                <a:solidFill>
                  <a:srgbClr val="FF0066"/>
                </a:solidFill>
                <a:ea typeface="黑体" pitchFamily="2" charset="-122"/>
              </a:rPr>
              <a:t>解决办法</a:t>
            </a:r>
            <a:r>
              <a:rPr lang="zh-CN" altLang="en-US"/>
              <a:t>：</a:t>
            </a:r>
          </a:p>
          <a:p>
            <a:pPr lvl="1">
              <a:spcBef>
                <a:spcPct val="10000"/>
              </a:spcBef>
            </a:pPr>
            <a:r>
              <a:rPr lang="zh-CN" altLang="en-US"/>
              <a:t>采用</a:t>
            </a:r>
            <a:r>
              <a:rPr lang="zh-CN" altLang="en-US">
                <a:solidFill>
                  <a:srgbClr val="CC0000"/>
                </a:solidFill>
              </a:rPr>
              <a:t>直通</a:t>
            </a:r>
            <a:r>
              <a:rPr lang="zh-CN" altLang="en-US"/>
              <a:t>（</a:t>
            </a:r>
            <a:r>
              <a:rPr lang="en-US" altLang="zh-CN"/>
              <a:t>forwarding</a:t>
            </a:r>
            <a:r>
              <a:rPr lang="zh-CN" altLang="en-US"/>
              <a:t>）</a:t>
            </a:r>
            <a:r>
              <a:rPr lang="zh-CN" altLang="en-US">
                <a:solidFill>
                  <a:srgbClr val="CC0000"/>
                </a:solidFill>
              </a:rPr>
              <a:t>技术</a:t>
            </a:r>
            <a:r>
              <a:rPr lang="zh-CN" altLang="en-US"/>
              <a:t>（</a:t>
            </a:r>
            <a:r>
              <a:rPr lang="zh-CN" altLang="en-US">
                <a:solidFill>
                  <a:srgbClr val="0000FF"/>
                </a:solidFill>
              </a:rPr>
              <a:t>相关直接通路</a:t>
            </a:r>
            <a:r>
              <a:rPr lang="zh-CN" altLang="en-US"/>
              <a:t>）</a:t>
            </a:r>
            <a:endParaRPr lang="en-US" altLang="zh-CN"/>
          </a:p>
        </p:txBody>
      </p:sp>
      <p:sp>
        <p:nvSpPr>
          <p:cNvPr id="1714265" name="Rectangle 89"/>
          <p:cNvSpPr>
            <a:spLocks noChangeArrowheads="1"/>
          </p:cNvSpPr>
          <p:nvPr/>
        </p:nvSpPr>
        <p:spPr bwMode="auto">
          <a:xfrm>
            <a:off x="971550" y="2852738"/>
            <a:ext cx="3756025" cy="1728787"/>
          </a:xfrm>
          <a:prstGeom prst="rect">
            <a:avLst/>
          </a:prstGeom>
          <a:noFill/>
          <a:ln w="9525">
            <a:noFill/>
            <a:miter lim="800000"/>
            <a:headEnd/>
            <a:tailEnd/>
          </a:ln>
          <a:effectLst/>
        </p:spPr>
        <p:txBody>
          <a:bodyPr/>
          <a:lstStyle/>
          <a:p>
            <a:pPr algn="l">
              <a:spcBef>
                <a:spcPct val="20000"/>
              </a:spcBef>
              <a:buClr>
                <a:srgbClr val="FF0066"/>
              </a:buClr>
              <a:buSzPct val="75000"/>
              <a:buFont typeface="Wingdings" pitchFamily="2" charset="2"/>
              <a:buNone/>
            </a:pPr>
            <a:r>
              <a:rPr lang="zh-CN" altLang="en-US">
                <a:latin typeface="黑体" pitchFamily="2" charset="-122"/>
              </a:rPr>
              <a:t>异步流动方式引起：</a:t>
            </a:r>
          </a:p>
          <a:p>
            <a:pPr algn="l">
              <a:spcBef>
                <a:spcPct val="20000"/>
              </a:spcBef>
              <a:buClr>
                <a:srgbClr val="FF0066"/>
              </a:buClr>
              <a:buSzPct val="75000"/>
              <a:buFont typeface="Wingdings" pitchFamily="2" charset="2"/>
              <a:buNone/>
            </a:pPr>
            <a:r>
              <a:rPr lang="zh-CN" altLang="en-US">
                <a:latin typeface="宋体"/>
              </a:rPr>
              <a:t>“</a:t>
            </a:r>
            <a:r>
              <a:rPr lang="zh-CN" altLang="en-US">
                <a:solidFill>
                  <a:srgbClr val="FF0000"/>
                </a:solidFill>
                <a:latin typeface="黑体" pitchFamily="2" charset="-122"/>
              </a:rPr>
              <a:t>写－写相关</a:t>
            </a:r>
            <a:r>
              <a:rPr lang="zh-CN" altLang="en-US">
                <a:latin typeface="宋体"/>
              </a:rPr>
              <a:t>”</a:t>
            </a:r>
            <a:endParaRPr lang="zh-CN" altLang="en-US">
              <a:latin typeface="黑体" pitchFamily="2" charset="-122"/>
            </a:endParaRPr>
          </a:p>
          <a:p>
            <a:pPr algn="l">
              <a:spcBef>
                <a:spcPct val="20000"/>
              </a:spcBef>
              <a:buClr>
                <a:srgbClr val="FF0066"/>
              </a:buClr>
              <a:buSzPct val="75000"/>
              <a:buFont typeface="Wingdings" pitchFamily="2" charset="2"/>
              <a:buNone/>
            </a:pPr>
            <a:r>
              <a:rPr lang="zh-CN" altLang="en-US">
                <a:latin typeface="宋体"/>
              </a:rPr>
              <a:t>“</a:t>
            </a:r>
            <a:r>
              <a:rPr lang="zh-CN" altLang="en-US">
                <a:solidFill>
                  <a:srgbClr val="FF0000"/>
                </a:solidFill>
                <a:latin typeface="黑体" pitchFamily="2" charset="-122"/>
              </a:rPr>
              <a:t>先读后写相关</a:t>
            </a:r>
            <a:r>
              <a:rPr lang="zh-CN" altLang="en-US">
                <a:latin typeface="宋体"/>
              </a:rPr>
              <a:t>”</a:t>
            </a:r>
            <a:endParaRPr lang="zh-CN" altLang="en-US"/>
          </a:p>
        </p:txBody>
      </p:sp>
      <p:sp>
        <p:nvSpPr>
          <p:cNvPr id="1714266" name="Text Box 90"/>
          <p:cNvSpPr txBox="1">
            <a:spLocks noChangeArrowheads="1"/>
          </p:cNvSpPr>
          <p:nvPr/>
        </p:nvSpPr>
        <p:spPr bwMode="auto">
          <a:xfrm>
            <a:off x="4932363" y="2565400"/>
            <a:ext cx="2879725" cy="2862322"/>
          </a:xfrm>
          <a:prstGeom prst="rect">
            <a:avLst/>
          </a:prstGeom>
          <a:solidFill>
            <a:srgbClr val="FFFF99"/>
          </a:solidFill>
          <a:ln w="28575" algn="ctr">
            <a:noFill/>
            <a:miter lim="800000"/>
            <a:headEnd/>
            <a:tailEnd type="none" w="med" len="lg"/>
          </a:ln>
          <a:effectLst>
            <a:outerShdw dist="107763" dir="2700000" algn="ctr" rotWithShape="0">
              <a:schemeClr val="bg2">
                <a:alpha val="50000"/>
              </a:schemeClr>
            </a:outerShdw>
          </a:effectLst>
        </p:spPr>
        <p:txBody>
          <a:bodyPr>
            <a:spAutoFit/>
          </a:bodyPr>
          <a:lstStyle/>
          <a:p>
            <a:pPr algn="l">
              <a:spcBef>
                <a:spcPct val="30000"/>
              </a:spcBef>
            </a:pPr>
            <a:r>
              <a:rPr lang="en-US" altLang="zh-CN" sz="2400">
                <a:solidFill>
                  <a:srgbClr val="0000FF"/>
                </a:solidFill>
                <a:latin typeface="Courier New" pitchFamily="49" charset="0"/>
              </a:rPr>
              <a:t>k:   R0</a:t>
            </a:r>
            <a:r>
              <a:rPr lang="zh-CN" altLang="zh-CN" sz="2400">
                <a:solidFill>
                  <a:srgbClr val="0000FF"/>
                </a:solidFill>
                <a:latin typeface="+mn-ea"/>
                <a:ea typeface="+mn-ea"/>
              </a:rPr>
              <a:t>←</a:t>
            </a:r>
            <a:r>
              <a:rPr lang="en-US" altLang="zh-CN" sz="2400">
                <a:solidFill>
                  <a:srgbClr val="0000FF"/>
                </a:solidFill>
                <a:latin typeface="Courier New" pitchFamily="49" charset="0"/>
              </a:rPr>
              <a:t>R1×R4</a:t>
            </a:r>
          </a:p>
          <a:p>
            <a:pPr algn="l">
              <a:spcBef>
                <a:spcPct val="30000"/>
              </a:spcBef>
            </a:pPr>
            <a:r>
              <a:rPr lang="en-US" altLang="zh-CN" sz="2400">
                <a:solidFill>
                  <a:srgbClr val="0000FF"/>
                </a:solidFill>
                <a:latin typeface="Courier New" pitchFamily="49" charset="0"/>
              </a:rPr>
              <a:t>k+1: R6</a:t>
            </a:r>
            <a:r>
              <a:rPr lang="zh-CN" altLang="zh-CN" sz="2400">
                <a:solidFill>
                  <a:srgbClr val="0000FF"/>
                </a:solidFill>
                <a:latin typeface="+mn-ea"/>
                <a:ea typeface="+mn-ea"/>
              </a:rPr>
              <a:t>←</a:t>
            </a:r>
            <a:r>
              <a:rPr lang="zh-CN" altLang="en-US" sz="2000">
                <a:solidFill>
                  <a:srgbClr val="0000FF"/>
                </a:solidFill>
                <a:latin typeface="Arial" charset="0"/>
              </a:rPr>
              <a:t> </a:t>
            </a:r>
            <a:r>
              <a:rPr lang="en-US" altLang="zh-CN" sz="2400">
                <a:solidFill>
                  <a:srgbClr val="0000FF"/>
                </a:solidFill>
                <a:latin typeface="Courier New" pitchFamily="49" charset="0"/>
              </a:rPr>
              <a:t>R5</a:t>
            </a:r>
            <a:r>
              <a:rPr lang="zh-CN" altLang="en-US" sz="2400">
                <a:solidFill>
                  <a:srgbClr val="0000FF"/>
                </a:solidFill>
                <a:latin typeface="Courier New" pitchFamily="49" charset="0"/>
              </a:rPr>
              <a:t>＋</a:t>
            </a:r>
            <a:r>
              <a:rPr lang="en-US" altLang="zh-CN" sz="2400">
                <a:solidFill>
                  <a:srgbClr val="0000FF"/>
                </a:solidFill>
                <a:latin typeface="Courier New" pitchFamily="49" charset="0"/>
              </a:rPr>
              <a:t>1</a:t>
            </a:r>
          </a:p>
          <a:p>
            <a:pPr algn="l">
              <a:spcBef>
                <a:spcPct val="30000"/>
              </a:spcBef>
            </a:pPr>
            <a:r>
              <a:rPr lang="en-US" altLang="zh-CN" sz="2400">
                <a:solidFill>
                  <a:srgbClr val="0000FF"/>
                </a:solidFill>
                <a:latin typeface="Courier New" pitchFamily="49" charset="0"/>
              </a:rPr>
              <a:t>k+2: R2</a:t>
            </a:r>
            <a:r>
              <a:rPr lang="zh-CN" altLang="zh-CN" sz="2400">
                <a:solidFill>
                  <a:srgbClr val="0000FF"/>
                </a:solidFill>
                <a:latin typeface="+mn-ea"/>
                <a:ea typeface="+mn-ea"/>
              </a:rPr>
              <a:t>←</a:t>
            </a:r>
            <a:r>
              <a:rPr lang="zh-CN" altLang="en-US" sz="2000">
                <a:solidFill>
                  <a:srgbClr val="0000FF"/>
                </a:solidFill>
                <a:latin typeface="Arial" charset="0"/>
              </a:rPr>
              <a:t> </a:t>
            </a:r>
            <a:r>
              <a:rPr lang="en-US" altLang="zh-CN" sz="2400">
                <a:solidFill>
                  <a:srgbClr val="0000FF"/>
                </a:solidFill>
                <a:latin typeface="Courier New" pitchFamily="49" charset="0"/>
              </a:rPr>
              <a:t>R0×R3</a:t>
            </a:r>
          </a:p>
          <a:p>
            <a:pPr algn="l">
              <a:spcBef>
                <a:spcPct val="30000"/>
              </a:spcBef>
            </a:pPr>
            <a:r>
              <a:rPr lang="en-US" altLang="zh-CN" sz="2400">
                <a:solidFill>
                  <a:srgbClr val="0000FF"/>
                </a:solidFill>
                <a:latin typeface="Courier New" pitchFamily="49" charset="0"/>
              </a:rPr>
              <a:t>k+3: R3</a:t>
            </a:r>
            <a:r>
              <a:rPr lang="zh-CN" altLang="zh-CN" sz="2400">
                <a:solidFill>
                  <a:srgbClr val="0000FF"/>
                </a:solidFill>
                <a:latin typeface="+mn-ea"/>
                <a:ea typeface="+mn-ea"/>
              </a:rPr>
              <a:t>←</a:t>
            </a:r>
            <a:r>
              <a:rPr lang="zh-CN" altLang="en-US" sz="2000">
                <a:solidFill>
                  <a:srgbClr val="0000FF"/>
                </a:solidFill>
                <a:latin typeface="Arial" charset="0"/>
              </a:rPr>
              <a:t> </a:t>
            </a:r>
            <a:r>
              <a:rPr lang="en-US" altLang="zh-CN" sz="2400">
                <a:solidFill>
                  <a:srgbClr val="0000FF"/>
                </a:solidFill>
                <a:latin typeface="Courier New" pitchFamily="49" charset="0"/>
              </a:rPr>
              <a:t>R4</a:t>
            </a:r>
            <a:r>
              <a:rPr lang="zh-CN" altLang="en-US" sz="2400">
                <a:solidFill>
                  <a:srgbClr val="0000FF"/>
                </a:solidFill>
                <a:latin typeface="Courier New" pitchFamily="49" charset="0"/>
              </a:rPr>
              <a:t>－</a:t>
            </a:r>
            <a:r>
              <a:rPr lang="en-US" altLang="zh-CN" sz="2400">
                <a:solidFill>
                  <a:srgbClr val="0000FF"/>
                </a:solidFill>
                <a:latin typeface="Courier New" pitchFamily="49" charset="0"/>
              </a:rPr>
              <a:t>1</a:t>
            </a:r>
          </a:p>
          <a:p>
            <a:pPr algn="l">
              <a:spcBef>
                <a:spcPct val="30000"/>
              </a:spcBef>
            </a:pPr>
            <a:r>
              <a:rPr lang="en-US" altLang="zh-CN" sz="2400">
                <a:solidFill>
                  <a:srgbClr val="0000FF"/>
                </a:solidFill>
                <a:latin typeface="Courier New" pitchFamily="49" charset="0"/>
              </a:rPr>
              <a:t>k+4: R2</a:t>
            </a:r>
            <a:r>
              <a:rPr lang="zh-CN" altLang="zh-CN" sz="2400">
                <a:solidFill>
                  <a:srgbClr val="0000FF"/>
                </a:solidFill>
                <a:latin typeface="+mn-ea"/>
                <a:ea typeface="+mn-ea"/>
              </a:rPr>
              <a:t>←</a:t>
            </a:r>
            <a:r>
              <a:rPr lang="zh-CN" altLang="en-US" sz="2000">
                <a:solidFill>
                  <a:srgbClr val="0000FF"/>
                </a:solidFill>
                <a:latin typeface="Arial" charset="0"/>
              </a:rPr>
              <a:t> </a:t>
            </a:r>
            <a:r>
              <a:rPr lang="en-US" altLang="zh-CN" sz="2400">
                <a:solidFill>
                  <a:srgbClr val="0000FF"/>
                </a:solidFill>
                <a:latin typeface="Courier New" pitchFamily="49" charset="0"/>
              </a:rPr>
              <a:t>R5</a:t>
            </a:r>
          </a:p>
          <a:p>
            <a:pPr algn="l">
              <a:spcBef>
                <a:spcPct val="30000"/>
              </a:spcBef>
            </a:pPr>
            <a:r>
              <a:rPr lang="en-US" altLang="zh-CN" sz="2400">
                <a:solidFill>
                  <a:srgbClr val="0000FF"/>
                </a:solidFill>
                <a:latin typeface="Courier New" pitchFamily="49" charset="0"/>
              </a:rPr>
              <a:t>k+5: </a:t>
            </a:r>
            <a:r>
              <a:rPr lang="en-US" altLang="zh-CN" sz="2400">
                <a:solidFill>
                  <a:srgbClr val="0000FF"/>
                </a:solidFill>
                <a:latin typeface="宋体"/>
              </a:rPr>
              <a:t>…………</a:t>
            </a:r>
            <a:endParaRPr lang="en-US" altLang="zh-CN" sz="2400">
              <a:solidFill>
                <a:srgbClr val="0000FF"/>
              </a:solidFill>
              <a:latin typeface="Courier New" pitchFamily="49" charset="0"/>
            </a:endParaRPr>
          </a:p>
        </p:txBody>
      </p:sp>
      <p:sp>
        <p:nvSpPr>
          <p:cNvPr id="1714267" name="Line 91"/>
          <p:cNvSpPr>
            <a:spLocks noChangeShapeType="1"/>
          </p:cNvSpPr>
          <p:nvPr/>
        </p:nvSpPr>
        <p:spPr bwMode="auto">
          <a:xfrm>
            <a:off x="6135688" y="2894013"/>
            <a:ext cx="519112" cy="730250"/>
          </a:xfrm>
          <a:prstGeom prst="line">
            <a:avLst/>
          </a:prstGeom>
          <a:noFill/>
          <a:ln w="19050">
            <a:solidFill>
              <a:srgbClr val="FF0066"/>
            </a:solidFill>
            <a:round/>
            <a:headEnd/>
            <a:tailEnd type="triangle" w="med" len="lg"/>
          </a:ln>
          <a:effectLst/>
        </p:spPr>
        <p:txBody>
          <a:bodyPr wrap="none" anchor="ctr"/>
          <a:lstStyle/>
          <a:p>
            <a:endParaRPr lang="zh-CN" altLang="en-US"/>
          </a:p>
        </p:txBody>
      </p:sp>
      <p:sp>
        <p:nvSpPr>
          <p:cNvPr id="1714268" name="Line 92"/>
          <p:cNvSpPr>
            <a:spLocks noChangeShapeType="1"/>
          </p:cNvSpPr>
          <p:nvPr/>
        </p:nvSpPr>
        <p:spPr bwMode="auto">
          <a:xfrm flipH="1">
            <a:off x="6294438" y="3849688"/>
            <a:ext cx="1003300" cy="277812"/>
          </a:xfrm>
          <a:prstGeom prst="line">
            <a:avLst/>
          </a:prstGeom>
          <a:noFill/>
          <a:ln w="19050">
            <a:solidFill>
              <a:srgbClr val="FF0066"/>
            </a:solidFill>
            <a:round/>
            <a:headEnd/>
            <a:tailEnd type="triangle" w="med" len="lg"/>
          </a:ln>
          <a:effectLst/>
        </p:spPr>
        <p:txBody>
          <a:bodyPr wrap="none" anchor="ctr"/>
          <a:lstStyle/>
          <a:p>
            <a:endParaRPr lang="zh-CN" altLang="en-US"/>
          </a:p>
        </p:txBody>
      </p:sp>
      <p:sp>
        <p:nvSpPr>
          <p:cNvPr id="1714269" name="Freeform 93"/>
          <p:cNvSpPr>
            <a:spLocks/>
          </p:cNvSpPr>
          <p:nvPr/>
        </p:nvSpPr>
        <p:spPr bwMode="auto">
          <a:xfrm>
            <a:off x="5694363" y="3824288"/>
            <a:ext cx="215900" cy="779462"/>
          </a:xfrm>
          <a:custGeom>
            <a:avLst/>
            <a:gdLst/>
            <a:ahLst/>
            <a:cxnLst>
              <a:cxn ang="0">
                <a:pos x="136" y="0"/>
              </a:cxn>
              <a:cxn ang="0">
                <a:pos x="0" y="227"/>
              </a:cxn>
              <a:cxn ang="0">
                <a:pos x="136" y="545"/>
              </a:cxn>
            </a:cxnLst>
            <a:rect l="0" t="0" r="r" b="b"/>
            <a:pathLst>
              <a:path w="136" h="545">
                <a:moveTo>
                  <a:pt x="136" y="0"/>
                </a:moveTo>
                <a:cubicBezTo>
                  <a:pt x="68" y="68"/>
                  <a:pt x="0" y="136"/>
                  <a:pt x="0" y="227"/>
                </a:cubicBezTo>
                <a:cubicBezTo>
                  <a:pt x="0" y="318"/>
                  <a:pt x="68" y="431"/>
                  <a:pt x="136" y="545"/>
                </a:cubicBezTo>
              </a:path>
            </a:pathLst>
          </a:custGeom>
          <a:noFill/>
          <a:ln w="19050" cap="flat" cmpd="sng">
            <a:solidFill>
              <a:srgbClr val="FF0066"/>
            </a:solidFill>
            <a:prstDash val="solid"/>
            <a:round/>
            <a:headEnd type="none" w="med" len="med"/>
            <a:tailEnd type="triangle" w="med" len="lg"/>
          </a:ln>
          <a:effectLst/>
        </p:spPr>
        <p:txBody>
          <a:bodyPr wrap="none" anchor="ctr"/>
          <a:lstStyle/>
          <a:p>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714266"/>
                                        </p:tgtEl>
                                        <p:attrNameLst>
                                          <p:attrName>style.visibility</p:attrName>
                                        </p:attrNameLst>
                                      </p:cBhvr>
                                      <p:to>
                                        <p:strVal val="visible"/>
                                      </p:to>
                                    </p:set>
                                    <p:animEffect transition="in" filter="strips(downRight)">
                                      <p:cBhvr>
                                        <p:cTn id="7" dur="500"/>
                                        <p:tgtEl>
                                          <p:spTgt spid="171426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714267"/>
                                        </p:tgtEl>
                                        <p:attrNameLst>
                                          <p:attrName>style.visibility</p:attrName>
                                        </p:attrNameLst>
                                      </p:cBhvr>
                                      <p:to>
                                        <p:strVal val="visible"/>
                                      </p:to>
                                    </p:set>
                                    <p:animEffect transition="in" filter="strips(downRight)">
                                      <p:cBhvr>
                                        <p:cTn id="12" dur="500"/>
                                        <p:tgtEl>
                                          <p:spTgt spid="1714267"/>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1714268"/>
                                        </p:tgtEl>
                                        <p:attrNameLst>
                                          <p:attrName>style.visibility</p:attrName>
                                        </p:attrNameLst>
                                      </p:cBhvr>
                                      <p:to>
                                        <p:strVal val="visible"/>
                                      </p:to>
                                    </p:set>
                                    <p:animEffect transition="in" filter="strips(downLeft)">
                                      <p:cBhvr>
                                        <p:cTn id="17" dur="500"/>
                                        <p:tgtEl>
                                          <p:spTgt spid="1714268"/>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714269"/>
                                        </p:tgtEl>
                                        <p:attrNameLst>
                                          <p:attrName>style.visibility</p:attrName>
                                        </p:attrNameLst>
                                      </p:cBhvr>
                                      <p:to>
                                        <p:strVal val="visible"/>
                                      </p:to>
                                    </p:set>
                                    <p:animEffect transition="in" filter="strips(downRight)">
                                      <p:cBhvr>
                                        <p:cTn id="22" dur="500"/>
                                        <p:tgtEl>
                                          <p:spTgt spid="1714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4266" grpId="0" animBg="1"/>
      <p:bldP spid="1714267" grpId="0" animBg="1"/>
      <p:bldP spid="1714268" grpId="0" animBg="1"/>
      <p:bldP spid="171426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4"/>
          <p:cNvSpPr>
            <a:spLocks noGrp="1"/>
          </p:cNvSpPr>
          <p:nvPr>
            <p:ph type="sldNum" sz="quarter" idx="11"/>
          </p:nvPr>
        </p:nvSpPr>
        <p:spPr/>
        <p:txBody>
          <a:bodyPr/>
          <a:lstStyle/>
          <a:p>
            <a:fld id="{A868E30D-5878-4532-8D5D-6264E67898E4}" type="slidenum">
              <a:rPr lang="zh-CN" altLang="en-US"/>
              <a:pPr/>
              <a:t>16</a:t>
            </a:fld>
            <a:endParaRPr lang="en-US" altLang="zh-CN"/>
          </a:p>
        </p:txBody>
      </p:sp>
      <p:sp>
        <p:nvSpPr>
          <p:cNvPr id="1655810" name="Rectangle 2"/>
          <p:cNvSpPr>
            <a:spLocks noGrp="1" noChangeArrowheads="1"/>
          </p:cNvSpPr>
          <p:nvPr>
            <p:ph type="title"/>
          </p:nvPr>
        </p:nvSpPr>
        <p:spPr/>
        <p:txBody>
          <a:bodyPr/>
          <a:lstStyle/>
          <a:p>
            <a:r>
              <a:rPr lang="en-US" altLang="zh-CN"/>
              <a:t>7.5.4 </a:t>
            </a:r>
            <a:r>
              <a:rPr lang="zh-CN" altLang="en-US"/>
              <a:t>控制相关</a:t>
            </a:r>
          </a:p>
        </p:txBody>
      </p:sp>
      <p:sp>
        <p:nvSpPr>
          <p:cNvPr id="1655811" name="Rectangle 3"/>
          <p:cNvSpPr>
            <a:spLocks noGrp="1" noChangeArrowheads="1"/>
          </p:cNvSpPr>
          <p:nvPr>
            <p:ph type="body" idx="1"/>
          </p:nvPr>
        </p:nvSpPr>
        <p:spPr>
          <a:xfrm>
            <a:off x="323850" y="619125"/>
            <a:ext cx="8496300" cy="6049963"/>
          </a:xfrm>
        </p:spPr>
        <p:txBody>
          <a:bodyPr/>
          <a:lstStyle/>
          <a:p>
            <a:pPr>
              <a:spcBef>
                <a:spcPct val="10000"/>
              </a:spcBef>
            </a:pPr>
            <a:r>
              <a:rPr lang="zh-CN" altLang="en-US"/>
              <a:t>使程序执行顺序发生改变的转移指令有两类：</a:t>
            </a:r>
          </a:p>
          <a:p>
            <a:pPr lvl="1">
              <a:spcBef>
                <a:spcPct val="10000"/>
              </a:spcBef>
            </a:pPr>
            <a:r>
              <a:rPr lang="zh-CN" altLang="en-US" sz="2400">
                <a:solidFill>
                  <a:srgbClr val="CC0000"/>
                </a:solidFill>
              </a:rPr>
              <a:t>无条件转移</a:t>
            </a:r>
            <a:r>
              <a:rPr lang="zh-CN" altLang="en-US" sz="2400"/>
              <a:t>指令（如</a:t>
            </a:r>
            <a:r>
              <a:rPr lang="zh-CN" altLang="en-US" sz="2400">
                <a:solidFill>
                  <a:srgbClr val="0000FF"/>
                </a:solidFill>
              </a:rPr>
              <a:t>无条件跳转</a:t>
            </a:r>
            <a:r>
              <a:rPr lang="zh-CN" altLang="en-US" sz="2400"/>
              <a:t>、</a:t>
            </a:r>
            <a:r>
              <a:rPr lang="zh-CN" altLang="en-US" sz="2400">
                <a:solidFill>
                  <a:srgbClr val="0000FF"/>
                </a:solidFill>
              </a:rPr>
              <a:t>调用</a:t>
            </a:r>
            <a:r>
              <a:rPr lang="zh-CN" altLang="en-US" sz="2400"/>
              <a:t>、</a:t>
            </a:r>
            <a:r>
              <a:rPr lang="zh-CN" altLang="en-US" sz="2400">
                <a:solidFill>
                  <a:srgbClr val="0000FF"/>
                </a:solidFill>
              </a:rPr>
              <a:t>返回</a:t>
            </a:r>
            <a:r>
              <a:rPr lang="zh-CN" altLang="en-US" sz="2400"/>
              <a:t>指令等）</a:t>
            </a:r>
          </a:p>
          <a:p>
            <a:pPr lvl="2">
              <a:spcBef>
                <a:spcPct val="10000"/>
              </a:spcBef>
            </a:pPr>
            <a:r>
              <a:rPr lang="zh-CN" altLang="en-US" sz="2400"/>
              <a:t>某些</a:t>
            </a:r>
            <a:r>
              <a:rPr lang="en-US" altLang="zh-CN" sz="2400"/>
              <a:t>CPU</a:t>
            </a:r>
            <a:r>
              <a:rPr lang="zh-CN" altLang="en-US" sz="2400"/>
              <a:t>（如</a:t>
            </a:r>
            <a:r>
              <a:rPr lang="en-US" altLang="zh-CN" sz="2400"/>
              <a:t>UltraSPARC III</a:t>
            </a:r>
            <a:r>
              <a:rPr lang="zh-CN" altLang="en-US" sz="2400"/>
              <a:t>）：紧跟在无条件转移指令之后的指令必须执行。</a:t>
            </a:r>
          </a:p>
          <a:p>
            <a:pPr lvl="2">
              <a:spcBef>
                <a:spcPct val="10000"/>
              </a:spcBef>
            </a:pPr>
            <a:r>
              <a:rPr lang="zh-CN" altLang="en-US" sz="2400"/>
              <a:t>另一些</a:t>
            </a:r>
            <a:r>
              <a:rPr lang="en-US" altLang="zh-CN" sz="2400"/>
              <a:t>CPU</a:t>
            </a:r>
            <a:r>
              <a:rPr lang="zh-CN" altLang="en-US" sz="2400"/>
              <a:t>：采取相对复杂的方法，如提前计算出转移目标地址。</a:t>
            </a:r>
          </a:p>
          <a:p>
            <a:pPr lvl="1">
              <a:spcBef>
                <a:spcPct val="10000"/>
              </a:spcBef>
            </a:pPr>
            <a:r>
              <a:rPr lang="zh-CN" altLang="en-US" sz="2400">
                <a:solidFill>
                  <a:srgbClr val="CC0000"/>
                </a:solidFill>
              </a:rPr>
              <a:t>条件分支转移</a:t>
            </a:r>
            <a:r>
              <a:rPr lang="zh-CN" altLang="en-US" sz="2400"/>
              <a:t>指令（</a:t>
            </a:r>
            <a:r>
              <a:rPr lang="zh-CN" altLang="en-US" sz="2400">
                <a:solidFill>
                  <a:srgbClr val="0000FF"/>
                </a:solidFill>
              </a:rPr>
              <a:t>为零跳转</a:t>
            </a:r>
            <a:r>
              <a:rPr lang="zh-CN" altLang="en-US" sz="2400"/>
              <a:t>、</a:t>
            </a:r>
            <a:r>
              <a:rPr lang="zh-CN" altLang="en-US" sz="2400">
                <a:solidFill>
                  <a:srgbClr val="0000FF"/>
                </a:solidFill>
              </a:rPr>
              <a:t>循环控制</a:t>
            </a:r>
            <a:r>
              <a:rPr lang="zh-CN" altLang="en-US" sz="2400"/>
              <a:t>指令等）</a:t>
            </a:r>
          </a:p>
          <a:p>
            <a:pPr lvl="2">
              <a:spcBef>
                <a:spcPct val="10000"/>
              </a:spcBef>
            </a:pPr>
            <a:r>
              <a:rPr lang="zh-CN" altLang="en-US" sz="2400"/>
              <a:t>不仅需要延迟槽，而且一直到流水线的深处，取指单元才能知道到哪里去取下一条指令。</a:t>
            </a:r>
          </a:p>
          <a:p>
            <a:pPr lvl="2">
              <a:spcBef>
                <a:spcPct val="10000"/>
              </a:spcBef>
            </a:pPr>
            <a:r>
              <a:rPr lang="zh-CN" altLang="en-US" sz="2400"/>
              <a:t>条件分支指令对流水线性能的影响远比无条件转移指令要大。</a:t>
            </a:r>
          </a:p>
          <a:p>
            <a:pPr>
              <a:spcBef>
                <a:spcPct val="10000"/>
              </a:spcBef>
            </a:pPr>
            <a:r>
              <a:rPr lang="zh-CN" altLang="en-US"/>
              <a:t>分支延迟槽（</a:t>
            </a:r>
            <a:r>
              <a:rPr lang="en-US" altLang="zh-CN"/>
              <a:t>branch delay slot</a:t>
            </a:r>
            <a:r>
              <a:rPr lang="zh-CN" altLang="en-US"/>
              <a:t>）：程序中位于转移指令后面的存储单元位置。</a:t>
            </a:r>
            <a:endParaRPr lang="en-US" altLang="zh-CN"/>
          </a:p>
        </p:txBody>
      </p:sp>
      <p:sp>
        <p:nvSpPr>
          <p:cNvPr id="1655812" name="AutoShape 4"/>
          <p:cNvSpPr>
            <a:spLocks noChangeArrowheads="1"/>
          </p:cNvSpPr>
          <p:nvPr/>
        </p:nvSpPr>
        <p:spPr bwMode="auto">
          <a:xfrm>
            <a:off x="684213" y="3068638"/>
            <a:ext cx="7991475" cy="1943100"/>
          </a:xfrm>
          <a:prstGeom prst="wedgeRoundRectCallout">
            <a:avLst>
              <a:gd name="adj1" fmla="val -54528"/>
              <a:gd name="adj2" fmla="val 47222"/>
              <a:gd name="adj3" fmla="val 16667"/>
            </a:avLst>
          </a:prstGeom>
          <a:noFill/>
          <a:ln w="28575" algn="ctr">
            <a:solidFill>
              <a:srgbClr val="FF6600"/>
            </a:solidFill>
            <a:miter lim="800000"/>
            <a:headEnd/>
            <a:tailEnd/>
          </a:ln>
          <a:effectLst/>
        </p:spPr>
        <p:txBody>
          <a:bodyPr anchor="ctr"/>
          <a:lstStyle/>
          <a:p>
            <a:pPr>
              <a:spcBef>
                <a:spcPct val="0"/>
              </a:spcBef>
            </a:pPr>
            <a:endParaRPr lang="zh-CN" altLang="en-US" sz="2400"/>
          </a:p>
        </p:txBody>
      </p:sp>
      <p:grpSp>
        <p:nvGrpSpPr>
          <p:cNvPr id="1655813" name="Group 5"/>
          <p:cNvGrpSpPr>
            <a:grpSpLocks/>
          </p:cNvGrpSpPr>
          <p:nvPr/>
        </p:nvGrpSpPr>
        <p:grpSpPr bwMode="auto">
          <a:xfrm>
            <a:off x="192088" y="4935538"/>
            <a:ext cx="647700" cy="1300162"/>
            <a:chOff x="113" y="3203"/>
            <a:chExt cx="408" cy="953"/>
          </a:xfrm>
        </p:grpSpPr>
        <p:sp>
          <p:nvSpPr>
            <p:cNvPr id="1655814" name="Line 6"/>
            <p:cNvSpPr>
              <a:spLocks noChangeShapeType="1"/>
            </p:cNvSpPr>
            <p:nvPr/>
          </p:nvSpPr>
          <p:spPr bwMode="auto">
            <a:xfrm flipH="1">
              <a:off x="113" y="3203"/>
              <a:ext cx="91" cy="91"/>
            </a:xfrm>
            <a:prstGeom prst="line">
              <a:avLst/>
            </a:prstGeom>
            <a:noFill/>
            <a:ln w="38100">
              <a:solidFill>
                <a:srgbClr val="FF6600"/>
              </a:solidFill>
              <a:round/>
              <a:headEnd/>
              <a:tailEnd/>
            </a:ln>
            <a:effectLst/>
          </p:spPr>
          <p:txBody>
            <a:bodyPr wrap="none" anchor="ctr"/>
            <a:lstStyle/>
            <a:p>
              <a:endParaRPr lang="zh-CN" altLang="en-US"/>
            </a:p>
          </p:txBody>
        </p:sp>
        <p:sp>
          <p:nvSpPr>
            <p:cNvPr id="1655815" name="Line 7"/>
            <p:cNvSpPr>
              <a:spLocks noChangeShapeType="1"/>
            </p:cNvSpPr>
            <p:nvPr/>
          </p:nvSpPr>
          <p:spPr bwMode="auto">
            <a:xfrm>
              <a:off x="113" y="3294"/>
              <a:ext cx="0" cy="454"/>
            </a:xfrm>
            <a:prstGeom prst="line">
              <a:avLst/>
            </a:prstGeom>
            <a:noFill/>
            <a:ln w="38100">
              <a:solidFill>
                <a:srgbClr val="FF6600"/>
              </a:solidFill>
              <a:round/>
              <a:headEnd/>
              <a:tailEnd/>
            </a:ln>
            <a:effectLst/>
          </p:spPr>
          <p:txBody>
            <a:bodyPr wrap="none" anchor="ctr"/>
            <a:lstStyle/>
            <a:p>
              <a:endParaRPr lang="zh-CN" altLang="en-US"/>
            </a:p>
          </p:txBody>
        </p:sp>
        <p:sp>
          <p:nvSpPr>
            <p:cNvPr id="1655816" name="Line 8"/>
            <p:cNvSpPr>
              <a:spLocks noChangeShapeType="1"/>
            </p:cNvSpPr>
            <p:nvPr/>
          </p:nvSpPr>
          <p:spPr bwMode="auto">
            <a:xfrm>
              <a:off x="113" y="3748"/>
              <a:ext cx="408" cy="408"/>
            </a:xfrm>
            <a:prstGeom prst="line">
              <a:avLst/>
            </a:prstGeom>
            <a:noFill/>
            <a:ln w="38100">
              <a:solidFill>
                <a:srgbClr val="FF6600"/>
              </a:solidFill>
              <a:round/>
              <a:headEnd/>
              <a:tailEnd type="triangle" w="med" len="lg"/>
            </a:ln>
            <a:effectLst/>
          </p:spPr>
          <p:txBody>
            <a:bodyPr wrap="none" anchor="ctr"/>
            <a:lstStyle/>
            <a:p>
              <a:endParaRPr lang="zh-CN" altLang="en-US"/>
            </a:p>
          </p:txBody>
        </p:sp>
      </p:grpSp>
      <p:sp>
        <p:nvSpPr>
          <p:cNvPr id="1655817" name="Rectangle 9"/>
          <p:cNvSpPr>
            <a:spLocks noChangeArrowheads="1"/>
          </p:cNvSpPr>
          <p:nvPr/>
        </p:nvSpPr>
        <p:spPr bwMode="auto">
          <a:xfrm>
            <a:off x="755650" y="6076950"/>
            <a:ext cx="4916488" cy="519113"/>
          </a:xfrm>
          <a:prstGeom prst="rect">
            <a:avLst/>
          </a:prstGeom>
          <a:noFill/>
          <a:ln w="28575" algn="ctr">
            <a:noFill/>
            <a:miter lim="800000"/>
            <a:headEnd/>
            <a:tailEnd/>
          </a:ln>
          <a:effectLst/>
        </p:spPr>
        <p:txBody>
          <a:bodyPr wrap="none" anchor="ctr">
            <a:spAutoFit/>
          </a:bodyPr>
          <a:lstStyle/>
          <a:p>
            <a:pPr algn="l">
              <a:spcBef>
                <a:spcPct val="0"/>
              </a:spcBef>
            </a:pPr>
            <a:r>
              <a:rPr kumimoji="1" lang="zh-CN" altLang="en-US">
                <a:solidFill>
                  <a:srgbClr val="FF0000"/>
                </a:solidFill>
                <a:ea typeface="楷体_GB2312" pitchFamily="49" charset="-122"/>
              </a:rPr>
              <a:t>对条件分支指令的处理方法：</a:t>
            </a:r>
            <a:r>
              <a:rPr kumimoji="1" lang="en-US" altLang="zh-CN">
                <a:solidFill>
                  <a:srgbClr val="FF0000"/>
                </a:solidFill>
                <a:ea typeface="楷体_GB2312" pitchFamily="49" charset="-122"/>
              </a:rPr>
              <a:t> </a:t>
            </a:r>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4"/>
          <p:cNvSpPr>
            <a:spLocks noGrp="1"/>
          </p:cNvSpPr>
          <p:nvPr>
            <p:ph type="sldNum" sz="quarter" idx="11"/>
          </p:nvPr>
        </p:nvSpPr>
        <p:spPr/>
        <p:txBody>
          <a:bodyPr/>
          <a:lstStyle/>
          <a:p>
            <a:fld id="{2FE2FD21-F85C-4CED-A726-48F4FC8338DE}" type="slidenum">
              <a:rPr lang="zh-CN" altLang="en-US"/>
              <a:pPr/>
              <a:t>17</a:t>
            </a:fld>
            <a:endParaRPr lang="en-US" altLang="zh-CN"/>
          </a:p>
        </p:txBody>
      </p:sp>
      <p:sp>
        <p:nvSpPr>
          <p:cNvPr id="1656834" name="Rectangle 2"/>
          <p:cNvSpPr>
            <a:spLocks noGrp="1" noChangeArrowheads="1"/>
          </p:cNvSpPr>
          <p:nvPr>
            <p:ph type="title"/>
          </p:nvPr>
        </p:nvSpPr>
        <p:spPr/>
        <p:txBody>
          <a:bodyPr/>
          <a:lstStyle/>
          <a:p>
            <a:r>
              <a:rPr lang="en-US" altLang="zh-CN"/>
              <a:t>7.5.4 </a:t>
            </a:r>
            <a:r>
              <a:rPr lang="zh-CN" altLang="en-US"/>
              <a:t>控制相关</a:t>
            </a:r>
            <a:r>
              <a:rPr lang="zh-CN" altLang="en-US">
                <a:solidFill>
                  <a:srgbClr val="006600"/>
                </a:solidFill>
              </a:rPr>
              <a:t>－</a:t>
            </a:r>
            <a:r>
              <a:rPr kumimoji="1" lang="zh-CN" altLang="en-US">
                <a:solidFill>
                  <a:srgbClr val="CC0066"/>
                </a:solidFill>
              </a:rPr>
              <a:t>对</a:t>
            </a:r>
            <a:r>
              <a:rPr kumimoji="1" lang="zh-CN" altLang="en-US">
                <a:solidFill>
                  <a:srgbClr val="FF0000"/>
                </a:solidFill>
              </a:rPr>
              <a:t>条件分支</a:t>
            </a:r>
            <a:r>
              <a:rPr kumimoji="1" lang="zh-CN" altLang="en-US">
                <a:solidFill>
                  <a:srgbClr val="CC0066"/>
                </a:solidFill>
              </a:rPr>
              <a:t>指令的处理方法</a:t>
            </a:r>
          </a:p>
        </p:txBody>
      </p:sp>
      <p:sp>
        <p:nvSpPr>
          <p:cNvPr id="1656835" name="Rectangle 3"/>
          <p:cNvSpPr>
            <a:spLocks noGrp="1" noChangeArrowheads="1"/>
          </p:cNvSpPr>
          <p:nvPr>
            <p:ph type="body" idx="1"/>
          </p:nvPr>
        </p:nvSpPr>
        <p:spPr>
          <a:xfrm>
            <a:off x="539750" y="620713"/>
            <a:ext cx="5329238" cy="5976937"/>
          </a:xfrm>
        </p:spPr>
        <p:txBody>
          <a:bodyPr/>
          <a:lstStyle/>
          <a:p>
            <a:pPr marL="444500" indent="-444500">
              <a:spcBef>
                <a:spcPct val="10000"/>
              </a:spcBef>
              <a:buSzTx/>
              <a:buFont typeface="Wingdings" pitchFamily="2" charset="2"/>
              <a:buAutoNum type="arabicPeriod"/>
            </a:pPr>
            <a:r>
              <a:rPr lang="zh-CN" altLang="en-US">
                <a:latin typeface="Arial" charset="0"/>
              </a:rPr>
              <a:t>冻结流水线</a:t>
            </a:r>
          </a:p>
          <a:p>
            <a:pPr marL="444500" indent="-444500">
              <a:spcBef>
                <a:spcPct val="10000"/>
              </a:spcBef>
              <a:buSzTx/>
              <a:buFont typeface="Wingdings" pitchFamily="2" charset="2"/>
              <a:buAutoNum type="arabicPeriod"/>
            </a:pPr>
            <a:r>
              <a:rPr lang="zh-CN" altLang="en-US">
                <a:latin typeface="Arial" charset="0"/>
              </a:rPr>
              <a:t>预取分支目标</a:t>
            </a:r>
          </a:p>
          <a:p>
            <a:pPr marL="444500" indent="-444500">
              <a:spcBef>
                <a:spcPct val="10000"/>
              </a:spcBef>
              <a:buSzTx/>
              <a:buFont typeface="Wingdings" pitchFamily="2" charset="2"/>
              <a:buAutoNum type="arabicPeriod"/>
            </a:pPr>
            <a:r>
              <a:rPr lang="zh-CN" altLang="en-US">
                <a:latin typeface="Arial" charset="0"/>
              </a:rPr>
              <a:t>多流</a:t>
            </a:r>
          </a:p>
          <a:p>
            <a:pPr marL="444500" indent="-444500">
              <a:spcBef>
                <a:spcPct val="10000"/>
              </a:spcBef>
              <a:buSzTx/>
              <a:buFont typeface="Wingdings" pitchFamily="2" charset="2"/>
              <a:buAutoNum type="arabicPeriod"/>
            </a:pPr>
            <a:r>
              <a:rPr lang="zh-CN" altLang="en-US">
                <a:latin typeface="Arial" charset="0"/>
              </a:rPr>
              <a:t>循环缓冲器</a:t>
            </a:r>
          </a:p>
          <a:p>
            <a:pPr marL="444500" indent="-444500">
              <a:spcBef>
                <a:spcPct val="10000"/>
              </a:spcBef>
              <a:buSzTx/>
              <a:buFont typeface="Wingdings" pitchFamily="2" charset="2"/>
              <a:buAutoNum type="arabicPeriod"/>
            </a:pPr>
            <a:r>
              <a:rPr lang="zh-CN" altLang="en-US">
                <a:latin typeface="Arial" charset="0"/>
              </a:rPr>
              <a:t>分支预测</a:t>
            </a:r>
          </a:p>
          <a:p>
            <a:pPr marL="1157288" lvl="1" indent="-533400">
              <a:spcBef>
                <a:spcPct val="10000"/>
              </a:spcBef>
              <a:buSzTx/>
              <a:buFont typeface="Wingdings" pitchFamily="2" charset="2"/>
              <a:buAutoNum type="circleNumDbPlain"/>
            </a:pPr>
            <a:r>
              <a:rPr lang="zh-CN" altLang="en-US">
                <a:solidFill>
                  <a:srgbClr val="FF0000"/>
                </a:solidFill>
                <a:latin typeface="Arial" charset="0"/>
              </a:rPr>
              <a:t>静态</a:t>
            </a:r>
            <a:r>
              <a:rPr lang="zh-CN" altLang="en-US">
                <a:latin typeface="Arial" charset="0"/>
              </a:rPr>
              <a:t>分支预测</a:t>
            </a:r>
          </a:p>
          <a:p>
            <a:pPr marL="1701800" lvl="2" indent="-365125">
              <a:spcBef>
                <a:spcPct val="10000"/>
              </a:spcBef>
              <a:buSzPct val="75000"/>
              <a:buFont typeface="Wingdings" pitchFamily="2" charset="2"/>
              <a:buChar char="u"/>
            </a:pPr>
            <a:r>
              <a:rPr lang="zh-CN" altLang="en-US" sz="2400">
                <a:latin typeface="Arial" charset="0"/>
              </a:rPr>
              <a:t>预测分支</a:t>
            </a:r>
            <a:r>
              <a:rPr lang="zh-CN" altLang="en-US" sz="2400">
                <a:solidFill>
                  <a:srgbClr val="0000FF"/>
                </a:solidFill>
                <a:latin typeface="Arial" charset="0"/>
              </a:rPr>
              <a:t>不会发生</a:t>
            </a:r>
          </a:p>
          <a:p>
            <a:pPr marL="1701800" lvl="2" indent="-365125">
              <a:spcBef>
                <a:spcPct val="10000"/>
              </a:spcBef>
              <a:buSzPct val="75000"/>
              <a:buFont typeface="Wingdings" pitchFamily="2" charset="2"/>
              <a:buChar char="u"/>
            </a:pPr>
            <a:r>
              <a:rPr lang="zh-CN" altLang="en-US" sz="2400">
                <a:latin typeface="Arial" charset="0"/>
              </a:rPr>
              <a:t>预测分支</a:t>
            </a:r>
            <a:r>
              <a:rPr lang="zh-CN" altLang="en-US" sz="2400">
                <a:solidFill>
                  <a:srgbClr val="0000FF"/>
                </a:solidFill>
                <a:latin typeface="Arial" charset="0"/>
              </a:rPr>
              <a:t>总是发生</a:t>
            </a:r>
          </a:p>
          <a:p>
            <a:pPr marL="1701800" lvl="2" indent="-365125">
              <a:spcBef>
                <a:spcPct val="10000"/>
              </a:spcBef>
              <a:buSzPct val="75000"/>
              <a:buFont typeface="Wingdings" pitchFamily="2" charset="2"/>
              <a:buChar char="u"/>
            </a:pPr>
            <a:r>
              <a:rPr lang="zh-CN" altLang="en-US" sz="2400">
                <a:latin typeface="Arial" charset="0"/>
              </a:rPr>
              <a:t>由</a:t>
            </a:r>
            <a:r>
              <a:rPr lang="zh-CN" altLang="en-US" sz="2400">
                <a:solidFill>
                  <a:srgbClr val="0000FF"/>
                </a:solidFill>
                <a:latin typeface="Arial" charset="0"/>
              </a:rPr>
              <a:t>编译器</a:t>
            </a:r>
            <a:r>
              <a:rPr lang="zh-CN" altLang="en-US" sz="2400">
                <a:latin typeface="Arial" charset="0"/>
              </a:rPr>
              <a:t>预测</a:t>
            </a:r>
          </a:p>
          <a:p>
            <a:pPr marL="1701800" lvl="2" indent="-365125">
              <a:spcBef>
                <a:spcPct val="10000"/>
              </a:spcBef>
              <a:buSzPct val="75000"/>
              <a:buFont typeface="Wingdings" pitchFamily="2" charset="2"/>
              <a:buChar char="u"/>
            </a:pPr>
            <a:r>
              <a:rPr lang="zh-CN" altLang="en-US" sz="2400">
                <a:solidFill>
                  <a:srgbClr val="0000FF"/>
                </a:solidFill>
                <a:latin typeface="Arial" charset="0"/>
              </a:rPr>
              <a:t>测试</a:t>
            </a:r>
            <a:r>
              <a:rPr lang="zh-CN" altLang="en-US" sz="2400">
                <a:latin typeface="Arial" charset="0"/>
              </a:rPr>
              <a:t>法</a:t>
            </a:r>
          </a:p>
          <a:p>
            <a:pPr marL="1157288" lvl="1" indent="-533400">
              <a:spcBef>
                <a:spcPct val="10000"/>
              </a:spcBef>
              <a:buSzTx/>
              <a:buFont typeface="Wingdings" pitchFamily="2" charset="2"/>
              <a:buAutoNum type="circleNumDbPlain"/>
            </a:pPr>
            <a:r>
              <a:rPr lang="zh-CN" altLang="en-US">
                <a:solidFill>
                  <a:srgbClr val="FF0000"/>
                </a:solidFill>
                <a:latin typeface="Arial" charset="0"/>
              </a:rPr>
              <a:t>动态</a:t>
            </a:r>
            <a:r>
              <a:rPr lang="zh-CN" altLang="en-US">
                <a:latin typeface="Arial" charset="0"/>
              </a:rPr>
              <a:t>分支预测</a:t>
            </a:r>
          </a:p>
          <a:p>
            <a:pPr marL="1701800" lvl="2" indent="-365125">
              <a:spcBef>
                <a:spcPct val="10000"/>
              </a:spcBef>
              <a:buSzPct val="75000"/>
              <a:buFont typeface="Wingdings" pitchFamily="2" charset="2"/>
              <a:buChar char="u"/>
            </a:pPr>
            <a:r>
              <a:rPr lang="zh-CN" altLang="en-US" sz="2400">
                <a:latin typeface="Arial" charset="0"/>
              </a:rPr>
              <a:t>分支历史表</a:t>
            </a:r>
          </a:p>
          <a:p>
            <a:pPr marL="1701800" lvl="2" indent="-365125">
              <a:spcBef>
                <a:spcPct val="10000"/>
              </a:spcBef>
              <a:buSzPct val="75000"/>
              <a:buFont typeface="Wingdings" pitchFamily="2" charset="2"/>
              <a:buChar char="u"/>
            </a:pPr>
            <a:r>
              <a:rPr lang="zh-CN" altLang="en-US" sz="2400">
                <a:latin typeface="Arial" charset="0"/>
              </a:rPr>
              <a:t>分支历史移位寄存器</a:t>
            </a:r>
          </a:p>
        </p:txBody>
      </p:sp>
      <p:sp>
        <p:nvSpPr>
          <p:cNvPr id="1656847" name="Rectangle 15"/>
          <p:cNvSpPr>
            <a:spLocks noChangeArrowheads="1"/>
          </p:cNvSpPr>
          <p:nvPr/>
        </p:nvSpPr>
        <p:spPr bwMode="auto">
          <a:xfrm>
            <a:off x="4356100" y="549275"/>
            <a:ext cx="4608513" cy="1223963"/>
          </a:xfrm>
          <a:prstGeom prst="rect">
            <a:avLst/>
          </a:prstGeom>
          <a:noFill/>
          <a:ln w="9525">
            <a:noFill/>
            <a:miter lim="800000"/>
            <a:headEnd/>
            <a:tailEnd/>
          </a:ln>
          <a:effectLst/>
        </p:spPr>
        <p:txBody>
          <a:bodyPr/>
          <a:lstStyle/>
          <a:p>
            <a:pPr marL="533400" indent="-533400" algn="l">
              <a:spcBef>
                <a:spcPct val="10000"/>
              </a:spcBef>
              <a:buClr>
                <a:schemeClr val="bg2"/>
              </a:buClr>
              <a:buFont typeface="Wingdings" pitchFamily="2" charset="2"/>
              <a:buAutoNum type="arabicPeriod" startAt="6"/>
            </a:pPr>
            <a:r>
              <a:rPr lang="zh-CN" altLang="en-US">
                <a:latin typeface="Arial" charset="0"/>
              </a:rPr>
              <a:t>延迟分支</a:t>
            </a:r>
          </a:p>
          <a:p>
            <a:pPr marL="533400" indent="-533400" algn="l">
              <a:spcBef>
                <a:spcPct val="10000"/>
              </a:spcBef>
              <a:buClr>
                <a:schemeClr val="bg2"/>
              </a:buClr>
              <a:buFont typeface="Wingdings" pitchFamily="2" charset="2"/>
              <a:buAutoNum type="arabicPeriod" startAt="6"/>
            </a:pPr>
            <a:r>
              <a:rPr lang="zh-CN" altLang="en-US">
                <a:latin typeface="Arial" charset="0"/>
              </a:rPr>
              <a:t>加快和提前生成条件码</a:t>
            </a:r>
          </a:p>
        </p:txBody>
      </p:sp>
      <p:sp>
        <p:nvSpPr>
          <p:cNvPr id="1656848" name="Line 16"/>
          <p:cNvSpPr>
            <a:spLocks noChangeShapeType="1"/>
          </p:cNvSpPr>
          <p:nvPr/>
        </p:nvSpPr>
        <p:spPr bwMode="auto">
          <a:xfrm>
            <a:off x="3851275" y="765175"/>
            <a:ext cx="0" cy="1511300"/>
          </a:xfrm>
          <a:prstGeom prst="line">
            <a:avLst/>
          </a:prstGeom>
          <a:noFill/>
          <a:ln w="76200" cmpd="tri">
            <a:solidFill>
              <a:srgbClr val="FF6600"/>
            </a:solidFill>
            <a:round/>
            <a:headEnd/>
            <a:tailEnd/>
          </a:ln>
          <a:effectLst/>
        </p:spPr>
        <p:txBody>
          <a:bodyPr wrap="none" anchor="ctr"/>
          <a:lstStyle/>
          <a:p>
            <a:endParaRPr lang="zh-CN" altLang="en-US"/>
          </a:p>
        </p:txBody>
      </p:sp>
      <p:sp>
        <p:nvSpPr>
          <p:cNvPr id="1656849" name="Line 17"/>
          <p:cNvSpPr>
            <a:spLocks noChangeShapeType="1"/>
          </p:cNvSpPr>
          <p:nvPr/>
        </p:nvSpPr>
        <p:spPr bwMode="auto">
          <a:xfrm>
            <a:off x="3851275" y="2276475"/>
            <a:ext cx="1584325" cy="1584325"/>
          </a:xfrm>
          <a:prstGeom prst="line">
            <a:avLst/>
          </a:prstGeom>
          <a:noFill/>
          <a:ln w="76200" cmpd="tri">
            <a:solidFill>
              <a:srgbClr val="FF6600"/>
            </a:solidFill>
            <a:round/>
            <a:headEnd/>
            <a:tailEnd/>
          </a:ln>
          <a:effectLst/>
        </p:spPr>
        <p:txBody>
          <a:bodyPr wrap="none" anchor="ctr"/>
          <a:lstStyle/>
          <a:p>
            <a:endParaRPr lang="zh-CN" altLang="en-US"/>
          </a:p>
        </p:txBody>
      </p:sp>
      <p:sp>
        <p:nvSpPr>
          <p:cNvPr id="1656850" name="Line 18"/>
          <p:cNvSpPr>
            <a:spLocks noChangeShapeType="1"/>
          </p:cNvSpPr>
          <p:nvPr/>
        </p:nvSpPr>
        <p:spPr bwMode="auto">
          <a:xfrm>
            <a:off x="5435600" y="3860800"/>
            <a:ext cx="0" cy="2520950"/>
          </a:xfrm>
          <a:prstGeom prst="line">
            <a:avLst/>
          </a:prstGeom>
          <a:noFill/>
          <a:ln w="76200" cmpd="tri">
            <a:solidFill>
              <a:srgbClr val="FF6600"/>
            </a:solidFill>
            <a:round/>
            <a:headEnd/>
            <a:tailEnd/>
          </a:ln>
          <a:effectLst/>
        </p:spPr>
        <p:txBody>
          <a:bodyPr wrap="none" anchor="ctr"/>
          <a:lstStyle/>
          <a:p>
            <a:endParaRPr lang="zh-CN" altLang="en-US"/>
          </a:p>
        </p:txBody>
      </p:sp>
      <p:sp>
        <p:nvSpPr>
          <p:cNvPr id="1656851" name="Freeform 19"/>
          <p:cNvSpPr>
            <a:spLocks noChangeAspect="1"/>
          </p:cNvSpPr>
          <p:nvPr/>
        </p:nvSpPr>
        <p:spPr bwMode="auto">
          <a:xfrm flipV="1">
            <a:off x="6659563" y="4508500"/>
            <a:ext cx="1824037" cy="1743075"/>
          </a:xfrm>
          <a:custGeom>
            <a:avLst/>
            <a:gdLst/>
            <a:ahLst/>
            <a:cxnLst>
              <a:cxn ang="0">
                <a:pos x="8914" y="8634"/>
              </a:cxn>
              <a:cxn ang="0">
                <a:pos x="8871" y="8626"/>
              </a:cxn>
              <a:cxn ang="0">
                <a:pos x="8840" y="8588"/>
              </a:cxn>
              <a:cxn ang="0">
                <a:pos x="6747" y="9060"/>
              </a:cxn>
              <a:cxn ang="0">
                <a:pos x="6597" y="9225"/>
              </a:cxn>
              <a:cxn ang="0">
                <a:pos x="6457" y="9399"/>
              </a:cxn>
              <a:cxn ang="0">
                <a:pos x="6328" y="9581"/>
              </a:cxn>
              <a:cxn ang="0">
                <a:pos x="6209" y="9773"/>
              </a:cxn>
              <a:cxn ang="0">
                <a:pos x="6099" y="9974"/>
              </a:cxn>
              <a:cxn ang="0">
                <a:pos x="6001" y="10185"/>
              </a:cxn>
              <a:cxn ang="0">
                <a:pos x="5915" y="10402"/>
              </a:cxn>
              <a:cxn ang="0">
                <a:pos x="5842" y="10621"/>
              </a:cxn>
              <a:cxn ang="0">
                <a:pos x="5785" y="10840"/>
              </a:cxn>
              <a:cxn ang="0">
                <a:pos x="5740" y="11061"/>
              </a:cxn>
              <a:cxn ang="0">
                <a:pos x="5710" y="11282"/>
              </a:cxn>
              <a:cxn ang="0">
                <a:pos x="5695" y="11506"/>
              </a:cxn>
              <a:cxn ang="0">
                <a:pos x="4209" y="12980"/>
              </a:cxn>
              <a:cxn ang="0">
                <a:pos x="4205" y="11461"/>
              </a:cxn>
              <a:cxn ang="0">
                <a:pos x="4186" y="11235"/>
              </a:cxn>
              <a:cxn ang="0">
                <a:pos x="4156" y="11013"/>
              </a:cxn>
              <a:cxn ang="0">
                <a:pos x="4111" y="10792"/>
              </a:cxn>
              <a:cxn ang="0">
                <a:pos x="4054" y="10575"/>
              </a:cxn>
              <a:cxn ang="0">
                <a:pos x="3981" y="10359"/>
              </a:cxn>
              <a:cxn ang="0">
                <a:pos x="3896" y="10148"/>
              </a:cxn>
              <a:cxn ang="0">
                <a:pos x="3756" y="9864"/>
              </a:cxn>
              <a:cxn ang="0">
                <a:pos x="3593" y="9595"/>
              </a:cxn>
              <a:cxn ang="0">
                <a:pos x="3463" y="9412"/>
              </a:cxn>
              <a:cxn ang="0">
                <a:pos x="3320" y="9236"/>
              </a:cxn>
              <a:cxn ang="0">
                <a:pos x="3165" y="9068"/>
              </a:cxn>
              <a:cxn ang="0">
                <a:pos x="899" y="8561"/>
              </a:cxn>
              <a:cxn ang="0">
                <a:pos x="0" y="5015"/>
              </a:cxn>
              <a:cxn ang="0">
                <a:pos x="10" y="4968"/>
              </a:cxn>
              <a:cxn ang="0">
                <a:pos x="37" y="4925"/>
              </a:cxn>
              <a:cxn ang="0">
                <a:pos x="76" y="4887"/>
              </a:cxn>
              <a:cxn ang="0">
                <a:pos x="120" y="4865"/>
              </a:cxn>
              <a:cxn ang="0">
                <a:pos x="168" y="4857"/>
              </a:cxn>
              <a:cxn ang="0">
                <a:pos x="3708" y="5740"/>
              </a:cxn>
              <a:cxn ang="0">
                <a:pos x="3736" y="5760"/>
              </a:cxn>
              <a:cxn ang="0">
                <a:pos x="3772" y="5830"/>
              </a:cxn>
              <a:cxn ang="0">
                <a:pos x="3771" y="5868"/>
              </a:cxn>
              <a:cxn ang="0">
                <a:pos x="3743" y="5895"/>
              </a:cxn>
              <a:cxn ang="0">
                <a:pos x="3720" y="5903"/>
              </a:cxn>
              <a:cxn ang="0">
                <a:pos x="2986" y="3294"/>
              </a:cxn>
              <a:cxn ang="0">
                <a:pos x="2972" y="3249"/>
              </a:cxn>
              <a:cxn ang="0">
                <a:pos x="4841" y="51"/>
              </a:cxn>
              <a:cxn ang="0">
                <a:pos x="4885" y="17"/>
              </a:cxn>
              <a:cxn ang="0">
                <a:pos x="4929" y="3"/>
              </a:cxn>
              <a:cxn ang="0">
                <a:pos x="4986" y="1"/>
              </a:cxn>
              <a:cxn ang="0">
                <a:pos x="5040" y="13"/>
              </a:cxn>
              <a:cxn ang="0">
                <a:pos x="5076" y="37"/>
              </a:cxn>
              <a:cxn ang="0">
                <a:pos x="6948" y="3197"/>
              </a:cxn>
              <a:cxn ang="0">
                <a:pos x="6935" y="3268"/>
              </a:cxn>
              <a:cxn ang="0">
                <a:pos x="6918" y="3289"/>
              </a:cxn>
              <a:cxn ang="0">
                <a:pos x="6851" y="3309"/>
              </a:cxn>
              <a:cxn ang="0">
                <a:pos x="6165" y="5936"/>
              </a:cxn>
              <a:cxn ang="0">
                <a:pos x="9723" y="4853"/>
              </a:cxn>
              <a:cxn ang="0">
                <a:pos x="9773" y="4850"/>
              </a:cxn>
              <a:cxn ang="0">
                <a:pos x="9822" y="4866"/>
              </a:cxn>
              <a:cxn ang="0">
                <a:pos x="9868" y="4901"/>
              </a:cxn>
              <a:cxn ang="0">
                <a:pos x="9899" y="4946"/>
              </a:cxn>
              <a:cxn ang="0">
                <a:pos x="9909" y="4997"/>
              </a:cxn>
              <a:cxn ang="0">
                <a:pos x="9899" y="5055"/>
              </a:cxn>
            </a:cxnLst>
            <a:rect l="0" t="0" r="r" b="b"/>
            <a:pathLst>
              <a:path w="9909" h="12980">
                <a:moveTo>
                  <a:pt x="9899" y="5055"/>
                </a:moveTo>
                <a:lnTo>
                  <a:pt x="9002" y="8561"/>
                </a:lnTo>
                <a:lnTo>
                  <a:pt x="8936" y="8627"/>
                </a:lnTo>
                <a:lnTo>
                  <a:pt x="8925" y="8631"/>
                </a:lnTo>
                <a:lnTo>
                  <a:pt x="8914" y="8634"/>
                </a:lnTo>
                <a:lnTo>
                  <a:pt x="8904" y="8635"/>
                </a:lnTo>
                <a:lnTo>
                  <a:pt x="8894" y="8635"/>
                </a:lnTo>
                <a:lnTo>
                  <a:pt x="8886" y="8633"/>
                </a:lnTo>
                <a:lnTo>
                  <a:pt x="8878" y="8630"/>
                </a:lnTo>
                <a:lnTo>
                  <a:pt x="8871" y="8626"/>
                </a:lnTo>
                <a:lnTo>
                  <a:pt x="8865" y="8620"/>
                </a:lnTo>
                <a:lnTo>
                  <a:pt x="8854" y="8608"/>
                </a:lnTo>
                <a:lnTo>
                  <a:pt x="8845" y="8598"/>
                </a:lnTo>
                <a:lnTo>
                  <a:pt x="8842" y="8593"/>
                </a:lnTo>
                <a:lnTo>
                  <a:pt x="8840" y="8588"/>
                </a:lnTo>
                <a:lnTo>
                  <a:pt x="8839" y="8583"/>
                </a:lnTo>
                <a:lnTo>
                  <a:pt x="8839" y="8578"/>
                </a:lnTo>
                <a:lnTo>
                  <a:pt x="8398" y="7420"/>
                </a:lnTo>
                <a:lnTo>
                  <a:pt x="6778" y="9028"/>
                </a:lnTo>
                <a:lnTo>
                  <a:pt x="6747" y="9060"/>
                </a:lnTo>
                <a:lnTo>
                  <a:pt x="6716" y="9092"/>
                </a:lnTo>
                <a:lnTo>
                  <a:pt x="6685" y="9125"/>
                </a:lnTo>
                <a:lnTo>
                  <a:pt x="6656" y="9158"/>
                </a:lnTo>
                <a:lnTo>
                  <a:pt x="6626" y="9191"/>
                </a:lnTo>
                <a:lnTo>
                  <a:pt x="6597" y="9225"/>
                </a:lnTo>
                <a:lnTo>
                  <a:pt x="6568" y="9259"/>
                </a:lnTo>
                <a:lnTo>
                  <a:pt x="6539" y="9293"/>
                </a:lnTo>
                <a:lnTo>
                  <a:pt x="6512" y="9328"/>
                </a:lnTo>
                <a:lnTo>
                  <a:pt x="6484" y="9364"/>
                </a:lnTo>
                <a:lnTo>
                  <a:pt x="6457" y="9399"/>
                </a:lnTo>
                <a:lnTo>
                  <a:pt x="6430" y="9434"/>
                </a:lnTo>
                <a:lnTo>
                  <a:pt x="6404" y="9471"/>
                </a:lnTo>
                <a:lnTo>
                  <a:pt x="6378" y="9508"/>
                </a:lnTo>
                <a:lnTo>
                  <a:pt x="6353" y="9545"/>
                </a:lnTo>
                <a:lnTo>
                  <a:pt x="6328" y="9581"/>
                </a:lnTo>
                <a:lnTo>
                  <a:pt x="6303" y="9619"/>
                </a:lnTo>
                <a:lnTo>
                  <a:pt x="6279" y="9657"/>
                </a:lnTo>
                <a:lnTo>
                  <a:pt x="6255" y="9696"/>
                </a:lnTo>
                <a:lnTo>
                  <a:pt x="6231" y="9734"/>
                </a:lnTo>
                <a:lnTo>
                  <a:pt x="6209" y="9773"/>
                </a:lnTo>
                <a:lnTo>
                  <a:pt x="6186" y="9813"/>
                </a:lnTo>
                <a:lnTo>
                  <a:pt x="6164" y="9853"/>
                </a:lnTo>
                <a:lnTo>
                  <a:pt x="6142" y="9893"/>
                </a:lnTo>
                <a:lnTo>
                  <a:pt x="6121" y="9934"/>
                </a:lnTo>
                <a:lnTo>
                  <a:pt x="6099" y="9974"/>
                </a:lnTo>
                <a:lnTo>
                  <a:pt x="6079" y="10016"/>
                </a:lnTo>
                <a:lnTo>
                  <a:pt x="6059" y="10057"/>
                </a:lnTo>
                <a:lnTo>
                  <a:pt x="6039" y="10100"/>
                </a:lnTo>
                <a:lnTo>
                  <a:pt x="6020" y="10142"/>
                </a:lnTo>
                <a:lnTo>
                  <a:pt x="6001" y="10185"/>
                </a:lnTo>
                <a:lnTo>
                  <a:pt x="5982" y="10228"/>
                </a:lnTo>
                <a:lnTo>
                  <a:pt x="5965" y="10272"/>
                </a:lnTo>
                <a:lnTo>
                  <a:pt x="5947" y="10315"/>
                </a:lnTo>
                <a:lnTo>
                  <a:pt x="5931" y="10358"/>
                </a:lnTo>
                <a:lnTo>
                  <a:pt x="5915" y="10402"/>
                </a:lnTo>
                <a:lnTo>
                  <a:pt x="5899" y="10446"/>
                </a:lnTo>
                <a:lnTo>
                  <a:pt x="5884" y="10489"/>
                </a:lnTo>
                <a:lnTo>
                  <a:pt x="5870" y="10533"/>
                </a:lnTo>
                <a:lnTo>
                  <a:pt x="5855" y="10577"/>
                </a:lnTo>
                <a:lnTo>
                  <a:pt x="5842" y="10621"/>
                </a:lnTo>
                <a:lnTo>
                  <a:pt x="5830" y="10665"/>
                </a:lnTo>
                <a:lnTo>
                  <a:pt x="5818" y="10709"/>
                </a:lnTo>
                <a:lnTo>
                  <a:pt x="5806" y="10752"/>
                </a:lnTo>
                <a:lnTo>
                  <a:pt x="5795" y="10796"/>
                </a:lnTo>
                <a:lnTo>
                  <a:pt x="5785" y="10840"/>
                </a:lnTo>
                <a:lnTo>
                  <a:pt x="5775" y="10884"/>
                </a:lnTo>
                <a:lnTo>
                  <a:pt x="5766" y="10928"/>
                </a:lnTo>
                <a:lnTo>
                  <a:pt x="5756" y="10972"/>
                </a:lnTo>
                <a:lnTo>
                  <a:pt x="5748" y="11017"/>
                </a:lnTo>
                <a:lnTo>
                  <a:pt x="5740" y="11061"/>
                </a:lnTo>
                <a:lnTo>
                  <a:pt x="5733" y="11105"/>
                </a:lnTo>
                <a:lnTo>
                  <a:pt x="5727" y="11150"/>
                </a:lnTo>
                <a:lnTo>
                  <a:pt x="5721" y="11194"/>
                </a:lnTo>
                <a:lnTo>
                  <a:pt x="5716" y="11238"/>
                </a:lnTo>
                <a:lnTo>
                  <a:pt x="5710" y="11282"/>
                </a:lnTo>
                <a:lnTo>
                  <a:pt x="5706" y="11327"/>
                </a:lnTo>
                <a:lnTo>
                  <a:pt x="5702" y="11371"/>
                </a:lnTo>
                <a:lnTo>
                  <a:pt x="5699" y="11416"/>
                </a:lnTo>
                <a:lnTo>
                  <a:pt x="5697" y="11461"/>
                </a:lnTo>
                <a:lnTo>
                  <a:pt x="5695" y="11506"/>
                </a:lnTo>
                <a:lnTo>
                  <a:pt x="5693" y="11551"/>
                </a:lnTo>
                <a:lnTo>
                  <a:pt x="5692" y="11596"/>
                </a:lnTo>
                <a:lnTo>
                  <a:pt x="5692" y="11641"/>
                </a:lnTo>
                <a:lnTo>
                  <a:pt x="5692" y="12980"/>
                </a:lnTo>
                <a:lnTo>
                  <a:pt x="4209" y="12980"/>
                </a:lnTo>
                <a:lnTo>
                  <a:pt x="4209" y="11644"/>
                </a:lnTo>
                <a:lnTo>
                  <a:pt x="4209" y="11598"/>
                </a:lnTo>
                <a:lnTo>
                  <a:pt x="4208" y="11552"/>
                </a:lnTo>
                <a:lnTo>
                  <a:pt x="4206" y="11507"/>
                </a:lnTo>
                <a:lnTo>
                  <a:pt x="4205" y="11461"/>
                </a:lnTo>
                <a:lnTo>
                  <a:pt x="4202" y="11416"/>
                </a:lnTo>
                <a:lnTo>
                  <a:pt x="4199" y="11370"/>
                </a:lnTo>
                <a:lnTo>
                  <a:pt x="4196" y="11325"/>
                </a:lnTo>
                <a:lnTo>
                  <a:pt x="4192" y="11280"/>
                </a:lnTo>
                <a:lnTo>
                  <a:pt x="4186" y="11235"/>
                </a:lnTo>
                <a:lnTo>
                  <a:pt x="4181" y="11190"/>
                </a:lnTo>
                <a:lnTo>
                  <a:pt x="4176" y="11146"/>
                </a:lnTo>
                <a:lnTo>
                  <a:pt x="4170" y="11102"/>
                </a:lnTo>
                <a:lnTo>
                  <a:pt x="4163" y="11057"/>
                </a:lnTo>
                <a:lnTo>
                  <a:pt x="4156" y="11013"/>
                </a:lnTo>
                <a:lnTo>
                  <a:pt x="4148" y="10968"/>
                </a:lnTo>
                <a:lnTo>
                  <a:pt x="4139" y="10924"/>
                </a:lnTo>
                <a:lnTo>
                  <a:pt x="4131" y="10880"/>
                </a:lnTo>
                <a:lnTo>
                  <a:pt x="4121" y="10836"/>
                </a:lnTo>
                <a:lnTo>
                  <a:pt x="4111" y="10792"/>
                </a:lnTo>
                <a:lnTo>
                  <a:pt x="4101" y="10748"/>
                </a:lnTo>
                <a:lnTo>
                  <a:pt x="4089" y="10704"/>
                </a:lnTo>
                <a:lnTo>
                  <a:pt x="4078" y="10662"/>
                </a:lnTo>
                <a:lnTo>
                  <a:pt x="4066" y="10618"/>
                </a:lnTo>
                <a:lnTo>
                  <a:pt x="4054" y="10575"/>
                </a:lnTo>
                <a:lnTo>
                  <a:pt x="4039" y="10531"/>
                </a:lnTo>
                <a:lnTo>
                  <a:pt x="4026" y="10488"/>
                </a:lnTo>
                <a:lnTo>
                  <a:pt x="4012" y="10445"/>
                </a:lnTo>
                <a:lnTo>
                  <a:pt x="3997" y="10402"/>
                </a:lnTo>
                <a:lnTo>
                  <a:pt x="3981" y="10359"/>
                </a:lnTo>
                <a:lnTo>
                  <a:pt x="3965" y="10316"/>
                </a:lnTo>
                <a:lnTo>
                  <a:pt x="3949" y="10274"/>
                </a:lnTo>
                <a:lnTo>
                  <a:pt x="3931" y="10232"/>
                </a:lnTo>
                <a:lnTo>
                  <a:pt x="3914" y="10190"/>
                </a:lnTo>
                <a:lnTo>
                  <a:pt x="3896" y="10148"/>
                </a:lnTo>
                <a:lnTo>
                  <a:pt x="3877" y="10106"/>
                </a:lnTo>
                <a:lnTo>
                  <a:pt x="3858" y="10065"/>
                </a:lnTo>
                <a:lnTo>
                  <a:pt x="3819" y="9984"/>
                </a:lnTo>
                <a:lnTo>
                  <a:pt x="3777" y="9904"/>
                </a:lnTo>
                <a:lnTo>
                  <a:pt x="3756" y="9864"/>
                </a:lnTo>
                <a:lnTo>
                  <a:pt x="3734" y="9824"/>
                </a:lnTo>
                <a:lnTo>
                  <a:pt x="3712" y="9785"/>
                </a:lnTo>
                <a:lnTo>
                  <a:pt x="3689" y="9747"/>
                </a:lnTo>
                <a:lnTo>
                  <a:pt x="3642" y="9670"/>
                </a:lnTo>
                <a:lnTo>
                  <a:pt x="3593" y="9595"/>
                </a:lnTo>
                <a:lnTo>
                  <a:pt x="3568" y="9558"/>
                </a:lnTo>
                <a:lnTo>
                  <a:pt x="3542" y="9521"/>
                </a:lnTo>
                <a:lnTo>
                  <a:pt x="3516" y="9484"/>
                </a:lnTo>
                <a:lnTo>
                  <a:pt x="3489" y="9448"/>
                </a:lnTo>
                <a:lnTo>
                  <a:pt x="3463" y="9412"/>
                </a:lnTo>
                <a:lnTo>
                  <a:pt x="3435" y="9376"/>
                </a:lnTo>
                <a:lnTo>
                  <a:pt x="3407" y="9340"/>
                </a:lnTo>
                <a:lnTo>
                  <a:pt x="3379" y="9306"/>
                </a:lnTo>
                <a:lnTo>
                  <a:pt x="3349" y="9271"/>
                </a:lnTo>
                <a:lnTo>
                  <a:pt x="3320" y="9236"/>
                </a:lnTo>
                <a:lnTo>
                  <a:pt x="3290" y="9201"/>
                </a:lnTo>
                <a:lnTo>
                  <a:pt x="3260" y="9168"/>
                </a:lnTo>
                <a:lnTo>
                  <a:pt x="3229" y="9134"/>
                </a:lnTo>
                <a:lnTo>
                  <a:pt x="3197" y="9100"/>
                </a:lnTo>
                <a:lnTo>
                  <a:pt x="3165" y="9068"/>
                </a:lnTo>
                <a:lnTo>
                  <a:pt x="3133" y="9034"/>
                </a:lnTo>
                <a:lnTo>
                  <a:pt x="1503" y="7403"/>
                </a:lnTo>
                <a:lnTo>
                  <a:pt x="1062" y="8578"/>
                </a:lnTo>
                <a:lnTo>
                  <a:pt x="981" y="8627"/>
                </a:lnTo>
                <a:lnTo>
                  <a:pt x="899" y="8561"/>
                </a:lnTo>
                <a:lnTo>
                  <a:pt x="2" y="5055"/>
                </a:lnTo>
                <a:lnTo>
                  <a:pt x="1" y="5045"/>
                </a:lnTo>
                <a:lnTo>
                  <a:pt x="0" y="5034"/>
                </a:lnTo>
                <a:lnTo>
                  <a:pt x="0" y="5025"/>
                </a:lnTo>
                <a:lnTo>
                  <a:pt x="0" y="5015"/>
                </a:lnTo>
                <a:lnTo>
                  <a:pt x="1" y="5005"/>
                </a:lnTo>
                <a:lnTo>
                  <a:pt x="2" y="4996"/>
                </a:lnTo>
                <a:lnTo>
                  <a:pt x="4" y="4986"/>
                </a:lnTo>
                <a:lnTo>
                  <a:pt x="7" y="4977"/>
                </a:lnTo>
                <a:lnTo>
                  <a:pt x="10" y="4968"/>
                </a:lnTo>
                <a:lnTo>
                  <a:pt x="14" y="4959"/>
                </a:lnTo>
                <a:lnTo>
                  <a:pt x="20" y="4951"/>
                </a:lnTo>
                <a:lnTo>
                  <a:pt x="25" y="4942"/>
                </a:lnTo>
                <a:lnTo>
                  <a:pt x="30" y="4933"/>
                </a:lnTo>
                <a:lnTo>
                  <a:pt x="37" y="4925"/>
                </a:lnTo>
                <a:lnTo>
                  <a:pt x="44" y="4917"/>
                </a:lnTo>
                <a:lnTo>
                  <a:pt x="51" y="4909"/>
                </a:lnTo>
                <a:lnTo>
                  <a:pt x="59" y="4901"/>
                </a:lnTo>
                <a:lnTo>
                  <a:pt x="68" y="4894"/>
                </a:lnTo>
                <a:lnTo>
                  <a:pt x="76" y="4887"/>
                </a:lnTo>
                <a:lnTo>
                  <a:pt x="84" y="4881"/>
                </a:lnTo>
                <a:lnTo>
                  <a:pt x="93" y="4876"/>
                </a:lnTo>
                <a:lnTo>
                  <a:pt x="101" y="4872"/>
                </a:lnTo>
                <a:lnTo>
                  <a:pt x="110" y="4868"/>
                </a:lnTo>
                <a:lnTo>
                  <a:pt x="120" y="4865"/>
                </a:lnTo>
                <a:lnTo>
                  <a:pt x="129" y="4862"/>
                </a:lnTo>
                <a:lnTo>
                  <a:pt x="138" y="4860"/>
                </a:lnTo>
                <a:lnTo>
                  <a:pt x="148" y="4858"/>
                </a:lnTo>
                <a:lnTo>
                  <a:pt x="157" y="4857"/>
                </a:lnTo>
                <a:lnTo>
                  <a:pt x="168" y="4857"/>
                </a:lnTo>
                <a:lnTo>
                  <a:pt x="178" y="4857"/>
                </a:lnTo>
                <a:lnTo>
                  <a:pt x="188" y="4858"/>
                </a:lnTo>
                <a:lnTo>
                  <a:pt x="198" y="4860"/>
                </a:lnTo>
                <a:lnTo>
                  <a:pt x="3704" y="5740"/>
                </a:lnTo>
                <a:lnTo>
                  <a:pt x="3708" y="5740"/>
                </a:lnTo>
                <a:lnTo>
                  <a:pt x="3712" y="5741"/>
                </a:lnTo>
                <a:lnTo>
                  <a:pt x="3716" y="5743"/>
                </a:lnTo>
                <a:lnTo>
                  <a:pt x="3720" y="5745"/>
                </a:lnTo>
                <a:lnTo>
                  <a:pt x="3728" y="5751"/>
                </a:lnTo>
                <a:lnTo>
                  <a:pt x="3736" y="5760"/>
                </a:lnTo>
                <a:lnTo>
                  <a:pt x="3743" y="5772"/>
                </a:lnTo>
                <a:lnTo>
                  <a:pt x="3752" y="5786"/>
                </a:lnTo>
                <a:lnTo>
                  <a:pt x="3760" y="5802"/>
                </a:lnTo>
                <a:lnTo>
                  <a:pt x="3769" y="5822"/>
                </a:lnTo>
                <a:lnTo>
                  <a:pt x="3772" y="5830"/>
                </a:lnTo>
                <a:lnTo>
                  <a:pt x="3774" y="5838"/>
                </a:lnTo>
                <a:lnTo>
                  <a:pt x="3775" y="5846"/>
                </a:lnTo>
                <a:lnTo>
                  <a:pt x="3775" y="5853"/>
                </a:lnTo>
                <a:lnTo>
                  <a:pt x="3774" y="5861"/>
                </a:lnTo>
                <a:lnTo>
                  <a:pt x="3771" y="5868"/>
                </a:lnTo>
                <a:lnTo>
                  <a:pt x="3767" y="5874"/>
                </a:lnTo>
                <a:lnTo>
                  <a:pt x="3762" y="5881"/>
                </a:lnTo>
                <a:lnTo>
                  <a:pt x="3756" y="5886"/>
                </a:lnTo>
                <a:lnTo>
                  <a:pt x="3750" y="5891"/>
                </a:lnTo>
                <a:lnTo>
                  <a:pt x="3743" y="5895"/>
                </a:lnTo>
                <a:lnTo>
                  <a:pt x="3738" y="5898"/>
                </a:lnTo>
                <a:lnTo>
                  <a:pt x="3733" y="5900"/>
                </a:lnTo>
                <a:lnTo>
                  <a:pt x="3728" y="5902"/>
                </a:lnTo>
                <a:lnTo>
                  <a:pt x="3724" y="5903"/>
                </a:lnTo>
                <a:lnTo>
                  <a:pt x="3720" y="5903"/>
                </a:lnTo>
                <a:lnTo>
                  <a:pt x="2579" y="6376"/>
                </a:lnTo>
                <a:lnTo>
                  <a:pt x="4209" y="8007"/>
                </a:lnTo>
                <a:lnTo>
                  <a:pt x="4209" y="2804"/>
                </a:lnTo>
                <a:lnTo>
                  <a:pt x="3084" y="3310"/>
                </a:lnTo>
                <a:lnTo>
                  <a:pt x="2986" y="3294"/>
                </a:lnTo>
                <a:lnTo>
                  <a:pt x="2983" y="3289"/>
                </a:lnTo>
                <a:lnTo>
                  <a:pt x="2979" y="3282"/>
                </a:lnTo>
                <a:lnTo>
                  <a:pt x="2977" y="3273"/>
                </a:lnTo>
                <a:lnTo>
                  <a:pt x="2974" y="3262"/>
                </a:lnTo>
                <a:lnTo>
                  <a:pt x="2972" y="3249"/>
                </a:lnTo>
                <a:lnTo>
                  <a:pt x="2971" y="3233"/>
                </a:lnTo>
                <a:lnTo>
                  <a:pt x="2970" y="3216"/>
                </a:lnTo>
                <a:lnTo>
                  <a:pt x="2970" y="3197"/>
                </a:lnTo>
                <a:lnTo>
                  <a:pt x="4829" y="65"/>
                </a:lnTo>
                <a:lnTo>
                  <a:pt x="4841" y="51"/>
                </a:lnTo>
                <a:lnTo>
                  <a:pt x="4854" y="37"/>
                </a:lnTo>
                <a:lnTo>
                  <a:pt x="4861" y="31"/>
                </a:lnTo>
                <a:lnTo>
                  <a:pt x="4869" y="26"/>
                </a:lnTo>
                <a:lnTo>
                  <a:pt x="4876" y="21"/>
                </a:lnTo>
                <a:lnTo>
                  <a:pt x="4885" y="17"/>
                </a:lnTo>
                <a:lnTo>
                  <a:pt x="4893" y="13"/>
                </a:lnTo>
                <a:lnTo>
                  <a:pt x="4902" y="10"/>
                </a:lnTo>
                <a:lnTo>
                  <a:pt x="4910" y="7"/>
                </a:lnTo>
                <a:lnTo>
                  <a:pt x="4919" y="4"/>
                </a:lnTo>
                <a:lnTo>
                  <a:pt x="4929" y="3"/>
                </a:lnTo>
                <a:lnTo>
                  <a:pt x="4939" y="1"/>
                </a:lnTo>
                <a:lnTo>
                  <a:pt x="4948" y="1"/>
                </a:lnTo>
                <a:lnTo>
                  <a:pt x="4958" y="0"/>
                </a:lnTo>
                <a:lnTo>
                  <a:pt x="4972" y="1"/>
                </a:lnTo>
                <a:lnTo>
                  <a:pt x="4986" y="1"/>
                </a:lnTo>
                <a:lnTo>
                  <a:pt x="4998" y="3"/>
                </a:lnTo>
                <a:lnTo>
                  <a:pt x="5009" y="4"/>
                </a:lnTo>
                <a:lnTo>
                  <a:pt x="5020" y="7"/>
                </a:lnTo>
                <a:lnTo>
                  <a:pt x="5031" y="10"/>
                </a:lnTo>
                <a:lnTo>
                  <a:pt x="5040" y="13"/>
                </a:lnTo>
                <a:lnTo>
                  <a:pt x="5048" y="17"/>
                </a:lnTo>
                <a:lnTo>
                  <a:pt x="5056" y="21"/>
                </a:lnTo>
                <a:lnTo>
                  <a:pt x="5063" y="26"/>
                </a:lnTo>
                <a:lnTo>
                  <a:pt x="5069" y="31"/>
                </a:lnTo>
                <a:lnTo>
                  <a:pt x="5076" y="37"/>
                </a:lnTo>
                <a:lnTo>
                  <a:pt x="5080" y="44"/>
                </a:lnTo>
                <a:lnTo>
                  <a:pt x="5084" y="51"/>
                </a:lnTo>
                <a:lnTo>
                  <a:pt x="5087" y="58"/>
                </a:lnTo>
                <a:lnTo>
                  <a:pt x="5089" y="65"/>
                </a:lnTo>
                <a:lnTo>
                  <a:pt x="6948" y="3197"/>
                </a:lnTo>
                <a:lnTo>
                  <a:pt x="6947" y="3216"/>
                </a:lnTo>
                <a:lnTo>
                  <a:pt x="6946" y="3233"/>
                </a:lnTo>
                <a:lnTo>
                  <a:pt x="6943" y="3249"/>
                </a:lnTo>
                <a:lnTo>
                  <a:pt x="6937" y="3262"/>
                </a:lnTo>
                <a:lnTo>
                  <a:pt x="6935" y="3268"/>
                </a:lnTo>
                <a:lnTo>
                  <a:pt x="6932" y="3273"/>
                </a:lnTo>
                <a:lnTo>
                  <a:pt x="6929" y="3278"/>
                </a:lnTo>
                <a:lnTo>
                  <a:pt x="6925" y="3282"/>
                </a:lnTo>
                <a:lnTo>
                  <a:pt x="6922" y="3286"/>
                </a:lnTo>
                <a:lnTo>
                  <a:pt x="6918" y="3289"/>
                </a:lnTo>
                <a:lnTo>
                  <a:pt x="6913" y="3292"/>
                </a:lnTo>
                <a:lnTo>
                  <a:pt x="6909" y="3294"/>
                </a:lnTo>
                <a:lnTo>
                  <a:pt x="6887" y="3301"/>
                </a:lnTo>
                <a:lnTo>
                  <a:pt x="6868" y="3306"/>
                </a:lnTo>
                <a:lnTo>
                  <a:pt x="6851" y="3309"/>
                </a:lnTo>
                <a:lnTo>
                  <a:pt x="6833" y="3310"/>
                </a:lnTo>
                <a:lnTo>
                  <a:pt x="5692" y="2804"/>
                </a:lnTo>
                <a:lnTo>
                  <a:pt x="5692" y="8007"/>
                </a:lnTo>
                <a:lnTo>
                  <a:pt x="7322" y="6343"/>
                </a:lnTo>
                <a:lnTo>
                  <a:pt x="6165" y="5936"/>
                </a:lnTo>
                <a:lnTo>
                  <a:pt x="6099" y="5854"/>
                </a:lnTo>
                <a:lnTo>
                  <a:pt x="6165" y="5773"/>
                </a:lnTo>
                <a:lnTo>
                  <a:pt x="9703" y="4860"/>
                </a:lnTo>
                <a:lnTo>
                  <a:pt x="9713" y="4856"/>
                </a:lnTo>
                <a:lnTo>
                  <a:pt x="9723" y="4853"/>
                </a:lnTo>
                <a:lnTo>
                  <a:pt x="9733" y="4851"/>
                </a:lnTo>
                <a:lnTo>
                  <a:pt x="9744" y="4849"/>
                </a:lnTo>
                <a:lnTo>
                  <a:pt x="9754" y="4849"/>
                </a:lnTo>
                <a:lnTo>
                  <a:pt x="9764" y="4849"/>
                </a:lnTo>
                <a:lnTo>
                  <a:pt x="9773" y="4850"/>
                </a:lnTo>
                <a:lnTo>
                  <a:pt x="9783" y="4852"/>
                </a:lnTo>
                <a:lnTo>
                  <a:pt x="9794" y="4854"/>
                </a:lnTo>
                <a:lnTo>
                  <a:pt x="9803" y="4857"/>
                </a:lnTo>
                <a:lnTo>
                  <a:pt x="9812" y="4861"/>
                </a:lnTo>
                <a:lnTo>
                  <a:pt x="9822" y="4866"/>
                </a:lnTo>
                <a:lnTo>
                  <a:pt x="9831" y="4871"/>
                </a:lnTo>
                <a:lnTo>
                  <a:pt x="9841" y="4878"/>
                </a:lnTo>
                <a:lnTo>
                  <a:pt x="9850" y="4884"/>
                </a:lnTo>
                <a:lnTo>
                  <a:pt x="9859" y="4893"/>
                </a:lnTo>
                <a:lnTo>
                  <a:pt x="9868" y="4901"/>
                </a:lnTo>
                <a:lnTo>
                  <a:pt x="9876" y="4909"/>
                </a:lnTo>
                <a:lnTo>
                  <a:pt x="9884" y="4917"/>
                </a:lnTo>
                <a:lnTo>
                  <a:pt x="9890" y="4926"/>
                </a:lnTo>
                <a:lnTo>
                  <a:pt x="9895" y="4935"/>
                </a:lnTo>
                <a:lnTo>
                  <a:pt x="9899" y="4946"/>
                </a:lnTo>
                <a:lnTo>
                  <a:pt x="9903" y="4955"/>
                </a:lnTo>
                <a:lnTo>
                  <a:pt x="9906" y="4965"/>
                </a:lnTo>
                <a:lnTo>
                  <a:pt x="9908" y="4975"/>
                </a:lnTo>
                <a:lnTo>
                  <a:pt x="9909" y="4986"/>
                </a:lnTo>
                <a:lnTo>
                  <a:pt x="9909" y="4997"/>
                </a:lnTo>
                <a:lnTo>
                  <a:pt x="9909" y="5008"/>
                </a:lnTo>
                <a:lnTo>
                  <a:pt x="9908" y="5020"/>
                </a:lnTo>
                <a:lnTo>
                  <a:pt x="9905" y="5031"/>
                </a:lnTo>
                <a:lnTo>
                  <a:pt x="9902" y="5044"/>
                </a:lnTo>
                <a:lnTo>
                  <a:pt x="9899" y="5055"/>
                </a:lnTo>
                <a:close/>
              </a:path>
            </a:pathLst>
          </a:custGeom>
          <a:solidFill>
            <a:srgbClr val="99CCFF"/>
          </a:solidFill>
          <a:ln w="28575" cmpd="sng">
            <a:solidFill>
              <a:srgbClr val="FF6600"/>
            </a:solidFill>
            <a:prstDash val="solid"/>
            <a:round/>
            <a:headEnd/>
            <a:tailEnd/>
          </a:ln>
        </p:spPr>
        <p:txBody>
          <a:bodyPr/>
          <a:lstStyle/>
          <a:p>
            <a:endParaRPr lang="zh-CN" altLang="en-US"/>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4"/>
          <p:cNvSpPr>
            <a:spLocks noGrp="1"/>
          </p:cNvSpPr>
          <p:nvPr>
            <p:ph type="sldNum" sz="quarter" idx="11"/>
          </p:nvPr>
        </p:nvSpPr>
        <p:spPr/>
        <p:txBody>
          <a:bodyPr/>
          <a:lstStyle/>
          <a:p>
            <a:fld id="{FC1119F2-9258-422D-8886-A8662FD6B9CA}" type="slidenum">
              <a:rPr lang="zh-CN" altLang="en-US"/>
              <a:pPr/>
              <a:t>18</a:t>
            </a:fld>
            <a:endParaRPr lang="en-US" altLang="zh-CN"/>
          </a:p>
        </p:txBody>
      </p:sp>
      <p:sp>
        <p:nvSpPr>
          <p:cNvPr id="1718274" name="Rectangle 2"/>
          <p:cNvSpPr>
            <a:spLocks noGrp="1" noChangeArrowheads="1"/>
          </p:cNvSpPr>
          <p:nvPr>
            <p:ph type="title"/>
          </p:nvPr>
        </p:nvSpPr>
        <p:spPr/>
        <p:txBody>
          <a:bodyPr/>
          <a:lstStyle/>
          <a:p>
            <a:r>
              <a:rPr lang="en-US" altLang="zh-CN"/>
              <a:t>7.5.4 </a:t>
            </a:r>
            <a:r>
              <a:rPr lang="zh-CN" altLang="en-US"/>
              <a:t>控制相关</a:t>
            </a:r>
            <a:r>
              <a:rPr lang="zh-CN" altLang="en-US">
                <a:solidFill>
                  <a:srgbClr val="006600"/>
                </a:solidFill>
              </a:rPr>
              <a:t>－</a:t>
            </a:r>
            <a:r>
              <a:rPr kumimoji="1" lang="zh-CN" altLang="en-US">
                <a:solidFill>
                  <a:srgbClr val="CC0066"/>
                </a:solidFill>
              </a:rPr>
              <a:t>对</a:t>
            </a:r>
            <a:r>
              <a:rPr kumimoji="1" lang="zh-CN" altLang="en-US">
                <a:solidFill>
                  <a:srgbClr val="FF0000"/>
                </a:solidFill>
              </a:rPr>
              <a:t>条件分支</a:t>
            </a:r>
            <a:r>
              <a:rPr kumimoji="1" lang="zh-CN" altLang="en-US">
                <a:solidFill>
                  <a:srgbClr val="CC0066"/>
                </a:solidFill>
              </a:rPr>
              <a:t>指令的处理方法</a:t>
            </a:r>
          </a:p>
        </p:txBody>
      </p:sp>
      <p:sp>
        <p:nvSpPr>
          <p:cNvPr id="1718275" name="Rectangle 3"/>
          <p:cNvSpPr>
            <a:spLocks noGrp="1" noChangeArrowheads="1"/>
          </p:cNvSpPr>
          <p:nvPr>
            <p:ph type="body" idx="1"/>
          </p:nvPr>
        </p:nvSpPr>
        <p:spPr>
          <a:xfrm>
            <a:off x="323850" y="981075"/>
            <a:ext cx="8496300" cy="5688013"/>
          </a:xfrm>
        </p:spPr>
        <p:txBody>
          <a:bodyPr/>
          <a:lstStyle/>
          <a:p>
            <a:pPr>
              <a:spcBef>
                <a:spcPct val="10000"/>
              </a:spcBef>
            </a:pPr>
            <a:r>
              <a:rPr lang="zh-CN" altLang="en-US"/>
              <a:t>一旦在指令译码段检测到分支指令，就在转移目标地址确定之前保存或删除所有紧随分支指令之后的指令，当分支指令从执行段流出、确定出新的</a:t>
            </a:r>
            <a:r>
              <a:rPr lang="en-US" altLang="zh-CN"/>
              <a:t>PC</a:t>
            </a:r>
            <a:r>
              <a:rPr lang="zh-CN" altLang="en-US"/>
              <a:t>值时，流水线才继续依据新</a:t>
            </a:r>
            <a:r>
              <a:rPr lang="en-US" altLang="zh-CN"/>
              <a:t>PC</a:t>
            </a:r>
            <a:r>
              <a:rPr lang="zh-CN" altLang="en-US"/>
              <a:t>值填充流水线。</a:t>
            </a:r>
          </a:p>
          <a:p>
            <a:pPr>
              <a:spcBef>
                <a:spcPct val="10000"/>
              </a:spcBef>
            </a:pPr>
            <a:r>
              <a:rPr lang="zh-CN" altLang="en-US"/>
              <a:t>会严重地影响流水线的性能。</a:t>
            </a:r>
          </a:p>
          <a:p>
            <a:pPr>
              <a:spcBef>
                <a:spcPct val="10000"/>
              </a:spcBef>
            </a:pPr>
            <a:r>
              <a:rPr lang="zh-CN" altLang="en-US"/>
              <a:t>早期的</a:t>
            </a:r>
            <a:r>
              <a:rPr lang="en-US" altLang="zh-CN"/>
              <a:t>CPU</a:t>
            </a:r>
            <a:r>
              <a:rPr lang="zh-CN" altLang="en-US"/>
              <a:t>。</a:t>
            </a:r>
          </a:p>
        </p:txBody>
      </p:sp>
      <p:sp>
        <p:nvSpPr>
          <p:cNvPr id="1718276" name="Rectangle 4"/>
          <p:cNvSpPr>
            <a:spLocks noChangeArrowheads="1"/>
          </p:cNvSpPr>
          <p:nvPr/>
        </p:nvSpPr>
        <p:spPr bwMode="auto">
          <a:xfrm>
            <a:off x="719138" y="476250"/>
            <a:ext cx="8245475" cy="519113"/>
          </a:xfrm>
          <a:prstGeom prst="rect">
            <a:avLst/>
          </a:prstGeom>
          <a:noFill/>
          <a:ln w="28575" algn="ctr">
            <a:noFill/>
            <a:miter lim="800000"/>
            <a:headEnd/>
            <a:tailEnd/>
          </a:ln>
          <a:effectLst/>
        </p:spPr>
        <p:txBody>
          <a:bodyPr anchor="ctr">
            <a:spAutoFit/>
          </a:bodyPr>
          <a:lstStyle/>
          <a:p>
            <a:pPr algn="l">
              <a:spcBef>
                <a:spcPct val="0"/>
              </a:spcBef>
            </a:pPr>
            <a:r>
              <a:rPr kumimoji="1" lang="zh-CN" altLang="en-US">
                <a:solidFill>
                  <a:srgbClr val="006600"/>
                </a:solidFill>
                <a:latin typeface="Arial" charset="0"/>
                <a:ea typeface="黑体" pitchFamily="2" charset="-122"/>
              </a:rPr>
              <a:t>方法</a:t>
            </a:r>
            <a:r>
              <a:rPr kumimoji="1" lang="en-US" altLang="zh-CN">
                <a:solidFill>
                  <a:srgbClr val="006600"/>
                </a:solidFill>
                <a:latin typeface="Arial" charset="0"/>
                <a:ea typeface="黑体" pitchFamily="2" charset="-122"/>
              </a:rPr>
              <a:t>1</a:t>
            </a:r>
            <a:r>
              <a:rPr kumimoji="1" lang="zh-CN" altLang="en-US">
                <a:solidFill>
                  <a:srgbClr val="006600"/>
                </a:solidFill>
                <a:latin typeface="Arial" charset="0"/>
                <a:ea typeface="黑体" pitchFamily="2" charset="-122"/>
              </a:rPr>
              <a:t>：冻结（</a:t>
            </a:r>
            <a:r>
              <a:rPr kumimoji="1" lang="en-US" altLang="zh-CN">
                <a:solidFill>
                  <a:srgbClr val="006600"/>
                </a:solidFill>
                <a:latin typeface="Arial" charset="0"/>
                <a:ea typeface="黑体" pitchFamily="2" charset="-122"/>
              </a:rPr>
              <a:t>freeze</a:t>
            </a:r>
            <a:r>
              <a:rPr kumimoji="1" lang="zh-CN" altLang="en-US">
                <a:solidFill>
                  <a:srgbClr val="006600"/>
                </a:solidFill>
                <a:latin typeface="Arial" charset="0"/>
                <a:ea typeface="黑体" pitchFamily="2" charset="-122"/>
              </a:rPr>
              <a:t>）流水线</a:t>
            </a:r>
          </a:p>
        </p:txBody>
      </p:sp>
      <p:sp>
        <p:nvSpPr>
          <p:cNvPr id="1718277" name="Rectangle 5"/>
          <p:cNvSpPr>
            <a:spLocks noChangeArrowheads="1"/>
          </p:cNvSpPr>
          <p:nvPr/>
        </p:nvSpPr>
        <p:spPr bwMode="auto">
          <a:xfrm>
            <a:off x="7021513" y="3644900"/>
            <a:ext cx="719137" cy="504825"/>
          </a:xfrm>
          <a:prstGeom prst="rect">
            <a:avLst/>
          </a:prstGeom>
          <a:solidFill>
            <a:srgbClr val="FFFF99"/>
          </a:solidFill>
          <a:ln w="28575" algn="ctr">
            <a:solidFill>
              <a:schemeClr val="tx1"/>
            </a:solidFill>
            <a:miter lim="800000"/>
            <a:headEnd/>
            <a:tailEnd type="none" w="med" len="lg"/>
          </a:ln>
          <a:effectLst/>
        </p:spPr>
        <p:txBody>
          <a:bodyPr wrap="none" anchor="ctr"/>
          <a:lstStyle/>
          <a:p>
            <a:pPr>
              <a:spcBef>
                <a:spcPct val="0"/>
              </a:spcBef>
            </a:pPr>
            <a:r>
              <a:rPr lang="en-US" altLang="zh-CN" sz="1800">
                <a:latin typeface="Arial" charset="0"/>
              </a:rPr>
              <a:t>B</a:t>
            </a:r>
            <a:r>
              <a:rPr lang="en-US" altLang="zh-CN" sz="1800" baseline="-25000">
                <a:latin typeface="Arial" charset="0"/>
              </a:rPr>
              <a:t>0</a:t>
            </a:r>
          </a:p>
        </p:txBody>
      </p:sp>
      <p:sp>
        <p:nvSpPr>
          <p:cNvPr id="1718278" name="Rectangle 6"/>
          <p:cNvSpPr>
            <a:spLocks noChangeArrowheads="1"/>
          </p:cNvSpPr>
          <p:nvPr/>
        </p:nvSpPr>
        <p:spPr bwMode="auto">
          <a:xfrm>
            <a:off x="6446838" y="4868863"/>
            <a:ext cx="719137" cy="504825"/>
          </a:xfrm>
          <a:prstGeom prst="rect">
            <a:avLst/>
          </a:prstGeom>
          <a:solidFill>
            <a:srgbClr val="FFFF99"/>
          </a:solidFill>
          <a:ln w="28575" algn="ctr">
            <a:solidFill>
              <a:schemeClr val="tx1"/>
            </a:solidFill>
            <a:miter lim="800000"/>
            <a:headEnd/>
            <a:tailEnd type="none" w="med" len="lg"/>
          </a:ln>
          <a:effectLst/>
        </p:spPr>
        <p:txBody>
          <a:bodyPr wrap="none" anchor="ctr"/>
          <a:lstStyle/>
          <a:p>
            <a:pPr>
              <a:spcBef>
                <a:spcPct val="0"/>
              </a:spcBef>
            </a:pPr>
            <a:r>
              <a:rPr lang="en-US" altLang="zh-CN" sz="1800">
                <a:latin typeface="Arial" charset="0"/>
              </a:rPr>
              <a:t>B</a:t>
            </a:r>
            <a:r>
              <a:rPr lang="en-US" altLang="zh-CN" sz="1800" baseline="-25000">
                <a:latin typeface="Arial" charset="0"/>
              </a:rPr>
              <a:t>1</a:t>
            </a:r>
          </a:p>
        </p:txBody>
      </p:sp>
      <p:sp>
        <p:nvSpPr>
          <p:cNvPr id="1718279" name="Rectangle 7"/>
          <p:cNvSpPr>
            <a:spLocks noChangeArrowheads="1"/>
          </p:cNvSpPr>
          <p:nvPr/>
        </p:nvSpPr>
        <p:spPr bwMode="auto">
          <a:xfrm>
            <a:off x="7669213" y="4868863"/>
            <a:ext cx="719137" cy="504825"/>
          </a:xfrm>
          <a:prstGeom prst="rect">
            <a:avLst/>
          </a:prstGeom>
          <a:solidFill>
            <a:srgbClr val="FFFF99"/>
          </a:solidFill>
          <a:ln w="28575" algn="ctr">
            <a:solidFill>
              <a:schemeClr val="tx1"/>
            </a:solidFill>
            <a:miter lim="800000"/>
            <a:headEnd/>
            <a:tailEnd type="none" w="med" len="lg"/>
          </a:ln>
          <a:effectLst/>
        </p:spPr>
        <p:txBody>
          <a:bodyPr wrap="none" anchor="ctr"/>
          <a:lstStyle/>
          <a:p>
            <a:pPr>
              <a:spcBef>
                <a:spcPct val="0"/>
              </a:spcBef>
            </a:pPr>
            <a:r>
              <a:rPr lang="en-US" altLang="zh-CN" sz="1800">
                <a:latin typeface="Arial" charset="0"/>
              </a:rPr>
              <a:t>B</a:t>
            </a:r>
            <a:r>
              <a:rPr lang="en-US" altLang="zh-CN" sz="1800" baseline="-25000">
                <a:latin typeface="Arial" charset="0"/>
              </a:rPr>
              <a:t>2</a:t>
            </a:r>
          </a:p>
        </p:txBody>
      </p:sp>
      <p:sp>
        <p:nvSpPr>
          <p:cNvPr id="1718280" name="Line 8"/>
          <p:cNvSpPr>
            <a:spLocks noChangeShapeType="1"/>
          </p:cNvSpPr>
          <p:nvPr/>
        </p:nvSpPr>
        <p:spPr bwMode="auto">
          <a:xfrm flipH="1">
            <a:off x="6805613" y="4149725"/>
            <a:ext cx="431800" cy="719138"/>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718281" name="Line 9"/>
          <p:cNvSpPr>
            <a:spLocks noChangeShapeType="1"/>
          </p:cNvSpPr>
          <p:nvPr/>
        </p:nvSpPr>
        <p:spPr bwMode="auto">
          <a:xfrm>
            <a:off x="7524750" y="4149725"/>
            <a:ext cx="504825" cy="719138"/>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718282" name="Text Box 10"/>
          <p:cNvSpPr txBox="1">
            <a:spLocks noChangeArrowheads="1"/>
          </p:cNvSpPr>
          <p:nvPr/>
        </p:nvSpPr>
        <p:spPr bwMode="auto">
          <a:xfrm>
            <a:off x="5365750" y="2997200"/>
            <a:ext cx="1223963" cy="457200"/>
          </a:xfrm>
          <a:prstGeom prst="rect">
            <a:avLst/>
          </a:prstGeom>
          <a:noFill/>
          <a:ln w="28575" algn="ctr">
            <a:noFill/>
            <a:miter lim="800000"/>
            <a:headEnd/>
            <a:tailEnd type="none" w="med" len="lg"/>
          </a:ln>
          <a:effectLst/>
        </p:spPr>
        <p:txBody>
          <a:bodyPr>
            <a:spAutoFit/>
          </a:bodyPr>
          <a:lstStyle/>
          <a:p>
            <a:r>
              <a:rPr lang="zh-CN" altLang="en-US" sz="2400">
                <a:solidFill>
                  <a:srgbClr val="FF33CC"/>
                </a:solidFill>
                <a:latin typeface="Arial" charset="0"/>
              </a:rPr>
              <a:t>基本块</a:t>
            </a:r>
          </a:p>
        </p:txBody>
      </p:sp>
      <p:sp>
        <p:nvSpPr>
          <p:cNvPr id="1718283" name="Line 11"/>
          <p:cNvSpPr>
            <a:spLocks noChangeShapeType="1"/>
          </p:cNvSpPr>
          <p:nvPr/>
        </p:nvSpPr>
        <p:spPr bwMode="auto">
          <a:xfrm>
            <a:off x="6516688" y="3357563"/>
            <a:ext cx="433387" cy="287337"/>
          </a:xfrm>
          <a:prstGeom prst="line">
            <a:avLst/>
          </a:prstGeom>
          <a:noFill/>
          <a:ln w="12700">
            <a:solidFill>
              <a:srgbClr val="FF6600"/>
            </a:solidFill>
            <a:prstDash val="dash"/>
            <a:round/>
            <a:headEnd/>
            <a:tailEnd type="triangle" w="med" len="lg"/>
          </a:ln>
          <a:effectLst/>
        </p:spPr>
        <p:txBody>
          <a:bodyPr wrap="none" anchor="ctr"/>
          <a:lstStyle/>
          <a:p>
            <a:endParaRPr lang="zh-CN" altLang="en-US"/>
          </a:p>
        </p:txBody>
      </p:sp>
      <p:sp>
        <p:nvSpPr>
          <p:cNvPr id="1718284" name="Line 12"/>
          <p:cNvSpPr>
            <a:spLocks noChangeShapeType="1"/>
          </p:cNvSpPr>
          <p:nvPr/>
        </p:nvSpPr>
        <p:spPr bwMode="auto">
          <a:xfrm>
            <a:off x="6157913" y="3429000"/>
            <a:ext cx="358775" cy="1368425"/>
          </a:xfrm>
          <a:prstGeom prst="line">
            <a:avLst/>
          </a:prstGeom>
          <a:noFill/>
          <a:ln w="12700">
            <a:solidFill>
              <a:srgbClr val="FF6600"/>
            </a:solidFill>
            <a:prstDash val="dash"/>
            <a:round/>
            <a:headEnd/>
            <a:tailEnd type="triangle" w="med" len="lg"/>
          </a:ln>
          <a:effectLst/>
        </p:spPr>
        <p:txBody>
          <a:bodyPr wrap="none" anchor="ctr"/>
          <a:lstStyle/>
          <a:p>
            <a:endParaRPr lang="zh-CN" altLang="en-US"/>
          </a:p>
        </p:txBody>
      </p:sp>
      <p:sp>
        <p:nvSpPr>
          <p:cNvPr id="1718285" name="Line 13"/>
          <p:cNvSpPr>
            <a:spLocks noChangeShapeType="1"/>
          </p:cNvSpPr>
          <p:nvPr/>
        </p:nvSpPr>
        <p:spPr bwMode="auto">
          <a:xfrm>
            <a:off x="6300788" y="3429000"/>
            <a:ext cx="1296987" cy="1439863"/>
          </a:xfrm>
          <a:prstGeom prst="line">
            <a:avLst/>
          </a:prstGeom>
          <a:noFill/>
          <a:ln w="12700">
            <a:solidFill>
              <a:srgbClr val="FF6600"/>
            </a:solidFill>
            <a:prstDash val="dash"/>
            <a:round/>
            <a:headEnd/>
            <a:tailEnd type="triangle" w="med" len="lg"/>
          </a:ln>
          <a:effectLst/>
        </p:spPr>
        <p:txBody>
          <a:bodyPr wrap="none" anchor="ctr"/>
          <a:lstStyle/>
          <a:p>
            <a:endParaRPr lang="zh-CN" altLang="en-US"/>
          </a:p>
        </p:txBody>
      </p:sp>
      <p:sp>
        <p:nvSpPr>
          <p:cNvPr id="1718286" name="Text Box 14"/>
          <p:cNvSpPr txBox="1">
            <a:spLocks noChangeArrowheads="1"/>
          </p:cNvSpPr>
          <p:nvPr/>
        </p:nvSpPr>
        <p:spPr bwMode="auto">
          <a:xfrm>
            <a:off x="6300788" y="5661025"/>
            <a:ext cx="2447925" cy="457200"/>
          </a:xfrm>
          <a:prstGeom prst="rect">
            <a:avLst/>
          </a:prstGeom>
          <a:noFill/>
          <a:ln w="28575" algn="ctr">
            <a:noFill/>
            <a:miter lim="800000"/>
            <a:headEnd/>
            <a:tailEnd type="none" w="med" len="lg"/>
          </a:ln>
          <a:effectLst/>
        </p:spPr>
        <p:txBody>
          <a:bodyPr>
            <a:spAutoFit/>
          </a:bodyPr>
          <a:lstStyle/>
          <a:p>
            <a:pPr algn="l"/>
            <a:r>
              <a:rPr lang="zh-CN" altLang="en-US" sz="2400">
                <a:solidFill>
                  <a:srgbClr val="FF6600"/>
                </a:solidFill>
                <a:latin typeface="Arial" charset="0"/>
              </a:rPr>
              <a:t>两路的条件分支</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718286"/>
                                        </p:tgtEl>
                                        <p:attrNameLst>
                                          <p:attrName>style.visibility</p:attrName>
                                        </p:attrNameLst>
                                      </p:cBhvr>
                                      <p:to>
                                        <p:strVal val="visible"/>
                                      </p:to>
                                    </p:set>
                                    <p:animEffect transition="in" filter="wipe(left)">
                                      <p:cBhvr>
                                        <p:cTn id="7" dur="500"/>
                                        <p:tgtEl>
                                          <p:spTgt spid="1718286"/>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718277"/>
                                        </p:tgtEl>
                                        <p:attrNameLst>
                                          <p:attrName>style.visibility</p:attrName>
                                        </p:attrNameLst>
                                      </p:cBhvr>
                                      <p:to>
                                        <p:strVal val="visible"/>
                                      </p:to>
                                    </p:set>
                                  </p:childTnLst>
                                </p:cTn>
                              </p:par>
                            </p:childTnLst>
                          </p:cTn>
                        </p:par>
                        <p:par>
                          <p:cTn id="11" fill="hold">
                            <p:stCondLst>
                              <p:cond delay="500"/>
                            </p:stCondLst>
                            <p:childTnLst>
                              <p:par>
                                <p:cTn id="12" presetID="18" presetClass="entr" presetSubtype="12" fill="hold" grpId="0" nodeType="afterEffect">
                                  <p:stCondLst>
                                    <p:cond delay="0"/>
                                  </p:stCondLst>
                                  <p:childTnLst>
                                    <p:set>
                                      <p:cBhvr>
                                        <p:cTn id="13" dur="1" fill="hold">
                                          <p:stCondLst>
                                            <p:cond delay="0"/>
                                          </p:stCondLst>
                                        </p:cTn>
                                        <p:tgtEl>
                                          <p:spTgt spid="1718280"/>
                                        </p:tgtEl>
                                        <p:attrNameLst>
                                          <p:attrName>style.visibility</p:attrName>
                                        </p:attrNameLst>
                                      </p:cBhvr>
                                      <p:to>
                                        <p:strVal val="visible"/>
                                      </p:to>
                                    </p:set>
                                    <p:animEffect transition="in" filter="strips(downLeft)">
                                      <p:cBhvr>
                                        <p:cTn id="14" dur="500"/>
                                        <p:tgtEl>
                                          <p:spTgt spid="1718280"/>
                                        </p:tgtEl>
                                      </p:cBhvr>
                                    </p:animEffect>
                                  </p:childTnLst>
                                </p:cTn>
                              </p:par>
                              <p:par>
                                <p:cTn id="15" presetID="18" presetClass="entr" presetSubtype="6" fill="hold" grpId="0" nodeType="withEffect">
                                  <p:stCondLst>
                                    <p:cond delay="0"/>
                                  </p:stCondLst>
                                  <p:childTnLst>
                                    <p:set>
                                      <p:cBhvr>
                                        <p:cTn id="16" dur="1" fill="hold">
                                          <p:stCondLst>
                                            <p:cond delay="0"/>
                                          </p:stCondLst>
                                        </p:cTn>
                                        <p:tgtEl>
                                          <p:spTgt spid="1718281"/>
                                        </p:tgtEl>
                                        <p:attrNameLst>
                                          <p:attrName>style.visibility</p:attrName>
                                        </p:attrNameLst>
                                      </p:cBhvr>
                                      <p:to>
                                        <p:strVal val="visible"/>
                                      </p:to>
                                    </p:set>
                                    <p:animEffect transition="in" filter="strips(downRight)">
                                      <p:cBhvr>
                                        <p:cTn id="17" dur="500"/>
                                        <p:tgtEl>
                                          <p:spTgt spid="1718281"/>
                                        </p:tgtEl>
                                      </p:cBhvr>
                                    </p:animEffect>
                                  </p:childTnLst>
                                </p:cTn>
                              </p:par>
                            </p:childTnLst>
                          </p:cTn>
                        </p:par>
                        <p:par>
                          <p:cTn id="18" fill="hold">
                            <p:stCondLst>
                              <p:cond delay="1000"/>
                            </p:stCondLst>
                            <p:childTnLst>
                              <p:par>
                                <p:cTn id="19" presetID="1" presetClass="entr" presetSubtype="0" fill="hold" grpId="0" nodeType="afterEffect">
                                  <p:stCondLst>
                                    <p:cond delay="0"/>
                                  </p:stCondLst>
                                  <p:childTnLst>
                                    <p:set>
                                      <p:cBhvr>
                                        <p:cTn id="20" dur="1" fill="hold">
                                          <p:stCondLst>
                                            <p:cond delay="0"/>
                                          </p:stCondLst>
                                        </p:cTn>
                                        <p:tgtEl>
                                          <p:spTgt spid="171827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18279"/>
                                        </p:tgtEl>
                                        <p:attrNameLst>
                                          <p:attrName>style.visibility</p:attrName>
                                        </p:attrNameLst>
                                      </p:cBhvr>
                                      <p:to>
                                        <p:strVal val="visible"/>
                                      </p:to>
                                    </p:se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1718282"/>
                                        </p:tgtEl>
                                        <p:attrNameLst>
                                          <p:attrName>style.visibility</p:attrName>
                                        </p:attrNameLst>
                                      </p:cBhvr>
                                      <p:to>
                                        <p:strVal val="visible"/>
                                      </p:to>
                                    </p:set>
                                    <p:animEffect transition="in" filter="wipe(left)">
                                      <p:cBhvr>
                                        <p:cTn id="26" dur="500"/>
                                        <p:tgtEl>
                                          <p:spTgt spid="1718282"/>
                                        </p:tgtEl>
                                      </p:cBhvr>
                                    </p:animEffect>
                                  </p:childTnLst>
                                </p:cTn>
                              </p:par>
                            </p:childTnLst>
                          </p:cTn>
                        </p:par>
                        <p:par>
                          <p:cTn id="27" fill="hold">
                            <p:stCondLst>
                              <p:cond delay="1500"/>
                            </p:stCondLst>
                            <p:childTnLst>
                              <p:par>
                                <p:cTn id="28" presetID="18" presetClass="entr" presetSubtype="6" fill="hold" grpId="0" nodeType="afterEffect">
                                  <p:stCondLst>
                                    <p:cond delay="0"/>
                                  </p:stCondLst>
                                  <p:childTnLst>
                                    <p:set>
                                      <p:cBhvr>
                                        <p:cTn id="29" dur="1" fill="hold">
                                          <p:stCondLst>
                                            <p:cond delay="0"/>
                                          </p:stCondLst>
                                        </p:cTn>
                                        <p:tgtEl>
                                          <p:spTgt spid="1718283"/>
                                        </p:tgtEl>
                                        <p:attrNameLst>
                                          <p:attrName>style.visibility</p:attrName>
                                        </p:attrNameLst>
                                      </p:cBhvr>
                                      <p:to>
                                        <p:strVal val="visible"/>
                                      </p:to>
                                    </p:set>
                                    <p:animEffect transition="in" filter="strips(downRight)">
                                      <p:cBhvr>
                                        <p:cTn id="30" dur="500"/>
                                        <p:tgtEl>
                                          <p:spTgt spid="1718283"/>
                                        </p:tgtEl>
                                      </p:cBhvr>
                                    </p:animEffect>
                                  </p:childTnLst>
                                </p:cTn>
                              </p:par>
                            </p:childTnLst>
                          </p:cTn>
                        </p:par>
                        <p:par>
                          <p:cTn id="31" fill="hold">
                            <p:stCondLst>
                              <p:cond delay="2000"/>
                            </p:stCondLst>
                            <p:childTnLst>
                              <p:par>
                                <p:cTn id="32" presetID="18" presetClass="entr" presetSubtype="6" fill="hold" grpId="0" nodeType="afterEffect">
                                  <p:stCondLst>
                                    <p:cond delay="0"/>
                                  </p:stCondLst>
                                  <p:childTnLst>
                                    <p:set>
                                      <p:cBhvr>
                                        <p:cTn id="33" dur="1" fill="hold">
                                          <p:stCondLst>
                                            <p:cond delay="0"/>
                                          </p:stCondLst>
                                        </p:cTn>
                                        <p:tgtEl>
                                          <p:spTgt spid="1718285"/>
                                        </p:tgtEl>
                                        <p:attrNameLst>
                                          <p:attrName>style.visibility</p:attrName>
                                        </p:attrNameLst>
                                      </p:cBhvr>
                                      <p:to>
                                        <p:strVal val="visible"/>
                                      </p:to>
                                    </p:set>
                                    <p:animEffect transition="in" filter="strips(downRight)">
                                      <p:cBhvr>
                                        <p:cTn id="34" dur="500"/>
                                        <p:tgtEl>
                                          <p:spTgt spid="1718285"/>
                                        </p:tgtEl>
                                      </p:cBhvr>
                                    </p:animEffect>
                                  </p:childTnLst>
                                </p:cTn>
                              </p:par>
                            </p:childTnLst>
                          </p:cTn>
                        </p:par>
                        <p:par>
                          <p:cTn id="35" fill="hold">
                            <p:stCondLst>
                              <p:cond delay="2500"/>
                            </p:stCondLst>
                            <p:childTnLst>
                              <p:par>
                                <p:cTn id="36" presetID="18" presetClass="entr" presetSubtype="6" fill="hold" grpId="0" nodeType="afterEffect">
                                  <p:stCondLst>
                                    <p:cond delay="0"/>
                                  </p:stCondLst>
                                  <p:childTnLst>
                                    <p:set>
                                      <p:cBhvr>
                                        <p:cTn id="37" dur="1" fill="hold">
                                          <p:stCondLst>
                                            <p:cond delay="0"/>
                                          </p:stCondLst>
                                        </p:cTn>
                                        <p:tgtEl>
                                          <p:spTgt spid="1718284"/>
                                        </p:tgtEl>
                                        <p:attrNameLst>
                                          <p:attrName>style.visibility</p:attrName>
                                        </p:attrNameLst>
                                      </p:cBhvr>
                                      <p:to>
                                        <p:strVal val="visible"/>
                                      </p:to>
                                    </p:set>
                                    <p:animEffect transition="in" filter="strips(downRight)">
                                      <p:cBhvr>
                                        <p:cTn id="38" dur="500"/>
                                        <p:tgtEl>
                                          <p:spTgt spid="1718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8277" grpId="0" animBg="1"/>
      <p:bldP spid="1718278" grpId="0" animBg="1"/>
      <p:bldP spid="1718279" grpId="0" animBg="1"/>
      <p:bldP spid="1718280" grpId="0" animBg="1"/>
      <p:bldP spid="1718281" grpId="0" animBg="1"/>
      <p:bldP spid="1718282" grpId="0"/>
      <p:bldP spid="1718283" grpId="0" animBg="1"/>
      <p:bldP spid="1718284" grpId="0" animBg="1"/>
      <p:bldP spid="1718285" grpId="0" animBg="1"/>
      <p:bldP spid="171828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CB5E2E6D-101A-453A-A735-23874933B910}" type="slidenum">
              <a:rPr lang="zh-CN" altLang="en-US"/>
              <a:pPr/>
              <a:t>19</a:t>
            </a:fld>
            <a:endParaRPr lang="en-US" altLang="zh-CN"/>
          </a:p>
        </p:txBody>
      </p:sp>
      <p:sp>
        <p:nvSpPr>
          <p:cNvPr id="1657858" name="Rectangle 2"/>
          <p:cNvSpPr>
            <a:spLocks noGrp="1" noChangeArrowheads="1"/>
          </p:cNvSpPr>
          <p:nvPr>
            <p:ph type="title"/>
          </p:nvPr>
        </p:nvSpPr>
        <p:spPr/>
        <p:txBody>
          <a:bodyPr/>
          <a:lstStyle/>
          <a:p>
            <a:r>
              <a:rPr lang="en-US" altLang="zh-CN"/>
              <a:t>7.5.4 </a:t>
            </a:r>
            <a:r>
              <a:rPr lang="zh-CN" altLang="en-US"/>
              <a:t>控制相关</a:t>
            </a:r>
            <a:r>
              <a:rPr lang="zh-CN" altLang="en-US">
                <a:solidFill>
                  <a:srgbClr val="006600"/>
                </a:solidFill>
              </a:rPr>
              <a:t>－</a:t>
            </a:r>
            <a:r>
              <a:rPr kumimoji="1" lang="zh-CN" altLang="en-US">
                <a:solidFill>
                  <a:srgbClr val="CC0066"/>
                </a:solidFill>
              </a:rPr>
              <a:t>对</a:t>
            </a:r>
            <a:r>
              <a:rPr kumimoji="1" lang="zh-CN" altLang="en-US">
                <a:solidFill>
                  <a:srgbClr val="FF0000"/>
                </a:solidFill>
              </a:rPr>
              <a:t>条件分支</a:t>
            </a:r>
            <a:r>
              <a:rPr kumimoji="1" lang="zh-CN" altLang="en-US">
                <a:solidFill>
                  <a:srgbClr val="CC0066"/>
                </a:solidFill>
              </a:rPr>
              <a:t>指令的处理方法</a:t>
            </a:r>
          </a:p>
        </p:txBody>
      </p:sp>
      <p:sp>
        <p:nvSpPr>
          <p:cNvPr id="1657859" name="Rectangle 3"/>
          <p:cNvSpPr>
            <a:spLocks noGrp="1" noChangeArrowheads="1"/>
          </p:cNvSpPr>
          <p:nvPr>
            <p:ph type="body" idx="1"/>
          </p:nvPr>
        </p:nvSpPr>
        <p:spPr>
          <a:xfrm>
            <a:off x="747713" y="1465263"/>
            <a:ext cx="7861300" cy="4516437"/>
          </a:xfrm>
        </p:spPr>
        <p:txBody>
          <a:bodyPr/>
          <a:lstStyle/>
          <a:p>
            <a:pPr>
              <a:spcBef>
                <a:spcPct val="10000"/>
              </a:spcBef>
            </a:pPr>
            <a:r>
              <a:rPr lang="zh-CN" altLang="en-US"/>
              <a:t>当条件分支指令被识别时，除了紧随其后的指令外，分支目标也被预取，并保存到分支指令被执行。</a:t>
            </a:r>
          </a:p>
          <a:p>
            <a:pPr>
              <a:spcBef>
                <a:spcPct val="10000"/>
              </a:spcBef>
            </a:pPr>
            <a:r>
              <a:rPr lang="zh-CN" altLang="en-US"/>
              <a:t>如果分支跳转发生，已预取到的目标指令可立刻执行。</a:t>
            </a:r>
          </a:p>
          <a:p>
            <a:pPr>
              <a:spcBef>
                <a:spcPct val="10000"/>
              </a:spcBef>
            </a:pPr>
            <a:r>
              <a:rPr lang="en-US" altLang="zh-CN"/>
              <a:t>IBM360/91</a:t>
            </a:r>
            <a:r>
              <a:rPr lang="zh-CN" altLang="en-US"/>
              <a:t>采用这种方法。</a:t>
            </a:r>
          </a:p>
        </p:txBody>
      </p:sp>
      <p:sp>
        <p:nvSpPr>
          <p:cNvPr id="1657860" name="Rectangle 4"/>
          <p:cNvSpPr>
            <a:spLocks noChangeArrowheads="1"/>
          </p:cNvSpPr>
          <p:nvPr/>
        </p:nvSpPr>
        <p:spPr bwMode="auto">
          <a:xfrm>
            <a:off x="719138" y="476250"/>
            <a:ext cx="8245475" cy="519113"/>
          </a:xfrm>
          <a:prstGeom prst="rect">
            <a:avLst/>
          </a:prstGeom>
          <a:noFill/>
          <a:ln w="28575" algn="ctr">
            <a:noFill/>
            <a:miter lim="800000"/>
            <a:headEnd/>
            <a:tailEnd/>
          </a:ln>
          <a:effectLst/>
        </p:spPr>
        <p:txBody>
          <a:bodyPr anchor="ctr">
            <a:spAutoFit/>
          </a:bodyPr>
          <a:lstStyle/>
          <a:p>
            <a:pPr algn="l">
              <a:spcBef>
                <a:spcPct val="0"/>
              </a:spcBef>
            </a:pPr>
            <a:r>
              <a:rPr kumimoji="1" lang="zh-CN" altLang="en-US">
                <a:solidFill>
                  <a:srgbClr val="006600"/>
                </a:solidFill>
                <a:latin typeface="Arial" charset="0"/>
                <a:ea typeface="黑体" pitchFamily="2" charset="-122"/>
              </a:rPr>
              <a:t>方法</a:t>
            </a:r>
            <a:r>
              <a:rPr kumimoji="1" lang="en-US" altLang="zh-CN">
                <a:solidFill>
                  <a:srgbClr val="006600"/>
                </a:solidFill>
                <a:latin typeface="Arial" charset="0"/>
                <a:ea typeface="黑体" pitchFamily="2" charset="-122"/>
              </a:rPr>
              <a:t>2</a:t>
            </a:r>
            <a:r>
              <a:rPr kumimoji="1" lang="zh-CN" altLang="en-US">
                <a:solidFill>
                  <a:srgbClr val="006600"/>
                </a:solidFill>
                <a:latin typeface="Arial" charset="0"/>
                <a:ea typeface="黑体" pitchFamily="2" charset="-122"/>
              </a:rPr>
              <a:t>：</a:t>
            </a:r>
            <a:r>
              <a:rPr kumimoji="1" lang="en-US" altLang="en-US">
                <a:solidFill>
                  <a:srgbClr val="006600"/>
                </a:solidFill>
                <a:latin typeface="Arial" charset="0"/>
                <a:ea typeface="黑体" pitchFamily="2" charset="-122"/>
              </a:rPr>
              <a:t>预取分支目标（prefetch branch target）</a:t>
            </a:r>
            <a:endParaRPr kumimoji="1" lang="zh-CN" altLang="en-US">
              <a:solidFill>
                <a:srgbClr val="006600"/>
              </a:solidFill>
              <a:latin typeface="Arial" charset="0"/>
              <a:ea typeface="黑体" pitchFamily="2" charset="-122"/>
            </a:endParaRP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94D4E794-585F-4CB1-8528-D8F2440107E0}" type="slidenum">
              <a:rPr lang="zh-CN" altLang="en-US"/>
              <a:pPr/>
              <a:t>2</a:t>
            </a:fld>
            <a:endParaRPr lang="en-US" altLang="zh-CN"/>
          </a:p>
        </p:txBody>
      </p:sp>
      <p:sp>
        <p:nvSpPr>
          <p:cNvPr id="1708034" name="Rectangle 2"/>
          <p:cNvSpPr>
            <a:spLocks noGrp="1" noChangeArrowheads="1"/>
          </p:cNvSpPr>
          <p:nvPr>
            <p:ph type="title"/>
          </p:nvPr>
        </p:nvSpPr>
        <p:spPr/>
        <p:txBody>
          <a:bodyPr/>
          <a:lstStyle/>
          <a:p>
            <a:endParaRPr lang="zh-CN" altLang="en-US"/>
          </a:p>
        </p:txBody>
      </p:sp>
      <p:sp>
        <p:nvSpPr>
          <p:cNvPr id="1708035" name="Rectangle 3"/>
          <p:cNvSpPr>
            <a:spLocks noGrp="1" noChangeArrowheads="1"/>
          </p:cNvSpPr>
          <p:nvPr>
            <p:ph type="body" idx="1"/>
          </p:nvPr>
        </p:nvSpPr>
        <p:spPr>
          <a:xfrm>
            <a:off x="1331913" y="692150"/>
            <a:ext cx="7488237" cy="5903913"/>
          </a:xfrm>
        </p:spPr>
        <p:txBody>
          <a:bodyPr/>
          <a:lstStyle/>
          <a:p>
            <a:pPr>
              <a:spcBef>
                <a:spcPct val="10000"/>
              </a:spcBef>
              <a:buFont typeface="Wingdings" pitchFamily="2" charset="2"/>
              <a:buNone/>
            </a:pPr>
            <a:r>
              <a:rPr lang="en-US" altLang="zh-CN">
                <a:solidFill>
                  <a:srgbClr val="0000FF"/>
                </a:solidFill>
              </a:rPr>
              <a:t>7.5</a:t>
            </a:r>
            <a:r>
              <a:rPr lang="en-US" altLang="zh-CN"/>
              <a:t> </a:t>
            </a:r>
            <a:r>
              <a:rPr lang="zh-CN" altLang="en-US"/>
              <a:t>指令流水线的性能提高</a:t>
            </a:r>
          </a:p>
          <a:p>
            <a:pPr lvl="1">
              <a:spcBef>
                <a:spcPct val="10000"/>
              </a:spcBef>
            </a:pPr>
            <a:r>
              <a:rPr lang="zh-CN" altLang="en-US"/>
              <a:t>结构相关</a:t>
            </a:r>
          </a:p>
          <a:p>
            <a:pPr lvl="1">
              <a:spcBef>
                <a:spcPct val="10000"/>
              </a:spcBef>
            </a:pPr>
            <a:r>
              <a:rPr lang="zh-CN" altLang="en-US"/>
              <a:t>数据相关</a:t>
            </a:r>
          </a:p>
          <a:p>
            <a:pPr lvl="1">
              <a:spcBef>
                <a:spcPct val="10000"/>
              </a:spcBef>
            </a:pPr>
            <a:r>
              <a:rPr lang="zh-CN" altLang="en-US"/>
              <a:t>控制相关</a:t>
            </a:r>
          </a:p>
          <a:p>
            <a:pPr>
              <a:spcBef>
                <a:spcPct val="10000"/>
              </a:spcBef>
              <a:buFont typeface="Wingdings" pitchFamily="2" charset="2"/>
              <a:buNone/>
            </a:pPr>
            <a:r>
              <a:rPr lang="en-US" altLang="zh-CN">
                <a:solidFill>
                  <a:srgbClr val="0000FF"/>
                </a:solidFill>
              </a:rPr>
              <a:t>7.6</a:t>
            </a:r>
            <a:r>
              <a:rPr lang="en-US" altLang="zh-CN"/>
              <a:t> </a:t>
            </a:r>
            <a:r>
              <a:rPr lang="zh-CN" altLang="en-US"/>
              <a:t>指令级并行概念</a:t>
            </a:r>
          </a:p>
          <a:p>
            <a:pPr>
              <a:spcBef>
                <a:spcPct val="10000"/>
              </a:spcBef>
              <a:buFont typeface="Wingdings" pitchFamily="2" charset="2"/>
              <a:buNone/>
            </a:pPr>
            <a:r>
              <a:rPr lang="en-US" altLang="zh-CN">
                <a:solidFill>
                  <a:srgbClr val="0000FF"/>
                </a:solidFill>
              </a:rPr>
              <a:t>7.7</a:t>
            </a:r>
            <a:r>
              <a:rPr lang="en-US" altLang="zh-CN"/>
              <a:t> </a:t>
            </a:r>
            <a:r>
              <a:rPr lang="zh-CN" altLang="en-US"/>
              <a:t>提高指令级并行的技术</a:t>
            </a:r>
          </a:p>
          <a:p>
            <a:pPr lvl="1">
              <a:spcBef>
                <a:spcPct val="10000"/>
              </a:spcBef>
            </a:pPr>
            <a:r>
              <a:rPr lang="zh-CN" altLang="en-US"/>
              <a:t>乱序执行、寄存器重命名</a:t>
            </a:r>
          </a:p>
          <a:p>
            <a:pPr lvl="1">
              <a:spcBef>
                <a:spcPct val="10000"/>
              </a:spcBef>
            </a:pPr>
            <a:r>
              <a:rPr lang="zh-CN" altLang="en-US"/>
              <a:t>推测执行</a:t>
            </a:r>
          </a:p>
          <a:p>
            <a:pPr>
              <a:spcBef>
                <a:spcPct val="10000"/>
              </a:spcBef>
              <a:buFont typeface="Wingdings" pitchFamily="2" charset="2"/>
              <a:buNone/>
            </a:pPr>
            <a:r>
              <a:rPr lang="en-US" altLang="zh-CN">
                <a:solidFill>
                  <a:srgbClr val="0000FF"/>
                </a:solidFill>
              </a:rPr>
              <a:t>7.8</a:t>
            </a:r>
            <a:r>
              <a:rPr lang="en-US" altLang="zh-CN"/>
              <a:t> </a:t>
            </a:r>
            <a:r>
              <a:rPr lang="zh-CN" altLang="en-US"/>
              <a:t>多发射处理器</a:t>
            </a:r>
          </a:p>
          <a:p>
            <a:pPr lvl="1">
              <a:spcBef>
                <a:spcPct val="10000"/>
              </a:spcBef>
            </a:pPr>
            <a:r>
              <a:rPr lang="zh-CN" altLang="en-US"/>
              <a:t>超标量处理器</a:t>
            </a:r>
          </a:p>
          <a:p>
            <a:pPr lvl="1">
              <a:spcBef>
                <a:spcPct val="10000"/>
              </a:spcBef>
            </a:pPr>
            <a:r>
              <a:rPr lang="zh-CN" altLang="en-US"/>
              <a:t>超长指令字处理器</a:t>
            </a:r>
          </a:p>
          <a:p>
            <a:pPr>
              <a:spcBef>
                <a:spcPct val="10000"/>
              </a:spcBef>
              <a:buFont typeface="Wingdings" pitchFamily="2" charset="2"/>
              <a:buNone/>
            </a:pPr>
            <a:r>
              <a:rPr lang="en-US" altLang="zh-CN">
                <a:solidFill>
                  <a:srgbClr val="0000FF"/>
                </a:solidFill>
              </a:rPr>
              <a:t>7.9</a:t>
            </a:r>
            <a:r>
              <a:rPr lang="en-US" altLang="zh-CN"/>
              <a:t> </a:t>
            </a:r>
            <a:r>
              <a:rPr lang="zh-CN" altLang="en-US"/>
              <a:t>指令级并行的限制</a:t>
            </a: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71ABB6AC-F1CC-4FB1-A2B1-C99A44B850B3}" type="slidenum">
              <a:rPr lang="zh-CN" altLang="en-US"/>
              <a:pPr/>
              <a:t>20</a:t>
            </a:fld>
            <a:endParaRPr lang="en-US" altLang="zh-CN"/>
          </a:p>
        </p:txBody>
      </p:sp>
      <p:sp>
        <p:nvSpPr>
          <p:cNvPr id="1658882" name="Rectangle 2"/>
          <p:cNvSpPr>
            <a:spLocks noGrp="1" noChangeArrowheads="1"/>
          </p:cNvSpPr>
          <p:nvPr>
            <p:ph type="title"/>
          </p:nvPr>
        </p:nvSpPr>
        <p:spPr/>
        <p:txBody>
          <a:bodyPr/>
          <a:lstStyle/>
          <a:p>
            <a:r>
              <a:rPr lang="en-US" altLang="zh-CN"/>
              <a:t>7.5.4 </a:t>
            </a:r>
            <a:r>
              <a:rPr lang="zh-CN" altLang="en-US"/>
              <a:t>控制相关</a:t>
            </a:r>
            <a:r>
              <a:rPr lang="zh-CN" altLang="en-US">
                <a:solidFill>
                  <a:srgbClr val="006600"/>
                </a:solidFill>
              </a:rPr>
              <a:t>－</a:t>
            </a:r>
            <a:r>
              <a:rPr kumimoji="1" lang="zh-CN" altLang="en-US">
                <a:solidFill>
                  <a:srgbClr val="CC0066"/>
                </a:solidFill>
              </a:rPr>
              <a:t>对</a:t>
            </a:r>
            <a:r>
              <a:rPr kumimoji="1" lang="zh-CN" altLang="en-US">
                <a:solidFill>
                  <a:srgbClr val="FF0000"/>
                </a:solidFill>
              </a:rPr>
              <a:t>条件分支</a:t>
            </a:r>
            <a:r>
              <a:rPr kumimoji="1" lang="zh-CN" altLang="en-US">
                <a:solidFill>
                  <a:srgbClr val="CC0066"/>
                </a:solidFill>
              </a:rPr>
              <a:t>指令的处理方法</a:t>
            </a:r>
          </a:p>
        </p:txBody>
      </p:sp>
      <p:sp>
        <p:nvSpPr>
          <p:cNvPr id="1658883" name="Rectangle 3"/>
          <p:cNvSpPr>
            <a:spLocks noGrp="1" noChangeArrowheads="1"/>
          </p:cNvSpPr>
          <p:nvPr>
            <p:ph type="body" idx="1"/>
          </p:nvPr>
        </p:nvSpPr>
        <p:spPr>
          <a:xfrm>
            <a:off x="747713" y="1465263"/>
            <a:ext cx="7861300" cy="4516437"/>
          </a:xfrm>
        </p:spPr>
        <p:txBody>
          <a:bodyPr/>
          <a:lstStyle/>
          <a:p>
            <a:pPr>
              <a:spcBef>
                <a:spcPct val="10000"/>
              </a:spcBef>
            </a:pPr>
            <a:r>
              <a:rPr lang="zh-CN" altLang="en-US"/>
              <a:t>在条件分支的两路上同时启动取指令操作，并将指令保存到分支指令被实际执行时。</a:t>
            </a:r>
          </a:p>
          <a:p>
            <a:pPr>
              <a:spcBef>
                <a:spcPct val="10000"/>
              </a:spcBef>
            </a:pPr>
            <a:r>
              <a:rPr lang="zh-CN" altLang="en-US"/>
              <a:t>分支指令执行时，“真”的执行通路即刻可以获得。</a:t>
            </a:r>
          </a:p>
          <a:p>
            <a:pPr>
              <a:spcBef>
                <a:spcPct val="10000"/>
              </a:spcBef>
            </a:pPr>
            <a:r>
              <a:rPr lang="zh-CN" altLang="en-US"/>
              <a:t>是对预取分支目标的发展。</a:t>
            </a:r>
          </a:p>
          <a:p>
            <a:pPr>
              <a:spcBef>
                <a:spcPct val="10000"/>
              </a:spcBef>
            </a:pPr>
            <a:r>
              <a:rPr lang="zh-CN" altLang="en-US"/>
              <a:t>在 </a:t>
            </a:r>
            <a:r>
              <a:rPr lang="en-US" altLang="zh-CN"/>
              <a:t>IBM 370/168 </a:t>
            </a:r>
            <a:r>
              <a:rPr lang="zh-CN" altLang="en-US"/>
              <a:t>和 </a:t>
            </a:r>
            <a:r>
              <a:rPr lang="en-US" altLang="zh-CN"/>
              <a:t>IBM 3033 </a:t>
            </a:r>
            <a:r>
              <a:rPr lang="zh-CN" altLang="en-US"/>
              <a:t>中采用。</a:t>
            </a:r>
          </a:p>
        </p:txBody>
      </p:sp>
      <p:sp>
        <p:nvSpPr>
          <p:cNvPr id="1658884" name="Rectangle 4"/>
          <p:cNvSpPr>
            <a:spLocks noChangeArrowheads="1"/>
          </p:cNvSpPr>
          <p:nvPr/>
        </p:nvSpPr>
        <p:spPr bwMode="auto">
          <a:xfrm>
            <a:off x="719138" y="476250"/>
            <a:ext cx="8245475" cy="519113"/>
          </a:xfrm>
          <a:prstGeom prst="rect">
            <a:avLst/>
          </a:prstGeom>
          <a:noFill/>
          <a:ln w="28575" algn="ctr">
            <a:noFill/>
            <a:miter lim="800000"/>
            <a:headEnd/>
            <a:tailEnd/>
          </a:ln>
          <a:effectLst/>
        </p:spPr>
        <p:txBody>
          <a:bodyPr anchor="ctr">
            <a:spAutoFit/>
          </a:bodyPr>
          <a:lstStyle/>
          <a:p>
            <a:pPr algn="l">
              <a:spcBef>
                <a:spcPct val="0"/>
              </a:spcBef>
            </a:pPr>
            <a:r>
              <a:rPr kumimoji="1" lang="zh-CN" altLang="en-US">
                <a:solidFill>
                  <a:srgbClr val="006600"/>
                </a:solidFill>
                <a:latin typeface="Arial" charset="0"/>
                <a:ea typeface="黑体" pitchFamily="2" charset="-122"/>
              </a:rPr>
              <a:t>方法</a:t>
            </a:r>
            <a:r>
              <a:rPr kumimoji="1" lang="en-US" altLang="zh-CN">
                <a:solidFill>
                  <a:srgbClr val="006600"/>
                </a:solidFill>
                <a:latin typeface="Arial" charset="0"/>
                <a:ea typeface="黑体" pitchFamily="2" charset="-122"/>
              </a:rPr>
              <a:t>3</a:t>
            </a:r>
            <a:r>
              <a:rPr kumimoji="1" lang="zh-CN" altLang="en-US">
                <a:solidFill>
                  <a:srgbClr val="006600"/>
                </a:solidFill>
                <a:latin typeface="Arial" charset="0"/>
                <a:ea typeface="黑体" pitchFamily="2" charset="-122"/>
              </a:rPr>
              <a:t>：</a:t>
            </a:r>
            <a:r>
              <a:rPr kumimoji="1" lang="en-US" altLang="en-US">
                <a:solidFill>
                  <a:srgbClr val="006600"/>
                </a:solidFill>
                <a:latin typeface="Arial" charset="0"/>
                <a:ea typeface="黑体" pitchFamily="2" charset="-122"/>
              </a:rPr>
              <a:t>多流（multiple streams）</a:t>
            </a:r>
            <a:endParaRPr kumimoji="1" lang="zh-CN" altLang="en-US">
              <a:solidFill>
                <a:srgbClr val="006600"/>
              </a:solidFill>
              <a:latin typeface="Arial" charset="0"/>
              <a:ea typeface="黑体" pitchFamily="2" charset="-122"/>
            </a:endParaRPr>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4D060110-287A-45F9-A6B6-6FD74053FA17}" type="slidenum">
              <a:rPr lang="zh-CN" altLang="en-US"/>
              <a:pPr/>
              <a:t>21</a:t>
            </a:fld>
            <a:endParaRPr lang="en-US" altLang="zh-CN"/>
          </a:p>
        </p:txBody>
      </p:sp>
      <p:sp>
        <p:nvSpPr>
          <p:cNvPr id="1719298" name="Rectangle 2"/>
          <p:cNvSpPr>
            <a:spLocks noGrp="1" noChangeArrowheads="1"/>
          </p:cNvSpPr>
          <p:nvPr>
            <p:ph type="title"/>
          </p:nvPr>
        </p:nvSpPr>
        <p:spPr/>
        <p:txBody>
          <a:bodyPr/>
          <a:lstStyle/>
          <a:p>
            <a:r>
              <a:rPr lang="en-US" altLang="zh-CN"/>
              <a:t>7.5.4 </a:t>
            </a:r>
            <a:r>
              <a:rPr lang="zh-CN" altLang="en-US"/>
              <a:t>控制相关</a:t>
            </a:r>
            <a:r>
              <a:rPr lang="zh-CN" altLang="en-US">
                <a:solidFill>
                  <a:srgbClr val="006600"/>
                </a:solidFill>
              </a:rPr>
              <a:t>－</a:t>
            </a:r>
            <a:r>
              <a:rPr kumimoji="1" lang="zh-CN" altLang="en-US">
                <a:solidFill>
                  <a:srgbClr val="CC0066"/>
                </a:solidFill>
              </a:rPr>
              <a:t>对</a:t>
            </a:r>
            <a:r>
              <a:rPr kumimoji="1" lang="zh-CN" altLang="en-US">
                <a:solidFill>
                  <a:srgbClr val="FF0000"/>
                </a:solidFill>
              </a:rPr>
              <a:t>条件分支</a:t>
            </a:r>
            <a:r>
              <a:rPr kumimoji="1" lang="zh-CN" altLang="en-US">
                <a:solidFill>
                  <a:srgbClr val="CC0066"/>
                </a:solidFill>
              </a:rPr>
              <a:t>指令的处理方法</a:t>
            </a:r>
          </a:p>
        </p:txBody>
      </p:sp>
      <p:sp>
        <p:nvSpPr>
          <p:cNvPr id="1719299" name="Rectangle 3"/>
          <p:cNvSpPr>
            <a:spLocks noGrp="1" noChangeArrowheads="1"/>
          </p:cNvSpPr>
          <p:nvPr>
            <p:ph type="body" idx="1"/>
          </p:nvPr>
        </p:nvSpPr>
        <p:spPr>
          <a:xfrm>
            <a:off x="250825" y="1628775"/>
            <a:ext cx="8713788" cy="5040313"/>
          </a:xfrm>
        </p:spPr>
        <p:txBody>
          <a:bodyPr/>
          <a:lstStyle/>
          <a:p>
            <a:pPr>
              <a:spcBef>
                <a:spcPct val="0"/>
              </a:spcBef>
            </a:pPr>
            <a:r>
              <a:rPr lang="zh-CN" altLang="zh-CN">
                <a:ea typeface="黑体" pitchFamily="2" charset="-122"/>
              </a:rPr>
              <a:t>将</a:t>
            </a:r>
            <a:r>
              <a:rPr lang="zh-CN" altLang="zh-CN">
                <a:solidFill>
                  <a:srgbClr val="FF6600"/>
                </a:solidFill>
                <a:ea typeface="黑体" pitchFamily="2" charset="-122"/>
              </a:rPr>
              <a:t>短循环程序</a:t>
            </a:r>
            <a:r>
              <a:rPr lang="zh-CN" altLang="zh-CN">
                <a:solidFill>
                  <a:srgbClr val="0000FF"/>
                </a:solidFill>
                <a:ea typeface="黑体" pitchFamily="2" charset="-122"/>
              </a:rPr>
              <a:t>整个装入</a:t>
            </a:r>
            <a:r>
              <a:rPr lang="zh-CN" altLang="zh-CN">
                <a:solidFill>
                  <a:srgbClr val="FF6600"/>
                </a:solidFill>
                <a:ea typeface="黑体" pitchFamily="2" charset="-122"/>
              </a:rPr>
              <a:t>指令缓冲器</a:t>
            </a:r>
            <a:r>
              <a:rPr lang="zh-CN" altLang="zh-CN">
                <a:ea typeface="黑体" pitchFamily="2" charset="-122"/>
              </a:rPr>
              <a:t>中，并</a:t>
            </a:r>
            <a:r>
              <a:rPr lang="zh-CN" altLang="zh-CN">
                <a:solidFill>
                  <a:srgbClr val="0000FF"/>
                </a:solidFill>
                <a:ea typeface="黑体" pitchFamily="2" charset="-122"/>
              </a:rPr>
              <a:t>暂停指令的</a:t>
            </a:r>
            <a:r>
              <a:rPr lang="zh-CN" altLang="zh-CN">
                <a:solidFill>
                  <a:srgbClr val="FF0000"/>
                </a:solidFill>
                <a:ea typeface="黑体" pitchFamily="2" charset="-122"/>
              </a:rPr>
              <a:t>预取操作</a:t>
            </a:r>
            <a:r>
              <a:rPr lang="zh-CN" altLang="zh-CN">
                <a:ea typeface="黑体" pitchFamily="2" charset="-122"/>
              </a:rPr>
              <a:t>，减少不必要的访存次数。同时，让</a:t>
            </a:r>
            <a:r>
              <a:rPr lang="zh-CN" altLang="zh-CN">
                <a:solidFill>
                  <a:srgbClr val="0000FF"/>
                </a:solidFill>
                <a:ea typeface="黑体" pitchFamily="2" charset="-122"/>
              </a:rPr>
              <a:t>流水时的循环出口恒猜选</a:t>
            </a:r>
            <a:r>
              <a:rPr lang="zh-CN" altLang="zh-CN">
                <a:solidFill>
                  <a:srgbClr val="FF0000"/>
                </a:solidFill>
                <a:ea typeface="黑体" pitchFamily="2" charset="-122"/>
              </a:rPr>
              <a:t>循环分支</a:t>
            </a:r>
            <a:r>
              <a:rPr lang="zh-CN" altLang="zh-CN">
                <a:ea typeface="黑体" pitchFamily="2" charset="-122"/>
              </a:rPr>
              <a:t>。</a:t>
            </a:r>
            <a:r>
              <a:rPr lang="zh-CN" altLang="en-US">
                <a:ea typeface="黑体" pitchFamily="2" charset="-122"/>
              </a:rPr>
              <a:t/>
            </a:r>
            <a:br>
              <a:rPr lang="zh-CN" altLang="en-US">
                <a:ea typeface="黑体" pitchFamily="2" charset="-122"/>
              </a:rPr>
            </a:br>
            <a:r>
              <a:rPr lang="zh-CN" altLang="en-US">
                <a:ea typeface="黑体" pitchFamily="2" charset="-122"/>
              </a:rPr>
              <a:t/>
            </a:r>
            <a:br>
              <a:rPr lang="zh-CN" altLang="en-US">
                <a:ea typeface="黑体" pitchFamily="2" charset="-122"/>
              </a:rPr>
            </a:br>
            <a:r>
              <a:rPr lang="en-US" altLang="zh-CN">
                <a:ea typeface="黑体" pitchFamily="2" charset="-122"/>
              </a:rPr>
              <a:t>IBM 360/91</a:t>
            </a:r>
            <a:r>
              <a:rPr lang="zh-CN" altLang="en-US">
                <a:ea typeface="黑体" pitchFamily="2" charset="-122"/>
              </a:rPr>
              <a:t>：</a:t>
            </a:r>
            <a:br>
              <a:rPr lang="zh-CN" altLang="en-US">
                <a:ea typeface="黑体" pitchFamily="2" charset="-122"/>
              </a:rPr>
            </a:br>
            <a:r>
              <a:rPr lang="zh-CN" altLang="en-US"/>
              <a:t>“</a:t>
            </a:r>
            <a:r>
              <a:rPr lang="zh-CN" altLang="en-US">
                <a:ea typeface="黑体" pitchFamily="2" charset="-122"/>
              </a:rPr>
              <a:t>向后</a:t>
            </a:r>
            <a:r>
              <a:rPr lang="en-US" altLang="zh-CN">
                <a:ea typeface="黑体" pitchFamily="2" charset="-122"/>
              </a:rPr>
              <a:t>8</a:t>
            </a:r>
            <a:r>
              <a:rPr lang="zh-CN" altLang="en-US">
                <a:ea typeface="黑体" pitchFamily="2" charset="-122"/>
              </a:rPr>
              <a:t>条</a:t>
            </a:r>
            <a:r>
              <a:rPr lang="zh-CN" altLang="en-US"/>
              <a:t>”</a:t>
            </a:r>
            <a:r>
              <a:rPr lang="zh-CN" altLang="en-US">
                <a:ea typeface="黑体" pitchFamily="2" charset="-122"/>
              </a:rPr>
              <a:t>检查、循环方式工作状态</a:t>
            </a:r>
            <a:endParaRPr lang="zh-CN" altLang="en-US" sz="3200"/>
          </a:p>
        </p:txBody>
      </p:sp>
      <p:sp>
        <p:nvSpPr>
          <p:cNvPr id="1719300" name="Rectangle 4"/>
          <p:cNvSpPr>
            <a:spLocks noChangeArrowheads="1"/>
          </p:cNvSpPr>
          <p:nvPr/>
        </p:nvSpPr>
        <p:spPr bwMode="auto">
          <a:xfrm>
            <a:off x="719138" y="476250"/>
            <a:ext cx="8245475" cy="519113"/>
          </a:xfrm>
          <a:prstGeom prst="rect">
            <a:avLst/>
          </a:prstGeom>
          <a:noFill/>
          <a:ln w="28575" algn="ctr">
            <a:noFill/>
            <a:miter lim="800000"/>
            <a:headEnd/>
            <a:tailEnd/>
          </a:ln>
          <a:effectLst/>
        </p:spPr>
        <p:txBody>
          <a:bodyPr anchor="ctr">
            <a:spAutoFit/>
          </a:bodyPr>
          <a:lstStyle/>
          <a:p>
            <a:pPr algn="l">
              <a:spcBef>
                <a:spcPct val="0"/>
              </a:spcBef>
            </a:pPr>
            <a:r>
              <a:rPr kumimoji="1" lang="zh-CN" altLang="en-US">
                <a:solidFill>
                  <a:srgbClr val="006600"/>
                </a:solidFill>
                <a:latin typeface="Arial" charset="0"/>
                <a:ea typeface="黑体" pitchFamily="2" charset="-122"/>
              </a:rPr>
              <a:t>方法</a:t>
            </a:r>
            <a:r>
              <a:rPr kumimoji="1" lang="en-US" altLang="zh-CN">
                <a:solidFill>
                  <a:srgbClr val="006600"/>
                </a:solidFill>
                <a:latin typeface="Arial" charset="0"/>
                <a:ea typeface="黑体" pitchFamily="2" charset="-122"/>
              </a:rPr>
              <a:t>4</a:t>
            </a:r>
            <a:r>
              <a:rPr kumimoji="1" lang="zh-CN" altLang="en-US">
                <a:solidFill>
                  <a:srgbClr val="006600"/>
                </a:solidFill>
                <a:latin typeface="Arial" charset="0"/>
                <a:ea typeface="黑体" pitchFamily="2" charset="-122"/>
              </a:rPr>
              <a:t>：</a:t>
            </a:r>
            <a:r>
              <a:rPr kumimoji="1" lang="en-US" altLang="en-US">
                <a:solidFill>
                  <a:srgbClr val="006600"/>
                </a:solidFill>
                <a:latin typeface="Arial" charset="0"/>
                <a:ea typeface="黑体" pitchFamily="2" charset="-122"/>
              </a:rPr>
              <a:t>循环缓冲器（loop buffer）</a:t>
            </a:r>
            <a:endParaRPr kumimoji="1" lang="zh-CN" altLang="en-US">
              <a:solidFill>
                <a:srgbClr val="006600"/>
              </a:solidFill>
              <a:latin typeface="Arial" charset="0"/>
              <a:ea typeface="黑体" pitchFamily="2" charset="-122"/>
            </a:endParaRPr>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AD54F80A-D474-45EE-9439-9BF71D4F8231}" type="slidenum">
              <a:rPr lang="zh-CN" altLang="en-US"/>
              <a:pPr/>
              <a:t>22</a:t>
            </a:fld>
            <a:endParaRPr lang="en-US" altLang="zh-CN"/>
          </a:p>
        </p:txBody>
      </p:sp>
      <p:sp>
        <p:nvSpPr>
          <p:cNvPr id="1659906" name="Rectangle 2"/>
          <p:cNvSpPr>
            <a:spLocks noGrp="1" noChangeArrowheads="1"/>
          </p:cNvSpPr>
          <p:nvPr>
            <p:ph type="title"/>
          </p:nvPr>
        </p:nvSpPr>
        <p:spPr/>
        <p:txBody>
          <a:bodyPr/>
          <a:lstStyle/>
          <a:p>
            <a:r>
              <a:rPr lang="en-US" altLang="zh-CN"/>
              <a:t>7.5.4 </a:t>
            </a:r>
            <a:r>
              <a:rPr lang="zh-CN" altLang="en-US"/>
              <a:t>控制相关</a:t>
            </a:r>
            <a:r>
              <a:rPr lang="zh-CN" altLang="en-US">
                <a:solidFill>
                  <a:srgbClr val="006600"/>
                </a:solidFill>
              </a:rPr>
              <a:t>－</a:t>
            </a:r>
            <a:r>
              <a:rPr kumimoji="1" lang="zh-CN" altLang="en-US">
                <a:solidFill>
                  <a:srgbClr val="CC0066"/>
                </a:solidFill>
              </a:rPr>
              <a:t>对</a:t>
            </a:r>
            <a:r>
              <a:rPr kumimoji="1" lang="zh-CN" altLang="en-US">
                <a:solidFill>
                  <a:srgbClr val="FF0000"/>
                </a:solidFill>
              </a:rPr>
              <a:t>条件分支</a:t>
            </a:r>
            <a:r>
              <a:rPr kumimoji="1" lang="zh-CN" altLang="en-US">
                <a:solidFill>
                  <a:srgbClr val="CC0066"/>
                </a:solidFill>
              </a:rPr>
              <a:t>指令的处理方法</a:t>
            </a:r>
          </a:p>
        </p:txBody>
      </p:sp>
      <p:sp>
        <p:nvSpPr>
          <p:cNvPr id="1659907" name="Rectangle 3"/>
          <p:cNvSpPr>
            <a:spLocks noGrp="1" noChangeArrowheads="1"/>
          </p:cNvSpPr>
          <p:nvPr>
            <p:ph type="body" idx="1"/>
          </p:nvPr>
        </p:nvSpPr>
        <p:spPr>
          <a:xfrm>
            <a:off x="250825" y="1052513"/>
            <a:ext cx="8713788" cy="5616575"/>
          </a:xfrm>
        </p:spPr>
        <p:txBody>
          <a:bodyPr/>
          <a:lstStyle/>
          <a:p>
            <a:pPr>
              <a:spcBef>
                <a:spcPct val="10000"/>
              </a:spcBef>
            </a:pPr>
            <a:r>
              <a:rPr lang="zh-CN" altLang="en-US">
                <a:solidFill>
                  <a:srgbClr val="FF0000"/>
                </a:solidFill>
              </a:rPr>
              <a:t>循环缓冲器</a:t>
            </a:r>
            <a:r>
              <a:rPr lang="zh-CN" altLang="en-US"/>
              <a:t>是一个小的、非常高速的存储器，保存着最近获取的</a:t>
            </a:r>
            <a:r>
              <a:rPr lang="en-US" altLang="zh-CN"/>
              <a:t>n</a:t>
            </a:r>
            <a:r>
              <a:rPr lang="zh-CN" altLang="en-US"/>
              <a:t>条顺序的指令。如果分支发生，硬件首先检查分支目标是否在缓冲器中。如果在，下一条指令从缓冲器中获取。</a:t>
            </a:r>
          </a:p>
          <a:p>
            <a:pPr>
              <a:spcBef>
                <a:spcPct val="10000"/>
              </a:spcBef>
            </a:pPr>
            <a:r>
              <a:rPr lang="zh-CN" altLang="en-US">
                <a:solidFill>
                  <a:srgbClr val="FF0000"/>
                </a:solidFill>
              </a:rPr>
              <a:t>循环缓冲器</a:t>
            </a:r>
            <a:r>
              <a:rPr lang="zh-CN" altLang="en-US"/>
              <a:t>有以下好处：</a:t>
            </a:r>
          </a:p>
          <a:p>
            <a:pPr lvl="1">
              <a:spcBef>
                <a:spcPct val="10000"/>
              </a:spcBef>
            </a:pPr>
            <a:r>
              <a:rPr lang="zh-CN" altLang="en-US" sz="2400"/>
              <a:t>当分支未发生时，顺序获取的指令已在缓冲器中。</a:t>
            </a:r>
          </a:p>
          <a:p>
            <a:pPr lvl="1">
              <a:spcBef>
                <a:spcPct val="10000"/>
              </a:spcBef>
            </a:pPr>
            <a:r>
              <a:rPr lang="zh-CN" altLang="en-US" sz="2400"/>
              <a:t>如果循环缓冲器有一定的容量，且目标地址仅仅是在分支指令之后的几个单元处，则当分支发生时，目标将已在缓冲器中。对常见的 </a:t>
            </a:r>
            <a:r>
              <a:rPr lang="en-US" altLang="zh-CN" sz="2400"/>
              <a:t>if-then </a:t>
            </a:r>
            <a:r>
              <a:rPr lang="zh-CN" altLang="en-US" sz="2400"/>
              <a:t>和 </a:t>
            </a:r>
            <a:r>
              <a:rPr lang="en-US" altLang="zh-CN" sz="2400"/>
              <a:t>if-then-else </a:t>
            </a:r>
            <a:r>
              <a:rPr lang="zh-CN" altLang="en-US" sz="2400"/>
              <a:t>语句有利。</a:t>
            </a:r>
          </a:p>
          <a:p>
            <a:pPr lvl="1">
              <a:spcBef>
                <a:spcPct val="10000"/>
              </a:spcBef>
            </a:pPr>
            <a:r>
              <a:rPr lang="zh-CN" altLang="en-US" sz="2400"/>
              <a:t>如果循环缓冲器大到足以容纳一个循环中的全部指令，则循环中的指令仅需从内存中读出一次。</a:t>
            </a:r>
          </a:p>
          <a:p>
            <a:pPr>
              <a:spcBef>
                <a:spcPct val="10000"/>
              </a:spcBef>
            </a:pPr>
            <a:r>
              <a:rPr lang="en-US" altLang="zh-CN"/>
              <a:t>CDC </a:t>
            </a:r>
            <a:r>
              <a:rPr lang="zh-CN" altLang="en-US"/>
              <a:t>的 </a:t>
            </a:r>
            <a:r>
              <a:rPr lang="en-US" altLang="zh-CN"/>
              <a:t>Star-100</a:t>
            </a:r>
            <a:r>
              <a:rPr lang="zh-CN" altLang="en-US"/>
              <a:t>、</a:t>
            </a:r>
            <a:r>
              <a:rPr lang="en-US" altLang="zh-CN"/>
              <a:t>6600</a:t>
            </a:r>
            <a:r>
              <a:rPr lang="zh-CN" altLang="en-US"/>
              <a:t>、</a:t>
            </a:r>
            <a:r>
              <a:rPr lang="en-US" altLang="zh-CN"/>
              <a:t>7600 </a:t>
            </a:r>
            <a:r>
              <a:rPr lang="zh-CN" altLang="en-US"/>
              <a:t>和 </a:t>
            </a:r>
            <a:r>
              <a:rPr lang="en-US" altLang="zh-CN"/>
              <a:t>CRAY-1</a:t>
            </a:r>
            <a:r>
              <a:rPr lang="zh-CN" altLang="en-US"/>
              <a:t>。</a:t>
            </a:r>
          </a:p>
        </p:txBody>
      </p:sp>
      <p:sp>
        <p:nvSpPr>
          <p:cNvPr id="1659908" name="Rectangle 4"/>
          <p:cNvSpPr>
            <a:spLocks noChangeArrowheads="1"/>
          </p:cNvSpPr>
          <p:nvPr/>
        </p:nvSpPr>
        <p:spPr bwMode="auto">
          <a:xfrm>
            <a:off x="719138" y="476250"/>
            <a:ext cx="8245475" cy="519113"/>
          </a:xfrm>
          <a:prstGeom prst="rect">
            <a:avLst/>
          </a:prstGeom>
          <a:noFill/>
          <a:ln w="28575" algn="ctr">
            <a:noFill/>
            <a:miter lim="800000"/>
            <a:headEnd/>
            <a:tailEnd/>
          </a:ln>
          <a:effectLst/>
        </p:spPr>
        <p:txBody>
          <a:bodyPr anchor="ctr">
            <a:spAutoFit/>
          </a:bodyPr>
          <a:lstStyle/>
          <a:p>
            <a:pPr algn="l">
              <a:spcBef>
                <a:spcPct val="0"/>
              </a:spcBef>
            </a:pPr>
            <a:r>
              <a:rPr kumimoji="1" lang="zh-CN" altLang="en-US">
                <a:solidFill>
                  <a:srgbClr val="006600"/>
                </a:solidFill>
                <a:latin typeface="Arial" charset="0"/>
                <a:ea typeface="黑体" pitchFamily="2" charset="-122"/>
              </a:rPr>
              <a:t>方法</a:t>
            </a:r>
            <a:r>
              <a:rPr kumimoji="1" lang="en-US" altLang="zh-CN">
                <a:solidFill>
                  <a:srgbClr val="006600"/>
                </a:solidFill>
                <a:latin typeface="Arial" charset="0"/>
                <a:ea typeface="黑体" pitchFamily="2" charset="-122"/>
              </a:rPr>
              <a:t>4</a:t>
            </a:r>
            <a:r>
              <a:rPr kumimoji="1" lang="zh-CN" altLang="en-US">
                <a:solidFill>
                  <a:srgbClr val="006600"/>
                </a:solidFill>
                <a:latin typeface="Arial" charset="0"/>
                <a:ea typeface="黑体" pitchFamily="2" charset="-122"/>
              </a:rPr>
              <a:t>：</a:t>
            </a:r>
            <a:r>
              <a:rPr kumimoji="1" lang="en-US" altLang="en-US">
                <a:solidFill>
                  <a:srgbClr val="006600"/>
                </a:solidFill>
                <a:latin typeface="Arial" charset="0"/>
                <a:ea typeface="黑体" pitchFamily="2" charset="-122"/>
              </a:rPr>
              <a:t>循环缓冲器（loop buffer）</a:t>
            </a:r>
            <a:endParaRPr kumimoji="1" lang="zh-CN" altLang="en-US">
              <a:solidFill>
                <a:srgbClr val="006600"/>
              </a:solidFill>
              <a:latin typeface="Arial" charset="0"/>
              <a:ea typeface="黑体" pitchFamily="2" charset="-122"/>
            </a:endParaRPr>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11F9DD7C-2C8B-4176-81B7-DE9BCAE7ADA4}" type="slidenum">
              <a:rPr lang="zh-CN" altLang="en-US"/>
              <a:pPr/>
              <a:t>23</a:t>
            </a:fld>
            <a:endParaRPr lang="en-US" altLang="zh-CN"/>
          </a:p>
        </p:txBody>
      </p:sp>
      <p:sp>
        <p:nvSpPr>
          <p:cNvPr id="1716226" name="Rectangle 2"/>
          <p:cNvSpPr>
            <a:spLocks noGrp="1" noChangeArrowheads="1"/>
          </p:cNvSpPr>
          <p:nvPr>
            <p:ph type="title"/>
          </p:nvPr>
        </p:nvSpPr>
        <p:spPr/>
        <p:txBody>
          <a:bodyPr/>
          <a:lstStyle/>
          <a:p>
            <a:r>
              <a:rPr lang="en-US" altLang="zh-CN"/>
              <a:t>7.5.4 </a:t>
            </a:r>
            <a:r>
              <a:rPr lang="zh-CN" altLang="en-US"/>
              <a:t>控制相关</a:t>
            </a:r>
            <a:r>
              <a:rPr lang="zh-CN" altLang="en-US">
                <a:solidFill>
                  <a:srgbClr val="006600"/>
                </a:solidFill>
              </a:rPr>
              <a:t>－</a:t>
            </a:r>
            <a:r>
              <a:rPr kumimoji="1" lang="zh-CN" altLang="en-US">
                <a:solidFill>
                  <a:srgbClr val="CC0066"/>
                </a:solidFill>
              </a:rPr>
              <a:t>对</a:t>
            </a:r>
            <a:r>
              <a:rPr kumimoji="1" lang="zh-CN" altLang="en-US">
                <a:solidFill>
                  <a:srgbClr val="FF0000"/>
                </a:solidFill>
              </a:rPr>
              <a:t>条件分支</a:t>
            </a:r>
            <a:r>
              <a:rPr kumimoji="1" lang="zh-CN" altLang="en-US">
                <a:solidFill>
                  <a:srgbClr val="CC0066"/>
                </a:solidFill>
              </a:rPr>
              <a:t>指令的处理方法</a:t>
            </a:r>
          </a:p>
        </p:txBody>
      </p:sp>
      <p:sp>
        <p:nvSpPr>
          <p:cNvPr id="1716228" name="Rectangle 4"/>
          <p:cNvSpPr>
            <a:spLocks noChangeArrowheads="1"/>
          </p:cNvSpPr>
          <p:nvPr/>
        </p:nvSpPr>
        <p:spPr bwMode="auto">
          <a:xfrm>
            <a:off x="719138" y="476250"/>
            <a:ext cx="8245475" cy="519113"/>
          </a:xfrm>
          <a:prstGeom prst="rect">
            <a:avLst/>
          </a:prstGeom>
          <a:noFill/>
          <a:ln w="28575" algn="ctr">
            <a:noFill/>
            <a:miter lim="800000"/>
            <a:headEnd/>
            <a:tailEnd/>
          </a:ln>
          <a:effectLst/>
        </p:spPr>
        <p:txBody>
          <a:bodyPr anchor="ctr">
            <a:spAutoFit/>
          </a:bodyPr>
          <a:lstStyle/>
          <a:p>
            <a:pPr algn="l">
              <a:spcBef>
                <a:spcPct val="0"/>
              </a:spcBef>
            </a:pPr>
            <a:r>
              <a:rPr kumimoji="1" lang="zh-CN" altLang="en-US">
                <a:solidFill>
                  <a:srgbClr val="006600"/>
                </a:solidFill>
                <a:latin typeface="Arial" charset="0"/>
                <a:ea typeface="黑体" pitchFamily="2" charset="-122"/>
              </a:rPr>
              <a:t>方法</a:t>
            </a:r>
            <a:r>
              <a:rPr kumimoji="1" lang="en-US" altLang="zh-CN">
                <a:solidFill>
                  <a:srgbClr val="006600"/>
                </a:solidFill>
                <a:latin typeface="Arial" charset="0"/>
                <a:ea typeface="黑体" pitchFamily="2" charset="-122"/>
              </a:rPr>
              <a:t>5</a:t>
            </a:r>
            <a:r>
              <a:rPr kumimoji="1" lang="zh-CN" altLang="en-US">
                <a:solidFill>
                  <a:srgbClr val="006600"/>
                </a:solidFill>
                <a:latin typeface="Arial" charset="0"/>
                <a:ea typeface="黑体" pitchFamily="2" charset="-122"/>
              </a:rPr>
              <a:t>：</a:t>
            </a:r>
            <a:r>
              <a:rPr kumimoji="1" lang="en-US" altLang="en-US">
                <a:solidFill>
                  <a:srgbClr val="006600"/>
                </a:solidFill>
                <a:latin typeface="Arial" charset="0"/>
                <a:ea typeface="黑体" pitchFamily="2" charset="-122"/>
              </a:rPr>
              <a:t>分支预测（branch prediction）</a:t>
            </a:r>
            <a:endParaRPr kumimoji="1" lang="zh-CN" altLang="en-US">
              <a:solidFill>
                <a:srgbClr val="006600"/>
              </a:solidFill>
              <a:latin typeface="Arial" charset="0"/>
              <a:ea typeface="黑体" pitchFamily="2" charset="-122"/>
            </a:endParaRPr>
          </a:p>
        </p:txBody>
      </p:sp>
      <p:sp>
        <p:nvSpPr>
          <p:cNvPr id="1716230" name="Rectangle 6"/>
          <p:cNvSpPr>
            <a:spLocks noGrp="1" noChangeArrowheads="1"/>
          </p:cNvSpPr>
          <p:nvPr>
            <p:ph type="body" idx="1"/>
          </p:nvPr>
        </p:nvSpPr>
        <p:spPr>
          <a:xfrm>
            <a:off x="457200" y="1125538"/>
            <a:ext cx="8362950" cy="5399087"/>
          </a:xfrm>
        </p:spPr>
        <p:txBody>
          <a:bodyPr/>
          <a:lstStyle/>
          <a:p>
            <a:pPr>
              <a:lnSpc>
                <a:spcPct val="110000"/>
              </a:lnSpc>
              <a:spcBef>
                <a:spcPct val="0"/>
              </a:spcBef>
              <a:buFont typeface="Wingdings" pitchFamily="2" charset="2"/>
              <a:buNone/>
            </a:pPr>
            <a:r>
              <a:rPr lang="zh-CN" altLang="en-US">
                <a:solidFill>
                  <a:srgbClr val="800000"/>
                </a:solidFill>
                <a:ea typeface="黑体" pitchFamily="2" charset="-122"/>
              </a:rPr>
              <a:t>条件分支在流水线中的执行过程：</a:t>
            </a:r>
          </a:p>
          <a:p>
            <a:pPr>
              <a:lnSpc>
                <a:spcPct val="110000"/>
              </a:lnSpc>
              <a:spcBef>
                <a:spcPct val="0"/>
              </a:spcBef>
              <a:buFont typeface="Wingdings" pitchFamily="2" charset="2"/>
              <a:buNone/>
            </a:pPr>
            <a:r>
              <a:rPr lang="zh-CN" altLang="en-US"/>
              <a:t>    因为第</a:t>
            </a:r>
            <a:r>
              <a:rPr lang="en-US" altLang="zh-CN" i="1"/>
              <a:t>i</a:t>
            </a:r>
            <a:r>
              <a:rPr lang="zh-CN" altLang="en-US"/>
              <a:t>条指令所需要的条件码由第</a:t>
            </a:r>
            <a:r>
              <a:rPr lang="en-US" altLang="zh-CN" i="1"/>
              <a:t>i</a:t>
            </a:r>
            <a:r>
              <a:rPr lang="en-US" altLang="zh-CN"/>
              <a:t>-1</a:t>
            </a:r>
            <a:r>
              <a:rPr lang="zh-CN" altLang="en-US"/>
              <a:t>条指令给出；在一条由</a:t>
            </a:r>
            <a:r>
              <a:rPr lang="en-US" altLang="zh-CN" i="1"/>
              <a:t>k</a:t>
            </a:r>
            <a:r>
              <a:rPr lang="zh-CN" altLang="en-US"/>
              <a:t>个功能段的流水线中，第</a:t>
            </a:r>
            <a:r>
              <a:rPr lang="en-US" altLang="zh-CN" i="1"/>
              <a:t>i</a:t>
            </a:r>
            <a:r>
              <a:rPr lang="en-US" altLang="zh-CN"/>
              <a:t>-1</a:t>
            </a:r>
            <a:r>
              <a:rPr lang="zh-CN" altLang="en-US"/>
              <a:t>条指令要等到第</a:t>
            </a:r>
            <a:r>
              <a:rPr lang="en-US" altLang="zh-CN" i="1"/>
              <a:t>i</a:t>
            </a:r>
            <a:r>
              <a:rPr lang="en-US" altLang="zh-CN"/>
              <a:t>+</a:t>
            </a:r>
            <a:r>
              <a:rPr lang="en-US" altLang="zh-CN" i="1"/>
              <a:t>k</a:t>
            </a:r>
            <a:r>
              <a:rPr lang="en-US" altLang="zh-CN"/>
              <a:t>-2</a:t>
            </a:r>
            <a:r>
              <a:rPr lang="zh-CN" altLang="en-US"/>
              <a:t>条指令进入流水线时才能形成条件码。</a:t>
            </a:r>
          </a:p>
          <a:p>
            <a:pPr lvl="1">
              <a:lnSpc>
                <a:spcPct val="110000"/>
              </a:lnSpc>
              <a:spcBef>
                <a:spcPct val="0"/>
              </a:spcBef>
              <a:buClr>
                <a:schemeClr val="bg2"/>
              </a:buClr>
            </a:pPr>
            <a:r>
              <a:rPr lang="zh-CN" altLang="en-US"/>
              <a:t>转移不成功，猜测正确，流水线的吞吐率和效率没有降低；</a:t>
            </a:r>
            <a:endParaRPr lang="en-US" altLang="zh-CN"/>
          </a:p>
          <a:p>
            <a:pPr lvl="1">
              <a:lnSpc>
                <a:spcPct val="110000"/>
              </a:lnSpc>
              <a:spcBef>
                <a:spcPct val="0"/>
              </a:spcBef>
              <a:buClr>
                <a:schemeClr val="bg2"/>
              </a:buClr>
            </a:pPr>
            <a:r>
              <a:rPr lang="zh-CN" altLang="en-US"/>
              <a:t>转移成功，猜测错误，要先作废流水线中已经执行的</a:t>
            </a:r>
            <a:r>
              <a:rPr lang="en-US" altLang="zh-CN" i="1"/>
              <a:t>i</a:t>
            </a:r>
            <a:r>
              <a:rPr lang="en-US" altLang="zh-CN"/>
              <a:t>+1</a:t>
            </a:r>
            <a:r>
              <a:rPr lang="zh-CN" altLang="en-US"/>
              <a:t>、</a:t>
            </a:r>
            <a:r>
              <a:rPr lang="en-US" altLang="zh-CN" i="1"/>
              <a:t>i</a:t>
            </a:r>
            <a:r>
              <a:rPr lang="en-US" altLang="zh-CN"/>
              <a:t>+2</a:t>
            </a:r>
            <a:r>
              <a:rPr lang="zh-CN" altLang="en-US"/>
              <a:t>、</a:t>
            </a:r>
            <a:r>
              <a:rPr lang="en-US" altLang="zh-CN"/>
              <a:t>……</a:t>
            </a:r>
            <a:r>
              <a:rPr lang="zh-CN" altLang="en-US"/>
              <a:t>、</a:t>
            </a:r>
            <a:r>
              <a:rPr lang="en-US" altLang="zh-CN" i="1"/>
              <a:t>i</a:t>
            </a:r>
            <a:r>
              <a:rPr lang="en-US" altLang="zh-CN"/>
              <a:t>+</a:t>
            </a:r>
            <a:r>
              <a:rPr lang="en-US" altLang="zh-CN" i="1"/>
              <a:t>k</a:t>
            </a:r>
            <a:r>
              <a:rPr lang="en-US" altLang="zh-CN"/>
              <a:t>-2</a:t>
            </a:r>
            <a:r>
              <a:rPr lang="zh-CN" altLang="en-US"/>
              <a:t>指令；然后再从分支点开始执行第</a:t>
            </a:r>
            <a:r>
              <a:rPr lang="en-US" altLang="zh-CN" i="1"/>
              <a:t>p</a:t>
            </a:r>
            <a:r>
              <a:rPr lang="zh-CN" altLang="en-US"/>
              <a:t>、</a:t>
            </a:r>
            <a:r>
              <a:rPr lang="en-US" altLang="zh-CN" i="1"/>
              <a:t>p</a:t>
            </a:r>
            <a:r>
              <a:rPr lang="en-US" altLang="zh-CN"/>
              <a:t>+1</a:t>
            </a:r>
            <a:r>
              <a:rPr lang="zh-CN" altLang="en-US"/>
              <a:t>、</a:t>
            </a:r>
            <a:r>
              <a:rPr lang="en-US" altLang="zh-CN"/>
              <a:t>……</a:t>
            </a:r>
            <a:r>
              <a:rPr lang="zh-CN" altLang="en-US"/>
              <a:t>指令。一条</a:t>
            </a:r>
            <a:r>
              <a:rPr lang="en-US" altLang="zh-CN" i="1"/>
              <a:t>k</a:t>
            </a:r>
            <a:r>
              <a:rPr lang="zh-CN" altLang="en-US"/>
              <a:t>段流水线有</a:t>
            </a:r>
            <a:r>
              <a:rPr lang="en-US" altLang="zh-CN" i="1"/>
              <a:t>k</a:t>
            </a:r>
            <a:r>
              <a:rPr lang="en-US" altLang="zh-CN"/>
              <a:t>-</a:t>
            </a:r>
            <a:r>
              <a:rPr lang="en-US" altLang="zh-CN" i="1"/>
              <a:t>2</a:t>
            </a:r>
            <a:r>
              <a:rPr lang="zh-CN" altLang="en-US"/>
              <a:t>个功能段是浪费的。</a:t>
            </a:r>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4"/>
          <p:cNvSpPr>
            <a:spLocks noGrp="1"/>
          </p:cNvSpPr>
          <p:nvPr>
            <p:ph type="sldNum" sz="quarter" idx="11"/>
          </p:nvPr>
        </p:nvSpPr>
        <p:spPr/>
        <p:txBody>
          <a:bodyPr/>
          <a:lstStyle/>
          <a:p>
            <a:fld id="{9DA806A9-B54C-4B0C-ABBA-AA19B4E1B490}" type="slidenum">
              <a:rPr lang="zh-CN" altLang="en-US"/>
              <a:pPr/>
              <a:t>24</a:t>
            </a:fld>
            <a:endParaRPr lang="en-US" altLang="zh-CN"/>
          </a:p>
        </p:txBody>
      </p:sp>
      <p:sp>
        <p:nvSpPr>
          <p:cNvPr id="1717250" name="Rectangle 2"/>
          <p:cNvSpPr>
            <a:spLocks noGrp="1" noChangeArrowheads="1"/>
          </p:cNvSpPr>
          <p:nvPr>
            <p:ph type="title"/>
          </p:nvPr>
        </p:nvSpPr>
        <p:spPr/>
        <p:txBody>
          <a:bodyPr/>
          <a:lstStyle/>
          <a:p>
            <a:r>
              <a:rPr lang="en-US" altLang="zh-CN"/>
              <a:t>7.5.4 </a:t>
            </a:r>
            <a:r>
              <a:rPr lang="zh-CN" altLang="en-US"/>
              <a:t>控制相关</a:t>
            </a:r>
            <a:r>
              <a:rPr lang="zh-CN" altLang="en-US">
                <a:solidFill>
                  <a:srgbClr val="006600"/>
                </a:solidFill>
              </a:rPr>
              <a:t>－</a:t>
            </a:r>
            <a:r>
              <a:rPr kumimoji="1" lang="zh-CN" altLang="en-US">
                <a:solidFill>
                  <a:srgbClr val="CC0066"/>
                </a:solidFill>
              </a:rPr>
              <a:t>对</a:t>
            </a:r>
            <a:r>
              <a:rPr kumimoji="1" lang="zh-CN" altLang="en-US">
                <a:solidFill>
                  <a:srgbClr val="FF0000"/>
                </a:solidFill>
              </a:rPr>
              <a:t>条件分支</a:t>
            </a:r>
            <a:r>
              <a:rPr kumimoji="1" lang="zh-CN" altLang="en-US">
                <a:solidFill>
                  <a:srgbClr val="CC0066"/>
                </a:solidFill>
              </a:rPr>
              <a:t>指令的处理方法</a:t>
            </a:r>
          </a:p>
        </p:txBody>
      </p:sp>
      <p:sp>
        <p:nvSpPr>
          <p:cNvPr id="1717251" name="Rectangle 3"/>
          <p:cNvSpPr>
            <a:spLocks noChangeArrowheads="1"/>
          </p:cNvSpPr>
          <p:nvPr/>
        </p:nvSpPr>
        <p:spPr bwMode="auto">
          <a:xfrm>
            <a:off x="719138" y="476250"/>
            <a:ext cx="8245475" cy="519113"/>
          </a:xfrm>
          <a:prstGeom prst="rect">
            <a:avLst/>
          </a:prstGeom>
          <a:noFill/>
          <a:ln w="28575" algn="ctr">
            <a:noFill/>
            <a:miter lim="800000"/>
            <a:headEnd/>
            <a:tailEnd/>
          </a:ln>
          <a:effectLst/>
        </p:spPr>
        <p:txBody>
          <a:bodyPr anchor="ctr">
            <a:spAutoFit/>
          </a:bodyPr>
          <a:lstStyle/>
          <a:p>
            <a:pPr algn="l">
              <a:spcBef>
                <a:spcPct val="0"/>
              </a:spcBef>
            </a:pPr>
            <a:r>
              <a:rPr kumimoji="1" lang="zh-CN" altLang="en-US">
                <a:solidFill>
                  <a:srgbClr val="006600"/>
                </a:solidFill>
                <a:latin typeface="Arial" charset="0"/>
                <a:ea typeface="黑体" pitchFamily="2" charset="-122"/>
              </a:rPr>
              <a:t>方法</a:t>
            </a:r>
            <a:r>
              <a:rPr kumimoji="1" lang="en-US" altLang="zh-CN">
                <a:solidFill>
                  <a:srgbClr val="006600"/>
                </a:solidFill>
                <a:latin typeface="Arial" charset="0"/>
                <a:ea typeface="黑体" pitchFamily="2" charset="-122"/>
              </a:rPr>
              <a:t>5</a:t>
            </a:r>
            <a:r>
              <a:rPr kumimoji="1" lang="zh-CN" altLang="en-US">
                <a:solidFill>
                  <a:srgbClr val="006600"/>
                </a:solidFill>
                <a:latin typeface="Arial" charset="0"/>
                <a:ea typeface="黑体" pitchFamily="2" charset="-122"/>
              </a:rPr>
              <a:t>：</a:t>
            </a:r>
            <a:r>
              <a:rPr kumimoji="1" lang="en-US" altLang="en-US">
                <a:solidFill>
                  <a:srgbClr val="006600"/>
                </a:solidFill>
                <a:latin typeface="Arial" charset="0"/>
                <a:ea typeface="黑体" pitchFamily="2" charset="-122"/>
              </a:rPr>
              <a:t>分支预测（branch prediction）</a:t>
            </a:r>
            <a:endParaRPr kumimoji="1" lang="zh-CN" altLang="en-US">
              <a:solidFill>
                <a:srgbClr val="006600"/>
              </a:solidFill>
              <a:latin typeface="Arial" charset="0"/>
              <a:ea typeface="黑体" pitchFamily="2" charset="-122"/>
            </a:endParaRPr>
          </a:p>
        </p:txBody>
      </p:sp>
      <p:sp>
        <p:nvSpPr>
          <p:cNvPr id="1717254" name="Rectangle 6"/>
          <p:cNvSpPr>
            <a:spLocks noGrp="1" noChangeArrowheads="1"/>
          </p:cNvSpPr>
          <p:nvPr>
            <p:ph type="body" idx="1"/>
          </p:nvPr>
        </p:nvSpPr>
        <p:spPr>
          <a:xfrm>
            <a:off x="457200" y="1412875"/>
            <a:ext cx="8435975" cy="647700"/>
          </a:xfrm>
          <a:noFill/>
          <a:ln/>
        </p:spPr>
        <p:txBody>
          <a:bodyPr/>
          <a:lstStyle/>
          <a:p>
            <a:pPr marL="352425" indent="-352425">
              <a:buFont typeface="Wingdings" pitchFamily="2" charset="2"/>
              <a:buNone/>
            </a:pPr>
            <a:r>
              <a:rPr lang="zh-CN" altLang="en-US"/>
              <a:t>猜选 </a:t>
            </a:r>
            <a:r>
              <a:rPr lang="en-US" altLang="zh-CN" i="1"/>
              <a:t>i</a:t>
            </a:r>
            <a:r>
              <a:rPr lang="en-US" altLang="zh-CN"/>
              <a:t>+1 </a:t>
            </a:r>
            <a:r>
              <a:rPr lang="zh-CN" altLang="en-US"/>
              <a:t>和 </a:t>
            </a:r>
            <a:r>
              <a:rPr lang="en-US" altLang="zh-CN" i="1"/>
              <a:t>p </a:t>
            </a:r>
            <a:r>
              <a:rPr lang="zh-CN" altLang="en-US"/>
              <a:t>中的一个分支继续流入流水线。</a:t>
            </a:r>
            <a:endParaRPr lang="en-US" altLang="zh-CN"/>
          </a:p>
        </p:txBody>
      </p:sp>
      <p:graphicFrame>
        <p:nvGraphicFramePr>
          <p:cNvPr id="1717258" name="Object 10"/>
          <p:cNvGraphicFramePr>
            <a:graphicFrameLocks noChangeAspect="1"/>
          </p:cNvGraphicFramePr>
          <p:nvPr/>
        </p:nvGraphicFramePr>
        <p:xfrm>
          <a:off x="146050" y="2517775"/>
          <a:ext cx="8626475" cy="3100388"/>
        </p:xfrm>
        <a:graphic>
          <a:graphicData uri="http://schemas.openxmlformats.org/presentationml/2006/ole">
            <mc:AlternateContent xmlns:mc="http://schemas.openxmlformats.org/markup-compatibility/2006">
              <mc:Choice xmlns:v="urn:schemas-microsoft-com:vml" Requires="v">
                <p:oleObj spid="_x0000_s1717269" name="文档" r:id="rId3" imgW="5210922" imgH="1874094" progId="Word.Document.8">
                  <p:embed/>
                </p:oleObj>
              </mc:Choice>
              <mc:Fallback>
                <p:oleObj name="文档" r:id="rId3" imgW="5210922" imgH="1874094" progId="Word.Document.8">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050" y="2517775"/>
                        <a:ext cx="8626475" cy="3100388"/>
                      </a:xfrm>
                      <a:prstGeom prst="rect">
                        <a:avLst/>
                      </a:prstGeom>
                      <a:noFill/>
                      <a:ln>
                        <a:noFill/>
                      </a:ln>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717259" name="Text Box 11"/>
          <p:cNvSpPr txBox="1">
            <a:spLocks noChangeArrowheads="1"/>
          </p:cNvSpPr>
          <p:nvPr/>
        </p:nvSpPr>
        <p:spPr bwMode="auto">
          <a:xfrm>
            <a:off x="2590800" y="2300288"/>
            <a:ext cx="2133600" cy="366712"/>
          </a:xfrm>
          <a:prstGeom prst="rect">
            <a:avLst/>
          </a:prstGeom>
          <a:noFill/>
          <a:ln w="28575" algn="ctr">
            <a:noFill/>
            <a:miter lim="800000"/>
            <a:headEnd/>
            <a:tailEnd type="none" w="med" len="lg"/>
          </a:ln>
          <a:effectLst/>
        </p:spPr>
        <p:txBody>
          <a:bodyPr>
            <a:spAutoFit/>
          </a:bodyPr>
          <a:lstStyle/>
          <a:p>
            <a:r>
              <a:rPr lang="zh-CN" altLang="en-US" sz="1800">
                <a:solidFill>
                  <a:srgbClr val="FF0000"/>
                </a:solidFill>
                <a:latin typeface="Arial" charset="0"/>
              </a:rPr>
              <a:t>指令的执行顺序</a:t>
            </a:r>
          </a:p>
        </p:txBody>
      </p:sp>
      <p:sp>
        <p:nvSpPr>
          <p:cNvPr id="1717260" name="Text Box 12"/>
          <p:cNvSpPr txBox="1">
            <a:spLocks noChangeArrowheads="1"/>
          </p:cNvSpPr>
          <p:nvPr/>
        </p:nvSpPr>
        <p:spPr bwMode="auto">
          <a:xfrm>
            <a:off x="2514600" y="5791200"/>
            <a:ext cx="3429000" cy="366713"/>
          </a:xfrm>
          <a:prstGeom prst="rect">
            <a:avLst/>
          </a:prstGeom>
          <a:noFill/>
          <a:ln w="28575" algn="ctr">
            <a:noFill/>
            <a:miter lim="800000"/>
            <a:headEnd/>
            <a:tailEnd type="none" w="med" len="lg"/>
          </a:ln>
          <a:effectLst/>
        </p:spPr>
        <p:txBody>
          <a:bodyPr>
            <a:spAutoFit/>
          </a:bodyPr>
          <a:lstStyle/>
          <a:p>
            <a:r>
              <a:rPr lang="zh-CN" altLang="en-US" sz="1800">
                <a:solidFill>
                  <a:srgbClr val="FF0000"/>
                </a:solidFill>
                <a:latin typeface="Arial" charset="0"/>
              </a:rPr>
              <a:t>指令在流水线中的流动方向</a:t>
            </a:r>
          </a:p>
        </p:txBody>
      </p:sp>
      <p:sp>
        <p:nvSpPr>
          <p:cNvPr id="1717261" name="Line 13"/>
          <p:cNvSpPr>
            <a:spLocks noChangeShapeType="1"/>
          </p:cNvSpPr>
          <p:nvPr/>
        </p:nvSpPr>
        <p:spPr bwMode="auto">
          <a:xfrm flipH="1">
            <a:off x="2057400" y="5791200"/>
            <a:ext cx="4343400" cy="0"/>
          </a:xfrm>
          <a:prstGeom prst="line">
            <a:avLst/>
          </a:prstGeom>
          <a:noFill/>
          <a:ln w="28575">
            <a:solidFill>
              <a:srgbClr val="6600FF"/>
            </a:solidFill>
            <a:round/>
            <a:headEnd/>
            <a:tailEnd type="triangle" w="med" len="lg"/>
          </a:ln>
          <a:effectLst/>
        </p:spPr>
        <p:txBody>
          <a:bodyPr/>
          <a:lstStyle/>
          <a:p>
            <a:endParaRPr lang="zh-CN" altLang="en-US"/>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11"/>
          </p:nvPr>
        </p:nvSpPr>
        <p:spPr/>
        <p:txBody>
          <a:bodyPr/>
          <a:lstStyle/>
          <a:p>
            <a:fld id="{1358526A-3F47-4C07-BAA8-769FEB5AEA1D}" type="slidenum">
              <a:rPr lang="zh-CN" altLang="en-US"/>
              <a:pPr/>
              <a:t>25</a:t>
            </a:fld>
            <a:endParaRPr lang="en-US" altLang="zh-CN"/>
          </a:p>
        </p:txBody>
      </p:sp>
      <p:sp>
        <p:nvSpPr>
          <p:cNvPr id="1660930" name="Rectangle 2"/>
          <p:cNvSpPr>
            <a:spLocks noGrp="1" noChangeArrowheads="1"/>
          </p:cNvSpPr>
          <p:nvPr>
            <p:ph type="title"/>
          </p:nvPr>
        </p:nvSpPr>
        <p:spPr/>
        <p:txBody>
          <a:bodyPr/>
          <a:lstStyle/>
          <a:p>
            <a:r>
              <a:rPr lang="en-US" altLang="zh-CN"/>
              <a:t>7.5.4 </a:t>
            </a:r>
            <a:r>
              <a:rPr lang="zh-CN" altLang="en-US"/>
              <a:t>控制相关</a:t>
            </a:r>
            <a:r>
              <a:rPr lang="zh-CN" altLang="en-US">
                <a:solidFill>
                  <a:srgbClr val="006600"/>
                </a:solidFill>
              </a:rPr>
              <a:t>－</a:t>
            </a:r>
            <a:r>
              <a:rPr kumimoji="1" lang="zh-CN" altLang="en-US">
                <a:solidFill>
                  <a:srgbClr val="CC0066"/>
                </a:solidFill>
              </a:rPr>
              <a:t>对</a:t>
            </a:r>
            <a:r>
              <a:rPr kumimoji="1" lang="zh-CN" altLang="en-US">
                <a:solidFill>
                  <a:srgbClr val="FF0000"/>
                </a:solidFill>
              </a:rPr>
              <a:t>条件分支</a:t>
            </a:r>
            <a:r>
              <a:rPr kumimoji="1" lang="zh-CN" altLang="en-US">
                <a:solidFill>
                  <a:srgbClr val="CC0066"/>
                </a:solidFill>
              </a:rPr>
              <a:t>指令的处理方法</a:t>
            </a:r>
          </a:p>
        </p:txBody>
      </p:sp>
      <p:sp>
        <p:nvSpPr>
          <p:cNvPr id="1660931" name="Rectangle 3"/>
          <p:cNvSpPr>
            <a:spLocks noGrp="1" noChangeArrowheads="1"/>
          </p:cNvSpPr>
          <p:nvPr>
            <p:ph type="body" idx="1"/>
          </p:nvPr>
        </p:nvSpPr>
        <p:spPr>
          <a:xfrm>
            <a:off x="250825" y="1412875"/>
            <a:ext cx="8893175" cy="5256213"/>
          </a:xfrm>
        </p:spPr>
        <p:txBody>
          <a:bodyPr/>
          <a:lstStyle/>
          <a:p>
            <a:r>
              <a:rPr lang="zh-CN" altLang="en-US"/>
              <a:t>可以采用的预测方法：</a:t>
            </a:r>
          </a:p>
          <a:p>
            <a:pPr lvl="1"/>
            <a:r>
              <a:rPr lang="zh-CN" altLang="en-US"/>
              <a:t>预测分支不会发生（</a:t>
            </a:r>
            <a:r>
              <a:rPr lang="en-US" altLang="zh-CN"/>
              <a:t>predict never taken</a:t>
            </a:r>
            <a:r>
              <a:rPr lang="zh-CN" altLang="en-US"/>
              <a:t>）</a:t>
            </a:r>
            <a:br>
              <a:rPr lang="zh-CN" altLang="en-US"/>
            </a:br>
            <a:r>
              <a:rPr lang="zh-CN" altLang="en-US"/>
              <a:t>“出错检测处理”</a:t>
            </a:r>
          </a:p>
          <a:p>
            <a:pPr lvl="1"/>
            <a:r>
              <a:rPr lang="zh-CN" altLang="en-US"/>
              <a:t>预测分支总是发生（</a:t>
            </a:r>
            <a:r>
              <a:rPr lang="en-US" altLang="zh-CN"/>
              <a:t>predict always taken</a:t>
            </a:r>
            <a:r>
              <a:rPr lang="zh-CN" altLang="en-US"/>
              <a:t>）</a:t>
            </a:r>
            <a:br>
              <a:rPr lang="zh-CN" altLang="en-US"/>
            </a:br>
            <a:r>
              <a:rPr lang="zh-CN" altLang="en-US"/>
              <a:t>“循环”</a:t>
            </a:r>
          </a:p>
          <a:p>
            <a:pPr lvl="1"/>
            <a:r>
              <a:rPr lang="zh-CN" altLang="en-US"/>
              <a:t>由编译器预测</a:t>
            </a:r>
          </a:p>
          <a:p>
            <a:pPr lvl="1"/>
            <a:r>
              <a:rPr lang="zh-CN" altLang="en-US"/>
              <a:t>测试法（</a:t>
            </a:r>
            <a:r>
              <a:rPr lang="en-US" altLang="zh-CN"/>
              <a:t>profiling</a:t>
            </a:r>
            <a:r>
              <a:rPr lang="zh-CN" altLang="en-US"/>
              <a:t>）</a:t>
            </a:r>
            <a:br>
              <a:rPr lang="zh-CN" altLang="en-US"/>
            </a:br>
            <a:r>
              <a:rPr lang="zh-CN" altLang="en-US"/>
              <a:t>实际运行该程序</a:t>
            </a:r>
            <a:r>
              <a:rPr lang="en-US" altLang="zh-CN">
                <a:latin typeface="宋体" charset="-122"/>
              </a:rPr>
              <a:t>(</a:t>
            </a:r>
            <a:r>
              <a:rPr lang="zh-CN" altLang="en-US"/>
              <a:t>一般是在模拟器上</a:t>
            </a:r>
            <a:r>
              <a:rPr lang="en-US" altLang="zh-CN">
                <a:latin typeface="宋体" charset="-122"/>
              </a:rPr>
              <a:t>)</a:t>
            </a:r>
            <a:r>
              <a:rPr lang="en-US" altLang="zh-CN"/>
              <a:t> </a:t>
            </a:r>
            <a:r>
              <a:rPr lang="zh-CN" altLang="en-US"/>
              <a:t>，然后将有关信息送给编译器。</a:t>
            </a:r>
          </a:p>
        </p:txBody>
      </p:sp>
      <p:sp>
        <p:nvSpPr>
          <p:cNvPr id="1660932" name="Rectangle 4"/>
          <p:cNvSpPr>
            <a:spLocks noChangeArrowheads="1"/>
          </p:cNvSpPr>
          <p:nvPr/>
        </p:nvSpPr>
        <p:spPr bwMode="auto">
          <a:xfrm>
            <a:off x="719138" y="476250"/>
            <a:ext cx="8245475" cy="519113"/>
          </a:xfrm>
          <a:prstGeom prst="rect">
            <a:avLst/>
          </a:prstGeom>
          <a:noFill/>
          <a:ln w="28575" algn="ctr">
            <a:noFill/>
            <a:miter lim="800000"/>
            <a:headEnd/>
            <a:tailEnd/>
          </a:ln>
          <a:effectLst/>
        </p:spPr>
        <p:txBody>
          <a:bodyPr anchor="ctr">
            <a:spAutoFit/>
          </a:bodyPr>
          <a:lstStyle/>
          <a:p>
            <a:pPr algn="l">
              <a:spcBef>
                <a:spcPct val="0"/>
              </a:spcBef>
            </a:pPr>
            <a:r>
              <a:rPr kumimoji="1" lang="zh-CN" altLang="en-US">
                <a:solidFill>
                  <a:srgbClr val="006600"/>
                </a:solidFill>
                <a:latin typeface="Arial" charset="0"/>
                <a:ea typeface="黑体" pitchFamily="2" charset="-122"/>
              </a:rPr>
              <a:t>方法</a:t>
            </a:r>
            <a:r>
              <a:rPr kumimoji="1" lang="en-US" altLang="zh-CN">
                <a:solidFill>
                  <a:srgbClr val="006600"/>
                </a:solidFill>
                <a:latin typeface="Arial" charset="0"/>
                <a:ea typeface="黑体" pitchFamily="2" charset="-122"/>
              </a:rPr>
              <a:t>5</a:t>
            </a:r>
            <a:r>
              <a:rPr kumimoji="1" lang="zh-CN" altLang="en-US">
                <a:solidFill>
                  <a:srgbClr val="006600"/>
                </a:solidFill>
                <a:latin typeface="Arial" charset="0"/>
                <a:ea typeface="黑体" pitchFamily="2" charset="-122"/>
              </a:rPr>
              <a:t>：</a:t>
            </a:r>
            <a:r>
              <a:rPr kumimoji="1" lang="en-US" altLang="en-US">
                <a:solidFill>
                  <a:srgbClr val="006600"/>
                </a:solidFill>
                <a:latin typeface="Arial" charset="0"/>
                <a:ea typeface="黑体" pitchFamily="2" charset="-122"/>
              </a:rPr>
              <a:t>分支预测（branch prediction）</a:t>
            </a:r>
            <a:endParaRPr kumimoji="1" lang="zh-CN" altLang="en-US">
              <a:solidFill>
                <a:srgbClr val="006600"/>
              </a:solidFill>
              <a:latin typeface="Arial" charset="0"/>
              <a:ea typeface="黑体" pitchFamily="2" charset="-122"/>
            </a:endParaRPr>
          </a:p>
        </p:txBody>
      </p:sp>
      <p:sp>
        <p:nvSpPr>
          <p:cNvPr id="1660933" name="Rectangle 5"/>
          <p:cNvSpPr>
            <a:spLocks noChangeArrowheads="1"/>
          </p:cNvSpPr>
          <p:nvPr/>
        </p:nvSpPr>
        <p:spPr bwMode="auto">
          <a:xfrm>
            <a:off x="1042988" y="893763"/>
            <a:ext cx="7886700" cy="519112"/>
          </a:xfrm>
          <a:prstGeom prst="rect">
            <a:avLst/>
          </a:prstGeom>
          <a:noFill/>
          <a:ln w="28575" algn="ctr">
            <a:noFill/>
            <a:miter lim="800000"/>
            <a:headEnd/>
            <a:tailEnd/>
          </a:ln>
          <a:effectLst/>
        </p:spPr>
        <p:txBody>
          <a:bodyPr anchor="ctr">
            <a:spAutoFit/>
          </a:bodyPr>
          <a:lstStyle/>
          <a:p>
            <a:pPr algn="l">
              <a:spcBef>
                <a:spcPct val="0"/>
              </a:spcBef>
            </a:pPr>
            <a:r>
              <a:rPr kumimoji="1" lang="en-US" altLang="en-US">
                <a:solidFill>
                  <a:srgbClr val="FF0066"/>
                </a:solidFill>
                <a:latin typeface="Arial" charset="0"/>
                <a:ea typeface="黑体" pitchFamily="2" charset="-122"/>
              </a:rPr>
              <a:t>1</a:t>
            </a:r>
            <a:r>
              <a:rPr kumimoji="1" lang="en-US" altLang="zh-CN">
                <a:solidFill>
                  <a:srgbClr val="FF0066"/>
                </a:solidFill>
                <a:latin typeface="Arial" charset="0"/>
                <a:ea typeface="黑体" pitchFamily="2" charset="-122"/>
              </a:rPr>
              <a:t>. </a:t>
            </a:r>
            <a:r>
              <a:rPr kumimoji="1" lang="en-US" altLang="en-US">
                <a:solidFill>
                  <a:srgbClr val="FF0066"/>
                </a:solidFill>
                <a:latin typeface="Arial" charset="0"/>
                <a:ea typeface="黑体" pitchFamily="2" charset="-122"/>
              </a:rPr>
              <a:t>静态分支预测（</a:t>
            </a:r>
            <a:r>
              <a:rPr kumimoji="1" lang="en-US" altLang="en-US">
                <a:solidFill>
                  <a:srgbClr val="FF0066"/>
                </a:solidFill>
                <a:ea typeface="黑体" pitchFamily="2" charset="-122"/>
              </a:rPr>
              <a:t>static branch prediction</a:t>
            </a:r>
            <a:r>
              <a:rPr kumimoji="1" lang="en-US" altLang="en-US">
                <a:solidFill>
                  <a:srgbClr val="FF0066"/>
                </a:solidFill>
                <a:latin typeface="Arial" charset="0"/>
                <a:ea typeface="黑体" pitchFamily="2" charset="-122"/>
              </a:rPr>
              <a:t>）</a:t>
            </a:r>
            <a:endParaRPr kumimoji="1" lang="zh-CN" altLang="en-US">
              <a:solidFill>
                <a:srgbClr val="FF0066"/>
              </a:solidFill>
              <a:latin typeface="Arial" charset="0"/>
              <a:ea typeface="黑体" pitchFamily="2" charset="-122"/>
            </a:endParaRPr>
          </a:p>
        </p:txBody>
      </p: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11"/>
          </p:nvPr>
        </p:nvSpPr>
        <p:spPr/>
        <p:txBody>
          <a:bodyPr/>
          <a:lstStyle/>
          <a:p>
            <a:fld id="{2379D919-278C-4D40-8347-529E1C8633C6}" type="slidenum">
              <a:rPr lang="zh-CN" altLang="en-US"/>
              <a:pPr/>
              <a:t>26</a:t>
            </a:fld>
            <a:endParaRPr lang="en-US" altLang="zh-CN"/>
          </a:p>
        </p:txBody>
      </p:sp>
      <p:sp>
        <p:nvSpPr>
          <p:cNvPr id="1720322" name="Rectangle 2"/>
          <p:cNvSpPr>
            <a:spLocks noGrp="1" noChangeArrowheads="1"/>
          </p:cNvSpPr>
          <p:nvPr>
            <p:ph type="title"/>
          </p:nvPr>
        </p:nvSpPr>
        <p:spPr/>
        <p:txBody>
          <a:bodyPr/>
          <a:lstStyle/>
          <a:p>
            <a:r>
              <a:rPr lang="en-US" altLang="zh-CN"/>
              <a:t>7.5.4 </a:t>
            </a:r>
            <a:r>
              <a:rPr lang="zh-CN" altLang="en-US"/>
              <a:t>控制相关</a:t>
            </a:r>
            <a:r>
              <a:rPr lang="zh-CN" altLang="en-US">
                <a:solidFill>
                  <a:srgbClr val="006600"/>
                </a:solidFill>
              </a:rPr>
              <a:t>－</a:t>
            </a:r>
            <a:r>
              <a:rPr kumimoji="1" lang="zh-CN" altLang="en-US">
                <a:solidFill>
                  <a:srgbClr val="CC0066"/>
                </a:solidFill>
              </a:rPr>
              <a:t>对</a:t>
            </a:r>
            <a:r>
              <a:rPr kumimoji="1" lang="zh-CN" altLang="en-US">
                <a:solidFill>
                  <a:srgbClr val="FF0000"/>
                </a:solidFill>
              </a:rPr>
              <a:t>条件分支</a:t>
            </a:r>
            <a:r>
              <a:rPr kumimoji="1" lang="zh-CN" altLang="en-US">
                <a:solidFill>
                  <a:srgbClr val="CC0066"/>
                </a:solidFill>
              </a:rPr>
              <a:t>指令的处理方法</a:t>
            </a:r>
          </a:p>
        </p:txBody>
      </p:sp>
      <p:sp>
        <p:nvSpPr>
          <p:cNvPr id="1720323" name="Rectangle 3"/>
          <p:cNvSpPr>
            <a:spLocks noGrp="1" noChangeArrowheads="1"/>
          </p:cNvSpPr>
          <p:nvPr>
            <p:ph type="body" idx="1"/>
          </p:nvPr>
        </p:nvSpPr>
        <p:spPr>
          <a:xfrm>
            <a:off x="250825" y="1844675"/>
            <a:ext cx="8893175" cy="3600450"/>
          </a:xfrm>
        </p:spPr>
        <p:txBody>
          <a:bodyPr/>
          <a:lstStyle/>
          <a:p>
            <a:pPr>
              <a:lnSpc>
                <a:spcPct val="110000"/>
              </a:lnSpc>
              <a:spcBef>
                <a:spcPct val="0"/>
              </a:spcBef>
            </a:pPr>
            <a:r>
              <a:rPr lang="zh-CN" altLang="en-US"/>
              <a:t>如果两个分支</a:t>
            </a:r>
            <a:r>
              <a:rPr lang="zh-CN" altLang="en-US">
                <a:solidFill>
                  <a:srgbClr val="CC0000"/>
                </a:solidFill>
              </a:rPr>
              <a:t>概率相近</a:t>
            </a:r>
            <a:r>
              <a:rPr lang="zh-CN" altLang="en-US"/>
              <a:t>，选 </a:t>
            </a:r>
            <a:r>
              <a:rPr lang="en-US" altLang="zh-CN" i="1"/>
              <a:t>i</a:t>
            </a:r>
            <a:r>
              <a:rPr lang="en-US" altLang="zh-CN"/>
              <a:t>+1</a:t>
            </a:r>
            <a:r>
              <a:rPr lang="zh-CN" altLang="en-US"/>
              <a:t>、</a:t>
            </a:r>
            <a:r>
              <a:rPr lang="en-US" altLang="zh-CN" i="1"/>
              <a:t>i</a:t>
            </a:r>
            <a:r>
              <a:rPr lang="en-US" altLang="zh-CN"/>
              <a:t>+2</a:t>
            </a:r>
            <a:r>
              <a:rPr lang="zh-CN" altLang="en-US"/>
              <a:t>、</a:t>
            </a:r>
            <a:r>
              <a:rPr lang="en-US" altLang="zh-CN">
                <a:latin typeface="宋体"/>
              </a:rPr>
              <a:t>……</a:t>
            </a:r>
            <a:r>
              <a:rPr lang="en-US" altLang="zh-CN"/>
              <a:t> </a:t>
            </a:r>
            <a:r>
              <a:rPr lang="zh-CN" altLang="en-US"/>
              <a:t>不</a:t>
            </a:r>
            <a:r>
              <a:rPr lang="zh-CN" altLang="en-US">
                <a:solidFill>
                  <a:srgbClr val="0000FF"/>
                </a:solidFill>
              </a:rPr>
              <a:t>成功</a:t>
            </a:r>
            <a:br>
              <a:rPr lang="zh-CN" altLang="en-US">
                <a:solidFill>
                  <a:srgbClr val="0000FF"/>
                </a:solidFill>
              </a:rPr>
            </a:br>
            <a:r>
              <a:rPr lang="zh-CN" altLang="en-US"/>
              <a:t>转移分支。</a:t>
            </a:r>
          </a:p>
          <a:p>
            <a:pPr>
              <a:lnSpc>
                <a:spcPct val="110000"/>
              </a:lnSpc>
              <a:spcBef>
                <a:spcPct val="0"/>
              </a:spcBef>
            </a:pPr>
            <a:r>
              <a:rPr lang="zh-CN" altLang="en-US"/>
              <a:t>转移的两个分支</a:t>
            </a:r>
            <a:r>
              <a:rPr lang="zh-CN" altLang="en-US">
                <a:solidFill>
                  <a:srgbClr val="CC0000"/>
                </a:solidFill>
              </a:rPr>
              <a:t>概率不均等</a:t>
            </a:r>
            <a:r>
              <a:rPr lang="zh-CN" altLang="en-US"/>
              <a:t>，则猜选</a:t>
            </a:r>
            <a:r>
              <a:rPr lang="zh-CN" altLang="en-US">
                <a:solidFill>
                  <a:srgbClr val="0000FF"/>
                </a:solidFill>
              </a:rPr>
              <a:t>高概率</a:t>
            </a:r>
            <a:r>
              <a:rPr lang="zh-CN" altLang="en-US"/>
              <a:t>的分支。</a:t>
            </a:r>
            <a:br>
              <a:rPr lang="zh-CN" altLang="en-US"/>
            </a:br>
            <a:r>
              <a:rPr lang="zh-CN" altLang="en-US"/>
              <a:t>如：</a:t>
            </a:r>
            <a:br>
              <a:rPr lang="zh-CN" altLang="en-US"/>
            </a:br>
            <a:r>
              <a:rPr lang="zh-CN" altLang="en-US"/>
              <a:t>软件猜测法，通过编译器尽量降低转移成功的概率。</a:t>
            </a:r>
          </a:p>
        </p:txBody>
      </p:sp>
      <p:sp>
        <p:nvSpPr>
          <p:cNvPr id="1720324" name="Rectangle 4"/>
          <p:cNvSpPr>
            <a:spLocks noChangeArrowheads="1"/>
          </p:cNvSpPr>
          <p:nvPr/>
        </p:nvSpPr>
        <p:spPr bwMode="auto">
          <a:xfrm>
            <a:off x="719138" y="476250"/>
            <a:ext cx="8245475" cy="519113"/>
          </a:xfrm>
          <a:prstGeom prst="rect">
            <a:avLst/>
          </a:prstGeom>
          <a:noFill/>
          <a:ln w="28575" algn="ctr">
            <a:noFill/>
            <a:miter lim="800000"/>
            <a:headEnd/>
            <a:tailEnd/>
          </a:ln>
          <a:effectLst/>
        </p:spPr>
        <p:txBody>
          <a:bodyPr anchor="ctr">
            <a:spAutoFit/>
          </a:bodyPr>
          <a:lstStyle/>
          <a:p>
            <a:pPr algn="l">
              <a:spcBef>
                <a:spcPct val="0"/>
              </a:spcBef>
            </a:pPr>
            <a:r>
              <a:rPr kumimoji="1" lang="zh-CN" altLang="en-US">
                <a:solidFill>
                  <a:srgbClr val="006600"/>
                </a:solidFill>
                <a:latin typeface="Arial" charset="0"/>
                <a:ea typeface="黑体" pitchFamily="2" charset="-122"/>
              </a:rPr>
              <a:t>方法</a:t>
            </a:r>
            <a:r>
              <a:rPr kumimoji="1" lang="en-US" altLang="zh-CN">
                <a:solidFill>
                  <a:srgbClr val="006600"/>
                </a:solidFill>
                <a:latin typeface="Arial" charset="0"/>
                <a:ea typeface="黑体" pitchFamily="2" charset="-122"/>
              </a:rPr>
              <a:t>5</a:t>
            </a:r>
            <a:r>
              <a:rPr kumimoji="1" lang="zh-CN" altLang="en-US">
                <a:solidFill>
                  <a:srgbClr val="006600"/>
                </a:solidFill>
                <a:latin typeface="Arial" charset="0"/>
                <a:ea typeface="黑体" pitchFamily="2" charset="-122"/>
              </a:rPr>
              <a:t>：</a:t>
            </a:r>
            <a:r>
              <a:rPr kumimoji="1" lang="en-US" altLang="en-US">
                <a:solidFill>
                  <a:srgbClr val="006600"/>
                </a:solidFill>
                <a:latin typeface="Arial" charset="0"/>
                <a:ea typeface="黑体" pitchFamily="2" charset="-122"/>
              </a:rPr>
              <a:t>分支预测（branch prediction）</a:t>
            </a:r>
            <a:endParaRPr kumimoji="1" lang="zh-CN" altLang="en-US">
              <a:solidFill>
                <a:srgbClr val="006600"/>
              </a:solidFill>
              <a:latin typeface="Arial" charset="0"/>
              <a:ea typeface="黑体" pitchFamily="2" charset="-122"/>
            </a:endParaRPr>
          </a:p>
        </p:txBody>
      </p:sp>
      <p:sp>
        <p:nvSpPr>
          <p:cNvPr id="1720325" name="Rectangle 5"/>
          <p:cNvSpPr>
            <a:spLocks noChangeArrowheads="1"/>
          </p:cNvSpPr>
          <p:nvPr/>
        </p:nvSpPr>
        <p:spPr bwMode="auto">
          <a:xfrm>
            <a:off x="1042988" y="893763"/>
            <a:ext cx="7886700" cy="519112"/>
          </a:xfrm>
          <a:prstGeom prst="rect">
            <a:avLst/>
          </a:prstGeom>
          <a:noFill/>
          <a:ln w="28575" algn="ctr">
            <a:noFill/>
            <a:miter lim="800000"/>
            <a:headEnd/>
            <a:tailEnd/>
          </a:ln>
          <a:effectLst/>
        </p:spPr>
        <p:txBody>
          <a:bodyPr anchor="ctr">
            <a:spAutoFit/>
          </a:bodyPr>
          <a:lstStyle/>
          <a:p>
            <a:pPr algn="l">
              <a:spcBef>
                <a:spcPct val="0"/>
              </a:spcBef>
            </a:pPr>
            <a:r>
              <a:rPr kumimoji="1" lang="en-US" altLang="en-US">
                <a:solidFill>
                  <a:srgbClr val="FF0066"/>
                </a:solidFill>
                <a:latin typeface="Arial" charset="0"/>
                <a:ea typeface="黑体" pitchFamily="2" charset="-122"/>
              </a:rPr>
              <a:t>1</a:t>
            </a:r>
            <a:r>
              <a:rPr kumimoji="1" lang="en-US" altLang="zh-CN">
                <a:solidFill>
                  <a:srgbClr val="FF0066"/>
                </a:solidFill>
                <a:latin typeface="Arial" charset="0"/>
                <a:ea typeface="黑体" pitchFamily="2" charset="-122"/>
              </a:rPr>
              <a:t>. </a:t>
            </a:r>
            <a:r>
              <a:rPr kumimoji="1" lang="en-US" altLang="en-US">
                <a:solidFill>
                  <a:srgbClr val="FF0066"/>
                </a:solidFill>
                <a:latin typeface="Arial" charset="0"/>
                <a:ea typeface="黑体" pitchFamily="2" charset="-122"/>
              </a:rPr>
              <a:t>静态分支预测（</a:t>
            </a:r>
            <a:r>
              <a:rPr kumimoji="1" lang="en-US" altLang="en-US">
                <a:solidFill>
                  <a:srgbClr val="FF0066"/>
                </a:solidFill>
                <a:ea typeface="黑体" pitchFamily="2" charset="-122"/>
              </a:rPr>
              <a:t>static branch prediction</a:t>
            </a:r>
            <a:r>
              <a:rPr kumimoji="1" lang="en-US" altLang="en-US">
                <a:solidFill>
                  <a:srgbClr val="FF0066"/>
                </a:solidFill>
                <a:latin typeface="Arial" charset="0"/>
                <a:ea typeface="黑体" pitchFamily="2" charset="-122"/>
              </a:rPr>
              <a:t>）</a:t>
            </a:r>
            <a:endParaRPr kumimoji="1" lang="zh-CN" altLang="en-US">
              <a:solidFill>
                <a:srgbClr val="FF0066"/>
              </a:solidFill>
              <a:latin typeface="Arial" charset="0"/>
              <a:ea typeface="黑体" pitchFamily="2" charset="-122"/>
            </a:endParaRPr>
          </a:p>
        </p:txBody>
      </p: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4"/>
          <p:cNvSpPr>
            <a:spLocks noGrp="1"/>
          </p:cNvSpPr>
          <p:nvPr>
            <p:ph type="sldNum" sz="quarter" idx="11"/>
          </p:nvPr>
        </p:nvSpPr>
        <p:spPr/>
        <p:txBody>
          <a:bodyPr/>
          <a:lstStyle/>
          <a:p>
            <a:fld id="{55A8AB4C-B971-4810-9ECE-9FFDF6A17EEF}" type="slidenum">
              <a:rPr lang="zh-CN" altLang="en-US"/>
              <a:pPr/>
              <a:t>27</a:t>
            </a:fld>
            <a:endParaRPr lang="en-US" altLang="zh-CN"/>
          </a:p>
        </p:txBody>
      </p:sp>
      <p:sp>
        <p:nvSpPr>
          <p:cNvPr id="1721346" name="Rectangle 2"/>
          <p:cNvSpPr>
            <a:spLocks noGrp="1" noChangeArrowheads="1"/>
          </p:cNvSpPr>
          <p:nvPr>
            <p:ph type="title"/>
          </p:nvPr>
        </p:nvSpPr>
        <p:spPr/>
        <p:txBody>
          <a:bodyPr/>
          <a:lstStyle/>
          <a:p>
            <a:r>
              <a:rPr lang="en-US" altLang="zh-CN"/>
              <a:t>7.5.4 </a:t>
            </a:r>
            <a:r>
              <a:rPr lang="zh-CN" altLang="en-US"/>
              <a:t>控制相关</a:t>
            </a:r>
            <a:r>
              <a:rPr lang="zh-CN" altLang="en-US">
                <a:solidFill>
                  <a:srgbClr val="006600"/>
                </a:solidFill>
              </a:rPr>
              <a:t>－</a:t>
            </a:r>
            <a:r>
              <a:rPr kumimoji="1" lang="zh-CN" altLang="en-US">
                <a:solidFill>
                  <a:srgbClr val="CC0066"/>
                </a:solidFill>
              </a:rPr>
              <a:t>对</a:t>
            </a:r>
            <a:r>
              <a:rPr kumimoji="1" lang="zh-CN" altLang="en-US">
                <a:solidFill>
                  <a:srgbClr val="FF0000"/>
                </a:solidFill>
              </a:rPr>
              <a:t>条件分支</a:t>
            </a:r>
            <a:r>
              <a:rPr kumimoji="1" lang="zh-CN" altLang="en-US">
                <a:solidFill>
                  <a:srgbClr val="CC0066"/>
                </a:solidFill>
              </a:rPr>
              <a:t>指令的处理方法</a:t>
            </a:r>
          </a:p>
        </p:txBody>
      </p:sp>
      <p:sp>
        <p:nvSpPr>
          <p:cNvPr id="1721348" name="Rectangle 4"/>
          <p:cNvSpPr>
            <a:spLocks noChangeArrowheads="1"/>
          </p:cNvSpPr>
          <p:nvPr/>
        </p:nvSpPr>
        <p:spPr bwMode="auto">
          <a:xfrm>
            <a:off x="719138" y="476250"/>
            <a:ext cx="8245475" cy="519113"/>
          </a:xfrm>
          <a:prstGeom prst="rect">
            <a:avLst/>
          </a:prstGeom>
          <a:noFill/>
          <a:ln w="28575" algn="ctr">
            <a:noFill/>
            <a:miter lim="800000"/>
            <a:headEnd/>
            <a:tailEnd/>
          </a:ln>
          <a:effectLst/>
        </p:spPr>
        <p:txBody>
          <a:bodyPr anchor="ctr">
            <a:spAutoFit/>
          </a:bodyPr>
          <a:lstStyle/>
          <a:p>
            <a:pPr algn="l">
              <a:spcBef>
                <a:spcPct val="0"/>
              </a:spcBef>
            </a:pPr>
            <a:r>
              <a:rPr kumimoji="1" lang="zh-CN" altLang="en-US">
                <a:solidFill>
                  <a:srgbClr val="006600"/>
                </a:solidFill>
                <a:latin typeface="Arial" charset="0"/>
                <a:ea typeface="黑体" pitchFamily="2" charset="-122"/>
              </a:rPr>
              <a:t>方法</a:t>
            </a:r>
            <a:r>
              <a:rPr kumimoji="1" lang="en-US" altLang="zh-CN">
                <a:solidFill>
                  <a:srgbClr val="006600"/>
                </a:solidFill>
                <a:latin typeface="Arial" charset="0"/>
                <a:ea typeface="黑体" pitchFamily="2" charset="-122"/>
              </a:rPr>
              <a:t>5</a:t>
            </a:r>
            <a:r>
              <a:rPr kumimoji="1" lang="zh-CN" altLang="en-US">
                <a:solidFill>
                  <a:srgbClr val="006600"/>
                </a:solidFill>
                <a:latin typeface="Arial" charset="0"/>
                <a:ea typeface="黑体" pitchFamily="2" charset="-122"/>
              </a:rPr>
              <a:t>：</a:t>
            </a:r>
            <a:r>
              <a:rPr kumimoji="1" lang="en-US" altLang="en-US">
                <a:solidFill>
                  <a:srgbClr val="006600"/>
                </a:solidFill>
                <a:latin typeface="Arial" charset="0"/>
                <a:ea typeface="黑体" pitchFamily="2" charset="-122"/>
              </a:rPr>
              <a:t>分支预测（branch prediction）</a:t>
            </a:r>
            <a:endParaRPr kumimoji="1" lang="zh-CN" altLang="en-US">
              <a:solidFill>
                <a:srgbClr val="006600"/>
              </a:solidFill>
              <a:latin typeface="Arial" charset="0"/>
              <a:ea typeface="黑体" pitchFamily="2" charset="-122"/>
            </a:endParaRPr>
          </a:p>
        </p:txBody>
      </p:sp>
      <p:sp>
        <p:nvSpPr>
          <p:cNvPr id="1721349" name="Rectangle 5"/>
          <p:cNvSpPr>
            <a:spLocks noChangeArrowheads="1"/>
          </p:cNvSpPr>
          <p:nvPr/>
        </p:nvSpPr>
        <p:spPr bwMode="auto">
          <a:xfrm>
            <a:off x="1042988" y="893763"/>
            <a:ext cx="7886700" cy="519112"/>
          </a:xfrm>
          <a:prstGeom prst="rect">
            <a:avLst/>
          </a:prstGeom>
          <a:noFill/>
          <a:ln w="28575" algn="ctr">
            <a:noFill/>
            <a:miter lim="800000"/>
            <a:headEnd/>
            <a:tailEnd/>
          </a:ln>
          <a:effectLst/>
        </p:spPr>
        <p:txBody>
          <a:bodyPr anchor="ctr">
            <a:spAutoFit/>
          </a:bodyPr>
          <a:lstStyle/>
          <a:p>
            <a:pPr algn="l">
              <a:spcBef>
                <a:spcPct val="0"/>
              </a:spcBef>
            </a:pPr>
            <a:r>
              <a:rPr kumimoji="1" lang="en-US" altLang="en-US">
                <a:solidFill>
                  <a:srgbClr val="FF0066"/>
                </a:solidFill>
                <a:latin typeface="Arial" charset="0"/>
                <a:ea typeface="黑体" pitchFamily="2" charset="-122"/>
              </a:rPr>
              <a:t>1</a:t>
            </a:r>
            <a:r>
              <a:rPr kumimoji="1" lang="en-US" altLang="zh-CN">
                <a:solidFill>
                  <a:srgbClr val="FF0066"/>
                </a:solidFill>
                <a:latin typeface="Arial" charset="0"/>
                <a:ea typeface="黑体" pitchFamily="2" charset="-122"/>
              </a:rPr>
              <a:t>. </a:t>
            </a:r>
            <a:r>
              <a:rPr kumimoji="1" lang="en-US" altLang="en-US">
                <a:solidFill>
                  <a:srgbClr val="FF0066"/>
                </a:solidFill>
                <a:latin typeface="Arial" charset="0"/>
                <a:ea typeface="黑体" pitchFamily="2" charset="-122"/>
              </a:rPr>
              <a:t>静态分支预测（</a:t>
            </a:r>
            <a:r>
              <a:rPr kumimoji="1" lang="en-US" altLang="en-US">
                <a:solidFill>
                  <a:srgbClr val="FF0066"/>
                </a:solidFill>
                <a:ea typeface="黑体" pitchFamily="2" charset="-122"/>
              </a:rPr>
              <a:t>static branch prediction</a:t>
            </a:r>
            <a:r>
              <a:rPr kumimoji="1" lang="en-US" altLang="en-US">
                <a:solidFill>
                  <a:srgbClr val="FF0066"/>
                </a:solidFill>
                <a:latin typeface="Arial" charset="0"/>
                <a:ea typeface="黑体" pitchFamily="2" charset="-122"/>
              </a:rPr>
              <a:t>）</a:t>
            </a:r>
            <a:endParaRPr kumimoji="1" lang="zh-CN" altLang="en-US">
              <a:solidFill>
                <a:srgbClr val="FF0066"/>
              </a:solidFill>
              <a:latin typeface="Arial" charset="0"/>
              <a:ea typeface="黑体" pitchFamily="2" charset="-122"/>
            </a:endParaRPr>
          </a:p>
        </p:txBody>
      </p:sp>
      <p:sp>
        <p:nvSpPr>
          <p:cNvPr id="1721351" name="Rectangle 7"/>
          <p:cNvSpPr>
            <a:spLocks noGrp="1" noChangeArrowheads="1"/>
          </p:cNvSpPr>
          <p:nvPr>
            <p:ph type="body" idx="1"/>
          </p:nvPr>
        </p:nvSpPr>
        <p:spPr>
          <a:xfrm>
            <a:off x="457200" y="1557338"/>
            <a:ext cx="8147050" cy="5040312"/>
          </a:xfrm>
          <a:noFill/>
          <a:ln/>
        </p:spPr>
        <p:txBody>
          <a:bodyPr/>
          <a:lstStyle/>
          <a:p>
            <a:pPr marL="0" indent="0">
              <a:buFont typeface="Wingdings" pitchFamily="2" charset="2"/>
              <a:buNone/>
            </a:pPr>
            <a:r>
              <a:rPr kumimoji="1" lang="zh-CN" altLang="en-US">
                <a:solidFill>
                  <a:srgbClr val="990033"/>
                </a:solidFill>
              </a:rPr>
              <a:t>软件“猜测法”</a:t>
            </a:r>
            <a:r>
              <a:rPr kumimoji="1" lang="zh-CN" altLang="en-US"/>
              <a:t>：通过</a:t>
            </a:r>
            <a:r>
              <a:rPr kumimoji="1" lang="zh-CN" altLang="en-US">
                <a:solidFill>
                  <a:srgbClr val="0000FF"/>
                </a:solidFill>
              </a:rPr>
              <a:t>编译器</a:t>
            </a:r>
            <a:r>
              <a:rPr kumimoji="1" lang="zh-CN" altLang="en-US"/>
              <a:t>降低转移成功的概率。</a:t>
            </a:r>
          </a:p>
        </p:txBody>
      </p:sp>
      <p:graphicFrame>
        <p:nvGraphicFramePr>
          <p:cNvPr id="1721352" name="Object 8"/>
          <p:cNvGraphicFramePr>
            <a:graphicFrameLocks noChangeAspect="1"/>
          </p:cNvGraphicFramePr>
          <p:nvPr/>
        </p:nvGraphicFramePr>
        <p:xfrm>
          <a:off x="395288" y="2422525"/>
          <a:ext cx="8415337" cy="3557588"/>
        </p:xfrm>
        <a:graphic>
          <a:graphicData uri="http://schemas.openxmlformats.org/presentationml/2006/ole">
            <mc:AlternateContent xmlns:mc="http://schemas.openxmlformats.org/markup-compatibility/2006">
              <mc:Choice xmlns:v="urn:schemas-microsoft-com:vml" Requires="v">
                <p:oleObj spid="_x0000_s1721363" name="文档" r:id="rId3" imgW="5359538" imgH="2272600" progId="Word.Document.8">
                  <p:embed/>
                </p:oleObj>
              </mc:Choice>
              <mc:Fallback>
                <p:oleObj name="文档" r:id="rId3" imgW="5359538" imgH="2272600" progId="Word.Document.8">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2422525"/>
                        <a:ext cx="8415337" cy="3557588"/>
                      </a:xfrm>
                      <a:prstGeom prst="rect">
                        <a:avLst/>
                      </a:prstGeom>
                      <a:noFill/>
                      <a:ln>
                        <a:noFill/>
                      </a:ln>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11"/>
          </p:nvPr>
        </p:nvSpPr>
        <p:spPr/>
        <p:txBody>
          <a:bodyPr/>
          <a:lstStyle/>
          <a:p>
            <a:fld id="{57E26B29-EB8D-4210-8ACA-7A7DAE0C49B1}" type="slidenum">
              <a:rPr lang="zh-CN" altLang="en-US"/>
              <a:pPr/>
              <a:t>28</a:t>
            </a:fld>
            <a:endParaRPr lang="en-US" altLang="zh-CN"/>
          </a:p>
        </p:txBody>
      </p:sp>
      <p:sp>
        <p:nvSpPr>
          <p:cNvPr id="1722370" name="Rectangle 2"/>
          <p:cNvSpPr>
            <a:spLocks noGrp="1" noChangeArrowheads="1"/>
          </p:cNvSpPr>
          <p:nvPr>
            <p:ph type="title"/>
          </p:nvPr>
        </p:nvSpPr>
        <p:spPr/>
        <p:txBody>
          <a:bodyPr/>
          <a:lstStyle/>
          <a:p>
            <a:r>
              <a:rPr lang="en-US" altLang="zh-CN"/>
              <a:t>7.5.4 </a:t>
            </a:r>
            <a:r>
              <a:rPr lang="zh-CN" altLang="en-US"/>
              <a:t>控制相关</a:t>
            </a:r>
            <a:r>
              <a:rPr lang="zh-CN" altLang="en-US">
                <a:solidFill>
                  <a:srgbClr val="006600"/>
                </a:solidFill>
              </a:rPr>
              <a:t>－</a:t>
            </a:r>
            <a:r>
              <a:rPr kumimoji="1" lang="zh-CN" altLang="en-US">
                <a:solidFill>
                  <a:srgbClr val="CC0066"/>
                </a:solidFill>
              </a:rPr>
              <a:t>对</a:t>
            </a:r>
            <a:r>
              <a:rPr kumimoji="1" lang="zh-CN" altLang="en-US">
                <a:solidFill>
                  <a:srgbClr val="FF0000"/>
                </a:solidFill>
              </a:rPr>
              <a:t>条件分支</a:t>
            </a:r>
            <a:r>
              <a:rPr kumimoji="1" lang="zh-CN" altLang="en-US">
                <a:solidFill>
                  <a:srgbClr val="CC0066"/>
                </a:solidFill>
              </a:rPr>
              <a:t>指令的处理方法</a:t>
            </a:r>
          </a:p>
        </p:txBody>
      </p:sp>
      <p:sp>
        <p:nvSpPr>
          <p:cNvPr id="1722371" name="Rectangle 3"/>
          <p:cNvSpPr>
            <a:spLocks noGrp="1" noChangeArrowheads="1"/>
          </p:cNvSpPr>
          <p:nvPr>
            <p:ph type="body" idx="1"/>
          </p:nvPr>
        </p:nvSpPr>
        <p:spPr>
          <a:xfrm>
            <a:off x="538163" y="1771650"/>
            <a:ext cx="8066087" cy="4105275"/>
          </a:xfrm>
        </p:spPr>
        <p:txBody>
          <a:bodyPr/>
          <a:lstStyle/>
          <a:p>
            <a:pPr>
              <a:lnSpc>
                <a:spcPct val="110000"/>
              </a:lnSpc>
              <a:spcBef>
                <a:spcPct val="0"/>
              </a:spcBef>
            </a:pPr>
            <a:r>
              <a:rPr lang="zh-CN" altLang="en-US"/>
              <a:t>要保证猜错时可恢复分支点处原来的现场，</a:t>
            </a:r>
            <a:r>
              <a:rPr lang="en-US" altLang="zh-CN"/>
              <a:t>3</a:t>
            </a:r>
            <a:r>
              <a:rPr lang="zh-CN" altLang="en-US"/>
              <a:t>种方法：</a:t>
            </a:r>
          </a:p>
          <a:p>
            <a:pPr marL="990600" lvl="1" indent="-468313">
              <a:lnSpc>
                <a:spcPct val="110000"/>
              </a:lnSpc>
              <a:spcBef>
                <a:spcPct val="0"/>
              </a:spcBef>
              <a:buClr>
                <a:srgbClr val="008000"/>
              </a:buClr>
              <a:buSzTx/>
              <a:buFont typeface="Wingdings" pitchFamily="2" charset="2"/>
              <a:buAutoNum type="circleNumDbPlain"/>
            </a:pPr>
            <a:r>
              <a:rPr lang="zh-CN" altLang="en-US"/>
              <a:t>只</a:t>
            </a:r>
            <a:r>
              <a:rPr lang="zh-CN" altLang="en-US">
                <a:solidFill>
                  <a:srgbClr val="0000FF"/>
                </a:solidFill>
              </a:rPr>
              <a:t>译码</a:t>
            </a:r>
            <a:r>
              <a:rPr lang="zh-CN" altLang="en-US"/>
              <a:t>和</a:t>
            </a:r>
            <a:r>
              <a:rPr lang="zh-CN" altLang="en-US">
                <a:solidFill>
                  <a:srgbClr val="0000FF"/>
                </a:solidFill>
              </a:rPr>
              <a:t>准备好操作数</a:t>
            </a:r>
            <a:r>
              <a:rPr lang="zh-CN" altLang="en-US"/>
              <a:t>，在转移条件码出现之前不运算。如：</a:t>
            </a:r>
            <a:r>
              <a:rPr lang="en-US" altLang="zh-CN"/>
              <a:t>IBM360/91</a:t>
            </a:r>
          </a:p>
          <a:p>
            <a:pPr marL="990600" lvl="1" indent="-468313">
              <a:lnSpc>
                <a:spcPct val="110000"/>
              </a:lnSpc>
              <a:spcBef>
                <a:spcPct val="0"/>
              </a:spcBef>
              <a:buClr>
                <a:srgbClr val="008000"/>
              </a:buClr>
              <a:buSzTx/>
              <a:buFont typeface="Wingdings" pitchFamily="2" charset="2"/>
              <a:buAutoNum type="circleNumDbPlain"/>
            </a:pPr>
            <a:r>
              <a:rPr lang="zh-CN" altLang="en-US"/>
              <a:t>执行，但</a:t>
            </a:r>
            <a:r>
              <a:rPr lang="zh-CN" altLang="en-US">
                <a:solidFill>
                  <a:srgbClr val="0000FF"/>
                </a:solidFill>
              </a:rPr>
              <a:t>不送回运算结果</a:t>
            </a:r>
            <a:r>
              <a:rPr lang="zh-CN" altLang="en-US"/>
              <a:t>。</a:t>
            </a:r>
          </a:p>
          <a:p>
            <a:pPr marL="990600" lvl="1" indent="-468313">
              <a:lnSpc>
                <a:spcPct val="110000"/>
              </a:lnSpc>
              <a:spcBef>
                <a:spcPct val="0"/>
              </a:spcBef>
              <a:buClr>
                <a:srgbClr val="008000"/>
              </a:buClr>
              <a:buSzTx/>
              <a:buFont typeface="Wingdings" pitchFamily="2" charset="2"/>
              <a:buAutoNum type="circleNumDbPlain"/>
            </a:pPr>
            <a:r>
              <a:rPr lang="zh-CN" altLang="en-US"/>
              <a:t>采用</a:t>
            </a:r>
            <a:r>
              <a:rPr lang="zh-CN" altLang="en-US">
                <a:solidFill>
                  <a:srgbClr val="CC0000"/>
                </a:solidFill>
              </a:rPr>
              <a:t>后援寄存器</a:t>
            </a:r>
            <a:r>
              <a:rPr lang="zh-CN" altLang="en-US"/>
              <a:t>，将原始状态都保存起来，一旦猜错就取出后援寄存器的内容恢复分支点现场。</a:t>
            </a:r>
          </a:p>
        </p:txBody>
      </p:sp>
      <p:sp>
        <p:nvSpPr>
          <p:cNvPr id="1722372" name="Rectangle 4"/>
          <p:cNvSpPr>
            <a:spLocks noChangeArrowheads="1"/>
          </p:cNvSpPr>
          <p:nvPr/>
        </p:nvSpPr>
        <p:spPr bwMode="auto">
          <a:xfrm>
            <a:off x="719138" y="476250"/>
            <a:ext cx="8245475" cy="519113"/>
          </a:xfrm>
          <a:prstGeom prst="rect">
            <a:avLst/>
          </a:prstGeom>
          <a:noFill/>
          <a:ln w="28575" algn="ctr">
            <a:noFill/>
            <a:miter lim="800000"/>
            <a:headEnd/>
            <a:tailEnd/>
          </a:ln>
          <a:effectLst/>
        </p:spPr>
        <p:txBody>
          <a:bodyPr anchor="ctr">
            <a:spAutoFit/>
          </a:bodyPr>
          <a:lstStyle/>
          <a:p>
            <a:pPr algn="l">
              <a:spcBef>
                <a:spcPct val="0"/>
              </a:spcBef>
            </a:pPr>
            <a:r>
              <a:rPr kumimoji="1" lang="zh-CN" altLang="en-US">
                <a:solidFill>
                  <a:srgbClr val="006600"/>
                </a:solidFill>
                <a:latin typeface="Arial" charset="0"/>
                <a:ea typeface="黑体" pitchFamily="2" charset="-122"/>
              </a:rPr>
              <a:t>方法</a:t>
            </a:r>
            <a:r>
              <a:rPr kumimoji="1" lang="en-US" altLang="zh-CN">
                <a:solidFill>
                  <a:srgbClr val="006600"/>
                </a:solidFill>
                <a:latin typeface="Arial" charset="0"/>
                <a:ea typeface="黑体" pitchFamily="2" charset="-122"/>
              </a:rPr>
              <a:t>5</a:t>
            </a:r>
            <a:r>
              <a:rPr kumimoji="1" lang="zh-CN" altLang="en-US">
                <a:solidFill>
                  <a:srgbClr val="006600"/>
                </a:solidFill>
                <a:latin typeface="Arial" charset="0"/>
                <a:ea typeface="黑体" pitchFamily="2" charset="-122"/>
              </a:rPr>
              <a:t>：</a:t>
            </a:r>
            <a:r>
              <a:rPr kumimoji="1" lang="en-US" altLang="en-US">
                <a:solidFill>
                  <a:srgbClr val="006600"/>
                </a:solidFill>
                <a:latin typeface="Arial" charset="0"/>
                <a:ea typeface="黑体" pitchFamily="2" charset="-122"/>
              </a:rPr>
              <a:t>分支预测（branch prediction）</a:t>
            </a:r>
            <a:endParaRPr kumimoji="1" lang="zh-CN" altLang="en-US">
              <a:solidFill>
                <a:srgbClr val="006600"/>
              </a:solidFill>
              <a:latin typeface="Arial" charset="0"/>
              <a:ea typeface="黑体" pitchFamily="2" charset="-122"/>
            </a:endParaRPr>
          </a:p>
        </p:txBody>
      </p:sp>
      <p:sp>
        <p:nvSpPr>
          <p:cNvPr id="1722373" name="Rectangle 5"/>
          <p:cNvSpPr>
            <a:spLocks noChangeArrowheads="1"/>
          </p:cNvSpPr>
          <p:nvPr/>
        </p:nvSpPr>
        <p:spPr bwMode="auto">
          <a:xfrm>
            <a:off x="1042988" y="893763"/>
            <a:ext cx="7886700" cy="519112"/>
          </a:xfrm>
          <a:prstGeom prst="rect">
            <a:avLst/>
          </a:prstGeom>
          <a:noFill/>
          <a:ln w="28575" algn="ctr">
            <a:noFill/>
            <a:miter lim="800000"/>
            <a:headEnd/>
            <a:tailEnd/>
          </a:ln>
          <a:effectLst/>
        </p:spPr>
        <p:txBody>
          <a:bodyPr anchor="ctr">
            <a:spAutoFit/>
          </a:bodyPr>
          <a:lstStyle/>
          <a:p>
            <a:pPr algn="l">
              <a:spcBef>
                <a:spcPct val="0"/>
              </a:spcBef>
            </a:pPr>
            <a:r>
              <a:rPr kumimoji="1" lang="en-US" altLang="en-US">
                <a:solidFill>
                  <a:srgbClr val="FF0066"/>
                </a:solidFill>
                <a:latin typeface="Arial" charset="0"/>
                <a:ea typeface="黑体" pitchFamily="2" charset="-122"/>
              </a:rPr>
              <a:t>1</a:t>
            </a:r>
            <a:r>
              <a:rPr kumimoji="1" lang="en-US" altLang="zh-CN">
                <a:solidFill>
                  <a:srgbClr val="FF0066"/>
                </a:solidFill>
                <a:latin typeface="Arial" charset="0"/>
                <a:ea typeface="黑体" pitchFamily="2" charset="-122"/>
              </a:rPr>
              <a:t>. </a:t>
            </a:r>
            <a:r>
              <a:rPr kumimoji="1" lang="en-US" altLang="en-US">
                <a:solidFill>
                  <a:srgbClr val="FF0066"/>
                </a:solidFill>
                <a:latin typeface="Arial" charset="0"/>
                <a:ea typeface="黑体" pitchFamily="2" charset="-122"/>
              </a:rPr>
              <a:t>静态分支预测（</a:t>
            </a:r>
            <a:r>
              <a:rPr kumimoji="1" lang="en-US" altLang="en-US">
                <a:solidFill>
                  <a:srgbClr val="FF0066"/>
                </a:solidFill>
                <a:ea typeface="黑体" pitchFamily="2" charset="-122"/>
              </a:rPr>
              <a:t>static branch prediction</a:t>
            </a:r>
            <a:r>
              <a:rPr kumimoji="1" lang="en-US" altLang="en-US">
                <a:solidFill>
                  <a:srgbClr val="FF0066"/>
                </a:solidFill>
                <a:latin typeface="Arial" charset="0"/>
                <a:ea typeface="黑体" pitchFamily="2" charset="-122"/>
              </a:rPr>
              <a:t>）</a:t>
            </a:r>
            <a:endParaRPr kumimoji="1" lang="zh-CN" altLang="en-US">
              <a:solidFill>
                <a:srgbClr val="FF0066"/>
              </a:solidFill>
              <a:latin typeface="Arial" charset="0"/>
              <a:ea typeface="黑体" pitchFamily="2" charset="-122"/>
            </a:endParaRPr>
          </a:p>
        </p:txBody>
      </p:sp>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11"/>
          </p:nvPr>
        </p:nvSpPr>
        <p:spPr/>
        <p:txBody>
          <a:bodyPr/>
          <a:lstStyle/>
          <a:p>
            <a:fld id="{F1A3DAA8-098E-4DF3-A52C-D4A7F1B93C27}" type="slidenum">
              <a:rPr lang="zh-CN" altLang="en-US"/>
              <a:pPr/>
              <a:t>29</a:t>
            </a:fld>
            <a:endParaRPr lang="en-US" altLang="zh-CN"/>
          </a:p>
        </p:txBody>
      </p:sp>
      <p:sp>
        <p:nvSpPr>
          <p:cNvPr id="1661954" name="Rectangle 2"/>
          <p:cNvSpPr>
            <a:spLocks noGrp="1" noChangeArrowheads="1"/>
          </p:cNvSpPr>
          <p:nvPr>
            <p:ph type="title"/>
          </p:nvPr>
        </p:nvSpPr>
        <p:spPr/>
        <p:txBody>
          <a:bodyPr/>
          <a:lstStyle/>
          <a:p>
            <a:r>
              <a:rPr lang="en-US" altLang="zh-CN"/>
              <a:t>7.5.4 </a:t>
            </a:r>
            <a:r>
              <a:rPr lang="zh-CN" altLang="en-US"/>
              <a:t>控制相关</a:t>
            </a:r>
            <a:r>
              <a:rPr lang="zh-CN" altLang="en-US">
                <a:solidFill>
                  <a:srgbClr val="006600"/>
                </a:solidFill>
              </a:rPr>
              <a:t>－</a:t>
            </a:r>
            <a:r>
              <a:rPr kumimoji="1" lang="zh-CN" altLang="en-US">
                <a:solidFill>
                  <a:srgbClr val="CC0066"/>
                </a:solidFill>
              </a:rPr>
              <a:t>对</a:t>
            </a:r>
            <a:r>
              <a:rPr kumimoji="1" lang="zh-CN" altLang="en-US">
                <a:solidFill>
                  <a:srgbClr val="FF0000"/>
                </a:solidFill>
              </a:rPr>
              <a:t>条件分支</a:t>
            </a:r>
            <a:r>
              <a:rPr kumimoji="1" lang="zh-CN" altLang="en-US">
                <a:solidFill>
                  <a:srgbClr val="CC0066"/>
                </a:solidFill>
              </a:rPr>
              <a:t>指令的处理方法</a:t>
            </a:r>
          </a:p>
        </p:txBody>
      </p:sp>
      <p:sp>
        <p:nvSpPr>
          <p:cNvPr id="1661955" name="Rectangle 3"/>
          <p:cNvSpPr>
            <a:spLocks noGrp="1" noChangeArrowheads="1"/>
          </p:cNvSpPr>
          <p:nvPr>
            <p:ph type="body" idx="1"/>
          </p:nvPr>
        </p:nvSpPr>
        <p:spPr>
          <a:xfrm>
            <a:off x="250825" y="1341438"/>
            <a:ext cx="8893175" cy="5327650"/>
          </a:xfrm>
        </p:spPr>
        <p:txBody>
          <a:bodyPr/>
          <a:lstStyle/>
          <a:p>
            <a:pPr>
              <a:spcBef>
                <a:spcPct val="10000"/>
              </a:spcBef>
            </a:pPr>
            <a:r>
              <a:rPr lang="zh-CN" altLang="en-US"/>
              <a:t>通过记录分支指令的近期运行历史，并以此作为预测的依据，来提高分支预测的准确度。</a:t>
            </a:r>
          </a:p>
          <a:p>
            <a:pPr>
              <a:spcBef>
                <a:spcPct val="10000"/>
              </a:spcBef>
            </a:pPr>
            <a:r>
              <a:rPr lang="zh-CN" altLang="en-US">
                <a:solidFill>
                  <a:srgbClr val="CC0000"/>
                </a:solidFill>
              </a:rPr>
              <a:t>分支历史表</a:t>
            </a:r>
            <a:r>
              <a:rPr lang="zh-CN" altLang="en-US"/>
              <a:t>（</a:t>
            </a:r>
            <a:r>
              <a:rPr lang="en-US" altLang="zh-CN"/>
              <a:t>branch history table</a:t>
            </a:r>
            <a:r>
              <a:rPr lang="zh-CN" altLang="en-US"/>
              <a:t>）</a:t>
            </a:r>
            <a:br>
              <a:rPr lang="zh-CN" altLang="en-US"/>
            </a:br>
            <a:r>
              <a:rPr lang="zh-CN" altLang="en-US"/>
              <a:t>也称</a:t>
            </a:r>
            <a:r>
              <a:rPr lang="zh-CN" altLang="en-US">
                <a:solidFill>
                  <a:srgbClr val="0000FF"/>
                </a:solidFill>
              </a:rPr>
              <a:t>分支预测缓存</a:t>
            </a:r>
            <a:r>
              <a:rPr lang="zh-CN" altLang="en-US"/>
              <a:t>（</a:t>
            </a:r>
            <a:r>
              <a:rPr lang="en-US" altLang="zh-CN"/>
              <a:t>branch-prediction buffer</a:t>
            </a:r>
            <a:r>
              <a:rPr lang="zh-CN" altLang="en-US"/>
              <a:t>）</a:t>
            </a:r>
          </a:p>
        </p:txBody>
      </p:sp>
      <p:sp>
        <p:nvSpPr>
          <p:cNvPr id="1661956" name="Rectangle 4"/>
          <p:cNvSpPr>
            <a:spLocks noChangeArrowheads="1"/>
          </p:cNvSpPr>
          <p:nvPr/>
        </p:nvSpPr>
        <p:spPr bwMode="auto">
          <a:xfrm>
            <a:off x="719138" y="476250"/>
            <a:ext cx="8245475" cy="519113"/>
          </a:xfrm>
          <a:prstGeom prst="rect">
            <a:avLst/>
          </a:prstGeom>
          <a:noFill/>
          <a:ln w="28575" algn="ctr">
            <a:noFill/>
            <a:miter lim="800000"/>
            <a:headEnd/>
            <a:tailEnd/>
          </a:ln>
          <a:effectLst/>
        </p:spPr>
        <p:txBody>
          <a:bodyPr anchor="ctr">
            <a:spAutoFit/>
          </a:bodyPr>
          <a:lstStyle/>
          <a:p>
            <a:pPr algn="l">
              <a:spcBef>
                <a:spcPct val="0"/>
              </a:spcBef>
            </a:pPr>
            <a:r>
              <a:rPr kumimoji="1" lang="zh-CN" altLang="en-US">
                <a:solidFill>
                  <a:srgbClr val="006600"/>
                </a:solidFill>
                <a:latin typeface="Arial" charset="0"/>
                <a:ea typeface="黑体" pitchFamily="2" charset="-122"/>
              </a:rPr>
              <a:t>方法</a:t>
            </a:r>
            <a:r>
              <a:rPr kumimoji="1" lang="en-US" altLang="zh-CN">
                <a:solidFill>
                  <a:srgbClr val="006600"/>
                </a:solidFill>
                <a:latin typeface="Arial" charset="0"/>
                <a:ea typeface="黑体" pitchFamily="2" charset="-122"/>
              </a:rPr>
              <a:t>5</a:t>
            </a:r>
            <a:r>
              <a:rPr kumimoji="1" lang="zh-CN" altLang="en-US">
                <a:solidFill>
                  <a:srgbClr val="006600"/>
                </a:solidFill>
                <a:latin typeface="Arial" charset="0"/>
                <a:ea typeface="黑体" pitchFamily="2" charset="-122"/>
              </a:rPr>
              <a:t>：</a:t>
            </a:r>
            <a:r>
              <a:rPr kumimoji="1" lang="en-US" altLang="en-US">
                <a:solidFill>
                  <a:srgbClr val="006600"/>
                </a:solidFill>
                <a:latin typeface="Arial" charset="0"/>
                <a:ea typeface="黑体" pitchFamily="2" charset="-122"/>
              </a:rPr>
              <a:t>分支预测（branch prediction）</a:t>
            </a:r>
            <a:endParaRPr kumimoji="1" lang="zh-CN" altLang="en-US">
              <a:solidFill>
                <a:srgbClr val="006600"/>
              </a:solidFill>
              <a:latin typeface="Arial" charset="0"/>
              <a:ea typeface="黑体" pitchFamily="2" charset="-122"/>
            </a:endParaRPr>
          </a:p>
        </p:txBody>
      </p:sp>
      <p:sp>
        <p:nvSpPr>
          <p:cNvPr id="1661957" name="Rectangle 5"/>
          <p:cNvSpPr>
            <a:spLocks noChangeArrowheads="1"/>
          </p:cNvSpPr>
          <p:nvPr/>
        </p:nvSpPr>
        <p:spPr bwMode="auto">
          <a:xfrm>
            <a:off x="1042988" y="893763"/>
            <a:ext cx="7886700" cy="519112"/>
          </a:xfrm>
          <a:prstGeom prst="rect">
            <a:avLst/>
          </a:prstGeom>
          <a:noFill/>
          <a:ln w="28575" algn="ctr">
            <a:noFill/>
            <a:miter lim="800000"/>
            <a:headEnd/>
            <a:tailEnd/>
          </a:ln>
          <a:effectLst/>
        </p:spPr>
        <p:txBody>
          <a:bodyPr anchor="ctr">
            <a:spAutoFit/>
          </a:bodyPr>
          <a:lstStyle/>
          <a:p>
            <a:pPr algn="l">
              <a:spcBef>
                <a:spcPct val="0"/>
              </a:spcBef>
            </a:pPr>
            <a:r>
              <a:rPr kumimoji="1" lang="en-US" altLang="zh-CN">
                <a:solidFill>
                  <a:srgbClr val="FF0066"/>
                </a:solidFill>
                <a:latin typeface="Arial" charset="0"/>
                <a:ea typeface="黑体" pitchFamily="2" charset="-122"/>
              </a:rPr>
              <a:t>2. </a:t>
            </a:r>
            <a:r>
              <a:rPr kumimoji="1" lang="zh-CN" altLang="en-US">
                <a:solidFill>
                  <a:srgbClr val="FF0066"/>
                </a:solidFill>
                <a:latin typeface="Arial" charset="0"/>
                <a:ea typeface="黑体" pitchFamily="2" charset="-122"/>
              </a:rPr>
              <a:t>动态分支预测（</a:t>
            </a:r>
            <a:r>
              <a:rPr kumimoji="1" lang="en-US" altLang="zh-CN">
                <a:solidFill>
                  <a:srgbClr val="FF0066"/>
                </a:solidFill>
                <a:ea typeface="黑体" pitchFamily="2" charset="-122"/>
              </a:rPr>
              <a:t>dynamic branch prediction</a:t>
            </a:r>
            <a:r>
              <a:rPr kumimoji="1" lang="zh-CN" altLang="en-US">
                <a:solidFill>
                  <a:srgbClr val="FF0066"/>
                </a:solidFill>
                <a:latin typeface="Arial" charset="0"/>
                <a:ea typeface="黑体" pitchFamily="2" charset="-122"/>
              </a:rPr>
              <a:t>）</a:t>
            </a: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9058" name="Rectangle 2"/>
          <p:cNvSpPr>
            <a:spLocks noGrp="1" noChangeArrowheads="1"/>
          </p:cNvSpPr>
          <p:nvPr>
            <p:ph type="subTitle" idx="1"/>
          </p:nvPr>
        </p:nvSpPr>
        <p:spPr>
          <a:xfrm>
            <a:off x="395288" y="1700213"/>
            <a:ext cx="8604250" cy="2592387"/>
          </a:xfrm>
          <a:noFill/>
          <a:ln/>
        </p:spPr>
        <p:txBody>
          <a:bodyPr anchor="ctr"/>
          <a:lstStyle/>
          <a:p>
            <a:pPr>
              <a:spcBef>
                <a:spcPct val="0"/>
              </a:spcBef>
              <a:buClrTx/>
              <a:buFont typeface="Arial" charset="0"/>
              <a:buNone/>
            </a:pPr>
            <a:r>
              <a:rPr lang="zh-CN" altLang="en-US" sz="4000" b="0">
                <a:solidFill>
                  <a:srgbClr val="FFFFFF"/>
                </a:solidFill>
                <a:latin typeface="Arial" charset="0"/>
                <a:ea typeface="黑体" pitchFamily="2" charset="-122"/>
              </a:rPr>
              <a:t>计算机</a:t>
            </a:r>
            <a:r>
              <a:rPr lang="zh-CN" altLang="en-US" sz="4000" b="0">
                <a:solidFill>
                  <a:srgbClr val="FFCC00"/>
                </a:solidFill>
                <a:latin typeface="Arial" charset="0"/>
                <a:ea typeface="黑体" pitchFamily="2" charset="-122"/>
              </a:rPr>
              <a:t>组成</a:t>
            </a:r>
            <a:r>
              <a:rPr lang="zh-CN" altLang="en-US" sz="4000" b="0">
                <a:solidFill>
                  <a:srgbClr val="FFFFFF"/>
                </a:solidFill>
                <a:latin typeface="Arial" charset="0"/>
                <a:ea typeface="黑体" pitchFamily="2" charset="-122"/>
              </a:rPr>
              <a:t>与</a:t>
            </a:r>
            <a:r>
              <a:rPr lang="zh-CN" altLang="en-US" sz="4000" b="0">
                <a:solidFill>
                  <a:srgbClr val="FFCC00"/>
                </a:solidFill>
                <a:latin typeface="Arial" charset="0"/>
                <a:ea typeface="黑体" pitchFamily="2" charset="-122"/>
              </a:rPr>
              <a:t>体系结构</a:t>
            </a:r>
            <a:endParaRPr lang="zh-CN" altLang="en-US" sz="4000" b="0">
              <a:solidFill>
                <a:srgbClr val="FFFFFF"/>
              </a:solidFill>
              <a:latin typeface="Arial" charset="0"/>
              <a:ea typeface="黑体" pitchFamily="2" charset="-122"/>
            </a:endParaRPr>
          </a:p>
          <a:p>
            <a:pPr>
              <a:spcBef>
                <a:spcPct val="0"/>
              </a:spcBef>
              <a:buClrTx/>
              <a:buFont typeface="Arial" charset="0"/>
              <a:buNone/>
            </a:pPr>
            <a:r>
              <a:rPr lang="zh-CN" altLang="en-US" sz="4000" b="0">
                <a:solidFill>
                  <a:srgbClr val="FFFFFF"/>
                </a:solidFill>
                <a:latin typeface="Arial" charset="0"/>
                <a:ea typeface="黑体" pitchFamily="2" charset="-122"/>
              </a:rPr>
              <a:t>第</a:t>
            </a:r>
            <a:r>
              <a:rPr lang="en-US" altLang="zh-CN" sz="7300" b="0">
                <a:solidFill>
                  <a:srgbClr val="FFFFFF"/>
                </a:solidFill>
                <a:latin typeface="Arial" charset="0"/>
                <a:ea typeface="黑体" pitchFamily="2" charset="-122"/>
              </a:rPr>
              <a:t>7</a:t>
            </a:r>
            <a:r>
              <a:rPr lang="zh-CN" altLang="en-US" sz="4000" b="0">
                <a:solidFill>
                  <a:srgbClr val="FFFFFF"/>
                </a:solidFill>
                <a:latin typeface="Arial" charset="0"/>
                <a:ea typeface="黑体" pitchFamily="2" charset="-122"/>
              </a:rPr>
              <a:t>章</a:t>
            </a:r>
            <a:r>
              <a:rPr lang="zh-CN" altLang="en-US" sz="3600" b="0">
                <a:solidFill>
                  <a:srgbClr val="FFFFFF"/>
                </a:solidFill>
                <a:latin typeface="Arial" charset="0"/>
                <a:ea typeface="黑体" pitchFamily="2" charset="-122"/>
              </a:rPr>
              <a:t>  </a:t>
            </a:r>
            <a:r>
              <a:rPr lang="zh-CN" altLang="en-US" sz="3600" b="0">
                <a:solidFill>
                  <a:srgbClr val="99FF66"/>
                </a:solidFill>
                <a:latin typeface="Arial" charset="0"/>
                <a:ea typeface="黑体" pitchFamily="2" charset="-122"/>
              </a:rPr>
              <a:t>流水线技术</a:t>
            </a:r>
            <a:r>
              <a:rPr lang="zh-CN" altLang="en-US" sz="3600" b="0">
                <a:solidFill>
                  <a:srgbClr val="FFFFFF"/>
                </a:solidFill>
                <a:latin typeface="Arial" charset="0"/>
                <a:ea typeface="黑体" pitchFamily="2" charset="-122"/>
              </a:rPr>
              <a:t>与</a:t>
            </a:r>
            <a:r>
              <a:rPr lang="zh-CN" altLang="en-US" sz="3600" b="0">
                <a:solidFill>
                  <a:srgbClr val="FF99FF"/>
                </a:solidFill>
                <a:latin typeface="Arial" charset="0"/>
                <a:ea typeface="黑体" pitchFamily="2" charset="-122"/>
              </a:rPr>
              <a:t>指令级并行</a:t>
            </a:r>
          </a:p>
        </p:txBody>
      </p:sp>
      <p:sp>
        <p:nvSpPr>
          <p:cNvPr id="1709059" name="Rectangle 3"/>
          <p:cNvSpPr>
            <a:spLocks noChangeArrowheads="1"/>
          </p:cNvSpPr>
          <p:nvPr/>
        </p:nvSpPr>
        <p:spPr bwMode="auto">
          <a:xfrm>
            <a:off x="1979613" y="4437112"/>
            <a:ext cx="6985000" cy="793750"/>
          </a:xfrm>
          <a:prstGeom prst="rect">
            <a:avLst/>
          </a:prstGeom>
          <a:noFill/>
          <a:ln w="9525">
            <a:noFill/>
            <a:miter lim="800000"/>
            <a:headEnd/>
            <a:tailEnd/>
          </a:ln>
          <a:effectLst/>
        </p:spPr>
        <p:txBody>
          <a:bodyPr/>
          <a:lstStyle/>
          <a:p>
            <a:pPr algn="r">
              <a:spcBef>
                <a:spcPct val="20000"/>
              </a:spcBef>
              <a:buClr>
                <a:schemeClr val="bg2"/>
              </a:buClr>
              <a:buSzPct val="75000"/>
              <a:buFont typeface="Wingdings" pitchFamily="2" charset="2"/>
              <a:buNone/>
            </a:pPr>
            <a:r>
              <a:rPr lang="en-US" altLang="zh-CN" sz="3800" dirty="0">
                <a:ea typeface="楷体_GB2312" pitchFamily="49" charset="-122"/>
              </a:rPr>
              <a:t>7.5 </a:t>
            </a:r>
            <a:r>
              <a:rPr lang="zh-CN" altLang="en-US" sz="3800" dirty="0">
                <a:ea typeface="楷体_GB2312" pitchFamily="49" charset="-122"/>
              </a:rPr>
              <a:t>指令流水线的性能提高</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afterEffect">
                                  <p:stCondLst>
                                    <p:cond delay="0"/>
                                  </p:stCondLst>
                                  <p:childTnLst>
                                    <p:set>
                                      <p:cBhvr>
                                        <p:cTn id="6" dur="1" fill="hold">
                                          <p:stCondLst>
                                            <p:cond delay="0"/>
                                          </p:stCondLst>
                                        </p:cTn>
                                        <p:tgtEl>
                                          <p:spTgt spid="1709058">
                                            <p:txEl>
                                              <p:pRg st="0" end="0"/>
                                            </p:txEl>
                                          </p:spTgt>
                                        </p:tgtEl>
                                        <p:attrNameLst>
                                          <p:attrName>style.visibility</p:attrName>
                                        </p:attrNameLst>
                                      </p:cBhvr>
                                      <p:to>
                                        <p:strVal val="visible"/>
                                      </p:to>
                                    </p:set>
                                    <p:anim calcmode="lin" valueType="num">
                                      <p:cBhvr>
                                        <p:cTn id="7" dur="500" fill="hold"/>
                                        <p:tgtEl>
                                          <p:spTgt spid="1709058">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1709058">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1709058">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1709058">
                                            <p:txEl>
                                              <p:pRg st="0" end="0"/>
                                            </p:txEl>
                                          </p:spTgt>
                                        </p:tgtEl>
                                        <p:attrNameLst>
                                          <p:attrName>ppt_y</p:attrName>
                                        </p:attrNameLst>
                                      </p:cBhvr>
                                      <p:tavLst>
                                        <p:tav tm="0">
                                          <p:val>
                                            <p:strVal val="#ppt_y"/>
                                          </p:val>
                                        </p:tav>
                                        <p:tav tm="100000">
                                          <p:val>
                                            <p:strVal val="#ppt_y"/>
                                          </p:val>
                                        </p:tav>
                                      </p:tavLst>
                                    </p:anim>
                                  </p:childTnLst>
                                </p:cTn>
                              </p:par>
                            </p:childTnLst>
                          </p:cTn>
                        </p:par>
                        <p:par>
                          <p:cTn id="11" fill="hold">
                            <p:stCondLst>
                              <p:cond delay="500"/>
                            </p:stCondLst>
                            <p:childTnLst>
                              <p:par>
                                <p:cTn id="12" presetID="2" presetClass="entr" presetSubtype="2" fill="hold" nodeType="afterEffect">
                                  <p:stCondLst>
                                    <p:cond delay="0"/>
                                  </p:stCondLst>
                                  <p:childTnLst>
                                    <p:set>
                                      <p:cBhvr>
                                        <p:cTn id="13" dur="1" fill="hold">
                                          <p:stCondLst>
                                            <p:cond delay="0"/>
                                          </p:stCondLst>
                                        </p:cTn>
                                        <p:tgtEl>
                                          <p:spTgt spid="1709058">
                                            <p:txEl>
                                              <p:pRg st="1" end="1"/>
                                            </p:txEl>
                                          </p:spTgt>
                                        </p:tgtEl>
                                        <p:attrNameLst>
                                          <p:attrName>style.visibility</p:attrName>
                                        </p:attrNameLst>
                                      </p:cBhvr>
                                      <p:to>
                                        <p:strVal val="visible"/>
                                      </p:to>
                                    </p:set>
                                    <p:anim calcmode="lin" valueType="num">
                                      <p:cBhvr additive="base">
                                        <p:cTn id="14" dur="500" fill="hold"/>
                                        <p:tgtEl>
                                          <p:spTgt spid="1709058">
                                            <p:txEl>
                                              <p:pRg st="1" end="1"/>
                                            </p:tx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1709058">
                                            <p:txEl>
                                              <p:pRg st="1" end="1"/>
                                            </p:txEl>
                                          </p:spTgt>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8" fill="hold" nodeType="afterEffect">
                                  <p:stCondLst>
                                    <p:cond delay="0"/>
                                  </p:stCondLst>
                                  <p:childTnLst>
                                    <p:set>
                                      <p:cBhvr>
                                        <p:cTn id="18" dur="1" fill="hold">
                                          <p:stCondLst>
                                            <p:cond delay="0"/>
                                          </p:stCondLst>
                                        </p:cTn>
                                        <p:tgtEl>
                                          <p:spTgt spid="1709059">
                                            <p:txEl>
                                              <p:pRg st="0" end="0"/>
                                            </p:txEl>
                                          </p:spTgt>
                                        </p:tgtEl>
                                        <p:attrNameLst>
                                          <p:attrName>style.visibility</p:attrName>
                                        </p:attrNameLst>
                                      </p:cBhvr>
                                      <p:to>
                                        <p:strVal val="visible"/>
                                      </p:to>
                                    </p:set>
                                    <p:anim calcmode="lin" valueType="num">
                                      <p:cBhvr additive="base">
                                        <p:cTn id="19" dur="500" fill="hold"/>
                                        <p:tgtEl>
                                          <p:spTgt spid="1709059">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0905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灯片编号占位符 4"/>
          <p:cNvSpPr>
            <a:spLocks noGrp="1"/>
          </p:cNvSpPr>
          <p:nvPr>
            <p:ph type="sldNum" sz="quarter" idx="11"/>
          </p:nvPr>
        </p:nvSpPr>
        <p:spPr/>
        <p:txBody>
          <a:bodyPr/>
          <a:lstStyle/>
          <a:p>
            <a:fld id="{4DBCA62B-0636-45E6-95D4-500371BABECF}" type="slidenum">
              <a:rPr lang="zh-CN" altLang="en-US"/>
              <a:pPr/>
              <a:t>30</a:t>
            </a:fld>
            <a:endParaRPr lang="en-US" altLang="zh-CN"/>
          </a:p>
        </p:txBody>
      </p:sp>
      <p:sp>
        <p:nvSpPr>
          <p:cNvPr id="1662978" name="Rectangle 2"/>
          <p:cNvSpPr>
            <a:spLocks noGrp="1" noChangeArrowheads="1"/>
          </p:cNvSpPr>
          <p:nvPr>
            <p:ph type="title"/>
          </p:nvPr>
        </p:nvSpPr>
        <p:spPr/>
        <p:txBody>
          <a:bodyPr/>
          <a:lstStyle/>
          <a:p>
            <a:r>
              <a:rPr lang="en-US" altLang="zh-CN"/>
              <a:t>7.5.4 </a:t>
            </a:r>
            <a:r>
              <a:rPr lang="zh-CN" altLang="en-US"/>
              <a:t>控制相关</a:t>
            </a:r>
            <a:r>
              <a:rPr lang="zh-CN" altLang="en-US">
                <a:solidFill>
                  <a:srgbClr val="006600"/>
                </a:solidFill>
              </a:rPr>
              <a:t>－</a:t>
            </a:r>
            <a:r>
              <a:rPr kumimoji="1" lang="zh-CN" altLang="en-US">
                <a:solidFill>
                  <a:srgbClr val="CC0066"/>
                </a:solidFill>
              </a:rPr>
              <a:t>对</a:t>
            </a:r>
            <a:r>
              <a:rPr kumimoji="1" lang="zh-CN" altLang="en-US">
                <a:solidFill>
                  <a:srgbClr val="FF0000"/>
                </a:solidFill>
              </a:rPr>
              <a:t>条件分支</a:t>
            </a:r>
            <a:r>
              <a:rPr kumimoji="1" lang="zh-CN" altLang="en-US">
                <a:solidFill>
                  <a:srgbClr val="CC0066"/>
                </a:solidFill>
              </a:rPr>
              <a:t>指令的处理方法</a:t>
            </a:r>
          </a:p>
        </p:txBody>
      </p:sp>
      <p:sp>
        <p:nvSpPr>
          <p:cNvPr id="1662979" name="Rectangle 3"/>
          <p:cNvSpPr>
            <a:spLocks noGrp="1" noChangeArrowheads="1"/>
          </p:cNvSpPr>
          <p:nvPr>
            <p:ph type="body" idx="1"/>
          </p:nvPr>
        </p:nvSpPr>
        <p:spPr>
          <a:xfrm>
            <a:off x="250825" y="1341438"/>
            <a:ext cx="8893175" cy="574675"/>
          </a:xfrm>
        </p:spPr>
        <p:txBody>
          <a:bodyPr/>
          <a:lstStyle/>
          <a:p>
            <a:pPr>
              <a:spcBef>
                <a:spcPct val="10000"/>
              </a:spcBef>
            </a:pPr>
            <a:r>
              <a:rPr lang="zh-CN" altLang="en-US">
                <a:solidFill>
                  <a:srgbClr val="CC0000"/>
                </a:solidFill>
              </a:rPr>
              <a:t>分支历史表</a:t>
            </a:r>
            <a:r>
              <a:rPr lang="zh-CN" altLang="en-US"/>
              <a:t>（</a:t>
            </a:r>
            <a:r>
              <a:rPr lang="en-US" altLang="zh-CN"/>
              <a:t>branch history table</a:t>
            </a:r>
            <a:r>
              <a:rPr lang="zh-CN" altLang="en-US"/>
              <a:t>）</a:t>
            </a:r>
          </a:p>
        </p:txBody>
      </p:sp>
      <p:sp>
        <p:nvSpPr>
          <p:cNvPr id="1662980" name="Rectangle 4"/>
          <p:cNvSpPr>
            <a:spLocks noChangeArrowheads="1"/>
          </p:cNvSpPr>
          <p:nvPr/>
        </p:nvSpPr>
        <p:spPr bwMode="auto">
          <a:xfrm>
            <a:off x="719138" y="476250"/>
            <a:ext cx="8245475" cy="519113"/>
          </a:xfrm>
          <a:prstGeom prst="rect">
            <a:avLst/>
          </a:prstGeom>
          <a:noFill/>
          <a:ln w="28575" algn="ctr">
            <a:noFill/>
            <a:miter lim="800000"/>
            <a:headEnd/>
            <a:tailEnd/>
          </a:ln>
          <a:effectLst/>
        </p:spPr>
        <p:txBody>
          <a:bodyPr anchor="ctr">
            <a:spAutoFit/>
          </a:bodyPr>
          <a:lstStyle/>
          <a:p>
            <a:pPr algn="l">
              <a:spcBef>
                <a:spcPct val="0"/>
              </a:spcBef>
            </a:pPr>
            <a:r>
              <a:rPr kumimoji="1" lang="zh-CN" altLang="en-US">
                <a:solidFill>
                  <a:srgbClr val="006600"/>
                </a:solidFill>
                <a:latin typeface="Arial" charset="0"/>
                <a:ea typeface="黑体" pitchFamily="2" charset="-122"/>
              </a:rPr>
              <a:t>方法</a:t>
            </a:r>
            <a:r>
              <a:rPr kumimoji="1" lang="en-US" altLang="zh-CN">
                <a:solidFill>
                  <a:srgbClr val="006600"/>
                </a:solidFill>
                <a:latin typeface="Arial" charset="0"/>
                <a:ea typeface="黑体" pitchFamily="2" charset="-122"/>
              </a:rPr>
              <a:t>5</a:t>
            </a:r>
            <a:r>
              <a:rPr kumimoji="1" lang="zh-CN" altLang="en-US">
                <a:solidFill>
                  <a:srgbClr val="006600"/>
                </a:solidFill>
                <a:latin typeface="Arial" charset="0"/>
                <a:ea typeface="黑体" pitchFamily="2" charset="-122"/>
              </a:rPr>
              <a:t>：</a:t>
            </a:r>
            <a:r>
              <a:rPr kumimoji="1" lang="en-US" altLang="en-US">
                <a:solidFill>
                  <a:srgbClr val="006600"/>
                </a:solidFill>
                <a:latin typeface="Arial" charset="0"/>
                <a:ea typeface="黑体" pitchFamily="2" charset="-122"/>
              </a:rPr>
              <a:t>分支预测（branch prediction）</a:t>
            </a:r>
            <a:endParaRPr kumimoji="1" lang="zh-CN" altLang="en-US">
              <a:solidFill>
                <a:srgbClr val="006600"/>
              </a:solidFill>
              <a:latin typeface="Arial" charset="0"/>
              <a:ea typeface="黑体" pitchFamily="2" charset="-122"/>
            </a:endParaRPr>
          </a:p>
        </p:txBody>
      </p:sp>
      <p:sp>
        <p:nvSpPr>
          <p:cNvPr id="1662981" name="Rectangle 5"/>
          <p:cNvSpPr>
            <a:spLocks noChangeArrowheads="1"/>
          </p:cNvSpPr>
          <p:nvPr/>
        </p:nvSpPr>
        <p:spPr bwMode="auto">
          <a:xfrm>
            <a:off x="1042988" y="893763"/>
            <a:ext cx="7886700" cy="519112"/>
          </a:xfrm>
          <a:prstGeom prst="rect">
            <a:avLst/>
          </a:prstGeom>
          <a:noFill/>
          <a:ln w="28575" algn="ctr">
            <a:noFill/>
            <a:miter lim="800000"/>
            <a:headEnd/>
            <a:tailEnd/>
          </a:ln>
          <a:effectLst/>
        </p:spPr>
        <p:txBody>
          <a:bodyPr anchor="ctr">
            <a:spAutoFit/>
          </a:bodyPr>
          <a:lstStyle/>
          <a:p>
            <a:pPr algn="l">
              <a:spcBef>
                <a:spcPct val="0"/>
              </a:spcBef>
            </a:pPr>
            <a:r>
              <a:rPr kumimoji="1" lang="en-US" altLang="zh-CN">
                <a:solidFill>
                  <a:srgbClr val="FF0066"/>
                </a:solidFill>
                <a:latin typeface="Arial" charset="0"/>
                <a:ea typeface="黑体" pitchFamily="2" charset="-122"/>
              </a:rPr>
              <a:t>2. </a:t>
            </a:r>
            <a:r>
              <a:rPr kumimoji="1" lang="zh-CN" altLang="en-US">
                <a:solidFill>
                  <a:srgbClr val="FF0066"/>
                </a:solidFill>
                <a:latin typeface="Arial" charset="0"/>
                <a:ea typeface="黑体" pitchFamily="2" charset="-122"/>
              </a:rPr>
              <a:t>动态分支预测（</a:t>
            </a:r>
            <a:r>
              <a:rPr kumimoji="1" lang="en-US" altLang="zh-CN">
                <a:solidFill>
                  <a:srgbClr val="FF0066"/>
                </a:solidFill>
                <a:ea typeface="黑体" pitchFamily="2" charset="-122"/>
              </a:rPr>
              <a:t>dynamic branch prediction</a:t>
            </a:r>
            <a:r>
              <a:rPr kumimoji="1" lang="zh-CN" altLang="en-US">
                <a:solidFill>
                  <a:srgbClr val="FF0066"/>
                </a:solidFill>
                <a:latin typeface="Arial" charset="0"/>
                <a:ea typeface="黑体" pitchFamily="2" charset="-122"/>
              </a:rPr>
              <a:t>）</a:t>
            </a:r>
          </a:p>
        </p:txBody>
      </p:sp>
      <p:graphicFrame>
        <p:nvGraphicFramePr>
          <p:cNvPr id="1662982" name="Group 6"/>
          <p:cNvGraphicFramePr>
            <a:graphicFrameLocks noGrp="1"/>
          </p:cNvGraphicFramePr>
          <p:nvPr/>
        </p:nvGraphicFramePr>
        <p:xfrm>
          <a:off x="525463" y="2924175"/>
          <a:ext cx="1895475" cy="3161983"/>
        </p:xfrm>
        <a:graphic>
          <a:graphicData uri="http://schemas.openxmlformats.org/drawingml/2006/table">
            <a:tbl>
              <a:tblPr/>
              <a:tblGrid>
                <a:gridCol w="288925">
                  <a:extLst>
                    <a:ext uri="{9D8B030D-6E8A-4147-A177-3AD203B41FA5}">
                      <a16:colId xmlns:a16="http://schemas.microsoft.com/office/drawing/2014/main" val="20000"/>
                    </a:ext>
                  </a:extLst>
                </a:gridCol>
                <a:gridCol w="360362">
                  <a:extLst>
                    <a:ext uri="{9D8B030D-6E8A-4147-A177-3AD203B41FA5}">
                      <a16:colId xmlns:a16="http://schemas.microsoft.com/office/drawing/2014/main" val="20001"/>
                    </a:ext>
                  </a:extLst>
                </a:gridCol>
                <a:gridCol w="863600">
                  <a:extLst>
                    <a:ext uri="{9D8B030D-6E8A-4147-A177-3AD203B41FA5}">
                      <a16:colId xmlns:a16="http://schemas.microsoft.com/office/drawing/2014/main" val="20002"/>
                    </a:ext>
                  </a:extLst>
                </a:gridCol>
                <a:gridCol w="382588">
                  <a:extLst>
                    <a:ext uri="{9D8B030D-6E8A-4147-A177-3AD203B41FA5}">
                      <a16:colId xmlns:a16="http://schemas.microsoft.com/office/drawing/2014/main" val="20003"/>
                    </a:ext>
                  </a:extLst>
                </a:gridCol>
              </a:tblGrid>
              <a:tr h="60166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87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charset="-122"/>
                        </a:rPr>
                        <a:t>6</a:t>
                      </a:r>
                    </a:p>
                  </a:txBody>
                  <a:tcPr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603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charset="-122"/>
                        </a:rPr>
                        <a:t>5</a:t>
                      </a:r>
                    </a:p>
                  </a:txBody>
                  <a:tcPr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603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charset="-122"/>
                        </a:rPr>
                        <a:t>4</a:t>
                      </a:r>
                    </a:p>
                  </a:txBody>
                  <a:tcPr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603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charset="-122"/>
                        </a:rPr>
                        <a:t>3</a:t>
                      </a:r>
                    </a:p>
                  </a:txBody>
                  <a:tcPr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587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charset="-122"/>
                        </a:rPr>
                        <a:t>2</a:t>
                      </a:r>
                    </a:p>
                  </a:txBody>
                  <a:tcPr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603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charset="-122"/>
                        </a:rPr>
                        <a:t>1</a:t>
                      </a:r>
                    </a:p>
                  </a:txBody>
                  <a:tcPr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603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charset="-122"/>
                        </a:rPr>
                        <a:t>0</a:t>
                      </a:r>
                    </a:p>
                  </a:txBody>
                  <a:tcPr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pSp>
        <p:nvGrpSpPr>
          <p:cNvPr id="1663038" name="Group 62"/>
          <p:cNvGrpSpPr>
            <a:grpSpLocks/>
          </p:cNvGrpSpPr>
          <p:nvPr/>
        </p:nvGrpSpPr>
        <p:grpSpPr bwMode="auto">
          <a:xfrm>
            <a:off x="669925" y="3140075"/>
            <a:ext cx="287338" cy="144463"/>
            <a:chOff x="431" y="1608"/>
            <a:chExt cx="453" cy="249"/>
          </a:xfrm>
        </p:grpSpPr>
        <p:sp>
          <p:nvSpPr>
            <p:cNvPr id="1663039" name="Freeform 63"/>
            <p:cNvSpPr>
              <a:spLocks/>
            </p:cNvSpPr>
            <p:nvPr/>
          </p:nvSpPr>
          <p:spPr bwMode="auto">
            <a:xfrm>
              <a:off x="431" y="1608"/>
              <a:ext cx="453" cy="151"/>
            </a:xfrm>
            <a:custGeom>
              <a:avLst/>
              <a:gdLst/>
              <a:ahLst/>
              <a:cxnLst>
                <a:cxn ang="0">
                  <a:pos x="0" y="98"/>
                </a:cxn>
                <a:cxn ang="0">
                  <a:pos x="136" y="8"/>
                </a:cxn>
                <a:cxn ang="0">
                  <a:pos x="317" y="144"/>
                </a:cxn>
                <a:cxn ang="0">
                  <a:pos x="453" y="53"/>
                </a:cxn>
              </a:cxnLst>
              <a:rect l="0" t="0" r="r" b="b"/>
              <a:pathLst>
                <a:path w="453" h="151">
                  <a:moveTo>
                    <a:pt x="0" y="98"/>
                  </a:moveTo>
                  <a:cubicBezTo>
                    <a:pt x="41" y="49"/>
                    <a:pt x="83" y="0"/>
                    <a:pt x="136" y="8"/>
                  </a:cubicBezTo>
                  <a:cubicBezTo>
                    <a:pt x="189" y="16"/>
                    <a:pt x="264" y="137"/>
                    <a:pt x="317" y="144"/>
                  </a:cubicBezTo>
                  <a:cubicBezTo>
                    <a:pt x="370" y="151"/>
                    <a:pt x="411" y="102"/>
                    <a:pt x="453" y="53"/>
                  </a:cubicBezTo>
                </a:path>
              </a:pathLst>
            </a:custGeom>
            <a:noFill/>
            <a:ln w="28575" cap="flat" cmpd="sng">
              <a:solidFill>
                <a:schemeClr val="tx1"/>
              </a:solidFill>
              <a:prstDash val="solid"/>
              <a:round/>
              <a:headEnd/>
              <a:tailEnd/>
            </a:ln>
            <a:effectLst/>
          </p:spPr>
          <p:txBody>
            <a:bodyPr wrap="none" anchor="ctr"/>
            <a:lstStyle/>
            <a:p>
              <a:endParaRPr lang="zh-CN" altLang="en-US"/>
            </a:p>
          </p:txBody>
        </p:sp>
        <p:sp>
          <p:nvSpPr>
            <p:cNvPr id="1663040" name="Freeform 64"/>
            <p:cNvSpPr>
              <a:spLocks/>
            </p:cNvSpPr>
            <p:nvPr/>
          </p:nvSpPr>
          <p:spPr bwMode="auto">
            <a:xfrm>
              <a:off x="431" y="1706"/>
              <a:ext cx="453" cy="151"/>
            </a:xfrm>
            <a:custGeom>
              <a:avLst/>
              <a:gdLst/>
              <a:ahLst/>
              <a:cxnLst>
                <a:cxn ang="0">
                  <a:pos x="0" y="98"/>
                </a:cxn>
                <a:cxn ang="0">
                  <a:pos x="136" y="8"/>
                </a:cxn>
                <a:cxn ang="0">
                  <a:pos x="317" y="144"/>
                </a:cxn>
                <a:cxn ang="0">
                  <a:pos x="453" y="53"/>
                </a:cxn>
              </a:cxnLst>
              <a:rect l="0" t="0" r="r" b="b"/>
              <a:pathLst>
                <a:path w="453" h="151">
                  <a:moveTo>
                    <a:pt x="0" y="98"/>
                  </a:moveTo>
                  <a:cubicBezTo>
                    <a:pt x="41" y="49"/>
                    <a:pt x="83" y="0"/>
                    <a:pt x="136" y="8"/>
                  </a:cubicBezTo>
                  <a:cubicBezTo>
                    <a:pt x="189" y="16"/>
                    <a:pt x="264" y="137"/>
                    <a:pt x="317" y="144"/>
                  </a:cubicBezTo>
                  <a:cubicBezTo>
                    <a:pt x="370" y="151"/>
                    <a:pt x="411" y="102"/>
                    <a:pt x="453" y="53"/>
                  </a:cubicBezTo>
                </a:path>
              </a:pathLst>
            </a:custGeom>
            <a:noFill/>
            <a:ln w="28575" cap="flat" cmpd="sng">
              <a:solidFill>
                <a:schemeClr val="tx1"/>
              </a:solidFill>
              <a:prstDash val="solid"/>
              <a:round/>
              <a:headEnd/>
              <a:tailEnd/>
            </a:ln>
            <a:effectLst/>
          </p:spPr>
          <p:txBody>
            <a:bodyPr wrap="none" anchor="ctr"/>
            <a:lstStyle/>
            <a:p>
              <a:endParaRPr lang="zh-CN" altLang="en-US"/>
            </a:p>
          </p:txBody>
        </p:sp>
      </p:grpSp>
      <p:grpSp>
        <p:nvGrpSpPr>
          <p:cNvPr id="1663041" name="Group 65"/>
          <p:cNvGrpSpPr>
            <a:grpSpLocks/>
          </p:cNvGrpSpPr>
          <p:nvPr/>
        </p:nvGrpSpPr>
        <p:grpSpPr bwMode="auto">
          <a:xfrm>
            <a:off x="1030288" y="3140075"/>
            <a:ext cx="287337" cy="144463"/>
            <a:chOff x="431" y="1608"/>
            <a:chExt cx="453" cy="249"/>
          </a:xfrm>
        </p:grpSpPr>
        <p:sp>
          <p:nvSpPr>
            <p:cNvPr id="1663042" name="Freeform 66"/>
            <p:cNvSpPr>
              <a:spLocks/>
            </p:cNvSpPr>
            <p:nvPr/>
          </p:nvSpPr>
          <p:spPr bwMode="auto">
            <a:xfrm>
              <a:off x="431" y="1608"/>
              <a:ext cx="453" cy="151"/>
            </a:xfrm>
            <a:custGeom>
              <a:avLst/>
              <a:gdLst/>
              <a:ahLst/>
              <a:cxnLst>
                <a:cxn ang="0">
                  <a:pos x="0" y="98"/>
                </a:cxn>
                <a:cxn ang="0">
                  <a:pos x="136" y="8"/>
                </a:cxn>
                <a:cxn ang="0">
                  <a:pos x="317" y="144"/>
                </a:cxn>
                <a:cxn ang="0">
                  <a:pos x="453" y="53"/>
                </a:cxn>
              </a:cxnLst>
              <a:rect l="0" t="0" r="r" b="b"/>
              <a:pathLst>
                <a:path w="453" h="151">
                  <a:moveTo>
                    <a:pt x="0" y="98"/>
                  </a:moveTo>
                  <a:cubicBezTo>
                    <a:pt x="41" y="49"/>
                    <a:pt x="83" y="0"/>
                    <a:pt x="136" y="8"/>
                  </a:cubicBezTo>
                  <a:cubicBezTo>
                    <a:pt x="189" y="16"/>
                    <a:pt x="264" y="137"/>
                    <a:pt x="317" y="144"/>
                  </a:cubicBezTo>
                  <a:cubicBezTo>
                    <a:pt x="370" y="151"/>
                    <a:pt x="411" y="102"/>
                    <a:pt x="453" y="53"/>
                  </a:cubicBezTo>
                </a:path>
              </a:pathLst>
            </a:custGeom>
            <a:noFill/>
            <a:ln w="28575" cap="flat" cmpd="sng">
              <a:solidFill>
                <a:schemeClr val="tx1"/>
              </a:solidFill>
              <a:prstDash val="solid"/>
              <a:round/>
              <a:headEnd/>
              <a:tailEnd/>
            </a:ln>
            <a:effectLst/>
          </p:spPr>
          <p:txBody>
            <a:bodyPr wrap="none" anchor="ctr"/>
            <a:lstStyle/>
            <a:p>
              <a:endParaRPr lang="zh-CN" altLang="en-US"/>
            </a:p>
          </p:txBody>
        </p:sp>
        <p:sp>
          <p:nvSpPr>
            <p:cNvPr id="1663043" name="Freeform 67"/>
            <p:cNvSpPr>
              <a:spLocks/>
            </p:cNvSpPr>
            <p:nvPr/>
          </p:nvSpPr>
          <p:spPr bwMode="auto">
            <a:xfrm>
              <a:off x="431" y="1706"/>
              <a:ext cx="453" cy="151"/>
            </a:xfrm>
            <a:custGeom>
              <a:avLst/>
              <a:gdLst/>
              <a:ahLst/>
              <a:cxnLst>
                <a:cxn ang="0">
                  <a:pos x="0" y="98"/>
                </a:cxn>
                <a:cxn ang="0">
                  <a:pos x="136" y="8"/>
                </a:cxn>
                <a:cxn ang="0">
                  <a:pos x="317" y="144"/>
                </a:cxn>
                <a:cxn ang="0">
                  <a:pos x="453" y="53"/>
                </a:cxn>
              </a:cxnLst>
              <a:rect l="0" t="0" r="r" b="b"/>
              <a:pathLst>
                <a:path w="453" h="151">
                  <a:moveTo>
                    <a:pt x="0" y="98"/>
                  </a:moveTo>
                  <a:cubicBezTo>
                    <a:pt x="41" y="49"/>
                    <a:pt x="83" y="0"/>
                    <a:pt x="136" y="8"/>
                  </a:cubicBezTo>
                  <a:cubicBezTo>
                    <a:pt x="189" y="16"/>
                    <a:pt x="264" y="137"/>
                    <a:pt x="317" y="144"/>
                  </a:cubicBezTo>
                  <a:cubicBezTo>
                    <a:pt x="370" y="151"/>
                    <a:pt x="411" y="102"/>
                    <a:pt x="453" y="53"/>
                  </a:cubicBezTo>
                </a:path>
              </a:pathLst>
            </a:custGeom>
            <a:noFill/>
            <a:ln w="28575" cap="flat" cmpd="sng">
              <a:solidFill>
                <a:schemeClr val="tx1"/>
              </a:solidFill>
              <a:prstDash val="solid"/>
              <a:round/>
              <a:headEnd/>
              <a:tailEnd/>
            </a:ln>
            <a:effectLst/>
          </p:spPr>
          <p:txBody>
            <a:bodyPr wrap="none" anchor="ctr"/>
            <a:lstStyle/>
            <a:p>
              <a:endParaRPr lang="zh-CN" altLang="en-US"/>
            </a:p>
          </p:txBody>
        </p:sp>
      </p:grpSp>
      <p:grpSp>
        <p:nvGrpSpPr>
          <p:cNvPr id="1663044" name="Group 68"/>
          <p:cNvGrpSpPr>
            <a:grpSpLocks/>
          </p:cNvGrpSpPr>
          <p:nvPr/>
        </p:nvGrpSpPr>
        <p:grpSpPr bwMode="auto">
          <a:xfrm>
            <a:off x="1893888" y="3140075"/>
            <a:ext cx="287337" cy="144463"/>
            <a:chOff x="431" y="1608"/>
            <a:chExt cx="453" cy="249"/>
          </a:xfrm>
        </p:grpSpPr>
        <p:sp>
          <p:nvSpPr>
            <p:cNvPr id="1663045" name="Freeform 69"/>
            <p:cNvSpPr>
              <a:spLocks/>
            </p:cNvSpPr>
            <p:nvPr/>
          </p:nvSpPr>
          <p:spPr bwMode="auto">
            <a:xfrm>
              <a:off x="431" y="1608"/>
              <a:ext cx="453" cy="151"/>
            </a:xfrm>
            <a:custGeom>
              <a:avLst/>
              <a:gdLst/>
              <a:ahLst/>
              <a:cxnLst>
                <a:cxn ang="0">
                  <a:pos x="0" y="98"/>
                </a:cxn>
                <a:cxn ang="0">
                  <a:pos x="136" y="8"/>
                </a:cxn>
                <a:cxn ang="0">
                  <a:pos x="317" y="144"/>
                </a:cxn>
                <a:cxn ang="0">
                  <a:pos x="453" y="53"/>
                </a:cxn>
              </a:cxnLst>
              <a:rect l="0" t="0" r="r" b="b"/>
              <a:pathLst>
                <a:path w="453" h="151">
                  <a:moveTo>
                    <a:pt x="0" y="98"/>
                  </a:moveTo>
                  <a:cubicBezTo>
                    <a:pt x="41" y="49"/>
                    <a:pt x="83" y="0"/>
                    <a:pt x="136" y="8"/>
                  </a:cubicBezTo>
                  <a:cubicBezTo>
                    <a:pt x="189" y="16"/>
                    <a:pt x="264" y="137"/>
                    <a:pt x="317" y="144"/>
                  </a:cubicBezTo>
                  <a:cubicBezTo>
                    <a:pt x="370" y="151"/>
                    <a:pt x="411" y="102"/>
                    <a:pt x="453" y="53"/>
                  </a:cubicBezTo>
                </a:path>
              </a:pathLst>
            </a:custGeom>
            <a:noFill/>
            <a:ln w="28575" cap="flat" cmpd="sng">
              <a:solidFill>
                <a:schemeClr val="tx1"/>
              </a:solidFill>
              <a:prstDash val="solid"/>
              <a:round/>
              <a:headEnd/>
              <a:tailEnd/>
            </a:ln>
            <a:effectLst/>
          </p:spPr>
          <p:txBody>
            <a:bodyPr wrap="none" anchor="ctr"/>
            <a:lstStyle/>
            <a:p>
              <a:endParaRPr lang="zh-CN" altLang="en-US"/>
            </a:p>
          </p:txBody>
        </p:sp>
        <p:sp>
          <p:nvSpPr>
            <p:cNvPr id="1663046" name="Freeform 70"/>
            <p:cNvSpPr>
              <a:spLocks/>
            </p:cNvSpPr>
            <p:nvPr/>
          </p:nvSpPr>
          <p:spPr bwMode="auto">
            <a:xfrm>
              <a:off x="431" y="1706"/>
              <a:ext cx="453" cy="151"/>
            </a:xfrm>
            <a:custGeom>
              <a:avLst/>
              <a:gdLst/>
              <a:ahLst/>
              <a:cxnLst>
                <a:cxn ang="0">
                  <a:pos x="0" y="98"/>
                </a:cxn>
                <a:cxn ang="0">
                  <a:pos x="136" y="8"/>
                </a:cxn>
                <a:cxn ang="0">
                  <a:pos x="317" y="144"/>
                </a:cxn>
                <a:cxn ang="0">
                  <a:pos x="453" y="53"/>
                </a:cxn>
              </a:cxnLst>
              <a:rect l="0" t="0" r="r" b="b"/>
              <a:pathLst>
                <a:path w="453" h="151">
                  <a:moveTo>
                    <a:pt x="0" y="98"/>
                  </a:moveTo>
                  <a:cubicBezTo>
                    <a:pt x="41" y="49"/>
                    <a:pt x="83" y="0"/>
                    <a:pt x="136" y="8"/>
                  </a:cubicBezTo>
                  <a:cubicBezTo>
                    <a:pt x="189" y="16"/>
                    <a:pt x="264" y="137"/>
                    <a:pt x="317" y="144"/>
                  </a:cubicBezTo>
                  <a:cubicBezTo>
                    <a:pt x="370" y="151"/>
                    <a:pt x="411" y="102"/>
                    <a:pt x="453" y="53"/>
                  </a:cubicBezTo>
                </a:path>
              </a:pathLst>
            </a:custGeom>
            <a:noFill/>
            <a:ln w="28575" cap="flat" cmpd="sng">
              <a:solidFill>
                <a:schemeClr val="tx1"/>
              </a:solidFill>
              <a:prstDash val="solid"/>
              <a:round/>
              <a:headEnd/>
              <a:tailEnd/>
            </a:ln>
            <a:effectLst/>
          </p:spPr>
          <p:txBody>
            <a:bodyPr wrap="none" anchor="ctr"/>
            <a:lstStyle/>
            <a:p>
              <a:endParaRPr lang="zh-CN" altLang="en-US"/>
            </a:p>
          </p:txBody>
        </p:sp>
      </p:grpSp>
      <p:grpSp>
        <p:nvGrpSpPr>
          <p:cNvPr id="1663047" name="Group 71"/>
          <p:cNvGrpSpPr>
            <a:grpSpLocks/>
          </p:cNvGrpSpPr>
          <p:nvPr/>
        </p:nvGrpSpPr>
        <p:grpSpPr bwMode="auto">
          <a:xfrm>
            <a:off x="2254250" y="3140075"/>
            <a:ext cx="287338" cy="144463"/>
            <a:chOff x="431" y="1608"/>
            <a:chExt cx="453" cy="249"/>
          </a:xfrm>
        </p:grpSpPr>
        <p:sp>
          <p:nvSpPr>
            <p:cNvPr id="1663048" name="Freeform 72"/>
            <p:cNvSpPr>
              <a:spLocks/>
            </p:cNvSpPr>
            <p:nvPr/>
          </p:nvSpPr>
          <p:spPr bwMode="auto">
            <a:xfrm>
              <a:off x="431" y="1608"/>
              <a:ext cx="453" cy="151"/>
            </a:xfrm>
            <a:custGeom>
              <a:avLst/>
              <a:gdLst/>
              <a:ahLst/>
              <a:cxnLst>
                <a:cxn ang="0">
                  <a:pos x="0" y="98"/>
                </a:cxn>
                <a:cxn ang="0">
                  <a:pos x="136" y="8"/>
                </a:cxn>
                <a:cxn ang="0">
                  <a:pos x="317" y="144"/>
                </a:cxn>
                <a:cxn ang="0">
                  <a:pos x="453" y="53"/>
                </a:cxn>
              </a:cxnLst>
              <a:rect l="0" t="0" r="r" b="b"/>
              <a:pathLst>
                <a:path w="453" h="151">
                  <a:moveTo>
                    <a:pt x="0" y="98"/>
                  </a:moveTo>
                  <a:cubicBezTo>
                    <a:pt x="41" y="49"/>
                    <a:pt x="83" y="0"/>
                    <a:pt x="136" y="8"/>
                  </a:cubicBezTo>
                  <a:cubicBezTo>
                    <a:pt x="189" y="16"/>
                    <a:pt x="264" y="137"/>
                    <a:pt x="317" y="144"/>
                  </a:cubicBezTo>
                  <a:cubicBezTo>
                    <a:pt x="370" y="151"/>
                    <a:pt x="411" y="102"/>
                    <a:pt x="453" y="53"/>
                  </a:cubicBezTo>
                </a:path>
              </a:pathLst>
            </a:custGeom>
            <a:noFill/>
            <a:ln w="28575" cap="flat" cmpd="sng">
              <a:solidFill>
                <a:schemeClr val="tx1"/>
              </a:solidFill>
              <a:prstDash val="solid"/>
              <a:round/>
              <a:headEnd/>
              <a:tailEnd/>
            </a:ln>
            <a:effectLst/>
          </p:spPr>
          <p:txBody>
            <a:bodyPr wrap="none" anchor="ctr"/>
            <a:lstStyle/>
            <a:p>
              <a:endParaRPr lang="zh-CN" altLang="en-US"/>
            </a:p>
          </p:txBody>
        </p:sp>
        <p:sp>
          <p:nvSpPr>
            <p:cNvPr id="1663049" name="Freeform 73"/>
            <p:cNvSpPr>
              <a:spLocks/>
            </p:cNvSpPr>
            <p:nvPr/>
          </p:nvSpPr>
          <p:spPr bwMode="auto">
            <a:xfrm>
              <a:off x="431" y="1706"/>
              <a:ext cx="453" cy="151"/>
            </a:xfrm>
            <a:custGeom>
              <a:avLst/>
              <a:gdLst/>
              <a:ahLst/>
              <a:cxnLst>
                <a:cxn ang="0">
                  <a:pos x="0" y="98"/>
                </a:cxn>
                <a:cxn ang="0">
                  <a:pos x="136" y="8"/>
                </a:cxn>
                <a:cxn ang="0">
                  <a:pos x="317" y="144"/>
                </a:cxn>
                <a:cxn ang="0">
                  <a:pos x="453" y="53"/>
                </a:cxn>
              </a:cxnLst>
              <a:rect l="0" t="0" r="r" b="b"/>
              <a:pathLst>
                <a:path w="453" h="151">
                  <a:moveTo>
                    <a:pt x="0" y="98"/>
                  </a:moveTo>
                  <a:cubicBezTo>
                    <a:pt x="41" y="49"/>
                    <a:pt x="83" y="0"/>
                    <a:pt x="136" y="8"/>
                  </a:cubicBezTo>
                  <a:cubicBezTo>
                    <a:pt x="189" y="16"/>
                    <a:pt x="264" y="137"/>
                    <a:pt x="317" y="144"/>
                  </a:cubicBezTo>
                  <a:cubicBezTo>
                    <a:pt x="370" y="151"/>
                    <a:pt x="411" y="102"/>
                    <a:pt x="453" y="53"/>
                  </a:cubicBezTo>
                </a:path>
              </a:pathLst>
            </a:custGeom>
            <a:noFill/>
            <a:ln w="28575" cap="flat" cmpd="sng">
              <a:solidFill>
                <a:schemeClr val="tx1"/>
              </a:solidFill>
              <a:prstDash val="solid"/>
              <a:round/>
              <a:headEnd/>
              <a:tailEnd/>
            </a:ln>
            <a:effectLst/>
          </p:spPr>
          <p:txBody>
            <a:bodyPr wrap="none" anchor="ctr"/>
            <a:lstStyle/>
            <a:p>
              <a:endParaRPr lang="zh-CN" altLang="en-US"/>
            </a:p>
          </p:txBody>
        </p:sp>
      </p:grpSp>
      <p:sp>
        <p:nvSpPr>
          <p:cNvPr id="1663050" name="Rectangle 74"/>
          <p:cNvSpPr>
            <a:spLocks noChangeArrowheads="1"/>
          </p:cNvSpPr>
          <p:nvPr/>
        </p:nvSpPr>
        <p:spPr bwMode="auto">
          <a:xfrm>
            <a:off x="985838" y="2276475"/>
            <a:ext cx="1339850" cy="701675"/>
          </a:xfrm>
          <a:prstGeom prst="rect">
            <a:avLst/>
          </a:prstGeom>
          <a:noFill/>
          <a:ln w="28575" algn="ctr">
            <a:noFill/>
            <a:miter lim="800000"/>
            <a:headEnd/>
            <a:tailEnd/>
          </a:ln>
          <a:effectLst/>
        </p:spPr>
        <p:txBody>
          <a:bodyPr wrap="none" anchor="ctr">
            <a:spAutoFit/>
          </a:bodyPr>
          <a:lstStyle/>
          <a:p>
            <a:pPr algn="l">
              <a:spcBef>
                <a:spcPct val="0"/>
              </a:spcBef>
            </a:pPr>
            <a:r>
              <a:rPr kumimoji="1" lang="zh-CN" altLang="en-US" sz="2000">
                <a:solidFill>
                  <a:srgbClr val="0000FF"/>
                </a:solidFill>
                <a:ea typeface="楷体_GB2312" pitchFamily="49" charset="-122"/>
              </a:rPr>
              <a:t>分支指令</a:t>
            </a:r>
          </a:p>
          <a:p>
            <a:pPr algn="l">
              <a:spcBef>
                <a:spcPct val="0"/>
              </a:spcBef>
            </a:pPr>
            <a:r>
              <a:rPr kumimoji="1" lang="zh-CN" altLang="en-US" sz="2000">
                <a:solidFill>
                  <a:srgbClr val="0000FF"/>
                </a:solidFill>
                <a:ea typeface="楷体_GB2312" pitchFamily="49" charset="-122"/>
              </a:rPr>
              <a:t>地址</a:t>
            </a:r>
            <a:r>
              <a:rPr kumimoji="1" lang="en-US" altLang="zh-CN" sz="2000">
                <a:solidFill>
                  <a:srgbClr val="0000FF"/>
                </a:solidFill>
                <a:ea typeface="楷体_GB2312" pitchFamily="49" charset="-122"/>
              </a:rPr>
              <a:t>/</a:t>
            </a:r>
            <a:r>
              <a:rPr kumimoji="1" lang="zh-CN" altLang="en-US" sz="2000">
                <a:solidFill>
                  <a:srgbClr val="0000FF"/>
                </a:solidFill>
                <a:ea typeface="楷体_GB2312" pitchFamily="49" charset="-122"/>
              </a:rPr>
              <a:t>标识 </a:t>
            </a:r>
          </a:p>
        </p:txBody>
      </p:sp>
      <p:sp>
        <p:nvSpPr>
          <p:cNvPr id="1663051" name="Rectangle 75"/>
          <p:cNvSpPr>
            <a:spLocks noChangeArrowheads="1"/>
          </p:cNvSpPr>
          <p:nvPr/>
        </p:nvSpPr>
        <p:spPr bwMode="auto">
          <a:xfrm>
            <a:off x="511175" y="1930400"/>
            <a:ext cx="950913" cy="366713"/>
          </a:xfrm>
          <a:prstGeom prst="rect">
            <a:avLst/>
          </a:prstGeom>
          <a:noFill/>
          <a:ln w="28575" algn="ctr">
            <a:noFill/>
            <a:miter lim="800000"/>
            <a:headEnd/>
            <a:tailEnd/>
          </a:ln>
          <a:effectLst/>
        </p:spPr>
        <p:txBody>
          <a:bodyPr wrap="none" anchor="ctr">
            <a:spAutoFit/>
          </a:bodyPr>
          <a:lstStyle/>
          <a:p>
            <a:pPr algn="l">
              <a:lnSpc>
                <a:spcPct val="90000"/>
              </a:lnSpc>
              <a:spcBef>
                <a:spcPct val="0"/>
              </a:spcBef>
            </a:pPr>
            <a:r>
              <a:rPr kumimoji="1" lang="zh-CN" altLang="en-US" sz="2000">
                <a:solidFill>
                  <a:srgbClr val="FF3300"/>
                </a:solidFill>
                <a:ea typeface="楷体_GB2312" pitchFamily="49" charset="-122"/>
              </a:rPr>
              <a:t>有效位</a:t>
            </a:r>
          </a:p>
        </p:txBody>
      </p:sp>
      <p:sp>
        <p:nvSpPr>
          <p:cNvPr id="1663052" name="Line 76"/>
          <p:cNvSpPr>
            <a:spLocks noChangeShapeType="1"/>
          </p:cNvSpPr>
          <p:nvPr/>
        </p:nvSpPr>
        <p:spPr bwMode="auto">
          <a:xfrm>
            <a:off x="957263" y="2276475"/>
            <a:ext cx="0" cy="647700"/>
          </a:xfrm>
          <a:prstGeom prst="line">
            <a:avLst/>
          </a:prstGeom>
          <a:noFill/>
          <a:ln w="28575">
            <a:solidFill>
              <a:srgbClr val="FF6600"/>
            </a:solidFill>
            <a:round/>
            <a:headEnd/>
            <a:tailEnd type="triangle" w="med" len="lg"/>
          </a:ln>
          <a:effectLst/>
        </p:spPr>
        <p:txBody>
          <a:bodyPr wrap="none" anchor="ctr"/>
          <a:lstStyle/>
          <a:p>
            <a:endParaRPr lang="zh-CN" altLang="en-US"/>
          </a:p>
        </p:txBody>
      </p:sp>
      <p:sp>
        <p:nvSpPr>
          <p:cNvPr id="1663053" name="Rectangle 77"/>
          <p:cNvSpPr>
            <a:spLocks noChangeArrowheads="1"/>
          </p:cNvSpPr>
          <p:nvPr/>
        </p:nvSpPr>
        <p:spPr bwMode="auto">
          <a:xfrm>
            <a:off x="1749425" y="1778000"/>
            <a:ext cx="950913" cy="641350"/>
          </a:xfrm>
          <a:prstGeom prst="rect">
            <a:avLst/>
          </a:prstGeom>
          <a:noFill/>
          <a:ln w="28575" algn="ctr">
            <a:noFill/>
            <a:miter lim="800000"/>
            <a:headEnd/>
            <a:tailEnd/>
          </a:ln>
          <a:effectLst/>
        </p:spPr>
        <p:txBody>
          <a:bodyPr wrap="none" anchor="ctr">
            <a:spAutoFit/>
          </a:bodyPr>
          <a:lstStyle/>
          <a:p>
            <a:pPr>
              <a:lnSpc>
                <a:spcPct val="90000"/>
              </a:lnSpc>
              <a:spcBef>
                <a:spcPct val="0"/>
              </a:spcBef>
            </a:pPr>
            <a:r>
              <a:rPr kumimoji="1" lang="zh-CN" altLang="en-US" sz="2000">
                <a:solidFill>
                  <a:srgbClr val="FF3300"/>
                </a:solidFill>
                <a:ea typeface="楷体_GB2312" pitchFamily="49" charset="-122"/>
              </a:rPr>
              <a:t>转移</a:t>
            </a:r>
            <a:r>
              <a:rPr kumimoji="1" lang="en-US" altLang="zh-CN" sz="2000">
                <a:solidFill>
                  <a:srgbClr val="FF3300"/>
                </a:solidFill>
                <a:ea typeface="楷体_GB2312" pitchFamily="49" charset="-122"/>
              </a:rPr>
              <a:t>/</a:t>
            </a:r>
          </a:p>
          <a:p>
            <a:pPr>
              <a:lnSpc>
                <a:spcPct val="90000"/>
              </a:lnSpc>
              <a:spcBef>
                <a:spcPct val="0"/>
              </a:spcBef>
            </a:pPr>
            <a:r>
              <a:rPr kumimoji="1" lang="zh-CN" altLang="en-US" sz="2000">
                <a:solidFill>
                  <a:srgbClr val="FF3300"/>
                </a:solidFill>
                <a:ea typeface="楷体_GB2312" pitchFamily="49" charset="-122"/>
              </a:rPr>
              <a:t>不转移</a:t>
            </a:r>
          </a:p>
        </p:txBody>
      </p:sp>
      <p:sp>
        <p:nvSpPr>
          <p:cNvPr id="1663054" name="Line 78"/>
          <p:cNvSpPr>
            <a:spLocks noChangeShapeType="1"/>
          </p:cNvSpPr>
          <p:nvPr/>
        </p:nvSpPr>
        <p:spPr bwMode="auto">
          <a:xfrm>
            <a:off x="2254250" y="2427288"/>
            <a:ext cx="0" cy="496887"/>
          </a:xfrm>
          <a:prstGeom prst="line">
            <a:avLst/>
          </a:prstGeom>
          <a:noFill/>
          <a:ln w="28575">
            <a:solidFill>
              <a:srgbClr val="FF6600"/>
            </a:solidFill>
            <a:round/>
            <a:headEnd/>
            <a:tailEnd type="triangle" w="med" len="lg"/>
          </a:ln>
          <a:effectLst/>
        </p:spPr>
        <p:txBody>
          <a:bodyPr wrap="none" anchor="ctr"/>
          <a:lstStyle/>
          <a:p>
            <a:endParaRPr lang="zh-CN" altLang="en-US"/>
          </a:p>
        </p:txBody>
      </p:sp>
      <p:graphicFrame>
        <p:nvGraphicFramePr>
          <p:cNvPr id="1663055" name="Group 79"/>
          <p:cNvGraphicFramePr>
            <a:graphicFrameLocks noGrp="1"/>
          </p:cNvGraphicFramePr>
          <p:nvPr/>
        </p:nvGraphicFramePr>
        <p:xfrm>
          <a:off x="2859088" y="2924175"/>
          <a:ext cx="2232025" cy="3161983"/>
        </p:xfrm>
        <a:graphic>
          <a:graphicData uri="http://schemas.openxmlformats.org/drawingml/2006/table">
            <a:tbl>
              <a:tblPr/>
              <a:tblGrid>
                <a:gridCol w="288925">
                  <a:extLst>
                    <a:ext uri="{9D8B030D-6E8A-4147-A177-3AD203B41FA5}">
                      <a16:colId xmlns:a16="http://schemas.microsoft.com/office/drawing/2014/main" val="20000"/>
                    </a:ext>
                  </a:extLst>
                </a:gridCol>
                <a:gridCol w="360362">
                  <a:extLst>
                    <a:ext uri="{9D8B030D-6E8A-4147-A177-3AD203B41FA5}">
                      <a16:colId xmlns:a16="http://schemas.microsoft.com/office/drawing/2014/main" val="20001"/>
                    </a:ext>
                  </a:extLst>
                </a:gridCol>
                <a:gridCol w="863600">
                  <a:extLst>
                    <a:ext uri="{9D8B030D-6E8A-4147-A177-3AD203B41FA5}">
                      <a16:colId xmlns:a16="http://schemas.microsoft.com/office/drawing/2014/main" val="20002"/>
                    </a:ext>
                  </a:extLst>
                </a:gridCol>
                <a:gridCol w="358775">
                  <a:extLst>
                    <a:ext uri="{9D8B030D-6E8A-4147-A177-3AD203B41FA5}">
                      <a16:colId xmlns:a16="http://schemas.microsoft.com/office/drawing/2014/main" val="20003"/>
                    </a:ext>
                  </a:extLst>
                </a:gridCol>
                <a:gridCol w="360363">
                  <a:extLst>
                    <a:ext uri="{9D8B030D-6E8A-4147-A177-3AD203B41FA5}">
                      <a16:colId xmlns:a16="http://schemas.microsoft.com/office/drawing/2014/main" val="20004"/>
                    </a:ext>
                  </a:extLst>
                </a:gridCol>
              </a:tblGrid>
              <a:tr h="60166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87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charset="-122"/>
                        </a:rPr>
                        <a:t>6</a:t>
                      </a:r>
                    </a:p>
                  </a:txBody>
                  <a:tcPr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603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charset="-122"/>
                        </a:rPr>
                        <a:t>5</a:t>
                      </a:r>
                    </a:p>
                  </a:txBody>
                  <a:tcPr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603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charset="-122"/>
                        </a:rPr>
                        <a:t>4</a:t>
                      </a:r>
                    </a:p>
                  </a:txBody>
                  <a:tcPr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603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charset="-122"/>
                        </a:rPr>
                        <a:t>3</a:t>
                      </a:r>
                    </a:p>
                  </a:txBody>
                  <a:tcPr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587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charset="-122"/>
                        </a:rPr>
                        <a:t>2</a:t>
                      </a:r>
                    </a:p>
                  </a:txBody>
                  <a:tcPr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603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charset="-122"/>
                        </a:rPr>
                        <a:t>1</a:t>
                      </a:r>
                    </a:p>
                  </a:txBody>
                  <a:tcPr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603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charset="-122"/>
                        </a:rPr>
                        <a:t>0</a:t>
                      </a:r>
                    </a:p>
                  </a:txBody>
                  <a:tcPr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pSp>
        <p:nvGrpSpPr>
          <p:cNvPr id="1663120" name="Group 144"/>
          <p:cNvGrpSpPr>
            <a:grpSpLocks/>
          </p:cNvGrpSpPr>
          <p:nvPr/>
        </p:nvGrpSpPr>
        <p:grpSpPr bwMode="auto">
          <a:xfrm>
            <a:off x="3003550" y="3140075"/>
            <a:ext cx="287338" cy="144463"/>
            <a:chOff x="431" y="1608"/>
            <a:chExt cx="453" cy="249"/>
          </a:xfrm>
        </p:grpSpPr>
        <p:sp>
          <p:nvSpPr>
            <p:cNvPr id="1663121" name="Freeform 145"/>
            <p:cNvSpPr>
              <a:spLocks/>
            </p:cNvSpPr>
            <p:nvPr/>
          </p:nvSpPr>
          <p:spPr bwMode="auto">
            <a:xfrm>
              <a:off x="431" y="1608"/>
              <a:ext cx="453" cy="151"/>
            </a:xfrm>
            <a:custGeom>
              <a:avLst/>
              <a:gdLst/>
              <a:ahLst/>
              <a:cxnLst>
                <a:cxn ang="0">
                  <a:pos x="0" y="98"/>
                </a:cxn>
                <a:cxn ang="0">
                  <a:pos x="136" y="8"/>
                </a:cxn>
                <a:cxn ang="0">
                  <a:pos x="317" y="144"/>
                </a:cxn>
                <a:cxn ang="0">
                  <a:pos x="453" y="53"/>
                </a:cxn>
              </a:cxnLst>
              <a:rect l="0" t="0" r="r" b="b"/>
              <a:pathLst>
                <a:path w="453" h="151">
                  <a:moveTo>
                    <a:pt x="0" y="98"/>
                  </a:moveTo>
                  <a:cubicBezTo>
                    <a:pt x="41" y="49"/>
                    <a:pt x="83" y="0"/>
                    <a:pt x="136" y="8"/>
                  </a:cubicBezTo>
                  <a:cubicBezTo>
                    <a:pt x="189" y="16"/>
                    <a:pt x="264" y="137"/>
                    <a:pt x="317" y="144"/>
                  </a:cubicBezTo>
                  <a:cubicBezTo>
                    <a:pt x="370" y="151"/>
                    <a:pt x="411" y="102"/>
                    <a:pt x="453" y="53"/>
                  </a:cubicBezTo>
                </a:path>
              </a:pathLst>
            </a:custGeom>
            <a:noFill/>
            <a:ln w="28575" cap="flat" cmpd="sng">
              <a:solidFill>
                <a:schemeClr val="tx1"/>
              </a:solidFill>
              <a:prstDash val="solid"/>
              <a:round/>
              <a:headEnd/>
              <a:tailEnd/>
            </a:ln>
            <a:effectLst/>
          </p:spPr>
          <p:txBody>
            <a:bodyPr wrap="none" anchor="ctr"/>
            <a:lstStyle/>
            <a:p>
              <a:endParaRPr lang="zh-CN" altLang="en-US"/>
            </a:p>
          </p:txBody>
        </p:sp>
        <p:sp>
          <p:nvSpPr>
            <p:cNvPr id="1663122" name="Freeform 146"/>
            <p:cNvSpPr>
              <a:spLocks/>
            </p:cNvSpPr>
            <p:nvPr/>
          </p:nvSpPr>
          <p:spPr bwMode="auto">
            <a:xfrm>
              <a:off x="431" y="1706"/>
              <a:ext cx="453" cy="151"/>
            </a:xfrm>
            <a:custGeom>
              <a:avLst/>
              <a:gdLst/>
              <a:ahLst/>
              <a:cxnLst>
                <a:cxn ang="0">
                  <a:pos x="0" y="98"/>
                </a:cxn>
                <a:cxn ang="0">
                  <a:pos x="136" y="8"/>
                </a:cxn>
                <a:cxn ang="0">
                  <a:pos x="317" y="144"/>
                </a:cxn>
                <a:cxn ang="0">
                  <a:pos x="453" y="53"/>
                </a:cxn>
              </a:cxnLst>
              <a:rect l="0" t="0" r="r" b="b"/>
              <a:pathLst>
                <a:path w="453" h="151">
                  <a:moveTo>
                    <a:pt x="0" y="98"/>
                  </a:moveTo>
                  <a:cubicBezTo>
                    <a:pt x="41" y="49"/>
                    <a:pt x="83" y="0"/>
                    <a:pt x="136" y="8"/>
                  </a:cubicBezTo>
                  <a:cubicBezTo>
                    <a:pt x="189" y="16"/>
                    <a:pt x="264" y="137"/>
                    <a:pt x="317" y="144"/>
                  </a:cubicBezTo>
                  <a:cubicBezTo>
                    <a:pt x="370" y="151"/>
                    <a:pt x="411" y="102"/>
                    <a:pt x="453" y="53"/>
                  </a:cubicBezTo>
                </a:path>
              </a:pathLst>
            </a:custGeom>
            <a:noFill/>
            <a:ln w="28575" cap="flat" cmpd="sng">
              <a:solidFill>
                <a:schemeClr val="tx1"/>
              </a:solidFill>
              <a:prstDash val="solid"/>
              <a:round/>
              <a:headEnd/>
              <a:tailEnd/>
            </a:ln>
            <a:effectLst/>
          </p:spPr>
          <p:txBody>
            <a:bodyPr wrap="none" anchor="ctr"/>
            <a:lstStyle/>
            <a:p>
              <a:endParaRPr lang="zh-CN" altLang="en-US"/>
            </a:p>
          </p:txBody>
        </p:sp>
      </p:grpSp>
      <p:grpSp>
        <p:nvGrpSpPr>
          <p:cNvPr id="1663123" name="Group 147"/>
          <p:cNvGrpSpPr>
            <a:grpSpLocks/>
          </p:cNvGrpSpPr>
          <p:nvPr/>
        </p:nvGrpSpPr>
        <p:grpSpPr bwMode="auto">
          <a:xfrm>
            <a:off x="3363913" y="3140075"/>
            <a:ext cx="287337" cy="144463"/>
            <a:chOff x="431" y="1608"/>
            <a:chExt cx="453" cy="249"/>
          </a:xfrm>
        </p:grpSpPr>
        <p:sp>
          <p:nvSpPr>
            <p:cNvPr id="1663124" name="Freeform 148"/>
            <p:cNvSpPr>
              <a:spLocks/>
            </p:cNvSpPr>
            <p:nvPr/>
          </p:nvSpPr>
          <p:spPr bwMode="auto">
            <a:xfrm>
              <a:off x="431" y="1608"/>
              <a:ext cx="453" cy="151"/>
            </a:xfrm>
            <a:custGeom>
              <a:avLst/>
              <a:gdLst/>
              <a:ahLst/>
              <a:cxnLst>
                <a:cxn ang="0">
                  <a:pos x="0" y="98"/>
                </a:cxn>
                <a:cxn ang="0">
                  <a:pos x="136" y="8"/>
                </a:cxn>
                <a:cxn ang="0">
                  <a:pos x="317" y="144"/>
                </a:cxn>
                <a:cxn ang="0">
                  <a:pos x="453" y="53"/>
                </a:cxn>
              </a:cxnLst>
              <a:rect l="0" t="0" r="r" b="b"/>
              <a:pathLst>
                <a:path w="453" h="151">
                  <a:moveTo>
                    <a:pt x="0" y="98"/>
                  </a:moveTo>
                  <a:cubicBezTo>
                    <a:pt x="41" y="49"/>
                    <a:pt x="83" y="0"/>
                    <a:pt x="136" y="8"/>
                  </a:cubicBezTo>
                  <a:cubicBezTo>
                    <a:pt x="189" y="16"/>
                    <a:pt x="264" y="137"/>
                    <a:pt x="317" y="144"/>
                  </a:cubicBezTo>
                  <a:cubicBezTo>
                    <a:pt x="370" y="151"/>
                    <a:pt x="411" y="102"/>
                    <a:pt x="453" y="53"/>
                  </a:cubicBezTo>
                </a:path>
              </a:pathLst>
            </a:custGeom>
            <a:noFill/>
            <a:ln w="28575" cap="flat" cmpd="sng">
              <a:solidFill>
                <a:schemeClr val="tx1"/>
              </a:solidFill>
              <a:prstDash val="solid"/>
              <a:round/>
              <a:headEnd/>
              <a:tailEnd/>
            </a:ln>
            <a:effectLst/>
          </p:spPr>
          <p:txBody>
            <a:bodyPr wrap="none" anchor="ctr"/>
            <a:lstStyle/>
            <a:p>
              <a:endParaRPr lang="zh-CN" altLang="en-US"/>
            </a:p>
          </p:txBody>
        </p:sp>
        <p:sp>
          <p:nvSpPr>
            <p:cNvPr id="1663125" name="Freeform 149"/>
            <p:cNvSpPr>
              <a:spLocks/>
            </p:cNvSpPr>
            <p:nvPr/>
          </p:nvSpPr>
          <p:spPr bwMode="auto">
            <a:xfrm>
              <a:off x="431" y="1706"/>
              <a:ext cx="453" cy="151"/>
            </a:xfrm>
            <a:custGeom>
              <a:avLst/>
              <a:gdLst/>
              <a:ahLst/>
              <a:cxnLst>
                <a:cxn ang="0">
                  <a:pos x="0" y="98"/>
                </a:cxn>
                <a:cxn ang="0">
                  <a:pos x="136" y="8"/>
                </a:cxn>
                <a:cxn ang="0">
                  <a:pos x="317" y="144"/>
                </a:cxn>
                <a:cxn ang="0">
                  <a:pos x="453" y="53"/>
                </a:cxn>
              </a:cxnLst>
              <a:rect l="0" t="0" r="r" b="b"/>
              <a:pathLst>
                <a:path w="453" h="151">
                  <a:moveTo>
                    <a:pt x="0" y="98"/>
                  </a:moveTo>
                  <a:cubicBezTo>
                    <a:pt x="41" y="49"/>
                    <a:pt x="83" y="0"/>
                    <a:pt x="136" y="8"/>
                  </a:cubicBezTo>
                  <a:cubicBezTo>
                    <a:pt x="189" y="16"/>
                    <a:pt x="264" y="137"/>
                    <a:pt x="317" y="144"/>
                  </a:cubicBezTo>
                  <a:cubicBezTo>
                    <a:pt x="370" y="151"/>
                    <a:pt x="411" y="102"/>
                    <a:pt x="453" y="53"/>
                  </a:cubicBezTo>
                </a:path>
              </a:pathLst>
            </a:custGeom>
            <a:noFill/>
            <a:ln w="28575" cap="flat" cmpd="sng">
              <a:solidFill>
                <a:schemeClr val="tx1"/>
              </a:solidFill>
              <a:prstDash val="solid"/>
              <a:round/>
              <a:headEnd/>
              <a:tailEnd/>
            </a:ln>
            <a:effectLst/>
          </p:spPr>
          <p:txBody>
            <a:bodyPr wrap="none" anchor="ctr"/>
            <a:lstStyle/>
            <a:p>
              <a:endParaRPr lang="zh-CN" altLang="en-US"/>
            </a:p>
          </p:txBody>
        </p:sp>
      </p:grpSp>
      <p:grpSp>
        <p:nvGrpSpPr>
          <p:cNvPr id="1663126" name="Group 150"/>
          <p:cNvGrpSpPr>
            <a:grpSpLocks/>
          </p:cNvGrpSpPr>
          <p:nvPr/>
        </p:nvGrpSpPr>
        <p:grpSpPr bwMode="auto">
          <a:xfrm>
            <a:off x="4227513" y="3140075"/>
            <a:ext cx="287337" cy="144463"/>
            <a:chOff x="431" y="1608"/>
            <a:chExt cx="453" cy="249"/>
          </a:xfrm>
        </p:grpSpPr>
        <p:sp>
          <p:nvSpPr>
            <p:cNvPr id="1663127" name="Freeform 151"/>
            <p:cNvSpPr>
              <a:spLocks/>
            </p:cNvSpPr>
            <p:nvPr/>
          </p:nvSpPr>
          <p:spPr bwMode="auto">
            <a:xfrm>
              <a:off x="431" y="1608"/>
              <a:ext cx="453" cy="151"/>
            </a:xfrm>
            <a:custGeom>
              <a:avLst/>
              <a:gdLst/>
              <a:ahLst/>
              <a:cxnLst>
                <a:cxn ang="0">
                  <a:pos x="0" y="98"/>
                </a:cxn>
                <a:cxn ang="0">
                  <a:pos x="136" y="8"/>
                </a:cxn>
                <a:cxn ang="0">
                  <a:pos x="317" y="144"/>
                </a:cxn>
                <a:cxn ang="0">
                  <a:pos x="453" y="53"/>
                </a:cxn>
              </a:cxnLst>
              <a:rect l="0" t="0" r="r" b="b"/>
              <a:pathLst>
                <a:path w="453" h="151">
                  <a:moveTo>
                    <a:pt x="0" y="98"/>
                  </a:moveTo>
                  <a:cubicBezTo>
                    <a:pt x="41" y="49"/>
                    <a:pt x="83" y="0"/>
                    <a:pt x="136" y="8"/>
                  </a:cubicBezTo>
                  <a:cubicBezTo>
                    <a:pt x="189" y="16"/>
                    <a:pt x="264" y="137"/>
                    <a:pt x="317" y="144"/>
                  </a:cubicBezTo>
                  <a:cubicBezTo>
                    <a:pt x="370" y="151"/>
                    <a:pt x="411" y="102"/>
                    <a:pt x="453" y="53"/>
                  </a:cubicBezTo>
                </a:path>
              </a:pathLst>
            </a:custGeom>
            <a:noFill/>
            <a:ln w="28575" cap="flat" cmpd="sng">
              <a:solidFill>
                <a:schemeClr val="tx1"/>
              </a:solidFill>
              <a:prstDash val="solid"/>
              <a:round/>
              <a:headEnd/>
              <a:tailEnd/>
            </a:ln>
            <a:effectLst/>
          </p:spPr>
          <p:txBody>
            <a:bodyPr wrap="none" anchor="ctr"/>
            <a:lstStyle/>
            <a:p>
              <a:endParaRPr lang="zh-CN" altLang="en-US"/>
            </a:p>
          </p:txBody>
        </p:sp>
        <p:sp>
          <p:nvSpPr>
            <p:cNvPr id="1663128" name="Freeform 152"/>
            <p:cNvSpPr>
              <a:spLocks/>
            </p:cNvSpPr>
            <p:nvPr/>
          </p:nvSpPr>
          <p:spPr bwMode="auto">
            <a:xfrm>
              <a:off x="431" y="1706"/>
              <a:ext cx="453" cy="151"/>
            </a:xfrm>
            <a:custGeom>
              <a:avLst/>
              <a:gdLst/>
              <a:ahLst/>
              <a:cxnLst>
                <a:cxn ang="0">
                  <a:pos x="0" y="98"/>
                </a:cxn>
                <a:cxn ang="0">
                  <a:pos x="136" y="8"/>
                </a:cxn>
                <a:cxn ang="0">
                  <a:pos x="317" y="144"/>
                </a:cxn>
                <a:cxn ang="0">
                  <a:pos x="453" y="53"/>
                </a:cxn>
              </a:cxnLst>
              <a:rect l="0" t="0" r="r" b="b"/>
              <a:pathLst>
                <a:path w="453" h="151">
                  <a:moveTo>
                    <a:pt x="0" y="98"/>
                  </a:moveTo>
                  <a:cubicBezTo>
                    <a:pt x="41" y="49"/>
                    <a:pt x="83" y="0"/>
                    <a:pt x="136" y="8"/>
                  </a:cubicBezTo>
                  <a:cubicBezTo>
                    <a:pt x="189" y="16"/>
                    <a:pt x="264" y="137"/>
                    <a:pt x="317" y="144"/>
                  </a:cubicBezTo>
                  <a:cubicBezTo>
                    <a:pt x="370" y="151"/>
                    <a:pt x="411" y="102"/>
                    <a:pt x="453" y="53"/>
                  </a:cubicBezTo>
                </a:path>
              </a:pathLst>
            </a:custGeom>
            <a:noFill/>
            <a:ln w="28575" cap="flat" cmpd="sng">
              <a:solidFill>
                <a:schemeClr val="tx1"/>
              </a:solidFill>
              <a:prstDash val="solid"/>
              <a:round/>
              <a:headEnd/>
              <a:tailEnd/>
            </a:ln>
            <a:effectLst/>
          </p:spPr>
          <p:txBody>
            <a:bodyPr wrap="none" anchor="ctr"/>
            <a:lstStyle/>
            <a:p>
              <a:endParaRPr lang="zh-CN" altLang="en-US"/>
            </a:p>
          </p:txBody>
        </p:sp>
      </p:grpSp>
      <p:grpSp>
        <p:nvGrpSpPr>
          <p:cNvPr id="1663129" name="Group 153"/>
          <p:cNvGrpSpPr>
            <a:grpSpLocks/>
          </p:cNvGrpSpPr>
          <p:nvPr/>
        </p:nvGrpSpPr>
        <p:grpSpPr bwMode="auto">
          <a:xfrm>
            <a:off x="4587875" y="3140075"/>
            <a:ext cx="287338" cy="144463"/>
            <a:chOff x="431" y="1608"/>
            <a:chExt cx="453" cy="249"/>
          </a:xfrm>
        </p:grpSpPr>
        <p:sp>
          <p:nvSpPr>
            <p:cNvPr id="1663130" name="Freeform 154"/>
            <p:cNvSpPr>
              <a:spLocks/>
            </p:cNvSpPr>
            <p:nvPr/>
          </p:nvSpPr>
          <p:spPr bwMode="auto">
            <a:xfrm>
              <a:off x="431" y="1608"/>
              <a:ext cx="453" cy="151"/>
            </a:xfrm>
            <a:custGeom>
              <a:avLst/>
              <a:gdLst/>
              <a:ahLst/>
              <a:cxnLst>
                <a:cxn ang="0">
                  <a:pos x="0" y="98"/>
                </a:cxn>
                <a:cxn ang="0">
                  <a:pos x="136" y="8"/>
                </a:cxn>
                <a:cxn ang="0">
                  <a:pos x="317" y="144"/>
                </a:cxn>
                <a:cxn ang="0">
                  <a:pos x="453" y="53"/>
                </a:cxn>
              </a:cxnLst>
              <a:rect l="0" t="0" r="r" b="b"/>
              <a:pathLst>
                <a:path w="453" h="151">
                  <a:moveTo>
                    <a:pt x="0" y="98"/>
                  </a:moveTo>
                  <a:cubicBezTo>
                    <a:pt x="41" y="49"/>
                    <a:pt x="83" y="0"/>
                    <a:pt x="136" y="8"/>
                  </a:cubicBezTo>
                  <a:cubicBezTo>
                    <a:pt x="189" y="16"/>
                    <a:pt x="264" y="137"/>
                    <a:pt x="317" y="144"/>
                  </a:cubicBezTo>
                  <a:cubicBezTo>
                    <a:pt x="370" y="151"/>
                    <a:pt x="411" y="102"/>
                    <a:pt x="453" y="53"/>
                  </a:cubicBezTo>
                </a:path>
              </a:pathLst>
            </a:custGeom>
            <a:noFill/>
            <a:ln w="28575" cap="flat" cmpd="sng">
              <a:solidFill>
                <a:schemeClr val="tx1"/>
              </a:solidFill>
              <a:prstDash val="solid"/>
              <a:round/>
              <a:headEnd/>
              <a:tailEnd/>
            </a:ln>
            <a:effectLst/>
          </p:spPr>
          <p:txBody>
            <a:bodyPr wrap="none" anchor="ctr"/>
            <a:lstStyle/>
            <a:p>
              <a:endParaRPr lang="zh-CN" altLang="en-US"/>
            </a:p>
          </p:txBody>
        </p:sp>
        <p:sp>
          <p:nvSpPr>
            <p:cNvPr id="1663131" name="Freeform 155"/>
            <p:cNvSpPr>
              <a:spLocks/>
            </p:cNvSpPr>
            <p:nvPr/>
          </p:nvSpPr>
          <p:spPr bwMode="auto">
            <a:xfrm>
              <a:off x="431" y="1706"/>
              <a:ext cx="453" cy="151"/>
            </a:xfrm>
            <a:custGeom>
              <a:avLst/>
              <a:gdLst/>
              <a:ahLst/>
              <a:cxnLst>
                <a:cxn ang="0">
                  <a:pos x="0" y="98"/>
                </a:cxn>
                <a:cxn ang="0">
                  <a:pos x="136" y="8"/>
                </a:cxn>
                <a:cxn ang="0">
                  <a:pos x="317" y="144"/>
                </a:cxn>
                <a:cxn ang="0">
                  <a:pos x="453" y="53"/>
                </a:cxn>
              </a:cxnLst>
              <a:rect l="0" t="0" r="r" b="b"/>
              <a:pathLst>
                <a:path w="453" h="151">
                  <a:moveTo>
                    <a:pt x="0" y="98"/>
                  </a:moveTo>
                  <a:cubicBezTo>
                    <a:pt x="41" y="49"/>
                    <a:pt x="83" y="0"/>
                    <a:pt x="136" y="8"/>
                  </a:cubicBezTo>
                  <a:cubicBezTo>
                    <a:pt x="189" y="16"/>
                    <a:pt x="264" y="137"/>
                    <a:pt x="317" y="144"/>
                  </a:cubicBezTo>
                  <a:cubicBezTo>
                    <a:pt x="370" y="151"/>
                    <a:pt x="411" y="102"/>
                    <a:pt x="453" y="53"/>
                  </a:cubicBezTo>
                </a:path>
              </a:pathLst>
            </a:custGeom>
            <a:noFill/>
            <a:ln w="28575" cap="flat" cmpd="sng">
              <a:solidFill>
                <a:schemeClr val="tx1"/>
              </a:solidFill>
              <a:prstDash val="solid"/>
              <a:round/>
              <a:headEnd/>
              <a:tailEnd/>
            </a:ln>
            <a:effectLst/>
          </p:spPr>
          <p:txBody>
            <a:bodyPr wrap="none" anchor="ctr"/>
            <a:lstStyle/>
            <a:p>
              <a:endParaRPr lang="zh-CN" altLang="en-US"/>
            </a:p>
          </p:txBody>
        </p:sp>
      </p:grpSp>
      <p:sp>
        <p:nvSpPr>
          <p:cNvPr id="1663132" name="Rectangle 156"/>
          <p:cNvSpPr>
            <a:spLocks noChangeArrowheads="1"/>
          </p:cNvSpPr>
          <p:nvPr/>
        </p:nvSpPr>
        <p:spPr bwMode="auto">
          <a:xfrm>
            <a:off x="3319463" y="1987550"/>
            <a:ext cx="1339850" cy="701675"/>
          </a:xfrm>
          <a:prstGeom prst="rect">
            <a:avLst/>
          </a:prstGeom>
          <a:noFill/>
          <a:ln w="28575" algn="ctr">
            <a:noFill/>
            <a:miter lim="800000"/>
            <a:headEnd/>
            <a:tailEnd/>
          </a:ln>
          <a:effectLst/>
        </p:spPr>
        <p:txBody>
          <a:bodyPr wrap="none" anchor="ctr">
            <a:spAutoFit/>
          </a:bodyPr>
          <a:lstStyle/>
          <a:p>
            <a:pPr algn="l">
              <a:spcBef>
                <a:spcPct val="0"/>
              </a:spcBef>
            </a:pPr>
            <a:r>
              <a:rPr kumimoji="1" lang="zh-CN" altLang="en-US" sz="2000">
                <a:solidFill>
                  <a:srgbClr val="0000FF"/>
                </a:solidFill>
                <a:ea typeface="楷体_GB2312" pitchFamily="49" charset="-122"/>
              </a:rPr>
              <a:t>分支指令</a:t>
            </a:r>
          </a:p>
          <a:p>
            <a:pPr algn="l">
              <a:spcBef>
                <a:spcPct val="0"/>
              </a:spcBef>
            </a:pPr>
            <a:r>
              <a:rPr kumimoji="1" lang="zh-CN" altLang="en-US" sz="2000">
                <a:solidFill>
                  <a:srgbClr val="0000FF"/>
                </a:solidFill>
                <a:ea typeface="楷体_GB2312" pitchFamily="49" charset="-122"/>
              </a:rPr>
              <a:t>地址</a:t>
            </a:r>
            <a:r>
              <a:rPr kumimoji="1" lang="en-US" altLang="zh-CN" sz="2000">
                <a:solidFill>
                  <a:srgbClr val="0000FF"/>
                </a:solidFill>
                <a:ea typeface="楷体_GB2312" pitchFamily="49" charset="-122"/>
              </a:rPr>
              <a:t>/</a:t>
            </a:r>
            <a:r>
              <a:rPr kumimoji="1" lang="zh-CN" altLang="en-US" sz="2000">
                <a:solidFill>
                  <a:srgbClr val="0000FF"/>
                </a:solidFill>
                <a:ea typeface="楷体_GB2312" pitchFamily="49" charset="-122"/>
              </a:rPr>
              <a:t>标识 </a:t>
            </a:r>
          </a:p>
        </p:txBody>
      </p:sp>
      <p:sp>
        <p:nvSpPr>
          <p:cNvPr id="1663133" name="Rectangle 157"/>
          <p:cNvSpPr>
            <a:spLocks noChangeArrowheads="1"/>
          </p:cNvSpPr>
          <p:nvPr/>
        </p:nvSpPr>
        <p:spPr bwMode="auto">
          <a:xfrm>
            <a:off x="2844800" y="1766888"/>
            <a:ext cx="950913" cy="366712"/>
          </a:xfrm>
          <a:prstGeom prst="rect">
            <a:avLst/>
          </a:prstGeom>
          <a:noFill/>
          <a:ln w="28575" algn="ctr">
            <a:noFill/>
            <a:miter lim="800000"/>
            <a:headEnd/>
            <a:tailEnd/>
          </a:ln>
          <a:effectLst/>
        </p:spPr>
        <p:txBody>
          <a:bodyPr wrap="none" anchor="ctr">
            <a:spAutoFit/>
          </a:bodyPr>
          <a:lstStyle/>
          <a:p>
            <a:pPr algn="l">
              <a:lnSpc>
                <a:spcPct val="90000"/>
              </a:lnSpc>
              <a:spcBef>
                <a:spcPct val="0"/>
              </a:spcBef>
            </a:pPr>
            <a:r>
              <a:rPr kumimoji="1" lang="zh-CN" altLang="en-US" sz="2000">
                <a:solidFill>
                  <a:srgbClr val="FF3300"/>
                </a:solidFill>
                <a:ea typeface="楷体_GB2312" pitchFamily="49" charset="-122"/>
              </a:rPr>
              <a:t>有效位</a:t>
            </a:r>
          </a:p>
        </p:txBody>
      </p:sp>
      <p:sp>
        <p:nvSpPr>
          <p:cNvPr id="1663134" name="Line 158"/>
          <p:cNvSpPr>
            <a:spLocks noChangeShapeType="1"/>
          </p:cNvSpPr>
          <p:nvPr/>
        </p:nvSpPr>
        <p:spPr bwMode="auto">
          <a:xfrm>
            <a:off x="3290888" y="2060575"/>
            <a:ext cx="0" cy="863600"/>
          </a:xfrm>
          <a:prstGeom prst="line">
            <a:avLst/>
          </a:prstGeom>
          <a:noFill/>
          <a:ln w="28575">
            <a:solidFill>
              <a:srgbClr val="FF6600"/>
            </a:solidFill>
            <a:round/>
            <a:headEnd/>
            <a:tailEnd type="triangle" w="med" len="lg"/>
          </a:ln>
          <a:effectLst/>
        </p:spPr>
        <p:txBody>
          <a:bodyPr wrap="none" anchor="ctr"/>
          <a:lstStyle/>
          <a:p>
            <a:endParaRPr lang="zh-CN" altLang="en-US"/>
          </a:p>
        </p:txBody>
      </p:sp>
      <p:sp>
        <p:nvSpPr>
          <p:cNvPr id="1663135" name="Rectangle 159"/>
          <p:cNvSpPr>
            <a:spLocks noChangeArrowheads="1"/>
          </p:cNvSpPr>
          <p:nvPr/>
        </p:nvSpPr>
        <p:spPr bwMode="auto">
          <a:xfrm>
            <a:off x="4227513" y="1766888"/>
            <a:ext cx="950912" cy="366712"/>
          </a:xfrm>
          <a:prstGeom prst="rect">
            <a:avLst/>
          </a:prstGeom>
          <a:noFill/>
          <a:ln w="28575" algn="ctr">
            <a:noFill/>
            <a:miter lim="800000"/>
            <a:headEnd/>
            <a:tailEnd/>
          </a:ln>
          <a:effectLst/>
        </p:spPr>
        <p:txBody>
          <a:bodyPr wrap="none" anchor="ctr">
            <a:spAutoFit/>
          </a:bodyPr>
          <a:lstStyle/>
          <a:p>
            <a:pPr>
              <a:lnSpc>
                <a:spcPct val="90000"/>
              </a:lnSpc>
              <a:spcBef>
                <a:spcPct val="0"/>
              </a:spcBef>
            </a:pPr>
            <a:r>
              <a:rPr kumimoji="1" lang="zh-CN" altLang="en-US" sz="2000">
                <a:solidFill>
                  <a:srgbClr val="FF3300"/>
                </a:solidFill>
                <a:ea typeface="楷体_GB2312" pitchFamily="49" charset="-122"/>
              </a:rPr>
              <a:t>预测位</a:t>
            </a:r>
          </a:p>
        </p:txBody>
      </p:sp>
      <p:sp>
        <p:nvSpPr>
          <p:cNvPr id="1663136" name="Line 160"/>
          <p:cNvSpPr>
            <a:spLocks noChangeShapeType="1"/>
          </p:cNvSpPr>
          <p:nvPr/>
        </p:nvSpPr>
        <p:spPr bwMode="auto">
          <a:xfrm>
            <a:off x="4730750" y="2060575"/>
            <a:ext cx="0" cy="574675"/>
          </a:xfrm>
          <a:prstGeom prst="line">
            <a:avLst/>
          </a:prstGeom>
          <a:noFill/>
          <a:ln w="28575">
            <a:solidFill>
              <a:srgbClr val="FF6600"/>
            </a:solidFill>
            <a:round/>
            <a:headEnd/>
            <a:tailEnd type="triangle" w="med" len="lg"/>
          </a:ln>
          <a:effectLst/>
        </p:spPr>
        <p:txBody>
          <a:bodyPr wrap="none" anchor="ctr"/>
          <a:lstStyle/>
          <a:p>
            <a:endParaRPr lang="zh-CN" altLang="en-US"/>
          </a:p>
        </p:txBody>
      </p:sp>
      <p:grpSp>
        <p:nvGrpSpPr>
          <p:cNvPr id="1663137" name="Group 161"/>
          <p:cNvGrpSpPr>
            <a:grpSpLocks/>
          </p:cNvGrpSpPr>
          <p:nvPr/>
        </p:nvGrpSpPr>
        <p:grpSpPr bwMode="auto">
          <a:xfrm>
            <a:off x="4948238" y="3140075"/>
            <a:ext cx="287337" cy="144463"/>
            <a:chOff x="431" y="1608"/>
            <a:chExt cx="453" cy="249"/>
          </a:xfrm>
        </p:grpSpPr>
        <p:sp>
          <p:nvSpPr>
            <p:cNvPr id="1663138" name="Freeform 162"/>
            <p:cNvSpPr>
              <a:spLocks/>
            </p:cNvSpPr>
            <p:nvPr/>
          </p:nvSpPr>
          <p:spPr bwMode="auto">
            <a:xfrm>
              <a:off x="431" y="1608"/>
              <a:ext cx="453" cy="151"/>
            </a:xfrm>
            <a:custGeom>
              <a:avLst/>
              <a:gdLst/>
              <a:ahLst/>
              <a:cxnLst>
                <a:cxn ang="0">
                  <a:pos x="0" y="98"/>
                </a:cxn>
                <a:cxn ang="0">
                  <a:pos x="136" y="8"/>
                </a:cxn>
                <a:cxn ang="0">
                  <a:pos x="317" y="144"/>
                </a:cxn>
                <a:cxn ang="0">
                  <a:pos x="453" y="53"/>
                </a:cxn>
              </a:cxnLst>
              <a:rect l="0" t="0" r="r" b="b"/>
              <a:pathLst>
                <a:path w="453" h="151">
                  <a:moveTo>
                    <a:pt x="0" y="98"/>
                  </a:moveTo>
                  <a:cubicBezTo>
                    <a:pt x="41" y="49"/>
                    <a:pt x="83" y="0"/>
                    <a:pt x="136" y="8"/>
                  </a:cubicBezTo>
                  <a:cubicBezTo>
                    <a:pt x="189" y="16"/>
                    <a:pt x="264" y="137"/>
                    <a:pt x="317" y="144"/>
                  </a:cubicBezTo>
                  <a:cubicBezTo>
                    <a:pt x="370" y="151"/>
                    <a:pt x="411" y="102"/>
                    <a:pt x="453" y="53"/>
                  </a:cubicBezTo>
                </a:path>
              </a:pathLst>
            </a:custGeom>
            <a:noFill/>
            <a:ln w="28575" cap="flat" cmpd="sng">
              <a:solidFill>
                <a:schemeClr val="tx1"/>
              </a:solidFill>
              <a:prstDash val="solid"/>
              <a:round/>
              <a:headEnd/>
              <a:tailEnd/>
            </a:ln>
            <a:effectLst/>
          </p:spPr>
          <p:txBody>
            <a:bodyPr wrap="none" anchor="ctr"/>
            <a:lstStyle/>
            <a:p>
              <a:endParaRPr lang="zh-CN" altLang="en-US"/>
            </a:p>
          </p:txBody>
        </p:sp>
        <p:sp>
          <p:nvSpPr>
            <p:cNvPr id="1663139" name="Freeform 163"/>
            <p:cNvSpPr>
              <a:spLocks/>
            </p:cNvSpPr>
            <p:nvPr/>
          </p:nvSpPr>
          <p:spPr bwMode="auto">
            <a:xfrm>
              <a:off x="431" y="1706"/>
              <a:ext cx="453" cy="151"/>
            </a:xfrm>
            <a:custGeom>
              <a:avLst/>
              <a:gdLst/>
              <a:ahLst/>
              <a:cxnLst>
                <a:cxn ang="0">
                  <a:pos x="0" y="98"/>
                </a:cxn>
                <a:cxn ang="0">
                  <a:pos x="136" y="8"/>
                </a:cxn>
                <a:cxn ang="0">
                  <a:pos x="317" y="144"/>
                </a:cxn>
                <a:cxn ang="0">
                  <a:pos x="453" y="53"/>
                </a:cxn>
              </a:cxnLst>
              <a:rect l="0" t="0" r="r" b="b"/>
              <a:pathLst>
                <a:path w="453" h="151">
                  <a:moveTo>
                    <a:pt x="0" y="98"/>
                  </a:moveTo>
                  <a:cubicBezTo>
                    <a:pt x="41" y="49"/>
                    <a:pt x="83" y="0"/>
                    <a:pt x="136" y="8"/>
                  </a:cubicBezTo>
                  <a:cubicBezTo>
                    <a:pt x="189" y="16"/>
                    <a:pt x="264" y="137"/>
                    <a:pt x="317" y="144"/>
                  </a:cubicBezTo>
                  <a:cubicBezTo>
                    <a:pt x="370" y="151"/>
                    <a:pt x="411" y="102"/>
                    <a:pt x="453" y="53"/>
                  </a:cubicBezTo>
                </a:path>
              </a:pathLst>
            </a:custGeom>
            <a:noFill/>
            <a:ln w="28575" cap="flat" cmpd="sng">
              <a:solidFill>
                <a:schemeClr val="tx1"/>
              </a:solidFill>
              <a:prstDash val="solid"/>
              <a:round/>
              <a:headEnd/>
              <a:tailEnd/>
            </a:ln>
            <a:effectLst/>
          </p:spPr>
          <p:txBody>
            <a:bodyPr wrap="none" anchor="ctr"/>
            <a:lstStyle/>
            <a:p>
              <a:endParaRPr lang="zh-CN" altLang="en-US"/>
            </a:p>
          </p:txBody>
        </p:sp>
      </p:grpSp>
      <p:sp>
        <p:nvSpPr>
          <p:cNvPr id="1663140" name="AutoShape 164"/>
          <p:cNvSpPr>
            <a:spLocks/>
          </p:cNvSpPr>
          <p:nvPr/>
        </p:nvSpPr>
        <p:spPr bwMode="auto">
          <a:xfrm rot="5400000">
            <a:off x="4659312" y="2492376"/>
            <a:ext cx="144463" cy="576262"/>
          </a:xfrm>
          <a:prstGeom prst="leftBrace">
            <a:avLst>
              <a:gd name="adj1" fmla="val 33242"/>
              <a:gd name="adj2" fmla="val 50000"/>
            </a:avLst>
          </a:prstGeom>
          <a:noFill/>
          <a:ln w="28575">
            <a:solidFill>
              <a:srgbClr val="FF6600"/>
            </a:solidFill>
            <a:round/>
            <a:headEnd/>
            <a:tailEnd/>
          </a:ln>
          <a:effectLst/>
        </p:spPr>
        <p:txBody>
          <a:bodyPr wrap="none" anchor="ctr"/>
          <a:lstStyle/>
          <a:p>
            <a:endParaRPr lang="zh-CN" altLang="en-US"/>
          </a:p>
        </p:txBody>
      </p:sp>
      <p:sp>
        <p:nvSpPr>
          <p:cNvPr id="1663141" name="Line 165"/>
          <p:cNvSpPr>
            <a:spLocks noChangeShapeType="1"/>
          </p:cNvSpPr>
          <p:nvPr/>
        </p:nvSpPr>
        <p:spPr bwMode="auto">
          <a:xfrm>
            <a:off x="3938588" y="2635250"/>
            <a:ext cx="0" cy="288925"/>
          </a:xfrm>
          <a:prstGeom prst="line">
            <a:avLst/>
          </a:prstGeom>
          <a:noFill/>
          <a:ln w="28575">
            <a:solidFill>
              <a:srgbClr val="0000FF"/>
            </a:solidFill>
            <a:round/>
            <a:headEnd/>
            <a:tailEnd type="triangle" w="med" len="lg"/>
          </a:ln>
          <a:effectLst/>
        </p:spPr>
        <p:txBody>
          <a:bodyPr wrap="none" anchor="ctr"/>
          <a:lstStyle/>
          <a:p>
            <a:endParaRPr lang="zh-CN" altLang="en-US"/>
          </a:p>
        </p:txBody>
      </p:sp>
      <p:graphicFrame>
        <p:nvGraphicFramePr>
          <p:cNvPr id="1663142" name="Group 166"/>
          <p:cNvGraphicFramePr>
            <a:graphicFrameLocks noGrp="1"/>
          </p:cNvGraphicFramePr>
          <p:nvPr/>
        </p:nvGraphicFramePr>
        <p:xfrm>
          <a:off x="5508625" y="2924175"/>
          <a:ext cx="2735263" cy="3161983"/>
        </p:xfrm>
        <a:graphic>
          <a:graphicData uri="http://schemas.openxmlformats.org/drawingml/2006/table">
            <a:tbl>
              <a:tblPr/>
              <a:tblGrid>
                <a:gridCol w="288925">
                  <a:extLst>
                    <a:ext uri="{9D8B030D-6E8A-4147-A177-3AD203B41FA5}">
                      <a16:colId xmlns:a16="http://schemas.microsoft.com/office/drawing/2014/main" val="20000"/>
                    </a:ext>
                  </a:extLst>
                </a:gridCol>
                <a:gridCol w="360363">
                  <a:extLst>
                    <a:ext uri="{9D8B030D-6E8A-4147-A177-3AD203B41FA5}">
                      <a16:colId xmlns:a16="http://schemas.microsoft.com/office/drawing/2014/main" val="20001"/>
                    </a:ext>
                  </a:extLst>
                </a:gridCol>
                <a:gridCol w="863600">
                  <a:extLst>
                    <a:ext uri="{9D8B030D-6E8A-4147-A177-3AD203B41FA5}">
                      <a16:colId xmlns:a16="http://schemas.microsoft.com/office/drawing/2014/main" val="20002"/>
                    </a:ext>
                  </a:extLst>
                </a:gridCol>
                <a:gridCol w="358775">
                  <a:extLst>
                    <a:ext uri="{9D8B030D-6E8A-4147-A177-3AD203B41FA5}">
                      <a16:colId xmlns:a16="http://schemas.microsoft.com/office/drawing/2014/main" val="20003"/>
                    </a:ext>
                  </a:extLst>
                </a:gridCol>
                <a:gridCol w="863600">
                  <a:extLst>
                    <a:ext uri="{9D8B030D-6E8A-4147-A177-3AD203B41FA5}">
                      <a16:colId xmlns:a16="http://schemas.microsoft.com/office/drawing/2014/main" val="20004"/>
                    </a:ext>
                  </a:extLst>
                </a:gridCol>
              </a:tblGrid>
              <a:tr h="60166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87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charset="-122"/>
                        </a:rPr>
                        <a:t>6</a:t>
                      </a:r>
                    </a:p>
                  </a:txBody>
                  <a:tcPr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603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charset="-122"/>
                        </a:rPr>
                        <a:t>5</a:t>
                      </a:r>
                    </a:p>
                  </a:txBody>
                  <a:tcPr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603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charset="-122"/>
                        </a:rPr>
                        <a:t>4</a:t>
                      </a:r>
                    </a:p>
                  </a:txBody>
                  <a:tcPr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603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charset="-122"/>
                        </a:rPr>
                        <a:t>3</a:t>
                      </a:r>
                    </a:p>
                  </a:txBody>
                  <a:tcPr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587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charset="-122"/>
                        </a:rPr>
                        <a:t>2</a:t>
                      </a:r>
                    </a:p>
                  </a:txBody>
                  <a:tcPr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603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charset="-122"/>
                        </a:rPr>
                        <a:t>1</a:t>
                      </a:r>
                    </a:p>
                  </a:txBody>
                  <a:tcPr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603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charset="-122"/>
                        </a:rPr>
                        <a:t>0</a:t>
                      </a:r>
                    </a:p>
                  </a:txBody>
                  <a:tcPr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pSp>
        <p:nvGrpSpPr>
          <p:cNvPr id="1663207" name="Group 231"/>
          <p:cNvGrpSpPr>
            <a:grpSpLocks/>
          </p:cNvGrpSpPr>
          <p:nvPr/>
        </p:nvGrpSpPr>
        <p:grpSpPr bwMode="auto">
          <a:xfrm>
            <a:off x="5653088" y="3140075"/>
            <a:ext cx="287337" cy="144463"/>
            <a:chOff x="431" y="1608"/>
            <a:chExt cx="453" cy="249"/>
          </a:xfrm>
        </p:grpSpPr>
        <p:sp>
          <p:nvSpPr>
            <p:cNvPr id="1663208" name="Freeform 232"/>
            <p:cNvSpPr>
              <a:spLocks/>
            </p:cNvSpPr>
            <p:nvPr/>
          </p:nvSpPr>
          <p:spPr bwMode="auto">
            <a:xfrm>
              <a:off x="431" y="1608"/>
              <a:ext cx="453" cy="151"/>
            </a:xfrm>
            <a:custGeom>
              <a:avLst/>
              <a:gdLst/>
              <a:ahLst/>
              <a:cxnLst>
                <a:cxn ang="0">
                  <a:pos x="0" y="98"/>
                </a:cxn>
                <a:cxn ang="0">
                  <a:pos x="136" y="8"/>
                </a:cxn>
                <a:cxn ang="0">
                  <a:pos x="317" y="144"/>
                </a:cxn>
                <a:cxn ang="0">
                  <a:pos x="453" y="53"/>
                </a:cxn>
              </a:cxnLst>
              <a:rect l="0" t="0" r="r" b="b"/>
              <a:pathLst>
                <a:path w="453" h="151">
                  <a:moveTo>
                    <a:pt x="0" y="98"/>
                  </a:moveTo>
                  <a:cubicBezTo>
                    <a:pt x="41" y="49"/>
                    <a:pt x="83" y="0"/>
                    <a:pt x="136" y="8"/>
                  </a:cubicBezTo>
                  <a:cubicBezTo>
                    <a:pt x="189" y="16"/>
                    <a:pt x="264" y="137"/>
                    <a:pt x="317" y="144"/>
                  </a:cubicBezTo>
                  <a:cubicBezTo>
                    <a:pt x="370" y="151"/>
                    <a:pt x="411" y="102"/>
                    <a:pt x="453" y="53"/>
                  </a:cubicBezTo>
                </a:path>
              </a:pathLst>
            </a:custGeom>
            <a:noFill/>
            <a:ln w="28575" cap="flat" cmpd="sng">
              <a:solidFill>
                <a:schemeClr val="tx1"/>
              </a:solidFill>
              <a:prstDash val="solid"/>
              <a:round/>
              <a:headEnd/>
              <a:tailEnd/>
            </a:ln>
            <a:effectLst/>
          </p:spPr>
          <p:txBody>
            <a:bodyPr wrap="none" anchor="ctr"/>
            <a:lstStyle/>
            <a:p>
              <a:endParaRPr lang="zh-CN" altLang="en-US"/>
            </a:p>
          </p:txBody>
        </p:sp>
        <p:sp>
          <p:nvSpPr>
            <p:cNvPr id="1663209" name="Freeform 233"/>
            <p:cNvSpPr>
              <a:spLocks/>
            </p:cNvSpPr>
            <p:nvPr/>
          </p:nvSpPr>
          <p:spPr bwMode="auto">
            <a:xfrm>
              <a:off x="431" y="1706"/>
              <a:ext cx="453" cy="151"/>
            </a:xfrm>
            <a:custGeom>
              <a:avLst/>
              <a:gdLst/>
              <a:ahLst/>
              <a:cxnLst>
                <a:cxn ang="0">
                  <a:pos x="0" y="98"/>
                </a:cxn>
                <a:cxn ang="0">
                  <a:pos x="136" y="8"/>
                </a:cxn>
                <a:cxn ang="0">
                  <a:pos x="317" y="144"/>
                </a:cxn>
                <a:cxn ang="0">
                  <a:pos x="453" y="53"/>
                </a:cxn>
              </a:cxnLst>
              <a:rect l="0" t="0" r="r" b="b"/>
              <a:pathLst>
                <a:path w="453" h="151">
                  <a:moveTo>
                    <a:pt x="0" y="98"/>
                  </a:moveTo>
                  <a:cubicBezTo>
                    <a:pt x="41" y="49"/>
                    <a:pt x="83" y="0"/>
                    <a:pt x="136" y="8"/>
                  </a:cubicBezTo>
                  <a:cubicBezTo>
                    <a:pt x="189" y="16"/>
                    <a:pt x="264" y="137"/>
                    <a:pt x="317" y="144"/>
                  </a:cubicBezTo>
                  <a:cubicBezTo>
                    <a:pt x="370" y="151"/>
                    <a:pt x="411" y="102"/>
                    <a:pt x="453" y="53"/>
                  </a:cubicBezTo>
                </a:path>
              </a:pathLst>
            </a:custGeom>
            <a:noFill/>
            <a:ln w="28575" cap="flat" cmpd="sng">
              <a:solidFill>
                <a:schemeClr val="tx1"/>
              </a:solidFill>
              <a:prstDash val="solid"/>
              <a:round/>
              <a:headEnd/>
              <a:tailEnd/>
            </a:ln>
            <a:effectLst/>
          </p:spPr>
          <p:txBody>
            <a:bodyPr wrap="none" anchor="ctr"/>
            <a:lstStyle/>
            <a:p>
              <a:endParaRPr lang="zh-CN" altLang="en-US"/>
            </a:p>
          </p:txBody>
        </p:sp>
      </p:grpSp>
      <p:grpSp>
        <p:nvGrpSpPr>
          <p:cNvPr id="1663210" name="Group 234"/>
          <p:cNvGrpSpPr>
            <a:grpSpLocks/>
          </p:cNvGrpSpPr>
          <p:nvPr/>
        </p:nvGrpSpPr>
        <p:grpSpPr bwMode="auto">
          <a:xfrm>
            <a:off x="6013450" y="3140075"/>
            <a:ext cx="287338" cy="144463"/>
            <a:chOff x="431" y="1608"/>
            <a:chExt cx="453" cy="249"/>
          </a:xfrm>
        </p:grpSpPr>
        <p:sp>
          <p:nvSpPr>
            <p:cNvPr id="1663211" name="Freeform 235"/>
            <p:cNvSpPr>
              <a:spLocks/>
            </p:cNvSpPr>
            <p:nvPr/>
          </p:nvSpPr>
          <p:spPr bwMode="auto">
            <a:xfrm>
              <a:off x="431" y="1608"/>
              <a:ext cx="453" cy="151"/>
            </a:xfrm>
            <a:custGeom>
              <a:avLst/>
              <a:gdLst/>
              <a:ahLst/>
              <a:cxnLst>
                <a:cxn ang="0">
                  <a:pos x="0" y="98"/>
                </a:cxn>
                <a:cxn ang="0">
                  <a:pos x="136" y="8"/>
                </a:cxn>
                <a:cxn ang="0">
                  <a:pos x="317" y="144"/>
                </a:cxn>
                <a:cxn ang="0">
                  <a:pos x="453" y="53"/>
                </a:cxn>
              </a:cxnLst>
              <a:rect l="0" t="0" r="r" b="b"/>
              <a:pathLst>
                <a:path w="453" h="151">
                  <a:moveTo>
                    <a:pt x="0" y="98"/>
                  </a:moveTo>
                  <a:cubicBezTo>
                    <a:pt x="41" y="49"/>
                    <a:pt x="83" y="0"/>
                    <a:pt x="136" y="8"/>
                  </a:cubicBezTo>
                  <a:cubicBezTo>
                    <a:pt x="189" y="16"/>
                    <a:pt x="264" y="137"/>
                    <a:pt x="317" y="144"/>
                  </a:cubicBezTo>
                  <a:cubicBezTo>
                    <a:pt x="370" y="151"/>
                    <a:pt x="411" y="102"/>
                    <a:pt x="453" y="53"/>
                  </a:cubicBezTo>
                </a:path>
              </a:pathLst>
            </a:custGeom>
            <a:noFill/>
            <a:ln w="28575" cap="flat" cmpd="sng">
              <a:solidFill>
                <a:schemeClr val="tx1"/>
              </a:solidFill>
              <a:prstDash val="solid"/>
              <a:round/>
              <a:headEnd/>
              <a:tailEnd/>
            </a:ln>
            <a:effectLst/>
          </p:spPr>
          <p:txBody>
            <a:bodyPr wrap="none" anchor="ctr"/>
            <a:lstStyle/>
            <a:p>
              <a:endParaRPr lang="zh-CN" altLang="en-US"/>
            </a:p>
          </p:txBody>
        </p:sp>
        <p:sp>
          <p:nvSpPr>
            <p:cNvPr id="1663212" name="Freeform 236"/>
            <p:cNvSpPr>
              <a:spLocks/>
            </p:cNvSpPr>
            <p:nvPr/>
          </p:nvSpPr>
          <p:spPr bwMode="auto">
            <a:xfrm>
              <a:off x="431" y="1706"/>
              <a:ext cx="453" cy="151"/>
            </a:xfrm>
            <a:custGeom>
              <a:avLst/>
              <a:gdLst/>
              <a:ahLst/>
              <a:cxnLst>
                <a:cxn ang="0">
                  <a:pos x="0" y="98"/>
                </a:cxn>
                <a:cxn ang="0">
                  <a:pos x="136" y="8"/>
                </a:cxn>
                <a:cxn ang="0">
                  <a:pos x="317" y="144"/>
                </a:cxn>
                <a:cxn ang="0">
                  <a:pos x="453" y="53"/>
                </a:cxn>
              </a:cxnLst>
              <a:rect l="0" t="0" r="r" b="b"/>
              <a:pathLst>
                <a:path w="453" h="151">
                  <a:moveTo>
                    <a:pt x="0" y="98"/>
                  </a:moveTo>
                  <a:cubicBezTo>
                    <a:pt x="41" y="49"/>
                    <a:pt x="83" y="0"/>
                    <a:pt x="136" y="8"/>
                  </a:cubicBezTo>
                  <a:cubicBezTo>
                    <a:pt x="189" y="16"/>
                    <a:pt x="264" y="137"/>
                    <a:pt x="317" y="144"/>
                  </a:cubicBezTo>
                  <a:cubicBezTo>
                    <a:pt x="370" y="151"/>
                    <a:pt x="411" y="102"/>
                    <a:pt x="453" y="53"/>
                  </a:cubicBezTo>
                </a:path>
              </a:pathLst>
            </a:custGeom>
            <a:noFill/>
            <a:ln w="28575" cap="flat" cmpd="sng">
              <a:solidFill>
                <a:schemeClr val="tx1"/>
              </a:solidFill>
              <a:prstDash val="solid"/>
              <a:round/>
              <a:headEnd/>
              <a:tailEnd/>
            </a:ln>
            <a:effectLst/>
          </p:spPr>
          <p:txBody>
            <a:bodyPr wrap="none" anchor="ctr"/>
            <a:lstStyle/>
            <a:p>
              <a:endParaRPr lang="zh-CN" altLang="en-US"/>
            </a:p>
          </p:txBody>
        </p:sp>
      </p:grpSp>
      <p:grpSp>
        <p:nvGrpSpPr>
          <p:cNvPr id="1663213" name="Group 237"/>
          <p:cNvGrpSpPr>
            <a:grpSpLocks/>
          </p:cNvGrpSpPr>
          <p:nvPr/>
        </p:nvGrpSpPr>
        <p:grpSpPr bwMode="auto">
          <a:xfrm>
            <a:off x="6877050" y="3140075"/>
            <a:ext cx="287338" cy="144463"/>
            <a:chOff x="431" y="1608"/>
            <a:chExt cx="453" cy="249"/>
          </a:xfrm>
        </p:grpSpPr>
        <p:sp>
          <p:nvSpPr>
            <p:cNvPr id="1663214" name="Freeform 238"/>
            <p:cNvSpPr>
              <a:spLocks/>
            </p:cNvSpPr>
            <p:nvPr/>
          </p:nvSpPr>
          <p:spPr bwMode="auto">
            <a:xfrm>
              <a:off x="431" y="1608"/>
              <a:ext cx="453" cy="151"/>
            </a:xfrm>
            <a:custGeom>
              <a:avLst/>
              <a:gdLst/>
              <a:ahLst/>
              <a:cxnLst>
                <a:cxn ang="0">
                  <a:pos x="0" y="98"/>
                </a:cxn>
                <a:cxn ang="0">
                  <a:pos x="136" y="8"/>
                </a:cxn>
                <a:cxn ang="0">
                  <a:pos x="317" y="144"/>
                </a:cxn>
                <a:cxn ang="0">
                  <a:pos x="453" y="53"/>
                </a:cxn>
              </a:cxnLst>
              <a:rect l="0" t="0" r="r" b="b"/>
              <a:pathLst>
                <a:path w="453" h="151">
                  <a:moveTo>
                    <a:pt x="0" y="98"/>
                  </a:moveTo>
                  <a:cubicBezTo>
                    <a:pt x="41" y="49"/>
                    <a:pt x="83" y="0"/>
                    <a:pt x="136" y="8"/>
                  </a:cubicBezTo>
                  <a:cubicBezTo>
                    <a:pt x="189" y="16"/>
                    <a:pt x="264" y="137"/>
                    <a:pt x="317" y="144"/>
                  </a:cubicBezTo>
                  <a:cubicBezTo>
                    <a:pt x="370" y="151"/>
                    <a:pt x="411" y="102"/>
                    <a:pt x="453" y="53"/>
                  </a:cubicBezTo>
                </a:path>
              </a:pathLst>
            </a:custGeom>
            <a:noFill/>
            <a:ln w="28575" cap="flat" cmpd="sng">
              <a:solidFill>
                <a:schemeClr val="tx1"/>
              </a:solidFill>
              <a:prstDash val="solid"/>
              <a:round/>
              <a:headEnd/>
              <a:tailEnd/>
            </a:ln>
            <a:effectLst/>
          </p:spPr>
          <p:txBody>
            <a:bodyPr wrap="none" anchor="ctr"/>
            <a:lstStyle/>
            <a:p>
              <a:endParaRPr lang="zh-CN" altLang="en-US"/>
            </a:p>
          </p:txBody>
        </p:sp>
        <p:sp>
          <p:nvSpPr>
            <p:cNvPr id="1663215" name="Freeform 239"/>
            <p:cNvSpPr>
              <a:spLocks/>
            </p:cNvSpPr>
            <p:nvPr/>
          </p:nvSpPr>
          <p:spPr bwMode="auto">
            <a:xfrm>
              <a:off x="431" y="1706"/>
              <a:ext cx="453" cy="151"/>
            </a:xfrm>
            <a:custGeom>
              <a:avLst/>
              <a:gdLst/>
              <a:ahLst/>
              <a:cxnLst>
                <a:cxn ang="0">
                  <a:pos x="0" y="98"/>
                </a:cxn>
                <a:cxn ang="0">
                  <a:pos x="136" y="8"/>
                </a:cxn>
                <a:cxn ang="0">
                  <a:pos x="317" y="144"/>
                </a:cxn>
                <a:cxn ang="0">
                  <a:pos x="453" y="53"/>
                </a:cxn>
              </a:cxnLst>
              <a:rect l="0" t="0" r="r" b="b"/>
              <a:pathLst>
                <a:path w="453" h="151">
                  <a:moveTo>
                    <a:pt x="0" y="98"/>
                  </a:moveTo>
                  <a:cubicBezTo>
                    <a:pt x="41" y="49"/>
                    <a:pt x="83" y="0"/>
                    <a:pt x="136" y="8"/>
                  </a:cubicBezTo>
                  <a:cubicBezTo>
                    <a:pt x="189" y="16"/>
                    <a:pt x="264" y="137"/>
                    <a:pt x="317" y="144"/>
                  </a:cubicBezTo>
                  <a:cubicBezTo>
                    <a:pt x="370" y="151"/>
                    <a:pt x="411" y="102"/>
                    <a:pt x="453" y="53"/>
                  </a:cubicBezTo>
                </a:path>
              </a:pathLst>
            </a:custGeom>
            <a:noFill/>
            <a:ln w="28575" cap="flat" cmpd="sng">
              <a:solidFill>
                <a:schemeClr val="tx1"/>
              </a:solidFill>
              <a:prstDash val="solid"/>
              <a:round/>
              <a:headEnd/>
              <a:tailEnd/>
            </a:ln>
            <a:effectLst/>
          </p:spPr>
          <p:txBody>
            <a:bodyPr wrap="none" anchor="ctr"/>
            <a:lstStyle/>
            <a:p>
              <a:endParaRPr lang="zh-CN" altLang="en-US"/>
            </a:p>
          </p:txBody>
        </p:sp>
      </p:grpSp>
      <p:grpSp>
        <p:nvGrpSpPr>
          <p:cNvPr id="1663216" name="Group 240"/>
          <p:cNvGrpSpPr>
            <a:grpSpLocks/>
          </p:cNvGrpSpPr>
          <p:nvPr/>
        </p:nvGrpSpPr>
        <p:grpSpPr bwMode="auto">
          <a:xfrm>
            <a:off x="7237413" y="3140075"/>
            <a:ext cx="287337" cy="144463"/>
            <a:chOff x="431" y="1608"/>
            <a:chExt cx="453" cy="249"/>
          </a:xfrm>
        </p:grpSpPr>
        <p:sp>
          <p:nvSpPr>
            <p:cNvPr id="1663217" name="Freeform 241"/>
            <p:cNvSpPr>
              <a:spLocks/>
            </p:cNvSpPr>
            <p:nvPr/>
          </p:nvSpPr>
          <p:spPr bwMode="auto">
            <a:xfrm>
              <a:off x="431" y="1608"/>
              <a:ext cx="453" cy="151"/>
            </a:xfrm>
            <a:custGeom>
              <a:avLst/>
              <a:gdLst/>
              <a:ahLst/>
              <a:cxnLst>
                <a:cxn ang="0">
                  <a:pos x="0" y="98"/>
                </a:cxn>
                <a:cxn ang="0">
                  <a:pos x="136" y="8"/>
                </a:cxn>
                <a:cxn ang="0">
                  <a:pos x="317" y="144"/>
                </a:cxn>
                <a:cxn ang="0">
                  <a:pos x="453" y="53"/>
                </a:cxn>
              </a:cxnLst>
              <a:rect l="0" t="0" r="r" b="b"/>
              <a:pathLst>
                <a:path w="453" h="151">
                  <a:moveTo>
                    <a:pt x="0" y="98"/>
                  </a:moveTo>
                  <a:cubicBezTo>
                    <a:pt x="41" y="49"/>
                    <a:pt x="83" y="0"/>
                    <a:pt x="136" y="8"/>
                  </a:cubicBezTo>
                  <a:cubicBezTo>
                    <a:pt x="189" y="16"/>
                    <a:pt x="264" y="137"/>
                    <a:pt x="317" y="144"/>
                  </a:cubicBezTo>
                  <a:cubicBezTo>
                    <a:pt x="370" y="151"/>
                    <a:pt x="411" y="102"/>
                    <a:pt x="453" y="53"/>
                  </a:cubicBezTo>
                </a:path>
              </a:pathLst>
            </a:custGeom>
            <a:noFill/>
            <a:ln w="28575" cap="flat" cmpd="sng">
              <a:solidFill>
                <a:schemeClr val="tx1"/>
              </a:solidFill>
              <a:prstDash val="solid"/>
              <a:round/>
              <a:headEnd/>
              <a:tailEnd/>
            </a:ln>
            <a:effectLst/>
          </p:spPr>
          <p:txBody>
            <a:bodyPr wrap="none" anchor="ctr"/>
            <a:lstStyle/>
            <a:p>
              <a:endParaRPr lang="zh-CN" altLang="en-US"/>
            </a:p>
          </p:txBody>
        </p:sp>
        <p:sp>
          <p:nvSpPr>
            <p:cNvPr id="1663218" name="Freeform 242"/>
            <p:cNvSpPr>
              <a:spLocks/>
            </p:cNvSpPr>
            <p:nvPr/>
          </p:nvSpPr>
          <p:spPr bwMode="auto">
            <a:xfrm>
              <a:off x="431" y="1706"/>
              <a:ext cx="453" cy="151"/>
            </a:xfrm>
            <a:custGeom>
              <a:avLst/>
              <a:gdLst/>
              <a:ahLst/>
              <a:cxnLst>
                <a:cxn ang="0">
                  <a:pos x="0" y="98"/>
                </a:cxn>
                <a:cxn ang="0">
                  <a:pos x="136" y="8"/>
                </a:cxn>
                <a:cxn ang="0">
                  <a:pos x="317" y="144"/>
                </a:cxn>
                <a:cxn ang="0">
                  <a:pos x="453" y="53"/>
                </a:cxn>
              </a:cxnLst>
              <a:rect l="0" t="0" r="r" b="b"/>
              <a:pathLst>
                <a:path w="453" h="151">
                  <a:moveTo>
                    <a:pt x="0" y="98"/>
                  </a:moveTo>
                  <a:cubicBezTo>
                    <a:pt x="41" y="49"/>
                    <a:pt x="83" y="0"/>
                    <a:pt x="136" y="8"/>
                  </a:cubicBezTo>
                  <a:cubicBezTo>
                    <a:pt x="189" y="16"/>
                    <a:pt x="264" y="137"/>
                    <a:pt x="317" y="144"/>
                  </a:cubicBezTo>
                  <a:cubicBezTo>
                    <a:pt x="370" y="151"/>
                    <a:pt x="411" y="102"/>
                    <a:pt x="453" y="53"/>
                  </a:cubicBezTo>
                </a:path>
              </a:pathLst>
            </a:custGeom>
            <a:noFill/>
            <a:ln w="28575" cap="flat" cmpd="sng">
              <a:solidFill>
                <a:schemeClr val="tx1"/>
              </a:solidFill>
              <a:prstDash val="solid"/>
              <a:round/>
              <a:headEnd/>
              <a:tailEnd/>
            </a:ln>
            <a:effectLst/>
          </p:spPr>
          <p:txBody>
            <a:bodyPr wrap="none" anchor="ctr"/>
            <a:lstStyle/>
            <a:p>
              <a:endParaRPr lang="zh-CN" altLang="en-US"/>
            </a:p>
          </p:txBody>
        </p:sp>
      </p:grpSp>
      <p:sp>
        <p:nvSpPr>
          <p:cNvPr id="1663219" name="Rectangle 243"/>
          <p:cNvSpPr>
            <a:spLocks noChangeArrowheads="1"/>
          </p:cNvSpPr>
          <p:nvPr/>
        </p:nvSpPr>
        <p:spPr bwMode="auto">
          <a:xfrm>
            <a:off x="5969000" y="1987550"/>
            <a:ext cx="1339850" cy="701675"/>
          </a:xfrm>
          <a:prstGeom prst="rect">
            <a:avLst/>
          </a:prstGeom>
          <a:noFill/>
          <a:ln w="28575" algn="ctr">
            <a:noFill/>
            <a:miter lim="800000"/>
            <a:headEnd/>
            <a:tailEnd/>
          </a:ln>
          <a:effectLst/>
        </p:spPr>
        <p:txBody>
          <a:bodyPr wrap="none" anchor="ctr">
            <a:spAutoFit/>
          </a:bodyPr>
          <a:lstStyle/>
          <a:p>
            <a:pPr algn="l">
              <a:spcBef>
                <a:spcPct val="0"/>
              </a:spcBef>
            </a:pPr>
            <a:r>
              <a:rPr kumimoji="1" lang="zh-CN" altLang="en-US" sz="2000">
                <a:solidFill>
                  <a:srgbClr val="0000FF"/>
                </a:solidFill>
                <a:ea typeface="楷体_GB2312" pitchFamily="49" charset="-122"/>
              </a:rPr>
              <a:t>分支指令</a:t>
            </a:r>
          </a:p>
          <a:p>
            <a:pPr algn="l">
              <a:spcBef>
                <a:spcPct val="0"/>
              </a:spcBef>
            </a:pPr>
            <a:r>
              <a:rPr kumimoji="1" lang="zh-CN" altLang="en-US" sz="2000">
                <a:solidFill>
                  <a:srgbClr val="0000FF"/>
                </a:solidFill>
                <a:ea typeface="楷体_GB2312" pitchFamily="49" charset="-122"/>
              </a:rPr>
              <a:t>地址</a:t>
            </a:r>
            <a:r>
              <a:rPr kumimoji="1" lang="en-US" altLang="zh-CN" sz="2000">
                <a:solidFill>
                  <a:srgbClr val="0000FF"/>
                </a:solidFill>
                <a:ea typeface="楷体_GB2312" pitchFamily="49" charset="-122"/>
              </a:rPr>
              <a:t>/</a:t>
            </a:r>
            <a:r>
              <a:rPr kumimoji="1" lang="zh-CN" altLang="en-US" sz="2000">
                <a:solidFill>
                  <a:srgbClr val="0000FF"/>
                </a:solidFill>
                <a:ea typeface="楷体_GB2312" pitchFamily="49" charset="-122"/>
              </a:rPr>
              <a:t>标识 </a:t>
            </a:r>
          </a:p>
        </p:txBody>
      </p:sp>
      <p:sp>
        <p:nvSpPr>
          <p:cNvPr id="1663220" name="Rectangle 244"/>
          <p:cNvSpPr>
            <a:spLocks noChangeArrowheads="1"/>
          </p:cNvSpPr>
          <p:nvPr/>
        </p:nvSpPr>
        <p:spPr bwMode="auto">
          <a:xfrm>
            <a:off x="5494338" y="1766888"/>
            <a:ext cx="950912" cy="366712"/>
          </a:xfrm>
          <a:prstGeom prst="rect">
            <a:avLst/>
          </a:prstGeom>
          <a:noFill/>
          <a:ln w="28575" algn="ctr">
            <a:noFill/>
            <a:miter lim="800000"/>
            <a:headEnd/>
            <a:tailEnd/>
          </a:ln>
          <a:effectLst/>
        </p:spPr>
        <p:txBody>
          <a:bodyPr wrap="none" anchor="ctr">
            <a:spAutoFit/>
          </a:bodyPr>
          <a:lstStyle/>
          <a:p>
            <a:pPr algn="l">
              <a:lnSpc>
                <a:spcPct val="90000"/>
              </a:lnSpc>
              <a:spcBef>
                <a:spcPct val="0"/>
              </a:spcBef>
            </a:pPr>
            <a:r>
              <a:rPr kumimoji="1" lang="zh-CN" altLang="en-US" sz="2000">
                <a:solidFill>
                  <a:srgbClr val="FF3300"/>
                </a:solidFill>
                <a:ea typeface="楷体_GB2312" pitchFamily="49" charset="-122"/>
              </a:rPr>
              <a:t>有效位</a:t>
            </a:r>
          </a:p>
        </p:txBody>
      </p:sp>
      <p:sp>
        <p:nvSpPr>
          <p:cNvPr id="1663221" name="Line 245"/>
          <p:cNvSpPr>
            <a:spLocks noChangeShapeType="1"/>
          </p:cNvSpPr>
          <p:nvPr/>
        </p:nvSpPr>
        <p:spPr bwMode="auto">
          <a:xfrm>
            <a:off x="5940425" y="2060575"/>
            <a:ext cx="0" cy="863600"/>
          </a:xfrm>
          <a:prstGeom prst="line">
            <a:avLst/>
          </a:prstGeom>
          <a:noFill/>
          <a:ln w="28575">
            <a:solidFill>
              <a:srgbClr val="FF6600"/>
            </a:solidFill>
            <a:round/>
            <a:headEnd/>
            <a:tailEnd type="triangle" w="med" len="lg"/>
          </a:ln>
          <a:effectLst/>
        </p:spPr>
        <p:txBody>
          <a:bodyPr wrap="none" anchor="ctr"/>
          <a:lstStyle/>
          <a:p>
            <a:endParaRPr lang="zh-CN" altLang="en-US"/>
          </a:p>
        </p:txBody>
      </p:sp>
      <p:sp>
        <p:nvSpPr>
          <p:cNvPr id="1663222" name="Rectangle 246"/>
          <p:cNvSpPr>
            <a:spLocks noChangeArrowheads="1"/>
          </p:cNvSpPr>
          <p:nvPr/>
        </p:nvSpPr>
        <p:spPr bwMode="auto">
          <a:xfrm>
            <a:off x="6732588" y="1766888"/>
            <a:ext cx="950912" cy="366712"/>
          </a:xfrm>
          <a:prstGeom prst="rect">
            <a:avLst/>
          </a:prstGeom>
          <a:noFill/>
          <a:ln w="28575" algn="ctr">
            <a:noFill/>
            <a:miter lim="800000"/>
            <a:headEnd/>
            <a:tailEnd/>
          </a:ln>
          <a:effectLst/>
        </p:spPr>
        <p:txBody>
          <a:bodyPr wrap="none" anchor="ctr">
            <a:spAutoFit/>
          </a:bodyPr>
          <a:lstStyle/>
          <a:p>
            <a:pPr>
              <a:lnSpc>
                <a:spcPct val="90000"/>
              </a:lnSpc>
              <a:spcBef>
                <a:spcPct val="0"/>
              </a:spcBef>
            </a:pPr>
            <a:r>
              <a:rPr kumimoji="1" lang="zh-CN" altLang="en-US" sz="2000">
                <a:solidFill>
                  <a:srgbClr val="FF3300"/>
                </a:solidFill>
                <a:ea typeface="楷体_GB2312" pitchFamily="49" charset="-122"/>
              </a:rPr>
              <a:t>预测位</a:t>
            </a:r>
          </a:p>
        </p:txBody>
      </p:sp>
      <p:sp>
        <p:nvSpPr>
          <p:cNvPr id="1663223" name="Line 247"/>
          <p:cNvSpPr>
            <a:spLocks noChangeShapeType="1"/>
          </p:cNvSpPr>
          <p:nvPr/>
        </p:nvSpPr>
        <p:spPr bwMode="auto">
          <a:xfrm>
            <a:off x="7235825" y="2060575"/>
            <a:ext cx="0" cy="863600"/>
          </a:xfrm>
          <a:prstGeom prst="line">
            <a:avLst/>
          </a:prstGeom>
          <a:noFill/>
          <a:ln w="28575">
            <a:solidFill>
              <a:srgbClr val="FF6600"/>
            </a:solidFill>
            <a:round/>
            <a:headEnd/>
            <a:tailEnd type="triangle" w="med" len="lg"/>
          </a:ln>
          <a:effectLst/>
        </p:spPr>
        <p:txBody>
          <a:bodyPr wrap="none" anchor="ctr"/>
          <a:lstStyle/>
          <a:p>
            <a:endParaRPr lang="zh-CN" altLang="en-US"/>
          </a:p>
        </p:txBody>
      </p:sp>
      <p:grpSp>
        <p:nvGrpSpPr>
          <p:cNvPr id="1663224" name="Group 248"/>
          <p:cNvGrpSpPr>
            <a:grpSpLocks/>
          </p:cNvGrpSpPr>
          <p:nvPr/>
        </p:nvGrpSpPr>
        <p:grpSpPr bwMode="auto">
          <a:xfrm>
            <a:off x="8101013" y="3140075"/>
            <a:ext cx="287337" cy="144463"/>
            <a:chOff x="431" y="1608"/>
            <a:chExt cx="453" cy="249"/>
          </a:xfrm>
        </p:grpSpPr>
        <p:sp>
          <p:nvSpPr>
            <p:cNvPr id="1663225" name="Freeform 249"/>
            <p:cNvSpPr>
              <a:spLocks/>
            </p:cNvSpPr>
            <p:nvPr/>
          </p:nvSpPr>
          <p:spPr bwMode="auto">
            <a:xfrm>
              <a:off x="431" y="1608"/>
              <a:ext cx="453" cy="151"/>
            </a:xfrm>
            <a:custGeom>
              <a:avLst/>
              <a:gdLst/>
              <a:ahLst/>
              <a:cxnLst>
                <a:cxn ang="0">
                  <a:pos x="0" y="98"/>
                </a:cxn>
                <a:cxn ang="0">
                  <a:pos x="136" y="8"/>
                </a:cxn>
                <a:cxn ang="0">
                  <a:pos x="317" y="144"/>
                </a:cxn>
                <a:cxn ang="0">
                  <a:pos x="453" y="53"/>
                </a:cxn>
              </a:cxnLst>
              <a:rect l="0" t="0" r="r" b="b"/>
              <a:pathLst>
                <a:path w="453" h="151">
                  <a:moveTo>
                    <a:pt x="0" y="98"/>
                  </a:moveTo>
                  <a:cubicBezTo>
                    <a:pt x="41" y="49"/>
                    <a:pt x="83" y="0"/>
                    <a:pt x="136" y="8"/>
                  </a:cubicBezTo>
                  <a:cubicBezTo>
                    <a:pt x="189" y="16"/>
                    <a:pt x="264" y="137"/>
                    <a:pt x="317" y="144"/>
                  </a:cubicBezTo>
                  <a:cubicBezTo>
                    <a:pt x="370" y="151"/>
                    <a:pt x="411" y="102"/>
                    <a:pt x="453" y="53"/>
                  </a:cubicBezTo>
                </a:path>
              </a:pathLst>
            </a:custGeom>
            <a:noFill/>
            <a:ln w="28575" cap="flat" cmpd="sng">
              <a:solidFill>
                <a:schemeClr val="tx1"/>
              </a:solidFill>
              <a:prstDash val="solid"/>
              <a:round/>
              <a:headEnd/>
              <a:tailEnd/>
            </a:ln>
            <a:effectLst/>
          </p:spPr>
          <p:txBody>
            <a:bodyPr wrap="none" anchor="ctr"/>
            <a:lstStyle/>
            <a:p>
              <a:endParaRPr lang="zh-CN" altLang="en-US"/>
            </a:p>
          </p:txBody>
        </p:sp>
        <p:sp>
          <p:nvSpPr>
            <p:cNvPr id="1663226" name="Freeform 250"/>
            <p:cNvSpPr>
              <a:spLocks/>
            </p:cNvSpPr>
            <p:nvPr/>
          </p:nvSpPr>
          <p:spPr bwMode="auto">
            <a:xfrm>
              <a:off x="431" y="1706"/>
              <a:ext cx="453" cy="151"/>
            </a:xfrm>
            <a:custGeom>
              <a:avLst/>
              <a:gdLst/>
              <a:ahLst/>
              <a:cxnLst>
                <a:cxn ang="0">
                  <a:pos x="0" y="98"/>
                </a:cxn>
                <a:cxn ang="0">
                  <a:pos x="136" y="8"/>
                </a:cxn>
                <a:cxn ang="0">
                  <a:pos x="317" y="144"/>
                </a:cxn>
                <a:cxn ang="0">
                  <a:pos x="453" y="53"/>
                </a:cxn>
              </a:cxnLst>
              <a:rect l="0" t="0" r="r" b="b"/>
              <a:pathLst>
                <a:path w="453" h="151">
                  <a:moveTo>
                    <a:pt x="0" y="98"/>
                  </a:moveTo>
                  <a:cubicBezTo>
                    <a:pt x="41" y="49"/>
                    <a:pt x="83" y="0"/>
                    <a:pt x="136" y="8"/>
                  </a:cubicBezTo>
                  <a:cubicBezTo>
                    <a:pt x="189" y="16"/>
                    <a:pt x="264" y="137"/>
                    <a:pt x="317" y="144"/>
                  </a:cubicBezTo>
                  <a:cubicBezTo>
                    <a:pt x="370" y="151"/>
                    <a:pt x="411" y="102"/>
                    <a:pt x="453" y="53"/>
                  </a:cubicBezTo>
                </a:path>
              </a:pathLst>
            </a:custGeom>
            <a:noFill/>
            <a:ln w="28575" cap="flat" cmpd="sng">
              <a:solidFill>
                <a:schemeClr val="tx1"/>
              </a:solidFill>
              <a:prstDash val="solid"/>
              <a:round/>
              <a:headEnd/>
              <a:tailEnd/>
            </a:ln>
            <a:effectLst/>
          </p:spPr>
          <p:txBody>
            <a:bodyPr wrap="none" anchor="ctr"/>
            <a:lstStyle/>
            <a:p>
              <a:endParaRPr lang="zh-CN" altLang="en-US"/>
            </a:p>
          </p:txBody>
        </p:sp>
      </p:grpSp>
      <p:sp>
        <p:nvSpPr>
          <p:cNvPr id="1663227" name="Line 251"/>
          <p:cNvSpPr>
            <a:spLocks noChangeShapeType="1"/>
          </p:cNvSpPr>
          <p:nvPr/>
        </p:nvSpPr>
        <p:spPr bwMode="auto">
          <a:xfrm>
            <a:off x="6588125" y="2635250"/>
            <a:ext cx="0" cy="288925"/>
          </a:xfrm>
          <a:prstGeom prst="line">
            <a:avLst/>
          </a:prstGeom>
          <a:noFill/>
          <a:ln w="28575">
            <a:solidFill>
              <a:srgbClr val="0000FF"/>
            </a:solidFill>
            <a:round/>
            <a:headEnd/>
            <a:tailEnd type="triangle" w="med" len="lg"/>
          </a:ln>
          <a:effectLst/>
        </p:spPr>
        <p:txBody>
          <a:bodyPr wrap="none" anchor="ctr"/>
          <a:lstStyle/>
          <a:p>
            <a:endParaRPr lang="zh-CN" altLang="en-US"/>
          </a:p>
        </p:txBody>
      </p:sp>
      <p:sp>
        <p:nvSpPr>
          <p:cNvPr id="1663228" name="Rectangle 252"/>
          <p:cNvSpPr>
            <a:spLocks noChangeArrowheads="1"/>
          </p:cNvSpPr>
          <p:nvPr/>
        </p:nvSpPr>
        <p:spPr bwMode="auto">
          <a:xfrm>
            <a:off x="7235825" y="1987550"/>
            <a:ext cx="1270000" cy="701675"/>
          </a:xfrm>
          <a:prstGeom prst="rect">
            <a:avLst/>
          </a:prstGeom>
          <a:noFill/>
          <a:ln w="28575" algn="ctr">
            <a:noFill/>
            <a:miter lim="800000"/>
            <a:headEnd/>
            <a:tailEnd/>
          </a:ln>
          <a:effectLst/>
        </p:spPr>
        <p:txBody>
          <a:bodyPr wrap="none" anchor="ctr">
            <a:spAutoFit/>
          </a:bodyPr>
          <a:lstStyle/>
          <a:p>
            <a:pPr>
              <a:spcBef>
                <a:spcPct val="0"/>
              </a:spcBef>
            </a:pPr>
            <a:r>
              <a:rPr kumimoji="1" lang="zh-CN" altLang="en-US" sz="2000">
                <a:solidFill>
                  <a:srgbClr val="0000FF"/>
                </a:solidFill>
                <a:ea typeface="楷体_GB2312" pitchFamily="49" charset="-122"/>
              </a:rPr>
              <a:t>实际</a:t>
            </a:r>
          </a:p>
          <a:p>
            <a:pPr>
              <a:spcBef>
                <a:spcPct val="0"/>
              </a:spcBef>
            </a:pPr>
            <a:r>
              <a:rPr kumimoji="1" lang="zh-CN" altLang="en-US" sz="2000">
                <a:solidFill>
                  <a:srgbClr val="0000FF"/>
                </a:solidFill>
                <a:ea typeface="楷体_GB2312" pitchFamily="49" charset="-122"/>
              </a:rPr>
              <a:t>目标地址 </a:t>
            </a:r>
          </a:p>
        </p:txBody>
      </p:sp>
      <p:sp>
        <p:nvSpPr>
          <p:cNvPr id="1663229" name="Line 253"/>
          <p:cNvSpPr>
            <a:spLocks noChangeShapeType="1"/>
          </p:cNvSpPr>
          <p:nvPr/>
        </p:nvSpPr>
        <p:spPr bwMode="auto">
          <a:xfrm>
            <a:off x="7812088" y="2635250"/>
            <a:ext cx="0" cy="288925"/>
          </a:xfrm>
          <a:prstGeom prst="line">
            <a:avLst/>
          </a:prstGeom>
          <a:noFill/>
          <a:ln w="28575">
            <a:solidFill>
              <a:srgbClr val="0000FF"/>
            </a:solidFill>
            <a:round/>
            <a:headEnd/>
            <a:tailEnd type="triangle" w="med" len="lg"/>
          </a:ln>
          <a:effectLst/>
        </p:spPr>
        <p:txBody>
          <a:bodyPr wrap="none" anchor="ctr"/>
          <a:lstStyle/>
          <a:p>
            <a:endParaRPr lang="zh-CN" altLang="en-US"/>
          </a:p>
        </p:txBody>
      </p:sp>
      <p:sp>
        <p:nvSpPr>
          <p:cNvPr id="1663230" name="Rectangle 254"/>
          <p:cNvSpPr>
            <a:spLocks noChangeArrowheads="1"/>
          </p:cNvSpPr>
          <p:nvPr/>
        </p:nvSpPr>
        <p:spPr bwMode="auto">
          <a:xfrm>
            <a:off x="525463" y="6111875"/>
            <a:ext cx="2174875" cy="457200"/>
          </a:xfrm>
          <a:prstGeom prst="rect">
            <a:avLst/>
          </a:prstGeom>
          <a:noFill/>
          <a:ln w="28575" algn="ctr">
            <a:noFill/>
            <a:miter lim="800000"/>
            <a:headEnd/>
            <a:tailEnd/>
          </a:ln>
          <a:effectLst/>
        </p:spPr>
        <p:txBody>
          <a:bodyPr wrap="none" anchor="ctr">
            <a:spAutoFit/>
          </a:bodyPr>
          <a:lstStyle/>
          <a:p>
            <a:pPr algn="l">
              <a:spcBef>
                <a:spcPct val="0"/>
              </a:spcBef>
            </a:pPr>
            <a:r>
              <a:rPr kumimoji="1" lang="en-US" altLang="zh-CN" sz="2400">
                <a:ea typeface="楷体_GB2312" pitchFamily="49" charset="-122"/>
              </a:rPr>
              <a:t>1</a:t>
            </a:r>
            <a:r>
              <a:rPr kumimoji="1" lang="zh-CN" altLang="en-US" sz="2400">
                <a:ea typeface="楷体_GB2312" pitchFamily="49" charset="-122"/>
              </a:rPr>
              <a:t>位跳转历史位</a:t>
            </a:r>
          </a:p>
        </p:txBody>
      </p:sp>
      <p:sp>
        <p:nvSpPr>
          <p:cNvPr id="1663231" name="Rectangle 255"/>
          <p:cNvSpPr>
            <a:spLocks noChangeArrowheads="1"/>
          </p:cNvSpPr>
          <p:nvPr/>
        </p:nvSpPr>
        <p:spPr bwMode="auto">
          <a:xfrm>
            <a:off x="3059113" y="6092825"/>
            <a:ext cx="2174875" cy="457200"/>
          </a:xfrm>
          <a:prstGeom prst="rect">
            <a:avLst/>
          </a:prstGeom>
          <a:noFill/>
          <a:ln w="28575" algn="ctr">
            <a:noFill/>
            <a:miter lim="800000"/>
            <a:headEnd/>
            <a:tailEnd/>
          </a:ln>
          <a:effectLst/>
        </p:spPr>
        <p:txBody>
          <a:bodyPr wrap="none" anchor="ctr">
            <a:spAutoFit/>
          </a:bodyPr>
          <a:lstStyle/>
          <a:p>
            <a:pPr algn="l">
              <a:spcBef>
                <a:spcPct val="0"/>
              </a:spcBef>
            </a:pPr>
            <a:r>
              <a:rPr kumimoji="1" lang="en-US" altLang="zh-CN" sz="2400">
                <a:ea typeface="楷体_GB2312" pitchFamily="49" charset="-122"/>
              </a:rPr>
              <a:t>2</a:t>
            </a:r>
            <a:r>
              <a:rPr kumimoji="1" lang="zh-CN" altLang="en-US" sz="2400">
                <a:ea typeface="楷体_GB2312" pitchFamily="49" charset="-122"/>
              </a:rPr>
              <a:t>位跳转历史位</a:t>
            </a:r>
          </a:p>
        </p:txBody>
      </p:sp>
      <p:sp>
        <p:nvSpPr>
          <p:cNvPr id="1663232" name="Rectangle 256"/>
          <p:cNvSpPr>
            <a:spLocks noChangeArrowheads="1"/>
          </p:cNvSpPr>
          <p:nvPr/>
        </p:nvSpPr>
        <p:spPr bwMode="auto">
          <a:xfrm>
            <a:off x="5435600" y="6137275"/>
            <a:ext cx="2941638" cy="676275"/>
          </a:xfrm>
          <a:prstGeom prst="rect">
            <a:avLst/>
          </a:prstGeom>
          <a:noFill/>
          <a:ln w="28575" algn="ctr">
            <a:noFill/>
            <a:miter lim="800000"/>
            <a:headEnd/>
            <a:tailEnd/>
          </a:ln>
          <a:effectLst/>
        </p:spPr>
        <p:txBody>
          <a:bodyPr wrap="none" anchor="ctr">
            <a:spAutoFit/>
          </a:bodyPr>
          <a:lstStyle/>
          <a:p>
            <a:pPr algn="l">
              <a:lnSpc>
                <a:spcPct val="80000"/>
              </a:lnSpc>
              <a:spcBef>
                <a:spcPct val="0"/>
              </a:spcBef>
            </a:pPr>
            <a:r>
              <a:rPr kumimoji="1" lang="zh-CN" altLang="en-US" sz="2400">
                <a:ea typeface="楷体_GB2312" pitchFamily="49" charset="-122"/>
              </a:rPr>
              <a:t>分支指令地址和实际</a:t>
            </a:r>
          </a:p>
          <a:p>
            <a:pPr algn="l">
              <a:lnSpc>
                <a:spcPct val="80000"/>
              </a:lnSpc>
              <a:spcBef>
                <a:spcPct val="0"/>
              </a:spcBef>
            </a:pPr>
            <a:r>
              <a:rPr kumimoji="1" lang="zh-CN" altLang="en-US" sz="2400">
                <a:ea typeface="楷体_GB2312" pitchFamily="49" charset="-122"/>
              </a:rPr>
              <a:t>目标地址之间的映射</a:t>
            </a:r>
          </a:p>
        </p:txBody>
      </p:sp>
      <p:sp>
        <p:nvSpPr>
          <p:cNvPr id="1663233" name="Rectangle 257"/>
          <p:cNvSpPr>
            <a:spLocks noChangeArrowheads="1"/>
          </p:cNvSpPr>
          <p:nvPr/>
        </p:nvSpPr>
        <p:spPr bwMode="auto">
          <a:xfrm>
            <a:off x="7956550" y="1433513"/>
            <a:ext cx="1079500" cy="2282825"/>
          </a:xfrm>
          <a:prstGeom prst="rect">
            <a:avLst/>
          </a:prstGeom>
          <a:noFill/>
          <a:ln w="28575" algn="ctr">
            <a:noFill/>
            <a:miter lim="800000"/>
            <a:headEnd/>
            <a:tailEnd/>
          </a:ln>
          <a:effectLst/>
        </p:spPr>
        <p:txBody>
          <a:bodyPr anchor="ctr">
            <a:spAutoFit/>
          </a:bodyPr>
          <a:lstStyle/>
          <a:p>
            <a:pPr algn="r">
              <a:spcBef>
                <a:spcPct val="0"/>
              </a:spcBef>
            </a:pPr>
            <a:r>
              <a:rPr kumimoji="1" lang="zh-CN" altLang="en-US" sz="2400">
                <a:solidFill>
                  <a:srgbClr val="006600"/>
                </a:solidFill>
                <a:ea typeface="楷体_GB2312" pitchFamily="49" charset="-122"/>
              </a:rPr>
              <a:t>图</a:t>
            </a:r>
            <a:r>
              <a:rPr kumimoji="1" lang="en-US" altLang="zh-CN" sz="2400">
                <a:solidFill>
                  <a:srgbClr val="006600"/>
                </a:solidFill>
                <a:ea typeface="楷体_GB2312" pitchFamily="49" charset="-122"/>
              </a:rPr>
              <a:t>7.23</a:t>
            </a:r>
          </a:p>
          <a:p>
            <a:pPr algn="r">
              <a:spcBef>
                <a:spcPct val="0"/>
              </a:spcBef>
            </a:pPr>
            <a:r>
              <a:rPr kumimoji="1" lang="zh-CN" altLang="en-US" sz="2400">
                <a:solidFill>
                  <a:srgbClr val="006600"/>
                </a:solidFill>
                <a:ea typeface="楷体_GB2312" pitchFamily="49" charset="-122"/>
              </a:rPr>
              <a:t>分</a:t>
            </a:r>
          </a:p>
          <a:p>
            <a:pPr algn="r">
              <a:spcBef>
                <a:spcPct val="0"/>
              </a:spcBef>
            </a:pPr>
            <a:r>
              <a:rPr kumimoji="1" lang="zh-CN" altLang="en-US" sz="2400">
                <a:solidFill>
                  <a:srgbClr val="006600"/>
                </a:solidFill>
                <a:ea typeface="楷体_GB2312" pitchFamily="49" charset="-122"/>
              </a:rPr>
              <a:t>支</a:t>
            </a:r>
          </a:p>
          <a:p>
            <a:pPr algn="r">
              <a:spcBef>
                <a:spcPct val="0"/>
              </a:spcBef>
            </a:pPr>
            <a:r>
              <a:rPr kumimoji="1" lang="zh-CN" altLang="en-US" sz="2400">
                <a:solidFill>
                  <a:srgbClr val="006600"/>
                </a:solidFill>
                <a:ea typeface="楷体_GB2312" pitchFamily="49" charset="-122"/>
              </a:rPr>
              <a:t>历</a:t>
            </a:r>
          </a:p>
          <a:p>
            <a:pPr algn="r">
              <a:spcBef>
                <a:spcPct val="0"/>
              </a:spcBef>
            </a:pPr>
            <a:r>
              <a:rPr kumimoji="1" lang="zh-CN" altLang="en-US" sz="2400">
                <a:solidFill>
                  <a:srgbClr val="006600"/>
                </a:solidFill>
                <a:ea typeface="楷体_GB2312" pitchFamily="49" charset="-122"/>
              </a:rPr>
              <a:t>史</a:t>
            </a:r>
          </a:p>
          <a:p>
            <a:pPr algn="r">
              <a:spcBef>
                <a:spcPct val="0"/>
              </a:spcBef>
            </a:pPr>
            <a:r>
              <a:rPr kumimoji="1" lang="zh-CN" altLang="en-US" sz="2400">
                <a:solidFill>
                  <a:srgbClr val="006600"/>
                </a:solidFill>
                <a:ea typeface="楷体_GB2312" pitchFamily="49" charset="-122"/>
              </a:rPr>
              <a:t>表</a:t>
            </a:r>
          </a:p>
        </p:txBody>
      </p:sp>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灯片编号占位符 4"/>
          <p:cNvSpPr>
            <a:spLocks noGrp="1"/>
          </p:cNvSpPr>
          <p:nvPr>
            <p:ph type="sldNum" sz="quarter" idx="11"/>
          </p:nvPr>
        </p:nvSpPr>
        <p:spPr/>
        <p:txBody>
          <a:bodyPr/>
          <a:lstStyle/>
          <a:p>
            <a:fld id="{DF71AE72-718E-46D0-AD58-6D9F844302AB}" type="slidenum">
              <a:rPr lang="zh-CN" altLang="en-US"/>
              <a:pPr/>
              <a:t>31</a:t>
            </a:fld>
            <a:endParaRPr lang="en-US" altLang="zh-CN"/>
          </a:p>
        </p:txBody>
      </p:sp>
      <p:sp>
        <p:nvSpPr>
          <p:cNvPr id="1664002" name="Rectangle 2"/>
          <p:cNvSpPr>
            <a:spLocks noGrp="1" noChangeArrowheads="1"/>
          </p:cNvSpPr>
          <p:nvPr>
            <p:ph type="title"/>
          </p:nvPr>
        </p:nvSpPr>
        <p:spPr/>
        <p:txBody>
          <a:bodyPr/>
          <a:lstStyle/>
          <a:p>
            <a:r>
              <a:rPr lang="en-US" altLang="zh-CN"/>
              <a:t>7.5.4 </a:t>
            </a:r>
            <a:r>
              <a:rPr lang="zh-CN" altLang="en-US"/>
              <a:t>控制相关</a:t>
            </a:r>
            <a:r>
              <a:rPr lang="zh-CN" altLang="en-US">
                <a:solidFill>
                  <a:srgbClr val="006600"/>
                </a:solidFill>
              </a:rPr>
              <a:t>－</a:t>
            </a:r>
            <a:r>
              <a:rPr kumimoji="1" lang="zh-CN" altLang="en-US">
                <a:solidFill>
                  <a:srgbClr val="CC0066"/>
                </a:solidFill>
              </a:rPr>
              <a:t>对</a:t>
            </a:r>
            <a:r>
              <a:rPr kumimoji="1" lang="zh-CN" altLang="en-US">
                <a:solidFill>
                  <a:srgbClr val="FF0000"/>
                </a:solidFill>
              </a:rPr>
              <a:t>条件分支</a:t>
            </a:r>
            <a:r>
              <a:rPr kumimoji="1" lang="zh-CN" altLang="en-US">
                <a:solidFill>
                  <a:srgbClr val="CC0066"/>
                </a:solidFill>
              </a:rPr>
              <a:t>指令的处理方法</a:t>
            </a:r>
          </a:p>
        </p:txBody>
      </p:sp>
      <p:sp>
        <p:nvSpPr>
          <p:cNvPr id="1664003" name="Rectangle 3"/>
          <p:cNvSpPr>
            <a:spLocks noGrp="1" noChangeArrowheads="1"/>
          </p:cNvSpPr>
          <p:nvPr>
            <p:ph type="body" idx="1"/>
          </p:nvPr>
        </p:nvSpPr>
        <p:spPr>
          <a:xfrm>
            <a:off x="250825" y="1341438"/>
            <a:ext cx="8893175" cy="574675"/>
          </a:xfrm>
        </p:spPr>
        <p:txBody>
          <a:bodyPr/>
          <a:lstStyle/>
          <a:p>
            <a:pPr>
              <a:spcBef>
                <a:spcPct val="10000"/>
              </a:spcBef>
            </a:pPr>
            <a:r>
              <a:rPr lang="zh-CN" altLang="en-US">
                <a:solidFill>
                  <a:srgbClr val="CC0000"/>
                </a:solidFill>
              </a:rPr>
              <a:t>分支历史表</a:t>
            </a:r>
            <a:r>
              <a:rPr lang="zh-CN" altLang="en-US"/>
              <a:t>（</a:t>
            </a:r>
            <a:r>
              <a:rPr lang="en-US" altLang="zh-CN"/>
              <a:t>branch history table</a:t>
            </a:r>
            <a:r>
              <a:rPr lang="zh-CN" altLang="en-US"/>
              <a:t>）</a:t>
            </a:r>
          </a:p>
        </p:txBody>
      </p:sp>
      <p:sp>
        <p:nvSpPr>
          <p:cNvPr id="1664004" name="Rectangle 4"/>
          <p:cNvSpPr>
            <a:spLocks noChangeArrowheads="1"/>
          </p:cNvSpPr>
          <p:nvPr/>
        </p:nvSpPr>
        <p:spPr bwMode="auto">
          <a:xfrm>
            <a:off x="719138" y="476250"/>
            <a:ext cx="8245475" cy="519113"/>
          </a:xfrm>
          <a:prstGeom prst="rect">
            <a:avLst/>
          </a:prstGeom>
          <a:noFill/>
          <a:ln w="28575" algn="ctr">
            <a:noFill/>
            <a:miter lim="800000"/>
            <a:headEnd/>
            <a:tailEnd/>
          </a:ln>
          <a:effectLst/>
        </p:spPr>
        <p:txBody>
          <a:bodyPr anchor="ctr">
            <a:spAutoFit/>
          </a:bodyPr>
          <a:lstStyle/>
          <a:p>
            <a:pPr algn="l">
              <a:spcBef>
                <a:spcPct val="0"/>
              </a:spcBef>
            </a:pPr>
            <a:r>
              <a:rPr kumimoji="1" lang="zh-CN" altLang="en-US">
                <a:solidFill>
                  <a:srgbClr val="006600"/>
                </a:solidFill>
                <a:latin typeface="Arial" charset="0"/>
                <a:ea typeface="黑体" pitchFamily="2" charset="-122"/>
              </a:rPr>
              <a:t>方法</a:t>
            </a:r>
            <a:r>
              <a:rPr kumimoji="1" lang="en-US" altLang="zh-CN">
                <a:solidFill>
                  <a:srgbClr val="006600"/>
                </a:solidFill>
                <a:latin typeface="Arial" charset="0"/>
                <a:ea typeface="黑体" pitchFamily="2" charset="-122"/>
              </a:rPr>
              <a:t>5</a:t>
            </a:r>
            <a:r>
              <a:rPr kumimoji="1" lang="zh-CN" altLang="en-US">
                <a:solidFill>
                  <a:srgbClr val="006600"/>
                </a:solidFill>
                <a:latin typeface="Arial" charset="0"/>
                <a:ea typeface="黑体" pitchFamily="2" charset="-122"/>
              </a:rPr>
              <a:t>：</a:t>
            </a:r>
            <a:r>
              <a:rPr kumimoji="1" lang="en-US" altLang="en-US">
                <a:solidFill>
                  <a:srgbClr val="006600"/>
                </a:solidFill>
                <a:latin typeface="Arial" charset="0"/>
                <a:ea typeface="黑体" pitchFamily="2" charset="-122"/>
              </a:rPr>
              <a:t>分支预测（branch prediction）</a:t>
            </a:r>
            <a:endParaRPr kumimoji="1" lang="zh-CN" altLang="en-US">
              <a:solidFill>
                <a:srgbClr val="006600"/>
              </a:solidFill>
              <a:latin typeface="Arial" charset="0"/>
              <a:ea typeface="黑体" pitchFamily="2" charset="-122"/>
            </a:endParaRPr>
          </a:p>
        </p:txBody>
      </p:sp>
      <p:sp>
        <p:nvSpPr>
          <p:cNvPr id="1664005" name="Rectangle 5"/>
          <p:cNvSpPr>
            <a:spLocks noChangeArrowheads="1"/>
          </p:cNvSpPr>
          <p:nvPr/>
        </p:nvSpPr>
        <p:spPr bwMode="auto">
          <a:xfrm>
            <a:off x="1042988" y="893763"/>
            <a:ext cx="7886700" cy="519112"/>
          </a:xfrm>
          <a:prstGeom prst="rect">
            <a:avLst/>
          </a:prstGeom>
          <a:noFill/>
          <a:ln w="28575" algn="ctr">
            <a:noFill/>
            <a:miter lim="800000"/>
            <a:headEnd/>
            <a:tailEnd/>
          </a:ln>
          <a:effectLst/>
        </p:spPr>
        <p:txBody>
          <a:bodyPr anchor="ctr">
            <a:spAutoFit/>
          </a:bodyPr>
          <a:lstStyle/>
          <a:p>
            <a:pPr algn="l">
              <a:spcBef>
                <a:spcPct val="0"/>
              </a:spcBef>
            </a:pPr>
            <a:r>
              <a:rPr kumimoji="1" lang="en-US" altLang="zh-CN">
                <a:solidFill>
                  <a:srgbClr val="FF0066"/>
                </a:solidFill>
                <a:latin typeface="Arial" charset="0"/>
                <a:ea typeface="黑体" pitchFamily="2" charset="-122"/>
              </a:rPr>
              <a:t>2. </a:t>
            </a:r>
            <a:r>
              <a:rPr kumimoji="1" lang="zh-CN" altLang="en-US">
                <a:solidFill>
                  <a:srgbClr val="FF0066"/>
                </a:solidFill>
                <a:latin typeface="Arial" charset="0"/>
                <a:ea typeface="黑体" pitchFamily="2" charset="-122"/>
              </a:rPr>
              <a:t>动态分支预测（</a:t>
            </a:r>
            <a:r>
              <a:rPr kumimoji="1" lang="en-US" altLang="zh-CN">
                <a:solidFill>
                  <a:srgbClr val="FF0066"/>
                </a:solidFill>
                <a:ea typeface="黑体" pitchFamily="2" charset="-122"/>
              </a:rPr>
              <a:t>dynamic branch prediction</a:t>
            </a:r>
            <a:r>
              <a:rPr kumimoji="1" lang="zh-CN" altLang="en-US">
                <a:solidFill>
                  <a:srgbClr val="FF0066"/>
                </a:solidFill>
                <a:latin typeface="Arial" charset="0"/>
                <a:ea typeface="黑体" pitchFamily="2" charset="-122"/>
              </a:rPr>
              <a:t>）</a:t>
            </a:r>
          </a:p>
        </p:txBody>
      </p:sp>
      <p:sp>
        <p:nvSpPr>
          <p:cNvPr id="1664006" name="Text Box 6"/>
          <p:cNvSpPr txBox="1">
            <a:spLocks noChangeAspect="1" noChangeArrowheads="1"/>
          </p:cNvSpPr>
          <p:nvPr/>
        </p:nvSpPr>
        <p:spPr bwMode="auto">
          <a:xfrm>
            <a:off x="1835150" y="5951538"/>
            <a:ext cx="5456238" cy="430212"/>
          </a:xfrm>
          <a:prstGeom prst="rect">
            <a:avLst/>
          </a:prstGeom>
          <a:solidFill>
            <a:srgbClr val="FFFFFF"/>
          </a:solidFill>
          <a:ln w="9525">
            <a:noFill/>
            <a:miter lim="800000"/>
            <a:headEnd/>
            <a:tailEnd/>
          </a:ln>
        </p:spPr>
        <p:txBody>
          <a:bodyPr lIns="0" tIns="0" rIns="0" bIns="0" anchor="ctr"/>
          <a:lstStyle/>
          <a:p>
            <a:pPr>
              <a:spcBef>
                <a:spcPct val="0"/>
              </a:spcBef>
            </a:pPr>
            <a:r>
              <a:rPr lang="zh-CN" altLang="en-US" sz="2400">
                <a:solidFill>
                  <a:schemeClr val="bg2"/>
                </a:solidFill>
                <a:ea typeface="楷体_GB2312" pitchFamily="49" charset="-122"/>
              </a:rPr>
              <a:t>图</a:t>
            </a:r>
            <a:r>
              <a:rPr lang="en-US" altLang="zh-CN" sz="2400">
                <a:solidFill>
                  <a:schemeClr val="bg2"/>
                </a:solidFill>
                <a:ea typeface="楷体_GB2312" pitchFamily="49" charset="-122"/>
              </a:rPr>
              <a:t>7.24  </a:t>
            </a:r>
            <a:r>
              <a:rPr lang="zh-CN" altLang="en-US" sz="2400">
                <a:solidFill>
                  <a:schemeClr val="bg2"/>
                </a:solidFill>
                <a:ea typeface="楷体_GB2312" pitchFamily="49" charset="-122"/>
              </a:rPr>
              <a:t>用于分支预测的</a:t>
            </a:r>
            <a:r>
              <a:rPr lang="en-US" altLang="zh-CN" sz="2400">
                <a:solidFill>
                  <a:schemeClr val="bg2"/>
                </a:solidFill>
                <a:ea typeface="楷体_GB2312" pitchFamily="49" charset="-122"/>
              </a:rPr>
              <a:t>2</a:t>
            </a:r>
            <a:r>
              <a:rPr lang="zh-CN" altLang="en-US" sz="2400">
                <a:solidFill>
                  <a:schemeClr val="bg2"/>
                </a:solidFill>
                <a:ea typeface="楷体_GB2312" pitchFamily="49" charset="-122"/>
              </a:rPr>
              <a:t>位有限状态机</a:t>
            </a:r>
          </a:p>
        </p:txBody>
      </p:sp>
      <p:sp>
        <p:nvSpPr>
          <p:cNvPr id="1664007" name="Text Box 7"/>
          <p:cNvSpPr txBox="1">
            <a:spLocks noChangeAspect="1" noChangeArrowheads="1"/>
          </p:cNvSpPr>
          <p:nvPr/>
        </p:nvSpPr>
        <p:spPr bwMode="auto">
          <a:xfrm>
            <a:off x="650875" y="2420938"/>
            <a:ext cx="1112838" cy="284162"/>
          </a:xfrm>
          <a:prstGeom prst="rect">
            <a:avLst/>
          </a:prstGeom>
          <a:solidFill>
            <a:srgbClr val="FFFFFF"/>
          </a:solidFill>
          <a:ln w="9525">
            <a:noFill/>
            <a:miter lim="800000"/>
            <a:headEnd/>
            <a:tailEnd/>
          </a:ln>
        </p:spPr>
        <p:txBody>
          <a:bodyPr lIns="0" tIns="0" rIns="0" bIns="0" anchor="ctr"/>
          <a:lstStyle/>
          <a:p>
            <a:pPr>
              <a:lnSpc>
                <a:spcPct val="80000"/>
              </a:lnSpc>
              <a:spcBef>
                <a:spcPct val="0"/>
              </a:spcBef>
            </a:pPr>
            <a:r>
              <a:rPr lang="zh-CN" altLang="en-US" sz="2400">
                <a:ea typeface="楷体_GB2312" pitchFamily="49" charset="-122"/>
              </a:rPr>
              <a:t>不转移</a:t>
            </a:r>
          </a:p>
        </p:txBody>
      </p:sp>
      <p:sp>
        <p:nvSpPr>
          <p:cNvPr id="1664008" name="Text Box 8"/>
          <p:cNvSpPr txBox="1">
            <a:spLocks noChangeAspect="1" noChangeArrowheads="1"/>
          </p:cNvSpPr>
          <p:nvPr/>
        </p:nvSpPr>
        <p:spPr bwMode="auto">
          <a:xfrm>
            <a:off x="7596188" y="2420938"/>
            <a:ext cx="939800" cy="295275"/>
          </a:xfrm>
          <a:prstGeom prst="rect">
            <a:avLst/>
          </a:prstGeom>
          <a:solidFill>
            <a:srgbClr val="FFFFFF"/>
          </a:solidFill>
          <a:ln w="9525">
            <a:noFill/>
            <a:miter lim="800000"/>
            <a:headEnd/>
            <a:tailEnd/>
          </a:ln>
        </p:spPr>
        <p:txBody>
          <a:bodyPr lIns="0" tIns="0" rIns="0" bIns="0" anchor="ctr"/>
          <a:lstStyle/>
          <a:p>
            <a:pPr algn="just">
              <a:spcBef>
                <a:spcPct val="0"/>
              </a:spcBef>
            </a:pPr>
            <a:r>
              <a:rPr lang="zh-CN" altLang="en-US" sz="2400">
                <a:ea typeface="楷体_GB2312" pitchFamily="49" charset="-122"/>
              </a:rPr>
              <a:t>转移</a:t>
            </a:r>
          </a:p>
        </p:txBody>
      </p:sp>
      <p:sp>
        <p:nvSpPr>
          <p:cNvPr id="1664009" name="Rectangle 9"/>
          <p:cNvSpPr>
            <a:spLocks noChangeAspect="1" noChangeArrowheads="1"/>
          </p:cNvSpPr>
          <p:nvPr/>
        </p:nvSpPr>
        <p:spPr bwMode="auto">
          <a:xfrm rot="2099592">
            <a:off x="1519238" y="3319463"/>
            <a:ext cx="314325" cy="204787"/>
          </a:xfrm>
          <a:prstGeom prst="rect">
            <a:avLst/>
          </a:prstGeom>
          <a:solidFill>
            <a:srgbClr val="FFFFFF"/>
          </a:solidFill>
          <a:ln w="9525">
            <a:noFill/>
            <a:miter lim="800000"/>
            <a:headEnd/>
            <a:tailEnd/>
          </a:ln>
        </p:spPr>
        <p:txBody>
          <a:bodyPr anchor="ctr"/>
          <a:lstStyle/>
          <a:p>
            <a:endParaRPr lang="zh-CN" altLang="en-US"/>
          </a:p>
        </p:txBody>
      </p:sp>
      <p:sp>
        <p:nvSpPr>
          <p:cNvPr id="1664010" name="Text Box 10"/>
          <p:cNvSpPr txBox="1">
            <a:spLocks noChangeAspect="1" noChangeArrowheads="1"/>
          </p:cNvSpPr>
          <p:nvPr/>
        </p:nvSpPr>
        <p:spPr bwMode="auto">
          <a:xfrm>
            <a:off x="1692275" y="4595813"/>
            <a:ext cx="1092200" cy="365125"/>
          </a:xfrm>
          <a:prstGeom prst="rect">
            <a:avLst/>
          </a:prstGeom>
          <a:solidFill>
            <a:srgbClr val="FFFFFF"/>
          </a:solidFill>
          <a:ln w="9525">
            <a:noFill/>
            <a:miter lim="800000"/>
            <a:headEnd/>
            <a:tailEnd/>
          </a:ln>
        </p:spPr>
        <p:txBody>
          <a:bodyPr lIns="0" tIns="0" rIns="0" bIns="0" anchor="ctr"/>
          <a:lstStyle/>
          <a:p>
            <a:pPr>
              <a:lnSpc>
                <a:spcPct val="80000"/>
              </a:lnSpc>
              <a:spcBef>
                <a:spcPct val="0"/>
              </a:spcBef>
            </a:pPr>
            <a:r>
              <a:rPr lang="zh-CN" altLang="en-US" sz="2400">
                <a:ea typeface="楷体_GB2312" pitchFamily="49" charset="-122"/>
              </a:rPr>
              <a:t>不转移</a:t>
            </a:r>
          </a:p>
        </p:txBody>
      </p:sp>
      <p:sp>
        <p:nvSpPr>
          <p:cNvPr id="1664011" name="Text Box 11"/>
          <p:cNvSpPr txBox="1">
            <a:spLocks noChangeAspect="1" noChangeArrowheads="1"/>
          </p:cNvSpPr>
          <p:nvPr/>
        </p:nvSpPr>
        <p:spPr bwMode="auto">
          <a:xfrm>
            <a:off x="1979613" y="3757613"/>
            <a:ext cx="830262" cy="296862"/>
          </a:xfrm>
          <a:prstGeom prst="rect">
            <a:avLst/>
          </a:prstGeom>
          <a:solidFill>
            <a:srgbClr val="FFFFFF"/>
          </a:solidFill>
          <a:ln w="9525">
            <a:noFill/>
            <a:miter lim="800000"/>
            <a:headEnd/>
            <a:tailEnd/>
          </a:ln>
        </p:spPr>
        <p:txBody>
          <a:bodyPr lIns="0" tIns="0" rIns="0" bIns="0" anchor="ctr"/>
          <a:lstStyle/>
          <a:p>
            <a:pPr algn="just">
              <a:spcBef>
                <a:spcPct val="0"/>
              </a:spcBef>
            </a:pPr>
            <a:r>
              <a:rPr lang="zh-CN" altLang="en-US" sz="2400">
                <a:ea typeface="楷体_GB2312" pitchFamily="49" charset="-122"/>
              </a:rPr>
              <a:t>转移</a:t>
            </a:r>
          </a:p>
        </p:txBody>
      </p:sp>
      <p:sp>
        <p:nvSpPr>
          <p:cNvPr id="1664012" name="Oval 12"/>
          <p:cNvSpPr>
            <a:spLocks noChangeAspect="1" noChangeArrowheads="1"/>
          </p:cNvSpPr>
          <p:nvPr/>
        </p:nvSpPr>
        <p:spPr bwMode="auto">
          <a:xfrm>
            <a:off x="395288" y="3484563"/>
            <a:ext cx="1566862" cy="1566862"/>
          </a:xfrm>
          <a:prstGeom prst="ellipse">
            <a:avLst/>
          </a:prstGeom>
          <a:solidFill>
            <a:srgbClr val="FF99FF"/>
          </a:solidFill>
          <a:ln w="28575">
            <a:solidFill>
              <a:srgbClr val="000000"/>
            </a:solidFill>
            <a:round/>
            <a:headEnd/>
            <a:tailEnd/>
          </a:ln>
        </p:spPr>
        <p:txBody>
          <a:bodyPr anchor="ctr"/>
          <a:lstStyle/>
          <a:p>
            <a:endParaRPr lang="zh-CN" altLang="en-US"/>
          </a:p>
        </p:txBody>
      </p:sp>
      <p:sp>
        <p:nvSpPr>
          <p:cNvPr id="1664013" name="Text Box 13"/>
          <p:cNvSpPr txBox="1">
            <a:spLocks noChangeAspect="1" noChangeArrowheads="1"/>
          </p:cNvSpPr>
          <p:nvPr/>
        </p:nvSpPr>
        <p:spPr bwMode="auto">
          <a:xfrm>
            <a:off x="719138" y="3740150"/>
            <a:ext cx="933450" cy="962025"/>
          </a:xfrm>
          <a:prstGeom prst="rect">
            <a:avLst/>
          </a:prstGeom>
          <a:solidFill>
            <a:srgbClr val="FF99FF"/>
          </a:solidFill>
          <a:ln w="28575">
            <a:noFill/>
            <a:miter lim="800000"/>
            <a:headEnd/>
            <a:tailEnd/>
          </a:ln>
        </p:spPr>
        <p:txBody>
          <a:bodyPr lIns="0" tIns="0" rIns="0" bIns="0" anchor="ctr"/>
          <a:lstStyle/>
          <a:p>
            <a:pPr>
              <a:spcBef>
                <a:spcPct val="0"/>
              </a:spcBef>
            </a:pPr>
            <a:r>
              <a:rPr lang="en-US" altLang="zh-CN" sz="2400">
                <a:ea typeface="楷体_GB2312" pitchFamily="49" charset="-122"/>
              </a:rPr>
              <a:t>00</a:t>
            </a:r>
          </a:p>
          <a:p>
            <a:pPr>
              <a:lnSpc>
                <a:spcPct val="80000"/>
              </a:lnSpc>
              <a:spcBef>
                <a:spcPct val="0"/>
              </a:spcBef>
            </a:pPr>
            <a:r>
              <a:rPr lang="zh-CN" altLang="en-US" sz="2400">
                <a:ea typeface="楷体_GB2312" pitchFamily="49" charset="-122"/>
              </a:rPr>
              <a:t>预测</a:t>
            </a:r>
          </a:p>
          <a:p>
            <a:pPr>
              <a:lnSpc>
                <a:spcPct val="80000"/>
              </a:lnSpc>
              <a:spcBef>
                <a:spcPct val="0"/>
              </a:spcBef>
            </a:pPr>
            <a:r>
              <a:rPr lang="zh-CN" altLang="en-US" sz="2400">
                <a:ea typeface="楷体_GB2312" pitchFamily="49" charset="-122"/>
              </a:rPr>
              <a:t>不转移</a:t>
            </a:r>
          </a:p>
        </p:txBody>
      </p:sp>
      <p:sp>
        <p:nvSpPr>
          <p:cNvPr id="1664014" name="Oval 14"/>
          <p:cNvSpPr>
            <a:spLocks noChangeAspect="1" noChangeArrowheads="1"/>
          </p:cNvSpPr>
          <p:nvPr/>
        </p:nvSpPr>
        <p:spPr bwMode="auto">
          <a:xfrm>
            <a:off x="2562225" y="3484563"/>
            <a:ext cx="1566863" cy="1566862"/>
          </a:xfrm>
          <a:prstGeom prst="ellipse">
            <a:avLst/>
          </a:prstGeom>
          <a:solidFill>
            <a:srgbClr val="FF99FF"/>
          </a:solidFill>
          <a:ln w="28575">
            <a:solidFill>
              <a:srgbClr val="000000"/>
            </a:solidFill>
            <a:round/>
            <a:headEnd/>
            <a:tailEnd/>
          </a:ln>
        </p:spPr>
        <p:txBody>
          <a:bodyPr anchor="ctr"/>
          <a:lstStyle/>
          <a:p>
            <a:endParaRPr lang="zh-CN" altLang="en-US"/>
          </a:p>
        </p:txBody>
      </p:sp>
      <p:sp>
        <p:nvSpPr>
          <p:cNvPr id="1664015" name="Text Box 15"/>
          <p:cNvSpPr txBox="1">
            <a:spLocks noChangeAspect="1" noChangeArrowheads="1"/>
          </p:cNvSpPr>
          <p:nvPr/>
        </p:nvSpPr>
        <p:spPr bwMode="auto">
          <a:xfrm>
            <a:off x="2668588" y="3740150"/>
            <a:ext cx="1398587" cy="962025"/>
          </a:xfrm>
          <a:prstGeom prst="rect">
            <a:avLst/>
          </a:prstGeom>
          <a:noFill/>
          <a:ln w="9525">
            <a:noFill/>
            <a:miter lim="800000"/>
            <a:headEnd/>
            <a:tailEnd/>
          </a:ln>
        </p:spPr>
        <p:txBody>
          <a:bodyPr lIns="0" tIns="0" rIns="0" bIns="0" anchor="ctr"/>
          <a:lstStyle/>
          <a:p>
            <a:pPr>
              <a:spcBef>
                <a:spcPct val="0"/>
              </a:spcBef>
            </a:pPr>
            <a:r>
              <a:rPr lang="en-US" altLang="zh-CN" sz="2400">
                <a:ea typeface="楷体_GB2312" pitchFamily="49" charset="-122"/>
              </a:rPr>
              <a:t>01</a:t>
            </a:r>
          </a:p>
          <a:p>
            <a:pPr>
              <a:lnSpc>
                <a:spcPct val="80000"/>
              </a:lnSpc>
              <a:spcBef>
                <a:spcPct val="0"/>
              </a:spcBef>
            </a:pPr>
            <a:r>
              <a:rPr lang="zh-CN" altLang="en-US" sz="2400">
                <a:ea typeface="楷体_GB2312" pitchFamily="49" charset="-122"/>
              </a:rPr>
              <a:t>再次预测</a:t>
            </a:r>
          </a:p>
          <a:p>
            <a:pPr>
              <a:lnSpc>
                <a:spcPct val="80000"/>
              </a:lnSpc>
              <a:spcBef>
                <a:spcPct val="0"/>
              </a:spcBef>
            </a:pPr>
            <a:r>
              <a:rPr lang="zh-CN" altLang="en-US" sz="2400">
                <a:ea typeface="楷体_GB2312" pitchFamily="49" charset="-122"/>
              </a:rPr>
              <a:t>不转移</a:t>
            </a:r>
          </a:p>
        </p:txBody>
      </p:sp>
      <p:sp>
        <p:nvSpPr>
          <p:cNvPr id="1664016" name="Text Box 16"/>
          <p:cNvSpPr txBox="1">
            <a:spLocks noChangeAspect="1" noChangeArrowheads="1"/>
          </p:cNvSpPr>
          <p:nvPr/>
        </p:nvSpPr>
        <p:spPr bwMode="auto">
          <a:xfrm>
            <a:off x="6299200" y="4581525"/>
            <a:ext cx="1009650" cy="338138"/>
          </a:xfrm>
          <a:prstGeom prst="rect">
            <a:avLst/>
          </a:prstGeom>
          <a:solidFill>
            <a:srgbClr val="FFFFFF"/>
          </a:solidFill>
          <a:ln w="9525">
            <a:noFill/>
            <a:miter lim="800000"/>
            <a:headEnd/>
            <a:tailEnd/>
          </a:ln>
        </p:spPr>
        <p:txBody>
          <a:bodyPr lIns="0" tIns="0" rIns="0" bIns="0" anchor="ctr"/>
          <a:lstStyle/>
          <a:p>
            <a:pPr>
              <a:lnSpc>
                <a:spcPct val="80000"/>
              </a:lnSpc>
              <a:spcBef>
                <a:spcPct val="0"/>
              </a:spcBef>
            </a:pPr>
            <a:r>
              <a:rPr lang="zh-CN" altLang="en-US" sz="2400">
                <a:ea typeface="楷体_GB2312" pitchFamily="49" charset="-122"/>
              </a:rPr>
              <a:t>不转移</a:t>
            </a:r>
          </a:p>
        </p:txBody>
      </p:sp>
      <p:sp>
        <p:nvSpPr>
          <p:cNvPr id="1664017" name="Text Box 17"/>
          <p:cNvSpPr txBox="1">
            <a:spLocks noChangeAspect="1" noChangeArrowheads="1"/>
          </p:cNvSpPr>
          <p:nvPr/>
        </p:nvSpPr>
        <p:spPr bwMode="auto">
          <a:xfrm>
            <a:off x="6443663" y="3740150"/>
            <a:ext cx="782637" cy="314325"/>
          </a:xfrm>
          <a:prstGeom prst="rect">
            <a:avLst/>
          </a:prstGeom>
          <a:solidFill>
            <a:srgbClr val="FFFFFF"/>
          </a:solidFill>
          <a:ln w="9525">
            <a:noFill/>
            <a:miter lim="800000"/>
            <a:headEnd/>
            <a:tailEnd/>
          </a:ln>
        </p:spPr>
        <p:txBody>
          <a:bodyPr lIns="0" tIns="0" rIns="0" bIns="0" anchor="ctr"/>
          <a:lstStyle/>
          <a:p>
            <a:pPr>
              <a:spcBef>
                <a:spcPct val="0"/>
              </a:spcBef>
            </a:pPr>
            <a:r>
              <a:rPr lang="zh-CN" altLang="en-US" sz="2400">
                <a:ea typeface="楷体_GB2312" pitchFamily="49" charset="-122"/>
              </a:rPr>
              <a:t>转移</a:t>
            </a:r>
          </a:p>
        </p:txBody>
      </p:sp>
      <p:sp>
        <p:nvSpPr>
          <p:cNvPr id="1664018" name="Oval 18"/>
          <p:cNvSpPr>
            <a:spLocks noChangeAspect="1" noChangeArrowheads="1"/>
          </p:cNvSpPr>
          <p:nvPr/>
        </p:nvSpPr>
        <p:spPr bwMode="auto">
          <a:xfrm>
            <a:off x="4941888" y="3484563"/>
            <a:ext cx="1566862" cy="1566862"/>
          </a:xfrm>
          <a:prstGeom prst="ellipse">
            <a:avLst/>
          </a:prstGeom>
          <a:solidFill>
            <a:srgbClr val="FF99FF"/>
          </a:solidFill>
          <a:ln w="28575">
            <a:solidFill>
              <a:srgbClr val="000000"/>
            </a:solidFill>
            <a:round/>
            <a:headEnd/>
            <a:tailEnd/>
          </a:ln>
        </p:spPr>
        <p:txBody>
          <a:bodyPr anchor="ctr"/>
          <a:lstStyle/>
          <a:p>
            <a:endParaRPr lang="zh-CN" altLang="en-US"/>
          </a:p>
        </p:txBody>
      </p:sp>
      <p:sp>
        <p:nvSpPr>
          <p:cNvPr id="1664019" name="Text Box 19"/>
          <p:cNvSpPr txBox="1">
            <a:spLocks noChangeAspect="1" noChangeArrowheads="1"/>
          </p:cNvSpPr>
          <p:nvPr/>
        </p:nvSpPr>
        <p:spPr bwMode="auto">
          <a:xfrm>
            <a:off x="5003800" y="3740150"/>
            <a:ext cx="1411288" cy="962025"/>
          </a:xfrm>
          <a:prstGeom prst="rect">
            <a:avLst/>
          </a:prstGeom>
          <a:noFill/>
          <a:ln w="9525">
            <a:noFill/>
            <a:miter lim="800000"/>
            <a:headEnd/>
            <a:tailEnd/>
          </a:ln>
        </p:spPr>
        <p:txBody>
          <a:bodyPr lIns="0" tIns="0" rIns="0" bIns="0" anchor="ctr"/>
          <a:lstStyle/>
          <a:p>
            <a:pPr>
              <a:spcBef>
                <a:spcPct val="0"/>
              </a:spcBef>
            </a:pPr>
            <a:r>
              <a:rPr lang="en-US" altLang="zh-CN" sz="2400">
                <a:ea typeface="楷体_GB2312" pitchFamily="49" charset="-122"/>
              </a:rPr>
              <a:t>10</a:t>
            </a:r>
          </a:p>
          <a:p>
            <a:pPr>
              <a:lnSpc>
                <a:spcPct val="80000"/>
              </a:lnSpc>
              <a:spcBef>
                <a:spcPct val="0"/>
              </a:spcBef>
            </a:pPr>
            <a:r>
              <a:rPr lang="zh-CN" altLang="en-US" sz="2400">
                <a:ea typeface="楷体_GB2312" pitchFamily="49" charset="-122"/>
              </a:rPr>
              <a:t>再次预测</a:t>
            </a:r>
          </a:p>
          <a:p>
            <a:pPr>
              <a:lnSpc>
                <a:spcPct val="80000"/>
              </a:lnSpc>
              <a:spcBef>
                <a:spcPct val="0"/>
              </a:spcBef>
            </a:pPr>
            <a:r>
              <a:rPr lang="zh-CN" altLang="en-US" sz="2400">
                <a:ea typeface="楷体_GB2312" pitchFamily="49" charset="-122"/>
              </a:rPr>
              <a:t>转移</a:t>
            </a:r>
          </a:p>
        </p:txBody>
      </p:sp>
      <p:sp>
        <p:nvSpPr>
          <p:cNvPr id="1664020" name="Oval 20"/>
          <p:cNvSpPr>
            <a:spLocks noChangeAspect="1" noChangeArrowheads="1"/>
          </p:cNvSpPr>
          <p:nvPr/>
        </p:nvSpPr>
        <p:spPr bwMode="auto">
          <a:xfrm>
            <a:off x="7108825" y="3484563"/>
            <a:ext cx="1566863" cy="1566862"/>
          </a:xfrm>
          <a:prstGeom prst="ellipse">
            <a:avLst/>
          </a:prstGeom>
          <a:solidFill>
            <a:srgbClr val="FF99FF"/>
          </a:solidFill>
          <a:ln w="28575">
            <a:solidFill>
              <a:srgbClr val="000000"/>
            </a:solidFill>
            <a:round/>
            <a:headEnd/>
            <a:tailEnd/>
          </a:ln>
        </p:spPr>
        <p:txBody>
          <a:bodyPr anchor="ctr"/>
          <a:lstStyle/>
          <a:p>
            <a:endParaRPr lang="zh-CN" altLang="en-US"/>
          </a:p>
        </p:txBody>
      </p:sp>
      <p:sp>
        <p:nvSpPr>
          <p:cNvPr id="1664021" name="Text Box 21"/>
          <p:cNvSpPr txBox="1">
            <a:spLocks noChangeAspect="1" noChangeArrowheads="1"/>
          </p:cNvSpPr>
          <p:nvPr/>
        </p:nvSpPr>
        <p:spPr bwMode="auto">
          <a:xfrm>
            <a:off x="7432675" y="3740150"/>
            <a:ext cx="933450" cy="962025"/>
          </a:xfrm>
          <a:prstGeom prst="rect">
            <a:avLst/>
          </a:prstGeom>
          <a:solidFill>
            <a:srgbClr val="FF99FF"/>
          </a:solidFill>
          <a:ln w="28575">
            <a:noFill/>
            <a:miter lim="800000"/>
            <a:headEnd/>
            <a:tailEnd/>
          </a:ln>
        </p:spPr>
        <p:txBody>
          <a:bodyPr lIns="0" tIns="0" rIns="0" bIns="0" anchor="ctr"/>
          <a:lstStyle/>
          <a:p>
            <a:pPr>
              <a:spcBef>
                <a:spcPct val="0"/>
              </a:spcBef>
            </a:pPr>
            <a:r>
              <a:rPr lang="en-US" altLang="zh-CN" sz="2400">
                <a:ea typeface="楷体_GB2312" pitchFamily="49" charset="-122"/>
              </a:rPr>
              <a:t>11</a:t>
            </a:r>
          </a:p>
          <a:p>
            <a:pPr>
              <a:lnSpc>
                <a:spcPct val="80000"/>
              </a:lnSpc>
              <a:spcBef>
                <a:spcPct val="0"/>
              </a:spcBef>
            </a:pPr>
            <a:r>
              <a:rPr lang="zh-CN" altLang="en-US" sz="2400">
                <a:ea typeface="楷体_GB2312" pitchFamily="49" charset="-122"/>
              </a:rPr>
              <a:t>预测</a:t>
            </a:r>
          </a:p>
          <a:p>
            <a:pPr>
              <a:lnSpc>
                <a:spcPct val="80000"/>
              </a:lnSpc>
              <a:spcBef>
                <a:spcPct val="0"/>
              </a:spcBef>
            </a:pPr>
            <a:r>
              <a:rPr lang="zh-CN" altLang="en-US" sz="2400">
                <a:ea typeface="楷体_GB2312" pitchFamily="49" charset="-122"/>
              </a:rPr>
              <a:t>转移</a:t>
            </a:r>
          </a:p>
        </p:txBody>
      </p:sp>
      <p:sp>
        <p:nvSpPr>
          <p:cNvPr id="1664022" name="Rectangle 22"/>
          <p:cNvSpPr>
            <a:spLocks noChangeAspect="1" noChangeArrowheads="1"/>
          </p:cNvSpPr>
          <p:nvPr/>
        </p:nvSpPr>
        <p:spPr bwMode="auto">
          <a:xfrm rot="1943612">
            <a:off x="8205788" y="3300413"/>
            <a:ext cx="314325" cy="204787"/>
          </a:xfrm>
          <a:prstGeom prst="rect">
            <a:avLst/>
          </a:prstGeom>
          <a:solidFill>
            <a:srgbClr val="FFFFFF"/>
          </a:solidFill>
          <a:ln w="9525">
            <a:noFill/>
            <a:miter lim="800000"/>
            <a:headEnd/>
            <a:tailEnd/>
          </a:ln>
        </p:spPr>
        <p:txBody>
          <a:bodyPr anchor="ctr"/>
          <a:lstStyle/>
          <a:p>
            <a:endParaRPr lang="zh-CN" altLang="en-US"/>
          </a:p>
        </p:txBody>
      </p:sp>
      <p:sp>
        <p:nvSpPr>
          <p:cNvPr id="1664023" name="Text Box 23"/>
          <p:cNvSpPr txBox="1">
            <a:spLocks noChangeAspect="1" noChangeArrowheads="1"/>
          </p:cNvSpPr>
          <p:nvPr/>
        </p:nvSpPr>
        <p:spPr bwMode="auto">
          <a:xfrm>
            <a:off x="5011738" y="2413000"/>
            <a:ext cx="855662" cy="295275"/>
          </a:xfrm>
          <a:prstGeom prst="rect">
            <a:avLst/>
          </a:prstGeom>
          <a:solidFill>
            <a:srgbClr val="FFFFFF"/>
          </a:solidFill>
          <a:ln w="9525">
            <a:noFill/>
            <a:miter lim="800000"/>
            <a:headEnd/>
            <a:tailEnd/>
          </a:ln>
        </p:spPr>
        <p:txBody>
          <a:bodyPr lIns="0" tIns="0" rIns="0" bIns="0" anchor="ctr"/>
          <a:lstStyle/>
          <a:p>
            <a:pPr algn="just">
              <a:spcBef>
                <a:spcPct val="0"/>
              </a:spcBef>
            </a:pPr>
            <a:r>
              <a:rPr lang="zh-CN" altLang="en-US" sz="2400">
                <a:ea typeface="楷体_GB2312" pitchFamily="49" charset="-122"/>
              </a:rPr>
              <a:t>转移</a:t>
            </a:r>
          </a:p>
        </p:txBody>
      </p:sp>
      <p:sp>
        <p:nvSpPr>
          <p:cNvPr id="1664024" name="Text Box 24"/>
          <p:cNvSpPr txBox="1">
            <a:spLocks noChangeAspect="1" noChangeArrowheads="1"/>
          </p:cNvSpPr>
          <p:nvPr/>
        </p:nvSpPr>
        <p:spPr bwMode="auto">
          <a:xfrm>
            <a:off x="3059113" y="5332413"/>
            <a:ext cx="1177925" cy="401637"/>
          </a:xfrm>
          <a:prstGeom prst="rect">
            <a:avLst/>
          </a:prstGeom>
          <a:solidFill>
            <a:srgbClr val="FFFFFF"/>
          </a:solidFill>
          <a:ln w="9525">
            <a:noFill/>
            <a:miter lim="800000"/>
            <a:headEnd/>
            <a:tailEnd/>
          </a:ln>
        </p:spPr>
        <p:txBody>
          <a:bodyPr lIns="0" tIns="0" rIns="0" bIns="0" anchor="ctr"/>
          <a:lstStyle/>
          <a:p>
            <a:pPr>
              <a:lnSpc>
                <a:spcPct val="80000"/>
              </a:lnSpc>
              <a:spcBef>
                <a:spcPct val="0"/>
              </a:spcBef>
            </a:pPr>
            <a:r>
              <a:rPr lang="zh-CN" altLang="en-US" sz="2400">
                <a:ea typeface="楷体_GB2312" pitchFamily="49" charset="-122"/>
              </a:rPr>
              <a:t>不转移</a:t>
            </a:r>
          </a:p>
        </p:txBody>
      </p:sp>
      <p:sp>
        <p:nvSpPr>
          <p:cNvPr id="1664025" name="Freeform 25"/>
          <p:cNvSpPr>
            <a:spLocks/>
          </p:cNvSpPr>
          <p:nvPr/>
        </p:nvSpPr>
        <p:spPr bwMode="auto">
          <a:xfrm>
            <a:off x="755650" y="2781300"/>
            <a:ext cx="757238" cy="719138"/>
          </a:xfrm>
          <a:custGeom>
            <a:avLst/>
            <a:gdLst/>
            <a:ahLst/>
            <a:cxnLst>
              <a:cxn ang="0">
                <a:pos x="144" y="559"/>
              </a:cxn>
              <a:cxn ang="0">
                <a:pos x="8" y="378"/>
              </a:cxn>
              <a:cxn ang="0">
                <a:pos x="98" y="60"/>
              </a:cxn>
              <a:cxn ang="0">
                <a:pos x="370" y="15"/>
              </a:cxn>
              <a:cxn ang="0">
                <a:pos x="507" y="151"/>
              </a:cxn>
              <a:cxn ang="0">
                <a:pos x="507" y="333"/>
              </a:cxn>
              <a:cxn ang="0">
                <a:pos x="416" y="559"/>
              </a:cxn>
            </a:cxnLst>
            <a:rect l="0" t="0" r="r" b="b"/>
            <a:pathLst>
              <a:path w="530" h="559">
                <a:moveTo>
                  <a:pt x="144" y="559"/>
                </a:moveTo>
                <a:cubicBezTo>
                  <a:pt x="80" y="510"/>
                  <a:pt x="16" y="461"/>
                  <a:pt x="8" y="378"/>
                </a:cubicBezTo>
                <a:cubicBezTo>
                  <a:pt x="0" y="295"/>
                  <a:pt x="38" y="120"/>
                  <a:pt x="98" y="60"/>
                </a:cubicBezTo>
                <a:cubicBezTo>
                  <a:pt x="158" y="0"/>
                  <a:pt x="302" y="0"/>
                  <a:pt x="370" y="15"/>
                </a:cubicBezTo>
                <a:cubicBezTo>
                  <a:pt x="438" y="30"/>
                  <a:pt x="484" y="98"/>
                  <a:pt x="507" y="151"/>
                </a:cubicBezTo>
                <a:cubicBezTo>
                  <a:pt x="530" y="204"/>
                  <a:pt x="522" y="265"/>
                  <a:pt x="507" y="333"/>
                </a:cubicBezTo>
                <a:cubicBezTo>
                  <a:pt x="492" y="401"/>
                  <a:pt x="439" y="521"/>
                  <a:pt x="416" y="559"/>
                </a:cubicBezTo>
              </a:path>
            </a:pathLst>
          </a:custGeom>
          <a:noFill/>
          <a:ln w="28575" cap="flat" cmpd="sng">
            <a:solidFill>
              <a:schemeClr val="tx1"/>
            </a:solidFill>
            <a:prstDash val="solid"/>
            <a:round/>
            <a:headEnd type="none" w="med" len="med"/>
            <a:tailEnd type="triangle" w="med" len="lg"/>
          </a:ln>
          <a:effectLst/>
        </p:spPr>
        <p:txBody>
          <a:bodyPr wrap="none" anchor="ctr"/>
          <a:lstStyle/>
          <a:p>
            <a:endParaRPr lang="zh-CN" altLang="en-US"/>
          </a:p>
        </p:txBody>
      </p:sp>
      <p:sp>
        <p:nvSpPr>
          <p:cNvPr id="1664026" name="Freeform 26"/>
          <p:cNvSpPr>
            <a:spLocks/>
          </p:cNvSpPr>
          <p:nvPr/>
        </p:nvSpPr>
        <p:spPr bwMode="auto">
          <a:xfrm>
            <a:off x="7524750" y="2781300"/>
            <a:ext cx="757238" cy="719138"/>
          </a:xfrm>
          <a:custGeom>
            <a:avLst/>
            <a:gdLst/>
            <a:ahLst/>
            <a:cxnLst>
              <a:cxn ang="0">
                <a:pos x="144" y="559"/>
              </a:cxn>
              <a:cxn ang="0">
                <a:pos x="8" y="378"/>
              </a:cxn>
              <a:cxn ang="0">
                <a:pos x="98" y="60"/>
              </a:cxn>
              <a:cxn ang="0">
                <a:pos x="370" y="15"/>
              </a:cxn>
              <a:cxn ang="0">
                <a:pos x="507" y="151"/>
              </a:cxn>
              <a:cxn ang="0">
                <a:pos x="507" y="333"/>
              </a:cxn>
              <a:cxn ang="0">
                <a:pos x="416" y="559"/>
              </a:cxn>
            </a:cxnLst>
            <a:rect l="0" t="0" r="r" b="b"/>
            <a:pathLst>
              <a:path w="530" h="559">
                <a:moveTo>
                  <a:pt x="144" y="559"/>
                </a:moveTo>
                <a:cubicBezTo>
                  <a:pt x="80" y="510"/>
                  <a:pt x="16" y="461"/>
                  <a:pt x="8" y="378"/>
                </a:cubicBezTo>
                <a:cubicBezTo>
                  <a:pt x="0" y="295"/>
                  <a:pt x="38" y="120"/>
                  <a:pt x="98" y="60"/>
                </a:cubicBezTo>
                <a:cubicBezTo>
                  <a:pt x="158" y="0"/>
                  <a:pt x="302" y="0"/>
                  <a:pt x="370" y="15"/>
                </a:cubicBezTo>
                <a:cubicBezTo>
                  <a:pt x="438" y="30"/>
                  <a:pt x="484" y="98"/>
                  <a:pt x="507" y="151"/>
                </a:cubicBezTo>
                <a:cubicBezTo>
                  <a:pt x="530" y="204"/>
                  <a:pt x="522" y="265"/>
                  <a:pt x="507" y="333"/>
                </a:cubicBezTo>
                <a:cubicBezTo>
                  <a:pt x="492" y="401"/>
                  <a:pt x="439" y="521"/>
                  <a:pt x="416" y="559"/>
                </a:cubicBezTo>
              </a:path>
            </a:pathLst>
          </a:custGeom>
          <a:noFill/>
          <a:ln w="28575" cap="flat" cmpd="sng">
            <a:solidFill>
              <a:schemeClr val="tx1"/>
            </a:solidFill>
            <a:prstDash val="solid"/>
            <a:round/>
            <a:headEnd type="none" w="med" len="med"/>
            <a:tailEnd type="triangle" w="med" len="lg"/>
          </a:ln>
          <a:effectLst/>
        </p:spPr>
        <p:txBody>
          <a:bodyPr wrap="none" anchor="ctr"/>
          <a:lstStyle/>
          <a:p>
            <a:endParaRPr lang="zh-CN" altLang="en-US"/>
          </a:p>
        </p:txBody>
      </p:sp>
      <p:sp>
        <p:nvSpPr>
          <p:cNvPr id="1664027" name="Line 27"/>
          <p:cNvSpPr>
            <a:spLocks noChangeShapeType="1"/>
          </p:cNvSpPr>
          <p:nvPr/>
        </p:nvSpPr>
        <p:spPr bwMode="auto">
          <a:xfrm>
            <a:off x="1979613" y="4149725"/>
            <a:ext cx="576262"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664028" name="Line 28"/>
          <p:cNvSpPr>
            <a:spLocks noChangeShapeType="1"/>
          </p:cNvSpPr>
          <p:nvPr/>
        </p:nvSpPr>
        <p:spPr bwMode="auto">
          <a:xfrm flipH="1">
            <a:off x="1908175" y="4508500"/>
            <a:ext cx="719138"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664029" name="Line 29"/>
          <p:cNvSpPr>
            <a:spLocks noChangeShapeType="1"/>
          </p:cNvSpPr>
          <p:nvPr/>
        </p:nvSpPr>
        <p:spPr bwMode="auto">
          <a:xfrm>
            <a:off x="6515100" y="4149725"/>
            <a:ext cx="576263"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664030" name="Line 30"/>
          <p:cNvSpPr>
            <a:spLocks noChangeShapeType="1"/>
          </p:cNvSpPr>
          <p:nvPr/>
        </p:nvSpPr>
        <p:spPr bwMode="auto">
          <a:xfrm flipH="1">
            <a:off x="6443663" y="4508500"/>
            <a:ext cx="719137" cy="0"/>
          </a:xfrm>
          <a:prstGeom prst="line">
            <a:avLst/>
          </a:prstGeom>
          <a:noFill/>
          <a:ln w="28575">
            <a:solidFill>
              <a:schemeClr val="tx1"/>
            </a:solidFill>
            <a:round/>
            <a:headEnd/>
            <a:tailEnd type="triangle" w="med" len="lg"/>
          </a:ln>
          <a:effectLst/>
        </p:spPr>
        <p:txBody>
          <a:bodyPr wrap="none" anchor="ctr"/>
          <a:lstStyle/>
          <a:p>
            <a:endParaRPr lang="zh-CN" altLang="en-US"/>
          </a:p>
        </p:txBody>
      </p:sp>
      <p:grpSp>
        <p:nvGrpSpPr>
          <p:cNvPr id="1664031" name="Group 31"/>
          <p:cNvGrpSpPr>
            <a:grpSpLocks/>
          </p:cNvGrpSpPr>
          <p:nvPr/>
        </p:nvGrpSpPr>
        <p:grpSpPr bwMode="auto">
          <a:xfrm>
            <a:off x="3563938" y="2781300"/>
            <a:ext cx="3744912" cy="935038"/>
            <a:chOff x="2245" y="1752"/>
            <a:chExt cx="2359" cy="589"/>
          </a:xfrm>
        </p:grpSpPr>
        <p:sp>
          <p:nvSpPr>
            <p:cNvPr id="1664032" name="Line 32"/>
            <p:cNvSpPr>
              <a:spLocks noChangeShapeType="1"/>
            </p:cNvSpPr>
            <p:nvPr/>
          </p:nvSpPr>
          <p:spPr bwMode="auto">
            <a:xfrm flipV="1">
              <a:off x="2245" y="1752"/>
              <a:ext cx="454" cy="453"/>
            </a:xfrm>
            <a:prstGeom prst="line">
              <a:avLst/>
            </a:prstGeom>
            <a:noFill/>
            <a:ln w="28575">
              <a:solidFill>
                <a:schemeClr val="tx1"/>
              </a:solidFill>
              <a:round/>
              <a:headEnd/>
              <a:tailEnd/>
            </a:ln>
            <a:effectLst/>
          </p:spPr>
          <p:txBody>
            <a:bodyPr wrap="none" anchor="ctr"/>
            <a:lstStyle/>
            <a:p>
              <a:endParaRPr lang="zh-CN" altLang="en-US"/>
            </a:p>
          </p:txBody>
        </p:sp>
        <p:sp>
          <p:nvSpPr>
            <p:cNvPr id="1664033" name="Line 33"/>
            <p:cNvSpPr>
              <a:spLocks noChangeShapeType="1"/>
            </p:cNvSpPr>
            <p:nvPr/>
          </p:nvSpPr>
          <p:spPr bwMode="auto">
            <a:xfrm>
              <a:off x="2699" y="1752"/>
              <a:ext cx="1315" cy="0"/>
            </a:xfrm>
            <a:prstGeom prst="line">
              <a:avLst/>
            </a:prstGeom>
            <a:noFill/>
            <a:ln w="28575">
              <a:solidFill>
                <a:schemeClr val="tx1"/>
              </a:solidFill>
              <a:round/>
              <a:headEnd/>
              <a:tailEnd/>
            </a:ln>
            <a:effectLst/>
          </p:spPr>
          <p:txBody>
            <a:bodyPr wrap="none" anchor="ctr"/>
            <a:lstStyle/>
            <a:p>
              <a:endParaRPr lang="zh-CN" altLang="en-US"/>
            </a:p>
          </p:txBody>
        </p:sp>
        <p:sp>
          <p:nvSpPr>
            <p:cNvPr id="1664034" name="Line 34"/>
            <p:cNvSpPr>
              <a:spLocks noChangeShapeType="1"/>
            </p:cNvSpPr>
            <p:nvPr/>
          </p:nvSpPr>
          <p:spPr bwMode="auto">
            <a:xfrm>
              <a:off x="4014" y="1752"/>
              <a:ext cx="590" cy="589"/>
            </a:xfrm>
            <a:prstGeom prst="line">
              <a:avLst/>
            </a:prstGeom>
            <a:noFill/>
            <a:ln w="28575">
              <a:solidFill>
                <a:schemeClr val="tx1"/>
              </a:solidFill>
              <a:round/>
              <a:headEnd/>
              <a:tailEnd type="triangle" w="med" len="lg"/>
            </a:ln>
            <a:effectLst/>
          </p:spPr>
          <p:txBody>
            <a:bodyPr wrap="none" anchor="ctr"/>
            <a:lstStyle/>
            <a:p>
              <a:endParaRPr lang="zh-CN" altLang="en-US"/>
            </a:p>
          </p:txBody>
        </p:sp>
      </p:grpSp>
      <p:grpSp>
        <p:nvGrpSpPr>
          <p:cNvPr id="1664035" name="Group 35"/>
          <p:cNvGrpSpPr>
            <a:grpSpLocks/>
          </p:cNvGrpSpPr>
          <p:nvPr/>
        </p:nvGrpSpPr>
        <p:grpSpPr bwMode="auto">
          <a:xfrm>
            <a:off x="1547813" y="4941888"/>
            <a:ext cx="3960812" cy="790575"/>
            <a:chOff x="975" y="3113"/>
            <a:chExt cx="2495" cy="498"/>
          </a:xfrm>
        </p:grpSpPr>
        <p:sp>
          <p:nvSpPr>
            <p:cNvPr id="1664036" name="Line 36"/>
            <p:cNvSpPr>
              <a:spLocks noChangeShapeType="1"/>
            </p:cNvSpPr>
            <p:nvPr/>
          </p:nvSpPr>
          <p:spPr bwMode="auto">
            <a:xfrm flipH="1">
              <a:off x="3016" y="3158"/>
              <a:ext cx="454" cy="453"/>
            </a:xfrm>
            <a:prstGeom prst="line">
              <a:avLst/>
            </a:prstGeom>
            <a:noFill/>
            <a:ln w="28575">
              <a:solidFill>
                <a:schemeClr val="tx1"/>
              </a:solidFill>
              <a:round/>
              <a:headEnd/>
              <a:tailEnd/>
            </a:ln>
            <a:effectLst/>
          </p:spPr>
          <p:txBody>
            <a:bodyPr wrap="none" anchor="ctr"/>
            <a:lstStyle/>
            <a:p>
              <a:endParaRPr lang="zh-CN" altLang="en-US"/>
            </a:p>
          </p:txBody>
        </p:sp>
        <p:sp>
          <p:nvSpPr>
            <p:cNvPr id="1664037" name="Line 37"/>
            <p:cNvSpPr>
              <a:spLocks noChangeShapeType="1"/>
            </p:cNvSpPr>
            <p:nvPr/>
          </p:nvSpPr>
          <p:spPr bwMode="auto">
            <a:xfrm flipH="1" flipV="1">
              <a:off x="1701" y="3611"/>
              <a:ext cx="1315" cy="0"/>
            </a:xfrm>
            <a:prstGeom prst="line">
              <a:avLst/>
            </a:prstGeom>
            <a:noFill/>
            <a:ln w="28575">
              <a:solidFill>
                <a:schemeClr val="tx1"/>
              </a:solidFill>
              <a:round/>
              <a:headEnd/>
              <a:tailEnd/>
            </a:ln>
            <a:effectLst/>
          </p:spPr>
          <p:txBody>
            <a:bodyPr wrap="none" anchor="ctr"/>
            <a:lstStyle/>
            <a:p>
              <a:endParaRPr lang="zh-CN" altLang="en-US"/>
            </a:p>
          </p:txBody>
        </p:sp>
        <p:sp>
          <p:nvSpPr>
            <p:cNvPr id="1664038" name="Line 38"/>
            <p:cNvSpPr>
              <a:spLocks noChangeShapeType="1"/>
            </p:cNvSpPr>
            <p:nvPr/>
          </p:nvSpPr>
          <p:spPr bwMode="auto">
            <a:xfrm flipH="1" flipV="1">
              <a:off x="975" y="3113"/>
              <a:ext cx="726" cy="498"/>
            </a:xfrm>
            <a:prstGeom prst="line">
              <a:avLst/>
            </a:prstGeom>
            <a:noFill/>
            <a:ln w="28575">
              <a:solidFill>
                <a:schemeClr val="tx1"/>
              </a:solidFill>
              <a:round/>
              <a:headEnd/>
              <a:tailEnd type="triangle" w="med" len="lg"/>
            </a:ln>
            <a:effectLst/>
          </p:spPr>
          <p:txBody>
            <a:bodyPr wrap="none" anchor="ctr"/>
            <a:lstStyle/>
            <a:p>
              <a:endParaRPr lang="zh-CN" altLang="en-US"/>
            </a:p>
          </p:txBody>
        </p:sp>
      </p:grpSp>
    </p:spTree>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11"/>
          </p:nvPr>
        </p:nvSpPr>
        <p:spPr/>
        <p:txBody>
          <a:bodyPr/>
          <a:lstStyle/>
          <a:p>
            <a:fld id="{62178B81-363D-4E10-B681-F06258B257A0}" type="slidenum">
              <a:rPr lang="zh-CN" altLang="en-US"/>
              <a:pPr/>
              <a:t>32</a:t>
            </a:fld>
            <a:endParaRPr lang="en-US" altLang="zh-CN"/>
          </a:p>
        </p:txBody>
      </p:sp>
      <p:sp>
        <p:nvSpPr>
          <p:cNvPr id="1665026" name="Rectangle 2"/>
          <p:cNvSpPr>
            <a:spLocks noGrp="1" noChangeArrowheads="1"/>
          </p:cNvSpPr>
          <p:nvPr>
            <p:ph type="title"/>
          </p:nvPr>
        </p:nvSpPr>
        <p:spPr/>
        <p:txBody>
          <a:bodyPr/>
          <a:lstStyle/>
          <a:p>
            <a:r>
              <a:rPr lang="en-US" altLang="zh-CN"/>
              <a:t>7.5.4 </a:t>
            </a:r>
            <a:r>
              <a:rPr lang="zh-CN" altLang="en-US"/>
              <a:t>控制相关</a:t>
            </a:r>
            <a:r>
              <a:rPr lang="zh-CN" altLang="en-US">
                <a:solidFill>
                  <a:srgbClr val="006600"/>
                </a:solidFill>
              </a:rPr>
              <a:t>－</a:t>
            </a:r>
            <a:r>
              <a:rPr kumimoji="1" lang="zh-CN" altLang="en-US">
                <a:solidFill>
                  <a:srgbClr val="CC0066"/>
                </a:solidFill>
              </a:rPr>
              <a:t>对</a:t>
            </a:r>
            <a:r>
              <a:rPr kumimoji="1" lang="zh-CN" altLang="en-US">
                <a:solidFill>
                  <a:srgbClr val="FF0000"/>
                </a:solidFill>
              </a:rPr>
              <a:t>条件分支</a:t>
            </a:r>
            <a:r>
              <a:rPr kumimoji="1" lang="zh-CN" altLang="en-US">
                <a:solidFill>
                  <a:srgbClr val="CC0066"/>
                </a:solidFill>
              </a:rPr>
              <a:t>指令的处理方法</a:t>
            </a:r>
          </a:p>
        </p:txBody>
      </p:sp>
      <p:sp>
        <p:nvSpPr>
          <p:cNvPr id="1665027" name="Rectangle 3"/>
          <p:cNvSpPr>
            <a:spLocks noGrp="1" noChangeArrowheads="1"/>
          </p:cNvSpPr>
          <p:nvPr>
            <p:ph type="body" idx="1"/>
          </p:nvPr>
        </p:nvSpPr>
        <p:spPr>
          <a:xfrm>
            <a:off x="250825" y="1341438"/>
            <a:ext cx="8893175" cy="5327650"/>
          </a:xfrm>
        </p:spPr>
        <p:txBody>
          <a:bodyPr/>
          <a:lstStyle/>
          <a:p>
            <a:pPr>
              <a:spcBef>
                <a:spcPct val="10000"/>
              </a:spcBef>
            </a:pPr>
            <a:r>
              <a:rPr lang="zh-CN" altLang="en-US"/>
              <a:t>通过记录分支指令的近期运行历史，并以此作为预测的依据，来提高分支预测的准确度。</a:t>
            </a:r>
          </a:p>
          <a:p>
            <a:pPr>
              <a:spcBef>
                <a:spcPct val="10000"/>
              </a:spcBef>
            </a:pPr>
            <a:r>
              <a:rPr lang="zh-CN" altLang="en-US">
                <a:solidFill>
                  <a:srgbClr val="CC0000"/>
                </a:solidFill>
              </a:rPr>
              <a:t>分支历史表</a:t>
            </a:r>
            <a:r>
              <a:rPr lang="zh-CN" altLang="en-US"/>
              <a:t>（</a:t>
            </a:r>
            <a:r>
              <a:rPr lang="en-US" altLang="zh-CN"/>
              <a:t>branch history table</a:t>
            </a:r>
            <a:r>
              <a:rPr lang="zh-CN" altLang="en-US"/>
              <a:t>）</a:t>
            </a:r>
            <a:br>
              <a:rPr lang="zh-CN" altLang="en-US"/>
            </a:br>
            <a:r>
              <a:rPr lang="zh-CN" altLang="en-US"/>
              <a:t>也称</a:t>
            </a:r>
            <a:r>
              <a:rPr lang="zh-CN" altLang="en-US">
                <a:solidFill>
                  <a:srgbClr val="0000FF"/>
                </a:solidFill>
              </a:rPr>
              <a:t>分支预测缓存</a:t>
            </a:r>
            <a:r>
              <a:rPr lang="zh-CN" altLang="en-US"/>
              <a:t>（</a:t>
            </a:r>
            <a:r>
              <a:rPr lang="en-US" altLang="zh-CN"/>
              <a:t>branch-prediction buffer</a:t>
            </a:r>
            <a:r>
              <a:rPr lang="zh-CN" altLang="en-US"/>
              <a:t>）</a:t>
            </a:r>
          </a:p>
          <a:p>
            <a:pPr>
              <a:spcBef>
                <a:spcPct val="10000"/>
              </a:spcBef>
            </a:pPr>
            <a:r>
              <a:rPr lang="zh-CN" altLang="en-US">
                <a:solidFill>
                  <a:srgbClr val="CC0000"/>
                </a:solidFill>
              </a:rPr>
              <a:t>分支历史移位寄存器</a:t>
            </a:r>
            <a:r>
              <a:rPr lang="zh-CN" altLang="en-US"/>
              <a:t>（</a:t>
            </a:r>
            <a:r>
              <a:rPr lang="en-US" altLang="zh-CN"/>
              <a:t>branch history shift register</a:t>
            </a:r>
            <a:r>
              <a:rPr lang="zh-CN" altLang="en-US"/>
              <a:t>）</a:t>
            </a:r>
            <a:br>
              <a:rPr lang="zh-CN" altLang="en-US"/>
            </a:br>
            <a:r>
              <a:rPr lang="zh-CN" altLang="en-US"/>
              <a:t>也称</a:t>
            </a:r>
            <a:r>
              <a:rPr lang="zh-CN" altLang="en-US">
                <a:solidFill>
                  <a:srgbClr val="0000FF"/>
                </a:solidFill>
              </a:rPr>
              <a:t>相关预测</a:t>
            </a:r>
            <a:r>
              <a:rPr lang="zh-CN" altLang="en-US"/>
              <a:t>（</a:t>
            </a:r>
            <a:r>
              <a:rPr lang="en-US" altLang="zh-CN"/>
              <a:t>correlating predictor</a:t>
            </a:r>
            <a:r>
              <a:rPr lang="zh-CN" altLang="en-US"/>
              <a:t>）或</a:t>
            </a:r>
            <a:br>
              <a:rPr lang="zh-CN" altLang="en-US"/>
            </a:br>
            <a:r>
              <a:rPr lang="zh-CN" altLang="en-US"/>
              <a:t>        </a:t>
            </a:r>
            <a:r>
              <a:rPr lang="zh-CN" altLang="en-US">
                <a:solidFill>
                  <a:srgbClr val="0000FF"/>
                </a:solidFill>
              </a:rPr>
              <a:t>双级预测</a:t>
            </a:r>
            <a:r>
              <a:rPr lang="zh-CN" altLang="en-US"/>
              <a:t>（</a:t>
            </a:r>
            <a:r>
              <a:rPr lang="en-US" altLang="zh-CN"/>
              <a:t>two-level predictor</a:t>
            </a:r>
            <a:r>
              <a:rPr lang="zh-CN" altLang="en-US"/>
              <a:t>）</a:t>
            </a:r>
          </a:p>
        </p:txBody>
      </p:sp>
      <p:sp>
        <p:nvSpPr>
          <p:cNvPr id="1665028" name="Rectangle 4"/>
          <p:cNvSpPr>
            <a:spLocks noChangeArrowheads="1"/>
          </p:cNvSpPr>
          <p:nvPr/>
        </p:nvSpPr>
        <p:spPr bwMode="auto">
          <a:xfrm>
            <a:off x="719138" y="476250"/>
            <a:ext cx="8245475" cy="519113"/>
          </a:xfrm>
          <a:prstGeom prst="rect">
            <a:avLst/>
          </a:prstGeom>
          <a:noFill/>
          <a:ln w="28575" algn="ctr">
            <a:noFill/>
            <a:miter lim="800000"/>
            <a:headEnd/>
            <a:tailEnd/>
          </a:ln>
          <a:effectLst/>
        </p:spPr>
        <p:txBody>
          <a:bodyPr anchor="ctr">
            <a:spAutoFit/>
          </a:bodyPr>
          <a:lstStyle/>
          <a:p>
            <a:pPr algn="l">
              <a:spcBef>
                <a:spcPct val="0"/>
              </a:spcBef>
            </a:pPr>
            <a:r>
              <a:rPr kumimoji="1" lang="zh-CN" altLang="en-US">
                <a:solidFill>
                  <a:srgbClr val="006600"/>
                </a:solidFill>
                <a:latin typeface="Arial" charset="0"/>
                <a:ea typeface="黑体" pitchFamily="2" charset="-122"/>
              </a:rPr>
              <a:t>方法</a:t>
            </a:r>
            <a:r>
              <a:rPr kumimoji="1" lang="en-US" altLang="zh-CN">
                <a:solidFill>
                  <a:srgbClr val="006600"/>
                </a:solidFill>
                <a:latin typeface="Arial" charset="0"/>
                <a:ea typeface="黑体" pitchFamily="2" charset="-122"/>
              </a:rPr>
              <a:t>5</a:t>
            </a:r>
            <a:r>
              <a:rPr kumimoji="1" lang="zh-CN" altLang="en-US">
                <a:solidFill>
                  <a:srgbClr val="006600"/>
                </a:solidFill>
                <a:latin typeface="Arial" charset="0"/>
                <a:ea typeface="黑体" pitchFamily="2" charset="-122"/>
              </a:rPr>
              <a:t>：</a:t>
            </a:r>
            <a:r>
              <a:rPr kumimoji="1" lang="en-US" altLang="en-US">
                <a:solidFill>
                  <a:srgbClr val="006600"/>
                </a:solidFill>
                <a:latin typeface="Arial" charset="0"/>
                <a:ea typeface="黑体" pitchFamily="2" charset="-122"/>
              </a:rPr>
              <a:t>分支预测（branch prediction）</a:t>
            </a:r>
            <a:endParaRPr kumimoji="1" lang="zh-CN" altLang="en-US">
              <a:solidFill>
                <a:srgbClr val="006600"/>
              </a:solidFill>
              <a:latin typeface="Arial" charset="0"/>
              <a:ea typeface="黑体" pitchFamily="2" charset="-122"/>
            </a:endParaRPr>
          </a:p>
        </p:txBody>
      </p:sp>
      <p:sp>
        <p:nvSpPr>
          <p:cNvPr id="1665029" name="Rectangle 5"/>
          <p:cNvSpPr>
            <a:spLocks noChangeArrowheads="1"/>
          </p:cNvSpPr>
          <p:nvPr/>
        </p:nvSpPr>
        <p:spPr bwMode="auto">
          <a:xfrm>
            <a:off x="1042988" y="893763"/>
            <a:ext cx="7886700" cy="519112"/>
          </a:xfrm>
          <a:prstGeom prst="rect">
            <a:avLst/>
          </a:prstGeom>
          <a:noFill/>
          <a:ln w="28575" algn="ctr">
            <a:noFill/>
            <a:miter lim="800000"/>
            <a:headEnd/>
            <a:tailEnd/>
          </a:ln>
          <a:effectLst/>
        </p:spPr>
        <p:txBody>
          <a:bodyPr anchor="ctr">
            <a:spAutoFit/>
          </a:bodyPr>
          <a:lstStyle/>
          <a:p>
            <a:pPr algn="l">
              <a:spcBef>
                <a:spcPct val="0"/>
              </a:spcBef>
            </a:pPr>
            <a:r>
              <a:rPr kumimoji="1" lang="en-US" altLang="zh-CN">
                <a:solidFill>
                  <a:srgbClr val="FF0066"/>
                </a:solidFill>
                <a:latin typeface="Arial" charset="0"/>
                <a:ea typeface="黑体" pitchFamily="2" charset="-122"/>
              </a:rPr>
              <a:t>2. </a:t>
            </a:r>
            <a:r>
              <a:rPr kumimoji="1" lang="zh-CN" altLang="en-US">
                <a:solidFill>
                  <a:srgbClr val="FF0066"/>
                </a:solidFill>
                <a:latin typeface="Arial" charset="0"/>
                <a:ea typeface="黑体" pitchFamily="2" charset="-122"/>
              </a:rPr>
              <a:t>动态分支预测（</a:t>
            </a:r>
            <a:r>
              <a:rPr kumimoji="1" lang="en-US" altLang="zh-CN">
                <a:solidFill>
                  <a:srgbClr val="FF0066"/>
                </a:solidFill>
                <a:ea typeface="黑体" pitchFamily="2" charset="-122"/>
              </a:rPr>
              <a:t>dynamic branch prediction</a:t>
            </a:r>
            <a:r>
              <a:rPr kumimoji="1" lang="zh-CN" altLang="en-US">
                <a:solidFill>
                  <a:srgbClr val="FF0066"/>
                </a:solidFill>
                <a:latin typeface="Arial" charset="0"/>
                <a:ea typeface="黑体" pitchFamily="2" charset="-122"/>
              </a:rPr>
              <a:t>）</a:t>
            </a:r>
          </a:p>
        </p:txBody>
      </p:sp>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23FC0719-51A7-474A-BBE9-42477B1A7870}" type="slidenum">
              <a:rPr lang="zh-CN" altLang="en-US"/>
              <a:pPr/>
              <a:t>33</a:t>
            </a:fld>
            <a:endParaRPr lang="en-US" altLang="zh-CN"/>
          </a:p>
        </p:txBody>
      </p:sp>
      <p:sp>
        <p:nvSpPr>
          <p:cNvPr id="1729538" name="Rectangle 2"/>
          <p:cNvSpPr>
            <a:spLocks noGrp="1" noChangeArrowheads="1"/>
          </p:cNvSpPr>
          <p:nvPr>
            <p:ph type="title"/>
          </p:nvPr>
        </p:nvSpPr>
        <p:spPr/>
        <p:txBody>
          <a:bodyPr/>
          <a:lstStyle/>
          <a:p>
            <a:r>
              <a:rPr lang="en-US" altLang="zh-CN"/>
              <a:t>7.5.4 </a:t>
            </a:r>
            <a:r>
              <a:rPr lang="zh-CN" altLang="en-US"/>
              <a:t>控制相关</a:t>
            </a:r>
            <a:r>
              <a:rPr lang="zh-CN" altLang="en-US">
                <a:solidFill>
                  <a:srgbClr val="006600"/>
                </a:solidFill>
              </a:rPr>
              <a:t>－</a:t>
            </a:r>
            <a:r>
              <a:rPr kumimoji="1" lang="zh-CN" altLang="en-US">
                <a:solidFill>
                  <a:srgbClr val="CC0066"/>
                </a:solidFill>
              </a:rPr>
              <a:t>对</a:t>
            </a:r>
            <a:r>
              <a:rPr kumimoji="1" lang="zh-CN" altLang="en-US">
                <a:solidFill>
                  <a:srgbClr val="FF0000"/>
                </a:solidFill>
              </a:rPr>
              <a:t>条件分支</a:t>
            </a:r>
            <a:r>
              <a:rPr kumimoji="1" lang="zh-CN" altLang="en-US">
                <a:solidFill>
                  <a:srgbClr val="CC0066"/>
                </a:solidFill>
              </a:rPr>
              <a:t>指令的处理方法</a:t>
            </a:r>
          </a:p>
        </p:txBody>
      </p:sp>
      <p:sp>
        <p:nvSpPr>
          <p:cNvPr id="1729539" name="Rectangle 3"/>
          <p:cNvSpPr>
            <a:spLocks noGrp="1" noChangeArrowheads="1"/>
          </p:cNvSpPr>
          <p:nvPr>
            <p:ph type="body" idx="1"/>
          </p:nvPr>
        </p:nvSpPr>
        <p:spPr>
          <a:xfrm>
            <a:off x="395288" y="1125538"/>
            <a:ext cx="8497887" cy="5543550"/>
          </a:xfrm>
        </p:spPr>
        <p:txBody>
          <a:bodyPr/>
          <a:lstStyle/>
          <a:p>
            <a:pPr>
              <a:spcBef>
                <a:spcPct val="0"/>
              </a:spcBef>
              <a:buFont typeface="Wingdings" pitchFamily="2" charset="2"/>
              <a:buNone/>
            </a:pPr>
            <a:r>
              <a:rPr lang="zh-CN" altLang="en-US">
                <a:solidFill>
                  <a:srgbClr val="800000"/>
                </a:solidFill>
                <a:latin typeface="黑体" pitchFamily="2" charset="-122"/>
                <a:ea typeface="黑体" pitchFamily="2" charset="-122"/>
              </a:rPr>
              <a:t>延迟转移技术</a:t>
            </a:r>
          </a:p>
          <a:p>
            <a:pPr>
              <a:lnSpc>
                <a:spcPct val="120000"/>
              </a:lnSpc>
              <a:spcBef>
                <a:spcPct val="10000"/>
              </a:spcBef>
            </a:pPr>
            <a:r>
              <a:rPr lang="zh-CN" altLang="en-US"/>
              <a:t>为了使指令流水线不断流，在转移指令之后插入一条没有</a:t>
            </a:r>
            <a:r>
              <a:rPr lang="zh-CN" altLang="en-US">
                <a:solidFill>
                  <a:srgbClr val="FF0000"/>
                </a:solidFill>
              </a:rPr>
              <a:t>数据相关</a:t>
            </a:r>
            <a:r>
              <a:rPr lang="zh-CN" altLang="en-US"/>
              <a:t>和</a:t>
            </a:r>
            <a:r>
              <a:rPr lang="zh-CN" altLang="en-US">
                <a:solidFill>
                  <a:srgbClr val="FF0000"/>
                </a:solidFill>
              </a:rPr>
              <a:t>控制相关</a:t>
            </a:r>
            <a:r>
              <a:rPr lang="zh-CN" altLang="en-US"/>
              <a:t>的有效指令，而转移指令被延迟执行，这种技术称为</a:t>
            </a:r>
            <a:r>
              <a:rPr lang="zh-CN" altLang="en-US">
                <a:solidFill>
                  <a:srgbClr val="FF0000"/>
                </a:solidFill>
              </a:rPr>
              <a:t>延迟转移技术</a:t>
            </a:r>
            <a:r>
              <a:rPr lang="zh-CN" altLang="en-US"/>
              <a:t>。</a:t>
            </a:r>
          </a:p>
          <a:p>
            <a:pPr>
              <a:lnSpc>
                <a:spcPct val="120000"/>
              </a:lnSpc>
              <a:spcBef>
                <a:spcPct val="10000"/>
              </a:spcBef>
            </a:pPr>
            <a:r>
              <a:rPr lang="zh-CN" altLang="en-US"/>
              <a:t>采用指令延迟转移技术时，</a:t>
            </a:r>
            <a:r>
              <a:rPr lang="zh-CN" altLang="en-US">
                <a:solidFill>
                  <a:srgbClr val="0000FF"/>
                </a:solidFill>
              </a:rPr>
              <a:t>指令序列</a:t>
            </a:r>
            <a:r>
              <a:rPr lang="zh-CN" altLang="en-US"/>
              <a:t>的</a:t>
            </a:r>
            <a:r>
              <a:rPr lang="zh-CN" altLang="en-US">
                <a:solidFill>
                  <a:srgbClr val="0000FF"/>
                </a:solidFill>
              </a:rPr>
              <a:t>调整</a:t>
            </a:r>
            <a:r>
              <a:rPr lang="zh-CN" altLang="en-US"/>
              <a:t>由</a:t>
            </a:r>
            <a:r>
              <a:rPr lang="zh-CN" altLang="en-US">
                <a:solidFill>
                  <a:srgbClr val="FF0000"/>
                </a:solidFill>
              </a:rPr>
              <a:t>编译器</a:t>
            </a:r>
            <a:r>
              <a:rPr lang="zh-CN" altLang="en-US"/>
              <a:t>自动进行，用户不必干预。</a:t>
            </a:r>
          </a:p>
          <a:p>
            <a:pPr>
              <a:lnSpc>
                <a:spcPct val="120000"/>
              </a:lnSpc>
              <a:spcBef>
                <a:spcPct val="10000"/>
              </a:spcBef>
            </a:pPr>
            <a:r>
              <a:rPr lang="zh-CN" altLang="en-US">
                <a:sym typeface="Symbol" pitchFamily="18" charset="2"/>
              </a:rPr>
              <a:t>读采用延迟转移的程序，必须十分小心。</a:t>
            </a:r>
          </a:p>
        </p:txBody>
      </p:sp>
      <p:sp>
        <p:nvSpPr>
          <p:cNvPr id="1729540" name="Rectangle 4"/>
          <p:cNvSpPr>
            <a:spLocks noChangeArrowheads="1"/>
          </p:cNvSpPr>
          <p:nvPr/>
        </p:nvSpPr>
        <p:spPr bwMode="auto">
          <a:xfrm>
            <a:off x="719138" y="476250"/>
            <a:ext cx="8245475" cy="519113"/>
          </a:xfrm>
          <a:prstGeom prst="rect">
            <a:avLst/>
          </a:prstGeom>
          <a:noFill/>
          <a:ln w="28575" algn="ctr">
            <a:noFill/>
            <a:miter lim="800000"/>
            <a:headEnd/>
            <a:tailEnd/>
          </a:ln>
          <a:effectLst/>
        </p:spPr>
        <p:txBody>
          <a:bodyPr anchor="ctr">
            <a:spAutoFit/>
          </a:bodyPr>
          <a:lstStyle/>
          <a:p>
            <a:pPr algn="l">
              <a:spcBef>
                <a:spcPct val="0"/>
              </a:spcBef>
            </a:pPr>
            <a:r>
              <a:rPr kumimoji="1" lang="zh-CN" altLang="en-US">
                <a:solidFill>
                  <a:srgbClr val="006600"/>
                </a:solidFill>
                <a:latin typeface="Arial" charset="0"/>
                <a:ea typeface="黑体" pitchFamily="2" charset="-122"/>
              </a:rPr>
              <a:t>方法</a:t>
            </a:r>
            <a:r>
              <a:rPr kumimoji="1" lang="en-US" altLang="zh-CN">
                <a:solidFill>
                  <a:srgbClr val="006600"/>
                </a:solidFill>
                <a:latin typeface="Arial" charset="0"/>
                <a:ea typeface="黑体" pitchFamily="2" charset="-122"/>
              </a:rPr>
              <a:t>6</a:t>
            </a:r>
            <a:r>
              <a:rPr kumimoji="1" lang="zh-CN" altLang="en-US">
                <a:solidFill>
                  <a:srgbClr val="006600"/>
                </a:solidFill>
                <a:latin typeface="Arial" charset="0"/>
                <a:ea typeface="黑体" pitchFamily="2" charset="-122"/>
              </a:rPr>
              <a:t>：延迟分支（</a:t>
            </a:r>
            <a:r>
              <a:rPr kumimoji="1" lang="en-US" altLang="zh-CN">
                <a:solidFill>
                  <a:srgbClr val="006600"/>
                </a:solidFill>
                <a:latin typeface="Arial" charset="0"/>
                <a:ea typeface="黑体" pitchFamily="2" charset="-122"/>
              </a:rPr>
              <a:t>delayed branch</a:t>
            </a:r>
            <a:r>
              <a:rPr kumimoji="1" lang="zh-CN" altLang="en-US">
                <a:solidFill>
                  <a:srgbClr val="006600"/>
                </a:solidFill>
                <a:latin typeface="Arial" charset="0"/>
                <a:ea typeface="黑体" pitchFamily="2" charset="-122"/>
              </a:rPr>
              <a:t>）</a:t>
            </a:r>
          </a:p>
        </p:txBody>
      </p:sp>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4"/>
          <p:cNvSpPr>
            <a:spLocks noGrp="1"/>
          </p:cNvSpPr>
          <p:nvPr>
            <p:ph type="sldNum" sz="quarter" idx="11"/>
          </p:nvPr>
        </p:nvSpPr>
        <p:spPr/>
        <p:txBody>
          <a:bodyPr/>
          <a:lstStyle/>
          <a:p>
            <a:fld id="{C6454219-E3DA-460A-800B-5F9832561494}" type="slidenum">
              <a:rPr lang="zh-CN" altLang="en-US"/>
              <a:pPr/>
              <a:t>34</a:t>
            </a:fld>
            <a:endParaRPr lang="en-US" altLang="zh-CN"/>
          </a:p>
        </p:txBody>
      </p:sp>
      <p:sp>
        <p:nvSpPr>
          <p:cNvPr id="1730562" name="Rectangle 2"/>
          <p:cNvSpPr>
            <a:spLocks noGrp="1" noChangeArrowheads="1"/>
          </p:cNvSpPr>
          <p:nvPr>
            <p:ph type="title"/>
          </p:nvPr>
        </p:nvSpPr>
        <p:spPr/>
        <p:txBody>
          <a:bodyPr/>
          <a:lstStyle/>
          <a:p>
            <a:r>
              <a:rPr lang="en-US" altLang="zh-CN"/>
              <a:t>7.5.4 </a:t>
            </a:r>
            <a:r>
              <a:rPr lang="zh-CN" altLang="en-US"/>
              <a:t>控制相关</a:t>
            </a:r>
            <a:r>
              <a:rPr lang="zh-CN" altLang="en-US">
                <a:solidFill>
                  <a:srgbClr val="006600"/>
                </a:solidFill>
              </a:rPr>
              <a:t>－</a:t>
            </a:r>
            <a:r>
              <a:rPr kumimoji="1" lang="zh-CN" altLang="en-US">
                <a:solidFill>
                  <a:srgbClr val="CC0066"/>
                </a:solidFill>
              </a:rPr>
              <a:t>对</a:t>
            </a:r>
            <a:r>
              <a:rPr kumimoji="1" lang="zh-CN" altLang="en-US">
                <a:solidFill>
                  <a:srgbClr val="FF0000"/>
                </a:solidFill>
              </a:rPr>
              <a:t>条件分支</a:t>
            </a:r>
            <a:r>
              <a:rPr kumimoji="1" lang="zh-CN" altLang="en-US">
                <a:solidFill>
                  <a:srgbClr val="CC0066"/>
                </a:solidFill>
              </a:rPr>
              <a:t>指令的处理方法</a:t>
            </a:r>
          </a:p>
        </p:txBody>
      </p:sp>
      <p:sp>
        <p:nvSpPr>
          <p:cNvPr id="1730563" name="Rectangle 3"/>
          <p:cNvSpPr>
            <a:spLocks noGrp="1" noChangeArrowheads="1"/>
          </p:cNvSpPr>
          <p:nvPr>
            <p:ph type="body" idx="1"/>
          </p:nvPr>
        </p:nvSpPr>
        <p:spPr>
          <a:xfrm>
            <a:off x="395288" y="1125538"/>
            <a:ext cx="8497887" cy="574675"/>
          </a:xfrm>
        </p:spPr>
        <p:txBody>
          <a:bodyPr/>
          <a:lstStyle/>
          <a:p>
            <a:pPr>
              <a:spcBef>
                <a:spcPct val="0"/>
              </a:spcBef>
              <a:buFont typeface="Wingdings" pitchFamily="2" charset="2"/>
              <a:buNone/>
            </a:pPr>
            <a:r>
              <a:rPr lang="zh-CN" altLang="en-US">
                <a:solidFill>
                  <a:srgbClr val="800000"/>
                </a:solidFill>
                <a:latin typeface="黑体" pitchFamily="2" charset="-122"/>
                <a:ea typeface="黑体" pitchFamily="2" charset="-122"/>
              </a:rPr>
              <a:t>延迟转移技术</a:t>
            </a:r>
            <a:endParaRPr lang="zh-CN" altLang="en-US">
              <a:sym typeface="Symbol" pitchFamily="18" charset="2"/>
            </a:endParaRPr>
          </a:p>
        </p:txBody>
      </p:sp>
      <p:sp>
        <p:nvSpPr>
          <p:cNvPr id="1730564" name="Rectangle 4"/>
          <p:cNvSpPr>
            <a:spLocks noChangeArrowheads="1"/>
          </p:cNvSpPr>
          <p:nvPr/>
        </p:nvSpPr>
        <p:spPr bwMode="auto">
          <a:xfrm>
            <a:off x="719138" y="476250"/>
            <a:ext cx="8245475" cy="519113"/>
          </a:xfrm>
          <a:prstGeom prst="rect">
            <a:avLst/>
          </a:prstGeom>
          <a:noFill/>
          <a:ln w="28575" algn="ctr">
            <a:noFill/>
            <a:miter lim="800000"/>
            <a:headEnd/>
            <a:tailEnd/>
          </a:ln>
          <a:effectLst/>
        </p:spPr>
        <p:txBody>
          <a:bodyPr anchor="ctr">
            <a:spAutoFit/>
          </a:bodyPr>
          <a:lstStyle/>
          <a:p>
            <a:pPr algn="l">
              <a:spcBef>
                <a:spcPct val="0"/>
              </a:spcBef>
            </a:pPr>
            <a:r>
              <a:rPr kumimoji="1" lang="zh-CN" altLang="en-US">
                <a:solidFill>
                  <a:srgbClr val="006600"/>
                </a:solidFill>
                <a:latin typeface="Arial" charset="0"/>
                <a:ea typeface="黑体" pitchFamily="2" charset="-122"/>
              </a:rPr>
              <a:t>方法</a:t>
            </a:r>
            <a:r>
              <a:rPr kumimoji="1" lang="en-US" altLang="zh-CN">
                <a:solidFill>
                  <a:srgbClr val="006600"/>
                </a:solidFill>
                <a:latin typeface="Arial" charset="0"/>
                <a:ea typeface="黑体" pitchFamily="2" charset="-122"/>
              </a:rPr>
              <a:t>6</a:t>
            </a:r>
            <a:r>
              <a:rPr kumimoji="1" lang="zh-CN" altLang="en-US">
                <a:solidFill>
                  <a:srgbClr val="006600"/>
                </a:solidFill>
                <a:latin typeface="Arial" charset="0"/>
                <a:ea typeface="黑体" pitchFamily="2" charset="-122"/>
              </a:rPr>
              <a:t>：延迟分支（</a:t>
            </a:r>
            <a:r>
              <a:rPr kumimoji="1" lang="en-US" altLang="zh-CN">
                <a:solidFill>
                  <a:srgbClr val="006600"/>
                </a:solidFill>
                <a:latin typeface="Arial" charset="0"/>
                <a:ea typeface="黑体" pitchFamily="2" charset="-122"/>
              </a:rPr>
              <a:t>delayed branch</a:t>
            </a:r>
            <a:r>
              <a:rPr kumimoji="1" lang="zh-CN" altLang="en-US">
                <a:solidFill>
                  <a:srgbClr val="006600"/>
                </a:solidFill>
                <a:latin typeface="Arial" charset="0"/>
                <a:ea typeface="黑体" pitchFamily="2" charset="-122"/>
              </a:rPr>
              <a:t>）</a:t>
            </a:r>
          </a:p>
        </p:txBody>
      </p:sp>
      <p:graphicFrame>
        <p:nvGraphicFramePr>
          <p:cNvPr id="1730565" name="Object 5"/>
          <p:cNvGraphicFramePr>
            <a:graphicFrameLocks noChangeAspect="1"/>
          </p:cNvGraphicFramePr>
          <p:nvPr/>
        </p:nvGraphicFramePr>
        <p:xfrm>
          <a:off x="0" y="1801813"/>
          <a:ext cx="8958263" cy="2279650"/>
        </p:xfrm>
        <a:graphic>
          <a:graphicData uri="http://schemas.openxmlformats.org/presentationml/2006/ole">
            <mc:AlternateContent xmlns:mc="http://schemas.openxmlformats.org/markup-compatibility/2006">
              <mc:Choice xmlns:v="urn:schemas-microsoft-com:vml" Requires="v">
                <p:oleObj spid="_x0000_s1730587" name="文档" r:id="rId3" imgW="6378974" imgH="1626519" progId="Word.Document.8">
                  <p:embed/>
                </p:oleObj>
              </mc:Choice>
              <mc:Fallback>
                <p:oleObj name="文档" r:id="rId3" imgW="6378974" imgH="1626519" progId="Word.Document.8">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801813"/>
                        <a:ext cx="8958263" cy="227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1730566" name="Object 6"/>
          <p:cNvGraphicFramePr>
            <a:graphicFrameLocks noChangeAspect="1"/>
          </p:cNvGraphicFramePr>
          <p:nvPr/>
        </p:nvGraphicFramePr>
        <p:xfrm>
          <a:off x="0" y="4086225"/>
          <a:ext cx="8945563" cy="2438400"/>
        </p:xfrm>
        <a:graphic>
          <a:graphicData uri="http://schemas.openxmlformats.org/presentationml/2006/ole">
            <mc:AlternateContent xmlns:mc="http://schemas.openxmlformats.org/markup-compatibility/2006">
              <mc:Choice xmlns:v="urn:schemas-microsoft-com:vml" Requires="v">
                <p:oleObj spid="_x0000_s1730588" name="文档" r:id="rId5" imgW="6369615" imgH="1739562" progId="Word.Document.8">
                  <p:embed/>
                </p:oleObj>
              </mc:Choice>
              <mc:Fallback>
                <p:oleObj name="文档" r:id="rId5" imgW="6369615" imgH="1739562" progId="Word.Document.8">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086225"/>
                        <a:ext cx="8945563"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730567" name="Rectangle 7"/>
          <p:cNvSpPr>
            <a:spLocks noChangeArrowheads="1"/>
          </p:cNvSpPr>
          <p:nvPr/>
        </p:nvSpPr>
        <p:spPr bwMode="auto">
          <a:xfrm>
            <a:off x="2741613" y="1125538"/>
            <a:ext cx="5791200" cy="519112"/>
          </a:xfrm>
          <a:prstGeom prst="rect">
            <a:avLst/>
          </a:prstGeom>
          <a:noFill/>
          <a:ln w="9525">
            <a:noFill/>
            <a:miter lim="800000"/>
            <a:headEnd/>
            <a:tailEnd/>
          </a:ln>
        </p:spPr>
        <p:txBody>
          <a:bodyPr>
            <a:spAutoFit/>
          </a:bodyPr>
          <a:lstStyle/>
          <a:p>
            <a:pPr algn="l" eaLnBrk="0" hangingPunct="0">
              <a:spcBef>
                <a:spcPct val="10000"/>
              </a:spcBef>
            </a:pPr>
            <a:r>
              <a:rPr kumimoji="1" lang="zh-CN" altLang="en-US">
                <a:sym typeface="Symbol" pitchFamily="18" charset="2"/>
              </a:rPr>
              <a:t>无条件转移指令的延迟执行：</a:t>
            </a:r>
          </a:p>
        </p:txBody>
      </p:sp>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4"/>
          <p:cNvSpPr>
            <a:spLocks noGrp="1"/>
          </p:cNvSpPr>
          <p:nvPr>
            <p:ph type="sldNum" sz="quarter" idx="11"/>
          </p:nvPr>
        </p:nvSpPr>
        <p:spPr/>
        <p:txBody>
          <a:bodyPr/>
          <a:lstStyle/>
          <a:p>
            <a:fld id="{9B05C226-D48A-445F-9EF0-CEA10D0D46BD}" type="slidenum">
              <a:rPr lang="zh-CN" altLang="en-US"/>
              <a:pPr/>
              <a:t>35</a:t>
            </a:fld>
            <a:endParaRPr lang="en-US" altLang="zh-CN"/>
          </a:p>
        </p:txBody>
      </p:sp>
      <p:sp>
        <p:nvSpPr>
          <p:cNvPr id="1731586" name="Rectangle 2"/>
          <p:cNvSpPr>
            <a:spLocks noGrp="1" noChangeArrowheads="1"/>
          </p:cNvSpPr>
          <p:nvPr>
            <p:ph type="title"/>
          </p:nvPr>
        </p:nvSpPr>
        <p:spPr/>
        <p:txBody>
          <a:bodyPr/>
          <a:lstStyle/>
          <a:p>
            <a:r>
              <a:rPr lang="en-US" altLang="zh-CN"/>
              <a:t>7.5.4 </a:t>
            </a:r>
            <a:r>
              <a:rPr lang="zh-CN" altLang="en-US"/>
              <a:t>控制相关</a:t>
            </a:r>
            <a:r>
              <a:rPr lang="zh-CN" altLang="en-US">
                <a:solidFill>
                  <a:srgbClr val="006600"/>
                </a:solidFill>
              </a:rPr>
              <a:t>－</a:t>
            </a:r>
            <a:r>
              <a:rPr kumimoji="1" lang="zh-CN" altLang="en-US">
                <a:solidFill>
                  <a:srgbClr val="CC0066"/>
                </a:solidFill>
              </a:rPr>
              <a:t>对</a:t>
            </a:r>
            <a:r>
              <a:rPr kumimoji="1" lang="zh-CN" altLang="en-US">
                <a:solidFill>
                  <a:srgbClr val="FF0000"/>
                </a:solidFill>
              </a:rPr>
              <a:t>条件分支</a:t>
            </a:r>
            <a:r>
              <a:rPr kumimoji="1" lang="zh-CN" altLang="en-US">
                <a:solidFill>
                  <a:srgbClr val="CC0066"/>
                </a:solidFill>
              </a:rPr>
              <a:t>指令的处理方法</a:t>
            </a:r>
          </a:p>
        </p:txBody>
      </p:sp>
      <p:sp>
        <p:nvSpPr>
          <p:cNvPr id="1731587" name="Rectangle 3"/>
          <p:cNvSpPr>
            <a:spLocks noGrp="1" noChangeArrowheads="1"/>
          </p:cNvSpPr>
          <p:nvPr>
            <p:ph type="body" idx="1"/>
          </p:nvPr>
        </p:nvSpPr>
        <p:spPr>
          <a:xfrm>
            <a:off x="6084888" y="1052513"/>
            <a:ext cx="2736850" cy="574675"/>
          </a:xfrm>
          <a:solidFill>
            <a:srgbClr val="FFFF99"/>
          </a:solidFill>
          <a:ln w="28575">
            <a:solidFill>
              <a:srgbClr val="FF6600"/>
            </a:solidFill>
          </a:ln>
          <a:effectLst>
            <a:outerShdw dist="107763" dir="2700000" algn="ctr" rotWithShape="0">
              <a:schemeClr val="bg2">
                <a:alpha val="50000"/>
              </a:schemeClr>
            </a:outerShdw>
          </a:effectLst>
        </p:spPr>
        <p:txBody>
          <a:bodyPr/>
          <a:lstStyle/>
          <a:p>
            <a:pPr algn="ctr">
              <a:spcBef>
                <a:spcPct val="0"/>
              </a:spcBef>
              <a:buFont typeface="Wingdings" pitchFamily="2" charset="2"/>
              <a:buNone/>
            </a:pPr>
            <a:r>
              <a:rPr lang="zh-CN" altLang="en-US">
                <a:solidFill>
                  <a:srgbClr val="800000"/>
                </a:solidFill>
                <a:latin typeface="黑体" pitchFamily="2" charset="-122"/>
                <a:ea typeface="黑体" pitchFamily="2" charset="-122"/>
              </a:rPr>
              <a:t>延迟转移技术</a:t>
            </a:r>
            <a:endParaRPr lang="zh-CN" altLang="en-US">
              <a:sym typeface="Symbol" pitchFamily="18" charset="2"/>
            </a:endParaRPr>
          </a:p>
        </p:txBody>
      </p:sp>
      <p:sp>
        <p:nvSpPr>
          <p:cNvPr id="1731588" name="Rectangle 4"/>
          <p:cNvSpPr>
            <a:spLocks noChangeArrowheads="1"/>
          </p:cNvSpPr>
          <p:nvPr/>
        </p:nvSpPr>
        <p:spPr bwMode="auto">
          <a:xfrm>
            <a:off x="719138" y="476250"/>
            <a:ext cx="8245475" cy="519113"/>
          </a:xfrm>
          <a:prstGeom prst="rect">
            <a:avLst/>
          </a:prstGeom>
          <a:noFill/>
          <a:ln w="28575" algn="ctr">
            <a:noFill/>
            <a:miter lim="800000"/>
            <a:headEnd/>
            <a:tailEnd/>
          </a:ln>
          <a:effectLst/>
        </p:spPr>
        <p:txBody>
          <a:bodyPr anchor="ctr">
            <a:spAutoFit/>
          </a:bodyPr>
          <a:lstStyle/>
          <a:p>
            <a:pPr algn="l">
              <a:spcBef>
                <a:spcPct val="0"/>
              </a:spcBef>
            </a:pPr>
            <a:r>
              <a:rPr kumimoji="1" lang="zh-CN" altLang="en-US">
                <a:solidFill>
                  <a:srgbClr val="006600"/>
                </a:solidFill>
                <a:latin typeface="Arial" charset="0"/>
                <a:ea typeface="黑体" pitchFamily="2" charset="-122"/>
              </a:rPr>
              <a:t>方法</a:t>
            </a:r>
            <a:r>
              <a:rPr kumimoji="1" lang="en-US" altLang="zh-CN">
                <a:solidFill>
                  <a:srgbClr val="006600"/>
                </a:solidFill>
                <a:latin typeface="Arial" charset="0"/>
                <a:ea typeface="黑体" pitchFamily="2" charset="-122"/>
              </a:rPr>
              <a:t>6</a:t>
            </a:r>
            <a:r>
              <a:rPr kumimoji="1" lang="zh-CN" altLang="en-US">
                <a:solidFill>
                  <a:srgbClr val="006600"/>
                </a:solidFill>
                <a:latin typeface="Arial" charset="0"/>
                <a:ea typeface="黑体" pitchFamily="2" charset="-122"/>
              </a:rPr>
              <a:t>：延迟分支（</a:t>
            </a:r>
            <a:r>
              <a:rPr kumimoji="1" lang="en-US" altLang="zh-CN">
                <a:solidFill>
                  <a:srgbClr val="006600"/>
                </a:solidFill>
                <a:latin typeface="Arial" charset="0"/>
                <a:ea typeface="黑体" pitchFamily="2" charset="-122"/>
              </a:rPr>
              <a:t>delayed branch</a:t>
            </a:r>
            <a:r>
              <a:rPr kumimoji="1" lang="zh-CN" altLang="en-US">
                <a:solidFill>
                  <a:srgbClr val="006600"/>
                </a:solidFill>
                <a:latin typeface="Arial" charset="0"/>
                <a:ea typeface="黑体" pitchFamily="2" charset="-122"/>
              </a:rPr>
              <a:t>）</a:t>
            </a:r>
          </a:p>
        </p:txBody>
      </p:sp>
      <p:sp>
        <p:nvSpPr>
          <p:cNvPr id="1731589" name="Rectangle 5"/>
          <p:cNvSpPr>
            <a:spLocks noChangeArrowheads="1"/>
          </p:cNvSpPr>
          <p:nvPr/>
        </p:nvSpPr>
        <p:spPr bwMode="auto">
          <a:xfrm>
            <a:off x="533400" y="1049338"/>
            <a:ext cx="7710488" cy="3027362"/>
          </a:xfrm>
          <a:prstGeom prst="rect">
            <a:avLst/>
          </a:prstGeom>
          <a:noFill/>
          <a:ln w="9525">
            <a:noFill/>
            <a:miter lim="800000"/>
            <a:headEnd/>
            <a:tailEnd/>
          </a:ln>
          <a:effectLst/>
        </p:spPr>
        <p:txBody>
          <a:bodyPr/>
          <a:lstStyle/>
          <a:p>
            <a:pPr marL="363538" indent="-363538" algn="l">
              <a:spcBef>
                <a:spcPct val="0"/>
              </a:spcBef>
              <a:buClr>
                <a:schemeClr val="bg2"/>
              </a:buClr>
              <a:buSzPct val="75000"/>
              <a:buFont typeface="Wingdings" pitchFamily="2" charset="2"/>
              <a:buNone/>
            </a:pPr>
            <a:r>
              <a:rPr lang="zh-CN" altLang="en-US">
                <a:latin typeface="宋体" charset="-122"/>
                <a:sym typeface="Symbol" pitchFamily="18" charset="2"/>
              </a:rPr>
              <a:t>条件转移指令的延迟执行</a:t>
            </a:r>
            <a:endParaRPr lang="zh-CN" altLang="en-US">
              <a:latin typeface="宋体" charset="-122"/>
            </a:endParaRPr>
          </a:p>
          <a:p>
            <a:pPr marL="363538" indent="-363538" algn="l">
              <a:spcBef>
                <a:spcPct val="0"/>
              </a:spcBef>
              <a:buClr>
                <a:srgbClr val="000066"/>
              </a:buClr>
              <a:buSzPct val="75000"/>
              <a:buFont typeface="Wingdings" pitchFamily="2" charset="2"/>
              <a:buChar char="n"/>
            </a:pPr>
            <a:r>
              <a:rPr lang="zh-CN" altLang="en-US">
                <a:latin typeface="宋体" charset="-122"/>
              </a:rPr>
              <a:t>调整前的指令序列：</a:t>
            </a:r>
          </a:p>
          <a:p>
            <a:pPr marL="363538" indent="-363538" algn="l">
              <a:spcBef>
                <a:spcPct val="0"/>
              </a:spcBef>
              <a:buClr>
                <a:schemeClr val="bg2"/>
              </a:buClr>
              <a:buSzPct val="75000"/>
              <a:buFont typeface="Wingdings" pitchFamily="2" charset="2"/>
              <a:buNone/>
            </a:pPr>
            <a:r>
              <a:rPr lang="zh-CN" altLang="en-US">
                <a:latin typeface="宋体" charset="-122"/>
              </a:rPr>
              <a:t>   </a:t>
            </a:r>
            <a:r>
              <a:rPr lang="en-US" altLang="zh-CN">
                <a:solidFill>
                  <a:srgbClr val="FF0000"/>
                </a:solidFill>
                <a:latin typeface="宋体" charset="-122"/>
              </a:rPr>
              <a:t>1</a:t>
            </a:r>
            <a:r>
              <a:rPr lang="zh-CN" altLang="en-US">
                <a:solidFill>
                  <a:srgbClr val="FF0000"/>
                </a:solidFill>
                <a:latin typeface="宋体" charset="-122"/>
              </a:rPr>
              <a:t>：</a:t>
            </a:r>
            <a:r>
              <a:rPr lang="en-US" altLang="zh-CN">
                <a:solidFill>
                  <a:srgbClr val="FF0000"/>
                </a:solidFill>
                <a:latin typeface="宋体" charset="-122"/>
              </a:rPr>
              <a:t>MOVE R1, R2</a:t>
            </a:r>
          </a:p>
          <a:p>
            <a:pPr marL="363538" indent="-363538" algn="l">
              <a:spcBef>
                <a:spcPct val="0"/>
              </a:spcBef>
              <a:buClr>
                <a:schemeClr val="bg2"/>
              </a:buClr>
              <a:buSzPct val="75000"/>
              <a:buFont typeface="Wingdings" pitchFamily="2" charset="2"/>
              <a:buNone/>
            </a:pPr>
            <a:r>
              <a:rPr lang="en-US" altLang="zh-CN">
                <a:latin typeface="宋体" charset="-122"/>
              </a:rPr>
              <a:t>   2</a:t>
            </a:r>
            <a:r>
              <a:rPr lang="zh-CN" altLang="en-US">
                <a:latin typeface="宋体" charset="-122"/>
              </a:rPr>
              <a:t>：</a:t>
            </a:r>
            <a:r>
              <a:rPr lang="en-US" altLang="zh-CN">
                <a:latin typeface="宋体" charset="-122"/>
              </a:rPr>
              <a:t>CMP  R3, R4   ;(R3)</a:t>
            </a:r>
            <a:r>
              <a:rPr lang="zh-CN" altLang="en-US">
                <a:latin typeface="宋体" charset="-122"/>
              </a:rPr>
              <a:t>与</a:t>
            </a:r>
            <a:r>
              <a:rPr lang="en-US" altLang="zh-CN">
                <a:latin typeface="宋体" charset="-122"/>
              </a:rPr>
              <a:t>(R4)</a:t>
            </a:r>
            <a:r>
              <a:rPr lang="zh-CN" altLang="en-US">
                <a:latin typeface="宋体" charset="-122"/>
              </a:rPr>
              <a:t>比较</a:t>
            </a:r>
          </a:p>
          <a:p>
            <a:pPr marL="363538" indent="-363538" algn="l">
              <a:spcBef>
                <a:spcPct val="0"/>
              </a:spcBef>
              <a:buClr>
                <a:schemeClr val="bg2"/>
              </a:buClr>
              <a:buSzPct val="75000"/>
              <a:buFont typeface="Wingdings" pitchFamily="2" charset="2"/>
              <a:buNone/>
            </a:pPr>
            <a:r>
              <a:rPr lang="zh-CN" altLang="en-US">
                <a:latin typeface="宋体" charset="-122"/>
              </a:rPr>
              <a:t>   </a:t>
            </a:r>
            <a:r>
              <a:rPr lang="en-US" altLang="zh-CN">
                <a:latin typeface="宋体" charset="-122"/>
              </a:rPr>
              <a:t>3</a:t>
            </a:r>
            <a:r>
              <a:rPr lang="zh-CN" altLang="en-US">
                <a:latin typeface="宋体" charset="-122"/>
              </a:rPr>
              <a:t>：</a:t>
            </a:r>
            <a:r>
              <a:rPr lang="en-US" altLang="zh-CN">
                <a:latin typeface="宋体" charset="-122"/>
              </a:rPr>
              <a:t>BEQ  EXIT     ;</a:t>
            </a:r>
            <a:r>
              <a:rPr lang="zh-CN" altLang="en-US">
                <a:latin typeface="宋体" charset="-122"/>
              </a:rPr>
              <a:t>如果</a:t>
            </a:r>
            <a:r>
              <a:rPr lang="en-US" altLang="zh-CN">
                <a:latin typeface="宋体" charset="-122"/>
              </a:rPr>
              <a:t>(R3)=(R4)</a:t>
            </a:r>
            <a:r>
              <a:rPr lang="zh-CN" altLang="en-US">
                <a:latin typeface="宋体" charset="-122"/>
              </a:rPr>
              <a:t>则转移</a:t>
            </a:r>
          </a:p>
          <a:p>
            <a:pPr marL="363538" indent="-363538" algn="l">
              <a:lnSpc>
                <a:spcPct val="80000"/>
              </a:lnSpc>
              <a:spcBef>
                <a:spcPct val="0"/>
              </a:spcBef>
              <a:buClr>
                <a:schemeClr val="bg2"/>
              </a:buClr>
              <a:buSzPct val="75000"/>
              <a:buFont typeface="Wingdings" pitchFamily="2" charset="2"/>
              <a:buNone/>
            </a:pPr>
            <a:r>
              <a:rPr lang="zh-CN" altLang="en-US">
                <a:latin typeface="宋体" charset="-122"/>
              </a:rPr>
              <a:t>      </a:t>
            </a:r>
            <a:r>
              <a:rPr lang="en-US" altLang="zh-CN">
                <a:latin typeface="宋体" charset="-122"/>
              </a:rPr>
              <a:t>………</a:t>
            </a:r>
          </a:p>
          <a:p>
            <a:pPr marL="363538" indent="-363538" algn="l">
              <a:lnSpc>
                <a:spcPct val="80000"/>
              </a:lnSpc>
              <a:spcBef>
                <a:spcPct val="0"/>
              </a:spcBef>
              <a:buClr>
                <a:schemeClr val="bg2"/>
              </a:buClr>
              <a:buSzPct val="75000"/>
              <a:buFont typeface="Wingdings" pitchFamily="2" charset="2"/>
              <a:buNone/>
            </a:pPr>
            <a:r>
              <a:rPr lang="en-US" altLang="zh-CN">
                <a:latin typeface="宋体" charset="-122"/>
              </a:rPr>
              <a:t>NEXT: MOVE R4, A</a:t>
            </a:r>
          </a:p>
        </p:txBody>
      </p:sp>
      <p:sp>
        <p:nvSpPr>
          <p:cNvPr id="1731590" name="Rectangle 6"/>
          <p:cNvSpPr>
            <a:spLocks noChangeArrowheads="1"/>
          </p:cNvSpPr>
          <p:nvPr/>
        </p:nvSpPr>
        <p:spPr bwMode="auto">
          <a:xfrm>
            <a:off x="468313" y="4005263"/>
            <a:ext cx="7775575" cy="2482850"/>
          </a:xfrm>
          <a:prstGeom prst="rect">
            <a:avLst/>
          </a:prstGeom>
          <a:solidFill>
            <a:srgbClr val="CCFFFF"/>
          </a:solidFill>
          <a:ln w="9525">
            <a:noFill/>
            <a:miter lim="800000"/>
            <a:headEnd/>
            <a:tailEnd/>
          </a:ln>
        </p:spPr>
        <p:txBody>
          <a:bodyPr>
            <a:spAutoFit/>
          </a:bodyPr>
          <a:lstStyle/>
          <a:p>
            <a:pPr algn="l" eaLnBrk="0" hangingPunct="0">
              <a:spcBef>
                <a:spcPct val="0"/>
              </a:spcBef>
              <a:buClr>
                <a:srgbClr val="000066"/>
              </a:buClr>
              <a:buSzPct val="75000"/>
              <a:buFont typeface="Wingdings" pitchFamily="2" charset="2"/>
              <a:buChar char="n"/>
            </a:pPr>
            <a:r>
              <a:rPr kumimoji="1" lang="zh-CN" altLang="en-US">
                <a:latin typeface="宋体" charset="-122"/>
              </a:rPr>
              <a:t> 调整后的指令序列：</a:t>
            </a:r>
          </a:p>
          <a:p>
            <a:pPr algn="l" eaLnBrk="0" hangingPunct="0">
              <a:spcBef>
                <a:spcPct val="0"/>
              </a:spcBef>
            </a:pPr>
            <a:r>
              <a:rPr kumimoji="1" lang="zh-CN" altLang="en-US">
                <a:latin typeface="宋体" charset="-122"/>
              </a:rPr>
              <a:t>   </a:t>
            </a:r>
            <a:r>
              <a:rPr kumimoji="1" lang="en-US" altLang="zh-CN">
                <a:latin typeface="宋体" charset="-122"/>
              </a:rPr>
              <a:t>1</a:t>
            </a:r>
            <a:r>
              <a:rPr kumimoji="1" lang="zh-CN" altLang="en-US">
                <a:latin typeface="宋体" charset="-122"/>
              </a:rPr>
              <a:t>：</a:t>
            </a:r>
            <a:r>
              <a:rPr kumimoji="1" lang="en-US" altLang="zh-CN">
                <a:latin typeface="宋体" charset="-122"/>
              </a:rPr>
              <a:t>CMP R3, R4    ;(R3)</a:t>
            </a:r>
            <a:r>
              <a:rPr kumimoji="1" lang="zh-CN" altLang="en-US">
                <a:latin typeface="宋体" charset="-122"/>
              </a:rPr>
              <a:t>与</a:t>
            </a:r>
            <a:r>
              <a:rPr kumimoji="1" lang="en-US" altLang="zh-CN">
                <a:latin typeface="宋体" charset="-122"/>
              </a:rPr>
              <a:t>(R4)</a:t>
            </a:r>
            <a:r>
              <a:rPr kumimoji="1" lang="zh-CN" altLang="en-US">
                <a:latin typeface="宋体" charset="-122"/>
              </a:rPr>
              <a:t>比较</a:t>
            </a:r>
          </a:p>
          <a:p>
            <a:pPr algn="l" eaLnBrk="0" hangingPunct="0">
              <a:spcBef>
                <a:spcPct val="0"/>
              </a:spcBef>
            </a:pPr>
            <a:r>
              <a:rPr kumimoji="1" lang="zh-CN" altLang="en-US">
                <a:latin typeface="宋体" charset="-122"/>
              </a:rPr>
              <a:t>   </a:t>
            </a:r>
            <a:r>
              <a:rPr kumimoji="1" lang="en-US" altLang="zh-CN">
                <a:latin typeface="宋体" charset="-122"/>
              </a:rPr>
              <a:t>2</a:t>
            </a:r>
            <a:r>
              <a:rPr kumimoji="1" lang="zh-CN" altLang="en-US">
                <a:latin typeface="宋体" charset="-122"/>
              </a:rPr>
              <a:t>：</a:t>
            </a:r>
            <a:r>
              <a:rPr kumimoji="1" lang="en-US" altLang="zh-CN">
                <a:latin typeface="宋体" charset="-122"/>
              </a:rPr>
              <a:t>BEQ EXIT      ;</a:t>
            </a:r>
            <a:r>
              <a:rPr kumimoji="1" lang="zh-CN" altLang="en-US">
                <a:latin typeface="宋体" charset="-122"/>
              </a:rPr>
              <a:t>如果</a:t>
            </a:r>
            <a:r>
              <a:rPr kumimoji="1" lang="en-US" altLang="zh-CN">
                <a:latin typeface="宋体" charset="-122"/>
              </a:rPr>
              <a:t>(R3)=(R4)</a:t>
            </a:r>
            <a:r>
              <a:rPr kumimoji="1" lang="zh-CN" altLang="en-US">
                <a:latin typeface="宋体" charset="-122"/>
              </a:rPr>
              <a:t>则转移</a:t>
            </a:r>
          </a:p>
          <a:p>
            <a:pPr algn="l" eaLnBrk="0" hangingPunct="0">
              <a:spcBef>
                <a:spcPct val="0"/>
              </a:spcBef>
            </a:pPr>
            <a:r>
              <a:rPr kumimoji="1" lang="zh-CN" altLang="en-US">
                <a:latin typeface="宋体" charset="-122"/>
              </a:rPr>
              <a:t>   </a:t>
            </a:r>
            <a:r>
              <a:rPr kumimoji="1" lang="en-US" altLang="zh-CN">
                <a:solidFill>
                  <a:srgbClr val="FF0000"/>
                </a:solidFill>
                <a:latin typeface="宋体" charset="-122"/>
              </a:rPr>
              <a:t>3</a:t>
            </a:r>
            <a:r>
              <a:rPr kumimoji="1" lang="zh-CN" altLang="en-US">
                <a:solidFill>
                  <a:srgbClr val="FF0000"/>
                </a:solidFill>
                <a:latin typeface="宋体" charset="-122"/>
              </a:rPr>
              <a:t>：</a:t>
            </a:r>
            <a:r>
              <a:rPr kumimoji="1" lang="en-US" altLang="zh-CN">
                <a:solidFill>
                  <a:srgbClr val="FF0000"/>
                </a:solidFill>
                <a:latin typeface="宋体" charset="-122"/>
              </a:rPr>
              <a:t>MOVE R1,R2    ;</a:t>
            </a:r>
            <a:r>
              <a:rPr kumimoji="1" lang="zh-CN" altLang="en-US">
                <a:solidFill>
                  <a:srgbClr val="FF0000"/>
                </a:solidFill>
                <a:latin typeface="宋体" charset="-122"/>
              </a:rPr>
              <a:t>被插入的指令</a:t>
            </a:r>
          </a:p>
          <a:p>
            <a:pPr algn="l" eaLnBrk="0" hangingPunct="0">
              <a:lnSpc>
                <a:spcPct val="80000"/>
              </a:lnSpc>
              <a:spcBef>
                <a:spcPct val="0"/>
              </a:spcBef>
            </a:pPr>
            <a:r>
              <a:rPr kumimoji="1" lang="zh-CN" altLang="en-US">
                <a:latin typeface="宋体" charset="-122"/>
              </a:rPr>
              <a:t>      </a:t>
            </a:r>
            <a:r>
              <a:rPr kumimoji="1" lang="en-US" altLang="zh-CN">
                <a:latin typeface="Times New Roman"/>
              </a:rPr>
              <a:t>………</a:t>
            </a:r>
            <a:endParaRPr kumimoji="1" lang="en-US" altLang="zh-CN">
              <a:latin typeface="宋体" charset="-122"/>
            </a:endParaRPr>
          </a:p>
          <a:p>
            <a:pPr algn="l" eaLnBrk="0" hangingPunct="0">
              <a:lnSpc>
                <a:spcPct val="80000"/>
              </a:lnSpc>
              <a:spcBef>
                <a:spcPct val="0"/>
              </a:spcBef>
            </a:pPr>
            <a:r>
              <a:rPr kumimoji="1" lang="en-US" altLang="zh-CN">
                <a:latin typeface="宋体" charset="-122"/>
              </a:rPr>
              <a:t>NEXT: MOVE  R4, A</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731590"/>
                                        </p:tgtEl>
                                        <p:attrNameLst>
                                          <p:attrName>style.visibility</p:attrName>
                                        </p:attrNameLst>
                                      </p:cBhvr>
                                      <p:to>
                                        <p:strVal val="visible"/>
                                      </p:to>
                                    </p:set>
                                    <p:anim calcmode="lin" valueType="num">
                                      <p:cBhvr>
                                        <p:cTn id="7" dur="500" fill="hold"/>
                                        <p:tgtEl>
                                          <p:spTgt spid="1731590"/>
                                        </p:tgtEl>
                                        <p:attrNameLst>
                                          <p:attrName>ppt_w</p:attrName>
                                        </p:attrNameLst>
                                      </p:cBhvr>
                                      <p:tavLst>
                                        <p:tav tm="0">
                                          <p:val>
                                            <p:fltVal val="0"/>
                                          </p:val>
                                        </p:tav>
                                        <p:tav tm="100000">
                                          <p:val>
                                            <p:strVal val="#ppt_w"/>
                                          </p:val>
                                        </p:tav>
                                      </p:tavLst>
                                    </p:anim>
                                    <p:anim calcmode="lin" valueType="num">
                                      <p:cBhvr>
                                        <p:cTn id="8" dur="500" fill="hold"/>
                                        <p:tgtEl>
                                          <p:spTgt spid="173159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1590"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109BDB09-10D1-4D84-8C50-88FB57A59466}" type="slidenum">
              <a:rPr lang="zh-CN" altLang="en-US"/>
              <a:pPr/>
              <a:t>36</a:t>
            </a:fld>
            <a:endParaRPr lang="en-US" altLang="zh-CN"/>
          </a:p>
        </p:txBody>
      </p:sp>
      <p:sp>
        <p:nvSpPr>
          <p:cNvPr id="1732610" name="Rectangle 2"/>
          <p:cNvSpPr>
            <a:spLocks noGrp="1" noChangeArrowheads="1"/>
          </p:cNvSpPr>
          <p:nvPr>
            <p:ph type="title"/>
          </p:nvPr>
        </p:nvSpPr>
        <p:spPr/>
        <p:txBody>
          <a:bodyPr/>
          <a:lstStyle/>
          <a:p>
            <a:r>
              <a:rPr lang="en-US" altLang="zh-CN"/>
              <a:t>7.5.4 </a:t>
            </a:r>
            <a:r>
              <a:rPr lang="zh-CN" altLang="en-US"/>
              <a:t>控制相关</a:t>
            </a:r>
            <a:r>
              <a:rPr lang="zh-CN" altLang="en-US">
                <a:solidFill>
                  <a:srgbClr val="006600"/>
                </a:solidFill>
              </a:rPr>
              <a:t>－</a:t>
            </a:r>
            <a:r>
              <a:rPr kumimoji="1" lang="zh-CN" altLang="en-US">
                <a:solidFill>
                  <a:srgbClr val="CC0066"/>
                </a:solidFill>
              </a:rPr>
              <a:t>对</a:t>
            </a:r>
            <a:r>
              <a:rPr kumimoji="1" lang="zh-CN" altLang="en-US">
                <a:solidFill>
                  <a:srgbClr val="FF0000"/>
                </a:solidFill>
              </a:rPr>
              <a:t>条件分支</a:t>
            </a:r>
            <a:r>
              <a:rPr kumimoji="1" lang="zh-CN" altLang="en-US">
                <a:solidFill>
                  <a:srgbClr val="CC0066"/>
                </a:solidFill>
              </a:rPr>
              <a:t>指令的处理方法</a:t>
            </a:r>
          </a:p>
        </p:txBody>
      </p:sp>
      <p:sp>
        <p:nvSpPr>
          <p:cNvPr id="1732611" name="Rectangle 3"/>
          <p:cNvSpPr>
            <a:spLocks noGrp="1" noChangeArrowheads="1"/>
          </p:cNvSpPr>
          <p:nvPr>
            <p:ph type="body" idx="1"/>
          </p:nvPr>
        </p:nvSpPr>
        <p:spPr>
          <a:xfrm>
            <a:off x="395288" y="1125538"/>
            <a:ext cx="8497887" cy="5543550"/>
          </a:xfrm>
        </p:spPr>
        <p:txBody>
          <a:bodyPr/>
          <a:lstStyle/>
          <a:p>
            <a:pPr>
              <a:spcBef>
                <a:spcPct val="0"/>
              </a:spcBef>
              <a:buFont typeface="Wingdings" pitchFamily="2" charset="2"/>
              <a:buNone/>
            </a:pPr>
            <a:r>
              <a:rPr lang="zh-CN" altLang="en-US">
                <a:solidFill>
                  <a:srgbClr val="800000"/>
                </a:solidFill>
                <a:latin typeface="黑体" pitchFamily="2" charset="-122"/>
                <a:ea typeface="黑体" pitchFamily="2" charset="-122"/>
              </a:rPr>
              <a:t>延迟转移技术</a:t>
            </a:r>
          </a:p>
          <a:p>
            <a:pPr>
              <a:lnSpc>
                <a:spcPct val="110000"/>
              </a:lnSpc>
              <a:spcBef>
                <a:spcPct val="0"/>
              </a:spcBef>
            </a:pPr>
            <a:r>
              <a:rPr lang="zh-CN" altLang="en-US"/>
              <a:t>采用延迟转移技术的两个限制条件：</a:t>
            </a:r>
          </a:p>
          <a:p>
            <a:pPr marL="812800" lvl="1" indent="-290513">
              <a:lnSpc>
                <a:spcPct val="110000"/>
              </a:lnSpc>
              <a:spcBef>
                <a:spcPct val="0"/>
              </a:spcBef>
              <a:buClr>
                <a:srgbClr val="008000"/>
              </a:buClr>
              <a:buFont typeface="Wingdings" pitchFamily="2" charset="2"/>
              <a:buChar char="p"/>
            </a:pPr>
            <a:r>
              <a:rPr lang="zh-CN" altLang="en-US"/>
              <a:t>被移动指令在移动过程中与所经过的指令之间</a:t>
            </a:r>
            <a:r>
              <a:rPr lang="zh-CN" altLang="en-US">
                <a:solidFill>
                  <a:srgbClr val="FF0000"/>
                </a:solidFill>
              </a:rPr>
              <a:t>没有数据相关</a:t>
            </a:r>
            <a:r>
              <a:rPr lang="zh-CN" altLang="en-US"/>
              <a:t>。</a:t>
            </a:r>
          </a:p>
          <a:p>
            <a:pPr marL="812800" lvl="1" indent="-290513">
              <a:lnSpc>
                <a:spcPct val="110000"/>
              </a:lnSpc>
              <a:spcBef>
                <a:spcPct val="0"/>
              </a:spcBef>
              <a:buClr>
                <a:srgbClr val="008000"/>
              </a:buClr>
              <a:buFont typeface="Wingdings" pitchFamily="2" charset="2"/>
              <a:buChar char="p"/>
            </a:pPr>
            <a:r>
              <a:rPr lang="zh-CN" altLang="en-US"/>
              <a:t>被移动指令</a:t>
            </a:r>
            <a:r>
              <a:rPr lang="zh-CN" altLang="en-US">
                <a:solidFill>
                  <a:srgbClr val="FF0000"/>
                </a:solidFill>
              </a:rPr>
              <a:t>不破坏条件码</a:t>
            </a:r>
            <a:r>
              <a:rPr lang="zh-CN" altLang="en-US"/>
              <a:t>，至少不影响后面的指令使用条件码。</a:t>
            </a:r>
          </a:p>
          <a:p>
            <a:pPr>
              <a:lnSpc>
                <a:spcPct val="110000"/>
              </a:lnSpc>
              <a:spcBef>
                <a:spcPct val="0"/>
              </a:spcBef>
            </a:pPr>
            <a:r>
              <a:rPr lang="zh-CN" altLang="en-US"/>
              <a:t>如果找不到符合上述条件的指令，必须在条件转移指令后面插入空操作。</a:t>
            </a:r>
          </a:p>
          <a:p>
            <a:pPr>
              <a:lnSpc>
                <a:spcPct val="110000"/>
              </a:lnSpc>
              <a:spcBef>
                <a:spcPct val="0"/>
              </a:spcBef>
            </a:pPr>
            <a:r>
              <a:rPr lang="zh-CN" altLang="en-US"/>
              <a:t>如果指令的执行过程分为多个流水段，则要插入多条指令。</a:t>
            </a:r>
            <a:endParaRPr lang="zh-CN" altLang="en-US">
              <a:sym typeface="Symbol" pitchFamily="18" charset="2"/>
            </a:endParaRPr>
          </a:p>
        </p:txBody>
      </p:sp>
      <p:sp>
        <p:nvSpPr>
          <p:cNvPr id="1732612" name="Rectangle 4"/>
          <p:cNvSpPr>
            <a:spLocks noChangeArrowheads="1"/>
          </p:cNvSpPr>
          <p:nvPr/>
        </p:nvSpPr>
        <p:spPr bwMode="auto">
          <a:xfrm>
            <a:off x="719138" y="476250"/>
            <a:ext cx="8245475" cy="519113"/>
          </a:xfrm>
          <a:prstGeom prst="rect">
            <a:avLst/>
          </a:prstGeom>
          <a:noFill/>
          <a:ln w="28575" algn="ctr">
            <a:noFill/>
            <a:miter lim="800000"/>
            <a:headEnd/>
            <a:tailEnd/>
          </a:ln>
          <a:effectLst/>
        </p:spPr>
        <p:txBody>
          <a:bodyPr anchor="ctr">
            <a:spAutoFit/>
          </a:bodyPr>
          <a:lstStyle/>
          <a:p>
            <a:pPr algn="l">
              <a:spcBef>
                <a:spcPct val="0"/>
              </a:spcBef>
            </a:pPr>
            <a:r>
              <a:rPr kumimoji="1" lang="zh-CN" altLang="en-US">
                <a:solidFill>
                  <a:srgbClr val="006600"/>
                </a:solidFill>
                <a:latin typeface="Arial" charset="0"/>
                <a:ea typeface="黑体" pitchFamily="2" charset="-122"/>
              </a:rPr>
              <a:t>方法</a:t>
            </a:r>
            <a:r>
              <a:rPr kumimoji="1" lang="en-US" altLang="zh-CN">
                <a:solidFill>
                  <a:srgbClr val="006600"/>
                </a:solidFill>
                <a:latin typeface="Arial" charset="0"/>
                <a:ea typeface="黑体" pitchFamily="2" charset="-122"/>
              </a:rPr>
              <a:t>6</a:t>
            </a:r>
            <a:r>
              <a:rPr kumimoji="1" lang="zh-CN" altLang="en-US">
                <a:solidFill>
                  <a:srgbClr val="006600"/>
                </a:solidFill>
                <a:latin typeface="Arial" charset="0"/>
                <a:ea typeface="黑体" pitchFamily="2" charset="-122"/>
              </a:rPr>
              <a:t>：延迟分支（</a:t>
            </a:r>
            <a:r>
              <a:rPr kumimoji="1" lang="en-US" altLang="zh-CN">
                <a:solidFill>
                  <a:srgbClr val="006600"/>
                </a:solidFill>
                <a:latin typeface="Arial" charset="0"/>
                <a:ea typeface="黑体" pitchFamily="2" charset="-122"/>
              </a:rPr>
              <a:t>delayed branch</a:t>
            </a:r>
            <a:r>
              <a:rPr kumimoji="1" lang="zh-CN" altLang="en-US">
                <a:solidFill>
                  <a:srgbClr val="006600"/>
                </a:solidFill>
                <a:latin typeface="Arial" charset="0"/>
                <a:ea typeface="黑体" pitchFamily="2" charset="-122"/>
              </a:rPr>
              <a:t>）</a:t>
            </a:r>
          </a:p>
        </p:txBody>
      </p:sp>
    </p:spTree>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11"/>
          </p:nvPr>
        </p:nvSpPr>
        <p:spPr/>
        <p:txBody>
          <a:bodyPr/>
          <a:lstStyle/>
          <a:p>
            <a:fld id="{E10C7879-B943-4555-91C0-9BB5B07F8FFD}" type="slidenum">
              <a:rPr lang="zh-CN" altLang="en-US"/>
              <a:pPr/>
              <a:t>37</a:t>
            </a:fld>
            <a:endParaRPr lang="en-US" altLang="zh-CN"/>
          </a:p>
        </p:txBody>
      </p:sp>
      <p:sp>
        <p:nvSpPr>
          <p:cNvPr id="1733634" name="Rectangle 2"/>
          <p:cNvSpPr>
            <a:spLocks noGrp="1" noChangeArrowheads="1"/>
          </p:cNvSpPr>
          <p:nvPr>
            <p:ph type="title"/>
          </p:nvPr>
        </p:nvSpPr>
        <p:spPr/>
        <p:txBody>
          <a:bodyPr/>
          <a:lstStyle/>
          <a:p>
            <a:r>
              <a:rPr lang="en-US" altLang="zh-CN"/>
              <a:t>7.5.4 </a:t>
            </a:r>
            <a:r>
              <a:rPr lang="zh-CN" altLang="en-US"/>
              <a:t>控制相关</a:t>
            </a:r>
            <a:r>
              <a:rPr lang="zh-CN" altLang="en-US">
                <a:solidFill>
                  <a:srgbClr val="006600"/>
                </a:solidFill>
              </a:rPr>
              <a:t>－</a:t>
            </a:r>
            <a:r>
              <a:rPr kumimoji="1" lang="zh-CN" altLang="en-US">
                <a:solidFill>
                  <a:srgbClr val="CC0066"/>
                </a:solidFill>
              </a:rPr>
              <a:t>对</a:t>
            </a:r>
            <a:r>
              <a:rPr kumimoji="1" lang="zh-CN" altLang="en-US">
                <a:solidFill>
                  <a:srgbClr val="FF0000"/>
                </a:solidFill>
              </a:rPr>
              <a:t>条件分支</a:t>
            </a:r>
            <a:r>
              <a:rPr kumimoji="1" lang="zh-CN" altLang="en-US">
                <a:solidFill>
                  <a:srgbClr val="CC0066"/>
                </a:solidFill>
              </a:rPr>
              <a:t>指令的处理方法</a:t>
            </a:r>
          </a:p>
        </p:txBody>
      </p:sp>
      <p:sp>
        <p:nvSpPr>
          <p:cNvPr id="1733635" name="Rectangle 3"/>
          <p:cNvSpPr>
            <a:spLocks noGrp="1" noChangeArrowheads="1"/>
          </p:cNvSpPr>
          <p:nvPr>
            <p:ph type="body" idx="1"/>
          </p:nvPr>
        </p:nvSpPr>
        <p:spPr>
          <a:xfrm>
            <a:off x="395288" y="2420938"/>
            <a:ext cx="8497887" cy="4248150"/>
          </a:xfrm>
        </p:spPr>
        <p:txBody>
          <a:bodyPr/>
          <a:lstStyle/>
          <a:p>
            <a:pPr>
              <a:lnSpc>
                <a:spcPct val="110000"/>
              </a:lnSpc>
              <a:spcBef>
                <a:spcPct val="0"/>
              </a:spcBef>
              <a:buFont typeface="Wingdings" pitchFamily="2" charset="2"/>
              <a:buNone/>
            </a:pPr>
            <a:r>
              <a:rPr lang="en-US" altLang="zh-CN">
                <a:solidFill>
                  <a:srgbClr val="0000FF"/>
                </a:solidFill>
              </a:rPr>
              <a:t>(1)  </a:t>
            </a:r>
            <a:r>
              <a:rPr lang="zh-CN" altLang="en-US">
                <a:solidFill>
                  <a:srgbClr val="0000FF"/>
                </a:solidFill>
              </a:rPr>
              <a:t>向后转移（适用于循环程序）</a:t>
            </a:r>
          </a:p>
          <a:p>
            <a:pPr marL="812800" lvl="1" indent="-290513">
              <a:lnSpc>
                <a:spcPct val="110000"/>
              </a:lnSpc>
              <a:spcBef>
                <a:spcPct val="0"/>
              </a:spcBef>
            </a:pPr>
            <a:r>
              <a:rPr lang="zh-CN" altLang="en-US" sz="2400"/>
              <a:t>循环体的</a:t>
            </a:r>
            <a:r>
              <a:rPr lang="zh-CN" altLang="en-US" sz="2400">
                <a:solidFill>
                  <a:srgbClr val="008000"/>
                </a:solidFill>
                <a:ea typeface="黑体" pitchFamily="2" charset="-122"/>
              </a:rPr>
              <a:t>第一条指令</a:t>
            </a:r>
            <a:r>
              <a:rPr lang="zh-CN" altLang="en-US" sz="2400"/>
              <a:t>安放在两个位置，分别在循环体的前面和后面。</a:t>
            </a:r>
          </a:p>
          <a:p>
            <a:pPr marL="812800" lvl="1" indent="-290513">
              <a:lnSpc>
                <a:spcPct val="110000"/>
              </a:lnSpc>
              <a:spcBef>
                <a:spcPct val="0"/>
              </a:spcBef>
            </a:pPr>
            <a:r>
              <a:rPr lang="zh-CN" altLang="en-US" sz="2400"/>
              <a:t>如果转移</a:t>
            </a:r>
            <a:r>
              <a:rPr lang="zh-CN" altLang="en-US" sz="2400">
                <a:solidFill>
                  <a:srgbClr val="008000"/>
                </a:solidFill>
                <a:ea typeface="黑体" pitchFamily="2" charset="-122"/>
              </a:rPr>
              <a:t>成功</a:t>
            </a:r>
            <a:r>
              <a:rPr lang="zh-CN" altLang="en-US" sz="2400"/>
              <a:t>，则执行</a:t>
            </a:r>
            <a:r>
              <a:rPr lang="zh-CN" altLang="en-US" sz="2400">
                <a:sym typeface="Symbol" pitchFamily="18" charset="2"/>
              </a:rPr>
              <a:t>转移指令</a:t>
            </a:r>
            <a:r>
              <a:rPr lang="en-US" altLang="zh-CN" sz="2400">
                <a:latin typeface="宋体" charset="-122"/>
                <a:sym typeface="Symbol" pitchFamily="18" charset="2"/>
              </a:rPr>
              <a:t>(</a:t>
            </a:r>
            <a:r>
              <a:rPr lang="zh-CN" altLang="en-US" sz="2400"/>
              <a:t>循环体</a:t>
            </a:r>
            <a:r>
              <a:rPr lang="en-US" altLang="zh-CN" sz="2400">
                <a:latin typeface="宋体" charset="-122"/>
              </a:rPr>
              <a:t>)</a:t>
            </a:r>
            <a:r>
              <a:rPr lang="zh-CN" altLang="en-US" sz="2400"/>
              <a:t>后面的指令，然后</a:t>
            </a:r>
            <a:r>
              <a:rPr lang="zh-CN" altLang="en-US" sz="2400">
                <a:sym typeface="Symbol" pitchFamily="18" charset="2"/>
              </a:rPr>
              <a:t>转移到目标地址</a:t>
            </a:r>
            <a:r>
              <a:rPr lang="en-US" altLang="zh-CN" sz="2400">
                <a:latin typeface="宋体" charset="-122"/>
              </a:rPr>
              <a:t>(</a:t>
            </a:r>
            <a:r>
              <a:rPr lang="zh-CN" altLang="en-US" sz="2400"/>
              <a:t>循环体的开始位置</a:t>
            </a:r>
            <a:r>
              <a:rPr lang="en-US" altLang="zh-CN" sz="2400">
                <a:latin typeface="宋体" charset="-122"/>
              </a:rPr>
              <a:t>)</a:t>
            </a:r>
            <a:r>
              <a:rPr lang="zh-CN" altLang="en-US" sz="2400"/>
              <a:t>；</a:t>
            </a:r>
          </a:p>
          <a:p>
            <a:pPr marL="812800" lvl="1" indent="-290513">
              <a:lnSpc>
                <a:spcPct val="110000"/>
              </a:lnSpc>
              <a:spcBef>
                <a:spcPct val="0"/>
              </a:spcBef>
            </a:pPr>
            <a:r>
              <a:rPr lang="zh-CN" altLang="en-US" sz="2400">
                <a:solidFill>
                  <a:srgbClr val="008000"/>
                </a:solidFill>
                <a:ea typeface="黑体" pitchFamily="2" charset="-122"/>
              </a:rPr>
              <a:t>否则</a:t>
            </a:r>
            <a:r>
              <a:rPr lang="zh-CN" altLang="en-US" sz="2400"/>
              <a:t>取消</a:t>
            </a:r>
            <a:r>
              <a:rPr lang="zh-CN" altLang="en-US" sz="2400">
                <a:sym typeface="Symbol" pitchFamily="18" charset="2"/>
              </a:rPr>
              <a:t>转移指令</a:t>
            </a:r>
            <a:r>
              <a:rPr lang="en-US" altLang="zh-CN" sz="2400">
                <a:latin typeface="宋体" charset="-122"/>
                <a:sym typeface="Symbol" pitchFamily="18" charset="2"/>
              </a:rPr>
              <a:t>(</a:t>
            </a:r>
            <a:r>
              <a:rPr lang="zh-CN" altLang="en-US" sz="2400"/>
              <a:t>循环体</a:t>
            </a:r>
            <a:r>
              <a:rPr lang="en-US" altLang="zh-CN" sz="2400">
                <a:latin typeface="宋体" charset="-122"/>
              </a:rPr>
              <a:t>)</a:t>
            </a:r>
            <a:r>
              <a:rPr lang="zh-CN" altLang="en-US" sz="2400"/>
              <a:t>后面的指令。</a:t>
            </a:r>
          </a:p>
          <a:p>
            <a:pPr>
              <a:lnSpc>
                <a:spcPct val="110000"/>
              </a:lnSpc>
              <a:spcBef>
                <a:spcPct val="0"/>
              </a:spcBef>
              <a:buFont typeface="Wingdings" pitchFamily="2" charset="2"/>
              <a:buNone/>
            </a:pPr>
            <a:r>
              <a:rPr lang="en-US" altLang="zh-CN">
                <a:solidFill>
                  <a:srgbClr val="0000FF"/>
                </a:solidFill>
              </a:rPr>
              <a:t>(2) </a:t>
            </a:r>
            <a:r>
              <a:rPr lang="zh-CN" altLang="en-US">
                <a:solidFill>
                  <a:srgbClr val="0000FF"/>
                </a:solidFill>
              </a:rPr>
              <a:t>向前转移</a:t>
            </a:r>
          </a:p>
          <a:p>
            <a:pPr marL="812800" lvl="1" indent="-290513">
              <a:lnSpc>
                <a:spcPct val="110000"/>
              </a:lnSpc>
              <a:spcBef>
                <a:spcPct val="0"/>
              </a:spcBef>
            </a:pPr>
            <a:r>
              <a:rPr lang="zh-CN" altLang="en-US" sz="2400">
                <a:sym typeface="Symbol" pitchFamily="18" charset="2"/>
              </a:rPr>
              <a:t>如果转移</a:t>
            </a:r>
            <a:r>
              <a:rPr lang="zh-CN" altLang="en-US" sz="2400">
                <a:solidFill>
                  <a:srgbClr val="008000"/>
                </a:solidFill>
                <a:ea typeface="黑体" pitchFamily="2" charset="-122"/>
                <a:sym typeface="Symbol" pitchFamily="18" charset="2"/>
              </a:rPr>
              <a:t>不成功</a:t>
            </a:r>
            <a:r>
              <a:rPr lang="zh-CN" altLang="en-US" sz="2400">
                <a:sym typeface="Symbol" pitchFamily="18" charset="2"/>
              </a:rPr>
              <a:t>，执行转移指令之后的下条指令；</a:t>
            </a:r>
          </a:p>
          <a:p>
            <a:pPr marL="812800" lvl="1" indent="-290513">
              <a:lnSpc>
                <a:spcPct val="110000"/>
              </a:lnSpc>
              <a:spcBef>
                <a:spcPct val="0"/>
              </a:spcBef>
            </a:pPr>
            <a:r>
              <a:rPr lang="zh-CN" altLang="en-US" sz="2400">
                <a:solidFill>
                  <a:srgbClr val="008000"/>
                </a:solidFill>
                <a:ea typeface="黑体" pitchFamily="2" charset="-122"/>
                <a:sym typeface="Symbol" pitchFamily="18" charset="2"/>
              </a:rPr>
              <a:t>否则</a:t>
            </a:r>
            <a:r>
              <a:rPr lang="zh-CN" altLang="en-US" sz="2400">
                <a:sym typeface="Symbol" pitchFamily="18" charset="2"/>
              </a:rPr>
              <a:t>取消下条指令，转移到目标地址执行。</a:t>
            </a:r>
          </a:p>
        </p:txBody>
      </p:sp>
      <p:sp>
        <p:nvSpPr>
          <p:cNvPr id="1733636" name="Rectangle 4"/>
          <p:cNvSpPr>
            <a:spLocks noChangeArrowheads="1"/>
          </p:cNvSpPr>
          <p:nvPr/>
        </p:nvSpPr>
        <p:spPr bwMode="auto">
          <a:xfrm>
            <a:off x="719138" y="476250"/>
            <a:ext cx="8245475" cy="519113"/>
          </a:xfrm>
          <a:prstGeom prst="rect">
            <a:avLst/>
          </a:prstGeom>
          <a:noFill/>
          <a:ln w="28575" algn="ctr">
            <a:noFill/>
            <a:miter lim="800000"/>
            <a:headEnd/>
            <a:tailEnd/>
          </a:ln>
          <a:effectLst/>
        </p:spPr>
        <p:txBody>
          <a:bodyPr anchor="ctr">
            <a:spAutoFit/>
          </a:bodyPr>
          <a:lstStyle/>
          <a:p>
            <a:pPr algn="l">
              <a:spcBef>
                <a:spcPct val="0"/>
              </a:spcBef>
            </a:pPr>
            <a:r>
              <a:rPr kumimoji="1" lang="zh-CN" altLang="en-US">
                <a:solidFill>
                  <a:srgbClr val="006600"/>
                </a:solidFill>
                <a:latin typeface="Arial" charset="0"/>
                <a:ea typeface="黑体" pitchFamily="2" charset="-122"/>
              </a:rPr>
              <a:t>方法</a:t>
            </a:r>
            <a:r>
              <a:rPr kumimoji="1" lang="en-US" altLang="zh-CN">
                <a:solidFill>
                  <a:srgbClr val="006600"/>
                </a:solidFill>
                <a:latin typeface="Arial" charset="0"/>
                <a:ea typeface="黑体" pitchFamily="2" charset="-122"/>
              </a:rPr>
              <a:t>6</a:t>
            </a:r>
            <a:r>
              <a:rPr kumimoji="1" lang="zh-CN" altLang="en-US">
                <a:solidFill>
                  <a:srgbClr val="006600"/>
                </a:solidFill>
                <a:latin typeface="Arial" charset="0"/>
                <a:ea typeface="黑体" pitchFamily="2" charset="-122"/>
              </a:rPr>
              <a:t>：延迟分支（</a:t>
            </a:r>
            <a:r>
              <a:rPr kumimoji="1" lang="en-US" altLang="zh-CN">
                <a:solidFill>
                  <a:srgbClr val="006600"/>
                </a:solidFill>
                <a:latin typeface="Arial" charset="0"/>
                <a:ea typeface="黑体" pitchFamily="2" charset="-122"/>
              </a:rPr>
              <a:t>delayed branch</a:t>
            </a:r>
            <a:r>
              <a:rPr kumimoji="1" lang="zh-CN" altLang="en-US">
                <a:solidFill>
                  <a:srgbClr val="006600"/>
                </a:solidFill>
                <a:latin typeface="Arial" charset="0"/>
                <a:ea typeface="黑体" pitchFamily="2" charset="-122"/>
              </a:rPr>
              <a:t>）</a:t>
            </a:r>
          </a:p>
        </p:txBody>
      </p:sp>
      <p:sp>
        <p:nvSpPr>
          <p:cNvPr id="1733637" name="Rectangle 5"/>
          <p:cNvSpPr>
            <a:spLocks noChangeArrowheads="1"/>
          </p:cNvSpPr>
          <p:nvPr/>
        </p:nvSpPr>
        <p:spPr bwMode="auto">
          <a:xfrm>
            <a:off x="395288" y="981075"/>
            <a:ext cx="8497887" cy="1511300"/>
          </a:xfrm>
          <a:prstGeom prst="rect">
            <a:avLst/>
          </a:prstGeom>
          <a:noFill/>
          <a:ln w="9525">
            <a:noFill/>
            <a:miter lim="800000"/>
            <a:headEnd/>
            <a:tailEnd/>
          </a:ln>
          <a:effectLst/>
        </p:spPr>
        <p:txBody>
          <a:bodyPr/>
          <a:lstStyle/>
          <a:p>
            <a:pPr algn="l">
              <a:spcBef>
                <a:spcPct val="0"/>
              </a:spcBef>
              <a:buClr>
                <a:schemeClr val="bg2"/>
              </a:buClr>
              <a:buSzPct val="75000"/>
              <a:buFont typeface="Wingdings" pitchFamily="2" charset="2"/>
              <a:buNone/>
            </a:pPr>
            <a:r>
              <a:rPr lang="zh-CN" altLang="en-US">
                <a:solidFill>
                  <a:srgbClr val="800000"/>
                </a:solidFill>
                <a:latin typeface="黑体" pitchFamily="2" charset="-122"/>
                <a:ea typeface="黑体" pitchFamily="2" charset="-122"/>
              </a:rPr>
              <a:t>指令取消技术</a:t>
            </a:r>
          </a:p>
          <a:p>
            <a:pPr algn="l">
              <a:lnSpc>
                <a:spcPct val="110000"/>
              </a:lnSpc>
              <a:spcBef>
                <a:spcPct val="0"/>
              </a:spcBef>
              <a:buClr>
                <a:schemeClr val="bg2"/>
              </a:buClr>
              <a:buSzPct val="75000"/>
              <a:buFont typeface="Wingdings" pitchFamily="2" charset="2"/>
              <a:buNone/>
            </a:pPr>
            <a:r>
              <a:rPr lang="zh-CN" altLang="en-US"/>
              <a:t>采用指令延时技术，经常找不到可以用来调整的指令，可考虑采用另一种方法：</a:t>
            </a:r>
            <a:r>
              <a:rPr lang="zh-CN" altLang="en-US">
                <a:solidFill>
                  <a:srgbClr val="CC0000"/>
                </a:solidFill>
              </a:rPr>
              <a:t>指令取消技术</a:t>
            </a:r>
            <a:endParaRPr lang="zh-CN" altLang="en-US">
              <a:solidFill>
                <a:srgbClr val="CC0000"/>
              </a:solidFill>
              <a:sym typeface="Symbol" pitchFamily="18" charset="2"/>
            </a:endParaRPr>
          </a:p>
        </p:txBody>
      </p:sp>
    </p:spTree>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4"/>
          <p:cNvSpPr>
            <a:spLocks noGrp="1"/>
          </p:cNvSpPr>
          <p:nvPr>
            <p:ph type="sldNum" sz="quarter" idx="11"/>
          </p:nvPr>
        </p:nvSpPr>
        <p:spPr/>
        <p:txBody>
          <a:bodyPr/>
          <a:lstStyle/>
          <a:p>
            <a:fld id="{A86F62C2-DC6E-473A-9B7D-1CD4EB62A2CD}" type="slidenum">
              <a:rPr lang="zh-CN" altLang="en-US"/>
              <a:pPr/>
              <a:t>38</a:t>
            </a:fld>
            <a:endParaRPr lang="en-US" altLang="zh-CN"/>
          </a:p>
        </p:txBody>
      </p:sp>
      <p:sp>
        <p:nvSpPr>
          <p:cNvPr id="1734658" name="Rectangle 2"/>
          <p:cNvSpPr>
            <a:spLocks noGrp="1" noChangeArrowheads="1"/>
          </p:cNvSpPr>
          <p:nvPr>
            <p:ph type="title"/>
          </p:nvPr>
        </p:nvSpPr>
        <p:spPr/>
        <p:txBody>
          <a:bodyPr/>
          <a:lstStyle/>
          <a:p>
            <a:r>
              <a:rPr lang="en-US" altLang="zh-CN"/>
              <a:t>7.5.4 </a:t>
            </a:r>
            <a:r>
              <a:rPr lang="zh-CN" altLang="en-US"/>
              <a:t>控制相关</a:t>
            </a:r>
            <a:r>
              <a:rPr lang="zh-CN" altLang="en-US">
                <a:solidFill>
                  <a:srgbClr val="006600"/>
                </a:solidFill>
              </a:rPr>
              <a:t>－</a:t>
            </a:r>
            <a:r>
              <a:rPr kumimoji="1" lang="zh-CN" altLang="en-US">
                <a:solidFill>
                  <a:srgbClr val="CC0066"/>
                </a:solidFill>
              </a:rPr>
              <a:t>对</a:t>
            </a:r>
            <a:r>
              <a:rPr kumimoji="1" lang="zh-CN" altLang="en-US">
                <a:solidFill>
                  <a:srgbClr val="FF0000"/>
                </a:solidFill>
              </a:rPr>
              <a:t>条件分支</a:t>
            </a:r>
            <a:r>
              <a:rPr kumimoji="1" lang="zh-CN" altLang="en-US">
                <a:solidFill>
                  <a:srgbClr val="CC0066"/>
                </a:solidFill>
              </a:rPr>
              <a:t>指令的处理方法</a:t>
            </a:r>
          </a:p>
        </p:txBody>
      </p:sp>
      <p:sp>
        <p:nvSpPr>
          <p:cNvPr id="1734659" name="Rectangle 3"/>
          <p:cNvSpPr>
            <a:spLocks noGrp="1" noChangeArrowheads="1"/>
          </p:cNvSpPr>
          <p:nvPr>
            <p:ph type="body" idx="1"/>
          </p:nvPr>
        </p:nvSpPr>
        <p:spPr>
          <a:xfrm>
            <a:off x="3563938" y="909638"/>
            <a:ext cx="3384550" cy="647700"/>
          </a:xfrm>
        </p:spPr>
        <p:txBody>
          <a:bodyPr/>
          <a:lstStyle/>
          <a:p>
            <a:pPr>
              <a:lnSpc>
                <a:spcPct val="110000"/>
              </a:lnSpc>
              <a:spcBef>
                <a:spcPct val="0"/>
              </a:spcBef>
              <a:buFont typeface="Wingdings" pitchFamily="2" charset="2"/>
              <a:buNone/>
            </a:pPr>
            <a:r>
              <a:rPr lang="zh-CN" altLang="en-US">
                <a:solidFill>
                  <a:srgbClr val="0000FF"/>
                </a:solidFill>
              </a:rPr>
              <a:t>向后转移</a:t>
            </a:r>
            <a:r>
              <a:rPr lang="zh-CN" altLang="en-US"/>
              <a:t>的例子：</a:t>
            </a:r>
            <a:endParaRPr lang="zh-CN" altLang="en-US" sz="2400">
              <a:sym typeface="Symbol" pitchFamily="18" charset="2"/>
            </a:endParaRPr>
          </a:p>
        </p:txBody>
      </p:sp>
      <p:sp>
        <p:nvSpPr>
          <p:cNvPr id="1734660" name="Rectangle 4"/>
          <p:cNvSpPr>
            <a:spLocks noChangeArrowheads="1"/>
          </p:cNvSpPr>
          <p:nvPr/>
        </p:nvSpPr>
        <p:spPr bwMode="auto">
          <a:xfrm>
            <a:off x="719138" y="476250"/>
            <a:ext cx="8245475" cy="519113"/>
          </a:xfrm>
          <a:prstGeom prst="rect">
            <a:avLst/>
          </a:prstGeom>
          <a:noFill/>
          <a:ln w="28575" algn="ctr">
            <a:noFill/>
            <a:miter lim="800000"/>
            <a:headEnd/>
            <a:tailEnd/>
          </a:ln>
          <a:effectLst/>
        </p:spPr>
        <p:txBody>
          <a:bodyPr anchor="ctr">
            <a:spAutoFit/>
          </a:bodyPr>
          <a:lstStyle/>
          <a:p>
            <a:pPr algn="l">
              <a:spcBef>
                <a:spcPct val="0"/>
              </a:spcBef>
            </a:pPr>
            <a:r>
              <a:rPr kumimoji="1" lang="zh-CN" altLang="en-US">
                <a:solidFill>
                  <a:srgbClr val="006600"/>
                </a:solidFill>
                <a:latin typeface="Arial" charset="0"/>
                <a:ea typeface="黑体" pitchFamily="2" charset="-122"/>
              </a:rPr>
              <a:t>方法</a:t>
            </a:r>
            <a:r>
              <a:rPr kumimoji="1" lang="en-US" altLang="zh-CN">
                <a:solidFill>
                  <a:srgbClr val="006600"/>
                </a:solidFill>
                <a:latin typeface="Arial" charset="0"/>
                <a:ea typeface="黑体" pitchFamily="2" charset="-122"/>
              </a:rPr>
              <a:t>6</a:t>
            </a:r>
            <a:r>
              <a:rPr kumimoji="1" lang="zh-CN" altLang="en-US">
                <a:solidFill>
                  <a:srgbClr val="006600"/>
                </a:solidFill>
                <a:latin typeface="Arial" charset="0"/>
                <a:ea typeface="黑体" pitchFamily="2" charset="-122"/>
              </a:rPr>
              <a:t>：延迟分支（</a:t>
            </a:r>
            <a:r>
              <a:rPr kumimoji="1" lang="en-US" altLang="zh-CN">
                <a:solidFill>
                  <a:srgbClr val="006600"/>
                </a:solidFill>
                <a:latin typeface="Arial" charset="0"/>
                <a:ea typeface="黑体" pitchFamily="2" charset="-122"/>
              </a:rPr>
              <a:t>delayed branch</a:t>
            </a:r>
            <a:r>
              <a:rPr kumimoji="1" lang="zh-CN" altLang="en-US">
                <a:solidFill>
                  <a:srgbClr val="006600"/>
                </a:solidFill>
                <a:latin typeface="Arial" charset="0"/>
                <a:ea typeface="黑体" pitchFamily="2" charset="-122"/>
              </a:rPr>
              <a:t>）</a:t>
            </a:r>
          </a:p>
        </p:txBody>
      </p:sp>
      <p:sp>
        <p:nvSpPr>
          <p:cNvPr id="1734661" name="Rectangle 5"/>
          <p:cNvSpPr>
            <a:spLocks noChangeArrowheads="1"/>
          </p:cNvSpPr>
          <p:nvPr/>
        </p:nvSpPr>
        <p:spPr bwMode="auto">
          <a:xfrm>
            <a:off x="395288" y="981075"/>
            <a:ext cx="8497887" cy="576263"/>
          </a:xfrm>
          <a:prstGeom prst="rect">
            <a:avLst/>
          </a:prstGeom>
          <a:noFill/>
          <a:ln w="9525">
            <a:noFill/>
            <a:miter lim="800000"/>
            <a:headEnd/>
            <a:tailEnd/>
          </a:ln>
          <a:effectLst/>
        </p:spPr>
        <p:txBody>
          <a:bodyPr/>
          <a:lstStyle/>
          <a:p>
            <a:pPr algn="l">
              <a:spcBef>
                <a:spcPct val="0"/>
              </a:spcBef>
              <a:buClr>
                <a:schemeClr val="bg2"/>
              </a:buClr>
              <a:buSzPct val="75000"/>
              <a:buFont typeface="Wingdings" pitchFamily="2" charset="2"/>
              <a:buNone/>
            </a:pPr>
            <a:r>
              <a:rPr lang="zh-CN" altLang="en-US">
                <a:solidFill>
                  <a:srgbClr val="800000"/>
                </a:solidFill>
                <a:latin typeface="黑体" pitchFamily="2" charset="-122"/>
                <a:ea typeface="黑体" pitchFamily="2" charset="-122"/>
              </a:rPr>
              <a:t>指令取消技术</a:t>
            </a:r>
            <a:endParaRPr lang="zh-CN" altLang="en-US">
              <a:solidFill>
                <a:srgbClr val="CC0000"/>
              </a:solidFill>
              <a:sym typeface="Symbol" pitchFamily="18" charset="2"/>
            </a:endParaRPr>
          </a:p>
        </p:txBody>
      </p:sp>
      <p:sp>
        <p:nvSpPr>
          <p:cNvPr id="1734662" name="Text Box 6"/>
          <p:cNvSpPr txBox="1">
            <a:spLocks noChangeArrowheads="1"/>
          </p:cNvSpPr>
          <p:nvPr/>
        </p:nvSpPr>
        <p:spPr bwMode="auto">
          <a:xfrm>
            <a:off x="539750" y="1700213"/>
            <a:ext cx="3527425" cy="2311400"/>
          </a:xfrm>
          <a:prstGeom prst="rect">
            <a:avLst/>
          </a:prstGeom>
          <a:solidFill>
            <a:srgbClr val="FFFF99"/>
          </a:solidFill>
          <a:ln w="28575" algn="ctr">
            <a:solidFill>
              <a:srgbClr val="FF6600"/>
            </a:solidFill>
            <a:miter lim="800000"/>
            <a:headEnd/>
            <a:tailEnd/>
          </a:ln>
          <a:effectLst/>
        </p:spPr>
        <p:txBody>
          <a:bodyPr>
            <a:spAutoFit/>
          </a:bodyPr>
          <a:lstStyle/>
          <a:p>
            <a:pPr algn="l">
              <a:spcBef>
                <a:spcPct val="0"/>
              </a:spcBef>
            </a:pPr>
            <a:r>
              <a:rPr lang="en-US" altLang="zh-CN" sz="2400">
                <a:latin typeface="宋体" charset="-122"/>
              </a:rPr>
              <a:t>LOOP: X X X</a:t>
            </a:r>
          </a:p>
          <a:p>
            <a:pPr algn="l">
              <a:spcBef>
                <a:spcPct val="0"/>
              </a:spcBef>
            </a:pPr>
            <a:r>
              <a:rPr lang="en-US" altLang="zh-CN" sz="2400">
                <a:latin typeface="宋体" charset="-122"/>
              </a:rPr>
              <a:t>      Y Y Y</a:t>
            </a:r>
          </a:p>
          <a:p>
            <a:pPr algn="l">
              <a:spcBef>
                <a:spcPct val="0"/>
              </a:spcBef>
            </a:pPr>
            <a:r>
              <a:rPr lang="en-US" altLang="zh-CN" sz="2400">
                <a:latin typeface="宋体" charset="-122"/>
              </a:rPr>
              <a:t>      Z Z Z</a:t>
            </a:r>
          </a:p>
          <a:p>
            <a:pPr algn="l">
              <a:spcBef>
                <a:spcPct val="0"/>
              </a:spcBef>
            </a:pPr>
            <a:r>
              <a:rPr lang="en-US" altLang="zh-CN" sz="2400">
                <a:latin typeface="宋体" charset="-122"/>
              </a:rPr>
              <a:t>      ……</a:t>
            </a:r>
          </a:p>
          <a:p>
            <a:pPr algn="l">
              <a:spcBef>
                <a:spcPct val="0"/>
              </a:spcBef>
            </a:pPr>
            <a:r>
              <a:rPr lang="en-US" altLang="zh-CN" sz="2400">
                <a:latin typeface="宋体" charset="-122"/>
              </a:rPr>
              <a:t>      COMP R1,R2,LOOP</a:t>
            </a:r>
          </a:p>
          <a:p>
            <a:pPr algn="l">
              <a:spcBef>
                <a:spcPct val="0"/>
              </a:spcBef>
            </a:pPr>
            <a:r>
              <a:rPr lang="en-US" altLang="zh-CN" sz="2400">
                <a:latin typeface="宋体" charset="-122"/>
              </a:rPr>
              <a:t>      W W W</a:t>
            </a:r>
          </a:p>
        </p:txBody>
      </p:sp>
      <p:sp>
        <p:nvSpPr>
          <p:cNvPr id="1734663" name="Text Box 7"/>
          <p:cNvSpPr txBox="1">
            <a:spLocks noChangeArrowheads="1"/>
          </p:cNvSpPr>
          <p:nvPr/>
        </p:nvSpPr>
        <p:spPr bwMode="auto">
          <a:xfrm>
            <a:off x="5076825" y="1700213"/>
            <a:ext cx="3527425" cy="2676525"/>
          </a:xfrm>
          <a:prstGeom prst="rect">
            <a:avLst/>
          </a:prstGeom>
          <a:solidFill>
            <a:srgbClr val="CCFFFF"/>
          </a:solidFill>
          <a:ln w="28575" algn="ctr">
            <a:solidFill>
              <a:srgbClr val="0000FF"/>
            </a:solidFill>
            <a:miter lim="800000"/>
            <a:headEnd/>
            <a:tailEnd/>
          </a:ln>
          <a:effectLst/>
        </p:spPr>
        <p:txBody>
          <a:bodyPr>
            <a:spAutoFit/>
          </a:bodyPr>
          <a:lstStyle/>
          <a:p>
            <a:pPr algn="l">
              <a:spcBef>
                <a:spcPct val="0"/>
              </a:spcBef>
            </a:pPr>
            <a:r>
              <a:rPr lang="en-US" altLang="zh-CN" sz="2400">
                <a:latin typeface="宋体" charset="-122"/>
              </a:rPr>
              <a:t>      X X X</a:t>
            </a:r>
          </a:p>
          <a:p>
            <a:pPr algn="l">
              <a:spcBef>
                <a:spcPct val="0"/>
              </a:spcBef>
            </a:pPr>
            <a:r>
              <a:rPr lang="en-US" altLang="zh-CN" sz="2400">
                <a:latin typeface="宋体" charset="-122"/>
              </a:rPr>
              <a:t>LOOP: Y Y Y</a:t>
            </a:r>
          </a:p>
          <a:p>
            <a:pPr algn="l">
              <a:spcBef>
                <a:spcPct val="0"/>
              </a:spcBef>
            </a:pPr>
            <a:r>
              <a:rPr lang="en-US" altLang="zh-CN" sz="2400">
                <a:latin typeface="宋体" charset="-122"/>
              </a:rPr>
              <a:t>      Z Z Z</a:t>
            </a:r>
          </a:p>
          <a:p>
            <a:pPr algn="l">
              <a:spcBef>
                <a:spcPct val="0"/>
              </a:spcBef>
            </a:pPr>
            <a:r>
              <a:rPr lang="en-US" altLang="zh-CN" sz="2400">
                <a:latin typeface="宋体" charset="-122"/>
              </a:rPr>
              <a:t>      ……</a:t>
            </a:r>
          </a:p>
          <a:p>
            <a:pPr algn="l">
              <a:spcBef>
                <a:spcPct val="0"/>
              </a:spcBef>
            </a:pPr>
            <a:r>
              <a:rPr lang="en-US" altLang="zh-CN" sz="2400">
                <a:latin typeface="宋体" charset="-122"/>
              </a:rPr>
              <a:t>      COMP R1,R2,LOOP</a:t>
            </a:r>
          </a:p>
          <a:p>
            <a:pPr algn="l">
              <a:spcBef>
                <a:spcPct val="0"/>
              </a:spcBef>
            </a:pPr>
            <a:r>
              <a:rPr lang="en-US" altLang="zh-CN" sz="2400">
                <a:latin typeface="宋体" charset="-122"/>
              </a:rPr>
              <a:t>      X X X</a:t>
            </a:r>
          </a:p>
          <a:p>
            <a:pPr algn="l">
              <a:spcBef>
                <a:spcPct val="0"/>
              </a:spcBef>
            </a:pPr>
            <a:r>
              <a:rPr lang="en-US" altLang="zh-CN" sz="2400">
                <a:latin typeface="宋体" charset="-122"/>
              </a:rPr>
              <a:t>      W W W</a:t>
            </a:r>
          </a:p>
        </p:txBody>
      </p:sp>
      <p:sp>
        <p:nvSpPr>
          <p:cNvPr id="1734664" name="AutoShape 8"/>
          <p:cNvSpPr>
            <a:spLocks noChangeArrowheads="1"/>
          </p:cNvSpPr>
          <p:nvPr/>
        </p:nvSpPr>
        <p:spPr bwMode="auto">
          <a:xfrm>
            <a:off x="4138613" y="2636838"/>
            <a:ext cx="865187" cy="431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6666FF"/>
          </a:solidFill>
          <a:ln w="28575" algn="ctr">
            <a:noFill/>
            <a:miter lim="800000"/>
            <a:headEnd/>
            <a:tailEnd/>
          </a:ln>
          <a:effectLst/>
        </p:spPr>
        <p:txBody>
          <a:bodyPr wrap="none" anchor="ctr"/>
          <a:lstStyle/>
          <a:p>
            <a:endParaRPr lang="zh-CN" altLang="en-US"/>
          </a:p>
        </p:txBody>
      </p:sp>
      <p:sp>
        <p:nvSpPr>
          <p:cNvPr id="1734665" name="Rectangle 9"/>
          <p:cNvSpPr>
            <a:spLocks noChangeArrowheads="1"/>
          </p:cNvSpPr>
          <p:nvPr/>
        </p:nvSpPr>
        <p:spPr bwMode="auto">
          <a:xfrm>
            <a:off x="468313" y="4221163"/>
            <a:ext cx="7921625" cy="1808162"/>
          </a:xfrm>
          <a:prstGeom prst="rect">
            <a:avLst/>
          </a:prstGeom>
          <a:noFill/>
          <a:ln w="9525">
            <a:noFill/>
            <a:miter lim="800000"/>
            <a:headEnd/>
            <a:tailEnd/>
          </a:ln>
        </p:spPr>
        <p:txBody>
          <a:bodyPr>
            <a:spAutoFit/>
          </a:bodyPr>
          <a:lstStyle/>
          <a:p>
            <a:pPr algn="l">
              <a:lnSpc>
                <a:spcPct val="110000"/>
              </a:lnSpc>
              <a:spcBef>
                <a:spcPct val="10000"/>
              </a:spcBef>
            </a:pPr>
            <a:r>
              <a:rPr kumimoji="1" lang="zh-CN" altLang="en-US" sz="2400">
                <a:solidFill>
                  <a:srgbClr val="FF0000"/>
                </a:solidFill>
                <a:latin typeface="宋体" charset="-122"/>
              </a:rPr>
              <a:t>效果：</a:t>
            </a:r>
          </a:p>
          <a:p>
            <a:pPr algn="l">
              <a:lnSpc>
                <a:spcPct val="110000"/>
              </a:lnSpc>
              <a:spcBef>
                <a:spcPct val="10000"/>
              </a:spcBef>
            </a:pPr>
            <a:r>
              <a:rPr kumimoji="1" lang="zh-CN" altLang="en-US" sz="2400">
                <a:solidFill>
                  <a:srgbClr val="FF0000"/>
                </a:solidFill>
                <a:latin typeface="宋体" charset="-122"/>
              </a:rPr>
              <a:t>  </a:t>
            </a:r>
            <a:r>
              <a:rPr kumimoji="1" lang="zh-CN" altLang="en-US" sz="2400">
                <a:latin typeface="宋体" charset="-122"/>
              </a:rPr>
              <a:t>能够使指令流水线在绝大多数情况下不断流。</a:t>
            </a:r>
          </a:p>
          <a:p>
            <a:pPr algn="l">
              <a:lnSpc>
                <a:spcPct val="110000"/>
              </a:lnSpc>
              <a:spcBef>
                <a:spcPct val="10000"/>
              </a:spcBef>
            </a:pPr>
            <a:r>
              <a:rPr kumimoji="1" lang="zh-CN" altLang="en-US" sz="2400">
                <a:latin typeface="宋体" charset="-122"/>
              </a:rPr>
              <a:t>  对于循环程序，由于绝大多数情况下，转移是成功的。</a:t>
            </a:r>
          </a:p>
          <a:p>
            <a:pPr algn="l">
              <a:lnSpc>
                <a:spcPct val="110000"/>
              </a:lnSpc>
              <a:spcBef>
                <a:spcPct val="10000"/>
              </a:spcBef>
            </a:pPr>
            <a:r>
              <a:rPr kumimoji="1" lang="zh-CN" altLang="en-US" sz="2400">
                <a:latin typeface="宋体" charset="-122"/>
              </a:rPr>
              <a:t>  只有最后一次出循环时，转移不成功。</a:t>
            </a:r>
          </a:p>
        </p:txBody>
      </p:sp>
    </p:spTree>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A8086BDD-1D0C-434A-8691-8BB560B5314A}" type="slidenum">
              <a:rPr lang="zh-CN" altLang="en-US"/>
              <a:pPr/>
              <a:t>39</a:t>
            </a:fld>
            <a:endParaRPr lang="en-US" altLang="zh-CN"/>
          </a:p>
        </p:txBody>
      </p:sp>
      <p:sp>
        <p:nvSpPr>
          <p:cNvPr id="1666050" name="Rectangle 2"/>
          <p:cNvSpPr>
            <a:spLocks noGrp="1" noChangeArrowheads="1"/>
          </p:cNvSpPr>
          <p:nvPr>
            <p:ph type="title"/>
          </p:nvPr>
        </p:nvSpPr>
        <p:spPr/>
        <p:txBody>
          <a:bodyPr/>
          <a:lstStyle/>
          <a:p>
            <a:r>
              <a:rPr lang="en-US" altLang="zh-CN"/>
              <a:t>7.5.4 </a:t>
            </a:r>
            <a:r>
              <a:rPr lang="zh-CN" altLang="en-US"/>
              <a:t>控制相关</a:t>
            </a:r>
            <a:r>
              <a:rPr lang="zh-CN" altLang="en-US">
                <a:solidFill>
                  <a:srgbClr val="006600"/>
                </a:solidFill>
              </a:rPr>
              <a:t>－</a:t>
            </a:r>
            <a:r>
              <a:rPr kumimoji="1" lang="zh-CN" altLang="en-US">
                <a:solidFill>
                  <a:srgbClr val="CC0066"/>
                </a:solidFill>
              </a:rPr>
              <a:t>对</a:t>
            </a:r>
            <a:r>
              <a:rPr kumimoji="1" lang="zh-CN" altLang="en-US">
                <a:solidFill>
                  <a:srgbClr val="FF0000"/>
                </a:solidFill>
              </a:rPr>
              <a:t>条件分支</a:t>
            </a:r>
            <a:r>
              <a:rPr kumimoji="1" lang="zh-CN" altLang="en-US">
                <a:solidFill>
                  <a:srgbClr val="CC0066"/>
                </a:solidFill>
              </a:rPr>
              <a:t>指令的处理方法</a:t>
            </a:r>
          </a:p>
        </p:txBody>
      </p:sp>
      <p:sp>
        <p:nvSpPr>
          <p:cNvPr id="1666051" name="Rectangle 3"/>
          <p:cNvSpPr>
            <a:spLocks noGrp="1" noChangeArrowheads="1"/>
          </p:cNvSpPr>
          <p:nvPr>
            <p:ph type="body" idx="1"/>
          </p:nvPr>
        </p:nvSpPr>
        <p:spPr>
          <a:xfrm>
            <a:off x="250825" y="1052513"/>
            <a:ext cx="8713788" cy="5616575"/>
          </a:xfrm>
        </p:spPr>
        <p:txBody>
          <a:bodyPr/>
          <a:lstStyle/>
          <a:p>
            <a:pPr>
              <a:spcBef>
                <a:spcPct val="10000"/>
              </a:spcBef>
            </a:pPr>
            <a:r>
              <a:rPr lang="zh-CN" altLang="en-US"/>
              <a:t>流水线遇到分支指令时，按正常方式处理，同时执行</a:t>
            </a:r>
            <a:r>
              <a:rPr lang="zh-CN" altLang="en-US">
                <a:solidFill>
                  <a:srgbClr val="FF0066"/>
                </a:solidFill>
                <a:ea typeface="黑体" pitchFamily="2" charset="-122"/>
              </a:rPr>
              <a:t>延迟槽</a:t>
            </a:r>
            <a:r>
              <a:rPr lang="zh-CN" altLang="en-US"/>
              <a:t>中的指令。</a:t>
            </a:r>
          </a:p>
          <a:p>
            <a:pPr>
              <a:spcBef>
                <a:spcPct val="10000"/>
              </a:spcBef>
            </a:pPr>
            <a:r>
              <a:rPr lang="zh-CN" altLang="en-US"/>
              <a:t>编译器的任务就是在</a:t>
            </a:r>
            <a:r>
              <a:rPr lang="zh-CN" altLang="en-US">
                <a:solidFill>
                  <a:srgbClr val="FF0066"/>
                </a:solidFill>
                <a:ea typeface="黑体" pitchFamily="2" charset="-122"/>
              </a:rPr>
              <a:t>延迟槽</a:t>
            </a:r>
            <a:r>
              <a:rPr lang="zh-CN" altLang="en-US"/>
              <a:t>中放入有用的指令，称为</a:t>
            </a:r>
            <a:r>
              <a:rPr lang="zh-CN" altLang="en-US">
                <a:solidFill>
                  <a:srgbClr val="0000FF"/>
                </a:solidFill>
                <a:ea typeface="黑体" pitchFamily="2" charset="-122"/>
              </a:rPr>
              <a:t>延迟槽调度</a:t>
            </a:r>
            <a:r>
              <a:rPr lang="zh-CN" altLang="en-US"/>
              <a:t>。有三种调度方法：</a:t>
            </a:r>
          </a:p>
          <a:p>
            <a:pPr lvl="1">
              <a:spcBef>
                <a:spcPct val="10000"/>
              </a:spcBef>
            </a:pPr>
            <a:r>
              <a:rPr lang="zh-CN" altLang="en-US"/>
              <a:t>从分支前（</a:t>
            </a:r>
            <a:r>
              <a:rPr lang="en-US" altLang="zh-CN"/>
              <a:t>from before</a:t>
            </a:r>
            <a:r>
              <a:rPr lang="zh-CN" altLang="en-US"/>
              <a:t>）调入</a:t>
            </a:r>
          </a:p>
          <a:p>
            <a:pPr lvl="1">
              <a:spcBef>
                <a:spcPct val="10000"/>
              </a:spcBef>
            </a:pPr>
            <a:r>
              <a:rPr lang="zh-CN" altLang="en-US"/>
              <a:t>从目标处（</a:t>
            </a:r>
            <a:r>
              <a:rPr lang="en-US" altLang="zh-CN"/>
              <a:t>from target</a:t>
            </a:r>
            <a:r>
              <a:rPr lang="zh-CN" altLang="en-US"/>
              <a:t>）调入</a:t>
            </a:r>
          </a:p>
          <a:p>
            <a:pPr lvl="1">
              <a:spcBef>
                <a:spcPct val="10000"/>
              </a:spcBef>
            </a:pPr>
            <a:r>
              <a:rPr lang="zh-CN" altLang="en-US"/>
              <a:t>从失败处（</a:t>
            </a:r>
            <a:r>
              <a:rPr lang="en-US" altLang="zh-CN"/>
              <a:t>from fall-through</a:t>
            </a:r>
            <a:r>
              <a:rPr lang="zh-CN" altLang="en-US"/>
              <a:t>）调入</a:t>
            </a:r>
          </a:p>
          <a:p>
            <a:pPr>
              <a:spcBef>
                <a:spcPct val="10000"/>
              </a:spcBef>
            </a:pPr>
            <a:r>
              <a:rPr lang="zh-CN" altLang="en-US"/>
              <a:t>采用延迟分支法的限制：</a:t>
            </a:r>
          </a:p>
          <a:p>
            <a:pPr lvl="1">
              <a:spcBef>
                <a:spcPct val="10000"/>
              </a:spcBef>
            </a:pPr>
            <a:r>
              <a:rPr lang="zh-CN" altLang="en-US"/>
              <a:t>放入延迟槽的指令需要满足一定的条件</a:t>
            </a:r>
          </a:p>
          <a:p>
            <a:pPr lvl="1">
              <a:spcBef>
                <a:spcPct val="10000"/>
              </a:spcBef>
            </a:pPr>
            <a:r>
              <a:rPr lang="zh-CN" altLang="en-US"/>
              <a:t>编译器要有预测分支是否成功的能力</a:t>
            </a:r>
          </a:p>
        </p:txBody>
      </p:sp>
      <p:sp>
        <p:nvSpPr>
          <p:cNvPr id="1666052" name="Rectangle 4"/>
          <p:cNvSpPr>
            <a:spLocks noChangeArrowheads="1"/>
          </p:cNvSpPr>
          <p:nvPr/>
        </p:nvSpPr>
        <p:spPr bwMode="auto">
          <a:xfrm>
            <a:off x="719138" y="476250"/>
            <a:ext cx="8245475" cy="519113"/>
          </a:xfrm>
          <a:prstGeom prst="rect">
            <a:avLst/>
          </a:prstGeom>
          <a:noFill/>
          <a:ln w="28575" algn="ctr">
            <a:noFill/>
            <a:miter lim="800000"/>
            <a:headEnd/>
            <a:tailEnd/>
          </a:ln>
          <a:effectLst/>
        </p:spPr>
        <p:txBody>
          <a:bodyPr anchor="ctr">
            <a:spAutoFit/>
          </a:bodyPr>
          <a:lstStyle/>
          <a:p>
            <a:pPr algn="l">
              <a:spcBef>
                <a:spcPct val="0"/>
              </a:spcBef>
            </a:pPr>
            <a:r>
              <a:rPr kumimoji="1" lang="zh-CN" altLang="en-US">
                <a:solidFill>
                  <a:srgbClr val="006600"/>
                </a:solidFill>
                <a:latin typeface="Arial" charset="0"/>
                <a:ea typeface="黑体" pitchFamily="2" charset="-122"/>
              </a:rPr>
              <a:t>方法</a:t>
            </a:r>
            <a:r>
              <a:rPr kumimoji="1" lang="en-US" altLang="zh-CN">
                <a:solidFill>
                  <a:srgbClr val="006600"/>
                </a:solidFill>
                <a:latin typeface="Arial" charset="0"/>
                <a:ea typeface="黑体" pitchFamily="2" charset="-122"/>
              </a:rPr>
              <a:t>6</a:t>
            </a:r>
            <a:r>
              <a:rPr kumimoji="1" lang="zh-CN" altLang="en-US">
                <a:solidFill>
                  <a:srgbClr val="006600"/>
                </a:solidFill>
                <a:latin typeface="Arial" charset="0"/>
                <a:ea typeface="黑体" pitchFamily="2" charset="-122"/>
              </a:rPr>
              <a:t>：延迟分支（</a:t>
            </a:r>
            <a:r>
              <a:rPr kumimoji="1" lang="en-US" altLang="zh-CN">
                <a:solidFill>
                  <a:srgbClr val="006600"/>
                </a:solidFill>
                <a:latin typeface="Arial" charset="0"/>
                <a:ea typeface="黑体" pitchFamily="2" charset="-122"/>
              </a:rPr>
              <a:t>delayed branch</a:t>
            </a:r>
            <a:r>
              <a:rPr kumimoji="1" lang="zh-CN" altLang="en-US">
                <a:solidFill>
                  <a:srgbClr val="006600"/>
                </a:solidFill>
                <a:latin typeface="Arial" charset="0"/>
                <a:ea typeface="黑体" pitchFamily="2" charset="-122"/>
              </a:rPr>
              <a:t>）</a:t>
            </a: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4"/>
          <p:cNvSpPr>
            <a:spLocks noGrp="1"/>
          </p:cNvSpPr>
          <p:nvPr>
            <p:ph type="sldNum" sz="quarter" idx="11"/>
          </p:nvPr>
        </p:nvSpPr>
        <p:spPr/>
        <p:txBody>
          <a:bodyPr/>
          <a:lstStyle/>
          <a:p>
            <a:fld id="{CECFD2F0-646B-4588-87CB-D0300062EABA}" type="slidenum">
              <a:rPr lang="zh-CN" altLang="en-US"/>
              <a:pPr/>
              <a:t>4</a:t>
            </a:fld>
            <a:endParaRPr lang="en-US" altLang="zh-CN"/>
          </a:p>
        </p:txBody>
      </p:sp>
      <p:sp>
        <p:nvSpPr>
          <p:cNvPr id="1647618" name="Rectangle 2"/>
          <p:cNvSpPr>
            <a:spLocks noGrp="1" noChangeArrowheads="1"/>
          </p:cNvSpPr>
          <p:nvPr>
            <p:ph type="title"/>
          </p:nvPr>
        </p:nvSpPr>
        <p:spPr/>
        <p:txBody>
          <a:bodyPr/>
          <a:lstStyle/>
          <a:p>
            <a:r>
              <a:rPr lang="en-US" altLang="zh-CN"/>
              <a:t>7.5.1 </a:t>
            </a:r>
            <a:r>
              <a:rPr lang="zh-CN" altLang="en-US"/>
              <a:t>流水线的基本性能问题</a:t>
            </a:r>
          </a:p>
        </p:txBody>
      </p:sp>
      <p:sp>
        <p:nvSpPr>
          <p:cNvPr id="1647619" name="Rectangle 3"/>
          <p:cNvSpPr>
            <a:spLocks noGrp="1" noChangeArrowheads="1"/>
          </p:cNvSpPr>
          <p:nvPr>
            <p:ph type="body" idx="1"/>
          </p:nvPr>
        </p:nvSpPr>
        <p:spPr>
          <a:xfrm>
            <a:off x="457200" y="620713"/>
            <a:ext cx="8362950" cy="5761037"/>
          </a:xfrm>
        </p:spPr>
        <p:txBody>
          <a:bodyPr/>
          <a:lstStyle/>
          <a:p>
            <a:pPr>
              <a:spcBef>
                <a:spcPct val="10000"/>
              </a:spcBef>
            </a:pPr>
            <a:r>
              <a:rPr lang="zh-CN" altLang="en-US"/>
              <a:t>限制指令流水线性能提高的因素：</a:t>
            </a:r>
          </a:p>
          <a:p>
            <a:pPr lvl="1">
              <a:spcBef>
                <a:spcPct val="10000"/>
              </a:spcBef>
            </a:pPr>
            <a:r>
              <a:rPr lang="zh-CN" altLang="en-US" sz="2400"/>
              <a:t>流水线的</a:t>
            </a:r>
            <a:r>
              <a:rPr lang="zh-CN" altLang="en-US" sz="2400">
                <a:solidFill>
                  <a:srgbClr val="0000FF"/>
                </a:solidFill>
              </a:rPr>
              <a:t>深度</a:t>
            </a:r>
            <a:r>
              <a:rPr lang="zh-CN" altLang="en-US" sz="2400"/>
              <a:t>受限于流水线的延迟、流水线段的时间不均衡和流水线的额外开销。</a:t>
            </a:r>
          </a:p>
          <a:p>
            <a:pPr lvl="1">
              <a:spcBef>
                <a:spcPct val="10000"/>
              </a:spcBef>
            </a:pPr>
            <a:r>
              <a:rPr lang="zh-CN" altLang="en-US" sz="2400"/>
              <a:t>指令执行时可能存在的</a:t>
            </a:r>
            <a:r>
              <a:rPr lang="zh-CN" altLang="en-US" sz="2400">
                <a:solidFill>
                  <a:srgbClr val="FF0000"/>
                </a:solidFill>
              </a:rPr>
              <a:t>相关</a:t>
            </a:r>
            <a:r>
              <a:rPr lang="zh-CN" altLang="en-US" sz="2400"/>
              <a:t>（</a:t>
            </a:r>
            <a:r>
              <a:rPr lang="en-US" altLang="zh-CN" sz="2400"/>
              <a:t>dependence</a:t>
            </a:r>
            <a:r>
              <a:rPr lang="zh-CN" altLang="en-US" sz="2400"/>
              <a:t>）或</a:t>
            </a:r>
            <a:r>
              <a:rPr lang="zh-CN" altLang="en-US" sz="2400">
                <a:latin typeface="宋体"/>
              </a:rPr>
              <a:t>“</a:t>
            </a:r>
            <a:r>
              <a:rPr lang="zh-CN" altLang="en-US" sz="2400">
                <a:solidFill>
                  <a:srgbClr val="FF0000"/>
                </a:solidFill>
              </a:rPr>
              <a:t>冒险</a:t>
            </a:r>
            <a:r>
              <a:rPr lang="en-US" altLang="zh-CN" sz="2400">
                <a:latin typeface="宋体" charset="-122"/>
              </a:rPr>
              <a:t>(</a:t>
            </a:r>
            <a:r>
              <a:rPr lang="en-US" altLang="zh-CN" sz="2400"/>
              <a:t>hazard</a:t>
            </a:r>
            <a:r>
              <a:rPr lang="en-US" altLang="zh-CN" sz="2400">
                <a:latin typeface="宋体" charset="-122"/>
              </a:rPr>
              <a:t>)</a:t>
            </a:r>
            <a:r>
              <a:rPr lang="en-US" altLang="zh-CN" sz="2400">
                <a:latin typeface="宋体"/>
              </a:rPr>
              <a:t>”</a:t>
            </a:r>
            <a:r>
              <a:rPr lang="zh-CN" altLang="en-US" sz="2400"/>
              <a:t>问题。</a:t>
            </a:r>
          </a:p>
          <a:p>
            <a:pPr>
              <a:spcBef>
                <a:spcPct val="10000"/>
              </a:spcBef>
            </a:pPr>
            <a:r>
              <a:rPr lang="zh-CN" altLang="en-US">
                <a:solidFill>
                  <a:srgbClr val="006600"/>
                </a:solidFill>
                <a:ea typeface="黑体" pitchFamily="2" charset="-122"/>
              </a:rPr>
              <a:t>相关</a:t>
            </a:r>
            <a:r>
              <a:rPr lang="zh-CN" altLang="en-US"/>
              <a:t>：相邻或相近的两条指令因存在</a:t>
            </a:r>
            <a:r>
              <a:rPr lang="zh-CN" altLang="en-US">
                <a:solidFill>
                  <a:srgbClr val="0000FF"/>
                </a:solidFill>
              </a:rPr>
              <a:t>某种关联</a:t>
            </a:r>
            <a:r>
              <a:rPr lang="zh-CN" altLang="en-US"/>
              <a:t>，后一条指令不能在原指定的时钟周期开始执行。</a:t>
            </a:r>
          </a:p>
          <a:p>
            <a:pPr>
              <a:spcBef>
                <a:spcPct val="10000"/>
              </a:spcBef>
            </a:pPr>
            <a:r>
              <a:rPr lang="zh-CN" altLang="en-US">
                <a:solidFill>
                  <a:srgbClr val="CC0000"/>
                </a:solidFill>
              </a:rPr>
              <a:t>相关</a:t>
            </a:r>
            <a:r>
              <a:rPr lang="zh-CN" altLang="en-US"/>
              <a:t>或</a:t>
            </a:r>
            <a:r>
              <a:rPr lang="zh-CN" altLang="en-US">
                <a:solidFill>
                  <a:srgbClr val="CC0000"/>
                </a:solidFill>
              </a:rPr>
              <a:t>冒险</a:t>
            </a:r>
            <a:r>
              <a:rPr lang="zh-CN" altLang="en-US"/>
              <a:t>有</a:t>
            </a:r>
            <a:r>
              <a:rPr lang="en-US" altLang="zh-CN"/>
              <a:t>3</a:t>
            </a:r>
            <a:r>
              <a:rPr lang="zh-CN" altLang="en-US"/>
              <a:t>类：</a:t>
            </a:r>
          </a:p>
          <a:p>
            <a:pPr lvl="1">
              <a:spcBef>
                <a:spcPct val="10000"/>
              </a:spcBef>
            </a:pPr>
            <a:r>
              <a:rPr lang="zh-CN" altLang="en-US" sz="2400">
                <a:solidFill>
                  <a:srgbClr val="0000FF"/>
                </a:solidFill>
                <a:ea typeface="黑体" pitchFamily="2" charset="-122"/>
              </a:rPr>
              <a:t>结构</a:t>
            </a:r>
            <a:r>
              <a:rPr lang="zh-CN" altLang="en-US" sz="2400"/>
              <a:t>（</a:t>
            </a:r>
            <a:r>
              <a:rPr lang="en-US" altLang="zh-CN" sz="2400"/>
              <a:t>structural</a:t>
            </a:r>
            <a:r>
              <a:rPr lang="zh-CN" altLang="en-US" sz="2400"/>
              <a:t>）相关：资源冲突</a:t>
            </a:r>
          </a:p>
          <a:p>
            <a:pPr lvl="1">
              <a:spcBef>
                <a:spcPct val="10000"/>
              </a:spcBef>
            </a:pPr>
            <a:r>
              <a:rPr lang="zh-CN" altLang="en-US" sz="2400">
                <a:solidFill>
                  <a:srgbClr val="0000FF"/>
                </a:solidFill>
                <a:ea typeface="黑体" pitchFamily="2" charset="-122"/>
              </a:rPr>
              <a:t>数据</a:t>
            </a:r>
            <a:r>
              <a:rPr lang="zh-CN" altLang="en-US" sz="2400"/>
              <a:t>（</a:t>
            </a:r>
            <a:r>
              <a:rPr lang="en-US" altLang="zh-CN" sz="2400"/>
              <a:t>data</a:t>
            </a:r>
            <a:r>
              <a:rPr lang="zh-CN" altLang="en-US" sz="2400"/>
              <a:t>）相关：</a:t>
            </a:r>
            <a:br>
              <a:rPr lang="zh-CN" altLang="en-US" sz="2400"/>
            </a:br>
            <a:r>
              <a:rPr lang="zh-CN" altLang="en-US" sz="2400"/>
              <a:t>一条指令需要用到前面某条指令的结果</a:t>
            </a:r>
          </a:p>
          <a:p>
            <a:pPr lvl="1">
              <a:spcBef>
                <a:spcPct val="10000"/>
              </a:spcBef>
            </a:pPr>
            <a:r>
              <a:rPr lang="zh-CN" altLang="en-US" sz="2400">
                <a:solidFill>
                  <a:srgbClr val="0000FF"/>
                </a:solidFill>
                <a:ea typeface="黑体" pitchFamily="2" charset="-122"/>
              </a:rPr>
              <a:t>控制</a:t>
            </a:r>
            <a:r>
              <a:rPr lang="zh-CN" altLang="en-US" sz="2400"/>
              <a:t>（</a:t>
            </a:r>
            <a:r>
              <a:rPr lang="en-US" altLang="zh-CN" sz="2400"/>
              <a:t>control</a:t>
            </a:r>
            <a:r>
              <a:rPr lang="zh-CN" altLang="en-US" sz="2400"/>
              <a:t>）相关：</a:t>
            </a:r>
            <a:br>
              <a:rPr lang="zh-CN" altLang="en-US" sz="2400"/>
            </a:br>
            <a:r>
              <a:rPr lang="zh-CN" altLang="en-US" sz="2400"/>
              <a:t>分支等转移类指令</a:t>
            </a:r>
            <a:r>
              <a:rPr lang="en-US" altLang="zh-CN" sz="2400"/>
              <a:t>/</a:t>
            </a:r>
            <a:r>
              <a:rPr lang="zh-CN" altLang="en-US" sz="2400"/>
              <a:t>其他能够改变</a:t>
            </a:r>
            <a:r>
              <a:rPr lang="en-US" altLang="zh-CN" sz="2400"/>
              <a:t>PC</a:t>
            </a:r>
            <a:r>
              <a:rPr lang="zh-CN" altLang="en-US" sz="2400"/>
              <a:t>值的指令</a:t>
            </a:r>
            <a:endParaRPr lang="en-US" altLang="zh-CN" sz="2400"/>
          </a:p>
        </p:txBody>
      </p:sp>
      <p:sp>
        <p:nvSpPr>
          <p:cNvPr id="1647620" name="Text Box 4"/>
          <p:cNvSpPr txBox="1">
            <a:spLocks noChangeArrowheads="1"/>
          </p:cNvSpPr>
          <p:nvPr/>
        </p:nvSpPr>
        <p:spPr bwMode="auto">
          <a:xfrm>
            <a:off x="684213" y="6021388"/>
            <a:ext cx="2087562" cy="547687"/>
          </a:xfrm>
          <a:prstGeom prst="rect">
            <a:avLst/>
          </a:prstGeom>
          <a:solidFill>
            <a:srgbClr val="FFFF99"/>
          </a:solidFill>
          <a:ln w="28575" algn="ctr">
            <a:solidFill>
              <a:srgbClr val="FF6600"/>
            </a:solidFill>
            <a:miter lim="800000"/>
            <a:headEnd/>
            <a:tailEnd/>
          </a:ln>
          <a:effectLst/>
        </p:spPr>
        <p:txBody>
          <a:bodyPr>
            <a:spAutoFit/>
          </a:bodyPr>
          <a:lstStyle/>
          <a:p>
            <a:r>
              <a:rPr lang="zh-CN" altLang="en-US">
                <a:solidFill>
                  <a:srgbClr val="CC0000"/>
                </a:solidFill>
                <a:ea typeface="楷体_GB2312" pitchFamily="49" charset="-122"/>
              </a:rPr>
              <a:t>全局性相关</a:t>
            </a:r>
          </a:p>
        </p:txBody>
      </p:sp>
      <p:sp>
        <p:nvSpPr>
          <p:cNvPr id="1647621" name="Text Box 5"/>
          <p:cNvSpPr txBox="1">
            <a:spLocks noChangeArrowheads="1"/>
          </p:cNvSpPr>
          <p:nvPr/>
        </p:nvSpPr>
        <p:spPr bwMode="auto">
          <a:xfrm>
            <a:off x="6588125" y="4005263"/>
            <a:ext cx="2087563" cy="547687"/>
          </a:xfrm>
          <a:prstGeom prst="rect">
            <a:avLst/>
          </a:prstGeom>
          <a:solidFill>
            <a:srgbClr val="FFFF99"/>
          </a:solidFill>
          <a:ln w="28575" algn="ctr">
            <a:solidFill>
              <a:srgbClr val="FF6600"/>
            </a:solidFill>
            <a:miter lim="800000"/>
            <a:headEnd/>
            <a:tailEnd/>
          </a:ln>
          <a:effectLst/>
        </p:spPr>
        <p:txBody>
          <a:bodyPr>
            <a:spAutoFit/>
          </a:bodyPr>
          <a:lstStyle/>
          <a:p>
            <a:r>
              <a:rPr lang="zh-CN" altLang="en-US">
                <a:solidFill>
                  <a:srgbClr val="CC0000"/>
                </a:solidFill>
                <a:ea typeface="楷体_GB2312" pitchFamily="49" charset="-122"/>
              </a:rPr>
              <a:t>局部性相关</a:t>
            </a:r>
          </a:p>
        </p:txBody>
      </p:sp>
      <p:sp>
        <p:nvSpPr>
          <p:cNvPr id="1647622" name="Freeform 6"/>
          <p:cNvSpPr>
            <a:spLocks/>
          </p:cNvSpPr>
          <p:nvPr/>
        </p:nvSpPr>
        <p:spPr bwMode="auto">
          <a:xfrm>
            <a:off x="1092200" y="5516563"/>
            <a:ext cx="239713" cy="504825"/>
          </a:xfrm>
          <a:custGeom>
            <a:avLst/>
            <a:gdLst/>
            <a:ahLst/>
            <a:cxnLst>
              <a:cxn ang="0">
                <a:pos x="151" y="0"/>
              </a:cxn>
              <a:cxn ang="0">
                <a:pos x="15" y="137"/>
              </a:cxn>
              <a:cxn ang="0">
                <a:pos x="60" y="318"/>
              </a:cxn>
            </a:cxnLst>
            <a:rect l="0" t="0" r="r" b="b"/>
            <a:pathLst>
              <a:path w="151" h="318">
                <a:moveTo>
                  <a:pt x="151" y="0"/>
                </a:moveTo>
                <a:cubicBezTo>
                  <a:pt x="90" y="42"/>
                  <a:pt x="30" y="84"/>
                  <a:pt x="15" y="137"/>
                </a:cubicBezTo>
                <a:cubicBezTo>
                  <a:pt x="0" y="190"/>
                  <a:pt x="30" y="254"/>
                  <a:pt x="60" y="318"/>
                </a:cubicBezTo>
              </a:path>
            </a:pathLst>
          </a:custGeom>
          <a:noFill/>
          <a:ln w="28575" cap="flat" cmpd="sng">
            <a:solidFill>
              <a:srgbClr val="FF6600"/>
            </a:solidFill>
            <a:prstDash val="solid"/>
            <a:round/>
            <a:headEnd type="none" w="med" len="med"/>
            <a:tailEnd type="triangle" w="med" len="lg"/>
          </a:ln>
          <a:effectLst/>
        </p:spPr>
        <p:txBody>
          <a:bodyPr wrap="none" anchor="ctr"/>
          <a:lstStyle/>
          <a:p>
            <a:endParaRPr lang="zh-CN" altLang="en-US"/>
          </a:p>
        </p:txBody>
      </p:sp>
      <p:sp>
        <p:nvSpPr>
          <p:cNvPr id="1647624" name="Freeform 8"/>
          <p:cNvSpPr>
            <a:spLocks/>
          </p:cNvSpPr>
          <p:nvPr/>
        </p:nvSpPr>
        <p:spPr bwMode="auto">
          <a:xfrm>
            <a:off x="1979613" y="3824288"/>
            <a:ext cx="4608512" cy="325437"/>
          </a:xfrm>
          <a:custGeom>
            <a:avLst/>
            <a:gdLst/>
            <a:ahLst/>
            <a:cxnLst>
              <a:cxn ang="0">
                <a:pos x="0" y="205"/>
              </a:cxn>
              <a:cxn ang="0">
                <a:pos x="1179" y="69"/>
              </a:cxn>
              <a:cxn ang="0">
                <a:pos x="1951" y="23"/>
              </a:cxn>
              <a:cxn ang="0">
                <a:pos x="2903" y="205"/>
              </a:cxn>
            </a:cxnLst>
            <a:rect l="0" t="0" r="r" b="b"/>
            <a:pathLst>
              <a:path w="2903" h="205">
                <a:moveTo>
                  <a:pt x="0" y="205"/>
                </a:moveTo>
                <a:cubicBezTo>
                  <a:pt x="427" y="152"/>
                  <a:pt x="854" y="99"/>
                  <a:pt x="1179" y="69"/>
                </a:cubicBezTo>
                <a:cubicBezTo>
                  <a:pt x="1504" y="39"/>
                  <a:pt x="1664" y="0"/>
                  <a:pt x="1951" y="23"/>
                </a:cubicBezTo>
                <a:cubicBezTo>
                  <a:pt x="2238" y="46"/>
                  <a:pt x="2570" y="125"/>
                  <a:pt x="2903" y="205"/>
                </a:cubicBezTo>
              </a:path>
            </a:pathLst>
          </a:custGeom>
          <a:noFill/>
          <a:ln w="28575" cap="flat" cmpd="sng">
            <a:solidFill>
              <a:srgbClr val="FF6600"/>
            </a:solidFill>
            <a:prstDash val="solid"/>
            <a:round/>
            <a:headEnd type="none" w="med" len="med"/>
            <a:tailEnd type="triangle" w="med" len="lg"/>
          </a:ln>
          <a:effectLst/>
        </p:spPr>
        <p:txBody>
          <a:bodyPr wrap="none" anchor="ctr"/>
          <a:lstStyle/>
          <a:p>
            <a:endParaRPr lang="zh-CN" altLang="en-US"/>
          </a:p>
        </p:txBody>
      </p:sp>
      <p:sp>
        <p:nvSpPr>
          <p:cNvPr id="1647625" name="Freeform 9"/>
          <p:cNvSpPr>
            <a:spLocks/>
          </p:cNvSpPr>
          <p:nvPr/>
        </p:nvSpPr>
        <p:spPr bwMode="auto">
          <a:xfrm>
            <a:off x="1979613" y="4354513"/>
            <a:ext cx="4608512" cy="298450"/>
          </a:xfrm>
          <a:custGeom>
            <a:avLst/>
            <a:gdLst/>
            <a:ahLst/>
            <a:cxnLst>
              <a:cxn ang="0">
                <a:pos x="0" y="143"/>
              </a:cxn>
              <a:cxn ang="0">
                <a:pos x="772" y="7"/>
              </a:cxn>
              <a:cxn ang="0">
                <a:pos x="1769" y="188"/>
              </a:cxn>
              <a:cxn ang="0">
                <a:pos x="2858" y="7"/>
              </a:cxn>
            </a:cxnLst>
            <a:rect l="0" t="0" r="r" b="b"/>
            <a:pathLst>
              <a:path w="2858" h="188">
                <a:moveTo>
                  <a:pt x="0" y="143"/>
                </a:moveTo>
                <a:cubicBezTo>
                  <a:pt x="238" y="71"/>
                  <a:pt x="477" y="0"/>
                  <a:pt x="772" y="7"/>
                </a:cubicBezTo>
                <a:cubicBezTo>
                  <a:pt x="1067" y="14"/>
                  <a:pt x="1421" y="188"/>
                  <a:pt x="1769" y="188"/>
                </a:cubicBezTo>
                <a:cubicBezTo>
                  <a:pt x="2117" y="188"/>
                  <a:pt x="2487" y="97"/>
                  <a:pt x="2858" y="7"/>
                </a:cubicBezTo>
              </a:path>
            </a:pathLst>
          </a:custGeom>
          <a:noFill/>
          <a:ln w="28575" cap="flat" cmpd="sng">
            <a:solidFill>
              <a:srgbClr val="FF6600"/>
            </a:solidFill>
            <a:prstDash val="solid"/>
            <a:round/>
            <a:headEnd type="none" w="med" len="med"/>
            <a:tailEnd type="triangle" w="med" len="lg"/>
          </a:ln>
          <a:effectLst/>
        </p:spPr>
        <p:txBody>
          <a:bodyPr wrap="none" anchor="ctr"/>
          <a:lstStyle/>
          <a:p>
            <a:endParaRPr lang="zh-CN" altLang="en-US"/>
          </a:p>
        </p:txBody>
      </p:sp>
    </p:spTree>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灯片编号占位符 4"/>
          <p:cNvSpPr>
            <a:spLocks noGrp="1"/>
          </p:cNvSpPr>
          <p:nvPr>
            <p:ph type="sldNum" sz="quarter" idx="11"/>
          </p:nvPr>
        </p:nvSpPr>
        <p:spPr/>
        <p:txBody>
          <a:bodyPr/>
          <a:lstStyle/>
          <a:p>
            <a:fld id="{51439990-1AFC-4791-B482-0D1C7E309CFF}" type="slidenum">
              <a:rPr lang="zh-CN" altLang="en-US"/>
              <a:pPr/>
              <a:t>40</a:t>
            </a:fld>
            <a:endParaRPr lang="en-US" altLang="zh-CN"/>
          </a:p>
        </p:txBody>
      </p:sp>
      <p:sp>
        <p:nvSpPr>
          <p:cNvPr id="1667074" name="Text Box 2"/>
          <p:cNvSpPr txBox="1">
            <a:spLocks noChangeAspect="1" noChangeArrowheads="1"/>
          </p:cNvSpPr>
          <p:nvPr/>
        </p:nvSpPr>
        <p:spPr bwMode="auto">
          <a:xfrm>
            <a:off x="3157538" y="3062288"/>
            <a:ext cx="2198687" cy="2082800"/>
          </a:xfrm>
          <a:prstGeom prst="rect">
            <a:avLst/>
          </a:prstGeom>
          <a:solidFill>
            <a:srgbClr val="FFFF99"/>
          </a:solidFill>
          <a:ln w="28575">
            <a:solidFill>
              <a:srgbClr val="FF6600"/>
            </a:solidFill>
            <a:miter lim="800000"/>
            <a:headEnd/>
            <a:tailEnd/>
          </a:ln>
        </p:spPr>
        <p:txBody>
          <a:bodyPr/>
          <a:lstStyle/>
          <a:p>
            <a:pPr algn="just">
              <a:spcBef>
                <a:spcPct val="0"/>
              </a:spcBef>
            </a:pPr>
            <a:r>
              <a:rPr lang="pt-BR" altLang="zh-CN" sz="2000">
                <a:ea typeface="楷体_GB2312" pitchFamily="49" charset="-122"/>
              </a:rPr>
              <a:t>SUB R4,R5,R6</a:t>
            </a:r>
          </a:p>
          <a:p>
            <a:pPr algn="just">
              <a:spcBef>
                <a:spcPct val="0"/>
              </a:spcBef>
            </a:pPr>
            <a:endParaRPr lang="pt-BR" altLang="zh-CN" sz="2000">
              <a:ea typeface="楷体_GB2312" pitchFamily="49" charset="-122"/>
            </a:endParaRPr>
          </a:p>
          <a:p>
            <a:pPr algn="just">
              <a:spcBef>
                <a:spcPct val="0"/>
              </a:spcBef>
            </a:pPr>
            <a:r>
              <a:rPr lang="pt-BR" altLang="zh-CN" sz="2000">
                <a:ea typeface="楷体_GB2312" pitchFamily="49" charset="-122"/>
              </a:rPr>
              <a:t>ADD R1,R2,R3</a:t>
            </a:r>
          </a:p>
          <a:p>
            <a:pPr algn="just">
              <a:spcBef>
                <a:spcPct val="0"/>
              </a:spcBef>
            </a:pPr>
            <a:r>
              <a:rPr lang="en-US" altLang="zh-CN" sz="2000">
                <a:ea typeface="楷体_GB2312" pitchFamily="49" charset="-122"/>
              </a:rPr>
              <a:t>If R1=0 then</a:t>
            </a:r>
          </a:p>
        </p:txBody>
      </p:sp>
      <p:sp>
        <p:nvSpPr>
          <p:cNvPr id="1667075" name="Text Box 3"/>
          <p:cNvSpPr txBox="1">
            <a:spLocks noChangeAspect="1" noChangeArrowheads="1"/>
          </p:cNvSpPr>
          <p:nvPr/>
        </p:nvSpPr>
        <p:spPr bwMode="auto">
          <a:xfrm>
            <a:off x="539750" y="288925"/>
            <a:ext cx="2200275" cy="2081213"/>
          </a:xfrm>
          <a:prstGeom prst="rect">
            <a:avLst/>
          </a:prstGeom>
          <a:solidFill>
            <a:srgbClr val="FFFF99"/>
          </a:solidFill>
          <a:ln w="28575">
            <a:solidFill>
              <a:srgbClr val="FF6600"/>
            </a:solidFill>
            <a:miter lim="800000"/>
            <a:headEnd/>
            <a:tailEnd/>
          </a:ln>
        </p:spPr>
        <p:txBody>
          <a:bodyPr/>
          <a:lstStyle/>
          <a:p>
            <a:pPr algn="just">
              <a:spcBef>
                <a:spcPct val="0"/>
              </a:spcBef>
            </a:pPr>
            <a:r>
              <a:rPr lang="pt-BR" altLang="zh-CN" sz="2000">
                <a:ea typeface="楷体_GB2312" pitchFamily="49" charset="-122"/>
              </a:rPr>
              <a:t>ADD R1, R2, R3</a:t>
            </a:r>
          </a:p>
          <a:p>
            <a:pPr algn="just">
              <a:spcBef>
                <a:spcPct val="0"/>
              </a:spcBef>
            </a:pPr>
            <a:r>
              <a:rPr lang="pt-BR" altLang="zh-CN" sz="2000">
                <a:ea typeface="楷体_GB2312" pitchFamily="49" charset="-122"/>
              </a:rPr>
              <a:t>If  R2=0 then</a:t>
            </a:r>
            <a:endParaRPr lang="en-US" altLang="zh-CN" sz="2000">
              <a:ea typeface="楷体_GB2312" pitchFamily="49" charset="-122"/>
            </a:endParaRPr>
          </a:p>
        </p:txBody>
      </p:sp>
      <p:sp>
        <p:nvSpPr>
          <p:cNvPr id="1667076" name="Text Box 4"/>
          <p:cNvSpPr txBox="1">
            <a:spLocks noChangeAspect="1" noChangeArrowheads="1"/>
          </p:cNvSpPr>
          <p:nvPr/>
        </p:nvSpPr>
        <p:spPr bwMode="auto">
          <a:xfrm>
            <a:off x="739775" y="1157288"/>
            <a:ext cx="1600200" cy="346075"/>
          </a:xfrm>
          <a:prstGeom prst="rect">
            <a:avLst/>
          </a:prstGeom>
          <a:solidFill>
            <a:srgbClr val="CCFFCC"/>
          </a:solidFill>
          <a:ln w="28575">
            <a:solidFill>
              <a:srgbClr val="000000"/>
            </a:solidFill>
            <a:miter lim="800000"/>
            <a:headEnd/>
            <a:tailEnd/>
          </a:ln>
        </p:spPr>
        <p:txBody>
          <a:bodyPr lIns="0" tIns="0" rIns="0" bIns="0" anchor="ctr"/>
          <a:lstStyle/>
          <a:p>
            <a:pPr>
              <a:spcBef>
                <a:spcPct val="0"/>
              </a:spcBef>
            </a:pPr>
            <a:r>
              <a:rPr lang="zh-CN" altLang="en-US" sz="2000">
                <a:ea typeface="楷体_GB2312" pitchFamily="49" charset="-122"/>
              </a:rPr>
              <a:t>延迟槽</a:t>
            </a:r>
          </a:p>
        </p:txBody>
      </p:sp>
      <p:sp>
        <p:nvSpPr>
          <p:cNvPr id="1667077" name="Line 5"/>
          <p:cNvSpPr>
            <a:spLocks noChangeAspect="1" noChangeShapeType="1"/>
          </p:cNvSpPr>
          <p:nvPr/>
        </p:nvSpPr>
        <p:spPr bwMode="auto">
          <a:xfrm>
            <a:off x="2139950" y="833438"/>
            <a:ext cx="400050" cy="0"/>
          </a:xfrm>
          <a:prstGeom prst="line">
            <a:avLst/>
          </a:prstGeom>
          <a:noFill/>
          <a:ln w="28575">
            <a:solidFill>
              <a:srgbClr val="000000"/>
            </a:solidFill>
            <a:round/>
            <a:headEnd/>
            <a:tailEnd/>
          </a:ln>
        </p:spPr>
        <p:txBody>
          <a:bodyPr/>
          <a:lstStyle/>
          <a:p>
            <a:endParaRPr lang="zh-CN" altLang="en-US"/>
          </a:p>
        </p:txBody>
      </p:sp>
      <p:sp>
        <p:nvSpPr>
          <p:cNvPr id="1667078" name="Line 6"/>
          <p:cNvSpPr>
            <a:spLocks noChangeAspect="1" noChangeShapeType="1"/>
          </p:cNvSpPr>
          <p:nvPr/>
        </p:nvSpPr>
        <p:spPr bwMode="auto">
          <a:xfrm>
            <a:off x="2540000" y="833438"/>
            <a:ext cx="1588" cy="1039812"/>
          </a:xfrm>
          <a:prstGeom prst="line">
            <a:avLst/>
          </a:prstGeom>
          <a:noFill/>
          <a:ln w="28575">
            <a:solidFill>
              <a:srgbClr val="000000"/>
            </a:solidFill>
            <a:round/>
            <a:headEnd/>
            <a:tailEnd/>
          </a:ln>
        </p:spPr>
        <p:txBody>
          <a:bodyPr/>
          <a:lstStyle/>
          <a:p>
            <a:endParaRPr lang="zh-CN" altLang="en-US"/>
          </a:p>
        </p:txBody>
      </p:sp>
      <p:sp>
        <p:nvSpPr>
          <p:cNvPr id="1667079" name="Line 7"/>
          <p:cNvSpPr>
            <a:spLocks noChangeAspect="1" noChangeShapeType="1"/>
          </p:cNvSpPr>
          <p:nvPr/>
        </p:nvSpPr>
        <p:spPr bwMode="auto">
          <a:xfrm flipH="1">
            <a:off x="1939925" y="1873250"/>
            <a:ext cx="600075" cy="0"/>
          </a:xfrm>
          <a:prstGeom prst="line">
            <a:avLst/>
          </a:prstGeom>
          <a:noFill/>
          <a:ln w="28575">
            <a:solidFill>
              <a:srgbClr val="000000"/>
            </a:solidFill>
            <a:round/>
            <a:headEnd/>
            <a:tailEnd type="triangle" w="med" len="lg"/>
          </a:ln>
        </p:spPr>
        <p:txBody>
          <a:bodyPr/>
          <a:lstStyle/>
          <a:p>
            <a:endParaRPr lang="zh-CN" altLang="en-US"/>
          </a:p>
        </p:txBody>
      </p:sp>
      <p:sp>
        <p:nvSpPr>
          <p:cNvPr id="1667080" name="Line 8"/>
          <p:cNvSpPr>
            <a:spLocks noChangeAspect="1" noChangeShapeType="1"/>
          </p:cNvSpPr>
          <p:nvPr/>
        </p:nvSpPr>
        <p:spPr bwMode="auto">
          <a:xfrm>
            <a:off x="1539875" y="2370138"/>
            <a:ext cx="0" cy="693737"/>
          </a:xfrm>
          <a:prstGeom prst="line">
            <a:avLst/>
          </a:prstGeom>
          <a:noFill/>
          <a:ln w="28575">
            <a:solidFill>
              <a:srgbClr val="000000"/>
            </a:solidFill>
            <a:round/>
            <a:headEnd/>
            <a:tailEnd type="triangle" w="med" len="lg"/>
          </a:ln>
          <a:effectLst/>
        </p:spPr>
        <p:txBody>
          <a:bodyPr/>
          <a:lstStyle/>
          <a:p>
            <a:endParaRPr lang="zh-CN" altLang="en-US"/>
          </a:p>
        </p:txBody>
      </p:sp>
      <p:sp>
        <p:nvSpPr>
          <p:cNvPr id="1667081" name="Text Box 9"/>
          <p:cNvSpPr txBox="1">
            <a:spLocks noChangeAspect="1" noChangeArrowheads="1"/>
          </p:cNvSpPr>
          <p:nvPr/>
        </p:nvSpPr>
        <p:spPr bwMode="auto">
          <a:xfrm>
            <a:off x="1619250" y="2544763"/>
            <a:ext cx="800100" cy="346075"/>
          </a:xfrm>
          <a:prstGeom prst="rect">
            <a:avLst/>
          </a:prstGeom>
          <a:solidFill>
            <a:srgbClr val="FFFFFF"/>
          </a:solidFill>
          <a:ln w="9525">
            <a:noFill/>
            <a:miter lim="800000"/>
            <a:headEnd/>
            <a:tailEnd/>
          </a:ln>
        </p:spPr>
        <p:txBody>
          <a:bodyPr lIns="0" tIns="0" rIns="0" bIns="0"/>
          <a:lstStyle/>
          <a:p>
            <a:pPr algn="just">
              <a:spcBef>
                <a:spcPct val="0"/>
              </a:spcBef>
            </a:pPr>
            <a:r>
              <a:rPr lang="zh-CN" altLang="en-US" sz="2000">
                <a:ea typeface="楷体_GB2312" pitchFamily="49" charset="-122"/>
              </a:rPr>
              <a:t>调度后</a:t>
            </a:r>
          </a:p>
        </p:txBody>
      </p:sp>
      <p:sp>
        <p:nvSpPr>
          <p:cNvPr id="1667082" name="Text Box 10"/>
          <p:cNvSpPr txBox="1">
            <a:spLocks noChangeAspect="1" noChangeArrowheads="1"/>
          </p:cNvSpPr>
          <p:nvPr/>
        </p:nvSpPr>
        <p:spPr bwMode="auto">
          <a:xfrm>
            <a:off x="539750" y="3063875"/>
            <a:ext cx="2200275" cy="2082800"/>
          </a:xfrm>
          <a:prstGeom prst="rect">
            <a:avLst/>
          </a:prstGeom>
          <a:solidFill>
            <a:srgbClr val="FFFF99"/>
          </a:solidFill>
          <a:ln w="28575">
            <a:solidFill>
              <a:srgbClr val="FF6600"/>
            </a:solidFill>
            <a:miter lim="800000"/>
            <a:headEnd/>
            <a:tailEnd/>
          </a:ln>
        </p:spPr>
        <p:txBody>
          <a:bodyPr/>
          <a:lstStyle/>
          <a:p>
            <a:pPr algn="just">
              <a:spcBef>
                <a:spcPct val="0"/>
              </a:spcBef>
            </a:pPr>
            <a:endParaRPr lang="zh-CN" altLang="en-US" sz="2000">
              <a:ea typeface="楷体_GB2312" pitchFamily="49" charset="-122"/>
            </a:endParaRPr>
          </a:p>
          <a:p>
            <a:pPr algn="just">
              <a:spcBef>
                <a:spcPct val="0"/>
              </a:spcBef>
            </a:pPr>
            <a:r>
              <a:rPr lang="en-US" altLang="zh-CN" sz="2000">
                <a:ea typeface="楷体_GB2312" pitchFamily="49" charset="-122"/>
              </a:rPr>
              <a:t>If R2=0 then</a:t>
            </a:r>
          </a:p>
        </p:txBody>
      </p:sp>
      <p:sp>
        <p:nvSpPr>
          <p:cNvPr id="1667083" name="Text Box 11"/>
          <p:cNvSpPr txBox="1">
            <a:spLocks noChangeAspect="1" noChangeArrowheads="1"/>
          </p:cNvSpPr>
          <p:nvPr/>
        </p:nvSpPr>
        <p:spPr bwMode="auto">
          <a:xfrm>
            <a:off x="682625" y="3932238"/>
            <a:ext cx="1873250" cy="388937"/>
          </a:xfrm>
          <a:prstGeom prst="rect">
            <a:avLst/>
          </a:prstGeom>
          <a:solidFill>
            <a:srgbClr val="CCFFCC"/>
          </a:solidFill>
          <a:ln w="28575" algn="ctr">
            <a:solidFill>
              <a:srgbClr val="000000"/>
            </a:solidFill>
            <a:miter lim="800000"/>
            <a:headEnd/>
            <a:tailEnd/>
          </a:ln>
          <a:effectLst/>
        </p:spPr>
        <p:txBody>
          <a:bodyPr lIns="0" tIns="0" rIns="0" bIns="0" anchor="ctr"/>
          <a:lstStyle/>
          <a:p>
            <a:pPr>
              <a:spcBef>
                <a:spcPct val="0"/>
              </a:spcBef>
            </a:pPr>
            <a:r>
              <a:rPr lang="en-US" altLang="zh-CN" sz="2000">
                <a:ea typeface="楷体_GB2312" pitchFamily="49" charset="-122"/>
              </a:rPr>
              <a:t>ADD R1,R2,R3</a:t>
            </a:r>
          </a:p>
        </p:txBody>
      </p:sp>
      <p:sp>
        <p:nvSpPr>
          <p:cNvPr id="1667084" name="Text Box 12"/>
          <p:cNvSpPr txBox="1">
            <a:spLocks noChangeAspect="1" noChangeArrowheads="1"/>
          </p:cNvSpPr>
          <p:nvPr/>
        </p:nvSpPr>
        <p:spPr bwMode="auto">
          <a:xfrm>
            <a:off x="3140075" y="288925"/>
            <a:ext cx="2201863" cy="2084388"/>
          </a:xfrm>
          <a:prstGeom prst="rect">
            <a:avLst/>
          </a:prstGeom>
          <a:solidFill>
            <a:srgbClr val="FFFF99"/>
          </a:solidFill>
          <a:ln w="28575">
            <a:solidFill>
              <a:srgbClr val="FF6600"/>
            </a:solidFill>
            <a:miter lim="800000"/>
            <a:headEnd/>
            <a:tailEnd/>
          </a:ln>
        </p:spPr>
        <p:txBody>
          <a:bodyPr/>
          <a:lstStyle/>
          <a:p>
            <a:pPr algn="just">
              <a:spcBef>
                <a:spcPct val="0"/>
              </a:spcBef>
            </a:pPr>
            <a:r>
              <a:rPr lang="pt-BR" altLang="zh-CN" sz="2000">
                <a:ea typeface="楷体_GB2312" pitchFamily="49" charset="-122"/>
              </a:rPr>
              <a:t>SUB R4,R5,R6</a:t>
            </a:r>
          </a:p>
          <a:p>
            <a:pPr algn="just">
              <a:spcBef>
                <a:spcPct val="0"/>
              </a:spcBef>
            </a:pPr>
            <a:endParaRPr lang="pt-BR" altLang="zh-CN" sz="2000">
              <a:ea typeface="楷体_GB2312" pitchFamily="49" charset="-122"/>
            </a:endParaRPr>
          </a:p>
          <a:p>
            <a:pPr algn="just">
              <a:spcBef>
                <a:spcPct val="0"/>
              </a:spcBef>
            </a:pPr>
            <a:r>
              <a:rPr lang="pt-BR" altLang="zh-CN" sz="2000">
                <a:ea typeface="楷体_GB2312" pitchFamily="49" charset="-122"/>
              </a:rPr>
              <a:t>ADD R1,R2,R3</a:t>
            </a:r>
          </a:p>
          <a:p>
            <a:pPr algn="just">
              <a:spcBef>
                <a:spcPct val="0"/>
              </a:spcBef>
            </a:pPr>
            <a:r>
              <a:rPr lang="en-US" altLang="zh-CN" sz="2000">
                <a:ea typeface="楷体_GB2312" pitchFamily="49" charset="-122"/>
              </a:rPr>
              <a:t>If R1=0 then</a:t>
            </a:r>
          </a:p>
        </p:txBody>
      </p:sp>
      <p:sp>
        <p:nvSpPr>
          <p:cNvPr id="1667085" name="Text Box 13"/>
          <p:cNvSpPr txBox="1">
            <a:spLocks noChangeAspect="1" noChangeArrowheads="1"/>
          </p:cNvSpPr>
          <p:nvPr/>
        </p:nvSpPr>
        <p:spPr bwMode="auto">
          <a:xfrm>
            <a:off x="3340100" y="1728788"/>
            <a:ext cx="1600200" cy="347662"/>
          </a:xfrm>
          <a:prstGeom prst="rect">
            <a:avLst/>
          </a:prstGeom>
          <a:solidFill>
            <a:srgbClr val="CCFFCC"/>
          </a:solidFill>
          <a:ln w="28575" algn="ctr">
            <a:solidFill>
              <a:srgbClr val="000000"/>
            </a:solidFill>
            <a:miter lim="800000"/>
            <a:headEnd/>
            <a:tailEnd/>
          </a:ln>
          <a:effectLst/>
        </p:spPr>
        <p:txBody>
          <a:bodyPr lIns="0" tIns="0" rIns="0" bIns="0" anchor="ctr"/>
          <a:lstStyle/>
          <a:p>
            <a:pPr>
              <a:spcBef>
                <a:spcPct val="0"/>
              </a:spcBef>
            </a:pPr>
            <a:r>
              <a:rPr lang="zh-CN" altLang="en-US" sz="2000">
                <a:ea typeface="楷体_GB2312" pitchFamily="49" charset="-122"/>
              </a:rPr>
              <a:t>延迟槽</a:t>
            </a:r>
          </a:p>
        </p:txBody>
      </p:sp>
      <p:grpSp>
        <p:nvGrpSpPr>
          <p:cNvPr id="1667086" name="Group 14"/>
          <p:cNvGrpSpPr>
            <a:grpSpLocks/>
          </p:cNvGrpSpPr>
          <p:nvPr/>
        </p:nvGrpSpPr>
        <p:grpSpPr bwMode="auto">
          <a:xfrm>
            <a:off x="4511675" y="3590925"/>
            <a:ext cx="604838" cy="625475"/>
            <a:chOff x="2962" y="2175"/>
            <a:chExt cx="381" cy="394"/>
          </a:xfrm>
        </p:grpSpPr>
        <p:sp>
          <p:nvSpPr>
            <p:cNvPr id="1667087" name="Line 15"/>
            <p:cNvSpPr>
              <a:spLocks noChangeAspect="1" noChangeShapeType="1"/>
            </p:cNvSpPr>
            <p:nvPr/>
          </p:nvSpPr>
          <p:spPr bwMode="auto">
            <a:xfrm>
              <a:off x="3089" y="2568"/>
              <a:ext cx="252" cy="1"/>
            </a:xfrm>
            <a:prstGeom prst="line">
              <a:avLst/>
            </a:prstGeom>
            <a:noFill/>
            <a:ln w="28575">
              <a:solidFill>
                <a:srgbClr val="000000"/>
              </a:solidFill>
              <a:round/>
              <a:headEnd/>
              <a:tailEnd/>
            </a:ln>
          </p:spPr>
          <p:txBody>
            <a:bodyPr/>
            <a:lstStyle/>
            <a:p>
              <a:endParaRPr lang="zh-CN" altLang="en-US"/>
            </a:p>
          </p:txBody>
        </p:sp>
        <p:sp>
          <p:nvSpPr>
            <p:cNvPr id="1667088" name="Line 16"/>
            <p:cNvSpPr>
              <a:spLocks noChangeAspect="1" noChangeShapeType="1"/>
            </p:cNvSpPr>
            <p:nvPr/>
          </p:nvSpPr>
          <p:spPr bwMode="auto">
            <a:xfrm flipH="1">
              <a:off x="3342" y="2175"/>
              <a:ext cx="1" cy="393"/>
            </a:xfrm>
            <a:prstGeom prst="line">
              <a:avLst/>
            </a:prstGeom>
            <a:noFill/>
            <a:ln w="28575">
              <a:solidFill>
                <a:srgbClr val="000000"/>
              </a:solidFill>
              <a:round/>
              <a:headEnd/>
              <a:tailEnd/>
            </a:ln>
          </p:spPr>
          <p:txBody>
            <a:bodyPr/>
            <a:lstStyle/>
            <a:p>
              <a:endParaRPr lang="zh-CN" altLang="en-US"/>
            </a:p>
          </p:txBody>
        </p:sp>
        <p:sp>
          <p:nvSpPr>
            <p:cNvPr id="1667089" name="Line 17"/>
            <p:cNvSpPr>
              <a:spLocks noChangeAspect="1" noChangeShapeType="1"/>
            </p:cNvSpPr>
            <p:nvPr/>
          </p:nvSpPr>
          <p:spPr bwMode="auto">
            <a:xfrm flipH="1">
              <a:off x="2962" y="2175"/>
              <a:ext cx="379" cy="2"/>
            </a:xfrm>
            <a:prstGeom prst="line">
              <a:avLst/>
            </a:prstGeom>
            <a:noFill/>
            <a:ln w="28575">
              <a:solidFill>
                <a:srgbClr val="000000"/>
              </a:solidFill>
              <a:round/>
              <a:headEnd/>
              <a:tailEnd type="triangle" w="med" len="lg"/>
            </a:ln>
            <a:effectLst/>
          </p:spPr>
          <p:txBody>
            <a:bodyPr/>
            <a:lstStyle/>
            <a:p>
              <a:endParaRPr lang="zh-CN" altLang="en-US"/>
            </a:p>
          </p:txBody>
        </p:sp>
      </p:grpSp>
      <p:sp>
        <p:nvSpPr>
          <p:cNvPr id="1667090" name="Line 18"/>
          <p:cNvSpPr>
            <a:spLocks noChangeAspect="1" noChangeShapeType="1"/>
          </p:cNvSpPr>
          <p:nvPr/>
        </p:nvSpPr>
        <p:spPr bwMode="auto">
          <a:xfrm>
            <a:off x="4140200" y="2373313"/>
            <a:ext cx="1588" cy="690562"/>
          </a:xfrm>
          <a:prstGeom prst="line">
            <a:avLst/>
          </a:prstGeom>
          <a:noFill/>
          <a:ln w="28575">
            <a:solidFill>
              <a:srgbClr val="000000"/>
            </a:solidFill>
            <a:round/>
            <a:headEnd/>
            <a:tailEnd type="triangle" w="med" len="lg"/>
          </a:ln>
          <a:effectLst/>
        </p:spPr>
        <p:txBody>
          <a:bodyPr/>
          <a:lstStyle/>
          <a:p>
            <a:endParaRPr lang="zh-CN" altLang="en-US"/>
          </a:p>
        </p:txBody>
      </p:sp>
      <p:sp>
        <p:nvSpPr>
          <p:cNvPr id="1667091" name="Text Box 19"/>
          <p:cNvSpPr txBox="1">
            <a:spLocks noChangeAspect="1" noChangeArrowheads="1"/>
          </p:cNvSpPr>
          <p:nvPr/>
        </p:nvSpPr>
        <p:spPr bwMode="auto">
          <a:xfrm>
            <a:off x="4211638" y="2544763"/>
            <a:ext cx="800100" cy="346075"/>
          </a:xfrm>
          <a:prstGeom prst="rect">
            <a:avLst/>
          </a:prstGeom>
          <a:solidFill>
            <a:srgbClr val="FFFFFF"/>
          </a:solidFill>
          <a:ln w="9525">
            <a:noFill/>
            <a:miter lim="800000"/>
            <a:headEnd/>
            <a:tailEnd/>
          </a:ln>
        </p:spPr>
        <p:txBody>
          <a:bodyPr lIns="0" tIns="0" rIns="0" bIns="0"/>
          <a:lstStyle/>
          <a:p>
            <a:pPr algn="just">
              <a:spcBef>
                <a:spcPct val="0"/>
              </a:spcBef>
            </a:pPr>
            <a:r>
              <a:rPr lang="zh-CN" altLang="en-US" sz="2000">
                <a:ea typeface="楷体_GB2312" pitchFamily="49" charset="-122"/>
              </a:rPr>
              <a:t>调度后</a:t>
            </a:r>
          </a:p>
        </p:txBody>
      </p:sp>
      <p:sp>
        <p:nvSpPr>
          <p:cNvPr id="1667092" name="Text Box 20"/>
          <p:cNvSpPr txBox="1">
            <a:spLocks noChangeAspect="1" noChangeArrowheads="1"/>
          </p:cNvSpPr>
          <p:nvPr/>
        </p:nvSpPr>
        <p:spPr bwMode="auto">
          <a:xfrm>
            <a:off x="3276600" y="4465638"/>
            <a:ext cx="1876425" cy="360362"/>
          </a:xfrm>
          <a:prstGeom prst="rect">
            <a:avLst/>
          </a:prstGeom>
          <a:solidFill>
            <a:srgbClr val="CCFFCC"/>
          </a:solidFill>
          <a:ln w="28575" algn="ctr">
            <a:solidFill>
              <a:srgbClr val="000000"/>
            </a:solidFill>
            <a:miter lim="800000"/>
            <a:headEnd/>
            <a:tailEnd/>
          </a:ln>
          <a:effectLst/>
        </p:spPr>
        <p:txBody>
          <a:bodyPr lIns="0" tIns="0" rIns="0" bIns="0" anchor="ctr"/>
          <a:lstStyle/>
          <a:p>
            <a:pPr>
              <a:spcBef>
                <a:spcPct val="0"/>
              </a:spcBef>
            </a:pPr>
            <a:r>
              <a:rPr lang="pt-BR" altLang="zh-CN" sz="2000">
                <a:ea typeface="楷体_GB2312" pitchFamily="49" charset="-122"/>
              </a:rPr>
              <a:t>SUB R4,R5,R6</a:t>
            </a:r>
            <a:endParaRPr lang="en-US" altLang="zh-CN" sz="2000">
              <a:ea typeface="楷体_GB2312" pitchFamily="49" charset="-122"/>
            </a:endParaRPr>
          </a:p>
        </p:txBody>
      </p:sp>
      <p:sp>
        <p:nvSpPr>
          <p:cNvPr id="1667093" name="Text Box 21"/>
          <p:cNvSpPr txBox="1">
            <a:spLocks noChangeAspect="1" noChangeArrowheads="1"/>
          </p:cNvSpPr>
          <p:nvPr/>
        </p:nvSpPr>
        <p:spPr bwMode="auto">
          <a:xfrm>
            <a:off x="5756275" y="292100"/>
            <a:ext cx="2200275" cy="2081213"/>
          </a:xfrm>
          <a:prstGeom prst="rect">
            <a:avLst/>
          </a:prstGeom>
          <a:solidFill>
            <a:srgbClr val="FFFF99"/>
          </a:solidFill>
          <a:ln w="28575">
            <a:solidFill>
              <a:srgbClr val="FF6600"/>
            </a:solidFill>
            <a:miter lim="800000"/>
            <a:headEnd/>
            <a:tailEnd/>
          </a:ln>
        </p:spPr>
        <p:txBody>
          <a:bodyPr/>
          <a:lstStyle/>
          <a:p>
            <a:pPr algn="just">
              <a:spcBef>
                <a:spcPct val="0"/>
              </a:spcBef>
            </a:pPr>
            <a:r>
              <a:rPr lang="pt-BR" altLang="zh-CN" sz="2000">
                <a:ea typeface="楷体_GB2312" pitchFamily="49" charset="-122"/>
              </a:rPr>
              <a:t>ADD R1,R2,R3</a:t>
            </a:r>
          </a:p>
          <a:p>
            <a:pPr algn="just">
              <a:spcBef>
                <a:spcPct val="0"/>
              </a:spcBef>
            </a:pPr>
            <a:r>
              <a:rPr lang="pt-BR" altLang="zh-CN" sz="2000">
                <a:ea typeface="楷体_GB2312" pitchFamily="49" charset="-122"/>
              </a:rPr>
              <a:t>If R1=0 then</a:t>
            </a:r>
          </a:p>
          <a:p>
            <a:pPr algn="just">
              <a:spcBef>
                <a:spcPct val="0"/>
              </a:spcBef>
            </a:pPr>
            <a:endParaRPr lang="pt-BR" altLang="zh-CN" sz="2000">
              <a:ea typeface="楷体_GB2312" pitchFamily="49" charset="-122"/>
            </a:endParaRPr>
          </a:p>
          <a:p>
            <a:pPr algn="just">
              <a:spcBef>
                <a:spcPct val="0"/>
              </a:spcBef>
            </a:pPr>
            <a:endParaRPr lang="pt-BR" altLang="zh-CN" sz="2000">
              <a:ea typeface="楷体_GB2312" pitchFamily="49" charset="-122"/>
            </a:endParaRPr>
          </a:p>
          <a:p>
            <a:pPr algn="just">
              <a:spcBef>
                <a:spcPts val="775"/>
              </a:spcBef>
            </a:pPr>
            <a:r>
              <a:rPr lang="pt-BR" altLang="zh-CN" sz="2000">
                <a:ea typeface="楷体_GB2312" pitchFamily="49" charset="-122"/>
              </a:rPr>
              <a:t>OR R7,R8,R9</a:t>
            </a:r>
          </a:p>
          <a:p>
            <a:pPr algn="just">
              <a:spcBef>
                <a:spcPct val="0"/>
              </a:spcBef>
            </a:pPr>
            <a:r>
              <a:rPr lang="pt-BR" altLang="zh-CN" sz="2000">
                <a:ea typeface="楷体_GB2312" pitchFamily="49" charset="-122"/>
              </a:rPr>
              <a:t>SUB R4,R5,R6</a:t>
            </a:r>
            <a:endParaRPr lang="en-US" altLang="zh-CN" sz="2000">
              <a:ea typeface="楷体_GB2312" pitchFamily="49" charset="-122"/>
            </a:endParaRPr>
          </a:p>
        </p:txBody>
      </p:sp>
      <p:sp>
        <p:nvSpPr>
          <p:cNvPr id="1667094" name="Text Box 22"/>
          <p:cNvSpPr txBox="1">
            <a:spLocks noChangeAspect="1" noChangeArrowheads="1"/>
          </p:cNvSpPr>
          <p:nvPr/>
        </p:nvSpPr>
        <p:spPr bwMode="auto">
          <a:xfrm>
            <a:off x="5940425" y="1157288"/>
            <a:ext cx="1600200" cy="346075"/>
          </a:xfrm>
          <a:prstGeom prst="rect">
            <a:avLst/>
          </a:prstGeom>
          <a:solidFill>
            <a:srgbClr val="CCFFCC"/>
          </a:solidFill>
          <a:ln w="28575" algn="ctr">
            <a:solidFill>
              <a:srgbClr val="000000"/>
            </a:solidFill>
            <a:miter lim="800000"/>
            <a:headEnd/>
            <a:tailEnd/>
          </a:ln>
          <a:effectLst/>
        </p:spPr>
        <p:txBody>
          <a:bodyPr lIns="0" tIns="0" rIns="0" bIns="0" anchor="ctr"/>
          <a:lstStyle/>
          <a:p>
            <a:pPr>
              <a:spcBef>
                <a:spcPct val="0"/>
              </a:spcBef>
            </a:pPr>
            <a:r>
              <a:rPr lang="zh-CN" altLang="en-US" sz="2000">
                <a:ea typeface="楷体_GB2312" pitchFamily="49" charset="-122"/>
              </a:rPr>
              <a:t>延迟槽</a:t>
            </a:r>
          </a:p>
        </p:txBody>
      </p:sp>
      <p:sp>
        <p:nvSpPr>
          <p:cNvPr id="1667095" name="Line 23"/>
          <p:cNvSpPr>
            <a:spLocks noChangeAspect="1" noChangeShapeType="1"/>
          </p:cNvSpPr>
          <p:nvPr/>
        </p:nvSpPr>
        <p:spPr bwMode="auto">
          <a:xfrm flipV="1">
            <a:off x="7321550" y="833438"/>
            <a:ext cx="454025" cy="0"/>
          </a:xfrm>
          <a:prstGeom prst="line">
            <a:avLst/>
          </a:prstGeom>
          <a:noFill/>
          <a:ln w="28575">
            <a:solidFill>
              <a:srgbClr val="000000"/>
            </a:solidFill>
            <a:round/>
            <a:headEnd/>
            <a:tailEnd/>
          </a:ln>
        </p:spPr>
        <p:txBody>
          <a:bodyPr/>
          <a:lstStyle/>
          <a:p>
            <a:endParaRPr lang="zh-CN" altLang="en-US"/>
          </a:p>
        </p:txBody>
      </p:sp>
      <p:sp>
        <p:nvSpPr>
          <p:cNvPr id="1667096" name="Line 24"/>
          <p:cNvSpPr>
            <a:spLocks noChangeAspect="1" noChangeShapeType="1"/>
          </p:cNvSpPr>
          <p:nvPr/>
        </p:nvSpPr>
        <p:spPr bwMode="auto">
          <a:xfrm>
            <a:off x="7775575" y="833438"/>
            <a:ext cx="1588" cy="1301750"/>
          </a:xfrm>
          <a:prstGeom prst="line">
            <a:avLst/>
          </a:prstGeom>
          <a:noFill/>
          <a:ln w="28575">
            <a:solidFill>
              <a:srgbClr val="000000"/>
            </a:solidFill>
            <a:round/>
            <a:headEnd/>
            <a:tailEnd/>
          </a:ln>
        </p:spPr>
        <p:txBody>
          <a:bodyPr/>
          <a:lstStyle/>
          <a:p>
            <a:endParaRPr lang="zh-CN" altLang="en-US"/>
          </a:p>
        </p:txBody>
      </p:sp>
      <p:sp>
        <p:nvSpPr>
          <p:cNvPr id="1667097" name="Line 25"/>
          <p:cNvSpPr>
            <a:spLocks noChangeAspect="1" noChangeShapeType="1"/>
          </p:cNvSpPr>
          <p:nvPr/>
        </p:nvSpPr>
        <p:spPr bwMode="auto">
          <a:xfrm flipH="1" flipV="1">
            <a:off x="7524750" y="2133600"/>
            <a:ext cx="254000" cy="1588"/>
          </a:xfrm>
          <a:prstGeom prst="line">
            <a:avLst/>
          </a:prstGeom>
          <a:noFill/>
          <a:ln w="28575">
            <a:solidFill>
              <a:srgbClr val="000000"/>
            </a:solidFill>
            <a:round/>
            <a:headEnd/>
            <a:tailEnd type="triangle" w="med" len="lg"/>
          </a:ln>
          <a:effectLst/>
        </p:spPr>
        <p:txBody>
          <a:bodyPr/>
          <a:lstStyle/>
          <a:p>
            <a:endParaRPr lang="zh-CN" altLang="en-US"/>
          </a:p>
        </p:txBody>
      </p:sp>
      <p:sp>
        <p:nvSpPr>
          <p:cNvPr id="1667098" name="Line 26"/>
          <p:cNvSpPr>
            <a:spLocks noChangeAspect="1" noChangeShapeType="1"/>
          </p:cNvSpPr>
          <p:nvPr/>
        </p:nvSpPr>
        <p:spPr bwMode="auto">
          <a:xfrm>
            <a:off x="6740525" y="2373313"/>
            <a:ext cx="1588" cy="692150"/>
          </a:xfrm>
          <a:prstGeom prst="line">
            <a:avLst/>
          </a:prstGeom>
          <a:noFill/>
          <a:ln w="28575">
            <a:solidFill>
              <a:srgbClr val="000000"/>
            </a:solidFill>
            <a:round/>
            <a:headEnd/>
            <a:tailEnd type="triangle" w="med" len="lg"/>
          </a:ln>
          <a:effectLst/>
        </p:spPr>
        <p:txBody>
          <a:bodyPr/>
          <a:lstStyle/>
          <a:p>
            <a:endParaRPr lang="zh-CN" altLang="en-US"/>
          </a:p>
        </p:txBody>
      </p:sp>
      <p:sp>
        <p:nvSpPr>
          <p:cNvPr id="1667099" name="Text Box 27"/>
          <p:cNvSpPr txBox="1">
            <a:spLocks noChangeAspect="1" noChangeArrowheads="1"/>
          </p:cNvSpPr>
          <p:nvPr/>
        </p:nvSpPr>
        <p:spPr bwMode="auto">
          <a:xfrm>
            <a:off x="6804025" y="2544763"/>
            <a:ext cx="801688" cy="349250"/>
          </a:xfrm>
          <a:prstGeom prst="rect">
            <a:avLst/>
          </a:prstGeom>
          <a:solidFill>
            <a:srgbClr val="FFFFFF"/>
          </a:solidFill>
          <a:ln w="9525">
            <a:noFill/>
            <a:miter lim="800000"/>
            <a:headEnd/>
            <a:tailEnd/>
          </a:ln>
        </p:spPr>
        <p:txBody>
          <a:bodyPr lIns="0" tIns="0" rIns="0" bIns="0"/>
          <a:lstStyle/>
          <a:p>
            <a:pPr algn="just">
              <a:spcBef>
                <a:spcPct val="0"/>
              </a:spcBef>
            </a:pPr>
            <a:r>
              <a:rPr lang="zh-CN" altLang="en-US" sz="2000">
                <a:ea typeface="楷体_GB2312" pitchFamily="49" charset="-122"/>
              </a:rPr>
              <a:t>调度后</a:t>
            </a:r>
          </a:p>
        </p:txBody>
      </p:sp>
      <p:sp>
        <p:nvSpPr>
          <p:cNvPr id="1667100" name="Text Box 28"/>
          <p:cNvSpPr txBox="1">
            <a:spLocks noChangeAspect="1" noChangeArrowheads="1"/>
          </p:cNvSpPr>
          <p:nvPr/>
        </p:nvSpPr>
        <p:spPr bwMode="auto">
          <a:xfrm>
            <a:off x="5756275" y="3051175"/>
            <a:ext cx="2200275" cy="2079625"/>
          </a:xfrm>
          <a:prstGeom prst="rect">
            <a:avLst/>
          </a:prstGeom>
          <a:solidFill>
            <a:srgbClr val="FFFF99"/>
          </a:solidFill>
          <a:ln w="28575">
            <a:solidFill>
              <a:srgbClr val="FF6600"/>
            </a:solidFill>
            <a:miter lim="800000"/>
            <a:headEnd/>
            <a:tailEnd/>
          </a:ln>
        </p:spPr>
        <p:txBody>
          <a:bodyPr/>
          <a:lstStyle/>
          <a:p>
            <a:pPr algn="just">
              <a:spcBef>
                <a:spcPct val="0"/>
              </a:spcBef>
            </a:pPr>
            <a:r>
              <a:rPr lang="pt-BR" altLang="zh-CN" sz="2000">
                <a:ea typeface="楷体_GB2312" pitchFamily="49" charset="-122"/>
              </a:rPr>
              <a:t>ADD R1,R2,R3</a:t>
            </a:r>
          </a:p>
          <a:p>
            <a:pPr algn="just">
              <a:spcBef>
                <a:spcPct val="0"/>
              </a:spcBef>
            </a:pPr>
            <a:r>
              <a:rPr lang="pt-BR" altLang="zh-CN" sz="2000">
                <a:ea typeface="楷体_GB2312" pitchFamily="49" charset="-122"/>
              </a:rPr>
              <a:t>If R1=0 then</a:t>
            </a:r>
          </a:p>
          <a:p>
            <a:pPr algn="just">
              <a:spcBef>
                <a:spcPct val="0"/>
              </a:spcBef>
            </a:pPr>
            <a:endParaRPr lang="pt-BR" altLang="zh-CN" sz="2000">
              <a:ea typeface="楷体_GB2312" pitchFamily="49" charset="-122"/>
            </a:endParaRPr>
          </a:p>
          <a:p>
            <a:pPr algn="just">
              <a:spcBef>
                <a:spcPct val="0"/>
              </a:spcBef>
            </a:pPr>
            <a:endParaRPr lang="pt-BR" altLang="zh-CN" sz="2000">
              <a:ea typeface="楷体_GB2312" pitchFamily="49" charset="-122"/>
            </a:endParaRPr>
          </a:p>
          <a:p>
            <a:pPr algn="just">
              <a:spcBef>
                <a:spcPts val="775"/>
              </a:spcBef>
            </a:pPr>
            <a:r>
              <a:rPr lang="pt-BR" altLang="zh-CN" sz="2000">
                <a:ea typeface="楷体_GB2312" pitchFamily="49" charset="-122"/>
              </a:rPr>
              <a:t>SUB R4,R5,R6</a:t>
            </a:r>
            <a:endParaRPr lang="en-US" altLang="zh-CN" sz="2000">
              <a:ea typeface="楷体_GB2312" pitchFamily="49" charset="-122"/>
            </a:endParaRPr>
          </a:p>
        </p:txBody>
      </p:sp>
      <p:sp>
        <p:nvSpPr>
          <p:cNvPr id="1667101" name="Text Box 29"/>
          <p:cNvSpPr txBox="1">
            <a:spLocks noChangeAspect="1" noChangeArrowheads="1"/>
          </p:cNvSpPr>
          <p:nvPr/>
        </p:nvSpPr>
        <p:spPr bwMode="auto">
          <a:xfrm>
            <a:off x="5940425" y="3933825"/>
            <a:ext cx="1600200" cy="346075"/>
          </a:xfrm>
          <a:prstGeom prst="rect">
            <a:avLst/>
          </a:prstGeom>
          <a:solidFill>
            <a:srgbClr val="CCFFCC"/>
          </a:solidFill>
          <a:ln w="28575" algn="ctr">
            <a:solidFill>
              <a:srgbClr val="000000"/>
            </a:solidFill>
            <a:miter lim="800000"/>
            <a:headEnd/>
            <a:tailEnd/>
          </a:ln>
          <a:effectLst/>
        </p:spPr>
        <p:txBody>
          <a:bodyPr lIns="0" tIns="0" rIns="0" bIns="0" anchor="ctr"/>
          <a:lstStyle/>
          <a:p>
            <a:pPr>
              <a:spcBef>
                <a:spcPct val="0"/>
              </a:spcBef>
            </a:pPr>
            <a:r>
              <a:rPr lang="pt-BR" altLang="zh-CN" sz="2000">
                <a:ea typeface="楷体_GB2312" pitchFamily="49" charset="-122"/>
              </a:rPr>
              <a:t>OR R7,R8,R9</a:t>
            </a:r>
            <a:endParaRPr lang="en-US" altLang="zh-CN" sz="2000">
              <a:ea typeface="楷体_GB2312" pitchFamily="49" charset="-122"/>
            </a:endParaRPr>
          </a:p>
        </p:txBody>
      </p:sp>
      <p:sp>
        <p:nvSpPr>
          <p:cNvPr id="1667102" name="Line 30"/>
          <p:cNvSpPr>
            <a:spLocks noChangeAspect="1" noChangeShapeType="1"/>
          </p:cNvSpPr>
          <p:nvPr/>
        </p:nvSpPr>
        <p:spPr bwMode="auto">
          <a:xfrm>
            <a:off x="4716463" y="1439863"/>
            <a:ext cx="501650" cy="1587"/>
          </a:xfrm>
          <a:prstGeom prst="line">
            <a:avLst/>
          </a:prstGeom>
          <a:noFill/>
          <a:ln w="28575">
            <a:solidFill>
              <a:srgbClr val="000000"/>
            </a:solidFill>
            <a:round/>
            <a:headEnd/>
            <a:tailEnd/>
          </a:ln>
        </p:spPr>
        <p:txBody>
          <a:bodyPr/>
          <a:lstStyle/>
          <a:p>
            <a:endParaRPr lang="zh-CN" altLang="en-US"/>
          </a:p>
        </p:txBody>
      </p:sp>
      <p:sp>
        <p:nvSpPr>
          <p:cNvPr id="1667103" name="Line 31"/>
          <p:cNvSpPr>
            <a:spLocks noChangeAspect="1" noChangeShapeType="1"/>
          </p:cNvSpPr>
          <p:nvPr/>
        </p:nvSpPr>
        <p:spPr bwMode="auto">
          <a:xfrm>
            <a:off x="5218113" y="504825"/>
            <a:ext cx="1587" cy="935038"/>
          </a:xfrm>
          <a:prstGeom prst="line">
            <a:avLst/>
          </a:prstGeom>
          <a:noFill/>
          <a:ln w="28575">
            <a:solidFill>
              <a:srgbClr val="000000"/>
            </a:solidFill>
            <a:round/>
            <a:headEnd/>
            <a:tailEnd/>
          </a:ln>
        </p:spPr>
        <p:txBody>
          <a:bodyPr/>
          <a:lstStyle/>
          <a:p>
            <a:endParaRPr lang="zh-CN" altLang="en-US"/>
          </a:p>
        </p:txBody>
      </p:sp>
      <p:sp>
        <p:nvSpPr>
          <p:cNvPr id="1667104" name="Line 32"/>
          <p:cNvSpPr>
            <a:spLocks noChangeAspect="1" noChangeShapeType="1"/>
          </p:cNvSpPr>
          <p:nvPr/>
        </p:nvSpPr>
        <p:spPr bwMode="auto">
          <a:xfrm flipH="1">
            <a:off x="4951413" y="503238"/>
            <a:ext cx="266700" cy="1587"/>
          </a:xfrm>
          <a:prstGeom prst="line">
            <a:avLst/>
          </a:prstGeom>
          <a:noFill/>
          <a:ln w="28575">
            <a:solidFill>
              <a:srgbClr val="000000"/>
            </a:solidFill>
            <a:round/>
            <a:headEnd/>
            <a:tailEnd type="triangle" w="med" len="lg"/>
          </a:ln>
          <a:effectLst/>
        </p:spPr>
        <p:txBody>
          <a:bodyPr/>
          <a:lstStyle/>
          <a:p>
            <a:endParaRPr lang="zh-CN" altLang="en-US"/>
          </a:p>
        </p:txBody>
      </p:sp>
      <p:sp>
        <p:nvSpPr>
          <p:cNvPr id="1667105" name="Line 33"/>
          <p:cNvSpPr>
            <a:spLocks noChangeAspect="1" noChangeShapeType="1"/>
          </p:cNvSpPr>
          <p:nvPr/>
        </p:nvSpPr>
        <p:spPr bwMode="auto">
          <a:xfrm flipV="1">
            <a:off x="7321550" y="3600450"/>
            <a:ext cx="454025" cy="1588"/>
          </a:xfrm>
          <a:prstGeom prst="line">
            <a:avLst/>
          </a:prstGeom>
          <a:noFill/>
          <a:ln w="28575">
            <a:solidFill>
              <a:srgbClr val="000000"/>
            </a:solidFill>
            <a:round/>
            <a:headEnd/>
            <a:tailEnd/>
          </a:ln>
        </p:spPr>
        <p:txBody>
          <a:bodyPr/>
          <a:lstStyle/>
          <a:p>
            <a:endParaRPr lang="zh-CN" altLang="en-US"/>
          </a:p>
        </p:txBody>
      </p:sp>
      <p:sp>
        <p:nvSpPr>
          <p:cNvPr id="1667106" name="Line 34"/>
          <p:cNvSpPr>
            <a:spLocks noChangeAspect="1" noChangeShapeType="1"/>
          </p:cNvSpPr>
          <p:nvPr/>
        </p:nvSpPr>
        <p:spPr bwMode="auto">
          <a:xfrm>
            <a:off x="7775575" y="3600450"/>
            <a:ext cx="1588" cy="1008063"/>
          </a:xfrm>
          <a:prstGeom prst="line">
            <a:avLst/>
          </a:prstGeom>
          <a:noFill/>
          <a:ln w="28575">
            <a:solidFill>
              <a:srgbClr val="000000"/>
            </a:solidFill>
            <a:round/>
            <a:headEnd/>
            <a:tailEnd/>
          </a:ln>
        </p:spPr>
        <p:txBody>
          <a:bodyPr/>
          <a:lstStyle/>
          <a:p>
            <a:endParaRPr lang="zh-CN" altLang="en-US"/>
          </a:p>
        </p:txBody>
      </p:sp>
      <p:sp>
        <p:nvSpPr>
          <p:cNvPr id="1667107" name="Line 35"/>
          <p:cNvSpPr>
            <a:spLocks noChangeAspect="1" noChangeShapeType="1"/>
          </p:cNvSpPr>
          <p:nvPr/>
        </p:nvSpPr>
        <p:spPr bwMode="auto">
          <a:xfrm flipH="1" flipV="1">
            <a:off x="7524750" y="4608513"/>
            <a:ext cx="250825" cy="0"/>
          </a:xfrm>
          <a:prstGeom prst="line">
            <a:avLst/>
          </a:prstGeom>
          <a:noFill/>
          <a:ln w="28575">
            <a:solidFill>
              <a:srgbClr val="000000"/>
            </a:solidFill>
            <a:round/>
            <a:headEnd/>
            <a:tailEnd type="triangle" w="med" len="lg"/>
          </a:ln>
          <a:effectLst/>
        </p:spPr>
        <p:txBody>
          <a:bodyPr/>
          <a:lstStyle/>
          <a:p>
            <a:endParaRPr lang="zh-CN" altLang="en-US"/>
          </a:p>
        </p:txBody>
      </p:sp>
      <p:sp>
        <p:nvSpPr>
          <p:cNvPr id="1667108" name="Text Box 36"/>
          <p:cNvSpPr txBox="1">
            <a:spLocks noChangeAspect="1" noChangeArrowheads="1"/>
          </p:cNvSpPr>
          <p:nvPr/>
        </p:nvSpPr>
        <p:spPr bwMode="auto">
          <a:xfrm>
            <a:off x="755650" y="5257800"/>
            <a:ext cx="1871663" cy="1014413"/>
          </a:xfrm>
          <a:prstGeom prst="rect">
            <a:avLst/>
          </a:prstGeom>
          <a:solidFill>
            <a:srgbClr val="FFFFFF"/>
          </a:solidFill>
          <a:ln w="9525">
            <a:noFill/>
            <a:miter lim="800000"/>
            <a:headEnd/>
            <a:tailEnd/>
          </a:ln>
        </p:spPr>
        <p:txBody>
          <a:bodyPr lIns="0" tIns="0" rIns="0" bIns="0"/>
          <a:lstStyle/>
          <a:p>
            <a:pPr algn="just">
              <a:spcBef>
                <a:spcPct val="0"/>
              </a:spcBef>
            </a:pPr>
            <a:r>
              <a:rPr lang="en-US" altLang="zh-CN" sz="2000">
                <a:ea typeface="楷体_GB2312" pitchFamily="49" charset="-122"/>
              </a:rPr>
              <a:t>(a) </a:t>
            </a:r>
            <a:r>
              <a:rPr lang="zh-CN" altLang="en-US" sz="2000">
                <a:ea typeface="楷体_GB2312" pitchFamily="49" charset="-122"/>
              </a:rPr>
              <a:t>从分支前</a:t>
            </a:r>
          </a:p>
          <a:p>
            <a:pPr algn="just">
              <a:spcBef>
                <a:spcPct val="0"/>
              </a:spcBef>
            </a:pPr>
            <a:r>
              <a:rPr lang="en-US" altLang="zh-CN" sz="2000">
                <a:latin typeface="宋体" charset="-122"/>
              </a:rPr>
              <a:t>(</a:t>
            </a:r>
            <a:r>
              <a:rPr lang="zh-CN" altLang="en-US" sz="2000">
                <a:ea typeface="楷体_GB2312" pitchFamily="49" charset="-122"/>
              </a:rPr>
              <a:t>被调度的指令必须与分支无关</a:t>
            </a:r>
            <a:r>
              <a:rPr lang="en-US" altLang="zh-CN" sz="2000">
                <a:latin typeface="宋体" charset="-122"/>
              </a:rPr>
              <a:t>)</a:t>
            </a:r>
          </a:p>
        </p:txBody>
      </p:sp>
      <p:sp>
        <p:nvSpPr>
          <p:cNvPr id="1667109" name="Text Box 37"/>
          <p:cNvSpPr txBox="1">
            <a:spLocks noChangeAspect="1" noChangeArrowheads="1"/>
          </p:cNvSpPr>
          <p:nvPr/>
        </p:nvSpPr>
        <p:spPr bwMode="auto">
          <a:xfrm>
            <a:off x="2987675" y="5257800"/>
            <a:ext cx="2376488" cy="1339850"/>
          </a:xfrm>
          <a:prstGeom prst="rect">
            <a:avLst/>
          </a:prstGeom>
          <a:solidFill>
            <a:srgbClr val="FFFFFF"/>
          </a:solidFill>
          <a:ln w="9525">
            <a:noFill/>
            <a:miter lim="800000"/>
            <a:headEnd/>
            <a:tailEnd/>
          </a:ln>
        </p:spPr>
        <p:txBody>
          <a:bodyPr lIns="0" tIns="0" rIns="0" bIns="0"/>
          <a:lstStyle/>
          <a:p>
            <a:pPr algn="just">
              <a:spcBef>
                <a:spcPct val="0"/>
              </a:spcBef>
            </a:pPr>
            <a:r>
              <a:rPr lang="en-US" altLang="zh-CN" sz="2000">
                <a:ea typeface="楷体_GB2312" pitchFamily="49" charset="-122"/>
              </a:rPr>
              <a:t>(b) </a:t>
            </a:r>
            <a:r>
              <a:rPr lang="zh-CN" altLang="en-US" sz="2000">
                <a:ea typeface="楷体_GB2312" pitchFamily="49" charset="-122"/>
              </a:rPr>
              <a:t>从目标处</a:t>
            </a:r>
          </a:p>
          <a:p>
            <a:pPr algn="just">
              <a:lnSpc>
                <a:spcPct val="88000"/>
              </a:lnSpc>
              <a:spcBef>
                <a:spcPct val="0"/>
              </a:spcBef>
            </a:pPr>
            <a:r>
              <a:rPr lang="en-US" altLang="zh-CN" sz="2000">
                <a:ea typeface="楷体_GB2312" pitchFamily="49" charset="-122"/>
              </a:rPr>
              <a:t>(</a:t>
            </a:r>
            <a:r>
              <a:rPr lang="zh-CN" altLang="en-US" sz="2000">
                <a:ea typeface="楷体_GB2312" pitchFamily="49" charset="-122"/>
              </a:rPr>
              <a:t>必须保证在分支失败时执行被调度的指令不会导致错误。有可能需要复制指令</a:t>
            </a:r>
            <a:r>
              <a:rPr lang="en-US" altLang="zh-CN" sz="2000">
                <a:ea typeface="楷体_GB2312" pitchFamily="49" charset="-122"/>
              </a:rPr>
              <a:t>)</a:t>
            </a:r>
          </a:p>
        </p:txBody>
      </p:sp>
      <p:sp>
        <p:nvSpPr>
          <p:cNvPr id="1667110" name="Text Box 38"/>
          <p:cNvSpPr txBox="1">
            <a:spLocks noChangeAspect="1" noChangeArrowheads="1"/>
          </p:cNvSpPr>
          <p:nvPr/>
        </p:nvSpPr>
        <p:spPr bwMode="auto">
          <a:xfrm>
            <a:off x="5795963" y="5226050"/>
            <a:ext cx="2193925" cy="1111250"/>
          </a:xfrm>
          <a:prstGeom prst="rect">
            <a:avLst/>
          </a:prstGeom>
          <a:solidFill>
            <a:srgbClr val="FFFFFF"/>
          </a:solidFill>
          <a:ln w="9525">
            <a:noFill/>
            <a:miter lim="800000"/>
            <a:headEnd/>
            <a:tailEnd/>
          </a:ln>
        </p:spPr>
        <p:txBody>
          <a:bodyPr lIns="0" tIns="0" rIns="0" bIns="0"/>
          <a:lstStyle/>
          <a:p>
            <a:pPr algn="just">
              <a:spcBef>
                <a:spcPct val="0"/>
              </a:spcBef>
            </a:pPr>
            <a:r>
              <a:rPr lang="en-US" altLang="zh-CN" sz="2000">
                <a:ea typeface="楷体_GB2312" pitchFamily="49" charset="-122"/>
              </a:rPr>
              <a:t>(c) </a:t>
            </a:r>
            <a:r>
              <a:rPr lang="zh-CN" altLang="en-US" sz="2000">
                <a:ea typeface="楷体_GB2312" pitchFamily="49" charset="-122"/>
              </a:rPr>
              <a:t>从分支失败处</a:t>
            </a:r>
          </a:p>
          <a:p>
            <a:pPr algn="just">
              <a:lnSpc>
                <a:spcPct val="88000"/>
              </a:lnSpc>
              <a:spcBef>
                <a:spcPct val="0"/>
              </a:spcBef>
            </a:pPr>
            <a:r>
              <a:rPr lang="en-US" altLang="zh-CN" sz="2000">
                <a:latin typeface="宋体" charset="-122"/>
              </a:rPr>
              <a:t>(</a:t>
            </a:r>
            <a:r>
              <a:rPr lang="zh-CN" altLang="en-US" sz="2000">
                <a:ea typeface="楷体_GB2312" pitchFamily="49" charset="-122"/>
              </a:rPr>
              <a:t>必须保证在分支成功时执行被调度的指令不会导致错误</a:t>
            </a:r>
            <a:r>
              <a:rPr lang="en-US" altLang="zh-CN" sz="2000">
                <a:latin typeface="宋体" charset="-122"/>
              </a:rPr>
              <a:t>)</a:t>
            </a:r>
          </a:p>
        </p:txBody>
      </p:sp>
      <p:sp>
        <p:nvSpPr>
          <p:cNvPr id="1667111" name="Text Box 39"/>
          <p:cNvSpPr txBox="1">
            <a:spLocks noChangeAspect="1" noChangeArrowheads="1"/>
          </p:cNvSpPr>
          <p:nvPr/>
        </p:nvSpPr>
        <p:spPr bwMode="auto">
          <a:xfrm>
            <a:off x="7993063" y="2305050"/>
            <a:ext cx="971550" cy="3671888"/>
          </a:xfrm>
          <a:prstGeom prst="rect">
            <a:avLst/>
          </a:prstGeom>
          <a:noFill/>
          <a:ln w="9525">
            <a:noFill/>
            <a:miter lim="800000"/>
            <a:headEnd/>
            <a:tailEnd/>
          </a:ln>
        </p:spPr>
        <p:txBody>
          <a:bodyPr lIns="0" tIns="0" rIns="0" bIns="0" anchor="ctr"/>
          <a:lstStyle/>
          <a:p>
            <a:pPr>
              <a:spcBef>
                <a:spcPct val="0"/>
              </a:spcBef>
            </a:pPr>
            <a:r>
              <a:rPr lang="zh-CN" altLang="en-US" sz="2400">
                <a:solidFill>
                  <a:schemeClr val="bg2"/>
                </a:solidFill>
                <a:ea typeface="楷体_GB2312" pitchFamily="49" charset="-122"/>
              </a:rPr>
              <a:t>图</a:t>
            </a:r>
            <a:r>
              <a:rPr lang="en-US" altLang="zh-CN" sz="2400">
                <a:solidFill>
                  <a:schemeClr val="bg2"/>
                </a:solidFill>
                <a:ea typeface="楷体_GB2312" pitchFamily="49" charset="-122"/>
              </a:rPr>
              <a:t>7.25</a:t>
            </a:r>
          </a:p>
          <a:p>
            <a:pPr>
              <a:spcBef>
                <a:spcPct val="0"/>
              </a:spcBef>
            </a:pPr>
            <a:r>
              <a:rPr lang="zh-CN" altLang="en-US" sz="2400">
                <a:solidFill>
                  <a:schemeClr val="bg2"/>
                </a:solidFill>
                <a:ea typeface="楷体_GB2312" pitchFamily="49" charset="-122"/>
              </a:rPr>
              <a:t>调</a:t>
            </a:r>
          </a:p>
          <a:p>
            <a:pPr>
              <a:spcBef>
                <a:spcPct val="0"/>
              </a:spcBef>
            </a:pPr>
            <a:r>
              <a:rPr lang="zh-CN" altLang="en-US" sz="2400">
                <a:solidFill>
                  <a:schemeClr val="bg2"/>
                </a:solidFill>
                <a:ea typeface="楷体_GB2312" pitchFamily="49" charset="-122"/>
              </a:rPr>
              <a:t>度</a:t>
            </a:r>
          </a:p>
          <a:p>
            <a:pPr>
              <a:spcBef>
                <a:spcPct val="0"/>
              </a:spcBef>
            </a:pPr>
            <a:r>
              <a:rPr lang="zh-CN" altLang="en-US" sz="2400">
                <a:solidFill>
                  <a:schemeClr val="bg2"/>
                </a:solidFill>
                <a:ea typeface="楷体_GB2312" pitchFamily="49" charset="-122"/>
              </a:rPr>
              <a:t>延</a:t>
            </a:r>
          </a:p>
          <a:p>
            <a:pPr>
              <a:spcBef>
                <a:spcPct val="0"/>
              </a:spcBef>
            </a:pPr>
            <a:r>
              <a:rPr lang="zh-CN" altLang="en-US" sz="2400">
                <a:solidFill>
                  <a:schemeClr val="bg2"/>
                </a:solidFill>
                <a:ea typeface="楷体_GB2312" pitchFamily="49" charset="-122"/>
              </a:rPr>
              <a:t>迟</a:t>
            </a:r>
          </a:p>
          <a:p>
            <a:pPr>
              <a:spcBef>
                <a:spcPct val="0"/>
              </a:spcBef>
            </a:pPr>
            <a:r>
              <a:rPr lang="zh-CN" altLang="en-US" sz="2400">
                <a:solidFill>
                  <a:schemeClr val="bg2"/>
                </a:solidFill>
                <a:ea typeface="楷体_GB2312" pitchFamily="49" charset="-122"/>
              </a:rPr>
              <a:t>槽</a:t>
            </a:r>
          </a:p>
          <a:p>
            <a:pPr>
              <a:spcBef>
                <a:spcPct val="0"/>
              </a:spcBef>
            </a:pPr>
            <a:r>
              <a:rPr lang="zh-CN" altLang="en-US" sz="2400">
                <a:solidFill>
                  <a:schemeClr val="bg2"/>
                </a:solidFill>
                <a:ea typeface="楷体_GB2312" pitchFamily="49" charset="-122"/>
              </a:rPr>
              <a:t>的</a:t>
            </a:r>
          </a:p>
          <a:p>
            <a:pPr>
              <a:spcBef>
                <a:spcPct val="0"/>
              </a:spcBef>
            </a:pPr>
            <a:r>
              <a:rPr lang="zh-CN" altLang="en-US" sz="2400">
                <a:solidFill>
                  <a:schemeClr val="bg2"/>
                </a:solidFill>
                <a:ea typeface="楷体_GB2312" pitchFamily="49" charset="-122"/>
              </a:rPr>
              <a:t>方</a:t>
            </a:r>
          </a:p>
          <a:p>
            <a:pPr>
              <a:spcBef>
                <a:spcPct val="0"/>
              </a:spcBef>
            </a:pPr>
            <a:r>
              <a:rPr lang="zh-CN" altLang="en-US" sz="2400">
                <a:solidFill>
                  <a:schemeClr val="bg2"/>
                </a:solidFill>
                <a:ea typeface="楷体_GB2312" pitchFamily="49" charset="-122"/>
              </a:rPr>
              <a:t>法</a:t>
            </a:r>
          </a:p>
        </p:txBody>
      </p:sp>
      <p:sp>
        <p:nvSpPr>
          <p:cNvPr id="1667112" name="Line 40"/>
          <p:cNvSpPr>
            <a:spLocks noChangeAspect="1" noChangeShapeType="1"/>
          </p:cNvSpPr>
          <p:nvPr/>
        </p:nvSpPr>
        <p:spPr bwMode="auto">
          <a:xfrm>
            <a:off x="2124075" y="3600450"/>
            <a:ext cx="528638" cy="0"/>
          </a:xfrm>
          <a:prstGeom prst="line">
            <a:avLst/>
          </a:prstGeom>
          <a:noFill/>
          <a:ln w="28575">
            <a:solidFill>
              <a:srgbClr val="000000"/>
            </a:solidFill>
            <a:round/>
            <a:headEnd/>
            <a:tailEnd/>
          </a:ln>
        </p:spPr>
        <p:txBody>
          <a:bodyPr/>
          <a:lstStyle/>
          <a:p>
            <a:endParaRPr lang="zh-CN" altLang="en-US"/>
          </a:p>
        </p:txBody>
      </p:sp>
      <p:sp>
        <p:nvSpPr>
          <p:cNvPr id="1667113" name="Line 41"/>
          <p:cNvSpPr>
            <a:spLocks noChangeAspect="1" noChangeShapeType="1"/>
          </p:cNvSpPr>
          <p:nvPr/>
        </p:nvSpPr>
        <p:spPr bwMode="auto">
          <a:xfrm>
            <a:off x="2652713" y="3600450"/>
            <a:ext cx="1587" cy="1039813"/>
          </a:xfrm>
          <a:prstGeom prst="line">
            <a:avLst/>
          </a:prstGeom>
          <a:noFill/>
          <a:ln w="28575">
            <a:solidFill>
              <a:srgbClr val="000000"/>
            </a:solidFill>
            <a:round/>
            <a:headEnd/>
            <a:tailEnd/>
          </a:ln>
        </p:spPr>
        <p:txBody>
          <a:bodyPr/>
          <a:lstStyle/>
          <a:p>
            <a:endParaRPr lang="zh-CN" altLang="en-US"/>
          </a:p>
        </p:txBody>
      </p:sp>
      <p:sp>
        <p:nvSpPr>
          <p:cNvPr id="1667114" name="Line 42"/>
          <p:cNvSpPr>
            <a:spLocks noChangeAspect="1" noChangeShapeType="1"/>
          </p:cNvSpPr>
          <p:nvPr/>
        </p:nvSpPr>
        <p:spPr bwMode="auto">
          <a:xfrm flipH="1">
            <a:off x="2052638" y="4640263"/>
            <a:ext cx="600075" cy="0"/>
          </a:xfrm>
          <a:prstGeom prst="line">
            <a:avLst/>
          </a:prstGeom>
          <a:noFill/>
          <a:ln w="28575">
            <a:solidFill>
              <a:srgbClr val="000000"/>
            </a:solidFill>
            <a:round/>
            <a:headEnd/>
            <a:tailEnd type="triangle" w="med" len="lg"/>
          </a:ln>
        </p:spPr>
        <p:txBody>
          <a:bodyPr/>
          <a:lstStyle/>
          <a:p>
            <a:endParaRPr lang="zh-CN" altLang="en-US"/>
          </a:p>
        </p:txBody>
      </p:sp>
      <p:sp>
        <p:nvSpPr>
          <p:cNvPr id="1667115" name="Text Box 43"/>
          <p:cNvSpPr txBox="1">
            <a:spLocks noChangeAspect="1" noChangeArrowheads="1"/>
          </p:cNvSpPr>
          <p:nvPr/>
        </p:nvSpPr>
        <p:spPr bwMode="auto">
          <a:xfrm>
            <a:off x="395288" y="2651125"/>
            <a:ext cx="1223962" cy="346075"/>
          </a:xfrm>
          <a:prstGeom prst="rect">
            <a:avLst/>
          </a:prstGeom>
          <a:noFill/>
          <a:ln w="9525">
            <a:noFill/>
            <a:miter lim="800000"/>
            <a:headEnd/>
            <a:tailEnd/>
          </a:ln>
        </p:spPr>
        <p:txBody>
          <a:bodyPr lIns="0" tIns="0" rIns="0" bIns="0"/>
          <a:lstStyle/>
          <a:p>
            <a:pPr algn="just">
              <a:spcBef>
                <a:spcPct val="0"/>
              </a:spcBef>
            </a:pPr>
            <a:r>
              <a:rPr lang="zh-CN" altLang="en-US" sz="2000">
                <a:solidFill>
                  <a:srgbClr val="FF0000"/>
                </a:solidFill>
                <a:ea typeface="楷体_GB2312" pitchFamily="49" charset="-122"/>
              </a:rPr>
              <a:t>延迟转移</a:t>
            </a:r>
          </a:p>
        </p:txBody>
      </p:sp>
      <p:sp>
        <p:nvSpPr>
          <p:cNvPr id="1667116" name="Text Box 44"/>
          <p:cNvSpPr txBox="1">
            <a:spLocks noChangeAspect="1" noChangeArrowheads="1"/>
          </p:cNvSpPr>
          <p:nvPr/>
        </p:nvSpPr>
        <p:spPr bwMode="auto">
          <a:xfrm>
            <a:off x="2987675" y="2420938"/>
            <a:ext cx="1584325" cy="720725"/>
          </a:xfrm>
          <a:prstGeom prst="rect">
            <a:avLst/>
          </a:prstGeom>
          <a:noFill/>
          <a:ln w="9525">
            <a:noFill/>
            <a:miter lim="800000"/>
            <a:headEnd/>
            <a:tailEnd/>
          </a:ln>
        </p:spPr>
        <p:txBody>
          <a:bodyPr lIns="0" tIns="0" rIns="0" bIns="0"/>
          <a:lstStyle/>
          <a:p>
            <a:pPr algn="just">
              <a:spcBef>
                <a:spcPct val="0"/>
              </a:spcBef>
            </a:pPr>
            <a:r>
              <a:rPr lang="zh-CN" altLang="en-US" sz="2000">
                <a:solidFill>
                  <a:srgbClr val="FF0000"/>
                </a:solidFill>
                <a:ea typeface="楷体_GB2312" pitchFamily="49" charset="-122"/>
              </a:rPr>
              <a:t>指令取消：</a:t>
            </a:r>
          </a:p>
          <a:p>
            <a:pPr algn="just">
              <a:spcBef>
                <a:spcPct val="0"/>
              </a:spcBef>
            </a:pPr>
            <a:r>
              <a:rPr lang="zh-CN" altLang="en-US" sz="2000">
                <a:solidFill>
                  <a:srgbClr val="FF0000"/>
                </a:solidFill>
                <a:ea typeface="楷体_GB2312" pitchFamily="49" charset="-122"/>
              </a:rPr>
              <a:t>向后转移</a:t>
            </a:r>
          </a:p>
        </p:txBody>
      </p:sp>
      <p:sp>
        <p:nvSpPr>
          <p:cNvPr id="1667117" name="Text Box 45"/>
          <p:cNvSpPr txBox="1">
            <a:spLocks noChangeAspect="1" noChangeArrowheads="1"/>
          </p:cNvSpPr>
          <p:nvPr/>
        </p:nvSpPr>
        <p:spPr bwMode="auto">
          <a:xfrm>
            <a:off x="5580063" y="2420938"/>
            <a:ext cx="1584325" cy="720725"/>
          </a:xfrm>
          <a:prstGeom prst="rect">
            <a:avLst/>
          </a:prstGeom>
          <a:noFill/>
          <a:ln w="9525">
            <a:noFill/>
            <a:miter lim="800000"/>
            <a:headEnd/>
            <a:tailEnd/>
          </a:ln>
        </p:spPr>
        <p:txBody>
          <a:bodyPr lIns="0" tIns="0" rIns="0" bIns="0"/>
          <a:lstStyle/>
          <a:p>
            <a:pPr algn="just">
              <a:spcBef>
                <a:spcPct val="0"/>
              </a:spcBef>
            </a:pPr>
            <a:r>
              <a:rPr lang="zh-CN" altLang="en-US" sz="2000">
                <a:solidFill>
                  <a:srgbClr val="FF0000"/>
                </a:solidFill>
                <a:ea typeface="楷体_GB2312" pitchFamily="49" charset="-122"/>
              </a:rPr>
              <a:t>指令取消：</a:t>
            </a:r>
          </a:p>
          <a:p>
            <a:pPr algn="just">
              <a:spcBef>
                <a:spcPct val="0"/>
              </a:spcBef>
            </a:pPr>
            <a:r>
              <a:rPr lang="zh-CN" altLang="en-US" sz="2000">
                <a:solidFill>
                  <a:srgbClr val="FF0000"/>
                </a:solidFill>
                <a:ea typeface="楷体_GB2312" pitchFamily="49" charset="-122"/>
              </a:rPr>
              <a:t>向前转移</a:t>
            </a:r>
          </a:p>
        </p:txBody>
      </p:sp>
    </p:spTree>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9CD75FC1-06BE-4B90-B6A5-4353766D8080}" type="slidenum">
              <a:rPr lang="zh-CN" altLang="en-US"/>
              <a:pPr/>
              <a:t>41</a:t>
            </a:fld>
            <a:endParaRPr lang="en-US" altLang="zh-CN"/>
          </a:p>
        </p:txBody>
      </p:sp>
      <p:sp>
        <p:nvSpPr>
          <p:cNvPr id="1723394" name="Rectangle 2"/>
          <p:cNvSpPr>
            <a:spLocks noGrp="1" noChangeArrowheads="1"/>
          </p:cNvSpPr>
          <p:nvPr>
            <p:ph type="title"/>
          </p:nvPr>
        </p:nvSpPr>
        <p:spPr/>
        <p:txBody>
          <a:bodyPr/>
          <a:lstStyle/>
          <a:p>
            <a:r>
              <a:rPr lang="en-US" altLang="zh-CN"/>
              <a:t>7.5.4 </a:t>
            </a:r>
            <a:r>
              <a:rPr lang="zh-CN" altLang="en-US"/>
              <a:t>控制相关</a:t>
            </a:r>
            <a:r>
              <a:rPr lang="zh-CN" altLang="en-US">
                <a:solidFill>
                  <a:srgbClr val="006600"/>
                </a:solidFill>
              </a:rPr>
              <a:t>－</a:t>
            </a:r>
            <a:r>
              <a:rPr kumimoji="1" lang="zh-CN" altLang="en-US">
                <a:solidFill>
                  <a:srgbClr val="CC0066"/>
                </a:solidFill>
              </a:rPr>
              <a:t>对</a:t>
            </a:r>
            <a:r>
              <a:rPr kumimoji="1" lang="zh-CN" altLang="en-US">
                <a:solidFill>
                  <a:srgbClr val="FF0000"/>
                </a:solidFill>
              </a:rPr>
              <a:t>条件分支</a:t>
            </a:r>
            <a:r>
              <a:rPr kumimoji="1" lang="zh-CN" altLang="en-US">
                <a:solidFill>
                  <a:srgbClr val="CC0066"/>
                </a:solidFill>
              </a:rPr>
              <a:t>指令的处理方法</a:t>
            </a:r>
          </a:p>
        </p:txBody>
      </p:sp>
      <p:sp>
        <p:nvSpPr>
          <p:cNvPr id="1723395" name="Rectangle 3"/>
          <p:cNvSpPr>
            <a:spLocks noGrp="1" noChangeArrowheads="1"/>
          </p:cNvSpPr>
          <p:nvPr>
            <p:ph type="body" idx="1"/>
          </p:nvPr>
        </p:nvSpPr>
        <p:spPr>
          <a:xfrm>
            <a:off x="250825" y="1628775"/>
            <a:ext cx="8569325" cy="3168650"/>
          </a:xfrm>
        </p:spPr>
        <p:txBody>
          <a:bodyPr/>
          <a:lstStyle/>
          <a:p>
            <a:r>
              <a:rPr lang="zh-CN" altLang="en-US">
                <a:solidFill>
                  <a:schemeClr val="bg2"/>
                </a:solidFill>
                <a:ea typeface="黑体" pitchFamily="2" charset="-122"/>
              </a:rPr>
              <a:t>加快</a:t>
            </a:r>
            <a:r>
              <a:rPr lang="zh-CN" altLang="en-US">
                <a:solidFill>
                  <a:srgbClr val="CC0000"/>
                </a:solidFill>
                <a:ea typeface="黑体" pitchFamily="2" charset="-122"/>
              </a:rPr>
              <a:t>单条指令内部</a:t>
            </a:r>
            <a:r>
              <a:rPr lang="zh-CN" altLang="en-US">
                <a:solidFill>
                  <a:schemeClr val="bg2"/>
                </a:solidFill>
                <a:ea typeface="黑体" pitchFamily="2" charset="-122"/>
              </a:rPr>
              <a:t>条件码的形成</a:t>
            </a:r>
            <a:r>
              <a:rPr lang="zh-CN" altLang="en-US">
                <a:ea typeface="黑体" pitchFamily="2" charset="-122"/>
              </a:rPr>
              <a:t>，不等指令执行完，就提前形成反映运算结果的条件码。</a:t>
            </a:r>
          </a:p>
          <a:p>
            <a:r>
              <a:rPr lang="zh-CN" altLang="en-US">
                <a:solidFill>
                  <a:schemeClr val="bg2"/>
                </a:solidFill>
                <a:ea typeface="黑体" pitchFamily="2" charset="-122"/>
              </a:rPr>
              <a:t>在</a:t>
            </a:r>
            <a:r>
              <a:rPr lang="zh-CN" altLang="en-US">
                <a:solidFill>
                  <a:srgbClr val="CC0000"/>
                </a:solidFill>
                <a:ea typeface="黑体" pitchFamily="2" charset="-122"/>
              </a:rPr>
              <a:t>一段程序内</a:t>
            </a:r>
            <a:r>
              <a:rPr lang="zh-CN" altLang="en-US">
                <a:solidFill>
                  <a:schemeClr val="bg2"/>
                </a:solidFill>
                <a:ea typeface="黑体" pitchFamily="2" charset="-122"/>
              </a:rPr>
              <a:t>提前形成条件码</a:t>
            </a:r>
            <a:r>
              <a:rPr lang="zh-CN" altLang="en-US">
                <a:ea typeface="黑体" pitchFamily="2" charset="-122"/>
              </a:rPr>
              <a:t>，适合于</a:t>
            </a:r>
            <a:r>
              <a:rPr lang="zh-CN" altLang="en-US">
                <a:solidFill>
                  <a:srgbClr val="008000"/>
                </a:solidFill>
                <a:ea typeface="黑体" pitchFamily="2" charset="-122"/>
              </a:rPr>
              <a:t>循环型程序</a:t>
            </a:r>
            <a:r>
              <a:rPr lang="zh-CN" altLang="en-US">
                <a:ea typeface="黑体" pitchFamily="2" charset="-122"/>
              </a:rPr>
              <a:t>在判断循环是否继续时的转移情况。</a:t>
            </a:r>
          </a:p>
        </p:txBody>
      </p:sp>
      <p:sp>
        <p:nvSpPr>
          <p:cNvPr id="1723396" name="Rectangle 4"/>
          <p:cNvSpPr>
            <a:spLocks noChangeArrowheads="1"/>
          </p:cNvSpPr>
          <p:nvPr/>
        </p:nvSpPr>
        <p:spPr bwMode="auto">
          <a:xfrm>
            <a:off x="719138" y="476250"/>
            <a:ext cx="8245475" cy="519113"/>
          </a:xfrm>
          <a:prstGeom prst="rect">
            <a:avLst/>
          </a:prstGeom>
          <a:noFill/>
          <a:ln w="28575" algn="ctr">
            <a:noFill/>
            <a:miter lim="800000"/>
            <a:headEnd/>
            <a:tailEnd/>
          </a:ln>
          <a:effectLst/>
        </p:spPr>
        <p:txBody>
          <a:bodyPr anchor="ctr">
            <a:spAutoFit/>
          </a:bodyPr>
          <a:lstStyle/>
          <a:p>
            <a:pPr algn="l">
              <a:spcBef>
                <a:spcPct val="0"/>
              </a:spcBef>
            </a:pPr>
            <a:r>
              <a:rPr kumimoji="1" lang="zh-CN" altLang="en-US">
                <a:solidFill>
                  <a:srgbClr val="006600"/>
                </a:solidFill>
                <a:latin typeface="Arial" charset="0"/>
                <a:ea typeface="黑体" pitchFamily="2" charset="-122"/>
              </a:rPr>
              <a:t>方法</a:t>
            </a:r>
            <a:r>
              <a:rPr kumimoji="1" lang="en-US" altLang="zh-CN">
                <a:solidFill>
                  <a:srgbClr val="006600"/>
                </a:solidFill>
                <a:latin typeface="Arial" charset="0"/>
                <a:ea typeface="黑体" pitchFamily="2" charset="-122"/>
              </a:rPr>
              <a:t>7</a:t>
            </a:r>
            <a:r>
              <a:rPr kumimoji="1" lang="zh-CN" altLang="en-US">
                <a:solidFill>
                  <a:srgbClr val="006600"/>
                </a:solidFill>
                <a:latin typeface="Arial" charset="0"/>
                <a:ea typeface="黑体" pitchFamily="2" charset="-122"/>
              </a:rPr>
              <a:t>：加快和提前形成条件码</a:t>
            </a:r>
          </a:p>
        </p:txBody>
      </p:sp>
    </p:spTree>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D20FCD93-0DA9-4C8A-A4E6-55C3AD60EB61}" type="slidenum">
              <a:rPr lang="zh-CN" altLang="en-US"/>
              <a:pPr/>
              <a:t>42</a:t>
            </a:fld>
            <a:endParaRPr lang="en-US" altLang="zh-CN"/>
          </a:p>
        </p:txBody>
      </p:sp>
      <p:sp>
        <p:nvSpPr>
          <p:cNvPr id="1724418" name="Rectangle 2"/>
          <p:cNvSpPr>
            <a:spLocks noGrp="1" noChangeArrowheads="1"/>
          </p:cNvSpPr>
          <p:nvPr>
            <p:ph type="title"/>
          </p:nvPr>
        </p:nvSpPr>
        <p:spPr/>
        <p:txBody>
          <a:bodyPr/>
          <a:lstStyle/>
          <a:p>
            <a:r>
              <a:rPr lang="en-US" altLang="zh-CN"/>
              <a:t>7.5.4 </a:t>
            </a:r>
            <a:r>
              <a:rPr lang="zh-CN" altLang="en-US"/>
              <a:t>控制相关</a:t>
            </a:r>
            <a:r>
              <a:rPr lang="zh-CN" altLang="en-US">
                <a:solidFill>
                  <a:srgbClr val="006600"/>
                </a:solidFill>
              </a:rPr>
              <a:t>－</a:t>
            </a:r>
            <a:r>
              <a:rPr kumimoji="1" lang="zh-CN" altLang="en-US">
                <a:solidFill>
                  <a:srgbClr val="CC0066"/>
                </a:solidFill>
              </a:rPr>
              <a:t>对</a:t>
            </a:r>
            <a:r>
              <a:rPr kumimoji="1" lang="zh-CN" altLang="en-US">
                <a:solidFill>
                  <a:srgbClr val="FF0000"/>
                </a:solidFill>
              </a:rPr>
              <a:t>条件分支</a:t>
            </a:r>
            <a:r>
              <a:rPr kumimoji="1" lang="zh-CN" altLang="en-US">
                <a:solidFill>
                  <a:srgbClr val="CC0066"/>
                </a:solidFill>
              </a:rPr>
              <a:t>指令的处理方法</a:t>
            </a:r>
          </a:p>
        </p:txBody>
      </p:sp>
      <p:sp>
        <p:nvSpPr>
          <p:cNvPr id="1724420" name="Rectangle 4"/>
          <p:cNvSpPr>
            <a:spLocks noChangeArrowheads="1"/>
          </p:cNvSpPr>
          <p:nvPr/>
        </p:nvSpPr>
        <p:spPr bwMode="auto">
          <a:xfrm>
            <a:off x="719138" y="476250"/>
            <a:ext cx="8245475" cy="519113"/>
          </a:xfrm>
          <a:prstGeom prst="rect">
            <a:avLst/>
          </a:prstGeom>
          <a:noFill/>
          <a:ln w="28575" algn="ctr">
            <a:noFill/>
            <a:miter lim="800000"/>
            <a:headEnd/>
            <a:tailEnd/>
          </a:ln>
          <a:effectLst/>
        </p:spPr>
        <p:txBody>
          <a:bodyPr anchor="ctr">
            <a:spAutoFit/>
          </a:bodyPr>
          <a:lstStyle/>
          <a:p>
            <a:pPr algn="l">
              <a:spcBef>
                <a:spcPct val="0"/>
              </a:spcBef>
            </a:pPr>
            <a:r>
              <a:rPr kumimoji="1" lang="zh-CN" altLang="en-US">
                <a:solidFill>
                  <a:srgbClr val="006600"/>
                </a:solidFill>
                <a:latin typeface="Arial" charset="0"/>
                <a:ea typeface="黑体" pitchFamily="2" charset="-122"/>
              </a:rPr>
              <a:t>方法</a:t>
            </a:r>
            <a:r>
              <a:rPr kumimoji="1" lang="en-US" altLang="zh-CN">
                <a:solidFill>
                  <a:srgbClr val="006600"/>
                </a:solidFill>
                <a:latin typeface="Arial" charset="0"/>
                <a:ea typeface="黑体" pitchFamily="2" charset="-122"/>
              </a:rPr>
              <a:t>7</a:t>
            </a:r>
            <a:r>
              <a:rPr kumimoji="1" lang="zh-CN" altLang="en-US">
                <a:solidFill>
                  <a:srgbClr val="006600"/>
                </a:solidFill>
                <a:latin typeface="Arial" charset="0"/>
                <a:ea typeface="黑体" pitchFamily="2" charset="-122"/>
              </a:rPr>
              <a:t>：加快和提前形成条件码</a:t>
            </a:r>
          </a:p>
        </p:txBody>
      </p:sp>
      <p:sp>
        <p:nvSpPr>
          <p:cNvPr id="1724423" name="Rectangle 7"/>
          <p:cNvSpPr>
            <a:spLocks noGrp="1" noChangeArrowheads="1"/>
          </p:cNvSpPr>
          <p:nvPr>
            <p:ph type="body" idx="1"/>
          </p:nvPr>
        </p:nvSpPr>
        <p:spPr>
          <a:xfrm>
            <a:off x="539750" y="1412875"/>
            <a:ext cx="8135938" cy="4392613"/>
          </a:xfrm>
          <a:noFill/>
          <a:ln/>
        </p:spPr>
        <p:txBody>
          <a:bodyPr/>
          <a:lstStyle/>
          <a:p>
            <a:pPr marL="444500" indent="-444500">
              <a:lnSpc>
                <a:spcPct val="110000"/>
              </a:lnSpc>
              <a:spcBef>
                <a:spcPct val="0"/>
              </a:spcBef>
              <a:buClrTx/>
              <a:buSzTx/>
              <a:buFontTx/>
              <a:buNone/>
            </a:pPr>
            <a:r>
              <a:rPr kumimoji="1" lang="zh-CN" altLang="en-US">
                <a:solidFill>
                  <a:srgbClr val="0000FF"/>
                </a:solidFill>
                <a:latin typeface="宋体" charset="-122"/>
              </a:rPr>
              <a:t>把产生条件码与使用条件码的指令分开</a:t>
            </a:r>
            <a:endParaRPr kumimoji="1" lang="zh-CN" altLang="en-US">
              <a:solidFill>
                <a:srgbClr val="000000"/>
              </a:solidFill>
              <a:latin typeface="宋体" charset="-122"/>
            </a:endParaRPr>
          </a:p>
          <a:p>
            <a:pPr marL="444500" indent="-444500">
              <a:spcBef>
                <a:spcPct val="50000"/>
              </a:spcBef>
              <a:buClrTx/>
              <a:buSzTx/>
              <a:buFontTx/>
              <a:buNone/>
            </a:pPr>
            <a:r>
              <a:rPr kumimoji="1" lang="zh-CN" altLang="en-US">
                <a:solidFill>
                  <a:srgbClr val="FF3300"/>
                </a:solidFill>
                <a:latin typeface="宋体" charset="-122"/>
              </a:rPr>
              <a:t>        </a:t>
            </a:r>
            <a:r>
              <a:rPr kumimoji="1" lang="en-US" altLang="zh-CN">
                <a:solidFill>
                  <a:srgbClr val="000000"/>
                </a:solidFill>
                <a:latin typeface="宋体" charset="-122"/>
              </a:rPr>
              <a:t>LOAD </a:t>
            </a:r>
            <a:r>
              <a:rPr kumimoji="1" lang="en-US" altLang="zh-CN">
                <a:solidFill>
                  <a:srgbClr val="FF0000"/>
                </a:solidFill>
                <a:latin typeface="宋体" charset="-122"/>
              </a:rPr>
              <a:t>R1</a:t>
            </a:r>
            <a:r>
              <a:rPr kumimoji="1" lang="en-US" altLang="zh-CN">
                <a:solidFill>
                  <a:srgbClr val="000000"/>
                </a:solidFill>
                <a:latin typeface="宋体" charset="-122"/>
              </a:rPr>
              <a:t>,NUM  </a:t>
            </a:r>
            <a:r>
              <a:rPr kumimoji="1" lang="en-US" altLang="zh-CN">
                <a:solidFill>
                  <a:srgbClr val="000000"/>
                </a:solidFill>
              </a:rPr>
              <a:t>; </a:t>
            </a:r>
            <a:r>
              <a:rPr kumimoji="1" lang="zh-CN" altLang="en-US">
                <a:solidFill>
                  <a:srgbClr val="000000"/>
                </a:solidFill>
              </a:rPr>
              <a:t>循环次数初值装入</a:t>
            </a:r>
            <a:r>
              <a:rPr kumimoji="1" lang="en-US" altLang="zh-CN">
                <a:solidFill>
                  <a:srgbClr val="000000"/>
                </a:solidFill>
              </a:rPr>
              <a:t>R1</a:t>
            </a:r>
          </a:p>
          <a:p>
            <a:pPr marL="444500" indent="-444500">
              <a:spcBef>
                <a:spcPct val="0"/>
              </a:spcBef>
              <a:buClrTx/>
              <a:buSzTx/>
              <a:buFontTx/>
              <a:buNone/>
            </a:pPr>
            <a:r>
              <a:rPr kumimoji="1" lang="en-US" altLang="zh-CN">
                <a:solidFill>
                  <a:srgbClr val="000000"/>
                </a:solidFill>
                <a:latin typeface="宋体" charset="-122"/>
              </a:rPr>
              <a:t>  LOOP</a:t>
            </a:r>
            <a:r>
              <a:rPr kumimoji="1" lang="zh-CN" altLang="en-US">
                <a:solidFill>
                  <a:srgbClr val="000000"/>
                </a:solidFill>
                <a:latin typeface="宋体" charset="-122"/>
              </a:rPr>
              <a:t>：</a:t>
            </a:r>
            <a:r>
              <a:rPr kumimoji="1" lang="en-US" altLang="zh-CN">
                <a:solidFill>
                  <a:srgbClr val="000000"/>
                </a:solidFill>
                <a:latin typeface="宋体" charset="-122"/>
              </a:rPr>
              <a:t>……         </a:t>
            </a:r>
            <a:r>
              <a:rPr kumimoji="1" lang="en-US" altLang="zh-CN">
                <a:solidFill>
                  <a:srgbClr val="000000"/>
                </a:solidFill>
              </a:rPr>
              <a:t>; </a:t>
            </a:r>
            <a:r>
              <a:rPr kumimoji="1" lang="zh-CN" altLang="en-US">
                <a:solidFill>
                  <a:srgbClr val="000000"/>
                </a:solidFill>
              </a:rPr>
              <a:t>循体开始</a:t>
            </a:r>
          </a:p>
          <a:p>
            <a:pPr marL="444500" indent="-444500">
              <a:spcBef>
                <a:spcPct val="0"/>
              </a:spcBef>
              <a:buClrTx/>
              <a:buSzTx/>
              <a:buFontTx/>
              <a:buNone/>
            </a:pPr>
            <a:r>
              <a:rPr kumimoji="1" lang="zh-CN" altLang="en-US">
                <a:solidFill>
                  <a:srgbClr val="000000"/>
                </a:solidFill>
                <a:latin typeface="宋体" charset="-122"/>
              </a:rPr>
              <a:t>        </a:t>
            </a:r>
            <a:r>
              <a:rPr kumimoji="1" lang="en-US" altLang="zh-CN">
                <a:solidFill>
                  <a:srgbClr val="000000"/>
                </a:solidFill>
                <a:latin typeface="宋体" charset="-122"/>
              </a:rPr>
              <a:t>……</a:t>
            </a:r>
          </a:p>
          <a:p>
            <a:pPr marL="444500" indent="-444500">
              <a:spcBef>
                <a:spcPct val="0"/>
              </a:spcBef>
              <a:buClrTx/>
              <a:buSzTx/>
              <a:buFontTx/>
              <a:buNone/>
            </a:pPr>
            <a:r>
              <a:rPr kumimoji="1" lang="en-US" altLang="zh-CN">
                <a:solidFill>
                  <a:srgbClr val="000000"/>
                </a:solidFill>
                <a:latin typeface="宋体" charset="-122"/>
              </a:rPr>
              <a:t>        </a:t>
            </a:r>
            <a:r>
              <a:rPr kumimoji="1" lang="en-US" altLang="zh-CN">
                <a:solidFill>
                  <a:srgbClr val="008000"/>
                </a:solidFill>
                <a:latin typeface="宋体" charset="-122"/>
              </a:rPr>
              <a:t>DEC</a:t>
            </a:r>
            <a:r>
              <a:rPr kumimoji="1" lang="en-US" altLang="zh-CN">
                <a:solidFill>
                  <a:srgbClr val="000000"/>
                </a:solidFill>
                <a:latin typeface="宋体" charset="-122"/>
              </a:rPr>
              <a:t>  </a:t>
            </a:r>
            <a:r>
              <a:rPr kumimoji="1" lang="en-US" altLang="zh-CN">
                <a:solidFill>
                  <a:srgbClr val="FF0000"/>
                </a:solidFill>
                <a:latin typeface="宋体" charset="-122"/>
              </a:rPr>
              <a:t>R1</a:t>
            </a:r>
            <a:r>
              <a:rPr kumimoji="1" lang="en-US" altLang="zh-CN">
                <a:solidFill>
                  <a:srgbClr val="000000"/>
                </a:solidFill>
                <a:latin typeface="宋体" charset="-122"/>
              </a:rPr>
              <a:t>      </a:t>
            </a:r>
            <a:r>
              <a:rPr kumimoji="1" lang="en-US" altLang="zh-CN">
                <a:solidFill>
                  <a:srgbClr val="000000"/>
                </a:solidFill>
              </a:rPr>
              <a:t>; </a:t>
            </a:r>
            <a:r>
              <a:rPr kumimoji="1" lang="zh-CN" altLang="en-US">
                <a:solidFill>
                  <a:srgbClr val="000000"/>
                </a:solidFill>
              </a:rPr>
              <a:t>循环次数减“</a:t>
            </a:r>
            <a:r>
              <a:rPr kumimoji="1" lang="en-US" altLang="zh-CN">
                <a:solidFill>
                  <a:srgbClr val="000000"/>
                </a:solidFill>
              </a:rPr>
              <a:t>1”</a:t>
            </a:r>
          </a:p>
          <a:p>
            <a:pPr marL="444500" indent="-444500">
              <a:spcBef>
                <a:spcPct val="0"/>
              </a:spcBef>
              <a:buClrTx/>
              <a:buSzTx/>
              <a:buFontTx/>
              <a:buNone/>
            </a:pPr>
            <a:r>
              <a:rPr kumimoji="1" lang="en-US" altLang="zh-CN">
                <a:solidFill>
                  <a:srgbClr val="000000"/>
                </a:solidFill>
                <a:latin typeface="宋体" charset="-122"/>
              </a:rPr>
              <a:t>        </a:t>
            </a:r>
            <a:r>
              <a:rPr kumimoji="1" lang="en-US" altLang="zh-CN">
                <a:solidFill>
                  <a:srgbClr val="008000"/>
                </a:solidFill>
                <a:latin typeface="宋体" charset="-122"/>
              </a:rPr>
              <a:t>BNE</a:t>
            </a:r>
            <a:r>
              <a:rPr kumimoji="1" lang="en-US" altLang="zh-CN">
                <a:solidFill>
                  <a:srgbClr val="000000"/>
                </a:solidFill>
                <a:latin typeface="宋体" charset="-122"/>
              </a:rPr>
              <a:t>  LOOP    </a:t>
            </a:r>
            <a:r>
              <a:rPr kumimoji="1" lang="en-US" altLang="zh-CN">
                <a:solidFill>
                  <a:srgbClr val="000000"/>
                </a:solidFill>
              </a:rPr>
              <a:t>; </a:t>
            </a:r>
            <a:r>
              <a:rPr kumimoji="1" lang="zh-CN" altLang="en-US">
                <a:solidFill>
                  <a:srgbClr val="000000"/>
                </a:solidFill>
              </a:rPr>
              <a:t>测试循环是否则结束</a:t>
            </a:r>
          </a:p>
          <a:p>
            <a:pPr marL="444500" indent="-444500">
              <a:spcBef>
                <a:spcPct val="0"/>
              </a:spcBef>
              <a:buClrTx/>
              <a:buSzTx/>
              <a:buFontTx/>
              <a:buNone/>
            </a:pPr>
            <a:r>
              <a:rPr kumimoji="1" lang="zh-CN" altLang="en-US">
                <a:solidFill>
                  <a:srgbClr val="000000"/>
                </a:solidFill>
                <a:latin typeface="宋体" charset="-122"/>
              </a:rPr>
              <a:t>        </a:t>
            </a:r>
            <a:r>
              <a:rPr kumimoji="1" lang="en-US" altLang="zh-CN">
                <a:solidFill>
                  <a:srgbClr val="000000"/>
                </a:solidFill>
                <a:latin typeface="宋体" charset="-122"/>
              </a:rPr>
              <a:t>HALT         </a:t>
            </a:r>
            <a:r>
              <a:rPr kumimoji="1" lang="en-US" altLang="zh-CN">
                <a:solidFill>
                  <a:srgbClr val="000000"/>
                </a:solidFill>
              </a:rPr>
              <a:t>; </a:t>
            </a:r>
            <a:r>
              <a:rPr kumimoji="1" lang="zh-CN" altLang="en-US">
                <a:solidFill>
                  <a:srgbClr val="000000"/>
                </a:solidFill>
              </a:rPr>
              <a:t>程序结束</a:t>
            </a:r>
          </a:p>
          <a:p>
            <a:pPr marL="444500" indent="-444500">
              <a:spcBef>
                <a:spcPct val="0"/>
              </a:spcBef>
              <a:buClrTx/>
              <a:buSzTx/>
              <a:buFontTx/>
              <a:buNone/>
            </a:pPr>
            <a:r>
              <a:rPr kumimoji="1" lang="zh-CN" altLang="en-US">
                <a:solidFill>
                  <a:srgbClr val="000000"/>
                </a:solidFill>
                <a:latin typeface="宋体" charset="-122"/>
              </a:rPr>
              <a:t>  </a:t>
            </a:r>
            <a:r>
              <a:rPr kumimoji="1" lang="en-US" altLang="zh-CN">
                <a:solidFill>
                  <a:srgbClr val="000000"/>
                </a:solidFill>
                <a:latin typeface="宋体" charset="-122"/>
              </a:rPr>
              <a:t>NUM:  n</a:t>
            </a:r>
          </a:p>
        </p:txBody>
      </p:sp>
    </p:spTree>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11"/>
          </p:nvPr>
        </p:nvSpPr>
        <p:spPr/>
        <p:txBody>
          <a:bodyPr/>
          <a:lstStyle/>
          <a:p>
            <a:fld id="{1BD463E1-5AD0-496E-9CB1-99D5FA87DEED}" type="slidenum">
              <a:rPr lang="zh-CN" altLang="en-US"/>
              <a:pPr/>
              <a:t>43</a:t>
            </a:fld>
            <a:endParaRPr lang="en-US" altLang="zh-CN"/>
          </a:p>
        </p:txBody>
      </p:sp>
      <p:sp>
        <p:nvSpPr>
          <p:cNvPr id="1725442" name="Rectangle 2"/>
          <p:cNvSpPr>
            <a:spLocks noGrp="1" noChangeArrowheads="1"/>
          </p:cNvSpPr>
          <p:nvPr>
            <p:ph type="title"/>
          </p:nvPr>
        </p:nvSpPr>
        <p:spPr/>
        <p:txBody>
          <a:bodyPr/>
          <a:lstStyle/>
          <a:p>
            <a:r>
              <a:rPr lang="en-US" altLang="zh-CN"/>
              <a:t>7.5.4 </a:t>
            </a:r>
            <a:r>
              <a:rPr lang="zh-CN" altLang="en-US"/>
              <a:t>控制相关</a:t>
            </a:r>
            <a:r>
              <a:rPr lang="zh-CN" altLang="en-US">
                <a:solidFill>
                  <a:srgbClr val="006600"/>
                </a:solidFill>
              </a:rPr>
              <a:t>－</a:t>
            </a:r>
            <a:r>
              <a:rPr kumimoji="1" lang="zh-CN" altLang="en-US">
                <a:solidFill>
                  <a:srgbClr val="CC0066"/>
                </a:solidFill>
              </a:rPr>
              <a:t>对</a:t>
            </a:r>
            <a:r>
              <a:rPr kumimoji="1" lang="zh-CN" altLang="en-US">
                <a:solidFill>
                  <a:srgbClr val="FF0000"/>
                </a:solidFill>
              </a:rPr>
              <a:t>条件分支</a:t>
            </a:r>
            <a:r>
              <a:rPr kumimoji="1" lang="zh-CN" altLang="en-US">
                <a:solidFill>
                  <a:srgbClr val="CC0066"/>
                </a:solidFill>
              </a:rPr>
              <a:t>指令的处理方法</a:t>
            </a:r>
          </a:p>
        </p:txBody>
      </p:sp>
      <p:sp>
        <p:nvSpPr>
          <p:cNvPr id="1725443" name="Rectangle 3"/>
          <p:cNvSpPr>
            <a:spLocks noChangeArrowheads="1"/>
          </p:cNvSpPr>
          <p:nvPr/>
        </p:nvSpPr>
        <p:spPr bwMode="auto">
          <a:xfrm>
            <a:off x="719138" y="476250"/>
            <a:ext cx="8245475" cy="519113"/>
          </a:xfrm>
          <a:prstGeom prst="rect">
            <a:avLst/>
          </a:prstGeom>
          <a:noFill/>
          <a:ln w="28575" algn="ctr">
            <a:noFill/>
            <a:miter lim="800000"/>
            <a:headEnd/>
            <a:tailEnd/>
          </a:ln>
          <a:effectLst/>
        </p:spPr>
        <p:txBody>
          <a:bodyPr anchor="ctr">
            <a:spAutoFit/>
          </a:bodyPr>
          <a:lstStyle/>
          <a:p>
            <a:pPr algn="l">
              <a:spcBef>
                <a:spcPct val="0"/>
              </a:spcBef>
            </a:pPr>
            <a:r>
              <a:rPr kumimoji="1" lang="zh-CN" altLang="en-US">
                <a:solidFill>
                  <a:srgbClr val="006600"/>
                </a:solidFill>
                <a:latin typeface="Arial" charset="0"/>
                <a:ea typeface="黑体" pitchFamily="2" charset="-122"/>
              </a:rPr>
              <a:t>方法</a:t>
            </a:r>
            <a:r>
              <a:rPr kumimoji="1" lang="en-US" altLang="zh-CN">
                <a:solidFill>
                  <a:srgbClr val="006600"/>
                </a:solidFill>
                <a:latin typeface="Arial" charset="0"/>
                <a:ea typeface="黑体" pitchFamily="2" charset="-122"/>
              </a:rPr>
              <a:t>7</a:t>
            </a:r>
            <a:r>
              <a:rPr kumimoji="1" lang="zh-CN" altLang="en-US">
                <a:solidFill>
                  <a:srgbClr val="006600"/>
                </a:solidFill>
                <a:latin typeface="Arial" charset="0"/>
                <a:ea typeface="黑体" pitchFamily="2" charset="-122"/>
              </a:rPr>
              <a:t>：加快和提前形成条件码</a:t>
            </a:r>
          </a:p>
        </p:txBody>
      </p:sp>
      <p:sp>
        <p:nvSpPr>
          <p:cNvPr id="1725447" name="Rectangle 7"/>
          <p:cNvSpPr>
            <a:spLocks noGrp="1" noChangeArrowheads="1"/>
          </p:cNvSpPr>
          <p:nvPr>
            <p:ph type="body" idx="1"/>
          </p:nvPr>
        </p:nvSpPr>
        <p:spPr>
          <a:xfrm>
            <a:off x="539750" y="1196975"/>
            <a:ext cx="8135938" cy="5184775"/>
          </a:xfrm>
          <a:noFill/>
          <a:ln/>
        </p:spPr>
        <p:txBody>
          <a:bodyPr/>
          <a:lstStyle/>
          <a:p>
            <a:pPr marL="444500" indent="-444500">
              <a:lnSpc>
                <a:spcPct val="90000"/>
              </a:lnSpc>
              <a:spcBef>
                <a:spcPct val="5000"/>
              </a:spcBef>
              <a:buClrTx/>
              <a:buSzTx/>
              <a:buFontTx/>
              <a:buNone/>
            </a:pPr>
            <a:r>
              <a:rPr kumimoji="1" lang="zh-CN" altLang="en-US">
                <a:solidFill>
                  <a:srgbClr val="0000FF"/>
                </a:solidFill>
                <a:latin typeface="宋体" charset="-122"/>
              </a:rPr>
              <a:t>可以编译成如下程序：</a:t>
            </a:r>
          </a:p>
          <a:p>
            <a:pPr marL="444500" indent="-444500">
              <a:lnSpc>
                <a:spcPct val="90000"/>
              </a:lnSpc>
              <a:spcBef>
                <a:spcPct val="5000"/>
              </a:spcBef>
              <a:buClrTx/>
              <a:buSzTx/>
              <a:buFontTx/>
              <a:buNone/>
            </a:pPr>
            <a:r>
              <a:rPr kumimoji="1" lang="zh-CN" altLang="en-US">
                <a:solidFill>
                  <a:srgbClr val="000000"/>
                </a:solidFill>
                <a:latin typeface="宋体" charset="-122"/>
              </a:rPr>
              <a:t>        </a:t>
            </a:r>
            <a:r>
              <a:rPr kumimoji="1" lang="en-US" altLang="zh-CN">
                <a:solidFill>
                  <a:srgbClr val="000000"/>
                </a:solidFill>
                <a:latin typeface="宋体" charset="-122"/>
              </a:rPr>
              <a:t>LOAD </a:t>
            </a:r>
            <a:r>
              <a:rPr kumimoji="1" lang="en-US" altLang="zh-CN">
                <a:solidFill>
                  <a:srgbClr val="FF0000"/>
                </a:solidFill>
                <a:latin typeface="宋体" charset="-122"/>
              </a:rPr>
              <a:t>R1</a:t>
            </a:r>
            <a:r>
              <a:rPr kumimoji="1" lang="en-US" altLang="zh-CN">
                <a:solidFill>
                  <a:srgbClr val="000000"/>
                </a:solidFill>
                <a:latin typeface="宋体" charset="-122"/>
              </a:rPr>
              <a:t>,NUM  </a:t>
            </a:r>
            <a:r>
              <a:rPr kumimoji="1" lang="en-US" altLang="zh-CN">
                <a:solidFill>
                  <a:srgbClr val="000000"/>
                </a:solidFill>
              </a:rPr>
              <a:t>; </a:t>
            </a:r>
            <a:r>
              <a:rPr kumimoji="1" lang="zh-CN" altLang="en-US">
                <a:solidFill>
                  <a:srgbClr val="000000"/>
                </a:solidFill>
                <a:latin typeface="宋体" charset="-122"/>
              </a:rPr>
              <a:t>循环次数装入</a:t>
            </a:r>
            <a:r>
              <a:rPr kumimoji="1" lang="en-US" altLang="zh-CN">
                <a:solidFill>
                  <a:srgbClr val="000000"/>
                </a:solidFill>
                <a:latin typeface="宋体" charset="-122"/>
              </a:rPr>
              <a:t>R1</a:t>
            </a:r>
            <a:r>
              <a:rPr kumimoji="1" lang="zh-CN" altLang="en-US">
                <a:solidFill>
                  <a:srgbClr val="000000"/>
                </a:solidFill>
                <a:latin typeface="宋体" charset="-122"/>
              </a:rPr>
              <a:t>中</a:t>
            </a:r>
          </a:p>
          <a:p>
            <a:pPr marL="444500" indent="-444500">
              <a:lnSpc>
                <a:spcPct val="90000"/>
              </a:lnSpc>
              <a:spcBef>
                <a:spcPct val="5000"/>
              </a:spcBef>
              <a:buClrTx/>
              <a:buSzTx/>
              <a:buFontTx/>
              <a:buNone/>
            </a:pPr>
            <a:r>
              <a:rPr kumimoji="1" lang="zh-CN" altLang="en-US">
                <a:solidFill>
                  <a:srgbClr val="000000"/>
                </a:solidFill>
                <a:latin typeface="宋体" charset="-122"/>
              </a:rPr>
              <a:t>  </a:t>
            </a:r>
            <a:r>
              <a:rPr kumimoji="1" lang="en-US" altLang="zh-CN">
                <a:solidFill>
                  <a:srgbClr val="000000"/>
                </a:solidFill>
                <a:latin typeface="宋体" charset="-122"/>
              </a:rPr>
              <a:t>LOOP</a:t>
            </a:r>
            <a:r>
              <a:rPr kumimoji="1" lang="zh-CN" altLang="en-US">
                <a:solidFill>
                  <a:srgbClr val="000000"/>
                </a:solidFill>
                <a:latin typeface="宋体" charset="-122"/>
              </a:rPr>
              <a:t>：</a:t>
            </a:r>
            <a:r>
              <a:rPr kumimoji="1" lang="en-US" altLang="zh-CN">
                <a:solidFill>
                  <a:srgbClr val="008000"/>
                </a:solidFill>
                <a:latin typeface="宋体" charset="-122"/>
              </a:rPr>
              <a:t>LDEC</a:t>
            </a:r>
            <a:r>
              <a:rPr kumimoji="1" lang="en-US" altLang="zh-CN">
                <a:solidFill>
                  <a:srgbClr val="000000"/>
                </a:solidFill>
                <a:latin typeface="宋体" charset="-122"/>
              </a:rPr>
              <a:t> </a:t>
            </a:r>
            <a:r>
              <a:rPr kumimoji="1" lang="en-US" altLang="zh-CN">
                <a:solidFill>
                  <a:srgbClr val="FF0000"/>
                </a:solidFill>
                <a:latin typeface="宋体" charset="-122"/>
              </a:rPr>
              <a:t>R1</a:t>
            </a:r>
            <a:r>
              <a:rPr kumimoji="1" lang="en-US" altLang="zh-CN">
                <a:solidFill>
                  <a:srgbClr val="000000"/>
                </a:solidFill>
                <a:latin typeface="宋体" charset="-122"/>
              </a:rPr>
              <a:t>      </a:t>
            </a:r>
            <a:r>
              <a:rPr kumimoji="1" lang="en-US" altLang="zh-CN">
                <a:solidFill>
                  <a:srgbClr val="FF0000"/>
                </a:solidFill>
              </a:rPr>
              <a:t>; </a:t>
            </a:r>
            <a:r>
              <a:rPr kumimoji="1" lang="zh-CN" altLang="en-US">
                <a:solidFill>
                  <a:srgbClr val="FF0000"/>
                </a:solidFill>
                <a:latin typeface="宋体" charset="-122"/>
              </a:rPr>
              <a:t>一条专用的</a:t>
            </a:r>
          </a:p>
          <a:p>
            <a:pPr marL="444500" indent="-444500">
              <a:lnSpc>
                <a:spcPct val="90000"/>
              </a:lnSpc>
              <a:spcBef>
                <a:spcPct val="5000"/>
              </a:spcBef>
              <a:buClrTx/>
              <a:buSzTx/>
              <a:buFontTx/>
              <a:buNone/>
            </a:pPr>
            <a:r>
              <a:rPr kumimoji="1" lang="zh-CN" altLang="en-US">
                <a:solidFill>
                  <a:srgbClr val="FF0000"/>
                </a:solidFill>
                <a:latin typeface="宋体" charset="-122"/>
              </a:rPr>
              <a:t>                     </a:t>
            </a:r>
            <a:r>
              <a:rPr kumimoji="1" lang="en-US" altLang="zh-CN">
                <a:solidFill>
                  <a:srgbClr val="FF0000"/>
                </a:solidFill>
              </a:rPr>
              <a:t>; </a:t>
            </a:r>
            <a:r>
              <a:rPr kumimoji="1" lang="zh-CN" altLang="en-US">
                <a:solidFill>
                  <a:srgbClr val="FF0000"/>
                </a:solidFill>
                <a:latin typeface="宋体" charset="-122"/>
              </a:rPr>
              <a:t>循环次数减</a:t>
            </a:r>
            <a:r>
              <a:rPr kumimoji="1" lang="en-US" altLang="zh-CN">
                <a:solidFill>
                  <a:srgbClr val="FF0000"/>
                </a:solidFill>
                <a:latin typeface="宋体" charset="-122"/>
              </a:rPr>
              <a:t>1</a:t>
            </a:r>
            <a:r>
              <a:rPr kumimoji="1" lang="zh-CN" altLang="en-US">
                <a:solidFill>
                  <a:srgbClr val="FF0000"/>
                </a:solidFill>
                <a:latin typeface="宋体" charset="-122"/>
              </a:rPr>
              <a:t>指令</a:t>
            </a:r>
          </a:p>
          <a:p>
            <a:pPr marL="444500" indent="-444500">
              <a:lnSpc>
                <a:spcPct val="90000"/>
              </a:lnSpc>
              <a:spcBef>
                <a:spcPct val="5000"/>
              </a:spcBef>
              <a:buClrTx/>
              <a:buSzTx/>
              <a:buFontTx/>
              <a:buNone/>
            </a:pPr>
            <a:r>
              <a:rPr kumimoji="1" lang="zh-CN" altLang="en-US">
                <a:solidFill>
                  <a:srgbClr val="000000"/>
                </a:solidFill>
                <a:latin typeface="宋体" charset="-122"/>
              </a:rPr>
              <a:t>        </a:t>
            </a:r>
            <a:r>
              <a:rPr kumimoji="1" lang="en-US" altLang="zh-CN">
                <a:solidFill>
                  <a:srgbClr val="000000"/>
                </a:solidFill>
                <a:latin typeface="宋体" charset="-122"/>
              </a:rPr>
              <a:t>……         </a:t>
            </a:r>
            <a:r>
              <a:rPr kumimoji="1" lang="en-US" altLang="zh-CN">
                <a:solidFill>
                  <a:srgbClr val="000000"/>
                </a:solidFill>
              </a:rPr>
              <a:t>; </a:t>
            </a:r>
            <a:r>
              <a:rPr kumimoji="1" lang="zh-CN" altLang="en-US">
                <a:solidFill>
                  <a:srgbClr val="000000"/>
                </a:solidFill>
                <a:latin typeface="宋体" charset="-122"/>
              </a:rPr>
              <a:t>循体开始</a:t>
            </a:r>
          </a:p>
          <a:p>
            <a:pPr marL="444500" indent="-444500">
              <a:lnSpc>
                <a:spcPct val="90000"/>
              </a:lnSpc>
              <a:spcBef>
                <a:spcPct val="5000"/>
              </a:spcBef>
              <a:buClrTx/>
              <a:buSzTx/>
              <a:buFontTx/>
              <a:buNone/>
            </a:pPr>
            <a:r>
              <a:rPr kumimoji="1" lang="zh-CN" altLang="en-US">
                <a:solidFill>
                  <a:srgbClr val="000000"/>
                </a:solidFill>
                <a:latin typeface="宋体" charset="-122"/>
              </a:rPr>
              <a:t>        </a:t>
            </a:r>
            <a:r>
              <a:rPr kumimoji="1" lang="en-US" altLang="zh-CN">
                <a:solidFill>
                  <a:srgbClr val="000000"/>
                </a:solidFill>
                <a:latin typeface="宋体" charset="-122"/>
              </a:rPr>
              <a:t>……</a:t>
            </a:r>
          </a:p>
          <a:p>
            <a:pPr marL="444500" indent="-444500">
              <a:lnSpc>
                <a:spcPct val="90000"/>
              </a:lnSpc>
              <a:spcBef>
                <a:spcPct val="5000"/>
              </a:spcBef>
              <a:buClrTx/>
              <a:buSzTx/>
              <a:buFontTx/>
              <a:buNone/>
            </a:pPr>
            <a:r>
              <a:rPr kumimoji="1" lang="en-US" altLang="zh-CN">
                <a:solidFill>
                  <a:srgbClr val="000000"/>
                </a:solidFill>
                <a:latin typeface="宋体" charset="-122"/>
              </a:rPr>
              <a:t>        </a:t>
            </a:r>
            <a:r>
              <a:rPr kumimoji="1" lang="en-US" altLang="zh-CN">
                <a:solidFill>
                  <a:srgbClr val="008000"/>
                </a:solidFill>
                <a:latin typeface="宋体" charset="-122"/>
              </a:rPr>
              <a:t>LBNE</a:t>
            </a:r>
            <a:r>
              <a:rPr kumimoji="1" lang="en-US" altLang="zh-CN">
                <a:solidFill>
                  <a:srgbClr val="000000"/>
                </a:solidFill>
                <a:latin typeface="宋体" charset="-122"/>
              </a:rPr>
              <a:t> LOOP    </a:t>
            </a:r>
            <a:r>
              <a:rPr kumimoji="1" lang="en-US" altLang="zh-CN">
                <a:solidFill>
                  <a:srgbClr val="FF0000"/>
                </a:solidFill>
              </a:rPr>
              <a:t>; </a:t>
            </a:r>
            <a:r>
              <a:rPr kumimoji="1" lang="zh-CN" altLang="en-US">
                <a:solidFill>
                  <a:srgbClr val="FF0000"/>
                </a:solidFill>
                <a:latin typeface="宋体" charset="-122"/>
              </a:rPr>
              <a:t>一条专用的测试循环</a:t>
            </a:r>
          </a:p>
          <a:p>
            <a:pPr marL="444500" indent="-444500">
              <a:lnSpc>
                <a:spcPct val="90000"/>
              </a:lnSpc>
              <a:spcBef>
                <a:spcPct val="5000"/>
              </a:spcBef>
              <a:buClrTx/>
              <a:buSzTx/>
              <a:buFontTx/>
              <a:buNone/>
            </a:pPr>
            <a:r>
              <a:rPr kumimoji="1" lang="zh-CN" altLang="en-US">
                <a:solidFill>
                  <a:srgbClr val="FF0000"/>
                </a:solidFill>
                <a:latin typeface="宋体" charset="-122"/>
              </a:rPr>
              <a:t>                     </a:t>
            </a:r>
            <a:r>
              <a:rPr kumimoji="1" lang="en-US" altLang="zh-CN">
                <a:solidFill>
                  <a:srgbClr val="FF0000"/>
                </a:solidFill>
              </a:rPr>
              <a:t>; </a:t>
            </a:r>
            <a:r>
              <a:rPr kumimoji="1" lang="zh-CN" altLang="en-US">
                <a:solidFill>
                  <a:srgbClr val="FF0000"/>
                </a:solidFill>
                <a:latin typeface="宋体" charset="-122"/>
              </a:rPr>
              <a:t>是否结束的指令</a:t>
            </a:r>
          </a:p>
          <a:p>
            <a:pPr marL="444500" indent="-444500">
              <a:lnSpc>
                <a:spcPct val="90000"/>
              </a:lnSpc>
              <a:spcBef>
                <a:spcPct val="5000"/>
              </a:spcBef>
              <a:buClrTx/>
              <a:buSzTx/>
              <a:buFontTx/>
              <a:buNone/>
            </a:pPr>
            <a:r>
              <a:rPr kumimoji="1" lang="zh-CN" altLang="en-US">
                <a:solidFill>
                  <a:srgbClr val="000000"/>
                </a:solidFill>
                <a:latin typeface="宋体" charset="-122"/>
              </a:rPr>
              <a:t>        </a:t>
            </a:r>
            <a:r>
              <a:rPr kumimoji="1" lang="en-US" altLang="zh-CN">
                <a:solidFill>
                  <a:srgbClr val="000000"/>
                </a:solidFill>
                <a:latin typeface="宋体" charset="-122"/>
              </a:rPr>
              <a:t>HALT         </a:t>
            </a:r>
            <a:r>
              <a:rPr kumimoji="1" lang="en-US" altLang="zh-CN">
                <a:solidFill>
                  <a:srgbClr val="000000"/>
                </a:solidFill>
              </a:rPr>
              <a:t>; </a:t>
            </a:r>
            <a:r>
              <a:rPr kumimoji="1" lang="zh-CN" altLang="en-US">
                <a:solidFill>
                  <a:srgbClr val="000000"/>
                </a:solidFill>
                <a:latin typeface="宋体" charset="-122"/>
              </a:rPr>
              <a:t>程序结束</a:t>
            </a:r>
          </a:p>
          <a:p>
            <a:pPr marL="444500" indent="-444500">
              <a:lnSpc>
                <a:spcPct val="90000"/>
              </a:lnSpc>
              <a:spcBef>
                <a:spcPct val="5000"/>
              </a:spcBef>
              <a:buClrTx/>
              <a:buSzTx/>
              <a:buFontTx/>
              <a:buNone/>
            </a:pPr>
            <a:r>
              <a:rPr kumimoji="1" lang="zh-CN" altLang="en-US">
                <a:solidFill>
                  <a:srgbClr val="000000"/>
                </a:solidFill>
                <a:latin typeface="宋体" charset="-122"/>
              </a:rPr>
              <a:t>  </a:t>
            </a:r>
            <a:r>
              <a:rPr kumimoji="1" lang="en-US" altLang="zh-CN">
                <a:solidFill>
                  <a:srgbClr val="000000"/>
                </a:solidFill>
                <a:latin typeface="宋体" charset="-122"/>
              </a:rPr>
              <a:t>NUM:  n            </a:t>
            </a:r>
            <a:r>
              <a:rPr kumimoji="1" lang="en-US" altLang="zh-CN">
                <a:solidFill>
                  <a:srgbClr val="000000"/>
                </a:solidFill>
              </a:rPr>
              <a:t>; </a:t>
            </a:r>
            <a:r>
              <a:rPr kumimoji="1" lang="zh-CN" altLang="en-US">
                <a:solidFill>
                  <a:srgbClr val="000000"/>
                </a:solidFill>
                <a:latin typeface="宋体" charset="-122"/>
              </a:rPr>
              <a:t>循环次数</a:t>
            </a:r>
          </a:p>
          <a:p>
            <a:pPr marL="444500" indent="-444500">
              <a:lnSpc>
                <a:spcPct val="90000"/>
              </a:lnSpc>
              <a:spcBef>
                <a:spcPct val="5000"/>
              </a:spcBef>
              <a:buClrTx/>
              <a:buSzTx/>
              <a:buFontTx/>
              <a:buNone/>
            </a:pPr>
            <a:endParaRPr kumimoji="1" lang="zh-CN" altLang="en-US">
              <a:solidFill>
                <a:srgbClr val="0000FF"/>
              </a:solidFill>
              <a:latin typeface="宋体" charset="-122"/>
            </a:endParaRPr>
          </a:p>
          <a:p>
            <a:pPr marL="444500" indent="-444500">
              <a:lnSpc>
                <a:spcPct val="90000"/>
              </a:lnSpc>
              <a:spcBef>
                <a:spcPct val="5000"/>
              </a:spcBef>
              <a:buClrTx/>
              <a:buSzTx/>
              <a:buFontTx/>
              <a:buNone/>
            </a:pPr>
            <a:r>
              <a:rPr kumimoji="1" lang="zh-CN" altLang="en-US">
                <a:solidFill>
                  <a:srgbClr val="0000FF"/>
                </a:solidFill>
                <a:latin typeface="宋体" charset="-122"/>
              </a:rPr>
              <a:t>指令</a:t>
            </a:r>
            <a:r>
              <a:rPr kumimoji="1" lang="en-US" altLang="zh-CN">
                <a:solidFill>
                  <a:srgbClr val="006600"/>
                </a:solidFill>
                <a:latin typeface="宋体" charset="-122"/>
              </a:rPr>
              <a:t>LDEC</a:t>
            </a:r>
            <a:r>
              <a:rPr kumimoji="1" lang="zh-CN" altLang="en-US">
                <a:solidFill>
                  <a:srgbClr val="0000FF"/>
                </a:solidFill>
                <a:latin typeface="宋体" charset="-122"/>
              </a:rPr>
              <a:t>和</a:t>
            </a:r>
            <a:r>
              <a:rPr kumimoji="1" lang="en-US" altLang="zh-CN">
                <a:solidFill>
                  <a:srgbClr val="006600"/>
                </a:solidFill>
                <a:latin typeface="宋体" charset="-122"/>
              </a:rPr>
              <a:t>LBNE</a:t>
            </a:r>
            <a:r>
              <a:rPr kumimoji="1" lang="zh-CN" altLang="en-US">
                <a:solidFill>
                  <a:srgbClr val="0000FF"/>
                </a:solidFill>
                <a:latin typeface="宋体" charset="-122"/>
              </a:rPr>
              <a:t>使用</a:t>
            </a:r>
            <a:r>
              <a:rPr kumimoji="1" lang="zh-CN" altLang="en-US">
                <a:solidFill>
                  <a:srgbClr val="FF0000"/>
                </a:solidFill>
                <a:latin typeface="宋体" charset="-122"/>
              </a:rPr>
              <a:t>专用</a:t>
            </a:r>
            <a:r>
              <a:rPr kumimoji="1" lang="zh-CN" altLang="en-US">
                <a:solidFill>
                  <a:srgbClr val="0000FF"/>
                </a:solidFill>
                <a:latin typeface="宋体" charset="-122"/>
              </a:rPr>
              <a:t>的</a:t>
            </a:r>
            <a:r>
              <a:rPr kumimoji="1" lang="zh-CN" altLang="en-US">
                <a:solidFill>
                  <a:srgbClr val="FF0000"/>
                </a:solidFill>
                <a:latin typeface="宋体" charset="-122"/>
              </a:rPr>
              <a:t>条件码寄存器</a:t>
            </a:r>
          </a:p>
        </p:txBody>
      </p:sp>
      <p:sp>
        <p:nvSpPr>
          <p:cNvPr id="1725448" name="Rectangle 8"/>
          <p:cNvSpPr>
            <a:spLocks noChangeArrowheads="1"/>
          </p:cNvSpPr>
          <p:nvPr/>
        </p:nvSpPr>
        <p:spPr bwMode="auto">
          <a:xfrm>
            <a:off x="468313" y="5589588"/>
            <a:ext cx="6696075" cy="647700"/>
          </a:xfrm>
          <a:prstGeom prst="rect">
            <a:avLst/>
          </a:prstGeom>
          <a:noFill/>
          <a:ln w="28575" algn="ctr">
            <a:solidFill>
              <a:srgbClr val="FF3399"/>
            </a:solidFill>
            <a:miter lim="800000"/>
            <a:headEnd/>
            <a:tailEnd/>
          </a:ln>
          <a:effectLst/>
        </p:spPr>
        <p:txBody>
          <a:bodyPr wrap="none" anchor="ctr"/>
          <a:lstStyle/>
          <a:p>
            <a:endParaRPr lang="zh-CN" altLang="en-US"/>
          </a:p>
        </p:txBody>
      </p:sp>
    </p:spTree>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FB450730-FB58-4ACC-9ECA-3F8E893170DA}" type="slidenum">
              <a:rPr lang="zh-CN" altLang="en-US"/>
              <a:pPr/>
              <a:t>44</a:t>
            </a:fld>
            <a:endParaRPr lang="en-US" altLang="zh-CN"/>
          </a:p>
        </p:txBody>
      </p:sp>
      <p:sp>
        <p:nvSpPr>
          <p:cNvPr id="1668098" name="Rectangle 2"/>
          <p:cNvSpPr>
            <a:spLocks noGrp="1" noChangeArrowheads="1"/>
          </p:cNvSpPr>
          <p:nvPr>
            <p:ph type="title"/>
          </p:nvPr>
        </p:nvSpPr>
        <p:spPr/>
        <p:txBody>
          <a:bodyPr/>
          <a:lstStyle/>
          <a:p>
            <a:r>
              <a:rPr lang="en-US" altLang="zh-CN"/>
              <a:t>7.5.4 </a:t>
            </a:r>
            <a:r>
              <a:rPr lang="zh-CN" altLang="en-US"/>
              <a:t>控制相关－</a:t>
            </a:r>
            <a:r>
              <a:rPr kumimoji="1" lang="zh-CN" altLang="en-US">
                <a:solidFill>
                  <a:srgbClr val="006600"/>
                </a:solidFill>
              </a:rPr>
              <a:t>带转移开销的流水线</a:t>
            </a:r>
            <a:r>
              <a:rPr kumimoji="1" lang="zh-CN" altLang="en-US">
                <a:solidFill>
                  <a:srgbClr val="FF0000"/>
                </a:solidFill>
              </a:rPr>
              <a:t>性能</a:t>
            </a:r>
          </a:p>
        </p:txBody>
      </p:sp>
      <p:sp>
        <p:nvSpPr>
          <p:cNvPr id="1668099" name="Rectangle 3"/>
          <p:cNvSpPr>
            <a:spLocks noGrp="1" noChangeArrowheads="1"/>
          </p:cNvSpPr>
          <p:nvPr>
            <p:ph type="body" idx="1"/>
          </p:nvPr>
        </p:nvSpPr>
        <p:spPr>
          <a:xfrm>
            <a:off x="250825" y="836613"/>
            <a:ext cx="8713788" cy="5761037"/>
          </a:xfrm>
        </p:spPr>
        <p:txBody>
          <a:bodyPr/>
          <a:lstStyle/>
          <a:p>
            <a:pPr>
              <a:spcBef>
                <a:spcPct val="10000"/>
              </a:spcBef>
            </a:pPr>
            <a:r>
              <a:rPr lang="zh-CN" altLang="en-US"/>
              <a:t>假设理想情况下</a:t>
            </a:r>
            <a:r>
              <a:rPr lang="en-US" altLang="zh-CN"/>
              <a:t>CPI</a:t>
            </a:r>
            <a:r>
              <a:rPr lang="zh-CN" altLang="en-US"/>
              <a:t>为</a:t>
            </a:r>
            <a:r>
              <a:rPr lang="en-US" altLang="zh-CN"/>
              <a:t>1</a:t>
            </a:r>
            <a:r>
              <a:rPr lang="zh-CN" altLang="en-US"/>
              <a:t>，那么带转移开销的流水线加速比为：</a:t>
            </a:r>
          </a:p>
          <a:p>
            <a:pPr>
              <a:spcBef>
                <a:spcPct val="10000"/>
              </a:spcBef>
            </a:pPr>
            <a:endParaRPr lang="zh-CN" altLang="en-US"/>
          </a:p>
          <a:p>
            <a:pPr>
              <a:spcBef>
                <a:spcPct val="10000"/>
              </a:spcBef>
            </a:pPr>
            <a:endParaRPr lang="zh-CN" altLang="en-US"/>
          </a:p>
          <a:p>
            <a:pPr>
              <a:spcBef>
                <a:spcPct val="10000"/>
              </a:spcBef>
            </a:pPr>
            <a:endParaRPr lang="zh-CN" altLang="en-US"/>
          </a:p>
          <a:p>
            <a:pPr>
              <a:spcBef>
                <a:spcPct val="10000"/>
              </a:spcBef>
            </a:pPr>
            <a:endParaRPr lang="zh-CN" altLang="en-US"/>
          </a:p>
          <a:p>
            <a:pPr>
              <a:spcBef>
                <a:spcPct val="10000"/>
              </a:spcBef>
            </a:pPr>
            <a:r>
              <a:rPr lang="zh-CN" altLang="en-US"/>
              <a:t>假设某流水线在分支转移成功后会导致</a:t>
            </a:r>
            <a:r>
              <a:rPr lang="en-US" altLang="zh-CN"/>
              <a:t>3</a:t>
            </a:r>
            <a:r>
              <a:rPr lang="zh-CN" altLang="en-US"/>
              <a:t>个时钟周期的停顿，若分支指令的频度为</a:t>
            </a:r>
            <a:r>
              <a:rPr lang="en-US" altLang="zh-CN"/>
              <a:t>30</a:t>
            </a:r>
            <a:r>
              <a:rPr lang="zh-CN" altLang="en-US"/>
              <a:t>％，理想</a:t>
            </a:r>
            <a:r>
              <a:rPr lang="en-US" altLang="zh-CN"/>
              <a:t>CPI</a:t>
            </a:r>
            <a:r>
              <a:rPr lang="zh-CN" altLang="en-US"/>
              <a:t>＝</a:t>
            </a:r>
            <a:r>
              <a:rPr lang="en-US" altLang="zh-CN"/>
              <a:t>1</a:t>
            </a:r>
            <a:r>
              <a:rPr lang="zh-CN" altLang="en-US"/>
              <a:t>，则实际</a:t>
            </a:r>
            <a:r>
              <a:rPr lang="en-US" altLang="zh-CN"/>
              <a:t>CPI</a:t>
            </a:r>
            <a:r>
              <a:rPr lang="zh-CN" altLang="en-US"/>
              <a:t>＝</a:t>
            </a:r>
            <a:r>
              <a:rPr lang="en-US" altLang="zh-CN"/>
              <a:t>1</a:t>
            </a:r>
            <a:r>
              <a:rPr lang="zh-CN" altLang="en-US"/>
              <a:t>＋</a:t>
            </a:r>
            <a:r>
              <a:rPr lang="en-US" altLang="zh-CN"/>
              <a:t>30</a:t>
            </a:r>
            <a:r>
              <a:rPr lang="zh-CN" altLang="en-US"/>
              <a:t>％</a:t>
            </a:r>
            <a:r>
              <a:rPr lang="en-US" altLang="zh-CN"/>
              <a:t>×3</a:t>
            </a:r>
            <a:r>
              <a:rPr lang="en-US" altLang="zh-CN">
                <a:latin typeface="+mn-ea"/>
              </a:rPr>
              <a:t>≈</a:t>
            </a:r>
            <a:r>
              <a:rPr lang="en-US" altLang="zh-CN"/>
              <a:t>2</a:t>
            </a:r>
            <a:r>
              <a:rPr lang="zh-CN" altLang="en-US"/>
              <a:t>，因此实际的加速比将只能达到理想加速比的</a:t>
            </a:r>
            <a:r>
              <a:rPr lang="en-US" altLang="zh-CN"/>
              <a:t>50%</a:t>
            </a:r>
            <a:r>
              <a:rPr lang="zh-CN" altLang="en-US"/>
              <a:t>。</a:t>
            </a:r>
          </a:p>
          <a:p>
            <a:pPr>
              <a:spcBef>
                <a:spcPct val="10000"/>
              </a:spcBef>
            </a:pPr>
            <a:r>
              <a:rPr lang="zh-CN" altLang="en-US">
                <a:solidFill>
                  <a:srgbClr val="0000FF"/>
                </a:solidFill>
              </a:rPr>
              <a:t>控制相关</a:t>
            </a:r>
            <a:r>
              <a:rPr lang="zh-CN" altLang="en-US"/>
              <a:t>对流水线性能造成的损失远比</a:t>
            </a:r>
            <a:r>
              <a:rPr lang="zh-CN" altLang="en-US">
                <a:solidFill>
                  <a:srgbClr val="0000FF"/>
                </a:solidFill>
              </a:rPr>
              <a:t>数据相关</a:t>
            </a:r>
            <a:r>
              <a:rPr lang="zh-CN" altLang="en-US"/>
              <a:t>要大得多。</a:t>
            </a:r>
          </a:p>
        </p:txBody>
      </p:sp>
      <p:graphicFrame>
        <p:nvGraphicFramePr>
          <p:cNvPr id="1668101" name="Object 5"/>
          <p:cNvGraphicFramePr>
            <a:graphicFrameLocks noChangeAspect="1"/>
          </p:cNvGraphicFramePr>
          <p:nvPr/>
        </p:nvGraphicFramePr>
        <p:xfrm>
          <a:off x="107950" y="1701800"/>
          <a:ext cx="8972550" cy="1644650"/>
        </p:xfrm>
        <a:graphic>
          <a:graphicData uri="http://schemas.openxmlformats.org/presentationml/2006/ole">
            <mc:AlternateContent xmlns:mc="http://schemas.openxmlformats.org/markup-compatibility/2006">
              <mc:Choice xmlns:v="urn:schemas-microsoft-com:vml" Requires="v">
                <p:oleObj spid="_x0000_s1668112" name="公式" r:id="rId3" imgW="4470120" imgH="812520" progId="Equation.3">
                  <p:embed/>
                </p:oleObj>
              </mc:Choice>
              <mc:Fallback>
                <p:oleObj name="公式" r:id="rId3" imgW="4470120" imgH="812520" progId="Equation.3">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50" y="1701800"/>
                        <a:ext cx="8972550" cy="164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5682" name="Rectangle 2"/>
          <p:cNvSpPr>
            <a:spLocks noGrp="1" noChangeArrowheads="1"/>
          </p:cNvSpPr>
          <p:nvPr>
            <p:ph type="subTitle" idx="1"/>
          </p:nvPr>
        </p:nvSpPr>
        <p:spPr>
          <a:xfrm>
            <a:off x="395288" y="1700213"/>
            <a:ext cx="8604250" cy="2592387"/>
          </a:xfrm>
          <a:noFill/>
          <a:ln/>
        </p:spPr>
        <p:txBody>
          <a:bodyPr anchor="ctr"/>
          <a:lstStyle/>
          <a:p>
            <a:pPr>
              <a:spcBef>
                <a:spcPct val="0"/>
              </a:spcBef>
              <a:buClrTx/>
              <a:buFont typeface="Arial" charset="0"/>
              <a:buNone/>
            </a:pPr>
            <a:r>
              <a:rPr lang="zh-CN" altLang="en-US" sz="4000" b="0">
                <a:solidFill>
                  <a:srgbClr val="FFFFFF"/>
                </a:solidFill>
                <a:latin typeface="Arial" charset="0"/>
                <a:ea typeface="黑体" pitchFamily="2" charset="-122"/>
              </a:rPr>
              <a:t>计算机</a:t>
            </a:r>
            <a:r>
              <a:rPr lang="zh-CN" altLang="en-US" sz="4000" b="0">
                <a:solidFill>
                  <a:srgbClr val="FFCC00"/>
                </a:solidFill>
                <a:latin typeface="Arial" charset="0"/>
                <a:ea typeface="黑体" pitchFamily="2" charset="-122"/>
              </a:rPr>
              <a:t>组成</a:t>
            </a:r>
            <a:r>
              <a:rPr lang="zh-CN" altLang="en-US" sz="4000" b="0">
                <a:solidFill>
                  <a:srgbClr val="FFFFFF"/>
                </a:solidFill>
                <a:latin typeface="Arial" charset="0"/>
                <a:ea typeface="黑体" pitchFamily="2" charset="-122"/>
              </a:rPr>
              <a:t>与</a:t>
            </a:r>
            <a:r>
              <a:rPr lang="zh-CN" altLang="en-US" sz="4000" b="0">
                <a:solidFill>
                  <a:srgbClr val="FFCC00"/>
                </a:solidFill>
                <a:latin typeface="Arial" charset="0"/>
                <a:ea typeface="黑体" pitchFamily="2" charset="-122"/>
              </a:rPr>
              <a:t>体系结构</a:t>
            </a:r>
            <a:endParaRPr lang="zh-CN" altLang="en-US" sz="4000" b="0">
              <a:solidFill>
                <a:srgbClr val="FFFFFF"/>
              </a:solidFill>
              <a:latin typeface="Arial" charset="0"/>
              <a:ea typeface="黑体" pitchFamily="2" charset="-122"/>
            </a:endParaRPr>
          </a:p>
          <a:p>
            <a:pPr>
              <a:spcBef>
                <a:spcPct val="0"/>
              </a:spcBef>
              <a:buClrTx/>
              <a:buFont typeface="Arial" charset="0"/>
              <a:buNone/>
            </a:pPr>
            <a:r>
              <a:rPr lang="zh-CN" altLang="en-US" sz="4000" b="0">
                <a:solidFill>
                  <a:srgbClr val="FFFFFF"/>
                </a:solidFill>
                <a:latin typeface="Arial" charset="0"/>
                <a:ea typeface="黑体" pitchFamily="2" charset="-122"/>
              </a:rPr>
              <a:t>第</a:t>
            </a:r>
            <a:r>
              <a:rPr lang="en-US" altLang="zh-CN" sz="7300" b="0">
                <a:solidFill>
                  <a:srgbClr val="FFFFFF"/>
                </a:solidFill>
                <a:latin typeface="Arial" charset="0"/>
                <a:ea typeface="黑体" pitchFamily="2" charset="-122"/>
              </a:rPr>
              <a:t>7</a:t>
            </a:r>
            <a:r>
              <a:rPr lang="zh-CN" altLang="en-US" sz="4000" b="0">
                <a:solidFill>
                  <a:srgbClr val="FFFFFF"/>
                </a:solidFill>
                <a:latin typeface="Arial" charset="0"/>
                <a:ea typeface="黑体" pitchFamily="2" charset="-122"/>
              </a:rPr>
              <a:t>章</a:t>
            </a:r>
            <a:r>
              <a:rPr lang="zh-CN" altLang="en-US" sz="3600" b="0">
                <a:solidFill>
                  <a:srgbClr val="FFFFFF"/>
                </a:solidFill>
                <a:latin typeface="Arial" charset="0"/>
                <a:ea typeface="黑体" pitchFamily="2" charset="-122"/>
              </a:rPr>
              <a:t>  </a:t>
            </a:r>
            <a:r>
              <a:rPr lang="zh-CN" altLang="en-US" sz="3600" b="0">
                <a:solidFill>
                  <a:srgbClr val="99FF66"/>
                </a:solidFill>
                <a:latin typeface="Arial" charset="0"/>
                <a:ea typeface="黑体" pitchFamily="2" charset="-122"/>
              </a:rPr>
              <a:t>流水线技术</a:t>
            </a:r>
            <a:r>
              <a:rPr lang="zh-CN" altLang="en-US" sz="3600" b="0">
                <a:solidFill>
                  <a:srgbClr val="FFFFFF"/>
                </a:solidFill>
                <a:latin typeface="Arial" charset="0"/>
                <a:ea typeface="黑体" pitchFamily="2" charset="-122"/>
              </a:rPr>
              <a:t>与</a:t>
            </a:r>
            <a:r>
              <a:rPr lang="zh-CN" altLang="en-US" sz="3600" b="0">
                <a:solidFill>
                  <a:srgbClr val="FF99FF"/>
                </a:solidFill>
                <a:latin typeface="Arial" charset="0"/>
                <a:ea typeface="黑体" pitchFamily="2" charset="-122"/>
              </a:rPr>
              <a:t>指令级并行</a:t>
            </a:r>
          </a:p>
        </p:txBody>
      </p:sp>
      <p:sp>
        <p:nvSpPr>
          <p:cNvPr id="1735683" name="Rectangle 3"/>
          <p:cNvSpPr>
            <a:spLocks noChangeArrowheads="1"/>
          </p:cNvSpPr>
          <p:nvPr/>
        </p:nvSpPr>
        <p:spPr bwMode="auto">
          <a:xfrm>
            <a:off x="467544" y="4509120"/>
            <a:ext cx="8497069" cy="1296318"/>
          </a:xfrm>
          <a:prstGeom prst="rect">
            <a:avLst/>
          </a:prstGeom>
          <a:noFill/>
          <a:ln w="9525">
            <a:noFill/>
            <a:miter lim="800000"/>
            <a:headEnd/>
            <a:tailEnd/>
          </a:ln>
          <a:effectLst/>
        </p:spPr>
        <p:txBody>
          <a:bodyPr/>
          <a:lstStyle/>
          <a:p>
            <a:pPr algn="r">
              <a:spcBef>
                <a:spcPct val="20000"/>
              </a:spcBef>
              <a:buClr>
                <a:schemeClr val="bg2"/>
              </a:buClr>
              <a:buSzPct val="75000"/>
              <a:buFont typeface="Wingdings" pitchFamily="2" charset="2"/>
              <a:buNone/>
            </a:pPr>
            <a:r>
              <a:rPr lang="en-US" altLang="zh-CN" sz="3800">
                <a:ea typeface="楷体_GB2312" pitchFamily="49" charset="-122"/>
              </a:rPr>
              <a:t>7.6  </a:t>
            </a:r>
            <a:r>
              <a:rPr lang="zh-CN" altLang="en-US" sz="3800">
                <a:ea typeface="楷体_GB2312" pitchFamily="49" charset="-122"/>
              </a:rPr>
              <a:t>指令级并行</a:t>
            </a:r>
            <a:r>
              <a:rPr lang="zh-CN" altLang="en-US" sz="3800" smtClean="0">
                <a:ea typeface="楷体_GB2312" pitchFamily="49" charset="-122"/>
              </a:rPr>
              <a:t>概念</a:t>
            </a:r>
            <a:r>
              <a:rPr lang="en-US" altLang="zh-CN" sz="3800" smtClean="0">
                <a:ea typeface="楷体_GB2312" pitchFamily="49" charset="-122"/>
              </a:rPr>
              <a:t/>
            </a:r>
            <a:br>
              <a:rPr lang="en-US" altLang="zh-CN" sz="3800" smtClean="0">
                <a:ea typeface="楷体_GB2312" pitchFamily="49" charset="-122"/>
              </a:rPr>
            </a:br>
            <a:r>
              <a:rPr lang="zh-CN" altLang="en-US" sz="3200" smtClean="0">
                <a:solidFill>
                  <a:srgbClr val="C00000"/>
                </a:solidFill>
                <a:ea typeface="楷体_GB2312" pitchFamily="49" charset="-122"/>
              </a:rPr>
              <a:t>（西电版</a:t>
            </a:r>
            <a:r>
              <a:rPr lang="en-US" altLang="zh-CN" sz="3200" smtClean="0">
                <a:solidFill>
                  <a:srgbClr val="C00000"/>
                </a:solidFill>
                <a:ea typeface="楷体_GB2312" pitchFamily="49" charset="-122"/>
              </a:rPr>
              <a:t>7.7</a:t>
            </a:r>
            <a:r>
              <a:rPr lang="zh-CN" altLang="en-US" sz="3200" smtClean="0">
                <a:solidFill>
                  <a:srgbClr val="C00000"/>
                </a:solidFill>
                <a:ea typeface="楷体_GB2312" pitchFamily="49" charset="-122"/>
              </a:rPr>
              <a:t>节）</a:t>
            </a:r>
            <a:endParaRPr lang="zh-CN" altLang="en-US" sz="3200">
              <a:solidFill>
                <a:srgbClr val="C00000"/>
              </a:solidFill>
              <a:ea typeface="楷体_GB2312" pitchFamily="49"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afterEffect">
                                  <p:stCondLst>
                                    <p:cond delay="0"/>
                                  </p:stCondLst>
                                  <p:childTnLst>
                                    <p:set>
                                      <p:cBhvr>
                                        <p:cTn id="6" dur="1" fill="hold">
                                          <p:stCondLst>
                                            <p:cond delay="0"/>
                                          </p:stCondLst>
                                        </p:cTn>
                                        <p:tgtEl>
                                          <p:spTgt spid="1735682">
                                            <p:txEl>
                                              <p:pRg st="0" end="0"/>
                                            </p:txEl>
                                          </p:spTgt>
                                        </p:tgtEl>
                                        <p:attrNameLst>
                                          <p:attrName>style.visibility</p:attrName>
                                        </p:attrNameLst>
                                      </p:cBhvr>
                                      <p:to>
                                        <p:strVal val="visible"/>
                                      </p:to>
                                    </p:set>
                                    <p:anim calcmode="lin" valueType="num">
                                      <p:cBhvr>
                                        <p:cTn id="7" dur="500" fill="hold"/>
                                        <p:tgtEl>
                                          <p:spTgt spid="1735682">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1735682">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1735682">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1735682">
                                            <p:txEl>
                                              <p:pRg st="0" end="0"/>
                                            </p:txEl>
                                          </p:spTgt>
                                        </p:tgtEl>
                                        <p:attrNameLst>
                                          <p:attrName>ppt_y</p:attrName>
                                        </p:attrNameLst>
                                      </p:cBhvr>
                                      <p:tavLst>
                                        <p:tav tm="0">
                                          <p:val>
                                            <p:strVal val="#ppt_y"/>
                                          </p:val>
                                        </p:tav>
                                        <p:tav tm="100000">
                                          <p:val>
                                            <p:strVal val="#ppt_y"/>
                                          </p:val>
                                        </p:tav>
                                      </p:tavLst>
                                    </p:anim>
                                  </p:childTnLst>
                                </p:cTn>
                              </p:par>
                            </p:childTnLst>
                          </p:cTn>
                        </p:par>
                        <p:par>
                          <p:cTn id="11" fill="hold">
                            <p:stCondLst>
                              <p:cond delay="500"/>
                            </p:stCondLst>
                            <p:childTnLst>
                              <p:par>
                                <p:cTn id="12" presetID="2" presetClass="entr" presetSubtype="2" fill="hold" nodeType="afterEffect">
                                  <p:stCondLst>
                                    <p:cond delay="0"/>
                                  </p:stCondLst>
                                  <p:childTnLst>
                                    <p:set>
                                      <p:cBhvr>
                                        <p:cTn id="13" dur="1" fill="hold">
                                          <p:stCondLst>
                                            <p:cond delay="0"/>
                                          </p:stCondLst>
                                        </p:cTn>
                                        <p:tgtEl>
                                          <p:spTgt spid="1735682">
                                            <p:txEl>
                                              <p:pRg st="1" end="1"/>
                                            </p:txEl>
                                          </p:spTgt>
                                        </p:tgtEl>
                                        <p:attrNameLst>
                                          <p:attrName>style.visibility</p:attrName>
                                        </p:attrNameLst>
                                      </p:cBhvr>
                                      <p:to>
                                        <p:strVal val="visible"/>
                                      </p:to>
                                    </p:set>
                                    <p:anim calcmode="lin" valueType="num">
                                      <p:cBhvr additive="base">
                                        <p:cTn id="14" dur="500" fill="hold"/>
                                        <p:tgtEl>
                                          <p:spTgt spid="1735682">
                                            <p:txEl>
                                              <p:pRg st="1" end="1"/>
                                            </p:tx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1735682">
                                            <p:txEl>
                                              <p:pRg st="1" end="1"/>
                                            </p:txEl>
                                          </p:spTgt>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8" fill="hold" nodeType="afterEffect">
                                  <p:stCondLst>
                                    <p:cond delay="0"/>
                                  </p:stCondLst>
                                  <p:childTnLst>
                                    <p:set>
                                      <p:cBhvr>
                                        <p:cTn id="18" dur="1" fill="hold">
                                          <p:stCondLst>
                                            <p:cond delay="0"/>
                                          </p:stCondLst>
                                        </p:cTn>
                                        <p:tgtEl>
                                          <p:spTgt spid="1735683">
                                            <p:txEl>
                                              <p:pRg st="0" end="0"/>
                                            </p:txEl>
                                          </p:spTgt>
                                        </p:tgtEl>
                                        <p:attrNameLst>
                                          <p:attrName>style.visibility</p:attrName>
                                        </p:attrNameLst>
                                      </p:cBhvr>
                                      <p:to>
                                        <p:strVal val="visible"/>
                                      </p:to>
                                    </p:set>
                                    <p:anim calcmode="lin" valueType="num">
                                      <p:cBhvr additive="base">
                                        <p:cTn id="19" dur="500" fill="hold"/>
                                        <p:tgtEl>
                                          <p:spTgt spid="1735683">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3568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FF881EB6-4564-427D-B8C0-7EED88E27313}" type="slidenum">
              <a:rPr lang="zh-CN" altLang="en-US"/>
              <a:pPr/>
              <a:t>46</a:t>
            </a:fld>
            <a:endParaRPr lang="en-US" altLang="zh-CN"/>
          </a:p>
        </p:txBody>
      </p:sp>
      <p:sp>
        <p:nvSpPr>
          <p:cNvPr id="1670146" name="Rectangle 2"/>
          <p:cNvSpPr>
            <a:spLocks noGrp="1" noChangeArrowheads="1"/>
          </p:cNvSpPr>
          <p:nvPr>
            <p:ph type="title"/>
          </p:nvPr>
        </p:nvSpPr>
        <p:spPr/>
        <p:txBody>
          <a:bodyPr/>
          <a:lstStyle/>
          <a:p>
            <a:r>
              <a:rPr lang="en-US" altLang="zh-CN"/>
              <a:t>7.6 </a:t>
            </a:r>
            <a:r>
              <a:rPr lang="zh-CN" altLang="en-US"/>
              <a:t>指令级并行概念</a:t>
            </a:r>
          </a:p>
        </p:txBody>
      </p:sp>
      <p:sp>
        <p:nvSpPr>
          <p:cNvPr id="1670147" name="Rectangle 3"/>
          <p:cNvSpPr>
            <a:spLocks noGrp="1" noChangeArrowheads="1"/>
          </p:cNvSpPr>
          <p:nvPr>
            <p:ph type="body" idx="1"/>
          </p:nvPr>
        </p:nvSpPr>
        <p:spPr>
          <a:xfrm>
            <a:off x="250825" y="836613"/>
            <a:ext cx="8713788" cy="5400675"/>
          </a:xfrm>
        </p:spPr>
        <p:txBody>
          <a:bodyPr/>
          <a:lstStyle/>
          <a:p>
            <a:r>
              <a:rPr lang="zh-CN" altLang="en-US"/>
              <a:t>指令级并行：</a:t>
            </a:r>
            <a:r>
              <a:rPr lang="en-US" altLang="zh-CN">
                <a:solidFill>
                  <a:srgbClr val="FF0000"/>
                </a:solidFill>
              </a:rPr>
              <a:t>I</a:t>
            </a:r>
            <a:r>
              <a:rPr lang="en-US" altLang="zh-CN"/>
              <a:t>nstruction-</a:t>
            </a:r>
            <a:r>
              <a:rPr lang="en-US" altLang="zh-CN">
                <a:solidFill>
                  <a:srgbClr val="FF0000"/>
                </a:solidFill>
              </a:rPr>
              <a:t>L</a:t>
            </a:r>
            <a:r>
              <a:rPr lang="en-US" altLang="zh-CN"/>
              <a:t>evel </a:t>
            </a:r>
            <a:r>
              <a:rPr lang="en-US" altLang="zh-CN">
                <a:solidFill>
                  <a:srgbClr val="FF0000"/>
                </a:solidFill>
              </a:rPr>
              <a:t>P</a:t>
            </a:r>
            <a:r>
              <a:rPr lang="en-US" altLang="zh-CN"/>
              <a:t>arallelism</a:t>
            </a:r>
          </a:p>
          <a:p>
            <a:r>
              <a:rPr lang="zh-CN" altLang="en-US"/>
              <a:t>开发指令级并行的方法：</a:t>
            </a:r>
          </a:p>
          <a:p>
            <a:pPr marL="901700" lvl="1" indent="-379413"/>
            <a:r>
              <a:rPr lang="zh-CN" altLang="en-US"/>
              <a:t>依赖于</a:t>
            </a:r>
            <a:r>
              <a:rPr lang="zh-CN" altLang="en-US">
                <a:solidFill>
                  <a:srgbClr val="CC0000"/>
                </a:solidFill>
              </a:rPr>
              <a:t>硬件</a:t>
            </a:r>
            <a:r>
              <a:rPr lang="zh-CN" altLang="en-US"/>
              <a:t>，动态地发现和开发指令级并行。</a:t>
            </a:r>
            <a:r>
              <a:rPr lang="en-US" altLang="zh-CN"/>
              <a:t/>
            </a:r>
            <a:br>
              <a:rPr lang="en-US" altLang="zh-CN"/>
            </a:br>
            <a:r>
              <a:rPr lang="en-US" altLang="zh-CN"/>
              <a:t>Intel</a:t>
            </a:r>
            <a:r>
              <a:rPr lang="zh-CN" altLang="en-US"/>
              <a:t>的</a:t>
            </a:r>
            <a:r>
              <a:rPr lang="en-US" altLang="zh-CN"/>
              <a:t>Pentium</a:t>
            </a:r>
            <a:r>
              <a:rPr lang="zh-CN" altLang="en-US"/>
              <a:t>系列</a:t>
            </a:r>
          </a:p>
          <a:p>
            <a:pPr marL="901700" lvl="1" indent="-379413"/>
            <a:r>
              <a:rPr lang="zh-CN" altLang="en-US"/>
              <a:t>依赖于</a:t>
            </a:r>
            <a:r>
              <a:rPr lang="zh-CN" altLang="en-US">
                <a:solidFill>
                  <a:srgbClr val="CC0000"/>
                </a:solidFill>
              </a:rPr>
              <a:t>软件</a:t>
            </a:r>
            <a:r>
              <a:rPr lang="zh-CN" altLang="en-US"/>
              <a:t>技术，在编译阶段静态地发现并行。</a:t>
            </a:r>
            <a:br>
              <a:rPr lang="zh-CN" altLang="en-US"/>
            </a:br>
            <a:r>
              <a:rPr lang="en-US" altLang="zh-CN"/>
              <a:t>Intel</a:t>
            </a:r>
            <a:r>
              <a:rPr lang="zh-CN" altLang="en-US"/>
              <a:t>的</a:t>
            </a:r>
            <a:r>
              <a:rPr lang="en-US" altLang="zh-CN"/>
              <a:t>Itanium</a:t>
            </a:r>
            <a:r>
              <a:rPr lang="zh-CN" altLang="en-US"/>
              <a:t>处理器</a:t>
            </a:r>
          </a:p>
        </p:txBody>
      </p:sp>
    </p:spTree>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BD1EBAD8-14F9-4823-942D-C894569FD99B}" type="slidenum">
              <a:rPr lang="zh-CN" altLang="en-US"/>
              <a:pPr/>
              <a:t>47</a:t>
            </a:fld>
            <a:endParaRPr lang="en-US" altLang="zh-CN"/>
          </a:p>
        </p:txBody>
      </p:sp>
      <p:sp>
        <p:nvSpPr>
          <p:cNvPr id="1671170" name="Rectangle 2"/>
          <p:cNvSpPr>
            <a:spLocks noGrp="1" noChangeArrowheads="1"/>
          </p:cNvSpPr>
          <p:nvPr>
            <p:ph type="title"/>
          </p:nvPr>
        </p:nvSpPr>
        <p:spPr/>
        <p:txBody>
          <a:bodyPr/>
          <a:lstStyle/>
          <a:p>
            <a:r>
              <a:rPr lang="en-US" altLang="zh-CN"/>
              <a:t>7.6.1 </a:t>
            </a:r>
            <a:r>
              <a:rPr lang="zh-CN" altLang="en-US"/>
              <a:t>指令流水线的限制</a:t>
            </a:r>
          </a:p>
        </p:txBody>
      </p:sp>
      <p:sp>
        <p:nvSpPr>
          <p:cNvPr id="1671171" name="Rectangle 3"/>
          <p:cNvSpPr>
            <a:spLocks noGrp="1" noChangeArrowheads="1"/>
          </p:cNvSpPr>
          <p:nvPr>
            <p:ph type="body" idx="1"/>
          </p:nvPr>
        </p:nvSpPr>
        <p:spPr>
          <a:xfrm>
            <a:off x="457200" y="1782763"/>
            <a:ext cx="8362950" cy="4454525"/>
          </a:xfrm>
        </p:spPr>
        <p:txBody>
          <a:bodyPr/>
          <a:lstStyle/>
          <a:p>
            <a:r>
              <a:rPr lang="zh-CN" altLang="en-US"/>
              <a:t>增加指令</a:t>
            </a:r>
            <a:r>
              <a:rPr lang="zh-CN" altLang="en-US">
                <a:solidFill>
                  <a:srgbClr val="0000FF"/>
                </a:solidFill>
              </a:rPr>
              <a:t>发射</a:t>
            </a:r>
            <a:r>
              <a:rPr lang="zh-CN" altLang="en-US"/>
              <a:t>的</a:t>
            </a:r>
            <a:r>
              <a:rPr lang="zh-CN" altLang="en-US">
                <a:solidFill>
                  <a:srgbClr val="CC0000"/>
                </a:solidFill>
              </a:rPr>
              <a:t>宽度</a:t>
            </a:r>
            <a:r>
              <a:rPr lang="zh-CN" altLang="en-US"/>
              <a:t>和</a:t>
            </a:r>
            <a:r>
              <a:rPr lang="zh-CN" altLang="en-US">
                <a:solidFill>
                  <a:srgbClr val="0000FF"/>
                </a:solidFill>
              </a:rPr>
              <a:t>指令流水线</a:t>
            </a:r>
            <a:r>
              <a:rPr lang="zh-CN" altLang="en-US"/>
              <a:t>的</a:t>
            </a:r>
            <a:r>
              <a:rPr lang="zh-CN" altLang="en-US">
                <a:solidFill>
                  <a:srgbClr val="CC0000"/>
                </a:solidFill>
              </a:rPr>
              <a:t>深度</a:t>
            </a:r>
            <a:r>
              <a:rPr lang="zh-CN" altLang="en-US"/>
              <a:t>，要求</a:t>
            </a:r>
            <a:r>
              <a:rPr lang="zh-CN" altLang="en-US">
                <a:solidFill>
                  <a:srgbClr val="006600"/>
                </a:solidFill>
              </a:rPr>
              <a:t>复杂硬件电路</a:t>
            </a:r>
            <a:r>
              <a:rPr lang="zh-CN" altLang="en-US"/>
              <a:t>和</a:t>
            </a:r>
            <a:r>
              <a:rPr lang="zh-CN" altLang="en-US">
                <a:solidFill>
                  <a:srgbClr val="006600"/>
                </a:solidFill>
              </a:rPr>
              <a:t>高频率时钟</a:t>
            </a:r>
            <a:r>
              <a:rPr lang="zh-CN" altLang="en-US"/>
              <a:t>的支持。这导致</a:t>
            </a:r>
            <a:r>
              <a:rPr lang="en-US" altLang="zh-CN"/>
              <a:t>CPU</a:t>
            </a:r>
            <a:r>
              <a:rPr lang="zh-CN" altLang="en-US">
                <a:solidFill>
                  <a:srgbClr val="CC0000"/>
                </a:solidFill>
              </a:rPr>
              <a:t>功耗</a:t>
            </a:r>
            <a:r>
              <a:rPr lang="zh-CN" altLang="en-US"/>
              <a:t>的上升。</a:t>
            </a:r>
          </a:p>
          <a:p>
            <a:r>
              <a:rPr lang="zh-CN" altLang="en-US"/>
              <a:t>目前已逐渐形成的共识是，</a:t>
            </a:r>
            <a:r>
              <a:rPr lang="zh-CN" altLang="en-US">
                <a:solidFill>
                  <a:srgbClr val="CC0000"/>
                </a:solidFill>
              </a:rPr>
              <a:t>功耗</a:t>
            </a:r>
            <a:r>
              <a:rPr lang="zh-CN" altLang="en-US"/>
              <a:t>是限制当代处理器发展的首要因素。</a:t>
            </a:r>
          </a:p>
        </p:txBody>
      </p:sp>
    </p:spTree>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A558224A-1328-42A5-BA0A-8BC9DEB842DC}" type="slidenum">
              <a:rPr lang="zh-CN" altLang="en-US"/>
              <a:pPr/>
              <a:t>48</a:t>
            </a:fld>
            <a:endParaRPr lang="en-US" altLang="zh-CN"/>
          </a:p>
        </p:txBody>
      </p:sp>
      <p:sp>
        <p:nvSpPr>
          <p:cNvPr id="1672194" name="Rectangle 2"/>
          <p:cNvSpPr>
            <a:spLocks noGrp="1" noChangeArrowheads="1"/>
          </p:cNvSpPr>
          <p:nvPr>
            <p:ph type="title"/>
          </p:nvPr>
        </p:nvSpPr>
        <p:spPr/>
        <p:txBody>
          <a:bodyPr/>
          <a:lstStyle/>
          <a:p>
            <a:r>
              <a:rPr lang="en-US" altLang="zh-CN"/>
              <a:t>7.6.2 </a:t>
            </a:r>
            <a:r>
              <a:rPr lang="zh-CN" altLang="en-US"/>
              <a:t>突破限制的途径</a:t>
            </a:r>
          </a:p>
        </p:txBody>
      </p:sp>
      <p:sp>
        <p:nvSpPr>
          <p:cNvPr id="1672195" name="Rectangle 3"/>
          <p:cNvSpPr>
            <a:spLocks noGrp="1" noChangeArrowheads="1"/>
          </p:cNvSpPr>
          <p:nvPr>
            <p:ph type="body" idx="1"/>
          </p:nvPr>
        </p:nvSpPr>
        <p:spPr>
          <a:xfrm>
            <a:off x="250825" y="692697"/>
            <a:ext cx="8785225" cy="2160239"/>
          </a:xfrm>
        </p:spPr>
        <p:txBody>
          <a:bodyPr/>
          <a:lstStyle/>
          <a:p>
            <a:r>
              <a:rPr lang="en-US" altLang="zh-CN" smtClean="0"/>
              <a:t>CPU</a:t>
            </a:r>
            <a:r>
              <a:rPr lang="zh-CN" altLang="en-US" smtClean="0"/>
              <a:t>时钟频率</a:t>
            </a:r>
            <a:endParaRPr lang="en-US" altLang="zh-CN" smtClean="0"/>
          </a:p>
          <a:p>
            <a:r>
              <a:rPr lang="zh-CN" altLang="en-US" smtClean="0"/>
              <a:t>流水线</a:t>
            </a:r>
            <a:r>
              <a:rPr lang="zh-CN" altLang="en-US"/>
              <a:t>深度</a:t>
            </a:r>
          </a:p>
          <a:p>
            <a:r>
              <a:rPr lang="zh-CN" altLang="en-US"/>
              <a:t>从更深层次地解决流水线中可能存在的各种相关性</a:t>
            </a:r>
          </a:p>
          <a:p>
            <a:r>
              <a:rPr lang="zh-CN" altLang="en-US"/>
              <a:t>多核</a:t>
            </a:r>
            <a:r>
              <a:rPr lang="en-US" altLang="zh-CN"/>
              <a:t>CPU</a:t>
            </a:r>
            <a:r>
              <a:rPr lang="zh-CN" altLang="en-US"/>
              <a:t>，多</a:t>
            </a:r>
            <a:r>
              <a:rPr lang="zh-CN" altLang="en-US" smtClean="0"/>
              <a:t>指令流水线</a:t>
            </a:r>
            <a:endParaRPr lang="zh-CN" altLang="en-US"/>
          </a:p>
        </p:txBody>
      </p:sp>
      <p:sp>
        <p:nvSpPr>
          <p:cNvPr id="6" name="Rectangle 3"/>
          <p:cNvSpPr txBox="1">
            <a:spLocks noChangeArrowheads="1"/>
          </p:cNvSpPr>
          <p:nvPr/>
        </p:nvSpPr>
        <p:spPr bwMode="auto">
          <a:xfrm>
            <a:off x="251520" y="5733256"/>
            <a:ext cx="8785225" cy="64807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itchFamily="2" charset="2"/>
              <a:buChar char="n"/>
              <a:tabLst/>
              <a:defRPr/>
            </a:pPr>
            <a:r>
              <a:rPr kumimoji="0" lang="zh-CN" altLang="en-US" sz="2800" b="1" i="0" u="none" strike="noStrike" kern="0" cap="none" spc="0" normalizeH="0" baseline="0" noProof="0" smtClean="0">
                <a:ln>
                  <a:noFill/>
                </a:ln>
                <a:solidFill>
                  <a:schemeClr val="tx1"/>
                </a:solidFill>
                <a:effectLst/>
                <a:uLnTx/>
                <a:uFillTx/>
                <a:latin typeface="+mn-lt"/>
                <a:ea typeface="+mn-ea"/>
                <a:cs typeface="+mn-cs"/>
              </a:rPr>
              <a:t>现代处理器中，比较成熟的提高指令级并行的技术：</a:t>
            </a:r>
            <a:endParaRPr kumimoji="0" lang="zh-CN" altLang="en-US" sz="2800" b="1" i="0" u="none" strike="noStrike" kern="0" cap="none" spc="0" normalizeH="0" baseline="0" noProof="0">
              <a:ln>
                <a:noFill/>
              </a:ln>
              <a:solidFill>
                <a:schemeClr val="tx1"/>
              </a:solidFill>
              <a:effectLst/>
              <a:uLnTx/>
              <a:uFillTx/>
              <a:latin typeface="+mn-lt"/>
              <a:ea typeface="+mn-ea"/>
              <a:cs typeface="+mn-cs"/>
            </a:endParaRPr>
          </a:p>
        </p:txBody>
      </p:sp>
      <p:sp>
        <p:nvSpPr>
          <p:cNvPr id="7" name="Rectangle 3"/>
          <p:cNvSpPr txBox="1">
            <a:spLocks noChangeArrowheads="1"/>
          </p:cNvSpPr>
          <p:nvPr/>
        </p:nvSpPr>
        <p:spPr bwMode="auto">
          <a:xfrm>
            <a:off x="611560" y="2780928"/>
            <a:ext cx="8425185" cy="28803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bg2"/>
              </a:buClr>
              <a:buSzPct val="75000"/>
              <a:tabLst/>
              <a:defRPr/>
            </a:pPr>
            <a:r>
              <a:rPr kumimoji="0" lang="zh-CN" altLang="en-US" sz="2800" b="1" i="0" u="none" strike="noStrike" kern="0" cap="none" spc="0" normalizeH="0" baseline="0" noProof="0" smtClean="0">
                <a:ln>
                  <a:noFill/>
                </a:ln>
                <a:solidFill>
                  <a:srgbClr val="FF6600"/>
                </a:solidFill>
                <a:effectLst/>
                <a:uLnTx/>
                <a:uFillTx/>
                <a:latin typeface="+mj-ea"/>
                <a:ea typeface="+mj-ea"/>
                <a:cs typeface="+mn-cs"/>
              </a:rPr>
              <a:t>相关：</a:t>
            </a:r>
            <a:endParaRPr kumimoji="0" lang="en-US" altLang="zh-CN" sz="2800" b="1" i="0" u="none" strike="noStrike" kern="0" cap="none" spc="0" normalizeH="0" baseline="0" noProof="0" smtClean="0">
              <a:ln>
                <a:noFill/>
              </a:ln>
              <a:solidFill>
                <a:srgbClr val="FF6600"/>
              </a:solidFill>
              <a:effectLst/>
              <a:uLnTx/>
              <a:uFillTx/>
              <a:latin typeface="+mj-ea"/>
              <a:ea typeface="+mj-ea"/>
              <a:cs typeface="+mn-cs"/>
            </a:endParaRPr>
          </a:p>
          <a:p>
            <a:pPr marL="892175" lvl="1" indent="-434975" algn="l">
              <a:spcBef>
                <a:spcPct val="20000"/>
              </a:spcBef>
              <a:buClr>
                <a:srgbClr val="0000FF"/>
              </a:buClr>
              <a:buSzPct val="100000"/>
              <a:buFont typeface="Wingdings" pitchFamily="2" charset="2"/>
              <a:buChar char=""/>
            </a:pPr>
            <a:r>
              <a:rPr lang="zh-CN" altLang="en-US" kern="0" smtClean="0">
                <a:solidFill>
                  <a:srgbClr val="FF0000"/>
                </a:solidFill>
                <a:latin typeface="+mn-lt"/>
                <a:ea typeface="+mn-ea"/>
              </a:rPr>
              <a:t>流水线</a:t>
            </a:r>
            <a:r>
              <a:rPr lang="zh-CN" altLang="en-US" kern="0" smtClean="0">
                <a:latin typeface="+mn-lt"/>
                <a:ea typeface="+mn-ea"/>
              </a:rPr>
              <a:t>内部</a:t>
            </a:r>
            <a:endParaRPr lang="en-US" altLang="zh-CN" kern="0" smtClean="0">
              <a:latin typeface="+mn-lt"/>
              <a:ea typeface="+mn-ea"/>
            </a:endParaRPr>
          </a:p>
          <a:p>
            <a:pPr marL="892175" lvl="1" indent="-434975" algn="l">
              <a:spcBef>
                <a:spcPct val="20000"/>
              </a:spcBef>
              <a:buClr>
                <a:srgbClr val="0000FF"/>
              </a:buClr>
              <a:buSzPct val="100000"/>
              <a:buFont typeface="Wingdings" pitchFamily="2" charset="2"/>
              <a:buChar char=""/>
            </a:pPr>
            <a:r>
              <a:rPr kumimoji="0" lang="zh-CN" altLang="en-US" b="1" i="0" u="none" strike="noStrike" kern="0" cap="none" spc="0" normalizeH="0" baseline="0" noProof="0" smtClean="0">
                <a:ln>
                  <a:noFill/>
                </a:ln>
                <a:solidFill>
                  <a:srgbClr val="FF0000"/>
                </a:solidFill>
                <a:effectLst/>
                <a:uLnTx/>
                <a:uFillTx/>
                <a:latin typeface="+mn-lt"/>
                <a:ea typeface="+mn-ea"/>
                <a:cs typeface="+mn-cs"/>
              </a:rPr>
              <a:t>流水线</a:t>
            </a:r>
            <a:r>
              <a:rPr kumimoji="0" lang="zh-CN" altLang="en-US" b="1" i="0" u="none" strike="noStrike" kern="0" cap="none" spc="0" normalizeH="0" baseline="0" noProof="0" smtClean="0">
                <a:ln>
                  <a:noFill/>
                </a:ln>
                <a:solidFill>
                  <a:schemeClr val="tx1"/>
                </a:solidFill>
                <a:effectLst/>
                <a:uLnTx/>
                <a:uFillTx/>
                <a:latin typeface="+mn-lt"/>
                <a:ea typeface="+mn-ea"/>
                <a:cs typeface="+mn-cs"/>
              </a:rPr>
              <a:t>之间</a:t>
            </a:r>
            <a:endParaRPr kumimoji="0" lang="en-US" altLang="zh-CN" b="1" i="0" u="none" strike="noStrike" kern="0" cap="none" spc="0" normalizeH="0" baseline="0" noProof="0" smtClean="0">
              <a:ln>
                <a:noFill/>
              </a:ln>
              <a:solidFill>
                <a:schemeClr val="tx1"/>
              </a:solidFill>
              <a:effectLst/>
              <a:uLnTx/>
              <a:uFillTx/>
              <a:latin typeface="+mn-lt"/>
              <a:ea typeface="+mn-ea"/>
              <a:cs typeface="+mn-cs"/>
            </a:endParaRPr>
          </a:p>
          <a:p>
            <a:pPr marL="892175" lvl="1" indent="-434975" algn="l">
              <a:spcBef>
                <a:spcPct val="20000"/>
              </a:spcBef>
              <a:buClr>
                <a:srgbClr val="0000FF"/>
              </a:buClr>
              <a:buSzPct val="100000"/>
              <a:buFont typeface="Wingdings" pitchFamily="2" charset="2"/>
              <a:buChar char=""/>
            </a:pPr>
            <a:r>
              <a:rPr lang="zh-CN" altLang="en-US" kern="0" smtClean="0">
                <a:solidFill>
                  <a:srgbClr val="FF0000"/>
                </a:solidFill>
                <a:latin typeface="+mn-lt"/>
                <a:ea typeface="+mn-ea"/>
              </a:rPr>
              <a:t>指令</a:t>
            </a:r>
            <a:r>
              <a:rPr lang="zh-CN" altLang="en-US" kern="0" smtClean="0">
                <a:latin typeface="+mn-lt"/>
                <a:ea typeface="+mn-ea"/>
              </a:rPr>
              <a:t>之间</a:t>
            </a:r>
            <a:endParaRPr lang="en-US" altLang="zh-CN" kern="0" smtClean="0">
              <a:latin typeface="+mn-lt"/>
              <a:ea typeface="+mn-ea"/>
            </a:endParaRPr>
          </a:p>
          <a:p>
            <a:pPr marL="892175" lvl="1" indent="-434975" algn="l">
              <a:spcBef>
                <a:spcPct val="20000"/>
              </a:spcBef>
              <a:buClr>
                <a:srgbClr val="0000FF"/>
              </a:buClr>
              <a:buSzPct val="100000"/>
              <a:buFont typeface="Wingdings" pitchFamily="2" charset="2"/>
              <a:buChar char=""/>
            </a:pPr>
            <a:r>
              <a:rPr kumimoji="0" lang="zh-CN" altLang="en-US" b="1" i="0" u="none" strike="noStrike" kern="0" cap="none" spc="0" normalizeH="0" baseline="0" noProof="0" smtClean="0">
                <a:ln>
                  <a:noFill/>
                </a:ln>
                <a:solidFill>
                  <a:srgbClr val="FF0000"/>
                </a:solidFill>
                <a:effectLst/>
                <a:uLnTx/>
                <a:uFillTx/>
                <a:latin typeface="+mn-lt"/>
                <a:ea typeface="+mn-ea"/>
                <a:cs typeface="+mn-cs"/>
              </a:rPr>
              <a:t>线程</a:t>
            </a:r>
            <a:r>
              <a:rPr kumimoji="0" lang="zh-CN" altLang="en-US" b="1" i="0" u="none" strike="noStrike" kern="0" cap="none" spc="0" normalizeH="0" baseline="0" noProof="0" smtClean="0">
                <a:ln>
                  <a:noFill/>
                </a:ln>
                <a:solidFill>
                  <a:schemeClr val="tx1"/>
                </a:solidFill>
                <a:effectLst/>
                <a:uLnTx/>
                <a:uFillTx/>
                <a:latin typeface="+mn-lt"/>
                <a:ea typeface="+mn-ea"/>
                <a:cs typeface="+mn-cs"/>
              </a:rPr>
              <a:t>之间</a:t>
            </a:r>
            <a:endParaRPr kumimoji="0" lang="zh-CN" altLang="en-US" b="1" i="0" u="none" strike="noStrike" kern="0" cap="none" spc="0" normalizeH="0" baseline="0" noProof="0">
              <a:ln>
                <a:noFill/>
              </a:ln>
              <a:solidFill>
                <a:schemeClr val="tx1"/>
              </a:solidFill>
              <a:effectLst/>
              <a:uLnTx/>
              <a:uFillTx/>
              <a:latin typeface="+mn-lt"/>
              <a:ea typeface="+mn-ea"/>
              <a:cs typeface="+mn-cs"/>
            </a:endParaRPr>
          </a:p>
        </p:txBody>
      </p:sp>
      <p:sp>
        <p:nvSpPr>
          <p:cNvPr id="9" name="爆炸形 1 8"/>
          <p:cNvSpPr/>
          <p:nvPr/>
        </p:nvSpPr>
        <p:spPr bwMode="auto">
          <a:xfrm>
            <a:off x="323528" y="2564904"/>
            <a:ext cx="1584176" cy="1080120"/>
          </a:xfrm>
          <a:prstGeom prst="irregularSeal1">
            <a:avLst/>
          </a:prstGeom>
          <a:noFill/>
          <a:ln w="28575" cap="flat" cmpd="sng" algn="ctr">
            <a:solidFill>
              <a:srgbClr val="FF006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zh-CN" altLang="en-US" smtClean="0"/>
          </a:p>
        </p:txBody>
      </p:sp>
    </p:spTree>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灯片编号占位符 4"/>
          <p:cNvSpPr>
            <a:spLocks noGrp="1"/>
          </p:cNvSpPr>
          <p:nvPr>
            <p:ph type="sldNum" sz="quarter" idx="11"/>
          </p:nvPr>
        </p:nvSpPr>
        <p:spPr/>
        <p:txBody>
          <a:bodyPr/>
          <a:lstStyle/>
          <a:p>
            <a:fld id="{21E7ABAE-29A7-4E51-B561-D968C20DB055}" type="slidenum">
              <a:rPr lang="zh-CN" altLang="en-US"/>
              <a:pPr/>
              <a:t>49</a:t>
            </a:fld>
            <a:endParaRPr lang="en-US" altLang="zh-CN"/>
          </a:p>
        </p:txBody>
      </p:sp>
      <p:sp>
        <p:nvSpPr>
          <p:cNvPr id="1673218" name="Rectangle 2"/>
          <p:cNvSpPr>
            <a:spLocks noGrp="1" noChangeArrowheads="1"/>
          </p:cNvSpPr>
          <p:nvPr>
            <p:ph type="title"/>
          </p:nvPr>
        </p:nvSpPr>
        <p:spPr/>
        <p:txBody>
          <a:bodyPr/>
          <a:lstStyle/>
          <a:p>
            <a:r>
              <a:rPr lang="en-US" altLang="zh-CN"/>
              <a:t>7.6.2 </a:t>
            </a:r>
            <a:r>
              <a:rPr lang="zh-CN" altLang="en-US"/>
              <a:t>突破限制的途径</a:t>
            </a:r>
          </a:p>
        </p:txBody>
      </p:sp>
      <p:graphicFrame>
        <p:nvGraphicFramePr>
          <p:cNvPr id="1673219" name="Group 3"/>
          <p:cNvGraphicFramePr>
            <a:graphicFrameLocks noGrp="1"/>
          </p:cNvGraphicFramePr>
          <p:nvPr/>
        </p:nvGraphicFramePr>
        <p:xfrm>
          <a:off x="179388" y="1412875"/>
          <a:ext cx="8858250" cy="4544695"/>
        </p:xfrm>
        <a:graphic>
          <a:graphicData uri="http://schemas.openxmlformats.org/drawingml/2006/table">
            <a:tbl>
              <a:tblPr/>
              <a:tblGrid>
                <a:gridCol w="1728787">
                  <a:extLst>
                    <a:ext uri="{9D8B030D-6E8A-4147-A177-3AD203B41FA5}">
                      <a16:colId xmlns:a16="http://schemas.microsoft.com/office/drawing/2014/main" val="20000"/>
                    </a:ext>
                  </a:extLst>
                </a:gridCol>
                <a:gridCol w="4105275">
                  <a:extLst>
                    <a:ext uri="{9D8B030D-6E8A-4147-A177-3AD203B41FA5}">
                      <a16:colId xmlns:a16="http://schemas.microsoft.com/office/drawing/2014/main" val="20001"/>
                    </a:ext>
                  </a:extLst>
                </a:gridCol>
                <a:gridCol w="3024188">
                  <a:extLst>
                    <a:ext uri="{9D8B030D-6E8A-4147-A177-3AD203B41FA5}">
                      <a16:colId xmlns:a16="http://schemas.microsoft.com/office/drawing/2014/main" val="20002"/>
                    </a:ext>
                  </a:extLst>
                </a:gridCol>
              </a:tblGrid>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技术</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简要说明</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主要解决问题</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0"/>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直通和旁路</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在流水线段间建立直接的连接通路</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潜在的数据相关停顿</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简单转移调度</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冻结流水线，预取分支目标，多流，循环缓冲器等</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控制相关停顿</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2"/>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延迟分支</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利用编译器调度，填充延迟槽</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控制相关停顿</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3"/>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基本动态调度（记分板）</a:t>
                      </a:r>
                      <a:endParaRPr kumimoji="1"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乱序执行</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真相关引起的数据相关停顿</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4"/>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重命名动态</a:t>
                      </a:r>
                    </a:p>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调度</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WAW</a:t>
                      </a:r>
                      <a:r>
                        <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和</a:t>
                      </a:r>
                      <a:r>
                        <a:rPr kumimoji="1"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WAR</a:t>
                      </a:r>
                      <a:r>
                        <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停顿，乱序执行</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数据相关停顿、反相关和输出相关引起的停顿</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5"/>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分支预测</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动态分支预测，静态分支预测</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控制相关停顿</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6"/>
                  </a:ext>
                </a:extLst>
              </a:tr>
              <a:tr h="4603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多指令发射</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多指令流出（超标量和超长指令字）</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理想</a:t>
                      </a:r>
                      <a:r>
                        <a:rPr kumimoji="1"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CPI</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7"/>
                  </a:ext>
                </a:extLst>
              </a:tr>
              <a:tr h="239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硬件推测</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用于多指令发射，使用重排序缓存</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数据相关和控制相关停顿</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8"/>
                  </a:ext>
                </a:extLst>
              </a:tr>
            </a:tbl>
          </a:graphicData>
        </a:graphic>
      </p:graphicFrame>
      <p:sp>
        <p:nvSpPr>
          <p:cNvPr id="1673261" name="Rectangle 45"/>
          <p:cNvSpPr>
            <a:spLocks noChangeArrowheads="1"/>
          </p:cNvSpPr>
          <p:nvPr/>
        </p:nvSpPr>
        <p:spPr bwMode="auto">
          <a:xfrm>
            <a:off x="2124075" y="836613"/>
            <a:ext cx="4824413" cy="519112"/>
          </a:xfrm>
          <a:prstGeom prst="rect">
            <a:avLst/>
          </a:prstGeom>
          <a:noFill/>
          <a:ln w="28575" algn="ctr">
            <a:noFill/>
            <a:miter lim="800000"/>
            <a:headEnd/>
            <a:tailEnd/>
          </a:ln>
          <a:effectLst/>
        </p:spPr>
        <p:txBody>
          <a:bodyPr wrap="none" anchor="ctr">
            <a:spAutoFit/>
          </a:bodyPr>
          <a:lstStyle/>
          <a:p>
            <a:pPr algn="l">
              <a:spcBef>
                <a:spcPct val="0"/>
              </a:spcBef>
            </a:pPr>
            <a:r>
              <a:rPr kumimoji="1" lang="zh-CN" altLang="en-US">
                <a:solidFill>
                  <a:schemeClr val="bg2"/>
                </a:solidFill>
                <a:ea typeface="楷体_GB2312" pitchFamily="49" charset="-122"/>
              </a:rPr>
              <a:t>表</a:t>
            </a:r>
            <a:r>
              <a:rPr kumimoji="1" lang="en-US" altLang="zh-CN" smtClean="0">
                <a:solidFill>
                  <a:schemeClr val="bg2"/>
                </a:solidFill>
                <a:ea typeface="楷体_GB2312" pitchFamily="49" charset="-122"/>
              </a:rPr>
              <a:t>7.3  </a:t>
            </a:r>
            <a:r>
              <a:rPr kumimoji="1" lang="zh-CN" altLang="en-US">
                <a:solidFill>
                  <a:schemeClr val="bg2"/>
                </a:solidFill>
                <a:ea typeface="楷体_GB2312" pitchFamily="49" charset="-122"/>
              </a:rPr>
              <a:t>提高指令级并行的技术 </a:t>
            </a: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3D559B17-6AA7-4F27-AB52-5C662E6298A5}" type="slidenum">
              <a:rPr lang="zh-CN" altLang="en-US"/>
              <a:pPr/>
              <a:t>5</a:t>
            </a:fld>
            <a:endParaRPr lang="en-US" altLang="zh-CN"/>
          </a:p>
        </p:txBody>
      </p:sp>
      <p:sp>
        <p:nvSpPr>
          <p:cNvPr id="1648642" name="Rectangle 2"/>
          <p:cNvSpPr>
            <a:spLocks noGrp="1" noChangeArrowheads="1"/>
          </p:cNvSpPr>
          <p:nvPr>
            <p:ph type="title"/>
          </p:nvPr>
        </p:nvSpPr>
        <p:spPr/>
        <p:txBody>
          <a:bodyPr/>
          <a:lstStyle/>
          <a:p>
            <a:r>
              <a:rPr lang="en-US" altLang="zh-CN"/>
              <a:t>7.5.1 </a:t>
            </a:r>
            <a:r>
              <a:rPr lang="zh-CN" altLang="en-US"/>
              <a:t>流水线的基本性能问题</a:t>
            </a:r>
          </a:p>
        </p:txBody>
      </p:sp>
      <p:sp>
        <p:nvSpPr>
          <p:cNvPr id="1648643" name="Rectangle 3"/>
          <p:cNvSpPr>
            <a:spLocks noGrp="1" noChangeArrowheads="1"/>
          </p:cNvSpPr>
          <p:nvPr>
            <p:ph type="body" idx="1"/>
          </p:nvPr>
        </p:nvSpPr>
        <p:spPr>
          <a:xfrm>
            <a:off x="457200" y="1163191"/>
            <a:ext cx="8362950" cy="4354041"/>
          </a:xfrm>
        </p:spPr>
        <p:txBody>
          <a:bodyPr/>
          <a:lstStyle/>
          <a:p>
            <a:pPr>
              <a:spcBef>
                <a:spcPct val="10000"/>
              </a:spcBef>
            </a:pPr>
            <a:r>
              <a:rPr lang="zh-CN" altLang="en-US"/>
              <a:t>有停顿的流水线的</a:t>
            </a:r>
            <a:r>
              <a:rPr lang="en-US" altLang="zh-CN"/>
              <a:t>CPI</a:t>
            </a:r>
            <a:r>
              <a:rPr lang="zh-CN" altLang="en-US"/>
              <a:t>为：</a:t>
            </a:r>
          </a:p>
          <a:p>
            <a:pPr>
              <a:spcBef>
                <a:spcPct val="10000"/>
              </a:spcBef>
              <a:buFont typeface="Wingdings" pitchFamily="2" charset="2"/>
              <a:buNone/>
            </a:pPr>
            <a:r>
              <a:rPr lang="en-US" altLang="zh-CN" i="1"/>
              <a:t>  </a:t>
            </a:r>
            <a:r>
              <a:rPr lang="en-US" altLang="zh-CN"/>
              <a:t>CPI = </a:t>
            </a:r>
            <a:r>
              <a:rPr lang="zh-CN" altLang="en-US"/>
              <a:t>理想流水线</a:t>
            </a:r>
            <a:r>
              <a:rPr lang="en-US" altLang="zh-CN"/>
              <a:t>CPI</a:t>
            </a:r>
            <a:r>
              <a:rPr lang="zh-CN" altLang="en-US"/>
              <a:t>＋</a:t>
            </a:r>
            <a:r>
              <a:rPr lang="en-US" altLang="zh-CN">
                <a:latin typeface="宋体" charset="-122"/>
              </a:rPr>
              <a:t>(</a:t>
            </a:r>
            <a:r>
              <a:rPr lang="zh-CN" altLang="en-US">
                <a:solidFill>
                  <a:srgbClr val="0000FF"/>
                </a:solidFill>
              </a:rPr>
              <a:t>结构相关</a:t>
            </a:r>
            <a:r>
              <a:rPr lang="zh-CN" altLang="en-US"/>
              <a:t>停顿 </a:t>
            </a:r>
            <a:r>
              <a:rPr lang="en-US" altLang="zh-CN"/>
              <a:t>+ </a:t>
            </a:r>
            <a:r>
              <a:rPr lang="zh-CN" altLang="en-US">
                <a:solidFill>
                  <a:srgbClr val="0000FF"/>
                </a:solidFill>
              </a:rPr>
              <a:t>数据相关</a:t>
            </a:r>
            <a:r>
              <a:rPr lang="zh-CN" altLang="en-US"/>
              <a:t>停顿 </a:t>
            </a:r>
            <a:r>
              <a:rPr lang="en-US" altLang="zh-CN"/>
              <a:t>+ </a:t>
            </a:r>
            <a:r>
              <a:rPr lang="zh-CN" altLang="en-US">
                <a:solidFill>
                  <a:srgbClr val="0000FF"/>
                </a:solidFill>
              </a:rPr>
              <a:t>控制相关</a:t>
            </a:r>
            <a:r>
              <a:rPr lang="zh-CN" altLang="en-US"/>
              <a:t>停顿</a:t>
            </a:r>
            <a:r>
              <a:rPr lang="en-US" altLang="zh-CN">
                <a:latin typeface="宋体" charset="-122"/>
              </a:rPr>
              <a:t>)</a:t>
            </a:r>
            <a:r>
              <a:rPr lang="en-US" altLang="zh-CN"/>
              <a:t> / </a:t>
            </a:r>
            <a:r>
              <a:rPr lang="zh-CN" altLang="en-US"/>
              <a:t>指令数 </a:t>
            </a:r>
            <a:endParaRPr lang="en-US" altLang="zh-CN"/>
          </a:p>
          <a:p>
            <a:pPr>
              <a:spcBef>
                <a:spcPct val="10000"/>
              </a:spcBef>
            </a:pPr>
            <a:r>
              <a:rPr lang="zh-CN" altLang="en-US"/>
              <a:t>有停顿的流水线的</a:t>
            </a:r>
            <a:r>
              <a:rPr lang="zh-CN" altLang="en-US">
                <a:solidFill>
                  <a:srgbClr val="FF0000"/>
                </a:solidFill>
              </a:rPr>
              <a:t>加速比</a:t>
            </a:r>
            <a:r>
              <a:rPr lang="zh-CN" altLang="en-US"/>
              <a:t>为：</a:t>
            </a:r>
          </a:p>
          <a:p>
            <a:pPr>
              <a:spcBef>
                <a:spcPct val="10000"/>
              </a:spcBef>
            </a:pPr>
            <a:endParaRPr lang="en-US" altLang="zh-CN"/>
          </a:p>
          <a:p>
            <a:pPr>
              <a:spcBef>
                <a:spcPct val="10000"/>
              </a:spcBef>
            </a:pPr>
            <a:endParaRPr lang="en-US" altLang="zh-CN"/>
          </a:p>
          <a:p>
            <a:pPr>
              <a:spcBef>
                <a:spcPct val="10000"/>
              </a:spcBef>
            </a:pPr>
            <a:endParaRPr lang="en-US" altLang="zh-CN"/>
          </a:p>
          <a:p>
            <a:pPr>
              <a:spcBef>
                <a:spcPct val="10000"/>
              </a:spcBef>
            </a:pPr>
            <a:r>
              <a:rPr lang="zh-CN" altLang="en-US">
                <a:solidFill>
                  <a:srgbClr val="FF0066"/>
                </a:solidFill>
              </a:rPr>
              <a:t>消除相关</a:t>
            </a:r>
            <a:r>
              <a:rPr lang="zh-CN" altLang="en-US"/>
              <a:t>、</a:t>
            </a:r>
            <a:r>
              <a:rPr lang="zh-CN" altLang="en-US">
                <a:solidFill>
                  <a:srgbClr val="FF0066"/>
                </a:solidFill>
              </a:rPr>
              <a:t>减少停顿</a:t>
            </a:r>
            <a:r>
              <a:rPr lang="zh-CN" altLang="en-US"/>
              <a:t>是</a:t>
            </a:r>
            <a:r>
              <a:rPr lang="zh-CN" altLang="en-US">
                <a:solidFill>
                  <a:srgbClr val="0000FF"/>
                </a:solidFill>
              </a:rPr>
              <a:t>提高</a:t>
            </a:r>
            <a:r>
              <a:rPr lang="zh-CN" altLang="en-US"/>
              <a:t>已有流水线</a:t>
            </a:r>
            <a:r>
              <a:rPr lang="zh-CN" altLang="en-US">
                <a:solidFill>
                  <a:srgbClr val="0000FF"/>
                </a:solidFill>
              </a:rPr>
              <a:t>性能</a:t>
            </a:r>
            <a:r>
              <a:rPr lang="zh-CN" altLang="en-US"/>
              <a:t>最重要的手段。</a:t>
            </a:r>
            <a:endParaRPr lang="en-US" altLang="zh-CN"/>
          </a:p>
        </p:txBody>
      </p:sp>
      <p:graphicFrame>
        <p:nvGraphicFramePr>
          <p:cNvPr id="1648644" name="Object 4"/>
          <p:cNvGraphicFramePr>
            <a:graphicFrameLocks noChangeAspect="1"/>
          </p:cNvGraphicFramePr>
          <p:nvPr/>
        </p:nvGraphicFramePr>
        <p:xfrm>
          <a:off x="1350132" y="3221974"/>
          <a:ext cx="6534236" cy="999114"/>
        </p:xfrm>
        <a:graphic>
          <a:graphicData uri="http://schemas.openxmlformats.org/presentationml/2006/ole">
            <mc:AlternateContent xmlns:mc="http://schemas.openxmlformats.org/markup-compatibility/2006">
              <mc:Choice xmlns:v="urn:schemas-microsoft-com:vml" Requires="v">
                <p:oleObj spid="_x0000_s1648655" name="公式" r:id="rId3" imgW="2743200" imgH="419040" progId="Equation.3">
                  <p:embed/>
                </p:oleObj>
              </mc:Choice>
              <mc:Fallback>
                <p:oleObj name="公式" r:id="rId3" imgW="2743200" imgH="41904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0132" y="3221974"/>
                        <a:ext cx="6534236" cy="9991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灯片编号占位符 4"/>
          <p:cNvSpPr>
            <a:spLocks noGrp="1"/>
          </p:cNvSpPr>
          <p:nvPr>
            <p:ph type="sldNum" sz="quarter" idx="11"/>
          </p:nvPr>
        </p:nvSpPr>
        <p:spPr/>
        <p:txBody>
          <a:bodyPr/>
          <a:lstStyle/>
          <a:p>
            <a:fld id="{F8EB3AAD-B034-426E-B66E-28BEC981FF1E}" type="slidenum">
              <a:rPr lang="zh-CN" altLang="en-US"/>
              <a:pPr/>
              <a:t>50</a:t>
            </a:fld>
            <a:endParaRPr lang="en-US" altLang="zh-CN"/>
          </a:p>
        </p:txBody>
      </p:sp>
      <p:sp>
        <p:nvSpPr>
          <p:cNvPr id="1674242" name="Rectangle 2"/>
          <p:cNvSpPr>
            <a:spLocks noGrp="1" noChangeArrowheads="1"/>
          </p:cNvSpPr>
          <p:nvPr>
            <p:ph type="title"/>
          </p:nvPr>
        </p:nvSpPr>
        <p:spPr/>
        <p:txBody>
          <a:bodyPr/>
          <a:lstStyle/>
          <a:p>
            <a:r>
              <a:rPr lang="en-US" altLang="zh-CN"/>
              <a:t>7.6.2 </a:t>
            </a:r>
            <a:r>
              <a:rPr lang="zh-CN" altLang="en-US"/>
              <a:t>突破限制的途径</a:t>
            </a:r>
          </a:p>
        </p:txBody>
      </p:sp>
      <p:graphicFrame>
        <p:nvGraphicFramePr>
          <p:cNvPr id="1674243" name="Group 3"/>
          <p:cNvGraphicFramePr>
            <a:graphicFrameLocks noGrp="1"/>
          </p:cNvGraphicFramePr>
          <p:nvPr/>
        </p:nvGraphicFramePr>
        <p:xfrm>
          <a:off x="250825" y="1557338"/>
          <a:ext cx="8569325" cy="4815840"/>
        </p:xfrm>
        <a:graphic>
          <a:graphicData uri="http://schemas.openxmlformats.org/drawingml/2006/table">
            <a:tbl>
              <a:tblPr/>
              <a:tblGrid>
                <a:gridCol w="2808288">
                  <a:extLst>
                    <a:ext uri="{9D8B030D-6E8A-4147-A177-3AD203B41FA5}">
                      <a16:colId xmlns:a16="http://schemas.microsoft.com/office/drawing/2014/main" val="20000"/>
                    </a:ext>
                  </a:extLst>
                </a:gridCol>
                <a:gridCol w="3529012">
                  <a:extLst>
                    <a:ext uri="{9D8B030D-6E8A-4147-A177-3AD203B41FA5}">
                      <a16:colId xmlns:a16="http://schemas.microsoft.com/office/drawing/2014/main" val="20001"/>
                    </a:ext>
                  </a:extLst>
                </a:gridCol>
                <a:gridCol w="2232025">
                  <a:extLst>
                    <a:ext uri="{9D8B030D-6E8A-4147-A177-3AD203B41FA5}">
                      <a16:colId xmlns:a16="http://schemas.microsoft.com/office/drawing/2014/main" val="20002"/>
                    </a:ext>
                  </a:extLst>
                </a:gridCol>
              </a:tblGrid>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技术</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简要说明</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主要解决问题</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0"/>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循环展开</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将循环展开为直线代码，消除判断、分支开销，加速流水</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控制相关停顿</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基本编译器流水线调度</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对数据相关指令重排序</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数据相关停顿</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2"/>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编译器相关性分析</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利用编译器发现相关</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理想</a:t>
                      </a:r>
                      <a:r>
                        <a:rPr kumimoji="1"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CPI</a:t>
                      </a:r>
                      <a:r>
                        <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，数据相关停顿</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3"/>
                  </a:ext>
                </a:extLst>
              </a:tr>
              <a:tr h="3968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软件流水线，踪迹调度</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软件流水：对循环进行重构，使得每次迭代执行的指令是属于原循环的不同迭代过程的。</a:t>
                      </a: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踪迹调度：跨越</a:t>
                      </a:r>
                      <a:r>
                        <a:rPr kumimoji="1"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IF</a:t>
                      </a:r>
                      <a:r>
                        <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基本块的并行度。</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数据相关和控制相关停顿</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4"/>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硬件支持编译器推测</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软硬件推测结合</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理想</a:t>
                      </a:r>
                      <a:r>
                        <a:rPr kumimoji="1"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CPI</a:t>
                      </a:r>
                      <a:r>
                        <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，数据相关停顿，转换相关停顿</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5"/>
                  </a:ext>
                </a:extLst>
              </a:tr>
            </a:tbl>
          </a:graphicData>
        </a:graphic>
      </p:graphicFrame>
      <p:sp>
        <p:nvSpPr>
          <p:cNvPr id="1674273" name="Rectangle 33"/>
          <p:cNvSpPr>
            <a:spLocks noChangeArrowheads="1"/>
          </p:cNvSpPr>
          <p:nvPr/>
        </p:nvSpPr>
        <p:spPr bwMode="auto">
          <a:xfrm>
            <a:off x="2124075" y="836613"/>
            <a:ext cx="5895975" cy="519112"/>
          </a:xfrm>
          <a:prstGeom prst="rect">
            <a:avLst/>
          </a:prstGeom>
          <a:noFill/>
          <a:ln w="28575" algn="ctr">
            <a:noFill/>
            <a:miter lim="800000"/>
            <a:headEnd/>
            <a:tailEnd/>
          </a:ln>
          <a:effectLst/>
        </p:spPr>
        <p:txBody>
          <a:bodyPr wrap="none" anchor="ctr">
            <a:spAutoFit/>
          </a:bodyPr>
          <a:lstStyle/>
          <a:p>
            <a:pPr algn="l">
              <a:spcBef>
                <a:spcPct val="0"/>
              </a:spcBef>
            </a:pPr>
            <a:r>
              <a:rPr kumimoji="1" lang="zh-CN" altLang="en-US">
                <a:solidFill>
                  <a:schemeClr val="bg2"/>
                </a:solidFill>
                <a:ea typeface="楷体_GB2312" pitchFamily="49" charset="-122"/>
              </a:rPr>
              <a:t>表</a:t>
            </a:r>
            <a:r>
              <a:rPr kumimoji="1" lang="en-US" altLang="zh-CN" smtClean="0">
                <a:solidFill>
                  <a:schemeClr val="bg2"/>
                </a:solidFill>
                <a:ea typeface="楷体_GB2312" pitchFamily="49" charset="-122"/>
              </a:rPr>
              <a:t>7.3  </a:t>
            </a:r>
            <a:r>
              <a:rPr kumimoji="1" lang="zh-CN" altLang="en-US">
                <a:solidFill>
                  <a:schemeClr val="bg2"/>
                </a:solidFill>
                <a:ea typeface="楷体_GB2312" pitchFamily="49" charset="-122"/>
              </a:rPr>
              <a:t>提高指令级并行的技术（续） </a:t>
            </a:r>
          </a:p>
        </p:txBody>
      </p:sp>
    </p:spTree>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6706" name="Rectangle 2"/>
          <p:cNvSpPr>
            <a:spLocks noGrp="1" noChangeArrowheads="1"/>
          </p:cNvSpPr>
          <p:nvPr>
            <p:ph type="subTitle" idx="1"/>
          </p:nvPr>
        </p:nvSpPr>
        <p:spPr>
          <a:xfrm>
            <a:off x="395288" y="1700213"/>
            <a:ext cx="8604250" cy="2592387"/>
          </a:xfrm>
          <a:noFill/>
          <a:ln/>
        </p:spPr>
        <p:txBody>
          <a:bodyPr anchor="ctr"/>
          <a:lstStyle/>
          <a:p>
            <a:pPr>
              <a:spcBef>
                <a:spcPct val="0"/>
              </a:spcBef>
              <a:buClrTx/>
              <a:buFont typeface="Arial" charset="0"/>
              <a:buNone/>
            </a:pPr>
            <a:r>
              <a:rPr lang="zh-CN" altLang="en-US" sz="4000" b="0">
                <a:solidFill>
                  <a:srgbClr val="FFFFFF"/>
                </a:solidFill>
                <a:latin typeface="Arial" charset="0"/>
                <a:ea typeface="黑体" pitchFamily="2" charset="-122"/>
              </a:rPr>
              <a:t>计算机</a:t>
            </a:r>
            <a:r>
              <a:rPr lang="zh-CN" altLang="en-US" sz="4000" b="0">
                <a:solidFill>
                  <a:srgbClr val="FFCC00"/>
                </a:solidFill>
                <a:latin typeface="Arial" charset="0"/>
                <a:ea typeface="黑体" pitchFamily="2" charset="-122"/>
              </a:rPr>
              <a:t>组成</a:t>
            </a:r>
            <a:r>
              <a:rPr lang="zh-CN" altLang="en-US" sz="4000" b="0">
                <a:solidFill>
                  <a:srgbClr val="FFFFFF"/>
                </a:solidFill>
                <a:latin typeface="Arial" charset="0"/>
                <a:ea typeface="黑体" pitchFamily="2" charset="-122"/>
              </a:rPr>
              <a:t>与</a:t>
            </a:r>
            <a:r>
              <a:rPr lang="zh-CN" altLang="en-US" sz="4000" b="0">
                <a:solidFill>
                  <a:srgbClr val="FFCC00"/>
                </a:solidFill>
                <a:latin typeface="Arial" charset="0"/>
                <a:ea typeface="黑体" pitchFamily="2" charset="-122"/>
              </a:rPr>
              <a:t>体系结构</a:t>
            </a:r>
            <a:endParaRPr lang="zh-CN" altLang="en-US" sz="4000" b="0">
              <a:solidFill>
                <a:srgbClr val="FFFFFF"/>
              </a:solidFill>
              <a:latin typeface="Arial" charset="0"/>
              <a:ea typeface="黑体" pitchFamily="2" charset="-122"/>
            </a:endParaRPr>
          </a:p>
          <a:p>
            <a:pPr>
              <a:spcBef>
                <a:spcPct val="0"/>
              </a:spcBef>
              <a:buClrTx/>
              <a:buFont typeface="Arial" charset="0"/>
              <a:buNone/>
            </a:pPr>
            <a:r>
              <a:rPr lang="zh-CN" altLang="en-US" sz="4000" b="0">
                <a:solidFill>
                  <a:srgbClr val="FFFFFF"/>
                </a:solidFill>
                <a:latin typeface="Arial" charset="0"/>
                <a:ea typeface="黑体" pitchFamily="2" charset="-122"/>
              </a:rPr>
              <a:t>第</a:t>
            </a:r>
            <a:r>
              <a:rPr lang="en-US" altLang="zh-CN" sz="7300" b="0">
                <a:solidFill>
                  <a:srgbClr val="FFFFFF"/>
                </a:solidFill>
                <a:latin typeface="Arial" charset="0"/>
                <a:ea typeface="黑体" pitchFamily="2" charset="-122"/>
              </a:rPr>
              <a:t>7</a:t>
            </a:r>
            <a:r>
              <a:rPr lang="zh-CN" altLang="en-US" sz="4000" b="0">
                <a:solidFill>
                  <a:srgbClr val="FFFFFF"/>
                </a:solidFill>
                <a:latin typeface="Arial" charset="0"/>
                <a:ea typeface="黑体" pitchFamily="2" charset="-122"/>
              </a:rPr>
              <a:t>章</a:t>
            </a:r>
            <a:r>
              <a:rPr lang="zh-CN" altLang="en-US" sz="3600" b="0">
                <a:solidFill>
                  <a:srgbClr val="FFFFFF"/>
                </a:solidFill>
                <a:latin typeface="Arial" charset="0"/>
                <a:ea typeface="黑体" pitchFamily="2" charset="-122"/>
              </a:rPr>
              <a:t>  </a:t>
            </a:r>
            <a:r>
              <a:rPr lang="zh-CN" altLang="en-US" sz="3600" b="0">
                <a:solidFill>
                  <a:srgbClr val="99FF66"/>
                </a:solidFill>
                <a:latin typeface="Arial" charset="0"/>
                <a:ea typeface="黑体" pitchFamily="2" charset="-122"/>
              </a:rPr>
              <a:t>流水线技术</a:t>
            </a:r>
            <a:r>
              <a:rPr lang="zh-CN" altLang="en-US" sz="3600" b="0">
                <a:solidFill>
                  <a:srgbClr val="FFFFFF"/>
                </a:solidFill>
                <a:latin typeface="Arial" charset="0"/>
                <a:ea typeface="黑体" pitchFamily="2" charset="-122"/>
              </a:rPr>
              <a:t>与</a:t>
            </a:r>
            <a:r>
              <a:rPr lang="zh-CN" altLang="en-US" sz="3600" b="0">
                <a:solidFill>
                  <a:srgbClr val="FF99FF"/>
                </a:solidFill>
                <a:latin typeface="Arial" charset="0"/>
                <a:ea typeface="黑体" pitchFamily="2" charset="-122"/>
              </a:rPr>
              <a:t>指令级并行</a:t>
            </a:r>
          </a:p>
        </p:txBody>
      </p:sp>
      <p:sp>
        <p:nvSpPr>
          <p:cNvPr id="1736707" name="Rectangle 3"/>
          <p:cNvSpPr>
            <a:spLocks noChangeArrowheads="1"/>
          </p:cNvSpPr>
          <p:nvPr/>
        </p:nvSpPr>
        <p:spPr bwMode="auto">
          <a:xfrm>
            <a:off x="1979613" y="4365104"/>
            <a:ext cx="6985000" cy="1224310"/>
          </a:xfrm>
          <a:prstGeom prst="rect">
            <a:avLst/>
          </a:prstGeom>
          <a:noFill/>
          <a:ln w="9525">
            <a:noFill/>
            <a:miter lim="800000"/>
            <a:headEnd/>
            <a:tailEnd/>
          </a:ln>
          <a:effectLst/>
        </p:spPr>
        <p:txBody>
          <a:bodyPr/>
          <a:lstStyle/>
          <a:p>
            <a:pPr algn="r">
              <a:spcBef>
                <a:spcPct val="20000"/>
              </a:spcBef>
              <a:buClr>
                <a:schemeClr val="bg2"/>
              </a:buClr>
              <a:buSzPct val="75000"/>
              <a:buFont typeface="Wingdings" pitchFamily="2" charset="2"/>
              <a:buNone/>
            </a:pPr>
            <a:r>
              <a:rPr lang="en-US" altLang="en-US" sz="3800" dirty="0">
                <a:ea typeface="楷体_GB2312" pitchFamily="49" charset="-122"/>
              </a:rPr>
              <a:t>7.7  </a:t>
            </a:r>
            <a:r>
              <a:rPr lang="zh-CN" altLang="en-US" sz="3800" dirty="0">
                <a:ea typeface="楷体_GB2312" pitchFamily="49" charset="-122"/>
              </a:rPr>
              <a:t>提高指令级并行的</a:t>
            </a:r>
            <a:r>
              <a:rPr lang="zh-CN" altLang="en-US" sz="3800" dirty="0" smtClean="0">
                <a:ea typeface="楷体_GB2312" pitchFamily="49" charset="-122"/>
              </a:rPr>
              <a:t>技术</a:t>
            </a:r>
            <a:r>
              <a:rPr lang="en-US" altLang="zh-CN" sz="3800" dirty="0" smtClean="0">
                <a:ea typeface="楷体_GB2312" pitchFamily="49" charset="-122"/>
              </a:rPr>
              <a:t/>
            </a:r>
            <a:br>
              <a:rPr lang="en-US" altLang="zh-CN" sz="3800" dirty="0" smtClean="0">
                <a:ea typeface="楷体_GB2312" pitchFamily="49" charset="-122"/>
              </a:rPr>
            </a:br>
            <a:r>
              <a:rPr lang="zh-CN" altLang="en-US" sz="3200" dirty="0" smtClean="0">
                <a:solidFill>
                  <a:srgbClr val="C00000"/>
                </a:solidFill>
                <a:ea typeface="楷体_GB2312" pitchFamily="49" charset="-122"/>
              </a:rPr>
              <a:t>（西电版略）</a:t>
            </a:r>
            <a:endParaRPr lang="zh-CN" altLang="en-US" sz="3800" dirty="0">
              <a:solidFill>
                <a:srgbClr val="C00000"/>
              </a:solidFill>
              <a:ea typeface="楷体_GB2312" pitchFamily="49"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afterEffect">
                                  <p:stCondLst>
                                    <p:cond delay="0"/>
                                  </p:stCondLst>
                                  <p:childTnLst>
                                    <p:set>
                                      <p:cBhvr>
                                        <p:cTn id="6" dur="1" fill="hold">
                                          <p:stCondLst>
                                            <p:cond delay="0"/>
                                          </p:stCondLst>
                                        </p:cTn>
                                        <p:tgtEl>
                                          <p:spTgt spid="1736706">
                                            <p:txEl>
                                              <p:pRg st="0" end="0"/>
                                            </p:txEl>
                                          </p:spTgt>
                                        </p:tgtEl>
                                        <p:attrNameLst>
                                          <p:attrName>style.visibility</p:attrName>
                                        </p:attrNameLst>
                                      </p:cBhvr>
                                      <p:to>
                                        <p:strVal val="visible"/>
                                      </p:to>
                                    </p:set>
                                    <p:anim calcmode="lin" valueType="num">
                                      <p:cBhvr>
                                        <p:cTn id="7" dur="500" fill="hold"/>
                                        <p:tgtEl>
                                          <p:spTgt spid="1736706">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1736706">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1736706">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1736706">
                                            <p:txEl>
                                              <p:pRg st="0" end="0"/>
                                            </p:txEl>
                                          </p:spTgt>
                                        </p:tgtEl>
                                        <p:attrNameLst>
                                          <p:attrName>ppt_y</p:attrName>
                                        </p:attrNameLst>
                                      </p:cBhvr>
                                      <p:tavLst>
                                        <p:tav tm="0">
                                          <p:val>
                                            <p:strVal val="#ppt_y"/>
                                          </p:val>
                                        </p:tav>
                                        <p:tav tm="100000">
                                          <p:val>
                                            <p:strVal val="#ppt_y"/>
                                          </p:val>
                                        </p:tav>
                                      </p:tavLst>
                                    </p:anim>
                                  </p:childTnLst>
                                </p:cTn>
                              </p:par>
                            </p:childTnLst>
                          </p:cTn>
                        </p:par>
                        <p:par>
                          <p:cTn id="11" fill="hold">
                            <p:stCondLst>
                              <p:cond delay="500"/>
                            </p:stCondLst>
                            <p:childTnLst>
                              <p:par>
                                <p:cTn id="12" presetID="2" presetClass="entr" presetSubtype="2" fill="hold" nodeType="afterEffect">
                                  <p:stCondLst>
                                    <p:cond delay="0"/>
                                  </p:stCondLst>
                                  <p:childTnLst>
                                    <p:set>
                                      <p:cBhvr>
                                        <p:cTn id="13" dur="1" fill="hold">
                                          <p:stCondLst>
                                            <p:cond delay="0"/>
                                          </p:stCondLst>
                                        </p:cTn>
                                        <p:tgtEl>
                                          <p:spTgt spid="1736706">
                                            <p:txEl>
                                              <p:pRg st="1" end="1"/>
                                            </p:txEl>
                                          </p:spTgt>
                                        </p:tgtEl>
                                        <p:attrNameLst>
                                          <p:attrName>style.visibility</p:attrName>
                                        </p:attrNameLst>
                                      </p:cBhvr>
                                      <p:to>
                                        <p:strVal val="visible"/>
                                      </p:to>
                                    </p:set>
                                    <p:anim calcmode="lin" valueType="num">
                                      <p:cBhvr additive="base">
                                        <p:cTn id="14" dur="500" fill="hold"/>
                                        <p:tgtEl>
                                          <p:spTgt spid="1736706">
                                            <p:txEl>
                                              <p:pRg st="1" end="1"/>
                                            </p:tx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1736706">
                                            <p:txEl>
                                              <p:pRg st="1" end="1"/>
                                            </p:txEl>
                                          </p:spTgt>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8" fill="hold" nodeType="afterEffect">
                                  <p:stCondLst>
                                    <p:cond delay="0"/>
                                  </p:stCondLst>
                                  <p:childTnLst>
                                    <p:set>
                                      <p:cBhvr>
                                        <p:cTn id="18" dur="1" fill="hold">
                                          <p:stCondLst>
                                            <p:cond delay="0"/>
                                          </p:stCondLst>
                                        </p:cTn>
                                        <p:tgtEl>
                                          <p:spTgt spid="1736707">
                                            <p:txEl>
                                              <p:pRg st="0" end="0"/>
                                            </p:txEl>
                                          </p:spTgt>
                                        </p:tgtEl>
                                        <p:attrNameLst>
                                          <p:attrName>style.visibility</p:attrName>
                                        </p:attrNameLst>
                                      </p:cBhvr>
                                      <p:to>
                                        <p:strVal val="visible"/>
                                      </p:to>
                                    </p:set>
                                    <p:anim calcmode="lin" valueType="num">
                                      <p:cBhvr additive="base">
                                        <p:cTn id="19" dur="500" fill="hold"/>
                                        <p:tgtEl>
                                          <p:spTgt spid="1736707">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3670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ABD734EE-60D7-4A2C-BA69-F2E301A04834}" type="slidenum">
              <a:rPr lang="zh-CN" altLang="en-US"/>
              <a:pPr/>
              <a:t>52</a:t>
            </a:fld>
            <a:endParaRPr lang="en-US" altLang="zh-CN"/>
          </a:p>
        </p:txBody>
      </p:sp>
      <p:sp>
        <p:nvSpPr>
          <p:cNvPr id="1676290" name="Rectangle 2"/>
          <p:cNvSpPr>
            <a:spLocks noGrp="1" noChangeArrowheads="1"/>
          </p:cNvSpPr>
          <p:nvPr>
            <p:ph type="title"/>
          </p:nvPr>
        </p:nvSpPr>
        <p:spPr/>
        <p:txBody>
          <a:bodyPr/>
          <a:lstStyle/>
          <a:p>
            <a:r>
              <a:rPr lang="en-US" altLang="zh-CN"/>
              <a:t>7.7 </a:t>
            </a:r>
            <a:r>
              <a:rPr lang="zh-CN" altLang="en-US"/>
              <a:t>提高指令级并行的技术</a:t>
            </a:r>
          </a:p>
        </p:txBody>
      </p:sp>
      <p:sp>
        <p:nvSpPr>
          <p:cNvPr id="1676291" name="Rectangle 3"/>
          <p:cNvSpPr>
            <a:spLocks noGrp="1" noChangeArrowheads="1"/>
          </p:cNvSpPr>
          <p:nvPr>
            <p:ph type="body" idx="1"/>
          </p:nvPr>
        </p:nvSpPr>
        <p:spPr>
          <a:xfrm>
            <a:off x="958850" y="1719263"/>
            <a:ext cx="7861300" cy="4518025"/>
          </a:xfrm>
        </p:spPr>
        <p:txBody>
          <a:bodyPr/>
          <a:lstStyle/>
          <a:p>
            <a:r>
              <a:rPr lang="zh-CN" altLang="en-US"/>
              <a:t>乱序执行</a:t>
            </a:r>
          </a:p>
          <a:p>
            <a:r>
              <a:rPr lang="zh-CN" altLang="en-US"/>
              <a:t>寄存器重命名</a:t>
            </a:r>
          </a:p>
          <a:p>
            <a:r>
              <a:rPr lang="zh-CN" altLang="en-US"/>
              <a:t>推测执行</a:t>
            </a:r>
          </a:p>
        </p:txBody>
      </p:sp>
    </p:spTree>
  </p:cSld>
  <p:clrMapOvr>
    <a:masterClrMapping/>
  </p:clrMapOvr>
  <p:transition spd="med"/>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F0FFFF26-2D21-4CA1-B9AD-E979E8F51B8F}" type="slidenum">
              <a:rPr lang="zh-CN" altLang="en-US"/>
              <a:pPr/>
              <a:t>53</a:t>
            </a:fld>
            <a:endParaRPr lang="en-US" altLang="zh-CN"/>
          </a:p>
        </p:txBody>
      </p:sp>
      <p:sp>
        <p:nvSpPr>
          <p:cNvPr id="1677314" name="Rectangle 2"/>
          <p:cNvSpPr>
            <a:spLocks noGrp="1" noChangeArrowheads="1"/>
          </p:cNvSpPr>
          <p:nvPr>
            <p:ph type="title"/>
          </p:nvPr>
        </p:nvSpPr>
        <p:spPr/>
        <p:txBody>
          <a:bodyPr/>
          <a:lstStyle/>
          <a:p>
            <a:r>
              <a:rPr lang="en-US" altLang="zh-CN"/>
              <a:t>7.7.1 </a:t>
            </a:r>
            <a:r>
              <a:rPr lang="zh-CN" altLang="en-US"/>
              <a:t>程序的相关</a:t>
            </a:r>
          </a:p>
        </p:txBody>
      </p:sp>
      <p:sp>
        <p:nvSpPr>
          <p:cNvPr id="1677315" name="Rectangle 3"/>
          <p:cNvSpPr>
            <a:spLocks noGrp="1" noChangeArrowheads="1"/>
          </p:cNvSpPr>
          <p:nvPr>
            <p:ph type="body" idx="1"/>
          </p:nvPr>
        </p:nvSpPr>
        <p:spPr>
          <a:xfrm>
            <a:off x="385763" y="692150"/>
            <a:ext cx="8578850" cy="6049963"/>
          </a:xfrm>
        </p:spPr>
        <p:txBody>
          <a:bodyPr/>
          <a:lstStyle/>
          <a:p>
            <a:pPr>
              <a:spcBef>
                <a:spcPct val="10000"/>
              </a:spcBef>
            </a:pPr>
            <a:r>
              <a:rPr lang="zh-CN" altLang="en-US"/>
              <a:t>提高</a:t>
            </a:r>
            <a:r>
              <a:rPr lang="zh-CN" altLang="en-US">
                <a:solidFill>
                  <a:srgbClr val="FF0000"/>
                </a:solidFill>
                <a:latin typeface="+mj-ea"/>
                <a:ea typeface="+mj-ea"/>
              </a:rPr>
              <a:t>指令级并行</a:t>
            </a:r>
            <a:r>
              <a:rPr lang="zh-CN" altLang="en-US"/>
              <a:t>性就要减少</a:t>
            </a:r>
            <a:r>
              <a:rPr lang="zh-CN" altLang="en-US">
                <a:solidFill>
                  <a:srgbClr val="0000FF"/>
                </a:solidFill>
              </a:rPr>
              <a:t>程序中的相关</a:t>
            </a:r>
            <a:r>
              <a:rPr lang="zh-CN" altLang="en-US"/>
              <a:t>。</a:t>
            </a:r>
          </a:p>
          <a:p>
            <a:pPr>
              <a:spcBef>
                <a:spcPct val="10000"/>
              </a:spcBef>
            </a:pPr>
            <a:r>
              <a:rPr lang="zh-CN" altLang="en-US">
                <a:solidFill>
                  <a:srgbClr val="0000FF"/>
                </a:solidFill>
              </a:rPr>
              <a:t>程序中的相关</a:t>
            </a:r>
            <a:r>
              <a:rPr lang="zh-CN" altLang="en-US"/>
              <a:t>主要有三种：</a:t>
            </a:r>
          </a:p>
          <a:p>
            <a:pPr lvl="1">
              <a:spcBef>
                <a:spcPct val="10000"/>
              </a:spcBef>
            </a:pPr>
            <a:r>
              <a:rPr lang="zh-CN" altLang="en-US" sz="2400">
                <a:solidFill>
                  <a:srgbClr val="FF3300"/>
                </a:solidFill>
              </a:rPr>
              <a:t>数据相关</a:t>
            </a:r>
            <a:r>
              <a:rPr lang="zh-CN" altLang="en-US" sz="2400"/>
              <a:t>（</a:t>
            </a:r>
            <a:r>
              <a:rPr lang="en-US" altLang="zh-CN" sz="2400"/>
              <a:t>data dependence</a:t>
            </a:r>
            <a:r>
              <a:rPr lang="zh-CN" altLang="en-US" sz="2400"/>
              <a:t>）：</a:t>
            </a:r>
            <a:r>
              <a:rPr lang="zh-CN" altLang="en-US" sz="2400">
                <a:solidFill>
                  <a:srgbClr val="D60093"/>
                </a:solidFill>
              </a:rPr>
              <a:t>先写后读</a:t>
            </a:r>
          </a:p>
          <a:p>
            <a:pPr marL="1257300" lvl="2" indent="-276225">
              <a:spcBef>
                <a:spcPct val="10000"/>
              </a:spcBef>
            </a:pPr>
            <a:r>
              <a:rPr lang="zh-CN" altLang="en-US" sz="2400"/>
              <a:t>指令</a:t>
            </a:r>
            <a:r>
              <a:rPr lang="en-US" altLang="zh-CN" sz="2400"/>
              <a:t>j</a:t>
            </a:r>
            <a:r>
              <a:rPr lang="zh-CN" altLang="en-US" sz="2400"/>
              <a:t>使用指令</a:t>
            </a:r>
            <a:r>
              <a:rPr lang="en-US" altLang="zh-CN" sz="2400"/>
              <a:t>i</a:t>
            </a:r>
            <a:r>
              <a:rPr lang="zh-CN" altLang="en-US" sz="2400"/>
              <a:t>产生的结果</a:t>
            </a:r>
          </a:p>
          <a:p>
            <a:pPr marL="1257300" lvl="2" indent="-276225">
              <a:spcBef>
                <a:spcPct val="10000"/>
              </a:spcBef>
            </a:pPr>
            <a:r>
              <a:rPr lang="zh-CN" altLang="en-US" sz="2400"/>
              <a:t>指令</a:t>
            </a:r>
            <a:r>
              <a:rPr lang="en-US" altLang="zh-CN" sz="2400"/>
              <a:t>j</a:t>
            </a:r>
            <a:r>
              <a:rPr lang="zh-CN" altLang="en-US" sz="2400"/>
              <a:t>与指令</a:t>
            </a:r>
            <a:r>
              <a:rPr lang="en-US" altLang="zh-CN" sz="2400"/>
              <a:t>k</a:t>
            </a:r>
            <a:r>
              <a:rPr lang="zh-CN" altLang="en-US" sz="2400"/>
              <a:t>数据相关，指令</a:t>
            </a:r>
            <a:r>
              <a:rPr lang="en-US" altLang="zh-CN" sz="2400"/>
              <a:t>k</a:t>
            </a:r>
            <a:r>
              <a:rPr lang="zh-CN" altLang="en-US" sz="2400"/>
              <a:t>与指令</a:t>
            </a:r>
            <a:r>
              <a:rPr lang="en-US" altLang="zh-CN" sz="2400"/>
              <a:t>i</a:t>
            </a:r>
            <a:r>
              <a:rPr lang="zh-CN" altLang="en-US" sz="2400"/>
              <a:t>数据相关</a:t>
            </a:r>
            <a:br>
              <a:rPr lang="zh-CN" altLang="en-US" sz="2400"/>
            </a:br>
            <a:r>
              <a:rPr lang="zh-CN" altLang="en-US" sz="2400">
                <a:latin typeface="+mn-ea"/>
              </a:rPr>
              <a:t>→</a:t>
            </a:r>
            <a:r>
              <a:rPr lang="zh-CN" altLang="en-US" sz="2400"/>
              <a:t> 数据相关具有</a:t>
            </a:r>
            <a:r>
              <a:rPr lang="zh-CN" altLang="en-US" sz="2400">
                <a:solidFill>
                  <a:srgbClr val="FF0000"/>
                </a:solidFill>
                <a:latin typeface="+mj-ea"/>
                <a:ea typeface="+mj-ea"/>
              </a:rPr>
              <a:t>传递性</a:t>
            </a:r>
          </a:p>
          <a:p>
            <a:pPr lvl="1">
              <a:spcBef>
                <a:spcPct val="10000"/>
              </a:spcBef>
            </a:pPr>
            <a:r>
              <a:rPr lang="zh-CN" altLang="en-US" sz="2400">
                <a:solidFill>
                  <a:srgbClr val="FF3300"/>
                </a:solidFill>
              </a:rPr>
              <a:t>名称相关</a:t>
            </a:r>
            <a:r>
              <a:rPr lang="zh-CN" altLang="en-US" sz="2400"/>
              <a:t>（</a:t>
            </a:r>
            <a:r>
              <a:rPr lang="en-US" altLang="zh-CN" sz="2400"/>
              <a:t>name dependence</a:t>
            </a:r>
            <a:r>
              <a:rPr lang="zh-CN" altLang="en-US" sz="2400"/>
              <a:t>）：</a:t>
            </a:r>
            <a:r>
              <a:rPr lang="zh-CN" altLang="en-US" sz="2400">
                <a:solidFill>
                  <a:srgbClr val="D60093"/>
                </a:solidFill>
              </a:rPr>
              <a:t>先读后写</a:t>
            </a:r>
            <a:r>
              <a:rPr lang="zh-CN" altLang="en-US" sz="2400"/>
              <a:t>、</a:t>
            </a:r>
            <a:r>
              <a:rPr lang="zh-CN" altLang="en-US" sz="2400">
                <a:solidFill>
                  <a:srgbClr val="D60093"/>
                </a:solidFill>
              </a:rPr>
              <a:t>写</a:t>
            </a:r>
            <a:r>
              <a:rPr lang="en-US" altLang="zh-CN" sz="2400">
                <a:solidFill>
                  <a:srgbClr val="D60093"/>
                </a:solidFill>
              </a:rPr>
              <a:t>-</a:t>
            </a:r>
            <a:r>
              <a:rPr lang="zh-CN" altLang="en-US" sz="2400">
                <a:solidFill>
                  <a:srgbClr val="D60093"/>
                </a:solidFill>
              </a:rPr>
              <a:t>写</a:t>
            </a:r>
            <a:br>
              <a:rPr lang="zh-CN" altLang="en-US" sz="2400">
                <a:solidFill>
                  <a:srgbClr val="D60093"/>
                </a:solidFill>
              </a:rPr>
            </a:br>
            <a:r>
              <a:rPr lang="zh-CN" altLang="en-US" sz="2400">
                <a:latin typeface="+mn-ea"/>
              </a:rPr>
              <a:t>→</a:t>
            </a:r>
            <a:r>
              <a:rPr lang="zh-CN" altLang="en-US" sz="2400"/>
              <a:t> 必须保护原始的指令</a:t>
            </a:r>
            <a:r>
              <a:rPr lang="zh-CN" altLang="en-US" sz="2400">
                <a:solidFill>
                  <a:srgbClr val="006600"/>
                </a:solidFill>
              </a:rPr>
              <a:t>执行顺序</a:t>
            </a:r>
            <a:br>
              <a:rPr lang="zh-CN" altLang="en-US" sz="2400">
                <a:solidFill>
                  <a:srgbClr val="006600"/>
                </a:solidFill>
              </a:rPr>
            </a:br>
            <a:r>
              <a:rPr lang="zh-CN" altLang="en-US" sz="2400">
                <a:latin typeface="+mn-ea"/>
              </a:rPr>
              <a:t>→</a:t>
            </a:r>
            <a:r>
              <a:rPr lang="zh-CN" altLang="en-US" sz="2400"/>
              <a:t> 可以通过</a:t>
            </a:r>
            <a:r>
              <a:rPr lang="zh-CN" altLang="en-US" sz="2400">
                <a:solidFill>
                  <a:srgbClr val="CC0000"/>
                </a:solidFill>
              </a:rPr>
              <a:t>改变</a:t>
            </a:r>
            <a:r>
              <a:rPr lang="zh-CN" altLang="en-US" sz="2400"/>
              <a:t>指令中使用的</a:t>
            </a:r>
            <a:r>
              <a:rPr lang="zh-CN" altLang="en-US" sz="2400">
                <a:solidFill>
                  <a:srgbClr val="CC0000"/>
                </a:solidFill>
              </a:rPr>
              <a:t>名称</a:t>
            </a:r>
            <a:r>
              <a:rPr lang="en-US" altLang="zh-CN" sz="2400">
                <a:latin typeface="宋体" charset="-122"/>
              </a:rPr>
              <a:t>(</a:t>
            </a:r>
            <a:r>
              <a:rPr lang="zh-CN" altLang="en-US" sz="2400"/>
              <a:t>寄存器和存储单元</a:t>
            </a:r>
            <a:r>
              <a:rPr lang="en-US" altLang="zh-CN" sz="2400">
                <a:latin typeface="宋体" charset="-122"/>
              </a:rPr>
              <a:t>)</a:t>
            </a:r>
            <a:r>
              <a:rPr lang="zh-CN" altLang="en-US" sz="2400"/>
              <a:t>来化解指令间的矛盾，使名称相关的指令可以并行执行或改变顺序。</a:t>
            </a:r>
          </a:p>
          <a:p>
            <a:pPr lvl="1">
              <a:spcBef>
                <a:spcPct val="10000"/>
              </a:spcBef>
            </a:pPr>
            <a:r>
              <a:rPr lang="zh-CN" altLang="en-US" sz="2400">
                <a:solidFill>
                  <a:srgbClr val="FF3300"/>
                </a:solidFill>
              </a:rPr>
              <a:t>控制相关</a:t>
            </a:r>
            <a:r>
              <a:rPr lang="zh-CN" altLang="en-US" sz="2400"/>
              <a:t>（</a:t>
            </a:r>
            <a:r>
              <a:rPr lang="en-US" altLang="zh-CN" sz="2400"/>
              <a:t>control dependence</a:t>
            </a:r>
            <a:r>
              <a:rPr lang="zh-CN" altLang="en-US" sz="2400"/>
              <a:t>）：由</a:t>
            </a:r>
            <a:r>
              <a:rPr lang="zh-CN" altLang="en-US" sz="2400">
                <a:solidFill>
                  <a:srgbClr val="D60093"/>
                </a:solidFill>
              </a:rPr>
              <a:t>分支指令</a:t>
            </a:r>
            <a:r>
              <a:rPr lang="zh-CN" altLang="en-US" sz="2400"/>
              <a:t>引起</a:t>
            </a:r>
          </a:p>
          <a:p>
            <a:pPr marL="1257300" lvl="2" indent="-276225">
              <a:spcBef>
                <a:spcPct val="10000"/>
              </a:spcBef>
            </a:pPr>
            <a:r>
              <a:rPr lang="zh-CN" altLang="en-US" sz="2400"/>
              <a:t>与控制有关的指令不能调度到分支指令控制范围之外</a:t>
            </a:r>
          </a:p>
          <a:p>
            <a:pPr marL="1257300" lvl="2" indent="-276225">
              <a:spcBef>
                <a:spcPct val="10000"/>
              </a:spcBef>
            </a:pPr>
            <a:r>
              <a:rPr lang="zh-CN" altLang="en-US" sz="2400"/>
              <a:t>与控制无关的指令不能调度到分支指令控制范围之内</a:t>
            </a:r>
            <a:endParaRPr lang="en-US" altLang="zh-CN" sz="2400"/>
          </a:p>
        </p:txBody>
      </p:sp>
    </p:spTree>
  </p:cSld>
  <p:clrMapOvr>
    <a:masterClrMapping/>
  </p:clrMapOvr>
  <p:transition spd="med"/>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642ED62F-50F9-4F76-B8B8-88530A3F7B5D}" type="slidenum">
              <a:rPr lang="zh-CN" altLang="en-US"/>
              <a:pPr/>
              <a:t>54</a:t>
            </a:fld>
            <a:endParaRPr lang="en-US" altLang="zh-CN"/>
          </a:p>
        </p:txBody>
      </p:sp>
      <p:sp>
        <p:nvSpPr>
          <p:cNvPr id="1678338" name="Rectangle 2"/>
          <p:cNvSpPr>
            <a:spLocks noGrp="1" noChangeArrowheads="1"/>
          </p:cNvSpPr>
          <p:nvPr>
            <p:ph type="title"/>
          </p:nvPr>
        </p:nvSpPr>
        <p:spPr/>
        <p:txBody>
          <a:bodyPr/>
          <a:lstStyle/>
          <a:p>
            <a:r>
              <a:rPr lang="en-US" altLang="zh-CN"/>
              <a:t>7.7.2 </a:t>
            </a:r>
            <a:r>
              <a:rPr lang="zh-CN" altLang="en-US"/>
              <a:t>指令调度</a:t>
            </a:r>
          </a:p>
        </p:txBody>
      </p:sp>
      <p:sp>
        <p:nvSpPr>
          <p:cNvPr id="1678339" name="Rectangle 3"/>
          <p:cNvSpPr>
            <a:spLocks noGrp="1" noChangeArrowheads="1"/>
          </p:cNvSpPr>
          <p:nvPr>
            <p:ph type="body" idx="1"/>
          </p:nvPr>
        </p:nvSpPr>
        <p:spPr>
          <a:xfrm>
            <a:off x="385763" y="836613"/>
            <a:ext cx="8578850" cy="5905500"/>
          </a:xfrm>
        </p:spPr>
        <p:txBody>
          <a:bodyPr/>
          <a:lstStyle/>
          <a:p>
            <a:pPr>
              <a:spcBef>
                <a:spcPct val="10000"/>
              </a:spcBef>
            </a:pPr>
            <a:r>
              <a:rPr lang="zh-CN" altLang="en-US">
                <a:solidFill>
                  <a:srgbClr val="FF6600"/>
                </a:solidFill>
                <a:ea typeface="黑体" pitchFamily="2" charset="-122"/>
              </a:rPr>
              <a:t>指令调度</a:t>
            </a:r>
            <a:r>
              <a:rPr lang="zh-CN" altLang="en-US"/>
              <a:t>：在</a:t>
            </a:r>
            <a:r>
              <a:rPr lang="zh-CN" altLang="en-US">
                <a:solidFill>
                  <a:srgbClr val="0000FF"/>
                </a:solidFill>
              </a:rPr>
              <a:t>一个程序基本块</a:t>
            </a:r>
            <a:r>
              <a:rPr lang="en-US" altLang="zh-CN">
                <a:solidFill>
                  <a:srgbClr val="0000FF"/>
                </a:solidFill>
                <a:latin typeface="宋体" charset="-122"/>
              </a:rPr>
              <a:t>(</a:t>
            </a:r>
            <a:r>
              <a:rPr lang="en-US" altLang="zh-CN">
                <a:solidFill>
                  <a:srgbClr val="0000FF"/>
                </a:solidFill>
              </a:rPr>
              <a:t>Basic Block, BB</a:t>
            </a:r>
            <a:r>
              <a:rPr lang="en-US" altLang="zh-CN">
                <a:solidFill>
                  <a:srgbClr val="0000FF"/>
                </a:solidFill>
                <a:latin typeface="宋体" charset="-122"/>
              </a:rPr>
              <a:t>)</a:t>
            </a:r>
            <a:r>
              <a:rPr lang="zh-CN" altLang="en-US">
                <a:solidFill>
                  <a:srgbClr val="0000FF"/>
                </a:solidFill>
              </a:rPr>
              <a:t>内</a:t>
            </a:r>
            <a:r>
              <a:rPr lang="zh-CN" altLang="en-US"/>
              <a:t>或者</a:t>
            </a:r>
            <a:r>
              <a:rPr lang="zh-CN" altLang="en-US">
                <a:solidFill>
                  <a:srgbClr val="0000FF"/>
                </a:solidFill>
              </a:rPr>
              <a:t>跨越基本块</a:t>
            </a:r>
            <a:r>
              <a:rPr lang="zh-CN" altLang="en-US"/>
              <a:t>重新排序指令，使得程序中的</a:t>
            </a:r>
            <a:r>
              <a:rPr lang="zh-CN" altLang="en-US">
                <a:solidFill>
                  <a:srgbClr val="CC0000"/>
                </a:solidFill>
              </a:rPr>
              <a:t>相关</a:t>
            </a:r>
            <a:r>
              <a:rPr lang="zh-CN" altLang="en-US"/>
              <a:t>尽可能地消除。</a:t>
            </a:r>
          </a:p>
          <a:p>
            <a:pPr lvl="1">
              <a:spcBef>
                <a:spcPct val="10000"/>
              </a:spcBef>
            </a:pPr>
            <a:r>
              <a:rPr lang="zh-CN" altLang="en-US" sz="2400">
                <a:solidFill>
                  <a:srgbClr val="FF6600"/>
                </a:solidFill>
                <a:ea typeface="黑体" pitchFamily="2" charset="-122"/>
              </a:rPr>
              <a:t>静态调度</a:t>
            </a:r>
            <a:r>
              <a:rPr lang="zh-CN" altLang="en-US" sz="2400"/>
              <a:t>：</a:t>
            </a:r>
            <a:r>
              <a:rPr lang="zh-CN" altLang="en-US" sz="2400">
                <a:solidFill>
                  <a:srgbClr val="CC00FF"/>
                </a:solidFill>
              </a:rPr>
              <a:t>编译器</a:t>
            </a:r>
            <a:r>
              <a:rPr lang="zh-CN" altLang="en-US" sz="2400"/>
              <a:t/>
            </a:r>
            <a:br>
              <a:rPr lang="zh-CN" altLang="en-US" sz="2400"/>
            </a:br>
            <a:r>
              <a:rPr lang="zh-CN" altLang="en-US" sz="2400"/>
              <a:t>如果流水线中的指令与取到的指令之间存在</a:t>
            </a:r>
            <a:r>
              <a:rPr lang="zh-CN" altLang="en-US" sz="2400">
                <a:solidFill>
                  <a:srgbClr val="0000FF"/>
                </a:solidFill>
              </a:rPr>
              <a:t>数据相关</a:t>
            </a:r>
            <a:r>
              <a:rPr lang="zh-CN" altLang="en-US" sz="2400"/>
              <a:t>，而且无法通过</a:t>
            </a:r>
            <a:r>
              <a:rPr lang="zh-CN" altLang="en-US" sz="2400">
                <a:solidFill>
                  <a:srgbClr val="0000FF"/>
                </a:solidFill>
              </a:rPr>
              <a:t>旁路</a:t>
            </a:r>
            <a:r>
              <a:rPr lang="zh-CN" altLang="en-US" sz="2400"/>
              <a:t>或</a:t>
            </a:r>
            <a:r>
              <a:rPr lang="zh-CN" altLang="en-US" sz="2400">
                <a:solidFill>
                  <a:srgbClr val="0000FF"/>
                </a:solidFill>
              </a:rPr>
              <a:t>直通技术</a:t>
            </a:r>
            <a:r>
              <a:rPr lang="zh-CN" altLang="en-US" sz="2400"/>
              <a:t>避免该数据相关，那么检测硬件将从使用相关结果的指令开始</a:t>
            </a:r>
            <a:r>
              <a:rPr lang="zh-CN" altLang="en-US" sz="2400">
                <a:solidFill>
                  <a:srgbClr val="CC0000"/>
                </a:solidFill>
              </a:rPr>
              <a:t>暂停流水线</a:t>
            </a:r>
            <a:r>
              <a:rPr lang="zh-CN" altLang="en-US" sz="2400"/>
              <a:t>。在相关被清除之前，</a:t>
            </a:r>
            <a:r>
              <a:rPr lang="zh-CN" altLang="en-US" sz="2400">
                <a:solidFill>
                  <a:srgbClr val="0000FF"/>
                </a:solidFill>
              </a:rPr>
              <a:t>停止取指令和发射指令的工作</a:t>
            </a:r>
            <a:r>
              <a:rPr lang="zh-CN" altLang="en-US" sz="2400"/>
              <a:t>。</a:t>
            </a:r>
          </a:p>
          <a:p>
            <a:pPr lvl="1">
              <a:spcBef>
                <a:spcPct val="10000"/>
              </a:spcBef>
            </a:pPr>
            <a:r>
              <a:rPr lang="zh-CN" altLang="en-US" sz="2400">
                <a:solidFill>
                  <a:srgbClr val="FF6600"/>
                </a:solidFill>
                <a:ea typeface="黑体" pitchFamily="2" charset="-122"/>
              </a:rPr>
              <a:t>动态调度</a:t>
            </a:r>
            <a:r>
              <a:rPr lang="zh-CN" altLang="en-US" sz="2400"/>
              <a:t>：</a:t>
            </a:r>
            <a:r>
              <a:rPr lang="zh-CN" altLang="en-US" sz="2400">
                <a:solidFill>
                  <a:srgbClr val="CC00FF"/>
                </a:solidFill>
              </a:rPr>
              <a:t>硬件</a:t>
            </a:r>
            <a:r>
              <a:rPr lang="zh-CN" altLang="en-US" sz="2400"/>
              <a:t/>
            </a:r>
            <a:br>
              <a:rPr lang="zh-CN" altLang="en-US" sz="2400"/>
            </a:br>
            <a:r>
              <a:rPr lang="zh-CN" altLang="en-US" sz="2400"/>
              <a:t>通过硬件对指令</a:t>
            </a:r>
            <a:r>
              <a:rPr lang="zh-CN" altLang="en-US" sz="2400">
                <a:solidFill>
                  <a:srgbClr val="CC0000"/>
                </a:solidFill>
              </a:rPr>
              <a:t>执行顺序</a:t>
            </a:r>
            <a:r>
              <a:rPr lang="zh-CN" altLang="en-US" sz="2400"/>
              <a:t>进行</a:t>
            </a:r>
            <a:r>
              <a:rPr lang="zh-CN" altLang="en-US" sz="2400">
                <a:solidFill>
                  <a:srgbClr val="CC0000"/>
                </a:solidFill>
              </a:rPr>
              <a:t>重组</a:t>
            </a:r>
            <a:r>
              <a:rPr lang="zh-CN" altLang="en-US" sz="2400"/>
              <a:t>，在保持数据流和异常行为的同时减少流水线的停顿。</a:t>
            </a:r>
          </a:p>
          <a:p>
            <a:pPr>
              <a:spcBef>
                <a:spcPct val="10000"/>
              </a:spcBef>
            </a:pPr>
            <a:endParaRPr lang="en-US" altLang="zh-CN" sz="2400"/>
          </a:p>
        </p:txBody>
      </p:sp>
    </p:spTree>
  </p:cSld>
  <p:clrMapOvr>
    <a:masterClrMapping/>
  </p:clrMapOvr>
  <p:transition spd="med"/>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CEDC870C-C916-46FD-9ECA-8AFAAC4A31D6}" type="slidenum">
              <a:rPr lang="zh-CN" altLang="en-US"/>
              <a:pPr/>
              <a:t>55</a:t>
            </a:fld>
            <a:endParaRPr lang="en-US" altLang="zh-CN"/>
          </a:p>
        </p:txBody>
      </p:sp>
      <p:sp>
        <p:nvSpPr>
          <p:cNvPr id="1679362" name="Rectangle 2"/>
          <p:cNvSpPr>
            <a:spLocks noGrp="1" noChangeArrowheads="1"/>
          </p:cNvSpPr>
          <p:nvPr>
            <p:ph type="title"/>
          </p:nvPr>
        </p:nvSpPr>
        <p:spPr/>
        <p:txBody>
          <a:bodyPr/>
          <a:lstStyle/>
          <a:p>
            <a:r>
              <a:rPr lang="en-US" altLang="zh-CN"/>
              <a:t>7.7.3 </a:t>
            </a:r>
            <a:r>
              <a:rPr lang="zh-CN" altLang="en-US"/>
              <a:t>乱序执行和寄存器重命名</a:t>
            </a:r>
          </a:p>
        </p:txBody>
      </p:sp>
      <p:sp>
        <p:nvSpPr>
          <p:cNvPr id="1679363" name="Rectangle 3"/>
          <p:cNvSpPr>
            <a:spLocks noGrp="1" noChangeArrowheads="1"/>
          </p:cNvSpPr>
          <p:nvPr>
            <p:ph type="body" idx="1"/>
          </p:nvPr>
        </p:nvSpPr>
        <p:spPr>
          <a:xfrm>
            <a:off x="457200" y="1655763"/>
            <a:ext cx="8362950" cy="4581525"/>
          </a:xfrm>
        </p:spPr>
        <p:txBody>
          <a:bodyPr/>
          <a:lstStyle/>
          <a:p>
            <a:pPr>
              <a:spcBef>
                <a:spcPct val="10000"/>
              </a:spcBef>
            </a:pPr>
            <a:r>
              <a:rPr lang="zh-CN" altLang="en-US">
                <a:solidFill>
                  <a:srgbClr val="CC0000"/>
                </a:solidFill>
              </a:rPr>
              <a:t>按序发射</a:t>
            </a:r>
            <a:r>
              <a:rPr lang="zh-CN" altLang="en-US"/>
              <a:t>和执行指令：如果流水线中两条相近的指令之间存在</a:t>
            </a:r>
            <a:r>
              <a:rPr lang="zh-CN" altLang="en-US">
                <a:solidFill>
                  <a:srgbClr val="0000FF"/>
                </a:solidFill>
              </a:rPr>
              <a:t>相关</a:t>
            </a:r>
            <a:r>
              <a:rPr lang="zh-CN" altLang="en-US"/>
              <a:t>，则必然引起流水线</a:t>
            </a:r>
            <a:r>
              <a:rPr lang="zh-CN" altLang="en-US">
                <a:solidFill>
                  <a:srgbClr val="0000FF"/>
                </a:solidFill>
              </a:rPr>
              <a:t>停顿</a:t>
            </a:r>
            <a:r>
              <a:rPr lang="zh-CN" altLang="en-US"/>
              <a:t>。</a:t>
            </a:r>
          </a:p>
          <a:p>
            <a:pPr>
              <a:spcBef>
                <a:spcPct val="10000"/>
              </a:spcBef>
            </a:pPr>
            <a:r>
              <a:rPr lang="zh-CN" altLang="en-US">
                <a:solidFill>
                  <a:srgbClr val="CC0000"/>
                </a:solidFill>
              </a:rPr>
              <a:t>乱序执行</a:t>
            </a:r>
            <a:r>
              <a:rPr lang="zh-CN" altLang="en-US"/>
              <a:t>（</a:t>
            </a:r>
            <a:r>
              <a:rPr lang="en-US" altLang="zh-CN"/>
              <a:t>out-of-order execution</a:t>
            </a:r>
            <a:r>
              <a:rPr lang="zh-CN" altLang="en-US"/>
              <a:t>）：跳过相关的指令去执行后面不相关的指令，使指令的执行顺序不再按原程序的顺序进行。</a:t>
            </a:r>
            <a:br>
              <a:rPr lang="zh-CN" altLang="en-US"/>
            </a:br>
            <a:r>
              <a:rPr lang="zh-CN" altLang="en-US"/>
              <a:t>要求指令调度算法必须保证程序的运行结果和按照顺序执行时的结果相同。</a:t>
            </a:r>
            <a:endParaRPr lang="en-US" altLang="zh-CN" sz="2400"/>
          </a:p>
        </p:txBody>
      </p:sp>
    </p:spTree>
  </p:cSld>
  <p:clrMapOvr>
    <a:masterClrMapping/>
  </p:clrMapOvr>
  <p:transition spd="med"/>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749EC04E-80BA-41D0-AB76-B557BE1FF96E}" type="slidenum">
              <a:rPr lang="zh-CN" altLang="en-US"/>
              <a:pPr/>
              <a:t>56</a:t>
            </a:fld>
            <a:endParaRPr lang="en-US" altLang="zh-CN"/>
          </a:p>
        </p:txBody>
      </p:sp>
      <p:sp>
        <p:nvSpPr>
          <p:cNvPr id="1680386" name="Rectangle 2"/>
          <p:cNvSpPr>
            <a:spLocks noGrp="1" noChangeArrowheads="1"/>
          </p:cNvSpPr>
          <p:nvPr>
            <p:ph type="title"/>
          </p:nvPr>
        </p:nvSpPr>
        <p:spPr/>
        <p:txBody>
          <a:bodyPr/>
          <a:lstStyle/>
          <a:p>
            <a:r>
              <a:rPr lang="en-US" altLang="zh-CN"/>
              <a:t>7.7.3 </a:t>
            </a:r>
            <a:r>
              <a:rPr lang="zh-CN" altLang="en-US"/>
              <a:t>乱序执行和寄存器重命名 </a:t>
            </a:r>
            <a:r>
              <a:rPr lang="zh-CN" altLang="en-US">
                <a:solidFill>
                  <a:srgbClr val="FF0066"/>
                </a:solidFill>
              </a:rPr>
              <a:t>－计分板</a:t>
            </a:r>
          </a:p>
        </p:txBody>
      </p:sp>
      <p:sp>
        <p:nvSpPr>
          <p:cNvPr id="1680387" name="Rectangle 3"/>
          <p:cNvSpPr>
            <a:spLocks noGrp="1" noChangeArrowheads="1"/>
          </p:cNvSpPr>
          <p:nvPr>
            <p:ph type="body" idx="1"/>
          </p:nvPr>
        </p:nvSpPr>
        <p:spPr>
          <a:xfrm>
            <a:off x="179388" y="549275"/>
            <a:ext cx="8856662" cy="6192838"/>
          </a:xfrm>
          <a:noFill/>
          <a:ln/>
        </p:spPr>
        <p:txBody>
          <a:bodyPr/>
          <a:lstStyle/>
          <a:p>
            <a:pPr>
              <a:spcBef>
                <a:spcPct val="10000"/>
              </a:spcBef>
              <a:buFont typeface="Wingdings" pitchFamily="2" charset="2"/>
              <a:buNone/>
            </a:pPr>
            <a:r>
              <a:rPr lang="en-US" altLang="zh-CN"/>
              <a:t>【</a:t>
            </a:r>
            <a:r>
              <a:rPr lang="zh-CN" altLang="en-US"/>
              <a:t>例</a:t>
            </a:r>
            <a:r>
              <a:rPr lang="en-US" altLang="zh-CN"/>
              <a:t>】</a:t>
            </a:r>
            <a:r>
              <a:rPr lang="zh-CN" altLang="en-US"/>
              <a:t>某计算机：</a:t>
            </a:r>
          </a:p>
          <a:p>
            <a:pPr lvl="1">
              <a:spcBef>
                <a:spcPct val="10000"/>
              </a:spcBef>
            </a:pPr>
            <a:r>
              <a:rPr lang="zh-CN" altLang="en-US"/>
              <a:t>有</a:t>
            </a:r>
            <a:r>
              <a:rPr lang="en-US" altLang="zh-CN">
                <a:solidFill>
                  <a:srgbClr val="CC0000"/>
                </a:solidFill>
              </a:rPr>
              <a:t>8</a:t>
            </a:r>
            <a:r>
              <a:rPr lang="zh-CN" altLang="en-US">
                <a:solidFill>
                  <a:srgbClr val="CC0000"/>
                </a:solidFill>
              </a:rPr>
              <a:t>个</a:t>
            </a:r>
            <a:r>
              <a:rPr lang="zh-CN" altLang="en-US"/>
              <a:t>程序员可用的</a:t>
            </a:r>
            <a:r>
              <a:rPr lang="zh-CN" altLang="en-US">
                <a:solidFill>
                  <a:srgbClr val="CC0000"/>
                </a:solidFill>
              </a:rPr>
              <a:t>寄存器</a:t>
            </a:r>
            <a:r>
              <a:rPr lang="zh-CN" altLang="en-US"/>
              <a:t>，从</a:t>
            </a:r>
            <a:r>
              <a:rPr lang="en-US" altLang="zh-CN"/>
              <a:t>R0</a:t>
            </a:r>
            <a:r>
              <a:rPr lang="zh-CN" altLang="en-US"/>
              <a:t>到</a:t>
            </a:r>
            <a:r>
              <a:rPr lang="en-US" altLang="zh-CN"/>
              <a:t>R7</a:t>
            </a:r>
            <a:r>
              <a:rPr lang="zh-CN" altLang="en-US"/>
              <a:t>；</a:t>
            </a:r>
          </a:p>
          <a:p>
            <a:pPr lvl="1">
              <a:spcBef>
                <a:spcPct val="10000"/>
              </a:spcBef>
            </a:pPr>
            <a:r>
              <a:rPr lang="zh-CN" altLang="en-US"/>
              <a:t>所有的</a:t>
            </a:r>
            <a:r>
              <a:rPr lang="zh-CN" altLang="en-US">
                <a:solidFill>
                  <a:srgbClr val="CC0000"/>
                </a:solidFill>
              </a:rPr>
              <a:t>算术运算指令</a:t>
            </a:r>
            <a:r>
              <a:rPr lang="zh-CN" altLang="en-US"/>
              <a:t>都使用</a:t>
            </a:r>
            <a:r>
              <a:rPr lang="zh-CN" altLang="en-US">
                <a:solidFill>
                  <a:srgbClr val="CC0000"/>
                </a:solidFill>
              </a:rPr>
              <a:t>三个寄存器</a:t>
            </a:r>
            <a:r>
              <a:rPr lang="zh-CN" altLang="en-US"/>
              <a:t>；</a:t>
            </a:r>
          </a:p>
          <a:p>
            <a:pPr lvl="1">
              <a:spcBef>
                <a:spcPct val="10000"/>
              </a:spcBef>
            </a:pPr>
            <a:r>
              <a:rPr lang="zh-CN" altLang="en-US"/>
              <a:t>允许译码单元</a:t>
            </a:r>
            <a:r>
              <a:rPr lang="zh-CN" altLang="en-US">
                <a:solidFill>
                  <a:srgbClr val="CC0000"/>
                </a:solidFill>
              </a:rPr>
              <a:t>每个时钟周期</a:t>
            </a:r>
            <a:r>
              <a:rPr lang="zh-CN" altLang="en-US"/>
              <a:t>最多</a:t>
            </a:r>
            <a:r>
              <a:rPr lang="zh-CN" altLang="en-US">
                <a:solidFill>
                  <a:srgbClr val="CC0000"/>
                </a:solidFill>
              </a:rPr>
              <a:t>发射两条指令</a:t>
            </a:r>
            <a:r>
              <a:rPr lang="zh-CN" altLang="en-US"/>
              <a:t>；</a:t>
            </a:r>
          </a:p>
          <a:p>
            <a:pPr lvl="1">
              <a:spcBef>
                <a:spcPct val="10000"/>
              </a:spcBef>
            </a:pPr>
            <a:r>
              <a:rPr lang="zh-CN" altLang="en-US">
                <a:solidFill>
                  <a:srgbClr val="CC0000"/>
                </a:solidFill>
              </a:rPr>
              <a:t>按序发射</a:t>
            </a:r>
            <a:r>
              <a:rPr lang="zh-CN" altLang="en-US"/>
              <a:t>，</a:t>
            </a:r>
            <a:r>
              <a:rPr lang="zh-CN" altLang="en-US">
                <a:solidFill>
                  <a:srgbClr val="CC0000"/>
                </a:solidFill>
              </a:rPr>
              <a:t>按序执行</a:t>
            </a:r>
            <a:r>
              <a:rPr lang="zh-CN" altLang="en-US"/>
              <a:t>。</a:t>
            </a:r>
          </a:p>
          <a:p>
            <a:pPr lvl="1">
              <a:spcBef>
                <a:spcPct val="10000"/>
              </a:spcBef>
              <a:buFont typeface="Wingdings" pitchFamily="2" charset="2"/>
              <a:buNone/>
            </a:pPr>
            <a:r>
              <a:rPr lang="zh-CN" altLang="en-US"/>
              <a:t>要执行的一段程序为：</a:t>
            </a:r>
            <a:endParaRPr lang="en-US" altLang="zh-CN"/>
          </a:p>
        </p:txBody>
      </p:sp>
      <p:sp>
        <p:nvSpPr>
          <p:cNvPr id="1680388" name="Text Box 4"/>
          <p:cNvSpPr txBox="1">
            <a:spLocks noChangeArrowheads="1"/>
          </p:cNvSpPr>
          <p:nvPr/>
        </p:nvSpPr>
        <p:spPr bwMode="auto">
          <a:xfrm>
            <a:off x="4284663" y="2987675"/>
            <a:ext cx="3240087" cy="3536950"/>
          </a:xfrm>
          <a:prstGeom prst="rect">
            <a:avLst/>
          </a:prstGeom>
          <a:solidFill>
            <a:srgbClr val="FFFF99"/>
          </a:solidFill>
          <a:ln w="28575" algn="ctr">
            <a:solidFill>
              <a:srgbClr val="FF6600"/>
            </a:solidFill>
            <a:miter lim="800000"/>
            <a:headEnd/>
            <a:tailEnd/>
          </a:ln>
          <a:effectLst>
            <a:outerShdw dist="107763" dir="2700000" algn="ctr" rotWithShape="0">
              <a:schemeClr val="bg2">
                <a:alpha val="50000"/>
              </a:schemeClr>
            </a:outerShdw>
          </a:effectLst>
        </p:spPr>
        <p:txBody>
          <a:bodyPr>
            <a:spAutoFit/>
          </a:bodyPr>
          <a:lstStyle/>
          <a:p>
            <a:pPr algn="l">
              <a:spcBef>
                <a:spcPct val="0"/>
              </a:spcBef>
            </a:pPr>
            <a:r>
              <a:rPr lang="pt-BR" altLang="zh-CN">
                <a:latin typeface="Courier New" pitchFamily="49" charset="0"/>
              </a:rPr>
              <a:t>I1</a:t>
            </a:r>
            <a:r>
              <a:rPr lang="zh-CN" altLang="pt-BR">
                <a:latin typeface="Courier New" pitchFamily="49" charset="0"/>
              </a:rPr>
              <a:t>：</a:t>
            </a:r>
            <a:r>
              <a:rPr lang="pt-BR" altLang="zh-CN">
                <a:latin typeface="Courier New" pitchFamily="49" charset="0"/>
              </a:rPr>
              <a:t>R3</a:t>
            </a:r>
            <a:r>
              <a:rPr lang="zh-CN" altLang="pt-BR">
                <a:latin typeface="Courier New" pitchFamily="49" charset="0"/>
              </a:rPr>
              <a:t>＝</a:t>
            </a:r>
            <a:r>
              <a:rPr lang="pt-BR" altLang="zh-CN">
                <a:latin typeface="Courier New" pitchFamily="49" charset="0"/>
              </a:rPr>
              <a:t>R0×R1</a:t>
            </a:r>
          </a:p>
          <a:p>
            <a:pPr algn="l">
              <a:spcBef>
                <a:spcPct val="0"/>
              </a:spcBef>
            </a:pPr>
            <a:r>
              <a:rPr lang="pt-BR" altLang="zh-CN">
                <a:latin typeface="Courier New" pitchFamily="49" charset="0"/>
              </a:rPr>
              <a:t>I2</a:t>
            </a:r>
            <a:r>
              <a:rPr lang="zh-CN" altLang="pt-BR">
                <a:latin typeface="Courier New" pitchFamily="49" charset="0"/>
              </a:rPr>
              <a:t>：</a:t>
            </a:r>
            <a:r>
              <a:rPr lang="pt-BR" altLang="zh-CN">
                <a:latin typeface="Courier New" pitchFamily="49" charset="0"/>
              </a:rPr>
              <a:t>R4</a:t>
            </a:r>
            <a:r>
              <a:rPr lang="zh-CN" altLang="pt-BR">
                <a:latin typeface="Courier New" pitchFamily="49" charset="0"/>
              </a:rPr>
              <a:t>＝</a:t>
            </a:r>
            <a:r>
              <a:rPr lang="pt-BR" altLang="zh-CN">
                <a:latin typeface="Courier New" pitchFamily="49" charset="0"/>
              </a:rPr>
              <a:t>R0</a:t>
            </a:r>
            <a:r>
              <a:rPr lang="zh-CN" altLang="pt-BR">
                <a:latin typeface="Courier New" pitchFamily="49" charset="0"/>
              </a:rPr>
              <a:t>＋</a:t>
            </a:r>
            <a:r>
              <a:rPr lang="pt-BR" altLang="zh-CN">
                <a:latin typeface="Courier New" pitchFamily="49" charset="0"/>
              </a:rPr>
              <a:t>R2</a:t>
            </a:r>
          </a:p>
          <a:p>
            <a:pPr algn="l">
              <a:spcBef>
                <a:spcPct val="0"/>
              </a:spcBef>
            </a:pPr>
            <a:r>
              <a:rPr lang="pt-BR" altLang="zh-CN">
                <a:latin typeface="Courier New" pitchFamily="49" charset="0"/>
              </a:rPr>
              <a:t>I3</a:t>
            </a:r>
            <a:r>
              <a:rPr lang="zh-CN" altLang="pt-BR">
                <a:latin typeface="Courier New" pitchFamily="49" charset="0"/>
              </a:rPr>
              <a:t>：</a:t>
            </a:r>
            <a:r>
              <a:rPr lang="pt-BR" altLang="zh-CN">
                <a:latin typeface="Courier New" pitchFamily="49" charset="0"/>
              </a:rPr>
              <a:t>R5</a:t>
            </a:r>
            <a:r>
              <a:rPr lang="zh-CN" altLang="pt-BR">
                <a:latin typeface="Courier New" pitchFamily="49" charset="0"/>
              </a:rPr>
              <a:t>＝</a:t>
            </a:r>
            <a:r>
              <a:rPr lang="pt-BR" altLang="zh-CN">
                <a:latin typeface="Courier New" pitchFamily="49" charset="0"/>
              </a:rPr>
              <a:t>R0</a:t>
            </a:r>
            <a:r>
              <a:rPr lang="zh-CN" altLang="pt-BR">
                <a:latin typeface="Courier New" pitchFamily="49" charset="0"/>
              </a:rPr>
              <a:t>＋</a:t>
            </a:r>
            <a:r>
              <a:rPr lang="pt-BR" altLang="zh-CN">
                <a:latin typeface="Courier New" pitchFamily="49" charset="0"/>
              </a:rPr>
              <a:t>R1</a:t>
            </a:r>
          </a:p>
          <a:p>
            <a:pPr algn="l">
              <a:spcBef>
                <a:spcPct val="0"/>
              </a:spcBef>
            </a:pPr>
            <a:r>
              <a:rPr lang="pt-BR" altLang="zh-CN">
                <a:latin typeface="Courier New" pitchFamily="49" charset="0"/>
              </a:rPr>
              <a:t>I4</a:t>
            </a:r>
            <a:r>
              <a:rPr lang="zh-CN" altLang="pt-BR">
                <a:latin typeface="Courier New" pitchFamily="49" charset="0"/>
              </a:rPr>
              <a:t>：</a:t>
            </a:r>
            <a:r>
              <a:rPr lang="pt-BR" altLang="zh-CN">
                <a:latin typeface="Courier New" pitchFamily="49" charset="0"/>
              </a:rPr>
              <a:t>R6</a:t>
            </a:r>
            <a:r>
              <a:rPr lang="zh-CN" altLang="pt-BR">
                <a:latin typeface="Courier New" pitchFamily="49" charset="0"/>
              </a:rPr>
              <a:t>＝</a:t>
            </a:r>
            <a:r>
              <a:rPr lang="pt-BR" altLang="zh-CN">
                <a:latin typeface="Courier New" pitchFamily="49" charset="0"/>
              </a:rPr>
              <a:t>R1</a:t>
            </a:r>
            <a:r>
              <a:rPr lang="zh-CN" altLang="pt-BR">
                <a:latin typeface="Courier New" pitchFamily="49" charset="0"/>
              </a:rPr>
              <a:t>＋</a:t>
            </a:r>
            <a:r>
              <a:rPr lang="pt-BR" altLang="zh-CN">
                <a:latin typeface="Courier New" pitchFamily="49" charset="0"/>
              </a:rPr>
              <a:t>R4</a:t>
            </a:r>
          </a:p>
          <a:p>
            <a:pPr algn="l">
              <a:spcBef>
                <a:spcPct val="0"/>
              </a:spcBef>
            </a:pPr>
            <a:r>
              <a:rPr lang="pt-BR" altLang="zh-CN">
                <a:latin typeface="Courier New" pitchFamily="49" charset="0"/>
              </a:rPr>
              <a:t>I5</a:t>
            </a:r>
            <a:r>
              <a:rPr lang="zh-CN" altLang="pt-BR">
                <a:latin typeface="Courier New" pitchFamily="49" charset="0"/>
              </a:rPr>
              <a:t>：</a:t>
            </a:r>
            <a:r>
              <a:rPr lang="pt-BR" altLang="zh-CN">
                <a:latin typeface="Courier New" pitchFamily="49" charset="0"/>
              </a:rPr>
              <a:t>R7</a:t>
            </a:r>
            <a:r>
              <a:rPr lang="zh-CN" altLang="pt-BR">
                <a:latin typeface="Courier New" pitchFamily="49" charset="0"/>
              </a:rPr>
              <a:t>＝</a:t>
            </a:r>
            <a:r>
              <a:rPr lang="pt-BR" altLang="zh-CN">
                <a:latin typeface="Courier New" pitchFamily="49" charset="0"/>
              </a:rPr>
              <a:t>R1×R2</a:t>
            </a:r>
          </a:p>
          <a:p>
            <a:pPr algn="l">
              <a:spcBef>
                <a:spcPct val="0"/>
              </a:spcBef>
            </a:pPr>
            <a:r>
              <a:rPr lang="pt-BR" altLang="zh-CN">
                <a:latin typeface="Courier New" pitchFamily="49" charset="0"/>
              </a:rPr>
              <a:t>I6</a:t>
            </a:r>
            <a:r>
              <a:rPr lang="zh-CN" altLang="pt-BR">
                <a:latin typeface="Courier New" pitchFamily="49" charset="0"/>
              </a:rPr>
              <a:t>：</a:t>
            </a:r>
            <a:r>
              <a:rPr lang="pt-BR" altLang="zh-CN">
                <a:latin typeface="Courier New" pitchFamily="49" charset="0"/>
              </a:rPr>
              <a:t>R1</a:t>
            </a:r>
            <a:r>
              <a:rPr lang="zh-CN" altLang="pt-BR">
                <a:latin typeface="Courier New" pitchFamily="49" charset="0"/>
              </a:rPr>
              <a:t>＝</a:t>
            </a:r>
            <a:r>
              <a:rPr lang="pt-BR" altLang="zh-CN">
                <a:latin typeface="Courier New" pitchFamily="49" charset="0"/>
              </a:rPr>
              <a:t>R0</a:t>
            </a:r>
            <a:r>
              <a:rPr lang="zh-CN" altLang="pt-BR">
                <a:latin typeface="Courier New" pitchFamily="49" charset="0"/>
              </a:rPr>
              <a:t>－</a:t>
            </a:r>
            <a:r>
              <a:rPr lang="pt-BR" altLang="zh-CN">
                <a:latin typeface="Courier New" pitchFamily="49" charset="0"/>
              </a:rPr>
              <a:t>R2</a:t>
            </a:r>
          </a:p>
          <a:p>
            <a:pPr algn="l">
              <a:spcBef>
                <a:spcPct val="0"/>
              </a:spcBef>
            </a:pPr>
            <a:r>
              <a:rPr lang="pt-BR" altLang="zh-CN">
                <a:latin typeface="Courier New" pitchFamily="49" charset="0"/>
              </a:rPr>
              <a:t>I7</a:t>
            </a:r>
            <a:r>
              <a:rPr lang="zh-CN" altLang="pt-BR">
                <a:latin typeface="Courier New" pitchFamily="49" charset="0"/>
              </a:rPr>
              <a:t>：</a:t>
            </a:r>
            <a:r>
              <a:rPr lang="pt-BR" altLang="zh-CN">
                <a:latin typeface="Courier New" pitchFamily="49" charset="0"/>
              </a:rPr>
              <a:t>R3</a:t>
            </a:r>
            <a:r>
              <a:rPr lang="zh-CN" altLang="pt-BR">
                <a:latin typeface="Courier New" pitchFamily="49" charset="0"/>
              </a:rPr>
              <a:t>＝</a:t>
            </a:r>
            <a:r>
              <a:rPr lang="pt-BR" altLang="zh-CN">
                <a:latin typeface="Courier New" pitchFamily="49" charset="0"/>
              </a:rPr>
              <a:t>R3×R1</a:t>
            </a:r>
          </a:p>
          <a:p>
            <a:pPr algn="l">
              <a:spcBef>
                <a:spcPct val="0"/>
              </a:spcBef>
            </a:pPr>
            <a:r>
              <a:rPr lang="pt-BR" altLang="zh-CN">
                <a:latin typeface="Courier New" pitchFamily="49" charset="0"/>
              </a:rPr>
              <a:t>I8</a:t>
            </a:r>
            <a:r>
              <a:rPr lang="zh-CN" altLang="pt-BR">
                <a:latin typeface="Courier New" pitchFamily="49" charset="0"/>
              </a:rPr>
              <a:t>：</a:t>
            </a:r>
            <a:r>
              <a:rPr lang="pt-BR" altLang="zh-CN">
                <a:latin typeface="Courier New" pitchFamily="49" charset="0"/>
              </a:rPr>
              <a:t>R1</a:t>
            </a:r>
            <a:r>
              <a:rPr lang="zh-CN" altLang="pt-BR">
                <a:latin typeface="Courier New" pitchFamily="49" charset="0"/>
              </a:rPr>
              <a:t>＝</a:t>
            </a:r>
            <a:r>
              <a:rPr lang="pt-BR" altLang="zh-CN">
                <a:latin typeface="Courier New" pitchFamily="49" charset="0"/>
              </a:rPr>
              <a:t>R4</a:t>
            </a:r>
            <a:r>
              <a:rPr lang="zh-CN" altLang="pt-BR">
                <a:latin typeface="Courier New" pitchFamily="49" charset="0"/>
              </a:rPr>
              <a:t>＋</a:t>
            </a:r>
            <a:r>
              <a:rPr lang="pt-BR" altLang="zh-CN">
                <a:latin typeface="Courier New" pitchFamily="49" charset="0"/>
              </a:rPr>
              <a:t>R4</a:t>
            </a:r>
            <a:endParaRPr lang="zh-CN" altLang="en-US">
              <a:latin typeface="Courier New" pitchFamily="49" charset="0"/>
            </a:endParaRPr>
          </a:p>
        </p:txBody>
      </p:sp>
    </p:spTree>
  </p:cSld>
  <p:clrMapOvr>
    <a:masterClrMapping/>
  </p:clrMapOvr>
  <p:transition spd="med"/>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 name="灯片编号占位符 4"/>
          <p:cNvSpPr>
            <a:spLocks noGrp="1"/>
          </p:cNvSpPr>
          <p:nvPr>
            <p:ph type="sldNum" sz="quarter" idx="11"/>
          </p:nvPr>
        </p:nvSpPr>
        <p:spPr/>
        <p:txBody>
          <a:bodyPr/>
          <a:lstStyle/>
          <a:p>
            <a:fld id="{444A6E12-F54A-4B17-BF7D-A404F13C0CCC}" type="slidenum">
              <a:rPr lang="zh-CN" altLang="en-US"/>
              <a:pPr/>
              <a:t>57</a:t>
            </a:fld>
            <a:endParaRPr lang="en-US" altLang="zh-CN"/>
          </a:p>
        </p:txBody>
      </p:sp>
      <p:graphicFrame>
        <p:nvGraphicFramePr>
          <p:cNvPr id="1681863" name="Group 455"/>
          <p:cNvGraphicFramePr>
            <a:graphicFrameLocks noGrp="1"/>
          </p:cNvGraphicFramePr>
          <p:nvPr/>
        </p:nvGraphicFramePr>
        <p:xfrm>
          <a:off x="539750" y="260350"/>
          <a:ext cx="8340725" cy="6437376"/>
        </p:xfrm>
        <a:graphic>
          <a:graphicData uri="http://schemas.openxmlformats.org/drawingml/2006/table">
            <a:tbl>
              <a:tblPr/>
              <a:tblGrid>
                <a:gridCol w="574675">
                  <a:extLst>
                    <a:ext uri="{9D8B030D-6E8A-4147-A177-3AD203B41FA5}">
                      <a16:colId xmlns:a16="http://schemas.microsoft.com/office/drawing/2014/main" val="20000"/>
                    </a:ext>
                  </a:extLst>
                </a:gridCol>
                <a:gridCol w="288925">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565150">
                  <a:extLst>
                    <a:ext uri="{9D8B030D-6E8A-4147-A177-3AD203B41FA5}">
                      <a16:colId xmlns:a16="http://schemas.microsoft.com/office/drawing/2014/main" val="20003"/>
                    </a:ext>
                  </a:extLst>
                </a:gridCol>
                <a:gridCol w="587375">
                  <a:extLst>
                    <a:ext uri="{9D8B030D-6E8A-4147-A177-3AD203B41FA5}">
                      <a16:colId xmlns:a16="http://schemas.microsoft.com/office/drawing/2014/main" val="20004"/>
                    </a:ext>
                  </a:extLst>
                </a:gridCol>
                <a:gridCol w="314325">
                  <a:extLst>
                    <a:ext uri="{9D8B030D-6E8A-4147-A177-3AD203B41FA5}">
                      <a16:colId xmlns:a16="http://schemas.microsoft.com/office/drawing/2014/main" val="20005"/>
                    </a:ext>
                  </a:extLst>
                </a:gridCol>
                <a:gridCol w="314325">
                  <a:extLst>
                    <a:ext uri="{9D8B030D-6E8A-4147-A177-3AD203B41FA5}">
                      <a16:colId xmlns:a16="http://schemas.microsoft.com/office/drawing/2014/main" val="20006"/>
                    </a:ext>
                  </a:extLst>
                </a:gridCol>
                <a:gridCol w="314325">
                  <a:extLst>
                    <a:ext uri="{9D8B030D-6E8A-4147-A177-3AD203B41FA5}">
                      <a16:colId xmlns:a16="http://schemas.microsoft.com/office/drawing/2014/main" val="20007"/>
                    </a:ext>
                  </a:extLst>
                </a:gridCol>
                <a:gridCol w="314325">
                  <a:extLst>
                    <a:ext uri="{9D8B030D-6E8A-4147-A177-3AD203B41FA5}">
                      <a16:colId xmlns:a16="http://schemas.microsoft.com/office/drawing/2014/main" val="20008"/>
                    </a:ext>
                  </a:extLst>
                </a:gridCol>
                <a:gridCol w="314325">
                  <a:extLst>
                    <a:ext uri="{9D8B030D-6E8A-4147-A177-3AD203B41FA5}">
                      <a16:colId xmlns:a16="http://schemas.microsoft.com/office/drawing/2014/main" val="20009"/>
                    </a:ext>
                  </a:extLst>
                </a:gridCol>
                <a:gridCol w="314325">
                  <a:extLst>
                    <a:ext uri="{9D8B030D-6E8A-4147-A177-3AD203B41FA5}">
                      <a16:colId xmlns:a16="http://schemas.microsoft.com/office/drawing/2014/main" val="20010"/>
                    </a:ext>
                  </a:extLst>
                </a:gridCol>
                <a:gridCol w="314325">
                  <a:extLst>
                    <a:ext uri="{9D8B030D-6E8A-4147-A177-3AD203B41FA5}">
                      <a16:colId xmlns:a16="http://schemas.microsoft.com/office/drawing/2014/main" val="20011"/>
                    </a:ext>
                  </a:extLst>
                </a:gridCol>
                <a:gridCol w="314325">
                  <a:extLst>
                    <a:ext uri="{9D8B030D-6E8A-4147-A177-3AD203B41FA5}">
                      <a16:colId xmlns:a16="http://schemas.microsoft.com/office/drawing/2014/main" val="20012"/>
                    </a:ext>
                  </a:extLst>
                </a:gridCol>
                <a:gridCol w="314325">
                  <a:extLst>
                    <a:ext uri="{9D8B030D-6E8A-4147-A177-3AD203B41FA5}">
                      <a16:colId xmlns:a16="http://schemas.microsoft.com/office/drawing/2014/main" val="20013"/>
                    </a:ext>
                  </a:extLst>
                </a:gridCol>
                <a:gridCol w="314325">
                  <a:extLst>
                    <a:ext uri="{9D8B030D-6E8A-4147-A177-3AD203B41FA5}">
                      <a16:colId xmlns:a16="http://schemas.microsoft.com/office/drawing/2014/main" val="20014"/>
                    </a:ext>
                  </a:extLst>
                </a:gridCol>
                <a:gridCol w="314325">
                  <a:extLst>
                    <a:ext uri="{9D8B030D-6E8A-4147-A177-3AD203B41FA5}">
                      <a16:colId xmlns:a16="http://schemas.microsoft.com/office/drawing/2014/main" val="20015"/>
                    </a:ext>
                  </a:extLst>
                </a:gridCol>
                <a:gridCol w="314325">
                  <a:extLst>
                    <a:ext uri="{9D8B030D-6E8A-4147-A177-3AD203B41FA5}">
                      <a16:colId xmlns:a16="http://schemas.microsoft.com/office/drawing/2014/main" val="20016"/>
                    </a:ext>
                  </a:extLst>
                </a:gridCol>
                <a:gridCol w="314325">
                  <a:extLst>
                    <a:ext uri="{9D8B030D-6E8A-4147-A177-3AD203B41FA5}">
                      <a16:colId xmlns:a16="http://schemas.microsoft.com/office/drawing/2014/main" val="20017"/>
                    </a:ext>
                  </a:extLst>
                </a:gridCol>
                <a:gridCol w="314325">
                  <a:extLst>
                    <a:ext uri="{9D8B030D-6E8A-4147-A177-3AD203B41FA5}">
                      <a16:colId xmlns:a16="http://schemas.microsoft.com/office/drawing/2014/main" val="20018"/>
                    </a:ext>
                  </a:extLst>
                </a:gridCol>
                <a:gridCol w="314325">
                  <a:extLst>
                    <a:ext uri="{9D8B030D-6E8A-4147-A177-3AD203B41FA5}">
                      <a16:colId xmlns:a16="http://schemas.microsoft.com/office/drawing/2014/main" val="20019"/>
                    </a:ext>
                  </a:extLst>
                </a:gridCol>
                <a:gridCol w="314325">
                  <a:extLst>
                    <a:ext uri="{9D8B030D-6E8A-4147-A177-3AD203B41FA5}">
                      <a16:colId xmlns:a16="http://schemas.microsoft.com/office/drawing/2014/main" val="20020"/>
                    </a:ext>
                  </a:extLst>
                </a:gridCol>
              </a:tblGrid>
              <a:tr h="190500">
                <a:tc gridSpan="5">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8">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zh-CN" altLang="en-US" sz="1400" b="1" i="0" u="none" strike="noStrike" cap="none" normalizeH="0" baseline="0" smtClean="0">
                          <a:ln>
                            <a:noFill/>
                          </a:ln>
                          <a:solidFill>
                            <a:srgbClr val="000000"/>
                          </a:solidFill>
                          <a:effectLst/>
                          <a:latin typeface="Times New Roman" pitchFamily="18" charset="0"/>
                          <a:ea typeface="宋体" charset="-122"/>
                        </a:rPr>
                        <a:t>读取的寄存器</a:t>
                      </a:r>
                      <a:endParaRPr kumimoji="1"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8">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zh-CN" altLang="en-US" sz="1400" b="1" i="0" u="none" strike="noStrike" cap="none" normalizeH="0" baseline="0" smtClean="0">
                          <a:ln>
                            <a:noFill/>
                          </a:ln>
                          <a:solidFill>
                            <a:srgbClr val="000000"/>
                          </a:solidFill>
                          <a:effectLst/>
                          <a:latin typeface="Times New Roman" pitchFamily="18" charset="0"/>
                          <a:ea typeface="宋体" charset="-122"/>
                        </a:rPr>
                        <a:t>写入的寄存器</a:t>
                      </a:r>
                      <a:endParaRPr kumimoji="1"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131763">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zh-CN" altLang="en-US" sz="1400" b="1" i="0" u="none" strike="noStrike" cap="none" normalizeH="0" baseline="0" smtClean="0">
                          <a:ln>
                            <a:noFill/>
                          </a:ln>
                          <a:solidFill>
                            <a:srgbClr val="000000"/>
                          </a:solidFill>
                          <a:effectLst/>
                          <a:latin typeface="Times New Roman" pitchFamily="18" charset="0"/>
                          <a:ea typeface="宋体" charset="-122"/>
                        </a:rPr>
                        <a:t>周期</a:t>
                      </a:r>
                      <a:endParaRPr kumimoji="1"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zh-CN" altLang="en-US" sz="1400" b="1" i="0" u="none" strike="noStrike" cap="none" normalizeH="0" baseline="0" smtClean="0">
                          <a:ln>
                            <a:noFill/>
                          </a:ln>
                          <a:solidFill>
                            <a:srgbClr val="000000"/>
                          </a:solidFill>
                          <a:effectLst/>
                          <a:latin typeface="Times New Roman" pitchFamily="18" charset="0"/>
                          <a:ea typeface="宋体" charset="-122"/>
                        </a:rPr>
                        <a:t>译码</a:t>
                      </a:r>
                      <a:endParaRPr kumimoji="1"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zh-CN" altLang="en-US" sz="1400" b="1" i="0" u="none" strike="noStrike" cap="none" normalizeH="0" baseline="0" smtClean="0">
                          <a:ln>
                            <a:noFill/>
                          </a:ln>
                          <a:solidFill>
                            <a:srgbClr val="000000"/>
                          </a:solidFill>
                          <a:effectLst/>
                          <a:latin typeface="Times New Roman" pitchFamily="18" charset="0"/>
                          <a:ea typeface="宋体" charset="-122"/>
                        </a:rPr>
                        <a:t>发送</a:t>
                      </a:r>
                      <a:endParaRPr kumimoji="1"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zh-CN" altLang="en-US" sz="1400" b="1" i="0" u="none" strike="noStrike" cap="none" normalizeH="0" baseline="0" smtClean="0">
                          <a:ln>
                            <a:noFill/>
                          </a:ln>
                          <a:solidFill>
                            <a:srgbClr val="000000"/>
                          </a:solidFill>
                          <a:effectLst/>
                          <a:latin typeface="Times New Roman" pitchFamily="18" charset="0"/>
                          <a:ea typeface="宋体" charset="-122"/>
                        </a:rPr>
                        <a:t>完成</a:t>
                      </a:r>
                      <a:endParaRPr kumimoji="1"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0</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2</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3</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4</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5</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6</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7</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0</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2</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3</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4</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5</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6</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7</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1"/>
                  </a:ext>
                </a:extLst>
              </a:tr>
              <a:tr h="252413">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2</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R3</a:t>
                      </a:r>
                      <a:r>
                        <a:rPr kumimoji="1" lang="zh-CN" altLang="en-US" sz="1400" b="1" i="0" u="none" strike="noStrike" cap="none" normalizeH="0" baseline="0" smtClean="0">
                          <a:ln>
                            <a:noFill/>
                          </a:ln>
                          <a:solidFill>
                            <a:srgbClr val="000000"/>
                          </a:solidFill>
                          <a:effectLst/>
                          <a:latin typeface="Times New Roman" pitchFamily="18" charset="0"/>
                          <a:ea typeface="宋体" charset="-122"/>
                        </a:rPr>
                        <a:t>＝</a:t>
                      </a:r>
                      <a:r>
                        <a:rPr kumimoji="1" lang="en-US" altLang="zh-CN" sz="1400" b="1" i="0" u="none" strike="noStrike" cap="none" normalizeH="0" baseline="0" smtClean="0">
                          <a:ln>
                            <a:noFill/>
                          </a:ln>
                          <a:solidFill>
                            <a:srgbClr val="000000"/>
                          </a:solidFill>
                          <a:effectLst/>
                          <a:latin typeface="Times New Roman" pitchFamily="18" charset="0"/>
                          <a:ea typeface="宋体" charset="-122"/>
                        </a:rPr>
                        <a:t>R0×R1</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p>
                      <a:pPr marL="0" marR="0" lvl="0" indent="0" algn="l" defTabSz="914400" rtl="0" eaLnBrk="0" fontAlgn="base" latinLnBrk="0" hangingPunct="0">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R4</a:t>
                      </a:r>
                      <a:r>
                        <a:rPr kumimoji="1" lang="zh-CN" altLang="en-US" sz="1400" b="1" i="0" u="none" strike="noStrike" cap="none" normalizeH="0" baseline="0" smtClean="0">
                          <a:ln>
                            <a:noFill/>
                          </a:ln>
                          <a:solidFill>
                            <a:srgbClr val="000000"/>
                          </a:solidFill>
                          <a:effectLst/>
                          <a:latin typeface="Times New Roman" pitchFamily="18" charset="0"/>
                          <a:ea typeface="宋体" charset="-122"/>
                        </a:rPr>
                        <a:t>＝</a:t>
                      </a:r>
                      <a:r>
                        <a:rPr kumimoji="1" lang="en-US" altLang="zh-CN" sz="1400" b="1" i="0" u="none" strike="noStrike" cap="none" normalizeH="0" baseline="0" smtClean="0">
                          <a:ln>
                            <a:noFill/>
                          </a:ln>
                          <a:solidFill>
                            <a:srgbClr val="000000"/>
                          </a:solidFill>
                          <a:effectLst/>
                          <a:latin typeface="Times New Roman" pitchFamily="18" charset="0"/>
                          <a:ea typeface="宋体" charset="-122"/>
                        </a:rPr>
                        <a:t>R0</a:t>
                      </a:r>
                      <a:r>
                        <a:rPr kumimoji="1" lang="zh-CN" altLang="en-US" sz="1400" b="1" i="0" u="none" strike="noStrike" cap="none" normalizeH="0" baseline="0" smtClean="0">
                          <a:ln>
                            <a:noFill/>
                          </a:ln>
                          <a:solidFill>
                            <a:srgbClr val="000000"/>
                          </a:solidFill>
                          <a:effectLst/>
                          <a:latin typeface="Times New Roman" pitchFamily="18" charset="0"/>
                          <a:ea typeface="宋体" charset="-122"/>
                        </a:rPr>
                        <a:t>＋</a:t>
                      </a:r>
                      <a:r>
                        <a:rPr kumimoji="1" lang="en-US" altLang="zh-CN" sz="1400" b="1" i="0" u="none" strike="noStrike" cap="none" normalizeH="0" baseline="0" smtClean="0">
                          <a:ln>
                            <a:noFill/>
                          </a:ln>
                          <a:solidFill>
                            <a:srgbClr val="000000"/>
                          </a:solidFill>
                          <a:effectLst/>
                          <a:latin typeface="Times New Roman" pitchFamily="18" charset="0"/>
                          <a:ea typeface="宋体" charset="-122"/>
                        </a:rPr>
                        <a:t>R2</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2</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2</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1" lang="en-US" altLang="zh-CN" sz="1400" b="1" i="0" u="none" strike="noStrike" cap="none" normalizeH="0" baseline="0" smtClean="0">
                        <a:ln>
                          <a:noFill/>
                        </a:ln>
                        <a:solidFill>
                          <a:srgbClr val="000000"/>
                        </a:solidFill>
                        <a:effectLst/>
                        <a:latin typeface="Times New Roman" pitchFamily="18" charset="0"/>
                        <a:ea typeface="宋体" charset="-122"/>
                      </a:endParaRPr>
                    </a:p>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1" lang="en-US" altLang="zh-CN" sz="1400" b="1" i="0" u="none" strike="noStrike" cap="none" normalizeH="0" baseline="0" smtClean="0">
                        <a:ln>
                          <a:noFill/>
                        </a:ln>
                        <a:solidFill>
                          <a:srgbClr val="000000"/>
                        </a:solidFill>
                        <a:effectLst/>
                        <a:latin typeface="Times New Roman" pitchFamily="18" charset="0"/>
                        <a:ea typeface="宋体" charset="-122"/>
                      </a:endParaRPr>
                    </a:p>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2"/>
                  </a:ext>
                </a:extLst>
              </a:tr>
              <a:tr h="252413">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2</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3</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4</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R5</a:t>
                      </a:r>
                      <a:r>
                        <a:rPr kumimoji="1" lang="zh-CN" altLang="en-US" sz="1400" b="1" i="0" u="none" strike="noStrike" cap="none" normalizeH="0" baseline="0" smtClean="0">
                          <a:ln>
                            <a:noFill/>
                          </a:ln>
                          <a:solidFill>
                            <a:srgbClr val="000000"/>
                          </a:solidFill>
                          <a:effectLst/>
                          <a:latin typeface="Times New Roman" pitchFamily="18" charset="0"/>
                          <a:ea typeface="宋体" charset="-122"/>
                        </a:rPr>
                        <a:t>＝</a:t>
                      </a:r>
                      <a:r>
                        <a:rPr kumimoji="1" lang="en-US" altLang="zh-CN" sz="1400" b="1" i="0" u="none" strike="noStrike" cap="none" normalizeH="0" baseline="0" smtClean="0">
                          <a:ln>
                            <a:noFill/>
                          </a:ln>
                          <a:solidFill>
                            <a:srgbClr val="000000"/>
                          </a:solidFill>
                          <a:effectLst/>
                          <a:latin typeface="Times New Roman" pitchFamily="18" charset="0"/>
                          <a:ea typeface="宋体" charset="-122"/>
                        </a:rPr>
                        <a:t>R0</a:t>
                      </a:r>
                      <a:r>
                        <a:rPr kumimoji="1" lang="zh-CN" altLang="en-US" sz="1400" b="1" i="0" u="none" strike="noStrike" cap="none" normalizeH="0" baseline="0" smtClean="0">
                          <a:ln>
                            <a:noFill/>
                          </a:ln>
                          <a:solidFill>
                            <a:srgbClr val="000000"/>
                          </a:solidFill>
                          <a:effectLst/>
                          <a:latin typeface="Times New Roman" pitchFamily="18" charset="0"/>
                          <a:ea typeface="宋体" charset="-122"/>
                        </a:rPr>
                        <a:t>＋</a:t>
                      </a:r>
                      <a:r>
                        <a:rPr kumimoji="1" lang="en-US" altLang="zh-CN" sz="1400" b="1" i="0" u="none" strike="noStrike" cap="none" normalizeH="0" baseline="0" smtClean="0">
                          <a:ln>
                            <a:noFill/>
                          </a:ln>
                          <a:solidFill>
                            <a:srgbClr val="000000"/>
                          </a:solidFill>
                          <a:effectLst/>
                          <a:latin typeface="Times New Roman" pitchFamily="18" charset="0"/>
                          <a:ea typeface="宋体" charset="-122"/>
                        </a:rPr>
                        <a:t>R1</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p>
                      <a:pPr marL="0" marR="0" lvl="0" indent="0" algn="l" defTabSz="914400" rtl="0" eaLnBrk="0" fontAlgn="base" latinLnBrk="0" hangingPunct="0">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R6</a:t>
                      </a:r>
                      <a:r>
                        <a:rPr kumimoji="1" lang="zh-CN" altLang="en-US" sz="1400" b="1" i="0" u="none" strike="noStrike" cap="none" normalizeH="0" baseline="0" smtClean="0">
                          <a:ln>
                            <a:noFill/>
                          </a:ln>
                          <a:solidFill>
                            <a:srgbClr val="000000"/>
                          </a:solidFill>
                          <a:effectLst/>
                          <a:latin typeface="Times New Roman" pitchFamily="18" charset="0"/>
                          <a:ea typeface="宋体" charset="-122"/>
                        </a:rPr>
                        <a:t>＝</a:t>
                      </a:r>
                      <a:r>
                        <a:rPr kumimoji="1" lang="en-US" altLang="zh-CN" sz="1400" b="1" i="0" u="none" strike="noStrike" cap="none" normalizeH="0" baseline="0" smtClean="0">
                          <a:ln>
                            <a:noFill/>
                          </a:ln>
                          <a:solidFill>
                            <a:srgbClr val="000000"/>
                          </a:solidFill>
                          <a:effectLst/>
                          <a:latin typeface="Times New Roman" pitchFamily="18" charset="0"/>
                          <a:ea typeface="宋体" charset="-122"/>
                        </a:rPr>
                        <a:t>R1</a:t>
                      </a:r>
                      <a:r>
                        <a:rPr kumimoji="1" lang="zh-CN" altLang="en-US" sz="1400" b="1" i="0" u="none" strike="noStrike" cap="none" normalizeH="0" baseline="0" smtClean="0">
                          <a:ln>
                            <a:noFill/>
                          </a:ln>
                          <a:solidFill>
                            <a:srgbClr val="000000"/>
                          </a:solidFill>
                          <a:effectLst/>
                          <a:latin typeface="Times New Roman" pitchFamily="18" charset="0"/>
                          <a:ea typeface="宋体" charset="-122"/>
                        </a:rPr>
                        <a:t>＋</a:t>
                      </a:r>
                      <a:r>
                        <a:rPr kumimoji="1" lang="en-US" altLang="zh-CN" sz="1400" b="1" i="0" u="none" strike="noStrike" cap="none" normalizeH="0" baseline="0" smtClean="0">
                          <a:ln>
                            <a:noFill/>
                          </a:ln>
                          <a:solidFill>
                            <a:srgbClr val="000000"/>
                          </a:solidFill>
                          <a:effectLst/>
                          <a:latin typeface="Times New Roman" pitchFamily="18" charset="0"/>
                          <a:ea typeface="宋体" charset="-122"/>
                        </a:rPr>
                        <a:t>R4</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3</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3</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3</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2</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2</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3"/>
                  </a:ext>
                </a:extLst>
              </a:tr>
              <a:tr h="144463">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3</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3</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2</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4"/>
                  </a:ext>
                </a:extLst>
              </a:tr>
              <a:tr h="290513">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4</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2</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3</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2</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5"/>
                  </a:ext>
                </a:extLst>
              </a:tr>
              <a:tr h="252413">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5</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5</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R7</a:t>
                      </a:r>
                      <a:r>
                        <a:rPr kumimoji="1" lang="zh-CN" altLang="en-US" sz="1400" b="1" i="0" u="none" strike="noStrike" cap="none" normalizeH="0" baseline="0" smtClean="0">
                          <a:ln>
                            <a:noFill/>
                          </a:ln>
                          <a:solidFill>
                            <a:srgbClr val="000000"/>
                          </a:solidFill>
                          <a:effectLst/>
                          <a:latin typeface="Times New Roman" pitchFamily="18" charset="0"/>
                          <a:ea typeface="宋体" charset="-122"/>
                        </a:rPr>
                        <a:t>＝</a:t>
                      </a:r>
                      <a:r>
                        <a:rPr kumimoji="1" lang="en-US" altLang="zh-CN" sz="1400" b="1" i="0" u="none" strike="noStrike" cap="none" normalizeH="0" baseline="0" smtClean="0">
                          <a:ln>
                            <a:noFill/>
                          </a:ln>
                          <a:solidFill>
                            <a:srgbClr val="000000"/>
                          </a:solidFill>
                          <a:effectLst/>
                          <a:latin typeface="Times New Roman" pitchFamily="18" charset="0"/>
                          <a:ea typeface="宋体" charset="-122"/>
                        </a:rPr>
                        <a:t>R1</a:t>
                      </a:r>
                      <a:r>
                        <a:rPr kumimoji="1" lang="pt-BR" altLang="zh-CN" sz="1400" b="1" i="0" u="none" strike="noStrike" cap="none" normalizeH="0" baseline="0" smtClean="0">
                          <a:ln>
                            <a:noFill/>
                          </a:ln>
                          <a:solidFill>
                            <a:srgbClr val="000000"/>
                          </a:solidFill>
                          <a:effectLst/>
                          <a:latin typeface="Times New Roman" pitchFamily="18" charset="0"/>
                          <a:ea typeface="宋体" charset="-122"/>
                        </a:rPr>
                        <a:t>×</a:t>
                      </a:r>
                      <a:r>
                        <a:rPr kumimoji="1" lang="en-US" altLang="zh-CN" sz="1400" b="1" i="0" u="none" strike="noStrike" cap="none" normalizeH="0" baseline="0" smtClean="0">
                          <a:ln>
                            <a:noFill/>
                          </a:ln>
                          <a:solidFill>
                            <a:srgbClr val="000000"/>
                          </a:solidFill>
                          <a:effectLst/>
                          <a:latin typeface="Times New Roman" pitchFamily="18" charset="0"/>
                          <a:ea typeface="宋体" charset="-122"/>
                        </a:rPr>
                        <a:t>R2</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4</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5</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2</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1" lang="en-US" altLang="zh-CN" sz="1400" b="1" i="0" u="none" strike="noStrike" cap="none" normalizeH="0" baseline="0" smtClean="0">
                        <a:ln>
                          <a:noFill/>
                        </a:ln>
                        <a:solidFill>
                          <a:srgbClr val="000000"/>
                        </a:solidFill>
                        <a:effectLst/>
                        <a:latin typeface="Times New Roman" pitchFamily="18" charset="0"/>
                        <a:ea typeface="宋体" charset="-122"/>
                      </a:endParaRPr>
                    </a:p>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1" lang="en-US" altLang="zh-CN" sz="1400" b="1" i="0" u="none" strike="noStrike" cap="none" normalizeH="0" baseline="0" smtClean="0">
                        <a:ln>
                          <a:noFill/>
                        </a:ln>
                        <a:solidFill>
                          <a:srgbClr val="000000"/>
                        </a:solidFill>
                        <a:effectLst/>
                        <a:latin typeface="Times New Roman" pitchFamily="18" charset="0"/>
                        <a:ea typeface="宋体" charset="-122"/>
                      </a:endParaRPr>
                    </a:p>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6"/>
                  </a:ext>
                </a:extLst>
              </a:tr>
              <a:tr h="144463">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6</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6</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R1</a:t>
                      </a:r>
                      <a:r>
                        <a:rPr kumimoji="1" lang="zh-CN" altLang="en-US" sz="1400" b="1" i="0" u="none" strike="noStrike" cap="none" normalizeH="0" baseline="0" smtClean="0">
                          <a:ln>
                            <a:noFill/>
                          </a:ln>
                          <a:solidFill>
                            <a:srgbClr val="000000"/>
                          </a:solidFill>
                          <a:effectLst/>
                          <a:latin typeface="Times New Roman" pitchFamily="18" charset="0"/>
                          <a:ea typeface="宋体" charset="-122"/>
                        </a:rPr>
                        <a:t>＝</a:t>
                      </a:r>
                      <a:r>
                        <a:rPr kumimoji="1" lang="en-US" altLang="zh-CN" sz="1400" b="1" i="0" u="none" strike="noStrike" cap="none" normalizeH="0" baseline="0" smtClean="0">
                          <a:ln>
                            <a:noFill/>
                          </a:ln>
                          <a:solidFill>
                            <a:srgbClr val="000000"/>
                          </a:solidFill>
                          <a:effectLst/>
                          <a:latin typeface="Times New Roman" pitchFamily="18" charset="0"/>
                          <a:ea typeface="宋体" charset="-122"/>
                        </a:rPr>
                        <a:t>R0</a:t>
                      </a:r>
                      <a:r>
                        <a:rPr kumimoji="1" lang="zh-CN" altLang="en-US" sz="1400" b="1" i="0" u="none" strike="noStrike" cap="none" normalizeH="0" baseline="0" smtClean="0">
                          <a:ln>
                            <a:noFill/>
                          </a:ln>
                          <a:solidFill>
                            <a:srgbClr val="000000"/>
                          </a:solidFill>
                          <a:effectLst/>
                          <a:latin typeface="Times New Roman" pitchFamily="18" charset="0"/>
                          <a:ea typeface="宋体" charset="-122"/>
                        </a:rPr>
                        <a:t>－</a:t>
                      </a:r>
                      <a:r>
                        <a:rPr kumimoji="1" lang="en-US" altLang="zh-CN" sz="1400" b="1" i="0" u="none" strike="noStrike" cap="none" normalizeH="0" baseline="0" smtClean="0">
                          <a:ln>
                            <a:noFill/>
                          </a:ln>
                          <a:solidFill>
                            <a:srgbClr val="000000"/>
                          </a:solidFill>
                          <a:effectLst/>
                          <a:latin typeface="Times New Roman" pitchFamily="18" charset="0"/>
                          <a:ea typeface="宋体" charset="-122"/>
                        </a:rPr>
                        <a:t>R2</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2</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7"/>
                  </a:ext>
                </a:extLst>
              </a:tr>
              <a:tr h="144463">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7</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4</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8"/>
                  </a:ext>
                </a:extLst>
              </a:tr>
              <a:tr h="144463">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8</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5</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9"/>
                  </a:ext>
                </a:extLst>
              </a:tr>
              <a:tr h="252413">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9</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7</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R3</a:t>
                      </a:r>
                      <a:r>
                        <a:rPr kumimoji="1" lang="zh-CN" altLang="en-US" sz="1400" b="1" i="0" u="none" strike="noStrike" cap="none" normalizeH="0" baseline="0" smtClean="0">
                          <a:ln>
                            <a:noFill/>
                          </a:ln>
                          <a:solidFill>
                            <a:srgbClr val="000000"/>
                          </a:solidFill>
                          <a:effectLst/>
                          <a:latin typeface="Times New Roman" pitchFamily="18" charset="0"/>
                          <a:ea typeface="宋体" charset="-122"/>
                        </a:rPr>
                        <a:t>＝</a:t>
                      </a:r>
                      <a:r>
                        <a:rPr kumimoji="1" lang="en-US" altLang="zh-CN" sz="1400" b="1" i="0" u="none" strike="noStrike" cap="none" normalizeH="0" baseline="0" smtClean="0">
                          <a:ln>
                            <a:noFill/>
                          </a:ln>
                          <a:solidFill>
                            <a:srgbClr val="000000"/>
                          </a:solidFill>
                          <a:effectLst/>
                          <a:latin typeface="Times New Roman" pitchFamily="18" charset="0"/>
                          <a:ea typeface="宋体" charset="-122"/>
                        </a:rPr>
                        <a:t>R3×R1</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6</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10"/>
                  </a:ext>
                </a:extLst>
              </a:tr>
              <a:tr h="144463">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10</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11"/>
                  </a:ext>
                </a:extLst>
              </a:tr>
              <a:tr h="144463">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11</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6</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12"/>
                  </a:ext>
                </a:extLst>
              </a:tr>
              <a:tr h="252413">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12</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8</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R1</a:t>
                      </a:r>
                      <a:r>
                        <a:rPr kumimoji="1" lang="zh-CN" altLang="en-US" sz="1400" b="1" i="0" u="none" strike="noStrike" cap="none" normalizeH="0" baseline="0" smtClean="0">
                          <a:ln>
                            <a:noFill/>
                          </a:ln>
                          <a:solidFill>
                            <a:srgbClr val="000000"/>
                          </a:solidFill>
                          <a:effectLst/>
                          <a:latin typeface="Times New Roman" pitchFamily="18" charset="0"/>
                          <a:ea typeface="宋体" charset="-122"/>
                        </a:rPr>
                        <a:t>＝</a:t>
                      </a:r>
                      <a:r>
                        <a:rPr kumimoji="1" lang="en-US" altLang="zh-CN" sz="1400" b="1" i="0" u="none" strike="noStrike" cap="none" normalizeH="0" baseline="0" smtClean="0">
                          <a:ln>
                            <a:noFill/>
                          </a:ln>
                          <a:solidFill>
                            <a:srgbClr val="000000"/>
                          </a:solidFill>
                          <a:effectLst/>
                          <a:latin typeface="Times New Roman" pitchFamily="18" charset="0"/>
                          <a:ea typeface="宋体" charset="-122"/>
                        </a:rPr>
                        <a:t>R4</a:t>
                      </a:r>
                      <a:r>
                        <a:rPr kumimoji="1" lang="zh-CN" altLang="en-US" sz="1400" b="1" i="0" u="none" strike="noStrike" cap="none" normalizeH="0" baseline="0" smtClean="0">
                          <a:ln>
                            <a:noFill/>
                          </a:ln>
                          <a:solidFill>
                            <a:srgbClr val="000000"/>
                          </a:solidFill>
                          <a:effectLst/>
                          <a:latin typeface="Times New Roman" pitchFamily="18" charset="0"/>
                          <a:ea typeface="宋体" charset="-122"/>
                        </a:rPr>
                        <a:t>＋</a:t>
                      </a:r>
                      <a:r>
                        <a:rPr kumimoji="1" lang="en-US" altLang="zh-CN" sz="1400" b="1" i="0" u="none" strike="noStrike" cap="none" normalizeH="0" baseline="0" smtClean="0">
                          <a:ln>
                            <a:noFill/>
                          </a:ln>
                          <a:solidFill>
                            <a:srgbClr val="000000"/>
                          </a:solidFill>
                          <a:effectLst/>
                          <a:latin typeface="Times New Roman" pitchFamily="18" charset="0"/>
                          <a:ea typeface="宋体" charset="-122"/>
                        </a:rPr>
                        <a:t>R4</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7</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13"/>
                  </a:ext>
                </a:extLst>
              </a:tr>
              <a:tr h="144463">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13</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14"/>
                  </a:ext>
                </a:extLst>
              </a:tr>
              <a:tr h="144463">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14</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15"/>
                  </a:ext>
                </a:extLst>
              </a:tr>
              <a:tr h="144463">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15</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7</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16"/>
                  </a:ext>
                </a:extLst>
              </a:tr>
              <a:tr h="144463">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16</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8</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2</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17"/>
                  </a:ext>
                </a:extLst>
              </a:tr>
              <a:tr h="144463">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17</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2</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18"/>
                  </a:ext>
                </a:extLst>
              </a:tr>
              <a:tr h="144463">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18</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smtClean="0">
                          <a:ln>
                            <a:noFill/>
                          </a:ln>
                          <a:solidFill>
                            <a:srgbClr val="000000"/>
                          </a:solidFill>
                          <a:effectLst/>
                          <a:latin typeface="Times New Roman" pitchFamily="18" charset="0"/>
                          <a:ea typeface="宋体" charset="-122"/>
                        </a:rPr>
                        <a:t>8</a:t>
                      </a:r>
                      <a:endParaRPr kumimoji="1" lang="en-US" altLang="zh-CN"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19"/>
                  </a:ext>
                </a:extLst>
              </a:tr>
            </a:tbl>
          </a:graphicData>
        </a:graphic>
      </p:graphicFrame>
      <p:sp>
        <p:nvSpPr>
          <p:cNvPr id="1681856" name="Text Box 448"/>
          <p:cNvSpPr txBox="1">
            <a:spLocks noChangeArrowheads="1"/>
          </p:cNvSpPr>
          <p:nvPr/>
        </p:nvSpPr>
        <p:spPr bwMode="auto">
          <a:xfrm>
            <a:off x="57190" y="693738"/>
            <a:ext cx="553998" cy="5472112"/>
          </a:xfrm>
          <a:prstGeom prst="rect">
            <a:avLst/>
          </a:prstGeom>
          <a:noFill/>
          <a:ln w="28575" algn="ctr">
            <a:noFill/>
            <a:miter lim="800000"/>
            <a:headEnd/>
            <a:tailEnd/>
          </a:ln>
          <a:effectLst/>
        </p:spPr>
        <p:txBody>
          <a:bodyPr vert="eaVert">
            <a:spAutoFit/>
          </a:bodyPr>
          <a:lstStyle/>
          <a:p>
            <a:r>
              <a:rPr lang="zh-CN" altLang="en-US" sz="2400">
                <a:solidFill>
                  <a:schemeClr val="bg2"/>
                </a:solidFill>
                <a:ea typeface="楷体_GB2312" pitchFamily="49" charset="-122"/>
              </a:rPr>
              <a:t>表</a:t>
            </a:r>
            <a:r>
              <a:rPr lang="en-US" altLang="zh-CN" sz="2400" smtClean="0">
                <a:solidFill>
                  <a:schemeClr val="bg2"/>
                </a:solidFill>
                <a:ea typeface="楷体_GB2312" pitchFamily="49" charset="-122"/>
              </a:rPr>
              <a:t>7.4  </a:t>
            </a:r>
            <a:r>
              <a:rPr lang="zh-CN" altLang="en-US" sz="2400">
                <a:solidFill>
                  <a:schemeClr val="bg2"/>
                </a:solidFill>
                <a:ea typeface="楷体_GB2312" pitchFamily="49" charset="-122"/>
              </a:rPr>
              <a:t>按序发射、按序完成的</a:t>
            </a:r>
            <a:r>
              <a:rPr lang="en-US" altLang="zh-CN" sz="2400">
                <a:solidFill>
                  <a:schemeClr val="bg2"/>
                </a:solidFill>
                <a:ea typeface="楷体_GB2312" pitchFamily="49" charset="-122"/>
              </a:rPr>
              <a:t>CPU</a:t>
            </a:r>
            <a:r>
              <a:rPr lang="zh-CN" altLang="en-US" sz="2400">
                <a:solidFill>
                  <a:schemeClr val="bg2"/>
                </a:solidFill>
                <a:ea typeface="楷体_GB2312" pitchFamily="49" charset="-122"/>
              </a:rPr>
              <a:t>操作</a:t>
            </a:r>
          </a:p>
        </p:txBody>
      </p:sp>
      <p:sp>
        <p:nvSpPr>
          <p:cNvPr id="1681857" name="Text Box 449"/>
          <p:cNvSpPr txBox="1">
            <a:spLocks noChangeArrowheads="1"/>
          </p:cNvSpPr>
          <p:nvPr/>
        </p:nvSpPr>
        <p:spPr bwMode="auto">
          <a:xfrm>
            <a:off x="4932363" y="1484313"/>
            <a:ext cx="1295400" cy="485775"/>
          </a:xfrm>
          <a:prstGeom prst="rect">
            <a:avLst/>
          </a:prstGeom>
          <a:solidFill>
            <a:srgbClr val="FFCCCC">
              <a:alpha val="61000"/>
            </a:srgbClr>
          </a:solidFill>
          <a:ln w="28575" algn="ctr">
            <a:solidFill>
              <a:srgbClr val="FF6600"/>
            </a:solidFill>
            <a:miter lim="800000"/>
            <a:headEnd/>
            <a:tailEnd/>
          </a:ln>
          <a:effectLst/>
        </p:spPr>
        <p:txBody>
          <a:bodyPr>
            <a:spAutoFit/>
          </a:bodyPr>
          <a:lstStyle/>
          <a:p>
            <a:r>
              <a:rPr lang="zh-CN" altLang="en-US" sz="2400">
                <a:solidFill>
                  <a:srgbClr val="008000"/>
                </a:solidFill>
                <a:ea typeface="楷体_GB2312" pitchFamily="49" charset="-122"/>
              </a:rPr>
              <a:t>记分板</a:t>
            </a:r>
          </a:p>
        </p:txBody>
      </p:sp>
      <p:sp>
        <p:nvSpPr>
          <p:cNvPr id="1681858" name="Text Box 450"/>
          <p:cNvSpPr txBox="1">
            <a:spLocks noChangeArrowheads="1"/>
          </p:cNvSpPr>
          <p:nvPr/>
        </p:nvSpPr>
        <p:spPr bwMode="auto">
          <a:xfrm>
            <a:off x="6516688" y="2655888"/>
            <a:ext cx="1295400" cy="485775"/>
          </a:xfrm>
          <a:prstGeom prst="rect">
            <a:avLst/>
          </a:prstGeom>
          <a:solidFill>
            <a:srgbClr val="FFCCCC">
              <a:alpha val="61000"/>
            </a:srgbClr>
          </a:solidFill>
          <a:ln w="28575" algn="ctr">
            <a:solidFill>
              <a:srgbClr val="FF6600"/>
            </a:solidFill>
            <a:miter lim="800000"/>
            <a:headEnd/>
            <a:tailEnd/>
          </a:ln>
          <a:effectLst/>
        </p:spPr>
        <p:txBody>
          <a:bodyPr>
            <a:spAutoFit/>
          </a:bodyPr>
          <a:lstStyle/>
          <a:p>
            <a:r>
              <a:rPr lang="zh-CN" altLang="en-US" sz="2400">
                <a:solidFill>
                  <a:srgbClr val="008000"/>
                </a:solidFill>
                <a:ea typeface="楷体_GB2312" pitchFamily="49" charset="-122"/>
              </a:rPr>
              <a:t>记分板</a:t>
            </a:r>
          </a:p>
        </p:txBody>
      </p:sp>
      <p:sp>
        <p:nvSpPr>
          <p:cNvPr id="7" name="Text Box 450"/>
          <p:cNvSpPr txBox="1">
            <a:spLocks noChangeArrowheads="1"/>
          </p:cNvSpPr>
          <p:nvPr/>
        </p:nvSpPr>
        <p:spPr bwMode="auto">
          <a:xfrm>
            <a:off x="7308304" y="5766355"/>
            <a:ext cx="1655440" cy="830997"/>
          </a:xfrm>
          <a:prstGeom prst="rect">
            <a:avLst/>
          </a:prstGeom>
          <a:solidFill>
            <a:srgbClr val="FFCCCC">
              <a:alpha val="61000"/>
            </a:srgbClr>
          </a:solidFill>
          <a:ln w="28575" algn="ctr">
            <a:solidFill>
              <a:srgbClr val="FF6600"/>
            </a:solidFill>
            <a:miter lim="800000"/>
            <a:headEnd/>
            <a:tailEnd/>
          </a:ln>
          <a:effectLst/>
        </p:spPr>
        <p:txBody>
          <a:bodyPr wrap="square">
            <a:spAutoFit/>
          </a:bodyPr>
          <a:lstStyle/>
          <a:p>
            <a:r>
              <a:rPr lang="zh-CN" altLang="en-US" sz="2400" smtClean="0">
                <a:solidFill>
                  <a:srgbClr val="0000FF"/>
                </a:solidFill>
                <a:ea typeface="楷体_GB2312" pitchFamily="49" charset="-122"/>
              </a:rPr>
              <a:t>功能单元使用情况</a:t>
            </a:r>
            <a:endParaRPr lang="zh-CN" altLang="en-US" sz="2400">
              <a:solidFill>
                <a:srgbClr val="0000FF"/>
              </a:solidFill>
              <a:ea typeface="楷体_GB2312" pitchFamily="49" charset="-122"/>
            </a:endParaRPr>
          </a:p>
        </p:txBody>
      </p:sp>
      <p:sp>
        <p:nvSpPr>
          <p:cNvPr id="8" name="爆炸形 1 7"/>
          <p:cNvSpPr/>
          <p:nvPr/>
        </p:nvSpPr>
        <p:spPr bwMode="auto">
          <a:xfrm>
            <a:off x="8172400" y="5157192"/>
            <a:ext cx="720080" cy="792088"/>
          </a:xfrm>
          <a:prstGeom prst="irregularSeal1">
            <a:avLst/>
          </a:prstGeom>
          <a:solidFill>
            <a:srgbClr val="66FF33"/>
          </a:solidFill>
          <a:ln w="28575" cap="flat" cmpd="sng" algn="ctr">
            <a:solidFill>
              <a:srgbClr val="FF66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zh-CN" altLang="en-US" sz="2400" b="1" i="0" u="none" strike="noStrike" cap="none" normalizeH="0" baseline="0" smtClean="0">
                <a:ln>
                  <a:noFill/>
                </a:ln>
                <a:solidFill>
                  <a:srgbClr val="FF0000"/>
                </a:solidFill>
                <a:effectLst/>
                <a:latin typeface="楷体_GB2312" pitchFamily="49" charset="-122"/>
                <a:ea typeface="楷体_GB2312" pitchFamily="49" charset="-122"/>
              </a:rPr>
              <a:t>略</a:t>
            </a:r>
          </a:p>
        </p:txBody>
      </p:sp>
    </p:spTree>
  </p:cSld>
  <p:clrMapOvr>
    <a:masterClrMapping/>
  </p:clrMapOvr>
  <p:transition spd="med"/>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C3A964B6-0D3D-4AAC-95D6-049C8E6CBC24}" type="slidenum">
              <a:rPr lang="zh-CN" altLang="en-US"/>
              <a:pPr/>
              <a:t>58</a:t>
            </a:fld>
            <a:endParaRPr lang="en-US" altLang="zh-CN"/>
          </a:p>
        </p:txBody>
      </p:sp>
      <p:sp>
        <p:nvSpPr>
          <p:cNvPr id="1682434" name="Rectangle 2"/>
          <p:cNvSpPr>
            <a:spLocks noGrp="1" noChangeArrowheads="1"/>
          </p:cNvSpPr>
          <p:nvPr>
            <p:ph type="title"/>
          </p:nvPr>
        </p:nvSpPr>
        <p:spPr/>
        <p:txBody>
          <a:bodyPr/>
          <a:lstStyle/>
          <a:p>
            <a:r>
              <a:rPr lang="en-US" altLang="zh-CN"/>
              <a:t>7.7.3 </a:t>
            </a:r>
            <a:r>
              <a:rPr lang="zh-CN" altLang="en-US"/>
              <a:t>乱序执行和寄存器重命名 </a:t>
            </a:r>
            <a:r>
              <a:rPr lang="zh-CN" altLang="en-US">
                <a:solidFill>
                  <a:srgbClr val="FF0066"/>
                </a:solidFill>
              </a:rPr>
              <a:t>－计分板</a:t>
            </a:r>
          </a:p>
        </p:txBody>
      </p:sp>
      <p:sp>
        <p:nvSpPr>
          <p:cNvPr id="1682435" name="Rectangle 3"/>
          <p:cNvSpPr>
            <a:spLocks noGrp="1" noChangeArrowheads="1"/>
          </p:cNvSpPr>
          <p:nvPr>
            <p:ph type="body" idx="1"/>
          </p:nvPr>
        </p:nvSpPr>
        <p:spPr>
          <a:xfrm>
            <a:off x="179388" y="549275"/>
            <a:ext cx="8856662" cy="6192838"/>
          </a:xfrm>
          <a:noFill/>
          <a:ln/>
        </p:spPr>
        <p:txBody>
          <a:bodyPr/>
          <a:lstStyle/>
          <a:p>
            <a:pPr>
              <a:spcBef>
                <a:spcPct val="10000"/>
              </a:spcBef>
              <a:buFont typeface="Wingdings" pitchFamily="2" charset="2"/>
              <a:buNone/>
            </a:pPr>
            <a:r>
              <a:rPr lang="en-US" altLang="zh-CN" sz="2400"/>
              <a:t>【</a:t>
            </a:r>
            <a:r>
              <a:rPr lang="zh-CN" altLang="en-US" sz="2400"/>
              <a:t>例</a:t>
            </a:r>
            <a:r>
              <a:rPr lang="en-US" altLang="zh-CN" sz="2400"/>
              <a:t>】</a:t>
            </a:r>
            <a:r>
              <a:rPr lang="zh-CN" altLang="en-US" sz="2400"/>
              <a:t>按序发射，按序执行</a:t>
            </a:r>
            <a:endParaRPr lang="en-US" altLang="zh-CN" sz="2400"/>
          </a:p>
          <a:p>
            <a:pPr>
              <a:spcBef>
                <a:spcPct val="10000"/>
              </a:spcBef>
            </a:pPr>
            <a:r>
              <a:rPr lang="zh-CN" altLang="en-US" sz="2400"/>
              <a:t>如果当前的指令需要用到某个值还没有计算出来的寄存器，那么这条指令就不能发出。</a:t>
            </a:r>
          </a:p>
          <a:p>
            <a:pPr>
              <a:spcBef>
                <a:spcPct val="10000"/>
              </a:spcBef>
            </a:pPr>
            <a:r>
              <a:rPr lang="zh-CN" altLang="en-US" sz="2400"/>
              <a:t>某些</a:t>
            </a:r>
            <a:r>
              <a:rPr lang="en-US" altLang="zh-CN" sz="2400"/>
              <a:t>CPU</a:t>
            </a:r>
            <a:r>
              <a:rPr lang="zh-CN" altLang="en-US" sz="2400"/>
              <a:t>使用</a:t>
            </a:r>
            <a:r>
              <a:rPr lang="zh-CN" altLang="en-US" sz="2400">
                <a:solidFill>
                  <a:srgbClr val="D60093"/>
                </a:solidFill>
              </a:rPr>
              <a:t>记分板</a:t>
            </a:r>
            <a:r>
              <a:rPr lang="en-US" altLang="zh-CN" sz="2400">
                <a:latin typeface="宋体" charset="-122"/>
              </a:rPr>
              <a:t>(</a:t>
            </a:r>
            <a:r>
              <a:rPr lang="en-US" altLang="zh-CN" sz="2400"/>
              <a:t>scoreboard</a:t>
            </a:r>
            <a:r>
              <a:rPr lang="en-US" altLang="zh-CN" sz="2400">
                <a:latin typeface="宋体" charset="-122"/>
              </a:rPr>
              <a:t>)</a:t>
            </a:r>
            <a:r>
              <a:rPr lang="zh-CN" altLang="en-US" sz="2400"/>
              <a:t>来掌握寄存器的使用情况。</a:t>
            </a:r>
          </a:p>
          <a:p>
            <a:pPr>
              <a:spcBef>
                <a:spcPct val="10000"/>
              </a:spcBef>
            </a:pPr>
            <a:r>
              <a:rPr lang="zh-CN" altLang="en-US" sz="2400"/>
              <a:t>使用下面的规则来判断该指令是否能发射：</a:t>
            </a:r>
          </a:p>
          <a:p>
            <a:pPr lvl="1">
              <a:spcBef>
                <a:spcPct val="10000"/>
              </a:spcBef>
            </a:pPr>
            <a:r>
              <a:rPr lang="zh-CN" altLang="en-US" sz="2400"/>
              <a:t>如果任何一个源操作数寄存器正在被写，就不能发射</a:t>
            </a:r>
            <a:br>
              <a:rPr lang="zh-CN" altLang="en-US" sz="2400"/>
            </a:br>
            <a:r>
              <a:rPr lang="zh-CN" altLang="en-US" sz="2400"/>
              <a:t>（</a:t>
            </a:r>
            <a:r>
              <a:rPr lang="en-US" altLang="zh-CN" sz="2400"/>
              <a:t>RAW</a:t>
            </a:r>
            <a:r>
              <a:rPr lang="zh-CN" altLang="en-US" sz="2400"/>
              <a:t>相关）</a:t>
            </a:r>
          </a:p>
          <a:p>
            <a:pPr lvl="1">
              <a:spcBef>
                <a:spcPct val="10000"/>
              </a:spcBef>
            </a:pPr>
            <a:r>
              <a:rPr lang="zh-CN" altLang="en-US" sz="2400"/>
              <a:t>如果保存结果的寄存器正在被读，就不能发射</a:t>
            </a:r>
            <a:br>
              <a:rPr lang="zh-CN" altLang="en-US" sz="2400"/>
            </a:br>
            <a:r>
              <a:rPr lang="zh-CN" altLang="en-US" sz="2400"/>
              <a:t>（</a:t>
            </a:r>
            <a:r>
              <a:rPr lang="en-US" altLang="zh-CN" sz="2400"/>
              <a:t>WAR</a:t>
            </a:r>
            <a:r>
              <a:rPr lang="zh-CN" altLang="en-US" sz="2400"/>
              <a:t>相关）</a:t>
            </a:r>
          </a:p>
          <a:p>
            <a:pPr lvl="1">
              <a:spcBef>
                <a:spcPct val="10000"/>
              </a:spcBef>
            </a:pPr>
            <a:r>
              <a:rPr lang="zh-CN" altLang="en-US" sz="2400"/>
              <a:t>如果保存结果的寄存器正在被写，也不能发射</a:t>
            </a:r>
            <a:br>
              <a:rPr lang="zh-CN" altLang="en-US" sz="2400"/>
            </a:br>
            <a:r>
              <a:rPr lang="zh-CN" altLang="en-US" sz="2400"/>
              <a:t>（</a:t>
            </a:r>
            <a:r>
              <a:rPr lang="en-US" altLang="zh-CN" sz="2400"/>
              <a:t>WAW</a:t>
            </a:r>
            <a:r>
              <a:rPr lang="zh-CN" altLang="en-US" sz="2400"/>
              <a:t>相关）</a:t>
            </a:r>
          </a:p>
          <a:p>
            <a:pPr>
              <a:spcBef>
                <a:spcPct val="10000"/>
              </a:spcBef>
            </a:pPr>
            <a:r>
              <a:rPr lang="zh-CN" altLang="en-US" sz="2400">
                <a:solidFill>
                  <a:srgbClr val="FF0000"/>
                </a:solidFill>
              </a:rPr>
              <a:t>乱序完成</a:t>
            </a:r>
            <a:r>
              <a:rPr lang="zh-CN" altLang="en-US" sz="2400"/>
              <a:t>会使</a:t>
            </a:r>
            <a:r>
              <a:rPr lang="zh-CN" altLang="en-US" sz="2400">
                <a:solidFill>
                  <a:srgbClr val="FF0000"/>
                </a:solidFill>
              </a:rPr>
              <a:t>中断不精确</a:t>
            </a:r>
            <a:r>
              <a:rPr lang="zh-CN" altLang="en-US" sz="2400"/>
              <a:t>。</a:t>
            </a:r>
            <a:br>
              <a:rPr lang="zh-CN" altLang="en-US" sz="2400"/>
            </a:br>
            <a:r>
              <a:rPr lang="zh-CN" altLang="zh-CN" sz="2400">
                <a:latin typeface="+mn-ea"/>
              </a:rPr>
              <a:t>→</a:t>
            </a:r>
            <a:r>
              <a:rPr lang="zh-CN" altLang="en-US" sz="2400"/>
              <a:t>某些计算机需要指令按序完成</a:t>
            </a:r>
            <a:endParaRPr lang="en-US" altLang="zh-CN" sz="2400"/>
          </a:p>
          <a:p>
            <a:pPr lvl="1">
              <a:spcBef>
                <a:spcPct val="10000"/>
              </a:spcBef>
            </a:pPr>
            <a:endParaRPr lang="en-US" altLang="zh-CN" sz="2400"/>
          </a:p>
        </p:txBody>
      </p:sp>
    </p:spTree>
  </p:cSld>
  <p:clrMapOvr>
    <a:masterClrMapping/>
  </p:clrMapOvr>
  <p:transition spd="med"/>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灯片编号占位符 4"/>
          <p:cNvSpPr>
            <a:spLocks noGrp="1"/>
          </p:cNvSpPr>
          <p:nvPr>
            <p:ph type="sldNum" sz="quarter" idx="11"/>
          </p:nvPr>
        </p:nvSpPr>
        <p:spPr/>
        <p:txBody>
          <a:bodyPr/>
          <a:lstStyle/>
          <a:p>
            <a:fld id="{1CA09704-A599-44A1-ABC8-EC6C0B57639C}" type="slidenum">
              <a:rPr lang="zh-CN" altLang="en-US"/>
              <a:pPr/>
              <a:t>59</a:t>
            </a:fld>
            <a:endParaRPr lang="en-US" altLang="zh-CN"/>
          </a:p>
        </p:txBody>
      </p:sp>
      <p:sp>
        <p:nvSpPr>
          <p:cNvPr id="1683458" name="Rectangle 2"/>
          <p:cNvSpPr>
            <a:spLocks noGrp="1" noChangeArrowheads="1"/>
          </p:cNvSpPr>
          <p:nvPr>
            <p:ph type="title"/>
          </p:nvPr>
        </p:nvSpPr>
        <p:spPr/>
        <p:txBody>
          <a:bodyPr/>
          <a:lstStyle/>
          <a:p>
            <a:r>
              <a:rPr lang="en-US" altLang="zh-CN"/>
              <a:t>7.7.3 </a:t>
            </a:r>
            <a:r>
              <a:rPr lang="zh-CN" altLang="en-US"/>
              <a:t>乱序执行和寄存器重命名 </a:t>
            </a:r>
            <a:r>
              <a:rPr lang="zh-CN" altLang="en-US">
                <a:solidFill>
                  <a:srgbClr val="FF0066"/>
                </a:solidFill>
              </a:rPr>
              <a:t>－计分板</a:t>
            </a:r>
          </a:p>
        </p:txBody>
      </p:sp>
      <p:graphicFrame>
        <p:nvGraphicFramePr>
          <p:cNvPr id="1683459" name="Group 3"/>
          <p:cNvGraphicFramePr>
            <a:graphicFrameLocks noGrp="1"/>
          </p:cNvGraphicFramePr>
          <p:nvPr/>
        </p:nvGraphicFramePr>
        <p:xfrm>
          <a:off x="107950" y="981075"/>
          <a:ext cx="8853488" cy="5565648"/>
        </p:xfrm>
        <a:graphic>
          <a:graphicData uri="http://schemas.openxmlformats.org/drawingml/2006/table">
            <a:tbl>
              <a:tblPr/>
              <a:tblGrid>
                <a:gridCol w="647700">
                  <a:extLst>
                    <a:ext uri="{9D8B030D-6E8A-4147-A177-3AD203B41FA5}">
                      <a16:colId xmlns:a16="http://schemas.microsoft.com/office/drawing/2014/main" val="20000"/>
                    </a:ext>
                  </a:extLst>
                </a:gridCol>
                <a:gridCol w="354013">
                  <a:extLst>
                    <a:ext uri="{9D8B030D-6E8A-4147-A177-3AD203B41FA5}">
                      <a16:colId xmlns:a16="http://schemas.microsoft.com/office/drawing/2014/main" val="20001"/>
                    </a:ext>
                  </a:extLst>
                </a:gridCol>
                <a:gridCol w="1374775">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gridCol w="647700">
                  <a:extLst>
                    <a:ext uri="{9D8B030D-6E8A-4147-A177-3AD203B41FA5}">
                      <a16:colId xmlns:a16="http://schemas.microsoft.com/office/drawing/2014/main" val="20004"/>
                    </a:ext>
                  </a:extLst>
                </a:gridCol>
                <a:gridCol w="323850">
                  <a:extLst>
                    <a:ext uri="{9D8B030D-6E8A-4147-A177-3AD203B41FA5}">
                      <a16:colId xmlns:a16="http://schemas.microsoft.com/office/drawing/2014/main" val="20005"/>
                    </a:ext>
                  </a:extLst>
                </a:gridCol>
                <a:gridCol w="323850">
                  <a:extLst>
                    <a:ext uri="{9D8B030D-6E8A-4147-A177-3AD203B41FA5}">
                      <a16:colId xmlns:a16="http://schemas.microsoft.com/office/drawing/2014/main" val="20006"/>
                    </a:ext>
                  </a:extLst>
                </a:gridCol>
                <a:gridCol w="323850">
                  <a:extLst>
                    <a:ext uri="{9D8B030D-6E8A-4147-A177-3AD203B41FA5}">
                      <a16:colId xmlns:a16="http://schemas.microsoft.com/office/drawing/2014/main" val="20007"/>
                    </a:ext>
                  </a:extLst>
                </a:gridCol>
                <a:gridCol w="323850">
                  <a:extLst>
                    <a:ext uri="{9D8B030D-6E8A-4147-A177-3AD203B41FA5}">
                      <a16:colId xmlns:a16="http://schemas.microsoft.com/office/drawing/2014/main" val="20008"/>
                    </a:ext>
                  </a:extLst>
                </a:gridCol>
                <a:gridCol w="323850">
                  <a:extLst>
                    <a:ext uri="{9D8B030D-6E8A-4147-A177-3AD203B41FA5}">
                      <a16:colId xmlns:a16="http://schemas.microsoft.com/office/drawing/2014/main" val="20009"/>
                    </a:ext>
                  </a:extLst>
                </a:gridCol>
                <a:gridCol w="323850">
                  <a:extLst>
                    <a:ext uri="{9D8B030D-6E8A-4147-A177-3AD203B41FA5}">
                      <a16:colId xmlns:a16="http://schemas.microsoft.com/office/drawing/2014/main" val="20010"/>
                    </a:ext>
                  </a:extLst>
                </a:gridCol>
                <a:gridCol w="323850">
                  <a:extLst>
                    <a:ext uri="{9D8B030D-6E8A-4147-A177-3AD203B41FA5}">
                      <a16:colId xmlns:a16="http://schemas.microsoft.com/office/drawing/2014/main" val="20011"/>
                    </a:ext>
                  </a:extLst>
                </a:gridCol>
                <a:gridCol w="323850">
                  <a:extLst>
                    <a:ext uri="{9D8B030D-6E8A-4147-A177-3AD203B41FA5}">
                      <a16:colId xmlns:a16="http://schemas.microsoft.com/office/drawing/2014/main" val="20012"/>
                    </a:ext>
                  </a:extLst>
                </a:gridCol>
                <a:gridCol w="323850">
                  <a:extLst>
                    <a:ext uri="{9D8B030D-6E8A-4147-A177-3AD203B41FA5}">
                      <a16:colId xmlns:a16="http://schemas.microsoft.com/office/drawing/2014/main" val="20013"/>
                    </a:ext>
                  </a:extLst>
                </a:gridCol>
                <a:gridCol w="323850">
                  <a:extLst>
                    <a:ext uri="{9D8B030D-6E8A-4147-A177-3AD203B41FA5}">
                      <a16:colId xmlns:a16="http://schemas.microsoft.com/office/drawing/2014/main" val="20014"/>
                    </a:ext>
                  </a:extLst>
                </a:gridCol>
                <a:gridCol w="323850">
                  <a:extLst>
                    <a:ext uri="{9D8B030D-6E8A-4147-A177-3AD203B41FA5}">
                      <a16:colId xmlns:a16="http://schemas.microsoft.com/office/drawing/2014/main" val="20015"/>
                    </a:ext>
                  </a:extLst>
                </a:gridCol>
                <a:gridCol w="323850">
                  <a:extLst>
                    <a:ext uri="{9D8B030D-6E8A-4147-A177-3AD203B41FA5}">
                      <a16:colId xmlns:a16="http://schemas.microsoft.com/office/drawing/2014/main" val="20016"/>
                    </a:ext>
                  </a:extLst>
                </a:gridCol>
                <a:gridCol w="323850">
                  <a:extLst>
                    <a:ext uri="{9D8B030D-6E8A-4147-A177-3AD203B41FA5}">
                      <a16:colId xmlns:a16="http://schemas.microsoft.com/office/drawing/2014/main" val="20017"/>
                    </a:ext>
                  </a:extLst>
                </a:gridCol>
                <a:gridCol w="323850">
                  <a:extLst>
                    <a:ext uri="{9D8B030D-6E8A-4147-A177-3AD203B41FA5}">
                      <a16:colId xmlns:a16="http://schemas.microsoft.com/office/drawing/2014/main" val="20018"/>
                    </a:ext>
                  </a:extLst>
                </a:gridCol>
                <a:gridCol w="323850">
                  <a:extLst>
                    <a:ext uri="{9D8B030D-6E8A-4147-A177-3AD203B41FA5}">
                      <a16:colId xmlns:a16="http://schemas.microsoft.com/office/drawing/2014/main" val="20019"/>
                    </a:ext>
                  </a:extLst>
                </a:gridCol>
                <a:gridCol w="323850">
                  <a:extLst>
                    <a:ext uri="{9D8B030D-6E8A-4147-A177-3AD203B41FA5}">
                      <a16:colId xmlns:a16="http://schemas.microsoft.com/office/drawing/2014/main" val="20020"/>
                    </a:ext>
                  </a:extLst>
                </a:gridCol>
              </a:tblGrid>
              <a:tr h="192088">
                <a:tc gridSpan="5">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8">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zh-CN" altLang="en-US" sz="1600" b="1" i="0" u="none" strike="noStrike" cap="none" normalizeH="0" baseline="0" smtClean="0">
                          <a:ln>
                            <a:noFill/>
                          </a:ln>
                          <a:solidFill>
                            <a:srgbClr val="000000"/>
                          </a:solidFill>
                          <a:effectLst/>
                          <a:latin typeface="Times New Roman" pitchFamily="18" charset="0"/>
                          <a:ea typeface="宋体" charset="-122"/>
                        </a:rPr>
                        <a:t>读取的寄存器</a:t>
                      </a:r>
                      <a:endParaRPr kumimoji="1"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8">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zh-CN" altLang="en-US" sz="1600" b="1" i="0" u="none" strike="noStrike" cap="none" normalizeH="0" baseline="0" smtClean="0">
                          <a:ln>
                            <a:noFill/>
                          </a:ln>
                          <a:solidFill>
                            <a:srgbClr val="000000"/>
                          </a:solidFill>
                          <a:effectLst/>
                          <a:latin typeface="Times New Roman" pitchFamily="18" charset="0"/>
                          <a:ea typeface="宋体" charset="-122"/>
                        </a:rPr>
                        <a:t>写入的寄存器</a:t>
                      </a:r>
                      <a:endParaRPr kumimoji="1"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203200">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zh-CN" altLang="en-US" sz="1600" b="1" i="0" u="none" strike="noStrike" cap="none" normalizeH="0" baseline="0" smtClean="0">
                          <a:ln>
                            <a:noFill/>
                          </a:ln>
                          <a:solidFill>
                            <a:srgbClr val="000000"/>
                          </a:solidFill>
                          <a:effectLst/>
                          <a:latin typeface="Times New Roman" pitchFamily="18" charset="0"/>
                          <a:ea typeface="宋体" charset="-122"/>
                        </a:rPr>
                        <a:t>周期</a:t>
                      </a:r>
                      <a:endParaRPr kumimoji="1"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zh-CN" altLang="en-US" sz="1600" b="1" i="0" u="none" strike="noStrike" cap="none" normalizeH="0" baseline="0" smtClean="0">
                          <a:ln>
                            <a:noFill/>
                          </a:ln>
                          <a:solidFill>
                            <a:srgbClr val="000000"/>
                          </a:solidFill>
                          <a:effectLst/>
                          <a:latin typeface="Times New Roman" pitchFamily="18" charset="0"/>
                          <a:ea typeface="宋体" charset="-122"/>
                        </a:rPr>
                        <a:t>译码</a:t>
                      </a:r>
                      <a:endParaRPr kumimoji="1"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zh-CN" altLang="en-US" sz="1600" b="1" i="0" u="none" strike="noStrike" cap="none" normalizeH="0" baseline="0" smtClean="0">
                          <a:ln>
                            <a:noFill/>
                          </a:ln>
                          <a:solidFill>
                            <a:srgbClr val="000000"/>
                          </a:solidFill>
                          <a:effectLst/>
                          <a:latin typeface="Times New Roman" pitchFamily="18" charset="0"/>
                          <a:ea typeface="宋体" charset="-122"/>
                        </a:rPr>
                        <a:t>发送</a:t>
                      </a:r>
                      <a:endParaRPr kumimoji="1"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zh-CN" altLang="en-US" sz="1600" b="1" i="0" u="none" strike="noStrike" cap="none" normalizeH="0" baseline="0" smtClean="0">
                          <a:ln>
                            <a:noFill/>
                          </a:ln>
                          <a:solidFill>
                            <a:srgbClr val="000000"/>
                          </a:solidFill>
                          <a:effectLst/>
                          <a:latin typeface="Times New Roman" pitchFamily="18" charset="0"/>
                          <a:ea typeface="宋体" charset="-122"/>
                        </a:rPr>
                        <a:t>完成</a:t>
                      </a:r>
                      <a:endParaRPr kumimoji="1"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0</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l</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2</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3</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4</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5</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6</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7</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0</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2</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3</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4</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5</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6</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7</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1"/>
                  </a:ext>
                </a:extLst>
              </a:tr>
              <a:tr h="252413">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2</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R3</a:t>
                      </a:r>
                      <a:r>
                        <a:rPr kumimoji="1" lang="zh-CN" altLang="en-US" sz="1600" b="1" i="0" u="none" strike="noStrike" cap="none" normalizeH="0" baseline="0" smtClean="0">
                          <a:ln>
                            <a:noFill/>
                          </a:ln>
                          <a:solidFill>
                            <a:srgbClr val="000000"/>
                          </a:solidFill>
                          <a:effectLst/>
                          <a:latin typeface="Times New Roman" pitchFamily="18" charset="0"/>
                          <a:ea typeface="宋体" charset="-122"/>
                        </a:rPr>
                        <a:t>＝</a:t>
                      </a:r>
                      <a:r>
                        <a:rPr kumimoji="1" lang="en-US" altLang="zh-CN" sz="1600" b="1" i="0" u="none" strike="noStrike" cap="none" normalizeH="0" baseline="0" smtClean="0">
                          <a:ln>
                            <a:noFill/>
                          </a:ln>
                          <a:solidFill>
                            <a:srgbClr val="000000"/>
                          </a:solidFill>
                          <a:effectLst/>
                          <a:latin typeface="Times New Roman" pitchFamily="18" charset="0"/>
                          <a:ea typeface="宋体" charset="-122"/>
                        </a:rPr>
                        <a:t>R0×R1</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p>
                      <a:pPr marL="0" marR="0" lvl="0" indent="0" algn="l"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R4</a:t>
                      </a:r>
                      <a:r>
                        <a:rPr kumimoji="1" lang="zh-CN" altLang="en-US" sz="1600" b="1" i="0" u="none" strike="noStrike" cap="none" normalizeH="0" baseline="0" smtClean="0">
                          <a:ln>
                            <a:noFill/>
                          </a:ln>
                          <a:solidFill>
                            <a:srgbClr val="000000"/>
                          </a:solidFill>
                          <a:effectLst/>
                          <a:latin typeface="Times New Roman" pitchFamily="18" charset="0"/>
                          <a:ea typeface="宋体" charset="-122"/>
                        </a:rPr>
                        <a:t>＝</a:t>
                      </a:r>
                      <a:r>
                        <a:rPr kumimoji="1" lang="en-US" altLang="zh-CN" sz="1600" b="1" i="0" u="none" strike="noStrike" cap="none" normalizeH="0" baseline="0" smtClean="0">
                          <a:ln>
                            <a:noFill/>
                          </a:ln>
                          <a:solidFill>
                            <a:srgbClr val="000000"/>
                          </a:solidFill>
                          <a:effectLst/>
                          <a:latin typeface="Times New Roman" pitchFamily="18" charset="0"/>
                          <a:ea typeface="宋体" charset="-122"/>
                        </a:rPr>
                        <a:t>R0</a:t>
                      </a:r>
                      <a:r>
                        <a:rPr kumimoji="1" lang="zh-CN" altLang="en-US" sz="1600" b="1" i="0" u="none" strike="noStrike" cap="none" normalizeH="0" baseline="0" smtClean="0">
                          <a:ln>
                            <a:noFill/>
                          </a:ln>
                          <a:solidFill>
                            <a:srgbClr val="000000"/>
                          </a:solidFill>
                          <a:effectLst/>
                          <a:latin typeface="Times New Roman" pitchFamily="18" charset="0"/>
                          <a:ea typeface="宋体" charset="-122"/>
                        </a:rPr>
                        <a:t>＋</a:t>
                      </a:r>
                      <a:r>
                        <a:rPr kumimoji="1" lang="en-US" altLang="zh-CN" sz="1600" b="1" i="0" u="none" strike="noStrike" cap="none" normalizeH="0" baseline="0" smtClean="0">
                          <a:ln>
                            <a:noFill/>
                          </a:ln>
                          <a:solidFill>
                            <a:srgbClr val="000000"/>
                          </a:solidFill>
                          <a:effectLst/>
                          <a:latin typeface="Times New Roman" pitchFamily="18" charset="0"/>
                          <a:ea typeface="宋体" charset="-122"/>
                        </a:rPr>
                        <a:t>R2</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2</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2</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endParaRPr kumimoji="1" lang="en-US" altLang="zh-CN" sz="1600" b="1" i="0" u="none" strike="noStrike" cap="none" normalizeH="0" baseline="0" smtClean="0">
                        <a:ln>
                          <a:noFill/>
                        </a:ln>
                        <a:solidFill>
                          <a:srgbClr val="000000"/>
                        </a:solidFill>
                        <a:effectLst/>
                        <a:latin typeface="Times New Roman" pitchFamily="18" charset="0"/>
                        <a:ea typeface="宋体" charset="-122"/>
                      </a:endParaRPr>
                    </a:p>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endParaRPr kumimoji="1" lang="en-US" altLang="zh-CN" sz="1600" b="1" i="0" u="none" strike="noStrike" cap="none" normalizeH="0" baseline="0" smtClean="0">
                        <a:ln>
                          <a:noFill/>
                        </a:ln>
                        <a:solidFill>
                          <a:srgbClr val="000000"/>
                        </a:solidFill>
                        <a:effectLst/>
                        <a:latin typeface="Times New Roman" pitchFamily="18" charset="0"/>
                        <a:ea typeface="宋体" charset="-122"/>
                      </a:endParaRPr>
                    </a:p>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2"/>
                  </a:ext>
                </a:extLst>
              </a:tr>
              <a:tr h="252413">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2</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3</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4</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R5</a:t>
                      </a:r>
                      <a:r>
                        <a:rPr kumimoji="1" lang="zh-CN" altLang="en-US" sz="1600" b="1" i="0" u="none" strike="noStrike" cap="none" normalizeH="0" baseline="0" smtClean="0">
                          <a:ln>
                            <a:noFill/>
                          </a:ln>
                          <a:solidFill>
                            <a:srgbClr val="000000"/>
                          </a:solidFill>
                          <a:effectLst/>
                          <a:latin typeface="Times New Roman" pitchFamily="18" charset="0"/>
                          <a:ea typeface="宋体" charset="-122"/>
                        </a:rPr>
                        <a:t>＝</a:t>
                      </a:r>
                      <a:r>
                        <a:rPr kumimoji="1" lang="en-US" altLang="zh-CN" sz="1600" b="1" i="0" u="none" strike="noStrike" cap="none" normalizeH="0" baseline="0" smtClean="0">
                          <a:ln>
                            <a:noFill/>
                          </a:ln>
                          <a:solidFill>
                            <a:srgbClr val="000000"/>
                          </a:solidFill>
                          <a:effectLst/>
                          <a:latin typeface="Times New Roman" pitchFamily="18" charset="0"/>
                          <a:ea typeface="宋体" charset="-122"/>
                        </a:rPr>
                        <a:t>R0</a:t>
                      </a:r>
                      <a:r>
                        <a:rPr kumimoji="1" lang="zh-CN" altLang="en-US" sz="1600" b="1" i="0" u="none" strike="noStrike" cap="none" normalizeH="0" baseline="0" smtClean="0">
                          <a:ln>
                            <a:noFill/>
                          </a:ln>
                          <a:solidFill>
                            <a:srgbClr val="000000"/>
                          </a:solidFill>
                          <a:effectLst/>
                          <a:latin typeface="Times New Roman" pitchFamily="18" charset="0"/>
                          <a:ea typeface="宋体" charset="-122"/>
                        </a:rPr>
                        <a:t>＋</a:t>
                      </a:r>
                      <a:r>
                        <a:rPr kumimoji="1" lang="en-US" altLang="zh-CN" sz="1600" b="1" i="0" u="none" strike="noStrike" cap="none" normalizeH="0" baseline="0" smtClean="0">
                          <a:ln>
                            <a:noFill/>
                          </a:ln>
                          <a:solidFill>
                            <a:srgbClr val="000000"/>
                          </a:solidFill>
                          <a:effectLst/>
                          <a:latin typeface="Times New Roman" pitchFamily="18" charset="0"/>
                          <a:ea typeface="宋体" charset="-122"/>
                        </a:rPr>
                        <a:t>R1</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p>
                      <a:pPr marL="0" marR="0" lvl="0" indent="0" algn="l"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R6</a:t>
                      </a:r>
                      <a:r>
                        <a:rPr kumimoji="1" lang="zh-CN" altLang="en-US" sz="1600" b="1" i="0" u="none" strike="noStrike" cap="none" normalizeH="0" baseline="0" smtClean="0">
                          <a:ln>
                            <a:noFill/>
                          </a:ln>
                          <a:solidFill>
                            <a:srgbClr val="000000"/>
                          </a:solidFill>
                          <a:effectLst/>
                          <a:latin typeface="Times New Roman" pitchFamily="18" charset="0"/>
                          <a:ea typeface="宋体" charset="-122"/>
                        </a:rPr>
                        <a:t>＝</a:t>
                      </a:r>
                      <a:r>
                        <a:rPr kumimoji="1" lang="en-US" altLang="zh-CN" sz="1600" b="1" i="0" u="none" strike="noStrike" cap="none" normalizeH="0" baseline="0" smtClean="0">
                          <a:ln>
                            <a:noFill/>
                          </a:ln>
                          <a:solidFill>
                            <a:srgbClr val="000000"/>
                          </a:solidFill>
                          <a:effectLst/>
                          <a:latin typeface="Times New Roman" pitchFamily="18" charset="0"/>
                          <a:ea typeface="宋体" charset="-122"/>
                        </a:rPr>
                        <a:t>R1</a:t>
                      </a:r>
                      <a:r>
                        <a:rPr kumimoji="1" lang="zh-CN" altLang="en-US" sz="1600" b="1" i="0" u="none" strike="noStrike" cap="none" normalizeH="0" baseline="0" smtClean="0">
                          <a:ln>
                            <a:noFill/>
                          </a:ln>
                          <a:solidFill>
                            <a:srgbClr val="000000"/>
                          </a:solidFill>
                          <a:effectLst/>
                          <a:latin typeface="Times New Roman" pitchFamily="18" charset="0"/>
                          <a:ea typeface="宋体" charset="-122"/>
                        </a:rPr>
                        <a:t>＋</a:t>
                      </a:r>
                      <a:r>
                        <a:rPr kumimoji="1" lang="en-US" altLang="zh-CN" sz="1600" b="1" i="0" u="none" strike="noStrike" cap="none" normalizeH="0" baseline="0" smtClean="0">
                          <a:ln>
                            <a:noFill/>
                          </a:ln>
                          <a:solidFill>
                            <a:srgbClr val="000000"/>
                          </a:solidFill>
                          <a:effectLst/>
                          <a:latin typeface="Times New Roman" pitchFamily="18" charset="0"/>
                          <a:ea typeface="宋体" charset="-122"/>
                        </a:rPr>
                        <a:t>R4</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3</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3</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3</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2</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2</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3"/>
                  </a:ext>
                </a:extLst>
              </a:tr>
              <a:tr h="396875">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3</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5</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6</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R7</a:t>
                      </a:r>
                      <a:r>
                        <a:rPr kumimoji="1" lang="zh-CN" altLang="en-US" sz="1600" b="1" i="0" u="none" strike="noStrike" cap="none" normalizeH="0" baseline="0" smtClean="0">
                          <a:ln>
                            <a:noFill/>
                          </a:ln>
                          <a:solidFill>
                            <a:srgbClr val="000000"/>
                          </a:solidFill>
                          <a:effectLst/>
                          <a:latin typeface="Times New Roman" pitchFamily="18" charset="0"/>
                          <a:ea typeface="宋体" charset="-122"/>
                        </a:rPr>
                        <a:t>＝</a:t>
                      </a:r>
                      <a:r>
                        <a:rPr kumimoji="1" lang="en-US" altLang="zh-CN" sz="1600" b="1" i="0" u="none" strike="noStrike" cap="none" normalizeH="0" baseline="0" smtClean="0">
                          <a:ln>
                            <a:noFill/>
                          </a:ln>
                          <a:solidFill>
                            <a:srgbClr val="000000"/>
                          </a:solidFill>
                          <a:effectLst/>
                          <a:latin typeface="Times New Roman" pitchFamily="18" charset="0"/>
                          <a:ea typeface="宋体" charset="-122"/>
                        </a:rPr>
                        <a:t>R1×R2</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p>
                      <a:pPr marL="0" marR="0" lvl="0" indent="0" algn="l"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FF0000"/>
                          </a:solidFill>
                          <a:effectLst/>
                          <a:latin typeface="Times New Roman" pitchFamily="18" charset="0"/>
                          <a:ea typeface="宋体" charset="-122"/>
                        </a:rPr>
                        <a:t>S1</a:t>
                      </a:r>
                      <a:r>
                        <a:rPr kumimoji="1" lang="zh-CN" altLang="en-US" sz="1600" b="1" i="0" u="none" strike="noStrike" cap="none" normalizeH="0" baseline="0" smtClean="0">
                          <a:ln>
                            <a:noFill/>
                          </a:ln>
                          <a:solidFill>
                            <a:srgbClr val="000000"/>
                          </a:solidFill>
                          <a:effectLst/>
                          <a:latin typeface="Times New Roman" pitchFamily="18" charset="0"/>
                          <a:ea typeface="宋体" charset="-122"/>
                        </a:rPr>
                        <a:t>＝</a:t>
                      </a:r>
                      <a:r>
                        <a:rPr kumimoji="1" lang="en-US" altLang="zh-CN" sz="1600" b="1" i="0" u="none" strike="noStrike" cap="none" normalizeH="0" baseline="0" smtClean="0">
                          <a:ln>
                            <a:noFill/>
                          </a:ln>
                          <a:solidFill>
                            <a:srgbClr val="000000"/>
                          </a:solidFill>
                          <a:effectLst/>
                          <a:latin typeface="Times New Roman" pitchFamily="18" charset="0"/>
                          <a:ea typeface="宋体" charset="-122"/>
                        </a:rPr>
                        <a:t>R0</a:t>
                      </a:r>
                      <a:r>
                        <a:rPr kumimoji="1" lang="zh-CN" altLang="en-US" sz="1600" b="1" i="0" u="none" strike="noStrike" cap="none" normalizeH="0" baseline="0" smtClean="0">
                          <a:ln>
                            <a:noFill/>
                          </a:ln>
                          <a:solidFill>
                            <a:srgbClr val="000000"/>
                          </a:solidFill>
                          <a:effectLst/>
                          <a:latin typeface="Times New Roman" pitchFamily="18" charset="0"/>
                          <a:ea typeface="宋体" charset="-122"/>
                        </a:rPr>
                        <a:t>－</a:t>
                      </a:r>
                      <a:r>
                        <a:rPr kumimoji="1" lang="en-US" altLang="zh-CN" sz="1600" b="1" i="0" u="none" strike="noStrike" cap="none" normalizeH="0" baseline="0" smtClean="0">
                          <a:ln>
                            <a:noFill/>
                          </a:ln>
                          <a:solidFill>
                            <a:srgbClr val="000000"/>
                          </a:solidFill>
                          <a:effectLst/>
                          <a:latin typeface="Times New Roman" pitchFamily="18" charset="0"/>
                          <a:ea typeface="宋体" charset="-122"/>
                        </a:rPr>
                        <a:t>R2</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5</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6</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endParaRPr kumimoji="1" lang="en-US" altLang="zh-CN" sz="1600" b="1" i="0" u="none" strike="noStrike" cap="none" normalizeH="0" baseline="0" smtClean="0">
                        <a:ln>
                          <a:noFill/>
                        </a:ln>
                        <a:solidFill>
                          <a:srgbClr val="000000"/>
                        </a:solidFill>
                        <a:effectLst/>
                        <a:latin typeface="Times New Roman" pitchFamily="18" charset="0"/>
                        <a:ea typeface="宋体" charset="-122"/>
                      </a:endParaRPr>
                    </a:p>
                    <a:p>
                      <a:pPr marL="0" marR="0" lvl="0" indent="0" algn="ctr" defTabSz="914400" rtl="0" eaLnBrk="1" fontAlgn="base" latinLnBrk="0" hangingPunct="1">
                        <a:lnSpc>
                          <a:spcPct val="85000"/>
                        </a:lnSpc>
                        <a:spcBef>
                          <a:spcPct val="0"/>
                        </a:spcBef>
                        <a:spcAft>
                          <a:spcPct val="0"/>
                        </a:spcAft>
                        <a:buClrTx/>
                        <a:buSzTx/>
                        <a:buFontTx/>
                        <a:buNone/>
                        <a:tabLst/>
                      </a:pPr>
                      <a:endParaRPr kumimoji="1" lang="en-US" altLang="zh-CN" sz="1600" b="1" i="0" u="none" strike="noStrike" cap="none" normalizeH="0" baseline="0" smtClean="0">
                        <a:ln>
                          <a:noFill/>
                        </a:ln>
                        <a:solidFill>
                          <a:srgbClr val="000000"/>
                        </a:solidFill>
                        <a:effectLst/>
                        <a:latin typeface="Times New Roman" pitchFamily="18" charset="0"/>
                        <a:ea typeface="宋体" charset="-122"/>
                      </a:endParaRPr>
                    </a:p>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2</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3</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4</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3</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3</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3</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3</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2</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3</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2</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4"/>
                  </a:ext>
                </a:extLst>
              </a:tr>
              <a:tr h="647700">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4</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endParaRPr kumimoji="1" lang="en-US" altLang="zh-CN" sz="1600" b="1" i="0" u="none" strike="noStrike" cap="none" normalizeH="0" baseline="0" smtClean="0">
                        <a:ln>
                          <a:noFill/>
                        </a:ln>
                        <a:solidFill>
                          <a:srgbClr val="000000"/>
                        </a:solidFill>
                        <a:effectLst/>
                        <a:latin typeface="Times New Roman" pitchFamily="18" charset="0"/>
                        <a:ea typeface="宋体" charset="-122"/>
                      </a:endParaRPr>
                    </a:p>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7</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8</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85000"/>
                        </a:lnSpc>
                        <a:spcBef>
                          <a:spcPct val="0"/>
                        </a:spcBef>
                        <a:spcAft>
                          <a:spcPct val="0"/>
                        </a:spcAft>
                        <a:buClrTx/>
                        <a:buSzTx/>
                        <a:buFontTx/>
                        <a:buNone/>
                        <a:tabLst/>
                      </a:pPr>
                      <a:endParaRPr kumimoji="1" lang="en-US" altLang="zh-CN" sz="1600" b="1" i="0" u="none" strike="noStrike" cap="none" normalizeH="0" baseline="0" smtClean="0">
                        <a:ln>
                          <a:noFill/>
                        </a:ln>
                        <a:solidFill>
                          <a:srgbClr val="000000"/>
                        </a:solidFill>
                        <a:effectLst/>
                        <a:latin typeface="Times New Roman" pitchFamily="18" charset="0"/>
                        <a:ea typeface="宋体" charset="-122"/>
                      </a:endParaRPr>
                    </a:p>
                    <a:p>
                      <a:pPr marL="0" marR="0" lvl="0" indent="0" algn="l"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R3</a:t>
                      </a:r>
                      <a:r>
                        <a:rPr kumimoji="1" lang="zh-CN" altLang="en-US" sz="1600" b="1" i="0" u="none" strike="noStrike" cap="none" normalizeH="0" baseline="0" smtClean="0">
                          <a:ln>
                            <a:noFill/>
                          </a:ln>
                          <a:solidFill>
                            <a:srgbClr val="000000"/>
                          </a:solidFill>
                          <a:effectLst/>
                          <a:latin typeface="Times New Roman" pitchFamily="18" charset="0"/>
                          <a:ea typeface="宋体" charset="-122"/>
                        </a:rPr>
                        <a:t>＝</a:t>
                      </a:r>
                      <a:r>
                        <a:rPr kumimoji="1" lang="en-US" altLang="zh-CN" sz="1600" b="1" i="0" u="none" strike="noStrike" cap="none" normalizeH="0" baseline="0" smtClean="0">
                          <a:ln>
                            <a:noFill/>
                          </a:ln>
                          <a:solidFill>
                            <a:srgbClr val="000000"/>
                          </a:solidFill>
                          <a:effectLst/>
                          <a:latin typeface="Times New Roman" pitchFamily="18" charset="0"/>
                          <a:ea typeface="宋体" charset="-122"/>
                        </a:rPr>
                        <a:t>R3×</a:t>
                      </a:r>
                      <a:r>
                        <a:rPr kumimoji="1" lang="en-US" altLang="zh-CN" sz="1600" b="1" i="0" u="none" strike="noStrike" cap="none" normalizeH="0" baseline="0" smtClean="0">
                          <a:ln>
                            <a:noFill/>
                          </a:ln>
                          <a:solidFill>
                            <a:srgbClr val="FF0000"/>
                          </a:solidFill>
                          <a:effectLst/>
                          <a:latin typeface="Times New Roman" pitchFamily="18" charset="0"/>
                          <a:ea typeface="宋体" charset="-122"/>
                        </a:rPr>
                        <a:t>S1</a:t>
                      </a:r>
                    </a:p>
                    <a:p>
                      <a:pPr marL="0" marR="0" lvl="0" indent="0" algn="l"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FF0000"/>
                          </a:solidFill>
                          <a:effectLst/>
                          <a:latin typeface="Times New Roman" pitchFamily="18" charset="0"/>
                          <a:ea typeface="宋体" charset="-122"/>
                        </a:rPr>
                        <a:t>S2</a:t>
                      </a:r>
                      <a:r>
                        <a:rPr kumimoji="1" lang="zh-CN" altLang="en-US" sz="1600" b="1" i="0" u="none" strike="noStrike" cap="none" normalizeH="0" baseline="0" smtClean="0">
                          <a:ln>
                            <a:noFill/>
                          </a:ln>
                          <a:solidFill>
                            <a:srgbClr val="000000"/>
                          </a:solidFill>
                          <a:effectLst/>
                          <a:latin typeface="Times New Roman" pitchFamily="18" charset="0"/>
                          <a:ea typeface="宋体" charset="-122"/>
                        </a:rPr>
                        <a:t>＝</a:t>
                      </a:r>
                      <a:r>
                        <a:rPr kumimoji="1" lang="en-US" altLang="zh-CN" sz="1600" b="1" i="0" u="none" strike="noStrike" cap="none" normalizeH="0" baseline="0" smtClean="0">
                          <a:ln>
                            <a:noFill/>
                          </a:ln>
                          <a:solidFill>
                            <a:srgbClr val="000000"/>
                          </a:solidFill>
                          <a:effectLst/>
                          <a:latin typeface="Times New Roman" pitchFamily="18" charset="0"/>
                          <a:ea typeface="宋体" charset="-122"/>
                        </a:rPr>
                        <a:t>R4</a:t>
                      </a:r>
                      <a:r>
                        <a:rPr kumimoji="1" lang="zh-CN" altLang="en-US" sz="1600" b="1" i="0" u="none" strike="noStrike" cap="none" normalizeH="0" baseline="0" smtClean="0">
                          <a:ln>
                            <a:noFill/>
                          </a:ln>
                          <a:solidFill>
                            <a:srgbClr val="000000"/>
                          </a:solidFill>
                          <a:effectLst/>
                          <a:latin typeface="Times New Roman" pitchFamily="18" charset="0"/>
                          <a:ea typeface="宋体" charset="-122"/>
                        </a:rPr>
                        <a:t>＋</a:t>
                      </a:r>
                      <a:r>
                        <a:rPr kumimoji="1" lang="en-US" altLang="zh-CN" sz="1600" b="1" i="0" u="none" strike="noStrike" cap="none" normalizeH="0" baseline="0" smtClean="0">
                          <a:ln>
                            <a:noFill/>
                          </a:ln>
                          <a:solidFill>
                            <a:srgbClr val="000000"/>
                          </a:solidFill>
                          <a:effectLst/>
                          <a:latin typeface="Times New Roman" pitchFamily="18" charset="0"/>
                          <a:ea typeface="宋体" charset="-122"/>
                        </a:rPr>
                        <a:t>R4</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4</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8</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endParaRPr kumimoji="1" lang="en-US" altLang="zh-CN" sz="1600" b="1" i="0" u="none" strike="noStrike" cap="none" normalizeH="0" baseline="0" smtClean="0">
                        <a:ln>
                          <a:noFill/>
                        </a:ln>
                        <a:solidFill>
                          <a:srgbClr val="000000"/>
                        </a:solidFill>
                        <a:effectLst/>
                        <a:latin typeface="Times New Roman" pitchFamily="18" charset="0"/>
                        <a:ea typeface="宋体" charset="-122"/>
                      </a:endParaRPr>
                    </a:p>
                    <a:p>
                      <a:pPr marL="0" marR="0" lvl="0" indent="0" algn="ctr" defTabSz="914400" rtl="0" eaLnBrk="1" fontAlgn="base" latinLnBrk="0" hangingPunct="1">
                        <a:lnSpc>
                          <a:spcPct val="85000"/>
                        </a:lnSpc>
                        <a:spcBef>
                          <a:spcPct val="0"/>
                        </a:spcBef>
                        <a:spcAft>
                          <a:spcPct val="0"/>
                        </a:spcAft>
                        <a:buClrTx/>
                        <a:buSzTx/>
                        <a:buFontTx/>
                        <a:buNone/>
                        <a:tabLst/>
                      </a:pPr>
                      <a:endParaRPr kumimoji="1" lang="en-US" altLang="zh-CN" sz="1600" b="1" i="0" u="none" strike="noStrike" cap="none" normalizeH="0" baseline="0" smtClean="0">
                        <a:ln>
                          <a:noFill/>
                        </a:ln>
                        <a:solidFill>
                          <a:srgbClr val="000000"/>
                        </a:solidFill>
                        <a:effectLst/>
                        <a:latin typeface="Times New Roman" pitchFamily="18" charset="0"/>
                        <a:ea typeface="宋体" charset="-122"/>
                      </a:endParaRPr>
                    </a:p>
                    <a:p>
                      <a:pPr marL="0" marR="0" lvl="0" indent="0" algn="ctr" defTabSz="914400" rtl="0" eaLnBrk="1" fontAlgn="base" latinLnBrk="0" hangingPunct="1">
                        <a:lnSpc>
                          <a:spcPct val="85000"/>
                        </a:lnSpc>
                        <a:spcBef>
                          <a:spcPct val="0"/>
                        </a:spcBef>
                        <a:spcAft>
                          <a:spcPct val="0"/>
                        </a:spcAft>
                        <a:buClrTx/>
                        <a:buSzTx/>
                        <a:buFontTx/>
                        <a:buNone/>
                        <a:tabLst/>
                      </a:pPr>
                      <a:endParaRPr kumimoji="1" lang="en-US" altLang="zh-CN" sz="1600" b="1" i="0" u="none" strike="noStrike" cap="none" normalizeH="0" baseline="0" smtClean="0">
                        <a:ln>
                          <a:noFill/>
                        </a:ln>
                        <a:solidFill>
                          <a:srgbClr val="000000"/>
                        </a:solidFill>
                        <a:effectLst/>
                        <a:latin typeface="Times New Roman" pitchFamily="18" charset="0"/>
                        <a:ea typeface="宋体" charset="-122"/>
                      </a:endParaRPr>
                    </a:p>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3</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3</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3</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3</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2</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4</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4</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4</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3</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2</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2</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2</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2</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2</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2</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3</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3</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3</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5"/>
                  </a:ext>
                </a:extLst>
              </a:tr>
              <a:tr h="152400">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5</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6</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2</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3</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6"/>
                  </a:ext>
                </a:extLst>
              </a:tr>
              <a:tr h="504825">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6</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7</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endParaRPr kumimoji="1" lang="en-US" altLang="zh-CN" sz="1600" b="1" i="0" u="none" strike="noStrike" cap="none" normalizeH="0" baseline="0" smtClean="0">
                        <a:ln>
                          <a:noFill/>
                        </a:ln>
                        <a:solidFill>
                          <a:srgbClr val="000000"/>
                        </a:solidFill>
                        <a:effectLst/>
                        <a:latin typeface="Times New Roman" pitchFamily="18" charset="0"/>
                        <a:ea typeface="宋体" charset="-122"/>
                      </a:endParaRPr>
                    </a:p>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4</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5</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8</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2</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3</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2</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2</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7"/>
                  </a:ext>
                </a:extLst>
              </a:tr>
              <a:tr h="152400">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7</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8"/>
                  </a:ext>
                </a:extLst>
              </a:tr>
              <a:tr h="152400">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8</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1</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9"/>
                  </a:ext>
                </a:extLst>
              </a:tr>
              <a:tr h="152400">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9</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charset="-122"/>
                        </a:rPr>
                        <a:t>7</a:t>
                      </a:r>
                      <a:endParaRPr kumimoji="1" lang="en-US" altLang="zh-CN"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10"/>
                  </a:ext>
                </a:extLst>
              </a:tr>
            </a:tbl>
          </a:graphicData>
        </a:graphic>
      </p:graphicFrame>
      <p:sp>
        <p:nvSpPr>
          <p:cNvPr id="1683707" name="Rectangle 251"/>
          <p:cNvSpPr>
            <a:spLocks noChangeArrowheads="1"/>
          </p:cNvSpPr>
          <p:nvPr/>
        </p:nvSpPr>
        <p:spPr bwMode="auto">
          <a:xfrm>
            <a:off x="1835150" y="549275"/>
            <a:ext cx="5403850" cy="457200"/>
          </a:xfrm>
          <a:prstGeom prst="rect">
            <a:avLst/>
          </a:prstGeom>
          <a:noFill/>
          <a:ln w="28575" algn="ctr">
            <a:noFill/>
            <a:miter lim="800000"/>
            <a:headEnd/>
            <a:tailEnd/>
          </a:ln>
          <a:effectLst/>
        </p:spPr>
        <p:txBody>
          <a:bodyPr wrap="none" anchor="ctr">
            <a:spAutoFit/>
          </a:bodyPr>
          <a:lstStyle/>
          <a:p>
            <a:pPr algn="l">
              <a:spcBef>
                <a:spcPct val="0"/>
              </a:spcBef>
            </a:pPr>
            <a:r>
              <a:rPr kumimoji="1" lang="zh-CN" altLang="en-US" sz="2400">
                <a:solidFill>
                  <a:schemeClr val="bg2"/>
                </a:solidFill>
                <a:ea typeface="楷体_GB2312" pitchFamily="49" charset="-122"/>
              </a:rPr>
              <a:t>表</a:t>
            </a:r>
            <a:r>
              <a:rPr kumimoji="1" lang="en-US" altLang="zh-CN" sz="2400" smtClean="0">
                <a:solidFill>
                  <a:schemeClr val="bg2"/>
                </a:solidFill>
                <a:ea typeface="楷体_GB2312" pitchFamily="49" charset="-122"/>
              </a:rPr>
              <a:t>7.5  </a:t>
            </a:r>
            <a:r>
              <a:rPr kumimoji="1" lang="zh-CN" altLang="en-US" sz="2400">
                <a:solidFill>
                  <a:schemeClr val="bg2"/>
                </a:solidFill>
                <a:ea typeface="楷体_GB2312" pitchFamily="49" charset="-122"/>
              </a:rPr>
              <a:t>乱序发射、乱序完成的</a:t>
            </a:r>
            <a:r>
              <a:rPr kumimoji="1" lang="en-US" altLang="zh-CN" sz="2400">
                <a:solidFill>
                  <a:schemeClr val="bg2"/>
                </a:solidFill>
                <a:ea typeface="楷体_GB2312" pitchFamily="49" charset="-122"/>
              </a:rPr>
              <a:t>CPU</a:t>
            </a:r>
            <a:r>
              <a:rPr kumimoji="1" lang="zh-CN" altLang="en-US" sz="2400">
                <a:solidFill>
                  <a:schemeClr val="bg2"/>
                </a:solidFill>
                <a:ea typeface="楷体_GB2312" pitchFamily="49" charset="-122"/>
              </a:rPr>
              <a:t>操作 </a:t>
            </a:r>
          </a:p>
        </p:txBody>
      </p:sp>
      <p:sp>
        <p:nvSpPr>
          <p:cNvPr id="6" name="Text Box 450"/>
          <p:cNvSpPr txBox="1">
            <a:spLocks noChangeArrowheads="1"/>
          </p:cNvSpPr>
          <p:nvPr/>
        </p:nvSpPr>
        <p:spPr bwMode="auto">
          <a:xfrm>
            <a:off x="5292080" y="2021939"/>
            <a:ext cx="1800200" cy="830997"/>
          </a:xfrm>
          <a:prstGeom prst="rect">
            <a:avLst/>
          </a:prstGeom>
          <a:solidFill>
            <a:srgbClr val="FFCCCC">
              <a:alpha val="61000"/>
            </a:srgbClr>
          </a:solidFill>
          <a:ln w="28575" algn="ctr">
            <a:solidFill>
              <a:srgbClr val="FF6600"/>
            </a:solidFill>
            <a:miter lim="800000"/>
            <a:headEnd/>
            <a:tailEnd/>
          </a:ln>
          <a:effectLst/>
        </p:spPr>
        <p:txBody>
          <a:bodyPr wrap="square">
            <a:spAutoFit/>
          </a:bodyPr>
          <a:lstStyle/>
          <a:p>
            <a:r>
              <a:rPr lang="zh-CN" altLang="en-US" sz="2400" smtClean="0">
                <a:solidFill>
                  <a:srgbClr val="0000FF"/>
                </a:solidFill>
                <a:ea typeface="楷体_GB2312" pitchFamily="49" charset="-122"/>
              </a:rPr>
              <a:t>被跳过指令的存储操作</a:t>
            </a:r>
            <a:endParaRPr lang="zh-CN" altLang="en-US" sz="2400">
              <a:solidFill>
                <a:srgbClr val="0000FF"/>
              </a:solidFill>
              <a:ea typeface="楷体_GB2312" pitchFamily="49" charset="-122"/>
            </a:endParaRPr>
          </a:p>
        </p:txBody>
      </p:sp>
      <p:sp>
        <p:nvSpPr>
          <p:cNvPr id="7" name="爆炸形 1 6"/>
          <p:cNvSpPr/>
          <p:nvPr/>
        </p:nvSpPr>
        <p:spPr bwMode="auto">
          <a:xfrm>
            <a:off x="4788024" y="1628800"/>
            <a:ext cx="720080" cy="792088"/>
          </a:xfrm>
          <a:prstGeom prst="irregularSeal1">
            <a:avLst/>
          </a:prstGeom>
          <a:solidFill>
            <a:srgbClr val="66FF33"/>
          </a:solidFill>
          <a:ln w="28575" cap="flat" cmpd="sng" algn="ctr">
            <a:solidFill>
              <a:srgbClr val="FF66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zh-CN" altLang="en-US" sz="2400" b="1" i="0" u="none" strike="noStrike" cap="none" normalizeH="0" baseline="0" smtClean="0">
                <a:ln>
                  <a:noFill/>
                </a:ln>
                <a:solidFill>
                  <a:srgbClr val="FF0000"/>
                </a:solidFill>
                <a:effectLst/>
                <a:latin typeface="楷体_GB2312" pitchFamily="49" charset="-122"/>
                <a:ea typeface="楷体_GB2312" pitchFamily="49" charset="-122"/>
              </a:rPr>
              <a:t>略</a:t>
            </a:r>
          </a:p>
        </p:txBody>
      </p:sp>
      <p:sp>
        <p:nvSpPr>
          <p:cNvPr id="8" name="Text Box 449"/>
          <p:cNvSpPr txBox="1">
            <a:spLocks noChangeArrowheads="1"/>
          </p:cNvSpPr>
          <p:nvPr/>
        </p:nvSpPr>
        <p:spPr bwMode="auto">
          <a:xfrm>
            <a:off x="5580856" y="5877272"/>
            <a:ext cx="1295400" cy="485775"/>
          </a:xfrm>
          <a:prstGeom prst="rect">
            <a:avLst/>
          </a:prstGeom>
          <a:solidFill>
            <a:srgbClr val="FFCCCC">
              <a:alpha val="61000"/>
            </a:srgbClr>
          </a:solidFill>
          <a:ln w="28575" algn="ctr">
            <a:solidFill>
              <a:srgbClr val="FF6600"/>
            </a:solidFill>
            <a:miter lim="800000"/>
            <a:headEnd/>
            <a:tailEnd/>
          </a:ln>
          <a:effectLst/>
        </p:spPr>
        <p:txBody>
          <a:bodyPr>
            <a:spAutoFit/>
          </a:bodyPr>
          <a:lstStyle/>
          <a:p>
            <a:r>
              <a:rPr lang="zh-CN" altLang="en-US" sz="2400">
                <a:solidFill>
                  <a:srgbClr val="008000"/>
                </a:solidFill>
                <a:ea typeface="楷体_GB2312" pitchFamily="49" charset="-122"/>
              </a:rPr>
              <a:t>记分板</a:t>
            </a:r>
          </a:p>
        </p:txBody>
      </p:sp>
      <p:sp>
        <p:nvSpPr>
          <p:cNvPr id="9" name="Text Box 4"/>
          <p:cNvSpPr txBox="1">
            <a:spLocks noChangeArrowheads="1"/>
          </p:cNvSpPr>
          <p:nvPr/>
        </p:nvSpPr>
        <p:spPr bwMode="auto">
          <a:xfrm>
            <a:off x="683569" y="4365104"/>
            <a:ext cx="1872208" cy="2062103"/>
          </a:xfrm>
          <a:prstGeom prst="rect">
            <a:avLst/>
          </a:prstGeom>
          <a:solidFill>
            <a:srgbClr val="66FF33">
              <a:alpha val="69804"/>
            </a:srgbClr>
          </a:solidFill>
          <a:ln>
            <a:headEnd/>
            <a:tailEnd/>
          </a:ln>
        </p:spPr>
        <p:style>
          <a:lnRef idx="2">
            <a:schemeClr val="accent6"/>
          </a:lnRef>
          <a:fillRef idx="1">
            <a:schemeClr val="lt1"/>
          </a:fillRef>
          <a:effectRef idx="0">
            <a:schemeClr val="accent6"/>
          </a:effectRef>
          <a:fontRef idx="minor">
            <a:schemeClr val="dk1"/>
          </a:fontRef>
        </p:style>
        <p:txBody>
          <a:bodyPr wrap="square">
            <a:spAutoFit/>
          </a:bodyPr>
          <a:lstStyle/>
          <a:p>
            <a:pPr algn="l">
              <a:spcBef>
                <a:spcPct val="0"/>
              </a:spcBef>
            </a:pPr>
            <a:r>
              <a:rPr lang="pt-BR" altLang="zh-CN" sz="1600">
                <a:solidFill>
                  <a:srgbClr val="0000FF"/>
                </a:solidFill>
                <a:latin typeface="Courier New" pitchFamily="49" charset="0"/>
              </a:rPr>
              <a:t>I1</a:t>
            </a:r>
            <a:r>
              <a:rPr lang="zh-CN" altLang="pt-BR" sz="1600">
                <a:solidFill>
                  <a:srgbClr val="0000FF"/>
                </a:solidFill>
                <a:latin typeface="Courier New" pitchFamily="49" charset="0"/>
              </a:rPr>
              <a:t>：</a:t>
            </a:r>
            <a:r>
              <a:rPr lang="pt-BR" altLang="zh-CN" sz="1600">
                <a:solidFill>
                  <a:srgbClr val="0000FF"/>
                </a:solidFill>
                <a:latin typeface="Courier New" pitchFamily="49" charset="0"/>
              </a:rPr>
              <a:t>R3</a:t>
            </a:r>
            <a:r>
              <a:rPr lang="zh-CN" altLang="pt-BR" sz="1600">
                <a:solidFill>
                  <a:srgbClr val="0000FF"/>
                </a:solidFill>
                <a:latin typeface="Courier New" pitchFamily="49" charset="0"/>
              </a:rPr>
              <a:t>＝</a:t>
            </a:r>
            <a:r>
              <a:rPr lang="pt-BR" altLang="zh-CN" sz="1600">
                <a:solidFill>
                  <a:srgbClr val="0000FF"/>
                </a:solidFill>
                <a:latin typeface="Courier New" pitchFamily="49" charset="0"/>
              </a:rPr>
              <a:t>R0×R1</a:t>
            </a:r>
          </a:p>
          <a:p>
            <a:pPr algn="l">
              <a:spcBef>
                <a:spcPct val="0"/>
              </a:spcBef>
            </a:pPr>
            <a:r>
              <a:rPr lang="pt-BR" altLang="zh-CN" sz="1600">
                <a:solidFill>
                  <a:srgbClr val="0000FF"/>
                </a:solidFill>
                <a:latin typeface="Courier New" pitchFamily="49" charset="0"/>
              </a:rPr>
              <a:t>I2</a:t>
            </a:r>
            <a:r>
              <a:rPr lang="zh-CN" altLang="pt-BR" sz="1600">
                <a:solidFill>
                  <a:srgbClr val="0000FF"/>
                </a:solidFill>
                <a:latin typeface="Courier New" pitchFamily="49" charset="0"/>
              </a:rPr>
              <a:t>：</a:t>
            </a:r>
            <a:r>
              <a:rPr lang="pt-BR" altLang="zh-CN" sz="1600">
                <a:solidFill>
                  <a:srgbClr val="0000FF"/>
                </a:solidFill>
                <a:latin typeface="Courier New" pitchFamily="49" charset="0"/>
              </a:rPr>
              <a:t>R4</a:t>
            </a:r>
            <a:r>
              <a:rPr lang="zh-CN" altLang="pt-BR" sz="1600">
                <a:solidFill>
                  <a:srgbClr val="0000FF"/>
                </a:solidFill>
                <a:latin typeface="Courier New" pitchFamily="49" charset="0"/>
              </a:rPr>
              <a:t>＝</a:t>
            </a:r>
            <a:r>
              <a:rPr lang="pt-BR" altLang="zh-CN" sz="1600">
                <a:solidFill>
                  <a:srgbClr val="0000FF"/>
                </a:solidFill>
                <a:latin typeface="Courier New" pitchFamily="49" charset="0"/>
              </a:rPr>
              <a:t>R0</a:t>
            </a:r>
            <a:r>
              <a:rPr lang="zh-CN" altLang="pt-BR" sz="1600">
                <a:solidFill>
                  <a:srgbClr val="0000FF"/>
                </a:solidFill>
                <a:latin typeface="Courier New" pitchFamily="49" charset="0"/>
              </a:rPr>
              <a:t>＋</a:t>
            </a:r>
            <a:r>
              <a:rPr lang="pt-BR" altLang="zh-CN" sz="1600">
                <a:solidFill>
                  <a:srgbClr val="0000FF"/>
                </a:solidFill>
                <a:latin typeface="Courier New" pitchFamily="49" charset="0"/>
              </a:rPr>
              <a:t>R2</a:t>
            </a:r>
          </a:p>
          <a:p>
            <a:pPr algn="l">
              <a:spcBef>
                <a:spcPct val="0"/>
              </a:spcBef>
            </a:pPr>
            <a:r>
              <a:rPr lang="pt-BR" altLang="zh-CN" sz="1600">
                <a:solidFill>
                  <a:srgbClr val="0000FF"/>
                </a:solidFill>
                <a:latin typeface="Courier New" pitchFamily="49" charset="0"/>
              </a:rPr>
              <a:t>I3</a:t>
            </a:r>
            <a:r>
              <a:rPr lang="zh-CN" altLang="pt-BR" sz="1600">
                <a:solidFill>
                  <a:srgbClr val="0000FF"/>
                </a:solidFill>
                <a:latin typeface="Courier New" pitchFamily="49" charset="0"/>
              </a:rPr>
              <a:t>：</a:t>
            </a:r>
            <a:r>
              <a:rPr lang="pt-BR" altLang="zh-CN" sz="1600">
                <a:solidFill>
                  <a:srgbClr val="0000FF"/>
                </a:solidFill>
                <a:latin typeface="Courier New" pitchFamily="49" charset="0"/>
              </a:rPr>
              <a:t>R5</a:t>
            </a:r>
            <a:r>
              <a:rPr lang="zh-CN" altLang="pt-BR" sz="1600">
                <a:solidFill>
                  <a:srgbClr val="0000FF"/>
                </a:solidFill>
                <a:latin typeface="Courier New" pitchFamily="49" charset="0"/>
              </a:rPr>
              <a:t>＝</a:t>
            </a:r>
            <a:r>
              <a:rPr lang="pt-BR" altLang="zh-CN" sz="1600">
                <a:solidFill>
                  <a:srgbClr val="0000FF"/>
                </a:solidFill>
                <a:latin typeface="Courier New" pitchFamily="49" charset="0"/>
              </a:rPr>
              <a:t>R0</a:t>
            </a:r>
            <a:r>
              <a:rPr lang="zh-CN" altLang="pt-BR" sz="1600">
                <a:solidFill>
                  <a:srgbClr val="0000FF"/>
                </a:solidFill>
                <a:latin typeface="Courier New" pitchFamily="49" charset="0"/>
              </a:rPr>
              <a:t>＋</a:t>
            </a:r>
            <a:r>
              <a:rPr lang="pt-BR" altLang="zh-CN" sz="1600">
                <a:solidFill>
                  <a:srgbClr val="0000FF"/>
                </a:solidFill>
                <a:latin typeface="Courier New" pitchFamily="49" charset="0"/>
              </a:rPr>
              <a:t>R1</a:t>
            </a:r>
          </a:p>
          <a:p>
            <a:pPr algn="l">
              <a:spcBef>
                <a:spcPct val="0"/>
              </a:spcBef>
            </a:pPr>
            <a:r>
              <a:rPr lang="pt-BR" altLang="zh-CN" sz="1600">
                <a:solidFill>
                  <a:srgbClr val="0000FF"/>
                </a:solidFill>
                <a:latin typeface="Courier New" pitchFamily="49" charset="0"/>
              </a:rPr>
              <a:t>I4</a:t>
            </a:r>
            <a:r>
              <a:rPr lang="zh-CN" altLang="pt-BR" sz="1600">
                <a:solidFill>
                  <a:srgbClr val="0000FF"/>
                </a:solidFill>
                <a:latin typeface="Courier New" pitchFamily="49" charset="0"/>
              </a:rPr>
              <a:t>：</a:t>
            </a:r>
            <a:r>
              <a:rPr lang="pt-BR" altLang="zh-CN" sz="1600">
                <a:solidFill>
                  <a:srgbClr val="0000FF"/>
                </a:solidFill>
                <a:latin typeface="Courier New" pitchFamily="49" charset="0"/>
              </a:rPr>
              <a:t>R6</a:t>
            </a:r>
            <a:r>
              <a:rPr lang="zh-CN" altLang="pt-BR" sz="1600">
                <a:solidFill>
                  <a:srgbClr val="0000FF"/>
                </a:solidFill>
                <a:latin typeface="Courier New" pitchFamily="49" charset="0"/>
              </a:rPr>
              <a:t>＝</a:t>
            </a:r>
            <a:r>
              <a:rPr lang="pt-BR" altLang="zh-CN" sz="1600">
                <a:solidFill>
                  <a:srgbClr val="0000FF"/>
                </a:solidFill>
                <a:latin typeface="Courier New" pitchFamily="49" charset="0"/>
              </a:rPr>
              <a:t>R1</a:t>
            </a:r>
            <a:r>
              <a:rPr lang="zh-CN" altLang="pt-BR" sz="1600">
                <a:solidFill>
                  <a:srgbClr val="0000FF"/>
                </a:solidFill>
                <a:latin typeface="Courier New" pitchFamily="49" charset="0"/>
              </a:rPr>
              <a:t>＋</a:t>
            </a:r>
            <a:r>
              <a:rPr lang="pt-BR" altLang="zh-CN" sz="1600">
                <a:solidFill>
                  <a:srgbClr val="0000FF"/>
                </a:solidFill>
                <a:latin typeface="Courier New" pitchFamily="49" charset="0"/>
              </a:rPr>
              <a:t>R4</a:t>
            </a:r>
          </a:p>
          <a:p>
            <a:pPr algn="l">
              <a:spcBef>
                <a:spcPct val="0"/>
              </a:spcBef>
            </a:pPr>
            <a:r>
              <a:rPr lang="pt-BR" altLang="zh-CN" sz="1600">
                <a:solidFill>
                  <a:srgbClr val="0000FF"/>
                </a:solidFill>
                <a:latin typeface="Courier New" pitchFamily="49" charset="0"/>
              </a:rPr>
              <a:t>I5</a:t>
            </a:r>
            <a:r>
              <a:rPr lang="zh-CN" altLang="pt-BR" sz="1600">
                <a:solidFill>
                  <a:srgbClr val="0000FF"/>
                </a:solidFill>
                <a:latin typeface="Courier New" pitchFamily="49" charset="0"/>
              </a:rPr>
              <a:t>：</a:t>
            </a:r>
            <a:r>
              <a:rPr lang="pt-BR" altLang="zh-CN" sz="1600">
                <a:solidFill>
                  <a:srgbClr val="0000FF"/>
                </a:solidFill>
                <a:latin typeface="Courier New" pitchFamily="49" charset="0"/>
              </a:rPr>
              <a:t>R7</a:t>
            </a:r>
            <a:r>
              <a:rPr lang="zh-CN" altLang="pt-BR" sz="1600">
                <a:solidFill>
                  <a:srgbClr val="0000FF"/>
                </a:solidFill>
                <a:latin typeface="Courier New" pitchFamily="49" charset="0"/>
              </a:rPr>
              <a:t>＝</a:t>
            </a:r>
            <a:r>
              <a:rPr lang="pt-BR" altLang="zh-CN" sz="1600">
                <a:solidFill>
                  <a:srgbClr val="0000FF"/>
                </a:solidFill>
                <a:latin typeface="Courier New" pitchFamily="49" charset="0"/>
              </a:rPr>
              <a:t>R1×R2</a:t>
            </a:r>
          </a:p>
          <a:p>
            <a:pPr algn="l">
              <a:spcBef>
                <a:spcPct val="0"/>
              </a:spcBef>
            </a:pPr>
            <a:r>
              <a:rPr lang="pt-BR" altLang="zh-CN" sz="1600">
                <a:solidFill>
                  <a:srgbClr val="0000FF"/>
                </a:solidFill>
                <a:latin typeface="Courier New" pitchFamily="49" charset="0"/>
              </a:rPr>
              <a:t>I6</a:t>
            </a:r>
            <a:r>
              <a:rPr lang="zh-CN" altLang="pt-BR" sz="1600">
                <a:solidFill>
                  <a:srgbClr val="0000FF"/>
                </a:solidFill>
                <a:latin typeface="Courier New" pitchFamily="49" charset="0"/>
              </a:rPr>
              <a:t>：</a:t>
            </a:r>
            <a:r>
              <a:rPr lang="pt-BR" altLang="zh-CN" sz="1600">
                <a:solidFill>
                  <a:srgbClr val="0000FF"/>
                </a:solidFill>
                <a:latin typeface="Courier New" pitchFamily="49" charset="0"/>
              </a:rPr>
              <a:t>R1</a:t>
            </a:r>
            <a:r>
              <a:rPr lang="zh-CN" altLang="pt-BR" sz="1600">
                <a:solidFill>
                  <a:srgbClr val="0000FF"/>
                </a:solidFill>
                <a:latin typeface="Courier New" pitchFamily="49" charset="0"/>
              </a:rPr>
              <a:t>＝</a:t>
            </a:r>
            <a:r>
              <a:rPr lang="pt-BR" altLang="zh-CN" sz="1600">
                <a:solidFill>
                  <a:srgbClr val="0000FF"/>
                </a:solidFill>
                <a:latin typeface="Courier New" pitchFamily="49" charset="0"/>
              </a:rPr>
              <a:t>R0</a:t>
            </a:r>
            <a:r>
              <a:rPr lang="zh-CN" altLang="pt-BR" sz="1600">
                <a:solidFill>
                  <a:srgbClr val="0000FF"/>
                </a:solidFill>
                <a:latin typeface="Courier New" pitchFamily="49" charset="0"/>
              </a:rPr>
              <a:t>－</a:t>
            </a:r>
            <a:r>
              <a:rPr lang="pt-BR" altLang="zh-CN" sz="1600">
                <a:solidFill>
                  <a:srgbClr val="0000FF"/>
                </a:solidFill>
                <a:latin typeface="Courier New" pitchFamily="49" charset="0"/>
              </a:rPr>
              <a:t>R2</a:t>
            </a:r>
          </a:p>
          <a:p>
            <a:pPr algn="l">
              <a:spcBef>
                <a:spcPct val="0"/>
              </a:spcBef>
            </a:pPr>
            <a:r>
              <a:rPr lang="pt-BR" altLang="zh-CN" sz="1600">
                <a:solidFill>
                  <a:srgbClr val="0000FF"/>
                </a:solidFill>
                <a:latin typeface="Courier New" pitchFamily="49" charset="0"/>
              </a:rPr>
              <a:t>I7</a:t>
            </a:r>
            <a:r>
              <a:rPr lang="zh-CN" altLang="pt-BR" sz="1600">
                <a:solidFill>
                  <a:srgbClr val="0000FF"/>
                </a:solidFill>
                <a:latin typeface="Courier New" pitchFamily="49" charset="0"/>
              </a:rPr>
              <a:t>：</a:t>
            </a:r>
            <a:r>
              <a:rPr lang="pt-BR" altLang="zh-CN" sz="1600">
                <a:solidFill>
                  <a:srgbClr val="0000FF"/>
                </a:solidFill>
                <a:latin typeface="Courier New" pitchFamily="49" charset="0"/>
              </a:rPr>
              <a:t>R3</a:t>
            </a:r>
            <a:r>
              <a:rPr lang="zh-CN" altLang="pt-BR" sz="1600">
                <a:solidFill>
                  <a:srgbClr val="0000FF"/>
                </a:solidFill>
                <a:latin typeface="Courier New" pitchFamily="49" charset="0"/>
              </a:rPr>
              <a:t>＝</a:t>
            </a:r>
            <a:r>
              <a:rPr lang="pt-BR" altLang="zh-CN" sz="1600">
                <a:solidFill>
                  <a:srgbClr val="0000FF"/>
                </a:solidFill>
                <a:latin typeface="Courier New" pitchFamily="49" charset="0"/>
              </a:rPr>
              <a:t>R3×R1</a:t>
            </a:r>
          </a:p>
          <a:p>
            <a:pPr algn="l">
              <a:spcBef>
                <a:spcPct val="0"/>
              </a:spcBef>
            </a:pPr>
            <a:r>
              <a:rPr lang="pt-BR" altLang="zh-CN" sz="1600">
                <a:solidFill>
                  <a:srgbClr val="0000FF"/>
                </a:solidFill>
                <a:latin typeface="Courier New" pitchFamily="49" charset="0"/>
              </a:rPr>
              <a:t>I8</a:t>
            </a:r>
            <a:r>
              <a:rPr lang="zh-CN" altLang="pt-BR" sz="1600">
                <a:solidFill>
                  <a:srgbClr val="0000FF"/>
                </a:solidFill>
                <a:latin typeface="Courier New" pitchFamily="49" charset="0"/>
              </a:rPr>
              <a:t>：</a:t>
            </a:r>
            <a:r>
              <a:rPr lang="pt-BR" altLang="zh-CN" sz="1600">
                <a:solidFill>
                  <a:srgbClr val="0000FF"/>
                </a:solidFill>
                <a:latin typeface="Courier New" pitchFamily="49" charset="0"/>
              </a:rPr>
              <a:t>R1</a:t>
            </a:r>
            <a:r>
              <a:rPr lang="zh-CN" altLang="pt-BR" sz="1600">
                <a:solidFill>
                  <a:srgbClr val="0000FF"/>
                </a:solidFill>
                <a:latin typeface="Courier New" pitchFamily="49" charset="0"/>
              </a:rPr>
              <a:t>＝</a:t>
            </a:r>
            <a:r>
              <a:rPr lang="pt-BR" altLang="zh-CN" sz="1600">
                <a:solidFill>
                  <a:srgbClr val="0000FF"/>
                </a:solidFill>
                <a:latin typeface="Courier New" pitchFamily="49" charset="0"/>
              </a:rPr>
              <a:t>R4</a:t>
            </a:r>
            <a:r>
              <a:rPr lang="zh-CN" altLang="pt-BR" sz="1600">
                <a:solidFill>
                  <a:srgbClr val="0000FF"/>
                </a:solidFill>
                <a:latin typeface="Courier New" pitchFamily="49" charset="0"/>
              </a:rPr>
              <a:t>＋</a:t>
            </a:r>
            <a:r>
              <a:rPr lang="pt-BR" altLang="zh-CN" sz="1600">
                <a:solidFill>
                  <a:srgbClr val="0000FF"/>
                </a:solidFill>
                <a:latin typeface="Courier New" pitchFamily="49" charset="0"/>
              </a:rPr>
              <a:t>R4</a:t>
            </a:r>
            <a:endParaRPr lang="zh-CN" altLang="en-US" sz="1600">
              <a:solidFill>
                <a:srgbClr val="0000FF"/>
              </a:solidFill>
              <a:latin typeface="Courier New" pitchFamily="49" charset="0"/>
            </a:endParaRP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DFC492EB-F830-4454-9A0D-E075232625C7}" type="slidenum">
              <a:rPr lang="zh-CN" altLang="en-US"/>
              <a:pPr/>
              <a:t>6</a:t>
            </a:fld>
            <a:endParaRPr lang="en-US" altLang="zh-CN"/>
          </a:p>
        </p:txBody>
      </p:sp>
      <p:sp>
        <p:nvSpPr>
          <p:cNvPr id="1649666" name="Rectangle 2"/>
          <p:cNvSpPr>
            <a:spLocks noGrp="1" noChangeArrowheads="1"/>
          </p:cNvSpPr>
          <p:nvPr>
            <p:ph type="title"/>
          </p:nvPr>
        </p:nvSpPr>
        <p:spPr/>
        <p:txBody>
          <a:bodyPr/>
          <a:lstStyle/>
          <a:p>
            <a:r>
              <a:rPr lang="en-US" altLang="zh-CN"/>
              <a:t>7.5.2 </a:t>
            </a:r>
            <a:r>
              <a:rPr lang="zh-CN" altLang="en-US"/>
              <a:t>结构相关</a:t>
            </a:r>
          </a:p>
        </p:txBody>
      </p:sp>
      <p:sp>
        <p:nvSpPr>
          <p:cNvPr id="1649667" name="Rectangle 3"/>
          <p:cNvSpPr>
            <a:spLocks noGrp="1" noChangeArrowheads="1"/>
          </p:cNvSpPr>
          <p:nvPr>
            <p:ph type="body" idx="1"/>
          </p:nvPr>
        </p:nvSpPr>
        <p:spPr>
          <a:xfrm>
            <a:off x="323850" y="547688"/>
            <a:ext cx="8640763" cy="6121400"/>
          </a:xfrm>
        </p:spPr>
        <p:txBody>
          <a:bodyPr/>
          <a:lstStyle/>
          <a:p>
            <a:pPr>
              <a:spcBef>
                <a:spcPct val="5000"/>
              </a:spcBef>
              <a:buFont typeface="Wingdings" pitchFamily="2" charset="2"/>
              <a:buNone/>
            </a:pPr>
            <a:r>
              <a:rPr lang="zh-CN" altLang="en-US"/>
              <a:t>有两种情形会导致结构相关：</a:t>
            </a:r>
          </a:p>
          <a:p>
            <a:pPr>
              <a:spcBef>
                <a:spcPct val="5000"/>
              </a:spcBef>
            </a:pPr>
            <a:r>
              <a:rPr lang="zh-CN" altLang="es-ES">
                <a:solidFill>
                  <a:srgbClr val="CC0000"/>
                </a:solidFill>
              </a:rPr>
              <a:t>部分功能单元没有充分流水。</a:t>
            </a:r>
            <a:r>
              <a:rPr lang="zh-CN" altLang="es-ES"/>
              <a:t/>
            </a:r>
            <a:br>
              <a:rPr lang="zh-CN" altLang="es-ES"/>
            </a:br>
            <a:r>
              <a:rPr lang="zh-CN" altLang="es-ES">
                <a:solidFill>
                  <a:srgbClr val="0000FF"/>
                </a:solidFill>
              </a:rPr>
              <a:t>解决办法</a:t>
            </a:r>
            <a:r>
              <a:rPr lang="zh-CN" altLang="es-ES"/>
              <a:t>：将</a:t>
            </a:r>
            <a:r>
              <a:rPr lang="zh-CN" altLang="es-ES">
                <a:solidFill>
                  <a:srgbClr val="008000"/>
                </a:solidFill>
              </a:rPr>
              <a:t>流水线</a:t>
            </a:r>
            <a:r>
              <a:rPr lang="zh-CN" altLang="es-ES"/>
              <a:t>设计的更</a:t>
            </a:r>
            <a:r>
              <a:rPr lang="zh-CN" altLang="es-ES">
                <a:solidFill>
                  <a:srgbClr val="008000"/>
                </a:solidFill>
              </a:rPr>
              <a:t>合理</a:t>
            </a:r>
            <a:r>
              <a:rPr lang="zh-CN" altLang="es-ES"/>
              <a:t>。</a:t>
            </a:r>
          </a:p>
          <a:p>
            <a:pPr>
              <a:spcBef>
                <a:spcPct val="5000"/>
              </a:spcBef>
            </a:pPr>
            <a:r>
              <a:rPr lang="zh-CN" altLang="en-US">
                <a:solidFill>
                  <a:srgbClr val="CC0000"/>
                </a:solidFill>
              </a:rPr>
              <a:t>资源冲突</a:t>
            </a:r>
            <a:r>
              <a:rPr lang="zh-CN" altLang="es-ES">
                <a:solidFill>
                  <a:srgbClr val="CC0000"/>
                </a:solidFill>
              </a:rPr>
              <a:t>（</a:t>
            </a:r>
            <a:r>
              <a:rPr lang="es-ES" altLang="zh-CN">
                <a:solidFill>
                  <a:srgbClr val="CC0000"/>
                </a:solidFill>
              </a:rPr>
              <a:t>resource conflicts</a:t>
            </a:r>
            <a:r>
              <a:rPr lang="zh-CN" altLang="es-ES">
                <a:solidFill>
                  <a:srgbClr val="CC0000"/>
                </a:solidFill>
              </a:rPr>
              <a:t>）</a:t>
            </a:r>
            <a:r>
              <a:rPr lang="zh-CN" altLang="en-US"/>
              <a:t>：当两个以上流水线段需要同时使用同一个硬件资源时，发生冲突。</a:t>
            </a:r>
            <a:br>
              <a:rPr lang="zh-CN" altLang="en-US"/>
            </a:br>
            <a:r>
              <a:rPr lang="zh-CN" altLang="en-US">
                <a:solidFill>
                  <a:srgbClr val="0000FF"/>
                </a:solidFill>
              </a:rPr>
              <a:t>解决方法</a:t>
            </a:r>
            <a:r>
              <a:rPr lang="zh-CN" altLang="en-US"/>
              <a:t>：</a:t>
            </a:r>
          </a:p>
          <a:p>
            <a:pPr lvl="1">
              <a:spcBef>
                <a:spcPct val="5000"/>
              </a:spcBef>
            </a:pPr>
            <a:r>
              <a:rPr lang="zh-CN" altLang="en-US" sz="2400"/>
              <a:t>增加资源副本：</a:t>
            </a:r>
          </a:p>
          <a:p>
            <a:pPr lvl="2">
              <a:spcBef>
                <a:spcPct val="5000"/>
              </a:spcBef>
            </a:pPr>
            <a:r>
              <a:rPr lang="zh-CN" altLang="en-US" sz="2400"/>
              <a:t>存储器冲突：哈佛结构</a:t>
            </a:r>
          </a:p>
          <a:p>
            <a:pPr lvl="2">
              <a:spcBef>
                <a:spcPct val="5000"/>
              </a:spcBef>
            </a:pPr>
            <a:r>
              <a:rPr lang="zh-CN" altLang="en-US" sz="2400"/>
              <a:t>两个</a:t>
            </a:r>
            <a:r>
              <a:rPr lang="en-US" altLang="zh-CN" sz="2400"/>
              <a:t>ALU</a:t>
            </a:r>
            <a:r>
              <a:rPr lang="zh-CN" altLang="en-US" sz="2400"/>
              <a:t>：取指令－地址加法器</a:t>
            </a:r>
          </a:p>
          <a:p>
            <a:pPr lvl="1">
              <a:spcBef>
                <a:spcPct val="5000"/>
              </a:spcBef>
            </a:pPr>
            <a:r>
              <a:rPr lang="zh-CN" altLang="en-US" sz="2400"/>
              <a:t>改变资源以便它们能并发的使用。</a:t>
            </a:r>
          </a:p>
          <a:p>
            <a:pPr lvl="2">
              <a:spcBef>
                <a:spcPct val="5000"/>
              </a:spcBef>
            </a:pPr>
            <a:r>
              <a:rPr lang="zh-CN" altLang="en-US" sz="2400"/>
              <a:t>不相关的数据尽量使用不同的寄存器</a:t>
            </a:r>
          </a:p>
          <a:p>
            <a:pPr lvl="2">
              <a:spcBef>
                <a:spcPct val="5000"/>
              </a:spcBef>
            </a:pPr>
            <a:r>
              <a:rPr lang="zh-CN" altLang="en-US" sz="2400"/>
              <a:t>寄存器重命名</a:t>
            </a:r>
          </a:p>
          <a:p>
            <a:pPr lvl="1">
              <a:spcBef>
                <a:spcPct val="5000"/>
              </a:spcBef>
            </a:pPr>
            <a:r>
              <a:rPr lang="zh-CN" altLang="en-US" sz="2400"/>
              <a:t>通过延迟（或暂停）流水线的冲突段或在冲突段插入流水线气泡（气泡在流水线中只占资源不做实际操作），使各段“轮流”使用资源。</a:t>
            </a:r>
            <a:endParaRPr lang="en-US" altLang="zh-CN" sz="2400"/>
          </a:p>
        </p:txBody>
      </p:sp>
    </p:spTree>
  </p:cSld>
  <p:clrMapOvr>
    <a:masterClrMapping/>
  </p:clrMapOvr>
  <p:transition spd="med"/>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E88318F9-31BA-4621-8F40-28447F28F13C}" type="slidenum">
              <a:rPr lang="zh-CN" altLang="en-US"/>
              <a:pPr/>
              <a:t>60</a:t>
            </a:fld>
            <a:endParaRPr lang="en-US" altLang="zh-CN"/>
          </a:p>
        </p:txBody>
      </p:sp>
      <p:sp>
        <p:nvSpPr>
          <p:cNvPr id="1684482" name="Rectangle 2"/>
          <p:cNvSpPr>
            <a:spLocks noGrp="1" noChangeArrowheads="1"/>
          </p:cNvSpPr>
          <p:nvPr>
            <p:ph type="title"/>
          </p:nvPr>
        </p:nvSpPr>
        <p:spPr/>
        <p:txBody>
          <a:bodyPr/>
          <a:lstStyle/>
          <a:p>
            <a:r>
              <a:rPr lang="en-US" altLang="zh-CN"/>
              <a:t>7.7.3 </a:t>
            </a:r>
            <a:r>
              <a:rPr lang="zh-CN" altLang="en-US"/>
              <a:t>乱序执行和寄存器重命名 </a:t>
            </a:r>
            <a:r>
              <a:rPr lang="zh-CN" altLang="en-US">
                <a:solidFill>
                  <a:srgbClr val="FF0066"/>
                </a:solidFill>
              </a:rPr>
              <a:t>－计分板</a:t>
            </a:r>
          </a:p>
        </p:txBody>
      </p:sp>
      <p:sp>
        <p:nvSpPr>
          <p:cNvPr id="1684483" name="Rectangle 3"/>
          <p:cNvSpPr>
            <a:spLocks noGrp="1" noChangeArrowheads="1"/>
          </p:cNvSpPr>
          <p:nvPr>
            <p:ph type="body" idx="1"/>
          </p:nvPr>
        </p:nvSpPr>
        <p:spPr>
          <a:xfrm>
            <a:off x="179388" y="549275"/>
            <a:ext cx="8856662" cy="6192838"/>
          </a:xfrm>
          <a:noFill/>
          <a:ln/>
        </p:spPr>
        <p:txBody>
          <a:bodyPr/>
          <a:lstStyle/>
          <a:p>
            <a:pPr>
              <a:spcBef>
                <a:spcPct val="10000"/>
              </a:spcBef>
              <a:buFont typeface="Wingdings" pitchFamily="2" charset="2"/>
              <a:buNone/>
            </a:pPr>
            <a:r>
              <a:rPr lang="en-US" altLang="zh-CN" sz="2400"/>
              <a:t>【</a:t>
            </a:r>
            <a:r>
              <a:rPr lang="zh-CN" altLang="en-US" sz="2400"/>
              <a:t>例</a:t>
            </a:r>
            <a:r>
              <a:rPr lang="en-US" altLang="zh-CN" sz="2400"/>
              <a:t>】</a:t>
            </a:r>
            <a:r>
              <a:rPr lang="zh-CN" altLang="en-US" sz="2400"/>
              <a:t>乱序发射，乱序执行</a:t>
            </a:r>
            <a:endParaRPr lang="en-US" altLang="zh-CN" sz="2400"/>
          </a:p>
          <a:p>
            <a:pPr>
              <a:spcBef>
                <a:spcPct val="10000"/>
              </a:spcBef>
            </a:pPr>
            <a:r>
              <a:rPr lang="zh-CN" altLang="en-US" sz="2400"/>
              <a:t>寄存器重命名</a:t>
            </a:r>
            <a:r>
              <a:rPr lang="en-US" altLang="zh-CN" sz="2400">
                <a:latin typeface="宋体" charset="-122"/>
              </a:rPr>
              <a:t>(</a:t>
            </a:r>
            <a:r>
              <a:rPr lang="en-US" altLang="zh-CN" sz="2400"/>
              <a:t>register renaming</a:t>
            </a:r>
            <a:r>
              <a:rPr lang="en-US" altLang="zh-CN" sz="2400">
                <a:latin typeface="宋体" charset="-122"/>
              </a:rPr>
              <a:t>)</a:t>
            </a:r>
            <a:r>
              <a:rPr lang="zh-CN" altLang="en-US" sz="2400"/>
              <a:t>技术</a:t>
            </a:r>
          </a:p>
          <a:p>
            <a:pPr lvl="1">
              <a:spcBef>
                <a:spcPct val="10000"/>
              </a:spcBef>
            </a:pPr>
            <a:r>
              <a:rPr lang="zh-CN" altLang="en-US" sz="2400"/>
              <a:t>现代</a:t>
            </a:r>
            <a:r>
              <a:rPr lang="en-US" altLang="zh-CN" sz="2400"/>
              <a:t>CPU</a:t>
            </a:r>
            <a:r>
              <a:rPr lang="zh-CN" altLang="en-US" sz="2400"/>
              <a:t>通常有数十个隐密寄存器用来对寄存器重命名</a:t>
            </a:r>
          </a:p>
          <a:p>
            <a:pPr lvl="1">
              <a:spcBef>
                <a:spcPct val="10000"/>
              </a:spcBef>
            </a:pPr>
            <a:r>
              <a:rPr lang="zh-CN" altLang="en-US" sz="2400"/>
              <a:t>这种技术可以有效地减少</a:t>
            </a:r>
            <a:r>
              <a:rPr lang="en-US" altLang="zh-CN" sz="2400"/>
              <a:t>WAR</a:t>
            </a:r>
            <a:r>
              <a:rPr lang="zh-CN" altLang="en-US" sz="2400"/>
              <a:t>和</a:t>
            </a:r>
            <a:r>
              <a:rPr lang="en-US" altLang="zh-CN" sz="2400"/>
              <a:t>WAW</a:t>
            </a:r>
            <a:r>
              <a:rPr lang="zh-CN" altLang="en-US" sz="2400"/>
              <a:t>相关</a:t>
            </a:r>
          </a:p>
          <a:p>
            <a:pPr>
              <a:spcBef>
                <a:spcPct val="10000"/>
              </a:spcBef>
            </a:pPr>
            <a:r>
              <a:rPr lang="zh-CN" altLang="en-US" sz="2400"/>
              <a:t>使用</a:t>
            </a:r>
            <a:r>
              <a:rPr lang="zh-CN" altLang="en-US" sz="2400">
                <a:solidFill>
                  <a:srgbClr val="FF0000"/>
                </a:solidFill>
              </a:rPr>
              <a:t>乱序执行</a:t>
            </a:r>
            <a:r>
              <a:rPr lang="zh-CN" altLang="en-US" sz="2400"/>
              <a:t>和</a:t>
            </a:r>
            <a:r>
              <a:rPr lang="zh-CN" altLang="en-US" sz="2400">
                <a:solidFill>
                  <a:srgbClr val="FF0000"/>
                </a:solidFill>
              </a:rPr>
              <a:t>寄存器重命名</a:t>
            </a:r>
            <a:r>
              <a:rPr lang="zh-CN" altLang="en-US" sz="2400"/>
              <a:t>技术，可以把运算速度提高到几乎为原来的两倍。</a:t>
            </a:r>
          </a:p>
          <a:p>
            <a:pPr>
              <a:spcBef>
                <a:spcPct val="10000"/>
              </a:spcBef>
            </a:pPr>
            <a:r>
              <a:rPr lang="zh-CN" altLang="en-US" sz="2400"/>
              <a:t>记分板受到以下几个方面限制：</a:t>
            </a:r>
          </a:p>
          <a:p>
            <a:pPr lvl="1">
              <a:spcBef>
                <a:spcPct val="10000"/>
              </a:spcBef>
            </a:pPr>
            <a:r>
              <a:rPr lang="zh-CN" altLang="en-US" sz="2400"/>
              <a:t>程序中可开发的并行性。</a:t>
            </a:r>
          </a:p>
          <a:p>
            <a:pPr lvl="1">
              <a:spcBef>
                <a:spcPct val="10000"/>
              </a:spcBef>
            </a:pPr>
            <a:r>
              <a:rPr lang="zh-CN" altLang="en-US" sz="2400"/>
              <a:t>记分板入口数量。</a:t>
            </a:r>
          </a:p>
          <a:p>
            <a:pPr lvl="1">
              <a:spcBef>
                <a:spcPct val="10000"/>
              </a:spcBef>
            </a:pPr>
            <a:r>
              <a:rPr lang="zh-CN" altLang="en-US" sz="2400"/>
              <a:t>功能单元的数量和种类。</a:t>
            </a:r>
          </a:p>
          <a:p>
            <a:pPr lvl="1">
              <a:spcBef>
                <a:spcPct val="10000"/>
              </a:spcBef>
            </a:pPr>
            <a:r>
              <a:rPr lang="zh-CN" altLang="en-US" sz="2400"/>
              <a:t>反相关和输出相关的存在。</a:t>
            </a:r>
          </a:p>
          <a:p>
            <a:pPr>
              <a:spcBef>
                <a:spcPct val="10000"/>
              </a:spcBef>
            </a:pPr>
            <a:r>
              <a:rPr lang="en-US" altLang="zh-CN" sz="2400"/>
              <a:t>IBM360/91</a:t>
            </a:r>
            <a:r>
              <a:rPr lang="zh-CN" altLang="en-US" sz="2400"/>
              <a:t>的浮点功能单元：</a:t>
            </a:r>
            <a:r>
              <a:rPr lang="en-US" altLang="zh-CN" sz="2400"/>
              <a:t>Tomasulo</a:t>
            </a:r>
            <a:r>
              <a:rPr lang="zh-CN" altLang="en-US" sz="2400"/>
              <a:t>算法</a:t>
            </a:r>
            <a:br>
              <a:rPr lang="zh-CN" altLang="en-US" sz="2400"/>
            </a:br>
            <a:r>
              <a:rPr lang="zh-CN" altLang="en-US" sz="2400"/>
              <a:t>由 </a:t>
            </a:r>
            <a:r>
              <a:rPr lang="en-US" altLang="zh-CN" sz="2400"/>
              <a:t>Robert Tomasulo </a:t>
            </a:r>
            <a:r>
              <a:rPr lang="zh-CN" altLang="en-US" sz="2400"/>
              <a:t>提出</a:t>
            </a:r>
            <a:endParaRPr lang="en-US" altLang="zh-CN" sz="2400"/>
          </a:p>
        </p:txBody>
      </p:sp>
    </p:spTree>
  </p:cSld>
  <p:clrMapOvr>
    <a:masterClrMapping/>
  </p:clrMapOvr>
  <p:transition spd="med"/>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64716403-F4C8-4C0B-97D6-8A9D9E421A3C}" type="slidenum">
              <a:rPr lang="zh-CN" altLang="en-US"/>
              <a:pPr/>
              <a:t>61</a:t>
            </a:fld>
            <a:endParaRPr lang="en-US" altLang="zh-CN"/>
          </a:p>
        </p:txBody>
      </p:sp>
      <p:sp>
        <p:nvSpPr>
          <p:cNvPr id="1685506" name="Rectangle 2"/>
          <p:cNvSpPr>
            <a:spLocks noGrp="1" noChangeArrowheads="1"/>
          </p:cNvSpPr>
          <p:nvPr>
            <p:ph type="title"/>
          </p:nvPr>
        </p:nvSpPr>
        <p:spPr/>
        <p:txBody>
          <a:bodyPr/>
          <a:lstStyle/>
          <a:p>
            <a:r>
              <a:rPr lang="en-US" altLang="zh-CN"/>
              <a:t>7.7.3 </a:t>
            </a:r>
            <a:r>
              <a:rPr lang="zh-CN" altLang="en-US"/>
              <a:t>乱序执行和寄存器重命名 </a:t>
            </a:r>
            <a:r>
              <a:rPr lang="zh-CN" altLang="en-US">
                <a:solidFill>
                  <a:srgbClr val="FF0066"/>
                </a:solidFill>
              </a:rPr>
              <a:t>－</a:t>
            </a:r>
            <a:r>
              <a:rPr lang="en-US" altLang="zh-CN">
                <a:solidFill>
                  <a:srgbClr val="FF0066"/>
                </a:solidFill>
              </a:rPr>
              <a:t>Tomasulo</a:t>
            </a:r>
            <a:r>
              <a:rPr lang="zh-CN" altLang="en-US">
                <a:solidFill>
                  <a:srgbClr val="FF0066"/>
                </a:solidFill>
              </a:rPr>
              <a:t>算法</a:t>
            </a:r>
          </a:p>
        </p:txBody>
      </p:sp>
      <p:sp>
        <p:nvSpPr>
          <p:cNvPr id="1685507" name="Rectangle 3"/>
          <p:cNvSpPr>
            <a:spLocks noGrp="1" noChangeArrowheads="1"/>
          </p:cNvSpPr>
          <p:nvPr>
            <p:ph type="body" idx="1"/>
          </p:nvPr>
        </p:nvSpPr>
        <p:spPr>
          <a:xfrm>
            <a:off x="179388" y="549275"/>
            <a:ext cx="8856662" cy="6119813"/>
          </a:xfrm>
          <a:noFill/>
          <a:ln/>
        </p:spPr>
        <p:txBody>
          <a:bodyPr/>
          <a:lstStyle/>
          <a:p>
            <a:pPr>
              <a:spcBef>
                <a:spcPct val="5000"/>
              </a:spcBef>
              <a:buFont typeface="Wingdings" pitchFamily="2" charset="2"/>
              <a:buNone/>
            </a:pPr>
            <a:r>
              <a:rPr lang="en-US" altLang="zh-CN" sz="2400"/>
              <a:t>IBM360/91</a:t>
            </a:r>
            <a:r>
              <a:rPr lang="zh-CN" altLang="en-US" sz="2400"/>
              <a:t>的浮点功能</a:t>
            </a:r>
            <a:r>
              <a:rPr lang="zh-CN" altLang="en-US" sz="2400" smtClean="0"/>
              <a:t>单元</a:t>
            </a:r>
            <a:r>
              <a:rPr lang="en-US" altLang="zh-CN" sz="2400" smtClean="0"/>
              <a:t>: Tomasulo</a:t>
            </a:r>
            <a:r>
              <a:rPr lang="zh-CN" altLang="en-US" sz="2400" smtClean="0"/>
              <a:t>算法</a:t>
            </a:r>
            <a:r>
              <a:rPr lang="en-US" altLang="zh-CN" sz="2400" smtClean="0">
                <a:latin typeface="+mn-ea"/>
              </a:rPr>
              <a:t>(</a:t>
            </a:r>
            <a:r>
              <a:rPr lang="zh-CN" altLang="en-US" sz="2400" smtClean="0"/>
              <a:t>公共数据总线算法</a:t>
            </a:r>
            <a:r>
              <a:rPr lang="en-US" altLang="zh-CN" sz="2400" smtClean="0">
                <a:latin typeface="+mn-ea"/>
              </a:rPr>
              <a:t>)</a:t>
            </a:r>
            <a:endParaRPr lang="zh-CN" altLang="en-US" sz="2400">
              <a:latin typeface="+mn-ea"/>
            </a:endParaRPr>
          </a:p>
          <a:p>
            <a:pPr>
              <a:spcBef>
                <a:spcPct val="5000"/>
              </a:spcBef>
            </a:pPr>
            <a:r>
              <a:rPr lang="zh-CN" altLang="en-US" sz="2400"/>
              <a:t>由 </a:t>
            </a:r>
            <a:r>
              <a:rPr lang="en-US" altLang="zh-CN" sz="2400"/>
              <a:t>Robert Tomasulo </a:t>
            </a:r>
            <a:r>
              <a:rPr lang="zh-CN" altLang="en-US" sz="2400" smtClean="0"/>
              <a:t>于</a:t>
            </a:r>
            <a:r>
              <a:rPr lang="en-US" altLang="zh-CN" sz="2400" smtClean="0"/>
              <a:t>1967</a:t>
            </a:r>
            <a:r>
              <a:rPr lang="zh-CN" altLang="en-US" sz="2400" smtClean="0"/>
              <a:t>年提出。</a:t>
            </a:r>
            <a:endParaRPr lang="zh-CN" altLang="en-US" sz="2400"/>
          </a:p>
          <a:p>
            <a:pPr>
              <a:spcBef>
                <a:spcPct val="5000"/>
              </a:spcBef>
            </a:pPr>
            <a:r>
              <a:rPr lang="zh-CN" altLang="en-US" sz="2400"/>
              <a:t>采用</a:t>
            </a:r>
            <a:r>
              <a:rPr lang="zh-CN" altLang="en-US" sz="2400">
                <a:solidFill>
                  <a:srgbClr val="FF0000"/>
                </a:solidFill>
              </a:rPr>
              <a:t>源操作数缓存</a:t>
            </a:r>
            <a:r>
              <a:rPr lang="zh-CN" altLang="en-US" sz="2400"/>
              <a:t>技术、</a:t>
            </a:r>
            <a:r>
              <a:rPr lang="zh-CN" altLang="en-US" sz="2400">
                <a:solidFill>
                  <a:srgbClr val="FF0000"/>
                </a:solidFill>
              </a:rPr>
              <a:t>寄存器重命名</a:t>
            </a:r>
            <a:r>
              <a:rPr lang="zh-CN" altLang="en-US" sz="2400" smtClean="0"/>
              <a:t>技术。</a:t>
            </a:r>
            <a:endParaRPr lang="zh-CN" altLang="en-US" sz="2400"/>
          </a:p>
          <a:p>
            <a:pPr>
              <a:spcBef>
                <a:spcPct val="5000"/>
              </a:spcBef>
            </a:pPr>
            <a:r>
              <a:rPr lang="zh-CN" altLang="en-US" sz="2400">
                <a:solidFill>
                  <a:srgbClr val="FF0000"/>
                </a:solidFill>
              </a:rPr>
              <a:t>寄存器重命名</a:t>
            </a:r>
            <a:r>
              <a:rPr lang="zh-CN" altLang="en-US" sz="2400"/>
              <a:t>是通过</a:t>
            </a:r>
            <a:r>
              <a:rPr lang="zh-CN" altLang="en-US" sz="2400">
                <a:solidFill>
                  <a:srgbClr val="FF0000"/>
                </a:solidFill>
              </a:rPr>
              <a:t>保留站</a:t>
            </a:r>
            <a:r>
              <a:rPr lang="zh-CN" altLang="en-US" sz="2400"/>
              <a:t>（</a:t>
            </a:r>
            <a:r>
              <a:rPr lang="en-US" altLang="zh-CN" sz="2400"/>
              <a:t>reservation station</a:t>
            </a:r>
            <a:r>
              <a:rPr lang="zh-CN" altLang="en-US" sz="2400"/>
              <a:t>）实现的。</a:t>
            </a:r>
            <a:br>
              <a:rPr lang="zh-CN" altLang="en-US" sz="2400"/>
            </a:br>
            <a:r>
              <a:rPr lang="zh-CN" altLang="en-US" sz="2400"/>
              <a:t>其基本方法是：</a:t>
            </a:r>
          </a:p>
          <a:p>
            <a:pPr lvl="1">
              <a:spcBef>
                <a:spcPct val="5000"/>
              </a:spcBef>
            </a:pPr>
            <a:r>
              <a:rPr lang="zh-CN" altLang="en-US" sz="2400"/>
              <a:t>设立多个保留站，每个保留站保存一条已经被发射并等待执行的指令的操作数（若已在寄存器中）和运算符。</a:t>
            </a:r>
          </a:p>
          <a:p>
            <a:pPr lvl="1">
              <a:spcBef>
                <a:spcPct val="5000"/>
              </a:spcBef>
            </a:pPr>
            <a:r>
              <a:rPr lang="zh-CN" altLang="en-US" sz="2400"/>
              <a:t>当指令所需要的操作数可用时，保留站马上取操作数并将其缓存，避免之后从寄存器中读操作数；否则保存将要提供该操作数的保留站的名字。</a:t>
            </a:r>
          </a:p>
          <a:p>
            <a:pPr lvl="1">
              <a:spcBef>
                <a:spcPct val="5000"/>
              </a:spcBef>
            </a:pPr>
            <a:r>
              <a:rPr lang="zh-CN" altLang="en-US" sz="2400"/>
              <a:t>即将执行的指令指定保留站为其提供输入，指令的执行结果直接送到等待数据的其它保留站中去。</a:t>
            </a:r>
          </a:p>
          <a:p>
            <a:pPr lvl="1">
              <a:spcBef>
                <a:spcPct val="5000"/>
              </a:spcBef>
            </a:pPr>
            <a:r>
              <a:rPr lang="zh-CN" altLang="en-US" sz="2400"/>
              <a:t>当对寄存器的后续写操作在执行过程中发生重叠时，只允许最后一个实际更新寄存器。</a:t>
            </a:r>
          </a:p>
          <a:p>
            <a:pPr lvl="1">
              <a:spcBef>
                <a:spcPct val="5000"/>
              </a:spcBef>
            </a:pPr>
            <a:r>
              <a:rPr lang="zh-CN" altLang="en-US" sz="2400"/>
              <a:t>在指令被发射后，它所需要的操作数所对应的寄存器名将被重命名为保留站的名字，即寄存器重命名。</a:t>
            </a:r>
            <a:endParaRPr lang="en-US" altLang="zh-CN" sz="2400"/>
          </a:p>
        </p:txBody>
      </p:sp>
      <p:sp>
        <p:nvSpPr>
          <p:cNvPr id="6" name="TextBox 5"/>
          <p:cNvSpPr txBox="1"/>
          <p:nvPr/>
        </p:nvSpPr>
        <p:spPr>
          <a:xfrm>
            <a:off x="6084168" y="961564"/>
            <a:ext cx="2664296" cy="523220"/>
          </a:xfrm>
          <a:prstGeom prst="rect">
            <a:avLst/>
          </a:prstGeom>
          <a:noFill/>
        </p:spPr>
        <p:txBody>
          <a:bodyPr wrap="square" rtlCol="0">
            <a:spAutoFit/>
          </a:bodyPr>
          <a:lstStyle/>
          <a:p>
            <a:pPr algn="r"/>
            <a:r>
              <a:rPr lang="en-US" altLang="zh-CN" smtClean="0">
                <a:solidFill>
                  <a:srgbClr val="0000FF"/>
                </a:solidFill>
                <a:cs typeface="Times New Roman" pitchFamily="18" charset="0"/>
              </a:rPr>
              <a:t>[tɔmə’su:ləu]</a:t>
            </a:r>
            <a:endParaRPr lang="zh-CN" altLang="en-US">
              <a:solidFill>
                <a:srgbClr val="0000FF"/>
              </a:solidFill>
            </a:endParaRPr>
          </a:p>
        </p:txBody>
      </p:sp>
    </p:spTree>
  </p:cSld>
  <p:clrMapOvr>
    <a:masterClrMapping/>
  </p:clrMapOvr>
  <p:transition spd="med"/>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灯片编号占位符 4"/>
          <p:cNvSpPr>
            <a:spLocks noGrp="1"/>
          </p:cNvSpPr>
          <p:nvPr>
            <p:ph type="sldNum" sz="quarter" idx="11"/>
          </p:nvPr>
        </p:nvSpPr>
        <p:spPr/>
        <p:txBody>
          <a:bodyPr/>
          <a:lstStyle/>
          <a:p>
            <a:fld id="{00DDB8A7-EF94-4F52-9B21-B7E2D8311591}" type="slidenum">
              <a:rPr lang="zh-CN" altLang="en-US"/>
              <a:pPr/>
              <a:t>62</a:t>
            </a:fld>
            <a:endParaRPr lang="en-US" altLang="zh-CN"/>
          </a:p>
        </p:txBody>
      </p:sp>
      <p:sp>
        <p:nvSpPr>
          <p:cNvPr id="1739778" name="Rectangle 2"/>
          <p:cNvSpPr>
            <a:spLocks noGrp="1" noChangeArrowheads="1"/>
          </p:cNvSpPr>
          <p:nvPr>
            <p:ph type="title"/>
          </p:nvPr>
        </p:nvSpPr>
        <p:spPr/>
        <p:txBody>
          <a:bodyPr/>
          <a:lstStyle/>
          <a:p>
            <a:r>
              <a:rPr lang="en-US" altLang="zh-CN"/>
              <a:t>7.7.3 </a:t>
            </a:r>
            <a:r>
              <a:rPr lang="zh-CN" altLang="en-US"/>
              <a:t>乱序执行和寄存器重命名 </a:t>
            </a:r>
            <a:r>
              <a:rPr lang="zh-CN" altLang="en-US">
                <a:solidFill>
                  <a:srgbClr val="FF0066"/>
                </a:solidFill>
              </a:rPr>
              <a:t>－</a:t>
            </a:r>
            <a:r>
              <a:rPr lang="en-US" altLang="zh-CN">
                <a:solidFill>
                  <a:srgbClr val="FF0066"/>
                </a:solidFill>
              </a:rPr>
              <a:t>Tomasulo</a:t>
            </a:r>
            <a:r>
              <a:rPr lang="zh-CN" altLang="en-US">
                <a:solidFill>
                  <a:srgbClr val="FF0066"/>
                </a:solidFill>
              </a:rPr>
              <a:t>算法</a:t>
            </a:r>
          </a:p>
        </p:txBody>
      </p:sp>
      <p:sp>
        <p:nvSpPr>
          <p:cNvPr id="1739814" name="Rectangle 38"/>
          <p:cNvSpPr>
            <a:spLocks noGrp="1" noChangeArrowheads="1"/>
          </p:cNvSpPr>
          <p:nvPr>
            <p:ph type="body" idx="1"/>
          </p:nvPr>
        </p:nvSpPr>
        <p:spPr>
          <a:xfrm>
            <a:off x="457200" y="1052513"/>
            <a:ext cx="8435975" cy="1296987"/>
          </a:xfrm>
          <a:noFill/>
          <a:ln/>
        </p:spPr>
        <p:txBody>
          <a:bodyPr/>
          <a:lstStyle/>
          <a:p>
            <a:pPr marL="533400" indent="-533400">
              <a:buFont typeface="Wingdings" pitchFamily="2" charset="2"/>
              <a:buNone/>
            </a:pPr>
            <a:r>
              <a:rPr lang="zh-CN" altLang="en-US">
                <a:solidFill>
                  <a:srgbClr val="CC0000"/>
                </a:solidFill>
                <a:ea typeface="黑体" pitchFamily="2" charset="-122"/>
              </a:rPr>
              <a:t>数据重定向</a:t>
            </a:r>
            <a:r>
              <a:rPr lang="zh-CN" altLang="en-US"/>
              <a:t>技术</a:t>
            </a:r>
          </a:p>
          <a:p>
            <a:pPr marL="533400" indent="-533400">
              <a:buSzTx/>
              <a:buFont typeface="Wingdings" pitchFamily="2" charset="2"/>
              <a:buAutoNum type="circleNumDbPlain"/>
            </a:pPr>
            <a:r>
              <a:rPr lang="zh-CN" altLang="en-US">
                <a:solidFill>
                  <a:srgbClr val="0000FF"/>
                </a:solidFill>
              </a:rPr>
              <a:t>先写后读</a:t>
            </a:r>
            <a:r>
              <a:rPr lang="zh-CN" altLang="en-US"/>
              <a:t>数据相关（</a:t>
            </a:r>
            <a:r>
              <a:rPr lang="en-US" altLang="zh-CN">
                <a:solidFill>
                  <a:srgbClr val="CC0066"/>
                </a:solidFill>
              </a:rPr>
              <a:t>RAW</a:t>
            </a:r>
            <a:r>
              <a:rPr lang="zh-CN" altLang="en-US"/>
              <a:t>）</a:t>
            </a:r>
          </a:p>
        </p:txBody>
      </p:sp>
      <p:sp>
        <p:nvSpPr>
          <p:cNvPr id="1739815" name="Rectangle 39"/>
          <p:cNvSpPr>
            <a:spLocks noChangeArrowheads="1"/>
          </p:cNvSpPr>
          <p:nvPr/>
        </p:nvSpPr>
        <p:spPr bwMode="auto">
          <a:xfrm>
            <a:off x="1835150" y="3141663"/>
            <a:ext cx="863600" cy="431800"/>
          </a:xfrm>
          <a:prstGeom prst="rect">
            <a:avLst/>
          </a:prstGeom>
          <a:solidFill>
            <a:srgbClr val="FFFF66"/>
          </a:solidFill>
          <a:ln w="28575" algn="ctr">
            <a:solidFill>
              <a:schemeClr val="tx1"/>
            </a:solidFill>
            <a:miter lim="800000"/>
            <a:headEnd/>
            <a:tailEnd type="none" w="med" len="lg"/>
          </a:ln>
          <a:effectLst/>
        </p:spPr>
        <p:txBody>
          <a:bodyPr wrap="none" anchor="ctr"/>
          <a:lstStyle/>
          <a:p>
            <a:pPr>
              <a:spcBef>
                <a:spcPct val="0"/>
              </a:spcBef>
            </a:pPr>
            <a:r>
              <a:rPr lang="en-US" altLang="zh-CN" sz="2400"/>
              <a:t>B</a:t>
            </a:r>
          </a:p>
        </p:txBody>
      </p:sp>
      <p:sp>
        <p:nvSpPr>
          <p:cNvPr id="1739816" name="Rectangle 40"/>
          <p:cNvSpPr>
            <a:spLocks noChangeArrowheads="1"/>
          </p:cNvSpPr>
          <p:nvPr/>
        </p:nvSpPr>
        <p:spPr bwMode="auto">
          <a:xfrm>
            <a:off x="971550" y="4510088"/>
            <a:ext cx="863600" cy="431800"/>
          </a:xfrm>
          <a:prstGeom prst="rect">
            <a:avLst/>
          </a:prstGeom>
          <a:solidFill>
            <a:srgbClr val="FFFF66"/>
          </a:solidFill>
          <a:ln w="28575" algn="ctr">
            <a:solidFill>
              <a:schemeClr val="tx1"/>
            </a:solidFill>
            <a:miter lim="800000"/>
            <a:headEnd/>
            <a:tailEnd type="none" w="med" len="lg"/>
          </a:ln>
          <a:effectLst/>
        </p:spPr>
        <p:txBody>
          <a:bodyPr wrap="none" anchor="ctr"/>
          <a:lstStyle/>
          <a:p>
            <a:pPr>
              <a:spcBef>
                <a:spcPct val="0"/>
              </a:spcBef>
            </a:pPr>
            <a:r>
              <a:rPr lang="en-US" altLang="zh-CN" sz="2400"/>
              <a:t>A</a:t>
            </a:r>
          </a:p>
        </p:txBody>
      </p:sp>
      <p:sp>
        <p:nvSpPr>
          <p:cNvPr id="1739817" name="Rectangle 41"/>
          <p:cNvSpPr>
            <a:spLocks noChangeArrowheads="1"/>
          </p:cNvSpPr>
          <p:nvPr/>
        </p:nvSpPr>
        <p:spPr bwMode="auto">
          <a:xfrm>
            <a:off x="2700338" y="4510088"/>
            <a:ext cx="863600" cy="431800"/>
          </a:xfrm>
          <a:prstGeom prst="rect">
            <a:avLst/>
          </a:prstGeom>
          <a:solidFill>
            <a:srgbClr val="FFFF66"/>
          </a:solidFill>
          <a:ln w="28575" algn="ctr">
            <a:solidFill>
              <a:schemeClr val="tx1"/>
            </a:solidFill>
            <a:miter lim="800000"/>
            <a:headEnd/>
            <a:tailEnd type="none" w="med" len="lg"/>
          </a:ln>
          <a:effectLst/>
        </p:spPr>
        <p:txBody>
          <a:bodyPr wrap="none" anchor="ctr"/>
          <a:lstStyle/>
          <a:p>
            <a:pPr>
              <a:spcBef>
                <a:spcPct val="0"/>
              </a:spcBef>
            </a:pPr>
            <a:r>
              <a:rPr lang="en-US" altLang="zh-CN" sz="2400"/>
              <a:t>C</a:t>
            </a:r>
          </a:p>
        </p:txBody>
      </p:sp>
      <p:sp>
        <p:nvSpPr>
          <p:cNvPr id="1739818" name="Line 42"/>
          <p:cNvSpPr>
            <a:spLocks noChangeShapeType="1"/>
          </p:cNvSpPr>
          <p:nvPr/>
        </p:nvSpPr>
        <p:spPr bwMode="auto">
          <a:xfrm flipV="1">
            <a:off x="1403350" y="3573463"/>
            <a:ext cx="647700" cy="936625"/>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739819" name="Line 43"/>
          <p:cNvSpPr>
            <a:spLocks noChangeShapeType="1"/>
          </p:cNvSpPr>
          <p:nvPr/>
        </p:nvSpPr>
        <p:spPr bwMode="auto">
          <a:xfrm>
            <a:off x="2484438" y="3573463"/>
            <a:ext cx="647700" cy="936625"/>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739820" name="Text Box 44"/>
          <p:cNvSpPr txBox="1">
            <a:spLocks noChangeArrowheads="1"/>
          </p:cNvSpPr>
          <p:nvPr/>
        </p:nvSpPr>
        <p:spPr bwMode="auto">
          <a:xfrm>
            <a:off x="1258888" y="3790950"/>
            <a:ext cx="576262" cy="457200"/>
          </a:xfrm>
          <a:prstGeom prst="rect">
            <a:avLst/>
          </a:prstGeom>
          <a:noFill/>
          <a:ln w="28575" algn="ctr">
            <a:noFill/>
            <a:miter lim="800000"/>
            <a:headEnd/>
            <a:tailEnd type="none" w="med" len="lg"/>
          </a:ln>
          <a:effectLst/>
        </p:spPr>
        <p:txBody>
          <a:bodyPr>
            <a:spAutoFit/>
          </a:bodyPr>
          <a:lstStyle/>
          <a:p>
            <a:r>
              <a:rPr lang="en-US" altLang="zh-CN" sz="2400" i="1">
                <a:solidFill>
                  <a:srgbClr val="0000FF"/>
                </a:solidFill>
              </a:rPr>
              <a:t>t</a:t>
            </a:r>
          </a:p>
        </p:txBody>
      </p:sp>
      <p:sp>
        <p:nvSpPr>
          <p:cNvPr id="1739821" name="Text Box 45"/>
          <p:cNvSpPr txBox="1">
            <a:spLocks noChangeArrowheads="1"/>
          </p:cNvSpPr>
          <p:nvPr/>
        </p:nvSpPr>
        <p:spPr bwMode="auto">
          <a:xfrm>
            <a:off x="2843213" y="3765550"/>
            <a:ext cx="1008062" cy="457200"/>
          </a:xfrm>
          <a:prstGeom prst="rect">
            <a:avLst/>
          </a:prstGeom>
          <a:noFill/>
          <a:ln w="28575" algn="ctr">
            <a:noFill/>
            <a:miter lim="800000"/>
            <a:headEnd/>
            <a:tailEnd type="none" w="med" len="lg"/>
          </a:ln>
          <a:effectLst/>
        </p:spPr>
        <p:txBody>
          <a:bodyPr>
            <a:spAutoFit/>
          </a:bodyPr>
          <a:lstStyle/>
          <a:p>
            <a:pPr algn="l"/>
            <a:r>
              <a:rPr lang="en-US" altLang="zh-CN" sz="2400" i="1">
                <a:solidFill>
                  <a:srgbClr val="0000FF"/>
                </a:solidFill>
              </a:rPr>
              <a:t>t +Δt</a:t>
            </a:r>
          </a:p>
        </p:txBody>
      </p:sp>
      <p:sp>
        <p:nvSpPr>
          <p:cNvPr id="1739822" name="Rectangle 46"/>
          <p:cNvSpPr>
            <a:spLocks noChangeArrowheads="1"/>
          </p:cNvSpPr>
          <p:nvPr/>
        </p:nvSpPr>
        <p:spPr bwMode="auto">
          <a:xfrm>
            <a:off x="6299200" y="3068638"/>
            <a:ext cx="863600" cy="504825"/>
          </a:xfrm>
          <a:prstGeom prst="rect">
            <a:avLst/>
          </a:prstGeom>
          <a:solidFill>
            <a:srgbClr val="FFFF66"/>
          </a:solidFill>
          <a:ln w="28575" algn="ctr">
            <a:solidFill>
              <a:schemeClr val="tx1"/>
            </a:solidFill>
            <a:miter lim="800000"/>
            <a:headEnd/>
            <a:tailEnd type="none" w="med" len="lg"/>
          </a:ln>
          <a:effectLst/>
        </p:spPr>
        <p:txBody>
          <a:bodyPr wrap="none" anchor="ctr"/>
          <a:lstStyle/>
          <a:p>
            <a:pPr>
              <a:spcBef>
                <a:spcPct val="0"/>
              </a:spcBef>
            </a:pPr>
            <a:r>
              <a:rPr lang="en-US" altLang="zh-CN" sz="2400"/>
              <a:t>B</a:t>
            </a:r>
          </a:p>
        </p:txBody>
      </p:sp>
      <p:sp>
        <p:nvSpPr>
          <p:cNvPr id="1739823" name="Rectangle 47"/>
          <p:cNvSpPr>
            <a:spLocks noChangeArrowheads="1"/>
          </p:cNvSpPr>
          <p:nvPr/>
        </p:nvSpPr>
        <p:spPr bwMode="auto">
          <a:xfrm>
            <a:off x="5435600" y="4510088"/>
            <a:ext cx="863600" cy="431800"/>
          </a:xfrm>
          <a:prstGeom prst="rect">
            <a:avLst/>
          </a:prstGeom>
          <a:solidFill>
            <a:srgbClr val="FFFF66"/>
          </a:solidFill>
          <a:ln w="28575" algn="ctr">
            <a:solidFill>
              <a:schemeClr val="tx1"/>
            </a:solidFill>
            <a:miter lim="800000"/>
            <a:headEnd/>
            <a:tailEnd type="none" w="med" len="lg"/>
          </a:ln>
          <a:effectLst/>
        </p:spPr>
        <p:txBody>
          <a:bodyPr wrap="none" anchor="ctr"/>
          <a:lstStyle/>
          <a:p>
            <a:pPr>
              <a:spcBef>
                <a:spcPct val="0"/>
              </a:spcBef>
            </a:pPr>
            <a:r>
              <a:rPr lang="en-US" altLang="zh-CN" sz="2400"/>
              <a:t>A</a:t>
            </a:r>
          </a:p>
        </p:txBody>
      </p:sp>
      <p:sp>
        <p:nvSpPr>
          <p:cNvPr id="1739824" name="Rectangle 48"/>
          <p:cNvSpPr>
            <a:spLocks noChangeArrowheads="1"/>
          </p:cNvSpPr>
          <p:nvPr/>
        </p:nvSpPr>
        <p:spPr bwMode="auto">
          <a:xfrm>
            <a:off x="7164388" y="4510088"/>
            <a:ext cx="863600" cy="431800"/>
          </a:xfrm>
          <a:prstGeom prst="rect">
            <a:avLst/>
          </a:prstGeom>
          <a:solidFill>
            <a:srgbClr val="FFFF66"/>
          </a:solidFill>
          <a:ln w="28575" algn="ctr">
            <a:solidFill>
              <a:schemeClr val="tx1"/>
            </a:solidFill>
            <a:miter lim="800000"/>
            <a:headEnd/>
            <a:tailEnd type="none" w="med" len="lg"/>
          </a:ln>
          <a:effectLst/>
        </p:spPr>
        <p:txBody>
          <a:bodyPr wrap="none" anchor="ctr"/>
          <a:lstStyle/>
          <a:p>
            <a:pPr>
              <a:spcBef>
                <a:spcPct val="0"/>
              </a:spcBef>
            </a:pPr>
            <a:r>
              <a:rPr lang="en-US" altLang="zh-CN" sz="2400"/>
              <a:t>C</a:t>
            </a:r>
          </a:p>
        </p:txBody>
      </p:sp>
      <p:sp>
        <p:nvSpPr>
          <p:cNvPr id="1739825" name="Line 49"/>
          <p:cNvSpPr>
            <a:spLocks noChangeShapeType="1"/>
          </p:cNvSpPr>
          <p:nvPr/>
        </p:nvSpPr>
        <p:spPr bwMode="auto">
          <a:xfrm flipV="1">
            <a:off x="5867400" y="3573463"/>
            <a:ext cx="647700" cy="936625"/>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739826" name="Text Box 50"/>
          <p:cNvSpPr txBox="1">
            <a:spLocks noChangeArrowheads="1"/>
          </p:cNvSpPr>
          <p:nvPr/>
        </p:nvSpPr>
        <p:spPr bwMode="auto">
          <a:xfrm>
            <a:off x="5722938" y="3790950"/>
            <a:ext cx="576262" cy="457200"/>
          </a:xfrm>
          <a:prstGeom prst="rect">
            <a:avLst/>
          </a:prstGeom>
          <a:noFill/>
          <a:ln w="28575" algn="ctr">
            <a:noFill/>
            <a:miter lim="800000"/>
            <a:headEnd/>
            <a:tailEnd type="none" w="med" len="lg"/>
          </a:ln>
          <a:effectLst/>
        </p:spPr>
        <p:txBody>
          <a:bodyPr>
            <a:spAutoFit/>
          </a:bodyPr>
          <a:lstStyle/>
          <a:p>
            <a:r>
              <a:rPr lang="en-US" altLang="zh-CN" sz="2400" i="1">
                <a:solidFill>
                  <a:srgbClr val="0000FF"/>
                </a:solidFill>
              </a:rPr>
              <a:t>t</a:t>
            </a:r>
          </a:p>
        </p:txBody>
      </p:sp>
      <p:sp>
        <p:nvSpPr>
          <p:cNvPr id="1739827" name="Line 51"/>
          <p:cNvSpPr>
            <a:spLocks noChangeShapeType="1"/>
          </p:cNvSpPr>
          <p:nvPr/>
        </p:nvSpPr>
        <p:spPr bwMode="auto">
          <a:xfrm>
            <a:off x="6299200" y="4724400"/>
            <a:ext cx="863600" cy="0"/>
          </a:xfrm>
          <a:prstGeom prst="line">
            <a:avLst/>
          </a:prstGeom>
          <a:noFill/>
          <a:ln w="28575">
            <a:solidFill>
              <a:srgbClr val="CC0000"/>
            </a:solidFill>
            <a:round/>
            <a:headEnd/>
            <a:tailEnd type="triangle" w="med" len="lg"/>
          </a:ln>
          <a:effectLst/>
        </p:spPr>
        <p:txBody>
          <a:bodyPr wrap="none" anchor="ctr"/>
          <a:lstStyle/>
          <a:p>
            <a:endParaRPr lang="zh-CN" altLang="en-US"/>
          </a:p>
        </p:txBody>
      </p:sp>
      <p:sp>
        <p:nvSpPr>
          <p:cNvPr id="1739828" name="Text Box 52"/>
          <p:cNvSpPr txBox="1">
            <a:spLocks noChangeArrowheads="1"/>
          </p:cNvSpPr>
          <p:nvPr/>
        </p:nvSpPr>
        <p:spPr bwMode="auto">
          <a:xfrm>
            <a:off x="6443663" y="4292600"/>
            <a:ext cx="576262" cy="457200"/>
          </a:xfrm>
          <a:prstGeom prst="rect">
            <a:avLst/>
          </a:prstGeom>
          <a:noFill/>
          <a:ln w="28575" algn="ctr">
            <a:noFill/>
            <a:miter lim="800000"/>
            <a:headEnd/>
            <a:tailEnd type="none" w="med" len="lg"/>
          </a:ln>
          <a:effectLst/>
        </p:spPr>
        <p:txBody>
          <a:bodyPr>
            <a:spAutoFit/>
          </a:bodyPr>
          <a:lstStyle/>
          <a:p>
            <a:r>
              <a:rPr lang="en-US" altLang="zh-CN" sz="2400" i="1">
                <a:solidFill>
                  <a:srgbClr val="CC0000"/>
                </a:solidFill>
              </a:rPr>
              <a:t>t</a:t>
            </a:r>
          </a:p>
        </p:txBody>
      </p:sp>
      <p:sp>
        <p:nvSpPr>
          <p:cNvPr id="1739829" name="Text Box 53"/>
          <p:cNvSpPr txBox="1">
            <a:spLocks noChangeArrowheads="1"/>
          </p:cNvSpPr>
          <p:nvPr/>
        </p:nvSpPr>
        <p:spPr bwMode="auto">
          <a:xfrm>
            <a:off x="3995738" y="3284538"/>
            <a:ext cx="1296987" cy="1006475"/>
          </a:xfrm>
          <a:prstGeom prst="rect">
            <a:avLst/>
          </a:prstGeom>
          <a:noFill/>
          <a:ln w="28575" algn="ctr">
            <a:noFill/>
            <a:miter lim="800000"/>
            <a:headEnd/>
            <a:tailEnd type="none" w="med" len="lg"/>
          </a:ln>
          <a:effectLst/>
        </p:spPr>
        <p:txBody>
          <a:bodyPr>
            <a:spAutoFit/>
          </a:bodyPr>
          <a:lstStyle/>
          <a:p>
            <a:r>
              <a:rPr lang="zh-CN" altLang="en-US" sz="6000" b="0">
                <a:latin typeface="Arial" charset="0"/>
              </a:rPr>
              <a:t>≌</a:t>
            </a:r>
          </a:p>
        </p:txBody>
      </p:sp>
      <p:sp>
        <p:nvSpPr>
          <p:cNvPr id="1739830" name="Text Box 54"/>
          <p:cNvSpPr txBox="1">
            <a:spLocks noChangeArrowheads="1"/>
          </p:cNvSpPr>
          <p:nvPr/>
        </p:nvSpPr>
        <p:spPr bwMode="auto">
          <a:xfrm>
            <a:off x="5938838" y="4941888"/>
            <a:ext cx="1512887" cy="457200"/>
          </a:xfrm>
          <a:prstGeom prst="rect">
            <a:avLst/>
          </a:prstGeom>
          <a:noFill/>
          <a:ln w="28575" algn="ctr">
            <a:noFill/>
            <a:miter lim="800000"/>
            <a:headEnd/>
            <a:tailEnd type="none" w="med" len="lg"/>
          </a:ln>
          <a:effectLst/>
        </p:spPr>
        <p:txBody>
          <a:bodyPr>
            <a:spAutoFit/>
          </a:bodyPr>
          <a:lstStyle/>
          <a:p>
            <a:r>
              <a:rPr lang="zh-CN" altLang="en-US" sz="2400">
                <a:solidFill>
                  <a:srgbClr val="FF6600"/>
                </a:solidFill>
                <a:latin typeface="Arial" charset="0"/>
              </a:rPr>
              <a:t>专用路径</a:t>
            </a:r>
          </a:p>
        </p:txBody>
      </p:sp>
      <p:sp>
        <p:nvSpPr>
          <p:cNvPr id="1739831" name="Rectangle 55"/>
          <p:cNvSpPr>
            <a:spLocks noChangeArrowheads="1"/>
          </p:cNvSpPr>
          <p:nvPr/>
        </p:nvSpPr>
        <p:spPr bwMode="auto">
          <a:xfrm>
            <a:off x="5580063" y="620713"/>
            <a:ext cx="3260725" cy="647700"/>
          </a:xfrm>
          <a:prstGeom prst="rect">
            <a:avLst/>
          </a:prstGeom>
          <a:solidFill>
            <a:srgbClr val="CCFF99"/>
          </a:solidFill>
          <a:ln w="28575">
            <a:solidFill>
              <a:srgbClr val="006600"/>
            </a:solidFill>
            <a:miter lim="800000"/>
            <a:headEnd/>
            <a:tailEnd/>
          </a:ln>
          <a:effectLst>
            <a:outerShdw dist="107763" dir="2700000" algn="ctr" rotWithShape="0">
              <a:schemeClr val="bg2">
                <a:alpha val="50000"/>
              </a:schemeClr>
            </a:outerShdw>
          </a:effectLst>
        </p:spPr>
        <p:txBody>
          <a:bodyPr anchor="ctr"/>
          <a:lstStyle/>
          <a:p>
            <a:pPr>
              <a:spcBef>
                <a:spcPct val="0"/>
              </a:spcBef>
            </a:pPr>
            <a:r>
              <a:rPr lang="zh-CN" altLang="en-US">
                <a:solidFill>
                  <a:srgbClr val="CC0066"/>
                </a:solidFill>
                <a:latin typeface="Arial" charset="0"/>
                <a:ea typeface="黑体" pitchFamily="2" charset="-122"/>
              </a:rPr>
              <a:t>局部性相关的处理</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398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398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398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398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1739825"/>
                                        </p:tgtEl>
                                        <p:attrNameLst>
                                          <p:attrName>style.visibility</p:attrName>
                                        </p:attrNameLst>
                                      </p:cBhvr>
                                      <p:to>
                                        <p:strVal val="visible"/>
                                      </p:to>
                                    </p:set>
                                    <p:animEffect transition="in" filter="strips(upRight)">
                                      <p:cBhvr>
                                        <p:cTn id="17" dur="500"/>
                                        <p:tgtEl>
                                          <p:spTgt spid="1739825"/>
                                        </p:tgtEl>
                                      </p:cBhvr>
                                    </p:animEffect>
                                  </p:childTnLst>
                                </p:cTn>
                              </p:par>
                              <p:par>
                                <p:cTn id="18" presetID="18" presetClass="entr" presetSubtype="6" fill="hold" grpId="0" nodeType="withEffect">
                                  <p:stCondLst>
                                    <p:cond delay="0"/>
                                  </p:stCondLst>
                                  <p:childTnLst>
                                    <p:set>
                                      <p:cBhvr>
                                        <p:cTn id="19" dur="1" fill="hold">
                                          <p:stCondLst>
                                            <p:cond delay="0"/>
                                          </p:stCondLst>
                                        </p:cTn>
                                        <p:tgtEl>
                                          <p:spTgt spid="1739827"/>
                                        </p:tgtEl>
                                        <p:attrNameLst>
                                          <p:attrName>style.visibility</p:attrName>
                                        </p:attrNameLst>
                                      </p:cBhvr>
                                      <p:to>
                                        <p:strVal val="visible"/>
                                      </p:to>
                                    </p:set>
                                    <p:animEffect transition="in" filter="strips(downRight)">
                                      <p:cBhvr>
                                        <p:cTn id="20" dur="500"/>
                                        <p:tgtEl>
                                          <p:spTgt spid="1739827"/>
                                        </p:tgtEl>
                                      </p:cBhvr>
                                    </p:animEffec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0"/>
                                          </p:stCondLst>
                                        </p:cTn>
                                        <p:tgtEl>
                                          <p:spTgt spid="1739826"/>
                                        </p:tgtEl>
                                        <p:attrNameLst>
                                          <p:attrName>style.visibility</p:attrName>
                                        </p:attrNameLst>
                                      </p:cBhvr>
                                      <p:to>
                                        <p:strVal val="visible"/>
                                      </p:to>
                                    </p:set>
                                  </p:childTnLst>
                                </p:cTn>
                              </p:par>
                            </p:childTnLst>
                          </p:cTn>
                        </p:par>
                        <p:par>
                          <p:cTn id="24" fill="hold">
                            <p:stCondLst>
                              <p:cond delay="500"/>
                            </p:stCondLst>
                            <p:childTnLst>
                              <p:par>
                                <p:cTn id="25" presetID="1" presetClass="entr" presetSubtype="0" fill="hold" grpId="0" nodeType="afterEffect">
                                  <p:stCondLst>
                                    <p:cond delay="0"/>
                                  </p:stCondLst>
                                  <p:childTnLst>
                                    <p:set>
                                      <p:cBhvr>
                                        <p:cTn id="26" dur="1" fill="hold">
                                          <p:stCondLst>
                                            <p:cond delay="0"/>
                                          </p:stCondLst>
                                        </p:cTn>
                                        <p:tgtEl>
                                          <p:spTgt spid="1739828"/>
                                        </p:tgtEl>
                                        <p:attrNameLst>
                                          <p:attrName>style.visibility</p:attrName>
                                        </p:attrNameLst>
                                      </p:cBhvr>
                                      <p:to>
                                        <p:strVal val="visible"/>
                                      </p:to>
                                    </p:set>
                                  </p:childTnLst>
                                </p:cTn>
                              </p:par>
                            </p:childTnLst>
                          </p:cTn>
                        </p:par>
                        <p:par>
                          <p:cTn id="27" fill="hold">
                            <p:stCondLst>
                              <p:cond delay="500"/>
                            </p:stCondLst>
                            <p:childTnLst>
                              <p:par>
                                <p:cTn id="28" presetID="1" presetClass="entr" presetSubtype="0" fill="hold" grpId="0" nodeType="afterEffect">
                                  <p:stCondLst>
                                    <p:cond delay="0"/>
                                  </p:stCondLst>
                                  <p:childTnLst>
                                    <p:set>
                                      <p:cBhvr>
                                        <p:cTn id="29" dur="1" fill="hold">
                                          <p:stCondLst>
                                            <p:cond delay="0"/>
                                          </p:stCondLst>
                                        </p:cTn>
                                        <p:tgtEl>
                                          <p:spTgt spid="17398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9822" grpId="0" animBg="1"/>
      <p:bldP spid="1739823" grpId="0" animBg="1"/>
      <p:bldP spid="1739824" grpId="0" animBg="1"/>
      <p:bldP spid="1739825" grpId="0" animBg="1"/>
      <p:bldP spid="1739826" grpId="0"/>
      <p:bldP spid="1739827" grpId="0" animBg="1"/>
      <p:bldP spid="1739828" grpId="0"/>
      <p:bldP spid="1739829" grpId="0"/>
      <p:bldP spid="1739830"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4"/>
          <p:cNvSpPr>
            <a:spLocks noGrp="1"/>
          </p:cNvSpPr>
          <p:nvPr>
            <p:ph type="sldNum" sz="quarter" idx="11"/>
          </p:nvPr>
        </p:nvSpPr>
        <p:spPr/>
        <p:txBody>
          <a:bodyPr/>
          <a:lstStyle/>
          <a:p>
            <a:fld id="{094F7956-9F37-450C-B3FF-E7984E86B993}" type="slidenum">
              <a:rPr lang="zh-CN" altLang="en-US"/>
              <a:pPr/>
              <a:t>63</a:t>
            </a:fld>
            <a:endParaRPr lang="en-US" altLang="zh-CN"/>
          </a:p>
        </p:txBody>
      </p:sp>
      <p:sp>
        <p:nvSpPr>
          <p:cNvPr id="1740802" name="Rectangle 2"/>
          <p:cNvSpPr>
            <a:spLocks noGrp="1" noChangeArrowheads="1"/>
          </p:cNvSpPr>
          <p:nvPr>
            <p:ph type="title"/>
          </p:nvPr>
        </p:nvSpPr>
        <p:spPr/>
        <p:txBody>
          <a:bodyPr/>
          <a:lstStyle/>
          <a:p>
            <a:r>
              <a:rPr lang="en-US" altLang="zh-CN"/>
              <a:t>7.7.3 </a:t>
            </a:r>
            <a:r>
              <a:rPr lang="zh-CN" altLang="en-US"/>
              <a:t>乱序执行和寄存器重命名 </a:t>
            </a:r>
            <a:r>
              <a:rPr lang="zh-CN" altLang="en-US">
                <a:solidFill>
                  <a:srgbClr val="FF0066"/>
                </a:solidFill>
              </a:rPr>
              <a:t>－</a:t>
            </a:r>
            <a:r>
              <a:rPr lang="en-US" altLang="zh-CN">
                <a:solidFill>
                  <a:srgbClr val="FF0066"/>
                </a:solidFill>
              </a:rPr>
              <a:t>Tomasulo</a:t>
            </a:r>
            <a:r>
              <a:rPr lang="zh-CN" altLang="en-US">
                <a:solidFill>
                  <a:srgbClr val="FF0066"/>
                </a:solidFill>
              </a:rPr>
              <a:t>算法</a:t>
            </a:r>
          </a:p>
        </p:txBody>
      </p:sp>
      <p:sp>
        <p:nvSpPr>
          <p:cNvPr id="1740803" name="Rectangle 3"/>
          <p:cNvSpPr>
            <a:spLocks noGrp="1" noChangeArrowheads="1"/>
          </p:cNvSpPr>
          <p:nvPr>
            <p:ph type="body" idx="1"/>
          </p:nvPr>
        </p:nvSpPr>
        <p:spPr>
          <a:xfrm>
            <a:off x="457200" y="1052513"/>
            <a:ext cx="8435975" cy="1296987"/>
          </a:xfrm>
          <a:noFill/>
          <a:ln/>
        </p:spPr>
        <p:txBody>
          <a:bodyPr/>
          <a:lstStyle/>
          <a:p>
            <a:pPr marL="533400" indent="-533400">
              <a:buFont typeface="Wingdings" pitchFamily="2" charset="2"/>
              <a:buNone/>
            </a:pPr>
            <a:r>
              <a:rPr lang="zh-CN" altLang="en-US">
                <a:solidFill>
                  <a:srgbClr val="CC0000"/>
                </a:solidFill>
                <a:ea typeface="黑体" pitchFamily="2" charset="-122"/>
              </a:rPr>
              <a:t>数据重定向</a:t>
            </a:r>
            <a:r>
              <a:rPr lang="zh-CN" altLang="en-US"/>
              <a:t>技术</a:t>
            </a:r>
          </a:p>
          <a:p>
            <a:pPr marL="533400" indent="-533400">
              <a:buSzTx/>
              <a:buFont typeface="Wingdings" pitchFamily="2" charset="2"/>
              <a:buAutoNum type="circleNumDbPlain" startAt="2"/>
            </a:pPr>
            <a:r>
              <a:rPr lang="zh-CN" altLang="en-US">
                <a:solidFill>
                  <a:srgbClr val="0000FF"/>
                </a:solidFill>
              </a:rPr>
              <a:t>写</a:t>
            </a:r>
            <a:r>
              <a:rPr lang="en-US" altLang="zh-CN">
                <a:solidFill>
                  <a:srgbClr val="0000FF"/>
                </a:solidFill>
              </a:rPr>
              <a:t>-</a:t>
            </a:r>
            <a:r>
              <a:rPr lang="zh-CN" altLang="en-US">
                <a:solidFill>
                  <a:srgbClr val="0000FF"/>
                </a:solidFill>
              </a:rPr>
              <a:t>写</a:t>
            </a:r>
            <a:r>
              <a:rPr lang="zh-CN" altLang="en-US"/>
              <a:t>数据相关（</a:t>
            </a:r>
            <a:r>
              <a:rPr lang="en-US" altLang="zh-CN">
                <a:solidFill>
                  <a:srgbClr val="CC0066"/>
                </a:solidFill>
              </a:rPr>
              <a:t>WAW</a:t>
            </a:r>
            <a:r>
              <a:rPr lang="zh-CN" altLang="en-US"/>
              <a:t>）</a:t>
            </a:r>
          </a:p>
        </p:txBody>
      </p:sp>
      <p:sp>
        <p:nvSpPr>
          <p:cNvPr id="1740820" name="Rectangle 20"/>
          <p:cNvSpPr>
            <a:spLocks noChangeArrowheads="1"/>
          </p:cNvSpPr>
          <p:nvPr/>
        </p:nvSpPr>
        <p:spPr bwMode="auto">
          <a:xfrm>
            <a:off x="1835150" y="3141663"/>
            <a:ext cx="863600" cy="431800"/>
          </a:xfrm>
          <a:prstGeom prst="rect">
            <a:avLst/>
          </a:prstGeom>
          <a:solidFill>
            <a:srgbClr val="FFFF66"/>
          </a:solidFill>
          <a:ln w="28575" algn="ctr">
            <a:solidFill>
              <a:schemeClr val="tx1"/>
            </a:solidFill>
            <a:miter lim="800000"/>
            <a:headEnd/>
            <a:tailEnd type="none" w="med" len="lg"/>
          </a:ln>
          <a:effectLst/>
        </p:spPr>
        <p:txBody>
          <a:bodyPr wrap="none" anchor="ctr"/>
          <a:lstStyle/>
          <a:p>
            <a:pPr>
              <a:spcBef>
                <a:spcPct val="0"/>
              </a:spcBef>
            </a:pPr>
            <a:r>
              <a:rPr lang="en-US" altLang="zh-CN" sz="2400"/>
              <a:t>B</a:t>
            </a:r>
          </a:p>
        </p:txBody>
      </p:sp>
      <p:sp>
        <p:nvSpPr>
          <p:cNvPr id="1740821" name="Rectangle 21"/>
          <p:cNvSpPr>
            <a:spLocks noChangeArrowheads="1"/>
          </p:cNvSpPr>
          <p:nvPr/>
        </p:nvSpPr>
        <p:spPr bwMode="auto">
          <a:xfrm>
            <a:off x="971550" y="4510088"/>
            <a:ext cx="863600" cy="431800"/>
          </a:xfrm>
          <a:prstGeom prst="rect">
            <a:avLst/>
          </a:prstGeom>
          <a:solidFill>
            <a:srgbClr val="FFFF66"/>
          </a:solidFill>
          <a:ln w="28575" algn="ctr">
            <a:solidFill>
              <a:schemeClr val="tx1"/>
            </a:solidFill>
            <a:miter lim="800000"/>
            <a:headEnd/>
            <a:tailEnd type="none" w="med" len="lg"/>
          </a:ln>
          <a:effectLst/>
        </p:spPr>
        <p:txBody>
          <a:bodyPr wrap="none" anchor="ctr"/>
          <a:lstStyle/>
          <a:p>
            <a:pPr>
              <a:spcBef>
                <a:spcPct val="0"/>
              </a:spcBef>
            </a:pPr>
            <a:r>
              <a:rPr lang="en-US" altLang="zh-CN" sz="2400"/>
              <a:t>A</a:t>
            </a:r>
          </a:p>
        </p:txBody>
      </p:sp>
      <p:sp>
        <p:nvSpPr>
          <p:cNvPr id="1740822" name="Rectangle 22"/>
          <p:cNvSpPr>
            <a:spLocks noChangeArrowheads="1"/>
          </p:cNvSpPr>
          <p:nvPr/>
        </p:nvSpPr>
        <p:spPr bwMode="auto">
          <a:xfrm>
            <a:off x="2700338" y="4510088"/>
            <a:ext cx="863600" cy="431800"/>
          </a:xfrm>
          <a:prstGeom prst="rect">
            <a:avLst/>
          </a:prstGeom>
          <a:solidFill>
            <a:srgbClr val="FFFF66"/>
          </a:solidFill>
          <a:ln w="28575" algn="ctr">
            <a:solidFill>
              <a:schemeClr val="tx1"/>
            </a:solidFill>
            <a:miter lim="800000"/>
            <a:headEnd/>
            <a:tailEnd type="none" w="med" len="lg"/>
          </a:ln>
          <a:effectLst/>
        </p:spPr>
        <p:txBody>
          <a:bodyPr wrap="none" anchor="ctr"/>
          <a:lstStyle/>
          <a:p>
            <a:pPr>
              <a:spcBef>
                <a:spcPct val="0"/>
              </a:spcBef>
            </a:pPr>
            <a:r>
              <a:rPr lang="en-US" altLang="zh-CN" sz="2400"/>
              <a:t>C</a:t>
            </a:r>
          </a:p>
        </p:txBody>
      </p:sp>
      <p:sp>
        <p:nvSpPr>
          <p:cNvPr id="1740823" name="Line 23"/>
          <p:cNvSpPr>
            <a:spLocks noChangeShapeType="1"/>
          </p:cNvSpPr>
          <p:nvPr/>
        </p:nvSpPr>
        <p:spPr bwMode="auto">
          <a:xfrm flipV="1">
            <a:off x="1403350" y="3573463"/>
            <a:ext cx="647700" cy="936625"/>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740824" name="Line 24"/>
          <p:cNvSpPr>
            <a:spLocks noChangeShapeType="1"/>
          </p:cNvSpPr>
          <p:nvPr/>
        </p:nvSpPr>
        <p:spPr bwMode="auto">
          <a:xfrm>
            <a:off x="2484438" y="3573463"/>
            <a:ext cx="647700" cy="936625"/>
          </a:xfrm>
          <a:prstGeom prst="line">
            <a:avLst/>
          </a:prstGeom>
          <a:noFill/>
          <a:ln w="28575">
            <a:solidFill>
              <a:schemeClr val="tx1"/>
            </a:solidFill>
            <a:round/>
            <a:headEnd type="triangle" w="med" len="lg"/>
            <a:tailEnd type="none" w="med" len="lg"/>
          </a:ln>
          <a:effectLst/>
        </p:spPr>
        <p:txBody>
          <a:bodyPr wrap="none" anchor="ctr"/>
          <a:lstStyle/>
          <a:p>
            <a:endParaRPr lang="zh-CN" altLang="en-US"/>
          </a:p>
        </p:txBody>
      </p:sp>
      <p:sp>
        <p:nvSpPr>
          <p:cNvPr id="1740825" name="Text Box 25"/>
          <p:cNvSpPr txBox="1">
            <a:spLocks noChangeArrowheads="1"/>
          </p:cNvSpPr>
          <p:nvPr/>
        </p:nvSpPr>
        <p:spPr bwMode="auto">
          <a:xfrm>
            <a:off x="1258888" y="3790950"/>
            <a:ext cx="576262" cy="457200"/>
          </a:xfrm>
          <a:prstGeom prst="rect">
            <a:avLst/>
          </a:prstGeom>
          <a:noFill/>
          <a:ln w="28575" algn="ctr">
            <a:noFill/>
            <a:miter lim="800000"/>
            <a:headEnd/>
            <a:tailEnd type="none" w="med" len="lg"/>
          </a:ln>
          <a:effectLst/>
        </p:spPr>
        <p:txBody>
          <a:bodyPr>
            <a:spAutoFit/>
          </a:bodyPr>
          <a:lstStyle/>
          <a:p>
            <a:r>
              <a:rPr lang="en-US" altLang="zh-CN" sz="2400" i="1">
                <a:solidFill>
                  <a:srgbClr val="0000FF"/>
                </a:solidFill>
              </a:rPr>
              <a:t>t</a:t>
            </a:r>
          </a:p>
        </p:txBody>
      </p:sp>
      <p:sp>
        <p:nvSpPr>
          <p:cNvPr id="1740826" name="Text Box 26"/>
          <p:cNvSpPr txBox="1">
            <a:spLocks noChangeArrowheads="1"/>
          </p:cNvSpPr>
          <p:nvPr/>
        </p:nvSpPr>
        <p:spPr bwMode="auto">
          <a:xfrm>
            <a:off x="2843213" y="3765550"/>
            <a:ext cx="1008062" cy="457200"/>
          </a:xfrm>
          <a:prstGeom prst="rect">
            <a:avLst/>
          </a:prstGeom>
          <a:noFill/>
          <a:ln w="28575" algn="ctr">
            <a:noFill/>
            <a:miter lim="800000"/>
            <a:headEnd/>
            <a:tailEnd type="none" w="med" len="lg"/>
          </a:ln>
          <a:effectLst/>
        </p:spPr>
        <p:txBody>
          <a:bodyPr>
            <a:spAutoFit/>
          </a:bodyPr>
          <a:lstStyle/>
          <a:p>
            <a:pPr algn="l"/>
            <a:r>
              <a:rPr lang="en-US" altLang="zh-CN" sz="2400" i="1">
                <a:solidFill>
                  <a:srgbClr val="0000FF"/>
                </a:solidFill>
              </a:rPr>
              <a:t>t +Δt</a:t>
            </a:r>
          </a:p>
        </p:txBody>
      </p:sp>
      <p:sp>
        <p:nvSpPr>
          <p:cNvPr id="1740827" name="Rectangle 27"/>
          <p:cNvSpPr>
            <a:spLocks noChangeArrowheads="1"/>
          </p:cNvSpPr>
          <p:nvPr/>
        </p:nvSpPr>
        <p:spPr bwMode="auto">
          <a:xfrm>
            <a:off x="6299200" y="3068638"/>
            <a:ext cx="863600" cy="504825"/>
          </a:xfrm>
          <a:prstGeom prst="rect">
            <a:avLst/>
          </a:prstGeom>
          <a:solidFill>
            <a:srgbClr val="FFFF66"/>
          </a:solidFill>
          <a:ln w="28575" algn="ctr">
            <a:solidFill>
              <a:schemeClr val="tx1"/>
            </a:solidFill>
            <a:miter lim="800000"/>
            <a:headEnd/>
            <a:tailEnd type="none" w="med" len="lg"/>
          </a:ln>
          <a:effectLst/>
        </p:spPr>
        <p:txBody>
          <a:bodyPr wrap="none" anchor="ctr"/>
          <a:lstStyle/>
          <a:p>
            <a:pPr>
              <a:spcBef>
                <a:spcPct val="0"/>
              </a:spcBef>
            </a:pPr>
            <a:r>
              <a:rPr lang="en-US" altLang="zh-CN" sz="2400"/>
              <a:t>B</a:t>
            </a:r>
          </a:p>
        </p:txBody>
      </p:sp>
      <p:sp>
        <p:nvSpPr>
          <p:cNvPr id="1740828" name="Rectangle 28"/>
          <p:cNvSpPr>
            <a:spLocks noChangeArrowheads="1"/>
          </p:cNvSpPr>
          <p:nvPr/>
        </p:nvSpPr>
        <p:spPr bwMode="auto">
          <a:xfrm>
            <a:off x="5435600" y="4510088"/>
            <a:ext cx="863600" cy="431800"/>
          </a:xfrm>
          <a:prstGeom prst="rect">
            <a:avLst/>
          </a:prstGeom>
          <a:solidFill>
            <a:srgbClr val="FFFF66"/>
          </a:solidFill>
          <a:ln w="28575" algn="ctr">
            <a:solidFill>
              <a:schemeClr val="tx1"/>
            </a:solidFill>
            <a:miter lim="800000"/>
            <a:headEnd/>
            <a:tailEnd type="none" w="med" len="lg"/>
          </a:ln>
          <a:effectLst/>
        </p:spPr>
        <p:txBody>
          <a:bodyPr wrap="none" anchor="ctr"/>
          <a:lstStyle/>
          <a:p>
            <a:pPr>
              <a:spcBef>
                <a:spcPct val="0"/>
              </a:spcBef>
            </a:pPr>
            <a:r>
              <a:rPr lang="en-US" altLang="zh-CN" sz="2400"/>
              <a:t>A</a:t>
            </a:r>
          </a:p>
        </p:txBody>
      </p:sp>
      <p:sp>
        <p:nvSpPr>
          <p:cNvPr id="1740829" name="Rectangle 29"/>
          <p:cNvSpPr>
            <a:spLocks noChangeArrowheads="1"/>
          </p:cNvSpPr>
          <p:nvPr/>
        </p:nvSpPr>
        <p:spPr bwMode="auto">
          <a:xfrm>
            <a:off x="7164388" y="4510088"/>
            <a:ext cx="863600" cy="431800"/>
          </a:xfrm>
          <a:prstGeom prst="rect">
            <a:avLst/>
          </a:prstGeom>
          <a:solidFill>
            <a:srgbClr val="FFFF66"/>
          </a:solidFill>
          <a:ln w="28575" algn="ctr">
            <a:solidFill>
              <a:schemeClr val="tx1"/>
            </a:solidFill>
            <a:miter lim="800000"/>
            <a:headEnd/>
            <a:tailEnd type="none" w="med" len="lg"/>
          </a:ln>
          <a:effectLst/>
        </p:spPr>
        <p:txBody>
          <a:bodyPr wrap="none" anchor="ctr"/>
          <a:lstStyle/>
          <a:p>
            <a:pPr>
              <a:spcBef>
                <a:spcPct val="0"/>
              </a:spcBef>
            </a:pPr>
            <a:r>
              <a:rPr lang="en-US" altLang="zh-CN" sz="2400"/>
              <a:t>C</a:t>
            </a:r>
          </a:p>
        </p:txBody>
      </p:sp>
      <p:sp>
        <p:nvSpPr>
          <p:cNvPr id="1740830" name="Text Box 30"/>
          <p:cNvSpPr txBox="1">
            <a:spLocks noChangeArrowheads="1"/>
          </p:cNvSpPr>
          <p:nvPr/>
        </p:nvSpPr>
        <p:spPr bwMode="auto">
          <a:xfrm>
            <a:off x="3995738" y="3284538"/>
            <a:ext cx="1296987" cy="1006475"/>
          </a:xfrm>
          <a:prstGeom prst="rect">
            <a:avLst/>
          </a:prstGeom>
          <a:noFill/>
          <a:ln w="28575" algn="ctr">
            <a:noFill/>
            <a:miter lim="800000"/>
            <a:headEnd/>
            <a:tailEnd type="none" w="med" len="lg"/>
          </a:ln>
          <a:effectLst/>
        </p:spPr>
        <p:txBody>
          <a:bodyPr>
            <a:spAutoFit/>
          </a:bodyPr>
          <a:lstStyle/>
          <a:p>
            <a:r>
              <a:rPr lang="zh-CN" altLang="en-US" sz="6000" b="0">
                <a:latin typeface="Arial" charset="0"/>
              </a:rPr>
              <a:t>≌</a:t>
            </a:r>
          </a:p>
        </p:txBody>
      </p:sp>
      <p:sp>
        <p:nvSpPr>
          <p:cNvPr id="1740831" name="Line 31"/>
          <p:cNvSpPr>
            <a:spLocks noChangeShapeType="1"/>
          </p:cNvSpPr>
          <p:nvPr/>
        </p:nvSpPr>
        <p:spPr bwMode="auto">
          <a:xfrm>
            <a:off x="6948488" y="3573463"/>
            <a:ext cx="647700" cy="936625"/>
          </a:xfrm>
          <a:prstGeom prst="line">
            <a:avLst/>
          </a:prstGeom>
          <a:noFill/>
          <a:ln w="28575">
            <a:solidFill>
              <a:schemeClr val="tx1"/>
            </a:solidFill>
            <a:round/>
            <a:headEnd type="triangle" w="med" len="lg"/>
            <a:tailEnd type="none" w="med" len="lg"/>
          </a:ln>
          <a:effectLst/>
        </p:spPr>
        <p:txBody>
          <a:bodyPr wrap="none" anchor="ctr"/>
          <a:lstStyle/>
          <a:p>
            <a:endParaRPr lang="zh-CN" altLang="en-US"/>
          </a:p>
        </p:txBody>
      </p:sp>
      <p:sp>
        <p:nvSpPr>
          <p:cNvPr id="1740832" name="Text Box 32"/>
          <p:cNvSpPr txBox="1">
            <a:spLocks noChangeArrowheads="1"/>
          </p:cNvSpPr>
          <p:nvPr/>
        </p:nvSpPr>
        <p:spPr bwMode="auto">
          <a:xfrm>
            <a:off x="7307263" y="3765550"/>
            <a:ext cx="1008062" cy="457200"/>
          </a:xfrm>
          <a:prstGeom prst="rect">
            <a:avLst/>
          </a:prstGeom>
          <a:noFill/>
          <a:ln w="28575" algn="ctr">
            <a:noFill/>
            <a:miter lim="800000"/>
            <a:headEnd/>
            <a:tailEnd type="none" w="med" len="lg"/>
          </a:ln>
          <a:effectLst/>
        </p:spPr>
        <p:txBody>
          <a:bodyPr>
            <a:spAutoFit/>
          </a:bodyPr>
          <a:lstStyle/>
          <a:p>
            <a:pPr algn="l"/>
            <a:r>
              <a:rPr lang="en-US" altLang="zh-CN" sz="2400" i="1">
                <a:solidFill>
                  <a:srgbClr val="0000FF"/>
                </a:solidFill>
              </a:rPr>
              <a:t>t +Δt</a:t>
            </a:r>
          </a:p>
        </p:txBody>
      </p:sp>
      <p:sp>
        <p:nvSpPr>
          <p:cNvPr id="1740833" name="Rectangle 33"/>
          <p:cNvSpPr>
            <a:spLocks noChangeArrowheads="1"/>
          </p:cNvSpPr>
          <p:nvPr/>
        </p:nvSpPr>
        <p:spPr bwMode="auto">
          <a:xfrm>
            <a:off x="5580063" y="620713"/>
            <a:ext cx="3260725" cy="647700"/>
          </a:xfrm>
          <a:prstGeom prst="rect">
            <a:avLst/>
          </a:prstGeom>
          <a:solidFill>
            <a:srgbClr val="CCFF99"/>
          </a:solidFill>
          <a:ln w="28575">
            <a:solidFill>
              <a:srgbClr val="006600"/>
            </a:solidFill>
            <a:miter lim="800000"/>
            <a:headEnd/>
            <a:tailEnd/>
          </a:ln>
          <a:effectLst>
            <a:outerShdw dist="107763" dir="2700000" algn="ctr" rotWithShape="0">
              <a:schemeClr val="bg2">
                <a:alpha val="50000"/>
              </a:schemeClr>
            </a:outerShdw>
          </a:effectLst>
        </p:spPr>
        <p:txBody>
          <a:bodyPr anchor="ctr"/>
          <a:lstStyle/>
          <a:p>
            <a:pPr>
              <a:spcBef>
                <a:spcPct val="0"/>
              </a:spcBef>
            </a:pPr>
            <a:r>
              <a:rPr lang="zh-CN" altLang="en-US">
                <a:solidFill>
                  <a:srgbClr val="CC0066"/>
                </a:solidFill>
                <a:latin typeface="Arial" charset="0"/>
                <a:ea typeface="黑体" pitchFamily="2" charset="-122"/>
              </a:rPr>
              <a:t>局部性相关的处理</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08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408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408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408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8" presetClass="entr" presetSubtype="9" fill="hold" grpId="0" nodeType="clickEffect">
                                  <p:stCondLst>
                                    <p:cond delay="0"/>
                                  </p:stCondLst>
                                  <p:childTnLst>
                                    <p:set>
                                      <p:cBhvr>
                                        <p:cTn id="16" dur="1" fill="hold">
                                          <p:stCondLst>
                                            <p:cond delay="0"/>
                                          </p:stCondLst>
                                        </p:cTn>
                                        <p:tgtEl>
                                          <p:spTgt spid="1740831"/>
                                        </p:tgtEl>
                                        <p:attrNameLst>
                                          <p:attrName>style.visibility</p:attrName>
                                        </p:attrNameLst>
                                      </p:cBhvr>
                                      <p:to>
                                        <p:strVal val="visible"/>
                                      </p:to>
                                    </p:set>
                                    <p:animEffect transition="in" filter="strips(upLeft)">
                                      <p:cBhvr>
                                        <p:cTn id="17" dur="500"/>
                                        <p:tgtEl>
                                          <p:spTgt spid="1740831"/>
                                        </p:tgtEl>
                                      </p:cBhvr>
                                    </p:animEffec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0"/>
                                          </p:stCondLst>
                                        </p:cTn>
                                        <p:tgtEl>
                                          <p:spTgt spid="17408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27" grpId="0" animBg="1"/>
      <p:bldP spid="1740828" grpId="0" animBg="1"/>
      <p:bldP spid="1740829" grpId="0" animBg="1"/>
      <p:bldP spid="1740830" grpId="0"/>
      <p:bldP spid="1740831" grpId="0" animBg="1"/>
      <p:bldP spid="174083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0B6FB45C-298E-415F-956A-4BC565D70C7D}" type="slidenum">
              <a:rPr lang="zh-CN" altLang="en-US"/>
              <a:pPr/>
              <a:t>64</a:t>
            </a:fld>
            <a:endParaRPr lang="en-US" altLang="zh-CN"/>
          </a:p>
        </p:txBody>
      </p:sp>
      <p:sp>
        <p:nvSpPr>
          <p:cNvPr id="1741826" name="Rectangle 2"/>
          <p:cNvSpPr>
            <a:spLocks noGrp="1" noChangeArrowheads="1"/>
          </p:cNvSpPr>
          <p:nvPr>
            <p:ph type="title"/>
          </p:nvPr>
        </p:nvSpPr>
        <p:spPr/>
        <p:txBody>
          <a:bodyPr/>
          <a:lstStyle/>
          <a:p>
            <a:r>
              <a:rPr lang="en-US" altLang="zh-CN"/>
              <a:t>7.7.3 </a:t>
            </a:r>
            <a:r>
              <a:rPr lang="zh-CN" altLang="en-US"/>
              <a:t>乱序执行和寄存器重命名 </a:t>
            </a:r>
            <a:r>
              <a:rPr lang="zh-CN" altLang="en-US">
                <a:solidFill>
                  <a:srgbClr val="FF0066"/>
                </a:solidFill>
              </a:rPr>
              <a:t>－</a:t>
            </a:r>
            <a:r>
              <a:rPr lang="en-US" altLang="zh-CN">
                <a:solidFill>
                  <a:srgbClr val="FF0066"/>
                </a:solidFill>
              </a:rPr>
              <a:t>Tomasulo</a:t>
            </a:r>
            <a:r>
              <a:rPr lang="zh-CN" altLang="en-US">
                <a:solidFill>
                  <a:srgbClr val="FF0066"/>
                </a:solidFill>
              </a:rPr>
              <a:t>算法</a:t>
            </a:r>
          </a:p>
        </p:txBody>
      </p:sp>
      <p:sp>
        <p:nvSpPr>
          <p:cNvPr id="1741827" name="Rectangle 3"/>
          <p:cNvSpPr>
            <a:spLocks noGrp="1" noChangeArrowheads="1"/>
          </p:cNvSpPr>
          <p:nvPr>
            <p:ph type="body" idx="1"/>
          </p:nvPr>
        </p:nvSpPr>
        <p:spPr>
          <a:xfrm>
            <a:off x="457200" y="1052513"/>
            <a:ext cx="8435975" cy="5472112"/>
          </a:xfrm>
          <a:noFill/>
          <a:ln/>
        </p:spPr>
        <p:txBody>
          <a:bodyPr/>
          <a:lstStyle/>
          <a:p>
            <a:pPr marL="533400" indent="-533400">
              <a:buFont typeface="Wingdings" pitchFamily="2" charset="2"/>
              <a:buNone/>
            </a:pPr>
            <a:r>
              <a:rPr lang="zh-CN" altLang="en-US">
                <a:solidFill>
                  <a:srgbClr val="CC0000"/>
                </a:solidFill>
                <a:ea typeface="黑体" pitchFamily="2" charset="-122"/>
              </a:rPr>
              <a:t>数据重定向</a:t>
            </a:r>
            <a:r>
              <a:rPr lang="zh-CN" altLang="en-US"/>
              <a:t>技术</a:t>
            </a:r>
          </a:p>
          <a:p>
            <a:pPr marL="533400" indent="-533400">
              <a:buSzTx/>
              <a:buFont typeface="Wingdings" pitchFamily="2" charset="2"/>
              <a:buAutoNum type="circleNumDbPlain" startAt="3"/>
            </a:pPr>
            <a:r>
              <a:rPr lang="zh-CN" altLang="en-US">
                <a:solidFill>
                  <a:srgbClr val="0000FF"/>
                </a:solidFill>
              </a:rPr>
              <a:t>先读后写</a:t>
            </a:r>
            <a:r>
              <a:rPr lang="zh-CN" altLang="en-US"/>
              <a:t>数据相关（</a:t>
            </a:r>
            <a:r>
              <a:rPr lang="en-US" altLang="zh-CN">
                <a:solidFill>
                  <a:srgbClr val="CC0066"/>
                </a:solidFill>
              </a:rPr>
              <a:t>WAR</a:t>
            </a:r>
            <a:r>
              <a:rPr lang="zh-CN" altLang="en-US"/>
              <a:t>）</a:t>
            </a:r>
            <a:br>
              <a:rPr lang="zh-CN" altLang="en-US"/>
            </a:br>
            <a:r>
              <a:rPr lang="zh-CN" altLang="en-US"/>
              <a:t>一般发生在</a:t>
            </a:r>
            <a:r>
              <a:rPr lang="zh-CN" altLang="en-US">
                <a:solidFill>
                  <a:srgbClr val="008000"/>
                </a:solidFill>
              </a:rPr>
              <a:t>多功能流水线</a:t>
            </a:r>
            <a:r>
              <a:rPr lang="zh-CN" altLang="en-US"/>
              <a:t>或有多条流水线的</a:t>
            </a:r>
            <a:r>
              <a:rPr lang="zh-CN" altLang="en-US">
                <a:solidFill>
                  <a:srgbClr val="008000"/>
                </a:solidFill>
              </a:rPr>
              <a:t>超标量处理机</a:t>
            </a:r>
            <a:r>
              <a:rPr lang="zh-CN" altLang="en-US"/>
              <a:t>中，在</a:t>
            </a:r>
            <a:r>
              <a:rPr lang="zh-CN" altLang="en-US">
                <a:solidFill>
                  <a:srgbClr val="D60093"/>
                </a:solidFill>
              </a:rPr>
              <a:t>只有一个写功能段</a:t>
            </a:r>
            <a:r>
              <a:rPr lang="zh-CN" altLang="en-US"/>
              <a:t>的</a:t>
            </a:r>
            <a:r>
              <a:rPr lang="zh-CN" altLang="en-US">
                <a:solidFill>
                  <a:srgbClr val="D60093"/>
                </a:solidFill>
              </a:rPr>
              <a:t>单条流水线</a:t>
            </a:r>
            <a:r>
              <a:rPr lang="zh-CN" altLang="en-US"/>
              <a:t>中一般不会发生。</a:t>
            </a:r>
            <a:br>
              <a:rPr lang="zh-CN" altLang="en-US"/>
            </a:br>
            <a:r>
              <a:rPr lang="zh-CN" altLang="en-US"/>
              <a:t>在有多条流水线的</a:t>
            </a:r>
            <a:r>
              <a:rPr lang="zh-CN" altLang="en-US">
                <a:solidFill>
                  <a:srgbClr val="008000"/>
                </a:solidFill>
              </a:rPr>
              <a:t>超标量处理机</a:t>
            </a:r>
            <a:r>
              <a:rPr lang="zh-CN" altLang="en-US"/>
              <a:t>中，设置</a:t>
            </a:r>
            <a:r>
              <a:rPr lang="zh-CN" altLang="en-US">
                <a:solidFill>
                  <a:srgbClr val="CC0000"/>
                </a:solidFill>
              </a:rPr>
              <a:t>缓冲寄存器</a:t>
            </a:r>
            <a:r>
              <a:rPr lang="zh-CN" altLang="en-US"/>
              <a:t>，把发生相关的源存储单元中的内容复制到此缓冲寄存器中，即可避免</a:t>
            </a:r>
            <a:r>
              <a:rPr lang="zh-CN" altLang="en-US">
                <a:solidFill>
                  <a:srgbClr val="0000FF"/>
                </a:solidFill>
              </a:rPr>
              <a:t>先读后写</a:t>
            </a:r>
            <a:r>
              <a:rPr lang="zh-CN" altLang="en-US"/>
              <a:t>数据相关。</a:t>
            </a:r>
          </a:p>
        </p:txBody>
      </p:sp>
      <p:sp>
        <p:nvSpPr>
          <p:cNvPr id="1741841" name="Rectangle 17"/>
          <p:cNvSpPr>
            <a:spLocks noChangeArrowheads="1"/>
          </p:cNvSpPr>
          <p:nvPr/>
        </p:nvSpPr>
        <p:spPr bwMode="auto">
          <a:xfrm>
            <a:off x="5580063" y="620713"/>
            <a:ext cx="3260725" cy="647700"/>
          </a:xfrm>
          <a:prstGeom prst="rect">
            <a:avLst/>
          </a:prstGeom>
          <a:solidFill>
            <a:srgbClr val="CCFF99"/>
          </a:solidFill>
          <a:ln w="28575">
            <a:solidFill>
              <a:srgbClr val="006600"/>
            </a:solidFill>
            <a:miter lim="800000"/>
            <a:headEnd/>
            <a:tailEnd/>
          </a:ln>
          <a:effectLst>
            <a:outerShdw dist="107763" dir="2700000" algn="ctr" rotWithShape="0">
              <a:schemeClr val="bg2">
                <a:alpha val="50000"/>
              </a:schemeClr>
            </a:outerShdw>
          </a:effectLst>
        </p:spPr>
        <p:txBody>
          <a:bodyPr anchor="ctr"/>
          <a:lstStyle/>
          <a:p>
            <a:pPr>
              <a:spcBef>
                <a:spcPct val="0"/>
              </a:spcBef>
            </a:pPr>
            <a:r>
              <a:rPr lang="zh-CN" altLang="en-US">
                <a:solidFill>
                  <a:srgbClr val="CC0066"/>
                </a:solidFill>
                <a:latin typeface="Arial" charset="0"/>
                <a:ea typeface="黑体" pitchFamily="2" charset="-122"/>
              </a:rPr>
              <a:t>局部性相关的处理</a:t>
            </a:r>
          </a:p>
        </p:txBody>
      </p:sp>
    </p:spTree>
  </p:cSld>
  <p:clrMapOvr>
    <a:masterClrMapping/>
  </p:clrMapOvr>
  <p:transition spd="med"/>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灯片编号占位符 4"/>
          <p:cNvSpPr>
            <a:spLocks noGrp="1"/>
          </p:cNvSpPr>
          <p:nvPr>
            <p:ph type="sldNum" sz="quarter" idx="11"/>
          </p:nvPr>
        </p:nvSpPr>
        <p:spPr/>
        <p:txBody>
          <a:bodyPr/>
          <a:lstStyle/>
          <a:p>
            <a:fld id="{438D9F1B-01B4-40DC-B63F-56D67048C754}" type="slidenum">
              <a:rPr lang="zh-CN" altLang="en-US"/>
              <a:pPr/>
              <a:t>65</a:t>
            </a:fld>
            <a:endParaRPr lang="en-US" altLang="zh-CN"/>
          </a:p>
        </p:txBody>
      </p:sp>
      <p:sp>
        <p:nvSpPr>
          <p:cNvPr id="1742912" name="Rectangle 64"/>
          <p:cNvSpPr>
            <a:spLocks noGrp="1" noChangeArrowheads="1"/>
          </p:cNvSpPr>
          <p:nvPr>
            <p:ph type="body" idx="1"/>
          </p:nvPr>
        </p:nvSpPr>
        <p:spPr>
          <a:xfrm>
            <a:off x="107950" y="549275"/>
            <a:ext cx="3106738" cy="576263"/>
          </a:xfrm>
          <a:noFill/>
          <a:ln/>
        </p:spPr>
        <p:txBody>
          <a:bodyPr/>
          <a:lstStyle/>
          <a:p>
            <a:pPr marL="542925" indent="-542925">
              <a:spcBef>
                <a:spcPct val="0"/>
              </a:spcBef>
              <a:buFont typeface="Wingdings" pitchFamily="2" charset="2"/>
              <a:buNone/>
            </a:pPr>
            <a:r>
              <a:rPr lang="zh-CN" altLang="en-US">
                <a:solidFill>
                  <a:srgbClr val="CC0000"/>
                </a:solidFill>
                <a:ea typeface="黑体" pitchFamily="2" charset="-122"/>
              </a:rPr>
              <a:t>数据重定向</a:t>
            </a:r>
            <a:r>
              <a:rPr lang="zh-CN" altLang="en-US"/>
              <a:t>技术</a:t>
            </a:r>
          </a:p>
        </p:txBody>
      </p:sp>
      <p:sp>
        <p:nvSpPr>
          <p:cNvPr id="1742913" name="Text Box 65"/>
          <p:cNvSpPr txBox="1">
            <a:spLocks noChangeArrowheads="1"/>
          </p:cNvSpPr>
          <p:nvPr/>
        </p:nvSpPr>
        <p:spPr bwMode="auto">
          <a:xfrm>
            <a:off x="5867400" y="115888"/>
            <a:ext cx="3097213" cy="1590675"/>
          </a:xfrm>
          <a:prstGeom prst="rect">
            <a:avLst/>
          </a:prstGeom>
          <a:solidFill>
            <a:srgbClr val="FFFF99"/>
          </a:solidFill>
          <a:ln w="38100" algn="ctr">
            <a:solidFill>
              <a:srgbClr val="FF9933"/>
            </a:solidFill>
            <a:miter lim="800000"/>
            <a:headEnd/>
            <a:tailEnd type="none" w="med" len="lg"/>
          </a:ln>
          <a:effectLst>
            <a:outerShdw dist="107763" dir="2700000" algn="ctr" rotWithShape="0">
              <a:schemeClr val="bg2">
                <a:alpha val="50000"/>
              </a:schemeClr>
            </a:outerShdw>
          </a:effectLst>
        </p:spPr>
        <p:txBody>
          <a:bodyPr>
            <a:spAutoFit/>
          </a:bodyPr>
          <a:lstStyle/>
          <a:p>
            <a:pPr algn="l">
              <a:spcBef>
                <a:spcPct val="0"/>
              </a:spcBef>
            </a:pPr>
            <a:r>
              <a:rPr lang="en-US" altLang="zh-CN" sz="2400">
                <a:solidFill>
                  <a:srgbClr val="0000FF"/>
                </a:solidFill>
                <a:latin typeface="Courier New" pitchFamily="49" charset="0"/>
                <a:ea typeface="Arial Unicode MS" pitchFamily="34" charset="-122"/>
                <a:cs typeface="Arial Unicode MS" pitchFamily="34" charset="-122"/>
              </a:rPr>
              <a:t>k:   LOAD F1,A</a:t>
            </a:r>
          </a:p>
          <a:p>
            <a:pPr algn="l">
              <a:spcBef>
                <a:spcPct val="0"/>
              </a:spcBef>
            </a:pPr>
            <a:r>
              <a:rPr lang="en-US" altLang="zh-CN" sz="2400">
                <a:solidFill>
                  <a:srgbClr val="0000FF"/>
                </a:solidFill>
                <a:latin typeface="Courier New" pitchFamily="49" charset="0"/>
                <a:ea typeface="Arial Unicode MS" pitchFamily="34" charset="-122"/>
                <a:cs typeface="Arial Unicode MS" pitchFamily="34" charset="-122"/>
              </a:rPr>
              <a:t>k+1: FADD F1,F2</a:t>
            </a:r>
          </a:p>
          <a:p>
            <a:pPr algn="l">
              <a:spcBef>
                <a:spcPct val="0"/>
              </a:spcBef>
            </a:pPr>
            <a:r>
              <a:rPr lang="en-US" altLang="zh-CN" sz="2400">
                <a:solidFill>
                  <a:srgbClr val="0000FF"/>
                </a:solidFill>
                <a:latin typeface="Courier New" pitchFamily="49" charset="0"/>
                <a:ea typeface="Arial Unicode MS" pitchFamily="34" charset="-122"/>
                <a:cs typeface="Arial Unicode MS" pitchFamily="34" charset="-122"/>
              </a:rPr>
              <a:t>k+2: FMUL F1,F3</a:t>
            </a:r>
          </a:p>
          <a:p>
            <a:pPr algn="l">
              <a:spcBef>
                <a:spcPct val="0"/>
              </a:spcBef>
            </a:pPr>
            <a:r>
              <a:rPr lang="en-US" altLang="zh-CN" sz="2400">
                <a:solidFill>
                  <a:srgbClr val="0000FF"/>
                </a:solidFill>
                <a:latin typeface="Courier New" pitchFamily="49" charset="0"/>
                <a:ea typeface="Arial Unicode MS" pitchFamily="34" charset="-122"/>
                <a:cs typeface="Arial Unicode MS" pitchFamily="34" charset="-122"/>
              </a:rPr>
              <a:t>k+3: STOR F1,B</a:t>
            </a:r>
            <a:endParaRPr lang="zh-CN" altLang="en-US" sz="2400">
              <a:solidFill>
                <a:srgbClr val="0000FF"/>
              </a:solidFill>
              <a:latin typeface="Courier New" pitchFamily="49" charset="0"/>
              <a:ea typeface="Arial Unicode MS" pitchFamily="34" charset="-122"/>
              <a:cs typeface="Arial Unicode MS" pitchFamily="34" charset="-122"/>
            </a:endParaRPr>
          </a:p>
        </p:txBody>
      </p:sp>
      <p:sp>
        <p:nvSpPr>
          <p:cNvPr id="1742914" name="Rectangle 66"/>
          <p:cNvSpPr>
            <a:spLocks noChangeArrowheads="1"/>
          </p:cNvSpPr>
          <p:nvPr/>
        </p:nvSpPr>
        <p:spPr bwMode="auto">
          <a:xfrm>
            <a:off x="539750" y="1916113"/>
            <a:ext cx="720725" cy="431800"/>
          </a:xfrm>
          <a:prstGeom prst="rect">
            <a:avLst/>
          </a:prstGeom>
          <a:solidFill>
            <a:srgbClr val="FF99FF"/>
          </a:solidFill>
          <a:ln w="28575" algn="ctr">
            <a:solidFill>
              <a:schemeClr val="tx1"/>
            </a:solidFill>
            <a:miter lim="800000"/>
            <a:headEnd/>
            <a:tailEnd type="none" w="med" len="lg"/>
          </a:ln>
          <a:effectLst/>
        </p:spPr>
        <p:txBody>
          <a:bodyPr wrap="none" anchor="ctr"/>
          <a:lstStyle/>
          <a:p>
            <a:pPr>
              <a:spcBef>
                <a:spcPct val="0"/>
              </a:spcBef>
            </a:pPr>
            <a:r>
              <a:rPr lang="en-US" altLang="zh-CN" sz="2400"/>
              <a:t>A</a:t>
            </a:r>
          </a:p>
        </p:txBody>
      </p:sp>
      <p:sp>
        <p:nvSpPr>
          <p:cNvPr id="1742915" name="Rectangle 67"/>
          <p:cNvSpPr>
            <a:spLocks noChangeArrowheads="1"/>
          </p:cNvSpPr>
          <p:nvPr/>
        </p:nvSpPr>
        <p:spPr bwMode="auto">
          <a:xfrm>
            <a:off x="539750" y="3068638"/>
            <a:ext cx="720725" cy="431800"/>
          </a:xfrm>
          <a:prstGeom prst="rect">
            <a:avLst/>
          </a:prstGeom>
          <a:solidFill>
            <a:srgbClr val="FF99FF"/>
          </a:solidFill>
          <a:ln w="28575" algn="ctr">
            <a:solidFill>
              <a:schemeClr val="tx1"/>
            </a:solidFill>
            <a:miter lim="800000"/>
            <a:headEnd/>
            <a:tailEnd type="none" w="med" len="lg"/>
          </a:ln>
          <a:effectLst/>
        </p:spPr>
        <p:txBody>
          <a:bodyPr wrap="none" anchor="ctr"/>
          <a:lstStyle/>
          <a:p>
            <a:pPr>
              <a:spcBef>
                <a:spcPct val="0"/>
              </a:spcBef>
            </a:pPr>
            <a:r>
              <a:rPr lang="en-US" altLang="zh-CN" sz="2400"/>
              <a:t>B</a:t>
            </a:r>
          </a:p>
        </p:txBody>
      </p:sp>
      <p:sp>
        <p:nvSpPr>
          <p:cNvPr id="1742916" name="Rectangle 68"/>
          <p:cNvSpPr>
            <a:spLocks noChangeArrowheads="1"/>
          </p:cNvSpPr>
          <p:nvPr/>
        </p:nvSpPr>
        <p:spPr bwMode="auto">
          <a:xfrm>
            <a:off x="2339975" y="2492375"/>
            <a:ext cx="720725" cy="431800"/>
          </a:xfrm>
          <a:prstGeom prst="rect">
            <a:avLst/>
          </a:prstGeom>
          <a:solidFill>
            <a:srgbClr val="FFFF66"/>
          </a:solidFill>
          <a:ln w="28575" algn="ctr">
            <a:solidFill>
              <a:schemeClr val="tx1"/>
            </a:solidFill>
            <a:miter lim="800000"/>
            <a:headEnd/>
            <a:tailEnd type="none" w="med" len="lg"/>
          </a:ln>
          <a:effectLst/>
        </p:spPr>
        <p:txBody>
          <a:bodyPr wrap="none" anchor="ctr"/>
          <a:lstStyle/>
          <a:p>
            <a:pPr>
              <a:spcBef>
                <a:spcPct val="0"/>
              </a:spcBef>
            </a:pPr>
            <a:r>
              <a:rPr lang="en-US" altLang="zh-CN" sz="2400"/>
              <a:t>F1</a:t>
            </a:r>
          </a:p>
        </p:txBody>
      </p:sp>
      <p:sp>
        <p:nvSpPr>
          <p:cNvPr id="1742917" name="Oval 69"/>
          <p:cNvSpPr>
            <a:spLocks noChangeArrowheads="1"/>
          </p:cNvSpPr>
          <p:nvPr/>
        </p:nvSpPr>
        <p:spPr bwMode="auto">
          <a:xfrm>
            <a:off x="4067175" y="1628775"/>
            <a:ext cx="1008063" cy="1008063"/>
          </a:xfrm>
          <a:prstGeom prst="ellipse">
            <a:avLst/>
          </a:prstGeom>
          <a:solidFill>
            <a:srgbClr val="99FF66"/>
          </a:solidFill>
          <a:ln w="28575" algn="ctr">
            <a:solidFill>
              <a:schemeClr val="tx1"/>
            </a:solidFill>
            <a:round/>
            <a:headEnd/>
            <a:tailEnd type="none" w="med" len="lg"/>
          </a:ln>
          <a:effectLst/>
        </p:spPr>
        <p:txBody>
          <a:bodyPr wrap="none" anchor="ctr"/>
          <a:lstStyle/>
          <a:p>
            <a:pPr>
              <a:spcBef>
                <a:spcPct val="0"/>
              </a:spcBef>
            </a:pPr>
            <a:r>
              <a:rPr lang="en-US" altLang="zh-CN" sz="2400"/>
              <a:t>FADD</a:t>
            </a:r>
          </a:p>
        </p:txBody>
      </p:sp>
      <p:sp>
        <p:nvSpPr>
          <p:cNvPr id="1742918" name="Oval 70"/>
          <p:cNvSpPr>
            <a:spLocks noChangeArrowheads="1"/>
          </p:cNvSpPr>
          <p:nvPr/>
        </p:nvSpPr>
        <p:spPr bwMode="auto">
          <a:xfrm>
            <a:off x="4067175" y="2781300"/>
            <a:ext cx="1008063" cy="1008063"/>
          </a:xfrm>
          <a:prstGeom prst="ellipse">
            <a:avLst/>
          </a:prstGeom>
          <a:solidFill>
            <a:srgbClr val="99FF66"/>
          </a:solidFill>
          <a:ln w="28575" algn="ctr">
            <a:solidFill>
              <a:schemeClr val="tx1"/>
            </a:solidFill>
            <a:round/>
            <a:headEnd/>
            <a:tailEnd type="none" w="med" len="lg"/>
          </a:ln>
          <a:effectLst/>
        </p:spPr>
        <p:txBody>
          <a:bodyPr wrap="none" anchor="ctr"/>
          <a:lstStyle/>
          <a:p>
            <a:pPr>
              <a:spcBef>
                <a:spcPct val="0"/>
              </a:spcBef>
            </a:pPr>
            <a:r>
              <a:rPr lang="en-US" altLang="zh-CN" sz="2400"/>
              <a:t>FMUL</a:t>
            </a:r>
          </a:p>
        </p:txBody>
      </p:sp>
      <p:sp>
        <p:nvSpPr>
          <p:cNvPr id="1742919" name="Rectangle 71"/>
          <p:cNvSpPr>
            <a:spLocks noChangeArrowheads="1"/>
          </p:cNvSpPr>
          <p:nvPr/>
        </p:nvSpPr>
        <p:spPr bwMode="auto">
          <a:xfrm>
            <a:off x="6084888" y="1916113"/>
            <a:ext cx="720725" cy="431800"/>
          </a:xfrm>
          <a:prstGeom prst="rect">
            <a:avLst/>
          </a:prstGeom>
          <a:solidFill>
            <a:srgbClr val="FFFF66"/>
          </a:solidFill>
          <a:ln w="28575" algn="ctr">
            <a:solidFill>
              <a:schemeClr val="tx1"/>
            </a:solidFill>
            <a:miter lim="800000"/>
            <a:headEnd/>
            <a:tailEnd type="none" w="med" len="lg"/>
          </a:ln>
          <a:effectLst/>
        </p:spPr>
        <p:txBody>
          <a:bodyPr wrap="none" anchor="ctr"/>
          <a:lstStyle/>
          <a:p>
            <a:pPr>
              <a:spcBef>
                <a:spcPct val="0"/>
              </a:spcBef>
            </a:pPr>
            <a:r>
              <a:rPr lang="en-US" altLang="zh-CN" sz="2400"/>
              <a:t>F2</a:t>
            </a:r>
          </a:p>
        </p:txBody>
      </p:sp>
      <p:sp>
        <p:nvSpPr>
          <p:cNvPr id="1742920" name="Rectangle 72"/>
          <p:cNvSpPr>
            <a:spLocks noChangeArrowheads="1"/>
          </p:cNvSpPr>
          <p:nvPr/>
        </p:nvSpPr>
        <p:spPr bwMode="auto">
          <a:xfrm>
            <a:off x="6084888" y="3068638"/>
            <a:ext cx="720725" cy="431800"/>
          </a:xfrm>
          <a:prstGeom prst="rect">
            <a:avLst/>
          </a:prstGeom>
          <a:solidFill>
            <a:srgbClr val="FFFF66"/>
          </a:solidFill>
          <a:ln w="28575" algn="ctr">
            <a:solidFill>
              <a:schemeClr val="tx1"/>
            </a:solidFill>
            <a:miter lim="800000"/>
            <a:headEnd/>
            <a:tailEnd type="none" w="med" len="lg"/>
          </a:ln>
          <a:effectLst/>
        </p:spPr>
        <p:txBody>
          <a:bodyPr wrap="none" anchor="ctr"/>
          <a:lstStyle/>
          <a:p>
            <a:pPr>
              <a:spcBef>
                <a:spcPct val="0"/>
              </a:spcBef>
            </a:pPr>
            <a:r>
              <a:rPr lang="en-US" altLang="zh-CN" sz="2400"/>
              <a:t>F3</a:t>
            </a:r>
          </a:p>
        </p:txBody>
      </p:sp>
      <p:sp>
        <p:nvSpPr>
          <p:cNvPr id="1742921" name="Line 73"/>
          <p:cNvSpPr>
            <a:spLocks noChangeShapeType="1"/>
          </p:cNvSpPr>
          <p:nvPr/>
        </p:nvSpPr>
        <p:spPr bwMode="auto">
          <a:xfrm>
            <a:off x="1260475" y="2132013"/>
            <a:ext cx="1079500" cy="504825"/>
          </a:xfrm>
          <a:prstGeom prst="line">
            <a:avLst/>
          </a:prstGeom>
          <a:noFill/>
          <a:ln w="28575">
            <a:solidFill>
              <a:srgbClr val="0000FF"/>
            </a:solidFill>
            <a:round/>
            <a:headEnd/>
            <a:tailEnd type="triangle" w="med" len="lg"/>
          </a:ln>
          <a:effectLst/>
        </p:spPr>
        <p:txBody>
          <a:bodyPr wrap="none" anchor="ctr"/>
          <a:lstStyle/>
          <a:p>
            <a:endParaRPr lang="zh-CN" altLang="en-US"/>
          </a:p>
        </p:txBody>
      </p:sp>
      <p:sp>
        <p:nvSpPr>
          <p:cNvPr id="1742922" name="Line 74"/>
          <p:cNvSpPr>
            <a:spLocks noChangeShapeType="1"/>
          </p:cNvSpPr>
          <p:nvPr/>
        </p:nvSpPr>
        <p:spPr bwMode="auto">
          <a:xfrm flipH="1">
            <a:off x="1260475" y="2781300"/>
            <a:ext cx="1079500" cy="503238"/>
          </a:xfrm>
          <a:prstGeom prst="line">
            <a:avLst/>
          </a:prstGeom>
          <a:noFill/>
          <a:ln w="28575">
            <a:solidFill>
              <a:srgbClr val="33CCCC"/>
            </a:solidFill>
            <a:round/>
            <a:headEnd/>
            <a:tailEnd type="triangle" w="med" len="lg"/>
          </a:ln>
          <a:effectLst/>
        </p:spPr>
        <p:txBody>
          <a:bodyPr wrap="none" anchor="ctr"/>
          <a:lstStyle/>
          <a:p>
            <a:endParaRPr lang="zh-CN" altLang="en-US"/>
          </a:p>
        </p:txBody>
      </p:sp>
      <p:sp>
        <p:nvSpPr>
          <p:cNvPr id="1742923" name="Freeform 75"/>
          <p:cNvSpPr>
            <a:spLocks/>
          </p:cNvSpPr>
          <p:nvPr/>
        </p:nvSpPr>
        <p:spPr bwMode="auto">
          <a:xfrm>
            <a:off x="2700338" y="2132013"/>
            <a:ext cx="1368425" cy="360362"/>
          </a:xfrm>
          <a:custGeom>
            <a:avLst/>
            <a:gdLst/>
            <a:ahLst/>
            <a:cxnLst>
              <a:cxn ang="0">
                <a:pos x="0" y="227"/>
              </a:cxn>
              <a:cxn ang="0">
                <a:pos x="272" y="46"/>
              </a:cxn>
              <a:cxn ang="0">
                <a:pos x="862" y="0"/>
              </a:cxn>
            </a:cxnLst>
            <a:rect l="0" t="0" r="r" b="b"/>
            <a:pathLst>
              <a:path w="862" h="227">
                <a:moveTo>
                  <a:pt x="0" y="227"/>
                </a:moveTo>
                <a:cubicBezTo>
                  <a:pt x="64" y="155"/>
                  <a:pt x="128" y="84"/>
                  <a:pt x="272" y="46"/>
                </a:cubicBezTo>
                <a:cubicBezTo>
                  <a:pt x="416" y="8"/>
                  <a:pt x="639" y="4"/>
                  <a:pt x="862" y="0"/>
                </a:cubicBezTo>
              </a:path>
            </a:pathLst>
          </a:custGeom>
          <a:noFill/>
          <a:ln w="28575" cap="flat" cmpd="sng">
            <a:solidFill>
              <a:srgbClr val="008000"/>
            </a:solidFill>
            <a:prstDash val="solid"/>
            <a:round/>
            <a:headEnd type="none" w="med" len="med"/>
            <a:tailEnd type="triangle" w="med" len="lg"/>
          </a:ln>
          <a:effectLst/>
        </p:spPr>
        <p:txBody>
          <a:bodyPr wrap="none" anchor="ctr"/>
          <a:lstStyle/>
          <a:p>
            <a:endParaRPr lang="zh-CN" altLang="en-US"/>
          </a:p>
        </p:txBody>
      </p:sp>
      <p:sp>
        <p:nvSpPr>
          <p:cNvPr id="1742924" name="Freeform 76"/>
          <p:cNvSpPr>
            <a:spLocks/>
          </p:cNvSpPr>
          <p:nvPr/>
        </p:nvSpPr>
        <p:spPr bwMode="auto">
          <a:xfrm flipV="1">
            <a:off x="2700338" y="2924175"/>
            <a:ext cx="1368425" cy="360363"/>
          </a:xfrm>
          <a:custGeom>
            <a:avLst/>
            <a:gdLst/>
            <a:ahLst/>
            <a:cxnLst>
              <a:cxn ang="0">
                <a:pos x="0" y="227"/>
              </a:cxn>
              <a:cxn ang="0">
                <a:pos x="272" y="46"/>
              </a:cxn>
              <a:cxn ang="0">
                <a:pos x="862" y="0"/>
              </a:cxn>
            </a:cxnLst>
            <a:rect l="0" t="0" r="r" b="b"/>
            <a:pathLst>
              <a:path w="862" h="227">
                <a:moveTo>
                  <a:pt x="0" y="227"/>
                </a:moveTo>
                <a:cubicBezTo>
                  <a:pt x="64" y="155"/>
                  <a:pt x="128" y="84"/>
                  <a:pt x="272" y="46"/>
                </a:cubicBezTo>
                <a:cubicBezTo>
                  <a:pt x="416" y="8"/>
                  <a:pt x="639" y="4"/>
                  <a:pt x="862" y="0"/>
                </a:cubicBezTo>
              </a:path>
            </a:pathLst>
          </a:custGeom>
          <a:noFill/>
          <a:ln w="28575" cap="flat" cmpd="sng">
            <a:solidFill>
              <a:srgbClr val="9933FF"/>
            </a:solidFill>
            <a:prstDash val="solid"/>
            <a:round/>
            <a:headEnd type="none" w="med" len="med"/>
            <a:tailEnd type="triangle" w="med" len="lg"/>
          </a:ln>
          <a:effectLst/>
        </p:spPr>
        <p:txBody>
          <a:bodyPr wrap="none" anchor="ctr"/>
          <a:lstStyle/>
          <a:p>
            <a:endParaRPr lang="zh-CN" altLang="en-US"/>
          </a:p>
        </p:txBody>
      </p:sp>
      <p:sp>
        <p:nvSpPr>
          <p:cNvPr id="1742925" name="Line 77"/>
          <p:cNvSpPr>
            <a:spLocks noChangeShapeType="1"/>
          </p:cNvSpPr>
          <p:nvPr/>
        </p:nvSpPr>
        <p:spPr bwMode="auto">
          <a:xfrm flipH="1">
            <a:off x="3060700" y="2276475"/>
            <a:ext cx="1008063" cy="360363"/>
          </a:xfrm>
          <a:prstGeom prst="line">
            <a:avLst/>
          </a:prstGeom>
          <a:noFill/>
          <a:ln w="28575">
            <a:solidFill>
              <a:srgbClr val="008000"/>
            </a:solidFill>
            <a:round/>
            <a:headEnd/>
            <a:tailEnd type="triangle" w="med" len="lg"/>
          </a:ln>
          <a:effectLst/>
        </p:spPr>
        <p:txBody>
          <a:bodyPr wrap="none" anchor="ctr"/>
          <a:lstStyle/>
          <a:p>
            <a:endParaRPr lang="zh-CN" altLang="en-US"/>
          </a:p>
        </p:txBody>
      </p:sp>
      <p:sp>
        <p:nvSpPr>
          <p:cNvPr id="1742926" name="Line 78"/>
          <p:cNvSpPr>
            <a:spLocks noChangeShapeType="1"/>
          </p:cNvSpPr>
          <p:nvPr/>
        </p:nvSpPr>
        <p:spPr bwMode="auto">
          <a:xfrm flipH="1" flipV="1">
            <a:off x="3060700" y="2781300"/>
            <a:ext cx="1008063" cy="360363"/>
          </a:xfrm>
          <a:prstGeom prst="line">
            <a:avLst/>
          </a:prstGeom>
          <a:noFill/>
          <a:ln w="28575">
            <a:solidFill>
              <a:srgbClr val="9933FF"/>
            </a:solidFill>
            <a:round/>
            <a:headEnd/>
            <a:tailEnd type="triangle" w="med" len="lg"/>
          </a:ln>
          <a:effectLst/>
        </p:spPr>
        <p:txBody>
          <a:bodyPr wrap="none" anchor="ctr"/>
          <a:lstStyle/>
          <a:p>
            <a:endParaRPr lang="zh-CN" altLang="en-US"/>
          </a:p>
        </p:txBody>
      </p:sp>
      <p:sp>
        <p:nvSpPr>
          <p:cNvPr id="1742927" name="Line 79"/>
          <p:cNvSpPr>
            <a:spLocks noChangeShapeType="1"/>
          </p:cNvSpPr>
          <p:nvPr/>
        </p:nvSpPr>
        <p:spPr bwMode="auto">
          <a:xfrm flipH="1">
            <a:off x="5076825" y="3284538"/>
            <a:ext cx="1008063" cy="0"/>
          </a:xfrm>
          <a:prstGeom prst="line">
            <a:avLst/>
          </a:prstGeom>
          <a:noFill/>
          <a:ln w="28575">
            <a:solidFill>
              <a:srgbClr val="9933FF"/>
            </a:solidFill>
            <a:round/>
            <a:headEnd/>
            <a:tailEnd type="triangle" w="med" len="lg"/>
          </a:ln>
          <a:effectLst/>
        </p:spPr>
        <p:txBody>
          <a:bodyPr wrap="none" anchor="ctr"/>
          <a:lstStyle/>
          <a:p>
            <a:endParaRPr lang="zh-CN" altLang="en-US"/>
          </a:p>
        </p:txBody>
      </p:sp>
      <p:sp>
        <p:nvSpPr>
          <p:cNvPr id="1742928" name="Line 80"/>
          <p:cNvSpPr>
            <a:spLocks noChangeShapeType="1"/>
          </p:cNvSpPr>
          <p:nvPr/>
        </p:nvSpPr>
        <p:spPr bwMode="auto">
          <a:xfrm flipH="1">
            <a:off x="5076825" y="2132013"/>
            <a:ext cx="1008063" cy="0"/>
          </a:xfrm>
          <a:prstGeom prst="line">
            <a:avLst/>
          </a:prstGeom>
          <a:noFill/>
          <a:ln w="28575">
            <a:solidFill>
              <a:srgbClr val="008000"/>
            </a:solidFill>
            <a:round/>
            <a:headEnd/>
            <a:tailEnd type="triangle" w="med" len="lg"/>
          </a:ln>
          <a:effectLst/>
        </p:spPr>
        <p:txBody>
          <a:bodyPr wrap="none" anchor="ctr"/>
          <a:lstStyle/>
          <a:p>
            <a:endParaRPr lang="zh-CN" altLang="en-US"/>
          </a:p>
        </p:txBody>
      </p:sp>
      <p:sp>
        <p:nvSpPr>
          <p:cNvPr id="1742929" name="Text Box 81"/>
          <p:cNvSpPr txBox="1">
            <a:spLocks noChangeArrowheads="1"/>
          </p:cNvSpPr>
          <p:nvPr/>
        </p:nvSpPr>
        <p:spPr bwMode="auto">
          <a:xfrm>
            <a:off x="252413" y="1484313"/>
            <a:ext cx="1295400" cy="396875"/>
          </a:xfrm>
          <a:prstGeom prst="rect">
            <a:avLst/>
          </a:prstGeom>
          <a:noFill/>
          <a:ln w="28575" algn="ctr">
            <a:noFill/>
            <a:miter lim="800000"/>
            <a:headEnd/>
            <a:tailEnd type="none" w="med" len="lg"/>
          </a:ln>
          <a:effectLst/>
        </p:spPr>
        <p:txBody>
          <a:bodyPr>
            <a:spAutoFit/>
          </a:bodyPr>
          <a:lstStyle/>
          <a:p>
            <a:r>
              <a:rPr lang="zh-CN" altLang="en-US" sz="2000">
                <a:latin typeface="Arial" charset="0"/>
              </a:rPr>
              <a:t>主存单元</a:t>
            </a:r>
          </a:p>
        </p:txBody>
      </p:sp>
      <p:sp>
        <p:nvSpPr>
          <p:cNvPr id="1742930" name="Text Box 82"/>
          <p:cNvSpPr txBox="1">
            <a:spLocks noChangeArrowheads="1"/>
          </p:cNvSpPr>
          <p:nvPr/>
        </p:nvSpPr>
        <p:spPr bwMode="auto">
          <a:xfrm>
            <a:off x="252413" y="2636838"/>
            <a:ext cx="1295400" cy="396875"/>
          </a:xfrm>
          <a:prstGeom prst="rect">
            <a:avLst/>
          </a:prstGeom>
          <a:noFill/>
          <a:ln w="28575" algn="ctr">
            <a:noFill/>
            <a:miter lim="800000"/>
            <a:headEnd/>
            <a:tailEnd type="none" w="med" len="lg"/>
          </a:ln>
          <a:effectLst/>
        </p:spPr>
        <p:txBody>
          <a:bodyPr>
            <a:spAutoFit/>
          </a:bodyPr>
          <a:lstStyle/>
          <a:p>
            <a:r>
              <a:rPr lang="zh-CN" altLang="en-US" sz="2000">
                <a:latin typeface="Arial" charset="0"/>
              </a:rPr>
              <a:t>主存单元</a:t>
            </a:r>
          </a:p>
        </p:txBody>
      </p:sp>
      <p:sp>
        <p:nvSpPr>
          <p:cNvPr id="1742931" name="Text Box 83"/>
          <p:cNvSpPr txBox="1">
            <a:spLocks noChangeArrowheads="1"/>
          </p:cNvSpPr>
          <p:nvPr/>
        </p:nvSpPr>
        <p:spPr bwMode="auto">
          <a:xfrm>
            <a:off x="1908175" y="2871788"/>
            <a:ext cx="1079500" cy="1006475"/>
          </a:xfrm>
          <a:prstGeom prst="rect">
            <a:avLst/>
          </a:prstGeom>
          <a:noFill/>
          <a:ln w="28575" algn="ctr">
            <a:noFill/>
            <a:miter lim="800000"/>
            <a:headEnd/>
            <a:tailEnd type="none" w="med" len="lg"/>
          </a:ln>
          <a:effectLst/>
        </p:spPr>
        <p:txBody>
          <a:bodyPr>
            <a:spAutoFit/>
          </a:bodyPr>
          <a:lstStyle/>
          <a:p>
            <a:r>
              <a:rPr lang="zh-CN" altLang="en-US" sz="2000">
                <a:latin typeface="Arial" charset="0"/>
              </a:rPr>
              <a:t>浮点</a:t>
            </a:r>
            <a:br>
              <a:rPr lang="zh-CN" altLang="en-US" sz="2000">
                <a:latin typeface="Arial" charset="0"/>
              </a:rPr>
            </a:br>
            <a:r>
              <a:rPr lang="zh-CN" altLang="en-US" sz="2000">
                <a:latin typeface="Arial" charset="0"/>
              </a:rPr>
              <a:t>通用</a:t>
            </a:r>
            <a:br>
              <a:rPr lang="zh-CN" altLang="en-US" sz="2000">
                <a:latin typeface="Arial" charset="0"/>
              </a:rPr>
            </a:br>
            <a:r>
              <a:rPr lang="zh-CN" altLang="en-US" sz="2000">
                <a:latin typeface="Arial" charset="0"/>
              </a:rPr>
              <a:t>寄存器</a:t>
            </a:r>
          </a:p>
        </p:txBody>
      </p:sp>
      <p:sp>
        <p:nvSpPr>
          <p:cNvPr id="1742932" name="Text Box 84"/>
          <p:cNvSpPr txBox="1">
            <a:spLocks noChangeArrowheads="1"/>
          </p:cNvSpPr>
          <p:nvPr/>
        </p:nvSpPr>
        <p:spPr bwMode="auto">
          <a:xfrm>
            <a:off x="5797550" y="2349500"/>
            <a:ext cx="1295400" cy="701675"/>
          </a:xfrm>
          <a:prstGeom prst="rect">
            <a:avLst/>
          </a:prstGeom>
          <a:noFill/>
          <a:ln w="28575" algn="ctr">
            <a:noFill/>
            <a:miter lim="800000"/>
            <a:headEnd/>
            <a:tailEnd type="none" w="med" len="lg"/>
          </a:ln>
          <a:effectLst/>
        </p:spPr>
        <p:txBody>
          <a:bodyPr>
            <a:spAutoFit/>
          </a:bodyPr>
          <a:lstStyle/>
          <a:p>
            <a:r>
              <a:rPr lang="zh-CN" altLang="en-US" sz="2000">
                <a:latin typeface="Arial" charset="0"/>
              </a:rPr>
              <a:t>浮点通用寄存器</a:t>
            </a:r>
          </a:p>
        </p:txBody>
      </p:sp>
      <p:sp>
        <p:nvSpPr>
          <p:cNvPr id="1742933" name="Text Box 85"/>
          <p:cNvSpPr txBox="1">
            <a:spLocks noChangeArrowheads="1"/>
          </p:cNvSpPr>
          <p:nvPr/>
        </p:nvSpPr>
        <p:spPr bwMode="auto">
          <a:xfrm>
            <a:off x="1620838" y="1989138"/>
            <a:ext cx="576262" cy="457200"/>
          </a:xfrm>
          <a:prstGeom prst="rect">
            <a:avLst/>
          </a:prstGeom>
          <a:noFill/>
          <a:ln w="28575" algn="ctr">
            <a:noFill/>
            <a:miter lim="800000"/>
            <a:headEnd/>
            <a:tailEnd type="none" w="med" len="lg"/>
          </a:ln>
          <a:effectLst/>
        </p:spPr>
        <p:txBody>
          <a:bodyPr>
            <a:spAutoFit/>
          </a:bodyPr>
          <a:lstStyle/>
          <a:p>
            <a:r>
              <a:rPr lang="en-US" altLang="zh-CN" sz="2400" i="1">
                <a:solidFill>
                  <a:srgbClr val="CC0000"/>
                </a:solidFill>
              </a:rPr>
              <a:t>k</a:t>
            </a:r>
          </a:p>
        </p:txBody>
      </p:sp>
      <p:sp>
        <p:nvSpPr>
          <p:cNvPr id="1742934" name="Text Box 86"/>
          <p:cNvSpPr txBox="1">
            <a:spLocks noChangeArrowheads="1"/>
          </p:cNvSpPr>
          <p:nvPr/>
        </p:nvSpPr>
        <p:spPr bwMode="auto">
          <a:xfrm>
            <a:off x="1476375" y="3043238"/>
            <a:ext cx="720725" cy="457200"/>
          </a:xfrm>
          <a:prstGeom prst="rect">
            <a:avLst/>
          </a:prstGeom>
          <a:noFill/>
          <a:ln w="28575" algn="ctr">
            <a:noFill/>
            <a:miter lim="800000"/>
            <a:headEnd/>
            <a:tailEnd type="none" w="med" len="lg"/>
          </a:ln>
          <a:effectLst/>
        </p:spPr>
        <p:txBody>
          <a:bodyPr>
            <a:spAutoFit/>
          </a:bodyPr>
          <a:lstStyle/>
          <a:p>
            <a:r>
              <a:rPr lang="en-US" altLang="zh-CN" sz="2400" i="1">
                <a:solidFill>
                  <a:srgbClr val="CC0000"/>
                </a:solidFill>
              </a:rPr>
              <a:t>k+</a:t>
            </a:r>
            <a:r>
              <a:rPr lang="en-US" altLang="zh-CN" sz="2400">
                <a:solidFill>
                  <a:srgbClr val="CC0000"/>
                </a:solidFill>
              </a:rPr>
              <a:t>3</a:t>
            </a:r>
          </a:p>
        </p:txBody>
      </p:sp>
      <p:sp>
        <p:nvSpPr>
          <p:cNvPr id="1742935" name="Text Box 87"/>
          <p:cNvSpPr txBox="1">
            <a:spLocks noChangeArrowheads="1"/>
          </p:cNvSpPr>
          <p:nvPr/>
        </p:nvSpPr>
        <p:spPr bwMode="auto">
          <a:xfrm>
            <a:off x="2987675" y="1747838"/>
            <a:ext cx="720725" cy="457200"/>
          </a:xfrm>
          <a:prstGeom prst="rect">
            <a:avLst/>
          </a:prstGeom>
          <a:noFill/>
          <a:ln w="28575" algn="ctr">
            <a:noFill/>
            <a:miter lim="800000"/>
            <a:headEnd/>
            <a:tailEnd type="none" w="med" len="lg"/>
          </a:ln>
          <a:effectLst/>
        </p:spPr>
        <p:txBody>
          <a:bodyPr>
            <a:spAutoFit/>
          </a:bodyPr>
          <a:lstStyle/>
          <a:p>
            <a:r>
              <a:rPr lang="en-US" altLang="zh-CN" sz="2400" i="1">
                <a:solidFill>
                  <a:srgbClr val="CC0000"/>
                </a:solidFill>
              </a:rPr>
              <a:t>k+</a:t>
            </a:r>
            <a:r>
              <a:rPr lang="en-US" altLang="zh-CN" sz="2400">
                <a:solidFill>
                  <a:srgbClr val="CC0000"/>
                </a:solidFill>
              </a:rPr>
              <a:t>1</a:t>
            </a:r>
          </a:p>
        </p:txBody>
      </p:sp>
      <p:sp>
        <p:nvSpPr>
          <p:cNvPr id="1742936" name="Text Box 88"/>
          <p:cNvSpPr txBox="1">
            <a:spLocks noChangeArrowheads="1"/>
          </p:cNvSpPr>
          <p:nvPr/>
        </p:nvSpPr>
        <p:spPr bwMode="auto">
          <a:xfrm>
            <a:off x="3492500" y="2251075"/>
            <a:ext cx="720725" cy="457200"/>
          </a:xfrm>
          <a:prstGeom prst="rect">
            <a:avLst/>
          </a:prstGeom>
          <a:noFill/>
          <a:ln w="28575" algn="ctr">
            <a:noFill/>
            <a:miter lim="800000"/>
            <a:headEnd/>
            <a:tailEnd type="none" w="med" len="lg"/>
          </a:ln>
          <a:effectLst/>
        </p:spPr>
        <p:txBody>
          <a:bodyPr>
            <a:spAutoFit/>
          </a:bodyPr>
          <a:lstStyle/>
          <a:p>
            <a:r>
              <a:rPr lang="en-US" altLang="zh-CN" sz="2400" i="1">
                <a:solidFill>
                  <a:srgbClr val="CC0000"/>
                </a:solidFill>
              </a:rPr>
              <a:t>k+</a:t>
            </a:r>
            <a:r>
              <a:rPr lang="en-US" altLang="zh-CN" sz="2400">
                <a:solidFill>
                  <a:srgbClr val="CC0000"/>
                </a:solidFill>
              </a:rPr>
              <a:t>1</a:t>
            </a:r>
          </a:p>
        </p:txBody>
      </p:sp>
      <p:sp>
        <p:nvSpPr>
          <p:cNvPr id="1742937" name="Text Box 89"/>
          <p:cNvSpPr txBox="1">
            <a:spLocks noChangeArrowheads="1"/>
          </p:cNvSpPr>
          <p:nvPr/>
        </p:nvSpPr>
        <p:spPr bwMode="auto">
          <a:xfrm>
            <a:off x="3348038" y="2636838"/>
            <a:ext cx="720725" cy="457200"/>
          </a:xfrm>
          <a:prstGeom prst="rect">
            <a:avLst/>
          </a:prstGeom>
          <a:noFill/>
          <a:ln w="28575" algn="ctr">
            <a:noFill/>
            <a:miter lim="800000"/>
            <a:headEnd/>
            <a:tailEnd type="none" w="med" len="lg"/>
          </a:ln>
          <a:effectLst/>
        </p:spPr>
        <p:txBody>
          <a:bodyPr>
            <a:spAutoFit/>
          </a:bodyPr>
          <a:lstStyle/>
          <a:p>
            <a:r>
              <a:rPr lang="en-US" altLang="zh-CN" sz="2400" i="1">
                <a:solidFill>
                  <a:srgbClr val="CC0000"/>
                </a:solidFill>
              </a:rPr>
              <a:t>k+</a:t>
            </a:r>
            <a:r>
              <a:rPr lang="en-US" altLang="zh-CN" sz="2400">
                <a:solidFill>
                  <a:srgbClr val="CC0000"/>
                </a:solidFill>
              </a:rPr>
              <a:t>2</a:t>
            </a:r>
          </a:p>
        </p:txBody>
      </p:sp>
      <p:sp>
        <p:nvSpPr>
          <p:cNvPr id="1742938" name="Text Box 90"/>
          <p:cNvSpPr txBox="1">
            <a:spLocks noChangeArrowheads="1"/>
          </p:cNvSpPr>
          <p:nvPr/>
        </p:nvSpPr>
        <p:spPr bwMode="auto">
          <a:xfrm>
            <a:off x="3059113" y="3187700"/>
            <a:ext cx="720725" cy="457200"/>
          </a:xfrm>
          <a:prstGeom prst="rect">
            <a:avLst/>
          </a:prstGeom>
          <a:noFill/>
          <a:ln w="28575" algn="ctr">
            <a:noFill/>
            <a:miter lim="800000"/>
            <a:headEnd/>
            <a:tailEnd type="none" w="med" len="lg"/>
          </a:ln>
          <a:effectLst/>
        </p:spPr>
        <p:txBody>
          <a:bodyPr>
            <a:spAutoFit/>
          </a:bodyPr>
          <a:lstStyle/>
          <a:p>
            <a:r>
              <a:rPr lang="en-US" altLang="zh-CN" sz="2400" i="1">
                <a:solidFill>
                  <a:srgbClr val="CC0000"/>
                </a:solidFill>
              </a:rPr>
              <a:t>k+</a:t>
            </a:r>
            <a:r>
              <a:rPr lang="en-US" altLang="zh-CN" sz="2400">
                <a:solidFill>
                  <a:srgbClr val="CC0000"/>
                </a:solidFill>
              </a:rPr>
              <a:t>2</a:t>
            </a:r>
          </a:p>
        </p:txBody>
      </p:sp>
      <p:sp>
        <p:nvSpPr>
          <p:cNvPr id="1742939" name="Text Box 91"/>
          <p:cNvSpPr txBox="1">
            <a:spLocks noChangeArrowheads="1"/>
          </p:cNvSpPr>
          <p:nvPr/>
        </p:nvSpPr>
        <p:spPr bwMode="auto">
          <a:xfrm>
            <a:off x="5221288" y="2852738"/>
            <a:ext cx="720725" cy="457200"/>
          </a:xfrm>
          <a:prstGeom prst="rect">
            <a:avLst/>
          </a:prstGeom>
          <a:noFill/>
          <a:ln w="28575" algn="ctr">
            <a:noFill/>
            <a:miter lim="800000"/>
            <a:headEnd/>
            <a:tailEnd type="none" w="med" len="lg"/>
          </a:ln>
          <a:effectLst/>
        </p:spPr>
        <p:txBody>
          <a:bodyPr>
            <a:spAutoFit/>
          </a:bodyPr>
          <a:lstStyle/>
          <a:p>
            <a:r>
              <a:rPr lang="en-US" altLang="zh-CN" sz="2400" i="1">
                <a:solidFill>
                  <a:srgbClr val="CC0000"/>
                </a:solidFill>
              </a:rPr>
              <a:t>k+</a:t>
            </a:r>
            <a:r>
              <a:rPr lang="en-US" altLang="zh-CN" sz="2400">
                <a:solidFill>
                  <a:srgbClr val="CC0000"/>
                </a:solidFill>
              </a:rPr>
              <a:t>2</a:t>
            </a:r>
          </a:p>
        </p:txBody>
      </p:sp>
      <p:sp>
        <p:nvSpPr>
          <p:cNvPr id="1742940" name="Text Box 92"/>
          <p:cNvSpPr txBox="1">
            <a:spLocks noChangeArrowheads="1"/>
          </p:cNvSpPr>
          <p:nvPr/>
        </p:nvSpPr>
        <p:spPr bwMode="auto">
          <a:xfrm>
            <a:off x="5221288" y="1700213"/>
            <a:ext cx="720725" cy="457200"/>
          </a:xfrm>
          <a:prstGeom prst="rect">
            <a:avLst/>
          </a:prstGeom>
          <a:noFill/>
          <a:ln w="28575" algn="ctr">
            <a:noFill/>
            <a:miter lim="800000"/>
            <a:headEnd/>
            <a:tailEnd type="none" w="med" len="lg"/>
          </a:ln>
          <a:effectLst/>
        </p:spPr>
        <p:txBody>
          <a:bodyPr>
            <a:spAutoFit/>
          </a:bodyPr>
          <a:lstStyle/>
          <a:p>
            <a:r>
              <a:rPr lang="en-US" altLang="zh-CN" sz="2400" i="1">
                <a:solidFill>
                  <a:srgbClr val="CC0000"/>
                </a:solidFill>
              </a:rPr>
              <a:t>k+</a:t>
            </a:r>
            <a:r>
              <a:rPr lang="en-US" altLang="zh-CN" sz="2400">
                <a:solidFill>
                  <a:srgbClr val="CC0000"/>
                </a:solidFill>
              </a:rPr>
              <a:t>1</a:t>
            </a:r>
          </a:p>
        </p:txBody>
      </p:sp>
      <p:sp>
        <p:nvSpPr>
          <p:cNvPr id="1742941" name="Rectangle 93"/>
          <p:cNvSpPr>
            <a:spLocks noChangeArrowheads="1"/>
          </p:cNvSpPr>
          <p:nvPr/>
        </p:nvSpPr>
        <p:spPr bwMode="auto">
          <a:xfrm>
            <a:off x="539750" y="4506913"/>
            <a:ext cx="720725" cy="431800"/>
          </a:xfrm>
          <a:prstGeom prst="rect">
            <a:avLst/>
          </a:prstGeom>
          <a:solidFill>
            <a:srgbClr val="FF99FF"/>
          </a:solidFill>
          <a:ln w="28575" algn="ctr">
            <a:solidFill>
              <a:schemeClr val="tx1"/>
            </a:solidFill>
            <a:miter lim="800000"/>
            <a:headEnd/>
            <a:tailEnd type="none" w="med" len="lg"/>
          </a:ln>
          <a:effectLst/>
        </p:spPr>
        <p:txBody>
          <a:bodyPr wrap="none" anchor="ctr"/>
          <a:lstStyle/>
          <a:p>
            <a:pPr>
              <a:spcBef>
                <a:spcPct val="0"/>
              </a:spcBef>
            </a:pPr>
            <a:r>
              <a:rPr lang="en-US" altLang="zh-CN" sz="2400"/>
              <a:t>A</a:t>
            </a:r>
          </a:p>
        </p:txBody>
      </p:sp>
      <p:sp>
        <p:nvSpPr>
          <p:cNvPr id="1742942" name="Rectangle 94"/>
          <p:cNvSpPr>
            <a:spLocks noChangeArrowheads="1"/>
          </p:cNvSpPr>
          <p:nvPr/>
        </p:nvSpPr>
        <p:spPr bwMode="auto">
          <a:xfrm>
            <a:off x="539750" y="5659438"/>
            <a:ext cx="720725" cy="431800"/>
          </a:xfrm>
          <a:prstGeom prst="rect">
            <a:avLst/>
          </a:prstGeom>
          <a:solidFill>
            <a:srgbClr val="FF99FF"/>
          </a:solidFill>
          <a:ln w="28575" algn="ctr">
            <a:solidFill>
              <a:schemeClr val="tx1"/>
            </a:solidFill>
            <a:miter lim="800000"/>
            <a:headEnd/>
            <a:tailEnd type="none" w="med" len="lg"/>
          </a:ln>
          <a:effectLst/>
        </p:spPr>
        <p:txBody>
          <a:bodyPr wrap="none" anchor="ctr"/>
          <a:lstStyle/>
          <a:p>
            <a:pPr>
              <a:spcBef>
                <a:spcPct val="0"/>
              </a:spcBef>
            </a:pPr>
            <a:r>
              <a:rPr lang="en-US" altLang="zh-CN" sz="2400"/>
              <a:t>B</a:t>
            </a:r>
          </a:p>
        </p:txBody>
      </p:sp>
      <p:sp>
        <p:nvSpPr>
          <p:cNvPr id="1742943" name="Rectangle 95"/>
          <p:cNvSpPr>
            <a:spLocks noChangeArrowheads="1"/>
          </p:cNvSpPr>
          <p:nvPr/>
        </p:nvSpPr>
        <p:spPr bwMode="auto">
          <a:xfrm>
            <a:off x="2339975" y="5083175"/>
            <a:ext cx="720725" cy="431800"/>
          </a:xfrm>
          <a:prstGeom prst="rect">
            <a:avLst/>
          </a:prstGeom>
          <a:solidFill>
            <a:srgbClr val="FFFF66"/>
          </a:solidFill>
          <a:ln w="28575" algn="ctr">
            <a:solidFill>
              <a:schemeClr val="tx1"/>
            </a:solidFill>
            <a:miter lim="800000"/>
            <a:headEnd/>
            <a:tailEnd type="none" w="med" len="lg"/>
          </a:ln>
          <a:effectLst/>
        </p:spPr>
        <p:txBody>
          <a:bodyPr wrap="none" anchor="ctr"/>
          <a:lstStyle/>
          <a:p>
            <a:pPr>
              <a:spcBef>
                <a:spcPct val="0"/>
              </a:spcBef>
            </a:pPr>
            <a:r>
              <a:rPr lang="en-US" altLang="zh-CN" sz="2400"/>
              <a:t>F1</a:t>
            </a:r>
          </a:p>
        </p:txBody>
      </p:sp>
      <p:sp>
        <p:nvSpPr>
          <p:cNvPr id="1742944" name="Oval 96"/>
          <p:cNvSpPr>
            <a:spLocks noChangeArrowheads="1"/>
          </p:cNvSpPr>
          <p:nvPr/>
        </p:nvSpPr>
        <p:spPr bwMode="auto">
          <a:xfrm>
            <a:off x="4067175" y="4219575"/>
            <a:ext cx="1008063" cy="1008063"/>
          </a:xfrm>
          <a:prstGeom prst="ellipse">
            <a:avLst/>
          </a:prstGeom>
          <a:solidFill>
            <a:srgbClr val="99FF66"/>
          </a:solidFill>
          <a:ln w="28575" algn="ctr">
            <a:solidFill>
              <a:schemeClr val="tx1"/>
            </a:solidFill>
            <a:round/>
            <a:headEnd/>
            <a:tailEnd type="none" w="med" len="lg"/>
          </a:ln>
          <a:effectLst/>
        </p:spPr>
        <p:txBody>
          <a:bodyPr wrap="none" anchor="ctr"/>
          <a:lstStyle/>
          <a:p>
            <a:pPr>
              <a:spcBef>
                <a:spcPct val="0"/>
              </a:spcBef>
            </a:pPr>
            <a:r>
              <a:rPr lang="en-US" altLang="zh-CN" sz="2400"/>
              <a:t>FADD</a:t>
            </a:r>
          </a:p>
        </p:txBody>
      </p:sp>
      <p:sp>
        <p:nvSpPr>
          <p:cNvPr id="1742945" name="Oval 97"/>
          <p:cNvSpPr>
            <a:spLocks noChangeArrowheads="1"/>
          </p:cNvSpPr>
          <p:nvPr/>
        </p:nvSpPr>
        <p:spPr bwMode="auto">
          <a:xfrm>
            <a:off x="4067175" y="5372100"/>
            <a:ext cx="1008063" cy="1008063"/>
          </a:xfrm>
          <a:prstGeom prst="ellipse">
            <a:avLst/>
          </a:prstGeom>
          <a:solidFill>
            <a:srgbClr val="99FF66"/>
          </a:solidFill>
          <a:ln w="28575" algn="ctr">
            <a:solidFill>
              <a:schemeClr val="tx1"/>
            </a:solidFill>
            <a:round/>
            <a:headEnd/>
            <a:tailEnd type="none" w="med" len="lg"/>
          </a:ln>
          <a:effectLst/>
        </p:spPr>
        <p:txBody>
          <a:bodyPr wrap="none" anchor="ctr"/>
          <a:lstStyle/>
          <a:p>
            <a:pPr>
              <a:spcBef>
                <a:spcPct val="0"/>
              </a:spcBef>
            </a:pPr>
            <a:r>
              <a:rPr lang="en-US" altLang="zh-CN" sz="2400"/>
              <a:t>FMUL</a:t>
            </a:r>
          </a:p>
        </p:txBody>
      </p:sp>
      <p:sp>
        <p:nvSpPr>
          <p:cNvPr id="1742946" name="Rectangle 98"/>
          <p:cNvSpPr>
            <a:spLocks noChangeArrowheads="1"/>
          </p:cNvSpPr>
          <p:nvPr/>
        </p:nvSpPr>
        <p:spPr bwMode="auto">
          <a:xfrm>
            <a:off x="6084888" y="4506913"/>
            <a:ext cx="720725" cy="431800"/>
          </a:xfrm>
          <a:prstGeom prst="rect">
            <a:avLst/>
          </a:prstGeom>
          <a:solidFill>
            <a:srgbClr val="FFFF66"/>
          </a:solidFill>
          <a:ln w="28575" algn="ctr">
            <a:solidFill>
              <a:schemeClr val="tx1"/>
            </a:solidFill>
            <a:miter lim="800000"/>
            <a:headEnd/>
            <a:tailEnd type="none" w="med" len="lg"/>
          </a:ln>
          <a:effectLst/>
        </p:spPr>
        <p:txBody>
          <a:bodyPr wrap="none" anchor="ctr"/>
          <a:lstStyle/>
          <a:p>
            <a:pPr>
              <a:spcBef>
                <a:spcPct val="0"/>
              </a:spcBef>
            </a:pPr>
            <a:r>
              <a:rPr lang="en-US" altLang="zh-CN" sz="2400"/>
              <a:t>F2</a:t>
            </a:r>
          </a:p>
        </p:txBody>
      </p:sp>
      <p:sp>
        <p:nvSpPr>
          <p:cNvPr id="1742947" name="Rectangle 99"/>
          <p:cNvSpPr>
            <a:spLocks noChangeArrowheads="1"/>
          </p:cNvSpPr>
          <p:nvPr/>
        </p:nvSpPr>
        <p:spPr bwMode="auto">
          <a:xfrm>
            <a:off x="6084888" y="5659438"/>
            <a:ext cx="720725" cy="431800"/>
          </a:xfrm>
          <a:prstGeom prst="rect">
            <a:avLst/>
          </a:prstGeom>
          <a:solidFill>
            <a:srgbClr val="FFFF66"/>
          </a:solidFill>
          <a:ln w="28575" algn="ctr">
            <a:solidFill>
              <a:schemeClr val="tx1"/>
            </a:solidFill>
            <a:miter lim="800000"/>
            <a:headEnd/>
            <a:tailEnd type="none" w="med" len="lg"/>
          </a:ln>
          <a:effectLst/>
        </p:spPr>
        <p:txBody>
          <a:bodyPr wrap="none" anchor="ctr"/>
          <a:lstStyle/>
          <a:p>
            <a:pPr>
              <a:spcBef>
                <a:spcPct val="0"/>
              </a:spcBef>
            </a:pPr>
            <a:r>
              <a:rPr lang="en-US" altLang="zh-CN" sz="2400"/>
              <a:t>F3</a:t>
            </a:r>
          </a:p>
        </p:txBody>
      </p:sp>
      <p:sp>
        <p:nvSpPr>
          <p:cNvPr id="1742948" name="Text Box 100"/>
          <p:cNvSpPr txBox="1">
            <a:spLocks noChangeArrowheads="1"/>
          </p:cNvSpPr>
          <p:nvPr/>
        </p:nvSpPr>
        <p:spPr bwMode="auto">
          <a:xfrm>
            <a:off x="252413" y="4075113"/>
            <a:ext cx="1295400" cy="396875"/>
          </a:xfrm>
          <a:prstGeom prst="rect">
            <a:avLst/>
          </a:prstGeom>
          <a:noFill/>
          <a:ln w="28575" algn="ctr">
            <a:noFill/>
            <a:miter lim="800000"/>
            <a:headEnd/>
            <a:tailEnd type="none" w="med" len="lg"/>
          </a:ln>
          <a:effectLst/>
        </p:spPr>
        <p:txBody>
          <a:bodyPr>
            <a:spAutoFit/>
          </a:bodyPr>
          <a:lstStyle/>
          <a:p>
            <a:r>
              <a:rPr lang="zh-CN" altLang="en-US" sz="2000">
                <a:latin typeface="Arial" charset="0"/>
              </a:rPr>
              <a:t>主存单元</a:t>
            </a:r>
          </a:p>
        </p:txBody>
      </p:sp>
      <p:sp>
        <p:nvSpPr>
          <p:cNvPr id="1742949" name="Text Box 101"/>
          <p:cNvSpPr txBox="1">
            <a:spLocks noChangeArrowheads="1"/>
          </p:cNvSpPr>
          <p:nvPr/>
        </p:nvSpPr>
        <p:spPr bwMode="auto">
          <a:xfrm>
            <a:off x="252413" y="6072188"/>
            <a:ext cx="1295400" cy="396875"/>
          </a:xfrm>
          <a:prstGeom prst="rect">
            <a:avLst/>
          </a:prstGeom>
          <a:noFill/>
          <a:ln w="28575" algn="ctr">
            <a:noFill/>
            <a:miter lim="800000"/>
            <a:headEnd/>
            <a:tailEnd type="none" w="med" len="lg"/>
          </a:ln>
          <a:effectLst/>
        </p:spPr>
        <p:txBody>
          <a:bodyPr>
            <a:spAutoFit/>
          </a:bodyPr>
          <a:lstStyle/>
          <a:p>
            <a:r>
              <a:rPr lang="zh-CN" altLang="en-US" sz="2000">
                <a:latin typeface="Arial" charset="0"/>
              </a:rPr>
              <a:t>主存单元</a:t>
            </a:r>
          </a:p>
        </p:txBody>
      </p:sp>
      <p:sp>
        <p:nvSpPr>
          <p:cNvPr id="1742950" name="Text Box 102"/>
          <p:cNvSpPr txBox="1">
            <a:spLocks noChangeArrowheads="1"/>
          </p:cNvSpPr>
          <p:nvPr/>
        </p:nvSpPr>
        <p:spPr bwMode="auto">
          <a:xfrm>
            <a:off x="5797550" y="4940300"/>
            <a:ext cx="1295400" cy="701675"/>
          </a:xfrm>
          <a:prstGeom prst="rect">
            <a:avLst/>
          </a:prstGeom>
          <a:noFill/>
          <a:ln w="28575" algn="ctr">
            <a:noFill/>
            <a:miter lim="800000"/>
            <a:headEnd/>
            <a:tailEnd type="none" w="med" len="lg"/>
          </a:ln>
          <a:effectLst/>
        </p:spPr>
        <p:txBody>
          <a:bodyPr>
            <a:spAutoFit/>
          </a:bodyPr>
          <a:lstStyle/>
          <a:p>
            <a:r>
              <a:rPr lang="zh-CN" altLang="en-US" sz="2000">
                <a:latin typeface="Arial" charset="0"/>
              </a:rPr>
              <a:t>浮点通用寄存器</a:t>
            </a:r>
          </a:p>
        </p:txBody>
      </p:sp>
      <p:sp>
        <p:nvSpPr>
          <p:cNvPr id="1742951" name="Line 103"/>
          <p:cNvSpPr>
            <a:spLocks noChangeShapeType="1"/>
          </p:cNvSpPr>
          <p:nvPr/>
        </p:nvSpPr>
        <p:spPr bwMode="auto">
          <a:xfrm>
            <a:off x="323850" y="4021138"/>
            <a:ext cx="8496300" cy="0"/>
          </a:xfrm>
          <a:prstGeom prst="line">
            <a:avLst/>
          </a:prstGeom>
          <a:noFill/>
          <a:ln w="76200" cmpd="tri">
            <a:solidFill>
              <a:srgbClr val="666699"/>
            </a:solidFill>
            <a:round/>
            <a:headEnd/>
            <a:tailEnd type="none" w="med" len="lg"/>
          </a:ln>
          <a:effectLst/>
        </p:spPr>
        <p:txBody>
          <a:bodyPr wrap="none" anchor="ctr"/>
          <a:lstStyle/>
          <a:p>
            <a:endParaRPr lang="zh-CN" altLang="en-US"/>
          </a:p>
        </p:txBody>
      </p:sp>
      <p:sp>
        <p:nvSpPr>
          <p:cNvPr id="1742952" name="Line 104"/>
          <p:cNvSpPr>
            <a:spLocks noChangeShapeType="1"/>
          </p:cNvSpPr>
          <p:nvPr/>
        </p:nvSpPr>
        <p:spPr bwMode="auto">
          <a:xfrm>
            <a:off x="1258888" y="4741863"/>
            <a:ext cx="2808287" cy="0"/>
          </a:xfrm>
          <a:prstGeom prst="line">
            <a:avLst/>
          </a:prstGeom>
          <a:noFill/>
          <a:ln w="28575">
            <a:solidFill>
              <a:srgbClr val="FF0000"/>
            </a:solidFill>
            <a:round/>
            <a:headEnd/>
            <a:tailEnd type="triangle" w="med" len="lg"/>
          </a:ln>
          <a:effectLst/>
        </p:spPr>
        <p:txBody>
          <a:bodyPr wrap="none" anchor="ctr"/>
          <a:lstStyle/>
          <a:p>
            <a:endParaRPr lang="zh-CN" altLang="en-US"/>
          </a:p>
        </p:txBody>
      </p:sp>
      <p:sp>
        <p:nvSpPr>
          <p:cNvPr id="1742953" name="Line 105"/>
          <p:cNvSpPr>
            <a:spLocks noChangeShapeType="1"/>
          </p:cNvSpPr>
          <p:nvPr/>
        </p:nvSpPr>
        <p:spPr bwMode="auto">
          <a:xfrm flipH="1">
            <a:off x="1258888" y="5894388"/>
            <a:ext cx="2808287" cy="0"/>
          </a:xfrm>
          <a:prstGeom prst="line">
            <a:avLst/>
          </a:prstGeom>
          <a:noFill/>
          <a:ln w="28575">
            <a:solidFill>
              <a:srgbClr val="FF0000"/>
            </a:solidFill>
            <a:round/>
            <a:headEnd/>
            <a:tailEnd type="triangle" w="med" len="lg"/>
          </a:ln>
          <a:effectLst/>
        </p:spPr>
        <p:txBody>
          <a:bodyPr wrap="none" anchor="ctr"/>
          <a:lstStyle/>
          <a:p>
            <a:endParaRPr lang="zh-CN" altLang="en-US"/>
          </a:p>
        </p:txBody>
      </p:sp>
      <p:sp>
        <p:nvSpPr>
          <p:cNvPr id="1742954" name="Line 106"/>
          <p:cNvSpPr>
            <a:spLocks noChangeShapeType="1"/>
          </p:cNvSpPr>
          <p:nvPr/>
        </p:nvSpPr>
        <p:spPr bwMode="auto">
          <a:xfrm flipH="1" flipV="1">
            <a:off x="3059113" y="5318125"/>
            <a:ext cx="1008062" cy="431800"/>
          </a:xfrm>
          <a:prstGeom prst="line">
            <a:avLst/>
          </a:prstGeom>
          <a:noFill/>
          <a:ln w="28575">
            <a:solidFill>
              <a:srgbClr val="0000FF"/>
            </a:solidFill>
            <a:round/>
            <a:headEnd/>
            <a:tailEnd type="triangle" w="med" len="lg"/>
          </a:ln>
          <a:effectLst/>
        </p:spPr>
        <p:txBody>
          <a:bodyPr wrap="none" anchor="ctr"/>
          <a:lstStyle/>
          <a:p>
            <a:endParaRPr lang="zh-CN" altLang="en-US"/>
          </a:p>
        </p:txBody>
      </p:sp>
      <p:sp>
        <p:nvSpPr>
          <p:cNvPr id="1742955" name="Line 107"/>
          <p:cNvSpPr>
            <a:spLocks noChangeShapeType="1"/>
          </p:cNvSpPr>
          <p:nvPr/>
        </p:nvSpPr>
        <p:spPr bwMode="auto">
          <a:xfrm flipH="1">
            <a:off x="5076825" y="5894388"/>
            <a:ext cx="1008063" cy="0"/>
          </a:xfrm>
          <a:prstGeom prst="line">
            <a:avLst/>
          </a:prstGeom>
          <a:noFill/>
          <a:ln w="28575">
            <a:solidFill>
              <a:srgbClr val="0000FF"/>
            </a:solidFill>
            <a:round/>
            <a:headEnd/>
            <a:tailEnd type="triangle" w="med" len="lg"/>
          </a:ln>
          <a:effectLst/>
        </p:spPr>
        <p:txBody>
          <a:bodyPr wrap="none" anchor="ctr"/>
          <a:lstStyle/>
          <a:p>
            <a:endParaRPr lang="zh-CN" altLang="en-US"/>
          </a:p>
        </p:txBody>
      </p:sp>
      <p:sp>
        <p:nvSpPr>
          <p:cNvPr id="1742956" name="Line 108"/>
          <p:cNvSpPr>
            <a:spLocks noChangeShapeType="1"/>
          </p:cNvSpPr>
          <p:nvPr/>
        </p:nvSpPr>
        <p:spPr bwMode="auto">
          <a:xfrm flipH="1">
            <a:off x="5076825" y="4741863"/>
            <a:ext cx="1008063" cy="0"/>
          </a:xfrm>
          <a:prstGeom prst="line">
            <a:avLst/>
          </a:prstGeom>
          <a:noFill/>
          <a:ln w="28575">
            <a:solidFill>
              <a:srgbClr val="0000FF"/>
            </a:solidFill>
            <a:round/>
            <a:headEnd/>
            <a:tailEnd type="triangle" w="med" len="lg"/>
          </a:ln>
          <a:effectLst/>
        </p:spPr>
        <p:txBody>
          <a:bodyPr wrap="none" anchor="ctr"/>
          <a:lstStyle/>
          <a:p>
            <a:endParaRPr lang="zh-CN" altLang="en-US"/>
          </a:p>
        </p:txBody>
      </p:sp>
      <p:sp>
        <p:nvSpPr>
          <p:cNvPr id="1742957" name="Freeform 109"/>
          <p:cNvSpPr>
            <a:spLocks/>
          </p:cNvSpPr>
          <p:nvPr/>
        </p:nvSpPr>
        <p:spPr bwMode="auto">
          <a:xfrm>
            <a:off x="5003800" y="4957763"/>
            <a:ext cx="288925" cy="720725"/>
          </a:xfrm>
          <a:custGeom>
            <a:avLst/>
            <a:gdLst/>
            <a:ahLst/>
            <a:cxnLst>
              <a:cxn ang="0">
                <a:pos x="0" y="0"/>
              </a:cxn>
              <a:cxn ang="0">
                <a:pos x="182" y="181"/>
              </a:cxn>
              <a:cxn ang="0">
                <a:pos x="0" y="454"/>
              </a:cxn>
            </a:cxnLst>
            <a:rect l="0" t="0" r="r" b="b"/>
            <a:pathLst>
              <a:path w="182" h="454">
                <a:moveTo>
                  <a:pt x="0" y="0"/>
                </a:moveTo>
                <a:cubicBezTo>
                  <a:pt x="91" y="52"/>
                  <a:pt x="182" y="105"/>
                  <a:pt x="182" y="181"/>
                </a:cubicBezTo>
                <a:cubicBezTo>
                  <a:pt x="182" y="257"/>
                  <a:pt x="91" y="355"/>
                  <a:pt x="0" y="454"/>
                </a:cubicBezTo>
              </a:path>
            </a:pathLst>
          </a:custGeom>
          <a:noFill/>
          <a:ln w="28575" cap="flat" cmpd="sng">
            <a:solidFill>
              <a:srgbClr val="FF0000"/>
            </a:solidFill>
            <a:prstDash val="solid"/>
            <a:round/>
            <a:headEnd type="none" w="med" len="med"/>
            <a:tailEnd type="triangle" w="med" len="lg"/>
          </a:ln>
          <a:effectLst/>
        </p:spPr>
        <p:txBody>
          <a:bodyPr wrap="none" anchor="ctr"/>
          <a:lstStyle/>
          <a:p>
            <a:endParaRPr lang="zh-CN" altLang="en-US"/>
          </a:p>
        </p:txBody>
      </p:sp>
      <p:sp>
        <p:nvSpPr>
          <p:cNvPr id="1742958" name="Text Box 110"/>
          <p:cNvSpPr txBox="1">
            <a:spLocks noChangeArrowheads="1"/>
          </p:cNvSpPr>
          <p:nvPr/>
        </p:nvSpPr>
        <p:spPr bwMode="auto">
          <a:xfrm>
            <a:off x="1042988" y="4959350"/>
            <a:ext cx="1295400" cy="701675"/>
          </a:xfrm>
          <a:prstGeom prst="rect">
            <a:avLst/>
          </a:prstGeom>
          <a:noFill/>
          <a:ln w="28575" algn="ctr">
            <a:noFill/>
            <a:miter lim="800000"/>
            <a:headEnd/>
            <a:tailEnd type="none" w="med" len="lg"/>
          </a:ln>
          <a:effectLst/>
        </p:spPr>
        <p:txBody>
          <a:bodyPr>
            <a:spAutoFit/>
          </a:bodyPr>
          <a:lstStyle/>
          <a:p>
            <a:pPr algn="r"/>
            <a:r>
              <a:rPr lang="zh-CN" altLang="en-US" sz="2000">
                <a:latin typeface="Arial" charset="0"/>
              </a:rPr>
              <a:t>浮点通用寄存器</a:t>
            </a:r>
          </a:p>
        </p:txBody>
      </p:sp>
      <p:sp>
        <p:nvSpPr>
          <p:cNvPr id="1742959" name="Text Box 111"/>
          <p:cNvSpPr txBox="1">
            <a:spLocks noChangeArrowheads="1"/>
          </p:cNvSpPr>
          <p:nvPr/>
        </p:nvSpPr>
        <p:spPr bwMode="auto">
          <a:xfrm>
            <a:off x="2411413" y="4340225"/>
            <a:ext cx="1439862" cy="457200"/>
          </a:xfrm>
          <a:prstGeom prst="rect">
            <a:avLst/>
          </a:prstGeom>
          <a:noFill/>
          <a:ln w="28575" algn="ctr">
            <a:noFill/>
            <a:miter lim="800000"/>
            <a:headEnd/>
            <a:tailEnd type="none" w="med" len="lg"/>
          </a:ln>
          <a:effectLst/>
        </p:spPr>
        <p:txBody>
          <a:bodyPr>
            <a:spAutoFit/>
          </a:bodyPr>
          <a:lstStyle/>
          <a:p>
            <a:r>
              <a:rPr lang="en-US" altLang="zh-CN" sz="2400" i="1">
                <a:solidFill>
                  <a:srgbClr val="CC0000"/>
                </a:solidFill>
              </a:rPr>
              <a:t>k</a:t>
            </a:r>
            <a:r>
              <a:rPr lang="en-US" altLang="zh-CN" sz="2400">
                <a:solidFill>
                  <a:srgbClr val="CC0000"/>
                </a:solidFill>
              </a:rPr>
              <a:t>, </a:t>
            </a:r>
            <a:r>
              <a:rPr lang="en-US" altLang="zh-CN" sz="2400" i="1">
                <a:solidFill>
                  <a:srgbClr val="CC0000"/>
                </a:solidFill>
              </a:rPr>
              <a:t>k+</a:t>
            </a:r>
            <a:r>
              <a:rPr lang="en-US" altLang="zh-CN" sz="2400">
                <a:solidFill>
                  <a:srgbClr val="CC0000"/>
                </a:solidFill>
              </a:rPr>
              <a:t>1</a:t>
            </a:r>
          </a:p>
        </p:txBody>
      </p:sp>
      <p:sp>
        <p:nvSpPr>
          <p:cNvPr id="1742960" name="Text Box 112"/>
          <p:cNvSpPr txBox="1">
            <a:spLocks noChangeArrowheads="1"/>
          </p:cNvSpPr>
          <p:nvPr/>
        </p:nvSpPr>
        <p:spPr bwMode="auto">
          <a:xfrm>
            <a:off x="5219700" y="4310063"/>
            <a:ext cx="792163" cy="457200"/>
          </a:xfrm>
          <a:prstGeom prst="rect">
            <a:avLst/>
          </a:prstGeom>
          <a:noFill/>
          <a:ln w="28575" algn="ctr">
            <a:noFill/>
            <a:miter lim="800000"/>
            <a:headEnd/>
            <a:tailEnd type="none" w="med" len="lg"/>
          </a:ln>
          <a:effectLst/>
        </p:spPr>
        <p:txBody>
          <a:bodyPr>
            <a:spAutoFit/>
          </a:bodyPr>
          <a:lstStyle/>
          <a:p>
            <a:r>
              <a:rPr lang="en-US" altLang="zh-CN" sz="2400" i="1">
                <a:solidFill>
                  <a:srgbClr val="CC0000"/>
                </a:solidFill>
              </a:rPr>
              <a:t>k+</a:t>
            </a:r>
            <a:r>
              <a:rPr lang="en-US" altLang="zh-CN" sz="2400">
                <a:solidFill>
                  <a:srgbClr val="CC0000"/>
                </a:solidFill>
              </a:rPr>
              <a:t>1</a:t>
            </a:r>
          </a:p>
        </p:txBody>
      </p:sp>
      <p:sp>
        <p:nvSpPr>
          <p:cNvPr id="1742961" name="Text Box 113"/>
          <p:cNvSpPr txBox="1">
            <a:spLocks noChangeArrowheads="1"/>
          </p:cNvSpPr>
          <p:nvPr/>
        </p:nvSpPr>
        <p:spPr bwMode="auto">
          <a:xfrm>
            <a:off x="5219700" y="5821363"/>
            <a:ext cx="792163" cy="457200"/>
          </a:xfrm>
          <a:prstGeom prst="rect">
            <a:avLst/>
          </a:prstGeom>
          <a:noFill/>
          <a:ln w="28575" algn="ctr">
            <a:noFill/>
            <a:miter lim="800000"/>
            <a:headEnd/>
            <a:tailEnd type="none" w="med" len="lg"/>
          </a:ln>
          <a:effectLst/>
        </p:spPr>
        <p:txBody>
          <a:bodyPr>
            <a:spAutoFit/>
          </a:bodyPr>
          <a:lstStyle/>
          <a:p>
            <a:r>
              <a:rPr lang="en-US" altLang="zh-CN" sz="2400" i="1">
                <a:solidFill>
                  <a:srgbClr val="CC0000"/>
                </a:solidFill>
              </a:rPr>
              <a:t>k+</a:t>
            </a:r>
            <a:r>
              <a:rPr lang="en-US" altLang="zh-CN" sz="2400">
                <a:solidFill>
                  <a:srgbClr val="CC0000"/>
                </a:solidFill>
              </a:rPr>
              <a:t>2</a:t>
            </a:r>
          </a:p>
        </p:txBody>
      </p:sp>
      <p:sp>
        <p:nvSpPr>
          <p:cNvPr id="1742962" name="Text Box 114"/>
          <p:cNvSpPr txBox="1">
            <a:spLocks noChangeArrowheads="1"/>
          </p:cNvSpPr>
          <p:nvPr/>
        </p:nvSpPr>
        <p:spPr bwMode="auto">
          <a:xfrm>
            <a:off x="5148263" y="4886325"/>
            <a:ext cx="792162" cy="676275"/>
          </a:xfrm>
          <a:prstGeom prst="rect">
            <a:avLst/>
          </a:prstGeom>
          <a:noFill/>
          <a:ln w="28575" algn="ctr">
            <a:noFill/>
            <a:miter lim="800000"/>
            <a:headEnd/>
            <a:tailEnd type="none" w="med" len="lg"/>
          </a:ln>
          <a:effectLst/>
        </p:spPr>
        <p:txBody>
          <a:bodyPr>
            <a:spAutoFit/>
          </a:bodyPr>
          <a:lstStyle/>
          <a:p>
            <a:pPr>
              <a:lnSpc>
                <a:spcPct val="80000"/>
              </a:lnSpc>
              <a:spcBef>
                <a:spcPct val="0"/>
              </a:spcBef>
            </a:pPr>
            <a:r>
              <a:rPr lang="en-US" altLang="zh-CN" sz="2400" i="1">
                <a:solidFill>
                  <a:srgbClr val="CC0000"/>
                </a:solidFill>
              </a:rPr>
              <a:t>k+</a:t>
            </a:r>
            <a:r>
              <a:rPr lang="en-US" altLang="zh-CN" sz="2400">
                <a:solidFill>
                  <a:srgbClr val="CC0000"/>
                </a:solidFill>
              </a:rPr>
              <a:t>1</a:t>
            </a:r>
          </a:p>
          <a:p>
            <a:pPr>
              <a:lnSpc>
                <a:spcPct val="80000"/>
              </a:lnSpc>
              <a:spcBef>
                <a:spcPct val="0"/>
              </a:spcBef>
            </a:pPr>
            <a:r>
              <a:rPr lang="en-US" altLang="zh-CN" sz="2400" i="1">
                <a:solidFill>
                  <a:srgbClr val="CC0000"/>
                </a:solidFill>
              </a:rPr>
              <a:t>k</a:t>
            </a:r>
            <a:r>
              <a:rPr lang="en-US" altLang="zh-CN" sz="2400">
                <a:solidFill>
                  <a:srgbClr val="CC0000"/>
                </a:solidFill>
              </a:rPr>
              <a:t>+2</a:t>
            </a:r>
          </a:p>
        </p:txBody>
      </p:sp>
      <p:sp>
        <p:nvSpPr>
          <p:cNvPr id="1742963" name="Text Box 115"/>
          <p:cNvSpPr txBox="1">
            <a:spLocks noChangeArrowheads="1"/>
          </p:cNvSpPr>
          <p:nvPr/>
        </p:nvSpPr>
        <p:spPr bwMode="auto">
          <a:xfrm>
            <a:off x="3276600" y="5102225"/>
            <a:ext cx="792163" cy="457200"/>
          </a:xfrm>
          <a:prstGeom prst="rect">
            <a:avLst/>
          </a:prstGeom>
          <a:noFill/>
          <a:ln w="28575" algn="ctr">
            <a:noFill/>
            <a:miter lim="800000"/>
            <a:headEnd/>
            <a:tailEnd type="none" w="med" len="lg"/>
          </a:ln>
          <a:effectLst/>
        </p:spPr>
        <p:txBody>
          <a:bodyPr>
            <a:spAutoFit/>
          </a:bodyPr>
          <a:lstStyle/>
          <a:p>
            <a:r>
              <a:rPr lang="en-US" altLang="zh-CN" sz="2400" i="1">
                <a:solidFill>
                  <a:srgbClr val="CC0000"/>
                </a:solidFill>
              </a:rPr>
              <a:t>k+</a:t>
            </a:r>
            <a:r>
              <a:rPr lang="en-US" altLang="zh-CN" sz="2400">
                <a:solidFill>
                  <a:srgbClr val="CC0000"/>
                </a:solidFill>
              </a:rPr>
              <a:t>2</a:t>
            </a:r>
          </a:p>
        </p:txBody>
      </p:sp>
      <p:sp>
        <p:nvSpPr>
          <p:cNvPr id="1742964" name="Text Box 116"/>
          <p:cNvSpPr txBox="1">
            <a:spLocks noChangeArrowheads="1"/>
          </p:cNvSpPr>
          <p:nvPr/>
        </p:nvSpPr>
        <p:spPr bwMode="auto">
          <a:xfrm>
            <a:off x="1547813" y="5821363"/>
            <a:ext cx="1439862" cy="457200"/>
          </a:xfrm>
          <a:prstGeom prst="rect">
            <a:avLst/>
          </a:prstGeom>
          <a:noFill/>
          <a:ln w="28575" algn="ctr">
            <a:noFill/>
            <a:miter lim="800000"/>
            <a:headEnd/>
            <a:tailEnd type="none" w="med" len="lg"/>
          </a:ln>
          <a:effectLst/>
        </p:spPr>
        <p:txBody>
          <a:bodyPr>
            <a:spAutoFit/>
          </a:bodyPr>
          <a:lstStyle/>
          <a:p>
            <a:r>
              <a:rPr lang="en-US" altLang="zh-CN" sz="2400" i="1">
                <a:solidFill>
                  <a:srgbClr val="CC0000"/>
                </a:solidFill>
              </a:rPr>
              <a:t>k+</a:t>
            </a:r>
            <a:r>
              <a:rPr lang="en-US" altLang="zh-CN" sz="2400">
                <a:solidFill>
                  <a:srgbClr val="CC0000"/>
                </a:solidFill>
              </a:rPr>
              <a:t>2, </a:t>
            </a:r>
            <a:r>
              <a:rPr lang="en-US" altLang="zh-CN" sz="2400" i="1">
                <a:solidFill>
                  <a:srgbClr val="CC0000"/>
                </a:solidFill>
              </a:rPr>
              <a:t>k+</a:t>
            </a:r>
            <a:r>
              <a:rPr lang="en-US" altLang="zh-CN" sz="2400">
                <a:solidFill>
                  <a:srgbClr val="CC0000"/>
                </a:solidFill>
              </a:rPr>
              <a:t>3</a:t>
            </a:r>
          </a:p>
        </p:txBody>
      </p:sp>
      <p:sp>
        <p:nvSpPr>
          <p:cNvPr id="1742965" name="Text Box 117"/>
          <p:cNvSpPr txBox="1">
            <a:spLocks noChangeArrowheads="1"/>
          </p:cNvSpPr>
          <p:nvPr/>
        </p:nvSpPr>
        <p:spPr bwMode="auto">
          <a:xfrm>
            <a:off x="7308850" y="2436813"/>
            <a:ext cx="1511300" cy="822325"/>
          </a:xfrm>
          <a:prstGeom prst="rect">
            <a:avLst/>
          </a:prstGeom>
          <a:noFill/>
          <a:ln w="28575" algn="ctr">
            <a:noFill/>
            <a:miter lim="800000"/>
            <a:headEnd/>
            <a:tailEnd type="none" w="med" len="lg"/>
          </a:ln>
          <a:effectLst/>
        </p:spPr>
        <p:txBody>
          <a:bodyPr>
            <a:spAutoFit/>
          </a:bodyPr>
          <a:lstStyle/>
          <a:p>
            <a:pPr algn="l"/>
            <a:r>
              <a:rPr lang="zh-CN" altLang="en-US" sz="2400">
                <a:solidFill>
                  <a:schemeClr val="bg2"/>
                </a:solidFill>
                <a:latin typeface="Arial" charset="0"/>
                <a:ea typeface="黑体" pitchFamily="2" charset="-122"/>
              </a:rPr>
              <a:t>原始</a:t>
            </a:r>
            <a:br>
              <a:rPr lang="zh-CN" altLang="en-US" sz="2400">
                <a:solidFill>
                  <a:schemeClr val="bg2"/>
                </a:solidFill>
                <a:latin typeface="Arial" charset="0"/>
                <a:ea typeface="黑体" pitchFamily="2" charset="-122"/>
              </a:rPr>
            </a:br>
            <a:r>
              <a:rPr lang="zh-CN" altLang="en-US" sz="2400">
                <a:solidFill>
                  <a:schemeClr val="bg2"/>
                </a:solidFill>
                <a:latin typeface="Arial" charset="0"/>
                <a:ea typeface="黑体" pitchFamily="2" charset="-122"/>
              </a:rPr>
              <a:t>数据流程</a:t>
            </a:r>
          </a:p>
        </p:txBody>
      </p:sp>
      <p:sp>
        <p:nvSpPr>
          <p:cNvPr id="1742966" name="Text Box 118"/>
          <p:cNvSpPr txBox="1">
            <a:spLocks noChangeArrowheads="1"/>
          </p:cNvSpPr>
          <p:nvPr/>
        </p:nvSpPr>
        <p:spPr bwMode="auto">
          <a:xfrm>
            <a:off x="7308850" y="4737100"/>
            <a:ext cx="1439863" cy="1187450"/>
          </a:xfrm>
          <a:prstGeom prst="rect">
            <a:avLst/>
          </a:prstGeom>
          <a:noFill/>
          <a:ln w="28575" algn="ctr">
            <a:noFill/>
            <a:miter lim="800000"/>
            <a:headEnd/>
            <a:tailEnd type="none" w="med" len="lg"/>
          </a:ln>
          <a:effectLst/>
        </p:spPr>
        <p:txBody>
          <a:bodyPr>
            <a:spAutoFit/>
          </a:bodyPr>
          <a:lstStyle/>
          <a:p>
            <a:pPr algn="l"/>
            <a:r>
              <a:rPr lang="zh-CN" altLang="en-US" sz="2400">
                <a:solidFill>
                  <a:schemeClr val="bg2"/>
                </a:solidFill>
                <a:latin typeface="Arial" charset="0"/>
                <a:ea typeface="黑体" pitchFamily="2" charset="-122"/>
              </a:rPr>
              <a:t>重定向</a:t>
            </a:r>
            <a:br>
              <a:rPr lang="zh-CN" altLang="en-US" sz="2400">
                <a:solidFill>
                  <a:schemeClr val="bg2"/>
                </a:solidFill>
                <a:latin typeface="Arial" charset="0"/>
                <a:ea typeface="黑体" pitchFamily="2" charset="-122"/>
              </a:rPr>
            </a:br>
            <a:r>
              <a:rPr lang="zh-CN" altLang="en-US" sz="2400">
                <a:solidFill>
                  <a:schemeClr val="bg2"/>
                </a:solidFill>
                <a:latin typeface="Arial" charset="0"/>
                <a:ea typeface="黑体" pitchFamily="2" charset="-122"/>
              </a:rPr>
              <a:t>之后的</a:t>
            </a:r>
            <a:br>
              <a:rPr lang="zh-CN" altLang="en-US" sz="2400">
                <a:solidFill>
                  <a:schemeClr val="bg2"/>
                </a:solidFill>
                <a:latin typeface="Arial" charset="0"/>
                <a:ea typeface="黑体" pitchFamily="2" charset="-122"/>
              </a:rPr>
            </a:br>
            <a:r>
              <a:rPr lang="zh-CN" altLang="en-US" sz="2400">
                <a:solidFill>
                  <a:schemeClr val="bg2"/>
                </a:solidFill>
                <a:latin typeface="Arial" charset="0"/>
                <a:ea typeface="黑体" pitchFamily="2" charset="-122"/>
              </a:rPr>
              <a:t>数据流程</a:t>
            </a:r>
          </a:p>
        </p:txBody>
      </p:sp>
      <p:sp>
        <p:nvSpPr>
          <p:cNvPr id="1742967" name="Text Box 119"/>
          <p:cNvSpPr txBox="1">
            <a:spLocks noChangeArrowheads="1"/>
          </p:cNvSpPr>
          <p:nvPr/>
        </p:nvSpPr>
        <p:spPr bwMode="auto">
          <a:xfrm>
            <a:off x="1116013" y="4365625"/>
            <a:ext cx="1368425" cy="396875"/>
          </a:xfrm>
          <a:prstGeom prst="rect">
            <a:avLst/>
          </a:prstGeom>
          <a:noFill/>
          <a:ln w="28575" algn="ctr">
            <a:noFill/>
            <a:miter lim="800000"/>
            <a:headEnd/>
            <a:tailEnd type="none" w="med" len="lg"/>
          </a:ln>
          <a:effectLst/>
        </p:spPr>
        <p:txBody>
          <a:bodyPr>
            <a:spAutoFit/>
          </a:bodyPr>
          <a:lstStyle/>
          <a:p>
            <a:r>
              <a:rPr lang="zh-CN" altLang="en-US" sz="2000">
                <a:solidFill>
                  <a:srgbClr val="FF6600"/>
                </a:solidFill>
                <a:latin typeface="Arial" charset="0"/>
              </a:rPr>
              <a:t>专用路径</a:t>
            </a:r>
          </a:p>
        </p:txBody>
      </p:sp>
      <p:sp>
        <p:nvSpPr>
          <p:cNvPr id="1742968" name="Text Box 120"/>
          <p:cNvSpPr txBox="1">
            <a:spLocks noChangeArrowheads="1"/>
          </p:cNvSpPr>
          <p:nvPr/>
        </p:nvSpPr>
        <p:spPr bwMode="auto">
          <a:xfrm>
            <a:off x="2843213" y="5840413"/>
            <a:ext cx="1368425" cy="396875"/>
          </a:xfrm>
          <a:prstGeom prst="rect">
            <a:avLst/>
          </a:prstGeom>
          <a:noFill/>
          <a:ln w="28575" algn="ctr">
            <a:noFill/>
            <a:miter lim="800000"/>
            <a:headEnd/>
            <a:tailEnd type="none" w="med" len="lg"/>
          </a:ln>
          <a:effectLst/>
        </p:spPr>
        <p:txBody>
          <a:bodyPr>
            <a:spAutoFit/>
          </a:bodyPr>
          <a:lstStyle/>
          <a:p>
            <a:r>
              <a:rPr lang="zh-CN" altLang="en-US" sz="2000">
                <a:solidFill>
                  <a:srgbClr val="FF6600"/>
                </a:solidFill>
                <a:latin typeface="Arial" charset="0"/>
              </a:rPr>
              <a:t>专用路径</a:t>
            </a:r>
          </a:p>
        </p:txBody>
      </p:sp>
      <p:sp>
        <p:nvSpPr>
          <p:cNvPr id="1742969" name="Text Box 121"/>
          <p:cNvSpPr txBox="1">
            <a:spLocks noChangeArrowheads="1"/>
          </p:cNvSpPr>
          <p:nvPr/>
        </p:nvSpPr>
        <p:spPr bwMode="auto">
          <a:xfrm>
            <a:off x="3995738" y="5084763"/>
            <a:ext cx="1368425" cy="396875"/>
          </a:xfrm>
          <a:prstGeom prst="rect">
            <a:avLst/>
          </a:prstGeom>
          <a:noFill/>
          <a:ln w="28575" algn="ctr">
            <a:noFill/>
            <a:miter lim="800000"/>
            <a:headEnd/>
            <a:tailEnd type="none" w="med" len="lg"/>
          </a:ln>
          <a:effectLst/>
        </p:spPr>
        <p:txBody>
          <a:bodyPr>
            <a:spAutoFit/>
          </a:bodyPr>
          <a:lstStyle/>
          <a:p>
            <a:r>
              <a:rPr lang="zh-CN" altLang="en-US" sz="2000">
                <a:solidFill>
                  <a:srgbClr val="FF6600"/>
                </a:solidFill>
                <a:latin typeface="Arial" charset="0"/>
              </a:rPr>
              <a:t>专用路径</a:t>
            </a:r>
          </a:p>
        </p:txBody>
      </p:sp>
      <p:sp>
        <p:nvSpPr>
          <p:cNvPr id="1742970" name="Text Box 122"/>
          <p:cNvSpPr txBox="1">
            <a:spLocks noChangeArrowheads="1"/>
          </p:cNvSpPr>
          <p:nvPr/>
        </p:nvSpPr>
        <p:spPr bwMode="auto">
          <a:xfrm>
            <a:off x="2914650" y="101600"/>
            <a:ext cx="2665413" cy="1349375"/>
          </a:xfrm>
          <a:prstGeom prst="rect">
            <a:avLst/>
          </a:prstGeom>
          <a:solidFill>
            <a:srgbClr val="FFFF99"/>
          </a:solidFill>
          <a:ln w="38100" algn="ctr">
            <a:solidFill>
              <a:srgbClr val="FF9933"/>
            </a:solidFill>
            <a:miter lim="800000"/>
            <a:headEnd/>
            <a:tailEnd type="none" w="med" len="lg"/>
          </a:ln>
          <a:effectLst>
            <a:outerShdw dist="107763" dir="2700000" algn="ctr" rotWithShape="0">
              <a:schemeClr val="bg2">
                <a:alpha val="50000"/>
              </a:schemeClr>
            </a:outerShdw>
          </a:effectLst>
        </p:spPr>
        <p:txBody>
          <a:bodyPr>
            <a:spAutoFit/>
          </a:bodyPr>
          <a:lstStyle/>
          <a:p>
            <a:pPr algn="l">
              <a:spcBef>
                <a:spcPct val="0"/>
              </a:spcBef>
            </a:pPr>
            <a:r>
              <a:rPr lang="en-US" altLang="zh-CN" sz="2000">
                <a:solidFill>
                  <a:srgbClr val="008000"/>
                </a:solidFill>
                <a:ea typeface="Arial Unicode MS" pitchFamily="34" charset="-122"/>
                <a:cs typeface="Arial Unicode MS" pitchFamily="34" charset="-122"/>
              </a:rPr>
              <a:t>k:	F1 </a:t>
            </a:r>
            <a:r>
              <a:rPr lang="en-US" altLang="zh-CN" sz="2000">
                <a:solidFill>
                  <a:srgbClr val="008000"/>
                </a:solidFill>
                <a:latin typeface="+mn-ea"/>
                <a:ea typeface="+mn-ea"/>
                <a:cs typeface="Arial Unicode MS" pitchFamily="34" charset="-122"/>
              </a:rPr>
              <a:t>←</a:t>
            </a:r>
            <a:r>
              <a:rPr lang="en-US" altLang="zh-CN" sz="2000">
                <a:solidFill>
                  <a:srgbClr val="008000"/>
                </a:solidFill>
                <a:ea typeface="Arial Unicode MS" pitchFamily="34" charset="-122"/>
                <a:cs typeface="Arial Unicode MS" pitchFamily="34" charset="-122"/>
              </a:rPr>
              <a:t> A</a:t>
            </a:r>
          </a:p>
          <a:p>
            <a:pPr algn="l">
              <a:spcBef>
                <a:spcPct val="0"/>
              </a:spcBef>
            </a:pPr>
            <a:r>
              <a:rPr lang="en-US" altLang="zh-CN" sz="2000">
                <a:solidFill>
                  <a:srgbClr val="008000"/>
                </a:solidFill>
                <a:ea typeface="Arial Unicode MS" pitchFamily="34" charset="-122"/>
                <a:cs typeface="Arial Unicode MS" pitchFamily="34" charset="-122"/>
              </a:rPr>
              <a:t>k+1:	F1 </a:t>
            </a:r>
            <a:r>
              <a:rPr lang="en-US" altLang="zh-CN" sz="2000">
                <a:solidFill>
                  <a:srgbClr val="008000"/>
                </a:solidFill>
                <a:latin typeface="+mn-ea"/>
                <a:ea typeface="+mn-ea"/>
                <a:cs typeface="Arial Unicode MS" pitchFamily="34" charset="-122"/>
              </a:rPr>
              <a:t>←</a:t>
            </a:r>
            <a:r>
              <a:rPr lang="en-US" altLang="zh-CN" sz="2000">
                <a:solidFill>
                  <a:srgbClr val="008000"/>
                </a:solidFill>
                <a:ea typeface="Arial Unicode MS" pitchFamily="34" charset="-122"/>
                <a:cs typeface="Arial Unicode MS" pitchFamily="34" charset="-122"/>
              </a:rPr>
              <a:t> F1</a:t>
            </a:r>
            <a:r>
              <a:rPr lang="zh-CN" altLang="en-US" sz="2000">
                <a:solidFill>
                  <a:srgbClr val="008000"/>
                </a:solidFill>
                <a:ea typeface="Arial Unicode MS" pitchFamily="34" charset="-122"/>
                <a:cs typeface="Arial Unicode MS" pitchFamily="34" charset="-122"/>
              </a:rPr>
              <a:t>＋</a:t>
            </a:r>
            <a:r>
              <a:rPr lang="en-US" altLang="zh-CN" sz="2000">
                <a:solidFill>
                  <a:srgbClr val="008000"/>
                </a:solidFill>
                <a:ea typeface="Arial Unicode MS" pitchFamily="34" charset="-122"/>
                <a:cs typeface="Arial Unicode MS" pitchFamily="34" charset="-122"/>
              </a:rPr>
              <a:t>F2</a:t>
            </a:r>
          </a:p>
          <a:p>
            <a:pPr algn="l">
              <a:spcBef>
                <a:spcPct val="0"/>
              </a:spcBef>
            </a:pPr>
            <a:r>
              <a:rPr lang="en-US" altLang="zh-CN" sz="2000">
                <a:solidFill>
                  <a:srgbClr val="008000"/>
                </a:solidFill>
                <a:ea typeface="Arial Unicode MS" pitchFamily="34" charset="-122"/>
                <a:cs typeface="Arial Unicode MS" pitchFamily="34" charset="-122"/>
              </a:rPr>
              <a:t>k+2:	F1 </a:t>
            </a:r>
            <a:r>
              <a:rPr lang="en-US" altLang="zh-CN" sz="2000">
                <a:solidFill>
                  <a:srgbClr val="008000"/>
                </a:solidFill>
                <a:latin typeface="+mn-ea"/>
                <a:ea typeface="+mn-ea"/>
                <a:cs typeface="Arial Unicode MS" pitchFamily="34" charset="-122"/>
              </a:rPr>
              <a:t>←</a:t>
            </a:r>
            <a:r>
              <a:rPr lang="en-US" altLang="zh-CN" sz="2000">
                <a:solidFill>
                  <a:srgbClr val="008000"/>
                </a:solidFill>
                <a:ea typeface="Arial Unicode MS" pitchFamily="34" charset="-122"/>
                <a:cs typeface="Arial Unicode MS" pitchFamily="34" charset="-122"/>
              </a:rPr>
              <a:t> F1×F3</a:t>
            </a:r>
          </a:p>
          <a:p>
            <a:pPr algn="l">
              <a:spcBef>
                <a:spcPct val="0"/>
              </a:spcBef>
            </a:pPr>
            <a:r>
              <a:rPr lang="en-US" altLang="zh-CN" sz="2000">
                <a:solidFill>
                  <a:srgbClr val="008000"/>
                </a:solidFill>
                <a:ea typeface="Arial Unicode MS" pitchFamily="34" charset="-122"/>
                <a:cs typeface="Arial Unicode MS" pitchFamily="34" charset="-122"/>
              </a:rPr>
              <a:t>k+3:	B </a:t>
            </a:r>
            <a:r>
              <a:rPr lang="en-US" altLang="zh-CN" sz="2000">
                <a:solidFill>
                  <a:srgbClr val="008000"/>
                </a:solidFill>
                <a:latin typeface="+mn-ea"/>
                <a:ea typeface="+mn-ea"/>
                <a:cs typeface="Arial Unicode MS" pitchFamily="34" charset="-122"/>
              </a:rPr>
              <a:t>←</a:t>
            </a:r>
            <a:r>
              <a:rPr lang="en-US" altLang="zh-CN" sz="2000">
                <a:solidFill>
                  <a:srgbClr val="008000"/>
                </a:solidFill>
                <a:ea typeface="Arial Unicode MS" pitchFamily="34" charset="-122"/>
                <a:cs typeface="Arial Unicode MS" pitchFamily="34" charset="-122"/>
              </a:rPr>
              <a:t> F1</a:t>
            </a:r>
            <a:endParaRPr lang="zh-CN" altLang="en-US" sz="2000">
              <a:solidFill>
                <a:srgbClr val="008000"/>
              </a:solidFill>
              <a:ea typeface="Arial Unicode MS" pitchFamily="34" charset="-122"/>
              <a:cs typeface="Arial Unicode MS" pitchFamily="34" charset="-122"/>
            </a:endParaRPr>
          </a:p>
        </p:txBody>
      </p:sp>
      <p:sp>
        <p:nvSpPr>
          <p:cNvPr id="1742971" name="AutoShape 123"/>
          <p:cNvSpPr>
            <a:spLocks noChangeArrowheads="1"/>
          </p:cNvSpPr>
          <p:nvPr/>
        </p:nvSpPr>
        <p:spPr bwMode="auto">
          <a:xfrm>
            <a:off x="5581650" y="763588"/>
            <a:ext cx="358775" cy="288925"/>
          </a:xfrm>
          <a:prstGeom prst="leftArrow">
            <a:avLst>
              <a:gd name="adj1" fmla="val 48352"/>
              <a:gd name="adj2" fmla="val 52200"/>
            </a:avLst>
          </a:prstGeom>
          <a:solidFill>
            <a:srgbClr val="3399FF"/>
          </a:solidFill>
          <a:ln w="28575" algn="ctr">
            <a:solidFill>
              <a:srgbClr val="FF0066"/>
            </a:solidFill>
            <a:miter lim="800000"/>
            <a:headEnd/>
            <a:tailEnd type="none" w="med" len="lg"/>
          </a:ln>
          <a:effectLst/>
        </p:spPr>
        <p:txBody>
          <a:bodyPr wrap="none" anchor="ctr"/>
          <a:lstStyle/>
          <a:p>
            <a:endParaRPr lang="zh-CN" altLang="en-US"/>
          </a:p>
        </p:txBody>
      </p:sp>
      <p:sp>
        <p:nvSpPr>
          <p:cNvPr id="64" name="动作按钮: 上一张 63">
            <a:hlinkClick r:id="" action="ppaction://hlinkshowjump?jump=lastslideviewed" highlightClick="1"/>
          </p:cNvPr>
          <p:cNvSpPr/>
          <p:nvPr/>
        </p:nvSpPr>
        <p:spPr bwMode="auto">
          <a:xfrm>
            <a:off x="7668344" y="6165304"/>
            <a:ext cx="504056" cy="504056"/>
          </a:xfrm>
          <a:prstGeom prst="actionButtonReturn">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2" fill="hold" grpId="0" nodeType="clickEffect">
                                  <p:stCondLst>
                                    <p:cond delay="0"/>
                                  </p:stCondLst>
                                  <p:childTnLst>
                                    <p:set>
                                      <p:cBhvr>
                                        <p:cTn id="6" dur="1" fill="hold">
                                          <p:stCondLst>
                                            <p:cond delay="0"/>
                                          </p:stCondLst>
                                        </p:cTn>
                                        <p:tgtEl>
                                          <p:spTgt spid="1742971"/>
                                        </p:tgtEl>
                                        <p:attrNameLst>
                                          <p:attrName>style.visibility</p:attrName>
                                        </p:attrNameLst>
                                      </p:cBhvr>
                                      <p:to>
                                        <p:strVal val="visible"/>
                                      </p:to>
                                    </p:set>
                                    <p:anim calcmode="lin" valueType="num">
                                      <p:cBhvr>
                                        <p:cTn id="7" dur="500" fill="hold"/>
                                        <p:tgtEl>
                                          <p:spTgt spid="1742971"/>
                                        </p:tgtEl>
                                        <p:attrNameLst>
                                          <p:attrName>ppt_x</p:attrName>
                                        </p:attrNameLst>
                                      </p:cBhvr>
                                      <p:tavLst>
                                        <p:tav tm="0">
                                          <p:val>
                                            <p:strVal val="#ppt_x+#ppt_w/2"/>
                                          </p:val>
                                        </p:tav>
                                        <p:tav tm="100000">
                                          <p:val>
                                            <p:strVal val="#ppt_x"/>
                                          </p:val>
                                        </p:tav>
                                      </p:tavLst>
                                    </p:anim>
                                    <p:anim calcmode="lin" valueType="num">
                                      <p:cBhvr>
                                        <p:cTn id="8" dur="500" fill="hold"/>
                                        <p:tgtEl>
                                          <p:spTgt spid="1742971"/>
                                        </p:tgtEl>
                                        <p:attrNameLst>
                                          <p:attrName>ppt_y</p:attrName>
                                        </p:attrNameLst>
                                      </p:cBhvr>
                                      <p:tavLst>
                                        <p:tav tm="0">
                                          <p:val>
                                            <p:strVal val="#ppt_y"/>
                                          </p:val>
                                        </p:tav>
                                        <p:tav tm="100000">
                                          <p:val>
                                            <p:strVal val="#ppt_y"/>
                                          </p:val>
                                        </p:tav>
                                      </p:tavLst>
                                    </p:anim>
                                    <p:anim calcmode="lin" valueType="num">
                                      <p:cBhvr>
                                        <p:cTn id="9" dur="500" fill="hold"/>
                                        <p:tgtEl>
                                          <p:spTgt spid="1742971"/>
                                        </p:tgtEl>
                                        <p:attrNameLst>
                                          <p:attrName>ppt_w</p:attrName>
                                        </p:attrNameLst>
                                      </p:cBhvr>
                                      <p:tavLst>
                                        <p:tav tm="0">
                                          <p:val>
                                            <p:fltVal val="0"/>
                                          </p:val>
                                        </p:tav>
                                        <p:tav tm="100000">
                                          <p:val>
                                            <p:strVal val="#ppt_w"/>
                                          </p:val>
                                        </p:tav>
                                      </p:tavLst>
                                    </p:anim>
                                    <p:anim calcmode="lin" valueType="num">
                                      <p:cBhvr>
                                        <p:cTn id="10" dur="500" fill="hold"/>
                                        <p:tgtEl>
                                          <p:spTgt spid="1742971"/>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17" presetClass="entr" presetSubtype="2" fill="hold" grpId="0" nodeType="afterEffect">
                                  <p:stCondLst>
                                    <p:cond delay="0"/>
                                  </p:stCondLst>
                                  <p:childTnLst>
                                    <p:set>
                                      <p:cBhvr>
                                        <p:cTn id="13" dur="1" fill="hold">
                                          <p:stCondLst>
                                            <p:cond delay="0"/>
                                          </p:stCondLst>
                                        </p:cTn>
                                        <p:tgtEl>
                                          <p:spTgt spid="1742970"/>
                                        </p:tgtEl>
                                        <p:attrNameLst>
                                          <p:attrName>style.visibility</p:attrName>
                                        </p:attrNameLst>
                                      </p:cBhvr>
                                      <p:to>
                                        <p:strVal val="visible"/>
                                      </p:to>
                                    </p:set>
                                    <p:anim calcmode="lin" valueType="num">
                                      <p:cBhvr>
                                        <p:cTn id="14" dur="500" fill="hold"/>
                                        <p:tgtEl>
                                          <p:spTgt spid="1742970"/>
                                        </p:tgtEl>
                                        <p:attrNameLst>
                                          <p:attrName>ppt_x</p:attrName>
                                        </p:attrNameLst>
                                      </p:cBhvr>
                                      <p:tavLst>
                                        <p:tav tm="0">
                                          <p:val>
                                            <p:strVal val="#ppt_x+#ppt_w/2"/>
                                          </p:val>
                                        </p:tav>
                                        <p:tav tm="100000">
                                          <p:val>
                                            <p:strVal val="#ppt_x"/>
                                          </p:val>
                                        </p:tav>
                                      </p:tavLst>
                                    </p:anim>
                                    <p:anim calcmode="lin" valueType="num">
                                      <p:cBhvr>
                                        <p:cTn id="15" dur="500" fill="hold"/>
                                        <p:tgtEl>
                                          <p:spTgt spid="1742970"/>
                                        </p:tgtEl>
                                        <p:attrNameLst>
                                          <p:attrName>ppt_y</p:attrName>
                                        </p:attrNameLst>
                                      </p:cBhvr>
                                      <p:tavLst>
                                        <p:tav tm="0">
                                          <p:val>
                                            <p:strVal val="#ppt_y"/>
                                          </p:val>
                                        </p:tav>
                                        <p:tav tm="100000">
                                          <p:val>
                                            <p:strVal val="#ppt_y"/>
                                          </p:val>
                                        </p:tav>
                                      </p:tavLst>
                                    </p:anim>
                                    <p:anim calcmode="lin" valueType="num">
                                      <p:cBhvr>
                                        <p:cTn id="16" dur="500" fill="hold"/>
                                        <p:tgtEl>
                                          <p:spTgt spid="1742970"/>
                                        </p:tgtEl>
                                        <p:attrNameLst>
                                          <p:attrName>ppt_w</p:attrName>
                                        </p:attrNameLst>
                                      </p:cBhvr>
                                      <p:tavLst>
                                        <p:tav tm="0">
                                          <p:val>
                                            <p:fltVal val="0"/>
                                          </p:val>
                                        </p:tav>
                                        <p:tav tm="100000">
                                          <p:val>
                                            <p:strVal val="#ppt_w"/>
                                          </p:val>
                                        </p:tav>
                                      </p:tavLst>
                                    </p:anim>
                                    <p:anim calcmode="lin" valueType="num">
                                      <p:cBhvr>
                                        <p:cTn id="17" dur="500" fill="hold"/>
                                        <p:tgtEl>
                                          <p:spTgt spid="1742970"/>
                                        </p:tgtEl>
                                        <p:attrNameLst>
                                          <p:attrName>ppt_h</p:attrName>
                                        </p:attrNameLst>
                                      </p:cBhvr>
                                      <p:tavLst>
                                        <p:tav tm="0">
                                          <p:val>
                                            <p:strVal val="#ppt_h"/>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742965"/>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742929"/>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742914"/>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742930"/>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742915"/>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742931"/>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742916"/>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742917"/>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742918"/>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742919"/>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742920"/>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742932"/>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8" presetClass="entr" presetSubtype="6" fill="hold" grpId="0" nodeType="clickEffect">
                                  <p:stCondLst>
                                    <p:cond delay="0"/>
                                  </p:stCondLst>
                                  <p:childTnLst>
                                    <p:set>
                                      <p:cBhvr>
                                        <p:cTn id="47" dur="1" fill="hold">
                                          <p:stCondLst>
                                            <p:cond delay="0"/>
                                          </p:stCondLst>
                                        </p:cTn>
                                        <p:tgtEl>
                                          <p:spTgt spid="1742921"/>
                                        </p:tgtEl>
                                        <p:attrNameLst>
                                          <p:attrName>style.visibility</p:attrName>
                                        </p:attrNameLst>
                                      </p:cBhvr>
                                      <p:to>
                                        <p:strVal val="visible"/>
                                      </p:to>
                                    </p:set>
                                    <p:animEffect transition="in" filter="strips(downRight)">
                                      <p:cBhvr>
                                        <p:cTn id="48" dur="500"/>
                                        <p:tgtEl>
                                          <p:spTgt spid="1742921"/>
                                        </p:tgtEl>
                                      </p:cBhvr>
                                    </p:animEffect>
                                  </p:childTnLst>
                                </p:cTn>
                              </p:par>
                            </p:childTnLst>
                          </p:cTn>
                        </p:par>
                        <p:par>
                          <p:cTn id="49" fill="hold">
                            <p:stCondLst>
                              <p:cond delay="500"/>
                            </p:stCondLst>
                            <p:childTnLst>
                              <p:par>
                                <p:cTn id="50" presetID="1" presetClass="entr" presetSubtype="0" fill="hold" grpId="0" nodeType="afterEffect">
                                  <p:stCondLst>
                                    <p:cond delay="0"/>
                                  </p:stCondLst>
                                  <p:childTnLst>
                                    <p:set>
                                      <p:cBhvr>
                                        <p:cTn id="51" dur="1" fill="hold">
                                          <p:stCondLst>
                                            <p:cond delay="0"/>
                                          </p:stCondLst>
                                        </p:cTn>
                                        <p:tgtEl>
                                          <p:spTgt spid="1742933"/>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8" presetClass="entr" presetSubtype="3" fill="hold" grpId="0" nodeType="clickEffect">
                                  <p:stCondLst>
                                    <p:cond delay="0"/>
                                  </p:stCondLst>
                                  <p:childTnLst>
                                    <p:set>
                                      <p:cBhvr>
                                        <p:cTn id="55" dur="1" fill="hold">
                                          <p:stCondLst>
                                            <p:cond delay="0"/>
                                          </p:stCondLst>
                                        </p:cTn>
                                        <p:tgtEl>
                                          <p:spTgt spid="1742923"/>
                                        </p:tgtEl>
                                        <p:attrNameLst>
                                          <p:attrName>style.visibility</p:attrName>
                                        </p:attrNameLst>
                                      </p:cBhvr>
                                      <p:to>
                                        <p:strVal val="visible"/>
                                      </p:to>
                                    </p:set>
                                    <p:animEffect transition="in" filter="strips(upRight)">
                                      <p:cBhvr>
                                        <p:cTn id="56" dur="500"/>
                                        <p:tgtEl>
                                          <p:spTgt spid="1742923"/>
                                        </p:tgtEl>
                                      </p:cBhvr>
                                    </p:animEffect>
                                  </p:childTnLst>
                                </p:cTn>
                              </p:par>
                              <p:par>
                                <p:cTn id="57" presetID="18" presetClass="entr" presetSubtype="9" fill="hold" grpId="0" nodeType="withEffect">
                                  <p:stCondLst>
                                    <p:cond delay="0"/>
                                  </p:stCondLst>
                                  <p:childTnLst>
                                    <p:set>
                                      <p:cBhvr>
                                        <p:cTn id="58" dur="1" fill="hold">
                                          <p:stCondLst>
                                            <p:cond delay="0"/>
                                          </p:stCondLst>
                                        </p:cTn>
                                        <p:tgtEl>
                                          <p:spTgt spid="1742928"/>
                                        </p:tgtEl>
                                        <p:attrNameLst>
                                          <p:attrName>style.visibility</p:attrName>
                                        </p:attrNameLst>
                                      </p:cBhvr>
                                      <p:to>
                                        <p:strVal val="visible"/>
                                      </p:to>
                                    </p:set>
                                    <p:animEffect transition="in" filter="strips(upLeft)">
                                      <p:cBhvr>
                                        <p:cTn id="59" dur="500"/>
                                        <p:tgtEl>
                                          <p:spTgt spid="1742928"/>
                                        </p:tgtEl>
                                      </p:cBhvr>
                                    </p:animEffect>
                                  </p:childTnLst>
                                </p:cTn>
                              </p:par>
                            </p:childTnLst>
                          </p:cTn>
                        </p:par>
                        <p:par>
                          <p:cTn id="60" fill="hold">
                            <p:stCondLst>
                              <p:cond delay="500"/>
                            </p:stCondLst>
                            <p:childTnLst>
                              <p:par>
                                <p:cTn id="61" presetID="1" presetClass="entr" presetSubtype="0" fill="hold" grpId="0" nodeType="afterEffect">
                                  <p:stCondLst>
                                    <p:cond delay="0"/>
                                  </p:stCondLst>
                                  <p:childTnLst>
                                    <p:set>
                                      <p:cBhvr>
                                        <p:cTn id="62" dur="1" fill="hold">
                                          <p:stCondLst>
                                            <p:cond delay="0"/>
                                          </p:stCondLst>
                                        </p:cTn>
                                        <p:tgtEl>
                                          <p:spTgt spid="174293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742940"/>
                                        </p:tgtEl>
                                        <p:attrNameLst>
                                          <p:attrName>style.visibility</p:attrName>
                                        </p:attrNameLst>
                                      </p:cBhvr>
                                      <p:to>
                                        <p:strVal val="visible"/>
                                      </p:to>
                                    </p:set>
                                  </p:childTnLst>
                                </p:cTn>
                              </p:par>
                            </p:childTnLst>
                          </p:cTn>
                        </p:par>
                        <p:par>
                          <p:cTn id="65" fill="hold">
                            <p:stCondLst>
                              <p:cond delay="500"/>
                            </p:stCondLst>
                            <p:childTnLst>
                              <p:par>
                                <p:cTn id="66" presetID="18" presetClass="entr" presetSubtype="9" fill="hold" grpId="0" nodeType="afterEffect">
                                  <p:stCondLst>
                                    <p:cond delay="0"/>
                                  </p:stCondLst>
                                  <p:childTnLst>
                                    <p:set>
                                      <p:cBhvr>
                                        <p:cTn id="67" dur="1" fill="hold">
                                          <p:stCondLst>
                                            <p:cond delay="0"/>
                                          </p:stCondLst>
                                        </p:cTn>
                                        <p:tgtEl>
                                          <p:spTgt spid="1742925"/>
                                        </p:tgtEl>
                                        <p:attrNameLst>
                                          <p:attrName>style.visibility</p:attrName>
                                        </p:attrNameLst>
                                      </p:cBhvr>
                                      <p:to>
                                        <p:strVal val="visible"/>
                                      </p:to>
                                    </p:set>
                                    <p:animEffect transition="in" filter="strips(upLeft)">
                                      <p:cBhvr>
                                        <p:cTn id="68" dur="500"/>
                                        <p:tgtEl>
                                          <p:spTgt spid="1742925"/>
                                        </p:tgtEl>
                                      </p:cBhvr>
                                    </p:animEffect>
                                  </p:childTnLst>
                                </p:cTn>
                              </p:par>
                            </p:childTnLst>
                          </p:cTn>
                        </p:par>
                        <p:par>
                          <p:cTn id="69" fill="hold">
                            <p:stCondLst>
                              <p:cond delay="1000"/>
                            </p:stCondLst>
                            <p:childTnLst>
                              <p:par>
                                <p:cTn id="70" presetID="1" presetClass="entr" presetSubtype="0" fill="hold" grpId="0" nodeType="afterEffect">
                                  <p:stCondLst>
                                    <p:cond delay="0"/>
                                  </p:stCondLst>
                                  <p:childTnLst>
                                    <p:set>
                                      <p:cBhvr>
                                        <p:cTn id="71" dur="1" fill="hold">
                                          <p:stCondLst>
                                            <p:cond delay="0"/>
                                          </p:stCondLst>
                                        </p:cTn>
                                        <p:tgtEl>
                                          <p:spTgt spid="1742936"/>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8" presetClass="entr" presetSubtype="6" fill="hold" grpId="0" nodeType="clickEffect">
                                  <p:stCondLst>
                                    <p:cond delay="0"/>
                                  </p:stCondLst>
                                  <p:childTnLst>
                                    <p:set>
                                      <p:cBhvr>
                                        <p:cTn id="75" dur="1" fill="hold">
                                          <p:stCondLst>
                                            <p:cond delay="0"/>
                                          </p:stCondLst>
                                        </p:cTn>
                                        <p:tgtEl>
                                          <p:spTgt spid="1742924"/>
                                        </p:tgtEl>
                                        <p:attrNameLst>
                                          <p:attrName>style.visibility</p:attrName>
                                        </p:attrNameLst>
                                      </p:cBhvr>
                                      <p:to>
                                        <p:strVal val="visible"/>
                                      </p:to>
                                    </p:set>
                                    <p:animEffect transition="in" filter="strips(downRight)">
                                      <p:cBhvr>
                                        <p:cTn id="76" dur="500"/>
                                        <p:tgtEl>
                                          <p:spTgt spid="1742924"/>
                                        </p:tgtEl>
                                      </p:cBhvr>
                                    </p:animEffect>
                                  </p:childTnLst>
                                </p:cTn>
                              </p:par>
                              <p:par>
                                <p:cTn id="77" presetID="18" presetClass="entr" presetSubtype="9" fill="hold" grpId="0" nodeType="withEffect">
                                  <p:stCondLst>
                                    <p:cond delay="0"/>
                                  </p:stCondLst>
                                  <p:childTnLst>
                                    <p:set>
                                      <p:cBhvr>
                                        <p:cTn id="78" dur="1" fill="hold">
                                          <p:stCondLst>
                                            <p:cond delay="0"/>
                                          </p:stCondLst>
                                        </p:cTn>
                                        <p:tgtEl>
                                          <p:spTgt spid="1742927"/>
                                        </p:tgtEl>
                                        <p:attrNameLst>
                                          <p:attrName>style.visibility</p:attrName>
                                        </p:attrNameLst>
                                      </p:cBhvr>
                                      <p:to>
                                        <p:strVal val="visible"/>
                                      </p:to>
                                    </p:set>
                                    <p:animEffect transition="in" filter="strips(upLeft)">
                                      <p:cBhvr>
                                        <p:cTn id="79" dur="500"/>
                                        <p:tgtEl>
                                          <p:spTgt spid="1742927"/>
                                        </p:tgtEl>
                                      </p:cBhvr>
                                    </p:animEffect>
                                  </p:childTnLst>
                                </p:cTn>
                              </p:par>
                            </p:childTnLst>
                          </p:cTn>
                        </p:par>
                        <p:par>
                          <p:cTn id="80" fill="hold">
                            <p:stCondLst>
                              <p:cond delay="500"/>
                            </p:stCondLst>
                            <p:childTnLst>
                              <p:par>
                                <p:cTn id="81" presetID="1" presetClass="entr" presetSubtype="0" fill="hold" grpId="0" nodeType="afterEffect">
                                  <p:stCondLst>
                                    <p:cond delay="0"/>
                                  </p:stCondLst>
                                  <p:childTnLst>
                                    <p:set>
                                      <p:cBhvr>
                                        <p:cTn id="82" dur="1" fill="hold">
                                          <p:stCondLst>
                                            <p:cond delay="0"/>
                                          </p:stCondLst>
                                        </p:cTn>
                                        <p:tgtEl>
                                          <p:spTgt spid="174293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742939"/>
                                        </p:tgtEl>
                                        <p:attrNameLst>
                                          <p:attrName>style.visibility</p:attrName>
                                        </p:attrNameLst>
                                      </p:cBhvr>
                                      <p:to>
                                        <p:strVal val="visible"/>
                                      </p:to>
                                    </p:set>
                                  </p:childTnLst>
                                </p:cTn>
                              </p:par>
                            </p:childTnLst>
                          </p:cTn>
                        </p:par>
                        <p:par>
                          <p:cTn id="85" fill="hold">
                            <p:stCondLst>
                              <p:cond delay="500"/>
                            </p:stCondLst>
                            <p:childTnLst>
                              <p:par>
                                <p:cTn id="86" presetID="18" presetClass="entr" presetSubtype="9" fill="hold" grpId="0" nodeType="afterEffect">
                                  <p:stCondLst>
                                    <p:cond delay="0"/>
                                  </p:stCondLst>
                                  <p:childTnLst>
                                    <p:set>
                                      <p:cBhvr>
                                        <p:cTn id="87" dur="1" fill="hold">
                                          <p:stCondLst>
                                            <p:cond delay="0"/>
                                          </p:stCondLst>
                                        </p:cTn>
                                        <p:tgtEl>
                                          <p:spTgt spid="1742926"/>
                                        </p:tgtEl>
                                        <p:attrNameLst>
                                          <p:attrName>style.visibility</p:attrName>
                                        </p:attrNameLst>
                                      </p:cBhvr>
                                      <p:to>
                                        <p:strVal val="visible"/>
                                      </p:to>
                                    </p:set>
                                    <p:animEffect transition="in" filter="strips(upLeft)">
                                      <p:cBhvr>
                                        <p:cTn id="88" dur="500"/>
                                        <p:tgtEl>
                                          <p:spTgt spid="1742926"/>
                                        </p:tgtEl>
                                      </p:cBhvr>
                                    </p:animEffect>
                                  </p:childTnLst>
                                </p:cTn>
                              </p:par>
                            </p:childTnLst>
                          </p:cTn>
                        </p:par>
                        <p:par>
                          <p:cTn id="89" fill="hold">
                            <p:stCondLst>
                              <p:cond delay="1000"/>
                            </p:stCondLst>
                            <p:childTnLst>
                              <p:par>
                                <p:cTn id="90" presetID="1" presetClass="entr" presetSubtype="0" fill="hold" grpId="0" nodeType="afterEffect">
                                  <p:stCondLst>
                                    <p:cond delay="0"/>
                                  </p:stCondLst>
                                  <p:childTnLst>
                                    <p:set>
                                      <p:cBhvr>
                                        <p:cTn id="91" dur="1" fill="hold">
                                          <p:stCondLst>
                                            <p:cond delay="0"/>
                                          </p:stCondLst>
                                        </p:cTn>
                                        <p:tgtEl>
                                          <p:spTgt spid="1742937"/>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8" presetClass="entr" presetSubtype="12" fill="hold" grpId="0" nodeType="clickEffect">
                                  <p:stCondLst>
                                    <p:cond delay="0"/>
                                  </p:stCondLst>
                                  <p:childTnLst>
                                    <p:set>
                                      <p:cBhvr>
                                        <p:cTn id="95" dur="1" fill="hold">
                                          <p:stCondLst>
                                            <p:cond delay="0"/>
                                          </p:stCondLst>
                                        </p:cTn>
                                        <p:tgtEl>
                                          <p:spTgt spid="1742922"/>
                                        </p:tgtEl>
                                        <p:attrNameLst>
                                          <p:attrName>style.visibility</p:attrName>
                                        </p:attrNameLst>
                                      </p:cBhvr>
                                      <p:to>
                                        <p:strVal val="visible"/>
                                      </p:to>
                                    </p:set>
                                    <p:animEffect transition="in" filter="strips(downLeft)">
                                      <p:cBhvr>
                                        <p:cTn id="96" dur="500"/>
                                        <p:tgtEl>
                                          <p:spTgt spid="1742922"/>
                                        </p:tgtEl>
                                      </p:cBhvr>
                                    </p:animEffect>
                                  </p:childTnLst>
                                </p:cTn>
                              </p:par>
                            </p:childTnLst>
                          </p:cTn>
                        </p:par>
                        <p:par>
                          <p:cTn id="97" fill="hold">
                            <p:stCondLst>
                              <p:cond delay="500"/>
                            </p:stCondLst>
                            <p:childTnLst>
                              <p:par>
                                <p:cTn id="98" presetID="1" presetClass="entr" presetSubtype="0" fill="hold" grpId="0" nodeType="afterEffect">
                                  <p:stCondLst>
                                    <p:cond delay="0"/>
                                  </p:stCondLst>
                                  <p:childTnLst>
                                    <p:set>
                                      <p:cBhvr>
                                        <p:cTn id="99" dur="1" fill="hold">
                                          <p:stCondLst>
                                            <p:cond delay="0"/>
                                          </p:stCondLst>
                                        </p:cTn>
                                        <p:tgtEl>
                                          <p:spTgt spid="1742934"/>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7" presetClass="entr" presetSubtype="8" fill="hold" grpId="0" nodeType="clickEffect">
                                  <p:stCondLst>
                                    <p:cond delay="0"/>
                                  </p:stCondLst>
                                  <p:childTnLst>
                                    <p:set>
                                      <p:cBhvr>
                                        <p:cTn id="103" dur="1" fill="hold">
                                          <p:stCondLst>
                                            <p:cond delay="0"/>
                                          </p:stCondLst>
                                        </p:cTn>
                                        <p:tgtEl>
                                          <p:spTgt spid="1742951"/>
                                        </p:tgtEl>
                                        <p:attrNameLst>
                                          <p:attrName>style.visibility</p:attrName>
                                        </p:attrNameLst>
                                      </p:cBhvr>
                                      <p:to>
                                        <p:strVal val="visible"/>
                                      </p:to>
                                    </p:set>
                                    <p:anim calcmode="lin" valueType="num">
                                      <p:cBhvr>
                                        <p:cTn id="104" dur="500" fill="hold"/>
                                        <p:tgtEl>
                                          <p:spTgt spid="1742951"/>
                                        </p:tgtEl>
                                        <p:attrNameLst>
                                          <p:attrName>ppt_x</p:attrName>
                                        </p:attrNameLst>
                                      </p:cBhvr>
                                      <p:tavLst>
                                        <p:tav tm="0">
                                          <p:val>
                                            <p:strVal val="#ppt_x-#ppt_w/2"/>
                                          </p:val>
                                        </p:tav>
                                        <p:tav tm="100000">
                                          <p:val>
                                            <p:strVal val="#ppt_x"/>
                                          </p:val>
                                        </p:tav>
                                      </p:tavLst>
                                    </p:anim>
                                    <p:anim calcmode="lin" valueType="num">
                                      <p:cBhvr>
                                        <p:cTn id="105" dur="500" fill="hold"/>
                                        <p:tgtEl>
                                          <p:spTgt spid="1742951"/>
                                        </p:tgtEl>
                                        <p:attrNameLst>
                                          <p:attrName>ppt_y</p:attrName>
                                        </p:attrNameLst>
                                      </p:cBhvr>
                                      <p:tavLst>
                                        <p:tav tm="0">
                                          <p:val>
                                            <p:strVal val="#ppt_y"/>
                                          </p:val>
                                        </p:tav>
                                        <p:tav tm="100000">
                                          <p:val>
                                            <p:strVal val="#ppt_y"/>
                                          </p:val>
                                        </p:tav>
                                      </p:tavLst>
                                    </p:anim>
                                    <p:anim calcmode="lin" valueType="num">
                                      <p:cBhvr>
                                        <p:cTn id="106" dur="500" fill="hold"/>
                                        <p:tgtEl>
                                          <p:spTgt spid="1742951"/>
                                        </p:tgtEl>
                                        <p:attrNameLst>
                                          <p:attrName>ppt_w</p:attrName>
                                        </p:attrNameLst>
                                      </p:cBhvr>
                                      <p:tavLst>
                                        <p:tav tm="0">
                                          <p:val>
                                            <p:fltVal val="0"/>
                                          </p:val>
                                        </p:tav>
                                        <p:tav tm="100000">
                                          <p:val>
                                            <p:strVal val="#ppt_w"/>
                                          </p:val>
                                        </p:tav>
                                      </p:tavLst>
                                    </p:anim>
                                    <p:anim calcmode="lin" valueType="num">
                                      <p:cBhvr>
                                        <p:cTn id="107" dur="500" fill="hold"/>
                                        <p:tgtEl>
                                          <p:spTgt spid="1742951"/>
                                        </p:tgtEl>
                                        <p:attrNameLst>
                                          <p:attrName>ppt_h</p:attrName>
                                        </p:attrNameLst>
                                      </p:cBhvr>
                                      <p:tavLst>
                                        <p:tav tm="0">
                                          <p:val>
                                            <p:strVal val="#ppt_h"/>
                                          </p:val>
                                        </p:tav>
                                        <p:tav tm="100000">
                                          <p:val>
                                            <p:strVal val="#ppt_h"/>
                                          </p:val>
                                        </p:tav>
                                      </p:tavLst>
                                    </p:anim>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0" nodeType="clickEffect">
                                  <p:stCondLst>
                                    <p:cond delay="0"/>
                                  </p:stCondLst>
                                  <p:childTnLst>
                                    <p:set>
                                      <p:cBhvr>
                                        <p:cTn id="111" dur="1" fill="hold">
                                          <p:stCondLst>
                                            <p:cond delay="0"/>
                                          </p:stCondLst>
                                        </p:cTn>
                                        <p:tgtEl>
                                          <p:spTgt spid="1742948"/>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1742941"/>
                                        </p:tgtEl>
                                        <p:attrNameLst>
                                          <p:attrName>style.visibility</p:attrName>
                                        </p:attrNameLst>
                                      </p:cBhvr>
                                      <p:to>
                                        <p:strVal val="visible"/>
                                      </p:to>
                                    </p:set>
                                  </p:childTnLst>
                                </p:cTn>
                              </p:par>
                              <p:par>
                                <p:cTn id="114" presetID="1" presetClass="entr" presetSubtype="0" fill="hold" grpId="0" nodeType="withEffect">
                                  <p:stCondLst>
                                    <p:cond delay="0"/>
                                  </p:stCondLst>
                                  <p:childTnLst>
                                    <p:set>
                                      <p:cBhvr>
                                        <p:cTn id="115" dur="1" fill="hold">
                                          <p:stCondLst>
                                            <p:cond delay="0"/>
                                          </p:stCondLst>
                                        </p:cTn>
                                        <p:tgtEl>
                                          <p:spTgt spid="1742949"/>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1742942"/>
                                        </p:tgtEl>
                                        <p:attrNameLst>
                                          <p:attrName>style.visibility</p:attrName>
                                        </p:attrNameLst>
                                      </p:cBhvr>
                                      <p:to>
                                        <p:strVal val="visible"/>
                                      </p:to>
                                    </p:set>
                                  </p:childTnLst>
                                </p:cTn>
                              </p:par>
                              <p:par>
                                <p:cTn id="118" presetID="1" presetClass="entr" presetSubtype="0" fill="hold" grpId="0" nodeType="withEffect">
                                  <p:stCondLst>
                                    <p:cond delay="0"/>
                                  </p:stCondLst>
                                  <p:childTnLst>
                                    <p:set>
                                      <p:cBhvr>
                                        <p:cTn id="119" dur="1" fill="hold">
                                          <p:stCondLst>
                                            <p:cond delay="0"/>
                                          </p:stCondLst>
                                        </p:cTn>
                                        <p:tgtEl>
                                          <p:spTgt spid="1742943"/>
                                        </p:tgtEl>
                                        <p:attrNameLst>
                                          <p:attrName>style.visibility</p:attrName>
                                        </p:attrNameLst>
                                      </p:cBhvr>
                                      <p:to>
                                        <p:strVal val="visible"/>
                                      </p:to>
                                    </p:set>
                                  </p:childTnLst>
                                </p:cTn>
                              </p:par>
                              <p:par>
                                <p:cTn id="120" presetID="1" presetClass="entr" presetSubtype="0" fill="hold" grpId="0" nodeType="withEffect">
                                  <p:stCondLst>
                                    <p:cond delay="0"/>
                                  </p:stCondLst>
                                  <p:childTnLst>
                                    <p:set>
                                      <p:cBhvr>
                                        <p:cTn id="121" dur="1" fill="hold">
                                          <p:stCondLst>
                                            <p:cond delay="0"/>
                                          </p:stCondLst>
                                        </p:cTn>
                                        <p:tgtEl>
                                          <p:spTgt spid="1742944"/>
                                        </p:tgtEl>
                                        <p:attrNameLst>
                                          <p:attrName>style.visibility</p:attrName>
                                        </p:attrNameLst>
                                      </p:cBhvr>
                                      <p:to>
                                        <p:strVal val="visible"/>
                                      </p:to>
                                    </p:set>
                                  </p:childTnLst>
                                </p:cTn>
                              </p:par>
                              <p:par>
                                <p:cTn id="122" presetID="1" presetClass="entr" presetSubtype="0" fill="hold" grpId="0" nodeType="withEffect">
                                  <p:stCondLst>
                                    <p:cond delay="0"/>
                                  </p:stCondLst>
                                  <p:childTnLst>
                                    <p:set>
                                      <p:cBhvr>
                                        <p:cTn id="123" dur="1" fill="hold">
                                          <p:stCondLst>
                                            <p:cond delay="0"/>
                                          </p:stCondLst>
                                        </p:cTn>
                                        <p:tgtEl>
                                          <p:spTgt spid="1742945"/>
                                        </p:tgtEl>
                                        <p:attrNameLst>
                                          <p:attrName>style.visibility</p:attrName>
                                        </p:attrNameLst>
                                      </p:cBhvr>
                                      <p:to>
                                        <p:strVal val="visible"/>
                                      </p:to>
                                    </p:set>
                                  </p:childTnLst>
                                </p:cTn>
                              </p:par>
                              <p:par>
                                <p:cTn id="124" presetID="1" presetClass="entr" presetSubtype="0" fill="hold" grpId="0" nodeType="withEffect">
                                  <p:stCondLst>
                                    <p:cond delay="0"/>
                                  </p:stCondLst>
                                  <p:childTnLst>
                                    <p:set>
                                      <p:cBhvr>
                                        <p:cTn id="125" dur="1" fill="hold">
                                          <p:stCondLst>
                                            <p:cond delay="0"/>
                                          </p:stCondLst>
                                        </p:cTn>
                                        <p:tgtEl>
                                          <p:spTgt spid="1742946"/>
                                        </p:tgtEl>
                                        <p:attrNameLst>
                                          <p:attrName>style.visibility</p:attrName>
                                        </p:attrNameLst>
                                      </p:cBhvr>
                                      <p:to>
                                        <p:strVal val="visible"/>
                                      </p:to>
                                    </p:set>
                                  </p:childTnLst>
                                </p:cTn>
                              </p:par>
                              <p:par>
                                <p:cTn id="126" presetID="1" presetClass="entr" presetSubtype="0" fill="hold" grpId="0" nodeType="withEffect">
                                  <p:stCondLst>
                                    <p:cond delay="0"/>
                                  </p:stCondLst>
                                  <p:childTnLst>
                                    <p:set>
                                      <p:cBhvr>
                                        <p:cTn id="127" dur="1" fill="hold">
                                          <p:stCondLst>
                                            <p:cond delay="0"/>
                                          </p:stCondLst>
                                        </p:cTn>
                                        <p:tgtEl>
                                          <p:spTgt spid="1742947"/>
                                        </p:tgtEl>
                                        <p:attrNameLst>
                                          <p:attrName>style.visibility</p:attrName>
                                        </p:attrNameLst>
                                      </p:cBhvr>
                                      <p:to>
                                        <p:strVal val="visible"/>
                                      </p:to>
                                    </p:set>
                                  </p:childTnLst>
                                </p:cTn>
                              </p:par>
                              <p:par>
                                <p:cTn id="128" presetID="1" presetClass="entr" presetSubtype="0" fill="hold" grpId="0" nodeType="withEffect">
                                  <p:stCondLst>
                                    <p:cond delay="0"/>
                                  </p:stCondLst>
                                  <p:childTnLst>
                                    <p:set>
                                      <p:cBhvr>
                                        <p:cTn id="129" dur="1" fill="hold">
                                          <p:stCondLst>
                                            <p:cond delay="0"/>
                                          </p:stCondLst>
                                        </p:cTn>
                                        <p:tgtEl>
                                          <p:spTgt spid="1742950"/>
                                        </p:tgtEl>
                                        <p:attrNameLst>
                                          <p:attrName>style.visibility</p:attrName>
                                        </p:attrNameLst>
                                      </p:cBhvr>
                                      <p:to>
                                        <p:strVal val="visible"/>
                                      </p:to>
                                    </p:set>
                                  </p:childTnLst>
                                </p:cTn>
                              </p:par>
                              <p:par>
                                <p:cTn id="130" presetID="1" presetClass="entr" presetSubtype="0" fill="hold" grpId="0" nodeType="withEffect">
                                  <p:stCondLst>
                                    <p:cond delay="0"/>
                                  </p:stCondLst>
                                  <p:childTnLst>
                                    <p:set>
                                      <p:cBhvr>
                                        <p:cTn id="131" dur="1" fill="hold">
                                          <p:stCondLst>
                                            <p:cond delay="0"/>
                                          </p:stCondLst>
                                        </p:cTn>
                                        <p:tgtEl>
                                          <p:spTgt spid="1742958"/>
                                        </p:tgtEl>
                                        <p:attrNameLst>
                                          <p:attrName>style.visibility</p:attrName>
                                        </p:attrNameLst>
                                      </p:cBhvr>
                                      <p:to>
                                        <p:strVal val="visible"/>
                                      </p:to>
                                    </p:set>
                                  </p:childTnLst>
                                </p:cTn>
                              </p:par>
                              <p:par>
                                <p:cTn id="132" presetID="1" presetClass="entr" presetSubtype="0" fill="hold" grpId="0" nodeType="withEffect">
                                  <p:stCondLst>
                                    <p:cond delay="0"/>
                                  </p:stCondLst>
                                  <p:childTnLst>
                                    <p:set>
                                      <p:cBhvr>
                                        <p:cTn id="133" dur="1" fill="hold">
                                          <p:stCondLst>
                                            <p:cond delay="0"/>
                                          </p:stCondLst>
                                        </p:cTn>
                                        <p:tgtEl>
                                          <p:spTgt spid="1742966"/>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presetID="17" presetClass="entr" presetSubtype="8" fill="hold" grpId="0" nodeType="clickEffect">
                                  <p:stCondLst>
                                    <p:cond delay="0"/>
                                  </p:stCondLst>
                                  <p:childTnLst>
                                    <p:set>
                                      <p:cBhvr>
                                        <p:cTn id="137" dur="1" fill="hold">
                                          <p:stCondLst>
                                            <p:cond delay="0"/>
                                          </p:stCondLst>
                                        </p:cTn>
                                        <p:tgtEl>
                                          <p:spTgt spid="1742952"/>
                                        </p:tgtEl>
                                        <p:attrNameLst>
                                          <p:attrName>style.visibility</p:attrName>
                                        </p:attrNameLst>
                                      </p:cBhvr>
                                      <p:to>
                                        <p:strVal val="visible"/>
                                      </p:to>
                                    </p:set>
                                    <p:anim calcmode="lin" valueType="num">
                                      <p:cBhvr>
                                        <p:cTn id="138" dur="500" fill="hold"/>
                                        <p:tgtEl>
                                          <p:spTgt spid="1742952"/>
                                        </p:tgtEl>
                                        <p:attrNameLst>
                                          <p:attrName>ppt_x</p:attrName>
                                        </p:attrNameLst>
                                      </p:cBhvr>
                                      <p:tavLst>
                                        <p:tav tm="0">
                                          <p:val>
                                            <p:strVal val="#ppt_x-#ppt_w/2"/>
                                          </p:val>
                                        </p:tav>
                                        <p:tav tm="100000">
                                          <p:val>
                                            <p:strVal val="#ppt_x"/>
                                          </p:val>
                                        </p:tav>
                                      </p:tavLst>
                                    </p:anim>
                                    <p:anim calcmode="lin" valueType="num">
                                      <p:cBhvr>
                                        <p:cTn id="139" dur="500" fill="hold"/>
                                        <p:tgtEl>
                                          <p:spTgt spid="1742952"/>
                                        </p:tgtEl>
                                        <p:attrNameLst>
                                          <p:attrName>ppt_y</p:attrName>
                                        </p:attrNameLst>
                                      </p:cBhvr>
                                      <p:tavLst>
                                        <p:tav tm="0">
                                          <p:val>
                                            <p:strVal val="#ppt_y"/>
                                          </p:val>
                                        </p:tav>
                                        <p:tav tm="100000">
                                          <p:val>
                                            <p:strVal val="#ppt_y"/>
                                          </p:val>
                                        </p:tav>
                                      </p:tavLst>
                                    </p:anim>
                                    <p:anim calcmode="lin" valueType="num">
                                      <p:cBhvr>
                                        <p:cTn id="140" dur="500" fill="hold"/>
                                        <p:tgtEl>
                                          <p:spTgt spid="1742952"/>
                                        </p:tgtEl>
                                        <p:attrNameLst>
                                          <p:attrName>ppt_w</p:attrName>
                                        </p:attrNameLst>
                                      </p:cBhvr>
                                      <p:tavLst>
                                        <p:tav tm="0">
                                          <p:val>
                                            <p:fltVal val="0"/>
                                          </p:val>
                                        </p:tav>
                                        <p:tav tm="100000">
                                          <p:val>
                                            <p:strVal val="#ppt_w"/>
                                          </p:val>
                                        </p:tav>
                                      </p:tavLst>
                                    </p:anim>
                                    <p:anim calcmode="lin" valueType="num">
                                      <p:cBhvr>
                                        <p:cTn id="141" dur="500" fill="hold"/>
                                        <p:tgtEl>
                                          <p:spTgt spid="1742952"/>
                                        </p:tgtEl>
                                        <p:attrNameLst>
                                          <p:attrName>ppt_h</p:attrName>
                                        </p:attrNameLst>
                                      </p:cBhvr>
                                      <p:tavLst>
                                        <p:tav tm="0">
                                          <p:val>
                                            <p:strVal val="#ppt_h"/>
                                          </p:val>
                                        </p:tav>
                                        <p:tav tm="100000">
                                          <p:val>
                                            <p:strVal val="#ppt_h"/>
                                          </p:val>
                                        </p:tav>
                                      </p:tavLst>
                                    </p:anim>
                                  </p:childTnLst>
                                </p:cTn>
                              </p:par>
                            </p:childTnLst>
                          </p:cTn>
                        </p:par>
                        <p:par>
                          <p:cTn id="142" fill="hold">
                            <p:stCondLst>
                              <p:cond delay="500"/>
                            </p:stCondLst>
                            <p:childTnLst>
                              <p:par>
                                <p:cTn id="143" presetID="1" presetClass="entr" presetSubtype="0" fill="hold" grpId="0" nodeType="afterEffect">
                                  <p:stCondLst>
                                    <p:cond delay="0"/>
                                  </p:stCondLst>
                                  <p:childTnLst>
                                    <p:set>
                                      <p:cBhvr>
                                        <p:cTn id="144" dur="1" fill="hold">
                                          <p:stCondLst>
                                            <p:cond delay="0"/>
                                          </p:stCondLst>
                                        </p:cTn>
                                        <p:tgtEl>
                                          <p:spTgt spid="1742967"/>
                                        </p:tgtEl>
                                        <p:attrNameLst>
                                          <p:attrName>style.visibility</p:attrName>
                                        </p:attrNameLst>
                                      </p:cBhvr>
                                      <p:to>
                                        <p:strVal val="visible"/>
                                      </p:to>
                                    </p:set>
                                  </p:childTnLst>
                                </p:cTn>
                              </p:par>
                            </p:childTnLst>
                          </p:cTn>
                        </p:par>
                        <p:par>
                          <p:cTn id="145" fill="hold">
                            <p:stCondLst>
                              <p:cond delay="500"/>
                            </p:stCondLst>
                            <p:childTnLst>
                              <p:par>
                                <p:cTn id="146" presetID="1" presetClass="entr" presetSubtype="0" fill="hold" grpId="0" nodeType="afterEffect">
                                  <p:stCondLst>
                                    <p:cond delay="0"/>
                                  </p:stCondLst>
                                  <p:childTnLst>
                                    <p:set>
                                      <p:cBhvr>
                                        <p:cTn id="147" dur="1" fill="hold">
                                          <p:stCondLst>
                                            <p:cond delay="0"/>
                                          </p:stCondLst>
                                        </p:cTn>
                                        <p:tgtEl>
                                          <p:spTgt spid="1742959"/>
                                        </p:tgtEl>
                                        <p:attrNameLst>
                                          <p:attrName>style.visibility</p:attrName>
                                        </p:attrNameLst>
                                      </p:cBhvr>
                                      <p:to>
                                        <p:strVal val="visible"/>
                                      </p:to>
                                    </p:set>
                                  </p:childTnLst>
                                </p:cTn>
                              </p:par>
                            </p:childTnLst>
                          </p:cTn>
                        </p:par>
                        <p:par>
                          <p:cTn id="148" fill="hold">
                            <p:stCondLst>
                              <p:cond delay="500"/>
                            </p:stCondLst>
                            <p:childTnLst>
                              <p:par>
                                <p:cTn id="149" presetID="17" presetClass="entr" presetSubtype="2" fill="hold" grpId="0" nodeType="afterEffect">
                                  <p:stCondLst>
                                    <p:cond delay="0"/>
                                  </p:stCondLst>
                                  <p:childTnLst>
                                    <p:set>
                                      <p:cBhvr>
                                        <p:cTn id="150" dur="1" fill="hold">
                                          <p:stCondLst>
                                            <p:cond delay="0"/>
                                          </p:stCondLst>
                                        </p:cTn>
                                        <p:tgtEl>
                                          <p:spTgt spid="1742956"/>
                                        </p:tgtEl>
                                        <p:attrNameLst>
                                          <p:attrName>style.visibility</p:attrName>
                                        </p:attrNameLst>
                                      </p:cBhvr>
                                      <p:to>
                                        <p:strVal val="visible"/>
                                      </p:to>
                                    </p:set>
                                    <p:anim calcmode="lin" valueType="num">
                                      <p:cBhvr>
                                        <p:cTn id="151" dur="500" fill="hold"/>
                                        <p:tgtEl>
                                          <p:spTgt spid="1742956"/>
                                        </p:tgtEl>
                                        <p:attrNameLst>
                                          <p:attrName>ppt_x</p:attrName>
                                        </p:attrNameLst>
                                      </p:cBhvr>
                                      <p:tavLst>
                                        <p:tav tm="0">
                                          <p:val>
                                            <p:strVal val="#ppt_x+#ppt_w/2"/>
                                          </p:val>
                                        </p:tav>
                                        <p:tav tm="100000">
                                          <p:val>
                                            <p:strVal val="#ppt_x"/>
                                          </p:val>
                                        </p:tav>
                                      </p:tavLst>
                                    </p:anim>
                                    <p:anim calcmode="lin" valueType="num">
                                      <p:cBhvr>
                                        <p:cTn id="152" dur="500" fill="hold"/>
                                        <p:tgtEl>
                                          <p:spTgt spid="1742956"/>
                                        </p:tgtEl>
                                        <p:attrNameLst>
                                          <p:attrName>ppt_y</p:attrName>
                                        </p:attrNameLst>
                                      </p:cBhvr>
                                      <p:tavLst>
                                        <p:tav tm="0">
                                          <p:val>
                                            <p:strVal val="#ppt_y"/>
                                          </p:val>
                                        </p:tav>
                                        <p:tav tm="100000">
                                          <p:val>
                                            <p:strVal val="#ppt_y"/>
                                          </p:val>
                                        </p:tav>
                                      </p:tavLst>
                                    </p:anim>
                                    <p:anim calcmode="lin" valueType="num">
                                      <p:cBhvr>
                                        <p:cTn id="153" dur="500" fill="hold"/>
                                        <p:tgtEl>
                                          <p:spTgt spid="1742956"/>
                                        </p:tgtEl>
                                        <p:attrNameLst>
                                          <p:attrName>ppt_w</p:attrName>
                                        </p:attrNameLst>
                                      </p:cBhvr>
                                      <p:tavLst>
                                        <p:tav tm="0">
                                          <p:val>
                                            <p:fltVal val="0"/>
                                          </p:val>
                                        </p:tav>
                                        <p:tav tm="100000">
                                          <p:val>
                                            <p:strVal val="#ppt_w"/>
                                          </p:val>
                                        </p:tav>
                                      </p:tavLst>
                                    </p:anim>
                                    <p:anim calcmode="lin" valueType="num">
                                      <p:cBhvr>
                                        <p:cTn id="154" dur="500" fill="hold"/>
                                        <p:tgtEl>
                                          <p:spTgt spid="1742956"/>
                                        </p:tgtEl>
                                        <p:attrNameLst>
                                          <p:attrName>ppt_h</p:attrName>
                                        </p:attrNameLst>
                                      </p:cBhvr>
                                      <p:tavLst>
                                        <p:tav tm="0">
                                          <p:val>
                                            <p:strVal val="#ppt_h"/>
                                          </p:val>
                                        </p:tav>
                                        <p:tav tm="100000">
                                          <p:val>
                                            <p:strVal val="#ppt_h"/>
                                          </p:val>
                                        </p:tav>
                                      </p:tavLst>
                                    </p:anim>
                                  </p:childTnLst>
                                </p:cTn>
                              </p:par>
                            </p:childTnLst>
                          </p:cTn>
                        </p:par>
                        <p:par>
                          <p:cTn id="155" fill="hold">
                            <p:stCondLst>
                              <p:cond delay="1000"/>
                            </p:stCondLst>
                            <p:childTnLst>
                              <p:par>
                                <p:cTn id="156" presetID="1" presetClass="entr" presetSubtype="0" fill="hold" grpId="0" nodeType="afterEffect">
                                  <p:stCondLst>
                                    <p:cond delay="0"/>
                                  </p:stCondLst>
                                  <p:childTnLst>
                                    <p:set>
                                      <p:cBhvr>
                                        <p:cTn id="157" dur="1" fill="hold">
                                          <p:stCondLst>
                                            <p:cond delay="0"/>
                                          </p:stCondLst>
                                        </p:cTn>
                                        <p:tgtEl>
                                          <p:spTgt spid="1742960"/>
                                        </p:tgtEl>
                                        <p:attrNameLst>
                                          <p:attrName>style.visibility</p:attrName>
                                        </p:attrNameLst>
                                      </p:cBhvr>
                                      <p:to>
                                        <p:strVal val="visible"/>
                                      </p:to>
                                    </p:set>
                                  </p:childTnLst>
                                </p:cTn>
                              </p:par>
                            </p:childTnLst>
                          </p:cTn>
                        </p:par>
                        <p:par>
                          <p:cTn id="158" fill="hold">
                            <p:stCondLst>
                              <p:cond delay="1000"/>
                            </p:stCondLst>
                            <p:childTnLst>
                              <p:par>
                                <p:cTn id="159" presetID="18" presetClass="entr" presetSubtype="12" fill="hold" grpId="0" nodeType="afterEffect">
                                  <p:stCondLst>
                                    <p:cond delay="0"/>
                                  </p:stCondLst>
                                  <p:childTnLst>
                                    <p:set>
                                      <p:cBhvr>
                                        <p:cTn id="160" dur="1" fill="hold">
                                          <p:stCondLst>
                                            <p:cond delay="0"/>
                                          </p:stCondLst>
                                        </p:cTn>
                                        <p:tgtEl>
                                          <p:spTgt spid="1742957"/>
                                        </p:tgtEl>
                                        <p:attrNameLst>
                                          <p:attrName>style.visibility</p:attrName>
                                        </p:attrNameLst>
                                      </p:cBhvr>
                                      <p:to>
                                        <p:strVal val="visible"/>
                                      </p:to>
                                    </p:set>
                                    <p:animEffect transition="in" filter="strips(downLeft)">
                                      <p:cBhvr>
                                        <p:cTn id="161" dur="500"/>
                                        <p:tgtEl>
                                          <p:spTgt spid="1742957"/>
                                        </p:tgtEl>
                                      </p:cBhvr>
                                    </p:animEffect>
                                  </p:childTnLst>
                                </p:cTn>
                              </p:par>
                            </p:childTnLst>
                          </p:cTn>
                        </p:par>
                        <p:par>
                          <p:cTn id="162" fill="hold">
                            <p:stCondLst>
                              <p:cond delay="1500"/>
                            </p:stCondLst>
                            <p:childTnLst>
                              <p:par>
                                <p:cTn id="163" presetID="1" presetClass="entr" presetSubtype="0" fill="hold" grpId="0" nodeType="afterEffect">
                                  <p:stCondLst>
                                    <p:cond delay="0"/>
                                  </p:stCondLst>
                                  <p:childTnLst>
                                    <p:set>
                                      <p:cBhvr>
                                        <p:cTn id="164" dur="1" fill="hold">
                                          <p:stCondLst>
                                            <p:cond delay="0"/>
                                          </p:stCondLst>
                                        </p:cTn>
                                        <p:tgtEl>
                                          <p:spTgt spid="1742962"/>
                                        </p:tgtEl>
                                        <p:attrNameLst>
                                          <p:attrName>style.visibility</p:attrName>
                                        </p:attrNameLst>
                                      </p:cBhvr>
                                      <p:to>
                                        <p:strVal val="visible"/>
                                      </p:to>
                                    </p:set>
                                  </p:childTnLst>
                                </p:cTn>
                              </p:par>
                            </p:childTnLst>
                          </p:cTn>
                        </p:par>
                        <p:par>
                          <p:cTn id="165" fill="hold">
                            <p:stCondLst>
                              <p:cond delay="1500"/>
                            </p:stCondLst>
                            <p:childTnLst>
                              <p:par>
                                <p:cTn id="166" presetID="1" presetClass="entr" presetSubtype="0" fill="hold" grpId="0" nodeType="afterEffect">
                                  <p:stCondLst>
                                    <p:cond delay="0"/>
                                  </p:stCondLst>
                                  <p:childTnLst>
                                    <p:set>
                                      <p:cBhvr>
                                        <p:cTn id="167" dur="1" fill="hold">
                                          <p:stCondLst>
                                            <p:cond delay="0"/>
                                          </p:stCondLst>
                                        </p:cTn>
                                        <p:tgtEl>
                                          <p:spTgt spid="1742969"/>
                                        </p:tgtEl>
                                        <p:attrNameLst>
                                          <p:attrName>style.visibility</p:attrName>
                                        </p:attrNameLst>
                                      </p:cBhvr>
                                      <p:to>
                                        <p:strVal val="visible"/>
                                      </p:to>
                                    </p:set>
                                  </p:childTnLst>
                                </p:cTn>
                              </p:par>
                            </p:childTnLst>
                          </p:cTn>
                        </p:par>
                      </p:childTnLst>
                    </p:cTn>
                  </p:par>
                  <p:par>
                    <p:cTn id="168" fill="hold">
                      <p:stCondLst>
                        <p:cond delay="indefinite"/>
                      </p:stCondLst>
                      <p:childTnLst>
                        <p:par>
                          <p:cTn id="169" fill="hold">
                            <p:stCondLst>
                              <p:cond delay="0"/>
                            </p:stCondLst>
                            <p:childTnLst>
                              <p:par>
                                <p:cTn id="170" presetID="17" presetClass="entr" presetSubtype="2" fill="hold" grpId="0" nodeType="clickEffect">
                                  <p:stCondLst>
                                    <p:cond delay="0"/>
                                  </p:stCondLst>
                                  <p:childTnLst>
                                    <p:set>
                                      <p:cBhvr>
                                        <p:cTn id="171" dur="1" fill="hold">
                                          <p:stCondLst>
                                            <p:cond delay="0"/>
                                          </p:stCondLst>
                                        </p:cTn>
                                        <p:tgtEl>
                                          <p:spTgt spid="1742955"/>
                                        </p:tgtEl>
                                        <p:attrNameLst>
                                          <p:attrName>style.visibility</p:attrName>
                                        </p:attrNameLst>
                                      </p:cBhvr>
                                      <p:to>
                                        <p:strVal val="visible"/>
                                      </p:to>
                                    </p:set>
                                    <p:anim calcmode="lin" valueType="num">
                                      <p:cBhvr>
                                        <p:cTn id="172" dur="500" fill="hold"/>
                                        <p:tgtEl>
                                          <p:spTgt spid="1742955"/>
                                        </p:tgtEl>
                                        <p:attrNameLst>
                                          <p:attrName>ppt_x</p:attrName>
                                        </p:attrNameLst>
                                      </p:cBhvr>
                                      <p:tavLst>
                                        <p:tav tm="0">
                                          <p:val>
                                            <p:strVal val="#ppt_x+#ppt_w/2"/>
                                          </p:val>
                                        </p:tav>
                                        <p:tav tm="100000">
                                          <p:val>
                                            <p:strVal val="#ppt_x"/>
                                          </p:val>
                                        </p:tav>
                                      </p:tavLst>
                                    </p:anim>
                                    <p:anim calcmode="lin" valueType="num">
                                      <p:cBhvr>
                                        <p:cTn id="173" dur="500" fill="hold"/>
                                        <p:tgtEl>
                                          <p:spTgt spid="1742955"/>
                                        </p:tgtEl>
                                        <p:attrNameLst>
                                          <p:attrName>ppt_y</p:attrName>
                                        </p:attrNameLst>
                                      </p:cBhvr>
                                      <p:tavLst>
                                        <p:tav tm="0">
                                          <p:val>
                                            <p:strVal val="#ppt_y"/>
                                          </p:val>
                                        </p:tav>
                                        <p:tav tm="100000">
                                          <p:val>
                                            <p:strVal val="#ppt_y"/>
                                          </p:val>
                                        </p:tav>
                                      </p:tavLst>
                                    </p:anim>
                                    <p:anim calcmode="lin" valueType="num">
                                      <p:cBhvr>
                                        <p:cTn id="174" dur="500" fill="hold"/>
                                        <p:tgtEl>
                                          <p:spTgt spid="1742955"/>
                                        </p:tgtEl>
                                        <p:attrNameLst>
                                          <p:attrName>ppt_w</p:attrName>
                                        </p:attrNameLst>
                                      </p:cBhvr>
                                      <p:tavLst>
                                        <p:tav tm="0">
                                          <p:val>
                                            <p:fltVal val="0"/>
                                          </p:val>
                                        </p:tav>
                                        <p:tav tm="100000">
                                          <p:val>
                                            <p:strVal val="#ppt_w"/>
                                          </p:val>
                                        </p:tav>
                                      </p:tavLst>
                                    </p:anim>
                                    <p:anim calcmode="lin" valueType="num">
                                      <p:cBhvr>
                                        <p:cTn id="175" dur="500" fill="hold"/>
                                        <p:tgtEl>
                                          <p:spTgt spid="1742955"/>
                                        </p:tgtEl>
                                        <p:attrNameLst>
                                          <p:attrName>ppt_h</p:attrName>
                                        </p:attrNameLst>
                                      </p:cBhvr>
                                      <p:tavLst>
                                        <p:tav tm="0">
                                          <p:val>
                                            <p:strVal val="#ppt_h"/>
                                          </p:val>
                                        </p:tav>
                                        <p:tav tm="100000">
                                          <p:val>
                                            <p:strVal val="#ppt_h"/>
                                          </p:val>
                                        </p:tav>
                                      </p:tavLst>
                                    </p:anim>
                                  </p:childTnLst>
                                </p:cTn>
                              </p:par>
                            </p:childTnLst>
                          </p:cTn>
                        </p:par>
                        <p:par>
                          <p:cTn id="176" fill="hold">
                            <p:stCondLst>
                              <p:cond delay="500"/>
                            </p:stCondLst>
                            <p:childTnLst>
                              <p:par>
                                <p:cTn id="177" presetID="1" presetClass="entr" presetSubtype="0" fill="hold" grpId="0" nodeType="afterEffect">
                                  <p:stCondLst>
                                    <p:cond delay="0"/>
                                  </p:stCondLst>
                                  <p:childTnLst>
                                    <p:set>
                                      <p:cBhvr>
                                        <p:cTn id="178" dur="1" fill="hold">
                                          <p:stCondLst>
                                            <p:cond delay="0"/>
                                          </p:stCondLst>
                                        </p:cTn>
                                        <p:tgtEl>
                                          <p:spTgt spid="1742961"/>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8" presetClass="entr" presetSubtype="9" fill="hold" grpId="0" nodeType="clickEffect">
                                  <p:stCondLst>
                                    <p:cond delay="0"/>
                                  </p:stCondLst>
                                  <p:childTnLst>
                                    <p:set>
                                      <p:cBhvr>
                                        <p:cTn id="182" dur="1" fill="hold">
                                          <p:stCondLst>
                                            <p:cond delay="0"/>
                                          </p:stCondLst>
                                        </p:cTn>
                                        <p:tgtEl>
                                          <p:spTgt spid="1742954"/>
                                        </p:tgtEl>
                                        <p:attrNameLst>
                                          <p:attrName>style.visibility</p:attrName>
                                        </p:attrNameLst>
                                      </p:cBhvr>
                                      <p:to>
                                        <p:strVal val="visible"/>
                                      </p:to>
                                    </p:set>
                                    <p:animEffect transition="in" filter="strips(upLeft)">
                                      <p:cBhvr>
                                        <p:cTn id="183" dur="500"/>
                                        <p:tgtEl>
                                          <p:spTgt spid="1742954"/>
                                        </p:tgtEl>
                                      </p:cBhvr>
                                    </p:animEffect>
                                  </p:childTnLst>
                                </p:cTn>
                              </p:par>
                              <p:par>
                                <p:cTn id="184" presetID="17" presetClass="entr" presetSubtype="2" fill="hold" grpId="0" nodeType="withEffect">
                                  <p:stCondLst>
                                    <p:cond delay="0"/>
                                  </p:stCondLst>
                                  <p:childTnLst>
                                    <p:set>
                                      <p:cBhvr>
                                        <p:cTn id="185" dur="1" fill="hold">
                                          <p:stCondLst>
                                            <p:cond delay="0"/>
                                          </p:stCondLst>
                                        </p:cTn>
                                        <p:tgtEl>
                                          <p:spTgt spid="1742953"/>
                                        </p:tgtEl>
                                        <p:attrNameLst>
                                          <p:attrName>style.visibility</p:attrName>
                                        </p:attrNameLst>
                                      </p:cBhvr>
                                      <p:to>
                                        <p:strVal val="visible"/>
                                      </p:to>
                                    </p:set>
                                    <p:anim calcmode="lin" valueType="num">
                                      <p:cBhvr>
                                        <p:cTn id="186" dur="500" fill="hold"/>
                                        <p:tgtEl>
                                          <p:spTgt spid="1742953"/>
                                        </p:tgtEl>
                                        <p:attrNameLst>
                                          <p:attrName>ppt_x</p:attrName>
                                        </p:attrNameLst>
                                      </p:cBhvr>
                                      <p:tavLst>
                                        <p:tav tm="0">
                                          <p:val>
                                            <p:strVal val="#ppt_x+#ppt_w/2"/>
                                          </p:val>
                                        </p:tav>
                                        <p:tav tm="100000">
                                          <p:val>
                                            <p:strVal val="#ppt_x"/>
                                          </p:val>
                                        </p:tav>
                                      </p:tavLst>
                                    </p:anim>
                                    <p:anim calcmode="lin" valueType="num">
                                      <p:cBhvr>
                                        <p:cTn id="187" dur="500" fill="hold"/>
                                        <p:tgtEl>
                                          <p:spTgt spid="1742953"/>
                                        </p:tgtEl>
                                        <p:attrNameLst>
                                          <p:attrName>ppt_y</p:attrName>
                                        </p:attrNameLst>
                                      </p:cBhvr>
                                      <p:tavLst>
                                        <p:tav tm="0">
                                          <p:val>
                                            <p:strVal val="#ppt_y"/>
                                          </p:val>
                                        </p:tav>
                                        <p:tav tm="100000">
                                          <p:val>
                                            <p:strVal val="#ppt_y"/>
                                          </p:val>
                                        </p:tav>
                                      </p:tavLst>
                                    </p:anim>
                                    <p:anim calcmode="lin" valueType="num">
                                      <p:cBhvr>
                                        <p:cTn id="188" dur="500" fill="hold"/>
                                        <p:tgtEl>
                                          <p:spTgt spid="1742953"/>
                                        </p:tgtEl>
                                        <p:attrNameLst>
                                          <p:attrName>ppt_w</p:attrName>
                                        </p:attrNameLst>
                                      </p:cBhvr>
                                      <p:tavLst>
                                        <p:tav tm="0">
                                          <p:val>
                                            <p:fltVal val="0"/>
                                          </p:val>
                                        </p:tav>
                                        <p:tav tm="100000">
                                          <p:val>
                                            <p:strVal val="#ppt_w"/>
                                          </p:val>
                                        </p:tav>
                                      </p:tavLst>
                                    </p:anim>
                                    <p:anim calcmode="lin" valueType="num">
                                      <p:cBhvr>
                                        <p:cTn id="189" dur="500" fill="hold"/>
                                        <p:tgtEl>
                                          <p:spTgt spid="1742953"/>
                                        </p:tgtEl>
                                        <p:attrNameLst>
                                          <p:attrName>ppt_h</p:attrName>
                                        </p:attrNameLst>
                                      </p:cBhvr>
                                      <p:tavLst>
                                        <p:tav tm="0">
                                          <p:val>
                                            <p:strVal val="#ppt_h"/>
                                          </p:val>
                                        </p:tav>
                                        <p:tav tm="100000">
                                          <p:val>
                                            <p:strVal val="#ppt_h"/>
                                          </p:val>
                                        </p:tav>
                                      </p:tavLst>
                                    </p:anim>
                                  </p:childTnLst>
                                </p:cTn>
                              </p:par>
                            </p:childTnLst>
                          </p:cTn>
                        </p:par>
                        <p:par>
                          <p:cTn id="190" fill="hold">
                            <p:stCondLst>
                              <p:cond delay="500"/>
                            </p:stCondLst>
                            <p:childTnLst>
                              <p:par>
                                <p:cTn id="191" presetID="1" presetClass="entr" presetSubtype="0" fill="hold" grpId="0" nodeType="afterEffect">
                                  <p:stCondLst>
                                    <p:cond delay="0"/>
                                  </p:stCondLst>
                                  <p:childTnLst>
                                    <p:set>
                                      <p:cBhvr>
                                        <p:cTn id="192" dur="1" fill="hold">
                                          <p:stCondLst>
                                            <p:cond delay="0"/>
                                          </p:stCondLst>
                                        </p:cTn>
                                        <p:tgtEl>
                                          <p:spTgt spid="1742963"/>
                                        </p:tgtEl>
                                        <p:attrNameLst>
                                          <p:attrName>style.visibility</p:attrName>
                                        </p:attrNameLst>
                                      </p:cBhvr>
                                      <p:to>
                                        <p:strVal val="visible"/>
                                      </p:to>
                                    </p:set>
                                  </p:childTnLst>
                                </p:cTn>
                              </p:par>
                            </p:childTnLst>
                          </p:cTn>
                        </p:par>
                        <p:par>
                          <p:cTn id="193" fill="hold">
                            <p:stCondLst>
                              <p:cond delay="500"/>
                            </p:stCondLst>
                            <p:childTnLst>
                              <p:par>
                                <p:cTn id="194" presetID="1" presetClass="entr" presetSubtype="0" fill="hold" grpId="0" nodeType="afterEffect">
                                  <p:stCondLst>
                                    <p:cond delay="0"/>
                                  </p:stCondLst>
                                  <p:childTnLst>
                                    <p:set>
                                      <p:cBhvr>
                                        <p:cTn id="195" dur="1" fill="hold">
                                          <p:stCondLst>
                                            <p:cond delay="0"/>
                                          </p:stCondLst>
                                        </p:cTn>
                                        <p:tgtEl>
                                          <p:spTgt spid="1742964"/>
                                        </p:tgtEl>
                                        <p:attrNameLst>
                                          <p:attrName>style.visibility</p:attrName>
                                        </p:attrNameLst>
                                      </p:cBhvr>
                                      <p:to>
                                        <p:strVal val="visible"/>
                                      </p:to>
                                    </p:set>
                                  </p:childTnLst>
                                </p:cTn>
                              </p:par>
                            </p:childTnLst>
                          </p:cTn>
                        </p:par>
                        <p:par>
                          <p:cTn id="196" fill="hold">
                            <p:stCondLst>
                              <p:cond delay="500"/>
                            </p:stCondLst>
                            <p:childTnLst>
                              <p:par>
                                <p:cTn id="197" presetID="1" presetClass="entr" presetSubtype="0" fill="hold" grpId="0" nodeType="afterEffect">
                                  <p:stCondLst>
                                    <p:cond delay="0"/>
                                  </p:stCondLst>
                                  <p:childTnLst>
                                    <p:set>
                                      <p:cBhvr>
                                        <p:cTn id="198" dur="1" fill="hold">
                                          <p:stCondLst>
                                            <p:cond delay="0"/>
                                          </p:stCondLst>
                                        </p:cTn>
                                        <p:tgtEl>
                                          <p:spTgt spid="17429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2914" grpId="0" animBg="1"/>
      <p:bldP spid="1742915" grpId="0" animBg="1"/>
      <p:bldP spid="1742916" grpId="0" animBg="1"/>
      <p:bldP spid="1742917" grpId="0" animBg="1"/>
      <p:bldP spid="1742918" grpId="0" animBg="1"/>
      <p:bldP spid="1742919" grpId="0" animBg="1"/>
      <p:bldP spid="1742920" grpId="0" animBg="1"/>
      <p:bldP spid="1742921" grpId="0" animBg="1"/>
      <p:bldP spid="1742922" grpId="0" animBg="1"/>
      <p:bldP spid="1742923" grpId="0" animBg="1"/>
      <p:bldP spid="1742924" grpId="0" animBg="1"/>
      <p:bldP spid="1742925" grpId="0" animBg="1"/>
      <p:bldP spid="1742926" grpId="0" animBg="1"/>
      <p:bldP spid="1742927" grpId="0" animBg="1"/>
      <p:bldP spid="1742928" grpId="0" animBg="1"/>
      <p:bldP spid="1742929" grpId="0"/>
      <p:bldP spid="1742930" grpId="0"/>
      <p:bldP spid="1742931" grpId="0"/>
      <p:bldP spid="1742932" grpId="0"/>
      <p:bldP spid="1742933" grpId="0"/>
      <p:bldP spid="1742934" grpId="0"/>
      <p:bldP spid="1742935" grpId="0"/>
      <p:bldP spid="1742936" grpId="0"/>
      <p:bldP spid="1742937" grpId="0"/>
      <p:bldP spid="1742938" grpId="0"/>
      <p:bldP spid="1742939" grpId="0"/>
      <p:bldP spid="1742940" grpId="0"/>
      <p:bldP spid="1742941" grpId="0" animBg="1"/>
      <p:bldP spid="1742942" grpId="0" animBg="1"/>
      <p:bldP spid="1742943" grpId="0" animBg="1"/>
      <p:bldP spid="1742944" grpId="0" animBg="1"/>
      <p:bldP spid="1742945" grpId="0" animBg="1"/>
      <p:bldP spid="1742946" grpId="0" animBg="1"/>
      <p:bldP spid="1742947" grpId="0" animBg="1"/>
      <p:bldP spid="1742948" grpId="0"/>
      <p:bldP spid="1742949" grpId="0"/>
      <p:bldP spid="1742950" grpId="0"/>
      <p:bldP spid="1742951" grpId="0" animBg="1"/>
      <p:bldP spid="1742952" grpId="0" animBg="1"/>
      <p:bldP spid="1742953" grpId="0" animBg="1"/>
      <p:bldP spid="1742954" grpId="0" animBg="1"/>
      <p:bldP spid="1742955" grpId="0" animBg="1"/>
      <p:bldP spid="1742956" grpId="0" animBg="1"/>
      <p:bldP spid="1742957" grpId="0" animBg="1"/>
      <p:bldP spid="1742958" grpId="0"/>
      <p:bldP spid="1742959" grpId="0"/>
      <p:bldP spid="1742960" grpId="0"/>
      <p:bldP spid="1742961" grpId="0"/>
      <p:bldP spid="1742962" grpId="0"/>
      <p:bldP spid="1742963" grpId="0"/>
      <p:bldP spid="1742964" grpId="0"/>
      <p:bldP spid="1742965" grpId="0"/>
      <p:bldP spid="1742966" grpId="0"/>
      <p:bldP spid="1742967" grpId="0"/>
      <p:bldP spid="1742968" grpId="0"/>
      <p:bldP spid="1742969" grpId="0"/>
      <p:bldP spid="1742970" grpId="0" animBg="1"/>
      <p:bldP spid="1742971"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1310867A-AEAD-4951-9616-9A28075975D4}" type="slidenum">
              <a:rPr lang="zh-CN" altLang="en-US"/>
              <a:pPr/>
              <a:t>66</a:t>
            </a:fld>
            <a:endParaRPr lang="en-US" altLang="zh-CN"/>
          </a:p>
        </p:txBody>
      </p:sp>
      <p:sp>
        <p:nvSpPr>
          <p:cNvPr id="1743874" name="Rectangle 2"/>
          <p:cNvSpPr>
            <a:spLocks noGrp="1" noChangeArrowheads="1"/>
          </p:cNvSpPr>
          <p:nvPr>
            <p:ph type="title"/>
          </p:nvPr>
        </p:nvSpPr>
        <p:spPr/>
        <p:txBody>
          <a:bodyPr/>
          <a:lstStyle/>
          <a:p>
            <a:r>
              <a:rPr lang="en-US" altLang="zh-CN"/>
              <a:t>7.7.3 </a:t>
            </a:r>
            <a:r>
              <a:rPr lang="zh-CN" altLang="en-US"/>
              <a:t>乱序执行和寄存器重命名 </a:t>
            </a:r>
            <a:r>
              <a:rPr lang="zh-CN" altLang="en-US">
                <a:solidFill>
                  <a:srgbClr val="FF0066"/>
                </a:solidFill>
              </a:rPr>
              <a:t>－</a:t>
            </a:r>
            <a:r>
              <a:rPr lang="en-US" altLang="zh-CN">
                <a:solidFill>
                  <a:srgbClr val="FF0066"/>
                </a:solidFill>
              </a:rPr>
              <a:t>Tomasulo</a:t>
            </a:r>
            <a:r>
              <a:rPr lang="zh-CN" altLang="en-US">
                <a:solidFill>
                  <a:srgbClr val="FF0066"/>
                </a:solidFill>
              </a:rPr>
              <a:t>算法</a:t>
            </a:r>
          </a:p>
        </p:txBody>
      </p:sp>
      <p:sp>
        <p:nvSpPr>
          <p:cNvPr id="1743875" name="Rectangle 3"/>
          <p:cNvSpPr>
            <a:spLocks noGrp="1" noChangeArrowheads="1"/>
          </p:cNvSpPr>
          <p:nvPr>
            <p:ph type="body" idx="1"/>
          </p:nvPr>
        </p:nvSpPr>
        <p:spPr>
          <a:xfrm>
            <a:off x="457200" y="981075"/>
            <a:ext cx="8435975" cy="5543550"/>
          </a:xfrm>
          <a:noFill/>
          <a:ln/>
        </p:spPr>
        <p:txBody>
          <a:bodyPr/>
          <a:lstStyle/>
          <a:p>
            <a:pPr marL="355600" indent="-355600">
              <a:spcBef>
                <a:spcPct val="10000"/>
              </a:spcBef>
            </a:pPr>
            <a:r>
              <a:rPr lang="zh-CN" altLang="en-US"/>
              <a:t>推后法</a:t>
            </a:r>
          </a:p>
          <a:p>
            <a:pPr marL="812800" lvl="1" indent="-277813">
              <a:spcBef>
                <a:spcPct val="10000"/>
              </a:spcBef>
            </a:pPr>
            <a:r>
              <a:rPr lang="zh-CN" altLang="en-US"/>
              <a:t>优点：控制简单。</a:t>
            </a:r>
          </a:p>
          <a:p>
            <a:pPr marL="812800" lvl="1" indent="-277813">
              <a:spcBef>
                <a:spcPct val="10000"/>
              </a:spcBef>
            </a:pPr>
            <a:r>
              <a:rPr lang="zh-CN" altLang="en-US"/>
              <a:t>缺点：降低了吞吐率和效率。</a:t>
            </a:r>
          </a:p>
          <a:p>
            <a:pPr marL="355600" indent="-355600">
              <a:spcBef>
                <a:spcPct val="10000"/>
              </a:spcBef>
            </a:pPr>
            <a:r>
              <a:rPr lang="zh-CN" altLang="en-US">
                <a:solidFill>
                  <a:srgbClr val="FF3300"/>
                </a:solidFill>
              </a:rPr>
              <a:t>相关直接通路</a:t>
            </a:r>
            <a:r>
              <a:rPr lang="zh-CN" altLang="en-US"/>
              <a:t>法：在各功能部件之间为每种局部性相关都设置单独的相关直接通路，将会使硬件耗费大，控制复杂，一般采用</a:t>
            </a:r>
            <a:r>
              <a:rPr lang="zh-CN" altLang="en-US">
                <a:solidFill>
                  <a:srgbClr val="0000FF"/>
                </a:solidFill>
              </a:rPr>
              <a:t>分布式控制和管理</a:t>
            </a:r>
            <a:r>
              <a:rPr lang="zh-CN" altLang="en-US"/>
              <a:t>，并设置</a:t>
            </a:r>
            <a:r>
              <a:rPr lang="zh-CN" altLang="en-US">
                <a:solidFill>
                  <a:srgbClr val="FF0000"/>
                </a:solidFill>
              </a:rPr>
              <a:t>公共数据总线</a:t>
            </a:r>
            <a:r>
              <a:rPr lang="zh-CN" altLang="en-US">
                <a:solidFill>
                  <a:srgbClr val="0000FF"/>
                </a:solidFill>
              </a:rPr>
              <a:t>（</a:t>
            </a:r>
            <a:r>
              <a:rPr lang="en-US" altLang="zh-CN">
                <a:solidFill>
                  <a:srgbClr val="0000FF"/>
                </a:solidFill>
              </a:rPr>
              <a:t>CDB</a:t>
            </a:r>
            <a:r>
              <a:rPr lang="zh-CN" altLang="en-US">
                <a:solidFill>
                  <a:srgbClr val="0000FF"/>
                </a:solidFill>
              </a:rPr>
              <a:t>，</a:t>
            </a:r>
            <a:r>
              <a:rPr lang="en-US" altLang="zh-CN">
                <a:solidFill>
                  <a:srgbClr val="0000FF"/>
                </a:solidFill>
              </a:rPr>
              <a:t>Common Data Bus</a:t>
            </a:r>
            <a:r>
              <a:rPr lang="zh-CN" altLang="en-US">
                <a:solidFill>
                  <a:srgbClr val="0000FF"/>
                </a:solidFill>
              </a:rPr>
              <a:t>）</a:t>
            </a:r>
            <a:r>
              <a:rPr lang="zh-CN" altLang="en-US"/>
              <a:t>以简化各种相关的判别和实现相关直接通路的连接。</a:t>
            </a:r>
            <a:br>
              <a:rPr lang="zh-CN" altLang="en-US"/>
            </a:br>
            <a:r>
              <a:rPr lang="zh-CN" altLang="en-US"/>
              <a:t/>
            </a:r>
            <a:br>
              <a:rPr lang="zh-CN" altLang="en-US"/>
            </a:br>
            <a:r>
              <a:rPr lang="en-US" altLang="zh-CN"/>
              <a:t>【</a:t>
            </a:r>
            <a:r>
              <a:rPr lang="zh-CN" altLang="en-US"/>
              <a:t>例</a:t>
            </a:r>
            <a:r>
              <a:rPr lang="en-US" altLang="zh-CN"/>
              <a:t>】IBM360/91</a:t>
            </a:r>
            <a:r>
              <a:rPr lang="zh-CN" altLang="en-US">
                <a:solidFill>
                  <a:srgbClr val="008000"/>
                </a:solidFill>
              </a:rPr>
              <a:t>浮点执行部件</a:t>
            </a:r>
            <a:r>
              <a:rPr lang="zh-CN" altLang="en-US"/>
              <a:t>的</a:t>
            </a:r>
            <a:r>
              <a:rPr lang="zh-CN" altLang="en-US">
                <a:solidFill>
                  <a:srgbClr val="008000"/>
                </a:solidFill>
              </a:rPr>
              <a:t>相关处理控制机构</a:t>
            </a:r>
            <a:r>
              <a:rPr lang="zh-CN" altLang="en-US"/>
              <a:t>：</a:t>
            </a:r>
            <a:r>
              <a:rPr lang="zh-CN" altLang="en-US">
                <a:solidFill>
                  <a:srgbClr val="FF0000"/>
                </a:solidFill>
              </a:rPr>
              <a:t>总线式分布处理</a:t>
            </a:r>
            <a:r>
              <a:rPr lang="zh-CN" altLang="en-US"/>
              <a:t>方式。</a:t>
            </a:r>
          </a:p>
        </p:txBody>
      </p:sp>
      <p:sp>
        <p:nvSpPr>
          <p:cNvPr id="1743876" name="Rectangle 4"/>
          <p:cNvSpPr>
            <a:spLocks noChangeArrowheads="1"/>
          </p:cNvSpPr>
          <p:nvPr/>
        </p:nvSpPr>
        <p:spPr bwMode="auto">
          <a:xfrm>
            <a:off x="5580063" y="620713"/>
            <a:ext cx="3260725" cy="647700"/>
          </a:xfrm>
          <a:prstGeom prst="rect">
            <a:avLst/>
          </a:prstGeom>
          <a:solidFill>
            <a:srgbClr val="CCFF99"/>
          </a:solidFill>
          <a:ln w="28575">
            <a:solidFill>
              <a:srgbClr val="006600"/>
            </a:solidFill>
            <a:miter lim="800000"/>
            <a:headEnd/>
            <a:tailEnd/>
          </a:ln>
          <a:effectLst>
            <a:outerShdw dist="107763" dir="2700000" algn="ctr" rotWithShape="0">
              <a:schemeClr val="bg2">
                <a:alpha val="50000"/>
              </a:schemeClr>
            </a:outerShdw>
          </a:effectLst>
        </p:spPr>
        <p:txBody>
          <a:bodyPr anchor="ctr"/>
          <a:lstStyle/>
          <a:p>
            <a:pPr>
              <a:spcBef>
                <a:spcPct val="0"/>
              </a:spcBef>
            </a:pPr>
            <a:r>
              <a:rPr lang="zh-CN" altLang="en-US">
                <a:solidFill>
                  <a:srgbClr val="CC0066"/>
                </a:solidFill>
                <a:latin typeface="Arial" charset="0"/>
                <a:ea typeface="黑体" pitchFamily="2" charset="-122"/>
              </a:rPr>
              <a:t>局部性相关的处理</a:t>
            </a:r>
          </a:p>
        </p:txBody>
      </p:sp>
    </p:spTree>
  </p:cSld>
  <p:clrMapOvr>
    <a:masterClrMapping/>
  </p:clrMapOvr>
  <p:transition spd="med"/>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2A3609DF-1887-48A5-A7ED-A801A81A2EF7}" type="slidenum">
              <a:rPr lang="zh-CN" altLang="en-US"/>
              <a:pPr/>
              <a:t>67</a:t>
            </a:fld>
            <a:endParaRPr lang="en-US" altLang="zh-CN"/>
          </a:p>
        </p:txBody>
      </p:sp>
      <p:sp>
        <p:nvSpPr>
          <p:cNvPr id="1744898" name="Rectangle 2"/>
          <p:cNvSpPr>
            <a:spLocks noGrp="1" noChangeArrowheads="1"/>
          </p:cNvSpPr>
          <p:nvPr>
            <p:ph type="title"/>
          </p:nvPr>
        </p:nvSpPr>
        <p:spPr/>
        <p:txBody>
          <a:bodyPr/>
          <a:lstStyle/>
          <a:p>
            <a:r>
              <a:rPr lang="en-US" altLang="zh-CN"/>
              <a:t>7.7.3 </a:t>
            </a:r>
            <a:r>
              <a:rPr lang="zh-CN" altLang="en-US"/>
              <a:t>乱序执行和寄存器重命名 </a:t>
            </a:r>
            <a:r>
              <a:rPr lang="zh-CN" altLang="en-US">
                <a:solidFill>
                  <a:srgbClr val="FF0066"/>
                </a:solidFill>
              </a:rPr>
              <a:t>－</a:t>
            </a:r>
            <a:r>
              <a:rPr lang="en-US" altLang="zh-CN">
                <a:solidFill>
                  <a:srgbClr val="FF0066"/>
                </a:solidFill>
              </a:rPr>
              <a:t>Tomasulo</a:t>
            </a:r>
            <a:r>
              <a:rPr lang="zh-CN" altLang="en-US">
                <a:solidFill>
                  <a:srgbClr val="FF0066"/>
                </a:solidFill>
              </a:rPr>
              <a:t>算法</a:t>
            </a:r>
          </a:p>
        </p:txBody>
      </p:sp>
      <p:sp>
        <p:nvSpPr>
          <p:cNvPr id="1744899" name="Rectangle 3"/>
          <p:cNvSpPr>
            <a:spLocks noGrp="1" noChangeArrowheads="1"/>
          </p:cNvSpPr>
          <p:nvPr>
            <p:ph type="body" idx="1"/>
          </p:nvPr>
        </p:nvSpPr>
        <p:spPr>
          <a:xfrm>
            <a:off x="466725" y="1341438"/>
            <a:ext cx="8208963" cy="4967287"/>
          </a:xfrm>
          <a:noFill/>
          <a:ln/>
        </p:spPr>
        <p:txBody>
          <a:bodyPr/>
          <a:lstStyle/>
          <a:p>
            <a:pPr marL="355600" indent="-355600">
              <a:buFont typeface="Wingdings" pitchFamily="2" charset="2"/>
              <a:buNone/>
            </a:pPr>
            <a:r>
              <a:rPr lang="en-US" altLang="zh-CN">
                <a:solidFill>
                  <a:schemeClr val="bg2"/>
                </a:solidFill>
                <a:ea typeface="黑体" pitchFamily="2" charset="-122"/>
              </a:rPr>
              <a:t>IBM360/91</a:t>
            </a:r>
            <a:r>
              <a:rPr lang="zh-CN" altLang="en-US">
                <a:solidFill>
                  <a:schemeClr val="bg2"/>
                </a:solidFill>
                <a:ea typeface="黑体" pitchFamily="2" charset="-122"/>
              </a:rPr>
              <a:t>：里程碑式的计算机</a:t>
            </a:r>
          </a:p>
          <a:p>
            <a:pPr marL="355600" indent="-355600"/>
            <a:r>
              <a:rPr lang="en-US" altLang="zh-CN"/>
              <a:t>IBM360/91</a:t>
            </a:r>
            <a:r>
              <a:rPr lang="zh-CN" altLang="en-US"/>
              <a:t>应用了很多新的设计思想：</a:t>
            </a:r>
            <a:br>
              <a:rPr lang="zh-CN" altLang="en-US"/>
            </a:br>
            <a:r>
              <a:rPr lang="zh-CN" altLang="en-US">
                <a:solidFill>
                  <a:srgbClr val="CC0000"/>
                </a:solidFill>
              </a:rPr>
              <a:t>数据标记</a:t>
            </a:r>
            <a:r>
              <a:rPr lang="zh-CN" altLang="en-US"/>
              <a:t>、</a:t>
            </a:r>
            <a:r>
              <a:rPr lang="zh-CN" altLang="en-US">
                <a:solidFill>
                  <a:srgbClr val="CC0000"/>
                </a:solidFill>
              </a:rPr>
              <a:t>寄存器重命名</a:t>
            </a:r>
            <a:r>
              <a:rPr lang="zh-CN" altLang="en-US"/>
              <a:t>、</a:t>
            </a:r>
            <a:r>
              <a:rPr lang="zh-CN" altLang="en-US">
                <a:solidFill>
                  <a:srgbClr val="CC0000"/>
                </a:solidFill>
              </a:rPr>
              <a:t>内存访问冲突的动态检测</a:t>
            </a:r>
            <a:r>
              <a:rPr lang="zh-CN" altLang="en-US"/>
              <a:t>，后来这些技术都得到了推广。</a:t>
            </a:r>
          </a:p>
          <a:p>
            <a:pPr marL="355600" indent="-355600"/>
            <a:r>
              <a:rPr lang="en-US" altLang="zh-CN"/>
              <a:t>Tomasulo</a:t>
            </a:r>
            <a:r>
              <a:rPr lang="zh-CN" altLang="en-US"/>
              <a:t>在他</a:t>
            </a:r>
            <a:r>
              <a:rPr lang="en-US" altLang="zh-CN"/>
              <a:t>1967</a:t>
            </a:r>
            <a:r>
              <a:rPr lang="zh-CN" altLang="en-US"/>
              <a:t>年的论文中描述了他的算法。</a:t>
            </a:r>
          </a:p>
          <a:p>
            <a:pPr marL="355600" indent="-355600"/>
            <a:r>
              <a:rPr lang="en-US" altLang="zh-CN"/>
              <a:t>Anderson</a:t>
            </a:r>
            <a:r>
              <a:rPr lang="zh-CN" altLang="en-US"/>
              <a:t>、</a:t>
            </a:r>
            <a:r>
              <a:rPr lang="en-US" altLang="zh-CN"/>
              <a:t>Sparacio</a:t>
            </a:r>
            <a:r>
              <a:rPr lang="zh-CN" altLang="en-US"/>
              <a:t>、</a:t>
            </a:r>
            <a:r>
              <a:rPr lang="en-US" altLang="zh-CN"/>
              <a:t>Tomasulo</a:t>
            </a:r>
            <a:r>
              <a:rPr lang="zh-CN" altLang="en-US"/>
              <a:t>在</a:t>
            </a:r>
            <a:r>
              <a:rPr lang="en-US" altLang="zh-CN"/>
              <a:t>1967</a:t>
            </a:r>
            <a:r>
              <a:rPr lang="zh-CN" altLang="en-US"/>
              <a:t>年的论文中描述了处理器的另外一些技术，包括</a:t>
            </a:r>
            <a:r>
              <a:rPr lang="zh-CN" altLang="en-US">
                <a:solidFill>
                  <a:srgbClr val="CC0000"/>
                </a:solidFill>
              </a:rPr>
              <a:t>分支预测技术</a:t>
            </a:r>
            <a:r>
              <a:rPr lang="zh-CN" altLang="en-US"/>
              <a:t>。</a:t>
            </a:r>
          </a:p>
        </p:txBody>
      </p:sp>
      <p:sp>
        <p:nvSpPr>
          <p:cNvPr id="1744900" name="Rectangle 4"/>
          <p:cNvSpPr>
            <a:spLocks noChangeArrowheads="1"/>
          </p:cNvSpPr>
          <p:nvPr/>
        </p:nvSpPr>
        <p:spPr bwMode="auto">
          <a:xfrm>
            <a:off x="5580063" y="620713"/>
            <a:ext cx="3260725" cy="647700"/>
          </a:xfrm>
          <a:prstGeom prst="rect">
            <a:avLst/>
          </a:prstGeom>
          <a:solidFill>
            <a:srgbClr val="CCFF99"/>
          </a:solidFill>
          <a:ln w="28575">
            <a:solidFill>
              <a:srgbClr val="006600"/>
            </a:solidFill>
            <a:miter lim="800000"/>
            <a:headEnd/>
            <a:tailEnd/>
          </a:ln>
          <a:effectLst>
            <a:outerShdw dist="107763" dir="2700000" algn="ctr" rotWithShape="0">
              <a:schemeClr val="bg2">
                <a:alpha val="50000"/>
              </a:schemeClr>
            </a:outerShdw>
          </a:effectLst>
        </p:spPr>
        <p:txBody>
          <a:bodyPr anchor="ctr"/>
          <a:lstStyle/>
          <a:p>
            <a:pPr>
              <a:spcBef>
                <a:spcPct val="0"/>
              </a:spcBef>
            </a:pPr>
            <a:r>
              <a:rPr lang="zh-CN" altLang="en-US">
                <a:solidFill>
                  <a:srgbClr val="CC0066"/>
                </a:solidFill>
                <a:latin typeface="Arial" charset="0"/>
                <a:ea typeface="黑体" pitchFamily="2" charset="-122"/>
              </a:rPr>
              <a:t>局部性相关的处理</a:t>
            </a:r>
          </a:p>
        </p:txBody>
      </p:sp>
    </p:spTree>
  </p:cSld>
  <p:clrMapOvr>
    <a:masterClrMapping/>
  </p:clrMapOvr>
  <p:transition spd="med"/>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4"/>
          <p:cNvSpPr>
            <a:spLocks noGrp="1"/>
          </p:cNvSpPr>
          <p:nvPr>
            <p:ph type="sldNum" sz="quarter" idx="11"/>
          </p:nvPr>
        </p:nvSpPr>
        <p:spPr/>
        <p:txBody>
          <a:bodyPr/>
          <a:lstStyle/>
          <a:p>
            <a:fld id="{F6A0C183-32F7-4E0A-BD5B-CD9538AC1F88}" type="slidenum">
              <a:rPr lang="zh-CN" altLang="en-US"/>
              <a:pPr/>
              <a:t>68</a:t>
            </a:fld>
            <a:endParaRPr lang="en-US" altLang="zh-CN"/>
          </a:p>
        </p:txBody>
      </p:sp>
      <p:pic>
        <p:nvPicPr>
          <p:cNvPr id="1745924" name="Picture 4"/>
          <p:cNvPicPr>
            <a:picLocks noChangeAspect="1" noChangeArrowheads="1"/>
          </p:cNvPicPr>
          <p:nvPr/>
        </p:nvPicPr>
        <p:blipFill>
          <a:blip r:embed="rId3" cstate="print"/>
          <a:srcRect/>
          <a:stretch>
            <a:fillRect/>
          </a:stretch>
        </p:blipFill>
        <p:spPr bwMode="auto">
          <a:xfrm>
            <a:off x="250825" y="646113"/>
            <a:ext cx="4191000" cy="2028825"/>
          </a:xfrm>
          <a:prstGeom prst="rect">
            <a:avLst/>
          </a:prstGeom>
          <a:noFill/>
          <a:ln w="28575" algn="ctr">
            <a:noFill/>
            <a:miter lim="800000"/>
            <a:headEnd/>
            <a:tailEnd type="none" w="med" len="lg"/>
          </a:ln>
          <a:effectLst/>
        </p:spPr>
      </p:pic>
      <p:sp>
        <p:nvSpPr>
          <p:cNvPr id="1745925" name="Text Box 5"/>
          <p:cNvSpPr txBox="1">
            <a:spLocks noChangeArrowheads="1"/>
          </p:cNvSpPr>
          <p:nvPr/>
        </p:nvSpPr>
        <p:spPr bwMode="auto">
          <a:xfrm>
            <a:off x="107950" y="2636838"/>
            <a:ext cx="4464050" cy="1558925"/>
          </a:xfrm>
          <a:prstGeom prst="rect">
            <a:avLst/>
          </a:prstGeom>
          <a:noFill/>
          <a:ln w="28575" algn="ctr">
            <a:noFill/>
            <a:miter lim="800000"/>
            <a:headEnd/>
            <a:tailEnd type="none" w="med" len="lg"/>
          </a:ln>
          <a:effectLst/>
        </p:spPr>
        <p:txBody>
          <a:bodyPr>
            <a:spAutoFit/>
          </a:bodyPr>
          <a:lstStyle/>
          <a:p>
            <a:pPr algn="l"/>
            <a:r>
              <a:rPr lang="en-US" altLang="zh-CN" sz="1600">
                <a:solidFill>
                  <a:srgbClr val="0000FF"/>
                </a:solidFill>
                <a:latin typeface="Arial" charset="0"/>
                <a:ea typeface="Arial Unicode MS" pitchFamily="34" charset="-122"/>
                <a:cs typeface="Arial Unicode MS" pitchFamily="34" charset="-122"/>
              </a:rPr>
              <a:t>This wide-angle view of the multiple control consoles of the IBM System/360 Model 91 shows the nerve center of the fastest, most powerful computer in operation in January 1968. It was located at NASA's Space Flight Center in Greenbelt, Md.</a:t>
            </a:r>
            <a:endParaRPr lang="zh-CN" altLang="en-US" sz="1600">
              <a:solidFill>
                <a:srgbClr val="0000FF"/>
              </a:solidFill>
              <a:latin typeface="Arial" charset="0"/>
              <a:ea typeface="Arial Unicode MS" pitchFamily="34" charset="-122"/>
              <a:cs typeface="Arial Unicode MS" pitchFamily="34" charset="-122"/>
            </a:endParaRPr>
          </a:p>
        </p:txBody>
      </p:sp>
      <p:pic>
        <p:nvPicPr>
          <p:cNvPr id="1745926" name="Picture 6"/>
          <p:cNvPicPr>
            <a:picLocks noChangeAspect="1" noChangeArrowheads="1"/>
          </p:cNvPicPr>
          <p:nvPr/>
        </p:nvPicPr>
        <p:blipFill>
          <a:blip r:embed="rId4" cstate="print"/>
          <a:srcRect/>
          <a:stretch>
            <a:fillRect/>
          </a:stretch>
        </p:blipFill>
        <p:spPr bwMode="auto">
          <a:xfrm>
            <a:off x="4643438" y="482600"/>
            <a:ext cx="4321175" cy="2398713"/>
          </a:xfrm>
          <a:prstGeom prst="rect">
            <a:avLst/>
          </a:prstGeom>
          <a:noFill/>
          <a:ln w="28575" algn="ctr">
            <a:noFill/>
            <a:miter lim="800000"/>
            <a:headEnd/>
            <a:tailEnd type="none" w="med" len="lg"/>
          </a:ln>
          <a:effectLst/>
        </p:spPr>
      </p:pic>
      <p:sp>
        <p:nvSpPr>
          <p:cNvPr id="1745927" name="Text Box 7"/>
          <p:cNvSpPr txBox="1">
            <a:spLocks noChangeArrowheads="1"/>
          </p:cNvSpPr>
          <p:nvPr/>
        </p:nvSpPr>
        <p:spPr bwMode="auto">
          <a:xfrm>
            <a:off x="5653088" y="2781300"/>
            <a:ext cx="2735262" cy="581025"/>
          </a:xfrm>
          <a:prstGeom prst="rect">
            <a:avLst/>
          </a:prstGeom>
          <a:noFill/>
          <a:ln w="28575" algn="ctr">
            <a:noFill/>
            <a:miter lim="800000"/>
            <a:headEnd/>
            <a:tailEnd type="none" w="med" len="lg"/>
          </a:ln>
          <a:effectLst/>
        </p:spPr>
        <p:txBody>
          <a:bodyPr>
            <a:spAutoFit/>
          </a:bodyPr>
          <a:lstStyle/>
          <a:p>
            <a:pPr algn="l"/>
            <a:r>
              <a:rPr lang="en-US" altLang="en-US" sz="1600">
                <a:solidFill>
                  <a:srgbClr val="0000FF"/>
                </a:solidFill>
                <a:latin typeface="Arial" charset="0"/>
                <a:ea typeface="Arial Unicode MS" pitchFamily="34" charset="-122"/>
                <a:cs typeface="Arial Unicode MS" pitchFamily="34" charset="-122"/>
              </a:rPr>
              <a:t>Luis Ortega at Columbia's 360/91 console in 1971.</a:t>
            </a:r>
            <a:endParaRPr lang="zh-CN" altLang="en-US" sz="1600">
              <a:solidFill>
                <a:srgbClr val="0000FF"/>
              </a:solidFill>
              <a:latin typeface="Arial" charset="0"/>
              <a:ea typeface="Arial Unicode MS" pitchFamily="34" charset="-122"/>
              <a:cs typeface="Arial Unicode MS" pitchFamily="34" charset="-122"/>
            </a:endParaRPr>
          </a:p>
        </p:txBody>
      </p:sp>
      <p:pic>
        <p:nvPicPr>
          <p:cNvPr id="1745928" name="Picture 8"/>
          <p:cNvPicPr>
            <a:picLocks noChangeAspect="1" noChangeArrowheads="1"/>
          </p:cNvPicPr>
          <p:nvPr/>
        </p:nvPicPr>
        <p:blipFill>
          <a:blip r:embed="rId5" cstate="print"/>
          <a:srcRect/>
          <a:stretch>
            <a:fillRect/>
          </a:stretch>
        </p:blipFill>
        <p:spPr bwMode="auto">
          <a:xfrm>
            <a:off x="4643438" y="3644900"/>
            <a:ext cx="4313237" cy="2852738"/>
          </a:xfrm>
          <a:prstGeom prst="rect">
            <a:avLst/>
          </a:prstGeom>
          <a:noFill/>
          <a:ln w="28575" algn="ctr">
            <a:noFill/>
            <a:miter lim="800000"/>
            <a:headEnd/>
            <a:tailEnd type="none" w="med" len="lg"/>
          </a:ln>
          <a:effectLst/>
        </p:spPr>
      </p:pic>
      <p:sp>
        <p:nvSpPr>
          <p:cNvPr id="1745929" name="Text Box 9"/>
          <p:cNvSpPr txBox="1">
            <a:spLocks noChangeArrowheads="1"/>
          </p:cNvSpPr>
          <p:nvPr/>
        </p:nvSpPr>
        <p:spPr bwMode="auto">
          <a:xfrm>
            <a:off x="323850" y="5772150"/>
            <a:ext cx="4321175" cy="825500"/>
          </a:xfrm>
          <a:prstGeom prst="rect">
            <a:avLst/>
          </a:prstGeom>
          <a:noFill/>
          <a:ln w="28575" algn="ctr">
            <a:noFill/>
            <a:miter lim="800000"/>
            <a:headEnd/>
            <a:tailEnd type="none" w="med" len="lg"/>
          </a:ln>
          <a:effectLst/>
        </p:spPr>
        <p:txBody>
          <a:bodyPr>
            <a:spAutoFit/>
          </a:bodyPr>
          <a:lstStyle/>
          <a:p>
            <a:pPr algn="r"/>
            <a:r>
              <a:rPr lang="en-US" altLang="en-US" sz="1600">
                <a:solidFill>
                  <a:srgbClr val="0000FF"/>
                </a:solidFill>
                <a:latin typeface="Arial" charset="0"/>
                <a:ea typeface="Arial Unicode MS" pitchFamily="34" charset="-122"/>
                <a:cs typeface="Arial Unicode MS" pitchFamily="34" charset="-122"/>
              </a:rPr>
              <a:t>Installation of the IBM 360/91 in the Columbia Computer Center machine room in February or March 1969.</a:t>
            </a:r>
            <a:endParaRPr lang="zh-CN" altLang="en-US" sz="1600">
              <a:solidFill>
                <a:srgbClr val="0000FF"/>
              </a:solidFill>
              <a:latin typeface="Arial" charset="0"/>
              <a:ea typeface="Arial Unicode MS" pitchFamily="34" charset="-122"/>
              <a:cs typeface="Arial Unicode MS" pitchFamily="34" charset="-122"/>
            </a:endParaRPr>
          </a:p>
        </p:txBody>
      </p:sp>
    </p:spTree>
  </p:cSld>
  <p:clrMapOvr>
    <a:masterClrMapping/>
  </p:clrMapOvr>
  <p:transition spd="med"/>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7A4BBFA4-FFC9-49E6-8797-59FD6B9C0086}" type="slidenum">
              <a:rPr lang="zh-CN" altLang="en-US"/>
              <a:pPr/>
              <a:t>69</a:t>
            </a:fld>
            <a:endParaRPr lang="en-US" altLang="zh-CN"/>
          </a:p>
        </p:txBody>
      </p:sp>
      <p:pic>
        <p:nvPicPr>
          <p:cNvPr id="1746946" name="Picture 2"/>
          <p:cNvPicPr>
            <a:picLocks noChangeAspect="1" noChangeArrowheads="1"/>
          </p:cNvPicPr>
          <p:nvPr/>
        </p:nvPicPr>
        <p:blipFill>
          <a:blip r:embed="rId2" cstate="print"/>
          <a:srcRect/>
          <a:stretch>
            <a:fillRect/>
          </a:stretch>
        </p:blipFill>
        <p:spPr bwMode="auto">
          <a:xfrm>
            <a:off x="0" y="0"/>
            <a:ext cx="9144000" cy="5983288"/>
          </a:xfrm>
          <a:prstGeom prst="rect">
            <a:avLst/>
          </a:prstGeom>
          <a:noFill/>
          <a:ln w="28575" algn="ctr">
            <a:noFill/>
            <a:miter lim="800000"/>
            <a:headEnd/>
            <a:tailEnd type="none" w="med" len="lg"/>
          </a:ln>
          <a:effectLst/>
        </p:spPr>
      </p:pic>
      <p:sp>
        <p:nvSpPr>
          <p:cNvPr id="1746947" name="Text Box 3"/>
          <p:cNvSpPr txBox="1">
            <a:spLocks noChangeArrowheads="1"/>
          </p:cNvSpPr>
          <p:nvPr/>
        </p:nvSpPr>
        <p:spPr bwMode="auto">
          <a:xfrm>
            <a:off x="323850" y="6032500"/>
            <a:ext cx="8569325" cy="581025"/>
          </a:xfrm>
          <a:prstGeom prst="rect">
            <a:avLst/>
          </a:prstGeom>
          <a:noFill/>
          <a:ln w="28575" algn="ctr">
            <a:noFill/>
            <a:miter lim="800000"/>
            <a:headEnd/>
            <a:tailEnd type="none" w="med" len="lg"/>
          </a:ln>
          <a:effectLst/>
        </p:spPr>
        <p:txBody>
          <a:bodyPr>
            <a:spAutoFit/>
          </a:bodyPr>
          <a:lstStyle/>
          <a:p>
            <a:pPr algn="l"/>
            <a:r>
              <a:rPr lang="en-US" altLang="en-US" sz="1600">
                <a:solidFill>
                  <a:srgbClr val="0000FF"/>
                </a:solidFill>
                <a:latin typeface="Arial" charset="0"/>
                <a:ea typeface="Arial Unicode MS" pitchFamily="34" charset="-122"/>
                <a:cs typeface="Arial Unicode MS" pitchFamily="34" charset="-122"/>
              </a:rPr>
              <a:t>Here's an excellent photo of the 360/91 console and 2250 display. See how the console dwarfs the puny humans.</a:t>
            </a:r>
            <a:endParaRPr lang="zh-CN" altLang="en-US" sz="1600">
              <a:solidFill>
                <a:srgbClr val="0000FF"/>
              </a:solidFill>
              <a:latin typeface="Arial" charset="0"/>
              <a:ea typeface="Arial Unicode MS" pitchFamily="34" charset="-122"/>
              <a:cs typeface="Arial Unicode MS" pitchFamily="34" charset="-122"/>
            </a:endParaRPr>
          </a:p>
        </p:txBody>
      </p:sp>
      <p:sp>
        <p:nvSpPr>
          <p:cNvPr id="1746948" name="Text Box 4"/>
          <p:cNvSpPr txBox="1">
            <a:spLocks noChangeArrowheads="1"/>
          </p:cNvSpPr>
          <p:nvPr/>
        </p:nvSpPr>
        <p:spPr bwMode="auto">
          <a:xfrm>
            <a:off x="1547813" y="92075"/>
            <a:ext cx="6264275" cy="457200"/>
          </a:xfrm>
          <a:prstGeom prst="rect">
            <a:avLst/>
          </a:prstGeom>
          <a:noFill/>
          <a:ln w="28575" algn="ctr">
            <a:noFill/>
            <a:miter lim="800000"/>
            <a:headEnd/>
            <a:tailEnd type="none" w="med" len="lg"/>
          </a:ln>
          <a:effectLst/>
        </p:spPr>
        <p:txBody>
          <a:bodyPr>
            <a:spAutoFit/>
          </a:bodyPr>
          <a:lstStyle/>
          <a:p>
            <a:pPr algn="l"/>
            <a:r>
              <a:rPr lang="en-US" altLang="zh-CN" sz="2400">
                <a:solidFill>
                  <a:srgbClr val="FFFF00"/>
                </a:solidFill>
                <a:latin typeface="Arial" charset="0"/>
                <a:ea typeface="Arial Unicode MS" pitchFamily="34" charset="-122"/>
                <a:cs typeface="Arial Unicode MS" pitchFamily="34" charset="-122"/>
              </a:rPr>
              <a:t>T</a:t>
            </a:r>
            <a:r>
              <a:rPr lang="en-US" altLang="en-US" sz="2400">
                <a:solidFill>
                  <a:srgbClr val="FFFF00"/>
                </a:solidFill>
                <a:latin typeface="Arial" charset="0"/>
                <a:ea typeface="Arial Unicode MS" pitchFamily="34" charset="-122"/>
                <a:cs typeface="Arial Unicode MS" pitchFamily="34" charset="-122"/>
              </a:rPr>
              <a:t>he </a:t>
            </a:r>
            <a:r>
              <a:rPr lang="en-US" altLang="zh-CN" sz="2400">
                <a:solidFill>
                  <a:srgbClr val="FFFF00"/>
                </a:solidFill>
                <a:latin typeface="Arial" charset="0"/>
                <a:ea typeface="Arial Unicode MS" pitchFamily="34" charset="-122"/>
                <a:cs typeface="Arial Unicode MS" pitchFamily="34" charset="-122"/>
              </a:rPr>
              <a:t>IBM </a:t>
            </a:r>
            <a:r>
              <a:rPr lang="en-US" altLang="en-US" sz="2400">
                <a:solidFill>
                  <a:srgbClr val="FFFF00"/>
                </a:solidFill>
                <a:latin typeface="Arial" charset="0"/>
                <a:ea typeface="Arial Unicode MS" pitchFamily="34" charset="-122"/>
                <a:cs typeface="Arial Unicode MS" pitchFamily="34" charset="-122"/>
              </a:rPr>
              <a:t>360/91 console and 2250 display</a:t>
            </a:r>
            <a:endParaRPr lang="zh-CN" altLang="en-US" sz="2400">
              <a:solidFill>
                <a:srgbClr val="FFFF00"/>
              </a:solidFill>
              <a:latin typeface="Arial" charset="0"/>
              <a:ea typeface="Arial Unicode MS" pitchFamily="34" charset="-122"/>
              <a:cs typeface="Arial Unicode MS" pitchFamily="34" charset="-122"/>
            </a:endParaRP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6F741D6C-D87E-40B1-ABE3-8905A146B953}" type="slidenum">
              <a:rPr lang="zh-CN" altLang="en-US"/>
              <a:pPr/>
              <a:t>7</a:t>
            </a:fld>
            <a:endParaRPr lang="en-US" altLang="zh-CN"/>
          </a:p>
        </p:txBody>
      </p:sp>
      <p:sp>
        <p:nvSpPr>
          <p:cNvPr id="1650690" name="Rectangle 2"/>
          <p:cNvSpPr>
            <a:spLocks noGrp="1" noChangeArrowheads="1"/>
          </p:cNvSpPr>
          <p:nvPr>
            <p:ph type="title"/>
          </p:nvPr>
        </p:nvSpPr>
        <p:spPr/>
        <p:txBody>
          <a:bodyPr/>
          <a:lstStyle/>
          <a:p>
            <a:r>
              <a:rPr lang="en-US" altLang="zh-CN"/>
              <a:t>7.5.3 </a:t>
            </a:r>
            <a:r>
              <a:rPr lang="zh-CN" altLang="en-US"/>
              <a:t>数据相关</a:t>
            </a:r>
          </a:p>
        </p:txBody>
      </p:sp>
      <p:sp>
        <p:nvSpPr>
          <p:cNvPr id="1650691" name="Rectangle 3"/>
          <p:cNvSpPr>
            <a:spLocks noGrp="1" noChangeArrowheads="1"/>
          </p:cNvSpPr>
          <p:nvPr>
            <p:ph type="body" idx="1"/>
          </p:nvPr>
        </p:nvSpPr>
        <p:spPr>
          <a:xfrm>
            <a:off x="457200" y="1019175"/>
            <a:ext cx="8362950" cy="5218113"/>
          </a:xfrm>
        </p:spPr>
        <p:txBody>
          <a:bodyPr/>
          <a:lstStyle/>
          <a:p>
            <a:pPr>
              <a:spcBef>
                <a:spcPct val="10000"/>
              </a:spcBef>
            </a:pPr>
            <a:r>
              <a:rPr lang="zh-CN" altLang="en-US"/>
              <a:t>指令在流水线中的重叠执行有可能改变指令读</a:t>
            </a:r>
            <a:r>
              <a:rPr lang="en-US" altLang="zh-CN"/>
              <a:t>/</a:t>
            </a:r>
            <a:r>
              <a:rPr lang="zh-CN" altLang="en-US"/>
              <a:t>写操作数的顺序。</a:t>
            </a:r>
          </a:p>
          <a:p>
            <a:pPr>
              <a:spcBef>
                <a:spcPct val="10000"/>
              </a:spcBef>
            </a:pPr>
            <a:r>
              <a:rPr lang="zh-CN" altLang="en-US"/>
              <a:t>当一条指令的</a:t>
            </a:r>
            <a:r>
              <a:rPr lang="zh-CN" altLang="en-US">
                <a:solidFill>
                  <a:srgbClr val="0000FF"/>
                </a:solidFill>
              </a:rPr>
              <a:t>结果</a:t>
            </a:r>
            <a:r>
              <a:rPr lang="zh-CN" altLang="en-US"/>
              <a:t>还未有效生成，该结果就被作为后续指令的</a:t>
            </a:r>
            <a:r>
              <a:rPr lang="zh-CN" altLang="en-US">
                <a:solidFill>
                  <a:srgbClr val="0000FF"/>
                </a:solidFill>
              </a:rPr>
              <a:t>操作数</a:t>
            </a:r>
            <a:r>
              <a:rPr lang="zh-CN" altLang="en-US"/>
              <a:t>时，</a:t>
            </a:r>
            <a:r>
              <a:rPr lang="zh-CN" altLang="en-US">
                <a:solidFill>
                  <a:srgbClr val="FF0000"/>
                </a:solidFill>
              </a:rPr>
              <a:t>数据相关</a:t>
            </a:r>
            <a:r>
              <a:rPr lang="zh-CN" altLang="en-US"/>
              <a:t>出现。</a:t>
            </a:r>
            <a:endParaRPr lang="en-US" altLang="zh-CN"/>
          </a:p>
        </p:txBody>
      </p:sp>
    </p:spTree>
  </p:cSld>
  <p:clrMapOvr>
    <a:masterClrMapping/>
  </p:clrMapOvr>
  <p:transition spd="med"/>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8BDD985D-39C2-49AC-A2E3-17E192F49D25}" type="slidenum">
              <a:rPr lang="zh-CN" altLang="en-US"/>
              <a:pPr/>
              <a:t>70</a:t>
            </a:fld>
            <a:endParaRPr lang="en-US" altLang="zh-CN"/>
          </a:p>
        </p:txBody>
      </p:sp>
      <p:sp>
        <p:nvSpPr>
          <p:cNvPr id="1747970" name="Rectangle 2"/>
          <p:cNvSpPr>
            <a:spLocks noGrp="1" noChangeArrowheads="1"/>
          </p:cNvSpPr>
          <p:nvPr>
            <p:ph type="title"/>
          </p:nvPr>
        </p:nvSpPr>
        <p:spPr/>
        <p:txBody>
          <a:bodyPr/>
          <a:lstStyle/>
          <a:p>
            <a:r>
              <a:rPr lang="en-US" altLang="zh-CN"/>
              <a:t>7.7.3 </a:t>
            </a:r>
            <a:r>
              <a:rPr lang="zh-CN" altLang="en-US"/>
              <a:t>乱序执行和寄存器重命名 </a:t>
            </a:r>
            <a:r>
              <a:rPr lang="zh-CN" altLang="en-US">
                <a:solidFill>
                  <a:srgbClr val="FF0066"/>
                </a:solidFill>
              </a:rPr>
              <a:t>－</a:t>
            </a:r>
            <a:r>
              <a:rPr lang="en-US" altLang="zh-CN">
                <a:solidFill>
                  <a:srgbClr val="FF0066"/>
                </a:solidFill>
              </a:rPr>
              <a:t>Tomasulo</a:t>
            </a:r>
            <a:r>
              <a:rPr lang="zh-CN" altLang="en-US">
                <a:solidFill>
                  <a:srgbClr val="FF0066"/>
                </a:solidFill>
              </a:rPr>
              <a:t>算法</a:t>
            </a:r>
          </a:p>
        </p:txBody>
      </p:sp>
      <p:sp>
        <p:nvSpPr>
          <p:cNvPr id="1747971" name="Rectangle 3"/>
          <p:cNvSpPr>
            <a:spLocks noGrp="1" noChangeArrowheads="1"/>
          </p:cNvSpPr>
          <p:nvPr>
            <p:ph type="body" idx="1"/>
          </p:nvPr>
        </p:nvSpPr>
        <p:spPr>
          <a:xfrm>
            <a:off x="250825" y="1195388"/>
            <a:ext cx="8713788" cy="5329237"/>
          </a:xfrm>
          <a:noFill/>
          <a:ln/>
        </p:spPr>
        <p:txBody>
          <a:bodyPr/>
          <a:lstStyle/>
          <a:p>
            <a:pPr marL="355600" indent="-355600">
              <a:buSzTx/>
              <a:buFont typeface="Wingdings" pitchFamily="2" charset="2"/>
              <a:buNone/>
            </a:pPr>
            <a:r>
              <a:rPr lang="zh-CN" altLang="en-US">
                <a:solidFill>
                  <a:schemeClr val="bg2"/>
                </a:solidFill>
                <a:ea typeface="黑体" pitchFamily="2" charset="-122"/>
              </a:rPr>
              <a:t>采用</a:t>
            </a:r>
            <a:r>
              <a:rPr lang="zh-CN" altLang="en-US">
                <a:solidFill>
                  <a:srgbClr val="CC0000"/>
                </a:solidFill>
                <a:ea typeface="黑体" pitchFamily="2" charset="-122"/>
              </a:rPr>
              <a:t>动态调度算法</a:t>
            </a:r>
            <a:r>
              <a:rPr lang="zh-CN" altLang="en-US">
                <a:solidFill>
                  <a:schemeClr val="bg2"/>
                </a:solidFill>
                <a:ea typeface="黑体" pitchFamily="2" charset="-122"/>
              </a:rPr>
              <a:t>克服数据相关</a:t>
            </a:r>
          </a:p>
          <a:p>
            <a:pPr marL="355600" indent="-355600">
              <a:buFont typeface="Wingdings" pitchFamily="2" charset="2"/>
              <a:buChar char="u"/>
            </a:pPr>
            <a:r>
              <a:rPr lang="en-US" altLang="zh-CN">
                <a:solidFill>
                  <a:srgbClr val="0000FF"/>
                </a:solidFill>
              </a:rPr>
              <a:t>Tomasulo</a:t>
            </a:r>
            <a:r>
              <a:rPr lang="zh-CN" altLang="en-US">
                <a:solidFill>
                  <a:srgbClr val="0000FF"/>
                </a:solidFill>
              </a:rPr>
              <a:t>算法</a:t>
            </a:r>
            <a:r>
              <a:rPr lang="zh-CN" altLang="en-US"/>
              <a:t>：由 </a:t>
            </a:r>
            <a:r>
              <a:rPr lang="en-US" altLang="zh-CN"/>
              <a:t>Robert Tomasulo </a:t>
            </a:r>
            <a:r>
              <a:rPr lang="zh-CN" altLang="en-US"/>
              <a:t>于</a:t>
            </a:r>
            <a:r>
              <a:rPr lang="en-US" altLang="zh-CN"/>
              <a:t>1967</a:t>
            </a:r>
            <a:r>
              <a:rPr lang="zh-CN" altLang="en-US"/>
              <a:t>年提出，并最早在</a:t>
            </a:r>
            <a:r>
              <a:rPr lang="en-US" altLang="zh-CN"/>
              <a:t>IBM360/91</a:t>
            </a:r>
            <a:r>
              <a:rPr lang="zh-CN" altLang="en-US"/>
              <a:t>处理机的浮点运算部件中被采用。也叫</a:t>
            </a:r>
            <a:r>
              <a:rPr lang="zh-CN" altLang="en-US">
                <a:solidFill>
                  <a:srgbClr val="CC3399"/>
                </a:solidFill>
              </a:rPr>
              <a:t>公共数据总线</a:t>
            </a:r>
            <a:r>
              <a:rPr lang="en-US" altLang="zh-CN">
                <a:latin typeface="宋体" charset="-122"/>
              </a:rPr>
              <a:t>(</a:t>
            </a:r>
            <a:r>
              <a:rPr lang="en-US" altLang="zh-CN"/>
              <a:t>CDB</a:t>
            </a:r>
            <a:r>
              <a:rPr lang="zh-CN" altLang="en-US"/>
              <a:t>，</a:t>
            </a:r>
            <a:r>
              <a:rPr lang="en-US" altLang="zh-CN"/>
              <a:t>Common Data Bus</a:t>
            </a:r>
            <a:r>
              <a:rPr lang="en-US" altLang="zh-CN">
                <a:latin typeface="宋体" charset="-122"/>
              </a:rPr>
              <a:t>)</a:t>
            </a:r>
            <a:r>
              <a:rPr lang="zh-CN" altLang="en-US">
                <a:solidFill>
                  <a:srgbClr val="CC3399"/>
                </a:solidFill>
              </a:rPr>
              <a:t>法</a:t>
            </a:r>
            <a:r>
              <a:rPr lang="zh-CN" altLang="en-US"/>
              <a:t>、</a:t>
            </a:r>
            <a:r>
              <a:rPr lang="zh-CN" altLang="en-US">
                <a:solidFill>
                  <a:srgbClr val="CC3399"/>
                </a:solidFill>
              </a:rPr>
              <a:t>令牌法</a:t>
            </a:r>
            <a:r>
              <a:rPr lang="zh-CN" altLang="en-US"/>
              <a:t>。</a:t>
            </a:r>
            <a:br>
              <a:rPr lang="zh-CN" altLang="en-US"/>
            </a:br>
            <a:r>
              <a:rPr lang="zh-CN" altLang="en-US">
                <a:solidFill>
                  <a:srgbClr val="0000FF"/>
                </a:solidFill>
                <a:ea typeface="黑体" pitchFamily="2" charset="-122"/>
              </a:rPr>
              <a:t>关键技术</a:t>
            </a:r>
            <a:r>
              <a:rPr lang="zh-CN" altLang="en-US"/>
              <a:t>：</a:t>
            </a:r>
            <a:r>
              <a:rPr lang="zh-CN" altLang="en-US">
                <a:solidFill>
                  <a:srgbClr val="CC0000"/>
                </a:solidFill>
              </a:rPr>
              <a:t>寄存器重命名</a:t>
            </a:r>
            <a:r>
              <a:rPr lang="zh-CN" altLang="en-US"/>
              <a:t>技术、</a:t>
            </a:r>
            <a:r>
              <a:rPr lang="zh-CN" altLang="en-US">
                <a:solidFill>
                  <a:srgbClr val="CC0000"/>
                </a:solidFill>
              </a:rPr>
              <a:t>源操作数缓存</a:t>
            </a:r>
            <a:r>
              <a:rPr lang="zh-CN" altLang="en-US"/>
              <a:t>技术</a:t>
            </a:r>
          </a:p>
          <a:p>
            <a:pPr marL="355600" indent="-355600">
              <a:buFont typeface="Wingdings" pitchFamily="2" charset="2"/>
              <a:buChar char="u"/>
            </a:pPr>
            <a:r>
              <a:rPr lang="zh-CN" altLang="en-US"/>
              <a:t>现代处理器使用</a:t>
            </a:r>
            <a:r>
              <a:rPr lang="en-US" altLang="zh-CN"/>
              <a:t>Tomasulo</a:t>
            </a:r>
            <a:r>
              <a:rPr lang="zh-CN" altLang="en-US"/>
              <a:t>算法的众多变种，但它们具有以下共同特点：</a:t>
            </a:r>
          </a:p>
          <a:p>
            <a:pPr marL="812800" lvl="1" indent="-277813">
              <a:buClr>
                <a:srgbClr val="008000"/>
              </a:buClr>
            </a:pPr>
            <a:r>
              <a:rPr lang="zh-CN" altLang="en-US"/>
              <a:t>跟踪指令的相关性，使得指令所需要的操作数一准备好就允许指令执行。</a:t>
            </a:r>
          </a:p>
          <a:p>
            <a:pPr marL="812800" lvl="1" indent="-277813">
              <a:buClr>
                <a:srgbClr val="008000"/>
              </a:buClr>
            </a:pPr>
            <a:r>
              <a:rPr lang="zh-CN" altLang="en-US"/>
              <a:t>运用</a:t>
            </a:r>
            <a:r>
              <a:rPr lang="zh-CN" altLang="en-US">
                <a:solidFill>
                  <a:srgbClr val="CC0000"/>
                </a:solidFill>
              </a:rPr>
              <a:t>寄存器重命名技术</a:t>
            </a:r>
            <a:r>
              <a:rPr lang="zh-CN" altLang="en-US"/>
              <a:t>来避免</a:t>
            </a:r>
            <a:r>
              <a:rPr lang="zh-CN" altLang="en-US">
                <a:solidFill>
                  <a:srgbClr val="0000FF"/>
                </a:solidFill>
              </a:rPr>
              <a:t>读写</a:t>
            </a:r>
            <a:r>
              <a:rPr lang="zh-CN" altLang="en-US"/>
              <a:t>和</a:t>
            </a:r>
            <a:r>
              <a:rPr lang="zh-CN" altLang="en-US">
                <a:solidFill>
                  <a:srgbClr val="0000FF"/>
                </a:solidFill>
              </a:rPr>
              <a:t>写写</a:t>
            </a:r>
            <a:r>
              <a:rPr lang="zh-CN" altLang="en-US"/>
              <a:t>冲突。</a:t>
            </a:r>
          </a:p>
        </p:txBody>
      </p:sp>
      <p:sp>
        <p:nvSpPr>
          <p:cNvPr id="1747972" name="Rectangle 4"/>
          <p:cNvSpPr>
            <a:spLocks noChangeArrowheads="1"/>
          </p:cNvSpPr>
          <p:nvPr/>
        </p:nvSpPr>
        <p:spPr bwMode="auto">
          <a:xfrm>
            <a:off x="5580063" y="620713"/>
            <a:ext cx="3260725" cy="647700"/>
          </a:xfrm>
          <a:prstGeom prst="rect">
            <a:avLst/>
          </a:prstGeom>
          <a:solidFill>
            <a:srgbClr val="CCFF99"/>
          </a:solidFill>
          <a:ln w="28575">
            <a:solidFill>
              <a:srgbClr val="006600"/>
            </a:solidFill>
            <a:miter lim="800000"/>
            <a:headEnd/>
            <a:tailEnd/>
          </a:ln>
          <a:effectLst>
            <a:outerShdw dist="107763" dir="2700000" algn="ctr" rotWithShape="0">
              <a:schemeClr val="bg2">
                <a:alpha val="50000"/>
              </a:schemeClr>
            </a:outerShdw>
          </a:effectLst>
        </p:spPr>
        <p:txBody>
          <a:bodyPr anchor="ctr"/>
          <a:lstStyle/>
          <a:p>
            <a:pPr>
              <a:spcBef>
                <a:spcPct val="0"/>
              </a:spcBef>
            </a:pPr>
            <a:r>
              <a:rPr lang="zh-CN" altLang="en-US">
                <a:solidFill>
                  <a:srgbClr val="CC0066"/>
                </a:solidFill>
                <a:latin typeface="Arial" charset="0"/>
                <a:ea typeface="黑体" pitchFamily="2" charset="-122"/>
              </a:rPr>
              <a:t>局部性相关的处理</a:t>
            </a:r>
          </a:p>
        </p:txBody>
      </p:sp>
    </p:spTree>
  </p:cSld>
  <p:clrMapOvr>
    <a:masterClrMapping/>
  </p:clrMapOvr>
  <p:transition spd="med"/>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11"/>
          </p:nvPr>
        </p:nvSpPr>
        <p:spPr/>
        <p:txBody>
          <a:bodyPr/>
          <a:lstStyle/>
          <a:p>
            <a:fld id="{6BACB4C8-1336-4BCA-A928-14A86B2C425E}" type="slidenum">
              <a:rPr lang="zh-CN" altLang="en-US"/>
              <a:pPr/>
              <a:t>71</a:t>
            </a:fld>
            <a:endParaRPr lang="en-US" altLang="zh-CN"/>
          </a:p>
        </p:txBody>
      </p:sp>
      <p:sp>
        <p:nvSpPr>
          <p:cNvPr id="1748994" name="Rectangle 2"/>
          <p:cNvSpPr>
            <a:spLocks noGrp="1" noChangeArrowheads="1"/>
          </p:cNvSpPr>
          <p:nvPr>
            <p:ph type="title"/>
          </p:nvPr>
        </p:nvSpPr>
        <p:spPr/>
        <p:txBody>
          <a:bodyPr/>
          <a:lstStyle/>
          <a:p>
            <a:r>
              <a:rPr lang="en-US" altLang="zh-CN"/>
              <a:t>7.7.3 </a:t>
            </a:r>
            <a:r>
              <a:rPr lang="zh-CN" altLang="en-US"/>
              <a:t>乱序执行和寄存器重命名 </a:t>
            </a:r>
            <a:r>
              <a:rPr lang="zh-CN" altLang="en-US">
                <a:solidFill>
                  <a:srgbClr val="FF0066"/>
                </a:solidFill>
              </a:rPr>
              <a:t>－</a:t>
            </a:r>
            <a:r>
              <a:rPr lang="en-US" altLang="zh-CN">
                <a:solidFill>
                  <a:srgbClr val="FF0066"/>
                </a:solidFill>
              </a:rPr>
              <a:t>Tomasulo</a:t>
            </a:r>
            <a:r>
              <a:rPr lang="zh-CN" altLang="en-US">
                <a:solidFill>
                  <a:srgbClr val="FF0066"/>
                </a:solidFill>
              </a:rPr>
              <a:t>算法</a:t>
            </a:r>
          </a:p>
        </p:txBody>
      </p:sp>
      <p:sp>
        <p:nvSpPr>
          <p:cNvPr id="1748995" name="Rectangle 3"/>
          <p:cNvSpPr>
            <a:spLocks noGrp="1" noChangeArrowheads="1"/>
          </p:cNvSpPr>
          <p:nvPr>
            <p:ph type="body" idx="1"/>
          </p:nvPr>
        </p:nvSpPr>
        <p:spPr>
          <a:xfrm>
            <a:off x="250825" y="1338263"/>
            <a:ext cx="8713788" cy="1154112"/>
          </a:xfrm>
          <a:noFill/>
          <a:ln/>
        </p:spPr>
        <p:txBody>
          <a:bodyPr/>
          <a:lstStyle/>
          <a:p>
            <a:pPr marL="355600" indent="-355600">
              <a:buFont typeface="Wingdings" pitchFamily="2" charset="2"/>
              <a:buNone/>
            </a:pPr>
            <a:r>
              <a:rPr lang="zh-CN" altLang="en-US"/>
              <a:t>解决访存冲突的方法</a:t>
            </a:r>
            <a:r>
              <a:rPr lang="en-US" altLang="zh-CN"/>
              <a:t>——</a:t>
            </a:r>
            <a:r>
              <a:rPr lang="zh-CN" altLang="en-US">
                <a:solidFill>
                  <a:srgbClr val="0000FF"/>
                </a:solidFill>
              </a:rPr>
              <a:t>先行控制技术</a:t>
            </a:r>
          </a:p>
          <a:p>
            <a:pPr marL="355600" indent="-355600">
              <a:buFont typeface="Wingdings" pitchFamily="2" charset="2"/>
              <a:buNone/>
            </a:pPr>
            <a:r>
              <a:rPr lang="zh-CN" altLang="en-US">
                <a:latin typeface="宋体" charset="-122"/>
              </a:rPr>
              <a:t>采用</a:t>
            </a:r>
            <a:r>
              <a:rPr lang="zh-CN" altLang="en-US">
                <a:solidFill>
                  <a:srgbClr val="0000FF"/>
                </a:solidFill>
                <a:latin typeface="宋体" charset="-122"/>
              </a:rPr>
              <a:t>先行控制技术</a:t>
            </a:r>
            <a:r>
              <a:rPr lang="zh-CN" altLang="en-US">
                <a:latin typeface="宋体" charset="-122"/>
              </a:rPr>
              <a:t>的关键是</a:t>
            </a:r>
            <a:r>
              <a:rPr lang="zh-CN" altLang="en-US">
                <a:solidFill>
                  <a:srgbClr val="FF0000"/>
                </a:solidFill>
                <a:latin typeface="宋体" charset="-122"/>
              </a:rPr>
              <a:t>缓冲技术</a:t>
            </a:r>
            <a:r>
              <a:rPr lang="zh-CN" altLang="en-US">
                <a:latin typeface="宋体" charset="-122"/>
              </a:rPr>
              <a:t>和</a:t>
            </a:r>
            <a:r>
              <a:rPr lang="zh-CN" altLang="en-US">
                <a:solidFill>
                  <a:srgbClr val="FF0000"/>
                </a:solidFill>
                <a:latin typeface="宋体" charset="-122"/>
              </a:rPr>
              <a:t>预处理技术</a:t>
            </a:r>
            <a:r>
              <a:rPr lang="zh-CN" altLang="en-US">
                <a:latin typeface="宋体" charset="-122"/>
              </a:rPr>
              <a:t>。</a:t>
            </a:r>
          </a:p>
        </p:txBody>
      </p:sp>
      <p:sp>
        <p:nvSpPr>
          <p:cNvPr id="1748996" name="Rectangle 4"/>
          <p:cNvSpPr>
            <a:spLocks noChangeArrowheads="1"/>
          </p:cNvSpPr>
          <p:nvPr/>
        </p:nvSpPr>
        <p:spPr bwMode="auto">
          <a:xfrm>
            <a:off x="5580063" y="620713"/>
            <a:ext cx="3260725" cy="647700"/>
          </a:xfrm>
          <a:prstGeom prst="rect">
            <a:avLst/>
          </a:prstGeom>
          <a:solidFill>
            <a:srgbClr val="CCFF99"/>
          </a:solidFill>
          <a:ln w="28575">
            <a:solidFill>
              <a:srgbClr val="006600"/>
            </a:solidFill>
            <a:miter lim="800000"/>
            <a:headEnd/>
            <a:tailEnd/>
          </a:ln>
          <a:effectLst>
            <a:outerShdw dist="107763" dir="2700000" algn="ctr" rotWithShape="0">
              <a:schemeClr val="bg2">
                <a:alpha val="50000"/>
              </a:schemeClr>
            </a:outerShdw>
          </a:effectLst>
        </p:spPr>
        <p:txBody>
          <a:bodyPr anchor="ctr"/>
          <a:lstStyle/>
          <a:p>
            <a:pPr>
              <a:spcBef>
                <a:spcPct val="0"/>
              </a:spcBef>
            </a:pPr>
            <a:r>
              <a:rPr lang="zh-CN" altLang="en-US">
                <a:solidFill>
                  <a:srgbClr val="CC0066"/>
                </a:solidFill>
                <a:latin typeface="Arial" charset="0"/>
                <a:ea typeface="黑体" pitchFamily="2" charset="-122"/>
              </a:rPr>
              <a:t>局部性相关的处理</a:t>
            </a:r>
          </a:p>
        </p:txBody>
      </p:sp>
      <p:graphicFrame>
        <p:nvGraphicFramePr>
          <p:cNvPr id="1748997" name="Object 5"/>
          <p:cNvGraphicFramePr>
            <a:graphicFrameLocks noChangeAspect="1"/>
          </p:cNvGraphicFramePr>
          <p:nvPr/>
        </p:nvGraphicFramePr>
        <p:xfrm>
          <a:off x="285750" y="2852738"/>
          <a:ext cx="8591550" cy="3302000"/>
        </p:xfrm>
        <a:graphic>
          <a:graphicData uri="http://schemas.openxmlformats.org/presentationml/2006/ole">
            <mc:AlternateContent xmlns:mc="http://schemas.openxmlformats.org/markup-compatibility/2006">
              <mc:Choice xmlns:v="urn:schemas-microsoft-com:vml" Requires="v">
                <p:oleObj spid="_x0000_s1749008" name="文档" r:id="rId3" imgW="5279652" imgH="2030328" progId="Word.Document.8">
                  <p:embed/>
                </p:oleObj>
              </mc:Choice>
              <mc:Fallback>
                <p:oleObj name="文档" r:id="rId3" imgW="5279652" imgH="2030328" progId="Word.Document.8">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50" y="2852738"/>
                        <a:ext cx="8591550" cy="3302000"/>
                      </a:xfrm>
                      <a:prstGeom prst="rect">
                        <a:avLst/>
                      </a:prstGeom>
                      <a:noFill/>
                      <a:ln>
                        <a:noFill/>
                      </a:ln>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spd="med"/>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750020" name="Object 4"/>
          <p:cNvGraphicFramePr>
            <a:graphicFrameLocks noChangeAspect="1"/>
          </p:cNvGraphicFramePr>
          <p:nvPr/>
        </p:nvGraphicFramePr>
        <p:xfrm>
          <a:off x="549275" y="130175"/>
          <a:ext cx="6138863" cy="6610350"/>
        </p:xfrm>
        <a:graphic>
          <a:graphicData uri="http://schemas.openxmlformats.org/presentationml/2006/ole">
            <mc:AlternateContent xmlns:mc="http://schemas.openxmlformats.org/markup-compatibility/2006">
              <mc:Choice xmlns:v="urn:schemas-microsoft-com:vml" Requires="v">
                <p:oleObj spid="_x0000_s1750031" name="文档" r:id="rId3" imgW="5335068" imgH="5740357" progId="Word.Document.8">
                  <p:embed/>
                </p:oleObj>
              </mc:Choice>
              <mc:Fallback>
                <p:oleObj name="文档" r:id="rId3" imgW="5335068" imgH="5740357" progId="Word.Document.8">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275" y="130175"/>
                        <a:ext cx="6138863" cy="6610350"/>
                      </a:xfrm>
                      <a:prstGeom prst="rect">
                        <a:avLst/>
                      </a:prstGeom>
                      <a:noFill/>
                      <a:ln>
                        <a:noFill/>
                      </a:ln>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750021" name="Text Box 5"/>
          <p:cNvSpPr txBox="1">
            <a:spLocks noChangeArrowheads="1"/>
          </p:cNvSpPr>
          <p:nvPr/>
        </p:nvSpPr>
        <p:spPr bwMode="auto">
          <a:xfrm>
            <a:off x="6731000" y="723900"/>
            <a:ext cx="2305050" cy="1768475"/>
          </a:xfrm>
          <a:prstGeom prst="rect">
            <a:avLst/>
          </a:prstGeom>
          <a:noFill/>
          <a:ln w="38100" algn="ctr">
            <a:noFill/>
            <a:miter lim="800000"/>
            <a:headEnd/>
            <a:tailEnd type="none" w="med" len="lg"/>
          </a:ln>
          <a:effectLst/>
        </p:spPr>
        <p:txBody>
          <a:bodyPr>
            <a:spAutoFit/>
          </a:bodyPr>
          <a:lstStyle/>
          <a:p>
            <a:pPr algn="l"/>
            <a:r>
              <a:rPr lang="en-US" altLang="zh-CN" sz="2000">
                <a:solidFill>
                  <a:srgbClr val="006600"/>
                </a:solidFill>
                <a:latin typeface="宋体" charset="-122"/>
              </a:rPr>
              <a:t>K:   LOAD  F1,A</a:t>
            </a:r>
          </a:p>
          <a:p>
            <a:pPr algn="l"/>
            <a:r>
              <a:rPr lang="en-US" altLang="zh-CN" sz="2000">
                <a:solidFill>
                  <a:srgbClr val="006600"/>
                </a:solidFill>
                <a:latin typeface="宋体" charset="-122"/>
              </a:rPr>
              <a:t>k+1: FADD  F1,F2</a:t>
            </a:r>
          </a:p>
          <a:p>
            <a:pPr algn="l"/>
            <a:r>
              <a:rPr lang="en-US" altLang="zh-CN" sz="2000">
                <a:solidFill>
                  <a:srgbClr val="006600"/>
                </a:solidFill>
                <a:latin typeface="宋体" charset="-122"/>
              </a:rPr>
              <a:t>k+2: FMUL  F1,F3</a:t>
            </a:r>
          </a:p>
          <a:p>
            <a:pPr algn="l"/>
            <a:r>
              <a:rPr lang="en-US" altLang="zh-CN" sz="2000">
                <a:solidFill>
                  <a:srgbClr val="006600"/>
                </a:solidFill>
                <a:latin typeface="宋体" charset="-122"/>
              </a:rPr>
              <a:t>k+3: STOR  F1,B</a:t>
            </a:r>
            <a:endParaRPr lang="zh-CN" altLang="en-US" sz="2000">
              <a:solidFill>
                <a:srgbClr val="006600"/>
              </a:solidFill>
              <a:latin typeface="宋体" charset="-122"/>
            </a:endParaRPr>
          </a:p>
        </p:txBody>
      </p:sp>
      <p:sp>
        <p:nvSpPr>
          <p:cNvPr id="1750022" name="Text Box 6"/>
          <p:cNvSpPr txBox="1">
            <a:spLocks noChangeArrowheads="1"/>
          </p:cNvSpPr>
          <p:nvPr/>
        </p:nvSpPr>
        <p:spPr bwMode="auto">
          <a:xfrm>
            <a:off x="6083300" y="5805488"/>
            <a:ext cx="2952750" cy="822325"/>
          </a:xfrm>
          <a:prstGeom prst="rect">
            <a:avLst/>
          </a:prstGeom>
          <a:noFill/>
          <a:ln w="38100" algn="ctr">
            <a:noFill/>
            <a:miter lim="800000"/>
            <a:headEnd/>
            <a:tailEnd type="none" w="med" len="lg"/>
          </a:ln>
          <a:effectLst/>
        </p:spPr>
        <p:txBody>
          <a:bodyPr>
            <a:spAutoFit/>
          </a:bodyPr>
          <a:lstStyle/>
          <a:p>
            <a:r>
              <a:rPr lang="en-US" altLang="zh-CN" sz="2400">
                <a:solidFill>
                  <a:schemeClr val="bg2"/>
                </a:solidFill>
                <a:ea typeface="黑体" pitchFamily="2" charset="-122"/>
              </a:rPr>
              <a:t>IBM360/91</a:t>
            </a:r>
            <a:r>
              <a:rPr lang="zh-CN" altLang="en-US" sz="2400" b="0">
                <a:solidFill>
                  <a:schemeClr val="bg2"/>
                </a:solidFill>
                <a:ea typeface="黑体" pitchFamily="2" charset="-122"/>
              </a:rPr>
              <a:t>处理机的浮点执行部件</a:t>
            </a:r>
            <a:endParaRPr lang="zh-CN" altLang="en-US" sz="2400" b="0">
              <a:ea typeface="黑体" pitchFamily="2" charset="-122"/>
            </a:endParaRPr>
          </a:p>
        </p:txBody>
      </p:sp>
      <p:sp>
        <p:nvSpPr>
          <p:cNvPr id="1750023" name="Line 7"/>
          <p:cNvSpPr>
            <a:spLocks noChangeShapeType="1"/>
          </p:cNvSpPr>
          <p:nvPr/>
        </p:nvSpPr>
        <p:spPr bwMode="auto">
          <a:xfrm>
            <a:off x="1331913" y="2133600"/>
            <a:ext cx="431800" cy="2879725"/>
          </a:xfrm>
          <a:prstGeom prst="line">
            <a:avLst/>
          </a:prstGeom>
          <a:noFill/>
          <a:ln w="38100">
            <a:solidFill>
              <a:srgbClr val="3399FF"/>
            </a:solidFill>
            <a:round/>
            <a:headEnd/>
            <a:tailEnd type="triangle" w="med" len="lg"/>
          </a:ln>
          <a:effectLst/>
        </p:spPr>
        <p:txBody>
          <a:bodyPr wrap="none" anchor="ctr"/>
          <a:lstStyle/>
          <a:p>
            <a:endParaRPr lang="zh-CN" altLang="en-US"/>
          </a:p>
        </p:txBody>
      </p:sp>
      <p:sp>
        <p:nvSpPr>
          <p:cNvPr id="1750024" name="Line 8"/>
          <p:cNvSpPr>
            <a:spLocks noChangeShapeType="1"/>
          </p:cNvSpPr>
          <p:nvPr/>
        </p:nvSpPr>
        <p:spPr bwMode="auto">
          <a:xfrm flipH="1">
            <a:off x="2987675" y="2133600"/>
            <a:ext cx="2592388" cy="2879725"/>
          </a:xfrm>
          <a:prstGeom prst="line">
            <a:avLst/>
          </a:prstGeom>
          <a:noFill/>
          <a:ln w="38100">
            <a:solidFill>
              <a:srgbClr val="3399FF"/>
            </a:solidFill>
            <a:round/>
            <a:headEnd/>
            <a:tailEnd type="triangle" w="med" len="lg"/>
          </a:ln>
          <a:effectLst/>
        </p:spPr>
        <p:txBody>
          <a:bodyPr wrap="none" anchor="ctr"/>
          <a:lstStyle/>
          <a:p>
            <a:endParaRPr lang="zh-CN" altLang="en-US"/>
          </a:p>
        </p:txBody>
      </p:sp>
      <p:sp>
        <p:nvSpPr>
          <p:cNvPr id="1750025" name="Line 9"/>
          <p:cNvSpPr>
            <a:spLocks noChangeShapeType="1"/>
          </p:cNvSpPr>
          <p:nvPr/>
        </p:nvSpPr>
        <p:spPr bwMode="auto">
          <a:xfrm>
            <a:off x="6011863" y="1844675"/>
            <a:ext cx="0" cy="2879725"/>
          </a:xfrm>
          <a:prstGeom prst="line">
            <a:avLst/>
          </a:prstGeom>
          <a:noFill/>
          <a:ln w="38100">
            <a:solidFill>
              <a:srgbClr val="3399FF"/>
            </a:solidFill>
            <a:round/>
            <a:headEnd/>
            <a:tailEnd type="triangle" w="med" len="lg"/>
          </a:ln>
          <a:effectLst/>
        </p:spPr>
        <p:txBody>
          <a:bodyPr wrap="none" anchor="ctr"/>
          <a:lstStyle/>
          <a:p>
            <a:endParaRPr lang="zh-CN" altLang="en-US"/>
          </a:p>
        </p:txBody>
      </p:sp>
      <p:sp>
        <p:nvSpPr>
          <p:cNvPr id="1750026" name="Freeform 10"/>
          <p:cNvSpPr>
            <a:spLocks/>
          </p:cNvSpPr>
          <p:nvPr/>
        </p:nvSpPr>
        <p:spPr bwMode="auto">
          <a:xfrm>
            <a:off x="2555875" y="4724400"/>
            <a:ext cx="2303463" cy="1800225"/>
          </a:xfrm>
          <a:custGeom>
            <a:avLst/>
            <a:gdLst/>
            <a:ahLst/>
            <a:cxnLst>
              <a:cxn ang="0">
                <a:pos x="0" y="952"/>
              </a:cxn>
              <a:cxn ang="0">
                <a:pos x="272" y="1179"/>
              </a:cxn>
              <a:cxn ang="0">
                <a:pos x="1361" y="0"/>
              </a:cxn>
            </a:cxnLst>
            <a:rect l="0" t="0" r="r" b="b"/>
            <a:pathLst>
              <a:path w="1361" h="1338">
                <a:moveTo>
                  <a:pt x="0" y="952"/>
                </a:moveTo>
                <a:cubicBezTo>
                  <a:pt x="22" y="1145"/>
                  <a:pt x="45" y="1338"/>
                  <a:pt x="272" y="1179"/>
                </a:cubicBezTo>
                <a:cubicBezTo>
                  <a:pt x="499" y="1020"/>
                  <a:pt x="930" y="510"/>
                  <a:pt x="1361" y="0"/>
                </a:cubicBezTo>
              </a:path>
            </a:pathLst>
          </a:custGeom>
          <a:noFill/>
          <a:ln w="38100" cap="flat" cmpd="sng">
            <a:solidFill>
              <a:srgbClr val="3399FF"/>
            </a:solidFill>
            <a:prstDash val="solid"/>
            <a:round/>
            <a:headEnd type="none" w="med" len="med"/>
            <a:tailEnd type="triangle" w="med" len="lg"/>
          </a:ln>
          <a:effectLst/>
        </p:spPr>
        <p:txBody>
          <a:bodyPr wrap="none" anchor="ctr"/>
          <a:lstStyle/>
          <a:p>
            <a:endParaRPr lang="zh-CN" altLang="en-US"/>
          </a:p>
        </p:txBody>
      </p:sp>
      <p:sp>
        <p:nvSpPr>
          <p:cNvPr id="1750027" name="Line 11"/>
          <p:cNvSpPr>
            <a:spLocks noChangeShapeType="1"/>
          </p:cNvSpPr>
          <p:nvPr/>
        </p:nvSpPr>
        <p:spPr bwMode="auto">
          <a:xfrm flipH="1" flipV="1">
            <a:off x="2411413" y="2924175"/>
            <a:ext cx="2881312" cy="3529013"/>
          </a:xfrm>
          <a:prstGeom prst="line">
            <a:avLst/>
          </a:prstGeom>
          <a:noFill/>
          <a:ln w="38100">
            <a:solidFill>
              <a:srgbClr val="FF3399"/>
            </a:solidFill>
            <a:round/>
            <a:headEnd/>
            <a:tailEnd type="triangle" w="med" len="lg"/>
          </a:ln>
          <a:effectLst/>
        </p:spPr>
        <p:txBody>
          <a:bodyPr wrap="none" anchor="ctr"/>
          <a:lstStyle/>
          <a:p>
            <a:endParaRPr lang="zh-CN" altLang="en-US"/>
          </a:p>
        </p:txBody>
      </p:sp>
      <p:sp>
        <p:nvSpPr>
          <p:cNvPr id="1750028" name="Line 12"/>
          <p:cNvSpPr>
            <a:spLocks noChangeShapeType="1"/>
          </p:cNvSpPr>
          <p:nvPr/>
        </p:nvSpPr>
        <p:spPr bwMode="auto">
          <a:xfrm flipV="1">
            <a:off x="5364163" y="2349500"/>
            <a:ext cx="360362" cy="4032250"/>
          </a:xfrm>
          <a:prstGeom prst="line">
            <a:avLst/>
          </a:prstGeom>
          <a:noFill/>
          <a:ln w="38100">
            <a:solidFill>
              <a:srgbClr val="FF3399"/>
            </a:solidFill>
            <a:round/>
            <a:headEnd/>
            <a:tailEnd type="triangle" w="med" len="lg"/>
          </a:ln>
          <a:effectLst/>
        </p:spPr>
        <p:txBody>
          <a:bodyPr wrap="none" anchor="ctr"/>
          <a:lstStyle/>
          <a:p>
            <a:endParaRPr lang="zh-CN" altLang="en-US"/>
          </a:p>
        </p:txBody>
      </p:sp>
      <p:sp>
        <p:nvSpPr>
          <p:cNvPr id="1750029" name="Freeform 13"/>
          <p:cNvSpPr>
            <a:spLocks/>
          </p:cNvSpPr>
          <p:nvPr/>
        </p:nvSpPr>
        <p:spPr bwMode="auto">
          <a:xfrm>
            <a:off x="1222375" y="404813"/>
            <a:ext cx="506413" cy="1728787"/>
          </a:xfrm>
          <a:custGeom>
            <a:avLst/>
            <a:gdLst/>
            <a:ahLst/>
            <a:cxnLst>
              <a:cxn ang="0">
                <a:pos x="160" y="0"/>
              </a:cxn>
              <a:cxn ang="0">
                <a:pos x="23" y="227"/>
              </a:cxn>
              <a:cxn ang="0">
                <a:pos x="296" y="726"/>
              </a:cxn>
              <a:cxn ang="0">
                <a:pos x="160" y="1089"/>
              </a:cxn>
            </a:cxnLst>
            <a:rect l="0" t="0" r="r" b="b"/>
            <a:pathLst>
              <a:path w="319" h="1089">
                <a:moveTo>
                  <a:pt x="160" y="0"/>
                </a:moveTo>
                <a:cubicBezTo>
                  <a:pt x="80" y="53"/>
                  <a:pt x="0" y="106"/>
                  <a:pt x="23" y="227"/>
                </a:cubicBezTo>
                <a:cubicBezTo>
                  <a:pt x="46" y="348"/>
                  <a:pt x="273" y="583"/>
                  <a:pt x="296" y="726"/>
                </a:cubicBezTo>
                <a:cubicBezTo>
                  <a:pt x="319" y="869"/>
                  <a:pt x="239" y="979"/>
                  <a:pt x="160" y="1089"/>
                </a:cubicBezTo>
              </a:path>
            </a:pathLst>
          </a:custGeom>
          <a:noFill/>
          <a:ln w="38100" cap="flat" cmpd="sng">
            <a:solidFill>
              <a:srgbClr val="3399FF"/>
            </a:solidFill>
            <a:prstDash val="solid"/>
            <a:round/>
            <a:headEnd type="none" w="med" len="med"/>
            <a:tailEnd type="triangle" w="med" len="lg"/>
          </a:ln>
          <a:effectLst/>
        </p:spPr>
        <p:txBody>
          <a:bodyPr wrap="none" anchor="ctr"/>
          <a:lstStyle/>
          <a:p>
            <a:endParaRPr lang="zh-CN" altLang="en-US"/>
          </a:p>
        </p:txBody>
      </p:sp>
      <p:sp>
        <p:nvSpPr>
          <p:cNvPr id="1750030" name="Freeform 14"/>
          <p:cNvSpPr>
            <a:spLocks/>
          </p:cNvSpPr>
          <p:nvPr/>
        </p:nvSpPr>
        <p:spPr bwMode="auto">
          <a:xfrm>
            <a:off x="2987675" y="2492375"/>
            <a:ext cx="2016125" cy="3168650"/>
          </a:xfrm>
          <a:custGeom>
            <a:avLst/>
            <a:gdLst/>
            <a:ahLst/>
            <a:cxnLst>
              <a:cxn ang="0">
                <a:pos x="0" y="1996"/>
              </a:cxn>
              <a:cxn ang="0">
                <a:pos x="907" y="1543"/>
              </a:cxn>
              <a:cxn ang="0">
                <a:pos x="1270" y="0"/>
              </a:cxn>
            </a:cxnLst>
            <a:rect l="0" t="0" r="r" b="b"/>
            <a:pathLst>
              <a:path w="1270" h="1996">
                <a:moveTo>
                  <a:pt x="0" y="1996"/>
                </a:moveTo>
                <a:cubicBezTo>
                  <a:pt x="347" y="1936"/>
                  <a:pt x="695" y="1876"/>
                  <a:pt x="907" y="1543"/>
                </a:cubicBezTo>
                <a:cubicBezTo>
                  <a:pt x="1119" y="1210"/>
                  <a:pt x="1194" y="605"/>
                  <a:pt x="1270" y="0"/>
                </a:cubicBezTo>
              </a:path>
            </a:pathLst>
          </a:custGeom>
          <a:noFill/>
          <a:ln w="38100" cap="flat" cmpd="sng">
            <a:solidFill>
              <a:srgbClr val="FF6600"/>
            </a:solidFill>
            <a:prstDash val="solid"/>
            <a:round/>
            <a:headEnd type="none" w="med" len="med"/>
            <a:tailEnd type="triangle" w="med" len="lg"/>
          </a:ln>
          <a:effectLst/>
        </p:spPr>
        <p:txBody>
          <a:bodyPr wrap="none" anchor="ctr"/>
          <a:lstStyle/>
          <a:p>
            <a:endParaRPr lang="zh-CN" altLang="en-US"/>
          </a:p>
        </p:txBody>
      </p:sp>
      <p:sp>
        <p:nvSpPr>
          <p:cNvPr id="1750031" name="Freeform 15"/>
          <p:cNvSpPr>
            <a:spLocks/>
          </p:cNvSpPr>
          <p:nvPr/>
        </p:nvSpPr>
        <p:spPr bwMode="auto">
          <a:xfrm>
            <a:off x="4643438" y="1916113"/>
            <a:ext cx="360362" cy="360362"/>
          </a:xfrm>
          <a:custGeom>
            <a:avLst/>
            <a:gdLst/>
            <a:ahLst/>
            <a:cxnLst>
              <a:cxn ang="0">
                <a:pos x="181" y="227"/>
              </a:cxn>
              <a:cxn ang="0">
                <a:pos x="90" y="0"/>
              </a:cxn>
              <a:cxn ang="0">
                <a:pos x="0" y="227"/>
              </a:cxn>
            </a:cxnLst>
            <a:rect l="0" t="0" r="r" b="b"/>
            <a:pathLst>
              <a:path w="181" h="227">
                <a:moveTo>
                  <a:pt x="181" y="227"/>
                </a:moveTo>
                <a:cubicBezTo>
                  <a:pt x="150" y="113"/>
                  <a:pt x="120" y="0"/>
                  <a:pt x="90" y="0"/>
                </a:cubicBezTo>
                <a:cubicBezTo>
                  <a:pt x="60" y="0"/>
                  <a:pt x="30" y="113"/>
                  <a:pt x="0" y="227"/>
                </a:cubicBezTo>
              </a:path>
            </a:pathLst>
          </a:custGeom>
          <a:noFill/>
          <a:ln w="38100" cap="flat" cmpd="sng">
            <a:solidFill>
              <a:srgbClr val="FF6600"/>
            </a:solidFill>
            <a:prstDash val="solid"/>
            <a:round/>
            <a:headEnd type="none" w="med" len="med"/>
            <a:tailEnd type="triangle" w="med" len="lg"/>
          </a:ln>
          <a:effectLst/>
        </p:spPr>
        <p:txBody>
          <a:bodyPr wrap="none" anchor="ctr"/>
          <a:lstStyle/>
          <a:p>
            <a:endParaRPr lang="zh-CN" altLang="en-US"/>
          </a:p>
        </p:txBody>
      </p:sp>
      <p:sp>
        <p:nvSpPr>
          <p:cNvPr id="1750032" name="Freeform 16"/>
          <p:cNvSpPr>
            <a:spLocks/>
          </p:cNvSpPr>
          <p:nvPr/>
        </p:nvSpPr>
        <p:spPr bwMode="auto">
          <a:xfrm>
            <a:off x="4343400" y="2492375"/>
            <a:ext cx="588963" cy="2160588"/>
          </a:xfrm>
          <a:custGeom>
            <a:avLst/>
            <a:gdLst/>
            <a:ahLst/>
            <a:cxnLst>
              <a:cxn ang="0">
                <a:pos x="325" y="0"/>
              </a:cxn>
              <a:cxn ang="0">
                <a:pos x="53" y="590"/>
              </a:cxn>
              <a:cxn ang="0">
                <a:pos x="8" y="1361"/>
              </a:cxn>
            </a:cxnLst>
            <a:rect l="0" t="0" r="r" b="b"/>
            <a:pathLst>
              <a:path w="325" h="1361">
                <a:moveTo>
                  <a:pt x="325" y="0"/>
                </a:moveTo>
                <a:cubicBezTo>
                  <a:pt x="215" y="181"/>
                  <a:pt x="106" y="363"/>
                  <a:pt x="53" y="590"/>
                </a:cubicBezTo>
                <a:cubicBezTo>
                  <a:pt x="0" y="817"/>
                  <a:pt x="4" y="1089"/>
                  <a:pt x="8" y="1361"/>
                </a:cubicBezTo>
              </a:path>
            </a:pathLst>
          </a:custGeom>
          <a:noFill/>
          <a:ln w="38100" cap="flat" cmpd="sng">
            <a:solidFill>
              <a:srgbClr val="FF6600"/>
            </a:solidFill>
            <a:prstDash val="solid"/>
            <a:round/>
            <a:headEnd type="none" w="med" len="med"/>
            <a:tailEnd type="triangle" w="med" len="lg"/>
          </a:ln>
          <a:effectLst/>
        </p:spPr>
        <p:txBody>
          <a:bodyPr wrap="none" anchor="ctr"/>
          <a:lstStyle/>
          <a:p>
            <a:endParaRPr lang="zh-CN" altLang="en-US"/>
          </a:p>
        </p:txBody>
      </p:sp>
      <p:sp>
        <p:nvSpPr>
          <p:cNvPr id="1750033" name="Freeform 17"/>
          <p:cNvSpPr>
            <a:spLocks/>
          </p:cNvSpPr>
          <p:nvPr/>
        </p:nvSpPr>
        <p:spPr bwMode="auto">
          <a:xfrm>
            <a:off x="4067175" y="2565400"/>
            <a:ext cx="1009650" cy="2232025"/>
          </a:xfrm>
          <a:custGeom>
            <a:avLst/>
            <a:gdLst/>
            <a:ahLst/>
            <a:cxnLst>
              <a:cxn ang="0">
                <a:pos x="0" y="1406"/>
              </a:cxn>
              <a:cxn ang="0">
                <a:pos x="318" y="1134"/>
              </a:cxn>
              <a:cxn ang="0">
                <a:pos x="636" y="0"/>
              </a:cxn>
            </a:cxnLst>
            <a:rect l="0" t="0" r="r" b="b"/>
            <a:pathLst>
              <a:path w="636" h="1406">
                <a:moveTo>
                  <a:pt x="0" y="1406"/>
                </a:moveTo>
                <a:cubicBezTo>
                  <a:pt x="106" y="1387"/>
                  <a:pt x="212" y="1368"/>
                  <a:pt x="318" y="1134"/>
                </a:cubicBezTo>
                <a:cubicBezTo>
                  <a:pt x="424" y="900"/>
                  <a:pt x="576" y="189"/>
                  <a:pt x="636" y="0"/>
                </a:cubicBezTo>
              </a:path>
            </a:pathLst>
          </a:custGeom>
          <a:noFill/>
          <a:ln w="38100" cap="flat" cmpd="sng">
            <a:solidFill>
              <a:srgbClr val="FF6600"/>
            </a:solidFill>
            <a:prstDash val="solid"/>
            <a:round/>
            <a:headEnd type="none" w="med" len="med"/>
            <a:tailEnd type="triangle" w="med" len="lg"/>
          </a:ln>
          <a:effectLst/>
        </p:spPr>
        <p:txBody>
          <a:bodyPr wrap="none" anchor="ctr"/>
          <a:lstStyle/>
          <a:p>
            <a:endParaRPr lang="zh-CN" altLang="en-US"/>
          </a:p>
        </p:txBody>
      </p:sp>
      <p:sp>
        <p:nvSpPr>
          <p:cNvPr id="1750034" name="Freeform 18"/>
          <p:cNvSpPr>
            <a:spLocks/>
          </p:cNvSpPr>
          <p:nvPr/>
        </p:nvSpPr>
        <p:spPr bwMode="auto">
          <a:xfrm>
            <a:off x="1547813" y="1246188"/>
            <a:ext cx="3600450" cy="1677987"/>
          </a:xfrm>
          <a:custGeom>
            <a:avLst/>
            <a:gdLst/>
            <a:ahLst/>
            <a:cxnLst>
              <a:cxn ang="0">
                <a:pos x="2268" y="649"/>
              </a:cxn>
              <a:cxn ang="0">
                <a:pos x="1587" y="60"/>
              </a:cxn>
              <a:cxn ang="0">
                <a:pos x="0" y="1012"/>
              </a:cxn>
            </a:cxnLst>
            <a:rect l="0" t="0" r="r" b="b"/>
            <a:pathLst>
              <a:path w="2268" h="1012">
                <a:moveTo>
                  <a:pt x="2268" y="649"/>
                </a:moveTo>
                <a:cubicBezTo>
                  <a:pt x="2116" y="324"/>
                  <a:pt x="1965" y="0"/>
                  <a:pt x="1587" y="60"/>
                </a:cubicBezTo>
                <a:cubicBezTo>
                  <a:pt x="1209" y="120"/>
                  <a:pt x="604" y="566"/>
                  <a:pt x="0" y="1012"/>
                </a:cubicBezTo>
              </a:path>
            </a:pathLst>
          </a:custGeom>
          <a:noFill/>
          <a:ln w="38100" cap="flat" cmpd="sng">
            <a:solidFill>
              <a:srgbClr val="FF6600"/>
            </a:solidFill>
            <a:prstDash val="solid"/>
            <a:round/>
            <a:headEnd type="none" w="med" len="med"/>
            <a:tailEnd type="triangle" w="med" len="lg"/>
          </a:ln>
          <a:effectLst/>
        </p:spPr>
        <p:txBody>
          <a:bodyPr wrap="none" anchor="ctr"/>
          <a:lstStyle/>
          <a:p>
            <a:endParaRPr lang="zh-CN" altLang="en-US"/>
          </a:p>
        </p:txBody>
      </p:sp>
      <p:sp>
        <p:nvSpPr>
          <p:cNvPr id="1750035" name="Freeform 19"/>
          <p:cNvSpPr>
            <a:spLocks/>
          </p:cNvSpPr>
          <p:nvPr/>
        </p:nvSpPr>
        <p:spPr bwMode="auto">
          <a:xfrm>
            <a:off x="4787900" y="1903413"/>
            <a:ext cx="863600" cy="517525"/>
          </a:xfrm>
          <a:custGeom>
            <a:avLst/>
            <a:gdLst/>
            <a:ahLst/>
            <a:cxnLst>
              <a:cxn ang="0">
                <a:pos x="544" y="326"/>
              </a:cxn>
              <a:cxn ang="0">
                <a:pos x="317" y="8"/>
              </a:cxn>
              <a:cxn ang="0">
                <a:pos x="0" y="281"/>
              </a:cxn>
            </a:cxnLst>
            <a:rect l="0" t="0" r="r" b="b"/>
            <a:pathLst>
              <a:path w="544" h="326">
                <a:moveTo>
                  <a:pt x="544" y="326"/>
                </a:moveTo>
                <a:cubicBezTo>
                  <a:pt x="476" y="171"/>
                  <a:pt x="408" y="16"/>
                  <a:pt x="317" y="8"/>
                </a:cubicBezTo>
                <a:cubicBezTo>
                  <a:pt x="226" y="0"/>
                  <a:pt x="113" y="140"/>
                  <a:pt x="0" y="281"/>
                </a:cubicBezTo>
              </a:path>
            </a:pathLst>
          </a:custGeom>
          <a:noFill/>
          <a:ln w="28575" cap="flat" cmpd="sng">
            <a:solidFill>
              <a:srgbClr val="CC66FF"/>
            </a:solidFill>
            <a:prstDash val="solid"/>
            <a:round/>
            <a:headEnd type="none" w="med" len="med"/>
            <a:tailEnd type="triangle" w="med" len="lg"/>
          </a:ln>
          <a:effectLst/>
        </p:spPr>
        <p:txBody>
          <a:bodyPr wrap="none" anchor="ctr"/>
          <a:lstStyle/>
          <a:p>
            <a:endParaRPr lang="zh-CN" altLang="en-US"/>
          </a:p>
        </p:txBody>
      </p:sp>
      <p:sp>
        <p:nvSpPr>
          <p:cNvPr id="1750036" name="Text Box 20"/>
          <p:cNvSpPr txBox="1">
            <a:spLocks noChangeArrowheads="1"/>
          </p:cNvSpPr>
          <p:nvPr/>
        </p:nvSpPr>
        <p:spPr bwMode="auto">
          <a:xfrm>
            <a:off x="6731000" y="3100388"/>
            <a:ext cx="2270125" cy="1552575"/>
          </a:xfrm>
          <a:prstGeom prst="rect">
            <a:avLst/>
          </a:prstGeom>
          <a:noFill/>
          <a:ln w="38100" algn="ctr">
            <a:noFill/>
            <a:miter lim="800000"/>
            <a:headEnd/>
            <a:tailEnd type="none" w="med" len="lg"/>
          </a:ln>
          <a:effectLst/>
        </p:spPr>
        <p:txBody>
          <a:bodyPr>
            <a:spAutoFit/>
          </a:bodyPr>
          <a:lstStyle/>
          <a:p>
            <a:pPr algn="l">
              <a:lnSpc>
                <a:spcPct val="120000"/>
              </a:lnSpc>
              <a:spcBef>
                <a:spcPct val="0"/>
              </a:spcBef>
            </a:pPr>
            <a:r>
              <a:rPr lang="en-US" altLang="zh-CN" sz="2000">
                <a:solidFill>
                  <a:srgbClr val="0000FF"/>
                </a:solidFill>
                <a:latin typeface="宋体" charset="-122"/>
                <a:ea typeface="Arial Unicode MS" pitchFamily="34" charset="-122"/>
                <a:cs typeface="Arial Unicode MS" pitchFamily="34" charset="-122"/>
              </a:rPr>
              <a:t>k:   F1← A</a:t>
            </a:r>
          </a:p>
          <a:p>
            <a:pPr algn="l">
              <a:lnSpc>
                <a:spcPct val="120000"/>
              </a:lnSpc>
              <a:spcBef>
                <a:spcPct val="0"/>
              </a:spcBef>
            </a:pPr>
            <a:r>
              <a:rPr lang="en-US" altLang="zh-CN" sz="2000">
                <a:solidFill>
                  <a:srgbClr val="0000FF"/>
                </a:solidFill>
                <a:latin typeface="宋体" charset="-122"/>
                <a:ea typeface="Arial Unicode MS" pitchFamily="34" charset="-122"/>
                <a:cs typeface="Arial Unicode MS" pitchFamily="34" charset="-122"/>
              </a:rPr>
              <a:t>k+1: F1← F1</a:t>
            </a:r>
            <a:r>
              <a:rPr lang="zh-CN" altLang="en-US" sz="2000">
                <a:solidFill>
                  <a:srgbClr val="0000FF"/>
                </a:solidFill>
                <a:latin typeface="宋体" charset="-122"/>
                <a:ea typeface="Arial Unicode MS" pitchFamily="34" charset="-122"/>
                <a:cs typeface="Arial Unicode MS" pitchFamily="34" charset="-122"/>
              </a:rPr>
              <a:t>＋</a:t>
            </a:r>
            <a:r>
              <a:rPr lang="en-US" altLang="zh-CN" sz="2000">
                <a:solidFill>
                  <a:srgbClr val="0000FF"/>
                </a:solidFill>
                <a:latin typeface="宋体" charset="-122"/>
                <a:ea typeface="Arial Unicode MS" pitchFamily="34" charset="-122"/>
                <a:cs typeface="Arial Unicode MS" pitchFamily="34" charset="-122"/>
              </a:rPr>
              <a:t>F2</a:t>
            </a:r>
          </a:p>
          <a:p>
            <a:pPr algn="l">
              <a:lnSpc>
                <a:spcPct val="120000"/>
              </a:lnSpc>
              <a:spcBef>
                <a:spcPct val="0"/>
              </a:spcBef>
            </a:pPr>
            <a:r>
              <a:rPr lang="en-US" altLang="zh-CN" sz="2000">
                <a:solidFill>
                  <a:srgbClr val="0000FF"/>
                </a:solidFill>
                <a:latin typeface="宋体" charset="-122"/>
                <a:ea typeface="Arial Unicode MS" pitchFamily="34" charset="-122"/>
                <a:cs typeface="Arial Unicode MS" pitchFamily="34" charset="-122"/>
              </a:rPr>
              <a:t>k+2: F1← F1×F3</a:t>
            </a:r>
          </a:p>
          <a:p>
            <a:pPr algn="l">
              <a:lnSpc>
                <a:spcPct val="120000"/>
              </a:lnSpc>
              <a:spcBef>
                <a:spcPct val="0"/>
              </a:spcBef>
            </a:pPr>
            <a:r>
              <a:rPr lang="en-US" altLang="zh-CN" sz="2000">
                <a:solidFill>
                  <a:srgbClr val="0000FF"/>
                </a:solidFill>
                <a:latin typeface="宋体" charset="-122"/>
                <a:ea typeface="Arial Unicode MS" pitchFamily="34" charset="-122"/>
                <a:cs typeface="Arial Unicode MS" pitchFamily="34" charset="-122"/>
              </a:rPr>
              <a:t>k+3: B ← F1</a:t>
            </a:r>
            <a:endParaRPr lang="zh-CN" altLang="en-US" sz="2000">
              <a:solidFill>
                <a:srgbClr val="0000FF"/>
              </a:solidFill>
              <a:latin typeface="宋体" charset="-122"/>
              <a:ea typeface="Arial Unicode MS" pitchFamily="34" charset="-122"/>
              <a:cs typeface="Arial Unicode MS" pitchFamily="34" charset="-122"/>
            </a:endParaRPr>
          </a:p>
        </p:txBody>
      </p:sp>
      <p:sp>
        <p:nvSpPr>
          <p:cNvPr id="1750037" name="AutoShape 21"/>
          <p:cNvSpPr>
            <a:spLocks noChangeArrowheads="1"/>
          </p:cNvSpPr>
          <p:nvPr/>
        </p:nvSpPr>
        <p:spPr bwMode="auto">
          <a:xfrm rot="5400000">
            <a:off x="7633494" y="2709069"/>
            <a:ext cx="574675" cy="360363"/>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3399FF"/>
          </a:solidFill>
          <a:ln w="19050" algn="ctr">
            <a:solidFill>
              <a:srgbClr val="FF6600"/>
            </a:solidFill>
            <a:miter lim="800000"/>
            <a:headEnd/>
            <a:tailEnd type="none" w="med" len="lg"/>
          </a:ln>
          <a:effectLst/>
        </p:spPr>
        <p:txBody>
          <a:bodyPr wrap="none" anchor="ctr"/>
          <a:lstStyle/>
          <a:p>
            <a:endParaRPr lang="zh-CN" altLang="en-US"/>
          </a:p>
        </p:txBody>
      </p:sp>
      <p:sp>
        <p:nvSpPr>
          <p:cNvPr id="1750038" name="Line 22"/>
          <p:cNvSpPr>
            <a:spLocks noChangeShapeType="1"/>
          </p:cNvSpPr>
          <p:nvPr/>
        </p:nvSpPr>
        <p:spPr bwMode="auto">
          <a:xfrm>
            <a:off x="7702550" y="3822700"/>
            <a:ext cx="360363" cy="144463"/>
          </a:xfrm>
          <a:prstGeom prst="line">
            <a:avLst/>
          </a:prstGeom>
          <a:noFill/>
          <a:ln w="19050">
            <a:solidFill>
              <a:srgbClr val="FF0000"/>
            </a:solidFill>
            <a:round/>
            <a:headEnd/>
            <a:tailEnd type="triangle" w="med" len="lg"/>
          </a:ln>
          <a:effectLst/>
        </p:spPr>
        <p:txBody>
          <a:bodyPr wrap="none" anchor="ctr"/>
          <a:lstStyle/>
          <a:p>
            <a:endParaRPr lang="zh-CN" altLang="en-US"/>
          </a:p>
        </p:txBody>
      </p:sp>
      <p:sp>
        <p:nvSpPr>
          <p:cNvPr id="1750039" name="Line 23"/>
          <p:cNvSpPr>
            <a:spLocks noChangeShapeType="1"/>
          </p:cNvSpPr>
          <p:nvPr/>
        </p:nvSpPr>
        <p:spPr bwMode="auto">
          <a:xfrm>
            <a:off x="7702550" y="4183063"/>
            <a:ext cx="360363" cy="144462"/>
          </a:xfrm>
          <a:prstGeom prst="line">
            <a:avLst/>
          </a:prstGeom>
          <a:noFill/>
          <a:ln w="19050">
            <a:solidFill>
              <a:srgbClr val="FF0000"/>
            </a:solidFill>
            <a:round/>
            <a:headEnd/>
            <a:tailEnd type="triangle" w="med" len="lg"/>
          </a:ln>
          <a:effectLst/>
        </p:spPr>
        <p:txBody>
          <a:bodyPr wrap="none" anchor="ctr"/>
          <a:lstStyle/>
          <a:p>
            <a:endParaRPr lang="zh-CN" altLang="en-US"/>
          </a:p>
        </p:txBody>
      </p:sp>
      <p:sp>
        <p:nvSpPr>
          <p:cNvPr id="1750040" name="Line 24"/>
          <p:cNvSpPr>
            <a:spLocks noChangeShapeType="1"/>
          </p:cNvSpPr>
          <p:nvPr/>
        </p:nvSpPr>
        <p:spPr bwMode="auto">
          <a:xfrm>
            <a:off x="7702550" y="3462338"/>
            <a:ext cx="360363" cy="144462"/>
          </a:xfrm>
          <a:prstGeom prst="line">
            <a:avLst/>
          </a:prstGeom>
          <a:noFill/>
          <a:ln w="19050">
            <a:solidFill>
              <a:srgbClr val="FF0000"/>
            </a:solidFill>
            <a:round/>
            <a:headEnd/>
            <a:tailEnd type="triangle" w="med" len="lg"/>
          </a:ln>
          <a:effectLst/>
        </p:spPr>
        <p:txBody>
          <a:bodyPr wrap="none" anchor="ctr"/>
          <a:lstStyle/>
          <a:p>
            <a:endParaRPr lang="zh-CN" altLang="en-US"/>
          </a:p>
        </p:txBody>
      </p:sp>
      <p:sp>
        <p:nvSpPr>
          <p:cNvPr id="1750041" name="Freeform 25"/>
          <p:cNvSpPr>
            <a:spLocks/>
          </p:cNvSpPr>
          <p:nvPr/>
        </p:nvSpPr>
        <p:spPr bwMode="auto">
          <a:xfrm>
            <a:off x="7235825" y="3357563"/>
            <a:ext cx="215900" cy="358775"/>
          </a:xfrm>
          <a:custGeom>
            <a:avLst/>
            <a:gdLst/>
            <a:ahLst/>
            <a:cxnLst>
              <a:cxn ang="0">
                <a:pos x="136" y="0"/>
              </a:cxn>
              <a:cxn ang="0">
                <a:pos x="0" y="90"/>
              </a:cxn>
              <a:cxn ang="0">
                <a:pos x="136" y="226"/>
              </a:cxn>
            </a:cxnLst>
            <a:rect l="0" t="0" r="r" b="b"/>
            <a:pathLst>
              <a:path w="136" h="226">
                <a:moveTo>
                  <a:pt x="136" y="0"/>
                </a:moveTo>
                <a:cubicBezTo>
                  <a:pt x="68" y="26"/>
                  <a:pt x="0" y="52"/>
                  <a:pt x="0" y="90"/>
                </a:cubicBezTo>
                <a:cubicBezTo>
                  <a:pt x="0" y="128"/>
                  <a:pt x="68" y="177"/>
                  <a:pt x="136" y="226"/>
                </a:cubicBezTo>
              </a:path>
            </a:pathLst>
          </a:custGeom>
          <a:noFill/>
          <a:ln w="19050" cap="flat" cmpd="sng">
            <a:solidFill>
              <a:srgbClr val="FF00FF"/>
            </a:solidFill>
            <a:prstDash val="solid"/>
            <a:round/>
            <a:headEnd type="triangle" w="med" len="lg"/>
            <a:tailEnd type="triangle" w="med" len="lg"/>
          </a:ln>
          <a:effectLst/>
        </p:spPr>
        <p:txBody>
          <a:bodyPr wrap="none" anchor="ctr"/>
          <a:lstStyle/>
          <a:p>
            <a:endParaRPr lang="zh-CN" altLang="en-US"/>
          </a:p>
        </p:txBody>
      </p:sp>
      <p:sp>
        <p:nvSpPr>
          <p:cNvPr id="1750042" name="Freeform 26"/>
          <p:cNvSpPr>
            <a:spLocks/>
          </p:cNvSpPr>
          <p:nvPr/>
        </p:nvSpPr>
        <p:spPr bwMode="auto">
          <a:xfrm>
            <a:off x="7235825" y="3789363"/>
            <a:ext cx="215900" cy="287337"/>
          </a:xfrm>
          <a:custGeom>
            <a:avLst/>
            <a:gdLst/>
            <a:ahLst/>
            <a:cxnLst>
              <a:cxn ang="0">
                <a:pos x="136" y="0"/>
              </a:cxn>
              <a:cxn ang="0">
                <a:pos x="0" y="90"/>
              </a:cxn>
              <a:cxn ang="0">
                <a:pos x="136" y="226"/>
              </a:cxn>
            </a:cxnLst>
            <a:rect l="0" t="0" r="r" b="b"/>
            <a:pathLst>
              <a:path w="136" h="226">
                <a:moveTo>
                  <a:pt x="136" y="0"/>
                </a:moveTo>
                <a:cubicBezTo>
                  <a:pt x="68" y="26"/>
                  <a:pt x="0" y="52"/>
                  <a:pt x="0" y="90"/>
                </a:cubicBezTo>
                <a:cubicBezTo>
                  <a:pt x="0" y="128"/>
                  <a:pt x="68" y="177"/>
                  <a:pt x="136" y="226"/>
                </a:cubicBezTo>
              </a:path>
            </a:pathLst>
          </a:custGeom>
          <a:noFill/>
          <a:ln w="19050" cap="flat" cmpd="sng">
            <a:solidFill>
              <a:srgbClr val="FF00FF"/>
            </a:solidFill>
            <a:prstDash val="solid"/>
            <a:round/>
            <a:headEnd type="triangle" w="med" len="lg"/>
            <a:tailEnd type="triangle" w="med" len="lg"/>
          </a:ln>
          <a:effectLst/>
        </p:spPr>
        <p:txBody>
          <a:bodyPr wrap="none" anchor="ctr"/>
          <a:lstStyle/>
          <a:p>
            <a:endParaRPr lang="zh-CN" altLang="en-US"/>
          </a:p>
        </p:txBody>
      </p:sp>
      <p:sp>
        <p:nvSpPr>
          <p:cNvPr id="1750043" name="Line 27"/>
          <p:cNvSpPr>
            <a:spLocks noChangeShapeType="1"/>
          </p:cNvSpPr>
          <p:nvPr/>
        </p:nvSpPr>
        <p:spPr bwMode="auto">
          <a:xfrm flipH="1">
            <a:off x="7702550" y="3789363"/>
            <a:ext cx="398463" cy="258762"/>
          </a:xfrm>
          <a:prstGeom prst="line">
            <a:avLst/>
          </a:prstGeom>
          <a:noFill/>
          <a:ln w="19050">
            <a:solidFill>
              <a:srgbClr val="00CC00"/>
            </a:solidFill>
            <a:round/>
            <a:headEnd/>
            <a:tailEnd type="triangle" w="med" len="lg"/>
          </a:ln>
          <a:effectLst/>
        </p:spPr>
        <p:txBody>
          <a:bodyPr wrap="none" anchor="ctr"/>
          <a:lstStyle/>
          <a:p>
            <a:endParaRPr lang="zh-CN" altLang="en-US"/>
          </a:p>
        </p:txBody>
      </p:sp>
      <p:sp>
        <p:nvSpPr>
          <p:cNvPr id="1750044" name="Text Box 28"/>
          <p:cNvSpPr txBox="1">
            <a:spLocks noChangeArrowheads="1"/>
          </p:cNvSpPr>
          <p:nvPr/>
        </p:nvSpPr>
        <p:spPr bwMode="auto">
          <a:xfrm>
            <a:off x="4932363" y="2228850"/>
            <a:ext cx="287337" cy="336550"/>
          </a:xfrm>
          <a:prstGeom prst="rect">
            <a:avLst/>
          </a:prstGeom>
          <a:noFill/>
          <a:ln w="28575" algn="ctr">
            <a:noFill/>
            <a:miter lim="800000"/>
            <a:headEnd/>
            <a:tailEnd type="none" w="med" len="lg"/>
          </a:ln>
          <a:effectLst/>
        </p:spPr>
        <p:txBody>
          <a:bodyPr>
            <a:spAutoFit/>
          </a:bodyPr>
          <a:lstStyle/>
          <a:p>
            <a:r>
              <a:rPr lang="en-US" altLang="zh-CN" sz="1600">
                <a:solidFill>
                  <a:srgbClr val="CC0066"/>
                </a:solidFill>
                <a:latin typeface="Arial" charset="0"/>
              </a:rPr>
              <a:t>0</a:t>
            </a:r>
          </a:p>
        </p:txBody>
      </p:sp>
      <p:sp>
        <p:nvSpPr>
          <p:cNvPr id="1750045" name="Freeform 29"/>
          <p:cNvSpPr>
            <a:spLocks/>
          </p:cNvSpPr>
          <p:nvPr/>
        </p:nvSpPr>
        <p:spPr bwMode="auto">
          <a:xfrm>
            <a:off x="5148263" y="2036763"/>
            <a:ext cx="431800" cy="384175"/>
          </a:xfrm>
          <a:custGeom>
            <a:avLst/>
            <a:gdLst/>
            <a:ahLst/>
            <a:cxnLst>
              <a:cxn ang="0">
                <a:pos x="272" y="242"/>
              </a:cxn>
              <a:cxn ang="0">
                <a:pos x="136" y="15"/>
              </a:cxn>
              <a:cxn ang="0">
                <a:pos x="0" y="151"/>
              </a:cxn>
            </a:cxnLst>
            <a:rect l="0" t="0" r="r" b="b"/>
            <a:pathLst>
              <a:path w="272" h="242">
                <a:moveTo>
                  <a:pt x="272" y="242"/>
                </a:moveTo>
                <a:cubicBezTo>
                  <a:pt x="226" y="136"/>
                  <a:pt x="181" y="30"/>
                  <a:pt x="136" y="15"/>
                </a:cubicBezTo>
                <a:cubicBezTo>
                  <a:pt x="91" y="0"/>
                  <a:pt x="45" y="75"/>
                  <a:pt x="0" y="151"/>
                </a:cubicBezTo>
              </a:path>
            </a:pathLst>
          </a:custGeom>
          <a:noFill/>
          <a:ln w="28575" cap="flat" cmpd="sng">
            <a:solidFill>
              <a:srgbClr val="CC66FF"/>
            </a:solidFill>
            <a:prstDash val="solid"/>
            <a:round/>
            <a:headEnd type="none" w="med" len="med"/>
            <a:tailEnd type="triangle" w="med" len="lg"/>
          </a:ln>
          <a:effectLst/>
        </p:spPr>
        <p:txBody>
          <a:bodyPr wrap="none" anchor="ctr"/>
          <a:lstStyle/>
          <a:p>
            <a:endParaRPr lang="zh-CN" altLang="en-US"/>
          </a:p>
        </p:txBody>
      </p:sp>
      <p:sp>
        <p:nvSpPr>
          <p:cNvPr id="1750046" name="Text Box 30"/>
          <p:cNvSpPr txBox="1">
            <a:spLocks noChangeArrowheads="1"/>
          </p:cNvSpPr>
          <p:nvPr/>
        </p:nvSpPr>
        <p:spPr bwMode="auto">
          <a:xfrm>
            <a:off x="6516688" y="4652963"/>
            <a:ext cx="1008062" cy="396875"/>
          </a:xfrm>
          <a:prstGeom prst="rect">
            <a:avLst/>
          </a:prstGeom>
          <a:solidFill>
            <a:srgbClr val="66FF33">
              <a:alpha val="35001"/>
            </a:srgbClr>
          </a:solidFill>
          <a:ln w="28575" algn="ctr">
            <a:noFill/>
            <a:miter lim="800000"/>
            <a:headEnd/>
            <a:tailEnd/>
          </a:ln>
          <a:effectLst/>
        </p:spPr>
        <p:txBody>
          <a:bodyPr>
            <a:spAutoFit/>
          </a:bodyPr>
          <a:lstStyle/>
          <a:p>
            <a:r>
              <a:rPr lang="zh-CN" altLang="en-US" sz="2000">
                <a:solidFill>
                  <a:srgbClr val="006600"/>
                </a:solidFill>
              </a:rPr>
              <a:t>保留站</a:t>
            </a:r>
          </a:p>
        </p:txBody>
      </p:sp>
      <p:sp>
        <p:nvSpPr>
          <p:cNvPr id="30" name="动作按钮: 信息 29">
            <a:hlinkClick r:id="rId5" action="ppaction://hlinksldjump" highlightClick="1"/>
          </p:cNvPr>
          <p:cNvSpPr/>
          <p:nvPr/>
        </p:nvSpPr>
        <p:spPr bwMode="auto">
          <a:xfrm>
            <a:off x="8316416" y="5157192"/>
            <a:ext cx="504056" cy="504056"/>
          </a:xfrm>
          <a:prstGeom prst="actionButtonInformation">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750037"/>
                                        </p:tgtEl>
                                        <p:attrNameLst>
                                          <p:attrName>style.visibility</p:attrName>
                                        </p:attrNameLst>
                                      </p:cBhvr>
                                      <p:to>
                                        <p:strVal val="visible"/>
                                      </p:to>
                                    </p:set>
                                    <p:anim calcmode="lin" valueType="num">
                                      <p:cBhvr>
                                        <p:cTn id="7" dur="500" fill="hold"/>
                                        <p:tgtEl>
                                          <p:spTgt spid="1750037"/>
                                        </p:tgtEl>
                                        <p:attrNameLst>
                                          <p:attrName>ppt_x</p:attrName>
                                        </p:attrNameLst>
                                      </p:cBhvr>
                                      <p:tavLst>
                                        <p:tav tm="0">
                                          <p:val>
                                            <p:strVal val="#ppt_x"/>
                                          </p:val>
                                        </p:tav>
                                        <p:tav tm="100000">
                                          <p:val>
                                            <p:strVal val="#ppt_x"/>
                                          </p:val>
                                        </p:tav>
                                      </p:tavLst>
                                    </p:anim>
                                    <p:anim calcmode="lin" valueType="num">
                                      <p:cBhvr>
                                        <p:cTn id="8" dur="500" fill="hold"/>
                                        <p:tgtEl>
                                          <p:spTgt spid="1750037"/>
                                        </p:tgtEl>
                                        <p:attrNameLst>
                                          <p:attrName>ppt_y</p:attrName>
                                        </p:attrNameLst>
                                      </p:cBhvr>
                                      <p:tavLst>
                                        <p:tav tm="0">
                                          <p:val>
                                            <p:strVal val="#ppt_y-#ppt_h/2"/>
                                          </p:val>
                                        </p:tav>
                                        <p:tav tm="100000">
                                          <p:val>
                                            <p:strVal val="#ppt_y"/>
                                          </p:val>
                                        </p:tav>
                                      </p:tavLst>
                                    </p:anim>
                                    <p:anim calcmode="lin" valueType="num">
                                      <p:cBhvr>
                                        <p:cTn id="9" dur="500" fill="hold"/>
                                        <p:tgtEl>
                                          <p:spTgt spid="1750037"/>
                                        </p:tgtEl>
                                        <p:attrNameLst>
                                          <p:attrName>ppt_w</p:attrName>
                                        </p:attrNameLst>
                                      </p:cBhvr>
                                      <p:tavLst>
                                        <p:tav tm="0">
                                          <p:val>
                                            <p:strVal val="#ppt_w"/>
                                          </p:val>
                                        </p:tav>
                                        <p:tav tm="100000">
                                          <p:val>
                                            <p:strVal val="#ppt_w"/>
                                          </p:val>
                                        </p:tav>
                                      </p:tavLst>
                                    </p:anim>
                                    <p:anim calcmode="lin" valueType="num">
                                      <p:cBhvr>
                                        <p:cTn id="10" dur="500" fill="hold"/>
                                        <p:tgtEl>
                                          <p:spTgt spid="1750037"/>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1750036"/>
                                        </p:tgtEl>
                                        <p:attrNameLst>
                                          <p:attrName>style.visibility</p:attrName>
                                        </p:attrNameLst>
                                      </p:cBhvr>
                                      <p:to>
                                        <p:strVal val="visible"/>
                                      </p:to>
                                    </p:set>
                                    <p:animEffect transition="in" filter="wipe(up)">
                                      <p:cBhvr>
                                        <p:cTn id="14" dur="500"/>
                                        <p:tgtEl>
                                          <p:spTgt spid="1750036"/>
                                        </p:tgtEl>
                                      </p:cBhvr>
                                    </p:animEffect>
                                  </p:childTnLst>
                                </p:cTn>
                              </p:par>
                            </p:childTnLst>
                          </p:cTn>
                        </p:par>
                      </p:childTnLst>
                    </p:cTn>
                  </p:par>
                  <p:par>
                    <p:cTn id="15" fill="hold">
                      <p:stCondLst>
                        <p:cond delay="indefinite"/>
                      </p:stCondLst>
                      <p:childTnLst>
                        <p:par>
                          <p:cTn id="16" fill="hold">
                            <p:stCondLst>
                              <p:cond delay="0"/>
                            </p:stCondLst>
                            <p:childTnLst>
                              <p:par>
                                <p:cTn id="17" presetID="18" presetClass="entr" presetSubtype="6" fill="hold" grpId="0" nodeType="clickEffect">
                                  <p:stCondLst>
                                    <p:cond delay="0"/>
                                  </p:stCondLst>
                                  <p:childTnLst>
                                    <p:set>
                                      <p:cBhvr>
                                        <p:cTn id="18" dur="1" fill="hold">
                                          <p:stCondLst>
                                            <p:cond delay="0"/>
                                          </p:stCondLst>
                                        </p:cTn>
                                        <p:tgtEl>
                                          <p:spTgt spid="1750040"/>
                                        </p:tgtEl>
                                        <p:attrNameLst>
                                          <p:attrName>style.visibility</p:attrName>
                                        </p:attrNameLst>
                                      </p:cBhvr>
                                      <p:to>
                                        <p:strVal val="visible"/>
                                      </p:to>
                                    </p:set>
                                    <p:animEffect transition="in" filter="strips(downRight)">
                                      <p:cBhvr>
                                        <p:cTn id="19" dur="500"/>
                                        <p:tgtEl>
                                          <p:spTgt spid="1750040"/>
                                        </p:tgtEl>
                                      </p:cBhvr>
                                    </p:animEffect>
                                  </p:childTnLst>
                                </p:cTn>
                              </p:par>
                            </p:childTnLst>
                          </p:cTn>
                        </p:par>
                        <p:par>
                          <p:cTn id="20" fill="hold">
                            <p:stCondLst>
                              <p:cond delay="500"/>
                            </p:stCondLst>
                            <p:childTnLst>
                              <p:par>
                                <p:cTn id="21" presetID="18" presetClass="entr" presetSubtype="6" fill="hold" grpId="0" nodeType="afterEffect">
                                  <p:stCondLst>
                                    <p:cond delay="0"/>
                                  </p:stCondLst>
                                  <p:childTnLst>
                                    <p:set>
                                      <p:cBhvr>
                                        <p:cTn id="22" dur="1" fill="hold">
                                          <p:stCondLst>
                                            <p:cond delay="0"/>
                                          </p:stCondLst>
                                        </p:cTn>
                                        <p:tgtEl>
                                          <p:spTgt spid="1750038"/>
                                        </p:tgtEl>
                                        <p:attrNameLst>
                                          <p:attrName>style.visibility</p:attrName>
                                        </p:attrNameLst>
                                      </p:cBhvr>
                                      <p:to>
                                        <p:strVal val="visible"/>
                                      </p:to>
                                    </p:set>
                                    <p:animEffect transition="in" filter="strips(downRight)">
                                      <p:cBhvr>
                                        <p:cTn id="23" dur="500"/>
                                        <p:tgtEl>
                                          <p:spTgt spid="1750038"/>
                                        </p:tgtEl>
                                      </p:cBhvr>
                                    </p:animEffect>
                                  </p:childTnLst>
                                </p:cTn>
                              </p:par>
                            </p:childTnLst>
                          </p:cTn>
                        </p:par>
                        <p:par>
                          <p:cTn id="24" fill="hold">
                            <p:stCondLst>
                              <p:cond delay="1000"/>
                            </p:stCondLst>
                            <p:childTnLst>
                              <p:par>
                                <p:cTn id="25" presetID="18" presetClass="entr" presetSubtype="6" fill="hold" grpId="0" nodeType="afterEffect">
                                  <p:stCondLst>
                                    <p:cond delay="0"/>
                                  </p:stCondLst>
                                  <p:childTnLst>
                                    <p:set>
                                      <p:cBhvr>
                                        <p:cTn id="26" dur="1" fill="hold">
                                          <p:stCondLst>
                                            <p:cond delay="0"/>
                                          </p:stCondLst>
                                        </p:cTn>
                                        <p:tgtEl>
                                          <p:spTgt spid="1750039"/>
                                        </p:tgtEl>
                                        <p:attrNameLst>
                                          <p:attrName>style.visibility</p:attrName>
                                        </p:attrNameLst>
                                      </p:cBhvr>
                                      <p:to>
                                        <p:strVal val="visible"/>
                                      </p:to>
                                    </p:set>
                                    <p:animEffect transition="in" filter="strips(downRight)">
                                      <p:cBhvr>
                                        <p:cTn id="27" dur="500"/>
                                        <p:tgtEl>
                                          <p:spTgt spid="1750039"/>
                                        </p:tgtEl>
                                      </p:cBhvr>
                                    </p:animEffect>
                                  </p:childTnLst>
                                </p:cTn>
                              </p:par>
                            </p:childTnLst>
                          </p:cTn>
                        </p:par>
                      </p:childTnLst>
                    </p:cTn>
                  </p:par>
                  <p:par>
                    <p:cTn id="28" fill="hold">
                      <p:stCondLst>
                        <p:cond delay="indefinite"/>
                      </p:stCondLst>
                      <p:childTnLst>
                        <p:par>
                          <p:cTn id="29" fill="hold">
                            <p:stCondLst>
                              <p:cond delay="0"/>
                            </p:stCondLst>
                            <p:childTnLst>
                              <p:par>
                                <p:cTn id="30" presetID="17" presetClass="entr" presetSubtype="1" fill="hold" grpId="0" nodeType="clickEffect">
                                  <p:stCondLst>
                                    <p:cond delay="0"/>
                                  </p:stCondLst>
                                  <p:childTnLst>
                                    <p:set>
                                      <p:cBhvr>
                                        <p:cTn id="31" dur="1" fill="hold">
                                          <p:stCondLst>
                                            <p:cond delay="0"/>
                                          </p:stCondLst>
                                        </p:cTn>
                                        <p:tgtEl>
                                          <p:spTgt spid="1750041"/>
                                        </p:tgtEl>
                                        <p:attrNameLst>
                                          <p:attrName>style.visibility</p:attrName>
                                        </p:attrNameLst>
                                      </p:cBhvr>
                                      <p:to>
                                        <p:strVal val="visible"/>
                                      </p:to>
                                    </p:set>
                                    <p:anim calcmode="lin" valueType="num">
                                      <p:cBhvr>
                                        <p:cTn id="32" dur="500" fill="hold"/>
                                        <p:tgtEl>
                                          <p:spTgt spid="1750041"/>
                                        </p:tgtEl>
                                        <p:attrNameLst>
                                          <p:attrName>ppt_x</p:attrName>
                                        </p:attrNameLst>
                                      </p:cBhvr>
                                      <p:tavLst>
                                        <p:tav tm="0">
                                          <p:val>
                                            <p:strVal val="#ppt_x"/>
                                          </p:val>
                                        </p:tav>
                                        <p:tav tm="100000">
                                          <p:val>
                                            <p:strVal val="#ppt_x"/>
                                          </p:val>
                                        </p:tav>
                                      </p:tavLst>
                                    </p:anim>
                                    <p:anim calcmode="lin" valueType="num">
                                      <p:cBhvr>
                                        <p:cTn id="33" dur="500" fill="hold"/>
                                        <p:tgtEl>
                                          <p:spTgt spid="1750041"/>
                                        </p:tgtEl>
                                        <p:attrNameLst>
                                          <p:attrName>ppt_y</p:attrName>
                                        </p:attrNameLst>
                                      </p:cBhvr>
                                      <p:tavLst>
                                        <p:tav tm="0">
                                          <p:val>
                                            <p:strVal val="#ppt_y-#ppt_h/2"/>
                                          </p:val>
                                        </p:tav>
                                        <p:tav tm="100000">
                                          <p:val>
                                            <p:strVal val="#ppt_y"/>
                                          </p:val>
                                        </p:tav>
                                      </p:tavLst>
                                    </p:anim>
                                    <p:anim calcmode="lin" valueType="num">
                                      <p:cBhvr>
                                        <p:cTn id="34" dur="500" fill="hold"/>
                                        <p:tgtEl>
                                          <p:spTgt spid="1750041"/>
                                        </p:tgtEl>
                                        <p:attrNameLst>
                                          <p:attrName>ppt_w</p:attrName>
                                        </p:attrNameLst>
                                      </p:cBhvr>
                                      <p:tavLst>
                                        <p:tav tm="0">
                                          <p:val>
                                            <p:strVal val="#ppt_w"/>
                                          </p:val>
                                        </p:tav>
                                        <p:tav tm="100000">
                                          <p:val>
                                            <p:strVal val="#ppt_w"/>
                                          </p:val>
                                        </p:tav>
                                      </p:tavLst>
                                    </p:anim>
                                    <p:anim calcmode="lin" valueType="num">
                                      <p:cBhvr>
                                        <p:cTn id="35" dur="500" fill="hold"/>
                                        <p:tgtEl>
                                          <p:spTgt spid="1750041"/>
                                        </p:tgtEl>
                                        <p:attrNameLst>
                                          <p:attrName>ppt_h</p:attrName>
                                        </p:attrNameLst>
                                      </p:cBhvr>
                                      <p:tavLst>
                                        <p:tav tm="0">
                                          <p:val>
                                            <p:fltVal val="0"/>
                                          </p:val>
                                        </p:tav>
                                        <p:tav tm="100000">
                                          <p:val>
                                            <p:strVal val="#ppt_h"/>
                                          </p:val>
                                        </p:tav>
                                      </p:tavLst>
                                    </p:anim>
                                  </p:childTnLst>
                                </p:cTn>
                              </p:par>
                            </p:childTnLst>
                          </p:cTn>
                        </p:par>
                        <p:par>
                          <p:cTn id="36" fill="hold">
                            <p:stCondLst>
                              <p:cond delay="500"/>
                            </p:stCondLst>
                            <p:childTnLst>
                              <p:par>
                                <p:cTn id="37" presetID="17" presetClass="entr" presetSubtype="1" fill="hold" grpId="0" nodeType="afterEffect">
                                  <p:stCondLst>
                                    <p:cond delay="0"/>
                                  </p:stCondLst>
                                  <p:childTnLst>
                                    <p:set>
                                      <p:cBhvr>
                                        <p:cTn id="38" dur="1" fill="hold">
                                          <p:stCondLst>
                                            <p:cond delay="0"/>
                                          </p:stCondLst>
                                        </p:cTn>
                                        <p:tgtEl>
                                          <p:spTgt spid="1750042"/>
                                        </p:tgtEl>
                                        <p:attrNameLst>
                                          <p:attrName>style.visibility</p:attrName>
                                        </p:attrNameLst>
                                      </p:cBhvr>
                                      <p:to>
                                        <p:strVal val="visible"/>
                                      </p:to>
                                    </p:set>
                                    <p:anim calcmode="lin" valueType="num">
                                      <p:cBhvr>
                                        <p:cTn id="39" dur="500" fill="hold"/>
                                        <p:tgtEl>
                                          <p:spTgt spid="1750042"/>
                                        </p:tgtEl>
                                        <p:attrNameLst>
                                          <p:attrName>ppt_x</p:attrName>
                                        </p:attrNameLst>
                                      </p:cBhvr>
                                      <p:tavLst>
                                        <p:tav tm="0">
                                          <p:val>
                                            <p:strVal val="#ppt_x"/>
                                          </p:val>
                                        </p:tav>
                                        <p:tav tm="100000">
                                          <p:val>
                                            <p:strVal val="#ppt_x"/>
                                          </p:val>
                                        </p:tav>
                                      </p:tavLst>
                                    </p:anim>
                                    <p:anim calcmode="lin" valueType="num">
                                      <p:cBhvr>
                                        <p:cTn id="40" dur="500" fill="hold"/>
                                        <p:tgtEl>
                                          <p:spTgt spid="1750042"/>
                                        </p:tgtEl>
                                        <p:attrNameLst>
                                          <p:attrName>ppt_y</p:attrName>
                                        </p:attrNameLst>
                                      </p:cBhvr>
                                      <p:tavLst>
                                        <p:tav tm="0">
                                          <p:val>
                                            <p:strVal val="#ppt_y-#ppt_h/2"/>
                                          </p:val>
                                        </p:tav>
                                        <p:tav tm="100000">
                                          <p:val>
                                            <p:strVal val="#ppt_y"/>
                                          </p:val>
                                        </p:tav>
                                      </p:tavLst>
                                    </p:anim>
                                    <p:anim calcmode="lin" valueType="num">
                                      <p:cBhvr>
                                        <p:cTn id="41" dur="500" fill="hold"/>
                                        <p:tgtEl>
                                          <p:spTgt spid="1750042"/>
                                        </p:tgtEl>
                                        <p:attrNameLst>
                                          <p:attrName>ppt_w</p:attrName>
                                        </p:attrNameLst>
                                      </p:cBhvr>
                                      <p:tavLst>
                                        <p:tav tm="0">
                                          <p:val>
                                            <p:strVal val="#ppt_w"/>
                                          </p:val>
                                        </p:tav>
                                        <p:tav tm="100000">
                                          <p:val>
                                            <p:strVal val="#ppt_w"/>
                                          </p:val>
                                        </p:tav>
                                      </p:tavLst>
                                    </p:anim>
                                    <p:anim calcmode="lin" valueType="num">
                                      <p:cBhvr>
                                        <p:cTn id="42" dur="500" fill="hold"/>
                                        <p:tgtEl>
                                          <p:spTgt spid="1750042"/>
                                        </p:tgtEl>
                                        <p:attrNameLst>
                                          <p:attrName>ppt_h</p:attrName>
                                        </p:attrNameLst>
                                      </p:cBhvr>
                                      <p:tavLst>
                                        <p:tav tm="0">
                                          <p:val>
                                            <p:fltVal val="0"/>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18" presetClass="entr" presetSubtype="12" fill="hold" grpId="0" nodeType="clickEffect">
                                  <p:stCondLst>
                                    <p:cond delay="0"/>
                                  </p:stCondLst>
                                  <p:childTnLst>
                                    <p:set>
                                      <p:cBhvr>
                                        <p:cTn id="46" dur="1" fill="hold">
                                          <p:stCondLst>
                                            <p:cond delay="0"/>
                                          </p:stCondLst>
                                        </p:cTn>
                                        <p:tgtEl>
                                          <p:spTgt spid="1750043"/>
                                        </p:tgtEl>
                                        <p:attrNameLst>
                                          <p:attrName>style.visibility</p:attrName>
                                        </p:attrNameLst>
                                      </p:cBhvr>
                                      <p:to>
                                        <p:strVal val="visible"/>
                                      </p:to>
                                    </p:set>
                                    <p:animEffect transition="in" filter="strips(downLeft)">
                                      <p:cBhvr>
                                        <p:cTn id="47" dur="500"/>
                                        <p:tgtEl>
                                          <p:spTgt spid="1750043"/>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12" fill="hold" grpId="0" nodeType="clickEffect">
                                  <p:stCondLst>
                                    <p:cond delay="0"/>
                                  </p:stCondLst>
                                  <p:childTnLst>
                                    <p:set>
                                      <p:cBhvr>
                                        <p:cTn id="51" dur="1" fill="hold">
                                          <p:stCondLst>
                                            <p:cond delay="0"/>
                                          </p:stCondLst>
                                        </p:cTn>
                                        <p:tgtEl>
                                          <p:spTgt spid="1750029"/>
                                        </p:tgtEl>
                                        <p:attrNameLst>
                                          <p:attrName>style.visibility</p:attrName>
                                        </p:attrNameLst>
                                      </p:cBhvr>
                                      <p:to>
                                        <p:strVal val="visible"/>
                                      </p:to>
                                    </p:set>
                                    <p:animEffect transition="in" filter="strips(downLeft)">
                                      <p:cBhvr>
                                        <p:cTn id="52" dur="500"/>
                                        <p:tgtEl>
                                          <p:spTgt spid="1750029"/>
                                        </p:tgtEl>
                                      </p:cBhvr>
                                    </p:animEffect>
                                  </p:childTnLst>
                                </p:cTn>
                              </p:par>
                            </p:childTnLst>
                          </p:cTn>
                        </p:par>
                      </p:childTnLst>
                    </p:cTn>
                  </p:par>
                  <p:par>
                    <p:cTn id="53" fill="hold">
                      <p:stCondLst>
                        <p:cond delay="indefinite"/>
                      </p:stCondLst>
                      <p:childTnLst>
                        <p:par>
                          <p:cTn id="54" fill="hold">
                            <p:stCondLst>
                              <p:cond delay="0"/>
                            </p:stCondLst>
                            <p:childTnLst>
                              <p:par>
                                <p:cTn id="55" presetID="18" presetClass="entr" presetSubtype="12" fill="hold" grpId="0" nodeType="clickEffect">
                                  <p:stCondLst>
                                    <p:cond delay="0"/>
                                  </p:stCondLst>
                                  <p:childTnLst>
                                    <p:set>
                                      <p:cBhvr>
                                        <p:cTn id="56" dur="1" fill="hold">
                                          <p:stCondLst>
                                            <p:cond delay="0"/>
                                          </p:stCondLst>
                                        </p:cTn>
                                        <p:tgtEl>
                                          <p:spTgt spid="1750023"/>
                                        </p:tgtEl>
                                        <p:attrNameLst>
                                          <p:attrName>style.visibility</p:attrName>
                                        </p:attrNameLst>
                                      </p:cBhvr>
                                      <p:to>
                                        <p:strVal val="visible"/>
                                      </p:to>
                                    </p:set>
                                    <p:animEffect transition="in" filter="strips(downLeft)">
                                      <p:cBhvr>
                                        <p:cTn id="57" dur="500"/>
                                        <p:tgtEl>
                                          <p:spTgt spid="1750023"/>
                                        </p:tgtEl>
                                      </p:cBhvr>
                                    </p:animEffect>
                                  </p:childTnLst>
                                </p:cTn>
                              </p:par>
                            </p:childTnLst>
                          </p:cTn>
                        </p:par>
                      </p:childTnLst>
                    </p:cTn>
                  </p:par>
                  <p:par>
                    <p:cTn id="58" fill="hold">
                      <p:stCondLst>
                        <p:cond delay="indefinite"/>
                      </p:stCondLst>
                      <p:childTnLst>
                        <p:par>
                          <p:cTn id="59" fill="hold">
                            <p:stCondLst>
                              <p:cond delay="0"/>
                            </p:stCondLst>
                            <p:childTnLst>
                              <p:par>
                                <p:cTn id="60" presetID="18" presetClass="entr" presetSubtype="12" fill="hold" grpId="0" nodeType="clickEffect">
                                  <p:stCondLst>
                                    <p:cond delay="0"/>
                                  </p:stCondLst>
                                  <p:childTnLst>
                                    <p:set>
                                      <p:cBhvr>
                                        <p:cTn id="61" dur="1" fill="hold">
                                          <p:stCondLst>
                                            <p:cond delay="0"/>
                                          </p:stCondLst>
                                        </p:cTn>
                                        <p:tgtEl>
                                          <p:spTgt spid="1750024"/>
                                        </p:tgtEl>
                                        <p:attrNameLst>
                                          <p:attrName>style.visibility</p:attrName>
                                        </p:attrNameLst>
                                      </p:cBhvr>
                                      <p:to>
                                        <p:strVal val="visible"/>
                                      </p:to>
                                    </p:set>
                                    <p:animEffect transition="in" filter="strips(downLeft)">
                                      <p:cBhvr>
                                        <p:cTn id="62" dur="500"/>
                                        <p:tgtEl>
                                          <p:spTgt spid="1750024"/>
                                        </p:tgtEl>
                                      </p:cBhvr>
                                    </p:animEffect>
                                  </p:childTnLst>
                                </p:cTn>
                              </p:par>
                            </p:childTnLst>
                          </p:cTn>
                        </p:par>
                      </p:childTnLst>
                    </p:cTn>
                  </p:par>
                  <p:par>
                    <p:cTn id="63" fill="hold">
                      <p:stCondLst>
                        <p:cond delay="indefinite"/>
                      </p:stCondLst>
                      <p:childTnLst>
                        <p:par>
                          <p:cTn id="64" fill="hold">
                            <p:stCondLst>
                              <p:cond delay="0"/>
                            </p:stCondLst>
                            <p:childTnLst>
                              <p:par>
                                <p:cTn id="65" presetID="18" presetClass="entr" presetSubtype="3" fill="hold" grpId="0" nodeType="clickEffect">
                                  <p:stCondLst>
                                    <p:cond delay="0"/>
                                  </p:stCondLst>
                                  <p:childTnLst>
                                    <p:set>
                                      <p:cBhvr>
                                        <p:cTn id="66" dur="1" fill="hold">
                                          <p:stCondLst>
                                            <p:cond delay="0"/>
                                          </p:stCondLst>
                                        </p:cTn>
                                        <p:tgtEl>
                                          <p:spTgt spid="1750030"/>
                                        </p:tgtEl>
                                        <p:attrNameLst>
                                          <p:attrName>style.visibility</p:attrName>
                                        </p:attrNameLst>
                                      </p:cBhvr>
                                      <p:to>
                                        <p:strVal val="visible"/>
                                      </p:to>
                                    </p:set>
                                    <p:animEffect transition="in" filter="strips(upRight)">
                                      <p:cBhvr>
                                        <p:cTn id="67" dur="500"/>
                                        <p:tgtEl>
                                          <p:spTgt spid="1750030"/>
                                        </p:tgtEl>
                                      </p:cBhvr>
                                    </p:animEffect>
                                  </p:childTnLst>
                                  <p:subTnLst>
                                    <p:animClr clrSpc="rgb" dir="cw">
                                      <p:cBhvr override="childStyle">
                                        <p:cTn dur="1" fill="hold" display="0" masterRel="nextClick" afterEffect="1"/>
                                        <p:tgtEl>
                                          <p:spTgt spid="1750030"/>
                                        </p:tgtEl>
                                        <p:attrNameLst>
                                          <p:attrName>ppt_c</p:attrName>
                                        </p:attrNameLst>
                                      </p:cBhvr>
                                      <p:to>
                                        <a:srgbClr val="66FF33"/>
                                      </p:to>
                                    </p:animClr>
                                  </p:subTnLst>
                                </p:cTn>
                              </p:par>
                            </p:childTnLst>
                          </p:cTn>
                        </p:par>
                        <p:par>
                          <p:cTn id="68" fill="hold">
                            <p:stCondLst>
                              <p:cond delay="500"/>
                            </p:stCondLst>
                            <p:childTnLst>
                              <p:par>
                                <p:cTn id="69" presetID="18" presetClass="entr" presetSubtype="9" fill="hold" grpId="0" nodeType="afterEffect">
                                  <p:stCondLst>
                                    <p:cond delay="0"/>
                                  </p:stCondLst>
                                  <p:childTnLst>
                                    <p:set>
                                      <p:cBhvr>
                                        <p:cTn id="70" dur="1" fill="hold">
                                          <p:stCondLst>
                                            <p:cond delay="0"/>
                                          </p:stCondLst>
                                        </p:cTn>
                                        <p:tgtEl>
                                          <p:spTgt spid="1750031"/>
                                        </p:tgtEl>
                                        <p:attrNameLst>
                                          <p:attrName>style.visibility</p:attrName>
                                        </p:attrNameLst>
                                      </p:cBhvr>
                                      <p:to>
                                        <p:strVal val="visible"/>
                                      </p:to>
                                    </p:set>
                                    <p:animEffect transition="in" filter="strips(upLeft)">
                                      <p:cBhvr>
                                        <p:cTn id="71" dur="500"/>
                                        <p:tgtEl>
                                          <p:spTgt spid="1750031"/>
                                        </p:tgtEl>
                                      </p:cBhvr>
                                    </p:animEffect>
                                  </p:childTnLst>
                                  <p:subTnLst>
                                    <p:animClr clrSpc="rgb" dir="cw">
                                      <p:cBhvr override="childStyle">
                                        <p:cTn dur="1" fill="hold" display="0" masterRel="nextClick" afterEffect="1"/>
                                        <p:tgtEl>
                                          <p:spTgt spid="1750031"/>
                                        </p:tgtEl>
                                        <p:attrNameLst>
                                          <p:attrName>ppt_c</p:attrName>
                                        </p:attrNameLst>
                                      </p:cBhvr>
                                      <p:to>
                                        <a:srgbClr val="66FF33"/>
                                      </p:to>
                                    </p:animClr>
                                  </p:subTnLst>
                                </p:cTn>
                              </p:par>
                            </p:childTnLst>
                          </p:cTn>
                        </p:par>
                      </p:childTnLst>
                    </p:cTn>
                  </p:par>
                  <p:par>
                    <p:cTn id="72" fill="hold">
                      <p:stCondLst>
                        <p:cond delay="indefinite"/>
                      </p:stCondLst>
                      <p:childTnLst>
                        <p:par>
                          <p:cTn id="73" fill="hold">
                            <p:stCondLst>
                              <p:cond delay="0"/>
                            </p:stCondLst>
                            <p:childTnLst>
                              <p:par>
                                <p:cTn id="74" presetID="18" presetClass="entr" presetSubtype="12" fill="hold" grpId="0" nodeType="clickEffect">
                                  <p:stCondLst>
                                    <p:cond delay="0"/>
                                  </p:stCondLst>
                                  <p:childTnLst>
                                    <p:set>
                                      <p:cBhvr>
                                        <p:cTn id="75" dur="1" fill="hold">
                                          <p:stCondLst>
                                            <p:cond delay="0"/>
                                          </p:stCondLst>
                                        </p:cTn>
                                        <p:tgtEl>
                                          <p:spTgt spid="1750025"/>
                                        </p:tgtEl>
                                        <p:attrNameLst>
                                          <p:attrName>style.visibility</p:attrName>
                                        </p:attrNameLst>
                                      </p:cBhvr>
                                      <p:to>
                                        <p:strVal val="visible"/>
                                      </p:to>
                                    </p:set>
                                    <p:animEffect transition="in" filter="strips(downLeft)">
                                      <p:cBhvr>
                                        <p:cTn id="76" dur="500"/>
                                        <p:tgtEl>
                                          <p:spTgt spid="1750025"/>
                                        </p:tgtEl>
                                      </p:cBhvr>
                                    </p:animEffect>
                                  </p:childTnLst>
                                </p:cTn>
                              </p:par>
                            </p:childTnLst>
                          </p:cTn>
                        </p:par>
                      </p:childTnLst>
                    </p:cTn>
                  </p:par>
                  <p:par>
                    <p:cTn id="77" fill="hold">
                      <p:stCondLst>
                        <p:cond delay="indefinite"/>
                      </p:stCondLst>
                      <p:childTnLst>
                        <p:par>
                          <p:cTn id="78" fill="hold">
                            <p:stCondLst>
                              <p:cond delay="0"/>
                            </p:stCondLst>
                            <p:childTnLst>
                              <p:par>
                                <p:cTn id="79" presetID="18" presetClass="entr" presetSubtype="12" fill="hold" grpId="0" nodeType="clickEffect">
                                  <p:stCondLst>
                                    <p:cond delay="0"/>
                                  </p:stCondLst>
                                  <p:childTnLst>
                                    <p:set>
                                      <p:cBhvr>
                                        <p:cTn id="80" dur="1" fill="hold">
                                          <p:stCondLst>
                                            <p:cond delay="0"/>
                                          </p:stCondLst>
                                        </p:cTn>
                                        <p:tgtEl>
                                          <p:spTgt spid="1750032"/>
                                        </p:tgtEl>
                                        <p:attrNameLst>
                                          <p:attrName>style.visibility</p:attrName>
                                        </p:attrNameLst>
                                      </p:cBhvr>
                                      <p:to>
                                        <p:strVal val="visible"/>
                                      </p:to>
                                    </p:set>
                                    <p:animEffect transition="in" filter="strips(downLeft)">
                                      <p:cBhvr>
                                        <p:cTn id="81" dur="500"/>
                                        <p:tgtEl>
                                          <p:spTgt spid="1750032"/>
                                        </p:tgtEl>
                                      </p:cBhvr>
                                    </p:animEffect>
                                  </p:childTnLst>
                                </p:cTn>
                              </p:par>
                            </p:childTnLst>
                          </p:cTn>
                        </p:par>
                        <p:par>
                          <p:cTn id="82" fill="hold">
                            <p:stCondLst>
                              <p:cond delay="500"/>
                            </p:stCondLst>
                            <p:childTnLst>
                              <p:par>
                                <p:cTn id="83" presetID="18" presetClass="entr" presetSubtype="3" fill="hold" grpId="0" nodeType="afterEffect">
                                  <p:stCondLst>
                                    <p:cond delay="0"/>
                                  </p:stCondLst>
                                  <p:childTnLst>
                                    <p:set>
                                      <p:cBhvr>
                                        <p:cTn id="84" dur="1" fill="hold">
                                          <p:stCondLst>
                                            <p:cond delay="0"/>
                                          </p:stCondLst>
                                        </p:cTn>
                                        <p:tgtEl>
                                          <p:spTgt spid="1750033"/>
                                        </p:tgtEl>
                                        <p:attrNameLst>
                                          <p:attrName>style.visibility</p:attrName>
                                        </p:attrNameLst>
                                      </p:cBhvr>
                                      <p:to>
                                        <p:strVal val="visible"/>
                                      </p:to>
                                    </p:set>
                                    <p:animEffect transition="in" filter="strips(upRight)">
                                      <p:cBhvr>
                                        <p:cTn id="85" dur="500"/>
                                        <p:tgtEl>
                                          <p:spTgt spid="1750033"/>
                                        </p:tgtEl>
                                      </p:cBhvr>
                                    </p:animEffect>
                                  </p:childTnLst>
                                </p:cTn>
                              </p:par>
                            </p:childTnLst>
                          </p:cTn>
                        </p:par>
                      </p:childTnLst>
                    </p:cTn>
                  </p:par>
                  <p:par>
                    <p:cTn id="86" fill="hold">
                      <p:stCondLst>
                        <p:cond delay="indefinite"/>
                      </p:stCondLst>
                      <p:childTnLst>
                        <p:par>
                          <p:cTn id="87" fill="hold">
                            <p:stCondLst>
                              <p:cond delay="0"/>
                            </p:stCondLst>
                            <p:childTnLst>
                              <p:par>
                                <p:cTn id="88" presetID="18" presetClass="entr" presetSubtype="3" fill="hold" grpId="0" nodeType="clickEffect">
                                  <p:stCondLst>
                                    <p:cond delay="0"/>
                                  </p:stCondLst>
                                  <p:childTnLst>
                                    <p:set>
                                      <p:cBhvr>
                                        <p:cTn id="89" dur="1" fill="hold">
                                          <p:stCondLst>
                                            <p:cond delay="0"/>
                                          </p:stCondLst>
                                        </p:cTn>
                                        <p:tgtEl>
                                          <p:spTgt spid="1750026"/>
                                        </p:tgtEl>
                                        <p:attrNameLst>
                                          <p:attrName>style.visibility</p:attrName>
                                        </p:attrNameLst>
                                      </p:cBhvr>
                                      <p:to>
                                        <p:strVal val="visible"/>
                                      </p:to>
                                    </p:set>
                                    <p:animEffect transition="in" filter="strips(upRight)">
                                      <p:cBhvr>
                                        <p:cTn id="90" dur="500"/>
                                        <p:tgtEl>
                                          <p:spTgt spid="1750026"/>
                                        </p:tgtEl>
                                      </p:cBhvr>
                                    </p:animEffect>
                                  </p:childTnLst>
                                </p:cTn>
                              </p:par>
                            </p:childTnLst>
                          </p:cTn>
                        </p:par>
                      </p:childTnLst>
                    </p:cTn>
                  </p:par>
                  <p:par>
                    <p:cTn id="91" fill="hold">
                      <p:stCondLst>
                        <p:cond delay="indefinite"/>
                      </p:stCondLst>
                      <p:childTnLst>
                        <p:par>
                          <p:cTn id="92" fill="hold">
                            <p:stCondLst>
                              <p:cond delay="0"/>
                            </p:stCondLst>
                            <p:childTnLst>
                              <p:par>
                                <p:cTn id="93" presetID="18" presetClass="entr" presetSubtype="9" fill="hold" grpId="0" nodeType="clickEffect">
                                  <p:stCondLst>
                                    <p:cond delay="0"/>
                                  </p:stCondLst>
                                  <p:childTnLst>
                                    <p:set>
                                      <p:cBhvr>
                                        <p:cTn id="94" dur="1" fill="hold">
                                          <p:stCondLst>
                                            <p:cond delay="0"/>
                                          </p:stCondLst>
                                        </p:cTn>
                                        <p:tgtEl>
                                          <p:spTgt spid="1750034"/>
                                        </p:tgtEl>
                                        <p:attrNameLst>
                                          <p:attrName>style.visibility</p:attrName>
                                        </p:attrNameLst>
                                      </p:cBhvr>
                                      <p:to>
                                        <p:strVal val="visible"/>
                                      </p:to>
                                    </p:set>
                                    <p:animEffect transition="in" filter="strips(upLeft)">
                                      <p:cBhvr>
                                        <p:cTn id="95" dur="500"/>
                                        <p:tgtEl>
                                          <p:spTgt spid="1750034"/>
                                        </p:tgtEl>
                                      </p:cBhvr>
                                    </p:animEffect>
                                  </p:childTnLst>
                                </p:cTn>
                              </p:par>
                            </p:childTnLst>
                          </p:cTn>
                        </p:par>
                      </p:childTnLst>
                    </p:cTn>
                  </p:par>
                  <p:par>
                    <p:cTn id="96" fill="hold">
                      <p:stCondLst>
                        <p:cond delay="indefinite"/>
                      </p:stCondLst>
                      <p:childTnLst>
                        <p:par>
                          <p:cTn id="97" fill="hold">
                            <p:stCondLst>
                              <p:cond delay="0"/>
                            </p:stCondLst>
                            <p:childTnLst>
                              <p:par>
                                <p:cTn id="98" presetID="18" presetClass="entr" presetSubtype="9" fill="hold" grpId="0" nodeType="clickEffect">
                                  <p:stCondLst>
                                    <p:cond delay="0"/>
                                  </p:stCondLst>
                                  <p:childTnLst>
                                    <p:set>
                                      <p:cBhvr>
                                        <p:cTn id="99" dur="1" fill="hold">
                                          <p:stCondLst>
                                            <p:cond delay="0"/>
                                          </p:stCondLst>
                                        </p:cTn>
                                        <p:tgtEl>
                                          <p:spTgt spid="1750028"/>
                                        </p:tgtEl>
                                        <p:attrNameLst>
                                          <p:attrName>style.visibility</p:attrName>
                                        </p:attrNameLst>
                                      </p:cBhvr>
                                      <p:to>
                                        <p:strVal val="visible"/>
                                      </p:to>
                                    </p:set>
                                    <p:animEffect transition="in" filter="strips(upLeft)">
                                      <p:cBhvr>
                                        <p:cTn id="100" dur="500"/>
                                        <p:tgtEl>
                                          <p:spTgt spid="1750028"/>
                                        </p:tgtEl>
                                      </p:cBhvr>
                                    </p:animEffect>
                                  </p:childTnLst>
                                </p:cTn>
                              </p:par>
                              <p:par>
                                <p:cTn id="101" presetID="18" presetClass="entr" presetSubtype="9" fill="hold" grpId="0" nodeType="withEffect">
                                  <p:stCondLst>
                                    <p:cond delay="0"/>
                                  </p:stCondLst>
                                  <p:childTnLst>
                                    <p:set>
                                      <p:cBhvr>
                                        <p:cTn id="102" dur="1" fill="hold">
                                          <p:stCondLst>
                                            <p:cond delay="0"/>
                                          </p:stCondLst>
                                        </p:cTn>
                                        <p:tgtEl>
                                          <p:spTgt spid="1750027"/>
                                        </p:tgtEl>
                                        <p:attrNameLst>
                                          <p:attrName>style.visibility</p:attrName>
                                        </p:attrNameLst>
                                      </p:cBhvr>
                                      <p:to>
                                        <p:strVal val="visible"/>
                                      </p:to>
                                    </p:set>
                                    <p:animEffect transition="in" filter="strips(upLeft)">
                                      <p:cBhvr>
                                        <p:cTn id="103" dur="500"/>
                                        <p:tgtEl>
                                          <p:spTgt spid="1750027"/>
                                        </p:tgtEl>
                                      </p:cBhvr>
                                    </p:animEffect>
                                  </p:childTnLst>
                                </p:cTn>
                              </p:par>
                            </p:childTnLst>
                          </p:cTn>
                        </p:par>
                        <p:par>
                          <p:cTn id="104" fill="hold">
                            <p:stCondLst>
                              <p:cond delay="500"/>
                            </p:stCondLst>
                            <p:childTnLst>
                              <p:par>
                                <p:cTn id="105" presetID="18" presetClass="entr" presetSubtype="9" fill="hold" grpId="0" nodeType="afterEffect">
                                  <p:stCondLst>
                                    <p:cond delay="0"/>
                                  </p:stCondLst>
                                  <p:childTnLst>
                                    <p:set>
                                      <p:cBhvr>
                                        <p:cTn id="106" dur="1" fill="hold">
                                          <p:stCondLst>
                                            <p:cond delay="0"/>
                                          </p:stCondLst>
                                        </p:cTn>
                                        <p:tgtEl>
                                          <p:spTgt spid="1750035"/>
                                        </p:tgtEl>
                                        <p:attrNameLst>
                                          <p:attrName>style.visibility</p:attrName>
                                        </p:attrNameLst>
                                      </p:cBhvr>
                                      <p:to>
                                        <p:strVal val="visible"/>
                                      </p:to>
                                    </p:set>
                                    <p:animEffect transition="in" filter="strips(upLeft)">
                                      <p:cBhvr>
                                        <p:cTn id="107" dur="500"/>
                                        <p:tgtEl>
                                          <p:spTgt spid="1750035"/>
                                        </p:tgtEl>
                                      </p:cBhvr>
                                    </p:animEffect>
                                  </p:childTnLst>
                                </p:cTn>
                              </p:par>
                              <p:par>
                                <p:cTn id="108" presetID="18" presetClass="entr" presetSubtype="9" fill="hold" grpId="0" nodeType="withEffect">
                                  <p:stCondLst>
                                    <p:cond delay="0"/>
                                  </p:stCondLst>
                                  <p:childTnLst>
                                    <p:set>
                                      <p:cBhvr>
                                        <p:cTn id="109" dur="1" fill="hold">
                                          <p:stCondLst>
                                            <p:cond delay="0"/>
                                          </p:stCondLst>
                                        </p:cTn>
                                        <p:tgtEl>
                                          <p:spTgt spid="1750045"/>
                                        </p:tgtEl>
                                        <p:attrNameLst>
                                          <p:attrName>style.visibility</p:attrName>
                                        </p:attrNameLst>
                                      </p:cBhvr>
                                      <p:to>
                                        <p:strVal val="visible"/>
                                      </p:to>
                                    </p:set>
                                    <p:animEffect transition="in" filter="strips(upLeft)">
                                      <p:cBhvr>
                                        <p:cTn id="110" dur="500"/>
                                        <p:tgtEl>
                                          <p:spTgt spid="1750045"/>
                                        </p:tgtEl>
                                      </p:cBhvr>
                                    </p:animEffect>
                                  </p:childTnLst>
                                </p:cTn>
                              </p:par>
                            </p:childTnLst>
                          </p:cTn>
                        </p:par>
                        <p:par>
                          <p:cTn id="111" fill="hold">
                            <p:stCondLst>
                              <p:cond delay="1000"/>
                            </p:stCondLst>
                            <p:childTnLst>
                              <p:par>
                                <p:cTn id="112" presetID="1" presetClass="entr" presetSubtype="0" fill="hold" grpId="0" nodeType="afterEffect">
                                  <p:stCondLst>
                                    <p:cond delay="0"/>
                                  </p:stCondLst>
                                  <p:childTnLst>
                                    <p:set>
                                      <p:cBhvr>
                                        <p:cTn id="113" dur="1" fill="hold">
                                          <p:stCondLst>
                                            <p:cond delay="0"/>
                                          </p:stCondLst>
                                        </p:cTn>
                                        <p:tgtEl>
                                          <p:spTgt spid="17500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0023" grpId="0" animBg="1"/>
      <p:bldP spid="1750024" grpId="0" animBg="1"/>
      <p:bldP spid="1750025" grpId="0" animBg="1"/>
      <p:bldP spid="1750026" grpId="0" animBg="1"/>
      <p:bldP spid="1750027" grpId="0" animBg="1"/>
      <p:bldP spid="1750028" grpId="0" animBg="1"/>
      <p:bldP spid="1750029" grpId="0" animBg="1"/>
      <p:bldP spid="1750030" grpId="0" animBg="1"/>
      <p:bldP spid="1750031" grpId="0" animBg="1"/>
      <p:bldP spid="1750032" grpId="0" animBg="1"/>
      <p:bldP spid="1750033" grpId="0" animBg="1"/>
      <p:bldP spid="1750034" grpId="0" animBg="1"/>
      <p:bldP spid="1750035" grpId="0" animBg="1"/>
      <p:bldP spid="1750036" grpId="0"/>
      <p:bldP spid="1750037" grpId="0" animBg="1"/>
      <p:bldP spid="1750038" grpId="0" animBg="1"/>
      <p:bldP spid="1750039" grpId="0" animBg="1"/>
      <p:bldP spid="1750040" grpId="0" animBg="1"/>
      <p:bldP spid="1750041" grpId="0" animBg="1"/>
      <p:bldP spid="1750042" grpId="0" animBg="1"/>
      <p:bldP spid="1750043" grpId="0" animBg="1"/>
      <p:bldP spid="1750044" grpId="0"/>
      <p:bldP spid="1750045"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15C81DE0-84F2-461F-BF57-38B2A357DFF4}" type="slidenum">
              <a:rPr lang="zh-CN" altLang="en-US"/>
              <a:pPr/>
              <a:t>73</a:t>
            </a:fld>
            <a:endParaRPr lang="en-US" altLang="zh-CN"/>
          </a:p>
        </p:txBody>
      </p:sp>
      <p:sp>
        <p:nvSpPr>
          <p:cNvPr id="1752066" name="Rectangle 2"/>
          <p:cNvSpPr>
            <a:spLocks noGrp="1" noChangeArrowheads="1"/>
          </p:cNvSpPr>
          <p:nvPr>
            <p:ph type="title"/>
          </p:nvPr>
        </p:nvSpPr>
        <p:spPr/>
        <p:txBody>
          <a:bodyPr/>
          <a:lstStyle/>
          <a:p>
            <a:r>
              <a:rPr lang="en-US" altLang="zh-CN"/>
              <a:t>7.7.3 </a:t>
            </a:r>
            <a:r>
              <a:rPr lang="zh-CN" altLang="en-US"/>
              <a:t>乱序执行和寄存器重命名 </a:t>
            </a:r>
            <a:r>
              <a:rPr lang="zh-CN" altLang="en-US">
                <a:solidFill>
                  <a:srgbClr val="FF0066"/>
                </a:solidFill>
              </a:rPr>
              <a:t>－</a:t>
            </a:r>
            <a:r>
              <a:rPr lang="en-US" altLang="zh-CN">
                <a:solidFill>
                  <a:srgbClr val="FF0066"/>
                </a:solidFill>
              </a:rPr>
              <a:t>Tomasulo</a:t>
            </a:r>
            <a:r>
              <a:rPr lang="zh-CN" altLang="en-US">
                <a:solidFill>
                  <a:srgbClr val="FF0066"/>
                </a:solidFill>
              </a:rPr>
              <a:t>算法</a:t>
            </a:r>
          </a:p>
        </p:txBody>
      </p:sp>
      <p:sp>
        <p:nvSpPr>
          <p:cNvPr id="1752067" name="Rectangle 3"/>
          <p:cNvSpPr>
            <a:spLocks noGrp="1" noChangeArrowheads="1"/>
          </p:cNvSpPr>
          <p:nvPr>
            <p:ph type="body" idx="1"/>
          </p:nvPr>
        </p:nvSpPr>
        <p:spPr>
          <a:xfrm>
            <a:off x="250825" y="981075"/>
            <a:ext cx="8713788" cy="5543550"/>
          </a:xfrm>
          <a:noFill/>
          <a:ln/>
        </p:spPr>
        <p:txBody>
          <a:bodyPr/>
          <a:lstStyle/>
          <a:p>
            <a:pPr marL="355600" indent="-355600">
              <a:buFont typeface="Wingdings" pitchFamily="2" charset="2"/>
              <a:buNone/>
            </a:pPr>
            <a:r>
              <a:rPr lang="en-US" altLang="zh-CN"/>
              <a:t>【</a:t>
            </a:r>
            <a:r>
              <a:rPr lang="zh-CN" altLang="en-US"/>
              <a:t>总结</a:t>
            </a:r>
            <a:r>
              <a:rPr lang="en-US" altLang="zh-CN"/>
              <a:t>】</a:t>
            </a:r>
            <a:br>
              <a:rPr lang="en-US" altLang="zh-CN"/>
            </a:br>
            <a:r>
              <a:rPr lang="en-US" altLang="zh-CN"/>
              <a:t>IBM360/91</a:t>
            </a:r>
            <a:r>
              <a:rPr lang="zh-CN" altLang="en-US"/>
              <a:t>解决</a:t>
            </a:r>
            <a:r>
              <a:rPr lang="zh-CN" altLang="en-US">
                <a:solidFill>
                  <a:srgbClr val="006600"/>
                </a:solidFill>
              </a:rPr>
              <a:t>流水控制</a:t>
            </a:r>
            <a:r>
              <a:rPr lang="zh-CN" altLang="en-US"/>
              <a:t>的一般方法、途径和特点：</a:t>
            </a:r>
          </a:p>
          <a:p>
            <a:pPr marL="355600" indent="-355600">
              <a:buFont typeface="Wingdings" pitchFamily="2" charset="2"/>
              <a:buNone/>
            </a:pPr>
            <a:r>
              <a:rPr lang="en-US" altLang="zh-CN"/>
              <a:t>1. </a:t>
            </a:r>
            <a:r>
              <a:rPr lang="zh-CN" altLang="en-US"/>
              <a:t>方法：总线式分布处理</a:t>
            </a:r>
          </a:p>
          <a:p>
            <a:pPr marL="812800" lvl="1" indent="-277813"/>
            <a:r>
              <a:rPr lang="zh-CN" altLang="en-US"/>
              <a:t>采用</a:t>
            </a:r>
            <a:r>
              <a:rPr lang="zh-CN" altLang="en-US">
                <a:solidFill>
                  <a:srgbClr val="FF0000"/>
                </a:solidFill>
              </a:rPr>
              <a:t>异步（乱序）流动方式</a:t>
            </a:r>
            <a:r>
              <a:rPr lang="zh-CN" altLang="en-US"/>
              <a:t>来提高流水线的</a:t>
            </a:r>
            <a:r>
              <a:rPr lang="zh-CN" altLang="en-US">
                <a:solidFill>
                  <a:srgbClr val="FF0000"/>
                </a:solidFill>
              </a:rPr>
              <a:t>吞吐率</a:t>
            </a:r>
            <a:r>
              <a:rPr lang="zh-CN" altLang="en-US"/>
              <a:t>和</a:t>
            </a:r>
            <a:r>
              <a:rPr lang="zh-CN" altLang="en-US">
                <a:solidFill>
                  <a:srgbClr val="FF0000"/>
                </a:solidFill>
              </a:rPr>
              <a:t>效率</a:t>
            </a:r>
            <a:r>
              <a:rPr lang="zh-CN" altLang="en-US"/>
              <a:t>；</a:t>
            </a:r>
          </a:p>
          <a:p>
            <a:pPr marL="812800" lvl="1" indent="-277813"/>
            <a:r>
              <a:rPr lang="zh-CN" altLang="en-US"/>
              <a:t>通过</a:t>
            </a:r>
            <a:r>
              <a:rPr lang="zh-CN" altLang="en-US">
                <a:solidFill>
                  <a:srgbClr val="FF0000"/>
                </a:solidFill>
              </a:rPr>
              <a:t>分散控制</a:t>
            </a:r>
            <a:r>
              <a:rPr lang="zh-CN" altLang="en-US"/>
              <a:t>的办法处理</a:t>
            </a:r>
            <a:r>
              <a:rPr lang="zh-CN" altLang="en-US">
                <a:solidFill>
                  <a:srgbClr val="FF0000"/>
                </a:solidFill>
              </a:rPr>
              <a:t>数据相关</a:t>
            </a:r>
            <a:r>
              <a:rPr lang="zh-CN" altLang="en-US"/>
              <a:t>。</a:t>
            </a:r>
          </a:p>
        </p:txBody>
      </p:sp>
      <p:sp>
        <p:nvSpPr>
          <p:cNvPr id="1752068" name="Rectangle 4"/>
          <p:cNvSpPr>
            <a:spLocks noChangeArrowheads="1"/>
          </p:cNvSpPr>
          <p:nvPr/>
        </p:nvSpPr>
        <p:spPr bwMode="auto">
          <a:xfrm>
            <a:off x="5580063" y="620713"/>
            <a:ext cx="3260725" cy="647700"/>
          </a:xfrm>
          <a:prstGeom prst="rect">
            <a:avLst/>
          </a:prstGeom>
          <a:solidFill>
            <a:srgbClr val="CCFF99"/>
          </a:solidFill>
          <a:ln w="28575">
            <a:solidFill>
              <a:srgbClr val="006600"/>
            </a:solidFill>
            <a:miter lim="800000"/>
            <a:headEnd/>
            <a:tailEnd/>
          </a:ln>
          <a:effectLst>
            <a:outerShdw dist="107763" dir="2700000" algn="ctr" rotWithShape="0">
              <a:schemeClr val="bg2">
                <a:alpha val="50000"/>
              </a:schemeClr>
            </a:outerShdw>
          </a:effectLst>
        </p:spPr>
        <p:txBody>
          <a:bodyPr anchor="ctr"/>
          <a:lstStyle/>
          <a:p>
            <a:pPr>
              <a:spcBef>
                <a:spcPct val="0"/>
              </a:spcBef>
            </a:pPr>
            <a:r>
              <a:rPr lang="zh-CN" altLang="en-US">
                <a:solidFill>
                  <a:srgbClr val="CC0066"/>
                </a:solidFill>
                <a:latin typeface="Arial" charset="0"/>
                <a:ea typeface="黑体" pitchFamily="2" charset="-122"/>
              </a:rPr>
              <a:t>局部性相关的处理</a:t>
            </a:r>
          </a:p>
        </p:txBody>
      </p:sp>
    </p:spTree>
  </p:cSld>
  <p:clrMapOvr>
    <a:masterClrMapping/>
  </p:clrMapOvr>
  <p:transition spd="med"/>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D08EBDAC-E30A-4157-8CEA-F5807C69E532}" type="slidenum">
              <a:rPr lang="zh-CN" altLang="en-US"/>
              <a:pPr/>
              <a:t>74</a:t>
            </a:fld>
            <a:endParaRPr lang="en-US" altLang="zh-CN"/>
          </a:p>
        </p:txBody>
      </p:sp>
      <p:sp>
        <p:nvSpPr>
          <p:cNvPr id="1753090" name="Rectangle 2"/>
          <p:cNvSpPr>
            <a:spLocks noGrp="1" noChangeArrowheads="1"/>
          </p:cNvSpPr>
          <p:nvPr>
            <p:ph type="title"/>
          </p:nvPr>
        </p:nvSpPr>
        <p:spPr/>
        <p:txBody>
          <a:bodyPr/>
          <a:lstStyle/>
          <a:p>
            <a:r>
              <a:rPr lang="en-US" altLang="zh-CN"/>
              <a:t>7.7.3 </a:t>
            </a:r>
            <a:r>
              <a:rPr lang="zh-CN" altLang="en-US"/>
              <a:t>乱序执行和寄存器重命名 </a:t>
            </a:r>
            <a:r>
              <a:rPr lang="zh-CN" altLang="en-US">
                <a:solidFill>
                  <a:srgbClr val="FF0066"/>
                </a:solidFill>
              </a:rPr>
              <a:t>－</a:t>
            </a:r>
            <a:r>
              <a:rPr lang="en-US" altLang="zh-CN">
                <a:solidFill>
                  <a:srgbClr val="FF0066"/>
                </a:solidFill>
              </a:rPr>
              <a:t>Tomasulo</a:t>
            </a:r>
            <a:r>
              <a:rPr lang="zh-CN" altLang="en-US">
                <a:solidFill>
                  <a:srgbClr val="FF0066"/>
                </a:solidFill>
              </a:rPr>
              <a:t>算法</a:t>
            </a:r>
          </a:p>
        </p:txBody>
      </p:sp>
      <p:sp>
        <p:nvSpPr>
          <p:cNvPr id="1753091" name="Rectangle 3"/>
          <p:cNvSpPr>
            <a:spLocks noGrp="1" noChangeArrowheads="1"/>
          </p:cNvSpPr>
          <p:nvPr>
            <p:ph type="body" idx="1"/>
          </p:nvPr>
        </p:nvSpPr>
        <p:spPr>
          <a:xfrm>
            <a:off x="250825" y="981075"/>
            <a:ext cx="8713788" cy="5543550"/>
          </a:xfrm>
          <a:noFill/>
          <a:ln/>
        </p:spPr>
        <p:txBody>
          <a:bodyPr/>
          <a:lstStyle/>
          <a:p>
            <a:pPr marL="355600" indent="-355600">
              <a:buFont typeface="Wingdings" pitchFamily="2" charset="2"/>
              <a:buNone/>
            </a:pPr>
            <a:r>
              <a:rPr lang="en-US" altLang="zh-CN"/>
              <a:t>【</a:t>
            </a:r>
            <a:r>
              <a:rPr lang="zh-CN" altLang="en-US"/>
              <a:t>总结</a:t>
            </a:r>
            <a:r>
              <a:rPr lang="en-US" altLang="zh-CN"/>
              <a:t>】</a:t>
            </a:r>
            <a:br>
              <a:rPr lang="en-US" altLang="zh-CN"/>
            </a:br>
            <a:r>
              <a:rPr lang="en-US" altLang="zh-CN"/>
              <a:t>IBM360/91</a:t>
            </a:r>
            <a:r>
              <a:rPr lang="zh-CN" altLang="en-US"/>
              <a:t>解决</a:t>
            </a:r>
            <a:r>
              <a:rPr lang="zh-CN" altLang="en-US">
                <a:solidFill>
                  <a:srgbClr val="006600"/>
                </a:solidFill>
              </a:rPr>
              <a:t>流水控制</a:t>
            </a:r>
            <a:r>
              <a:rPr lang="zh-CN" altLang="en-US"/>
              <a:t>的一般方法、途径和特点：</a:t>
            </a:r>
          </a:p>
          <a:p>
            <a:pPr marL="355600" indent="-355600">
              <a:buFont typeface="Wingdings" pitchFamily="2" charset="2"/>
              <a:buNone/>
            </a:pPr>
            <a:r>
              <a:rPr lang="en-US" altLang="zh-CN"/>
              <a:t>2. </a:t>
            </a:r>
            <a:r>
              <a:rPr lang="zh-CN" altLang="en-US"/>
              <a:t>途径：</a:t>
            </a:r>
          </a:p>
          <a:p>
            <a:pPr marL="990600" lvl="1" indent="-455613">
              <a:buSzTx/>
              <a:buFontTx/>
              <a:buAutoNum type="circleNumDbPlain"/>
            </a:pPr>
            <a:r>
              <a:rPr lang="zh-CN" altLang="en-US"/>
              <a:t>在各个寄存器中设置“</a:t>
            </a:r>
            <a:r>
              <a:rPr lang="zh-CN" altLang="en-US">
                <a:solidFill>
                  <a:srgbClr val="FF0000"/>
                </a:solidFill>
              </a:rPr>
              <a:t>忙位</a:t>
            </a:r>
            <a:r>
              <a:rPr lang="zh-CN" altLang="en-US"/>
              <a:t>”标志来判断是否相关。当寄存器正在使用时，置该寄存器的忙位标志为“</a:t>
            </a:r>
            <a:r>
              <a:rPr lang="en-US" altLang="zh-CN"/>
              <a:t>1”</a:t>
            </a:r>
            <a:r>
              <a:rPr lang="zh-CN" altLang="en-US"/>
              <a:t>；当寄存器被释放时，其忙位标志清“</a:t>
            </a:r>
            <a:r>
              <a:rPr lang="en-US" altLang="zh-CN"/>
              <a:t>0”</a:t>
            </a:r>
            <a:r>
              <a:rPr lang="zh-CN" altLang="en-US"/>
              <a:t>。因此，访问寄存器时，先看忙位标志，如为“</a:t>
            </a:r>
            <a:r>
              <a:rPr lang="en-US" altLang="zh-CN"/>
              <a:t>1”</a:t>
            </a:r>
            <a:r>
              <a:rPr lang="zh-CN" altLang="en-US"/>
              <a:t>，表示相关。</a:t>
            </a:r>
          </a:p>
          <a:p>
            <a:pPr marL="990600" lvl="1" indent="-455613">
              <a:buSzTx/>
              <a:buFontTx/>
              <a:buAutoNum type="circleNumDbPlain"/>
            </a:pPr>
            <a:r>
              <a:rPr lang="zh-CN" altLang="en-US"/>
              <a:t>设置</a:t>
            </a:r>
            <a:r>
              <a:rPr lang="zh-CN" altLang="en-US">
                <a:solidFill>
                  <a:srgbClr val="FF0000"/>
                </a:solidFill>
              </a:rPr>
              <a:t>多条流水线</a:t>
            </a:r>
            <a:r>
              <a:rPr lang="zh-CN" altLang="en-US"/>
              <a:t>，使其并行工作；同时在分布于各流水线的入、出端上分别设置若干</a:t>
            </a:r>
            <a:r>
              <a:rPr lang="zh-CN" altLang="en-US">
                <a:solidFill>
                  <a:srgbClr val="FF0000"/>
                </a:solidFill>
              </a:rPr>
              <a:t>保存站</a:t>
            </a:r>
            <a:r>
              <a:rPr lang="zh-CN" altLang="en-US"/>
              <a:t>来缓存信息。</a:t>
            </a:r>
          </a:p>
        </p:txBody>
      </p:sp>
      <p:sp>
        <p:nvSpPr>
          <p:cNvPr id="1753092" name="Rectangle 4"/>
          <p:cNvSpPr>
            <a:spLocks noChangeArrowheads="1"/>
          </p:cNvSpPr>
          <p:nvPr/>
        </p:nvSpPr>
        <p:spPr bwMode="auto">
          <a:xfrm>
            <a:off x="5580063" y="620713"/>
            <a:ext cx="3260725" cy="647700"/>
          </a:xfrm>
          <a:prstGeom prst="rect">
            <a:avLst/>
          </a:prstGeom>
          <a:solidFill>
            <a:srgbClr val="CCFF99"/>
          </a:solidFill>
          <a:ln w="28575">
            <a:solidFill>
              <a:srgbClr val="006600"/>
            </a:solidFill>
            <a:miter lim="800000"/>
            <a:headEnd/>
            <a:tailEnd/>
          </a:ln>
          <a:effectLst>
            <a:outerShdw dist="107763" dir="2700000" algn="ctr" rotWithShape="0">
              <a:schemeClr val="bg2">
                <a:alpha val="50000"/>
              </a:schemeClr>
            </a:outerShdw>
          </a:effectLst>
        </p:spPr>
        <p:txBody>
          <a:bodyPr anchor="ctr"/>
          <a:lstStyle/>
          <a:p>
            <a:pPr>
              <a:spcBef>
                <a:spcPct val="0"/>
              </a:spcBef>
            </a:pPr>
            <a:r>
              <a:rPr lang="zh-CN" altLang="en-US">
                <a:solidFill>
                  <a:srgbClr val="CC0066"/>
                </a:solidFill>
                <a:latin typeface="Arial" charset="0"/>
                <a:ea typeface="黑体" pitchFamily="2" charset="-122"/>
              </a:rPr>
              <a:t>局部性相关的处理</a:t>
            </a:r>
          </a:p>
        </p:txBody>
      </p:sp>
    </p:spTree>
  </p:cSld>
  <p:clrMapOvr>
    <a:masterClrMapping/>
  </p:clrMapOvr>
  <p:transition spd="med"/>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D21591F6-9B46-4EFA-B6B8-8B13554E7F8E}" type="slidenum">
              <a:rPr lang="zh-CN" altLang="en-US"/>
              <a:pPr/>
              <a:t>75</a:t>
            </a:fld>
            <a:endParaRPr lang="en-US" altLang="zh-CN"/>
          </a:p>
        </p:txBody>
      </p:sp>
      <p:sp>
        <p:nvSpPr>
          <p:cNvPr id="1754114" name="Rectangle 2"/>
          <p:cNvSpPr>
            <a:spLocks noGrp="1" noChangeArrowheads="1"/>
          </p:cNvSpPr>
          <p:nvPr>
            <p:ph type="title"/>
          </p:nvPr>
        </p:nvSpPr>
        <p:spPr/>
        <p:txBody>
          <a:bodyPr/>
          <a:lstStyle/>
          <a:p>
            <a:r>
              <a:rPr lang="en-US" altLang="zh-CN"/>
              <a:t>7.7.3 </a:t>
            </a:r>
            <a:r>
              <a:rPr lang="zh-CN" altLang="en-US"/>
              <a:t>乱序执行和寄存器重命名 </a:t>
            </a:r>
            <a:r>
              <a:rPr lang="zh-CN" altLang="en-US">
                <a:solidFill>
                  <a:srgbClr val="FF0066"/>
                </a:solidFill>
              </a:rPr>
              <a:t>－</a:t>
            </a:r>
            <a:r>
              <a:rPr lang="en-US" altLang="zh-CN">
                <a:solidFill>
                  <a:srgbClr val="FF0066"/>
                </a:solidFill>
              </a:rPr>
              <a:t>Tomasulo</a:t>
            </a:r>
            <a:r>
              <a:rPr lang="zh-CN" altLang="en-US">
                <a:solidFill>
                  <a:srgbClr val="FF0066"/>
                </a:solidFill>
              </a:rPr>
              <a:t>算法</a:t>
            </a:r>
          </a:p>
        </p:txBody>
      </p:sp>
      <p:sp>
        <p:nvSpPr>
          <p:cNvPr id="1754115" name="Rectangle 3"/>
          <p:cNvSpPr>
            <a:spLocks noGrp="1" noChangeArrowheads="1"/>
          </p:cNvSpPr>
          <p:nvPr>
            <p:ph type="body" idx="1"/>
          </p:nvPr>
        </p:nvSpPr>
        <p:spPr>
          <a:xfrm>
            <a:off x="250825" y="981075"/>
            <a:ext cx="8713788" cy="5543550"/>
          </a:xfrm>
          <a:noFill/>
          <a:ln/>
        </p:spPr>
        <p:txBody>
          <a:bodyPr/>
          <a:lstStyle/>
          <a:p>
            <a:pPr marL="355600" indent="-355600">
              <a:buFont typeface="Wingdings" pitchFamily="2" charset="2"/>
              <a:buNone/>
            </a:pPr>
            <a:r>
              <a:rPr lang="en-US" altLang="zh-CN"/>
              <a:t>【</a:t>
            </a:r>
            <a:r>
              <a:rPr lang="zh-CN" altLang="en-US"/>
              <a:t>总结</a:t>
            </a:r>
            <a:r>
              <a:rPr lang="en-US" altLang="zh-CN"/>
              <a:t>】</a:t>
            </a:r>
            <a:br>
              <a:rPr lang="en-US" altLang="zh-CN"/>
            </a:br>
            <a:r>
              <a:rPr lang="en-US" altLang="zh-CN"/>
              <a:t>IBM360/91</a:t>
            </a:r>
            <a:r>
              <a:rPr lang="zh-CN" altLang="en-US"/>
              <a:t>解决</a:t>
            </a:r>
            <a:r>
              <a:rPr lang="zh-CN" altLang="en-US">
                <a:solidFill>
                  <a:srgbClr val="006600"/>
                </a:solidFill>
              </a:rPr>
              <a:t>流水控制</a:t>
            </a:r>
            <a:r>
              <a:rPr lang="zh-CN" altLang="en-US"/>
              <a:t>的一般方法、途径和特点：</a:t>
            </a:r>
          </a:p>
          <a:p>
            <a:pPr marL="355600" indent="-355600">
              <a:buFont typeface="Wingdings" pitchFamily="2" charset="2"/>
              <a:buNone/>
            </a:pPr>
            <a:r>
              <a:rPr lang="en-US" altLang="zh-CN"/>
              <a:t>2. </a:t>
            </a:r>
            <a:r>
              <a:rPr lang="zh-CN" altLang="en-US"/>
              <a:t>途径：</a:t>
            </a:r>
          </a:p>
          <a:p>
            <a:pPr marL="990600" lvl="1" indent="-455613">
              <a:buSzTx/>
              <a:buFontTx/>
              <a:buAutoNum type="circleNumDbPlain" startAt="3"/>
            </a:pPr>
            <a:r>
              <a:rPr lang="zh-CN" altLang="en-US"/>
              <a:t>通过分布设置的</a:t>
            </a:r>
            <a:r>
              <a:rPr lang="zh-CN" altLang="en-US">
                <a:solidFill>
                  <a:srgbClr val="FF0000"/>
                </a:solidFill>
              </a:rPr>
              <a:t>站号</a:t>
            </a:r>
            <a:r>
              <a:rPr lang="zh-CN" altLang="en-US"/>
              <a:t>来控制相关专用通路的连接，使之可为多个子过程的相关所共用。</a:t>
            </a:r>
          </a:p>
          <a:p>
            <a:pPr marL="990600" lvl="1" indent="-455613">
              <a:buSzTx/>
              <a:buFontTx/>
              <a:buAutoNum type="circleNumDbPlain" startAt="3"/>
            </a:pPr>
            <a:r>
              <a:rPr lang="zh-CN" altLang="en-US"/>
              <a:t>相关专用通路采用</a:t>
            </a:r>
            <a:r>
              <a:rPr lang="zh-CN" altLang="en-US">
                <a:solidFill>
                  <a:srgbClr val="FF0000"/>
                </a:solidFill>
              </a:rPr>
              <a:t>总线</a:t>
            </a:r>
            <a:r>
              <a:rPr lang="zh-CN" altLang="en-US"/>
              <a:t>方式，一旦发生相关，用</a:t>
            </a:r>
            <a:r>
              <a:rPr lang="zh-CN" altLang="en-US">
                <a:solidFill>
                  <a:srgbClr val="FF0000"/>
                </a:solidFill>
              </a:rPr>
              <a:t>更换站号</a:t>
            </a:r>
            <a:r>
              <a:rPr lang="zh-CN" altLang="en-US"/>
              <a:t>来实现推后执行和控制相关专用通路的连接。</a:t>
            </a:r>
          </a:p>
          <a:p>
            <a:pPr marL="990600" lvl="1" indent="-455613">
              <a:buSzTx/>
              <a:buFontTx/>
              <a:buAutoNum type="circleNumDbPlain" startAt="3"/>
            </a:pPr>
            <a:r>
              <a:rPr lang="zh-CN" altLang="en-US"/>
              <a:t>每条流水线</a:t>
            </a:r>
            <a:r>
              <a:rPr lang="zh-CN" altLang="en-US">
                <a:solidFill>
                  <a:srgbClr val="FF0000"/>
                </a:solidFill>
              </a:rPr>
              <a:t>输入端</a:t>
            </a:r>
            <a:r>
              <a:rPr lang="zh-CN" altLang="en-US"/>
              <a:t>设置</a:t>
            </a:r>
            <a:r>
              <a:rPr lang="zh-CN" altLang="en-US">
                <a:solidFill>
                  <a:srgbClr val="FF0000"/>
                </a:solidFill>
              </a:rPr>
              <a:t>多组保存站</a:t>
            </a:r>
            <a:r>
              <a:rPr lang="zh-CN" altLang="en-US"/>
              <a:t>，以便发生相关后，可采用</a:t>
            </a:r>
            <a:r>
              <a:rPr lang="zh-CN" altLang="en-US">
                <a:solidFill>
                  <a:srgbClr val="FF0000"/>
                </a:solidFill>
              </a:rPr>
              <a:t>异步的流动方式</a:t>
            </a:r>
            <a:r>
              <a:rPr lang="zh-CN" altLang="en-US"/>
              <a:t>。</a:t>
            </a:r>
          </a:p>
        </p:txBody>
      </p:sp>
      <p:sp>
        <p:nvSpPr>
          <p:cNvPr id="1754116" name="Rectangle 4"/>
          <p:cNvSpPr>
            <a:spLocks noChangeArrowheads="1"/>
          </p:cNvSpPr>
          <p:nvPr/>
        </p:nvSpPr>
        <p:spPr bwMode="auto">
          <a:xfrm>
            <a:off x="5580063" y="620713"/>
            <a:ext cx="3260725" cy="647700"/>
          </a:xfrm>
          <a:prstGeom prst="rect">
            <a:avLst/>
          </a:prstGeom>
          <a:solidFill>
            <a:srgbClr val="CCFF99"/>
          </a:solidFill>
          <a:ln w="28575">
            <a:solidFill>
              <a:srgbClr val="006600"/>
            </a:solidFill>
            <a:miter lim="800000"/>
            <a:headEnd/>
            <a:tailEnd/>
          </a:ln>
          <a:effectLst>
            <a:outerShdw dist="107763" dir="2700000" algn="ctr" rotWithShape="0">
              <a:schemeClr val="bg2">
                <a:alpha val="50000"/>
              </a:schemeClr>
            </a:outerShdw>
          </a:effectLst>
        </p:spPr>
        <p:txBody>
          <a:bodyPr anchor="ctr"/>
          <a:lstStyle/>
          <a:p>
            <a:pPr>
              <a:spcBef>
                <a:spcPct val="0"/>
              </a:spcBef>
            </a:pPr>
            <a:r>
              <a:rPr lang="zh-CN" altLang="en-US">
                <a:solidFill>
                  <a:srgbClr val="CC0066"/>
                </a:solidFill>
                <a:latin typeface="Arial" charset="0"/>
                <a:ea typeface="黑体" pitchFamily="2" charset="-122"/>
              </a:rPr>
              <a:t>局部性相关的处理</a:t>
            </a:r>
          </a:p>
        </p:txBody>
      </p:sp>
    </p:spTree>
  </p:cSld>
  <p:clrMapOvr>
    <a:masterClrMapping/>
  </p:clrMapOvr>
  <p:transition spd="med"/>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C503ABAE-0DA9-4B48-88F1-259C27C9DD22}" type="slidenum">
              <a:rPr lang="zh-CN" altLang="en-US"/>
              <a:pPr/>
              <a:t>76</a:t>
            </a:fld>
            <a:endParaRPr lang="en-US" altLang="zh-CN"/>
          </a:p>
        </p:txBody>
      </p:sp>
      <p:sp>
        <p:nvSpPr>
          <p:cNvPr id="1755138" name="Rectangle 2"/>
          <p:cNvSpPr>
            <a:spLocks noGrp="1" noChangeArrowheads="1"/>
          </p:cNvSpPr>
          <p:nvPr>
            <p:ph type="title"/>
          </p:nvPr>
        </p:nvSpPr>
        <p:spPr/>
        <p:txBody>
          <a:bodyPr/>
          <a:lstStyle/>
          <a:p>
            <a:r>
              <a:rPr lang="en-US" altLang="zh-CN"/>
              <a:t>7.7.3 </a:t>
            </a:r>
            <a:r>
              <a:rPr lang="zh-CN" altLang="en-US"/>
              <a:t>乱序执行和寄存器重命名 </a:t>
            </a:r>
            <a:r>
              <a:rPr lang="zh-CN" altLang="en-US">
                <a:solidFill>
                  <a:srgbClr val="FF0066"/>
                </a:solidFill>
              </a:rPr>
              <a:t>－</a:t>
            </a:r>
            <a:r>
              <a:rPr lang="en-US" altLang="zh-CN">
                <a:solidFill>
                  <a:srgbClr val="FF0066"/>
                </a:solidFill>
              </a:rPr>
              <a:t>Tomasulo</a:t>
            </a:r>
            <a:r>
              <a:rPr lang="zh-CN" altLang="en-US">
                <a:solidFill>
                  <a:srgbClr val="FF0066"/>
                </a:solidFill>
              </a:rPr>
              <a:t>算法</a:t>
            </a:r>
          </a:p>
        </p:txBody>
      </p:sp>
      <p:sp>
        <p:nvSpPr>
          <p:cNvPr id="1755139" name="Rectangle 3"/>
          <p:cNvSpPr>
            <a:spLocks noGrp="1" noChangeArrowheads="1"/>
          </p:cNvSpPr>
          <p:nvPr>
            <p:ph type="body" idx="1"/>
          </p:nvPr>
        </p:nvSpPr>
        <p:spPr>
          <a:xfrm>
            <a:off x="250825" y="981075"/>
            <a:ext cx="8713788" cy="5543550"/>
          </a:xfrm>
          <a:noFill/>
          <a:ln/>
        </p:spPr>
        <p:txBody>
          <a:bodyPr/>
          <a:lstStyle/>
          <a:p>
            <a:pPr marL="266700" indent="-266700">
              <a:buFont typeface="Wingdings" pitchFamily="2" charset="2"/>
              <a:buNone/>
            </a:pPr>
            <a:r>
              <a:rPr lang="en-US" altLang="zh-CN"/>
              <a:t>【</a:t>
            </a:r>
            <a:r>
              <a:rPr lang="zh-CN" altLang="en-US"/>
              <a:t>总结</a:t>
            </a:r>
            <a:r>
              <a:rPr lang="en-US" altLang="zh-CN"/>
              <a:t>】</a:t>
            </a:r>
            <a:br>
              <a:rPr lang="en-US" altLang="zh-CN"/>
            </a:br>
            <a:r>
              <a:rPr lang="en-US" altLang="zh-CN"/>
              <a:t>IBM360/91</a:t>
            </a:r>
            <a:r>
              <a:rPr lang="zh-CN" altLang="en-US"/>
              <a:t>解决</a:t>
            </a:r>
            <a:r>
              <a:rPr lang="zh-CN" altLang="en-US">
                <a:solidFill>
                  <a:srgbClr val="006600"/>
                </a:solidFill>
              </a:rPr>
              <a:t>流水控制</a:t>
            </a:r>
            <a:r>
              <a:rPr lang="zh-CN" altLang="en-US"/>
              <a:t>的一般方法、途径和特点：</a:t>
            </a:r>
          </a:p>
          <a:p>
            <a:pPr marL="266700" indent="-266700">
              <a:buFont typeface="Wingdings" pitchFamily="2" charset="2"/>
              <a:buNone/>
            </a:pPr>
            <a:r>
              <a:rPr lang="en-US" altLang="zh-CN"/>
              <a:t>3. </a:t>
            </a:r>
            <a:r>
              <a:rPr lang="zh-CN" altLang="en-US"/>
              <a:t>特点：</a:t>
            </a:r>
          </a:p>
          <a:p>
            <a:pPr marL="901700" lvl="1" indent="-455613">
              <a:spcBef>
                <a:spcPct val="0"/>
              </a:spcBef>
              <a:buSzTx/>
              <a:buFontTx/>
              <a:buAutoNum type="circleNumDbPlain"/>
            </a:pPr>
            <a:r>
              <a:rPr lang="zh-CN" altLang="en-US">
                <a:solidFill>
                  <a:srgbClr val="FF0000"/>
                </a:solidFill>
              </a:rPr>
              <a:t>简化</a:t>
            </a:r>
            <a:r>
              <a:rPr lang="zh-CN" altLang="en-US"/>
              <a:t>了</a:t>
            </a:r>
            <a:r>
              <a:rPr lang="zh-CN" altLang="en-US">
                <a:solidFill>
                  <a:srgbClr val="FF0000"/>
                </a:solidFill>
              </a:rPr>
              <a:t>相关判断</a:t>
            </a:r>
            <a:r>
              <a:rPr lang="zh-CN" altLang="en-US"/>
              <a:t>的控制：不必对进入流水线各条指令的源操作数地址、目的操作数地址做两两配对的比较，就可判知是否发生了相关。</a:t>
            </a:r>
          </a:p>
          <a:p>
            <a:pPr marL="901700" lvl="1" indent="-455613">
              <a:spcBef>
                <a:spcPct val="0"/>
              </a:spcBef>
              <a:buSzTx/>
              <a:buFontTx/>
              <a:buAutoNum type="circleNumDbPlain"/>
            </a:pPr>
            <a:r>
              <a:rPr lang="zh-CN" altLang="en-US"/>
              <a:t>对异步流动的</a:t>
            </a:r>
            <a:r>
              <a:rPr lang="zh-CN" altLang="en-US">
                <a:solidFill>
                  <a:srgbClr val="FF0000"/>
                </a:solidFill>
              </a:rPr>
              <a:t>先写后读</a:t>
            </a:r>
            <a:r>
              <a:rPr lang="zh-CN" altLang="en-US"/>
              <a:t>、</a:t>
            </a:r>
            <a:r>
              <a:rPr lang="zh-CN" altLang="en-US">
                <a:solidFill>
                  <a:srgbClr val="FF0000"/>
                </a:solidFill>
              </a:rPr>
              <a:t>先读后写</a:t>
            </a:r>
            <a:r>
              <a:rPr lang="zh-CN" altLang="en-US"/>
              <a:t>、</a:t>
            </a:r>
            <a:r>
              <a:rPr lang="zh-CN" altLang="en-US">
                <a:solidFill>
                  <a:srgbClr val="FF0000"/>
                </a:solidFill>
              </a:rPr>
              <a:t>写－写相关</a:t>
            </a:r>
            <a:r>
              <a:rPr lang="zh-CN" altLang="en-US"/>
              <a:t>都能很方便且不加区分地予以解决。</a:t>
            </a:r>
          </a:p>
          <a:p>
            <a:pPr marL="901700" lvl="1" indent="-455613">
              <a:spcBef>
                <a:spcPct val="0"/>
              </a:spcBef>
              <a:buSzTx/>
              <a:buFontTx/>
              <a:buAutoNum type="circleNumDbPlain" startAt="3"/>
            </a:pPr>
            <a:r>
              <a:rPr lang="zh-CN" altLang="en-US">
                <a:solidFill>
                  <a:srgbClr val="0000FF"/>
                </a:solidFill>
              </a:rPr>
              <a:t>相关专用通路</a:t>
            </a:r>
            <a:r>
              <a:rPr lang="zh-CN" altLang="en-US"/>
              <a:t>采用</a:t>
            </a:r>
            <a:r>
              <a:rPr lang="zh-CN" altLang="en-US">
                <a:solidFill>
                  <a:srgbClr val="FF0000"/>
                </a:solidFill>
              </a:rPr>
              <a:t>总线方式</a:t>
            </a:r>
            <a:r>
              <a:rPr lang="zh-CN" altLang="en-US"/>
              <a:t>，可为各种相关所共用，简化了硬件。</a:t>
            </a:r>
          </a:p>
          <a:p>
            <a:pPr marL="901700" lvl="1" indent="-455613">
              <a:spcBef>
                <a:spcPct val="0"/>
              </a:spcBef>
              <a:buSzTx/>
              <a:buFontTx/>
              <a:buAutoNum type="circleNumDbPlain" startAt="3"/>
            </a:pPr>
            <a:r>
              <a:rPr lang="zh-CN" altLang="en-US"/>
              <a:t>多条流水线采用</a:t>
            </a:r>
            <a:r>
              <a:rPr lang="zh-CN" altLang="en-US">
                <a:solidFill>
                  <a:srgbClr val="FF0000"/>
                </a:solidFill>
              </a:rPr>
              <a:t>异步并行</a:t>
            </a:r>
            <a:r>
              <a:rPr lang="zh-CN" altLang="en-US"/>
              <a:t>，且多条相关的指令可以一直链接下去，使系统有高的性能。</a:t>
            </a:r>
          </a:p>
        </p:txBody>
      </p:sp>
      <p:sp>
        <p:nvSpPr>
          <p:cNvPr id="1755140" name="Rectangle 4"/>
          <p:cNvSpPr>
            <a:spLocks noChangeArrowheads="1"/>
          </p:cNvSpPr>
          <p:nvPr/>
        </p:nvSpPr>
        <p:spPr bwMode="auto">
          <a:xfrm>
            <a:off x="5580063" y="620713"/>
            <a:ext cx="3260725" cy="647700"/>
          </a:xfrm>
          <a:prstGeom prst="rect">
            <a:avLst/>
          </a:prstGeom>
          <a:solidFill>
            <a:srgbClr val="CCFF99"/>
          </a:solidFill>
          <a:ln w="28575">
            <a:solidFill>
              <a:srgbClr val="006600"/>
            </a:solidFill>
            <a:miter lim="800000"/>
            <a:headEnd/>
            <a:tailEnd/>
          </a:ln>
          <a:effectLst>
            <a:outerShdw dist="107763" dir="2700000" algn="ctr" rotWithShape="0">
              <a:schemeClr val="bg2">
                <a:alpha val="50000"/>
              </a:schemeClr>
            </a:outerShdw>
          </a:effectLst>
        </p:spPr>
        <p:txBody>
          <a:bodyPr anchor="ctr"/>
          <a:lstStyle/>
          <a:p>
            <a:pPr>
              <a:spcBef>
                <a:spcPct val="0"/>
              </a:spcBef>
            </a:pPr>
            <a:r>
              <a:rPr lang="zh-CN" altLang="en-US">
                <a:solidFill>
                  <a:srgbClr val="CC0066"/>
                </a:solidFill>
                <a:latin typeface="Arial" charset="0"/>
                <a:ea typeface="黑体" pitchFamily="2" charset="-122"/>
              </a:rPr>
              <a:t>局部性相关的处理</a:t>
            </a:r>
          </a:p>
        </p:txBody>
      </p:sp>
    </p:spTree>
  </p:cSld>
  <p:clrMapOvr>
    <a:masterClrMapping/>
  </p:clrMapOvr>
  <p:transition spd="med"/>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4"/>
          <p:cNvSpPr>
            <a:spLocks noGrp="1"/>
          </p:cNvSpPr>
          <p:nvPr>
            <p:ph type="sldNum" sz="quarter" idx="11"/>
          </p:nvPr>
        </p:nvSpPr>
        <p:spPr/>
        <p:txBody>
          <a:bodyPr/>
          <a:lstStyle/>
          <a:p>
            <a:fld id="{8A34E578-0A8A-4DF9-B94B-7ACA1C07FAC7}" type="slidenum">
              <a:rPr lang="zh-CN" altLang="en-US"/>
              <a:pPr/>
              <a:t>77</a:t>
            </a:fld>
            <a:endParaRPr lang="en-US" altLang="zh-CN"/>
          </a:p>
        </p:txBody>
      </p:sp>
      <p:sp>
        <p:nvSpPr>
          <p:cNvPr id="1756162" name="Rectangle 2"/>
          <p:cNvSpPr>
            <a:spLocks noGrp="1" noChangeArrowheads="1"/>
          </p:cNvSpPr>
          <p:nvPr>
            <p:ph type="title"/>
          </p:nvPr>
        </p:nvSpPr>
        <p:spPr/>
        <p:txBody>
          <a:bodyPr/>
          <a:lstStyle/>
          <a:p>
            <a:r>
              <a:rPr lang="en-US" altLang="zh-CN"/>
              <a:t>7.7.3 </a:t>
            </a:r>
            <a:r>
              <a:rPr lang="zh-CN" altLang="en-US"/>
              <a:t>乱序执行和寄存器重命名 </a:t>
            </a:r>
            <a:r>
              <a:rPr lang="zh-CN" altLang="en-US">
                <a:solidFill>
                  <a:srgbClr val="FF0066"/>
                </a:solidFill>
              </a:rPr>
              <a:t>－</a:t>
            </a:r>
            <a:r>
              <a:rPr lang="en-US" altLang="zh-CN">
                <a:solidFill>
                  <a:srgbClr val="FF0066"/>
                </a:solidFill>
              </a:rPr>
              <a:t>Tomasulo</a:t>
            </a:r>
            <a:r>
              <a:rPr lang="zh-CN" altLang="en-US">
                <a:solidFill>
                  <a:srgbClr val="FF0066"/>
                </a:solidFill>
              </a:rPr>
              <a:t>算法</a:t>
            </a:r>
          </a:p>
        </p:txBody>
      </p:sp>
      <p:sp>
        <p:nvSpPr>
          <p:cNvPr id="1756174" name="Rectangle 14"/>
          <p:cNvSpPr>
            <a:spLocks noGrp="1" noChangeArrowheads="1"/>
          </p:cNvSpPr>
          <p:nvPr>
            <p:ph type="body" idx="1"/>
          </p:nvPr>
        </p:nvSpPr>
        <p:spPr>
          <a:xfrm>
            <a:off x="457200" y="1341438"/>
            <a:ext cx="8651875" cy="5400675"/>
          </a:xfrm>
          <a:noFill/>
          <a:ln/>
        </p:spPr>
        <p:txBody>
          <a:bodyPr/>
          <a:lstStyle/>
          <a:p>
            <a:pPr marL="0" indent="0">
              <a:spcBef>
                <a:spcPct val="0"/>
              </a:spcBef>
              <a:buFont typeface="Wingdings" pitchFamily="2" charset="2"/>
              <a:buNone/>
            </a:pPr>
            <a:r>
              <a:rPr lang="zh-CN" altLang="en-US"/>
              <a:t>      </a:t>
            </a:r>
            <a:r>
              <a:rPr lang="zh-CN" altLang="en-US" u="sng"/>
              <a:t>现代</a:t>
            </a:r>
            <a:r>
              <a:rPr lang="zh-CN" altLang="en-US" u="sng">
                <a:solidFill>
                  <a:srgbClr val="0000FF"/>
                </a:solidFill>
              </a:rPr>
              <a:t>超标量处理器</a:t>
            </a:r>
            <a:r>
              <a:rPr lang="zh-CN" altLang="en-US" u="sng"/>
              <a:t>体系结构均基于</a:t>
            </a:r>
            <a:r>
              <a:rPr lang="en-US" altLang="zh-CN" u="sng">
                <a:solidFill>
                  <a:srgbClr val="CC0066"/>
                </a:solidFill>
              </a:rPr>
              <a:t>IBM360/91</a:t>
            </a:r>
            <a:r>
              <a:rPr lang="zh-CN" altLang="en-US" u="sng"/>
              <a:t>采用的</a:t>
            </a:r>
            <a:r>
              <a:rPr lang="en-US" altLang="zh-CN" u="sng">
                <a:solidFill>
                  <a:srgbClr val="006600"/>
                </a:solidFill>
              </a:rPr>
              <a:t>Tomasulo</a:t>
            </a:r>
            <a:r>
              <a:rPr lang="zh-CN" altLang="en-US" u="sng"/>
              <a:t>和</a:t>
            </a:r>
            <a:r>
              <a:rPr lang="en-US" altLang="zh-CN" u="sng">
                <a:solidFill>
                  <a:srgbClr val="CC0066"/>
                </a:solidFill>
              </a:rPr>
              <a:t>CDC6600</a:t>
            </a:r>
            <a:r>
              <a:rPr lang="zh-CN" altLang="en-US" u="sng"/>
              <a:t>采用的</a:t>
            </a:r>
            <a:r>
              <a:rPr lang="en-US" altLang="zh-CN" u="sng">
                <a:solidFill>
                  <a:srgbClr val="006600"/>
                </a:solidFill>
              </a:rPr>
              <a:t>Scoreboard</a:t>
            </a:r>
            <a:r>
              <a:rPr lang="en-US" altLang="zh-CN" u="sng">
                <a:solidFill>
                  <a:srgbClr val="006600"/>
                </a:solidFill>
                <a:latin typeface="宋体" charset="-122"/>
              </a:rPr>
              <a:t>(</a:t>
            </a:r>
            <a:r>
              <a:rPr lang="zh-CN" altLang="en-US" u="sng">
                <a:solidFill>
                  <a:srgbClr val="006600"/>
                </a:solidFill>
              </a:rPr>
              <a:t>计分牌</a:t>
            </a:r>
            <a:r>
              <a:rPr lang="en-US" altLang="zh-CN" u="sng">
                <a:solidFill>
                  <a:srgbClr val="006600"/>
                </a:solidFill>
                <a:latin typeface="宋体" charset="-122"/>
              </a:rPr>
              <a:t>)</a:t>
            </a:r>
            <a:r>
              <a:rPr lang="zh-CN" altLang="en-US" u="sng"/>
              <a:t>动态调度技术。</a:t>
            </a:r>
          </a:p>
          <a:p>
            <a:pPr marL="0" indent="0">
              <a:spcBef>
                <a:spcPct val="0"/>
              </a:spcBef>
              <a:buFont typeface="Wingdings" pitchFamily="2" charset="2"/>
              <a:buNone/>
            </a:pPr>
            <a:endParaRPr lang="zh-CN" altLang="en-US"/>
          </a:p>
          <a:p>
            <a:pPr marL="0" indent="0">
              <a:spcBef>
                <a:spcPct val="0"/>
              </a:spcBef>
              <a:buFont typeface="Wingdings" pitchFamily="2" charset="2"/>
              <a:buNone/>
            </a:pPr>
            <a:endParaRPr lang="zh-CN" altLang="en-US"/>
          </a:p>
          <a:p>
            <a:pPr marL="0" indent="0">
              <a:spcBef>
                <a:spcPct val="0"/>
              </a:spcBef>
              <a:buFont typeface="Wingdings" pitchFamily="2" charset="2"/>
              <a:buNone/>
            </a:pPr>
            <a:endParaRPr lang="zh-CN" altLang="en-US"/>
          </a:p>
          <a:p>
            <a:pPr marL="0" indent="0">
              <a:spcBef>
                <a:spcPct val="0"/>
              </a:spcBef>
              <a:buFont typeface="Wingdings" pitchFamily="2" charset="2"/>
              <a:buNone/>
            </a:pPr>
            <a:r>
              <a:rPr lang="zh-CN" altLang="en-US"/>
              <a:t>      基于</a:t>
            </a:r>
            <a:r>
              <a:rPr lang="en-US" altLang="zh-CN"/>
              <a:t>Tomasulo</a:t>
            </a:r>
            <a:r>
              <a:rPr lang="zh-CN" altLang="en-US"/>
              <a:t>算法实现</a:t>
            </a:r>
            <a:r>
              <a:rPr lang="zh-CN" altLang="en-US">
                <a:solidFill>
                  <a:srgbClr val="FF0066"/>
                </a:solidFill>
              </a:rPr>
              <a:t>猜测</a:t>
            </a:r>
            <a:r>
              <a:rPr lang="zh-CN" altLang="en-US"/>
              <a:t>执行的方法，已经在</a:t>
            </a:r>
            <a:r>
              <a:rPr lang="en-US" altLang="zh-CN"/>
              <a:t>PowerPC 603/604/G3/G4</a:t>
            </a:r>
            <a:r>
              <a:rPr lang="zh-CN" altLang="en-US"/>
              <a:t>、</a:t>
            </a:r>
            <a:r>
              <a:rPr lang="en-US" altLang="zh-CN"/>
              <a:t>MIPS R10000/R12000</a:t>
            </a:r>
            <a:r>
              <a:rPr lang="zh-CN" altLang="en-US"/>
              <a:t>、</a:t>
            </a:r>
            <a:r>
              <a:rPr lang="en-US" altLang="zh-CN"/>
              <a:t>Intel Pentium II/III/4</a:t>
            </a:r>
            <a:r>
              <a:rPr lang="zh-CN" altLang="en-US"/>
              <a:t>、</a:t>
            </a:r>
            <a:r>
              <a:rPr lang="en-US" altLang="zh-CN"/>
              <a:t>AMD K5/K6/Athlon</a:t>
            </a:r>
            <a:r>
              <a:rPr lang="zh-CN" altLang="en-US"/>
              <a:t>、</a:t>
            </a:r>
            <a:br>
              <a:rPr lang="zh-CN" altLang="en-US"/>
            </a:br>
            <a:r>
              <a:rPr lang="en-US" altLang="zh-CN"/>
              <a:t>Alpha 21264 </a:t>
            </a:r>
            <a:r>
              <a:rPr lang="zh-CN" altLang="en-US"/>
              <a:t>等处理器上实现。</a:t>
            </a:r>
          </a:p>
        </p:txBody>
      </p:sp>
      <p:sp>
        <p:nvSpPr>
          <p:cNvPr id="1756175" name="Text Box 15"/>
          <p:cNvSpPr txBox="1">
            <a:spLocks noChangeArrowheads="1"/>
          </p:cNvSpPr>
          <p:nvPr/>
        </p:nvSpPr>
        <p:spPr bwMode="auto">
          <a:xfrm>
            <a:off x="3851275" y="2170113"/>
            <a:ext cx="1800225" cy="822325"/>
          </a:xfrm>
          <a:prstGeom prst="rect">
            <a:avLst/>
          </a:prstGeom>
          <a:noFill/>
          <a:ln w="28575" algn="ctr">
            <a:noFill/>
            <a:miter lim="800000"/>
            <a:headEnd/>
            <a:tailEnd type="none" w="med" len="lg"/>
          </a:ln>
          <a:effectLst/>
        </p:spPr>
        <p:txBody>
          <a:bodyPr>
            <a:spAutoFit/>
          </a:bodyPr>
          <a:lstStyle/>
          <a:p>
            <a:pPr>
              <a:spcBef>
                <a:spcPct val="0"/>
              </a:spcBef>
            </a:pPr>
            <a:r>
              <a:rPr lang="zh-CN" altLang="en-US" sz="2400">
                <a:solidFill>
                  <a:srgbClr val="FF6600"/>
                </a:solidFill>
                <a:latin typeface="Arial" charset="0"/>
              </a:rPr>
              <a:t>性能＞</a:t>
            </a:r>
          </a:p>
          <a:p>
            <a:pPr>
              <a:spcBef>
                <a:spcPct val="0"/>
              </a:spcBef>
            </a:pPr>
            <a:r>
              <a:rPr lang="zh-CN" altLang="en-US" sz="2400">
                <a:solidFill>
                  <a:srgbClr val="FF6600"/>
                </a:solidFill>
                <a:latin typeface="Arial" charset="0"/>
              </a:rPr>
              <a:t>硬件开销＞</a:t>
            </a:r>
          </a:p>
        </p:txBody>
      </p:sp>
      <p:sp>
        <p:nvSpPr>
          <p:cNvPr id="1756176" name="Text Box 16"/>
          <p:cNvSpPr txBox="1">
            <a:spLocks noChangeArrowheads="1"/>
          </p:cNvSpPr>
          <p:nvPr/>
        </p:nvSpPr>
        <p:spPr bwMode="auto">
          <a:xfrm>
            <a:off x="684213" y="3019425"/>
            <a:ext cx="4032250" cy="519113"/>
          </a:xfrm>
          <a:prstGeom prst="rect">
            <a:avLst/>
          </a:prstGeom>
          <a:noFill/>
          <a:ln w="28575" algn="ctr">
            <a:noFill/>
            <a:miter lim="800000"/>
            <a:headEnd/>
            <a:tailEnd type="none" w="med" len="lg"/>
          </a:ln>
          <a:effectLst/>
        </p:spPr>
        <p:txBody>
          <a:bodyPr>
            <a:spAutoFit/>
          </a:bodyPr>
          <a:lstStyle/>
          <a:p>
            <a:r>
              <a:rPr lang="zh-CN" altLang="en-US">
                <a:solidFill>
                  <a:srgbClr val="0000FF"/>
                </a:solidFill>
                <a:latin typeface="Arial" charset="0"/>
              </a:rPr>
              <a:t>高性能的超标量处理器</a:t>
            </a:r>
          </a:p>
        </p:txBody>
      </p:sp>
      <p:sp>
        <p:nvSpPr>
          <p:cNvPr id="1756177" name="Freeform 17"/>
          <p:cNvSpPr>
            <a:spLocks/>
          </p:cNvSpPr>
          <p:nvPr/>
        </p:nvSpPr>
        <p:spPr bwMode="auto">
          <a:xfrm>
            <a:off x="2555875" y="2170113"/>
            <a:ext cx="1655763" cy="287337"/>
          </a:xfrm>
          <a:custGeom>
            <a:avLst/>
            <a:gdLst/>
            <a:ahLst/>
            <a:cxnLst>
              <a:cxn ang="0">
                <a:pos x="0" y="0"/>
              </a:cxn>
              <a:cxn ang="0">
                <a:pos x="363" y="136"/>
              </a:cxn>
              <a:cxn ang="0">
                <a:pos x="1043" y="181"/>
              </a:cxn>
            </a:cxnLst>
            <a:rect l="0" t="0" r="r" b="b"/>
            <a:pathLst>
              <a:path w="1043" h="181">
                <a:moveTo>
                  <a:pt x="0" y="0"/>
                </a:moveTo>
                <a:cubicBezTo>
                  <a:pt x="94" y="53"/>
                  <a:pt x="189" y="106"/>
                  <a:pt x="363" y="136"/>
                </a:cubicBezTo>
                <a:cubicBezTo>
                  <a:pt x="537" y="166"/>
                  <a:pt x="790" y="173"/>
                  <a:pt x="1043" y="181"/>
                </a:cubicBezTo>
              </a:path>
            </a:pathLst>
          </a:custGeom>
          <a:noFill/>
          <a:ln w="28575" cap="flat" cmpd="sng">
            <a:solidFill>
              <a:srgbClr val="FF6600"/>
            </a:solidFill>
            <a:prstDash val="solid"/>
            <a:round/>
            <a:headEnd type="none" w="med" len="med"/>
            <a:tailEnd type="triangle" w="med" len="lg"/>
          </a:ln>
          <a:effectLst/>
        </p:spPr>
        <p:txBody>
          <a:bodyPr wrap="none" anchor="ctr"/>
          <a:lstStyle/>
          <a:p>
            <a:endParaRPr lang="zh-CN" altLang="en-US"/>
          </a:p>
        </p:txBody>
      </p:sp>
      <p:sp>
        <p:nvSpPr>
          <p:cNvPr id="1756178" name="Freeform 18"/>
          <p:cNvSpPr>
            <a:spLocks/>
          </p:cNvSpPr>
          <p:nvPr/>
        </p:nvSpPr>
        <p:spPr bwMode="auto">
          <a:xfrm>
            <a:off x="5219700" y="2241550"/>
            <a:ext cx="1008063" cy="215900"/>
          </a:xfrm>
          <a:custGeom>
            <a:avLst/>
            <a:gdLst/>
            <a:ahLst/>
            <a:cxnLst>
              <a:cxn ang="0">
                <a:pos x="0" y="136"/>
              </a:cxn>
              <a:cxn ang="0">
                <a:pos x="317" y="91"/>
              </a:cxn>
              <a:cxn ang="0">
                <a:pos x="544" y="0"/>
              </a:cxn>
            </a:cxnLst>
            <a:rect l="0" t="0" r="r" b="b"/>
            <a:pathLst>
              <a:path w="544" h="136">
                <a:moveTo>
                  <a:pt x="0" y="136"/>
                </a:moveTo>
                <a:cubicBezTo>
                  <a:pt x="113" y="125"/>
                  <a:pt x="226" y="114"/>
                  <a:pt x="317" y="91"/>
                </a:cubicBezTo>
                <a:cubicBezTo>
                  <a:pt x="408" y="68"/>
                  <a:pt x="476" y="34"/>
                  <a:pt x="544" y="0"/>
                </a:cubicBezTo>
              </a:path>
            </a:pathLst>
          </a:custGeom>
          <a:noFill/>
          <a:ln w="28575" cap="flat" cmpd="sng">
            <a:solidFill>
              <a:srgbClr val="FF6600"/>
            </a:solidFill>
            <a:prstDash val="solid"/>
            <a:round/>
            <a:headEnd type="none" w="med" len="med"/>
            <a:tailEnd type="triangle" w="med" len="lg"/>
          </a:ln>
          <a:effectLst/>
        </p:spPr>
        <p:txBody>
          <a:bodyPr wrap="none" anchor="ctr"/>
          <a:lstStyle/>
          <a:p>
            <a:endParaRPr lang="zh-CN" altLang="en-US"/>
          </a:p>
        </p:txBody>
      </p:sp>
      <p:sp>
        <p:nvSpPr>
          <p:cNvPr id="1756179" name="Freeform 19"/>
          <p:cNvSpPr>
            <a:spLocks/>
          </p:cNvSpPr>
          <p:nvPr/>
        </p:nvSpPr>
        <p:spPr bwMode="auto">
          <a:xfrm>
            <a:off x="2411413" y="2170113"/>
            <a:ext cx="1512887" cy="647700"/>
          </a:xfrm>
          <a:custGeom>
            <a:avLst/>
            <a:gdLst/>
            <a:ahLst/>
            <a:cxnLst>
              <a:cxn ang="0">
                <a:pos x="0" y="0"/>
              </a:cxn>
              <a:cxn ang="0">
                <a:pos x="499" y="318"/>
              </a:cxn>
              <a:cxn ang="0">
                <a:pos x="862" y="363"/>
              </a:cxn>
            </a:cxnLst>
            <a:rect l="0" t="0" r="r" b="b"/>
            <a:pathLst>
              <a:path w="862" h="379">
                <a:moveTo>
                  <a:pt x="0" y="0"/>
                </a:moveTo>
                <a:cubicBezTo>
                  <a:pt x="177" y="128"/>
                  <a:pt x="355" y="257"/>
                  <a:pt x="499" y="318"/>
                </a:cubicBezTo>
                <a:cubicBezTo>
                  <a:pt x="643" y="379"/>
                  <a:pt x="752" y="371"/>
                  <a:pt x="862" y="363"/>
                </a:cubicBezTo>
              </a:path>
            </a:pathLst>
          </a:custGeom>
          <a:noFill/>
          <a:ln w="28575" cap="flat" cmpd="sng">
            <a:solidFill>
              <a:srgbClr val="FF6600"/>
            </a:solidFill>
            <a:prstDash val="solid"/>
            <a:round/>
            <a:headEnd type="none" w="med" len="med"/>
            <a:tailEnd type="triangle" w="med" len="lg"/>
          </a:ln>
          <a:effectLst/>
        </p:spPr>
        <p:txBody>
          <a:bodyPr wrap="none" anchor="ctr"/>
          <a:lstStyle/>
          <a:p>
            <a:endParaRPr lang="zh-CN" altLang="en-US"/>
          </a:p>
        </p:txBody>
      </p:sp>
      <p:sp>
        <p:nvSpPr>
          <p:cNvPr id="1756180" name="Freeform 20"/>
          <p:cNvSpPr>
            <a:spLocks/>
          </p:cNvSpPr>
          <p:nvPr/>
        </p:nvSpPr>
        <p:spPr bwMode="auto">
          <a:xfrm>
            <a:off x="5508625" y="2241550"/>
            <a:ext cx="863600" cy="504825"/>
          </a:xfrm>
          <a:custGeom>
            <a:avLst/>
            <a:gdLst/>
            <a:ahLst/>
            <a:cxnLst>
              <a:cxn ang="0">
                <a:pos x="0" y="363"/>
              </a:cxn>
              <a:cxn ang="0">
                <a:pos x="272" y="273"/>
              </a:cxn>
              <a:cxn ang="0">
                <a:pos x="499" y="0"/>
              </a:cxn>
            </a:cxnLst>
            <a:rect l="0" t="0" r="r" b="b"/>
            <a:pathLst>
              <a:path w="499" h="363">
                <a:moveTo>
                  <a:pt x="0" y="363"/>
                </a:moveTo>
                <a:cubicBezTo>
                  <a:pt x="94" y="348"/>
                  <a:pt x="189" y="333"/>
                  <a:pt x="272" y="273"/>
                </a:cubicBezTo>
                <a:cubicBezTo>
                  <a:pt x="355" y="213"/>
                  <a:pt x="427" y="106"/>
                  <a:pt x="499" y="0"/>
                </a:cubicBezTo>
              </a:path>
            </a:pathLst>
          </a:custGeom>
          <a:noFill/>
          <a:ln w="28575" cap="flat" cmpd="sng">
            <a:solidFill>
              <a:srgbClr val="FF6600"/>
            </a:solidFill>
            <a:prstDash val="solid"/>
            <a:round/>
            <a:headEnd type="none" w="med" len="med"/>
            <a:tailEnd type="triangle" w="med" len="lg"/>
          </a:ln>
          <a:effectLst/>
        </p:spPr>
        <p:txBody>
          <a:bodyPr wrap="none" anchor="ctr"/>
          <a:lstStyle/>
          <a:p>
            <a:endParaRPr lang="zh-CN" altLang="en-US"/>
          </a:p>
        </p:txBody>
      </p:sp>
      <p:sp>
        <p:nvSpPr>
          <p:cNvPr id="1756181" name="Freeform 21"/>
          <p:cNvSpPr>
            <a:spLocks/>
          </p:cNvSpPr>
          <p:nvPr/>
        </p:nvSpPr>
        <p:spPr bwMode="auto">
          <a:xfrm>
            <a:off x="166688" y="1557338"/>
            <a:ext cx="804862" cy="1692275"/>
          </a:xfrm>
          <a:custGeom>
            <a:avLst/>
            <a:gdLst/>
            <a:ahLst/>
            <a:cxnLst>
              <a:cxn ang="0">
                <a:pos x="416" y="1066"/>
              </a:cxn>
              <a:cxn ang="0">
                <a:pos x="53" y="613"/>
              </a:cxn>
              <a:cxn ang="0">
                <a:pos x="99" y="68"/>
              </a:cxn>
              <a:cxn ang="0">
                <a:pos x="507" y="205"/>
              </a:cxn>
            </a:cxnLst>
            <a:rect l="0" t="0" r="r" b="b"/>
            <a:pathLst>
              <a:path w="507" h="1066">
                <a:moveTo>
                  <a:pt x="416" y="1066"/>
                </a:moveTo>
                <a:cubicBezTo>
                  <a:pt x="261" y="922"/>
                  <a:pt x="106" y="779"/>
                  <a:pt x="53" y="613"/>
                </a:cubicBezTo>
                <a:cubicBezTo>
                  <a:pt x="0" y="447"/>
                  <a:pt x="23" y="136"/>
                  <a:pt x="99" y="68"/>
                </a:cubicBezTo>
                <a:cubicBezTo>
                  <a:pt x="175" y="0"/>
                  <a:pt x="341" y="102"/>
                  <a:pt x="507" y="205"/>
                </a:cubicBezTo>
              </a:path>
            </a:pathLst>
          </a:custGeom>
          <a:noFill/>
          <a:ln w="28575" cap="flat" cmpd="sng">
            <a:solidFill>
              <a:srgbClr val="0000FF"/>
            </a:solidFill>
            <a:prstDash val="solid"/>
            <a:round/>
            <a:headEnd type="none" w="med" len="med"/>
            <a:tailEnd type="triangle" w="med" len="lg"/>
          </a:ln>
          <a:effectLst/>
        </p:spPr>
        <p:txBody>
          <a:bodyPr wrap="none" anchor="ctr"/>
          <a:lstStyle/>
          <a:p>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1756174">
                                            <p:txEl>
                                              <p:pRg st="0" end="0"/>
                                            </p:txEl>
                                          </p:spTgt>
                                        </p:tgtEl>
                                        <p:attrNameLst>
                                          <p:attrName>style.visibility</p:attrName>
                                        </p:attrNameLst>
                                      </p:cBhvr>
                                      <p:to>
                                        <p:strVal val="visible"/>
                                      </p:to>
                                    </p:set>
                                    <p:animEffect transition="in" filter="slide(fromBottom)">
                                      <p:cBhvr>
                                        <p:cTn id="7" dur="500"/>
                                        <p:tgtEl>
                                          <p:spTgt spid="17561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756177"/>
                                        </p:tgtEl>
                                        <p:attrNameLst>
                                          <p:attrName>style.visibility</p:attrName>
                                        </p:attrNameLst>
                                      </p:cBhvr>
                                      <p:to>
                                        <p:strVal val="visible"/>
                                      </p:to>
                                    </p:set>
                                    <p:animEffect transition="in" filter="strips(downRight)">
                                      <p:cBhvr>
                                        <p:cTn id="12" dur="500"/>
                                        <p:tgtEl>
                                          <p:spTgt spid="1756177"/>
                                        </p:tgtEl>
                                      </p:cBhvr>
                                    </p:animEffect>
                                  </p:childTnLst>
                                </p:cTn>
                              </p:par>
                              <p:par>
                                <p:cTn id="13" presetID="18" presetClass="entr" presetSubtype="6" fill="hold" grpId="0" nodeType="withEffect">
                                  <p:stCondLst>
                                    <p:cond delay="0"/>
                                  </p:stCondLst>
                                  <p:childTnLst>
                                    <p:set>
                                      <p:cBhvr>
                                        <p:cTn id="14" dur="1" fill="hold">
                                          <p:stCondLst>
                                            <p:cond delay="0"/>
                                          </p:stCondLst>
                                        </p:cTn>
                                        <p:tgtEl>
                                          <p:spTgt spid="1756179"/>
                                        </p:tgtEl>
                                        <p:attrNameLst>
                                          <p:attrName>style.visibility</p:attrName>
                                        </p:attrNameLst>
                                      </p:cBhvr>
                                      <p:to>
                                        <p:strVal val="visible"/>
                                      </p:to>
                                    </p:set>
                                    <p:animEffect transition="in" filter="strips(downRight)">
                                      <p:cBhvr>
                                        <p:cTn id="15" dur="500"/>
                                        <p:tgtEl>
                                          <p:spTgt spid="1756179"/>
                                        </p:tgtEl>
                                      </p:cBhvr>
                                    </p:animEffect>
                                  </p:childTnLst>
                                </p:cTn>
                              </p:par>
                            </p:childTnLst>
                          </p:cTn>
                        </p:par>
                        <p:par>
                          <p:cTn id="16" fill="hold">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1756175"/>
                                        </p:tgtEl>
                                        <p:attrNameLst>
                                          <p:attrName>style.visibility</p:attrName>
                                        </p:attrNameLst>
                                      </p:cBhvr>
                                      <p:to>
                                        <p:strVal val="visible"/>
                                      </p:to>
                                    </p:set>
                                    <p:animEffect transition="in" filter="wipe(left)">
                                      <p:cBhvr>
                                        <p:cTn id="19" dur="500"/>
                                        <p:tgtEl>
                                          <p:spTgt spid="1756175"/>
                                        </p:tgtEl>
                                      </p:cBhvr>
                                    </p:animEffect>
                                  </p:childTnLst>
                                </p:cTn>
                              </p:par>
                            </p:childTnLst>
                          </p:cTn>
                        </p:par>
                        <p:par>
                          <p:cTn id="20" fill="hold">
                            <p:stCondLst>
                              <p:cond delay="1000"/>
                            </p:stCondLst>
                            <p:childTnLst>
                              <p:par>
                                <p:cTn id="21" presetID="18" presetClass="entr" presetSubtype="6" fill="hold" grpId="0" nodeType="afterEffect">
                                  <p:stCondLst>
                                    <p:cond delay="0"/>
                                  </p:stCondLst>
                                  <p:childTnLst>
                                    <p:set>
                                      <p:cBhvr>
                                        <p:cTn id="22" dur="1" fill="hold">
                                          <p:stCondLst>
                                            <p:cond delay="0"/>
                                          </p:stCondLst>
                                        </p:cTn>
                                        <p:tgtEl>
                                          <p:spTgt spid="1756178"/>
                                        </p:tgtEl>
                                        <p:attrNameLst>
                                          <p:attrName>style.visibility</p:attrName>
                                        </p:attrNameLst>
                                      </p:cBhvr>
                                      <p:to>
                                        <p:strVal val="visible"/>
                                      </p:to>
                                    </p:set>
                                    <p:animEffect transition="in" filter="strips(downRight)">
                                      <p:cBhvr>
                                        <p:cTn id="23" dur="500"/>
                                        <p:tgtEl>
                                          <p:spTgt spid="1756178"/>
                                        </p:tgtEl>
                                      </p:cBhvr>
                                    </p:animEffect>
                                  </p:childTnLst>
                                </p:cTn>
                              </p:par>
                              <p:par>
                                <p:cTn id="24" presetID="18" presetClass="entr" presetSubtype="6" fill="hold" grpId="0" nodeType="withEffect">
                                  <p:stCondLst>
                                    <p:cond delay="0"/>
                                  </p:stCondLst>
                                  <p:childTnLst>
                                    <p:set>
                                      <p:cBhvr>
                                        <p:cTn id="25" dur="1" fill="hold">
                                          <p:stCondLst>
                                            <p:cond delay="0"/>
                                          </p:stCondLst>
                                        </p:cTn>
                                        <p:tgtEl>
                                          <p:spTgt spid="1756180"/>
                                        </p:tgtEl>
                                        <p:attrNameLst>
                                          <p:attrName>style.visibility</p:attrName>
                                        </p:attrNameLst>
                                      </p:cBhvr>
                                      <p:to>
                                        <p:strVal val="visible"/>
                                      </p:to>
                                    </p:set>
                                    <p:animEffect transition="in" filter="strips(downRight)">
                                      <p:cBhvr>
                                        <p:cTn id="26" dur="500"/>
                                        <p:tgtEl>
                                          <p:spTgt spid="175618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756176"/>
                                        </p:tgtEl>
                                        <p:attrNameLst>
                                          <p:attrName>style.visibility</p:attrName>
                                        </p:attrNameLst>
                                      </p:cBhvr>
                                      <p:to>
                                        <p:strVal val="visible"/>
                                      </p:to>
                                    </p:set>
                                    <p:animEffect transition="in" filter="wipe(down)">
                                      <p:cBhvr>
                                        <p:cTn id="31" dur="500"/>
                                        <p:tgtEl>
                                          <p:spTgt spid="1756176"/>
                                        </p:tgtEl>
                                      </p:cBhvr>
                                    </p:animEffect>
                                  </p:childTnLst>
                                </p:cTn>
                              </p:par>
                            </p:childTnLst>
                          </p:cTn>
                        </p:par>
                        <p:par>
                          <p:cTn id="32" fill="hold">
                            <p:stCondLst>
                              <p:cond delay="500"/>
                            </p:stCondLst>
                            <p:childTnLst>
                              <p:par>
                                <p:cTn id="33" presetID="18" presetClass="entr" presetSubtype="3" fill="hold" grpId="0" nodeType="afterEffect">
                                  <p:stCondLst>
                                    <p:cond delay="0"/>
                                  </p:stCondLst>
                                  <p:childTnLst>
                                    <p:set>
                                      <p:cBhvr>
                                        <p:cTn id="34" dur="1" fill="hold">
                                          <p:stCondLst>
                                            <p:cond delay="0"/>
                                          </p:stCondLst>
                                        </p:cTn>
                                        <p:tgtEl>
                                          <p:spTgt spid="1756181"/>
                                        </p:tgtEl>
                                        <p:attrNameLst>
                                          <p:attrName>style.visibility</p:attrName>
                                        </p:attrNameLst>
                                      </p:cBhvr>
                                      <p:to>
                                        <p:strVal val="visible"/>
                                      </p:to>
                                    </p:set>
                                    <p:animEffect transition="in" filter="strips(upRight)">
                                      <p:cBhvr>
                                        <p:cTn id="35" dur="500"/>
                                        <p:tgtEl>
                                          <p:spTgt spid="1756181"/>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4" fill="hold" nodeType="clickEffect">
                                  <p:stCondLst>
                                    <p:cond delay="0"/>
                                  </p:stCondLst>
                                  <p:childTnLst>
                                    <p:set>
                                      <p:cBhvr>
                                        <p:cTn id="39" dur="1" fill="hold">
                                          <p:stCondLst>
                                            <p:cond delay="0"/>
                                          </p:stCondLst>
                                        </p:cTn>
                                        <p:tgtEl>
                                          <p:spTgt spid="1756174">
                                            <p:txEl>
                                              <p:pRg st="4" end="4"/>
                                            </p:txEl>
                                          </p:spTgt>
                                        </p:tgtEl>
                                        <p:attrNameLst>
                                          <p:attrName>style.visibility</p:attrName>
                                        </p:attrNameLst>
                                      </p:cBhvr>
                                      <p:to>
                                        <p:strVal val="visible"/>
                                      </p:to>
                                    </p:set>
                                    <p:animEffect transition="in" filter="slide(fromBottom)">
                                      <p:cBhvr>
                                        <p:cTn id="40" dur="500"/>
                                        <p:tgtEl>
                                          <p:spTgt spid="175617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6175" grpId="0"/>
      <p:bldP spid="1756176" grpId="0"/>
      <p:bldP spid="1756177" grpId="0" animBg="1"/>
      <p:bldP spid="1756178" grpId="0" animBg="1"/>
      <p:bldP spid="1756179" grpId="0" animBg="1"/>
      <p:bldP spid="1756180" grpId="0" animBg="1"/>
      <p:bldP spid="1756181"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CF214478-9709-4F52-BE6A-C8D64A5895DC}" type="slidenum">
              <a:rPr lang="zh-CN" altLang="en-US"/>
              <a:pPr/>
              <a:t>78</a:t>
            </a:fld>
            <a:endParaRPr lang="en-US" altLang="zh-CN"/>
          </a:p>
        </p:txBody>
      </p:sp>
      <p:sp>
        <p:nvSpPr>
          <p:cNvPr id="1686530" name="Rectangle 2"/>
          <p:cNvSpPr>
            <a:spLocks noGrp="1" noChangeArrowheads="1"/>
          </p:cNvSpPr>
          <p:nvPr>
            <p:ph type="title"/>
          </p:nvPr>
        </p:nvSpPr>
        <p:spPr/>
        <p:txBody>
          <a:bodyPr/>
          <a:lstStyle/>
          <a:p>
            <a:r>
              <a:rPr lang="en-US" altLang="zh-CN"/>
              <a:t>7.7.4 </a:t>
            </a:r>
            <a:r>
              <a:rPr lang="zh-CN" altLang="en-US"/>
              <a:t>推测执行</a:t>
            </a:r>
          </a:p>
        </p:txBody>
      </p:sp>
      <p:sp>
        <p:nvSpPr>
          <p:cNvPr id="1686531" name="Rectangle 3"/>
          <p:cNvSpPr>
            <a:spLocks noGrp="1" noChangeArrowheads="1"/>
          </p:cNvSpPr>
          <p:nvPr>
            <p:ph type="body" idx="1"/>
          </p:nvPr>
        </p:nvSpPr>
        <p:spPr>
          <a:xfrm>
            <a:off x="179388" y="692150"/>
            <a:ext cx="8856662" cy="6049963"/>
          </a:xfrm>
        </p:spPr>
        <p:txBody>
          <a:bodyPr/>
          <a:lstStyle/>
          <a:p>
            <a:pPr>
              <a:spcBef>
                <a:spcPct val="10000"/>
              </a:spcBef>
            </a:pPr>
            <a:r>
              <a:rPr lang="zh-CN" altLang="en-US">
                <a:solidFill>
                  <a:srgbClr val="CC0099"/>
                </a:solidFill>
              </a:rPr>
              <a:t>指令提升</a:t>
            </a:r>
            <a:r>
              <a:rPr lang="en-US" altLang="zh-CN">
                <a:latin typeface="宋体" charset="-122"/>
              </a:rPr>
              <a:t>(</a:t>
            </a:r>
            <a:r>
              <a:rPr lang="en-US" altLang="zh-CN"/>
              <a:t>hoisting</a:t>
            </a:r>
            <a:r>
              <a:rPr lang="en-US" altLang="zh-CN">
                <a:latin typeface="宋体" charset="-122"/>
              </a:rPr>
              <a:t>)</a:t>
            </a:r>
            <a:r>
              <a:rPr lang="zh-CN" altLang="en-US"/>
              <a:t>：</a:t>
            </a:r>
            <a:br>
              <a:rPr lang="zh-CN" altLang="en-US"/>
            </a:br>
            <a:r>
              <a:rPr lang="zh-CN" altLang="en-US"/>
              <a:t>把某些代码提前到转移之前执行。</a:t>
            </a:r>
          </a:p>
          <a:p>
            <a:pPr>
              <a:spcBef>
                <a:spcPct val="10000"/>
              </a:spcBef>
            </a:pPr>
            <a:r>
              <a:rPr lang="zh-CN" altLang="en-US">
                <a:solidFill>
                  <a:srgbClr val="CC0099"/>
                </a:solidFill>
              </a:rPr>
              <a:t>推测执行</a:t>
            </a:r>
            <a:r>
              <a:rPr lang="en-US" altLang="zh-CN">
                <a:latin typeface="宋体" charset="-122"/>
              </a:rPr>
              <a:t>(</a:t>
            </a:r>
            <a:r>
              <a:rPr lang="en-US" altLang="zh-CN"/>
              <a:t>speculative execution</a:t>
            </a:r>
            <a:r>
              <a:rPr lang="en-US" altLang="zh-CN">
                <a:latin typeface="宋体" charset="-122"/>
              </a:rPr>
              <a:t>)</a:t>
            </a:r>
            <a:r>
              <a:rPr lang="zh-CN" altLang="en-US"/>
              <a:t>：</a:t>
            </a:r>
            <a:br>
              <a:rPr lang="zh-CN" altLang="en-US"/>
            </a:br>
            <a:r>
              <a:rPr lang="zh-CN" altLang="en-US"/>
              <a:t>在不知道是否需要执行之前就执行代码的技术。</a:t>
            </a:r>
          </a:p>
          <a:p>
            <a:pPr lvl="1">
              <a:spcBef>
                <a:spcPct val="10000"/>
              </a:spcBef>
            </a:pPr>
            <a:r>
              <a:rPr lang="zh-CN" altLang="en-US" sz="2400"/>
              <a:t>需要编译器和硬件的支持</a:t>
            </a:r>
          </a:p>
          <a:p>
            <a:pPr lvl="1">
              <a:spcBef>
                <a:spcPct val="10000"/>
              </a:spcBef>
            </a:pPr>
            <a:r>
              <a:rPr lang="zh-CN" altLang="en-US" sz="2400"/>
              <a:t>需要对体系结构进行扩展</a:t>
            </a:r>
          </a:p>
          <a:p>
            <a:pPr>
              <a:spcBef>
                <a:spcPct val="10000"/>
              </a:spcBef>
            </a:pPr>
            <a:r>
              <a:rPr lang="zh-CN" altLang="en-US">
                <a:solidFill>
                  <a:srgbClr val="CC0099"/>
                </a:solidFill>
              </a:rPr>
              <a:t>推测</a:t>
            </a:r>
            <a:r>
              <a:rPr lang="zh-CN" altLang="en-US"/>
              <a:t>的分类：</a:t>
            </a:r>
          </a:p>
          <a:p>
            <a:pPr lvl="1">
              <a:spcBef>
                <a:spcPct val="10000"/>
              </a:spcBef>
            </a:pPr>
            <a:r>
              <a:rPr lang="zh-CN" altLang="en-US" sz="2400">
                <a:solidFill>
                  <a:srgbClr val="CC0099"/>
                </a:solidFill>
              </a:rPr>
              <a:t>硬件推测</a:t>
            </a:r>
            <a:r>
              <a:rPr lang="zh-CN" altLang="en-US" sz="2400"/>
              <a:t>：对基于动态调度的分支预测的扩展</a:t>
            </a:r>
          </a:p>
          <a:p>
            <a:pPr lvl="2">
              <a:spcBef>
                <a:spcPct val="10000"/>
              </a:spcBef>
            </a:pPr>
            <a:r>
              <a:rPr lang="zh-CN" altLang="en-US" sz="2400"/>
              <a:t>在分支预测的结果是正确的情况下，硬件推测将按照预测的结果</a:t>
            </a:r>
            <a:r>
              <a:rPr lang="zh-CN" altLang="en-US" sz="2400">
                <a:solidFill>
                  <a:srgbClr val="0000FF"/>
                </a:solidFill>
              </a:rPr>
              <a:t>取指令</a:t>
            </a:r>
            <a:r>
              <a:rPr lang="zh-CN" altLang="en-US" sz="2400"/>
              <a:t>、</a:t>
            </a:r>
            <a:r>
              <a:rPr lang="zh-CN" altLang="en-US" sz="2400">
                <a:solidFill>
                  <a:srgbClr val="0000FF"/>
                </a:solidFill>
              </a:rPr>
              <a:t>发射指令</a:t>
            </a:r>
            <a:r>
              <a:rPr lang="zh-CN" altLang="en-US" sz="2400"/>
              <a:t>并</a:t>
            </a:r>
            <a:r>
              <a:rPr lang="zh-CN" altLang="en-US" sz="2400">
                <a:solidFill>
                  <a:srgbClr val="FF0000"/>
                </a:solidFill>
              </a:rPr>
              <a:t>执行</a:t>
            </a:r>
            <a:r>
              <a:rPr lang="zh-CN" altLang="en-US" sz="2400">
                <a:solidFill>
                  <a:srgbClr val="0000FF"/>
                </a:solidFill>
              </a:rPr>
              <a:t>指令</a:t>
            </a:r>
          </a:p>
          <a:p>
            <a:pPr lvl="2">
              <a:spcBef>
                <a:spcPct val="10000"/>
              </a:spcBef>
            </a:pPr>
            <a:r>
              <a:rPr lang="zh-CN" altLang="en-US" sz="2400"/>
              <a:t>动态调度仅仅</a:t>
            </a:r>
            <a:r>
              <a:rPr lang="zh-CN" altLang="en-US" sz="2400">
                <a:solidFill>
                  <a:srgbClr val="0000FF"/>
                </a:solidFill>
              </a:rPr>
              <a:t>获取</a:t>
            </a:r>
            <a:r>
              <a:rPr lang="zh-CN" altLang="en-US" sz="2400"/>
              <a:t>和</a:t>
            </a:r>
            <a:r>
              <a:rPr lang="zh-CN" altLang="en-US" sz="2400">
                <a:solidFill>
                  <a:srgbClr val="0000FF"/>
                </a:solidFill>
              </a:rPr>
              <a:t>发射</a:t>
            </a:r>
            <a:r>
              <a:rPr lang="zh-CN" altLang="en-US" sz="2400"/>
              <a:t>指令。</a:t>
            </a:r>
          </a:p>
          <a:p>
            <a:pPr lvl="1">
              <a:spcBef>
                <a:spcPct val="10000"/>
              </a:spcBef>
            </a:pPr>
            <a:r>
              <a:rPr lang="zh-CN" altLang="en-US" sz="2400">
                <a:solidFill>
                  <a:srgbClr val="CC0099"/>
                </a:solidFill>
              </a:rPr>
              <a:t>软件推测</a:t>
            </a:r>
            <a:r>
              <a:rPr lang="zh-CN" altLang="en-US" sz="2400"/>
              <a:t>：编译器</a:t>
            </a:r>
          </a:p>
        </p:txBody>
      </p:sp>
    </p:spTree>
  </p:cSld>
  <p:clrMapOvr>
    <a:masterClrMapping/>
  </p:clrMapOvr>
  <p:transition spd="med"/>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70217DC6-6FE7-4F54-B5CC-3132C3DE6086}" type="slidenum">
              <a:rPr lang="zh-CN" altLang="en-US"/>
              <a:pPr/>
              <a:t>79</a:t>
            </a:fld>
            <a:endParaRPr lang="en-US" altLang="zh-CN"/>
          </a:p>
        </p:txBody>
      </p:sp>
      <p:sp>
        <p:nvSpPr>
          <p:cNvPr id="1687554" name="Rectangle 2"/>
          <p:cNvSpPr>
            <a:spLocks noGrp="1" noChangeArrowheads="1"/>
          </p:cNvSpPr>
          <p:nvPr>
            <p:ph type="title"/>
          </p:nvPr>
        </p:nvSpPr>
        <p:spPr/>
        <p:txBody>
          <a:bodyPr/>
          <a:lstStyle/>
          <a:p>
            <a:r>
              <a:rPr lang="en-US" altLang="zh-CN"/>
              <a:t>7.7.4 </a:t>
            </a:r>
            <a:r>
              <a:rPr lang="zh-CN" altLang="en-US"/>
              <a:t>推测执行</a:t>
            </a:r>
          </a:p>
        </p:txBody>
      </p:sp>
      <p:sp>
        <p:nvSpPr>
          <p:cNvPr id="1687555" name="Rectangle 3"/>
          <p:cNvSpPr>
            <a:spLocks noGrp="1" noChangeArrowheads="1"/>
          </p:cNvSpPr>
          <p:nvPr>
            <p:ph type="body" idx="1"/>
          </p:nvPr>
        </p:nvSpPr>
        <p:spPr>
          <a:xfrm>
            <a:off x="179388" y="692150"/>
            <a:ext cx="8856662" cy="6049963"/>
          </a:xfrm>
        </p:spPr>
        <p:txBody>
          <a:bodyPr/>
          <a:lstStyle/>
          <a:p>
            <a:pPr>
              <a:spcBef>
                <a:spcPct val="10000"/>
              </a:spcBef>
            </a:pPr>
            <a:r>
              <a:rPr lang="zh-CN" altLang="en-US"/>
              <a:t>推测技术的一个关键思想：允许指令</a:t>
            </a:r>
            <a:r>
              <a:rPr lang="zh-CN" altLang="en-US">
                <a:solidFill>
                  <a:srgbClr val="FF0000"/>
                </a:solidFill>
              </a:rPr>
              <a:t>乱序执行</a:t>
            </a:r>
            <a:r>
              <a:rPr lang="zh-CN" altLang="en-US"/>
              <a:t>，但是要求指令必须</a:t>
            </a:r>
            <a:r>
              <a:rPr lang="zh-CN" altLang="en-US">
                <a:solidFill>
                  <a:srgbClr val="FF0000"/>
                </a:solidFill>
              </a:rPr>
              <a:t>按序提交</a:t>
            </a:r>
            <a:r>
              <a:rPr lang="zh-CN" altLang="en-US"/>
              <a:t>，并且在指令</a:t>
            </a:r>
            <a:r>
              <a:rPr lang="zh-CN" altLang="en-US">
                <a:solidFill>
                  <a:srgbClr val="0000FF"/>
                </a:solidFill>
              </a:rPr>
              <a:t>提交之前</a:t>
            </a:r>
            <a:r>
              <a:rPr lang="zh-CN" altLang="en-US">
                <a:solidFill>
                  <a:srgbClr val="CC0099"/>
                </a:solidFill>
              </a:rPr>
              <a:t>阻止</a:t>
            </a:r>
            <a:r>
              <a:rPr lang="zh-CN" altLang="en-US"/>
              <a:t>所有</a:t>
            </a:r>
            <a:r>
              <a:rPr lang="zh-CN" altLang="en-US">
                <a:solidFill>
                  <a:srgbClr val="CC0099"/>
                </a:solidFill>
              </a:rPr>
              <a:t>不可恢复的动作</a:t>
            </a:r>
            <a:r>
              <a:rPr lang="en-US" altLang="zh-CN">
                <a:latin typeface="宋体" charset="-122"/>
              </a:rPr>
              <a:t>(</a:t>
            </a:r>
            <a:r>
              <a:rPr lang="zh-CN" altLang="en-US"/>
              <a:t>比如更新状态或产生异常</a:t>
            </a:r>
            <a:r>
              <a:rPr lang="en-US" altLang="zh-CN">
                <a:latin typeface="宋体" charset="-122"/>
              </a:rPr>
              <a:t>)</a:t>
            </a:r>
            <a:r>
              <a:rPr lang="zh-CN" altLang="en-US"/>
              <a:t>。</a:t>
            </a:r>
          </a:p>
          <a:p>
            <a:pPr lvl="1">
              <a:spcBef>
                <a:spcPct val="10000"/>
              </a:spcBef>
            </a:pPr>
            <a:r>
              <a:rPr lang="zh-CN" altLang="en-US" sz="2400"/>
              <a:t>重排序缓冲器</a:t>
            </a:r>
            <a:r>
              <a:rPr lang="zh-CN" altLang="en-US" sz="2400" smtClean="0"/>
              <a:t>（</a:t>
            </a:r>
            <a:r>
              <a:rPr lang="en-US" altLang="zh-CN" sz="2400" smtClean="0">
                <a:solidFill>
                  <a:srgbClr val="FF0000"/>
                </a:solidFill>
              </a:rPr>
              <a:t>R</a:t>
            </a:r>
            <a:r>
              <a:rPr lang="en-US" altLang="zh-CN" sz="2400" smtClean="0"/>
              <a:t>e</a:t>
            </a:r>
            <a:r>
              <a:rPr lang="en-US" altLang="zh-CN" sz="2400" smtClean="0">
                <a:solidFill>
                  <a:srgbClr val="FF0000"/>
                </a:solidFill>
              </a:rPr>
              <a:t>o</a:t>
            </a:r>
            <a:r>
              <a:rPr lang="en-US" altLang="zh-CN" sz="2400" smtClean="0"/>
              <a:t>rder </a:t>
            </a:r>
            <a:r>
              <a:rPr lang="en-US" altLang="zh-CN" sz="2400" smtClean="0">
                <a:solidFill>
                  <a:srgbClr val="FF0000"/>
                </a:solidFill>
              </a:rPr>
              <a:t>B</a:t>
            </a:r>
            <a:r>
              <a:rPr lang="en-US" altLang="zh-CN" sz="2400" smtClean="0"/>
              <a:t>uffer</a:t>
            </a:r>
            <a:r>
              <a:rPr lang="zh-CN" altLang="en-US" sz="2400"/>
              <a:t>，</a:t>
            </a:r>
            <a:r>
              <a:rPr lang="en-US" altLang="zh-CN" sz="2400">
                <a:solidFill>
                  <a:srgbClr val="FF0066"/>
                </a:solidFill>
              </a:rPr>
              <a:t>ROB</a:t>
            </a:r>
            <a:r>
              <a:rPr lang="zh-CN" altLang="en-US" sz="2400"/>
              <a:t>）</a:t>
            </a:r>
          </a:p>
          <a:p>
            <a:pPr lvl="1">
              <a:spcBef>
                <a:spcPct val="10000"/>
              </a:spcBef>
            </a:pPr>
            <a:r>
              <a:rPr lang="zh-CN" altLang="en-US" sz="2400"/>
              <a:t>在指令运算完成到指令提交的这段时间里，</a:t>
            </a:r>
            <a:r>
              <a:rPr lang="en-US" altLang="zh-CN" sz="2400">
                <a:solidFill>
                  <a:srgbClr val="FF0066"/>
                </a:solidFill>
              </a:rPr>
              <a:t>ROB</a:t>
            </a:r>
            <a:r>
              <a:rPr lang="zh-CN" altLang="en-US" sz="2400"/>
              <a:t>为指令</a:t>
            </a:r>
            <a:r>
              <a:rPr lang="zh-CN" altLang="en-US" sz="2400">
                <a:solidFill>
                  <a:srgbClr val="FF0066"/>
                </a:solidFill>
              </a:rPr>
              <a:t>保存结果</a:t>
            </a:r>
            <a:r>
              <a:rPr lang="zh-CN" altLang="en-US" sz="2400"/>
              <a:t>。</a:t>
            </a:r>
          </a:p>
          <a:p>
            <a:pPr lvl="1">
              <a:spcBef>
                <a:spcPct val="10000"/>
              </a:spcBef>
            </a:pPr>
            <a:r>
              <a:rPr lang="zh-CN" altLang="en-US" sz="2400"/>
              <a:t>在推测技术中，只有在指令</a:t>
            </a:r>
            <a:r>
              <a:rPr lang="zh-CN" altLang="en-US" sz="2400">
                <a:solidFill>
                  <a:srgbClr val="FF0000"/>
                </a:solidFill>
              </a:rPr>
              <a:t>提交</a:t>
            </a:r>
            <a:r>
              <a:rPr lang="zh-CN" altLang="en-US" sz="2400"/>
              <a:t>之后</a:t>
            </a:r>
            <a:r>
              <a:rPr lang="zh-CN" altLang="en-US" sz="2400">
                <a:solidFill>
                  <a:srgbClr val="0000FF"/>
                </a:solidFill>
              </a:rPr>
              <a:t>寄存器文件</a:t>
            </a:r>
            <a:r>
              <a:rPr lang="zh-CN" altLang="en-US" sz="2400"/>
              <a:t>才会被</a:t>
            </a:r>
            <a:r>
              <a:rPr lang="zh-CN" altLang="en-US" sz="2400">
                <a:solidFill>
                  <a:srgbClr val="0000FF"/>
                </a:solidFill>
              </a:rPr>
              <a:t>更新</a:t>
            </a:r>
            <a:r>
              <a:rPr lang="zh-CN" altLang="en-US" sz="2400"/>
              <a:t>，在指令执行完成到指令提交的这段时间内，由</a:t>
            </a:r>
            <a:r>
              <a:rPr lang="en-US" altLang="zh-CN" sz="2400">
                <a:solidFill>
                  <a:srgbClr val="FF0066"/>
                </a:solidFill>
              </a:rPr>
              <a:t>ROB</a:t>
            </a:r>
            <a:r>
              <a:rPr lang="zh-CN" altLang="en-US" sz="2400"/>
              <a:t>来</a:t>
            </a:r>
            <a:r>
              <a:rPr lang="zh-CN" altLang="en-US" sz="2400">
                <a:solidFill>
                  <a:srgbClr val="FF0066"/>
                </a:solidFill>
              </a:rPr>
              <a:t>提供操作数</a:t>
            </a:r>
            <a:r>
              <a:rPr lang="zh-CN" altLang="en-US" sz="2400"/>
              <a:t>。</a:t>
            </a:r>
          </a:p>
          <a:p>
            <a:pPr>
              <a:spcBef>
                <a:spcPct val="10000"/>
              </a:spcBef>
            </a:pPr>
            <a:r>
              <a:rPr lang="zh-CN" altLang="en-US"/>
              <a:t>指令按序提交</a:t>
            </a:r>
            <a:r>
              <a:rPr lang="en-US" altLang="zh-CN"/>
              <a:t>ROB</a:t>
            </a:r>
            <a:r>
              <a:rPr lang="zh-CN" altLang="en-US"/>
              <a:t>的</a:t>
            </a:r>
            <a:r>
              <a:rPr lang="zh-CN" altLang="en-US">
                <a:solidFill>
                  <a:srgbClr val="CC0099"/>
                </a:solidFill>
              </a:rPr>
              <a:t>优点</a:t>
            </a:r>
            <a:r>
              <a:rPr lang="zh-CN" altLang="en-US"/>
              <a:t>：</a:t>
            </a:r>
          </a:p>
          <a:p>
            <a:pPr lvl="1">
              <a:spcBef>
                <a:spcPct val="10000"/>
              </a:spcBef>
            </a:pPr>
            <a:r>
              <a:rPr lang="zh-CN" altLang="en-US" sz="2400"/>
              <a:t>能够在支持推测执行的同时，保证</a:t>
            </a:r>
            <a:r>
              <a:rPr lang="zh-CN" altLang="en-US" sz="2400">
                <a:solidFill>
                  <a:srgbClr val="FF0066"/>
                </a:solidFill>
              </a:rPr>
              <a:t>精确</a:t>
            </a:r>
            <a:r>
              <a:rPr lang="zh-CN" altLang="en-US" sz="2400"/>
              <a:t>的</a:t>
            </a:r>
            <a:r>
              <a:rPr lang="zh-CN" altLang="en-US" sz="2400">
                <a:solidFill>
                  <a:srgbClr val="FF0066"/>
                </a:solidFill>
              </a:rPr>
              <a:t>中断</a:t>
            </a:r>
            <a:r>
              <a:rPr lang="zh-CN" altLang="en-US" sz="2400"/>
              <a:t>或</a:t>
            </a:r>
            <a:r>
              <a:rPr lang="zh-CN" altLang="en-US" sz="2400">
                <a:solidFill>
                  <a:srgbClr val="FF0066"/>
                </a:solidFill>
              </a:rPr>
              <a:t>异常</a:t>
            </a:r>
            <a:r>
              <a:rPr lang="zh-CN" altLang="en-US" sz="2400"/>
              <a:t>。</a:t>
            </a:r>
          </a:p>
          <a:p>
            <a:pPr lvl="1">
              <a:spcBef>
                <a:spcPct val="10000"/>
              </a:spcBef>
            </a:pPr>
            <a:r>
              <a:rPr lang="zh-CN" altLang="en-US" sz="2400"/>
              <a:t>指令提交之前不会实际更新寄存器和存储器，当发现</a:t>
            </a:r>
            <a:r>
              <a:rPr lang="zh-CN" altLang="en-US" sz="2400">
                <a:solidFill>
                  <a:srgbClr val="FF0066"/>
                </a:solidFill>
              </a:rPr>
              <a:t>分支预测错误</a:t>
            </a:r>
            <a:r>
              <a:rPr lang="zh-CN" altLang="en-US" sz="2400"/>
              <a:t>时，处理器可以很</a:t>
            </a:r>
            <a:r>
              <a:rPr lang="zh-CN" altLang="en-US" sz="2400">
                <a:solidFill>
                  <a:srgbClr val="FF0066"/>
                </a:solidFill>
              </a:rPr>
              <a:t>容易撤销</a:t>
            </a:r>
            <a:r>
              <a:rPr lang="zh-CN" altLang="en-US" sz="2400"/>
              <a:t>推测执行的动作。</a:t>
            </a: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4"/>
          <p:cNvSpPr>
            <a:spLocks noGrp="1"/>
          </p:cNvSpPr>
          <p:nvPr>
            <p:ph type="sldNum" sz="quarter" idx="11"/>
          </p:nvPr>
        </p:nvSpPr>
        <p:spPr/>
        <p:txBody>
          <a:bodyPr/>
          <a:lstStyle/>
          <a:p>
            <a:fld id="{D7FB4BF9-7FD3-4501-AA54-338CEA5C68AF}" type="slidenum">
              <a:rPr lang="zh-CN" altLang="en-US"/>
              <a:pPr/>
              <a:t>8</a:t>
            </a:fld>
            <a:endParaRPr lang="en-US" altLang="zh-CN"/>
          </a:p>
        </p:txBody>
      </p:sp>
      <p:sp>
        <p:nvSpPr>
          <p:cNvPr id="1651714" name="Rectangle 2"/>
          <p:cNvSpPr>
            <a:spLocks noGrp="1" noChangeArrowheads="1"/>
          </p:cNvSpPr>
          <p:nvPr>
            <p:ph type="title"/>
          </p:nvPr>
        </p:nvSpPr>
        <p:spPr/>
        <p:txBody>
          <a:bodyPr/>
          <a:lstStyle/>
          <a:p>
            <a:r>
              <a:rPr lang="en-US" altLang="zh-CN"/>
              <a:t>7.5.3 </a:t>
            </a:r>
            <a:r>
              <a:rPr lang="zh-CN" altLang="en-US"/>
              <a:t>数据相关</a:t>
            </a:r>
          </a:p>
        </p:txBody>
      </p:sp>
      <p:sp>
        <p:nvSpPr>
          <p:cNvPr id="1651715" name="Rectangle 3"/>
          <p:cNvSpPr>
            <a:spLocks noGrp="1" noChangeArrowheads="1"/>
          </p:cNvSpPr>
          <p:nvPr>
            <p:ph type="body" idx="1"/>
          </p:nvPr>
        </p:nvSpPr>
        <p:spPr>
          <a:xfrm>
            <a:off x="323850" y="692150"/>
            <a:ext cx="8712200" cy="2087563"/>
          </a:xfrm>
        </p:spPr>
        <p:txBody>
          <a:bodyPr/>
          <a:lstStyle/>
          <a:p>
            <a:pPr>
              <a:spcBef>
                <a:spcPct val="10000"/>
              </a:spcBef>
            </a:pPr>
            <a:r>
              <a:rPr lang="zh-CN" altLang="en-US"/>
              <a:t>相关类型：</a:t>
            </a:r>
          </a:p>
          <a:p>
            <a:pPr lvl="1">
              <a:spcBef>
                <a:spcPct val="10000"/>
              </a:spcBef>
            </a:pPr>
            <a:r>
              <a:rPr lang="zh-CN" altLang="en-US"/>
              <a:t>先写后读（</a:t>
            </a:r>
            <a:r>
              <a:rPr lang="en-US" altLang="zh-CN">
                <a:solidFill>
                  <a:srgbClr val="FF0000"/>
                </a:solidFill>
              </a:rPr>
              <a:t>R</a:t>
            </a:r>
            <a:r>
              <a:rPr lang="en-US" altLang="zh-CN"/>
              <a:t>ead </a:t>
            </a:r>
            <a:r>
              <a:rPr lang="en-US" altLang="zh-CN">
                <a:solidFill>
                  <a:srgbClr val="FF0000"/>
                </a:solidFill>
              </a:rPr>
              <a:t>A</a:t>
            </a:r>
            <a:r>
              <a:rPr lang="en-US" altLang="zh-CN"/>
              <a:t>fter </a:t>
            </a:r>
            <a:r>
              <a:rPr lang="en-US" altLang="zh-CN">
                <a:solidFill>
                  <a:srgbClr val="FF0000"/>
                </a:solidFill>
              </a:rPr>
              <a:t>W</a:t>
            </a:r>
            <a:r>
              <a:rPr lang="en-US" altLang="zh-CN"/>
              <a:t>rite</a:t>
            </a:r>
            <a:r>
              <a:rPr lang="zh-CN" altLang="en-US"/>
              <a:t>）</a:t>
            </a:r>
          </a:p>
          <a:p>
            <a:pPr lvl="1">
              <a:spcBef>
                <a:spcPct val="10000"/>
              </a:spcBef>
            </a:pPr>
            <a:r>
              <a:rPr lang="zh-CN" altLang="en-US"/>
              <a:t>先读后写（</a:t>
            </a:r>
            <a:r>
              <a:rPr lang="en-US" altLang="zh-CN">
                <a:solidFill>
                  <a:srgbClr val="FF0000"/>
                </a:solidFill>
              </a:rPr>
              <a:t>W</a:t>
            </a:r>
            <a:r>
              <a:rPr lang="en-US" altLang="zh-CN"/>
              <a:t>rite </a:t>
            </a:r>
            <a:r>
              <a:rPr lang="en-US" altLang="zh-CN">
                <a:solidFill>
                  <a:srgbClr val="FF0000"/>
                </a:solidFill>
              </a:rPr>
              <a:t>A</a:t>
            </a:r>
            <a:r>
              <a:rPr lang="en-US" altLang="zh-CN"/>
              <a:t>fter </a:t>
            </a:r>
            <a:r>
              <a:rPr lang="en-US" altLang="zh-CN">
                <a:solidFill>
                  <a:srgbClr val="FF0000"/>
                </a:solidFill>
              </a:rPr>
              <a:t>R</a:t>
            </a:r>
            <a:r>
              <a:rPr lang="en-US" altLang="zh-CN"/>
              <a:t>ead</a:t>
            </a:r>
            <a:r>
              <a:rPr lang="zh-CN" altLang="en-US"/>
              <a:t>）</a:t>
            </a:r>
          </a:p>
          <a:p>
            <a:pPr lvl="1">
              <a:spcBef>
                <a:spcPct val="10000"/>
              </a:spcBef>
            </a:pPr>
            <a:r>
              <a:rPr lang="zh-CN" altLang="en-US"/>
              <a:t>写－写（</a:t>
            </a:r>
            <a:r>
              <a:rPr lang="en-US" altLang="zh-CN">
                <a:solidFill>
                  <a:srgbClr val="FF0000"/>
                </a:solidFill>
              </a:rPr>
              <a:t>W</a:t>
            </a:r>
            <a:r>
              <a:rPr lang="en-US" altLang="zh-CN"/>
              <a:t>rite </a:t>
            </a:r>
            <a:r>
              <a:rPr lang="en-US" altLang="zh-CN">
                <a:solidFill>
                  <a:srgbClr val="FF0000"/>
                </a:solidFill>
              </a:rPr>
              <a:t>A</a:t>
            </a:r>
            <a:r>
              <a:rPr lang="en-US" altLang="zh-CN"/>
              <a:t>fter </a:t>
            </a:r>
            <a:r>
              <a:rPr lang="en-US" altLang="zh-CN">
                <a:solidFill>
                  <a:srgbClr val="FF0000"/>
                </a:solidFill>
              </a:rPr>
              <a:t>W</a:t>
            </a:r>
            <a:r>
              <a:rPr lang="en-US" altLang="zh-CN"/>
              <a:t>rite</a:t>
            </a:r>
            <a:r>
              <a:rPr lang="zh-CN" altLang="en-US"/>
              <a:t>）</a:t>
            </a:r>
            <a:endParaRPr lang="en-US" altLang="zh-CN"/>
          </a:p>
        </p:txBody>
      </p:sp>
      <p:sp>
        <p:nvSpPr>
          <p:cNvPr id="1651716" name="Rectangle 4"/>
          <p:cNvSpPr>
            <a:spLocks noChangeArrowheads="1"/>
          </p:cNvSpPr>
          <p:nvPr/>
        </p:nvSpPr>
        <p:spPr bwMode="auto">
          <a:xfrm>
            <a:off x="323850" y="2852738"/>
            <a:ext cx="8567738" cy="3671887"/>
          </a:xfrm>
          <a:prstGeom prst="rect">
            <a:avLst/>
          </a:prstGeom>
          <a:noFill/>
          <a:ln w="9525">
            <a:noFill/>
            <a:miter lim="800000"/>
            <a:headEnd/>
            <a:tailEnd/>
          </a:ln>
          <a:effectLst/>
        </p:spPr>
        <p:txBody>
          <a:bodyPr/>
          <a:lstStyle/>
          <a:p>
            <a:pPr algn="l">
              <a:spcBef>
                <a:spcPct val="10000"/>
              </a:spcBef>
              <a:buClr>
                <a:schemeClr val="bg2"/>
              </a:buClr>
              <a:buSzPct val="75000"/>
              <a:buFont typeface="Wingdings" pitchFamily="2" charset="2"/>
              <a:buNone/>
            </a:pPr>
            <a:r>
              <a:rPr lang="en-US" altLang="zh-CN"/>
              <a:t>【</a:t>
            </a:r>
            <a:r>
              <a:rPr lang="zh-CN" altLang="en-US"/>
              <a:t>例</a:t>
            </a:r>
            <a:r>
              <a:rPr lang="en-US" altLang="zh-CN"/>
              <a:t>】 </a:t>
            </a:r>
          </a:p>
          <a:p>
            <a:pPr algn="l">
              <a:spcBef>
                <a:spcPct val="10000"/>
              </a:spcBef>
              <a:buClr>
                <a:schemeClr val="bg2"/>
              </a:buClr>
              <a:buSzPct val="75000"/>
              <a:buFont typeface="Wingdings" pitchFamily="2" charset="2"/>
              <a:buNone/>
            </a:pPr>
            <a:r>
              <a:rPr lang="en-US" altLang="zh-CN"/>
              <a:t>4</a:t>
            </a:r>
            <a:r>
              <a:rPr lang="zh-CN" altLang="en-US"/>
              <a:t>级指令流水线，各级分别为取指</a:t>
            </a:r>
            <a:r>
              <a:rPr lang="en-US" altLang="zh-CN"/>
              <a:t>IF</a:t>
            </a:r>
            <a:r>
              <a:rPr lang="zh-CN" altLang="en-US"/>
              <a:t>、读数</a:t>
            </a:r>
            <a:r>
              <a:rPr lang="en-US" altLang="zh-CN"/>
              <a:t>RD</a:t>
            </a:r>
            <a:r>
              <a:rPr lang="zh-CN" altLang="en-US"/>
              <a:t>、执行</a:t>
            </a:r>
            <a:r>
              <a:rPr lang="en-US" altLang="zh-CN"/>
              <a:t>EX</a:t>
            </a:r>
            <a:r>
              <a:rPr lang="zh-CN" altLang="en-US"/>
              <a:t>和写结果</a:t>
            </a:r>
            <a:r>
              <a:rPr lang="en-US" altLang="zh-CN"/>
              <a:t>WB</a:t>
            </a:r>
            <a:r>
              <a:rPr lang="zh-CN" altLang="en-US"/>
              <a:t>。简单指令（第</a:t>
            </a:r>
            <a:r>
              <a:rPr lang="en-US" altLang="zh-CN"/>
              <a:t>1</a:t>
            </a:r>
            <a:r>
              <a:rPr lang="zh-CN" altLang="en-US"/>
              <a:t>、</a:t>
            </a:r>
            <a:r>
              <a:rPr lang="en-US" altLang="zh-CN"/>
              <a:t>2</a:t>
            </a:r>
            <a:r>
              <a:rPr lang="zh-CN" altLang="en-US"/>
              <a:t>、</a:t>
            </a:r>
            <a:r>
              <a:rPr lang="en-US" altLang="zh-CN"/>
              <a:t>4</a:t>
            </a:r>
            <a:r>
              <a:rPr lang="zh-CN" altLang="en-US"/>
              <a:t>、</a:t>
            </a:r>
            <a:r>
              <a:rPr lang="en-US" altLang="zh-CN"/>
              <a:t>6</a:t>
            </a:r>
            <a:r>
              <a:rPr lang="zh-CN" altLang="en-US"/>
              <a:t>条指令）在</a:t>
            </a:r>
            <a:r>
              <a:rPr lang="en-US" altLang="zh-CN"/>
              <a:t>EX1</a:t>
            </a:r>
            <a:r>
              <a:rPr lang="zh-CN" altLang="en-US"/>
              <a:t>段执行，需</a:t>
            </a:r>
            <a:r>
              <a:rPr lang="en-US" altLang="zh-CN"/>
              <a:t>1</a:t>
            </a:r>
            <a:r>
              <a:rPr lang="zh-CN" altLang="en-US"/>
              <a:t>个时钟周期；复杂指令（第</a:t>
            </a:r>
            <a:r>
              <a:rPr lang="en-US" altLang="zh-CN"/>
              <a:t>3</a:t>
            </a:r>
            <a:r>
              <a:rPr lang="zh-CN" altLang="en-US"/>
              <a:t>、</a:t>
            </a:r>
            <a:r>
              <a:rPr lang="en-US" altLang="zh-CN"/>
              <a:t>5</a:t>
            </a:r>
            <a:r>
              <a:rPr lang="zh-CN" altLang="en-US"/>
              <a:t>条指令）在</a:t>
            </a:r>
            <a:r>
              <a:rPr lang="en-US" altLang="zh-CN"/>
              <a:t>EX2</a:t>
            </a:r>
            <a:r>
              <a:rPr lang="zh-CN" altLang="en-US"/>
              <a:t>段执行，需</a:t>
            </a:r>
            <a:r>
              <a:rPr lang="en-US" altLang="zh-CN"/>
              <a:t>3</a:t>
            </a:r>
            <a:r>
              <a:rPr lang="zh-CN" altLang="en-US"/>
              <a:t>个时钟周期。</a:t>
            </a:r>
            <a:endParaRPr lang="en-US" altLang="zh-CN"/>
          </a:p>
        </p:txBody>
      </p:sp>
      <p:sp>
        <p:nvSpPr>
          <p:cNvPr id="1651717" name="Line 5"/>
          <p:cNvSpPr>
            <a:spLocks noChangeShapeType="1"/>
          </p:cNvSpPr>
          <p:nvPr/>
        </p:nvSpPr>
        <p:spPr bwMode="auto">
          <a:xfrm>
            <a:off x="5938838" y="1844675"/>
            <a:ext cx="576262" cy="215900"/>
          </a:xfrm>
          <a:prstGeom prst="line">
            <a:avLst/>
          </a:prstGeom>
          <a:noFill/>
          <a:ln w="28575">
            <a:solidFill>
              <a:srgbClr val="FF6600"/>
            </a:solidFill>
            <a:round/>
            <a:headEnd/>
            <a:tailEnd type="triangle" w="med" len="lg"/>
          </a:ln>
          <a:effectLst/>
        </p:spPr>
        <p:txBody>
          <a:bodyPr wrap="none" anchor="ctr"/>
          <a:lstStyle/>
          <a:p>
            <a:endParaRPr lang="zh-CN" altLang="en-US"/>
          </a:p>
        </p:txBody>
      </p:sp>
      <p:sp>
        <p:nvSpPr>
          <p:cNvPr id="1651718" name="Line 6"/>
          <p:cNvSpPr>
            <a:spLocks noChangeShapeType="1"/>
          </p:cNvSpPr>
          <p:nvPr/>
        </p:nvSpPr>
        <p:spPr bwMode="auto">
          <a:xfrm flipV="1">
            <a:off x="5724525" y="2205038"/>
            <a:ext cx="790575" cy="144462"/>
          </a:xfrm>
          <a:prstGeom prst="line">
            <a:avLst/>
          </a:prstGeom>
          <a:noFill/>
          <a:ln w="28575">
            <a:solidFill>
              <a:srgbClr val="FF6600"/>
            </a:solidFill>
            <a:round/>
            <a:headEnd/>
            <a:tailEnd type="triangle" w="med" len="lg"/>
          </a:ln>
          <a:effectLst/>
        </p:spPr>
        <p:txBody>
          <a:bodyPr wrap="none" anchor="ctr"/>
          <a:lstStyle/>
          <a:p>
            <a:endParaRPr lang="zh-CN" altLang="en-US"/>
          </a:p>
        </p:txBody>
      </p:sp>
      <p:sp>
        <p:nvSpPr>
          <p:cNvPr id="1651719" name="Text Box 7"/>
          <p:cNvSpPr txBox="1">
            <a:spLocks noChangeArrowheads="1"/>
          </p:cNvSpPr>
          <p:nvPr/>
        </p:nvSpPr>
        <p:spPr bwMode="auto">
          <a:xfrm>
            <a:off x="6443663" y="1906588"/>
            <a:ext cx="2520950" cy="946150"/>
          </a:xfrm>
          <a:prstGeom prst="rect">
            <a:avLst/>
          </a:prstGeom>
          <a:noFill/>
          <a:ln w="28575" algn="ctr">
            <a:noFill/>
            <a:miter lim="800000"/>
            <a:headEnd/>
            <a:tailEnd/>
          </a:ln>
          <a:effectLst/>
        </p:spPr>
        <p:txBody>
          <a:bodyPr>
            <a:spAutoFit/>
          </a:bodyPr>
          <a:lstStyle/>
          <a:p>
            <a:pPr algn="l"/>
            <a:r>
              <a:rPr lang="zh-CN" altLang="en-US">
                <a:solidFill>
                  <a:srgbClr val="0000FF"/>
                </a:solidFill>
              </a:rPr>
              <a:t>异步流水线带来的问题。</a:t>
            </a:r>
          </a:p>
        </p:txBody>
      </p:sp>
    </p:spTree>
  </p:cSld>
  <p:clrMapOvr>
    <a:masterClrMapping/>
  </p:clrMapOvr>
  <p:transition spd="med"/>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E39ADBE6-810D-4FA6-AF74-8A1CFC41730D}" type="slidenum">
              <a:rPr lang="zh-CN" altLang="en-US"/>
              <a:pPr/>
              <a:t>80</a:t>
            </a:fld>
            <a:endParaRPr lang="en-US" altLang="zh-CN"/>
          </a:p>
        </p:txBody>
      </p:sp>
      <p:sp>
        <p:nvSpPr>
          <p:cNvPr id="1726466" name="Rectangle 2"/>
          <p:cNvSpPr>
            <a:spLocks noGrp="1" noChangeArrowheads="1"/>
          </p:cNvSpPr>
          <p:nvPr>
            <p:ph type="title"/>
          </p:nvPr>
        </p:nvSpPr>
        <p:spPr/>
        <p:txBody>
          <a:bodyPr/>
          <a:lstStyle/>
          <a:p>
            <a:r>
              <a:rPr lang="zh-CN" altLang="en-US"/>
              <a:t>流水机器的中断处理</a:t>
            </a:r>
          </a:p>
        </p:txBody>
      </p:sp>
      <p:sp>
        <p:nvSpPr>
          <p:cNvPr id="1726467" name="Rectangle 3"/>
          <p:cNvSpPr>
            <a:spLocks noGrp="1" noChangeArrowheads="1"/>
          </p:cNvSpPr>
          <p:nvPr>
            <p:ph type="body" idx="1"/>
          </p:nvPr>
        </p:nvSpPr>
        <p:spPr/>
        <p:txBody>
          <a:bodyPr/>
          <a:lstStyle/>
          <a:p>
            <a:r>
              <a:rPr lang="zh-CN" altLang="en-US">
                <a:ea typeface="黑体" pitchFamily="2" charset="-122"/>
              </a:rPr>
              <a:t>主要任务：如何处理好</a:t>
            </a:r>
            <a:r>
              <a:rPr lang="zh-CN" altLang="en-US">
                <a:solidFill>
                  <a:srgbClr val="FF6600"/>
                </a:solidFill>
                <a:ea typeface="黑体" pitchFamily="2" charset="-122"/>
              </a:rPr>
              <a:t>断点现场</a:t>
            </a:r>
            <a:r>
              <a:rPr lang="zh-CN" altLang="en-US">
                <a:ea typeface="黑体" pitchFamily="2" charset="-122"/>
              </a:rPr>
              <a:t>的</a:t>
            </a:r>
            <a:r>
              <a:rPr lang="zh-CN" altLang="en-US">
                <a:solidFill>
                  <a:srgbClr val="FF6600"/>
                </a:solidFill>
                <a:ea typeface="黑体" pitchFamily="2" charset="-122"/>
              </a:rPr>
              <a:t>保护</a:t>
            </a:r>
            <a:r>
              <a:rPr lang="zh-CN" altLang="en-US">
                <a:ea typeface="黑体" pitchFamily="2" charset="-122"/>
              </a:rPr>
              <a:t>和</a:t>
            </a:r>
            <a:r>
              <a:rPr lang="zh-CN" altLang="en-US">
                <a:solidFill>
                  <a:srgbClr val="FF6600"/>
                </a:solidFill>
                <a:ea typeface="黑体" pitchFamily="2" charset="-122"/>
              </a:rPr>
              <a:t>恢复</a:t>
            </a:r>
            <a:r>
              <a:rPr lang="zh-CN" altLang="en-US">
                <a:ea typeface="黑体" pitchFamily="2" charset="-122"/>
              </a:rPr>
              <a:t>，而不是缩短流水线的断流时间。</a:t>
            </a:r>
          </a:p>
          <a:p>
            <a:r>
              <a:rPr lang="zh-CN" altLang="en-US">
                <a:ea typeface="黑体" pitchFamily="2" charset="-122"/>
              </a:rPr>
              <a:t>方法：</a:t>
            </a:r>
          </a:p>
          <a:p>
            <a:pPr lvl="1"/>
            <a:r>
              <a:rPr lang="zh-CN" altLang="en-US">
                <a:latin typeface="宋体"/>
              </a:rPr>
              <a:t>“</a:t>
            </a:r>
            <a:r>
              <a:rPr lang="zh-CN" altLang="en-US">
                <a:solidFill>
                  <a:srgbClr val="0000FF"/>
                </a:solidFill>
                <a:ea typeface="黑体" pitchFamily="2" charset="-122"/>
              </a:rPr>
              <a:t>不精确断点</a:t>
            </a:r>
            <a:r>
              <a:rPr lang="zh-CN" altLang="en-US">
                <a:latin typeface="宋体"/>
              </a:rPr>
              <a:t>”</a:t>
            </a:r>
            <a:r>
              <a:rPr lang="zh-CN" altLang="en-US">
                <a:ea typeface="黑体" pitchFamily="2" charset="-122"/>
              </a:rPr>
              <a:t>法。如：</a:t>
            </a:r>
            <a:r>
              <a:rPr lang="en-US" altLang="zh-CN">
                <a:ea typeface="黑体" pitchFamily="2" charset="-122"/>
              </a:rPr>
              <a:t>IBM 360/91</a:t>
            </a:r>
            <a:endParaRPr lang="zh-CN" altLang="en-US">
              <a:ea typeface="黑体" pitchFamily="2" charset="-122"/>
            </a:endParaRPr>
          </a:p>
          <a:p>
            <a:pPr lvl="2">
              <a:buFont typeface="Wingdings" pitchFamily="2" charset="2"/>
              <a:buNone/>
            </a:pPr>
            <a:r>
              <a:rPr lang="zh-CN" altLang="en-US">
                <a:ea typeface="黑体" pitchFamily="2" charset="-122"/>
              </a:rPr>
              <a:t>缺点：不利于程序的设计和排错。</a:t>
            </a:r>
          </a:p>
          <a:p>
            <a:pPr lvl="1"/>
            <a:r>
              <a:rPr lang="zh-CN" altLang="en-US">
                <a:latin typeface="宋体"/>
              </a:rPr>
              <a:t>“</a:t>
            </a:r>
            <a:r>
              <a:rPr lang="zh-CN" altLang="en-US">
                <a:solidFill>
                  <a:srgbClr val="0000FF"/>
                </a:solidFill>
                <a:ea typeface="黑体" pitchFamily="2" charset="-122"/>
              </a:rPr>
              <a:t>精确断点法</a:t>
            </a:r>
            <a:r>
              <a:rPr lang="zh-CN" altLang="en-US">
                <a:latin typeface="宋体"/>
              </a:rPr>
              <a:t>”</a:t>
            </a:r>
            <a:r>
              <a:rPr lang="zh-CN" altLang="en-US">
                <a:ea typeface="黑体" pitchFamily="2" charset="-122"/>
              </a:rPr>
              <a:t>法。如：</a:t>
            </a:r>
            <a:r>
              <a:rPr lang="en-US" altLang="zh-CN">
                <a:ea typeface="黑体" pitchFamily="2" charset="-122"/>
              </a:rPr>
              <a:t>Amdahl  470/V6</a:t>
            </a:r>
            <a:br>
              <a:rPr lang="en-US" altLang="zh-CN">
                <a:ea typeface="黑体" pitchFamily="2" charset="-122"/>
              </a:rPr>
            </a:br>
            <a:r>
              <a:rPr lang="zh-CN" altLang="en-US">
                <a:ea typeface="黑体" pitchFamily="2" charset="-122"/>
              </a:rPr>
              <a:t>需设置很多</a:t>
            </a:r>
            <a:r>
              <a:rPr lang="zh-CN" altLang="en-US">
                <a:solidFill>
                  <a:srgbClr val="008000"/>
                </a:solidFill>
                <a:ea typeface="黑体" pitchFamily="2" charset="-122"/>
              </a:rPr>
              <a:t>后援寄存器</a:t>
            </a:r>
            <a:r>
              <a:rPr lang="zh-CN" altLang="en-US">
                <a:ea typeface="黑体" pitchFamily="2" charset="-122"/>
              </a:rPr>
              <a:t>，以保证流水线内各条指令的原有现场都能保存和恢复。</a:t>
            </a:r>
            <a:endParaRPr lang="zh-CN" altLang="en-US"/>
          </a:p>
        </p:txBody>
      </p:sp>
    </p:spTree>
  </p:cSld>
  <p:clrMapOvr>
    <a:masterClrMapping/>
  </p:clrMapOvr>
  <p:transition spd="med"/>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DB56F448-3BFF-47C0-BCC8-7AA2C52BA28C}" type="slidenum">
              <a:rPr lang="zh-CN" altLang="en-US"/>
              <a:pPr/>
              <a:t>81</a:t>
            </a:fld>
            <a:endParaRPr lang="en-US" altLang="zh-CN"/>
          </a:p>
        </p:txBody>
      </p:sp>
      <p:sp>
        <p:nvSpPr>
          <p:cNvPr id="1727490" name="Rectangle 2"/>
          <p:cNvSpPr>
            <a:spLocks noGrp="1" noChangeArrowheads="1"/>
          </p:cNvSpPr>
          <p:nvPr>
            <p:ph type="title"/>
          </p:nvPr>
        </p:nvSpPr>
        <p:spPr/>
        <p:txBody>
          <a:bodyPr/>
          <a:lstStyle/>
          <a:p>
            <a:r>
              <a:rPr lang="zh-CN" altLang="en-US"/>
              <a:t>流水机器的中断处理</a:t>
            </a:r>
          </a:p>
        </p:txBody>
      </p:sp>
      <p:sp>
        <p:nvSpPr>
          <p:cNvPr id="1727491" name="Rectangle 3"/>
          <p:cNvSpPr>
            <a:spLocks noGrp="1" noChangeArrowheads="1"/>
          </p:cNvSpPr>
          <p:nvPr>
            <p:ph type="body" idx="1"/>
          </p:nvPr>
        </p:nvSpPr>
        <p:spPr/>
        <p:txBody>
          <a:bodyPr/>
          <a:lstStyle/>
          <a:p>
            <a:pPr>
              <a:lnSpc>
                <a:spcPct val="110000"/>
              </a:lnSpc>
              <a:spcBef>
                <a:spcPct val="0"/>
              </a:spcBef>
            </a:pPr>
            <a:r>
              <a:rPr lang="zh-CN" altLang="en-US">
                <a:solidFill>
                  <a:srgbClr val="0000FF"/>
                </a:solidFill>
                <a:latin typeface="宋体" charset="-122"/>
              </a:rPr>
              <a:t>对于</a:t>
            </a:r>
            <a:r>
              <a:rPr lang="zh-CN" altLang="en-US">
                <a:solidFill>
                  <a:srgbClr val="FF0000"/>
                </a:solidFill>
                <a:latin typeface="宋体" charset="-122"/>
              </a:rPr>
              <a:t>输入输出设备的中断服务</a:t>
            </a:r>
            <a:r>
              <a:rPr lang="zh-CN" altLang="en-US">
                <a:solidFill>
                  <a:srgbClr val="0000FF"/>
                </a:solidFill>
                <a:latin typeface="宋体" charset="-122"/>
              </a:rPr>
              <a:t>，实际上不需要有精确断点。</a:t>
            </a:r>
            <a:br>
              <a:rPr lang="zh-CN" altLang="en-US">
                <a:solidFill>
                  <a:srgbClr val="0000FF"/>
                </a:solidFill>
                <a:latin typeface="宋体" charset="-122"/>
              </a:rPr>
            </a:br>
            <a:r>
              <a:rPr lang="zh-CN" altLang="en-US">
                <a:latin typeface="宋体" charset="-122"/>
              </a:rPr>
              <a:t>比较简单的处理方法是：让已经进入流水线的所有指令都执行完成，断点就是最后进入流水线的那条指令的地址。</a:t>
            </a:r>
            <a:endParaRPr lang="zh-CN" altLang="en-US">
              <a:solidFill>
                <a:srgbClr val="0000FF"/>
              </a:solidFill>
            </a:endParaRPr>
          </a:p>
          <a:p>
            <a:pPr>
              <a:lnSpc>
                <a:spcPct val="110000"/>
              </a:lnSpc>
              <a:spcBef>
                <a:spcPct val="0"/>
              </a:spcBef>
            </a:pPr>
            <a:r>
              <a:rPr lang="zh-CN" altLang="en-US">
                <a:solidFill>
                  <a:srgbClr val="0000FF"/>
                </a:solidFill>
                <a:latin typeface="宋体" charset="-122"/>
              </a:rPr>
              <a:t>对于</a:t>
            </a:r>
            <a:r>
              <a:rPr lang="zh-CN" altLang="en-US">
                <a:solidFill>
                  <a:srgbClr val="FF0000"/>
                </a:solidFill>
                <a:latin typeface="宋体" charset="-122"/>
              </a:rPr>
              <a:t>程序性错误</a:t>
            </a:r>
            <a:r>
              <a:rPr lang="zh-CN" altLang="en-US">
                <a:solidFill>
                  <a:srgbClr val="0000FF"/>
                </a:solidFill>
                <a:latin typeface="宋体" charset="-122"/>
              </a:rPr>
              <a:t>和</a:t>
            </a:r>
            <a:r>
              <a:rPr lang="zh-CN" altLang="en-US">
                <a:solidFill>
                  <a:srgbClr val="FF0000"/>
                </a:solidFill>
                <a:latin typeface="宋体" charset="-122"/>
              </a:rPr>
              <a:t>机器故障</a:t>
            </a:r>
            <a:r>
              <a:rPr lang="zh-CN" altLang="en-US">
                <a:solidFill>
                  <a:srgbClr val="0000FF"/>
                </a:solidFill>
                <a:latin typeface="宋体" charset="-122"/>
              </a:rPr>
              <a:t>等引起的中断，它们出现的概率很低。</a:t>
            </a:r>
            <a:br>
              <a:rPr lang="zh-CN" altLang="en-US">
                <a:solidFill>
                  <a:srgbClr val="0000FF"/>
                </a:solidFill>
                <a:latin typeface="宋体" charset="-122"/>
              </a:rPr>
            </a:br>
            <a:r>
              <a:rPr lang="zh-CN" altLang="en-US">
                <a:solidFill>
                  <a:srgbClr val="0000FF"/>
                </a:solidFill>
                <a:latin typeface="宋体" charset="-122"/>
              </a:rPr>
              <a:t>处理原则：</a:t>
            </a:r>
            <a:r>
              <a:rPr lang="zh-CN" altLang="en-US">
                <a:latin typeface="宋体" charset="-122"/>
              </a:rPr>
              <a:t>不在于缩短时间，关键是要正确保存现场和正确恢复断点。</a:t>
            </a:r>
            <a:endParaRPr lang="zh-CN" altLang="zh-CN">
              <a:latin typeface="宋体" charset="-122"/>
            </a:endParaRPr>
          </a:p>
        </p:txBody>
      </p:sp>
    </p:spTree>
  </p:cSld>
  <p:clrMapOvr>
    <a:masterClrMapping/>
  </p:clrMapOvr>
  <p:transition spd="med"/>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CECD43D9-B3E6-402C-9527-22DBC4DE830E}" type="slidenum">
              <a:rPr lang="zh-CN" altLang="en-US"/>
              <a:pPr/>
              <a:t>82</a:t>
            </a:fld>
            <a:endParaRPr lang="en-US" altLang="zh-CN"/>
          </a:p>
        </p:txBody>
      </p:sp>
      <p:sp>
        <p:nvSpPr>
          <p:cNvPr id="1728514" name="Rectangle 2"/>
          <p:cNvSpPr>
            <a:spLocks noGrp="1" noChangeArrowheads="1"/>
          </p:cNvSpPr>
          <p:nvPr>
            <p:ph type="title"/>
          </p:nvPr>
        </p:nvSpPr>
        <p:spPr/>
        <p:txBody>
          <a:bodyPr/>
          <a:lstStyle/>
          <a:p>
            <a:r>
              <a:rPr lang="zh-CN" altLang="en-US"/>
              <a:t>流水机器的中断处理</a:t>
            </a:r>
          </a:p>
        </p:txBody>
      </p:sp>
      <p:sp>
        <p:nvSpPr>
          <p:cNvPr id="1728515" name="Rectangle 3"/>
          <p:cNvSpPr>
            <a:spLocks noGrp="1" noChangeArrowheads="1"/>
          </p:cNvSpPr>
          <p:nvPr>
            <p:ph type="body" idx="1"/>
          </p:nvPr>
        </p:nvSpPr>
        <p:spPr>
          <a:xfrm>
            <a:off x="457200" y="981075"/>
            <a:ext cx="8362950" cy="5256213"/>
          </a:xfrm>
        </p:spPr>
        <p:txBody>
          <a:bodyPr/>
          <a:lstStyle/>
          <a:p>
            <a:pPr marL="0" indent="0">
              <a:lnSpc>
                <a:spcPct val="110000"/>
              </a:lnSpc>
              <a:spcBef>
                <a:spcPct val="0"/>
              </a:spcBef>
              <a:buFont typeface="Wingdings" pitchFamily="2" charset="2"/>
              <a:buNone/>
            </a:pPr>
            <a:r>
              <a:rPr lang="en-US" altLang="zh-CN" i="1" smtClean="0"/>
              <a:t>i </a:t>
            </a:r>
            <a:r>
              <a:rPr lang="en-US" altLang="zh-CN" smtClean="0"/>
              <a:t>:</a:t>
            </a:r>
            <a:r>
              <a:rPr lang="zh-CN" altLang="en-US"/>
              <a:t>	</a:t>
            </a:r>
            <a:r>
              <a:rPr lang="en-US" altLang="zh-CN" smtClean="0"/>
              <a:t>FADD  R1</a:t>
            </a:r>
            <a:r>
              <a:rPr lang="en-US" altLang="zh-CN"/>
              <a:t>, R2	</a:t>
            </a:r>
            <a:r>
              <a:rPr lang="en-US" altLang="zh-CN" smtClean="0"/>
              <a:t>; (</a:t>
            </a:r>
            <a:r>
              <a:rPr lang="en-US" altLang="zh-CN"/>
              <a:t>R1)</a:t>
            </a:r>
            <a:r>
              <a:rPr lang="zh-CN" altLang="en-US"/>
              <a:t>＋</a:t>
            </a:r>
            <a:r>
              <a:rPr lang="en-US" altLang="zh-CN"/>
              <a:t>(R2)</a:t>
            </a:r>
            <a:r>
              <a:rPr lang="en-US" altLang="zh-CN">
                <a:latin typeface="+mn-ea"/>
              </a:rPr>
              <a:t>→</a:t>
            </a:r>
            <a:r>
              <a:rPr lang="en-US" altLang="zh-CN"/>
              <a:t>R1</a:t>
            </a:r>
          </a:p>
          <a:p>
            <a:pPr marL="0" indent="0">
              <a:lnSpc>
                <a:spcPct val="110000"/>
              </a:lnSpc>
              <a:spcBef>
                <a:spcPct val="0"/>
              </a:spcBef>
              <a:buFont typeface="Wingdings" pitchFamily="2" charset="2"/>
              <a:buNone/>
            </a:pPr>
            <a:r>
              <a:rPr lang="en-US" altLang="zh-CN" i="1" smtClean="0"/>
              <a:t>i </a:t>
            </a:r>
            <a:r>
              <a:rPr lang="en-US" altLang="zh-CN" smtClean="0"/>
              <a:t>+1 :	FMUL  </a:t>
            </a:r>
            <a:r>
              <a:rPr lang="en-US" altLang="zh-CN"/>
              <a:t>R3, R1	</a:t>
            </a:r>
            <a:r>
              <a:rPr lang="en-US" altLang="zh-CN" smtClean="0"/>
              <a:t>; (</a:t>
            </a:r>
            <a:r>
              <a:rPr lang="en-US" altLang="zh-CN"/>
              <a:t>R3)×(R1)</a:t>
            </a:r>
            <a:r>
              <a:rPr lang="en-US" altLang="zh-CN">
                <a:latin typeface="+mn-ea"/>
              </a:rPr>
              <a:t>→</a:t>
            </a:r>
            <a:r>
              <a:rPr lang="en-US" altLang="zh-CN"/>
              <a:t>R3</a:t>
            </a:r>
          </a:p>
          <a:p>
            <a:pPr marL="0" indent="0">
              <a:lnSpc>
                <a:spcPct val="110000"/>
              </a:lnSpc>
              <a:spcBef>
                <a:spcPct val="0"/>
              </a:spcBef>
              <a:buFont typeface="Wingdings" pitchFamily="2" charset="2"/>
              <a:buNone/>
            </a:pPr>
            <a:endParaRPr lang="en-US" altLang="zh-CN"/>
          </a:p>
          <a:p>
            <a:pPr marL="0" indent="0">
              <a:lnSpc>
                <a:spcPct val="110000"/>
              </a:lnSpc>
              <a:spcBef>
                <a:spcPct val="0"/>
              </a:spcBef>
              <a:buFont typeface="Wingdings" pitchFamily="2" charset="2"/>
              <a:buNone/>
            </a:pPr>
            <a:r>
              <a:rPr lang="zh-CN" altLang="en-US"/>
              <a:t>当</a:t>
            </a:r>
            <a:r>
              <a:rPr lang="zh-CN" altLang="en-US" smtClean="0"/>
              <a:t>第 </a:t>
            </a:r>
            <a:r>
              <a:rPr lang="en-US" altLang="zh-CN" i="1" smtClean="0"/>
              <a:t>i </a:t>
            </a:r>
            <a:r>
              <a:rPr lang="zh-CN" altLang="en-US" smtClean="0"/>
              <a:t>条</a:t>
            </a:r>
            <a:r>
              <a:rPr lang="zh-CN" altLang="en-US"/>
              <a:t>指令执行</a:t>
            </a:r>
            <a:r>
              <a:rPr lang="zh-CN" altLang="en-US" smtClean="0"/>
              <a:t>到 </a:t>
            </a:r>
            <a:r>
              <a:rPr lang="en-US" altLang="zh-CN" smtClean="0"/>
              <a:t>S</a:t>
            </a:r>
            <a:r>
              <a:rPr lang="en-US" altLang="zh-CN" baseline="-25000" smtClean="0"/>
              <a:t>6 </a:t>
            </a:r>
            <a:r>
              <a:rPr lang="zh-CN" altLang="en-US" smtClean="0"/>
              <a:t>段</a:t>
            </a:r>
            <a:r>
              <a:rPr lang="zh-CN" altLang="en-US"/>
              <a:t>时发现浮点加法结果溢出，于是发出中断服务申请。由于采用不精确断点法，已经进入流水线的</a:t>
            </a:r>
            <a:r>
              <a:rPr lang="zh-CN" altLang="en-US" smtClean="0"/>
              <a:t>第 </a:t>
            </a:r>
            <a:r>
              <a:rPr lang="en-US" altLang="zh-CN" i="1" smtClean="0"/>
              <a:t>i</a:t>
            </a:r>
            <a:r>
              <a:rPr lang="en-US" altLang="zh-CN" sz="2000" smtClean="0"/>
              <a:t> </a:t>
            </a:r>
            <a:r>
              <a:rPr lang="en-US" altLang="zh-CN" smtClean="0"/>
              <a:t>+1</a:t>
            </a:r>
            <a:r>
              <a:rPr lang="zh-CN" altLang="en-US"/>
              <a:t>条指令将执行完成；因为第</a:t>
            </a:r>
            <a:r>
              <a:rPr lang="en-US" altLang="zh-CN" i="1" smtClean="0"/>
              <a:t>i</a:t>
            </a:r>
            <a:r>
              <a:rPr lang="en-US" altLang="zh-CN" sz="1800" smtClean="0"/>
              <a:t> </a:t>
            </a:r>
            <a:r>
              <a:rPr lang="en-US" altLang="zh-CN" smtClean="0"/>
              <a:t>+1</a:t>
            </a:r>
            <a:r>
              <a:rPr lang="zh-CN" altLang="en-US"/>
              <a:t>条指令使用了不正确</a:t>
            </a:r>
            <a:r>
              <a:rPr lang="zh-CN" altLang="en-US" smtClean="0"/>
              <a:t>的 </a:t>
            </a:r>
            <a:r>
              <a:rPr lang="en-US" altLang="zh-CN" smtClean="0"/>
              <a:t>R1</a:t>
            </a:r>
            <a:r>
              <a:rPr lang="zh-CN" altLang="en-US"/>
              <a:t>，所以浮点乘法的执行结果是不正确的。</a:t>
            </a:r>
            <a:endParaRPr lang="zh-CN" altLang="zh-CN"/>
          </a:p>
        </p:txBody>
      </p:sp>
    </p:spTree>
  </p:cSld>
  <p:clrMapOvr>
    <a:masterClrMapping/>
  </p:clrMapOvr>
  <p:transition spd="med"/>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7730" name="Rectangle 2"/>
          <p:cNvSpPr>
            <a:spLocks noGrp="1" noChangeArrowheads="1"/>
          </p:cNvSpPr>
          <p:nvPr>
            <p:ph type="subTitle" idx="1"/>
          </p:nvPr>
        </p:nvSpPr>
        <p:spPr>
          <a:xfrm>
            <a:off x="395288" y="1700213"/>
            <a:ext cx="8604250" cy="2592387"/>
          </a:xfrm>
          <a:noFill/>
          <a:ln/>
        </p:spPr>
        <p:txBody>
          <a:bodyPr anchor="ctr"/>
          <a:lstStyle/>
          <a:p>
            <a:pPr>
              <a:spcBef>
                <a:spcPct val="0"/>
              </a:spcBef>
              <a:buClrTx/>
              <a:buFont typeface="Arial" charset="0"/>
              <a:buNone/>
            </a:pPr>
            <a:r>
              <a:rPr lang="zh-CN" altLang="en-US" sz="4000" b="0">
                <a:solidFill>
                  <a:srgbClr val="FFFFFF"/>
                </a:solidFill>
                <a:latin typeface="Arial" charset="0"/>
                <a:ea typeface="黑体" pitchFamily="2" charset="-122"/>
              </a:rPr>
              <a:t>计算机</a:t>
            </a:r>
            <a:r>
              <a:rPr lang="zh-CN" altLang="en-US" sz="4000" b="0">
                <a:solidFill>
                  <a:srgbClr val="FFCC00"/>
                </a:solidFill>
                <a:latin typeface="Arial" charset="0"/>
                <a:ea typeface="黑体" pitchFamily="2" charset="-122"/>
              </a:rPr>
              <a:t>组成</a:t>
            </a:r>
            <a:r>
              <a:rPr lang="zh-CN" altLang="en-US" sz="4000" b="0">
                <a:solidFill>
                  <a:srgbClr val="FFFFFF"/>
                </a:solidFill>
                <a:latin typeface="Arial" charset="0"/>
                <a:ea typeface="黑体" pitchFamily="2" charset="-122"/>
              </a:rPr>
              <a:t>与</a:t>
            </a:r>
            <a:r>
              <a:rPr lang="zh-CN" altLang="en-US" sz="4000" b="0">
                <a:solidFill>
                  <a:srgbClr val="FFCC00"/>
                </a:solidFill>
                <a:latin typeface="Arial" charset="0"/>
                <a:ea typeface="黑体" pitchFamily="2" charset="-122"/>
              </a:rPr>
              <a:t>体系结构</a:t>
            </a:r>
            <a:endParaRPr lang="zh-CN" altLang="en-US" sz="4000" b="0">
              <a:solidFill>
                <a:srgbClr val="FFFFFF"/>
              </a:solidFill>
              <a:latin typeface="Arial" charset="0"/>
              <a:ea typeface="黑体" pitchFamily="2" charset="-122"/>
            </a:endParaRPr>
          </a:p>
          <a:p>
            <a:pPr>
              <a:spcBef>
                <a:spcPct val="0"/>
              </a:spcBef>
              <a:buClrTx/>
              <a:buFont typeface="Arial" charset="0"/>
              <a:buNone/>
            </a:pPr>
            <a:r>
              <a:rPr lang="zh-CN" altLang="en-US" sz="4000" b="0">
                <a:solidFill>
                  <a:srgbClr val="FFFFFF"/>
                </a:solidFill>
                <a:latin typeface="Arial" charset="0"/>
                <a:ea typeface="黑体" pitchFamily="2" charset="-122"/>
              </a:rPr>
              <a:t>第</a:t>
            </a:r>
            <a:r>
              <a:rPr lang="en-US" altLang="zh-CN" sz="7300" b="0">
                <a:solidFill>
                  <a:srgbClr val="FFFFFF"/>
                </a:solidFill>
                <a:latin typeface="Arial" charset="0"/>
                <a:ea typeface="黑体" pitchFamily="2" charset="-122"/>
              </a:rPr>
              <a:t>7</a:t>
            </a:r>
            <a:r>
              <a:rPr lang="zh-CN" altLang="en-US" sz="4000" b="0">
                <a:solidFill>
                  <a:srgbClr val="FFFFFF"/>
                </a:solidFill>
                <a:latin typeface="Arial" charset="0"/>
                <a:ea typeface="黑体" pitchFamily="2" charset="-122"/>
              </a:rPr>
              <a:t>章</a:t>
            </a:r>
            <a:r>
              <a:rPr lang="zh-CN" altLang="en-US" sz="3600" b="0">
                <a:solidFill>
                  <a:srgbClr val="FFFFFF"/>
                </a:solidFill>
                <a:latin typeface="Arial" charset="0"/>
                <a:ea typeface="黑体" pitchFamily="2" charset="-122"/>
              </a:rPr>
              <a:t>  </a:t>
            </a:r>
            <a:r>
              <a:rPr lang="zh-CN" altLang="en-US" sz="3600" b="0">
                <a:solidFill>
                  <a:srgbClr val="99FF66"/>
                </a:solidFill>
                <a:latin typeface="Arial" charset="0"/>
                <a:ea typeface="黑体" pitchFamily="2" charset="-122"/>
              </a:rPr>
              <a:t>流水线技术</a:t>
            </a:r>
            <a:r>
              <a:rPr lang="zh-CN" altLang="en-US" sz="3600" b="0">
                <a:solidFill>
                  <a:srgbClr val="FFFFFF"/>
                </a:solidFill>
                <a:latin typeface="Arial" charset="0"/>
                <a:ea typeface="黑体" pitchFamily="2" charset="-122"/>
              </a:rPr>
              <a:t>与</a:t>
            </a:r>
            <a:r>
              <a:rPr lang="zh-CN" altLang="en-US" sz="3600" b="0">
                <a:solidFill>
                  <a:srgbClr val="FF99FF"/>
                </a:solidFill>
                <a:latin typeface="Arial" charset="0"/>
                <a:ea typeface="黑体" pitchFamily="2" charset="-122"/>
              </a:rPr>
              <a:t>指令级并行</a:t>
            </a:r>
          </a:p>
        </p:txBody>
      </p:sp>
      <p:sp>
        <p:nvSpPr>
          <p:cNvPr id="1737731" name="Rectangle 3"/>
          <p:cNvSpPr>
            <a:spLocks noChangeArrowheads="1"/>
          </p:cNvSpPr>
          <p:nvPr/>
        </p:nvSpPr>
        <p:spPr bwMode="auto">
          <a:xfrm>
            <a:off x="1979613" y="4652962"/>
            <a:ext cx="6985000" cy="1584349"/>
          </a:xfrm>
          <a:prstGeom prst="rect">
            <a:avLst/>
          </a:prstGeom>
          <a:noFill/>
          <a:ln w="9525">
            <a:noFill/>
            <a:miter lim="800000"/>
            <a:headEnd/>
            <a:tailEnd/>
          </a:ln>
          <a:effectLst/>
        </p:spPr>
        <p:txBody>
          <a:bodyPr/>
          <a:lstStyle/>
          <a:p>
            <a:pPr algn="r">
              <a:spcBef>
                <a:spcPct val="20000"/>
              </a:spcBef>
              <a:buClr>
                <a:schemeClr val="bg2"/>
              </a:buClr>
              <a:buSzPct val="75000"/>
              <a:buFont typeface="Wingdings" pitchFamily="2" charset="2"/>
              <a:buNone/>
            </a:pPr>
            <a:r>
              <a:rPr lang="en-US" altLang="en-US" sz="3800">
                <a:ea typeface="楷体_GB2312" pitchFamily="49" charset="-122"/>
              </a:rPr>
              <a:t>7.8  </a:t>
            </a:r>
            <a:r>
              <a:rPr lang="zh-CN" altLang="en-US" sz="3800">
                <a:ea typeface="楷体_GB2312" pitchFamily="49" charset="-122"/>
              </a:rPr>
              <a:t>多发射</a:t>
            </a:r>
            <a:r>
              <a:rPr lang="zh-CN" altLang="en-US" sz="3800" smtClean="0">
                <a:ea typeface="楷体_GB2312" pitchFamily="49" charset="-122"/>
              </a:rPr>
              <a:t>处理器</a:t>
            </a:r>
            <a:r>
              <a:rPr lang="en-US" altLang="zh-CN" sz="3800" smtClean="0">
                <a:ea typeface="楷体_GB2312" pitchFamily="49" charset="-122"/>
              </a:rPr>
              <a:t/>
            </a:r>
            <a:br>
              <a:rPr lang="en-US" altLang="zh-CN" sz="3800" smtClean="0">
                <a:ea typeface="楷体_GB2312" pitchFamily="49" charset="-122"/>
              </a:rPr>
            </a:br>
            <a:r>
              <a:rPr lang="zh-CN" altLang="en-US" sz="3200" smtClean="0">
                <a:solidFill>
                  <a:srgbClr val="C00000"/>
                </a:solidFill>
                <a:ea typeface="楷体_GB2312" pitchFamily="49" charset="-122"/>
              </a:rPr>
              <a:t>（西电版</a:t>
            </a:r>
            <a:r>
              <a:rPr lang="en-US" altLang="zh-CN" sz="3200" smtClean="0">
                <a:solidFill>
                  <a:srgbClr val="C00000"/>
                </a:solidFill>
                <a:ea typeface="楷体_GB2312" pitchFamily="49" charset="-122"/>
              </a:rPr>
              <a:t>7.6</a:t>
            </a:r>
            <a:r>
              <a:rPr lang="zh-CN" altLang="en-US" sz="3200" smtClean="0">
                <a:solidFill>
                  <a:srgbClr val="C00000"/>
                </a:solidFill>
                <a:ea typeface="楷体_GB2312" pitchFamily="49" charset="-122"/>
              </a:rPr>
              <a:t>节）</a:t>
            </a:r>
            <a:endParaRPr lang="zh-CN" altLang="en-US" sz="3200">
              <a:solidFill>
                <a:srgbClr val="C00000"/>
              </a:solidFill>
              <a:ea typeface="楷体_GB2312" pitchFamily="49"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afterEffect">
                                  <p:stCondLst>
                                    <p:cond delay="0"/>
                                  </p:stCondLst>
                                  <p:childTnLst>
                                    <p:set>
                                      <p:cBhvr>
                                        <p:cTn id="6" dur="1" fill="hold">
                                          <p:stCondLst>
                                            <p:cond delay="0"/>
                                          </p:stCondLst>
                                        </p:cTn>
                                        <p:tgtEl>
                                          <p:spTgt spid="1737730">
                                            <p:txEl>
                                              <p:pRg st="0" end="0"/>
                                            </p:txEl>
                                          </p:spTgt>
                                        </p:tgtEl>
                                        <p:attrNameLst>
                                          <p:attrName>style.visibility</p:attrName>
                                        </p:attrNameLst>
                                      </p:cBhvr>
                                      <p:to>
                                        <p:strVal val="visible"/>
                                      </p:to>
                                    </p:set>
                                    <p:anim calcmode="lin" valueType="num">
                                      <p:cBhvr>
                                        <p:cTn id="7" dur="500" fill="hold"/>
                                        <p:tgtEl>
                                          <p:spTgt spid="1737730">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1737730">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1737730">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1737730">
                                            <p:txEl>
                                              <p:pRg st="0" end="0"/>
                                            </p:txEl>
                                          </p:spTgt>
                                        </p:tgtEl>
                                        <p:attrNameLst>
                                          <p:attrName>ppt_y</p:attrName>
                                        </p:attrNameLst>
                                      </p:cBhvr>
                                      <p:tavLst>
                                        <p:tav tm="0">
                                          <p:val>
                                            <p:strVal val="#ppt_y"/>
                                          </p:val>
                                        </p:tav>
                                        <p:tav tm="100000">
                                          <p:val>
                                            <p:strVal val="#ppt_y"/>
                                          </p:val>
                                        </p:tav>
                                      </p:tavLst>
                                    </p:anim>
                                  </p:childTnLst>
                                </p:cTn>
                              </p:par>
                            </p:childTnLst>
                          </p:cTn>
                        </p:par>
                        <p:par>
                          <p:cTn id="11" fill="hold">
                            <p:stCondLst>
                              <p:cond delay="500"/>
                            </p:stCondLst>
                            <p:childTnLst>
                              <p:par>
                                <p:cTn id="12" presetID="2" presetClass="entr" presetSubtype="2" fill="hold" nodeType="afterEffect">
                                  <p:stCondLst>
                                    <p:cond delay="0"/>
                                  </p:stCondLst>
                                  <p:childTnLst>
                                    <p:set>
                                      <p:cBhvr>
                                        <p:cTn id="13" dur="1" fill="hold">
                                          <p:stCondLst>
                                            <p:cond delay="0"/>
                                          </p:stCondLst>
                                        </p:cTn>
                                        <p:tgtEl>
                                          <p:spTgt spid="1737730">
                                            <p:txEl>
                                              <p:pRg st="1" end="1"/>
                                            </p:txEl>
                                          </p:spTgt>
                                        </p:tgtEl>
                                        <p:attrNameLst>
                                          <p:attrName>style.visibility</p:attrName>
                                        </p:attrNameLst>
                                      </p:cBhvr>
                                      <p:to>
                                        <p:strVal val="visible"/>
                                      </p:to>
                                    </p:set>
                                    <p:anim calcmode="lin" valueType="num">
                                      <p:cBhvr additive="base">
                                        <p:cTn id="14" dur="500" fill="hold"/>
                                        <p:tgtEl>
                                          <p:spTgt spid="1737730">
                                            <p:txEl>
                                              <p:pRg st="1" end="1"/>
                                            </p:tx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1737730">
                                            <p:txEl>
                                              <p:pRg st="1" end="1"/>
                                            </p:txEl>
                                          </p:spTgt>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8" fill="hold" nodeType="afterEffect">
                                  <p:stCondLst>
                                    <p:cond delay="0"/>
                                  </p:stCondLst>
                                  <p:childTnLst>
                                    <p:set>
                                      <p:cBhvr>
                                        <p:cTn id="18" dur="1" fill="hold">
                                          <p:stCondLst>
                                            <p:cond delay="0"/>
                                          </p:stCondLst>
                                        </p:cTn>
                                        <p:tgtEl>
                                          <p:spTgt spid="1737731">
                                            <p:txEl>
                                              <p:pRg st="0" end="0"/>
                                            </p:txEl>
                                          </p:spTgt>
                                        </p:tgtEl>
                                        <p:attrNameLst>
                                          <p:attrName>style.visibility</p:attrName>
                                        </p:attrNameLst>
                                      </p:cBhvr>
                                      <p:to>
                                        <p:strVal val="visible"/>
                                      </p:to>
                                    </p:set>
                                    <p:anim calcmode="lin" valueType="num">
                                      <p:cBhvr additive="base">
                                        <p:cTn id="19" dur="500" fill="hold"/>
                                        <p:tgtEl>
                                          <p:spTgt spid="1737731">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3773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FF16B93F-73E1-418B-AC92-C61CC8710BAD}" type="slidenum">
              <a:rPr lang="zh-CN" altLang="en-US"/>
              <a:pPr/>
              <a:t>84</a:t>
            </a:fld>
            <a:endParaRPr lang="en-US" altLang="zh-CN"/>
          </a:p>
        </p:txBody>
      </p:sp>
      <p:sp>
        <p:nvSpPr>
          <p:cNvPr id="1689602" name="Rectangle 2"/>
          <p:cNvSpPr>
            <a:spLocks noGrp="1" noChangeArrowheads="1"/>
          </p:cNvSpPr>
          <p:nvPr>
            <p:ph type="title"/>
          </p:nvPr>
        </p:nvSpPr>
        <p:spPr/>
        <p:txBody>
          <a:bodyPr/>
          <a:lstStyle/>
          <a:p>
            <a:r>
              <a:rPr lang="en-US" altLang="zh-CN"/>
              <a:t>7.8 </a:t>
            </a:r>
            <a:r>
              <a:rPr lang="zh-CN" altLang="en-US"/>
              <a:t>多发射处理器</a:t>
            </a:r>
          </a:p>
        </p:txBody>
      </p:sp>
      <p:sp>
        <p:nvSpPr>
          <p:cNvPr id="1689603" name="Rectangle 3"/>
          <p:cNvSpPr>
            <a:spLocks noGrp="1" noChangeArrowheads="1"/>
          </p:cNvSpPr>
          <p:nvPr>
            <p:ph type="body" idx="1"/>
          </p:nvPr>
        </p:nvSpPr>
        <p:spPr>
          <a:xfrm>
            <a:off x="107950" y="549275"/>
            <a:ext cx="8964613" cy="6192838"/>
          </a:xfrm>
        </p:spPr>
        <p:txBody>
          <a:bodyPr/>
          <a:lstStyle/>
          <a:p>
            <a:pPr>
              <a:spcBef>
                <a:spcPct val="10000"/>
              </a:spcBef>
            </a:pPr>
            <a:r>
              <a:rPr lang="zh-CN" altLang="en-US"/>
              <a:t>多发射</a:t>
            </a:r>
            <a:r>
              <a:rPr lang="en-US" altLang="zh-CN"/>
              <a:t>CPU</a:t>
            </a:r>
            <a:r>
              <a:rPr lang="zh-CN" altLang="en-US"/>
              <a:t>分为：</a:t>
            </a:r>
          </a:p>
          <a:p>
            <a:pPr lvl="1">
              <a:spcBef>
                <a:spcPct val="10000"/>
              </a:spcBef>
            </a:pPr>
            <a:r>
              <a:rPr lang="zh-CN" altLang="en-US"/>
              <a:t>超标量处理器</a:t>
            </a:r>
            <a:r>
              <a:rPr lang="en-US" altLang="zh-CN">
                <a:latin typeface="宋体" charset="-122"/>
              </a:rPr>
              <a:t>(</a:t>
            </a:r>
            <a:r>
              <a:rPr lang="en-US" altLang="zh-CN"/>
              <a:t>Superscalar Processor</a:t>
            </a:r>
            <a:r>
              <a:rPr lang="en-US" altLang="zh-CN">
                <a:latin typeface="宋体" charset="-122"/>
              </a:rPr>
              <a:t>)</a:t>
            </a:r>
          </a:p>
          <a:p>
            <a:pPr lvl="2">
              <a:spcBef>
                <a:spcPct val="10000"/>
              </a:spcBef>
            </a:pPr>
            <a:r>
              <a:rPr lang="zh-CN" altLang="en-US"/>
              <a:t>静态调度：按序执行</a:t>
            </a:r>
            <a:endParaRPr lang="en-US" altLang="zh-CN"/>
          </a:p>
          <a:p>
            <a:pPr lvl="2">
              <a:spcBef>
                <a:spcPct val="10000"/>
              </a:spcBef>
            </a:pPr>
            <a:r>
              <a:rPr lang="zh-CN" altLang="en-US"/>
              <a:t>动态调度：乱序执行</a:t>
            </a:r>
            <a:endParaRPr lang="zh-CN" altLang="en-US">
              <a:latin typeface="宋体" charset="-122"/>
            </a:endParaRPr>
          </a:p>
          <a:p>
            <a:pPr lvl="1">
              <a:spcBef>
                <a:spcPct val="10000"/>
              </a:spcBef>
            </a:pPr>
            <a:r>
              <a:rPr lang="zh-CN" altLang="en-US"/>
              <a:t>超长指令字</a:t>
            </a:r>
            <a:r>
              <a:rPr lang="en-US" altLang="zh-CN">
                <a:latin typeface="宋体" charset="-122"/>
              </a:rPr>
              <a:t>(</a:t>
            </a:r>
            <a:r>
              <a:rPr lang="en-US" altLang="zh-CN"/>
              <a:t>Very Long Instruction Word, VLIW</a:t>
            </a:r>
            <a:r>
              <a:rPr lang="en-US" altLang="zh-CN">
                <a:latin typeface="宋体" charset="-122"/>
              </a:rPr>
              <a:t>)</a:t>
            </a:r>
            <a:r>
              <a:rPr lang="zh-CN" altLang="en-US"/>
              <a:t>处理器</a:t>
            </a:r>
          </a:p>
          <a:p>
            <a:pPr lvl="2">
              <a:spcBef>
                <a:spcPct val="10000"/>
              </a:spcBef>
            </a:pPr>
            <a:r>
              <a:rPr lang="zh-CN" altLang="en-US"/>
              <a:t>利用</a:t>
            </a:r>
            <a:r>
              <a:rPr lang="zh-CN" altLang="en-US">
                <a:solidFill>
                  <a:srgbClr val="FF0066"/>
                </a:solidFill>
              </a:rPr>
              <a:t>编译器</a:t>
            </a:r>
            <a:r>
              <a:rPr lang="zh-CN" altLang="en-US"/>
              <a:t>实现静态调度</a:t>
            </a:r>
          </a:p>
          <a:p>
            <a:pPr lvl="2">
              <a:spcBef>
                <a:spcPct val="10000"/>
              </a:spcBef>
            </a:pPr>
            <a:r>
              <a:rPr lang="en-US" altLang="zh-CN"/>
              <a:t>Intel</a:t>
            </a:r>
            <a:r>
              <a:rPr lang="zh-CN" altLang="en-US"/>
              <a:t>、</a:t>
            </a:r>
            <a:r>
              <a:rPr lang="en-US" altLang="zh-CN"/>
              <a:t>HP</a:t>
            </a:r>
            <a:r>
              <a:rPr lang="zh-CN" altLang="en-US"/>
              <a:t>：</a:t>
            </a:r>
            <a:r>
              <a:rPr lang="en-US" altLang="zh-CN"/>
              <a:t>IA-64</a:t>
            </a:r>
            <a:r>
              <a:rPr lang="zh-CN" altLang="en-US"/>
              <a:t>，显式并行指令计算</a:t>
            </a:r>
            <a:r>
              <a:rPr lang="en-US" altLang="zh-CN">
                <a:latin typeface="宋体" charset="-122"/>
              </a:rPr>
              <a:t>(</a:t>
            </a:r>
            <a:r>
              <a:rPr lang="en-US" altLang="zh-CN">
                <a:solidFill>
                  <a:srgbClr val="FF0000"/>
                </a:solidFill>
              </a:rPr>
              <a:t>E</a:t>
            </a:r>
            <a:r>
              <a:rPr lang="en-US" altLang="zh-CN"/>
              <a:t>xplicitly </a:t>
            </a:r>
            <a:r>
              <a:rPr lang="en-US" altLang="zh-CN">
                <a:solidFill>
                  <a:srgbClr val="FF0000"/>
                </a:solidFill>
              </a:rPr>
              <a:t>P</a:t>
            </a:r>
            <a:r>
              <a:rPr lang="en-US" altLang="zh-CN"/>
              <a:t>arallel </a:t>
            </a:r>
            <a:r>
              <a:rPr lang="en-US" altLang="zh-CN">
                <a:solidFill>
                  <a:srgbClr val="FF0000"/>
                </a:solidFill>
              </a:rPr>
              <a:t>I</a:t>
            </a:r>
            <a:r>
              <a:rPr lang="en-US" altLang="zh-CN"/>
              <a:t>nstruction </a:t>
            </a:r>
            <a:r>
              <a:rPr lang="en-US" altLang="zh-CN">
                <a:solidFill>
                  <a:srgbClr val="FF0000"/>
                </a:solidFill>
              </a:rPr>
              <a:t>C</a:t>
            </a:r>
            <a:r>
              <a:rPr lang="en-US" altLang="zh-CN"/>
              <a:t>omputing</a:t>
            </a:r>
            <a:r>
              <a:rPr lang="zh-CN" altLang="en-US"/>
              <a:t>，</a:t>
            </a:r>
            <a:r>
              <a:rPr lang="en-US" altLang="zh-CN"/>
              <a:t>EPIC</a:t>
            </a:r>
            <a:r>
              <a:rPr lang="en-US" altLang="zh-CN">
                <a:latin typeface="宋体" charset="-122"/>
              </a:rPr>
              <a:t>)</a:t>
            </a:r>
          </a:p>
          <a:p>
            <a:pPr>
              <a:spcBef>
                <a:spcPct val="10000"/>
              </a:spcBef>
            </a:pPr>
            <a:r>
              <a:rPr lang="zh-CN" altLang="en-US"/>
              <a:t>多发射处理器的</a:t>
            </a:r>
            <a:r>
              <a:rPr lang="zh-CN" altLang="en-US">
                <a:solidFill>
                  <a:srgbClr val="FF0000"/>
                </a:solidFill>
              </a:rPr>
              <a:t>发射宽度</a:t>
            </a:r>
            <a:r>
              <a:rPr lang="zh-CN" altLang="en-US"/>
              <a:t>或</a:t>
            </a:r>
            <a:r>
              <a:rPr lang="en-US" altLang="zh-CN">
                <a:solidFill>
                  <a:srgbClr val="FF0066"/>
                </a:solidFill>
                <a:latin typeface="宋体" charset="-122"/>
              </a:rPr>
              <a:t>(</a:t>
            </a:r>
            <a:r>
              <a:rPr lang="zh-CN" altLang="en-US">
                <a:solidFill>
                  <a:srgbClr val="FF0066"/>
                </a:solidFill>
              </a:rPr>
              <a:t>并行</a:t>
            </a:r>
            <a:r>
              <a:rPr lang="en-US" altLang="zh-CN">
                <a:solidFill>
                  <a:srgbClr val="FF0066"/>
                </a:solidFill>
                <a:latin typeface="宋体" charset="-122"/>
              </a:rPr>
              <a:t>)</a:t>
            </a:r>
            <a:r>
              <a:rPr lang="zh-CN" altLang="en-US">
                <a:solidFill>
                  <a:srgbClr val="C00000"/>
                </a:solidFill>
                <a:effectLst>
                  <a:outerShdw blurRad="38100" dist="38100" dir="2700000" algn="tl">
                    <a:srgbClr val="000000">
                      <a:alpha val="43137"/>
                    </a:srgbClr>
                  </a:outerShdw>
                </a:effectLst>
                <a:latin typeface="黑体" pitchFamily="49" charset="-122"/>
                <a:ea typeface="黑体" pitchFamily="49" charset="-122"/>
              </a:rPr>
              <a:t>度</a:t>
            </a:r>
            <a:r>
              <a:rPr lang="en-US" altLang="zh-CN">
                <a:latin typeface="宋体" charset="-122"/>
              </a:rPr>
              <a:t>(</a:t>
            </a:r>
            <a:r>
              <a:rPr lang="en-US" altLang="zh-CN"/>
              <a:t>degree</a:t>
            </a:r>
            <a:r>
              <a:rPr lang="en-US" altLang="zh-CN">
                <a:latin typeface="宋体" charset="-122"/>
              </a:rPr>
              <a:t>)</a:t>
            </a:r>
            <a:r>
              <a:rPr lang="zh-CN" altLang="en-US"/>
              <a:t>：每时钟周期可以发射的指令数。</a:t>
            </a:r>
          </a:p>
        </p:txBody>
      </p:sp>
    </p:spTree>
  </p:cSld>
  <p:clrMapOvr>
    <a:masterClrMapping/>
  </p:clrMapOvr>
  <p:transition spd="med"/>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灯片编号占位符 4"/>
          <p:cNvSpPr>
            <a:spLocks noGrp="1"/>
          </p:cNvSpPr>
          <p:nvPr>
            <p:ph type="sldNum" sz="quarter" idx="11"/>
          </p:nvPr>
        </p:nvSpPr>
        <p:spPr/>
        <p:txBody>
          <a:bodyPr/>
          <a:lstStyle/>
          <a:p>
            <a:fld id="{B1DB291A-ED66-4DDB-9199-C028FE7F4767}" type="slidenum">
              <a:rPr lang="zh-CN" altLang="en-US"/>
              <a:pPr/>
              <a:t>85</a:t>
            </a:fld>
            <a:endParaRPr lang="en-US" altLang="zh-CN"/>
          </a:p>
        </p:txBody>
      </p:sp>
      <p:sp>
        <p:nvSpPr>
          <p:cNvPr id="1690626" name="Rectangle 2"/>
          <p:cNvSpPr>
            <a:spLocks noGrp="1" noChangeArrowheads="1"/>
          </p:cNvSpPr>
          <p:nvPr>
            <p:ph type="title"/>
          </p:nvPr>
        </p:nvSpPr>
        <p:spPr/>
        <p:txBody>
          <a:bodyPr/>
          <a:lstStyle/>
          <a:p>
            <a:r>
              <a:rPr lang="en-US" altLang="zh-CN"/>
              <a:t>7.8 </a:t>
            </a:r>
            <a:r>
              <a:rPr lang="zh-CN" altLang="en-US"/>
              <a:t>多发射处理器</a:t>
            </a:r>
          </a:p>
        </p:txBody>
      </p:sp>
      <p:graphicFrame>
        <p:nvGraphicFramePr>
          <p:cNvPr id="1690627" name="Group 3"/>
          <p:cNvGraphicFramePr>
            <a:graphicFrameLocks noGrp="1"/>
          </p:cNvGraphicFramePr>
          <p:nvPr/>
        </p:nvGraphicFramePr>
        <p:xfrm>
          <a:off x="179388" y="1427163"/>
          <a:ext cx="8785225" cy="4815840"/>
        </p:xfrm>
        <a:graphic>
          <a:graphicData uri="http://schemas.openxmlformats.org/drawingml/2006/table">
            <a:tbl>
              <a:tblPr/>
              <a:tblGrid>
                <a:gridCol w="1296987">
                  <a:extLst>
                    <a:ext uri="{9D8B030D-6E8A-4147-A177-3AD203B41FA5}">
                      <a16:colId xmlns:a16="http://schemas.microsoft.com/office/drawing/2014/main" val="20000"/>
                    </a:ext>
                  </a:extLst>
                </a:gridCol>
                <a:gridCol w="935038">
                  <a:extLst>
                    <a:ext uri="{9D8B030D-6E8A-4147-A177-3AD203B41FA5}">
                      <a16:colId xmlns:a16="http://schemas.microsoft.com/office/drawing/2014/main" val="20001"/>
                    </a:ext>
                  </a:extLst>
                </a:gridCol>
                <a:gridCol w="936625">
                  <a:extLst>
                    <a:ext uri="{9D8B030D-6E8A-4147-A177-3AD203B41FA5}">
                      <a16:colId xmlns:a16="http://schemas.microsoft.com/office/drawing/2014/main" val="20002"/>
                    </a:ext>
                  </a:extLst>
                </a:gridCol>
                <a:gridCol w="1223962">
                  <a:extLst>
                    <a:ext uri="{9D8B030D-6E8A-4147-A177-3AD203B41FA5}">
                      <a16:colId xmlns:a16="http://schemas.microsoft.com/office/drawing/2014/main" val="20003"/>
                    </a:ext>
                  </a:extLst>
                </a:gridCol>
                <a:gridCol w="2305050">
                  <a:extLst>
                    <a:ext uri="{9D8B030D-6E8A-4147-A177-3AD203B41FA5}">
                      <a16:colId xmlns:a16="http://schemas.microsoft.com/office/drawing/2014/main" val="20004"/>
                    </a:ext>
                  </a:extLst>
                </a:gridCol>
                <a:gridCol w="2087563">
                  <a:extLst>
                    <a:ext uri="{9D8B030D-6E8A-4147-A177-3AD203B41FA5}">
                      <a16:colId xmlns:a16="http://schemas.microsoft.com/office/drawing/2014/main" val="20005"/>
                    </a:ext>
                  </a:extLst>
                </a:gridCol>
              </a:tblGrid>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rgbClr val="000000"/>
                          </a:solidFill>
                          <a:effectLst/>
                          <a:latin typeface="Times New Roman" pitchFamily="18" charset="0"/>
                          <a:ea typeface="宋体" charset="-122"/>
                          <a:cs typeface="Times New Roman" pitchFamily="18" charset="0"/>
                        </a:rPr>
                        <a:t>方法名称</a:t>
                      </a:r>
                      <a:endPar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rgbClr val="000000"/>
                          </a:solidFill>
                          <a:effectLst/>
                          <a:latin typeface="Times New Roman" pitchFamily="18" charset="0"/>
                          <a:ea typeface="宋体" charset="-122"/>
                          <a:cs typeface="Times New Roman" pitchFamily="18" charset="0"/>
                        </a:rPr>
                        <a:t>发射</a:t>
                      </a:r>
                    </a:p>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rgbClr val="000000"/>
                          </a:solidFill>
                          <a:effectLst/>
                          <a:latin typeface="Times New Roman" pitchFamily="18" charset="0"/>
                          <a:ea typeface="宋体" charset="-122"/>
                          <a:cs typeface="Times New Roman" pitchFamily="18" charset="0"/>
                        </a:rPr>
                        <a:t>结构</a:t>
                      </a:r>
                      <a:endPar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rgbClr val="000000"/>
                          </a:solidFill>
                          <a:effectLst/>
                          <a:latin typeface="Times New Roman" pitchFamily="18" charset="0"/>
                          <a:ea typeface="宋体" charset="-122"/>
                          <a:cs typeface="Times New Roman" pitchFamily="18" charset="0"/>
                        </a:rPr>
                        <a:t>相关</a:t>
                      </a:r>
                    </a:p>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rgbClr val="000000"/>
                          </a:solidFill>
                          <a:effectLst/>
                          <a:latin typeface="Times New Roman" pitchFamily="18" charset="0"/>
                          <a:ea typeface="宋体" charset="-122"/>
                          <a:cs typeface="Times New Roman" pitchFamily="18" charset="0"/>
                        </a:rPr>
                        <a:t>检测</a:t>
                      </a:r>
                      <a:endPar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rgbClr val="000000"/>
                          </a:solidFill>
                          <a:effectLst/>
                          <a:latin typeface="Times New Roman" pitchFamily="18" charset="0"/>
                          <a:ea typeface="宋体" charset="-122"/>
                          <a:cs typeface="Times New Roman" pitchFamily="18" charset="0"/>
                        </a:rPr>
                        <a:t>调度</a:t>
                      </a:r>
                      <a:endPar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rgbClr val="000000"/>
                          </a:solidFill>
                          <a:effectLst/>
                          <a:latin typeface="Times New Roman" pitchFamily="18" charset="0"/>
                          <a:ea typeface="宋体" charset="-122"/>
                          <a:cs typeface="Times New Roman" pitchFamily="18" charset="0"/>
                        </a:rPr>
                        <a:t>主要特征</a:t>
                      </a:r>
                      <a:endPar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rgbClr val="000000"/>
                          </a:solidFill>
                          <a:effectLst/>
                          <a:latin typeface="Times New Roman" pitchFamily="18" charset="0"/>
                          <a:ea typeface="宋体" charset="-122"/>
                          <a:cs typeface="Times New Roman" pitchFamily="18" charset="0"/>
                        </a:rPr>
                        <a:t>实例</a:t>
                      </a:r>
                      <a:endPar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0"/>
                  </a:ext>
                </a:extLst>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rgbClr val="000000"/>
                          </a:solidFill>
                          <a:effectLst/>
                          <a:latin typeface="Times New Roman" pitchFamily="18" charset="0"/>
                          <a:ea typeface="宋体" charset="-122"/>
                          <a:cs typeface="Times New Roman" pitchFamily="18" charset="0"/>
                        </a:rPr>
                        <a:t>超标量</a:t>
                      </a:r>
                    </a:p>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000000"/>
                          </a:solidFill>
                          <a:effectLst/>
                          <a:latin typeface="Times New Roman" pitchFamily="18" charset="0"/>
                          <a:ea typeface="宋体" charset="-122"/>
                          <a:cs typeface="Times New Roman" pitchFamily="18" charset="0"/>
                        </a:rPr>
                        <a:t>(</a:t>
                      </a:r>
                      <a:r>
                        <a:rPr kumimoji="1" lang="zh-CN" altLang="en-US" sz="2000" b="1" i="0" u="none" strike="noStrike" cap="none" normalizeH="0" baseline="0" smtClean="0">
                          <a:ln>
                            <a:noFill/>
                          </a:ln>
                          <a:solidFill>
                            <a:srgbClr val="000000"/>
                          </a:solidFill>
                          <a:effectLst/>
                          <a:latin typeface="Times New Roman" pitchFamily="18" charset="0"/>
                          <a:ea typeface="宋体" charset="-122"/>
                          <a:cs typeface="Times New Roman" pitchFamily="18" charset="0"/>
                        </a:rPr>
                        <a:t>静态</a:t>
                      </a:r>
                      <a:r>
                        <a:rPr kumimoji="1" lang="en-US" altLang="zh-CN" sz="2000" b="1" i="0" u="none" strike="noStrike" cap="none" normalizeH="0" baseline="0" smtClean="0">
                          <a:ln>
                            <a:noFill/>
                          </a:ln>
                          <a:solidFill>
                            <a:srgbClr val="000000"/>
                          </a:solidFill>
                          <a:effectLst/>
                          <a:latin typeface="Times New Roman" pitchFamily="18" charset="0"/>
                          <a:ea typeface="宋体" charset="-122"/>
                          <a:cs typeface="Times New Roman" pitchFamily="18" charset="0"/>
                        </a:rPr>
                        <a:t>)</a:t>
                      </a:r>
                      <a:endParaRPr kumimoji="1"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rgbClr val="000000"/>
                          </a:solidFill>
                          <a:effectLst/>
                          <a:latin typeface="Times New Roman" pitchFamily="18" charset="0"/>
                          <a:ea typeface="宋体" charset="-122"/>
                          <a:cs typeface="Times New Roman" pitchFamily="18" charset="0"/>
                        </a:rPr>
                        <a:t>动态</a:t>
                      </a:r>
                      <a:endPar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rgbClr val="000000"/>
                          </a:solidFill>
                          <a:effectLst/>
                          <a:latin typeface="Times New Roman" pitchFamily="18" charset="0"/>
                          <a:ea typeface="宋体" charset="-122"/>
                          <a:cs typeface="Times New Roman" pitchFamily="18" charset="0"/>
                        </a:rPr>
                        <a:t>硬件</a:t>
                      </a:r>
                      <a:endPar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rgbClr val="000000"/>
                          </a:solidFill>
                          <a:effectLst/>
                          <a:latin typeface="Times New Roman" pitchFamily="18" charset="0"/>
                          <a:ea typeface="宋体" charset="-122"/>
                          <a:cs typeface="Times New Roman" pitchFamily="18" charset="0"/>
                        </a:rPr>
                        <a:t>静态</a:t>
                      </a:r>
                      <a:endPar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rgbClr val="000000"/>
                          </a:solidFill>
                          <a:effectLst/>
                          <a:latin typeface="Times New Roman" pitchFamily="18" charset="0"/>
                          <a:ea typeface="宋体" charset="-122"/>
                          <a:cs typeface="Times New Roman" pitchFamily="18" charset="0"/>
                        </a:rPr>
                        <a:t>按序执行</a:t>
                      </a:r>
                      <a:endPar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rgbClr val="000000"/>
                          </a:solidFill>
                          <a:effectLst/>
                          <a:latin typeface="Times New Roman" pitchFamily="18" charset="0"/>
                          <a:ea typeface="宋体" charset="-122"/>
                          <a:cs typeface="Times New Roman" pitchFamily="18" charset="0"/>
                        </a:rPr>
                        <a:t>主要在嵌入领域：</a:t>
                      </a:r>
                      <a:r>
                        <a:rPr kumimoji="1" lang="en-US" altLang="zh-CN" sz="2000" b="1" i="0" u="none" strike="noStrike" cap="none" normalizeH="0" baseline="0" smtClean="0">
                          <a:ln>
                            <a:noFill/>
                          </a:ln>
                          <a:solidFill>
                            <a:srgbClr val="000000"/>
                          </a:solidFill>
                          <a:effectLst/>
                          <a:latin typeface="Times New Roman" pitchFamily="18" charset="0"/>
                          <a:ea typeface="宋体" charset="-122"/>
                          <a:cs typeface="Times New Roman" pitchFamily="18" charset="0"/>
                        </a:rPr>
                        <a:t>MIPS</a:t>
                      </a:r>
                      <a:r>
                        <a:rPr kumimoji="1" lang="zh-CN" altLang="en-US" sz="2000" b="1" i="0" u="none" strike="noStrike" cap="none" normalizeH="0" baseline="0" smtClean="0">
                          <a:ln>
                            <a:noFill/>
                          </a:ln>
                          <a:solidFill>
                            <a:srgbClr val="000000"/>
                          </a:solidFill>
                          <a:effectLst/>
                          <a:latin typeface="Times New Roman" pitchFamily="18" charset="0"/>
                          <a:ea typeface="宋体" charset="-122"/>
                          <a:cs typeface="Times New Roman" pitchFamily="18" charset="0"/>
                        </a:rPr>
                        <a:t>、</a:t>
                      </a:r>
                      <a:r>
                        <a:rPr kumimoji="1" lang="en-US" altLang="zh-CN" sz="2000" b="1" i="0" u="none" strike="noStrike" cap="none" normalizeH="0" baseline="0" smtClean="0">
                          <a:ln>
                            <a:noFill/>
                          </a:ln>
                          <a:solidFill>
                            <a:srgbClr val="000000"/>
                          </a:solidFill>
                          <a:effectLst/>
                          <a:latin typeface="Times New Roman" pitchFamily="18" charset="0"/>
                          <a:ea typeface="宋体" charset="-122"/>
                          <a:cs typeface="Times New Roman" pitchFamily="18" charset="0"/>
                        </a:rPr>
                        <a:t>ARM</a:t>
                      </a:r>
                      <a:endParaRPr kumimoji="1"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rgbClr val="000000"/>
                          </a:solidFill>
                          <a:effectLst/>
                          <a:latin typeface="Times New Roman" pitchFamily="18" charset="0"/>
                          <a:ea typeface="宋体" charset="-122"/>
                          <a:cs typeface="Times New Roman" pitchFamily="18" charset="0"/>
                        </a:rPr>
                        <a:t>超标量</a:t>
                      </a:r>
                    </a:p>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000000"/>
                          </a:solidFill>
                          <a:effectLst/>
                          <a:latin typeface="Times New Roman" pitchFamily="18" charset="0"/>
                          <a:ea typeface="宋体" charset="-122"/>
                          <a:cs typeface="Times New Roman" pitchFamily="18" charset="0"/>
                        </a:rPr>
                        <a:t>(</a:t>
                      </a:r>
                      <a:r>
                        <a:rPr kumimoji="1" lang="zh-CN" altLang="en-US" sz="2000" b="1" i="0" u="none" strike="noStrike" cap="none" normalizeH="0" baseline="0" smtClean="0">
                          <a:ln>
                            <a:noFill/>
                          </a:ln>
                          <a:solidFill>
                            <a:srgbClr val="000000"/>
                          </a:solidFill>
                          <a:effectLst/>
                          <a:latin typeface="Times New Roman" pitchFamily="18" charset="0"/>
                          <a:ea typeface="宋体" charset="-122"/>
                          <a:cs typeface="Times New Roman" pitchFamily="18" charset="0"/>
                        </a:rPr>
                        <a:t>动态</a:t>
                      </a:r>
                      <a:r>
                        <a:rPr kumimoji="1" lang="en-US" altLang="zh-CN" sz="2000" b="1" i="0" u="none" strike="noStrike" cap="none" normalizeH="0" baseline="0" smtClean="0">
                          <a:ln>
                            <a:noFill/>
                          </a:ln>
                          <a:solidFill>
                            <a:srgbClr val="000000"/>
                          </a:solidFill>
                          <a:effectLst/>
                          <a:latin typeface="Times New Roman" pitchFamily="18" charset="0"/>
                          <a:ea typeface="宋体" charset="-122"/>
                          <a:cs typeface="Times New Roman" pitchFamily="18" charset="0"/>
                        </a:rPr>
                        <a:t>)</a:t>
                      </a:r>
                      <a:endParaRPr kumimoji="1"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rgbClr val="000000"/>
                          </a:solidFill>
                          <a:effectLst/>
                          <a:latin typeface="Times New Roman" pitchFamily="18" charset="0"/>
                          <a:ea typeface="宋体" charset="-122"/>
                          <a:cs typeface="Times New Roman" pitchFamily="18" charset="0"/>
                        </a:rPr>
                        <a:t>动态</a:t>
                      </a:r>
                      <a:endPar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rgbClr val="000000"/>
                          </a:solidFill>
                          <a:effectLst/>
                          <a:latin typeface="Times New Roman" pitchFamily="18" charset="0"/>
                          <a:ea typeface="宋体" charset="-122"/>
                          <a:cs typeface="Times New Roman" pitchFamily="18" charset="0"/>
                        </a:rPr>
                        <a:t>硬件</a:t>
                      </a:r>
                      <a:endPar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rgbClr val="000000"/>
                          </a:solidFill>
                          <a:effectLst/>
                          <a:latin typeface="Times New Roman" pitchFamily="18" charset="0"/>
                          <a:ea typeface="宋体" charset="-122"/>
                          <a:cs typeface="Times New Roman" pitchFamily="18" charset="0"/>
                        </a:rPr>
                        <a:t>动态</a:t>
                      </a:r>
                      <a:endPar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rgbClr val="000000"/>
                          </a:solidFill>
                          <a:effectLst/>
                          <a:latin typeface="Times New Roman" pitchFamily="18" charset="0"/>
                          <a:ea typeface="宋体" charset="-122"/>
                          <a:cs typeface="Times New Roman" pitchFamily="18" charset="0"/>
                        </a:rPr>
                        <a:t>部分乱序执行，无推测</a:t>
                      </a:r>
                      <a:endPar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rgbClr val="000000"/>
                          </a:solidFill>
                          <a:effectLst/>
                          <a:latin typeface="Times New Roman" pitchFamily="18" charset="0"/>
                          <a:ea typeface="宋体" charset="-122"/>
                          <a:cs typeface="Times New Roman" pitchFamily="18" charset="0"/>
                        </a:rPr>
                        <a:t>目前还没有</a:t>
                      </a:r>
                      <a:endPar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2"/>
                  </a:ext>
                </a:extLst>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rgbClr val="000000"/>
                          </a:solidFill>
                          <a:effectLst/>
                          <a:latin typeface="Times New Roman" pitchFamily="18" charset="0"/>
                          <a:ea typeface="宋体" charset="-122"/>
                          <a:cs typeface="Times New Roman" pitchFamily="18" charset="0"/>
                        </a:rPr>
                        <a:t>超标量</a:t>
                      </a:r>
                    </a:p>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000000"/>
                          </a:solidFill>
                          <a:effectLst/>
                          <a:latin typeface="Times New Roman" pitchFamily="18" charset="0"/>
                          <a:ea typeface="宋体" charset="-122"/>
                          <a:cs typeface="Times New Roman" pitchFamily="18" charset="0"/>
                        </a:rPr>
                        <a:t>(</a:t>
                      </a:r>
                      <a:r>
                        <a:rPr kumimoji="1" lang="zh-CN" altLang="en-US" sz="2000" b="1" i="0" u="none" strike="noStrike" cap="none" normalizeH="0" baseline="0" smtClean="0">
                          <a:ln>
                            <a:noFill/>
                          </a:ln>
                          <a:solidFill>
                            <a:srgbClr val="000000"/>
                          </a:solidFill>
                          <a:effectLst/>
                          <a:latin typeface="Times New Roman" pitchFamily="18" charset="0"/>
                          <a:ea typeface="宋体" charset="-122"/>
                          <a:cs typeface="Times New Roman" pitchFamily="18" charset="0"/>
                        </a:rPr>
                        <a:t>推测</a:t>
                      </a:r>
                      <a:r>
                        <a:rPr kumimoji="1" lang="en-US" altLang="zh-CN" sz="2000" b="1" i="0" u="none" strike="noStrike" cap="none" normalizeH="0" baseline="0" smtClean="0">
                          <a:ln>
                            <a:noFill/>
                          </a:ln>
                          <a:solidFill>
                            <a:srgbClr val="000000"/>
                          </a:solidFill>
                          <a:effectLst/>
                          <a:latin typeface="Times New Roman" pitchFamily="18" charset="0"/>
                          <a:ea typeface="宋体" charset="-122"/>
                          <a:cs typeface="Times New Roman" pitchFamily="18" charset="0"/>
                        </a:rPr>
                        <a:t>)</a:t>
                      </a:r>
                      <a:endParaRPr kumimoji="1"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rgbClr val="000000"/>
                          </a:solidFill>
                          <a:effectLst/>
                          <a:latin typeface="Times New Roman" pitchFamily="18" charset="0"/>
                          <a:ea typeface="宋体" charset="-122"/>
                          <a:cs typeface="Times New Roman" pitchFamily="18" charset="0"/>
                        </a:rPr>
                        <a:t>动态</a:t>
                      </a:r>
                      <a:endPar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rgbClr val="000000"/>
                          </a:solidFill>
                          <a:effectLst/>
                          <a:latin typeface="Times New Roman" pitchFamily="18" charset="0"/>
                          <a:ea typeface="宋体" charset="-122"/>
                          <a:cs typeface="Times New Roman" pitchFamily="18" charset="0"/>
                        </a:rPr>
                        <a:t>硬件</a:t>
                      </a:r>
                      <a:endPar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rgbClr val="000000"/>
                          </a:solidFill>
                          <a:effectLst/>
                          <a:latin typeface="Times New Roman" pitchFamily="18" charset="0"/>
                          <a:ea typeface="宋体" charset="-122"/>
                          <a:cs typeface="Times New Roman" pitchFamily="18" charset="0"/>
                        </a:rPr>
                        <a:t>带有推测的动态</a:t>
                      </a:r>
                      <a:endPar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rgbClr val="000000"/>
                          </a:solidFill>
                          <a:effectLst/>
                          <a:latin typeface="Times New Roman" pitchFamily="18" charset="0"/>
                          <a:ea typeface="宋体" charset="-122"/>
                          <a:cs typeface="Times New Roman" pitchFamily="18" charset="0"/>
                        </a:rPr>
                        <a:t>具有推测的乱序执行</a:t>
                      </a:r>
                      <a:endPar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000000"/>
                          </a:solidFill>
                          <a:effectLst/>
                          <a:latin typeface="Times New Roman" pitchFamily="18" charset="0"/>
                          <a:ea typeface="宋体" charset="-122"/>
                          <a:cs typeface="Times New Roman" pitchFamily="18" charset="0"/>
                        </a:rPr>
                        <a:t>Pentium 4</a:t>
                      </a:r>
                      <a:r>
                        <a:rPr kumimoji="1" lang="zh-CN" altLang="en-US" sz="2000" b="1" i="0" u="none" strike="noStrike" cap="none" normalizeH="0" baseline="0" smtClean="0">
                          <a:ln>
                            <a:noFill/>
                          </a:ln>
                          <a:solidFill>
                            <a:srgbClr val="000000"/>
                          </a:solidFill>
                          <a:effectLst/>
                          <a:latin typeface="Times New Roman" pitchFamily="18" charset="0"/>
                          <a:ea typeface="宋体" charset="-122"/>
                          <a:cs typeface="Times New Roman" pitchFamily="18" charset="0"/>
                        </a:rPr>
                        <a:t>、</a:t>
                      </a:r>
                      <a:r>
                        <a:rPr kumimoji="1" lang="en-US" altLang="zh-CN" sz="2000" b="1" i="0" u="none" strike="noStrike" cap="none" normalizeH="0" baseline="0" smtClean="0">
                          <a:ln>
                            <a:noFill/>
                          </a:ln>
                          <a:solidFill>
                            <a:srgbClr val="000000"/>
                          </a:solidFill>
                          <a:effectLst/>
                          <a:latin typeface="Times New Roman" pitchFamily="18" charset="0"/>
                          <a:ea typeface="宋体" charset="-122"/>
                          <a:cs typeface="Times New Roman" pitchFamily="18" charset="0"/>
                        </a:rPr>
                        <a:t>MIPS R12K</a:t>
                      </a:r>
                      <a:r>
                        <a:rPr kumimoji="1" lang="zh-CN" altLang="en-US" sz="2000" b="1" i="0" u="none" strike="noStrike" cap="none" normalizeH="0" baseline="0" smtClean="0">
                          <a:ln>
                            <a:noFill/>
                          </a:ln>
                          <a:solidFill>
                            <a:srgbClr val="000000"/>
                          </a:solidFill>
                          <a:effectLst/>
                          <a:latin typeface="Times New Roman" pitchFamily="18" charset="0"/>
                          <a:ea typeface="宋体" charset="-122"/>
                          <a:cs typeface="Times New Roman" pitchFamily="18" charset="0"/>
                        </a:rPr>
                        <a:t>、</a:t>
                      </a:r>
                      <a:r>
                        <a:rPr kumimoji="1" lang="en-US" altLang="zh-CN" sz="2000" b="1" i="0" u="none" strike="noStrike" cap="none" normalizeH="0" baseline="0" smtClean="0">
                          <a:ln>
                            <a:noFill/>
                          </a:ln>
                          <a:solidFill>
                            <a:srgbClr val="000000"/>
                          </a:solidFill>
                          <a:effectLst/>
                          <a:latin typeface="Times New Roman" pitchFamily="18" charset="0"/>
                          <a:ea typeface="宋体" charset="-122"/>
                          <a:cs typeface="Times New Roman" pitchFamily="18" charset="0"/>
                        </a:rPr>
                        <a:t>IBM Power 5</a:t>
                      </a:r>
                      <a:endParaRPr kumimoji="1"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3"/>
                  </a:ext>
                </a:extLst>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000000"/>
                          </a:solidFill>
                          <a:effectLst/>
                          <a:latin typeface="Times New Roman" pitchFamily="18" charset="0"/>
                          <a:ea typeface="宋体" charset="-122"/>
                          <a:cs typeface="Times New Roman" pitchFamily="18" charset="0"/>
                        </a:rPr>
                        <a:t>VLIW /</a:t>
                      </a:r>
                    </a:p>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000000"/>
                          </a:solidFill>
                          <a:effectLst/>
                          <a:latin typeface="Times New Roman" pitchFamily="18" charset="0"/>
                          <a:ea typeface="宋体" charset="-122"/>
                          <a:cs typeface="Times New Roman" pitchFamily="18" charset="0"/>
                        </a:rPr>
                        <a:t>LIW</a:t>
                      </a:r>
                      <a:endParaRPr kumimoji="1"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rgbClr val="000000"/>
                          </a:solidFill>
                          <a:effectLst/>
                          <a:latin typeface="Times New Roman" pitchFamily="18" charset="0"/>
                          <a:ea typeface="宋体" charset="-122"/>
                          <a:cs typeface="Times New Roman" pitchFamily="18" charset="0"/>
                        </a:rPr>
                        <a:t>静态</a:t>
                      </a:r>
                      <a:endPar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rgbClr val="000000"/>
                          </a:solidFill>
                          <a:effectLst/>
                          <a:latin typeface="Times New Roman" pitchFamily="18" charset="0"/>
                          <a:ea typeface="宋体" charset="-122"/>
                          <a:cs typeface="Times New Roman" pitchFamily="18" charset="0"/>
                        </a:rPr>
                        <a:t>软件为主</a:t>
                      </a:r>
                      <a:endPar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rgbClr val="000000"/>
                          </a:solidFill>
                          <a:effectLst/>
                          <a:latin typeface="Times New Roman" pitchFamily="18" charset="0"/>
                          <a:ea typeface="宋体" charset="-122"/>
                          <a:cs typeface="Times New Roman" pitchFamily="18" charset="0"/>
                        </a:rPr>
                        <a:t>静态</a:t>
                      </a:r>
                      <a:endPar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rgbClr val="000000"/>
                          </a:solidFill>
                          <a:effectLst/>
                          <a:latin typeface="Times New Roman" pitchFamily="18" charset="0"/>
                          <a:ea typeface="宋体" charset="-122"/>
                          <a:cs typeface="Times New Roman" pitchFamily="18" charset="0"/>
                        </a:rPr>
                        <a:t>相关由编译器确定和指示（通常是隐式的）</a:t>
                      </a:r>
                      <a:endPar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rgbClr val="000000"/>
                          </a:solidFill>
                          <a:effectLst/>
                          <a:latin typeface="Times New Roman" pitchFamily="18" charset="0"/>
                          <a:ea typeface="宋体" charset="-122"/>
                          <a:cs typeface="Times New Roman" pitchFamily="18" charset="0"/>
                        </a:rPr>
                        <a:t>大多数实例在嵌入领域，</a:t>
                      </a:r>
                    </a:p>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rgbClr val="000000"/>
                          </a:solidFill>
                          <a:effectLst/>
                          <a:latin typeface="Times New Roman" pitchFamily="18" charset="0"/>
                          <a:ea typeface="宋体" charset="-122"/>
                          <a:cs typeface="Times New Roman" pitchFamily="18" charset="0"/>
                        </a:rPr>
                        <a:t>如</a:t>
                      </a:r>
                      <a:r>
                        <a:rPr kumimoji="1" lang="en-US" altLang="zh-CN" sz="2000" b="1" i="0" u="none" strike="noStrike" cap="none" normalizeH="0" baseline="0" smtClean="0">
                          <a:ln>
                            <a:noFill/>
                          </a:ln>
                          <a:solidFill>
                            <a:srgbClr val="000000"/>
                          </a:solidFill>
                          <a:effectLst/>
                          <a:latin typeface="Times New Roman" pitchFamily="18" charset="0"/>
                          <a:ea typeface="宋体" charset="-122"/>
                          <a:cs typeface="Times New Roman" pitchFamily="18" charset="0"/>
                        </a:rPr>
                        <a:t>TI C6x</a:t>
                      </a:r>
                      <a:endParaRPr kumimoji="1"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4"/>
                  </a:ext>
                </a:extLst>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000000"/>
                          </a:solidFill>
                          <a:effectLst/>
                          <a:latin typeface="Times New Roman" pitchFamily="18" charset="0"/>
                          <a:ea typeface="宋体" charset="-122"/>
                          <a:cs typeface="Times New Roman" pitchFamily="18" charset="0"/>
                        </a:rPr>
                        <a:t>EPIC</a:t>
                      </a:r>
                      <a:endParaRPr kumimoji="1"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rgbClr val="000000"/>
                          </a:solidFill>
                          <a:effectLst/>
                          <a:latin typeface="Times New Roman" pitchFamily="18" charset="0"/>
                          <a:ea typeface="宋体" charset="-122"/>
                          <a:cs typeface="Times New Roman" pitchFamily="18" charset="0"/>
                        </a:rPr>
                        <a:t>静态为主</a:t>
                      </a:r>
                      <a:endPar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rgbClr val="000000"/>
                          </a:solidFill>
                          <a:effectLst/>
                          <a:latin typeface="Times New Roman" pitchFamily="18" charset="0"/>
                          <a:ea typeface="宋体" charset="-122"/>
                          <a:cs typeface="Times New Roman" pitchFamily="18" charset="0"/>
                        </a:rPr>
                        <a:t>软件为主</a:t>
                      </a:r>
                      <a:endPar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rgbClr val="000000"/>
                          </a:solidFill>
                          <a:effectLst/>
                          <a:latin typeface="Times New Roman" pitchFamily="18" charset="0"/>
                          <a:ea typeface="宋体" charset="-122"/>
                          <a:cs typeface="Times New Roman" pitchFamily="18" charset="0"/>
                        </a:rPr>
                        <a:t>多数是静态</a:t>
                      </a:r>
                      <a:endPar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rgbClr val="000000"/>
                          </a:solidFill>
                          <a:effectLst/>
                          <a:latin typeface="Times New Roman" pitchFamily="18" charset="0"/>
                          <a:ea typeface="宋体" charset="-122"/>
                          <a:cs typeface="Times New Roman" pitchFamily="18" charset="0"/>
                        </a:rPr>
                        <a:t>所有相关由编译器显式地确定和指示</a:t>
                      </a:r>
                      <a:endPar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000000"/>
                          </a:solidFill>
                          <a:effectLst/>
                          <a:latin typeface="Times New Roman" pitchFamily="18" charset="0"/>
                          <a:ea typeface="宋体" charset="-122"/>
                          <a:cs typeface="Times New Roman" pitchFamily="18" charset="0"/>
                        </a:rPr>
                        <a:t>Itanium</a:t>
                      </a:r>
                      <a:endParaRPr kumimoji="1"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5"/>
                  </a:ext>
                </a:extLst>
              </a:tr>
            </a:tbl>
          </a:graphicData>
        </a:graphic>
      </p:graphicFrame>
      <p:sp>
        <p:nvSpPr>
          <p:cNvPr id="1690678" name="Rectangle 54"/>
          <p:cNvSpPr>
            <a:spLocks noChangeArrowheads="1"/>
          </p:cNvSpPr>
          <p:nvPr/>
        </p:nvSpPr>
        <p:spPr bwMode="auto">
          <a:xfrm>
            <a:off x="900113" y="884238"/>
            <a:ext cx="7534275" cy="457200"/>
          </a:xfrm>
          <a:prstGeom prst="rect">
            <a:avLst/>
          </a:prstGeom>
          <a:noFill/>
          <a:ln w="28575" algn="ctr">
            <a:noFill/>
            <a:miter lim="800000"/>
            <a:headEnd/>
            <a:tailEnd/>
          </a:ln>
          <a:effectLst/>
        </p:spPr>
        <p:txBody>
          <a:bodyPr wrap="none" anchor="ctr">
            <a:spAutoFit/>
          </a:bodyPr>
          <a:lstStyle/>
          <a:p>
            <a:pPr algn="l">
              <a:spcBef>
                <a:spcPct val="0"/>
              </a:spcBef>
            </a:pPr>
            <a:r>
              <a:rPr kumimoji="1" lang="zh-CN" altLang="en-US" sz="2400">
                <a:solidFill>
                  <a:schemeClr val="bg2"/>
                </a:solidFill>
                <a:ea typeface="楷体_GB2312" pitchFamily="49" charset="-122"/>
              </a:rPr>
              <a:t>表</a:t>
            </a:r>
            <a:r>
              <a:rPr kumimoji="1" lang="en-US" altLang="zh-CN" sz="2400" smtClean="0">
                <a:solidFill>
                  <a:schemeClr val="bg2"/>
                </a:solidFill>
                <a:ea typeface="楷体_GB2312" pitchFamily="49" charset="-122"/>
              </a:rPr>
              <a:t>7.6  </a:t>
            </a:r>
            <a:r>
              <a:rPr kumimoji="1" lang="zh-CN" altLang="en-US" sz="2400">
                <a:solidFill>
                  <a:schemeClr val="bg2"/>
                </a:solidFill>
                <a:ea typeface="楷体_GB2312" pitchFamily="49" charset="-122"/>
              </a:rPr>
              <a:t>多发射处理器中应用的方法以及它们的主要特征 </a:t>
            </a:r>
          </a:p>
        </p:txBody>
      </p:sp>
    </p:spTree>
  </p:cSld>
  <p:clrMapOvr>
    <a:masterClrMapping/>
  </p:clrMapOvr>
  <p:transition spd="med"/>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灯片编号占位符 4"/>
          <p:cNvSpPr>
            <a:spLocks noGrp="1"/>
          </p:cNvSpPr>
          <p:nvPr>
            <p:ph type="sldNum" sz="quarter" idx="11"/>
          </p:nvPr>
        </p:nvSpPr>
        <p:spPr/>
        <p:txBody>
          <a:bodyPr/>
          <a:lstStyle/>
          <a:p>
            <a:fld id="{70F5740E-A732-4209-9FCD-ED92EA47C505}" type="slidenum">
              <a:rPr lang="zh-CN" altLang="en-US"/>
              <a:pPr/>
              <a:t>86</a:t>
            </a:fld>
            <a:endParaRPr lang="en-US" altLang="zh-CN"/>
          </a:p>
        </p:txBody>
      </p:sp>
      <p:sp>
        <p:nvSpPr>
          <p:cNvPr id="1691650" name="Rectangle 2"/>
          <p:cNvSpPr>
            <a:spLocks noGrp="1" noChangeArrowheads="1"/>
          </p:cNvSpPr>
          <p:nvPr>
            <p:ph type="title"/>
          </p:nvPr>
        </p:nvSpPr>
        <p:spPr/>
        <p:txBody>
          <a:bodyPr/>
          <a:lstStyle/>
          <a:p>
            <a:r>
              <a:rPr lang="en-US" altLang="zh-CN"/>
              <a:t>7.8 </a:t>
            </a:r>
            <a:r>
              <a:rPr lang="zh-CN" altLang="en-US"/>
              <a:t>多发射处理器</a:t>
            </a:r>
          </a:p>
        </p:txBody>
      </p:sp>
      <p:sp>
        <p:nvSpPr>
          <p:cNvPr id="1691651" name="Rectangle 3"/>
          <p:cNvSpPr>
            <a:spLocks noGrp="1" noChangeArrowheads="1"/>
          </p:cNvSpPr>
          <p:nvPr>
            <p:ph type="body" idx="1"/>
          </p:nvPr>
        </p:nvSpPr>
        <p:spPr>
          <a:xfrm>
            <a:off x="323850" y="692150"/>
            <a:ext cx="8640763" cy="6049963"/>
          </a:xfrm>
        </p:spPr>
        <p:txBody>
          <a:bodyPr/>
          <a:lstStyle/>
          <a:p>
            <a:pPr>
              <a:spcBef>
                <a:spcPct val="10000"/>
              </a:spcBef>
            </a:pPr>
            <a:r>
              <a:rPr lang="zh-CN" altLang="en-US"/>
              <a:t>在多发射处理器中并行地处理指令需要做</a:t>
            </a:r>
            <a:r>
              <a:rPr lang="en-US" altLang="zh-CN"/>
              <a:t>3</a:t>
            </a:r>
            <a:r>
              <a:rPr lang="zh-CN" altLang="en-US"/>
              <a:t>项工作：</a:t>
            </a:r>
          </a:p>
          <a:p>
            <a:pPr lvl="1"/>
            <a:r>
              <a:rPr lang="zh-CN" altLang="en-US" sz="2400"/>
              <a:t>检查指令间的相关性，以确定哪些指令可以组合在一起用于并行执行；</a:t>
            </a:r>
          </a:p>
          <a:p>
            <a:pPr lvl="1"/>
            <a:r>
              <a:rPr lang="zh-CN" altLang="en-US" sz="2400"/>
              <a:t>将指令分配（</a:t>
            </a:r>
            <a:r>
              <a:rPr lang="en-US" altLang="zh-CN" sz="2400"/>
              <a:t>dispatch</a:t>
            </a:r>
            <a:r>
              <a:rPr lang="zh-CN" altLang="en-US" sz="2400"/>
              <a:t>）给硬件功能单元；</a:t>
            </a:r>
          </a:p>
          <a:p>
            <a:pPr lvl="1"/>
            <a:r>
              <a:rPr lang="zh-CN" altLang="en-US" sz="2400"/>
              <a:t>确定多个指令（或放在一个单字中）的启动时刻。</a:t>
            </a:r>
          </a:p>
        </p:txBody>
      </p:sp>
      <p:graphicFrame>
        <p:nvGraphicFramePr>
          <p:cNvPr id="1691652" name="Group 4"/>
          <p:cNvGraphicFramePr>
            <a:graphicFrameLocks noGrp="1"/>
          </p:cNvGraphicFramePr>
          <p:nvPr/>
        </p:nvGraphicFramePr>
        <p:xfrm>
          <a:off x="252413" y="3860800"/>
          <a:ext cx="8640762" cy="2286000"/>
        </p:xfrm>
        <a:graphic>
          <a:graphicData uri="http://schemas.openxmlformats.org/drawingml/2006/table">
            <a:tbl>
              <a:tblPr/>
              <a:tblGrid>
                <a:gridCol w="3024187">
                  <a:extLst>
                    <a:ext uri="{9D8B030D-6E8A-4147-A177-3AD203B41FA5}">
                      <a16:colId xmlns:a16="http://schemas.microsoft.com/office/drawing/2014/main" val="20000"/>
                    </a:ext>
                  </a:extLst>
                </a:gridCol>
                <a:gridCol w="1800225">
                  <a:extLst>
                    <a:ext uri="{9D8B030D-6E8A-4147-A177-3AD203B41FA5}">
                      <a16:colId xmlns:a16="http://schemas.microsoft.com/office/drawing/2014/main" val="20001"/>
                    </a:ext>
                  </a:extLst>
                </a:gridCol>
                <a:gridCol w="2087563">
                  <a:extLst>
                    <a:ext uri="{9D8B030D-6E8A-4147-A177-3AD203B41FA5}">
                      <a16:colId xmlns:a16="http://schemas.microsoft.com/office/drawing/2014/main" val="20002"/>
                    </a:ext>
                  </a:extLst>
                </a:gridCol>
                <a:gridCol w="1728787">
                  <a:extLst>
                    <a:ext uri="{9D8B030D-6E8A-4147-A177-3AD203B41FA5}">
                      <a16:colId xmlns:a16="http://schemas.microsoft.com/office/drawing/2014/main" val="20003"/>
                    </a:ext>
                  </a:extLst>
                </a:gridCol>
              </a:tblGrid>
              <a:tr h="2286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00000"/>
                          </a:solidFill>
                          <a:effectLst/>
                          <a:latin typeface="Times New Roman" pitchFamily="18" charset="0"/>
                          <a:ea typeface="宋体" charset="-122"/>
                          <a:cs typeface="Times New Roman" pitchFamily="18" charset="0"/>
                        </a:rPr>
                        <a:t>指令成组</a:t>
                      </a:r>
                      <a:endParaRPr kumimoji="1" lang="zh-CN" altLang="en-US" sz="24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00000"/>
                          </a:solidFill>
                          <a:effectLst/>
                          <a:latin typeface="Times New Roman" pitchFamily="18" charset="0"/>
                          <a:ea typeface="宋体" charset="-122"/>
                          <a:cs typeface="Times New Roman" pitchFamily="18" charset="0"/>
                        </a:rPr>
                        <a:t>分配功能单元</a:t>
                      </a:r>
                      <a:endParaRPr kumimoji="1" lang="zh-CN" altLang="en-US" sz="24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00000"/>
                          </a:solidFill>
                          <a:effectLst/>
                          <a:latin typeface="Times New Roman" pitchFamily="18" charset="0"/>
                          <a:ea typeface="宋体" charset="-122"/>
                          <a:cs typeface="Times New Roman" pitchFamily="18" charset="0"/>
                        </a:rPr>
                        <a:t>启动</a:t>
                      </a:r>
                      <a:endParaRPr kumimoji="1" lang="zh-CN" altLang="en-US" sz="24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0"/>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00000"/>
                          </a:solidFill>
                          <a:effectLst/>
                          <a:latin typeface="Times New Roman" pitchFamily="18" charset="0"/>
                          <a:ea typeface="宋体" charset="-122"/>
                          <a:cs typeface="Times New Roman" pitchFamily="18" charset="0"/>
                        </a:rPr>
                        <a:t>动态超标量</a:t>
                      </a:r>
                      <a:endParaRPr kumimoji="1" lang="zh-CN" altLang="en-US" sz="24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00000"/>
                          </a:solidFill>
                          <a:effectLst/>
                          <a:latin typeface="Times New Roman" pitchFamily="18" charset="0"/>
                          <a:ea typeface="宋体" charset="-122"/>
                          <a:cs typeface="Times New Roman" pitchFamily="18" charset="0"/>
                        </a:rPr>
                        <a:t>硬件</a:t>
                      </a:r>
                      <a:endParaRPr kumimoji="1" lang="zh-CN" altLang="en-US" sz="24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00000"/>
                          </a:solidFill>
                          <a:effectLst/>
                          <a:latin typeface="Times New Roman" pitchFamily="18" charset="0"/>
                          <a:ea typeface="宋体" charset="-122"/>
                          <a:cs typeface="Times New Roman" pitchFamily="18" charset="0"/>
                        </a:rPr>
                        <a:t>硬件</a:t>
                      </a:r>
                      <a:endParaRPr kumimoji="1" lang="zh-CN" altLang="en-US" sz="24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00000"/>
                          </a:solidFill>
                          <a:effectLst/>
                          <a:latin typeface="Times New Roman" pitchFamily="18" charset="0"/>
                          <a:ea typeface="宋体" charset="-122"/>
                          <a:cs typeface="Times New Roman" pitchFamily="18" charset="0"/>
                        </a:rPr>
                        <a:t>硬件</a:t>
                      </a:r>
                      <a:endParaRPr kumimoji="1" lang="zh-CN" altLang="en-US" sz="24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00000"/>
                          </a:solidFill>
                          <a:effectLst/>
                          <a:latin typeface="Times New Roman" pitchFamily="18" charset="0"/>
                          <a:ea typeface="宋体" charset="-122"/>
                          <a:cs typeface="Times New Roman" pitchFamily="18" charset="0"/>
                        </a:rPr>
                        <a:t>静态超标量，</a:t>
                      </a:r>
                      <a:r>
                        <a:rPr kumimoji="1" lang="en-US" altLang="zh-CN" sz="2400" b="1" i="0" u="none" strike="noStrike" cap="none" normalizeH="0" baseline="0" smtClean="0">
                          <a:ln>
                            <a:noFill/>
                          </a:ln>
                          <a:solidFill>
                            <a:srgbClr val="000000"/>
                          </a:solidFill>
                          <a:effectLst/>
                          <a:latin typeface="Times New Roman" pitchFamily="18" charset="0"/>
                          <a:ea typeface="宋体" charset="-122"/>
                          <a:cs typeface="Times New Roman" pitchFamily="18" charset="0"/>
                        </a:rPr>
                        <a:t>EPIC</a:t>
                      </a:r>
                      <a:endParaRPr kumimoji="1" lang="en-US" altLang="zh-CN" sz="24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00000"/>
                          </a:solidFill>
                          <a:effectLst/>
                          <a:latin typeface="Times New Roman" pitchFamily="18" charset="0"/>
                          <a:ea typeface="宋体" charset="-122"/>
                          <a:cs typeface="Times New Roman" pitchFamily="18" charset="0"/>
                        </a:rPr>
                        <a:t>编译器</a:t>
                      </a:r>
                      <a:endParaRPr kumimoji="1" lang="zh-CN" altLang="en-US" sz="24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00000"/>
                          </a:solidFill>
                          <a:effectLst/>
                          <a:latin typeface="Times New Roman" pitchFamily="18" charset="0"/>
                          <a:ea typeface="宋体" charset="-122"/>
                          <a:cs typeface="Times New Roman" pitchFamily="18" charset="0"/>
                        </a:rPr>
                        <a:t>硬件</a:t>
                      </a:r>
                      <a:endParaRPr kumimoji="1" lang="zh-CN" altLang="en-US" sz="24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00000"/>
                          </a:solidFill>
                          <a:effectLst/>
                          <a:latin typeface="Times New Roman" pitchFamily="18" charset="0"/>
                          <a:ea typeface="宋体" charset="-122"/>
                          <a:cs typeface="Times New Roman" pitchFamily="18" charset="0"/>
                        </a:rPr>
                        <a:t>硬件</a:t>
                      </a:r>
                      <a:endParaRPr kumimoji="1" lang="zh-CN" altLang="en-US" sz="24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2"/>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00000"/>
                          </a:solidFill>
                          <a:effectLst/>
                          <a:latin typeface="Times New Roman" pitchFamily="18" charset="0"/>
                          <a:ea typeface="宋体" charset="-122"/>
                          <a:cs typeface="Times New Roman" pitchFamily="18" charset="0"/>
                        </a:rPr>
                        <a:t>动态</a:t>
                      </a:r>
                      <a:r>
                        <a:rPr kumimoji="1" lang="en-US" altLang="zh-CN" sz="2400" b="1" i="0" u="none" strike="noStrike" cap="none" normalizeH="0" baseline="0" smtClean="0">
                          <a:ln>
                            <a:noFill/>
                          </a:ln>
                          <a:solidFill>
                            <a:srgbClr val="000000"/>
                          </a:solidFill>
                          <a:effectLst/>
                          <a:latin typeface="Times New Roman" pitchFamily="18" charset="0"/>
                          <a:ea typeface="宋体" charset="-122"/>
                          <a:cs typeface="Times New Roman" pitchFamily="18" charset="0"/>
                        </a:rPr>
                        <a:t>VLIW</a:t>
                      </a:r>
                      <a:endParaRPr kumimoji="1" lang="en-US" altLang="zh-CN" sz="24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00000"/>
                          </a:solidFill>
                          <a:effectLst/>
                          <a:latin typeface="Times New Roman" pitchFamily="18" charset="0"/>
                          <a:ea typeface="宋体" charset="-122"/>
                          <a:cs typeface="Times New Roman" pitchFamily="18" charset="0"/>
                        </a:rPr>
                        <a:t>编译器</a:t>
                      </a:r>
                      <a:endParaRPr kumimoji="1" lang="zh-CN" altLang="en-US" sz="24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00000"/>
                          </a:solidFill>
                          <a:effectLst/>
                          <a:latin typeface="Times New Roman" pitchFamily="18" charset="0"/>
                          <a:ea typeface="宋体" charset="-122"/>
                          <a:cs typeface="Times New Roman" pitchFamily="18" charset="0"/>
                        </a:rPr>
                        <a:t>编译器</a:t>
                      </a:r>
                      <a:endParaRPr kumimoji="1" lang="zh-CN" altLang="en-US" sz="24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00000"/>
                          </a:solidFill>
                          <a:effectLst/>
                          <a:latin typeface="Times New Roman" pitchFamily="18" charset="0"/>
                          <a:ea typeface="宋体" charset="-122"/>
                          <a:cs typeface="Times New Roman" pitchFamily="18" charset="0"/>
                        </a:rPr>
                        <a:t>硬件</a:t>
                      </a:r>
                      <a:endParaRPr kumimoji="1" lang="zh-CN" altLang="en-US" sz="24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3"/>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000000"/>
                          </a:solidFill>
                          <a:effectLst/>
                          <a:latin typeface="Times New Roman" pitchFamily="18" charset="0"/>
                          <a:ea typeface="宋体" charset="-122"/>
                          <a:cs typeface="Times New Roman" pitchFamily="18" charset="0"/>
                        </a:rPr>
                        <a:t>VLIW</a:t>
                      </a:r>
                      <a:endParaRPr kumimoji="1" lang="en-US" altLang="zh-CN" sz="24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00000"/>
                          </a:solidFill>
                          <a:effectLst/>
                          <a:latin typeface="Times New Roman" pitchFamily="18" charset="0"/>
                          <a:ea typeface="宋体" charset="-122"/>
                          <a:cs typeface="Times New Roman" pitchFamily="18" charset="0"/>
                        </a:rPr>
                        <a:t>编译器</a:t>
                      </a:r>
                      <a:endParaRPr kumimoji="1" lang="zh-CN" altLang="en-US" sz="24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00000"/>
                          </a:solidFill>
                          <a:effectLst/>
                          <a:latin typeface="Times New Roman" pitchFamily="18" charset="0"/>
                          <a:ea typeface="宋体" charset="-122"/>
                          <a:cs typeface="Times New Roman" pitchFamily="18" charset="0"/>
                        </a:rPr>
                        <a:t>编译器</a:t>
                      </a:r>
                      <a:endParaRPr kumimoji="1" lang="zh-CN" altLang="en-US" sz="24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00000"/>
                          </a:solidFill>
                          <a:effectLst/>
                          <a:latin typeface="Times New Roman" pitchFamily="18" charset="0"/>
                          <a:ea typeface="宋体" charset="-122"/>
                          <a:cs typeface="Times New Roman" pitchFamily="18" charset="0"/>
                        </a:rPr>
                        <a:t>编译器</a:t>
                      </a:r>
                      <a:endParaRPr kumimoji="1" lang="zh-CN" altLang="en-US" sz="24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4"/>
                  </a:ext>
                </a:extLst>
              </a:tr>
            </a:tbl>
          </a:graphicData>
        </a:graphic>
      </p:graphicFrame>
      <p:sp>
        <p:nvSpPr>
          <p:cNvPr id="1691684" name="Rectangle 36"/>
          <p:cNvSpPr>
            <a:spLocks noChangeArrowheads="1"/>
          </p:cNvSpPr>
          <p:nvPr/>
        </p:nvSpPr>
        <p:spPr bwMode="auto">
          <a:xfrm>
            <a:off x="1547813" y="3284538"/>
            <a:ext cx="6253162" cy="519112"/>
          </a:xfrm>
          <a:prstGeom prst="rect">
            <a:avLst/>
          </a:prstGeom>
          <a:noFill/>
          <a:ln w="28575" algn="ctr">
            <a:noFill/>
            <a:miter lim="800000"/>
            <a:headEnd/>
            <a:tailEnd/>
          </a:ln>
          <a:effectLst/>
        </p:spPr>
        <p:txBody>
          <a:bodyPr wrap="none" anchor="ctr">
            <a:spAutoFit/>
          </a:bodyPr>
          <a:lstStyle/>
          <a:p>
            <a:pPr algn="l">
              <a:spcBef>
                <a:spcPct val="0"/>
              </a:spcBef>
            </a:pPr>
            <a:r>
              <a:rPr kumimoji="1" lang="zh-CN" altLang="en-US">
                <a:solidFill>
                  <a:schemeClr val="bg2"/>
                </a:solidFill>
                <a:ea typeface="楷体_GB2312" pitchFamily="49" charset="-122"/>
              </a:rPr>
              <a:t>表</a:t>
            </a:r>
            <a:r>
              <a:rPr kumimoji="1" lang="en-US" altLang="zh-CN" smtClean="0">
                <a:solidFill>
                  <a:schemeClr val="bg2"/>
                </a:solidFill>
                <a:ea typeface="楷体_GB2312" pitchFamily="49" charset="-122"/>
              </a:rPr>
              <a:t>7.7  </a:t>
            </a:r>
            <a:r>
              <a:rPr kumimoji="1" lang="zh-CN" altLang="en-US">
                <a:solidFill>
                  <a:schemeClr val="bg2"/>
                </a:solidFill>
                <a:ea typeface="楷体_GB2312" pitchFamily="49" charset="-122"/>
              </a:rPr>
              <a:t>并行处理中硬件及编译器的作用 </a:t>
            </a:r>
          </a:p>
        </p:txBody>
      </p:sp>
    </p:spTree>
  </p:cSld>
  <p:clrMapOvr>
    <a:masterClrMapping/>
  </p:clrMapOvr>
  <p:transition spd="med"/>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CB30A224-F3FC-416D-ABDE-2923A8E3D39B}" type="slidenum">
              <a:rPr lang="zh-CN" altLang="en-US"/>
              <a:pPr/>
              <a:t>87</a:t>
            </a:fld>
            <a:endParaRPr lang="en-US" altLang="zh-CN"/>
          </a:p>
        </p:txBody>
      </p:sp>
      <p:sp>
        <p:nvSpPr>
          <p:cNvPr id="1692674" name="Rectangle 2"/>
          <p:cNvSpPr>
            <a:spLocks noGrp="1" noChangeArrowheads="1"/>
          </p:cNvSpPr>
          <p:nvPr>
            <p:ph type="title"/>
          </p:nvPr>
        </p:nvSpPr>
        <p:spPr/>
        <p:txBody>
          <a:bodyPr/>
          <a:lstStyle/>
          <a:p>
            <a:r>
              <a:rPr lang="en-US" altLang="zh-CN"/>
              <a:t>7.8.1 </a:t>
            </a:r>
            <a:r>
              <a:rPr lang="zh-CN" altLang="en-US"/>
              <a:t>超标量处理器</a:t>
            </a:r>
          </a:p>
        </p:txBody>
      </p:sp>
      <p:sp>
        <p:nvSpPr>
          <p:cNvPr id="1692675" name="Rectangle 3"/>
          <p:cNvSpPr>
            <a:spLocks noGrp="1" noChangeArrowheads="1"/>
          </p:cNvSpPr>
          <p:nvPr>
            <p:ph type="body" idx="1"/>
          </p:nvPr>
        </p:nvSpPr>
        <p:spPr>
          <a:xfrm>
            <a:off x="457200" y="1082675"/>
            <a:ext cx="8362950" cy="5154613"/>
          </a:xfrm>
        </p:spPr>
        <p:txBody>
          <a:bodyPr/>
          <a:lstStyle/>
          <a:p>
            <a:r>
              <a:rPr lang="zh-CN" altLang="en-US">
                <a:solidFill>
                  <a:srgbClr val="006600"/>
                </a:solidFill>
                <a:ea typeface="黑体" pitchFamily="2" charset="-122"/>
              </a:rPr>
              <a:t>超标量：</a:t>
            </a:r>
            <a:r>
              <a:rPr lang="en-US" altLang="zh-CN">
                <a:solidFill>
                  <a:srgbClr val="006600"/>
                </a:solidFill>
                <a:ea typeface="黑体" pitchFamily="2" charset="-122"/>
              </a:rPr>
              <a:t>Superscalar</a:t>
            </a:r>
            <a:endParaRPr lang="zh-CN" altLang="en-US"/>
          </a:p>
          <a:p>
            <a:r>
              <a:rPr lang="zh-CN" altLang="en-US"/>
              <a:t>为了充分利用</a:t>
            </a:r>
            <a:r>
              <a:rPr lang="zh-CN" altLang="en-US">
                <a:solidFill>
                  <a:srgbClr val="C00000"/>
                </a:solidFill>
                <a:effectLst>
                  <a:outerShdw blurRad="38100" dist="38100" dir="2700000" algn="tl">
                    <a:srgbClr val="000000">
                      <a:alpha val="43137"/>
                    </a:srgbClr>
                  </a:outerShdw>
                </a:effectLst>
                <a:latin typeface="黑体" pitchFamily="49" charset="-122"/>
                <a:ea typeface="黑体" pitchFamily="49" charset="-122"/>
              </a:rPr>
              <a:t>度</a:t>
            </a:r>
            <a:r>
              <a:rPr lang="zh-CN" altLang="en-US"/>
              <a:t>为</a:t>
            </a:r>
            <a:r>
              <a:rPr lang="en-US" altLang="zh-CN">
                <a:solidFill>
                  <a:srgbClr val="FF0000"/>
                </a:solidFill>
              </a:rPr>
              <a:t>m</a:t>
            </a:r>
            <a:r>
              <a:rPr lang="zh-CN" altLang="en-US"/>
              <a:t>的超标量处理器，</a:t>
            </a:r>
            <a:r>
              <a:rPr lang="en-US" altLang="zh-CN"/>
              <a:t>m</a:t>
            </a:r>
            <a:r>
              <a:rPr lang="zh-CN" altLang="en-US"/>
              <a:t>条指令必须是</a:t>
            </a:r>
            <a:r>
              <a:rPr lang="zh-CN" altLang="en-US">
                <a:solidFill>
                  <a:srgbClr val="FF0000"/>
                </a:solidFill>
              </a:rPr>
              <a:t>可并行执行</a:t>
            </a:r>
            <a:r>
              <a:rPr lang="zh-CN" altLang="en-US"/>
              <a:t>的，否则</a:t>
            </a:r>
            <a:r>
              <a:rPr lang="zh-CN" altLang="en-US" smtClean="0"/>
              <a:t>流水线停顿</a:t>
            </a:r>
            <a:r>
              <a:rPr lang="zh-CN" altLang="en-US"/>
              <a:t>。</a:t>
            </a:r>
          </a:p>
          <a:p>
            <a:r>
              <a:rPr lang="zh-CN" altLang="en-US"/>
              <a:t>超标量处理器芯片含有</a:t>
            </a:r>
            <a:r>
              <a:rPr lang="zh-CN" altLang="en-US">
                <a:solidFill>
                  <a:srgbClr val="FF0000"/>
                </a:solidFill>
              </a:rPr>
              <a:t>多个独立的执行单元</a:t>
            </a:r>
            <a:r>
              <a:rPr lang="zh-CN" altLang="en-US"/>
              <a:t>，每个单元采用</a:t>
            </a:r>
            <a:r>
              <a:rPr lang="zh-CN" altLang="en-US">
                <a:solidFill>
                  <a:srgbClr val="FF0000"/>
                </a:solidFill>
              </a:rPr>
              <a:t>流水</a:t>
            </a:r>
            <a:r>
              <a:rPr lang="zh-CN" altLang="en-US"/>
              <a:t>结构。</a:t>
            </a:r>
          </a:p>
          <a:p>
            <a:r>
              <a:rPr lang="zh-CN" altLang="en-US"/>
              <a:t>采用</a:t>
            </a:r>
            <a:r>
              <a:rPr lang="zh-CN" altLang="en-US">
                <a:solidFill>
                  <a:schemeClr val="accent5">
                    <a:lumMod val="50000"/>
                  </a:schemeClr>
                </a:solidFill>
              </a:rPr>
              <a:t>乱序发射</a:t>
            </a:r>
            <a:r>
              <a:rPr lang="zh-CN" altLang="en-US"/>
              <a:t>、</a:t>
            </a:r>
            <a:r>
              <a:rPr lang="zh-CN" altLang="en-US">
                <a:solidFill>
                  <a:schemeClr val="accent5">
                    <a:lumMod val="50000"/>
                  </a:schemeClr>
                </a:solidFill>
              </a:rPr>
              <a:t>重命名</a:t>
            </a:r>
            <a:r>
              <a:rPr lang="zh-CN" altLang="en-US"/>
              <a:t>技术。</a:t>
            </a:r>
          </a:p>
          <a:p>
            <a:r>
              <a:rPr lang="zh-CN" altLang="en-US"/>
              <a:t>每指令时钟数</a:t>
            </a:r>
            <a:r>
              <a:rPr lang="en-US" altLang="zh-CN"/>
              <a:t>CPI</a:t>
            </a:r>
            <a:r>
              <a:rPr lang="zh-CN" altLang="en-US"/>
              <a:t>实际低于</a:t>
            </a:r>
            <a:r>
              <a:rPr lang="en-US" altLang="zh-CN"/>
              <a:t>1</a:t>
            </a:r>
            <a:r>
              <a:rPr lang="zh-CN" altLang="en-US"/>
              <a:t>，通常 </a:t>
            </a:r>
            <a:r>
              <a:rPr lang="en-US" altLang="zh-CN"/>
              <a:t>IPC</a:t>
            </a:r>
            <a:r>
              <a:rPr lang="zh-CN" altLang="en-US"/>
              <a:t>＝</a:t>
            </a:r>
            <a:r>
              <a:rPr lang="en-US" altLang="zh-CN"/>
              <a:t>2</a:t>
            </a:r>
            <a:r>
              <a:rPr lang="zh-CN" altLang="en-US"/>
              <a:t>～</a:t>
            </a:r>
            <a:r>
              <a:rPr lang="en-US" altLang="zh-CN"/>
              <a:t>6 </a:t>
            </a:r>
            <a:r>
              <a:rPr lang="zh-CN" altLang="en-US"/>
              <a:t>。</a:t>
            </a:r>
          </a:p>
        </p:txBody>
      </p:sp>
    </p:spTree>
  </p:cSld>
  <p:clrMapOvr>
    <a:masterClrMapping/>
  </p:clrMapOvr>
  <p:transition spd="med"/>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灯片编号占位符 4"/>
          <p:cNvSpPr>
            <a:spLocks noGrp="1"/>
          </p:cNvSpPr>
          <p:nvPr>
            <p:ph type="sldNum" sz="quarter" idx="11"/>
          </p:nvPr>
        </p:nvSpPr>
        <p:spPr/>
        <p:txBody>
          <a:bodyPr/>
          <a:lstStyle/>
          <a:p>
            <a:fld id="{1FDFFCF0-7D24-4927-AB86-37C2F4F43C08}" type="slidenum">
              <a:rPr lang="zh-CN" altLang="en-US"/>
              <a:pPr/>
              <a:t>88</a:t>
            </a:fld>
            <a:endParaRPr lang="en-US" altLang="zh-CN"/>
          </a:p>
        </p:txBody>
      </p:sp>
      <p:sp>
        <p:nvSpPr>
          <p:cNvPr id="1693698" name="Rectangle 2"/>
          <p:cNvSpPr>
            <a:spLocks noGrp="1" noChangeArrowheads="1"/>
          </p:cNvSpPr>
          <p:nvPr>
            <p:ph type="title"/>
          </p:nvPr>
        </p:nvSpPr>
        <p:spPr/>
        <p:txBody>
          <a:bodyPr/>
          <a:lstStyle/>
          <a:p>
            <a:r>
              <a:rPr lang="en-US" altLang="zh-CN"/>
              <a:t>7.8.1 </a:t>
            </a:r>
            <a:r>
              <a:rPr lang="zh-CN" altLang="en-US"/>
              <a:t>超标量处理器</a:t>
            </a:r>
          </a:p>
        </p:txBody>
      </p:sp>
      <p:sp>
        <p:nvSpPr>
          <p:cNvPr id="1693699" name="Rectangle 3"/>
          <p:cNvSpPr>
            <a:spLocks noChangeArrowheads="1"/>
          </p:cNvSpPr>
          <p:nvPr/>
        </p:nvSpPr>
        <p:spPr bwMode="auto">
          <a:xfrm rot="-5400000">
            <a:off x="1872457" y="3032918"/>
            <a:ext cx="647700" cy="144463"/>
          </a:xfrm>
          <a:prstGeom prst="rect">
            <a:avLst/>
          </a:prstGeom>
          <a:solidFill>
            <a:srgbClr val="3399FF"/>
          </a:solidFill>
          <a:ln w="28575" algn="ctr">
            <a:noFill/>
            <a:miter lim="800000"/>
            <a:headEnd/>
            <a:tailEnd/>
          </a:ln>
          <a:effectLst/>
        </p:spPr>
        <p:txBody>
          <a:bodyPr wrap="none" anchor="ctr"/>
          <a:lstStyle/>
          <a:p>
            <a:endParaRPr lang="zh-CN" altLang="en-US"/>
          </a:p>
        </p:txBody>
      </p:sp>
      <p:sp>
        <p:nvSpPr>
          <p:cNvPr id="1693700" name="AutoShape 4"/>
          <p:cNvSpPr>
            <a:spLocks noChangeArrowheads="1"/>
          </p:cNvSpPr>
          <p:nvPr/>
        </p:nvSpPr>
        <p:spPr bwMode="auto">
          <a:xfrm>
            <a:off x="1979613" y="1628775"/>
            <a:ext cx="504825" cy="431800"/>
          </a:xfrm>
          <a:prstGeom prst="downArrow">
            <a:avLst>
              <a:gd name="adj1" fmla="val 49685"/>
              <a:gd name="adj2" fmla="val 44852"/>
            </a:avLst>
          </a:prstGeom>
          <a:solidFill>
            <a:srgbClr val="3399FF"/>
          </a:solidFill>
          <a:ln w="28575" algn="ctr">
            <a:noFill/>
            <a:miter lim="800000"/>
            <a:headEnd/>
            <a:tailEnd/>
          </a:ln>
          <a:effectLst/>
        </p:spPr>
        <p:txBody>
          <a:bodyPr wrap="none" anchor="ctr"/>
          <a:lstStyle/>
          <a:p>
            <a:endParaRPr lang="zh-CN" altLang="en-US"/>
          </a:p>
        </p:txBody>
      </p:sp>
      <p:sp>
        <p:nvSpPr>
          <p:cNvPr id="1693701" name="AutoShape 5"/>
          <p:cNvSpPr>
            <a:spLocks noChangeArrowheads="1"/>
          </p:cNvSpPr>
          <p:nvPr/>
        </p:nvSpPr>
        <p:spPr bwMode="auto">
          <a:xfrm>
            <a:off x="969963" y="3286125"/>
            <a:ext cx="288925" cy="503238"/>
          </a:xfrm>
          <a:prstGeom prst="downArrow">
            <a:avLst>
              <a:gd name="adj1" fmla="val 54944"/>
              <a:gd name="adj2" fmla="val 63187"/>
            </a:avLst>
          </a:prstGeom>
          <a:solidFill>
            <a:srgbClr val="3399FF"/>
          </a:solidFill>
          <a:ln w="28575" algn="ctr">
            <a:noFill/>
            <a:miter lim="800000"/>
            <a:headEnd/>
            <a:tailEnd/>
          </a:ln>
          <a:effectLst/>
        </p:spPr>
        <p:txBody>
          <a:bodyPr wrap="none" anchor="ctr"/>
          <a:lstStyle/>
          <a:p>
            <a:endParaRPr lang="zh-CN" altLang="en-US"/>
          </a:p>
        </p:txBody>
      </p:sp>
      <p:sp>
        <p:nvSpPr>
          <p:cNvPr id="1693702" name="AutoShape 6"/>
          <p:cNvSpPr>
            <a:spLocks noChangeArrowheads="1"/>
          </p:cNvSpPr>
          <p:nvPr/>
        </p:nvSpPr>
        <p:spPr bwMode="auto">
          <a:xfrm>
            <a:off x="2843213" y="3286125"/>
            <a:ext cx="288925" cy="503238"/>
          </a:xfrm>
          <a:prstGeom prst="downArrow">
            <a:avLst>
              <a:gd name="adj1" fmla="val 54944"/>
              <a:gd name="adj2" fmla="val 63187"/>
            </a:avLst>
          </a:prstGeom>
          <a:solidFill>
            <a:srgbClr val="3399FF"/>
          </a:solidFill>
          <a:ln w="28575" algn="ctr">
            <a:noFill/>
            <a:miter lim="800000"/>
            <a:headEnd/>
            <a:tailEnd/>
          </a:ln>
          <a:effectLst/>
        </p:spPr>
        <p:txBody>
          <a:bodyPr wrap="none" anchor="ctr"/>
          <a:lstStyle/>
          <a:p>
            <a:endParaRPr lang="zh-CN" altLang="en-US"/>
          </a:p>
        </p:txBody>
      </p:sp>
      <p:sp>
        <p:nvSpPr>
          <p:cNvPr id="1693703" name="AutoShape 7"/>
          <p:cNvSpPr>
            <a:spLocks noChangeArrowheads="1"/>
          </p:cNvSpPr>
          <p:nvPr/>
        </p:nvSpPr>
        <p:spPr bwMode="auto">
          <a:xfrm>
            <a:off x="4716463" y="3286125"/>
            <a:ext cx="288925" cy="503238"/>
          </a:xfrm>
          <a:prstGeom prst="downArrow">
            <a:avLst>
              <a:gd name="adj1" fmla="val 54944"/>
              <a:gd name="adj2" fmla="val 63187"/>
            </a:avLst>
          </a:prstGeom>
          <a:solidFill>
            <a:srgbClr val="3399FF"/>
          </a:solidFill>
          <a:ln w="28575" algn="ctr">
            <a:noFill/>
            <a:miter lim="800000"/>
            <a:headEnd/>
            <a:tailEnd/>
          </a:ln>
          <a:effectLst/>
        </p:spPr>
        <p:txBody>
          <a:bodyPr wrap="none" anchor="ctr"/>
          <a:lstStyle/>
          <a:p>
            <a:endParaRPr lang="zh-CN" altLang="en-US"/>
          </a:p>
        </p:txBody>
      </p:sp>
      <p:sp>
        <p:nvSpPr>
          <p:cNvPr id="1693704" name="AutoShape 8"/>
          <p:cNvSpPr>
            <a:spLocks noChangeArrowheads="1"/>
          </p:cNvSpPr>
          <p:nvPr/>
        </p:nvSpPr>
        <p:spPr bwMode="auto">
          <a:xfrm>
            <a:off x="6732588" y="3286125"/>
            <a:ext cx="288925" cy="503238"/>
          </a:xfrm>
          <a:prstGeom prst="downArrow">
            <a:avLst>
              <a:gd name="adj1" fmla="val 54944"/>
              <a:gd name="adj2" fmla="val 63187"/>
            </a:avLst>
          </a:prstGeom>
          <a:solidFill>
            <a:srgbClr val="3399FF"/>
          </a:solidFill>
          <a:ln w="28575" algn="ctr">
            <a:noFill/>
            <a:miter lim="800000"/>
            <a:headEnd/>
            <a:tailEnd/>
          </a:ln>
          <a:effectLst/>
        </p:spPr>
        <p:txBody>
          <a:bodyPr wrap="none" anchor="ctr"/>
          <a:lstStyle/>
          <a:p>
            <a:endParaRPr lang="zh-CN" altLang="en-US"/>
          </a:p>
        </p:txBody>
      </p:sp>
      <p:sp>
        <p:nvSpPr>
          <p:cNvPr id="1693705" name="Rectangle 9"/>
          <p:cNvSpPr>
            <a:spLocks noChangeArrowheads="1"/>
          </p:cNvSpPr>
          <p:nvPr/>
        </p:nvSpPr>
        <p:spPr bwMode="auto">
          <a:xfrm>
            <a:off x="1042988" y="3286125"/>
            <a:ext cx="5905500" cy="142875"/>
          </a:xfrm>
          <a:prstGeom prst="rect">
            <a:avLst/>
          </a:prstGeom>
          <a:solidFill>
            <a:srgbClr val="3399FF"/>
          </a:solidFill>
          <a:ln w="28575" algn="ctr">
            <a:noFill/>
            <a:miter lim="800000"/>
            <a:headEnd/>
            <a:tailEnd/>
          </a:ln>
          <a:effectLst/>
        </p:spPr>
        <p:txBody>
          <a:bodyPr wrap="none" anchor="ctr"/>
          <a:lstStyle/>
          <a:p>
            <a:endParaRPr lang="zh-CN" altLang="en-US"/>
          </a:p>
        </p:txBody>
      </p:sp>
      <p:sp>
        <p:nvSpPr>
          <p:cNvPr id="1693706" name="AutoShape 10"/>
          <p:cNvSpPr>
            <a:spLocks noChangeArrowheads="1"/>
          </p:cNvSpPr>
          <p:nvPr/>
        </p:nvSpPr>
        <p:spPr bwMode="auto">
          <a:xfrm>
            <a:off x="1763713" y="2925763"/>
            <a:ext cx="288925" cy="863600"/>
          </a:xfrm>
          <a:prstGeom prst="downArrow">
            <a:avLst>
              <a:gd name="adj1" fmla="val 54944"/>
              <a:gd name="adj2" fmla="val 63184"/>
            </a:avLst>
          </a:prstGeom>
          <a:solidFill>
            <a:srgbClr val="FF0066"/>
          </a:solidFill>
          <a:ln w="28575" algn="ctr">
            <a:noFill/>
            <a:miter lim="800000"/>
            <a:headEnd/>
            <a:tailEnd/>
          </a:ln>
          <a:effectLst/>
        </p:spPr>
        <p:txBody>
          <a:bodyPr wrap="none" anchor="ctr"/>
          <a:lstStyle/>
          <a:p>
            <a:endParaRPr lang="zh-CN" altLang="en-US"/>
          </a:p>
        </p:txBody>
      </p:sp>
      <p:sp>
        <p:nvSpPr>
          <p:cNvPr id="1693707" name="AutoShape 11"/>
          <p:cNvSpPr>
            <a:spLocks noChangeArrowheads="1"/>
          </p:cNvSpPr>
          <p:nvPr/>
        </p:nvSpPr>
        <p:spPr bwMode="auto">
          <a:xfrm>
            <a:off x="3563938" y="2925763"/>
            <a:ext cx="288925" cy="863600"/>
          </a:xfrm>
          <a:prstGeom prst="downArrow">
            <a:avLst>
              <a:gd name="adj1" fmla="val 54944"/>
              <a:gd name="adj2" fmla="val 63184"/>
            </a:avLst>
          </a:prstGeom>
          <a:solidFill>
            <a:srgbClr val="FF0066"/>
          </a:solidFill>
          <a:ln w="28575" algn="ctr">
            <a:noFill/>
            <a:miter lim="800000"/>
            <a:headEnd/>
            <a:tailEnd/>
          </a:ln>
          <a:effectLst/>
        </p:spPr>
        <p:txBody>
          <a:bodyPr wrap="none" anchor="ctr"/>
          <a:lstStyle/>
          <a:p>
            <a:endParaRPr lang="zh-CN" altLang="en-US"/>
          </a:p>
        </p:txBody>
      </p:sp>
      <p:sp>
        <p:nvSpPr>
          <p:cNvPr id="1693708" name="AutoShape 12"/>
          <p:cNvSpPr>
            <a:spLocks noChangeArrowheads="1"/>
          </p:cNvSpPr>
          <p:nvPr/>
        </p:nvSpPr>
        <p:spPr bwMode="auto">
          <a:xfrm>
            <a:off x="5435600" y="2925763"/>
            <a:ext cx="288925" cy="863600"/>
          </a:xfrm>
          <a:prstGeom prst="downArrow">
            <a:avLst>
              <a:gd name="adj1" fmla="val 54944"/>
              <a:gd name="adj2" fmla="val 63184"/>
            </a:avLst>
          </a:prstGeom>
          <a:solidFill>
            <a:srgbClr val="FF0066"/>
          </a:solidFill>
          <a:ln w="28575" algn="ctr">
            <a:noFill/>
            <a:miter lim="800000"/>
            <a:headEnd/>
            <a:tailEnd/>
          </a:ln>
          <a:effectLst/>
        </p:spPr>
        <p:txBody>
          <a:bodyPr wrap="none" anchor="ctr"/>
          <a:lstStyle/>
          <a:p>
            <a:endParaRPr lang="zh-CN" altLang="en-US"/>
          </a:p>
        </p:txBody>
      </p:sp>
      <p:sp>
        <p:nvSpPr>
          <p:cNvPr id="1693709" name="AutoShape 13"/>
          <p:cNvSpPr>
            <a:spLocks noChangeArrowheads="1"/>
          </p:cNvSpPr>
          <p:nvPr/>
        </p:nvSpPr>
        <p:spPr bwMode="auto">
          <a:xfrm>
            <a:off x="7235825" y="2925763"/>
            <a:ext cx="288925" cy="863600"/>
          </a:xfrm>
          <a:prstGeom prst="downArrow">
            <a:avLst>
              <a:gd name="adj1" fmla="val 54944"/>
              <a:gd name="adj2" fmla="val 63184"/>
            </a:avLst>
          </a:prstGeom>
          <a:solidFill>
            <a:srgbClr val="FF0066"/>
          </a:solidFill>
          <a:ln w="28575" algn="ctr">
            <a:noFill/>
            <a:miter lim="800000"/>
            <a:headEnd/>
            <a:tailEnd/>
          </a:ln>
          <a:effectLst/>
        </p:spPr>
        <p:txBody>
          <a:bodyPr wrap="none" anchor="ctr"/>
          <a:lstStyle/>
          <a:p>
            <a:endParaRPr lang="zh-CN" altLang="en-US"/>
          </a:p>
        </p:txBody>
      </p:sp>
      <p:sp>
        <p:nvSpPr>
          <p:cNvPr id="1693710" name="Rectangle 14"/>
          <p:cNvSpPr>
            <a:spLocks noChangeArrowheads="1"/>
          </p:cNvSpPr>
          <p:nvPr/>
        </p:nvSpPr>
        <p:spPr bwMode="auto">
          <a:xfrm>
            <a:off x="1835150" y="2925763"/>
            <a:ext cx="5616575" cy="142875"/>
          </a:xfrm>
          <a:prstGeom prst="rect">
            <a:avLst/>
          </a:prstGeom>
          <a:solidFill>
            <a:srgbClr val="FF0066"/>
          </a:solidFill>
          <a:ln w="28575" algn="ctr">
            <a:noFill/>
            <a:miter lim="800000"/>
            <a:headEnd/>
            <a:tailEnd/>
          </a:ln>
          <a:effectLst/>
        </p:spPr>
        <p:txBody>
          <a:bodyPr wrap="none" anchor="ctr"/>
          <a:lstStyle/>
          <a:p>
            <a:endParaRPr lang="zh-CN" altLang="en-US"/>
          </a:p>
        </p:txBody>
      </p:sp>
      <p:sp>
        <p:nvSpPr>
          <p:cNvPr id="1693711" name="AutoShape 15"/>
          <p:cNvSpPr>
            <a:spLocks noChangeArrowheads="1"/>
          </p:cNvSpPr>
          <p:nvPr/>
        </p:nvSpPr>
        <p:spPr bwMode="auto">
          <a:xfrm>
            <a:off x="5003800" y="2636838"/>
            <a:ext cx="288925" cy="287337"/>
          </a:xfrm>
          <a:prstGeom prst="downArrow">
            <a:avLst>
              <a:gd name="adj1" fmla="val 54944"/>
              <a:gd name="adj2" fmla="val 47514"/>
            </a:avLst>
          </a:prstGeom>
          <a:solidFill>
            <a:srgbClr val="FF0066"/>
          </a:solidFill>
          <a:ln w="28575" algn="ctr">
            <a:noFill/>
            <a:miter lim="800000"/>
            <a:headEnd/>
            <a:tailEnd/>
          </a:ln>
          <a:effectLst/>
        </p:spPr>
        <p:txBody>
          <a:bodyPr wrap="none" anchor="ctr"/>
          <a:lstStyle/>
          <a:p>
            <a:endParaRPr lang="zh-CN" altLang="en-US"/>
          </a:p>
        </p:txBody>
      </p:sp>
      <p:sp>
        <p:nvSpPr>
          <p:cNvPr id="1693712" name="AutoShape 16"/>
          <p:cNvSpPr>
            <a:spLocks noChangeArrowheads="1"/>
          </p:cNvSpPr>
          <p:nvPr/>
        </p:nvSpPr>
        <p:spPr bwMode="auto">
          <a:xfrm>
            <a:off x="5003800" y="1341438"/>
            <a:ext cx="288925" cy="576262"/>
          </a:xfrm>
          <a:prstGeom prst="downArrow">
            <a:avLst>
              <a:gd name="adj1" fmla="val 54944"/>
              <a:gd name="adj2" fmla="val 55246"/>
            </a:avLst>
          </a:prstGeom>
          <a:solidFill>
            <a:srgbClr val="FF0066"/>
          </a:solidFill>
          <a:ln w="28575" algn="ctr">
            <a:noFill/>
            <a:miter lim="800000"/>
            <a:headEnd/>
            <a:tailEnd/>
          </a:ln>
          <a:effectLst/>
        </p:spPr>
        <p:txBody>
          <a:bodyPr wrap="none" anchor="ctr"/>
          <a:lstStyle/>
          <a:p>
            <a:endParaRPr lang="zh-CN" altLang="en-US"/>
          </a:p>
        </p:txBody>
      </p:sp>
      <p:sp>
        <p:nvSpPr>
          <p:cNvPr id="1693713" name="AutoShape 17"/>
          <p:cNvSpPr>
            <a:spLocks noChangeArrowheads="1"/>
          </p:cNvSpPr>
          <p:nvPr/>
        </p:nvSpPr>
        <p:spPr bwMode="auto">
          <a:xfrm>
            <a:off x="1547813" y="4797425"/>
            <a:ext cx="288925" cy="360363"/>
          </a:xfrm>
          <a:prstGeom prst="downArrow">
            <a:avLst>
              <a:gd name="adj1" fmla="val 50546"/>
              <a:gd name="adj2" fmla="val 48903"/>
            </a:avLst>
          </a:prstGeom>
          <a:solidFill>
            <a:srgbClr val="FF0066"/>
          </a:solidFill>
          <a:ln w="28575" algn="ctr">
            <a:noFill/>
            <a:miter lim="800000"/>
            <a:headEnd/>
            <a:tailEnd/>
          </a:ln>
          <a:effectLst/>
        </p:spPr>
        <p:txBody>
          <a:bodyPr wrap="none" anchor="ctr"/>
          <a:lstStyle/>
          <a:p>
            <a:endParaRPr lang="zh-CN" altLang="en-US"/>
          </a:p>
        </p:txBody>
      </p:sp>
      <p:sp>
        <p:nvSpPr>
          <p:cNvPr id="1693714" name="Rectangle 18"/>
          <p:cNvSpPr>
            <a:spLocks noChangeArrowheads="1"/>
          </p:cNvSpPr>
          <p:nvPr/>
        </p:nvSpPr>
        <p:spPr bwMode="auto">
          <a:xfrm>
            <a:off x="1547813" y="5157788"/>
            <a:ext cx="6769100" cy="144462"/>
          </a:xfrm>
          <a:prstGeom prst="rect">
            <a:avLst/>
          </a:prstGeom>
          <a:solidFill>
            <a:srgbClr val="FF0066"/>
          </a:solidFill>
          <a:ln w="28575" algn="ctr">
            <a:noFill/>
            <a:miter lim="800000"/>
            <a:headEnd/>
            <a:tailEnd/>
          </a:ln>
          <a:effectLst/>
        </p:spPr>
        <p:txBody>
          <a:bodyPr wrap="none" anchor="ctr"/>
          <a:lstStyle/>
          <a:p>
            <a:endParaRPr lang="zh-CN" altLang="en-US"/>
          </a:p>
        </p:txBody>
      </p:sp>
      <p:sp>
        <p:nvSpPr>
          <p:cNvPr id="1693715" name="Rectangle 19"/>
          <p:cNvSpPr>
            <a:spLocks noChangeArrowheads="1"/>
          </p:cNvSpPr>
          <p:nvPr/>
        </p:nvSpPr>
        <p:spPr bwMode="auto">
          <a:xfrm rot="-5400000">
            <a:off x="6264276" y="3249612"/>
            <a:ext cx="3960812" cy="144463"/>
          </a:xfrm>
          <a:prstGeom prst="rect">
            <a:avLst/>
          </a:prstGeom>
          <a:solidFill>
            <a:srgbClr val="FF0066"/>
          </a:solidFill>
          <a:ln w="28575" algn="ctr">
            <a:noFill/>
            <a:miter lim="800000"/>
            <a:headEnd/>
            <a:tailEnd/>
          </a:ln>
          <a:effectLst/>
        </p:spPr>
        <p:txBody>
          <a:bodyPr wrap="none" anchor="ctr"/>
          <a:lstStyle/>
          <a:p>
            <a:endParaRPr lang="zh-CN" altLang="en-US"/>
          </a:p>
        </p:txBody>
      </p:sp>
      <p:sp>
        <p:nvSpPr>
          <p:cNvPr id="1693716" name="AutoShape 20"/>
          <p:cNvSpPr>
            <a:spLocks noChangeArrowheads="1"/>
          </p:cNvSpPr>
          <p:nvPr/>
        </p:nvSpPr>
        <p:spPr bwMode="auto">
          <a:xfrm>
            <a:off x="3995738" y="5229225"/>
            <a:ext cx="288925" cy="430213"/>
          </a:xfrm>
          <a:prstGeom prst="downArrow">
            <a:avLst>
              <a:gd name="adj1" fmla="val 54944"/>
              <a:gd name="adj2" fmla="val 47800"/>
            </a:avLst>
          </a:prstGeom>
          <a:solidFill>
            <a:srgbClr val="FF0066"/>
          </a:solidFill>
          <a:ln w="28575" algn="ctr">
            <a:noFill/>
            <a:miter lim="800000"/>
            <a:headEnd/>
            <a:tailEnd/>
          </a:ln>
          <a:effectLst/>
        </p:spPr>
        <p:txBody>
          <a:bodyPr wrap="none" anchor="ctr"/>
          <a:lstStyle/>
          <a:p>
            <a:endParaRPr lang="zh-CN" altLang="en-US"/>
          </a:p>
        </p:txBody>
      </p:sp>
      <p:sp>
        <p:nvSpPr>
          <p:cNvPr id="1693717" name="AutoShape 21"/>
          <p:cNvSpPr>
            <a:spLocks noChangeArrowheads="1"/>
          </p:cNvSpPr>
          <p:nvPr/>
        </p:nvSpPr>
        <p:spPr bwMode="auto">
          <a:xfrm flipV="1">
            <a:off x="4500563" y="5302250"/>
            <a:ext cx="288925" cy="358775"/>
          </a:xfrm>
          <a:prstGeom prst="downArrow">
            <a:avLst>
              <a:gd name="adj1" fmla="val 54954"/>
              <a:gd name="adj2" fmla="val 45606"/>
            </a:avLst>
          </a:prstGeom>
          <a:solidFill>
            <a:srgbClr val="FF0066"/>
          </a:solidFill>
          <a:ln w="28575" algn="ctr">
            <a:noFill/>
            <a:miter lim="800000"/>
            <a:headEnd/>
            <a:tailEnd/>
          </a:ln>
          <a:effectLst/>
        </p:spPr>
        <p:txBody>
          <a:bodyPr wrap="none" anchor="ctr"/>
          <a:lstStyle/>
          <a:p>
            <a:endParaRPr lang="zh-CN" altLang="en-US"/>
          </a:p>
        </p:txBody>
      </p:sp>
      <p:sp>
        <p:nvSpPr>
          <p:cNvPr id="1693718" name="AutoShape 22"/>
          <p:cNvSpPr>
            <a:spLocks noChangeArrowheads="1"/>
          </p:cNvSpPr>
          <p:nvPr/>
        </p:nvSpPr>
        <p:spPr bwMode="auto">
          <a:xfrm>
            <a:off x="3276600" y="4797425"/>
            <a:ext cx="288925" cy="360363"/>
          </a:xfrm>
          <a:prstGeom prst="downArrow">
            <a:avLst>
              <a:gd name="adj1" fmla="val 50546"/>
              <a:gd name="adj2" fmla="val 48903"/>
            </a:avLst>
          </a:prstGeom>
          <a:solidFill>
            <a:srgbClr val="FF0066"/>
          </a:solidFill>
          <a:ln w="28575" algn="ctr">
            <a:noFill/>
            <a:miter lim="800000"/>
            <a:headEnd/>
            <a:tailEnd/>
          </a:ln>
          <a:effectLst/>
        </p:spPr>
        <p:txBody>
          <a:bodyPr wrap="none" anchor="ctr"/>
          <a:lstStyle/>
          <a:p>
            <a:endParaRPr lang="zh-CN" altLang="en-US"/>
          </a:p>
        </p:txBody>
      </p:sp>
      <p:sp>
        <p:nvSpPr>
          <p:cNvPr id="1693719" name="AutoShape 23"/>
          <p:cNvSpPr>
            <a:spLocks noChangeArrowheads="1"/>
          </p:cNvSpPr>
          <p:nvPr/>
        </p:nvSpPr>
        <p:spPr bwMode="auto">
          <a:xfrm>
            <a:off x="5219700" y="4797425"/>
            <a:ext cx="288925" cy="360363"/>
          </a:xfrm>
          <a:prstGeom prst="downArrow">
            <a:avLst>
              <a:gd name="adj1" fmla="val 50546"/>
              <a:gd name="adj2" fmla="val 48903"/>
            </a:avLst>
          </a:prstGeom>
          <a:solidFill>
            <a:srgbClr val="FF0066"/>
          </a:solidFill>
          <a:ln w="28575" algn="ctr">
            <a:noFill/>
            <a:miter lim="800000"/>
            <a:headEnd/>
            <a:tailEnd/>
          </a:ln>
          <a:effectLst/>
        </p:spPr>
        <p:txBody>
          <a:bodyPr wrap="none" anchor="ctr"/>
          <a:lstStyle/>
          <a:p>
            <a:endParaRPr lang="zh-CN" altLang="en-US"/>
          </a:p>
        </p:txBody>
      </p:sp>
      <p:sp>
        <p:nvSpPr>
          <p:cNvPr id="1693720" name="AutoShape 24"/>
          <p:cNvSpPr>
            <a:spLocks noChangeArrowheads="1"/>
          </p:cNvSpPr>
          <p:nvPr/>
        </p:nvSpPr>
        <p:spPr bwMode="auto">
          <a:xfrm>
            <a:off x="6948488" y="4797425"/>
            <a:ext cx="288925" cy="360363"/>
          </a:xfrm>
          <a:prstGeom prst="downArrow">
            <a:avLst>
              <a:gd name="adj1" fmla="val 50546"/>
              <a:gd name="adj2" fmla="val 48903"/>
            </a:avLst>
          </a:prstGeom>
          <a:solidFill>
            <a:srgbClr val="FF0066"/>
          </a:solidFill>
          <a:ln w="28575" algn="ctr">
            <a:noFill/>
            <a:miter lim="800000"/>
            <a:headEnd/>
            <a:tailEnd/>
          </a:ln>
          <a:effectLst/>
        </p:spPr>
        <p:txBody>
          <a:bodyPr wrap="none" anchor="ctr"/>
          <a:lstStyle/>
          <a:p>
            <a:endParaRPr lang="zh-CN" altLang="en-US"/>
          </a:p>
        </p:txBody>
      </p:sp>
      <p:sp>
        <p:nvSpPr>
          <p:cNvPr id="1693721" name="AutoShape 25"/>
          <p:cNvSpPr>
            <a:spLocks noChangeArrowheads="1"/>
          </p:cNvSpPr>
          <p:nvPr/>
        </p:nvSpPr>
        <p:spPr bwMode="auto">
          <a:xfrm>
            <a:off x="6877050" y="1341438"/>
            <a:ext cx="288925" cy="573087"/>
          </a:xfrm>
          <a:prstGeom prst="downArrow">
            <a:avLst>
              <a:gd name="adj1" fmla="val 54944"/>
              <a:gd name="adj2" fmla="val 53849"/>
            </a:avLst>
          </a:prstGeom>
          <a:solidFill>
            <a:srgbClr val="FF0066"/>
          </a:solidFill>
          <a:ln w="28575" algn="ctr">
            <a:noFill/>
            <a:miter lim="800000"/>
            <a:headEnd/>
            <a:tailEnd/>
          </a:ln>
          <a:effectLst/>
        </p:spPr>
        <p:txBody>
          <a:bodyPr wrap="none" anchor="ctr"/>
          <a:lstStyle/>
          <a:p>
            <a:endParaRPr lang="zh-CN" altLang="en-US"/>
          </a:p>
        </p:txBody>
      </p:sp>
      <p:sp>
        <p:nvSpPr>
          <p:cNvPr id="1693722" name="Rectangle 26"/>
          <p:cNvSpPr>
            <a:spLocks noChangeArrowheads="1"/>
          </p:cNvSpPr>
          <p:nvPr/>
        </p:nvSpPr>
        <p:spPr bwMode="auto">
          <a:xfrm>
            <a:off x="5076825" y="1341438"/>
            <a:ext cx="3240088" cy="144462"/>
          </a:xfrm>
          <a:prstGeom prst="rect">
            <a:avLst/>
          </a:prstGeom>
          <a:solidFill>
            <a:srgbClr val="FF0066"/>
          </a:solidFill>
          <a:ln w="28575" algn="ctr">
            <a:noFill/>
            <a:miter lim="800000"/>
            <a:headEnd/>
            <a:tailEnd/>
          </a:ln>
          <a:effectLst/>
        </p:spPr>
        <p:txBody>
          <a:bodyPr wrap="none" anchor="ctr"/>
          <a:lstStyle/>
          <a:p>
            <a:endParaRPr lang="zh-CN" altLang="en-US"/>
          </a:p>
        </p:txBody>
      </p:sp>
      <p:sp>
        <p:nvSpPr>
          <p:cNvPr id="1693723" name="Rectangle 27"/>
          <p:cNvSpPr>
            <a:spLocks noChangeArrowheads="1"/>
          </p:cNvSpPr>
          <p:nvPr/>
        </p:nvSpPr>
        <p:spPr bwMode="auto">
          <a:xfrm>
            <a:off x="1258888" y="909638"/>
            <a:ext cx="1944687" cy="719137"/>
          </a:xfrm>
          <a:prstGeom prst="rect">
            <a:avLst/>
          </a:prstGeom>
          <a:solidFill>
            <a:srgbClr val="CCFF99"/>
          </a:solidFill>
          <a:ln w="28575" algn="ctr">
            <a:solidFill>
              <a:schemeClr val="tx1"/>
            </a:solidFill>
            <a:miter lim="800000"/>
            <a:headEnd/>
            <a:tailEnd/>
          </a:ln>
          <a:effectLst/>
        </p:spPr>
        <p:txBody>
          <a:bodyPr wrap="none" anchor="ctr"/>
          <a:lstStyle/>
          <a:p>
            <a:pPr>
              <a:spcBef>
                <a:spcPct val="0"/>
              </a:spcBef>
            </a:pPr>
            <a:r>
              <a:rPr lang="zh-CN" altLang="en-US" sz="2400">
                <a:ea typeface="楷体_GB2312" pitchFamily="49" charset="-122"/>
              </a:rPr>
              <a:t>指令</a:t>
            </a:r>
            <a:r>
              <a:rPr lang="en-US" altLang="zh-CN" sz="2400">
                <a:ea typeface="楷体_GB2312" pitchFamily="49" charset="-122"/>
              </a:rPr>
              <a:t>Cache</a:t>
            </a:r>
          </a:p>
        </p:txBody>
      </p:sp>
      <p:sp>
        <p:nvSpPr>
          <p:cNvPr id="1693724" name="Rectangle 28"/>
          <p:cNvSpPr>
            <a:spLocks noChangeArrowheads="1"/>
          </p:cNvSpPr>
          <p:nvPr/>
        </p:nvSpPr>
        <p:spPr bwMode="auto">
          <a:xfrm>
            <a:off x="1189038" y="2060575"/>
            <a:ext cx="2087562" cy="719138"/>
          </a:xfrm>
          <a:prstGeom prst="rect">
            <a:avLst/>
          </a:prstGeom>
          <a:solidFill>
            <a:srgbClr val="CCFF99"/>
          </a:solidFill>
          <a:ln w="28575" algn="ctr">
            <a:solidFill>
              <a:schemeClr val="tx1"/>
            </a:solidFill>
            <a:miter lim="800000"/>
            <a:headEnd/>
            <a:tailEnd/>
          </a:ln>
          <a:effectLst/>
        </p:spPr>
        <p:txBody>
          <a:bodyPr wrap="none" anchor="ctr"/>
          <a:lstStyle/>
          <a:p>
            <a:pPr>
              <a:lnSpc>
                <a:spcPct val="90000"/>
              </a:lnSpc>
              <a:spcBef>
                <a:spcPct val="0"/>
              </a:spcBef>
            </a:pPr>
            <a:r>
              <a:rPr lang="zh-CN" altLang="en-US" sz="2000">
                <a:ea typeface="楷体_GB2312" pitchFamily="49" charset="-122"/>
              </a:rPr>
              <a:t>指令缓冲器</a:t>
            </a:r>
          </a:p>
          <a:p>
            <a:pPr>
              <a:lnSpc>
                <a:spcPct val="90000"/>
              </a:lnSpc>
              <a:spcBef>
                <a:spcPct val="0"/>
              </a:spcBef>
            </a:pPr>
            <a:r>
              <a:rPr lang="zh-CN" altLang="en-US" sz="2000">
                <a:ea typeface="楷体_GB2312" pitchFamily="49" charset="-122"/>
              </a:rPr>
              <a:t>译码器、分配器</a:t>
            </a:r>
          </a:p>
        </p:txBody>
      </p:sp>
      <p:sp>
        <p:nvSpPr>
          <p:cNvPr id="1693725" name="AutoShape 29"/>
          <p:cNvSpPr>
            <a:spLocks noChangeArrowheads="1"/>
          </p:cNvSpPr>
          <p:nvPr/>
        </p:nvSpPr>
        <p:spPr bwMode="auto">
          <a:xfrm>
            <a:off x="6877050" y="2636838"/>
            <a:ext cx="288925" cy="287337"/>
          </a:xfrm>
          <a:prstGeom prst="downArrow">
            <a:avLst>
              <a:gd name="adj1" fmla="val 54944"/>
              <a:gd name="adj2" fmla="val 47514"/>
            </a:avLst>
          </a:prstGeom>
          <a:solidFill>
            <a:srgbClr val="FF0066"/>
          </a:solidFill>
          <a:ln w="28575" algn="ctr">
            <a:noFill/>
            <a:miter lim="800000"/>
            <a:headEnd/>
            <a:tailEnd/>
          </a:ln>
          <a:effectLst/>
        </p:spPr>
        <p:txBody>
          <a:bodyPr wrap="none" anchor="ctr"/>
          <a:lstStyle/>
          <a:p>
            <a:endParaRPr lang="zh-CN" altLang="en-US"/>
          </a:p>
        </p:txBody>
      </p:sp>
      <p:sp>
        <p:nvSpPr>
          <p:cNvPr id="1693726" name="Rectangle 30"/>
          <p:cNvSpPr>
            <a:spLocks noChangeArrowheads="1"/>
          </p:cNvSpPr>
          <p:nvPr/>
        </p:nvSpPr>
        <p:spPr bwMode="auto">
          <a:xfrm>
            <a:off x="4356100" y="1917700"/>
            <a:ext cx="1584325" cy="719138"/>
          </a:xfrm>
          <a:prstGeom prst="rect">
            <a:avLst/>
          </a:prstGeom>
          <a:solidFill>
            <a:srgbClr val="CCFF99"/>
          </a:solidFill>
          <a:ln w="28575" algn="ctr">
            <a:solidFill>
              <a:schemeClr val="tx1"/>
            </a:solidFill>
            <a:miter lim="800000"/>
            <a:headEnd/>
            <a:tailEnd/>
          </a:ln>
          <a:effectLst/>
        </p:spPr>
        <p:txBody>
          <a:bodyPr wrap="none" anchor="ctr"/>
          <a:lstStyle/>
          <a:p>
            <a:pPr>
              <a:spcBef>
                <a:spcPct val="0"/>
              </a:spcBef>
            </a:pPr>
            <a:r>
              <a:rPr lang="zh-CN" altLang="en-US" sz="2400">
                <a:ea typeface="楷体_GB2312" pitchFamily="49" charset="-122"/>
              </a:rPr>
              <a:t>寄存器文件</a:t>
            </a:r>
            <a:endParaRPr lang="en-US" altLang="zh-CN" sz="2400">
              <a:ea typeface="楷体_GB2312" pitchFamily="49" charset="-122"/>
            </a:endParaRPr>
          </a:p>
        </p:txBody>
      </p:sp>
      <p:sp>
        <p:nvSpPr>
          <p:cNvPr id="1693727" name="Rectangle 31"/>
          <p:cNvSpPr>
            <a:spLocks noChangeArrowheads="1"/>
          </p:cNvSpPr>
          <p:nvPr/>
        </p:nvSpPr>
        <p:spPr bwMode="auto">
          <a:xfrm>
            <a:off x="6227763" y="1917700"/>
            <a:ext cx="1655762" cy="719138"/>
          </a:xfrm>
          <a:prstGeom prst="rect">
            <a:avLst/>
          </a:prstGeom>
          <a:solidFill>
            <a:srgbClr val="CCFF99"/>
          </a:solidFill>
          <a:ln w="28575" algn="ctr">
            <a:solidFill>
              <a:schemeClr val="tx1"/>
            </a:solidFill>
            <a:miter lim="800000"/>
            <a:headEnd/>
            <a:tailEnd/>
          </a:ln>
          <a:effectLst/>
        </p:spPr>
        <p:txBody>
          <a:bodyPr wrap="none" anchor="ctr"/>
          <a:lstStyle/>
          <a:p>
            <a:pPr>
              <a:spcBef>
                <a:spcPct val="0"/>
              </a:spcBef>
            </a:pPr>
            <a:r>
              <a:rPr lang="zh-CN" altLang="en-US" sz="2000">
                <a:ea typeface="楷体_GB2312" pitchFamily="49" charset="-122"/>
              </a:rPr>
              <a:t>重排序缓冲器</a:t>
            </a:r>
            <a:endParaRPr lang="en-US" altLang="zh-CN" sz="2000">
              <a:ea typeface="楷体_GB2312" pitchFamily="49" charset="-122"/>
            </a:endParaRPr>
          </a:p>
        </p:txBody>
      </p:sp>
      <p:sp>
        <p:nvSpPr>
          <p:cNvPr id="1693728" name="Rectangle 32"/>
          <p:cNvSpPr>
            <a:spLocks noChangeArrowheads="1"/>
          </p:cNvSpPr>
          <p:nvPr/>
        </p:nvSpPr>
        <p:spPr bwMode="auto">
          <a:xfrm>
            <a:off x="3492500" y="5661025"/>
            <a:ext cx="1800225" cy="719138"/>
          </a:xfrm>
          <a:prstGeom prst="rect">
            <a:avLst/>
          </a:prstGeom>
          <a:solidFill>
            <a:srgbClr val="CCFF99"/>
          </a:solidFill>
          <a:ln w="28575" algn="ctr">
            <a:solidFill>
              <a:schemeClr val="tx1"/>
            </a:solidFill>
            <a:miter lim="800000"/>
            <a:headEnd/>
            <a:tailEnd/>
          </a:ln>
          <a:effectLst/>
        </p:spPr>
        <p:txBody>
          <a:bodyPr wrap="none" anchor="ctr"/>
          <a:lstStyle/>
          <a:p>
            <a:pPr>
              <a:spcBef>
                <a:spcPct val="0"/>
              </a:spcBef>
            </a:pPr>
            <a:r>
              <a:rPr lang="zh-CN" altLang="en-US" sz="2400">
                <a:ea typeface="楷体_GB2312" pitchFamily="49" charset="-122"/>
              </a:rPr>
              <a:t>数据</a:t>
            </a:r>
            <a:r>
              <a:rPr lang="en-US" altLang="zh-CN" sz="2400">
                <a:ea typeface="楷体_GB2312" pitchFamily="49" charset="-122"/>
              </a:rPr>
              <a:t>Cache</a:t>
            </a:r>
          </a:p>
        </p:txBody>
      </p:sp>
      <p:grpSp>
        <p:nvGrpSpPr>
          <p:cNvPr id="1693729" name="Group 33"/>
          <p:cNvGrpSpPr>
            <a:grpSpLocks/>
          </p:cNvGrpSpPr>
          <p:nvPr/>
        </p:nvGrpSpPr>
        <p:grpSpPr bwMode="auto">
          <a:xfrm>
            <a:off x="900113" y="3789363"/>
            <a:ext cx="1511300" cy="431800"/>
            <a:chOff x="431" y="3612"/>
            <a:chExt cx="1087" cy="271"/>
          </a:xfrm>
        </p:grpSpPr>
        <p:sp>
          <p:nvSpPr>
            <p:cNvPr id="1693730" name="Rectangle 34"/>
            <p:cNvSpPr>
              <a:spLocks noChangeArrowheads="1"/>
            </p:cNvSpPr>
            <p:nvPr/>
          </p:nvSpPr>
          <p:spPr bwMode="auto">
            <a:xfrm>
              <a:off x="431" y="3612"/>
              <a:ext cx="362" cy="90"/>
            </a:xfrm>
            <a:prstGeom prst="rect">
              <a:avLst/>
            </a:prstGeom>
            <a:solidFill>
              <a:srgbClr val="EAEAEA"/>
            </a:solidFill>
            <a:ln w="28575" algn="ctr">
              <a:solidFill>
                <a:schemeClr val="tx1"/>
              </a:solidFill>
              <a:miter lim="800000"/>
              <a:headEnd/>
              <a:tailEnd/>
            </a:ln>
            <a:effectLst/>
          </p:spPr>
          <p:txBody>
            <a:bodyPr wrap="none" anchor="ctr"/>
            <a:lstStyle/>
            <a:p>
              <a:endParaRPr lang="zh-CN" altLang="en-US"/>
            </a:p>
          </p:txBody>
        </p:sp>
        <p:sp>
          <p:nvSpPr>
            <p:cNvPr id="1693731" name="Rectangle 35"/>
            <p:cNvSpPr>
              <a:spLocks noChangeArrowheads="1"/>
            </p:cNvSpPr>
            <p:nvPr/>
          </p:nvSpPr>
          <p:spPr bwMode="auto">
            <a:xfrm>
              <a:off x="793" y="3612"/>
              <a:ext cx="362" cy="90"/>
            </a:xfrm>
            <a:prstGeom prst="rect">
              <a:avLst/>
            </a:prstGeom>
            <a:solidFill>
              <a:srgbClr val="B2B2B2"/>
            </a:solidFill>
            <a:ln w="28575" algn="ctr">
              <a:solidFill>
                <a:schemeClr val="tx1"/>
              </a:solidFill>
              <a:miter lim="800000"/>
              <a:headEnd/>
              <a:tailEnd/>
            </a:ln>
            <a:effectLst/>
          </p:spPr>
          <p:txBody>
            <a:bodyPr wrap="none" anchor="ctr"/>
            <a:lstStyle/>
            <a:p>
              <a:endParaRPr lang="zh-CN" altLang="en-US"/>
            </a:p>
          </p:txBody>
        </p:sp>
        <p:sp>
          <p:nvSpPr>
            <p:cNvPr id="1693732" name="Rectangle 36"/>
            <p:cNvSpPr>
              <a:spLocks noChangeArrowheads="1"/>
            </p:cNvSpPr>
            <p:nvPr/>
          </p:nvSpPr>
          <p:spPr bwMode="auto">
            <a:xfrm>
              <a:off x="1156" y="3612"/>
              <a:ext cx="362" cy="90"/>
            </a:xfrm>
            <a:prstGeom prst="rect">
              <a:avLst/>
            </a:prstGeom>
            <a:solidFill>
              <a:srgbClr val="B2B2B2"/>
            </a:solidFill>
            <a:ln w="28575" algn="ctr">
              <a:solidFill>
                <a:schemeClr val="tx1"/>
              </a:solidFill>
              <a:miter lim="800000"/>
              <a:headEnd/>
              <a:tailEnd/>
            </a:ln>
            <a:effectLst/>
          </p:spPr>
          <p:txBody>
            <a:bodyPr wrap="none" anchor="ctr"/>
            <a:lstStyle/>
            <a:p>
              <a:endParaRPr lang="zh-CN" altLang="en-US"/>
            </a:p>
          </p:txBody>
        </p:sp>
        <p:sp>
          <p:nvSpPr>
            <p:cNvPr id="1693733" name="Rectangle 37"/>
            <p:cNvSpPr>
              <a:spLocks noChangeArrowheads="1"/>
            </p:cNvSpPr>
            <p:nvPr/>
          </p:nvSpPr>
          <p:spPr bwMode="auto">
            <a:xfrm>
              <a:off x="431" y="3702"/>
              <a:ext cx="362" cy="90"/>
            </a:xfrm>
            <a:prstGeom prst="rect">
              <a:avLst/>
            </a:prstGeom>
            <a:solidFill>
              <a:srgbClr val="EAEAEA"/>
            </a:solidFill>
            <a:ln w="28575" algn="ctr">
              <a:solidFill>
                <a:schemeClr val="tx1"/>
              </a:solidFill>
              <a:miter lim="800000"/>
              <a:headEnd/>
              <a:tailEnd/>
            </a:ln>
            <a:effectLst/>
          </p:spPr>
          <p:txBody>
            <a:bodyPr wrap="none" anchor="ctr"/>
            <a:lstStyle/>
            <a:p>
              <a:endParaRPr lang="zh-CN" altLang="en-US"/>
            </a:p>
          </p:txBody>
        </p:sp>
        <p:sp>
          <p:nvSpPr>
            <p:cNvPr id="1693734" name="Rectangle 38"/>
            <p:cNvSpPr>
              <a:spLocks noChangeArrowheads="1"/>
            </p:cNvSpPr>
            <p:nvPr/>
          </p:nvSpPr>
          <p:spPr bwMode="auto">
            <a:xfrm>
              <a:off x="793" y="3702"/>
              <a:ext cx="362" cy="90"/>
            </a:xfrm>
            <a:prstGeom prst="rect">
              <a:avLst/>
            </a:prstGeom>
            <a:solidFill>
              <a:srgbClr val="B2B2B2"/>
            </a:solidFill>
            <a:ln w="28575" algn="ctr">
              <a:solidFill>
                <a:schemeClr val="tx1"/>
              </a:solidFill>
              <a:miter lim="800000"/>
              <a:headEnd/>
              <a:tailEnd/>
            </a:ln>
            <a:effectLst/>
          </p:spPr>
          <p:txBody>
            <a:bodyPr wrap="none" anchor="ctr"/>
            <a:lstStyle/>
            <a:p>
              <a:endParaRPr lang="zh-CN" altLang="en-US"/>
            </a:p>
          </p:txBody>
        </p:sp>
        <p:sp>
          <p:nvSpPr>
            <p:cNvPr id="1693735" name="Rectangle 39"/>
            <p:cNvSpPr>
              <a:spLocks noChangeArrowheads="1"/>
            </p:cNvSpPr>
            <p:nvPr/>
          </p:nvSpPr>
          <p:spPr bwMode="auto">
            <a:xfrm>
              <a:off x="1156" y="3702"/>
              <a:ext cx="362" cy="90"/>
            </a:xfrm>
            <a:prstGeom prst="rect">
              <a:avLst/>
            </a:prstGeom>
            <a:solidFill>
              <a:srgbClr val="B2B2B2"/>
            </a:solidFill>
            <a:ln w="28575" algn="ctr">
              <a:solidFill>
                <a:schemeClr val="tx1"/>
              </a:solidFill>
              <a:miter lim="800000"/>
              <a:headEnd/>
              <a:tailEnd/>
            </a:ln>
            <a:effectLst/>
          </p:spPr>
          <p:txBody>
            <a:bodyPr wrap="none" anchor="ctr"/>
            <a:lstStyle/>
            <a:p>
              <a:endParaRPr lang="zh-CN" altLang="en-US"/>
            </a:p>
          </p:txBody>
        </p:sp>
        <p:sp>
          <p:nvSpPr>
            <p:cNvPr id="1693736" name="Rectangle 40"/>
            <p:cNvSpPr>
              <a:spLocks noChangeArrowheads="1"/>
            </p:cNvSpPr>
            <p:nvPr/>
          </p:nvSpPr>
          <p:spPr bwMode="auto">
            <a:xfrm>
              <a:off x="431" y="3793"/>
              <a:ext cx="362" cy="90"/>
            </a:xfrm>
            <a:prstGeom prst="rect">
              <a:avLst/>
            </a:prstGeom>
            <a:solidFill>
              <a:srgbClr val="EAEAEA"/>
            </a:solidFill>
            <a:ln w="28575" algn="ctr">
              <a:solidFill>
                <a:schemeClr val="tx1"/>
              </a:solidFill>
              <a:miter lim="800000"/>
              <a:headEnd/>
              <a:tailEnd/>
            </a:ln>
            <a:effectLst/>
          </p:spPr>
          <p:txBody>
            <a:bodyPr wrap="none" anchor="ctr"/>
            <a:lstStyle/>
            <a:p>
              <a:endParaRPr lang="zh-CN" altLang="en-US"/>
            </a:p>
          </p:txBody>
        </p:sp>
        <p:sp>
          <p:nvSpPr>
            <p:cNvPr id="1693737" name="Rectangle 41"/>
            <p:cNvSpPr>
              <a:spLocks noChangeArrowheads="1"/>
            </p:cNvSpPr>
            <p:nvPr/>
          </p:nvSpPr>
          <p:spPr bwMode="auto">
            <a:xfrm>
              <a:off x="793" y="3793"/>
              <a:ext cx="362" cy="90"/>
            </a:xfrm>
            <a:prstGeom prst="rect">
              <a:avLst/>
            </a:prstGeom>
            <a:solidFill>
              <a:srgbClr val="B2B2B2"/>
            </a:solidFill>
            <a:ln w="28575" algn="ctr">
              <a:solidFill>
                <a:schemeClr val="tx1"/>
              </a:solidFill>
              <a:miter lim="800000"/>
              <a:headEnd/>
              <a:tailEnd/>
            </a:ln>
            <a:effectLst/>
          </p:spPr>
          <p:txBody>
            <a:bodyPr wrap="none" anchor="ctr"/>
            <a:lstStyle/>
            <a:p>
              <a:endParaRPr lang="zh-CN" altLang="en-US"/>
            </a:p>
          </p:txBody>
        </p:sp>
        <p:sp>
          <p:nvSpPr>
            <p:cNvPr id="1693738" name="Rectangle 42"/>
            <p:cNvSpPr>
              <a:spLocks noChangeArrowheads="1"/>
            </p:cNvSpPr>
            <p:nvPr/>
          </p:nvSpPr>
          <p:spPr bwMode="auto">
            <a:xfrm>
              <a:off x="1156" y="3793"/>
              <a:ext cx="362" cy="90"/>
            </a:xfrm>
            <a:prstGeom prst="rect">
              <a:avLst/>
            </a:prstGeom>
            <a:solidFill>
              <a:srgbClr val="B2B2B2"/>
            </a:solidFill>
            <a:ln w="28575" algn="ctr">
              <a:solidFill>
                <a:schemeClr val="tx1"/>
              </a:solidFill>
              <a:miter lim="800000"/>
              <a:headEnd/>
              <a:tailEnd/>
            </a:ln>
            <a:effectLst/>
          </p:spPr>
          <p:txBody>
            <a:bodyPr wrap="none" anchor="ctr"/>
            <a:lstStyle/>
            <a:p>
              <a:endParaRPr lang="zh-CN" altLang="en-US"/>
            </a:p>
          </p:txBody>
        </p:sp>
      </p:grpSp>
      <p:sp>
        <p:nvSpPr>
          <p:cNvPr id="1693739" name="Rectangle 43"/>
          <p:cNvSpPr>
            <a:spLocks noChangeArrowheads="1"/>
          </p:cNvSpPr>
          <p:nvPr/>
        </p:nvSpPr>
        <p:spPr bwMode="auto">
          <a:xfrm>
            <a:off x="900113" y="4221163"/>
            <a:ext cx="1511300" cy="576262"/>
          </a:xfrm>
          <a:prstGeom prst="rect">
            <a:avLst/>
          </a:prstGeom>
          <a:solidFill>
            <a:srgbClr val="FFFF99"/>
          </a:solidFill>
          <a:ln w="28575" algn="ctr">
            <a:solidFill>
              <a:schemeClr val="tx1"/>
            </a:solidFill>
            <a:miter lim="800000"/>
            <a:headEnd/>
            <a:tailEnd/>
          </a:ln>
          <a:effectLst/>
        </p:spPr>
        <p:txBody>
          <a:bodyPr wrap="none" anchor="ctr"/>
          <a:lstStyle/>
          <a:p>
            <a:pPr>
              <a:spcBef>
                <a:spcPct val="0"/>
              </a:spcBef>
            </a:pPr>
            <a:r>
              <a:rPr lang="zh-CN" altLang="en-US" sz="2400">
                <a:ea typeface="楷体_GB2312" pitchFamily="49" charset="-122"/>
              </a:rPr>
              <a:t>整数</a:t>
            </a:r>
            <a:r>
              <a:rPr lang="en-US" altLang="zh-CN" sz="2400">
                <a:ea typeface="楷体_GB2312" pitchFamily="49" charset="-122"/>
              </a:rPr>
              <a:t>ALU</a:t>
            </a:r>
          </a:p>
        </p:txBody>
      </p:sp>
      <p:grpSp>
        <p:nvGrpSpPr>
          <p:cNvPr id="1693740" name="Group 44"/>
          <p:cNvGrpSpPr>
            <a:grpSpLocks/>
          </p:cNvGrpSpPr>
          <p:nvPr/>
        </p:nvGrpSpPr>
        <p:grpSpPr bwMode="auto">
          <a:xfrm>
            <a:off x="2700338" y="3789363"/>
            <a:ext cx="1511300" cy="431800"/>
            <a:chOff x="431" y="3612"/>
            <a:chExt cx="1087" cy="271"/>
          </a:xfrm>
        </p:grpSpPr>
        <p:sp>
          <p:nvSpPr>
            <p:cNvPr id="1693741" name="Rectangle 45"/>
            <p:cNvSpPr>
              <a:spLocks noChangeArrowheads="1"/>
            </p:cNvSpPr>
            <p:nvPr/>
          </p:nvSpPr>
          <p:spPr bwMode="auto">
            <a:xfrm>
              <a:off x="431" y="3612"/>
              <a:ext cx="362" cy="90"/>
            </a:xfrm>
            <a:prstGeom prst="rect">
              <a:avLst/>
            </a:prstGeom>
            <a:solidFill>
              <a:srgbClr val="EAEAEA"/>
            </a:solidFill>
            <a:ln w="28575" algn="ctr">
              <a:solidFill>
                <a:schemeClr val="tx1"/>
              </a:solidFill>
              <a:miter lim="800000"/>
              <a:headEnd/>
              <a:tailEnd/>
            </a:ln>
            <a:effectLst/>
          </p:spPr>
          <p:txBody>
            <a:bodyPr wrap="none" anchor="ctr"/>
            <a:lstStyle/>
            <a:p>
              <a:endParaRPr lang="zh-CN" altLang="en-US"/>
            </a:p>
          </p:txBody>
        </p:sp>
        <p:sp>
          <p:nvSpPr>
            <p:cNvPr id="1693742" name="Rectangle 46"/>
            <p:cNvSpPr>
              <a:spLocks noChangeArrowheads="1"/>
            </p:cNvSpPr>
            <p:nvPr/>
          </p:nvSpPr>
          <p:spPr bwMode="auto">
            <a:xfrm>
              <a:off x="793" y="3612"/>
              <a:ext cx="362" cy="90"/>
            </a:xfrm>
            <a:prstGeom prst="rect">
              <a:avLst/>
            </a:prstGeom>
            <a:solidFill>
              <a:srgbClr val="B2B2B2"/>
            </a:solidFill>
            <a:ln w="28575" algn="ctr">
              <a:solidFill>
                <a:schemeClr val="tx1"/>
              </a:solidFill>
              <a:miter lim="800000"/>
              <a:headEnd/>
              <a:tailEnd/>
            </a:ln>
            <a:effectLst/>
          </p:spPr>
          <p:txBody>
            <a:bodyPr wrap="none" anchor="ctr"/>
            <a:lstStyle/>
            <a:p>
              <a:endParaRPr lang="zh-CN" altLang="en-US"/>
            </a:p>
          </p:txBody>
        </p:sp>
        <p:sp>
          <p:nvSpPr>
            <p:cNvPr id="1693743" name="Rectangle 47"/>
            <p:cNvSpPr>
              <a:spLocks noChangeArrowheads="1"/>
            </p:cNvSpPr>
            <p:nvPr/>
          </p:nvSpPr>
          <p:spPr bwMode="auto">
            <a:xfrm>
              <a:off x="1156" y="3612"/>
              <a:ext cx="362" cy="90"/>
            </a:xfrm>
            <a:prstGeom prst="rect">
              <a:avLst/>
            </a:prstGeom>
            <a:solidFill>
              <a:srgbClr val="B2B2B2"/>
            </a:solidFill>
            <a:ln w="28575" algn="ctr">
              <a:solidFill>
                <a:schemeClr val="tx1"/>
              </a:solidFill>
              <a:miter lim="800000"/>
              <a:headEnd/>
              <a:tailEnd/>
            </a:ln>
            <a:effectLst/>
          </p:spPr>
          <p:txBody>
            <a:bodyPr wrap="none" anchor="ctr"/>
            <a:lstStyle/>
            <a:p>
              <a:endParaRPr lang="zh-CN" altLang="en-US"/>
            </a:p>
          </p:txBody>
        </p:sp>
        <p:sp>
          <p:nvSpPr>
            <p:cNvPr id="1693744" name="Rectangle 48"/>
            <p:cNvSpPr>
              <a:spLocks noChangeArrowheads="1"/>
            </p:cNvSpPr>
            <p:nvPr/>
          </p:nvSpPr>
          <p:spPr bwMode="auto">
            <a:xfrm>
              <a:off x="431" y="3702"/>
              <a:ext cx="362" cy="90"/>
            </a:xfrm>
            <a:prstGeom prst="rect">
              <a:avLst/>
            </a:prstGeom>
            <a:solidFill>
              <a:srgbClr val="EAEAEA"/>
            </a:solidFill>
            <a:ln w="28575" algn="ctr">
              <a:solidFill>
                <a:schemeClr val="tx1"/>
              </a:solidFill>
              <a:miter lim="800000"/>
              <a:headEnd/>
              <a:tailEnd/>
            </a:ln>
            <a:effectLst/>
          </p:spPr>
          <p:txBody>
            <a:bodyPr wrap="none" anchor="ctr"/>
            <a:lstStyle/>
            <a:p>
              <a:endParaRPr lang="zh-CN" altLang="en-US"/>
            </a:p>
          </p:txBody>
        </p:sp>
        <p:sp>
          <p:nvSpPr>
            <p:cNvPr id="1693745" name="Rectangle 49"/>
            <p:cNvSpPr>
              <a:spLocks noChangeArrowheads="1"/>
            </p:cNvSpPr>
            <p:nvPr/>
          </p:nvSpPr>
          <p:spPr bwMode="auto">
            <a:xfrm>
              <a:off x="793" y="3702"/>
              <a:ext cx="362" cy="90"/>
            </a:xfrm>
            <a:prstGeom prst="rect">
              <a:avLst/>
            </a:prstGeom>
            <a:solidFill>
              <a:srgbClr val="B2B2B2"/>
            </a:solidFill>
            <a:ln w="28575" algn="ctr">
              <a:solidFill>
                <a:schemeClr val="tx1"/>
              </a:solidFill>
              <a:miter lim="800000"/>
              <a:headEnd/>
              <a:tailEnd/>
            </a:ln>
            <a:effectLst/>
          </p:spPr>
          <p:txBody>
            <a:bodyPr wrap="none" anchor="ctr"/>
            <a:lstStyle/>
            <a:p>
              <a:endParaRPr lang="zh-CN" altLang="en-US"/>
            </a:p>
          </p:txBody>
        </p:sp>
        <p:sp>
          <p:nvSpPr>
            <p:cNvPr id="1693746" name="Rectangle 50"/>
            <p:cNvSpPr>
              <a:spLocks noChangeArrowheads="1"/>
            </p:cNvSpPr>
            <p:nvPr/>
          </p:nvSpPr>
          <p:spPr bwMode="auto">
            <a:xfrm>
              <a:off x="1156" y="3702"/>
              <a:ext cx="362" cy="90"/>
            </a:xfrm>
            <a:prstGeom prst="rect">
              <a:avLst/>
            </a:prstGeom>
            <a:solidFill>
              <a:srgbClr val="B2B2B2"/>
            </a:solidFill>
            <a:ln w="28575" algn="ctr">
              <a:solidFill>
                <a:schemeClr val="tx1"/>
              </a:solidFill>
              <a:miter lim="800000"/>
              <a:headEnd/>
              <a:tailEnd/>
            </a:ln>
            <a:effectLst/>
          </p:spPr>
          <p:txBody>
            <a:bodyPr wrap="none" anchor="ctr"/>
            <a:lstStyle/>
            <a:p>
              <a:endParaRPr lang="zh-CN" altLang="en-US"/>
            </a:p>
          </p:txBody>
        </p:sp>
        <p:sp>
          <p:nvSpPr>
            <p:cNvPr id="1693747" name="Rectangle 51"/>
            <p:cNvSpPr>
              <a:spLocks noChangeArrowheads="1"/>
            </p:cNvSpPr>
            <p:nvPr/>
          </p:nvSpPr>
          <p:spPr bwMode="auto">
            <a:xfrm>
              <a:off x="431" y="3793"/>
              <a:ext cx="362" cy="90"/>
            </a:xfrm>
            <a:prstGeom prst="rect">
              <a:avLst/>
            </a:prstGeom>
            <a:solidFill>
              <a:srgbClr val="EAEAEA"/>
            </a:solidFill>
            <a:ln w="28575" algn="ctr">
              <a:solidFill>
                <a:schemeClr val="tx1"/>
              </a:solidFill>
              <a:miter lim="800000"/>
              <a:headEnd/>
              <a:tailEnd/>
            </a:ln>
            <a:effectLst/>
          </p:spPr>
          <p:txBody>
            <a:bodyPr wrap="none" anchor="ctr"/>
            <a:lstStyle/>
            <a:p>
              <a:endParaRPr lang="zh-CN" altLang="en-US"/>
            </a:p>
          </p:txBody>
        </p:sp>
        <p:sp>
          <p:nvSpPr>
            <p:cNvPr id="1693748" name="Rectangle 52"/>
            <p:cNvSpPr>
              <a:spLocks noChangeArrowheads="1"/>
            </p:cNvSpPr>
            <p:nvPr/>
          </p:nvSpPr>
          <p:spPr bwMode="auto">
            <a:xfrm>
              <a:off x="793" y="3793"/>
              <a:ext cx="362" cy="90"/>
            </a:xfrm>
            <a:prstGeom prst="rect">
              <a:avLst/>
            </a:prstGeom>
            <a:solidFill>
              <a:srgbClr val="B2B2B2"/>
            </a:solidFill>
            <a:ln w="28575" algn="ctr">
              <a:solidFill>
                <a:schemeClr val="tx1"/>
              </a:solidFill>
              <a:miter lim="800000"/>
              <a:headEnd/>
              <a:tailEnd/>
            </a:ln>
            <a:effectLst/>
          </p:spPr>
          <p:txBody>
            <a:bodyPr wrap="none" anchor="ctr"/>
            <a:lstStyle/>
            <a:p>
              <a:endParaRPr lang="zh-CN" altLang="en-US"/>
            </a:p>
          </p:txBody>
        </p:sp>
        <p:sp>
          <p:nvSpPr>
            <p:cNvPr id="1693749" name="Rectangle 53"/>
            <p:cNvSpPr>
              <a:spLocks noChangeArrowheads="1"/>
            </p:cNvSpPr>
            <p:nvPr/>
          </p:nvSpPr>
          <p:spPr bwMode="auto">
            <a:xfrm>
              <a:off x="1156" y="3793"/>
              <a:ext cx="362" cy="90"/>
            </a:xfrm>
            <a:prstGeom prst="rect">
              <a:avLst/>
            </a:prstGeom>
            <a:solidFill>
              <a:srgbClr val="B2B2B2"/>
            </a:solidFill>
            <a:ln w="28575" algn="ctr">
              <a:solidFill>
                <a:schemeClr val="tx1"/>
              </a:solidFill>
              <a:miter lim="800000"/>
              <a:headEnd/>
              <a:tailEnd/>
            </a:ln>
            <a:effectLst/>
          </p:spPr>
          <p:txBody>
            <a:bodyPr wrap="none" anchor="ctr"/>
            <a:lstStyle/>
            <a:p>
              <a:endParaRPr lang="zh-CN" altLang="en-US"/>
            </a:p>
          </p:txBody>
        </p:sp>
      </p:grpSp>
      <p:sp>
        <p:nvSpPr>
          <p:cNvPr id="1693750" name="Rectangle 54"/>
          <p:cNvSpPr>
            <a:spLocks noChangeArrowheads="1"/>
          </p:cNvSpPr>
          <p:nvPr/>
        </p:nvSpPr>
        <p:spPr bwMode="auto">
          <a:xfrm>
            <a:off x="2700338" y="4221163"/>
            <a:ext cx="1511300" cy="576262"/>
          </a:xfrm>
          <a:prstGeom prst="rect">
            <a:avLst/>
          </a:prstGeom>
          <a:solidFill>
            <a:srgbClr val="FFFF99"/>
          </a:solidFill>
          <a:ln w="28575" algn="ctr">
            <a:solidFill>
              <a:schemeClr val="tx1"/>
            </a:solidFill>
            <a:miter lim="800000"/>
            <a:headEnd/>
            <a:tailEnd/>
          </a:ln>
          <a:effectLst/>
        </p:spPr>
        <p:txBody>
          <a:bodyPr wrap="none" anchor="ctr"/>
          <a:lstStyle/>
          <a:p>
            <a:pPr>
              <a:spcBef>
                <a:spcPct val="0"/>
              </a:spcBef>
            </a:pPr>
            <a:r>
              <a:rPr lang="zh-CN" altLang="en-US" sz="2400">
                <a:ea typeface="楷体_GB2312" pitchFamily="49" charset="-122"/>
              </a:rPr>
              <a:t>浮点</a:t>
            </a:r>
            <a:r>
              <a:rPr lang="en-US" altLang="zh-CN" sz="2400">
                <a:ea typeface="楷体_GB2312" pitchFamily="49" charset="-122"/>
              </a:rPr>
              <a:t>ALU</a:t>
            </a:r>
          </a:p>
        </p:txBody>
      </p:sp>
      <p:grpSp>
        <p:nvGrpSpPr>
          <p:cNvPr id="1693751" name="Group 55"/>
          <p:cNvGrpSpPr>
            <a:grpSpLocks/>
          </p:cNvGrpSpPr>
          <p:nvPr/>
        </p:nvGrpSpPr>
        <p:grpSpPr bwMode="auto">
          <a:xfrm>
            <a:off x="4572000" y="3789363"/>
            <a:ext cx="1511300" cy="431800"/>
            <a:chOff x="431" y="3612"/>
            <a:chExt cx="1087" cy="271"/>
          </a:xfrm>
        </p:grpSpPr>
        <p:sp>
          <p:nvSpPr>
            <p:cNvPr id="1693752" name="Rectangle 56"/>
            <p:cNvSpPr>
              <a:spLocks noChangeArrowheads="1"/>
            </p:cNvSpPr>
            <p:nvPr/>
          </p:nvSpPr>
          <p:spPr bwMode="auto">
            <a:xfrm>
              <a:off x="431" y="3612"/>
              <a:ext cx="362" cy="90"/>
            </a:xfrm>
            <a:prstGeom prst="rect">
              <a:avLst/>
            </a:prstGeom>
            <a:solidFill>
              <a:srgbClr val="EAEAEA"/>
            </a:solidFill>
            <a:ln w="28575" algn="ctr">
              <a:solidFill>
                <a:schemeClr val="tx1"/>
              </a:solidFill>
              <a:miter lim="800000"/>
              <a:headEnd/>
              <a:tailEnd/>
            </a:ln>
            <a:effectLst/>
          </p:spPr>
          <p:txBody>
            <a:bodyPr wrap="none" anchor="ctr"/>
            <a:lstStyle/>
            <a:p>
              <a:endParaRPr lang="zh-CN" altLang="en-US"/>
            </a:p>
          </p:txBody>
        </p:sp>
        <p:sp>
          <p:nvSpPr>
            <p:cNvPr id="1693753" name="Rectangle 57"/>
            <p:cNvSpPr>
              <a:spLocks noChangeArrowheads="1"/>
            </p:cNvSpPr>
            <p:nvPr/>
          </p:nvSpPr>
          <p:spPr bwMode="auto">
            <a:xfrm>
              <a:off x="793" y="3612"/>
              <a:ext cx="362" cy="90"/>
            </a:xfrm>
            <a:prstGeom prst="rect">
              <a:avLst/>
            </a:prstGeom>
            <a:solidFill>
              <a:srgbClr val="B2B2B2"/>
            </a:solidFill>
            <a:ln w="28575" algn="ctr">
              <a:solidFill>
                <a:schemeClr val="tx1"/>
              </a:solidFill>
              <a:miter lim="800000"/>
              <a:headEnd/>
              <a:tailEnd/>
            </a:ln>
            <a:effectLst/>
          </p:spPr>
          <p:txBody>
            <a:bodyPr wrap="none" anchor="ctr"/>
            <a:lstStyle/>
            <a:p>
              <a:endParaRPr lang="zh-CN" altLang="en-US"/>
            </a:p>
          </p:txBody>
        </p:sp>
        <p:sp>
          <p:nvSpPr>
            <p:cNvPr id="1693754" name="Rectangle 58"/>
            <p:cNvSpPr>
              <a:spLocks noChangeArrowheads="1"/>
            </p:cNvSpPr>
            <p:nvPr/>
          </p:nvSpPr>
          <p:spPr bwMode="auto">
            <a:xfrm>
              <a:off x="1156" y="3612"/>
              <a:ext cx="362" cy="90"/>
            </a:xfrm>
            <a:prstGeom prst="rect">
              <a:avLst/>
            </a:prstGeom>
            <a:solidFill>
              <a:srgbClr val="B2B2B2"/>
            </a:solidFill>
            <a:ln w="28575" algn="ctr">
              <a:solidFill>
                <a:schemeClr val="tx1"/>
              </a:solidFill>
              <a:miter lim="800000"/>
              <a:headEnd/>
              <a:tailEnd/>
            </a:ln>
            <a:effectLst/>
          </p:spPr>
          <p:txBody>
            <a:bodyPr wrap="none" anchor="ctr"/>
            <a:lstStyle/>
            <a:p>
              <a:endParaRPr lang="zh-CN" altLang="en-US"/>
            </a:p>
          </p:txBody>
        </p:sp>
        <p:sp>
          <p:nvSpPr>
            <p:cNvPr id="1693755" name="Rectangle 59"/>
            <p:cNvSpPr>
              <a:spLocks noChangeArrowheads="1"/>
            </p:cNvSpPr>
            <p:nvPr/>
          </p:nvSpPr>
          <p:spPr bwMode="auto">
            <a:xfrm>
              <a:off x="431" y="3702"/>
              <a:ext cx="362" cy="90"/>
            </a:xfrm>
            <a:prstGeom prst="rect">
              <a:avLst/>
            </a:prstGeom>
            <a:solidFill>
              <a:srgbClr val="EAEAEA"/>
            </a:solidFill>
            <a:ln w="28575" algn="ctr">
              <a:solidFill>
                <a:schemeClr val="tx1"/>
              </a:solidFill>
              <a:miter lim="800000"/>
              <a:headEnd/>
              <a:tailEnd/>
            </a:ln>
            <a:effectLst/>
          </p:spPr>
          <p:txBody>
            <a:bodyPr wrap="none" anchor="ctr"/>
            <a:lstStyle/>
            <a:p>
              <a:endParaRPr lang="zh-CN" altLang="en-US"/>
            </a:p>
          </p:txBody>
        </p:sp>
        <p:sp>
          <p:nvSpPr>
            <p:cNvPr id="1693756" name="Rectangle 60"/>
            <p:cNvSpPr>
              <a:spLocks noChangeArrowheads="1"/>
            </p:cNvSpPr>
            <p:nvPr/>
          </p:nvSpPr>
          <p:spPr bwMode="auto">
            <a:xfrm>
              <a:off x="793" y="3702"/>
              <a:ext cx="362" cy="90"/>
            </a:xfrm>
            <a:prstGeom prst="rect">
              <a:avLst/>
            </a:prstGeom>
            <a:solidFill>
              <a:srgbClr val="B2B2B2"/>
            </a:solidFill>
            <a:ln w="28575" algn="ctr">
              <a:solidFill>
                <a:schemeClr val="tx1"/>
              </a:solidFill>
              <a:miter lim="800000"/>
              <a:headEnd/>
              <a:tailEnd/>
            </a:ln>
            <a:effectLst/>
          </p:spPr>
          <p:txBody>
            <a:bodyPr wrap="none" anchor="ctr"/>
            <a:lstStyle/>
            <a:p>
              <a:endParaRPr lang="zh-CN" altLang="en-US"/>
            </a:p>
          </p:txBody>
        </p:sp>
        <p:sp>
          <p:nvSpPr>
            <p:cNvPr id="1693757" name="Rectangle 61"/>
            <p:cNvSpPr>
              <a:spLocks noChangeArrowheads="1"/>
            </p:cNvSpPr>
            <p:nvPr/>
          </p:nvSpPr>
          <p:spPr bwMode="auto">
            <a:xfrm>
              <a:off x="1156" y="3702"/>
              <a:ext cx="362" cy="90"/>
            </a:xfrm>
            <a:prstGeom prst="rect">
              <a:avLst/>
            </a:prstGeom>
            <a:solidFill>
              <a:srgbClr val="B2B2B2"/>
            </a:solidFill>
            <a:ln w="28575" algn="ctr">
              <a:solidFill>
                <a:schemeClr val="tx1"/>
              </a:solidFill>
              <a:miter lim="800000"/>
              <a:headEnd/>
              <a:tailEnd/>
            </a:ln>
            <a:effectLst/>
          </p:spPr>
          <p:txBody>
            <a:bodyPr wrap="none" anchor="ctr"/>
            <a:lstStyle/>
            <a:p>
              <a:endParaRPr lang="zh-CN" altLang="en-US"/>
            </a:p>
          </p:txBody>
        </p:sp>
        <p:sp>
          <p:nvSpPr>
            <p:cNvPr id="1693758" name="Rectangle 62"/>
            <p:cNvSpPr>
              <a:spLocks noChangeArrowheads="1"/>
            </p:cNvSpPr>
            <p:nvPr/>
          </p:nvSpPr>
          <p:spPr bwMode="auto">
            <a:xfrm>
              <a:off x="431" y="3793"/>
              <a:ext cx="362" cy="90"/>
            </a:xfrm>
            <a:prstGeom prst="rect">
              <a:avLst/>
            </a:prstGeom>
            <a:solidFill>
              <a:srgbClr val="EAEAEA"/>
            </a:solidFill>
            <a:ln w="28575" algn="ctr">
              <a:solidFill>
                <a:schemeClr val="tx1"/>
              </a:solidFill>
              <a:miter lim="800000"/>
              <a:headEnd/>
              <a:tailEnd/>
            </a:ln>
            <a:effectLst/>
          </p:spPr>
          <p:txBody>
            <a:bodyPr wrap="none" anchor="ctr"/>
            <a:lstStyle/>
            <a:p>
              <a:endParaRPr lang="zh-CN" altLang="en-US"/>
            </a:p>
          </p:txBody>
        </p:sp>
        <p:sp>
          <p:nvSpPr>
            <p:cNvPr id="1693759" name="Rectangle 63"/>
            <p:cNvSpPr>
              <a:spLocks noChangeArrowheads="1"/>
            </p:cNvSpPr>
            <p:nvPr/>
          </p:nvSpPr>
          <p:spPr bwMode="auto">
            <a:xfrm>
              <a:off x="793" y="3793"/>
              <a:ext cx="362" cy="90"/>
            </a:xfrm>
            <a:prstGeom prst="rect">
              <a:avLst/>
            </a:prstGeom>
            <a:solidFill>
              <a:srgbClr val="B2B2B2"/>
            </a:solidFill>
            <a:ln w="28575" algn="ctr">
              <a:solidFill>
                <a:schemeClr val="tx1"/>
              </a:solidFill>
              <a:miter lim="800000"/>
              <a:headEnd/>
              <a:tailEnd/>
            </a:ln>
            <a:effectLst/>
          </p:spPr>
          <p:txBody>
            <a:bodyPr wrap="none" anchor="ctr"/>
            <a:lstStyle/>
            <a:p>
              <a:endParaRPr lang="zh-CN" altLang="en-US"/>
            </a:p>
          </p:txBody>
        </p:sp>
        <p:sp>
          <p:nvSpPr>
            <p:cNvPr id="1693760" name="Rectangle 64"/>
            <p:cNvSpPr>
              <a:spLocks noChangeArrowheads="1"/>
            </p:cNvSpPr>
            <p:nvPr/>
          </p:nvSpPr>
          <p:spPr bwMode="auto">
            <a:xfrm>
              <a:off x="1156" y="3793"/>
              <a:ext cx="362" cy="90"/>
            </a:xfrm>
            <a:prstGeom prst="rect">
              <a:avLst/>
            </a:prstGeom>
            <a:solidFill>
              <a:srgbClr val="B2B2B2"/>
            </a:solidFill>
            <a:ln w="28575" algn="ctr">
              <a:solidFill>
                <a:schemeClr val="tx1"/>
              </a:solidFill>
              <a:miter lim="800000"/>
              <a:headEnd/>
              <a:tailEnd/>
            </a:ln>
            <a:effectLst/>
          </p:spPr>
          <p:txBody>
            <a:bodyPr wrap="none" anchor="ctr"/>
            <a:lstStyle/>
            <a:p>
              <a:endParaRPr lang="zh-CN" altLang="en-US"/>
            </a:p>
          </p:txBody>
        </p:sp>
      </p:grpSp>
      <p:sp>
        <p:nvSpPr>
          <p:cNvPr id="1693761" name="Rectangle 65"/>
          <p:cNvSpPr>
            <a:spLocks noChangeArrowheads="1"/>
          </p:cNvSpPr>
          <p:nvPr/>
        </p:nvSpPr>
        <p:spPr bwMode="auto">
          <a:xfrm>
            <a:off x="4572000" y="4221163"/>
            <a:ext cx="1511300" cy="576262"/>
          </a:xfrm>
          <a:prstGeom prst="rect">
            <a:avLst/>
          </a:prstGeom>
          <a:solidFill>
            <a:srgbClr val="FFFF99"/>
          </a:solidFill>
          <a:ln w="28575" algn="ctr">
            <a:solidFill>
              <a:schemeClr val="tx1"/>
            </a:solidFill>
            <a:miter lim="800000"/>
            <a:headEnd/>
            <a:tailEnd/>
          </a:ln>
          <a:effectLst/>
        </p:spPr>
        <p:txBody>
          <a:bodyPr wrap="none" anchor="ctr"/>
          <a:lstStyle/>
          <a:p>
            <a:pPr>
              <a:lnSpc>
                <a:spcPct val="80000"/>
              </a:lnSpc>
              <a:spcBef>
                <a:spcPct val="0"/>
              </a:spcBef>
            </a:pPr>
            <a:r>
              <a:rPr lang="en-US" altLang="zh-CN" sz="2000">
                <a:ea typeface="楷体_GB2312" pitchFamily="49" charset="-122"/>
              </a:rPr>
              <a:t>Load/store</a:t>
            </a:r>
          </a:p>
          <a:p>
            <a:pPr>
              <a:lnSpc>
                <a:spcPct val="80000"/>
              </a:lnSpc>
              <a:spcBef>
                <a:spcPct val="0"/>
              </a:spcBef>
            </a:pPr>
            <a:r>
              <a:rPr lang="zh-CN" altLang="en-US" sz="2000">
                <a:ea typeface="楷体_GB2312" pitchFamily="49" charset="-122"/>
              </a:rPr>
              <a:t>单元</a:t>
            </a:r>
          </a:p>
        </p:txBody>
      </p:sp>
      <p:grpSp>
        <p:nvGrpSpPr>
          <p:cNvPr id="1693762" name="Group 66"/>
          <p:cNvGrpSpPr>
            <a:grpSpLocks/>
          </p:cNvGrpSpPr>
          <p:nvPr/>
        </p:nvGrpSpPr>
        <p:grpSpPr bwMode="auto">
          <a:xfrm>
            <a:off x="6372225" y="3789363"/>
            <a:ext cx="1511300" cy="431800"/>
            <a:chOff x="431" y="3612"/>
            <a:chExt cx="1087" cy="271"/>
          </a:xfrm>
        </p:grpSpPr>
        <p:sp>
          <p:nvSpPr>
            <p:cNvPr id="1693763" name="Rectangle 67"/>
            <p:cNvSpPr>
              <a:spLocks noChangeArrowheads="1"/>
            </p:cNvSpPr>
            <p:nvPr/>
          </p:nvSpPr>
          <p:spPr bwMode="auto">
            <a:xfrm>
              <a:off x="431" y="3612"/>
              <a:ext cx="362" cy="90"/>
            </a:xfrm>
            <a:prstGeom prst="rect">
              <a:avLst/>
            </a:prstGeom>
            <a:solidFill>
              <a:srgbClr val="EAEAEA"/>
            </a:solidFill>
            <a:ln w="28575" algn="ctr">
              <a:solidFill>
                <a:schemeClr val="tx1"/>
              </a:solidFill>
              <a:miter lim="800000"/>
              <a:headEnd/>
              <a:tailEnd/>
            </a:ln>
            <a:effectLst/>
          </p:spPr>
          <p:txBody>
            <a:bodyPr wrap="none" anchor="ctr"/>
            <a:lstStyle/>
            <a:p>
              <a:endParaRPr lang="zh-CN" altLang="en-US"/>
            </a:p>
          </p:txBody>
        </p:sp>
        <p:sp>
          <p:nvSpPr>
            <p:cNvPr id="1693764" name="Rectangle 68"/>
            <p:cNvSpPr>
              <a:spLocks noChangeArrowheads="1"/>
            </p:cNvSpPr>
            <p:nvPr/>
          </p:nvSpPr>
          <p:spPr bwMode="auto">
            <a:xfrm>
              <a:off x="793" y="3612"/>
              <a:ext cx="362" cy="90"/>
            </a:xfrm>
            <a:prstGeom prst="rect">
              <a:avLst/>
            </a:prstGeom>
            <a:solidFill>
              <a:srgbClr val="B2B2B2"/>
            </a:solidFill>
            <a:ln w="28575" algn="ctr">
              <a:solidFill>
                <a:schemeClr val="tx1"/>
              </a:solidFill>
              <a:miter lim="800000"/>
              <a:headEnd/>
              <a:tailEnd/>
            </a:ln>
            <a:effectLst/>
          </p:spPr>
          <p:txBody>
            <a:bodyPr wrap="none" anchor="ctr"/>
            <a:lstStyle/>
            <a:p>
              <a:endParaRPr lang="zh-CN" altLang="en-US"/>
            </a:p>
          </p:txBody>
        </p:sp>
        <p:sp>
          <p:nvSpPr>
            <p:cNvPr id="1693765" name="Rectangle 69"/>
            <p:cNvSpPr>
              <a:spLocks noChangeArrowheads="1"/>
            </p:cNvSpPr>
            <p:nvPr/>
          </p:nvSpPr>
          <p:spPr bwMode="auto">
            <a:xfrm>
              <a:off x="1156" y="3612"/>
              <a:ext cx="362" cy="90"/>
            </a:xfrm>
            <a:prstGeom prst="rect">
              <a:avLst/>
            </a:prstGeom>
            <a:solidFill>
              <a:srgbClr val="B2B2B2"/>
            </a:solidFill>
            <a:ln w="28575" algn="ctr">
              <a:solidFill>
                <a:schemeClr val="tx1"/>
              </a:solidFill>
              <a:miter lim="800000"/>
              <a:headEnd/>
              <a:tailEnd/>
            </a:ln>
            <a:effectLst/>
          </p:spPr>
          <p:txBody>
            <a:bodyPr wrap="none" anchor="ctr"/>
            <a:lstStyle/>
            <a:p>
              <a:endParaRPr lang="zh-CN" altLang="en-US"/>
            </a:p>
          </p:txBody>
        </p:sp>
        <p:sp>
          <p:nvSpPr>
            <p:cNvPr id="1693766" name="Rectangle 70"/>
            <p:cNvSpPr>
              <a:spLocks noChangeArrowheads="1"/>
            </p:cNvSpPr>
            <p:nvPr/>
          </p:nvSpPr>
          <p:spPr bwMode="auto">
            <a:xfrm>
              <a:off x="431" y="3702"/>
              <a:ext cx="362" cy="90"/>
            </a:xfrm>
            <a:prstGeom prst="rect">
              <a:avLst/>
            </a:prstGeom>
            <a:solidFill>
              <a:srgbClr val="EAEAEA"/>
            </a:solidFill>
            <a:ln w="28575" algn="ctr">
              <a:solidFill>
                <a:schemeClr val="tx1"/>
              </a:solidFill>
              <a:miter lim="800000"/>
              <a:headEnd/>
              <a:tailEnd/>
            </a:ln>
            <a:effectLst/>
          </p:spPr>
          <p:txBody>
            <a:bodyPr wrap="none" anchor="ctr"/>
            <a:lstStyle/>
            <a:p>
              <a:endParaRPr lang="zh-CN" altLang="en-US"/>
            </a:p>
          </p:txBody>
        </p:sp>
        <p:sp>
          <p:nvSpPr>
            <p:cNvPr id="1693767" name="Rectangle 71"/>
            <p:cNvSpPr>
              <a:spLocks noChangeArrowheads="1"/>
            </p:cNvSpPr>
            <p:nvPr/>
          </p:nvSpPr>
          <p:spPr bwMode="auto">
            <a:xfrm>
              <a:off x="793" y="3702"/>
              <a:ext cx="362" cy="90"/>
            </a:xfrm>
            <a:prstGeom prst="rect">
              <a:avLst/>
            </a:prstGeom>
            <a:solidFill>
              <a:srgbClr val="B2B2B2"/>
            </a:solidFill>
            <a:ln w="28575" algn="ctr">
              <a:solidFill>
                <a:schemeClr val="tx1"/>
              </a:solidFill>
              <a:miter lim="800000"/>
              <a:headEnd/>
              <a:tailEnd/>
            </a:ln>
            <a:effectLst/>
          </p:spPr>
          <p:txBody>
            <a:bodyPr wrap="none" anchor="ctr"/>
            <a:lstStyle/>
            <a:p>
              <a:endParaRPr lang="zh-CN" altLang="en-US"/>
            </a:p>
          </p:txBody>
        </p:sp>
        <p:sp>
          <p:nvSpPr>
            <p:cNvPr id="1693768" name="Rectangle 72"/>
            <p:cNvSpPr>
              <a:spLocks noChangeArrowheads="1"/>
            </p:cNvSpPr>
            <p:nvPr/>
          </p:nvSpPr>
          <p:spPr bwMode="auto">
            <a:xfrm>
              <a:off x="1156" y="3702"/>
              <a:ext cx="362" cy="90"/>
            </a:xfrm>
            <a:prstGeom prst="rect">
              <a:avLst/>
            </a:prstGeom>
            <a:solidFill>
              <a:srgbClr val="B2B2B2"/>
            </a:solidFill>
            <a:ln w="28575" algn="ctr">
              <a:solidFill>
                <a:schemeClr val="tx1"/>
              </a:solidFill>
              <a:miter lim="800000"/>
              <a:headEnd/>
              <a:tailEnd/>
            </a:ln>
            <a:effectLst/>
          </p:spPr>
          <p:txBody>
            <a:bodyPr wrap="none" anchor="ctr"/>
            <a:lstStyle/>
            <a:p>
              <a:endParaRPr lang="zh-CN" altLang="en-US"/>
            </a:p>
          </p:txBody>
        </p:sp>
        <p:sp>
          <p:nvSpPr>
            <p:cNvPr id="1693769" name="Rectangle 73"/>
            <p:cNvSpPr>
              <a:spLocks noChangeArrowheads="1"/>
            </p:cNvSpPr>
            <p:nvPr/>
          </p:nvSpPr>
          <p:spPr bwMode="auto">
            <a:xfrm>
              <a:off x="431" y="3793"/>
              <a:ext cx="362" cy="90"/>
            </a:xfrm>
            <a:prstGeom prst="rect">
              <a:avLst/>
            </a:prstGeom>
            <a:solidFill>
              <a:srgbClr val="EAEAEA"/>
            </a:solidFill>
            <a:ln w="28575" algn="ctr">
              <a:solidFill>
                <a:schemeClr val="tx1"/>
              </a:solidFill>
              <a:miter lim="800000"/>
              <a:headEnd/>
              <a:tailEnd/>
            </a:ln>
            <a:effectLst/>
          </p:spPr>
          <p:txBody>
            <a:bodyPr wrap="none" anchor="ctr"/>
            <a:lstStyle/>
            <a:p>
              <a:endParaRPr lang="zh-CN" altLang="en-US"/>
            </a:p>
          </p:txBody>
        </p:sp>
        <p:sp>
          <p:nvSpPr>
            <p:cNvPr id="1693770" name="Rectangle 74"/>
            <p:cNvSpPr>
              <a:spLocks noChangeArrowheads="1"/>
            </p:cNvSpPr>
            <p:nvPr/>
          </p:nvSpPr>
          <p:spPr bwMode="auto">
            <a:xfrm>
              <a:off x="793" y="3793"/>
              <a:ext cx="362" cy="90"/>
            </a:xfrm>
            <a:prstGeom prst="rect">
              <a:avLst/>
            </a:prstGeom>
            <a:solidFill>
              <a:srgbClr val="B2B2B2"/>
            </a:solidFill>
            <a:ln w="28575" algn="ctr">
              <a:solidFill>
                <a:schemeClr val="tx1"/>
              </a:solidFill>
              <a:miter lim="800000"/>
              <a:headEnd/>
              <a:tailEnd/>
            </a:ln>
            <a:effectLst/>
          </p:spPr>
          <p:txBody>
            <a:bodyPr wrap="none" anchor="ctr"/>
            <a:lstStyle/>
            <a:p>
              <a:endParaRPr lang="zh-CN" altLang="en-US"/>
            </a:p>
          </p:txBody>
        </p:sp>
        <p:sp>
          <p:nvSpPr>
            <p:cNvPr id="1693771" name="Rectangle 75"/>
            <p:cNvSpPr>
              <a:spLocks noChangeArrowheads="1"/>
            </p:cNvSpPr>
            <p:nvPr/>
          </p:nvSpPr>
          <p:spPr bwMode="auto">
            <a:xfrm>
              <a:off x="1156" y="3793"/>
              <a:ext cx="362" cy="90"/>
            </a:xfrm>
            <a:prstGeom prst="rect">
              <a:avLst/>
            </a:prstGeom>
            <a:solidFill>
              <a:srgbClr val="B2B2B2"/>
            </a:solidFill>
            <a:ln w="28575" algn="ctr">
              <a:solidFill>
                <a:schemeClr val="tx1"/>
              </a:solidFill>
              <a:miter lim="800000"/>
              <a:headEnd/>
              <a:tailEnd/>
            </a:ln>
            <a:effectLst/>
          </p:spPr>
          <p:txBody>
            <a:bodyPr wrap="none" anchor="ctr"/>
            <a:lstStyle/>
            <a:p>
              <a:endParaRPr lang="zh-CN" altLang="en-US"/>
            </a:p>
          </p:txBody>
        </p:sp>
      </p:grpSp>
      <p:sp>
        <p:nvSpPr>
          <p:cNvPr id="1693772" name="Rectangle 76"/>
          <p:cNvSpPr>
            <a:spLocks noChangeArrowheads="1"/>
          </p:cNvSpPr>
          <p:nvPr/>
        </p:nvSpPr>
        <p:spPr bwMode="auto">
          <a:xfrm>
            <a:off x="6372225" y="4221163"/>
            <a:ext cx="1511300" cy="576262"/>
          </a:xfrm>
          <a:prstGeom prst="rect">
            <a:avLst/>
          </a:prstGeom>
          <a:solidFill>
            <a:srgbClr val="FFFF99"/>
          </a:solidFill>
          <a:ln w="28575" algn="ctr">
            <a:solidFill>
              <a:schemeClr val="tx1"/>
            </a:solidFill>
            <a:miter lim="800000"/>
            <a:headEnd/>
            <a:tailEnd/>
          </a:ln>
          <a:effectLst/>
        </p:spPr>
        <p:txBody>
          <a:bodyPr wrap="none" anchor="ctr"/>
          <a:lstStyle/>
          <a:p>
            <a:pPr>
              <a:spcBef>
                <a:spcPct val="0"/>
              </a:spcBef>
            </a:pPr>
            <a:r>
              <a:rPr lang="zh-CN" altLang="en-US" sz="2400">
                <a:ea typeface="楷体_GB2312" pitchFamily="49" charset="-122"/>
              </a:rPr>
              <a:t>分支单元</a:t>
            </a:r>
            <a:endParaRPr lang="en-US" altLang="zh-CN" sz="2400">
              <a:ea typeface="楷体_GB2312" pitchFamily="49" charset="-122"/>
            </a:endParaRPr>
          </a:p>
        </p:txBody>
      </p:sp>
      <p:grpSp>
        <p:nvGrpSpPr>
          <p:cNvPr id="1693773" name="Group 77"/>
          <p:cNvGrpSpPr>
            <a:grpSpLocks/>
          </p:cNvGrpSpPr>
          <p:nvPr/>
        </p:nvGrpSpPr>
        <p:grpSpPr bwMode="auto">
          <a:xfrm>
            <a:off x="3059113" y="1270000"/>
            <a:ext cx="792162" cy="1008063"/>
            <a:chOff x="1927" y="709"/>
            <a:chExt cx="499" cy="635"/>
          </a:xfrm>
        </p:grpSpPr>
        <p:sp>
          <p:nvSpPr>
            <p:cNvPr id="1693774" name="Line 78"/>
            <p:cNvSpPr>
              <a:spLocks noChangeShapeType="1"/>
            </p:cNvSpPr>
            <p:nvPr/>
          </p:nvSpPr>
          <p:spPr bwMode="auto">
            <a:xfrm flipH="1">
              <a:off x="2154" y="709"/>
              <a:ext cx="272" cy="317"/>
            </a:xfrm>
            <a:prstGeom prst="line">
              <a:avLst/>
            </a:prstGeom>
            <a:noFill/>
            <a:ln w="28575">
              <a:solidFill>
                <a:srgbClr val="FF6600"/>
              </a:solidFill>
              <a:round/>
              <a:headEnd/>
              <a:tailEnd/>
            </a:ln>
            <a:effectLst/>
          </p:spPr>
          <p:txBody>
            <a:bodyPr wrap="none" anchor="ctr"/>
            <a:lstStyle/>
            <a:p>
              <a:endParaRPr lang="zh-CN" altLang="en-US"/>
            </a:p>
          </p:txBody>
        </p:sp>
        <p:sp>
          <p:nvSpPr>
            <p:cNvPr id="1693775" name="Line 79"/>
            <p:cNvSpPr>
              <a:spLocks noChangeShapeType="1"/>
            </p:cNvSpPr>
            <p:nvPr/>
          </p:nvSpPr>
          <p:spPr bwMode="auto">
            <a:xfrm flipV="1">
              <a:off x="2154" y="981"/>
              <a:ext cx="136" cy="45"/>
            </a:xfrm>
            <a:prstGeom prst="line">
              <a:avLst/>
            </a:prstGeom>
            <a:noFill/>
            <a:ln w="28575">
              <a:solidFill>
                <a:srgbClr val="FF6600"/>
              </a:solidFill>
              <a:round/>
              <a:headEnd/>
              <a:tailEnd/>
            </a:ln>
            <a:effectLst/>
          </p:spPr>
          <p:txBody>
            <a:bodyPr wrap="none" anchor="ctr"/>
            <a:lstStyle/>
            <a:p>
              <a:endParaRPr lang="zh-CN" altLang="en-US"/>
            </a:p>
          </p:txBody>
        </p:sp>
        <p:sp>
          <p:nvSpPr>
            <p:cNvPr id="1693776" name="Line 80"/>
            <p:cNvSpPr>
              <a:spLocks noChangeShapeType="1"/>
            </p:cNvSpPr>
            <p:nvPr/>
          </p:nvSpPr>
          <p:spPr bwMode="auto">
            <a:xfrm flipH="1">
              <a:off x="1927" y="981"/>
              <a:ext cx="363" cy="363"/>
            </a:xfrm>
            <a:prstGeom prst="line">
              <a:avLst/>
            </a:prstGeom>
            <a:noFill/>
            <a:ln w="28575">
              <a:solidFill>
                <a:srgbClr val="FF6600"/>
              </a:solidFill>
              <a:round/>
              <a:headEnd/>
              <a:tailEnd type="triangle" w="med" len="lg"/>
            </a:ln>
            <a:effectLst/>
          </p:spPr>
          <p:txBody>
            <a:bodyPr wrap="none" anchor="ctr"/>
            <a:lstStyle/>
            <a:p>
              <a:endParaRPr lang="zh-CN" altLang="en-US"/>
            </a:p>
          </p:txBody>
        </p:sp>
      </p:grpSp>
      <p:grpSp>
        <p:nvGrpSpPr>
          <p:cNvPr id="1693777" name="Group 81"/>
          <p:cNvGrpSpPr>
            <a:grpSpLocks/>
          </p:cNvGrpSpPr>
          <p:nvPr/>
        </p:nvGrpSpPr>
        <p:grpSpPr bwMode="auto">
          <a:xfrm flipH="1">
            <a:off x="5651500" y="1270000"/>
            <a:ext cx="792163" cy="863600"/>
            <a:chOff x="1927" y="709"/>
            <a:chExt cx="499" cy="635"/>
          </a:xfrm>
        </p:grpSpPr>
        <p:sp>
          <p:nvSpPr>
            <p:cNvPr id="1693778" name="Line 82"/>
            <p:cNvSpPr>
              <a:spLocks noChangeShapeType="1"/>
            </p:cNvSpPr>
            <p:nvPr/>
          </p:nvSpPr>
          <p:spPr bwMode="auto">
            <a:xfrm flipH="1">
              <a:off x="2154" y="709"/>
              <a:ext cx="272" cy="317"/>
            </a:xfrm>
            <a:prstGeom prst="line">
              <a:avLst/>
            </a:prstGeom>
            <a:noFill/>
            <a:ln w="28575">
              <a:solidFill>
                <a:srgbClr val="FF6600"/>
              </a:solidFill>
              <a:round/>
              <a:headEnd/>
              <a:tailEnd/>
            </a:ln>
            <a:effectLst/>
          </p:spPr>
          <p:txBody>
            <a:bodyPr wrap="none" anchor="ctr"/>
            <a:lstStyle/>
            <a:p>
              <a:endParaRPr lang="zh-CN" altLang="en-US"/>
            </a:p>
          </p:txBody>
        </p:sp>
        <p:sp>
          <p:nvSpPr>
            <p:cNvPr id="1693779" name="Line 83"/>
            <p:cNvSpPr>
              <a:spLocks noChangeShapeType="1"/>
            </p:cNvSpPr>
            <p:nvPr/>
          </p:nvSpPr>
          <p:spPr bwMode="auto">
            <a:xfrm flipV="1">
              <a:off x="2154" y="981"/>
              <a:ext cx="136" cy="45"/>
            </a:xfrm>
            <a:prstGeom prst="line">
              <a:avLst/>
            </a:prstGeom>
            <a:noFill/>
            <a:ln w="28575">
              <a:solidFill>
                <a:srgbClr val="FF6600"/>
              </a:solidFill>
              <a:round/>
              <a:headEnd/>
              <a:tailEnd/>
            </a:ln>
            <a:effectLst/>
          </p:spPr>
          <p:txBody>
            <a:bodyPr wrap="none" anchor="ctr"/>
            <a:lstStyle/>
            <a:p>
              <a:endParaRPr lang="zh-CN" altLang="en-US"/>
            </a:p>
          </p:txBody>
        </p:sp>
        <p:sp>
          <p:nvSpPr>
            <p:cNvPr id="1693780" name="Line 84"/>
            <p:cNvSpPr>
              <a:spLocks noChangeShapeType="1"/>
            </p:cNvSpPr>
            <p:nvPr/>
          </p:nvSpPr>
          <p:spPr bwMode="auto">
            <a:xfrm flipH="1">
              <a:off x="1927" y="981"/>
              <a:ext cx="363" cy="363"/>
            </a:xfrm>
            <a:prstGeom prst="line">
              <a:avLst/>
            </a:prstGeom>
            <a:noFill/>
            <a:ln w="28575">
              <a:solidFill>
                <a:srgbClr val="FF6600"/>
              </a:solidFill>
              <a:round/>
              <a:headEnd/>
              <a:tailEnd type="triangle" w="med" len="lg"/>
            </a:ln>
            <a:effectLst/>
          </p:spPr>
          <p:txBody>
            <a:bodyPr wrap="none" anchor="ctr"/>
            <a:lstStyle/>
            <a:p>
              <a:endParaRPr lang="zh-CN" altLang="en-US"/>
            </a:p>
          </p:txBody>
        </p:sp>
      </p:grpSp>
      <p:sp>
        <p:nvSpPr>
          <p:cNvPr id="1693781" name="Rectangle 85"/>
          <p:cNvSpPr>
            <a:spLocks noChangeArrowheads="1"/>
          </p:cNvSpPr>
          <p:nvPr/>
        </p:nvSpPr>
        <p:spPr bwMode="auto">
          <a:xfrm>
            <a:off x="3419475" y="620713"/>
            <a:ext cx="2836863" cy="701675"/>
          </a:xfrm>
          <a:prstGeom prst="rect">
            <a:avLst/>
          </a:prstGeom>
          <a:noFill/>
          <a:ln w="28575" algn="ctr">
            <a:noFill/>
            <a:miter lim="800000"/>
            <a:headEnd/>
            <a:tailEnd/>
          </a:ln>
          <a:effectLst/>
        </p:spPr>
        <p:txBody>
          <a:bodyPr wrap="none" anchor="ctr">
            <a:spAutoFit/>
          </a:bodyPr>
          <a:lstStyle/>
          <a:p>
            <a:pPr>
              <a:spcBef>
                <a:spcPct val="0"/>
              </a:spcBef>
            </a:pPr>
            <a:r>
              <a:rPr kumimoji="1" lang="zh-CN" altLang="en-US" sz="2000">
                <a:ea typeface="楷体_GB2312" pitchFamily="49" charset="-122"/>
              </a:rPr>
              <a:t>用</a:t>
            </a:r>
            <a:r>
              <a:rPr kumimoji="1" lang="en-US" altLang="zh-CN" sz="2000">
                <a:ea typeface="楷体_GB2312" pitchFamily="49" charset="-122"/>
              </a:rPr>
              <a:t>RISC</a:t>
            </a:r>
            <a:r>
              <a:rPr kumimoji="1" lang="zh-CN" altLang="en-US" sz="2000">
                <a:ea typeface="楷体_GB2312" pitchFamily="49" charset="-122"/>
              </a:rPr>
              <a:t>实现，适度复杂</a:t>
            </a:r>
          </a:p>
          <a:p>
            <a:pPr>
              <a:spcBef>
                <a:spcPct val="0"/>
              </a:spcBef>
            </a:pPr>
            <a:r>
              <a:rPr kumimoji="1" lang="zh-CN" altLang="en-US" sz="2000">
                <a:ea typeface="楷体_GB2312" pitchFamily="49" charset="-122"/>
              </a:rPr>
              <a:t>用</a:t>
            </a:r>
            <a:r>
              <a:rPr kumimoji="1" lang="en-US" altLang="zh-CN" sz="2000">
                <a:ea typeface="楷体_GB2312" pitchFamily="49" charset="-122"/>
              </a:rPr>
              <a:t>CISC</a:t>
            </a:r>
            <a:r>
              <a:rPr kumimoji="1" lang="zh-CN" altLang="en-US" sz="2000">
                <a:ea typeface="楷体_GB2312" pitchFamily="49" charset="-122"/>
              </a:rPr>
              <a:t>实现，极度复杂</a:t>
            </a:r>
          </a:p>
        </p:txBody>
      </p:sp>
      <p:sp>
        <p:nvSpPr>
          <p:cNvPr id="1693782" name="Rectangle 86"/>
          <p:cNvSpPr>
            <a:spLocks noChangeArrowheads="1"/>
          </p:cNvSpPr>
          <p:nvPr/>
        </p:nvSpPr>
        <p:spPr bwMode="auto">
          <a:xfrm>
            <a:off x="250825" y="5516563"/>
            <a:ext cx="2233613" cy="1187450"/>
          </a:xfrm>
          <a:prstGeom prst="rect">
            <a:avLst/>
          </a:prstGeom>
          <a:noFill/>
          <a:ln w="28575" algn="ctr">
            <a:noFill/>
            <a:miter lim="800000"/>
            <a:headEnd/>
            <a:tailEnd/>
          </a:ln>
          <a:effectLst/>
        </p:spPr>
        <p:txBody>
          <a:bodyPr anchor="ctr">
            <a:spAutoFit/>
          </a:bodyPr>
          <a:lstStyle/>
          <a:p>
            <a:pPr algn="l">
              <a:spcBef>
                <a:spcPct val="0"/>
              </a:spcBef>
            </a:pPr>
            <a:r>
              <a:rPr kumimoji="1" lang="zh-CN" altLang="en-US" sz="2400">
                <a:solidFill>
                  <a:schemeClr val="bg2"/>
                </a:solidFill>
                <a:ea typeface="楷体_GB2312" pitchFamily="49" charset="-122"/>
              </a:rPr>
              <a:t>图</a:t>
            </a:r>
            <a:r>
              <a:rPr kumimoji="1" lang="en-US" altLang="zh-CN" sz="2400">
                <a:solidFill>
                  <a:schemeClr val="bg2"/>
                </a:solidFill>
                <a:ea typeface="楷体_GB2312" pitchFamily="49" charset="-122"/>
              </a:rPr>
              <a:t>7.26</a:t>
            </a:r>
          </a:p>
          <a:p>
            <a:pPr algn="l">
              <a:spcBef>
                <a:spcPct val="0"/>
              </a:spcBef>
            </a:pPr>
            <a:r>
              <a:rPr kumimoji="1" lang="zh-CN" altLang="en-US" sz="2400">
                <a:solidFill>
                  <a:schemeClr val="bg2"/>
                </a:solidFill>
                <a:ea typeface="楷体_GB2312" pitchFamily="49" charset="-122"/>
              </a:rPr>
              <a:t>超标量处理器</a:t>
            </a:r>
          </a:p>
          <a:p>
            <a:pPr algn="l">
              <a:spcBef>
                <a:spcPct val="0"/>
              </a:spcBef>
            </a:pPr>
            <a:r>
              <a:rPr kumimoji="1" lang="zh-CN" altLang="en-US" sz="2400">
                <a:solidFill>
                  <a:schemeClr val="bg2"/>
                </a:solidFill>
                <a:ea typeface="楷体_GB2312" pitchFamily="49" charset="-122"/>
              </a:rPr>
              <a:t>一般结构 </a:t>
            </a:r>
          </a:p>
        </p:txBody>
      </p:sp>
    </p:spTree>
  </p:cSld>
  <p:clrMapOvr>
    <a:masterClrMapping/>
  </p:clrMapOvr>
  <p:transition spd="med"/>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灯片编号占位符 4"/>
          <p:cNvSpPr>
            <a:spLocks noGrp="1"/>
          </p:cNvSpPr>
          <p:nvPr>
            <p:ph type="sldNum" sz="quarter" idx="11"/>
          </p:nvPr>
        </p:nvSpPr>
        <p:spPr/>
        <p:txBody>
          <a:bodyPr/>
          <a:lstStyle/>
          <a:p>
            <a:fld id="{83E1D04B-1EB9-4790-AE8A-B3E7A7DCE7F8}" type="slidenum">
              <a:rPr lang="zh-CN" altLang="en-US"/>
              <a:pPr/>
              <a:t>89</a:t>
            </a:fld>
            <a:endParaRPr lang="en-US" altLang="zh-CN"/>
          </a:p>
        </p:txBody>
      </p:sp>
      <p:sp>
        <p:nvSpPr>
          <p:cNvPr id="1694722" name="Rectangle 2"/>
          <p:cNvSpPr>
            <a:spLocks noGrp="1" noChangeArrowheads="1"/>
          </p:cNvSpPr>
          <p:nvPr>
            <p:ph type="title"/>
          </p:nvPr>
        </p:nvSpPr>
        <p:spPr/>
        <p:txBody>
          <a:bodyPr/>
          <a:lstStyle/>
          <a:p>
            <a:r>
              <a:rPr lang="en-US" altLang="zh-CN"/>
              <a:t>7.8.1 </a:t>
            </a:r>
            <a:r>
              <a:rPr lang="zh-CN" altLang="en-US"/>
              <a:t>超标量处理器</a:t>
            </a:r>
          </a:p>
        </p:txBody>
      </p:sp>
      <p:sp>
        <p:nvSpPr>
          <p:cNvPr id="1694723" name="Rectangle 3"/>
          <p:cNvSpPr>
            <a:spLocks noChangeArrowheads="1"/>
          </p:cNvSpPr>
          <p:nvPr/>
        </p:nvSpPr>
        <p:spPr bwMode="auto">
          <a:xfrm>
            <a:off x="684213" y="1052513"/>
            <a:ext cx="1008062" cy="358775"/>
          </a:xfrm>
          <a:prstGeom prst="rect">
            <a:avLst/>
          </a:prstGeom>
          <a:solidFill>
            <a:srgbClr val="CCFF99"/>
          </a:solidFill>
          <a:ln w="28575" algn="ctr">
            <a:solidFill>
              <a:schemeClr val="tx1"/>
            </a:solidFill>
            <a:miter lim="800000"/>
            <a:headEnd/>
            <a:tailEnd/>
          </a:ln>
          <a:effectLst/>
        </p:spPr>
        <p:txBody>
          <a:bodyPr wrap="none" anchor="ctr"/>
          <a:lstStyle/>
          <a:p>
            <a:pPr>
              <a:spcBef>
                <a:spcPct val="0"/>
              </a:spcBef>
            </a:pPr>
            <a:r>
              <a:rPr lang="zh-CN" altLang="en-US" sz="2400">
                <a:ea typeface="楷体_GB2312" pitchFamily="49" charset="-122"/>
              </a:rPr>
              <a:t>取指</a:t>
            </a:r>
          </a:p>
        </p:txBody>
      </p:sp>
      <p:sp>
        <p:nvSpPr>
          <p:cNvPr id="1694724" name="Line 4"/>
          <p:cNvSpPr>
            <a:spLocks noChangeShapeType="1"/>
          </p:cNvSpPr>
          <p:nvPr/>
        </p:nvSpPr>
        <p:spPr bwMode="auto">
          <a:xfrm>
            <a:off x="684213" y="1052513"/>
            <a:ext cx="7632700"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694725" name="Line 5"/>
          <p:cNvSpPr>
            <a:spLocks noChangeShapeType="1"/>
          </p:cNvSpPr>
          <p:nvPr/>
        </p:nvSpPr>
        <p:spPr bwMode="auto">
          <a:xfrm>
            <a:off x="682625" y="1050925"/>
            <a:ext cx="1588" cy="461010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694726" name="Rectangle 6"/>
          <p:cNvSpPr>
            <a:spLocks noChangeArrowheads="1"/>
          </p:cNvSpPr>
          <p:nvPr/>
        </p:nvSpPr>
        <p:spPr bwMode="auto">
          <a:xfrm>
            <a:off x="1476375" y="620713"/>
            <a:ext cx="431800" cy="431800"/>
          </a:xfrm>
          <a:prstGeom prst="rect">
            <a:avLst/>
          </a:prstGeom>
          <a:noFill/>
          <a:ln w="28575" algn="ctr">
            <a:noFill/>
            <a:miter lim="800000"/>
            <a:headEnd/>
            <a:tailEnd/>
          </a:ln>
          <a:effectLst/>
        </p:spPr>
        <p:txBody>
          <a:bodyPr wrap="none"/>
          <a:lstStyle/>
          <a:p>
            <a:pPr>
              <a:spcBef>
                <a:spcPct val="0"/>
              </a:spcBef>
            </a:pPr>
            <a:r>
              <a:rPr lang="en-US" altLang="zh-CN" sz="2400">
                <a:solidFill>
                  <a:srgbClr val="CC0099"/>
                </a:solidFill>
              </a:rPr>
              <a:t>1</a:t>
            </a:r>
            <a:endParaRPr lang="en-US" altLang="zh-CN" sz="2400" baseline="-25000">
              <a:solidFill>
                <a:srgbClr val="CC0099"/>
              </a:solidFill>
            </a:endParaRPr>
          </a:p>
        </p:txBody>
      </p:sp>
      <p:sp>
        <p:nvSpPr>
          <p:cNvPr id="1694727" name="Rectangle 7"/>
          <p:cNvSpPr>
            <a:spLocks noChangeArrowheads="1"/>
          </p:cNvSpPr>
          <p:nvPr/>
        </p:nvSpPr>
        <p:spPr bwMode="auto">
          <a:xfrm>
            <a:off x="2484438" y="620713"/>
            <a:ext cx="431800" cy="431800"/>
          </a:xfrm>
          <a:prstGeom prst="rect">
            <a:avLst/>
          </a:prstGeom>
          <a:noFill/>
          <a:ln w="28575" algn="ctr">
            <a:noFill/>
            <a:miter lim="800000"/>
            <a:headEnd/>
            <a:tailEnd/>
          </a:ln>
          <a:effectLst/>
        </p:spPr>
        <p:txBody>
          <a:bodyPr wrap="none"/>
          <a:lstStyle/>
          <a:p>
            <a:pPr>
              <a:spcBef>
                <a:spcPct val="0"/>
              </a:spcBef>
            </a:pPr>
            <a:r>
              <a:rPr lang="en-US" altLang="zh-CN" sz="2400">
                <a:solidFill>
                  <a:srgbClr val="CC0099"/>
                </a:solidFill>
              </a:rPr>
              <a:t>2</a:t>
            </a:r>
            <a:endParaRPr lang="en-US" altLang="zh-CN" sz="2400" baseline="-25000">
              <a:solidFill>
                <a:srgbClr val="CC0099"/>
              </a:solidFill>
            </a:endParaRPr>
          </a:p>
        </p:txBody>
      </p:sp>
      <p:sp>
        <p:nvSpPr>
          <p:cNvPr id="1694728" name="Rectangle 8"/>
          <p:cNvSpPr>
            <a:spLocks noChangeArrowheads="1"/>
          </p:cNvSpPr>
          <p:nvPr/>
        </p:nvSpPr>
        <p:spPr bwMode="auto">
          <a:xfrm>
            <a:off x="4500563" y="620713"/>
            <a:ext cx="431800" cy="431800"/>
          </a:xfrm>
          <a:prstGeom prst="rect">
            <a:avLst/>
          </a:prstGeom>
          <a:noFill/>
          <a:ln w="28575" algn="ctr">
            <a:noFill/>
            <a:miter lim="800000"/>
            <a:headEnd/>
            <a:tailEnd/>
          </a:ln>
          <a:effectLst/>
        </p:spPr>
        <p:txBody>
          <a:bodyPr wrap="none"/>
          <a:lstStyle/>
          <a:p>
            <a:pPr>
              <a:spcBef>
                <a:spcPct val="0"/>
              </a:spcBef>
            </a:pPr>
            <a:r>
              <a:rPr lang="en-US" altLang="zh-CN" sz="2400">
                <a:solidFill>
                  <a:srgbClr val="CC0099"/>
                </a:solidFill>
              </a:rPr>
              <a:t>4</a:t>
            </a:r>
            <a:endParaRPr lang="en-US" altLang="zh-CN" sz="2400" baseline="-25000">
              <a:solidFill>
                <a:srgbClr val="CC0099"/>
              </a:solidFill>
            </a:endParaRPr>
          </a:p>
        </p:txBody>
      </p:sp>
      <p:sp>
        <p:nvSpPr>
          <p:cNvPr id="1694729" name="Rectangle 9"/>
          <p:cNvSpPr>
            <a:spLocks noChangeArrowheads="1"/>
          </p:cNvSpPr>
          <p:nvPr/>
        </p:nvSpPr>
        <p:spPr bwMode="auto">
          <a:xfrm>
            <a:off x="3492500" y="620713"/>
            <a:ext cx="431800" cy="431800"/>
          </a:xfrm>
          <a:prstGeom prst="rect">
            <a:avLst/>
          </a:prstGeom>
          <a:noFill/>
          <a:ln w="28575" algn="ctr">
            <a:noFill/>
            <a:miter lim="800000"/>
            <a:headEnd/>
            <a:tailEnd/>
          </a:ln>
          <a:effectLst/>
        </p:spPr>
        <p:txBody>
          <a:bodyPr wrap="none"/>
          <a:lstStyle/>
          <a:p>
            <a:pPr>
              <a:spcBef>
                <a:spcPct val="0"/>
              </a:spcBef>
            </a:pPr>
            <a:r>
              <a:rPr lang="en-US" altLang="zh-CN" sz="2400">
                <a:solidFill>
                  <a:srgbClr val="CC0099"/>
                </a:solidFill>
              </a:rPr>
              <a:t>3</a:t>
            </a:r>
            <a:endParaRPr lang="en-US" altLang="zh-CN" sz="2400" baseline="-25000">
              <a:solidFill>
                <a:srgbClr val="CC0099"/>
              </a:solidFill>
            </a:endParaRPr>
          </a:p>
        </p:txBody>
      </p:sp>
      <p:sp>
        <p:nvSpPr>
          <p:cNvPr id="1694730" name="Rectangle 10"/>
          <p:cNvSpPr>
            <a:spLocks noChangeArrowheads="1"/>
          </p:cNvSpPr>
          <p:nvPr/>
        </p:nvSpPr>
        <p:spPr bwMode="auto">
          <a:xfrm>
            <a:off x="5508625" y="620713"/>
            <a:ext cx="431800" cy="431800"/>
          </a:xfrm>
          <a:prstGeom prst="rect">
            <a:avLst/>
          </a:prstGeom>
          <a:noFill/>
          <a:ln w="28575" algn="ctr">
            <a:noFill/>
            <a:miter lim="800000"/>
            <a:headEnd/>
            <a:tailEnd/>
          </a:ln>
          <a:effectLst/>
        </p:spPr>
        <p:txBody>
          <a:bodyPr wrap="none"/>
          <a:lstStyle/>
          <a:p>
            <a:pPr>
              <a:spcBef>
                <a:spcPct val="0"/>
              </a:spcBef>
            </a:pPr>
            <a:r>
              <a:rPr lang="en-US" altLang="zh-CN" sz="2400">
                <a:solidFill>
                  <a:srgbClr val="CC0099"/>
                </a:solidFill>
              </a:rPr>
              <a:t>5</a:t>
            </a:r>
            <a:endParaRPr lang="en-US" altLang="zh-CN" sz="2400" baseline="-25000">
              <a:solidFill>
                <a:srgbClr val="CC0099"/>
              </a:solidFill>
            </a:endParaRPr>
          </a:p>
        </p:txBody>
      </p:sp>
      <p:sp>
        <p:nvSpPr>
          <p:cNvPr id="1694731" name="Rectangle 11"/>
          <p:cNvSpPr>
            <a:spLocks noChangeArrowheads="1"/>
          </p:cNvSpPr>
          <p:nvPr/>
        </p:nvSpPr>
        <p:spPr bwMode="auto">
          <a:xfrm>
            <a:off x="6516688" y="620713"/>
            <a:ext cx="431800" cy="431800"/>
          </a:xfrm>
          <a:prstGeom prst="rect">
            <a:avLst/>
          </a:prstGeom>
          <a:noFill/>
          <a:ln w="28575" algn="ctr">
            <a:noFill/>
            <a:miter lim="800000"/>
            <a:headEnd/>
            <a:tailEnd/>
          </a:ln>
          <a:effectLst/>
        </p:spPr>
        <p:txBody>
          <a:bodyPr wrap="none"/>
          <a:lstStyle/>
          <a:p>
            <a:pPr>
              <a:spcBef>
                <a:spcPct val="0"/>
              </a:spcBef>
            </a:pPr>
            <a:r>
              <a:rPr lang="en-US" altLang="zh-CN" sz="2400">
                <a:solidFill>
                  <a:srgbClr val="CC0099"/>
                </a:solidFill>
              </a:rPr>
              <a:t>6</a:t>
            </a:r>
            <a:endParaRPr lang="en-US" altLang="zh-CN" sz="2400" baseline="-25000">
              <a:solidFill>
                <a:srgbClr val="CC0099"/>
              </a:solidFill>
            </a:endParaRPr>
          </a:p>
        </p:txBody>
      </p:sp>
      <p:sp>
        <p:nvSpPr>
          <p:cNvPr id="1694732" name="Rectangle 12"/>
          <p:cNvSpPr>
            <a:spLocks noChangeArrowheads="1"/>
          </p:cNvSpPr>
          <p:nvPr/>
        </p:nvSpPr>
        <p:spPr bwMode="auto">
          <a:xfrm>
            <a:off x="7524750" y="620713"/>
            <a:ext cx="431800" cy="431800"/>
          </a:xfrm>
          <a:prstGeom prst="rect">
            <a:avLst/>
          </a:prstGeom>
          <a:noFill/>
          <a:ln w="28575" algn="ctr">
            <a:noFill/>
            <a:miter lim="800000"/>
            <a:headEnd/>
            <a:tailEnd/>
          </a:ln>
          <a:effectLst/>
        </p:spPr>
        <p:txBody>
          <a:bodyPr wrap="none"/>
          <a:lstStyle/>
          <a:p>
            <a:pPr>
              <a:spcBef>
                <a:spcPct val="0"/>
              </a:spcBef>
            </a:pPr>
            <a:r>
              <a:rPr lang="en-US" altLang="zh-CN" sz="2400">
                <a:solidFill>
                  <a:srgbClr val="CC0099"/>
                </a:solidFill>
              </a:rPr>
              <a:t>7</a:t>
            </a:r>
            <a:endParaRPr lang="en-US" altLang="zh-CN" sz="2400" baseline="-25000">
              <a:solidFill>
                <a:srgbClr val="CC0099"/>
              </a:solidFill>
            </a:endParaRPr>
          </a:p>
        </p:txBody>
      </p:sp>
      <p:sp>
        <p:nvSpPr>
          <p:cNvPr id="1694733" name="Rectangle 13"/>
          <p:cNvSpPr>
            <a:spLocks noChangeArrowheads="1"/>
          </p:cNvSpPr>
          <p:nvPr/>
        </p:nvSpPr>
        <p:spPr bwMode="auto">
          <a:xfrm>
            <a:off x="250825" y="981075"/>
            <a:ext cx="431800" cy="431800"/>
          </a:xfrm>
          <a:prstGeom prst="rect">
            <a:avLst/>
          </a:prstGeom>
          <a:noFill/>
          <a:ln w="28575" algn="ctr">
            <a:noFill/>
            <a:miter lim="800000"/>
            <a:headEnd/>
            <a:tailEnd/>
          </a:ln>
          <a:effectLst/>
        </p:spPr>
        <p:txBody>
          <a:bodyPr wrap="none" anchor="ctr"/>
          <a:lstStyle/>
          <a:p>
            <a:pPr>
              <a:spcBef>
                <a:spcPct val="0"/>
              </a:spcBef>
            </a:pPr>
            <a:r>
              <a:rPr lang="en-US" altLang="zh-CN" sz="2400">
                <a:solidFill>
                  <a:srgbClr val="CC0099"/>
                </a:solidFill>
              </a:rPr>
              <a:t>I</a:t>
            </a:r>
            <a:r>
              <a:rPr lang="en-US" altLang="zh-CN" sz="2400" baseline="-25000">
                <a:solidFill>
                  <a:srgbClr val="CC0099"/>
                </a:solidFill>
              </a:rPr>
              <a:t>1</a:t>
            </a:r>
          </a:p>
        </p:txBody>
      </p:sp>
      <p:sp>
        <p:nvSpPr>
          <p:cNvPr id="1694734" name="Rectangle 14"/>
          <p:cNvSpPr>
            <a:spLocks noChangeArrowheads="1"/>
          </p:cNvSpPr>
          <p:nvPr/>
        </p:nvSpPr>
        <p:spPr bwMode="auto">
          <a:xfrm>
            <a:off x="7164388" y="1052513"/>
            <a:ext cx="1619250" cy="457200"/>
          </a:xfrm>
          <a:prstGeom prst="rect">
            <a:avLst/>
          </a:prstGeom>
          <a:noFill/>
          <a:ln w="28575" algn="ctr">
            <a:noFill/>
            <a:miter lim="800000"/>
            <a:headEnd/>
            <a:tailEnd/>
          </a:ln>
          <a:effectLst/>
        </p:spPr>
        <p:txBody>
          <a:bodyPr anchor="ctr">
            <a:spAutoFit/>
          </a:bodyPr>
          <a:lstStyle/>
          <a:p>
            <a:pPr algn="r">
              <a:spcBef>
                <a:spcPct val="0"/>
              </a:spcBef>
            </a:pPr>
            <a:r>
              <a:rPr lang="zh-CN" altLang="en-US" sz="2400">
                <a:solidFill>
                  <a:srgbClr val="0000FF"/>
                </a:solidFill>
              </a:rPr>
              <a:t>时钟周期</a:t>
            </a:r>
            <a:endParaRPr lang="zh-CN" altLang="en-US" sz="2400" baseline="-25000">
              <a:solidFill>
                <a:srgbClr val="0000FF"/>
              </a:solidFill>
            </a:endParaRPr>
          </a:p>
        </p:txBody>
      </p:sp>
      <p:sp>
        <p:nvSpPr>
          <p:cNvPr id="1694735" name="Rectangle 15"/>
          <p:cNvSpPr>
            <a:spLocks noChangeArrowheads="1"/>
          </p:cNvSpPr>
          <p:nvPr/>
        </p:nvSpPr>
        <p:spPr bwMode="auto">
          <a:xfrm>
            <a:off x="682625" y="5348288"/>
            <a:ext cx="1512888" cy="457200"/>
          </a:xfrm>
          <a:prstGeom prst="rect">
            <a:avLst/>
          </a:prstGeom>
          <a:noFill/>
          <a:ln w="28575" algn="ctr">
            <a:noFill/>
            <a:miter lim="800000"/>
            <a:headEnd/>
            <a:tailEnd/>
          </a:ln>
          <a:effectLst/>
        </p:spPr>
        <p:txBody>
          <a:bodyPr anchor="ctr">
            <a:spAutoFit/>
          </a:bodyPr>
          <a:lstStyle/>
          <a:p>
            <a:pPr algn="l">
              <a:spcBef>
                <a:spcPct val="0"/>
              </a:spcBef>
            </a:pPr>
            <a:r>
              <a:rPr lang="zh-CN" altLang="en-US" sz="2400">
                <a:solidFill>
                  <a:srgbClr val="0000FF"/>
                </a:solidFill>
              </a:rPr>
              <a:t>指令顺序</a:t>
            </a:r>
            <a:endParaRPr lang="zh-CN" altLang="en-US" sz="2400" baseline="-25000">
              <a:solidFill>
                <a:srgbClr val="0000FF"/>
              </a:solidFill>
            </a:endParaRPr>
          </a:p>
        </p:txBody>
      </p:sp>
      <p:sp>
        <p:nvSpPr>
          <p:cNvPr id="1694736" name="Rectangle 16"/>
          <p:cNvSpPr>
            <a:spLocks noChangeArrowheads="1"/>
          </p:cNvSpPr>
          <p:nvPr/>
        </p:nvSpPr>
        <p:spPr bwMode="auto">
          <a:xfrm>
            <a:off x="1692275" y="1052513"/>
            <a:ext cx="1008063" cy="358775"/>
          </a:xfrm>
          <a:prstGeom prst="rect">
            <a:avLst/>
          </a:prstGeom>
          <a:solidFill>
            <a:srgbClr val="FFFF99"/>
          </a:solidFill>
          <a:ln w="28575" algn="ctr">
            <a:solidFill>
              <a:schemeClr val="tx1"/>
            </a:solidFill>
            <a:miter lim="800000"/>
            <a:headEnd/>
            <a:tailEnd/>
          </a:ln>
          <a:effectLst/>
        </p:spPr>
        <p:txBody>
          <a:bodyPr wrap="none" anchor="ctr"/>
          <a:lstStyle/>
          <a:p>
            <a:pPr>
              <a:spcBef>
                <a:spcPct val="0"/>
              </a:spcBef>
            </a:pPr>
            <a:r>
              <a:rPr lang="zh-CN" altLang="en-US" sz="2400">
                <a:ea typeface="楷体_GB2312" pitchFamily="49" charset="-122"/>
              </a:rPr>
              <a:t>译码</a:t>
            </a:r>
          </a:p>
        </p:txBody>
      </p:sp>
      <p:sp>
        <p:nvSpPr>
          <p:cNvPr id="1694737" name="Rectangle 17"/>
          <p:cNvSpPr>
            <a:spLocks noChangeArrowheads="1"/>
          </p:cNvSpPr>
          <p:nvPr/>
        </p:nvSpPr>
        <p:spPr bwMode="auto">
          <a:xfrm>
            <a:off x="2700338" y="1052513"/>
            <a:ext cx="1008062" cy="358775"/>
          </a:xfrm>
          <a:prstGeom prst="rect">
            <a:avLst/>
          </a:prstGeom>
          <a:solidFill>
            <a:srgbClr val="FFCCCC"/>
          </a:solidFill>
          <a:ln w="28575" algn="ctr">
            <a:solidFill>
              <a:schemeClr val="tx1"/>
            </a:solidFill>
            <a:miter lim="800000"/>
            <a:headEnd/>
            <a:tailEnd/>
          </a:ln>
          <a:effectLst/>
        </p:spPr>
        <p:txBody>
          <a:bodyPr wrap="none" anchor="ctr"/>
          <a:lstStyle/>
          <a:p>
            <a:pPr>
              <a:spcBef>
                <a:spcPct val="0"/>
              </a:spcBef>
            </a:pPr>
            <a:r>
              <a:rPr lang="zh-CN" altLang="en-US" sz="2400">
                <a:ea typeface="楷体_GB2312" pitchFamily="49" charset="-122"/>
              </a:rPr>
              <a:t>执行</a:t>
            </a:r>
          </a:p>
        </p:txBody>
      </p:sp>
      <p:sp>
        <p:nvSpPr>
          <p:cNvPr id="1694738" name="Rectangle 18"/>
          <p:cNvSpPr>
            <a:spLocks noChangeArrowheads="1"/>
          </p:cNvSpPr>
          <p:nvPr/>
        </p:nvSpPr>
        <p:spPr bwMode="auto">
          <a:xfrm>
            <a:off x="3708400" y="1052513"/>
            <a:ext cx="1008063" cy="358775"/>
          </a:xfrm>
          <a:prstGeom prst="rect">
            <a:avLst/>
          </a:prstGeom>
          <a:solidFill>
            <a:srgbClr val="CCFFCC"/>
          </a:solidFill>
          <a:ln w="28575" algn="ctr">
            <a:solidFill>
              <a:schemeClr val="tx1"/>
            </a:solidFill>
            <a:miter lim="800000"/>
            <a:headEnd/>
            <a:tailEnd/>
          </a:ln>
          <a:effectLst/>
        </p:spPr>
        <p:txBody>
          <a:bodyPr wrap="none" anchor="ctr"/>
          <a:lstStyle/>
          <a:p>
            <a:pPr>
              <a:spcBef>
                <a:spcPct val="0"/>
              </a:spcBef>
            </a:pPr>
            <a:r>
              <a:rPr lang="zh-CN" altLang="en-US" sz="2400">
                <a:ea typeface="楷体_GB2312" pitchFamily="49" charset="-122"/>
              </a:rPr>
              <a:t>写回</a:t>
            </a:r>
          </a:p>
        </p:txBody>
      </p:sp>
      <p:sp>
        <p:nvSpPr>
          <p:cNvPr id="1694739" name="Rectangle 19"/>
          <p:cNvSpPr>
            <a:spLocks noChangeArrowheads="1"/>
          </p:cNvSpPr>
          <p:nvPr/>
        </p:nvSpPr>
        <p:spPr bwMode="auto">
          <a:xfrm>
            <a:off x="684213" y="1411288"/>
            <a:ext cx="1008062" cy="358775"/>
          </a:xfrm>
          <a:prstGeom prst="rect">
            <a:avLst/>
          </a:prstGeom>
          <a:solidFill>
            <a:srgbClr val="CCFF99"/>
          </a:solidFill>
          <a:ln w="28575" algn="ctr">
            <a:solidFill>
              <a:schemeClr val="tx1"/>
            </a:solidFill>
            <a:miter lim="800000"/>
            <a:headEnd/>
            <a:tailEnd/>
          </a:ln>
          <a:effectLst/>
        </p:spPr>
        <p:txBody>
          <a:bodyPr wrap="none" anchor="ctr"/>
          <a:lstStyle/>
          <a:p>
            <a:pPr>
              <a:spcBef>
                <a:spcPct val="0"/>
              </a:spcBef>
            </a:pPr>
            <a:r>
              <a:rPr lang="zh-CN" altLang="en-US" sz="2400">
                <a:ea typeface="楷体_GB2312" pitchFamily="49" charset="-122"/>
              </a:rPr>
              <a:t>取指</a:t>
            </a:r>
          </a:p>
        </p:txBody>
      </p:sp>
      <p:sp>
        <p:nvSpPr>
          <p:cNvPr id="1694740" name="Rectangle 20"/>
          <p:cNvSpPr>
            <a:spLocks noChangeArrowheads="1"/>
          </p:cNvSpPr>
          <p:nvPr/>
        </p:nvSpPr>
        <p:spPr bwMode="auto">
          <a:xfrm>
            <a:off x="1692275" y="1411288"/>
            <a:ext cx="1008063" cy="358775"/>
          </a:xfrm>
          <a:prstGeom prst="rect">
            <a:avLst/>
          </a:prstGeom>
          <a:solidFill>
            <a:srgbClr val="FFFF99"/>
          </a:solidFill>
          <a:ln w="28575" algn="ctr">
            <a:solidFill>
              <a:schemeClr val="tx1"/>
            </a:solidFill>
            <a:miter lim="800000"/>
            <a:headEnd/>
            <a:tailEnd/>
          </a:ln>
          <a:effectLst/>
        </p:spPr>
        <p:txBody>
          <a:bodyPr wrap="none" anchor="ctr"/>
          <a:lstStyle/>
          <a:p>
            <a:pPr>
              <a:spcBef>
                <a:spcPct val="0"/>
              </a:spcBef>
            </a:pPr>
            <a:r>
              <a:rPr lang="zh-CN" altLang="en-US" sz="2400">
                <a:ea typeface="楷体_GB2312" pitchFamily="49" charset="-122"/>
              </a:rPr>
              <a:t>译码</a:t>
            </a:r>
          </a:p>
        </p:txBody>
      </p:sp>
      <p:sp>
        <p:nvSpPr>
          <p:cNvPr id="1694741" name="Rectangle 21"/>
          <p:cNvSpPr>
            <a:spLocks noChangeArrowheads="1"/>
          </p:cNvSpPr>
          <p:nvPr/>
        </p:nvSpPr>
        <p:spPr bwMode="auto">
          <a:xfrm>
            <a:off x="2700338" y="1411288"/>
            <a:ext cx="1008062" cy="358775"/>
          </a:xfrm>
          <a:prstGeom prst="rect">
            <a:avLst/>
          </a:prstGeom>
          <a:solidFill>
            <a:srgbClr val="FFCCCC"/>
          </a:solidFill>
          <a:ln w="28575" algn="ctr">
            <a:solidFill>
              <a:schemeClr val="tx1"/>
            </a:solidFill>
            <a:miter lim="800000"/>
            <a:headEnd/>
            <a:tailEnd/>
          </a:ln>
          <a:effectLst/>
        </p:spPr>
        <p:txBody>
          <a:bodyPr wrap="none" anchor="ctr"/>
          <a:lstStyle/>
          <a:p>
            <a:pPr>
              <a:spcBef>
                <a:spcPct val="0"/>
              </a:spcBef>
            </a:pPr>
            <a:r>
              <a:rPr lang="zh-CN" altLang="en-US" sz="2400">
                <a:ea typeface="楷体_GB2312" pitchFamily="49" charset="-122"/>
              </a:rPr>
              <a:t>执行</a:t>
            </a:r>
          </a:p>
        </p:txBody>
      </p:sp>
      <p:sp>
        <p:nvSpPr>
          <p:cNvPr id="1694742" name="Rectangle 22"/>
          <p:cNvSpPr>
            <a:spLocks noChangeArrowheads="1"/>
          </p:cNvSpPr>
          <p:nvPr/>
        </p:nvSpPr>
        <p:spPr bwMode="auto">
          <a:xfrm>
            <a:off x="3708400" y="1411288"/>
            <a:ext cx="1008063" cy="358775"/>
          </a:xfrm>
          <a:prstGeom prst="rect">
            <a:avLst/>
          </a:prstGeom>
          <a:solidFill>
            <a:srgbClr val="CCFFCC"/>
          </a:solidFill>
          <a:ln w="28575" algn="ctr">
            <a:solidFill>
              <a:schemeClr val="tx1"/>
            </a:solidFill>
            <a:miter lim="800000"/>
            <a:headEnd/>
            <a:tailEnd/>
          </a:ln>
          <a:effectLst/>
        </p:spPr>
        <p:txBody>
          <a:bodyPr wrap="none" anchor="ctr"/>
          <a:lstStyle/>
          <a:p>
            <a:pPr>
              <a:spcBef>
                <a:spcPct val="0"/>
              </a:spcBef>
            </a:pPr>
            <a:r>
              <a:rPr lang="zh-CN" altLang="en-US" sz="2400">
                <a:ea typeface="楷体_GB2312" pitchFamily="49" charset="-122"/>
              </a:rPr>
              <a:t>写回</a:t>
            </a:r>
          </a:p>
        </p:txBody>
      </p:sp>
      <p:sp>
        <p:nvSpPr>
          <p:cNvPr id="1694743" name="Rectangle 23"/>
          <p:cNvSpPr>
            <a:spLocks noChangeArrowheads="1"/>
          </p:cNvSpPr>
          <p:nvPr/>
        </p:nvSpPr>
        <p:spPr bwMode="auto">
          <a:xfrm>
            <a:off x="684213" y="1771650"/>
            <a:ext cx="1008062" cy="358775"/>
          </a:xfrm>
          <a:prstGeom prst="rect">
            <a:avLst/>
          </a:prstGeom>
          <a:solidFill>
            <a:srgbClr val="CCFF99"/>
          </a:solidFill>
          <a:ln w="28575" algn="ctr">
            <a:solidFill>
              <a:schemeClr val="tx1"/>
            </a:solidFill>
            <a:miter lim="800000"/>
            <a:headEnd/>
            <a:tailEnd/>
          </a:ln>
          <a:effectLst/>
        </p:spPr>
        <p:txBody>
          <a:bodyPr wrap="none" anchor="ctr"/>
          <a:lstStyle/>
          <a:p>
            <a:pPr>
              <a:spcBef>
                <a:spcPct val="0"/>
              </a:spcBef>
            </a:pPr>
            <a:r>
              <a:rPr lang="zh-CN" altLang="en-US" sz="2400">
                <a:ea typeface="楷体_GB2312" pitchFamily="49" charset="-122"/>
              </a:rPr>
              <a:t>取指</a:t>
            </a:r>
          </a:p>
        </p:txBody>
      </p:sp>
      <p:sp>
        <p:nvSpPr>
          <p:cNvPr id="1694744" name="Rectangle 24"/>
          <p:cNvSpPr>
            <a:spLocks noChangeArrowheads="1"/>
          </p:cNvSpPr>
          <p:nvPr/>
        </p:nvSpPr>
        <p:spPr bwMode="auto">
          <a:xfrm>
            <a:off x="1692275" y="1771650"/>
            <a:ext cx="1008063" cy="358775"/>
          </a:xfrm>
          <a:prstGeom prst="rect">
            <a:avLst/>
          </a:prstGeom>
          <a:solidFill>
            <a:srgbClr val="FFFF99"/>
          </a:solidFill>
          <a:ln w="28575" algn="ctr">
            <a:solidFill>
              <a:schemeClr val="tx1"/>
            </a:solidFill>
            <a:miter lim="800000"/>
            <a:headEnd/>
            <a:tailEnd/>
          </a:ln>
          <a:effectLst/>
        </p:spPr>
        <p:txBody>
          <a:bodyPr wrap="none" anchor="ctr"/>
          <a:lstStyle/>
          <a:p>
            <a:pPr>
              <a:spcBef>
                <a:spcPct val="0"/>
              </a:spcBef>
            </a:pPr>
            <a:r>
              <a:rPr lang="zh-CN" altLang="en-US" sz="2400">
                <a:ea typeface="楷体_GB2312" pitchFamily="49" charset="-122"/>
              </a:rPr>
              <a:t>译码</a:t>
            </a:r>
          </a:p>
        </p:txBody>
      </p:sp>
      <p:sp>
        <p:nvSpPr>
          <p:cNvPr id="1694745" name="Rectangle 25"/>
          <p:cNvSpPr>
            <a:spLocks noChangeArrowheads="1"/>
          </p:cNvSpPr>
          <p:nvPr/>
        </p:nvSpPr>
        <p:spPr bwMode="auto">
          <a:xfrm>
            <a:off x="2700338" y="1771650"/>
            <a:ext cx="1008062" cy="358775"/>
          </a:xfrm>
          <a:prstGeom prst="rect">
            <a:avLst/>
          </a:prstGeom>
          <a:solidFill>
            <a:srgbClr val="FFCCCC"/>
          </a:solidFill>
          <a:ln w="28575" algn="ctr">
            <a:solidFill>
              <a:schemeClr val="tx1"/>
            </a:solidFill>
            <a:miter lim="800000"/>
            <a:headEnd/>
            <a:tailEnd/>
          </a:ln>
          <a:effectLst/>
        </p:spPr>
        <p:txBody>
          <a:bodyPr wrap="none" anchor="ctr"/>
          <a:lstStyle/>
          <a:p>
            <a:pPr>
              <a:spcBef>
                <a:spcPct val="0"/>
              </a:spcBef>
            </a:pPr>
            <a:r>
              <a:rPr lang="zh-CN" altLang="en-US" sz="2400">
                <a:ea typeface="楷体_GB2312" pitchFamily="49" charset="-122"/>
              </a:rPr>
              <a:t>执行</a:t>
            </a:r>
          </a:p>
        </p:txBody>
      </p:sp>
      <p:sp>
        <p:nvSpPr>
          <p:cNvPr id="1694746" name="Rectangle 26"/>
          <p:cNvSpPr>
            <a:spLocks noChangeArrowheads="1"/>
          </p:cNvSpPr>
          <p:nvPr/>
        </p:nvSpPr>
        <p:spPr bwMode="auto">
          <a:xfrm>
            <a:off x="3708400" y="1771650"/>
            <a:ext cx="1008063" cy="358775"/>
          </a:xfrm>
          <a:prstGeom prst="rect">
            <a:avLst/>
          </a:prstGeom>
          <a:solidFill>
            <a:srgbClr val="CCFFCC"/>
          </a:solidFill>
          <a:ln w="28575" algn="ctr">
            <a:solidFill>
              <a:schemeClr val="tx1"/>
            </a:solidFill>
            <a:miter lim="800000"/>
            <a:headEnd/>
            <a:tailEnd/>
          </a:ln>
          <a:effectLst/>
        </p:spPr>
        <p:txBody>
          <a:bodyPr wrap="none" anchor="ctr"/>
          <a:lstStyle/>
          <a:p>
            <a:pPr>
              <a:spcBef>
                <a:spcPct val="0"/>
              </a:spcBef>
            </a:pPr>
            <a:r>
              <a:rPr lang="zh-CN" altLang="en-US" sz="2400">
                <a:ea typeface="楷体_GB2312" pitchFamily="49" charset="-122"/>
              </a:rPr>
              <a:t>写回</a:t>
            </a:r>
          </a:p>
        </p:txBody>
      </p:sp>
      <p:sp>
        <p:nvSpPr>
          <p:cNvPr id="1694747" name="Rectangle 27"/>
          <p:cNvSpPr>
            <a:spLocks noChangeArrowheads="1"/>
          </p:cNvSpPr>
          <p:nvPr/>
        </p:nvSpPr>
        <p:spPr bwMode="auto">
          <a:xfrm>
            <a:off x="1692275" y="2132013"/>
            <a:ext cx="1008063" cy="358775"/>
          </a:xfrm>
          <a:prstGeom prst="rect">
            <a:avLst/>
          </a:prstGeom>
          <a:solidFill>
            <a:srgbClr val="CCFF99"/>
          </a:solidFill>
          <a:ln w="28575" algn="ctr">
            <a:solidFill>
              <a:schemeClr val="tx1"/>
            </a:solidFill>
            <a:miter lim="800000"/>
            <a:headEnd/>
            <a:tailEnd/>
          </a:ln>
          <a:effectLst/>
        </p:spPr>
        <p:txBody>
          <a:bodyPr wrap="none" anchor="ctr"/>
          <a:lstStyle/>
          <a:p>
            <a:pPr>
              <a:spcBef>
                <a:spcPct val="0"/>
              </a:spcBef>
            </a:pPr>
            <a:r>
              <a:rPr lang="zh-CN" altLang="en-US" sz="2400">
                <a:ea typeface="楷体_GB2312" pitchFamily="49" charset="-122"/>
              </a:rPr>
              <a:t>取指</a:t>
            </a:r>
          </a:p>
        </p:txBody>
      </p:sp>
      <p:sp>
        <p:nvSpPr>
          <p:cNvPr id="1694748" name="Rectangle 28"/>
          <p:cNvSpPr>
            <a:spLocks noChangeArrowheads="1"/>
          </p:cNvSpPr>
          <p:nvPr/>
        </p:nvSpPr>
        <p:spPr bwMode="auto">
          <a:xfrm>
            <a:off x="2700338" y="2132013"/>
            <a:ext cx="1008062" cy="358775"/>
          </a:xfrm>
          <a:prstGeom prst="rect">
            <a:avLst/>
          </a:prstGeom>
          <a:solidFill>
            <a:srgbClr val="FFFF99"/>
          </a:solidFill>
          <a:ln w="28575" algn="ctr">
            <a:solidFill>
              <a:schemeClr val="tx1"/>
            </a:solidFill>
            <a:miter lim="800000"/>
            <a:headEnd/>
            <a:tailEnd/>
          </a:ln>
          <a:effectLst/>
        </p:spPr>
        <p:txBody>
          <a:bodyPr wrap="none" anchor="ctr"/>
          <a:lstStyle/>
          <a:p>
            <a:pPr>
              <a:spcBef>
                <a:spcPct val="0"/>
              </a:spcBef>
            </a:pPr>
            <a:r>
              <a:rPr lang="zh-CN" altLang="en-US" sz="2400">
                <a:ea typeface="楷体_GB2312" pitchFamily="49" charset="-122"/>
              </a:rPr>
              <a:t>译码</a:t>
            </a:r>
          </a:p>
        </p:txBody>
      </p:sp>
      <p:sp>
        <p:nvSpPr>
          <p:cNvPr id="1694749" name="Rectangle 29"/>
          <p:cNvSpPr>
            <a:spLocks noChangeArrowheads="1"/>
          </p:cNvSpPr>
          <p:nvPr/>
        </p:nvSpPr>
        <p:spPr bwMode="auto">
          <a:xfrm>
            <a:off x="3708400" y="2132013"/>
            <a:ext cx="1008063" cy="358775"/>
          </a:xfrm>
          <a:prstGeom prst="rect">
            <a:avLst/>
          </a:prstGeom>
          <a:solidFill>
            <a:srgbClr val="FFCCCC"/>
          </a:solidFill>
          <a:ln w="28575" algn="ctr">
            <a:solidFill>
              <a:schemeClr val="tx1"/>
            </a:solidFill>
            <a:miter lim="800000"/>
            <a:headEnd/>
            <a:tailEnd/>
          </a:ln>
          <a:effectLst/>
        </p:spPr>
        <p:txBody>
          <a:bodyPr wrap="none" anchor="ctr"/>
          <a:lstStyle/>
          <a:p>
            <a:pPr>
              <a:spcBef>
                <a:spcPct val="0"/>
              </a:spcBef>
            </a:pPr>
            <a:r>
              <a:rPr lang="zh-CN" altLang="en-US" sz="2400">
                <a:ea typeface="楷体_GB2312" pitchFamily="49" charset="-122"/>
              </a:rPr>
              <a:t>执行</a:t>
            </a:r>
          </a:p>
        </p:txBody>
      </p:sp>
      <p:sp>
        <p:nvSpPr>
          <p:cNvPr id="1694750" name="Rectangle 30"/>
          <p:cNvSpPr>
            <a:spLocks noChangeArrowheads="1"/>
          </p:cNvSpPr>
          <p:nvPr/>
        </p:nvSpPr>
        <p:spPr bwMode="auto">
          <a:xfrm>
            <a:off x="4716463" y="2132013"/>
            <a:ext cx="1008062" cy="358775"/>
          </a:xfrm>
          <a:prstGeom prst="rect">
            <a:avLst/>
          </a:prstGeom>
          <a:solidFill>
            <a:srgbClr val="CCFFCC"/>
          </a:solidFill>
          <a:ln w="28575" algn="ctr">
            <a:solidFill>
              <a:schemeClr val="tx1"/>
            </a:solidFill>
            <a:miter lim="800000"/>
            <a:headEnd/>
            <a:tailEnd/>
          </a:ln>
          <a:effectLst/>
        </p:spPr>
        <p:txBody>
          <a:bodyPr wrap="none" anchor="ctr"/>
          <a:lstStyle/>
          <a:p>
            <a:pPr>
              <a:spcBef>
                <a:spcPct val="0"/>
              </a:spcBef>
            </a:pPr>
            <a:r>
              <a:rPr lang="zh-CN" altLang="en-US" sz="2400">
                <a:ea typeface="楷体_GB2312" pitchFamily="49" charset="-122"/>
              </a:rPr>
              <a:t>写回</a:t>
            </a:r>
          </a:p>
        </p:txBody>
      </p:sp>
      <p:sp>
        <p:nvSpPr>
          <p:cNvPr id="1694751" name="Rectangle 31"/>
          <p:cNvSpPr>
            <a:spLocks noChangeArrowheads="1"/>
          </p:cNvSpPr>
          <p:nvPr/>
        </p:nvSpPr>
        <p:spPr bwMode="auto">
          <a:xfrm>
            <a:off x="1692275" y="2490788"/>
            <a:ext cx="1008063" cy="358775"/>
          </a:xfrm>
          <a:prstGeom prst="rect">
            <a:avLst/>
          </a:prstGeom>
          <a:solidFill>
            <a:srgbClr val="CCFF99"/>
          </a:solidFill>
          <a:ln w="28575" algn="ctr">
            <a:solidFill>
              <a:schemeClr val="tx1"/>
            </a:solidFill>
            <a:miter lim="800000"/>
            <a:headEnd/>
            <a:tailEnd/>
          </a:ln>
          <a:effectLst/>
        </p:spPr>
        <p:txBody>
          <a:bodyPr wrap="none" anchor="ctr"/>
          <a:lstStyle/>
          <a:p>
            <a:pPr>
              <a:spcBef>
                <a:spcPct val="0"/>
              </a:spcBef>
            </a:pPr>
            <a:r>
              <a:rPr lang="zh-CN" altLang="en-US" sz="2400">
                <a:ea typeface="楷体_GB2312" pitchFamily="49" charset="-122"/>
              </a:rPr>
              <a:t>取指</a:t>
            </a:r>
          </a:p>
        </p:txBody>
      </p:sp>
      <p:sp>
        <p:nvSpPr>
          <p:cNvPr id="1694752" name="Rectangle 32"/>
          <p:cNvSpPr>
            <a:spLocks noChangeArrowheads="1"/>
          </p:cNvSpPr>
          <p:nvPr/>
        </p:nvSpPr>
        <p:spPr bwMode="auto">
          <a:xfrm>
            <a:off x="2700338" y="2490788"/>
            <a:ext cx="1008062" cy="358775"/>
          </a:xfrm>
          <a:prstGeom prst="rect">
            <a:avLst/>
          </a:prstGeom>
          <a:solidFill>
            <a:srgbClr val="FFFF99"/>
          </a:solidFill>
          <a:ln w="28575" algn="ctr">
            <a:solidFill>
              <a:schemeClr val="tx1"/>
            </a:solidFill>
            <a:miter lim="800000"/>
            <a:headEnd/>
            <a:tailEnd/>
          </a:ln>
          <a:effectLst/>
        </p:spPr>
        <p:txBody>
          <a:bodyPr wrap="none" anchor="ctr"/>
          <a:lstStyle/>
          <a:p>
            <a:pPr>
              <a:spcBef>
                <a:spcPct val="0"/>
              </a:spcBef>
            </a:pPr>
            <a:r>
              <a:rPr lang="zh-CN" altLang="en-US" sz="2400">
                <a:ea typeface="楷体_GB2312" pitchFamily="49" charset="-122"/>
              </a:rPr>
              <a:t>译码</a:t>
            </a:r>
          </a:p>
        </p:txBody>
      </p:sp>
      <p:sp>
        <p:nvSpPr>
          <p:cNvPr id="1694753" name="Rectangle 33"/>
          <p:cNvSpPr>
            <a:spLocks noChangeArrowheads="1"/>
          </p:cNvSpPr>
          <p:nvPr/>
        </p:nvSpPr>
        <p:spPr bwMode="auto">
          <a:xfrm>
            <a:off x="3708400" y="2490788"/>
            <a:ext cx="1008063" cy="358775"/>
          </a:xfrm>
          <a:prstGeom prst="rect">
            <a:avLst/>
          </a:prstGeom>
          <a:solidFill>
            <a:srgbClr val="FFCCCC"/>
          </a:solidFill>
          <a:ln w="28575" algn="ctr">
            <a:solidFill>
              <a:schemeClr val="tx1"/>
            </a:solidFill>
            <a:miter lim="800000"/>
            <a:headEnd/>
            <a:tailEnd/>
          </a:ln>
          <a:effectLst/>
        </p:spPr>
        <p:txBody>
          <a:bodyPr wrap="none" anchor="ctr"/>
          <a:lstStyle/>
          <a:p>
            <a:pPr>
              <a:spcBef>
                <a:spcPct val="0"/>
              </a:spcBef>
            </a:pPr>
            <a:r>
              <a:rPr lang="zh-CN" altLang="en-US" sz="2400">
                <a:ea typeface="楷体_GB2312" pitchFamily="49" charset="-122"/>
              </a:rPr>
              <a:t>执行</a:t>
            </a:r>
          </a:p>
        </p:txBody>
      </p:sp>
      <p:sp>
        <p:nvSpPr>
          <p:cNvPr id="1694754" name="Rectangle 34"/>
          <p:cNvSpPr>
            <a:spLocks noChangeArrowheads="1"/>
          </p:cNvSpPr>
          <p:nvPr/>
        </p:nvSpPr>
        <p:spPr bwMode="auto">
          <a:xfrm>
            <a:off x="4716463" y="2490788"/>
            <a:ext cx="1008062" cy="358775"/>
          </a:xfrm>
          <a:prstGeom prst="rect">
            <a:avLst/>
          </a:prstGeom>
          <a:solidFill>
            <a:srgbClr val="CCFFCC"/>
          </a:solidFill>
          <a:ln w="28575" algn="ctr">
            <a:solidFill>
              <a:schemeClr val="tx1"/>
            </a:solidFill>
            <a:miter lim="800000"/>
            <a:headEnd/>
            <a:tailEnd/>
          </a:ln>
          <a:effectLst/>
        </p:spPr>
        <p:txBody>
          <a:bodyPr wrap="none" anchor="ctr"/>
          <a:lstStyle/>
          <a:p>
            <a:pPr>
              <a:spcBef>
                <a:spcPct val="0"/>
              </a:spcBef>
            </a:pPr>
            <a:r>
              <a:rPr lang="zh-CN" altLang="en-US" sz="2400">
                <a:ea typeface="楷体_GB2312" pitchFamily="49" charset="-122"/>
              </a:rPr>
              <a:t>写回</a:t>
            </a:r>
          </a:p>
        </p:txBody>
      </p:sp>
      <p:sp>
        <p:nvSpPr>
          <p:cNvPr id="1694755" name="Rectangle 35"/>
          <p:cNvSpPr>
            <a:spLocks noChangeArrowheads="1"/>
          </p:cNvSpPr>
          <p:nvPr/>
        </p:nvSpPr>
        <p:spPr bwMode="auto">
          <a:xfrm>
            <a:off x="1692275" y="2851150"/>
            <a:ext cx="1008063" cy="358775"/>
          </a:xfrm>
          <a:prstGeom prst="rect">
            <a:avLst/>
          </a:prstGeom>
          <a:solidFill>
            <a:srgbClr val="CCFF99"/>
          </a:solidFill>
          <a:ln w="28575" algn="ctr">
            <a:solidFill>
              <a:schemeClr val="tx1"/>
            </a:solidFill>
            <a:miter lim="800000"/>
            <a:headEnd/>
            <a:tailEnd/>
          </a:ln>
          <a:effectLst/>
        </p:spPr>
        <p:txBody>
          <a:bodyPr wrap="none" anchor="ctr"/>
          <a:lstStyle/>
          <a:p>
            <a:pPr>
              <a:spcBef>
                <a:spcPct val="0"/>
              </a:spcBef>
            </a:pPr>
            <a:r>
              <a:rPr lang="zh-CN" altLang="en-US" sz="2400">
                <a:ea typeface="楷体_GB2312" pitchFamily="49" charset="-122"/>
              </a:rPr>
              <a:t>取指</a:t>
            </a:r>
          </a:p>
        </p:txBody>
      </p:sp>
      <p:sp>
        <p:nvSpPr>
          <p:cNvPr id="1694756" name="Rectangle 36"/>
          <p:cNvSpPr>
            <a:spLocks noChangeArrowheads="1"/>
          </p:cNvSpPr>
          <p:nvPr/>
        </p:nvSpPr>
        <p:spPr bwMode="auto">
          <a:xfrm>
            <a:off x="2700338" y="2851150"/>
            <a:ext cx="1008062" cy="358775"/>
          </a:xfrm>
          <a:prstGeom prst="rect">
            <a:avLst/>
          </a:prstGeom>
          <a:solidFill>
            <a:srgbClr val="FFFF99"/>
          </a:solidFill>
          <a:ln w="28575" algn="ctr">
            <a:solidFill>
              <a:schemeClr val="tx1"/>
            </a:solidFill>
            <a:miter lim="800000"/>
            <a:headEnd/>
            <a:tailEnd/>
          </a:ln>
          <a:effectLst/>
        </p:spPr>
        <p:txBody>
          <a:bodyPr wrap="none" anchor="ctr"/>
          <a:lstStyle/>
          <a:p>
            <a:pPr>
              <a:spcBef>
                <a:spcPct val="0"/>
              </a:spcBef>
            </a:pPr>
            <a:r>
              <a:rPr lang="zh-CN" altLang="en-US" sz="2400">
                <a:ea typeface="楷体_GB2312" pitchFamily="49" charset="-122"/>
              </a:rPr>
              <a:t>译码</a:t>
            </a:r>
          </a:p>
        </p:txBody>
      </p:sp>
      <p:sp>
        <p:nvSpPr>
          <p:cNvPr id="1694757" name="Rectangle 37"/>
          <p:cNvSpPr>
            <a:spLocks noChangeArrowheads="1"/>
          </p:cNvSpPr>
          <p:nvPr/>
        </p:nvSpPr>
        <p:spPr bwMode="auto">
          <a:xfrm>
            <a:off x="3708400" y="2851150"/>
            <a:ext cx="1008063" cy="358775"/>
          </a:xfrm>
          <a:prstGeom prst="rect">
            <a:avLst/>
          </a:prstGeom>
          <a:solidFill>
            <a:srgbClr val="FFCCCC"/>
          </a:solidFill>
          <a:ln w="28575" algn="ctr">
            <a:solidFill>
              <a:schemeClr val="tx1"/>
            </a:solidFill>
            <a:miter lim="800000"/>
            <a:headEnd/>
            <a:tailEnd/>
          </a:ln>
          <a:effectLst/>
        </p:spPr>
        <p:txBody>
          <a:bodyPr wrap="none" anchor="ctr"/>
          <a:lstStyle/>
          <a:p>
            <a:pPr>
              <a:spcBef>
                <a:spcPct val="0"/>
              </a:spcBef>
            </a:pPr>
            <a:r>
              <a:rPr lang="zh-CN" altLang="en-US" sz="2400">
                <a:ea typeface="楷体_GB2312" pitchFamily="49" charset="-122"/>
              </a:rPr>
              <a:t>执行</a:t>
            </a:r>
          </a:p>
        </p:txBody>
      </p:sp>
      <p:sp>
        <p:nvSpPr>
          <p:cNvPr id="1694758" name="Rectangle 38"/>
          <p:cNvSpPr>
            <a:spLocks noChangeArrowheads="1"/>
          </p:cNvSpPr>
          <p:nvPr/>
        </p:nvSpPr>
        <p:spPr bwMode="auto">
          <a:xfrm>
            <a:off x="4716463" y="2851150"/>
            <a:ext cx="1008062" cy="358775"/>
          </a:xfrm>
          <a:prstGeom prst="rect">
            <a:avLst/>
          </a:prstGeom>
          <a:solidFill>
            <a:srgbClr val="CCFFCC"/>
          </a:solidFill>
          <a:ln w="28575" algn="ctr">
            <a:solidFill>
              <a:schemeClr val="tx1"/>
            </a:solidFill>
            <a:miter lim="800000"/>
            <a:headEnd/>
            <a:tailEnd/>
          </a:ln>
          <a:effectLst/>
        </p:spPr>
        <p:txBody>
          <a:bodyPr wrap="none" anchor="ctr"/>
          <a:lstStyle/>
          <a:p>
            <a:pPr>
              <a:spcBef>
                <a:spcPct val="0"/>
              </a:spcBef>
            </a:pPr>
            <a:r>
              <a:rPr lang="zh-CN" altLang="en-US" sz="2400">
                <a:ea typeface="楷体_GB2312" pitchFamily="49" charset="-122"/>
              </a:rPr>
              <a:t>写回</a:t>
            </a:r>
          </a:p>
        </p:txBody>
      </p:sp>
      <p:sp>
        <p:nvSpPr>
          <p:cNvPr id="1694759" name="Rectangle 39"/>
          <p:cNvSpPr>
            <a:spLocks noChangeArrowheads="1"/>
          </p:cNvSpPr>
          <p:nvPr/>
        </p:nvSpPr>
        <p:spPr bwMode="auto">
          <a:xfrm>
            <a:off x="2700338" y="3211513"/>
            <a:ext cx="1008062" cy="358775"/>
          </a:xfrm>
          <a:prstGeom prst="rect">
            <a:avLst/>
          </a:prstGeom>
          <a:solidFill>
            <a:srgbClr val="CCFF99"/>
          </a:solidFill>
          <a:ln w="28575" algn="ctr">
            <a:solidFill>
              <a:schemeClr val="tx1"/>
            </a:solidFill>
            <a:miter lim="800000"/>
            <a:headEnd/>
            <a:tailEnd/>
          </a:ln>
          <a:effectLst/>
        </p:spPr>
        <p:txBody>
          <a:bodyPr wrap="none" anchor="ctr"/>
          <a:lstStyle/>
          <a:p>
            <a:pPr>
              <a:spcBef>
                <a:spcPct val="0"/>
              </a:spcBef>
            </a:pPr>
            <a:r>
              <a:rPr lang="zh-CN" altLang="en-US" sz="2400">
                <a:ea typeface="楷体_GB2312" pitchFamily="49" charset="-122"/>
              </a:rPr>
              <a:t>取指</a:t>
            </a:r>
          </a:p>
        </p:txBody>
      </p:sp>
      <p:sp>
        <p:nvSpPr>
          <p:cNvPr id="1694760" name="Rectangle 40"/>
          <p:cNvSpPr>
            <a:spLocks noChangeArrowheads="1"/>
          </p:cNvSpPr>
          <p:nvPr/>
        </p:nvSpPr>
        <p:spPr bwMode="auto">
          <a:xfrm>
            <a:off x="3708400" y="3211513"/>
            <a:ext cx="1008063" cy="358775"/>
          </a:xfrm>
          <a:prstGeom prst="rect">
            <a:avLst/>
          </a:prstGeom>
          <a:solidFill>
            <a:srgbClr val="FFFF99"/>
          </a:solidFill>
          <a:ln w="28575" algn="ctr">
            <a:solidFill>
              <a:schemeClr val="tx1"/>
            </a:solidFill>
            <a:miter lim="800000"/>
            <a:headEnd/>
            <a:tailEnd/>
          </a:ln>
          <a:effectLst/>
        </p:spPr>
        <p:txBody>
          <a:bodyPr wrap="none" anchor="ctr"/>
          <a:lstStyle/>
          <a:p>
            <a:pPr>
              <a:spcBef>
                <a:spcPct val="0"/>
              </a:spcBef>
            </a:pPr>
            <a:r>
              <a:rPr lang="zh-CN" altLang="en-US" sz="2400">
                <a:ea typeface="楷体_GB2312" pitchFamily="49" charset="-122"/>
              </a:rPr>
              <a:t>译码</a:t>
            </a:r>
          </a:p>
        </p:txBody>
      </p:sp>
      <p:sp>
        <p:nvSpPr>
          <p:cNvPr id="1694761" name="Rectangle 41"/>
          <p:cNvSpPr>
            <a:spLocks noChangeArrowheads="1"/>
          </p:cNvSpPr>
          <p:nvPr/>
        </p:nvSpPr>
        <p:spPr bwMode="auto">
          <a:xfrm>
            <a:off x="4716463" y="3211513"/>
            <a:ext cx="1008062" cy="358775"/>
          </a:xfrm>
          <a:prstGeom prst="rect">
            <a:avLst/>
          </a:prstGeom>
          <a:solidFill>
            <a:srgbClr val="FFCCCC"/>
          </a:solidFill>
          <a:ln w="28575" algn="ctr">
            <a:solidFill>
              <a:schemeClr val="tx1"/>
            </a:solidFill>
            <a:miter lim="800000"/>
            <a:headEnd/>
            <a:tailEnd/>
          </a:ln>
          <a:effectLst/>
        </p:spPr>
        <p:txBody>
          <a:bodyPr wrap="none" anchor="ctr"/>
          <a:lstStyle/>
          <a:p>
            <a:pPr>
              <a:spcBef>
                <a:spcPct val="0"/>
              </a:spcBef>
            </a:pPr>
            <a:r>
              <a:rPr lang="zh-CN" altLang="en-US" sz="2400">
                <a:ea typeface="楷体_GB2312" pitchFamily="49" charset="-122"/>
              </a:rPr>
              <a:t>执行</a:t>
            </a:r>
          </a:p>
        </p:txBody>
      </p:sp>
      <p:sp>
        <p:nvSpPr>
          <p:cNvPr id="1694762" name="Rectangle 42"/>
          <p:cNvSpPr>
            <a:spLocks noChangeArrowheads="1"/>
          </p:cNvSpPr>
          <p:nvPr/>
        </p:nvSpPr>
        <p:spPr bwMode="auto">
          <a:xfrm>
            <a:off x="5724525" y="3211513"/>
            <a:ext cx="1008063" cy="358775"/>
          </a:xfrm>
          <a:prstGeom prst="rect">
            <a:avLst/>
          </a:prstGeom>
          <a:solidFill>
            <a:srgbClr val="CCFFCC"/>
          </a:solidFill>
          <a:ln w="28575" algn="ctr">
            <a:solidFill>
              <a:schemeClr val="tx1"/>
            </a:solidFill>
            <a:miter lim="800000"/>
            <a:headEnd/>
            <a:tailEnd/>
          </a:ln>
          <a:effectLst/>
        </p:spPr>
        <p:txBody>
          <a:bodyPr wrap="none" anchor="ctr"/>
          <a:lstStyle/>
          <a:p>
            <a:pPr>
              <a:spcBef>
                <a:spcPct val="0"/>
              </a:spcBef>
            </a:pPr>
            <a:r>
              <a:rPr lang="zh-CN" altLang="en-US" sz="2400">
                <a:ea typeface="楷体_GB2312" pitchFamily="49" charset="-122"/>
              </a:rPr>
              <a:t>写回</a:t>
            </a:r>
          </a:p>
        </p:txBody>
      </p:sp>
      <p:sp>
        <p:nvSpPr>
          <p:cNvPr id="1694763" name="Rectangle 43"/>
          <p:cNvSpPr>
            <a:spLocks noChangeArrowheads="1"/>
          </p:cNvSpPr>
          <p:nvPr/>
        </p:nvSpPr>
        <p:spPr bwMode="auto">
          <a:xfrm>
            <a:off x="2700338" y="3570288"/>
            <a:ext cx="1008062" cy="358775"/>
          </a:xfrm>
          <a:prstGeom prst="rect">
            <a:avLst/>
          </a:prstGeom>
          <a:solidFill>
            <a:srgbClr val="CCFF99"/>
          </a:solidFill>
          <a:ln w="28575" algn="ctr">
            <a:solidFill>
              <a:schemeClr val="tx1"/>
            </a:solidFill>
            <a:miter lim="800000"/>
            <a:headEnd/>
            <a:tailEnd/>
          </a:ln>
          <a:effectLst/>
        </p:spPr>
        <p:txBody>
          <a:bodyPr wrap="none" anchor="ctr"/>
          <a:lstStyle/>
          <a:p>
            <a:pPr>
              <a:spcBef>
                <a:spcPct val="0"/>
              </a:spcBef>
            </a:pPr>
            <a:r>
              <a:rPr lang="zh-CN" altLang="en-US" sz="2400">
                <a:ea typeface="楷体_GB2312" pitchFamily="49" charset="-122"/>
              </a:rPr>
              <a:t>取指</a:t>
            </a:r>
          </a:p>
        </p:txBody>
      </p:sp>
      <p:sp>
        <p:nvSpPr>
          <p:cNvPr id="1694764" name="Rectangle 44"/>
          <p:cNvSpPr>
            <a:spLocks noChangeArrowheads="1"/>
          </p:cNvSpPr>
          <p:nvPr/>
        </p:nvSpPr>
        <p:spPr bwMode="auto">
          <a:xfrm>
            <a:off x="3708400" y="3570288"/>
            <a:ext cx="1008063" cy="358775"/>
          </a:xfrm>
          <a:prstGeom prst="rect">
            <a:avLst/>
          </a:prstGeom>
          <a:solidFill>
            <a:srgbClr val="FFFF99"/>
          </a:solidFill>
          <a:ln w="28575" algn="ctr">
            <a:solidFill>
              <a:schemeClr val="tx1"/>
            </a:solidFill>
            <a:miter lim="800000"/>
            <a:headEnd/>
            <a:tailEnd/>
          </a:ln>
          <a:effectLst/>
        </p:spPr>
        <p:txBody>
          <a:bodyPr wrap="none" anchor="ctr"/>
          <a:lstStyle/>
          <a:p>
            <a:pPr>
              <a:spcBef>
                <a:spcPct val="0"/>
              </a:spcBef>
            </a:pPr>
            <a:r>
              <a:rPr lang="zh-CN" altLang="en-US" sz="2400">
                <a:ea typeface="楷体_GB2312" pitchFamily="49" charset="-122"/>
              </a:rPr>
              <a:t>译码</a:t>
            </a:r>
          </a:p>
        </p:txBody>
      </p:sp>
      <p:sp>
        <p:nvSpPr>
          <p:cNvPr id="1694765" name="Rectangle 45"/>
          <p:cNvSpPr>
            <a:spLocks noChangeArrowheads="1"/>
          </p:cNvSpPr>
          <p:nvPr/>
        </p:nvSpPr>
        <p:spPr bwMode="auto">
          <a:xfrm>
            <a:off x="4716463" y="3570288"/>
            <a:ext cx="1008062" cy="358775"/>
          </a:xfrm>
          <a:prstGeom prst="rect">
            <a:avLst/>
          </a:prstGeom>
          <a:solidFill>
            <a:srgbClr val="FFCCCC"/>
          </a:solidFill>
          <a:ln w="28575" algn="ctr">
            <a:solidFill>
              <a:schemeClr val="tx1"/>
            </a:solidFill>
            <a:miter lim="800000"/>
            <a:headEnd/>
            <a:tailEnd/>
          </a:ln>
          <a:effectLst/>
        </p:spPr>
        <p:txBody>
          <a:bodyPr wrap="none" anchor="ctr"/>
          <a:lstStyle/>
          <a:p>
            <a:pPr>
              <a:spcBef>
                <a:spcPct val="0"/>
              </a:spcBef>
            </a:pPr>
            <a:r>
              <a:rPr lang="zh-CN" altLang="en-US" sz="2400">
                <a:ea typeface="楷体_GB2312" pitchFamily="49" charset="-122"/>
              </a:rPr>
              <a:t>执行</a:t>
            </a:r>
          </a:p>
        </p:txBody>
      </p:sp>
      <p:sp>
        <p:nvSpPr>
          <p:cNvPr id="1694766" name="Rectangle 46"/>
          <p:cNvSpPr>
            <a:spLocks noChangeArrowheads="1"/>
          </p:cNvSpPr>
          <p:nvPr/>
        </p:nvSpPr>
        <p:spPr bwMode="auto">
          <a:xfrm>
            <a:off x="5724525" y="3570288"/>
            <a:ext cx="1008063" cy="358775"/>
          </a:xfrm>
          <a:prstGeom prst="rect">
            <a:avLst/>
          </a:prstGeom>
          <a:solidFill>
            <a:srgbClr val="CCFFCC"/>
          </a:solidFill>
          <a:ln w="28575" algn="ctr">
            <a:solidFill>
              <a:schemeClr val="tx1"/>
            </a:solidFill>
            <a:miter lim="800000"/>
            <a:headEnd/>
            <a:tailEnd/>
          </a:ln>
          <a:effectLst/>
        </p:spPr>
        <p:txBody>
          <a:bodyPr wrap="none" anchor="ctr"/>
          <a:lstStyle/>
          <a:p>
            <a:pPr>
              <a:spcBef>
                <a:spcPct val="0"/>
              </a:spcBef>
            </a:pPr>
            <a:r>
              <a:rPr lang="zh-CN" altLang="en-US" sz="2400">
                <a:ea typeface="楷体_GB2312" pitchFamily="49" charset="-122"/>
              </a:rPr>
              <a:t>写回</a:t>
            </a:r>
          </a:p>
        </p:txBody>
      </p:sp>
      <p:sp>
        <p:nvSpPr>
          <p:cNvPr id="1694767" name="Rectangle 47"/>
          <p:cNvSpPr>
            <a:spLocks noChangeArrowheads="1"/>
          </p:cNvSpPr>
          <p:nvPr/>
        </p:nvSpPr>
        <p:spPr bwMode="auto">
          <a:xfrm>
            <a:off x="2700338" y="3930650"/>
            <a:ext cx="1008062" cy="358775"/>
          </a:xfrm>
          <a:prstGeom prst="rect">
            <a:avLst/>
          </a:prstGeom>
          <a:solidFill>
            <a:srgbClr val="CCFF99"/>
          </a:solidFill>
          <a:ln w="28575" algn="ctr">
            <a:solidFill>
              <a:schemeClr val="tx1"/>
            </a:solidFill>
            <a:miter lim="800000"/>
            <a:headEnd/>
            <a:tailEnd/>
          </a:ln>
          <a:effectLst/>
        </p:spPr>
        <p:txBody>
          <a:bodyPr wrap="none" anchor="ctr"/>
          <a:lstStyle/>
          <a:p>
            <a:pPr>
              <a:spcBef>
                <a:spcPct val="0"/>
              </a:spcBef>
            </a:pPr>
            <a:r>
              <a:rPr lang="zh-CN" altLang="en-US" sz="2400">
                <a:ea typeface="楷体_GB2312" pitchFamily="49" charset="-122"/>
              </a:rPr>
              <a:t>取指</a:t>
            </a:r>
          </a:p>
        </p:txBody>
      </p:sp>
      <p:sp>
        <p:nvSpPr>
          <p:cNvPr id="1694768" name="Rectangle 48"/>
          <p:cNvSpPr>
            <a:spLocks noChangeArrowheads="1"/>
          </p:cNvSpPr>
          <p:nvPr/>
        </p:nvSpPr>
        <p:spPr bwMode="auto">
          <a:xfrm>
            <a:off x="3708400" y="3930650"/>
            <a:ext cx="1008063" cy="358775"/>
          </a:xfrm>
          <a:prstGeom prst="rect">
            <a:avLst/>
          </a:prstGeom>
          <a:solidFill>
            <a:srgbClr val="FFFF99"/>
          </a:solidFill>
          <a:ln w="28575" algn="ctr">
            <a:solidFill>
              <a:schemeClr val="tx1"/>
            </a:solidFill>
            <a:miter lim="800000"/>
            <a:headEnd/>
            <a:tailEnd/>
          </a:ln>
          <a:effectLst/>
        </p:spPr>
        <p:txBody>
          <a:bodyPr wrap="none" anchor="ctr"/>
          <a:lstStyle/>
          <a:p>
            <a:pPr>
              <a:spcBef>
                <a:spcPct val="0"/>
              </a:spcBef>
            </a:pPr>
            <a:r>
              <a:rPr lang="zh-CN" altLang="en-US" sz="2400">
                <a:ea typeface="楷体_GB2312" pitchFamily="49" charset="-122"/>
              </a:rPr>
              <a:t>译码</a:t>
            </a:r>
          </a:p>
        </p:txBody>
      </p:sp>
      <p:sp>
        <p:nvSpPr>
          <p:cNvPr id="1694769" name="Rectangle 49"/>
          <p:cNvSpPr>
            <a:spLocks noChangeArrowheads="1"/>
          </p:cNvSpPr>
          <p:nvPr/>
        </p:nvSpPr>
        <p:spPr bwMode="auto">
          <a:xfrm>
            <a:off x="4716463" y="3930650"/>
            <a:ext cx="1008062" cy="358775"/>
          </a:xfrm>
          <a:prstGeom prst="rect">
            <a:avLst/>
          </a:prstGeom>
          <a:solidFill>
            <a:srgbClr val="FFCCCC"/>
          </a:solidFill>
          <a:ln w="28575" algn="ctr">
            <a:solidFill>
              <a:schemeClr val="tx1"/>
            </a:solidFill>
            <a:miter lim="800000"/>
            <a:headEnd/>
            <a:tailEnd/>
          </a:ln>
          <a:effectLst/>
        </p:spPr>
        <p:txBody>
          <a:bodyPr wrap="none" anchor="ctr"/>
          <a:lstStyle/>
          <a:p>
            <a:pPr>
              <a:spcBef>
                <a:spcPct val="0"/>
              </a:spcBef>
            </a:pPr>
            <a:r>
              <a:rPr lang="zh-CN" altLang="en-US" sz="2400">
                <a:ea typeface="楷体_GB2312" pitchFamily="49" charset="-122"/>
              </a:rPr>
              <a:t>执行</a:t>
            </a:r>
          </a:p>
        </p:txBody>
      </p:sp>
      <p:sp>
        <p:nvSpPr>
          <p:cNvPr id="1694770" name="Rectangle 50"/>
          <p:cNvSpPr>
            <a:spLocks noChangeArrowheads="1"/>
          </p:cNvSpPr>
          <p:nvPr/>
        </p:nvSpPr>
        <p:spPr bwMode="auto">
          <a:xfrm>
            <a:off x="5724525" y="3930650"/>
            <a:ext cx="1008063" cy="358775"/>
          </a:xfrm>
          <a:prstGeom prst="rect">
            <a:avLst/>
          </a:prstGeom>
          <a:solidFill>
            <a:srgbClr val="CCFFCC"/>
          </a:solidFill>
          <a:ln w="28575" algn="ctr">
            <a:solidFill>
              <a:schemeClr val="tx1"/>
            </a:solidFill>
            <a:miter lim="800000"/>
            <a:headEnd/>
            <a:tailEnd/>
          </a:ln>
          <a:effectLst/>
        </p:spPr>
        <p:txBody>
          <a:bodyPr wrap="none" anchor="ctr"/>
          <a:lstStyle/>
          <a:p>
            <a:pPr>
              <a:spcBef>
                <a:spcPct val="0"/>
              </a:spcBef>
            </a:pPr>
            <a:r>
              <a:rPr lang="zh-CN" altLang="en-US" sz="2400">
                <a:ea typeface="楷体_GB2312" pitchFamily="49" charset="-122"/>
              </a:rPr>
              <a:t>写回</a:t>
            </a:r>
          </a:p>
        </p:txBody>
      </p:sp>
      <p:sp>
        <p:nvSpPr>
          <p:cNvPr id="1694771" name="Rectangle 51"/>
          <p:cNvSpPr>
            <a:spLocks noChangeArrowheads="1"/>
          </p:cNvSpPr>
          <p:nvPr/>
        </p:nvSpPr>
        <p:spPr bwMode="auto">
          <a:xfrm>
            <a:off x="3708400" y="4294188"/>
            <a:ext cx="1008063" cy="358775"/>
          </a:xfrm>
          <a:prstGeom prst="rect">
            <a:avLst/>
          </a:prstGeom>
          <a:solidFill>
            <a:srgbClr val="CCFF99"/>
          </a:solidFill>
          <a:ln w="28575" algn="ctr">
            <a:solidFill>
              <a:schemeClr val="tx1"/>
            </a:solidFill>
            <a:miter lim="800000"/>
            <a:headEnd/>
            <a:tailEnd/>
          </a:ln>
          <a:effectLst/>
        </p:spPr>
        <p:txBody>
          <a:bodyPr wrap="none" anchor="ctr"/>
          <a:lstStyle/>
          <a:p>
            <a:pPr>
              <a:spcBef>
                <a:spcPct val="0"/>
              </a:spcBef>
            </a:pPr>
            <a:r>
              <a:rPr lang="zh-CN" altLang="en-US" sz="2400">
                <a:ea typeface="楷体_GB2312" pitchFamily="49" charset="-122"/>
              </a:rPr>
              <a:t>取指</a:t>
            </a:r>
          </a:p>
        </p:txBody>
      </p:sp>
      <p:sp>
        <p:nvSpPr>
          <p:cNvPr id="1694772" name="Rectangle 52"/>
          <p:cNvSpPr>
            <a:spLocks noChangeArrowheads="1"/>
          </p:cNvSpPr>
          <p:nvPr/>
        </p:nvSpPr>
        <p:spPr bwMode="auto">
          <a:xfrm>
            <a:off x="4716463" y="4294188"/>
            <a:ext cx="1008062" cy="358775"/>
          </a:xfrm>
          <a:prstGeom prst="rect">
            <a:avLst/>
          </a:prstGeom>
          <a:solidFill>
            <a:srgbClr val="FFFF99"/>
          </a:solidFill>
          <a:ln w="28575" algn="ctr">
            <a:solidFill>
              <a:schemeClr val="tx1"/>
            </a:solidFill>
            <a:miter lim="800000"/>
            <a:headEnd/>
            <a:tailEnd/>
          </a:ln>
          <a:effectLst/>
        </p:spPr>
        <p:txBody>
          <a:bodyPr wrap="none" anchor="ctr"/>
          <a:lstStyle/>
          <a:p>
            <a:pPr>
              <a:spcBef>
                <a:spcPct val="0"/>
              </a:spcBef>
            </a:pPr>
            <a:r>
              <a:rPr lang="zh-CN" altLang="en-US" sz="2400">
                <a:ea typeface="楷体_GB2312" pitchFamily="49" charset="-122"/>
              </a:rPr>
              <a:t>译码</a:t>
            </a:r>
          </a:p>
        </p:txBody>
      </p:sp>
      <p:sp>
        <p:nvSpPr>
          <p:cNvPr id="1694773" name="Rectangle 53"/>
          <p:cNvSpPr>
            <a:spLocks noChangeArrowheads="1"/>
          </p:cNvSpPr>
          <p:nvPr/>
        </p:nvSpPr>
        <p:spPr bwMode="auto">
          <a:xfrm>
            <a:off x="5724525" y="4294188"/>
            <a:ext cx="1008063" cy="358775"/>
          </a:xfrm>
          <a:prstGeom prst="rect">
            <a:avLst/>
          </a:prstGeom>
          <a:solidFill>
            <a:srgbClr val="FFCCCC"/>
          </a:solidFill>
          <a:ln w="28575" algn="ctr">
            <a:solidFill>
              <a:schemeClr val="tx1"/>
            </a:solidFill>
            <a:miter lim="800000"/>
            <a:headEnd/>
            <a:tailEnd/>
          </a:ln>
          <a:effectLst/>
        </p:spPr>
        <p:txBody>
          <a:bodyPr wrap="none" anchor="ctr"/>
          <a:lstStyle/>
          <a:p>
            <a:pPr>
              <a:spcBef>
                <a:spcPct val="0"/>
              </a:spcBef>
            </a:pPr>
            <a:r>
              <a:rPr lang="zh-CN" altLang="en-US" sz="2400">
                <a:ea typeface="楷体_GB2312" pitchFamily="49" charset="-122"/>
              </a:rPr>
              <a:t>执行</a:t>
            </a:r>
          </a:p>
        </p:txBody>
      </p:sp>
      <p:sp>
        <p:nvSpPr>
          <p:cNvPr id="1694774" name="Rectangle 54"/>
          <p:cNvSpPr>
            <a:spLocks noChangeArrowheads="1"/>
          </p:cNvSpPr>
          <p:nvPr/>
        </p:nvSpPr>
        <p:spPr bwMode="auto">
          <a:xfrm>
            <a:off x="6732588" y="4294188"/>
            <a:ext cx="1008062" cy="358775"/>
          </a:xfrm>
          <a:prstGeom prst="rect">
            <a:avLst/>
          </a:prstGeom>
          <a:solidFill>
            <a:srgbClr val="CCFFCC"/>
          </a:solidFill>
          <a:ln w="28575" algn="ctr">
            <a:solidFill>
              <a:schemeClr val="tx1"/>
            </a:solidFill>
            <a:miter lim="800000"/>
            <a:headEnd/>
            <a:tailEnd/>
          </a:ln>
          <a:effectLst/>
        </p:spPr>
        <p:txBody>
          <a:bodyPr wrap="none" anchor="ctr"/>
          <a:lstStyle/>
          <a:p>
            <a:pPr>
              <a:spcBef>
                <a:spcPct val="0"/>
              </a:spcBef>
            </a:pPr>
            <a:r>
              <a:rPr lang="zh-CN" altLang="en-US" sz="2400">
                <a:ea typeface="楷体_GB2312" pitchFamily="49" charset="-122"/>
              </a:rPr>
              <a:t>写回</a:t>
            </a:r>
          </a:p>
        </p:txBody>
      </p:sp>
      <p:sp>
        <p:nvSpPr>
          <p:cNvPr id="1694775" name="Rectangle 55"/>
          <p:cNvSpPr>
            <a:spLocks noChangeArrowheads="1"/>
          </p:cNvSpPr>
          <p:nvPr/>
        </p:nvSpPr>
        <p:spPr bwMode="auto">
          <a:xfrm>
            <a:off x="3708400" y="4652963"/>
            <a:ext cx="1008063" cy="358775"/>
          </a:xfrm>
          <a:prstGeom prst="rect">
            <a:avLst/>
          </a:prstGeom>
          <a:solidFill>
            <a:srgbClr val="CCFF99"/>
          </a:solidFill>
          <a:ln w="28575" algn="ctr">
            <a:solidFill>
              <a:schemeClr val="tx1"/>
            </a:solidFill>
            <a:miter lim="800000"/>
            <a:headEnd/>
            <a:tailEnd/>
          </a:ln>
          <a:effectLst/>
        </p:spPr>
        <p:txBody>
          <a:bodyPr wrap="none" anchor="ctr"/>
          <a:lstStyle/>
          <a:p>
            <a:pPr>
              <a:spcBef>
                <a:spcPct val="0"/>
              </a:spcBef>
            </a:pPr>
            <a:r>
              <a:rPr lang="zh-CN" altLang="en-US" sz="2400">
                <a:ea typeface="楷体_GB2312" pitchFamily="49" charset="-122"/>
              </a:rPr>
              <a:t>取指</a:t>
            </a:r>
          </a:p>
        </p:txBody>
      </p:sp>
      <p:sp>
        <p:nvSpPr>
          <p:cNvPr id="1694776" name="Rectangle 56"/>
          <p:cNvSpPr>
            <a:spLocks noChangeArrowheads="1"/>
          </p:cNvSpPr>
          <p:nvPr/>
        </p:nvSpPr>
        <p:spPr bwMode="auto">
          <a:xfrm>
            <a:off x="4716463" y="4652963"/>
            <a:ext cx="1008062" cy="358775"/>
          </a:xfrm>
          <a:prstGeom prst="rect">
            <a:avLst/>
          </a:prstGeom>
          <a:solidFill>
            <a:srgbClr val="FFFF99"/>
          </a:solidFill>
          <a:ln w="28575" algn="ctr">
            <a:solidFill>
              <a:schemeClr val="tx1"/>
            </a:solidFill>
            <a:miter lim="800000"/>
            <a:headEnd/>
            <a:tailEnd/>
          </a:ln>
          <a:effectLst/>
        </p:spPr>
        <p:txBody>
          <a:bodyPr wrap="none" anchor="ctr"/>
          <a:lstStyle/>
          <a:p>
            <a:pPr>
              <a:spcBef>
                <a:spcPct val="0"/>
              </a:spcBef>
            </a:pPr>
            <a:r>
              <a:rPr lang="zh-CN" altLang="en-US" sz="2400">
                <a:ea typeface="楷体_GB2312" pitchFamily="49" charset="-122"/>
              </a:rPr>
              <a:t>译码</a:t>
            </a:r>
          </a:p>
        </p:txBody>
      </p:sp>
      <p:sp>
        <p:nvSpPr>
          <p:cNvPr id="1694777" name="Rectangle 57"/>
          <p:cNvSpPr>
            <a:spLocks noChangeArrowheads="1"/>
          </p:cNvSpPr>
          <p:nvPr/>
        </p:nvSpPr>
        <p:spPr bwMode="auto">
          <a:xfrm>
            <a:off x="5724525" y="4652963"/>
            <a:ext cx="1008063" cy="358775"/>
          </a:xfrm>
          <a:prstGeom prst="rect">
            <a:avLst/>
          </a:prstGeom>
          <a:solidFill>
            <a:srgbClr val="FFCCCC"/>
          </a:solidFill>
          <a:ln w="28575" algn="ctr">
            <a:solidFill>
              <a:schemeClr val="tx1"/>
            </a:solidFill>
            <a:miter lim="800000"/>
            <a:headEnd/>
            <a:tailEnd/>
          </a:ln>
          <a:effectLst/>
        </p:spPr>
        <p:txBody>
          <a:bodyPr wrap="none" anchor="ctr"/>
          <a:lstStyle/>
          <a:p>
            <a:pPr>
              <a:spcBef>
                <a:spcPct val="0"/>
              </a:spcBef>
            </a:pPr>
            <a:r>
              <a:rPr lang="zh-CN" altLang="en-US" sz="2400">
                <a:ea typeface="楷体_GB2312" pitchFamily="49" charset="-122"/>
              </a:rPr>
              <a:t>执行</a:t>
            </a:r>
          </a:p>
        </p:txBody>
      </p:sp>
      <p:sp>
        <p:nvSpPr>
          <p:cNvPr id="1694778" name="Rectangle 58"/>
          <p:cNvSpPr>
            <a:spLocks noChangeArrowheads="1"/>
          </p:cNvSpPr>
          <p:nvPr/>
        </p:nvSpPr>
        <p:spPr bwMode="auto">
          <a:xfrm>
            <a:off x="6732588" y="4652963"/>
            <a:ext cx="1008062" cy="358775"/>
          </a:xfrm>
          <a:prstGeom prst="rect">
            <a:avLst/>
          </a:prstGeom>
          <a:solidFill>
            <a:srgbClr val="CCFFCC"/>
          </a:solidFill>
          <a:ln w="28575" algn="ctr">
            <a:solidFill>
              <a:schemeClr val="tx1"/>
            </a:solidFill>
            <a:miter lim="800000"/>
            <a:headEnd/>
            <a:tailEnd/>
          </a:ln>
          <a:effectLst/>
        </p:spPr>
        <p:txBody>
          <a:bodyPr wrap="none" anchor="ctr"/>
          <a:lstStyle/>
          <a:p>
            <a:pPr>
              <a:spcBef>
                <a:spcPct val="0"/>
              </a:spcBef>
            </a:pPr>
            <a:r>
              <a:rPr lang="zh-CN" altLang="en-US" sz="2400">
                <a:ea typeface="楷体_GB2312" pitchFamily="49" charset="-122"/>
              </a:rPr>
              <a:t>写回</a:t>
            </a:r>
          </a:p>
        </p:txBody>
      </p:sp>
      <p:sp>
        <p:nvSpPr>
          <p:cNvPr id="1694779" name="Rectangle 59"/>
          <p:cNvSpPr>
            <a:spLocks noChangeArrowheads="1"/>
          </p:cNvSpPr>
          <p:nvPr/>
        </p:nvSpPr>
        <p:spPr bwMode="auto">
          <a:xfrm>
            <a:off x="3708400" y="5013325"/>
            <a:ext cx="1008063" cy="358775"/>
          </a:xfrm>
          <a:prstGeom prst="rect">
            <a:avLst/>
          </a:prstGeom>
          <a:solidFill>
            <a:srgbClr val="CCFF99"/>
          </a:solidFill>
          <a:ln w="28575" algn="ctr">
            <a:solidFill>
              <a:schemeClr val="tx1"/>
            </a:solidFill>
            <a:miter lim="800000"/>
            <a:headEnd/>
            <a:tailEnd/>
          </a:ln>
          <a:effectLst/>
        </p:spPr>
        <p:txBody>
          <a:bodyPr wrap="none" anchor="ctr"/>
          <a:lstStyle/>
          <a:p>
            <a:pPr>
              <a:spcBef>
                <a:spcPct val="0"/>
              </a:spcBef>
            </a:pPr>
            <a:r>
              <a:rPr lang="zh-CN" altLang="en-US" sz="2400">
                <a:ea typeface="楷体_GB2312" pitchFamily="49" charset="-122"/>
              </a:rPr>
              <a:t>取指</a:t>
            </a:r>
          </a:p>
        </p:txBody>
      </p:sp>
      <p:sp>
        <p:nvSpPr>
          <p:cNvPr id="1694780" name="Rectangle 60"/>
          <p:cNvSpPr>
            <a:spLocks noChangeArrowheads="1"/>
          </p:cNvSpPr>
          <p:nvPr/>
        </p:nvSpPr>
        <p:spPr bwMode="auto">
          <a:xfrm>
            <a:off x="4716463" y="5013325"/>
            <a:ext cx="1008062" cy="358775"/>
          </a:xfrm>
          <a:prstGeom prst="rect">
            <a:avLst/>
          </a:prstGeom>
          <a:solidFill>
            <a:srgbClr val="FFFF99"/>
          </a:solidFill>
          <a:ln w="28575" algn="ctr">
            <a:solidFill>
              <a:schemeClr val="tx1"/>
            </a:solidFill>
            <a:miter lim="800000"/>
            <a:headEnd/>
            <a:tailEnd/>
          </a:ln>
          <a:effectLst/>
        </p:spPr>
        <p:txBody>
          <a:bodyPr wrap="none" anchor="ctr"/>
          <a:lstStyle/>
          <a:p>
            <a:pPr>
              <a:spcBef>
                <a:spcPct val="0"/>
              </a:spcBef>
            </a:pPr>
            <a:r>
              <a:rPr lang="zh-CN" altLang="en-US" sz="2400">
                <a:ea typeface="楷体_GB2312" pitchFamily="49" charset="-122"/>
              </a:rPr>
              <a:t>译码</a:t>
            </a:r>
          </a:p>
        </p:txBody>
      </p:sp>
      <p:sp>
        <p:nvSpPr>
          <p:cNvPr id="1694781" name="Rectangle 61"/>
          <p:cNvSpPr>
            <a:spLocks noChangeArrowheads="1"/>
          </p:cNvSpPr>
          <p:nvPr/>
        </p:nvSpPr>
        <p:spPr bwMode="auto">
          <a:xfrm>
            <a:off x="5724525" y="5013325"/>
            <a:ext cx="1008063" cy="358775"/>
          </a:xfrm>
          <a:prstGeom prst="rect">
            <a:avLst/>
          </a:prstGeom>
          <a:solidFill>
            <a:srgbClr val="FFCCCC"/>
          </a:solidFill>
          <a:ln w="28575" algn="ctr">
            <a:solidFill>
              <a:schemeClr val="tx1"/>
            </a:solidFill>
            <a:miter lim="800000"/>
            <a:headEnd/>
            <a:tailEnd/>
          </a:ln>
          <a:effectLst/>
        </p:spPr>
        <p:txBody>
          <a:bodyPr wrap="none" anchor="ctr"/>
          <a:lstStyle/>
          <a:p>
            <a:pPr>
              <a:spcBef>
                <a:spcPct val="0"/>
              </a:spcBef>
            </a:pPr>
            <a:r>
              <a:rPr lang="zh-CN" altLang="en-US" sz="2400">
                <a:ea typeface="楷体_GB2312" pitchFamily="49" charset="-122"/>
              </a:rPr>
              <a:t>执行</a:t>
            </a:r>
          </a:p>
        </p:txBody>
      </p:sp>
      <p:sp>
        <p:nvSpPr>
          <p:cNvPr id="1694782" name="Rectangle 62"/>
          <p:cNvSpPr>
            <a:spLocks noChangeArrowheads="1"/>
          </p:cNvSpPr>
          <p:nvPr/>
        </p:nvSpPr>
        <p:spPr bwMode="auto">
          <a:xfrm>
            <a:off x="6732588" y="5013325"/>
            <a:ext cx="1008062" cy="358775"/>
          </a:xfrm>
          <a:prstGeom prst="rect">
            <a:avLst/>
          </a:prstGeom>
          <a:solidFill>
            <a:srgbClr val="CCFFCC"/>
          </a:solidFill>
          <a:ln w="28575" algn="ctr">
            <a:solidFill>
              <a:schemeClr val="tx1"/>
            </a:solidFill>
            <a:miter lim="800000"/>
            <a:headEnd/>
            <a:tailEnd/>
          </a:ln>
          <a:effectLst/>
        </p:spPr>
        <p:txBody>
          <a:bodyPr wrap="none" anchor="ctr"/>
          <a:lstStyle/>
          <a:p>
            <a:pPr>
              <a:spcBef>
                <a:spcPct val="0"/>
              </a:spcBef>
            </a:pPr>
            <a:r>
              <a:rPr lang="zh-CN" altLang="en-US" sz="2400">
                <a:ea typeface="楷体_GB2312" pitchFamily="49" charset="-122"/>
              </a:rPr>
              <a:t>写回</a:t>
            </a:r>
          </a:p>
        </p:txBody>
      </p:sp>
      <p:sp>
        <p:nvSpPr>
          <p:cNvPr id="1694783" name="Line 63"/>
          <p:cNvSpPr>
            <a:spLocks noChangeShapeType="1"/>
          </p:cNvSpPr>
          <p:nvPr/>
        </p:nvSpPr>
        <p:spPr bwMode="auto">
          <a:xfrm flipV="1">
            <a:off x="5724525" y="1052513"/>
            <a:ext cx="0" cy="1081087"/>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694784" name="Line 64"/>
          <p:cNvSpPr>
            <a:spLocks noChangeShapeType="1"/>
          </p:cNvSpPr>
          <p:nvPr/>
        </p:nvSpPr>
        <p:spPr bwMode="auto">
          <a:xfrm flipV="1">
            <a:off x="6732588" y="1052513"/>
            <a:ext cx="0" cy="2160587"/>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694785" name="Line 65"/>
          <p:cNvSpPr>
            <a:spLocks noChangeShapeType="1"/>
          </p:cNvSpPr>
          <p:nvPr/>
        </p:nvSpPr>
        <p:spPr bwMode="auto">
          <a:xfrm flipV="1">
            <a:off x="7740650" y="1052513"/>
            <a:ext cx="0" cy="3240087"/>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694786" name="Line 66"/>
          <p:cNvSpPr>
            <a:spLocks noChangeShapeType="1"/>
          </p:cNvSpPr>
          <p:nvPr/>
        </p:nvSpPr>
        <p:spPr bwMode="auto">
          <a:xfrm flipH="1">
            <a:off x="684213" y="3213100"/>
            <a:ext cx="1008062"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694787" name="Line 67"/>
          <p:cNvSpPr>
            <a:spLocks noChangeShapeType="1"/>
          </p:cNvSpPr>
          <p:nvPr/>
        </p:nvSpPr>
        <p:spPr bwMode="auto">
          <a:xfrm flipH="1">
            <a:off x="684213" y="2852738"/>
            <a:ext cx="1008062"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694788" name="Line 68"/>
          <p:cNvSpPr>
            <a:spLocks noChangeShapeType="1"/>
          </p:cNvSpPr>
          <p:nvPr/>
        </p:nvSpPr>
        <p:spPr bwMode="auto">
          <a:xfrm flipH="1">
            <a:off x="684213" y="2492375"/>
            <a:ext cx="1008062"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694789" name="Line 69"/>
          <p:cNvSpPr>
            <a:spLocks noChangeShapeType="1"/>
          </p:cNvSpPr>
          <p:nvPr/>
        </p:nvSpPr>
        <p:spPr bwMode="auto">
          <a:xfrm flipH="1">
            <a:off x="684213" y="3573463"/>
            <a:ext cx="2016125"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694790" name="Line 70"/>
          <p:cNvSpPr>
            <a:spLocks noChangeShapeType="1"/>
          </p:cNvSpPr>
          <p:nvPr/>
        </p:nvSpPr>
        <p:spPr bwMode="auto">
          <a:xfrm flipH="1">
            <a:off x="684213" y="3933825"/>
            <a:ext cx="2016125"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694791" name="Line 71"/>
          <p:cNvSpPr>
            <a:spLocks noChangeShapeType="1"/>
          </p:cNvSpPr>
          <p:nvPr/>
        </p:nvSpPr>
        <p:spPr bwMode="auto">
          <a:xfrm flipH="1">
            <a:off x="684213" y="4292600"/>
            <a:ext cx="2016125"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694792" name="Line 72"/>
          <p:cNvSpPr>
            <a:spLocks noChangeShapeType="1"/>
          </p:cNvSpPr>
          <p:nvPr/>
        </p:nvSpPr>
        <p:spPr bwMode="auto">
          <a:xfrm flipH="1">
            <a:off x="684213" y="4652963"/>
            <a:ext cx="3024187"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694793" name="Line 73"/>
          <p:cNvSpPr>
            <a:spLocks noChangeShapeType="1"/>
          </p:cNvSpPr>
          <p:nvPr/>
        </p:nvSpPr>
        <p:spPr bwMode="auto">
          <a:xfrm flipH="1">
            <a:off x="684213" y="5013325"/>
            <a:ext cx="3024187"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694794" name="Line 74"/>
          <p:cNvSpPr>
            <a:spLocks noChangeShapeType="1"/>
          </p:cNvSpPr>
          <p:nvPr/>
        </p:nvSpPr>
        <p:spPr bwMode="auto">
          <a:xfrm flipH="1">
            <a:off x="684213" y="5373688"/>
            <a:ext cx="3024187"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694795" name="Rectangle 75"/>
          <p:cNvSpPr>
            <a:spLocks noChangeArrowheads="1"/>
          </p:cNvSpPr>
          <p:nvPr/>
        </p:nvSpPr>
        <p:spPr bwMode="auto">
          <a:xfrm>
            <a:off x="468313" y="620713"/>
            <a:ext cx="431800" cy="431800"/>
          </a:xfrm>
          <a:prstGeom prst="rect">
            <a:avLst/>
          </a:prstGeom>
          <a:noFill/>
          <a:ln w="28575" algn="ctr">
            <a:noFill/>
            <a:miter lim="800000"/>
            <a:headEnd/>
            <a:tailEnd/>
          </a:ln>
          <a:effectLst/>
        </p:spPr>
        <p:txBody>
          <a:bodyPr wrap="none"/>
          <a:lstStyle/>
          <a:p>
            <a:pPr>
              <a:spcBef>
                <a:spcPct val="0"/>
              </a:spcBef>
            </a:pPr>
            <a:r>
              <a:rPr lang="en-US" altLang="zh-CN" sz="2400">
                <a:solidFill>
                  <a:srgbClr val="CC0099"/>
                </a:solidFill>
              </a:rPr>
              <a:t>0</a:t>
            </a:r>
            <a:endParaRPr lang="en-US" altLang="zh-CN" sz="2400" baseline="-25000">
              <a:solidFill>
                <a:srgbClr val="CC0099"/>
              </a:solidFill>
            </a:endParaRPr>
          </a:p>
        </p:txBody>
      </p:sp>
      <p:sp>
        <p:nvSpPr>
          <p:cNvPr id="1694796" name="Rectangle 76"/>
          <p:cNvSpPr>
            <a:spLocks noChangeArrowheads="1"/>
          </p:cNvSpPr>
          <p:nvPr/>
        </p:nvSpPr>
        <p:spPr bwMode="auto">
          <a:xfrm>
            <a:off x="250825" y="1341438"/>
            <a:ext cx="431800" cy="431800"/>
          </a:xfrm>
          <a:prstGeom prst="rect">
            <a:avLst/>
          </a:prstGeom>
          <a:noFill/>
          <a:ln w="28575" algn="ctr">
            <a:noFill/>
            <a:miter lim="800000"/>
            <a:headEnd/>
            <a:tailEnd/>
          </a:ln>
          <a:effectLst/>
        </p:spPr>
        <p:txBody>
          <a:bodyPr wrap="none" anchor="ctr"/>
          <a:lstStyle/>
          <a:p>
            <a:pPr>
              <a:spcBef>
                <a:spcPct val="0"/>
              </a:spcBef>
            </a:pPr>
            <a:r>
              <a:rPr lang="en-US" altLang="zh-CN" sz="2400">
                <a:solidFill>
                  <a:srgbClr val="CC0099"/>
                </a:solidFill>
              </a:rPr>
              <a:t>I</a:t>
            </a:r>
            <a:r>
              <a:rPr lang="en-US" altLang="zh-CN" sz="2400" baseline="-25000">
                <a:solidFill>
                  <a:srgbClr val="CC0099"/>
                </a:solidFill>
              </a:rPr>
              <a:t>2</a:t>
            </a:r>
          </a:p>
        </p:txBody>
      </p:sp>
      <p:sp>
        <p:nvSpPr>
          <p:cNvPr id="1694797" name="Rectangle 77"/>
          <p:cNvSpPr>
            <a:spLocks noChangeArrowheads="1"/>
          </p:cNvSpPr>
          <p:nvPr/>
        </p:nvSpPr>
        <p:spPr bwMode="auto">
          <a:xfrm>
            <a:off x="250825" y="1700213"/>
            <a:ext cx="431800" cy="431800"/>
          </a:xfrm>
          <a:prstGeom prst="rect">
            <a:avLst/>
          </a:prstGeom>
          <a:noFill/>
          <a:ln w="28575" algn="ctr">
            <a:noFill/>
            <a:miter lim="800000"/>
            <a:headEnd/>
            <a:tailEnd/>
          </a:ln>
          <a:effectLst/>
        </p:spPr>
        <p:txBody>
          <a:bodyPr wrap="none" anchor="ctr"/>
          <a:lstStyle/>
          <a:p>
            <a:pPr>
              <a:spcBef>
                <a:spcPct val="0"/>
              </a:spcBef>
            </a:pPr>
            <a:r>
              <a:rPr lang="en-US" altLang="zh-CN" sz="2400">
                <a:solidFill>
                  <a:srgbClr val="CC0099"/>
                </a:solidFill>
              </a:rPr>
              <a:t>I</a:t>
            </a:r>
            <a:r>
              <a:rPr lang="en-US" altLang="zh-CN" sz="2400" baseline="-25000">
                <a:solidFill>
                  <a:srgbClr val="CC0099"/>
                </a:solidFill>
              </a:rPr>
              <a:t>3</a:t>
            </a:r>
          </a:p>
        </p:txBody>
      </p:sp>
      <p:sp>
        <p:nvSpPr>
          <p:cNvPr id="1694798" name="Rectangle 78"/>
          <p:cNvSpPr>
            <a:spLocks noChangeArrowheads="1"/>
          </p:cNvSpPr>
          <p:nvPr/>
        </p:nvSpPr>
        <p:spPr bwMode="auto">
          <a:xfrm>
            <a:off x="1260475" y="2060575"/>
            <a:ext cx="431800" cy="431800"/>
          </a:xfrm>
          <a:prstGeom prst="rect">
            <a:avLst/>
          </a:prstGeom>
          <a:noFill/>
          <a:ln w="28575" algn="ctr">
            <a:noFill/>
            <a:miter lim="800000"/>
            <a:headEnd/>
            <a:tailEnd/>
          </a:ln>
          <a:effectLst/>
        </p:spPr>
        <p:txBody>
          <a:bodyPr wrap="none" anchor="ctr"/>
          <a:lstStyle/>
          <a:p>
            <a:pPr>
              <a:spcBef>
                <a:spcPct val="0"/>
              </a:spcBef>
            </a:pPr>
            <a:r>
              <a:rPr lang="en-US" altLang="zh-CN" sz="2400">
                <a:solidFill>
                  <a:srgbClr val="CC0099"/>
                </a:solidFill>
              </a:rPr>
              <a:t>I</a:t>
            </a:r>
            <a:r>
              <a:rPr lang="en-US" altLang="zh-CN" sz="2400" baseline="-25000">
                <a:solidFill>
                  <a:srgbClr val="CC0099"/>
                </a:solidFill>
              </a:rPr>
              <a:t>4</a:t>
            </a:r>
          </a:p>
        </p:txBody>
      </p:sp>
      <p:sp>
        <p:nvSpPr>
          <p:cNvPr id="1694799" name="Rectangle 79"/>
          <p:cNvSpPr>
            <a:spLocks noChangeArrowheads="1"/>
          </p:cNvSpPr>
          <p:nvPr/>
        </p:nvSpPr>
        <p:spPr bwMode="auto">
          <a:xfrm>
            <a:off x="1260475" y="2420938"/>
            <a:ext cx="431800" cy="431800"/>
          </a:xfrm>
          <a:prstGeom prst="rect">
            <a:avLst/>
          </a:prstGeom>
          <a:noFill/>
          <a:ln w="28575" algn="ctr">
            <a:noFill/>
            <a:miter lim="800000"/>
            <a:headEnd/>
            <a:tailEnd/>
          </a:ln>
          <a:effectLst/>
        </p:spPr>
        <p:txBody>
          <a:bodyPr wrap="none" anchor="ctr"/>
          <a:lstStyle/>
          <a:p>
            <a:pPr>
              <a:spcBef>
                <a:spcPct val="0"/>
              </a:spcBef>
            </a:pPr>
            <a:r>
              <a:rPr lang="en-US" altLang="zh-CN" sz="2400">
                <a:solidFill>
                  <a:srgbClr val="CC0099"/>
                </a:solidFill>
              </a:rPr>
              <a:t>I</a:t>
            </a:r>
            <a:r>
              <a:rPr lang="en-US" altLang="zh-CN" sz="2400" baseline="-25000">
                <a:solidFill>
                  <a:srgbClr val="CC0099"/>
                </a:solidFill>
              </a:rPr>
              <a:t>5</a:t>
            </a:r>
          </a:p>
        </p:txBody>
      </p:sp>
      <p:sp>
        <p:nvSpPr>
          <p:cNvPr id="1694800" name="Rectangle 80"/>
          <p:cNvSpPr>
            <a:spLocks noChangeArrowheads="1"/>
          </p:cNvSpPr>
          <p:nvPr/>
        </p:nvSpPr>
        <p:spPr bwMode="auto">
          <a:xfrm>
            <a:off x="1260475" y="2779713"/>
            <a:ext cx="431800" cy="431800"/>
          </a:xfrm>
          <a:prstGeom prst="rect">
            <a:avLst/>
          </a:prstGeom>
          <a:noFill/>
          <a:ln w="28575" algn="ctr">
            <a:noFill/>
            <a:miter lim="800000"/>
            <a:headEnd/>
            <a:tailEnd/>
          </a:ln>
          <a:effectLst/>
        </p:spPr>
        <p:txBody>
          <a:bodyPr wrap="none" anchor="ctr"/>
          <a:lstStyle/>
          <a:p>
            <a:pPr>
              <a:spcBef>
                <a:spcPct val="0"/>
              </a:spcBef>
            </a:pPr>
            <a:r>
              <a:rPr lang="en-US" altLang="zh-CN" sz="2400">
                <a:solidFill>
                  <a:srgbClr val="CC0099"/>
                </a:solidFill>
              </a:rPr>
              <a:t>I</a:t>
            </a:r>
            <a:r>
              <a:rPr lang="en-US" altLang="zh-CN" sz="2400" baseline="-25000">
                <a:solidFill>
                  <a:srgbClr val="CC0099"/>
                </a:solidFill>
              </a:rPr>
              <a:t>6</a:t>
            </a:r>
          </a:p>
        </p:txBody>
      </p:sp>
      <p:sp>
        <p:nvSpPr>
          <p:cNvPr id="1694801" name="Rectangle 81"/>
          <p:cNvSpPr>
            <a:spLocks noChangeArrowheads="1"/>
          </p:cNvSpPr>
          <p:nvPr/>
        </p:nvSpPr>
        <p:spPr bwMode="auto">
          <a:xfrm>
            <a:off x="2268538" y="3141663"/>
            <a:ext cx="431800" cy="431800"/>
          </a:xfrm>
          <a:prstGeom prst="rect">
            <a:avLst/>
          </a:prstGeom>
          <a:noFill/>
          <a:ln w="28575" algn="ctr">
            <a:noFill/>
            <a:miter lim="800000"/>
            <a:headEnd/>
            <a:tailEnd/>
          </a:ln>
          <a:effectLst/>
        </p:spPr>
        <p:txBody>
          <a:bodyPr wrap="none" anchor="ctr"/>
          <a:lstStyle/>
          <a:p>
            <a:pPr>
              <a:spcBef>
                <a:spcPct val="0"/>
              </a:spcBef>
            </a:pPr>
            <a:r>
              <a:rPr lang="en-US" altLang="zh-CN" sz="2400">
                <a:solidFill>
                  <a:srgbClr val="CC0099"/>
                </a:solidFill>
              </a:rPr>
              <a:t>I</a:t>
            </a:r>
            <a:r>
              <a:rPr lang="en-US" altLang="zh-CN" sz="2400" baseline="-25000">
                <a:solidFill>
                  <a:srgbClr val="CC0099"/>
                </a:solidFill>
              </a:rPr>
              <a:t>7</a:t>
            </a:r>
          </a:p>
        </p:txBody>
      </p:sp>
      <p:sp>
        <p:nvSpPr>
          <p:cNvPr id="1694802" name="Rectangle 82"/>
          <p:cNvSpPr>
            <a:spLocks noChangeArrowheads="1"/>
          </p:cNvSpPr>
          <p:nvPr/>
        </p:nvSpPr>
        <p:spPr bwMode="auto">
          <a:xfrm>
            <a:off x="2268538" y="3500438"/>
            <a:ext cx="431800" cy="431800"/>
          </a:xfrm>
          <a:prstGeom prst="rect">
            <a:avLst/>
          </a:prstGeom>
          <a:noFill/>
          <a:ln w="28575" algn="ctr">
            <a:noFill/>
            <a:miter lim="800000"/>
            <a:headEnd/>
            <a:tailEnd/>
          </a:ln>
          <a:effectLst/>
        </p:spPr>
        <p:txBody>
          <a:bodyPr wrap="none" anchor="ctr"/>
          <a:lstStyle/>
          <a:p>
            <a:pPr>
              <a:spcBef>
                <a:spcPct val="0"/>
              </a:spcBef>
            </a:pPr>
            <a:r>
              <a:rPr lang="en-US" altLang="zh-CN" sz="2400">
                <a:solidFill>
                  <a:srgbClr val="CC0099"/>
                </a:solidFill>
              </a:rPr>
              <a:t>I</a:t>
            </a:r>
            <a:r>
              <a:rPr lang="en-US" altLang="zh-CN" sz="2400" baseline="-25000">
                <a:solidFill>
                  <a:srgbClr val="CC0099"/>
                </a:solidFill>
              </a:rPr>
              <a:t>8</a:t>
            </a:r>
          </a:p>
        </p:txBody>
      </p:sp>
      <p:sp>
        <p:nvSpPr>
          <p:cNvPr id="1694803" name="Rectangle 83"/>
          <p:cNvSpPr>
            <a:spLocks noChangeArrowheads="1"/>
          </p:cNvSpPr>
          <p:nvPr/>
        </p:nvSpPr>
        <p:spPr bwMode="auto">
          <a:xfrm>
            <a:off x="2268538" y="3860800"/>
            <a:ext cx="431800" cy="431800"/>
          </a:xfrm>
          <a:prstGeom prst="rect">
            <a:avLst/>
          </a:prstGeom>
          <a:noFill/>
          <a:ln w="28575" algn="ctr">
            <a:noFill/>
            <a:miter lim="800000"/>
            <a:headEnd/>
            <a:tailEnd/>
          </a:ln>
          <a:effectLst/>
        </p:spPr>
        <p:txBody>
          <a:bodyPr wrap="none" anchor="ctr"/>
          <a:lstStyle/>
          <a:p>
            <a:pPr>
              <a:spcBef>
                <a:spcPct val="0"/>
              </a:spcBef>
            </a:pPr>
            <a:r>
              <a:rPr lang="en-US" altLang="zh-CN" sz="2400">
                <a:solidFill>
                  <a:srgbClr val="CC0099"/>
                </a:solidFill>
              </a:rPr>
              <a:t>I</a:t>
            </a:r>
            <a:r>
              <a:rPr lang="en-US" altLang="zh-CN" sz="2400" baseline="-25000">
                <a:solidFill>
                  <a:srgbClr val="CC0099"/>
                </a:solidFill>
              </a:rPr>
              <a:t>9</a:t>
            </a:r>
          </a:p>
        </p:txBody>
      </p:sp>
      <p:sp>
        <p:nvSpPr>
          <p:cNvPr id="1694804" name="Rectangle 84"/>
          <p:cNvSpPr>
            <a:spLocks noChangeArrowheads="1"/>
          </p:cNvSpPr>
          <p:nvPr/>
        </p:nvSpPr>
        <p:spPr bwMode="auto">
          <a:xfrm>
            <a:off x="3203575" y="4221163"/>
            <a:ext cx="431800" cy="431800"/>
          </a:xfrm>
          <a:prstGeom prst="rect">
            <a:avLst/>
          </a:prstGeom>
          <a:noFill/>
          <a:ln w="28575" algn="ctr">
            <a:noFill/>
            <a:miter lim="800000"/>
            <a:headEnd/>
            <a:tailEnd/>
          </a:ln>
          <a:effectLst/>
        </p:spPr>
        <p:txBody>
          <a:bodyPr wrap="none" anchor="ctr"/>
          <a:lstStyle/>
          <a:p>
            <a:pPr>
              <a:spcBef>
                <a:spcPct val="0"/>
              </a:spcBef>
            </a:pPr>
            <a:r>
              <a:rPr lang="en-US" altLang="zh-CN" sz="2400">
                <a:solidFill>
                  <a:srgbClr val="CC0099"/>
                </a:solidFill>
              </a:rPr>
              <a:t>I</a:t>
            </a:r>
            <a:r>
              <a:rPr lang="en-US" altLang="zh-CN" sz="2400" baseline="-25000">
                <a:solidFill>
                  <a:srgbClr val="CC0099"/>
                </a:solidFill>
              </a:rPr>
              <a:t>10</a:t>
            </a:r>
          </a:p>
        </p:txBody>
      </p:sp>
      <p:sp>
        <p:nvSpPr>
          <p:cNvPr id="1694805" name="Rectangle 85"/>
          <p:cNvSpPr>
            <a:spLocks noChangeArrowheads="1"/>
          </p:cNvSpPr>
          <p:nvPr/>
        </p:nvSpPr>
        <p:spPr bwMode="auto">
          <a:xfrm>
            <a:off x="3203575" y="4579938"/>
            <a:ext cx="431800" cy="431800"/>
          </a:xfrm>
          <a:prstGeom prst="rect">
            <a:avLst/>
          </a:prstGeom>
          <a:noFill/>
          <a:ln w="28575" algn="ctr">
            <a:noFill/>
            <a:miter lim="800000"/>
            <a:headEnd/>
            <a:tailEnd/>
          </a:ln>
          <a:effectLst/>
        </p:spPr>
        <p:txBody>
          <a:bodyPr wrap="none" anchor="ctr"/>
          <a:lstStyle/>
          <a:p>
            <a:pPr>
              <a:spcBef>
                <a:spcPct val="0"/>
              </a:spcBef>
            </a:pPr>
            <a:r>
              <a:rPr lang="en-US" altLang="zh-CN" sz="2400">
                <a:solidFill>
                  <a:srgbClr val="CC0099"/>
                </a:solidFill>
              </a:rPr>
              <a:t>I</a:t>
            </a:r>
            <a:r>
              <a:rPr lang="en-US" altLang="zh-CN" sz="2400" baseline="-25000">
                <a:solidFill>
                  <a:srgbClr val="CC0099"/>
                </a:solidFill>
              </a:rPr>
              <a:t>11</a:t>
            </a:r>
          </a:p>
        </p:txBody>
      </p:sp>
      <p:sp>
        <p:nvSpPr>
          <p:cNvPr id="1694806" name="Rectangle 86"/>
          <p:cNvSpPr>
            <a:spLocks noChangeArrowheads="1"/>
          </p:cNvSpPr>
          <p:nvPr/>
        </p:nvSpPr>
        <p:spPr bwMode="auto">
          <a:xfrm>
            <a:off x="3203575" y="4940300"/>
            <a:ext cx="431800" cy="431800"/>
          </a:xfrm>
          <a:prstGeom prst="rect">
            <a:avLst/>
          </a:prstGeom>
          <a:noFill/>
          <a:ln w="28575" algn="ctr">
            <a:noFill/>
            <a:miter lim="800000"/>
            <a:headEnd/>
            <a:tailEnd/>
          </a:ln>
          <a:effectLst/>
        </p:spPr>
        <p:txBody>
          <a:bodyPr wrap="none" anchor="ctr"/>
          <a:lstStyle/>
          <a:p>
            <a:pPr>
              <a:spcBef>
                <a:spcPct val="0"/>
              </a:spcBef>
            </a:pPr>
            <a:r>
              <a:rPr lang="en-US" altLang="zh-CN" sz="2400">
                <a:solidFill>
                  <a:srgbClr val="CC0099"/>
                </a:solidFill>
              </a:rPr>
              <a:t>I</a:t>
            </a:r>
            <a:r>
              <a:rPr lang="en-US" altLang="zh-CN" sz="2400" baseline="-25000">
                <a:solidFill>
                  <a:srgbClr val="CC0099"/>
                </a:solidFill>
              </a:rPr>
              <a:t>12</a:t>
            </a:r>
          </a:p>
        </p:txBody>
      </p:sp>
      <p:sp>
        <p:nvSpPr>
          <p:cNvPr id="1694807" name="Rectangle 87"/>
          <p:cNvSpPr>
            <a:spLocks noChangeArrowheads="1"/>
          </p:cNvSpPr>
          <p:nvPr/>
        </p:nvSpPr>
        <p:spPr bwMode="auto">
          <a:xfrm>
            <a:off x="1403350" y="5949950"/>
            <a:ext cx="6305550" cy="519113"/>
          </a:xfrm>
          <a:prstGeom prst="rect">
            <a:avLst/>
          </a:prstGeom>
          <a:noFill/>
          <a:ln w="28575" algn="ctr">
            <a:noFill/>
            <a:miter lim="800000"/>
            <a:headEnd/>
            <a:tailEnd/>
          </a:ln>
          <a:effectLst/>
        </p:spPr>
        <p:txBody>
          <a:bodyPr wrap="none" anchor="ctr">
            <a:spAutoFit/>
          </a:bodyPr>
          <a:lstStyle/>
          <a:p>
            <a:pPr algn="l">
              <a:spcBef>
                <a:spcPct val="0"/>
              </a:spcBef>
            </a:pPr>
            <a:r>
              <a:rPr kumimoji="1" lang="zh-CN" altLang="en-US">
                <a:solidFill>
                  <a:schemeClr val="bg2"/>
                </a:solidFill>
                <a:ea typeface="楷体_GB2312" pitchFamily="49" charset="-122"/>
              </a:rPr>
              <a:t>图</a:t>
            </a:r>
            <a:r>
              <a:rPr kumimoji="1" lang="en-US" altLang="zh-CN">
                <a:solidFill>
                  <a:schemeClr val="bg2"/>
                </a:solidFill>
                <a:ea typeface="楷体_GB2312" pitchFamily="49" charset="-122"/>
              </a:rPr>
              <a:t>7.27 </a:t>
            </a:r>
            <a:r>
              <a:rPr kumimoji="1" lang="zh-CN" altLang="en-US">
                <a:solidFill>
                  <a:schemeClr val="bg2"/>
                </a:solidFill>
                <a:ea typeface="楷体_GB2312" pitchFamily="49" charset="-122"/>
              </a:rPr>
              <a:t>超标量处理器（度</a:t>
            </a:r>
            <a:r>
              <a:rPr kumimoji="1" lang="en-US" altLang="zh-CN">
                <a:solidFill>
                  <a:schemeClr val="bg2"/>
                </a:solidFill>
                <a:ea typeface="楷体_GB2312" pitchFamily="49" charset="-122"/>
              </a:rPr>
              <a:t>m=3</a:t>
            </a:r>
            <a:r>
              <a:rPr kumimoji="1" lang="zh-CN" altLang="en-US">
                <a:solidFill>
                  <a:schemeClr val="bg2"/>
                </a:solidFill>
                <a:ea typeface="楷体_GB2312" pitchFamily="49" charset="-122"/>
              </a:rPr>
              <a:t>）时空图 </a:t>
            </a:r>
          </a:p>
        </p:txBody>
      </p:sp>
      <p:sp>
        <p:nvSpPr>
          <p:cNvPr id="1694808" name="Text Box 88"/>
          <p:cNvSpPr txBox="1">
            <a:spLocks noChangeArrowheads="1"/>
          </p:cNvSpPr>
          <p:nvPr/>
        </p:nvSpPr>
        <p:spPr bwMode="auto">
          <a:xfrm>
            <a:off x="6156325" y="1736725"/>
            <a:ext cx="2663825" cy="1216025"/>
          </a:xfrm>
          <a:prstGeom prst="rect">
            <a:avLst/>
          </a:prstGeom>
          <a:solidFill>
            <a:srgbClr val="FFFF99">
              <a:alpha val="70000"/>
            </a:srgbClr>
          </a:solidFill>
          <a:ln w="28575" algn="ctr">
            <a:solidFill>
              <a:schemeClr val="folHlink"/>
            </a:solidFill>
            <a:miter lim="800000"/>
            <a:headEnd/>
            <a:tailEnd/>
          </a:ln>
          <a:effectLst/>
        </p:spPr>
        <p:txBody>
          <a:bodyPr>
            <a:spAutoFit/>
          </a:bodyPr>
          <a:lstStyle/>
          <a:p>
            <a:pPr algn="l"/>
            <a:r>
              <a:rPr lang="zh-CN" altLang="en-US" sz="2400">
                <a:ea typeface="楷体_GB2312" pitchFamily="49" charset="-122"/>
              </a:rPr>
              <a:t>一个度为</a:t>
            </a:r>
            <a:r>
              <a:rPr lang="en-US" altLang="zh-CN" sz="2400">
                <a:ea typeface="楷体_GB2312" pitchFamily="49" charset="-122"/>
              </a:rPr>
              <a:t>m</a:t>
            </a:r>
            <a:r>
              <a:rPr lang="zh-CN" altLang="en-US" sz="2400">
                <a:ea typeface="楷体_GB2312" pitchFamily="49" charset="-122"/>
              </a:rPr>
              <a:t>的超标量处理器，其最大</a:t>
            </a:r>
            <a:r>
              <a:rPr lang="en-US" altLang="zh-CN" sz="2400" i="1">
                <a:ea typeface="楷体_GB2312" pitchFamily="49" charset="-122"/>
              </a:rPr>
              <a:t>IPC</a:t>
            </a:r>
            <a:r>
              <a:rPr lang="en-US" altLang="zh-CN" sz="2400">
                <a:ea typeface="楷体_GB2312" pitchFamily="49" charset="-122"/>
              </a:rPr>
              <a:t>=m</a:t>
            </a:r>
            <a:r>
              <a:rPr lang="zh-CN" altLang="en-US" sz="2400">
                <a:ea typeface="楷体_GB2312" pitchFamily="49" charset="-122"/>
              </a:rPr>
              <a:t>。 </a:t>
            </a:r>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灯片编号占位符 4"/>
          <p:cNvSpPr>
            <a:spLocks noGrp="1"/>
          </p:cNvSpPr>
          <p:nvPr>
            <p:ph type="sldNum" sz="quarter" idx="11"/>
          </p:nvPr>
        </p:nvSpPr>
        <p:spPr/>
        <p:txBody>
          <a:bodyPr/>
          <a:lstStyle/>
          <a:p>
            <a:fld id="{E5362AE4-4329-4820-8E0C-12C829570A74}" type="slidenum">
              <a:rPr lang="zh-CN" altLang="en-US"/>
              <a:pPr/>
              <a:t>9</a:t>
            </a:fld>
            <a:endParaRPr lang="en-US" altLang="zh-CN"/>
          </a:p>
        </p:txBody>
      </p:sp>
      <p:sp>
        <p:nvSpPr>
          <p:cNvPr id="1652738" name="Rectangle 2"/>
          <p:cNvSpPr>
            <a:spLocks noGrp="1" noChangeArrowheads="1"/>
          </p:cNvSpPr>
          <p:nvPr>
            <p:ph type="title"/>
          </p:nvPr>
        </p:nvSpPr>
        <p:spPr/>
        <p:txBody>
          <a:bodyPr/>
          <a:lstStyle/>
          <a:p>
            <a:r>
              <a:rPr lang="en-US" altLang="zh-CN"/>
              <a:t>7.5.3 </a:t>
            </a:r>
            <a:r>
              <a:rPr lang="zh-CN" altLang="en-US"/>
              <a:t>数据相关</a:t>
            </a:r>
          </a:p>
        </p:txBody>
      </p:sp>
      <p:graphicFrame>
        <p:nvGraphicFramePr>
          <p:cNvPr id="1652739" name="Group 3"/>
          <p:cNvGraphicFramePr>
            <a:graphicFrameLocks noGrp="1"/>
          </p:cNvGraphicFramePr>
          <p:nvPr/>
        </p:nvGraphicFramePr>
        <p:xfrm>
          <a:off x="179388" y="1196975"/>
          <a:ext cx="8843962" cy="4512628"/>
        </p:xfrm>
        <a:graphic>
          <a:graphicData uri="http://schemas.openxmlformats.org/drawingml/2006/table">
            <a:tbl>
              <a:tblPr/>
              <a:tblGrid>
                <a:gridCol w="1944687">
                  <a:extLst>
                    <a:ext uri="{9D8B030D-6E8A-4147-A177-3AD203B41FA5}">
                      <a16:colId xmlns:a16="http://schemas.microsoft.com/office/drawing/2014/main" val="20000"/>
                    </a:ext>
                  </a:extLst>
                </a:gridCol>
                <a:gridCol w="592138">
                  <a:extLst>
                    <a:ext uri="{9D8B030D-6E8A-4147-A177-3AD203B41FA5}">
                      <a16:colId xmlns:a16="http://schemas.microsoft.com/office/drawing/2014/main" val="20001"/>
                    </a:ext>
                  </a:extLst>
                </a:gridCol>
                <a:gridCol w="592137">
                  <a:extLst>
                    <a:ext uri="{9D8B030D-6E8A-4147-A177-3AD203B41FA5}">
                      <a16:colId xmlns:a16="http://schemas.microsoft.com/office/drawing/2014/main" val="20002"/>
                    </a:ext>
                  </a:extLst>
                </a:gridCol>
                <a:gridCol w="592138">
                  <a:extLst>
                    <a:ext uri="{9D8B030D-6E8A-4147-A177-3AD203B41FA5}">
                      <a16:colId xmlns:a16="http://schemas.microsoft.com/office/drawing/2014/main" val="20003"/>
                    </a:ext>
                  </a:extLst>
                </a:gridCol>
                <a:gridCol w="592137">
                  <a:extLst>
                    <a:ext uri="{9D8B030D-6E8A-4147-A177-3AD203B41FA5}">
                      <a16:colId xmlns:a16="http://schemas.microsoft.com/office/drawing/2014/main" val="20004"/>
                    </a:ext>
                  </a:extLst>
                </a:gridCol>
                <a:gridCol w="592138">
                  <a:extLst>
                    <a:ext uri="{9D8B030D-6E8A-4147-A177-3AD203B41FA5}">
                      <a16:colId xmlns:a16="http://schemas.microsoft.com/office/drawing/2014/main" val="20005"/>
                    </a:ext>
                  </a:extLst>
                </a:gridCol>
                <a:gridCol w="592137">
                  <a:extLst>
                    <a:ext uri="{9D8B030D-6E8A-4147-A177-3AD203B41FA5}">
                      <a16:colId xmlns:a16="http://schemas.microsoft.com/office/drawing/2014/main" val="20006"/>
                    </a:ext>
                  </a:extLst>
                </a:gridCol>
                <a:gridCol w="592138">
                  <a:extLst>
                    <a:ext uri="{9D8B030D-6E8A-4147-A177-3AD203B41FA5}">
                      <a16:colId xmlns:a16="http://schemas.microsoft.com/office/drawing/2014/main" val="20007"/>
                    </a:ext>
                  </a:extLst>
                </a:gridCol>
                <a:gridCol w="592137">
                  <a:extLst>
                    <a:ext uri="{9D8B030D-6E8A-4147-A177-3AD203B41FA5}">
                      <a16:colId xmlns:a16="http://schemas.microsoft.com/office/drawing/2014/main" val="20008"/>
                    </a:ext>
                  </a:extLst>
                </a:gridCol>
                <a:gridCol w="592138">
                  <a:extLst>
                    <a:ext uri="{9D8B030D-6E8A-4147-A177-3AD203B41FA5}">
                      <a16:colId xmlns:a16="http://schemas.microsoft.com/office/drawing/2014/main" val="20009"/>
                    </a:ext>
                  </a:extLst>
                </a:gridCol>
                <a:gridCol w="592137">
                  <a:extLst>
                    <a:ext uri="{9D8B030D-6E8A-4147-A177-3AD203B41FA5}">
                      <a16:colId xmlns:a16="http://schemas.microsoft.com/office/drawing/2014/main" val="20010"/>
                    </a:ext>
                  </a:extLst>
                </a:gridCol>
                <a:gridCol w="977900">
                  <a:extLst>
                    <a:ext uri="{9D8B030D-6E8A-4147-A177-3AD203B41FA5}">
                      <a16:colId xmlns:a16="http://schemas.microsoft.com/office/drawing/2014/main" val="20011"/>
                    </a:ext>
                  </a:extLst>
                </a:gridCol>
              </a:tblGrid>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指令</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4</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5</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6</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7</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8</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9</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10</a:t>
                      </a: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相关</a:t>
                      </a:r>
                    </a:p>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类型</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 R1+R2</a:t>
                      </a:r>
                      <a:r>
                        <a:rPr kumimoji="1" lang="en-US" altLang="zh-CN" sz="2000" b="1" i="0" u="none" strike="noStrike" cap="none" normalizeH="0" baseline="0" smtClean="0">
                          <a:ln>
                            <a:noFill/>
                          </a:ln>
                          <a:solidFill>
                            <a:schemeClr val="tx1"/>
                          </a:solidFill>
                          <a:effectLst/>
                          <a:latin typeface="+mn-ea"/>
                          <a:ea typeface="+mn-ea"/>
                          <a:cs typeface="Times New Roman" pitchFamily="18" charset="0"/>
                        </a:rPr>
                        <a:t>→</a:t>
                      </a:r>
                      <a:r>
                        <a:rPr kumimoji="1"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R0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IF</a:t>
                      </a: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RD</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EX1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WB</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endParaRPr kumimoji="0" lang="zh-CN" altLang="en-US" sz="18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endParaRPr kumimoji="0" lang="zh-CN" altLang="en-US" sz="18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endParaRPr kumimoji="0" lang="zh-CN" altLang="en-US" sz="18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endParaRPr kumimoji="0" lang="zh-CN" altLang="en-US" sz="18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endParaRPr kumimoji="0" lang="zh-CN" altLang="en-US" sz="18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endParaRPr kumimoji="0" lang="zh-CN" altLang="en-US" sz="18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RAW</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2. R0-R3</a:t>
                      </a:r>
                      <a:r>
                        <a:rPr kumimoji="1" lang="en-US" altLang="zh-CN" sz="2000" b="1" i="0" u="none" strike="noStrike" kern="1200" cap="none" normalizeH="0" baseline="0" smtClean="0">
                          <a:ln>
                            <a:noFill/>
                          </a:ln>
                          <a:solidFill>
                            <a:schemeClr val="tx1"/>
                          </a:solidFill>
                          <a:effectLst/>
                          <a:latin typeface="+mn-ea"/>
                          <a:ea typeface="+mn-ea"/>
                          <a:cs typeface="Times New Roman" pitchFamily="18" charset="0"/>
                        </a:rPr>
                        <a:t>→</a:t>
                      </a:r>
                      <a:r>
                        <a:rPr kumimoji="1"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R4</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endParaRPr kumimoji="0" lang="zh-CN" altLang="en-US" sz="18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IF</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RD</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EX1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WB</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FF"/>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endParaRPr kumimoji="0" lang="zh-CN" altLang="en-US" sz="18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endParaRPr kumimoji="0" lang="zh-CN" altLang="en-US" sz="18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endParaRPr kumimoji="0" lang="zh-CN" altLang="en-US" sz="18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endParaRPr kumimoji="0" lang="zh-CN" altLang="en-US" sz="18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endParaRPr kumimoji="0" lang="zh-CN" altLang="en-US" sz="18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vMerge="1">
                  <a:txBody>
                    <a:bodyPr/>
                    <a:lstStyle/>
                    <a:p>
                      <a:endParaRPr lang="zh-CN" altLang="en-US"/>
                    </a:p>
                  </a:txBody>
                  <a:tcPr/>
                </a:tc>
                <a:extLst>
                  <a:ext uri="{0D108BD9-81ED-4DB2-BD59-A6C34878D82A}">
                    <a16:rowId xmlns:a16="http://schemas.microsoft.com/office/drawing/2014/main" val="10002"/>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3. R0</a:t>
                      </a:r>
                      <a:r>
                        <a:rPr kumimoji="1" lang="en-US" altLang="zh-CN" sz="2000" b="1" i="0" u="none" strike="noStrike" kern="1200" cap="none" normalizeH="0" baseline="0" smtClean="0">
                          <a:ln>
                            <a:noFill/>
                          </a:ln>
                          <a:solidFill>
                            <a:schemeClr val="tx1"/>
                          </a:solidFill>
                          <a:effectLst/>
                          <a:latin typeface="+mn-ea"/>
                          <a:ea typeface="+mn-ea"/>
                          <a:cs typeface="Times New Roman" pitchFamily="18" charset="0"/>
                        </a:rPr>
                        <a:t>→</a:t>
                      </a:r>
                      <a:r>
                        <a:rPr kumimoji="1"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10H(R5)</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endParaRPr kumimoji="0" lang="zh-CN" altLang="en-US" sz="18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endParaRPr kumimoji="0" lang="zh-CN" altLang="en-US" sz="18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IF</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RD</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EX2-1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EX2-2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EX2-3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WB</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FF"/>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endParaRPr kumimoji="0" lang="zh-CN" altLang="en-US" sz="18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endParaRPr kumimoji="0" lang="zh-CN" altLang="en-US" sz="18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WAR</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3"/>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4. R6</a:t>
                      </a:r>
                      <a:r>
                        <a:rPr kumimoji="1" lang="en-US" altLang="zh-CN" sz="2000" b="1" i="0" u="none" strike="noStrike" kern="1200" cap="none" normalizeH="0" baseline="0" smtClean="0">
                          <a:ln>
                            <a:noFill/>
                          </a:ln>
                          <a:solidFill>
                            <a:schemeClr val="tx1"/>
                          </a:solidFill>
                          <a:effectLst/>
                          <a:latin typeface="+mn-ea"/>
                          <a:ea typeface="+mn-ea"/>
                          <a:cs typeface="Times New Roman" pitchFamily="18" charset="0"/>
                        </a:rPr>
                        <a:t>→</a:t>
                      </a:r>
                      <a:r>
                        <a:rPr kumimoji="1"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R0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endParaRPr kumimoji="0" lang="zh-CN" altLang="en-US" sz="18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endParaRPr kumimoji="0" lang="zh-CN" altLang="en-US" sz="18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endParaRPr kumimoji="0" lang="zh-CN" altLang="en-US" sz="18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IF</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RD</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EX1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WB</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endParaRPr kumimoji="0" lang="zh-CN" altLang="en-US" sz="18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endParaRPr kumimoji="0" lang="zh-CN" altLang="en-US" sz="18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endParaRPr kumimoji="0" lang="zh-CN" altLang="en-US" sz="18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vMerge="1">
                  <a:txBody>
                    <a:bodyPr/>
                    <a:lstStyle/>
                    <a:p>
                      <a:endParaRPr lang="zh-CN" altLang="en-US"/>
                    </a:p>
                  </a:txBody>
                  <a:tcPr/>
                </a:tc>
                <a:extLst>
                  <a:ext uri="{0D108BD9-81ED-4DB2-BD59-A6C34878D82A}">
                    <a16:rowId xmlns:a16="http://schemas.microsoft.com/office/drawing/2014/main" val="10004"/>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5. R1×R2</a:t>
                      </a:r>
                      <a:r>
                        <a:rPr kumimoji="1" lang="en-US" altLang="zh-CN" sz="2000" b="1" i="0" u="none" strike="noStrike" kern="1200" cap="none" normalizeH="0" baseline="0" smtClean="0">
                          <a:ln>
                            <a:noFill/>
                          </a:ln>
                          <a:solidFill>
                            <a:schemeClr val="tx1"/>
                          </a:solidFill>
                          <a:effectLst/>
                          <a:latin typeface="+mn-ea"/>
                          <a:ea typeface="+mn-ea"/>
                          <a:cs typeface="Times New Roman" pitchFamily="18" charset="0"/>
                        </a:rPr>
                        <a:t>→</a:t>
                      </a:r>
                      <a:r>
                        <a:rPr kumimoji="1"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R0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endParaRPr kumimoji="0" lang="zh-CN" altLang="en-US" sz="18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endParaRPr kumimoji="0" lang="zh-CN" altLang="en-US" sz="18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endParaRPr kumimoji="0" lang="zh-CN" altLang="en-US" sz="18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endParaRPr kumimoji="0" lang="zh-CN" altLang="en-US" sz="18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IF</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RD</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EX2-1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EX2-2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EX2-3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WB</a:t>
                      </a: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WAW</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5"/>
                  </a:ext>
                </a:extLst>
              </a:tr>
              <a:tr h="6111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6. R1+R2</a:t>
                      </a:r>
                      <a:r>
                        <a:rPr kumimoji="1" lang="en-US" altLang="zh-CN" sz="2000" b="1" i="0" u="none" strike="noStrike" kern="1200" cap="none" normalizeH="0" baseline="0" smtClean="0">
                          <a:ln>
                            <a:noFill/>
                          </a:ln>
                          <a:solidFill>
                            <a:schemeClr val="tx1"/>
                          </a:solidFill>
                          <a:effectLst/>
                          <a:latin typeface="+mn-ea"/>
                          <a:ea typeface="+mn-ea"/>
                          <a:cs typeface="Times New Roman" pitchFamily="18" charset="0"/>
                        </a:rPr>
                        <a:t>→</a:t>
                      </a:r>
                      <a:r>
                        <a:rPr kumimoji="1"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R0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endParaRPr kumimoji="0" lang="zh-CN" altLang="en-US" sz="18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endParaRPr kumimoji="0" lang="zh-CN" altLang="en-US" sz="18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endParaRPr kumimoji="0" lang="zh-CN" altLang="en-US" sz="18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endParaRPr kumimoji="0" lang="zh-CN" altLang="en-US" sz="18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endParaRPr kumimoji="0" lang="zh-CN" altLang="en-US" sz="18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IF</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RD</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EX</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WB</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endParaRPr kumimoji="0" lang="zh-CN" altLang="en-US" sz="18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vMerge="1">
                  <a:txBody>
                    <a:bodyPr/>
                    <a:lstStyle/>
                    <a:p>
                      <a:endParaRPr lang="zh-CN" altLang="en-US"/>
                    </a:p>
                  </a:txBody>
                  <a:tcPr/>
                </a:tc>
                <a:extLst>
                  <a:ext uri="{0D108BD9-81ED-4DB2-BD59-A6C34878D82A}">
                    <a16:rowId xmlns:a16="http://schemas.microsoft.com/office/drawing/2014/main" val="10006"/>
                  </a:ext>
                </a:extLst>
              </a:tr>
            </a:tbl>
          </a:graphicData>
        </a:graphic>
      </p:graphicFrame>
      <p:sp>
        <p:nvSpPr>
          <p:cNvPr id="1652842" name="Line 106"/>
          <p:cNvSpPr>
            <a:spLocks noChangeShapeType="1"/>
          </p:cNvSpPr>
          <p:nvPr/>
        </p:nvSpPr>
        <p:spPr bwMode="auto">
          <a:xfrm flipH="1">
            <a:off x="3708400" y="2395538"/>
            <a:ext cx="287338" cy="360362"/>
          </a:xfrm>
          <a:prstGeom prst="line">
            <a:avLst/>
          </a:prstGeom>
          <a:noFill/>
          <a:ln w="28575">
            <a:solidFill>
              <a:srgbClr val="FF0000"/>
            </a:solidFill>
            <a:round/>
            <a:headEnd/>
            <a:tailEnd type="triangle" w="med" len="lg"/>
          </a:ln>
          <a:effectLst/>
        </p:spPr>
        <p:txBody>
          <a:bodyPr wrap="none" anchor="ctr"/>
          <a:lstStyle/>
          <a:p>
            <a:endParaRPr lang="zh-CN" altLang="en-US"/>
          </a:p>
        </p:txBody>
      </p:sp>
      <p:sp>
        <p:nvSpPr>
          <p:cNvPr id="1652843" name="Line 107"/>
          <p:cNvSpPr>
            <a:spLocks noChangeShapeType="1"/>
          </p:cNvSpPr>
          <p:nvPr/>
        </p:nvSpPr>
        <p:spPr bwMode="auto">
          <a:xfrm flipH="1">
            <a:off x="7308850" y="4987925"/>
            <a:ext cx="287338" cy="287338"/>
          </a:xfrm>
          <a:prstGeom prst="line">
            <a:avLst/>
          </a:prstGeom>
          <a:noFill/>
          <a:ln w="28575">
            <a:solidFill>
              <a:srgbClr val="FF0000"/>
            </a:solidFill>
            <a:round/>
            <a:headEnd/>
            <a:tailEnd type="triangle" w="med" len="lg"/>
          </a:ln>
          <a:effectLst/>
        </p:spPr>
        <p:txBody>
          <a:bodyPr wrap="none" anchor="ctr"/>
          <a:lstStyle/>
          <a:p>
            <a:endParaRPr lang="zh-CN" altLang="en-US"/>
          </a:p>
        </p:txBody>
      </p:sp>
      <p:sp>
        <p:nvSpPr>
          <p:cNvPr id="1652844" name="Rectangle 108"/>
          <p:cNvSpPr>
            <a:spLocks noChangeArrowheads="1"/>
          </p:cNvSpPr>
          <p:nvPr/>
        </p:nvSpPr>
        <p:spPr bwMode="auto">
          <a:xfrm>
            <a:off x="277813" y="5934075"/>
            <a:ext cx="5807075" cy="519113"/>
          </a:xfrm>
          <a:prstGeom prst="rect">
            <a:avLst/>
          </a:prstGeom>
          <a:noFill/>
          <a:ln w="28575" algn="ctr">
            <a:noFill/>
            <a:miter lim="800000"/>
            <a:headEnd/>
            <a:tailEnd/>
          </a:ln>
          <a:effectLst/>
        </p:spPr>
        <p:txBody>
          <a:bodyPr wrap="none" anchor="ctr">
            <a:spAutoFit/>
          </a:bodyPr>
          <a:lstStyle/>
          <a:p>
            <a:pPr algn="l">
              <a:spcBef>
                <a:spcPct val="0"/>
              </a:spcBef>
            </a:pPr>
            <a:r>
              <a:rPr kumimoji="1" lang="zh-CN" altLang="en-US">
                <a:ea typeface="楷体_GB2312" pitchFamily="49" charset="-122"/>
              </a:rPr>
              <a:t>相关造成指令</a:t>
            </a:r>
            <a:r>
              <a:rPr kumimoji="1" lang="en-US" altLang="zh-CN">
                <a:ea typeface="楷体_GB2312" pitchFamily="49" charset="-122"/>
              </a:rPr>
              <a:t>2</a:t>
            </a:r>
            <a:r>
              <a:rPr kumimoji="1" lang="zh-CN" altLang="en-US">
                <a:ea typeface="楷体_GB2312" pitchFamily="49" charset="-122"/>
              </a:rPr>
              <a:t>、</a:t>
            </a:r>
            <a:r>
              <a:rPr kumimoji="1" lang="en-US" altLang="zh-CN">
                <a:ea typeface="楷体_GB2312" pitchFamily="49" charset="-122"/>
              </a:rPr>
              <a:t>3</a:t>
            </a:r>
            <a:r>
              <a:rPr kumimoji="1" lang="zh-CN" altLang="en-US">
                <a:ea typeface="楷体_GB2312" pitchFamily="49" charset="-122"/>
              </a:rPr>
              <a:t>和</a:t>
            </a:r>
            <a:r>
              <a:rPr kumimoji="1" lang="en-US" altLang="zh-CN">
                <a:ea typeface="楷体_GB2312" pitchFamily="49" charset="-122"/>
              </a:rPr>
              <a:t>6</a:t>
            </a:r>
            <a:r>
              <a:rPr kumimoji="1" lang="zh-CN" altLang="en-US">
                <a:ea typeface="楷体_GB2312" pitchFamily="49" charset="-122"/>
              </a:rPr>
              <a:t>的结果错误。 </a:t>
            </a:r>
          </a:p>
        </p:txBody>
      </p:sp>
      <p:sp>
        <p:nvSpPr>
          <p:cNvPr id="1652845" name="Rectangle 109"/>
          <p:cNvSpPr>
            <a:spLocks noChangeArrowheads="1"/>
          </p:cNvSpPr>
          <p:nvPr/>
        </p:nvSpPr>
        <p:spPr bwMode="auto">
          <a:xfrm>
            <a:off x="2555875" y="692150"/>
            <a:ext cx="3933825" cy="457200"/>
          </a:xfrm>
          <a:prstGeom prst="rect">
            <a:avLst/>
          </a:prstGeom>
          <a:noFill/>
          <a:ln w="28575" algn="ctr">
            <a:noFill/>
            <a:miter lim="800000"/>
            <a:headEnd/>
            <a:tailEnd/>
          </a:ln>
          <a:effectLst/>
        </p:spPr>
        <p:txBody>
          <a:bodyPr wrap="none" anchor="ctr">
            <a:spAutoFit/>
          </a:bodyPr>
          <a:lstStyle/>
          <a:p>
            <a:pPr algn="l">
              <a:spcBef>
                <a:spcPct val="0"/>
              </a:spcBef>
            </a:pPr>
            <a:r>
              <a:rPr kumimoji="1" lang="zh-CN" altLang="en-US" sz="2400">
                <a:solidFill>
                  <a:schemeClr val="bg2"/>
                </a:solidFill>
                <a:ea typeface="楷体_GB2312" pitchFamily="49" charset="-122"/>
              </a:rPr>
              <a:t>图</a:t>
            </a:r>
            <a:r>
              <a:rPr kumimoji="1" lang="en-US" altLang="zh-CN" sz="2400">
                <a:solidFill>
                  <a:schemeClr val="bg2"/>
                </a:solidFill>
                <a:ea typeface="楷体_GB2312" pitchFamily="49" charset="-122"/>
              </a:rPr>
              <a:t>7.21 </a:t>
            </a:r>
            <a:r>
              <a:rPr kumimoji="1" lang="zh-CN" altLang="en-US" sz="2400">
                <a:solidFill>
                  <a:schemeClr val="bg2"/>
                </a:solidFill>
                <a:ea typeface="楷体_GB2312" pitchFamily="49" charset="-122"/>
              </a:rPr>
              <a:t>典型的数据相关类型 </a:t>
            </a:r>
          </a:p>
        </p:txBody>
      </p:sp>
      <p:sp>
        <p:nvSpPr>
          <p:cNvPr id="1652846" name="Freeform 110"/>
          <p:cNvSpPr>
            <a:spLocks/>
          </p:cNvSpPr>
          <p:nvPr/>
        </p:nvSpPr>
        <p:spPr bwMode="auto">
          <a:xfrm>
            <a:off x="4356100" y="3573463"/>
            <a:ext cx="1511300" cy="431800"/>
          </a:xfrm>
          <a:custGeom>
            <a:avLst/>
            <a:gdLst/>
            <a:ahLst/>
            <a:cxnLst>
              <a:cxn ang="0">
                <a:pos x="0" y="0"/>
              </a:cxn>
              <a:cxn ang="0">
                <a:pos x="227" y="136"/>
              </a:cxn>
              <a:cxn ang="0">
                <a:pos x="816" y="181"/>
              </a:cxn>
              <a:cxn ang="0">
                <a:pos x="1043" y="272"/>
              </a:cxn>
            </a:cxnLst>
            <a:rect l="0" t="0" r="r" b="b"/>
            <a:pathLst>
              <a:path w="1043" h="272">
                <a:moveTo>
                  <a:pt x="0" y="0"/>
                </a:moveTo>
                <a:cubicBezTo>
                  <a:pt x="45" y="53"/>
                  <a:pt x="91" y="106"/>
                  <a:pt x="227" y="136"/>
                </a:cubicBezTo>
                <a:cubicBezTo>
                  <a:pt x="363" y="166"/>
                  <a:pt x="680" y="158"/>
                  <a:pt x="816" y="181"/>
                </a:cubicBezTo>
                <a:cubicBezTo>
                  <a:pt x="952" y="204"/>
                  <a:pt x="997" y="238"/>
                  <a:pt x="1043" y="272"/>
                </a:cubicBezTo>
              </a:path>
            </a:pathLst>
          </a:custGeom>
          <a:noFill/>
          <a:ln w="28575" cap="flat" cmpd="sng">
            <a:solidFill>
              <a:srgbClr val="FF0000"/>
            </a:solidFill>
            <a:prstDash val="solid"/>
            <a:round/>
            <a:headEnd type="none" w="med" len="med"/>
            <a:tailEnd type="triangle" w="med" len="lg"/>
          </a:ln>
          <a:effectLst/>
        </p:spPr>
        <p:txBody>
          <a:bodyPr wrap="none" anchor="ctr"/>
          <a:lstStyle/>
          <a:p>
            <a:endParaRPr lang="zh-CN" altLang="en-US"/>
          </a:p>
        </p:txBody>
      </p:sp>
    </p:spTree>
  </p:cSld>
  <p:clrMapOvr>
    <a:masterClrMapping/>
  </p:clrMapOvr>
  <p:transition spd="med"/>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96E7458D-9198-45A4-B3F8-2102E08713A1}" type="slidenum">
              <a:rPr lang="zh-CN" altLang="en-US"/>
              <a:pPr/>
              <a:t>90</a:t>
            </a:fld>
            <a:endParaRPr lang="en-US" altLang="zh-CN"/>
          </a:p>
        </p:txBody>
      </p:sp>
      <p:sp>
        <p:nvSpPr>
          <p:cNvPr id="1695746" name="Rectangle 2"/>
          <p:cNvSpPr>
            <a:spLocks noGrp="1" noChangeArrowheads="1"/>
          </p:cNvSpPr>
          <p:nvPr>
            <p:ph type="title"/>
          </p:nvPr>
        </p:nvSpPr>
        <p:spPr/>
        <p:txBody>
          <a:bodyPr/>
          <a:lstStyle/>
          <a:p>
            <a:r>
              <a:rPr lang="en-US" altLang="zh-CN"/>
              <a:t>7.8.1 </a:t>
            </a:r>
            <a:r>
              <a:rPr lang="zh-CN" altLang="en-US"/>
              <a:t>超标量处理器</a:t>
            </a:r>
          </a:p>
        </p:txBody>
      </p:sp>
      <p:sp>
        <p:nvSpPr>
          <p:cNvPr id="1695747" name="Rectangle 3"/>
          <p:cNvSpPr>
            <a:spLocks noGrp="1" noChangeArrowheads="1"/>
          </p:cNvSpPr>
          <p:nvPr>
            <p:ph type="body" idx="1"/>
          </p:nvPr>
        </p:nvSpPr>
        <p:spPr>
          <a:xfrm>
            <a:off x="250825" y="692150"/>
            <a:ext cx="8785225" cy="6049963"/>
          </a:xfrm>
        </p:spPr>
        <p:txBody>
          <a:bodyPr/>
          <a:lstStyle/>
          <a:p>
            <a:pPr>
              <a:spcBef>
                <a:spcPct val="10000"/>
              </a:spcBef>
            </a:pPr>
            <a:r>
              <a:rPr lang="zh-CN" altLang="en-US"/>
              <a:t>超标量处理器的基本执行过程：</a:t>
            </a:r>
          </a:p>
          <a:p>
            <a:pPr lvl="1">
              <a:spcBef>
                <a:spcPct val="10000"/>
              </a:spcBef>
            </a:pPr>
            <a:r>
              <a:rPr lang="zh-CN" altLang="en-US" sz="2400"/>
              <a:t>从指令</a:t>
            </a:r>
            <a:r>
              <a:rPr lang="en-US" altLang="zh-CN" sz="2400"/>
              <a:t>Cache</a:t>
            </a:r>
            <a:r>
              <a:rPr lang="zh-CN" altLang="en-US" sz="2400"/>
              <a:t>中获取多条指令并进行</a:t>
            </a:r>
            <a:r>
              <a:rPr lang="zh-CN" altLang="en-US" sz="2400">
                <a:solidFill>
                  <a:srgbClr val="FF0066"/>
                </a:solidFill>
              </a:rPr>
              <a:t>相关检查</a:t>
            </a:r>
            <a:r>
              <a:rPr lang="zh-CN" altLang="en-US" sz="2400"/>
              <a:t>与</a:t>
            </a:r>
            <a:r>
              <a:rPr lang="zh-CN" altLang="en-US" sz="2400">
                <a:solidFill>
                  <a:srgbClr val="FF0066"/>
                </a:solidFill>
              </a:rPr>
              <a:t>分支预测</a:t>
            </a:r>
            <a:r>
              <a:rPr lang="zh-CN" altLang="en-US" sz="2400"/>
              <a:t>，经过</a:t>
            </a:r>
            <a:r>
              <a:rPr lang="zh-CN" altLang="en-US" sz="2400">
                <a:solidFill>
                  <a:srgbClr val="0000FF"/>
                </a:solidFill>
              </a:rPr>
              <a:t>静态</a:t>
            </a:r>
            <a:r>
              <a:rPr lang="zh-CN" altLang="en-US" sz="2400"/>
              <a:t>或</a:t>
            </a:r>
            <a:r>
              <a:rPr lang="zh-CN" altLang="en-US" sz="2400">
                <a:solidFill>
                  <a:srgbClr val="0000FF"/>
                </a:solidFill>
              </a:rPr>
              <a:t>动态调度</a:t>
            </a:r>
            <a:r>
              <a:rPr lang="zh-CN" altLang="en-US" sz="2400"/>
              <a:t>，对指令</a:t>
            </a:r>
            <a:r>
              <a:rPr lang="zh-CN" altLang="en-US" sz="2400">
                <a:solidFill>
                  <a:srgbClr val="0000FF"/>
                </a:solidFill>
              </a:rPr>
              <a:t>重新排序</a:t>
            </a:r>
            <a:r>
              <a:rPr lang="zh-CN" altLang="en-US" sz="2400"/>
              <a:t>；</a:t>
            </a:r>
          </a:p>
          <a:p>
            <a:pPr lvl="1">
              <a:spcBef>
                <a:spcPct val="10000"/>
              </a:spcBef>
            </a:pPr>
            <a:r>
              <a:rPr lang="zh-CN" altLang="en-US" sz="2400"/>
              <a:t>将不同类型的指令</a:t>
            </a:r>
            <a:r>
              <a:rPr lang="zh-CN" altLang="en-US" sz="2400">
                <a:solidFill>
                  <a:srgbClr val="FF0066"/>
                </a:solidFill>
              </a:rPr>
              <a:t>分配</a:t>
            </a:r>
            <a:r>
              <a:rPr lang="zh-CN" altLang="en-US" sz="2400"/>
              <a:t>到相应的</a:t>
            </a:r>
            <a:r>
              <a:rPr lang="zh-CN" altLang="en-US" sz="2400">
                <a:solidFill>
                  <a:srgbClr val="008000"/>
                </a:solidFill>
              </a:rPr>
              <a:t>功能流水线</a:t>
            </a:r>
            <a:r>
              <a:rPr lang="zh-CN" altLang="en-US" sz="2400"/>
              <a:t>上，由</a:t>
            </a:r>
            <a:r>
              <a:rPr lang="zh-CN" altLang="en-US" sz="2400">
                <a:solidFill>
                  <a:srgbClr val="008000"/>
                </a:solidFill>
              </a:rPr>
              <a:t>发射单元</a:t>
            </a:r>
            <a:r>
              <a:rPr lang="zh-CN" altLang="en-US" sz="2400"/>
              <a:t>同时</a:t>
            </a:r>
            <a:r>
              <a:rPr lang="zh-CN" altLang="en-US" sz="2400">
                <a:solidFill>
                  <a:srgbClr val="FF0066"/>
                </a:solidFill>
              </a:rPr>
              <a:t>启动</a:t>
            </a:r>
            <a:r>
              <a:rPr lang="zh-CN" altLang="en-US" sz="2400"/>
              <a:t>在不同功能流水线保留站中的指令开始</a:t>
            </a:r>
            <a:r>
              <a:rPr lang="zh-CN" altLang="en-US" sz="2400">
                <a:solidFill>
                  <a:srgbClr val="FF0066"/>
                </a:solidFill>
              </a:rPr>
              <a:t>执行</a:t>
            </a:r>
            <a:r>
              <a:rPr lang="zh-CN" altLang="en-US" sz="2400"/>
              <a:t>。</a:t>
            </a:r>
          </a:p>
          <a:p>
            <a:pPr lvl="1">
              <a:spcBef>
                <a:spcPct val="10000"/>
              </a:spcBef>
            </a:pPr>
            <a:r>
              <a:rPr lang="zh-CN" altLang="en-US" sz="2400"/>
              <a:t>各流水线</a:t>
            </a:r>
            <a:r>
              <a:rPr lang="zh-CN" altLang="en-US" sz="2400">
                <a:solidFill>
                  <a:srgbClr val="0000FF"/>
                </a:solidFill>
              </a:rPr>
              <a:t>执行结果</a:t>
            </a:r>
            <a:r>
              <a:rPr lang="zh-CN" altLang="en-US" sz="2400"/>
              <a:t>被送入</a:t>
            </a:r>
            <a:r>
              <a:rPr lang="zh-CN" altLang="en-US" sz="2400">
                <a:solidFill>
                  <a:srgbClr val="008000"/>
                </a:solidFill>
              </a:rPr>
              <a:t>重排序缓冲器</a:t>
            </a:r>
            <a:r>
              <a:rPr lang="zh-CN" altLang="en-US" sz="2400"/>
              <a:t>，最终</a:t>
            </a:r>
            <a:r>
              <a:rPr lang="zh-CN" altLang="en-US" sz="2400">
                <a:solidFill>
                  <a:srgbClr val="FF0066"/>
                </a:solidFill>
              </a:rPr>
              <a:t>提交</a:t>
            </a:r>
            <a:r>
              <a:rPr lang="zh-CN" altLang="en-US" sz="2400"/>
              <a:t>的是按原程序顺序排序的指令</a:t>
            </a:r>
            <a:r>
              <a:rPr lang="zh-CN" altLang="en-US" sz="2400">
                <a:solidFill>
                  <a:srgbClr val="0000FF"/>
                </a:solidFill>
              </a:rPr>
              <a:t>执行结果</a:t>
            </a:r>
            <a:r>
              <a:rPr lang="zh-CN" altLang="en-US" sz="2400"/>
              <a:t>。</a:t>
            </a:r>
          </a:p>
          <a:p>
            <a:pPr>
              <a:spcBef>
                <a:spcPct val="10000"/>
              </a:spcBef>
            </a:pPr>
            <a:r>
              <a:rPr lang="zh-CN" altLang="en-US"/>
              <a:t>超标量实现需要如下逻辑部件的支持：</a:t>
            </a:r>
          </a:p>
          <a:p>
            <a:pPr lvl="1">
              <a:spcBef>
                <a:spcPct val="10000"/>
              </a:spcBef>
            </a:pPr>
            <a:r>
              <a:rPr lang="zh-CN" altLang="en-US" sz="2400">
                <a:solidFill>
                  <a:srgbClr val="FF0000"/>
                </a:solidFill>
              </a:rPr>
              <a:t>同时取多条指令</a:t>
            </a:r>
            <a:r>
              <a:rPr lang="zh-CN" altLang="en-US" sz="2400"/>
              <a:t>的逻辑；</a:t>
            </a:r>
          </a:p>
          <a:p>
            <a:pPr lvl="1">
              <a:spcBef>
                <a:spcPct val="10000"/>
              </a:spcBef>
            </a:pPr>
            <a:r>
              <a:rPr lang="zh-CN" altLang="en-US" sz="2400">
                <a:solidFill>
                  <a:srgbClr val="FF0000"/>
                </a:solidFill>
              </a:rPr>
              <a:t>确定</a:t>
            </a:r>
            <a:r>
              <a:rPr lang="zh-CN" altLang="en-US" sz="2400"/>
              <a:t>包括寄存器值的真</a:t>
            </a:r>
            <a:r>
              <a:rPr lang="zh-CN" altLang="en-US" sz="2400">
                <a:solidFill>
                  <a:srgbClr val="FF0000"/>
                </a:solidFill>
              </a:rPr>
              <a:t>相关</a:t>
            </a:r>
            <a:r>
              <a:rPr lang="zh-CN" altLang="en-US" sz="2400"/>
              <a:t>逻辑；</a:t>
            </a:r>
          </a:p>
          <a:p>
            <a:pPr lvl="1">
              <a:spcBef>
                <a:spcPct val="10000"/>
              </a:spcBef>
            </a:pPr>
            <a:r>
              <a:rPr lang="zh-CN" altLang="en-US" sz="2400"/>
              <a:t>传递数据的机构；</a:t>
            </a:r>
          </a:p>
          <a:p>
            <a:pPr lvl="1">
              <a:spcBef>
                <a:spcPct val="10000"/>
              </a:spcBef>
            </a:pPr>
            <a:r>
              <a:rPr lang="zh-CN" altLang="en-US" sz="2400"/>
              <a:t>并行启动多指令的机构</a:t>
            </a:r>
          </a:p>
          <a:p>
            <a:pPr lvl="1">
              <a:spcBef>
                <a:spcPct val="10000"/>
              </a:spcBef>
            </a:pPr>
            <a:r>
              <a:rPr lang="zh-CN" altLang="en-US" sz="2400"/>
              <a:t>用于</a:t>
            </a:r>
            <a:r>
              <a:rPr lang="zh-CN" altLang="en-US" sz="2400">
                <a:solidFill>
                  <a:srgbClr val="FF0000"/>
                </a:solidFill>
              </a:rPr>
              <a:t>多指令</a:t>
            </a:r>
            <a:r>
              <a:rPr lang="zh-CN" altLang="en-US" sz="2400"/>
              <a:t>并行</a:t>
            </a:r>
            <a:r>
              <a:rPr lang="zh-CN" altLang="en-US" sz="2400">
                <a:solidFill>
                  <a:srgbClr val="FF0000"/>
                </a:solidFill>
              </a:rPr>
              <a:t>执行</a:t>
            </a:r>
            <a:r>
              <a:rPr lang="zh-CN" altLang="en-US" sz="2400"/>
              <a:t>的</a:t>
            </a:r>
            <a:r>
              <a:rPr lang="zh-CN" altLang="en-US" sz="2400">
                <a:solidFill>
                  <a:srgbClr val="FF0000"/>
                </a:solidFill>
              </a:rPr>
              <a:t>资源</a:t>
            </a:r>
            <a:r>
              <a:rPr lang="zh-CN" altLang="en-US" sz="2400"/>
              <a:t>；</a:t>
            </a:r>
          </a:p>
          <a:p>
            <a:pPr lvl="1">
              <a:spcBef>
                <a:spcPct val="10000"/>
              </a:spcBef>
            </a:pPr>
            <a:r>
              <a:rPr lang="zh-CN" altLang="en-US" sz="2400"/>
              <a:t>以</a:t>
            </a:r>
            <a:r>
              <a:rPr lang="zh-CN" altLang="en-US" sz="2400">
                <a:solidFill>
                  <a:srgbClr val="FF0000"/>
                </a:solidFill>
              </a:rPr>
              <a:t>正确顺序提交</a:t>
            </a:r>
            <a:r>
              <a:rPr lang="zh-CN" altLang="en-US" sz="2400"/>
              <a:t>处理</a:t>
            </a:r>
            <a:r>
              <a:rPr lang="zh-CN" altLang="en-US" sz="2400">
                <a:solidFill>
                  <a:srgbClr val="FF0000"/>
                </a:solidFill>
              </a:rPr>
              <a:t>结果</a:t>
            </a:r>
            <a:r>
              <a:rPr lang="zh-CN" altLang="en-US" sz="2400"/>
              <a:t>的机构。</a:t>
            </a:r>
            <a:endParaRPr lang="en-US" altLang="zh-CN" sz="2400"/>
          </a:p>
        </p:txBody>
      </p:sp>
    </p:spTree>
  </p:cSld>
  <p:clrMapOvr>
    <a:masterClrMapping/>
  </p:clrMapOvr>
  <p:transition spd="med"/>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灯片编号占位符 4"/>
          <p:cNvSpPr>
            <a:spLocks noGrp="1"/>
          </p:cNvSpPr>
          <p:nvPr>
            <p:ph type="sldNum" sz="quarter" idx="11"/>
          </p:nvPr>
        </p:nvSpPr>
        <p:spPr/>
        <p:txBody>
          <a:bodyPr/>
          <a:lstStyle/>
          <a:p>
            <a:fld id="{DE3E93FD-3732-4755-9E87-C0F6F0C4632D}" type="slidenum">
              <a:rPr lang="zh-CN" altLang="en-US"/>
              <a:pPr/>
              <a:t>91</a:t>
            </a:fld>
            <a:endParaRPr lang="en-US" altLang="zh-CN"/>
          </a:p>
        </p:txBody>
      </p:sp>
      <p:sp>
        <p:nvSpPr>
          <p:cNvPr id="1696770" name="Rectangle 2"/>
          <p:cNvSpPr>
            <a:spLocks noGrp="1" noChangeArrowheads="1"/>
          </p:cNvSpPr>
          <p:nvPr>
            <p:ph type="title"/>
          </p:nvPr>
        </p:nvSpPr>
        <p:spPr/>
        <p:txBody>
          <a:bodyPr/>
          <a:lstStyle/>
          <a:p>
            <a:r>
              <a:rPr lang="en-US" altLang="zh-CN"/>
              <a:t>7.8.1 </a:t>
            </a:r>
            <a:r>
              <a:rPr lang="zh-CN" altLang="en-US"/>
              <a:t>超标量处理器</a:t>
            </a:r>
          </a:p>
        </p:txBody>
      </p:sp>
      <p:sp>
        <p:nvSpPr>
          <p:cNvPr id="1696771" name="Text Box 3"/>
          <p:cNvSpPr txBox="1">
            <a:spLocks noChangeAspect="1" noChangeArrowheads="1"/>
          </p:cNvSpPr>
          <p:nvPr/>
        </p:nvSpPr>
        <p:spPr bwMode="auto">
          <a:xfrm>
            <a:off x="195263" y="2297113"/>
            <a:ext cx="2416175" cy="268287"/>
          </a:xfrm>
          <a:prstGeom prst="rect">
            <a:avLst/>
          </a:prstGeom>
          <a:noFill/>
          <a:ln w="9525">
            <a:noFill/>
            <a:miter lim="800000"/>
            <a:headEnd/>
            <a:tailEnd/>
          </a:ln>
        </p:spPr>
        <p:txBody>
          <a:bodyPr wrap="none" lIns="0" tIns="0" rIns="0" bIns="0" anchor="ctr"/>
          <a:lstStyle/>
          <a:p>
            <a:pPr algn="just">
              <a:spcBef>
                <a:spcPct val="0"/>
              </a:spcBef>
            </a:pPr>
            <a:r>
              <a:rPr lang="zh-CN" altLang="en-US" sz="1800">
                <a:solidFill>
                  <a:srgbClr val="008000"/>
                </a:solidFill>
                <a:ea typeface="楷体_GB2312" pitchFamily="49" charset="-122"/>
              </a:rPr>
              <a:t>流水线</a:t>
            </a:r>
            <a:r>
              <a:rPr lang="en-US" altLang="zh-CN" sz="1800">
                <a:solidFill>
                  <a:srgbClr val="008000"/>
                </a:solidFill>
                <a:ea typeface="楷体_GB2312" pitchFamily="49" charset="-122"/>
              </a:rPr>
              <a:t>1</a:t>
            </a:r>
            <a:r>
              <a:rPr lang="zh-CN" altLang="en-US" sz="1800">
                <a:solidFill>
                  <a:srgbClr val="008000"/>
                </a:solidFill>
                <a:ea typeface="楷体_GB2312" pitchFamily="49" charset="-122"/>
              </a:rPr>
              <a:t>：加载</a:t>
            </a:r>
            <a:r>
              <a:rPr lang="en-US" altLang="zh-CN" sz="1800">
                <a:solidFill>
                  <a:srgbClr val="008000"/>
                </a:solidFill>
                <a:ea typeface="楷体_GB2312" pitchFamily="49" charset="-122"/>
              </a:rPr>
              <a:t>/</a:t>
            </a:r>
            <a:r>
              <a:rPr lang="zh-CN" altLang="en-US" sz="1800">
                <a:solidFill>
                  <a:srgbClr val="008000"/>
                </a:solidFill>
                <a:ea typeface="楷体_GB2312" pitchFamily="49" charset="-122"/>
              </a:rPr>
              <a:t>存储单元</a:t>
            </a:r>
          </a:p>
        </p:txBody>
      </p:sp>
      <p:sp>
        <p:nvSpPr>
          <p:cNvPr id="1696772" name="Text Box 4"/>
          <p:cNvSpPr txBox="1">
            <a:spLocks noChangeAspect="1" noChangeArrowheads="1"/>
          </p:cNvSpPr>
          <p:nvPr/>
        </p:nvSpPr>
        <p:spPr bwMode="auto">
          <a:xfrm>
            <a:off x="1708150" y="1439863"/>
            <a:ext cx="828675" cy="536575"/>
          </a:xfrm>
          <a:prstGeom prst="rect">
            <a:avLst/>
          </a:prstGeom>
          <a:solidFill>
            <a:srgbClr val="CCCCFF"/>
          </a:solidFill>
          <a:ln w="28575">
            <a:solidFill>
              <a:srgbClr val="000000"/>
            </a:solidFill>
            <a:miter lim="800000"/>
            <a:headEnd/>
            <a:tailEnd/>
          </a:ln>
        </p:spPr>
        <p:txBody>
          <a:bodyPr lIns="0" tIns="0" rIns="0" bIns="0" anchor="ctr"/>
          <a:lstStyle/>
          <a:p>
            <a:pPr>
              <a:lnSpc>
                <a:spcPct val="80000"/>
              </a:lnSpc>
              <a:spcBef>
                <a:spcPct val="0"/>
              </a:spcBef>
            </a:pPr>
            <a:r>
              <a:rPr lang="zh-CN" altLang="en-US" sz="1800">
                <a:ea typeface="楷体_GB2312" pitchFamily="49" charset="-122"/>
              </a:rPr>
              <a:t>取</a:t>
            </a:r>
          </a:p>
          <a:p>
            <a:pPr>
              <a:lnSpc>
                <a:spcPct val="80000"/>
              </a:lnSpc>
              <a:spcBef>
                <a:spcPct val="0"/>
              </a:spcBef>
            </a:pPr>
            <a:r>
              <a:rPr lang="zh-CN" altLang="en-US" sz="1800">
                <a:ea typeface="楷体_GB2312" pitchFamily="49" charset="-122"/>
              </a:rPr>
              <a:t>指令</a:t>
            </a:r>
          </a:p>
        </p:txBody>
      </p:sp>
      <p:sp>
        <p:nvSpPr>
          <p:cNvPr id="1696773" name="Text Box 5"/>
          <p:cNvSpPr txBox="1">
            <a:spLocks noChangeAspect="1" noChangeArrowheads="1"/>
          </p:cNvSpPr>
          <p:nvPr/>
        </p:nvSpPr>
        <p:spPr bwMode="auto">
          <a:xfrm>
            <a:off x="2781300" y="1452563"/>
            <a:ext cx="836613" cy="536575"/>
          </a:xfrm>
          <a:prstGeom prst="rect">
            <a:avLst/>
          </a:prstGeom>
          <a:solidFill>
            <a:srgbClr val="CCCCFF"/>
          </a:solidFill>
          <a:ln w="28575">
            <a:solidFill>
              <a:srgbClr val="000000"/>
            </a:solidFill>
            <a:miter lim="800000"/>
            <a:headEnd/>
            <a:tailEnd/>
          </a:ln>
        </p:spPr>
        <p:txBody>
          <a:bodyPr lIns="0" tIns="0" rIns="0" bIns="0" anchor="ctr"/>
          <a:lstStyle/>
          <a:p>
            <a:pPr>
              <a:lnSpc>
                <a:spcPct val="80000"/>
              </a:lnSpc>
              <a:spcBef>
                <a:spcPct val="0"/>
              </a:spcBef>
            </a:pPr>
            <a:r>
              <a:rPr lang="zh-CN" altLang="en-US" sz="1800">
                <a:ea typeface="楷体_GB2312" pitchFamily="49" charset="-122"/>
              </a:rPr>
              <a:t>译码</a:t>
            </a:r>
          </a:p>
          <a:p>
            <a:pPr>
              <a:lnSpc>
                <a:spcPct val="80000"/>
              </a:lnSpc>
              <a:spcBef>
                <a:spcPct val="0"/>
              </a:spcBef>
            </a:pPr>
            <a:r>
              <a:rPr lang="zh-CN" altLang="en-US" sz="1800">
                <a:ea typeface="楷体_GB2312" pitchFamily="49" charset="-122"/>
              </a:rPr>
              <a:t>指令</a:t>
            </a:r>
          </a:p>
        </p:txBody>
      </p:sp>
      <p:sp>
        <p:nvSpPr>
          <p:cNvPr id="1696774" name="Text Box 6"/>
          <p:cNvSpPr txBox="1">
            <a:spLocks noChangeAspect="1" noChangeArrowheads="1"/>
          </p:cNvSpPr>
          <p:nvPr/>
        </p:nvSpPr>
        <p:spPr bwMode="auto">
          <a:xfrm>
            <a:off x="3865563" y="2146300"/>
            <a:ext cx="833437" cy="536575"/>
          </a:xfrm>
          <a:prstGeom prst="rect">
            <a:avLst/>
          </a:prstGeom>
          <a:solidFill>
            <a:srgbClr val="CCFF99"/>
          </a:solidFill>
          <a:ln w="28575">
            <a:solidFill>
              <a:srgbClr val="000000"/>
            </a:solidFill>
            <a:miter lim="800000"/>
            <a:headEnd/>
            <a:tailEnd/>
          </a:ln>
        </p:spPr>
        <p:txBody>
          <a:bodyPr lIns="0" tIns="0" rIns="0" bIns="0" anchor="ctr"/>
          <a:lstStyle/>
          <a:p>
            <a:pPr>
              <a:lnSpc>
                <a:spcPct val="80000"/>
              </a:lnSpc>
              <a:spcBef>
                <a:spcPct val="0"/>
              </a:spcBef>
            </a:pPr>
            <a:r>
              <a:rPr lang="zh-CN" altLang="en-US" sz="1800">
                <a:ea typeface="楷体_GB2312" pitchFamily="49" charset="-122"/>
              </a:rPr>
              <a:t>读</a:t>
            </a:r>
          </a:p>
          <a:p>
            <a:pPr>
              <a:lnSpc>
                <a:spcPct val="80000"/>
              </a:lnSpc>
              <a:spcBef>
                <a:spcPct val="0"/>
              </a:spcBef>
            </a:pPr>
            <a:r>
              <a:rPr lang="zh-CN" altLang="en-US" sz="1800">
                <a:ea typeface="楷体_GB2312" pitchFamily="49" charset="-122"/>
              </a:rPr>
              <a:t>寄存器</a:t>
            </a:r>
          </a:p>
        </p:txBody>
      </p:sp>
      <p:sp>
        <p:nvSpPr>
          <p:cNvPr id="1696775" name="Text Box 7"/>
          <p:cNvSpPr txBox="1">
            <a:spLocks noChangeAspect="1" noChangeArrowheads="1"/>
          </p:cNvSpPr>
          <p:nvPr/>
        </p:nvSpPr>
        <p:spPr bwMode="auto">
          <a:xfrm>
            <a:off x="4949825" y="2144713"/>
            <a:ext cx="835025" cy="536575"/>
          </a:xfrm>
          <a:prstGeom prst="rect">
            <a:avLst/>
          </a:prstGeom>
          <a:solidFill>
            <a:srgbClr val="CCFF99"/>
          </a:solidFill>
          <a:ln w="28575">
            <a:solidFill>
              <a:srgbClr val="000000"/>
            </a:solidFill>
            <a:miter lim="800000"/>
            <a:headEnd/>
            <a:tailEnd/>
          </a:ln>
        </p:spPr>
        <p:txBody>
          <a:bodyPr lIns="0" tIns="0" rIns="0" bIns="0" anchor="ctr"/>
          <a:lstStyle/>
          <a:p>
            <a:pPr>
              <a:lnSpc>
                <a:spcPct val="80000"/>
              </a:lnSpc>
              <a:spcBef>
                <a:spcPct val="0"/>
              </a:spcBef>
            </a:pPr>
            <a:r>
              <a:rPr lang="zh-CN" altLang="en-US" sz="1800">
                <a:ea typeface="楷体_GB2312" pitchFamily="49" charset="-122"/>
              </a:rPr>
              <a:t>计算</a:t>
            </a:r>
          </a:p>
          <a:p>
            <a:pPr>
              <a:lnSpc>
                <a:spcPct val="80000"/>
              </a:lnSpc>
              <a:spcBef>
                <a:spcPct val="0"/>
              </a:spcBef>
            </a:pPr>
            <a:r>
              <a:rPr lang="zh-CN" altLang="en-US" sz="1800">
                <a:ea typeface="楷体_GB2312" pitchFamily="49" charset="-122"/>
              </a:rPr>
              <a:t>地址</a:t>
            </a:r>
          </a:p>
        </p:txBody>
      </p:sp>
      <p:sp>
        <p:nvSpPr>
          <p:cNvPr id="1696776" name="Line 8"/>
          <p:cNvSpPr>
            <a:spLocks noChangeAspect="1" noChangeShapeType="1"/>
          </p:cNvSpPr>
          <p:nvPr/>
        </p:nvSpPr>
        <p:spPr bwMode="auto">
          <a:xfrm>
            <a:off x="4710113" y="2466975"/>
            <a:ext cx="250825"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696777" name="Line 9"/>
          <p:cNvSpPr>
            <a:spLocks noChangeAspect="1" noChangeShapeType="1"/>
          </p:cNvSpPr>
          <p:nvPr/>
        </p:nvSpPr>
        <p:spPr bwMode="auto">
          <a:xfrm>
            <a:off x="5794375" y="2451100"/>
            <a:ext cx="250825" cy="1588"/>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696778" name="Text Box 10"/>
          <p:cNvSpPr txBox="1">
            <a:spLocks noChangeAspect="1" noChangeArrowheads="1"/>
          </p:cNvSpPr>
          <p:nvPr/>
        </p:nvSpPr>
        <p:spPr bwMode="auto">
          <a:xfrm>
            <a:off x="6045200" y="2122488"/>
            <a:ext cx="836613" cy="617537"/>
          </a:xfrm>
          <a:prstGeom prst="rect">
            <a:avLst/>
          </a:prstGeom>
          <a:solidFill>
            <a:srgbClr val="CCFF99"/>
          </a:solidFill>
          <a:ln w="28575">
            <a:solidFill>
              <a:srgbClr val="000000"/>
            </a:solidFill>
            <a:miter lim="800000"/>
            <a:headEnd/>
            <a:tailEnd/>
          </a:ln>
        </p:spPr>
        <p:txBody>
          <a:bodyPr lIns="0" tIns="0" rIns="0" bIns="0" anchor="ctr"/>
          <a:lstStyle/>
          <a:p>
            <a:pPr>
              <a:lnSpc>
                <a:spcPct val="80000"/>
              </a:lnSpc>
              <a:spcBef>
                <a:spcPct val="0"/>
              </a:spcBef>
            </a:pPr>
            <a:r>
              <a:rPr lang="zh-CN" altLang="en-US" sz="1800">
                <a:ea typeface="楷体_GB2312" pitchFamily="49" charset="-122"/>
              </a:rPr>
              <a:t>加载</a:t>
            </a:r>
          </a:p>
        </p:txBody>
      </p:sp>
      <p:sp>
        <p:nvSpPr>
          <p:cNvPr id="1696779" name="Text Box 11"/>
          <p:cNvSpPr txBox="1">
            <a:spLocks noChangeAspect="1" noChangeArrowheads="1"/>
          </p:cNvSpPr>
          <p:nvPr/>
        </p:nvSpPr>
        <p:spPr bwMode="auto">
          <a:xfrm>
            <a:off x="7138988" y="2132013"/>
            <a:ext cx="835025" cy="534987"/>
          </a:xfrm>
          <a:prstGeom prst="rect">
            <a:avLst/>
          </a:prstGeom>
          <a:solidFill>
            <a:srgbClr val="CCFF99"/>
          </a:solidFill>
          <a:ln w="28575">
            <a:solidFill>
              <a:srgbClr val="000000"/>
            </a:solidFill>
            <a:miter lim="800000"/>
            <a:headEnd/>
            <a:tailEnd/>
          </a:ln>
        </p:spPr>
        <p:txBody>
          <a:bodyPr lIns="0" tIns="0" rIns="0" bIns="0" anchor="ctr"/>
          <a:lstStyle/>
          <a:p>
            <a:pPr>
              <a:lnSpc>
                <a:spcPct val="80000"/>
              </a:lnSpc>
              <a:spcBef>
                <a:spcPct val="0"/>
              </a:spcBef>
            </a:pPr>
            <a:r>
              <a:rPr lang="zh-CN" altLang="en-US" sz="1800">
                <a:ea typeface="楷体_GB2312" pitchFamily="49" charset="-122"/>
              </a:rPr>
              <a:t>写</a:t>
            </a:r>
          </a:p>
          <a:p>
            <a:pPr>
              <a:lnSpc>
                <a:spcPct val="80000"/>
              </a:lnSpc>
              <a:spcBef>
                <a:spcPct val="0"/>
              </a:spcBef>
            </a:pPr>
            <a:r>
              <a:rPr lang="zh-CN" altLang="en-US" sz="1800">
                <a:ea typeface="楷体_GB2312" pitchFamily="49" charset="-122"/>
              </a:rPr>
              <a:t>寄存器</a:t>
            </a:r>
          </a:p>
        </p:txBody>
      </p:sp>
      <p:sp>
        <p:nvSpPr>
          <p:cNvPr id="1696780" name="Line 12"/>
          <p:cNvSpPr>
            <a:spLocks noChangeAspect="1" noChangeShapeType="1"/>
          </p:cNvSpPr>
          <p:nvPr/>
        </p:nvSpPr>
        <p:spPr bwMode="auto">
          <a:xfrm>
            <a:off x="6889750" y="2451100"/>
            <a:ext cx="250825" cy="1588"/>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696781" name="Text Box 13"/>
          <p:cNvSpPr txBox="1">
            <a:spLocks noChangeAspect="1" noChangeArrowheads="1"/>
          </p:cNvSpPr>
          <p:nvPr/>
        </p:nvSpPr>
        <p:spPr bwMode="auto">
          <a:xfrm>
            <a:off x="1619250" y="6092825"/>
            <a:ext cx="5976938" cy="442913"/>
          </a:xfrm>
          <a:prstGeom prst="rect">
            <a:avLst/>
          </a:prstGeom>
          <a:solidFill>
            <a:srgbClr val="FFFFFF"/>
          </a:solidFill>
          <a:ln w="9525">
            <a:noFill/>
            <a:miter lim="800000"/>
            <a:headEnd/>
            <a:tailEnd/>
          </a:ln>
        </p:spPr>
        <p:txBody>
          <a:bodyPr wrap="none" lIns="0" tIns="0" rIns="0" bIns="0" anchor="ctr"/>
          <a:lstStyle/>
          <a:p>
            <a:pPr>
              <a:spcBef>
                <a:spcPct val="0"/>
              </a:spcBef>
            </a:pPr>
            <a:r>
              <a:rPr lang="zh-CN" altLang="en-US" sz="2400">
                <a:solidFill>
                  <a:schemeClr val="bg2"/>
                </a:solidFill>
                <a:ea typeface="楷体_GB2312" pitchFamily="49" charset="-122"/>
              </a:rPr>
              <a:t>图</a:t>
            </a:r>
            <a:r>
              <a:rPr lang="en-US" altLang="zh-CN" sz="2400">
                <a:solidFill>
                  <a:schemeClr val="bg2"/>
                </a:solidFill>
                <a:ea typeface="楷体_GB2312" pitchFamily="49" charset="-122"/>
              </a:rPr>
              <a:t>7.28  SGI/MIPS R10000 </a:t>
            </a:r>
            <a:r>
              <a:rPr lang="zh-CN" altLang="en-US" sz="2400">
                <a:solidFill>
                  <a:schemeClr val="bg2"/>
                </a:solidFill>
                <a:ea typeface="楷体_GB2312" pitchFamily="49" charset="-122"/>
              </a:rPr>
              <a:t>的指令流水线</a:t>
            </a:r>
          </a:p>
        </p:txBody>
      </p:sp>
      <p:sp>
        <p:nvSpPr>
          <p:cNvPr id="1696782" name="Text Box 14"/>
          <p:cNvSpPr txBox="1">
            <a:spLocks noChangeAspect="1" noChangeArrowheads="1"/>
          </p:cNvSpPr>
          <p:nvPr/>
        </p:nvSpPr>
        <p:spPr bwMode="auto">
          <a:xfrm>
            <a:off x="1914525" y="1041400"/>
            <a:ext cx="336550" cy="266700"/>
          </a:xfrm>
          <a:prstGeom prst="rect">
            <a:avLst/>
          </a:prstGeom>
          <a:noFill/>
          <a:ln w="9525">
            <a:noFill/>
            <a:miter lim="800000"/>
            <a:headEnd/>
            <a:tailEnd/>
          </a:ln>
        </p:spPr>
        <p:txBody>
          <a:bodyPr wrap="none" lIns="0" tIns="0" rIns="0" bIns="0" anchor="ctr"/>
          <a:lstStyle/>
          <a:p>
            <a:pPr algn="just">
              <a:spcBef>
                <a:spcPct val="0"/>
              </a:spcBef>
            </a:pPr>
            <a:r>
              <a:rPr lang="zh-CN" altLang="en-US" sz="1800">
                <a:solidFill>
                  <a:srgbClr val="6600CC"/>
                </a:solidFill>
                <a:ea typeface="楷体_GB2312" pitchFamily="49" charset="-122"/>
              </a:rPr>
              <a:t>段</a:t>
            </a:r>
            <a:r>
              <a:rPr lang="en-US" altLang="zh-CN" sz="1800">
                <a:solidFill>
                  <a:srgbClr val="6600CC"/>
                </a:solidFill>
                <a:ea typeface="楷体_GB2312" pitchFamily="49" charset="-122"/>
              </a:rPr>
              <a:t>1</a:t>
            </a:r>
          </a:p>
        </p:txBody>
      </p:sp>
      <p:sp>
        <p:nvSpPr>
          <p:cNvPr id="1696783" name="Line 15"/>
          <p:cNvSpPr>
            <a:spLocks noChangeAspect="1" noChangeShapeType="1"/>
          </p:cNvSpPr>
          <p:nvPr/>
        </p:nvSpPr>
        <p:spPr bwMode="auto">
          <a:xfrm>
            <a:off x="3625850" y="2466975"/>
            <a:ext cx="249238"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696784" name="Text Box 16"/>
          <p:cNvSpPr txBox="1">
            <a:spLocks noChangeAspect="1" noChangeArrowheads="1"/>
          </p:cNvSpPr>
          <p:nvPr/>
        </p:nvSpPr>
        <p:spPr bwMode="auto">
          <a:xfrm>
            <a:off x="3852863" y="2901950"/>
            <a:ext cx="838200" cy="534988"/>
          </a:xfrm>
          <a:prstGeom prst="rect">
            <a:avLst/>
          </a:prstGeom>
          <a:solidFill>
            <a:srgbClr val="CCFFFF"/>
          </a:solidFill>
          <a:ln w="28575">
            <a:solidFill>
              <a:srgbClr val="000000"/>
            </a:solidFill>
            <a:miter lim="800000"/>
            <a:headEnd/>
            <a:tailEnd/>
          </a:ln>
        </p:spPr>
        <p:txBody>
          <a:bodyPr lIns="0" tIns="0" rIns="0" bIns="0" anchor="ctr"/>
          <a:lstStyle/>
          <a:p>
            <a:pPr>
              <a:lnSpc>
                <a:spcPct val="80000"/>
              </a:lnSpc>
              <a:spcBef>
                <a:spcPct val="0"/>
              </a:spcBef>
            </a:pPr>
            <a:r>
              <a:rPr lang="zh-CN" altLang="en-US" sz="1800">
                <a:ea typeface="楷体_GB2312" pitchFamily="49" charset="-122"/>
              </a:rPr>
              <a:t>读</a:t>
            </a:r>
          </a:p>
          <a:p>
            <a:pPr>
              <a:lnSpc>
                <a:spcPct val="80000"/>
              </a:lnSpc>
              <a:spcBef>
                <a:spcPct val="0"/>
              </a:spcBef>
            </a:pPr>
            <a:r>
              <a:rPr lang="zh-CN" altLang="en-US" sz="1800">
                <a:ea typeface="楷体_GB2312" pitchFamily="49" charset="-122"/>
              </a:rPr>
              <a:t>寄存器</a:t>
            </a:r>
          </a:p>
        </p:txBody>
      </p:sp>
      <p:sp>
        <p:nvSpPr>
          <p:cNvPr id="1696785" name="Text Box 17"/>
          <p:cNvSpPr txBox="1">
            <a:spLocks noChangeAspect="1" noChangeArrowheads="1"/>
          </p:cNvSpPr>
          <p:nvPr/>
        </p:nvSpPr>
        <p:spPr bwMode="auto">
          <a:xfrm>
            <a:off x="4935538" y="2894013"/>
            <a:ext cx="838200" cy="536575"/>
          </a:xfrm>
          <a:prstGeom prst="rect">
            <a:avLst/>
          </a:prstGeom>
          <a:solidFill>
            <a:srgbClr val="CCFFFF"/>
          </a:solidFill>
          <a:ln w="28575">
            <a:solidFill>
              <a:srgbClr val="000000"/>
            </a:solidFill>
            <a:miter lim="800000"/>
            <a:headEnd/>
            <a:tailEnd/>
          </a:ln>
        </p:spPr>
        <p:txBody>
          <a:bodyPr lIns="0" tIns="0" rIns="0" bIns="0" anchor="ctr"/>
          <a:lstStyle/>
          <a:p>
            <a:pPr>
              <a:lnSpc>
                <a:spcPct val="80000"/>
              </a:lnSpc>
              <a:spcBef>
                <a:spcPct val="0"/>
              </a:spcBef>
            </a:pPr>
            <a:r>
              <a:rPr lang="zh-CN" altLang="en-US" sz="1800">
                <a:ea typeface="楷体_GB2312" pitchFamily="49" charset="-122"/>
              </a:rPr>
              <a:t>执行</a:t>
            </a:r>
          </a:p>
          <a:p>
            <a:pPr>
              <a:lnSpc>
                <a:spcPct val="80000"/>
              </a:lnSpc>
              <a:spcBef>
                <a:spcPct val="0"/>
              </a:spcBef>
            </a:pPr>
            <a:r>
              <a:rPr lang="en-US" altLang="zh-CN" sz="1800">
                <a:ea typeface="楷体_GB2312" pitchFamily="49" charset="-122"/>
              </a:rPr>
              <a:t>ALU1</a:t>
            </a:r>
          </a:p>
        </p:txBody>
      </p:sp>
      <p:sp>
        <p:nvSpPr>
          <p:cNvPr id="1696786" name="Line 18"/>
          <p:cNvSpPr>
            <a:spLocks noChangeAspect="1" noChangeShapeType="1"/>
          </p:cNvSpPr>
          <p:nvPr/>
        </p:nvSpPr>
        <p:spPr bwMode="auto">
          <a:xfrm>
            <a:off x="4699000" y="3217863"/>
            <a:ext cx="250825" cy="1587"/>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696787" name="Line 19"/>
          <p:cNvSpPr>
            <a:spLocks noChangeAspect="1" noChangeShapeType="1"/>
          </p:cNvSpPr>
          <p:nvPr/>
        </p:nvSpPr>
        <p:spPr bwMode="auto">
          <a:xfrm>
            <a:off x="5783263" y="3201988"/>
            <a:ext cx="247650" cy="1587"/>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696788" name="Text Box 20"/>
          <p:cNvSpPr txBox="1">
            <a:spLocks noChangeAspect="1" noChangeArrowheads="1"/>
          </p:cNvSpPr>
          <p:nvPr/>
        </p:nvSpPr>
        <p:spPr bwMode="auto">
          <a:xfrm>
            <a:off x="6032500" y="2886075"/>
            <a:ext cx="835025" cy="536575"/>
          </a:xfrm>
          <a:prstGeom prst="rect">
            <a:avLst/>
          </a:prstGeom>
          <a:solidFill>
            <a:srgbClr val="CCFFFF"/>
          </a:solidFill>
          <a:ln w="28575">
            <a:solidFill>
              <a:srgbClr val="000000"/>
            </a:solidFill>
            <a:miter lim="800000"/>
            <a:headEnd/>
            <a:tailEnd/>
          </a:ln>
        </p:spPr>
        <p:txBody>
          <a:bodyPr lIns="0" tIns="0" rIns="0" bIns="0" anchor="ctr"/>
          <a:lstStyle/>
          <a:p>
            <a:pPr>
              <a:lnSpc>
                <a:spcPct val="80000"/>
              </a:lnSpc>
              <a:spcBef>
                <a:spcPct val="0"/>
              </a:spcBef>
            </a:pPr>
            <a:r>
              <a:rPr lang="zh-CN" altLang="en-US" sz="1800">
                <a:ea typeface="楷体_GB2312" pitchFamily="49" charset="-122"/>
              </a:rPr>
              <a:t>写</a:t>
            </a:r>
          </a:p>
          <a:p>
            <a:pPr>
              <a:lnSpc>
                <a:spcPct val="80000"/>
              </a:lnSpc>
              <a:spcBef>
                <a:spcPct val="0"/>
              </a:spcBef>
            </a:pPr>
            <a:r>
              <a:rPr lang="zh-CN" altLang="en-US" sz="1800">
                <a:ea typeface="楷体_GB2312" pitchFamily="49" charset="-122"/>
              </a:rPr>
              <a:t>寄存器</a:t>
            </a:r>
          </a:p>
        </p:txBody>
      </p:sp>
      <p:sp>
        <p:nvSpPr>
          <p:cNvPr id="1696789" name="Line 21"/>
          <p:cNvSpPr>
            <a:spLocks noChangeAspect="1" noChangeShapeType="1"/>
          </p:cNvSpPr>
          <p:nvPr/>
        </p:nvSpPr>
        <p:spPr bwMode="auto">
          <a:xfrm>
            <a:off x="3613150" y="3217863"/>
            <a:ext cx="249238" cy="1587"/>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696790" name="Text Box 22"/>
          <p:cNvSpPr txBox="1">
            <a:spLocks noChangeAspect="1" noChangeArrowheads="1"/>
          </p:cNvSpPr>
          <p:nvPr/>
        </p:nvSpPr>
        <p:spPr bwMode="auto">
          <a:xfrm>
            <a:off x="3852863" y="3657600"/>
            <a:ext cx="838200" cy="536575"/>
          </a:xfrm>
          <a:prstGeom prst="rect">
            <a:avLst/>
          </a:prstGeom>
          <a:solidFill>
            <a:srgbClr val="FFCCFF"/>
          </a:solidFill>
          <a:ln w="28575">
            <a:solidFill>
              <a:srgbClr val="000000"/>
            </a:solidFill>
            <a:miter lim="800000"/>
            <a:headEnd/>
            <a:tailEnd/>
          </a:ln>
        </p:spPr>
        <p:txBody>
          <a:bodyPr lIns="0" tIns="0" rIns="0" bIns="0" anchor="ctr"/>
          <a:lstStyle/>
          <a:p>
            <a:pPr>
              <a:lnSpc>
                <a:spcPct val="80000"/>
              </a:lnSpc>
              <a:spcBef>
                <a:spcPct val="0"/>
              </a:spcBef>
            </a:pPr>
            <a:r>
              <a:rPr lang="zh-CN" altLang="en-US" sz="1800">
                <a:ea typeface="楷体_GB2312" pitchFamily="49" charset="-122"/>
              </a:rPr>
              <a:t>读</a:t>
            </a:r>
          </a:p>
          <a:p>
            <a:pPr>
              <a:lnSpc>
                <a:spcPct val="80000"/>
              </a:lnSpc>
              <a:spcBef>
                <a:spcPct val="0"/>
              </a:spcBef>
            </a:pPr>
            <a:r>
              <a:rPr lang="zh-CN" altLang="en-US" sz="1800">
                <a:ea typeface="楷体_GB2312" pitchFamily="49" charset="-122"/>
              </a:rPr>
              <a:t>寄存器</a:t>
            </a:r>
          </a:p>
        </p:txBody>
      </p:sp>
      <p:sp>
        <p:nvSpPr>
          <p:cNvPr id="1696791" name="Text Box 23"/>
          <p:cNvSpPr txBox="1">
            <a:spLocks noChangeAspect="1" noChangeArrowheads="1"/>
          </p:cNvSpPr>
          <p:nvPr/>
        </p:nvSpPr>
        <p:spPr bwMode="auto">
          <a:xfrm>
            <a:off x="4935538" y="3656013"/>
            <a:ext cx="838200" cy="534987"/>
          </a:xfrm>
          <a:prstGeom prst="rect">
            <a:avLst/>
          </a:prstGeom>
          <a:solidFill>
            <a:srgbClr val="FFCCFF"/>
          </a:solidFill>
          <a:ln w="28575">
            <a:solidFill>
              <a:srgbClr val="000000"/>
            </a:solidFill>
            <a:miter lim="800000"/>
            <a:headEnd/>
            <a:tailEnd/>
          </a:ln>
        </p:spPr>
        <p:txBody>
          <a:bodyPr lIns="0" tIns="0" rIns="0" bIns="0" anchor="ctr"/>
          <a:lstStyle/>
          <a:p>
            <a:pPr>
              <a:lnSpc>
                <a:spcPct val="80000"/>
              </a:lnSpc>
              <a:spcBef>
                <a:spcPct val="0"/>
              </a:spcBef>
            </a:pPr>
            <a:r>
              <a:rPr lang="zh-CN" altLang="en-US" sz="1800">
                <a:ea typeface="楷体_GB2312" pitchFamily="49" charset="-122"/>
              </a:rPr>
              <a:t>执行</a:t>
            </a:r>
          </a:p>
          <a:p>
            <a:pPr>
              <a:lnSpc>
                <a:spcPct val="80000"/>
              </a:lnSpc>
              <a:spcBef>
                <a:spcPct val="0"/>
              </a:spcBef>
            </a:pPr>
            <a:r>
              <a:rPr lang="en-US" altLang="zh-CN" sz="1800">
                <a:ea typeface="楷体_GB2312" pitchFamily="49" charset="-122"/>
              </a:rPr>
              <a:t>ALU2</a:t>
            </a:r>
          </a:p>
        </p:txBody>
      </p:sp>
      <p:sp>
        <p:nvSpPr>
          <p:cNvPr id="1696792" name="Line 24"/>
          <p:cNvSpPr>
            <a:spLocks noChangeAspect="1" noChangeShapeType="1"/>
          </p:cNvSpPr>
          <p:nvPr/>
        </p:nvSpPr>
        <p:spPr bwMode="auto">
          <a:xfrm>
            <a:off x="4699000" y="3976688"/>
            <a:ext cx="250825" cy="1587"/>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696793" name="Line 25"/>
          <p:cNvSpPr>
            <a:spLocks noChangeAspect="1" noChangeShapeType="1"/>
          </p:cNvSpPr>
          <p:nvPr/>
        </p:nvSpPr>
        <p:spPr bwMode="auto">
          <a:xfrm>
            <a:off x="5783263" y="3960813"/>
            <a:ext cx="247650" cy="1587"/>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696794" name="Text Box 26"/>
          <p:cNvSpPr txBox="1">
            <a:spLocks noChangeAspect="1" noChangeArrowheads="1"/>
          </p:cNvSpPr>
          <p:nvPr/>
        </p:nvSpPr>
        <p:spPr bwMode="auto">
          <a:xfrm>
            <a:off x="6032500" y="3656013"/>
            <a:ext cx="835025" cy="534987"/>
          </a:xfrm>
          <a:prstGeom prst="rect">
            <a:avLst/>
          </a:prstGeom>
          <a:solidFill>
            <a:srgbClr val="FFCCFF"/>
          </a:solidFill>
          <a:ln w="28575">
            <a:solidFill>
              <a:srgbClr val="000000"/>
            </a:solidFill>
            <a:miter lim="800000"/>
            <a:headEnd/>
            <a:tailEnd/>
          </a:ln>
        </p:spPr>
        <p:txBody>
          <a:bodyPr lIns="0" tIns="0" rIns="0" bIns="0" anchor="ctr"/>
          <a:lstStyle/>
          <a:p>
            <a:pPr>
              <a:lnSpc>
                <a:spcPct val="80000"/>
              </a:lnSpc>
              <a:spcBef>
                <a:spcPct val="0"/>
              </a:spcBef>
            </a:pPr>
            <a:r>
              <a:rPr lang="zh-CN" altLang="en-US" sz="1800">
                <a:ea typeface="楷体_GB2312" pitchFamily="49" charset="-122"/>
              </a:rPr>
              <a:t>写</a:t>
            </a:r>
          </a:p>
          <a:p>
            <a:pPr>
              <a:lnSpc>
                <a:spcPct val="80000"/>
              </a:lnSpc>
              <a:spcBef>
                <a:spcPct val="0"/>
              </a:spcBef>
            </a:pPr>
            <a:r>
              <a:rPr lang="zh-CN" altLang="en-US" sz="1800">
                <a:ea typeface="楷体_GB2312" pitchFamily="49" charset="-122"/>
              </a:rPr>
              <a:t>寄存器</a:t>
            </a:r>
          </a:p>
        </p:txBody>
      </p:sp>
      <p:sp>
        <p:nvSpPr>
          <p:cNvPr id="1696795" name="Line 27"/>
          <p:cNvSpPr>
            <a:spLocks noChangeAspect="1" noChangeShapeType="1"/>
          </p:cNvSpPr>
          <p:nvPr/>
        </p:nvSpPr>
        <p:spPr bwMode="auto">
          <a:xfrm>
            <a:off x="3613150" y="3976688"/>
            <a:ext cx="249238" cy="1587"/>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696796" name="Text Box 28"/>
          <p:cNvSpPr txBox="1">
            <a:spLocks noChangeAspect="1" noChangeArrowheads="1"/>
          </p:cNvSpPr>
          <p:nvPr/>
        </p:nvSpPr>
        <p:spPr bwMode="auto">
          <a:xfrm>
            <a:off x="3838575" y="4419600"/>
            <a:ext cx="836613" cy="534988"/>
          </a:xfrm>
          <a:prstGeom prst="rect">
            <a:avLst/>
          </a:prstGeom>
          <a:solidFill>
            <a:srgbClr val="FFFF99"/>
          </a:solidFill>
          <a:ln w="28575">
            <a:solidFill>
              <a:srgbClr val="000000"/>
            </a:solidFill>
            <a:miter lim="800000"/>
            <a:headEnd/>
            <a:tailEnd/>
          </a:ln>
        </p:spPr>
        <p:txBody>
          <a:bodyPr lIns="0" tIns="0" rIns="0" bIns="0" anchor="ctr"/>
          <a:lstStyle/>
          <a:p>
            <a:pPr>
              <a:lnSpc>
                <a:spcPct val="80000"/>
              </a:lnSpc>
              <a:spcBef>
                <a:spcPct val="0"/>
              </a:spcBef>
            </a:pPr>
            <a:r>
              <a:rPr lang="zh-CN" altLang="en-US" sz="1800">
                <a:ea typeface="楷体_GB2312" pitchFamily="49" charset="-122"/>
              </a:rPr>
              <a:t>读</a:t>
            </a:r>
          </a:p>
          <a:p>
            <a:pPr>
              <a:lnSpc>
                <a:spcPct val="80000"/>
              </a:lnSpc>
              <a:spcBef>
                <a:spcPct val="0"/>
              </a:spcBef>
            </a:pPr>
            <a:r>
              <a:rPr lang="zh-CN" altLang="en-US" sz="1800">
                <a:ea typeface="楷体_GB2312" pitchFamily="49" charset="-122"/>
              </a:rPr>
              <a:t>寄存器</a:t>
            </a:r>
          </a:p>
        </p:txBody>
      </p:sp>
      <p:sp>
        <p:nvSpPr>
          <p:cNvPr id="1696797" name="Text Box 29"/>
          <p:cNvSpPr txBox="1">
            <a:spLocks noChangeAspect="1" noChangeArrowheads="1"/>
          </p:cNvSpPr>
          <p:nvPr/>
        </p:nvSpPr>
        <p:spPr bwMode="auto">
          <a:xfrm>
            <a:off x="4922838" y="4414838"/>
            <a:ext cx="836612" cy="571500"/>
          </a:xfrm>
          <a:prstGeom prst="rect">
            <a:avLst/>
          </a:prstGeom>
          <a:solidFill>
            <a:srgbClr val="FFFF99"/>
          </a:solidFill>
          <a:ln w="28575">
            <a:solidFill>
              <a:srgbClr val="000000"/>
            </a:solidFill>
            <a:miter lim="800000"/>
            <a:headEnd/>
            <a:tailEnd/>
          </a:ln>
        </p:spPr>
        <p:txBody>
          <a:bodyPr lIns="0" tIns="0" rIns="0" bIns="0" anchor="ctr"/>
          <a:lstStyle/>
          <a:p>
            <a:pPr>
              <a:lnSpc>
                <a:spcPct val="80000"/>
              </a:lnSpc>
              <a:spcBef>
                <a:spcPct val="0"/>
              </a:spcBef>
            </a:pPr>
            <a:r>
              <a:rPr lang="zh-CN" altLang="en-US" sz="1800">
                <a:ea typeface="楷体_GB2312" pitchFamily="49" charset="-122"/>
              </a:rPr>
              <a:t>对齐</a:t>
            </a:r>
          </a:p>
        </p:txBody>
      </p:sp>
      <p:sp>
        <p:nvSpPr>
          <p:cNvPr id="1696798" name="Line 30"/>
          <p:cNvSpPr>
            <a:spLocks noChangeAspect="1" noChangeShapeType="1"/>
          </p:cNvSpPr>
          <p:nvPr/>
        </p:nvSpPr>
        <p:spPr bwMode="auto">
          <a:xfrm>
            <a:off x="4686300" y="4737100"/>
            <a:ext cx="249238" cy="1588"/>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696799" name="Line 31"/>
          <p:cNvSpPr>
            <a:spLocks noChangeAspect="1" noChangeShapeType="1"/>
          </p:cNvSpPr>
          <p:nvPr/>
        </p:nvSpPr>
        <p:spPr bwMode="auto">
          <a:xfrm>
            <a:off x="5770563" y="4721225"/>
            <a:ext cx="247650" cy="1588"/>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696800" name="Text Box 32"/>
          <p:cNvSpPr txBox="1">
            <a:spLocks noChangeAspect="1" noChangeArrowheads="1"/>
          </p:cNvSpPr>
          <p:nvPr/>
        </p:nvSpPr>
        <p:spPr bwMode="auto">
          <a:xfrm>
            <a:off x="6019800" y="4391025"/>
            <a:ext cx="836613" cy="617538"/>
          </a:xfrm>
          <a:prstGeom prst="rect">
            <a:avLst/>
          </a:prstGeom>
          <a:solidFill>
            <a:srgbClr val="FFFF99"/>
          </a:solidFill>
          <a:ln w="28575">
            <a:solidFill>
              <a:srgbClr val="000000"/>
            </a:solidFill>
            <a:miter lim="800000"/>
            <a:headEnd/>
            <a:tailEnd/>
          </a:ln>
        </p:spPr>
        <p:txBody>
          <a:bodyPr lIns="0" tIns="0" rIns="0" bIns="0" anchor="ctr"/>
          <a:lstStyle/>
          <a:p>
            <a:pPr>
              <a:lnSpc>
                <a:spcPct val="80000"/>
              </a:lnSpc>
              <a:spcBef>
                <a:spcPct val="0"/>
              </a:spcBef>
            </a:pPr>
            <a:r>
              <a:rPr lang="zh-CN" altLang="en-US" sz="1800">
                <a:ea typeface="楷体_GB2312" pitchFamily="49" charset="-122"/>
              </a:rPr>
              <a:t>加</a:t>
            </a:r>
          </a:p>
        </p:txBody>
      </p:sp>
      <p:sp>
        <p:nvSpPr>
          <p:cNvPr id="1696801" name="Text Box 33"/>
          <p:cNvSpPr txBox="1">
            <a:spLocks noChangeAspect="1" noChangeArrowheads="1"/>
          </p:cNvSpPr>
          <p:nvPr/>
        </p:nvSpPr>
        <p:spPr bwMode="auto">
          <a:xfrm>
            <a:off x="7104063" y="4406900"/>
            <a:ext cx="844550" cy="612775"/>
          </a:xfrm>
          <a:prstGeom prst="rect">
            <a:avLst/>
          </a:prstGeom>
          <a:solidFill>
            <a:srgbClr val="FFFF99"/>
          </a:solidFill>
          <a:ln w="28575">
            <a:solidFill>
              <a:srgbClr val="000000"/>
            </a:solidFill>
            <a:miter lim="800000"/>
            <a:headEnd/>
            <a:tailEnd/>
          </a:ln>
        </p:spPr>
        <p:txBody>
          <a:bodyPr lIns="0" tIns="0" rIns="0" bIns="0" anchor="ctr"/>
          <a:lstStyle/>
          <a:p>
            <a:pPr>
              <a:lnSpc>
                <a:spcPct val="80000"/>
              </a:lnSpc>
              <a:spcBef>
                <a:spcPct val="0"/>
              </a:spcBef>
            </a:pPr>
            <a:r>
              <a:rPr lang="zh-CN" altLang="en-US" sz="1800">
                <a:ea typeface="楷体_GB2312" pitchFamily="49" charset="-122"/>
              </a:rPr>
              <a:t>组装</a:t>
            </a:r>
          </a:p>
          <a:p>
            <a:pPr>
              <a:lnSpc>
                <a:spcPct val="80000"/>
              </a:lnSpc>
              <a:spcBef>
                <a:spcPct val="0"/>
              </a:spcBef>
            </a:pPr>
            <a:r>
              <a:rPr lang="zh-CN" altLang="en-US" sz="1800">
                <a:ea typeface="楷体_GB2312" pitchFamily="49" charset="-122"/>
              </a:rPr>
              <a:t>结果</a:t>
            </a:r>
          </a:p>
        </p:txBody>
      </p:sp>
      <p:sp>
        <p:nvSpPr>
          <p:cNvPr id="1696802" name="Line 34"/>
          <p:cNvSpPr>
            <a:spLocks noChangeAspect="1" noChangeShapeType="1"/>
          </p:cNvSpPr>
          <p:nvPr/>
        </p:nvSpPr>
        <p:spPr bwMode="auto">
          <a:xfrm>
            <a:off x="7950200" y="4708525"/>
            <a:ext cx="249238" cy="1588"/>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696803" name="Text Box 35"/>
          <p:cNvSpPr txBox="1">
            <a:spLocks noChangeAspect="1" noChangeArrowheads="1"/>
          </p:cNvSpPr>
          <p:nvPr/>
        </p:nvSpPr>
        <p:spPr bwMode="auto">
          <a:xfrm>
            <a:off x="8201025" y="4389438"/>
            <a:ext cx="835025" cy="536575"/>
          </a:xfrm>
          <a:prstGeom prst="rect">
            <a:avLst/>
          </a:prstGeom>
          <a:solidFill>
            <a:srgbClr val="FFFF99"/>
          </a:solidFill>
          <a:ln w="28575">
            <a:solidFill>
              <a:srgbClr val="000000"/>
            </a:solidFill>
            <a:miter lim="800000"/>
            <a:headEnd/>
            <a:tailEnd/>
          </a:ln>
        </p:spPr>
        <p:txBody>
          <a:bodyPr lIns="0" tIns="0" rIns="0" bIns="0" anchor="ctr"/>
          <a:lstStyle/>
          <a:p>
            <a:pPr>
              <a:lnSpc>
                <a:spcPct val="80000"/>
              </a:lnSpc>
              <a:spcBef>
                <a:spcPct val="0"/>
              </a:spcBef>
            </a:pPr>
            <a:r>
              <a:rPr lang="zh-CN" altLang="en-US" sz="1800">
                <a:ea typeface="楷体_GB2312" pitchFamily="49" charset="-122"/>
              </a:rPr>
              <a:t>写</a:t>
            </a:r>
          </a:p>
          <a:p>
            <a:pPr>
              <a:lnSpc>
                <a:spcPct val="80000"/>
              </a:lnSpc>
              <a:spcBef>
                <a:spcPct val="0"/>
              </a:spcBef>
            </a:pPr>
            <a:r>
              <a:rPr lang="zh-CN" altLang="en-US" sz="1800">
                <a:ea typeface="楷体_GB2312" pitchFamily="49" charset="-122"/>
              </a:rPr>
              <a:t>寄存器</a:t>
            </a:r>
          </a:p>
        </p:txBody>
      </p:sp>
      <p:sp>
        <p:nvSpPr>
          <p:cNvPr id="1696804" name="Line 36"/>
          <p:cNvSpPr>
            <a:spLocks noChangeAspect="1" noChangeShapeType="1"/>
          </p:cNvSpPr>
          <p:nvPr/>
        </p:nvSpPr>
        <p:spPr bwMode="auto">
          <a:xfrm>
            <a:off x="6865938" y="4721225"/>
            <a:ext cx="249237" cy="1588"/>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696805" name="Line 37"/>
          <p:cNvSpPr>
            <a:spLocks noChangeAspect="1" noChangeShapeType="1"/>
          </p:cNvSpPr>
          <p:nvPr/>
        </p:nvSpPr>
        <p:spPr bwMode="auto">
          <a:xfrm>
            <a:off x="3600450" y="4737100"/>
            <a:ext cx="249238" cy="1588"/>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696806" name="Text Box 38"/>
          <p:cNvSpPr txBox="1">
            <a:spLocks noChangeAspect="1" noChangeArrowheads="1"/>
          </p:cNvSpPr>
          <p:nvPr/>
        </p:nvSpPr>
        <p:spPr bwMode="auto">
          <a:xfrm>
            <a:off x="3838575" y="5180013"/>
            <a:ext cx="836613" cy="534987"/>
          </a:xfrm>
          <a:prstGeom prst="rect">
            <a:avLst/>
          </a:prstGeom>
          <a:solidFill>
            <a:srgbClr val="99FFCC"/>
          </a:solidFill>
          <a:ln w="28575">
            <a:solidFill>
              <a:srgbClr val="000000"/>
            </a:solidFill>
            <a:miter lim="800000"/>
            <a:headEnd/>
            <a:tailEnd/>
          </a:ln>
        </p:spPr>
        <p:txBody>
          <a:bodyPr lIns="0" tIns="0" rIns="0" bIns="0" anchor="ctr"/>
          <a:lstStyle/>
          <a:p>
            <a:pPr>
              <a:lnSpc>
                <a:spcPct val="80000"/>
              </a:lnSpc>
              <a:spcBef>
                <a:spcPct val="0"/>
              </a:spcBef>
            </a:pPr>
            <a:r>
              <a:rPr lang="zh-CN" altLang="en-US" sz="1800">
                <a:ea typeface="楷体_GB2312" pitchFamily="49" charset="-122"/>
              </a:rPr>
              <a:t>读</a:t>
            </a:r>
          </a:p>
          <a:p>
            <a:pPr>
              <a:lnSpc>
                <a:spcPct val="80000"/>
              </a:lnSpc>
              <a:spcBef>
                <a:spcPct val="0"/>
              </a:spcBef>
            </a:pPr>
            <a:r>
              <a:rPr lang="zh-CN" altLang="en-US" sz="1800">
                <a:ea typeface="楷体_GB2312" pitchFamily="49" charset="-122"/>
              </a:rPr>
              <a:t>寄存器</a:t>
            </a:r>
          </a:p>
        </p:txBody>
      </p:sp>
      <p:sp>
        <p:nvSpPr>
          <p:cNvPr id="1696807" name="Text Box 39"/>
          <p:cNvSpPr txBox="1">
            <a:spLocks noChangeAspect="1" noChangeArrowheads="1"/>
          </p:cNvSpPr>
          <p:nvPr/>
        </p:nvSpPr>
        <p:spPr bwMode="auto">
          <a:xfrm>
            <a:off x="4922838" y="5173663"/>
            <a:ext cx="836612" cy="609600"/>
          </a:xfrm>
          <a:prstGeom prst="rect">
            <a:avLst/>
          </a:prstGeom>
          <a:solidFill>
            <a:srgbClr val="99FFCC"/>
          </a:solidFill>
          <a:ln w="28575">
            <a:solidFill>
              <a:srgbClr val="000000"/>
            </a:solidFill>
            <a:miter lim="800000"/>
            <a:headEnd/>
            <a:tailEnd/>
          </a:ln>
        </p:spPr>
        <p:txBody>
          <a:bodyPr lIns="0" tIns="0" rIns="0" bIns="0" anchor="ctr"/>
          <a:lstStyle/>
          <a:p>
            <a:pPr>
              <a:lnSpc>
                <a:spcPct val="80000"/>
              </a:lnSpc>
              <a:spcBef>
                <a:spcPct val="0"/>
              </a:spcBef>
            </a:pPr>
            <a:r>
              <a:rPr lang="zh-CN" altLang="en-US" sz="1800">
                <a:ea typeface="楷体_GB2312" pitchFamily="49" charset="-122"/>
              </a:rPr>
              <a:t>乘</a:t>
            </a:r>
          </a:p>
        </p:txBody>
      </p:sp>
      <p:sp>
        <p:nvSpPr>
          <p:cNvPr id="1696808" name="Line 40"/>
          <p:cNvSpPr>
            <a:spLocks noChangeAspect="1" noChangeShapeType="1"/>
          </p:cNvSpPr>
          <p:nvPr/>
        </p:nvSpPr>
        <p:spPr bwMode="auto">
          <a:xfrm>
            <a:off x="4686300" y="5495925"/>
            <a:ext cx="249238" cy="1588"/>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696809" name="Line 41"/>
          <p:cNvSpPr>
            <a:spLocks noChangeAspect="1" noChangeShapeType="1"/>
          </p:cNvSpPr>
          <p:nvPr/>
        </p:nvSpPr>
        <p:spPr bwMode="auto">
          <a:xfrm>
            <a:off x="5770563" y="5480050"/>
            <a:ext cx="247650" cy="1588"/>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696810" name="Text Box 42"/>
          <p:cNvSpPr txBox="1">
            <a:spLocks noChangeAspect="1" noChangeArrowheads="1"/>
          </p:cNvSpPr>
          <p:nvPr/>
        </p:nvSpPr>
        <p:spPr bwMode="auto">
          <a:xfrm>
            <a:off x="6019800" y="5151438"/>
            <a:ext cx="836613" cy="615950"/>
          </a:xfrm>
          <a:prstGeom prst="rect">
            <a:avLst/>
          </a:prstGeom>
          <a:solidFill>
            <a:srgbClr val="99FFCC"/>
          </a:solidFill>
          <a:ln w="28575">
            <a:solidFill>
              <a:srgbClr val="000000"/>
            </a:solidFill>
            <a:miter lim="800000"/>
            <a:headEnd/>
            <a:tailEnd/>
          </a:ln>
        </p:spPr>
        <p:txBody>
          <a:bodyPr lIns="0" tIns="0" rIns="0" bIns="0" anchor="ctr"/>
          <a:lstStyle/>
          <a:p>
            <a:pPr>
              <a:lnSpc>
                <a:spcPct val="80000"/>
              </a:lnSpc>
              <a:spcBef>
                <a:spcPct val="0"/>
              </a:spcBef>
            </a:pPr>
            <a:r>
              <a:rPr lang="zh-CN" altLang="en-US" sz="1800">
                <a:ea typeface="楷体_GB2312" pitchFamily="49" charset="-122"/>
              </a:rPr>
              <a:t>求和</a:t>
            </a:r>
          </a:p>
          <a:p>
            <a:pPr>
              <a:lnSpc>
                <a:spcPct val="80000"/>
              </a:lnSpc>
              <a:spcBef>
                <a:spcPct val="0"/>
              </a:spcBef>
            </a:pPr>
            <a:r>
              <a:rPr lang="zh-CN" altLang="en-US" sz="1800">
                <a:ea typeface="楷体_GB2312" pitchFamily="49" charset="-122"/>
              </a:rPr>
              <a:t>部分积</a:t>
            </a:r>
          </a:p>
        </p:txBody>
      </p:sp>
      <p:sp>
        <p:nvSpPr>
          <p:cNvPr id="1696811" name="Text Box 43"/>
          <p:cNvSpPr txBox="1">
            <a:spLocks noChangeAspect="1" noChangeArrowheads="1"/>
          </p:cNvSpPr>
          <p:nvPr/>
        </p:nvSpPr>
        <p:spPr bwMode="auto">
          <a:xfrm>
            <a:off x="7104063" y="5165725"/>
            <a:ext cx="844550" cy="612775"/>
          </a:xfrm>
          <a:prstGeom prst="rect">
            <a:avLst/>
          </a:prstGeom>
          <a:solidFill>
            <a:srgbClr val="99FFCC"/>
          </a:solidFill>
          <a:ln w="28575">
            <a:solidFill>
              <a:srgbClr val="000000"/>
            </a:solidFill>
            <a:miter lim="800000"/>
            <a:headEnd/>
            <a:tailEnd/>
          </a:ln>
        </p:spPr>
        <p:txBody>
          <a:bodyPr lIns="0" tIns="0" rIns="0" bIns="0" anchor="ctr"/>
          <a:lstStyle/>
          <a:p>
            <a:pPr>
              <a:lnSpc>
                <a:spcPct val="80000"/>
              </a:lnSpc>
              <a:spcBef>
                <a:spcPct val="0"/>
              </a:spcBef>
            </a:pPr>
            <a:r>
              <a:rPr lang="zh-CN" altLang="en-US" sz="1800">
                <a:ea typeface="楷体_GB2312" pitchFamily="49" charset="-122"/>
              </a:rPr>
              <a:t>组装</a:t>
            </a:r>
          </a:p>
          <a:p>
            <a:pPr>
              <a:lnSpc>
                <a:spcPct val="80000"/>
              </a:lnSpc>
              <a:spcBef>
                <a:spcPct val="0"/>
              </a:spcBef>
            </a:pPr>
            <a:r>
              <a:rPr lang="zh-CN" altLang="en-US" sz="1800">
                <a:ea typeface="楷体_GB2312" pitchFamily="49" charset="-122"/>
              </a:rPr>
              <a:t>结果</a:t>
            </a:r>
          </a:p>
        </p:txBody>
      </p:sp>
      <p:sp>
        <p:nvSpPr>
          <p:cNvPr id="1696812" name="Line 44"/>
          <p:cNvSpPr>
            <a:spLocks noChangeAspect="1" noChangeShapeType="1"/>
          </p:cNvSpPr>
          <p:nvPr/>
        </p:nvSpPr>
        <p:spPr bwMode="auto">
          <a:xfrm>
            <a:off x="7950200" y="5468938"/>
            <a:ext cx="249238" cy="1587"/>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696813" name="Text Box 45"/>
          <p:cNvSpPr txBox="1">
            <a:spLocks noChangeAspect="1" noChangeArrowheads="1"/>
          </p:cNvSpPr>
          <p:nvPr/>
        </p:nvSpPr>
        <p:spPr bwMode="auto">
          <a:xfrm>
            <a:off x="8201025" y="5151438"/>
            <a:ext cx="835025" cy="534987"/>
          </a:xfrm>
          <a:prstGeom prst="rect">
            <a:avLst/>
          </a:prstGeom>
          <a:solidFill>
            <a:srgbClr val="99FFCC"/>
          </a:solidFill>
          <a:ln w="28575">
            <a:solidFill>
              <a:srgbClr val="000000"/>
            </a:solidFill>
            <a:miter lim="800000"/>
            <a:headEnd/>
            <a:tailEnd/>
          </a:ln>
        </p:spPr>
        <p:txBody>
          <a:bodyPr lIns="0" tIns="0" rIns="0" bIns="0" anchor="ctr"/>
          <a:lstStyle/>
          <a:p>
            <a:pPr>
              <a:lnSpc>
                <a:spcPct val="80000"/>
              </a:lnSpc>
              <a:spcBef>
                <a:spcPct val="0"/>
              </a:spcBef>
            </a:pPr>
            <a:r>
              <a:rPr lang="zh-CN" altLang="en-US" sz="1800">
                <a:ea typeface="楷体_GB2312" pitchFamily="49" charset="-122"/>
              </a:rPr>
              <a:t>写</a:t>
            </a:r>
          </a:p>
          <a:p>
            <a:pPr>
              <a:lnSpc>
                <a:spcPct val="80000"/>
              </a:lnSpc>
              <a:spcBef>
                <a:spcPct val="0"/>
              </a:spcBef>
            </a:pPr>
            <a:r>
              <a:rPr lang="zh-CN" altLang="en-US" sz="1800">
                <a:ea typeface="楷体_GB2312" pitchFamily="49" charset="-122"/>
              </a:rPr>
              <a:t>寄存器</a:t>
            </a:r>
          </a:p>
        </p:txBody>
      </p:sp>
      <p:sp>
        <p:nvSpPr>
          <p:cNvPr id="1696814" name="Line 46"/>
          <p:cNvSpPr>
            <a:spLocks noChangeAspect="1" noChangeShapeType="1"/>
          </p:cNvSpPr>
          <p:nvPr/>
        </p:nvSpPr>
        <p:spPr bwMode="auto">
          <a:xfrm>
            <a:off x="6865938" y="5480050"/>
            <a:ext cx="249237" cy="1588"/>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696815" name="Line 47"/>
          <p:cNvSpPr>
            <a:spLocks noChangeAspect="1" noChangeShapeType="1"/>
          </p:cNvSpPr>
          <p:nvPr/>
        </p:nvSpPr>
        <p:spPr bwMode="auto">
          <a:xfrm>
            <a:off x="3600450" y="5495925"/>
            <a:ext cx="249238" cy="1588"/>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696816" name="Text Box 48"/>
          <p:cNvSpPr txBox="1">
            <a:spLocks noChangeAspect="1" noChangeArrowheads="1"/>
          </p:cNvSpPr>
          <p:nvPr/>
        </p:nvSpPr>
        <p:spPr bwMode="auto">
          <a:xfrm>
            <a:off x="2752725" y="2328863"/>
            <a:ext cx="860425" cy="3297237"/>
          </a:xfrm>
          <a:prstGeom prst="rect">
            <a:avLst/>
          </a:prstGeom>
          <a:solidFill>
            <a:srgbClr val="FFCC99"/>
          </a:solidFill>
          <a:ln w="28575">
            <a:solidFill>
              <a:srgbClr val="000000"/>
            </a:solidFill>
            <a:miter lim="800000"/>
            <a:headEnd/>
            <a:tailEnd/>
          </a:ln>
        </p:spPr>
        <p:txBody>
          <a:bodyPr anchor="ctr"/>
          <a:lstStyle/>
          <a:p>
            <a:pPr>
              <a:lnSpc>
                <a:spcPct val="80000"/>
              </a:lnSpc>
              <a:spcBef>
                <a:spcPct val="0"/>
              </a:spcBef>
            </a:pPr>
            <a:r>
              <a:rPr lang="zh-CN" altLang="en-US" sz="1800">
                <a:ea typeface="楷体_GB2312" pitchFamily="49" charset="-122"/>
              </a:rPr>
              <a:t>指</a:t>
            </a:r>
          </a:p>
          <a:p>
            <a:pPr>
              <a:lnSpc>
                <a:spcPct val="120000"/>
              </a:lnSpc>
              <a:spcBef>
                <a:spcPct val="0"/>
              </a:spcBef>
            </a:pPr>
            <a:r>
              <a:rPr lang="zh-CN" altLang="en-US" sz="1800">
                <a:ea typeface="楷体_GB2312" pitchFamily="49" charset="-122"/>
              </a:rPr>
              <a:t>令</a:t>
            </a:r>
          </a:p>
          <a:p>
            <a:pPr>
              <a:lnSpc>
                <a:spcPct val="120000"/>
              </a:lnSpc>
              <a:spcBef>
                <a:spcPct val="0"/>
              </a:spcBef>
            </a:pPr>
            <a:r>
              <a:rPr lang="zh-CN" altLang="en-US" sz="1800">
                <a:ea typeface="楷体_GB2312" pitchFamily="49" charset="-122"/>
              </a:rPr>
              <a:t>缓</a:t>
            </a:r>
          </a:p>
          <a:p>
            <a:pPr>
              <a:lnSpc>
                <a:spcPct val="120000"/>
              </a:lnSpc>
              <a:spcBef>
                <a:spcPct val="0"/>
              </a:spcBef>
            </a:pPr>
            <a:r>
              <a:rPr lang="zh-CN" altLang="en-US" sz="1800">
                <a:ea typeface="楷体_GB2312" pitchFamily="49" charset="-122"/>
              </a:rPr>
              <a:t>冲</a:t>
            </a:r>
          </a:p>
          <a:p>
            <a:pPr>
              <a:lnSpc>
                <a:spcPct val="120000"/>
              </a:lnSpc>
              <a:spcBef>
                <a:spcPct val="0"/>
              </a:spcBef>
            </a:pPr>
            <a:r>
              <a:rPr lang="zh-CN" altLang="en-US" sz="1800">
                <a:ea typeface="楷体_GB2312" pitchFamily="49" charset="-122"/>
              </a:rPr>
              <a:t>器</a:t>
            </a:r>
          </a:p>
        </p:txBody>
      </p:sp>
      <p:sp>
        <p:nvSpPr>
          <p:cNvPr id="1696817" name="Text Box 49"/>
          <p:cNvSpPr txBox="1">
            <a:spLocks noChangeAspect="1" noChangeArrowheads="1"/>
          </p:cNvSpPr>
          <p:nvPr/>
        </p:nvSpPr>
        <p:spPr bwMode="auto">
          <a:xfrm>
            <a:off x="3027363" y="1054100"/>
            <a:ext cx="336550" cy="268288"/>
          </a:xfrm>
          <a:prstGeom prst="rect">
            <a:avLst/>
          </a:prstGeom>
          <a:noFill/>
          <a:ln w="9525">
            <a:noFill/>
            <a:miter lim="800000"/>
            <a:headEnd/>
            <a:tailEnd/>
          </a:ln>
        </p:spPr>
        <p:txBody>
          <a:bodyPr wrap="none" lIns="0" tIns="0" rIns="0" bIns="0" anchor="ctr"/>
          <a:lstStyle/>
          <a:p>
            <a:pPr algn="just">
              <a:spcBef>
                <a:spcPct val="0"/>
              </a:spcBef>
            </a:pPr>
            <a:r>
              <a:rPr lang="zh-CN" altLang="en-US" sz="1800">
                <a:solidFill>
                  <a:srgbClr val="6600CC"/>
                </a:solidFill>
                <a:ea typeface="楷体_GB2312" pitchFamily="49" charset="-122"/>
              </a:rPr>
              <a:t>段</a:t>
            </a:r>
            <a:r>
              <a:rPr lang="en-US" altLang="zh-CN" sz="1800">
                <a:solidFill>
                  <a:srgbClr val="6600CC"/>
                </a:solidFill>
                <a:ea typeface="楷体_GB2312" pitchFamily="49" charset="-122"/>
              </a:rPr>
              <a:t>2</a:t>
            </a:r>
          </a:p>
        </p:txBody>
      </p:sp>
      <p:sp>
        <p:nvSpPr>
          <p:cNvPr id="1696818" name="Text Box 50"/>
          <p:cNvSpPr txBox="1">
            <a:spLocks noChangeAspect="1" noChangeArrowheads="1"/>
          </p:cNvSpPr>
          <p:nvPr/>
        </p:nvSpPr>
        <p:spPr bwMode="auto">
          <a:xfrm>
            <a:off x="4148138" y="1057275"/>
            <a:ext cx="336550" cy="266700"/>
          </a:xfrm>
          <a:prstGeom prst="rect">
            <a:avLst/>
          </a:prstGeom>
          <a:noFill/>
          <a:ln w="9525">
            <a:noFill/>
            <a:miter lim="800000"/>
            <a:headEnd/>
            <a:tailEnd/>
          </a:ln>
        </p:spPr>
        <p:txBody>
          <a:bodyPr wrap="none" lIns="0" tIns="0" rIns="0" bIns="0" anchor="ctr"/>
          <a:lstStyle/>
          <a:p>
            <a:pPr algn="just">
              <a:spcBef>
                <a:spcPct val="0"/>
              </a:spcBef>
            </a:pPr>
            <a:r>
              <a:rPr lang="zh-CN" altLang="en-US" sz="1800">
                <a:solidFill>
                  <a:srgbClr val="6600CC"/>
                </a:solidFill>
                <a:ea typeface="楷体_GB2312" pitchFamily="49" charset="-122"/>
              </a:rPr>
              <a:t>段</a:t>
            </a:r>
            <a:r>
              <a:rPr lang="en-US" altLang="zh-CN" sz="1800">
                <a:solidFill>
                  <a:srgbClr val="6600CC"/>
                </a:solidFill>
                <a:ea typeface="楷体_GB2312" pitchFamily="49" charset="-122"/>
              </a:rPr>
              <a:t>3</a:t>
            </a:r>
          </a:p>
        </p:txBody>
      </p:sp>
      <p:sp>
        <p:nvSpPr>
          <p:cNvPr id="1696819" name="Text Box 51"/>
          <p:cNvSpPr txBox="1">
            <a:spLocks noChangeAspect="1" noChangeArrowheads="1"/>
          </p:cNvSpPr>
          <p:nvPr/>
        </p:nvSpPr>
        <p:spPr bwMode="auto">
          <a:xfrm>
            <a:off x="5157788" y="1057275"/>
            <a:ext cx="336550" cy="266700"/>
          </a:xfrm>
          <a:prstGeom prst="rect">
            <a:avLst/>
          </a:prstGeom>
          <a:noFill/>
          <a:ln w="9525">
            <a:noFill/>
            <a:miter lim="800000"/>
            <a:headEnd/>
            <a:tailEnd/>
          </a:ln>
        </p:spPr>
        <p:txBody>
          <a:bodyPr wrap="none" lIns="0" tIns="0" rIns="0" bIns="0" anchor="ctr"/>
          <a:lstStyle/>
          <a:p>
            <a:pPr algn="just">
              <a:spcBef>
                <a:spcPct val="0"/>
              </a:spcBef>
            </a:pPr>
            <a:r>
              <a:rPr lang="zh-CN" altLang="en-US" sz="1800">
                <a:solidFill>
                  <a:srgbClr val="6600CC"/>
                </a:solidFill>
                <a:ea typeface="楷体_GB2312" pitchFamily="49" charset="-122"/>
              </a:rPr>
              <a:t>段</a:t>
            </a:r>
            <a:r>
              <a:rPr lang="en-US" altLang="zh-CN" sz="1800">
                <a:solidFill>
                  <a:srgbClr val="6600CC"/>
                </a:solidFill>
                <a:ea typeface="楷体_GB2312" pitchFamily="49" charset="-122"/>
              </a:rPr>
              <a:t>4</a:t>
            </a:r>
          </a:p>
        </p:txBody>
      </p:sp>
      <p:sp>
        <p:nvSpPr>
          <p:cNvPr id="1696820" name="Text Box 52"/>
          <p:cNvSpPr txBox="1">
            <a:spLocks noChangeAspect="1" noChangeArrowheads="1"/>
          </p:cNvSpPr>
          <p:nvPr/>
        </p:nvSpPr>
        <p:spPr bwMode="auto">
          <a:xfrm>
            <a:off x="6262688" y="1057275"/>
            <a:ext cx="336550" cy="266700"/>
          </a:xfrm>
          <a:prstGeom prst="rect">
            <a:avLst/>
          </a:prstGeom>
          <a:noFill/>
          <a:ln w="9525">
            <a:noFill/>
            <a:miter lim="800000"/>
            <a:headEnd/>
            <a:tailEnd/>
          </a:ln>
        </p:spPr>
        <p:txBody>
          <a:bodyPr wrap="none" lIns="0" tIns="0" rIns="0" bIns="0" anchor="ctr"/>
          <a:lstStyle/>
          <a:p>
            <a:pPr algn="just">
              <a:spcBef>
                <a:spcPct val="0"/>
              </a:spcBef>
            </a:pPr>
            <a:r>
              <a:rPr lang="zh-CN" altLang="en-US" sz="1800">
                <a:solidFill>
                  <a:srgbClr val="6600CC"/>
                </a:solidFill>
                <a:ea typeface="楷体_GB2312" pitchFamily="49" charset="-122"/>
              </a:rPr>
              <a:t>段</a:t>
            </a:r>
            <a:r>
              <a:rPr lang="en-US" altLang="zh-CN" sz="1800">
                <a:solidFill>
                  <a:srgbClr val="6600CC"/>
                </a:solidFill>
                <a:ea typeface="楷体_GB2312" pitchFamily="49" charset="-122"/>
              </a:rPr>
              <a:t>5</a:t>
            </a:r>
          </a:p>
        </p:txBody>
      </p:sp>
      <p:sp>
        <p:nvSpPr>
          <p:cNvPr id="1696821" name="Text Box 53"/>
          <p:cNvSpPr txBox="1">
            <a:spLocks noChangeAspect="1" noChangeArrowheads="1"/>
          </p:cNvSpPr>
          <p:nvPr/>
        </p:nvSpPr>
        <p:spPr bwMode="auto">
          <a:xfrm>
            <a:off x="7339013" y="1041400"/>
            <a:ext cx="334962" cy="266700"/>
          </a:xfrm>
          <a:prstGeom prst="rect">
            <a:avLst/>
          </a:prstGeom>
          <a:noFill/>
          <a:ln w="9525">
            <a:noFill/>
            <a:miter lim="800000"/>
            <a:headEnd/>
            <a:tailEnd/>
          </a:ln>
        </p:spPr>
        <p:txBody>
          <a:bodyPr wrap="none" lIns="0" tIns="0" rIns="0" bIns="0" anchor="ctr"/>
          <a:lstStyle/>
          <a:p>
            <a:pPr algn="just">
              <a:spcBef>
                <a:spcPct val="0"/>
              </a:spcBef>
            </a:pPr>
            <a:r>
              <a:rPr lang="zh-CN" altLang="en-US" sz="1800">
                <a:solidFill>
                  <a:srgbClr val="6600CC"/>
                </a:solidFill>
                <a:ea typeface="楷体_GB2312" pitchFamily="49" charset="-122"/>
              </a:rPr>
              <a:t>段</a:t>
            </a:r>
            <a:r>
              <a:rPr lang="en-US" altLang="zh-CN" sz="1800">
                <a:solidFill>
                  <a:srgbClr val="6600CC"/>
                </a:solidFill>
                <a:ea typeface="楷体_GB2312" pitchFamily="49" charset="-122"/>
              </a:rPr>
              <a:t>6</a:t>
            </a:r>
          </a:p>
        </p:txBody>
      </p:sp>
      <p:sp>
        <p:nvSpPr>
          <p:cNvPr id="1696822" name="Text Box 54"/>
          <p:cNvSpPr txBox="1">
            <a:spLocks noChangeAspect="1" noChangeArrowheads="1"/>
          </p:cNvSpPr>
          <p:nvPr/>
        </p:nvSpPr>
        <p:spPr bwMode="auto">
          <a:xfrm>
            <a:off x="8507413" y="1041400"/>
            <a:ext cx="336550" cy="266700"/>
          </a:xfrm>
          <a:prstGeom prst="rect">
            <a:avLst/>
          </a:prstGeom>
          <a:noFill/>
          <a:ln w="9525">
            <a:noFill/>
            <a:miter lim="800000"/>
            <a:headEnd/>
            <a:tailEnd/>
          </a:ln>
        </p:spPr>
        <p:txBody>
          <a:bodyPr wrap="none" lIns="0" tIns="0" rIns="0" bIns="0" anchor="ctr"/>
          <a:lstStyle/>
          <a:p>
            <a:pPr algn="just">
              <a:spcBef>
                <a:spcPct val="0"/>
              </a:spcBef>
            </a:pPr>
            <a:r>
              <a:rPr lang="zh-CN" altLang="en-US" sz="1800">
                <a:solidFill>
                  <a:srgbClr val="6600CC"/>
                </a:solidFill>
                <a:ea typeface="楷体_GB2312" pitchFamily="49" charset="-122"/>
              </a:rPr>
              <a:t>段</a:t>
            </a:r>
            <a:r>
              <a:rPr lang="en-US" altLang="zh-CN" sz="1800">
                <a:solidFill>
                  <a:srgbClr val="6600CC"/>
                </a:solidFill>
                <a:ea typeface="楷体_GB2312" pitchFamily="49" charset="-122"/>
              </a:rPr>
              <a:t>7</a:t>
            </a:r>
          </a:p>
        </p:txBody>
      </p:sp>
      <p:sp>
        <p:nvSpPr>
          <p:cNvPr id="1696823" name="Text Box 55"/>
          <p:cNvSpPr txBox="1">
            <a:spLocks noChangeAspect="1" noChangeArrowheads="1"/>
          </p:cNvSpPr>
          <p:nvPr/>
        </p:nvSpPr>
        <p:spPr bwMode="auto">
          <a:xfrm>
            <a:off x="312738" y="1527175"/>
            <a:ext cx="1009650" cy="268288"/>
          </a:xfrm>
          <a:prstGeom prst="rect">
            <a:avLst/>
          </a:prstGeom>
          <a:noFill/>
          <a:ln w="9525">
            <a:noFill/>
            <a:miter lim="800000"/>
            <a:headEnd/>
            <a:tailEnd/>
          </a:ln>
        </p:spPr>
        <p:txBody>
          <a:bodyPr wrap="none" lIns="0" tIns="0" rIns="0" bIns="0" anchor="ctr"/>
          <a:lstStyle/>
          <a:p>
            <a:pPr algn="just">
              <a:spcBef>
                <a:spcPct val="0"/>
              </a:spcBef>
            </a:pPr>
            <a:r>
              <a:rPr lang="zh-CN" altLang="en-US" sz="1800">
                <a:ea typeface="楷体_GB2312" pitchFamily="49" charset="-122"/>
              </a:rPr>
              <a:t>指令</a:t>
            </a:r>
            <a:r>
              <a:rPr lang="en-US" altLang="zh-CN" sz="1800">
                <a:ea typeface="楷体_GB2312" pitchFamily="49" charset="-122"/>
              </a:rPr>
              <a:t>Cache</a:t>
            </a:r>
          </a:p>
        </p:txBody>
      </p:sp>
      <p:sp>
        <p:nvSpPr>
          <p:cNvPr id="1696824" name="Text Box 56"/>
          <p:cNvSpPr txBox="1">
            <a:spLocks noChangeAspect="1" noChangeArrowheads="1"/>
          </p:cNvSpPr>
          <p:nvPr/>
        </p:nvSpPr>
        <p:spPr bwMode="auto">
          <a:xfrm>
            <a:off x="179388" y="3017838"/>
            <a:ext cx="2032000" cy="266700"/>
          </a:xfrm>
          <a:prstGeom prst="rect">
            <a:avLst/>
          </a:prstGeom>
          <a:noFill/>
          <a:ln w="9525">
            <a:noFill/>
            <a:miter lim="800000"/>
            <a:headEnd/>
            <a:tailEnd/>
          </a:ln>
        </p:spPr>
        <p:txBody>
          <a:bodyPr wrap="none" lIns="0" tIns="0" rIns="0" bIns="0" anchor="ctr"/>
          <a:lstStyle/>
          <a:p>
            <a:pPr algn="just">
              <a:spcBef>
                <a:spcPct val="0"/>
              </a:spcBef>
            </a:pPr>
            <a:r>
              <a:rPr lang="zh-CN" altLang="en-US" sz="1800">
                <a:solidFill>
                  <a:srgbClr val="0000FF"/>
                </a:solidFill>
                <a:ea typeface="楷体_GB2312" pitchFamily="49" charset="-122"/>
              </a:rPr>
              <a:t>流水线</a:t>
            </a:r>
            <a:r>
              <a:rPr lang="en-US" altLang="zh-CN" sz="1800">
                <a:solidFill>
                  <a:srgbClr val="0000FF"/>
                </a:solidFill>
                <a:ea typeface="楷体_GB2312" pitchFamily="49" charset="-122"/>
              </a:rPr>
              <a:t>2</a:t>
            </a:r>
            <a:r>
              <a:rPr lang="zh-CN" altLang="en-US" sz="1800">
                <a:solidFill>
                  <a:srgbClr val="0000FF"/>
                </a:solidFill>
                <a:ea typeface="楷体_GB2312" pitchFamily="49" charset="-122"/>
              </a:rPr>
              <a:t>：整数</a:t>
            </a:r>
            <a:r>
              <a:rPr lang="en-US" altLang="zh-CN" sz="1800">
                <a:solidFill>
                  <a:srgbClr val="0000FF"/>
                </a:solidFill>
                <a:ea typeface="楷体_GB2312" pitchFamily="49" charset="-122"/>
              </a:rPr>
              <a:t>ALU1</a:t>
            </a:r>
          </a:p>
        </p:txBody>
      </p:sp>
      <p:sp>
        <p:nvSpPr>
          <p:cNvPr id="1696825" name="Text Box 57"/>
          <p:cNvSpPr txBox="1">
            <a:spLocks noChangeAspect="1" noChangeArrowheads="1"/>
          </p:cNvSpPr>
          <p:nvPr/>
        </p:nvSpPr>
        <p:spPr bwMode="auto">
          <a:xfrm>
            <a:off x="179388" y="3736975"/>
            <a:ext cx="2032000" cy="268288"/>
          </a:xfrm>
          <a:prstGeom prst="rect">
            <a:avLst/>
          </a:prstGeom>
          <a:noFill/>
          <a:ln w="9525">
            <a:noFill/>
            <a:miter lim="800000"/>
            <a:headEnd/>
            <a:tailEnd/>
          </a:ln>
        </p:spPr>
        <p:txBody>
          <a:bodyPr wrap="none" lIns="0" tIns="0" rIns="0" bIns="0" anchor="ctr"/>
          <a:lstStyle/>
          <a:p>
            <a:pPr algn="just">
              <a:spcBef>
                <a:spcPct val="0"/>
              </a:spcBef>
            </a:pPr>
            <a:r>
              <a:rPr lang="zh-CN" altLang="en-US" sz="1800">
                <a:solidFill>
                  <a:srgbClr val="FF0066"/>
                </a:solidFill>
                <a:ea typeface="楷体_GB2312" pitchFamily="49" charset="-122"/>
              </a:rPr>
              <a:t>流水线</a:t>
            </a:r>
            <a:r>
              <a:rPr lang="en-US" altLang="zh-CN" sz="1800">
                <a:solidFill>
                  <a:srgbClr val="FF0066"/>
                </a:solidFill>
                <a:ea typeface="楷体_GB2312" pitchFamily="49" charset="-122"/>
              </a:rPr>
              <a:t>3</a:t>
            </a:r>
            <a:r>
              <a:rPr lang="zh-CN" altLang="en-US" sz="1800">
                <a:solidFill>
                  <a:srgbClr val="FF0066"/>
                </a:solidFill>
                <a:ea typeface="楷体_GB2312" pitchFamily="49" charset="-122"/>
              </a:rPr>
              <a:t>：整数</a:t>
            </a:r>
            <a:r>
              <a:rPr lang="en-US" altLang="zh-CN" sz="1800">
                <a:solidFill>
                  <a:srgbClr val="FF0066"/>
                </a:solidFill>
                <a:ea typeface="楷体_GB2312" pitchFamily="49" charset="-122"/>
              </a:rPr>
              <a:t>ALU2</a:t>
            </a:r>
          </a:p>
        </p:txBody>
      </p:sp>
      <p:sp>
        <p:nvSpPr>
          <p:cNvPr id="1696826" name="Text Box 58"/>
          <p:cNvSpPr txBox="1">
            <a:spLocks noChangeAspect="1" noChangeArrowheads="1"/>
          </p:cNvSpPr>
          <p:nvPr/>
        </p:nvSpPr>
        <p:spPr bwMode="auto">
          <a:xfrm>
            <a:off x="179388" y="4581525"/>
            <a:ext cx="2130425" cy="269875"/>
          </a:xfrm>
          <a:prstGeom prst="rect">
            <a:avLst/>
          </a:prstGeom>
          <a:noFill/>
          <a:ln w="9525">
            <a:noFill/>
            <a:miter lim="800000"/>
            <a:headEnd/>
            <a:tailEnd/>
          </a:ln>
        </p:spPr>
        <p:txBody>
          <a:bodyPr wrap="none" lIns="0" tIns="0" rIns="0" bIns="0" anchor="ctr"/>
          <a:lstStyle/>
          <a:p>
            <a:pPr algn="just">
              <a:spcBef>
                <a:spcPct val="0"/>
              </a:spcBef>
            </a:pPr>
            <a:r>
              <a:rPr lang="zh-CN" altLang="en-US" sz="1800">
                <a:solidFill>
                  <a:srgbClr val="FF6600"/>
                </a:solidFill>
                <a:ea typeface="楷体_GB2312" pitchFamily="49" charset="-122"/>
              </a:rPr>
              <a:t>流水线</a:t>
            </a:r>
            <a:r>
              <a:rPr lang="en-US" altLang="zh-CN" sz="1800">
                <a:solidFill>
                  <a:srgbClr val="FF6600"/>
                </a:solidFill>
                <a:ea typeface="楷体_GB2312" pitchFamily="49" charset="-122"/>
              </a:rPr>
              <a:t>4</a:t>
            </a:r>
            <a:r>
              <a:rPr lang="zh-CN" altLang="en-US" sz="1800">
                <a:solidFill>
                  <a:srgbClr val="FF6600"/>
                </a:solidFill>
                <a:ea typeface="楷体_GB2312" pitchFamily="49" charset="-122"/>
              </a:rPr>
              <a:t>：浮点加法器</a:t>
            </a:r>
          </a:p>
        </p:txBody>
      </p:sp>
      <p:sp>
        <p:nvSpPr>
          <p:cNvPr id="1696827" name="Text Box 59"/>
          <p:cNvSpPr txBox="1">
            <a:spLocks noChangeAspect="1" noChangeArrowheads="1"/>
          </p:cNvSpPr>
          <p:nvPr/>
        </p:nvSpPr>
        <p:spPr bwMode="auto">
          <a:xfrm>
            <a:off x="179388" y="5265738"/>
            <a:ext cx="2130425" cy="268287"/>
          </a:xfrm>
          <a:prstGeom prst="rect">
            <a:avLst/>
          </a:prstGeom>
          <a:noFill/>
          <a:ln w="9525">
            <a:noFill/>
            <a:miter lim="800000"/>
            <a:headEnd/>
            <a:tailEnd/>
          </a:ln>
        </p:spPr>
        <p:txBody>
          <a:bodyPr wrap="none" lIns="0" tIns="0" rIns="0" bIns="0" anchor="ctr"/>
          <a:lstStyle/>
          <a:p>
            <a:pPr algn="just">
              <a:spcBef>
                <a:spcPct val="0"/>
              </a:spcBef>
            </a:pPr>
            <a:r>
              <a:rPr lang="zh-CN" altLang="en-US" sz="1800">
                <a:solidFill>
                  <a:srgbClr val="6600CC"/>
                </a:solidFill>
                <a:ea typeface="楷体_GB2312" pitchFamily="49" charset="-122"/>
              </a:rPr>
              <a:t>流水线</a:t>
            </a:r>
            <a:r>
              <a:rPr lang="en-US" altLang="zh-CN" sz="1800">
                <a:solidFill>
                  <a:srgbClr val="6600CC"/>
                </a:solidFill>
                <a:ea typeface="楷体_GB2312" pitchFamily="49" charset="-122"/>
              </a:rPr>
              <a:t>5</a:t>
            </a:r>
            <a:r>
              <a:rPr lang="zh-CN" altLang="en-US" sz="1800">
                <a:solidFill>
                  <a:srgbClr val="6600CC"/>
                </a:solidFill>
                <a:ea typeface="楷体_GB2312" pitchFamily="49" charset="-122"/>
              </a:rPr>
              <a:t>：浮点乘法器</a:t>
            </a:r>
          </a:p>
        </p:txBody>
      </p:sp>
      <p:sp>
        <p:nvSpPr>
          <p:cNvPr id="1696828" name="Line 60"/>
          <p:cNvSpPr>
            <a:spLocks noChangeShapeType="1"/>
          </p:cNvSpPr>
          <p:nvPr/>
        </p:nvSpPr>
        <p:spPr bwMode="auto">
          <a:xfrm>
            <a:off x="1476375" y="1700213"/>
            <a:ext cx="215900"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696829" name="Line 61"/>
          <p:cNvSpPr>
            <a:spLocks noChangeShapeType="1"/>
          </p:cNvSpPr>
          <p:nvPr/>
        </p:nvSpPr>
        <p:spPr bwMode="auto">
          <a:xfrm>
            <a:off x="2555875" y="1700213"/>
            <a:ext cx="215900"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696830" name="Line 62"/>
          <p:cNvSpPr>
            <a:spLocks noChangeShapeType="1"/>
          </p:cNvSpPr>
          <p:nvPr/>
        </p:nvSpPr>
        <p:spPr bwMode="auto">
          <a:xfrm>
            <a:off x="3203575" y="1989138"/>
            <a:ext cx="0" cy="360362"/>
          </a:xfrm>
          <a:prstGeom prst="line">
            <a:avLst/>
          </a:prstGeom>
          <a:noFill/>
          <a:ln w="28575">
            <a:solidFill>
              <a:schemeClr val="tx1"/>
            </a:solidFill>
            <a:round/>
            <a:headEnd/>
            <a:tailEnd type="triangle" w="med" len="lg"/>
          </a:ln>
          <a:effectLst/>
        </p:spPr>
        <p:txBody>
          <a:bodyPr wrap="none" anchor="ctr"/>
          <a:lstStyle/>
          <a:p>
            <a:endParaRPr lang="zh-CN" altLang="en-US"/>
          </a:p>
        </p:txBody>
      </p:sp>
    </p:spTree>
  </p:cSld>
  <p:clrMapOvr>
    <a:masterClrMapping/>
  </p:clrMapOvr>
  <p:transition spd="med"/>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EFB18E7D-0CD3-4CA7-B872-FA743C3FC527}" type="slidenum">
              <a:rPr lang="zh-CN" altLang="en-US"/>
              <a:pPr/>
              <a:t>92</a:t>
            </a:fld>
            <a:endParaRPr lang="en-US" altLang="zh-CN"/>
          </a:p>
        </p:txBody>
      </p:sp>
      <p:sp>
        <p:nvSpPr>
          <p:cNvPr id="1759234" name="Rectangle 2"/>
          <p:cNvSpPr>
            <a:spLocks noGrp="1" noChangeArrowheads="1"/>
          </p:cNvSpPr>
          <p:nvPr>
            <p:ph type="title"/>
          </p:nvPr>
        </p:nvSpPr>
        <p:spPr/>
        <p:txBody>
          <a:bodyPr/>
          <a:lstStyle/>
          <a:p>
            <a:r>
              <a:rPr lang="en-US" altLang="zh-CN"/>
              <a:t>7.8.2 </a:t>
            </a:r>
            <a:r>
              <a:rPr lang="zh-CN" altLang="en-US"/>
              <a:t>超长指令字处理器</a:t>
            </a:r>
          </a:p>
        </p:txBody>
      </p:sp>
      <p:sp>
        <p:nvSpPr>
          <p:cNvPr id="1759235" name="Rectangle 3"/>
          <p:cNvSpPr>
            <a:spLocks noGrp="1" noChangeArrowheads="1"/>
          </p:cNvSpPr>
          <p:nvPr>
            <p:ph type="body" idx="1"/>
          </p:nvPr>
        </p:nvSpPr>
        <p:spPr>
          <a:xfrm>
            <a:off x="395288" y="836613"/>
            <a:ext cx="8569325" cy="5688012"/>
          </a:xfrm>
        </p:spPr>
        <p:txBody>
          <a:bodyPr/>
          <a:lstStyle/>
          <a:p>
            <a:pPr>
              <a:buFont typeface="Wingdings" pitchFamily="2" charset="2"/>
              <a:buNone/>
            </a:pPr>
            <a:r>
              <a:rPr lang="zh-CN" altLang="en-US" dirty="0">
                <a:solidFill>
                  <a:srgbClr val="006600"/>
                </a:solidFill>
                <a:ea typeface="黑体" pitchFamily="2" charset="-122"/>
              </a:rPr>
              <a:t>超长指令字：</a:t>
            </a:r>
            <a:r>
              <a:rPr lang="en-US" altLang="zh-CN" dirty="0">
                <a:solidFill>
                  <a:srgbClr val="FF0066"/>
                </a:solidFill>
                <a:ea typeface="黑体" pitchFamily="2" charset="-122"/>
              </a:rPr>
              <a:t>V</a:t>
            </a:r>
            <a:r>
              <a:rPr lang="en-US" altLang="zh-CN" dirty="0">
                <a:solidFill>
                  <a:srgbClr val="006600"/>
                </a:solidFill>
                <a:ea typeface="黑体" pitchFamily="2" charset="-122"/>
              </a:rPr>
              <a:t>ery </a:t>
            </a:r>
            <a:r>
              <a:rPr lang="en-US" altLang="zh-CN" dirty="0">
                <a:solidFill>
                  <a:srgbClr val="FF0066"/>
                </a:solidFill>
                <a:ea typeface="黑体" pitchFamily="2" charset="-122"/>
              </a:rPr>
              <a:t>L</a:t>
            </a:r>
            <a:r>
              <a:rPr lang="en-US" altLang="zh-CN" dirty="0">
                <a:solidFill>
                  <a:srgbClr val="006600"/>
                </a:solidFill>
                <a:ea typeface="黑体" pitchFamily="2" charset="-122"/>
              </a:rPr>
              <a:t>ong </a:t>
            </a:r>
            <a:r>
              <a:rPr lang="en-US" altLang="zh-CN" dirty="0">
                <a:solidFill>
                  <a:srgbClr val="FF0066"/>
                </a:solidFill>
                <a:ea typeface="黑体" pitchFamily="2" charset="-122"/>
              </a:rPr>
              <a:t>I</a:t>
            </a:r>
            <a:r>
              <a:rPr lang="en-US" altLang="zh-CN" dirty="0">
                <a:solidFill>
                  <a:srgbClr val="006600"/>
                </a:solidFill>
                <a:ea typeface="黑体" pitchFamily="2" charset="-122"/>
              </a:rPr>
              <a:t>nstruction </a:t>
            </a:r>
            <a:r>
              <a:rPr lang="en-US" altLang="zh-CN" dirty="0">
                <a:solidFill>
                  <a:srgbClr val="FF0066"/>
                </a:solidFill>
                <a:ea typeface="黑体" pitchFamily="2" charset="-122"/>
              </a:rPr>
              <a:t>W</a:t>
            </a:r>
            <a:r>
              <a:rPr lang="en-US" altLang="zh-CN" dirty="0">
                <a:solidFill>
                  <a:srgbClr val="006600"/>
                </a:solidFill>
                <a:ea typeface="黑体" pitchFamily="2" charset="-122"/>
              </a:rPr>
              <a:t>ord</a:t>
            </a:r>
          </a:p>
          <a:p>
            <a:pPr>
              <a:lnSpc>
                <a:spcPct val="105000"/>
              </a:lnSpc>
              <a:spcBef>
                <a:spcPct val="0"/>
              </a:spcBef>
              <a:buFont typeface="Wingdings" pitchFamily="2" charset="2"/>
              <a:buNone/>
            </a:pPr>
            <a:r>
              <a:rPr lang="en-US" altLang="zh-CN" dirty="0">
                <a:solidFill>
                  <a:schemeClr val="bg2"/>
                </a:solidFill>
                <a:latin typeface="Arial" charset="0"/>
              </a:rPr>
              <a:t>1.</a:t>
            </a:r>
            <a:r>
              <a:rPr lang="en-US" altLang="zh-CN" dirty="0"/>
              <a:t> </a:t>
            </a:r>
            <a:r>
              <a:rPr lang="zh-CN" altLang="en-US" dirty="0">
                <a:solidFill>
                  <a:srgbClr val="800000"/>
                </a:solidFill>
              </a:rPr>
              <a:t>背景：</a:t>
            </a:r>
          </a:p>
          <a:p>
            <a:pPr lvl="1">
              <a:lnSpc>
                <a:spcPct val="105000"/>
              </a:lnSpc>
              <a:spcBef>
                <a:spcPct val="0"/>
              </a:spcBef>
            </a:pPr>
            <a:r>
              <a:rPr lang="zh-CN" altLang="en-US" dirty="0"/>
              <a:t>由美国</a:t>
            </a:r>
            <a:r>
              <a:rPr lang="en-US" altLang="en-US" dirty="0" err="1"/>
              <a:t>Yale大学</a:t>
            </a:r>
            <a:r>
              <a:rPr lang="en-US" altLang="zh-CN" dirty="0" err="1"/>
              <a:t>的J</a:t>
            </a:r>
            <a:r>
              <a:rPr lang="en-US" altLang="zh-CN" dirty="0"/>
              <a:t>. A. Fisher</a:t>
            </a:r>
            <a:r>
              <a:rPr lang="zh-CN" altLang="en-US" dirty="0"/>
              <a:t>教授于</a:t>
            </a:r>
            <a:r>
              <a:rPr lang="en-US" altLang="zh-CN" dirty="0"/>
              <a:t>1981</a:t>
            </a:r>
            <a:r>
              <a:rPr lang="zh-CN" altLang="en-US" dirty="0"/>
              <a:t>年首先提出。</a:t>
            </a:r>
          </a:p>
          <a:p>
            <a:pPr lvl="1">
              <a:lnSpc>
                <a:spcPct val="105000"/>
              </a:lnSpc>
              <a:spcBef>
                <a:spcPct val="0"/>
              </a:spcBef>
            </a:pPr>
            <a:r>
              <a:rPr lang="zh-CN" altLang="en-US" dirty="0"/>
              <a:t>最初来源于水平微程序。</a:t>
            </a:r>
          </a:p>
          <a:p>
            <a:pPr lvl="1">
              <a:lnSpc>
                <a:spcPct val="105000"/>
              </a:lnSpc>
              <a:spcBef>
                <a:spcPct val="0"/>
              </a:spcBef>
            </a:pPr>
            <a:r>
              <a:rPr lang="zh-CN" altLang="en-US" dirty="0"/>
              <a:t>由</a:t>
            </a:r>
            <a:r>
              <a:rPr lang="en-US" altLang="zh-CN" dirty="0"/>
              <a:t>J. A. Fisher</a:t>
            </a:r>
            <a:r>
              <a:rPr lang="zh-CN" altLang="en-US" dirty="0"/>
              <a:t>创建的</a:t>
            </a:r>
            <a:r>
              <a:rPr lang="en-US" altLang="zh-CN" dirty="0" err="1"/>
              <a:t>Mutiflow</a:t>
            </a:r>
            <a:r>
              <a:rPr lang="zh-CN" altLang="en-US" dirty="0"/>
              <a:t>公司研制了的世界上第一台</a:t>
            </a:r>
            <a:r>
              <a:rPr lang="en-US" altLang="zh-CN" dirty="0"/>
              <a:t>VLIW</a:t>
            </a:r>
            <a:r>
              <a:rPr lang="zh-CN" altLang="en-US" dirty="0"/>
              <a:t>处理机</a:t>
            </a:r>
            <a:r>
              <a:rPr lang="en-US" altLang="zh-CN" dirty="0"/>
              <a:t>TRACE28/300</a:t>
            </a:r>
            <a:r>
              <a:rPr lang="zh-CN" altLang="en-US" dirty="0"/>
              <a:t>。</a:t>
            </a:r>
          </a:p>
          <a:p>
            <a:pPr lvl="1">
              <a:lnSpc>
                <a:spcPct val="105000"/>
              </a:lnSpc>
              <a:spcBef>
                <a:spcPct val="0"/>
              </a:spcBef>
            </a:pPr>
            <a:r>
              <a:rPr lang="zh-CN" altLang="en-US" dirty="0"/>
              <a:t>一条指令中包含有多个能够同时执行的操作。</a:t>
            </a:r>
          </a:p>
          <a:p>
            <a:pPr lvl="1">
              <a:lnSpc>
                <a:spcPct val="105000"/>
              </a:lnSpc>
              <a:spcBef>
                <a:spcPct val="0"/>
              </a:spcBef>
            </a:pPr>
            <a:r>
              <a:rPr lang="en-US" altLang="zh-CN" dirty="0"/>
              <a:t>TRACE28/300</a:t>
            </a:r>
            <a:r>
              <a:rPr lang="zh-CN" altLang="en-US" dirty="0"/>
              <a:t>处理机的一条超长指令中最多有</a:t>
            </a:r>
            <a:r>
              <a:rPr lang="en-US" altLang="zh-CN" dirty="0"/>
              <a:t>28</a:t>
            </a:r>
            <a:r>
              <a:rPr lang="zh-CN" altLang="en-US" dirty="0"/>
              <a:t>条可以同时执行的指令。</a:t>
            </a:r>
          </a:p>
          <a:p>
            <a:pPr lvl="1">
              <a:lnSpc>
                <a:spcPct val="105000"/>
              </a:lnSpc>
              <a:spcBef>
                <a:spcPct val="0"/>
              </a:spcBef>
            </a:pPr>
            <a:r>
              <a:rPr lang="zh-CN" altLang="en-US" dirty="0"/>
              <a:t>算法和编译技术是关键。</a:t>
            </a:r>
          </a:p>
          <a:p>
            <a:pPr lvl="1">
              <a:lnSpc>
                <a:spcPct val="105000"/>
              </a:lnSpc>
              <a:spcBef>
                <a:spcPct val="0"/>
              </a:spcBef>
            </a:pPr>
            <a:r>
              <a:rPr lang="zh-CN" altLang="en-US" dirty="0"/>
              <a:t>在下一代处理机中将普遍采用。</a:t>
            </a:r>
            <a:endParaRPr lang="zh-CN" altLang="en-US" dirty="0">
              <a:solidFill>
                <a:srgbClr val="006600"/>
              </a:solidFill>
              <a:ea typeface="黑体" pitchFamily="2" charset="-122"/>
            </a:endParaRPr>
          </a:p>
        </p:txBody>
      </p:sp>
    </p:spTree>
  </p:cSld>
  <p:clrMapOvr>
    <a:masterClrMapping/>
  </p:clrMapOvr>
  <p:transition spd="med"/>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A879A47D-4432-4001-AED5-D6E212F5CBDE}" type="slidenum">
              <a:rPr lang="zh-CN" altLang="en-US"/>
              <a:pPr/>
              <a:t>93</a:t>
            </a:fld>
            <a:endParaRPr lang="en-US" altLang="zh-CN"/>
          </a:p>
        </p:txBody>
      </p:sp>
      <p:sp>
        <p:nvSpPr>
          <p:cNvPr id="1760258" name="Rectangle 2"/>
          <p:cNvSpPr>
            <a:spLocks noGrp="1" noChangeArrowheads="1"/>
          </p:cNvSpPr>
          <p:nvPr>
            <p:ph type="title"/>
          </p:nvPr>
        </p:nvSpPr>
        <p:spPr/>
        <p:txBody>
          <a:bodyPr/>
          <a:lstStyle/>
          <a:p>
            <a:r>
              <a:rPr lang="en-US" altLang="zh-CN"/>
              <a:t>7.8.2 </a:t>
            </a:r>
            <a:r>
              <a:rPr lang="zh-CN" altLang="en-US"/>
              <a:t>超长指令字处理器</a:t>
            </a:r>
          </a:p>
        </p:txBody>
      </p:sp>
      <p:sp>
        <p:nvSpPr>
          <p:cNvPr id="1760259" name="Rectangle 3"/>
          <p:cNvSpPr>
            <a:spLocks noGrp="1" noChangeArrowheads="1"/>
          </p:cNvSpPr>
          <p:nvPr>
            <p:ph type="body" idx="1"/>
          </p:nvPr>
        </p:nvSpPr>
        <p:spPr>
          <a:xfrm>
            <a:off x="395288" y="836613"/>
            <a:ext cx="8569325" cy="5688012"/>
          </a:xfrm>
        </p:spPr>
        <p:txBody>
          <a:bodyPr/>
          <a:lstStyle/>
          <a:p>
            <a:pPr>
              <a:lnSpc>
                <a:spcPct val="105000"/>
              </a:lnSpc>
              <a:spcBef>
                <a:spcPct val="0"/>
              </a:spcBef>
              <a:buFont typeface="Wingdings" pitchFamily="2" charset="2"/>
              <a:buNone/>
            </a:pPr>
            <a:r>
              <a:rPr lang="en-US" altLang="zh-CN">
                <a:solidFill>
                  <a:schemeClr val="bg2"/>
                </a:solidFill>
                <a:latin typeface="Arial" charset="0"/>
              </a:rPr>
              <a:t>2.</a:t>
            </a:r>
            <a:r>
              <a:rPr lang="en-US" altLang="zh-CN"/>
              <a:t> </a:t>
            </a:r>
            <a:r>
              <a:rPr lang="en-US" altLang="en-US">
                <a:solidFill>
                  <a:srgbClr val="800000"/>
                </a:solidFill>
              </a:rPr>
              <a:t>什么是VLIW指令系统</a:t>
            </a:r>
            <a:endParaRPr lang="zh-CN" altLang="en-US">
              <a:solidFill>
                <a:srgbClr val="800000"/>
              </a:solidFill>
            </a:endParaRPr>
          </a:p>
          <a:p>
            <a:pPr lvl="1">
              <a:lnSpc>
                <a:spcPct val="105000"/>
              </a:lnSpc>
              <a:spcBef>
                <a:spcPct val="0"/>
              </a:spcBef>
            </a:pPr>
            <a:r>
              <a:rPr lang="zh-CN" altLang="en-US"/>
              <a:t> 一种显式指令级并行指令系统。</a:t>
            </a:r>
          </a:p>
          <a:p>
            <a:pPr lvl="1">
              <a:lnSpc>
                <a:spcPct val="105000"/>
              </a:lnSpc>
              <a:spcBef>
                <a:spcPct val="0"/>
              </a:spcBef>
            </a:pPr>
            <a:r>
              <a:rPr lang="zh-CN" altLang="en-US"/>
              <a:t> 在一条</a:t>
            </a:r>
            <a:r>
              <a:rPr lang="en-US" altLang="zh-CN"/>
              <a:t>VLIW</a:t>
            </a:r>
            <a:r>
              <a:rPr lang="zh-CN" altLang="en-US"/>
              <a:t>指令中包含有多个相同或不同的操作字段（每个操作字段的功能相当于一般处理机中的一条指令）。</a:t>
            </a:r>
          </a:p>
          <a:p>
            <a:pPr lvl="1">
              <a:lnSpc>
                <a:spcPct val="105000"/>
              </a:lnSpc>
              <a:spcBef>
                <a:spcPct val="0"/>
              </a:spcBef>
            </a:pPr>
            <a:r>
              <a:rPr lang="zh-CN" altLang="en-US"/>
              <a:t>每个操作字段能够分别独立控制各自的功能部件同时工作。 </a:t>
            </a:r>
          </a:p>
          <a:p>
            <a:pPr lvl="1">
              <a:lnSpc>
                <a:spcPct val="105000"/>
              </a:lnSpc>
              <a:spcBef>
                <a:spcPct val="0"/>
              </a:spcBef>
            </a:pPr>
            <a:r>
              <a:rPr lang="zh-CN" altLang="en-US"/>
              <a:t>二维程序结构。</a:t>
            </a:r>
          </a:p>
          <a:p>
            <a:pPr lvl="1">
              <a:lnSpc>
                <a:spcPct val="105000"/>
              </a:lnSpc>
              <a:spcBef>
                <a:spcPct val="0"/>
              </a:spcBef>
            </a:pPr>
            <a:r>
              <a:rPr lang="zh-CN" altLang="en-US"/>
              <a:t>指令级并行度高。</a:t>
            </a:r>
            <a:endParaRPr lang="zh-CN" altLang="en-US">
              <a:solidFill>
                <a:srgbClr val="006600"/>
              </a:solidFill>
              <a:ea typeface="黑体" pitchFamily="2" charset="-122"/>
            </a:endParaRPr>
          </a:p>
        </p:txBody>
      </p:sp>
    </p:spTree>
  </p:cSld>
  <p:clrMapOvr>
    <a:masterClrMapping/>
  </p:clrMapOvr>
  <p:transition spd="med"/>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 name="灯片编号占位符 4"/>
          <p:cNvSpPr>
            <a:spLocks noGrp="1"/>
          </p:cNvSpPr>
          <p:nvPr>
            <p:ph type="sldNum" sz="quarter" idx="11"/>
          </p:nvPr>
        </p:nvSpPr>
        <p:spPr/>
        <p:txBody>
          <a:bodyPr/>
          <a:lstStyle/>
          <a:p>
            <a:fld id="{42AE1F4E-0DA7-46ED-B631-CF043DE6C443}" type="slidenum">
              <a:rPr lang="zh-CN" altLang="en-US"/>
              <a:pPr/>
              <a:t>94</a:t>
            </a:fld>
            <a:endParaRPr lang="en-US" altLang="zh-CN"/>
          </a:p>
        </p:txBody>
      </p:sp>
      <p:sp>
        <p:nvSpPr>
          <p:cNvPr id="1697794" name="Rectangle 2"/>
          <p:cNvSpPr>
            <a:spLocks noChangeArrowheads="1"/>
          </p:cNvSpPr>
          <p:nvPr/>
        </p:nvSpPr>
        <p:spPr bwMode="auto">
          <a:xfrm rot="-5400000">
            <a:off x="1836738" y="2852737"/>
            <a:ext cx="719138" cy="144463"/>
          </a:xfrm>
          <a:prstGeom prst="rect">
            <a:avLst/>
          </a:prstGeom>
          <a:solidFill>
            <a:srgbClr val="3399FF"/>
          </a:solidFill>
          <a:ln w="28575" algn="ctr">
            <a:noFill/>
            <a:miter lim="800000"/>
            <a:headEnd/>
            <a:tailEnd/>
          </a:ln>
          <a:effectLst/>
        </p:spPr>
        <p:txBody>
          <a:bodyPr wrap="none" anchor="ctr"/>
          <a:lstStyle/>
          <a:p>
            <a:endParaRPr lang="zh-CN" altLang="en-US"/>
          </a:p>
        </p:txBody>
      </p:sp>
      <p:sp>
        <p:nvSpPr>
          <p:cNvPr id="1697795" name="Rectangle 3"/>
          <p:cNvSpPr>
            <a:spLocks noGrp="1" noChangeArrowheads="1"/>
          </p:cNvSpPr>
          <p:nvPr>
            <p:ph type="title"/>
          </p:nvPr>
        </p:nvSpPr>
        <p:spPr>
          <a:noFill/>
          <a:ln/>
        </p:spPr>
        <p:txBody>
          <a:bodyPr/>
          <a:lstStyle/>
          <a:p>
            <a:r>
              <a:rPr lang="en-US" altLang="zh-CN"/>
              <a:t>7.8.2 </a:t>
            </a:r>
            <a:r>
              <a:rPr lang="zh-CN" altLang="en-US"/>
              <a:t>超长指令字处理器</a:t>
            </a:r>
          </a:p>
        </p:txBody>
      </p:sp>
      <p:sp>
        <p:nvSpPr>
          <p:cNvPr id="1697796" name="AutoShape 4"/>
          <p:cNvSpPr>
            <a:spLocks noChangeArrowheads="1"/>
          </p:cNvSpPr>
          <p:nvPr/>
        </p:nvSpPr>
        <p:spPr bwMode="auto">
          <a:xfrm>
            <a:off x="1979613" y="1484313"/>
            <a:ext cx="504825" cy="431800"/>
          </a:xfrm>
          <a:prstGeom prst="downArrow">
            <a:avLst>
              <a:gd name="adj1" fmla="val 49685"/>
              <a:gd name="adj2" fmla="val 44852"/>
            </a:avLst>
          </a:prstGeom>
          <a:solidFill>
            <a:srgbClr val="3399FF"/>
          </a:solidFill>
          <a:ln w="28575" algn="ctr">
            <a:noFill/>
            <a:miter lim="800000"/>
            <a:headEnd/>
            <a:tailEnd/>
          </a:ln>
          <a:effectLst/>
        </p:spPr>
        <p:txBody>
          <a:bodyPr wrap="none" anchor="ctr"/>
          <a:lstStyle/>
          <a:p>
            <a:endParaRPr lang="zh-CN" altLang="en-US"/>
          </a:p>
        </p:txBody>
      </p:sp>
      <p:sp>
        <p:nvSpPr>
          <p:cNvPr id="1697797" name="AutoShape 5"/>
          <p:cNvSpPr>
            <a:spLocks noChangeArrowheads="1"/>
          </p:cNvSpPr>
          <p:nvPr/>
        </p:nvSpPr>
        <p:spPr bwMode="auto">
          <a:xfrm>
            <a:off x="900113" y="3141663"/>
            <a:ext cx="288925" cy="503237"/>
          </a:xfrm>
          <a:prstGeom prst="downArrow">
            <a:avLst>
              <a:gd name="adj1" fmla="val 54944"/>
              <a:gd name="adj2" fmla="val 63187"/>
            </a:avLst>
          </a:prstGeom>
          <a:solidFill>
            <a:srgbClr val="3399FF"/>
          </a:solidFill>
          <a:ln w="28575" algn="ctr">
            <a:noFill/>
            <a:miter lim="800000"/>
            <a:headEnd/>
            <a:tailEnd/>
          </a:ln>
          <a:effectLst/>
        </p:spPr>
        <p:txBody>
          <a:bodyPr wrap="none" anchor="ctr"/>
          <a:lstStyle/>
          <a:p>
            <a:endParaRPr lang="zh-CN" altLang="en-US"/>
          </a:p>
        </p:txBody>
      </p:sp>
      <p:sp>
        <p:nvSpPr>
          <p:cNvPr id="1697798" name="AutoShape 6"/>
          <p:cNvSpPr>
            <a:spLocks noChangeArrowheads="1"/>
          </p:cNvSpPr>
          <p:nvPr/>
        </p:nvSpPr>
        <p:spPr bwMode="auto">
          <a:xfrm>
            <a:off x="2843213" y="3141663"/>
            <a:ext cx="288925" cy="503237"/>
          </a:xfrm>
          <a:prstGeom prst="downArrow">
            <a:avLst>
              <a:gd name="adj1" fmla="val 54944"/>
              <a:gd name="adj2" fmla="val 63187"/>
            </a:avLst>
          </a:prstGeom>
          <a:solidFill>
            <a:srgbClr val="3399FF"/>
          </a:solidFill>
          <a:ln w="28575" algn="ctr">
            <a:noFill/>
            <a:miter lim="800000"/>
            <a:headEnd/>
            <a:tailEnd/>
          </a:ln>
          <a:effectLst/>
        </p:spPr>
        <p:txBody>
          <a:bodyPr wrap="none" anchor="ctr"/>
          <a:lstStyle/>
          <a:p>
            <a:endParaRPr lang="zh-CN" altLang="en-US"/>
          </a:p>
        </p:txBody>
      </p:sp>
      <p:sp>
        <p:nvSpPr>
          <p:cNvPr id="1697799" name="AutoShape 7"/>
          <p:cNvSpPr>
            <a:spLocks noChangeArrowheads="1"/>
          </p:cNvSpPr>
          <p:nvPr/>
        </p:nvSpPr>
        <p:spPr bwMode="auto">
          <a:xfrm>
            <a:off x="4859338" y="3141663"/>
            <a:ext cx="288925" cy="503237"/>
          </a:xfrm>
          <a:prstGeom prst="downArrow">
            <a:avLst>
              <a:gd name="adj1" fmla="val 54944"/>
              <a:gd name="adj2" fmla="val 63187"/>
            </a:avLst>
          </a:prstGeom>
          <a:solidFill>
            <a:srgbClr val="3399FF"/>
          </a:solidFill>
          <a:ln w="28575" algn="ctr">
            <a:noFill/>
            <a:miter lim="800000"/>
            <a:headEnd/>
            <a:tailEnd/>
          </a:ln>
          <a:effectLst/>
        </p:spPr>
        <p:txBody>
          <a:bodyPr wrap="none" anchor="ctr"/>
          <a:lstStyle/>
          <a:p>
            <a:endParaRPr lang="zh-CN" altLang="en-US"/>
          </a:p>
        </p:txBody>
      </p:sp>
      <p:sp>
        <p:nvSpPr>
          <p:cNvPr id="1697800" name="AutoShape 8"/>
          <p:cNvSpPr>
            <a:spLocks noChangeArrowheads="1"/>
          </p:cNvSpPr>
          <p:nvPr/>
        </p:nvSpPr>
        <p:spPr bwMode="auto">
          <a:xfrm>
            <a:off x="6948488" y="3141663"/>
            <a:ext cx="288925" cy="503237"/>
          </a:xfrm>
          <a:prstGeom prst="downArrow">
            <a:avLst>
              <a:gd name="adj1" fmla="val 54944"/>
              <a:gd name="adj2" fmla="val 63187"/>
            </a:avLst>
          </a:prstGeom>
          <a:solidFill>
            <a:srgbClr val="3399FF"/>
          </a:solidFill>
          <a:ln w="28575" algn="ctr">
            <a:noFill/>
            <a:miter lim="800000"/>
            <a:headEnd/>
            <a:tailEnd/>
          </a:ln>
          <a:effectLst/>
        </p:spPr>
        <p:txBody>
          <a:bodyPr wrap="none" anchor="ctr"/>
          <a:lstStyle/>
          <a:p>
            <a:endParaRPr lang="zh-CN" altLang="en-US"/>
          </a:p>
        </p:txBody>
      </p:sp>
      <p:sp>
        <p:nvSpPr>
          <p:cNvPr id="1697801" name="Rectangle 9"/>
          <p:cNvSpPr>
            <a:spLocks noChangeArrowheads="1"/>
          </p:cNvSpPr>
          <p:nvPr/>
        </p:nvSpPr>
        <p:spPr bwMode="auto">
          <a:xfrm>
            <a:off x="971550" y="3141663"/>
            <a:ext cx="6192838" cy="142875"/>
          </a:xfrm>
          <a:prstGeom prst="rect">
            <a:avLst/>
          </a:prstGeom>
          <a:solidFill>
            <a:srgbClr val="3399FF"/>
          </a:solidFill>
          <a:ln w="28575" algn="ctr">
            <a:noFill/>
            <a:miter lim="800000"/>
            <a:headEnd/>
            <a:tailEnd/>
          </a:ln>
          <a:effectLst/>
        </p:spPr>
        <p:txBody>
          <a:bodyPr wrap="none" anchor="ctr"/>
          <a:lstStyle/>
          <a:p>
            <a:endParaRPr lang="zh-CN" altLang="en-US"/>
          </a:p>
        </p:txBody>
      </p:sp>
      <p:sp>
        <p:nvSpPr>
          <p:cNvPr id="1697802" name="AutoShape 10"/>
          <p:cNvSpPr>
            <a:spLocks noChangeArrowheads="1"/>
          </p:cNvSpPr>
          <p:nvPr/>
        </p:nvSpPr>
        <p:spPr bwMode="auto">
          <a:xfrm>
            <a:off x="1763713" y="2781300"/>
            <a:ext cx="288925" cy="863600"/>
          </a:xfrm>
          <a:prstGeom prst="downArrow">
            <a:avLst>
              <a:gd name="adj1" fmla="val 54944"/>
              <a:gd name="adj2" fmla="val 63184"/>
            </a:avLst>
          </a:prstGeom>
          <a:solidFill>
            <a:srgbClr val="FF0066"/>
          </a:solidFill>
          <a:ln w="28575" algn="ctr">
            <a:noFill/>
            <a:miter lim="800000"/>
            <a:headEnd/>
            <a:tailEnd/>
          </a:ln>
          <a:effectLst/>
        </p:spPr>
        <p:txBody>
          <a:bodyPr wrap="none" anchor="ctr"/>
          <a:lstStyle/>
          <a:p>
            <a:endParaRPr lang="zh-CN" altLang="en-US"/>
          </a:p>
        </p:txBody>
      </p:sp>
      <p:sp>
        <p:nvSpPr>
          <p:cNvPr id="1697803" name="AutoShape 11"/>
          <p:cNvSpPr>
            <a:spLocks noChangeArrowheads="1"/>
          </p:cNvSpPr>
          <p:nvPr/>
        </p:nvSpPr>
        <p:spPr bwMode="auto">
          <a:xfrm>
            <a:off x="3635375" y="2781300"/>
            <a:ext cx="288925" cy="863600"/>
          </a:xfrm>
          <a:prstGeom prst="downArrow">
            <a:avLst>
              <a:gd name="adj1" fmla="val 54944"/>
              <a:gd name="adj2" fmla="val 63184"/>
            </a:avLst>
          </a:prstGeom>
          <a:solidFill>
            <a:srgbClr val="FF0066"/>
          </a:solidFill>
          <a:ln w="28575" algn="ctr">
            <a:noFill/>
            <a:miter lim="800000"/>
            <a:headEnd/>
            <a:tailEnd/>
          </a:ln>
          <a:effectLst/>
        </p:spPr>
        <p:txBody>
          <a:bodyPr wrap="none" anchor="ctr"/>
          <a:lstStyle/>
          <a:p>
            <a:endParaRPr lang="zh-CN" altLang="en-US"/>
          </a:p>
        </p:txBody>
      </p:sp>
      <p:sp>
        <p:nvSpPr>
          <p:cNvPr id="1697804" name="AutoShape 12"/>
          <p:cNvSpPr>
            <a:spLocks noChangeArrowheads="1"/>
          </p:cNvSpPr>
          <p:nvPr/>
        </p:nvSpPr>
        <p:spPr bwMode="auto">
          <a:xfrm>
            <a:off x="5651500" y="2781300"/>
            <a:ext cx="288925" cy="863600"/>
          </a:xfrm>
          <a:prstGeom prst="downArrow">
            <a:avLst>
              <a:gd name="adj1" fmla="val 54944"/>
              <a:gd name="adj2" fmla="val 63184"/>
            </a:avLst>
          </a:prstGeom>
          <a:solidFill>
            <a:srgbClr val="FF0066"/>
          </a:solidFill>
          <a:ln w="28575" algn="ctr">
            <a:noFill/>
            <a:miter lim="800000"/>
            <a:headEnd/>
            <a:tailEnd/>
          </a:ln>
          <a:effectLst/>
        </p:spPr>
        <p:txBody>
          <a:bodyPr wrap="none" anchor="ctr"/>
          <a:lstStyle/>
          <a:p>
            <a:endParaRPr lang="zh-CN" altLang="en-US"/>
          </a:p>
        </p:txBody>
      </p:sp>
      <p:sp>
        <p:nvSpPr>
          <p:cNvPr id="1697805" name="AutoShape 13"/>
          <p:cNvSpPr>
            <a:spLocks noChangeArrowheads="1"/>
          </p:cNvSpPr>
          <p:nvPr/>
        </p:nvSpPr>
        <p:spPr bwMode="auto">
          <a:xfrm>
            <a:off x="7524750" y="2781300"/>
            <a:ext cx="288925" cy="863600"/>
          </a:xfrm>
          <a:prstGeom prst="downArrow">
            <a:avLst>
              <a:gd name="adj1" fmla="val 54944"/>
              <a:gd name="adj2" fmla="val 63184"/>
            </a:avLst>
          </a:prstGeom>
          <a:solidFill>
            <a:srgbClr val="FF0066"/>
          </a:solidFill>
          <a:ln w="28575" algn="ctr">
            <a:noFill/>
            <a:miter lim="800000"/>
            <a:headEnd/>
            <a:tailEnd/>
          </a:ln>
          <a:effectLst/>
        </p:spPr>
        <p:txBody>
          <a:bodyPr wrap="none" anchor="ctr"/>
          <a:lstStyle/>
          <a:p>
            <a:endParaRPr lang="zh-CN" altLang="en-US"/>
          </a:p>
        </p:txBody>
      </p:sp>
      <p:sp>
        <p:nvSpPr>
          <p:cNvPr id="1697806" name="Rectangle 14"/>
          <p:cNvSpPr>
            <a:spLocks noChangeArrowheads="1"/>
          </p:cNvSpPr>
          <p:nvPr/>
        </p:nvSpPr>
        <p:spPr bwMode="auto">
          <a:xfrm>
            <a:off x="1835150" y="2781300"/>
            <a:ext cx="5905500" cy="142875"/>
          </a:xfrm>
          <a:prstGeom prst="rect">
            <a:avLst/>
          </a:prstGeom>
          <a:solidFill>
            <a:srgbClr val="FF0066"/>
          </a:solidFill>
          <a:ln w="28575" algn="ctr">
            <a:noFill/>
            <a:miter lim="800000"/>
            <a:headEnd/>
            <a:tailEnd/>
          </a:ln>
          <a:effectLst/>
        </p:spPr>
        <p:txBody>
          <a:bodyPr wrap="none" anchor="ctr"/>
          <a:lstStyle/>
          <a:p>
            <a:endParaRPr lang="zh-CN" altLang="en-US"/>
          </a:p>
        </p:txBody>
      </p:sp>
      <p:sp>
        <p:nvSpPr>
          <p:cNvPr id="1697807" name="AutoShape 15"/>
          <p:cNvSpPr>
            <a:spLocks noChangeArrowheads="1"/>
          </p:cNvSpPr>
          <p:nvPr/>
        </p:nvSpPr>
        <p:spPr bwMode="auto">
          <a:xfrm>
            <a:off x="5148263" y="2349500"/>
            <a:ext cx="288925" cy="430213"/>
          </a:xfrm>
          <a:prstGeom prst="downArrow">
            <a:avLst>
              <a:gd name="adj1" fmla="val 54944"/>
              <a:gd name="adj2" fmla="val 47800"/>
            </a:avLst>
          </a:prstGeom>
          <a:solidFill>
            <a:srgbClr val="FF0066"/>
          </a:solidFill>
          <a:ln w="28575" algn="ctr">
            <a:noFill/>
            <a:miter lim="800000"/>
            <a:headEnd/>
            <a:tailEnd/>
          </a:ln>
          <a:effectLst/>
        </p:spPr>
        <p:txBody>
          <a:bodyPr wrap="none" anchor="ctr"/>
          <a:lstStyle/>
          <a:p>
            <a:endParaRPr lang="zh-CN" altLang="en-US"/>
          </a:p>
        </p:txBody>
      </p:sp>
      <p:sp>
        <p:nvSpPr>
          <p:cNvPr id="1697808" name="AutoShape 16"/>
          <p:cNvSpPr>
            <a:spLocks noChangeArrowheads="1"/>
          </p:cNvSpPr>
          <p:nvPr/>
        </p:nvSpPr>
        <p:spPr bwMode="auto">
          <a:xfrm>
            <a:off x="5148263" y="1125538"/>
            <a:ext cx="288925" cy="573087"/>
          </a:xfrm>
          <a:prstGeom prst="downArrow">
            <a:avLst>
              <a:gd name="adj1" fmla="val 54944"/>
              <a:gd name="adj2" fmla="val 54942"/>
            </a:avLst>
          </a:prstGeom>
          <a:solidFill>
            <a:srgbClr val="FF0066"/>
          </a:solidFill>
          <a:ln w="28575" algn="ctr">
            <a:noFill/>
            <a:miter lim="800000"/>
            <a:headEnd/>
            <a:tailEnd/>
          </a:ln>
          <a:effectLst/>
        </p:spPr>
        <p:txBody>
          <a:bodyPr wrap="none" anchor="ctr"/>
          <a:lstStyle/>
          <a:p>
            <a:endParaRPr lang="zh-CN" altLang="en-US"/>
          </a:p>
        </p:txBody>
      </p:sp>
      <p:sp>
        <p:nvSpPr>
          <p:cNvPr id="1697809" name="AutoShape 17"/>
          <p:cNvSpPr>
            <a:spLocks noChangeArrowheads="1"/>
          </p:cNvSpPr>
          <p:nvPr/>
        </p:nvSpPr>
        <p:spPr bwMode="auto">
          <a:xfrm>
            <a:off x="1476375" y="4292600"/>
            <a:ext cx="288925" cy="504825"/>
          </a:xfrm>
          <a:prstGeom prst="downArrow">
            <a:avLst>
              <a:gd name="adj1" fmla="val 54944"/>
              <a:gd name="adj2" fmla="val 49999"/>
            </a:avLst>
          </a:prstGeom>
          <a:solidFill>
            <a:srgbClr val="FF0066"/>
          </a:solidFill>
          <a:ln w="28575" algn="ctr">
            <a:noFill/>
            <a:miter lim="800000"/>
            <a:headEnd/>
            <a:tailEnd/>
          </a:ln>
          <a:effectLst/>
        </p:spPr>
        <p:txBody>
          <a:bodyPr wrap="none" anchor="ctr"/>
          <a:lstStyle/>
          <a:p>
            <a:endParaRPr lang="zh-CN" altLang="en-US"/>
          </a:p>
        </p:txBody>
      </p:sp>
      <p:sp>
        <p:nvSpPr>
          <p:cNvPr id="1697810" name="AutoShape 18"/>
          <p:cNvSpPr>
            <a:spLocks noChangeArrowheads="1"/>
          </p:cNvSpPr>
          <p:nvPr/>
        </p:nvSpPr>
        <p:spPr bwMode="auto">
          <a:xfrm>
            <a:off x="3348038" y="4292600"/>
            <a:ext cx="288925" cy="504825"/>
          </a:xfrm>
          <a:prstGeom prst="downArrow">
            <a:avLst>
              <a:gd name="adj1" fmla="val 54944"/>
              <a:gd name="adj2" fmla="val 49999"/>
            </a:avLst>
          </a:prstGeom>
          <a:solidFill>
            <a:srgbClr val="FF0066"/>
          </a:solidFill>
          <a:ln w="28575" algn="ctr">
            <a:noFill/>
            <a:miter lim="800000"/>
            <a:headEnd/>
            <a:tailEnd/>
          </a:ln>
          <a:effectLst/>
        </p:spPr>
        <p:txBody>
          <a:bodyPr wrap="none" anchor="ctr"/>
          <a:lstStyle/>
          <a:p>
            <a:endParaRPr lang="zh-CN" altLang="en-US"/>
          </a:p>
        </p:txBody>
      </p:sp>
      <p:sp>
        <p:nvSpPr>
          <p:cNvPr id="1697811" name="AutoShape 19"/>
          <p:cNvSpPr>
            <a:spLocks noChangeArrowheads="1"/>
          </p:cNvSpPr>
          <p:nvPr/>
        </p:nvSpPr>
        <p:spPr bwMode="auto">
          <a:xfrm>
            <a:off x="5364163" y="4292600"/>
            <a:ext cx="288925" cy="504825"/>
          </a:xfrm>
          <a:prstGeom prst="downArrow">
            <a:avLst>
              <a:gd name="adj1" fmla="val 54944"/>
              <a:gd name="adj2" fmla="val 49999"/>
            </a:avLst>
          </a:prstGeom>
          <a:solidFill>
            <a:srgbClr val="FF0066"/>
          </a:solidFill>
          <a:ln w="28575" algn="ctr">
            <a:noFill/>
            <a:miter lim="800000"/>
            <a:headEnd/>
            <a:tailEnd/>
          </a:ln>
          <a:effectLst/>
        </p:spPr>
        <p:txBody>
          <a:bodyPr wrap="none" anchor="ctr"/>
          <a:lstStyle/>
          <a:p>
            <a:endParaRPr lang="zh-CN" altLang="en-US"/>
          </a:p>
        </p:txBody>
      </p:sp>
      <p:sp>
        <p:nvSpPr>
          <p:cNvPr id="1697812" name="AutoShape 20"/>
          <p:cNvSpPr>
            <a:spLocks noChangeArrowheads="1"/>
          </p:cNvSpPr>
          <p:nvPr/>
        </p:nvSpPr>
        <p:spPr bwMode="auto">
          <a:xfrm>
            <a:off x="7235825" y="4292600"/>
            <a:ext cx="288925" cy="504825"/>
          </a:xfrm>
          <a:prstGeom prst="downArrow">
            <a:avLst>
              <a:gd name="adj1" fmla="val 54944"/>
              <a:gd name="adj2" fmla="val 49999"/>
            </a:avLst>
          </a:prstGeom>
          <a:solidFill>
            <a:srgbClr val="FF0066"/>
          </a:solidFill>
          <a:ln w="28575" algn="ctr">
            <a:noFill/>
            <a:miter lim="800000"/>
            <a:headEnd/>
            <a:tailEnd/>
          </a:ln>
          <a:effectLst/>
        </p:spPr>
        <p:txBody>
          <a:bodyPr wrap="none" anchor="ctr"/>
          <a:lstStyle/>
          <a:p>
            <a:endParaRPr lang="zh-CN" altLang="en-US"/>
          </a:p>
        </p:txBody>
      </p:sp>
      <p:sp>
        <p:nvSpPr>
          <p:cNvPr id="1697813" name="Rectangle 21"/>
          <p:cNvSpPr>
            <a:spLocks noChangeArrowheads="1"/>
          </p:cNvSpPr>
          <p:nvPr/>
        </p:nvSpPr>
        <p:spPr bwMode="auto">
          <a:xfrm>
            <a:off x="1476375" y="4797425"/>
            <a:ext cx="7127875" cy="144463"/>
          </a:xfrm>
          <a:prstGeom prst="rect">
            <a:avLst/>
          </a:prstGeom>
          <a:solidFill>
            <a:srgbClr val="FF0066"/>
          </a:solidFill>
          <a:ln w="28575" algn="ctr">
            <a:noFill/>
            <a:miter lim="800000"/>
            <a:headEnd/>
            <a:tailEnd/>
          </a:ln>
          <a:effectLst/>
        </p:spPr>
        <p:txBody>
          <a:bodyPr wrap="none" anchor="ctr"/>
          <a:lstStyle/>
          <a:p>
            <a:endParaRPr lang="zh-CN" altLang="en-US"/>
          </a:p>
        </p:txBody>
      </p:sp>
      <p:sp>
        <p:nvSpPr>
          <p:cNvPr id="1697814" name="Rectangle 22"/>
          <p:cNvSpPr>
            <a:spLocks noChangeArrowheads="1"/>
          </p:cNvSpPr>
          <p:nvPr/>
        </p:nvSpPr>
        <p:spPr bwMode="auto">
          <a:xfrm>
            <a:off x="5219700" y="1125538"/>
            <a:ext cx="3384550" cy="142875"/>
          </a:xfrm>
          <a:prstGeom prst="rect">
            <a:avLst/>
          </a:prstGeom>
          <a:solidFill>
            <a:srgbClr val="FF0066"/>
          </a:solidFill>
          <a:ln w="28575" algn="ctr">
            <a:noFill/>
            <a:miter lim="800000"/>
            <a:headEnd/>
            <a:tailEnd/>
          </a:ln>
          <a:effectLst/>
        </p:spPr>
        <p:txBody>
          <a:bodyPr wrap="none" anchor="ctr"/>
          <a:lstStyle/>
          <a:p>
            <a:endParaRPr lang="zh-CN" altLang="en-US"/>
          </a:p>
        </p:txBody>
      </p:sp>
      <p:sp>
        <p:nvSpPr>
          <p:cNvPr id="1697815" name="Rectangle 23"/>
          <p:cNvSpPr>
            <a:spLocks noChangeArrowheads="1"/>
          </p:cNvSpPr>
          <p:nvPr/>
        </p:nvSpPr>
        <p:spPr bwMode="auto">
          <a:xfrm rot="-5400000">
            <a:off x="6623844" y="2961482"/>
            <a:ext cx="3816350" cy="144462"/>
          </a:xfrm>
          <a:prstGeom prst="rect">
            <a:avLst/>
          </a:prstGeom>
          <a:solidFill>
            <a:srgbClr val="FF0066"/>
          </a:solidFill>
          <a:ln w="28575" algn="ctr">
            <a:noFill/>
            <a:miter lim="800000"/>
            <a:headEnd/>
            <a:tailEnd/>
          </a:ln>
          <a:effectLst/>
        </p:spPr>
        <p:txBody>
          <a:bodyPr wrap="none" anchor="ctr"/>
          <a:lstStyle/>
          <a:p>
            <a:endParaRPr lang="zh-CN" altLang="en-US"/>
          </a:p>
        </p:txBody>
      </p:sp>
      <p:sp>
        <p:nvSpPr>
          <p:cNvPr id="1697816" name="AutoShape 24"/>
          <p:cNvSpPr>
            <a:spLocks noChangeArrowheads="1"/>
          </p:cNvSpPr>
          <p:nvPr/>
        </p:nvSpPr>
        <p:spPr bwMode="auto">
          <a:xfrm>
            <a:off x="4140200" y="4868863"/>
            <a:ext cx="288925" cy="430212"/>
          </a:xfrm>
          <a:prstGeom prst="downArrow">
            <a:avLst>
              <a:gd name="adj1" fmla="val 54944"/>
              <a:gd name="adj2" fmla="val 47800"/>
            </a:avLst>
          </a:prstGeom>
          <a:solidFill>
            <a:srgbClr val="FF0066"/>
          </a:solidFill>
          <a:ln w="28575" algn="ctr">
            <a:noFill/>
            <a:miter lim="800000"/>
            <a:headEnd/>
            <a:tailEnd/>
          </a:ln>
          <a:effectLst/>
        </p:spPr>
        <p:txBody>
          <a:bodyPr wrap="none" anchor="ctr"/>
          <a:lstStyle/>
          <a:p>
            <a:endParaRPr lang="zh-CN" altLang="en-US"/>
          </a:p>
        </p:txBody>
      </p:sp>
      <p:sp>
        <p:nvSpPr>
          <p:cNvPr id="1697817" name="AutoShape 25"/>
          <p:cNvSpPr>
            <a:spLocks noChangeArrowheads="1"/>
          </p:cNvSpPr>
          <p:nvPr/>
        </p:nvSpPr>
        <p:spPr bwMode="auto">
          <a:xfrm flipV="1">
            <a:off x="4572000" y="4941888"/>
            <a:ext cx="288925" cy="358775"/>
          </a:xfrm>
          <a:prstGeom prst="downArrow">
            <a:avLst>
              <a:gd name="adj1" fmla="val 54954"/>
              <a:gd name="adj2" fmla="val 45606"/>
            </a:avLst>
          </a:prstGeom>
          <a:solidFill>
            <a:srgbClr val="FF0066"/>
          </a:solidFill>
          <a:ln w="28575" algn="ctr">
            <a:noFill/>
            <a:miter lim="800000"/>
            <a:headEnd/>
            <a:tailEnd/>
          </a:ln>
          <a:effectLst/>
        </p:spPr>
        <p:txBody>
          <a:bodyPr wrap="none" anchor="ctr"/>
          <a:lstStyle/>
          <a:p>
            <a:endParaRPr lang="zh-CN" altLang="en-US"/>
          </a:p>
        </p:txBody>
      </p:sp>
      <p:sp>
        <p:nvSpPr>
          <p:cNvPr id="1697818" name="Text Box 26"/>
          <p:cNvSpPr txBox="1">
            <a:spLocks noChangeArrowheads="1"/>
          </p:cNvSpPr>
          <p:nvPr/>
        </p:nvSpPr>
        <p:spPr bwMode="auto">
          <a:xfrm>
            <a:off x="4140200" y="3716338"/>
            <a:ext cx="649288" cy="457200"/>
          </a:xfrm>
          <a:prstGeom prst="rect">
            <a:avLst/>
          </a:prstGeom>
          <a:noFill/>
          <a:ln w="28575" algn="ctr">
            <a:noFill/>
            <a:miter lim="800000"/>
            <a:headEnd/>
            <a:tailEnd/>
          </a:ln>
          <a:effectLst/>
        </p:spPr>
        <p:txBody>
          <a:bodyPr>
            <a:spAutoFit/>
          </a:bodyPr>
          <a:lstStyle/>
          <a:p>
            <a:r>
              <a:rPr lang="en-US" altLang="zh-CN" sz="2400">
                <a:latin typeface="宋体"/>
              </a:rPr>
              <a:t>…</a:t>
            </a:r>
            <a:endParaRPr lang="en-US" altLang="zh-CN" sz="2400"/>
          </a:p>
        </p:txBody>
      </p:sp>
      <p:sp>
        <p:nvSpPr>
          <p:cNvPr id="1697819" name="Rectangle 27"/>
          <p:cNvSpPr>
            <a:spLocks noChangeArrowheads="1"/>
          </p:cNvSpPr>
          <p:nvPr/>
        </p:nvSpPr>
        <p:spPr bwMode="auto">
          <a:xfrm>
            <a:off x="2411413" y="6237288"/>
            <a:ext cx="4244975" cy="457200"/>
          </a:xfrm>
          <a:prstGeom prst="rect">
            <a:avLst/>
          </a:prstGeom>
          <a:noFill/>
          <a:ln w="28575" algn="ctr">
            <a:noFill/>
            <a:miter lim="800000"/>
            <a:headEnd/>
            <a:tailEnd/>
          </a:ln>
          <a:effectLst/>
        </p:spPr>
        <p:txBody>
          <a:bodyPr wrap="none" anchor="ctr">
            <a:spAutoFit/>
          </a:bodyPr>
          <a:lstStyle/>
          <a:p>
            <a:pPr algn="l">
              <a:spcBef>
                <a:spcPct val="0"/>
              </a:spcBef>
            </a:pPr>
            <a:r>
              <a:rPr kumimoji="1" lang="zh-CN" altLang="en-US" sz="2400">
                <a:solidFill>
                  <a:schemeClr val="bg2"/>
                </a:solidFill>
                <a:ea typeface="楷体_GB2312" pitchFamily="49" charset="-122"/>
              </a:rPr>
              <a:t>图</a:t>
            </a:r>
            <a:r>
              <a:rPr kumimoji="1" lang="en-US" altLang="zh-CN" sz="2400">
                <a:solidFill>
                  <a:schemeClr val="bg2"/>
                </a:solidFill>
                <a:ea typeface="楷体_GB2312" pitchFamily="49" charset="-122"/>
              </a:rPr>
              <a:t>7.29  VLIW</a:t>
            </a:r>
            <a:r>
              <a:rPr kumimoji="1" lang="zh-CN" altLang="en-US" sz="2400">
                <a:solidFill>
                  <a:schemeClr val="bg2"/>
                </a:solidFill>
                <a:ea typeface="楷体_GB2312" pitchFamily="49" charset="-122"/>
              </a:rPr>
              <a:t>处理器一般结构 </a:t>
            </a:r>
          </a:p>
        </p:txBody>
      </p:sp>
      <p:sp>
        <p:nvSpPr>
          <p:cNvPr id="1697820" name="Rectangle 28"/>
          <p:cNvSpPr>
            <a:spLocks noChangeArrowheads="1"/>
          </p:cNvSpPr>
          <p:nvPr/>
        </p:nvSpPr>
        <p:spPr bwMode="auto">
          <a:xfrm>
            <a:off x="1258888" y="765175"/>
            <a:ext cx="1944687" cy="719138"/>
          </a:xfrm>
          <a:prstGeom prst="rect">
            <a:avLst/>
          </a:prstGeom>
          <a:solidFill>
            <a:srgbClr val="FFFF99"/>
          </a:solidFill>
          <a:ln w="28575" algn="ctr">
            <a:solidFill>
              <a:schemeClr val="tx1"/>
            </a:solidFill>
            <a:miter lim="800000"/>
            <a:headEnd/>
            <a:tailEnd/>
          </a:ln>
          <a:effectLst/>
        </p:spPr>
        <p:txBody>
          <a:bodyPr wrap="none" anchor="ctr"/>
          <a:lstStyle/>
          <a:p>
            <a:pPr>
              <a:spcBef>
                <a:spcPct val="0"/>
              </a:spcBef>
            </a:pPr>
            <a:r>
              <a:rPr lang="zh-CN" altLang="en-US" sz="2400">
                <a:ea typeface="楷体_GB2312" pitchFamily="49" charset="-122"/>
              </a:rPr>
              <a:t>指令</a:t>
            </a:r>
            <a:r>
              <a:rPr lang="en-US" altLang="zh-CN" sz="2400">
                <a:ea typeface="楷体_GB2312" pitchFamily="49" charset="-122"/>
              </a:rPr>
              <a:t>Cache</a:t>
            </a:r>
          </a:p>
        </p:txBody>
      </p:sp>
      <p:sp>
        <p:nvSpPr>
          <p:cNvPr id="1697821" name="Rectangle 29"/>
          <p:cNvSpPr>
            <a:spLocks noChangeArrowheads="1"/>
          </p:cNvSpPr>
          <p:nvPr/>
        </p:nvSpPr>
        <p:spPr bwMode="auto">
          <a:xfrm>
            <a:off x="1258888" y="1917700"/>
            <a:ext cx="1944687" cy="647700"/>
          </a:xfrm>
          <a:prstGeom prst="rect">
            <a:avLst/>
          </a:prstGeom>
          <a:solidFill>
            <a:srgbClr val="FFFF99"/>
          </a:solidFill>
          <a:ln w="28575" algn="ctr">
            <a:solidFill>
              <a:schemeClr val="tx1"/>
            </a:solidFill>
            <a:miter lim="800000"/>
            <a:headEnd/>
            <a:tailEnd/>
          </a:ln>
          <a:effectLst/>
        </p:spPr>
        <p:txBody>
          <a:bodyPr wrap="none" anchor="ctr"/>
          <a:lstStyle/>
          <a:p>
            <a:pPr>
              <a:spcBef>
                <a:spcPct val="0"/>
              </a:spcBef>
            </a:pPr>
            <a:r>
              <a:rPr lang="zh-CN" altLang="en-US" sz="2400">
                <a:ea typeface="楷体_GB2312" pitchFamily="49" charset="-122"/>
              </a:rPr>
              <a:t>指令寄存器</a:t>
            </a:r>
          </a:p>
        </p:txBody>
      </p:sp>
      <p:sp>
        <p:nvSpPr>
          <p:cNvPr id="1697822" name="Rectangle 30"/>
          <p:cNvSpPr>
            <a:spLocks noChangeArrowheads="1"/>
          </p:cNvSpPr>
          <p:nvPr/>
        </p:nvSpPr>
        <p:spPr bwMode="auto">
          <a:xfrm>
            <a:off x="4500563" y="1700213"/>
            <a:ext cx="1584325" cy="647700"/>
          </a:xfrm>
          <a:prstGeom prst="rect">
            <a:avLst/>
          </a:prstGeom>
          <a:solidFill>
            <a:srgbClr val="FFFF99"/>
          </a:solidFill>
          <a:ln w="28575" algn="ctr">
            <a:solidFill>
              <a:schemeClr val="tx1"/>
            </a:solidFill>
            <a:miter lim="800000"/>
            <a:headEnd/>
            <a:tailEnd/>
          </a:ln>
          <a:effectLst/>
        </p:spPr>
        <p:txBody>
          <a:bodyPr wrap="none" anchor="ctr"/>
          <a:lstStyle/>
          <a:p>
            <a:pPr>
              <a:spcBef>
                <a:spcPct val="0"/>
              </a:spcBef>
            </a:pPr>
            <a:r>
              <a:rPr lang="zh-CN" altLang="en-US" sz="2400">
                <a:ea typeface="楷体_GB2312" pitchFamily="49" charset="-122"/>
              </a:rPr>
              <a:t>寄存器文件</a:t>
            </a:r>
          </a:p>
        </p:txBody>
      </p:sp>
      <p:sp>
        <p:nvSpPr>
          <p:cNvPr id="1697823" name="Rectangle 31"/>
          <p:cNvSpPr>
            <a:spLocks noChangeArrowheads="1"/>
          </p:cNvSpPr>
          <p:nvPr/>
        </p:nvSpPr>
        <p:spPr bwMode="auto">
          <a:xfrm>
            <a:off x="827088" y="3644900"/>
            <a:ext cx="1584325" cy="647700"/>
          </a:xfrm>
          <a:prstGeom prst="rect">
            <a:avLst/>
          </a:prstGeom>
          <a:solidFill>
            <a:srgbClr val="FFFF99"/>
          </a:solidFill>
          <a:ln w="28575" algn="ctr">
            <a:solidFill>
              <a:schemeClr val="tx1"/>
            </a:solidFill>
            <a:miter lim="800000"/>
            <a:headEnd/>
            <a:tailEnd/>
          </a:ln>
          <a:effectLst/>
        </p:spPr>
        <p:txBody>
          <a:bodyPr wrap="none" anchor="ctr"/>
          <a:lstStyle/>
          <a:p>
            <a:pPr>
              <a:spcBef>
                <a:spcPct val="0"/>
              </a:spcBef>
            </a:pPr>
            <a:r>
              <a:rPr lang="zh-CN" altLang="en-US" sz="2400">
                <a:ea typeface="楷体_GB2312" pitchFamily="49" charset="-122"/>
              </a:rPr>
              <a:t>整数</a:t>
            </a:r>
            <a:r>
              <a:rPr lang="en-US" altLang="zh-CN" sz="2400">
                <a:ea typeface="楷体_GB2312" pitchFamily="49" charset="-122"/>
              </a:rPr>
              <a:t>ALU</a:t>
            </a:r>
          </a:p>
        </p:txBody>
      </p:sp>
      <p:sp>
        <p:nvSpPr>
          <p:cNvPr id="1697824" name="Rectangle 32"/>
          <p:cNvSpPr>
            <a:spLocks noChangeArrowheads="1"/>
          </p:cNvSpPr>
          <p:nvPr/>
        </p:nvSpPr>
        <p:spPr bwMode="auto">
          <a:xfrm>
            <a:off x="2700338" y="3644900"/>
            <a:ext cx="1584325" cy="647700"/>
          </a:xfrm>
          <a:prstGeom prst="rect">
            <a:avLst/>
          </a:prstGeom>
          <a:solidFill>
            <a:srgbClr val="FFFF99"/>
          </a:solidFill>
          <a:ln w="28575" algn="ctr">
            <a:solidFill>
              <a:schemeClr val="tx1"/>
            </a:solidFill>
            <a:miter lim="800000"/>
            <a:headEnd/>
            <a:tailEnd/>
          </a:ln>
          <a:effectLst/>
        </p:spPr>
        <p:txBody>
          <a:bodyPr wrap="none" anchor="ctr"/>
          <a:lstStyle/>
          <a:p>
            <a:pPr>
              <a:spcBef>
                <a:spcPct val="0"/>
              </a:spcBef>
            </a:pPr>
            <a:r>
              <a:rPr lang="zh-CN" altLang="en-US" sz="2400">
                <a:ea typeface="楷体_GB2312" pitchFamily="49" charset="-122"/>
              </a:rPr>
              <a:t>浮点</a:t>
            </a:r>
            <a:r>
              <a:rPr lang="en-US" altLang="zh-CN" sz="2400">
                <a:ea typeface="楷体_GB2312" pitchFamily="49" charset="-122"/>
              </a:rPr>
              <a:t>ALU</a:t>
            </a:r>
          </a:p>
        </p:txBody>
      </p:sp>
      <p:sp>
        <p:nvSpPr>
          <p:cNvPr id="1697825" name="Rectangle 33"/>
          <p:cNvSpPr>
            <a:spLocks noChangeArrowheads="1"/>
          </p:cNvSpPr>
          <p:nvPr/>
        </p:nvSpPr>
        <p:spPr bwMode="auto">
          <a:xfrm>
            <a:off x="4716463" y="3644900"/>
            <a:ext cx="1584325" cy="647700"/>
          </a:xfrm>
          <a:prstGeom prst="rect">
            <a:avLst/>
          </a:prstGeom>
          <a:solidFill>
            <a:srgbClr val="FFFF99"/>
          </a:solidFill>
          <a:ln w="28575" algn="ctr">
            <a:solidFill>
              <a:schemeClr val="tx1"/>
            </a:solidFill>
            <a:miter lim="800000"/>
            <a:headEnd/>
            <a:tailEnd/>
          </a:ln>
          <a:effectLst/>
        </p:spPr>
        <p:txBody>
          <a:bodyPr wrap="none" anchor="ctr"/>
          <a:lstStyle/>
          <a:p>
            <a:pPr>
              <a:lnSpc>
                <a:spcPct val="80000"/>
              </a:lnSpc>
              <a:spcBef>
                <a:spcPct val="0"/>
              </a:spcBef>
            </a:pPr>
            <a:r>
              <a:rPr lang="en-US" altLang="zh-CN" sz="2400">
                <a:ea typeface="楷体_GB2312" pitchFamily="49" charset="-122"/>
              </a:rPr>
              <a:t>Load/store</a:t>
            </a:r>
          </a:p>
          <a:p>
            <a:pPr>
              <a:lnSpc>
                <a:spcPct val="80000"/>
              </a:lnSpc>
              <a:spcBef>
                <a:spcPct val="0"/>
              </a:spcBef>
            </a:pPr>
            <a:r>
              <a:rPr lang="zh-CN" altLang="en-US" sz="2400">
                <a:ea typeface="楷体_GB2312" pitchFamily="49" charset="-122"/>
              </a:rPr>
              <a:t>单元</a:t>
            </a:r>
          </a:p>
        </p:txBody>
      </p:sp>
      <p:sp>
        <p:nvSpPr>
          <p:cNvPr id="1697826" name="Rectangle 34"/>
          <p:cNvSpPr>
            <a:spLocks noChangeArrowheads="1"/>
          </p:cNvSpPr>
          <p:nvPr/>
        </p:nvSpPr>
        <p:spPr bwMode="auto">
          <a:xfrm>
            <a:off x="6588125" y="3644900"/>
            <a:ext cx="1584325" cy="647700"/>
          </a:xfrm>
          <a:prstGeom prst="rect">
            <a:avLst/>
          </a:prstGeom>
          <a:solidFill>
            <a:srgbClr val="FFFF99"/>
          </a:solidFill>
          <a:ln w="28575" algn="ctr">
            <a:solidFill>
              <a:schemeClr val="tx1"/>
            </a:solidFill>
            <a:miter lim="800000"/>
            <a:headEnd/>
            <a:tailEnd/>
          </a:ln>
          <a:effectLst/>
        </p:spPr>
        <p:txBody>
          <a:bodyPr wrap="none" anchor="ctr"/>
          <a:lstStyle/>
          <a:p>
            <a:pPr>
              <a:spcBef>
                <a:spcPct val="0"/>
              </a:spcBef>
            </a:pPr>
            <a:r>
              <a:rPr lang="zh-CN" altLang="en-US" sz="2400">
                <a:ea typeface="楷体_GB2312" pitchFamily="49" charset="-122"/>
              </a:rPr>
              <a:t>分支单元</a:t>
            </a:r>
            <a:endParaRPr lang="en-US" altLang="zh-CN" sz="2400">
              <a:ea typeface="楷体_GB2312" pitchFamily="49" charset="-122"/>
            </a:endParaRPr>
          </a:p>
        </p:txBody>
      </p:sp>
      <p:sp>
        <p:nvSpPr>
          <p:cNvPr id="1697827" name="Rectangle 35"/>
          <p:cNvSpPr>
            <a:spLocks noChangeArrowheads="1"/>
          </p:cNvSpPr>
          <p:nvPr/>
        </p:nvSpPr>
        <p:spPr bwMode="auto">
          <a:xfrm>
            <a:off x="3563938" y="5300663"/>
            <a:ext cx="1873250" cy="792162"/>
          </a:xfrm>
          <a:prstGeom prst="rect">
            <a:avLst/>
          </a:prstGeom>
          <a:solidFill>
            <a:srgbClr val="FFFF99"/>
          </a:solidFill>
          <a:ln w="28575" algn="ctr">
            <a:solidFill>
              <a:schemeClr val="tx1"/>
            </a:solidFill>
            <a:miter lim="800000"/>
            <a:headEnd/>
            <a:tailEnd/>
          </a:ln>
          <a:effectLst/>
        </p:spPr>
        <p:txBody>
          <a:bodyPr wrap="none" anchor="ctr"/>
          <a:lstStyle/>
          <a:p>
            <a:pPr>
              <a:spcBef>
                <a:spcPct val="0"/>
              </a:spcBef>
            </a:pPr>
            <a:r>
              <a:rPr lang="zh-CN" altLang="en-US" sz="2400">
                <a:ea typeface="楷体_GB2312" pitchFamily="49" charset="-122"/>
              </a:rPr>
              <a:t>数据</a:t>
            </a:r>
            <a:r>
              <a:rPr lang="en-US" altLang="zh-CN" sz="2400">
                <a:ea typeface="楷体_GB2312" pitchFamily="49" charset="-122"/>
              </a:rPr>
              <a:t>Cache</a:t>
            </a:r>
          </a:p>
        </p:txBody>
      </p:sp>
    </p:spTree>
  </p:cSld>
  <p:clrMapOvr>
    <a:masterClrMapping/>
  </p:clrMapOvr>
  <p:transition spd="med"/>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灯片编号占位符 4"/>
          <p:cNvSpPr>
            <a:spLocks noGrp="1"/>
          </p:cNvSpPr>
          <p:nvPr>
            <p:ph type="sldNum" sz="quarter" idx="11"/>
          </p:nvPr>
        </p:nvSpPr>
        <p:spPr/>
        <p:txBody>
          <a:bodyPr/>
          <a:lstStyle/>
          <a:p>
            <a:fld id="{F02026FD-86E7-4A59-8CEC-9A517249EE71}" type="slidenum">
              <a:rPr lang="zh-CN" altLang="en-US"/>
              <a:pPr/>
              <a:t>95</a:t>
            </a:fld>
            <a:endParaRPr lang="en-US" altLang="zh-CN"/>
          </a:p>
        </p:txBody>
      </p:sp>
      <p:sp>
        <p:nvSpPr>
          <p:cNvPr id="1698818" name="Rectangle 2"/>
          <p:cNvSpPr>
            <a:spLocks noGrp="1" noChangeArrowheads="1"/>
          </p:cNvSpPr>
          <p:nvPr>
            <p:ph type="title"/>
          </p:nvPr>
        </p:nvSpPr>
        <p:spPr/>
        <p:txBody>
          <a:bodyPr/>
          <a:lstStyle/>
          <a:p>
            <a:r>
              <a:rPr lang="en-US" altLang="zh-CN"/>
              <a:t>7.8.2 </a:t>
            </a:r>
            <a:r>
              <a:rPr lang="zh-CN" altLang="en-US"/>
              <a:t>超长指令字处理器</a:t>
            </a:r>
          </a:p>
        </p:txBody>
      </p:sp>
      <p:sp>
        <p:nvSpPr>
          <p:cNvPr id="1698819" name="Rectangle 3"/>
          <p:cNvSpPr>
            <a:spLocks noGrp="1" noChangeArrowheads="1"/>
          </p:cNvSpPr>
          <p:nvPr>
            <p:ph type="body" idx="1"/>
          </p:nvPr>
        </p:nvSpPr>
        <p:spPr>
          <a:xfrm>
            <a:off x="250825" y="692150"/>
            <a:ext cx="8785225" cy="6049963"/>
          </a:xfrm>
        </p:spPr>
        <p:txBody>
          <a:bodyPr/>
          <a:lstStyle/>
          <a:p>
            <a:pPr marL="444500" indent="-444500">
              <a:spcBef>
                <a:spcPct val="10000"/>
              </a:spcBef>
              <a:buFont typeface="Wingdings" pitchFamily="2" charset="2"/>
              <a:buNone/>
            </a:pPr>
            <a:r>
              <a:rPr lang="en-US" altLang="zh-CN"/>
              <a:t>VLIW</a:t>
            </a:r>
            <a:r>
              <a:rPr lang="zh-CN" altLang="en-US"/>
              <a:t>与超标量处理器结构的不同：</a:t>
            </a:r>
          </a:p>
          <a:p>
            <a:pPr marL="444500" indent="-444500">
              <a:spcBef>
                <a:spcPct val="10000"/>
              </a:spcBef>
              <a:buClr>
                <a:srgbClr val="FF0066"/>
              </a:buClr>
              <a:buSzPct val="120000"/>
              <a:buFont typeface="Wingdings" pitchFamily="2" charset="2"/>
              <a:buChar char="|"/>
            </a:pPr>
            <a:r>
              <a:rPr lang="en-US" altLang="zh-CN" sz="2400"/>
              <a:t>VLIW</a:t>
            </a:r>
            <a:r>
              <a:rPr lang="zh-CN" altLang="en-US" sz="2400"/>
              <a:t>处理器从指令</a:t>
            </a:r>
            <a:r>
              <a:rPr lang="en-US" altLang="zh-CN" sz="2400"/>
              <a:t>Cache</a:t>
            </a:r>
            <a:r>
              <a:rPr lang="zh-CN" altLang="en-US" sz="2400"/>
              <a:t>每次取得一条很长的指令字（即</a:t>
            </a:r>
            <a:r>
              <a:rPr lang="en-US" altLang="zh-CN" sz="2400"/>
              <a:t>VLIW</a:t>
            </a:r>
            <a:r>
              <a:rPr lang="zh-CN" altLang="en-US" sz="2400"/>
              <a:t>）存入指令寄存器，该字由几个可以并行执行的原始指令组成，每个原始指令在</a:t>
            </a:r>
            <a:r>
              <a:rPr lang="en-US" altLang="zh-CN" sz="2400"/>
              <a:t>VLIW</a:t>
            </a:r>
            <a:r>
              <a:rPr lang="zh-CN" altLang="en-US" sz="2400"/>
              <a:t>中所占字段称为一个</a:t>
            </a:r>
            <a:r>
              <a:rPr lang="zh-CN" altLang="en-US" sz="2400">
                <a:solidFill>
                  <a:srgbClr val="FF0000"/>
                </a:solidFill>
                <a:latin typeface="黑体" pitchFamily="49" charset="-122"/>
                <a:ea typeface="黑体" pitchFamily="49" charset="-122"/>
              </a:rPr>
              <a:t>指令槽</a:t>
            </a:r>
            <a:r>
              <a:rPr lang="zh-CN" altLang="en-US" sz="2400"/>
              <a:t>或</a:t>
            </a:r>
            <a:r>
              <a:rPr lang="zh-CN" altLang="en-US" sz="2400">
                <a:solidFill>
                  <a:srgbClr val="FF0000"/>
                </a:solidFill>
                <a:latin typeface="黑体" pitchFamily="49" charset="-122"/>
                <a:ea typeface="黑体" pitchFamily="49" charset="-122"/>
              </a:rPr>
              <a:t>操作槽</a:t>
            </a:r>
            <a:r>
              <a:rPr lang="zh-CN" altLang="en-US" sz="2400"/>
              <a:t>（</a:t>
            </a:r>
            <a:r>
              <a:rPr lang="en-US" altLang="zh-CN" sz="2400"/>
              <a:t>slot</a:t>
            </a:r>
            <a:r>
              <a:rPr lang="zh-CN" altLang="en-US" sz="2400"/>
              <a:t>），每个槽与功能单元一一对应。指令寄存器将</a:t>
            </a:r>
            <a:r>
              <a:rPr lang="en-US" altLang="zh-CN" sz="2400"/>
              <a:t>VLIW</a:t>
            </a:r>
            <a:r>
              <a:rPr lang="zh-CN" altLang="en-US" sz="2400"/>
              <a:t>中各原始指令同时派发到各</a:t>
            </a:r>
            <a:r>
              <a:rPr lang="zh-CN" altLang="en-US" sz="2400">
                <a:solidFill>
                  <a:srgbClr val="6600CC"/>
                </a:solidFill>
                <a:latin typeface="黑体" pitchFamily="49" charset="-122"/>
                <a:ea typeface="黑体" pitchFamily="49" charset="-122"/>
              </a:rPr>
              <a:t>功能单元</a:t>
            </a:r>
            <a:r>
              <a:rPr lang="zh-CN" altLang="en-US" sz="2400"/>
              <a:t>中开始并行执行。</a:t>
            </a:r>
          </a:p>
          <a:p>
            <a:pPr marL="444500" indent="-444500">
              <a:spcBef>
                <a:spcPct val="10000"/>
              </a:spcBef>
              <a:buClr>
                <a:srgbClr val="FF0066"/>
              </a:buClr>
              <a:buSzPct val="120000"/>
              <a:buFont typeface="Wingdings" pitchFamily="2" charset="2"/>
              <a:buChar char="|"/>
            </a:pPr>
            <a:r>
              <a:rPr lang="en-US" altLang="zh-CN" sz="2400"/>
              <a:t>VLIW</a:t>
            </a:r>
            <a:r>
              <a:rPr lang="zh-CN" altLang="en-US" sz="2400"/>
              <a:t>处理器结构及控制逻辑比超标量处理器简单得多：没有复杂的</a:t>
            </a:r>
            <a:r>
              <a:rPr lang="zh-CN" altLang="en-US" sz="2400">
                <a:solidFill>
                  <a:schemeClr val="accent5">
                    <a:lumMod val="50000"/>
                  </a:schemeClr>
                </a:solidFill>
              </a:rPr>
              <a:t>重排序缓冲器</a:t>
            </a:r>
            <a:r>
              <a:rPr lang="zh-CN" altLang="en-US" sz="2400"/>
              <a:t>和</a:t>
            </a:r>
            <a:r>
              <a:rPr lang="zh-CN" altLang="en-US" sz="2400">
                <a:solidFill>
                  <a:schemeClr val="accent5">
                    <a:lumMod val="50000"/>
                  </a:schemeClr>
                </a:solidFill>
              </a:rPr>
              <a:t>译码、分配逻辑</a:t>
            </a:r>
            <a:r>
              <a:rPr lang="zh-CN" altLang="en-US" sz="2400"/>
              <a:t>，功能单元中也可以不设置</a:t>
            </a:r>
            <a:r>
              <a:rPr lang="zh-CN" altLang="en-US" sz="2400">
                <a:solidFill>
                  <a:schemeClr val="accent5">
                    <a:lumMod val="50000"/>
                  </a:schemeClr>
                </a:solidFill>
              </a:rPr>
              <a:t>保留站</a:t>
            </a:r>
            <a:r>
              <a:rPr lang="zh-CN" altLang="en-US" sz="2400"/>
              <a:t>。</a:t>
            </a:r>
          </a:p>
        </p:txBody>
      </p:sp>
      <p:graphicFrame>
        <p:nvGraphicFramePr>
          <p:cNvPr id="1698820" name="Group 4"/>
          <p:cNvGraphicFramePr>
            <a:graphicFrameLocks noGrp="1"/>
          </p:cNvGraphicFramePr>
          <p:nvPr/>
        </p:nvGraphicFramePr>
        <p:xfrm>
          <a:off x="684213" y="5060950"/>
          <a:ext cx="7704137" cy="457200"/>
        </p:xfrm>
        <a:graphic>
          <a:graphicData uri="http://schemas.openxmlformats.org/drawingml/2006/table">
            <a:tbl>
              <a:tblPr/>
              <a:tblGrid>
                <a:gridCol w="1727200">
                  <a:extLst>
                    <a:ext uri="{9D8B030D-6E8A-4147-A177-3AD203B41FA5}">
                      <a16:colId xmlns:a16="http://schemas.microsoft.com/office/drawing/2014/main" val="20000"/>
                    </a:ext>
                  </a:extLst>
                </a:gridCol>
                <a:gridCol w="1223962">
                  <a:extLst>
                    <a:ext uri="{9D8B030D-6E8A-4147-A177-3AD203B41FA5}">
                      <a16:colId xmlns:a16="http://schemas.microsoft.com/office/drawing/2014/main" val="20001"/>
                    </a:ext>
                  </a:extLst>
                </a:gridCol>
                <a:gridCol w="1223963">
                  <a:extLst>
                    <a:ext uri="{9D8B030D-6E8A-4147-A177-3AD203B41FA5}">
                      <a16:colId xmlns:a16="http://schemas.microsoft.com/office/drawing/2014/main" val="20002"/>
                    </a:ext>
                  </a:extLst>
                </a:gridCol>
                <a:gridCol w="936625">
                  <a:extLst>
                    <a:ext uri="{9D8B030D-6E8A-4147-A177-3AD203B41FA5}">
                      <a16:colId xmlns:a16="http://schemas.microsoft.com/office/drawing/2014/main" val="20003"/>
                    </a:ext>
                  </a:extLst>
                </a:gridCol>
                <a:gridCol w="720725">
                  <a:extLst>
                    <a:ext uri="{9D8B030D-6E8A-4147-A177-3AD203B41FA5}">
                      <a16:colId xmlns:a16="http://schemas.microsoft.com/office/drawing/2014/main" val="20004"/>
                    </a:ext>
                  </a:extLst>
                </a:gridCol>
                <a:gridCol w="1871662">
                  <a:extLst>
                    <a:ext uri="{9D8B030D-6E8A-4147-A177-3AD203B41FA5}">
                      <a16:colId xmlns:a16="http://schemas.microsoft.com/office/drawing/2014/main" val="20005"/>
                    </a:ext>
                  </a:extLst>
                </a:gridCol>
              </a:tblGrid>
              <a:tr h="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Load/Store</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charset="-122"/>
                        </a:rPr>
                        <a:t>浮点加</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charset="-122"/>
                        </a:rPr>
                        <a:t>浮点乘</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charset="-122"/>
                        </a:rPr>
                        <a:t>分支</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宋体"/>
                          <a:ea typeface="宋体" charset="-122"/>
                        </a:rPr>
                        <a:t>…</a:t>
                      </a:r>
                      <a:endParaRPr kumimoji="0" lang="en-US" altLang="zh-CN" sz="24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charset="-122"/>
                        </a:rPr>
                        <a:t>整数</a:t>
                      </a:r>
                      <a:r>
                        <a:rPr kumimoji="0" lang="en-US" altLang="zh-CN" sz="2400" b="1" i="0" u="none" strike="noStrike" cap="none" normalizeH="0" baseline="0" smtClean="0">
                          <a:ln>
                            <a:noFill/>
                          </a:ln>
                          <a:solidFill>
                            <a:schemeClr val="tx1"/>
                          </a:solidFill>
                          <a:effectLst/>
                          <a:latin typeface="Times New Roman" pitchFamily="18" charset="0"/>
                          <a:ea typeface="宋体" charset="-122"/>
                        </a:rPr>
                        <a:t>ALU</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bl>
          </a:graphicData>
        </a:graphic>
      </p:graphicFrame>
      <p:sp>
        <p:nvSpPr>
          <p:cNvPr id="1698836" name="Rectangle 20"/>
          <p:cNvSpPr>
            <a:spLocks noChangeArrowheads="1"/>
          </p:cNvSpPr>
          <p:nvPr/>
        </p:nvSpPr>
        <p:spPr bwMode="auto">
          <a:xfrm>
            <a:off x="2251075" y="5805488"/>
            <a:ext cx="4552950" cy="457200"/>
          </a:xfrm>
          <a:prstGeom prst="rect">
            <a:avLst/>
          </a:prstGeom>
          <a:noFill/>
          <a:ln w="28575" algn="ctr">
            <a:noFill/>
            <a:miter lim="800000"/>
            <a:headEnd/>
            <a:tailEnd/>
          </a:ln>
          <a:effectLst/>
        </p:spPr>
        <p:txBody>
          <a:bodyPr wrap="none" anchor="ctr">
            <a:spAutoFit/>
          </a:bodyPr>
          <a:lstStyle/>
          <a:p>
            <a:pPr algn="l">
              <a:spcBef>
                <a:spcPct val="0"/>
              </a:spcBef>
            </a:pPr>
            <a:r>
              <a:rPr kumimoji="1" lang="zh-CN" altLang="en-US" sz="2400">
                <a:solidFill>
                  <a:schemeClr val="bg2"/>
                </a:solidFill>
                <a:ea typeface="楷体_GB2312" pitchFamily="49" charset="-122"/>
              </a:rPr>
              <a:t>图</a:t>
            </a:r>
            <a:r>
              <a:rPr kumimoji="1" lang="en-US" altLang="zh-CN" sz="2400">
                <a:solidFill>
                  <a:schemeClr val="bg2"/>
                </a:solidFill>
                <a:ea typeface="楷体_GB2312" pitchFamily="49" charset="-122"/>
              </a:rPr>
              <a:t>7.30</a:t>
            </a:r>
            <a:r>
              <a:rPr kumimoji="1" lang="en-US" altLang="zh-CN" sz="2400">
                <a:solidFill>
                  <a:schemeClr val="bg2"/>
                </a:solidFill>
                <a:latin typeface="宋体" charset="-122"/>
              </a:rPr>
              <a:t>(</a:t>
            </a:r>
            <a:r>
              <a:rPr kumimoji="1" lang="en-US" altLang="zh-CN" sz="2400">
                <a:solidFill>
                  <a:schemeClr val="bg2"/>
                </a:solidFill>
                <a:ea typeface="楷体_GB2312" pitchFamily="49" charset="-122"/>
              </a:rPr>
              <a:t>a</a:t>
            </a:r>
            <a:r>
              <a:rPr kumimoji="1" lang="en-US" altLang="zh-CN" sz="2400">
                <a:solidFill>
                  <a:schemeClr val="bg2"/>
                </a:solidFill>
                <a:latin typeface="宋体" charset="-122"/>
              </a:rPr>
              <a:t>)</a:t>
            </a:r>
            <a:r>
              <a:rPr kumimoji="1" lang="en-US" altLang="zh-CN" sz="2400">
                <a:solidFill>
                  <a:schemeClr val="bg2"/>
                </a:solidFill>
                <a:ea typeface="楷体_GB2312" pitchFamily="49" charset="-122"/>
              </a:rPr>
              <a:t> VLIW</a:t>
            </a:r>
            <a:r>
              <a:rPr kumimoji="1" lang="zh-CN" altLang="en-US" sz="2400">
                <a:solidFill>
                  <a:schemeClr val="bg2"/>
                </a:solidFill>
                <a:ea typeface="楷体_GB2312" pitchFamily="49" charset="-122"/>
              </a:rPr>
              <a:t>处理器指令格式</a:t>
            </a:r>
          </a:p>
        </p:txBody>
      </p:sp>
    </p:spTree>
  </p:cSld>
  <p:clrMapOvr>
    <a:masterClrMapping/>
  </p:clrMapOvr>
  <p:transition spd="med"/>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灯片编号占位符 4"/>
          <p:cNvSpPr>
            <a:spLocks noGrp="1"/>
          </p:cNvSpPr>
          <p:nvPr>
            <p:ph type="sldNum" sz="quarter" idx="11"/>
          </p:nvPr>
        </p:nvSpPr>
        <p:spPr/>
        <p:txBody>
          <a:bodyPr/>
          <a:lstStyle/>
          <a:p>
            <a:fld id="{D9FF04FA-CF8E-4A05-A347-F91C1DFA7569}" type="slidenum">
              <a:rPr lang="zh-CN" altLang="en-US"/>
              <a:pPr/>
              <a:t>96</a:t>
            </a:fld>
            <a:endParaRPr lang="en-US" altLang="zh-CN"/>
          </a:p>
        </p:txBody>
      </p:sp>
      <p:sp>
        <p:nvSpPr>
          <p:cNvPr id="1771522" name="Rectangle 2"/>
          <p:cNvSpPr>
            <a:spLocks noGrp="1" noChangeArrowheads="1"/>
          </p:cNvSpPr>
          <p:nvPr>
            <p:ph type="title"/>
          </p:nvPr>
        </p:nvSpPr>
        <p:spPr/>
        <p:txBody>
          <a:bodyPr/>
          <a:lstStyle/>
          <a:p>
            <a:r>
              <a:rPr lang="en-US" altLang="zh-CN"/>
              <a:t>7.8.2 </a:t>
            </a:r>
            <a:r>
              <a:rPr lang="zh-CN" altLang="en-US"/>
              <a:t>超长指令字处理器</a:t>
            </a:r>
          </a:p>
        </p:txBody>
      </p:sp>
      <p:sp>
        <p:nvSpPr>
          <p:cNvPr id="1771523" name="Rectangle 3"/>
          <p:cNvSpPr>
            <a:spLocks noGrp="1" noChangeArrowheads="1"/>
          </p:cNvSpPr>
          <p:nvPr>
            <p:ph type="body" idx="1"/>
          </p:nvPr>
        </p:nvSpPr>
        <p:spPr>
          <a:xfrm>
            <a:off x="250825" y="908050"/>
            <a:ext cx="8785225" cy="3673475"/>
          </a:xfrm>
        </p:spPr>
        <p:txBody>
          <a:bodyPr/>
          <a:lstStyle/>
          <a:p>
            <a:pPr marL="444500" indent="-444500">
              <a:spcBef>
                <a:spcPct val="10000"/>
              </a:spcBef>
              <a:buClr>
                <a:srgbClr val="FF0000"/>
              </a:buClr>
              <a:buSzTx/>
              <a:buFont typeface="宋体" charset="-122"/>
              <a:buChar char="★"/>
            </a:pPr>
            <a:r>
              <a:rPr lang="zh-CN" altLang="en-US"/>
              <a:t>如何生成</a:t>
            </a:r>
            <a:r>
              <a:rPr lang="en-US" altLang="zh-CN"/>
              <a:t>VLIW</a:t>
            </a:r>
            <a:r>
              <a:rPr lang="zh-CN" altLang="en-US"/>
              <a:t>指令：</a:t>
            </a:r>
            <a:r>
              <a:rPr lang="zh-CN" altLang="en-US">
                <a:solidFill>
                  <a:srgbClr val="CC0000"/>
                </a:solidFill>
              </a:rPr>
              <a:t>编译器</a:t>
            </a:r>
          </a:p>
          <a:p>
            <a:pPr marL="992188" lvl="1">
              <a:spcBef>
                <a:spcPct val="10000"/>
              </a:spcBef>
              <a:buClr>
                <a:srgbClr val="FF6600"/>
              </a:buClr>
              <a:buFont typeface="Wingdings" pitchFamily="2" charset="2"/>
              <a:buChar char="u"/>
            </a:pPr>
            <a:r>
              <a:rPr lang="zh-CN" altLang="en-US" sz="2400"/>
              <a:t>对源程序进行相关检查、分支预测、指令调度。</a:t>
            </a:r>
          </a:p>
          <a:p>
            <a:pPr marL="992188" lvl="1">
              <a:spcBef>
                <a:spcPct val="10000"/>
              </a:spcBef>
              <a:buClr>
                <a:srgbClr val="FF6600"/>
              </a:buClr>
              <a:buFont typeface="Wingdings" pitchFamily="2" charset="2"/>
              <a:buChar char="u"/>
            </a:pPr>
            <a:r>
              <a:rPr lang="zh-CN" altLang="en-US" sz="2400"/>
              <a:t>将一组不相关、可并行执行、可使尽可能多的功能单元处于忙状态的原始指令按约定的</a:t>
            </a:r>
            <a:r>
              <a:rPr lang="zh-CN" altLang="en-US" sz="2400">
                <a:solidFill>
                  <a:srgbClr val="FF0000"/>
                </a:solidFill>
              </a:rPr>
              <a:t>指令槽</a:t>
            </a:r>
            <a:r>
              <a:rPr lang="zh-CN" altLang="en-US" sz="2400"/>
              <a:t>、依</a:t>
            </a:r>
            <a:r>
              <a:rPr lang="zh-CN" altLang="en-US" sz="2400">
                <a:solidFill>
                  <a:srgbClr val="FF0000"/>
                </a:solidFill>
              </a:rPr>
              <a:t>代码顺序</a:t>
            </a:r>
            <a:r>
              <a:rPr lang="zh-CN" altLang="en-US" sz="2400"/>
              <a:t>组装在一条</a:t>
            </a:r>
            <a:r>
              <a:rPr lang="en-US" altLang="zh-CN" sz="2400"/>
              <a:t>VLIW</a:t>
            </a:r>
            <a:r>
              <a:rPr lang="zh-CN" altLang="en-US" sz="2400"/>
              <a:t>指令中。</a:t>
            </a:r>
          </a:p>
          <a:p>
            <a:pPr marL="444500" indent="-444500">
              <a:spcBef>
                <a:spcPct val="10000"/>
              </a:spcBef>
              <a:buClr>
                <a:srgbClr val="FF0000"/>
              </a:buClr>
              <a:buSzTx/>
              <a:buFont typeface="宋体" charset="-122"/>
              <a:buChar char="★"/>
            </a:pPr>
            <a:r>
              <a:rPr lang="zh-CN" altLang="en-US"/>
              <a:t>典型的</a:t>
            </a:r>
            <a:r>
              <a:rPr lang="en-US" altLang="zh-CN"/>
              <a:t>VLIW</a:t>
            </a:r>
            <a:r>
              <a:rPr lang="zh-CN" altLang="en-US"/>
              <a:t>处理器具有数百位的指令长度。</a:t>
            </a:r>
          </a:p>
          <a:p>
            <a:pPr marL="444500" indent="-444500">
              <a:spcBef>
                <a:spcPct val="10000"/>
              </a:spcBef>
              <a:buClr>
                <a:srgbClr val="FF0000"/>
              </a:buClr>
              <a:buSzTx/>
              <a:buFont typeface="宋体" charset="-122"/>
              <a:buChar char="★"/>
            </a:pPr>
            <a:r>
              <a:rPr lang="zh-CN" altLang="en-US"/>
              <a:t>为了简化指令译码及处理过程，</a:t>
            </a:r>
            <a:r>
              <a:rPr lang="en-US" altLang="zh-CN"/>
              <a:t>VLIW</a:t>
            </a:r>
            <a:r>
              <a:rPr lang="zh-CN" altLang="en-US"/>
              <a:t>指令一般采用</a:t>
            </a:r>
            <a:r>
              <a:rPr lang="zh-CN" altLang="en-US">
                <a:solidFill>
                  <a:srgbClr val="0000FF"/>
                </a:solidFill>
              </a:rPr>
              <a:t>固定格式</a:t>
            </a:r>
            <a:r>
              <a:rPr lang="zh-CN" altLang="en-US"/>
              <a:t>。</a:t>
            </a:r>
          </a:p>
        </p:txBody>
      </p:sp>
      <p:graphicFrame>
        <p:nvGraphicFramePr>
          <p:cNvPr id="1771524" name="Group 4"/>
          <p:cNvGraphicFramePr>
            <a:graphicFrameLocks noGrp="1"/>
          </p:cNvGraphicFramePr>
          <p:nvPr/>
        </p:nvGraphicFramePr>
        <p:xfrm>
          <a:off x="684213" y="5060950"/>
          <a:ext cx="7704137" cy="457200"/>
        </p:xfrm>
        <a:graphic>
          <a:graphicData uri="http://schemas.openxmlformats.org/drawingml/2006/table">
            <a:tbl>
              <a:tblPr/>
              <a:tblGrid>
                <a:gridCol w="1727200">
                  <a:extLst>
                    <a:ext uri="{9D8B030D-6E8A-4147-A177-3AD203B41FA5}">
                      <a16:colId xmlns:a16="http://schemas.microsoft.com/office/drawing/2014/main" val="20000"/>
                    </a:ext>
                  </a:extLst>
                </a:gridCol>
                <a:gridCol w="1223962">
                  <a:extLst>
                    <a:ext uri="{9D8B030D-6E8A-4147-A177-3AD203B41FA5}">
                      <a16:colId xmlns:a16="http://schemas.microsoft.com/office/drawing/2014/main" val="20001"/>
                    </a:ext>
                  </a:extLst>
                </a:gridCol>
                <a:gridCol w="1223963">
                  <a:extLst>
                    <a:ext uri="{9D8B030D-6E8A-4147-A177-3AD203B41FA5}">
                      <a16:colId xmlns:a16="http://schemas.microsoft.com/office/drawing/2014/main" val="20002"/>
                    </a:ext>
                  </a:extLst>
                </a:gridCol>
                <a:gridCol w="936625">
                  <a:extLst>
                    <a:ext uri="{9D8B030D-6E8A-4147-A177-3AD203B41FA5}">
                      <a16:colId xmlns:a16="http://schemas.microsoft.com/office/drawing/2014/main" val="20003"/>
                    </a:ext>
                  </a:extLst>
                </a:gridCol>
                <a:gridCol w="720725">
                  <a:extLst>
                    <a:ext uri="{9D8B030D-6E8A-4147-A177-3AD203B41FA5}">
                      <a16:colId xmlns:a16="http://schemas.microsoft.com/office/drawing/2014/main" val="20004"/>
                    </a:ext>
                  </a:extLst>
                </a:gridCol>
                <a:gridCol w="1871662">
                  <a:extLst>
                    <a:ext uri="{9D8B030D-6E8A-4147-A177-3AD203B41FA5}">
                      <a16:colId xmlns:a16="http://schemas.microsoft.com/office/drawing/2014/main" val="20005"/>
                    </a:ext>
                  </a:extLst>
                </a:gridCol>
              </a:tblGrid>
              <a:tr h="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Load/Store</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charset="-122"/>
                        </a:rPr>
                        <a:t>浮点加</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charset="-122"/>
                        </a:rPr>
                        <a:t>浮点乘</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charset="-122"/>
                        </a:rPr>
                        <a:t>分支</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宋体"/>
                          <a:ea typeface="宋体" charset="-122"/>
                        </a:rPr>
                        <a:t>…</a:t>
                      </a:r>
                      <a:endParaRPr kumimoji="0" lang="en-US" altLang="zh-CN" sz="24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charset="-122"/>
                        </a:rPr>
                        <a:t>整数</a:t>
                      </a:r>
                      <a:r>
                        <a:rPr kumimoji="0" lang="en-US" altLang="zh-CN" sz="2400" b="1" i="0" u="none" strike="noStrike" cap="none" normalizeH="0" baseline="0" smtClean="0">
                          <a:ln>
                            <a:noFill/>
                          </a:ln>
                          <a:solidFill>
                            <a:schemeClr val="tx1"/>
                          </a:solidFill>
                          <a:effectLst/>
                          <a:latin typeface="Times New Roman" pitchFamily="18" charset="0"/>
                          <a:ea typeface="宋体" charset="-122"/>
                        </a:rPr>
                        <a:t>ALU</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bl>
          </a:graphicData>
        </a:graphic>
      </p:graphicFrame>
      <p:sp>
        <p:nvSpPr>
          <p:cNvPr id="1771540" name="Rectangle 20"/>
          <p:cNvSpPr>
            <a:spLocks noChangeArrowheads="1"/>
          </p:cNvSpPr>
          <p:nvPr/>
        </p:nvSpPr>
        <p:spPr bwMode="auto">
          <a:xfrm>
            <a:off x="2251075" y="5805488"/>
            <a:ext cx="4552950" cy="457200"/>
          </a:xfrm>
          <a:prstGeom prst="rect">
            <a:avLst/>
          </a:prstGeom>
          <a:noFill/>
          <a:ln w="28575" algn="ctr">
            <a:noFill/>
            <a:miter lim="800000"/>
            <a:headEnd/>
            <a:tailEnd/>
          </a:ln>
          <a:effectLst/>
        </p:spPr>
        <p:txBody>
          <a:bodyPr wrap="none" anchor="ctr">
            <a:spAutoFit/>
          </a:bodyPr>
          <a:lstStyle/>
          <a:p>
            <a:pPr algn="l">
              <a:spcBef>
                <a:spcPct val="0"/>
              </a:spcBef>
            </a:pPr>
            <a:r>
              <a:rPr kumimoji="1" lang="zh-CN" altLang="en-US" sz="2400">
                <a:solidFill>
                  <a:schemeClr val="bg2"/>
                </a:solidFill>
                <a:ea typeface="楷体_GB2312" pitchFamily="49" charset="-122"/>
              </a:rPr>
              <a:t>图</a:t>
            </a:r>
            <a:r>
              <a:rPr kumimoji="1" lang="en-US" altLang="zh-CN" sz="2400">
                <a:solidFill>
                  <a:schemeClr val="bg2"/>
                </a:solidFill>
                <a:ea typeface="楷体_GB2312" pitchFamily="49" charset="-122"/>
              </a:rPr>
              <a:t>7.30</a:t>
            </a:r>
            <a:r>
              <a:rPr kumimoji="1" lang="en-US" altLang="zh-CN" sz="2400">
                <a:solidFill>
                  <a:schemeClr val="bg2"/>
                </a:solidFill>
                <a:latin typeface="宋体" charset="-122"/>
              </a:rPr>
              <a:t>(</a:t>
            </a:r>
            <a:r>
              <a:rPr kumimoji="1" lang="en-US" altLang="zh-CN" sz="2400">
                <a:solidFill>
                  <a:schemeClr val="bg2"/>
                </a:solidFill>
                <a:ea typeface="楷体_GB2312" pitchFamily="49" charset="-122"/>
              </a:rPr>
              <a:t>a</a:t>
            </a:r>
            <a:r>
              <a:rPr kumimoji="1" lang="en-US" altLang="zh-CN" sz="2400">
                <a:solidFill>
                  <a:schemeClr val="bg2"/>
                </a:solidFill>
                <a:latin typeface="宋体" charset="-122"/>
              </a:rPr>
              <a:t>)</a:t>
            </a:r>
            <a:r>
              <a:rPr kumimoji="1" lang="en-US" altLang="zh-CN" sz="2400">
                <a:solidFill>
                  <a:schemeClr val="bg2"/>
                </a:solidFill>
                <a:ea typeface="楷体_GB2312" pitchFamily="49" charset="-122"/>
              </a:rPr>
              <a:t> VLIW</a:t>
            </a:r>
            <a:r>
              <a:rPr kumimoji="1" lang="zh-CN" altLang="en-US" sz="2400">
                <a:solidFill>
                  <a:schemeClr val="bg2"/>
                </a:solidFill>
                <a:ea typeface="楷体_GB2312" pitchFamily="49" charset="-122"/>
              </a:rPr>
              <a:t>处理器指令格式</a:t>
            </a:r>
          </a:p>
        </p:txBody>
      </p:sp>
    </p:spTree>
  </p:cSld>
  <p:clrMapOvr>
    <a:masterClrMapping/>
  </p:clrMapOvr>
  <p:transition spd="med"/>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灯片编号占位符 4"/>
          <p:cNvSpPr>
            <a:spLocks noGrp="1"/>
          </p:cNvSpPr>
          <p:nvPr>
            <p:ph type="sldNum" sz="quarter" idx="11"/>
          </p:nvPr>
        </p:nvSpPr>
        <p:spPr/>
        <p:txBody>
          <a:bodyPr/>
          <a:lstStyle/>
          <a:p>
            <a:fld id="{0A89579D-5321-40EB-897E-274D89D02A0F}" type="slidenum">
              <a:rPr lang="zh-CN" altLang="en-US"/>
              <a:pPr/>
              <a:t>97</a:t>
            </a:fld>
            <a:endParaRPr lang="en-US" altLang="zh-CN"/>
          </a:p>
        </p:txBody>
      </p:sp>
      <p:grpSp>
        <p:nvGrpSpPr>
          <p:cNvPr id="1699842" name="Group 2"/>
          <p:cNvGrpSpPr>
            <a:grpSpLocks/>
          </p:cNvGrpSpPr>
          <p:nvPr/>
        </p:nvGrpSpPr>
        <p:grpSpPr bwMode="auto">
          <a:xfrm>
            <a:off x="684213" y="1412875"/>
            <a:ext cx="7056437" cy="3960813"/>
            <a:chOff x="431" y="890"/>
            <a:chExt cx="4445" cy="2495"/>
          </a:xfrm>
        </p:grpSpPr>
        <p:sp>
          <p:nvSpPr>
            <p:cNvPr id="1699843" name="Line 3"/>
            <p:cNvSpPr>
              <a:spLocks noChangeShapeType="1"/>
            </p:cNvSpPr>
            <p:nvPr/>
          </p:nvSpPr>
          <p:spPr bwMode="auto">
            <a:xfrm flipH="1">
              <a:off x="431" y="3385"/>
              <a:ext cx="4445"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699844" name="Line 4"/>
            <p:cNvSpPr>
              <a:spLocks noChangeShapeType="1"/>
            </p:cNvSpPr>
            <p:nvPr/>
          </p:nvSpPr>
          <p:spPr bwMode="auto">
            <a:xfrm flipH="1">
              <a:off x="431" y="3158"/>
              <a:ext cx="4445"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699845" name="Line 5"/>
            <p:cNvSpPr>
              <a:spLocks noChangeShapeType="1"/>
            </p:cNvSpPr>
            <p:nvPr/>
          </p:nvSpPr>
          <p:spPr bwMode="auto">
            <a:xfrm flipH="1">
              <a:off x="431" y="2931"/>
              <a:ext cx="4445"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699846" name="Line 6"/>
            <p:cNvSpPr>
              <a:spLocks noChangeShapeType="1"/>
            </p:cNvSpPr>
            <p:nvPr/>
          </p:nvSpPr>
          <p:spPr bwMode="auto">
            <a:xfrm flipH="1">
              <a:off x="431" y="2704"/>
              <a:ext cx="4445"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699847" name="Line 7"/>
            <p:cNvSpPr>
              <a:spLocks noChangeShapeType="1"/>
            </p:cNvSpPr>
            <p:nvPr/>
          </p:nvSpPr>
          <p:spPr bwMode="auto">
            <a:xfrm flipH="1">
              <a:off x="431" y="2478"/>
              <a:ext cx="4445"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699848" name="Line 8"/>
            <p:cNvSpPr>
              <a:spLocks noChangeShapeType="1"/>
            </p:cNvSpPr>
            <p:nvPr/>
          </p:nvSpPr>
          <p:spPr bwMode="auto">
            <a:xfrm flipH="1">
              <a:off x="431" y="2251"/>
              <a:ext cx="4445"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699849" name="Line 9"/>
            <p:cNvSpPr>
              <a:spLocks noChangeShapeType="1"/>
            </p:cNvSpPr>
            <p:nvPr/>
          </p:nvSpPr>
          <p:spPr bwMode="auto">
            <a:xfrm flipH="1">
              <a:off x="431" y="2024"/>
              <a:ext cx="4445"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699850" name="Line 10"/>
            <p:cNvSpPr>
              <a:spLocks noChangeShapeType="1"/>
            </p:cNvSpPr>
            <p:nvPr/>
          </p:nvSpPr>
          <p:spPr bwMode="auto">
            <a:xfrm flipH="1">
              <a:off x="431" y="1797"/>
              <a:ext cx="4445"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699851" name="Line 11"/>
            <p:cNvSpPr>
              <a:spLocks noChangeShapeType="1"/>
            </p:cNvSpPr>
            <p:nvPr/>
          </p:nvSpPr>
          <p:spPr bwMode="auto">
            <a:xfrm flipH="1">
              <a:off x="431" y="1571"/>
              <a:ext cx="4445"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699852" name="Line 12"/>
            <p:cNvSpPr>
              <a:spLocks noChangeShapeType="1"/>
            </p:cNvSpPr>
            <p:nvPr/>
          </p:nvSpPr>
          <p:spPr bwMode="auto">
            <a:xfrm flipH="1">
              <a:off x="431" y="1344"/>
              <a:ext cx="4445"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699853" name="Line 13"/>
            <p:cNvSpPr>
              <a:spLocks noChangeShapeType="1"/>
            </p:cNvSpPr>
            <p:nvPr/>
          </p:nvSpPr>
          <p:spPr bwMode="auto">
            <a:xfrm flipH="1">
              <a:off x="431" y="1117"/>
              <a:ext cx="4445"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699854" name="Line 14"/>
            <p:cNvSpPr>
              <a:spLocks noChangeShapeType="1"/>
            </p:cNvSpPr>
            <p:nvPr/>
          </p:nvSpPr>
          <p:spPr bwMode="auto">
            <a:xfrm flipH="1">
              <a:off x="431" y="890"/>
              <a:ext cx="4445" cy="0"/>
            </a:xfrm>
            <a:prstGeom prst="line">
              <a:avLst/>
            </a:prstGeom>
            <a:noFill/>
            <a:ln w="19050">
              <a:solidFill>
                <a:srgbClr val="FF6600"/>
              </a:solidFill>
              <a:prstDash val="dash"/>
              <a:round/>
              <a:headEnd/>
              <a:tailEnd/>
            </a:ln>
            <a:effectLst/>
          </p:spPr>
          <p:txBody>
            <a:bodyPr wrap="none" anchor="ctr"/>
            <a:lstStyle/>
            <a:p>
              <a:endParaRPr lang="zh-CN" altLang="en-US"/>
            </a:p>
          </p:txBody>
        </p:sp>
      </p:grpSp>
      <p:grpSp>
        <p:nvGrpSpPr>
          <p:cNvPr id="1699855" name="Group 15"/>
          <p:cNvGrpSpPr>
            <a:grpSpLocks/>
          </p:cNvGrpSpPr>
          <p:nvPr/>
        </p:nvGrpSpPr>
        <p:grpSpPr bwMode="auto">
          <a:xfrm>
            <a:off x="1692275" y="1052513"/>
            <a:ext cx="6048375" cy="4321175"/>
            <a:chOff x="1066" y="663"/>
            <a:chExt cx="3810" cy="2722"/>
          </a:xfrm>
        </p:grpSpPr>
        <p:sp>
          <p:nvSpPr>
            <p:cNvPr id="1699856" name="Line 16"/>
            <p:cNvSpPr>
              <a:spLocks noChangeShapeType="1"/>
            </p:cNvSpPr>
            <p:nvPr/>
          </p:nvSpPr>
          <p:spPr bwMode="auto">
            <a:xfrm flipV="1">
              <a:off x="4876" y="663"/>
              <a:ext cx="0" cy="2722"/>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699857" name="Line 17"/>
            <p:cNvSpPr>
              <a:spLocks noChangeShapeType="1"/>
            </p:cNvSpPr>
            <p:nvPr/>
          </p:nvSpPr>
          <p:spPr bwMode="auto">
            <a:xfrm flipV="1">
              <a:off x="4241" y="663"/>
              <a:ext cx="0" cy="2722"/>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699858" name="Line 18"/>
            <p:cNvSpPr>
              <a:spLocks noChangeShapeType="1"/>
            </p:cNvSpPr>
            <p:nvPr/>
          </p:nvSpPr>
          <p:spPr bwMode="auto">
            <a:xfrm flipV="1">
              <a:off x="3606" y="663"/>
              <a:ext cx="0" cy="2722"/>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699859" name="Line 19"/>
            <p:cNvSpPr>
              <a:spLocks noChangeShapeType="1"/>
            </p:cNvSpPr>
            <p:nvPr/>
          </p:nvSpPr>
          <p:spPr bwMode="auto">
            <a:xfrm flipV="1">
              <a:off x="2971" y="663"/>
              <a:ext cx="0" cy="2722"/>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699860" name="Line 20"/>
            <p:cNvSpPr>
              <a:spLocks noChangeShapeType="1"/>
            </p:cNvSpPr>
            <p:nvPr/>
          </p:nvSpPr>
          <p:spPr bwMode="auto">
            <a:xfrm flipV="1">
              <a:off x="2336" y="663"/>
              <a:ext cx="0" cy="2722"/>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699861" name="Line 21"/>
            <p:cNvSpPr>
              <a:spLocks noChangeShapeType="1"/>
            </p:cNvSpPr>
            <p:nvPr/>
          </p:nvSpPr>
          <p:spPr bwMode="auto">
            <a:xfrm flipV="1">
              <a:off x="1701" y="663"/>
              <a:ext cx="0" cy="2722"/>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699862" name="Line 22"/>
            <p:cNvSpPr>
              <a:spLocks noChangeShapeType="1"/>
            </p:cNvSpPr>
            <p:nvPr/>
          </p:nvSpPr>
          <p:spPr bwMode="auto">
            <a:xfrm flipV="1">
              <a:off x="1066" y="663"/>
              <a:ext cx="0" cy="2722"/>
            </a:xfrm>
            <a:prstGeom prst="line">
              <a:avLst/>
            </a:prstGeom>
            <a:noFill/>
            <a:ln w="19050">
              <a:solidFill>
                <a:srgbClr val="FF6600"/>
              </a:solidFill>
              <a:prstDash val="dash"/>
              <a:round/>
              <a:headEnd/>
              <a:tailEnd/>
            </a:ln>
            <a:effectLst/>
          </p:spPr>
          <p:txBody>
            <a:bodyPr wrap="none" anchor="ctr"/>
            <a:lstStyle/>
            <a:p>
              <a:endParaRPr lang="zh-CN" altLang="en-US"/>
            </a:p>
          </p:txBody>
        </p:sp>
      </p:grpSp>
      <p:sp>
        <p:nvSpPr>
          <p:cNvPr id="1699863" name="Rectangle 23"/>
          <p:cNvSpPr>
            <a:spLocks noGrp="1" noChangeArrowheads="1"/>
          </p:cNvSpPr>
          <p:nvPr>
            <p:ph type="title"/>
          </p:nvPr>
        </p:nvSpPr>
        <p:spPr/>
        <p:txBody>
          <a:bodyPr/>
          <a:lstStyle/>
          <a:p>
            <a:r>
              <a:rPr lang="en-US" altLang="zh-CN"/>
              <a:t>7.8.2 </a:t>
            </a:r>
            <a:r>
              <a:rPr lang="zh-CN" altLang="en-US"/>
              <a:t>超长指令字处理器</a:t>
            </a:r>
          </a:p>
        </p:txBody>
      </p:sp>
      <p:sp>
        <p:nvSpPr>
          <p:cNvPr id="1699864" name="Rectangle 24"/>
          <p:cNvSpPr>
            <a:spLocks noChangeArrowheads="1"/>
          </p:cNvSpPr>
          <p:nvPr/>
        </p:nvSpPr>
        <p:spPr bwMode="auto">
          <a:xfrm>
            <a:off x="684213" y="1052513"/>
            <a:ext cx="1008062" cy="358775"/>
          </a:xfrm>
          <a:prstGeom prst="rect">
            <a:avLst/>
          </a:prstGeom>
          <a:solidFill>
            <a:srgbClr val="CCFF99"/>
          </a:solidFill>
          <a:ln w="28575" algn="ctr">
            <a:solidFill>
              <a:schemeClr val="tx1"/>
            </a:solidFill>
            <a:miter lim="800000"/>
            <a:headEnd/>
            <a:tailEnd/>
          </a:ln>
          <a:effectLst/>
        </p:spPr>
        <p:txBody>
          <a:bodyPr wrap="none" anchor="ctr"/>
          <a:lstStyle/>
          <a:p>
            <a:pPr>
              <a:spcBef>
                <a:spcPct val="0"/>
              </a:spcBef>
            </a:pPr>
            <a:r>
              <a:rPr lang="zh-CN" altLang="en-US" sz="2400">
                <a:ea typeface="楷体_GB2312" pitchFamily="49" charset="-122"/>
              </a:rPr>
              <a:t>取指</a:t>
            </a:r>
          </a:p>
        </p:txBody>
      </p:sp>
      <p:sp>
        <p:nvSpPr>
          <p:cNvPr id="1699865" name="Line 25"/>
          <p:cNvSpPr>
            <a:spLocks noChangeShapeType="1"/>
          </p:cNvSpPr>
          <p:nvPr/>
        </p:nvSpPr>
        <p:spPr bwMode="auto">
          <a:xfrm>
            <a:off x="684213" y="1052513"/>
            <a:ext cx="7632700"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699866" name="Line 26"/>
          <p:cNvSpPr>
            <a:spLocks noChangeShapeType="1"/>
          </p:cNvSpPr>
          <p:nvPr/>
        </p:nvSpPr>
        <p:spPr bwMode="auto">
          <a:xfrm>
            <a:off x="682625" y="1050925"/>
            <a:ext cx="1588" cy="461010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699867" name="Rectangle 27"/>
          <p:cNvSpPr>
            <a:spLocks noChangeArrowheads="1"/>
          </p:cNvSpPr>
          <p:nvPr/>
        </p:nvSpPr>
        <p:spPr bwMode="auto">
          <a:xfrm>
            <a:off x="1476375" y="620713"/>
            <a:ext cx="431800" cy="431800"/>
          </a:xfrm>
          <a:prstGeom prst="rect">
            <a:avLst/>
          </a:prstGeom>
          <a:noFill/>
          <a:ln w="28575" algn="ctr">
            <a:noFill/>
            <a:miter lim="800000"/>
            <a:headEnd/>
            <a:tailEnd/>
          </a:ln>
          <a:effectLst/>
        </p:spPr>
        <p:txBody>
          <a:bodyPr wrap="none"/>
          <a:lstStyle/>
          <a:p>
            <a:pPr>
              <a:spcBef>
                <a:spcPct val="0"/>
              </a:spcBef>
            </a:pPr>
            <a:r>
              <a:rPr lang="en-US" altLang="zh-CN" sz="2400">
                <a:solidFill>
                  <a:srgbClr val="CC0099"/>
                </a:solidFill>
              </a:rPr>
              <a:t>1</a:t>
            </a:r>
            <a:endParaRPr lang="en-US" altLang="zh-CN" sz="2400" baseline="-25000">
              <a:solidFill>
                <a:srgbClr val="CC0099"/>
              </a:solidFill>
            </a:endParaRPr>
          </a:p>
        </p:txBody>
      </p:sp>
      <p:sp>
        <p:nvSpPr>
          <p:cNvPr id="1699868" name="Rectangle 28"/>
          <p:cNvSpPr>
            <a:spLocks noChangeArrowheads="1"/>
          </p:cNvSpPr>
          <p:nvPr/>
        </p:nvSpPr>
        <p:spPr bwMode="auto">
          <a:xfrm>
            <a:off x="2484438" y="620713"/>
            <a:ext cx="431800" cy="431800"/>
          </a:xfrm>
          <a:prstGeom prst="rect">
            <a:avLst/>
          </a:prstGeom>
          <a:noFill/>
          <a:ln w="28575" algn="ctr">
            <a:noFill/>
            <a:miter lim="800000"/>
            <a:headEnd/>
            <a:tailEnd/>
          </a:ln>
          <a:effectLst/>
        </p:spPr>
        <p:txBody>
          <a:bodyPr wrap="none"/>
          <a:lstStyle/>
          <a:p>
            <a:pPr>
              <a:spcBef>
                <a:spcPct val="0"/>
              </a:spcBef>
            </a:pPr>
            <a:r>
              <a:rPr lang="en-US" altLang="zh-CN" sz="2400">
                <a:solidFill>
                  <a:srgbClr val="CC0099"/>
                </a:solidFill>
              </a:rPr>
              <a:t>2</a:t>
            </a:r>
            <a:endParaRPr lang="en-US" altLang="zh-CN" sz="2400" baseline="-25000">
              <a:solidFill>
                <a:srgbClr val="CC0099"/>
              </a:solidFill>
            </a:endParaRPr>
          </a:p>
        </p:txBody>
      </p:sp>
      <p:sp>
        <p:nvSpPr>
          <p:cNvPr id="1699869" name="Rectangle 29"/>
          <p:cNvSpPr>
            <a:spLocks noChangeArrowheads="1"/>
          </p:cNvSpPr>
          <p:nvPr/>
        </p:nvSpPr>
        <p:spPr bwMode="auto">
          <a:xfrm>
            <a:off x="4500563" y="620713"/>
            <a:ext cx="431800" cy="431800"/>
          </a:xfrm>
          <a:prstGeom prst="rect">
            <a:avLst/>
          </a:prstGeom>
          <a:noFill/>
          <a:ln w="28575" algn="ctr">
            <a:noFill/>
            <a:miter lim="800000"/>
            <a:headEnd/>
            <a:tailEnd/>
          </a:ln>
          <a:effectLst/>
        </p:spPr>
        <p:txBody>
          <a:bodyPr wrap="none"/>
          <a:lstStyle/>
          <a:p>
            <a:pPr>
              <a:spcBef>
                <a:spcPct val="0"/>
              </a:spcBef>
            </a:pPr>
            <a:r>
              <a:rPr lang="en-US" altLang="zh-CN" sz="2400">
                <a:solidFill>
                  <a:srgbClr val="CC0099"/>
                </a:solidFill>
              </a:rPr>
              <a:t>4</a:t>
            </a:r>
            <a:endParaRPr lang="en-US" altLang="zh-CN" sz="2400" baseline="-25000">
              <a:solidFill>
                <a:srgbClr val="CC0099"/>
              </a:solidFill>
            </a:endParaRPr>
          </a:p>
        </p:txBody>
      </p:sp>
      <p:sp>
        <p:nvSpPr>
          <p:cNvPr id="1699870" name="Rectangle 30"/>
          <p:cNvSpPr>
            <a:spLocks noChangeArrowheads="1"/>
          </p:cNvSpPr>
          <p:nvPr/>
        </p:nvSpPr>
        <p:spPr bwMode="auto">
          <a:xfrm>
            <a:off x="3492500" y="620713"/>
            <a:ext cx="431800" cy="431800"/>
          </a:xfrm>
          <a:prstGeom prst="rect">
            <a:avLst/>
          </a:prstGeom>
          <a:noFill/>
          <a:ln w="28575" algn="ctr">
            <a:noFill/>
            <a:miter lim="800000"/>
            <a:headEnd/>
            <a:tailEnd/>
          </a:ln>
          <a:effectLst/>
        </p:spPr>
        <p:txBody>
          <a:bodyPr wrap="none"/>
          <a:lstStyle/>
          <a:p>
            <a:pPr>
              <a:spcBef>
                <a:spcPct val="0"/>
              </a:spcBef>
            </a:pPr>
            <a:r>
              <a:rPr lang="en-US" altLang="zh-CN" sz="2400">
                <a:solidFill>
                  <a:srgbClr val="CC0099"/>
                </a:solidFill>
              </a:rPr>
              <a:t>3</a:t>
            </a:r>
            <a:endParaRPr lang="en-US" altLang="zh-CN" sz="2400" baseline="-25000">
              <a:solidFill>
                <a:srgbClr val="CC0099"/>
              </a:solidFill>
            </a:endParaRPr>
          </a:p>
        </p:txBody>
      </p:sp>
      <p:sp>
        <p:nvSpPr>
          <p:cNvPr id="1699871" name="Rectangle 31"/>
          <p:cNvSpPr>
            <a:spLocks noChangeArrowheads="1"/>
          </p:cNvSpPr>
          <p:nvPr/>
        </p:nvSpPr>
        <p:spPr bwMode="auto">
          <a:xfrm>
            <a:off x="5508625" y="620713"/>
            <a:ext cx="431800" cy="431800"/>
          </a:xfrm>
          <a:prstGeom prst="rect">
            <a:avLst/>
          </a:prstGeom>
          <a:noFill/>
          <a:ln w="28575" algn="ctr">
            <a:noFill/>
            <a:miter lim="800000"/>
            <a:headEnd/>
            <a:tailEnd/>
          </a:ln>
          <a:effectLst/>
        </p:spPr>
        <p:txBody>
          <a:bodyPr wrap="none"/>
          <a:lstStyle/>
          <a:p>
            <a:pPr>
              <a:spcBef>
                <a:spcPct val="0"/>
              </a:spcBef>
            </a:pPr>
            <a:r>
              <a:rPr lang="en-US" altLang="zh-CN" sz="2400">
                <a:solidFill>
                  <a:srgbClr val="CC0099"/>
                </a:solidFill>
              </a:rPr>
              <a:t>5</a:t>
            </a:r>
            <a:endParaRPr lang="en-US" altLang="zh-CN" sz="2400" baseline="-25000">
              <a:solidFill>
                <a:srgbClr val="CC0099"/>
              </a:solidFill>
            </a:endParaRPr>
          </a:p>
        </p:txBody>
      </p:sp>
      <p:sp>
        <p:nvSpPr>
          <p:cNvPr id="1699872" name="Rectangle 32"/>
          <p:cNvSpPr>
            <a:spLocks noChangeArrowheads="1"/>
          </p:cNvSpPr>
          <p:nvPr/>
        </p:nvSpPr>
        <p:spPr bwMode="auto">
          <a:xfrm>
            <a:off x="6516688" y="620713"/>
            <a:ext cx="431800" cy="431800"/>
          </a:xfrm>
          <a:prstGeom prst="rect">
            <a:avLst/>
          </a:prstGeom>
          <a:noFill/>
          <a:ln w="28575" algn="ctr">
            <a:noFill/>
            <a:miter lim="800000"/>
            <a:headEnd/>
            <a:tailEnd/>
          </a:ln>
          <a:effectLst/>
        </p:spPr>
        <p:txBody>
          <a:bodyPr wrap="none"/>
          <a:lstStyle/>
          <a:p>
            <a:pPr>
              <a:spcBef>
                <a:spcPct val="0"/>
              </a:spcBef>
            </a:pPr>
            <a:r>
              <a:rPr lang="en-US" altLang="zh-CN" sz="2400">
                <a:solidFill>
                  <a:srgbClr val="CC0099"/>
                </a:solidFill>
              </a:rPr>
              <a:t>6</a:t>
            </a:r>
            <a:endParaRPr lang="en-US" altLang="zh-CN" sz="2400" baseline="-25000">
              <a:solidFill>
                <a:srgbClr val="CC0099"/>
              </a:solidFill>
            </a:endParaRPr>
          </a:p>
        </p:txBody>
      </p:sp>
      <p:sp>
        <p:nvSpPr>
          <p:cNvPr id="1699873" name="Rectangle 33"/>
          <p:cNvSpPr>
            <a:spLocks noChangeArrowheads="1"/>
          </p:cNvSpPr>
          <p:nvPr/>
        </p:nvSpPr>
        <p:spPr bwMode="auto">
          <a:xfrm>
            <a:off x="7524750" y="620713"/>
            <a:ext cx="431800" cy="431800"/>
          </a:xfrm>
          <a:prstGeom prst="rect">
            <a:avLst/>
          </a:prstGeom>
          <a:noFill/>
          <a:ln w="28575" algn="ctr">
            <a:noFill/>
            <a:miter lim="800000"/>
            <a:headEnd/>
            <a:tailEnd/>
          </a:ln>
          <a:effectLst/>
        </p:spPr>
        <p:txBody>
          <a:bodyPr wrap="none"/>
          <a:lstStyle/>
          <a:p>
            <a:pPr>
              <a:spcBef>
                <a:spcPct val="0"/>
              </a:spcBef>
            </a:pPr>
            <a:r>
              <a:rPr lang="en-US" altLang="zh-CN" sz="2400">
                <a:solidFill>
                  <a:srgbClr val="CC0099"/>
                </a:solidFill>
              </a:rPr>
              <a:t>7</a:t>
            </a:r>
            <a:endParaRPr lang="en-US" altLang="zh-CN" sz="2400" baseline="-25000">
              <a:solidFill>
                <a:srgbClr val="CC0099"/>
              </a:solidFill>
            </a:endParaRPr>
          </a:p>
        </p:txBody>
      </p:sp>
      <p:sp>
        <p:nvSpPr>
          <p:cNvPr id="1699874" name="Rectangle 34"/>
          <p:cNvSpPr>
            <a:spLocks noChangeArrowheads="1"/>
          </p:cNvSpPr>
          <p:nvPr/>
        </p:nvSpPr>
        <p:spPr bwMode="auto">
          <a:xfrm>
            <a:off x="7164388" y="1052513"/>
            <a:ext cx="1619250" cy="457200"/>
          </a:xfrm>
          <a:prstGeom prst="rect">
            <a:avLst/>
          </a:prstGeom>
          <a:noFill/>
          <a:ln w="28575" algn="ctr">
            <a:noFill/>
            <a:miter lim="800000"/>
            <a:headEnd/>
            <a:tailEnd/>
          </a:ln>
          <a:effectLst/>
        </p:spPr>
        <p:txBody>
          <a:bodyPr anchor="ctr">
            <a:spAutoFit/>
          </a:bodyPr>
          <a:lstStyle/>
          <a:p>
            <a:pPr algn="r">
              <a:spcBef>
                <a:spcPct val="0"/>
              </a:spcBef>
            </a:pPr>
            <a:r>
              <a:rPr lang="zh-CN" altLang="en-US" sz="2400">
                <a:solidFill>
                  <a:srgbClr val="0000FF"/>
                </a:solidFill>
              </a:rPr>
              <a:t>时钟周期</a:t>
            </a:r>
            <a:endParaRPr lang="zh-CN" altLang="en-US" sz="2400" baseline="-25000">
              <a:solidFill>
                <a:srgbClr val="0000FF"/>
              </a:solidFill>
            </a:endParaRPr>
          </a:p>
        </p:txBody>
      </p:sp>
      <p:sp>
        <p:nvSpPr>
          <p:cNvPr id="1699875" name="Rectangle 35"/>
          <p:cNvSpPr>
            <a:spLocks noChangeArrowheads="1"/>
          </p:cNvSpPr>
          <p:nvPr/>
        </p:nvSpPr>
        <p:spPr bwMode="auto">
          <a:xfrm>
            <a:off x="682625" y="5348288"/>
            <a:ext cx="1512888" cy="457200"/>
          </a:xfrm>
          <a:prstGeom prst="rect">
            <a:avLst/>
          </a:prstGeom>
          <a:noFill/>
          <a:ln w="28575" algn="ctr">
            <a:noFill/>
            <a:miter lim="800000"/>
            <a:headEnd/>
            <a:tailEnd/>
          </a:ln>
          <a:effectLst/>
        </p:spPr>
        <p:txBody>
          <a:bodyPr anchor="ctr">
            <a:spAutoFit/>
          </a:bodyPr>
          <a:lstStyle/>
          <a:p>
            <a:pPr algn="l">
              <a:spcBef>
                <a:spcPct val="0"/>
              </a:spcBef>
            </a:pPr>
            <a:r>
              <a:rPr lang="zh-CN" altLang="en-US" sz="2400">
                <a:solidFill>
                  <a:srgbClr val="0000FF"/>
                </a:solidFill>
              </a:rPr>
              <a:t>指令顺序</a:t>
            </a:r>
            <a:endParaRPr lang="zh-CN" altLang="en-US" sz="2400" baseline="-25000">
              <a:solidFill>
                <a:srgbClr val="0000FF"/>
              </a:solidFill>
            </a:endParaRPr>
          </a:p>
        </p:txBody>
      </p:sp>
      <p:sp>
        <p:nvSpPr>
          <p:cNvPr id="1699876" name="Rectangle 36"/>
          <p:cNvSpPr>
            <a:spLocks noChangeArrowheads="1"/>
          </p:cNvSpPr>
          <p:nvPr/>
        </p:nvSpPr>
        <p:spPr bwMode="auto">
          <a:xfrm>
            <a:off x="1692275" y="1052513"/>
            <a:ext cx="1008063" cy="358775"/>
          </a:xfrm>
          <a:prstGeom prst="rect">
            <a:avLst/>
          </a:prstGeom>
          <a:solidFill>
            <a:srgbClr val="FFFF99"/>
          </a:solidFill>
          <a:ln w="28575" algn="ctr">
            <a:solidFill>
              <a:schemeClr val="tx1"/>
            </a:solidFill>
            <a:miter lim="800000"/>
            <a:headEnd/>
            <a:tailEnd/>
          </a:ln>
          <a:effectLst/>
        </p:spPr>
        <p:txBody>
          <a:bodyPr wrap="none" anchor="ctr"/>
          <a:lstStyle/>
          <a:p>
            <a:pPr>
              <a:spcBef>
                <a:spcPct val="0"/>
              </a:spcBef>
            </a:pPr>
            <a:r>
              <a:rPr lang="zh-CN" altLang="en-US" sz="2400">
                <a:ea typeface="楷体_GB2312" pitchFamily="49" charset="-122"/>
              </a:rPr>
              <a:t>译码</a:t>
            </a:r>
          </a:p>
        </p:txBody>
      </p:sp>
      <p:sp>
        <p:nvSpPr>
          <p:cNvPr id="1699877" name="Rectangle 37"/>
          <p:cNvSpPr>
            <a:spLocks noChangeArrowheads="1"/>
          </p:cNvSpPr>
          <p:nvPr/>
        </p:nvSpPr>
        <p:spPr bwMode="auto">
          <a:xfrm>
            <a:off x="2700338" y="1052513"/>
            <a:ext cx="1008062" cy="358775"/>
          </a:xfrm>
          <a:prstGeom prst="rect">
            <a:avLst/>
          </a:prstGeom>
          <a:solidFill>
            <a:srgbClr val="FFCCCC"/>
          </a:solidFill>
          <a:ln w="28575" algn="ctr">
            <a:solidFill>
              <a:schemeClr val="tx1"/>
            </a:solidFill>
            <a:miter lim="800000"/>
            <a:headEnd/>
            <a:tailEnd/>
          </a:ln>
          <a:effectLst/>
        </p:spPr>
        <p:txBody>
          <a:bodyPr wrap="none" anchor="ctr"/>
          <a:lstStyle/>
          <a:p>
            <a:pPr>
              <a:spcBef>
                <a:spcPct val="0"/>
              </a:spcBef>
            </a:pPr>
            <a:r>
              <a:rPr lang="zh-CN" altLang="en-US" sz="2400">
                <a:ea typeface="楷体_GB2312" pitchFamily="49" charset="-122"/>
              </a:rPr>
              <a:t>执行</a:t>
            </a:r>
          </a:p>
        </p:txBody>
      </p:sp>
      <p:sp>
        <p:nvSpPr>
          <p:cNvPr id="1699878" name="Rectangle 38"/>
          <p:cNvSpPr>
            <a:spLocks noChangeArrowheads="1"/>
          </p:cNvSpPr>
          <p:nvPr/>
        </p:nvSpPr>
        <p:spPr bwMode="auto">
          <a:xfrm>
            <a:off x="3708400" y="1052513"/>
            <a:ext cx="1008063" cy="358775"/>
          </a:xfrm>
          <a:prstGeom prst="rect">
            <a:avLst/>
          </a:prstGeom>
          <a:solidFill>
            <a:srgbClr val="CCFFCC"/>
          </a:solidFill>
          <a:ln w="28575" algn="ctr">
            <a:solidFill>
              <a:schemeClr val="tx1"/>
            </a:solidFill>
            <a:miter lim="800000"/>
            <a:headEnd/>
            <a:tailEnd/>
          </a:ln>
          <a:effectLst/>
        </p:spPr>
        <p:txBody>
          <a:bodyPr wrap="none" anchor="ctr"/>
          <a:lstStyle/>
          <a:p>
            <a:pPr>
              <a:spcBef>
                <a:spcPct val="0"/>
              </a:spcBef>
            </a:pPr>
            <a:r>
              <a:rPr lang="zh-CN" altLang="en-US" sz="2400">
                <a:ea typeface="楷体_GB2312" pitchFamily="49" charset="-122"/>
              </a:rPr>
              <a:t>写回</a:t>
            </a:r>
          </a:p>
        </p:txBody>
      </p:sp>
      <p:sp>
        <p:nvSpPr>
          <p:cNvPr id="1699879" name="Rectangle 39"/>
          <p:cNvSpPr>
            <a:spLocks noChangeArrowheads="1"/>
          </p:cNvSpPr>
          <p:nvPr/>
        </p:nvSpPr>
        <p:spPr bwMode="auto">
          <a:xfrm>
            <a:off x="2700338" y="1411288"/>
            <a:ext cx="1008062" cy="358775"/>
          </a:xfrm>
          <a:prstGeom prst="rect">
            <a:avLst/>
          </a:prstGeom>
          <a:solidFill>
            <a:srgbClr val="FFCCCC"/>
          </a:solidFill>
          <a:ln w="28575" algn="ctr">
            <a:solidFill>
              <a:schemeClr val="tx1"/>
            </a:solidFill>
            <a:miter lim="800000"/>
            <a:headEnd/>
            <a:tailEnd/>
          </a:ln>
          <a:effectLst/>
        </p:spPr>
        <p:txBody>
          <a:bodyPr wrap="none" anchor="ctr"/>
          <a:lstStyle/>
          <a:p>
            <a:pPr>
              <a:spcBef>
                <a:spcPct val="0"/>
              </a:spcBef>
            </a:pPr>
            <a:r>
              <a:rPr lang="zh-CN" altLang="en-US" sz="2400">
                <a:ea typeface="楷体_GB2312" pitchFamily="49" charset="-122"/>
              </a:rPr>
              <a:t>执行</a:t>
            </a:r>
          </a:p>
        </p:txBody>
      </p:sp>
      <p:sp>
        <p:nvSpPr>
          <p:cNvPr id="1699880" name="Rectangle 40"/>
          <p:cNvSpPr>
            <a:spLocks noChangeArrowheads="1"/>
          </p:cNvSpPr>
          <p:nvPr/>
        </p:nvSpPr>
        <p:spPr bwMode="auto">
          <a:xfrm>
            <a:off x="2700338" y="1771650"/>
            <a:ext cx="1008062" cy="358775"/>
          </a:xfrm>
          <a:prstGeom prst="rect">
            <a:avLst/>
          </a:prstGeom>
          <a:solidFill>
            <a:srgbClr val="FFCCCC"/>
          </a:solidFill>
          <a:ln w="28575" algn="ctr">
            <a:solidFill>
              <a:schemeClr val="tx1"/>
            </a:solidFill>
            <a:miter lim="800000"/>
            <a:headEnd/>
            <a:tailEnd/>
          </a:ln>
          <a:effectLst/>
        </p:spPr>
        <p:txBody>
          <a:bodyPr wrap="none" anchor="ctr"/>
          <a:lstStyle/>
          <a:p>
            <a:pPr>
              <a:spcBef>
                <a:spcPct val="0"/>
              </a:spcBef>
            </a:pPr>
            <a:r>
              <a:rPr lang="zh-CN" altLang="en-US" sz="2400">
                <a:ea typeface="楷体_GB2312" pitchFamily="49" charset="-122"/>
              </a:rPr>
              <a:t>执行</a:t>
            </a:r>
          </a:p>
        </p:txBody>
      </p:sp>
      <p:sp>
        <p:nvSpPr>
          <p:cNvPr id="1699881" name="Rectangle 41"/>
          <p:cNvSpPr>
            <a:spLocks noChangeArrowheads="1"/>
          </p:cNvSpPr>
          <p:nvPr/>
        </p:nvSpPr>
        <p:spPr bwMode="auto">
          <a:xfrm>
            <a:off x="1692275" y="2132013"/>
            <a:ext cx="1008063" cy="358775"/>
          </a:xfrm>
          <a:prstGeom prst="rect">
            <a:avLst/>
          </a:prstGeom>
          <a:solidFill>
            <a:srgbClr val="CCFF99"/>
          </a:solidFill>
          <a:ln w="28575" algn="ctr">
            <a:solidFill>
              <a:schemeClr val="tx1"/>
            </a:solidFill>
            <a:miter lim="800000"/>
            <a:headEnd/>
            <a:tailEnd/>
          </a:ln>
          <a:effectLst/>
        </p:spPr>
        <p:txBody>
          <a:bodyPr wrap="none" anchor="ctr"/>
          <a:lstStyle/>
          <a:p>
            <a:pPr>
              <a:spcBef>
                <a:spcPct val="0"/>
              </a:spcBef>
            </a:pPr>
            <a:r>
              <a:rPr lang="zh-CN" altLang="en-US" sz="2400">
                <a:ea typeface="楷体_GB2312" pitchFamily="49" charset="-122"/>
              </a:rPr>
              <a:t>取指</a:t>
            </a:r>
          </a:p>
        </p:txBody>
      </p:sp>
      <p:sp>
        <p:nvSpPr>
          <p:cNvPr id="1699882" name="Rectangle 42"/>
          <p:cNvSpPr>
            <a:spLocks noChangeArrowheads="1"/>
          </p:cNvSpPr>
          <p:nvPr/>
        </p:nvSpPr>
        <p:spPr bwMode="auto">
          <a:xfrm>
            <a:off x="2700338" y="2132013"/>
            <a:ext cx="1008062" cy="358775"/>
          </a:xfrm>
          <a:prstGeom prst="rect">
            <a:avLst/>
          </a:prstGeom>
          <a:solidFill>
            <a:srgbClr val="FFFF99"/>
          </a:solidFill>
          <a:ln w="28575" algn="ctr">
            <a:solidFill>
              <a:schemeClr val="tx1"/>
            </a:solidFill>
            <a:miter lim="800000"/>
            <a:headEnd/>
            <a:tailEnd/>
          </a:ln>
          <a:effectLst/>
        </p:spPr>
        <p:txBody>
          <a:bodyPr wrap="none" anchor="ctr"/>
          <a:lstStyle/>
          <a:p>
            <a:pPr>
              <a:spcBef>
                <a:spcPct val="0"/>
              </a:spcBef>
            </a:pPr>
            <a:r>
              <a:rPr lang="zh-CN" altLang="en-US" sz="2400">
                <a:ea typeface="楷体_GB2312" pitchFamily="49" charset="-122"/>
              </a:rPr>
              <a:t>译码</a:t>
            </a:r>
          </a:p>
        </p:txBody>
      </p:sp>
      <p:sp>
        <p:nvSpPr>
          <p:cNvPr id="1699883" name="Rectangle 43"/>
          <p:cNvSpPr>
            <a:spLocks noChangeArrowheads="1"/>
          </p:cNvSpPr>
          <p:nvPr/>
        </p:nvSpPr>
        <p:spPr bwMode="auto">
          <a:xfrm>
            <a:off x="3708400" y="2132013"/>
            <a:ext cx="1008063" cy="358775"/>
          </a:xfrm>
          <a:prstGeom prst="rect">
            <a:avLst/>
          </a:prstGeom>
          <a:solidFill>
            <a:srgbClr val="FFCCCC"/>
          </a:solidFill>
          <a:ln w="28575" algn="ctr">
            <a:solidFill>
              <a:schemeClr val="tx1"/>
            </a:solidFill>
            <a:miter lim="800000"/>
            <a:headEnd/>
            <a:tailEnd/>
          </a:ln>
          <a:effectLst/>
        </p:spPr>
        <p:txBody>
          <a:bodyPr wrap="none" anchor="ctr"/>
          <a:lstStyle/>
          <a:p>
            <a:pPr>
              <a:spcBef>
                <a:spcPct val="0"/>
              </a:spcBef>
            </a:pPr>
            <a:r>
              <a:rPr lang="zh-CN" altLang="en-US" sz="2400">
                <a:ea typeface="楷体_GB2312" pitchFamily="49" charset="-122"/>
              </a:rPr>
              <a:t>执行</a:t>
            </a:r>
          </a:p>
        </p:txBody>
      </p:sp>
      <p:sp>
        <p:nvSpPr>
          <p:cNvPr id="1699884" name="Rectangle 44"/>
          <p:cNvSpPr>
            <a:spLocks noChangeArrowheads="1"/>
          </p:cNvSpPr>
          <p:nvPr/>
        </p:nvSpPr>
        <p:spPr bwMode="auto">
          <a:xfrm>
            <a:off x="4716463" y="2132013"/>
            <a:ext cx="1008062" cy="358775"/>
          </a:xfrm>
          <a:prstGeom prst="rect">
            <a:avLst/>
          </a:prstGeom>
          <a:solidFill>
            <a:srgbClr val="CCFFCC"/>
          </a:solidFill>
          <a:ln w="28575" algn="ctr">
            <a:solidFill>
              <a:schemeClr val="tx1"/>
            </a:solidFill>
            <a:miter lim="800000"/>
            <a:headEnd/>
            <a:tailEnd/>
          </a:ln>
          <a:effectLst/>
        </p:spPr>
        <p:txBody>
          <a:bodyPr wrap="none" anchor="ctr"/>
          <a:lstStyle/>
          <a:p>
            <a:pPr>
              <a:spcBef>
                <a:spcPct val="0"/>
              </a:spcBef>
            </a:pPr>
            <a:r>
              <a:rPr lang="zh-CN" altLang="en-US" sz="2400">
                <a:ea typeface="楷体_GB2312" pitchFamily="49" charset="-122"/>
              </a:rPr>
              <a:t>写回</a:t>
            </a:r>
          </a:p>
        </p:txBody>
      </p:sp>
      <p:sp>
        <p:nvSpPr>
          <p:cNvPr id="1699885" name="Rectangle 45"/>
          <p:cNvSpPr>
            <a:spLocks noChangeArrowheads="1"/>
          </p:cNvSpPr>
          <p:nvPr/>
        </p:nvSpPr>
        <p:spPr bwMode="auto">
          <a:xfrm>
            <a:off x="3708400" y="2490788"/>
            <a:ext cx="1008063" cy="358775"/>
          </a:xfrm>
          <a:prstGeom prst="rect">
            <a:avLst/>
          </a:prstGeom>
          <a:solidFill>
            <a:srgbClr val="FFCCCC"/>
          </a:solidFill>
          <a:ln w="28575" algn="ctr">
            <a:solidFill>
              <a:schemeClr val="tx1"/>
            </a:solidFill>
            <a:miter lim="800000"/>
            <a:headEnd/>
            <a:tailEnd/>
          </a:ln>
          <a:effectLst/>
        </p:spPr>
        <p:txBody>
          <a:bodyPr wrap="none" anchor="ctr"/>
          <a:lstStyle/>
          <a:p>
            <a:pPr>
              <a:spcBef>
                <a:spcPct val="0"/>
              </a:spcBef>
            </a:pPr>
            <a:r>
              <a:rPr lang="zh-CN" altLang="en-US" sz="2400">
                <a:ea typeface="楷体_GB2312" pitchFamily="49" charset="-122"/>
              </a:rPr>
              <a:t>执行</a:t>
            </a:r>
          </a:p>
        </p:txBody>
      </p:sp>
      <p:sp>
        <p:nvSpPr>
          <p:cNvPr id="1699886" name="Rectangle 46"/>
          <p:cNvSpPr>
            <a:spLocks noChangeArrowheads="1"/>
          </p:cNvSpPr>
          <p:nvPr/>
        </p:nvSpPr>
        <p:spPr bwMode="auto">
          <a:xfrm>
            <a:off x="3708400" y="2851150"/>
            <a:ext cx="1008063" cy="358775"/>
          </a:xfrm>
          <a:prstGeom prst="rect">
            <a:avLst/>
          </a:prstGeom>
          <a:solidFill>
            <a:srgbClr val="FFCCCC"/>
          </a:solidFill>
          <a:ln w="28575" algn="ctr">
            <a:solidFill>
              <a:schemeClr val="tx1"/>
            </a:solidFill>
            <a:miter lim="800000"/>
            <a:headEnd/>
            <a:tailEnd/>
          </a:ln>
          <a:effectLst/>
        </p:spPr>
        <p:txBody>
          <a:bodyPr wrap="none" anchor="ctr"/>
          <a:lstStyle/>
          <a:p>
            <a:pPr>
              <a:spcBef>
                <a:spcPct val="0"/>
              </a:spcBef>
            </a:pPr>
            <a:r>
              <a:rPr lang="zh-CN" altLang="en-US" sz="2400">
                <a:ea typeface="楷体_GB2312" pitchFamily="49" charset="-122"/>
              </a:rPr>
              <a:t>执行</a:t>
            </a:r>
          </a:p>
        </p:txBody>
      </p:sp>
      <p:sp>
        <p:nvSpPr>
          <p:cNvPr id="1699887" name="Rectangle 47"/>
          <p:cNvSpPr>
            <a:spLocks noChangeArrowheads="1"/>
          </p:cNvSpPr>
          <p:nvPr/>
        </p:nvSpPr>
        <p:spPr bwMode="auto">
          <a:xfrm>
            <a:off x="2700338" y="3211513"/>
            <a:ext cx="1008062" cy="358775"/>
          </a:xfrm>
          <a:prstGeom prst="rect">
            <a:avLst/>
          </a:prstGeom>
          <a:solidFill>
            <a:srgbClr val="CCFF99"/>
          </a:solidFill>
          <a:ln w="28575" algn="ctr">
            <a:solidFill>
              <a:schemeClr val="tx1"/>
            </a:solidFill>
            <a:miter lim="800000"/>
            <a:headEnd/>
            <a:tailEnd/>
          </a:ln>
          <a:effectLst/>
        </p:spPr>
        <p:txBody>
          <a:bodyPr wrap="none" anchor="ctr"/>
          <a:lstStyle/>
          <a:p>
            <a:pPr>
              <a:spcBef>
                <a:spcPct val="0"/>
              </a:spcBef>
            </a:pPr>
            <a:r>
              <a:rPr lang="zh-CN" altLang="en-US" sz="2400">
                <a:ea typeface="楷体_GB2312" pitchFamily="49" charset="-122"/>
              </a:rPr>
              <a:t>取指</a:t>
            </a:r>
          </a:p>
        </p:txBody>
      </p:sp>
      <p:sp>
        <p:nvSpPr>
          <p:cNvPr id="1699888" name="Rectangle 48"/>
          <p:cNvSpPr>
            <a:spLocks noChangeArrowheads="1"/>
          </p:cNvSpPr>
          <p:nvPr/>
        </p:nvSpPr>
        <p:spPr bwMode="auto">
          <a:xfrm>
            <a:off x="3708400" y="3211513"/>
            <a:ext cx="1008063" cy="358775"/>
          </a:xfrm>
          <a:prstGeom prst="rect">
            <a:avLst/>
          </a:prstGeom>
          <a:solidFill>
            <a:srgbClr val="FFFF99"/>
          </a:solidFill>
          <a:ln w="28575" algn="ctr">
            <a:solidFill>
              <a:schemeClr val="tx1"/>
            </a:solidFill>
            <a:miter lim="800000"/>
            <a:headEnd/>
            <a:tailEnd/>
          </a:ln>
          <a:effectLst/>
        </p:spPr>
        <p:txBody>
          <a:bodyPr wrap="none" anchor="ctr"/>
          <a:lstStyle/>
          <a:p>
            <a:pPr>
              <a:spcBef>
                <a:spcPct val="0"/>
              </a:spcBef>
            </a:pPr>
            <a:r>
              <a:rPr lang="zh-CN" altLang="en-US" sz="2400">
                <a:ea typeface="楷体_GB2312" pitchFamily="49" charset="-122"/>
              </a:rPr>
              <a:t>译码</a:t>
            </a:r>
          </a:p>
        </p:txBody>
      </p:sp>
      <p:sp>
        <p:nvSpPr>
          <p:cNvPr id="1699889" name="Rectangle 49"/>
          <p:cNvSpPr>
            <a:spLocks noChangeArrowheads="1"/>
          </p:cNvSpPr>
          <p:nvPr/>
        </p:nvSpPr>
        <p:spPr bwMode="auto">
          <a:xfrm>
            <a:off x="4716463" y="3211513"/>
            <a:ext cx="1008062" cy="358775"/>
          </a:xfrm>
          <a:prstGeom prst="rect">
            <a:avLst/>
          </a:prstGeom>
          <a:solidFill>
            <a:srgbClr val="FFCCCC"/>
          </a:solidFill>
          <a:ln w="28575" algn="ctr">
            <a:solidFill>
              <a:schemeClr val="tx1"/>
            </a:solidFill>
            <a:miter lim="800000"/>
            <a:headEnd/>
            <a:tailEnd/>
          </a:ln>
          <a:effectLst/>
        </p:spPr>
        <p:txBody>
          <a:bodyPr wrap="none" anchor="ctr"/>
          <a:lstStyle/>
          <a:p>
            <a:pPr>
              <a:spcBef>
                <a:spcPct val="0"/>
              </a:spcBef>
            </a:pPr>
            <a:r>
              <a:rPr lang="zh-CN" altLang="en-US" sz="2400">
                <a:ea typeface="楷体_GB2312" pitchFamily="49" charset="-122"/>
              </a:rPr>
              <a:t>执行</a:t>
            </a:r>
          </a:p>
        </p:txBody>
      </p:sp>
      <p:sp>
        <p:nvSpPr>
          <p:cNvPr id="1699890" name="Rectangle 50"/>
          <p:cNvSpPr>
            <a:spLocks noChangeArrowheads="1"/>
          </p:cNvSpPr>
          <p:nvPr/>
        </p:nvSpPr>
        <p:spPr bwMode="auto">
          <a:xfrm>
            <a:off x="5724525" y="3211513"/>
            <a:ext cx="1008063" cy="358775"/>
          </a:xfrm>
          <a:prstGeom prst="rect">
            <a:avLst/>
          </a:prstGeom>
          <a:solidFill>
            <a:srgbClr val="CCFFCC"/>
          </a:solidFill>
          <a:ln w="28575" algn="ctr">
            <a:solidFill>
              <a:schemeClr val="tx1"/>
            </a:solidFill>
            <a:miter lim="800000"/>
            <a:headEnd/>
            <a:tailEnd/>
          </a:ln>
          <a:effectLst/>
        </p:spPr>
        <p:txBody>
          <a:bodyPr wrap="none" anchor="ctr"/>
          <a:lstStyle/>
          <a:p>
            <a:pPr>
              <a:spcBef>
                <a:spcPct val="0"/>
              </a:spcBef>
            </a:pPr>
            <a:r>
              <a:rPr lang="zh-CN" altLang="en-US" sz="2400">
                <a:ea typeface="楷体_GB2312" pitchFamily="49" charset="-122"/>
              </a:rPr>
              <a:t>写回</a:t>
            </a:r>
          </a:p>
        </p:txBody>
      </p:sp>
      <p:sp>
        <p:nvSpPr>
          <p:cNvPr id="1699891" name="Rectangle 51"/>
          <p:cNvSpPr>
            <a:spLocks noChangeArrowheads="1"/>
          </p:cNvSpPr>
          <p:nvPr/>
        </p:nvSpPr>
        <p:spPr bwMode="auto">
          <a:xfrm>
            <a:off x="4716463" y="3570288"/>
            <a:ext cx="1008062" cy="358775"/>
          </a:xfrm>
          <a:prstGeom prst="rect">
            <a:avLst/>
          </a:prstGeom>
          <a:solidFill>
            <a:srgbClr val="FFCCCC"/>
          </a:solidFill>
          <a:ln w="28575" algn="ctr">
            <a:solidFill>
              <a:schemeClr val="tx1"/>
            </a:solidFill>
            <a:miter lim="800000"/>
            <a:headEnd/>
            <a:tailEnd/>
          </a:ln>
          <a:effectLst/>
        </p:spPr>
        <p:txBody>
          <a:bodyPr wrap="none" anchor="ctr"/>
          <a:lstStyle/>
          <a:p>
            <a:pPr>
              <a:spcBef>
                <a:spcPct val="0"/>
              </a:spcBef>
            </a:pPr>
            <a:r>
              <a:rPr lang="zh-CN" altLang="en-US" sz="2400">
                <a:ea typeface="楷体_GB2312" pitchFamily="49" charset="-122"/>
              </a:rPr>
              <a:t>执行</a:t>
            </a:r>
          </a:p>
        </p:txBody>
      </p:sp>
      <p:sp>
        <p:nvSpPr>
          <p:cNvPr id="1699892" name="Rectangle 52"/>
          <p:cNvSpPr>
            <a:spLocks noChangeArrowheads="1"/>
          </p:cNvSpPr>
          <p:nvPr/>
        </p:nvSpPr>
        <p:spPr bwMode="auto">
          <a:xfrm>
            <a:off x="4716463" y="3930650"/>
            <a:ext cx="1008062" cy="358775"/>
          </a:xfrm>
          <a:prstGeom prst="rect">
            <a:avLst/>
          </a:prstGeom>
          <a:solidFill>
            <a:srgbClr val="FFCCCC"/>
          </a:solidFill>
          <a:ln w="28575" algn="ctr">
            <a:solidFill>
              <a:schemeClr val="tx1"/>
            </a:solidFill>
            <a:miter lim="800000"/>
            <a:headEnd/>
            <a:tailEnd/>
          </a:ln>
          <a:effectLst/>
        </p:spPr>
        <p:txBody>
          <a:bodyPr wrap="none" anchor="ctr"/>
          <a:lstStyle/>
          <a:p>
            <a:pPr>
              <a:spcBef>
                <a:spcPct val="0"/>
              </a:spcBef>
            </a:pPr>
            <a:r>
              <a:rPr lang="zh-CN" altLang="en-US" sz="2400">
                <a:ea typeface="楷体_GB2312" pitchFamily="49" charset="-122"/>
              </a:rPr>
              <a:t>执行</a:t>
            </a:r>
          </a:p>
        </p:txBody>
      </p:sp>
      <p:sp>
        <p:nvSpPr>
          <p:cNvPr id="1699893" name="Rectangle 53"/>
          <p:cNvSpPr>
            <a:spLocks noChangeArrowheads="1"/>
          </p:cNvSpPr>
          <p:nvPr/>
        </p:nvSpPr>
        <p:spPr bwMode="auto">
          <a:xfrm>
            <a:off x="3708400" y="4294188"/>
            <a:ext cx="1008063" cy="358775"/>
          </a:xfrm>
          <a:prstGeom prst="rect">
            <a:avLst/>
          </a:prstGeom>
          <a:solidFill>
            <a:srgbClr val="CCFF99"/>
          </a:solidFill>
          <a:ln w="28575" algn="ctr">
            <a:solidFill>
              <a:schemeClr val="tx1"/>
            </a:solidFill>
            <a:miter lim="800000"/>
            <a:headEnd/>
            <a:tailEnd/>
          </a:ln>
          <a:effectLst/>
        </p:spPr>
        <p:txBody>
          <a:bodyPr wrap="none" anchor="ctr"/>
          <a:lstStyle/>
          <a:p>
            <a:pPr>
              <a:spcBef>
                <a:spcPct val="0"/>
              </a:spcBef>
            </a:pPr>
            <a:r>
              <a:rPr lang="zh-CN" altLang="en-US" sz="2400">
                <a:ea typeface="楷体_GB2312" pitchFamily="49" charset="-122"/>
              </a:rPr>
              <a:t>取指</a:t>
            </a:r>
          </a:p>
        </p:txBody>
      </p:sp>
      <p:sp>
        <p:nvSpPr>
          <p:cNvPr id="1699894" name="Rectangle 54"/>
          <p:cNvSpPr>
            <a:spLocks noChangeArrowheads="1"/>
          </p:cNvSpPr>
          <p:nvPr/>
        </p:nvSpPr>
        <p:spPr bwMode="auto">
          <a:xfrm>
            <a:off x="4716463" y="4294188"/>
            <a:ext cx="1008062" cy="358775"/>
          </a:xfrm>
          <a:prstGeom prst="rect">
            <a:avLst/>
          </a:prstGeom>
          <a:solidFill>
            <a:srgbClr val="FFFF99"/>
          </a:solidFill>
          <a:ln w="28575" algn="ctr">
            <a:solidFill>
              <a:schemeClr val="tx1"/>
            </a:solidFill>
            <a:miter lim="800000"/>
            <a:headEnd/>
            <a:tailEnd/>
          </a:ln>
          <a:effectLst/>
        </p:spPr>
        <p:txBody>
          <a:bodyPr wrap="none" anchor="ctr"/>
          <a:lstStyle/>
          <a:p>
            <a:pPr>
              <a:spcBef>
                <a:spcPct val="0"/>
              </a:spcBef>
            </a:pPr>
            <a:r>
              <a:rPr lang="zh-CN" altLang="en-US" sz="2400">
                <a:ea typeface="楷体_GB2312" pitchFamily="49" charset="-122"/>
              </a:rPr>
              <a:t>译码</a:t>
            </a:r>
          </a:p>
        </p:txBody>
      </p:sp>
      <p:sp>
        <p:nvSpPr>
          <p:cNvPr id="1699895" name="Rectangle 55"/>
          <p:cNvSpPr>
            <a:spLocks noChangeArrowheads="1"/>
          </p:cNvSpPr>
          <p:nvPr/>
        </p:nvSpPr>
        <p:spPr bwMode="auto">
          <a:xfrm>
            <a:off x="5724525" y="4294188"/>
            <a:ext cx="1008063" cy="358775"/>
          </a:xfrm>
          <a:prstGeom prst="rect">
            <a:avLst/>
          </a:prstGeom>
          <a:solidFill>
            <a:srgbClr val="FFCCCC"/>
          </a:solidFill>
          <a:ln w="28575" algn="ctr">
            <a:solidFill>
              <a:schemeClr val="tx1"/>
            </a:solidFill>
            <a:miter lim="800000"/>
            <a:headEnd/>
            <a:tailEnd/>
          </a:ln>
          <a:effectLst/>
        </p:spPr>
        <p:txBody>
          <a:bodyPr wrap="none" anchor="ctr"/>
          <a:lstStyle/>
          <a:p>
            <a:pPr>
              <a:spcBef>
                <a:spcPct val="0"/>
              </a:spcBef>
            </a:pPr>
            <a:r>
              <a:rPr lang="zh-CN" altLang="en-US" sz="2400">
                <a:ea typeface="楷体_GB2312" pitchFamily="49" charset="-122"/>
              </a:rPr>
              <a:t>执行</a:t>
            </a:r>
          </a:p>
        </p:txBody>
      </p:sp>
      <p:sp>
        <p:nvSpPr>
          <p:cNvPr id="1699896" name="Rectangle 56"/>
          <p:cNvSpPr>
            <a:spLocks noChangeArrowheads="1"/>
          </p:cNvSpPr>
          <p:nvPr/>
        </p:nvSpPr>
        <p:spPr bwMode="auto">
          <a:xfrm>
            <a:off x="6732588" y="4294188"/>
            <a:ext cx="1008062" cy="358775"/>
          </a:xfrm>
          <a:prstGeom prst="rect">
            <a:avLst/>
          </a:prstGeom>
          <a:solidFill>
            <a:srgbClr val="CCFFCC"/>
          </a:solidFill>
          <a:ln w="28575" algn="ctr">
            <a:solidFill>
              <a:schemeClr val="tx1"/>
            </a:solidFill>
            <a:miter lim="800000"/>
            <a:headEnd/>
            <a:tailEnd/>
          </a:ln>
          <a:effectLst/>
        </p:spPr>
        <p:txBody>
          <a:bodyPr wrap="none" anchor="ctr"/>
          <a:lstStyle/>
          <a:p>
            <a:pPr>
              <a:spcBef>
                <a:spcPct val="0"/>
              </a:spcBef>
            </a:pPr>
            <a:r>
              <a:rPr lang="zh-CN" altLang="en-US" sz="2400">
                <a:ea typeface="楷体_GB2312" pitchFamily="49" charset="-122"/>
              </a:rPr>
              <a:t>写回</a:t>
            </a:r>
          </a:p>
        </p:txBody>
      </p:sp>
      <p:sp>
        <p:nvSpPr>
          <p:cNvPr id="1699897" name="Rectangle 57"/>
          <p:cNvSpPr>
            <a:spLocks noChangeArrowheads="1"/>
          </p:cNvSpPr>
          <p:nvPr/>
        </p:nvSpPr>
        <p:spPr bwMode="auto">
          <a:xfrm>
            <a:off x="5724525" y="4652963"/>
            <a:ext cx="1008063" cy="358775"/>
          </a:xfrm>
          <a:prstGeom prst="rect">
            <a:avLst/>
          </a:prstGeom>
          <a:solidFill>
            <a:srgbClr val="FFCCCC"/>
          </a:solidFill>
          <a:ln w="28575" algn="ctr">
            <a:solidFill>
              <a:schemeClr val="tx1"/>
            </a:solidFill>
            <a:miter lim="800000"/>
            <a:headEnd/>
            <a:tailEnd/>
          </a:ln>
          <a:effectLst/>
        </p:spPr>
        <p:txBody>
          <a:bodyPr wrap="none" anchor="ctr"/>
          <a:lstStyle/>
          <a:p>
            <a:pPr>
              <a:spcBef>
                <a:spcPct val="0"/>
              </a:spcBef>
            </a:pPr>
            <a:r>
              <a:rPr lang="zh-CN" altLang="en-US" sz="2400">
                <a:ea typeface="楷体_GB2312" pitchFamily="49" charset="-122"/>
              </a:rPr>
              <a:t>执行</a:t>
            </a:r>
          </a:p>
        </p:txBody>
      </p:sp>
      <p:sp>
        <p:nvSpPr>
          <p:cNvPr id="1699898" name="Rectangle 58"/>
          <p:cNvSpPr>
            <a:spLocks noChangeArrowheads="1"/>
          </p:cNvSpPr>
          <p:nvPr/>
        </p:nvSpPr>
        <p:spPr bwMode="auto">
          <a:xfrm>
            <a:off x="5724525" y="5013325"/>
            <a:ext cx="1008063" cy="358775"/>
          </a:xfrm>
          <a:prstGeom prst="rect">
            <a:avLst/>
          </a:prstGeom>
          <a:solidFill>
            <a:srgbClr val="FFCCCC"/>
          </a:solidFill>
          <a:ln w="28575" algn="ctr">
            <a:solidFill>
              <a:schemeClr val="tx1"/>
            </a:solidFill>
            <a:miter lim="800000"/>
            <a:headEnd/>
            <a:tailEnd/>
          </a:ln>
          <a:effectLst/>
        </p:spPr>
        <p:txBody>
          <a:bodyPr wrap="none" anchor="ctr"/>
          <a:lstStyle/>
          <a:p>
            <a:pPr>
              <a:spcBef>
                <a:spcPct val="0"/>
              </a:spcBef>
            </a:pPr>
            <a:r>
              <a:rPr lang="zh-CN" altLang="en-US" sz="2400">
                <a:ea typeface="楷体_GB2312" pitchFamily="49" charset="-122"/>
              </a:rPr>
              <a:t>执行</a:t>
            </a:r>
          </a:p>
        </p:txBody>
      </p:sp>
      <p:sp>
        <p:nvSpPr>
          <p:cNvPr id="1699899" name="Rectangle 59"/>
          <p:cNvSpPr>
            <a:spLocks noChangeArrowheads="1"/>
          </p:cNvSpPr>
          <p:nvPr/>
        </p:nvSpPr>
        <p:spPr bwMode="auto">
          <a:xfrm>
            <a:off x="468313" y="620713"/>
            <a:ext cx="431800" cy="431800"/>
          </a:xfrm>
          <a:prstGeom prst="rect">
            <a:avLst/>
          </a:prstGeom>
          <a:noFill/>
          <a:ln w="28575" algn="ctr">
            <a:noFill/>
            <a:miter lim="800000"/>
            <a:headEnd/>
            <a:tailEnd/>
          </a:ln>
          <a:effectLst/>
        </p:spPr>
        <p:txBody>
          <a:bodyPr wrap="none"/>
          <a:lstStyle/>
          <a:p>
            <a:pPr>
              <a:spcBef>
                <a:spcPct val="0"/>
              </a:spcBef>
            </a:pPr>
            <a:r>
              <a:rPr lang="en-US" altLang="zh-CN" sz="2400">
                <a:solidFill>
                  <a:srgbClr val="CC0099"/>
                </a:solidFill>
              </a:rPr>
              <a:t>0</a:t>
            </a:r>
            <a:endParaRPr lang="en-US" altLang="zh-CN" sz="2400" baseline="-25000">
              <a:solidFill>
                <a:srgbClr val="CC0099"/>
              </a:solidFill>
            </a:endParaRPr>
          </a:p>
        </p:txBody>
      </p:sp>
      <p:sp>
        <p:nvSpPr>
          <p:cNvPr id="1699900" name="Text Box 60"/>
          <p:cNvSpPr txBox="1">
            <a:spLocks noChangeArrowheads="1"/>
          </p:cNvSpPr>
          <p:nvPr/>
        </p:nvSpPr>
        <p:spPr bwMode="auto">
          <a:xfrm>
            <a:off x="5940425" y="1700213"/>
            <a:ext cx="2879725" cy="1200329"/>
          </a:xfrm>
          <a:prstGeom prst="rect">
            <a:avLst/>
          </a:prstGeom>
          <a:solidFill>
            <a:srgbClr val="FFFF99">
              <a:alpha val="70000"/>
            </a:srgbClr>
          </a:solidFill>
          <a:ln w="28575" algn="ctr">
            <a:solidFill>
              <a:schemeClr val="folHlink"/>
            </a:solidFill>
            <a:miter lim="800000"/>
            <a:headEnd/>
            <a:tailEnd/>
          </a:ln>
          <a:effectLst/>
        </p:spPr>
        <p:txBody>
          <a:bodyPr>
            <a:spAutoFit/>
          </a:bodyPr>
          <a:lstStyle/>
          <a:p>
            <a:pPr algn="l"/>
            <a:r>
              <a:rPr lang="zh-CN" altLang="en-US" sz="2400">
                <a:ea typeface="楷体_GB2312" pitchFamily="49" charset="-122"/>
              </a:rPr>
              <a:t>一个度为</a:t>
            </a:r>
            <a:r>
              <a:rPr lang="en-US" altLang="zh-CN" sz="2400">
                <a:ea typeface="楷体_GB2312" pitchFamily="49" charset="-122"/>
              </a:rPr>
              <a:t>m</a:t>
            </a:r>
            <a:r>
              <a:rPr lang="zh-CN" altLang="en-US" sz="2400">
                <a:ea typeface="楷体_GB2312" pitchFamily="49" charset="-122"/>
              </a:rPr>
              <a:t>的</a:t>
            </a:r>
            <a:r>
              <a:rPr lang="en-US" altLang="zh-CN" sz="2400">
                <a:ea typeface="楷体_GB2312" pitchFamily="49" charset="-122"/>
              </a:rPr>
              <a:t>VLIW</a:t>
            </a:r>
            <a:r>
              <a:rPr lang="zh-CN" altLang="en-US" sz="2400">
                <a:ea typeface="楷体_GB2312" pitchFamily="49" charset="-122"/>
              </a:rPr>
              <a:t>处理器，</a:t>
            </a:r>
            <a:r>
              <a:rPr lang="zh-CN" altLang="en-US" sz="2400" smtClean="0">
                <a:ea typeface="楷体_GB2312" pitchFamily="49" charset="-122"/>
              </a:rPr>
              <a:t>其</a:t>
            </a:r>
            <a:r>
              <a:rPr lang="en-US" altLang="zh-CN" sz="2400" smtClean="0">
                <a:ea typeface="楷体_GB2312" pitchFamily="49" charset="-122"/>
              </a:rPr>
              <a:t/>
            </a:r>
            <a:br>
              <a:rPr lang="en-US" altLang="zh-CN" sz="2400" smtClean="0">
                <a:ea typeface="楷体_GB2312" pitchFamily="49" charset="-122"/>
              </a:rPr>
            </a:br>
            <a:r>
              <a:rPr lang="zh-CN" altLang="en-US" sz="2400" smtClean="0">
                <a:ea typeface="楷体_GB2312" pitchFamily="49" charset="-122"/>
              </a:rPr>
              <a:t>最大 </a:t>
            </a:r>
            <a:r>
              <a:rPr lang="en-US" altLang="zh-CN" sz="2400" smtClean="0">
                <a:ea typeface="楷体_GB2312" pitchFamily="49" charset="-122"/>
              </a:rPr>
              <a:t>IPC</a:t>
            </a:r>
            <a:r>
              <a:rPr lang="en-US" altLang="zh-CN" sz="2400" i="1" smtClean="0">
                <a:ea typeface="楷体_GB2312" pitchFamily="49" charset="-122"/>
              </a:rPr>
              <a:t> </a:t>
            </a:r>
            <a:r>
              <a:rPr lang="en-US" altLang="zh-CN" sz="2400" smtClean="0">
                <a:ea typeface="楷体_GB2312" pitchFamily="49" charset="-122"/>
              </a:rPr>
              <a:t>= m</a:t>
            </a:r>
            <a:r>
              <a:rPr lang="zh-CN" altLang="en-US" sz="2400">
                <a:ea typeface="楷体_GB2312" pitchFamily="49" charset="-122"/>
              </a:rPr>
              <a:t>。 </a:t>
            </a:r>
          </a:p>
        </p:txBody>
      </p:sp>
      <p:sp>
        <p:nvSpPr>
          <p:cNvPr id="1699901" name="Rectangle 61"/>
          <p:cNvSpPr>
            <a:spLocks noChangeArrowheads="1"/>
          </p:cNvSpPr>
          <p:nvPr/>
        </p:nvSpPr>
        <p:spPr bwMode="auto">
          <a:xfrm>
            <a:off x="1187450" y="6021388"/>
            <a:ext cx="6681788" cy="457200"/>
          </a:xfrm>
          <a:prstGeom prst="rect">
            <a:avLst/>
          </a:prstGeom>
          <a:noFill/>
          <a:ln w="28575" algn="ctr">
            <a:noFill/>
            <a:miter lim="800000"/>
            <a:headEnd/>
            <a:tailEnd/>
          </a:ln>
          <a:effectLst/>
        </p:spPr>
        <p:txBody>
          <a:bodyPr wrap="none" anchor="ctr">
            <a:spAutoFit/>
          </a:bodyPr>
          <a:lstStyle/>
          <a:p>
            <a:pPr algn="l">
              <a:spcBef>
                <a:spcPct val="0"/>
              </a:spcBef>
            </a:pPr>
            <a:r>
              <a:rPr kumimoji="1" lang="zh-CN" altLang="en-US" sz="2400">
                <a:solidFill>
                  <a:schemeClr val="bg2"/>
                </a:solidFill>
                <a:ea typeface="楷体_GB2312" pitchFamily="49" charset="-122"/>
              </a:rPr>
              <a:t>图</a:t>
            </a:r>
            <a:r>
              <a:rPr kumimoji="1" lang="en-US" altLang="zh-CN" sz="2400">
                <a:solidFill>
                  <a:schemeClr val="bg2"/>
                </a:solidFill>
                <a:ea typeface="楷体_GB2312" pitchFamily="49" charset="-122"/>
              </a:rPr>
              <a:t>7.30</a:t>
            </a:r>
            <a:r>
              <a:rPr kumimoji="1" lang="en-US" altLang="zh-CN" sz="2400">
                <a:solidFill>
                  <a:schemeClr val="bg2"/>
                </a:solidFill>
                <a:latin typeface="宋体" charset="-122"/>
              </a:rPr>
              <a:t>(</a:t>
            </a:r>
            <a:r>
              <a:rPr kumimoji="1" lang="en-US" altLang="zh-CN" sz="2400">
                <a:solidFill>
                  <a:schemeClr val="bg2"/>
                </a:solidFill>
                <a:ea typeface="楷体_GB2312" pitchFamily="49" charset="-122"/>
              </a:rPr>
              <a:t>b</a:t>
            </a:r>
            <a:r>
              <a:rPr kumimoji="1" lang="en-US" altLang="zh-CN" sz="2400">
                <a:solidFill>
                  <a:schemeClr val="bg2"/>
                </a:solidFill>
                <a:latin typeface="宋体" charset="-122"/>
              </a:rPr>
              <a:t>)</a:t>
            </a:r>
            <a:r>
              <a:rPr kumimoji="1" lang="en-US" altLang="zh-CN" sz="2400">
                <a:solidFill>
                  <a:schemeClr val="bg2"/>
                </a:solidFill>
                <a:ea typeface="楷体_GB2312" pitchFamily="49" charset="-122"/>
              </a:rPr>
              <a:t> VLIW</a:t>
            </a:r>
            <a:r>
              <a:rPr kumimoji="1" lang="zh-CN" altLang="en-US" sz="2400">
                <a:solidFill>
                  <a:schemeClr val="bg2"/>
                </a:solidFill>
                <a:ea typeface="楷体_GB2312" pitchFamily="49" charset="-122"/>
              </a:rPr>
              <a:t>处理器流水线时空图（度</a:t>
            </a:r>
            <a:r>
              <a:rPr kumimoji="1" lang="en-US" altLang="zh-CN" sz="2400">
                <a:solidFill>
                  <a:schemeClr val="bg2"/>
                </a:solidFill>
                <a:ea typeface="楷体_GB2312" pitchFamily="49" charset="-122"/>
              </a:rPr>
              <a:t>m=3</a:t>
            </a:r>
            <a:r>
              <a:rPr kumimoji="1" lang="zh-CN" altLang="en-US" sz="2400">
                <a:solidFill>
                  <a:schemeClr val="bg2"/>
                </a:solidFill>
                <a:ea typeface="楷体_GB2312" pitchFamily="49" charset="-122"/>
              </a:rPr>
              <a:t>）</a:t>
            </a:r>
          </a:p>
        </p:txBody>
      </p:sp>
    </p:spTree>
  </p:cSld>
  <p:clrMapOvr>
    <a:masterClrMapping/>
  </p:clrMapOvr>
  <p:transition spd="med"/>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灯片编号占位符 4"/>
          <p:cNvSpPr>
            <a:spLocks noGrp="1"/>
          </p:cNvSpPr>
          <p:nvPr>
            <p:ph type="sldNum" sz="quarter" idx="11"/>
          </p:nvPr>
        </p:nvSpPr>
        <p:spPr/>
        <p:txBody>
          <a:bodyPr/>
          <a:lstStyle/>
          <a:p>
            <a:fld id="{9DF678A4-C264-4AC4-8694-35029BC87856}" type="slidenum">
              <a:rPr lang="zh-CN" altLang="en-US"/>
              <a:pPr/>
              <a:t>98</a:t>
            </a:fld>
            <a:endParaRPr lang="en-US" altLang="zh-CN"/>
          </a:p>
        </p:txBody>
      </p:sp>
      <p:sp>
        <p:nvSpPr>
          <p:cNvPr id="1769474" name="Rectangle 2"/>
          <p:cNvSpPr>
            <a:spLocks noGrp="1" noChangeArrowheads="1"/>
          </p:cNvSpPr>
          <p:nvPr>
            <p:ph type="title"/>
          </p:nvPr>
        </p:nvSpPr>
        <p:spPr/>
        <p:txBody>
          <a:bodyPr/>
          <a:lstStyle/>
          <a:p>
            <a:r>
              <a:rPr lang="en-US" altLang="zh-CN"/>
              <a:t>7.8.2 </a:t>
            </a:r>
            <a:r>
              <a:rPr lang="zh-CN" altLang="en-US"/>
              <a:t>超长指令字处理器</a:t>
            </a:r>
          </a:p>
        </p:txBody>
      </p:sp>
      <p:sp>
        <p:nvSpPr>
          <p:cNvPr id="1769475" name="Rectangle 3"/>
          <p:cNvSpPr>
            <a:spLocks noGrp="1" noChangeArrowheads="1"/>
          </p:cNvSpPr>
          <p:nvPr>
            <p:ph type="body" idx="1"/>
          </p:nvPr>
        </p:nvSpPr>
        <p:spPr>
          <a:xfrm>
            <a:off x="457200" y="765175"/>
            <a:ext cx="8362950" cy="1079500"/>
          </a:xfrm>
        </p:spPr>
        <p:txBody>
          <a:bodyPr/>
          <a:lstStyle/>
          <a:p>
            <a:pPr marL="355600" indent="-355600">
              <a:buFont typeface="Wingdings" pitchFamily="2" charset="2"/>
              <a:buNone/>
            </a:pPr>
            <a:r>
              <a:rPr lang="en-US" altLang="zh-CN"/>
              <a:t>【</a:t>
            </a:r>
            <a:r>
              <a:rPr lang="zh-CN" altLang="en-US"/>
              <a:t>例</a:t>
            </a:r>
            <a:r>
              <a:rPr lang="en-US" altLang="zh-CN"/>
              <a:t>】</a:t>
            </a:r>
            <a:r>
              <a:rPr lang="zh-CN" altLang="en-US"/>
              <a:t>下图为某</a:t>
            </a:r>
            <a:r>
              <a:rPr lang="en-US" altLang="zh-CN"/>
              <a:t>VLIW</a:t>
            </a:r>
            <a:r>
              <a:rPr lang="zh-CN" altLang="en-US"/>
              <a:t>机的结构框图及指令中操作字段的格式。</a:t>
            </a:r>
          </a:p>
        </p:txBody>
      </p:sp>
      <p:sp>
        <p:nvSpPr>
          <p:cNvPr id="1769477" name="Rectangle 5"/>
          <p:cNvSpPr>
            <a:spLocks noChangeArrowheads="1"/>
          </p:cNvSpPr>
          <p:nvPr/>
        </p:nvSpPr>
        <p:spPr bwMode="auto">
          <a:xfrm>
            <a:off x="522288" y="2108200"/>
            <a:ext cx="838200" cy="2667000"/>
          </a:xfrm>
          <a:prstGeom prst="rect">
            <a:avLst/>
          </a:prstGeom>
          <a:solidFill>
            <a:srgbClr val="FFCCFF"/>
          </a:solidFill>
          <a:ln w="38100">
            <a:solidFill>
              <a:schemeClr val="tx1"/>
            </a:solidFill>
            <a:miter lim="800000"/>
            <a:headEnd/>
            <a:tailEnd/>
          </a:ln>
          <a:effectLst/>
        </p:spPr>
        <p:txBody>
          <a:bodyPr wrap="none" anchor="ctr"/>
          <a:lstStyle/>
          <a:p>
            <a:pPr>
              <a:spcBef>
                <a:spcPct val="0"/>
              </a:spcBef>
            </a:pPr>
            <a:r>
              <a:rPr kumimoji="1" lang="zh-CN" altLang="en-US" sz="2400">
                <a:ea typeface="楷体_GB2312" pitchFamily="49" charset="-122"/>
              </a:rPr>
              <a:t>主</a:t>
            </a:r>
          </a:p>
          <a:p>
            <a:pPr>
              <a:spcBef>
                <a:spcPct val="0"/>
              </a:spcBef>
            </a:pPr>
            <a:r>
              <a:rPr kumimoji="1" lang="zh-CN" altLang="en-US" sz="2400">
                <a:ea typeface="楷体_GB2312" pitchFamily="49" charset="-122"/>
              </a:rPr>
              <a:t>存</a:t>
            </a:r>
            <a:endParaRPr kumimoji="1" lang="zh-CN" altLang="en-US" sz="2400"/>
          </a:p>
        </p:txBody>
      </p:sp>
      <p:sp>
        <p:nvSpPr>
          <p:cNvPr id="1769478" name="Rectangle 6"/>
          <p:cNvSpPr>
            <a:spLocks noChangeArrowheads="1"/>
          </p:cNvSpPr>
          <p:nvPr/>
        </p:nvSpPr>
        <p:spPr bwMode="auto">
          <a:xfrm>
            <a:off x="250825" y="5132388"/>
            <a:ext cx="3168650" cy="534987"/>
          </a:xfrm>
          <a:prstGeom prst="rect">
            <a:avLst/>
          </a:prstGeom>
          <a:noFill/>
          <a:ln w="19050">
            <a:noFill/>
            <a:miter lim="800000"/>
            <a:headEnd/>
            <a:tailEnd/>
          </a:ln>
          <a:effectLst/>
        </p:spPr>
        <p:txBody>
          <a:bodyPr wrap="none" anchor="ctr"/>
          <a:lstStyle/>
          <a:p>
            <a:pPr>
              <a:spcBef>
                <a:spcPct val="0"/>
              </a:spcBef>
            </a:pPr>
            <a:r>
              <a:rPr kumimoji="1" lang="en-US" altLang="zh-CN" sz="2400">
                <a:ea typeface="楷体_GB2312" pitchFamily="49" charset="-122"/>
              </a:rPr>
              <a:t>VLIW</a:t>
            </a:r>
            <a:r>
              <a:rPr kumimoji="1" lang="zh-CN" altLang="en-US" sz="2400">
                <a:ea typeface="楷体_GB2312" pitchFamily="49" charset="-122"/>
              </a:rPr>
              <a:t>中的操作字段：</a:t>
            </a:r>
          </a:p>
        </p:txBody>
      </p:sp>
      <p:sp>
        <p:nvSpPr>
          <p:cNvPr id="1769479" name="Line 7"/>
          <p:cNvSpPr>
            <a:spLocks noChangeShapeType="1"/>
          </p:cNvSpPr>
          <p:nvPr/>
        </p:nvSpPr>
        <p:spPr bwMode="auto">
          <a:xfrm>
            <a:off x="1360488" y="2413000"/>
            <a:ext cx="1981200" cy="0"/>
          </a:xfrm>
          <a:prstGeom prst="line">
            <a:avLst/>
          </a:prstGeom>
          <a:noFill/>
          <a:ln w="38100">
            <a:solidFill>
              <a:srgbClr val="006600"/>
            </a:solidFill>
            <a:round/>
            <a:headEnd type="triangle" w="med" len="lg"/>
            <a:tailEnd type="triangle" w="med" len="lg"/>
          </a:ln>
          <a:effectLst/>
        </p:spPr>
        <p:txBody>
          <a:bodyPr wrap="none" anchor="ctr"/>
          <a:lstStyle/>
          <a:p>
            <a:endParaRPr lang="zh-CN" altLang="en-US"/>
          </a:p>
        </p:txBody>
      </p:sp>
      <p:sp>
        <p:nvSpPr>
          <p:cNvPr id="1769480" name="Rectangle 8"/>
          <p:cNvSpPr>
            <a:spLocks noChangeArrowheads="1"/>
          </p:cNvSpPr>
          <p:nvPr/>
        </p:nvSpPr>
        <p:spPr bwMode="auto">
          <a:xfrm>
            <a:off x="3341688" y="2108200"/>
            <a:ext cx="5334000" cy="609600"/>
          </a:xfrm>
          <a:prstGeom prst="rect">
            <a:avLst/>
          </a:prstGeom>
          <a:solidFill>
            <a:srgbClr val="FFFF99"/>
          </a:solidFill>
          <a:ln w="38100" algn="ctr">
            <a:solidFill>
              <a:schemeClr val="tx1"/>
            </a:solidFill>
            <a:miter lim="800000"/>
            <a:headEnd/>
            <a:tailEnd/>
          </a:ln>
          <a:effectLst/>
        </p:spPr>
        <p:txBody>
          <a:bodyPr wrap="none" anchor="ctr"/>
          <a:lstStyle/>
          <a:p>
            <a:pPr>
              <a:spcBef>
                <a:spcPct val="0"/>
              </a:spcBef>
            </a:pPr>
            <a:r>
              <a:rPr kumimoji="1" lang="en-US" altLang="zh-CN" sz="2400">
                <a:ea typeface="楷体_GB2312" pitchFamily="49" charset="-122"/>
              </a:rPr>
              <a:t>RF</a:t>
            </a:r>
            <a:r>
              <a:rPr kumimoji="1" lang="zh-CN" altLang="en-US" sz="2400">
                <a:ea typeface="楷体_GB2312" pitchFamily="49" charset="-122"/>
              </a:rPr>
              <a:t>（寄存器堆）</a:t>
            </a:r>
          </a:p>
        </p:txBody>
      </p:sp>
      <p:sp>
        <p:nvSpPr>
          <p:cNvPr id="1769481" name="Rectangle 9"/>
          <p:cNvSpPr>
            <a:spLocks noChangeArrowheads="1"/>
          </p:cNvSpPr>
          <p:nvPr/>
        </p:nvSpPr>
        <p:spPr bwMode="auto">
          <a:xfrm>
            <a:off x="3189288" y="3251200"/>
            <a:ext cx="990600" cy="457200"/>
          </a:xfrm>
          <a:prstGeom prst="rect">
            <a:avLst/>
          </a:prstGeom>
          <a:solidFill>
            <a:srgbClr val="CCFF99"/>
          </a:solidFill>
          <a:ln w="38100" algn="ctr">
            <a:solidFill>
              <a:schemeClr val="tx1"/>
            </a:solidFill>
            <a:miter lim="800000"/>
            <a:headEnd/>
            <a:tailEnd/>
          </a:ln>
          <a:effectLst/>
        </p:spPr>
        <p:txBody>
          <a:bodyPr wrap="none" anchor="ctr"/>
          <a:lstStyle/>
          <a:p>
            <a:pPr>
              <a:spcBef>
                <a:spcPct val="0"/>
              </a:spcBef>
            </a:pPr>
            <a:r>
              <a:rPr kumimoji="1" lang="en-US" altLang="zh-CN" sz="2000">
                <a:ea typeface="楷体_GB2312" pitchFamily="49" charset="-122"/>
              </a:rPr>
              <a:t>LD/ST1</a:t>
            </a:r>
          </a:p>
        </p:txBody>
      </p:sp>
      <p:sp>
        <p:nvSpPr>
          <p:cNvPr id="1769482" name="Rectangle 10"/>
          <p:cNvSpPr>
            <a:spLocks noChangeArrowheads="1"/>
          </p:cNvSpPr>
          <p:nvPr/>
        </p:nvSpPr>
        <p:spPr bwMode="auto">
          <a:xfrm>
            <a:off x="4560888" y="3251200"/>
            <a:ext cx="990600" cy="457200"/>
          </a:xfrm>
          <a:prstGeom prst="rect">
            <a:avLst/>
          </a:prstGeom>
          <a:solidFill>
            <a:srgbClr val="CCFF99"/>
          </a:solidFill>
          <a:ln w="38100" algn="ctr">
            <a:solidFill>
              <a:schemeClr val="tx1"/>
            </a:solidFill>
            <a:miter lim="800000"/>
            <a:headEnd/>
            <a:tailEnd/>
          </a:ln>
          <a:effectLst/>
        </p:spPr>
        <p:txBody>
          <a:bodyPr wrap="none" anchor="ctr"/>
          <a:lstStyle/>
          <a:p>
            <a:pPr>
              <a:spcBef>
                <a:spcPct val="0"/>
              </a:spcBef>
            </a:pPr>
            <a:r>
              <a:rPr kumimoji="1" lang="en-US" altLang="zh-CN" sz="2000">
                <a:ea typeface="楷体_GB2312" pitchFamily="49" charset="-122"/>
              </a:rPr>
              <a:t>LD/ST2</a:t>
            </a:r>
          </a:p>
        </p:txBody>
      </p:sp>
      <p:sp>
        <p:nvSpPr>
          <p:cNvPr id="1769483" name="Rectangle 11"/>
          <p:cNvSpPr>
            <a:spLocks noChangeArrowheads="1"/>
          </p:cNvSpPr>
          <p:nvPr/>
        </p:nvSpPr>
        <p:spPr bwMode="auto">
          <a:xfrm>
            <a:off x="5932488" y="3251200"/>
            <a:ext cx="990600" cy="457200"/>
          </a:xfrm>
          <a:prstGeom prst="rect">
            <a:avLst/>
          </a:prstGeom>
          <a:solidFill>
            <a:srgbClr val="CCFF99"/>
          </a:solidFill>
          <a:ln w="38100" algn="ctr">
            <a:solidFill>
              <a:schemeClr val="tx1"/>
            </a:solidFill>
            <a:miter lim="800000"/>
            <a:headEnd/>
            <a:tailEnd/>
          </a:ln>
          <a:effectLst/>
        </p:spPr>
        <p:txBody>
          <a:bodyPr wrap="none" anchor="ctr"/>
          <a:lstStyle/>
          <a:p>
            <a:pPr>
              <a:spcBef>
                <a:spcPct val="0"/>
              </a:spcBef>
            </a:pPr>
            <a:r>
              <a:rPr kumimoji="1" lang="en-US" altLang="zh-CN" sz="2400">
                <a:ea typeface="楷体_GB2312" pitchFamily="49" charset="-122"/>
              </a:rPr>
              <a:t>FADD</a:t>
            </a:r>
          </a:p>
        </p:txBody>
      </p:sp>
      <p:sp>
        <p:nvSpPr>
          <p:cNvPr id="1769484" name="Rectangle 12"/>
          <p:cNvSpPr>
            <a:spLocks noChangeArrowheads="1"/>
          </p:cNvSpPr>
          <p:nvPr/>
        </p:nvSpPr>
        <p:spPr bwMode="auto">
          <a:xfrm>
            <a:off x="7304088" y="3251200"/>
            <a:ext cx="990600" cy="457200"/>
          </a:xfrm>
          <a:prstGeom prst="rect">
            <a:avLst/>
          </a:prstGeom>
          <a:solidFill>
            <a:srgbClr val="CCFF99"/>
          </a:solidFill>
          <a:ln w="38100" algn="ctr">
            <a:solidFill>
              <a:schemeClr val="tx1"/>
            </a:solidFill>
            <a:miter lim="800000"/>
            <a:headEnd/>
            <a:tailEnd/>
          </a:ln>
          <a:effectLst/>
        </p:spPr>
        <p:txBody>
          <a:bodyPr wrap="none" anchor="ctr"/>
          <a:lstStyle/>
          <a:p>
            <a:pPr>
              <a:spcBef>
                <a:spcPct val="0"/>
              </a:spcBef>
            </a:pPr>
            <a:r>
              <a:rPr kumimoji="1" lang="en-US" altLang="zh-CN" sz="2400">
                <a:ea typeface="楷体_GB2312" pitchFamily="49" charset="-122"/>
              </a:rPr>
              <a:t>FMUL</a:t>
            </a:r>
          </a:p>
        </p:txBody>
      </p:sp>
      <p:sp>
        <p:nvSpPr>
          <p:cNvPr id="1769485" name="Line 13"/>
          <p:cNvSpPr>
            <a:spLocks noChangeShapeType="1"/>
          </p:cNvSpPr>
          <p:nvPr/>
        </p:nvSpPr>
        <p:spPr bwMode="auto">
          <a:xfrm>
            <a:off x="3494088" y="2717800"/>
            <a:ext cx="0" cy="533400"/>
          </a:xfrm>
          <a:prstGeom prst="line">
            <a:avLst/>
          </a:prstGeom>
          <a:noFill/>
          <a:ln w="38100">
            <a:solidFill>
              <a:srgbClr val="006600"/>
            </a:solidFill>
            <a:round/>
            <a:headEnd/>
            <a:tailEnd type="triangle" w="med" len="lg"/>
          </a:ln>
          <a:effectLst/>
        </p:spPr>
        <p:txBody>
          <a:bodyPr wrap="none" anchor="ctr"/>
          <a:lstStyle/>
          <a:p>
            <a:endParaRPr lang="zh-CN" altLang="en-US"/>
          </a:p>
        </p:txBody>
      </p:sp>
      <p:sp>
        <p:nvSpPr>
          <p:cNvPr id="1769486" name="Line 14"/>
          <p:cNvSpPr>
            <a:spLocks noChangeShapeType="1"/>
          </p:cNvSpPr>
          <p:nvPr/>
        </p:nvSpPr>
        <p:spPr bwMode="auto">
          <a:xfrm>
            <a:off x="3951288" y="2717800"/>
            <a:ext cx="0" cy="533400"/>
          </a:xfrm>
          <a:prstGeom prst="line">
            <a:avLst/>
          </a:prstGeom>
          <a:noFill/>
          <a:ln w="38100">
            <a:solidFill>
              <a:srgbClr val="006600"/>
            </a:solidFill>
            <a:round/>
            <a:headEnd/>
            <a:tailEnd type="triangle" w="med" len="lg"/>
          </a:ln>
          <a:effectLst/>
        </p:spPr>
        <p:txBody>
          <a:bodyPr wrap="none" anchor="ctr"/>
          <a:lstStyle/>
          <a:p>
            <a:endParaRPr lang="zh-CN" altLang="en-US"/>
          </a:p>
        </p:txBody>
      </p:sp>
      <p:sp>
        <p:nvSpPr>
          <p:cNvPr id="1769487" name="Line 15"/>
          <p:cNvSpPr>
            <a:spLocks noChangeShapeType="1"/>
          </p:cNvSpPr>
          <p:nvPr/>
        </p:nvSpPr>
        <p:spPr bwMode="auto">
          <a:xfrm>
            <a:off x="4789488" y="2717800"/>
            <a:ext cx="0" cy="533400"/>
          </a:xfrm>
          <a:prstGeom prst="line">
            <a:avLst/>
          </a:prstGeom>
          <a:noFill/>
          <a:ln w="38100">
            <a:solidFill>
              <a:srgbClr val="006600"/>
            </a:solidFill>
            <a:round/>
            <a:headEnd/>
            <a:tailEnd type="triangle" w="med" len="lg"/>
          </a:ln>
          <a:effectLst/>
        </p:spPr>
        <p:txBody>
          <a:bodyPr wrap="none" anchor="ctr"/>
          <a:lstStyle/>
          <a:p>
            <a:endParaRPr lang="zh-CN" altLang="en-US"/>
          </a:p>
        </p:txBody>
      </p:sp>
      <p:sp>
        <p:nvSpPr>
          <p:cNvPr id="1769488" name="Line 16"/>
          <p:cNvSpPr>
            <a:spLocks noChangeShapeType="1"/>
          </p:cNvSpPr>
          <p:nvPr/>
        </p:nvSpPr>
        <p:spPr bwMode="auto">
          <a:xfrm>
            <a:off x="5246688" y="2717800"/>
            <a:ext cx="0" cy="533400"/>
          </a:xfrm>
          <a:prstGeom prst="line">
            <a:avLst/>
          </a:prstGeom>
          <a:noFill/>
          <a:ln w="38100">
            <a:solidFill>
              <a:srgbClr val="006600"/>
            </a:solidFill>
            <a:round/>
            <a:headEnd/>
            <a:tailEnd type="triangle" w="med" len="lg"/>
          </a:ln>
          <a:effectLst/>
        </p:spPr>
        <p:txBody>
          <a:bodyPr wrap="none" anchor="ctr"/>
          <a:lstStyle/>
          <a:p>
            <a:endParaRPr lang="zh-CN" altLang="en-US"/>
          </a:p>
        </p:txBody>
      </p:sp>
      <p:sp>
        <p:nvSpPr>
          <p:cNvPr id="1769489" name="Line 17"/>
          <p:cNvSpPr>
            <a:spLocks noChangeShapeType="1"/>
          </p:cNvSpPr>
          <p:nvPr/>
        </p:nvSpPr>
        <p:spPr bwMode="auto">
          <a:xfrm>
            <a:off x="6237288" y="2717800"/>
            <a:ext cx="0" cy="533400"/>
          </a:xfrm>
          <a:prstGeom prst="line">
            <a:avLst/>
          </a:prstGeom>
          <a:noFill/>
          <a:ln w="38100">
            <a:solidFill>
              <a:srgbClr val="006600"/>
            </a:solidFill>
            <a:round/>
            <a:headEnd/>
            <a:tailEnd type="triangle" w="med" len="lg"/>
          </a:ln>
          <a:effectLst/>
        </p:spPr>
        <p:txBody>
          <a:bodyPr wrap="none" anchor="ctr"/>
          <a:lstStyle/>
          <a:p>
            <a:endParaRPr lang="zh-CN" altLang="en-US"/>
          </a:p>
        </p:txBody>
      </p:sp>
      <p:sp>
        <p:nvSpPr>
          <p:cNvPr id="1769490" name="Line 18"/>
          <p:cNvSpPr>
            <a:spLocks noChangeShapeType="1"/>
          </p:cNvSpPr>
          <p:nvPr/>
        </p:nvSpPr>
        <p:spPr bwMode="auto">
          <a:xfrm>
            <a:off x="6694488" y="2717800"/>
            <a:ext cx="0" cy="533400"/>
          </a:xfrm>
          <a:prstGeom prst="line">
            <a:avLst/>
          </a:prstGeom>
          <a:noFill/>
          <a:ln w="38100">
            <a:solidFill>
              <a:srgbClr val="006600"/>
            </a:solidFill>
            <a:round/>
            <a:headEnd/>
            <a:tailEnd type="triangle" w="med" len="lg"/>
          </a:ln>
          <a:effectLst/>
        </p:spPr>
        <p:txBody>
          <a:bodyPr wrap="none" anchor="ctr"/>
          <a:lstStyle/>
          <a:p>
            <a:endParaRPr lang="zh-CN" altLang="en-US"/>
          </a:p>
        </p:txBody>
      </p:sp>
      <p:sp>
        <p:nvSpPr>
          <p:cNvPr id="1769491" name="Line 19"/>
          <p:cNvSpPr>
            <a:spLocks noChangeShapeType="1"/>
          </p:cNvSpPr>
          <p:nvPr/>
        </p:nvSpPr>
        <p:spPr bwMode="auto">
          <a:xfrm>
            <a:off x="7532688" y="2717800"/>
            <a:ext cx="0" cy="533400"/>
          </a:xfrm>
          <a:prstGeom prst="line">
            <a:avLst/>
          </a:prstGeom>
          <a:noFill/>
          <a:ln w="38100">
            <a:solidFill>
              <a:srgbClr val="006600"/>
            </a:solidFill>
            <a:round/>
            <a:headEnd/>
            <a:tailEnd type="triangle" w="med" len="lg"/>
          </a:ln>
          <a:effectLst/>
        </p:spPr>
        <p:txBody>
          <a:bodyPr wrap="none" anchor="ctr"/>
          <a:lstStyle/>
          <a:p>
            <a:endParaRPr lang="zh-CN" altLang="en-US"/>
          </a:p>
        </p:txBody>
      </p:sp>
      <p:sp>
        <p:nvSpPr>
          <p:cNvPr id="1769492" name="Line 20"/>
          <p:cNvSpPr>
            <a:spLocks noChangeShapeType="1"/>
          </p:cNvSpPr>
          <p:nvPr/>
        </p:nvSpPr>
        <p:spPr bwMode="auto">
          <a:xfrm>
            <a:off x="7989888" y="2717800"/>
            <a:ext cx="0" cy="533400"/>
          </a:xfrm>
          <a:prstGeom prst="line">
            <a:avLst/>
          </a:prstGeom>
          <a:noFill/>
          <a:ln w="38100">
            <a:solidFill>
              <a:srgbClr val="006600"/>
            </a:solidFill>
            <a:round/>
            <a:headEnd/>
            <a:tailEnd type="triangle" w="med" len="lg"/>
          </a:ln>
          <a:effectLst/>
        </p:spPr>
        <p:txBody>
          <a:bodyPr wrap="none" anchor="ctr"/>
          <a:lstStyle/>
          <a:p>
            <a:endParaRPr lang="zh-CN" altLang="en-US"/>
          </a:p>
        </p:txBody>
      </p:sp>
      <p:sp>
        <p:nvSpPr>
          <p:cNvPr id="1769493" name="Line 21"/>
          <p:cNvSpPr>
            <a:spLocks noChangeShapeType="1"/>
          </p:cNvSpPr>
          <p:nvPr/>
        </p:nvSpPr>
        <p:spPr bwMode="auto">
          <a:xfrm flipV="1">
            <a:off x="4332288" y="2717800"/>
            <a:ext cx="0" cy="1371600"/>
          </a:xfrm>
          <a:prstGeom prst="line">
            <a:avLst/>
          </a:prstGeom>
          <a:noFill/>
          <a:ln w="38100">
            <a:solidFill>
              <a:srgbClr val="006600"/>
            </a:solidFill>
            <a:round/>
            <a:headEnd/>
            <a:tailEnd type="triangle" w="med" len="lg"/>
          </a:ln>
          <a:effectLst/>
        </p:spPr>
        <p:txBody>
          <a:bodyPr wrap="none" anchor="ctr"/>
          <a:lstStyle/>
          <a:p>
            <a:endParaRPr lang="zh-CN" altLang="en-US"/>
          </a:p>
        </p:txBody>
      </p:sp>
      <p:sp>
        <p:nvSpPr>
          <p:cNvPr id="1769494" name="Line 22"/>
          <p:cNvSpPr>
            <a:spLocks noChangeShapeType="1"/>
          </p:cNvSpPr>
          <p:nvPr/>
        </p:nvSpPr>
        <p:spPr bwMode="auto">
          <a:xfrm>
            <a:off x="3646488" y="3708400"/>
            <a:ext cx="0" cy="381000"/>
          </a:xfrm>
          <a:prstGeom prst="line">
            <a:avLst/>
          </a:prstGeom>
          <a:noFill/>
          <a:ln w="38100">
            <a:solidFill>
              <a:srgbClr val="006600"/>
            </a:solidFill>
            <a:round/>
            <a:headEnd/>
            <a:tailEnd type="triangle" w="med" len="lg"/>
          </a:ln>
          <a:effectLst/>
        </p:spPr>
        <p:txBody>
          <a:bodyPr wrap="none" anchor="ctr"/>
          <a:lstStyle/>
          <a:p>
            <a:endParaRPr lang="zh-CN" altLang="en-US"/>
          </a:p>
        </p:txBody>
      </p:sp>
      <p:sp>
        <p:nvSpPr>
          <p:cNvPr id="1769495" name="Line 23"/>
          <p:cNvSpPr>
            <a:spLocks noChangeShapeType="1"/>
          </p:cNvSpPr>
          <p:nvPr/>
        </p:nvSpPr>
        <p:spPr bwMode="auto">
          <a:xfrm flipH="1">
            <a:off x="1360488" y="4089400"/>
            <a:ext cx="2971800" cy="0"/>
          </a:xfrm>
          <a:prstGeom prst="line">
            <a:avLst/>
          </a:prstGeom>
          <a:noFill/>
          <a:ln w="38100">
            <a:solidFill>
              <a:srgbClr val="006600"/>
            </a:solidFill>
            <a:round/>
            <a:headEnd/>
            <a:tailEnd type="triangle" w="med" len="lg"/>
          </a:ln>
          <a:effectLst/>
        </p:spPr>
        <p:txBody>
          <a:bodyPr wrap="none" anchor="ctr"/>
          <a:lstStyle/>
          <a:p>
            <a:endParaRPr lang="zh-CN" altLang="en-US"/>
          </a:p>
        </p:txBody>
      </p:sp>
      <p:sp>
        <p:nvSpPr>
          <p:cNvPr id="1769496" name="Line 24"/>
          <p:cNvSpPr>
            <a:spLocks noChangeShapeType="1"/>
          </p:cNvSpPr>
          <p:nvPr/>
        </p:nvSpPr>
        <p:spPr bwMode="auto">
          <a:xfrm>
            <a:off x="5018088" y="3708400"/>
            <a:ext cx="0" cy="762000"/>
          </a:xfrm>
          <a:prstGeom prst="line">
            <a:avLst/>
          </a:prstGeom>
          <a:noFill/>
          <a:ln w="38100">
            <a:solidFill>
              <a:srgbClr val="006600"/>
            </a:solidFill>
            <a:round/>
            <a:headEnd/>
            <a:tailEnd type="triangle" w="med" len="lg"/>
          </a:ln>
          <a:effectLst/>
        </p:spPr>
        <p:txBody>
          <a:bodyPr wrap="none" anchor="ctr"/>
          <a:lstStyle/>
          <a:p>
            <a:endParaRPr lang="zh-CN" altLang="en-US"/>
          </a:p>
        </p:txBody>
      </p:sp>
      <p:sp>
        <p:nvSpPr>
          <p:cNvPr id="1769497" name="Line 25"/>
          <p:cNvSpPr>
            <a:spLocks noChangeShapeType="1"/>
          </p:cNvSpPr>
          <p:nvPr/>
        </p:nvSpPr>
        <p:spPr bwMode="auto">
          <a:xfrm flipH="1">
            <a:off x="1360488" y="4470400"/>
            <a:ext cx="4343400" cy="0"/>
          </a:xfrm>
          <a:prstGeom prst="line">
            <a:avLst/>
          </a:prstGeom>
          <a:noFill/>
          <a:ln w="38100">
            <a:solidFill>
              <a:srgbClr val="006600"/>
            </a:solidFill>
            <a:round/>
            <a:headEnd/>
            <a:tailEnd type="triangle" w="med" len="lg"/>
          </a:ln>
          <a:effectLst/>
        </p:spPr>
        <p:txBody>
          <a:bodyPr wrap="none" anchor="ctr"/>
          <a:lstStyle/>
          <a:p>
            <a:endParaRPr lang="zh-CN" altLang="en-US"/>
          </a:p>
        </p:txBody>
      </p:sp>
      <p:sp>
        <p:nvSpPr>
          <p:cNvPr id="1769498" name="Line 26"/>
          <p:cNvSpPr>
            <a:spLocks noChangeShapeType="1"/>
          </p:cNvSpPr>
          <p:nvPr/>
        </p:nvSpPr>
        <p:spPr bwMode="auto">
          <a:xfrm flipV="1">
            <a:off x="5703888" y="2717800"/>
            <a:ext cx="0" cy="1752600"/>
          </a:xfrm>
          <a:prstGeom prst="line">
            <a:avLst/>
          </a:prstGeom>
          <a:noFill/>
          <a:ln w="38100">
            <a:solidFill>
              <a:srgbClr val="006600"/>
            </a:solidFill>
            <a:round/>
            <a:headEnd/>
            <a:tailEnd type="triangle" w="med" len="lg"/>
          </a:ln>
          <a:effectLst/>
        </p:spPr>
        <p:txBody>
          <a:bodyPr wrap="none" anchor="ctr"/>
          <a:lstStyle/>
          <a:p>
            <a:endParaRPr lang="zh-CN" altLang="en-US"/>
          </a:p>
        </p:txBody>
      </p:sp>
      <p:sp>
        <p:nvSpPr>
          <p:cNvPr id="1769499" name="Line 27"/>
          <p:cNvSpPr>
            <a:spLocks noChangeShapeType="1"/>
          </p:cNvSpPr>
          <p:nvPr/>
        </p:nvSpPr>
        <p:spPr bwMode="auto">
          <a:xfrm>
            <a:off x="6389688" y="3708400"/>
            <a:ext cx="0" cy="381000"/>
          </a:xfrm>
          <a:prstGeom prst="line">
            <a:avLst/>
          </a:prstGeom>
          <a:noFill/>
          <a:ln w="38100">
            <a:solidFill>
              <a:srgbClr val="006600"/>
            </a:solidFill>
            <a:round/>
            <a:headEnd/>
            <a:tailEnd/>
          </a:ln>
          <a:effectLst/>
        </p:spPr>
        <p:txBody>
          <a:bodyPr wrap="none" anchor="ctr"/>
          <a:lstStyle/>
          <a:p>
            <a:endParaRPr lang="zh-CN" altLang="en-US"/>
          </a:p>
        </p:txBody>
      </p:sp>
      <p:sp>
        <p:nvSpPr>
          <p:cNvPr id="1769500" name="Line 28"/>
          <p:cNvSpPr>
            <a:spLocks noChangeShapeType="1"/>
          </p:cNvSpPr>
          <p:nvPr/>
        </p:nvSpPr>
        <p:spPr bwMode="auto">
          <a:xfrm>
            <a:off x="6389688" y="4089400"/>
            <a:ext cx="685800" cy="0"/>
          </a:xfrm>
          <a:prstGeom prst="line">
            <a:avLst/>
          </a:prstGeom>
          <a:noFill/>
          <a:ln w="38100">
            <a:solidFill>
              <a:srgbClr val="006600"/>
            </a:solidFill>
            <a:round/>
            <a:headEnd/>
            <a:tailEnd/>
          </a:ln>
          <a:effectLst/>
        </p:spPr>
        <p:txBody>
          <a:bodyPr wrap="none" anchor="ctr"/>
          <a:lstStyle/>
          <a:p>
            <a:endParaRPr lang="zh-CN" altLang="en-US"/>
          </a:p>
        </p:txBody>
      </p:sp>
      <p:sp>
        <p:nvSpPr>
          <p:cNvPr id="1769501" name="Line 29"/>
          <p:cNvSpPr>
            <a:spLocks noChangeShapeType="1"/>
          </p:cNvSpPr>
          <p:nvPr/>
        </p:nvSpPr>
        <p:spPr bwMode="auto">
          <a:xfrm flipV="1">
            <a:off x="7075488" y="2717800"/>
            <a:ext cx="0" cy="1371600"/>
          </a:xfrm>
          <a:prstGeom prst="line">
            <a:avLst/>
          </a:prstGeom>
          <a:noFill/>
          <a:ln w="38100">
            <a:solidFill>
              <a:srgbClr val="006600"/>
            </a:solidFill>
            <a:round/>
            <a:headEnd/>
            <a:tailEnd type="triangle" w="med" len="lg"/>
          </a:ln>
          <a:effectLst/>
        </p:spPr>
        <p:txBody>
          <a:bodyPr wrap="none" anchor="ctr"/>
          <a:lstStyle/>
          <a:p>
            <a:endParaRPr lang="zh-CN" altLang="en-US"/>
          </a:p>
        </p:txBody>
      </p:sp>
      <p:sp>
        <p:nvSpPr>
          <p:cNvPr id="1769502" name="Line 30"/>
          <p:cNvSpPr>
            <a:spLocks noChangeShapeType="1"/>
          </p:cNvSpPr>
          <p:nvPr/>
        </p:nvSpPr>
        <p:spPr bwMode="auto">
          <a:xfrm>
            <a:off x="7761288" y="3708400"/>
            <a:ext cx="0" cy="381000"/>
          </a:xfrm>
          <a:prstGeom prst="line">
            <a:avLst/>
          </a:prstGeom>
          <a:noFill/>
          <a:ln w="38100">
            <a:solidFill>
              <a:srgbClr val="006600"/>
            </a:solidFill>
            <a:round/>
            <a:headEnd/>
            <a:tailEnd/>
          </a:ln>
          <a:effectLst/>
        </p:spPr>
        <p:txBody>
          <a:bodyPr wrap="none" anchor="ctr"/>
          <a:lstStyle/>
          <a:p>
            <a:endParaRPr lang="zh-CN" altLang="en-US"/>
          </a:p>
        </p:txBody>
      </p:sp>
      <p:sp>
        <p:nvSpPr>
          <p:cNvPr id="1769503" name="Line 31"/>
          <p:cNvSpPr>
            <a:spLocks noChangeShapeType="1"/>
          </p:cNvSpPr>
          <p:nvPr/>
        </p:nvSpPr>
        <p:spPr bwMode="auto">
          <a:xfrm>
            <a:off x="7761288" y="4089400"/>
            <a:ext cx="685800" cy="0"/>
          </a:xfrm>
          <a:prstGeom prst="line">
            <a:avLst/>
          </a:prstGeom>
          <a:noFill/>
          <a:ln w="38100">
            <a:solidFill>
              <a:srgbClr val="006600"/>
            </a:solidFill>
            <a:round/>
            <a:headEnd/>
            <a:tailEnd/>
          </a:ln>
          <a:effectLst/>
        </p:spPr>
        <p:txBody>
          <a:bodyPr wrap="none" anchor="ctr"/>
          <a:lstStyle/>
          <a:p>
            <a:endParaRPr lang="zh-CN" altLang="en-US"/>
          </a:p>
        </p:txBody>
      </p:sp>
      <p:sp>
        <p:nvSpPr>
          <p:cNvPr id="1769504" name="Line 32"/>
          <p:cNvSpPr>
            <a:spLocks noChangeShapeType="1"/>
          </p:cNvSpPr>
          <p:nvPr/>
        </p:nvSpPr>
        <p:spPr bwMode="auto">
          <a:xfrm flipV="1">
            <a:off x="8447088" y="2717800"/>
            <a:ext cx="0" cy="1371600"/>
          </a:xfrm>
          <a:prstGeom prst="line">
            <a:avLst/>
          </a:prstGeom>
          <a:noFill/>
          <a:ln w="38100">
            <a:solidFill>
              <a:srgbClr val="006600"/>
            </a:solidFill>
            <a:round/>
            <a:headEnd/>
            <a:tailEnd type="triangle" w="med" len="lg"/>
          </a:ln>
          <a:effectLst/>
        </p:spPr>
        <p:txBody>
          <a:bodyPr wrap="none" anchor="ctr"/>
          <a:lstStyle/>
          <a:p>
            <a:endParaRPr lang="zh-CN" altLang="en-US"/>
          </a:p>
        </p:txBody>
      </p:sp>
      <p:sp>
        <p:nvSpPr>
          <p:cNvPr id="1769505" name="Rectangle 33"/>
          <p:cNvSpPr>
            <a:spLocks noChangeArrowheads="1"/>
          </p:cNvSpPr>
          <p:nvPr/>
        </p:nvSpPr>
        <p:spPr bwMode="auto">
          <a:xfrm>
            <a:off x="3276600" y="5168900"/>
            <a:ext cx="1371600" cy="457200"/>
          </a:xfrm>
          <a:prstGeom prst="rect">
            <a:avLst/>
          </a:prstGeom>
          <a:noFill/>
          <a:ln w="38100" algn="ctr">
            <a:solidFill>
              <a:schemeClr val="tx1"/>
            </a:solidFill>
            <a:miter lim="800000"/>
            <a:headEnd/>
            <a:tailEnd/>
          </a:ln>
          <a:effectLst/>
        </p:spPr>
        <p:txBody>
          <a:bodyPr wrap="none" anchor="ctr"/>
          <a:lstStyle/>
          <a:p>
            <a:pPr>
              <a:spcBef>
                <a:spcPct val="0"/>
              </a:spcBef>
            </a:pPr>
            <a:r>
              <a:rPr kumimoji="1" lang="en-US" altLang="zh-CN" sz="2400">
                <a:ea typeface="楷体_GB2312" pitchFamily="49" charset="-122"/>
              </a:rPr>
              <a:t>LD/ST1</a:t>
            </a:r>
          </a:p>
        </p:txBody>
      </p:sp>
      <p:sp>
        <p:nvSpPr>
          <p:cNvPr id="1769506" name="Rectangle 34"/>
          <p:cNvSpPr>
            <a:spLocks noChangeArrowheads="1"/>
          </p:cNvSpPr>
          <p:nvPr/>
        </p:nvSpPr>
        <p:spPr bwMode="auto">
          <a:xfrm>
            <a:off x="4648200" y="5168900"/>
            <a:ext cx="1371600" cy="457200"/>
          </a:xfrm>
          <a:prstGeom prst="rect">
            <a:avLst/>
          </a:prstGeom>
          <a:noFill/>
          <a:ln w="38100" algn="ctr">
            <a:solidFill>
              <a:schemeClr val="tx1"/>
            </a:solidFill>
            <a:miter lim="800000"/>
            <a:headEnd/>
            <a:tailEnd/>
          </a:ln>
          <a:effectLst/>
        </p:spPr>
        <p:txBody>
          <a:bodyPr wrap="none" anchor="ctr"/>
          <a:lstStyle/>
          <a:p>
            <a:pPr>
              <a:spcBef>
                <a:spcPct val="0"/>
              </a:spcBef>
            </a:pPr>
            <a:r>
              <a:rPr kumimoji="1" lang="en-US" altLang="zh-CN" sz="2400">
                <a:ea typeface="楷体_GB2312" pitchFamily="49" charset="-122"/>
              </a:rPr>
              <a:t>LD/ST2</a:t>
            </a:r>
          </a:p>
        </p:txBody>
      </p:sp>
      <p:sp>
        <p:nvSpPr>
          <p:cNvPr id="1769507" name="Rectangle 35"/>
          <p:cNvSpPr>
            <a:spLocks noChangeArrowheads="1"/>
          </p:cNvSpPr>
          <p:nvPr/>
        </p:nvSpPr>
        <p:spPr bwMode="auto">
          <a:xfrm>
            <a:off x="6019800" y="5168900"/>
            <a:ext cx="1371600" cy="457200"/>
          </a:xfrm>
          <a:prstGeom prst="rect">
            <a:avLst/>
          </a:prstGeom>
          <a:noFill/>
          <a:ln w="38100" algn="ctr">
            <a:solidFill>
              <a:schemeClr val="tx1"/>
            </a:solidFill>
            <a:miter lim="800000"/>
            <a:headEnd/>
            <a:tailEnd/>
          </a:ln>
          <a:effectLst/>
        </p:spPr>
        <p:txBody>
          <a:bodyPr wrap="none" anchor="ctr"/>
          <a:lstStyle/>
          <a:p>
            <a:pPr>
              <a:spcBef>
                <a:spcPct val="0"/>
              </a:spcBef>
            </a:pPr>
            <a:r>
              <a:rPr kumimoji="1" lang="en-US" altLang="zh-CN" sz="2400">
                <a:ea typeface="楷体_GB2312" pitchFamily="49" charset="-122"/>
              </a:rPr>
              <a:t>FADD</a:t>
            </a:r>
          </a:p>
        </p:txBody>
      </p:sp>
      <p:sp>
        <p:nvSpPr>
          <p:cNvPr id="1769508" name="Rectangle 36"/>
          <p:cNvSpPr>
            <a:spLocks noChangeArrowheads="1"/>
          </p:cNvSpPr>
          <p:nvPr/>
        </p:nvSpPr>
        <p:spPr bwMode="auto">
          <a:xfrm>
            <a:off x="7391400" y="5168900"/>
            <a:ext cx="1371600" cy="457200"/>
          </a:xfrm>
          <a:prstGeom prst="rect">
            <a:avLst/>
          </a:prstGeom>
          <a:noFill/>
          <a:ln w="38100" algn="ctr">
            <a:solidFill>
              <a:schemeClr val="tx1"/>
            </a:solidFill>
            <a:miter lim="800000"/>
            <a:headEnd/>
            <a:tailEnd/>
          </a:ln>
          <a:effectLst/>
        </p:spPr>
        <p:txBody>
          <a:bodyPr wrap="none" anchor="ctr"/>
          <a:lstStyle/>
          <a:p>
            <a:pPr>
              <a:spcBef>
                <a:spcPct val="0"/>
              </a:spcBef>
            </a:pPr>
            <a:r>
              <a:rPr kumimoji="1" lang="en-US" altLang="zh-CN" sz="2400">
                <a:ea typeface="楷体_GB2312" pitchFamily="49" charset="-122"/>
              </a:rPr>
              <a:t>FMUL</a:t>
            </a:r>
          </a:p>
        </p:txBody>
      </p:sp>
      <p:sp>
        <p:nvSpPr>
          <p:cNvPr id="1769509" name="Rectangle 37"/>
          <p:cNvSpPr>
            <a:spLocks noChangeArrowheads="1"/>
          </p:cNvSpPr>
          <p:nvPr/>
        </p:nvSpPr>
        <p:spPr bwMode="auto">
          <a:xfrm>
            <a:off x="3419475" y="5635625"/>
            <a:ext cx="990600" cy="457200"/>
          </a:xfrm>
          <a:prstGeom prst="rect">
            <a:avLst/>
          </a:prstGeom>
          <a:noFill/>
          <a:ln w="19050" algn="ctr">
            <a:noFill/>
            <a:miter lim="800000"/>
            <a:headEnd/>
            <a:tailEnd/>
          </a:ln>
          <a:effectLst/>
        </p:spPr>
        <p:txBody>
          <a:bodyPr wrap="none" anchor="ctr"/>
          <a:lstStyle/>
          <a:p>
            <a:pPr>
              <a:spcBef>
                <a:spcPct val="0"/>
              </a:spcBef>
            </a:pPr>
            <a:r>
              <a:rPr kumimoji="1" lang="zh-CN" altLang="en-US" sz="2400">
                <a:latin typeface="楷体_GB2312" pitchFamily="49" charset="-122"/>
                <a:ea typeface="楷体_GB2312" pitchFamily="49" charset="-122"/>
              </a:rPr>
              <a:t>存</a:t>
            </a:r>
            <a:r>
              <a:rPr kumimoji="1" lang="en-US" altLang="zh-CN" sz="2400">
                <a:latin typeface="楷体_GB2312" pitchFamily="49" charset="-122"/>
                <a:ea typeface="楷体_GB2312" pitchFamily="49" charset="-122"/>
              </a:rPr>
              <a:t>/</a:t>
            </a:r>
            <a:r>
              <a:rPr kumimoji="1" lang="zh-CN" altLang="en-US" sz="2400">
                <a:latin typeface="楷体_GB2312" pitchFamily="49" charset="-122"/>
                <a:ea typeface="楷体_GB2312" pitchFamily="49" charset="-122"/>
              </a:rPr>
              <a:t>取</a:t>
            </a:r>
            <a:r>
              <a:rPr kumimoji="1" lang="en-US" altLang="zh-CN" sz="2400">
                <a:latin typeface="楷体_GB2312" pitchFamily="49" charset="-122"/>
                <a:ea typeface="楷体_GB2312" pitchFamily="49" charset="-122"/>
              </a:rPr>
              <a:t>1</a:t>
            </a:r>
          </a:p>
        </p:txBody>
      </p:sp>
      <p:sp>
        <p:nvSpPr>
          <p:cNvPr id="1769510" name="Rectangle 38"/>
          <p:cNvSpPr>
            <a:spLocks noChangeArrowheads="1"/>
          </p:cNvSpPr>
          <p:nvPr/>
        </p:nvSpPr>
        <p:spPr bwMode="auto">
          <a:xfrm>
            <a:off x="4791075" y="5635625"/>
            <a:ext cx="990600" cy="457200"/>
          </a:xfrm>
          <a:prstGeom prst="rect">
            <a:avLst/>
          </a:prstGeom>
          <a:noFill/>
          <a:ln w="19050" algn="ctr">
            <a:noFill/>
            <a:miter lim="800000"/>
            <a:headEnd/>
            <a:tailEnd/>
          </a:ln>
          <a:effectLst/>
        </p:spPr>
        <p:txBody>
          <a:bodyPr wrap="none" anchor="ctr"/>
          <a:lstStyle/>
          <a:p>
            <a:pPr>
              <a:spcBef>
                <a:spcPct val="0"/>
              </a:spcBef>
            </a:pPr>
            <a:r>
              <a:rPr kumimoji="1" lang="zh-CN" altLang="en-US" sz="2400">
                <a:latin typeface="楷体_GB2312" pitchFamily="49" charset="-122"/>
                <a:ea typeface="楷体_GB2312" pitchFamily="49" charset="-122"/>
              </a:rPr>
              <a:t>存</a:t>
            </a:r>
            <a:r>
              <a:rPr kumimoji="1" lang="en-US" altLang="zh-CN" sz="2400">
                <a:latin typeface="楷体_GB2312" pitchFamily="49" charset="-122"/>
                <a:ea typeface="楷体_GB2312" pitchFamily="49" charset="-122"/>
              </a:rPr>
              <a:t>/</a:t>
            </a:r>
            <a:r>
              <a:rPr kumimoji="1" lang="zh-CN" altLang="en-US" sz="2400">
                <a:latin typeface="楷体_GB2312" pitchFamily="49" charset="-122"/>
                <a:ea typeface="楷体_GB2312" pitchFamily="49" charset="-122"/>
              </a:rPr>
              <a:t>取</a:t>
            </a:r>
            <a:r>
              <a:rPr kumimoji="1" lang="en-US" altLang="zh-CN" sz="2400">
                <a:latin typeface="楷体_GB2312" pitchFamily="49" charset="-122"/>
                <a:ea typeface="楷体_GB2312" pitchFamily="49" charset="-122"/>
              </a:rPr>
              <a:t>2</a:t>
            </a:r>
          </a:p>
        </p:txBody>
      </p:sp>
      <p:sp>
        <p:nvSpPr>
          <p:cNvPr id="1769511" name="Rectangle 39"/>
          <p:cNvSpPr>
            <a:spLocks noChangeArrowheads="1"/>
          </p:cNvSpPr>
          <p:nvPr/>
        </p:nvSpPr>
        <p:spPr bwMode="auto">
          <a:xfrm>
            <a:off x="6162675" y="5635625"/>
            <a:ext cx="990600" cy="457200"/>
          </a:xfrm>
          <a:prstGeom prst="rect">
            <a:avLst/>
          </a:prstGeom>
          <a:noFill/>
          <a:ln w="19050" algn="ctr">
            <a:noFill/>
            <a:miter lim="800000"/>
            <a:headEnd/>
            <a:tailEnd/>
          </a:ln>
          <a:effectLst/>
        </p:spPr>
        <p:txBody>
          <a:bodyPr wrap="none" anchor="ctr"/>
          <a:lstStyle/>
          <a:p>
            <a:pPr>
              <a:spcBef>
                <a:spcPct val="0"/>
              </a:spcBef>
            </a:pPr>
            <a:r>
              <a:rPr kumimoji="1" lang="zh-CN" altLang="en-US" sz="2400">
                <a:latin typeface="楷体_GB2312" pitchFamily="49" charset="-122"/>
                <a:ea typeface="楷体_GB2312" pitchFamily="49" charset="-122"/>
              </a:rPr>
              <a:t>浮点加</a:t>
            </a:r>
          </a:p>
        </p:txBody>
      </p:sp>
      <p:sp>
        <p:nvSpPr>
          <p:cNvPr id="1769512" name="Rectangle 40"/>
          <p:cNvSpPr>
            <a:spLocks noChangeArrowheads="1"/>
          </p:cNvSpPr>
          <p:nvPr/>
        </p:nvSpPr>
        <p:spPr bwMode="auto">
          <a:xfrm>
            <a:off x="7610475" y="5635625"/>
            <a:ext cx="990600" cy="457200"/>
          </a:xfrm>
          <a:prstGeom prst="rect">
            <a:avLst/>
          </a:prstGeom>
          <a:noFill/>
          <a:ln w="19050" algn="ctr">
            <a:noFill/>
            <a:miter lim="800000"/>
            <a:headEnd/>
            <a:tailEnd/>
          </a:ln>
          <a:effectLst/>
        </p:spPr>
        <p:txBody>
          <a:bodyPr wrap="none" anchor="ctr"/>
          <a:lstStyle/>
          <a:p>
            <a:pPr>
              <a:spcBef>
                <a:spcPct val="0"/>
              </a:spcBef>
            </a:pPr>
            <a:r>
              <a:rPr kumimoji="1" lang="zh-CN" altLang="en-US" sz="2400">
                <a:latin typeface="楷体_GB2312" pitchFamily="49" charset="-122"/>
                <a:ea typeface="楷体_GB2312" pitchFamily="49" charset="-122"/>
              </a:rPr>
              <a:t>浮点乘</a:t>
            </a:r>
          </a:p>
        </p:txBody>
      </p:sp>
      <p:sp>
        <p:nvSpPr>
          <p:cNvPr id="1769513" name="AutoShape 41">
            <a:hlinkClick r:id="" action="ppaction://hlinkshowjump?jump=lastslideviewed" highlightClick="1"/>
          </p:cNvPr>
          <p:cNvSpPr>
            <a:spLocks noChangeArrowheads="1"/>
          </p:cNvSpPr>
          <p:nvPr/>
        </p:nvSpPr>
        <p:spPr bwMode="auto">
          <a:xfrm>
            <a:off x="8459788" y="188913"/>
            <a:ext cx="504825" cy="503237"/>
          </a:xfrm>
          <a:prstGeom prst="actionButtonReturn">
            <a:avLst/>
          </a:prstGeom>
          <a:solidFill>
            <a:srgbClr val="9999FF"/>
          </a:solidFill>
          <a:ln w="28575">
            <a:noFill/>
            <a:miter lim="800000"/>
            <a:headEnd/>
            <a:tailEnd/>
          </a:ln>
          <a:effectLst/>
        </p:spPr>
        <p:txBody>
          <a:bodyPr wrap="none" anchor="ctr"/>
          <a:lstStyle/>
          <a:p>
            <a:endParaRPr lang="zh-CN" altLang="en-US"/>
          </a:p>
        </p:txBody>
      </p:sp>
    </p:spTree>
  </p:cSld>
  <p:clrMapOvr>
    <a:masterClrMapping/>
  </p:clrMapOvr>
  <p:transition spd="med"/>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F9000537-4CA8-44F0-AE29-26DF980EA023}" type="slidenum">
              <a:rPr lang="zh-CN" altLang="en-US"/>
              <a:pPr/>
              <a:t>99</a:t>
            </a:fld>
            <a:endParaRPr lang="en-US" altLang="zh-CN"/>
          </a:p>
        </p:txBody>
      </p:sp>
      <p:sp>
        <p:nvSpPr>
          <p:cNvPr id="1772546" name="Rectangle 2"/>
          <p:cNvSpPr>
            <a:spLocks noGrp="1" noChangeArrowheads="1"/>
          </p:cNvSpPr>
          <p:nvPr>
            <p:ph type="title"/>
          </p:nvPr>
        </p:nvSpPr>
        <p:spPr/>
        <p:txBody>
          <a:bodyPr/>
          <a:lstStyle/>
          <a:p>
            <a:r>
              <a:rPr lang="en-US" altLang="zh-CN"/>
              <a:t>7.8.2 </a:t>
            </a:r>
            <a:r>
              <a:rPr lang="zh-CN" altLang="en-US"/>
              <a:t>超长指令字处理器</a:t>
            </a:r>
          </a:p>
        </p:txBody>
      </p:sp>
      <p:sp>
        <p:nvSpPr>
          <p:cNvPr id="1772547" name="Rectangle 3"/>
          <p:cNvSpPr>
            <a:spLocks noGrp="1" noChangeArrowheads="1"/>
          </p:cNvSpPr>
          <p:nvPr>
            <p:ph type="body" idx="1"/>
          </p:nvPr>
        </p:nvSpPr>
        <p:spPr>
          <a:xfrm>
            <a:off x="457200" y="765175"/>
            <a:ext cx="8362950" cy="5903913"/>
          </a:xfrm>
        </p:spPr>
        <p:txBody>
          <a:bodyPr/>
          <a:lstStyle/>
          <a:p>
            <a:pPr marL="0" indent="0">
              <a:buFont typeface="Wingdings" pitchFamily="2" charset="2"/>
              <a:buNone/>
            </a:pPr>
            <a:r>
              <a:rPr lang="en-US" altLang="zh-CN"/>
              <a:t>【</a:t>
            </a:r>
            <a:r>
              <a:rPr lang="zh-CN" altLang="en-US"/>
              <a:t>例</a:t>
            </a:r>
            <a:r>
              <a:rPr lang="en-US" altLang="zh-CN"/>
              <a:t>】</a:t>
            </a:r>
            <a:endParaRPr lang="zh-CN" altLang="en-US"/>
          </a:p>
          <a:p>
            <a:pPr marL="0" indent="0">
              <a:buClrTx/>
              <a:buSzTx/>
              <a:buFontTx/>
              <a:buNone/>
            </a:pPr>
            <a:r>
              <a:rPr lang="zh-CN" altLang="en-US">
                <a:ea typeface="楷体_GB2312" pitchFamily="49" charset="-122"/>
              </a:rPr>
              <a:t>要执行以下赋值语句。</a:t>
            </a:r>
          </a:p>
          <a:p>
            <a:pPr marL="0" indent="0">
              <a:buClrTx/>
              <a:buSzTx/>
              <a:buFontTx/>
              <a:buNone/>
            </a:pPr>
            <a:r>
              <a:rPr lang="zh-CN" altLang="en-US">
                <a:solidFill>
                  <a:srgbClr val="0000FF"/>
                </a:solidFill>
                <a:ea typeface="楷体_GB2312" pitchFamily="49" charset="-122"/>
              </a:rPr>
              <a:t>		   	</a:t>
            </a:r>
            <a:r>
              <a:rPr lang="en-US" altLang="zh-CN">
                <a:solidFill>
                  <a:srgbClr val="0000FF"/>
                </a:solidFill>
                <a:ea typeface="楷体_GB2312" pitchFamily="49" charset="-122"/>
              </a:rPr>
              <a:t>C = A + B</a:t>
            </a:r>
          </a:p>
          <a:p>
            <a:pPr marL="0" indent="0">
              <a:buClrTx/>
              <a:buSzTx/>
              <a:buFontTx/>
              <a:buNone/>
            </a:pPr>
            <a:r>
              <a:rPr lang="en-US" altLang="zh-CN">
                <a:solidFill>
                  <a:srgbClr val="0000FF"/>
                </a:solidFill>
                <a:ea typeface="楷体_GB2312" pitchFamily="49" charset="-122"/>
              </a:rPr>
              <a:t>			K = I + J</a:t>
            </a:r>
          </a:p>
          <a:p>
            <a:pPr marL="0" indent="0">
              <a:buClrTx/>
              <a:buSzTx/>
              <a:buFontTx/>
              <a:buNone/>
            </a:pPr>
            <a:r>
              <a:rPr lang="en-US" altLang="zh-CN">
                <a:solidFill>
                  <a:srgbClr val="0000FF"/>
                </a:solidFill>
                <a:ea typeface="楷体_GB2312" pitchFamily="49" charset="-122"/>
              </a:rPr>
              <a:t>			L = M - K</a:t>
            </a:r>
          </a:p>
          <a:p>
            <a:pPr marL="0" indent="0">
              <a:buClrTx/>
              <a:buSzTx/>
              <a:buFontTx/>
              <a:buNone/>
            </a:pPr>
            <a:r>
              <a:rPr lang="en-US" altLang="zh-CN">
                <a:solidFill>
                  <a:srgbClr val="0000FF"/>
                </a:solidFill>
                <a:ea typeface="楷体_GB2312" pitchFamily="49" charset="-122"/>
              </a:rPr>
              <a:t>			Q = C </a:t>
            </a:r>
            <a:r>
              <a:rPr lang="en-US" altLang="zh-CN">
                <a:solidFill>
                  <a:srgbClr val="0000FF"/>
                </a:solidFill>
                <a:ea typeface="楷体_GB2312" pitchFamily="49" charset="-122"/>
                <a:sym typeface="Symbol" pitchFamily="18" charset="2"/>
              </a:rPr>
              <a:t> K</a:t>
            </a:r>
          </a:p>
          <a:p>
            <a:pPr marL="0" indent="0">
              <a:buClrTx/>
              <a:buSzTx/>
              <a:buFontTx/>
              <a:buNone/>
            </a:pPr>
            <a:r>
              <a:rPr lang="zh-CN" altLang="en-US">
                <a:ea typeface="楷体_GB2312" pitchFamily="49" charset="-122"/>
                <a:sym typeface="Symbol" pitchFamily="18" charset="2"/>
              </a:rPr>
              <a:t>        假设 </a:t>
            </a:r>
            <a:r>
              <a:rPr lang="en-US" altLang="zh-CN">
                <a:solidFill>
                  <a:srgbClr val="006600"/>
                </a:solidFill>
                <a:ea typeface="楷体_GB2312" pitchFamily="49" charset="-122"/>
                <a:sym typeface="Symbol" pitchFamily="18" charset="2"/>
              </a:rPr>
              <a:t>LOAD</a:t>
            </a:r>
            <a:r>
              <a:rPr lang="en-US" altLang="zh-CN">
                <a:ea typeface="楷体_GB2312" pitchFamily="49" charset="-122"/>
                <a:sym typeface="Symbol" pitchFamily="18" charset="2"/>
              </a:rPr>
              <a:t>/</a:t>
            </a:r>
            <a:r>
              <a:rPr lang="en-US" altLang="zh-CN">
                <a:solidFill>
                  <a:srgbClr val="006600"/>
                </a:solidFill>
                <a:ea typeface="楷体_GB2312" pitchFamily="49" charset="-122"/>
                <a:sym typeface="Symbol" pitchFamily="18" charset="2"/>
              </a:rPr>
              <a:t>STORE</a:t>
            </a:r>
            <a:r>
              <a:rPr lang="zh-CN" altLang="en-US">
                <a:ea typeface="楷体_GB2312" pitchFamily="49" charset="-122"/>
                <a:sym typeface="Symbol" pitchFamily="18" charset="2"/>
              </a:rPr>
              <a:t>、</a:t>
            </a:r>
            <a:r>
              <a:rPr lang="en-US" altLang="zh-CN">
                <a:solidFill>
                  <a:srgbClr val="006600"/>
                </a:solidFill>
                <a:ea typeface="楷体_GB2312" pitchFamily="49" charset="-122"/>
                <a:sym typeface="Symbol" pitchFamily="18" charset="2"/>
              </a:rPr>
              <a:t>FADD </a:t>
            </a:r>
            <a:r>
              <a:rPr lang="zh-CN" altLang="en-US">
                <a:ea typeface="楷体_GB2312" pitchFamily="49" charset="-122"/>
                <a:sym typeface="Symbol" pitchFamily="18" charset="2"/>
              </a:rPr>
              <a:t>一个周期完成，</a:t>
            </a:r>
          </a:p>
          <a:p>
            <a:pPr marL="0" indent="0">
              <a:buClrTx/>
              <a:buSzTx/>
              <a:buFontTx/>
              <a:buNone/>
            </a:pPr>
            <a:r>
              <a:rPr lang="en-US" altLang="zh-CN">
                <a:solidFill>
                  <a:srgbClr val="006600"/>
                </a:solidFill>
                <a:ea typeface="楷体_GB2312" pitchFamily="49" charset="-122"/>
                <a:sym typeface="Symbol" pitchFamily="18" charset="2"/>
              </a:rPr>
              <a:t>FMUL </a:t>
            </a:r>
            <a:r>
              <a:rPr lang="zh-CN" altLang="en-US">
                <a:ea typeface="楷体_GB2312" pitchFamily="49" charset="-122"/>
                <a:sym typeface="Symbol" pitchFamily="18" charset="2"/>
              </a:rPr>
              <a:t>二个周期完成。</a:t>
            </a:r>
          </a:p>
          <a:p>
            <a:pPr marL="0" indent="0">
              <a:buClrTx/>
              <a:buSzTx/>
              <a:buFontTx/>
              <a:buNone/>
            </a:pPr>
            <a:r>
              <a:rPr lang="zh-CN" altLang="en-US">
                <a:ea typeface="楷体_GB2312" pitchFamily="49" charset="-122"/>
                <a:sym typeface="Symbol" pitchFamily="18" charset="2"/>
              </a:rPr>
              <a:t>        若按串行操作进行，则其所用的指令序列如下图所示。共需</a:t>
            </a:r>
            <a:r>
              <a:rPr lang="en-US" altLang="zh-CN">
                <a:solidFill>
                  <a:srgbClr val="FF0000"/>
                </a:solidFill>
                <a:ea typeface="楷体_GB2312" pitchFamily="49" charset="-122"/>
                <a:sym typeface="Symbol" pitchFamily="18" charset="2"/>
              </a:rPr>
              <a:t>14</a:t>
            </a:r>
            <a:r>
              <a:rPr lang="zh-CN" altLang="en-US">
                <a:ea typeface="楷体_GB2312" pitchFamily="49" charset="-122"/>
                <a:sym typeface="Symbol" pitchFamily="18" charset="2"/>
              </a:rPr>
              <a:t>个周期。</a:t>
            </a:r>
            <a:endParaRPr lang="zh-CN" altLang="en-US"/>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99"/>
        </a:solidFill>
        <a:ln w="2857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2800" b="1" i="0" u="none" strike="noStrike" cap="none" normalizeH="0" baseline="0" smtClean="0">
            <a:ln>
              <a:noFill/>
            </a:ln>
            <a:solidFill>
              <a:schemeClr val="tx1"/>
            </a:solidFill>
            <a:effectLst/>
            <a:latin typeface="Times New Roman" pitchFamily="18" charset="0"/>
            <a:ea typeface="宋体" charset="-122"/>
          </a:defRPr>
        </a:defPPr>
      </a:lstStyle>
    </a:spDef>
    <a:lnDef>
      <a:spPr bwMode="auto">
        <a:xfrm>
          <a:off x="0" y="0"/>
          <a:ext cx="1" cy="1"/>
        </a:xfrm>
        <a:custGeom>
          <a:avLst/>
          <a:gdLst/>
          <a:ahLst/>
          <a:cxnLst/>
          <a:rect l="0" t="0" r="0" b="0"/>
          <a:pathLst/>
        </a:custGeom>
        <a:solidFill>
          <a:srgbClr val="FFFF99"/>
        </a:solidFill>
        <a:ln w="2857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2800" b="1" i="0" u="none" strike="noStrike" cap="none" normalizeH="0" baseline="0" smtClean="0">
            <a:ln>
              <a:noFill/>
            </a:ln>
            <a:solidFill>
              <a:schemeClr val="tx1"/>
            </a:solidFill>
            <a:effectLst/>
            <a:latin typeface="Times New Roman" pitchFamily="18" charset="0"/>
            <a:ea typeface="宋体" charset="-122"/>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31922</TotalTime>
  <Words>9398</Words>
  <Application>Microsoft Office PowerPoint</Application>
  <PresentationFormat>全屏显示(4:3)</PresentationFormat>
  <Paragraphs>2175</Paragraphs>
  <Slides>124</Slides>
  <Notes>4</Notes>
  <HiddenSlides>5</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124</vt:i4>
      </vt:variant>
    </vt:vector>
  </HeadingPairs>
  <TitlesOfParts>
    <vt:vector size="138" baseType="lpstr">
      <vt:lpstr>Arial Unicode MS</vt:lpstr>
      <vt:lpstr>黑体</vt:lpstr>
      <vt:lpstr>华文行楷</vt:lpstr>
      <vt:lpstr>楷体_GB2312</vt:lpstr>
      <vt:lpstr>宋体</vt:lpstr>
      <vt:lpstr>Arial</vt:lpstr>
      <vt:lpstr>Arial Black</vt:lpstr>
      <vt:lpstr>Courier New</vt:lpstr>
      <vt:lpstr>Symbol</vt:lpstr>
      <vt:lpstr>Times New Roman</vt:lpstr>
      <vt:lpstr>Wingdings</vt:lpstr>
      <vt:lpstr>Pixel</vt:lpstr>
      <vt:lpstr>公式</vt:lpstr>
      <vt:lpstr>文档</vt:lpstr>
      <vt:lpstr>PowerPoint 演示文稿</vt:lpstr>
      <vt:lpstr>PowerPoint 演示文稿</vt:lpstr>
      <vt:lpstr>PowerPoint 演示文稿</vt:lpstr>
      <vt:lpstr>7.5.1 流水线的基本性能问题</vt:lpstr>
      <vt:lpstr>7.5.1 流水线的基本性能问题</vt:lpstr>
      <vt:lpstr>7.5.2 结构相关</vt:lpstr>
      <vt:lpstr>7.5.3 数据相关</vt:lpstr>
      <vt:lpstr>7.5.3 数据相关</vt:lpstr>
      <vt:lpstr>7.5.3 数据相关</vt:lpstr>
      <vt:lpstr>7.5.3 数据相关</vt:lpstr>
      <vt:lpstr>7.5.3 数据相关</vt:lpstr>
      <vt:lpstr>7.5.3 数据相关</vt:lpstr>
      <vt:lpstr>7.5.3 数据相关</vt:lpstr>
      <vt:lpstr>7.5.3 数据相关</vt:lpstr>
      <vt:lpstr>7.5.3 数据相关</vt:lpstr>
      <vt:lpstr>7.5.4 控制相关</vt:lpstr>
      <vt:lpstr>7.5.4 控制相关－对条件分支指令的处理方法</vt:lpstr>
      <vt:lpstr>7.5.4 控制相关－对条件分支指令的处理方法</vt:lpstr>
      <vt:lpstr>7.5.4 控制相关－对条件分支指令的处理方法</vt:lpstr>
      <vt:lpstr>7.5.4 控制相关－对条件分支指令的处理方法</vt:lpstr>
      <vt:lpstr>7.5.4 控制相关－对条件分支指令的处理方法</vt:lpstr>
      <vt:lpstr>7.5.4 控制相关－对条件分支指令的处理方法</vt:lpstr>
      <vt:lpstr>7.5.4 控制相关－对条件分支指令的处理方法</vt:lpstr>
      <vt:lpstr>7.5.4 控制相关－对条件分支指令的处理方法</vt:lpstr>
      <vt:lpstr>7.5.4 控制相关－对条件分支指令的处理方法</vt:lpstr>
      <vt:lpstr>7.5.4 控制相关－对条件分支指令的处理方法</vt:lpstr>
      <vt:lpstr>7.5.4 控制相关－对条件分支指令的处理方法</vt:lpstr>
      <vt:lpstr>7.5.4 控制相关－对条件分支指令的处理方法</vt:lpstr>
      <vt:lpstr>7.5.4 控制相关－对条件分支指令的处理方法</vt:lpstr>
      <vt:lpstr>7.5.4 控制相关－对条件分支指令的处理方法</vt:lpstr>
      <vt:lpstr>7.5.4 控制相关－对条件分支指令的处理方法</vt:lpstr>
      <vt:lpstr>7.5.4 控制相关－对条件分支指令的处理方法</vt:lpstr>
      <vt:lpstr>7.5.4 控制相关－对条件分支指令的处理方法</vt:lpstr>
      <vt:lpstr>7.5.4 控制相关－对条件分支指令的处理方法</vt:lpstr>
      <vt:lpstr>7.5.4 控制相关－对条件分支指令的处理方法</vt:lpstr>
      <vt:lpstr>7.5.4 控制相关－对条件分支指令的处理方法</vt:lpstr>
      <vt:lpstr>7.5.4 控制相关－对条件分支指令的处理方法</vt:lpstr>
      <vt:lpstr>7.5.4 控制相关－对条件分支指令的处理方法</vt:lpstr>
      <vt:lpstr>7.5.4 控制相关－对条件分支指令的处理方法</vt:lpstr>
      <vt:lpstr>PowerPoint 演示文稿</vt:lpstr>
      <vt:lpstr>7.5.4 控制相关－对条件分支指令的处理方法</vt:lpstr>
      <vt:lpstr>7.5.4 控制相关－对条件分支指令的处理方法</vt:lpstr>
      <vt:lpstr>7.5.4 控制相关－对条件分支指令的处理方法</vt:lpstr>
      <vt:lpstr>7.5.4 控制相关－带转移开销的流水线性能</vt:lpstr>
      <vt:lpstr>PowerPoint 演示文稿</vt:lpstr>
      <vt:lpstr>7.6 指令级并行概念</vt:lpstr>
      <vt:lpstr>7.6.1 指令流水线的限制</vt:lpstr>
      <vt:lpstr>7.6.2 突破限制的途径</vt:lpstr>
      <vt:lpstr>7.6.2 突破限制的途径</vt:lpstr>
      <vt:lpstr>7.6.2 突破限制的途径</vt:lpstr>
      <vt:lpstr>PowerPoint 演示文稿</vt:lpstr>
      <vt:lpstr>7.7 提高指令级并行的技术</vt:lpstr>
      <vt:lpstr>7.7.1 程序的相关</vt:lpstr>
      <vt:lpstr>7.7.2 指令调度</vt:lpstr>
      <vt:lpstr>7.7.3 乱序执行和寄存器重命名</vt:lpstr>
      <vt:lpstr>7.7.3 乱序执行和寄存器重命名 －计分板</vt:lpstr>
      <vt:lpstr>PowerPoint 演示文稿</vt:lpstr>
      <vt:lpstr>7.7.3 乱序执行和寄存器重命名 －计分板</vt:lpstr>
      <vt:lpstr>7.7.3 乱序执行和寄存器重命名 －计分板</vt:lpstr>
      <vt:lpstr>7.7.3 乱序执行和寄存器重命名 －计分板</vt:lpstr>
      <vt:lpstr>7.7.3 乱序执行和寄存器重命名 －Tomasulo算法</vt:lpstr>
      <vt:lpstr>7.7.3 乱序执行和寄存器重命名 －Tomasulo算法</vt:lpstr>
      <vt:lpstr>7.7.3 乱序执行和寄存器重命名 －Tomasulo算法</vt:lpstr>
      <vt:lpstr>7.7.3 乱序执行和寄存器重命名 －Tomasulo算法</vt:lpstr>
      <vt:lpstr>PowerPoint 演示文稿</vt:lpstr>
      <vt:lpstr>7.7.3 乱序执行和寄存器重命名 －Tomasulo算法</vt:lpstr>
      <vt:lpstr>7.7.3 乱序执行和寄存器重命名 －Tomasulo算法</vt:lpstr>
      <vt:lpstr>PowerPoint 演示文稿</vt:lpstr>
      <vt:lpstr>PowerPoint 演示文稿</vt:lpstr>
      <vt:lpstr>7.7.3 乱序执行和寄存器重命名 －Tomasulo算法</vt:lpstr>
      <vt:lpstr>7.7.3 乱序执行和寄存器重命名 －Tomasulo算法</vt:lpstr>
      <vt:lpstr>PowerPoint 演示文稿</vt:lpstr>
      <vt:lpstr>7.7.3 乱序执行和寄存器重命名 －Tomasulo算法</vt:lpstr>
      <vt:lpstr>7.7.3 乱序执行和寄存器重命名 －Tomasulo算法</vt:lpstr>
      <vt:lpstr>7.7.3 乱序执行和寄存器重命名 －Tomasulo算法</vt:lpstr>
      <vt:lpstr>7.7.3 乱序执行和寄存器重命名 －Tomasulo算法</vt:lpstr>
      <vt:lpstr>7.7.3 乱序执行和寄存器重命名 －Tomasulo算法</vt:lpstr>
      <vt:lpstr>7.7.4 推测执行</vt:lpstr>
      <vt:lpstr>7.7.4 推测执行</vt:lpstr>
      <vt:lpstr>流水机器的中断处理</vt:lpstr>
      <vt:lpstr>流水机器的中断处理</vt:lpstr>
      <vt:lpstr>流水机器的中断处理</vt:lpstr>
      <vt:lpstr>PowerPoint 演示文稿</vt:lpstr>
      <vt:lpstr>7.8 多发射处理器</vt:lpstr>
      <vt:lpstr>7.8 多发射处理器</vt:lpstr>
      <vt:lpstr>7.8 多发射处理器</vt:lpstr>
      <vt:lpstr>7.8.1 超标量处理器</vt:lpstr>
      <vt:lpstr>7.8.1 超标量处理器</vt:lpstr>
      <vt:lpstr>7.8.1 超标量处理器</vt:lpstr>
      <vt:lpstr>7.8.1 超标量处理器</vt:lpstr>
      <vt:lpstr>7.8.1 超标量处理器</vt:lpstr>
      <vt:lpstr>7.8.2 超长指令字处理器</vt:lpstr>
      <vt:lpstr>7.8.2 超长指令字处理器</vt:lpstr>
      <vt:lpstr>7.8.2 超长指令字处理器</vt:lpstr>
      <vt:lpstr>7.8.2 超长指令字处理器</vt:lpstr>
      <vt:lpstr>7.8.2 超长指令字处理器</vt:lpstr>
      <vt:lpstr>7.8.2 超长指令字处理器</vt:lpstr>
      <vt:lpstr>7.8.2 超长指令字处理器</vt:lpstr>
      <vt:lpstr>7.8.2 超长指令字处理器</vt:lpstr>
      <vt:lpstr>7.8.2 超长指令字处理器</vt:lpstr>
      <vt:lpstr>7.8.2 超长指令字处理器</vt:lpstr>
      <vt:lpstr>7.8.2 超长指令字处理器</vt:lpstr>
      <vt:lpstr>7.8.2 超长指令字处理器</vt:lpstr>
      <vt:lpstr>7.8.2 超长指令字处理器</vt:lpstr>
      <vt:lpstr>7.8.2 超长指令字处理器</vt:lpstr>
      <vt:lpstr>7.8.2 超长指令字处理器</vt:lpstr>
      <vt:lpstr>7.8.2 超长指令字处理器</vt:lpstr>
      <vt:lpstr>7.8.2 超长指令字处理器</vt:lpstr>
      <vt:lpstr>7.8.2 超长指令字处理器</vt:lpstr>
      <vt:lpstr>7.8.2 超长指令字处理器</vt:lpstr>
      <vt:lpstr>7.8.2 超长指令字处理器</vt:lpstr>
      <vt:lpstr>7.8.2 超长指令字处理器</vt:lpstr>
      <vt:lpstr>7.8.2 超长指令字处理器</vt:lpstr>
      <vt:lpstr>7.8.2 超长指令字处理器</vt:lpstr>
      <vt:lpstr>7.8.2 超长指令字处理器</vt:lpstr>
      <vt:lpstr>7.8.2 超长指令字处理器</vt:lpstr>
      <vt:lpstr>7.8.2 超长指令字处理器</vt:lpstr>
      <vt:lpstr>7.8.2 超长指令字处理器</vt:lpstr>
      <vt:lpstr>7.8.2 超长指令字处理器</vt:lpstr>
      <vt:lpstr>7.8.2 超长指令字处理器</vt:lpstr>
      <vt:lpstr>7.8.2 超长指令字处理器</vt:lpstr>
      <vt:lpstr>7.8.3 多发射处理器的限制</vt:lpstr>
      <vt:lpstr>PowerPoint 演示文稿</vt:lpstr>
      <vt:lpstr>7.9 指令级并行的限制</vt:lpstr>
    </vt:vector>
  </TitlesOfParts>
  <Company>西安电子科技大学 计算机学院</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计算机组成与体系结构</dc:title>
  <dc:subject>第7章 流水线技术与指令级并行</dc:subject>
  <dc:creator>车向泉</dc:creator>
  <dc:description>7.5 指令流水线的性能提高_x000d_
7.6 指令级并行概念_x000d_
7.7 提高指令级并行的技术_x000d_
7.8 多发射处理器_x000d_
7.9 指令级并行的限制</dc:description>
  <cp:lastModifiedBy>车向泉</cp:lastModifiedBy>
  <cp:revision>1365</cp:revision>
  <dcterms:created xsi:type="dcterms:W3CDTF">1601-01-01T00:00:00Z</dcterms:created>
  <dcterms:modified xsi:type="dcterms:W3CDTF">2018-06-21T14:25:43Z</dcterms:modified>
</cp:coreProperties>
</file>