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1174" r:id="rId2"/>
    <p:sldId id="1244" r:id="rId3"/>
    <p:sldId id="1243" r:id="rId4"/>
    <p:sldId id="1240" r:id="rId5"/>
    <p:sldId id="1245" r:id="rId6"/>
    <p:sldId id="1246" r:id="rId7"/>
    <p:sldId id="1247" r:id="rId8"/>
    <p:sldId id="1248" r:id="rId9"/>
    <p:sldId id="1241" r:id="rId10"/>
    <p:sldId id="1242" r:id="rId11"/>
    <p:sldId id="1249" r:id="rId12"/>
    <p:sldId id="1250" r:id="rId13"/>
    <p:sldId id="1251" r:id="rId14"/>
    <p:sldId id="1252" r:id="rId15"/>
    <p:sldId id="1262" r:id="rId16"/>
    <p:sldId id="1253" r:id="rId17"/>
    <p:sldId id="1254" r:id="rId18"/>
    <p:sldId id="1255" r:id="rId19"/>
    <p:sldId id="1256" r:id="rId20"/>
    <p:sldId id="1257" r:id="rId21"/>
    <p:sldId id="1261" r:id="rId22"/>
    <p:sldId id="1258" r:id="rId23"/>
    <p:sldId id="1263" r:id="rId24"/>
    <p:sldId id="1259" r:id="rId25"/>
    <p:sldId id="1260" r:id="rId26"/>
    <p:sldId id="1264" r:id="rId27"/>
    <p:sldId id="1265" r:id="rId28"/>
    <p:sldId id="1266" r:id="rId29"/>
    <p:sldId id="1267" r:id="rId30"/>
    <p:sldId id="1268" r:id="rId31"/>
    <p:sldId id="1275" r:id="rId32"/>
    <p:sldId id="1270" r:id="rId33"/>
    <p:sldId id="1276" r:id="rId34"/>
    <p:sldId id="1271" r:id="rId35"/>
    <p:sldId id="1277" r:id="rId36"/>
    <p:sldId id="1269" r:id="rId37"/>
    <p:sldId id="1274" r:id="rId38"/>
    <p:sldId id="1278" r:id="rId39"/>
    <p:sldId id="1279" r:id="rId40"/>
    <p:sldId id="1295" r:id="rId41"/>
    <p:sldId id="1280" r:id="rId42"/>
    <p:sldId id="1281" r:id="rId43"/>
    <p:sldId id="1282" r:id="rId44"/>
    <p:sldId id="1283" r:id="rId45"/>
    <p:sldId id="1284" r:id="rId46"/>
    <p:sldId id="1296" r:id="rId47"/>
    <p:sldId id="1285" r:id="rId48"/>
    <p:sldId id="1286" r:id="rId49"/>
    <p:sldId id="1287" r:id="rId50"/>
    <p:sldId id="1288" r:id="rId51"/>
    <p:sldId id="1289" r:id="rId52"/>
    <p:sldId id="1291" r:id="rId53"/>
    <p:sldId id="1292" r:id="rId54"/>
    <p:sldId id="1293" r:id="rId55"/>
    <p:sldId id="1294" r:id="rId56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CCFF"/>
    <a:srgbClr val="0000FF"/>
    <a:srgbClr val="FFCCFF"/>
    <a:srgbClr val="FFFF99"/>
    <a:srgbClr val="FF66FF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6095" autoAdjust="0"/>
  </p:normalViewPr>
  <p:slideViewPr>
    <p:cSldViewPr>
      <p:cViewPr varScale="1">
        <p:scale>
          <a:sx n="109" d="100"/>
          <a:sy n="109" d="100"/>
        </p:scale>
        <p:origin x="2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49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39.xml"/><Relationship Id="rId5" Type="http://schemas.openxmlformats.org/officeDocument/2006/relationships/slide" Target="slides/slide28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48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38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smtClean="0">
                <a:latin typeface="Times New Roman" pitchFamily="18" charset="0"/>
                <a:cs typeface="Times New Roman" pitchFamily="18" charset="0"/>
              </a:rPr>
              <a:t>daisy: day's eye (because the flower opens in the morning and closes at night)</a:t>
            </a:r>
            <a:endParaRPr lang="zh-CN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74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8A5FE76-19FD-4865-986C-807B73FEE5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47D01716-8181-484C-88AB-DF6D62DC11E1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2016年8月15日 Monday</a:t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spcBef>
                <a:spcPct val="0"/>
              </a:spcBef>
            </a:pPr>
            <a:fld id="{43AF2CBD-E72A-42F0-917C-0E7F24FECAEE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18:14:19</a:t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9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4297DA-DEAD-4385-A780-F7D347006B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8D9339-696C-454E-AD25-235BA13A4D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B93D84-87BE-4514-9293-7D5164B632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944823-81B5-4FF7-AC7B-E356CB198C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5750A1-0410-4718-B664-D0A6E6D993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0532B-2B62-4BCD-8298-BE9375802A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D2D3FC-61ED-4E75-BDDB-54CF03F6D3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9499D-DDED-46AB-BAAD-B86CACC89EB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076A6B-A476-4103-B61B-FBCEB26D39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88DBF-712C-476D-BFC4-9069FD29A8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FD945-3B23-4558-9877-077D21EEDED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77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 </a:t>
            </a:r>
            <a:r>
              <a:rPr lang="zh-CN" altLang="en-US"/>
              <a:t>总线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4968875"/>
          </a:xfrm>
        </p:spPr>
        <p:txBody>
          <a:bodyPr/>
          <a:lstStyle/>
          <a:p>
            <a:r>
              <a:rPr lang="zh-CN" altLang="en-US"/>
              <a:t>总线：</a:t>
            </a:r>
          </a:p>
          <a:p>
            <a:pPr lvl="1"/>
            <a:r>
              <a:rPr lang="zh-CN" altLang="en-US"/>
              <a:t>是计算机系统的</a:t>
            </a:r>
            <a:r>
              <a:rPr lang="zh-CN" altLang="en-US">
                <a:solidFill>
                  <a:srgbClr val="FF0000"/>
                </a:solidFill>
              </a:rPr>
              <a:t>互连机构</a:t>
            </a:r>
          </a:p>
          <a:p>
            <a:pPr lvl="1"/>
            <a:r>
              <a:rPr lang="zh-CN" altLang="en-US"/>
              <a:t>是连接两个或多个总线设备的</a:t>
            </a:r>
            <a:r>
              <a:rPr lang="zh-CN" altLang="en-US">
                <a:solidFill>
                  <a:srgbClr val="FF0000"/>
                </a:solidFill>
              </a:rPr>
              <a:t>公共通信线路</a:t>
            </a:r>
          </a:p>
          <a:p>
            <a:pPr lvl="1"/>
            <a:r>
              <a:rPr lang="zh-CN" altLang="en-US"/>
              <a:t>是一组有定义的、可</a:t>
            </a:r>
            <a:r>
              <a:rPr lang="zh-CN" altLang="en-US">
                <a:solidFill>
                  <a:srgbClr val="FF0000"/>
                </a:solidFill>
              </a:rPr>
              <a:t>共享</a:t>
            </a:r>
            <a:r>
              <a:rPr lang="zh-CN" altLang="en-US"/>
              <a:t>的、可传递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逻辑信号的</a:t>
            </a:r>
            <a:r>
              <a:rPr lang="zh-CN" altLang="en-US">
                <a:solidFill>
                  <a:srgbClr val="FF0000"/>
                </a:solidFill>
              </a:rPr>
              <a:t>连接线</a:t>
            </a:r>
          </a:p>
          <a:p>
            <a:pPr lvl="1"/>
            <a:r>
              <a:rPr lang="zh-CN" altLang="en-US"/>
              <a:t>通常分为</a:t>
            </a:r>
            <a:r>
              <a:rPr lang="zh-CN" altLang="en-US">
                <a:solidFill>
                  <a:srgbClr val="0000FF"/>
                </a:solidFill>
              </a:rPr>
              <a:t>地址</a:t>
            </a:r>
            <a:r>
              <a:rPr lang="zh-CN" altLang="en-US"/>
              <a:t>总线、</a:t>
            </a:r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总线、</a:t>
            </a:r>
            <a:r>
              <a:rPr lang="zh-CN" altLang="en-US">
                <a:solidFill>
                  <a:srgbClr val="0000FF"/>
                </a:solidFill>
              </a:rPr>
              <a:t>控制</a:t>
            </a:r>
            <a:r>
              <a:rPr lang="zh-CN" altLang="en-US"/>
              <a:t>总线</a:t>
            </a:r>
          </a:p>
          <a:p>
            <a:r>
              <a:rPr lang="zh-CN" altLang="en-US"/>
              <a:t>总线设备：</a:t>
            </a:r>
          </a:p>
          <a:p>
            <a:pPr lvl="1"/>
            <a:r>
              <a:rPr lang="zh-CN" altLang="en-US"/>
              <a:t>主设备（</a:t>
            </a:r>
            <a:r>
              <a:rPr lang="en-US" altLang="zh-CN"/>
              <a:t>Master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从属设备（</a:t>
            </a:r>
            <a:r>
              <a:rPr lang="en-US" altLang="zh-CN"/>
              <a:t>Slave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3F7BE-BF93-4ACC-B7FA-E2C4CD40B42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 </a:t>
            </a:r>
            <a:r>
              <a:rPr lang="en-US" altLang="zh-CN">
                <a:solidFill>
                  <a:srgbClr val="CC0066"/>
                </a:solidFill>
              </a:rPr>
              <a:t>1. </a:t>
            </a:r>
            <a:r>
              <a:rPr lang="zh-CN" altLang="en-US">
                <a:solidFill>
                  <a:srgbClr val="CC0066"/>
                </a:solidFill>
              </a:rPr>
              <a:t>总线类型</a:t>
            </a:r>
          </a:p>
        </p:txBody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20713"/>
            <a:ext cx="8353425" cy="6048375"/>
          </a:xfrm>
        </p:spPr>
        <p:txBody>
          <a:bodyPr/>
          <a:lstStyle/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连接层次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片内总线</a:t>
            </a:r>
          </a:p>
          <a:p>
            <a:pPr lvl="1"/>
            <a:r>
              <a:rPr lang="zh-CN" altLang="en-US"/>
              <a:t>系统总线</a:t>
            </a:r>
          </a:p>
          <a:p>
            <a:pPr lvl="1"/>
            <a:r>
              <a:rPr lang="zh-CN" altLang="en-US"/>
              <a:t>通信总线</a:t>
            </a:r>
          </a:p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数据位数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并行总线</a:t>
            </a:r>
          </a:p>
          <a:p>
            <a:pPr lvl="1"/>
            <a:r>
              <a:rPr lang="zh-CN" altLang="en-US"/>
              <a:t>串行总线</a:t>
            </a:r>
          </a:p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用法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专用总线：只连接一对功能部件</a:t>
            </a:r>
          </a:p>
          <a:p>
            <a:pPr lvl="1"/>
            <a:r>
              <a:rPr lang="zh-CN" altLang="en-US"/>
              <a:t>公用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</a:rPr>
              <a:t>共享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总线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88F87-7BD2-429B-AAAB-8457CCB1A94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78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2.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特性</a:t>
            </a:r>
            <a:r>
              <a:rPr lang="zh-CN" altLang="en-US">
                <a:solidFill>
                  <a:srgbClr val="CC0066"/>
                </a:solidFill>
              </a:rPr>
              <a:t>及</a:t>
            </a:r>
            <a:r>
              <a:rPr lang="zh-CN" altLang="en-US">
                <a:solidFill>
                  <a:srgbClr val="FF6600"/>
                </a:solidFill>
              </a:rPr>
              <a:t>性能指标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3529013" cy="4895850"/>
          </a:xfrm>
        </p:spPr>
        <p:txBody>
          <a:bodyPr/>
          <a:lstStyle/>
          <a:p>
            <a:r>
              <a:rPr lang="zh-CN" altLang="en-US"/>
              <a:t>总线的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特性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机械特性</a:t>
            </a:r>
          </a:p>
          <a:p>
            <a:pPr lvl="1"/>
            <a:r>
              <a:rPr lang="zh-CN" altLang="en-US"/>
              <a:t>电气特性</a:t>
            </a:r>
          </a:p>
          <a:p>
            <a:pPr lvl="1"/>
            <a:r>
              <a:rPr lang="zh-CN" altLang="en-US"/>
              <a:t>功能特性</a:t>
            </a:r>
          </a:p>
          <a:p>
            <a:pPr lvl="1"/>
            <a:r>
              <a:rPr lang="zh-CN" altLang="en-US"/>
              <a:t>时间特性</a:t>
            </a:r>
          </a:p>
          <a:p>
            <a:r>
              <a:rPr lang="zh-CN" altLang="en-US"/>
              <a:t>总线的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性能指标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总线带宽</a:t>
            </a:r>
          </a:p>
          <a:p>
            <a:pPr lvl="1"/>
            <a:r>
              <a:rPr lang="zh-CN" altLang="en-US"/>
              <a:t>总线宽度</a:t>
            </a:r>
          </a:p>
          <a:p>
            <a:pPr lvl="1"/>
            <a:r>
              <a:rPr lang="zh-CN" altLang="en-US"/>
              <a:t>总线负载</a:t>
            </a:r>
          </a:p>
        </p:txBody>
      </p:sp>
      <p:sp>
        <p:nvSpPr>
          <p:cNvPr id="1780740" name="Rectangle 4"/>
          <p:cNvSpPr>
            <a:spLocks noChangeArrowheads="1"/>
          </p:cNvSpPr>
          <p:nvPr/>
        </p:nvSpPr>
        <p:spPr bwMode="auto">
          <a:xfrm>
            <a:off x="2987675" y="4581525"/>
            <a:ext cx="5905500" cy="10795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8.1】PCI</a:t>
            </a:r>
            <a:r>
              <a:rPr lang="zh-CN" altLang="en-US"/>
              <a:t>总线的带宽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8.2】ISA</a:t>
            </a:r>
            <a:r>
              <a:rPr lang="zh-CN" altLang="en-US"/>
              <a:t>及</a:t>
            </a:r>
            <a:r>
              <a:rPr lang="en-US" altLang="zh-CN"/>
              <a:t>PCI</a:t>
            </a:r>
            <a:r>
              <a:rPr lang="zh-CN" altLang="en-US"/>
              <a:t>总线的寻址空间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42B1D-2467-4E3F-91C1-DD33C9453AA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78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结构</a:t>
            </a:r>
          </a:p>
        </p:txBody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921625" cy="1150938"/>
          </a:xfrm>
        </p:spPr>
        <p:txBody>
          <a:bodyPr/>
          <a:lstStyle/>
          <a:p>
            <a:r>
              <a:rPr lang="zh-CN" altLang="en-US"/>
              <a:t>单总线结构</a:t>
            </a:r>
          </a:p>
          <a:p>
            <a:r>
              <a:rPr lang="zh-CN" altLang="en-US"/>
              <a:t>多总线结构</a:t>
            </a:r>
          </a:p>
        </p:txBody>
      </p:sp>
      <p:sp>
        <p:nvSpPr>
          <p:cNvPr id="178176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59113" y="836613"/>
            <a:ext cx="433387" cy="431800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68" name="Line 8"/>
          <p:cNvSpPr>
            <a:spLocks noChangeShapeType="1"/>
          </p:cNvSpPr>
          <p:nvPr/>
        </p:nvSpPr>
        <p:spPr bwMode="auto">
          <a:xfrm>
            <a:off x="3492500" y="4076700"/>
            <a:ext cx="41751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69" name="Line 9"/>
          <p:cNvSpPr>
            <a:spLocks noChangeShapeType="1"/>
          </p:cNvSpPr>
          <p:nvPr/>
        </p:nvSpPr>
        <p:spPr bwMode="auto">
          <a:xfrm>
            <a:off x="395288" y="2085975"/>
            <a:ext cx="72723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70" name="Line 10"/>
          <p:cNvSpPr>
            <a:spLocks noChangeShapeType="1"/>
          </p:cNvSpPr>
          <p:nvPr/>
        </p:nvSpPr>
        <p:spPr bwMode="auto">
          <a:xfrm>
            <a:off x="1403350" y="3094038"/>
            <a:ext cx="143986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91" name="Text Box 31"/>
          <p:cNvSpPr txBox="1">
            <a:spLocks noChangeArrowheads="1"/>
          </p:cNvSpPr>
          <p:nvPr/>
        </p:nvSpPr>
        <p:spPr bwMode="auto">
          <a:xfrm>
            <a:off x="6659563" y="4076700"/>
            <a:ext cx="23764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FF0066"/>
                </a:solidFill>
              </a:rPr>
              <a:t>I/O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(</a:t>
            </a:r>
            <a:r>
              <a:rPr lang="zh-CN" altLang="en-US" sz="2400">
                <a:solidFill>
                  <a:srgbClr val="FF0066"/>
                </a:solidFill>
              </a:rPr>
              <a:t>局部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)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</a:p>
        </p:txBody>
      </p:sp>
      <p:sp>
        <p:nvSpPr>
          <p:cNvPr id="1781795" name="Text Box 35"/>
          <p:cNvSpPr txBox="1">
            <a:spLocks noChangeArrowheads="1"/>
          </p:cNvSpPr>
          <p:nvPr/>
        </p:nvSpPr>
        <p:spPr bwMode="auto">
          <a:xfrm>
            <a:off x="1257300" y="2590800"/>
            <a:ext cx="15859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6600"/>
                </a:solidFill>
              </a:rPr>
              <a:t>内存总线</a:t>
            </a:r>
          </a:p>
        </p:txBody>
      </p:sp>
      <p:sp>
        <p:nvSpPr>
          <p:cNvPr id="1781796" name="Text Box 36"/>
          <p:cNvSpPr txBox="1">
            <a:spLocks noChangeArrowheads="1"/>
          </p:cNvSpPr>
          <p:nvPr/>
        </p:nvSpPr>
        <p:spPr bwMode="auto">
          <a:xfrm>
            <a:off x="1042988" y="5949950"/>
            <a:ext cx="69135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多总线结构示例</a:t>
            </a:r>
          </a:p>
        </p:txBody>
      </p:sp>
      <p:sp>
        <p:nvSpPr>
          <p:cNvPr id="1781798" name="Text Box 38"/>
          <p:cNvSpPr txBox="1">
            <a:spLocks noChangeArrowheads="1"/>
          </p:cNvSpPr>
          <p:nvPr/>
        </p:nvSpPr>
        <p:spPr bwMode="auto">
          <a:xfrm>
            <a:off x="7451725" y="1844675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FF"/>
                </a:solidFill>
              </a:rPr>
              <a:t>系统总线</a:t>
            </a:r>
          </a:p>
        </p:txBody>
      </p:sp>
      <p:sp>
        <p:nvSpPr>
          <p:cNvPr id="1781801" name="Line 41"/>
          <p:cNvSpPr>
            <a:spLocks noChangeShapeType="1"/>
          </p:cNvSpPr>
          <p:nvPr/>
        </p:nvSpPr>
        <p:spPr bwMode="auto">
          <a:xfrm flipV="1">
            <a:off x="900113" y="2085975"/>
            <a:ext cx="0" cy="5762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2" name="Line 42"/>
          <p:cNvSpPr>
            <a:spLocks noChangeShapeType="1"/>
          </p:cNvSpPr>
          <p:nvPr/>
        </p:nvSpPr>
        <p:spPr bwMode="auto">
          <a:xfrm flipV="1">
            <a:off x="3419475" y="2085975"/>
            <a:ext cx="0" cy="5762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3" name="Line 43"/>
          <p:cNvSpPr>
            <a:spLocks noChangeShapeType="1"/>
          </p:cNvSpPr>
          <p:nvPr/>
        </p:nvSpPr>
        <p:spPr bwMode="auto">
          <a:xfrm flipV="1">
            <a:off x="5148263" y="2085975"/>
            <a:ext cx="0" cy="5762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4" name="Line 44"/>
          <p:cNvSpPr>
            <a:spLocks noChangeShapeType="1"/>
          </p:cNvSpPr>
          <p:nvPr/>
        </p:nvSpPr>
        <p:spPr bwMode="auto">
          <a:xfrm flipV="1">
            <a:off x="6877050" y="2085975"/>
            <a:ext cx="0" cy="5762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5" name="Line 45"/>
          <p:cNvSpPr>
            <a:spLocks noChangeShapeType="1"/>
          </p:cNvSpPr>
          <p:nvPr/>
        </p:nvSpPr>
        <p:spPr bwMode="auto">
          <a:xfrm flipV="1">
            <a:off x="5148263" y="3500438"/>
            <a:ext cx="0" cy="57626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6" name="Line 46"/>
          <p:cNvSpPr>
            <a:spLocks noChangeShapeType="1"/>
          </p:cNvSpPr>
          <p:nvPr/>
        </p:nvSpPr>
        <p:spPr bwMode="auto">
          <a:xfrm flipV="1">
            <a:off x="4356100" y="4076700"/>
            <a:ext cx="0" cy="57626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7" name="Line 47"/>
          <p:cNvSpPr>
            <a:spLocks noChangeShapeType="1"/>
          </p:cNvSpPr>
          <p:nvPr/>
        </p:nvSpPr>
        <p:spPr bwMode="auto">
          <a:xfrm flipV="1">
            <a:off x="6300788" y="4076700"/>
            <a:ext cx="0" cy="57626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8" name="Text Box 48"/>
          <p:cNvSpPr txBox="1">
            <a:spLocks noChangeArrowheads="1"/>
          </p:cNvSpPr>
          <p:nvPr/>
        </p:nvSpPr>
        <p:spPr bwMode="auto">
          <a:xfrm>
            <a:off x="4787900" y="4843463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latin typeface="宋体"/>
              </a:rPr>
              <a:t>……</a:t>
            </a:r>
            <a:endParaRPr lang="en-US" altLang="zh-CN" sz="2400"/>
          </a:p>
        </p:txBody>
      </p:sp>
      <p:sp>
        <p:nvSpPr>
          <p:cNvPr id="1781771" name="Rectangle 11"/>
          <p:cNvSpPr>
            <a:spLocks noChangeArrowheads="1"/>
          </p:cNvSpPr>
          <p:nvPr/>
        </p:nvSpPr>
        <p:spPr bwMode="auto">
          <a:xfrm>
            <a:off x="395288" y="2662238"/>
            <a:ext cx="1009650" cy="86518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81772" name="Rectangle 12"/>
          <p:cNvSpPr>
            <a:spLocks noChangeArrowheads="1"/>
          </p:cNvSpPr>
          <p:nvPr/>
        </p:nvSpPr>
        <p:spPr bwMode="auto">
          <a:xfrm>
            <a:off x="3851275" y="4652963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1</a:t>
            </a:r>
          </a:p>
        </p:txBody>
      </p:sp>
      <p:sp>
        <p:nvSpPr>
          <p:cNvPr id="1781773" name="Rectangle 13"/>
          <p:cNvSpPr>
            <a:spLocks noChangeArrowheads="1"/>
          </p:cNvSpPr>
          <p:nvPr/>
        </p:nvSpPr>
        <p:spPr bwMode="auto">
          <a:xfrm>
            <a:off x="2843213" y="2662238"/>
            <a:ext cx="1152525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/</a:t>
            </a:r>
            <a:r>
              <a:rPr lang="zh-CN" altLang="en-US"/>
              <a:t>主存</a:t>
            </a:r>
          </a:p>
        </p:txBody>
      </p:sp>
      <p:sp>
        <p:nvSpPr>
          <p:cNvPr id="1781787" name="Rectangle 27"/>
          <p:cNvSpPr>
            <a:spLocks noChangeArrowheads="1"/>
          </p:cNvSpPr>
          <p:nvPr/>
        </p:nvSpPr>
        <p:spPr bwMode="auto">
          <a:xfrm>
            <a:off x="5795963" y="4652963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 i="1"/>
              <a:t>n</a:t>
            </a:r>
          </a:p>
        </p:txBody>
      </p:sp>
      <p:sp>
        <p:nvSpPr>
          <p:cNvPr id="1781799" name="Rectangle 39"/>
          <p:cNvSpPr>
            <a:spLocks noChangeArrowheads="1"/>
          </p:cNvSpPr>
          <p:nvPr/>
        </p:nvSpPr>
        <p:spPr bwMode="auto">
          <a:xfrm>
            <a:off x="4427538" y="2662238"/>
            <a:ext cx="14414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r>
              <a:rPr lang="zh-CN" altLang="en-US"/>
              <a:t>总线</a:t>
            </a:r>
            <a:br>
              <a:rPr lang="zh-CN" altLang="en-US"/>
            </a:br>
            <a:r>
              <a:rPr lang="zh-CN" altLang="en-US"/>
              <a:t>控制器</a:t>
            </a:r>
            <a:endParaRPr lang="en-US" altLang="zh-CN"/>
          </a:p>
        </p:txBody>
      </p:sp>
      <p:sp>
        <p:nvSpPr>
          <p:cNvPr id="1781800" name="Rectangle 40"/>
          <p:cNvSpPr>
            <a:spLocks noChangeArrowheads="1"/>
          </p:cNvSpPr>
          <p:nvPr/>
        </p:nvSpPr>
        <p:spPr bwMode="auto">
          <a:xfrm>
            <a:off x="6227763" y="2662238"/>
            <a:ext cx="1296987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DMA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控制器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A2DE3-0739-49A9-84DE-4365ABEFD3F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78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结构</a:t>
            </a:r>
          </a:p>
        </p:txBody>
      </p:sp>
      <p:sp>
        <p:nvSpPr>
          <p:cNvPr id="1782789" name="Line 5"/>
          <p:cNvSpPr>
            <a:spLocks noChangeShapeType="1"/>
          </p:cNvSpPr>
          <p:nvPr/>
        </p:nvSpPr>
        <p:spPr bwMode="auto">
          <a:xfrm>
            <a:off x="395288" y="2852738"/>
            <a:ext cx="8424862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0" name="Line 6"/>
          <p:cNvSpPr>
            <a:spLocks noChangeShapeType="1"/>
          </p:cNvSpPr>
          <p:nvPr/>
        </p:nvSpPr>
        <p:spPr bwMode="auto">
          <a:xfrm>
            <a:off x="395288" y="790575"/>
            <a:ext cx="46815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1" name="Line 7"/>
          <p:cNvSpPr>
            <a:spLocks noChangeShapeType="1"/>
          </p:cNvSpPr>
          <p:nvPr/>
        </p:nvSpPr>
        <p:spPr bwMode="auto">
          <a:xfrm>
            <a:off x="4357688" y="1844675"/>
            <a:ext cx="1439862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2" name="Text Box 8"/>
          <p:cNvSpPr txBox="1">
            <a:spLocks noChangeArrowheads="1"/>
          </p:cNvSpPr>
          <p:nvPr/>
        </p:nvSpPr>
        <p:spPr bwMode="auto">
          <a:xfrm>
            <a:off x="7091363" y="2395538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FF0066"/>
                </a:solidFill>
              </a:rPr>
              <a:t>PCI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r>
              <a:rPr lang="en-US" altLang="zh-CN" sz="24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782793" name="Text Box 9"/>
          <p:cNvSpPr txBox="1">
            <a:spLocks noChangeArrowheads="1"/>
          </p:cNvSpPr>
          <p:nvPr/>
        </p:nvSpPr>
        <p:spPr bwMode="auto">
          <a:xfrm>
            <a:off x="4211638" y="1341438"/>
            <a:ext cx="15859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6600"/>
                </a:solidFill>
              </a:rPr>
              <a:t>主存总线</a:t>
            </a:r>
          </a:p>
        </p:txBody>
      </p:sp>
      <p:sp>
        <p:nvSpPr>
          <p:cNvPr id="1782794" name="Text Box 10"/>
          <p:cNvSpPr txBox="1">
            <a:spLocks noChangeArrowheads="1"/>
          </p:cNvSpPr>
          <p:nvPr/>
        </p:nvSpPr>
        <p:spPr bwMode="auto">
          <a:xfrm>
            <a:off x="1042988" y="6149975"/>
            <a:ext cx="69135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一个基于</a:t>
            </a:r>
            <a:r>
              <a:rPr lang="en-US" altLang="zh-CN">
                <a:solidFill>
                  <a:schemeClr val="bg2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的系统示意图</a:t>
            </a:r>
          </a:p>
        </p:txBody>
      </p:sp>
      <p:sp>
        <p:nvSpPr>
          <p:cNvPr id="1782795" name="Text Box 11"/>
          <p:cNvSpPr txBox="1">
            <a:spLocks noChangeArrowheads="1"/>
          </p:cNvSpPr>
          <p:nvPr/>
        </p:nvSpPr>
        <p:spPr bwMode="auto">
          <a:xfrm>
            <a:off x="5076825" y="549275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CPU</a:t>
            </a:r>
            <a:r>
              <a:rPr lang="zh-CN" altLang="en-US" sz="2400">
                <a:solidFill>
                  <a:srgbClr val="0000FF"/>
                </a:solidFill>
              </a:rPr>
              <a:t>总线</a:t>
            </a:r>
          </a:p>
        </p:txBody>
      </p:sp>
      <p:sp>
        <p:nvSpPr>
          <p:cNvPr id="1782796" name="Line 12"/>
          <p:cNvSpPr>
            <a:spLocks noChangeShapeType="1"/>
          </p:cNvSpPr>
          <p:nvPr/>
        </p:nvSpPr>
        <p:spPr bwMode="auto">
          <a:xfrm flipV="1">
            <a:off x="900113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7" name="Line 13"/>
          <p:cNvSpPr>
            <a:spLocks noChangeShapeType="1"/>
          </p:cNvSpPr>
          <p:nvPr/>
        </p:nvSpPr>
        <p:spPr bwMode="auto">
          <a:xfrm flipV="1">
            <a:off x="2195513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04" name="Rectangle 20"/>
          <p:cNvSpPr>
            <a:spLocks noChangeArrowheads="1"/>
          </p:cNvSpPr>
          <p:nvPr/>
        </p:nvSpPr>
        <p:spPr bwMode="auto">
          <a:xfrm>
            <a:off x="395288" y="12223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82805" name="Rectangle 21"/>
          <p:cNvSpPr>
            <a:spLocks noChangeArrowheads="1"/>
          </p:cNvSpPr>
          <p:nvPr/>
        </p:nvSpPr>
        <p:spPr bwMode="auto">
          <a:xfrm>
            <a:off x="2268538" y="3284538"/>
            <a:ext cx="1009650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PCI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设备</a:t>
            </a:r>
          </a:p>
        </p:txBody>
      </p:sp>
      <p:sp>
        <p:nvSpPr>
          <p:cNvPr id="1782806" name="Rectangle 22"/>
          <p:cNvSpPr>
            <a:spLocks noChangeArrowheads="1"/>
          </p:cNvSpPr>
          <p:nvPr/>
        </p:nvSpPr>
        <p:spPr bwMode="auto">
          <a:xfrm>
            <a:off x="1619250" y="1222375"/>
            <a:ext cx="1081088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1782812" name="Line 28"/>
          <p:cNvSpPr>
            <a:spLocks noChangeShapeType="1"/>
          </p:cNvSpPr>
          <p:nvPr/>
        </p:nvSpPr>
        <p:spPr bwMode="auto">
          <a:xfrm flipV="1">
            <a:off x="3635375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3" name="Rectangle 29"/>
          <p:cNvSpPr>
            <a:spLocks noChangeArrowheads="1"/>
          </p:cNvSpPr>
          <p:nvPr/>
        </p:nvSpPr>
        <p:spPr bwMode="auto">
          <a:xfrm>
            <a:off x="5795963" y="1411288"/>
            <a:ext cx="1081087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主存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储器</a:t>
            </a:r>
          </a:p>
        </p:txBody>
      </p:sp>
      <p:sp>
        <p:nvSpPr>
          <p:cNvPr id="1782814" name="Line 30"/>
          <p:cNvSpPr>
            <a:spLocks noChangeShapeType="1"/>
          </p:cNvSpPr>
          <p:nvPr/>
        </p:nvSpPr>
        <p:spPr bwMode="auto">
          <a:xfrm flipV="1">
            <a:off x="3635375" y="24209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1" name="Rectangle 27"/>
          <p:cNvSpPr>
            <a:spLocks noChangeArrowheads="1"/>
          </p:cNvSpPr>
          <p:nvPr/>
        </p:nvSpPr>
        <p:spPr bwMode="auto">
          <a:xfrm>
            <a:off x="2916238" y="1222375"/>
            <a:ext cx="1441450" cy="1223963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主存</a:t>
            </a:r>
            <a:br>
              <a:rPr lang="zh-CN" altLang="en-US"/>
            </a:br>
            <a:r>
              <a:rPr lang="zh-CN" altLang="en-US"/>
              <a:t>控制器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（桥）</a:t>
            </a:r>
          </a:p>
        </p:txBody>
      </p:sp>
      <p:sp>
        <p:nvSpPr>
          <p:cNvPr id="1782815" name="Rectangle 31"/>
          <p:cNvSpPr>
            <a:spLocks noChangeArrowheads="1"/>
          </p:cNvSpPr>
          <p:nvPr/>
        </p:nvSpPr>
        <p:spPr bwMode="auto">
          <a:xfrm>
            <a:off x="466725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PCI-USB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16" name="Line 32"/>
          <p:cNvSpPr>
            <a:spLocks noChangeShapeType="1"/>
          </p:cNvSpPr>
          <p:nvPr/>
        </p:nvSpPr>
        <p:spPr bwMode="auto">
          <a:xfrm flipV="1">
            <a:off x="1258888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7" name="Rectangle 33"/>
          <p:cNvSpPr>
            <a:spLocks noChangeArrowheads="1"/>
          </p:cNvSpPr>
          <p:nvPr/>
        </p:nvSpPr>
        <p:spPr bwMode="auto">
          <a:xfrm>
            <a:off x="3492500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PCI-ISA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18" name="Rectangle 34"/>
          <p:cNvSpPr>
            <a:spLocks noChangeArrowheads="1"/>
          </p:cNvSpPr>
          <p:nvPr/>
        </p:nvSpPr>
        <p:spPr bwMode="auto">
          <a:xfrm>
            <a:off x="5292725" y="3284538"/>
            <a:ext cx="1009650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视频</a:t>
            </a:r>
          </a:p>
        </p:txBody>
      </p:sp>
      <p:sp>
        <p:nvSpPr>
          <p:cNvPr id="1782819" name="Rectangle 35"/>
          <p:cNvSpPr>
            <a:spLocks noChangeArrowheads="1"/>
          </p:cNvSpPr>
          <p:nvPr/>
        </p:nvSpPr>
        <p:spPr bwMode="auto">
          <a:xfrm>
            <a:off x="6516688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PCI-PCI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20" name="Line 36"/>
          <p:cNvSpPr>
            <a:spLocks noChangeShapeType="1"/>
          </p:cNvSpPr>
          <p:nvPr/>
        </p:nvSpPr>
        <p:spPr bwMode="auto">
          <a:xfrm flipV="1">
            <a:off x="2771775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1" name="Line 37"/>
          <p:cNvSpPr>
            <a:spLocks noChangeShapeType="1"/>
          </p:cNvSpPr>
          <p:nvPr/>
        </p:nvSpPr>
        <p:spPr bwMode="auto">
          <a:xfrm flipV="1">
            <a:off x="4284663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2" name="Line 38"/>
          <p:cNvSpPr>
            <a:spLocks noChangeShapeType="1"/>
          </p:cNvSpPr>
          <p:nvPr/>
        </p:nvSpPr>
        <p:spPr bwMode="auto">
          <a:xfrm flipV="1">
            <a:off x="5795963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3" name="Line 39"/>
          <p:cNvSpPr>
            <a:spLocks noChangeShapeType="1"/>
          </p:cNvSpPr>
          <p:nvPr/>
        </p:nvSpPr>
        <p:spPr bwMode="auto">
          <a:xfrm flipV="1">
            <a:off x="7308850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4" name="Line 40"/>
          <p:cNvSpPr>
            <a:spLocks noChangeShapeType="1"/>
          </p:cNvSpPr>
          <p:nvPr/>
        </p:nvSpPr>
        <p:spPr bwMode="auto">
          <a:xfrm>
            <a:off x="395288" y="4652963"/>
            <a:ext cx="244792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5" name="Line 41"/>
          <p:cNvSpPr>
            <a:spLocks noChangeShapeType="1"/>
          </p:cNvSpPr>
          <p:nvPr/>
        </p:nvSpPr>
        <p:spPr bwMode="auto">
          <a:xfrm flipV="1">
            <a:off x="1258888" y="42211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6" name="Rectangle 42"/>
          <p:cNvSpPr>
            <a:spLocks noChangeArrowheads="1"/>
          </p:cNvSpPr>
          <p:nvPr/>
        </p:nvSpPr>
        <p:spPr bwMode="auto">
          <a:xfrm>
            <a:off x="395288" y="5084763"/>
            <a:ext cx="1150937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打印机</a:t>
            </a:r>
          </a:p>
        </p:txBody>
      </p:sp>
      <p:sp>
        <p:nvSpPr>
          <p:cNvPr id="1782827" name="Line 43"/>
          <p:cNvSpPr>
            <a:spLocks noChangeShapeType="1"/>
          </p:cNvSpPr>
          <p:nvPr/>
        </p:nvSpPr>
        <p:spPr bwMode="auto">
          <a:xfrm flipV="1">
            <a:off x="971550" y="46529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8" name="Rectangle 44"/>
          <p:cNvSpPr>
            <a:spLocks noChangeArrowheads="1"/>
          </p:cNvSpPr>
          <p:nvPr/>
        </p:nvSpPr>
        <p:spPr bwMode="auto">
          <a:xfrm>
            <a:off x="1765300" y="5084763"/>
            <a:ext cx="1150938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数码</a:t>
            </a:r>
            <a:br>
              <a:rPr lang="zh-CN" altLang="en-US"/>
            </a:br>
            <a:r>
              <a:rPr lang="zh-CN" altLang="en-US"/>
              <a:t>相机</a:t>
            </a:r>
          </a:p>
        </p:txBody>
      </p:sp>
      <p:sp>
        <p:nvSpPr>
          <p:cNvPr id="1782829" name="Line 45"/>
          <p:cNvSpPr>
            <a:spLocks noChangeShapeType="1"/>
          </p:cNvSpPr>
          <p:nvPr/>
        </p:nvSpPr>
        <p:spPr bwMode="auto">
          <a:xfrm flipV="1">
            <a:off x="2341563" y="46529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0" name="Line 46"/>
          <p:cNvSpPr>
            <a:spLocks noChangeShapeType="1"/>
          </p:cNvSpPr>
          <p:nvPr/>
        </p:nvSpPr>
        <p:spPr bwMode="auto">
          <a:xfrm>
            <a:off x="3059113" y="4652963"/>
            <a:ext cx="187325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1" name="Line 47"/>
          <p:cNvSpPr>
            <a:spLocks noChangeShapeType="1"/>
          </p:cNvSpPr>
          <p:nvPr/>
        </p:nvSpPr>
        <p:spPr bwMode="auto">
          <a:xfrm flipV="1">
            <a:off x="4284663" y="4221163"/>
            <a:ext cx="0" cy="431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2" name="Rectangle 48"/>
          <p:cNvSpPr>
            <a:spLocks noChangeArrowheads="1"/>
          </p:cNvSpPr>
          <p:nvPr/>
        </p:nvSpPr>
        <p:spPr bwMode="auto">
          <a:xfrm>
            <a:off x="3348038" y="5084763"/>
            <a:ext cx="1439862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超级</a:t>
            </a:r>
            <a:r>
              <a:rPr lang="en-US" altLang="zh-CN"/>
              <a:t>I/O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控制器</a:t>
            </a:r>
          </a:p>
        </p:txBody>
      </p:sp>
      <p:sp>
        <p:nvSpPr>
          <p:cNvPr id="1782833" name="Line 49"/>
          <p:cNvSpPr>
            <a:spLocks noChangeShapeType="1"/>
          </p:cNvSpPr>
          <p:nvPr/>
        </p:nvSpPr>
        <p:spPr bwMode="auto">
          <a:xfrm flipV="1">
            <a:off x="4067175" y="4652963"/>
            <a:ext cx="0" cy="431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4" name="Line 50"/>
          <p:cNvSpPr>
            <a:spLocks noChangeShapeType="1"/>
          </p:cNvSpPr>
          <p:nvPr/>
        </p:nvSpPr>
        <p:spPr bwMode="auto">
          <a:xfrm>
            <a:off x="5651500" y="4652963"/>
            <a:ext cx="3168650" cy="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5" name="Line 51"/>
          <p:cNvSpPr>
            <a:spLocks noChangeShapeType="1"/>
          </p:cNvSpPr>
          <p:nvPr/>
        </p:nvSpPr>
        <p:spPr bwMode="auto">
          <a:xfrm flipV="1">
            <a:off x="7308850" y="42211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6" name="Rectangle 52"/>
          <p:cNvSpPr>
            <a:spLocks noChangeArrowheads="1"/>
          </p:cNvSpPr>
          <p:nvPr/>
        </p:nvSpPr>
        <p:spPr bwMode="auto">
          <a:xfrm>
            <a:off x="5726113" y="5084763"/>
            <a:ext cx="1150937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SCSI</a:t>
            </a:r>
          </a:p>
        </p:txBody>
      </p:sp>
      <p:sp>
        <p:nvSpPr>
          <p:cNvPr id="1782837" name="Line 53"/>
          <p:cNvSpPr>
            <a:spLocks noChangeShapeType="1"/>
          </p:cNvSpPr>
          <p:nvPr/>
        </p:nvSpPr>
        <p:spPr bwMode="auto">
          <a:xfrm flipV="1">
            <a:off x="6302375" y="46529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8" name="Rectangle 54"/>
          <p:cNvSpPr>
            <a:spLocks noChangeArrowheads="1"/>
          </p:cNvSpPr>
          <p:nvPr/>
        </p:nvSpPr>
        <p:spPr bwMode="auto">
          <a:xfrm>
            <a:off x="7165975" y="5084763"/>
            <a:ext cx="1150938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以太网</a:t>
            </a:r>
          </a:p>
        </p:txBody>
      </p:sp>
      <p:sp>
        <p:nvSpPr>
          <p:cNvPr id="1782839" name="Line 55"/>
          <p:cNvSpPr>
            <a:spLocks noChangeShapeType="1"/>
          </p:cNvSpPr>
          <p:nvPr/>
        </p:nvSpPr>
        <p:spPr bwMode="auto">
          <a:xfrm flipV="1">
            <a:off x="7742238" y="46529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40" name="Text Box 56"/>
          <p:cNvSpPr txBox="1">
            <a:spLocks noChangeArrowheads="1"/>
          </p:cNvSpPr>
          <p:nvPr/>
        </p:nvSpPr>
        <p:spPr bwMode="auto">
          <a:xfrm>
            <a:off x="7164388" y="4221163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FF0066"/>
                </a:solidFill>
              </a:rPr>
              <a:t>PCI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2841" name="Text Box 57"/>
          <p:cNvSpPr txBox="1">
            <a:spLocks noChangeArrowheads="1"/>
          </p:cNvSpPr>
          <p:nvPr/>
        </p:nvSpPr>
        <p:spPr bwMode="auto">
          <a:xfrm>
            <a:off x="2771775" y="4221163"/>
            <a:ext cx="1728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ISA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2842" name="Text Box 58"/>
          <p:cNvSpPr txBox="1">
            <a:spLocks noChangeArrowheads="1"/>
          </p:cNvSpPr>
          <p:nvPr/>
        </p:nvSpPr>
        <p:spPr bwMode="auto">
          <a:xfrm>
            <a:off x="1258888" y="4221163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USB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2843" name="Text Box 59"/>
          <p:cNvSpPr txBox="1">
            <a:spLocks noChangeArrowheads="1"/>
          </p:cNvSpPr>
          <p:nvPr/>
        </p:nvSpPr>
        <p:spPr bwMode="auto">
          <a:xfrm>
            <a:off x="8027988" y="3187700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CC3300"/>
                </a:solidFill>
              </a:rPr>
              <a:t>上游</a:t>
            </a:r>
          </a:p>
        </p:txBody>
      </p:sp>
      <p:sp>
        <p:nvSpPr>
          <p:cNvPr id="1782844" name="Text Box 60"/>
          <p:cNvSpPr txBox="1">
            <a:spLocks noChangeArrowheads="1"/>
          </p:cNvSpPr>
          <p:nvPr/>
        </p:nvSpPr>
        <p:spPr bwMode="auto">
          <a:xfrm>
            <a:off x="8027988" y="376396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CC3300"/>
                </a:solidFill>
              </a:rPr>
              <a:t>下游</a:t>
            </a:r>
          </a:p>
        </p:txBody>
      </p:sp>
      <p:sp>
        <p:nvSpPr>
          <p:cNvPr id="1782845" name="Line 61"/>
          <p:cNvSpPr>
            <a:spLocks noChangeShapeType="1"/>
          </p:cNvSpPr>
          <p:nvPr/>
        </p:nvSpPr>
        <p:spPr bwMode="auto">
          <a:xfrm flipV="1">
            <a:off x="8243888" y="32131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46" name="Line 62"/>
          <p:cNvSpPr>
            <a:spLocks noChangeShapeType="1"/>
          </p:cNvSpPr>
          <p:nvPr/>
        </p:nvSpPr>
        <p:spPr bwMode="auto">
          <a:xfrm>
            <a:off x="8243888" y="37893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4052" name="Object 4"/>
          <p:cNvGraphicFramePr>
            <a:graphicFrameLocks noChangeAspect="1"/>
          </p:cNvGraphicFramePr>
          <p:nvPr/>
        </p:nvGraphicFramePr>
        <p:xfrm>
          <a:off x="539750" y="206375"/>
          <a:ext cx="7451725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54" name="Visio" r:id="rId3" imgW="9762270" imgH="8515902" progId="Visio.Drawing.11">
                  <p:embed/>
                </p:oleObj>
              </mc:Choice>
              <mc:Fallback>
                <p:oleObj name="Visio" r:id="rId3" imgW="9762270" imgH="851590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375"/>
                        <a:ext cx="7451725" cy="649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4054" name="Text Box 6"/>
          <p:cNvSpPr txBox="1">
            <a:spLocks noChangeArrowheads="1"/>
          </p:cNvSpPr>
          <p:nvPr/>
        </p:nvSpPr>
        <p:spPr bwMode="auto">
          <a:xfrm>
            <a:off x="8172450" y="476250"/>
            <a:ext cx="611188" cy="5832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Pentium</a:t>
            </a:r>
            <a:r>
              <a:rPr lang="zh-CN" altLang="en-US">
                <a:solidFill>
                  <a:srgbClr val="0000FF"/>
                </a:solidFill>
              </a:rPr>
              <a:t>计算机主板总线结构框图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83811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8.2  </a:t>
            </a:r>
            <a:r>
              <a:rPr lang="zh-CN" altLang="en-US" sz="4200">
                <a:ea typeface="楷体_GB2312" pitchFamily="49" charset="-122"/>
              </a:rPr>
              <a:t>总 线</a:t>
            </a:r>
          </a:p>
        </p:txBody>
      </p:sp>
      <p:sp>
        <p:nvSpPr>
          <p:cNvPr id="1783812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8.2.2</a:t>
            </a:r>
            <a:r>
              <a:rPr lang="en-US" altLang="zh-CN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总线的信息传输方式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803B92-5424-498D-8483-0AB367B9F14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78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400675"/>
          </a:xfrm>
        </p:spPr>
        <p:txBody>
          <a:bodyPr/>
          <a:lstStyle/>
          <a:p>
            <a:r>
              <a:rPr lang="zh-CN" altLang="en-US"/>
              <a:t>计算机系统功能的实现：两类操作相互配合。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在功能部件内部进行加工</a:t>
            </a:r>
            <a:r>
              <a:rPr lang="zh-CN" altLang="en-US">
                <a:solidFill>
                  <a:srgbClr val="FF0000"/>
                </a:solidFill>
              </a:rPr>
              <a:t>处理</a:t>
            </a:r>
            <a:r>
              <a:rPr lang="zh-CN" altLang="en-US"/>
              <a:t>；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在功能部件之间进行有效</a:t>
            </a:r>
            <a:r>
              <a:rPr lang="zh-CN" altLang="en-US">
                <a:solidFill>
                  <a:srgbClr val="FF0000"/>
                </a:solidFill>
              </a:rPr>
              <a:t>传输</a:t>
            </a:r>
            <a:r>
              <a:rPr lang="zh-CN" altLang="en-US"/>
              <a:t>。</a:t>
            </a:r>
          </a:p>
          <a:p>
            <a:r>
              <a:rPr lang="zh-CN" altLang="en-US"/>
              <a:t>总线操作：在总线上为配合某种功能实现而进行的各种信息传输。 </a:t>
            </a:r>
          </a:p>
          <a:p>
            <a:pPr lvl="1"/>
            <a:r>
              <a:rPr lang="zh-CN" altLang="en-US"/>
              <a:t>读操作</a:t>
            </a:r>
          </a:p>
          <a:p>
            <a:pPr lvl="1"/>
            <a:r>
              <a:rPr lang="zh-CN" altLang="en-US"/>
              <a:t>写操作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PCI</a:t>
            </a:r>
            <a:r>
              <a:rPr lang="zh-CN" altLang="en-US"/>
              <a:t>总线的读、写、中断响应时序</a:t>
            </a:r>
          </a:p>
        </p:txBody>
      </p:sp>
      <p:sp>
        <p:nvSpPr>
          <p:cNvPr id="1784836" name="Line 4"/>
          <p:cNvSpPr>
            <a:spLocks noChangeShapeType="1"/>
          </p:cNvSpPr>
          <p:nvPr/>
        </p:nvSpPr>
        <p:spPr bwMode="auto">
          <a:xfrm>
            <a:off x="3060700" y="3933825"/>
            <a:ext cx="468153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37" name="Text Box 5"/>
          <p:cNvSpPr txBox="1">
            <a:spLocks noChangeArrowheads="1"/>
          </p:cNvSpPr>
          <p:nvPr/>
        </p:nvSpPr>
        <p:spPr bwMode="auto">
          <a:xfrm>
            <a:off x="7742238" y="3692525"/>
            <a:ext cx="10064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总线</a:t>
            </a:r>
          </a:p>
        </p:txBody>
      </p:sp>
      <p:sp>
        <p:nvSpPr>
          <p:cNvPr id="1784838" name="Line 6"/>
          <p:cNvSpPr>
            <a:spLocks noChangeShapeType="1"/>
          </p:cNvSpPr>
          <p:nvPr/>
        </p:nvSpPr>
        <p:spPr bwMode="auto">
          <a:xfrm flipV="1">
            <a:off x="4067175" y="393382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39" name="Line 7"/>
          <p:cNvSpPr>
            <a:spLocks noChangeShapeType="1"/>
          </p:cNvSpPr>
          <p:nvPr/>
        </p:nvSpPr>
        <p:spPr bwMode="auto">
          <a:xfrm flipV="1">
            <a:off x="6300788" y="393382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0" name="Rectangle 8"/>
          <p:cNvSpPr>
            <a:spLocks noChangeArrowheads="1"/>
          </p:cNvSpPr>
          <p:nvPr/>
        </p:nvSpPr>
        <p:spPr bwMode="auto">
          <a:xfrm>
            <a:off x="3417888" y="4365625"/>
            <a:ext cx="1298575" cy="71913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主设备</a:t>
            </a:r>
          </a:p>
        </p:txBody>
      </p:sp>
      <p:sp>
        <p:nvSpPr>
          <p:cNvPr id="1784841" name="Rectangle 9"/>
          <p:cNvSpPr>
            <a:spLocks noChangeArrowheads="1"/>
          </p:cNvSpPr>
          <p:nvPr/>
        </p:nvSpPr>
        <p:spPr bwMode="auto">
          <a:xfrm>
            <a:off x="5724525" y="4365625"/>
            <a:ext cx="1152525" cy="71913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从设备</a:t>
            </a:r>
          </a:p>
        </p:txBody>
      </p:sp>
      <p:sp>
        <p:nvSpPr>
          <p:cNvPr id="1784843" name="Freeform 11"/>
          <p:cNvSpPr>
            <a:spLocks/>
          </p:cNvSpPr>
          <p:nvPr/>
        </p:nvSpPr>
        <p:spPr bwMode="auto">
          <a:xfrm>
            <a:off x="4140200" y="3992563"/>
            <a:ext cx="2087563" cy="444500"/>
          </a:xfrm>
          <a:custGeom>
            <a:avLst/>
            <a:gdLst/>
            <a:ahLst/>
            <a:cxnLst>
              <a:cxn ang="0">
                <a:pos x="0" y="325"/>
              </a:cxn>
              <a:cxn ang="0">
                <a:pos x="136" y="53"/>
              </a:cxn>
              <a:cxn ang="0">
                <a:pos x="635" y="8"/>
              </a:cxn>
              <a:cxn ang="0">
                <a:pos x="1089" y="53"/>
              </a:cxn>
              <a:cxn ang="0">
                <a:pos x="1225" y="325"/>
              </a:cxn>
            </a:cxnLst>
            <a:rect l="0" t="0" r="r" b="b"/>
            <a:pathLst>
              <a:path w="1225" h="325">
                <a:moveTo>
                  <a:pt x="0" y="325"/>
                </a:moveTo>
                <a:cubicBezTo>
                  <a:pt x="15" y="215"/>
                  <a:pt x="30" y="106"/>
                  <a:pt x="136" y="53"/>
                </a:cubicBezTo>
                <a:cubicBezTo>
                  <a:pt x="242" y="0"/>
                  <a:pt x="476" y="8"/>
                  <a:pt x="635" y="8"/>
                </a:cubicBezTo>
                <a:cubicBezTo>
                  <a:pt x="794" y="8"/>
                  <a:pt x="991" y="0"/>
                  <a:pt x="1089" y="53"/>
                </a:cubicBezTo>
                <a:cubicBezTo>
                  <a:pt x="1187" y="106"/>
                  <a:pt x="1206" y="215"/>
                  <a:pt x="1225" y="325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4" name="Freeform 12"/>
          <p:cNvSpPr>
            <a:spLocks/>
          </p:cNvSpPr>
          <p:nvPr/>
        </p:nvSpPr>
        <p:spPr bwMode="auto">
          <a:xfrm>
            <a:off x="3924300" y="3716338"/>
            <a:ext cx="2519363" cy="720725"/>
          </a:xfrm>
          <a:custGeom>
            <a:avLst/>
            <a:gdLst/>
            <a:ahLst/>
            <a:cxnLst>
              <a:cxn ang="0">
                <a:pos x="0" y="325"/>
              </a:cxn>
              <a:cxn ang="0">
                <a:pos x="136" y="53"/>
              </a:cxn>
              <a:cxn ang="0">
                <a:pos x="635" y="8"/>
              </a:cxn>
              <a:cxn ang="0">
                <a:pos x="1089" y="53"/>
              </a:cxn>
              <a:cxn ang="0">
                <a:pos x="1225" y="325"/>
              </a:cxn>
            </a:cxnLst>
            <a:rect l="0" t="0" r="r" b="b"/>
            <a:pathLst>
              <a:path w="1225" h="325">
                <a:moveTo>
                  <a:pt x="0" y="325"/>
                </a:moveTo>
                <a:cubicBezTo>
                  <a:pt x="15" y="215"/>
                  <a:pt x="30" y="106"/>
                  <a:pt x="136" y="53"/>
                </a:cubicBezTo>
                <a:cubicBezTo>
                  <a:pt x="242" y="0"/>
                  <a:pt x="476" y="8"/>
                  <a:pt x="635" y="8"/>
                </a:cubicBezTo>
                <a:cubicBezTo>
                  <a:pt x="794" y="8"/>
                  <a:pt x="991" y="0"/>
                  <a:pt x="1089" y="53"/>
                </a:cubicBezTo>
                <a:cubicBezTo>
                  <a:pt x="1187" y="106"/>
                  <a:pt x="1206" y="215"/>
                  <a:pt x="1225" y="32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5" name="Text Box 13"/>
          <p:cNvSpPr txBox="1">
            <a:spLocks noChangeArrowheads="1"/>
          </p:cNvSpPr>
          <p:nvPr/>
        </p:nvSpPr>
        <p:spPr bwMode="auto">
          <a:xfrm>
            <a:off x="4716463" y="32131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读</a:t>
            </a:r>
          </a:p>
        </p:txBody>
      </p:sp>
      <p:sp>
        <p:nvSpPr>
          <p:cNvPr id="1784846" name="Text Box 14"/>
          <p:cNvSpPr txBox="1">
            <a:spLocks noChangeArrowheads="1"/>
          </p:cNvSpPr>
          <p:nvPr/>
        </p:nvSpPr>
        <p:spPr bwMode="auto">
          <a:xfrm>
            <a:off x="4716463" y="3989388"/>
            <a:ext cx="7921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写</a:t>
            </a:r>
          </a:p>
        </p:txBody>
      </p:sp>
      <p:sp>
        <p:nvSpPr>
          <p:cNvPr id="1784847" name="Line 15"/>
          <p:cNvSpPr>
            <a:spLocks noChangeShapeType="1"/>
          </p:cNvSpPr>
          <p:nvPr/>
        </p:nvSpPr>
        <p:spPr bwMode="auto">
          <a:xfrm>
            <a:off x="7308850" y="47244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8" name="Line 16"/>
          <p:cNvSpPr>
            <a:spLocks noChangeShapeType="1"/>
          </p:cNvSpPr>
          <p:nvPr/>
        </p:nvSpPr>
        <p:spPr bwMode="auto">
          <a:xfrm>
            <a:off x="7308850" y="4940300"/>
            <a:ext cx="7207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9" name="Text Box 17"/>
          <p:cNvSpPr txBox="1">
            <a:spLocks noChangeArrowheads="1"/>
          </p:cNvSpPr>
          <p:nvPr/>
        </p:nvSpPr>
        <p:spPr bwMode="auto">
          <a:xfrm>
            <a:off x="8029575" y="4508500"/>
            <a:ext cx="9350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数据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9E5C2-CD29-4C06-AFE1-77C8E1FB4EA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785974" name="AutoShape 118"/>
          <p:cNvSpPr>
            <a:spLocks noChangeArrowheads="1"/>
          </p:cNvSpPr>
          <p:nvPr/>
        </p:nvSpPr>
        <p:spPr bwMode="auto">
          <a:xfrm>
            <a:off x="3742993" y="2276475"/>
            <a:ext cx="1655763" cy="360363"/>
          </a:xfrm>
          <a:prstGeom prst="hexagon">
            <a:avLst>
              <a:gd name="adj" fmla="val 26441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587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6165850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en-US" dirty="0">
                <a:solidFill>
                  <a:schemeClr val="bg2"/>
                </a:solidFill>
              </a:rPr>
              <a:t>总线的基本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读</a:t>
            </a:r>
            <a:r>
              <a:rPr lang="zh-CN" altLang="en-US" dirty="0">
                <a:solidFill>
                  <a:schemeClr val="bg2"/>
                </a:solidFill>
              </a:rPr>
              <a:t>操作时序</a:t>
            </a:r>
          </a:p>
        </p:txBody>
      </p:sp>
      <p:sp>
        <p:nvSpPr>
          <p:cNvPr id="1785874" name="Line 18"/>
          <p:cNvSpPr>
            <a:spLocks noChangeShapeType="1"/>
          </p:cNvSpPr>
          <p:nvPr/>
        </p:nvSpPr>
        <p:spPr bwMode="auto">
          <a:xfrm flipV="1">
            <a:off x="15823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5" name="Line 19"/>
          <p:cNvSpPr>
            <a:spLocks noChangeShapeType="1"/>
          </p:cNvSpPr>
          <p:nvPr/>
        </p:nvSpPr>
        <p:spPr bwMode="auto">
          <a:xfrm flipH="1" flipV="1">
            <a:off x="20142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6" name="Line 20"/>
          <p:cNvSpPr>
            <a:spLocks noChangeShapeType="1"/>
          </p:cNvSpPr>
          <p:nvPr/>
        </p:nvSpPr>
        <p:spPr bwMode="auto">
          <a:xfrm>
            <a:off x="17268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7" name="Line 21"/>
          <p:cNvSpPr>
            <a:spLocks noChangeShapeType="1"/>
          </p:cNvSpPr>
          <p:nvPr/>
        </p:nvSpPr>
        <p:spPr bwMode="auto">
          <a:xfrm>
            <a:off x="21586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8" name="Line 22"/>
          <p:cNvSpPr>
            <a:spLocks noChangeShapeType="1"/>
          </p:cNvSpPr>
          <p:nvPr/>
        </p:nvSpPr>
        <p:spPr bwMode="auto">
          <a:xfrm flipV="1">
            <a:off x="24460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9" name="Line 23"/>
          <p:cNvSpPr>
            <a:spLocks noChangeShapeType="1"/>
          </p:cNvSpPr>
          <p:nvPr/>
        </p:nvSpPr>
        <p:spPr bwMode="auto">
          <a:xfrm flipH="1" flipV="1">
            <a:off x="28778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0" name="Line 24"/>
          <p:cNvSpPr>
            <a:spLocks noChangeShapeType="1"/>
          </p:cNvSpPr>
          <p:nvPr/>
        </p:nvSpPr>
        <p:spPr bwMode="auto">
          <a:xfrm>
            <a:off x="25904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1" name="Line 25"/>
          <p:cNvSpPr>
            <a:spLocks noChangeShapeType="1"/>
          </p:cNvSpPr>
          <p:nvPr/>
        </p:nvSpPr>
        <p:spPr bwMode="auto">
          <a:xfrm>
            <a:off x="30222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2" name="Line 26"/>
          <p:cNvSpPr>
            <a:spLocks noChangeShapeType="1"/>
          </p:cNvSpPr>
          <p:nvPr/>
        </p:nvSpPr>
        <p:spPr bwMode="auto">
          <a:xfrm flipV="1">
            <a:off x="33096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3" name="Line 27"/>
          <p:cNvSpPr>
            <a:spLocks noChangeShapeType="1"/>
          </p:cNvSpPr>
          <p:nvPr/>
        </p:nvSpPr>
        <p:spPr bwMode="auto">
          <a:xfrm flipH="1" flipV="1">
            <a:off x="37414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4" name="Line 28"/>
          <p:cNvSpPr>
            <a:spLocks noChangeShapeType="1"/>
          </p:cNvSpPr>
          <p:nvPr/>
        </p:nvSpPr>
        <p:spPr bwMode="auto">
          <a:xfrm>
            <a:off x="34540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5" name="Line 29"/>
          <p:cNvSpPr>
            <a:spLocks noChangeShapeType="1"/>
          </p:cNvSpPr>
          <p:nvPr/>
        </p:nvSpPr>
        <p:spPr bwMode="auto">
          <a:xfrm>
            <a:off x="38858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6" name="Line 30"/>
          <p:cNvSpPr>
            <a:spLocks noChangeShapeType="1"/>
          </p:cNvSpPr>
          <p:nvPr/>
        </p:nvSpPr>
        <p:spPr bwMode="auto">
          <a:xfrm flipV="1">
            <a:off x="41732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7" name="Line 31"/>
          <p:cNvSpPr>
            <a:spLocks noChangeShapeType="1"/>
          </p:cNvSpPr>
          <p:nvPr/>
        </p:nvSpPr>
        <p:spPr bwMode="auto">
          <a:xfrm flipH="1" flipV="1">
            <a:off x="46065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8" name="Line 32"/>
          <p:cNvSpPr>
            <a:spLocks noChangeShapeType="1"/>
          </p:cNvSpPr>
          <p:nvPr/>
        </p:nvSpPr>
        <p:spPr bwMode="auto">
          <a:xfrm>
            <a:off x="43192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9" name="Line 33"/>
          <p:cNvSpPr>
            <a:spLocks noChangeShapeType="1"/>
          </p:cNvSpPr>
          <p:nvPr/>
        </p:nvSpPr>
        <p:spPr bwMode="auto">
          <a:xfrm>
            <a:off x="47510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0" name="Line 34"/>
          <p:cNvSpPr>
            <a:spLocks noChangeShapeType="1"/>
          </p:cNvSpPr>
          <p:nvPr/>
        </p:nvSpPr>
        <p:spPr bwMode="auto">
          <a:xfrm flipV="1">
            <a:off x="50383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1" name="Line 35"/>
          <p:cNvSpPr>
            <a:spLocks noChangeShapeType="1"/>
          </p:cNvSpPr>
          <p:nvPr/>
        </p:nvSpPr>
        <p:spPr bwMode="auto">
          <a:xfrm flipH="1" flipV="1">
            <a:off x="54701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2" name="Line 36"/>
          <p:cNvSpPr>
            <a:spLocks noChangeShapeType="1"/>
          </p:cNvSpPr>
          <p:nvPr/>
        </p:nvSpPr>
        <p:spPr bwMode="auto">
          <a:xfrm>
            <a:off x="51828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3" name="Line 37"/>
          <p:cNvSpPr>
            <a:spLocks noChangeShapeType="1"/>
          </p:cNvSpPr>
          <p:nvPr/>
        </p:nvSpPr>
        <p:spPr bwMode="auto">
          <a:xfrm>
            <a:off x="56146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4" name="Line 38"/>
          <p:cNvSpPr>
            <a:spLocks noChangeShapeType="1"/>
          </p:cNvSpPr>
          <p:nvPr/>
        </p:nvSpPr>
        <p:spPr bwMode="auto">
          <a:xfrm flipV="1">
            <a:off x="59019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5" name="Line 39"/>
          <p:cNvSpPr>
            <a:spLocks noChangeShapeType="1"/>
          </p:cNvSpPr>
          <p:nvPr/>
        </p:nvSpPr>
        <p:spPr bwMode="auto">
          <a:xfrm flipH="1" flipV="1">
            <a:off x="63337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6" name="Line 40"/>
          <p:cNvSpPr>
            <a:spLocks noChangeShapeType="1"/>
          </p:cNvSpPr>
          <p:nvPr/>
        </p:nvSpPr>
        <p:spPr bwMode="auto">
          <a:xfrm>
            <a:off x="60464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7" name="Line 41"/>
          <p:cNvSpPr>
            <a:spLocks noChangeShapeType="1"/>
          </p:cNvSpPr>
          <p:nvPr/>
        </p:nvSpPr>
        <p:spPr bwMode="auto">
          <a:xfrm>
            <a:off x="64782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8" name="Line 42"/>
          <p:cNvSpPr>
            <a:spLocks noChangeShapeType="1"/>
          </p:cNvSpPr>
          <p:nvPr/>
        </p:nvSpPr>
        <p:spPr bwMode="auto">
          <a:xfrm flipV="1">
            <a:off x="67655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9" name="Line 43"/>
          <p:cNvSpPr>
            <a:spLocks noChangeShapeType="1"/>
          </p:cNvSpPr>
          <p:nvPr/>
        </p:nvSpPr>
        <p:spPr bwMode="auto">
          <a:xfrm flipH="1" flipV="1">
            <a:off x="71973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0" name="Line 44"/>
          <p:cNvSpPr>
            <a:spLocks noChangeShapeType="1"/>
          </p:cNvSpPr>
          <p:nvPr/>
        </p:nvSpPr>
        <p:spPr bwMode="auto">
          <a:xfrm>
            <a:off x="69100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1" name="Line 45"/>
          <p:cNvSpPr>
            <a:spLocks noChangeShapeType="1"/>
          </p:cNvSpPr>
          <p:nvPr/>
        </p:nvSpPr>
        <p:spPr bwMode="auto">
          <a:xfrm>
            <a:off x="73418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2" name="Line 46"/>
          <p:cNvSpPr>
            <a:spLocks noChangeShapeType="1"/>
          </p:cNvSpPr>
          <p:nvPr/>
        </p:nvSpPr>
        <p:spPr bwMode="auto">
          <a:xfrm flipV="1">
            <a:off x="76291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3" name="Line 47"/>
          <p:cNvSpPr>
            <a:spLocks noChangeShapeType="1"/>
          </p:cNvSpPr>
          <p:nvPr/>
        </p:nvSpPr>
        <p:spPr bwMode="auto">
          <a:xfrm flipH="1" flipV="1">
            <a:off x="8062581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4" name="Line 48"/>
          <p:cNvSpPr>
            <a:spLocks noChangeShapeType="1"/>
          </p:cNvSpPr>
          <p:nvPr/>
        </p:nvSpPr>
        <p:spPr bwMode="auto">
          <a:xfrm>
            <a:off x="7775243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5" name="Line 49"/>
          <p:cNvSpPr>
            <a:spLocks noChangeShapeType="1"/>
          </p:cNvSpPr>
          <p:nvPr/>
        </p:nvSpPr>
        <p:spPr bwMode="auto">
          <a:xfrm>
            <a:off x="8207043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6" name="Line 50"/>
          <p:cNvSpPr>
            <a:spLocks noChangeShapeType="1"/>
          </p:cNvSpPr>
          <p:nvPr/>
        </p:nvSpPr>
        <p:spPr bwMode="auto">
          <a:xfrm flipV="1">
            <a:off x="8494381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7" name="Line 51"/>
          <p:cNvSpPr>
            <a:spLocks noChangeShapeType="1"/>
          </p:cNvSpPr>
          <p:nvPr/>
        </p:nvSpPr>
        <p:spPr bwMode="auto">
          <a:xfrm>
            <a:off x="8638843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8" name="Line 52"/>
          <p:cNvSpPr>
            <a:spLocks noChangeShapeType="1"/>
          </p:cNvSpPr>
          <p:nvPr/>
        </p:nvSpPr>
        <p:spPr bwMode="auto">
          <a:xfrm>
            <a:off x="12949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7" name="Line 71"/>
          <p:cNvSpPr>
            <a:spLocks noChangeShapeType="1"/>
          </p:cNvSpPr>
          <p:nvPr/>
        </p:nvSpPr>
        <p:spPr bwMode="auto">
          <a:xfrm flipH="1" flipV="1">
            <a:off x="1941181" y="16287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8" name="Line 72"/>
          <p:cNvSpPr>
            <a:spLocks noChangeShapeType="1"/>
          </p:cNvSpPr>
          <p:nvPr/>
        </p:nvSpPr>
        <p:spPr bwMode="auto">
          <a:xfrm>
            <a:off x="1293481" y="1628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9" name="Line 73"/>
          <p:cNvSpPr>
            <a:spLocks noChangeShapeType="1"/>
          </p:cNvSpPr>
          <p:nvPr/>
        </p:nvSpPr>
        <p:spPr bwMode="auto">
          <a:xfrm>
            <a:off x="2085643" y="198755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30" name="Line 74"/>
          <p:cNvSpPr>
            <a:spLocks noChangeShapeType="1"/>
          </p:cNvSpPr>
          <p:nvPr/>
        </p:nvSpPr>
        <p:spPr bwMode="auto">
          <a:xfrm flipV="1">
            <a:off x="7341856" y="16271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32" name="Line 76"/>
          <p:cNvSpPr>
            <a:spLocks noChangeShapeType="1"/>
          </p:cNvSpPr>
          <p:nvPr/>
        </p:nvSpPr>
        <p:spPr bwMode="auto">
          <a:xfrm>
            <a:off x="7486318" y="16287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53" name="Line 97"/>
          <p:cNvSpPr>
            <a:spLocks noChangeShapeType="1"/>
          </p:cNvSpPr>
          <p:nvPr/>
        </p:nvSpPr>
        <p:spPr bwMode="auto">
          <a:xfrm>
            <a:off x="8710281" y="162877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5975" name="Group 119"/>
          <p:cNvGrpSpPr>
            <a:grpSpLocks/>
          </p:cNvGrpSpPr>
          <p:nvPr/>
        </p:nvGrpSpPr>
        <p:grpSpPr bwMode="auto">
          <a:xfrm>
            <a:off x="8422943" y="1557338"/>
            <a:ext cx="287338" cy="142875"/>
            <a:chOff x="5148" y="981"/>
            <a:chExt cx="181" cy="90"/>
          </a:xfrm>
        </p:grpSpPr>
        <p:sp>
          <p:nvSpPr>
            <p:cNvPr id="1785954" name="Freeform 9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55" name="Freeform 9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6036" name="Group 180"/>
          <p:cNvGrpSpPr>
            <a:grpSpLocks/>
          </p:cNvGrpSpPr>
          <p:nvPr/>
        </p:nvGrpSpPr>
        <p:grpSpPr bwMode="auto">
          <a:xfrm>
            <a:off x="1473198" y="476250"/>
            <a:ext cx="7346950" cy="471488"/>
            <a:chOff x="747" y="291"/>
            <a:chExt cx="4628" cy="297"/>
          </a:xfrm>
        </p:grpSpPr>
        <p:sp>
          <p:nvSpPr>
            <p:cNvPr id="1785919" name="Text Box 63"/>
            <p:cNvSpPr txBox="1">
              <a:spLocks noChangeArrowheads="1"/>
            </p:cNvSpPr>
            <p:nvPr/>
          </p:nvSpPr>
          <p:spPr bwMode="auto">
            <a:xfrm>
              <a:off x="747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85920" name="Text Box 64"/>
            <p:cNvSpPr txBox="1">
              <a:spLocks noChangeArrowheads="1"/>
            </p:cNvSpPr>
            <p:nvPr/>
          </p:nvSpPr>
          <p:spPr bwMode="auto">
            <a:xfrm>
              <a:off x="1292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85921" name="Text Box 65"/>
            <p:cNvSpPr txBox="1">
              <a:spLocks noChangeArrowheads="1"/>
            </p:cNvSpPr>
            <p:nvPr/>
          </p:nvSpPr>
          <p:spPr bwMode="auto">
            <a:xfrm>
              <a:off x="1836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85922" name="Text Box 66"/>
            <p:cNvSpPr txBox="1">
              <a:spLocks noChangeArrowheads="1"/>
            </p:cNvSpPr>
            <p:nvPr/>
          </p:nvSpPr>
          <p:spPr bwMode="auto">
            <a:xfrm>
              <a:off x="238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85923" name="Text Box 67"/>
            <p:cNvSpPr txBox="1">
              <a:spLocks noChangeArrowheads="1"/>
            </p:cNvSpPr>
            <p:nvPr/>
          </p:nvSpPr>
          <p:spPr bwMode="auto">
            <a:xfrm>
              <a:off x="2925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85924" name="Text Box 68"/>
            <p:cNvSpPr txBox="1">
              <a:spLocks noChangeArrowheads="1"/>
            </p:cNvSpPr>
            <p:nvPr/>
          </p:nvSpPr>
          <p:spPr bwMode="auto">
            <a:xfrm>
              <a:off x="347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85925" name="Text Box 69"/>
            <p:cNvSpPr txBox="1">
              <a:spLocks noChangeArrowheads="1"/>
            </p:cNvSpPr>
            <p:nvPr/>
          </p:nvSpPr>
          <p:spPr bwMode="auto">
            <a:xfrm>
              <a:off x="4014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85926" name="Text Box 70"/>
            <p:cNvSpPr txBox="1">
              <a:spLocks noChangeArrowheads="1"/>
            </p:cNvSpPr>
            <p:nvPr/>
          </p:nvSpPr>
          <p:spPr bwMode="auto">
            <a:xfrm>
              <a:off x="4558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85956" name="Text Box 100"/>
            <p:cNvSpPr txBox="1">
              <a:spLocks noChangeArrowheads="1"/>
            </p:cNvSpPr>
            <p:nvPr/>
          </p:nvSpPr>
          <p:spPr bwMode="auto">
            <a:xfrm>
              <a:off x="5103" y="300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1785957" name="Text Box 101"/>
          <p:cNvSpPr txBox="1">
            <a:spLocks noChangeArrowheads="1"/>
          </p:cNvSpPr>
          <p:nvPr/>
        </p:nvSpPr>
        <p:spPr bwMode="auto">
          <a:xfrm>
            <a:off x="142548" y="48434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DEVSEL</a:t>
            </a:r>
          </a:p>
        </p:txBody>
      </p:sp>
      <p:sp>
        <p:nvSpPr>
          <p:cNvPr id="1785958" name="Text Box 102"/>
          <p:cNvSpPr txBox="1">
            <a:spLocks noChangeArrowheads="1"/>
          </p:cNvSpPr>
          <p:nvPr/>
        </p:nvSpPr>
        <p:spPr bwMode="auto">
          <a:xfrm>
            <a:off x="141505" y="4195763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5959" name="Text Box 103"/>
          <p:cNvSpPr txBox="1">
            <a:spLocks noChangeArrowheads="1"/>
          </p:cNvSpPr>
          <p:nvPr/>
        </p:nvSpPr>
        <p:spPr bwMode="auto">
          <a:xfrm>
            <a:off x="141505" y="3500438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5961" name="Text Box 105"/>
          <p:cNvSpPr txBox="1">
            <a:spLocks noChangeArrowheads="1"/>
          </p:cNvSpPr>
          <p:nvPr/>
        </p:nvSpPr>
        <p:spPr bwMode="auto">
          <a:xfrm>
            <a:off x="70538" y="2205038"/>
            <a:ext cx="179863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FF"/>
                </a:solidFill>
              </a:rPr>
              <a:t>AD[31..0]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785962" name="Text Box 106"/>
          <p:cNvSpPr txBox="1">
            <a:spLocks noChangeArrowheads="1"/>
          </p:cNvSpPr>
          <p:nvPr/>
        </p:nvSpPr>
        <p:spPr bwMode="auto">
          <a:xfrm>
            <a:off x="141505" y="16764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5963" name="Text Box 107"/>
          <p:cNvSpPr txBox="1">
            <a:spLocks noChangeArrowheads="1"/>
          </p:cNvSpPr>
          <p:nvPr/>
        </p:nvSpPr>
        <p:spPr bwMode="auto">
          <a:xfrm>
            <a:off x="141505" y="9080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5964" name="Line 108"/>
          <p:cNvSpPr>
            <a:spLocks noChangeShapeType="1"/>
          </p:cNvSpPr>
          <p:nvPr/>
        </p:nvSpPr>
        <p:spPr bwMode="auto">
          <a:xfrm>
            <a:off x="265330" y="1728788"/>
            <a:ext cx="10747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0" name="Text Box 104"/>
          <p:cNvSpPr txBox="1">
            <a:spLocks noChangeArrowheads="1"/>
          </p:cNvSpPr>
          <p:nvPr/>
        </p:nvSpPr>
        <p:spPr bwMode="auto">
          <a:xfrm>
            <a:off x="70857" y="2852738"/>
            <a:ext cx="163671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FF"/>
                </a:solidFill>
              </a:rPr>
              <a:t>C/BE[3..0]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785965" name="Line 109"/>
          <p:cNvSpPr>
            <a:spLocks noChangeShapeType="1"/>
          </p:cNvSpPr>
          <p:nvPr/>
        </p:nvSpPr>
        <p:spPr bwMode="auto">
          <a:xfrm>
            <a:off x="493132" y="2938463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6" name="Line 110"/>
          <p:cNvSpPr>
            <a:spLocks noChangeShapeType="1"/>
          </p:cNvSpPr>
          <p:nvPr/>
        </p:nvSpPr>
        <p:spPr bwMode="auto">
          <a:xfrm>
            <a:off x="255805" y="35734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7" name="Line 111"/>
          <p:cNvSpPr>
            <a:spLocks noChangeShapeType="1"/>
          </p:cNvSpPr>
          <p:nvPr/>
        </p:nvSpPr>
        <p:spPr bwMode="auto">
          <a:xfrm>
            <a:off x="265330" y="426402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8" name="Line 112"/>
          <p:cNvSpPr>
            <a:spLocks noChangeShapeType="1"/>
          </p:cNvSpPr>
          <p:nvPr/>
        </p:nvSpPr>
        <p:spPr bwMode="auto">
          <a:xfrm>
            <a:off x="255805" y="4913313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9" name="Line 113"/>
          <p:cNvSpPr>
            <a:spLocks noChangeShapeType="1"/>
          </p:cNvSpPr>
          <p:nvPr/>
        </p:nvSpPr>
        <p:spPr bwMode="auto">
          <a:xfrm>
            <a:off x="1436356" y="2457450"/>
            <a:ext cx="506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70" name="AutoShape 114"/>
          <p:cNvSpPr>
            <a:spLocks noChangeArrowheads="1"/>
          </p:cNvSpPr>
          <p:nvPr/>
        </p:nvSpPr>
        <p:spPr bwMode="auto">
          <a:xfrm>
            <a:off x="1942768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006600"/>
                </a:solidFill>
              </a:rPr>
              <a:t>地址</a:t>
            </a:r>
          </a:p>
        </p:txBody>
      </p:sp>
      <p:sp>
        <p:nvSpPr>
          <p:cNvPr id="1785971" name="AutoShape 115"/>
          <p:cNvSpPr>
            <a:spLocks noChangeArrowheads="1"/>
          </p:cNvSpPr>
          <p:nvPr/>
        </p:nvSpPr>
        <p:spPr bwMode="auto">
          <a:xfrm>
            <a:off x="3742993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5972" name="AutoShape 116"/>
          <p:cNvSpPr>
            <a:spLocks noChangeArrowheads="1"/>
          </p:cNvSpPr>
          <p:nvPr/>
        </p:nvSpPr>
        <p:spPr bwMode="auto">
          <a:xfrm>
            <a:off x="5398756" y="2276475"/>
            <a:ext cx="1008062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5973" name="AutoShape 117"/>
          <p:cNvSpPr>
            <a:spLocks noChangeArrowheads="1"/>
          </p:cNvSpPr>
          <p:nvPr/>
        </p:nvSpPr>
        <p:spPr bwMode="auto">
          <a:xfrm>
            <a:off x="6406818" y="2276475"/>
            <a:ext cx="1728788" cy="360363"/>
          </a:xfrm>
          <a:prstGeom prst="hexagon">
            <a:avLst>
              <a:gd name="adj" fmla="val 25119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3</a:t>
            </a:r>
          </a:p>
        </p:txBody>
      </p:sp>
      <p:grpSp>
        <p:nvGrpSpPr>
          <p:cNvPr id="1785976" name="Group 120"/>
          <p:cNvGrpSpPr>
            <a:grpSpLocks/>
          </p:cNvGrpSpPr>
          <p:nvPr/>
        </p:nvGrpSpPr>
        <p:grpSpPr bwMode="auto">
          <a:xfrm>
            <a:off x="3239756" y="2386013"/>
            <a:ext cx="287337" cy="142875"/>
            <a:chOff x="5148" y="981"/>
            <a:chExt cx="181" cy="90"/>
          </a:xfrm>
        </p:grpSpPr>
        <p:sp>
          <p:nvSpPr>
            <p:cNvPr id="1785977" name="Freeform 121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78" name="Freeform 122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5979" name="Group 123"/>
          <p:cNvGrpSpPr>
            <a:grpSpLocks/>
          </p:cNvGrpSpPr>
          <p:nvPr/>
        </p:nvGrpSpPr>
        <p:grpSpPr bwMode="auto">
          <a:xfrm>
            <a:off x="8422943" y="2386013"/>
            <a:ext cx="287338" cy="142875"/>
            <a:chOff x="5148" y="981"/>
            <a:chExt cx="181" cy="90"/>
          </a:xfrm>
        </p:grpSpPr>
        <p:sp>
          <p:nvSpPr>
            <p:cNvPr id="1785980" name="Freeform 12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81" name="Freeform 12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5982" name="Line 126"/>
          <p:cNvSpPr>
            <a:spLocks noChangeShapeType="1"/>
          </p:cNvSpPr>
          <p:nvPr/>
        </p:nvSpPr>
        <p:spPr bwMode="auto">
          <a:xfrm>
            <a:off x="2950831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3" name="Line 127"/>
          <p:cNvSpPr>
            <a:spLocks noChangeShapeType="1"/>
          </p:cNvSpPr>
          <p:nvPr/>
        </p:nvSpPr>
        <p:spPr bwMode="auto">
          <a:xfrm>
            <a:off x="3527093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4" name="Line 128"/>
          <p:cNvSpPr>
            <a:spLocks noChangeShapeType="1"/>
          </p:cNvSpPr>
          <p:nvPr/>
        </p:nvSpPr>
        <p:spPr bwMode="auto">
          <a:xfrm>
            <a:off x="8135606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5" name="Line 129"/>
          <p:cNvSpPr>
            <a:spLocks noChangeShapeType="1"/>
          </p:cNvSpPr>
          <p:nvPr/>
        </p:nvSpPr>
        <p:spPr bwMode="auto">
          <a:xfrm>
            <a:off x="8710281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6" name="AutoShape 130"/>
          <p:cNvSpPr>
            <a:spLocks noChangeArrowheads="1"/>
          </p:cNvSpPr>
          <p:nvPr/>
        </p:nvSpPr>
        <p:spPr bwMode="auto">
          <a:xfrm>
            <a:off x="1942768" y="29241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</a:rPr>
              <a:t>总线命令</a:t>
            </a:r>
          </a:p>
        </p:txBody>
      </p:sp>
      <p:sp>
        <p:nvSpPr>
          <p:cNvPr id="1785987" name="AutoShape 131"/>
          <p:cNvSpPr>
            <a:spLocks noChangeArrowheads="1"/>
          </p:cNvSpPr>
          <p:nvPr/>
        </p:nvSpPr>
        <p:spPr bwMode="auto">
          <a:xfrm>
            <a:off x="2950831" y="2924175"/>
            <a:ext cx="5184775" cy="360363"/>
          </a:xfrm>
          <a:prstGeom prst="hexagon">
            <a:avLst>
              <a:gd name="adj" fmla="val 22447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</a:t>
            </a:r>
          </a:p>
        </p:txBody>
      </p:sp>
      <p:sp>
        <p:nvSpPr>
          <p:cNvPr id="1785988" name="Line 132"/>
          <p:cNvSpPr>
            <a:spLocks noChangeShapeType="1"/>
          </p:cNvSpPr>
          <p:nvPr/>
        </p:nvSpPr>
        <p:spPr bwMode="auto">
          <a:xfrm>
            <a:off x="1582306" y="3106738"/>
            <a:ext cx="360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5989" name="Group 133"/>
          <p:cNvGrpSpPr>
            <a:grpSpLocks/>
          </p:cNvGrpSpPr>
          <p:nvPr/>
        </p:nvGrpSpPr>
        <p:grpSpPr bwMode="auto">
          <a:xfrm>
            <a:off x="8422943" y="3035300"/>
            <a:ext cx="287338" cy="142875"/>
            <a:chOff x="5148" y="981"/>
            <a:chExt cx="181" cy="90"/>
          </a:xfrm>
        </p:grpSpPr>
        <p:sp>
          <p:nvSpPr>
            <p:cNvPr id="1785990" name="Freeform 13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91" name="Freeform 13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5992" name="Line 136"/>
          <p:cNvSpPr>
            <a:spLocks noChangeShapeType="1"/>
          </p:cNvSpPr>
          <p:nvPr/>
        </p:nvSpPr>
        <p:spPr bwMode="auto">
          <a:xfrm>
            <a:off x="8135606" y="3106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3" name="Line 137"/>
          <p:cNvSpPr>
            <a:spLocks noChangeShapeType="1"/>
          </p:cNvSpPr>
          <p:nvPr/>
        </p:nvSpPr>
        <p:spPr bwMode="auto">
          <a:xfrm>
            <a:off x="8710281" y="3106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4" name="Line 138"/>
          <p:cNvSpPr>
            <a:spLocks noChangeShapeType="1"/>
          </p:cNvSpPr>
          <p:nvPr/>
        </p:nvSpPr>
        <p:spPr bwMode="auto">
          <a:xfrm flipH="1" flipV="1">
            <a:off x="2806368" y="35734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5" name="Line 139"/>
          <p:cNvSpPr>
            <a:spLocks noChangeShapeType="1"/>
          </p:cNvSpPr>
          <p:nvPr/>
        </p:nvSpPr>
        <p:spPr bwMode="auto">
          <a:xfrm flipV="1">
            <a:off x="6262356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6" name="Line 140"/>
          <p:cNvSpPr>
            <a:spLocks noChangeShapeType="1"/>
          </p:cNvSpPr>
          <p:nvPr/>
        </p:nvSpPr>
        <p:spPr bwMode="auto">
          <a:xfrm flipH="1" flipV="1">
            <a:off x="7125956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7" name="Line 141"/>
          <p:cNvSpPr>
            <a:spLocks noChangeShapeType="1"/>
          </p:cNvSpPr>
          <p:nvPr/>
        </p:nvSpPr>
        <p:spPr bwMode="auto">
          <a:xfrm flipV="1">
            <a:off x="8062581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8" name="Line 142"/>
          <p:cNvSpPr>
            <a:spLocks noChangeShapeType="1"/>
          </p:cNvSpPr>
          <p:nvPr/>
        </p:nvSpPr>
        <p:spPr bwMode="auto">
          <a:xfrm>
            <a:off x="2950831" y="3933825"/>
            <a:ext cx="331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9" name="Line 143"/>
          <p:cNvSpPr>
            <a:spLocks noChangeShapeType="1"/>
          </p:cNvSpPr>
          <p:nvPr/>
        </p:nvSpPr>
        <p:spPr bwMode="auto">
          <a:xfrm>
            <a:off x="6406818" y="35734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0" name="Line 144"/>
          <p:cNvSpPr>
            <a:spLocks noChangeShapeType="1"/>
          </p:cNvSpPr>
          <p:nvPr/>
        </p:nvSpPr>
        <p:spPr bwMode="auto">
          <a:xfrm>
            <a:off x="7270418" y="39338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1" name="Line 145"/>
          <p:cNvSpPr>
            <a:spLocks noChangeShapeType="1"/>
          </p:cNvSpPr>
          <p:nvPr/>
        </p:nvSpPr>
        <p:spPr bwMode="auto">
          <a:xfrm>
            <a:off x="8207043" y="35734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2" name="Line 146"/>
          <p:cNvSpPr>
            <a:spLocks noChangeShapeType="1"/>
          </p:cNvSpPr>
          <p:nvPr/>
        </p:nvSpPr>
        <p:spPr bwMode="auto">
          <a:xfrm>
            <a:off x="1942768" y="35734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3" name="Line 147"/>
          <p:cNvSpPr>
            <a:spLocks noChangeShapeType="1"/>
          </p:cNvSpPr>
          <p:nvPr/>
        </p:nvSpPr>
        <p:spPr bwMode="auto">
          <a:xfrm>
            <a:off x="2590468" y="3573463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04" name="Group 148"/>
          <p:cNvGrpSpPr>
            <a:grpSpLocks/>
          </p:cNvGrpSpPr>
          <p:nvPr/>
        </p:nvGrpSpPr>
        <p:grpSpPr bwMode="auto">
          <a:xfrm>
            <a:off x="2303131" y="3502025"/>
            <a:ext cx="287337" cy="142875"/>
            <a:chOff x="5148" y="981"/>
            <a:chExt cx="181" cy="90"/>
          </a:xfrm>
        </p:grpSpPr>
        <p:sp>
          <p:nvSpPr>
            <p:cNvPr id="1786005" name="Freeform 149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06" name="Freeform 150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07" name="Line 151"/>
          <p:cNvSpPr>
            <a:spLocks noChangeShapeType="1"/>
          </p:cNvSpPr>
          <p:nvPr/>
        </p:nvSpPr>
        <p:spPr bwMode="auto">
          <a:xfrm flipH="1" flipV="1">
            <a:off x="3669968" y="42211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8" name="Line 152"/>
          <p:cNvSpPr>
            <a:spLocks noChangeShapeType="1"/>
          </p:cNvSpPr>
          <p:nvPr/>
        </p:nvSpPr>
        <p:spPr bwMode="auto">
          <a:xfrm flipV="1">
            <a:off x="4535156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9" name="Line 153"/>
          <p:cNvSpPr>
            <a:spLocks noChangeShapeType="1"/>
          </p:cNvSpPr>
          <p:nvPr/>
        </p:nvSpPr>
        <p:spPr bwMode="auto">
          <a:xfrm flipH="1" flipV="1">
            <a:off x="5398756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0" name="Line 154"/>
          <p:cNvSpPr>
            <a:spLocks noChangeShapeType="1"/>
          </p:cNvSpPr>
          <p:nvPr/>
        </p:nvSpPr>
        <p:spPr bwMode="auto">
          <a:xfrm flipV="1">
            <a:off x="8062581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1" name="Line 155"/>
          <p:cNvSpPr>
            <a:spLocks noChangeShapeType="1"/>
          </p:cNvSpPr>
          <p:nvPr/>
        </p:nvSpPr>
        <p:spPr bwMode="auto">
          <a:xfrm>
            <a:off x="8207043" y="42211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2" name="Line 156"/>
          <p:cNvSpPr>
            <a:spLocks noChangeShapeType="1"/>
          </p:cNvSpPr>
          <p:nvPr/>
        </p:nvSpPr>
        <p:spPr bwMode="auto">
          <a:xfrm>
            <a:off x="5543218" y="4581525"/>
            <a:ext cx="251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3" name="Line 157"/>
          <p:cNvSpPr>
            <a:spLocks noChangeShapeType="1"/>
          </p:cNvSpPr>
          <p:nvPr/>
        </p:nvSpPr>
        <p:spPr bwMode="auto">
          <a:xfrm>
            <a:off x="4678031" y="42211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4" name="Line 158"/>
          <p:cNvSpPr>
            <a:spLocks noChangeShapeType="1"/>
          </p:cNvSpPr>
          <p:nvPr/>
        </p:nvSpPr>
        <p:spPr bwMode="auto">
          <a:xfrm>
            <a:off x="3814431" y="458152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5" name="Line 159"/>
          <p:cNvSpPr>
            <a:spLocks noChangeShapeType="1"/>
          </p:cNvSpPr>
          <p:nvPr/>
        </p:nvSpPr>
        <p:spPr bwMode="auto">
          <a:xfrm>
            <a:off x="1942768" y="4221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6" name="Line 160"/>
          <p:cNvSpPr>
            <a:spLocks noChangeShapeType="1"/>
          </p:cNvSpPr>
          <p:nvPr/>
        </p:nvSpPr>
        <p:spPr bwMode="auto">
          <a:xfrm>
            <a:off x="2590468" y="42211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17" name="Group 161"/>
          <p:cNvGrpSpPr>
            <a:grpSpLocks/>
          </p:cNvGrpSpPr>
          <p:nvPr/>
        </p:nvGrpSpPr>
        <p:grpSpPr bwMode="auto">
          <a:xfrm>
            <a:off x="2303131" y="4149725"/>
            <a:ext cx="287337" cy="142875"/>
            <a:chOff x="5148" y="981"/>
            <a:chExt cx="181" cy="90"/>
          </a:xfrm>
        </p:grpSpPr>
        <p:sp>
          <p:nvSpPr>
            <p:cNvPr id="1786018" name="Freeform 162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19" name="Freeform 163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20" name="Line 164"/>
          <p:cNvSpPr>
            <a:spLocks noChangeShapeType="1"/>
          </p:cNvSpPr>
          <p:nvPr/>
        </p:nvSpPr>
        <p:spPr bwMode="auto">
          <a:xfrm flipH="1" flipV="1">
            <a:off x="3669968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1" name="Line 165"/>
          <p:cNvSpPr>
            <a:spLocks noChangeShapeType="1"/>
          </p:cNvSpPr>
          <p:nvPr/>
        </p:nvSpPr>
        <p:spPr bwMode="auto">
          <a:xfrm>
            <a:off x="1942768" y="48688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2" name="Line 166"/>
          <p:cNvSpPr>
            <a:spLocks noChangeShapeType="1"/>
          </p:cNvSpPr>
          <p:nvPr/>
        </p:nvSpPr>
        <p:spPr bwMode="auto">
          <a:xfrm>
            <a:off x="2590468" y="48688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23" name="Group 167"/>
          <p:cNvGrpSpPr>
            <a:grpSpLocks/>
          </p:cNvGrpSpPr>
          <p:nvPr/>
        </p:nvGrpSpPr>
        <p:grpSpPr bwMode="auto">
          <a:xfrm>
            <a:off x="2303131" y="4797425"/>
            <a:ext cx="287337" cy="142875"/>
            <a:chOff x="5148" y="981"/>
            <a:chExt cx="181" cy="90"/>
          </a:xfrm>
        </p:grpSpPr>
        <p:sp>
          <p:nvSpPr>
            <p:cNvPr id="1786024" name="Freeform 16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25" name="Freeform 16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26" name="Line 170"/>
          <p:cNvSpPr>
            <a:spLocks noChangeShapeType="1"/>
          </p:cNvSpPr>
          <p:nvPr/>
        </p:nvSpPr>
        <p:spPr bwMode="auto">
          <a:xfrm flipV="1">
            <a:off x="8062581" y="48688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7" name="Line 171"/>
          <p:cNvSpPr>
            <a:spLocks noChangeShapeType="1"/>
          </p:cNvSpPr>
          <p:nvPr/>
        </p:nvSpPr>
        <p:spPr bwMode="auto">
          <a:xfrm>
            <a:off x="8207043" y="48688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8" name="Line 172"/>
          <p:cNvSpPr>
            <a:spLocks noChangeShapeType="1"/>
          </p:cNvSpPr>
          <p:nvPr/>
        </p:nvSpPr>
        <p:spPr bwMode="auto">
          <a:xfrm>
            <a:off x="3814431" y="5229225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9" name="Line 173"/>
          <p:cNvSpPr>
            <a:spLocks noChangeShapeType="1"/>
          </p:cNvSpPr>
          <p:nvPr/>
        </p:nvSpPr>
        <p:spPr bwMode="auto">
          <a:xfrm flipH="1" flipV="1">
            <a:off x="2806368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0" name="Line 174"/>
          <p:cNvSpPr>
            <a:spLocks noChangeShapeType="1"/>
          </p:cNvSpPr>
          <p:nvPr/>
        </p:nvSpPr>
        <p:spPr bwMode="auto">
          <a:xfrm>
            <a:off x="2950831" y="522922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31" name="Group 175"/>
          <p:cNvGrpSpPr>
            <a:grpSpLocks/>
          </p:cNvGrpSpPr>
          <p:nvPr/>
        </p:nvGrpSpPr>
        <p:grpSpPr bwMode="auto">
          <a:xfrm>
            <a:off x="1653843" y="908050"/>
            <a:ext cx="6913563" cy="4537075"/>
            <a:chOff x="884" y="527"/>
            <a:chExt cx="4355" cy="3266"/>
          </a:xfrm>
        </p:grpSpPr>
        <p:sp>
          <p:nvSpPr>
            <p:cNvPr id="1785909" name="Line 53"/>
            <p:cNvSpPr>
              <a:spLocks noChangeShapeType="1"/>
            </p:cNvSpPr>
            <p:nvPr/>
          </p:nvSpPr>
          <p:spPr bwMode="auto">
            <a:xfrm>
              <a:off x="884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0" name="Line 54"/>
            <p:cNvSpPr>
              <a:spLocks noChangeShapeType="1"/>
            </p:cNvSpPr>
            <p:nvPr/>
          </p:nvSpPr>
          <p:spPr bwMode="auto">
            <a:xfrm>
              <a:off x="142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1" name="Line 55"/>
            <p:cNvSpPr>
              <a:spLocks noChangeShapeType="1"/>
            </p:cNvSpPr>
            <p:nvPr/>
          </p:nvSpPr>
          <p:spPr bwMode="auto">
            <a:xfrm>
              <a:off x="1973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2" name="Line 56"/>
            <p:cNvSpPr>
              <a:spLocks noChangeShapeType="1"/>
            </p:cNvSpPr>
            <p:nvPr/>
          </p:nvSpPr>
          <p:spPr bwMode="auto">
            <a:xfrm>
              <a:off x="2517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3" name="Line 57"/>
            <p:cNvSpPr>
              <a:spLocks noChangeShapeType="1"/>
            </p:cNvSpPr>
            <p:nvPr/>
          </p:nvSpPr>
          <p:spPr bwMode="auto">
            <a:xfrm>
              <a:off x="3062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4" name="Line 58"/>
            <p:cNvSpPr>
              <a:spLocks noChangeShapeType="1"/>
            </p:cNvSpPr>
            <p:nvPr/>
          </p:nvSpPr>
          <p:spPr bwMode="auto">
            <a:xfrm>
              <a:off x="3606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5" name="Line 59"/>
            <p:cNvSpPr>
              <a:spLocks noChangeShapeType="1"/>
            </p:cNvSpPr>
            <p:nvPr/>
          </p:nvSpPr>
          <p:spPr bwMode="auto">
            <a:xfrm>
              <a:off x="4150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6" name="Line 60"/>
            <p:cNvSpPr>
              <a:spLocks noChangeShapeType="1"/>
            </p:cNvSpPr>
            <p:nvPr/>
          </p:nvSpPr>
          <p:spPr bwMode="auto">
            <a:xfrm>
              <a:off x="4695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7" name="Line 61"/>
            <p:cNvSpPr>
              <a:spLocks noChangeShapeType="1"/>
            </p:cNvSpPr>
            <p:nvPr/>
          </p:nvSpPr>
          <p:spPr bwMode="auto">
            <a:xfrm>
              <a:off x="523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32" name="Text Box 176"/>
          <p:cNvSpPr txBox="1">
            <a:spLocks noChangeArrowheads="1"/>
          </p:cNvSpPr>
          <p:nvPr/>
        </p:nvSpPr>
        <p:spPr bwMode="auto">
          <a:xfrm>
            <a:off x="1726868" y="5235575"/>
            <a:ext cx="7191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地址节拍</a:t>
            </a:r>
          </a:p>
        </p:txBody>
      </p:sp>
      <p:sp>
        <p:nvSpPr>
          <p:cNvPr id="1786033" name="Text Box 177"/>
          <p:cNvSpPr txBox="1">
            <a:spLocks noChangeArrowheads="1"/>
          </p:cNvSpPr>
          <p:nvPr/>
        </p:nvSpPr>
        <p:spPr bwMode="auto">
          <a:xfrm>
            <a:off x="3401681" y="5229225"/>
            <a:ext cx="792162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6034" name="Text Box 178"/>
          <p:cNvSpPr txBox="1">
            <a:spLocks noChangeArrowheads="1"/>
          </p:cNvSpPr>
          <p:nvPr/>
        </p:nvSpPr>
        <p:spPr bwMode="auto">
          <a:xfrm>
            <a:off x="4390693" y="5438775"/>
            <a:ext cx="14398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6035" name="Text Box 179"/>
          <p:cNvSpPr txBox="1">
            <a:spLocks noChangeArrowheads="1"/>
          </p:cNvSpPr>
          <p:nvPr/>
        </p:nvSpPr>
        <p:spPr bwMode="auto">
          <a:xfrm>
            <a:off x="6190918" y="5438775"/>
            <a:ext cx="13684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1786037" name="Line 181"/>
          <p:cNvSpPr>
            <a:spLocks noChangeShapeType="1"/>
          </p:cNvSpPr>
          <p:nvPr/>
        </p:nvSpPr>
        <p:spPr bwMode="auto">
          <a:xfrm>
            <a:off x="1653843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8" name="Line 182"/>
          <p:cNvSpPr>
            <a:spLocks noChangeShapeType="1"/>
          </p:cNvSpPr>
          <p:nvPr/>
        </p:nvSpPr>
        <p:spPr bwMode="auto">
          <a:xfrm>
            <a:off x="7702218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9" name="Text Box 183"/>
          <p:cNvSpPr txBox="1">
            <a:spLocks noChangeArrowheads="1"/>
          </p:cNvSpPr>
          <p:nvPr/>
        </p:nvSpPr>
        <p:spPr bwMode="auto">
          <a:xfrm>
            <a:off x="1653843" y="5802313"/>
            <a:ext cx="6048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总线传送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一个分组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6040" name="Line 184"/>
          <p:cNvSpPr>
            <a:spLocks noChangeShapeType="1"/>
          </p:cNvSpPr>
          <p:nvPr/>
        </p:nvSpPr>
        <p:spPr bwMode="auto">
          <a:xfrm flipH="1">
            <a:off x="1653843" y="6021388"/>
            <a:ext cx="18002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41" name="Line 185"/>
          <p:cNvSpPr>
            <a:spLocks noChangeShapeType="1"/>
          </p:cNvSpPr>
          <p:nvPr/>
        </p:nvSpPr>
        <p:spPr bwMode="auto">
          <a:xfrm>
            <a:off x="5830556" y="6021388"/>
            <a:ext cx="18716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42" name="Text Box 186"/>
          <p:cNvSpPr txBox="1">
            <a:spLocks noChangeArrowheads="1"/>
          </p:cNvSpPr>
          <p:nvPr/>
        </p:nvSpPr>
        <p:spPr bwMode="auto">
          <a:xfrm>
            <a:off x="2877806" y="42211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3" name="Text Box 187"/>
          <p:cNvSpPr txBox="1">
            <a:spLocks noChangeArrowheads="1"/>
          </p:cNvSpPr>
          <p:nvPr/>
        </p:nvSpPr>
        <p:spPr bwMode="auto">
          <a:xfrm>
            <a:off x="4606593" y="42211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4" name="Text Box 188"/>
          <p:cNvSpPr txBox="1">
            <a:spLocks noChangeArrowheads="1"/>
          </p:cNvSpPr>
          <p:nvPr/>
        </p:nvSpPr>
        <p:spPr bwMode="auto">
          <a:xfrm>
            <a:off x="6335381" y="35734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5" name="Text Box 189"/>
          <p:cNvSpPr txBox="1">
            <a:spLocks noChangeArrowheads="1"/>
          </p:cNvSpPr>
          <p:nvPr/>
        </p:nvSpPr>
        <p:spPr bwMode="auto">
          <a:xfrm>
            <a:off x="3958893" y="3244850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6" name="Text Box 190"/>
          <p:cNvSpPr txBox="1">
            <a:spLocks noChangeArrowheads="1"/>
          </p:cNvSpPr>
          <p:nvPr/>
        </p:nvSpPr>
        <p:spPr bwMode="auto">
          <a:xfrm>
            <a:off x="5686093" y="3244850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7" name="Text Box 191"/>
          <p:cNvSpPr txBox="1">
            <a:spLocks noChangeArrowheads="1"/>
          </p:cNvSpPr>
          <p:nvPr/>
        </p:nvSpPr>
        <p:spPr bwMode="auto">
          <a:xfrm>
            <a:off x="7414881" y="3244850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8" name="AutoShape 1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1018" y="5780087"/>
            <a:ext cx="431800" cy="431800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49" name="Text Box 193"/>
          <p:cNvSpPr txBox="1">
            <a:spLocks noChangeArrowheads="1"/>
          </p:cNvSpPr>
          <p:nvPr/>
        </p:nvSpPr>
        <p:spPr bwMode="auto">
          <a:xfrm>
            <a:off x="2484106" y="5235575"/>
            <a:ext cx="9350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总线转换周期</a:t>
            </a:r>
          </a:p>
        </p:txBody>
      </p:sp>
      <p:sp>
        <p:nvSpPr>
          <p:cNvPr id="1786050" name="Line 194"/>
          <p:cNvSpPr>
            <a:spLocks noChangeShapeType="1"/>
          </p:cNvSpPr>
          <p:nvPr/>
        </p:nvSpPr>
        <p:spPr bwMode="auto">
          <a:xfrm>
            <a:off x="25190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1" name="Line 195"/>
          <p:cNvSpPr>
            <a:spLocks noChangeShapeType="1"/>
          </p:cNvSpPr>
          <p:nvPr/>
        </p:nvSpPr>
        <p:spPr bwMode="auto">
          <a:xfrm>
            <a:off x="165384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2" name="Line 196"/>
          <p:cNvSpPr>
            <a:spLocks noChangeShapeType="1"/>
          </p:cNvSpPr>
          <p:nvPr/>
        </p:nvSpPr>
        <p:spPr bwMode="auto">
          <a:xfrm>
            <a:off x="33826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3" name="Line 197"/>
          <p:cNvSpPr>
            <a:spLocks noChangeShapeType="1"/>
          </p:cNvSpPr>
          <p:nvPr/>
        </p:nvSpPr>
        <p:spPr bwMode="auto">
          <a:xfrm>
            <a:off x="42462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4" name="Line 198"/>
          <p:cNvSpPr>
            <a:spLocks noChangeShapeType="1"/>
          </p:cNvSpPr>
          <p:nvPr/>
        </p:nvSpPr>
        <p:spPr bwMode="auto">
          <a:xfrm>
            <a:off x="5975018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5" name="Line 199"/>
          <p:cNvSpPr>
            <a:spLocks noChangeShapeType="1"/>
          </p:cNvSpPr>
          <p:nvPr/>
        </p:nvSpPr>
        <p:spPr bwMode="auto">
          <a:xfrm>
            <a:off x="7702218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6" name="Line 200"/>
          <p:cNvSpPr>
            <a:spLocks noChangeShapeType="1"/>
          </p:cNvSpPr>
          <p:nvPr/>
        </p:nvSpPr>
        <p:spPr bwMode="auto">
          <a:xfrm flipH="1">
            <a:off x="4246231" y="5589588"/>
            <a:ext cx="2873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7" name="Line 201"/>
          <p:cNvSpPr>
            <a:spLocks noChangeShapeType="1"/>
          </p:cNvSpPr>
          <p:nvPr/>
        </p:nvSpPr>
        <p:spPr bwMode="auto">
          <a:xfrm>
            <a:off x="5686093" y="5589588"/>
            <a:ext cx="287338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8" name="Line 202"/>
          <p:cNvSpPr>
            <a:spLocks noChangeShapeType="1"/>
          </p:cNvSpPr>
          <p:nvPr/>
        </p:nvSpPr>
        <p:spPr bwMode="auto">
          <a:xfrm flipH="1">
            <a:off x="5975018" y="5589588"/>
            <a:ext cx="287338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9" name="Line 203"/>
          <p:cNvSpPr>
            <a:spLocks noChangeShapeType="1"/>
          </p:cNvSpPr>
          <p:nvPr/>
        </p:nvSpPr>
        <p:spPr bwMode="auto">
          <a:xfrm>
            <a:off x="7414881" y="5589588"/>
            <a:ext cx="2873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61" name="Text Box 205"/>
          <p:cNvSpPr txBox="1">
            <a:spLocks noChangeArrowheads="1"/>
          </p:cNvSpPr>
          <p:nvPr/>
        </p:nvSpPr>
        <p:spPr bwMode="auto">
          <a:xfrm>
            <a:off x="2014206" y="270827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0110</a:t>
            </a:r>
          </a:p>
        </p:txBody>
      </p:sp>
      <p:sp>
        <p:nvSpPr>
          <p:cNvPr id="172" name="Text Box 100"/>
          <p:cNvSpPr txBox="1">
            <a:spLocks noChangeArrowheads="1"/>
          </p:cNvSpPr>
          <p:nvPr/>
        </p:nvSpPr>
        <p:spPr bwMode="auto">
          <a:xfrm>
            <a:off x="2764745" y="1998960"/>
            <a:ext cx="4318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主</a:t>
            </a:r>
          </a:p>
        </p:txBody>
      </p:sp>
      <p:sp>
        <p:nvSpPr>
          <p:cNvPr id="173" name="Text Box 101"/>
          <p:cNvSpPr txBox="1">
            <a:spLocks noChangeArrowheads="1"/>
          </p:cNvSpPr>
          <p:nvPr/>
        </p:nvSpPr>
        <p:spPr bwMode="auto">
          <a:xfrm>
            <a:off x="3477096" y="2009924"/>
            <a:ext cx="4318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utoShape 74"/>
          <p:cNvSpPr>
            <a:spLocks noChangeArrowheads="1"/>
          </p:cNvSpPr>
          <p:nvPr/>
        </p:nvSpPr>
        <p:spPr bwMode="auto">
          <a:xfrm>
            <a:off x="3922832" y="2275072"/>
            <a:ext cx="1584202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 dirty="0">
              <a:solidFill>
                <a:srgbClr val="FF0066"/>
              </a:solidFill>
            </a:endParaRPr>
          </a:p>
        </p:txBody>
      </p:sp>
      <p:sp>
        <p:nvSpPr>
          <p:cNvPr id="1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B366B-03F7-418F-ADAA-C78E69CA245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786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6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165850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总线的基本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写</a:t>
            </a:r>
            <a:r>
              <a:rPr lang="zh-CN" altLang="en-US">
                <a:solidFill>
                  <a:schemeClr val="bg2"/>
                </a:solidFill>
              </a:rPr>
              <a:t>操作时序</a:t>
            </a:r>
          </a:p>
        </p:txBody>
      </p:sp>
      <p:sp>
        <p:nvSpPr>
          <p:cNvPr id="1786885" name="Line 5"/>
          <p:cNvSpPr>
            <a:spLocks noChangeShapeType="1"/>
          </p:cNvSpPr>
          <p:nvPr/>
        </p:nvSpPr>
        <p:spPr bwMode="auto">
          <a:xfrm flipV="1">
            <a:off x="16192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6" name="Line 6"/>
          <p:cNvSpPr>
            <a:spLocks noChangeShapeType="1"/>
          </p:cNvSpPr>
          <p:nvPr/>
        </p:nvSpPr>
        <p:spPr bwMode="auto">
          <a:xfrm flipH="1" flipV="1">
            <a:off x="20510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7" name="Line 7"/>
          <p:cNvSpPr>
            <a:spLocks noChangeShapeType="1"/>
          </p:cNvSpPr>
          <p:nvPr/>
        </p:nvSpPr>
        <p:spPr bwMode="auto">
          <a:xfrm>
            <a:off x="17637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8" name="Line 8"/>
          <p:cNvSpPr>
            <a:spLocks noChangeShapeType="1"/>
          </p:cNvSpPr>
          <p:nvPr/>
        </p:nvSpPr>
        <p:spPr bwMode="auto">
          <a:xfrm>
            <a:off x="21955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9" name="Line 9"/>
          <p:cNvSpPr>
            <a:spLocks noChangeShapeType="1"/>
          </p:cNvSpPr>
          <p:nvPr/>
        </p:nvSpPr>
        <p:spPr bwMode="auto">
          <a:xfrm flipV="1">
            <a:off x="24828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0" name="Line 10"/>
          <p:cNvSpPr>
            <a:spLocks noChangeShapeType="1"/>
          </p:cNvSpPr>
          <p:nvPr/>
        </p:nvSpPr>
        <p:spPr bwMode="auto">
          <a:xfrm flipH="1" flipV="1">
            <a:off x="29146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1" name="Line 11"/>
          <p:cNvSpPr>
            <a:spLocks noChangeShapeType="1"/>
          </p:cNvSpPr>
          <p:nvPr/>
        </p:nvSpPr>
        <p:spPr bwMode="auto">
          <a:xfrm>
            <a:off x="26273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2" name="Line 12"/>
          <p:cNvSpPr>
            <a:spLocks noChangeShapeType="1"/>
          </p:cNvSpPr>
          <p:nvPr/>
        </p:nvSpPr>
        <p:spPr bwMode="auto">
          <a:xfrm>
            <a:off x="30591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3" name="Line 13"/>
          <p:cNvSpPr>
            <a:spLocks noChangeShapeType="1"/>
          </p:cNvSpPr>
          <p:nvPr/>
        </p:nvSpPr>
        <p:spPr bwMode="auto">
          <a:xfrm flipV="1">
            <a:off x="33464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4" name="Line 14"/>
          <p:cNvSpPr>
            <a:spLocks noChangeShapeType="1"/>
          </p:cNvSpPr>
          <p:nvPr/>
        </p:nvSpPr>
        <p:spPr bwMode="auto">
          <a:xfrm flipH="1" flipV="1">
            <a:off x="37782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5" name="Line 15"/>
          <p:cNvSpPr>
            <a:spLocks noChangeShapeType="1"/>
          </p:cNvSpPr>
          <p:nvPr/>
        </p:nvSpPr>
        <p:spPr bwMode="auto">
          <a:xfrm>
            <a:off x="34909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6" name="Line 16"/>
          <p:cNvSpPr>
            <a:spLocks noChangeShapeType="1"/>
          </p:cNvSpPr>
          <p:nvPr/>
        </p:nvSpPr>
        <p:spPr bwMode="auto">
          <a:xfrm>
            <a:off x="39227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7" name="Line 17"/>
          <p:cNvSpPr>
            <a:spLocks noChangeShapeType="1"/>
          </p:cNvSpPr>
          <p:nvPr/>
        </p:nvSpPr>
        <p:spPr bwMode="auto">
          <a:xfrm flipV="1">
            <a:off x="42100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8" name="Line 18"/>
          <p:cNvSpPr>
            <a:spLocks noChangeShapeType="1"/>
          </p:cNvSpPr>
          <p:nvPr/>
        </p:nvSpPr>
        <p:spPr bwMode="auto">
          <a:xfrm flipH="1" flipV="1">
            <a:off x="46434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9" name="Line 19"/>
          <p:cNvSpPr>
            <a:spLocks noChangeShapeType="1"/>
          </p:cNvSpPr>
          <p:nvPr/>
        </p:nvSpPr>
        <p:spPr bwMode="auto">
          <a:xfrm>
            <a:off x="43560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0" name="Line 20"/>
          <p:cNvSpPr>
            <a:spLocks noChangeShapeType="1"/>
          </p:cNvSpPr>
          <p:nvPr/>
        </p:nvSpPr>
        <p:spPr bwMode="auto">
          <a:xfrm>
            <a:off x="47878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1" name="Line 21"/>
          <p:cNvSpPr>
            <a:spLocks noChangeShapeType="1"/>
          </p:cNvSpPr>
          <p:nvPr/>
        </p:nvSpPr>
        <p:spPr bwMode="auto">
          <a:xfrm flipV="1">
            <a:off x="50752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2" name="Line 22"/>
          <p:cNvSpPr>
            <a:spLocks noChangeShapeType="1"/>
          </p:cNvSpPr>
          <p:nvPr/>
        </p:nvSpPr>
        <p:spPr bwMode="auto">
          <a:xfrm flipH="1" flipV="1">
            <a:off x="55070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3" name="Line 23"/>
          <p:cNvSpPr>
            <a:spLocks noChangeShapeType="1"/>
          </p:cNvSpPr>
          <p:nvPr/>
        </p:nvSpPr>
        <p:spPr bwMode="auto">
          <a:xfrm>
            <a:off x="52196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4" name="Line 24"/>
          <p:cNvSpPr>
            <a:spLocks noChangeShapeType="1"/>
          </p:cNvSpPr>
          <p:nvPr/>
        </p:nvSpPr>
        <p:spPr bwMode="auto">
          <a:xfrm>
            <a:off x="56514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5" name="Line 25"/>
          <p:cNvSpPr>
            <a:spLocks noChangeShapeType="1"/>
          </p:cNvSpPr>
          <p:nvPr/>
        </p:nvSpPr>
        <p:spPr bwMode="auto">
          <a:xfrm flipV="1">
            <a:off x="59388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6" name="Line 26"/>
          <p:cNvSpPr>
            <a:spLocks noChangeShapeType="1"/>
          </p:cNvSpPr>
          <p:nvPr/>
        </p:nvSpPr>
        <p:spPr bwMode="auto">
          <a:xfrm flipH="1" flipV="1">
            <a:off x="63706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7" name="Line 27"/>
          <p:cNvSpPr>
            <a:spLocks noChangeShapeType="1"/>
          </p:cNvSpPr>
          <p:nvPr/>
        </p:nvSpPr>
        <p:spPr bwMode="auto">
          <a:xfrm>
            <a:off x="60832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8" name="Line 28"/>
          <p:cNvSpPr>
            <a:spLocks noChangeShapeType="1"/>
          </p:cNvSpPr>
          <p:nvPr/>
        </p:nvSpPr>
        <p:spPr bwMode="auto">
          <a:xfrm>
            <a:off x="65150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9" name="Line 29"/>
          <p:cNvSpPr>
            <a:spLocks noChangeShapeType="1"/>
          </p:cNvSpPr>
          <p:nvPr/>
        </p:nvSpPr>
        <p:spPr bwMode="auto">
          <a:xfrm flipV="1">
            <a:off x="68024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0" name="Line 30"/>
          <p:cNvSpPr>
            <a:spLocks noChangeShapeType="1"/>
          </p:cNvSpPr>
          <p:nvPr/>
        </p:nvSpPr>
        <p:spPr bwMode="auto">
          <a:xfrm flipH="1" flipV="1">
            <a:off x="72342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1" name="Line 31"/>
          <p:cNvSpPr>
            <a:spLocks noChangeShapeType="1"/>
          </p:cNvSpPr>
          <p:nvPr/>
        </p:nvSpPr>
        <p:spPr bwMode="auto">
          <a:xfrm>
            <a:off x="69468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2" name="Line 32"/>
          <p:cNvSpPr>
            <a:spLocks noChangeShapeType="1"/>
          </p:cNvSpPr>
          <p:nvPr/>
        </p:nvSpPr>
        <p:spPr bwMode="auto">
          <a:xfrm>
            <a:off x="73786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3" name="Line 33"/>
          <p:cNvSpPr>
            <a:spLocks noChangeShapeType="1"/>
          </p:cNvSpPr>
          <p:nvPr/>
        </p:nvSpPr>
        <p:spPr bwMode="auto">
          <a:xfrm flipV="1">
            <a:off x="76660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4" name="Line 34"/>
          <p:cNvSpPr>
            <a:spLocks noChangeShapeType="1"/>
          </p:cNvSpPr>
          <p:nvPr/>
        </p:nvSpPr>
        <p:spPr bwMode="auto">
          <a:xfrm flipH="1" flipV="1">
            <a:off x="8099423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5" name="Line 35"/>
          <p:cNvSpPr>
            <a:spLocks noChangeShapeType="1"/>
          </p:cNvSpPr>
          <p:nvPr/>
        </p:nvSpPr>
        <p:spPr bwMode="auto">
          <a:xfrm>
            <a:off x="7812085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6" name="Line 36"/>
          <p:cNvSpPr>
            <a:spLocks noChangeShapeType="1"/>
          </p:cNvSpPr>
          <p:nvPr/>
        </p:nvSpPr>
        <p:spPr bwMode="auto">
          <a:xfrm>
            <a:off x="8243885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7" name="Line 37"/>
          <p:cNvSpPr>
            <a:spLocks noChangeShapeType="1"/>
          </p:cNvSpPr>
          <p:nvPr/>
        </p:nvSpPr>
        <p:spPr bwMode="auto">
          <a:xfrm flipV="1">
            <a:off x="8531223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8" name="Line 38"/>
          <p:cNvSpPr>
            <a:spLocks noChangeShapeType="1"/>
          </p:cNvSpPr>
          <p:nvPr/>
        </p:nvSpPr>
        <p:spPr bwMode="auto">
          <a:xfrm>
            <a:off x="8675685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9" name="Line 39"/>
          <p:cNvSpPr>
            <a:spLocks noChangeShapeType="1"/>
          </p:cNvSpPr>
          <p:nvPr/>
        </p:nvSpPr>
        <p:spPr bwMode="auto">
          <a:xfrm>
            <a:off x="13319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0" name="Line 40"/>
          <p:cNvSpPr>
            <a:spLocks noChangeShapeType="1"/>
          </p:cNvSpPr>
          <p:nvPr/>
        </p:nvSpPr>
        <p:spPr bwMode="auto">
          <a:xfrm flipH="1" flipV="1">
            <a:off x="1978023" y="16287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1" name="Line 41"/>
          <p:cNvSpPr>
            <a:spLocks noChangeShapeType="1"/>
          </p:cNvSpPr>
          <p:nvPr/>
        </p:nvSpPr>
        <p:spPr bwMode="auto">
          <a:xfrm>
            <a:off x="1330323" y="1628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2" name="Line 42"/>
          <p:cNvSpPr>
            <a:spLocks noChangeShapeType="1"/>
          </p:cNvSpPr>
          <p:nvPr/>
        </p:nvSpPr>
        <p:spPr bwMode="auto">
          <a:xfrm>
            <a:off x="2122485" y="1987550"/>
            <a:ext cx="33131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3" name="Line 43"/>
          <p:cNvSpPr>
            <a:spLocks noChangeShapeType="1"/>
          </p:cNvSpPr>
          <p:nvPr/>
        </p:nvSpPr>
        <p:spPr bwMode="auto">
          <a:xfrm flipV="1">
            <a:off x="5435598" y="16271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4" name="Line 44"/>
          <p:cNvSpPr>
            <a:spLocks noChangeShapeType="1"/>
          </p:cNvSpPr>
          <p:nvPr/>
        </p:nvSpPr>
        <p:spPr bwMode="auto">
          <a:xfrm>
            <a:off x="5580060" y="1628775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5" name="Line 45"/>
          <p:cNvSpPr>
            <a:spLocks noChangeShapeType="1"/>
          </p:cNvSpPr>
          <p:nvPr/>
        </p:nvSpPr>
        <p:spPr bwMode="auto">
          <a:xfrm>
            <a:off x="8747123" y="162877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26" name="Group 46"/>
          <p:cNvGrpSpPr>
            <a:grpSpLocks/>
          </p:cNvGrpSpPr>
          <p:nvPr/>
        </p:nvGrpSpPr>
        <p:grpSpPr bwMode="auto">
          <a:xfrm>
            <a:off x="8459785" y="1557338"/>
            <a:ext cx="287338" cy="142875"/>
            <a:chOff x="5148" y="981"/>
            <a:chExt cx="181" cy="90"/>
          </a:xfrm>
        </p:grpSpPr>
        <p:sp>
          <p:nvSpPr>
            <p:cNvPr id="1786927" name="Freeform 4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28" name="Freeform 4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6929" name="Group 49"/>
          <p:cNvGrpSpPr>
            <a:grpSpLocks/>
          </p:cNvGrpSpPr>
          <p:nvPr/>
        </p:nvGrpSpPr>
        <p:grpSpPr bwMode="auto">
          <a:xfrm>
            <a:off x="1473198" y="476250"/>
            <a:ext cx="7346950" cy="471488"/>
            <a:chOff x="747" y="291"/>
            <a:chExt cx="4628" cy="297"/>
          </a:xfrm>
        </p:grpSpPr>
        <p:sp>
          <p:nvSpPr>
            <p:cNvPr id="1786930" name="Text Box 50"/>
            <p:cNvSpPr txBox="1">
              <a:spLocks noChangeArrowheads="1"/>
            </p:cNvSpPr>
            <p:nvPr/>
          </p:nvSpPr>
          <p:spPr bwMode="auto">
            <a:xfrm>
              <a:off x="747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86931" name="Text Box 51"/>
            <p:cNvSpPr txBox="1">
              <a:spLocks noChangeArrowheads="1"/>
            </p:cNvSpPr>
            <p:nvPr/>
          </p:nvSpPr>
          <p:spPr bwMode="auto">
            <a:xfrm>
              <a:off x="1292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86932" name="Text Box 52"/>
            <p:cNvSpPr txBox="1">
              <a:spLocks noChangeArrowheads="1"/>
            </p:cNvSpPr>
            <p:nvPr/>
          </p:nvSpPr>
          <p:spPr bwMode="auto">
            <a:xfrm>
              <a:off x="1836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86933" name="Text Box 53"/>
            <p:cNvSpPr txBox="1">
              <a:spLocks noChangeArrowheads="1"/>
            </p:cNvSpPr>
            <p:nvPr/>
          </p:nvSpPr>
          <p:spPr bwMode="auto">
            <a:xfrm>
              <a:off x="238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86934" name="Text Box 54"/>
            <p:cNvSpPr txBox="1">
              <a:spLocks noChangeArrowheads="1"/>
            </p:cNvSpPr>
            <p:nvPr/>
          </p:nvSpPr>
          <p:spPr bwMode="auto">
            <a:xfrm>
              <a:off x="2925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86935" name="Text Box 55"/>
            <p:cNvSpPr txBox="1">
              <a:spLocks noChangeArrowheads="1"/>
            </p:cNvSpPr>
            <p:nvPr/>
          </p:nvSpPr>
          <p:spPr bwMode="auto">
            <a:xfrm>
              <a:off x="347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86936" name="Text Box 56"/>
            <p:cNvSpPr txBox="1">
              <a:spLocks noChangeArrowheads="1"/>
            </p:cNvSpPr>
            <p:nvPr/>
          </p:nvSpPr>
          <p:spPr bwMode="auto">
            <a:xfrm>
              <a:off x="4014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86937" name="Text Box 57"/>
            <p:cNvSpPr txBox="1">
              <a:spLocks noChangeArrowheads="1"/>
            </p:cNvSpPr>
            <p:nvPr/>
          </p:nvSpPr>
          <p:spPr bwMode="auto">
            <a:xfrm>
              <a:off x="4558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86938" name="Text Box 58"/>
            <p:cNvSpPr txBox="1">
              <a:spLocks noChangeArrowheads="1"/>
            </p:cNvSpPr>
            <p:nvPr/>
          </p:nvSpPr>
          <p:spPr bwMode="auto">
            <a:xfrm>
              <a:off x="5103" y="300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1786939" name="Text Box 59"/>
          <p:cNvSpPr txBox="1">
            <a:spLocks noChangeArrowheads="1"/>
          </p:cNvSpPr>
          <p:nvPr/>
        </p:nvSpPr>
        <p:spPr bwMode="auto">
          <a:xfrm>
            <a:off x="107950" y="48434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DEVSEL</a:t>
            </a:r>
          </a:p>
        </p:txBody>
      </p:sp>
      <p:sp>
        <p:nvSpPr>
          <p:cNvPr id="1786940" name="Text Box 60"/>
          <p:cNvSpPr txBox="1">
            <a:spLocks noChangeArrowheads="1"/>
          </p:cNvSpPr>
          <p:nvPr/>
        </p:nvSpPr>
        <p:spPr bwMode="auto">
          <a:xfrm>
            <a:off x="107950" y="4195763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6941" name="Text Box 61"/>
          <p:cNvSpPr txBox="1">
            <a:spLocks noChangeArrowheads="1"/>
          </p:cNvSpPr>
          <p:nvPr/>
        </p:nvSpPr>
        <p:spPr bwMode="auto">
          <a:xfrm>
            <a:off x="107950" y="3500438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6942" name="Text Box 62"/>
          <p:cNvSpPr txBox="1">
            <a:spLocks noChangeArrowheads="1"/>
          </p:cNvSpPr>
          <p:nvPr/>
        </p:nvSpPr>
        <p:spPr bwMode="auto">
          <a:xfrm>
            <a:off x="107949" y="2852738"/>
            <a:ext cx="165417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FF"/>
                </a:solidFill>
              </a:rPr>
              <a:t>C/BE[3..0]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786943" name="Text Box 63"/>
          <p:cNvSpPr txBox="1">
            <a:spLocks noChangeArrowheads="1"/>
          </p:cNvSpPr>
          <p:nvPr/>
        </p:nvSpPr>
        <p:spPr bwMode="auto">
          <a:xfrm>
            <a:off x="107949" y="2205038"/>
            <a:ext cx="15811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FF"/>
                </a:solidFill>
              </a:rPr>
              <a:t>AD[31..0]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786944" name="Text Box 64"/>
          <p:cNvSpPr txBox="1">
            <a:spLocks noChangeArrowheads="1"/>
          </p:cNvSpPr>
          <p:nvPr/>
        </p:nvSpPr>
        <p:spPr bwMode="auto">
          <a:xfrm>
            <a:off x="107950" y="16764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6945" name="Text Box 65"/>
          <p:cNvSpPr txBox="1">
            <a:spLocks noChangeArrowheads="1"/>
          </p:cNvSpPr>
          <p:nvPr/>
        </p:nvSpPr>
        <p:spPr bwMode="auto">
          <a:xfrm>
            <a:off x="107950" y="9080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6946" name="Line 66"/>
          <p:cNvSpPr>
            <a:spLocks noChangeShapeType="1"/>
          </p:cNvSpPr>
          <p:nvPr/>
        </p:nvSpPr>
        <p:spPr bwMode="auto">
          <a:xfrm>
            <a:off x="231775" y="1728788"/>
            <a:ext cx="10747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7" name="Line 67"/>
          <p:cNvSpPr>
            <a:spLocks noChangeShapeType="1"/>
          </p:cNvSpPr>
          <p:nvPr/>
        </p:nvSpPr>
        <p:spPr bwMode="auto">
          <a:xfrm>
            <a:off x="530225" y="2938463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8" name="Line 68"/>
          <p:cNvSpPr>
            <a:spLocks noChangeShapeType="1"/>
          </p:cNvSpPr>
          <p:nvPr/>
        </p:nvSpPr>
        <p:spPr bwMode="auto">
          <a:xfrm>
            <a:off x="222250" y="35734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9" name="Line 69"/>
          <p:cNvSpPr>
            <a:spLocks noChangeShapeType="1"/>
          </p:cNvSpPr>
          <p:nvPr/>
        </p:nvSpPr>
        <p:spPr bwMode="auto">
          <a:xfrm>
            <a:off x="231775" y="426402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0" name="Line 70"/>
          <p:cNvSpPr>
            <a:spLocks noChangeShapeType="1"/>
          </p:cNvSpPr>
          <p:nvPr/>
        </p:nvSpPr>
        <p:spPr bwMode="auto">
          <a:xfrm>
            <a:off x="222250" y="4913313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1" name="Line 71"/>
          <p:cNvSpPr>
            <a:spLocks noChangeShapeType="1"/>
          </p:cNvSpPr>
          <p:nvPr/>
        </p:nvSpPr>
        <p:spPr bwMode="auto">
          <a:xfrm>
            <a:off x="1473198" y="245745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2" name="AutoShape 72"/>
          <p:cNvSpPr>
            <a:spLocks noChangeArrowheads="1"/>
          </p:cNvSpPr>
          <p:nvPr/>
        </p:nvSpPr>
        <p:spPr bwMode="auto">
          <a:xfrm>
            <a:off x="1979610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006600"/>
                </a:solidFill>
              </a:rPr>
              <a:t>地址</a:t>
            </a:r>
          </a:p>
        </p:txBody>
      </p:sp>
      <p:sp>
        <p:nvSpPr>
          <p:cNvPr id="1786953" name="AutoShape 73"/>
          <p:cNvSpPr>
            <a:spLocks noChangeArrowheads="1"/>
          </p:cNvSpPr>
          <p:nvPr/>
        </p:nvSpPr>
        <p:spPr bwMode="auto">
          <a:xfrm>
            <a:off x="2987673" y="2276475"/>
            <a:ext cx="935037" cy="360363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6954" name="AutoShape 74"/>
          <p:cNvSpPr>
            <a:spLocks noChangeArrowheads="1"/>
          </p:cNvSpPr>
          <p:nvPr/>
        </p:nvSpPr>
        <p:spPr bwMode="auto">
          <a:xfrm>
            <a:off x="3922710" y="2276475"/>
            <a:ext cx="936625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6955" name="AutoShape 75"/>
          <p:cNvSpPr>
            <a:spLocks noChangeArrowheads="1"/>
          </p:cNvSpPr>
          <p:nvPr/>
        </p:nvSpPr>
        <p:spPr bwMode="auto">
          <a:xfrm>
            <a:off x="5507035" y="2276475"/>
            <a:ext cx="2665413" cy="360363"/>
          </a:xfrm>
          <a:prstGeom prst="hexagon">
            <a:avLst>
              <a:gd name="adj" fmla="val 2379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3</a:t>
            </a:r>
          </a:p>
        </p:txBody>
      </p:sp>
      <p:grpSp>
        <p:nvGrpSpPr>
          <p:cNvPr id="1786959" name="Group 79"/>
          <p:cNvGrpSpPr>
            <a:grpSpLocks/>
          </p:cNvGrpSpPr>
          <p:nvPr/>
        </p:nvGrpSpPr>
        <p:grpSpPr bwMode="auto">
          <a:xfrm>
            <a:off x="8459785" y="2386013"/>
            <a:ext cx="287338" cy="142875"/>
            <a:chOff x="5148" y="981"/>
            <a:chExt cx="181" cy="90"/>
          </a:xfrm>
        </p:grpSpPr>
        <p:sp>
          <p:nvSpPr>
            <p:cNvPr id="1786960" name="Freeform 80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61" name="Freeform 81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64" name="Line 84"/>
          <p:cNvSpPr>
            <a:spLocks noChangeShapeType="1"/>
          </p:cNvSpPr>
          <p:nvPr/>
        </p:nvSpPr>
        <p:spPr bwMode="auto">
          <a:xfrm>
            <a:off x="8172448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65" name="Line 85"/>
          <p:cNvSpPr>
            <a:spLocks noChangeShapeType="1"/>
          </p:cNvSpPr>
          <p:nvPr/>
        </p:nvSpPr>
        <p:spPr bwMode="auto">
          <a:xfrm>
            <a:off x="8747123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66" name="AutoShape 86"/>
          <p:cNvSpPr>
            <a:spLocks noChangeArrowheads="1"/>
          </p:cNvSpPr>
          <p:nvPr/>
        </p:nvSpPr>
        <p:spPr bwMode="auto">
          <a:xfrm>
            <a:off x="1979610" y="29241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</a:rPr>
              <a:t>总线命令</a:t>
            </a:r>
          </a:p>
        </p:txBody>
      </p:sp>
      <p:sp>
        <p:nvSpPr>
          <p:cNvPr id="1786967" name="AutoShape 87"/>
          <p:cNvSpPr>
            <a:spLocks noChangeArrowheads="1"/>
          </p:cNvSpPr>
          <p:nvPr/>
        </p:nvSpPr>
        <p:spPr bwMode="auto">
          <a:xfrm>
            <a:off x="4859335" y="2924175"/>
            <a:ext cx="3313113" cy="360363"/>
          </a:xfrm>
          <a:prstGeom prst="hexagon">
            <a:avLst>
              <a:gd name="adj" fmla="val 21580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BEs-3</a:t>
            </a:r>
          </a:p>
        </p:txBody>
      </p:sp>
      <p:sp>
        <p:nvSpPr>
          <p:cNvPr id="1786968" name="Line 88"/>
          <p:cNvSpPr>
            <a:spLocks noChangeShapeType="1"/>
          </p:cNvSpPr>
          <p:nvPr/>
        </p:nvSpPr>
        <p:spPr bwMode="auto">
          <a:xfrm>
            <a:off x="1619248" y="31067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69" name="Group 89"/>
          <p:cNvGrpSpPr>
            <a:grpSpLocks/>
          </p:cNvGrpSpPr>
          <p:nvPr/>
        </p:nvGrpSpPr>
        <p:grpSpPr bwMode="auto">
          <a:xfrm>
            <a:off x="8459785" y="3035300"/>
            <a:ext cx="287338" cy="142875"/>
            <a:chOff x="5148" y="981"/>
            <a:chExt cx="181" cy="90"/>
          </a:xfrm>
        </p:grpSpPr>
        <p:sp>
          <p:nvSpPr>
            <p:cNvPr id="1786970" name="Freeform 90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71" name="Freeform 91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72" name="Line 92"/>
          <p:cNvSpPr>
            <a:spLocks noChangeShapeType="1"/>
          </p:cNvSpPr>
          <p:nvPr/>
        </p:nvSpPr>
        <p:spPr bwMode="auto">
          <a:xfrm>
            <a:off x="8172448" y="3106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3" name="Line 93"/>
          <p:cNvSpPr>
            <a:spLocks noChangeShapeType="1"/>
          </p:cNvSpPr>
          <p:nvPr/>
        </p:nvSpPr>
        <p:spPr bwMode="auto">
          <a:xfrm>
            <a:off x="8747123" y="3106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4" name="Line 94"/>
          <p:cNvSpPr>
            <a:spLocks noChangeShapeType="1"/>
          </p:cNvSpPr>
          <p:nvPr/>
        </p:nvSpPr>
        <p:spPr bwMode="auto">
          <a:xfrm flipH="1" flipV="1">
            <a:off x="2843210" y="35734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7" name="Line 97"/>
          <p:cNvSpPr>
            <a:spLocks noChangeShapeType="1"/>
          </p:cNvSpPr>
          <p:nvPr/>
        </p:nvSpPr>
        <p:spPr bwMode="auto">
          <a:xfrm flipV="1">
            <a:off x="8099423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8" name="Line 98"/>
          <p:cNvSpPr>
            <a:spLocks noChangeShapeType="1"/>
          </p:cNvSpPr>
          <p:nvPr/>
        </p:nvSpPr>
        <p:spPr bwMode="auto">
          <a:xfrm>
            <a:off x="2987673" y="3933825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0" name="Line 100"/>
          <p:cNvSpPr>
            <a:spLocks noChangeShapeType="1"/>
          </p:cNvSpPr>
          <p:nvPr/>
        </p:nvSpPr>
        <p:spPr bwMode="auto">
          <a:xfrm>
            <a:off x="5580060" y="3933825"/>
            <a:ext cx="251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1" name="Line 101"/>
          <p:cNvSpPr>
            <a:spLocks noChangeShapeType="1"/>
          </p:cNvSpPr>
          <p:nvPr/>
        </p:nvSpPr>
        <p:spPr bwMode="auto">
          <a:xfrm>
            <a:off x="8243885" y="35734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2" name="Line 102"/>
          <p:cNvSpPr>
            <a:spLocks noChangeShapeType="1"/>
          </p:cNvSpPr>
          <p:nvPr/>
        </p:nvSpPr>
        <p:spPr bwMode="auto">
          <a:xfrm>
            <a:off x="1979610" y="35734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3" name="Line 103"/>
          <p:cNvSpPr>
            <a:spLocks noChangeShapeType="1"/>
          </p:cNvSpPr>
          <p:nvPr/>
        </p:nvSpPr>
        <p:spPr bwMode="auto">
          <a:xfrm>
            <a:off x="2627310" y="3573463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84" name="Group 104"/>
          <p:cNvGrpSpPr>
            <a:grpSpLocks/>
          </p:cNvGrpSpPr>
          <p:nvPr/>
        </p:nvGrpSpPr>
        <p:grpSpPr bwMode="auto">
          <a:xfrm>
            <a:off x="2339973" y="3502025"/>
            <a:ext cx="287337" cy="142875"/>
            <a:chOff x="5148" y="981"/>
            <a:chExt cx="181" cy="90"/>
          </a:xfrm>
        </p:grpSpPr>
        <p:sp>
          <p:nvSpPr>
            <p:cNvPr id="1786985" name="Freeform 105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86" name="Freeform 106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87" name="Line 107"/>
          <p:cNvSpPr>
            <a:spLocks noChangeShapeType="1"/>
          </p:cNvSpPr>
          <p:nvPr/>
        </p:nvSpPr>
        <p:spPr bwMode="auto">
          <a:xfrm flipH="1" flipV="1">
            <a:off x="2843210" y="42211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8" name="Line 108"/>
          <p:cNvSpPr>
            <a:spLocks noChangeShapeType="1"/>
          </p:cNvSpPr>
          <p:nvPr/>
        </p:nvSpPr>
        <p:spPr bwMode="auto">
          <a:xfrm flipV="1">
            <a:off x="4571998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0" name="Line 110"/>
          <p:cNvSpPr>
            <a:spLocks noChangeShapeType="1"/>
          </p:cNvSpPr>
          <p:nvPr/>
        </p:nvSpPr>
        <p:spPr bwMode="auto">
          <a:xfrm flipV="1">
            <a:off x="8099423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1" name="Line 111"/>
          <p:cNvSpPr>
            <a:spLocks noChangeShapeType="1"/>
          </p:cNvSpPr>
          <p:nvPr/>
        </p:nvSpPr>
        <p:spPr bwMode="auto">
          <a:xfrm>
            <a:off x="8243885" y="42211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3" name="Line 113"/>
          <p:cNvSpPr>
            <a:spLocks noChangeShapeType="1"/>
          </p:cNvSpPr>
          <p:nvPr/>
        </p:nvSpPr>
        <p:spPr bwMode="auto">
          <a:xfrm>
            <a:off x="4714873" y="4221163"/>
            <a:ext cx="244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4" name="Line 114"/>
          <p:cNvSpPr>
            <a:spLocks noChangeShapeType="1"/>
          </p:cNvSpPr>
          <p:nvPr/>
        </p:nvSpPr>
        <p:spPr bwMode="auto">
          <a:xfrm>
            <a:off x="2987673" y="4581525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5" name="Line 115"/>
          <p:cNvSpPr>
            <a:spLocks noChangeShapeType="1"/>
          </p:cNvSpPr>
          <p:nvPr/>
        </p:nvSpPr>
        <p:spPr bwMode="auto">
          <a:xfrm>
            <a:off x="1979610" y="4221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6" name="Line 116"/>
          <p:cNvSpPr>
            <a:spLocks noChangeShapeType="1"/>
          </p:cNvSpPr>
          <p:nvPr/>
        </p:nvSpPr>
        <p:spPr bwMode="auto">
          <a:xfrm>
            <a:off x="2627310" y="42211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97" name="Group 117"/>
          <p:cNvGrpSpPr>
            <a:grpSpLocks/>
          </p:cNvGrpSpPr>
          <p:nvPr/>
        </p:nvGrpSpPr>
        <p:grpSpPr bwMode="auto">
          <a:xfrm>
            <a:off x="2339973" y="4149725"/>
            <a:ext cx="287337" cy="142875"/>
            <a:chOff x="5148" y="981"/>
            <a:chExt cx="181" cy="90"/>
          </a:xfrm>
        </p:grpSpPr>
        <p:sp>
          <p:nvSpPr>
            <p:cNvPr id="1786998" name="Freeform 11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99" name="Freeform 11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01" name="Line 121"/>
          <p:cNvSpPr>
            <a:spLocks noChangeShapeType="1"/>
          </p:cNvSpPr>
          <p:nvPr/>
        </p:nvSpPr>
        <p:spPr bwMode="auto">
          <a:xfrm>
            <a:off x="1979610" y="48688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2" name="Line 122"/>
          <p:cNvSpPr>
            <a:spLocks noChangeShapeType="1"/>
          </p:cNvSpPr>
          <p:nvPr/>
        </p:nvSpPr>
        <p:spPr bwMode="auto">
          <a:xfrm>
            <a:off x="2627310" y="4868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003" name="Group 123"/>
          <p:cNvGrpSpPr>
            <a:grpSpLocks/>
          </p:cNvGrpSpPr>
          <p:nvPr/>
        </p:nvGrpSpPr>
        <p:grpSpPr bwMode="auto">
          <a:xfrm>
            <a:off x="2339973" y="4797425"/>
            <a:ext cx="287337" cy="142875"/>
            <a:chOff x="5148" y="981"/>
            <a:chExt cx="181" cy="90"/>
          </a:xfrm>
        </p:grpSpPr>
        <p:sp>
          <p:nvSpPr>
            <p:cNvPr id="1787004" name="Freeform 12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05" name="Freeform 12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06" name="Line 126"/>
          <p:cNvSpPr>
            <a:spLocks noChangeShapeType="1"/>
          </p:cNvSpPr>
          <p:nvPr/>
        </p:nvSpPr>
        <p:spPr bwMode="auto">
          <a:xfrm flipV="1">
            <a:off x="8099423" y="48688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7" name="Line 127"/>
          <p:cNvSpPr>
            <a:spLocks noChangeShapeType="1"/>
          </p:cNvSpPr>
          <p:nvPr/>
        </p:nvSpPr>
        <p:spPr bwMode="auto">
          <a:xfrm>
            <a:off x="8243885" y="48688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8" name="Line 128"/>
          <p:cNvSpPr>
            <a:spLocks noChangeShapeType="1"/>
          </p:cNvSpPr>
          <p:nvPr/>
        </p:nvSpPr>
        <p:spPr bwMode="auto">
          <a:xfrm>
            <a:off x="3851273" y="5229225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9" name="Line 129"/>
          <p:cNvSpPr>
            <a:spLocks noChangeShapeType="1"/>
          </p:cNvSpPr>
          <p:nvPr/>
        </p:nvSpPr>
        <p:spPr bwMode="auto">
          <a:xfrm flipH="1" flipV="1">
            <a:off x="2843210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10" name="Line 130"/>
          <p:cNvSpPr>
            <a:spLocks noChangeShapeType="1"/>
          </p:cNvSpPr>
          <p:nvPr/>
        </p:nvSpPr>
        <p:spPr bwMode="auto">
          <a:xfrm>
            <a:off x="2987673" y="522922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011" name="Group 131"/>
          <p:cNvGrpSpPr>
            <a:grpSpLocks/>
          </p:cNvGrpSpPr>
          <p:nvPr/>
        </p:nvGrpSpPr>
        <p:grpSpPr bwMode="auto">
          <a:xfrm>
            <a:off x="1690685" y="908050"/>
            <a:ext cx="6913563" cy="4537075"/>
            <a:chOff x="884" y="527"/>
            <a:chExt cx="4355" cy="3266"/>
          </a:xfrm>
        </p:grpSpPr>
        <p:sp>
          <p:nvSpPr>
            <p:cNvPr id="1787012" name="Line 132"/>
            <p:cNvSpPr>
              <a:spLocks noChangeShapeType="1"/>
            </p:cNvSpPr>
            <p:nvPr/>
          </p:nvSpPr>
          <p:spPr bwMode="auto">
            <a:xfrm>
              <a:off x="884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3" name="Line 133"/>
            <p:cNvSpPr>
              <a:spLocks noChangeShapeType="1"/>
            </p:cNvSpPr>
            <p:nvPr/>
          </p:nvSpPr>
          <p:spPr bwMode="auto">
            <a:xfrm>
              <a:off x="142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4" name="Line 134"/>
            <p:cNvSpPr>
              <a:spLocks noChangeShapeType="1"/>
            </p:cNvSpPr>
            <p:nvPr/>
          </p:nvSpPr>
          <p:spPr bwMode="auto">
            <a:xfrm>
              <a:off x="1973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5" name="Line 135"/>
            <p:cNvSpPr>
              <a:spLocks noChangeShapeType="1"/>
            </p:cNvSpPr>
            <p:nvPr/>
          </p:nvSpPr>
          <p:spPr bwMode="auto">
            <a:xfrm>
              <a:off x="2517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6" name="Line 136"/>
            <p:cNvSpPr>
              <a:spLocks noChangeShapeType="1"/>
            </p:cNvSpPr>
            <p:nvPr/>
          </p:nvSpPr>
          <p:spPr bwMode="auto">
            <a:xfrm>
              <a:off x="3062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7" name="Line 137"/>
            <p:cNvSpPr>
              <a:spLocks noChangeShapeType="1"/>
            </p:cNvSpPr>
            <p:nvPr/>
          </p:nvSpPr>
          <p:spPr bwMode="auto">
            <a:xfrm>
              <a:off x="3606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8" name="Line 138"/>
            <p:cNvSpPr>
              <a:spLocks noChangeShapeType="1"/>
            </p:cNvSpPr>
            <p:nvPr/>
          </p:nvSpPr>
          <p:spPr bwMode="auto">
            <a:xfrm>
              <a:off x="4150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9" name="Line 139"/>
            <p:cNvSpPr>
              <a:spLocks noChangeShapeType="1"/>
            </p:cNvSpPr>
            <p:nvPr/>
          </p:nvSpPr>
          <p:spPr bwMode="auto">
            <a:xfrm>
              <a:off x="4695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20" name="Line 140"/>
            <p:cNvSpPr>
              <a:spLocks noChangeShapeType="1"/>
            </p:cNvSpPr>
            <p:nvPr/>
          </p:nvSpPr>
          <p:spPr bwMode="auto">
            <a:xfrm>
              <a:off x="523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21" name="Text Box 141"/>
          <p:cNvSpPr txBox="1">
            <a:spLocks noChangeArrowheads="1"/>
          </p:cNvSpPr>
          <p:nvPr/>
        </p:nvSpPr>
        <p:spPr bwMode="auto">
          <a:xfrm>
            <a:off x="1835148" y="5235575"/>
            <a:ext cx="71913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地址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节拍</a:t>
            </a:r>
          </a:p>
        </p:txBody>
      </p:sp>
      <p:sp>
        <p:nvSpPr>
          <p:cNvPr id="1787022" name="Text Box 142"/>
          <p:cNvSpPr txBox="1">
            <a:spLocks noChangeArrowheads="1"/>
          </p:cNvSpPr>
          <p:nvPr/>
        </p:nvSpPr>
        <p:spPr bwMode="auto">
          <a:xfrm>
            <a:off x="2555873" y="5235575"/>
            <a:ext cx="86518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节拍</a:t>
            </a:r>
            <a:r>
              <a:rPr lang="en-US" altLang="zh-CN" sz="1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7023" name="Text Box 143"/>
          <p:cNvSpPr txBox="1">
            <a:spLocks noChangeArrowheads="1"/>
          </p:cNvSpPr>
          <p:nvPr/>
        </p:nvSpPr>
        <p:spPr bwMode="auto">
          <a:xfrm>
            <a:off x="3419473" y="5257800"/>
            <a:ext cx="86518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7024" name="Text Box 144"/>
          <p:cNvSpPr txBox="1">
            <a:spLocks noChangeArrowheads="1"/>
          </p:cNvSpPr>
          <p:nvPr/>
        </p:nvSpPr>
        <p:spPr bwMode="auto">
          <a:xfrm>
            <a:off x="5146673" y="5445125"/>
            <a:ext cx="1657350" cy="3254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1787033" name="Text Box 153"/>
          <p:cNvSpPr txBox="1">
            <a:spLocks noChangeArrowheads="1"/>
          </p:cNvSpPr>
          <p:nvPr/>
        </p:nvSpPr>
        <p:spPr bwMode="auto">
          <a:xfrm>
            <a:off x="3995735" y="3284538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36" name="AutoShape 156"/>
          <p:cNvSpPr>
            <a:spLocks noChangeArrowheads="1"/>
          </p:cNvSpPr>
          <p:nvPr/>
        </p:nvSpPr>
        <p:spPr bwMode="auto">
          <a:xfrm>
            <a:off x="2987673" y="2924175"/>
            <a:ext cx="935037" cy="360363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BEs-1</a:t>
            </a:r>
          </a:p>
        </p:txBody>
      </p:sp>
      <p:sp>
        <p:nvSpPr>
          <p:cNvPr id="1787037" name="AutoShape 157"/>
          <p:cNvSpPr>
            <a:spLocks noChangeArrowheads="1"/>
          </p:cNvSpPr>
          <p:nvPr/>
        </p:nvSpPr>
        <p:spPr bwMode="auto">
          <a:xfrm>
            <a:off x="3922710" y="2924175"/>
            <a:ext cx="936625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BEs-2</a:t>
            </a:r>
          </a:p>
        </p:txBody>
      </p:sp>
      <p:sp>
        <p:nvSpPr>
          <p:cNvPr id="1787038" name="Line 158"/>
          <p:cNvSpPr>
            <a:spLocks noChangeShapeType="1"/>
          </p:cNvSpPr>
          <p:nvPr/>
        </p:nvSpPr>
        <p:spPr bwMode="auto">
          <a:xfrm flipV="1">
            <a:off x="4571998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39" name="Line 159"/>
          <p:cNvSpPr>
            <a:spLocks noChangeShapeType="1"/>
          </p:cNvSpPr>
          <p:nvPr/>
        </p:nvSpPr>
        <p:spPr bwMode="auto">
          <a:xfrm flipH="1" flipV="1">
            <a:off x="5435598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0" name="Line 160"/>
          <p:cNvSpPr>
            <a:spLocks noChangeShapeType="1"/>
          </p:cNvSpPr>
          <p:nvPr/>
        </p:nvSpPr>
        <p:spPr bwMode="auto">
          <a:xfrm>
            <a:off x="4714873" y="35734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1" name="Text Box 161"/>
          <p:cNvSpPr txBox="1">
            <a:spLocks noChangeArrowheads="1"/>
          </p:cNvSpPr>
          <p:nvPr/>
        </p:nvSpPr>
        <p:spPr bwMode="auto">
          <a:xfrm>
            <a:off x="4643435" y="35734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2" name="Line 162"/>
          <p:cNvSpPr>
            <a:spLocks noChangeShapeType="1"/>
          </p:cNvSpPr>
          <p:nvPr/>
        </p:nvSpPr>
        <p:spPr bwMode="auto">
          <a:xfrm flipH="1" flipV="1">
            <a:off x="7162798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4" name="Line 164"/>
          <p:cNvSpPr>
            <a:spLocks noChangeShapeType="1"/>
          </p:cNvSpPr>
          <p:nvPr/>
        </p:nvSpPr>
        <p:spPr bwMode="auto">
          <a:xfrm>
            <a:off x="7307260" y="4581525"/>
            <a:ext cx="793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5" name="Text Box 165"/>
          <p:cNvSpPr txBox="1">
            <a:spLocks noChangeArrowheads="1"/>
          </p:cNvSpPr>
          <p:nvPr/>
        </p:nvSpPr>
        <p:spPr bwMode="auto">
          <a:xfrm>
            <a:off x="5507035" y="42211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6" name="Text Box 166"/>
          <p:cNvSpPr txBox="1">
            <a:spLocks noChangeArrowheads="1"/>
          </p:cNvSpPr>
          <p:nvPr/>
        </p:nvSpPr>
        <p:spPr bwMode="auto">
          <a:xfrm>
            <a:off x="6372223" y="42211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7" name="Text Box 167"/>
          <p:cNvSpPr txBox="1">
            <a:spLocks noChangeArrowheads="1"/>
          </p:cNvSpPr>
          <p:nvPr/>
        </p:nvSpPr>
        <p:spPr bwMode="auto">
          <a:xfrm>
            <a:off x="3130548" y="3284538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48" name="Text Box 168"/>
          <p:cNvSpPr txBox="1">
            <a:spLocks noChangeArrowheads="1"/>
          </p:cNvSpPr>
          <p:nvPr/>
        </p:nvSpPr>
        <p:spPr bwMode="auto">
          <a:xfrm>
            <a:off x="7451723" y="3284538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49" name="AutoShape 1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4510" y="5805590"/>
            <a:ext cx="431800" cy="431800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0" name="Line 170"/>
          <p:cNvSpPr>
            <a:spLocks noChangeShapeType="1"/>
          </p:cNvSpPr>
          <p:nvPr/>
        </p:nvSpPr>
        <p:spPr bwMode="auto">
          <a:xfrm>
            <a:off x="1690685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1" name="Line 171"/>
          <p:cNvSpPr>
            <a:spLocks noChangeShapeType="1"/>
          </p:cNvSpPr>
          <p:nvPr/>
        </p:nvSpPr>
        <p:spPr bwMode="auto">
          <a:xfrm>
            <a:off x="7739060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2" name="Text Box 172"/>
          <p:cNvSpPr txBox="1">
            <a:spLocks noChangeArrowheads="1"/>
          </p:cNvSpPr>
          <p:nvPr/>
        </p:nvSpPr>
        <p:spPr bwMode="auto">
          <a:xfrm>
            <a:off x="1690685" y="5802313"/>
            <a:ext cx="6048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总线传送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一个分组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7053" name="Line 173"/>
          <p:cNvSpPr>
            <a:spLocks noChangeShapeType="1"/>
          </p:cNvSpPr>
          <p:nvPr/>
        </p:nvSpPr>
        <p:spPr bwMode="auto">
          <a:xfrm flipH="1">
            <a:off x="1690685" y="6021388"/>
            <a:ext cx="18002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4" name="Line 174"/>
          <p:cNvSpPr>
            <a:spLocks noChangeShapeType="1"/>
          </p:cNvSpPr>
          <p:nvPr/>
        </p:nvSpPr>
        <p:spPr bwMode="auto">
          <a:xfrm>
            <a:off x="5867398" y="6021388"/>
            <a:ext cx="18716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5" name="Line 175"/>
          <p:cNvSpPr>
            <a:spLocks noChangeShapeType="1"/>
          </p:cNvSpPr>
          <p:nvPr/>
        </p:nvSpPr>
        <p:spPr bwMode="auto">
          <a:xfrm>
            <a:off x="1690685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6" name="Line 176"/>
          <p:cNvSpPr>
            <a:spLocks noChangeShapeType="1"/>
          </p:cNvSpPr>
          <p:nvPr/>
        </p:nvSpPr>
        <p:spPr bwMode="auto">
          <a:xfrm>
            <a:off x="25558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7" name="Line 177"/>
          <p:cNvSpPr>
            <a:spLocks noChangeShapeType="1"/>
          </p:cNvSpPr>
          <p:nvPr/>
        </p:nvSpPr>
        <p:spPr bwMode="auto">
          <a:xfrm>
            <a:off x="34194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8" name="Line 178"/>
          <p:cNvSpPr>
            <a:spLocks noChangeShapeType="1"/>
          </p:cNvSpPr>
          <p:nvPr/>
        </p:nvSpPr>
        <p:spPr bwMode="auto">
          <a:xfrm>
            <a:off x="42830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9" name="Line 179"/>
          <p:cNvSpPr>
            <a:spLocks noChangeShapeType="1"/>
          </p:cNvSpPr>
          <p:nvPr/>
        </p:nvSpPr>
        <p:spPr bwMode="auto">
          <a:xfrm>
            <a:off x="7739060" y="5300663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0" name="Line 180"/>
          <p:cNvSpPr>
            <a:spLocks noChangeShapeType="1"/>
          </p:cNvSpPr>
          <p:nvPr/>
        </p:nvSpPr>
        <p:spPr bwMode="auto">
          <a:xfrm flipH="1">
            <a:off x="4283073" y="5589588"/>
            <a:ext cx="108108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1" name="Line 181"/>
          <p:cNvSpPr>
            <a:spLocks noChangeShapeType="1"/>
          </p:cNvSpPr>
          <p:nvPr/>
        </p:nvSpPr>
        <p:spPr bwMode="auto">
          <a:xfrm>
            <a:off x="6588123" y="5589588"/>
            <a:ext cx="11509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2" name="Text Box 182"/>
          <p:cNvSpPr txBox="1">
            <a:spLocks noChangeArrowheads="1"/>
          </p:cNvSpPr>
          <p:nvPr/>
        </p:nvSpPr>
        <p:spPr bwMode="auto">
          <a:xfrm>
            <a:off x="2051048" y="270827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0111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373A01-A5D2-4548-B07A-AFA93E1B50F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77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/>
              <a:t>与</a:t>
            </a:r>
            <a:r>
              <a:rPr lang="zh-CN" altLang="en-US">
                <a:solidFill>
                  <a:srgbClr val="CC0066"/>
                </a:solidFill>
              </a:rPr>
              <a:t>输入输出</a:t>
            </a:r>
            <a:r>
              <a:rPr lang="zh-CN" altLang="en-US"/>
              <a:t>系统</a:t>
            </a:r>
          </a:p>
        </p:txBody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08962" cy="6119813"/>
          </a:xfrm>
        </p:spPr>
        <p:txBody>
          <a:bodyPr/>
          <a:lstStyle/>
          <a:p>
            <a:r>
              <a:rPr lang="zh-CN" altLang="en-US"/>
              <a:t>总线与输入输出系统概述</a:t>
            </a:r>
          </a:p>
          <a:p>
            <a:r>
              <a:rPr lang="zh-CN" altLang="en-US"/>
              <a:t>总线</a:t>
            </a:r>
          </a:p>
          <a:p>
            <a:pPr lvl="1"/>
            <a:r>
              <a:rPr lang="zh-CN" altLang="en-US" sz="2400"/>
              <a:t>类型、结构</a:t>
            </a:r>
          </a:p>
          <a:p>
            <a:pPr lvl="1"/>
            <a:r>
              <a:rPr lang="zh-CN" altLang="en-US" sz="2400"/>
              <a:t>信息传输方式</a:t>
            </a:r>
          </a:p>
          <a:p>
            <a:pPr lvl="1"/>
            <a:r>
              <a:rPr lang="zh-CN" altLang="en-US" sz="2400"/>
              <a:t>总线仲裁</a:t>
            </a:r>
          </a:p>
          <a:p>
            <a:pPr lvl="1"/>
            <a:r>
              <a:rPr lang="zh-CN" altLang="en-US" sz="2400"/>
              <a:t>典型的总线</a:t>
            </a:r>
          </a:p>
          <a:p>
            <a:r>
              <a:rPr lang="zh-CN" altLang="en-US"/>
              <a:t>输入输出接口</a:t>
            </a:r>
          </a:p>
          <a:p>
            <a:r>
              <a:rPr lang="zh-CN" altLang="en-US"/>
              <a:t>输入输出技术</a:t>
            </a:r>
          </a:p>
          <a:p>
            <a:pPr lvl="1"/>
            <a:r>
              <a:rPr lang="zh-CN" altLang="en-US" sz="2400"/>
              <a:t>程序查询</a:t>
            </a:r>
          </a:p>
          <a:p>
            <a:pPr lvl="1"/>
            <a:r>
              <a:rPr lang="zh-CN" altLang="en-US" sz="2400"/>
              <a:t>中断</a:t>
            </a:r>
          </a:p>
          <a:p>
            <a:pPr lvl="1"/>
            <a:r>
              <a:rPr lang="en-US" altLang="zh-CN" sz="2400"/>
              <a:t>DMA</a:t>
            </a:r>
            <a:r>
              <a:rPr lang="zh-CN" altLang="en-US" sz="2400"/>
              <a:t>（直接存储器存取）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通道</a:t>
            </a:r>
          </a:p>
          <a:p>
            <a:pPr lvl="1"/>
            <a:r>
              <a:rPr lang="zh-CN" altLang="en-US" sz="2400"/>
              <a:t>操作系统的支持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8102C-DBA2-4441-AF61-BEC4C0D494CB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787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7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661025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总线的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中断响应</a:t>
            </a:r>
            <a:r>
              <a:rPr lang="zh-CN" altLang="en-US">
                <a:solidFill>
                  <a:schemeClr val="bg2"/>
                </a:solidFill>
              </a:rPr>
              <a:t>时序</a:t>
            </a:r>
          </a:p>
        </p:txBody>
      </p:sp>
      <p:sp>
        <p:nvSpPr>
          <p:cNvPr id="1787909" name="Line 5"/>
          <p:cNvSpPr>
            <a:spLocks noChangeShapeType="1"/>
          </p:cNvSpPr>
          <p:nvPr/>
        </p:nvSpPr>
        <p:spPr bwMode="auto">
          <a:xfrm flipV="1">
            <a:off x="32035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0" name="Line 6"/>
          <p:cNvSpPr>
            <a:spLocks noChangeShapeType="1"/>
          </p:cNvSpPr>
          <p:nvPr/>
        </p:nvSpPr>
        <p:spPr bwMode="auto">
          <a:xfrm flipH="1" flipV="1">
            <a:off x="36353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1" name="Line 7"/>
          <p:cNvSpPr>
            <a:spLocks noChangeShapeType="1"/>
          </p:cNvSpPr>
          <p:nvPr/>
        </p:nvSpPr>
        <p:spPr bwMode="auto">
          <a:xfrm>
            <a:off x="33480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2" name="Line 8"/>
          <p:cNvSpPr>
            <a:spLocks noChangeShapeType="1"/>
          </p:cNvSpPr>
          <p:nvPr/>
        </p:nvSpPr>
        <p:spPr bwMode="auto">
          <a:xfrm>
            <a:off x="37798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3" name="Line 9"/>
          <p:cNvSpPr>
            <a:spLocks noChangeShapeType="1"/>
          </p:cNvSpPr>
          <p:nvPr/>
        </p:nvSpPr>
        <p:spPr bwMode="auto">
          <a:xfrm flipV="1">
            <a:off x="40671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4" name="Line 10"/>
          <p:cNvSpPr>
            <a:spLocks noChangeShapeType="1"/>
          </p:cNvSpPr>
          <p:nvPr/>
        </p:nvSpPr>
        <p:spPr bwMode="auto">
          <a:xfrm flipH="1" flipV="1">
            <a:off x="44989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5" name="Line 11"/>
          <p:cNvSpPr>
            <a:spLocks noChangeShapeType="1"/>
          </p:cNvSpPr>
          <p:nvPr/>
        </p:nvSpPr>
        <p:spPr bwMode="auto">
          <a:xfrm>
            <a:off x="42116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6" name="Line 12"/>
          <p:cNvSpPr>
            <a:spLocks noChangeShapeType="1"/>
          </p:cNvSpPr>
          <p:nvPr/>
        </p:nvSpPr>
        <p:spPr bwMode="auto">
          <a:xfrm>
            <a:off x="46434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7" name="Line 13"/>
          <p:cNvSpPr>
            <a:spLocks noChangeShapeType="1"/>
          </p:cNvSpPr>
          <p:nvPr/>
        </p:nvSpPr>
        <p:spPr bwMode="auto">
          <a:xfrm flipV="1">
            <a:off x="49307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8" name="Line 14"/>
          <p:cNvSpPr>
            <a:spLocks noChangeShapeType="1"/>
          </p:cNvSpPr>
          <p:nvPr/>
        </p:nvSpPr>
        <p:spPr bwMode="auto">
          <a:xfrm flipH="1" flipV="1">
            <a:off x="53625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9" name="Line 15"/>
          <p:cNvSpPr>
            <a:spLocks noChangeShapeType="1"/>
          </p:cNvSpPr>
          <p:nvPr/>
        </p:nvSpPr>
        <p:spPr bwMode="auto">
          <a:xfrm>
            <a:off x="50752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0" name="Line 16"/>
          <p:cNvSpPr>
            <a:spLocks noChangeShapeType="1"/>
          </p:cNvSpPr>
          <p:nvPr/>
        </p:nvSpPr>
        <p:spPr bwMode="auto">
          <a:xfrm>
            <a:off x="55070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1" name="Line 17"/>
          <p:cNvSpPr>
            <a:spLocks noChangeShapeType="1"/>
          </p:cNvSpPr>
          <p:nvPr/>
        </p:nvSpPr>
        <p:spPr bwMode="auto">
          <a:xfrm flipV="1">
            <a:off x="57943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2" name="Line 18"/>
          <p:cNvSpPr>
            <a:spLocks noChangeShapeType="1"/>
          </p:cNvSpPr>
          <p:nvPr/>
        </p:nvSpPr>
        <p:spPr bwMode="auto">
          <a:xfrm flipH="1" flipV="1">
            <a:off x="6227763" y="155733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3" name="Line 19"/>
          <p:cNvSpPr>
            <a:spLocks noChangeShapeType="1"/>
          </p:cNvSpPr>
          <p:nvPr/>
        </p:nvSpPr>
        <p:spPr bwMode="auto">
          <a:xfrm>
            <a:off x="5940425" y="15573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4" name="Line 20"/>
          <p:cNvSpPr>
            <a:spLocks noChangeShapeType="1"/>
          </p:cNvSpPr>
          <p:nvPr/>
        </p:nvSpPr>
        <p:spPr bwMode="auto">
          <a:xfrm>
            <a:off x="6372225" y="19177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5" name="Line 21"/>
          <p:cNvSpPr>
            <a:spLocks noChangeShapeType="1"/>
          </p:cNvSpPr>
          <p:nvPr/>
        </p:nvSpPr>
        <p:spPr bwMode="auto">
          <a:xfrm flipV="1">
            <a:off x="6659563" y="155733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7" name="Line 23"/>
          <p:cNvSpPr>
            <a:spLocks noChangeShapeType="1"/>
          </p:cNvSpPr>
          <p:nvPr/>
        </p:nvSpPr>
        <p:spPr bwMode="auto">
          <a:xfrm>
            <a:off x="6804025" y="15573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3" name="Line 39"/>
          <p:cNvSpPr>
            <a:spLocks noChangeShapeType="1"/>
          </p:cNvSpPr>
          <p:nvPr/>
        </p:nvSpPr>
        <p:spPr bwMode="auto">
          <a:xfrm>
            <a:off x="29162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4" name="Line 40"/>
          <p:cNvSpPr>
            <a:spLocks noChangeShapeType="1"/>
          </p:cNvSpPr>
          <p:nvPr/>
        </p:nvSpPr>
        <p:spPr bwMode="auto">
          <a:xfrm flipH="1" flipV="1">
            <a:off x="3562350" y="22050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5" name="Line 41"/>
          <p:cNvSpPr>
            <a:spLocks noChangeShapeType="1"/>
          </p:cNvSpPr>
          <p:nvPr/>
        </p:nvSpPr>
        <p:spPr bwMode="auto">
          <a:xfrm>
            <a:off x="2914650" y="22050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6" name="Line 42"/>
          <p:cNvSpPr>
            <a:spLocks noChangeShapeType="1"/>
          </p:cNvSpPr>
          <p:nvPr/>
        </p:nvSpPr>
        <p:spPr bwMode="auto">
          <a:xfrm>
            <a:off x="3706813" y="2563813"/>
            <a:ext cx="7921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7" name="Line 43"/>
          <p:cNvSpPr>
            <a:spLocks noChangeShapeType="1"/>
          </p:cNvSpPr>
          <p:nvPr/>
        </p:nvSpPr>
        <p:spPr bwMode="auto">
          <a:xfrm flipV="1">
            <a:off x="4498975" y="220345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8" name="Line 44"/>
          <p:cNvSpPr>
            <a:spLocks noChangeShapeType="1"/>
          </p:cNvSpPr>
          <p:nvPr/>
        </p:nvSpPr>
        <p:spPr bwMode="auto">
          <a:xfrm>
            <a:off x="4643438" y="2205038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9" name="Line 45"/>
          <p:cNvSpPr>
            <a:spLocks noChangeShapeType="1"/>
          </p:cNvSpPr>
          <p:nvPr/>
        </p:nvSpPr>
        <p:spPr bwMode="auto">
          <a:xfrm>
            <a:off x="6875463" y="2205038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950" name="Group 46"/>
          <p:cNvGrpSpPr>
            <a:grpSpLocks/>
          </p:cNvGrpSpPr>
          <p:nvPr/>
        </p:nvGrpSpPr>
        <p:grpSpPr bwMode="auto">
          <a:xfrm>
            <a:off x="6588125" y="2133600"/>
            <a:ext cx="287338" cy="142875"/>
            <a:chOff x="5148" y="981"/>
            <a:chExt cx="181" cy="90"/>
          </a:xfrm>
        </p:grpSpPr>
        <p:sp>
          <p:nvSpPr>
            <p:cNvPr id="1787951" name="Freeform 4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52" name="Freeform 4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54" name="Text Box 50"/>
          <p:cNvSpPr txBox="1">
            <a:spLocks noChangeArrowheads="1"/>
          </p:cNvSpPr>
          <p:nvPr/>
        </p:nvSpPr>
        <p:spPr bwMode="auto">
          <a:xfrm>
            <a:off x="3057525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87955" name="Text Box 51"/>
          <p:cNvSpPr txBox="1">
            <a:spLocks noChangeArrowheads="1"/>
          </p:cNvSpPr>
          <p:nvPr/>
        </p:nvSpPr>
        <p:spPr bwMode="auto">
          <a:xfrm>
            <a:off x="39227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87956" name="Text Box 52"/>
          <p:cNvSpPr txBox="1">
            <a:spLocks noChangeArrowheads="1"/>
          </p:cNvSpPr>
          <p:nvPr/>
        </p:nvSpPr>
        <p:spPr bwMode="auto">
          <a:xfrm>
            <a:off x="47863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7957" name="Text Box 53"/>
          <p:cNvSpPr txBox="1">
            <a:spLocks noChangeArrowheads="1"/>
          </p:cNvSpPr>
          <p:nvPr/>
        </p:nvSpPr>
        <p:spPr bwMode="auto">
          <a:xfrm>
            <a:off x="56499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87958" name="Text Box 54"/>
          <p:cNvSpPr txBox="1">
            <a:spLocks noChangeArrowheads="1"/>
          </p:cNvSpPr>
          <p:nvPr/>
        </p:nvSpPr>
        <p:spPr bwMode="auto">
          <a:xfrm>
            <a:off x="6515100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87964" name="Text Box 60"/>
          <p:cNvSpPr txBox="1">
            <a:spLocks noChangeArrowheads="1"/>
          </p:cNvSpPr>
          <p:nvPr/>
        </p:nvSpPr>
        <p:spPr bwMode="auto">
          <a:xfrm>
            <a:off x="1979613" y="4772025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7965" name="Text Box 61"/>
          <p:cNvSpPr txBox="1">
            <a:spLocks noChangeArrowheads="1"/>
          </p:cNvSpPr>
          <p:nvPr/>
        </p:nvSpPr>
        <p:spPr bwMode="auto">
          <a:xfrm>
            <a:off x="1979613" y="40767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7966" name="Text Box 62"/>
          <p:cNvSpPr txBox="1">
            <a:spLocks noChangeArrowheads="1"/>
          </p:cNvSpPr>
          <p:nvPr/>
        </p:nvSpPr>
        <p:spPr bwMode="auto">
          <a:xfrm>
            <a:off x="1979613" y="34290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C/BE</a:t>
            </a:r>
          </a:p>
        </p:txBody>
      </p:sp>
      <p:sp>
        <p:nvSpPr>
          <p:cNvPr id="1787967" name="Text Box 63"/>
          <p:cNvSpPr txBox="1">
            <a:spLocks noChangeArrowheads="1"/>
          </p:cNvSpPr>
          <p:nvPr/>
        </p:nvSpPr>
        <p:spPr bwMode="auto">
          <a:xfrm>
            <a:off x="2197100" y="27813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AD</a:t>
            </a:r>
          </a:p>
        </p:txBody>
      </p:sp>
      <p:sp>
        <p:nvSpPr>
          <p:cNvPr id="1787968" name="Text Box 64"/>
          <p:cNvSpPr txBox="1">
            <a:spLocks noChangeArrowheads="1"/>
          </p:cNvSpPr>
          <p:nvPr/>
        </p:nvSpPr>
        <p:spPr bwMode="auto">
          <a:xfrm>
            <a:off x="1547813" y="22526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7969" name="Text Box 65"/>
          <p:cNvSpPr txBox="1">
            <a:spLocks noChangeArrowheads="1"/>
          </p:cNvSpPr>
          <p:nvPr/>
        </p:nvSpPr>
        <p:spPr bwMode="auto">
          <a:xfrm>
            <a:off x="1979613" y="148431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7970" name="Line 66"/>
          <p:cNvSpPr>
            <a:spLocks noChangeShapeType="1"/>
          </p:cNvSpPr>
          <p:nvPr/>
        </p:nvSpPr>
        <p:spPr bwMode="auto">
          <a:xfrm>
            <a:off x="1671638" y="2305050"/>
            <a:ext cx="10747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1" name="Line 67"/>
          <p:cNvSpPr>
            <a:spLocks noChangeShapeType="1"/>
          </p:cNvSpPr>
          <p:nvPr/>
        </p:nvSpPr>
        <p:spPr bwMode="auto">
          <a:xfrm>
            <a:off x="2401888" y="3514725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2" name="Line 68"/>
          <p:cNvSpPr>
            <a:spLocks noChangeShapeType="1"/>
          </p:cNvSpPr>
          <p:nvPr/>
        </p:nvSpPr>
        <p:spPr bwMode="auto">
          <a:xfrm>
            <a:off x="2093913" y="4149725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3" name="Line 69"/>
          <p:cNvSpPr>
            <a:spLocks noChangeShapeType="1"/>
          </p:cNvSpPr>
          <p:nvPr/>
        </p:nvSpPr>
        <p:spPr bwMode="auto">
          <a:xfrm>
            <a:off x="2103438" y="4840288"/>
            <a:ext cx="7921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5" name="Line 71"/>
          <p:cNvSpPr>
            <a:spLocks noChangeShapeType="1"/>
          </p:cNvSpPr>
          <p:nvPr/>
        </p:nvSpPr>
        <p:spPr bwMode="auto">
          <a:xfrm>
            <a:off x="2914650" y="303371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6" name="AutoShape 72"/>
          <p:cNvSpPr>
            <a:spLocks noChangeArrowheads="1"/>
          </p:cNvSpPr>
          <p:nvPr/>
        </p:nvSpPr>
        <p:spPr bwMode="auto">
          <a:xfrm>
            <a:off x="3563938" y="2852738"/>
            <a:ext cx="1008062" cy="360362"/>
          </a:xfrm>
          <a:prstGeom prst="hexagon">
            <a:avLst>
              <a:gd name="adj" fmla="val 26873"/>
              <a:gd name="vf" fmla="val 115470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无效</a:t>
            </a:r>
          </a:p>
        </p:txBody>
      </p:sp>
      <p:sp>
        <p:nvSpPr>
          <p:cNvPr id="1787977" name="AutoShape 73"/>
          <p:cNvSpPr>
            <a:spLocks noChangeArrowheads="1"/>
          </p:cNvSpPr>
          <p:nvPr/>
        </p:nvSpPr>
        <p:spPr bwMode="auto">
          <a:xfrm>
            <a:off x="5364163" y="2852738"/>
            <a:ext cx="935037" cy="360362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向量</a:t>
            </a:r>
          </a:p>
        </p:txBody>
      </p:sp>
      <p:grpSp>
        <p:nvGrpSpPr>
          <p:cNvPr id="1787980" name="Group 76"/>
          <p:cNvGrpSpPr>
            <a:grpSpLocks/>
          </p:cNvGrpSpPr>
          <p:nvPr/>
        </p:nvGrpSpPr>
        <p:grpSpPr bwMode="auto">
          <a:xfrm>
            <a:off x="6586538" y="2962275"/>
            <a:ext cx="287337" cy="142875"/>
            <a:chOff x="5148" y="981"/>
            <a:chExt cx="181" cy="90"/>
          </a:xfrm>
        </p:grpSpPr>
        <p:sp>
          <p:nvSpPr>
            <p:cNvPr id="1787981" name="Freeform 7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82" name="Freeform 7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83" name="Line 79"/>
          <p:cNvSpPr>
            <a:spLocks noChangeShapeType="1"/>
          </p:cNvSpPr>
          <p:nvPr/>
        </p:nvSpPr>
        <p:spPr bwMode="auto">
          <a:xfrm>
            <a:off x="6299200" y="30337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84" name="Line 80"/>
          <p:cNvSpPr>
            <a:spLocks noChangeShapeType="1"/>
          </p:cNvSpPr>
          <p:nvPr/>
        </p:nvSpPr>
        <p:spPr bwMode="auto">
          <a:xfrm>
            <a:off x="6873875" y="30337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85" name="AutoShape 81"/>
          <p:cNvSpPr>
            <a:spLocks noChangeArrowheads="1"/>
          </p:cNvSpPr>
          <p:nvPr/>
        </p:nvSpPr>
        <p:spPr bwMode="auto">
          <a:xfrm>
            <a:off x="3563938" y="3500438"/>
            <a:ext cx="1008062" cy="360362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rgbClr val="CC0000"/>
                </a:solidFill>
              </a:rPr>
              <a:t>INT-ACK</a:t>
            </a:r>
          </a:p>
        </p:txBody>
      </p:sp>
      <p:sp>
        <p:nvSpPr>
          <p:cNvPr id="1787987" name="Line 83"/>
          <p:cNvSpPr>
            <a:spLocks noChangeShapeType="1"/>
          </p:cNvSpPr>
          <p:nvPr/>
        </p:nvSpPr>
        <p:spPr bwMode="auto">
          <a:xfrm>
            <a:off x="2914650" y="368300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988" name="Group 84"/>
          <p:cNvGrpSpPr>
            <a:grpSpLocks/>
          </p:cNvGrpSpPr>
          <p:nvPr/>
        </p:nvGrpSpPr>
        <p:grpSpPr bwMode="auto">
          <a:xfrm>
            <a:off x="6586538" y="3611563"/>
            <a:ext cx="287337" cy="142875"/>
            <a:chOff x="5148" y="981"/>
            <a:chExt cx="181" cy="90"/>
          </a:xfrm>
        </p:grpSpPr>
        <p:sp>
          <p:nvSpPr>
            <p:cNvPr id="1787989" name="Freeform 85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90" name="Freeform 86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91" name="Line 87"/>
          <p:cNvSpPr>
            <a:spLocks noChangeShapeType="1"/>
          </p:cNvSpPr>
          <p:nvPr/>
        </p:nvSpPr>
        <p:spPr bwMode="auto">
          <a:xfrm>
            <a:off x="6299200" y="36830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2" name="Line 88"/>
          <p:cNvSpPr>
            <a:spLocks noChangeShapeType="1"/>
          </p:cNvSpPr>
          <p:nvPr/>
        </p:nvSpPr>
        <p:spPr bwMode="auto">
          <a:xfrm>
            <a:off x="6873875" y="3683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3" name="Line 89"/>
          <p:cNvSpPr>
            <a:spLocks noChangeShapeType="1"/>
          </p:cNvSpPr>
          <p:nvPr/>
        </p:nvSpPr>
        <p:spPr bwMode="auto">
          <a:xfrm flipH="1" flipV="1">
            <a:off x="4427538" y="41497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5" name="Line 91"/>
          <p:cNvSpPr>
            <a:spLocks noChangeShapeType="1"/>
          </p:cNvSpPr>
          <p:nvPr/>
        </p:nvSpPr>
        <p:spPr bwMode="auto">
          <a:xfrm>
            <a:off x="4572000" y="451008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8" name="Line 94"/>
          <p:cNvSpPr>
            <a:spLocks noChangeShapeType="1"/>
          </p:cNvSpPr>
          <p:nvPr/>
        </p:nvSpPr>
        <p:spPr bwMode="auto">
          <a:xfrm>
            <a:off x="3563938" y="4149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9" name="Line 95"/>
          <p:cNvSpPr>
            <a:spLocks noChangeShapeType="1"/>
          </p:cNvSpPr>
          <p:nvPr/>
        </p:nvSpPr>
        <p:spPr bwMode="auto">
          <a:xfrm>
            <a:off x="4211638" y="414972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00" name="Group 96"/>
          <p:cNvGrpSpPr>
            <a:grpSpLocks/>
          </p:cNvGrpSpPr>
          <p:nvPr/>
        </p:nvGrpSpPr>
        <p:grpSpPr bwMode="auto">
          <a:xfrm>
            <a:off x="3924300" y="4078288"/>
            <a:ext cx="287338" cy="142875"/>
            <a:chOff x="5148" y="981"/>
            <a:chExt cx="181" cy="90"/>
          </a:xfrm>
        </p:grpSpPr>
        <p:sp>
          <p:nvSpPr>
            <p:cNvPr id="1788001" name="Freeform 9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02" name="Freeform 9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03" name="Line 99"/>
          <p:cNvSpPr>
            <a:spLocks noChangeShapeType="1"/>
          </p:cNvSpPr>
          <p:nvPr/>
        </p:nvSpPr>
        <p:spPr bwMode="auto">
          <a:xfrm flipH="1" flipV="1">
            <a:off x="5291138" y="47974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4" name="Line 100"/>
          <p:cNvSpPr>
            <a:spLocks noChangeShapeType="1"/>
          </p:cNvSpPr>
          <p:nvPr/>
        </p:nvSpPr>
        <p:spPr bwMode="auto">
          <a:xfrm flipV="1">
            <a:off x="6156325" y="47974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7" name="Line 103"/>
          <p:cNvSpPr>
            <a:spLocks noChangeShapeType="1"/>
          </p:cNvSpPr>
          <p:nvPr/>
        </p:nvSpPr>
        <p:spPr bwMode="auto">
          <a:xfrm>
            <a:off x="6299200" y="47974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8" name="Line 104"/>
          <p:cNvSpPr>
            <a:spLocks noChangeShapeType="1"/>
          </p:cNvSpPr>
          <p:nvPr/>
        </p:nvSpPr>
        <p:spPr bwMode="auto">
          <a:xfrm>
            <a:off x="5435600" y="51577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9" name="Line 105"/>
          <p:cNvSpPr>
            <a:spLocks noChangeShapeType="1"/>
          </p:cNvSpPr>
          <p:nvPr/>
        </p:nvSpPr>
        <p:spPr bwMode="auto">
          <a:xfrm>
            <a:off x="3563938" y="47974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10" name="Line 106"/>
          <p:cNvSpPr>
            <a:spLocks noChangeShapeType="1"/>
          </p:cNvSpPr>
          <p:nvPr/>
        </p:nvSpPr>
        <p:spPr bwMode="auto">
          <a:xfrm>
            <a:off x="4211638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11" name="Group 107"/>
          <p:cNvGrpSpPr>
            <a:grpSpLocks/>
          </p:cNvGrpSpPr>
          <p:nvPr/>
        </p:nvGrpSpPr>
        <p:grpSpPr bwMode="auto">
          <a:xfrm>
            <a:off x="3924300" y="4725988"/>
            <a:ext cx="287338" cy="142875"/>
            <a:chOff x="5148" y="981"/>
            <a:chExt cx="181" cy="90"/>
          </a:xfrm>
        </p:grpSpPr>
        <p:sp>
          <p:nvSpPr>
            <p:cNvPr id="1788012" name="Freeform 10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13" name="Freeform 10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45" name="AutoShape 141"/>
          <p:cNvSpPr>
            <a:spLocks noChangeArrowheads="1"/>
          </p:cNvSpPr>
          <p:nvPr/>
        </p:nvSpPr>
        <p:spPr bwMode="auto">
          <a:xfrm>
            <a:off x="4572000" y="3500438"/>
            <a:ext cx="1727200" cy="360362"/>
          </a:xfrm>
          <a:prstGeom prst="hexagon">
            <a:avLst>
              <a:gd name="adj" fmla="val 25119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(</a:t>
            </a:r>
            <a:r>
              <a:rPr lang="en-US" altLang="zh-CN" sz="2400">
                <a:solidFill>
                  <a:srgbClr val="FF0066"/>
                </a:solidFill>
              </a:rPr>
              <a:t>1110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8047" name="Line 143"/>
          <p:cNvSpPr>
            <a:spLocks noChangeShapeType="1"/>
          </p:cNvSpPr>
          <p:nvPr/>
        </p:nvSpPr>
        <p:spPr bwMode="auto">
          <a:xfrm flipV="1">
            <a:off x="6156325" y="41497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49" name="Line 145"/>
          <p:cNvSpPr>
            <a:spLocks noChangeShapeType="1"/>
          </p:cNvSpPr>
          <p:nvPr/>
        </p:nvSpPr>
        <p:spPr bwMode="auto">
          <a:xfrm>
            <a:off x="6299200" y="41497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57" name="Group 153"/>
          <p:cNvGrpSpPr>
            <a:grpSpLocks/>
          </p:cNvGrpSpPr>
          <p:nvPr/>
        </p:nvGrpSpPr>
        <p:grpSpPr bwMode="auto">
          <a:xfrm>
            <a:off x="4859338" y="2962275"/>
            <a:ext cx="287337" cy="142875"/>
            <a:chOff x="5148" y="981"/>
            <a:chExt cx="181" cy="90"/>
          </a:xfrm>
        </p:grpSpPr>
        <p:sp>
          <p:nvSpPr>
            <p:cNvPr id="1788058" name="Freeform 15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59" name="Freeform 15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60" name="Line 156"/>
          <p:cNvSpPr>
            <a:spLocks noChangeShapeType="1"/>
          </p:cNvSpPr>
          <p:nvPr/>
        </p:nvSpPr>
        <p:spPr bwMode="auto">
          <a:xfrm>
            <a:off x="4572000" y="30337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61" name="Line 157"/>
          <p:cNvSpPr>
            <a:spLocks noChangeShapeType="1"/>
          </p:cNvSpPr>
          <p:nvPr/>
        </p:nvSpPr>
        <p:spPr bwMode="auto">
          <a:xfrm>
            <a:off x="5146675" y="30337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62" name="Group 158"/>
          <p:cNvGrpSpPr>
            <a:grpSpLocks/>
          </p:cNvGrpSpPr>
          <p:nvPr/>
        </p:nvGrpSpPr>
        <p:grpSpPr bwMode="auto">
          <a:xfrm>
            <a:off x="3275013" y="1484313"/>
            <a:ext cx="3457575" cy="3889375"/>
            <a:chOff x="2063" y="935"/>
            <a:chExt cx="2178" cy="2450"/>
          </a:xfrm>
        </p:grpSpPr>
        <p:sp>
          <p:nvSpPr>
            <p:cNvPr id="1788026" name="Line 122"/>
            <p:cNvSpPr>
              <a:spLocks noChangeShapeType="1"/>
            </p:cNvSpPr>
            <p:nvPr/>
          </p:nvSpPr>
          <p:spPr bwMode="auto">
            <a:xfrm>
              <a:off x="2063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7" name="Line 123"/>
            <p:cNvSpPr>
              <a:spLocks noChangeShapeType="1"/>
            </p:cNvSpPr>
            <p:nvPr/>
          </p:nvSpPr>
          <p:spPr bwMode="auto">
            <a:xfrm>
              <a:off x="2608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8" name="Line 124"/>
            <p:cNvSpPr>
              <a:spLocks noChangeShapeType="1"/>
            </p:cNvSpPr>
            <p:nvPr/>
          </p:nvSpPr>
          <p:spPr bwMode="auto">
            <a:xfrm>
              <a:off x="3152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9" name="Line 125"/>
            <p:cNvSpPr>
              <a:spLocks noChangeShapeType="1"/>
            </p:cNvSpPr>
            <p:nvPr/>
          </p:nvSpPr>
          <p:spPr bwMode="auto">
            <a:xfrm>
              <a:off x="3696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30" name="Line 126"/>
            <p:cNvSpPr>
              <a:spLocks noChangeShapeType="1"/>
            </p:cNvSpPr>
            <p:nvPr/>
          </p:nvSpPr>
          <p:spPr bwMode="auto">
            <a:xfrm>
              <a:off x="4241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63" name="AutoShape 1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88913"/>
            <a:ext cx="431800" cy="431800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65" name="Text Box 161"/>
          <p:cNvSpPr txBox="1">
            <a:spLocks noChangeArrowheads="1"/>
          </p:cNvSpPr>
          <p:nvPr/>
        </p:nvSpPr>
        <p:spPr bwMode="auto">
          <a:xfrm>
            <a:off x="3708400" y="334962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61CE7-86EE-4C26-A212-08CC5AB6A77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79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9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762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PCI </a:t>
            </a:r>
            <a:r>
              <a:rPr lang="zh-CN" altLang="en-US" dirty="0"/>
              <a:t>总线命令（地址节拍）</a:t>
            </a:r>
          </a:p>
        </p:txBody>
      </p:sp>
      <p:graphicFrame>
        <p:nvGraphicFramePr>
          <p:cNvPr id="1792059" name="Group 59"/>
          <p:cNvGraphicFramePr>
            <a:graphicFrameLocks noGrp="1"/>
          </p:cNvGraphicFramePr>
          <p:nvPr/>
        </p:nvGraphicFramePr>
        <p:xfrm>
          <a:off x="2051050" y="1625600"/>
          <a:ext cx="5184775" cy="4470400"/>
        </p:xfrm>
        <a:graphic>
          <a:graphicData uri="http://schemas.openxmlformats.org/drawingml/2006/table">
            <a:tbl>
              <a:tblPr/>
              <a:tblGrid>
                <a:gridCol w="2592388"/>
                <a:gridCol w="2592387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C/BE[3:0]#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中断应答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特殊周期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92061" name="AutoShape 6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188913"/>
            <a:ext cx="431800" cy="431800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3B0CB-570D-4E80-88EA-E423C75E6B1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78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数据传输方式</a:t>
            </a:r>
          </a:p>
        </p:txBody>
      </p:sp>
      <p:sp>
        <p:nvSpPr>
          <p:cNvPr id="178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763588"/>
            <a:ext cx="5410200" cy="5761037"/>
          </a:xfrm>
        </p:spPr>
        <p:txBody>
          <a:bodyPr/>
          <a:lstStyle/>
          <a:p>
            <a:r>
              <a:rPr lang="zh-CN" altLang="en-US"/>
              <a:t>总线上进行一次传输的过程：</a:t>
            </a:r>
          </a:p>
          <a:p>
            <a:pPr lvl="1"/>
            <a:r>
              <a:rPr lang="zh-CN" altLang="en-US"/>
              <a:t>传输请求</a:t>
            </a:r>
          </a:p>
          <a:p>
            <a:pPr lvl="1"/>
            <a:r>
              <a:rPr lang="zh-CN" altLang="en-US"/>
              <a:t>总线仲裁</a:t>
            </a:r>
          </a:p>
          <a:p>
            <a:pPr lvl="1"/>
            <a:r>
              <a:rPr lang="zh-CN" altLang="en-US"/>
              <a:t>部件</a:t>
            </a:r>
            <a:r>
              <a:rPr lang="en-US" altLang="zh-CN"/>
              <a:t>/</a:t>
            </a:r>
            <a:r>
              <a:rPr lang="zh-CN" altLang="en-US"/>
              <a:t>设备寻址</a:t>
            </a:r>
          </a:p>
          <a:p>
            <a:pPr lvl="1"/>
            <a:r>
              <a:rPr lang="zh-CN" altLang="en-US"/>
              <a:t>数据传输</a:t>
            </a:r>
          </a:p>
          <a:p>
            <a:pPr lvl="1"/>
            <a:r>
              <a:rPr lang="zh-CN" altLang="en-US"/>
              <a:t>总线释放</a:t>
            </a:r>
          </a:p>
          <a:p>
            <a:r>
              <a:rPr lang="zh-CN" altLang="en-US"/>
              <a:t>数据传输的基本方式：</a:t>
            </a:r>
          </a:p>
          <a:p>
            <a:pPr lvl="1"/>
            <a:r>
              <a:rPr lang="zh-CN" altLang="en-US"/>
              <a:t>并行传送方式</a:t>
            </a:r>
          </a:p>
          <a:p>
            <a:pPr lvl="1"/>
            <a:r>
              <a:rPr lang="zh-CN" altLang="en-US"/>
              <a:t>串行传送方式</a:t>
            </a:r>
          </a:p>
          <a:p>
            <a:pPr lvl="1"/>
            <a:r>
              <a:rPr lang="zh-CN" altLang="en-US"/>
              <a:t>分时传送方式</a:t>
            </a:r>
          </a:p>
          <a:p>
            <a:pPr lvl="1"/>
            <a:r>
              <a:rPr lang="zh-CN" altLang="en-US"/>
              <a:t>消息传送方式</a:t>
            </a:r>
          </a:p>
        </p:txBody>
      </p:sp>
      <p:sp>
        <p:nvSpPr>
          <p:cNvPr id="1788945" name="Rectangle 17"/>
          <p:cNvSpPr>
            <a:spLocks noChangeArrowheads="1"/>
          </p:cNvSpPr>
          <p:nvPr/>
        </p:nvSpPr>
        <p:spPr bwMode="auto">
          <a:xfrm>
            <a:off x="2771775" y="3908425"/>
            <a:ext cx="1419225" cy="444500"/>
          </a:xfrm>
          <a:prstGeom prst="rect">
            <a:avLst/>
          </a:prstGeom>
          <a:noFill/>
          <a:ln w="2857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6" name="Line 18"/>
          <p:cNvSpPr>
            <a:spLocks noChangeShapeType="1"/>
          </p:cNvSpPr>
          <p:nvPr/>
        </p:nvSpPr>
        <p:spPr bwMode="auto">
          <a:xfrm>
            <a:off x="1403350" y="3322638"/>
            <a:ext cx="151288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7" name="Line 19"/>
          <p:cNvSpPr>
            <a:spLocks noChangeShapeType="1"/>
          </p:cNvSpPr>
          <p:nvPr/>
        </p:nvSpPr>
        <p:spPr bwMode="auto">
          <a:xfrm flipV="1">
            <a:off x="2916238" y="289083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8" name="Line 20"/>
          <p:cNvSpPr>
            <a:spLocks noChangeShapeType="1"/>
          </p:cNvSpPr>
          <p:nvPr/>
        </p:nvSpPr>
        <p:spPr bwMode="auto">
          <a:xfrm>
            <a:off x="2916238" y="3106738"/>
            <a:ext cx="5032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9" name="Line 21"/>
          <p:cNvSpPr>
            <a:spLocks noChangeShapeType="1"/>
          </p:cNvSpPr>
          <p:nvPr/>
        </p:nvSpPr>
        <p:spPr bwMode="auto">
          <a:xfrm>
            <a:off x="3419475" y="3106738"/>
            <a:ext cx="0" cy="8143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51" name="AutoShape 23"/>
          <p:cNvSpPr>
            <a:spLocks noChangeArrowheads="1"/>
          </p:cNvSpPr>
          <p:nvPr/>
        </p:nvSpPr>
        <p:spPr bwMode="auto">
          <a:xfrm>
            <a:off x="5076825" y="3716338"/>
            <a:ext cx="3671888" cy="1081087"/>
          </a:xfrm>
          <a:prstGeom prst="wedgeRectCallout">
            <a:avLst>
              <a:gd name="adj1" fmla="val -88995"/>
              <a:gd name="adj2" fmla="val 3472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传输速率高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需要较多的数据线</a:t>
            </a:r>
          </a:p>
        </p:txBody>
      </p:sp>
      <p:sp>
        <p:nvSpPr>
          <p:cNvPr id="1788952" name="AutoShape 24"/>
          <p:cNvSpPr>
            <a:spLocks noChangeArrowheads="1"/>
          </p:cNvSpPr>
          <p:nvPr/>
        </p:nvSpPr>
        <p:spPr bwMode="auto">
          <a:xfrm>
            <a:off x="5219700" y="4365625"/>
            <a:ext cx="3095625" cy="1008063"/>
          </a:xfrm>
          <a:prstGeom prst="wedgeRectCallout">
            <a:avLst>
              <a:gd name="adj1" fmla="val -100870"/>
              <a:gd name="adj2" fmla="val 2653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只用一条数据线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传送距离远 </a:t>
            </a:r>
          </a:p>
        </p:txBody>
      </p:sp>
      <p:sp>
        <p:nvSpPr>
          <p:cNvPr id="1788953" name="AutoShape 25"/>
          <p:cNvSpPr>
            <a:spLocks noChangeArrowheads="1"/>
          </p:cNvSpPr>
          <p:nvPr/>
        </p:nvSpPr>
        <p:spPr bwMode="auto">
          <a:xfrm>
            <a:off x="3924300" y="1628775"/>
            <a:ext cx="4968875" cy="1944688"/>
          </a:xfrm>
          <a:prstGeom prst="wedgeRectCallout">
            <a:avLst>
              <a:gd name="adj1" fmla="val -55593"/>
              <a:gd name="adj2" fmla="val 15628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不同时段</a:t>
            </a:r>
            <a:r>
              <a:rPr lang="zh-CN" altLang="en-US"/>
              <a:t>利用总线上</a:t>
            </a:r>
            <a:r>
              <a:rPr lang="zh-CN" altLang="en-US">
                <a:solidFill>
                  <a:srgbClr val="FF3300"/>
                </a:solidFill>
              </a:rPr>
              <a:t>同一个信号线</a:t>
            </a:r>
            <a:r>
              <a:rPr lang="zh-CN" altLang="en-US"/>
              <a:t>传送</a:t>
            </a:r>
            <a:r>
              <a:rPr lang="zh-CN" altLang="en-US">
                <a:solidFill>
                  <a:srgbClr val="FF3300"/>
                </a:solidFill>
              </a:rPr>
              <a:t>不同信号</a:t>
            </a:r>
            <a:r>
              <a:rPr lang="zh-CN" altLang="en-US"/>
              <a:t>。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减少总线线数，提高总线的利用率。</a:t>
            </a:r>
          </a:p>
        </p:txBody>
      </p:sp>
      <p:sp>
        <p:nvSpPr>
          <p:cNvPr id="1788954" name="AutoShape 26"/>
          <p:cNvSpPr>
            <a:spLocks noChangeArrowheads="1"/>
          </p:cNvSpPr>
          <p:nvPr/>
        </p:nvSpPr>
        <p:spPr bwMode="auto">
          <a:xfrm>
            <a:off x="4140200" y="4437063"/>
            <a:ext cx="4824413" cy="2016125"/>
          </a:xfrm>
          <a:prstGeom prst="wedgeRectCallout">
            <a:avLst>
              <a:gd name="adj1" fmla="val -61551"/>
              <a:gd name="adj2" fmla="val 36852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消息：一种规定格式的数据包，该数据包可以包含地址、数据或控制等信息。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en-US" altLang="zh-CN"/>
              <a:t>PCI</a:t>
            </a:r>
            <a:r>
              <a:rPr lang="zh-CN" altLang="en-US"/>
              <a:t>、</a:t>
            </a:r>
            <a:r>
              <a:rPr lang="en-US" altLang="zh-CN"/>
              <a:t>USB</a:t>
            </a:r>
            <a:r>
              <a:rPr lang="zh-CN" altLang="en-US"/>
              <a:t>、</a:t>
            </a:r>
            <a:r>
              <a:rPr lang="en-US" altLang="zh-CN"/>
              <a:t>……</a:t>
            </a:r>
          </a:p>
        </p:txBody>
      </p:sp>
      <p:sp>
        <p:nvSpPr>
          <p:cNvPr id="1788955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4725988"/>
            <a:ext cx="431800" cy="431800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51" grpId="0" animBg="1"/>
      <p:bldP spid="1788952" grpId="0" animBg="1"/>
      <p:bldP spid="1788953" grpId="0" animBg="1"/>
      <p:bldP spid="17889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23B1-C828-4840-AC8B-BC16EA86738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79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数据传输方式</a:t>
            </a:r>
          </a:p>
        </p:txBody>
      </p:sp>
      <p:sp>
        <p:nvSpPr>
          <p:cNvPr id="1795086" name="Rectangle 14"/>
          <p:cNvSpPr>
            <a:spLocks noChangeArrowheads="1"/>
          </p:cNvSpPr>
          <p:nvPr/>
        </p:nvSpPr>
        <p:spPr bwMode="auto">
          <a:xfrm>
            <a:off x="1360488" y="1295400"/>
            <a:ext cx="1143000" cy="9144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并－串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变换</a:t>
            </a:r>
          </a:p>
        </p:txBody>
      </p:sp>
      <p:sp>
        <p:nvSpPr>
          <p:cNvPr id="1795087" name="Rectangle 15"/>
          <p:cNvSpPr>
            <a:spLocks noChangeArrowheads="1"/>
          </p:cNvSpPr>
          <p:nvPr/>
        </p:nvSpPr>
        <p:spPr bwMode="auto">
          <a:xfrm>
            <a:off x="6237288" y="1295400"/>
            <a:ext cx="1143000" cy="9144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串－并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变换</a:t>
            </a:r>
          </a:p>
        </p:txBody>
      </p:sp>
      <p:sp>
        <p:nvSpPr>
          <p:cNvPr id="1795088" name="Line 16"/>
          <p:cNvSpPr>
            <a:spLocks noChangeShapeType="1"/>
          </p:cNvSpPr>
          <p:nvPr/>
        </p:nvSpPr>
        <p:spPr bwMode="auto">
          <a:xfrm>
            <a:off x="2503488" y="1752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89" name="Text Box 17"/>
          <p:cNvSpPr txBox="1">
            <a:spLocks noChangeArrowheads="1"/>
          </p:cNvSpPr>
          <p:nvPr/>
        </p:nvSpPr>
        <p:spPr bwMode="auto">
          <a:xfrm>
            <a:off x="1284288" y="8382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发送部件</a:t>
            </a:r>
          </a:p>
        </p:txBody>
      </p:sp>
      <p:sp>
        <p:nvSpPr>
          <p:cNvPr id="1795090" name="Text Box 18"/>
          <p:cNvSpPr txBox="1">
            <a:spLocks noChangeArrowheads="1"/>
          </p:cNvSpPr>
          <p:nvPr/>
        </p:nvSpPr>
        <p:spPr bwMode="auto">
          <a:xfrm>
            <a:off x="6161088" y="8382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接收部件</a:t>
            </a:r>
          </a:p>
        </p:txBody>
      </p:sp>
      <p:sp>
        <p:nvSpPr>
          <p:cNvPr id="1795091" name="Text Box 19"/>
          <p:cNvSpPr txBox="1">
            <a:spLocks noChangeArrowheads="1"/>
          </p:cNvSpPr>
          <p:nvPr/>
        </p:nvSpPr>
        <p:spPr bwMode="auto">
          <a:xfrm>
            <a:off x="3417888" y="1050925"/>
            <a:ext cx="1600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传送数据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00000101</a:t>
            </a:r>
          </a:p>
        </p:txBody>
      </p:sp>
      <p:sp>
        <p:nvSpPr>
          <p:cNvPr id="1795092" name="Line 20"/>
          <p:cNvSpPr>
            <a:spLocks noChangeShapeType="1"/>
          </p:cNvSpPr>
          <p:nvPr/>
        </p:nvSpPr>
        <p:spPr bwMode="auto">
          <a:xfrm>
            <a:off x="21986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3" name="Line 21"/>
          <p:cNvSpPr>
            <a:spLocks noChangeShapeType="1"/>
          </p:cNvSpPr>
          <p:nvPr/>
        </p:nvSpPr>
        <p:spPr bwMode="auto">
          <a:xfrm>
            <a:off x="27320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4" name="Line 22"/>
          <p:cNvSpPr>
            <a:spLocks noChangeShapeType="1"/>
          </p:cNvSpPr>
          <p:nvPr/>
        </p:nvSpPr>
        <p:spPr bwMode="auto">
          <a:xfrm>
            <a:off x="32654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5" name="Line 23"/>
          <p:cNvSpPr>
            <a:spLocks noChangeShapeType="1"/>
          </p:cNvSpPr>
          <p:nvPr/>
        </p:nvSpPr>
        <p:spPr bwMode="auto">
          <a:xfrm>
            <a:off x="37988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6" name="Line 24"/>
          <p:cNvSpPr>
            <a:spLocks noChangeShapeType="1"/>
          </p:cNvSpPr>
          <p:nvPr/>
        </p:nvSpPr>
        <p:spPr bwMode="auto">
          <a:xfrm>
            <a:off x="43322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7" name="Line 25"/>
          <p:cNvSpPr>
            <a:spLocks noChangeShapeType="1"/>
          </p:cNvSpPr>
          <p:nvPr/>
        </p:nvSpPr>
        <p:spPr bwMode="auto">
          <a:xfrm>
            <a:off x="48656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8" name="Line 26"/>
          <p:cNvSpPr>
            <a:spLocks noChangeShapeType="1"/>
          </p:cNvSpPr>
          <p:nvPr/>
        </p:nvSpPr>
        <p:spPr bwMode="auto">
          <a:xfrm>
            <a:off x="53990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9" name="Line 27"/>
          <p:cNvSpPr>
            <a:spLocks noChangeShapeType="1"/>
          </p:cNvSpPr>
          <p:nvPr/>
        </p:nvSpPr>
        <p:spPr bwMode="auto">
          <a:xfrm>
            <a:off x="59324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00" name="Line 28"/>
          <p:cNvSpPr>
            <a:spLocks noChangeShapeType="1"/>
          </p:cNvSpPr>
          <p:nvPr/>
        </p:nvSpPr>
        <p:spPr bwMode="auto">
          <a:xfrm>
            <a:off x="64658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01" name="Text Box 29"/>
          <p:cNvSpPr txBox="1">
            <a:spLocks noChangeArrowheads="1"/>
          </p:cNvSpPr>
          <p:nvPr/>
        </p:nvSpPr>
        <p:spPr bwMode="auto">
          <a:xfrm>
            <a:off x="1055688" y="2378075"/>
            <a:ext cx="990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位时间</a:t>
            </a:r>
          </a:p>
        </p:txBody>
      </p:sp>
      <p:sp>
        <p:nvSpPr>
          <p:cNvPr id="1795102" name="Text Box 30"/>
          <p:cNvSpPr txBox="1">
            <a:spLocks noChangeArrowheads="1"/>
          </p:cNvSpPr>
          <p:nvPr/>
        </p:nvSpPr>
        <p:spPr bwMode="auto">
          <a:xfrm>
            <a:off x="21986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1</a:t>
            </a:r>
          </a:p>
        </p:txBody>
      </p:sp>
      <p:sp>
        <p:nvSpPr>
          <p:cNvPr id="1795103" name="Text Box 31"/>
          <p:cNvSpPr txBox="1">
            <a:spLocks noChangeArrowheads="1"/>
          </p:cNvSpPr>
          <p:nvPr/>
        </p:nvSpPr>
        <p:spPr bwMode="auto">
          <a:xfrm>
            <a:off x="27320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2</a:t>
            </a:r>
          </a:p>
        </p:txBody>
      </p:sp>
      <p:sp>
        <p:nvSpPr>
          <p:cNvPr id="1795104" name="Text Box 32"/>
          <p:cNvSpPr txBox="1">
            <a:spLocks noChangeArrowheads="1"/>
          </p:cNvSpPr>
          <p:nvPr/>
        </p:nvSpPr>
        <p:spPr bwMode="auto">
          <a:xfrm>
            <a:off x="32654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3</a:t>
            </a:r>
          </a:p>
        </p:txBody>
      </p:sp>
      <p:sp>
        <p:nvSpPr>
          <p:cNvPr id="1795105" name="Text Box 33"/>
          <p:cNvSpPr txBox="1">
            <a:spLocks noChangeArrowheads="1"/>
          </p:cNvSpPr>
          <p:nvPr/>
        </p:nvSpPr>
        <p:spPr bwMode="auto">
          <a:xfrm>
            <a:off x="37988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4</a:t>
            </a:r>
          </a:p>
        </p:txBody>
      </p:sp>
      <p:sp>
        <p:nvSpPr>
          <p:cNvPr id="1795106" name="Text Box 34"/>
          <p:cNvSpPr txBox="1">
            <a:spLocks noChangeArrowheads="1"/>
          </p:cNvSpPr>
          <p:nvPr/>
        </p:nvSpPr>
        <p:spPr bwMode="auto">
          <a:xfrm>
            <a:off x="42560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5</a:t>
            </a:r>
          </a:p>
        </p:txBody>
      </p:sp>
      <p:sp>
        <p:nvSpPr>
          <p:cNvPr id="1795107" name="Text Box 35"/>
          <p:cNvSpPr txBox="1">
            <a:spLocks noChangeArrowheads="1"/>
          </p:cNvSpPr>
          <p:nvPr/>
        </p:nvSpPr>
        <p:spPr bwMode="auto">
          <a:xfrm>
            <a:off x="47894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6</a:t>
            </a:r>
          </a:p>
        </p:txBody>
      </p:sp>
      <p:sp>
        <p:nvSpPr>
          <p:cNvPr id="1795108" name="Text Box 36"/>
          <p:cNvSpPr txBox="1">
            <a:spLocks noChangeArrowheads="1"/>
          </p:cNvSpPr>
          <p:nvPr/>
        </p:nvSpPr>
        <p:spPr bwMode="auto">
          <a:xfrm>
            <a:off x="53228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7</a:t>
            </a:r>
          </a:p>
        </p:txBody>
      </p:sp>
      <p:sp>
        <p:nvSpPr>
          <p:cNvPr id="1795109" name="Text Box 37"/>
          <p:cNvSpPr txBox="1">
            <a:spLocks noChangeArrowheads="1"/>
          </p:cNvSpPr>
          <p:nvPr/>
        </p:nvSpPr>
        <p:spPr bwMode="auto">
          <a:xfrm>
            <a:off x="58562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8</a:t>
            </a:r>
          </a:p>
        </p:txBody>
      </p:sp>
      <p:sp>
        <p:nvSpPr>
          <p:cNvPr id="1795110" name="Line 38"/>
          <p:cNvSpPr>
            <a:spLocks noChangeShapeType="1"/>
          </p:cNvSpPr>
          <p:nvPr/>
        </p:nvSpPr>
        <p:spPr bwMode="auto">
          <a:xfrm>
            <a:off x="2198688" y="31400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1" name="Line 39"/>
          <p:cNvSpPr>
            <a:spLocks noChangeShapeType="1"/>
          </p:cNvSpPr>
          <p:nvPr/>
        </p:nvSpPr>
        <p:spPr bwMode="auto">
          <a:xfrm>
            <a:off x="21986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2" name="Line 40"/>
          <p:cNvSpPr>
            <a:spLocks noChangeShapeType="1"/>
          </p:cNvSpPr>
          <p:nvPr/>
        </p:nvSpPr>
        <p:spPr bwMode="auto">
          <a:xfrm>
            <a:off x="27320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3" name="Line 41"/>
          <p:cNvSpPr>
            <a:spLocks noChangeShapeType="1"/>
          </p:cNvSpPr>
          <p:nvPr/>
        </p:nvSpPr>
        <p:spPr bwMode="auto">
          <a:xfrm>
            <a:off x="2732088" y="33686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4" name="Line 42"/>
          <p:cNvSpPr>
            <a:spLocks noChangeShapeType="1"/>
          </p:cNvSpPr>
          <p:nvPr/>
        </p:nvSpPr>
        <p:spPr bwMode="auto">
          <a:xfrm>
            <a:off x="3798888" y="3368675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5" name="Line 43"/>
          <p:cNvSpPr>
            <a:spLocks noChangeShapeType="1"/>
          </p:cNvSpPr>
          <p:nvPr/>
        </p:nvSpPr>
        <p:spPr bwMode="auto">
          <a:xfrm flipH="1">
            <a:off x="1893888" y="33686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6" name="Line 44"/>
          <p:cNvSpPr>
            <a:spLocks noChangeShapeType="1"/>
          </p:cNvSpPr>
          <p:nvPr/>
        </p:nvSpPr>
        <p:spPr bwMode="auto">
          <a:xfrm>
            <a:off x="3265488" y="31400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7" name="Line 45"/>
          <p:cNvSpPr>
            <a:spLocks noChangeShapeType="1"/>
          </p:cNvSpPr>
          <p:nvPr/>
        </p:nvSpPr>
        <p:spPr bwMode="auto">
          <a:xfrm>
            <a:off x="32654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8" name="Line 46"/>
          <p:cNvSpPr>
            <a:spLocks noChangeShapeType="1"/>
          </p:cNvSpPr>
          <p:nvPr/>
        </p:nvSpPr>
        <p:spPr bwMode="auto">
          <a:xfrm>
            <a:off x="37988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9" name="Text Box 47"/>
          <p:cNvSpPr txBox="1">
            <a:spLocks noChangeArrowheads="1"/>
          </p:cNvSpPr>
          <p:nvPr/>
        </p:nvSpPr>
        <p:spPr bwMode="auto">
          <a:xfrm>
            <a:off x="827088" y="29718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传送脉冲</a:t>
            </a:r>
          </a:p>
        </p:txBody>
      </p:sp>
      <p:sp>
        <p:nvSpPr>
          <p:cNvPr id="1795120" name="Text Box 48"/>
          <p:cNvSpPr txBox="1">
            <a:spLocks noChangeArrowheads="1"/>
          </p:cNvSpPr>
          <p:nvPr/>
        </p:nvSpPr>
        <p:spPr bwMode="auto">
          <a:xfrm>
            <a:off x="2122488" y="26670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低位</a:t>
            </a:r>
          </a:p>
        </p:txBody>
      </p:sp>
      <p:sp>
        <p:nvSpPr>
          <p:cNvPr id="1795121" name="Text Box 49"/>
          <p:cNvSpPr txBox="1">
            <a:spLocks noChangeArrowheads="1"/>
          </p:cNvSpPr>
          <p:nvPr/>
        </p:nvSpPr>
        <p:spPr bwMode="auto">
          <a:xfrm>
            <a:off x="5856288" y="2682875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高位</a:t>
            </a:r>
          </a:p>
        </p:txBody>
      </p:sp>
      <p:sp>
        <p:nvSpPr>
          <p:cNvPr id="1795122" name="Text Box 50"/>
          <p:cNvSpPr txBox="1">
            <a:spLocks noChangeArrowheads="1"/>
          </p:cNvSpPr>
          <p:nvPr/>
        </p:nvSpPr>
        <p:spPr bwMode="auto">
          <a:xfrm>
            <a:off x="2274888" y="3124200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23" name="Text Box 51"/>
          <p:cNvSpPr txBox="1">
            <a:spLocks noChangeArrowheads="1"/>
          </p:cNvSpPr>
          <p:nvPr/>
        </p:nvSpPr>
        <p:spPr bwMode="auto">
          <a:xfrm>
            <a:off x="28082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4" name="Text Box 52"/>
          <p:cNvSpPr txBox="1">
            <a:spLocks noChangeArrowheads="1"/>
          </p:cNvSpPr>
          <p:nvPr/>
        </p:nvSpPr>
        <p:spPr bwMode="auto">
          <a:xfrm>
            <a:off x="3341688" y="31400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25" name="Text Box 53"/>
          <p:cNvSpPr txBox="1">
            <a:spLocks noChangeArrowheads="1"/>
          </p:cNvSpPr>
          <p:nvPr/>
        </p:nvSpPr>
        <p:spPr bwMode="auto">
          <a:xfrm>
            <a:off x="38750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6" name="Text Box 54"/>
          <p:cNvSpPr txBox="1">
            <a:spLocks noChangeArrowheads="1"/>
          </p:cNvSpPr>
          <p:nvPr/>
        </p:nvSpPr>
        <p:spPr bwMode="auto">
          <a:xfrm>
            <a:off x="44084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7" name="Text Box 55"/>
          <p:cNvSpPr txBox="1">
            <a:spLocks noChangeArrowheads="1"/>
          </p:cNvSpPr>
          <p:nvPr/>
        </p:nvSpPr>
        <p:spPr bwMode="auto">
          <a:xfrm>
            <a:off x="49418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8" name="Text Box 56"/>
          <p:cNvSpPr txBox="1">
            <a:spLocks noChangeArrowheads="1"/>
          </p:cNvSpPr>
          <p:nvPr/>
        </p:nvSpPr>
        <p:spPr bwMode="auto">
          <a:xfrm>
            <a:off x="54752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9" name="Text Box 57"/>
          <p:cNvSpPr txBox="1">
            <a:spLocks noChangeArrowheads="1"/>
          </p:cNvSpPr>
          <p:nvPr/>
        </p:nvSpPr>
        <p:spPr bwMode="auto">
          <a:xfrm>
            <a:off x="60086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30" name="Rectangle 58"/>
          <p:cNvSpPr>
            <a:spLocks noChangeArrowheads="1"/>
          </p:cNvSpPr>
          <p:nvPr/>
        </p:nvSpPr>
        <p:spPr bwMode="auto">
          <a:xfrm>
            <a:off x="1512888" y="4267200"/>
            <a:ext cx="990600" cy="1905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发送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部件</a:t>
            </a:r>
          </a:p>
        </p:txBody>
      </p:sp>
      <p:sp>
        <p:nvSpPr>
          <p:cNvPr id="1795131" name="Rectangle 59"/>
          <p:cNvSpPr>
            <a:spLocks noChangeArrowheads="1"/>
          </p:cNvSpPr>
          <p:nvPr/>
        </p:nvSpPr>
        <p:spPr bwMode="auto">
          <a:xfrm>
            <a:off x="6237288" y="4267200"/>
            <a:ext cx="990600" cy="1905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接收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部件</a:t>
            </a:r>
          </a:p>
        </p:txBody>
      </p:sp>
      <p:sp>
        <p:nvSpPr>
          <p:cNvPr id="1795132" name="Line 60"/>
          <p:cNvSpPr>
            <a:spLocks noChangeShapeType="1"/>
          </p:cNvSpPr>
          <p:nvPr/>
        </p:nvSpPr>
        <p:spPr bwMode="auto">
          <a:xfrm>
            <a:off x="2503488" y="4419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3" name="Line 61"/>
          <p:cNvSpPr>
            <a:spLocks noChangeShapeType="1"/>
          </p:cNvSpPr>
          <p:nvPr/>
        </p:nvSpPr>
        <p:spPr bwMode="auto">
          <a:xfrm>
            <a:off x="2503488" y="4648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4" name="Line 62"/>
          <p:cNvSpPr>
            <a:spLocks noChangeShapeType="1"/>
          </p:cNvSpPr>
          <p:nvPr/>
        </p:nvSpPr>
        <p:spPr bwMode="auto">
          <a:xfrm>
            <a:off x="2503488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5" name="Line 63"/>
          <p:cNvSpPr>
            <a:spLocks noChangeShapeType="1"/>
          </p:cNvSpPr>
          <p:nvPr/>
        </p:nvSpPr>
        <p:spPr bwMode="auto">
          <a:xfrm>
            <a:off x="2503488" y="51054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6" name="Line 64"/>
          <p:cNvSpPr>
            <a:spLocks noChangeShapeType="1"/>
          </p:cNvSpPr>
          <p:nvPr/>
        </p:nvSpPr>
        <p:spPr bwMode="auto">
          <a:xfrm>
            <a:off x="2503488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7" name="Line 65"/>
          <p:cNvSpPr>
            <a:spLocks noChangeShapeType="1"/>
          </p:cNvSpPr>
          <p:nvPr/>
        </p:nvSpPr>
        <p:spPr bwMode="auto">
          <a:xfrm>
            <a:off x="2503488" y="5562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8" name="Line 66"/>
          <p:cNvSpPr>
            <a:spLocks noChangeShapeType="1"/>
          </p:cNvSpPr>
          <p:nvPr/>
        </p:nvSpPr>
        <p:spPr bwMode="auto">
          <a:xfrm>
            <a:off x="2503488" y="5791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9" name="Line 67"/>
          <p:cNvSpPr>
            <a:spLocks noChangeShapeType="1"/>
          </p:cNvSpPr>
          <p:nvPr/>
        </p:nvSpPr>
        <p:spPr bwMode="auto">
          <a:xfrm>
            <a:off x="2503488" y="6019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40" name="AutoShape 68"/>
          <p:cNvSpPr>
            <a:spLocks noChangeArrowheads="1"/>
          </p:cNvSpPr>
          <p:nvPr/>
        </p:nvSpPr>
        <p:spPr bwMode="auto">
          <a:xfrm>
            <a:off x="3875088" y="3810000"/>
            <a:ext cx="1676400" cy="2819400"/>
          </a:xfrm>
          <a:prstGeom prst="rightArrow">
            <a:avLst>
              <a:gd name="adj1" fmla="val 73907"/>
              <a:gd name="adj2" fmla="val 4772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5141" name="Text Box 69"/>
          <p:cNvSpPr txBox="1">
            <a:spLocks noChangeArrowheads="1"/>
          </p:cNvSpPr>
          <p:nvPr/>
        </p:nvSpPr>
        <p:spPr bwMode="auto">
          <a:xfrm>
            <a:off x="2503488" y="4038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高位</a:t>
            </a:r>
          </a:p>
        </p:txBody>
      </p:sp>
      <p:sp>
        <p:nvSpPr>
          <p:cNvPr id="1795142" name="Text Box 70"/>
          <p:cNvSpPr txBox="1">
            <a:spLocks noChangeArrowheads="1"/>
          </p:cNvSpPr>
          <p:nvPr/>
        </p:nvSpPr>
        <p:spPr bwMode="auto">
          <a:xfrm>
            <a:off x="2503488" y="5943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低位</a:t>
            </a:r>
          </a:p>
        </p:txBody>
      </p:sp>
      <p:sp>
        <p:nvSpPr>
          <p:cNvPr id="1795143" name="Text Box 71"/>
          <p:cNvSpPr txBox="1">
            <a:spLocks noChangeArrowheads="1"/>
          </p:cNvSpPr>
          <p:nvPr/>
        </p:nvSpPr>
        <p:spPr bwMode="auto">
          <a:xfrm>
            <a:off x="3189288" y="41290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4" name="Text Box 72"/>
          <p:cNvSpPr txBox="1">
            <a:spLocks noChangeArrowheads="1"/>
          </p:cNvSpPr>
          <p:nvPr/>
        </p:nvSpPr>
        <p:spPr bwMode="auto">
          <a:xfrm>
            <a:off x="3189288" y="43576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45" name="Text Box 73"/>
          <p:cNvSpPr txBox="1">
            <a:spLocks noChangeArrowheads="1"/>
          </p:cNvSpPr>
          <p:nvPr/>
        </p:nvSpPr>
        <p:spPr bwMode="auto">
          <a:xfrm>
            <a:off x="3189288" y="45862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6" name="Text Box 74"/>
          <p:cNvSpPr txBox="1">
            <a:spLocks noChangeArrowheads="1"/>
          </p:cNvSpPr>
          <p:nvPr/>
        </p:nvSpPr>
        <p:spPr bwMode="auto">
          <a:xfrm>
            <a:off x="3189288" y="48148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47" name="Text Box 75"/>
          <p:cNvSpPr txBox="1">
            <a:spLocks noChangeArrowheads="1"/>
          </p:cNvSpPr>
          <p:nvPr/>
        </p:nvSpPr>
        <p:spPr bwMode="auto">
          <a:xfrm>
            <a:off x="3189288" y="50434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8" name="Text Box 76"/>
          <p:cNvSpPr txBox="1">
            <a:spLocks noChangeArrowheads="1"/>
          </p:cNvSpPr>
          <p:nvPr/>
        </p:nvSpPr>
        <p:spPr bwMode="auto">
          <a:xfrm>
            <a:off x="3189288" y="52720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9" name="Text Box 77"/>
          <p:cNvSpPr txBox="1">
            <a:spLocks noChangeArrowheads="1"/>
          </p:cNvSpPr>
          <p:nvPr/>
        </p:nvSpPr>
        <p:spPr bwMode="auto">
          <a:xfrm>
            <a:off x="3189288" y="55006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50" name="Text Box 78"/>
          <p:cNvSpPr txBox="1">
            <a:spLocks noChangeArrowheads="1"/>
          </p:cNvSpPr>
          <p:nvPr/>
        </p:nvSpPr>
        <p:spPr bwMode="auto">
          <a:xfrm>
            <a:off x="3189288" y="57292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51" name="Text Box 79"/>
          <p:cNvSpPr txBox="1">
            <a:spLocks noChangeArrowheads="1"/>
          </p:cNvSpPr>
          <p:nvPr/>
        </p:nvSpPr>
        <p:spPr bwMode="auto">
          <a:xfrm>
            <a:off x="7837488" y="1676400"/>
            <a:ext cx="45720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0099"/>
                </a:solidFill>
                <a:latin typeface="Arial" charset="0"/>
              </a:rPr>
              <a:t>串行传送</a:t>
            </a:r>
          </a:p>
        </p:txBody>
      </p:sp>
      <p:sp>
        <p:nvSpPr>
          <p:cNvPr id="1795152" name="Text Box 80"/>
          <p:cNvSpPr txBox="1">
            <a:spLocks noChangeArrowheads="1"/>
          </p:cNvSpPr>
          <p:nvPr/>
        </p:nvSpPr>
        <p:spPr bwMode="auto">
          <a:xfrm>
            <a:off x="7913688" y="4467225"/>
            <a:ext cx="45720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0099"/>
                </a:solidFill>
                <a:latin typeface="Arial" charset="0"/>
              </a:rPr>
              <a:t>并行传送</a:t>
            </a:r>
          </a:p>
        </p:txBody>
      </p:sp>
      <p:sp>
        <p:nvSpPr>
          <p:cNvPr id="1795154" name="AutoShape 8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68313" y="4724400"/>
            <a:ext cx="431800" cy="433388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BBC06-2A80-4D4F-991C-D054B8073BC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78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692150"/>
            <a:ext cx="8434387" cy="583247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同步通信方式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优点：速度快，接口逻辑简单。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缺点：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总线上的每个设备必须以</a:t>
            </a:r>
            <a:r>
              <a:rPr lang="zh-CN" altLang="en-US">
                <a:solidFill>
                  <a:srgbClr val="FF3300"/>
                </a:solidFill>
              </a:rPr>
              <a:t>相同的时钟频率</a:t>
            </a:r>
            <a:r>
              <a:rPr lang="zh-CN" altLang="en-US"/>
              <a:t>运行，且时钟速率依</a:t>
            </a:r>
            <a:r>
              <a:rPr lang="zh-CN" altLang="en-US">
                <a:solidFill>
                  <a:srgbClr val="FF3300"/>
                </a:solidFill>
              </a:rPr>
              <a:t>慢速设备</a:t>
            </a:r>
            <a:r>
              <a:rPr lang="zh-CN" altLang="en-US"/>
              <a:t>而定；</a:t>
            </a:r>
          </a:p>
          <a:p>
            <a:pPr lvl="2">
              <a:spcBef>
                <a:spcPct val="10000"/>
              </a:spcBef>
            </a:pPr>
            <a:r>
              <a:rPr lang="zh-CN" altLang="en-US" smtClean="0"/>
              <a:t>时钟偏移（</a:t>
            </a:r>
            <a:r>
              <a:rPr lang="en-US" altLang="zh-CN"/>
              <a:t>clock skew</a:t>
            </a:r>
            <a:r>
              <a:rPr lang="zh-CN" altLang="en-US"/>
              <a:t>）问题：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总线时钟频率</a:t>
            </a:r>
            <a:r>
              <a:rPr lang="zh-CN" altLang="en-US" smtClean="0">
                <a:solidFill>
                  <a:srgbClr val="0000FF"/>
                </a:solidFill>
                <a:latin typeface="+mn-ea"/>
              </a:rPr>
              <a:t>↑ </a:t>
            </a:r>
            <a:r>
              <a:rPr lang="zh-CN" altLang="en-US" smtClean="0">
                <a:sym typeface="Wingdings" pitchFamily="2" charset="2"/>
              </a:rPr>
              <a:t> </a:t>
            </a:r>
            <a:r>
              <a:rPr lang="zh-CN" altLang="en-US" smtClean="0"/>
              <a:t> </a:t>
            </a:r>
            <a:r>
              <a:rPr lang="zh-CN" altLang="en-US">
                <a:solidFill>
                  <a:srgbClr val="0000FF"/>
                </a:solidFill>
              </a:rPr>
              <a:t>总线长度</a:t>
            </a:r>
            <a:r>
              <a:rPr lang="zh-CN" altLang="en-US">
                <a:solidFill>
                  <a:srgbClr val="0000FF"/>
                </a:solidFill>
                <a:latin typeface="+mn-ea"/>
              </a:rPr>
              <a:t>↓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异步通信方式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无时钟信号线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使用握手协议（</a:t>
            </a:r>
            <a:r>
              <a:rPr lang="en-US" altLang="zh-CN"/>
              <a:t>handshaking protocol</a:t>
            </a:r>
            <a:r>
              <a:rPr lang="zh-CN" altLang="en-US"/>
              <a:t>）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非互锁、半互锁、全互锁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串行异步通信：不用握手信号、无时钟信号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7ECCDC-E48B-4122-B331-6477D16F20B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791033" name="Line 57"/>
          <p:cNvSpPr>
            <a:spLocks noChangeShapeType="1"/>
          </p:cNvSpPr>
          <p:nvPr/>
        </p:nvSpPr>
        <p:spPr bwMode="auto">
          <a:xfrm>
            <a:off x="6731000" y="1628775"/>
            <a:ext cx="0" cy="33845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0981" name="Rectangle 5"/>
          <p:cNvSpPr>
            <a:spLocks noChangeArrowheads="1"/>
          </p:cNvSpPr>
          <p:nvPr/>
        </p:nvSpPr>
        <p:spPr bwMode="auto">
          <a:xfrm>
            <a:off x="6731000" y="1989138"/>
            <a:ext cx="2087563" cy="504825"/>
          </a:xfrm>
          <a:prstGeom prst="rect">
            <a:avLst/>
          </a:prstGeom>
          <a:solidFill>
            <a:srgbClr val="66FF33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有效数据</a:t>
            </a:r>
          </a:p>
        </p:txBody>
      </p:sp>
      <p:sp>
        <p:nvSpPr>
          <p:cNvPr id="1790982" name="Rectangle 6"/>
          <p:cNvSpPr>
            <a:spLocks noChangeArrowheads="1"/>
          </p:cNvSpPr>
          <p:nvPr/>
        </p:nvSpPr>
        <p:spPr bwMode="auto">
          <a:xfrm>
            <a:off x="3562350" y="1989138"/>
            <a:ext cx="2160588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有效数据</a:t>
            </a:r>
          </a:p>
        </p:txBody>
      </p:sp>
      <p:sp>
        <p:nvSpPr>
          <p:cNvPr id="1790983" name="Line 7"/>
          <p:cNvSpPr>
            <a:spLocks noChangeShapeType="1"/>
          </p:cNvSpPr>
          <p:nvPr/>
        </p:nvSpPr>
        <p:spPr bwMode="auto">
          <a:xfrm>
            <a:off x="3562350" y="1628775"/>
            <a:ext cx="0" cy="33845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4" name="Line 8"/>
          <p:cNvSpPr>
            <a:spLocks noChangeShapeType="1"/>
          </p:cNvSpPr>
          <p:nvPr/>
        </p:nvSpPr>
        <p:spPr bwMode="auto">
          <a:xfrm>
            <a:off x="3994150" y="1628775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5" name="Line 9"/>
          <p:cNvSpPr>
            <a:spLocks noChangeShapeType="1"/>
          </p:cNvSpPr>
          <p:nvPr/>
        </p:nvSpPr>
        <p:spPr bwMode="auto">
          <a:xfrm>
            <a:off x="5073650" y="1628775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6" name="Line 10"/>
          <p:cNvSpPr>
            <a:spLocks noChangeShapeType="1"/>
          </p:cNvSpPr>
          <p:nvPr/>
        </p:nvSpPr>
        <p:spPr bwMode="auto">
          <a:xfrm>
            <a:off x="5722938" y="1628775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7" name="Line 11"/>
          <p:cNvSpPr>
            <a:spLocks noChangeShapeType="1"/>
          </p:cNvSpPr>
          <p:nvPr/>
        </p:nvSpPr>
        <p:spPr bwMode="auto">
          <a:xfrm>
            <a:off x="6227763" y="1628775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8" name="Line 12"/>
          <p:cNvSpPr>
            <a:spLocks noChangeShapeType="1"/>
          </p:cNvSpPr>
          <p:nvPr/>
        </p:nvSpPr>
        <p:spPr bwMode="auto">
          <a:xfrm>
            <a:off x="7164388" y="1628775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9" name="Line 13"/>
          <p:cNvSpPr>
            <a:spLocks noChangeShapeType="1"/>
          </p:cNvSpPr>
          <p:nvPr/>
        </p:nvSpPr>
        <p:spPr bwMode="auto">
          <a:xfrm>
            <a:off x="1617663" y="1989138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0" name="Line 14"/>
          <p:cNvSpPr>
            <a:spLocks noChangeShapeType="1"/>
          </p:cNvSpPr>
          <p:nvPr/>
        </p:nvSpPr>
        <p:spPr bwMode="auto">
          <a:xfrm>
            <a:off x="1617663" y="2493963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1" name="Line 15"/>
          <p:cNvSpPr>
            <a:spLocks noChangeShapeType="1"/>
          </p:cNvSpPr>
          <p:nvPr/>
        </p:nvSpPr>
        <p:spPr bwMode="auto">
          <a:xfrm>
            <a:off x="1617663" y="2852738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2" name="Line 16"/>
          <p:cNvSpPr>
            <a:spLocks noChangeShapeType="1"/>
          </p:cNvSpPr>
          <p:nvPr/>
        </p:nvSpPr>
        <p:spPr bwMode="auto">
          <a:xfrm>
            <a:off x="1617663" y="3357563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3" name="Line 17"/>
          <p:cNvSpPr>
            <a:spLocks noChangeShapeType="1"/>
          </p:cNvSpPr>
          <p:nvPr/>
        </p:nvSpPr>
        <p:spPr bwMode="auto">
          <a:xfrm>
            <a:off x="1617663" y="3716338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4" name="Line 18"/>
          <p:cNvSpPr>
            <a:spLocks noChangeShapeType="1"/>
          </p:cNvSpPr>
          <p:nvPr/>
        </p:nvSpPr>
        <p:spPr bwMode="auto">
          <a:xfrm>
            <a:off x="1617663" y="4221163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5" name="Line 19"/>
          <p:cNvSpPr>
            <a:spLocks noChangeShapeType="1"/>
          </p:cNvSpPr>
          <p:nvPr/>
        </p:nvSpPr>
        <p:spPr bwMode="auto">
          <a:xfrm>
            <a:off x="2697163" y="2493963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6" name="Line 20"/>
          <p:cNvSpPr>
            <a:spLocks noChangeShapeType="1"/>
          </p:cNvSpPr>
          <p:nvPr/>
        </p:nvSpPr>
        <p:spPr bwMode="auto">
          <a:xfrm flipV="1">
            <a:off x="3562350" y="19891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7" name="Line 21"/>
          <p:cNvSpPr>
            <a:spLocks noChangeShapeType="1"/>
          </p:cNvSpPr>
          <p:nvPr/>
        </p:nvSpPr>
        <p:spPr bwMode="auto">
          <a:xfrm>
            <a:off x="3489325" y="1989138"/>
            <a:ext cx="2233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8" name="Line 22"/>
          <p:cNvSpPr>
            <a:spLocks noChangeShapeType="1"/>
          </p:cNvSpPr>
          <p:nvPr/>
        </p:nvSpPr>
        <p:spPr bwMode="auto">
          <a:xfrm>
            <a:off x="5722938" y="19891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9" name="Line 23"/>
          <p:cNvSpPr>
            <a:spLocks noChangeShapeType="1"/>
          </p:cNvSpPr>
          <p:nvPr/>
        </p:nvSpPr>
        <p:spPr bwMode="auto">
          <a:xfrm>
            <a:off x="5722938" y="24939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0" name="Line 24"/>
          <p:cNvSpPr>
            <a:spLocks noChangeShapeType="1"/>
          </p:cNvSpPr>
          <p:nvPr/>
        </p:nvSpPr>
        <p:spPr bwMode="auto">
          <a:xfrm flipV="1">
            <a:off x="6731000" y="19891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1" name="Line 25"/>
          <p:cNvSpPr>
            <a:spLocks noChangeShapeType="1"/>
          </p:cNvSpPr>
          <p:nvPr/>
        </p:nvSpPr>
        <p:spPr bwMode="auto">
          <a:xfrm>
            <a:off x="6731000" y="1989138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2" name="Line 26"/>
          <p:cNvSpPr>
            <a:spLocks noChangeShapeType="1"/>
          </p:cNvSpPr>
          <p:nvPr/>
        </p:nvSpPr>
        <p:spPr bwMode="auto">
          <a:xfrm>
            <a:off x="2697163" y="3357563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3" name="Line 27"/>
          <p:cNvSpPr>
            <a:spLocks noChangeShapeType="1"/>
          </p:cNvSpPr>
          <p:nvPr/>
        </p:nvSpPr>
        <p:spPr bwMode="auto">
          <a:xfrm flipV="1">
            <a:off x="3994150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4" name="Line 28"/>
          <p:cNvSpPr>
            <a:spLocks noChangeShapeType="1"/>
          </p:cNvSpPr>
          <p:nvPr/>
        </p:nvSpPr>
        <p:spPr bwMode="auto">
          <a:xfrm>
            <a:off x="3994150" y="2852738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5" name="Line 29"/>
          <p:cNvSpPr>
            <a:spLocks noChangeShapeType="1"/>
          </p:cNvSpPr>
          <p:nvPr/>
        </p:nvSpPr>
        <p:spPr bwMode="auto">
          <a:xfrm>
            <a:off x="5722938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6" name="Line 30"/>
          <p:cNvSpPr>
            <a:spLocks noChangeShapeType="1"/>
          </p:cNvSpPr>
          <p:nvPr/>
        </p:nvSpPr>
        <p:spPr bwMode="auto">
          <a:xfrm>
            <a:off x="5722938" y="3357563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7" name="Line 31"/>
          <p:cNvSpPr>
            <a:spLocks noChangeShapeType="1"/>
          </p:cNvSpPr>
          <p:nvPr/>
        </p:nvSpPr>
        <p:spPr bwMode="auto">
          <a:xfrm flipV="1">
            <a:off x="7164388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8" name="Line 32"/>
          <p:cNvSpPr>
            <a:spLocks noChangeShapeType="1"/>
          </p:cNvSpPr>
          <p:nvPr/>
        </p:nvSpPr>
        <p:spPr bwMode="auto">
          <a:xfrm>
            <a:off x="7164388" y="285273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9" name="Line 33"/>
          <p:cNvSpPr>
            <a:spLocks noChangeShapeType="1"/>
          </p:cNvSpPr>
          <p:nvPr/>
        </p:nvSpPr>
        <p:spPr bwMode="auto">
          <a:xfrm>
            <a:off x="2697163" y="4221163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0" name="Line 34"/>
          <p:cNvSpPr>
            <a:spLocks noChangeShapeType="1"/>
          </p:cNvSpPr>
          <p:nvPr/>
        </p:nvSpPr>
        <p:spPr bwMode="auto">
          <a:xfrm flipV="1">
            <a:off x="5073650" y="3717925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1" name="Line 35"/>
          <p:cNvSpPr>
            <a:spLocks noChangeShapeType="1"/>
          </p:cNvSpPr>
          <p:nvPr/>
        </p:nvSpPr>
        <p:spPr bwMode="auto">
          <a:xfrm flipV="1">
            <a:off x="5073650" y="3716338"/>
            <a:ext cx="115411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2" name="Line 36"/>
          <p:cNvSpPr>
            <a:spLocks noChangeShapeType="1"/>
          </p:cNvSpPr>
          <p:nvPr/>
        </p:nvSpPr>
        <p:spPr bwMode="auto">
          <a:xfrm>
            <a:off x="6227763" y="3717925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3" name="Line 37"/>
          <p:cNvSpPr>
            <a:spLocks noChangeShapeType="1"/>
          </p:cNvSpPr>
          <p:nvPr/>
        </p:nvSpPr>
        <p:spPr bwMode="auto">
          <a:xfrm>
            <a:off x="6227763" y="4221163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4" name="Freeform 38"/>
          <p:cNvSpPr>
            <a:spLocks/>
          </p:cNvSpPr>
          <p:nvPr/>
        </p:nvSpPr>
        <p:spPr bwMode="auto">
          <a:xfrm>
            <a:off x="3994150" y="3070225"/>
            <a:ext cx="107950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81"/>
              </a:cxn>
              <a:cxn ang="0">
                <a:pos x="317" y="498"/>
              </a:cxn>
              <a:cxn ang="0">
                <a:pos x="589" y="589"/>
              </a:cxn>
            </a:cxnLst>
            <a:rect l="0" t="0" r="r" b="b"/>
            <a:pathLst>
              <a:path w="589" h="589">
                <a:moveTo>
                  <a:pt x="0" y="0"/>
                </a:moveTo>
                <a:cubicBezTo>
                  <a:pt x="64" y="49"/>
                  <a:pt x="128" y="98"/>
                  <a:pt x="181" y="181"/>
                </a:cubicBezTo>
                <a:cubicBezTo>
                  <a:pt x="234" y="264"/>
                  <a:pt x="249" y="430"/>
                  <a:pt x="317" y="498"/>
                </a:cubicBezTo>
                <a:cubicBezTo>
                  <a:pt x="385" y="566"/>
                  <a:pt x="487" y="577"/>
                  <a:pt x="589" y="589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5" name="Freeform 39"/>
          <p:cNvSpPr>
            <a:spLocks/>
          </p:cNvSpPr>
          <p:nvPr/>
        </p:nvSpPr>
        <p:spPr bwMode="auto">
          <a:xfrm>
            <a:off x="5073650" y="2278063"/>
            <a:ext cx="649288" cy="17272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136" y="907"/>
              </a:cxn>
              <a:cxn ang="0">
                <a:pos x="272" y="181"/>
              </a:cxn>
              <a:cxn ang="0">
                <a:pos x="545" y="0"/>
              </a:cxn>
            </a:cxnLst>
            <a:rect l="0" t="0" r="r" b="b"/>
            <a:pathLst>
              <a:path w="545" h="1088">
                <a:moveTo>
                  <a:pt x="0" y="1088"/>
                </a:moveTo>
                <a:cubicBezTo>
                  <a:pt x="45" y="1073"/>
                  <a:pt x="91" y="1058"/>
                  <a:pt x="136" y="907"/>
                </a:cubicBezTo>
                <a:cubicBezTo>
                  <a:pt x="181" y="756"/>
                  <a:pt x="204" y="332"/>
                  <a:pt x="272" y="181"/>
                </a:cubicBezTo>
                <a:cubicBezTo>
                  <a:pt x="340" y="30"/>
                  <a:pt x="442" y="15"/>
                  <a:pt x="545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6" name="Freeform 40"/>
          <p:cNvSpPr>
            <a:spLocks/>
          </p:cNvSpPr>
          <p:nvPr/>
        </p:nvSpPr>
        <p:spPr bwMode="auto">
          <a:xfrm>
            <a:off x="5073650" y="3141663"/>
            <a:ext cx="649288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72" y="453"/>
              </a:cxn>
              <a:cxn ang="0">
                <a:pos x="454" y="91"/>
              </a:cxn>
              <a:cxn ang="0">
                <a:pos x="590" y="0"/>
              </a:cxn>
            </a:cxnLst>
            <a:rect l="0" t="0" r="r" b="b"/>
            <a:pathLst>
              <a:path w="590" h="544">
                <a:moveTo>
                  <a:pt x="0" y="544"/>
                </a:moveTo>
                <a:cubicBezTo>
                  <a:pt x="98" y="536"/>
                  <a:pt x="196" y="528"/>
                  <a:pt x="272" y="453"/>
                </a:cubicBezTo>
                <a:cubicBezTo>
                  <a:pt x="348" y="378"/>
                  <a:pt x="401" y="167"/>
                  <a:pt x="454" y="91"/>
                </a:cubicBezTo>
                <a:cubicBezTo>
                  <a:pt x="507" y="15"/>
                  <a:pt x="575" y="15"/>
                  <a:pt x="59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7" name="Freeform 41"/>
          <p:cNvSpPr>
            <a:spLocks/>
          </p:cNvSpPr>
          <p:nvPr/>
        </p:nvSpPr>
        <p:spPr bwMode="auto">
          <a:xfrm>
            <a:off x="5722938" y="3141663"/>
            <a:ext cx="5048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318" y="453"/>
              </a:cxn>
              <a:cxn ang="0">
                <a:pos x="499" y="544"/>
              </a:cxn>
            </a:cxnLst>
            <a:rect l="0" t="0" r="r" b="b"/>
            <a:pathLst>
              <a:path w="499" h="544">
                <a:moveTo>
                  <a:pt x="0" y="0"/>
                </a:moveTo>
                <a:cubicBezTo>
                  <a:pt x="87" y="30"/>
                  <a:pt x="174" y="61"/>
                  <a:pt x="227" y="136"/>
                </a:cubicBezTo>
                <a:cubicBezTo>
                  <a:pt x="280" y="211"/>
                  <a:pt x="273" y="385"/>
                  <a:pt x="318" y="453"/>
                </a:cubicBezTo>
                <a:cubicBezTo>
                  <a:pt x="363" y="521"/>
                  <a:pt x="431" y="532"/>
                  <a:pt x="499" y="54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26" name="Text Box 50"/>
          <p:cNvSpPr txBox="1">
            <a:spLocks noChangeArrowheads="1"/>
          </p:cNvSpPr>
          <p:nvPr/>
        </p:nvSpPr>
        <p:spPr bwMode="auto">
          <a:xfrm>
            <a:off x="250825" y="198913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</a:t>
            </a:r>
          </a:p>
        </p:txBody>
      </p:sp>
      <p:sp>
        <p:nvSpPr>
          <p:cNvPr id="1791027" name="Text Box 51"/>
          <p:cNvSpPr txBox="1">
            <a:spLocks noChangeArrowheads="1"/>
          </p:cNvSpPr>
          <p:nvPr/>
        </p:nvSpPr>
        <p:spPr bwMode="auto">
          <a:xfrm>
            <a:off x="250825" y="2828925"/>
            <a:ext cx="33115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数据准备好</a:t>
            </a:r>
          </a:p>
        </p:txBody>
      </p:sp>
      <p:sp>
        <p:nvSpPr>
          <p:cNvPr id="1791028" name="Text Box 52"/>
          <p:cNvSpPr txBox="1">
            <a:spLocks noChangeArrowheads="1"/>
          </p:cNvSpPr>
          <p:nvPr/>
        </p:nvSpPr>
        <p:spPr bwMode="auto">
          <a:xfrm>
            <a:off x="250825" y="3717925"/>
            <a:ext cx="36718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接收设备</a:t>
            </a:r>
            <a:r>
              <a:rPr lang="en-US" altLang="zh-CN" sz="2400"/>
              <a:t>: </a:t>
            </a:r>
            <a:r>
              <a:rPr lang="zh-CN" altLang="en-US" sz="2400"/>
              <a:t>数据接受应答</a:t>
            </a:r>
          </a:p>
        </p:txBody>
      </p:sp>
      <p:sp>
        <p:nvSpPr>
          <p:cNvPr id="1791029" name="Line 53"/>
          <p:cNvSpPr>
            <a:spLocks noChangeShapeType="1"/>
          </p:cNvSpPr>
          <p:nvPr/>
        </p:nvSpPr>
        <p:spPr bwMode="auto">
          <a:xfrm>
            <a:off x="6731000" y="24939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0" name="Line 54"/>
          <p:cNvSpPr>
            <a:spLocks noChangeShapeType="1"/>
          </p:cNvSpPr>
          <p:nvPr/>
        </p:nvSpPr>
        <p:spPr bwMode="auto">
          <a:xfrm>
            <a:off x="2698750" y="1989138"/>
            <a:ext cx="6048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2" name="Freeform 56"/>
          <p:cNvSpPr>
            <a:spLocks/>
          </p:cNvSpPr>
          <p:nvPr/>
        </p:nvSpPr>
        <p:spPr bwMode="auto">
          <a:xfrm>
            <a:off x="6731000" y="2205038"/>
            <a:ext cx="433388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181"/>
              </a:cxn>
              <a:cxn ang="0">
                <a:pos x="136" y="453"/>
              </a:cxn>
              <a:cxn ang="0">
                <a:pos x="273" y="544"/>
              </a:cxn>
            </a:cxnLst>
            <a:rect l="0" t="0" r="r" b="b"/>
            <a:pathLst>
              <a:path w="273" h="544">
                <a:moveTo>
                  <a:pt x="0" y="0"/>
                </a:moveTo>
                <a:cubicBezTo>
                  <a:pt x="56" y="53"/>
                  <a:pt x="113" y="106"/>
                  <a:pt x="136" y="181"/>
                </a:cubicBezTo>
                <a:cubicBezTo>
                  <a:pt x="159" y="256"/>
                  <a:pt x="113" y="392"/>
                  <a:pt x="136" y="453"/>
                </a:cubicBezTo>
                <a:cubicBezTo>
                  <a:pt x="159" y="514"/>
                  <a:pt x="258" y="529"/>
                  <a:pt x="273" y="544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4" name="Text Box 58"/>
          <p:cNvSpPr txBox="1">
            <a:spLocks noChangeArrowheads="1"/>
          </p:cNvSpPr>
          <p:nvPr/>
        </p:nvSpPr>
        <p:spPr bwMode="auto">
          <a:xfrm>
            <a:off x="3490913" y="4581525"/>
            <a:ext cx="57626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1791035" name="Text Box 59"/>
          <p:cNvSpPr txBox="1">
            <a:spLocks noChangeArrowheads="1"/>
          </p:cNvSpPr>
          <p:nvPr/>
        </p:nvSpPr>
        <p:spPr bwMode="auto">
          <a:xfrm>
            <a:off x="4210050" y="4581525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d1</a:t>
            </a:r>
          </a:p>
        </p:txBody>
      </p:sp>
      <p:sp>
        <p:nvSpPr>
          <p:cNvPr id="1791036" name="Text Box 60"/>
          <p:cNvSpPr txBox="1">
            <a:spLocks noChangeArrowheads="1"/>
          </p:cNvSpPr>
          <p:nvPr/>
        </p:nvSpPr>
        <p:spPr bwMode="auto">
          <a:xfrm>
            <a:off x="5073650" y="4581525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d2</a:t>
            </a:r>
          </a:p>
        </p:txBody>
      </p:sp>
      <p:sp>
        <p:nvSpPr>
          <p:cNvPr id="1791037" name="Text Box 61"/>
          <p:cNvSpPr txBox="1">
            <a:spLocks noChangeArrowheads="1"/>
          </p:cNvSpPr>
          <p:nvPr/>
        </p:nvSpPr>
        <p:spPr bwMode="auto">
          <a:xfrm>
            <a:off x="5621338" y="4581525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d3</a:t>
            </a:r>
          </a:p>
        </p:txBody>
      </p:sp>
      <p:sp>
        <p:nvSpPr>
          <p:cNvPr id="1791038" name="Text Box 62"/>
          <p:cNvSpPr txBox="1">
            <a:spLocks noChangeArrowheads="1"/>
          </p:cNvSpPr>
          <p:nvPr/>
        </p:nvSpPr>
        <p:spPr bwMode="auto">
          <a:xfrm>
            <a:off x="6154738" y="4581525"/>
            <a:ext cx="6477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d4</a:t>
            </a:r>
          </a:p>
        </p:txBody>
      </p:sp>
      <p:sp>
        <p:nvSpPr>
          <p:cNvPr id="1791039" name="Text Box 63"/>
          <p:cNvSpPr txBox="1">
            <a:spLocks noChangeArrowheads="1"/>
          </p:cNvSpPr>
          <p:nvPr/>
        </p:nvSpPr>
        <p:spPr bwMode="auto">
          <a:xfrm>
            <a:off x="1116013" y="5435600"/>
            <a:ext cx="7056437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zh-CN" altLang="en-US">
                <a:solidFill>
                  <a:srgbClr val="CC0000"/>
                </a:solidFill>
              </a:rPr>
              <a:t>发送设备</a:t>
            </a:r>
            <a:r>
              <a:rPr lang="zh-CN" altLang="en-US">
                <a:solidFill>
                  <a:schemeClr val="bg2"/>
                </a:solidFill>
              </a:rPr>
              <a:t>发起的异步数据传输握手时序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</a:rPr>
              <a:t>非互锁</a:t>
            </a:r>
            <a:r>
              <a:rPr lang="zh-CN" altLang="en-US"/>
              <a:t>、</a:t>
            </a:r>
            <a:r>
              <a:rPr lang="zh-CN" altLang="en-US">
                <a:solidFill>
                  <a:srgbClr val="FF6600"/>
                </a:solidFill>
              </a:rPr>
              <a:t>半互锁</a:t>
            </a:r>
            <a:r>
              <a:rPr lang="zh-CN" altLang="en-US"/>
              <a:t>、</a:t>
            </a:r>
            <a:r>
              <a:rPr lang="zh-CN" altLang="en-US">
                <a:solidFill>
                  <a:srgbClr val="FF6600"/>
                </a:solidFill>
              </a:rPr>
              <a:t>全互锁</a:t>
            </a:r>
            <a:r>
              <a:rPr lang="zh-CN" altLang="en-US"/>
              <a:t> 方式</a:t>
            </a:r>
            <a:endParaRPr lang="en-US" altLang="zh-CN"/>
          </a:p>
        </p:txBody>
      </p:sp>
      <p:sp>
        <p:nvSpPr>
          <p:cNvPr id="1791040" name="Freeform 64"/>
          <p:cNvSpPr>
            <a:spLocks/>
          </p:cNvSpPr>
          <p:nvPr/>
        </p:nvSpPr>
        <p:spPr bwMode="auto">
          <a:xfrm>
            <a:off x="6227763" y="2205038"/>
            <a:ext cx="503237" cy="180022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181" y="635"/>
              </a:cxn>
              <a:cxn ang="0">
                <a:pos x="136" y="227"/>
              </a:cxn>
              <a:cxn ang="0">
                <a:pos x="317" y="0"/>
              </a:cxn>
            </a:cxnLst>
            <a:rect l="0" t="0" r="r" b="b"/>
            <a:pathLst>
              <a:path w="317" h="1089">
                <a:moveTo>
                  <a:pt x="0" y="1089"/>
                </a:moveTo>
                <a:cubicBezTo>
                  <a:pt x="79" y="934"/>
                  <a:pt x="158" y="779"/>
                  <a:pt x="181" y="635"/>
                </a:cubicBezTo>
                <a:cubicBezTo>
                  <a:pt x="204" y="491"/>
                  <a:pt x="113" y="333"/>
                  <a:pt x="136" y="227"/>
                </a:cubicBezTo>
                <a:cubicBezTo>
                  <a:pt x="159" y="121"/>
                  <a:pt x="238" y="60"/>
                  <a:pt x="317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44" name="Text Box 68"/>
          <p:cNvSpPr txBox="1">
            <a:spLocks noChangeArrowheads="1"/>
          </p:cNvSpPr>
          <p:nvPr/>
        </p:nvSpPr>
        <p:spPr bwMode="auto">
          <a:xfrm>
            <a:off x="1187450" y="2251075"/>
            <a:ext cx="11509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1791045" name="Text Box 69"/>
          <p:cNvSpPr txBox="1">
            <a:spLocks noChangeArrowheads="1"/>
          </p:cNvSpPr>
          <p:nvPr/>
        </p:nvSpPr>
        <p:spPr bwMode="auto">
          <a:xfrm>
            <a:off x="468313" y="3116263"/>
            <a:ext cx="18700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 Ready</a:t>
            </a:r>
          </a:p>
        </p:txBody>
      </p:sp>
      <p:sp>
        <p:nvSpPr>
          <p:cNvPr id="1791046" name="Text Box 70"/>
          <p:cNvSpPr txBox="1">
            <a:spLocks noChangeArrowheads="1"/>
          </p:cNvSpPr>
          <p:nvPr/>
        </p:nvSpPr>
        <p:spPr bwMode="auto">
          <a:xfrm>
            <a:off x="323850" y="3979863"/>
            <a:ext cx="20145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Acknowledge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9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7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79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79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9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1014" grpId="0" animBg="1"/>
      <p:bldP spid="1791015" grpId="0" animBg="1"/>
      <p:bldP spid="1791016" grpId="0" animBg="1"/>
      <p:bldP spid="1791017" grpId="0" animBg="1"/>
      <p:bldP spid="1791032" grpId="0" animBg="1"/>
      <p:bldP spid="17910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E2E3D-06C4-4862-A4B9-BADD7FA52D2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6101" name="Rectangle 5"/>
          <p:cNvSpPr>
            <a:spLocks noChangeArrowheads="1"/>
          </p:cNvSpPr>
          <p:nvPr/>
        </p:nvSpPr>
        <p:spPr bwMode="auto">
          <a:xfrm>
            <a:off x="3851275" y="1989138"/>
            <a:ext cx="1730375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数据</a:t>
            </a:r>
          </a:p>
        </p:txBody>
      </p:sp>
      <p:sp>
        <p:nvSpPr>
          <p:cNvPr id="1796102" name="Line 6"/>
          <p:cNvSpPr>
            <a:spLocks noChangeShapeType="1"/>
          </p:cNvSpPr>
          <p:nvPr/>
        </p:nvSpPr>
        <p:spPr bwMode="auto">
          <a:xfrm>
            <a:off x="3133725" y="1628775"/>
            <a:ext cx="0" cy="29527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09" name="Line 13"/>
          <p:cNvSpPr>
            <a:spLocks noChangeShapeType="1"/>
          </p:cNvSpPr>
          <p:nvPr/>
        </p:nvSpPr>
        <p:spPr bwMode="auto">
          <a:xfrm>
            <a:off x="1547813" y="2493963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96193" name="Group 97"/>
          <p:cNvGrpSpPr>
            <a:grpSpLocks/>
          </p:cNvGrpSpPr>
          <p:nvPr/>
        </p:nvGrpSpPr>
        <p:grpSpPr bwMode="auto">
          <a:xfrm>
            <a:off x="1547813" y="1989138"/>
            <a:ext cx="7345362" cy="2232025"/>
            <a:chOff x="929" y="1253"/>
            <a:chExt cx="4536" cy="1406"/>
          </a:xfrm>
        </p:grpSpPr>
        <p:sp>
          <p:nvSpPr>
            <p:cNvPr id="1796108" name="Line 12"/>
            <p:cNvSpPr>
              <a:spLocks noChangeShapeType="1"/>
            </p:cNvSpPr>
            <p:nvPr/>
          </p:nvSpPr>
          <p:spPr bwMode="auto">
            <a:xfrm>
              <a:off x="929" y="1253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0" name="Line 14"/>
            <p:cNvSpPr>
              <a:spLocks noChangeShapeType="1"/>
            </p:cNvSpPr>
            <p:nvPr/>
          </p:nvSpPr>
          <p:spPr bwMode="auto">
            <a:xfrm>
              <a:off x="929" y="1797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1" name="Line 15"/>
            <p:cNvSpPr>
              <a:spLocks noChangeShapeType="1"/>
            </p:cNvSpPr>
            <p:nvPr/>
          </p:nvSpPr>
          <p:spPr bwMode="auto">
            <a:xfrm>
              <a:off x="929" y="2115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2" name="Line 16"/>
            <p:cNvSpPr>
              <a:spLocks noChangeShapeType="1"/>
            </p:cNvSpPr>
            <p:nvPr/>
          </p:nvSpPr>
          <p:spPr bwMode="auto">
            <a:xfrm>
              <a:off x="929" y="2341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3" name="Line 17"/>
            <p:cNvSpPr>
              <a:spLocks noChangeShapeType="1"/>
            </p:cNvSpPr>
            <p:nvPr/>
          </p:nvSpPr>
          <p:spPr bwMode="auto">
            <a:xfrm>
              <a:off x="929" y="2659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6121" name="Line 25"/>
          <p:cNvSpPr>
            <a:spLocks noChangeShapeType="1"/>
          </p:cNvSpPr>
          <p:nvPr/>
        </p:nvSpPr>
        <p:spPr bwMode="auto">
          <a:xfrm>
            <a:off x="2268538" y="3357563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28" name="Line 32"/>
          <p:cNvSpPr>
            <a:spLocks noChangeShapeType="1"/>
          </p:cNvSpPr>
          <p:nvPr/>
        </p:nvSpPr>
        <p:spPr bwMode="auto">
          <a:xfrm>
            <a:off x="2268538" y="4221163"/>
            <a:ext cx="2162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37" name="Text Box 41"/>
          <p:cNvSpPr txBox="1">
            <a:spLocks noChangeArrowheads="1"/>
          </p:cNvSpPr>
          <p:nvPr/>
        </p:nvSpPr>
        <p:spPr bwMode="auto">
          <a:xfrm>
            <a:off x="180975" y="1989138"/>
            <a:ext cx="26638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</a:t>
            </a:r>
          </a:p>
        </p:txBody>
      </p:sp>
      <p:sp>
        <p:nvSpPr>
          <p:cNvPr id="1796138" name="Text Box 42"/>
          <p:cNvSpPr txBox="1">
            <a:spLocks noChangeArrowheads="1"/>
          </p:cNvSpPr>
          <p:nvPr/>
        </p:nvSpPr>
        <p:spPr bwMode="auto">
          <a:xfrm>
            <a:off x="180975" y="2828925"/>
            <a:ext cx="33115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接收设备</a:t>
            </a:r>
            <a:r>
              <a:rPr lang="en-US" altLang="zh-CN" sz="2400"/>
              <a:t>: </a:t>
            </a:r>
            <a:r>
              <a:rPr lang="zh-CN" altLang="en-US" sz="2400"/>
              <a:t>数据请求</a:t>
            </a:r>
          </a:p>
        </p:txBody>
      </p:sp>
      <p:sp>
        <p:nvSpPr>
          <p:cNvPr id="1796139" name="Text Box 43"/>
          <p:cNvSpPr txBox="1">
            <a:spLocks noChangeArrowheads="1"/>
          </p:cNvSpPr>
          <p:nvPr/>
        </p:nvSpPr>
        <p:spPr bwMode="auto">
          <a:xfrm>
            <a:off x="180975" y="3717925"/>
            <a:ext cx="37433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数据有效应答</a:t>
            </a:r>
          </a:p>
        </p:txBody>
      </p:sp>
      <p:sp>
        <p:nvSpPr>
          <p:cNvPr id="1796141" name="Line 45"/>
          <p:cNvSpPr>
            <a:spLocks noChangeShapeType="1"/>
          </p:cNvSpPr>
          <p:nvPr/>
        </p:nvSpPr>
        <p:spPr bwMode="auto">
          <a:xfrm>
            <a:off x="2270125" y="1989138"/>
            <a:ext cx="6048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48" name="Text Box 52"/>
          <p:cNvSpPr txBox="1">
            <a:spLocks noChangeArrowheads="1"/>
          </p:cNvSpPr>
          <p:nvPr/>
        </p:nvSpPr>
        <p:spPr bwMode="auto">
          <a:xfrm>
            <a:off x="1044575" y="5300663"/>
            <a:ext cx="705643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zh-CN" altLang="en-US">
                <a:solidFill>
                  <a:srgbClr val="CC0000"/>
                </a:solidFill>
              </a:rPr>
              <a:t>接收设备</a:t>
            </a:r>
            <a:r>
              <a:rPr lang="zh-CN" altLang="en-US">
                <a:solidFill>
                  <a:schemeClr val="bg2"/>
                </a:solidFill>
              </a:rPr>
              <a:t>发起的异步数据传输握手时序</a:t>
            </a:r>
            <a:endParaRPr lang="en-US" altLang="zh-CN"/>
          </a:p>
        </p:txBody>
      </p:sp>
      <p:sp>
        <p:nvSpPr>
          <p:cNvPr id="1796150" name="Line 54"/>
          <p:cNvSpPr>
            <a:spLocks noChangeShapeType="1"/>
          </p:cNvSpPr>
          <p:nvPr/>
        </p:nvSpPr>
        <p:spPr bwMode="auto">
          <a:xfrm flipV="1">
            <a:off x="3133725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1" name="Line 55"/>
          <p:cNvSpPr>
            <a:spLocks noChangeShapeType="1"/>
          </p:cNvSpPr>
          <p:nvPr/>
        </p:nvSpPr>
        <p:spPr bwMode="auto">
          <a:xfrm>
            <a:off x="3133725" y="28527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2" name="Line 56"/>
          <p:cNvSpPr>
            <a:spLocks noChangeShapeType="1"/>
          </p:cNvSpPr>
          <p:nvPr/>
        </p:nvSpPr>
        <p:spPr bwMode="auto">
          <a:xfrm flipV="1">
            <a:off x="4427538" y="3716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3" name="Line 57"/>
          <p:cNvSpPr>
            <a:spLocks noChangeShapeType="1"/>
          </p:cNvSpPr>
          <p:nvPr/>
        </p:nvSpPr>
        <p:spPr bwMode="auto">
          <a:xfrm>
            <a:off x="4427538" y="3716338"/>
            <a:ext cx="1154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4" name="Line 58"/>
          <p:cNvSpPr>
            <a:spLocks noChangeShapeType="1"/>
          </p:cNvSpPr>
          <p:nvPr/>
        </p:nvSpPr>
        <p:spPr bwMode="auto">
          <a:xfrm>
            <a:off x="3851275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5" name="Line 59"/>
          <p:cNvSpPr>
            <a:spLocks noChangeShapeType="1"/>
          </p:cNvSpPr>
          <p:nvPr/>
        </p:nvSpPr>
        <p:spPr bwMode="auto">
          <a:xfrm>
            <a:off x="4427538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6" name="Line 60"/>
          <p:cNvSpPr>
            <a:spLocks noChangeShapeType="1"/>
          </p:cNvSpPr>
          <p:nvPr/>
        </p:nvSpPr>
        <p:spPr bwMode="auto">
          <a:xfrm flipV="1">
            <a:off x="5581650" y="3716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8" name="Line 62"/>
          <p:cNvSpPr>
            <a:spLocks noChangeShapeType="1"/>
          </p:cNvSpPr>
          <p:nvPr/>
        </p:nvSpPr>
        <p:spPr bwMode="auto">
          <a:xfrm>
            <a:off x="5003800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9" name="Line 63"/>
          <p:cNvSpPr>
            <a:spLocks noChangeShapeType="1"/>
          </p:cNvSpPr>
          <p:nvPr/>
        </p:nvSpPr>
        <p:spPr bwMode="auto">
          <a:xfrm flipV="1">
            <a:off x="5003800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0" name="Line 64"/>
          <p:cNvSpPr>
            <a:spLocks noChangeShapeType="1"/>
          </p:cNvSpPr>
          <p:nvPr/>
        </p:nvSpPr>
        <p:spPr bwMode="auto">
          <a:xfrm>
            <a:off x="5581650" y="4221163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1" name="Line 65"/>
          <p:cNvSpPr>
            <a:spLocks noChangeShapeType="1"/>
          </p:cNvSpPr>
          <p:nvPr/>
        </p:nvSpPr>
        <p:spPr bwMode="auto">
          <a:xfrm>
            <a:off x="5003800" y="3357563"/>
            <a:ext cx="1154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2" name="Line 66"/>
          <p:cNvSpPr>
            <a:spLocks noChangeShapeType="1"/>
          </p:cNvSpPr>
          <p:nvPr/>
        </p:nvSpPr>
        <p:spPr bwMode="auto">
          <a:xfrm>
            <a:off x="2270125" y="2492375"/>
            <a:ext cx="6623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3" name="Line 67"/>
          <p:cNvSpPr>
            <a:spLocks noChangeShapeType="1"/>
          </p:cNvSpPr>
          <p:nvPr/>
        </p:nvSpPr>
        <p:spPr bwMode="auto">
          <a:xfrm>
            <a:off x="5580063" y="1628775"/>
            <a:ext cx="1587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4" name="Freeform 68"/>
          <p:cNvSpPr>
            <a:spLocks/>
          </p:cNvSpPr>
          <p:nvPr/>
        </p:nvSpPr>
        <p:spPr bwMode="auto">
          <a:xfrm>
            <a:off x="3133725" y="2205038"/>
            <a:ext cx="720725" cy="863600"/>
          </a:xfrm>
          <a:custGeom>
            <a:avLst/>
            <a:gdLst/>
            <a:ahLst/>
            <a:cxnLst>
              <a:cxn ang="0">
                <a:pos x="0" y="590"/>
              </a:cxn>
              <a:cxn ang="0">
                <a:pos x="182" y="499"/>
              </a:cxn>
              <a:cxn ang="0">
                <a:pos x="227" y="91"/>
              </a:cxn>
              <a:cxn ang="0">
                <a:pos x="454" y="0"/>
              </a:cxn>
            </a:cxnLst>
            <a:rect l="0" t="0" r="r" b="b"/>
            <a:pathLst>
              <a:path w="454" h="590">
                <a:moveTo>
                  <a:pt x="0" y="590"/>
                </a:moveTo>
                <a:cubicBezTo>
                  <a:pt x="72" y="586"/>
                  <a:pt x="144" y="582"/>
                  <a:pt x="182" y="499"/>
                </a:cubicBezTo>
                <a:cubicBezTo>
                  <a:pt x="220" y="416"/>
                  <a:pt x="182" y="174"/>
                  <a:pt x="227" y="91"/>
                </a:cubicBezTo>
                <a:cubicBezTo>
                  <a:pt x="272" y="8"/>
                  <a:pt x="363" y="4"/>
                  <a:pt x="454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5" name="Freeform 69"/>
          <p:cNvSpPr>
            <a:spLocks/>
          </p:cNvSpPr>
          <p:nvPr/>
        </p:nvSpPr>
        <p:spPr bwMode="auto">
          <a:xfrm>
            <a:off x="3854450" y="2205038"/>
            <a:ext cx="576263" cy="180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81"/>
              </a:cxn>
              <a:cxn ang="0">
                <a:pos x="136" y="816"/>
              </a:cxn>
              <a:cxn ang="0">
                <a:pos x="363" y="1134"/>
              </a:cxn>
            </a:cxnLst>
            <a:rect l="0" t="0" r="r" b="b"/>
            <a:pathLst>
              <a:path w="363" h="1134">
                <a:moveTo>
                  <a:pt x="0" y="0"/>
                </a:moveTo>
                <a:cubicBezTo>
                  <a:pt x="79" y="22"/>
                  <a:pt x="158" y="45"/>
                  <a:pt x="181" y="181"/>
                </a:cubicBezTo>
                <a:cubicBezTo>
                  <a:pt x="204" y="317"/>
                  <a:pt x="106" y="657"/>
                  <a:pt x="136" y="816"/>
                </a:cubicBezTo>
                <a:cubicBezTo>
                  <a:pt x="166" y="975"/>
                  <a:pt x="264" y="1054"/>
                  <a:pt x="363" y="1134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6" name="Freeform 70"/>
          <p:cNvSpPr>
            <a:spLocks/>
          </p:cNvSpPr>
          <p:nvPr/>
        </p:nvSpPr>
        <p:spPr bwMode="auto">
          <a:xfrm>
            <a:off x="4430713" y="3068638"/>
            <a:ext cx="576262" cy="936625"/>
          </a:xfrm>
          <a:custGeom>
            <a:avLst/>
            <a:gdLst/>
            <a:ahLst/>
            <a:cxnLst>
              <a:cxn ang="0">
                <a:pos x="0" y="590"/>
              </a:cxn>
              <a:cxn ang="0">
                <a:pos x="181" y="454"/>
              </a:cxn>
              <a:cxn ang="0">
                <a:pos x="181" y="136"/>
              </a:cxn>
              <a:cxn ang="0">
                <a:pos x="363" y="0"/>
              </a:cxn>
            </a:cxnLst>
            <a:rect l="0" t="0" r="r" b="b"/>
            <a:pathLst>
              <a:path w="363" h="590">
                <a:moveTo>
                  <a:pt x="0" y="590"/>
                </a:moveTo>
                <a:cubicBezTo>
                  <a:pt x="75" y="560"/>
                  <a:pt x="151" y="530"/>
                  <a:pt x="181" y="454"/>
                </a:cubicBezTo>
                <a:cubicBezTo>
                  <a:pt x="211" y="378"/>
                  <a:pt x="151" y="212"/>
                  <a:pt x="181" y="136"/>
                </a:cubicBezTo>
                <a:cubicBezTo>
                  <a:pt x="211" y="60"/>
                  <a:pt x="287" y="30"/>
                  <a:pt x="363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9" name="Line 73"/>
          <p:cNvSpPr>
            <a:spLocks noChangeShapeType="1"/>
          </p:cNvSpPr>
          <p:nvPr/>
        </p:nvSpPr>
        <p:spPr bwMode="auto">
          <a:xfrm>
            <a:off x="5006975" y="3068638"/>
            <a:ext cx="574675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0" name="Line 74"/>
          <p:cNvSpPr>
            <a:spLocks noChangeShapeType="1"/>
          </p:cNvSpPr>
          <p:nvPr/>
        </p:nvSpPr>
        <p:spPr bwMode="auto">
          <a:xfrm flipV="1">
            <a:off x="5006975" y="2205038"/>
            <a:ext cx="57467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1" name="Text Box 75"/>
          <p:cNvSpPr txBox="1">
            <a:spLocks noChangeArrowheads="1"/>
          </p:cNvSpPr>
          <p:nvPr/>
        </p:nvSpPr>
        <p:spPr bwMode="auto">
          <a:xfrm>
            <a:off x="1116013" y="2251075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1796172" name="Text Box 76"/>
          <p:cNvSpPr txBox="1">
            <a:spLocks noChangeArrowheads="1"/>
          </p:cNvSpPr>
          <p:nvPr/>
        </p:nvSpPr>
        <p:spPr bwMode="auto">
          <a:xfrm>
            <a:off x="252413" y="3116263"/>
            <a:ext cx="20145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 Request</a:t>
            </a:r>
          </a:p>
        </p:txBody>
      </p:sp>
      <p:sp>
        <p:nvSpPr>
          <p:cNvPr id="1796173" name="Text Box 77"/>
          <p:cNvSpPr txBox="1">
            <a:spLocks noChangeArrowheads="1"/>
          </p:cNvSpPr>
          <p:nvPr/>
        </p:nvSpPr>
        <p:spPr bwMode="auto">
          <a:xfrm>
            <a:off x="252413" y="3979863"/>
            <a:ext cx="20145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Acknowledge</a:t>
            </a:r>
          </a:p>
        </p:txBody>
      </p:sp>
      <p:sp>
        <p:nvSpPr>
          <p:cNvPr id="1796174" name="Rectangle 78"/>
          <p:cNvSpPr>
            <a:spLocks noChangeArrowheads="1"/>
          </p:cNvSpPr>
          <p:nvPr/>
        </p:nvSpPr>
        <p:spPr bwMode="auto">
          <a:xfrm>
            <a:off x="6875463" y="1989138"/>
            <a:ext cx="1730375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数据</a:t>
            </a:r>
          </a:p>
        </p:txBody>
      </p:sp>
      <p:sp>
        <p:nvSpPr>
          <p:cNvPr id="1796175" name="Line 79"/>
          <p:cNvSpPr>
            <a:spLocks noChangeShapeType="1"/>
          </p:cNvSpPr>
          <p:nvPr/>
        </p:nvSpPr>
        <p:spPr bwMode="auto">
          <a:xfrm>
            <a:off x="6157913" y="1628775"/>
            <a:ext cx="0" cy="29527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6" name="Line 80"/>
          <p:cNvSpPr>
            <a:spLocks noChangeShapeType="1"/>
          </p:cNvSpPr>
          <p:nvPr/>
        </p:nvSpPr>
        <p:spPr bwMode="auto">
          <a:xfrm flipV="1">
            <a:off x="6157913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7" name="Line 81"/>
          <p:cNvSpPr>
            <a:spLocks noChangeShapeType="1"/>
          </p:cNvSpPr>
          <p:nvPr/>
        </p:nvSpPr>
        <p:spPr bwMode="auto">
          <a:xfrm>
            <a:off x="6157913" y="28527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8" name="Line 82"/>
          <p:cNvSpPr>
            <a:spLocks noChangeShapeType="1"/>
          </p:cNvSpPr>
          <p:nvPr/>
        </p:nvSpPr>
        <p:spPr bwMode="auto">
          <a:xfrm flipV="1">
            <a:off x="7451725" y="3716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9" name="Line 83"/>
          <p:cNvSpPr>
            <a:spLocks noChangeShapeType="1"/>
          </p:cNvSpPr>
          <p:nvPr/>
        </p:nvSpPr>
        <p:spPr bwMode="auto">
          <a:xfrm>
            <a:off x="7451725" y="3716338"/>
            <a:ext cx="1154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0" name="Line 84"/>
          <p:cNvSpPr>
            <a:spLocks noChangeShapeType="1"/>
          </p:cNvSpPr>
          <p:nvPr/>
        </p:nvSpPr>
        <p:spPr bwMode="auto">
          <a:xfrm>
            <a:off x="6875463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1" name="Line 85"/>
          <p:cNvSpPr>
            <a:spLocks noChangeShapeType="1"/>
          </p:cNvSpPr>
          <p:nvPr/>
        </p:nvSpPr>
        <p:spPr bwMode="auto">
          <a:xfrm>
            <a:off x="7451725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2" name="Line 86"/>
          <p:cNvSpPr>
            <a:spLocks noChangeShapeType="1"/>
          </p:cNvSpPr>
          <p:nvPr/>
        </p:nvSpPr>
        <p:spPr bwMode="auto">
          <a:xfrm flipV="1">
            <a:off x="8605838" y="3716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3" name="Line 87"/>
          <p:cNvSpPr>
            <a:spLocks noChangeShapeType="1"/>
          </p:cNvSpPr>
          <p:nvPr/>
        </p:nvSpPr>
        <p:spPr bwMode="auto">
          <a:xfrm>
            <a:off x="8027988" y="1628775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4" name="Line 88"/>
          <p:cNvSpPr>
            <a:spLocks noChangeShapeType="1"/>
          </p:cNvSpPr>
          <p:nvPr/>
        </p:nvSpPr>
        <p:spPr bwMode="auto">
          <a:xfrm flipV="1">
            <a:off x="8027988" y="28527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5" name="Line 89"/>
          <p:cNvSpPr>
            <a:spLocks noChangeShapeType="1"/>
          </p:cNvSpPr>
          <p:nvPr/>
        </p:nvSpPr>
        <p:spPr bwMode="auto">
          <a:xfrm>
            <a:off x="8605838" y="42211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6" name="Line 90"/>
          <p:cNvSpPr>
            <a:spLocks noChangeShapeType="1"/>
          </p:cNvSpPr>
          <p:nvPr/>
        </p:nvSpPr>
        <p:spPr bwMode="auto">
          <a:xfrm>
            <a:off x="8027988" y="3357563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7" name="Line 91"/>
          <p:cNvSpPr>
            <a:spLocks noChangeShapeType="1"/>
          </p:cNvSpPr>
          <p:nvPr/>
        </p:nvSpPr>
        <p:spPr bwMode="auto">
          <a:xfrm>
            <a:off x="8604250" y="1628775"/>
            <a:ext cx="1588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94" name="Freeform 98"/>
          <p:cNvSpPr>
            <a:spLocks/>
          </p:cNvSpPr>
          <p:nvPr/>
        </p:nvSpPr>
        <p:spPr bwMode="auto">
          <a:xfrm>
            <a:off x="5580063" y="3068638"/>
            <a:ext cx="576262" cy="93662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181" y="635"/>
              </a:cxn>
              <a:cxn ang="0">
                <a:pos x="136" y="227"/>
              </a:cxn>
              <a:cxn ang="0">
                <a:pos x="317" y="0"/>
              </a:cxn>
            </a:cxnLst>
            <a:rect l="0" t="0" r="r" b="b"/>
            <a:pathLst>
              <a:path w="317" h="1089">
                <a:moveTo>
                  <a:pt x="0" y="1089"/>
                </a:moveTo>
                <a:cubicBezTo>
                  <a:pt x="79" y="934"/>
                  <a:pt x="158" y="779"/>
                  <a:pt x="181" y="635"/>
                </a:cubicBezTo>
                <a:cubicBezTo>
                  <a:pt x="204" y="491"/>
                  <a:pt x="113" y="333"/>
                  <a:pt x="136" y="227"/>
                </a:cubicBezTo>
                <a:cubicBezTo>
                  <a:pt x="159" y="121"/>
                  <a:pt x="238" y="60"/>
                  <a:pt x="317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95" name="Line 99"/>
          <p:cNvSpPr>
            <a:spLocks noChangeShapeType="1"/>
          </p:cNvSpPr>
          <p:nvPr/>
        </p:nvSpPr>
        <p:spPr bwMode="auto">
          <a:xfrm>
            <a:off x="3132138" y="3141663"/>
            <a:ext cx="1295400" cy="9350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9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9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9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79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7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79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4" grpId="0" animBg="1"/>
      <p:bldP spid="1796165" grpId="0" animBg="1"/>
      <p:bldP spid="1796166" grpId="0" animBg="1"/>
      <p:bldP spid="1796169" grpId="0" animBg="1"/>
      <p:bldP spid="1796170" grpId="0" animBg="1"/>
      <p:bldP spid="1796194" grpId="0" animBg="1"/>
      <p:bldP spid="1796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B8FEB3-7947-4876-98FA-B6A518AC86E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797202" name="Rectangle 82"/>
          <p:cNvSpPr>
            <a:spLocks noChangeArrowheads="1"/>
          </p:cNvSpPr>
          <p:nvPr/>
        </p:nvSpPr>
        <p:spPr bwMode="auto">
          <a:xfrm>
            <a:off x="6654800" y="3025775"/>
            <a:ext cx="1017588" cy="657225"/>
          </a:xfrm>
          <a:prstGeom prst="rect">
            <a:avLst/>
          </a:prstGeom>
          <a:solidFill>
            <a:srgbClr val="FFCC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201" name="Rectangle 81"/>
          <p:cNvSpPr>
            <a:spLocks noChangeArrowheads="1"/>
          </p:cNvSpPr>
          <p:nvPr/>
        </p:nvSpPr>
        <p:spPr bwMode="auto">
          <a:xfrm>
            <a:off x="2038350" y="3036888"/>
            <a:ext cx="511175" cy="647700"/>
          </a:xfrm>
          <a:prstGeom prst="rect">
            <a:avLst/>
          </a:prstGeom>
          <a:solidFill>
            <a:srgbClr val="99FF6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200" name="Rectangle 80"/>
          <p:cNvSpPr>
            <a:spLocks noChangeArrowheads="1"/>
          </p:cNvSpPr>
          <p:nvPr/>
        </p:nvSpPr>
        <p:spPr bwMode="auto">
          <a:xfrm>
            <a:off x="6149975" y="3035300"/>
            <a:ext cx="511175" cy="647700"/>
          </a:xfrm>
          <a:prstGeom prst="rect">
            <a:avLst/>
          </a:prstGeom>
          <a:solidFill>
            <a:srgbClr val="CCFF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199" name="Rectangle 79"/>
          <p:cNvSpPr>
            <a:spLocks noChangeArrowheads="1"/>
          </p:cNvSpPr>
          <p:nvPr/>
        </p:nvSpPr>
        <p:spPr bwMode="auto">
          <a:xfrm>
            <a:off x="2555875" y="3025775"/>
            <a:ext cx="3600450" cy="6477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7138" name="Text Box 18"/>
          <p:cNvSpPr txBox="1">
            <a:spLocks noChangeArrowheads="1"/>
          </p:cNvSpPr>
          <p:nvPr/>
        </p:nvSpPr>
        <p:spPr bwMode="auto">
          <a:xfrm>
            <a:off x="971550" y="5084763"/>
            <a:ext cx="705643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串行异步通信数据格式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797181" name="Text Box 61"/>
          <p:cNvSpPr txBox="1">
            <a:spLocks noChangeAspect="1" noChangeArrowheads="1"/>
          </p:cNvSpPr>
          <p:nvPr/>
        </p:nvSpPr>
        <p:spPr bwMode="auto">
          <a:xfrm>
            <a:off x="6588125" y="2260600"/>
            <a:ext cx="1944688" cy="663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36000" bIns="0"/>
          <a:lstStyle/>
          <a:p>
            <a:pPr>
              <a:spcBef>
                <a:spcPct val="0"/>
              </a:spcBef>
            </a:pPr>
            <a:r>
              <a:rPr lang="zh-CN" altLang="en-US" sz="2400"/>
              <a:t>停止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（</a:t>
            </a:r>
            <a:r>
              <a:rPr lang="en-US" altLang="zh-CN" sz="2400"/>
              <a:t>1/1.5/2</a:t>
            </a:r>
            <a:r>
              <a:rPr lang="zh-CN" altLang="en-US" sz="2400"/>
              <a:t>位）</a:t>
            </a:r>
          </a:p>
        </p:txBody>
      </p:sp>
      <p:sp>
        <p:nvSpPr>
          <p:cNvPr id="1797182" name="Text Box 62"/>
          <p:cNvSpPr txBox="1">
            <a:spLocks noChangeAspect="1" noChangeArrowheads="1"/>
          </p:cNvSpPr>
          <p:nvPr/>
        </p:nvSpPr>
        <p:spPr bwMode="auto">
          <a:xfrm>
            <a:off x="6146800" y="1920875"/>
            <a:ext cx="512763" cy="1103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 lIns="0" tIns="0" rIns="36000" bIns="0"/>
          <a:lstStyle/>
          <a:p>
            <a:r>
              <a:rPr lang="zh-CN" altLang="en-US" sz="2400"/>
              <a:t>校验位</a:t>
            </a:r>
          </a:p>
        </p:txBody>
      </p:sp>
      <p:sp>
        <p:nvSpPr>
          <p:cNvPr id="1797183" name="Text Box 63"/>
          <p:cNvSpPr txBox="1">
            <a:spLocks noChangeAspect="1" noChangeArrowheads="1"/>
          </p:cNvSpPr>
          <p:nvPr/>
        </p:nvSpPr>
        <p:spPr bwMode="auto">
          <a:xfrm>
            <a:off x="2046288" y="1920875"/>
            <a:ext cx="512762" cy="1103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 lIns="0" tIns="0" rIns="36000" bIns="0"/>
          <a:lstStyle/>
          <a:p>
            <a:r>
              <a:rPr lang="zh-CN" altLang="en-US" sz="2400"/>
              <a:t>起始位</a:t>
            </a:r>
          </a:p>
        </p:txBody>
      </p:sp>
      <p:sp>
        <p:nvSpPr>
          <p:cNvPr id="1797184" name="Text Box 64"/>
          <p:cNvSpPr txBox="1">
            <a:spLocks noChangeAspect="1" noChangeArrowheads="1"/>
          </p:cNvSpPr>
          <p:nvPr/>
        </p:nvSpPr>
        <p:spPr bwMode="auto">
          <a:xfrm>
            <a:off x="3073400" y="3025775"/>
            <a:ext cx="5127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463"/>
              </a:spcBef>
            </a:pPr>
            <a:r>
              <a:rPr lang="en-US" altLang="zh-CN" sz="2400"/>
              <a:t>D1</a:t>
            </a:r>
          </a:p>
        </p:txBody>
      </p:sp>
      <p:sp>
        <p:nvSpPr>
          <p:cNvPr id="1797185" name="Text Box 65"/>
          <p:cNvSpPr txBox="1">
            <a:spLocks noChangeAspect="1" noChangeArrowheads="1"/>
          </p:cNvSpPr>
          <p:nvPr/>
        </p:nvSpPr>
        <p:spPr bwMode="auto">
          <a:xfrm>
            <a:off x="2559050" y="3025775"/>
            <a:ext cx="5143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463"/>
              </a:spcBef>
            </a:pPr>
            <a:r>
              <a:rPr lang="en-US" altLang="zh-CN" sz="2400"/>
              <a:t>D0</a:t>
            </a:r>
          </a:p>
        </p:txBody>
      </p:sp>
      <p:sp>
        <p:nvSpPr>
          <p:cNvPr id="1797186" name="Line 66"/>
          <p:cNvSpPr>
            <a:spLocks noChangeAspect="1" noChangeShapeType="1"/>
          </p:cNvSpPr>
          <p:nvPr/>
        </p:nvSpPr>
        <p:spPr bwMode="auto">
          <a:xfrm>
            <a:off x="4189413" y="3357563"/>
            <a:ext cx="1319212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87" name="Text Box 67"/>
          <p:cNvSpPr txBox="1">
            <a:spLocks noChangeAspect="1" noChangeArrowheads="1"/>
          </p:cNvSpPr>
          <p:nvPr/>
        </p:nvSpPr>
        <p:spPr bwMode="auto">
          <a:xfrm>
            <a:off x="3132138" y="2582863"/>
            <a:ext cx="2663825" cy="439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36000" bIns="0"/>
          <a:lstStyle/>
          <a:p>
            <a:r>
              <a:rPr lang="zh-CN" altLang="en-US" sz="2400"/>
              <a:t>数据（</a:t>
            </a:r>
            <a:r>
              <a:rPr lang="en-US" altLang="zh-CN" sz="2400"/>
              <a:t>5/6/7/8</a:t>
            </a:r>
            <a:r>
              <a:rPr lang="zh-CN" altLang="en-US" sz="2400"/>
              <a:t>位）</a:t>
            </a:r>
          </a:p>
        </p:txBody>
      </p:sp>
      <p:sp>
        <p:nvSpPr>
          <p:cNvPr id="1797188" name="Line 68"/>
          <p:cNvSpPr>
            <a:spLocks noChangeAspect="1" noChangeShapeType="1"/>
          </p:cNvSpPr>
          <p:nvPr/>
        </p:nvSpPr>
        <p:spPr bwMode="auto">
          <a:xfrm>
            <a:off x="1533525" y="3687763"/>
            <a:ext cx="615632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89" name="Line 69"/>
          <p:cNvSpPr>
            <a:spLocks noChangeAspect="1" noChangeShapeType="1"/>
          </p:cNvSpPr>
          <p:nvPr/>
        </p:nvSpPr>
        <p:spPr bwMode="auto">
          <a:xfrm>
            <a:off x="2046288" y="3687763"/>
            <a:ext cx="4613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0" name="Line 70"/>
          <p:cNvSpPr>
            <a:spLocks noChangeAspect="1" noChangeShapeType="1"/>
          </p:cNvSpPr>
          <p:nvPr/>
        </p:nvSpPr>
        <p:spPr bwMode="auto">
          <a:xfrm flipV="1">
            <a:off x="6664325" y="3025775"/>
            <a:ext cx="0" cy="658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1" name="Line 71"/>
          <p:cNvSpPr>
            <a:spLocks noChangeAspect="1" noChangeShapeType="1"/>
          </p:cNvSpPr>
          <p:nvPr/>
        </p:nvSpPr>
        <p:spPr bwMode="auto">
          <a:xfrm flipH="1" flipV="1">
            <a:off x="6151563" y="3025775"/>
            <a:ext cx="1587" cy="658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2" name="Line 72"/>
          <p:cNvSpPr>
            <a:spLocks noChangeAspect="1" noChangeShapeType="1"/>
          </p:cNvSpPr>
          <p:nvPr/>
        </p:nvSpPr>
        <p:spPr bwMode="auto">
          <a:xfrm>
            <a:off x="2559050" y="3025775"/>
            <a:ext cx="5130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3" name="Line 73"/>
          <p:cNvSpPr>
            <a:spLocks noChangeAspect="1" noChangeShapeType="1"/>
          </p:cNvSpPr>
          <p:nvPr/>
        </p:nvSpPr>
        <p:spPr bwMode="auto">
          <a:xfrm>
            <a:off x="1533525" y="3025775"/>
            <a:ext cx="512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4" name="Line 74"/>
          <p:cNvSpPr>
            <a:spLocks noChangeAspect="1" noChangeShapeType="1"/>
          </p:cNvSpPr>
          <p:nvPr/>
        </p:nvSpPr>
        <p:spPr bwMode="auto">
          <a:xfrm flipV="1">
            <a:off x="2559050" y="3025775"/>
            <a:ext cx="0" cy="6619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5" name="Line 75"/>
          <p:cNvSpPr>
            <a:spLocks noChangeAspect="1" noChangeShapeType="1"/>
          </p:cNvSpPr>
          <p:nvPr/>
        </p:nvSpPr>
        <p:spPr bwMode="auto">
          <a:xfrm flipV="1">
            <a:off x="2046288" y="3025775"/>
            <a:ext cx="0" cy="663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6" name="Text Box 76"/>
          <p:cNvSpPr txBox="1">
            <a:spLocks noChangeAspect="1" noChangeArrowheads="1"/>
          </p:cNvSpPr>
          <p:nvPr/>
        </p:nvSpPr>
        <p:spPr bwMode="auto">
          <a:xfrm>
            <a:off x="250825" y="3246438"/>
            <a:ext cx="1284288" cy="44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36000" bIns="0"/>
          <a:lstStyle/>
          <a:p>
            <a:pPr algn="r"/>
            <a:r>
              <a:rPr lang="zh-CN" altLang="en-US" sz="2400"/>
              <a:t>数据线</a:t>
            </a:r>
          </a:p>
        </p:txBody>
      </p:sp>
      <p:sp>
        <p:nvSpPr>
          <p:cNvPr id="1797197" name="Line 77"/>
          <p:cNvSpPr>
            <a:spLocks noChangeAspect="1" noChangeShapeType="1"/>
          </p:cNvSpPr>
          <p:nvPr/>
        </p:nvSpPr>
        <p:spPr bwMode="auto">
          <a:xfrm flipV="1">
            <a:off x="3586163" y="3025775"/>
            <a:ext cx="0" cy="658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8" name="Line 78"/>
          <p:cNvSpPr>
            <a:spLocks noChangeAspect="1" noChangeShapeType="1"/>
          </p:cNvSpPr>
          <p:nvPr/>
        </p:nvSpPr>
        <p:spPr bwMode="auto">
          <a:xfrm flipV="1">
            <a:off x="3073400" y="3025775"/>
            <a:ext cx="0" cy="658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98147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8.2  </a:t>
            </a:r>
            <a:r>
              <a:rPr lang="zh-CN" altLang="en-US" sz="4200">
                <a:ea typeface="楷体_GB2312" pitchFamily="49" charset="-122"/>
              </a:rPr>
              <a:t>总 线</a:t>
            </a:r>
          </a:p>
        </p:txBody>
      </p:sp>
      <p:sp>
        <p:nvSpPr>
          <p:cNvPr id="1798148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8.2.3</a:t>
            </a:r>
            <a:r>
              <a:rPr lang="en-US" altLang="zh-CN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总线仲裁</a:t>
            </a:r>
            <a:endParaRPr lang="en-US" altLang="zh-CN" sz="4200" b="0">
              <a:solidFill>
                <a:srgbClr val="CC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E85B61-484D-49FF-8F5F-FA5D7249F6B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主方：启动一个总线周期</a:t>
            </a:r>
            <a:br>
              <a:rPr lang="zh-CN" altLang="en-US"/>
            </a:br>
            <a:r>
              <a:rPr lang="zh-CN" altLang="en-US"/>
              <a:t>从方：响应主方的请求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多处理器系统，各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模块</a:t>
            </a:r>
            <a:r>
              <a:rPr lang="zh-CN" altLang="en-US"/>
              <a:t>的总线请求：</a:t>
            </a:r>
            <a:r>
              <a:rPr lang="zh-CN" altLang="en-US">
                <a:solidFill>
                  <a:srgbClr val="CC0000"/>
                </a:solidFill>
              </a:rPr>
              <a:t>公平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I/O</a:t>
            </a:r>
            <a:r>
              <a:rPr lang="zh-CN" altLang="en-US">
                <a:solidFill>
                  <a:srgbClr val="0000FF"/>
                </a:solidFill>
              </a:rPr>
              <a:t>模块</a:t>
            </a:r>
            <a:r>
              <a:rPr lang="zh-CN" altLang="en-US"/>
              <a:t>的总线请求：</a:t>
            </a:r>
            <a:r>
              <a:rPr lang="zh-CN" altLang="en-US">
                <a:solidFill>
                  <a:srgbClr val="CC0000"/>
                </a:solidFill>
              </a:rPr>
              <a:t>优先级</a:t>
            </a:r>
          </a:p>
          <a:p>
            <a:pPr>
              <a:spcBef>
                <a:spcPct val="10000"/>
              </a:spcBef>
            </a:pP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总线仲裁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Bus Arbitration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： </a:t>
            </a:r>
            <a:br>
              <a:rPr lang="zh-CN" altLang="en-US"/>
            </a:br>
            <a:r>
              <a:rPr lang="zh-CN" altLang="en-US"/>
              <a:t>用来决定哪个主设备可以使用总线的</a:t>
            </a:r>
            <a:r>
              <a:rPr lang="zh-CN" altLang="en-US">
                <a:solidFill>
                  <a:srgbClr val="FF0000"/>
                </a:solidFill>
              </a:rPr>
              <a:t>选择机制</a:t>
            </a:r>
            <a:r>
              <a:rPr lang="zh-CN" altLang="en-US"/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按照总线仲裁电路位置不同，仲裁方式可分为：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集中式仲裁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链式查询方式（菊花链）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计数器定时查询方式（轮询）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独立请求方式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分布式仲裁</a:t>
            </a:r>
            <a:br>
              <a:rPr lang="zh-CN" altLang="en-US"/>
            </a:br>
            <a:r>
              <a:rPr lang="zh-CN" altLang="en-US"/>
              <a:t>如：</a:t>
            </a:r>
            <a:r>
              <a:rPr lang="en-US" altLang="zh-CN"/>
              <a:t>SCSI</a:t>
            </a:r>
            <a:r>
              <a:rPr lang="zh-CN" altLang="en-US"/>
              <a:t>总线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73571" name="Rectangle 3"/>
          <p:cNvSpPr>
            <a:spLocks noChangeArrowheads="1"/>
          </p:cNvSpPr>
          <p:nvPr/>
        </p:nvSpPr>
        <p:spPr bwMode="auto">
          <a:xfrm>
            <a:off x="1331913" y="4437063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8.1  </a:t>
            </a:r>
            <a:r>
              <a:rPr lang="zh-CN" altLang="en-US" sz="4200">
                <a:solidFill>
                  <a:srgbClr val="0033CC"/>
                </a:solidFill>
                <a:ea typeface="楷体_GB2312" pitchFamily="49" charset="-122"/>
              </a:rPr>
              <a:t>总线</a:t>
            </a:r>
            <a:r>
              <a:rPr lang="zh-CN" altLang="en-US" sz="4200">
                <a:ea typeface="楷体_GB2312" pitchFamily="49" charset="-122"/>
              </a:rPr>
              <a:t>与</a:t>
            </a:r>
            <a:r>
              <a:rPr lang="zh-CN" altLang="en-US" sz="4200">
                <a:solidFill>
                  <a:srgbClr val="0033CC"/>
                </a:solidFill>
                <a:ea typeface="楷体_GB2312" pitchFamily="49" charset="-122"/>
              </a:rPr>
              <a:t>输入输出</a:t>
            </a:r>
            <a:r>
              <a:rPr lang="zh-CN" altLang="en-US" sz="4200">
                <a:ea typeface="楷体_GB2312" pitchFamily="49" charset="-122"/>
              </a:rPr>
              <a:t>系统</a:t>
            </a:r>
            <a:r>
              <a:rPr lang="zh-CN" altLang="en-US" sz="4200">
                <a:solidFill>
                  <a:srgbClr val="CC0000"/>
                </a:solidFill>
                <a:ea typeface="楷体_GB2312" pitchFamily="49" charset="-122"/>
              </a:rPr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26682-6899-4BF7-908A-A0012FF3501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链式查询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菊花链</a:t>
            </a:r>
            <a:r>
              <a:rPr lang="en-US" altLang="zh-CN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97425"/>
            <a:ext cx="8362950" cy="1584325"/>
          </a:xfrm>
        </p:spPr>
        <p:txBody>
          <a:bodyPr/>
          <a:lstStyle/>
          <a:p>
            <a:r>
              <a:rPr lang="zh-CN" altLang="en-US">
                <a:latin typeface="黑体" pitchFamily="2" charset="-122"/>
              </a:rPr>
              <a:t>特点：使用总线的优先次序完全由</a:t>
            </a:r>
            <a:r>
              <a:rPr lang="zh-CN" altLang="en-US">
                <a:latin typeface="宋体"/>
              </a:rPr>
              <a:t>“</a:t>
            </a:r>
            <a:r>
              <a:rPr lang="zh-CN" altLang="en-US">
                <a:latin typeface="黑体" pitchFamily="2" charset="-122"/>
              </a:rPr>
              <a:t>总线可用</a:t>
            </a:r>
            <a:r>
              <a:rPr lang="zh-CN" altLang="en-US">
                <a:latin typeface="宋体"/>
              </a:rPr>
              <a:t>”</a:t>
            </a:r>
            <a:r>
              <a:rPr lang="zh-CN" altLang="en-US">
                <a:latin typeface="黑体" pitchFamily="2" charset="-122"/>
              </a:rPr>
              <a:t>线所接部件的物理位置来决定，离总线控制器越近的部件其优先级越高。</a:t>
            </a:r>
            <a:endParaRPr lang="zh-CN" altLang="en-US"/>
          </a:p>
        </p:txBody>
      </p:sp>
      <p:sp>
        <p:nvSpPr>
          <p:cNvPr id="1800199" name="Line 7"/>
          <p:cNvSpPr>
            <a:spLocks noChangeAspect="1" noChangeShapeType="1"/>
          </p:cNvSpPr>
          <p:nvPr/>
        </p:nvSpPr>
        <p:spPr bwMode="auto">
          <a:xfrm flipH="1">
            <a:off x="5805488" y="1484313"/>
            <a:ext cx="271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0" name="Text Box 8"/>
          <p:cNvSpPr txBox="1">
            <a:spLocks noChangeAspect="1" noChangeArrowheads="1"/>
          </p:cNvSpPr>
          <p:nvPr/>
        </p:nvSpPr>
        <p:spPr bwMode="auto">
          <a:xfrm>
            <a:off x="7200900" y="1890713"/>
            <a:ext cx="1517650" cy="9699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400"/>
              <a:t>D</a:t>
            </a:r>
            <a:r>
              <a:rPr lang="en-US" altLang="zh-CN" sz="2400" baseline="-25000"/>
              <a:t>n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 n     </a:t>
            </a:r>
            <a:r>
              <a:rPr lang="en-US" altLang="zh-CN" sz="1800"/>
              <a:t>BG</a:t>
            </a:r>
            <a:r>
              <a:rPr lang="en-US" altLang="zh-CN" sz="1800" baseline="-25000"/>
              <a:t>out n</a:t>
            </a:r>
            <a:endParaRPr lang="en-US" altLang="zh-CN" sz="1800"/>
          </a:p>
        </p:txBody>
      </p:sp>
      <p:sp>
        <p:nvSpPr>
          <p:cNvPr id="1800201" name="Text Box 9"/>
          <p:cNvSpPr txBox="1">
            <a:spLocks noChangeAspect="1" noChangeArrowheads="1"/>
          </p:cNvSpPr>
          <p:nvPr/>
        </p:nvSpPr>
        <p:spPr bwMode="auto">
          <a:xfrm>
            <a:off x="1957388" y="3357563"/>
            <a:ext cx="466725" cy="387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BB</a:t>
            </a:r>
          </a:p>
        </p:txBody>
      </p:sp>
      <p:sp>
        <p:nvSpPr>
          <p:cNvPr id="1800202" name="Text Box 10"/>
          <p:cNvSpPr txBox="1">
            <a:spLocks noChangeAspect="1" noChangeArrowheads="1"/>
          </p:cNvSpPr>
          <p:nvPr/>
        </p:nvSpPr>
        <p:spPr bwMode="auto">
          <a:xfrm>
            <a:off x="1957388" y="2971800"/>
            <a:ext cx="466725" cy="3857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BR</a:t>
            </a:r>
          </a:p>
        </p:txBody>
      </p:sp>
      <p:sp>
        <p:nvSpPr>
          <p:cNvPr id="1800203" name="Text Box 11"/>
          <p:cNvSpPr txBox="1">
            <a:spLocks noChangeAspect="1" noChangeArrowheads="1"/>
          </p:cNvSpPr>
          <p:nvPr/>
        </p:nvSpPr>
        <p:spPr bwMode="auto">
          <a:xfrm>
            <a:off x="1957388" y="2392363"/>
            <a:ext cx="466725" cy="388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BG</a:t>
            </a:r>
          </a:p>
        </p:txBody>
      </p:sp>
      <p:sp>
        <p:nvSpPr>
          <p:cNvPr id="1800204" name="Text Box 12"/>
          <p:cNvSpPr txBox="1">
            <a:spLocks noChangeAspect="1" noChangeArrowheads="1"/>
          </p:cNvSpPr>
          <p:nvPr/>
        </p:nvSpPr>
        <p:spPr bwMode="auto">
          <a:xfrm>
            <a:off x="2565400" y="1890713"/>
            <a:ext cx="1493838" cy="9683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1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in1    </a:t>
            </a:r>
            <a:r>
              <a:rPr lang="en-US" altLang="zh-CN" sz="1800"/>
              <a:t>BG</a:t>
            </a:r>
            <a:r>
              <a:rPr lang="en-US" altLang="zh-CN" sz="1800" baseline="-25000"/>
              <a:t>out1</a:t>
            </a:r>
            <a:endParaRPr lang="en-US" altLang="zh-CN" sz="1800"/>
          </a:p>
        </p:txBody>
      </p:sp>
      <p:sp>
        <p:nvSpPr>
          <p:cNvPr id="1800205" name="Text Box 13"/>
          <p:cNvSpPr txBox="1">
            <a:spLocks noChangeAspect="1" noChangeArrowheads="1"/>
          </p:cNvSpPr>
          <p:nvPr/>
        </p:nvSpPr>
        <p:spPr bwMode="auto">
          <a:xfrm>
            <a:off x="4448175" y="1890713"/>
            <a:ext cx="1477963" cy="9699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400"/>
              <a:t>D</a:t>
            </a:r>
            <a:r>
              <a:rPr lang="en-US" altLang="zh-CN" sz="2400" baseline="-25000"/>
              <a:t>2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in2     </a:t>
            </a:r>
            <a:r>
              <a:rPr lang="en-US" altLang="zh-CN" sz="1800"/>
              <a:t>BG</a:t>
            </a:r>
            <a:r>
              <a:rPr lang="en-US" altLang="zh-CN" sz="1800" baseline="-25000"/>
              <a:t>out2</a:t>
            </a:r>
            <a:endParaRPr lang="en-US" altLang="zh-CN" sz="1800"/>
          </a:p>
        </p:txBody>
      </p:sp>
      <p:sp>
        <p:nvSpPr>
          <p:cNvPr id="1800206" name="Text Box 14"/>
          <p:cNvSpPr txBox="1">
            <a:spLocks noChangeAspect="1" noChangeArrowheads="1"/>
          </p:cNvSpPr>
          <p:nvPr/>
        </p:nvSpPr>
        <p:spPr bwMode="auto">
          <a:xfrm>
            <a:off x="323850" y="2162175"/>
            <a:ext cx="1397000" cy="1784350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1550"/>
              </a:spcBef>
            </a:pPr>
            <a:r>
              <a:rPr lang="zh-CN" altLang="en-US" sz="2400"/>
              <a:t>总线</a:t>
            </a:r>
          </a:p>
          <a:p>
            <a:r>
              <a:rPr lang="zh-CN" altLang="en-US" sz="2400"/>
              <a:t>仲裁器</a:t>
            </a:r>
          </a:p>
        </p:txBody>
      </p:sp>
      <p:sp>
        <p:nvSpPr>
          <p:cNvPr id="1800207" name="Line 15"/>
          <p:cNvSpPr>
            <a:spLocks noChangeAspect="1" noChangeShapeType="1"/>
          </p:cNvSpPr>
          <p:nvPr/>
        </p:nvSpPr>
        <p:spPr bwMode="auto">
          <a:xfrm flipV="1">
            <a:off x="4059238" y="2663825"/>
            <a:ext cx="4016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8" name="Line 16"/>
          <p:cNvSpPr>
            <a:spLocks noChangeAspect="1" noChangeShapeType="1"/>
          </p:cNvSpPr>
          <p:nvPr/>
        </p:nvSpPr>
        <p:spPr bwMode="auto">
          <a:xfrm flipV="1">
            <a:off x="1724025" y="2663825"/>
            <a:ext cx="8445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9" name="Line 17"/>
          <p:cNvSpPr>
            <a:spLocks noChangeAspect="1" noChangeShapeType="1"/>
          </p:cNvSpPr>
          <p:nvPr/>
        </p:nvSpPr>
        <p:spPr bwMode="auto">
          <a:xfrm>
            <a:off x="5927725" y="2665413"/>
            <a:ext cx="4683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0" name="Line 18"/>
          <p:cNvSpPr>
            <a:spLocks noChangeAspect="1" noChangeShapeType="1"/>
          </p:cNvSpPr>
          <p:nvPr/>
        </p:nvSpPr>
        <p:spPr bwMode="auto">
          <a:xfrm>
            <a:off x="6731000" y="2667000"/>
            <a:ext cx="466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1" name="Line 19"/>
          <p:cNvSpPr>
            <a:spLocks noChangeAspect="1" noChangeShapeType="1"/>
          </p:cNvSpPr>
          <p:nvPr/>
        </p:nvSpPr>
        <p:spPr bwMode="auto">
          <a:xfrm>
            <a:off x="6372225" y="2419350"/>
            <a:ext cx="466725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2" name="Line 20"/>
          <p:cNvSpPr>
            <a:spLocks noChangeAspect="1" noChangeShapeType="1"/>
          </p:cNvSpPr>
          <p:nvPr/>
        </p:nvSpPr>
        <p:spPr bwMode="auto">
          <a:xfrm flipH="1">
            <a:off x="1724025" y="3244850"/>
            <a:ext cx="700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3" name="Line 21"/>
          <p:cNvSpPr>
            <a:spLocks noChangeAspect="1" noChangeShapeType="1"/>
          </p:cNvSpPr>
          <p:nvPr/>
        </p:nvSpPr>
        <p:spPr bwMode="auto">
          <a:xfrm flipH="1">
            <a:off x="1724025" y="3630613"/>
            <a:ext cx="70072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4" name="Line 22"/>
          <p:cNvSpPr>
            <a:spLocks noChangeAspect="1" noChangeShapeType="1"/>
          </p:cNvSpPr>
          <p:nvPr/>
        </p:nvSpPr>
        <p:spPr bwMode="auto">
          <a:xfrm>
            <a:off x="1790700" y="1042988"/>
            <a:ext cx="7007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5" name="Line 23"/>
          <p:cNvSpPr>
            <a:spLocks noChangeAspect="1" noChangeShapeType="1"/>
          </p:cNvSpPr>
          <p:nvPr/>
        </p:nvSpPr>
        <p:spPr bwMode="auto">
          <a:xfrm>
            <a:off x="3227388" y="2860675"/>
            <a:ext cx="1587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6" name="Line 24"/>
          <p:cNvSpPr>
            <a:spLocks noChangeAspect="1" noChangeShapeType="1"/>
          </p:cNvSpPr>
          <p:nvPr/>
        </p:nvSpPr>
        <p:spPr bwMode="auto">
          <a:xfrm>
            <a:off x="7899400" y="2860675"/>
            <a:ext cx="1588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7" name="Line 25"/>
          <p:cNvSpPr>
            <a:spLocks noChangeAspect="1" noChangeShapeType="1"/>
          </p:cNvSpPr>
          <p:nvPr/>
        </p:nvSpPr>
        <p:spPr bwMode="auto">
          <a:xfrm>
            <a:off x="5097463" y="2860675"/>
            <a:ext cx="1587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8" name="Line 26"/>
          <p:cNvSpPr>
            <a:spLocks noChangeAspect="1" noChangeShapeType="1"/>
          </p:cNvSpPr>
          <p:nvPr/>
        </p:nvSpPr>
        <p:spPr bwMode="auto">
          <a:xfrm>
            <a:off x="3460750" y="2860675"/>
            <a:ext cx="1588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9" name="Line 27"/>
          <p:cNvSpPr>
            <a:spLocks noChangeAspect="1" noChangeShapeType="1"/>
          </p:cNvSpPr>
          <p:nvPr/>
        </p:nvSpPr>
        <p:spPr bwMode="auto">
          <a:xfrm>
            <a:off x="8134350" y="2860675"/>
            <a:ext cx="1588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0" name="Line 28"/>
          <p:cNvSpPr>
            <a:spLocks noChangeAspect="1" noChangeShapeType="1"/>
          </p:cNvSpPr>
          <p:nvPr/>
        </p:nvSpPr>
        <p:spPr bwMode="auto">
          <a:xfrm>
            <a:off x="5329238" y="2860675"/>
            <a:ext cx="1587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1" name="Line 29"/>
          <p:cNvSpPr>
            <a:spLocks noChangeAspect="1" noChangeShapeType="1"/>
          </p:cNvSpPr>
          <p:nvPr/>
        </p:nvSpPr>
        <p:spPr bwMode="auto">
          <a:xfrm>
            <a:off x="8005763" y="16478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2" name="AutoShape 30"/>
          <p:cNvSpPr>
            <a:spLocks noChangeAspect="1" noChangeArrowheads="1"/>
          </p:cNvSpPr>
          <p:nvPr/>
        </p:nvSpPr>
        <p:spPr bwMode="auto">
          <a:xfrm>
            <a:off x="3190875" y="3206750"/>
            <a:ext cx="76200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3" name="AutoShape 31"/>
          <p:cNvSpPr>
            <a:spLocks noChangeAspect="1" noChangeArrowheads="1"/>
          </p:cNvSpPr>
          <p:nvPr/>
        </p:nvSpPr>
        <p:spPr bwMode="auto">
          <a:xfrm>
            <a:off x="3424238" y="3590925"/>
            <a:ext cx="77787" cy="7461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4" name="AutoShape 32"/>
          <p:cNvSpPr>
            <a:spLocks noChangeAspect="1" noChangeArrowheads="1"/>
          </p:cNvSpPr>
          <p:nvPr/>
        </p:nvSpPr>
        <p:spPr bwMode="auto">
          <a:xfrm>
            <a:off x="5060950" y="3206750"/>
            <a:ext cx="76200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5" name="AutoShape 33"/>
          <p:cNvSpPr>
            <a:spLocks noChangeAspect="1" noChangeArrowheads="1"/>
          </p:cNvSpPr>
          <p:nvPr/>
        </p:nvSpPr>
        <p:spPr bwMode="auto">
          <a:xfrm>
            <a:off x="5292725" y="3590925"/>
            <a:ext cx="79375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6" name="AutoShape 34"/>
          <p:cNvSpPr>
            <a:spLocks noChangeAspect="1" noChangeArrowheads="1"/>
          </p:cNvSpPr>
          <p:nvPr/>
        </p:nvSpPr>
        <p:spPr bwMode="auto">
          <a:xfrm>
            <a:off x="7862888" y="3206750"/>
            <a:ext cx="77787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7" name="AutoShape 35"/>
          <p:cNvSpPr>
            <a:spLocks noChangeAspect="1" noChangeArrowheads="1"/>
          </p:cNvSpPr>
          <p:nvPr/>
        </p:nvSpPr>
        <p:spPr bwMode="auto">
          <a:xfrm>
            <a:off x="8097838" y="3590925"/>
            <a:ext cx="73025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8" name="AutoShape 36"/>
          <p:cNvSpPr>
            <a:spLocks noChangeAspect="1" noChangeArrowheads="1"/>
          </p:cNvSpPr>
          <p:nvPr/>
        </p:nvSpPr>
        <p:spPr bwMode="auto">
          <a:xfrm>
            <a:off x="3316288" y="979488"/>
            <a:ext cx="109537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9" name="AutoShape 37"/>
          <p:cNvSpPr>
            <a:spLocks noChangeAspect="1" noChangeArrowheads="1"/>
          </p:cNvSpPr>
          <p:nvPr/>
        </p:nvSpPr>
        <p:spPr bwMode="auto">
          <a:xfrm>
            <a:off x="7951788" y="982663"/>
            <a:ext cx="109537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0" name="AutoShape 38"/>
          <p:cNvSpPr>
            <a:spLocks noChangeAspect="1" noChangeArrowheads="1"/>
          </p:cNvSpPr>
          <p:nvPr/>
        </p:nvSpPr>
        <p:spPr bwMode="auto">
          <a:xfrm>
            <a:off x="5159375" y="979488"/>
            <a:ext cx="111125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1" name="Text Box 39"/>
          <p:cNvSpPr txBox="1">
            <a:spLocks noChangeAspect="1" noChangeArrowheads="1"/>
          </p:cNvSpPr>
          <p:nvPr/>
        </p:nvSpPr>
        <p:spPr bwMode="auto">
          <a:xfrm>
            <a:off x="1403350" y="4076700"/>
            <a:ext cx="6913563" cy="576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8.11  </a:t>
            </a:r>
            <a:r>
              <a:rPr lang="zh-CN" altLang="en-US">
                <a:solidFill>
                  <a:schemeClr val="bg2"/>
                </a:solidFill>
              </a:rPr>
              <a:t>链式查询方式（菊花链仲裁方式）</a:t>
            </a:r>
          </a:p>
        </p:txBody>
      </p:sp>
      <p:sp>
        <p:nvSpPr>
          <p:cNvPr id="1800232" name="Text Box 40"/>
          <p:cNvSpPr txBox="1">
            <a:spLocks noChangeAspect="1" noChangeArrowheads="1"/>
          </p:cNvSpPr>
          <p:nvPr/>
        </p:nvSpPr>
        <p:spPr bwMode="auto">
          <a:xfrm>
            <a:off x="7389813" y="1287463"/>
            <a:ext cx="1208087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0233" name="Line 41"/>
          <p:cNvSpPr>
            <a:spLocks noChangeAspect="1" noChangeShapeType="1"/>
          </p:cNvSpPr>
          <p:nvPr/>
        </p:nvSpPr>
        <p:spPr bwMode="auto">
          <a:xfrm>
            <a:off x="8005763" y="10382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4" name="Text Box 42"/>
          <p:cNvSpPr txBox="1">
            <a:spLocks noChangeAspect="1" noChangeArrowheads="1"/>
          </p:cNvSpPr>
          <p:nvPr/>
        </p:nvSpPr>
        <p:spPr bwMode="auto">
          <a:xfrm>
            <a:off x="5019675" y="620713"/>
            <a:ext cx="649288" cy="347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000"/>
              <a:t>总线</a:t>
            </a:r>
          </a:p>
        </p:txBody>
      </p:sp>
      <p:sp>
        <p:nvSpPr>
          <p:cNvPr id="1800235" name="Line 43"/>
          <p:cNvSpPr>
            <a:spLocks noChangeAspect="1" noChangeShapeType="1"/>
          </p:cNvSpPr>
          <p:nvPr/>
        </p:nvSpPr>
        <p:spPr bwMode="auto">
          <a:xfrm>
            <a:off x="5216525" y="1647825"/>
            <a:ext cx="0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6" name="Text Box 44"/>
          <p:cNvSpPr txBox="1">
            <a:spLocks noChangeAspect="1" noChangeArrowheads="1"/>
          </p:cNvSpPr>
          <p:nvPr/>
        </p:nvSpPr>
        <p:spPr bwMode="auto">
          <a:xfrm>
            <a:off x="4600575" y="1287463"/>
            <a:ext cx="1206500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0237" name="Line 45"/>
          <p:cNvSpPr>
            <a:spLocks noChangeAspect="1" noChangeShapeType="1"/>
          </p:cNvSpPr>
          <p:nvPr/>
        </p:nvSpPr>
        <p:spPr bwMode="auto">
          <a:xfrm>
            <a:off x="5216525" y="1038225"/>
            <a:ext cx="0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8" name="Line 46"/>
          <p:cNvSpPr>
            <a:spLocks noChangeAspect="1" noChangeShapeType="1"/>
          </p:cNvSpPr>
          <p:nvPr/>
        </p:nvSpPr>
        <p:spPr bwMode="auto">
          <a:xfrm>
            <a:off x="3373438" y="16478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9" name="Text Box 47"/>
          <p:cNvSpPr txBox="1">
            <a:spLocks noChangeAspect="1" noChangeArrowheads="1"/>
          </p:cNvSpPr>
          <p:nvPr/>
        </p:nvSpPr>
        <p:spPr bwMode="auto">
          <a:xfrm>
            <a:off x="2757488" y="1287463"/>
            <a:ext cx="1208087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0240" name="Line 48"/>
          <p:cNvSpPr>
            <a:spLocks noChangeAspect="1" noChangeShapeType="1"/>
          </p:cNvSpPr>
          <p:nvPr/>
        </p:nvSpPr>
        <p:spPr bwMode="auto">
          <a:xfrm>
            <a:off x="3373438" y="10382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1" name="Line 49"/>
          <p:cNvSpPr>
            <a:spLocks noChangeAspect="1" noChangeShapeType="1"/>
          </p:cNvSpPr>
          <p:nvPr/>
        </p:nvSpPr>
        <p:spPr bwMode="auto">
          <a:xfrm flipV="1">
            <a:off x="4065588" y="2057400"/>
            <a:ext cx="17303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2" name="Text Box 50"/>
          <p:cNvSpPr txBox="1">
            <a:spLocks noChangeAspect="1" noChangeArrowheads="1"/>
          </p:cNvSpPr>
          <p:nvPr/>
        </p:nvSpPr>
        <p:spPr bwMode="auto">
          <a:xfrm>
            <a:off x="3638550" y="1957388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0243" name="Line 51"/>
          <p:cNvSpPr>
            <a:spLocks noChangeAspect="1" noChangeShapeType="1"/>
          </p:cNvSpPr>
          <p:nvPr/>
        </p:nvSpPr>
        <p:spPr bwMode="auto">
          <a:xfrm flipV="1">
            <a:off x="4235450" y="1473200"/>
            <a:ext cx="0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4" name="Line 52"/>
          <p:cNvSpPr>
            <a:spLocks noChangeAspect="1" noChangeShapeType="1"/>
          </p:cNvSpPr>
          <p:nvPr/>
        </p:nvSpPr>
        <p:spPr bwMode="auto">
          <a:xfrm flipH="1">
            <a:off x="3962400" y="1473200"/>
            <a:ext cx="273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5" name="Line 53"/>
          <p:cNvSpPr>
            <a:spLocks noChangeAspect="1" noChangeShapeType="1"/>
          </p:cNvSpPr>
          <p:nvPr/>
        </p:nvSpPr>
        <p:spPr bwMode="auto">
          <a:xfrm flipV="1">
            <a:off x="5921375" y="2068513"/>
            <a:ext cx="18256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6" name="Text Box 54"/>
          <p:cNvSpPr txBox="1">
            <a:spLocks noChangeAspect="1" noChangeArrowheads="1"/>
          </p:cNvSpPr>
          <p:nvPr/>
        </p:nvSpPr>
        <p:spPr bwMode="auto">
          <a:xfrm>
            <a:off x="5480050" y="1957388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0247" name="Line 55"/>
          <p:cNvSpPr>
            <a:spLocks noChangeAspect="1" noChangeShapeType="1"/>
          </p:cNvSpPr>
          <p:nvPr/>
        </p:nvSpPr>
        <p:spPr bwMode="auto">
          <a:xfrm flipV="1">
            <a:off x="6089650" y="1484313"/>
            <a:ext cx="1588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8" name="Line 56"/>
          <p:cNvSpPr>
            <a:spLocks noChangeAspect="1" noChangeShapeType="1"/>
          </p:cNvSpPr>
          <p:nvPr/>
        </p:nvSpPr>
        <p:spPr bwMode="auto">
          <a:xfrm flipV="1">
            <a:off x="8712200" y="2046288"/>
            <a:ext cx="1809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9" name="Text Box 57"/>
          <p:cNvSpPr txBox="1">
            <a:spLocks noChangeAspect="1" noChangeArrowheads="1"/>
          </p:cNvSpPr>
          <p:nvPr/>
        </p:nvSpPr>
        <p:spPr bwMode="auto">
          <a:xfrm>
            <a:off x="8283575" y="1946275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0250" name="Line 58"/>
          <p:cNvSpPr>
            <a:spLocks noChangeAspect="1" noChangeShapeType="1"/>
          </p:cNvSpPr>
          <p:nvPr/>
        </p:nvSpPr>
        <p:spPr bwMode="auto">
          <a:xfrm flipV="1">
            <a:off x="8880475" y="1462088"/>
            <a:ext cx="1588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51" name="Line 59"/>
          <p:cNvSpPr>
            <a:spLocks noChangeAspect="1" noChangeShapeType="1"/>
          </p:cNvSpPr>
          <p:nvPr/>
        </p:nvSpPr>
        <p:spPr bwMode="auto">
          <a:xfrm flipH="1">
            <a:off x="8607425" y="1462088"/>
            <a:ext cx="273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52" name="Text Box 60"/>
          <p:cNvSpPr txBox="1">
            <a:spLocks noChangeArrowheads="1"/>
          </p:cNvSpPr>
          <p:nvPr/>
        </p:nvSpPr>
        <p:spPr bwMode="auto">
          <a:xfrm>
            <a:off x="5365750" y="2889250"/>
            <a:ext cx="1943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6600"/>
                </a:solidFill>
              </a:rPr>
              <a:t>Bus Request</a:t>
            </a:r>
          </a:p>
        </p:txBody>
      </p:sp>
      <p:sp>
        <p:nvSpPr>
          <p:cNvPr id="1800253" name="Text Box 61"/>
          <p:cNvSpPr txBox="1">
            <a:spLocks noChangeArrowheads="1"/>
          </p:cNvSpPr>
          <p:nvPr/>
        </p:nvSpPr>
        <p:spPr bwMode="auto">
          <a:xfrm>
            <a:off x="1549400" y="1912938"/>
            <a:ext cx="1150938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6600"/>
                </a:solidFill>
              </a:rPr>
              <a:t>Bus</a:t>
            </a:r>
            <a:br>
              <a:rPr lang="en-US" altLang="zh-CN" sz="2000">
                <a:solidFill>
                  <a:srgbClr val="FF6600"/>
                </a:solidFill>
              </a:rPr>
            </a:br>
            <a:r>
              <a:rPr lang="en-US" altLang="zh-CN" sz="2000">
                <a:solidFill>
                  <a:srgbClr val="FF6600"/>
                </a:solidFill>
              </a:rPr>
              <a:t>Grant</a:t>
            </a:r>
          </a:p>
        </p:txBody>
      </p:sp>
      <p:sp>
        <p:nvSpPr>
          <p:cNvPr id="1800254" name="Text Box 62"/>
          <p:cNvSpPr txBox="1">
            <a:spLocks noChangeArrowheads="1"/>
          </p:cNvSpPr>
          <p:nvPr/>
        </p:nvSpPr>
        <p:spPr bwMode="auto">
          <a:xfrm>
            <a:off x="5364163" y="3286125"/>
            <a:ext cx="1943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6600"/>
                </a:solidFill>
              </a:rPr>
              <a:t>Bus Busy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F76A7-258D-488E-A1E1-27484610610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链式查询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菊花链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2" charset="-122"/>
              </a:rPr>
              <a:t>优点：</a:t>
            </a:r>
          </a:p>
          <a:p>
            <a:pPr lvl="1">
              <a:spcBef>
                <a:spcPct val="0"/>
              </a:spcBef>
            </a:pPr>
            <a:r>
              <a:rPr lang="zh-CN" altLang="en-US">
                <a:latin typeface="黑体" pitchFamily="2" charset="-122"/>
              </a:rPr>
              <a:t>优先级选择算法简单。</a:t>
            </a:r>
          </a:p>
          <a:p>
            <a:pPr lvl="1">
              <a:spcBef>
                <a:spcPct val="0"/>
              </a:spcBef>
            </a:pPr>
            <a:r>
              <a:rPr lang="zh-CN" altLang="en-US">
                <a:latin typeface="黑体" pitchFamily="2" charset="-122"/>
              </a:rPr>
              <a:t>用于分配总线所需的线数少，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只需要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根</a:t>
            </a:r>
            <a:r>
              <a:rPr lang="zh-CN" altLang="en-US">
                <a:latin typeface="黑体" pitchFamily="2" charset="-122"/>
              </a:rPr>
              <a:t>，且不取决于部件的数量→可扩充性好。</a:t>
            </a:r>
          </a:p>
          <a:p>
            <a:pPr lvl="1">
              <a:spcBef>
                <a:spcPct val="0"/>
              </a:spcBef>
            </a:pPr>
            <a:r>
              <a:rPr lang="zh-CN" altLang="en-US">
                <a:latin typeface="黑体" pitchFamily="2" charset="-122"/>
              </a:rPr>
              <a:t>价格便宜。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易于通过多重设置“总线可用”线来提高其系统的可靠性。</a:t>
            </a:r>
          </a:p>
          <a:p>
            <a:pPr>
              <a:spcBef>
                <a:spcPct val="0"/>
              </a:spcBef>
            </a:pPr>
            <a:r>
              <a:rPr lang="zh-CN" altLang="en-US"/>
              <a:t>缺点：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可靠性差： “总线可用”线失效，会导致系统瘫痪。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灵活性差：优先级顺序固定。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总线使用的分配速度低。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1C597-1130-4423-9E7D-3AE9BCE0A83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计数器定时查询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2825"/>
            <a:ext cx="8362950" cy="576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2298" name="Text Box 58"/>
          <p:cNvSpPr txBox="1">
            <a:spLocks noChangeAspect="1" noChangeArrowheads="1"/>
          </p:cNvSpPr>
          <p:nvPr/>
        </p:nvSpPr>
        <p:spPr bwMode="auto">
          <a:xfrm>
            <a:off x="250825" y="3149600"/>
            <a:ext cx="1422400" cy="2387600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轮询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计数</a:t>
            </a:r>
          </a:p>
          <a:p>
            <a:pPr>
              <a:spcBef>
                <a:spcPct val="0"/>
              </a:spcBef>
            </a:pPr>
            <a:endParaRPr lang="zh-CN" altLang="en-US" sz="2000"/>
          </a:p>
          <a:p>
            <a:pPr>
              <a:spcBef>
                <a:spcPct val="0"/>
              </a:spcBef>
            </a:pPr>
            <a:r>
              <a:rPr lang="zh-CN" altLang="en-US" sz="2000"/>
              <a:t>总线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仲裁器</a:t>
            </a:r>
          </a:p>
        </p:txBody>
      </p:sp>
      <p:sp>
        <p:nvSpPr>
          <p:cNvPr id="1802299" name="Text Box 59"/>
          <p:cNvSpPr txBox="1">
            <a:spLocks noChangeAspect="1" noChangeArrowheads="1"/>
          </p:cNvSpPr>
          <p:nvPr/>
        </p:nvSpPr>
        <p:spPr bwMode="auto">
          <a:xfrm>
            <a:off x="1930400" y="4889500"/>
            <a:ext cx="474663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2300" name="Text Box 60"/>
          <p:cNvSpPr txBox="1">
            <a:spLocks noChangeAspect="1" noChangeArrowheads="1"/>
          </p:cNvSpPr>
          <p:nvPr/>
        </p:nvSpPr>
        <p:spPr bwMode="auto">
          <a:xfrm>
            <a:off x="1930400" y="4476750"/>
            <a:ext cx="4746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/>
              <a:t>BR</a:t>
            </a:r>
          </a:p>
        </p:txBody>
      </p:sp>
      <p:sp>
        <p:nvSpPr>
          <p:cNvPr id="1802301" name="Text Box 61"/>
          <p:cNvSpPr txBox="1">
            <a:spLocks noChangeAspect="1" noChangeArrowheads="1"/>
          </p:cNvSpPr>
          <p:nvPr/>
        </p:nvSpPr>
        <p:spPr bwMode="auto">
          <a:xfrm>
            <a:off x="2168525" y="2120900"/>
            <a:ext cx="1425575" cy="10287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802302" name="Text Box 62"/>
          <p:cNvSpPr txBox="1">
            <a:spLocks noChangeAspect="1" noChangeArrowheads="1"/>
          </p:cNvSpPr>
          <p:nvPr/>
        </p:nvSpPr>
        <p:spPr bwMode="auto">
          <a:xfrm>
            <a:off x="4305300" y="2120900"/>
            <a:ext cx="1452563" cy="1031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802303" name="Text Box 63"/>
          <p:cNvSpPr txBox="1">
            <a:spLocks noChangeAspect="1" noChangeArrowheads="1"/>
          </p:cNvSpPr>
          <p:nvPr/>
        </p:nvSpPr>
        <p:spPr bwMode="auto">
          <a:xfrm>
            <a:off x="6919913" y="2120900"/>
            <a:ext cx="1385887" cy="1031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n</a:t>
            </a:r>
            <a:endParaRPr lang="en-US" altLang="zh-CN"/>
          </a:p>
        </p:txBody>
      </p:sp>
      <p:sp>
        <p:nvSpPr>
          <p:cNvPr id="1802304" name="Line 64"/>
          <p:cNvSpPr>
            <a:spLocks noChangeAspect="1" noChangeShapeType="1"/>
          </p:cNvSpPr>
          <p:nvPr/>
        </p:nvSpPr>
        <p:spPr bwMode="auto">
          <a:xfrm>
            <a:off x="1692275" y="3768725"/>
            <a:ext cx="7127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5" name="Line 65"/>
          <p:cNvSpPr>
            <a:spLocks noChangeAspect="1" noChangeShapeType="1"/>
          </p:cNvSpPr>
          <p:nvPr/>
        </p:nvSpPr>
        <p:spPr bwMode="auto">
          <a:xfrm>
            <a:off x="1692275" y="4179888"/>
            <a:ext cx="7127875" cy="1587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6" name="Line 66"/>
          <p:cNvSpPr>
            <a:spLocks noChangeAspect="1" noChangeShapeType="1"/>
          </p:cNvSpPr>
          <p:nvPr/>
        </p:nvSpPr>
        <p:spPr bwMode="auto">
          <a:xfrm>
            <a:off x="1692275" y="3562350"/>
            <a:ext cx="7127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7" name="Line 67"/>
          <p:cNvSpPr>
            <a:spLocks noChangeAspect="1" noChangeShapeType="1"/>
          </p:cNvSpPr>
          <p:nvPr/>
        </p:nvSpPr>
        <p:spPr bwMode="auto">
          <a:xfrm>
            <a:off x="6084888" y="2708275"/>
            <a:ext cx="598487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8" name="Line 68"/>
          <p:cNvSpPr>
            <a:spLocks noChangeAspect="1" noChangeShapeType="1"/>
          </p:cNvSpPr>
          <p:nvPr/>
        </p:nvSpPr>
        <p:spPr bwMode="auto">
          <a:xfrm flipH="1">
            <a:off x="1692275" y="4799013"/>
            <a:ext cx="712787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9" name="Line 69"/>
          <p:cNvSpPr>
            <a:spLocks noChangeAspect="1" noChangeShapeType="1"/>
          </p:cNvSpPr>
          <p:nvPr/>
        </p:nvSpPr>
        <p:spPr bwMode="auto">
          <a:xfrm flipH="1">
            <a:off x="1692275" y="5210175"/>
            <a:ext cx="7127875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10" name="Line 70"/>
          <p:cNvSpPr>
            <a:spLocks noChangeAspect="1" noChangeShapeType="1"/>
          </p:cNvSpPr>
          <p:nvPr/>
        </p:nvSpPr>
        <p:spPr bwMode="auto">
          <a:xfrm>
            <a:off x="3117850" y="3149600"/>
            <a:ext cx="1588" cy="16494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1" name="Line 71"/>
          <p:cNvSpPr>
            <a:spLocks noChangeAspect="1" noChangeShapeType="1"/>
          </p:cNvSpPr>
          <p:nvPr/>
        </p:nvSpPr>
        <p:spPr bwMode="auto">
          <a:xfrm>
            <a:off x="3355975" y="3149600"/>
            <a:ext cx="0" cy="20589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12" name="AutoShape 72"/>
          <p:cNvSpPr>
            <a:spLocks noChangeAspect="1" noChangeArrowheads="1"/>
          </p:cNvSpPr>
          <p:nvPr/>
        </p:nvSpPr>
        <p:spPr bwMode="auto">
          <a:xfrm>
            <a:off x="3079750" y="4759325"/>
            <a:ext cx="74613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3" name="AutoShape 73"/>
          <p:cNvSpPr>
            <a:spLocks noChangeAspect="1" noChangeArrowheads="1"/>
          </p:cNvSpPr>
          <p:nvPr/>
        </p:nvSpPr>
        <p:spPr bwMode="auto">
          <a:xfrm>
            <a:off x="3316288" y="5168900"/>
            <a:ext cx="77787" cy="80963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4" name="AutoShape 74"/>
          <p:cNvSpPr>
            <a:spLocks noChangeAspect="1" noChangeArrowheads="1"/>
          </p:cNvSpPr>
          <p:nvPr/>
        </p:nvSpPr>
        <p:spPr bwMode="auto">
          <a:xfrm>
            <a:off x="5218113" y="4759325"/>
            <a:ext cx="77787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5" name="AutoShape 75"/>
          <p:cNvSpPr>
            <a:spLocks noChangeAspect="1" noChangeArrowheads="1"/>
          </p:cNvSpPr>
          <p:nvPr/>
        </p:nvSpPr>
        <p:spPr bwMode="auto">
          <a:xfrm>
            <a:off x="5454650" y="5168900"/>
            <a:ext cx="79375" cy="77788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6" name="AutoShape 76"/>
          <p:cNvSpPr>
            <a:spLocks noChangeAspect="1" noChangeArrowheads="1"/>
          </p:cNvSpPr>
          <p:nvPr/>
        </p:nvSpPr>
        <p:spPr bwMode="auto">
          <a:xfrm>
            <a:off x="7831138" y="4759325"/>
            <a:ext cx="77787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7" name="AutoShape 77"/>
          <p:cNvSpPr>
            <a:spLocks noChangeAspect="1" noChangeArrowheads="1"/>
          </p:cNvSpPr>
          <p:nvPr/>
        </p:nvSpPr>
        <p:spPr bwMode="auto">
          <a:xfrm>
            <a:off x="8070850" y="5168900"/>
            <a:ext cx="73025" cy="7937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8" name="Text Box 78"/>
          <p:cNvSpPr txBox="1">
            <a:spLocks noChangeAspect="1" noChangeArrowheads="1"/>
          </p:cNvSpPr>
          <p:nvPr/>
        </p:nvSpPr>
        <p:spPr bwMode="auto">
          <a:xfrm>
            <a:off x="1189038" y="5754688"/>
            <a:ext cx="7343775" cy="4111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8.12  </a:t>
            </a:r>
            <a:r>
              <a:rPr lang="zh-CN" altLang="en-US">
                <a:solidFill>
                  <a:schemeClr val="bg2"/>
                </a:solidFill>
              </a:rPr>
              <a:t>计数器定时查询（轮询仲裁方式）</a:t>
            </a:r>
          </a:p>
        </p:txBody>
      </p:sp>
      <p:sp>
        <p:nvSpPr>
          <p:cNvPr id="1802319" name="Line 79"/>
          <p:cNvSpPr>
            <a:spLocks noChangeAspect="1" noChangeShapeType="1"/>
          </p:cNvSpPr>
          <p:nvPr/>
        </p:nvSpPr>
        <p:spPr bwMode="auto">
          <a:xfrm flipV="1">
            <a:off x="2879725" y="3149600"/>
            <a:ext cx="1588" cy="10302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0" name="Line 80"/>
          <p:cNvSpPr>
            <a:spLocks noChangeAspect="1" noChangeShapeType="1"/>
          </p:cNvSpPr>
          <p:nvPr/>
        </p:nvSpPr>
        <p:spPr bwMode="auto">
          <a:xfrm flipV="1">
            <a:off x="2643188" y="3149600"/>
            <a:ext cx="1587" cy="619125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1" name="Line 81"/>
          <p:cNvSpPr>
            <a:spLocks noChangeAspect="1" noChangeShapeType="1"/>
          </p:cNvSpPr>
          <p:nvPr/>
        </p:nvSpPr>
        <p:spPr bwMode="auto">
          <a:xfrm flipV="1">
            <a:off x="2405063" y="3149600"/>
            <a:ext cx="1587" cy="4127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2" name="Line 82"/>
          <p:cNvSpPr>
            <a:spLocks noChangeAspect="1" noChangeShapeType="1"/>
          </p:cNvSpPr>
          <p:nvPr/>
        </p:nvSpPr>
        <p:spPr bwMode="auto">
          <a:xfrm>
            <a:off x="5257800" y="3149600"/>
            <a:ext cx="1588" cy="1647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3" name="Line 83"/>
          <p:cNvSpPr>
            <a:spLocks noChangeAspect="1" noChangeShapeType="1"/>
          </p:cNvSpPr>
          <p:nvPr/>
        </p:nvSpPr>
        <p:spPr bwMode="auto">
          <a:xfrm>
            <a:off x="5492750" y="3149600"/>
            <a:ext cx="1588" cy="2057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4" name="Line 84"/>
          <p:cNvSpPr>
            <a:spLocks noChangeAspect="1" noChangeShapeType="1"/>
          </p:cNvSpPr>
          <p:nvPr/>
        </p:nvSpPr>
        <p:spPr bwMode="auto">
          <a:xfrm flipV="1">
            <a:off x="5018088" y="3149600"/>
            <a:ext cx="1587" cy="10287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5" name="Line 85"/>
          <p:cNvSpPr>
            <a:spLocks noChangeAspect="1" noChangeShapeType="1"/>
          </p:cNvSpPr>
          <p:nvPr/>
        </p:nvSpPr>
        <p:spPr bwMode="auto">
          <a:xfrm flipV="1">
            <a:off x="4778375" y="3149600"/>
            <a:ext cx="1588" cy="6175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6" name="Line 86"/>
          <p:cNvSpPr>
            <a:spLocks noChangeAspect="1" noChangeShapeType="1"/>
          </p:cNvSpPr>
          <p:nvPr/>
        </p:nvSpPr>
        <p:spPr bwMode="auto">
          <a:xfrm flipV="1">
            <a:off x="4541838" y="3149600"/>
            <a:ext cx="1587" cy="411163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7" name="Line 87"/>
          <p:cNvSpPr>
            <a:spLocks noChangeAspect="1" noChangeShapeType="1"/>
          </p:cNvSpPr>
          <p:nvPr/>
        </p:nvSpPr>
        <p:spPr bwMode="auto">
          <a:xfrm>
            <a:off x="7869238" y="3149600"/>
            <a:ext cx="1587" cy="1647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8" name="Line 88"/>
          <p:cNvSpPr>
            <a:spLocks noChangeAspect="1" noChangeShapeType="1"/>
          </p:cNvSpPr>
          <p:nvPr/>
        </p:nvSpPr>
        <p:spPr bwMode="auto">
          <a:xfrm>
            <a:off x="8107363" y="3149600"/>
            <a:ext cx="1587" cy="2057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9" name="Line 89"/>
          <p:cNvSpPr>
            <a:spLocks noChangeAspect="1" noChangeShapeType="1"/>
          </p:cNvSpPr>
          <p:nvPr/>
        </p:nvSpPr>
        <p:spPr bwMode="auto">
          <a:xfrm flipV="1">
            <a:off x="7631113" y="3149600"/>
            <a:ext cx="1587" cy="10287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0" name="Line 90"/>
          <p:cNvSpPr>
            <a:spLocks noChangeAspect="1" noChangeShapeType="1"/>
          </p:cNvSpPr>
          <p:nvPr/>
        </p:nvSpPr>
        <p:spPr bwMode="auto">
          <a:xfrm flipV="1">
            <a:off x="7391400" y="3149600"/>
            <a:ext cx="3175" cy="6175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1" name="Line 91"/>
          <p:cNvSpPr>
            <a:spLocks noChangeAspect="1" noChangeShapeType="1"/>
          </p:cNvSpPr>
          <p:nvPr/>
        </p:nvSpPr>
        <p:spPr bwMode="auto">
          <a:xfrm flipV="1">
            <a:off x="7156450" y="3149600"/>
            <a:ext cx="1588" cy="411163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2" name="AutoShape 92"/>
          <p:cNvSpPr>
            <a:spLocks noChangeAspect="1" noChangeArrowheads="1"/>
          </p:cNvSpPr>
          <p:nvPr/>
        </p:nvSpPr>
        <p:spPr bwMode="auto">
          <a:xfrm>
            <a:off x="2365375" y="3522663"/>
            <a:ext cx="77788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3" name="AutoShape 93"/>
          <p:cNvSpPr>
            <a:spLocks noChangeAspect="1" noChangeArrowheads="1"/>
          </p:cNvSpPr>
          <p:nvPr/>
        </p:nvSpPr>
        <p:spPr bwMode="auto">
          <a:xfrm>
            <a:off x="2605088" y="3729038"/>
            <a:ext cx="74612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4" name="AutoShape 94"/>
          <p:cNvSpPr>
            <a:spLocks noChangeAspect="1" noChangeArrowheads="1"/>
          </p:cNvSpPr>
          <p:nvPr/>
        </p:nvSpPr>
        <p:spPr bwMode="auto">
          <a:xfrm>
            <a:off x="2840038" y="4140200"/>
            <a:ext cx="76200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5" name="AutoShape 95"/>
          <p:cNvSpPr>
            <a:spLocks noChangeAspect="1" noChangeArrowheads="1"/>
          </p:cNvSpPr>
          <p:nvPr/>
        </p:nvSpPr>
        <p:spPr bwMode="auto">
          <a:xfrm>
            <a:off x="4503738" y="3522663"/>
            <a:ext cx="76200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6" name="AutoShape 96"/>
          <p:cNvSpPr>
            <a:spLocks noChangeAspect="1" noChangeArrowheads="1"/>
          </p:cNvSpPr>
          <p:nvPr/>
        </p:nvSpPr>
        <p:spPr bwMode="auto">
          <a:xfrm>
            <a:off x="4741863" y="3729038"/>
            <a:ext cx="76200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7" name="AutoShape 97"/>
          <p:cNvSpPr>
            <a:spLocks noChangeAspect="1" noChangeArrowheads="1"/>
          </p:cNvSpPr>
          <p:nvPr/>
        </p:nvSpPr>
        <p:spPr bwMode="auto">
          <a:xfrm>
            <a:off x="4979988" y="4140200"/>
            <a:ext cx="74612" cy="79375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8" name="AutoShape 98"/>
          <p:cNvSpPr>
            <a:spLocks noChangeAspect="1" noChangeArrowheads="1"/>
          </p:cNvSpPr>
          <p:nvPr/>
        </p:nvSpPr>
        <p:spPr bwMode="auto">
          <a:xfrm>
            <a:off x="7116763" y="3522663"/>
            <a:ext cx="77787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9" name="AutoShape 99"/>
          <p:cNvSpPr>
            <a:spLocks noChangeAspect="1" noChangeArrowheads="1"/>
          </p:cNvSpPr>
          <p:nvPr/>
        </p:nvSpPr>
        <p:spPr bwMode="auto">
          <a:xfrm>
            <a:off x="7353300" y="3729038"/>
            <a:ext cx="79375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0" name="AutoShape 100"/>
          <p:cNvSpPr>
            <a:spLocks noChangeAspect="1" noChangeArrowheads="1"/>
          </p:cNvSpPr>
          <p:nvPr/>
        </p:nvSpPr>
        <p:spPr bwMode="auto">
          <a:xfrm>
            <a:off x="7594600" y="4140200"/>
            <a:ext cx="74613" cy="79375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1" name="AutoShape 101"/>
          <p:cNvSpPr>
            <a:spLocks noChangeAspect="1"/>
          </p:cNvSpPr>
          <p:nvPr/>
        </p:nvSpPr>
        <p:spPr bwMode="auto">
          <a:xfrm>
            <a:off x="1336675" y="3562350"/>
            <a:ext cx="236538" cy="617538"/>
          </a:xfrm>
          <a:prstGeom prst="leftBrace">
            <a:avLst>
              <a:gd name="adj1" fmla="val 2175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2" name="Line 102"/>
          <p:cNvSpPr>
            <a:spLocks noChangeAspect="1" noChangeShapeType="1"/>
          </p:cNvSpPr>
          <p:nvPr/>
        </p:nvSpPr>
        <p:spPr bwMode="auto">
          <a:xfrm flipH="1">
            <a:off x="5661025" y="1679575"/>
            <a:ext cx="277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3" name="Line 103"/>
          <p:cNvSpPr>
            <a:spLocks noChangeAspect="1" noChangeShapeType="1"/>
          </p:cNvSpPr>
          <p:nvPr/>
        </p:nvSpPr>
        <p:spPr bwMode="auto">
          <a:xfrm>
            <a:off x="1774825" y="1214438"/>
            <a:ext cx="66278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4" name="Line 104"/>
          <p:cNvSpPr>
            <a:spLocks noChangeAspect="1" noChangeShapeType="1"/>
          </p:cNvSpPr>
          <p:nvPr/>
        </p:nvSpPr>
        <p:spPr bwMode="auto">
          <a:xfrm>
            <a:off x="7596188" y="1857375"/>
            <a:ext cx="1587" cy="263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5" name="AutoShape 105"/>
          <p:cNvSpPr>
            <a:spLocks noChangeAspect="1" noChangeArrowheads="1"/>
          </p:cNvSpPr>
          <p:nvPr/>
        </p:nvSpPr>
        <p:spPr bwMode="auto">
          <a:xfrm>
            <a:off x="2827338" y="1147763"/>
            <a:ext cx="112712" cy="1111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6" name="AutoShape 106"/>
          <p:cNvSpPr>
            <a:spLocks noChangeAspect="1" noChangeArrowheads="1"/>
          </p:cNvSpPr>
          <p:nvPr/>
        </p:nvSpPr>
        <p:spPr bwMode="auto">
          <a:xfrm>
            <a:off x="7542213" y="1149350"/>
            <a:ext cx="112712" cy="112713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7" name="AutoShape 107"/>
          <p:cNvSpPr>
            <a:spLocks noChangeAspect="1" noChangeArrowheads="1"/>
          </p:cNvSpPr>
          <p:nvPr/>
        </p:nvSpPr>
        <p:spPr bwMode="auto">
          <a:xfrm>
            <a:off x="5003800" y="1143000"/>
            <a:ext cx="115888" cy="1111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8" name="Text Box 108"/>
          <p:cNvSpPr txBox="1">
            <a:spLocks noChangeAspect="1" noChangeArrowheads="1"/>
          </p:cNvSpPr>
          <p:nvPr/>
        </p:nvSpPr>
        <p:spPr bwMode="auto">
          <a:xfrm>
            <a:off x="6970713" y="1476375"/>
            <a:ext cx="1228725" cy="369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2349" name="Line 109"/>
          <p:cNvSpPr>
            <a:spLocks noChangeAspect="1" noChangeShapeType="1"/>
          </p:cNvSpPr>
          <p:nvPr/>
        </p:nvSpPr>
        <p:spPr bwMode="auto">
          <a:xfrm>
            <a:off x="7596188" y="1209675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0" name="Text Box 110"/>
          <p:cNvSpPr txBox="1">
            <a:spLocks noChangeAspect="1" noChangeArrowheads="1"/>
          </p:cNvSpPr>
          <p:nvPr/>
        </p:nvSpPr>
        <p:spPr bwMode="auto">
          <a:xfrm>
            <a:off x="3851275" y="765175"/>
            <a:ext cx="936625" cy="371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400"/>
              <a:t>总线</a:t>
            </a:r>
          </a:p>
        </p:txBody>
      </p:sp>
      <p:sp>
        <p:nvSpPr>
          <p:cNvPr id="1802351" name="Line 111"/>
          <p:cNvSpPr>
            <a:spLocks noChangeAspect="1" noChangeShapeType="1"/>
          </p:cNvSpPr>
          <p:nvPr/>
        </p:nvSpPr>
        <p:spPr bwMode="auto">
          <a:xfrm>
            <a:off x="5062538" y="1854200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2" name="Text Box 112"/>
          <p:cNvSpPr txBox="1">
            <a:spLocks noChangeAspect="1" noChangeArrowheads="1"/>
          </p:cNvSpPr>
          <p:nvPr/>
        </p:nvSpPr>
        <p:spPr bwMode="auto">
          <a:xfrm>
            <a:off x="4437063" y="1471613"/>
            <a:ext cx="1228725" cy="37306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2353" name="Line 113"/>
          <p:cNvSpPr>
            <a:spLocks noChangeAspect="1" noChangeShapeType="1"/>
          </p:cNvSpPr>
          <p:nvPr/>
        </p:nvSpPr>
        <p:spPr bwMode="auto">
          <a:xfrm>
            <a:off x="5062538" y="1204913"/>
            <a:ext cx="1587" cy="2619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4" name="Line 114"/>
          <p:cNvSpPr>
            <a:spLocks noChangeAspect="1" noChangeShapeType="1"/>
          </p:cNvSpPr>
          <p:nvPr/>
        </p:nvSpPr>
        <p:spPr bwMode="auto">
          <a:xfrm>
            <a:off x="2884488" y="1857375"/>
            <a:ext cx="1587" cy="263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5" name="Text Box 115"/>
          <p:cNvSpPr txBox="1">
            <a:spLocks noChangeAspect="1" noChangeArrowheads="1"/>
          </p:cNvSpPr>
          <p:nvPr/>
        </p:nvSpPr>
        <p:spPr bwMode="auto">
          <a:xfrm>
            <a:off x="2259013" y="1476375"/>
            <a:ext cx="1227137" cy="369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2356" name="Line 116"/>
          <p:cNvSpPr>
            <a:spLocks noChangeAspect="1" noChangeShapeType="1"/>
          </p:cNvSpPr>
          <p:nvPr/>
        </p:nvSpPr>
        <p:spPr bwMode="auto">
          <a:xfrm>
            <a:off x="2884488" y="1209675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7" name="Line 117"/>
          <p:cNvSpPr>
            <a:spLocks noChangeAspect="1" noChangeShapeType="1"/>
          </p:cNvSpPr>
          <p:nvPr/>
        </p:nvSpPr>
        <p:spPr bwMode="auto">
          <a:xfrm flipV="1">
            <a:off x="3589338" y="2295525"/>
            <a:ext cx="1841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58" name="Text Box 118"/>
          <p:cNvSpPr txBox="1">
            <a:spLocks noChangeAspect="1" noChangeArrowheads="1"/>
          </p:cNvSpPr>
          <p:nvPr/>
        </p:nvSpPr>
        <p:spPr bwMode="auto">
          <a:xfrm>
            <a:off x="3152775" y="2187575"/>
            <a:ext cx="3984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2359" name="Line 119"/>
          <p:cNvSpPr>
            <a:spLocks noChangeAspect="1" noChangeShapeType="1"/>
          </p:cNvSpPr>
          <p:nvPr/>
        </p:nvSpPr>
        <p:spPr bwMode="auto">
          <a:xfrm flipV="1">
            <a:off x="3760788" y="1673225"/>
            <a:ext cx="1587" cy="622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0" name="Line 120"/>
          <p:cNvSpPr>
            <a:spLocks noChangeAspect="1" noChangeShapeType="1"/>
          </p:cNvSpPr>
          <p:nvPr/>
        </p:nvSpPr>
        <p:spPr bwMode="auto">
          <a:xfrm flipH="1">
            <a:off x="3484563" y="1673225"/>
            <a:ext cx="2762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61" name="Line 121"/>
          <p:cNvSpPr>
            <a:spLocks noChangeAspect="1" noChangeShapeType="1"/>
          </p:cNvSpPr>
          <p:nvPr/>
        </p:nvSpPr>
        <p:spPr bwMode="auto">
          <a:xfrm flipV="1">
            <a:off x="5756275" y="2305050"/>
            <a:ext cx="2079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2" name="Text Box 122"/>
          <p:cNvSpPr txBox="1">
            <a:spLocks noChangeAspect="1" noChangeArrowheads="1"/>
          </p:cNvSpPr>
          <p:nvPr/>
        </p:nvSpPr>
        <p:spPr bwMode="auto">
          <a:xfrm>
            <a:off x="5254625" y="2182813"/>
            <a:ext cx="396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2363" name="Line 123"/>
          <p:cNvSpPr>
            <a:spLocks noChangeAspect="1" noChangeShapeType="1"/>
          </p:cNvSpPr>
          <p:nvPr/>
        </p:nvSpPr>
        <p:spPr bwMode="auto">
          <a:xfrm flipV="1">
            <a:off x="5953125" y="1679575"/>
            <a:ext cx="1588" cy="625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4" name="Line 124"/>
          <p:cNvSpPr>
            <a:spLocks noChangeAspect="1" noChangeShapeType="1"/>
          </p:cNvSpPr>
          <p:nvPr/>
        </p:nvSpPr>
        <p:spPr bwMode="auto">
          <a:xfrm flipV="1">
            <a:off x="8315325" y="2282825"/>
            <a:ext cx="1841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5" name="Text Box 125"/>
          <p:cNvSpPr txBox="1">
            <a:spLocks noChangeAspect="1" noChangeArrowheads="1"/>
          </p:cNvSpPr>
          <p:nvPr/>
        </p:nvSpPr>
        <p:spPr bwMode="auto">
          <a:xfrm>
            <a:off x="7812088" y="2176463"/>
            <a:ext cx="3984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2366" name="Line 126"/>
          <p:cNvSpPr>
            <a:spLocks noChangeAspect="1" noChangeShapeType="1"/>
          </p:cNvSpPr>
          <p:nvPr/>
        </p:nvSpPr>
        <p:spPr bwMode="auto">
          <a:xfrm flipV="1">
            <a:off x="8486775" y="1660525"/>
            <a:ext cx="1588" cy="622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7" name="Line 127"/>
          <p:cNvSpPr>
            <a:spLocks noChangeAspect="1" noChangeShapeType="1"/>
          </p:cNvSpPr>
          <p:nvPr/>
        </p:nvSpPr>
        <p:spPr bwMode="auto">
          <a:xfrm flipH="1">
            <a:off x="8210550" y="1660525"/>
            <a:ext cx="2762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68" name="Text Box 128"/>
          <p:cNvSpPr txBox="1">
            <a:spLocks noChangeAspect="1" noChangeArrowheads="1"/>
          </p:cNvSpPr>
          <p:nvPr/>
        </p:nvSpPr>
        <p:spPr bwMode="auto">
          <a:xfrm>
            <a:off x="7451725" y="496888"/>
            <a:ext cx="12954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轮询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802369" name="Line 129"/>
          <p:cNvSpPr>
            <a:spLocks noChangeAspect="1" noChangeShapeType="1"/>
          </p:cNvSpPr>
          <p:nvPr/>
        </p:nvSpPr>
        <p:spPr bwMode="auto">
          <a:xfrm rot="-5400000">
            <a:off x="3929063" y="3938588"/>
            <a:ext cx="300037" cy="1587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70" name="Line 130"/>
          <p:cNvSpPr>
            <a:spLocks noChangeAspect="1" noChangeShapeType="1"/>
          </p:cNvSpPr>
          <p:nvPr/>
        </p:nvSpPr>
        <p:spPr bwMode="auto">
          <a:xfrm rot="-5400000">
            <a:off x="1758950" y="3938588"/>
            <a:ext cx="300037" cy="1588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71" name="Line 131"/>
          <p:cNvSpPr>
            <a:spLocks noChangeAspect="1" noChangeShapeType="1"/>
          </p:cNvSpPr>
          <p:nvPr/>
        </p:nvSpPr>
        <p:spPr bwMode="auto">
          <a:xfrm rot="-5400000">
            <a:off x="6438900" y="3938588"/>
            <a:ext cx="300037" cy="1588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6CECB-0471-40F1-8C12-2A866243B9E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计数器定时查询</a:t>
            </a:r>
          </a:p>
        </p:txBody>
      </p:sp>
      <p:sp>
        <p:nvSpPr>
          <p:cNvPr id="180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79488"/>
            <a:ext cx="8002587" cy="5329237"/>
          </a:xfrm>
        </p:spPr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灵活性好：总线使用的优先级可由程序控制改变。</a:t>
            </a:r>
          </a:p>
          <a:p>
            <a:pPr lvl="1"/>
            <a:r>
              <a:rPr lang="zh-CN" altLang="en-US"/>
              <a:t>可靠性高：某个部件失效不会使系统瘫痪。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所增加的控制总线较多，需要</a:t>
            </a:r>
            <a:r>
              <a:rPr lang="en-US" altLang="zh-CN"/>
              <a:t>2</a:t>
            </a:r>
            <a:r>
              <a:rPr lang="zh-CN" altLang="en-US"/>
              <a:t>＋</a:t>
            </a:r>
            <a:r>
              <a:rPr lang="en-US" altLang="zh-CN"/>
              <a:t>[log</a:t>
            </a:r>
            <a:r>
              <a:rPr lang="en-US" altLang="zh-CN" baseline="-25000"/>
              <a:t>2</a:t>
            </a:r>
            <a:r>
              <a:rPr lang="en-US" altLang="zh-CN"/>
              <a:t>n]</a:t>
            </a:r>
            <a:r>
              <a:rPr lang="zh-CN" altLang="en-US"/>
              <a:t>根。</a:t>
            </a:r>
          </a:p>
          <a:p>
            <a:pPr lvl="1"/>
            <a:r>
              <a:rPr lang="zh-CN" altLang="en-US"/>
              <a:t>可扩充性较差，受限于查询控制线的根数。</a:t>
            </a:r>
          </a:p>
          <a:p>
            <a:pPr lvl="1"/>
            <a:r>
              <a:rPr lang="zh-CN" altLang="en-US"/>
              <a:t>控制器较复杂，价格较高。</a:t>
            </a:r>
          </a:p>
          <a:p>
            <a:pPr lvl="1"/>
            <a:r>
              <a:rPr lang="zh-CN" altLang="en-US"/>
              <a:t>总线的分配速度不高。</a:t>
            </a:r>
          </a:p>
        </p:txBody>
      </p:sp>
      <p:sp>
        <p:nvSpPr>
          <p:cNvPr id="1808458" name="Text Box 74"/>
          <p:cNvSpPr txBox="1">
            <a:spLocks noChangeAspect="1" noChangeArrowheads="1"/>
          </p:cNvSpPr>
          <p:nvPr/>
        </p:nvSpPr>
        <p:spPr bwMode="auto">
          <a:xfrm>
            <a:off x="7451725" y="496888"/>
            <a:ext cx="12954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轮询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A2FC10-75C9-45BE-B95E-F784078162C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独立请求</a:t>
            </a:r>
          </a:p>
        </p:txBody>
      </p:sp>
      <p:sp>
        <p:nvSpPr>
          <p:cNvPr id="1803341" name="Text Box 77"/>
          <p:cNvSpPr txBox="1">
            <a:spLocks noChangeArrowheads="1"/>
          </p:cNvSpPr>
          <p:nvPr/>
        </p:nvSpPr>
        <p:spPr bwMode="auto">
          <a:xfrm>
            <a:off x="2144713" y="3109913"/>
            <a:ext cx="663575" cy="379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1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2" name="Text Box 78"/>
          <p:cNvSpPr txBox="1">
            <a:spLocks noChangeArrowheads="1"/>
          </p:cNvSpPr>
          <p:nvPr/>
        </p:nvSpPr>
        <p:spPr bwMode="auto">
          <a:xfrm>
            <a:off x="2144713" y="2728913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3" name="Text Box 79"/>
          <p:cNvSpPr txBox="1">
            <a:spLocks noChangeArrowheads="1"/>
          </p:cNvSpPr>
          <p:nvPr/>
        </p:nvSpPr>
        <p:spPr bwMode="auto">
          <a:xfrm>
            <a:off x="2144713" y="3870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2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4" name="Text Box 80"/>
          <p:cNvSpPr txBox="1">
            <a:spLocks noChangeArrowheads="1"/>
          </p:cNvSpPr>
          <p:nvPr/>
        </p:nvSpPr>
        <p:spPr bwMode="auto">
          <a:xfrm>
            <a:off x="2144713" y="3489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5" name="Text Box 81"/>
          <p:cNvSpPr txBox="1">
            <a:spLocks noChangeArrowheads="1"/>
          </p:cNvSpPr>
          <p:nvPr/>
        </p:nvSpPr>
        <p:spPr bwMode="auto">
          <a:xfrm>
            <a:off x="2144713" y="5013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n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6" name="Text Box 82"/>
          <p:cNvSpPr txBox="1">
            <a:spLocks noChangeArrowheads="1"/>
          </p:cNvSpPr>
          <p:nvPr/>
        </p:nvSpPr>
        <p:spPr bwMode="auto">
          <a:xfrm>
            <a:off x="2144713" y="4632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n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7" name="Text Box 83"/>
          <p:cNvSpPr txBox="1">
            <a:spLocks noChangeArrowheads="1"/>
          </p:cNvSpPr>
          <p:nvPr/>
        </p:nvSpPr>
        <p:spPr bwMode="auto">
          <a:xfrm>
            <a:off x="2144713" y="5445125"/>
            <a:ext cx="44132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3348" name="Text Box 84"/>
          <p:cNvSpPr txBox="1">
            <a:spLocks noChangeArrowheads="1"/>
          </p:cNvSpPr>
          <p:nvPr/>
        </p:nvSpPr>
        <p:spPr bwMode="auto">
          <a:xfrm>
            <a:off x="2700338" y="1828800"/>
            <a:ext cx="1338262" cy="950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3349" name="Text Box 85"/>
          <p:cNvSpPr txBox="1">
            <a:spLocks noChangeArrowheads="1"/>
          </p:cNvSpPr>
          <p:nvPr/>
        </p:nvSpPr>
        <p:spPr bwMode="auto">
          <a:xfrm>
            <a:off x="4427538" y="1828800"/>
            <a:ext cx="1370012" cy="9540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3350" name="Text Box 86"/>
          <p:cNvSpPr txBox="1">
            <a:spLocks noChangeArrowheads="1"/>
          </p:cNvSpPr>
          <p:nvPr/>
        </p:nvSpPr>
        <p:spPr bwMode="auto">
          <a:xfrm>
            <a:off x="6516688" y="1827213"/>
            <a:ext cx="1433512" cy="9556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3351" name="Text Box 87"/>
          <p:cNvSpPr txBox="1">
            <a:spLocks noChangeArrowheads="1"/>
          </p:cNvSpPr>
          <p:nvPr/>
        </p:nvSpPr>
        <p:spPr bwMode="auto">
          <a:xfrm>
            <a:off x="595313" y="2779713"/>
            <a:ext cx="1325562" cy="3357562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zh-CN" altLang="en-US" sz="2400"/>
              <a:t>总线</a:t>
            </a:r>
          </a:p>
          <a:p>
            <a:r>
              <a:rPr lang="zh-CN" altLang="en-US" sz="2400"/>
              <a:t>仲裁器</a:t>
            </a:r>
          </a:p>
        </p:txBody>
      </p:sp>
      <p:sp>
        <p:nvSpPr>
          <p:cNvPr id="1803352" name="Line 88"/>
          <p:cNvSpPr>
            <a:spLocks noChangeShapeType="1"/>
          </p:cNvSpPr>
          <p:nvPr/>
        </p:nvSpPr>
        <p:spPr bwMode="auto">
          <a:xfrm>
            <a:off x="1924050" y="3921125"/>
            <a:ext cx="2909888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3" name="Line 89"/>
          <p:cNvSpPr>
            <a:spLocks noChangeShapeType="1"/>
          </p:cNvSpPr>
          <p:nvPr/>
        </p:nvSpPr>
        <p:spPr bwMode="auto">
          <a:xfrm>
            <a:off x="1924050" y="5064125"/>
            <a:ext cx="5095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4" name="Line 90"/>
          <p:cNvSpPr>
            <a:spLocks noChangeShapeType="1"/>
          </p:cNvSpPr>
          <p:nvPr/>
        </p:nvSpPr>
        <p:spPr bwMode="auto">
          <a:xfrm flipV="1">
            <a:off x="1924050" y="3159125"/>
            <a:ext cx="1104900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5" name="Line 91"/>
          <p:cNvSpPr>
            <a:spLocks noChangeShapeType="1"/>
          </p:cNvSpPr>
          <p:nvPr/>
        </p:nvSpPr>
        <p:spPr bwMode="auto">
          <a:xfrm>
            <a:off x="6000750" y="2341563"/>
            <a:ext cx="442913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6" name="Line 92"/>
          <p:cNvSpPr>
            <a:spLocks noChangeShapeType="1"/>
          </p:cNvSpPr>
          <p:nvPr/>
        </p:nvSpPr>
        <p:spPr bwMode="auto">
          <a:xfrm flipH="1">
            <a:off x="1924050" y="5445125"/>
            <a:ext cx="5308600" cy="158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7" name="Line 93"/>
          <p:cNvSpPr>
            <a:spLocks noChangeShapeType="1"/>
          </p:cNvSpPr>
          <p:nvPr/>
        </p:nvSpPr>
        <p:spPr bwMode="auto">
          <a:xfrm flipH="1">
            <a:off x="1924050" y="5821363"/>
            <a:ext cx="6073775" cy="63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8" name="Line 94"/>
          <p:cNvSpPr>
            <a:spLocks noChangeShapeType="1"/>
          </p:cNvSpPr>
          <p:nvPr/>
        </p:nvSpPr>
        <p:spPr bwMode="auto">
          <a:xfrm>
            <a:off x="3251200" y="2779713"/>
            <a:ext cx="1588" cy="760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9" name="Line 95"/>
          <p:cNvSpPr>
            <a:spLocks noChangeShapeType="1"/>
          </p:cNvSpPr>
          <p:nvPr/>
        </p:nvSpPr>
        <p:spPr bwMode="auto">
          <a:xfrm>
            <a:off x="7235825" y="2779713"/>
            <a:ext cx="1588" cy="2665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0" name="Line 96"/>
          <p:cNvSpPr>
            <a:spLocks noChangeShapeType="1"/>
          </p:cNvSpPr>
          <p:nvPr/>
        </p:nvSpPr>
        <p:spPr bwMode="auto">
          <a:xfrm>
            <a:off x="5059363" y="2779713"/>
            <a:ext cx="1587" cy="1522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1" name="Line 97"/>
          <p:cNvSpPr>
            <a:spLocks noChangeShapeType="1"/>
          </p:cNvSpPr>
          <p:nvPr/>
        </p:nvSpPr>
        <p:spPr bwMode="auto">
          <a:xfrm>
            <a:off x="3717925" y="2792413"/>
            <a:ext cx="1588" cy="30432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2" name="Line 98"/>
          <p:cNvSpPr>
            <a:spLocks noChangeShapeType="1"/>
          </p:cNvSpPr>
          <p:nvPr/>
        </p:nvSpPr>
        <p:spPr bwMode="auto">
          <a:xfrm>
            <a:off x="7656513" y="2779713"/>
            <a:ext cx="1587" cy="3044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3" name="Line 99"/>
          <p:cNvSpPr>
            <a:spLocks noChangeShapeType="1"/>
          </p:cNvSpPr>
          <p:nvPr/>
        </p:nvSpPr>
        <p:spPr bwMode="auto">
          <a:xfrm>
            <a:off x="5438775" y="2779713"/>
            <a:ext cx="1588" cy="3044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4" name="AutoShape 100"/>
          <p:cNvSpPr>
            <a:spLocks noChangeArrowheads="1"/>
          </p:cNvSpPr>
          <p:nvPr/>
        </p:nvSpPr>
        <p:spPr bwMode="auto">
          <a:xfrm>
            <a:off x="3681413" y="5792788"/>
            <a:ext cx="73025" cy="7302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5" name="AutoShape 101"/>
          <p:cNvSpPr>
            <a:spLocks noChangeArrowheads="1"/>
          </p:cNvSpPr>
          <p:nvPr/>
        </p:nvSpPr>
        <p:spPr bwMode="auto">
          <a:xfrm>
            <a:off x="5402263" y="5781675"/>
            <a:ext cx="74612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6" name="AutoShape 102"/>
          <p:cNvSpPr>
            <a:spLocks noChangeArrowheads="1"/>
          </p:cNvSpPr>
          <p:nvPr/>
        </p:nvSpPr>
        <p:spPr bwMode="auto">
          <a:xfrm>
            <a:off x="7618413" y="5781675"/>
            <a:ext cx="69850" cy="71438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7" name="Text Box 103"/>
          <p:cNvSpPr txBox="1">
            <a:spLocks noChangeArrowheads="1"/>
          </p:cNvSpPr>
          <p:nvPr/>
        </p:nvSpPr>
        <p:spPr bwMode="auto">
          <a:xfrm>
            <a:off x="2555875" y="6146800"/>
            <a:ext cx="4752975" cy="45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8.13  </a:t>
            </a:r>
            <a:r>
              <a:rPr lang="zh-CN" altLang="en-US">
                <a:solidFill>
                  <a:schemeClr val="bg2"/>
                </a:solidFill>
              </a:rPr>
              <a:t>独立请求仲裁方式</a:t>
            </a:r>
          </a:p>
        </p:txBody>
      </p:sp>
      <p:sp>
        <p:nvSpPr>
          <p:cNvPr id="1803368" name="Line 104"/>
          <p:cNvSpPr>
            <a:spLocks noChangeShapeType="1"/>
          </p:cNvSpPr>
          <p:nvPr/>
        </p:nvSpPr>
        <p:spPr bwMode="auto">
          <a:xfrm rot="5400000">
            <a:off x="2832894" y="4728369"/>
            <a:ext cx="568325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9" name="Line 105"/>
          <p:cNvSpPr>
            <a:spLocks noChangeShapeType="1"/>
          </p:cNvSpPr>
          <p:nvPr/>
        </p:nvSpPr>
        <p:spPr bwMode="auto">
          <a:xfrm flipH="1">
            <a:off x="1924050" y="4295775"/>
            <a:ext cx="3140075" cy="793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0" name="Line 106"/>
          <p:cNvSpPr>
            <a:spLocks noChangeShapeType="1"/>
          </p:cNvSpPr>
          <p:nvPr/>
        </p:nvSpPr>
        <p:spPr bwMode="auto">
          <a:xfrm flipH="1">
            <a:off x="1924050" y="3540125"/>
            <a:ext cx="1327150" cy="158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1" name="Line 107"/>
          <p:cNvSpPr>
            <a:spLocks noChangeShapeType="1"/>
          </p:cNvSpPr>
          <p:nvPr/>
        </p:nvSpPr>
        <p:spPr bwMode="auto">
          <a:xfrm flipV="1">
            <a:off x="3028950" y="2779713"/>
            <a:ext cx="0" cy="379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2" name="Line 108"/>
          <p:cNvSpPr>
            <a:spLocks noChangeShapeType="1"/>
          </p:cNvSpPr>
          <p:nvPr/>
        </p:nvSpPr>
        <p:spPr bwMode="auto">
          <a:xfrm flipV="1">
            <a:off x="4837113" y="2779713"/>
            <a:ext cx="1587" cy="1141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3" name="Line 109"/>
          <p:cNvSpPr>
            <a:spLocks noChangeShapeType="1"/>
          </p:cNvSpPr>
          <p:nvPr/>
        </p:nvSpPr>
        <p:spPr bwMode="auto">
          <a:xfrm flipV="1">
            <a:off x="7015163" y="2779713"/>
            <a:ext cx="1587" cy="2284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4" name="Line 110"/>
          <p:cNvSpPr>
            <a:spLocks noChangeShapeType="1"/>
          </p:cNvSpPr>
          <p:nvPr/>
        </p:nvSpPr>
        <p:spPr bwMode="auto">
          <a:xfrm flipH="1">
            <a:off x="5695950" y="1439863"/>
            <a:ext cx="2587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5" name="Line 111"/>
          <p:cNvSpPr>
            <a:spLocks noChangeShapeType="1"/>
          </p:cNvSpPr>
          <p:nvPr/>
        </p:nvSpPr>
        <p:spPr bwMode="auto">
          <a:xfrm>
            <a:off x="1890713" y="1004888"/>
            <a:ext cx="66421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6" name="Line 112"/>
          <p:cNvSpPr>
            <a:spLocks noChangeShapeType="1"/>
          </p:cNvSpPr>
          <p:nvPr/>
        </p:nvSpPr>
        <p:spPr bwMode="auto">
          <a:xfrm>
            <a:off x="7278688" y="1589088"/>
            <a:ext cx="1587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7" name="AutoShape 113"/>
          <p:cNvSpPr>
            <a:spLocks noChangeArrowheads="1"/>
          </p:cNvSpPr>
          <p:nvPr/>
        </p:nvSpPr>
        <p:spPr bwMode="auto">
          <a:xfrm>
            <a:off x="3338513" y="942975"/>
            <a:ext cx="103187" cy="1031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78" name="AutoShape 114"/>
          <p:cNvSpPr>
            <a:spLocks noChangeArrowheads="1"/>
          </p:cNvSpPr>
          <p:nvPr/>
        </p:nvSpPr>
        <p:spPr bwMode="auto">
          <a:xfrm>
            <a:off x="7224713" y="933450"/>
            <a:ext cx="107950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79" name="AutoShape 115"/>
          <p:cNvSpPr>
            <a:spLocks noChangeArrowheads="1"/>
          </p:cNvSpPr>
          <p:nvPr/>
        </p:nvSpPr>
        <p:spPr bwMode="auto">
          <a:xfrm>
            <a:off x="5083175" y="942975"/>
            <a:ext cx="106363" cy="1031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80" name="Text Box 116"/>
          <p:cNvSpPr txBox="1">
            <a:spLocks noChangeArrowheads="1"/>
          </p:cNvSpPr>
          <p:nvPr/>
        </p:nvSpPr>
        <p:spPr bwMode="auto">
          <a:xfrm>
            <a:off x="6516688" y="1236663"/>
            <a:ext cx="1320800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3381" name="Line 117"/>
          <p:cNvSpPr>
            <a:spLocks noChangeShapeType="1"/>
          </p:cNvSpPr>
          <p:nvPr/>
        </p:nvSpPr>
        <p:spPr bwMode="auto">
          <a:xfrm>
            <a:off x="7278688" y="989013"/>
            <a:ext cx="1587" cy="24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2" name="Text Box 118"/>
          <p:cNvSpPr txBox="1">
            <a:spLocks noChangeArrowheads="1"/>
          </p:cNvSpPr>
          <p:nvPr/>
        </p:nvSpPr>
        <p:spPr bwMode="auto">
          <a:xfrm>
            <a:off x="3851275" y="549275"/>
            <a:ext cx="831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400"/>
              <a:t>总线</a:t>
            </a:r>
          </a:p>
        </p:txBody>
      </p:sp>
      <p:sp>
        <p:nvSpPr>
          <p:cNvPr id="1803383" name="Line 119"/>
          <p:cNvSpPr>
            <a:spLocks noChangeShapeType="1"/>
          </p:cNvSpPr>
          <p:nvPr/>
        </p:nvSpPr>
        <p:spPr bwMode="auto">
          <a:xfrm>
            <a:off x="5138738" y="1601788"/>
            <a:ext cx="1587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4" name="Text Box 120"/>
          <p:cNvSpPr txBox="1">
            <a:spLocks noChangeArrowheads="1"/>
          </p:cNvSpPr>
          <p:nvPr/>
        </p:nvSpPr>
        <p:spPr bwMode="auto">
          <a:xfrm>
            <a:off x="4427538" y="1247775"/>
            <a:ext cx="1271587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3385" name="Line 121"/>
          <p:cNvSpPr>
            <a:spLocks noChangeShapeType="1"/>
          </p:cNvSpPr>
          <p:nvPr/>
        </p:nvSpPr>
        <p:spPr bwMode="auto">
          <a:xfrm>
            <a:off x="5138738" y="1000125"/>
            <a:ext cx="1587" cy="244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6" name="Line 122"/>
          <p:cNvSpPr>
            <a:spLocks noChangeShapeType="1"/>
          </p:cNvSpPr>
          <p:nvPr/>
        </p:nvSpPr>
        <p:spPr bwMode="auto">
          <a:xfrm>
            <a:off x="3390900" y="1601788"/>
            <a:ext cx="3175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7" name="Text Box 123"/>
          <p:cNvSpPr txBox="1">
            <a:spLocks noChangeArrowheads="1"/>
          </p:cNvSpPr>
          <p:nvPr/>
        </p:nvSpPr>
        <p:spPr bwMode="auto">
          <a:xfrm>
            <a:off x="2700338" y="1247775"/>
            <a:ext cx="1249362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3388" name="Line 124"/>
          <p:cNvSpPr>
            <a:spLocks noChangeShapeType="1"/>
          </p:cNvSpPr>
          <p:nvPr/>
        </p:nvSpPr>
        <p:spPr bwMode="auto">
          <a:xfrm>
            <a:off x="3390900" y="1000125"/>
            <a:ext cx="3175" cy="244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9" name="Line 125"/>
          <p:cNvSpPr>
            <a:spLocks noChangeShapeType="1"/>
          </p:cNvSpPr>
          <p:nvPr/>
        </p:nvSpPr>
        <p:spPr bwMode="auto">
          <a:xfrm flipV="1">
            <a:off x="4048125" y="2005013"/>
            <a:ext cx="171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0" name="Text Box 126"/>
          <p:cNvSpPr txBox="1">
            <a:spLocks noChangeArrowheads="1"/>
          </p:cNvSpPr>
          <p:nvPr/>
        </p:nvSpPr>
        <p:spPr bwMode="auto">
          <a:xfrm>
            <a:off x="3419475" y="1905000"/>
            <a:ext cx="5937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3391" name="Line 127"/>
          <p:cNvSpPr>
            <a:spLocks noChangeShapeType="1"/>
          </p:cNvSpPr>
          <p:nvPr/>
        </p:nvSpPr>
        <p:spPr bwMode="auto">
          <a:xfrm flipV="1">
            <a:off x="4206875" y="1428750"/>
            <a:ext cx="158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2" name="Line 128"/>
          <p:cNvSpPr>
            <a:spLocks noChangeShapeType="1"/>
          </p:cNvSpPr>
          <p:nvPr/>
        </p:nvSpPr>
        <p:spPr bwMode="auto">
          <a:xfrm flipH="1">
            <a:off x="3949700" y="1428750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93" name="Line 129"/>
          <p:cNvSpPr>
            <a:spLocks noChangeShapeType="1"/>
          </p:cNvSpPr>
          <p:nvPr/>
        </p:nvSpPr>
        <p:spPr bwMode="auto">
          <a:xfrm flipV="1">
            <a:off x="5807075" y="2014538"/>
            <a:ext cx="17145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4" name="Text Box 130"/>
          <p:cNvSpPr txBox="1">
            <a:spLocks noChangeArrowheads="1"/>
          </p:cNvSpPr>
          <p:nvPr/>
        </p:nvSpPr>
        <p:spPr bwMode="auto">
          <a:xfrm>
            <a:off x="5076825" y="1905000"/>
            <a:ext cx="6810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3395" name="Line 131"/>
          <p:cNvSpPr>
            <a:spLocks noChangeShapeType="1"/>
          </p:cNvSpPr>
          <p:nvPr/>
        </p:nvSpPr>
        <p:spPr bwMode="auto">
          <a:xfrm flipV="1">
            <a:off x="5967413" y="1439863"/>
            <a:ext cx="1587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6" name="Line 132"/>
          <p:cNvSpPr>
            <a:spLocks noChangeShapeType="1"/>
          </p:cNvSpPr>
          <p:nvPr/>
        </p:nvSpPr>
        <p:spPr bwMode="auto">
          <a:xfrm flipV="1">
            <a:off x="7947025" y="1981200"/>
            <a:ext cx="171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7" name="Text Box 133"/>
          <p:cNvSpPr txBox="1">
            <a:spLocks noChangeArrowheads="1"/>
          </p:cNvSpPr>
          <p:nvPr/>
        </p:nvSpPr>
        <p:spPr bwMode="auto">
          <a:xfrm>
            <a:off x="7235825" y="1881188"/>
            <a:ext cx="6746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3398" name="Line 134"/>
          <p:cNvSpPr>
            <a:spLocks noChangeShapeType="1"/>
          </p:cNvSpPr>
          <p:nvPr/>
        </p:nvSpPr>
        <p:spPr bwMode="auto">
          <a:xfrm flipV="1">
            <a:off x="8107363" y="1406525"/>
            <a:ext cx="1587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9" name="Line 135"/>
          <p:cNvSpPr>
            <a:spLocks noChangeShapeType="1"/>
          </p:cNvSpPr>
          <p:nvPr/>
        </p:nvSpPr>
        <p:spPr bwMode="auto">
          <a:xfrm flipH="1">
            <a:off x="7848600" y="1406525"/>
            <a:ext cx="258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E95916-5199-48BF-8D35-8331B2FDEE7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独立请求</a:t>
            </a:r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总线分配速度高，无需检测是哪个设备要求使用总线。</a:t>
            </a:r>
          </a:p>
          <a:p>
            <a:pPr lvl="1"/>
            <a:r>
              <a:rPr lang="zh-CN" altLang="en-US"/>
              <a:t>灵活性好：总线使用的优先级可由程序控制改变。</a:t>
            </a:r>
          </a:p>
          <a:p>
            <a:pPr lvl="1"/>
            <a:r>
              <a:rPr lang="zh-CN" altLang="en-US"/>
              <a:t>可靠性高：某个部件失效不会使系统瘫痪。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所增加的辅助控制总线线数多，需要</a:t>
            </a:r>
            <a:r>
              <a:rPr lang="en-US" altLang="zh-CN"/>
              <a:t>2N+1</a:t>
            </a:r>
            <a:r>
              <a:rPr lang="zh-CN" altLang="en-US"/>
              <a:t>根。</a:t>
            </a:r>
          </a:p>
          <a:p>
            <a:pPr lvl="1"/>
            <a:r>
              <a:rPr lang="zh-CN" altLang="en-US"/>
              <a:t>可扩充性差。</a:t>
            </a:r>
          </a:p>
          <a:p>
            <a:pPr lvl="1"/>
            <a:r>
              <a:rPr lang="zh-CN" altLang="en-US"/>
              <a:t>控制器复杂，价格高。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F1F3B-D575-4833-A096-B02EB800C4C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4413"/>
            <a:ext cx="8362950" cy="647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1223" name="Text Box 7"/>
          <p:cNvSpPr txBox="1">
            <a:spLocks noChangeArrowheads="1"/>
          </p:cNvSpPr>
          <p:nvPr/>
        </p:nvSpPr>
        <p:spPr bwMode="auto">
          <a:xfrm>
            <a:off x="450850" y="4779963"/>
            <a:ext cx="523875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/>
            <a:r>
              <a:rPr lang="en-US" altLang="zh-CN" sz="1800"/>
              <a:t>BB</a:t>
            </a:r>
          </a:p>
        </p:txBody>
      </p:sp>
      <p:sp>
        <p:nvSpPr>
          <p:cNvPr id="1801224" name="Text Box 8"/>
          <p:cNvSpPr txBox="1">
            <a:spLocks noChangeArrowheads="1"/>
          </p:cNvSpPr>
          <p:nvPr/>
        </p:nvSpPr>
        <p:spPr bwMode="auto">
          <a:xfrm>
            <a:off x="2632075" y="2249488"/>
            <a:ext cx="1303338" cy="9064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1225" name="Text Box 9"/>
          <p:cNvSpPr txBox="1">
            <a:spLocks noChangeArrowheads="1"/>
          </p:cNvSpPr>
          <p:nvPr/>
        </p:nvSpPr>
        <p:spPr bwMode="auto">
          <a:xfrm>
            <a:off x="4556125" y="2249488"/>
            <a:ext cx="1304925" cy="9096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26" name="Text Box 10"/>
          <p:cNvSpPr txBox="1">
            <a:spLocks noChangeArrowheads="1"/>
          </p:cNvSpPr>
          <p:nvPr/>
        </p:nvSpPr>
        <p:spPr bwMode="auto">
          <a:xfrm>
            <a:off x="6907213" y="2249488"/>
            <a:ext cx="1473200" cy="9096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1227" name="Line 11"/>
          <p:cNvSpPr>
            <a:spLocks noChangeShapeType="1"/>
          </p:cNvSpPr>
          <p:nvPr/>
        </p:nvSpPr>
        <p:spPr bwMode="auto">
          <a:xfrm>
            <a:off x="825500" y="3702050"/>
            <a:ext cx="80200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28" name="Line 12"/>
          <p:cNvSpPr>
            <a:spLocks noChangeShapeType="1"/>
          </p:cNvSpPr>
          <p:nvPr/>
        </p:nvSpPr>
        <p:spPr bwMode="auto">
          <a:xfrm>
            <a:off x="809625" y="3925888"/>
            <a:ext cx="798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29" name="Line 13"/>
          <p:cNvSpPr>
            <a:spLocks noChangeShapeType="1"/>
          </p:cNvSpPr>
          <p:nvPr/>
        </p:nvSpPr>
        <p:spPr bwMode="auto">
          <a:xfrm>
            <a:off x="825500" y="3519488"/>
            <a:ext cx="8020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0" name="Line 14"/>
          <p:cNvSpPr>
            <a:spLocks noChangeShapeType="1"/>
          </p:cNvSpPr>
          <p:nvPr/>
        </p:nvSpPr>
        <p:spPr bwMode="auto">
          <a:xfrm>
            <a:off x="6084888" y="2976563"/>
            <a:ext cx="609600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1" name="Line 15"/>
          <p:cNvSpPr>
            <a:spLocks noChangeShapeType="1"/>
          </p:cNvSpPr>
          <p:nvPr/>
        </p:nvSpPr>
        <p:spPr bwMode="auto">
          <a:xfrm flipH="1">
            <a:off x="862013" y="4611688"/>
            <a:ext cx="79835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2" name="Line 16"/>
          <p:cNvSpPr>
            <a:spLocks noChangeShapeType="1"/>
          </p:cNvSpPr>
          <p:nvPr/>
        </p:nvSpPr>
        <p:spPr bwMode="auto">
          <a:xfrm flipH="1">
            <a:off x="844550" y="4975225"/>
            <a:ext cx="8001000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3" name="Line 17"/>
          <p:cNvSpPr>
            <a:spLocks noChangeShapeType="1"/>
          </p:cNvSpPr>
          <p:nvPr/>
        </p:nvSpPr>
        <p:spPr bwMode="auto">
          <a:xfrm>
            <a:off x="3698875" y="3155950"/>
            <a:ext cx="1588" cy="18176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4" name="AutoShape 18"/>
          <p:cNvSpPr>
            <a:spLocks noChangeArrowheads="1"/>
          </p:cNvSpPr>
          <p:nvPr/>
        </p:nvSpPr>
        <p:spPr bwMode="auto">
          <a:xfrm>
            <a:off x="3663950" y="4937125"/>
            <a:ext cx="71438" cy="7302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5" name="AutoShape 19"/>
          <p:cNvSpPr>
            <a:spLocks noChangeArrowheads="1"/>
          </p:cNvSpPr>
          <p:nvPr/>
        </p:nvSpPr>
        <p:spPr bwMode="auto">
          <a:xfrm>
            <a:off x="5589588" y="4937125"/>
            <a:ext cx="71437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6" name="AutoShape 20"/>
          <p:cNvSpPr>
            <a:spLocks noChangeArrowheads="1"/>
          </p:cNvSpPr>
          <p:nvPr/>
        </p:nvSpPr>
        <p:spPr bwMode="auto">
          <a:xfrm>
            <a:off x="7905750" y="4562475"/>
            <a:ext cx="71438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7" name="AutoShape 21"/>
          <p:cNvSpPr>
            <a:spLocks noChangeArrowheads="1"/>
          </p:cNvSpPr>
          <p:nvPr/>
        </p:nvSpPr>
        <p:spPr bwMode="auto">
          <a:xfrm>
            <a:off x="8110538" y="4935538"/>
            <a:ext cx="65087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8" name="Text Box 22"/>
          <p:cNvSpPr txBox="1">
            <a:spLocks noChangeArrowheads="1"/>
          </p:cNvSpPr>
          <p:nvPr/>
        </p:nvSpPr>
        <p:spPr bwMode="auto">
          <a:xfrm>
            <a:off x="1951038" y="5319713"/>
            <a:ext cx="5284787" cy="557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8.14  </a:t>
            </a:r>
            <a:r>
              <a:rPr lang="zh-CN" altLang="en-US">
                <a:solidFill>
                  <a:schemeClr val="bg2"/>
                </a:solidFill>
              </a:rPr>
              <a:t>自举分布式仲裁方式</a:t>
            </a:r>
          </a:p>
        </p:txBody>
      </p:sp>
      <p:sp>
        <p:nvSpPr>
          <p:cNvPr id="1801239" name="Line 23"/>
          <p:cNvSpPr>
            <a:spLocks noChangeShapeType="1"/>
          </p:cNvSpPr>
          <p:nvPr/>
        </p:nvSpPr>
        <p:spPr bwMode="auto">
          <a:xfrm flipV="1">
            <a:off x="3059113" y="3155950"/>
            <a:ext cx="3175" cy="546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40" name="Line 24"/>
          <p:cNvSpPr>
            <a:spLocks noChangeShapeType="1"/>
          </p:cNvSpPr>
          <p:nvPr/>
        </p:nvSpPr>
        <p:spPr bwMode="auto">
          <a:xfrm flipV="1">
            <a:off x="2844800" y="3155950"/>
            <a:ext cx="1588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1" name="Line 25"/>
          <p:cNvSpPr>
            <a:spLocks noChangeShapeType="1"/>
          </p:cNvSpPr>
          <p:nvPr/>
        </p:nvSpPr>
        <p:spPr bwMode="auto">
          <a:xfrm>
            <a:off x="5622925" y="3155950"/>
            <a:ext cx="1588" cy="18161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2" name="Line 26"/>
          <p:cNvSpPr>
            <a:spLocks noChangeShapeType="1"/>
          </p:cNvSpPr>
          <p:nvPr/>
        </p:nvSpPr>
        <p:spPr bwMode="auto">
          <a:xfrm flipV="1">
            <a:off x="5194300" y="3155950"/>
            <a:ext cx="3175" cy="735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43" name="Line 27"/>
          <p:cNvSpPr>
            <a:spLocks noChangeShapeType="1"/>
          </p:cNvSpPr>
          <p:nvPr/>
        </p:nvSpPr>
        <p:spPr bwMode="auto">
          <a:xfrm flipV="1">
            <a:off x="4981575" y="3155950"/>
            <a:ext cx="1588" cy="544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4" name="Line 28"/>
          <p:cNvSpPr>
            <a:spLocks noChangeShapeType="1"/>
          </p:cNvSpPr>
          <p:nvPr/>
        </p:nvSpPr>
        <p:spPr bwMode="auto">
          <a:xfrm flipV="1">
            <a:off x="4768850" y="3155950"/>
            <a:ext cx="0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5" name="Line 29"/>
          <p:cNvSpPr>
            <a:spLocks noChangeShapeType="1"/>
          </p:cNvSpPr>
          <p:nvPr/>
        </p:nvSpPr>
        <p:spPr bwMode="auto">
          <a:xfrm>
            <a:off x="7940675" y="3154363"/>
            <a:ext cx="1588" cy="1443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6" name="Line 30"/>
          <p:cNvSpPr>
            <a:spLocks noChangeShapeType="1"/>
          </p:cNvSpPr>
          <p:nvPr/>
        </p:nvSpPr>
        <p:spPr bwMode="auto">
          <a:xfrm>
            <a:off x="8142288" y="3154363"/>
            <a:ext cx="1587" cy="181451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7" name="Line 31"/>
          <p:cNvSpPr>
            <a:spLocks noChangeShapeType="1"/>
          </p:cNvSpPr>
          <p:nvPr/>
        </p:nvSpPr>
        <p:spPr bwMode="auto">
          <a:xfrm flipH="1" flipV="1">
            <a:off x="7550150" y="3155950"/>
            <a:ext cx="1588" cy="769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8" name="Line 32"/>
          <p:cNvSpPr>
            <a:spLocks noChangeShapeType="1"/>
          </p:cNvSpPr>
          <p:nvPr/>
        </p:nvSpPr>
        <p:spPr bwMode="auto">
          <a:xfrm flipV="1">
            <a:off x="7332663" y="3155950"/>
            <a:ext cx="4762" cy="544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9" name="Line 33"/>
          <p:cNvSpPr>
            <a:spLocks noChangeShapeType="1"/>
          </p:cNvSpPr>
          <p:nvPr/>
        </p:nvSpPr>
        <p:spPr bwMode="auto">
          <a:xfrm flipV="1">
            <a:off x="7121525" y="3155950"/>
            <a:ext cx="1588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50" name="AutoShape 34"/>
          <p:cNvSpPr>
            <a:spLocks noChangeArrowheads="1"/>
          </p:cNvSpPr>
          <p:nvPr/>
        </p:nvSpPr>
        <p:spPr bwMode="auto">
          <a:xfrm>
            <a:off x="2808288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1" name="AutoShape 35"/>
          <p:cNvSpPr>
            <a:spLocks noChangeArrowheads="1"/>
          </p:cNvSpPr>
          <p:nvPr/>
        </p:nvSpPr>
        <p:spPr bwMode="auto">
          <a:xfrm>
            <a:off x="3024188" y="3667125"/>
            <a:ext cx="66675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2" name="AutoShape 36"/>
          <p:cNvSpPr>
            <a:spLocks noChangeArrowheads="1"/>
          </p:cNvSpPr>
          <p:nvPr/>
        </p:nvSpPr>
        <p:spPr bwMode="auto">
          <a:xfrm>
            <a:off x="4733925" y="3486150"/>
            <a:ext cx="68263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3" name="AutoShape 37"/>
          <p:cNvSpPr>
            <a:spLocks noChangeArrowheads="1"/>
          </p:cNvSpPr>
          <p:nvPr/>
        </p:nvSpPr>
        <p:spPr bwMode="auto">
          <a:xfrm>
            <a:off x="4945063" y="3667125"/>
            <a:ext cx="71437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4" name="AutoShape 38"/>
          <p:cNvSpPr>
            <a:spLocks noChangeArrowheads="1"/>
          </p:cNvSpPr>
          <p:nvPr/>
        </p:nvSpPr>
        <p:spPr bwMode="auto">
          <a:xfrm>
            <a:off x="5162550" y="3890963"/>
            <a:ext cx="66675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5" name="AutoShape 39"/>
          <p:cNvSpPr>
            <a:spLocks noChangeArrowheads="1"/>
          </p:cNvSpPr>
          <p:nvPr/>
        </p:nvSpPr>
        <p:spPr bwMode="auto">
          <a:xfrm>
            <a:off x="7085013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6" name="AutoShape 40"/>
          <p:cNvSpPr>
            <a:spLocks noChangeArrowheads="1"/>
          </p:cNvSpPr>
          <p:nvPr/>
        </p:nvSpPr>
        <p:spPr bwMode="auto">
          <a:xfrm>
            <a:off x="7299325" y="3667125"/>
            <a:ext cx="69850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7" name="AutoShape 41"/>
          <p:cNvSpPr>
            <a:spLocks noChangeArrowheads="1"/>
          </p:cNvSpPr>
          <p:nvPr/>
        </p:nvSpPr>
        <p:spPr bwMode="auto">
          <a:xfrm>
            <a:off x="7516813" y="3890963"/>
            <a:ext cx="68262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8" name="Text Box 42"/>
          <p:cNvSpPr txBox="1">
            <a:spLocks noChangeArrowheads="1"/>
          </p:cNvSpPr>
          <p:nvPr/>
        </p:nvSpPr>
        <p:spPr bwMode="auto">
          <a:xfrm>
            <a:off x="915988" y="2249488"/>
            <a:ext cx="1304925" cy="9064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1259" name="Line 43"/>
          <p:cNvSpPr>
            <a:spLocks noChangeShapeType="1"/>
          </p:cNvSpPr>
          <p:nvPr/>
        </p:nvSpPr>
        <p:spPr bwMode="auto">
          <a:xfrm>
            <a:off x="1982788" y="3155950"/>
            <a:ext cx="3175" cy="18176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0" name="AutoShape 44"/>
          <p:cNvSpPr>
            <a:spLocks noChangeArrowheads="1"/>
          </p:cNvSpPr>
          <p:nvPr/>
        </p:nvSpPr>
        <p:spPr bwMode="auto">
          <a:xfrm>
            <a:off x="1947863" y="4938713"/>
            <a:ext cx="73025" cy="71437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1" name="Line 45"/>
          <p:cNvSpPr>
            <a:spLocks noChangeShapeType="1"/>
          </p:cNvSpPr>
          <p:nvPr/>
        </p:nvSpPr>
        <p:spPr bwMode="auto">
          <a:xfrm flipV="1">
            <a:off x="1128713" y="3155950"/>
            <a:ext cx="1587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2" name="AutoShape 46"/>
          <p:cNvSpPr>
            <a:spLocks noChangeArrowheads="1"/>
          </p:cNvSpPr>
          <p:nvPr/>
        </p:nvSpPr>
        <p:spPr bwMode="auto">
          <a:xfrm>
            <a:off x="1093788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3" name="Line 47"/>
          <p:cNvSpPr>
            <a:spLocks noChangeShapeType="1"/>
          </p:cNvSpPr>
          <p:nvPr/>
        </p:nvSpPr>
        <p:spPr bwMode="auto">
          <a:xfrm>
            <a:off x="1270000" y="4037013"/>
            <a:ext cx="1588" cy="2936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4" name="Text Box 48"/>
          <p:cNvSpPr txBox="1">
            <a:spLocks noChangeArrowheads="1"/>
          </p:cNvSpPr>
          <p:nvPr/>
        </p:nvSpPr>
        <p:spPr bwMode="auto">
          <a:xfrm>
            <a:off x="323850" y="3357563"/>
            <a:ext cx="7921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1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2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65" name="Line 49"/>
          <p:cNvSpPr>
            <a:spLocks noChangeShapeType="1"/>
          </p:cNvSpPr>
          <p:nvPr/>
        </p:nvSpPr>
        <p:spPr bwMode="auto">
          <a:xfrm flipH="1">
            <a:off x="849313" y="4376738"/>
            <a:ext cx="79835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6" name="Line 50"/>
          <p:cNvSpPr>
            <a:spLocks noChangeShapeType="1"/>
          </p:cNvSpPr>
          <p:nvPr/>
        </p:nvSpPr>
        <p:spPr bwMode="auto">
          <a:xfrm flipH="1" flipV="1">
            <a:off x="7761288" y="3163888"/>
            <a:ext cx="1587" cy="1198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7" name="AutoShape 51"/>
          <p:cNvSpPr>
            <a:spLocks noChangeArrowheads="1"/>
          </p:cNvSpPr>
          <p:nvPr/>
        </p:nvSpPr>
        <p:spPr bwMode="auto">
          <a:xfrm>
            <a:off x="7729538" y="4327525"/>
            <a:ext cx="68262" cy="7143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8" name="Line 52"/>
          <p:cNvSpPr>
            <a:spLocks noChangeShapeType="1"/>
          </p:cNvSpPr>
          <p:nvPr/>
        </p:nvSpPr>
        <p:spPr bwMode="auto">
          <a:xfrm flipH="1">
            <a:off x="3825875" y="1865313"/>
            <a:ext cx="2587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9" name="Line 53"/>
          <p:cNvSpPr>
            <a:spLocks noChangeShapeType="1"/>
          </p:cNvSpPr>
          <p:nvPr/>
        </p:nvSpPr>
        <p:spPr bwMode="auto">
          <a:xfrm>
            <a:off x="849313" y="1427163"/>
            <a:ext cx="7878762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0" name="Line 54"/>
          <p:cNvSpPr>
            <a:spLocks noChangeShapeType="1"/>
          </p:cNvSpPr>
          <p:nvPr/>
        </p:nvSpPr>
        <p:spPr bwMode="auto">
          <a:xfrm>
            <a:off x="5222875" y="2006600"/>
            <a:ext cx="1588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1" name="AutoShape 55"/>
          <p:cNvSpPr>
            <a:spLocks noChangeArrowheads="1"/>
          </p:cNvSpPr>
          <p:nvPr/>
        </p:nvSpPr>
        <p:spPr bwMode="auto">
          <a:xfrm>
            <a:off x="1546225" y="1389063"/>
            <a:ext cx="101600" cy="100012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2" name="AutoShape 56"/>
          <p:cNvSpPr>
            <a:spLocks noChangeArrowheads="1"/>
          </p:cNvSpPr>
          <p:nvPr/>
        </p:nvSpPr>
        <p:spPr bwMode="auto">
          <a:xfrm>
            <a:off x="5172075" y="1381125"/>
            <a:ext cx="101600" cy="984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3" name="AutoShape 57"/>
          <p:cNvSpPr>
            <a:spLocks noChangeArrowheads="1"/>
          </p:cNvSpPr>
          <p:nvPr/>
        </p:nvSpPr>
        <p:spPr bwMode="auto">
          <a:xfrm>
            <a:off x="3233738" y="1389063"/>
            <a:ext cx="103187" cy="100012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4" name="Text Box 58"/>
          <p:cNvSpPr txBox="1">
            <a:spLocks noChangeArrowheads="1"/>
          </p:cNvSpPr>
          <p:nvPr/>
        </p:nvSpPr>
        <p:spPr bwMode="auto">
          <a:xfrm>
            <a:off x="4659313" y="1668463"/>
            <a:ext cx="1103312" cy="3286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3</a:t>
            </a:r>
          </a:p>
        </p:txBody>
      </p:sp>
      <p:sp>
        <p:nvSpPr>
          <p:cNvPr id="1801275" name="Line 59"/>
          <p:cNvSpPr>
            <a:spLocks noChangeShapeType="1"/>
          </p:cNvSpPr>
          <p:nvPr/>
        </p:nvSpPr>
        <p:spPr bwMode="auto">
          <a:xfrm>
            <a:off x="5222875" y="1433513"/>
            <a:ext cx="1588" cy="231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6" name="Text Box 60"/>
          <p:cNvSpPr txBox="1">
            <a:spLocks noChangeArrowheads="1"/>
          </p:cNvSpPr>
          <p:nvPr/>
        </p:nvSpPr>
        <p:spPr bwMode="auto">
          <a:xfrm>
            <a:off x="4459288" y="1052513"/>
            <a:ext cx="593725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1800"/>
              <a:t>总线</a:t>
            </a:r>
          </a:p>
        </p:txBody>
      </p:sp>
      <p:sp>
        <p:nvSpPr>
          <p:cNvPr id="1801277" name="Line 61"/>
          <p:cNvSpPr>
            <a:spLocks noChangeShapeType="1"/>
          </p:cNvSpPr>
          <p:nvPr/>
        </p:nvSpPr>
        <p:spPr bwMode="auto">
          <a:xfrm>
            <a:off x="3287713" y="2019300"/>
            <a:ext cx="0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8" name="Text Box 62"/>
          <p:cNvSpPr txBox="1">
            <a:spLocks noChangeArrowheads="1"/>
          </p:cNvSpPr>
          <p:nvPr/>
        </p:nvSpPr>
        <p:spPr bwMode="auto">
          <a:xfrm>
            <a:off x="2722563" y="1679575"/>
            <a:ext cx="1104900" cy="3286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2</a:t>
            </a:r>
          </a:p>
        </p:txBody>
      </p:sp>
      <p:sp>
        <p:nvSpPr>
          <p:cNvPr id="1801279" name="Line 63"/>
          <p:cNvSpPr>
            <a:spLocks noChangeShapeType="1"/>
          </p:cNvSpPr>
          <p:nvPr/>
        </p:nvSpPr>
        <p:spPr bwMode="auto">
          <a:xfrm>
            <a:off x="3287713" y="1446213"/>
            <a:ext cx="0" cy="2301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0" name="Line 64"/>
          <p:cNvSpPr>
            <a:spLocks noChangeShapeType="1"/>
          </p:cNvSpPr>
          <p:nvPr/>
        </p:nvSpPr>
        <p:spPr bwMode="auto">
          <a:xfrm>
            <a:off x="1598613" y="2019300"/>
            <a:ext cx="1587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1" name="Text Box 65"/>
          <p:cNvSpPr txBox="1">
            <a:spLocks noChangeArrowheads="1"/>
          </p:cNvSpPr>
          <p:nvPr/>
        </p:nvSpPr>
        <p:spPr bwMode="auto">
          <a:xfrm>
            <a:off x="1035050" y="1679575"/>
            <a:ext cx="1104900" cy="3286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1</a:t>
            </a:r>
          </a:p>
        </p:txBody>
      </p:sp>
      <p:sp>
        <p:nvSpPr>
          <p:cNvPr id="1801282" name="Line 66"/>
          <p:cNvSpPr>
            <a:spLocks noChangeShapeType="1"/>
          </p:cNvSpPr>
          <p:nvPr/>
        </p:nvSpPr>
        <p:spPr bwMode="auto">
          <a:xfrm>
            <a:off x="1598613" y="1446213"/>
            <a:ext cx="1587" cy="2301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3" name="Line 67"/>
          <p:cNvSpPr>
            <a:spLocks noChangeShapeType="1"/>
          </p:cNvSpPr>
          <p:nvPr/>
        </p:nvSpPr>
        <p:spPr bwMode="auto">
          <a:xfrm flipV="1">
            <a:off x="2233613" y="2401888"/>
            <a:ext cx="1651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4" name="Text Box 68"/>
          <p:cNvSpPr txBox="1">
            <a:spLocks noChangeArrowheads="1"/>
          </p:cNvSpPr>
          <p:nvPr/>
        </p:nvSpPr>
        <p:spPr bwMode="auto">
          <a:xfrm>
            <a:off x="1619250" y="2349500"/>
            <a:ext cx="57943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1285" name="Line 69"/>
          <p:cNvSpPr>
            <a:spLocks noChangeShapeType="1"/>
          </p:cNvSpPr>
          <p:nvPr/>
        </p:nvSpPr>
        <p:spPr bwMode="auto">
          <a:xfrm flipV="1">
            <a:off x="2387600" y="1854200"/>
            <a:ext cx="1588" cy="547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6" name="Line 70"/>
          <p:cNvSpPr>
            <a:spLocks noChangeShapeType="1"/>
          </p:cNvSpPr>
          <p:nvPr/>
        </p:nvSpPr>
        <p:spPr bwMode="auto">
          <a:xfrm flipH="1">
            <a:off x="2138363" y="1854200"/>
            <a:ext cx="2492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7" name="Line 71"/>
          <p:cNvSpPr>
            <a:spLocks noChangeShapeType="1"/>
          </p:cNvSpPr>
          <p:nvPr/>
        </p:nvSpPr>
        <p:spPr bwMode="auto">
          <a:xfrm flipV="1">
            <a:off x="3932238" y="2413000"/>
            <a:ext cx="16668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8" name="Text Box 72"/>
          <p:cNvSpPr txBox="1">
            <a:spLocks noChangeArrowheads="1"/>
          </p:cNvSpPr>
          <p:nvPr/>
        </p:nvSpPr>
        <p:spPr bwMode="auto">
          <a:xfrm>
            <a:off x="3276600" y="2349500"/>
            <a:ext cx="5984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1289" name="Line 73"/>
          <p:cNvSpPr>
            <a:spLocks noChangeShapeType="1"/>
          </p:cNvSpPr>
          <p:nvPr/>
        </p:nvSpPr>
        <p:spPr bwMode="auto">
          <a:xfrm flipV="1">
            <a:off x="4086225" y="1865313"/>
            <a:ext cx="3175" cy="547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0" name="Line 74"/>
          <p:cNvSpPr>
            <a:spLocks noChangeShapeType="1"/>
          </p:cNvSpPr>
          <p:nvPr/>
        </p:nvSpPr>
        <p:spPr bwMode="auto">
          <a:xfrm flipV="1">
            <a:off x="5868988" y="2381250"/>
            <a:ext cx="16668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1" name="Text Box 75"/>
          <p:cNvSpPr txBox="1">
            <a:spLocks noChangeArrowheads="1"/>
          </p:cNvSpPr>
          <p:nvPr/>
        </p:nvSpPr>
        <p:spPr bwMode="auto">
          <a:xfrm>
            <a:off x="5132388" y="2349500"/>
            <a:ext cx="6873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92" name="Line 76"/>
          <p:cNvSpPr>
            <a:spLocks noChangeShapeType="1"/>
          </p:cNvSpPr>
          <p:nvPr/>
        </p:nvSpPr>
        <p:spPr bwMode="auto">
          <a:xfrm flipV="1">
            <a:off x="6022975" y="1831975"/>
            <a:ext cx="1588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3" name="Line 77"/>
          <p:cNvSpPr>
            <a:spLocks noChangeShapeType="1"/>
          </p:cNvSpPr>
          <p:nvPr/>
        </p:nvSpPr>
        <p:spPr bwMode="auto">
          <a:xfrm flipH="1">
            <a:off x="5772150" y="1831975"/>
            <a:ext cx="2508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4" name="Line 78"/>
          <p:cNvSpPr>
            <a:spLocks noChangeShapeType="1"/>
          </p:cNvSpPr>
          <p:nvPr/>
        </p:nvSpPr>
        <p:spPr bwMode="auto">
          <a:xfrm>
            <a:off x="7658100" y="2006600"/>
            <a:ext cx="1588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5" name="AutoShape 79"/>
          <p:cNvSpPr>
            <a:spLocks noChangeArrowheads="1"/>
          </p:cNvSpPr>
          <p:nvPr/>
        </p:nvSpPr>
        <p:spPr bwMode="auto">
          <a:xfrm>
            <a:off x="7607300" y="1381125"/>
            <a:ext cx="101600" cy="984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6" name="Text Box 80"/>
          <p:cNvSpPr txBox="1">
            <a:spLocks noChangeArrowheads="1"/>
          </p:cNvSpPr>
          <p:nvPr/>
        </p:nvSpPr>
        <p:spPr bwMode="auto">
          <a:xfrm>
            <a:off x="7094538" y="1668463"/>
            <a:ext cx="1103312" cy="3270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n</a:t>
            </a:r>
          </a:p>
        </p:txBody>
      </p:sp>
      <p:sp>
        <p:nvSpPr>
          <p:cNvPr id="1801297" name="Line 81"/>
          <p:cNvSpPr>
            <a:spLocks noChangeShapeType="1"/>
          </p:cNvSpPr>
          <p:nvPr/>
        </p:nvSpPr>
        <p:spPr bwMode="auto">
          <a:xfrm>
            <a:off x="7658100" y="1433513"/>
            <a:ext cx="1588" cy="231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8" name="Line 82"/>
          <p:cNvSpPr>
            <a:spLocks noChangeShapeType="1"/>
          </p:cNvSpPr>
          <p:nvPr/>
        </p:nvSpPr>
        <p:spPr bwMode="auto">
          <a:xfrm flipV="1">
            <a:off x="8399463" y="2370138"/>
            <a:ext cx="16668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9" name="Text Box 83"/>
          <p:cNvSpPr txBox="1">
            <a:spLocks noChangeArrowheads="1"/>
          </p:cNvSpPr>
          <p:nvPr/>
        </p:nvSpPr>
        <p:spPr bwMode="auto">
          <a:xfrm>
            <a:off x="7643813" y="2339975"/>
            <a:ext cx="6969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1300" name="Line 84"/>
          <p:cNvSpPr>
            <a:spLocks noChangeShapeType="1"/>
          </p:cNvSpPr>
          <p:nvPr/>
        </p:nvSpPr>
        <p:spPr bwMode="auto">
          <a:xfrm flipV="1">
            <a:off x="8553450" y="1820863"/>
            <a:ext cx="1588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301" name="Line 85"/>
          <p:cNvSpPr>
            <a:spLocks noChangeShapeType="1"/>
          </p:cNvSpPr>
          <p:nvPr/>
        </p:nvSpPr>
        <p:spPr bwMode="auto">
          <a:xfrm flipH="1">
            <a:off x="8207375" y="1820863"/>
            <a:ext cx="346075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302" name="Line 86"/>
          <p:cNvSpPr>
            <a:spLocks noChangeShapeType="1"/>
          </p:cNvSpPr>
          <p:nvPr/>
        </p:nvSpPr>
        <p:spPr bwMode="auto">
          <a:xfrm>
            <a:off x="7380288" y="4040188"/>
            <a:ext cx="1587" cy="2936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303" name="Text Box 87"/>
          <p:cNvSpPr txBox="1">
            <a:spLocks noChangeArrowheads="1"/>
          </p:cNvSpPr>
          <p:nvPr/>
        </p:nvSpPr>
        <p:spPr bwMode="auto">
          <a:xfrm>
            <a:off x="250825" y="4221163"/>
            <a:ext cx="792163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n-1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3E8FC-260E-4D2B-9D3F-6BD05EB11F7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4413"/>
            <a:ext cx="8362950" cy="647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6424" name="Text Box 88"/>
          <p:cNvSpPr txBox="1">
            <a:spLocks noChangeArrowheads="1"/>
          </p:cNvSpPr>
          <p:nvPr/>
        </p:nvSpPr>
        <p:spPr bwMode="auto">
          <a:xfrm>
            <a:off x="241300" y="2295525"/>
            <a:ext cx="711200" cy="474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altLang="zh-CN" sz="2000"/>
              <a:t>VCC</a:t>
            </a:r>
          </a:p>
        </p:txBody>
      </p:sp>
      <p:sp>
        <p:nvSpPr>
          <p:cNvPr id="1806425" name="Line 89"/>
          <p:cNvSpPr>
            <a:spLocks noChangeShapeType="1"/>
          </p:cNvSpPr>
          <p:nvPr/>
        </p:nvSpPr>
        <p:spPr bwMode="auto">
          <a:xfrm flipH="1">
            <a:off x="5133975" y="1738313"/>
            <a:ext cx="3365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26" name="Text Box 90"/>
          <p:cNvSpPr txBox="1">
            <a:spLocks noChangeArrowheads="1"/>
          </p:cNvSpPr>
          <p:nvPr/>
        </p:nvSpPr>
        <p:spPr bwMode="auto">
          <a:xfrm>
            <a:off x="6765925" y="2233613"/>
            <a:ext cx="1774825" cy="11874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n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n  </a:t>
            </a:r>
            <a:r>
              <a:rPr lang="en-US" altLang="zh-CN" sz="2000"/>
              <a:t>BGout</a:t>
            </a:r>
            <a:r>
              <a:rPr lang="en-US" altLang="zh-CN" sz="2000" baseline="-25000"/>
              <a:t>n</a:t>
            </a:r>
            <a:endParaRPr lang="en-US" altLang="zh-CN" sz="2000"/>
          </a:p>
          <a:p>
            <a:pPr>
              <a:spcBef>
                <a:spcPct val="30000"/>
              </a:spcBef>
            </a:pPr>
            <a:endParaRPr lang="en-US" altLang="zh-CN" sz="2000"/>
          </a:p>
        </p:txBody>
      </p:sp>
      <p:sp>
        <p:nvSpPr>
          <p:cNvPr id="1806427" name="Text Box 91"/>
          <p:cNvSpPr txBox="1">
            <a:spLocks noChangeArrowheads="1"/>
          </p:cNvSpPr>
          <p:nvPr/>
        </p:nvSpPr>
        <p:spPr bwMode="auto">
          <a:xfrm>
            <a:off x="635000" y="3890963"/>
            <a:ext cx="5461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6428" name="Text Box 92"/>
          <p:cNvSpPr txBox="1">
            <a:spLocks noChangeArrowheads="1"/>
          </p:cNvSpPr>
          <p:nvPr/>
        </p:nvSpPr>
        <p:spPr bwMode="auto">
          <a:xfrm>
            <a:off x="635000" y="3417888"/>
            <a:ext cx="5461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BR</a:t>
            </a:r>
          </a:p>
        </p:txBody>
      </p:sp>
      <p:sp>
        <p:nvSpPr>
          <p:cNvPr id="1806429" name="Text Box 93"/>
          <p:cNvSpPr txBox="1">
            <a:spLocks noChangeArrowheads="1"/>
          </p:cNvSpPr>
          <p:nvPr/>
        </p:nvSpPr>
        <p:spPr bwMode="auto">
          <a:xfrm>
            <a:off x="1347788" y="2233613"/>
            <a:ext cx="1746250" cy="11842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1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1  </a:t>
            </a:r>
            <a:r>
              <a:rPr lang="en-US" altLang="zh-CN" sz="2000"/>
              <a:t>BGout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6430" name="Text Box 94"/>
          <p:cNvSpPr txBox="1">
            <a:spLocks noChangeArrowheads="1"/>
          </p:cNvSpPr>
          <p:nvPr/>
        </p:nvSpPr>
        <p:spPr bwMode="auto">
          <a:xfrm>
            <a:off x="3546475" y="2233613"/>
            <a:ext cx="1728788" cy="11874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2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2  </a:t>
            </a:r>
            <a:r>
              <a:rPr lang="en-US" altLang="zh-CN" sz="2000"/>
              <a:t>BGout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6431" name="Line 95"/>
          <p:cNvSpPr>
            <a:spLocks noChangeShapeType="1"/>
          </p:cNvSpPr>
          <p:nvPr/>
        </p:nvSpPr>
        <p:spPr bwMode="auto">
          <a:xfrm flipV="1">
            <a:off x="3094038" y="3179763"/>
            <a:ext cx="4683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2" name="Line 96"/>
          <p:cNvSpPr>
            <a:spLocks noChangeShapeType="1"/>
          </p:cNvSpPr>
          <p:nvPr/>
        </p:nvSpPr>
        <p:spPr bwMode="auto">
          <a:xfrm flipV="1">
            <a:off x="576263" y="3179763"/>
            <a:ext cx="774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3" name="Line 97"/>
          <p:cNvSpPr>
            <a:spLocks noChangeShapeType="1"/>
          </p:cNvSpPr>
          <p:nvPr/>
        </p:nvSpPr>
        <p:spPr bwMode="auto">
          <a:xfrm>
            <a:off x="5270500" y="3189288"/>
            <a:ext cx="5461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4" name="Line 98"/>
          <p:cNvSpPr>
            <a:spLocks noChangeShapeType="1"/>
          </p:cNvSpPr>
          <p:nvPr/>
        </p:nvSpPr>
        <p:spPr bwMode="auto">
          <a:xfrm>
            <a:off x="6216650" y="3184525"/>
            <a:ext cx="546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5" name="Line 99"/>
          <p:cNvSpPr>
            <a:spLocks noChangeShapeType="1"/>
          </p:cNvSpPr>
          <p:nvPr/>
        </p:nvSpPr>
        <p:spPr bwMode="auto">
          <a:xfrm>
            <a:off x="5651500" y="2851150"/>
            <a:ext cx="790575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6" name="Line 100"/>
          <p:cNvSpPr>
            <a:spLocks noChangeShapeType="1"/>
          </p:cNvSpPr>
          <p:nvPr/>
        </p:nvSpPr>
        <p:spPr bwMode="auto">
          <a:xfrm flipH="1">
            <a:off x="361950" y="3890963"/>
            <a:ext cx="8193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37" name="Line 101"/>
          <p:cNvSpPr>
            <a:spLocks noChangeShapeType="1"/>
          </p:cNvSpPr>
          <p:nvPr/>
        </p:nvSpPr>
        <p:spPr bwMode="auto">
          <a:xfrm flipH="1">
            <a:off x="361950" y="4362450"/>
            <a:ext cx="81930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38" name="Line 102"/>
          <p:cNvSpPr>
            <a:spLocks noChangeShapeType="1"/>
          </p:cNvSpPr>
          <p:nvPr/>
        </p:nvSpPr>
        <p:spPr bwMode="auto">
          <a:xfrm>
            <a:off x="865188" y="1196975"/>
            <a:ext cx="7767637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9" name="Line 103"/>
          <p:cNvSpPr>
            <a:spLocks noChangeShapeType="1"/>
          </p:cNvSpPr>
          <p:nvPr/>
        </p:nvSpPr>
        <p:spPr bwMode="auto">
          <a:xfrm>
            <a:off x="2120900" y="3421063"/>
            <a:ext cx="1588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0" name="Line 104"/>
          <p:cNvSpPr>
            <a:spLocks noChangeShapeType="1"/>
          </p:cNvSpPr>
          <p:nvPr/>
        </p:nvSpPr>
        <p:spPr bwMode="auto">
          <a:xfrm>
            <a:off x="7581900" y="3421063"/>
            <a:ext cx="1588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1" name="Line 105"/>
          <p:cNvSpPr>
            <a:spLocks noChangeShapeType="1"/>
          </p:cNvSpPr>
          <p:nvPr/>
        </p:nvSpPr>
        <p:spPr bwMode="auto">
          <a:xfrm>
            <a:off x="4306888" y="3421063"/>
            <a:ext cx="1587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2" name="Line 106"/>
          <p:cNvSpPr>
            <a:spLocks noChangeShapeType="1"/>
          </p:cNvSpPr>
          <p:nvPr/>
        </p:nvSpPr>
        <p:spPr bwMode="auto">
          <a:xfrm>
            <a:off x="2393950" y="3421063"/>
            <a:ext cx="1588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3" name="Line 107"/>
          <p:cNvSpPr>
            <a:spLocks noChangeShapeType="1"/>
          </p:cNvSpPr>
          <p:nvPr/>
        </p:nvSpPr>
        <p:spPr bwMode="auto">
          <a:xfrm>
            <a:off x="7856538" y="3421063"/>
            <a:ext cx="1587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4" name="Line 108"/>
          <p:cNvSpPr>
            <a:spLocks noChangeShapeType="1"/>
          </p:cNvSpPr>
          <p:nvPr/>
        </p:nvSpPr>
        <p:spPr bwMode="auto">
          <a:xfrm>
            <a:off x="4578350" y="3421063"/>
            <a:ext cx="1588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5" name="Line 109"/>
          <p:cNvSpPr>
            <a:spLocks noChangeShapeType="1"/>
          </p:cNvSpPr>
          <p:nvPr/>
        </p:nvSpPr>
        <p:spPr bwMode="auto">
          <a:xfrm>
            <a:off x="7707313" y="1938338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46" name="AutoShape 110"/>
          <p:cNvSpPr>
            <a:spLocks noChangeArrowheads="1"/>
          </p:cNvSpPr>
          <p:nvPr/>
        </p:nvSpPr>
        <p:spPr bwMode="auto">
          <a:xfrm>
            <a:off x="2079625" y="3846513"/>
            <a:ext cx="87313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7" name="AutoShape 111"/>
          <p:cNvSpPr>
            <a:spLocks noChangeArrowheads="1"/>
          </p:cNvSpPr>
          <p:nvPr/>
        </p:nvSpPr>
        <p:spPr bwMode="auto">
          <a:xfrm>
            <a:off x="2352675" y="4318000"/>
            <a:ext cx="88900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8" name="AutoShape 112"/>
          <p:cNvSpPr>
            <a:spLocks noChangeArrowheads="1"/>
          </p:cNvSpPr>
          <p:nvPr/>
        </p:nvSpPr>
        <p:spPr bwMode="auto">
          <a:xfrm>
            <a:off x="4265613" y="3846513"/>
            <a:ext cx="90487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9" name="AutoShape 113"/>
          <p:cNvSpPr>
            <a:spLocks noChangeArrowheads="1"/>
          </p:cNvSpPr>
          <p:nvPr/>
        </p:nvSpPr>
        <p:spPr bwMode="auto">
          <a:xfrm>
            <a:off x="4537075" y="4318000"/>
            <a:ext cx="92075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0" name="AutoShape 114"/>
          <p:cNvSpPr>
            <a:spLocks noChangeArrowheads="1"/>
          </p:cNvSpPr>
          <p:nvPr/>
        </p:nvSpPr>
        <p:spPr bwMode="auto">
          <a:xfrm>
            <a:off x="7540625" y="3846513"/>
            <a:ext cx="92075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1" name="AutoShape 115"/>
          <p:cNvSpPr>
            <a:spLocks noChangeArrowheads="1"/>
          </p:cNvSpPr>
          <p:nvPr/>
        </p:nvSpPr>
        <p:spPr bwMode="auto">
          <a:xfrm>
            <a:off x="7815263" y="4318000"/>
            <a:ext cx="87312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2" name="AutoShape 116"/>
          <p:cNvSpPr>
            <a:spLocks noChangeArrowheads="1"/>
          </p:cNvSpPr>
          <p:nvPr/>
        </p:nvSpPr>
        <p:spPr bwMode="auto">
          <a:xfrm>
            <a:off x="2224088" y="1119188"/>
            <a:ext cx="128587" cy="128587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3" name="AutoShape 117"/>
          <p:cNvSpPr>
            <a:spLocks noChangeArrowheads="1"/>
          </p:cNvSpPr>
          <p:nvPr/>
        </p:nvSpPr>
        <p:spPr bwMode="auto">
          <a:xfrm>
            <a:off x="7643813" y="1123950"/>
            <a:ext cx="128587" cy="1285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4" name="AutoShape 118"/>
          <p:cNvSpPr>
            <a:spLocks noChangeArrowheads="1"/>
          </p:cNvSpPr>
          <p:nvPr/>
        </p:nvSpPr>
        <p:spPr bwMode="auto">
          <a:xfrm>
            <a:off x="4378325" y="1119188"/>
            <a:ext cx="130175" cy="128587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5" name="Text Box 119"/>
          <p:cNvSpPr txBox="1">
            <a:spLocks noChangeArrowheads="1"/>
          </p:cNvSpPr>
          <p:nvPr/>
        </p:nvSpPr>
        <p:spPr bwMode="auto">
          <a:xfrm>
            <a:off x="1979613" y="5084763"/>
            <a:ext cx="5113337" cy="471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8.15  </a:t>
            </a:r>
            <a:r>
              <a:rPr lang="zh-CN" altLang="en-US">
                <a:solidFill>
                  <a:schemeClr val="bg2"/>
                </a:solidFill>
              </a:rPr>
              <a:t>链式分布式仲裁方式</a:t>
            </a:r>
          </a:p>
        </p:txBody>
      </p:sp>
      <p:sp>
        <p:nvSpPr>
          <p:cNvPr id="1806456" name="Text Box 120"/>
          <p:cNvSpPr txBox="1">
            <a:spLocks noChangeArrowheads="1"/>
          </p:cNvSpPr>
          <p:nvPr/>
        </p:nvSpPr>
        <p:spPr bwMode="auto">
          <a:xfrm>
            <a:off x="6988175" y="1497013"/>
            <a:ext cx="1411288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6457" name="Line 121"/>
          <p:cNvSpPr>
            <a:spLocks noChangeShapeType="1"/>
          </p:cNvSpPr>
          <p:nvPr/>
        </p:nvSpPr>
        <p:spPr bwMode="auto">
          <a:xfrm>
            <a:off x="7707313" y="1192213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58" name="Text Box 122"/>
          <p:cNvSpPr txBox="1">
            <a:spLocks noChangeArrowheads="1"/>
          </p:cNvSpPr>
          <p:nvPr/>
        </p:nvSpPr>
        <p:spPr bwMode="auto">
          <a:xfrm>
            <a:off x="2700338" y="765175"/>
            <a:ext cx="10080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400"/>
              <a:t>总线</a:t>
            </a:r>
          </a:p>
        </p:txBody>
      </p:sp>
      <p:sp>
        <p:nvSpPr>
          <p:cNvPr id="1806459" name="Line 123"/>
          <p:cNvSpPr>
            <a:spLocks noChangeShapeType="1"/>
          </p:cNvSpPr>
          <p:nvPr/>
        </p:nvSpPr>
        <p:spPr bwMode="auto">
          <a:xfrm>
            <a:off x="4445000" y="1938338"/>
            <a:ext cx="1588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0" name="Text Box 124"/>
          <p:cNvSpPr txBox="1">
            <a:spLocks noChangeArrowheads="1"/>
          </p:cNvSpPr>
          <p:nvPr/>
        </p:nvSpPr>
        <p:spPr bwMode="auto">
          <a:xfrm>
            <a:off x="3725863" y="1497013"/>
            <a:ext cx="1411287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6461" name="Line 125"/>
          <p:cNvSpPr>
            <a:spLocks noChangeShapeType="1"/>
          </p:cNvSpPr>
          <p:nvPr/>
        </p:nvSpPr>
        <p:spPr bwMode="auto">
          <a:xfrm>
            <a:off x="4445000" y="1192213"/>
            <a:ext cx="1588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2" name="Line 126"/>
          <p:cNvSpPr>
            <a:spLocks noChangeShapeType="1"/>
          </p:cNvSpPr>
          <p:nvPr/>
        </p:nvSpPr>
        <p:spPr bwMode="auto">
          <a:xfrm>
            <a:off x="2290763" y="1938338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3" name="Text Box 127"/>
          <p:cNvSpPr txBox="1">
            <a:spLocks noChangeArrowheads="1"/>
          </p:cNvSpPr>
          <p:nvPr/>
        </p:nvSpPr>
        <p:spPr bwMode="auto">
          <a:xfrm>
            <a:off x="1571625" y="1497013"/>
            <a:ext cx="1411288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6464" name="Line 128"/>
          <p:cNvSpPr>
            <a:spLocks noChangeShapeType="1"/>
          </p:cNvSpPr>
          <p:nvPr/>
        </p:nvSpPr>
        <p:spPr bwMode="auto">
          <a:xfrm>
            <a:off x="2290763" y="1192213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5" name="Line 129"/>
          <p:cNvSpPr>
            <a:spLocks noChangeShapeType="1"/>
          </p:cNvSpPr>
          <p:nvPr/>
        </p:nvSpPr>
        <p:spPr bwMode="auto">
          <a:xfrm flipV="1">
            <a:off x="3100388" y="2436813"/>
            <a:ext cx="1936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6" name="Text Box 130"/>
          <p:cNvSpPr txBox="1">
            <a:spLocks noChangeArrowheads="1"/>
          </p:cNvSpPr>
          <p:nvPr/>
        </p:nvSpPr>
        <p:spPr bwMode="auto">
          <a:xfrm>
            <a:off x="2600325" y="2316163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6467" name="Line 131"/>
          <p:cNvSpPr>
            <a:spLocks noChangeShapeType="1"/>
          </p:cNvSpPr>
          <p:nvPr/>
        </p:nvSpPr>
        <p:spPr bwMode="auto">
          <a:xfrm flipV="1">
            <a:off x="3298825" y="1724025"/>
            <a:ext cx="0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8" name="Line 132"/>
          <p:cNvSpPr>
            <a:spLocks noChangeShapeType="1"/>
          </p:cNvSpPr>
          <p:nvPr/>
        </p:nvSpPr>
        <p:spPr bwMode="auto">
          <a:xfrm flipH="1">
            <a:off x="2979738" y="1724025"/>
            <a:ext cx="319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9" name="Line 133"/>
          <p:cNvSpPr>
            <a:spLocks noChangeShapeType="1"/>
          </p:cNvSpPr>
          <p:nvPr/>
        </p:nvSpPr>
        <p:spPr bwMode="auto">
          <a:xfrm flipV="1">
            <a:off x="5270500" y="2452688"/>
            <a:ext cx="2032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0" name="Text Box 134"/>
          <p:cNvSpPr txBox="1">
            <a:spLocks noChangeArrowheads="1"/>
          </p:cNvSpPr>
          <p:nvPr/>
        </p:nvSpPr>
        <p:spPr bwMode="auto">
          <a:xfrm>
            <a:off x="4754563" y="2316163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6471" name="Line 135"/>
          <p:cNvSpPr>
            <a:spLocks noChangeShapeType="1"/>
          </p:cNvSpPr>
          <p:nvPr/>
        </p:nvSpPr>
        <p:spPr bwMode="auto">
          <a:xfrm flipV="1">
            <a:off x="5467350" y="1738313"/>
            <a:ext cx="1588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2" name="Line 136"/>
          <p:cNvSpPr>
            <a:spLocks noChangeShapeType="1"/>
          </p:cNvSpPr>
          <p:nvPr/>
        </p:nvSpPr>
        <p:spPr bwMode="auto">
          <a:xfrm flipV="1">
            <a:off x="8532813" y="2425700"/>
            <a:ext cx="2127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3" name="Text Box 137"/>
          <p:cNvSpPr txBox="1">
            <a:spLocks noChangeArrowheads="1"/>
          </p:cNvSpPr>
          <p:nvPr/>
        </p:nvSpPr>
        <p:spPr bwMode="auto">
          <a:xfrm>
            <a:off x="8031163" y="23018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6474" name="Line 138"/>
          <p:cNvSpPr>
            <a:spLocks noChangeShapeType="1"/>
          </p:cNvSpPr>
          <p:nvPr/>
        </p:nvSpPr>
        <p:spPr bwMode="auto">
          <a:xfrm flipV="1">
            <a:off x="8729663" y="1711325"/>
            <a:ext cx="1587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5" name="Line 139"/>
          <p:cNvSpPr>
            <a:spLocks noChangeShapeType="1"/>
          </p:cNvSpPr>
          <p:nvPr/>
        </p:nvSpPr>
        <p:spPr bwMode="auto">
          <a:xfrm flipH="1">
            <a:off x="8410575" y="1711325"/>
            <a:ext cx="3190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76" name="Line 140"/>
          <p:cNvSpPr>
            <a:spLocks noChangeShapeType="1"/>
          </p:cNvSpPr>
          <p:nvPr/>
        </p:nvSpPr>
        <p:spPr bwMode="auto">
          <a:xfrm flipV="1">
            <a:off x="588963" y="2894013"/>
            <a:ext cx="3175" cy="282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7" name="AutoShape 141"/>
          <p:cNvSpPr>
            <a:spLocks noChangeArrowheads="1"/>
          </p:cNvSpPr>
          <p:nvPr/>
        </p:nvSpPr>
        <p:spPr bwMode="auto">
          <a:xfrm>
            <a:off x="523875" y="2781300"/>
            <a:ext cx="122238" cy="109538"/>
          </a:xfrm>
          <a:prstGeom prst="flowChartConnector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9B2BBB-6619-4A07-AE85-DAAE5DE233ED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81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5400675"/>
          </a:xfrm>
        </p:spPr>
        <p:txBody>
          <a:bodyPr/>
          <a:lstStyle/>
          <a:p>
            <a:r>
              <a:rPr lang="zh-CN" altLang="en-US"/>
              <a:t>以太网总线：冲突检测分布式仲裁方案</a:t>
            </a:r>
          </a:p>
          <a:p>
            <a:r>
              <a:rPr lang="en-US" altLang="zh-CN"/>
              <a:t>Futurebus+</a:t>
            </a:r>
            <a:r>
              <a:rPr lang="zh-CN" altLang="en-US"/>
              <a:t>总线：并行竞争分布式仲裁方案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11459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8.2  </a:t>
            </a:r>
            <a:r>
              <a:rPr lang="zh-CN" altLang="en-US" sz="4200">
                <a:ea typeface="楷体_GB2312" pitchFamily="49" charset="-122"/>
              </a:rPr>
              <a:t>总 线</a:t>
            </a:r>
          </a:p>
        </p:txBody>
      </p:sp>
      <p:sp>
        <p:nvSpPr>
          <p:cNvPr id="1811460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8.2.4 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典型的总线</a:t>
            </a:r>
            <a:endParaRPr lang="en-US" altLang="zh-CN" sz="4200" b="0">
              <a:solidFill>
                <a:srgbClr val="CC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327A9-BB47-4236-8090-3DCE7D44FF5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77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</a:t>
            </a:r>
            <a:r>
              <a:rPr lang="zh-CN" altLang="en-US"/>
              <a:t>总线与输入输出系统概述</a:t>
            </a:r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640760" cy="3743325"/>
          </a:xfrm>
        </p:spPr>
        <p:txBody>
          <a:bodyPr/>
          <a:lstStyle/>
          <a:p>
            <a:r>
              <a:rPr lang="zh-CN" altLang="en-US"/>
              <a:t>组成计算机的三类模块：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存储器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I/O</a:t>
            </a:r>
            <a:r>
              <a:rPr lang="zh-CN" altLang="en-US">
                <a:solidFill>
                  <a:srgbClr val="0000FF"/>
                </a:solidFill>
              </a:rPr>
              <a:t>设备</a:t>
            </a:r>
          </a:p>
          <a:p>
            <a:r>
              <a:rPr lang="zh-CN" altLang="en-US"/>
              <a:t>互连结构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互连网络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：连接这三类模块</a:t>
            </a:r>
            <a:r>
              <a:rPr lang="zh-CN" altLang="en-US">
                <a:solidFill>
                  <a:srgbClr val="FF0066"/>
                </a:solidFill>
              </a:rPr>
              <a:t>通路</a:t>
            </a:r>
            <a:r>
              <a:rPr lang="zh-CN" altLang="en-US"/>
              <a:t>的集合。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专用通路</a:t>
            </a:r>
            <a:r>
              <a:rPr lang="zh-CN" altLang="en-US"/>
              <a:t>：仅在两个部件之间传递信息的通路。</a:t>
            </a:r>
          </a:p>
          <a:p>
            <a:pPr lvl="1"/>
            <a:r>
              <a:rPr lang="zh-CN" altLang="en-US">
                <a:solidFill>
                  <a:srgbClr val="FF0066"/>
                </a:solidFill>
              </a:rPr>
              <a:t>共享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公用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总线</a:t>
            </a:r>
            <a:r>
              <a:rPr lang="zh-CN" altLang="en-US"/>
              <a:t>：在不同时刻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FF0066"/>
                </a:solidFill>
              </a:rPr>
              <a:t>分时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传递不同部件之间信息的通路。</a:t>
            </a:r>
          </a:p>
          <a:p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总线</a:t>
            </a:r>
            <a:r>
              <a:rPr lang="zh-CN" altLang="en-US"/>
              <a:t>：计算机系统中多个部件或设备</a:t>
            </a:r>
            <a:r>
              <a:rPr lang="zh-CN" altLang="en-US">
                <a:solidFill>
                  <a:srgbClr val="FF0000"/>
                </a:solidFill>
              </a:rPr>
              <a:t>共用</a:t>
            </a:r>
            <a:r>
              <a:rPr lang="zh-CN" altLang="en-US"/>
              <a:t>的传递信息的电子通道。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0F3544-B022-4127-B204-840B16E1F30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82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8135937" cy="5976938"/>
          </a:xfrm>
        </p:spPr>
        <p:txBody>
          <a:bodyPr/>
          <a:lstStyle/>
          <a:p>
            <a:r>
              <a:rPr lang="zh-CN" altLang="en-US"/>
              <a:t>典型的系统总线（内总线）</a:t>
            </a:r>
          </a:p>
          <a:p>
            <a:pPr lvl="1"/>
            <a:r>
              <a:rPr lang="en-US" altLang="zh-CN"/>
              <a:t>ISA</a:t>
            </a:r>
            <a:r>
              <a:rPr lang="zh-CN" altLang="en-US"/>
              <a:t>总线</a:t>
            </a:r>
          </a:p>
          <a:p>
            <a:pPr lvl="1"/>
            <a:r>
              <a:rPr lang="en-US" altLang="zh-CN">
                <a:solidFill>
                  <a:srgbClr val="CC0000"/>
                </a:solidFill>
              </a:rPr>
              <a:t>PCI</a:t>
            </a:r>
            <a:r>
              <a:rPr lang="zh-CN" altLang="en-US">
                <a:solidFill>
                  <a:srgbClr val="CC0000"/>
                </a:solidFill>
              </a:rPr>
              <a:t>总线</a:t>
            </a:r>
            <a:r>
              <a:rPr lang="zh-CN" altLang="en-US"/>
              <a:t>、</a:t>
            </a:r>
            <a:r>
              <a:rPr lang="en-US" altLang="zh-CN"/>
              <a:t>PCI-E</a:t>
            </a:r>
            <a:r>
              <a:rPr lang="zh-CN" altLang="en-US"/>
              <a:t>总线</a:t>
            </a:r>
          </a:p>
          <a:p>
            <a:r>
              <a:rPr lang="zh-CN" altLang="en-US"/>
              <a:t>典型的通信总线（外总线）</a:t>
            </a:r>
          </a:p>
          <a:p>
            <a:pPr lvl="1"/>
            <a:r>
              <a:rPr lang="en-US" altLang="zh-CN"/>
              <a:t>RS-232C</a:t>
            </a:r>
            <a:endParaRPr lang="zh-CN" altLang="en-US"/>
          </a:p>
          <a:p>
            <a:pPr lvl="1"/>
            <a:r>
              <a:rPr lang="en-US" altLang="zh-CN">
                <a:solidFill>
                  <a:srgbClr val="CC0000"/>
                </a:solidFill>
              </a:rPr>
              <a:t>USB</a:t>
            </a:r>
            <a:endParaRPr lang="zh-CN" altLang="en-US">
              <a:solidFill>
                <a:srgbClr val="CC0000"/>
              </a:solidFill>
            </a:endParaRPr>
          </a:p>
          <a:p>
            <a:pPr lvl="1"/>
            <a:r>
              <a:rPr lang="en-US" altLang="zh-CN"/>
              <a:t>IEEE-1394</a:t>
            </a:r>
            <a:endParaRPr lang="zh-CN" altLang="en-US"/>
          </a:p>
          <a:p>
            <a:pPr lvl="1"/>
            <a:r>
              <a:rPr lang="en-US" altLang="zh-CN"/>
              <a:t>SCSI</a:t>
            </a:r>
          </a:p>
          <a:p>
            <a:pPr lvl="1"/>
            <a:r>
              <a:rPr lang="en-US" altLang="zh-CN"/>
              <a:t>SAS</a:t>
            </a:r>
            <a:endParaRPr lang="zh-CN" altLang="en-US"/>
          </a:p>
          <a:p>
            <a:pPr lvl="1"/>
            <a:r>
              <a:rPr lang="en-US" altLang="zh-CN"/>
              <a:t>ATA</a:t>
            </a:r>
          </a:p>
          <a:p>
            <a:pPr lvl="1"/>
            <a:r>
              <a:rPr lang="en-US" altLang="zh-CN"/>
              <a:t>SATA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AE0482-0BE7-4212-9503-B00EF77DFA3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1. PCI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r>
              <a:rPr lang="zh-CN" altLang="en-US"/>
              <a:t>特征：</a:t>
            </a:r>
          </a:p>
          <a:p>
            <a:pPr lvl="1"/>
            <a:r>
              <a:rPr lang="zh-CN" altLang="en-US" sz="2400"/>
              <a:t>不依赖处理器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每条总线支持</a:t>
            </a:r>
            <a:r>
              <a:rPr lang="en-US" altLang="zh-CN" sz="2400"/>
              <a:t>256</a:t>
            </a:r>
            <a:r>
              <a:rPr lang="zh-CN" altLang="en-US" sz="2400"/>
              <a:t>个功能设备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支持多达</a:t>
            </a:r>
            <a:r>
              <a:rPr lang="en-US" altLang="zh-CN" sz="2400"/>
              <a:t>256</a:t>
            </a:r>
            <a:r>
              <a:rPr lang="zh-CN" altLang="en-US" sz="2400"/>
              <a:t>条</a:t>
            </a:r>
            <a:r>
              <a:rPr lang="en-US" altLang="zh-CN" sz="2400"/>
              <a:t>PCI</a:t>
            </a:r>
            <a:r>
              <a:rPr lang="zh-CN" altLang="en-US" sz="2400"/>
              <a:t>总线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低功耗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支持猝发式事务处理（数据传输）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en-US" altLang="zh-CN" sz="2400"/>
              <a:t>33/66MHz</a:t>
            </a:r>
            <a:r>
              <a:rPr lang="zh-CN" altLang="en-US" sz="2400"/>
              <a:t>最高时钟频率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en-US" altLang="zh-CN" sz="2400"/>
              <a:t>32/64</a:t>
            </a:r>
            <a:r>
              <a:rPr lang="zh-CN" altLang="en-US" sz="2400"/>
              <a:t>位数据总线宽度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访问时间：</a:t>
            </a:r>
            <a:r>
              <a:rPr lang="en-US" altLang="zh-CN" sz="2400"/>
              <a:t>2</a:t>
            </a:r>
            <a:r>
              <a:rPr lang="zh-CN" altLang="en-US" sz="2400"/>
              <a:t>时钟周期写，</a:t>
            </a:r>
            <a:r>
              <a:rPr lang="en-US" altLang="zh-CN" sz="2400"/>
              <a:t>3</a:t>
            </a:r>
            <a:r>
              <a:rPr lang="zh-CN" altLang="en-US" sz="2400"/>
              <a:t>时钟周期读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并发的总线操作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支持总线主设备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隐藏的总线仲裁：集中式的独立请求仲裁方式，</a:t>
            </a:r>
            <a:r>
              <a:rPr lang="en-US" altLang="zh-CN" sz="2400"/>
              <a:t>PCI</a:t>
            </a:r>
            <a:r>
              <a:rPr lang="zh-CN" altLang="en-US" sz="2400"/>
              <a:t>规范未规定仲裁算法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56D53-1D6F-4686-8D1D-D4D443660E0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1. PCI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r>
              <a:rPr lang="zh-CN" altLang="en-US"/>
              <a:t>特征：</a:t>
            </a:r>
          </a:p>
          <a:p>
            <a:pPr lvl="1"/>
            <a:r>
              <a:rPr lang="zh-CN" altLang="en-US" sz="2400"/>
              <a:t>低的管脚数目：</a:t>
            </a:r>
            <a:r>
              <a:rPr lang="en-US" altLang="zh-CN" sz="2400"/>
              <a:t>49</a:t>
            </a:r>
            <a:r>
              <a:rPr lang="zh-CN" altLang="en-US" sz="2400"/>
              <a:t>个必备信号、</a:t>
            </a:r>
            <a:r>
              <a:rPr lang="en-US" altLang="zh-CN" sz="2400"/>
              <a:t>52</a:t>
            </a:r>
            <a:r>
              <a:rPr lang="zh-CN" altLang="en-US" sz="2400"/>
              <a:t>个可选信号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事务处理完整性检验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三个地址空间：存储器空间（</a:t>
            </a:r>
            <a:r>
              <a:rPr lang="en-US" altLang="zh-CN" sz="2400"/>
              <a:t>4GB</a:t>
            </a:r>
            <a:r>
              <a:rPr lang="zh-CN" altLang="en-US" sz="2400"/>
              <a:t>，可选择地达到</a:t>
            </a:r>
            <a:r>
              <a:rPr lang="en-US" altLang="zh-CN" sz="2400"/>
              <a:t>16TB</a:t>
            </a:r>
            <a:r>
              <a:rPr lang="zh-CN" altLang="en-US" sz="2400"/>
              <a:t>）、</a:t>
            </a:r>
            <a:r>
              <a:rPr lang="en-US" altLang="zh-CN" sz="2400"/>
              <a:t>I/O</a:t>
            </a:r>
            <a:r>
              <a:rPr lang="zh-CN" altLang="en-US" sz="2400"/>
              <a:t>空间（</a:t>
            </a:r>
            <a:r>
              <a:rPr lang="en-US" altLang="zh-CN" sz="2400"/>
              <a:t>64KB</a:t>
            </a:r>
            <a:r>
              <a:rPr lang="zh-CN" altLang="en-US" sz="2400"/>
              <a:t>，可选择地达到</a:t>
            </a:r>
            <a:r>
              <a:rPr lang="en-US" altLang="zh-CN" sz="2400"/>
              <a:t>4GB</a:t>
            </a:r>
            <a:r>
              <a:rPr lang="zh-CN" altLang="en-US" sz="2400"/>
              <a:t>）和配置空间（用于</a:t>
            </a:r>
            <a:r>
              <a:rPr lang="en-US" altLang="zh-CN" sz="2400"/>
              <a:t>PnP</a:t>
            </a:r>
            <a:r>
              <a:rPr lang="zh-CN" altLang="en-US" sz="2400"/>
              <a:t>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自动配置，实现即插即用（</a:t>
            </a:r>
            <a:r>
              <a:rPr lang="en-US" altLang="zh-CN" sz="2400"/>
              <a:t>PnP</a:t>
            </a:r>
            <a:r>
              <a:rPr lang="zh-CN" altLang="en-US" sz="2400"/>
              <a:t>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软件透明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具有不同尺寸的插件卡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5022A-7115-4B65-907B-B310C53B931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1. PCI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832475"/>
          </a:xfrm>
        </p:spPr>
        <p:txBody>
          <a:bodyPr/>
          <a:lstStyle/>
          <a:p>
            <a:r>
              <a:rPr lang="en-US" altLang="zh-CN">
                <a:sym typeface="Symbol" pitchFamily="18" charset="2"/>
              </a:rPr>
              <a:t>PCI</a:t>
            </a:r>
            <a:r>
              <a:rPr lang="zh-CN" altLang="en-US">
                <a:sym typeface="Symbol" pitchFamily="18" charset="2"/>
              </a:rPr>
              <a:t>总线的发展：</a:t>
            </a:r>
          </a:p>
          <a:p>
            <a:pPr lvl="1"/>
            <a:r>
              <a:rPr lang="en-US" altLang="zh-CN">
                <a:sym typeface="Symbol" pitchFamily="18" charset="2"/>
              </a:rPr>
              <a:t>Conventional PCI</a:t>
            </a:r>
          </a:p>
          <a:p>
            <a:pPr lvl="1"/>
            <a:r>
              <a:rPr lang="en-US" altLang="zh-CN">
                <a:sym typeface="Symbol" pitchFamily="18" charset="2"/>
              </a:rPr>
              <a:t>PCI-X</a:t>
            </a:r>
          </a:p>
          <a:p>
            <a:pPr lvl="1"/>
            <a:r>
              <a:rPr lang="en-US" altLang="zh-CN">
                <a:sym typeface="Symbol" pitchFamily="18" charset="2"/>
              </a:rPr>
              <a:t>PCI Express</a:t>
            </a:r>
            <a:r>
              <a:rPr lang="zh-CN" altLang="en-US">
                <a:sym typeface="Symbol" pitchFamily="18" charset="2"/>
              </a:rPr>
              <a:t>（</a:t>
            </a:r>
            <a:r>
              <a:rPr lang="en-US" altLang="zh-CN">
                <a:sym typeface="Symbol" pitchFamily="18" charset="2"/>
              </a:rPr>
              <a:t>3GIO</a:t>
            </a:r>
            <a:r>
              <a:rPr lang="zh-CN" altLang="en-US">
                <a:sym typeface="Symbol" pitchFamily="18" charset="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B2CD-CC6F-4245-924C-EA0000A377C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2. USB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832475"/>
          </a:xfrm>
        </p:spPr>
        <p:txBody>
          <a:bodyPr/>
          <a:lstStyle/>
          <a:p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en-US" altLang="zh-CN">
                <a:sym typeface="Symbol" pitchFamily="18" charset="2"/>
              </a:rPr>
              <a:t>niversal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>
                <a:sym typeface="Symbol" pitchFamily="18" charset="2"/>
              </a:rPr>
              <a:t>erial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us</a:t>
            </a:r>
            <a:r>
              <a:rPr lang="zh-CN" altLang="en-US">
                <a:sym typeface="Symbol" pitchFamily="18" charset="2"/>
              </a:rPr>
              <a:t>，通用串行总线。</a:t>
            </a:r>
          </a:p>
          <a:p>
            <a:r>
              <a:rPr lang="zh-CN" altLang="en-US">
                <a:sym typeface="Symbol" pitchFamily="18" charset="2"/>
              </a:rPr>
              <a:t>由</a:t>
            </a:r>
            <a:r>
              <a:rPr lang="en-US" altLang="zh-CN">
                <a:sym typeface="Symbol" pitchFamily="18" charset="2"/>
              </a:rPr>
              <a:t>Compaq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Hewlett-Packard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Intel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Lucent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Microsoft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NEC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Philips 7</a:t>
            </a:r>
            <a:r>
              <a:rPr lang="zh-CN" altLang="en-US">
                <a:sym typeface="Symbol" pitchFamily="18" charset="2"/>
              </a:rPr>
              <a:t>家公司联合开发。</a:t>
            </a:r>
          </a:p>
          <a:p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总线信号：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VBUS</a:t>
            </a:r>
            <a:r>
              <a:rPr lang="zh-CN" altLang="en-US" sz="2400">
                <a:sym typeface="Symbol" pitchFamily="18" charset="2"/>
              </a:rPr>
              <a:t>（电源）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GND</a:t>
            </a:r>
            <a:r>
              <a:rPr lang="zh-CN" altLang="en-US" sz="2400">
                <a:sym typeface="Symbol" pitchFamily="18" charset="2"/>
              </a:rPr>
              <a:t>（地）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D+</a:t>
            </a:r>
            <a:r>
              <a:rPr lang="zh-CN" altLang="en-US" sz="2400">
                <a:sym typeface="Symbol" pitchFamily="18" charset="2"/>
              </a:rPr>
              <a:t>（信号正端）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D-</a:t>
            </a:r>
            <a:r>
              <a:rPr lang="zh-CN" altLang="en-US" sz="2400">
                <a:sym typeface="Symbol" pitchFamily="18" charset="2"/>
              </a:rPr>
              <a:t>（信号负端）</a:t>
            </a:r>
          </a:p>
          <a:p>
            <a:r>
              <a:rPr lang="zh-CN" altLang="en-US">
                <a:sym typeface="Symbol" pitchFamily="18" charset="2"/>
              </a:rPr>
              <a:t>三种传输速：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高速（</a:t>
            </a:r>
            <a:r>
              <a:rPr lang="en-US" altLang="zh-CN" sz="2400">
                <a:sym typeface="Symbol" pitchFamily="18" charset="2"/>
              </a:rPr>
              <a:t>high-speed</a:t>
            </a:r>
            <a:r>
              <a:rPr lang="zh-CN" altLang="en-US" sz="2400">
                <a:sym typeface="Symbol" pitchFamily="18" charset="2"/>
              </a:rPr>
              <a:t>），传输位速率为</a:t>
            </a:r>
            <a:r>
              <a:rPr lang="en-US" altLang="zh-CN" sz="2400">
                <a:sym typeface="Symbol" pitchFamily="18" charset="2"/>
              </a:rPr>
              <a:t>480Mb/s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全速（</a:t>
            </a:r>
            <a:r>
              <a:rPr lang="en-US" altLang="zh-CN" sz="2400">
                <a:sym typeface="Symbol" pitchFamily="18" charset="2"/>
              </a:rPr>
              <a:t>full-speed</a:t>
            </a:r>
            <a:r>
              <a:rPr lang="zh-CN" altLang="en-US" sz="2400">
                <a:sym typeface="Symbol" pitchFamily="18" charset="2"/>
              </a:rPr>
              <a:t>），传输位速率为</a:t>
            </a:r>
            <a:r>
              <a:rPr lang="en-US" altLang="zh-CN" sz="2400">
                <a:sym typeface="Symbol" pitchFamily="18" charset="2"/>
              </a:rPr>
              <a:t>12Mb/s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低速（</a:t>
            </a:r>
            <a:r>
              <a:rPr lang="en-US" altLang="zh-CN" sz="2400">
                <a:sym typeface="Symbol" pitchFamily="18" charset="2"/>
              </a:rPr>
              <a:t>low-speed</a:t>
            </a:r>
            <a:r>
              <a:rPr lang="zh-CN" altLang="en-US" sz="2400">
                <a:sym typeface="Symbol" pitchFamily="18" charset="2"/>
              </a:rPr>
              <a:t>），传输位速率为</a:t>
            </a:r>
            <a:r>
              <a:rPr lang="en-US" altLang="zh-CN" sz="2400">
                <a:sym typeface="Symbol" pitchFamily="18" charset="2"/>
              </a:rPr>
              <a:t>1.5Mb/s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47C0A-2AE1-48D7-80C8-9F538ABDFD5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2. USB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688012"/>
          </a:xfrm>
        </p:spPr>
        <p:txBody>
          <a:bodyPr/>
          <a:lstStyle/>
          <a:p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总线的特点：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性能优良。快速、双向、低成本、可热插拔。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即插即用。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适用范围宽。最多</a:t>
            </a:r>
            <a:r>
              <a:rPr lang="en-US" altLang="zh-CN" sz="2400">
                <a:sym typeface="Symbol" pitchFamily="18" charset="2"/>
              </a:rPr>
              <a:t>127</a:t>
            </a:r>
            <a:r>
              <a:rPr lang="zh-CN" altLang="en-US" sz="2400">
                <a:sym typeface="Symbol" pitchFamily="18" charset="2"/>
              </a:rPr>
              <a:t>个物理设备；允许接入复合设备。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支持实时数据操作。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灵活。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健壮。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与</a:t>
            </a:r>
            <a:r>
              <a:rPr lang="en-US" altLang="zh-CN" sz="2400">
                <a:sym typeface="Symbol" pitchFamily="18" charset="2"/>
              </a:rPr>
              <a:t>PC</a:t>
            </a:r>
            <a:r>
              <a:rPr lang="zh-CN" altLang="en-US" sz="2400">
                <a:sym typeface="Symbol" pitchFamily="18" charset="2"/>
              </a:rPr>
              <a:t>工业有协同作用。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提供低成本实现方案。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在一个系统中支持多个</a:t>
            </a:r>
            <a:r>
              <a:rPr lang="en-US" altLang="zh-CN" sz="2400">
                <a:sym typeface="Symbol" pitchFamily="18" charset="2"/>
              </a:rPr>
              <a:t>USB</a:t>
            </a:r>
            <a:r>
              <a:rPr lang="zh-CN" altLang="en-US" sz="2400">
                <a:sym typeface="Symbol" pitchFamily="18" charset="2"/>
              </a:rPr>
              <a:t>主机控制器。</a:t>
            </a:r>
          </a:p>
          <a:p>
            <a:pPr lvl="1"/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AC0B4-AEB7-4919-9ABD-E51EE3304576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2. USB</a:t>
            </a:r>
            <a:r>
              <a:rPr lang="zh-CN" altLang="en-US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2300"/>
            <a:ext cx="8362950" cy="59753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3.0</a:t>
            </a:r>
            <a:endParaRPr lang="en-US" altLang="zh-CN" sz="2400">
              <a:sym typeface="Symbol" pitchFamily="18" charset="2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ym typeface="Symbol" pitchFamily="18" charset="2"/>
              </a:rPr>
              <a:t>速度：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Low-Speed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1.5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Full-Speed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12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High-Speed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480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Super-Speed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5.0 Gbps</a:t>
            </a:r>
          </a:p>
        </p:txBody>
      </p:sp>
      <p:sp>
        <p:nvSpPr>
          <p:cNvPr id="1829892" name="AutoShape 4"/>
          <p:cNvSpPr>
            <a:spLocks noChangeArrowheads="1"/>
          </p:cNvSpPr>
          <p:nvPr/>
        </p:nvSpPr>
        <p:spPr bwMode="auto">
          <a:xfrm rot="5400000">
            <a:off x="3130550" y="2493963"/>
            <a:ext cx="2663825" cy="4679950"/>
          </a:xfrm>
          <a:prstGeom prst="can">
            <a:avLst>
              <a:gd name="adj" fmla="val 12908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27" name="Group 39"/>
          <p:cNvGrpSpPr>
            <a:grpSpLocks/>
          </p:cNvGrpSpPr>
          <p:nvPr/>
        </p:nvGrpSpPr>
        <p:grpSpPr bwMode="auto">
          <a:xfrm>
            <a:off x="2482850" y="41132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28" name="Freeform 4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29" name="Freeform 4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0" name="Freeform 4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1" name="Freeform 4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2" name="Freeform 4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3" name="Freeform 4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4" name="Freeform 4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5" name="Freeform 4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6" name="Rectangle 4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7" name="Rectangle 4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38" name="Line 50"/>
          <p:cNvSpPr>
            <a:spLocks noChangeShapeType="1"/>
          </p:cNvSpPr>
          <p:nvPr/>
        </p:nvSpPr>
        <p:spPr bwMode="auto">
          <a:xfrm flipH="1">
            <a:off x="2266950" y="41862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39" name="Line 51"/>
          <p:cNvSpPr>
            <a:spLocks noChangeShapeType="1"/>
          </p:cNvSpPr>
          <p:nvPr/>
        </p:nvSpPr>
        <p:spPr bwMode="auto">
          <a:xfrm flipH="1">
            <a:off x="2266950" y="44021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40" name="Group 52"/>
          <p:cNvGrpSpPr>
            <a:grpSpLocks/>
          </p:cNvGrpSpPr>
          <p:nvPr/>
        </p:nvGrpSpPr>
        <p:grpSpPr bwMode="auto">
          <a:xfrm>
            <a:off x="4498975" y="41132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41" name="Freeform 5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2" name="Freeform 5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3" name="Freeform 5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4" name="Freeform 5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5" name="Freeform 5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6" name="Freeform 5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7" name="Freeform 5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8" name="Freeform 6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9" name="Rectangle 6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50" name="Rectangle 6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51" name="Line 63"/>
          <p:cNvSpPr>
            <a:spLocks noChangeShapeType="1"/>
          </p:cNvSpPr>
          <p:nvPr/>
        </p:nvSpPr>
        <p:spPr bwMode="auto">
          <a:xfrm flipH="1">
            <a:off x="6083300" y="41862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2" name="Line 64"/>
          <p:cNvSpPr>
            <a:spLocks noChangeShapeType="1"/>
          </p:cNvSpPr>
          <p:nvPr/>
        </p:nvSpPr>
        <p:spPr bwMode="auto">
          <a:xfrm flipH="1">
            <a:off x="6083300" y="44021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3" name="Line 65"/>
          <p:cNvSpPr>
            <a:spLocks noChangeShapeType="1"/>
          </p:cNvSpPr>
          <p:nvPr/>
        </p:nvSpPr>
        <p:spPr bwMode="auto">
          <a:xfrm flipH="1">
            <a:off x="4138613" y="41862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4" name="Line 66"/>
          <p:cNvSpPr>
            <a:spLocks noChangeShapeType="1"/>
          </p:cNvSpPr>
          <p:nvPr/>
        </p:nvSpPr>
        <p:spPr bwMode="auto">
          <a:xfrm flipH="1">
            <a:off x="4138613" y="44021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5" name="Line 67"/>
          <p:cNvSpPr>
            <a:spLocks noChangeShapeType="1"/>
          </p:cNvSpPr>
          <p:nvPr/>
        </p:nvSpPr>
        <p:spPr bwMode="auto">
          <a:xfrm flipH="1">
            <a:off x="1690688" y="41862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6" name="Line 68"/>
          <p:cNvSpPr>
            <a:spLocks noChangeShapeType="1"/>
          </p:cNvSpPr>
          <p:nvPr/>
        </p:nvSpPr>
        <p:spPr bwMode="auto">
          <a:xfrm flipH="1">
            <a:off x="1690688" y="44021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57" name="Group 69"/>
          <p:cNvGrpSpPr>
            <a:grpSpLocks/>
          </p:cNvGrpSpPr>
          <p:nvPr/>
        </p:nvGrpSpPr>
        <p:grpSpPr bwMode="auto">
          <a:xfrm>
            <a:off x="2482850" y="465296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58" name="Freeform 7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59" name="Freeform 7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0" name="Freeform 7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1" name="Freeform 7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2" name="Freeform 7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3" name="Freeform 7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4" name="Freeform 7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5" name="Freeform 7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6" name="Rectangle 7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7" name="Rectangle 7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68" name="Line 80"/>
          <p:cNvSpPr>
            <a:spLocks noChangeShapeType="1"/>
          </p:cNvSpPr>
          <p:nvPr/>
        </p:nvSpPr>
        <p:spPr bwMode="auto">
          <a:xfrm flipH="1">
            <a:off x="2266950" y="47259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69" name="Line 81"/>
          <p:cNvSpPr>
            <a:spLocks noChangeShapeType="1"/>
          </p:cNvSpPr>
          <p:nvPr/>
        </p:nvSpPr>
        <p:spPr bwMode="auto">
          <a:xfrm flipH="1">
            <a:off x="2266950" y="49418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70" name="Group 82"/>
          <p:cNvGrpSpPr>
            <a:grpSpLocks/>
          </p:cNvGrpSpPr>
          <p:nvPr/>
        </p:nvGrpSpPr>
        <p:grpSpPr bwMode="auto">
          <a:xfrm>
            <a:off x="4498975" y="465296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71" name="Freeform 8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2" name="Freeform 8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3" name="Freeform 8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4" name="Freeform 8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5" name="Freeform 8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6" name="Freeform 8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7" name="Freeform 8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8" name="Freeform 9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9" name="Rectangle 9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80" name="Rectangle 9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81" name="Line 93"/>
          <p:cNvSpPr>
            <a:spLocks noChangeShapeType="1"/>
          </p:cNvSpPr>
          <p:nvPr/>
        </p:nvSpPr>
        <p:spPr bwMode="auto">
          <a:xfrm flipH="1">
            <a:off x="6083300" y="472598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2" name="Line 94"/>
          <p:cNvSpPr>
            <a:spLocks noChangeShapeType="1"/>
          </p:cNvSpPr>
          <p:nvPr/>
        </p:nvSpPr>
        <p:spPr bwMode="auto">
          <a:xfrm flipH="1">
            <a:off x="6083300" y="494188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3" name="Line 95"/>
          <p:cNvSpPr>
            <a:spLocks noChangeShapeType="1"/>
          </p:cNvSpPr>
          <p:nvPr/>
        </p:nvSpPr>
        <p:spPr bwMode="auto">
          <a:xfrm flipH="1">
            <a:off x="4138613" y="472598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4" name="Line 96"/>
          <p:cNvSpPr>
            <a:spLocks noChangeShapeType="1"/>
          </p:cNvSpPr>
          <p:nvPr/>
        </p:nvSpPr>
        <p:spPr bwMode="auto">
          <a:xfrm flipH="1">
            <a:off x="4138613" y="494188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5" name="Line 97"/>
          <p:cNvSpPr>
            <a:spLocks noChangeShapeType="1"/>
          </p:cNvSpPr>
          <p:nvPr/>
        </p:nvSpPr>
        <p:spPr bwMode="auto">
          <a:xfrm flipH="1">
            <a:off x="1690688" y="472598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6" name="Line 98"/>
          <p:cNvSpPr>
            <a:spLocks noChangeShapeType="1"/>
          </p:cNvSpPr>
          <p:nvPr/>
        </p:nvSpPr>
        <p:spPr bwMode="auto">
          <a:xfrm flipH="1">
            <a:off x="1690688" y="494188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87" name="Group 99"/>
          <p:cNvGrpSpPr>
            <a:grpSpLocks/>
          </p:cNvGrpSpPr>
          <p:nvPr/>
        </p:nvGrpSpPr>
        <p:grpSpPr bwMode="auto">
          <a:xfrm>
            <a:off x="2482850" y="52308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88" name="Freeform 10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89" name="Freeform 10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0" name="Freeform 10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1" name="Freeform 10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2" name="Freeform 10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3" name="Freeform 10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4" name="Freeform 10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5" name="Freeform 10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6" name="Rectangle 10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7" name="Rectangle 10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98" name="Line 110"/>
          <p:cNvSpPr>
            <a:spLocks noChangeShapeType="1"/>
          </p:cNvSpPr>
          <p:nvPr/>
        </p:nvSpPr>
        <p:spPr bwMode="auto">
          <a:xfrm flipH="1">
            <a:off x="2266950" y="53038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99" name="Line 111"/>
          <p:cNvSpPr>
            <a:spLocks noChangeShapeType="1"/>
          </p:cNvSpPr>
          <p:nvPr/>
        </p:nvSpPr>
        <p:spPr bwMode="auto">
          <a:xfrm flipH="1">
            <a:off x="2266950" y="55197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0000" name="Group 112"/>
          <p:cNvGrpSpPr>
            <a:grpSpLocks/>
          </p:cNvGrpSpPr>
          <p:nvPr/>
        </p:nvGrpSpPr>
        <p:grpSpPr bwMode="auto">
          <a:xfrm>
            <a:off x="4498975" y="52308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30001" name="Freeform 11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2" name="Freeform 11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3" name="Freeform 11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4" name="Freeform 11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5" name="Freeform 11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6" name="Freeform 11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7" name="Freeform 11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8" name="Freeform 12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9" name="Rectangle 12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10" name="Rectangle 12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0011" name="Line 123"/>
          <p:cNvSpPr>
            <a:spLocks noChangeShapeType="1"/>
          </p:cNvSpPr>
          <p:nvPr/>
        </p:nvSpPr>
        <p:spPr bwMode="auto">
          <a:xfrm flipH="1">
            <a:off x="6083300" y="53038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2" name="Line 124"/>
          <p:cNvSpPr>
            <a:spLocks noChangeShapeType="1"/>
          </p:cNvSpPr>
          <p:nvPr/>
        </p:nvSpPr>
        <p:spPr bwMode="auto">
          <a:xfrm flipH="1">
            <a:off x="6083300" y="55197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3" name="Line 125"/>
          <p:cNvSpPr>
            <a:spLocks noChangeShapeType="1"/>
          </p:cNvSpPr>
          <p:nvPr/>
        </p:nvSpPr>
        <p:spPr bwMode="auto">
          <a:xfrm flipH="1">
            <a:off x="4138613" y="53038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4" name="Line 126"/>
          <p:cNvSpPr>
            <a:spLocks noChangeShapeType="1"/>
          </p:cNvSpPr>
          <p:nvPr/>
        </p:nvSpPr>
        <p:spPr bwMode="auto">
          <a:xfrm flipH="1">
            <a:off x="4138613" y="55197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5" name="Line 127"/>
          <p:cNvSpPr>
            <a:spLocks noChangeShapeType="1"/>
          </p:cNvSpPr>
          <p:nvPr/>
        </p:nvSpPr>
        <p:spPr bwMode="auto">
          <a:xfrm flipH="1">
            <a:off x="1690688" y="53038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6" name="Line 128"/>
          <p:cNvSpPr>
            <a:spLocks noChangeShapeType="1"/>
          </p:cNvSpPr>
          <p:nvPr/>
        </p:nvSpPr>
        <p:spPr bwMode="auto">
          <a:xfrm flipH="1">
            <a:off x="1690688" y="55197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7" name="Line 129"/>
          <p:cNvSpPr>
            <a:spLocks noChangeShapeType="1"/>
          </p:cNvSpPr>
          <p:nvPr/>
        </p:nvSpPr>
        <p:spPr bwMode="auto">
          <a:xfrm flipH="1">
            <a:off x="1690688" y="3862388"/>
            <a:ext cx="55451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8" name="Line 130"/>
          <p:cNvSpPr>
            <a:spLocks noChangeShapeType="1"/>
          </p:cNvSpPr>
          <p:nvPr/>
        </p:nvSpPr>
        <p:spPr bwMode="auto">
          <a:xfrm flipH="1">
            <a:off x="1690688" y="5878513"/>
            <a:ext cx="55451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9" name="Text Box 131"/>
          <p:cNvSpPr txBox="1">
            <a:spLocks noChangeArrowheads="1"/>
          </p:cNvSpPr>
          <p:nvPr/>
        </p:nvSpPr>
        <p:spPr bwMode="auto">
          <a:xfrm>
            <a:off x="539750" y="364648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V</a:t>
            </a:r>
            <a:r>
              <a:rPr lang="en-US" altLang="zh-CN" sz="1400">
                <a:latin typeface="Arial" charset="0"/>
              </a:rPr>
              <a:t>BUS</a:t>
            </a:r>
          </a:p>
        </p:txBody>
      </p:sp>
      <p:sp>
        <p:nvSpPr>
          <p:cNvPr id="1830020" name="Text Box 132"/>
          <p:cNvSpPr txBox="1">
            <a:spLocks noChangeArrowheads="1"/>
          </p:cNvSpPr>
          <p:nvPr/>
        </p:nvSpPr>
        <p:spPr bwMode="auto">
          <a:xfrm>
            <a:off x="539750" y="569753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GND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1" name="Text Box 133"/>
          <p:cNvSpPr txBox="1">
            <a:spLocks noChangeArrowheads="1"/>
          </p:cNvSpPr>
          <p:nvPr/>
        </p:nvSpPr>
        <p:spPr bwMode="auto">
          <a:xfrm>
            <a:off x="539750" y="39687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D+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2" name="Text Box 134"/>
          <p:cNvSpPr txBox="1">
            <a:spLocks noChangeArrowheads="1"/>
          </p:cNvSpPr>
          <p:nvPr/>
        </p:nvSpPr>
        <p:spPr bwMode="auto">
          <a:xfrm>
            <a:off x="541338" y="422116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D-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3" name="Text Box 135"/>
          <p:cNvSpPr txBox="1">
            <a:spLocks noChangeArrowheads="1"/>
          </p:cNvSpPr>
          <p:nvPr/>
        </p:nvSpPr>
        <p:spPr bwMode="auto">
          <a:xfrm>
            <a:off x="539750" y="451008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SSTX+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4" name="Text Box 136"/>
          <p:cNvSpPr txBox="1">
            <a:spLocks noChangeArrowheads="1"/>
          </p:cNvSpPr>
          <p:nvPr/>
        </p:nvSpPr>
        <p:spPr bwMode="auto">
          <a:xfrm>
            <a:off x="539750" y="4760913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SSTX-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5" name="Text Box 137"/>
          <p:cNvSpPr txBox="1">
            <a:spLocks noChangeArrowheads="1"/>
          </p:cNvSpPr>
          <p:nvPr/>
        </p:nvSpPr>
        <p:spPr bwMode="auto">
          <a:xfrm>
            <a:off x="539750" y="50863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SSRX+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6" name="Text Box 138"/>
          <p:cNvSpPr txBox="1">
            <a:spLocks noChangeArrowheads="1"/>
          </p:cNvSpPr>
          <p:nvPr/>
        </p:nvSpPr>
        <p:spPr bwMode="auto">
          <a:xfrm>
            <a:off x="539750" y="5337175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SSRX-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7" name="Text Box 139"/>
          <p:cNvSpPr txBox="1">
            <a:spLocks noChangeArrowheads="1"/>
          </p:cNvSpPr>
          <p:nvPr/>
        </p:nvSpPr>
        <p:spPr bwMode="auto">
          <a:xfrm>
            <a:off x="7237413" y="364648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V</a:t>
            </a:r>
            <a:r>
              <a:rPr lang="en-US" altLang="zh-CN" sz="1400">
                <a:latin typeface="Arial" charset="0"/>
              </a:rPr>
              <a:t>BUS</a:t>
            </a:r>
          </a:p>
        </p:txBody>
      </p:sp>
      <p:sp>
        <p:nvSpPr>
          <p:cNvPr id="1830028" name="Text Box 140"/>
          <p:cNvSpPr txBox="1">
            <a:spLocks noChangeArrowheads="1"/>
          </p:cNvSpPr>
          <p:nvPr/>
        </p:nvSpPr>
        <p:spPr bwMode="auto">
          <a:xfrm>
            <a:off x="7237413" y="3968750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D+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9" name="Text Box 141"/>
          <p:cNvSpPr txBox="1">
            <a:spLocks noChangeArrowheads="1"/>
          </p:cNvSpPr>
          <p:nvPr/>
        </p:nvSpPr>
        <p:spPr bwMode="auto">
          <a:xfrm>
            <a:off x="7237413" y="422116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D-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0" name="Text Box 142"/>
          <p:cNvSpPr txBox="1">
            <a:spLocks noChangeArrowheads="1"/>
          </p:cNvSpPr>
          <p:nvPr/>
        </p:nvSpPr>
        <p:spPr bwMode="auto">
          <a:xfrm>
            <a:off x="7237413" y="451008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SSRX+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1" name="Text Box 143"/>
          <p:cNvSpPr txBox="1">
            <a:spLocks noChangeArrowheads="1"/>
          </p:cNvSpPr>
          <p:nvPr/>
        </p:nvSpPr>
        <p:spPr bwMode="auto">
          <a:xfrm>
            <a:off x="7237413" y="476091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SSRX-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2" name="Text Box 144"/>
          <p:cNvSpPr txBox="1">
            <a:spLocks noChangeArrowheads="1"/>
          </p:cNvSpPr>
          <p:nvPr/>
        </p:nvSpPr>
        <p:spPr bwMode="auto">
          <a:xfrm>
            <a:off x="7235825" y="50863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SSTX+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3" name="Text Box 145"/>
          <p:cNvSpPr txBox="1">
            <a:spLocks noChangeArrowheads="1"/>
          </p:cNvSpPr>
          <p:nvPr/>
        </p:nvSpPr>
        <p:spPr bwMode="auto">
          <a:xfrm>
            <a:off x="7235825" y="5337175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SSTX-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4" name="Text Box 146"/>
          <p:cNvSpPr txBox="1">
            <a:spLocks noChangeArrowheads="1"/>
          </p:cNvSpPr>
          <p:nvPr/>
        </p:nvSpPr>
        <p:spPr bwMode="auto">
          <a:xfrm>
            <a:off x="7237413" y="569753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GND</a:t>
            </a:r>
            <a:endParaRPr lang="en-US" altLang="zh-CN" sz="1400">
              <a:latin typeface="Arial" charset="0"/>
            </a:endParaRPr>
          </a:p>
        </p:txBody>
      </p:sp>
      <p:pic>
        <p:nvPicPr>
          <p:cNvPr id="1830036" name="Picture 1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549275"/>
            <a:ext cx="2735262" cy="2511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1830037" name="Picture 14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1017588"/>
            <a:ext cx="1195388" cy="898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0ACE63-6CA6-4B7C-A41C-57585A14168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      </a:t>
            </a:r>
            <a:r>
              <a:rPr lang="en-US" altLang="zh-CN">
                <a:solidFill>
                  <a:srgbClr val="008000"/>
                </a:solidFill>
              </a:rPr>
              <a:t>3. </a:t>
            </a:r>
            <a:r>
              <a:rPr lang="zh-CN" altLang="en-US">
                <a:solidFill>
                  <a:srgbClr val="008000"/>
                </a:solidFill>
              </a:rPr>
              <a:t>总线的应用</a:t>
            </a:r>
          </a:p>
        </p:txBody>
      </p:sp>
      <p:sp>
        <p:nvSpPr>
          <p:cNvPr id="1818628" name="Text Box 4"/>
          <p:cNvSpPr txBox="1">
            <a:spLocks noChangeArrowheads="1"/>
          </p:cNvSpPr>
          <p:nvPr/>
        </p:nvSpPr>
        <p:spPr bwMode="auto">
          <a:xfrm>
            <a:off x="1187450" y="6165850"/>
            <a:ext cx="6767513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8.16  </a:t>
            </a:r>
            <a:r>
              <a:rPr lang="zh-CN" altLang="en-US"/>
              <a:t>采用</a:t>
            </a:r>
            <a:r>
              <a:rPr lang="en-US" altLang="zh-CN"/>
              <a:t>Intel955</a:t>
            </a:r>
            <a:r>
              <a:rPr lang="zh-CN" altLang="en-US"/>
              <a:t>芯片组的</a:t>
            </a:r>
            <a:r>
              <a:rPr lang="en-US" altLang="zh-CN"/>
              <a:t>PC</a:t>
            </a:r>
            <a:r>
              <a:rPr lang="zh-CN" altLang="en-US"/>
              <a:t>机系统</a:t>
            </a:r>
          </a:p>
        </p:txBody>
      </p:sp>
      <p:pic>
        <p:nvPicPr>
          <p:cNvPr id="18186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88" y="620713"/>
            <a:ext cx="7286625" cy="5495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C5D3C-B0E4-45E0-A336-C97529E1C351}" type="slidenum">
              <a:rPr lang="zh-CN" altLang="en-US"/>
              <a:pPr/>
              <a:t>48</a:t>
            </a:fld>
            <a:endParaRPr lang="en-US" altLang="zh-CN"/>
          </a:p>
        </p:txBody>
      </p:sp>
      <p:pic>
        <p:nvPicPr>
          <p:cNvPr id="18196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3750" y="44450"/>
            <a:ext cx="5748338" cy="6742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4608513" cy="10080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itchFamily="18" charset="2"/>
              </a:rPr>
              <a:t>Intel® 975X Express Chipset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itchFamily="18" charset="2"/>
              </a:rPr>
              <a:t>System Block Diagram Example</a:t>
            </a:r>
            <a:endParaRPr lang="zh-CN" altLang="en-US" sz="240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20675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8.3  </a:t>
            </a:r>
            <a:r>
              <a:rPr lang="zh-CN" altLang="en-US" sz="4200">
                <a:ea typeface="楷体_GB2312" pitchFamily="49" charset="-122"/>
              </a:rPr>
              <a:t>输入输出接口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34E06-B87E-4393-85CB-B0659926364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77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</a:t>
            </a:r>
            <a:r>
              <a:rPr lang="zh-CN" altLang="en-US"/>
              <a:t>总线与输入输出系统概述</a:t>
            </a:r>
          </a:p>
        </p:txBody>
      </p:sp>
      <p:sp>
        <p:nvSpPr>
          <p:cNvPr id="1775626" name="Line 10"/>
          <p:cNvSpPr>
            <a:spLocks noChangeShapeType="1"/>
          </p:cNvSpPr>
          <p:nvPr/>
        </p:nvSpPr>
        <p:spPr bwMode="auto">
          <a:xfrm>
            <a:off x="3922713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7" name="Line 11"/>
          <p:cNvSpPr>
            <a:spLocks noChangeShapeType="1"/>
          </p:cNvSpPr>
          <p:nvPr/>
        </p:nvSpPr>
        <p:spPr bwMode="auto">
          <a:xfrm>
            <a:off x="3419475" y="18446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0" name="Line 14"/>
          <p:cNvSpPr>
            <a:spLocks noChangeShapeType="1"/>
          </p:cNvSpPr>
          <p:nvPr/>
        </p:nvSpPr>
        <p:spPr bwMode="auto">
          <a:xfrm>
            <a:off x="3922713" y="27082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2" name="Line 16"/>
          <p:cNvSpPr>
            <a:spLocks noChangeShapeType="1"/>
          </p:cNvSpPr>
          <p:nvPr/>
        </p:nvSpPr>
        <p:spPr bwMode="auto">
          <a:xfrm>
            <a:off x="4930775" y="18446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3" name="Line 17"/>
          <p:cNvSpPr>
            <a:spLocks noChangeShapeType="1"/>
          </p:cNvSpPr>
          <p:nvPr/>
        </p:nvSpPr>
        <p:spPr bwMode="auto">
          <a:xfrm>
            <a:off x="2411413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5" name="Line 19"/>
          <p:cNvSpPr>
            <a:spLocks noChangeShapeType="1"/>
          </p:cNvSpPr>
          <p:nvPr/>
        </p:nvSpPr>
        <p:spPr bwMode="auto">
          <a:xfrm>
            <a:off x="5435600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7" name="Line 21"/>
          <p:cNvSpPr>
            <a:spLocks noChangeShapeType="1"/>
          </p:cNvSpPr>
          <p:nvPr/>
        </p:nvSpPr>
        <p:spPr bwMode="auto">
          <a:xfrm>
            <a:off x="2411413" y="2709863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9" name="Line 23"/>
          <p:cNvSpPr>
            <a:spLocks noChangeShapeType="1"/>
          </p:cNvSpPr>
          <p:nvPr/>
        </p:nvSpPr>
        <p:spPr bwMode="auto">
          <a:xfrm>
            <a:off x="5435600" y="2709863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2" name="Line 26"/>
          <p:cNvSpPr>
            <a:spLocks noChangeShapeType="1"/>
          </p:cNvSpPr>
          <p:nvPr/>
        </p:nvSpPr>
        <p:spPr bwMode="auto">
          <a:xfrm>
            <a:off x="3419475" y="3141663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3" name="Line 27"/>
          <p:cNvSpPr>
            <a:spLocks noChangeShapeType="1"/>
          </p:cNvSpPr>
          <p:nvPr/>
        </p:nvSpPr>
        <p:spPr bwMode="auto">
          <a:xfrm>
            <a:off x="3419475" y="4437063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4" name="Line 28"/>
          <p:cNvSpPr>
            <a:spLocks noChangeShapeType="1"/>
          </p:cNvSpPr>
          <p:nvPr/>
        </p:nvSpPr>
        <p:spPr bwMode="auto">
          <a:xfrm>
            <a:off x="754063" y="4870450"/>
            <a:ext cx="36004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6" name="Line 30"/>
          <p:cNvSpPr>
            <a:spLocks noChangeShapeType="1"/>
          </p:cNvSpPr>
          <p:nvPr/>
        </p:nvSpPr>
        <p:spPr bwMode="auto">
          <a:xfrm>
            <a:off x="1185863" y="4868863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8" name="Line 32"/>
          <p:cNvSpPr>
            <a:spLocks noChangeShapeType="1"/>
          </p:cNvSpPr>
          <p:nvPr/>
        </p:nvSpPr>
        <p:spPr bwMode="auto">
          <a:xfrm>
            <a:off x="2552700" y="4870450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0" name="Line 34"/>
          <p:cNvSpPr>
            <a:spLocks noChangeShapeType="1"/>
          </p:cNvSpPr>
          <p:nvPr/>
        </p:nvSpPr>
        <p:spPr bwMode="auto">
          <a:xfrm>
            <a:off x="3921125" y="4870450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4" name="Line 38"/>
          <p:cNvSpPr>
            <a:spLocks noChangeShapeType="1"/>
          </p:cNvSpPr>
          <p:nvPr/>
        </p:nvSpPr>
        <p:spPr bwMode="auto">
          <a:xfrm>
            <a:off x="5003800" y="3141663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5" name="Line 39"/>
          <p:cNvSpPr>
            <a:spLocks noChangeShapeType="1"/>
          </p:cNvSpPr>
          <p:nvPr/>
        </p:nvSpPr>
        <p:spPr bwMode="auto">
          <a:xfrm>
            <a:off x="5003800" y="4437063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6" name="Line 40"/>
          <p:cNvSpPr>
            <a:spLocks noChangeShapeType="1"/>
          </p:cNvSpPr>
          <p:nvPr/>
        </p:nvSpPr>
        <p:spPr bwMode="auto">
          <a:xfrm>
            <a:off x="4572000" y="4870450"/>
            <a:ext cx="360045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8" name="Line 42"/>
          <p:cNvSpPr>
            <a:spLocks noChangeShapeType="1"/>
          </p:cNvSpPr>
          <p:nvPr/>
        </p:nvSpPr>
        <p:spPr bwMode="auto">
          <a:xfrm>
            <a:off x="5648325" y="4870450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60" name="Line 44"/>
          <p:cNvSpPr>
            <a:spLocks noChangeShapeType="1"/>
          </p:cNvSpPr>
          <p:nvPr/>
        </p:nvSpPr>
        <p:spPr bwMode="auto">
          <a:xfrm>
            <a:off x="7016750" y="4870450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0" name="Rectangle 4"/>
          <p:cNvSpPr>
            <a:spLocks noChangeArrowheads="1"/>
          </p:cNvSpPr>
          <p:nvPr/>
        </p:nvSpPr>
        <p:spPr bwMode="auto">
          <a:xfrm>
            <a:off x="2914650" y="9810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28" name="Rectangle 12"/>
          <p:cNvSpPr>
            <a:spLocks noChangeArrowheads="1"/>
          </p:cNvSpPr>
          <p:nvPr/>
        </p:nvSpPr>
        <p:spPr bwMode="auto">
          <a:xfrm>
            <a:off x="4427538" y="9810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29" name="Rectangle 13"/>
          <p:cNvSpPr>
            <a:spLocks noChangeArrowheads="1"/>
          </p:cNvSpPr>
          <p:nvPr/>
        </p:nvSpPr>
        <p:spPr bwMode="auto">
          <a:xfrm>
            <a:off x="2914650" y="22764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31" name="Rectangle 15"/>
          <p:cNvSpPr>
            <a:spLocks noChangeArrowheads="1"/>
          </p:cNvSpPr>
          <p:nvPr/>
        </p:nvSpPr>
        <p:spPr bwMode="auto">
          <a:xfrm>
            <a:off x="4427538" y="22764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34" name="Rectangle 18"/>
          <p:cNvSpPr>
            <a:spLocks noChangeArrowheads="1"/>
          </p:cNvSpPr>
          <p:nvPr/>
        </p:nvSpPr>
        <p:spPr bwMode="auto">
          <a:xfrm>
            <a:off x="1403350" y="981075"/>
            <a:ext cx="1009650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36" name="Rectangle 20"/>
          <p:cNvSpPr>
            <a:spLocks noChangeArrowheads="1"/>
          </p:cNvSpPr>
          <p:nvPr/>
        </p:nvSpPr>
        <p:spPr bwMode="auto">
          <a:xfrm>
            <a:off x="5938838" y="981075"/>
            <a:ext cx="1009650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38" name="Rectangle 22"/>
          <p:cNvSpPr>
            <a:spLocks noChangeArrowheads="1"/>
          </p:cNvSpPr>
          <p:nvPr/>
        </p:nvSpPr>
        <p:spPr bwMode="auto">
          <a:xfrm>
            <a:off x="1403350" y="2278063"/>
            <a:ext cx="1009650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40" name="Rectangle 24"/>
          <p:cNvSpPr>
            <a:spLocks noChangeArrowheads="1"/>
          </p:cNvSpPr>
          <p:nvPr/>
        </p:nvSpPr>
        <p:spPr bwMode="auto">
          <a:xfrm>
            <a:off x="5938838" y="2278063"/>
            <a:ext cx="1009650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41" name="Rectangle 25"/>
          <p:cNvSpPr>
            <a:spLocks noChangeArrowheads="1"/>
          </p:cNvSpPr>
          <p:nvPr/>
        </p:nvSpPr>
        <p:spPr bwMode="auto">
          <a:xfrm>
            <a:off x="2843213" y="3573463"/>
            <a:ext cx="1152525" cy="865187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总线桥</a:t>
            </a:r>
          </a:p>
        </p:txBody>
      </p:sp>
      <p:sp>
        <p:nvSpPr>
          <p:cNvPr id="1775645" name="Rectangle 29"/>
          <p:cNvSpPr>
            <a:spLocks noChangeArrowheads="1"/>
          </p:cNvSpPr>
          <p:nvPr/>
        </p:nvSpPr>
        <p:spPr bwMode="auto">
          <a:xfrm>
            <a:off x="682625" y="5300663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47" name="Rectangle 31"/>
          <p:cNvSpPr>
            <a:spLocks noChangeArrowheads="1"/>
          </p:cNvSpPr>
          <p:nvPr/>
        </p:nvSpPr>
        <p:spPr bwMode="auto">
          <a:xfrm>
            <a:off x="2049463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49" name="Rectangle 33"/>
          <p:cNvSpPr>
            <a:spLocks noChangeArrowheads="1"/>
          </p:cNvSpPr>
          <p:nvPr/>
        </p:nvSpPr>
        <p:spPr bwMode="auto">
          <a:xfrm>
            <a:off x="3417888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53" name="Rectangle 37"/>
          <p:cNvSpPr>
            <a:spLocks noChangeArrowheads="1"/>
          </p:cNvSpPr>
          <p:nvPr/>
        </p:nvSpPr>
        <p:spPr bwMode="auto">
          <a:xfrm>
            <a:off x="4427538" y="3573463"/>
            <a:ext cx="1152525" cy="865187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总线桥</a:t>
            </a:r>
          </a:p>
        </p:txBody>
      </p:sp>
      <p:sp>
        <p:nvSpPr>
          <p:cNvPr id="1775657" name="Rectangle 41"/>
          <p:cNvSpPr>
            <a:spLocks noChangeArrowheads="1"/>
          </p:cNvSpPr>
          <p:nvPr/>
        </p:nvSpPr>
        <p:spPr bwMode="auto">
          <a:xfrm>
            <a:off x="5145088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59" name="Rectangle 43"/>
          <p:cNvSpPr>
            <a:spLocks noChangeArrowheads="1"/>
          </p:cNvSpPr>
          <p:nvPr/>
        </p:nvSpPr>
        <p:spPr bwMode="auto">
          <a:xfrm>
            <a:off x="6513513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723B9-0FB0-4E2C-BB27-4DFFD30C05F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82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</a:t>
            </a:r>
          </a:p>
        </p:txBody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362950" cy="4751387"/>
          </a:xfrm>
        </p:spPr>
        <p:txBody>
          <a:bodyPr/>
          <a:lstStyle/>
          <a:p>
            <a:r>
              <a:rPr lang="zh-CN" altLang="en-US"/>
              <a:t>输入输出系统的构成：</a:t>
            </a:r>
          </a:p>
          <a:p>
            <a:pPr lvl="1"/>
            <a:r>
              <a:rPr lang="en-US" altLang="zh-CN" sz="2400"/>
              <a:t>CPU</a:t>
            </a:r>
            <a:r>
              <a:rPr lang="zh-CN" altLang="en-US" sz="2400"/>
              <a:t>或</a:t>
            </a:r>
            <a:r>
              <a:rPr lang="en-US" altLang="zh-CN" sz="2400"/>
              <a:t>I/O</a:t>
            </a:r>
            <a:r>
              <a:rPr lang="zh-CN" altLang="en-US" sz="2400"/>
              <a:t>处理器</a:t>
            </a:r>
          </a:p>
          <a:p>
            <a:pPr lvl="1"/>
            <a:r>
              <a:rPr lang="zh-CN" altLang="en-US" sz="2400"/>
              <a:t>总线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接口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设备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管理控制软件</a:t>
            </a:r>
          </a:p>
          <a:p>
            <a:r>
              <a:rPr lang="zh-CN" altLang="en-US"/>
              <a:t>输入输出系统要解决的问题：</a:t>
            </a:r>
          </a:p>
          <a:p>
            <a:pPr lvl="1"/>
            <a:r>
              <a:rPr lang="zh-CN" altLang="en-US" sz="2400"/>
              <a:t>如何将</a:t>
            </a:r>
            <a:r>
              <a:rPr lang="en-US" altLang="zh-CN" sz="2400"/>
              <a:t>I/O</a:t>
            </a:r>
            <a:r>
              <a:rPr lang="zh-CN" altLang="en-US" sz="2400"/>
              <a:t>设备与计算机相连接</a:t>
            </a:r>
          </a:p>
          <a:p>
            <a:pPr lvl="1"/>
            <a:r>
              <a:rPr lang="zh-CN" altLang="en-US" sz="2400"/>
              <a:t>如何快速、有效地使</a:t>
            </a:r>
            <a:r>
              <a:rPr lang="en-US" altLang="zh-CN" sz="2400"/>
              <a:t>I/O</a:t>
            </a:r>
            <a:r>
              <a:rPr lang="zh-CN" altLang="en-US" sz="2400"/>
              <a:t>设备与计算机进行信息交换</a:t>
            </a:r>
          </a:p>
          <a:p>
            <a:r>
              <a:rPr lang="en-US" altLang="zh-CN"/>
              <a:t>I/O</a:t>
            </a:r>
            <a:r>
              <a:rPr lang="zh-CN" altLang="en-US"/>
              <a:t>接口</a:t>
            </a:r>
          </a:p>
        </p:txBody>
      </p:sp>
      <p:grpSp>
        <p:nvGrpSpPr>
          <p:cNvPr id="1821713" name="Group 17"/>
          <p:cNvGrpSpPr>
            <a:grpSpLocks/>
          </p:cNvGrpSpPr>
          <p:nvPr/>
        </p:nvGrpSpPr>
        <p:grpSpPr bwMode="auto">
          <a:xfrm>
            <a:off x="4140200" y="327025"/>
            <a:ext cx="4560888" cy="3267075"/>
            <a:chOff x="2608" y="206"/>
            <a:chExt cx="2873" cy="2058"/>
          </a:xfrm>
        </p:grpSpPr>
        <p:sp>
          <p:nvSpPr>
            <p:cNvPr id="1821701" name="Text Box 5"/>
            <p:cNvSpPr txBox="1">
              <a:spLocks noChangeAspect="1" noChangeArrowheads="1"/>
            </p:cNvSpPr>
            <p:nvPr/>
          </p:nvSpPr>
          <p:spPr bwMode="auto">
            <a:xfrm>
              <a:off x="3784" y="206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2400"/>
                <a:t>总线</a:t>
              </a:r>
            </a:p>
          </p:txBody>
        </p:sp>
        <p:sp>
          <p:nvSpPr>
            <p:cNvPr id="1821702" name="Text Box 6"/>
            <p:cNvSpPr txBox="1">
              <a:spLocks noChangeAspect="1" noChangeArrowheads="1"/>
            </p:cNvSpPr>
            <p:nvPr/>
          </p:nvSpPr>
          <p:spPr bwMode="auto">
            <a:xfrm>
              <a:off x="2790" y="848"/>
              <a:ext cx="957" cy="35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1821703" name="Text Box 7"/>
            <p:cNvSpPr txBox="1">
              <a:spLocks noChangeAspect="1" noChangeArrowheads="1"/>
            </p:cNvSpPr>
            <p:nvPr/>
          </p:nvSpPr>
          <p:spPr bwMode="auto">
            <a:xfrm>
              <a:off x="4294" y="848"/>
              <a:ext cx="958" cy="35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/>
                <a:t>n</a:t>
              </a:r>
            </a:p>
          </p:txBody>
        </p:sp>
        <p:sp>
          <p:nvSpPr>
            <p:cNvPr id="1821704" name="Text Box 8"/>
            <p:cNvSpPr txBox="1">
              <a:spLocks noChangeAspect="1" noChangeArrowheads="1"/>
            </p:cNvSpPr>
            <p:nvPr/>
          </p:nvSpPr>
          <p:spPr bwMode="auto">
            <a:xfrm>
              <a:off x="2790" y="1441"/>
              <a:ext cx="957" cy="47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ts val="300"/>
                </a:spcBef>
              </a:pPr>
              <a:r>
                <a:rPr lang="en-US" altLang="zh-CN" sz="2400"/>
                <a:t>I/O</a:t>
              </a:r>
              <a:r>
                <a:rPr lang="zh-CN" altLang="en-US" sz="2400"/>
                <a:t>设备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1821705" name="Text Box 9"/>
            <p:cNvSpPr txBox="1">
              <a:spLocks noChangeAspect="1" noChangeArrowheads="1"/>
            </p:cNvSpPr>
            <p:nvPr/>
          </p:nvSpPr>
          <p:spPr bwMode="auto">
            <a:xfrm>
              <a:off x="4294" y="1441"/>
              <a:ext cx="958" cy="47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ts val="300"/>
                </a:spcBef>
              </a:pPr>
              <a:r>
                <a:rPr lang="en-US" altLang="zh-CN" sz="2400"/>
                <a:t>I/O</a:t>
              </a:r>
              <a:r>
                <a:rPr lang="zh-CN" altLang="en-US" sz="2400"/>
                <a:t>设备</a:t>
              </a:r>
              <a:r>
                <a:rPr lang="en-US" altLang="zh-CN" sz="2400"/>
                <a:t>n</a:t>
              </a:r>
            </a:p>
          </p:txBody>
        </p:sp>
        <p:sp>
          <p:nvSpPr>
            <p:cNvPr id="1821706" name="Line 10"/>
            <p:cNvSpPr>
              <a:spLocks noChangeAspect="1" noChangeShapeType="1"/>
            </p:cNvSpPr>
            <p:nvPr/>
          </p:nvSpPr>
          <p:spPr bwMode="auto">
            <a:xfrm>
              <a:off x="3870" y="1026"/>
              <a:ext cx="325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07" name="Rectangle 11"/>
            <p:cNvSpPr>
              <a:spLocks noChangeAspect="1" noChangeArrowheads="1"/>
            </p:cNvSpPr>
            <p:nvPr/>
          </p:nvSpPr>
          <p:spPr bwMode="auto">
            <a:xfrm>
              <a:off x="2653" y="492"/>
              <a:ext cx="2737" cy="11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21708" name="Line 12"/>
            <p:cNvSpPr>
              <a:spLocks noChangeAspect="1" noChangeShapeType="1"/>
            </p:cNvSpPr>
            <p:nvPr/>
          </p:nvSpPr>
          <p:spPr bwMode="auto">
            <a:xfrm>
              <a:off x="3299" y="611"/>
              <a:ext cx="1" cy="2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09" name="Line 13"/>
            <p:cNvSpPr>
              <a:spLocks noChangeAspect="1" noChangeShapeType="1"/>
            </p:cNvSpPr>
            <p:nvPr/>
          </p:nvSpPr>
          <p:spPr bwMode="auto">
            <a:xfrm>
              <a:off x="4781" y="618"/>
              <a:ext cx="1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0" name="Line 14"/>
            <p:cNvSpPr>
              <a:spLocks noChangeAspect="1" noChangeShapeType="1"/>
            </p:cNvSpPr>
            <p:nvPr/>
          </p:nvSpPr>
          <p:spPr bwMode="auto">
            <a:xfrm>
              <a:off x="4781" y="1210"/>
              <a:ext cx="1" cy="2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1" name="Line 15"/>
            <p:cNvSpPr>
              <a:spLocks noChangeAspect="1" noChangeShapeType="1"/>
            </p:cNvSpPr>
            <p:nvPr/>
          </p:nvSpPr>
          <p:spPr bwMode="auto">
            <a:xfrm>
              <a:off x="3299" y="1204"/>
              <a:ext cx="2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2" name="Text Box 16"/>
            <p:cNvSpPr txBox="1">
              <a:spLocks noChangeAspect="1" noChangeArrowheads="1"/>
            </p:cNvSpPr>
            <p:nvPr/>
          </p:nvSpPr>
          <p:spPr bwMode="auto">
            <a:xfrm>
              <a:off x="2608" y="2034"/>
              <a:ext cx="2873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I/O</a:t>
              </a:r>
              <a:r>
                <a:rPr lang="zh-CN" altLang="en-US" sz="2400">
                  <a:solidFill>
                    <a:srgbClr val="0000FF"/>
                  </a:solidFill>
                </a:rPr>
                <a:t>设备与总线连接的一般模型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3FE38F-08A4-4B66-BAC0-11433069F47A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     </a:t>
            </a:r>
            <a:r>
              <a:rPr lang="en-US" altLang="zh-CN">
                <a:solidFill>
                  <a:srgbClr val="008000"/>
                </a:solidFill>
              </a:rPr>
              <a:t>1. I/O</a:t>
            </a:r>
            <a:r>
              <a:rPr lang="zh-CN" altLang="en-US">
                <a:solidFill>
                  <a:srgbClr val="008000"/>
                </a:solidFill>
              </a:rPr>
              <a:t>接口</a:t>
            </a:r>
            <a:r>
              <a:rPr lang="zh-CN" altLang="en-US">
                <a:solidFill>
                  <a:srgbClr val="FF0066"/>
                </a:solidFill>
              </a:rPr>
              <a:t>作用</a:t>
            </a:r>
            <a:r>
              <a:rPr lang="zh-CN" altLang="en-US">
                <a:solidFill>
                  <a:srgbClr val="008000"/>
                </a:solidFill>
              </a:rPr>
              <a:t>及</a:t>
            </a:r>
            <a:r>
              <a:rPr lang="zh-CN" altLang="en-US">
                <a:solidFill>
                  <a:srgbClr val="FF0066"/>
                </a:solidFill>
              </a:rPr>
              <a:t>模型</a:t>
            </a:r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5832475"/>
          </a:xfrm>
        </p:spPr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接口的</a:t>
            </a:r>
            <a:r>
              <a:rPr lang="zh-CN" altLang="en-US">
                <a:solidFill>
                  <a:srgbClr val="FF0000"/>
                </a:solidFill>
              </a:rPr>
              <a:t>作用</a:t>
            </a:r>
            <a:r>
              <a:rPr lang="zh-CN" altLang="en-US"/>
              <a:t>：</a:t>
            </a:r>
            <a:r>
              <a:rPr lang="en-US" altLang="zh-CN"/>
              <a:t>I/O</a:t>
            </a:r>
            <a:r>
              <a:rPr lang="zh-CN" altLang="en-US"/>
              <a:t>设备</a:t>
            </a:r>
            <a:r>
              <a:rPr lang="zh-CN" altLang="en-US">
                <a:sym typeface="Wingdings" pitchFamily="2" charset="2"/>
              </a:rPr>
              <a:t></a:t>
            </a:r>
            <a:r>
              <a:rPr lang="zh-CN" altLang="en-US"/>
              <a:t>总线</a:t>
            </a:r>
          </a:p>
          <a:p>
            <a:pPr lvl="1"/>
            <a:r>
              <a:rPr lang="zh-CN" altLang="en-US"/>
              <a:t>传递数据</a:t>
            </a:r>
          </a:p>
          <a:p>
            <a:pPr lvl="1"/>
            <a:r>
              <a:rPr lang="zh-CN" altLang="en-US"/>
              <a:t>设备选择</a:t>
            </a:r>
          </a:p>
          <a:p>
            <a:pPr lvl="1"/>
            <a:r>
              <a:rPr lang="zh-CN" altLang="en-US"/>
              <a:t>设备控制</a:t>
            </a:r>
          </a:p>
          <a:p>
            <a:pPr lvl="1"/>
            <a:r>
              <a:rPr lang="zh-CN" altLang="en-US"/>
              <a:t>信号形式转换</a:t>
            </a:r>
          </a:p>
          <a:p>
            <a:pPr lvl="1"/>
            <a:r>
              <a:rPr lang="zh-CN" altLang="en-US"/>
              <a:t>速度匹配</a:t>
            </a:r>
          </a:p>
          <a:p>
            <a:pPr lvl="1"/>
            <a:r>
              <a:rPr lang="zh-CN" altLang="en-US"/>
              <a:t>数据缓存</a:t>
            </a:r>
          </a:p>
          <a:p>
            <a:pPr lvl="1"/>
            <a:r>
              <a:rPr lang="zh-CN" altLang="en-US"/>
              <a:t>错误检测</a:t>
            </a:r>
          </a:p>
          <a:p>
            <a:pPr lvl="1"/>
            <a:r>
              <a:rPr lang="zh-CN" altLang="en-US"/>
              <a:t>负载匹配</a:t>
            </a:r>
          </a:p>
          <a:p>
            <a:pPr lvl="1"/>
            <a:r>
              <a:rPr lang="zh-CN" altLang="en-US"/>
              <a:t>支持中断</a:t>
            </a:r>
          </a:p>
          <a:p>
            <a:pPr lvl="1"/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556455-4C3D-473B-8827-9B7241EFECEA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     </a:t>
            </a:r>
            <a:r>
              <a:rPr lang="en-US" altLang="zh-CN">
                <a:solidFill>
                  <a:srgbClr val="008000"/>
                </a:solidFill>
              </a:rPr>
              <a:t>1. I/O</a:t>
            </a:r>
            <a:r>
              <a:rPr lang="zh-CN" altLang="en-US">
                <a:solidFill>
                  <a:srgbClr val="008000"/>
                </a:solidFill>
              </a:rPr>
              <a:t>接口</a:t>
            </a:r>
            <a:r>
              <a:rPr lang="zh-CN" altLang="en-US">
                <a:solidFill>
                  <a:srgbClr val="FF0066"/>
                </a:solidFill>
              </a:rPr>
              <a:t>作用</a:t>
            </a:r>
            <a:r>
              <a:rPr lang="zh-CN" altLang="en-US">
                <a:solidFill>
                  <a:srgbClr val="008000"/>
                </a:solidFill>
              </a:rPr>
              <a:t>及</a:t>
            </a:r>
            <a:r>
              <a:rPr lang="zh-CN" altLang="en-US">
                <a:solidFill>
                  <a:srgbClr val="FF0066"/>
                </a:solidFill>
              </a:rPr>
              <a:t>模型</a:t>
            </a:r>
          </a:p>
        </p:txBody>
      </p:sp>
      <p:sp>
        <p:nvSpPr>
          <p:cNvPr id="1824773" name="Text Box 5"/>
          <p:cNvSpPr txBox="1">
            <a:spLocks noChangeAspect="1" noChangeArrowheads="1"/>
          </p:cNvSpPr>
          <p:nvPr/>
        </p:nvSpPr>
        <p:spPr bwMode="auto">
          <a:xfrm>
            <a:off x="3138488" y="2593975"/>
            <a:ext cx="368300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系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总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线</a:t>
            </a:r>
          </a:p>
        </p:txBody>
      </p:sp>
      <p:sp>
        <p:nvSpPr>
          <p:cNvPr id="1824774" name="Text Box 6"/>
          <p:cNvSpPr txBox="1">
            <a:spLocks noChangeAspect="1" noChangeArrowheads="1"/>
          </p:cNvSpPr>
          <p:nvPr/>
        </p:nvSpPr>
        <p:spPr bwMode="auto">
          <a:xfrm>
            <a:off x="4900613" y="1260475"/>
            <a:ext cx="1833562" cy="8318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数据寄存器</a:t>
            </a:r>
            <a:r>
              <a:rPr lang="en-US" altLang="zh-CN" sz="2400"/>
              <a:t>/</a:t>
            </a:r>
            <a:r>
              <a:rPr lang="zh-CN" altLang="en-US" sz="2400"/>
              <a:t>缓冲器</a:t>
            </a:r>
          </a:p>
        </p:txBody>
      </p:sp>
      <p:sp>
        <p:nvSpPr>
          <p:cNvPr id="1824775" name="Text Box 7"/>
          <p:cNvSpPr txBox="1">
            <a:spLocks noChangeAspect="1" noChangeArrowheads="1"/>
          </p:cNvSpPr>
          <p:nvPr/>
        </p:nvSpPr>
        <p:spPr bwMode="auto">
          <a:xfrm>
            <a:off x="5165725" y="723900"/>
            <a:ext cx="11350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I/O</a:t>
            </a:r>
            <a:r>
              <a:rPr lang="zh-CN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接口</a:t>
            </a:r>
          </a:p>
        </p:txBody>
      </p:sp>
      <p:sp>
        <p:nvSpPr>
          <p:cNvPr id="1824776" name="Text Box 8"/>
          <p:cNvSpPr txBox="1">
            <a:spLocks noChangeAspect="1" noChangeArrowheads="1"/>
          </p:cNvSpPr>
          <p:nvPr/>
        </p:nvSpPr>
        <p:spPr bwMode="auto">
          <a:xfrm>
            <a:off x="7691438" y="1304925"/>
            <a:ext cx="992187" cy="23415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I/O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设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备</a:t>
            </a:r>
          </a:p>
        </p:txBody>
      </p:sp>
      <p:sp>
        <p:nvSpPr>
          <p:cNvPr id="1824777" name="Rectangle 9"/>
          <p:cNvSpPr>
            <a:spLocks noChangeAspect="1" noChangeArrowheads="1"/>
          </p:cNvSpPr>
          <p:nvPr/>
        </p:nvSpPr>
        <p:spPr bwMode="auto">
          <a:xfrm>
            <a:off x="3502025" y="1112838"/>
            <a:ext cx="133350" cy="4922837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78" name="Text Box 10"/>
          <p:cNvSpPr txBox="1">
            <a:spLocks noChangeAspect="1" noChangeArrowheads="1"/>
          </p:cNvSpPr>
          <p:nvPr/>
        </p:nvSpPr>
        <p:spPr bwMode="auto">
          <a:xfrm>
            <a:off x="3995738" y="6221413"/>
            <a:ext cx="3314700" cy="447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</a:rPr>
              <a:t>图</a:t>
            </a:r>
            <a:r>
              <a:rPr lang="en-US" altLang="zh-CN" sz="2400">
                <a:solidFill>
                  <a:schemeClr val="bg2"/>
                </a:solidFill>
              </a:rPr>
              <a:t>8.18  I/O</a:t>
            </a:r>
            <a:r>
              <a:rPr lang="zh-CN" altLang="en-US" sz="2400">
                <a:solidFill>
                  <a:schemeClr val="bg2"/>
                </a:solidFill>
              </a:rPr>
              <a:t>接口模型</a:t>
            </a:r>
          </a:p>
        </p:txBody>
      </p:sp>
      <p:sp>
        <p:nvSpPr>
          <p:cNvPr id="1824779" name="Rectangle 11"/>
          <p:cNvSpPr>
            <a:spLocks noChangeAspect="1" noChangeArrowheads="1"/>
          </p:cNvSpPr>
          <p:nvPr/>
        </p:nvSpPr>
        <p:spPr bwMode="auto">
          <a:xfrm>
            <a:off x="4338638" y="1095375"/>
            <a:ext cx="3038475" cy="4911725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0" name="Text Box 12"/>
          <p:cNvSpPr txBox="1">
            <a:spLocks noChangeAspect="1" noChangeArrowheads="1"/>
          </p:cNvSpPr>
          <p:nvPr/>
        </p:nvSpPr>
        <p:spPr bwMode="auto">
          <a:xfrm>
            <a:off x="4887913" y="2273300"/>
            <a:ext cx="1828800" cy="5508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状态寄存器</a:t>
            </a:r>
          </a:p>
        </p:txBody>
      </p:sp>
      <p:sp>
        <p:nvSpPr>
          <p:cNvPr id="1824781" name="Text Box 13"/>
          <p:cNvSpPr txBox="1">
            <a:spLocks noChangeAspect="1" noChangeArrowheads="1"/>
          </p:cNvSpPr>
          <p:nvPr/>
        </p:nvSpPr>
        <p:spPr bwMode="auto">
          <a:xfrm>
            <a:off x="4887913" y="3019425"/>
            <a:ext cx="1828800" cy="5508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控制寄存器</a:t>
            </a:r>
          </a:p>
        </p:txBody>
      </p:sp>
      <p:sp>
        <p:nvSpPr>
          <p:cNvPr id="1824782" name="Line 14"/>
          <p:cNvSpPr>
            <a:spLocks noChangeAspect="1" noChangeShapeType="1"/>
          </p:cNvSpPr>
          <p:nvPr/>
        </p:nvSpPr>
        <p:spPr bwMode="auto">
          <a:xfrm>
            <a:off x="4489450" y="1662113"/>
            <a:ext cx="398463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3" name="Line 15"/>
          <p:cNvSpPr>
            <a:spLocks noChangeAspect="1" noChangeShapeType="1"/>
          </p:cNvSpPr>
          <p:nvPr/>
        </p:nvSpPr>
        <p:spPr bwMode="auto">
          <a:xfrm>
            <a:off x="4487863" y="3305175"/>
            <a:ext cx="38735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4" name="Line 16"/>
          <p:cNvSpPr>
            <a:spLocks noChangeAspect="1" noChangeShapeType="1"/>
          </p:cNvSpPr>
          <p:nvPr/>
        </p:nvSpPr>
        <p:spPr bwMode="auto">
          <a:xfrm>
            <a:off x="4487863" y="1663700"/>
            <a:ext cx="1587" cy="24368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5" name="Text Box 17"/>
          <p:cNvSpPr txBox="1">
            <a:spLocks noChangeAspect="1" noChangeArrowheads="1"/>
          </p:cNvSpPr>
          <p:nvPr/>
        </p:nvSpPr>
        <p:spPr bwMode="auto">
          <a:xfrm>
            <a:off x="3859213" y="2187575"/>
            <a:ext cx="433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DB</a:t>
            </a:r>
          </a:p>
        </p:txBody>
      </p:sp>
      <p:sp>
        <p:nvSpPr>
          <p:cNvPr id="1824786" name="Text Box 18"/>
          <p:cNvSpPr txBox="1">
            <a:spLocks noChangeAspect="1" noChangeArrowheads="1"/>
          </p:cNvSpPr>
          <p:nvPr/>
        </p:nvSpPr>
        <p:spPr bwMode="auto">
          <a:xfrm>
            <a:off x="4872038" y="3843338"/>
            <a:ext cx="1830387" cy="550862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命令寄存器</a:t>
            </a:r>
          </a:p>
        </p:txBody>
      </p:sp>
      <p:sp>
        <p:nvSpPr>
          <p:cNvPr id="1824787" name="Line 19"/>
          <p:cNvSpPr>
            <a:spLocks noChangeAspect="1" noChangeShapeType="1"/>
          </p:cNvSpPr>
          <p:nvPr/>
        </p:nvSpPr>
        <p:spPr bwMode="auto">
          <a:xfrm flipH="1">
            <a:off x="4487863" y="2543175"/>
            <a:ext cx="3873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8" name="Line 20"/>
          <p:cNvSpPr>
            <a:spLocks noChangeAspect="1" noChangeShapeType="1"/>
          </p:cNvSpPr>
          <p:nvPr/>
        </p:nvSpPr>
        <p:spPr bwMode="auto">
          <a:xfrm flipH="1">
            <a:off x="3635375" y="2546350"/>
            <a:ext cx="8366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90" name="Line 22"/>
          <p:cNvSpPr>
            <a:spLocks noChangeAspect="1" noChangeShapeType="1"/>
          </p:cNvSpPr>
          <p:nvPr/>
        </p:nvSpPr>
        <p:spPr bwMode="auto">
          <a:xfrm>
            <a:off x="4487863" y="4113213"/>
            <a:ext cx="3841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92" name="Text Box 24"/>
          <p:cNvSpPr txBox="1">
            <a:spLocks noChangeAspect="1" noChangeArrowheads="1"/>
          </p:cNvSpPr>
          <p:nvPr/>
        </p:nvSpPr>
        <p:spPr bwMode="auto">
          <a:xfrm>
            <a:off x="4991100" y="4738688"/>
            <a:ext cx="1397000" cy="8318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I/O</a:t>
            </a:r>
            <a:r>
              <a:rPr lang="zh-CN" altLang="en-US" sz="2400"/>
              <a:t>控制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逻辑</a:t>
            </a:r>
          </a:p>
        </p:txBody>
      </p:sp>
      <p:sp>
        <p:nvSpPr>
          <p:cNvPr id="1824800" name="Line 32"/>
          <p:cNvSpPr>
            <a:spLocks noChangeAspect="1" noChangeShapeType="1"/>
          </p:cNvSpPr>
          <p:nvPr/>
        </p:nvSpPr>
        <p:spPr bwMode="auto">
          <a:xfrm flipV="1">
            <a:off x="3635375" y="4940300"/>
            <a:ext cx="13589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1" name="Line 33"/>
          <p:cNvSpPr>
            <a:spLocks noChangeAspect="1" noChangeShapeType="1"/>
          </p:cNvSpPr>
          <p:nvPr/>
        </p:nvSpPr>
        <p:spPr bwMode="auto">
          <a:xfrm flipV="1">
            <a:off x="3622675" y="5343525"/>
            <a:ext cx="1371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2" name="Text Box 34"/>
          <p:cNvSpPr txBox="1">
            <a:spLocks noChangeAspect="1" noChangeArrowheads="1"/>
          </p:cNvSpPr>
          <p:nvPr/>
        </p:nvSpPr>
        <p:spPr bwMode="auto">
          <a:xfrm>
            <a:off x="3844925" y="4573588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AB</a:t>
            </a:r>
          </a:p>
        </p:txBody>
      </p:sp>
      <p:sp>
        <p:nvSpPr>
          <p:cNvPr id="1824803" name="Text Box 35"/>
          <p:cNvSpPr txBox="1">
            <a:spLocks noChangeAspect="1" noChangeArrowheads="1"/>
          </p:cNvSpPr>
          <p:nvPr/>
        </p:nvSpPr>
        <p:spPr bwMode="auto">
          <a:xfrm>
            <a:off x="3830638" y="4991100"/>
            <a:ext cx="430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CB</a:t>
            </a:r>
          </a:p>
        </p:txBody>
      </p:sp>
      <p:sp>
        <p:nvSpPr>
          <p:cNvPr id="1824805" name="Line 37"/>
          <p:cNvSpPr>
            <a:spLocks noChangeAspect="1" noChangeShapeType="1"/>
          </p:cNvSpPr>
          <p:nvPr/>
        </p:nvSpPr>
        <p:spPr bwMode="auto">
          <a:xfrm flipH="1">
            <a:off x="6710363" y="2514600"/>
            <a:ext cx="974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6" name="Line 38"/>
          <p:cNvSpPr>
            <a:spLocks noChangeAspect="1" noChangeShapeType="1"/>
          </p:cNvSpPr>
          <p:nvPr/>
        </p:nvSpPr>
        <p:spPr bwMode="auto">
          <a:xfrm>
            <a:off x="6710363" y="3305175"/>
            <a:ext cx="968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7" name="Line 39"/>
          <p:cNvSpPr>
            <a:spLocks noChangeAspect="1" noChangeShapeType="1"/>
          </p:cNvSpPr>
          <p:nvPr/>
        </p:nvSpPr>
        <p:spPr bwMode="auto">
          <a:xfrm>
            <a:off x="5702300" y="4394200"/>
            <a:ext cx="0" cy="3444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9" name="Line 41"/>
          <p:cNvSpPr>
            <a:spLocks noChangeShapeType="1"/>
          </p:cNvSpPr>
          <p:nvPr/>
        </p:nvSpPr>
        <p:spPr bwMode="auto">
          <a:xfrm>
            <a:off x="6734175" y="1681163"/>
            <a:ext cx="9667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0" name="Line 42"/>
          <p:cNvSpPr>
            <a:spLocks noChangeShapeType="1"/>
          </p:cNvSpPr>
          <p:nvPr/>
        </p:nvSpPr>
        <p:spPr bwMode="auto">
          <a:xfrm>
            <a:off x="6388100" y="4991100"/>
            <a:ext cx="4191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1" name="Line 43"/>
          <p:cNvSpPr>
            <a:spLocks noChangeShapeType="1"/>
          </p:cNvSpPr>
          <p:nvPr/>
        </p:nvSpPr>
        <p:spPr bwMode="auto">
          <a:xfrm>
            <a:off x="6388100" y="5124450"/>
            <a:ext cx="558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2" name="Line 44"/>
          <p:cNvSpPr>
            <a:spLocks noChangeShapeType="1"/>
          </p:cNvSpPr>
          <p:nvPr/>
        </p:nvSpPr>
        <p:spPr bwMode="auto">
          <a:xfrm>
            <a:off x="6388100" y="5256213"/>
            <a:ext cx="6794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3" name="Line 45"/>
          <p:cNvSpPr>
            <a:spLocks noChangeShapeType="1"/>
          </p:cNvSpPr>
          <p:nvPr/>
        </p:nvSpPr>
        <p:spPr bwMode="auto">
          <a:xfrm>
            <a:off x="6388100" y="5391150"/>
            <a:ext cx="812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6" name="Line 48"/>
          <p:cNvSpPr>
            <a:spLocks noChangeShapeType="1"/>
          </p:cNvSpPr>
          <p:nvPr/>
        </p:nvSpPr>
        <p:spPr bwMode="auto">
          <a:xfrm>
            <a:off x="5813425" y="2095500"/>
            <a:ext cx="0" cy="77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7" name="Line 49"/>
          <p:cNvSpPr>
            <a:spLocks noChangeShapeType="1"/>
          </p:cNvSpPr>
          <p:nvPr/>
        </p:nvSpPr>
        <p:spPr bwMode="auto">
          <a:xfrm>
            <a:off x="5813425" y="2173288"/>
            <a:ext cx="13970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8" name="Line 50"/>
          <p:cNvSpPr>
            <a:spLocks noChangeShapeType="1"/>
          </p:cNvSpPr>
          <p:nvPr/>
        </p:nvSpPr>
        <p:spPr bwMode="auto">
          <a:xfrm>
            <a:off x="5803900" y="2820988"/>
            <a:ext cx="0" cy="77787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9" name="Line 51"/>
          <p:cNvSpPr>
            <a:spLocks noChangeShapeType="1"/>
          </p:cNvSpPr>
          <p:nvPr/>
        </p:nvSpPr>
        <p:spPr bwMode="auto">
          <a:xfrm>
            <a:off x="5803900" y="2898775"/>
            <a:ext cx="126841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0" name="Line 52"/>
          <p:cNvSpPr>
            <a:spLocks noChangeShapeType="1"/>
          </p:cNvSpPr>
          <p:nvPr/>
        </p:nvSpPr>
        <p:spPr bwMode="auto">
          <a:xfrm>
            <a:off x="5803900" y="3571875"/>
            <a:ext cx="0" cy="77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1" name="Line 53"/>
          <p:cNvSpPr>
            <a:spLocks noChangeShapeType="1"/>
          </p:cNvSpPr>
          <p:nvPr/>
        </p:nvSpPr>
        <p:spPr bwMode="auto">
          <a:xfrm>
            <a:off x="5803900" y="3649663"/>
            <a:ext cx="113823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2" name="Line 54"/>
          <p:cNvSpPr>
            <a:spLocks noChangeShapeType="1"/>
          </p:cNvSpPr>
          <p:nvPr/>
        </p:nvSpPr>
        <p:spPr bwMode="auto">
          <a:xfrm>
            <a:off x="6702425" y="4106863"/>
            <a:ext cx="952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3" name="Line 55"/>
          <p:cNvSpPr>
            <a:spLocks noChangeShapeType="1"/>
          </p:cNvSpPr>
          <p:nvPr/>
        </p:nvSpPr>
        <p:spPr bwMode="auto">
          <a:xfrm>
            <a:off x="6805613" y="4106863"/>
            <a:ext cx="0" cy="88741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4" name="Line 56"/>
          <p:cNvSpPr>
            <a:spLocks noChangeShapeType="1"/>
          </p:cNvSpPr>
          <p:nvPr/>
        </p:nvSpPr>
        <p:spPr bwMode="auto">
          <a:xfrm>
            <a:off x="6940550" y="3651250"/>
            <a:ext cx="0" cy="1473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5" name="Line 57"/>
          <p:cNvSpPr>
            <a:spLocks noChangeShapeType="1"/>
          </p:cNvSpPr>
          <p:nvPr/>
        </p:nvSpPr>
        <p:spPr bwMode="auto">
          <a:xfrm>
            <a:off x="7069138" y="2897188"/>
            <a:ext cx="0" cy="236537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6" name="Line 58"/>
          <p:cNvSpPr>
            <a:spLocks noChangeShapeType="1"/>
          </p:cNvSpPr>
          <p:nvPr/>
        </p:nvSpPr>
        <p:spPr bwMode="auto">
          <a:xfrm>
            <a:off x="7205663" y="2171700"/>
            <a:ext cx="0" cy="32273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8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2808288" cy="5616575"/>
          </a:xfrm>
          <a:noFill/>
          <a:ln/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程序员</a:t>
            </a:r>
            <a:r>
              <a:rPr lang="zh-CN" altLang="en-US"/>
              <a:t>看到的</a:t>
            </a:r>
            <a:r>
              <a:rPr lang="en-US" altLang="zh-CN">
                <a:solidFill>
                  <a:srgbClr val="9933FF"/>
                </a:solidFill>
              </a:rPr>
              <a:t>I/O</a:t>
            </a:r>
            <a:r>
              <a:rPr lang="zh-CN" altLang="en-US">
                <a:solidFill>
                  <a:srgbClr val="9933FF"/>
                </a:solidFill>
              </a:rPr>
              <a:t>接口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接口内部可读写的</a:t>
            </a:r>
            <a:r>
              <a:rPr lang="zh-CN" altLang="en-US">
                <a:solidFill>
                  <a:srgbClr val="CC0066"/>
                </a:solidFill>
              </a:rPr>
              <a:t>寄存器</a:t>
            </a:r>
            <a:r>
              <a:rPr lang="zh-CN" altLang="en-US"/>
              <a:t>或</a:t>
            </a:r>
            <a:r>
              <a:rPr lang="zh-CN" altLang="en-US">
                <a:solidFill>
                  <a:srgbClr val="CC0066"/>
                </a:solidFill>
              </a:rPr>
              <a:t>缓冲器</a:t>
            </a:r>
            <a:r>
              <a:rPr lang="zh-CN" altLang="en-US"/>
              <a:t>。</a:t>
            </a:r>
          </a:p>
          <a:p>
            <a:r>
              <a:rPr lang="zh-CN" altLang="en-US"/>
              <a:t>典型的</a:t>
            </a:r>
            <a:br>
              <a:rPr lang="zh-CN" altLang="en-US"/>
            </a:br>
            <a:r>
              <a:rPr lang="en-US" altLang="zh-CN"/>
              <a:t>I/O</a:t>
            </a:r>
            <a:r>
              <a:rPr lang="zh-CN" altLang="en-US"/>
              <a:t>接口模型：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37C91-F5AB-4865-BECA-5E2ACB85B58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     </a:t>
            </a:r>
            <a:r>
              <a:rPr lang="en-US" altLang="zh-CN">
                <a:solidFill>
                  <a:srgbClr val="008000"/>
                </a:solidFill>
              </a:rPr>
              <a:t>2. I/O</a:t>
            </a:r>
            <a:r>
              <a:rPr lang="zh-CN" altLang="en-US">
                <a:solidFill>
                  <a:srgbClr val="FF0066"/>
                </a:solidFill>
              </a:rPr>
              <a:t>地址</a:t>
            </a:r>
            <a:r>
              <a:rPr lang="zh-CN" altLang="en-US">
                <a:solidFill>
                  <a:srgbClr val="0000FF"/>
                </a:solidFill>
              </a:rPr>
              <a:t>编址</a:t>
            </a:r>
            <a:r>
              <a:rPr lang="zh-CN" altLang="en-US">
                <a:solidFill>
                  <a:srgbClr val="008000"/>
                </a:solidFill>
              </a:rPr>
              <a:t>方式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2300"/>
            <a:ext cx="8964612" cy="59753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/>
              <a:t>I/O</a:t>
            </a:r>
            <a:r>
              <a:rPr lang="zh-CN" altLang="en-US"/>
              <a:t>地址的两种编码方式：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存储器映射方式（统一编址方式）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将主存与</a:t>
            </a:r>
            <a:r>
              <a:rPr lang="en-US" altLang="zh-CN" sz="2400"/>
              <a:t>I/O</a:t>
            </a:r>
            <a:r>
              <a:rPr lang="zh-CN" altLang="en-US" sz="2400"/>
              <a:t>设备放置在</a:t>
            </a:r>
            <a:r>
              <a:rPr lang="zh-CN" altLang="en-US" sz="2400">
                <a:solidFill>
                  <a:srgbClr val="0000FF"/>
                </a:solidFill>
              </a:rPr>
              <a:t>同</a:t>
            </a:r>
            <a:r>
              <a:rPr lang="zh-CN" altLang="en-US" sz="2400"/>
              <a:t>一个</a:t>
            </a:r>
            <a:r>
              <a:rPr lang="zh-CN" altLang="en-US" sz="2400">
                <a:solidFill>
                  <a:srgbClr val="0000FF"/>
                </a:solidFill>
              </a:rPr>
              <a:t>地址空间</a:t>
            </a:r>
            <a:r>
              <a:rPr lang="zh-CN" altLang="en-US" sz="2400"/>
              <a:t>中。</a:t>
            </a:r>
          </a:p>
          <a:p>
            <a:pPr marL="1258888" lvl="2" indent="-277813">
              <a:spcBef>
                <a:spcPct val="10000"/>
              </a:spcBef>
            </a:pPr>
            <a:r>
              <a:rPr lang="en-US" altLang="zh-CN" sz="2400"/>
              <a:t>I/O</a:t>
            </a:r>
            <a:r>
              <a:rPr lang="zh-CN" altLang="en-US" sz="2400"/>
              <a:t>设备与主存使用相同的</a:t>
            </a:r>
            <a:r>
              <a:rPr lang="zh-CN" altLang="en-US" sz="2400">
                <a:solidFill>
                  <a:srgbClr val="0000FF"/>
                </a:solidFill>
              </a:rPr>
              <a:t>指令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0000FF"/>
                </a:solidFill>
              </a:rPr>
              <a:t>控制信号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不需要专门的</a:t>
            </a:r>
            <a:r>
              <a:rPr lang="en-US" altLang="zh-CN" sz="2400"/>
              <a:t>I/O</a:t>
            </a:r>
            <a:r>
              <a:rPr lang="zh-CN" altLang="en-US" sz="2400"/>
              <a:t>指令，可以</a:t>
            </a:r>
            <a:r>
              <a:rPr lang="zh-CN" altLang="en-US" sz="2400">
                <a:solidFill>
                  <a:srgbClr val="CC0066"/>
                </a:solidFill>
              </a:rPr>
              <a:t>简化控制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在地址空间确定的情况下，两者的</a:t>
            </a:r>
            <a:r>
              <a:rPr lang="zh-CN" altLang="en-US" sz="2400">
                <a:solidFill>
                  <a:srgbClr val="CC0066"/>
                </a:solidFill>
              </a:rPr>
              <a:t>地址扩充</a:t>
            </a:r>
            <a:r>
              <a:rPr lang="zh-CN" altLang="en-US" sz="2400"/>
              <a:t>相互制约。</a:t>
            </a:r>
          </a:p>
          <a:p>
            <a:pPr marL="1258888" lvl="2" indent="-277813">
              <a:spcBef>
                <a:spcPct val="10000"/>
              </a:spcBef>
            </a:pPr>
            <a:r>
              <a:rPr lang="en-US" altLang="zh-CN" sz="2400"/>
              <a:t>Motorola 680X0</a:t>
            </a:r>
            <a:r>
              <a:rPr lang="zh-CN" altLang="en-US" sz="2400"/>
              <a:t>系列采用此方式。</a:t>
            </a:r>
          </a:p>
          <a:p>
            <a:pPr lvl="1">
              <a:spcBef>
                <a:spcPct val="10000"/>
              </a:spcBef>
            </a:pPr>
            <a:r>
              <a:rPr lang="en-US" altLang="zh-CN"/>
              <a:t>I/O</a:t>
            </a:r>
            <a:r>
              <a:rPr lang="zh-CN" altLang="en-US"/>
              <a:t>映射方式（独立编址方式）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主存与</a:t>
            </a:r>
            <a:r>
              <a:rPr lang="en-US" altLang="zh-CN" sz="2400"/>
              <a:t>I/O</a:t>
            </a:r>
            <a:r>
              <a:rPr lang="zh-CN" altLang="en-US" sz="2400"/>
              <a:t>设备使用各自</a:t>
            </a:r>
            <a:r>
              <a:rPr lang="zh-CN" altLang="en-US" sz="2400">
                <a:solidFill>
                  <a:srgbClr val="0000FF"/>
                </a:solidFill>
              </a:rPr>
              <a:t>独立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地址空间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要求系统提供专门的</a:t>
            </a:r>
            <a:r>
              <a:rPr lang="en-US" altLang="zh-CN" sz="2400">
                <a:solidFill>
                  <a:srgbClr val="0000FF"/>
                </a:solidFill>
              </a:rPr>
              <a:t>I/O</a:t>
            </a:r>
            <a:r>
              <a:rPr lang="zh-CN" altLang="en-US" sz="2400">
                <a:solidFill>
                  <a:srgbClr val="0000FF"/>
                </a:solidFill>
              </a:rPr>
              <a:t>指令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对主存与</a:t>
            </a:r>
            <a:r>
              <a:rPr lang="en-US" altLang="zh-CN" sz="2400"/>
              <a:t>I/O</a:t>
            </a:r>
            <a:r>
              <a:rPr lang="zh-CN" altLang="en-US" sz="2400"/>
              <a:t>设备采用不同的</a:t>
            </a:r>
            <a:r>
              <a:rPr lang="zh-CN" altLang="en-US" sz="2400">
                <a:solidFill>
                  <a:srgbClr val="0000FF"/>
                </a:solidFill>
              </a:rPr>
              <a:t>读</a:t>
            </a:r>
            <a:r>
              <a:rPr lang="en-US" altLang="zh-CN" sz="2400">
                <a:solidFill>
                  <a:srgbClr val="0000FF"/>
                </a:solidFill>
              </a:rPr>
              <a:t>/</a:t>
            </a:r>
            <a:r>
              <a:rPr lang="zh-CN" altLang="en-US" sz="2400">
                <a:solidFill>
                  <a:srgbClr val="0000FF"/>
                </a:solidFill>
              </a:rPr>
              <a:t>写控制信号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zh-CN" altLang="en-US" sz="2400"/>
              <a:t>便于系统</a:t>
            </a:r>
            <a:r>
              <a:rPr lang="zh-CN" altLang="en-US" sz="2400">
                <a:solidFill>
                  <a:srgbClr val="CC0066"/>
                </a:solidFill>
              </a:rPr>
              <a:t>调试</a:t>
            </a:r>
            <a:r>
              <a:rPr lang="zh-CN" altLang="en-US" sz="2400"/>
              <a:t>与</a:t>
            </a:r>
            <a:r>
              <a:rPr lang="zh-CN" altLang="en-US" sz="2400">
                <a:solidFill>
                  <a:srgbClr val="CC0066"/>
                </a:solidFill>
              </a:rPr>
              <a:t>维护</a:t>
            </a:r>
            <a:r>
              <a:rPr lang="zh-CN" altLang="en-US" sz="2400"/>
              <a:t>，便于主存与</a:t>
            </a:r>
            <a:r>
              <a:rPr lang="en-US" altLang="zh-CN" sz="2400"/>
              <a:t>I/O</a:t>
            </a:r>
            <a:r>
              <a:rPr lang="zh-CN" altLang="en-US" sz="2400">
                <a:solidFill>
                  <a:srgbClr val="CC0066"/>
                </a:solidFill>
              </a:rPr>
              <a:t>地址空间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CC0066"/>
                </a:solidFill>
              </a:rPr>
              <a:t>扩展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en-US" altLang="zh-CN" sz="2400"/>
              <a:t>I/O</a:t>
            </a:r>
            <a:r>
              <a:rPr lang="zh-CN" altLang="en-US" sz="2400"/>
              <a:t>设备的操作</a:t>
            </a:r>
            <a:r>
              <a:rPr lang="zh-CN" altLang="en-US" sz="2400">
                <a:solidFill>
                  <a:srgbClr val="CC0066"/>
                </a:solidFill>
              </a:rPr>
              <a:t>不够灵活</a:t>
            </a:r>
            <a:r>
              <a:rPr lang="zh-CN" altLang="en-US" sz="2400"/>
              <a:t>。</a:t>
            </a:r>
          </a:p>
          <a:p>
            <a:pPr marL="1258888" lvl="2" indent="-277813">
              <a:spcBef>
                <a:spcPct val="10000"/>
              </a:spcBef>
            </a:pPr>
            <a:r>
              <a:rPr lang="en-US" altLang="zh-CN" sz="2400"/>
              <a:t>Intel</a:t>
            </a:r>
            <a:r>
              <a:rPr lang="zh-CN" altLang="en-US" sz="2400"/>
              <a:t>微处理器采用此方式。</a:t>
            </a: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7A0C4-9CF9-485F-8520-627AF27F68EA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82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     </a:t>
            </a:r>
            <a:r>
              <a:rPr lang="en-US" altLang="zh-CN">
                <a:solidFill>
                  <a:srgbClr val="008000"/>
                </a:solidFill>
              </a:rPr>
              <a:t>3. I/O</a:t>
            </a:r>
            <a:r>
              <a:rPr lang="zh-CN" altLang="en-US">
                <a:solidFill>
                  <a:srgbClr val="008000"/>
                </a:solidFill>
              </a:rPr>
              <a:t>接口</a:t>
            </a:r>
            <a:r>
              <a:rPr lang="zh-CN" altLang="en-US">
                <a:solidFill>
                  <a:srgbClr val="FF0066"/>
                </a:solidFill>
              </a:rPr>
              <a:t>设计</a:t>
            </a:r>
          </a:p>
        </p:txBody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496300" cy="5905500"/>
          </a:xfrm>
        </p:spPr>
        <p:txBody>
          <a:bodyPr/>
          <a:lstStyle/>
          <a:p>
            <a:r>
              <a:rPr lang="zh-CN" altLang="en-US"/>
              <a:t>简单的</a:t>
            </a:r>
            <a:r>
              <a:rPr lang="en-US" altLang="zh-CN"/>
              <a:t>I/O</a:t>
            </a:r>
            <a:r>
              <a:rPr lang="zh-CN" altLang="en-US"/>
              <a:t>设备：接口芯片，地址译码</a:t>
            </a:r>
          </a:p>
          <a:p>
            <a:pPr lvl="1"/>
            <a:r>
              <a:rPr lang="zh-CN" altLang="en-US"/>
              <a:t>三态缓冲器</a:t>
            </a:r>
          </a:p>
          <a:p>
            <a:pPr lvl="1"/>
            <a:r>
              <a:rPr lang="zh-CN" altLang="en-US"/>
              <a:t>锁存器</a:t>
            </a:r>
          </a:p>
          <a:p>
            <a:pPr lvl="1"/>
            <a:r>
              <a:rPr lang="zh-CN" altLang="en-US"/>
              <a:t>可编程并行接口芯片</a:t>
            </a:r>
          </a:p>
          <a:p>
            <a:pPr lvl="1"/>
            <a:r>
              <a:rPr lang="zh-CN" altLang="en-US"/>
              <a:t>可编程串行接口芯片</a:t>
            </a:r>
          </a:p>
          <a:p>
            <a:r>
              <a:rPr lang="zh-CN" altLang="en-US"/>
              <a:t>复杂的</a:t>
            </a:r>
            <a:r>
              <a:rPr lang="en-US" altLang="zh-CN"/>
              <a:t>I/O</a:t>
            </a:r>
            <a:r>
              <a:rPr lang="zh-CN" altLang="en-US"/>
              <a:t>设备：</a:t>
            </a:r>
            <a:r>
              <a:rPr lang="en-US" altLang="zh-CN"/>
              <a:t>I/O</a:t>
            </a:r>
            <a:r>
              <a:rPr lang="zh-CN" altLang="en-US"/>
              <a:t>控制器</a:t>
            </a:r>
          </a:p>
          <a:p>
            <a:pPr lvl="1"/>
            <a:r>
              <a:rPr lang="zh-CN" altLang="en-US"/>
              <a:t>单片机</a:t>
            </a:r>
          </a:p>
          <a:p>
            <a:pPr lvl="1"/>
            <a:r>
              <a:rPr lang="zh-CN" altLang="en-US"/>
              <a:t>微控制器（</a:t>
            </a:r>
            <a:r>
              <a:rPr lang="en-US" altLang="zh-CN"/>
              <a:t>MCU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嵌入式处理器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5EAAF-1CA2-4F8D-8276-3EA81698943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输入输出接口     </a:t>
            </a:r>
            <a:r>
              <a:rPr lang="en-US" altLang="zh-CN">
                <a:solidFill>
                  <a:srgbClr val="008000"/>
                </a:solidFill>
              </a:rPr>
              <a:t>3. I/O</a:t>
            </a:r>
            <a:r>
              <a:rPr lang="zh-CN" altLang="en-US">
                <a:solidFill>
                  <a:srgbClr val="008000"/>
                </a:solidFill>
              </a:rPr>
              <a:t>接口</a:t>
            </a:r>
            <a:r>
              <a:rPr lang="zh-CN" altLang="en-US">
                <a:solidFill>
                  <a:srgbClr val="FF0066"/>
                </a:solidFill>
              </a:rPr>
              <a:t>设计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2232025" cy="5762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8.3】</a:t>
            </a:r>
          </a:p>
        </p:txBody>
      </p:sp>
      <p:graphicFrame>
        <p:nvGraphicFramePr>
          <p:cNvPr id="1827845" name="Object 5"/>
          <p:cNvGraphicFramePr>
            <a:graphicFrameLocks noChangeAspect="1"/>
          </p:cNvGraphicFramePr>
          <p:nvPr/>
        </p:nvGraphicFramePr>
        <p:xfrm>
          <a:off x="395288" y="441325"/>
          <a:ext cx="8353425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847" name="Visio" r:id="rId3" imgW="4587807" imgH="3260476" progId="Visio.Drawing.11">
                  <p:embed/>
                </p:oleObj>
              </mc:Choice>
              <mc:Fallback>
                <p:oleObj name="Visio" r:id="rId3" imgW="4587807" imgH="326047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1325"/>
                        <a:ext cx="8353425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7846" name="Text Box 6"/>
          <p:cNvSpPr txBox="1">
            <a:spLocks noChangeArrowheads="1"/>
          </p:cNvSpPr>
          <p:nvPr/>
        </p:nvSpPr>
        <p:spPr bwMode="auto">
          <a:xfrm>
            <a:off x="3132138" y="5157788"/>
            <a:ext cx="2592387" cy="12160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/>
              <a:t>MOV DX, 8820H</a:t>
            </a:r>
          </a:p>
          <a:p>
            <a:pPr algn="l">
              <a:spcBef>
                <a:spcPct val="0"/>
              </a:spcBef>
            </a:pPr>
            <a:r>
              <a:rPr lang="en-US" altLang="zh-CN" sz="2400"/>
              <a:t>MOV AL, 81H</a:t>
            </a:r>
          </a:p>
          <a:p>
            <a:pPr algn="l">
              <a:spcBef>
                <a:spcPct val="0"/>
              </a:spcBef>
            </a:pPr>
            <a:r>
              <a:rPr lang="en-US" altLang="zh-CN" sz="2400"/>
              <a:t>OUT  DX, AL</a:t>
            </a:r>
            <a:endParaRPr lang="zh-CN" altLang="en-US" sz="2400"/>
          </a:p>
        </p:txBody>
      </p:sp>
      <p:sp>
        <p:nvSpPr>
          <p:cNvPr id="1827847" name="Text Box 7"/>
          <p:cNvSpPr txBox="1">
            <a:spLocks noChangeArrowheads="1"/>
          </p:cNvSpPr>
          <p:nvPr/>
        </p:nvSpPr>
        <p:spPr bwMode="auto">
          <a:xfrm>
            <a:off x="6013450" y="5157788"/>
            <a:ext cx="2592388" cy="12160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/>
              <a:t>MOV DX, 8820H</a:t>
            </a:r>
          </a:p>
          <a:p>
            <a:pPr algn="l">
              <a:spcBef>
                <a:spcPct val="0"/>
              </a:spcBef>
            </a:pPr>
            <a:r>
              <a:rPr lang="en-US" altLang="zh-CN" sz="2400"/>
              <a:t>MOV AL, 00H</a:t>
            </a:r>
          </a:p>
          <a:p>
            <a:pPr algn="l">
              <a:spcBef>
                <a:spcPct val="0"/>
              </a:spcBef>
            </a:pPr>
            <a:r>
              <a:rPr lang="en-US" altLang="zh-CN" sz="2400"/>
              <a:t>OUT  DX, AL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6" grpId="0" animBg="1"/>
      <p:bldP spid="18278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BF09F9-5599-4E13-8042-E4AB86195D9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</a:t>
            </a:r>
            <a:r>
              <a:rPr lang="zh-CN" altLang="en-US"/>
              <a:t>总线与输入输出系统概述</a:t>
            </a:r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941888"/>
            <a:ext cx="8496300" cy="6477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776667" name="Group 27"/>
          <p:cNvGrpSpPr>
            <a:grpSpLocks/>
          </p:cNvGrpSpPr>
          <p:nvPr/>
        </p:nvGrpSpPr>
        <p:grpSpPr bwMode="auto">
          <a:xfrm>
            <a:off x="539750" y="1628775"/>
            <a:ext cx="6553200" cy="576263"/>
            <a:chOff x="884" y="1026"/>
            <a:chExt cx="3674" cy="363"/>
          </a:xfrm>
        </p:grpSpPr>
        <p:sp>
          <p:nvSpPr>
            <p:cNvPr id="1776644" name="Line 4"/>
            <p:cNvSpPr>
              <a:spLocks noChangeShapeType="1"/>
            </p:cNvSpPr>
            <p:nvPr/>
          </p:nvSpPr>
          <p:spPr bwMode="auto">
            <a:xfrm>
              <a:off x="884" y="1026"/>
              <a:ext cx="3674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45" name="Line 5"/>
            <p:cNvSpPr>
              <a:spLocks noChangeShapeType="1"/>
            </p:cNvSpPr>
            <p:nvPr/>
          </p:nvSpPr>
          <p:spPr bwMode="auto">
            <a:xfrm>
              <a:off x="884" y="1207"/>
              <a:ext cx="367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46" name="Line 6"/>
            <p:cNvSpPr>
              <a:spLocks noChangeShapeType="1"/>
            </p:cNvSpPr>
            <p:nvPr/>
          </p:nvSpPr>
          <p:spPr bwMode="auto">
            <a:xfrm>
              <a:off x="884" y="1389"/>
              <a:ext cx="3674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6647" name="Rectangle 7"/>
          <p:cNvSpPr>
            <a:spLocks noChangeArrowheads="1"/>
          </p:cNvSpPr>
          <p:nvPr/>
        </p:nvSpPr>
        <p:spPr bwMode="auto">
          <a:xfrm>
            <a:off x="684213" y="3068638"/>
            <a:ext cx="1009650" cy="86518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6648" name="Rectangle 8"/>
          <p:cNvSpPr>
            <a:spLocks noChangeArrowheads="1"/>
          </p:cNvSpPr>
          <p:nvPr/>
        </p:nvSpPr>
        <p:spPr bwMode="auto">
          <a:xfrm>
            <a:off x="3276600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1</a:t>
            </a:r>
          </a:p>
        </p:txBody>
      </p:sp>
      <p:sp>
        <p:nvSpPr>
          <p:cNvPr id="1776649" name="Rectangle 9"/>
          <p:cNvSpPr>
            <a:spLocks noChangeArrowheads="1"/>
          </p:cNvSpPr>
          <p:nvPr/>
        </p:nvSpPr>
        <p:spPr bwMode="auto">
          <a:xfrm>
            <a:off x="1908175" y="3068638"/>
            <a:ext cx="1152525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/</a:t>
            </a:r>
            <a:r>
              <a:rPr lang="zh-CN" altLang="en-US"/>
              <a:t>主存</a:t>
            </a:r>
          </a:p>
        </p:txBody>
      </p:sp>
      <p:sp>
        <p:nvSpPr>
          <p:cNvPr id="1776650" name="Rectangle 10"/>
          <p:cNvSpPr>
            <a:spLocks noChangeArrowheads="1"/>
          </p:cNvSpPr>
          <p:nvPr/>
        </p:nvSpPr>
        <p:spPr bwMode="auto">
          <a:xfrm>
            <a:off x="450056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2</a:t>
            </a:r>
          </a:p>
        </p:txBody>
      </p:sp>
      <p:sp>
        <p:nvSpPr>
          <p:cNvPr id="1776651" name="Line 11"/>
          <p:cNvSpPr>
            <a:spLocks noChangeShapeType="1"/>
          </p:cNvSpPr>
          <p:nvPr/>
        </p:nvSpPr>
        <p:spPr bwMode="auto">
          <a:xfrm flipV="1">
            <a:off x="9001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2" name="Line 12"/>
          <p:cNvSpPr>
            <a:spLocks noChangeShapeType="1"/>
          </p:cNvSpPr>
          <p:nvPr/>
        </p:nvSpPr>
        <p:spPr bwMode="auto">
          <a:xfrm flipV="1">
            <a:off x="11874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3" name="Line 13"/>
          <p:cNvSpPr>
            <a:spLocks noChangeShapeType="1"/>
          </p:cNvSpPr>
          <p:nvPr/>
        </p:nvSpPr>
        <p:spPr bwMode="auto">
          <a:xfrm flipV="1">
            <a:off x="14763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4" name="Line 14"/>
          <p:cNvSpPr>
            <a:spLocks noChangeShapeType="1"/>
          </p:cNvSpPr>
          <p:nvPr/>
        </p:nvSpPr>
        <p:spPr bwMode="auto">
          <a:xfrm flipV="1">
            <a:off x="21955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5" name="Line 15"/>
          <p:cNvSpPr>
            <a:spLocks noChangeShapeType="1"/>
          </p:cNvSpPr>
          <p:nvPr/>
        </p:nvSpPr>
        <p:spPr bwMode="auto">
          <a:xfrm flipV="1">
            <a:off x="24828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6" name="Line 16"/>
          <p:cNvSpPr>
            <a:spLocks noChangeShapeType="1"/>
          </p:cNvSpPr>
          <p:nvPr/>
        </p:nvSpPr>
        <p:spPr bwMode="auto">
          <a:xfrm flipV="1">
            <a:off x="27717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7" name="Line 17"/>
          <p:cNvSpPr>
            <a:spLocks noChangeShapeType="1"/>
          </p:cNvSpPr>
          <p:nvPr/>
        </p:nvSpPr>
        <p:spPr bwMode="auto">
          <a:xfrm flipV="1">
            <a:off x="3492500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8" name="Line 18"/>
          <p:cNvSpPr>
            <a:spLocks noChangeShapeType="1"/>
          </p:cNvSpPr>
          <p:nvPr/>
        </p:nvSpPr>
        <p:spPr bwMode="auto">
          <a:xfrm flipV="1">
            <a:off x="3779838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9" name="Line 19"/>
          <p:cNvSpPr>
            <a:spLocks noChangeShapeType="1"/>
          </p:cNvSpPr>
          <p:nvPr/>
        </p:nvSpPr>
        <p:spPr bwMode="auto">
          <a:xfrm flipV="1">
            <a:off x="4068763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0" name="Line 20"/>
          <p:cNvSpPr>
            <a:spLocks noChangeShapeType="1"/>
          </p:cNvSpPr>
          <p:nvPr/>
        </p:nvSpPr>
        <p:spPr bwMode="auto">
          <a:xfrm flipV="1">
            <a:off x="471646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1" name="Line 21"/>
          <p:cNvSpPr>
            <a:spLocks noChangeShapeType="1"/>
          </p:cNvSpPr>
          <p:nvPr/>
        </p:nvSpPr>
        <p:spPr bwMode="auto">
          <a:xfrm flipV="1">
            <a:off x="500380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2" name="Line 22"/>
          <p:cNvSpPr>
            <a:spLocks noChangeShapeType="1"/>
          </p:cNvSpPr>
          <p:nvPr/>
        </p:nvSpPr>
        <p:spPr bwMode="auto">
          <a:xfrm flipV="1">
            <a:off x="529272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3" name="Rectangle 23"/>
          <p:cNvSpPr>
            <a:spLocks noChangeArrowheads="1"/>
          </p:cNvSpPr>
          <p:nvPr/>
        </p:nvSpPr>
        <p:spPr bwMode="auto">
          <a:xfrm>
            <a:off x="572611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3</a:t>
            </a:r>
          </a:p>
        </p:txBody>
      </p:sp>
      <p:sp>
        <p:nvSpPr>
          <p:cNvPr id="1776664" name="Line 24"/>
          <p:cNvSpPr>
            <a:spLocks noChangeShapeType="1"/>
          </p:cNvSpPr>
          <p:nvPr/>
        </p:nvSpPr>
        <p:spPr bwMode="auto">
          <a:xfrm flipV="1">
            <a:off x="59420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5" name="Line 25"/>
          <p:cNvSpPr>
            <a:spLocks noChangeShapeType="1"/>
          </p:cNvSpPr>
          <p:nvPr/>
        </p:nvSpPr>
        <p:spPr bwMode="auto">
          <a:xfrm flipV="1">
            <a:off x="62293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6" name="Line 26"/>
          <p:cNvSpPr>
            <a:spLocks noChangeShapeType="1"/>
          </p:cNvSpPr>
          <p:nvPr/>
        </p:nvSpPr>
        <p:spPr bwMode="auto">
          <a:xfrm flipV="1">
            <a:off x="65182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8" name="Text Box 28"/>
          <p:cNvSpPr txBox="1">
            <a:spLocks noChangeArrowheads="1"/>
          </p:cNvSpPr>
          <p:nvPr/>
        </p:nvSpPr>
        <p:spPr bwMode="auto">
          <a:xfrm>
            <a:off x="7021513" y="13414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控制</a:t>
            </a:r>
          </a:p>
        </p:txBody>
      </p:sp>
      <p:sp>
        <p:nvSpPr>
          <p:cNvPr id="1776669" name="Text Box 29"/>
          <p:cNvSpPr txBox="1">
            <a:spLocks noChangeArrowheads="1"/>
          </p:cNvSpPr>
          <p:nvPr/>
        </p:nvSpPr>
        <p:spPr bwMode="auto">
          <a:xfrm>
            <a:off x="7021513" y="1676400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地址</a:t>
            </a:r>
          </a:p>
        </p:txBody>
      </p:sp>
      <p:sp>
        <p:nvSpPr>
          <p:cNvPr id="1776670" name="Text Box 30"/>
          <p:cNvSpPr txBox="1">
            <a:spLocks noChangeArrowheads="1"/>
          </p:cNvSpPr>
          <p:nvPr/>
        </p:nvSpPr>
        <p:spPr bwMode="auto">
          <a:xfrm>
            <a:off x="7021513" y="19891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数据</a:t>
            </a:r>
          </a:p>
        </p:txBody>
      </p:sp>
      <p:sp>
        <p:nvSpPr>
          <p:cNvPr id="1776671" name="AutoShape 31"/>
          <p:cNvSpPr>
            <a:spLocks/>
          </p:cNvSpPr>
          <p:nvPr/>
        </p:nvSpPr>
        <p:spPr bwMode="auto">
          <a:xfrm>
            <a:off x="7813675" y="141287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72" name="Text Box 32"/>
          <p:cNvSpPr txBox="1">
            <a:spLocks noChangeArrowheads="1"/>
          </p:cNvSpPr>
          <p:nvPr/>
        </p:nvSpPr>
        <p:spPr bwMode="auto">
          <a:xfrm>
            <a:off x="7885113" y="1485900"/>
            <a:ext cx="865187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/>
              <a:t>系统总线</a:t>
            </a:r>
          </a:p>
        </p:txBody>
      </p:sp>
      <p:sp>
        <p:nvSpPr>
          <p:cNvPr id="1776673" name="Text Box 33"/>
          <p:cNvSpPr txBox="1">
            <a:spLocks noChangeArrowheads="1"/>
          </p:cNvSpPr>
          <p:nvPr/>
        </p:nvSpPr>
        <p:spPr bwMode="auto">
          <a:xfrm>
            <a:off x="971550" y="4206875"/>
            <a:ext cx="69135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利用单总线进行连接通信的计算机系统</a:t>
            </a:r>
          </a:p>
        </p:txBody>
      </p:sp>
      <p:sp>
        <p:nvSpPr>
          <p:cNvPr id="1776674" name="AutoShape 3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333375"/>
            <a:ext cx="433387" cy="431800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4D6AD-5399-4CEA-B4A7-0C5C3A04813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</a:t>
            </a:r>
            <a:r>
              <a:rPr lang="zh-CN" altLang="en-US"/>
              <a:t>总线与输入输出系统概述</a:t>
            </a:r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496300" cy="5761038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输入输出系统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组成</a:t>
            </a:r>
            <a:r>
              <a:rPr lang="zh-CN" altLang="en-US"/>
              <a:t>：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设备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接口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控制器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控制管理软件</a:t>
            </a:r>
          </a:p>
          <a:p>
            <a:r>
              <a:rPr lang="zh-CN" altLang="en-US">
                <a:solidFill>
                  <a:srgbClr val="0000FF"/>
                </a:solidFill>
              </a:rPr>
              <a:t>输入输出系统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功能</a:t>
            </a:r>
            <a:r>
              <a:rPr lang="zh-CN" altLang="en-US"/>
              <a:t>：</a:t>
            </a:r>
          </a:p>
          <a:p>
            <a:pPr lvl="1"/>
            <a:r>
              <a:rPr lang="zh-CN" altLang="en-US" sz="2400"/>
              <a:t>将各种输入输出设备有效地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接入</a:t>
            </a:r>
            <a:r>
              <a:rPr lang="zh-CN" altLang="en-US" sz="2400"/>
              <a:t>到计算机系统中；</a:t>
            </a:r>
          </a:p>
          <a:p>
            <a:pPr lvl="1"/>
            <a:r>
              <a:rPr lang="zh-CN" altLang="en-US" sz="2400"/>
              <a:t>将计算机外部的输入设备的信息输入到计算机内部，以便能够得到加工处理，该功能简称为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输入操作</a:t>
            </a:r>
            <a:r>
              <a:rPr lang="zh-CN" altLang="en-US" sz="2400"/>
              <a:t>；</a:t>
            </a:r>
          </a:p>
          <a:p>
            <a:pPr lvl="1"/>
            <a:r>
              <a:rPr lang="zh-CN" altLang="en-US" sz="2400"/>
              <a:t>将计算机内部存储或加工处理的信息输出到计算机之外，以提供给计算机外部的输出设备使用，该功能简称为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输出操作</a:t>
            </a:r>
            <a:r>
              <a:rPr lang="zh-CN" altLang="en-US" sz="2400"/>
              <a:t>。</a:t>
            </a:r>
          </a:p>
          <a:p>
            <a:pPr lvl="1"/>
            <a:r>
              <a:rPr lang="zh-CN" altLang="en-US" sz="2400"/>
              <a:t>数据在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外存</a:t>
            </a:r>
            <a:r>
              <a:rPr lang="zh-CN" altLang="en-US" sz="2400"/>
              <a:t>中进行存、取的操作。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7658E-4542-4BB3-A186-EA5E7A5AA02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77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 </a:t>
            </a:r>
            <a:r>
              <a:rPr lang="zh-CN" altLang="en-US"/>
              <a:t>总线与输入输出系统概述</a:t>
            </a:r>
          </a:p>
        </p:txBody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6300" cy="532765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外设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分类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字符设备（</a:t>
            </a:r>
            <a:r>
              <a:rPr lang="en-AU" altLang="zh-CN"/>
              <a:t>Character device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块设备（</a:t>
            </a:r>
            <a:r>
              <a:rPr lang="en-AU" altLang="zh-CN"/>
              <a:t>Block device</a:t>
            </a:r>
            <a:r>
              <a:rPr lang="zh-CN" altLang="en-US"/>
              <a:t>）</a:t>
            </a:r>
          </a:p>
          <a:p>
            <a:r>
              <a:rPr lang="zh-CN" altLang="en-US"/>
              <a:t>基本输入输出技术：</a:t>
            </a:r>
          </a:p>
          <a:p>
            <a:pPr lvl="1"/>
            <a:r>
              <a:rPr lang="zh-CN" altLang="en-US"/>
              <a:t>程序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r>
              <a:rPr lang="zh-CN" altLang="en-US"/>
              <a:t>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中断</a:t>
            </a:r>
            <a:r>
              <a:rPr lang="zh-CN" altLang="en-US"/>
              <a:t>控制方式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DMA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直接存储器存取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通道</a:t>
            </a:r>
            <a:r>
              <a:rPr lang="zh-CN" altLang="en-US"/>
              <a:t>控制方式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输入输出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71523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8.2  </a:t>
            </a:r>
            <a:r>
              <a:rPr lang="zh-CN" altLang="en-US" sz="4200">
                <a:ea typeface="楷体_GB2312" pitchFamily="49" charset="-122"/>
              </a:rPr>
              <a:t>总 线</a:t>
            </a:r>
          </a:p>
        </p:txBody>
      </p:sp>
      <p:sp>
        <p:nvSpPr>
          <p:cNvPr id="1771524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8.2.1</a:t>
            </a:r>
            <a:r>
              <a:rPr lang="en-US" altLang="zh-CN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总线类型与结构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33201</TotalTime>
  <Words>2815</Words>
  <Application>Microsoft Office PowerPoint</Application>
  <PresentationFormat>全屏显示(4:3)</PresentationFormat>
  <Paragraphs>784</Paragraphs>
  <Slides>55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华文行楷</vt:lpstr>
      <vt:lpstr>楷体_GB2312</vt:lpstr>
      <vt:lpstr>隶书</vt:lpstr>
      <vt:lpstr>宋体</vt:lpstr>
      <vt:lpstr>Arial</vt:lpstr>
      <vt:lpstr>Arial Black</vt:lpstr>
      <vt:lpstr>Symbol</vt:lpstr>
      <vt:lpstr>Times New Roman</vt:lpstr>
      <vt:lpstr>Wingdings</vt:lpstr>
      <vt:lpstr>Pixel</vt:lpstr>
      <vt:lpstr>Visio</vt:lpstr>
      <vt:lpstr>PowerPoint 演示文稿</vt:lpstr>
      <vt:lpstr>第8章  总线与输入输出系统</vt:lpstr>
      <vt:lpstr>PowerPoint 演示文稿</vt:lpstr>
      <vt:lpstr>8.1  总线与输入输出系统概述</vt:lpstr>
      <vt:lpstr>8.1  总线与输入输出系统概述</vt:lpstr>
      <vt:lpstr>8.1  总线与输入输出系统概述</vt:lpstr>
      <vt:lpstr>8.1  总线与输入输出系统概述</vt:lpstr>
      <vt:lpstr>8.1  总线与输入输出系统概述</vt:lpstr>
      <vt:lpstr>PowerPoint 演示文稿</vt:lpstr>
      <vt:lpstr>8.2  总线</vt:lpstr>
      <vt:lpstr>8.2.1 总线类型与结构          1. 总线类型</vt:lpstr>
      <vt:lpstr>8.2.1 总线类型与结构         2. 总线特性及性能指标</vt:lpstr>
      <vt:lpstr>8.2.1 总线类型与结构         3. 总线结构</vt:lpstr>
      <vt:lpstr>8.2.1 总线类型与结构         3. 总线结构</vt:lpstr>
      <vt:lpstr>PowerPoint 演示文稿</vt:lpstr>
      <vt:lpstr>PowerPoint 演示文稿</vt:lpstr>
      <vt:lpstr>8.2.2 总线的信息传输方式      1. 总线操作</vt:lpstr>
      <vt:lpstr>8.2.2 总线的信息传输方式      1. 总线操作</vt:lpstr>
      <vt:lpstr>8.2.2 总线的信息传输方式      1. 总线操作</vt:lpstr>
      <vt:lpstr>8.2.2 总线的信息传输方式      1. 总线操作</vt:lpstr>
      <vt:lpstr>PowerPoint 演示文稿</vt:lpstr>
      <vt:lpstr>8.2.2 总线的信息传输方式      2. 数据传输方式</vt:lpstr>
      <vt:lpstr>8.2.2 总线的信息传输方式      2. 数据传输方式</vt:lpstr>
      <vt:lpstr>8.2.2 总线的信息传输方式      3. 总线通信方式</vt:lpstr>
      <vt:lpstr>8.2.2 总线的信息传输方式      3. 总线通信方式</vt:lpstr>
      <vt:lpstr>8.2.2 总线的信息传输方式      3. 总线通信方式</vt:lpstr>
      <vt:lpstr>8.2.2 总线的信息传输方式      3. 总线通信方式</vt:lpstr>
      <vt:lpstr>PowerPoint 演示文稿</vt:lpstr>
      <vt:lpstr>8.2.3 总线仲裁</vt:lpstr>
      <vt:lpstr>8.2.3 总线仲裁     1. 集中式仲裁：链式查询(菊花链)</vt:lpstr>
      <vt:lpstr>8.2.3 总线仲裁     1. 集中式仲裁：链式查询(菊花链)</vt:lpstr>
      <vt:lpstr>8.2.3 总线仲裁     1. 集中式仲裁：计数器定时查询</vt:lpstr>
      <vt:lpstr>8.2.3 总线仲裁     1. 集中式仲裁：计数器定时查询</vt:lpstr>
      <vt:lpstr>8.2.3 总线仲裁     1. 集中式仲裁：独立请求</vt:lpstr>
      <vt:lpstr>8.2.3 总线仲裁     1. 集中式仲裁：独立请求</vt:lpstr>
      <vt:lpstr>8.2.3 总线仲裁      2. 分布式仲裁</vt:lpstr>
      <vt:lpstr>8.2.3 总线仲裁      2. 分布式仲裁</vt:lpstr>
      <vt:lpstr>8.2.3 总线仲裁      2. 分布式仲裁</vt:lpstr>
      <vt:lpstr>PowerPoint 演示文稿</vt:lpstr>
      <vt:lpstr>8.2.4 典型的总线</vt:lpstr>
      <vt:lpstr>8.2.4 典型的总线      1. PCI总线</vt:lpstr>
      <vt:lpstr>8.2.4 典型的总线      1. PCI总线</vt:lpstr>
      <vt:lpstr>8.2.4 典型的总线      1. PCI总线</vt:lpstr>
      <vt:lpstr>8.2.4 典型的总线      2. USB总线</vt:lpstr>
      <vt:lpstr>8.2.4 典型的总线      2. USB总线</vt:lpstr>
      <vt:lpstr>8.2.4 典型的总线      2. USB总线</vt:lpstr>
      <vt:lpstr>8.2.4 典型的总线      3. 总线的应用</vt:lpstr>
      <vt:lpstr>PowerPoint 演示文稿</vt:lpstr>
      <vt:lpstr>PowerPoint 演示文稿</vt:lpstr>
      <vt:lpstr>8.3 输入输出接口</vt:lpstr>
      <vt:lpstr>8.3 输入输出接口     1. I/O接口作用及模型</vt:lpstr>
      <vt:lpstr>8.3 输入输出接口     1. I/O接口作用及模型</vt:lpstr>
      <vt:lpstr>8.3 输入输出接口     2. I/O地址编址方式</vt:lpstr>
      <vt:lpstr>8.3 输入输出接口     3. I/O接口设计</vt:lpstr>
      <vt:lpstr>8.3 输入输出接口     3. I/O接口设计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第8章 总线与输入输出系统</dc:subject>
  <dc:creator>车向泉</dc:creator>
  <dc:description>8.1 总线与输入输出系统概述_x000d_
8.2 总线_x000d_
8.3 输入输出接口</dc:description>
  <cp:lastModifiedBy>车向泉</cp:lastModifiedBy>
  <cp:revision>1404</cp:revision>
  <dcterms:created xsi:type="dcterms:W3CDTF">1601-01-01T00:00:00Z</dcterms:created>
  <dcterms:modified xsi:type="dcterms:W3CDTF">2016-08-15T10:38:02Z</dcterms:modified>
</cp:coreProperties>
</file>