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5" r:id="rId2"/>
  </p:sldMasterIdLst>
  <p:notesMasterIdLst>
    <p:notesMasterId r:id="rId86"/>
  </p:notesMasterIdLst>
  <p:handoutMasterIdLst>
    <p:handoutMasterId r:id="rId87"/>
  </p:handoutMasterIdLst>
  <p:sldIdLst>
    <p:sldId id="1174" r:id="rId3"/>
    <p:sldId id="1244" r:id="rId4"/>
    <p:sldId id="1296" r:id="rId5"/>
    <p:sldId id="1297" r:id="rId6"/>
    <p:sldId id="1298" r:id="rId7"/>
    <p:sldId id="1299" r:id="rId8"/>
    <p:sldId id="1300" r:id="rId9"/>
    <p:sldId id="1301" r:id="rId10"/>
    <p:sldId id="1302" r:id="rId11"/>
    <p:sldId id="1303" r:id="rId12"/>
    <p:sldId id="1304" r:id="rId13"/>
    <p:sldId id="1305" r:id="rId14"/>
    <p:sldId id="1307" r:id="rId15"/>
    <p:sldId id="1308" r:id="rId16"/>
    <p:sldId id="1309" r:id="rId17"/>
    <p:sldId id="1306" r:id="rId18"/>
    <p:sldId id="1311" r:id="rId19"/>
    <p:sldId id="1313" r:id="rId20"/>
    <p:sldId id="1312" r:id="rId21"/>
    <p:sldId id="1314" r:id="rId22"/>
    <p:sldId id="1315" r:id="rId23"/>
    <p:sldId id="1316" r:id="rId24"/>
    <p:sldId id="1317" r:id="rId25"/>
    <p:sldId id="1318" r:id="rId26"/>
    <p:sldId id="1322" r:id="rId27"/>
    <p:sldId id="1319" r:id="rId28"/>
    <p:sldId id="1320" r:id="rId29"/>
    <p:sldId id="1321" r:id="rId30"/>
    <p:sldId id="1323" r:id="rId31"/>
    <p:sldId id="1324" r:id="rId32"/>
    <p:sldId id="1325" r:id="rId33"/>
    <p:sldId id="1326" r:id="rId34"/>
    <p:sldId id="1328" r:id="rId35"/>
    <p:sldId id="1329" r:id="rId36"/>
    <p:sldId id="1330" r:id="rId37"/>
    <p:sldId id="1331" r:id="rId38"/>
    <p:sldId id="1334" r:id="rId39"/>
    <p:sldId id="1335" r:id="rId40"/>
    <p:sldId id="1332" r:id="rId41"/>
    <p:sldId id="1333" r:id="rId42"/>
    <p:sldId id="1379" r:id="rId43"/>
    <p:sldId id="1336" r:id="rId44"/>
    <p:sldId id="1337" r:id="rId45"/>
    <p:sldId id="1338" r:id="rId46"/>
    <p:sldId id="1347" r:id="rId47"/>
    <p:sldId id="1339" r:id="rId48"/>
    <p:sldId id="1340" r:id="rId49"/>
    <p:sldId id="1341" r:id="rId50"/>
    <p:sldId id="1342" r:id="rId51"/>
    <p:sldId id="1343" r:id="rId52"/>
    <p:sldId id="1344" r:id="rId53"/>
    <p:sldId id="1345" r:id="rId54"/>
    <p:sldId id="1348" r:id="rId55"/>
    <p:sldId id="1349" r:id="rId56"/>
    <p:sldId id="1350" r:id="rId57"/>
    <p:sldId id="1351" r:id="rId58"/>
    <p:sldId id="1352" r:id="rId59"/>
    <p:sldId id="1353" r:id="rId60"/>
    <p:sldId id="1354" r:id="rId61"/>
    <p:sldId id="1355" r:id="rId62"/>
    <p:sldId id="1356" r:id="rId63"/>
    <p:sldId id="1357" r:id="rId64"/>
    <p:sldId id="1358" r:id="rId65"/>
    <p:sldId id="1359" r:id="rId66"/>
    <p:sldId id="1360" r:id="rId67"/>
    <p:sldId id="1361" r:id="rId68"/>
    <p:sldId id="1362" r:id="rId69"/>
    <p:sldId id="1363" r:id="rId70"/>
    <p:sldId id="1364" r:id="rId71"/>
    <p:sldId id="1365" r:id="rId72"/>
    <p:sldId id="1366" r:id="rId73"/>
    <p:sldId id="1367" r:id="rId74"/>
    <p:sldId id="1368" r:id="rId75"/>
    <p:sldId id="1369" r:id="rId76"/>
    <p:sldId id="1370" r:id="rId77"/>
    <p:sldId id="1371" r:id="rId78"/>
    <p:sldId id="1372" r:id="rId79"/>
    <p:sldId id="1373" r:id="rId80"/>
    <p:sldId id="1374" r:id="rId81"/>
    <p:sldId id="1375" r:id="rId82"/>
    <p:sldId id="1376" r:id="rId83"/>
    <p:sldId id="1377" r:id="rId84"/>
    <p:sldId id="1378" r:id="rId85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FF99"/>
    <a:srgbClr val="FF6600"/>
    <a:srgbClr val="0066FF"/>
    <a:srgbClr val="008000"/>
    <a:srgbClr val="33CCFF"/>
    <a:srgbClr val="FFCCFF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370" autoAdjust="0"/>
    <p:restoredTop sz="97553" autoAdjust="0"/>
  </p:normalViewPr>
  <p:slideViewPr>
    <p:cSldViewPr>
      <p:cViewPr varScale="1">
        <p:scale>
          <a:sx n="115" d="100"/>
          <a:sy n="115" d="100"/>
        </p:scale>
        <p:origin x="2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9.xml"/><Relationship Id="rId3" Type="http://schemas.openxmlformats.org/officeDocument/2006/relationships/slide" Target="slides/slide9.xml"/><Relationship Id="rId7" Type="http://schemas.openxmlformats.org/officeDocument/2006/relationships/slide" Target="slides/slide5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21.xml"/><Relationship Id="rId4" Type="http://schemas.openxmlformats.org/officeDocument/2006/relationships/slide" Target="slides/slide11.xml"/><Relationship Id="rId9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/>
            </a:lvl1pPr>
          </a:lstStyle>
          <a:p>
            <a:pPr>
              <a:defRPr/>
            </a:pPr>
            <a:fld id="{A4D6DC84-2543-44BA-A49B-42F32A688C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76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 smtClean="0">
                <a:ea typeface="黑体" pitchFamily="2" charset="-122"/>
              </a:defRPr>
            </a:lvl1pPr>
          </a:lstStyle>
          <a:p>
            <a:pPr>
              <a:defRPr/>
            </a:pPr>
            <a:fld id="{7BD1C2F6-077E-4205-859E-6C385AC1B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grpSp>
          <p:nvGrpSpPr>
            <p:cNvPr id="7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</p:grpSp>
      </p:grpSp>
      <p:sp>
        <p:nvSpPr>
          <p:cNvPr id="17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362A3017-C10B-401A-8E7A-B75B3A139C98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  <a:defRPr/>
              </a:pPr>
              <a:t>2017年6月26日 Monday</a:t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spcBef>
                <a:spcPct val="0"/>
              </a:spcBef>
              <a:defRPr/>
            </a:pPr>
            <a:fld id="{1F0FD2A5-58E5-4CE9-A16E-75FAAA61AAFE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  <a:defRPr/>
              </a:pPr>
              <a:t>18:30:59</a:t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7ED130-E736-4443-B0CF-D69ADA846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FCDC5-6CA9-4418-8458-7E19FF67C7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4FF5F-1D70-4826-8CF4-5AE24B621B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  <a:defRPr/>
                </a:pPr>
                <a:endParaRPr lang="zh-CN" altLang="en-US" sz="2400" b="0"/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1663" y="115888"/>
            <a:ext cx="1581150" cy="1568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9" name="Text Box 22"/>
          <p:cNvSpPr txBox="1">
            <a:spLocks noChangeArrowheads="1"/>
          </p:cNvSpPr>
          <p:nvPr userDrawn="1"/>
        </p:nvSpPr>
        <p:spPr bwMode="auto">
          <a:xfrm>
            <a:off x="2987675" y="333375"/>
            <a:ext cx="3744913" cy="1189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500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r">
              <a:spcBef>
                <a:spcPct val="25000"/>
              </a:spcBef>
              <a:defRPr/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880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80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13D3AD-E5B4-490C-A5F1-9933B2EA2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3862C-9805-49BE-86AC-7155853059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77E0-9248-4861-9852-92E17BFDDE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0385D-3AA5-440D-B2D5-7DCE2DB7D5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07C-0C60-48E9-843E-0EE87F94C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83EC9-A21C-43F1-8870-20126AA0E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D2EAD-44F8-41E4-836C-060287EACA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DD3C-8E08-4350-B5A6-64FAF9F611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FEFB-84C5-4B34-ADA0-706ACFA6BE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379BB-29FF-4A40-8A4C-4DB452E9FC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1F114-B362-42B5-B2AB-AE03474A21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52302-79DA-43F9-8C34-5C677CF46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ACF1E-61AD-4FD8-B52C-B2BC59F9D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2638-69AF-4742-AEC2-3048FCA10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81B4-8B0A-4A76-B7E9-87D76C3653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287D9-9617-4F12-9347-C9DEBA4BDE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576E7-D89D-466D-B285-B098DA168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1F92-FCB6-4757-8A4B-D7F514AC7A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F7937-6800-40A1-84D2-BC0CE65B69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latin typeface="Arial Black" pitchFamily="34" charset="0"/>
              </a:defRPr>
            </a:lvl1pPr>
          </a:lstStyle>
          <a:p>
            <a:pPr>
              <a:defRPr/>
            </a:pPr>
            <a:fld id="{B7AD5044-8EA3-4578-870A-19CC356EE3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latin typeface="Arial Black" pitchFamily="34" charset="0"/>
              </a:defRPr>
            </a:lvl1pPr>
          </a:lstStyle>
          <a:p>
            <a:pPr>
              <a:defRPr/>
            </a:pPr>
            <a:fld id="{B74487A8-1364-4E48-AE41-1B4603F7BB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790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8790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8790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8790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8790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8790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8790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 b="0"/>
            </a:p>
          </p:txBody>
        </p:sp>
        <p:sp>
          <p:nvSpPr>
            <p:cNvPr id="18790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8790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79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3F69E3-4BC8-4F95-B9DA-F747DC491B1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9.2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分类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0338" y="5949950"/>
            <a:ext cx="3970337" cy="50323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计算机分类</a:t>
            </a:r>
          </a:p>
        </p:txBody>
      </p:sp>
      <p:sp>
        <p:nvSpPr>
          <p:cNvPr id="19461" name="Text Box 5"/>
          <p:cNvSpPr txBox="1">
            <a:spLocks noChangeAspect="1" noChangeArrowheads="1"/>
          </p:cNvSpPr>
          <p:nvPr/>
        </p:nvSpPr>
        <p:spPr bwMode="auto">
          <a:xfrm>
            <a:off x="4448175" y="2325688"/>
            <a:ext cx="193675" cy="311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？</a:t>
            </a:r>
          </a:p>
        </p:txBody>
      </p:sp>
      <p:sp>
        <p:nvSpPr>
          <p:cNvPr id="19462" name="Text Box 6"/>
          <p:cNvSpPr txBox="1">
            <a:spLocks noChangeAspect="1" noChangeArrowheads="1"/>
          </p:cNvSpPr>
          <p:nvPr/>
        </p:nvSpPr>
        <p:spPr bwMode="auto">
          <a:xfrm>
            <a:off x="179388" y="2392363"/>
            <a:ext cx="142875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冯</a:t>
            </a:r>
            <a:r>
              <a:rPr lang="en-US" altLang="zh-CN" sz="2000"/>
              <a:t>·</a:t>
            </a:r>
            <a:r>
              <a:rPr lang="zh-CN" altLang="en-US" sz="2000"/>
              <a:t>诺依曼机</a:t>
            </a:r>
          </a:p>
        </p:txBody>
      </p:sp>
      <p:sp>
        <p:nvSpPr>
          <p:cNvPr id="19463" name="Text Box 7"/>
          <p:cNvSpPr txBox="1">
            <a:spLocks noChangeAspect="1" noChangeArrowheads="1"/>
          </p:cNvSpPr>
          <p:nvPr/>
        </p:nvSpPr>
        <p:spPr bwMode="auto">
          <a:xfrm>
            <a:off x="2157413" y="931863"/>
            <a:ext cx="2871787" cy="5318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>
                <a:latin typeface="宋体" pitchFamily="2" charset="-122"/>
              </a:rPr>
              <a:t>计算机体系结构</a:t>
            </a:r>
            <a:endParaRPr lang="zh-CN" altLang="en-US" sz="2000"/>
          </a:p>
        </p:txBody>
      </p:sp>
      <p:sp>
        <p:nvSpPr>
          <p:cNvPr id="19464" name="Text Box 8"/>
          <p:cNvSpPr txBox="1">
            <a:spLocks noChangeAspect="1" noChangeArrowheads="1"/>
          </p:cNvSpPr>
          <p:nvPr/>
        </p:nvSpPr>
        <p:spPr bwMode="auto">
          <a:xfrm>
            <a:off x="323850" y="1819275"/>
            <a:ext cx="1228725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SISD</a:t>
            </a:r>
          </a:p>
        </p:txBody>
      </p:sp>
      <p:sp>
        <p:nvSpPr>
          <p:cNvPr id="19465" name="Text Box 9"/>
          <p:cNvSpPr txBox="1">
            <a:spLocks noChangeAspect="1" noChangeArrowheads="1"/>
          </p:cNvSpPr>
          <p:nvPr/>
        </p:nvSpPr>
        <p:spPr bwMode="auto">
          <a:xfrm>
            <a:off x="1816100" y="1819275"/>
            <a:ext cx="1228725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SIMD</a:t>
            </a:r>
          </a:p>
        </p:txBody>
      </p:sp>
      <p:sp>
        <p:nvSpPr>
          <p:cNvPr id="19466" name="Text Box 10"/>
          <p:cNvSpPr txBox="1">
            <a:spLocks noChangeAspect="1" noChangeArrowheads="1"/>
          </p:cNvSpPr>
          <p:nvPr/>
        </p:nvSpPr>
        <p:spPr bwMode="auto">
          <a:xfrm>
            <a:off x="3889375" y="1808163"/>
            <a:ext cx="1230313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MISD</a:t>
            </a:r>
          </a:p>
        </p:txBody>
      </p:sp>
      <p:sp>
        <p:nvSpPr>
          <p:cNvPr id="19467" name="Text Box 11"/>
          <p:cNvSpPr txBox="1">
            <a:spLocks noChangeAspect="1" noChangeArrowheads="1"/>
          </p:cNvSpPr>
          <p:nvPr/>
        </p:nvSpPr>
        <p:spPr bwMode="auto">
          <a:xfrm>
            <a:off x="5608638" y="1819275"/>
            <a:ext cx="1227137" cy="5349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MIMD</a:t>
            </a:r>
          </a:p>
        </p:txBody>
      </p:sp>
      <p:sp>
        <p:nvSpPr>
          <p:cNvPr id="19468" name="Line 12"/>
          <p:cNvSpPr>
            <a:spLocks noChangeAspect="1" noChangeShapeType="1"/>
          </p:cNvSpPr>
          <p:nvPr/>
        </p:nvSpPr>
        <p:spPr bwMode="auto">
          <a:xfrm flipH="1">
            <a:off x="915988" y="1463675"/>
            <a:ext cx="2674937" cy="358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Aspect="1" noChangeShapeType="1"/>
          </p:cNvSpPr>
          <p:nvPr/>
        </p:nvSpPr>
        <p:spPr bwMode="auto">
          <a:xfrm flipH="1">
            <a:off x="2441575" y="1463675"/>
            <a:ext cx="1149350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Aspect="1" noChangeShapeType="1"/>
          </p:cNvSpPr>
          <p:nvPr/>
        </p:nvSpPr>
        <p:spPr bwMode="auto">
          <a:xfrm>
            <a:off x="3603625" y="1477963"/>
            <a:ext cx="923925" cy="317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Aspect="1" noChangeShapeType="1"/>
          </p:cNvSpPr>
          <p:nvPr/>
        </p:nvSpPr>
        <p:spPr bwMode="auto">
          <a:xfrm>
            <a:off x="3590925" y="1463675"/>
            <a:ext cx="2871788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2" name="Text Box 16"/>
          <p:cNvSpPr txBox="1">
            <a:spLocks noChangeAspect="1" noChangeArrowheads="1"/>
          </p:cNvSpPr>
          <p:nvPr/>
        </p:nvSpPr>
        <p:spPr bwMode="auto">
          <a:xfrm>
            <a:off x="1109663" y="2708275"/>
            <a:ext cx="1230312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向量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处理机</a:t>
            </a:r>
          </a:p>
        </p:txBody>
      </p:sp>
      <p:sp>
        <p:nvSpPr>
          <p:cNvPr id="19473" name="Text Box 17"/>
          <p:cNvSpPr txBox="1">
            <a:spLocks noChangeAspect="1" noChangeArrowheads="1"/>
          </p:cNvSpPr>
          <p:nvPr/>
        </p:nvSpPr>
        <p:spPr bwMode="auto">
          <a:xfrm>
            <a:off x="2454275" y="2708275"/>
            <a:ext cx="1230313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阵列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处理机</a:t>
            </a:r>
          </a:p>
        </p:txBody>
      </p:sp>
      <p:sp>
        <p:nvSpPr>
          <p:cNvPr id="19474" name="Line 18"/>
          <p:cNvSpPr>
            <a:spLocks noChangeAspect="1" noChangeShapeType="1"/>
          </p:cNvSpPr>
          <p:nvPr/>
        </p:nvSpPr>
        <p:spPr bwMode="auto">
          <a:xfrm flipH="1">
            <a:off x="1735138" y="2365375"/>
            <a:ext cx="67310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Aspect="1" noChangeShapeType="1"/>
          </p:cNvSpPr>
          <p:nvPr/>
        </p:nvSpPr>
        <p:spPr bwMode="auto">
          <a:xfrm>
            <a:off x="2397125" y="2365375"/>
            <a:ext cx="671513" cy="331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6" name="Text Box 20"/>
          <p:cNvSpPr txBox="1">
            <a:spLocks noChangeAspect="1" noChangeArrowheads="1"/>
          </p:cNvSpPr>
          <p:nvPr/>
        </p:nvSpPr>
        <p:spPr bwMode="auto">
          <a:xfrm>
            <a:off x="3797300" y="2708275"/>
            <a:ext cx="1230313" cy="5318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54000" rIns="5400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多处理器</a:t>
            </a:r>
          </a:p>
        </p:txBody>
      </p:sp>
      <p:sp>
        <p:nvSpPr>
          <p:cNvPr id="19477" name="Text Box 21"/>
          <p:cNvSpPr txBox="1">
            <a:spLocks noChangeAspect="1" noChangeArrowheads="1"/>
          </p:cNvSpPr>
          <p:nvPr/>
        </p:nvSpPr>
        <p:spPr bwMode="auto">
          <a:xfrm>
            <a:off x="7316788" y="2708275"/>
            <a:ext cx="1230312" cy="52863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54000" rIns="5400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多计算机</a:t>
            </a:r>
          </a:p>
        </p:txBody>
      </p:sp>
      <p:sp>
        <p:nvSpPr>
          <p:cNvPr id="19478" name="Line 22"/>
          <p:cNvSpPr>
            <a:spLocks noChangeAspect="1" noChangeShapeType="1"/>
          </p:cNvSpPr>
          <p:nvPr/>
        </p:nvSpPr>
        <p:spPr bwMode="auto">
          <a:xfrm flipH="1">
            <a:off x="4413250" y="2365375"/>
            <a:ext cx="1843088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Aspect="1" noChangeShapeType="1"/>
          </p:cNvSpPr>
          <p:nvPr/>
        </p:nvSpPr>
        <p:spPr bwMode="auto">
          <a:xfrm>
            <a:off x="6234113" y="2365375"/>
            <a:ext cx="1743075" cy="3444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80" name="Text Box 24"/>
          <p:cNvSpPr txBox="1">
            <a:spLocks noChangeAspect="1" noChangeArrowheads="1"/>
          </p:cNvSpPr>
          <p:nvPr/>
        </p:nvSpPr>
        <p:spPr bwMode="auto">
          <a:xfrm>
            <a:off x="2987675" y="4483100"/>
            <a:ext cx="1139825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交换结构</a:t>
            </a:r>
          </a:p>
        </p:txBody>
      </p:sp>
      <p:sp>
        <p:nvSpPr>
          <p:cNvPr id="19481" name="Text Box 25"/>
          <p:cNvSpPr txBox="1">
            <a:spLocks noChangeAspect="1" noChangeArrowheads="1"/>
          </p:cNvSpPr>
          <p:nvPr/>
        </p:nvSpPr>
        <p:spPr bwMode="auto">
          <a:xfrm>
            <a:off x="4265613" y="4492625"/>
            <a:ext cx="1081087" cy="5349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CC-NUMA</a:t>
            </a:r>
          </a:p>
        </p:txBody>
      </p:sp>
      <p:sp>
        <p:nvSpPr>
          <p:cNvPr id="19482" name="Text Box 26"/>
          <p:cNvSpPr txBox="1">
            <a:spLocks noChangeAspect="1" noChangeArrowheads="1"/>
          </p:cNvSpPr>
          <p:nvPr/>
        </p:nvSpPr>
        <p:spPr bwMode="auto">
          <a:xfrm>
            <a:off x="7065963" y="3594100"/>
            <a:ext cx="820737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MPP</a:t>
            </a:r>
          </a:p>
        </p:txBody>
      </p:sp>
      <p:sp>
        <p:nvSpPr>
          <p:cNvPr id="19483" name="Text Box 27"/>
          <p:cNvSpPr txBox="1">
            <a:spLocks noChangeAspect="1" noChangeArrowheads="1"/>
          </p:cNvSpPr>
          <p:nvPr/>
        </p:nvSpPr>
        <p:spPr bwMode="auto">
          <a:xfrm>
            <a:off x="5494338" y="4483100"/>
            <a:ext cx="107950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NC-NUMA</a:t>
            </a:r>
          </a:p>
        </p:txBody>
      </p:sp>
      <p:sp>
        <p:nvSpPr>
          <p:cNvPr id="19484" name="Text Box 28"/>
          <p:cNvSpPr txBox="1">
            <a:spLocks noChangeAspect="1" noChangeArrowheads="1"/>
          </p:cNvSpPr>
          <p:nvPr/>
        </p:nvSpPr>
        <p:spPr bwMode="auto">
          <a:xfrm>
            <a:off x="2266950" y="4483100"/>
            <a:ext cx="614363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总线</a:t>
            </a:r>
          </a:p>
        </p:txBody>
      </p:sp>
      <p:sp>
        <p:nvSpPr>
          <p:cNvPr id="19485" name="Text Box 29"/>
          <p:cNvSpPr txBox="1">
            <a:spLocks noChangeAspect="1" noChangeArrowheads="1"/>
          </p:cNvSpPr>
          <p:nvPr/>
        </p:nvSpPr>
        <p:spPr bwMode="auto">
          <a:xfrm>
            <a:off x="6735763" y="4481513"/>
            <a:ext cx="612775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网格</a:t>
            </a:r>
          </a:p>
        </p:txBody>
      </p:sp>
      <p:sp>
        <p:nvSpPr>
          <p:cNvPr id="19486" name="Text Box 30"/>
          <p:cNvSpPr txBox="1">
            <a:spLocks noChangeAspect="1" noChangeArrowheads="1"/>
          </p:cNvSpPr>
          <p:nvPr/>
        </p:nvSpPr>
        <p:spPr bwMode="auto">
          <a:xfrm>
            <a:off x="7486650" y="4481513"/>
            <a:ext cx="111760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超立方体</a:t>
            </a:r>
          </a:p>
        </p:txBody>
      </p:sp>
      <p:sp>
        <p:nvSpPr>
          <p:cNvPr id="19487" name="Line 31"/>
          <p:cNvSpPr>
            <a:spLocks noChangeAspect="1" noChangeShapeType="1"/>
          </p:cNvSpPr>
          <p:nvPr/>
        </p:nvSpPr>
        <p:spPr bwMode="auto">
          <a:xfrm flipH="1">
            <a:off x="7065963" y="4125913"/>
            <a:ext cx="411162" cy="344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88" name="Line 32"/>
          <p:cNvSpPr>
            <a:spLocks noChangeAspect="1" noChangeShapeType="1"/>
          </p:cNvSpPr>
          <p:nvPr/>
        </p:nvSpPr>
        <p:spPr bwMode="auto">
          <a:xfrm>
            <a:off x="7486650" y="4125913"/>
            <a:ext cx="523875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89" name="Text Box 33"/>
          <p:cNvSpPr txBox="1">
            <a:spLocks noChangeAspect="1" noChangeArrowheads="1"/>
          </p:cNvSpPr>
          <p:nvPr/>
        </p:nvSpPr>
        <p:spPr bwMode="auto">
          <a:xfrm>
            <a:off x="8001000" y="3594100"/>
            <a:ext cx="81915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COW</a:t>
            </a:r>
          </a:p>
        </p:txBody>
      </p:sp>
      <p:sp>
        <p:nvSpPr>
          <p:cNvPr id="19490" name="Line 34"/>
          <p:cNvSpPr>
            <a:spLocks noChangeAspect="1" noChangeShapeType="1"/>
          </p:cNvSpPr>
          <p:nvPr/>
        </p:nvSpPr>
        <p:spPr bwMode="auto">
          <a:xfrm flipH="1">
            <a:off x="7497763" y="3238500"/>
            <a:ext cx="468312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1" name="Line 35"/>
          <p:cNvSpPr>
            <a:spLocks noChangeAspect="1" noChangeShapeType="1"/>
          </p:cNvSpPr>
          <p:nvPr/>
        </p:nvSpPr>
        <p:spPr bwMode="auto">
          <a:xfrm>
            <a:off x="7966075" y="3238500"/>
            <a:ext cx="477838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2" name="Text Box 36"/>
          <p:cNvSpPr txBox="1">
            <a:spLocks noChangeAspect="1" noChangeArrowheads="1"/>
          </p:cNvSpPr>
          <p:nvPr/>
        </p:nvSpPr>
        <p:spPr bwMode="auto">
          <a:xfrm>
            <a:off x="5027613" y="3595688"/>
            <a:ext cx="819150" cy="5318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NUMA</a:t>
            </a:r>
          </a:p>
        </p:txBody>
      </p:sp>
      <p:sp>
        <p:nvSpPr>
          <p:cNvPr id="19493" name="Text Box 37"/>
          <p:cNvSpPr txBox="1">
            <a:spLocks noChangeAspect="1" noChangeArrowheads="1"/>
          </p:cNvSpPr>
          <p:nvPr/>
        </p:nvSpPr>
        <p:spPr bwMode="auto">
          <a:xfrm>
            <a:off x="3887788" y="3595688"/>
            <a:ext cx="971550" cy="5318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COMA</a:t>
            </a:r>
          </a:p>
        </p:txBody>
      </p:sp>
      <p:sp>
        <p:nvSpPr>
          <p:cNvPr id="19494" name="Text Box 38"/>
          <p:cNvSpPr txBox="1">
            <a:spLocks noChangeAspect="1" noChangeArrowheads="1"/>
          </p:cNvSpPr>
          <p:nvPr/>
        </p:nvSpPr>
        <p:spPr bwMode="auto">
          <a:xfrm>
            <a:off x="2897188" y="3595688"/>
            <a:ext cx="823912" cy="5318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UMA</a:t>
            </a:r>
          </a:p>
        </p:txBody>
      </p:sp>
      <p:sp>
        <p:nvSpPr>
          <p:cNvPr id="19495" name="Line 39"/>
          <p:cNvSpPr>
            <a:spLocks noChangeAspect="1" noChangeShapeType="1"/>
          </p:cNvSpPr>
          <p:nvPr/>
        </p:nvSpPr>
        <p:spPr bwMode="auto">
          <a:xfrm>
            <a:off x="4411663" y="3240088"/>
            <a:ext cx="0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6" name="Line 40"/>
          <p:cNvSpPr>
            <a:spLocks noChangeAspect="1" noChangeShapeType="1"/>
          </p:cNvSpPr>
          <p:nvPr/>
        </p:nvSpPr>
        <p:spPr bwMode="auto">
          <a:xfrm flipH="1">
            <a:off x="3181350" y="3240088"/>
            <a:ext cx="1230313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7" name="Line 41"/>
          <p:cNvSpPr>
            <a:spLocks noChangeAspect="1" noChangeShapeType="1"/>
          </p:cNvSpPr>
          <p:nvPr/>
        </p:nvSpPr>
        <p:spPr bwMode="auto">
          <a:xfrm>
            <a:off x="4411663" y="3240088"/>
            <a:ext cx="1230312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8" name="Line 42"/>
          <p:cNvSpPr>
            <a:spLocks noChangeAspect="1" noChangeShapeType="1"/>
          </p:cNvSpPr>
          <p:nvPr/>
        </p:nvSpPr>
        <p:spPr bwMode="auto">
          <a:xfrm>
            <a:off x="3319463" y="4137025"/>
            <a:ext cx="363537" cy="346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99" name="Line 43"/>
          <p:cNvSpPr>
            <a:spLocks noChangeAspect="1" noChangeShapeType="1"/>
          </p:cNvSpPr>
          <p:nvPr/>
        </p:nvSpPr>
        <p:spPr bwMode="auto">
          <a:xfrm flipH="1">
            <a:off x="2727325" y="4127500"/>
            <a:ext cx="569913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500" name="Line 44"/>
          <p:cNvSpPr>
            <a:spLocks noChangeAspect="1" noChangeShapeType="1"/>
          </p:cNvSpPr>
          <p:nvPr/>
        </p:nvSpPr>
        <p:spPr bwMode="auto">
          <a:xfrm flipH="1">
            <a:off x="4811713" y="4137025"/>
            <a:ext cx="614362" cy="357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501" name="Line 45"/>
          <p:cNvSpPr>
            <a:spLocks noChangeAspect="1" noChangeShapeType="1"/>
          </p:cNvSpPr>
          <p:nvPr/>
        </p:nvSpPr>
        <p:spPr bwMode="auto">
          <a:xfrm>
            <a:off x="5448300" y="4130675"/>
            <a:ext cx="650875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502" name="Text Box 46"/>
          <p:cNvSpPr txBox="1">
            <a:spLocks noChangeAspect="1" noChangeArrowheads="1"/>
          </p:cNvSpPr>
          <p:nvPr/>
        </p:nvSpPr>
        <p:spPr bwMode="auto">
          <a:xfrm>
            <a:off x="7100888" y="5329238"/>
            <a:ext cx="102235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消息传递</a:t>
            </a:r>
          </a:p>
        </p:txBody>
      </p:sp>
      <p:sp>
        <p:nvSpPr>
          <p:cNvPr id="19503" name="Text Box 47"/>
          <p:cNvSpPr txBox="1">
            <a:spLocks noChangeAspect="1" noChangeArrowheads="1"/>
          </p:cNvSpPr>
          <p:nvPr/>
        </p:nvSpPr>
        <p:spPr bwMode="auto">
          <a:xfrm>
            <a:off x="3935413" y="5364163"/>
            <a:ext cx="102235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共享内存</a:t>
            </a:r>
          </a:p>
        </p:txBody>
      </p:sp>
      <p:sp>
        <p:nvSpPr>
          <p:cNvPr id="19504" name="AutoShape 48"/>
          <p:cNvSpPr>
            <a:spLocks noChangeAspect="1"/>
          </p:cNvSpPr>
          <p:nvPr/>
        </p:nvSpPr>
        <p:spPr bwMode="auto">
          <a:xfrm rot="5400000">
            <a:off x="7500938" y="4300538"/>
            <a:ext cx="234950" cy="1765300"/>
          </a:xfrm>
          <a:prstGeom prst="rightBrace">
            <a:avLst>
              <a:gd name="adj1" fmla="val 62613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505" name="AutoShape 49"/>
          <p:cNvSpPr>
            <a:spLocks noChangeAspect="1"/>
          </p:cNvSpPr>
          <p:nvPr/>
        </p:nvSpPr>
        <p:spPr bwMode="auto">
          <a:xfrm rot="5400000">
            <a:off x="4331494" y="3096419"/>
            <a:ext cx="231775" cy="4214813"/>
          </a:xfrm>
          <a:prstGeom prst="rightBrace">
            <a:avLst>
              <a:gd name="adj1" fmla="val 62974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506" name="Text Box 51"/>
          <p:cNvSpPr txBox="1">
            <a:spLocks noChangeArrowheads="1"/>
          </p:cNvSpPr>
          <p:nvPr/>
        </p:nvSpPr>
        <p:spPr bwMode="auto">
          <a:xfrm>
            <a:off x="6300788" y="1123950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Flynn</a:t>
            </a:r>
            <a:r>
              <a:rPr lang="zh-CN" altLang="en-US" sz="2400"/>
              <a:t>分类法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38083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9.3  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阵列处理机</a:t>
            </a:r>
            <a:r>
              <a:rPr lang="zh-CN" altLang="en-US" sz="3800">
                <a:ea typeface="楷体_GB2312" pitchFamily="49" charset="-122"/>
              </a:rPr>
              <a:t>和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向量处理机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D7B32A-794B-44DE-B7F3-4886597C769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251936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阵列处理机：又称</a:t>
            </a:r>
            <a:r>
              <a:rPr lang="zh-CN" altLang="en-US" smtClean="0">
                <a:solidFill>
                  <a:srgbClr val="0000FF"/>
                </a:solidFill>
              </a:rPr>
              <a:t>并行处理机</a:t>
            </a:r>
            <a:r>
              <a:rPr lang="zh-CN" altLang="en-US" smtClean="0"/>
              <a:t>，主要技术手段是硬件上采用</a:t>
            </a:r>
            <a:r>
              <a:rPr lang="zh-CN" altLang="en-US" smtClean="0">
                <a:solidFill>
                  <a:srgbClr val="CC0099"/>
                </a:solidFill>
              </a:rPr>
              <a:t>资源重复</a:t>
            </a:r>
            <a:r>
              <a:rPr lang="zh-CN" altLang="en-US" smtClean="0"/>
              <a:t>的方法实现并行性。也称为</a:t>
            </a:r>
            <a:r>
              <a:rPr lang="en-US" altLang="zh-CN" smtClean="0">
                <a:solidFill>
                  <a:srgbClr val="0000FF"/>
                </a:solidFill>
              </a:rPr>
              <a:t>SIMD</a:t>
            </a:r>
            <a:r>
              <a:rPr lang="zh-CN" altLang="en-US" smtClean="0">
                <a:solidFill>
                  <a:srgbClr val="0000FF"/>
                </a:solidFill>
              </a:rPr>
              <a:t>计算机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en-US" altLang="zh-CN" sz="2400" smtClean="0"/>
              <a:t>SIMD</a:t>
            </a:r>
            <a:r>
              <a:rPr lang="zh-CN" altLang="en-US" sz="2400" smtClean="0"/>
              <a:t>计算机：多个</a:t>
            </a:r>
            <a:r>
              <a:rPr lang="en-US" altLang="zh-CN" sz="2400" smtClean="0"/>
              <a:t>PU</a:t>
            </a:r>
            <a:r>
              <a:rPr lang="zh-CN" altLang="en-US" sz="2400" smtClean="0"/>
              <a:t>按一定方式互连，在同一个</a:t>
            </a:r>
            <a:r>
              <a:rPr lang="en-US" altLang="zh-CN" sz="2400" smtClean="0"/>
              <a:t>CU</a:t>
            </a:r>
            <a:r>
              <a:rPr lang="zh-CN" altLang="en-US" sz="2400" smtClean="0"/>
              <a:t>控制下，对各自的数据完成同一条指令规定的操作；从</a:t>
            </a:r>
            <a:r>
              <a:rPr lang="en-US" altLang="zh-CN" sz="2400" smtClean="0"/>
              <a:t>CU</a:t>
            </a:r>
            <a:r>
              <a:rPr lang="zh-CN" altLang="en-US" sz="2400" smtClean="0"/>
              <a:t>看指令顺序执行，从</a:t>
            </a:r>
            <a:r>
              <a:rPr lang="en-US" altLang="zh-CN" sz="2400" smtClean="0"/>
              <a:t>PU</a:t>
            </a:r>
            <a:r>
              <a:rPr lang="zh-CN" altLang="en-US" sz="2400" smtClean="0"/>
              <a:t>看数据并行执行。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一、阵列处理机（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Array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835150" y="4652963"/>
            <a:ext cx="935038" cy="5762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CU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778250" y="3716338"/>
            <a:ext cx="863600" cy="5762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PU</a:t>
            </a:r>
            <a:r>
              <a:rPr lang="en-US" altLang="zh-CN" sz="2400" baseline="-25000"/>
              <a:t>1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700338" y="4494213"/>
            <a:ext cx="7191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/>
              <a:t>CS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651500" y="3716338"/>
            <a:ext cx="1008063" cy="5762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MM</a:t>
            </a:r>
            <a:r>
              <a:rPr lang="en-US" altLang="zh-CN" sz="2400" baseline="-25000"/>
              <a:t>1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4570413" y="3538538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/>
              <a:t>DS</a:t>
            </a:r>
            <a:r>
              <a:rPr lang="en-US" altLang="zh-CN" sz="2400" baseline="-25000"/>
              <a:t>1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643438" y="40052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2555875" y="6005513"/>
            <a:ext cx="7191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/>
              <a:t>IS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5651500" y="4437063"/>
            <a:ext cx="1008063" cy="5762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MM</a:t>
            </a:r>
            <a:r>
              <a:rPr lang="en-US" altLang="zh-CN" sz="2400" baseline="-25000"/>
              <a:t>2</a:t>
            </a:r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5651500" y="5445125"/>
            <a:ext cx="1008063" cy="576263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MM</a:t>
            </a:r>
            <a:r>
              <a:rPr lang="en-US" altLang="zh-CN" sz="2400" baseline="-25000"/>
              <a:t>m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5653088" y="4940300"/>
            <a:ext cx="935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……</a:t>
            </a:r>
            <a:endParaRPr lang="en-US" altLang="zh-CN" sz="2400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778250" y="4437063"/>
            <a:ext cx="863600" cy="576262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PU</a:t>
            </a:r>
            <a:r>
              <a:rPr lang="en-US" altLang="zh-CN" sz="2400" baseline="-25000"/>
              <a:t>2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4570413" y="425926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/>
              <a:t>DS</a:t>
            </a:r>
            <a:r>
              <a:rPr lang="en-US" altLang="zh-CN" sz="2400" baseline="-25000"/>
              <a:t>2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4643438" y="47259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3778250" y="5445125"/>
            <a:ext cx="863600" cy="576263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PU</a:t>
            </a:r>
            <a:r>
              <a:rPr lang="en-US" altLang="zh-CN" sz="2400" baseline="-25000"/>
              <a:t>n</a:t>
            </a:r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4570413" y="5267325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/>
              <a:t>DS</a:t>
            </a:r>
            <a:r>
              <a:rPr lang="en-US" altLang="zh-CN" sz="2400" i="1" baseline="-25000"/>
              <a:t>n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4643438" y="573405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3706813" y="4940300"/>
            <a:ext cx="935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……</a:t>
            </a:r>
            <a:endParaRPr lang="en-US" altLang="zh-CN" sz="2400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5507038" y="3571875"/>
            <a:ext cx="1296987" cy="2592388"/>
          </a:xfrm>
          <a:prstGeom prst="rect">
            <a:avLst/>
          </a:prstGeom>
          <a:noFill/>
          <a:ln w="19050" algn="ctr">
            <a:solidFill>
              <a:srgbClr val="008000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3419475" y="40052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3419475" y="472440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3419475" y="57324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19475" y="400526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2770188" y="494030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6154738" y="61642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 flipH="1">
            <a:off x="2338388" y="6453188"/>
            <a:ext cx="3816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 flipV="1">
            <a:off x="2338388" y="522922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6804025" y="3429000"/>
            <a:ext cx="7191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8000"/>
                </a:solidFill>
              </a:rPr>
              <a:t>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382F1B-6D96-4254-A445-B6EE8C1313B6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7626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/>
              <a:t>SIMD</a:t>
            </a:r>
            <a:r>
              <a:rPr lang="zh-CN" altLang="en-US" smtClean="0"/>
              <a:t>计算机的操作模型</a:t>
            </a:r>
            <a:endParaRPr lang="zh-CN" altLang="en-US" sz="2400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一、阵列处理机（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Array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2534" name="Rectangle 32"/>
          <p:cNvSpPr>
            <a:spLocks noChangeArrowheads="1"/>
          </p:cNvSpPr>
          <p:nvPr/>
        </p:nvSpPr>
        <p:spPr bwMode="auto">
          <a:xfrm>
            <a:off x="3952875" y="1844675"/>
            <a:ext cx="2133600" cy="576263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控制部件（</a:t>
            </a:r>
            <a:r>
              <a:rPr lang="en-US" altLang="zh-CN" sz="2000"/>
              <a:t>CU</a:t>
            </a:r>
            <a:r>
              <a:rPr lang="zh-CN" altLang="en-US" sz="2000"/>
              <a:t>）</a:t>
            </a:r>
            <a:endParaRPr lang="zh-CN" altLang="en-US" sz="2000" baseline="-25000"/>
          </a:p>
        </p:txBody>
      </p:sp>
      <p:sp>
        <p:nvSpPr>
          <p:cNvPr id="22535" name="Rectangle 33"/>
          <p:cNvSpPr>
            <a:spLocks noChangeArrowheads="1"/>
          </p:cNvSpPr>
          <p:nvPr/>
        </p:nvSpPr>
        <p:spPr bwMode="auto">
          <a:xfrm>
            <a:off x="1514475" y="3335338"/>
            <a:ext cx="13716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34"/>
          <p:cNvSpPr>
            <a:spLocks noChangeArrowheads="1"/>
          </p:cNvSpPr>
          <p:nvPr/>
        </p:nvSpPr>
        <p:spPr bwMode="auto">
          <a:xfrm>
            <a:off x="1743075" y="35639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</a:p>
        </p:txBody>
      </p:sp>
      <p:sp>
        <p:nvSpPr>
          <p:cNvPr id="22537" name="Rectangle 35"/>
          <p:cNvSpPr>
            <a:spLocks noChangeArrowheads="1"/>
          </p:cNvSpPr>
          <p:nvPr/>
        </p:nvSpPr>
        <p:spPr bwMode="auto">
          <a:xfrm>
            <a:off x="1743075" y="44021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2000" baseline="-25000"/>
              <a:t>0</a:t>
            </a:r>
          </a:p>
        </p:txBody>
      </p:sp>
      <p:sp>
        <p:nvSpPr>
          <p:cNvPr id="22538" name="Line 36"/>
          <p:cNvSpPr>
            <a:spLocks noChangeShapeType="1"/>
          </p:cNvSpPr>
          <p:nvPr/>
        </p:nvSpPr>
        <p:spPr bwMode="auto">
          <a:xfrm>
            <a:off x="2200275" y="40211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37"/>
          <p:cNvSpPr>
            <a:spLocks noChangeArrowheads="1"/>
          </p:cNvSpPr>
          <p:nvPr/>
        </p:nvSpPr>
        <p:spPr bwMode="auto">
          <a:xfrm>
            <a:off x="3114675" y="3335338"/>
            <a:ext cx="13716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Rectangle 38"/>
          <p:cNvSpPr>
            <a:spLocks noChangeArrowheads="1"/>
          </p:cNvSpPr>
          <p:nvPr/>
        </p:nvSpPr>
        <p:spPr bwMode="auto">
          <a:xfrm>
            <a:off x="3343275" y="35639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</a:t>
            </a:r>
            <a:r>
              <a:rPr lang="en-US" altLang="zh-CN" sz="2000" baseline="-25000"/>
              <a:t>1</a:t>
            </a:r>
          </a:p>
        </p:txBody>
      </p:sp>
      <p:sp>
        <p:nvSpPr>
          <p:cNvPr id="22541" name="Rectangle 39"/>
          <p:cNvSpPr>
            <a:spLocks noChangeArrowheads="1"/>
          </p:cNvSpPr>
          <p:nvPr/>
        </p:nvSpPr>
        <p:spPr bwMode="auto">
          <a:xfrm>
            <a:off x="3343275" y="44021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2000" baseline="-25000"/>
              <a:t>1</a:t>
            </a:r>
          </a:p>
        </p:txBody>
      </p:sp>
      <p:sp>
        <p:nvSpPr>
          <p:cNvPr id="22542" name="Line 40"/>
          <p:cNvSpPr>
            <a:spLocks noChangeShapeType="1"/>
          </p:cNvSpPr>
          <p:nvPr/>
        </p:nvSpPr>
        <p:spPr bwMode="auto">
          <a:xfrm>
            <a:off x="3800475" y="40211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Rectangle 41"/>
          <p:cNvSpPr>
            <a:spLocks noChangeArrowheads="1"/>
          </p:cNvSpPr>
          <p:nvPr/>
        </p:nvSpPr>
        <p:spPr bwMode="auto">
          <a:xfrm>
            <a:off x="4714875" y="3335338"/>
            <a:ext cx="13716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Rectangle 42"/>
          <p:cNvSpPr>
            <a:spLocks noChangeArrowheads="1"/>
          </p:cNvSpPr>
          <p:nvPr/>
        </p:nvSpPr>
        <p:spPr bwMode="auto">
          <a:xfrm>
            <a:off x="4943475" y="35639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</a:t>
            </a:r>
            <a:r>
              <a:rPr lang="en-US" altLang="zh-CN" sz="2000" baseline="-25000"/>
              <a:t>2</a:t>
            </a:r>
          </a:p>
        </p:txBody>
      </p:sp>
      <p:sp>
        <p:nvSpPr>
          <p:cNvPr id="22545" name="Rectangle 43"/>
          <p:cNvSpPr>
            <a:spLocks noChangeArrowheads="1"/>
          </p:cNvSpPr>
          <p:nvPr/>
        </p:nvSpPr>
        <p:spPr bwMode="auto">
          <a:xfrm>
            <a:off x="4943475" y="44021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2000" baseline="-25000"/>
              <a:t>2</a:t>
            </a:r>
          </a:p>
        </p:txBody>
      </p:sp>
      <p:sp>
        <p:nvSpPr>
          <p:cNvPr id="22546" name="Line 44"/>
          <p:cNvSpPr>
            <a:spLocks noChangeShapeType="1"/>
          </p:cNvSpPr>
          <p:nvPr/>
        </p:nvSpPr>
        <p:spPr bwMode="auto">
          <a:xfrm>
            <a:off x="5400675" y="40211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Rectangle 45"/>
          <p:cNvSpPr>
            <a:spLocks noChangeArrowheads="1"/>
          </p:cNvSpPr>
          <p:nvPr/>
        </p:nvSpPr>
        <p:spPr bwMode="auto">
          <a:xfrm>
            <a:off x="7305675" y="3335338"/>
            <a:ext cx="13716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Rectangle 46"/>
          <p:cNvSpPr>
            <a:spLocks noChangeArrowheads="1"/>
          </p:cNvSpPr>
          <p:nvPr/>
        </p:nvSpPr>
        <p:spPr bwMode="auto">
          <a:xfrm>
            <a:off x="7534275" y="35639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</a:t>
            </a:r>
            <a:r>
              <a:rPr lang="en-US" altLang="zh-CN" sz="2000" baseline="-25000"/>
              <a:t>N-1</a:t>
            </a:r>
          </a:p>
        </p:txBody>
      </p:sp>
      <p:sp>
        <p:nvSpPr>
          <p:cNvPr id="22549" name="Rectangle 47"/>
          <p:cNvSpPr>
            <a:spLocks noChangeArrowheads="1"/>
          </p:cNvSpPr>
          <p:nvPr/>
        </p:nvSpPr>
        <p:spPr bwMode="auto">
          <a:xfrm>
            <a:off x="7534275" y="4402138"/>
            <a:ext cx="914400" cy="457200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2000" baseline="-25000"/>
              <a:t>N-1</a:t>
            </a:r>
          </a:p>
        </p:txBody>
      </p:sp>
      <p:sp>
        <p:nvSpPr>
          <p:cNvPr id="22550" name="Line 48"/>
          <p:cNvSpPr>
            <a:spLocks noChangeShapeType="1"/>
          </p:cNvSpPr>
          <p:nvPr/>
        </p:nvSpPr>
        <p:spPr bwMode="auto">
          <a:xfrm>
            <a:off x="7991475" y="40211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49"/>
          <p:cNvSpPr txBox="1">
            <a:spLocks noChangeArrowheads="1"/>
          </p:cNvSpPr>
          <p:nvPr/>
        </p:nvSpPr>
        <p:spPr bwMode="auto">
          <a:xfrm>
            <a:off x="6315075" y="3944938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sp>
        <p:nvSpPr>
          <p:cNvPr id="22552" name="Rectangle 50"/>
          <p:cNvSpPr>
            <a:spLocks noChangeArrowheads="1"/>
          </p:cNvSpPr>
          <p:nvPr/>
        </p:nvSpPr>
        <p:spPr bwMode="auto">
          <a:xfrm>
            <a:off x="1514475" y="5697538"/>
            <a:ext cx="7162800" cy="457200"/>
          </a:xfrm>
          <a:prstGeom prst="rect">
            <a:avLst/>
          </a:prstGeom>
          <a:solidFill>
            <a:srgbClr val="A5EFF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互连网络</a:t>
            </a:r>
          </a:p>
        </p:txBody>
      </p:sp>
      <p:grpSp>
        <p:nvGrpSpPr>
          <p:cNvPr id="22553" name="Group 51"/>
          <p:cNvGrpSpPr>
            <a:grpSpLocks/>
          </p:cNvGrpSpPr>
          <p:nvPr/>
        </p:nvGrpSpPr>
        <p:grpSpPr bwMode="auto">
          <a:xfrm>
            <a:off x="2200275" y="5087938"/>
            <a:ext cx="5791200" cy="609600"/>
            <a:chOff x="912" y="3360"/>
            <a:chExt cx="3648" cy="384"/>
          </a:xfrm>
        </p:grpSpPr>
        <p:sp>
          <p:nvSpPr>
            <p:cNvPr id="22573" name="Line 52"/>
            <p:cNvSpPr>
              <a:spLocks noChangeShapeType="1"/>
            </p:cNvSpPr>
            <p:nvPr/>
          </p:nvSpPr>
          <p:spPr bwMode="auto">
            <a:xfrm>
              <a:off x="912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3"/>
            <p:cNvSpPr>
              <a:spLocks noChangeShapeType="1"/>
            </p:cNvSpPr>
            <p:nvPr/>
          </p:nvSpPr>
          <p:spPr bwMode="auto">
            <a:xfrm>
              <a:off x="1920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54"/>
            <p:cNvSpPr>
              <a:spLocks noChangeShapeType="1"/>
            </p:cNvSpPr>
            <p:nvPr/>
          </p:nvSpPr>
          <p:spPr bwMode="auto">
            <a:xfrm>
              <a:off x="2928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55"/>
            <p:cNvSpPr>
              <a:spLocks noChangeShapeType="1"/>
            </p:cNvSpPr>
            <p:nvPr/>
          </p:nvSpPr>
          <p:spPr bwMode="auto">
            <a:xfrm>
              <a:off x="4560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4" name="Text Box 56"/>
          <p:cNvSpPr txBox="1">
            <a:spLocks noChangeArrowheads="1"/>
          </p:cNvSpPr>
          <p:nvPr/>
        </p:nvSpPr>
        <p:spPr bwMode="auto">
          <a:xfrm>
            <a:off x="6315075" y="5164138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grpSp>
        <p:nvGrpSpPr>
          <p:cNvPr id="22555" name="Group 57"/>
          <p:cNvGrpSpPr>
            <a:grpSpLocks/>
          </p:cNvGrpSpPr>
          <p:nvPr/>
        </p:nvGrpSpPr>
        <p:grpSpPr bwMode="auto">
          <a:xfrm>
            <a:off x="2200275" y="2801938"/>
            <a:ext cx="5791200" cy="533400"/>
            <a:chOff x="912" y="3360"/>
            <a:chExt cx="3648" cy="384"/>
          </a:xfrm>
        </p:grpSpPr>
        <p:sp>
          <p:nvSpPr>
            <p:cNvPr id="22569" name="Line 58"/>
            <p:cNvSpPr>
              <a:spLocks noChangeShapeType="1"/>
            </p:cNvSpPr>
            <p:nvPr/>
          </p:nvSpPr>
          <p:spPr bwMode="auto">
            <a:xfrm>
              <a:off x="912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59"/>
            <p:cNvSpPr>
              <a:spLocks noChangeShapeType="1"/>
            </p:cNvSpPr>
            <p:nvPr/>
          </p:nvSpPr>
          <p:spPr bwMode="auto">
            <a:xfrm>
              <a:off x="1920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60"/>
            <p:cNvSpPr>
              <a:spLocks noChangeShapeType="1"/>
            </p:cNvSpPr>
            <p:nvPr/>
          </p:nvSpPr>
          <p:spPr bwMode="auto">
            <a:xfrm>
              <a:off x="2928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61"/>
            <p:cNvSpPr>
              <a:spLocks noChangeShapeType="1"/>
            </p:cNvSpPr>
            <p:nvPr/>
          </p:nvSpPr>
          <p:spPr bwMode="auto">
            <a:xfrm>
              <a:off x="4560" y="33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6" name="Text Box 62"/>
          <p:cNvSpPr txBox="1">
            <a:spLocks noChangeArrowheads="1"/>
          </p:cNvSpPr>
          <p:nvPr/>
        </p:nvSpPr>
        <p:spPr bwMode="auto">
          <a:xfrm>
            <a:off x="6315075" y="2801938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sp>
        <p:nvSpPr>
          <p:cNvPr id="22557" name="Line 63"/>
          <p:cNvSpPr>
            <a:spLocks noChangeShapeType="1"/>
          </p:cNvSpPr>
          <p:nvPr/>
        </p:nvSpPr>
        <p:spPr bwMode="auto">
          <a:xfrm>
            <a:off x="2200275" y="280193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64"/>
          <p:cNvSpPr>
            <a:spLocks noChangeShapeType="1"/>
          </p:cNvSpPr>
          <p:nvPr/>
        </p:nvSpPr>
        <p:spPr bwMode="auto">
          <a:xfrm>
            <a:off x="5019675" y="24209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9" name="Text Box 65"/>
          <p:cNvSpPr txBox="1">
            <a:spLocks noChangeArrowheads="1"/>
          </p:cNvSpPr>
          <p:nvPr/>
        </p:nvSpPr>
        <p:spPr bwMode="auto">
          <a:xfrm>
            <a:off x="1438275" y="2878138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PE</a:t>
            </a:r>
            <a:r>
              <a:rPr lang="en-US" altLang="zh-CN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560" name="Text Box 66"/>
          <p:cNvSpPr txBox="1">
            <a:spLocks noChangeArrowheads="1"/>
          </p:cNvSpPr>
          <p:nvPr/>
        </p:nvSpPr>
        <p:spPr bwMode="auto">
          <a:xfrm>
            <a:off x="3038475" y="2878138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PE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561" name="Text Box 67"/>
          <p:cNvSpPr txBox="1">
            <a:spLocks noChangeArrowheads="1"/>
          </p:cNvSpPr>
          <p:nvPr/>
        </p:nvSpPr>
        <p:spPr bwMode="auto">
          <a:xfrm>
            <a:off x="4638675" y="2878138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PE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562" name="Text Box 68"/>
          <p:cNvSpPr txBox="1">
            <a:spLocks noChangeArrowheads="1"/>
          </p:cNvSpPr>
          <p:nvPr/>
        </p:nvSpPr>
        <p:spPr bwMode="auto">
          <a:xfrm>
            <a:off x="7229475" y="2878138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PE</a:t>
            </a:r>
            <a:r>
              <a:rPr lang="en-US" altLang="zh-CN" sz="2000" baseline="-25000">
                <a:solidFill>
                  <a:srgbClr val="FF0000"/>
                </a:solidFill>
              </a:rPr>
              <a:t>N-1</a:t>
            </a:r>
          </a:p>
        </p:txBody>
      </p:sp>
      <p:sp>
        <p:nvSpPr>
          <p:cNvPr id="22563" name="Text Box 69"/>
          <p:cNvSpPr txBox="1">
            <a:spLocks noChangeArrowheads="1"/>
          </p:cNvSpPr>
          <p:nvPr/>
        </p:nvSpPr>
        <p:spPr bwMode="auto">
          <a:xfrm>
            <a:off x="142875" y="3411538"/>
            <a:ext cx="12192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FF6600"/>
                </a:solidFill>
              </a:rPr>
              <a:t>运算</a:t>
            </a:r>
            <a:br>
              <a:rPr lang="zh-CN" altLang="en-US" sz="2400">
                <a:solidFill>
                  <a:srgbClr val="FF6600"/>
                </a:solidFill>
              </a:rPr>
            </a:br>
            <a:r>
              <a:rPr lang="zh-CN" altLang="en-US" sz="2400">
                <a:solidFill>
                  <a:srgbClr val="FF6600"/>
                </a:solidFill>
              </a:rPr>
              <a:t>处理器</a:t>
            </a:r>
          </a:p>
        </p:txBody>
      </p:sp>
      <p:sp>
        <p:nvSpPr>
          <p:cNvPr id="22564" name="Text Box 70"/>
          <p:cNvSpPr txBox="1">
            <a:spLocks noChangeArrowheads="1"/>
          </p:cNvSpPr>
          <p:nvPr/>
        </p:nvSpPr>
        <p:spPr bwMode="auto">
          <a:xfrm>
            <a:off x="142875" y="4402138"/>
            <a:ext cx="1143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FF6600"/>
                </a:solidFill>
              </a:rPr>
              <a:t>存储器</a:t>
            </a:r>
          </a:p>
        </p:txBody>
      </p:sp>
      <p:sp>
        <p:nvSpPr>
          <p:cNvPr id="22565" name="Line 71"/>
          <p:cNvSpPr>
            <a:spLocks noChangeShapeType="1"/>
          </p:cNvSpPr>
          <p:nvPr/>
        </p:nvSpPr>
        <p:spPr bwMode="auto">
          <a:xfrm flipH="1">
            <a:off x="1209675" y="463073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6" name="Text Box 72"/>
          <p:cNvSpPr txBox="1">
            <a:spLocks noChangeArrowheads="1"/>
          </p:cNvSpPr>
          <p:nvPr/>
        </p:nvSpPr>
        <p:spPr bwMode="auto">
          <a:xfrm>
            <a:off x="142875" y="2344738"/>
            <a:ext cx="1447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FF6600"/>
                </a:solidFill>
              </a:rPr>
              <a:t>处理单元</a:t>
            </a:r>
          </a:p>
        </p:txBody>
      </p:sp>
      <p:sp>
        <p:nvSpPr>
          <p:cNvPr id="22567" name="Line 73"/>
          <p:cNvSpPr>
            <a:spLocks noChangeShapeType="1"/>
          </p:cNvSpPr>
          <p:nvPr/>
        </p:nvSpPr>
        <p:spPr bwMode="auto">
          <a:xfrm flipH="1">
            <a:off x="1057275" y="3792538"/>
            <a:ext cx="6096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8" name="Freeform 74"/>
          <p:cNvSpPr>
            <a:spLocks/>
          </p:cNvSpPr>
          <p:nvPr/>
        </p:nvSpPr>
        <p:spPr bwMode="auto">
          <a:xfrm>
            <a:off x="828675" y="2801938"/>
            <a:ext cx="609600" cy="304800"/>
          </a:xfrm>
          <a:custGeom>
            <a:avLst/>
            <a:gdLst>
              <a:gd name="T0" fmla="*/ 384 w 384"/>
              <a:gd name="T1" fmla="*/ 192 h 192"/>
              <a:gd name="T2" fmla="*/ 144 w 384"/>
              <a:gd name="T3" fmla="*/ 144 h 192"/>
              <a:gd name="T4" fmla="*/ 0 w 384"/>
              <a:gd name="T5" fmla="*/ 0 h 192"/>
              <a:gd name="T6" fmla="*/ 0 60000 65536"/>
              <a:gd name="T7" fmla="*/ 0 60000 65536"/>
              <a:gd name="T8" fmla="*/ 0 60000 65536"/>
              <a:gd name="T9" fmla="*/ 0 w 384"/>
              <a:gd name="T10" fmla="*/ 0 h 192"/>
              <a:gd name="T11" fmla="*/ 384 w 38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92">
                <a:moveTo>
                  <a:pt x="384" y="192"/>
                </a:moveTo>
                <a:cubicBezTo>
                  <a:pt x="296" y="184"/>
                  <a:pt x="208" y="176"/>
                  <a:pt x="144" y="144"/>
                </a:cubicBezTo>
                <a:cubicBezTo>
                  <a:pt x="80" y="112"/>
                  <a:pt x="40" y="56"/>
                  <a:pt x="0" y="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7342B9-D996-4C56-8190-5E33D5CAE07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一、阵列处理机（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Array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3557" name="Rectangle 48"/>
          <p:cNvSpPr>
            <a:spLocks noChangeArrowheads="1"/>
          </p:cNvSpPr>
          <p:nvPr/>
        </p:nvSpPr>
        <p:spPr bwMode="auto">
          <a:xfrm>
            <a:off x="1479550" y="5391150"/>
            <a:ext cx="152400" cy="3810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49"/>
          <p:cNvSpPr>
            <a:spLocks noChangeArrowheads="1"/>
          </p:cNvSpPr>
          <p:nvPr/>
        </p:nvSpPr>
        <p:spPr bwMode="auto">
          <a:xfrm>
            <a:off x="3460750" y="5391150"/>
            <a:ext cx="152400" cy="3810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Rectangle 50"/>
          <p:cNvSpPr>
            <a:spLocks noChangeArrowheads="1"/>
          </p:cNvSpPr>
          <p:nvPr/>
        </p:nvSpPr>
        <p:spPr bwMode="auto">
          <a:xfrm>
            <a:off x="6508750" y="5391150"/>
            <a:ext cx="152400" cy="3810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Rectangle 51"/>
          <p:cNvSpPr>
            <a:spLocks noChangeArrowheads="1"/>
          </p:cNvSpPr>
          <p:nvPr/>
        </p:nvSpPr>
        <p:spPr bwMode="auto">
          <a:xfrm>
            <a:off x="1479550" y="5619750"/>
            <a:ext cx="6705600" cy="1524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Rectangle 52"/>
          <p:cNvSpPr>
            <a:spLocks noChangeArrowheads="1"/>
          </p:cNvSpPr>
          <p:nvPr/>
        </p:nvSpPr>
        <p:spPr bwMode="auto">
          <a:xfrm>
            <a:off x="8032750" y="3028950"/>
            <a:ext cx="152400" cy="27432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Rectangle 53"/>
          <p:cNvSpPr>
            <a:spLocks noChangeArrowheads="1"/>
          </p:cNvSpPr>
          <p:nvPr/>
        </p:nvSpPr>
        <p:spPr bwMode="auto">
          <a:xfrm>
            <a:off x="4298950" y="2952750"/>
            <a:ext cx="3886200" cy="1524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Rectangle 54"/>
          <p:cNvSpPr>
            <a:spLocks noChangeArrowheads="1"/>
          </p:cNvSpPr>
          <p:nvPr/>
        </p:nvSpPr>
        <p:spPr bwMode="auto">
          <a:xfrm>
            <a:off x="4298950" y="2800350"/>
            <a:ext cx="152400" cy="3048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Rectangle 55"/>
          <p:cNvSpPr>
            <a:spLocks noChangeArrowheads="1"/>
          </p:cNvSpPr>
          <p:nvPr/>
        </p:nvSpPr>
        <p:spPr bwMode="auto">
          <a:xfrm>
            <a:off x="1327150" y="2038350"/>
            <a:ext cx="1371600" cy="7620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阵列控制</a:t>
            </a:r>
            <a:br>
              <a:rPr lang="zh-CN" altLang="en-US" sz="2000"/>
            </a:br>
            <a:r>
              <a:rPr lang="zh-CN" altLang="en-US" sz="2000"/>
              <a:t>部件</a:t>
            </a:r>
            <a:endParaRPr lang="zh-CN" altLang="en-US" sz="2000" baseline="-25000"/>
          </a:p>
        </p:txBody>
      </p:sp>
      <p:sp>
        <p:nvSpPr>
          <p:cNvPr id="23565" name="Rectangle 56"/>
          <p:cNvSpPr>
            <a:spLocks noChangeArrowheads="1"/>
          </p:cNvSpPr>
          <p:nvPr/>
        </p:nvSpPr>
        <p:spPr bwMode="auto">
          <a:xfrm>
            <a:off x="869950" y="36385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处理单元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1</a:t>
            </a:r>
          </a:p>
        </p:txBody>
      </p:sp>
      <p:sp>
        <p:nvSpPr>
          <p:cNvPr id="23566" name="Text Box 57"/>
          <p:cNvSpPr txBox="1">
            <a:spLocks noChangeArrowheads="1"/>
          </p:cNvSpPr>
          <p:nvPr/>
        </p:nvSpPr>
        <p:spPr bwMode="auto">
          <a:xfrm>
            <a:off x="4832350" y="4248150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sp>
        <p:nvSpPr>
          <p:cNvPr id="23567" name="Rectangle 58"/>
          <p:cNvSpPr>
            <a:spLocks noChangeArrowheads="1"/>
          </p:cNvSpPr>
          <p:nvPr/>
        </p:nvSpPr>
        <p:spPr bwMode="auto">
          <a:xfrm>
            <a:off x="869950" y="6000750"/>
            <a:ext cx="7315200" cy="457200"/>
          </a:xfrm>
          <a:prstGeom prst="rect">
            <a:avLst/>
          </a:prstGeom>
          <a:solidFill>
            <a:srgbClr val="A5EFF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数据寻径网络</a:t>
            </a:r>
          </a:p>
        </p:txBody>
      </p:sp>
      <p:sp>
        <p:nvSpPr>
          <p:cNvPr id="23568" name="Rectangle 59"/>
          <p:cNvSpPr>
            <a:spLocks noChangeArrowheads="1"/>
          </p:cNvSpPr>
          <p:nvPr/>
        </p:nvSpPr>
        <p:spPr bwMode="auto">
          <a:xfrm>
            <a:off x="869950" y="47053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本地存储器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LM</a:t>
            </a:r>
            <a:r>
              <a:rPr lang="en-US" altLang="zh-CN" sz="2000" baseline="-25000"/>
              <a:t>1</a:t>
            </a:r>
          </a:p>
        </p:txBody>
      </p:sp>
      <p:sp>
        <p:nvSpPr>
          <p:cNvPr id="23569" name="Line 60"/>
          <p:cNvSpPr>
            <a:spLocks noChangeShapeType="1"/>
          </p:cNvSpPr>
          <p:nvPr/>
        </p:nvSpPr>
        <p:spPr bwMode="auto">
          <a:xfrm>
            <a:off x="1555750" y="43243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61"/>
          <p:cNvSpPr>
            <a:spLocks noChangeShapeType="1"/>
          </p:cNvSpPr>
          <p:nvPr/>
        </p:nvSpPr>
        <p:spPr bwMode="auto">
          <a:xfrm flipH="1">
            <a:off x="2317750" y="401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62"/>
          <p:cNvSpPr>
            <a:spLocks noChangeArrowheads="1"/>
          </p:cNvSpPr>
          <p:nvPr/>
        </p:nvSpPr>
        <p:spPr bwMode="auto">
          <a:xfrm>
            <a:off x="2851150" y="36385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处理单元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2</a:t>
            </a:r>
          </a:p>
        </p:txBody>
      </p:sp>
      <p:sp>
        <p:nvSpPr>
          <p:cNvPr id="23572" name="Rectangle 63"/>
          <p:cNvSpPr>
            <a:spLocks noChangeArrowheads="1"/>
          </p:cNvSpPr>
          <p:nvPr/>
        </p:nvSpPr>
        <p:spPr bwMode="auto">
          <a:xfrm>
            <a:off x="2851150" y="47053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本地存储器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LM</a:t>
            </a:r>
            <a:r>
              <a:rPr lang="en-US" altLang="zh-CN" sz="2000" baseline="-25000"/>
              <a:t>2</a:t>
            </a:r>
          </a:p>
        </p:txBody>
      </p:sp>
      <p:sp>
        <p:nvSpPr>
          <p:cNvPr id="23573" name="Line 64"/>
          <p:cNvSpPr>
            <a:spLocks noChangeShapeType="1"/>
          </p:cNvSpPr>
          <p:nvPr/>
        </p:nvSpPr>
        <p:spPr bwMode="auto">
          <a:xfrm>
            <a:off x="3536950" y="43243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65"/>
          <p:cNvSpPr>
            <a:spLocks noChangeShapeType="1"/>
          </p:cNvSpPr>
          <p:nvPr/>
        </p:nvSpPr>
        <p:spPr bwMode="auto">
          <a:xfrm flipH="1">
            <a:off x="4298950" y="401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Rectangle 66"/>
          <p:cNvSpPr>
            <a:spLocks noChangeArrowheads="1"/>
          </p:cNvSpPr>
          <p:nvPr/>
        </p:nvSpPr>
        <p:spPr bwMode="auto">
          <a:xfrm>
            <a:off x="5899150" y="36385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处理单元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2</a:t>
            </a:r>
          </a:p>
        </p:txBody>
      </p:sp>
      <p:sp>
        <p:nvSpPr>
          <p:cNvPr id="23576" name="Rectangle 67"/>
          <p:cNvSpPr>
            <a:spLocks noChangeArrowheads="1"/>
          </p:cNvSpPr>
          <p:nvPr/>
        </p:nvSpPr>
        <p:spPr bwMode="auto">
          <a:xfrm>
            <a:off x="5899150" y="4705350"/>
            <a:ext cx="14478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本地存储器</a:t>
            </a:r>
          </a:p>
          <a:p>
            <a:pPr>
              <a:spcBef>
                <a:spcPct val="0"/>
              </a:spcBef>
            </a:pPr>
            <a:r>
              <a:rPr lang="en-US" altLang="zh-CN" sz="2000"/>
              <a:t>LM</a:t>
            </a:r>
            <a:r>
              <a:rPr lang="en-US" altLang="zh-CN" sz="2000" baseline="-25000"/>
              <a:t>2</a:t>
            </a:r>
          </a:p>
        </p:txBody>
      </p:sp>
      <p:sp>
        <p:nvSpPr>
          <p:cNvPr id="23577" name="Line 68"/>
          <p:cNvSpPr>
            <a:spLocks noChangeShapeType="1"/>
          </p:cNvSpPr>
          <p:nvPr/>
        </p:nvSpPr>
        <p:spPr bwMode="auto">
          <a:xfrm>
            <a:off x="6584950" y="43243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8" name="Line 69"/>
          <p:cNvSpPr>
            <a:spLocks noChangeShapeType="1"/>
          </p:cNvSpPr>
          <p:nvPr/>
        </p:nvSpPr>
        <p:spPr bwMode="auto">
          <a:xfrm flipH="1">
            <a:off x="7346950" y="40195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9" name="Rectangle 70"/>
          <p:cNvSpPr>
            <a:spLocks noChangeArrowheads="1"/>
          </p:cNvSpPr>
          <p:nvPr/>
        </p:nvSpPr>
        <p:spPr bwMode="auto">
          <a:xfrm>
            <a:off x="3460750" y="2038350"/>
            <a:ext cx="1752600" cy="7620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控制存储器</a:t>
            </a:r>
            <a:br>
              <a:rPr lang="zh-CN" altLang="en-US" sz="2000"/>
            </a:br>
            <a:r>
              <a:rPr lang="zh-CN" altLang="en-US" sz="2000"/>
              <a:t>（程序和数据）</a:t>
            </a:r>
            <a:endParaRPr lang="zh-CN" altLang="en-US" sz="2000" baseline="-25000"/>
          </a:p>
        </p:txBody>
      </p:sp>
      <p:sp>
        <p:nvSpPr>
          <p:cNvPr id="23580" name="Rectangle 71"/>
          <p:cNvSpPr>
            <a:spLocks noChangeArrowheads="1"/>
          </p:cNvSpPr>
          <p:nvPr/>
        </p:nvSpPr>
        <p:spPr bwMode="auto">
          <a:xfrm>
            <a:off x="5899150" y="2190750"/>
            <a:ext cx="1143000" cy="4572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主机</a:t>
            </a:r>
            <a:endParaRPr lang="zh-CN" altLang="en-US" sz="2000" baseline="-25000"/>
          </a:p>
        </p:txBody>
      </p:sp>
      <p:sp>
        <p:nvSpPr>
          <p:cNvPr id="23581" name="Rectangle 72"/>
          <p:cNvSpPr>
            <a:spLocks noChangeArrowheads="1"/>
          </p:cNvSpPr>
          <p:nvPr/>
        </p:nvSpPr>
        <p:spPr bwMode="auto">
          <a:xfrm>
            <a:off x="5518150" y="1200150"/>
            <a:ext cx="1828800" cy="4572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大容量存储器</a:t>
            </a:r>
            <a:endParaRPr lang="zh-CN" altLang="en-US" sz="2000" baseline="-25000"/>
          </a:p>
        </p:txBody>
      </p:sp>
      <p:sp>
        <p:nvSpPr>
          <p:cNvPr id="23582" name="Rectangle 73"/>
          <p:cNvSpPr>
            <a:spLocks noChangeArrowheads="1"/>
          </p:cNvSpPr>
          <p:nvPr/>
        </p:nvSpPr>
        <p:spPr bwMode="auto">
          <a:xfrm>
            <a:off x="1174750" y="1123950"/>
            <a:ext cx="1676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标量处理机</a:t>
            </a:r>
            <a:endParaRPr lang="zh-CN" altLang="en-US" sz="2000" baseline="-25000"/>
          </a:p>
        </p:txBody>
      </p:sp>
      <p:sp>
        <p:nvSpPr>
          <p:cNvPr id="23583" name="Line 74"/>
          <p:cNvSpPr>
            <a:spLocks noChangeShapeType="1"/>
          </p:cNvSpPr>
          <p:nvPr/>
        </p:nvSpPr>
        <p:spPr bwMode="auto">
          <a:xfrm>
            <a:off x="6584950" y="3333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75"/>
          <p:cNvSpPr>
            <a:spLocks noChangeShapeType="1"/>
          </p:cNvSpPr>
          <p:nvPr/>
        </p:nvSpPr>
        <p:spPr bwMode="auto">
          <a:xfrm>
            <a:off x="3536950" y="3333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76"/>
          <p:cNvSpPr>
            <a:spLocks noChangeShapeType="1"/>
          </p:cNvSpPr>
          <p:nvPr/>
        </p:nvSpPr>
        <p:spPr bwMode="auto">
          <a:xfrm>
            <a:off x="1555750" y="3333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77"/>
          <p:cNvSpPr>
            <a:spLocks noChangeShapeType="1"/>
          </p:cNvSpPr>
          <p:nvPr/>
        </p:nvSpPr>
        <p:spPr bwMode="auto">
          <a:xfrm>
            <a:off x="1555750" y="33337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78"/>
          <p:cNvSpPr>
            <a:spLocks noChangeShapeType="1"/>
          </p:cNvSpPr>
          <p:nvPr/>
        </p:nvSpPr>
        <p:spPr bwMode="auto">
          <a:xfrm>
            <a:off x="2012950" y="28003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79"/>
          <p:cNvSpPr>
            <a:spLocks noChangeShapeType="1"/>
          </p:cNvSpPr>
          <p:nvPr/>
        </p:nvSpPr>
        <p:spPr bwMode="auto">
          <a:xfrm>
            <a:off x="5213350" y="24193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80"/>
          <p:cNvSpPr>
            <a:spLocks noChangeShapeType="1"/>
          </p:cNvSpPr>
          <p:nvPr/>
        </p:nvSpPr>
        <p:spPr bwMode="auto">
          <a:xfrm flipH="1">
            <a:off x="2698750" y="24193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81"/>
          <p:cNvSpPr>
            <a:spLocks noChangeShapeType="1"/>
          </p:cNvSpPr>
          <p:nvPr/>
        </p:nvSpPr>
        <p:spPr bwMode="auto">
          <a:xfrm flipV="1">
            <a:off x="2012950" y="15811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82"/>
          <p:cNvSpPr>
            <a:spLocks noChangeShapeType="1"/>
          </p:cNvSpPr>
          <p:nvPr/>
        </p:nvSpPr>
        <p:spPr bwMode="auto">
          <a:xfrm>
            <a:off x="6432550" y="16573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83"/>
          <p:cNvSpPr>
            <a:spLocks noChangeShapeType="1"/>
          </p:cNvSpPr>
          <p:nvPr/>
        </p:nvSpPr>
        <p:spPr bwMode="auto">
          <a:xfrm flipH="1">
            <a:off x="412750" y="24193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84"/>
          <p:cNvSpPr>
            <a:spLocks noChangeShapeType="1"/>
          </p:cNvSpPr>
          <p:nvPr/>
        </p:nvSpPr>
        <p:spPr bwMode="auto">
          <a:xfrm>
            <a:off x="412750" y="241935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85"/>
          <p:cNvSpPr>
            <a:spLocks noChangeShapeType="1"/>
          </p:cNvSpPr>
          <p:nvPr/>
        </p:nvSpPr>
        <p:spPr bwMode="auto">
          <a:xfrm>
            <a:off x="412750" y="622935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5" name="Line 86"/>
          <p:cNvSpPr>
            <a:spLocks noChangeShapeType="1"/>
          </p:cNvSpPr>
          <p:nvPr/>
        </p:nvSpPr>
        <p:spPr bwMode="auto">
          <a:xfrm>
            <a:off x="7042150" y="24193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6" name="Text Box 87"/>
          <p:cNvSpPr txBox="1">
            <a:spLocks noChangeArrowheads="1"/>
          </p:cNvSpPr>
          <p:nvPr/>
        </p:nvSpPr>
        <p:spPr bwMode="auto">
          <a:xfrm>
            <a:off x="869950" y="1581150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标量指令</a:t>
            </a:r>
          </a:p>
        </p:txBody>
      </p:sp>
      <p:sp>
        <p:nvSpPr>
          <p:cNvPr id="23597" name="Text Box 88"/>
          <p:cNvSpPr txBox="1">
            <a:spLocks noChangeArrowheads="1"/>
          </p:cNvSpPr>
          <p:nvPr/>
        </p:nvSpPr>
        <p:spPr bwMode="auto">
          <a:xfrm>
            <a:off x="2698750" y="196215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23598" name="Text Box 89"/>
          <p:cNvSpPr txBox="1">
            <a:spLocks noChangeArrowheads="1"/>
          </p:cNvSpPr>
          <p:nvPr/>
        </p:nvSpPr>
        <p:spPr bwMode="auto">
          <a:xfrm>
            <a:off x="107950" y="2022475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>
                <a:solidFill>
                  <a:srgbClr val="FF6600"/>
                </a:solidFill>
              </a:rPr>
              <a:t>网络控制</a:t>
            </a:r>
          </a:p>
        </p:txBody>
      </p:sp>
      <p:sp>
        <p:nvSpPr>
          <p:cNvPr id="23599" name="Text Box 90"/>
          <p:cNvSpPr txBox="1">
            <a:spLocks noChangeArrowheads="1"/>
          </p:cNvSpPr>
          <p:nvPr/>
        </p:nvSpPr>
        <p:spPr bwMode="auto">
          <a:xfrm>
            <a:off x="869950" y="2784475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向量指令</a:t>
            </a:r>
          </a:p>
        </p:txBody>
      </p:sp>
      <p:sp>
        <p:nvSpPr>
          <p:cNvPr id="23600" name="Text Box 91"/>
          <p:cNvSpPr txBox="1">
            <a:spLocks noChangeArrowheads="1"/>
          </p:cNvSpPr>
          <p:nvPr/>
        </p:nvSpPr>
        <p:spPr bwMode="auto">
          <a:xfrm>
            <a:off x="4451350" y="3317875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广播总线</a:t>
            </a:r>
          </a:p>
        </p:txBody>
      </p:sp>
      <p:sp>
        <p:nvSpPr>
          <p:cNvPr id="23601" name="Text Box 92"/>
          <p:cNvSpPr txBox="1">
            <a:spLocks noChangeArrowheads="1"/>
          </p:cNvSpPr>
          <p:nvPr/>
        </p:nvSpPr>
        <p:spPr bwMode="auto">
          <a:xfrm>
            <a:off x="7270750" y="2114550"/>
            <a:ext cx="12954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</a:rPr>
              <a:t>I/O</a:t>
            </a:r>
            <a:br>
              <a:rPr lang="en-US" altLang="zh-CN" sz="2000">
                <a:solidFill>
                  <a:srgbClr val="0000FF"/>
                </a:solidFill>
              </a:rPr>
            </a:br>
            <a:r>
              <a:rPr lang="zh-CN" altLang="en-US" sz="2000">
                <a:solidFill>
                  <a:srgbClr val="0000FF"/>
                </a:solidFill>
              </a:rPr>
              <a:t>（用户）</a:t>
            </a:r>
          </a:p>
        </p:txBody>
      </p:sp>
      <p:sp>
        <p:nvSpPr>
          <p:cNvPr id="23602" name="Line 93"/>
          <p:cNvSpPr>
            <a:spLocks noChangeShapeType="1"/>
          </p:cNvSpPr>
          <p:nvPr/>
        </p:nvSpPr>
        <p:spPr bwMode="auto">
          <a:xfrm>
            <a:off x="2622550" y="401955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3" name="Line 94"/>
          <p:cNvSpPr>
            <a:spLocks noChangeShapeType="1"/>
          </p:cNvSpPr>
          <p:nvPr/>
        </p:nvSpPr>
        <p:spPr bwMode="auto">
          <a:xfrm>
            <a:off x="4603750" y="401955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4" name="Line 95"/>
          <p:cNvSpPr>
            <a:spLocks noChangeShapeType="1"/>
          </p:cNvSpPr>
          <p:nvPr/>
        </p:nvSpPr>
        <p:spPr bwMode="auto">
          <a:xfrm>
            <a:off x="7651750" y="401955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05" name="Text Box 99"/>
          <p:cNvSpPr txBox="1">
            <a:spLocks noChangeArrowheads="1"/>
          </p:cNvSpPr>
          <p:nvPr/>
        </p:nvSpPr>
        <p:spPr bwMode="auto">
          <a:xfrm>
            <a:off x="8353425" y="1130300"/>
            <a:ext cx="611188" cy="4248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分布式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存储器</a:t>
            </a:r>
            <a:r>
              <a:rPr lang="zh-CN" altLang="en-US">
                <a:ea typeface="黑体" pitchFamily="2" charset="-122"/>
              </a:rPr>
              <a:t>的阵列机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70BED2-C110-44F1-ACC1-1AE90C6E09A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一、阵列处理机（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Array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209800" y="6156325"/>
            <a:ext cx="6248400" cy="1524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209800" y="3108325"/>
            <a:ext cx="152400" cy="32004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8305800" y="5851525"/>
            <a:ext cx="152400" cy="457200"/>
          </a:xfrm>
          <a:prstGeom prst="rect">
            <a:avLst/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33800" y="4175125"/>
            <a:ext cx="5029200" cy="609600"/>
          </a:xfrm>
          <a:prstGeom prst="rect">
            <a:avLst/>
          </a:prstGeom>
          <a:solidFill>
            <a:srgbClr val="A5EFF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对准网络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4419600" y="51657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SM</a:t>
            </a:r>
            <a:r>
              <a:rPr lang="en-US" altLang="zh-CN" sz="2000" baseline="-25000"/>
              <a:t>1</a:t>
            </a:r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4800600" y="47847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5715000" y="51657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SM</a:t>
            </a:r>
            <a:r>
              <a:rPr lang="en-US" altLang="zh-CN" sz="2000" baseline="-25000"/>
              <a:t>2</a:t>
            </a:r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6096000" y="47847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8001000" y="51657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SM</a:t>
            </a:r>
            <a:r>
              <a:rPr lang="en-US" altLang="zh-CN" sz="2000" baseline="-25000"/>
              <a:t>m</a:t>
            </a:r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8382000" y="47847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6858000" y="5241925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4114800" y="3794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733800" y="31083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1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>
            <a:off x="5181600" y="3794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4800600" y="31083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2</a:t>
            </a:r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>
            <a:off x="4114800" y="2727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>
            <a:off x="5181600" y="2727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8382000" y="3794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8001000" y="3108325"/>
            <a:ext cx="7620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PE</a:t>
            </a:r>
            <a:r>
              <a:rPr lang="en-US" altLang="zh-CN" sz="2000" baseline="-25000"/>
              <a:t>n</a:t>
            </a:r>
          </a:p>
        </p:txBody>
      </p:sp>
      <p:sp>
        <p:nvSpPr>
          <p:cNvPr id="24600" name="Line 25"/>
          <p:cNvSpPr>
            <a:spLocks noChangeShapeType="1"/>
          </p:cNvSpPr>
          <p:nvPr/>
        </p:nvSpPr>
        <p:spPr bwMode="auto">
          <a:xfrm>
            <a:off x="8382000" y="2727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6248400" y="3184525"/>
            <a:ext cx="838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b="0">
                <a:latin typeface="宋体" pitchFamily="2" charset="-122"/>
              </a:rPr>
              <a:t>……</a:t>
            </a:r>
            <a:endParaRPr lang="en-US" altLang="zh-CN" sz="2400" b="0">
              <a:latin typeface="Arial" charset="0"/>
            </a:endParaRPr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4114800" y="2727325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4114800" y="1508125"/>
            <a:ext cx="19812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控制存储器</a:t>
            </a: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4114800" y="1965325"/>
            <a:ext cx="19812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阵列控制部件</a:t>
            </a:r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>
            <a:off x="5486400" y="24225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7162800" y="1508125"/>
            <a:ext cx="1600200" cy="9144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标量处理机</a:t>
            </a:r>
          </a:p>
        </p:txBody>
      </p:sp>
      <p:sp>
        <p:nvSpPr>
          <p:cNvPr id="24607" name="Line 32"/>
          <p:cNvSpPr>
            <a:spLocks noChangeShapeType="1"/>
          </p:cNvSpPr>
          <p:nvPr/>
        </p:nvSpPr>
        <p:spPr bwMode="auto">
          <a:xfrm>
            <a:off x="6096000" y="196532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1676400" y="2346325"/>
            <a:ext cx="1219200" cy="7620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主机</a:t>
            </a: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1676400" y="1203325"/>
            <a:ext cx="1219200" cy="76200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大容量</a:t>
            </a:r>
            <a:br>
              <a:rPr lang="zh-CN" altLang="en-US" sz="2000">
                <a:latin typeface="Arial" charset="0"/>
              </a:rPr>
            </a:br>
            <a:r>
              <a:rPr lang="zh-CN" altLang="en-US" sz="2000">
                <a:latin typeface="Arial" charset="0"/>
              </a:rPr>
              <a:t>存储器</a:t>
            </a:r>
          </a:p>
        </p:txBody>
      </p:sp>
      <p:sp>
        <p:nvSpPr>
          <p:cNvPr id="24610" name="Line 35"/>
          <p:cNvSpPr>
            <a:spLocks noChangeShapeType="1"/>
          </p:cNvSpPr>
          <p:nvPr/>
        </p:nvSpPr>
        <p:spPr bwMode="auto">
          <a:xfrm>
            <a:off x="2286000" y="1965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 flipH="1">
            <a:off x="3429000" y="219392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2" name="Line 37"/>
          <p:cNvSpPr>
            <a:spLocks noChangeShapeType="1"/>
          </p:cNvSpPr>
          <p:nvPr/>
        </p:nvSpPr>
        <p:spPr bwMode="auto">
          <a:xfrm>
            <a:off x="3429000" y="21939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3" name="Line 38"/>
          <p:cNvSpPr>
            <a:spLocks noChangeShapeType="1"/>
          </p:cNvSpPr>
          <p:nvPr/>
        </p:nvSpPr>
        <p:spPr bwMode="auto">
          <a:xfrm>
            <a:off x="3429000" y="44799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4" name="Line 39"/>
          <p:cNvSpPr>
            <a:spLocks noChangeShapeType="1"/>
          </p:cNvSpPr>
          <p:nvPr/>
        </p:nvSpPr>
        <p:spPr bwMode="auto">
          <a:xfrm flipH="1">
            <a:off x="2895600" y="27273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5" name="Line 40"/>
          <p:cNvSpPr>
            <a:spLocks noChangeShapeType="1"/>
          </p:cNvSpPr>
          <p:nvPr/>
        </p:nvSpPr>
        <p:spPr bwMode="auto">
          <a:xfrm>
            <a:off x="3200400" y="1736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6" name="Line 41"/>
          <p:cNvSpPr>
            <a:spLocks noChangeShapeType="1"/>
          </p:cNvSpPr>
          <p:nvPr/>
        </p:nvSpPr>
        <p:spPr bwMode="auto">
          <a:xfrm>
            <a:off x="3200400" y="173672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2"/>
          <p:cNvSpPr>
            <a:spLocks noChangeShapeType="1"/>
          </p:cNvSpPr>
          <p:nvPr/>
        </p:nvSpPr>
        <p:spPr bwMode="auto">
          <a:xfrm flipH="1">
            <a:off x="914400" y="27273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8" name="Text Box 43"/>
          <p:cNvSpPr txBox="1">
            <a:spLocks noChangeArrowheads="1"/>
          </p:cNvSpPr>
          <p:nvPr/>
        </p:nvSpPr>
        <p:spPr bwMode="auto">
          <a:xfrm>
            <a:off x="76200" y="2406650"/>
            <a:ext cx="9144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</a:rPr>
              <a:t>I/O</a:t>
            </a:r>
            <a:br>
              <a:rPr lang="en-US" altLang="zh-CN" sz="2000">
                <a:solidFill>
                  <a:srgbClr val="0000FF"/>
                </a:solidFill>
              </a:rPr>
            </a:br>
            <a:r>
              <a:rPr lang="en-US" altLang="zh-CN" sz="200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用户</a:t>
            </a:r>
            <a:r>
              <a:rPr lang="en-US" altLang="zh-CN" sz="2000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4619" name="Text Box 44"/>
          <p:cNvSpPr txBox="1">
            <a:spLocks noChangeArrowheads="1"/>
          </p:cNvSpPr>
          <p:nvPr/>
        </p:nvSpPr>
        <p:spPr bwMode="auto">
          <a:xfrm>
            <a:off x="5943600" y="1508125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6600"/>
                </a:solidFill>
              </a:rPr>
              <a:t>标量指令</a:t>
            </a:r>
          </a:p>
        </p:txBody>
      </p:sp>
      <p:sp>
        <p:nvSpPr>
          <p:cNvPr id="24620" name="Text Box 45"/>
          <p:cNvSpPr txBox="1">
            <a:spLocks noChangeArrowheads="1"/>
          </p:cNvSpPr>
          <p:nvPr/>
        </p:nvSpPr>
        <p:spPr bwMode="auto">
          <a:xfrm>
            <a:off x="2667000" y="3336925"/>
            <a:ext cx="838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6600"/>
                </a:solidFill>
              </a:rPr>
              <a:t>网络</a:t>
            </a:r>
            <a:br>
              <a:rPr lang="zh-CN" altLang="en-US" sz="2000">
                <a:solidFill>
                  <a:srgbClr val="FF6600"/>
                </a:solidFill>
              </a:rPr>
            </a:br>
            <a:r>
              <a:rPr lang="zh-CN" altLang="en-US" sz="2000">
                <a:solidFill>
                  <a:srgbClr val="FF6600"/>
                </a:solidFill>
              </a:rPr>
              <a:t>控制</a:t>
            </a:r>
          </a:p>
        </p:txBody>
      </p:sp>
      <p:sp>
        <p:nvSpPr>
          <p:cNvPr id="24621" name="Text Box 46"/>
          <p:cNvSpPr txBox="1">
            <a:spLocks noChangeArrowheads="1"/>
          </p:cNvSpPr>
          <p:nvPr/>
        </p:nvSpPr>
        <p:spPr bwMode="auto">
          <a:xfrm>
            <a:off x="2286000" y="5699125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6600"/>
                </a:solidFill>
              </a:rPr>
              <a:t>数据总线</a:t>
            </a:r>
          </a:p>
        </p:txBody>
      </p:sp>
      <p:sp>
        <p:nvSpPr>
          <p:cNvPr id="24622" name="Text Box 47"/>
          <p:cNvSpPr txBox="1">
            <a:spLocks noChangeArrowheads="1"/>
          </p:cNvSpPr>
          <p:nvPr/>
        </p:nvSpPr>
        <p:spPr bwMode="auto">
          <a:xfrm>
            <a:off x="5410200" y="2711450"/>
            <a:ext cx="2743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FF6600"/>
                </a:solidFill>
              </a:rPr>
              <a:t>广播总线（向量指令）</a:t>
            </a:r>
          </a:p>
        </p:txBody>
      </p:sp>
      <p:sp>
        <p:nvSpPr>
          <p:cNvPr id="24623" name="Text Box 48"/>
          <p:cNvSpPr txBox="1">
            <a:spLocks noChangeArrowheads="1"/>
          </p:cNvSpPr>
          <p:nvPr/>
        </p:nvSpPr>
        <p:spPr bwMode="auto">
          <a:xfrm>
            <a:off x="2895600" y="5089525"/>
            <a:ext cx="1600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</a:rPr>
              <a:t>共享的多体</a:t>
            </a:r>
            <a:br>
              <a:rPr lang="zh-CN" altLang="en-US" sz="2000">
                <a:solidFill>
                  <a:srgbClr val="0000FF"/>
                </a:solidFill>
              </a:rPr>
            </a:br>
            <a:r>
              <a:rPr lang="zh-CN" altLang="en-US" sz="2000">
                <a:solidFill>
                  <a:srgbClr val="0000FF"/>
                </a:solidFill>
              </a:rPr>
              <a:t>并行存储器</a:t>
            </a:r>
          </a:p>
        </p:txBody>
      </p:sp>
      <p:sp>
        <p:nvSpPr>
          <p:cNvPr id="24624" name="Text Box 49"/>
          <p:cNvSpPr txBox="1">
            <a:spLocks noChangeArrowheads="1"/>
          </p:cNvSpPr>
          <p:nvPr/>
        </p:nvSpPr>
        <p:spPr bwMode="auto">
          <a:xfrm>
            <a:off x="107950" y="5362575"/>
            <a:ext cx="2016125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共享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存储器</a:t>
            </a:r>
            <a:br>
              <a:rPr lang="zh-CN" altLang="en-US">
                <a:solidFill>
                  <a:srgbClr val="0000FF"/>
                </a:solidFill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的阵列机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8D3F03-EBCC-4B38-8C90-CD8204427FE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二、向量处理机（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Vector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5313" y="1196975"/>
            <a:ext cx="8153400" cy="4876800"/>
          </a:xfrm>
          <a:noFill/>
        </p:spPr>
        <p:txBody>
          <a:bodyPr/>
          <a:lstStyle/>
          <a:p>
            <a:pPr marL="358775" indent="-358775" eaLnBrk="1" hangingPunct="1"/>
            <a:r>
              <a:rPr lang="zh-CN" altLang="en-US" smtClean="0"/>
              <a:t>标量：单个量</a:t>
            </a:r>
          </a:p>
          <a:p>
            <a:pPr marL="358775" indent="-358775" eaLnBrk="1" hangingPunct="1"/>
            <a:r>
              <a:rPr lang="zh-CN" altLang="en-US" smtClean="0"/>
              <a:t>向量：一组标量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数组</a:t>
            </a:r>
            <a:r>
              <a:rPr lang="en-US" altLang="zh-CN" smtClean="0"/>
              <a:t>A</a:t>
            </a:r>
            <a:r>
              <a:rPr lang="zh-CN" altLang="en-US" smtClean="0"/>
              <a:t>＝</a:t>
            </a:r>
            <a:r>
              <a:rPr lang="en-US" altLang="zh-CN" smtClean="0"/>
              <a:t>( </a:t>
            </a:r>
            <a:r>
              <a:rPr lang="en-US" altLang="zh-CN" i="1" smtClean="0"/>
              <a:t>a</a:t>
            </a:r>
            <a:r>
              <a:rPr lang="en-US" altLang="zh-CN" smtClean="0"/>
              <a:t>1 , </a:t>
            </a:r>
            <a:r>
              <a:rPr lang="en-US" altLang="zh-CN" i="1" smtClean="0"/>
              <a:t>a</a:t>
            </a:r>
            <a:r>
              <a:rPr lang="en-US" altLang="zh-CN" smtClean="0"/>
              <a:t>2 , </a:t>
            </a:r>
            <a:r>
              <a:rPr lang="en-US" altLang="zh-CN" i="1" smtClean="0"/>
              <a:t>a</a:t>
            </a:r>
            <a:r>
              <a:rPr lang="en-US" altLang="zh-CN" smtClean="0"/>
              <a:t>3 , … , </a:t>
            </a:r>
            <a:r>
              <a:rPr lang="en-US" altLang="zh-CN" i="1" smtClean="0"/>
              <a:t>an </a:t>
            </a:r>
            <a:r>
              <a:rPr lang="en-US" altLang="zh-CN" smtClean="0"/>
              <a:t>)</a:t>
            </a:r>
          </a:p>
          <a:p>
            <a:pPr marL="358775" indent="-358775" eaLnBrk="1" hangingPunct="1"/>
            <a:endParaRPr lang="en-US" altLang="zh-CN" smtClean="0"/>
          </a:p>
          <a:p>
            <a:pPr marL="358775" indent="-358775" eaLnBrk="1" hangingPunct="1"/>
            <a:r>
              <a:rPr lang="zh-CN" altLang="en-US" smtClean="0"/>
              <a:t>例：典型向量求解问题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	</a:t>
            </a:r>
            <a:r>
              <a:rPr lang="en-US" altLang="zh-CN" i="1" smtClean="0"/>
              <a:t>Y </a:t>
            </a:r>
            <a:r>
              <a:rPr lang="zh-CN" altLang="en-US" smtClean="0"/>
              <a:t>＝ </a:t>
            </a:r>
            <a:r>
              <a:rPr lang="en-US" altLang="zh-CN" i="1" smtClean="0"/>
              <a:t>a </a:t>
            </a:r>
            <a:r>
              <a:rPr lang="en-US" altLang="zh-CN" smtClean="0"/>
              <a:t>× </a:t>
            </a:r>
            <a:r>
              <a:rPr lang="en-US" altLang="zh-CN" i="1" smtClean="0"/>
              <a:t>X </a:t>
            </a:r>
            <a:r>
              <a:rPr lang="zh-CN" altLang="en-US" smtClean="0"/>
              <a:t>＋ </a:t>
            </a:r>
            <a:r>
              <a:rPr lang="en-US" altLang="zh-CN" i="1" smtClean="0"/>
              <a:t>Y</a:t>
            </a:r>
            <a:br>
              <a:rPr lang="en-US" altLang="zh-CN" i="1" smtClean="0"/>
            </a:br>
            <a:r>
              <a:rPr lang="en-US" altLang="zh-CN" i="1" smtClean="0"/>
              <a:t>	</a:t>
            </a:r>
            <a:r>
              <a:rPr lang="zh-CN" altLang="en-US" smtClean="0"/>
              <a:t>其中，</a:t>
            </a:r>
            <a:r>
              <a:rPr lang="en-US" altLang="zh-CN" i="1" smtClean="0"/>
              <a:t>a</a:t>
            </a:r>
            <a:r>
              <a:rPr lang="zh-CN" altLang="en-US" smtClean="0"/>
              <a:t>为标量；</a:t>
            </a:r>
            <a:br>
              <a:rPr lang="zh-CN" altLang="en-US" smtClean="0"/>
            </a:br>
            <a:r>
              <a:rPr lang="zh-CN" altLang="en-US" smtClean="0"/>
              <a:t>		  </a:t>
            </a:r>
            <a:r>
              <a:rPr lang="en-US" altLang="zh-CN" i="1" smtClean="0"/>
              <a:t>X</a:t>
            </a:r>
            <a:r>
              <a:rPr lang="zh-CN" altLang="en-US" smtClean="0"/>
              <a:t>、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为向量，初始值放在存储器中。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052513" y="2187575"/>
            <a:ext cx="762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81313" y="2187575"/>
            <a:ext cx="685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509713" y="2187575"/>
            <a:ext cx="3048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2805113" y="2187575"/>
            <a:ext cx="2286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186113" y="2187575"/>
            <a:ext cx="7620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262313" y="2187575"/>
            <a:ext cx="53340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414713" y="2187575"/>
            <a:ext cx="144780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3A7C55-5D4D-480C-9C02-D2012C0F1D1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7610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标量处理机</a:t>
            </a:r>
            <a:r>
              <a:rPr lang="zh-CN" altLang="en-US" smtClean="0"/>
              <a:t>来计算 </a:t>
            </a:r>
            <a:r>
              <a:rPr lang="en-US" altLang="zh-CN" i="1" smtClean="0"/>
              <a:t>Y </a:t>
            </a:r>
            <a:r>
              <a:rPr lang="zh-CN" altLang="en-US" smtClean="0"/>
              <a:t>＝ </a:t>
            </a:r>
            <a:r>
              <a:rPr lang="en-US" altLang="zh-CN" i="1" smtClean="0"/>
              <a:t>a </a:t>
            </a:r>
            <a:r>
              <a:rPr lang="en-US" altLang="zh-CN" smtClean="0"/>
              <a:t>× </a:t>
            </a:r>
            <a:r>
              <a:rPr lang="en-US" altLang="zh-CN" i="1" smtClean="0"/>
              <a:t>X </a:t>
            </a:r>
            <a:r>
              <a:rPr lang="zh-CN" altLang="en-US" smtClean="0"/>
              <a:t>＋ </a:t>
            </a:r>
            <a:r>
              <a:rPr lang="en-US" altLang="zh-CN" i="1" smtClean="0"/>
              <a:t>Y</a:t>
            </a: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     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假定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、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Y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向量首元素地址在寄存器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Rx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、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Ry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中；向量元素个数为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64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，每元素为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64bit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 </a:t>
            </a:r>
            <a:r>
              <a:rPr lang="en-US" altLang="zh-CN" sz="2400" smtClean="0">
                <a:latin typeface="Courier New" pitchFamily="49" charset="0"/>
              </a:rPr>
              <a:t>LD	</a:t>
            </a:r>
            <a:r>
              <a:rPr lang="en-US" altLang="zh-CN" sz="2400" smtClean="0">
                <a:solidFill>
                  <a:srgbClr val="FF0066"/>
                </a:solidFill>
                <a:latin typeface="Courier New" pitchFamily="49" charset="0"/>
              </a:rPr>
              <a:t>F0</a:t>
            </a:r>
            <a:r>
              <a:rPr lang="en-US" altLang="zh-CN" sz="2400" smtClean="0">
                <a:latin typeface="Courier New" pitchFamily="49" charset="0"/>
              </a:rPr>
              <a:t>,a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标量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装入寄存器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F0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 ADD	</a:t>
            </a:r>
            <a:r>
              <a:rPr lang="en-US" altLang="zh-CN" sz="2400" smtClean="0">
                <a:solidFill>
                  <a:srgbClr val="6600FF"/>
                </a:solidFill>
                <a:latin typeface="Courier New" pitchFamily="49" charset="0"/>
              </a:rPr>
              <a:t>R4</a:t>
            </a:r>
            <a:r>
              <a:rPr lang="en-US" altLang="zh-CN" sz="2400" smtClean="0">
                <a:latin typeface="Courier New" pitchFamily="49" charset="0"/>
              </a:rPr>
              <a:t>,Rx,#512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向量元素的末地址装入寄存器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R4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LOOP: LD	F2,M(Rx)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取向量元素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X(i)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 MUL	F2,</a:t>
            </a:r>
            <a:r>
              <a:rPr lang="en-US" altLang="zh-CN" sz="2400" smtClean="0">
                <a:solidFill>
                  <a:srgbClr val="FF0066"/>
                </a:solidFill>
                <a:latin typeface="Courier New" pitchFamily="49" charset="0"/>
              </a:rPr>
              <a:t>F0</a:t>
            </a:r>
            <a:r>
              <a:rPr lang="en-US" altLang="zh-CN" sz="2400" smtClean="0">
                <a:latin typeface="Courier New" pitchFamily="49" charset="0"/>
              </a:rPr>
              <a:t>,F2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;a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与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X(i)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相乘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 </a:t>
            </a:r>
            <a:r>
              <a:rPr lang="en-US" altLang="zh-CN" sz="2400" smtClean="0">
                <a:latin typeface="Courier New" pitchFamily="49" charset="0"/>
              </a:rPr>
              <a:t>LD	F4,M(Ry)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取向量元素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Y(i)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 ADD	F4,F2,F4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;aX(i)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与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Y(i)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相加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 </a:t>
            </a:r>
            <a:r>
              <a:rPr lang="en-US" altLang="zh-CN" sz="2400" smtClean="0">
                <a:latin typeface="Courier New" pitchFamily="49" charset="0"/>
              </a:rPr>
              <a:t>SD	M(Ry),F4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存储结果向量元素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 </a:t>
            </a:r>
            <a:r>
              <a:rPr lang="en-US" altLang="zh-CN" sz="2400" smtClean="0">
                <a:latin typeface="Courier New" pitchFamily="49" charset="0"/>
              </a:rPr>
              <a:t>ADD	Rx,Rx,#8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;X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向量元素下标加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 ADD	Ry,Ry,#8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;Y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向量元素下标加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 SUB	R20,</a:t>
            </a:r>
            <a:r>
              <a:rPr lang="en-US" altLang="zh-CN" sz="2400" smtClean="0">
                <a:solidFill>
                  <a:srgbClr val="6600FF"/>
                </a:solidFill>
                <a:latin typeface="Courier New" pitchFamily="49" charset="0"/>
              </a:rPr>
              <a:t>R4</a:t>
            </a:r>
            <a:r>
              <a:rPr lang="en-US" altLang="zh-CN" sz="2400" smtClean="0">
                <a:latin typeface="Courier New" pitchFamily="49" charset="0"/>
              </a:rPr>
              <a:t>,Rx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;(R4)-(Rx)→R20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，计算是否到界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 </a:t>
            </a:r>
            <a:r>
              <a:rPr lang="en-US" altLang="zh-CN" sz="2400" smtClean="0">
                <a:latin typeface="Courier New" pitchFamily="49" charset="0"/>
              </a:rPr>
              <a:t>BNZ	R20,LOOP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若循环未结束，转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LOOP</a:t>
            </a:r>
            <a:endParaRPr lang="zh-CN" altLang="en-US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二、向量处理机（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Vector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4876800" y="1844675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6600"/>
                </a:solidFill>
                <a:latin typeface="Arial" charset="0"/>
              </a:rPr>
              <a:t>64×8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" y="2225675"/>
            <a:ext cx="8686800" cy="449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56" name="Text Box 8"/>
          <p:cNvSpPr txBox="1">
            <a:spLocks noChangeArrowheads="1"/>
          </p:cNvSpPr>
          <p:nvPr/>
        </p:nvSpPr>
        <p:spPr bwMode="auto">
          <a:xfrm>
            <a:off x="6781800" y="4816475"/>
            <a:ext cx="1828800" cy="822325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latin typeface="Arial" charset="0"/>
              </a:rPr>
              <a:t>9×64</a:t>
            </a:r>
            <a:r>
              <a:rPr lang="zh-CN" altLang="en-US" sz="2400">
                <a:latin typeface="Arial" charset="0"/>
              </a:rPr>
              <a:t>＋</a:t>
            </a:r>
            <a:r>
              <a:rPr lang="en-US" altLang="zh-CN" sz="24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＝</a:t>
            </a:r>
            <a:r>
              <a:rPr lang="en-US" altLang="zh-CN" sz="2400">
                <a:latin typeface="Arial" charset="0"/>
              </a:rPr>
              <a:t>578</a:t>
            </a:r>
            <a:r>
              <a:rPr lang="zh-CN" altLang="en-US" sz="2400">
                <a:latin typeface="Arial" charset="0"/>
              </a:rPr>
              <a:t>条指令</a:t>
            </a:r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3635375" y="2060575"/>
            <a:ext cx="1296988" cy="647700"/>
          </a:xfrm>
          <a:custGeom>
            <a:avLst/>
            <a:gdLst>
              <a:gd name="T0" fmla="*/ 0 w 817"/>
              <a:gd name="T1" fmla="*/ 408 h 408"/>
              <a:gd name="T2" fmla="*/ 136 w 817"/>
              <a:gd name="T3" fmla="*/ 136 h 408"/>
              <a:gd name="T4" fmla="*/ 817 w 817"/>
              <a:gd name="T5" fmla="*/ 0 h 408"/>
              <a:gd name="T6" fmla="*/ 0 60000 65536"/>
              <a:gd name="T7" fmla="*/ 0 60000 65536"/>
              <a:gd name="T8" fmla="*/ 0 60000 65536"/>
              <a:gd name="T9" fmla="*/ 0 w 817"/>
              <a:gd name="T10" fmla="*/ 0 h 408"/>
              <a:gd name="T11" fmla="*/ 817 w 817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408">
                <a:moveTo>
                  <a:pt x="0" y="408"/>
                </a:moveTo>
                <a:cubicBezTo>
                  <a:pt x="0" y="306"/>
                  <a:pt x="0" y="204"/>
                  <a:pt x="136" y="136"/>
                </a:cubicBezTo>
                <a:cubicBezTo>
                  <a:pt x="272" y="68"/>
                  <a:pt x="544" y="34"/>
                  <a:pt x="817" y="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46AAA8-A74B-4B52-9CDF-A2AB29A0591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7610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向量处理机</a:t>
            </a:r>
            <a:r>
              <a:rPr lang="zh-CN" altLang="en-US" smtClean="0"/>
              <a:t>来计算 </a:t>
            </a:r>
            <a:r>
              <a:rPr lang="en-US" altLang="zh-CN" i="1" smtClean="0"/>
              <a:t>Y </a:t>
            </a:r>
            <a:r>
              <a:rPr lang="zh-CN" altLang="en-US" smtClean="0"/>
              <a:t>＝ </a:t>
            </a:r>
            <a:r>
              <a:rPr lang="en-US" altLang="zh-CN" i="1" smtClean="0"/>
              <a:t>a </a:t>
            </a:r>
            <a:r>
              <a:rPr lang="en-US" altLang="zh-CN" smtClean="0"/>
              <a:t>× </a:t>
            </a:r>
            <a:r>
              <a:rPr lang="en-US" altLang="zh-CN" i="1" smtClean="0"/>
              <a:t>X </a:t>
            </a:r>
            <a:r>
              <a:rPr lang="zh-CN" altLang="en-US" smtClean="0"/>
              <a:t>＋ </a:t>
            </a:r>
            <a:r>
              <a:rPr lang="en-US" altLang="zh-CN" i="1" smtClean="0"/>
              <a:t>Y</a:t>
            </a: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		LV:  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取向量指令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SV:  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向量存指令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MULV: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向量乘指令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8000"/>
                </a:solidFill>
                <a:latin typeface="Courier New" pitchFamily="49" charset="0"/>
              </a:rPr>
              <a:t>ADDV:</a:t>
            </a:r>
            <a:r>
              <a:rPr lang="zh-CN" altLang="en-US" sz="2400" smtClean="0">
                <a:solidFill>
                  <a:srgbClr val="008000"/>
                </a:solidFill>
                <a:latin typeface="Courier New" pitchFamily="49" charset="0"/>
              </a:rPr>
              <a:t>向量加指令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zh-CN" altLang="en-US" sz="240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</a:t>
            </a:r>
            <a:r>
              <a:rPr lang="en-US" altLang="zh-CN" sz="2400" smtClean="0">
                <a:latin typeface="Courier New" pitchFamily="49" charset="0"/>
              </a:rPr>
              <a:t>LD	 </a:t>
            </a:r>
            <a:r>
              <a:rPr lang="en-US" altLang="zh-CN" sz="2400" smtClean="0">
                <a:solidFill>
                  <a:srgbClr val="FF0066"/>
                </a:solidFill>
                <a:latin typeface="Courier New" pitchFamily="49" charset="0"/>
              </a:rPr>
              <a:t>F0</a:t>
            </a:r>
            <a:r>
              <a:rPr lang="en-US" altLang="zh-CN" sz="2400" smtClean="0">
                <a:latin typeface="Courier New" pitchFamily="49" charset="0"/>
              </a:rPr>
              <a:t>,a	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标量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装入寄存器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F0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LV	 V1,M(X)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装入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V1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向量寄存器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</a:t>
            </a:r>
            <a:r>
              <a:rPr lang="en-US" altLang="zh-CN" sz="2400" smtClean="0">
                <a:latin typeface="Courier New" pitchFamily="49" charset="0"/>
              </a:rPr>
              <a:t>MULV	 V2,</a:t>
            </a:r>
            <a:r>
              <a:rPr lang="en-US" altLang="zh-CN" sz="2400" smtClean="0">
                <a:solidFill>
                  <a:srgbClr val="FF0066"/>
                </a:solidFill>
                <a:latin typeface="Courier New" pitchFamily="49" charset="0"/>
              </a:rPr>
              <a:t>F0</a:t>
            </a:r>
            <a:r>
              <a:rPr lang="en-US" altLang="zh-CN" sz="2400" smtClean="0">
                <a:latin typeface="Courier New" pitchFamily="49" charset="0"/>
              </a:rPr>
              <a:t>,V1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与标量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a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相乘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</a:t>
            </a:r>
            <a:r>
              <a:rPr lang="en-US" altLang="zh-CN" sz="2400" smtClean="0">
                <a:latin typeface="Courier New" pitchFamily="49" charset="0"/>
              </a:rPr>
              <a:t>LV	 V3,M(Y)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Y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装入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V3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向量寄存器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Courier New" pitchFamily="49" charset="0"/>
              </a:rPr>
              <a:t>		</a:t>
            </a:r>
            <a:r>
              <a:rPr lang="en-US" altLang="zh-CN" sz="2400" smtClean="0">
                <a:latin typeface="Courier New" pitchFamily="49" charset="0"/>
              </a:rPr>
              <a:t>ADDV	 V4,V2,V3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向量加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aX+Y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</a:rPr>
              <a:t>		SV	 M(Y),V4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</a:rPr>
              <a:t>存储结果向量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二、向量处理机（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Vector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914400" y="3324225"/>
            <a:ext cx="6858000" cy="2667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06" name="Text Box 10"/>
          <p:cNvSpPr txBox="1">
            <a:spLocks noChangeArrowheads="1"/>
          </p:cNvSpPr>
          <p:nvPr/>
        </p:nvSpPr>
        <p:spPr bwMode="auto">
          <a:xfrm>
            <a:off x="6096000" y="6067425"/>
            <a:ext cx="1676400" cy="457200"/>
          </a:xfrm>
          <a:prstGeom prst="rect">
            <a:avLst/>
          </a:prstGeom>
          <a:solidFill>
            <a:srgbClr val="FFFF66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latin typeface="Arial" charset="0"/>
              </a:rPr>
              <a:t>6</a:t>
            </a:r>
            <a:r>
              <a:rPr lang="zh-CN" altLang="en-US" sz="2400">
                <a:latin typeface="Arial" charset="0"/>
              </a:rPr>
              <a:t>条指令</a:t>
            </a:r>
          </a:p>
        </p:txBody>
      </p:sp>
      <p:sp>
        <p:nvSpPr>
          <p:cNvPr id="1847307" name="Rectangle 11"/>
          <p:cNvSpPr>
            <a:spLocks noChangeArrowheads="1"/>
          </p:cNvSpPr>
          <p:nvPr/>
        </p:nvSpPr>
        <p:spPr bwMode="auto">
          <a:xfrm>
            <a:off x="4114800" y="1495425"/>
            <a:ext cx="4800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8775" indent="-358775"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/>
              <a:t>一条</a:t>
            </a:r>
            <a:r>
              <a:rPr lang="zh-CN" altLang="en-US" sz="2400">
                <a:solidFill>
                  <a:srgbClr val="CC0000"/>
                </a:solidFill>
              </a:rPr>
              <a:t>向量指令</a:t>
            </a:r>
            <a:r>
              <a:rPr lang="zh-CN" altLang="en-US" sz="2400"/>
              <a:t>可以处理</a:t>
            </a:r>
            <a:r>
              <a:rPr lang="en-US" altLang="zh-CN" sz="2400"/>
              <a:t>N</a:t>
            </a:r>
            <a:r>
              <a:rPr lang="zh-CN" altLang="en-US" sz="2400"/>
              <a:t>个或</a:t>
            </a:r>
            <a:r>
              <a:rPr lang="en-US" altLang="zh-CN" sz="2400"/>
              <a:t>N</a:t>
            </a:r>
            <a:r>
              <a:rPr lang="zh-CN" altLang="en-US" sz="2400"/>
              <a:t>对操作数。</a:t>
            </a:r>
          </a:p>
          <a:p>
            <a:pPr marL="358775" indent="-358775"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/>
              <a:t>向量指令的处理效率比标量指令的处理效率高得多。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7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7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7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7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847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847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847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06" grpId="0" animBg="1"/>
      <p:bldP spid="18473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8B0F37-CD65-41DF-AD1B-6979289A0381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256213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计算表达式如下：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mtClean="0"/>
              <a:t>		</a:t>
            </a:r>
            <a:r>
              <a:rPr lang="en-US" altLang="zh-CN" sz="3200" i="1" smtClean="0"/>
              <a:t>c</a:t>
            </a:r>
            <a:r>
              <a:rPr lang="en-US" altLang="zh-CN" sz="3200" i="1" baseline="-25000" smtClean="0"/>
              <a:t>i</a:t>
            </a:r>
            <a:r>
              <a:rPr lang="zh-CN" altLang="en-US" sz="3200" smtClean="0"/>
              <a:t>＝</a:t>
            </a:r>
            <a:r>
              <a:rPr lang="en-US" altLang="zh-CN" sz="3200" i="1" smtClean="0"/>
              <a:t>a</a:t>
            </a:r>
            <a:r>
              <a:rPr lang="en-US" altLang="zh-CN" sz="3200" i="1" baseline="-25000" smtClean="0"/>
              <a:t>i</a:t>
            </a:r>
            <a:r>
              <a:rPr lang="en-US" altLang="zh-CN" sz="3200" baseline="-25000" smtClean="0"/>
              <a:t>+5</a:t>
            </a:r>
            <a:r>
              <a:rPr lang="zh-CN" altLang="en-US" sz="3200" smtClean="0"/>
              <a:t>＋</a:t>
            </a:r>
            <a:r>
              <a:rPr lang="en-US" altLang="zh-CN" sz="3200" i="1" smtClean="0"/>
              <a:t>b</a:t>
            </a:r>
            <a:r>
              <a:rPr lang="en-US" altLang="zh-CN" sz="3200" i="1" baseline="-25000" smtClean="0"/>
              <a:t>i</a:t>
            </a:r>
            <a:r>
              <a:rPr lang="en-US" altLang="zh-CN" i="1" smtClean="0"/>
              <a:t>	i</a:t>
            </a:r>
            <a:r>
              <a:rPr lang="zh-CN" altLang="en-US" smtClean="0"/>
              <a:t>＝</a:t>
            </a:r>
            <a:r>
              <a:rPr lang="en-US" altLang="zh-CN" smtClean="0"/>
              <a:t>10, 11, 12, </a:t>
            </a:r>
            <a:r>
              <a:rPr lang="en-US" altLang="zh-CN" smtClean="0">
                <a:latin typeface="宋体" pitchFamily="2" charset="-122"/>
              </a:rPr>
              <a:t>…</a:t>
            </a:r>
            <a:r>
              <a:rPr lang="en-US" altLang="zh-CN" smtClean="0"/>
              <a:t>, 1000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	① </a:t>
            </a:r>
            <a:r>
              <a:rPr lang="zh-CN" altLang="en-US" smtClean="0"/>
              <a:t>用高级语言写出此表达式的循环部分；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mtClean="0"/>
              <a:t>	② 用一条向量发放指令描述此表达式。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解</a:t>
            </a:r>
            <a:r>
              <a:rPr lang="en-US" altLang="zh-CN" smtClean="0"/>
              <a:t>】① </a:t>
            </a:r>
            <a:r>
              <a:rPr lang="zh-CN" altLang="en-US" smtClean="0"/>
              <a:t>用</a:t>
            </a:r>
            <a:r>
              <a:rPr lang="en-US" altLang="en-US" smtClean="0"/>
              <a:t>C语言程序如下：</a:t>
            </a:r>
            <a:br>
              <a:rPr lang="en-US" altLang="en-US" smtClean="0"/>
            </a:b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	for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(i=10;i&lt;=10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</a:rPr>
              <a:t>0</a:t>
            </a: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0;i++)</a:t>
            </a:r>
            <a:b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	   c[i]=a[i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</a:rPr>
              <a:t>+5</a:t>
            </a:r>
            <a:r>
              <a:rPr lang="en-US" altLang="en-US" smtClean="0">
                <a:solidFill>
                  <a:srgbClr val="0000FF"/>
                </a:solidFill>
                <a:latin typeface="Courier New" pitchFamily="49" charset="0"/>
              </a:rPr>
              <a:t>]+b[i];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② </a:t>
            </a:r>
            <a:r>
              <a:rPr lang="zh-CN" altLang="en-US" smtClean="0"/>
              <a:t>在具有向量数据表示的机器中，可用如下一条</a:t>
            </a:r>
            <a:r>
              <a:rPr lang="zh-CN" altLang="en-US" smtClean="0">
                <a:solidFill>
                  <a:srgbClr val="CC0000"/>
                </a:solidFill>
              </a:rPr>
              <a:t>向量加法指令</a:t>
            </a:r>
            <a:r>
              <a:rPr lang="zh-CN" altLang="en-US" smtClean="0"/>
              <a:t>实现：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</a:rPr>
              <a:t>C(10:1000)=A(10+5:1000+5)+B(10:1000)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</a:rPr>
              <a:t>	</a:t>
            </a:r>
            <a:r>
              <a:rPr lang="zh-CN" altLang="en-US" smtClean="0">
                <a:latin typeface="Courier New" pitchFamily="49" charset="0"/>
              </a:rPr>
              <a:t>向量加法指令的格式：</a:t>
            </a:r>
            <a:r>
              <a:rPr lang="zh-CN" altLang="en-US" sz="2400" smtClean="0">
                <a:solidFill>
                  <a:srgbClr val="FF6600"/>
                </a:solidFill>
                <a:latin typeface="Courier New" pitchFamily="49" charset="0"/>
              </a:rPr>
              <a:t>基地址、位移量、向量长度</a:t>
            </a:r>
            <a:endParaRPr lang="zh-CN" altLang="en-US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二、向量处理机（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Vector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  <p:graphicFrame>
        <p:nvGraphicFramePr>
          <p:cNvPr id="1846277" name="Group 5"/>
          <p:cNvGraphicFramePr>
            <a:graphicFrameLocks noGrp="1"/>
          </p:cNvGraphicFramePr>
          <p:nvPr/>
        </p:nvGraphicFramePr>
        <p:xfrm>
          <a:off x="1058863" y="5954713"/>
          <a:ext cx="7467600" cy="531813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向量参数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向量参数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向量参数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3954463" y="5876925"/>
            <a:ext cx="685800" cy="685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5783263" y="5876925"/>
            <a:ext cx="685800" cy="685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7688263" y="5876925"/>
            <a:ext cx="685800" cy="685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D4402C-0D3A-4259-BD7D-D9BB989837C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  并行体系结构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8064500" cy="590391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9.1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计算机体系结构的</a:t>
            </a:r>
            <a:r>
              <a:rPr lang="zh-CN" altLang="en-US" dirty="0" smtClean="0">
                <a:solidFill>
                  <a:srgbClr val="0000FF"/>
                </a:solidFill>
              </a:rPr>
              <a:t>并行性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9.2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计算机体系结构的</a:t>
            </a:r>
            <a:r>
              <a:rPr lang="zh-CN" altLang="en-US" dirty="0" smtClean="0">
                <a:solidFill>
                  <a:srgbClr val="0000FF"/>
                </a:solidFill>
              </a:rPr>
              <a:t>分类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9.3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阵列处理机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向量处理机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9.4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互连网络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9.5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多处理器</a:t>
            </a:r>
            <a:r>
              <a:rPr lang="zh-CN" altLang="en-US" dirty="0" smtClean="0"/>
              <a:t>系统</a:t>
            </a:r>
            <a:endParaRPr lang="zh-CN" altLang="en-US" dirty="0" smtClean="0"/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dirty="0" smtClean="0"/>
              <a:t>UMA</a:t>
            </a:r>
            <a:r>
              <a:rPr lang="zh-CN" altLang="en-US" sz="2400" dirty="0" smtClean="0"/>
              <a:t>对称多处理器系统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dirty="0" smtClean="0"/>
              <a:t>NUMA</a:t>
            </a:r>
            <a:r>
              <a:rPr lang="zh-CN" altLang="en-US" sz="2400" dirty="0" smtClean="0"/>
              <a:t>对称多处理器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dirty="0" smtClean="0"/>
              <a:t>Sun T1</a:t>
            </a:r>
            <a:r>
              <a:rPr lang="zh-CN" altLang="en-US" sz="2400" dirty="0" smtClean="0"/>
              <a:t>多处理器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9.6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多计算机</a:t>
            </a:r>
            <a:r>
              <a:rPr lang="zh-CN" altLang="en-US" dirty="0" smtClean="0"/>
              <a:t>系统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dirty="0" smtClean="0"/>
              <a:t>MPP</a:t>
            </a:r>
            <a:endParaRPr lang="zh-CN" altLang="en-US" sz="2400" dirty="0" smtClean="0"/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 dirty="0" smtClean="0"/>
              <a:t>机群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9.7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网格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9.8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并行处理面临的</a:t>
            </a: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8C6511-CC14-4B7D-A1B5-47CFF9F6E1A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9.3 </a:t>
            </a:r>
            <a:r>
              <a:rPr lang="zh-CN" altLang="en-US" smtClean="0">
                <a:solidFill>
                  <a:srgbClr val="CC0000"/>
                </a:solidFill>
              </a:rPr>
              <a:t>阵列处理机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向量处理机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679950"/>
          </a:xfrm>
        </p:spPr>
        <p:txBody>
          <a:bodyPr/>
          <a:lstStyle/>
          <a:p>
            <a:pPr eaLnBrk="1" hangingPunct="1"/>
            <a:r>
              <a:rPr lang="zh-CN" altLang="en-US" smtClean="0"/>
              <a:t>向量处理机的结构：</a:t>
            </a:r>
            <a:br>
              <a:rPr lang="zh-CN" altLang="en-US" smtClean="0"/>
            </a:br>
            <a:r>
              <a:rPr lang="zh-CN" altLang="en-US" smtClean="0"/>
              <a:t>为提高通用性，</a:t>
            </a:r>
            <a:r>
              <a:rPr lang="zh-CN" altLang="en-US" smtClean="0">
                <a:ea typeface="黑体" pitchFamily="2" charset="-122"/>
              </a:rPr>
              <a:t>向量处理机</a:t>
            </a:r>
            <a:r>
              <a:rPr lang="zh-CN" altLang="en-US" smtClean="0"/>
              <a:t>应同时具有</a:t>
            </a:r>
            <a:r>
              <a:rPr lang="zh-CN" altLang="en-US" smtClean="0">
                <a:solidFill>
                  <a:srgbClr val="CC0000"/>
                </a:solidFill>
              </a:rPr>
              <a:t>处理向量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处理标量</a:t>
            </a:r>
            <a:r>
              <a:rPr lang="zh-CN" altLang="en-US" smtClean="0"/>
              <a:t>的功能，使</a:t>
            </a:r>
            <a:r>
              <a:rPr lang="zh-CN" altLang="en-US" smtClean="0">
                <a:solidFill>
                  <a:srgbClr val="0000FF"/>
                </a:solidFill>
              </a:rPr>
              <a:t>向量硬件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标量硬件</a:t>
            </a:r>
            <a:r>
              <a:rPr lang="zh-CN" altLang="en-US" smtClean="0"/>
              <a:t>的资源得到充分利用。</a:t>
            </a:r>
          </a:p>
          <a:p>
            <a:pPr eaLnBrk="1" hangingPunct="1"/>
            <a:r>
              <a:rPr lang="en-US" altLang="zh-CN" smtClean="0"/>
              <a:t>Cray X1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55650" y="476250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二、向量处理机（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Vector Processor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9.4  </a:t>
            </a:r>
            <a:r>
              <a:rPr lang="zh-CN" altLang="en-US" sz="3800">
                <a:ea typeface="楷体_GB2312" pitchFamily="49" charset="-122"/>
              </a:rPr>
              <a:t>互连网络</a:t>
            </a:r>
            <a:endParaRPr lang="zh-CN" altLang="en-US" sz="38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F68CBA-3CF4-4585-9CB2-284BB49F6CA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 </a:t>
            </a:r>
            <a:r>
              <a:rPr lang="zh-CN" altLang="en-US" smtClean="0">
                <a:solidFill>
                  <a:srgbClr val="006600"/>
                </a:solidFill>
              </a:rPr>
              <a:t>一、基本概念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4721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66"/>
                </a:solidFill>
                <a:ea typeface="黑体" pitchFamily="2" charset="-122"/>
              </a:rPr>
              <a:t>互连网络</a:t>
            </a:r>
            <a:r>
              <a:rPr lang="zh-CN" altLang="en-US" smtClean="0"/>
              <a:t>（</a:t>
            </a:r>
            <a:r>
              <a:rPr lang="en-US" altLang="zh-CN" smtClean="0"/>
              <a:t>Interconnection Network</a:t>
            </a:r>
            <a:r>
              <a:rPr lang="zh-CN" altLang="en-US" smtClean="0"/>
              <a:t>，</a:t>
            </a:r>
            <a:r>
              <a:rPr lang="en-US" altLang="zh-CN" smtClean="0"/>
              <a:t>ICN</a:t>
            </a:r>
            <a:r>
              <a:rPr lang="zh-CN" altLang="en-US" smtClean="0"/>
              <a:t>）</a:t>
            </a:r>
            <a:r>
              <a:rPr lang="en-US" altLang="zh-CN" smtClean="0"/>
              <a:t>:</a:t>
            </a:r>
            <a:br>
              <a:rPr lang="en-US" altLang="zh-CN" smtClean="0"/>
            </a:br>
            <a:r>
              <a:rPr lang="zh-CN" altLang="en-US" smtClean="0"/>
              <a:t>由</a:t>
            </a:r>
            <a:r>
              <a:rPr lang="zh-CN" altLang="en-US" smtClean="0">
                <a:solidFill>
                  <a:srgbClr val="0000FF"/>
                </a:solidFill>
              </a:rPr>
              <a:t>开关元件</a:t>
            </a:r>
            <a:r>
              <a:rPr lang="zh-CN" altLang="en-US" smtClean="0"/>
              <a:t>按照一定的</a:t>
            </a:r>
            <a:r>
              <a:rPr lang="zh-CN" altLang="en-US" smtClean="0">
                <a:solidFill>
                  <a:srgbClr val="0000FF"/>
                </a:solidFill>
              </a:rPr>
              <a:t>拓扑结构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控制方式</a:t>
            </a:r>
            <a:r>
              <a:rPr lang="zh-CN" altLang="en-US" smtClean="0"/>
              <a:t>构成的网络，用于实现计算机系统中</a:t>
            </a:r>
            <a:r>
              <a:rPr lang="zh-CN" altLang="en-US" smtClean="0">
                <a:solidFill>
                  <a:srgbClr val="CC0000"/>
                </a:solidFill>
              </a:rPr>
              <a:t>部件</a:t>
            </a:r>
            <a:r>
              <a:rPr lang="zh-CN" altLang="en-US" smtClean="0"/>
              <a:t>之间、</a:t>
            </a:r>
            <a:r>
              <a:rPr lang="zh-CN" altLang="en-US" smtClean="0">
                <a:solidFill>
                  <a:srgbClr val="CC0000"/>
                </a:solidFill>
              </a:rPr>
              <a:t>处理器</a:t>
            </a:r>
            <a:r>
              <a:rPr lang="zh-CN" altLang="en-US" smtClean="0"/>
              <a:t>之间、部件与处理器之间甚至</a:t>
            </a:r>
            <a:r>
              <a:rPr lang="zh-CN" altLang="en-US" smtClean="0">
                <a:solidFill>
                  <a:srgbClr val="CC0000"/>
                </a:solidFill>
              </a:rPr>
              <a:t>计算机</a:t>
            </a:r>
            <a:r>
              <a:rPr lang="zh-CN" altLang="en-US" smtClean="0"/>
              <a:t>之间的相互连接。</a:t>
            </a:r>
          </a:p>
          <a:p>
            <a:pPr eaLnBrk="1" hangingPunct="1"/>
            <a:r>
              <a:rPr lang="zh-CN" altLang="en-US" smtClean="0"/>
              <a:t>互连网络的分类：</a:t>
            </a:r>
          </a:p>
          <a:p>
            <a:pPr lvl="1" eaLnBrk="1" hangingPunct="1"/>
            <a:r>
              <a:rPr lang="zh-CN" altLang="en-US" smtClean="0"/>
              <a:t>片上网（</a:t>
            </a:r>
            <a:r>
              <a:rPr lang="en-US" altLang="zh-CN" smtClean="0"/>
              <a:t>On-chip network</a:t>
            </a:r>
            <a:r>
              <a:rPr lang="zh-CN" altLang="en-US" smtClean="0"/>
              <a:t>，</a:t>
            </a:r>
            <a:r>
              <a:rPr lang="en-US" altLang="zh-CN" smtClean="0"/>
              <a:t>OCN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系统</a:t>
            </a:r>
            <a:r>
              <a:rPr lang="en-US" altLang="zh-CN" smtClean="0"/>
              <a:t>/</a:t>
            </a:r>
            <a:r>
              <a:rPr lang="zh-CN" altLang="en-US" smtClean="0"/>
              <a:t>存储域网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/>
              <a:t>System/storage area networks</a:t>
            </a:r>
            <a:r>
              <a:rPr lang="zh-CN" altLang="en-US" smtClean="0"/>
              <a:t>，</a:t>
            </a:r>
            <a:r>
              <a:rPr lang="en-US" altLang="zh-CN" smtClean="0"/>
              <a:t>SAN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局域网（</a:t>
            </a:r>
            <a:r>
              <a:rPr lang="en-US" altLang="zh-CN" smtClean="0"/>
              <a:t>Local area networks</a:t>
            </a:r>
            <a:r>
              <a:rPr lang="zh-CN" altLang="en-US" smtClean="0"/>
              <a:t>，</a:t>
            </a:r>
            <a:r>
              <a:rPr lang="en-US" altLang="zh-CN" smtClean="0"/>
              <a:t>LAN</a:t>
            </a:r>
            <a:r>
              <a:rPr lang="zh-CN" altLang="en-US" smtClean="0"/>
              <a:t>）</a:t>
            </a:r>
          </a:p>
          <a:p>
            <a:pPr lvl="1" eaLnBrk="1" hangingPunct="1"/>
            <a:r>
              <a:rPr lang="zh-CN" altLang="en-US" smtClean="0"/>
              <a:t>广域网（</a:t>
            </a:r>
            <a:r>
              <a:rPr lang="en-US" altLang="zh-CN" smtClean="0"/>
              <a:t>Wide area networks</a:t>
            </a:r>
            <a:r>
              <a:rPr lang="zh-CN" altLang="en-US" smtClean="0"/>
              <a:t>，</a:t>
            </a:r>
            <a:r>
              <a:rPr lang="en-US" altLang="zh-CN" smtClean="0"/>
              <a:t>WAN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27A505-08CA-41F1-AAC2-2175FD1A22E0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6600"/>
                </a:solidFill>
                <a:ea typeface="黑体" pitchFamily="2" charset="-122"/>
              </a:rPr>
              <a:t>总线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集中式</a:t>
            </a:r>
            <a:r>
              <a:rPr lang="zh-CN" altLang="en-US" smtClean="0">
                <a:solidFill>
                  <a:srgbClr val="006600"/>
                </a:solidFill>
                <a:ea typeface="黑体" pitchFamily="2" charset="-122"/>
              </a:rPr>
              <a:t>交换网络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交叉开关</a:t>
            </a:r>
            <a:r>
              <a:rPr lang="zh-CN" altLang="en-US" smtClean="0"/>
              <a:t>网络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多级</a:t>
            </a:r>
            <a:r>
              <a:rPr lang="zh-CN" altLang="en-US" smtClean="0"/>
              <a:t>互连网络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分布式</a:t>
            </a:r>
            <a:r>
              <a:rPr lang="zh-CN" altLang="en-US" smtClean="0">
                <a:solidFill>
                  <a:srgbClr val="006600"/>
                </a:solidFill>
                <a:ea typeface="黑体" pitchFamily="2" charset="-122"/>
              </a:rPr>
              <a:t>交换网络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互连网络的表示及性能参数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图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互连函数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几种流行的互连网络拓扑结构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线性</a:t>
            </a:r>
            <a:r>
              <a:rPr lang="zh-CN" altLang="en-US" smtClean="0"/>
              <a:t>网络拓扑结构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环形</a:t>
            </a:r>
            <a:r>
              <a:rPr lang="zh-CN" altLang="en-US" smtClean="0"/>
              <a:t>网络拓扑结构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网格</a:t>
            </a:r>
            <a:r>
              <a:rPr lang="zh-CN" altLang="en-US" smtClean="0"/>
              <a:t>网络拓扑结构</a:t>
            </a:r>
          </a:p>
          <a:p>
            <a:pPr lvl="2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  <a:r>
              <a:rPr lang="zh-CN" altLang="en-US" smtClean="0"/>
              <a:t>网络拓扑结构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A3B8AC-A380-49F1-BCE9-9AF10E0F082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二、网络拓扑结构：</a:t>
            </a:r>
            <a:r>
              <a:rPr lang="zh-CN" altLang="en-US" smtClean="0">
                <a:solidFill>
                  <a:srgbClr val="FF0066"/>
                </a:solidFill>
              </a:rPr>
              <a:t>总线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692150"/>
            <a:ext cx="7931150" cy="561657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总线：</a:t>
            </a:r>
            <a:br>
              <a:rPr lang="zh-CN" altLang="en-US" smtClean="0"/>
            </a:br>
            <a:r>
              <a:rPr lang="zh-CN" altLang="en-US" smtClean="0">
                <a:solidFill>
                  <a:srgbClr val="CC0000"/>
                </a:solidFill>
              </a:rPr>
              <a:t>处理器</a:t>
            </a:r>
            <a:r>
              <a:rPr lang="zh-CN" altLang="en-US" smtClean="0"/>
              <a:t>间互连采用单总线形式，适用于</a:t>
            </a:r>
            <a:r>
              <a:rPr lang="zh-CN" altLang="en-US" smtClean="0">
                <a:solidFill>
                  <a:srgbClr val="CC0000"/>
                </a:solidFill>
              </a:rPr>
              <a:t>处理器</a:t>
            </a:r>
            <a:r>
              <a:rPr lang="zh-CN" altLang="en-US" smtClean="0">
                <a:solidFill>
                  <a:srgbClr val="0000FF"/>
                </a:solidFill>
              </a:rPr>
              <a:t>数目少</a:t>
            </a:r>
            <a:r>
              <a:rPr lang="zh-CN" altLang="en-US" smtClean="0"/>
              <a:t>的情况。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006600"/>
                </a:solidFill>
              </a:rPr>
              <a:t>结构</a:t>
            </a:r>
            <a:r>
              <a:rPr lang="zh-CN" altLang="en-US" smtClean="0"/>
              <a:t>简单。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能够很方便实现</a:t>
            </a:r>
            <a:r>
              <a:rPr lang="zh-CN" altLang="en-US" smtClean="0">
                <a:solidFill>
                  <a:srgbClr val="006600"/>
                </a:solidFill>
              </a:rPr>
              <a:t>广播</a:t>
            </a:r>
            <a:r>
              <a:rPr lang="zh-CN" altLang="en-US" smtClean="0"/>
              <a:t>通信。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能力受到总线</a:t>
            </a:r>
            <a:r>
              <a:rPr lang="zh-CN" altLang="en-US" smtClean="0">
                <a:solidFill>
                  <a:srgbClr val="006600"/>
                </a:solidFill>
              </a:rPr>
              <a:t>带宽</a:t>
            </a:r>
            <a:r>
              <a:rPr lang="zh-CN" altLang="en-US" smtClean="0"/>
              <a:t>的限制，大多数节点在大多数时间内都处于等待状态：</a:t>
            </a:r>
            <a:r>
              <a:rPr lang="zh-CN" altLang="en-US" smtClean="0">
                <a:solidFill>
                  <a:srgbClr val="0000FF"/>
                </a:solidFill>
              </a:rPr>
              <a:t>多总线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分时、争用总线；总线</a:t>
            </a:r>
            <a:r>
              <a:rPr lang="zh-CN" altLang="en-US" smtClean="0">
                <a:solidFill>
                  <a:srgbClr val="CC0000"/>
                </a:solidFill>
              </a:rPr>
              <a:t>仲裁</a:t>
            </a:r>
            <a:r>
              <a:rPr lang="zh-CN" altLang="en-US" smtClean="0"/>
              <a:t>逻辑：</a:t>
            </a:r>
            <a:r>
              <a:rPr lang="zh-CN" altLang="en-US" smtClean="0">
                <a:solidFill>
                  <a:srgbClr val="0000FF"/>
                </a:solidFill>
              </a:rPr>
              <a:t>优先级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B34C62-A978-4BA4-A3A0-23EF8334C9B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二、网络拓扑结构：</a:t>
            </a:r>
            <a:r>
              <a:rPr lang="zh-CN" altLang="en-US" smtClean="0">
                <a:solidFill>
                  <a:srgbClr val="FF0066"/>
                </a:solidFill>
              </a:rPr>
              <a:t>总线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692150"/>
            <a:ext cx="7931150" cy="576263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总线：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457450" y="4065588"/>
            <a:ext cx="5715000" cy="152400"/>
          </a:xfrm>
          <a:prstGeom prst="rect">
            <a:avLst/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829050" y="20843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P</a:t>
            </a:r>
            <a:r>
              <a:rPr lang="en-US" altLang="zh-CN" sz="2400" baseline="-25000">
                <a:latin typeface="Arial" charset="0"/>
              </a:rPr>
              <a:t>1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829050" y="30749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C</a:t>
            </a:r>
            <a:r>
              <a:rPr lang="en-US" altLang="zh-CN" sz="2400" baseline="-25000">
                <a:latin typeface="Arial" charset="0"/>
              </a:rPr>
              <a:t>1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33850" y="2693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4133850" y="36845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686050" y="2084388"/>
            <a:ext cx="1143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处理机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381250" y="3151188"/>
            <a:ext cx="1447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高速缓存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4667250" y="20843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P</a:t>
            </a:r>
            <a:r>
              <a:rPr lang="en-US" altLang="zh-CN" sz="2400" baseline="-25000">
                <a:latin typeface="Arial" charset="0"/>
              </a:rPr>
              <a:t>2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4667250" y="30749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C</a:t>
            </a:r>
            <a:r>
              <a:rPr lang="en-US" altLang="zh-CN" sz="2400" baseline="-25000">
                <a:latin typeface="Arial" charset="0"/>
              </a:rPr>
              <a:t>2</a:t>
            </a: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972050" y="2693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4972050" y="36845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5810250" y="20843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P</a:t>
            </a:r>
            <a:r>
              <a:rPr lang="en-US" altLang="zh-CN" sz="2400" baseline="-25000">
                <a:latin typeface="Arial" charset="0"/>
              </a:rPr>
              <a:t>n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5810250" y="3074988"/>
            <a:ext cx="609600" cy="609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C</a:t>
            </a:r>
            <a:r>
              <a:rPr lang="en-US" altLang="zh-CN" sz="2400" baseline="-25000">
                <a:latin typeface="Arial" charset="0"/>
              </a:rPr>
              <a:t>n</a:t>
            </a: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115050" y="2693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>
            <a:off x="6115050" y="36845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5276850" y="2160588"/>
            <a:ext cx="533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5276850" y="3151188"/>
            <a:ext cx="533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6648450" y="3074988"/>
            <a:ext cx="1447800" cy="6096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I/O</a:t>
            </a:r>
            <a:r>
              <a:rPr lang="zh-CN" altLang="en-US" sz="2400">
                <a:latin typeface="Arial" charset="0"/>
              </a:rPr>
              <a:t>子系统</a:t>
            </a:r>
            <a:endParaRPr lang="zh-CN" altLang="en-US" sz="2400" baseline="-25000">
              <a:latin typeface="Arial" charset="0"/>
            </a:endParaRPr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7410450" y="36845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2990850" y="4217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2686050" y="4598988"/>
            <a:ext cx="609600" cy="6096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M</a:t>
            </a:r>
            <a:r>
              <a:rPr lang="en-US" altLang="zh-CN" sz="2400" baseline="-25000">
                <a:latin typeface="Arial" charset="0"/>
              </a:rPr>
              <a:t>1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1238250" y="4675188"/>
            <a:ext cx="1447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主存储器</a:t>
            </a:r>
          </a:p>
        </p:txBody>
      </p:sp>
      <p:sp>
        <p:nvSpPr>
          <p:cNvPr id="34843" name="Line 26"/>
          <p:cNvSpPr>
            <a:spLocks noChangeShapeType="1"/>
          </p:cNvSpPr>
          <p:nvPr/>
        </p:nvSpPr>
        <p:spPr bwMode="auto">
          <a:xfrm>
            <a:off x="3829050" y="4217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Rectangle 27"/>
          <p:cNvSpPr>
            <a:spLocks noChangeArrowheads="1"/>
          </p:cNvSpPr>
          <p:nvPr/>
        </p:nvSpPr>
        <p:spPr bwMode="auto">
          <a:xfrm>
            <a:off x="3524250" y="4598988"/>
            <a:ext cx="609600" cy="6096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M</a:t>
            </a:r>
            <a:r>
              <a:rPr lang="en-US" altLang="zh-CN" sz="2400" baseline="-25000">
                <a:latin typeface="Arial" charset="0"/>
              </a:rPr>
              <a:t>2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>
            <a:off x="4133850" y="4675188"/>
            <a:ext cx="533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/>
          </a:p>
        </p:txBody>
      </p:sp>
      <p:sp>
        <p:nvSpPr>
          <p:cNvPr id="34846" name="Line 29"/>
          <p:cNvSpPr>
            <a:spLocks noChangeShapeType="1"/>
          </p:cNvSpPr>
          <p:nvPr/>
        </p:nvSpPr>
        <p:spPr bwMode="auto">
          <a:xfrm>
            <a:off x="4972050" y="4217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4667250" y="4598988"/>
            <a:ext cx="609600" cy="6096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M</a:t>
            </a:r>
            <a:r>
              <a:rPr lang="en-US" altLang="zh-CN" sz="2400" baseline="-25000">
                <a:latin typeface="Arial" charset="0"/>
              </a:rPr>
              <a:t>n</a:t>
            </a: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5657850" y="4598988"/>
            <a:ext cx="2362200" cy="9906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Arial" charset="0"/>
              </a:rPr>
              <a:t>辅助存储器</a:t>
            </a:r>
            <a:br>
              <a:rPr lang="zh-CN" altLang="en-US" sz="2400">
                <a:latin typeface="Arial" charset="0"/>
              </a:rPr>
            </a:br>
            <a:r>
              <a:rPr lang="zh-CN" altLang="en-US" sz="2400">
                <a:latin typeface="Arial" charset="0"/>
              </a:rPr>
              <a:t>（磁盘、磁带）</a:t>
            </a:r>
            <a:endParaRPr lang="zh-CN" altLang="en-US" sz="2400" baseline="-25000">
              <a:latin typeface="Arial" charset="0"/>
            </a:endParaRPr>
          </a:p>
        </p:txBody>
      </p:sp>
      <p:sp>
        <p:nvSpPr>
          <p:cNvPr id="34849" name="Line 32"/>
          <p:cNvSpPr>
            <a:spLocks noChangeShapeType="1"/>
          </p:cNvSpPr>
          <p:nvPr/>
        </p:nvSpPr>
        <p:spPr bwMode="auto">
          <a:xfrm>
            <a:off x="6877050" y="4217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1543050" y="3913188"/>
            <a:ext cx="914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总线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4FEE79-2140-4A02-A0EA-A1A310B13FE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569325" cy="576263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1.</a:t>
            </a:r>
            <a:r>
              <a:rPr lang="en-US" altLang="zh-CN" smtClean="0">
                <a:solidFill>
                  <a:srgbClr val="CC0066"/>
                </a:solidFill>
                <a:ea typeface="黑体" pitchFamily="2" charset="-122"/>
              </a:rPr>
              <a:t>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交叉开关网络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41084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47180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53276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65468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71564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77660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8375650" y="11430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3498850" y="11430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3498850" y="17526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3498850" y="23622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3498850" y="29718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3498850" y="41910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3498850" y="48006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498850" y="54102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39560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45656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20"/>
          <p:cNvSpPr>
            <a:spLocks noChangeArrowheads="1"/>
          </p:cNvSpPr>
          <p:nvPr/>
        </p:nvSpPr>
        <p:spPr bwMode="auto">
          <a:xfrm>
            <a:off x="39560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1"/>
          <p:cNvSpPr>
            <a:spLocks noChangeArrowheads="1"/>
          </p:cNvSpPr>
          <p:nvPr/>
        </p:nvSpPr>
        <p:spPr bwMode="auto">
          <a:xfrm>
            <a:off x="45656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2"/>
          <p:cNvSpPr>
            <a:spLocks noChangeArrowheads="1"/>
          </p:cNvSpPr>
          <p:nvPr/>
        </p:nvSpPr>
        <p:spPr bwMode="auto">
          <a:xfrm>
            <a:off x="51752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51752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4"/>
          <p:cNvSpPr>
            <a:spLocks noChangeArrowheads="1"/>
          </p:cNvSpPr>
          <p:nvPr/>
        </p:nvSpPr>
        <p:spPr bwMode="auto">
          <a:xfrm>
            <a:off x="39560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45656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39560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27"/>
          <p:cNvSpPr>
            <a:spLocks noChangeArrowheads="1"/>
          </p:cNvSpPr>
          <p:nvPr/>
        </p:nvSpPr>
        <p:spPr bwMode="auto">
          <a:xfrm>
            <a:off x="45656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Oval 28"/>
          <p:cNvSpPr>
            <a:spLocks noChangeArrowheads="1"/>
          </p:cNvSpPr>
          <p:nvPr/>
        </p:nvSpPr>
        <p:spPr bwMode="auto">
          <a:xfrm>
            <a:off x="51752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Oval 29"/>
          <p:cNvSpPr>
            <a:spLocks noChangeArrowheads="1"/>
          </p:cNvSpPr>
          <p:nvPr/>
        </p:nvSpPr>
        <p:spPr bwMode="auto">
          <a:xfrm>
            <a:off x="51752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63944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Oval 31"/>
          <p:cNvSpPr>
            <a:spLocks noChangeArrowheads="1"/>
          </p:cNvSpPr>
          <p:nvPr/>
        </p:nvSpPr>
        <p:spPr bwMode="auto">
          <a:xfrm>
            <a:off x="70040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Oval 32"/>
          <p:cNvSpPr>
            <a:spLocks noChangeArrowheads="1"/>
          </p:cNvSpPr>
          <p:nvPr/>
        </p:nvSpPr>
        <p:spPr bwMode="auto">
          <a:xfrm>
            <a:off x="63944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Oval 33"/>
          <p:cNvSpPr>
            <a:spLocks noChangeArrowheads="1"/>
          </p:cNvSpPr>
          <p:nvPr/>
        </p:nvSpPr>
        <p:spPr bwMode="auto">
          <a:xfrm>
            <a:off x="70040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Oval 34"/>
          <p:cNvSpPr>
            <a:spLocks noChangeArrowheads="1"/>
          </p:cNvSpPr>
          <p:nvPr/>
        </p:nvSpPr>
        <p:spPr bwMode="auto">
          <a:xfrm>
            <a:off x="76136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Oval 35"/>
          <p:cNvSpPr>
            <a:spLocks noChangeArrowheads="1"/>
          </p:cNvSpPr>
          <p:nvPr/>
        </p:nvSpPr>
        <p:spPr bwMode="auto">
          <a:xfrm>
            <a:off x="8223250" y="990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Oval 36"/>
          <p:cNvSpPr>
            <a:spLocks noChangeArrowheads="1"/>
          </p:cNvSpPr>
          <p:nvPr/>
        </p:nvSpPr>
        <p:spPr bwMode="auto">
          <a:xfrm>
            <a:off x="76136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Oval 37"/>
          <p:cNvSpPr>
            <a:spLocks noChangeArrowheads="1"/>
          </p:cNvSpPr>
          <p:nvPr/>
        </p:nvSpPr>
        <p:spPr bwMode="auto">
          <a:xfrm>
            <a:off x="8223250" y="1600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Oval 38"/>
          <p:cNvSpPr>
            <a:spLocks noChangeArrowheads="1"/>
          </p:cNvSpPr>
          <p:nvPr/>
        </p:nvSpPr>
        <p:spPr bwMode="auto">
          <a:xfrm>
            <a:off x="63944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0" name="Oval 39"/>
          <p:cNvSpPr>
            <a:spLocks noChangeArrowheads="1"/>
          </p:cNvSpPr>
          <p:nvPr/>
        </p:nvSpPr>
        <p:spPr bwMode="auto">
          <a:xfrm>
            <a:off x="7004050" y="2209800"/>
            <a:ext cx="304800" cy="304800"/>
          </a:xfrm>
          <a:prstGeom prst="ellipse">
            <a:avLst/>
          </a:prstGeom>
          <a:solidFill>
            <a:srgbClr val="00CC00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1" name="Oval 40"/>
          <p:cNvSpPr>
            <a:spLocks noChangeArrowheads="1"/>
          </p:cNvSpPr>
          <p:nvPr/>
        </p:nvSpPr>
        <p:spPr bwMode="auto">
          <a:xfrm>
            <a:off x="63944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2" name="Oval 41"/>
          <p:cNvSpPr>
            <a:spLocks noChangeArrowheads="1"/>
          </p:cNvSpPr>
          <p:nvPr/>
        </p:nvSpPr>
        <p:spPr bwMode="auto">
          <a:xfrm>
            <a:off x="70040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3" name="Oval 42"/>
          <p:cNvSpPr>
            <a:spLocks noChangeArrowheads="1"/>
          </p:cNvSpPr>
          <p:nvPr/>
        </p:nvSpPr>
        <p:spPr bwMode="auto">
          <a:xfrm>
            <a:off x="76136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4" name="Oval 43"/>
          <p:cNvSpPr>
            <a:spLocks noChangeArrowheads="1"/>
          </p:cNvSpPr>
          <p:nvPr/>
        </p:nvSpPr>
        <p:spPr bwMode="auto">
          <a:xfrm>
            <a:off x="8223250" y="2209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5" name="Oval 44"/>
          <p:cNvSpPr>
            <a:spLocks noChangeArrowheads="1"/>
          </p:cNvSpPr>
          <p:nvPr/>
        </p:nvSpPr>
        <p:spPr bwMode="auto">
          <a:xfrm>
            <a:off x="76136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6" name="Oval 45"/>
          <p:cNvSpPr>
            <a:spLocks noChangeArrowheads="1"/>
          </p:cNvSpPr>
          <p:nvPr/>
        </p:nvSpPr>
        <p:spPr bwMode="auto">
          <a:xfrm>
            <a:off x="8223250" y="28194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7" name="Oval 46"/>
          <p:cNvSpPr>
            <a:spLocks noChangeArrowheads="1"/>
          </p:cNvSpPr>
          <p:nvPr/>
        </p:nvSpPr>
        <p:spPr bwMode="auto">
          <a:xfrm>
            <a:off x="39560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8" name="Oval 47"/>
          <p:cNvSpPr>
            <a:spLocks noChangeArrowheads="1"/>
          </p:cNvSpPr>
          <p:nvPr/>
        </p:nvSpPr>
        <p:spPr bwMode="auto">
          <a:xfrm>
            <a:off x="45656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9" name="Oval 48"/>
          <p:cNvSpPr>
            <a:spLocks noChangeArrowheads="1"/>
          </p:cNvSpPr>
          <p:nvPr/>
        </p:nvSpPr>
        <p:spPr bwMode="auto">
          <a:xfrm>
            <a:off x="51752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0" name="Oval 49"/>
          <p:cNvSpPr>
            <a:spLocks noChangeArrowheads="1"/>
          </p:cNvSpPr>
          <p:nvPr/>
        </p:nvSpPr>
        <p:spPr bwMode="auto">
          <a:xfrm>
            <a:off x="39560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1" name="Oval 50"/>
          <p:cNvSpPr>
            <a:spLocks noChangeArrowheads="1"/>
          </p:cNvSpPr>
          <p:nvPr/>
        </p:nvSpPr>
        <p:spPr bwMode="auto">
          <a:xfrm>
            <a:off x="45656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2" name="Oval 51"/>
          <p:cNvSpPr>
            <a:spLocks noChangeArrowheads="1"/>
          </p:cNvSpPr>
          <p:nvPr/>
        </p:nvSpPr>
        <p:spPr bwMode="auto">
          <a:xfrm>
            <a:off x="39560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3" name="Oval 52"/>
          <p:cNvSpPr>
            <a:spLocks noChangeArrowheads="1"/>
          </p:cNvSpPr>
          <p:nvPr/>
        </p:nvSpPr>
        <p:spPr bwMode="auto">
          <a:xfrm>
            <a:off x="45656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4" name="Oval 53"/>
          <p:cNvSpPr>
            <a:spLocks noChangeArrowheads="1"/>
          </p:cNvSpPr>
          <p:nvPr/>
        </p:nvSpPr>
        <p:spPr bwMode="auto">
          <a:xfrm>
            <a:off x="51752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5" name="Oval 54"/>
          <p:cNvSpPr>
            <a:spLocks noChangeArrowheads="1"/>
          </p:cNvSpPr>
          <p:nvPr/>
        </p:nvSpPr>
        <p:spPr bwMode="auto">
          <a:xfrm>
            <a:off x="51752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6" name="Oval 55"/>
          <p:cNvSpPr>
            <a:spLocks noChangeArrowheads="1"/>
          </p:cNvSpPr>
          <p:nvPr/>
        </p:nvSpPr>
        <p:spPr bwMode="auto">
          <a:xfrm>
            <a:off x="63944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7" name="Oval 56"/>
          <p:cNvSpPr>
            <a:spLocks noChangeArrowheads="1"/>
          </p:cNvSpPr>
          <p:nvPr/>
        </p:nvSpPr>
        <p:spPr bwMode="auto">
          <a:xfrm>
            <a:off x="70040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8" name="Oval 57"/>
          <p:cNvSpPr>
            <a:spLocks noChangeArrowheads="1"/>
          </p:cNvSpPr>
          <p:nvPr/>
        </p:nvSpPr>
        <p:spPr bwMode="auto">
          <a:xfrm>
            <a:off x="76136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9" name="Oval 58"/>
          <p:cNvSpPr>
            <a:spLocks noChangeArrowheads="1"/>
          </p:cNvSpPr>
          <p:nvPr/>
        </p:nvSpPr>
        <p:spPr bwMode="auto">
          <a:xfrm>
            <a:off x="8223250" y="40386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0" name="Oval 59"/>
          <p:cNvSpPr>
            <a:spLocks noChangeArrowheads="1"/>
          </p:cNvSpPr>
          <p:nvPr/>
        </p:nvSpPr>
        <p:spPr bwMode="auto">
          <a:xfrm>
            <a:off x="63944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1" name="Oval 60"/>
          <p:cNvSpPr>
            <a:spLocks noChangeArrowheads="1"/>
          </p:cNvSpPr>
          <p:nvPr/>
        </p:nvSpPr>
        <p:spPr bwMode="auto">
          <a:xfrm>
            <a:off x="70040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2" name="Oval 61"/>
          <p:cNvSpPr>
            <a:spLocks noChangeArrowheads="1"/>
          </p:cNvSpPr>
          <p:nvPr/>
        </p:nvSpPr>
        <p:spPr bwMode="auto">
          <a:xfrm>
            <a:off x="63944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3" name="Oval 62"/>
          <p:cNvSpPr>
            <a:spLocks noChangeArrowheads="1"/>
          </p:cNvSpPr>
          <p:nvPr/>
        </p:nvSpPr>
        <p:spPr bwMode="auto">
          <a:xfrm>
            <a:off x="70040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4" name="Oval 63"/>
          <p:cNvSpPr>
            <a:spLocks noChangeArrowheads="1"/>
          </p:cNvSpPr>
          <p:nvPr/>
        </p:nvSpPr>
        <p:spPr bwMode="auto">
          <a:xfrm>
            <a:off x="76136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5" name="Oval 64"/>
          <p:cNvSpPr>
            <a:spLocks noChangeArrowheads="1"/>
          </p:cNvSpPr>
          <p:nvPr/>
        </p:nvSpPr>
        <p:spPr bwMode="auto">
          <a:xfrm>
            <a:off x="8223250" y="46482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6" name="Oval 65"/>
          <p:cNvSpPr>
            <a:spLocks noChangeArrowheads="1"/>
          </p:cNvSpPr>
          <p:nvPr/>
        </p:nvSpPr>
        <p:spPr bwMode="auto">
          <a:xfrm>
            <a:off x="76136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7" name="Oval 66"/>
          <p:cNvSpPr>
            <a:spLocks noChangeArrowheads="1"/>
          </p:cNvSpPr>
          <p:nvPr/>
        </p:nvSpPr>
        <p:spPr bwMode="auto">
          <a:xfrm>
            <a:off x="8223250" y="5257800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8" name="Rectangle 67"/>
          <p:cNvSpPr>
            <a:spLocks noChangeArrowheads="1"/>
          </p:cNvSpPr>
          <p:nvPr/>
        </p:nvSpPr>
        <p:spPr bwMode="auto">
          <a:xfrm>
            <a:off x="2965450" y="9144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1</a:t>
            </a:r>
          </a:p>
        </p:txBody>
      </p:sp>
      <p:sp>
        <p:nvSpPr>
          <p:cNvPr id="35909" name="Rectangle 68"/>
          <p:cNvSpPr>
            <a:spLocks noChangeArrowheads="1"/>
          </p:cNvSpPr>
          <p:nvPr/>
        </p:nvSpPr>
        <p:spPr bwMode="auto">
          <a:xfrm>
            <a:off x="2965450" y="15240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2</a:t>
            </a:r>
          </a:p>
        </p:txBody>
      </p:sp>
      <p:sp>
        <p:nvSpPr>
          <p:cNvPr id="35910" name="Rectangle 69"/>
          <p:cNvSpPr>
            <a:spLocks noChangeArrowheads="1"/>
          </p:cNvSpPr>
          <p:nvPr/>
        </p:nvSpPr>
        <p:spPr bwMode="auto">
          <a:xfrm>
            <a:off x="2965450" y="21336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3</a:t>
            </a:r>
          </a:p>
        </p:txBody>
      </p:sp>
      <p:sp>
        <p:nvSpPr>
          <p:cNvPr id="35911" name="Rectangle 70"/>
          <p:cNvSpPr>
            <a:spLocks noChangeArrowheads="1"/>
          </p:cNvSpPr>
          <p:nvPr/>
        </p:nvSpPr>
        <p:spPr bwMode="auto">
          <a:xfrm>
            <a:off x="2965450" y="27432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4</a:t>
            </a:r>
          </a:p>
        </p:txBody>
      </p:sp>
      <p:sp>
        <p:nvSpPr>
          <p:cNvPr id="35912" name="Rectangle 71"/>
          <p:cNvSpPr>
            <a:spLocks noChangeArrowheads="1"/>
          </p:cNvSpPr>
          <p:nvPr/>
        </p:nvSpPr>
        <p:spPr bwMode="auto">
          <a:xfrm>
            <a:off x="2965450" y="39624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14</a:t>
            </a:r>
          </a:p>
        </p:txBody>
      </p:sp>
      <p:sp>
        <p:nvSpPr>
          <p:cNvPr id="35913" name="Rectangle 72"/>
          <p:cNvSpPr>
            <a:spLocks noChangeArrowheads="1"/>
          </p:cNvSpPr>
          <p:nvPr/>
        </p:nvSpPr>
        <p:spPr bwMode="auto">
          <a:xfrm>
            <a:off x="2965450" y="45720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15</a:t>
            </a:r>
          </a:p>
        </p:txBody>
      </p:sp>
      <p:sp>
        <p:nvSpPr>
          <p:cNvPr id="35914" name="Rectangle 73"/>
          <p:cNvSpPr>
            <a:spLocks noChangeArrowheads="1"/>
          </p:cNvSpPr>
          <p:nvPr/>
        </p:nvSpPr>
        <p:spPr bwMode="auto">
          <a:xfrm>
            <a:off x="2965450" y="5181600"/>
            <a:ext cx="5334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</a:t>
            </a:r>
            <a:r>
              <a:rPr lang="en-US" altLang="zh-CN" sz="2000" baseline="-25000">
                <a:latin typeface="Arial" charset="0"/>
              </a:rPr>
              <a:t>16</a:t>
            </a:r>
          </a:p>
        </p:txBody>
      </p:sp>
      <p:sp>
        <p:nvSpPr>
          <p:cNvPr id="35915" name="Rectangle 74"/>
          <p:cNvSpPr>
            <a:spLocks noChangeArrowheads="1"/>
          </p:cNvSpPr>
          <p:nvPr/>
        </p:nvSpPr>
        <p:spPr bwMode="auto">
          <a:xfrm>
            <a:off x="38798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1</a:t>
            </a:r>
          </a:p>
        </p:txBody>
      </p:sp>
      <p:sp>
        <p:nvSpPr>
          <p:cNvPr id="35916" name="Rectangle 75"/>
          <p:cNvSpPr>
            <a:spLocks noChangeArrowheads="1"/>
          </p:cNvSpPr>
          <p:nvPr/>
        </p:nvSpPr>
        <p:spPr bwMode="auto">
          <a:xfrm>
            <a:off x="44894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2</a:t>
            </a:r>
          </a:p>
        </p:txBody>
      </p:sp>
      <p:sp>
        <p:nvSpPr>
          <p:cNvPr id="35917" name="Rectangle 76"/>
          <p:cNvSpPr>
            <a:spLocks noChangeArrowheads="1"/>
          </p:cNvSpPr>
          <p:nvPr/>
        </p:nvSpPr>
        <p:spPr bwMode="auto">
          <a:xfrm>
            <a:off x="50990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3</a:t>
            </a:r>
          </a:p>
        </p:txBody>
      </p:sp>
      <p:sp>
        <p:nvSpPr>
          <p:cNvPr id="35918" name="Rectangle 77"/>
          <p:cNvSpPr>
            <a:spLocks noChangeArrowheads="1"/>
          </p:cNvSpPr>
          <p:nvPr/>
        </p:nvSpPr>
        <p:spPr bwMode="auto">
          <a:xfrm>
            <a:off x="63182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13</a:t>
            </a:r>
          </a:p>
        </p:txBody>
      </p:sp>
      <p:sp>
        <p:nvSpPr>
          <p:cNvPr id="35919" name="Rectangle 78"/>
          <p:cNvSpPr>
            <a:spLocks noChangeArrowheads="1"/>
          </p:cNvSpPr>
          <p:nvPr/>
        </p:nvSpPr>
        <p:spPr bwMode="auto">
          <a:xfrm>
            <a:off x="69278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14</a:t>
            </a:r>
          </a:p>
        </p:txBody>
      </p:sp>
      <p:sp>
        <p:nvSpPr>
          <p:cNvPr id="35920" name="Rectangle 79"/>
          <p:cNvSpPr>
            <a:spLocks noChangeArrowheads="1"/>
          </p:cNvSpPr>
          <p:nvPr/>
        </p:nvSpPr>
        <p:spPr bwMode="auto">
          <a:xfrm>
            <a:off x="75374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15</a:t>
            </a:r>
          </a:p>
        </p:txBody>
      </p:sp>
      <p:sp>
        <p:nvSpPr>
          <p:cNvPr id="35921" name="Rectangle 80"/>
          <p:cNvSpPr>
            <a:spLocks noChangeArrowheads="1"/>
          </p:cNvSpPr>
          <p:nvPr/>
        </p:nvSpPr>
        <p:spPr bwMode="auto">
          <a:xfrm>
            <a:off x="8147050" y="5943600"/>
            <a:ext cx="457200" cy="457200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M</a:t>
            </a:r>
            <a:r>
              <a:rPr lang="en-US" altLang="zh-CN" sz="2000" baseline="-25000">
                <a:latin typeface="Arial" charset="0"/>
              </a:rPr>
              <a:t>16</a:t>
            </a:r>
          </a:p>
        </p:txBody>
      </p:sp>
      <p:sp>
        <p:nvSpPr>
          <p:cNvPr id="35922" name="Text Box 81"/>
          <p:cNvSpPr txBox="1">
            <a:spLocks noChangeArrowheads="1"/>
          </p:cNvSpPr>
          <p:nvPr/>
        </p:nvSpPr>
        <p:spPr bwMode="auto">
          <a:xfrm>
            <a:off x="5556250" y="5943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5923" name="Text Box 82"/>
          <p:cNvSpPr txBox="1">
            <a:spLocks noChangeArrowheads="1"/>
          </p:cNvSpPr>
          <p:nvPr/>
        </p:nvSpPr>
        <p:spPr bwMode="auto">
          <a:xfrm>
            <a:off x="3009900" y="3200400"/>
            <a:ext cx="488950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5924" name="Text Box 83"/>
          <p:cNvSpPr txBox="1">
            <a:spLocks noChangeArrowheads="1"/>
          </p:cNvSpPr>
          <p:nvPr/>
        </p:nvSpPr>
        <p:spPr bwMode="auto">
          <a:xfrm rot="-2700000">
            <a:off x="5708650" y="3200400"/>
            <a:ext cx="488950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5925" name="Text Box 84"/>
          <p:cNvSpPr txBox="1">
            <a:spLocks noChangeArrowheads="1"/>
          </p:cNvSpPr>
          <p:nvPr/>
        </p:nvSpPr>
        <p:spPr bwMode="auto">
          <a:xfrm>
            <a:off x="527050" y="2803525"/>
            <a:ext cx="2133600" cy="13112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2"/>
                </a:solidFill>
                <a:latin typeface="Arial" charset="0"/>
              </a:rPr>
              <a:t>多处理机中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2"/>
                </a:solidFill>
                <a:latin typeface="Arial" charset="0"/>
              </a:rPr>
              <a:t>处理机－存储器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2"/>
                </a:solidFill>
                <a:latin typeface="Arial" charset="0"/>
              </a:rPr>
              <a:t>之间的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2"/>
                </a:solidFill>
                <a:latin typeface="Arial" charset="0"/>
              </a:rPr>
              <a:t>交叉开关网络</a:t>
            </a:r>
          </a:p>
        </p:txBody>
      </p:sp>
      <p:sp>
        <p:nvSpPr>
          <p:cNvPr id="35926" name="Line 87"/>
          <p:cNvSpPr>
            <a:spLocks noChangeShapeType="1"/>
          </p:cNvSpPr>
          <p:nvPr/>
        </p:nvSpPr>
        <p:spPr bwMode="auto">
          <a:xfrm flipH="1">
            <a:off x="3575050" y="2514600"/>
            <a:ext cx="342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27" name="Line 88"/>
          <p:cNvSpPr>
            <a:spLocks noChangeShapeType="1"/>
          </p:cNvSpPr>
          <p:nvPr/>
        </p:nvSpPr>
        <p:spPr bwMode="auto">
          <a:xfrm>
            <a:off x="7004050" y="2514600"/>
            <a:ext cx="0" cy="3352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28" name="Oval 91"/>
          <p:cNvSpPr>
            <a:spLocks noChangeArrowheads="1"/>
          </p:cNvSpPr>
          <p:nvPr/>
        </p:nvSpPr>
        <p:spPr bwMode="auto">
          <a:xfrm>
            <a:off x="1139825" y="5603875"/>
            <a:ext cx="304800" cy="304800"/>
          </a:xfrm>
          <a:prstGeom prst="ellipse">
            <a:avLst/>
          </a:prstGeom>
          <a:solidFill>
            <a:srgbClr val="00CC00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29" name="Oval 92"/>
          <p:cNvSpPr>
            <a:spLocks noChangeArrowheads="1"/>
          </p:cNvSpPr>
          <p:nvPr/>
        </p:nvSpPr>
        <p:spPr bwMode="auto">
          <a:xfrm>
            <a:off x="1139825" y="6061075"/>
            <a:ext cx="304800" cy="304800"/>
          </a:xfrm>
          <a:prstGeom prst="ellipse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0" name="Text Box 93"/>
          <p:cNvSpPr txBox="1">
            <a:spLocks noChangeArrowheads="1"/>
          </p:cNvSpPr>
          <p:nvPr/>
        </p:nvSpPr>
        <p:spPr bwMode="auto">
          <a:xfrm>
            <a:off x="1292225" y="5527675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Arial" charset="0"/>
              </a:rPr>
              <a:t>接通</a:t>
            </a:r>
          </a:p>
        </p:txBody>
      </p:sp>
      <p:sp>
        <p:nvSpPr>
          <p:cNvPr id="35931" name="Text Box 94"/>
          <p:cNvSpPr txBox="1">
            <a:spLocks noChangeArrowheads="1"/>
          </p:cNvSpPr>
          <p:nvPr/>
        </p:nvSpPr>
        <p:spPr bwMode="auto">
          <a:xfrm>
            <a:off x="1292225" y="5984875"/>
            <a:ext cx="914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Arial" charset="0"/>
              </a:rPr>
              <a:t>断开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194329-AA4D-49D5-A393-816FBEA2259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69325" cy="59055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1.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交叉开关网络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交叉开关网络的优势：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是无阻塞网络。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/>
              <a:t>建立连接时不需要事先规划。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交叉开关网络的劣势：</a:t>
            </a:r>
            <a:br>
              <a:rPr lang="zh-CN" altLang="en-US" smtClean="0"/>
            </a:br>
            <a:r>
              <a:rPr lang="zh-CN" altLang="en-US" smtClean="0"/>
              <a:t>交叉开关网络的复杂度随网络端口数量的平方级增长。适合于中等规模的系统。</a:t>
            </a:r>
            <a:br>
              <a:rPr lang="zh-CN" altLang="en-US" smtClean="0"/>
            </a:br>
            <a:r>
              <a:rPr lang="zh-CN" altLang="en-US" smtClean="0"/>
              <a:t>改进：多级交叉开关网络。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4F4062-2A74-4314-8AF6-603BB80FEBB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569325" cy="57626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多级互连网络：</a:t>
            </a:r>
          </a:p>
          <a:p>
            <a:pPr eaLnBrk="1" hangingPunct="1">
              <a:spcBef>
                <a:spcPct val="5000"/>
              </a:spcBef>
            </a:pPr>
            <a:endParaRPr lang="zh-CN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90600" y="1641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6096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6096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6096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5461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81000" y="1489075"/>
            <a:ext cx="228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1800" i="1"/>
              <a:t>0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381000" y="1717675"/>
            <a:ext cx="228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1800" i="1"/>
              <a:t>1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0" y="2036763"/>
            <a:ext cx="685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a-1</a:t>
            </a:r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19050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19050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19050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18415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990600" y="26320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6096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6096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6096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461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76200" y="2479675"/>
            <a:ext cx="609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a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6200" y="2708275"/>
            <a:ext cx="609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a+1</a:t>
            </a:r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19050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19050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19050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18415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0" y="3013075"/>
            <a:ext cx="68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2a-1</a:t>
            </a: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990600" y="3927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6096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6096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6096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1" name="Text Box 32"/>
          <p:cNvSpPr txBox="1">
            <a:spLocks noChangeArrowheads="1"/>
          </p:cNvSpPr>
          <p:nvPr/>
        </p:nvSpPr>
        <p:spPr bwMode="auto">
          <a:xfrm>
            <a:off x="5461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22" name="Text Box 33"/>
          <p:cNvSpPr txBox="1">
            <a:spLocks noChangeArrowheads="1"/>
          </p:cNvSpPr>
          <p:nvPr/>
        </p:nvSpPr>
        <p:spPr bwMode="auto">
          <a:xfrm>
            <a:off x="76200" y="3775075"/>
            <a:ext cx="609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a</a:t>
            </a:r>
            <a:r>
              <a:rPr lang="en-US" altLang="zh-CN" sz="1800" i="1" baseline="30000"/>
              <a:t>n</a:t>
            </a:r>
            <a:r>
              <a:rPr lang="en-US" altLang="zh-CN" sz="1800" i="1"/>
              <a:t>-a</a:t>
            </a:r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19050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35"/>
          <p:cNvSpPr>
            <a:spLocks noChangeShapeType="1"/>
          </p:cNvSpPr>
          <p:nvPr/>
        </p:nvSpPr>
        <p:spPr bwMode="auto">
          <a:xfrm>
            <a:off x="19050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36"/>
          <p:cNvSpPr>
            <a:spLocks noChangeShapeType="1"/>
          </p:cNvSpPr>
          <p:nvPr/>
        </p:nvSpPr>
        <p:spPr bwMode="auto">
          <a:xfrm>
            <a:off x="19050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18415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27" name="Text Box 38"/>
          <p:cNvSpPr txBox="1">
            <a:spLocks noChangeArrowheads="1"/>
          </p:cNvSpPr>
          <p:nvPr/>
        </p:nvSpPr>
        <p:spPr bwMode="auto">
          <a:xfrm>
            <a:off x="0" y="4308475"/>
            <a:ext cx="68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en-US" altLang="zh-CN" sz="1800" i="1"/>
              <a:t>a</a:t>
            </a:r>
            <a:r>
              <a:rPr lang="en-US" altLang="zh-CN" sz="1800" i="1" baseline="30000"/>
              <a:t>n</a:t>
            </a:r>
            <a:r>
              <a:rPr lang="en-US" altLang="zh-CN" sz="1800" i="1"/>
              <a:t>-1</a:t>
            </a:r>
          </a:p>
        </p:txBody>
      </p: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2286000" y="1412875"/>
            <a:ext cx="609600" cy="34290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/>
              <a:t>ISC</a:t>
            </a:r>
            <a:r>
              <a:rPr lang="en-US" altLang="zh-CN" sz="1800" baseline="-25000"/>
              <a:t>1</a:t>
            </a: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3276600" y="1641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30" name="Line 41"/>
          <p:cNvSpPr>
            <a:spLocks noChangeShapeType="1"/>
          </p:cNvSpPr>
          <p:nvPr/>
        </p:nvSpPr>
        <p:spPr bwMode="auto">
          <a:xfrm>
            <a:off x="28956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1" name="Line 42"/>
          <p:cNvSpPr>
            <a:spLocks noChangeShapeType="1"/>
          </p:cNvSpPr>
          <p:nvPr/>
        </p:nvSpPr>
        <p:spPr bwMode="auto">
          <a:xfrm>
            <a:off x="28956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2" name="Line 43"/>
          <p:cNvSpPr>
            <a:spLocks noChangeShapeType="1"/>
          </p:cNvSpPr>
          <p:nvPr/>
        </p:nvSpPr>
        <p:spPr bwMode="auto">
          <a:xfrm>
            <a:off x="28956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3" name="Text Box 44"/>
          <p:cNvSpPr txBox="1">
            <a:spLocks noChangeArrowheads="1"/>
          </p:cNvSpPr>
          <p:nvPr/>
        </p:nvSpPr>
        <p:spPr bwMode="auto">
          <a:xfrm>
            <a:off x="28321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34" name="Line 45"/>
          <p:cNvSpPr>
            <a:spLocks noChangeShapeType="1"/>
          </p:cNvSpPr>
          <p:nvPr/>
        </p:nvSpPr>
        <p:spPr bwMode="auto">
          <a:xfrm>
            <a:off x="41910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5" name="Line 46"/>
          <p:cNvSpPr>
            <a:spLocks noChangeShapeType="1"/>
          </p:cNvSpPr>
          <p:nvPr/>
        </p:nvSpPr>
        <p:spPr bwMode="auto">
          <a:xfrm>
            <a:off x="41910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6" name="Line 47"/>
          <p:cNvSpPr>
            <a:spLocks noChangeShapeType="1"/>
          </p:cNvSpPr>
          <p:nvPr/>
        </p:nvSpPr>
        <p:spPr bwMode="auto">
          <a:xfrm>
            <a:off x="41910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37" name="Text Box 48"/>
          <p:cNvSpPr txBox="1">
            <a:spLocks noChangeArrowheads="1"/>
          </p:cNvSpPr>
          <p:nvPr/>
        </p:nvSpPr>
        <p:spPr bwMode="auto">
          <a:xfrm>
            <a:off x="41275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38" name="Rectangle 49"/>
          <p:cNvSpPr>
            <a:spLocks noChangeArrowheads="1"/>
          </p:cNvSpPr>
          <p:nvPr/>
        </p:nvSpPr>
        <p:spPr bwMode="auto">
          <a:xfrm>
            <a:off x="3276600" y="26320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39" name="Line 50"/>
          <p:cNvSpPr>
            <a:spLocks noChangeShapeType="1"/>
          </p:cNvSpPr>
          <p:nvPr/>
        </p:nvSpPr>
        <p:spPr bwMode="auto">
          <a:xfrm>
            <a:off x="28956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0" name="Line 51"/>
          <p:cNvSpPr>
            <a:spLocks noChangeShapeType="1"/>
          </p:cNvSpPr>
          <p:nvPr/>
        </p:nvSpPr>
        <p:spPr bwMode="auto">
          <a:xfrm>
            <a:off x="28956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1" name="Line 52"/>
          <p:cNvSpPr>
            <a:spLocks noChangeShapeType="1"/>
          </p:cNvSpPr>
          <p:nvPr/>
        </p:nvSpPr>
        <p:spPr bwMode="auto">
          <a:xfrm>
            <a:off x="28956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2" name="Text Box 53"/>
          <p:cNvSpPr txBox="1">
            <a:spLocks noChangeArrowheads="1"/>
          </p:cNvSpPr>
          <p:nvPr/>
        </p:nvSpPr>
        <p:spPr bwMode="auto">
          <a:xfrm>
            <a:off x="28321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43" name="Line 54"/>
          <p:cNvSpPr>
            <a:spLocks noChangeShapeType="1"/>
          </p:cNvSpPr>
          <p:nvPr/>
        </p:nvSpPr>
        <p:spPr bwMode="auto">
          <a:xfrm>
            <a:off x="41910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4" name="Line 55"/>
          <p:cNvSpPr>
            <a:spLocks noChangeShapeType="1"/>
          </p:cNvSpPr>
          <p:nvPr/>
        </p:nvSpPr>
        <p:spPr bwMode="auto">
          <a:xfrm>
            <a:off x="41910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5" name="Line 56"/>
          <p:cNvSpPr>
            <a:spLocks noChangeShapeType="1"/>
          </p:cNvSpPr>
          <p:nvPr/>
        </p:nvSpPr>
        <p:spPr bwMode="auto">
          <a:xfrm>
            <a:off x="41910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6" name="Text Box 57"/>
          <p:cNvSpPr txBox="1">
            <a:spLocks noChangeArrowheads="1"/>
          </p:cNvSpPr>
          <p:nvPr/>
        </p:nvSpPr>
        <p:spPr bwMode="auto">
          <a:xfrm>
            <a:off x="41275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47" name="Rectangle 58"/>
          <p:cNvSpPr>
            <a:spLocks noChangeArrowheads="1"/>
          </p:cNvSpPr>
          <p:nvPr/>
        </p:nvSpPr>
        <p:spPr bwMode="auto">
          <a:xfrm>
            <a:off x="3276600" y="3927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48" name="Line 59"/>
          <p:cNvSpPr>
            <a:spLocks noChangeShapeType="1"/>
          </p:cNvSpPr>
          <p:nvPr/>
        </p:nvSpPr>
        <p:spPr bwMode="auto">
          <a:xfrm>
            <a:off x="28956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9" name="Line 60"/>
          <p:cNvSpPr>
            <a:spLocks noChangeShapeType="1"/>
          </p:cNvSpPr>
          <p:nvPr/>
        </p:nvSpPr>
        <p:spPr bwMode="auto">
          <a:xfrm>
            <a:off x="28956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0" name="Line 61"/>
          <p:cNvSpPr>
            <a:spLocks noChangeShapeType="1"/>
          </p:cNvSpPr>
          <p:nvPr/>
        </p:nvSpPr>
        <p:spPr bwMode="auto">
          <a:xfrm>
            <a:off x="28956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1" name="Text Box 62"/>
          <p:cNvSpPr txBox="1">
            <a:spLocks noChangeArrowheads="1"/>
          </p:cNvSpPr>
          <p:nvPr/>
        </p:nvSpPr>
        <p:spPr bwMode="auto">
          <a:xfrm>
            <a:off x="28321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52" name="Line 63"/>
          <p:cNvSpPr>
            <a:spLocks noChangeShapeType="1"/>
          </p:cNvSpPr>
          <p:nvPr/>
        </p:nvSpPr>
        <p:spPr bwMode="auto">
          <a:xfrm>
            <a:off x="41910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3" name="Line 64"/>
          <p:cNvSpPr>
            <a:spLocks noChangeShapeType="1"/>
          </p:cNvSpPr>
          <p:nvPr/>
        </p:nvSpPr>
        <p:spPr bwMode="auto">
          <a:xfrm>
            <a:off x="41910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4" name="Line 65"/>
          <p:cNvSpPr>
            <a:spLocks noChangeShapeType="1"/>
          </p:cNvSpPr>
          <p:nvPr/>
        </p:nvSpPr>
        <p:spPr bwMode="auto">
          <a:xfrm>
            <a:off x="41910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5" name="Text Box 66"/>
          <p:cNvSpPr txBox="1">
            <a:spLocks noChangeArrowheads="1"/>
          </p:cNvSpPr>
          <p:nvPr/>
        </p:nvSpPr>
        <p:spPr bwMode="auto">
          <a:xfrm>
            <a:off x="41275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56" name="Rectangle 67"/>
          <p:cNvSpPr>
            <a:spLocks noChangeArrowheads="1"/>
          </p:cNvSpPr>
          <p:nvPr/>
        </p:nvSpPr>
        <p:spPr bwMode="auto">
          <a:xfrm>
            <a:off x="4572000" y="1412875"/>
            <a:ext cx="609600" cy="34290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/>
              <a:t>ISC</a:t>
            </a:r>
            <a:r>
              <a:rPr lang="en-US" altLang="zh-CN" sz="1800" baseline="-25000"/>
              <a:t>2</a:t>
            </a:r>
          </a:p>
        </p:txBody>
      </p:sp>
      <p:sp>
        <p:nvSpPr>
          <p:cNvPr id="37957" name="Line 68"/>
          <p:cNvSpPr>
            <a:spLocks noChangeShapeType="1"/>
          </p:cNvSpPr>
          <p:nvPr/>
        </p:nvSpPr>
        <p:spPr bwMode="auto">
          <a:xfrm>
            <a:off x="51816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8" name="Line 69"/>
          <p:cNvSpPr>
            <a:spLocks noChangeShapeType="1"/>
          </p:cNvSpPr>
          <p:nvPr/>
        </p:nvSpPr>
        <p:spPr bwMode="auto">
          <a:xfrm>
            <a:off x="51816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9" name="Line 70"/>
          <p:cNvSpPr>
            <a:spLocks noChangeShapeType="1"/>
          </p:cNvSpPr>
          <p:nvPr/>
        </p:nvSpPr>
        <p:spPr bwMode="auto">
          <a:xfrm>
            <a:off x="51816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0" name="Text Box 71"/>
          <p:cNvSpPr txBox="1">
            <a:spLocks noChangeArrowheads="1"/>
          </p:cNvSpPr>
          <p:nvPr/>
        </p:nvSpPr>
        <p:spPr bwMode="auto">
          <a:xfrm>
            <a:off x="51181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61" name="Line 72"/>
          <p:cNvSpPr>
            <a:spLocks noChangeShapeType="1"/>
          </p:cNvSpPr>
          <p:nvPr/>
        </p:nvSpPr>
        <p:spPr bwMode="auto">
          <a:xfrm>
            <a:off x="58547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2" name="Line 73"/>
          <p:cNvSpPr>
            <a:spLocks noChangeShapeType="1"/>
          </p:cNvSpPr>
          <p:nvPr/>
        </p:nvSpPr>
        <p:spPr bwMode="auto">
          <a:xfrm>
            <a:off x="58547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3" name="Line 74"/>
          <p:cNvSpPr>
            <a:spLocks noChangeShapeType="1"/>
          </p:cNvSpPr>
          <p:nvPr/>
        </p:nvSpPr>
        <p:spPr bwMode="auto">
          <a:xfrm>
            <a:off x="58547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4" name="Text Box 75"/>
          <p:cNvSpPr txBox="1">
            <a:spLocks noChangeArrowheads="1"/>
          </p:cNvSpPr>
          <p:nvPr/>
        </p:nvSpPr>
        <p:spPr bwMode="auto">
          <a:xfrm>
            <a:off x="57912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65" name="Line 76"/>
          <p:cNvSpPr>
            <a:spLocks noChangeShapeType="1"/>
          </p:cNvSpPr>
          <p:nvPr/>
        </p:nvSpPr>
        <p:spPr bwMode="auto">
          <a:xfrm>
            <a:off x="51816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6" name="Line 77"/>
          <p:cNvSpPr>
            <a:spLocks noChangeShapeType="1"/>
          </p:cNvSpPr>
          <p:nvPr/>
        </p:nvSpPr>
        <p:spPr bwMode="auto">
          <a:xfrm>
            <a:off x="51816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7" name="Line 78"/>
          <p:cNvSpPr>
            <a:spLocks noChangeShapeType="1"/>
          </p:cNvSpPr>
          <p:nvPr/>
        </p:nvSpPr>
        <p:spPr bwMode="auto">
          <a:xfrm>
            <a:off x="51816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68" name="Text Box 79"/>
          <p:cNvSpPr txBox="1">
            <a:spLocks noChangeArrowheads="1"/>
          </p:cNvSpPr>
          <p:nvPr/>
        </p:nvSpPr>
        <p:spPr bwMode="auto">
          <a:xfrm>
            <a:off x="51181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69" name="Line 80"/>
          <p:cNvSpPr>
            <a:spLocks noChangeShapeType="1"/>
          </p:cNvSpPr>
          <p:nvPr/>
        </p:nvSpPr>
        <p:spPr bwMode="auto">
          <a:xfrm>
            <a:off x="58547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0" name="Line 81"/>
          <p:cNvSpPr>
            <a:spLocks noChangeShapeType="1"/>
          </p:cNvSpPr>
          <p:nvPr/>
        </p:nvSpPr>
        <p:spPr bwMode="auto">
          <a:xfrm>
            <a:off x="58547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1" name="Line 82"/>
          <p:cNvSpPr>
            <a:spLocks noChangeShapeType="1"/>
          </p:cNvSpPr>
          <p:nvPr/>
        </p:nvSpPr>
        <p:spPr bwMode="auto">
          <a:xfrm>
            <a:off x="58547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2" name="Text Box 83"/>
          <p:cNvSpPr txBox="1">
            <a:spLocks noChangeArrowheads="1"/>
          </p:cNvSpPr>
          <p:nvPr/>
        </p:nvSpPr>
        <p:spPr bwMode="auto">
          <a:xfrm>
            <a:off x="57912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73" name="Line 84"/>
          <p:cNvSpPr>
            <a:spLocks noChangeShapeType="1"/>
          </p:cNvSpPr>
          <p:nvPr/>
        </p:nvSpPr>
        <p:spPr bwMode="auto">
          <a:xfrm>
            <a:off x="51816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4" name="Line 85"/>
          <p:cNvSpPr>
            <a:spLocks noChangeShapeType="1"/>
          </p:cNvSpPr>
          <p:nvPr/>
        </p:nvSpPr>
        <p:spPr bwMode="auto">
          <a:xfrm>
            <a:off x="51816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5" name="Line 86"/>
          <p:cNvSpPr>
            <a:spLocks noChangeShapeType="1"/>
          </p:cNvSpPr>
          <p:nvPr/>
        </p:nvSpPr>
        <p:spPr bwMode="auto">
          <a:xfrm>
            <a:off x="51816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6" name="Text Box 87"/>
          <p:cNvSpPr txBox="1">
            <a:spLocks noChangeArrowheads="1"/>
          </p:cNvSpPr>
          <p:nvPr/>
        </p:nvSpPr>
        <p:spPr bwMode="auto">
          <a:xfrm>
            <a:off x="51181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77" name="Line 88"/>
          <p:cNvSpPr>
            <a:spLocks noChangeShapeType="1"/>
          </p:cNvSpPr>
          <p:nvPr/>
        </p:nvSpPr>
        <p:spPr bwMode="auto">
          <a:xfrm>
            <a:off x="58547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8" name="Line 89"/>
          <p:cNvSpPr>
            <a:spLocks noChangeShapeType="1"/>
          </p:cNvSpPr>
          <p:nvPr/>
        </p:nvSpPr>
        <p:spPr bwMode="auto">
          <a:xfrm>
            <a:off x="58547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79" name="Line 90"/>
          <p:cNvSpPr>
            <a:spLocks noChangeShapeType="1"/>
          </p:cNvSpPr>
          <p:nvPr/>
        </p:nvSpPr>
        <p:spPr bwMode="auto">
          <a:xfrm>
            <a:off x="58547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0" name="Text Box 91"/>
          <p:cNvSpPr txBox="1">
            <a:spLocks noChangeArrowheads="1"/>
          </p:cNvSpPr>
          <p:nvPr/>
        </p:nvSpPr>
        <p:spPr bwMode="auto">
          <a:xfrm>
            <a:off x="57912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81" name="Rectangle 92"/>
          <p:cNvSpPr>
            <a:spLocks noChangeArrowheads="1"/>
          </p:cNvSpPr>
          <p:nvPr/>
        </p:nvSpPr>
        <p:spPr bwMode="auto">
          <a:xfrm>
            <a:off x="6235700" y="1412875"/>
            <a:ext cx="609600" cy="3429000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/>
              <a:t>ISC</a:t>
            </a:r>
            <a:r>
              <a:rPr lang="en-US" altLang="zh-CN" sz="1800" baseline="-25000"/>
              <a:t>n</a:t>
            </a:r>
          </a:p>
        </p:txBody>
      </p:sp>
      <p:sp>
        <p:nvSpPr>
          <p:cNvPr id="37982" name="Rectangle 93"/>
          <p:cNvSpPr>
            <a:spLocks noChangeArrowheads="1"/>
          </p:cNvSpPr>
          <p:nvPr/>
        </p:nvSpPr>
        <p:spPr bwMode="auto">
          <a:xfrm>
            <a:off x="7239000" y="1641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83" name="Line 94"/>
          <p:cNvSpPr>
            <a:spLocks noChangeShapeType="1"/>
          </p:cNvSpPr>
          <p:nvPr/>
        </p:nvSpPr>
        <p:spPr bwMode="auto">
          <a:xfrm>
            <a:off x="68580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4" name="Line 95"/>
          <p:cNvSpPr>
            <a:spLocks noChangeShapeType="1"/>
          </p:cNvSpPr>
          <p:nvPr/>
        </p:nvSpPr>
        <p:spPr bwMode="auto">
          <a:xfrm>
            <a:off x="68580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5" name="Line 96"/>
          <p:cNvSpPr>
            <a:spLocks noChangeShapeType="1"/>
          </p:cNvSpPr>
          <p:nvPr/>
        </p:nvSpPr>
        <p:spPr bwMode="auto">
          <a:xfrm>
            <a:off x="68580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6" name="Text Box 97"/>
          <p:cNvSpPr txBox="1">
            <a:spLocks noChangeArrowheads="1"/>
          </p:cNvSpPr>
          <p:nvPr/>
        </p:nvSpPr>
        <p:spPr bwMode="auto">
          <a:xfrm>
            <a:off x="67945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87" name="Line 98"/>
          <p:cNvSpPr>
            <a:spLocks noChangeShapeType="1"/>
          </p:cNvSpPr>
          <p:nvPr/>
        </p:nvSpPr>
        <p:spPr bwMode="auto">
          <a:xfrm>
            <a:off x="8153400" y="1717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8" name="Line 99"/>
          <p:cNvSpPr>
            <a:spLocks noChangeShapeType="1"/>
          </p:cNvSpPr>
          <p:nvPr/>
        </p:nvSpPr>
        <p:spPr bwMode="auto">
          <a:xfrm>
            <a:off x="8153400" y="1870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89" name="Line 100"/>
          <p:cNvSpPr>
            <a:spLocks noChangeShapeType="1"/>
          </p:cNvSpPr>
          <p:nvPr/>
        </p:nvSpPr>
        <p:spPr bwMode="auto">
          <a:xfrm>
            <a:off x="8153400" y="225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0" name="Text Box 101"/>
          <p:cNvSpPr txBox="1">
            <a:spLocks noChangeArrowheads="1"/>
          </p:cNvSpPr>
          <p:nvPr/>
        </p:nvSpPr>
        <p:spPr bwMode="auto">
          <a:xfrm>
            <a:off x="8089900" y="1882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91" name="Rectangle 102"/>
          <p:cNvSpPr>
            <a:spLocks noChangeArrowheads="1"/>
          </p:cNvSpPr>
          <p:nvPr/>
        </p:nvSpPr>
        <p:spPr bwMode="auto">
          <a:xfrm>
            <a:off x="7239000" y="26320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7992" name="Line 103"/>
          <p:cNvSpPr>
            <a:spLocks noChangeShapeType="1"/>
          </p:cNvSpPr>
          <p:nvPr/>
        </p:nvSpPr>
        <p:spPr bwMode="auto">
          <a:xfrm>
            <a:off x="68580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3" name="Line 104"/>
          <p:cNvSpPr>
            <a:spLocks noChangeShapeType="1"/>
          </p:cNvSpPr>
          <p:nvPr/>
        </p:nvSpPr>
        <p:spPr bwMode="auto">
          <a:xfrm>
            <a:off x="68580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4" name="Line 105"/>
          <p:cNvSpPr>
            <a:spLocks noChangeShapeType="1"/>
          </p:cNvSpPr>
          <p:nvPr/>
        </p:nvSpPr>
        <p:spPr bwMode="auto">
          <a:xfrm>
            <a:off x="68580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5" name="Text Box 106"/>
          <p:cNvSpPr txBox="1">
            <a:spLocks noChangeArrowheads="1"/>
          </p:cNvSpPr>
          <p:nvPr/>
        </p:nvSpPr>
        <p:spPr bwMode="auto">
          <a:xfrm>
            <a:off x="67945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7996" name="Line 107"/>
          <p:cNvSpPr>
            <a:spLocks noChangeShapeType="1"/>
          </p:cNvSpPr>
          <p:nvPr/>
        </p:nvSpPr>
        <p:spPr bwMode="auto">
          <a:xfrm>
            <a:off x="8153400" y="27082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7" name="Line 108"/>
          <p:cNvSpPr>
            <a:spLocks noChangeShapeType="1"/>
          </p:cNvSpPr>
          <p:nvPr/>
        </p:nvSpPr>
        <p:spPr bwMode="auto">
          <a:xfrm>
            <a:off x="8153400" y="2860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8" name="Line 109"/>
          <p:cNvSpPr>
            <a:spLocks noChangeShapeType="1"/>
          </p:cNvSpPr>
          <p:nvPr/>
        </p:nvSpPr>
        <p:spPr bwMode="auto">
          <a:xfrm>
            <a:off x="8153400" y="3241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99" name="Text Box 110"/>
          <p:cNvSpPr txBox="1">
            <a:spLocks noChangeArrowheads="1"/>
          </p:cNvSpPr>
          <p:nvPr/>
        </p:nvSpPr>
        <p:spPr bwMode="auto">
          <a:xfrm>
            <a:off x="8089900" y="28733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8000" name="Rectangle 111"/>
          <p:cNvSpPr>
            <a:spLocks noChangeArrowheads="1"/>
          </p:cNvSpPr>
          <p:nvPr/>
        </p:nvSpPr>
        <p:spPr bwMode="auto">
          <a:xfrm>
            <a:off x="7239000" y="3927475"/>
            <a:ext cx="914400" cy="6858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 i="1"/>
              <a:t>a</a:t>
            </a:r>
            <a:r>
              <a:rPr lang="en-US" altLang="zh-CN" sz="2000"/>
              <a:t>×</a:t>
            </a:r>
            <a:r>
              <a:rPr lang="en-US" altLang="zh-CN" sz="2000" i="1"/>
              <a:t>b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en-US" sz="2000"/>
              <a:t>开关</a:t>
            </a:r>
            <a:endParaRPr lang="zh-CN" altLang="en-US" sz="2000" baseline="-25000"/>
          </a:p>
        </p:txBody>
      </p:sp>
      <p:sp>
        <p:nvSpPr>
          <p:cNvPr id="38001" name="Line 112"/>
          <p:cNvSpPr>
            <a:spLocks noChangeShapeType="1"/>
          </p:cNvSpPr>
          <p:nvPr/>
        </p:nvSpPr>
        <p:spPr bwMode="auto">
          <a:xfrm>
            <a:off x="68580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2" name="Line 113"/>
          <p:cNvSpPr>
            <a:spLocks noChangeShapeType="1"/>
          </p:cNvSpPr>
          <p:nvPr/>
        </p:nvSpPr>
        <p:spPr bwMode="auto">
          <a:xfrm>
            <a:off x="68580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3" name="Line 114"/>
          <p:cNvSpPr>
            <a:spLocks noChangeShapeType="1"/>
          </p:cNvSpPr>
          <p:nvPr/>
        </p:nvSpPr>
        <p:spPr bwMode="auto">
          <a:xfrm>
            <a:off x="68580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4" name="Text Box 115"/>
          <p:cNvSpPr txBox="1">
            <a:spLocks noChangeArrowheads="1"/>
          </p:cNvSpPr>
          <p:nvPr/>
        </p:nvSpPr>
        <p:spPr bwMode="auto">
          <a:xfrm>
            <a:off x="67945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8005" name="Line 116"/>
          <p:cNvSpPr>
            <a:spLocks noChangeShapeType="1"/>
          </p:cNvSpPr>
          <p:nvPr/>
        </p:nvSpPr>
        <p:spPr bwMode="auto">
          <a:xfrm>
            <a:off x="8153400" y="4003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6" name="Line 117"/>
          <p:cNvSpPr>
            <a:spLocks noChangeShapeType="1"/>
          </p:cNvSpPr>
          <p:nvPr/>
        </p:nvSpPr>
        <p:spPr bwMode="auto">
          <a:xfrm>
            <a:off x="8153400" y="4156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7" name="Line 118"/>
          <p:cNvSpPr>
            <a:spLocks noChangeShapeType="1"/>
          </p:cNvSpPr>
          <p:nvPr/>
        </p:nvSpPr>
        <p:spPr bwMode="auto">
          <a:xfrm>
            <a:off x="8153400" y="4537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08" name="Text Box 119"/>
          <p:cNvSpPr txBox="1">
            <a:spLocks noChangeArrowheads="1"/>
          </p:cNvSpPr>
          <p:nvPr/>
        </p:nvSpPr>
        <p:spPr bwMode="auto">
          <a:xfrm>
            <a:off x="8089900" y="4168775"/>
            <a:ext cx="488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38009" name="Text Box 120"/>
          <p:cNvSpPr txBox="1">
            <a:spLocks noChangeArrowheads="1"/>
          </p:cNvSpPr>
          <p:nvPr/>
        </p:nvSpPr>
        <p:spPr bwMode="auto">
          <a:xfrm>
            <a:off x="8458200" y="1489075"/>
            <a:ext cx="228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0</a:t>
            </a:r>
          </a:p>
        </p:txBody>
      </p:sp>
      <p:sp>
        <p:nvSpPr>
          <p:cNvPr id="38010" name="Text Box 121"/>
          <p:cNvSpPr txBox="1">
            <a:spLocks noChangeArrowheads="1"/>
          </p:cNvSpPr>
          <p:nvPr/>
        </p:nvSpPr>
        <p:spPr bwMode="auto">
          <a:xfrm>
            <a:off x="8458200" y="1717675"/>
            <a:ext cx="228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1</a:t>
            </a:r>
          </a:p>
        </p:txBody>
      </p:sp>
      <p:sp>
        <p:nvSpPr>
          <p:cNvPr id="38011" name="Text Box 122"/>
          <p:cNvSpPr txBox="1">
            <a:spLocks noChangeArrowheads="1"/>
          </p:cNvSpPr>
          <p:nvPr/>
        </p:nvSpPr>
        <p:spPr bwMode="auto">
          <a:xfrm>
            <a:off x="8458200" y="2036763"/>
            <a:ext cx="5334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b-1</a:t>
            </a:r>
          </a:p>
        </p:txBody>
      </p:sp>
      <p:sp>
        <p:nvSpPr>
          <p:cNvPr id="38012" name="Text Box 123"/>
          <p:cNvSpPr txBox="1">
            <a:spLocks noChangeArrowheads="1"/>
          </p:cNvSpPr>
          <p:nvPr/>
        </p:nvSpPr>
        <p:spPr bwMode="auto">
          <a:xfrm>
            <a:off x="8458200" y="2479675"/>
            <a:ext cx="609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b</a:t>
            </a:r>
          </a:p>
        </p:txBody>
      </p:sp>
      <p:sp>
        <p:nvSpPr>
          <p:cNvPr id="38013" name="Text Box 124"/>
          <p:cNvSpPr txBox="1">
            <a:spLocks noChangeArrowheads="1"/>
          </p:cNvSpPr>
          <p:nvPr/>
        </p:nvSpPr>
        <p:spPr bwMode="auto">
          <a:xfrm>
            <a:off x="8458200" y="2708275"/>
            <a:ext cx="609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b+1</a:t>
            </a:r>
          </a:p>
        </p:txBody>
      </p:sp>
      <p:sp>
        <p:nvSpPr>
          <p:cNvPr id="38014" name="Text Box 125"/>
          <p:cNvSpPr txBox="1">
            <a:spLocks noChangeArrowheads="1"/>
          </p:cNvSpPr>
          <p:nvPr/>
        </p:nvSpPr>
        <p:spPr bwMode="auto">
          <a:xfrm>
            <a:off x="8458200" y="3013075"/>
            <a:ext cx="68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2b-1</a:t>
            </a:r>
          </a:p>
        </p:txBody>
      </p:sp>
      <p:sp>
        <p:nvSpPr>
          <p:cNvPr id="38015" name="Text Box 126"/>
          <p:cNvSpPr txBox="1">
            <a:spLocks noChangeArrowheads="1"/>
          </p:cNvSpPr>
          <p:nvPr/>
        </p:nvSpPr>
        <p:spPr bwMode="auto">
          <a:xfrm>
            <a:off x="8458200" y="3775075"/>
            <a:ext cx="7620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b</a:t>
            </a:r>
            <a:r>
              <a:rPr lang="en-US" altLang="zh-CN" sz="1800" i="1" baseline="30000"/>
              <a:t>n</a:t>
            </a:r>
            <a:r>
              <a:rPr lang="en-US" altLang="zh-CN" sz="1800" i="1"/>
              <a:t>-b</a:t>
            </a:r>
          </a:p>
        </p:txBody>
      </p:sp>
      <p:sp>
        <p:nvSpPr>
          <p:cNvPr id="38016" name="Text Box 127"/>
          <p:cNvSpPr txBox="1">
            <a:spLocks noChangeArrowheads="1"/>
          </p:cNvSpPr>
          <p:nvPr/>
        </p:nvSpPr>
        <p:spPr bwMode="auto">
          <a:xfrm>
            <a:off x="8458200" y="4308475"/>
            <a:ext cx="68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1800" i="1"/>
              <a:t>b</a:t>
            </a:r>
            <a:r>
              <a:rPr lang="en-US" altLang="zh-CN" sz="1800" i="1" baseline="30000"/>
              <a:t>n</a:t>
            </a:r>
            <a:r>
              <a:rPr lang="en-US" altLang="zh-CN" sz="1800" i="1"/>
              <a:t>-1</a:t>
            </a:r>
          </a:p>
        </p:txBody>
      </p:sp>
      <p:sp>
        <p:nvSpPr>
          <p:cNvPr id="38017" name="Freeform 128"/>
          <p:cNvSpPr>
            <a:spLocks/>
          </p:cNvSpPr>
          <p:nvPr/>
        </p:nvSpPr>
        <p:spPr bwMode="auto">
          <a:xfrm>
            <a:off x="5524500" y="1565275"/>
            <a:ext cx="254000" cy="3124200"/>
          </a:xfrm>
          <a:custGeom>
            <a:avLst/>
            <a:gdLst>
              <a:gd name="T0" fmla="*/ 104 w 160"/>
              <a:gd name="T1" fmla="*/ 0 h 1968"/>
              <a:gd name="T2" fmla="*/ 8 w 160"/>
              <a:gd name="T3" fmla="*/ 624 h 1968"/>
              <a:gd name="T4" fmla="*/ 152 w 160"/>
              <a:gd name="T5" fmla="*/ 1296 h 1968"/>
              <a:gd name="T6" fmla="*/ 56 w 160"/>
              <a:gd name="T7" fmla="*/ 1968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1968"/>
              <a:gd name="T14" fmla="*/ 160 w 160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1968">
                <a:moveTo>
                  <a:pt x="104" y="0"/>
                </a:moveTo>
                <a:cubicBezTo>
                  <a:pt x="52" y="204"/>
                  <a:pt x="0" y="408"/>
                  <a:pt x="8" y="624"/>
                </a:cubicBezTo>
                <a:cubicBezTo>
                  <a:pt x="16" y="840"/>
                  <a:pt x="144" y="1072"/>
                  <a:pt x="152" y="1296"/>
                </a:cubicBezTo>
                <a:cubicBezTo>
                  <a:pt x="160" y="1520"/>
                  <a:pt x="72" y="1856"/>
                  <a:pt x="56" y="196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8" name="Freeform 129"/>
          <p:cNvSpPr>
            <a:spLocks/>
          </p:cNvSpPr>
          <p:nvPr/>
        </p:nvSpPr>
        <p:spPr bwMode="auto">
          <a:xfrm>
            <a:off x="5613400" y="1565275"/>
            <a:ext cx="254000" cy="3124200"/>
          </a:xfrm>
          <a:custGeom>
            <a:avLst/>
            <a:gdLst>
              <a:gd name="T0" fmla="*/ 104 w 160"/>
              <a:gd name="T1" fmla="*/ 0 h 1968"/>
              <a:gd name="T2" fmla="*/ 8 w 160"/>
              <a:gd name="T3" fmla="*/ 624 h 1968"/>
              <a:gd name="T4" fmla="*/ 152 w 160"/>
              <a:gd name="T5" fmla="*/ 1296 h 1968"/>
              <a:gd name="T6" fmla="*/ 56 w 160"/>
              <a:gd name="T7" fmla="*/ 1968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1968"/>
              <a:gd name="T14" fmla="*/ 160 w 160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1968">
                <a:moveTo>
                  <a:pt x="104" y="0"/>
                </a:moveTo>
                <a:cubicBezTo>
                  <a:pt x="52" y="204"/>
                  <a:pt x="0" y="408"/>
                  <a:pt x="8" y="624"/>
                </a:cubicBezTo>
                <a:cubicBezTo>
                  <a:pt x="16" y="840"/>
                  <a:pt x="144" y="1072"/>
                  <a:pt x="152" y="1296"/>
                </a:cubicBezTo>
                <a:cubicBezTo>
                  <a:pt x="160" y="1520"/>
                  <a:pt x="72" y="1856"/>
                  <a:pt x="56" y="196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9" name="Text Box 130"/>
          <p:cNvSpPr txBox="1">
            <a:spLocks noChangeArrowheads="1"/>
          </p:cNvSpPr>
          <p:nvPr/>
        </p:nvSpPr>
        <p:spPr bwMode="auto">
          <a:xfrm>
            <a:off x="1203325" y="3394075"/>
            <a:ext cx="5492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38020" name="Text Box 131"/>
          <p:cNvSpPr txBox="1">
            <a:spLocks noChangeArrowheads="1"/>
          </p:cNvSpPr>
          <p:nvPr/>
        </p:nvSpPr>
        <p:spPr bwMode="auto">
          <a:xfrm>
            <a:off x="3505200" y="3394075"/>
            <a:ext cx="5492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38021" name="Text Box 132"/>
          <p:cNvSpPr txBox="1">
            <a:spLocks noChangeArrowheads="1"/>
          </p:cNvSpPr>
          <p:nvPr/>
        </p:nvSpPr>
        <p:spPr bwMode="auto">
          <a:xfrm>
            <a:off x="7451725" y="3394075"/>
            <a:ext cx="5492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vert="eaVert"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38022" name="Text Box 133"/>
          <p:cNvSpPr txBox="1">
            <a:spLocks noChangeArrowheads="1"/>
          </p:cNvSpPr>
          <p:nvPr/>
        </p:nvSpPr>
        <p:spPr bwMode="auto">
          <a:xfrm>
            <a:off x="990600" y="4765675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级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38023" name="Text Box 134"/>
          <p:cNvSpPr txBox="1">
            <a:spLocks noChangeArrowheads="1"/>
          </p:cNvSpPr>
          <p:nvPr/>
        </p:nvSpPr>
        <p:spPr bwMode="auto">
          <a:xfrm>
            <a:off x="3276600" y="4765675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级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8024" name="Text Box 135"/>
          <p:cNvSpPr txBox="1">
            <a:spLocks noChangeArrowheads="1"/>
          </p:cNvSpPr>
          <p:nvPr/>
        </p:nvSpPr>
        <p:spPr bwMode="auto">
          <a:xfrm>
            <a:off x="7162800" y="4765675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级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n</a:t>
            </a:r>
          </a:p>
        </p:txBody>
      </p:sp>
      <p:sp>
        <p:nvSpPr>
          <p:cNvPr id="38025" name="Text Box 136"/>
          <p:cNvSpPr txBox="1">
            <a:spLocks noChangeArrowheads="1"/>
          </p:cNvSpPr>
          <p:nvPr/>
        </p:nvSpPr>
        <p:spPr bwMode="auto">
          <a:xfrm>
            <a:off x="457200" y="5391150"/>
            <a:ext cx="80772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一种由</a:t>
            </a:r>
            <a:r>
              <a:rPr lang="en-US" altLang="zh-CN" sz="2400" i="1">
                <a:solidFill>
                  <a:schemeClr val="bg2"/>
                </a:solidFill>
              </a:rPr>
              <a:t>ab</a:t>
            </a:r>
            <a:r>
              <a:rPr lang="zh-CN" altLang="en-US" sz="2400">
                <a:solidFill>
                  <a:srgbClr val="CC0099"/>
                </a:solidFill>
              </a:rPr>
              <a:t>开关模块</a:t>
            </a:r>
            <a:r>
              <a:rPr lang="zh-CN" altLang="en-US" sz="2400">
                <a:solidFill>
                  <a:schemeClr val="bg2"/>
                </a:solidFill>
              </a:rPr>
              <a:t>和</a:t>
            </a:r>
            <a:r>
              <a:rPr lang="zh-CN" altLang="en-US" sz="2400">
                <a:solidFill>
                  <a:srgbClr val="FF0066"/>
                </a:solidFill>
              </a:rPr>
              <a:t>级间连接模式</a:t>
            </a:r>
            <a:r>
              <a:rPr lang="en-US" altLang="zh-CN" sz="2400">
                <a:solidFill>
                  <a:schemeClr val="bg2"/>
                </a:solidFill>
              </a:rPr>
              <a:t>ISC</a:t>
            </a:r>
            <a:r>
              <a:rPr lang="en-US" altLang="zh-CN" sz="2400" baseline="-25000">
                <a:solidFill>
                  <a:schemeClr val="bg2"/>
                </a:solidFill>
              </a:rPr>
              <a:t>1</a:t>
            </a:r>
            <a:r>
              <a:rPr lang="en-US" altLang="zh-CN" sz="2400">
                <a:solidFill>
                  <a:schemeClr val="bg2"/>
                </a:solidFill>
              </a:rPr>
              <a:t>,ISC</a:t>
            </a:r>
            <a:r>
              <a:rPr lang="en-US" altLang="zh-CN" sz="2400" baseline="-25000">
                <a:solidFill>
                  <a:schemeClr val="bg2"/>
                </a:solidFill>
              </a:rPr>
              <a:t>2</a:t>
            </a:r>
            <a:r>
              <a:rPr lang="en-US" altLang="zh-CN" sz="2400">
                <a:solidFill>
                  <a:schemeClr val="bg2"/>
                </a:solidFill>
              </a:rPr>
              <a:t>,…,ISC</a:t>
            </a:r>
            <a:r>
              <a:rPr lang="en-US" altLang="zh-CN" sz="2400" baseline="-25000">
                <a:solidFill>
                  <a:schemeClr val="bg2"/>
                </a:solidFill>
              </a:rPr>
              <a:t>n</a:t>
            </a:r>
            <a:r>
              <a:rPr lang="en-US" altLang="zh-CN" sz="2400">
                <a:solidFill>
                  <a:schemeClr val="bg2"/>
                </a:solidFill>
              </a:rPr>
              <a:t/>
            </a:r>
            <a:br>
              <a:rPr lang="en-US" altLang="zh-CN" sz="2400">
                <a:solidFill>
                  <a:schemeClr val="bg2"/>
                </a:solidFill>
              </a:rPr>
            </a:br>
            <a:r>
              <a:rPr lang="zh-CN" altLang="en-US" sz="2400">
                <a:solidFill>
                  <a:schemeClr val="bg2"/>
                </a:solidFill>
              </a:rPr>
              <a:t>构成的通用多级互连网络结构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489CC8-91F6-481C-B85A-354CACA9CF06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713788" cy="1152525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多级互连网络：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】</a:t>
            </a:r>
            <a:r>
              <a:rPr lang="en-US" altLang="zh-CN" smtClean="0"/>
              <a:t>Omega</a:t>
            </a:r>
            <a:r>
              <a:rPr lang="zh-CN" altLang="en-US" smtClean="0"/>
              <a:t>网络</a:t>
            </a:r>
            <a:endParaRPr lang="en-US" altLang="zh-CN" smtClean="0">
              <a:solidFill>
                <a:srgbClr val="CC0066"/>
              </a:solidFill>
              <a:ea typeface="黑体" pitchFamily="2" charset="-122"/>
            </a:endParaRPr>
          </a:p>
          <a:p>
            <a:pPr eaLnBrk="1" hangingPunct="1">
              <a:spcBef>
                <a:spcPct val="5000"/>
              </a:spcBef>
            </a:pPr>
            <a:endParaRPr lang="zh-CN" altLang="en-US" smtClean="0"/>
          </a:p>
        </p:txBody>
      </p:sp>
      <p:sp>
        <p:nvSpPr>
          <p:cNvPr id="38917" name="Rectangle 137"/>
          <p:cNvSpPr>
            <a:spLocks noChangeArrowheads="1"/>
          </p:cNvSpPr>
          <p:nvPr/>
        </p:nvSpPr>
        <p:spPr bwMode="auto">
          <a:xfrm>
            <a:off x="2819400" y="12954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18" name="Rectangle 138"/>
          <p:cNvSpPr>
            <a:spLocks noChangeArrowheads="1"/>
          </p:cNvSpPr>
          <p:nvPr/>
        </p:nvSpPr>
        <p:spPr bwMode="auto">
          <a:xfrm>
            <a:off x="2819400" y="2362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19" name="Rectangle 139"/>
          <p:cNvSpPr>
            <a:spLocks noChangeArrowheads="1"/>
          </p:cNvSpPr>
          <p:nvPr/>
        </p:nvSpPr>
        <p:spPr bwMode="auto">
          <a:xfrm>
            <a:off x="2819400" y="3505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0" name="Rectangle 140"/>
          <p:cNvSpPr>
            <a:spLocks noChangeArrowheads="1"/>
          </p:cNvSpPr>
          <p:nvPr/>
        </p:nvSpPr>
        <p:spPr bwMode="auto">
          <a:xfrm>
            <a:off x="2819400" y="45720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1" name="Rectangle 141"/>
          <p:cNvSpPr>
            <a:spLocks noChangeArrowheads="1"/>
          </p:cNvSpPr>
          <p:nvPr/>
        </p:nvSpPr>
        <p:spPr bwMode="auto">
          <a:xfrm>
            <a:off x="4800600" y="12954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2" name="Rectangle 142"/>
          <p:cNvSpPr>
            <a:spLocks noChangeArrowheads="1"/>
          </p:cNvSpPr>
          <p:nvPr/>
        </p:nvSpPr>
        <p:spPr bwMode="auto">
          <a:xfrm>
            <a:off x="4800600" y="2362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3" name="Rectangle 143"/>
          <p:cNvSpPr>
            <a:spLocks noChangeArrowheads="1"/>
          </p:cNvSpPr>
          <p:nvPr/>
        </p:nvSpPr>
        <p:spPr bwMode="auto">
          <a:xfrm>
            <a:off x="4800600" y="3505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4" name="Rectangle 144"/>
          <p:cNvSpPr>
            <a:spLocks noChangeArrowheads="1"/>
          </p:cNvSpPr>
          <p:nvPr/>
        </p:nvSpPr>
        <p:spPr bwMode="auto">
          <a:xfrm>
            <a:off x="4800600" y="45720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5" name="Rectangle 145"/>
          <p:cNvSpPr>
            <a:spLocks noChangeArrowheads="1"/>
          </p:cNvSpPr>
          <p:nvPr/>
        </p:nvSpPr>
        <p:spPr bwMode="auto">
          <a:xfrm>
            <a:off x="6781800" y="12954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6" name="Rectangle 146"/>
          <p:cNvSpPr>
            <a:spLocks noChangeArrowheads="1"/>
          </p:cNvSpPr>
          <p:nvPr/>
        </p:nvSpPr>
        <p:spPr bwMode="auto">
          <a:xfrm>
            <a:off x="6781800" y="2362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7" name="Rectangle 147"/>
          <p:cNvSpPr>
            <a:spLocks noChangeArrowheads="1"/>
          </p:cNvSpPr>
          <p:nvPr/>
        </p:nvSpPr>
        <p:spPr bwMode="auto">
          <a:xfrm>
            <a:off x="6781800" y="35052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8" name="Rectangle 148"/>
          <p:cNvSpPr>
            <a:spLocks noChangeArrowheads="1"/>
          </p:cNvSpPr>
          <p:nvPr/>
        </p:nvSpPr>
        <p:spPr bwMode="auto">
          <a:xfrm>
            <a:off x="6781800" y="45720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8929" name="Rectangle 149"/>
          <p:cNvSpPr>
            <a:spLocks noChangeArrowheads="1"/>
          </p:cNvSpPr>
          <p:nvPr/>
        </p:nvSpPr>
        <p:spPr bwMode="auto">
          <a:xfrm>
            <a:off x="1066800" y="12176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</a:t>
            </a:r>
          </a:p>
        </p:txBody>
      </p:sp>
      <p:sp>
        <p:nvSpPr>
          <p:cNvPr id="38930" name="Line 150"/>
          <p:cNvSpPr>
            <a:spLocks noChangeShapeType="1"/>
          </p:cNvSpPr>
          <p:nvPr/>
        </p:nvSpPr>
        <p:spPr bwMode="auto">
          <a:xfrm>
            <a:off x="1371600" y="1371600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Line 151"/>
          <p:cNvSpPr>
            <a:spLocks noChangeShapeType="1"/>
          </p:cNvSpPr>
          <p:nvPr/>
        </p:nvSpPr>
        <p:spPr bwMode="auto">
          <a:xfrm>
            <a:off x="13716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Rectangle 152"/>
          <p:cNvSpPr>
            <a:spLocks noChangeArrowheads="1"/>
          </p:cNvSpPr>
          <p:nvPr/>
        </p:nvSpPr>
        <p:spPr bwMode="auto">
          <a:xfrm>
            <a:off x="1066800" y="15986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</a:t>
            </a:r>
          </a:p>
        </p:txBody>
      </p:sp>
      <p:sp>
        <p:nvSpPr>
          <p:cNvPr id="38933" name="Line 153"/>
          <p:cNvSpPr>
            <a:spLocks noChangeShapeType="1"/>
          </p:cNvSpPr>
          <p:nvPr/>
        </p:nvSpPr>
        <p:spPr bwMode="auto">
          <a:xfrm>
            <a:off x="25146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Rectangle 154"/>
          <p:cNvSpPr>
            <a:spLocks noChangeArrowheads="1"/>
          </p:cNvSpPr>
          <p:nvPr/>
        </p:nvSpPr>
        <p:spPr bwMode="auto">
          <a:xfrm>
            <a:off x="1066800" y="22844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2</a:t>
            </a:r>
          </a:p>
        </p:txBody>
      </p:sp>
      <p:sp>
        <p:nvSpPr>
          <p:cNvPr id="38935" name="Line 155"/>
          <p:cNvSpPr>
            <a:spLocks noChangeShapeType="1"/>
          </p:cNvSpPr>
          <p:nvPr/>
        </p:nvSpPr>
        <p:spPr bwMode="auto">
          <a:xfrm>
            <a:off x="13716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156"/>
          <p:cNvSpPr>
            <a:spLocks noChangeShapeType="1"/>
          </p:cNvSpPr>
          <p:nvPr/>
        </p:nvSpPr>
        <p:spPr bwMode="auto">
          <a:xfrm>
            <a:off x="13716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7" name="Rectangle 157"/>
          <p:cNvSpPr>
            <a:spLocks noChangeArrowheads="1"/>
          </p:cNvSpPr>
          <p:nvPr/>
        </p:nvSpPr>
        <p:spPr bwMode="auto">
          <a:xfrm>
            <a:off x="1066800" y="26654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3</a:t>
            </a:r>
          </a:p>
        </p:txBody>
      </p:sp>
      <p:sp>
        <p:nvSpPr>
          <p:cNvPr id="38938" name="Line 158"/>
          <p:cNvSpPr>
            <a:spLocks noChangeShapeType="1"/>
          </p:cNvSpPr>
          <p:nvPr/>
        </p:nvSpPr>
        <p:spPr bwMode="auto">
          <a:xfrm>
            <a:off x="25146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9" name="Line 159"/>
          <p:cNvSpPr>
            <a:spLocks noChangeShapeType="1"/>
          </p:cNvSpPr>
          <p:nvPr/>
        </p:nvSpPr>
        <p:spPr bwMode="auto">
          <a:xfrm>
            <a:off x="25146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0" name="Rectangle 160"/>
          <p:cNvSpPr>
            <a:spLocks noChangeArrowheads="1"/>
          </p:cNvSpPr>
          <p:nvPr/>
        </p:nvSpPr>
        <p:spPr bwMode="auto">
          <a:xfrm>
            <a:off x="1066800" y="34274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4</a:t>
            </a:r>
          </a:p>
        </p:txBody>
      </p:sp>
      <p:sp>
        <p:nvSpPr>
          <p:cNvPr id="38941" name="Line 161"/>
          <p:cNvSpPr>
            <a:spLocks noChangeShapeType="1"/>
          </p:cNvSpPr>
          <p:nvPr/>
        </p:nvSpPr>
        <p:spPr bwMode="auto">
          <a:xfrm>
            <a:off x="13716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Line 162"/>
          <p:cNvSpPr>
            <a:spLocks noChangeShapeType="1"/>
          </p:cNvSpPr>
          <p:nvPr/>
        </p:nvSpPr>
        <p:spPr bwMode="auto">
          <a:xfrm>
            <a:off x="13716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Rectangle 163"/>
          <p:cNvSpPr>
            <a:spLocks noChangeArrowheads="1"/>
          </p:cNvSpPr>
          <p:nvPr/>
        </p:nvSpPr>
        <p:spPr bwMode="auto">
          <a:xfrm>
            <a:off x="1066800" y="3808413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5</a:t>
            </a:r>
          </a:p>
        </p:txBody>
      </p:sp>
      <p:sp>
        <p:nvSpPr>
          <p:cNvPr id="38944" name="Line 164"/>
          <p:cNvSpPr>
            <a:spLocks noChangeShapeType="1"/>
          </p:cNvSpPr>
          <p:nvPr/>
        </p:nvSpPr>
        <p:spPr bwMode="auto">
          <a:xfrm>
            <a:off x="25146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165"/>
          <p:cNvSpPr>
            <a:spLocks noChangeShapeType="1"/>
          </p:cNvSpPr>
          <p:nvPr/>
        </p:nvSpPr>
        <p:spPr bwMode="auto">
          <a:xfrm>
            <a:off x="25146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Rectangle 166"/>
          <p:cNvSpPr>
            <a:spLocks noChangeArrowheads="1"/>
          </p:cNvSpPr>
          <p:nvPr/>
        </p:nvSpPr>
        <p:spPr bwMode="auto">
          <a:xfrm>
            <a:off x="1066800" y="44958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6</a:t>
            </a:r>
          </a:p>
        </p:txBody>
      </p:sp>
      <p:sp>
        <p:nvSpPr>
          <p:cNvPr id="38947" name="Line 167"/>
          <p:cNvSpPr>
            <a:spLocks noChangeShapeType="1"/>
          </p:cNvSpPr>
          <p:nvPr/>
        </p:nvSpPr>
        <p:spPr bwMode="auto">
          <a:xfrm>
            <a:off x="13716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Line 168"/>
          <p:cNvSpPr>
            <a:spLocks noChangeShapeType="1"/>
          </p:cNvSpPr>
          <p:nvPr/>
        </p:nvSpPr>
        <p:spPr bwMode="auto">
          <a:xfrm>
            <a:off x="1371600" y="5029200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9" name="Rectangle 169"/>
          <p:cNvSpPr>
            <a:spLocks noChangeArrowheads="1"/>
          </p:cNvSpPr>
          <p:nvPr/>
        </p:nvSpPr>
        <p:spPr bwMode="auto">
          <a:xfrm>
            <a:off x="1066800" y="48768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7</a:t>
            </a:r>
          </a:p>
        </p:txBody>
      </p:sp>
      <p:sp>
        <p:nvSpPr>
          <p:cNvPr id="38950" name="Line 170"/>
          <p:cNvSpPr>
            <a:spLocks noChangeShapeType="1"/>
          </p:cNvSpPr>
          <p:nvPr/>
        </p:nvSpPr>
        <p:spPr bwMode="auto">
          <a:xfrm>
            <a:off x="25146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1" name="Line 171"/>
          <p:cNvSpPr>
            <a:spLocks noChangeShapeType="1"/>
          </p:cNvSpPr>
          <p:nvPr/>
        </p:nvSpPr>
        <p:spPr bwMode="auto">
          <a:xfrm>
            <a:off x="1676400" y="17526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2" name="Line 172"/>
          <p:cNvSpPr>
            <a:spLocks noChangeShapeType="1"/>
          </p:cNvSpPr>
          <p:nvPr/>
        </p:nvSpPr>
        <p:spPr bwMode="auto">
          <a:xfrm>
            <a:off x="1676400" y="2438400"/>
            <a:ext cx="838200" cy="1144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3" name="Line 173"/>
          <p:cNvSpPr>
            <a:spLocks noChangeShapeType="1"/>
          </p:cNvSpPr>
          <p:nvPr/>
        </p:nvSpPr>
        <p:spPr bwMode="auto">
          <a:xfrm>
            <a:off x="1676400" y="2819400"/>
            <a:ext cx="838200" cy="1831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4" name="Line 174"/>
          <p:cNvSpPr>
            <a:spLocks noChangeShapeType="1"/>
          </p:cNvSpPr>
          <p:nvPr/>
        </p:nvSpPr>
        <p:spPr bwMode="auto">
          <a:xfrm flipV="1">
            <a:off x="1676400" y="1751013"/>
            <a:ext cx="838200" cy="18303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Line 175"/>
          <p:cNvSpPr>
            <a:spLocks noChangeShapeType="1"/>
          </p:cNvSpPr>
          <p:nvPr/>
        </p:nvSpPr>
        <p:spPr bwMode="auto">
          <a:xfrm flipV="1">
            <a:off x="1676400" y="2817813"/>
            <a:ext cx="838200" cy="1144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6" name="Line 176"/>
          <p:cNvSpPr>
            <a:spLocks noChangeShapeType="1"/>
          </p:cNvSpPr>
          <p:nvPr/>
        </p:nvSpPr>
        <p:spPr bwMode="auto">
          <a:xfrm flipV="1">
            <a:off x="1676400" y="39624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7" name="Line 177"/>
          <p:cNvSpPr>
            <a:spLocks noChangeShapeType="1"/>
          </p:cNvSpPr>
          <p:nvPr/>
        </p:nvSpPr>
        <p:spPr bwMode="auto">
          <a:xfrm>
            <a:off x="3352800" y="1371600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8" name="Line 178"/>
          <p:cNvSpPr>
            <a:spLocks noChangeShapeType="1"/>
          </p:cNvSpPr>
          <p:nvPr/>
        </p:nvSpPr>
        <p:spPr bwMode="auto">
          <a:xfrm>
            <a:off x="33528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9" name="Line 179"/>
          <p:cNvSpPr>
            <a:spLocks noChangeShapeType="1"/>
          </p:cNvSpPr>
          <p:nvPr/>
        </p:nvSpPr>
        <p:spPr bwMode="auto">
          <a:xfrm>
            <a:off x="44958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0" name="Line 180"/>
          <p:cNvSpPr>
            <a:spLocks noChangeShapeType="1"/>
          </p:cNvSpPr>
          <p:nvPr/>
        </p:nvSpPr>
        <p:spPr bwMode="auto">
          <a:xfrm>
            <a:off x="33528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1" name="Line 181"/>
          <p:cNvSpPr>
            <a:spLocks noChangeShapeType="1"/>
          </p:cNvSpPr>
          <p:nvPr/>
        </p:nvSpPr>
        <p:spPr bwMode="auto">
          <a:xfrm>
            <a:off x="33528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2" name="Line 182"/>
          <p:cNvSpPr>
            <a:spLocks noChangeShapeType="1"/>
          </p:cNvSpPr>
          <p:nvPr/>
        </p:nvSpPr>
        <p:spPr bwMode="auto">
          <a:xfrm>
            <a:off x="44958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Line 183"/>
          <p:cNvSpPr>
            <a:spLocks noChangeShapeType="1"/>
          </p:cNvSpPr>
          <p:nvPr/>
        </p:nvSpPr>
        <p:spPr bwMode="auto">
          <a:xfrm>
            <a:off x="44958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4" name="Line 184"/>
          <p:cNvSpPr>
            <a:spLocks noChangeShapeType="1"/>
          </p:cNvSpPr>
          <p:nvPr/>
        </p:nvSpPr>
        <p:spPr bwMode="auto">
          <a:xfrm>
            <a:off x="33528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5" name="Line 185"/>
          <p:cNvSpPr>
            <a:spLocks noChangeShapeType="1"/>
          </p:cNvSpPr>
          <p:nvPr/>
        </p:nvSpPr>
        <p:spPr bwMode="auto">
          <a:xfrm>
            <a:off x="33528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6" name="Line 186"/>
          <p:cNvSpPr>
            <a:spLocks noChangeShapeType="1"/>
          </p:cNvSpPr>
          <p:nvPr/>
        </p:nvSpPr>
        <p:spPr bwMode="auto">
          <a:xfrm>
            <a:off x="44958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7" name="Line 187"/>
          <p:cNvSpPr>
            <a:spLocks noChangeShapeType="1"/>
          </p:cNvSpPr>
          <p:nvPr/>
        </p:nvSpPr>
        <p:spPr bwMode="auto">
          <a:xfrm>
            <a:off x="44958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8" name="Line 188"/>
          <p:cNvSpPr>
            <a:spLocks noChangeShapeType="1"/>
          </p:cNvSpPr>
          <p:nvPr/>
        </p:nvSpPr>
        <p:spPr bwMode="auto">
          <a:xfrm>
            <a:off x="33528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9" name="Line 189"/>
          <p:cNvSpPr>
            <a:spLocks noChangeShapeType="1"/>
          </p:cNvSpPr>
          <p:nvPr/>
        </p:nvSpPr>
        <p:spPr bwMode="auto">
          <a:xfrm>
            <a:off x="3352800" y="5029200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0" name="Line 190"/>
          <p:cNvSpPr>
            <a:spLocks noChangeShapeType="1"/>
          </p:cNvSpPr>
          <p:nvPr/>
        </p:nvSpPr>
        <p:spPr bwMode="auto">
          <a:xfrm>
            <a:off x="44958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1" name="Line 191"/>
          <p:cNvSpPr>
            <a:spLocks noChangeShapeType="1"/>
          </p:cNvSpPr>
          <p:nvPr/>
        </p:nvSpPr>
        <p:spPr bwMode="auto">
          <a:xfrm>
            <a:off x="3657600" y="17526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2" name="Line 192"/>
          <p:cNvSpPr>
            <a:spLocks noChangeShapeType="1"/>
          </p:cNvSpPr>
          <p:nvPr/>
        </p:nvSpPr>
        <p:spPr bwMode="auto">
          <a:xfrm>
            <a:off x="3657600" y="2438400"/>
            <a:ext cx="838200" cy="1144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3" name="Line 193"/>
          <p:cNvSpPr>
            <a:spLocks noChangeShapeType="1"/>
          </p:cNvSpPr>
          <p:nvPr/>
        </p:nvSpPr>
        <p:spPr bwMode="auto">
          <a:xfrm>
            <a:off x="3657600" y="2819400"/>
            <a:ext cx="838200" cy="1831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4" name="Line 194"/>
          <p:cNvSpPr>
            <a:spLocks noChangeShapeType="1"/>
          </p:cNvSpPr>
          <p:nvPr/>
        </p:nvSpPr>
        <p:spPr bwMode="auto">
          <a:xfrm flipV="1">
            <a:off x="3657600" y="1751013"/>
            <a:ext cx="838200" cy="18303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5" name="Line 195"/>
          <p:cNvSpPr>
            <a:spLocks noChangeShapeType="1"/>
          </p:cNvSpPr>
          <p:nvPr/>
        </p:nvSpPr>
        <p:spPr bwMode="auto">
          <a:xfrm flipV="1">
            <a:off x="3657600" y="2817813"/>
            <a:ext cx="838200" cy="1144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6" name="Line 196"/>
          <p:cNvSpPr>
            <a:spLocks noChangeShapeType="1"/>
          </p:cNvSpPr>
          <p:nvPr/>
        </p:nvSpPr>
        <p:spPr bwMode="auto">
          <a:xfrm flipV="1">
            <a:off x="3657600" y="39624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7" name="Line 197"/>
          <p:cNvSpPr>
            <a:spLocks noChangeShapeType="1"/>
          </p:cNvSpPr>
          <p:nvPr/>
        </p:nvSpPr>
        <p:spPr bwMode="auto">
          <a:xfrm>
            <a:off x="5334000" y="1371600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8" name="Line 198"/>
          <p:cNvSpPr>
            <a:spLocks noChangeShapeType="1"/>
          </p:cNvSpPr>
          <p:nvPr/>
        </p:nvSpPr>
        <p:spPr bwMode="auto">
          <a:xfrm>
            <a:off x="53340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9" name="Line 199"/>
          <p:cNvSpPr>
            <a:spLocks noChangeShapeType="1"/>
          </p:cNvSpPr>
          <p:nvPr/>
        </p:nvSpPr>
        <p:spPr bwMode="auto">
          <a:xfrm>
            <a:off x="6477000" y="17510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0" name="Line 200"/>
          <p:cNvSpPr>
            <a:spLocks noChangeShapeType="1"/>
          </p:cNvSpPr>
          <p:nvPr/>
        </p:nvSpPr>
        <p:spPr bwMode="auto">
          <a:xfrm>
            <a:off x="53340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1" name="Line 201"/>
          <p:cNvSpPr>
            <a:spLocks noChangeShapeType="1"/>
          </p:cNvSpPr>
          <p:nvPr/>
        </p:nvSpPr>
        <p:spPr bwMode="auto">
          <a:xfrm>
            <a:off x="53340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2" name="Line 202"/>
          <p:cNvSpPr>
            <a:spLocks noChangeShapeType="1"/>
          </p:cNvSpPr>
          <p:nvPr/>
        </p:nvSpPr>
        <p:spPr bwMode="auto">
          <a:xfrm>
            <a:off x="6477000" y="2438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3" name="Line 203"/>
          <p:cNvSpPr>
            <a:spLocks noChangeShapeType="1"/>
          </p:cNvSpPr>
          <p:nvPr/>
        </p:nvSpPr>
        <p:spPr bwMode="auto">
          <a:xfrm>
            <a:off x="6477000" y="2817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4" name="Line 204"/>
          <p:cNvSpPr>
            <a:spLocks noChangeShapeType="1"/>
          </p:cNvSpPr>
          <p:nvPr/>
        </p:nvSpPr>
        <p:spPr bwMode="auto">
          <a:xfrm>
            <a:off x="53340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5" name="Line 205"/>
          <p:cNvSpPr>
            <a:spLocks noChangeShapeType="1"/>
          </p:cNvSpPr>
          <p:nvPr/>
        </p:nvSpPr>
        <p:spPr bwMode="auto">
          <a:xfrm>
            <a:off x="53340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6" name="Line 206"/>
          <p:cNvSpPr>
            <a:spLocks noChangeShapeType="1"/>
          </p:cNvSpPr>
          <p:nvPr/>
        </p:nvSpPr>
        <p:spPr bwMode="auto">
          <a:xfrm>
            <a:off x="6477000" y="3581400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7" name="Line 207"/>
          <p:cNvSpPr>
            <a:spLocks noChangeShapeType="1"/>
          </p:cNvSpPr>
          <p:nvPr/>
        </p:nvSpPr>
        <p:spPr bwMode="auto">
          <a:xfrm>
            <a:off x="6477000" y="3960813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8" name="Line 208"/>
          <p:cNvSpPr>
            <a:spLocks noChangeShapeType="1"/>
          </p:cNvSpPr>
          <p:nvPr/>
        </p:nvSpPr>
        <p:spPr bwMode="auto">
          <a:xfrm>
            <a:off x="53340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9" name="Line 209"/>
          <p:cNvSpPr>
            <a:spLocks noChangeShapeType="1"/>
          </p:cNvSpPr>
          <p:nvPr/>
        </p:nvSpPr>
        <p:spPr bwMode="auto">
          <a:xfrm>
            <a:off x="5334000" y="5029200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0" name="Line 210"/>
          <p:cNvSpPr>
            <a:spLocks noChangeShapeType="1"/>
          </p:cNvSpPr>
          <p:nvPr/>
        </p:nvSpPr>
        <p:spPr bwMode="auto">
          <a:xfrm>
            <a:off x="6477000" y="4649788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1" name="Line 211"/>
          <p:cNvSpPr>
            <a:spLocks noChangeShapeType="1"/>
          </p:cNvSpPr>
          <p:nvPr/>
        </p:nvSpPr>
        <p:spPr bwMode="auto">
          <a:xfrm>
            <a:off x="5638800" y="17526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2" name="Line 212"/>
          <p:cNvSpPr>
            <a:spLocks noChangeShapeType="1"/>
          </p:cNvSpPr>
          <p:nvPr/>
        </p:nvSpPr>
        <p:spPr bwMode="auto">
          <a:xfrm>
            <a:off x="5638800" y="2438400"/>
            <a:ext cx="838200" cy="1144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3" name="Line 213"/>
          <p:cNvSpPr>
            <a:spLocks noChangeShapeType="1"/>
          </p:cNvSpPr>
          <p:nvPr/>
        </p:nvSpPr>
        <p:spPr bwMode="auto">
          <a:xfrm>
            <a:off x="5638800" y="2819400"/>
            <a:ext cx="838200" cy="1831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4" name="Line 214"/>
          <p:cNvSpPr>
            <a:spLocks noChangeShapeType="1"/>
          </p:cNvSpPr>
          <p:nvPr/>
        </p:nvSpPr>
        <p:spPr bwMode="auto">
          <a:xfrm flipV="1">
            <a:off x="5638800" y="1751013"/>
            <a:ext cx="838200" cy="18303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215"/>
          <p:cNvSpPr>
            <a:spLocks noChangeShapeType="1"/>
          </p:cNvSpPr>
          <p:nvPr/>
        </p:nvSpPr>
        <p:spPr bwMode="auto">
          <a:xfrm flipV="1">
            <a:off x="5638800" y="2817813"/>
            <a:ext cx="838200" cy="1144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216"/>
          <p:cNvSpPr>
            <a:spLocks noChangeShapeType="1"/>
          </p:cNvSpPr>
          <p:nvPr/>
        </p:nvSpPr>
        <p:spPr bwMode="auto">
          <a:xfrm flipV="1">
            <a:off x="5638800" y="3962400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217"/>
          <p:cNvSpPr>
            <a:spLocks noChangeShapeType="1"/>
          </p:cNvSpPr>
          <p:nvPr/>
        </p:nvSpPr>
        <p:spPr bwMode="auto">
          <a:xfrm>
            <a:off x="7315200" y="1747838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Line 218"/>
          <p:cNvSpPr>
            <a:spLocks noChangeShapeType="1"/>
          </p:cNvSpPr>
          <p:nvPr/>
        </p:nvSpPr>
        <p:spPr bwMode="auto">
          <a:xfrm>
            <a:off x="7315200" y="2435225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9" name="Line 219"/>
          <p:cNvSpPr>
            <a:spLocks noChangeShapeType="1"/>
          </p:cNvSpPr>
          <p:nvPr/>
        </p:nvSpPr>
        <p:spPr bwMode="auto">
          <a:xfrm>
            <a:off x="7315200" y="2814638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Line 220"/>
          <p:cNvSpPr>
            <a:spLocks noChangeShapeType="1"/>
          </p:cNvSpPr>
          <p:nvPr/>
        </p:nvSpPr>
        <p:spPr bwMode="auto">
          <a:xfrm>
            <a:off x="7315200" y="13716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1" name="Line 221"/>
          <p:cNvSpPr>
            <a:spLocks noChangeShapeType="1"/>
          </p:cNvSpPr>
          <p:nvPr/>
        </p:nvSpPr>
        <p:spPr bwMode="auto">
          <a:xfrm>
            <a:off x="7315200" y="39624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2" name="Line 222"/>
          <p:cNvSpPr>
            <a:spLocks noChangeShapeType="1"/>
          </p:cNvSpPr>
          <p:nvPr/>
        </p:nvSpPr>
        <p:spPr bwMode="auto">
          <a:xfrm>
            <a:off x="7315200" y="4649788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3" name="Line 223"/>
          <p:cNvSpPr>
            <a:spLocks noChangeShapeType="1"/>
          </p:cNvSpPr>
          <p:nvPr/>
        </p:nvSpPr>
        <p:spPr bwMode="auto">
          <a:xfrm>
            <a:off x="7315200" y="50292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4" name="Line 224"/>
          <p:cNvSpPr>
            <a:spLocks noChangeShapeType="1"/>
          </p:cNvSpPr>
          <p:nvPr/>
        </p:nvSpPr>
        <p:spPr bwMode="auto">
          <a:xfrm>
            <a:off x="7315200" y="3586163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5" name="Rectangle 225"/>
          <p:cNvSpPr>
            <a:spLocks noChangeArrowheads="1"/>
          </p:cNvSpPr>
          <p:nvPr/>
        </p:nvSpPr>
        <p:spPr bwMode="auto">
          <a:xfrm>
            <a:off x="7848600" y="12192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</a:t>
            </a:r>
          </a:p>
        </p:txBody>
      </p:sp>
      <p:sp>
        <p:nvSpPr>
          <p:cNvPr id="39006" name="Rectangle 226"/>
          <p:cNvSpPr>
            <a:spLocks noChangeArrowheads="1"/>
          </p:cNvSpPr>
          <p:nvPr/>
        </p:nvSpPr>
        <p:spPr bwMode="auto">
          <a:xfrm>
            <a:off x="7848600" y="16002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</a:t>
            </a:r>
          </a:p>
        </p:txBody>
      </p:sp>
      <p:sp>
        <p:nvSpPr>
          <p:cNvPr id="39007" name="Rectangle 227"/>
          <p:cNvSpPr>
            <a:spLocks noChangeArrowheads="1"/>
          </p:cNvSpPr>
          <p:nvPr/>
        </p:nvSpPr>
        <p:spPr bwMode="auto">
          <a:xfrm>
            <a:off x="7848600" y="22860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2</a:t>
            </a:r>
          </a:p>
        </p:txBody>
      </p:sp>
      <p:sp>
        <p:nvSpPr>
          <p:cNvPr id="39008" name="Rectangle 228"/>
          <p:cNvSpPr>
            <a:spLocks noChangeArrowheads="1"/>
          </p:cNvSpPr>
          <p:nvPr/>
        </p:nvSpPr>
        <p:spPr bwMode="auto">
          <a:xfrm>
            <a:off x="7848600" y="26670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3</a:t>
            </a:r>
          </a:p>
        </p:txBody>
      </p:sp>
      <p:sp>
        <p:nvSpPr>
          <p:cNvPr id="39009" name="Rectangle 229"/>
          <p:cNvSpPr>
            <a:spLocks noChangeArrowheads="1"/>
          </p:cNvSpPr>
          <p:nvPr/>
        </p:nvSpPr>
        <p:spPr bwMode="auto">
          <a:xfrm>
            <a:off x="7848600" y="34290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4</a:t>
            </a:r>
          </a:p>
        </p:txBody>
      </p:sp>
      <p:sp>
        <p:nvSpPr>
          <p:cNvPr id="39010" name="Rectangle 230"/>
          <p:cNvSpPr>
            <a:spLocks noChangeArrowheads="1"/>
          </p:cNvSpPr>
          <p:nvPr/>
        </p:nvSpPr>
        <p:spPr bwMode="auto">
          <a:xfrm>
            <a:off x="7848600" y="3810000"/>
            <a:ext cx="304800" cy="306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5</a:t>
            </a:r>
          </a:p>
        </p:txBody>
      </p:sp>
      <p:sp>
        <p:nvSpPr>
          <p:cNvPr id="39011" name="Rectangle 231"/>
          <p:cNvSpPr>
            <a:spLocks noChangeArrowheads="1"/>
          </p:cNvSpPr>
          <p:nvPr/>
        </p:nvSpPr>
        <p:spPr bwMode="auto">
          <a:xfrm>
            <a:off x="7848600" y="4497388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6</a:t>
            </a:r>
          </a:p>
        </p:txBody>
      </p:sp>
      <p:sp>
        <p:nvSpPr>
          <p:cNvPr id="39012" name="Rectangle 232"/>
          <p:cNvSpPr>
            <a:spLocks noChangeArrowheads="1"/>
          </p:cNvSpPr>
          <p:nvPr/>
        </p:nvSpPr>
        <p:spPr bwMode="auto">
          <a:xfrm>
            <a:off x="7848600" y="4878388"/>
            <a:ext cx="304800" cy="306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7</a:t>
            </a:r>
          </a:p>
        </p:txBody>
      </p:sp>
      <p:sp>
        <p:nvSpPr>
          <p:cNvPr id="39013" name="Rectangle 257"/>
          <p:cNvSpPr>
            <a:spLocks noChangeArrowheads="1"/>
          </p:cNvSpPr>
          <p:nvPr/>
        </p:nvSpPr>
        <p:spPr bwMode="auto">
          <a:xfrm>
            <a:off x="2865438" y="56388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9014" name="Line 258"/>
          <p:cNvSpPr>
            <a:spLocks noChangeShapeType="1"/>
          </p:cNvSpPr>
          <p:nvPr/>
        </p:nvSpPr>
        <p:spPr bwMode="auto">
          <a:xfrm>
            <a:off x="2484438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" name="Line 259"/>
          <p:cNvSpPr>
            <a:spLocks noChangeShapeType="1"/>
          </p:cNvSpPr>
          <p:nvPr/>
        </p:nvSpPr>
        <p:spPr bwMode="auto">
          <a:xfrm>
            <a:off x="2484438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6" name="Line 260"/>
          <p:cNvSpPr>
            <a:spLocks noChangeShapeType="1"/>
          </p:cNvSpPr>
          <p:nvPr/>
        </p:nvSpPr>
        <p:spPr bwMode="auto">
          <a:xfrm>
            <a:off x="3398838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7" name="Line 261"/>
          <p:cNvSpPr>
            <a:spLocks noChangeShapeType="1"/>
          </p:cNvSpPr>
          <p:nvPr/>
        </p:nvSpPr>
        <p:spPr bwMode="auto">
          <a:xfrm>
            <a:off x="3398838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8" name="Line 262"/>
          <p:cNvSpPr>
            <a:spLocks noChangeShapeType="1"/>
          </p:cNvSpPr>
          <p:nvPr/>
        </p:nvSpPr>
        <p:spPr bwMode="auto">
          <a:xfrm>
            <a:off x="2865438" y="5715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9" name="Line 263"/>
          <p:cNvSpPr>
            <a:spLocks noChangeShapeType="1"/>
          </p:cNvSpPr>
          <p:nvPr/>
        </p:nvSpPr>
        <p:spPr bwMode="auto">
          <a:xfrm>
            <a:off x="2865438" y="6096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0" name="Rectangle 264"/>
          <p:cNvSpPr>
            <a:spLocks noChangeArrowheads="1"/>
          </p:cNvSpPr>
          <p:nvPr/>
        </p:nvSpPr>
        <p:spPr bwMode="auto">
          <a:xfrm>
            <a:off x="4378325" y="56388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9021" name="Line 265"/>
          <p:cNvSpPr>
            <a:spLocks noChangeShapeType="1"/>
          </p:cNvSpPr>
          <p:nvPr/>
        </p:nvSpPr>
        <p:spPr bwMode="auto">
          <a:xfrm>
            <a:off x="3997325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2" name="Line 266"/>
          <p:cNvSpPr>
            <a:spLocks noChangeShapeType="1"/>
          </p:cNvSpPr>
          <p:nvPr/>
        </p:nvSpPr>
        <p:spPr bwMode="auto">
          <a:xfrm>
            <a:off x="3997325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3" name="Line 267"/>
          <p:cNvSpPr>
            <a:spLocks noChangeShapeType="1"/>
          </p:cNvSpPr>
          <p:nvPr/>
        </p:nvSpPr>
        <p:spPr bwMode="auto">
          <a:xfrm>
            <a:off x="4911725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4" name="Line 268"/>
          <p:cNvSpPr>
            <a:spLocks noChangeShapeType="1"/>
          </p:cNvSpPr>
          <p:nvPr/>
        </p:nvSpPr>
        <p:spPr bwMode="auto">
          <a:xfrm>
            <a:off x="4911725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5" name="Line 269"/>
          <p:cNvSpPr>
            <a:spLocks noChangeShapeType="1"/>
          </p:cNvSpPr>
          <p:nvPr/>
        </p:nvSpPr>
        <p:spPr bwMode="auto">
          <a:xfrm>
            <a:off x="4378325" y="5715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6" name="Line 270"/>
          <p:cNvSpPr>
            <a:spLocks noChangeShapeType="1"/>
          </p:cNvSpPr>
          <p:nvPr/>
        </p:nvSpPr>
        <p:spPr bwMode="auto">
          <a:xfrm flipV="1">
            <a:off x="4378325" y="5715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7" name="Rectangle 271"/>
          <p:cNvSpPr>
            <a:spLocks noChangeArrowheads="1"/>
          </p:cNvSpPr>
          <p:nvPr/>
        </p:nvSpPr>
        <p:spPr bwMode="auto">
          <a:xfrm>
            <a:off x="5889625" y="56388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9028" name="Line 272"/>
          <p:cNvSpPr>
            <a:spLocks noChangeShapeType="1"/>
          </p:cNvSpPr>
          <p:nvPr/>
        </p:nvSpPr>
        <p:spPr bwMode="auto">
          <a:xfrm>
            <a:off x="5508625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29" name="Line 273"/>
          <p:cNvSpPr>
            <a:spLocks noChangeShapeType="1"/>
          </p:cNvSpPr>
          <p:nvPr/>
        </p:nvSpPr>
        <p:spPr bwMode="auto">
          <a:xfrm>
            <a:off x="5508625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0" name="Line 274"/>
          <p:cNvSpPr>
            <a:spLocks noChangeShapeType="1"/>
          </p:cNvSpPr>
          <p:nvPr/>
        </p:nvSpPr>
        <p:spPr bwMode="auto">
          <a:xfrm>
            <a:off x="6423025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1" name="Line 275"/>
          <p:cNvSpPr>
            <a:spLocks noChangeShapeType="1"/>
          </p:cNvSpPr>
          <p:nvPr/>
        </p:nvSpPr>
        <p:spPr bwMode="auto">
          <a:xfrm>
            <a:off x="6423025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2" name="Line 276"/>
          <p:cNvSpPr>
            <a:spLocks noChangeShapeType="1"/>
          </p:cNvSpPr>
          <p:nvPr/>
        </p:nvSpPr>
        <p:spPr bwMode="auto">
          <a:xfrm>
            <a:off x="5889625" y="5715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3" name="Line 277"/>
          <p:cNvSpPr>
            <a:spLocks noChangeShapeType="1"/>
          </p:cNvSpPr>
          <p:nvPr/>
        </p:nvSpPr>
        <p:spPr bwMode="auto">
          <a:xfrm>
            <a:off x="5889625" y="5715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4" name="Rectangle 278"/>
          <p:cNvSpPr>
            <a:spLocks noChangeArrowheads="1"/>
          </p:cNvSpPr>
          <p:nvPr/>
        </p:nvSpPr>
        <p:spPr bwMode="auto">
          <a:xfrm>
            <a:off x="7402513" y="5638800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39035" name="Line 279"/>
          <p:cNvSpPr>
            <a:spLocks noChangeShapeType="1"/>
          </p:cNvSpPr>
          <p:nvPr/>
        </p:nvSpPr>
        <p:spPr bwMode="auto">
          <a:xfrm>
            <a:off x="7021513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6" name="Line 280"/>
          <p:cNvSpPr>
            <a:spLocks noChangeShapeType="1"/>
          </p:cNvSpPr>
          <p:nvPr/>
        </p:nvSpPr>
        <p:spPr bwMode="auto">
          <a:xfrm>
            <a:off x="7021513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7" name="Line 281"/>
          <p:cNvSpPr>
            <a:spLocks noChangeShapeType="1"/>
          </p:cNvSpPr>
          <p:nvPr/>
        </p:nvSpPr>
        <p:spPr bwMode="auto">
          <a:xfrm>
            <a:off x="7935913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8" name="Line 282"/>
          <p:cNvSpPr>
            <a:spLocks noChangeShapeType="1"/>
          </p:cNvSpPr>
          <p:nvPr/>
        </p:nvSpPr>
        <p:spPr bwMode="auto">
          <a:xfrm>
            <a:off x="7935913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39" name="Line 283"/>
          <p:cNvSpPr>
            <a:spLocks noChangeShapeType="1"/>
          </p:cNvSpPr>
          <p:nvPr/>
        </p:nvSpPr>
        <p:spPr bwMode="auto">
          <a:xfrm flipV="1">
            <a:off x="7402513" y="5715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40" name="Line 284"/>
          <p:cNvSpPr>
            <a:spLocks noChangeShapeType="1"/>
          </p:cNvSpPr>
          <p:nvPr/>
        </p:nvSpPr>
        <p:spPr bwMode="auto">
          <a:xfrm>
            <a:off x="7402513" y="6096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41" name="Rectangle 285"/>
          <p:cNvSpPr>
            <a:spLocks noChangeArrowheads="1"/>
          </p:cNvSpPr>
          <p:nvPr/>
        </p:nvSpPr>
        <p:spPr bwMode="auto">
          <a:xfrm>
            <a:off x="2713038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zh-CN" altLang="en-US" sz="2400">
                <a:solidFill>
                  <a:srgbClr val="FF0000"/>
                </a:solidFill>
              </a:rPr>
              <a:t>直通</a:t>
            </a:r>
          </a:p>
        </p:txBody>
      </p:sp>
      <p:sp>
        <p:nvSpPr>
          <p:cNvPr id="39042" name="Rectangle 286"/>
          <p:cNvSpPr>
            <a:spLocks noChangeArrowheads="1"/>
          </p:cNvSpPr>
          <p:nvPr/>
        </p:nvSpPr>
        <p:spPr bwMode="auto">
          <a:xfrm>
            <a:off x="4225925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zh-CN" altLang="en-US" sz="2400">
                <a:solidFill>
                  <a:srgbClr val="FF0000"/>
                </a:solidFill>
              </a:rPr>
              <a:t>交叉</a:t>
            </a:r>
          </a:p>
        </p:txBody>
      </p:sp>
      <p:sp>
        <p:nvSpPr>
          <p:cNvPr id="39043" name="Rectangle 287"/>
          <p:cNvSpPr>
            <a:spLocks noChangeArrowheads="1"/>
          </p:cNvSpPr>
          <p:nvPr/>
        </p:nvSpPr>
        <p:spPr bwMode="auto">
          <a:xfrm>
            <a:off x="5737225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zh-CN" altLang="en-US" sz="2400">
                <a:solidFill>
                  <a:srgbClr val="FF0000"/>
                </a:solidFill>
              </a:rPr>
              <a:t>上播</a:t>
            </a:r>
          </a:p>
        </p:txBody>
      </p:sp>
      <p:sp>
        <p:nvSpPr>
          <p:cNvPr id="39044" name="Rectangle 288"/>
          <p:cNvSpPr>
            <a:spLocks noChangeArrowheads="1"/>
          </p:cNvSpPr>
          <p:nvPr/>
        </p:nvSpPr>
        <p:spPr bwMode="auto">
          <a:xfrm>
            <a:off x="7250113" y="6172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zh-CN" altLang="en-US" sz="2400">
                <a:solidFill>
                  <a:srgbClr val="FF0000"/>
                </a:solidFill>
              </a:rPr>
              <a:t>下播</a:t>
            </a:r>
          </a:p>
        </p:txBody>
      </p:sp>
      <p:sp>
        <p:nvSpPr>
          <p:cNvPr id="39045" name="Rectangle 289"/>
          <p:cNvSpPr>
            <a:spLocks noChangeArrowheads="1"/>
          </p:cNvSpPr>
          <p:nvPr/>
        </p:nvSpPr>
        <p:spPr bwMode="auto">
          <a:xfrm>
            <a:off x="152400" y="5334000"/>
            <a:ext cx="8839200" cy="76200"/>
          </a:xfrm>
          <a:prstGeom prst="rect">
            <a:avLst/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46" name="Text Box 290"/>
          <p:cNvSpPr txBox="1">
            <a:spLocks noChangeArrowheads="1"/>
          </p:cNvSpPr>
          <p:nvPr/>
        </p:nvSpPr>
        <p:spPr bwMode="auto">
          <a:xfrm>
            <a:off x="179388" y="11001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charset="0"/>
              </a:rPr>
              <a:t>CPU</a:t>
            </a:r>
          </a:p>
        </p:txBody>
      </p:sp>
      <p:sp>
        <p:nvSpPr>
          <p:cNvPr id="39047" name="Text Box 291"/>
          <p:cNvSpPr txBox="1">
            <a:spLocks noChangeArrowheads="1"/>
          </p:cNvSpPr>
          <p:nvPr/>
        </p:nvSpPr>
        <p:spPr bwMode="auto">
          <a:xfrm>
            <a:off x="7812088" y="10525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latin typeface="Arial" charset="0"/>
              </a:rPr>
              <a:t>内存</a:t>
            </a:r>
          </a:p>
        </p:txBody>
      </p:sp>
      <p:sp>
        <p:nvSpPr>
          <p:cNvPr id="39048" name="Text Box 292"/>
          <p:cNvSpPr txBox="1">
            <a:spLocks noChangeArrowheads="1"/>
          </p:cNvSpPr>
          <p:nvPr/>
        </p:nvSpPr>
        <p:spPr bwMode="auto">
          <a:xfrm>
            <a:off x="2627313" y="908050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39049" name="Text Box 293"/>
          <p:cNvSpPr txBox="1">
            <a:spLocks noChangeArrowheads="1"/>
          </p:cNvSpPr>
          <p:nvPr/>
        </p:nvSpPr>
        <p:spPr bwMode="auto">
          <a:xfrm>
            <a:off x="4572000" y="908050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39050" name="Text Box 294"/>
          <p:cNvSpPr txBox="1">
            <a:spLocks noChangeArrowheads="1"/>
          </p:cNvSpPr>
          <p:nvPr/>
        </p:nvSpPr>
        <p:spPr bwMode="auto">
          <a:xfrm>
            <a:off x="6586538" y="908050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3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39051" name="Rectangle 295"/>
          <p:cNvSpPr>
            <a:spLocks noChangeArrowheads="1"/>
          </p:cNvSpPr>
          <p:nvPr/>
        </p:nvSpPr>
        <p:spPr bwMode="auto">
          <a:xfrm>
            <a:off x="1476375" y="1196975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52" name="Rectangle 296"/>
          <p:cNvSpPr>
            <a:spLocks noChangeArrowheads="1"/>
          </p:cNvSpPr>
          <p:nvPr/>
        </p:nvSpPr>
        <p:spPr bwMode="auto">
          <a:xfrm>
            <a:off x="3492500" y="1196975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53" name="Rectangle 297"/>
          <p:cNvSpPr>
            <a:spLocks noChangeArrowheads="1"/>
          </p:cNvSpPr>
          <p:nvPr/>
        </p:nvSpPr>
        <p:spPr bwMode="auto">
          <a:xfrm>
            <a:off x="5508625" y="1196975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54" name="Text Box 298"/>
          <p:cNvSpPr txBox="1">
            <a:spLocks noChangeArrowheads="1"/>
          </p:cNvSpPr>
          <p:nvPr/>
        </p:nvSpPr>
        <p:spPr bwMode="auto">
          <a:xfrm>
            <a:off x="1474788" y="13160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39055" name="Text Box 299"/>
          <p:cNvSpPr txBox="1">
            <a:spLocks noChangeArrowheads="1"/>
          </p:cNvSpPr>
          <p:nvPr/>
        </p:nvSpPr>
        <p:spPr bwMode="auto">
          <a:xfrm>
            <a:off x="3490913" y="13160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39056" name="Text Box 300"/>
          <p:cNvSpPr txBox="1">
            <a:spLocks noChangeArrowheads="1"/>
          </p:cNvSpPr>
          <p:nvPr/>
        </p:nvSpPr>
        <p:spPr bwMode="auto">
          <a:xfrm>
            <a:off x="5507038" y="13160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39057" name="Text Box 301"/>
          <p:cNvSpPr txBox="1">
            <a:spLocks noChangeArrowheads="1"/>
          </p:cNvSpPr>
          <p:nvPr/>
        </p:nvSpPr>
        <p:spPr bwMode="auto">
          <a:xfrm>
            <a:off x="215900" y="5559425"/>
            <a:ext cx="205105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2×2</a:t>
            </a:r>
            <a:r>
              <a:rPr lang="zh-CN" altLang="en-US" sz="2400">
                <a:solidFill>
                  <a:srgbClr val="0000FF"/>
                </a:solidFill>
              </a:rPr>
              <a:t>交叉开关的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种状态：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29891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9.1  </a:t>
            </a:r>
            <a:r>
              <a:rPr lang="zh-CN" altLang="en-US" sz="3800">
                <a:ea typeface="楷体_GB2312" pitchFamily="49" charset="-122"/>
              </a:rPr>
              <a:t>计算机体系结构的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并行性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65F73A-E70C-44EF-AE28-ED442705B5FB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20891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多级互连网络：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】</a:t>
            </a:r>
            <a:r>
              <a:rPr lang="en-US" altLang="zh-CN" smtClean="0"/>
              <a:t>Omega</a:t>
            </a:r>
            <a:r>
              <a:rPr lang="zh-CN" altLang="en-US" smtClean="0"/>
              <a:t>网络</a:t>
            </a:r>
            <a:endParaRPr lang="en-US" altLang="zh-CN" smtClean="0">
              <a:solidFill>
                <a:srgbClr val="CC0066"/>
              </a:solidFill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i="1" smtClean="0"/>
              <a:t>n</a:t>
            </a:r>
            <a:r>
              <a:rPr lang="zh-CN" altLang="en-US" smtClean="0"/>
              <a:t>个输入的</a:t>
            </a:r>
            <a:r>
              <a:rPr lang="en-US" altLang="zh-CN" smtClean="0"/>
              <a:t>Omega</a:t>
            </a:r>
            <a:r>
              <a:rPr lang="zh-CN" altLang="en-US" smtClean="0"/>
              <a:t>网络需要</a:t>
            </a:r>
            <a:r>
              <a:rPr lang="en-US" altLang="zh-CN" i="1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</a:t>
            </a:r>
            <a:r>
              <a:rPr lang="zh-CN" altLang="en-US" smtClean="0"/>
              <a:t>级</a:t>
            </a:r>
            <a:r>
              <a:rPr lang="en-US" altLang="zh-CN" smtClean="0"/>
              <a:t>2×2</a:t>
            </a:r>
            <a:r>
              <a:rPr lang="zh-CN" altLang="en-US" smtClean="0"/>
              <a:t>开关；每级</a:t>
            </a:r>
            <a:r>
              <a:rPr lang="en-US" altLang="zh-CN" i="1" smtClean="0"/>
              <a:t>n</a:t>
            </a:r>
            <a:r>
              <a:rPr lang="en-US" altLang="zh-CN" smtClean="0"/>
              <a:t>/2</a:t>
            </a:r>
            <a:r>
              <a:rPr lang="zh-CN" altLang="en-US" smtClean="0"/>
              <a:t>个开关模块；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共需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i="1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n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×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/2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个开关。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0DE3B-C92C-4284-80CB-A9BC575E25B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mtClean="0">
                <a:solidFill>
                  <a:srgbClr val="006600"/>
                </a:solidFill>
              </a:rPr>
              <a:t> </a:t>
            </a:r>
            <a:r>
              <a:rPr lang="zh-CN" altLang="en-US" smtClean="0">
                <a:solidFill>
                  <a:srgbClr val="CC0000"/>
                </a:solidFill>
              </a:rPr>
              <a:t>集中式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20891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多级互连网络：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黑体" pitchFamily="2" charset="-122"/>
              </a:rPr>
              <a:t>】</a:t>
            </a:r>
            <a:r>
              <a:rPr lang="en-US" altLang="zh-CN" smtClean="0"/>
              <a:t>Omega</a:t>
            </a:r>
            <a:r>
              <a:rPr lang="zh-CN" altLang="en-US" smtClean="0"/>
              <a:t>网络</a:t>
            </a:r>
            <a:endParaRPr lang="en-US" altLang="zh-CN" smtClean="0">
              <a:solidFill>
                <a:srgbClr val="CC0066"/>
              </a:solidFill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smtClean="0"/>
          </a:p>
        </p:txBody>
      </p:sp>
      <p:grpSp>
        <p:nvGrpSpPr>
          <p:cNvPr id="40965" name="Group 112"/>
          <p:cNvGrpSpPr>
            <a:grpSpLocks/>
          </p:cNvGrpSpPr>
          <p:nvPr/>
        </p:nvGrpSpPr>
        <p:grpSpPr bwMode="auto">
          <a:xfrm>
            <a:off x="1042988" y="5808663"/>
            <a:ext cx="4249737" cy="890587"/>
            <a:chOff x="657" y="3339"/>
            <a:chExt cx="2677" cy="561"/>
          </a:xfrm>
        </p:grpSpPr>
        <p:sp>
          <p:nvSpPr>
            <p:cNvPr id="41073" name="Rectangle 107"/>
            <p:cNvSpPr>
              <a:spLocks noChangeArrowheads="1"/>
            </p:cNvSpPr>
            <p:nvPr/>
          </p:nvSpPr>
          <p:spPr bwMode="auto">
            <a:xfrm>
              <a:off x="657" y="3339"/>
              <a:ext cx="635" cy="27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/>
                <a:t>模块</a:t>
              </a:r>
            </a:p>
          </p:txBody>
        </p:sp>
        <p:sp>
          <p:nvSpPr>
            <p:cNvPr id="41074" name="Rectangle 108"/>
            <p:cNvSpPr>
              <a:spLocks noChangeArrowheads="1"/>
            </p:cNvSpPr>
            <p:nvPr/>
          </p:nvSpPr>
          <p:spPr bwMode="auto">
            <a:xfrm>
              <a:off x="1292" y="3339"/>
              <a:ext cx="635" cy="27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/>
                <a:t>地址</a:t>
              </a:r>
            </a:p>
          </p:txBody>
        </p:sp>
        <p:sp>
          <p:nvSpPr>
            <p:cNvPr id="41075" name="Rectangle 109"/>
            <p:cNvSpPr>
              <a:spLocks noChangeArrowheads="1"/>
            </p:cNvSpPr>
            <p:nvPr/>
          </p:nvSpPr>
          <p:spPr bwMode="auto">
            <a:xfrm>
              <a:off x="1927" y="3339"/>
              <a:ext cx="772" cy="27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/>
                <a:t>操作码</a:t>
              </a:r>
            </a:p>
          </p:txBody>
        </p:sp>
        <p:sp>
          <p:nvSpPr>
            <p:cNvPr id="41076" name="Rectangle 110"/>
            <p:cNvSpPr>
              <a:spLocks noChangeArrowheads="1"/>
            </p:cNvSpPr>
            <p:nvPr/>
          </p:nvSpPr>
          <p:spPr bwMode="auto">
            <a:xfrm>
              <a:off x="2699" y="3339"/>
              <a:ext cx="635" cy="273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/>
                <a:t>值</a:t>
              </a:r>
            </a:p>
          </p:txBody>
        </p:sp>
        <p:sp>
          <p:nvSpPr>
            <p:cNvPr id="41077" name="Text Box 111"/>
            <p:cNvSpPr txBox="1">
              <a:spLocks noChangeArrowheads="1"/>
            </p:cNvSpPr>
            <p:nvPr/>
          </p:nvSpPr>
          <p:spPr bwMode="auto">
            <a:xfrm>
              <a:off x="1111" y="3612"/>
              <a:ext cx="176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2"/>
                  </a:solidFill>
                </a:rPr>
                <a:t>消息格式</a:t>
              </a:r>
            </a:p>
          </p:txBody>
        </p:sp>
      </p:grpSp>
      <p:sp>
        <p:nvSpPr>
          <p:cNvPr id="40966" name="Rectangle 220"/>
          <p:cNvSpPr>
            <a:spLocks noChangeArrowheads="1"/>
          </p:cNvSpPr>
          <p:nvPr/>
        </p:nvSpPr>
        <p:spPr bwMode="auto">
          <a:xfrm>
            <a:off x="2819400" y="15843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67" name="Rectangle 221"/>
          <p:cNvSpPr>
            <a:spLocks noChangeArrowheads="1"/>
          </p:cNvSpPr>
          <p:nvPr/>
        </p:nvSpPr>
        <p:spPr bwMode="auto">
          <a:xfrm>
            <a:off x="2819400" y="2651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68" name="Rectangle 222"/>
          <p:cNvSpPr>
            <a:spLocks noChangeArrowheads="1"/>
          </p:cNvSpPr>
          <p:nvPr/>
        </p:nvSpPr>
        <p:spPr bwMode="auto">
          <a:xfrm>
            <a:off x="2819400" y="3794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69" name="Rectangle 223"/>
          <p:cNvSpPr>
            <a:spLocks noChangeArrowheads="1"/>
          </p:cNvSpPr>
          <p:nvPr/>
        </p:nvSpPr>
        <p:spPr bwMode="auto">
          <a:xfrm>
            <a:off x="2819400" y="48609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0" name="Rectangle 224"/>
          <p:cNvSpPr>
            <a:spLocks noChangeArrowheads="1"/>
          </p:cNvSpPr>
          <p:nvPr/>
        </p:nvSpPr>
        <p:spPr bwMode="auto">
          <a:xfrm>
            <a:off x="4800600" y="15843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1" name="Rectangle 225"/>
          <p:cNvSpPr>
            <a:spLocks noChangeArrowheads="1"/>
          </p:cNvSpPr>
          <p:nvPr/>
        </p:nvSpPr>
        <p:spPr bwMode="auto">
          <a:xfrm>
            <a:off x="4800600" y="2651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2" name="Rectangle 226"/>
          <p:cNvSpPr>
            <a:spLocks noChangeArrowheads="1"/>
          </p:cNvSpPr>
          <p:nvPr/>
        </p:nvSpPr>
        <p:spPr bwMode="auto">
          <a:xfrm>
            <a:off x="4800600" y="3794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3" name="Rectangle 227"/>
          <p:cNvSpPr>
            <a:spLocks noChangeArrowheads="1"/>
          </p:cNvSpPr>
          <p:nvPr/>
        </p:nvSpPr>
        <p:spPr bwMode="auto">
          <a:xfrm>
            <a:off x="4800600" y="48609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4" name="Rectangle 228"/>
          <p:cNvSpPr>
            <a:spLocks noChangeArrowheads="1"/>
          </p:cNvSpPr>
          <p:nvPr/>
        </p:nvSpPr>
        <p:spPr bwMode="auto">
          <a:xfrm>
            <a:off x="6781800" y="15843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5" name="Rectangle 229"/>
          <p:cNvSpPr>
            <a:spLocks noChangeArrowheads="1"/>
          </p:cNvSpPr>
          <p:nvPr/>
        </p:nvSpPr>
        <p:spPr bwMode="auto">
          <a:xfrm>
            <a:off x="6781800" y="2651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6" name="Rectangle 230"/>
          <p:cNvSpPr>
            <a:spLocks noChangeArrowheads="1"/>
          </p:cNvSpPr>
          <p:nvPr/>
        </p:nvSpPr>
        <p:spPr bwMode="auto">
          <a:xfrm>
            <a:off x="6781800" y="37941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7" name="Rectangle 231"/>
          <p:cNvSpPr>
            <a:spLocks noChangeArrowheads="1"/>
          </p:cNvSpPr>
          <p:nvPr/>
        </p:nvSpPr>
        <p:spPr bwMode="auto">
          <a:xfrm>
            <a:off x="6781800" y="4860925"/>
            <a:ext cx="533400" cy="533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zh-CN" altLang="en-US" sz="2400" b="0"/>
          </a:p>
        </p:txBody>
      </p:sp>
      <p:sp>
        <p:nvSpPr>
          <p:cNvPr id="40978" name="Rectangle 232"/>
          <p:cNvSpPr>
            <a:spLocks noChangeArrowheads="1"/>
          </p:cNvSpPr>
          <p:nvPr/>
        </p:nvSpPr>
        <p:spPr bwMode="auto">
          <a:xfrm>
            <a:off x="684213" y="15065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000</a:t>
            </a:r>
          </a:p>
        </p:txBody>
      </p:sp>
      <p:sp>
        <p:nvSpPr>
          <p:cNvPr id="40979" name="Line 233"/>
          <p:cNvSpPr>
            <a:spLocks noChangeShapeType="1"/>
          </p:cNvSpPr>
          <p:nvPr/>
        </p:nvSpPr>
        <p:spPr bwMode="auto">
          <a:xfrm>
            <a:off x="1371600" y="1660525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34"/>
          <p:cNvSpPr>
            <a:spLocks noChangeShapeType="1"/>
          </p:cNvSpPr>
          <p:nvPr/>
        </p:nvSpPr>
        <p:spPr bwMode="auto">
          <a:xfrm>
            <a:off x="1371600" y="20399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Rectangle 235"/>
          <p:cNvSpPr>
            <a:spLocks noChangeArrowheads="1"/>
          </p:cNvSpPr>
          <p:nvPr/>
        </p:nvSpPr>
        <p:spPr bwMode="auto">
          <a:xfrm>
            <a:off x="684213" y="18875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001</a:t>
            </a:r>
          </a:p>
        </p:txBody>
      </p:sp>
      <p:sp>
        <p:nvSpPr>
          <p:cNvPr id="40982" name="Line 236"/>
          <p:cNvSpPr>
            <a:spLocks noChangeShapeType="1"/>
          </p:cNvSpPr>
          <p:nvPr/>
        </p:nvSpPr>
        <p:spPr bwMode="auto">
          <a:xfrm>
            <a:off x="2514600" y="20399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Rectangle 237"/>
          <p:cNvSpPr>
            <a:spLocks noChangeArrowheads="1"/>
          </p:cNvSpPr>
          <p:nvPr/>
        </p:nvSpPr>
        <p:spPr bwMode="auto">
          <a:xfrm>
            <a:off x="684213" y="25733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40984" name="Line 238"/>
          <p:cNvSpPr>
            <a:spLocks noChangeShapeType="1"/>
          </p:cNvSpPr>
          <p:nvPr/>
        </p:nvSpPr>
        <p:spPr bwMode="auto">
          <a:xfrm>
            <a:off x="1371600" y="2727325"/>
            <a:ext cx="3048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39"/>
          <p:cNvSpPr>
            <a:spLocks noChangeShapeType="1"/>
          </p:cNvSpPr>
          <p:nvPr/>
        </p:nvSpPr>
        <p:spPr bwMode="auto">
          <a:xfrm>
            <a:off x="1371600" y="3106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Rectangle 240"/>
          <p:cNvSpPr>
            <a:spLocks noChangeArrowheads="1"/>
          </p:cNvSpPr>
          <p:nvPr/>
        </p:nvSpPr>
        <p:spPr bwMode="auto">
          <a:xfrm>
            <a:off x="684213" y="29543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011</a:t>
            </a:r>
          </a:p>
        </p:txBody>
      </p:sp>
      <p:sp>
        <p:nvSpPr>
          <p:cNvPr id="40987" name="Line 241"/>
          <p:cNvSpPr>
            <a:spLocks noChangeShapeType="1"/>
          </p:cNvSpPr>
          <p:nvPr/>
        </p:nvSpPr>
        <p:spPr bwMode="auto">
          <a:xfrm>
            <a:off x="2514600" y="2727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42"/>
          <p:cNvSpPr>
            <a:spLocks noChangeShapeType="1"/>
          </p:cNvSpPr>
          <p:nvPr/>
        </p:nvSpPr>
        <p:spPr bwMode="auto">
          <a:xfrm>
            <a:off x="2514600" y="3106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Rectangle 243"/>
          <p:cNvSpPr>
            <a:spLocks noChangeArrowheads="1"/>
          </p:cNvSpPr>
          <p:nvPr/>
        </p:nvSpPr>
        <p:spPr bwMode="auto">
          <a:xfrm>
            <a:off x="684213" y="37163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100</a:t>
            </a:r>
          </a:p>
        </p:txBody>
      </p:sp>
      <p:sp>
        <p:nvSpPr>
          <p:cNvPr id="40990" name="Line 244"/>
          <p:cNvSpPr>
            <a:spLocks noChangeShapeType="1"/>
          </p:cNvSpPr>
          <p:nvPr/>
        </p:nvSpPr>
        <p:spPr bwMode="auto">
          <a:xfrm>
            <a:off x="1371600" y="3870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245"/>
          <p:cNvSpPr>
            <a:spLocks noChangeShapeType="1"/>
          </p:cNvSpPr>
          <p:nvPr/>
        </p:nvSpPr>
        <p:spPr bwMode="auto">
          <a:xfrm>
            <a:off x="1371600" y="4249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Rectangle 246"/>
          <p:cNvSpPr>
            <a:spLocks noChangeArrowheads="1"/>
          </p:cNvSpPr>
          <p:nvPr/>
        </p:nvSpPr>
        <p:spPr bwMode="auto">
          <a:xfrm>
            <a:off x="684213" y="4097338"/>
            <a:ext cx="687387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101</a:t>
            </a:r>
          </a:p>
        </p:txBody>
      </p:sp>
      <p:sp>
        <p:nvSpPr>
          <p:cNvPr id="40993" name="Line 247"/>
          <p:cNvSpPr>
            <a:spLocks noChangeShapeType="1"/>
          </p:cNvSpPr>
          <p:nvPr/>
        </p:nvSpPr>
        <p:spPr bwMode="auto">
          <a:xfrm>
            <a:off x="2514600" y="3870325"/>
            <a:ext cx="3048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248"/>
          <p:cNvSpPr>
            <a:spLocks noChangeShapeType="1"/>
          </p:cNvSpPr>
          <p:nvPr/>
        </p:nvSpPr>
        <p:spPr bwMode="auto">
          <a:xfrm>
            <a:off x="2514600" y="4249738"/>
            <a:ext cx="3048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Rectangle 249"/>
          <p:cNvSpPr>
            <a:spLocks noChangeArrowheads="1"/>
          </p:cNvSpPr>
          <p:nvPr/>
        </p:nvSpPr>
        <p:spPr bwMode="auto">
          <a:xfrm>
            <a:off x="684213" y="4784725"/>
            <a:ext cx="687387" cy="3063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0066FF"/>
                </a:solidFill>
              </a:rPr>
              <a:t>110</a:t>
            </a:r>
          </a:p>
        </p:txBody>
      </p:sp>
      <p:sp>
        <p:nvSpPr>
          <p:cNvPr id="40996" name="Line 250"/>
          <p:cNvSpPr>
            <a:spLocks noChangeShapeType="1"/>
          </p:cNvSpPr>
          <p:nvPr/>
        </p:nvSpPr>
        <p:spPr bwMode="auto">
          <a:xfrm>
            <a:off x="1371600" y="4938713"/>
            <a:ext cx="304800" cy="1587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Line 251"/>
          <p:cNvSpPr>
            <a:spLocks noChangeShapeType="1"/>
          </p:cNvSpPr>
          <p:nvPr/>
        </p:nvSpPr>
        <p:spPr bwMode="auto">
          <a:xfrm>
            <a:off x="1371600" y="5318125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Rectangle 252"/>
          <p:cNvSpPr>
            <a:spLocks noChangeArrowheads="1"/>
          </p:cNvSpPr>
          <p:nvPr/>
        </p:nvSpPr>
        <p:spPr bwMode="auto">
          <a:xfrm>
            <a:off x="684213" y="5165725"/>
            <a:ext cx="687387" cy="3063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111</a:t>
            </a:r>
          </a:p>
        </p:txBody>
      </p:sp>
      <p:sp>
        <p:nvSpPr>
          <p:cNvPr id="40999" name="Line 253"/>
          <p:cNvSpPr>
            <a:spLocks noChangeShapeType="1"/>
          </p:cNvSpPr>
          <p:nvPr/>
        </p:nvSpPr>
        <p:spPr bwMode="auto">
          <a:xfrm>
            <a:off x="2514600" y="4938713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254"/>
          <p:cNvSpPr>
            <a:spLocks noChangeShapeType="1"/>
          </p:cNvSpPr>
          <p:nvPr/>
        </p:nvSpPr>
        <p:spPr bwMode="auto">
          <a:xfrm>
            <a:off x="1676400" y="2041525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255"/>
          <p:cNvSpPr>
            <a:spLocks noChangeShapeType="1"/>
          </p:cNvSpPr>
          <p:nvPr/>
        </p:nvSpPr>
        <p:spPr bwMode="auto">
          <a:xfrm>
            <a:off x="1676400" y="2727325"/>
            <a:ext cx="838200" cy="1144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256"/>
          <p:cNvSpPr>
            <a:spLocks noChangeShapeType="1"/>
          </p:cNvSpPr>
          <p:nvPr/>
        </p:nvSpPr>
        <p:spPr bwMode="auto">
          <a:xfrm>
            <a:off x="1676400" y="3108325"/>
            <a:ext cx="838200" cy="1831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Line 257"/>
          <p:cNvSpPr>
            <a:spLocks noChangeShapeType="1"/>
          </p:cNvSpPr>
          <p:nvPr/>
        </p:nvSpPr>
        <p:spPr bwMode="auto">
          <a:xfrm flipV="1">
            <a:off x="1676400" y="2039938"/>
            <a:ext cx="838200" cy="18303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Line 258"/>
          <p:cNvSpPr>
            <a:spLocks noChangeShapeType="1"/>
          </p:cNvSpPr>
          <p:nvPr/>
        </p:nvSpPr>
        <p:spPr bwMode="auto">
          <a:xfrm flipV="1">
            <a:off x="1676400" y="3106738"/>
            <a:ext cx="838200" cy="1144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259"/>
          <p:cNvSpPr>
            <a:spLocks noChangeShapeType="1"/>
          </p:cNvSpPr>
          <p:nvPr/>
        </p:nvSpPr>
        <p:spPr bwMode="auto">
          <a:xfrm flipV="1">
            <a:off x="1676400" y="4251325"/>
            <a:ext cx="838200" cy="6858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260"/>
          <p:cNvSpPr>
            <a:spLocks noChangeShapeType="1"/>
          </p:cNvSpPr>
          <p:nvPr/>
        </p:nvSpPr>
        <p:spPr bwMode="auto">
          <a:xfrm>
            <a:off x="3352800" y="1660525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261"/>
          <p:cNvSpPr>
            <a:spLocks noChangeShapeType="1"/>
          </p:cNvSpPr>
          <p:nvPr/>
        </p:nvSpPr>
        <p:spPr bwMode="auto">
          <a:xfrm>
            <a:off x="3352800" y="20399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262"/>
          <p:cNvSpPr>
            <a:spLocks noChangeShapeType="1"/>
          </p:cNvSpPr>
          <p:nvPr/>
        </p:nvSpPr>
        <p:spPr bwMode="auto">
          <a:xfrm>
            <a:off x="4495800" y="2039938"/>
            <a:ext cx="3048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Line 263"/>
          <p:cNvSpPr>
            <a:spLocks noChangeShapeType="1"/>
          </p:cNvSpPr>
          <p:nvPr/>
        </p:nvSpPr>
        <p:spPr bwMode="auto">
          <a:xfrm>
            <a:off x="3352800" y="2727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0" name="Line 264"/>
          <p:cNvSpPr>
            <a:spLocks noChangeShapeType="1"/>
          </p:cNvSpPr>
          <p:nvPr/>
        </p:nvSpPr>
        <p:spPr bwMode="auto">
          <a:xfrm>
            <a:off x="3352800" y="3106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1" name="Line 265"/>
          <p:cNvSpPr>
            <a:spLocks noChangeShapeType="1"/>
          </p:cNvSpPr>
          <p:nvPr/>
        </p:nvSpPr>
        <p:spPr bwMode="auto">
          <a:xfrm>
            <a:off x="4495800" y="2727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2" name="Line 266"/>
          <p:cNvSpPr>
            <a:spLocks noChangeShapeType="1"/>
          </p:cNvSpPr>
          <p:nvPr/>
        </p:nvSpPr>
        <p:spPr bwMode="auto">
          <a:xfrm>
            <a:off x="4495800" y="3106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3" name="Line 267"/>
          <p:cNvSpPr>
            <a:spLocks noChangeShapeType="1"/>
          </p:cNvSpPr>
          <p:nvPr/>
        </p:nvSpPr>
        <p:spPr bwMode="auto">
          <a:xfrm>
            <a:off x="3352800" y="3870325"/>
            <a:ext cx="304800" cy="1588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4" name="Line 268"/>
          <p:cNvSpPr>
            <a:spLocks noChangeShapeType="1"/>
          </p:cNvSpPr>
          <p:nvPr/>
        </p:nvSpPr>
        <p:spPr bwMode="auto">
          <a:xfrm>
            <a:off x="3352800" y="4249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5" name="Line 269"/>
          <p:cNvSpPr>
            <a:spLocks noChangeShapeType="1"/>
          </p:cNvSpPr>
          <p:nvPr/>
        </p:nvSpPr>
        <p:spPr bwMode="auto">
          <a:xfrm>
            <a:off x="4495800" y="3870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6" name="Line 270"/>
          <p:cNvSpPr>
            <a:spLocks noChangeShapeType="1"/>
          </p:cNvSpPr>
          <p:nvPr/>
        </p:nvSpPr>
        <p:spPr bwMode="auto">
          <a:xfrm>
            <a:off x="4495800" y="4249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7" name="Line 271"/>
          <p:cNvSpPr>
            <a:spLocks noChangeShapeType="1"/>
          </p:cNvSpPr>
          <p:nvPr/>
        </p:nvSpPr>
        <p:spPr bwMode="auto">
          <a:xfrm>
            <a:off x="3352800" y="4938713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8" name="Line 272"/>
          <p:cNvSpPr>
            <a:spLocks noChangeShapeType="1"/>
          </p:cNvSpPr>
          <p:nvPr/>
        </p:nvSpPr>
        <p:spPr bwMode="auto">
          <a:xfrm>
            <a:off x="3352800" y="5318125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Line 273"/>
          <p:cNvSpPr>
            <a:spLocks noChangeShapeType="1"/>
          </p:cNvSpPr>
          <p:nvPr/>
        </p:nvSpPr>
        <p:spPr bwMode="auto">
          <a:xfrm>
            <a:off x="4495800" y="4938713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0" name="Line 274"/>
          <p:cNvSpPr>
            <a:spLocks noChangeShapeType="1"/>
          </p:cNvSpPr>
          <p:nvPr/>
        </p:nvSpPr>
        <p:spPr bwMode="auto">
          <a:xfrm>
            <a:off x="3657600" y="2041525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1" name="Line 275"/>
          <p:cNvSpPr>
            <a:spLocks noChangeShapeType="1"/>
          </p:cNvSpPr>
          <p:nvPr/>
        </p:nvSpPr>
        <p:spPr bwMode="auto">
          <a:xfrm>
            <a:off x="3657600" y="2727325"/>
            <a:ext cx="838200" cy="1144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2" name="Line 276"/>
          <p:cNvSpPr>
            <a:spLocks noChangeShapeType="1"/>
          </p:cNvSpPr>
          <p:nvPr/>
        </p:nvSpPr>
        <p:spPr bwMode="auto">
          <a:xfrm>
            <a:off x="3657600" y="3108325"/>
            <a:ext cx="838200" cy="1831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3" name="Line 277"/>
          <p:cNvSpPr>
            <a:spLocks noChangeShapeType="1"/>
          </p:cNvSpPr>
          <p:nvPr/>
        </p:nvSpPr>
        <p:spPr bwMode="auto">
          <a:xfrm flipV="1">
            <a:off x="3657600" y="2039938"/>
            <a:ext cx="838200" cy="1830387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4" name="Line 278"/>
          <p:cNvSpPr>
            <a:spLocks noChangeShapeType="1"/>
          </p:cNvSpPr>
          <p:nvPr/>
        </p:nvSpPr>
        <p:spPr bwMode="auto">
          <a:xfrm flipV="1">
            <a:off x="3657600" y="3106738"/>
            <a:ext cx="838200" cy="1144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5" name="Line 279"/>
          <p:cNvSpPr>
            <a:spLocks noChangeShapeType="1"/>
          </p:cNvSpPr>
          <p:nvPr/>
        </p:nvSpPr>
        <p:spPr bwMode="auto">
          <a:xfrm flipV="1">
            <a:off x="3657600" y="4251325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6" name="Line 280"/>
          <p:cNvSpPr>
            <a:spLocks noChangeShapeType="1"/>
          </p:cNvSpPr>
          <p:nvPr/>
        </p:nvSpPr>
        <p:spPr bwMode="auto">
          <a:xfrm>
            <a:off x="5334000" y="1660525"/>
            <a:ext cx="1447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7" name="Line 281"/>
          <p:cNvSpPr>
            <a:spLocks noChangeShapeType="1"/>
          </p:cNvSpPr>
          <p:nvPr/>
        </p:nvSpPr>
        <p:spPr bwMode="auto">
          <a:xfrm>
            <a:off x="5334000" y="2039938"/>
            <a:ext cx="3048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8" name="Line 282"/>
          <p:cNvSpPr>
            <a:spLocks noChangeShapeType="1"/>
          </p:cNvSpPr>
          <p:nvPr/>
        </p:nvSpPr>
        <p:spPr bwMode="auto">
          <a:xfrm>
            <a:off x="6477000" y="20399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9" name="Line 283"/>
          <p:cNvSpPr>
            <a:spLocks noChangeShapeType="1"/>
          </p:cNvSpPr>
          <p:nvPr/>
        </p:nvSpPr>
        <p:spPr bwMode="auto">
          <a:xfrm>
            <a:off x="5334000" y="2727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0" name="Line 284"/>
          <p:cNvSpPr>
            <a:spLocks noChangeShapeType="1"/>
          </p:cNvSpPr>
          <p:nvPr/>
        </p:nvSpPr>
        <p:spPr bwMode="auto">
          <a:xfrm>
            <a:off x="5334000" y="3106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1" name="Line 285"/>
          <p:cNvSpPr>
            <a:spLocks noChangeShapeType="1"/>
          </p:cNvSpPr>
          <p:nvPr/>
        </p:nvSpPr>
        <p:spPr bwMode="auto">
          <a:xfrm>
            <a:off x="6477000" y="2727325"/>
            <a:ext cx="304800" cy="1588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2" name="Line 286"/>
          <p:cNvSpPr>
            <a:spLocks noChangeShapeType="1"/>
          </p:cNvSpPr>
          <p:nvPr/>
        </p:nvSpPr>
        <p:spPr bwMode="auto">
          <a:xfrm>
            <a:off x="6477000" y="3106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3" name="Line 287"/>
          <p:cNvSpPr>
            <a:spLocks noChangeShapeType="1"/>
          </p:cNvSpPr>
          <p:nvPr/>
        </p:nvSpPr>
        <p:spPr bwMode="auto">
          <a:xfrm>
            <a:off x="5334000" y="3870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4" name="Line 288"/>
          <p:cNvSpPr>
            <a:spLocks noChangeShapeType="1"/>
          </p:cNvSpPr>
          <p:nvPr/>
        </p:nvSpPr>
        <p:spPr bwMode="auto">
          <a:xfrm>
            <a:off x="5334000" y="4249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5" name="Line 289"/>
          <p:cNvSpPr>
            <a:spLocks noChangeShapeType="1"/>
          </p:cNvSpPr>
          <p:nvPr/>
        </p:nvSpPr>
        <p:spPr bwMode="auto">
          <a:xfrm>
            <a:off x="6477000" y="3870325"/>
            <a:ext cx="3048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6" name="Line 290"/>
          <p:cNvSpPr>
            <a:spLocks noChangeShapeType="1"/>
          </p:cNvSpPr>
          <p:nvPr/>
        </p:nvSpPr>
        <p:spPr bwMode="auto">
          <a:xfrm>
            <a:off x="6477000" y="4249738"/>
            <a:ext cx="304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7" name="Line 291"/>
          <p:cNvSpPr>
            <a:spLocks noChangeShapeType="1"/>
          </p:cNvSpPr>
          <p:nvPr/>
        </p:nvSpPr>
        <p:spPr bwMode="auto">
          <a:xfrm>
            <a:off x="5334000" y="4938713"/>
            <a:ext cx="3048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8" name="Line 292"/>
          <p:cNvSpPr>
            <a:spLocks noChangeShapeType="1"/>
          </p:cNvSpPr>
          <p:nvPr/>
        </p:nvSpPr>
        <p:spPr bwMode="auto">
          <a:xfrm>
            <a:off x="5334000" y="5318125"/>
            <a:ext cx="1447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9" name="Line 293"/>
          <p:cNvSpPr>
            <a:spLocks noChangeShapeType="1"/>
          </p:cNvSpPr>
          <p:nvPr/>
        </p:nvSpPr>
        <p:spPr bwMode="auto">
          <a:xfrm>
            <a:off x="6477000" y="4938713"/>
            <a:ext cx="30480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0" name="Line 294"/>
          <p:cNvSpPr>
            <a:spLocks noChangeShapeType="1"/>
          </p:cNvSpPr>
          <p:nvPr/>
        </p:nvSpPr>
        <p:spPr bwMode="auto">
          <a:xfrm>
            <a:off x="5638800" y="2041525"/>
            <a:ext cx="838200" cy="6858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1" name="Line 295"/>
          <p:cNvSpPr>
            <a:spLocks noChangeShapeType="1"/>
          </p:cNvSpPr>
          <p:nvPr/>
        </p:nvSpPr>
        <p:spPr bwMode="auto">
          <a:xfrm>
            <a:off x="5638800" y="2727325"/>
            <a:ext cx="838200" cy="1144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2" name="Line 296"/>
          <p:cNvSpPr>
            <a:spLocks noChangeShapeType="1"/>
          </p:cNvSpPr>
          <p:nvPr/>
        </p:nvSpPr>
        <p:spPr bwMode="auto">
          <a:xfrm>
            <a:off x="5638800" y="3108325"/>
            <a:ext cx="838200" cy="183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3" name="Line 297"/>
          <p:cNvSpPr>
            <a:spLocks noChangeShapeType="1"/>
          </p:cNvSpPr>
          <p:nvPr/>
        </p:nvSpPr>
        <p:spPr bwMode="auto">
          <a:xfrm flipV="1">
            <a:off x="5638800" y="2039938"/>
            <a:ext cx="838200" cy="18303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4" name="Line 298"/>
          <p:cNvSpPr>
            <a:spLocks noChangeShapeType="1"/>
          </p:cNvSpPr>
          <p:nvPr/>
        </p:nvSpPr>
        <p:spPr bwMode="auto">
          <a:xfrm flipV="1">
            <a:off x="5638800" y="3106738"/>
            <a:ext cx="838200" cy="1144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5" name="Line 299"/>
          <p:cNvSpPr>
            <a:spLocks noChangeShapeType="1"/>
          </p:cNvSpPr>
          <p:nvPr/>
        </p:nvSpPr>
        <p:spPr bwMode="auto">
          <a:xfrm flipV="1">
            <a:off x="5638800" y="4251325"/>
            <a:ext cx="8382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6" name="Line 300"/>
          <p:cNvSpPr>
            <a:spLocks noChangeShapeType="1"/>
          </p:cNvSpPr>
          <p:nvPr/>
        </p:nvSpPr>
        <p:spPr bwMode="auto">
          <a:xfrm>
            <a:off x="7315200" y="2036763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7" name="Line 301"/>
          <p:cNvSpPr>
            <a:spLocks noChangeShapeType="1"/>
          </p:cNvSpPr>
          <p:nvPr/>
        </p:nvSpPr>
        <p:spPr bwMode="auto">
          <a:xfrm>
            <a:off x="7315200" y="2724150"/>
            <a:ext cx="5334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8" name="Line 302"/>
          <p:cNvSpPr>
            <a:spLocks noChangeShapeType="1"/>
          </p:cNvSpPr>
          <p:nvPr/>
        </p:nvSpPr>
        <p:spPr bwMode="auto">
          <a:xfrm>
            <a:off x="7315200" y="3103563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9" name="Line 303"/>
          <p:cNvSpPr>
            <a:spLocks noChangeShapeType="1"/>
          </p:cNvSpPr>
          <p:nvPr/>
        </p:nvSpPr>
        <p:spPr bwMode="auto">
          <a:xfrm>
            <a:off x="7315200" y="1660525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0" name="Line 304"/>
          <p:cNvSpPr>
            <a:spLocks noChangeShapeType="1"/>
          </p:cNvSpPr>
          <p:nvPr/>
        </p:nvSpPr>
        <p:spPr bwMode="auto">
          <a:xfrm>
            <a:off x="7315200" y="4251325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1" name="Line 305"/>
          <p:cNvSpPr>
            <a:spLocks noChangeShapeType="1"/>
          </p:cNvSpPr>
          <p:nvPr/>
        </p:nvSpPr>
        <p:spPr bwMode="auto">
          <a:xfrm>
            <a:off x="7315200" y="4938713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2" name="Line 306"/>
          <p:cNvSpPr>
            <a:spLocks noChangeShapeType="1"/>
          </p:cNvSpPr>
          <p:nvPr/>
        </p:nvSpPr>
        <p:spPr bwMode="auto">
          <a:xfrm>
            <a:off x="7315200" y="5318125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3" name="Line 307"/>
          <p:cNvSpPr>
            <a:spLocks noChangeShapeType="1"/>
          </p:cNvSpPr>
          <p:nvPr/>
        </p:nvSpPr>
        <p:spPr bwMode="auto">
          <a:xfrm>
            <a:off x="7315200" y="3875088"/>
            <a:ext cx="533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4" name="Text Box 316"/>
          <p:cNvSpPr txBox="1">
            <a:spLocks noChangeArrowheads="1"/>
          </p:cNvSpPr>
          <p:nvPr/>
        </p:nvSpPr>
        <p:spPr bwMode="auto">
          <a:xfrm>
            <a:off x="611188" y="10525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latin typeface="Arial" charset="0"/>
              </a:rPr>
              <a:t>CPU</a:t>
            </a:r>
          </a:p>
        </p:txBody>
      </p:sp>
      <p:sp>
        <p:nvSpPr>
          <p:cNvPr id="41055" name="Text Box 317"/>
          <p:cNvSpPr txBox="1">
            <a:spLocks noChangeArrowheads="1"/>
          </p:cNvSpPr>
          <p:nvPr/>
        </p:nvSpPr>
        <p:spPr bwMode="auto">
          <a:xfrm>
            <a:off x="7451725" y="981075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>
                <a:latin typeface="Arial" charset="0"/>
              </a:rPr>
              <a:t>内存</a:t>
            </a:r>
          </a:p>
        </p:txBody>
      </p:sp>
      <p:sp>
        <p:nvSpPr>
          <p:cNvPr id="41056" name="Text Box 318"/>
          <p:cNvSpPr txBox="1">
            <a:spLocks noChangeArrowheads="1"/>
          </p:cNvSpPr>
          <p:nvPr/>
        </p:nvSpPr>
        <p:spPr bwMode="auto">
          <a:xfrm>
            <a:off x="2627313" y="1100138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41057" name="Text Box 319"/>
          <p:cNvSpPr txBox="1">
            <a:spLocks noChangeArrowheads="1"/>
          </p:cNvSpPr>
          <p:nvPr/>
        </p:nvSpPr>
        <p:spPr bwMode="auto">
          <a:xfrm>
            <a:off x="4572000" y="1100138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41058" name="Text Box 320"/>
          <p:cNvSpPr txBox="1">
            <a:spLocks noChangeArrowheads="1"/>
          </p:cNvSpPr>
          <p:nvPr/>
        </p:nvSpPr>
        <p:spPr bwMode="auto">
          <a:xfrm>
            <a:off x="6586538" y="1100138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3</a:t>
            </a:r>
            <a:r>
              <a:rPr lang="zh-CN" altLang="en-US" sz="2400">
                <a:latin typeface="Arial" charset="0"/>
              </a:rPr>
              <a:t>级</a:t>
            </a:r>
          </a:p>
        </p:txBody>
      </p:sp>
      <p:sp>
        <p:nvSpPr>
          <p:cNvPr id="41059" name="Rectangle 321"/>
          <p:cNvSpPr>
            <a:spLocks noChangeArrowheads="1"/>
          </p:cNvSpPr>
          <p:nvPr/>
        </p:nvSpPr>
        <p:spPr bwMode="auto">
          <a:xfrm>
            <a:off x="1476375" y="1485900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0" name="Rectangle 322"/>
          <p:cNvSpPr>
            <a:spLocks noChangeArrowheads="1"/>
          </p:cNvSpPr>
          <p:nvPr/>
        </p:nvSpPr>
        <p:spPr bwMode="auto">
          <a:xfrm>
            <a:off x="3492500" y="1485900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1" name="Rectangle 323"/>
          <p:cNvSpPr>
            <a:spLocks noChangeArrowheads="1"/>
          </p:cNvSpPr>
          <p:nvPr/>
        </p:nvSpPr>
        <p:spPr bwMode="auto">
          <a:xfrm>
            <a:off x="5508625" y="1485900"/>
            <a:ext cx="1150938" cy="3960813"/>
          </a:xfrm>
          <a:prstGeom prst="rect">
            <a:avLst/>
          </a:prstGeom>
          <a:noFill/>
          <a:ln w="19050" algn="ctr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Text Box 324"/>
          <p:cNvSpPr txBox="1">
            <a:spLocks noChangeArrowheads="1"/>
          </p:cNvSpPr>
          <p:nvPr/>
        </p:nvSpPr>
        <p:spPr bwMode="auto">
          <a:xfrm>
            <a:off x="1474788" y="10525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41063" name="Text Box 325"/>
          <p:cNvSpPr txBox="1">
            <a:spLocks noChangeArrowheads="1"/>
          </p:cNvSpPr>
          <p:nvPr/>
        </p:nvSpPr>
        <p:spPr bwMode="auto">
          <a:xfrm>
            <a:off x="3490913" y="10525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41064" name="Text Box 326"/>
          <p:cNvSpPr txBox="1">
            <a:spLocks noChangeArrowheads="1"/>
          </p:cNvSpPr>
          <p:nvPr/>
        </p:nvSpPr>
        <p:spPr bwMode="auto">
          <a:xfrm>
            <a:off x="5507038" y="105251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latin typeface="Arial" charset="0"/>
              </a:rPr>
              <a:t>全混洗</a:t>
            </a:r>
          </a:p>
        </p:txBody>
      </p:sp>
      <p:sp>
        <p:nvSpPr>
          <p:cNvPr id="41065" name="Rectangle 327"/>
          <p:cNvSpPr>
            <a:spLocks noChangeArrowheads="1"/>
          </p:cNvSpPr>
          <p:nvPr/>
        </p:nvSpPr>
        <p:spPr bwMode="auto">
          <a:xfrm>
            <a:off x="7845425" y="14843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000</a:t>
            </a:r>
          </a:p>
        </p:txBody>
      </p:sp>
      <p:sp>
        <p:nvSpPr>
          <p:cNvPr id="41066" name="Rectangle 328"/>
          <p:cNvSpPr>
            <a:spLocks noChangeArrowheads="1"/>
          </p:cNvSpPr>
          <p:nvPr/>
        </p:nvSpPr>
        <p:spPr bwMode="auto">
          <a:xfrm>
            <a:off x="7845425" y="18653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001</a:t>
            </a:r>
          </a:p>
        </p:txBody>
      </p:sp>
      <p:sp>
        <p:nvSpPr>
          <p:cNvPr id="41067" name="Rectangle 329"/>
          <p:cNvSpPr>
            <a:spLocks noChangeArrowheads="1"/>
          </p:cNvSpPr>
          <p:nvPr/>
        </p:nvSpPr>
        <p:spPr bwMode="auto">
          <a:xfrm>
            <a:off x="7845425" y="25511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0066FF"/>
                </a:solidFill>
              </a:rPr>
              <a:t>010</a:t>
            </a:r>
          </a:p>
        </p:txBody>
      </p:sp>
      <p:sp>
        <p:nvSpPr>
          <p:cNvPr id="41068" name="Rectangle 330"/>
          <p:cNvSpPr>
            <a:spLocks noChangeArrowheads="1"/>
          </p:cNvSpPr>
          <p:nvPr/>
        </p:nvSpPr>
        <p:spPr bwMode="auto">
          <a:xfrm>
            <a:off x="7845425" y="29321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011</a:t>
            </a:r>
          </a:p>
        </p:txBody>
      </p:sp>
      <p:sp>
        <p:nvSpPr>
          <p:cNvPr id="41069" name="Rectangle 331"/>
          <p:cNvSpPr>
            <a:spLocks noChangeArrowheads="1"/>
          </p:cNvSpPr>
          <p:nvPr/>
        </p:nvSpPr>
        <p:spPr bwMode="auto">
          <a:xfrm>
            <a:off x="7845425" y="36941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100</a:t>
            </a:r>
          </a:p>
        </p:txBody>
      </p:sp>
      <p:sp>
        <p:nvSpPr>
          <p:cNvPr id="41070" name="Rectangle 332"/>
          <p:cNvSpPr>
            <a:spLocks noChangeArrowheads="1"/>
          </p:cNvSpPr>
          <p:nvPr/>
        </p:nvSpPr>
        <p:spPr bwMode="auto">
          <a:xfrm>
            <a:off x="7845425" y="4075113"/>
            <a:ext cx="687388" cy="3063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101</a:t>
            </a:r>
          </a:p>
        </p:txBody>
      </p:sp>
      <p:sp>
        <p:nvSpPr>
          <p:cNvPr id="41071" name="Rectangle 333"/>
          <p:cNvSpPr>
            <a:spLocks noChangeArrowheads="1"/>
          </p:cNvSpPr>
          <p:nvPr/>
        </p:nvSpPr>
        <p:spPr bwMode="auto">
          <a:xfrm>
            <a:off x="7845425" y="4762500"/>
            <a:ext cx="687388" cy="3063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41072" name="Rectangle 334"/>
          <p:cNvSpPr>
            <a:spLocks noChangeArrowheads="1"/>
          </p:cNvSpPr>
          <p:nvPr/>
        </p:nvSpPr>
        <p:spPr bwMode="auto">
          <a:xfrm>
            <a:off x="7845425" y="5143500"/>
            <a:ext cx="687388" cy="3063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kumimoji="1" lang="en-US" altLang="zh-CN" sz="2400"/>
              <a:t>111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E40AEB-B7C0-4523-ACB3-F8546D998C4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5905500"/>
          </a:xfrm>
        </p:spPr>
        <p:txBody>
          <a:bodyPr/>
          <a:lstStyle/>
          <a:p>
            <a:pPr marL="0" indent="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分布式</a:t>
            </a:r>
            <a:r>
              <a:rPr lang="zh-CN" altLang="en-US" smtClean="0"/>
              <a:t>交换网络：</a:t>
            </a:r>
            <a:r>
              <a:rPr lang="en-US" altLang="zh-CN" smtClean="0"/>
              <a:t>Distributed Switched Network</a:t>
            </a:r>
            <a:r>
              <a:rPr lang="zh-CN" altLang="en-US" smtClean="0"/>
              <a:t>，也称为</a:t>
            </a:r>
            <a:r>
              <a:rPr lang="zh-CN" altLang="en-US" smtClean="0">
                <a:solidFill>
                  <a:srgbClr val="006600"/>
                </a:solidFill>
              </a:rPr>
              <a:t>直接网络</a:t>
            </a:r>
            <a:r>
              <a:rPr lang="zh-CN" altLang="en-US" smtClean="0"/>
              <a:t>（</a:t>
            </a:r>
            <a:r>
              <a:rPr lang="en-US" altLang="zh-CN" smtClean="0"/>
              <a:t>Direct Network</a:t>
            </a:r>
            <a:r>
              <a:rPr lang="zh-CN" altLang="en-US" smtClean="0"/>
              <a:t>）。</a:t>
            </a:r>
          </a:p>
          <a:p>
            <a:pPr marL="0" indent="0" eaLnBrk="1" hangingPunct="1">
              <a:spcBef>
                <a:spcPct val="5000"/>
              </a:spcBef>
              <a:buFont typeface="Wingdings" pitchFamily="2" charset="2"/>
              <a:buNone/>
            </a:pPr>
            <a:endParaRPr lang="zh-CN" altLang="en-US" smtClean="0"/>
          </a:p>
          <a:p>
            <a:pPr marL="0" indent="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mtClean="0"/>
              <a:t>将互连网络开关分布到</a:t>
            </a:r>
            <a:r>
              <a:rPr lang="zh-CN" altLang="en-US" smtClean="0">
                <a:solidFill>
                  <a:srgbClr val="FF3300"/>
                </a:solidFill>
              </a:rPr>
              <a:t>终端节点</a:t>
            </a:r>
            <a:r>
              <a:rPr lang="zh-CN" altLang="en-US" smtClean="0"/>
              <a:t>中，使</a:t>
            </a:r>
            <a:r>
              <a:rPr lang="zh-CN" altLang="en-US" smtClean="0">
                <a:solidFill>
                  <a:srgbClr val="0000FF"/>
                </a:solidFill>
              </a:rPr>
              <a:t>交换开关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终端节点设备</a:t>
            </a:r>
            <a:r>
              <a:rPr lang="zh-CN" altLang="en-US" smtClean="0"/>
              <a:t>和它们的</a:t>
            </a:r>
            <a:r>
              <a:rPr lang="zh-CN" altLang="en-US" smtClean="0">
                <a:solidFill>
                  <a:srgbClr val="0000FF"/>
                </a:solidFill>
              </a:rPr>
              <a:t>连接线路</a:t>
            </a:r>
            <a:r>
              <a:rPr lang="zh-CN" altLang="en-US" smtClean="0"/>
              <a:t>构成</a:t>
            </a:r>
            <a:r>
              <a:rPr lang="zh-CN" altLang="en-US" smtClean="0">
                <a:solidFill>
                  <a:srgbClr val="FF3300"/>
                </a:solidFill>
              </a:rPr>
              <a:t>网络节点</a:t>
            </a:r>
            <a:r>
              <a:rPr lang="zh-CN" altLang="en-US" smtClean="0"/>
              <a:t>（</a:t>
            </a:r>
            <a:r>
              <a:rPr lang="en-US" altLang="zh-CN" smtClean="0"/>
              <a:t>network node</a:t>
            </a:r>
            <a:r>
              <a:rPr lang="zh-CN" altLang="en-US" smtClean="0"/>
              <a:t>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779554-32AC-4FB0-91A8-2E64D52B47A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604996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几种流行的互连网络拓扑结构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线性</a:t>
            </a:r>
            <a:r>
              <a:rPr lang="zh-CN" altLang="en-US" smtClean="0"/>
              <a:t>网络拓扑结构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环形</a:t>
            </a:r>
            <a:r>
              <a:rPr lang="zh-CN" altLang="en-US" smtClean="0"/>
              <a:t>网络拓扑结构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网格</a:t>
            </a:r>
            <a:r>
              <a:rPr lang="zh-CN" altLang="en-US" smtClean="0"/>
              <a:t>网络拓扑结构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  <a:r>
              <a:rPr lang="zh-CN" altLang="en-US" smtClean="0"/>
              <a:t>网络拓扑结构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C55CBC-B631-45D5-9A58-DFDD9E22BFA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线性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66"/>
                </a:solidFill>
              </a:rPr>
              <a:t>环形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6096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533400" y="1981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1219200" y="1981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1905000" y="1981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2590800" y="1981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3581400" y="1371600"/>
            <a:ext cx="1524000" cy="1524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Oval 10"/>
          <p:cNvSpPr>
            <a:spLocks noChangeArrowheads="1"/>
          </p:cNvSpPr>
          <p:nvPr/>
        </p:nvSpPr>
        <p:spPr bwMode="auto">
          <a:xfrm>
            <a:off x="4191000" y="1219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4191000" y="2743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Oval 14"/>
          <p:cNvSpPr>
            <a:spLocks noChangeArrowheads="1"/>
          </p:cNvSpPr>
          <p:nvPr/>
        </p:nvSpPr>
        <p:spPr bwMode="auto">
          <a:xfrm>
            <a:off x="4876800" y="160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Oval 15"/>
          <p:cNvSpPr>
            <a:spLocks noChangeArrowheads="1"/>
          </p:cNvSpPr>
          <p:nvPr/>
        </p:nvSpPr>
        <p:spPr bwMode="auto">
          <a:xfrm>
            <a:off x="4876800" y="2362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Oval 16"/>
          <p:cNvSpPr>
            <a:spLocks noChangeArrowheads="1"/>
          </p:cNvSpPr>
          <p:nvPr/>
        </p:nvSpPr>
        <p:spPr bwMode="auto">
          <a:xfrm>
            <a:off x="6019800" y="1371600"/>
            <a:ext cx="1524000" cy="1524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 flipH="1">
            <a:off x="6096000" y="13716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6096000" y="2514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 flipH="1" flipV="1">
            <a:off x="6781800" y="13716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6096000" y="175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 flipH="1">
            <a:off x="6781800" y="17526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 flipH="1" flipV="1">
            <a:off x="6096000" y="17526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Oval 23"/>
          <p:cNvSpPr>
            <a:spLocks noChangeArrowheads="1"/>
          </p:cNvSpPr>
          <p:nvPr/>
        </p:nvSpPr>
        <p:spPr bwMode="auto">
          <a:xfrm>
            <a:off x="6629400" y="1219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Oval 24"/>
          <p:cNvSpPr>
            <a:spLocks noChangeArrowheads="1"/>
          </p:cNvSpPr>
          <p:nvPr/>
        </p:nvSpPr>
        <p:spPr bwMode="auto">
          <a:xfrm>
            <a:off x="6629400" y="2743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Oval 25"/>
          <p:cNvSpPr>
            <a:spLocks noChangeArrowheads="1"/>
          </p:cNvSpPr>
          <p:nvPr/>
        </p:nvSpPr>
        <p:spPr bwMode="auto">
          <a:xfrm>
            <a:off x="5943600" y="160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Oval 26"/>
          <p:cNvSpPr>
            <a:spLocks noChangeArrowheads="1"/>
          </p:cNvSpPr>
          <p:nvPr/>
        </p:nvSpPr>
        <p:spPr bwMode="auto">
          <a:xfrm>
            <a:off x="5943600" y="2362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0" name="Oval 27"/>
          <p:cNvSpPr>
            <a:spLocks noChangeArrowheads="1"/>
          </p:cNvSpPr>
          <p:nvPr/>
        </p:nvSpPr>
        <p:spPr bwMode="auto">
          <a:xfrm>
            <a:off x="7315200" y="160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1" name="Oval 28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2" name="Oval 29"/>
          <p:cNvSpPr>
            <a:spLocks noChangeArrowheads="1"/>
          </p:cNvSpPr>
          <p:nvPr/>
        </p:nvSpPr>
        <p:spPr bwMode="auto">
          <a:xfrm>
            <a:off x="6019800" y="4114800"/>
            <a:ext cx="1524000" cy="15240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3" name="Line 30"/>
          <p:cNvSpPr>
            <a:spLocks noChangeShapeType="1"/>
          </p:cNvSpPr>
          <p:nvPr/>
        </p:nvSpPr>
        <p:spPr bwMode="auto">
          <a:xfrm flipH="1">
            <a:off x="6096000" y="41148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1"/>
          <p:cNvSpPr>
            <a:spLocks noChangeShapeType="1"/>
          </p:cNvSpPr>
          <p:nvPr/>
        </p:nvSpPr>
        <p:spPr bwMode="auto">
          <a:xfrm>
            <a:off x="6096000" y="5257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 flipH="1" flipV="1">
            <a:off x="6781800" y="41148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6" name="Line 33"/>
          <p:cNvSpPr>
            <a:spLocks noChangeShapeType="1"/>
          </p:cNvSpPr>
          <p:nvPr/>
        </p:nvSpPr>
        <p:spPr bwMode="auto">
          <a:xfrm>
            <a:off x="6096000" y="4495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7" name="Line 34"/>
          <p:cNvSpPr>
            <a:spLocks noChangeShapeType="1"/>
          </p:cNvSpPr>
          <p:nvPr/>
        </p:nvSpPr>
        <p:spPr bwMode="auto">
          <a:xfrm flipH="1">
            <a:off x="6781800" y="44958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5"/>
          <p:cNvSpPr>
            <a:spLocks noChangeShapeType="1"/>
          </p:cNvSpPr>
          <p:nvPr/>
        </p:nvSpPr>
        <p:spPr bwMode="auto">
          <a:xfrm flipH="1" flipV="1">
            <a:off x="6096000" y="4495800"/>
            <a:ext cx="685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6"/>
          <p:cNvSpPr>
            <a:spLocks noChangeShapeType="1"/>
          </p:cNvSpPr>
          <p:nvPr/>
        </p:nvSpPr>
        <p:spPr bwMode="auto">
          <a:xfrm>
            <a:off x="6781800" y="4114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7"/>
          <p:cNvSpPr>
            <a:spLocks noChangeShapeType="1"/>
          </p:cNvSpPr>
          <p:nvPr/>
        </p:nvSpPr>
        <p:spPr bwMode="auto">
          <a:xfrm>
            <a:off x="6172200" y="4538663"/>
            <a:ext cx="12954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 flipV="1">
            <a:off x="6096000" y="4495800"/>
            <a:ext cx="1371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2" name="Oval 39"/>
          <p:cNvSpPr>
            <a:spLocks noChangeArrowheads="1"/>
          </p:cNvSpPr>
          <p:nvPr/>
        </p:nvSpPr>
        <p:spPr bwMode="auto">
          <a:xfrm>
            <a:off x="6629400" y="3962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3" name="Oval 40"/>
          <p:cNvSpPr>
            <a:spLocks noChangeArrowheads="1"/>
          </p:cNvSpPr>
          <p:nvPr/>
        </p:nvSpPr>
        <p:spPr bwMode="auto">
          <a:xfrm>
            <a:off x="6629400" y="5486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4" name="Oval 41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5" name="Oval 42"/>
          <p:cNvSpPr>
            <a:spLocks noChangeArrowheads="1"/>
          </p:cNvSpPr>
          <p:nvPr/>
        </p:nvSpPr>
        <p:spPr bwMode="auto">
          <a:xfrm>
            <a:off x="5943600" y="5105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6" name="Oval 43"/>
          <p:cNvSpPr>
            <a:spLocks noChangeArrowheads="1"/>
          </p:cNvSpPr>
          <p:nvPr/>
        </p:nvSpPr>
        <p:spPr bwMode="auto">
          <a:xfrm>
            <a:off x="7315200" y="4343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7" name="Oval 44"/>
          <p:cNvSpPr>
            <a:spLocks noChangeArrowheads="1"/>
          </p:cNvSpPr>
          <p:nvPr/>
        </p:nvSpPr>
        <p:spPr bwMode="auto">
          <a:xfrm>
            <a:off x="7315200" y="5105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8" name="Line 45"/>
          <p:cNvSpPr>
            <a:spLocks noChangeShapeType="1"/>
          </p:cNvSpPr>
          <p:nvPr/>
        </p:nvSpPr>
        <p:spPr bwMode="auto">
          <a:xfrm flipH="1">
            <a:off x="3657600" y="4114800"/>
            <a:ext cx="685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9" name="Line 46"/>
          <p:cNvSpPr>
            <a:spLocks noChangeShapeType="1"/>
          </p:cNvSpPr>
          <p:nvPr/>
        </p:nvSpPr>
        <p:spPr bwMode="auto">
          <a:xfrm>
            <a:off x="4343400" y="4114800"/>
            <a:ext cx="685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0" name="Line 47"/>
          <p:cNvSpPr>
            <a:spLocks noChangeShapeType="1"/>
          </p:cNvSpPr>
          <p:nvPr/>
        </p:nvSpPr>
        <p:spPr bwMode="auto">
          <a:xfrm flipH="1">
            <a:off x="3352800" y="4953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1" name="Line 48"/>
          <p:cNvSpPr>
            <a:spLocks noChangeShapeType="1"/>
          </p:cNvSpPr>
          <p:nvPr/>
        </p:nvSpPr>
        <p:spPr bwMode="auto">
          <a:xfrm>
            <a:off x="3657600" y="4953000"/>
            <a:ext cx="381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2" name="Line 49"/>
          <p:cNvSpPr>
            <a:spLocks noChangeShapeType="1"/>
          </p:cNvSpPr>
          <p:nvPr/>
        </p:nvSpPr>
        <p:spPr bwMode="auto">
          <a:xfrm flipH="1">
            <a:off x="4724400" y="4953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3" name="Line 50"/>
          <p:cNvSpPr>
            <a:spLocks noChangeShapeType="1"/>
          </p:cNvSpPr>
          <p:nvPr/>
        </p:nvSpPr>
        <p:spPr bwMode="auto">
          <a:xfrm>
            <a:off x="5029200" y="4953000"/>
            <a:ext cx="381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4" name="Oval 51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5" name="Oval 52"/>
          <p:cNvSpPr>
            <a:spLocks noChangeArrowheads="1"/>
          </p:cNvSpPr>
          <p:nvPr/>
        </p:nvSpPr>
        <p:spPr bwMode="auto">
          <a:xfrm>
            <a:off x="3505200" y="48006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6" name="Oval 53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7" name="Oval 54"/>
          <p:cNvSpPr>
            <a:spLocks noChangeArrowheads="1"/>
          </p:cNvSpPr>
          <p:nvPr/>
        </p:nvSpPr>
        <p:spPr bwMode="auto">
          <a:xfrm>
            <a:off x="3886200" y="541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8" name="Oval 55"/>
          <p:cNvSpPr>
            <a:spLocks noChangeArrowheads="1"/>
          </p:cNvSpPr>
          <p:nvPr/>
        </p:nvSpPr>
        <p:spPr bwMode="auto">
          <a:xfrm>
            <a:off x="4876800" y="48006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9" name="Oval 56"/>
          <p:cNvSpPr>
            <a:spLocks noChangeArrowheads="1"/>
          </p:cNvSpPr>
          <p:nvPr/>
        </p:nvSpPr>
        <p:spPr bwMode="auto">
          <a:xfrm>
            <a:off x="4572000" y="541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0" name="Oval 57"/>
          <p:cNvSpPr>
            <a:spLocks noChangeArrowheads="1"/>
          </p:cNvSpPr>
          <p:nvPr/>
        </p:nvSpPr>
        <p:spPr bwMode="auto">
          <a:xfrm>
            <a:off x="5257800" y="5410200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1" name="Text Box 58"/>
          <p:cNvSpPr txBox="1">
            <a:spLocks noChangeArrowheads="1"/>
          </p:cNvSpPr>
          <p:nvPr/>
        </p:nvSpPr>
        <p:spPr bwMode="auto">
          <a:xfrm>
            <a:off x="990600" y="3048000"/>
            <a:ext cx="1447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线性阵列</a:t>
            </a:r>
          </a:p>
        </p:txBody>
      </p:sp>
      <p:sp>
        <p:nvSpPr>
          <p:cNvPr id="44092" name="Text Box 59"/>
          <p:cNvSpPr txBox="1">
            <a:spLocks noChangeArrowheads="1"/>
          </p:cNvSpPr>
          <p:nvPr/>
        </p:nvSpPr>
        <p:spPr bwMode="auto">
          <a:xfrm>
            <a:off x="3657600" y="3048000"/>
            <a:ext cx="1371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环</a:t>
            </a:r>
          </a:p>
        </p:txBody>
      </p:sp>
      <p:sp>
        <p:nvSpPr>
          <p:cNvPr id="44093" name="Text Box 60"/>
          <p:cNvSpPr txBox="1">
            <a:spLocks noChangeArrowheads="1"/>
          </p:cNvSpPr>
          <p:nvPr/>
        </p:nvSpPr>
        <p:spPr bwMode="auto">
          <a:xfrm>
            <a:off x="5867400" y="3048000"/>
            <a:ext cx="1905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循环移数网</a:t>
            </a:r>
          </a:p>
        </p:txBody>
      </p:sp>
      <p:sp>
        <p:nvSpPr>
          <p:cNvPr id="44094" name="Text Box 61"/>
          <p:cNvSpPr txBox="1">
            <a:spLocks noChangeArrowheads="1"/>
          </p:cNvSpPr>
          <p:nvPr/>
        </p:nvSpPr>
        <p:spPr bwMode="auto">
          <a:xfrm>
            <a:off x="6019800" y="5791200"/>
            <a:ext cx="1447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全连接网</a:t>
            </a:r>
          </a:p>
        </p:txBody>
      </p:sp>
      <p:sp>
        <p:nvSpPr>
          <p:cNvPr id="44095" name="Text Box 62"/>
          <p:cNvSpPr txBox="1">
            <a:spLocks noChangeArrowheads="1"/>
          </p:cNvSpPr>
          <p:nvPr/>
        </p:nvSpPr>
        <p:spPr bwMode="auto">
          <a:xfrm>
            <a:off x="3657600" y="5791200"/>
            <a:ext cx="1371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二叉树</a:t>
            </a:r>
          </a:p>
        </p:txBody>
      </p:sp>
      <p:sp>
        <p:nvSpPr>
          <p:cNvPr id="44096" name="Text Box 63"/>
          <p:cNvSpPr txBox="1">
            <a:spLocks noChangeArrowheads="1"/>
          </p:cNvSpPr>
          <p:nvPr/>
        </p:nvSpPr>
        <p:spPr bwMode="auto">
          <a:xfrm>
            <a:off x="1295400" y="6248400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一维</a:t>
            </a:r>
          </a:p>
        </p:txBody>
      </p:sp>
      <p:sp>
        <p:nvSpPr>
          <p:cNvPr id="44097" name="Text Box 64"/>
          <p:cNvSpPr txBox="1">
            <a:spLocks noChangeArrowheads="1"/>
          </p:cNvSpPr>
          <p:nvPr/>
        </p:nvSpPr>
        <p:spPr bwMode="auto">
          <a:xfrm>
            <a:off x="3810000" y="6248400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二维</a:t>
            </a:r>
          </a:p>
        </p:txBody>
      </p:sp>
      <p:sp>
        <p:nvSpPr>
          <p:cNvPr id="44098" name="Text Box 65"/>
          <p:cNvSpPr txBox="1">
            <a:spLocks noChangeArrowheads="1"/>
          </p:cNvSpPr>
          <p:nvPr/>
        </p:nvSpPr>
        <p:spPr bwMode="auto">
          <a:xfrm>
            <a:off x="6324600" y="6248400"/>
            <a:ext cx="990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三维</a:t>
            </a:r>
          </a:p>
        </p:txBody>
      </p:sp>
      <p:sp>
        <p:nvSpPr>
          <p:cNvPr id="44099" name="Line 66"/>
          <p:cNvSpPr>
            <a:spLocks noChangeShapeType="1"/>
          </p:cNvSpPr>
          <p:nvPr/>
        </p:nvSpPr>
        <p:spPr bwMode="auto">
          <a:xfrm>
            <a:off x="3048000" y="990600"/>
            <a:ext cx="0" cy="563880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67"/>
          <p:cNvSpPr>
            <a:spLocks noChangeShapeType="1"/>
          </p:cNvSpPr>
          <p:nvPr/>
        </p:nvSpPr>
        <p:spPr bwMode="auto">
          <a:xfrm>
            <a:off x="5715000" y="990600"/>
            <a:ext cx="0" cy="563880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01" name="Text Box 68"/>
          <p:cNvSpPr txBox="1">
            <a:spLocks noChangeArrowheads="1"/>
          </p:cNvSpPr>
          <p:nvPr/>
        </p:nvSpPr>
        <p:spPr bwMode="auto">
          <a:xfrm>
            <a:off x="838200" y="2438400"/>
            <a:ext cx="1752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流水线系统</a:t>
            </a:r>
          </a:p>
        </p:txBody>
      </p:sp>
      <p:sp>
        <p:nvSpPr>
          <p:cNvPr id="44102" name="Freeform 69"/>
          <p:cNvSpPr>
            <a:spLocks/>
          </p:cNvSpPr>
          <p:nvPr/>
        </p:nvSpPr>
        <p:spPr bwMode="auto">
          <a:xfrm>
            <a:off x="381000" y="1066800"/>
            <a:ext cx="7696200" cy="5181600"/>
          </a:xfrm>
          <a:custGeom>
            <a:avLst/>
            <a:gdLst>
              <a:gd name="T0" fmla="*/ 0 w 4848"/>
              <a:gd name="T1" fmla="*/ 0 h 3168"/>
              <a:gd name="T2" fmla="*/ 4848 w 4848"/>
              <a:gd name="T3" fmla="*/ 0 h 3168"/>
              <a:gd name="T4" fmla="*/ 4848 w 4848"/>
              <a:gd name="T5" fmla="*/ 3168 h 3168"/>
              <a:gd name="T6" fmla="*/ 3408 w 4848"/>
              <a:gd name="T7" fmla="*/ 3168 h 3168"/>
              <a:gd name="T8" fmla="*/ 3408 w 4848"/>
              <a:gd name="T9" fmla="*/ 1584 h 3168"/>
              <a:gd name="T10" fmla="*/ 0 w 4848"/>
              <a:gd name="T11" fmla="*/ 1584 h 3168"/>
              <a:gd name="T12" fmla="*/ 0 w 4848"/>
              <a:gd name="T13" fmla="*/ 0 h 3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48"/>
              <a:gd name="T22" fmla="*/ 0 h 3168"/>
              <a:gd name="T23" fmla="*/ 4848 w 4848"/>
              <a:gd name="T24" fmla="*/ 3168 h 3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48" h="3168">
                <a:moveTo>
                  <a:pt x="0" y="0"/>
                </a:moveTo>
                <a:lnTo>
                  <a:pt x="4848" y="0"/>
                </a:lnTo>
                <a:lnTo>
                  <a:pt x="4848" y="3168"/>
                </a:lnTo>
                <a:lnTo>
                  <a:pt x="3408" y="3168"/>
                </a:lnTo>
                <a:lnTo>
                  <a:pt x="3408" y="1584"/>
                </a:lnTo>
                <a:lnTo>
                  <a:pt x="0" y="15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03" name="Text Box 70"/>
          <p:cNvSpPr txBox="1">
            <a:spLocks noChangeArrowheads="1"/>
          </p:cNvSpPr>
          <p:nvPr/>
        </p:nvSpPr>
        <p:spPr bwMode="auto">
          <a:xfrm>
            <a:off x="8077200" y="2365375"/>
            <a:ext cx="533400" cy="22828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对称拓扑结构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FAA12-95BC-42B4-8419-FD3AD7B75AA5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网格</a:t>
            </a:r>
          </a:p>
        </p:txBody>
      </p:sp>
      <p:sp>
        <p:nvSpPr>
          <p:cNvPr id="45061" name="AutoShape 71"/>
          <p:cNvSpPr>
            <a:spLocks noChangeArrowheads="1"/>
          </p:cNvSpPr>
          <p:nvPr/>
        </p:nvSpPr>
        <p:spPr bwMode="auto">
          <a:xfrm>
            <a:off x="2971800" y="2017713"/>
            <a:ext cx="2438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72"/>
          <p:cNvSpPr>
            <a:spLocks noChangeArrowheads="1"/>
          </p:cNvSpPr>
          <p:nvPr/>
        </p:nvSpPr>
        <p:spPr bwMode="auto">
          <a:xfrm rot="-5400000">
            <a:off x="2286000" y="2779713"/>
            <a:ext cx="2514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3"/>
          <p:cNvSpPr>
            <a:spLocks noChangeArrowheads="1"/>
          </p:cNvSpPr>
          <p:nvPr/>
        </p:nvSpPr>
        <p:spPr bwMode="auto">
          <a:xfrm rot="-5400000">
            <a:off x="2971800" y="2779713"/>
            <a:ext cx="2514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AutoShape 74"/>
          <p:cNvSpPr>
            <a:spLocks noChangeArrowheads="1"/>
          </p:cNvSpPr>
          <p:nvPr/>
        </p:nvSpPr>
        <p:spPr bwMode="auto">
          <a:xfrm rot="-5400000">
            <a:off x="3657600" y="2779713"/>
            <a:ext cx="25146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AutoShape 75"/>
          <p:cNvSpPr>
            <a:spLocks noChangeArrowheads="1"/>
          </p:cNvSpPr>
          <p:nvPr/>
        </p:nvSpPr>
        <p:spPr bwMode="auto">
          <a:xfrm>
            <a:off x="2971800" y="2703513"/>
            <a:ext cx="2438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Oval 76"/>
          <p:cNvSpPr>
            <a:spLocks noChangeArrowheads="1"/>
          </p:cNvSpPr>
          <p:nvPr/>
        </p:nvSpPr>
        <p:spPr bwMode="auto">
          <a:xfrm>
            <a:off x="32004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Oval 77"/>
          <p:cNvSpPr>
            <a:spLocks noChangeArrowheads="1"/>
          </p:cNvSpPr>
          <p:nvPr/>
        </p:nvSpPr>
        <p:spPr bwMode="auto">
          <a:xfrm>
            <a:off x="38862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Oval 78"/>
          <p:cNvSpPr>
            <a:spLocks noChangeArrowheads="1"/>
          </p:cNvSpPr>
          <p:nvPr/>
        </p:nvSpPr>
        <p:spPr bwMode="auto">
          <a:xfrm>
            <a:off x="45720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AutoShape 79"/>
          <p:cNvSpPr>
            <a:spLocks noChangeArrowheads="1"/>
          </p:cNvSpPr>
          <p:nvPr/>
        </p:nvSpPr>
        <p:spPr bwMode="auto">
          <a:xfrm>
            <a:off x="2971800" y="3389313"/>
            <a:ext cx="2438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Oval 80"/>
          <p:cNvSpPr>
            <a:spLocks noChangeArrowheads="1"/>
          </p:cNvSpPr>
          <p:nvPr/>
        </p:nvSpPr>
        <p:spPr bwMode="auto">
          <a:xfrm>
            <a:off x="32004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Oval 81"/>
          <p:cNvSpPr>
            <a:spLocks noChangeArrowheads="1"/>
          </p:cNvSpPr>
          <p:nvPr/>
        </p:nvSpPr>
        <p:spPr bwMode="auto">
          <a:xfrm>
            <a:off x="38862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Oval 82"/>
          <p:cNvSpPr>
            <a:spLocks noChangeArrowheads="1"/>
          </p:cNvSpPr>
          <p:nvPr/>
        </p:nvSpPr>
        <p:spPr bwMode="auto">
          <a:xfrm>
            <a:off x="45720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Oval 83"/>
          <p:cNvSpPr>
            <a:spLocks noChangeArrowheads="1"/>
          </p:cNvSpPr>
          <p:nvPr/>
        </p:nvSpPr>
        <p:spPr bwMode="auto">
          <a:xfrm>
            <a:off x="32004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Oval 84"/>
          <p:cNvSpPr>
            <a:spLocks noChangeArrowheads="1"/>
          </p:cNvSpPr>
          <p:nvPr/>
        </p:nvSpPr>
        <p:spPr bwMode="auto">
          <a:xfrm>
            <a:off x="38862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Oval 85"/>
          <p:cNvSpPr>
            <a:spLocks noChangeArrowheads="1"/>
          </p:cNvSpPr>
          <p:nvPr/>
        </p:nvSpPr>
        <p:spPr bwMode="auto">
          <a:xfrm>
            <a:off x="45720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AutoShape 86"/>
          <p:cNvSpPr>
            <a:spLocks noChangeArrowheads="1"/>
          </p:cNvSpPr>
          <p:nvPr/>
        </p:nvSpPr>
        <p:spPr bwMode="auto">
          <a:xfrm rot="-5400000">
            <a:off x="5105400" y="2932113"/>
            <a:ext cx="2819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AutoShape 87"/>
          <p:cNvSpPr>
            <a:spLocks noChangeArrowheads="1"/>
          </p:cNvSpPr>
          <p:nvPr/>
        </p:nvSpPr>
        <p:spPr bwMode="auto">
          <a:xfrm rot="-5400000">
            <a:off x="5791200" y="2932113"/>
            <a:ext cx="2819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AutoShape 88"/>
          <p:cNvSpPr>
            <a:spLocks noChangeArrowheads="1"/>
          </p:cNvSpPr>
          <p:nvPr/>
        </p:nvSpPr>
        <p:spPr bwMode="auto">
          <a:xfrm rot="-5400000">
            <a:off x="6477000" y="2932113"/>
            <a:ext cx="281940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AutoShape 89"/>
          <p:cNvSpPr>
            <a:spLocks/>
          </p:cNvSpPr>
          <p:nvPr/>
        </p:nvSpPr>
        <p:spPr bwMode="auto">
          <a:xfrm>
            <a:off x="8001000" y="2398713"/>
            <a:ext cx="304800" cy="381000"/>
          </a:xfrm>
          <a:prstGeom prst="rightBracket">
            <a:avLst>
              <a:gd name="adj" fmla="val 625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AutoShape 90"/>
          <p:cNvSpPr>
            <a:spLocks/>
          </p:cNvSpPr>
          <p:nvPr/>
        </p:nvSpPr>
        <p:spPr bwMode="auto">
          <a:xfrm>
            <a:off x="8001000" y="3160713"/>
            <a:ext cx="304800" cy="381000"/>
          </a:xfrm>
          <a:prstGeom prst="rightBracket">
            <a:avLst>
              <a:gd name="adj" fmla="val 625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1" name="AutoShape 91"/>
          <p:cNvSpPr>
            <a:spLocks/>
          </p:cNvSpPr>
          <p:nvPr/>
        </p:nvSpPr>
        <p:spPr bwMode="auto">
          <a:xfrm flipH="1">
            <a:off x="5867400" y="2779713"/>
            <a:ext cx="304800" cy="381000"/>
          </a:xfrm>
          <a:prstGeom prst="rightBracket">
            <a:avLst>
              <a:gd name="adj" fmla="val 625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92"/>
          <p:cNvSpPr>
            <a:spLocks/>
          </p:cNvSpPr>
          <p:nvPr/>
        </p:nvSpPr>
        <p:spPr bwMode="auto">
          <a:xfrm flipH="1">
            <a:off x="5867400" y="3541713"/>
            <a:ext cx="304800" cy="381000"/>
          </a:xfrm>
          <a:prstGeom prst="rightBracket">
            <a:avLst>
              <a:gd name="adj" fmla="val 625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Line 93"/>
          <p:cNvSpPr>
            <a:spLocks noChangeShapeType="1"/>
          </p:cNvSpPr>
          <p:nvPr/>
        </p:nvSpPr>
        <p:spPr bwMode="auto">
          <a:xfrm flipH="1">
            <a:off x="5791200" y="23987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94"/>
          <p:cNvSpPr>
            <a:spLocks noChangeShapeType="1"/>
          </p:cNvSpPr>
          <p:nvPr/>
        </p:nvSpPr>
        <p:spPr bwMode="auto">
          <a:xfrm>
            <a:off x="6172200" y="2779713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95"/>
          <p:cNvSpPr>
            <a:spLocks noChangeShapeType="1"/>
          </p:cNvSpPr>
          <p:nvPr/>
        </p:nvSpPr>
        <p:spPr bwMode="auto">
          <a:xfrm>
            <a:off x="6172200" y="3160713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96"/>
          <p:cNvSpPr>
            <a:spLocks noChangeShapeType="1"/>
          </p:cNvSpPr>
          <p:nvPr/>
        </p:nvSpPr>
        <p:spPr bwMode="auto">
          <a:xfrm flipH="1">
            <a:off x="6172200" y="3541713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97"/>
          <p:cNvSpPr>
            <a:spLocks noChangeShapeType="1"/>
          </p:cNvSpPr>
          <p:nvPr/>
        </p:nvSpPr>
        <p:spPr bwMode="auto">
          <a:xfrm>
            <a:off x="6172200" y="3922713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Arc 98"/>
          <p:cNvSpPr>
            <a:spLocks/>
          </p:cNvSpPr>
          <p:nvPr/>
        </p:nvSpPr>
        <p:spPr bwMode="auto">
          <a:xfrm rot="5400000">
            <a:off x="8305800" y="3541713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810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Arc 99"/>
          <p:cNvSpPr>
            <a:spLocks/>
          </p:cNvSpPr>
          <p:nvPr/>
        </p:nvSpPr>
        <p:spPr bwMode="auto">
          <a:xfrm rot="5400000" flipH="1" flipV="1">
            <a:off x="5753100" y="1522413"/>
            <a:ext cx="457200" cy="381000"/>
          </a:xfrm>
          <a:custGeom>
            <a:avLst/>
            <a:gdLst>
              <a:gd name="T0" fmla="*/ 0 w 21600"/>
              <a:gd name="T1" fmla="*/ 0 h 21600"/>
              <a:gd name="T2" fmla="*/ 4572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Line 100"/>
          <p:cNvSpPr>
            <a:spLocks noChangeShapeType="1"/>
          </p:cNvSpPr>
          <p:nvPr/>
        </p:nvSpPr>
        <p:spPr bwMode="auto">
          <a:xfrm>
            <a:off x="5791200" y="19415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101"/>
          <p:cNvSpPr>
            <a:spLocks noChangeShapeType="1"/>
          </p:cNvSpPr>
          <p:nvPr/>
        </p:nvSpPr>
        <p:spPr bwMode="auto">
          <a:xfrm>
            <a:off x="6172200" y="14843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102"/>
          <p:cNvSpPr>
            <a:spLocks noChangeShapeType="1"/>
          </p:cNvSpPr>
          <p:nvPr/>
        </p:nvSpPr>
        <p:spPr bwMode="auto">
          <a:xfrm flipV="1">
            <a:off x="8686800" y="186531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Arc 103"/>
          <p:cNvSpPr>
            <a:spLocks/>
          </p:cNvSpPr>
          <p:nvPr/>
        </p:nvSpPr>
        <p:spPr bwMode="auto">
          <a:xfrm rot="16200000" flipV="1">
            <a:off x="8305800" y="1484313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810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4" name="Oval 104"/>
          <p:cNvSpPr>
            <a:spLocks noChangeArrowheads="1"/>
          </p:cNvSpPr>
          <p:nvPr/>
        </p:nvSpPr>
        <p:spPr bwMode="auto">
          <a:xfrm>
            <a:off x="6172200" y="3008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5" name="Oval 105"/>
          <p:cNvSpPr>
            <a:spLocks noChangeArrowheads="1"/>
          </p:cNvSpPr>
          <p:nvPr/>
        </p:nvSpPr>
        <p:spPr bwMode="auto">
          <a:xfrm>
            <a:off x="6858000" y="3008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Oval 106"/>
          <p:cNvSpPr>
            <a:spLocks noChangeArrowheads="1"/>
          </p:cNvSpPr>
          <p:nvPr/>
        </p:nvSpPr>
        <p:spPr bwMode="auto">
          <a:xfrm>
            <a:off x="7543800" y="3008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Oval 107"/>
          <p:cNvSpPr>
            <a:spLocks noChangeArrowheads="1"/>
          </p:cNvSpPr>
          <p:nvPr/>
        </p:nvSpPr>
        <p:spPr bwMode="auto">
          <a:xfrm>
            <a:off x="6172200" y="3770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Oval 108"/>
          <p:cNvSpPr>
            <a:spLocks noChangeArrowheads="1"/>
          </p:cNvSpPr>
          <p:nvPr/>
        </p:nvSpPr>
        <p:spPr bwMode="auto">
          <a:xfrm>
            <a:off x="6858000" y="3770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9" name="Oval 109"/>
          <p:cNvSpPr>
            <a:spLocks noChangeArrowheads="1"/>
          </p:cNvSpPr>
          <p:nvPr/>
        </p:nvSpPr>
        <p:spPr bwMode="auto">
          <a:xfrm>
            <a:off x="7543800" y="3770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0" name="Oval 110"/>
          <p:cNvSpPr>
            <a:spLocks noChangeArrowheads="1"/>
          </p:cNvSpPr>
          <p:nvPr/>
        </p:nvSpPr>
        <p:spPr bwMode="auto">
          <a:xfrm>
            <a:off x="61722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1" name="Oval 111"/>
          <p:cNvSpPr>
            <a:spLocks noChangeArrowheads="1"/>
          </p:cNvSpPr>
          <p:nvPr/>
        </p:nvSpPr>
        <p:spPr bwMode="auto">
          <a:xfrm>
            <a:off x="68580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2" name="Oval 112"/>
          <p:cNvSpPr>
            <a:spLocks noChangeArrowheads="1"/>
          </p:cNvSpPr>
          <p:nvPr/>
        </p:nvSpPr>
        <p:spPr bwMode="auto">
          <a:xfrm>
            <a:off x="75438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3" name="Line 113"/>
          <p:cNvSpPr>
            <a:spLocks noChangeShapeType="1"/>
          </p:cNvSpPr>
          <p:nvPr/>
        </p:nvSpPr>
        <p:spPr bwMode="auto">
          <a:xfrm>
            <a:off x="457200" y="23987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114"/>
          <p:cNvSpPr>
            <a:spLocks noChangeShapeType="1"/>
          </p:cNvSpPr>
          <p:nvPr/>
        </p:nvSpPr>
        <p:spPr bwMode="auto">
          <a:xfrm>
            <a:off x="457200" y="30845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115"/>
          <p:cNvSpPr>
            <a:spLocks noChangeShapeType="1"/>
          </p:cNvSpPr>
          <p:nvPr/>
        </p:nvSpPr>
        <p:spPr bwMode="auto">
          <a:xfrm>
            <a:off x="457200" y="37703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116"/>
          <p:cNvSpPr>
            <a:spLocks noChangeShapeType="1"/>
          </p:cNvSpPr>
          <p:nvPr/>
        </p:nvSpPr>
        <p:spPr bwMode="auto">
          <a:xfrm rot="-5400000">
            <a:off x="-266700" y="30464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117"/>
          <p:cNvSpPr>
            <a:spLocks noChangeShapeType="1"/>
          </p:cNvSpPr>
          <p:nvPr/>
        </p:nvSpPr>
        <p:spPr bwMode="auto">
          <a:xfrm rot="-5400000">
            <a:off x="419100" y="30464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118"/>
          <p:cNvSpPr>
            <a:spLocks noChangeShapeType="1"/>
          </p:cNvSpPr>
          <p:nvPr/>
        </p:nvSpPr>
        <p:spPr bwMode="auto">
          <a:xfrm rot="-5400000">
            <a:off x="1104900" y="3046413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9" name="Oval 119"/>
          <p:cNvSpPr>
            <a:spLocks noChangeArrowheads="1"/>
          </p:cNvSpPr>
          <p:nvPr/>
        </p:nvSpPr>
        <p:spPr bwMode="auto">
          <a:xfrm>
            <a:off x="6858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Oval 120"/>
          <p:cNvSpPr>
            <a:spLocks noChangeArrowheads="1"/>
          </p:cNvSpPr>
          <p:nvPr/>
        </p:nvSpPr>
        <p:spPr bwMode="auto">
          <a:xfrm>
            <a:off x="13716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Oval 121"/>
          <p:cNvSpPr>
            <a:spLocks noChangeArrowheads="1"/>
          </p:cNvSpPr>
          <p:nvPr/>
        </p:nvSpPr>
        <p:spPr bwMode="auto">
          <a:xfrm>
            <a:off x="2057400" y="29321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Oval 122"/>
          <p:cNvSpPr>
            <a:spLocks noChangeArrowheads="1"/>
          </p:cNvSpPr>
          <p:nvPr/>
        </p:nvSpPr>
        <p:spPr bwMode="auto">
          <a:xfrm>
            <a:off x="6858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Oval 123"/>
          <p:cNvSpPr>
            <a:spLocks noChangeArrowheads="1"/>
          </p:cNvSpPr>
          <p:nvPr/>
        </p:nvSpPr>
        <p:spPr bwMode="auto">
          <a:xfrm>
            <a:off x="13716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4" name="Oval 124"/>
          <p:cNvSpPr>
            <a:spLocks noChangeArrowheads="1"/>
          </p:cNvSpPr>
          <p:nvPr/>
        </p:nvSpPr>
        <p:spPr bwMode="auto">
          <a:xfrm>
            <a:off x="2057400" y="36179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5" name="Oval 125"/>
          <p:cNvSpPr>
            <a:spLocks noChangeArrowheads="1"/>
          </p:cNvSpPr>
          <p:nvPr/>
        </p:nvSpPr>
        <p:spPr bwMode="auto">
          <a:xfrm>
            <a:off x="6858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Oval 126"/>
          <p:cNvSpPr>
            <a:spLocks noChangeArrowheads="1"/>
          </p:cNvSpPr>
          <p:nvPr/>
        </p:nvSpPr>
        <p:spPr bwMode="auto">
          <a:xfrm>
            <a:off x="13716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7" name="Oval 127"/>
          <p:cNvSpPr>
            <a:spLocks noChangeArrowheads="1"/>
          </p:cNvSpPr>
          <p:nvPr/>
        </p:nvSpPr>
        <p:spPr bwMode="auto">
          <a:xfrm>
            <a:off x="2057400" y="2246313"/>
            <a:ext cx="304800" cy="304800"/>
          </a:xfrm>
          <a:prstGeom prst="ellipse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8" name="Text Box 128"/>
          <p:cNvSpPr txBox="1">
            <a:spLocks noChangeArrowheads="1"/>
          </p:cNvSpPr>
          <p:nvPr/>
        </p:nvSpPr>
        <p:spPr bwMode="auto">
          <a:xfrm>
            <a:off x="609600" y="4532313"/>
            <a:ext cx="1752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网格型网</a:t>
            </a:r>
          </a:p>
        </p:txBody>
      </p:sp>
      <p:sp>
        <p:nvSpPr>
          <p:cNvPr id="45119" name="Text Box 129"/>
          <p:cNvSpPr txBox="1">
            <a:spLocks noChangeArrowheads="1"/>
          </p:cNvSpPr>
          <p:nvPr/>
        </p:nvSpPr>
        <p:spPr bwMode="auto">
          <a:xfrm>
            <a:off x="3276600" y="4532313"/>
            <a:ext cx="17526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圆环体网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圆环体卷绕</a:t>
            </a:r>
          </a:p>
        </p:txBody>
      </p:sp>
      <p:sp>
        <p:nvSpPr>
          <p:cNvPr id="45120" name="Text Box 130"/>
          <p:cNvSpPr txBox="1">
            <a:spLocks noChangeArrowheads="1"/>
          </p:cNvSpPr>
          <p:nvPr/>
        </p:nvSpPr>
        <p:spPr bwMode="auto">
          <a:xfrm>
            <a:off x="6172200" y="4532313"/>
            <a:ext cx="2743200" cy="11874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Illiac</a:t>
            </a:r>
            <a:r>
              <a:rPr lang="zh-CN" altLang="en-US" sz="2400">
                <a:solidFill>
                  <a:srgbClr val="0000FF"/>
                </a:solidFill>
              </a:rPr>
              <a:t>网</a:t>
            </a:r>
          </a:p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列间</a:t>
            </a:r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圆环体卷绕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，</a:t>
            </a:r>
          </a:p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行间</a:t>
            </a:r>
            <a:r>
              <a:rPr lang="zh-CN" altLang="en-US" sz="2400">
                <a:solidFill>
                  <a:srgbClr val="FF0066"/>
                </a:solidFill>
                <a:latin typeface="Arial" charset="0"/>
              </a:rPr>
              <a:t>网格卷绕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276B44-79F0-4AFA-AD73-285E80671BB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</a:p>
        </p:txBody>
      </p:sp>
      <p:sp>
        <p:nvSpPr>
          <p:cNvPr id="46085" name="AutoShape 64"/>
          <p:cNvSpPr>
            <a:spLocks noChangeArrowheads="1"/>
          </p:cNvSpPr>
          <p:nvPr/>
        </p:nvSpPr>
        <p:spPr bwMode="auto">
          <a:xfrm>
            <a:off x="7391400" y="1489075"/>
            <a:ext cx="1447800" cy="533400"/>
          </a:xfrm>
          <a:prstGeom prst="parallelogram">
            <a:avLst>
              <a:gd name="adj" fmla="val 67857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Line 65"/>
          <p:cNvSpPr>
            <a:spLocks noChangeShapeType="1"/>
          </p:cNvSpPr>
          <p:nvPr/>
        </p:nvSpPr>
        <p:spPr bwMode="auto">
          <a:xfrm>
            <a:off x="7391400" y="20224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Line 66"/>
          <p:cNvSpPr>
            <a:spLocks noChangeShapeType="1"/>
          </p:cNvSpPr>
          <p:nvPr/>
        </p:nvSpPr>
        <p:spPr bwMode="auto">
          <a:xfrm>
            <a:off x="8458200" y="20224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Line 67"/>
          <p:cNvSpPr>
            <a:spLocks noChangeShapeType="1"/>
          </p:cNvSpPr>
          <p:nvPr/>
        </p:nvSpPr>
        <p:spPr bwMode="auto">
          <a:xfrm>
            <a:off x="7391400" y="30130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68"/>
          <p:cNvSpPr>
            <a:spLocks noChangeShapeType="1"/>
          </p:cNvSpPr>
          <p:nvPr/>
        </p:nvSpPr>
        <p:spPr bwMode="auto">
          <a:xfrm>
            <a:off x="8839200" y="1489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Line 69"/>
          <p:cNvSpPr>
            <a:spLocks noChangeShapeType="1"/>
          </p:cNvSpPr>
          <p:nvPr/>
        </p:nvSpPr>
        <p:spPr bwMode="auto">
          <a:xfrm flipV="1">
            <a:off x="8458200" y="24796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70"/>
          <p:cNvSpPr>
            <a:spLocks noChangeShapeType="1"/>
          </p:cNvSpPr>
          <p:nvPr/>
        </p:nvSpPr>
        <p:spPr bwMode="auto">
          <a:xfrm>
            <a:off x="7772400" y="1489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71"/>
          <p:cNvSpPr>
            <a:spLocks noChangeShapeType="1"/>
          </p:cNvSpPr>
          <p:nvPr/>
        </p:nvSpPr>
        <p:spPr bwMode="auto">
          <a:xfrm flipV="1">
            <a:off x="7391400" y="24796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Line 72"/>
          <p:cNvSpPr>
            <a:spLocks noChangeShapeType="1"/>
          </p:cNvSpPr>
          <p:nvPr/>
        </p:nvSpPr>
        <p:spPr bwMode="auto">
          <a:xfrm>
            <a:off x="7772400" y="24796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Oval 73"/>
          <p:cNvSpPr>
            <a:spLocks noChangeArrowheads="1"/>
          </p:cNvSpPr>
          <p:nvPr/>
        </p:nvSpPr>
        <p:spPr bwMode="auto">
          <a:xfrm>
            <a:off x="7696200" y="14128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Oval 74"/>
          <p:cNvSpPr>
            <a:spLocks noChangeArrowheads="1"/>
          </p:cNvSpPr>
          <p:nvPr/>
        </p:nvSpPr>
        <p:spPr bwMode="auto">
          <a:xfrm>
            <a:off x="8763000" y="14128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Oval 75"/>
          <p:cNvSpPr>
            <a:spLocks noChangeArrowheads="1"/>
          </p:cNvSpPr>
          <p:nvPr/>
        </p:nvSpPr>
        <p:spPr bwMode="auto">
          <a:xfrm>
            <a:off x="8382000" y="19462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Oval 76"/>
          <p:cNvSpPr>
            <a:spLocks noChangeArrowheads="1"/>
          </p:cNvSpPr>
          <p:nvPr/>
        </p:nvSpPr>
        <p:spPr bwMode="auto">
          <a:xfrm>
            <a:off x="7315200" y="19462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Oval 77"/>
          <p:cNvSpPr>
            <a:spLocks noChangeArrowheads="1"/>
          </p:cNvSpPr>
          <p:nvPr/>
        </p:nvSpPr>
        <p:spPr bwMode="auto">
          <a:xfrm>
            <a:off x="7696200" y="2403475"/>
            <a:ext cx="152400" cy="152400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Oval 78"/>
          <p:cNvSpPr>
            <a:spLocks noChangeArrowheads="1"/>
          </p:cNvSpPr>
          <p:nvPr/>
        </p:nvSpPr>
        <p:spPr bwMode="auto">
          <a:xfrm>
            <a:off x="8763000" y="24034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Oval 79"/>
          <p:cNvSpPr>
            <a:spLocks noChangeArrowheads="1"/>
          </p:cNvSpPr>
          <p:nvPr/>
        </p:nvSpPr>
        <p:spPr bwMode="auto">
          <a:xfrm>
            <a:off x="8382000" y="29368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Oval 80"/>
          <p:cNvSpPr>
            <a:spLocks noChangeArrowheads="1"/>
          </p:cNvSpPr>
          <p:nvPr/>
        </p:nvSpPr>
        <p:spPr bwMode="auto">
          <a:xfrm>
            <a:off x="7315200" y="29368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AutoShape 81"/>
          <p:cNvSpPr>
            <a:spLocks noChangeArrowheads="1"/>
          </p:cNvSpPr>
          <p:nvPr/>
        </p:nvSpPr>
        <p:spPr bwMode="auto">
          <a:xfrm>
            <a:off x="4800600" y="1946275"/>
            <a:ext cx="1447800" cy="533400"/>
          </a:xfrm>
          <a:prstGeom prst="parallelogram">
            <a:avLst>
              <a:gd name="adj" fmla="val 67857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Oval 82"/>
          <p:cNvSpPr>
            <a:spLocks noChangeArrowheads="1"/>
          </p:cNvSpPr>
          <p:nvPr/>
        </p:nvSpPr>
        <p:spPr bwMode="auto">
          <a:xfrm>
            <a:off x="5105400" y="18700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Oval 83"/>
          <p:cNvSpPr>
            <a:spLocks noChangeArrowheads="1"/>
          </p:cNvSpPr>
          <p:nvPr/>
        </p:nvSpPr>
        <p:spPr bwMode="auto">
          <a:xfrm>
            <a:off x="6172200" y="18700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Oval 84"/>
          <p:cNvSpPr>
            <a:spLocks noChangeArrowheads="1"/>
          </p:cNvSpPr>
          <p:nvPr/>
        </p:nvSpPr>
        <p:spPr bwMode="auto">
          <a:xfrm>
            <a:off x="5791200" y="24034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Oval 85"/>
          <p:cNvSpPr>
            <a:spLocks noChangeArrowheads="1"/>
          </p:cNvSpPr>
          <p:nvPr/>
        </p:nvSpPr>
        <p:spPr bwMode="auto">
          <a:xfrm>
            <a:off x="4724400" y="24034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Line 86"/>
          <p:cNvSpPr>
            <a:spLocks noChangeShapeType="1"/>
          </p:cNvSpPr>
          <p:nvPr/>
        </p:nvSpPr>
        <p:spPr bwMode="auto">
          <a:xfrm>
            <a:off x="2590800" y="21748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Oval 87"/>
          <p:cNvSpPr>
            <a:spLocks noChangeArrowheads="1"/>
          </p:cNvSpPr>
          <p:nvPr/>
        </p:nvSpPr>
        <p:spPr bwMode="auto">
          <a:xfrm>
            <a:off x="3581400" y="20986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Oval 88"/>
          <p:cNvSpPr>
            <a:spLocks noChangeArrowheads="1"/>
          </p:cNvSpPr>
          <p:nvPr/>
        </p:nvSpPr>
        <p:spPr bwMode="auto">
          <a:xfrm>
            <a:off x="2514600" y="20986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Oval 89"/>
          <p:cNvSpPr>
            <a:spLocks noChangeArrowheads="1"/>
          </p:cNvSpPr>
          <p:nvPr/>
        </p:nvSpPr>
        <p:spPr bwMode="auto">
          <a:xfrm>
            <a:off x="838200" y="2098675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AutoShape 90"/>
          <p:cNvSpPr>
            <a:spLocks noChangeArrowheads="1"/>
          </p:cNvSpPr>
          <p:nvPr/>
        </p:nvSpPr>
        <p:spPr bwMode="auto">
          <a:xfrm>
            <a:off x="1752600" y="20986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AutoShape 91"/>
          <p:cNvSpPr>
            <a:spLocks noChangeArrowheads="1"/>
          </p:cNvSpPr>
          <p:nvPr/>
        </p:nvSpPr>
        <p:spPr bwMode="auto">
          <a:xfrm>
            <a:off x="4114800" y="20986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AutoShape 92"/>
          <p:cNvSpPr>
            <a:spLocks noChangeArrowheads="1"/>
          </p:cNvSpPr>
          <p:nvPr/>
        </p:nvSpPr>
        <p:spPr bwMode="auto">
          <a:xfrm>
            <a:off x="6477000" y="20986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4" name="AutoShape 93"/>
          <p:cNvSpPr>
            <a:spLocks noChangeArrowheads="1"/>
          </p:cNvSpPr>
          <p:nvPr/>
        </p:nvSpPr>
        <p:spPr bwMode="auto">
          <a:xfrm rot="10800000">
            <a:off x="7924800" y="3851275"/>
            <a:ext cx="533400" cy="609600"/>
          </a:xfrm>
          <a:custGeom>
            <a:avLst/>
            <a:gdLst>
              <a:gd name="T0" fmla="*/ 373528 w 21600"/>
              <a:gd name="T1" fmla="*/ 0 h 21600"/>
              <a:gd name="T2" fmla="*/ 373528 w 21600"/>
              <a:gd name="T3" fmla="*/ 343126 h 21600"/>
              <a:gd name="T4" fmla="*/ 79936 w 21600"/>
              <a:gd name="T5" fmla="*/ 609600 h 21600"/>
              <a:gd name="T6" fmla="*/ 533400 w 21600"/>
              <a:gd name="T7" fmla="*/ 17156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AutoShape 94"/>
          <p:cNvSpPr>
            <a:spLocks noChangeArrowheads="1"/>
          </p:cNvSpPr>
          <p:nvPr/>
        </p:nvSpPr>
        <p:spPr bwMode="auto">
          <a:xfrm>
            <a:off x="1905000" y="4003675"/>
            <a:ext cx="1447800" cy="533400"/>
          </a:xfrm>
          <a:prstGeom prst="parallelogram">
            <a:avLst>
              <a:gd name="adj" fmla="val 67857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6" name="Line 95"/>
          <p:cNvSpPr>
            <a:spLocks noChangeShapeType="1"/>
          </p:cNvSpPr>
          <p:nvPr/>
        </p:nvSpPr>
        <p:spPr bwMode="auto">
          <a:xfrm>
            <a:off x="1905000" y="4537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7" name="Line 96"/>
          <p:cNvSpPr>
            <a:spLocks noChangeShapeType="1"/>
          </p:cNvSpPr>
          <p:nvPr/>
        </p:nvSpPr>
        <p:spPr bwMode="auto">
          <a:xfrm>
            <a:off x="2971800" y="4537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8" name="Line 97"/>
          <p:cNvSpPr>
            <a:spLocks noChangeShapeType="1"/>
          </p:cNvSpPr>
          <p:nvPr/>
        </p:nvSpPr>
        <p:spPr bwMode="auto">
          <a:xfrm>
            <a:off x="1905000" y="55276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9" name="Line 98"/>
          <p:cNvSpPr>
            <a:spLocks noChangeShapeType="1"/>
          </p:cNvSpPr>
          <p:nvPr/>
        </p:nvSpPr>
        <p:spPr bwMode="auto">
          <a:xfrm>
            <a:off x="3352800" y="40036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0" name="Line 99"/>
          <p:cNvSpPr>
            <a:spLocks noChangeShapeType="1"/>
          </p:cNvSpPr>
          <p:nvPr/>
        </p:nvSpPr>
        <p:spPr bwMode="auto">
          <a:xfrm flipV="1">
            <a:off x="2971800" y="49942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1" name="Line 100"/>
          <p:cNvSpPr>
            <a:spLocks noChangeShapeType="1"/>
          </p:cNvSpPr>
          <p:nvPr/>
        </p:nvSpPr>
        <p:spPr bwMode="auto">
          <a:xfrm>
            <a:off x="2286000" y="40036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2" name="Line 101"/>
          <p:cNvSpPr>
            <a:spLocks noChangeShapeType="1"/>
          </p:cNvSpPr>
          <p:nvPr/>
        </p:nvSpPr>
        <p:spPr bwMode="auto">
          <a:xfrm flipV="1">
            <a:off x="1905000" y="49942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3" name="Line 102"/>
          <p:cNvSpPr>
            <a:spLocks noChangeShapeType="1"/>
          </p:cNvSpPr>
          <p:nvPr/>
        </p:nvSpPr>
        <p:spPr bwMode="auto">
          <a:xfrm>
            <a:off x="2286000" y="49942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4" name="AutoShape 103"/>
          <p:cNvSpPr>
            <a:spLocks noChangeArrowheads="1"/>
          </p:cNvSpPr>
          <p:nvPr/>
        </p:nvSpPr>
        <p:spPr bwMode="auto">
          <a:xfrm>
            <a:off x="4876800" y="4003675"/>
            <a:ext cx="1447800" cy="533400"/>
          </a:xfrm>
          <a:prstGeom prst="parallelogram">
            <a:avLst>
              <a:gd name="adj" fmla="val 67857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5" name="Line 104"/>
          <p:cNvSpPr>
            <a:spLocks noChangeShapeType="1"/>
          </p:cNvSpPr>
          <p:nvPr/>
        </p:nvSpPr>
        <p:spPr bwMode="auto">
          <a:xfrm>
            <a:off x="4876800" y="4537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6" name="Line 105"/>
          <p:cNvSpPr>
            <a:spLocks noChangeShapeType="1"/>
          </p:cNvSpPr>
          <p:nvPr/>
        </p:nvSpPr>
        <p:spPr bwMode="auto">
          <a:xfrm>
            <a:off x="5943600" y="45370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7" name="Line 106"/>
          <p:cNvSpPr>
            <a:spLocks noChangeShapeType="1"/>
          </p:cNvSpPr>
          <p:nvPr/>
        </p:nvSpPr>
        <p:spPr bwMode="auto">
          <a:xfrm>
            <a:off x="4876800" y="55276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8" name="Line 107"/>
          <p:cNvSpPr>
            <a:spLocks noChangeShapeType="1"/>
          </p:cNvSpPr>
          <p:nvPr/>
        </p:nvSpPr>
        <p:spPr bwMode="auto">
          <a:xfrm>
            <a:off x="6324600" y="40036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9" name="Line 108"/>
          <p:cNvSpPr>
            <a:spLocks noChangeShapeType="1"/>
          </p:cNvSpPr>
          <p:nvPr/>
        </p:nvSpPr>
        <p:spPr bwMode="auto">
          <a:xfrm flipV="1">
            <a:off x="5943600" y="49942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0" name="Line 109"/>
          <p:cNvSpPr>
            <a:spLocks noChangeShapeType="1"/>
          </p:cNvSpPr>
          <p:nvPr/>
        </p:nvSpPr>
        <p:spPr bwMode="auto">
          <a:xfrm>
            <a:off x="5257800" y="4003675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Line 110"/>
          <p:cNvSpPr>
            <a:spLocks noChangeShapeType="1"/>
          </p:cNvSpPr>
          <p:nvPr/>
        </p:nvSpPr>
        <p:spPr bwMode="auto">
          <a:xfrm flipV="1">
            <a:off x="4876800" y="4994275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2" name="Line 111"/>
          <p:cNvSpPr>
            <a:spLocks noChangeShapeType="1"/>
          </p:cNvSpPr>
          <p:nvPr/>
        </p:nvSpPr>
        <p:spPr bwMode="auto">
          <a:xfrm>
            <a:off x="5257800" y="4994275"/>
            <a:ext cx="1066800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3" name="Freeform 112"/>
          <p:cNvSpPr>
            <a:spLocks/>
          </p:cNvSpPr>
          <p:nvPr/>
        </p:nvSpPr>
        <p:spPr bwMode="auto">
          <a:xfrm>
            <a:off x="2336800" y="35718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4" name="Freeform 113"/>
          <p:cNvSpPr>
            <a:spLocks/>
          </p:cNvSpPr>
          <p:nvPr/>
        </p:nvSpPr>
        <p:spPr bwMode="auto">
          <a:xfrm>
            <a:off x="3403600" y="35718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Freeform 114"/>
          <p:cNvSpPr>
            <a:spLocks/>
          </p:cNvSpPr>
          <p:nvPr/>
        </p:nvSpPr>
        <p:spPr bwMode="auto">
          <a:xfrm>
            <a:off x="1905000" y="41306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6" name="Freeform 115"/>
          <p:cNvSpPr>
            <a:spLocks/>
          </p:cNvSpPr>
          <p:nvPr/>
        </p:nvSpPr>
        <p:spPr bwMode="auto">
          <a:xfrm>
            <a:off x="3035300" y="40925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7" name="Freeform 116"/>
          <p:cNvSpPr>
            <a:spLocks/>
          </p:cNvSpPr>
          <p:nvPr/>
        </p:nvSpPr>
        <p:spPr bwMode="auto">
          <a:xfrm>
            <a:off x="2324100" y="45624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8" name="Freeform 117"/>
          <p:cNvSpPr>
            <a:spLocks/>
          </p:cNvSpPr>
          <p:nvPr/>
        </p:nvSpPr>
        <p:spPr bwMode="auto">
          <a:xfrm>
            <a:off x="3403600" y="4676775"/>
            <a:ext cx="2895600" cy="266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9" name="Freeform 118"/>
          <p:cNvSpPr>
            <a:spLocks/>
          </p:cNvSpPr>
          <p:nvPr/>
        </p:nvSpPr>
        <p:spPr bwMode="auto">
          <a:xfrm>
            <a:off x="1943100" y="51085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0" name="Freeform 119"/>
          <p:cNvSpPr>
            <a:spLocks/>
          </p:cNvSpPr>
          <p:nvPr/>
        </p:nvSpPr>
        <p:spPr bwMode="auto">
          <a:xfrm>
            <a:off x="3035300" y="5095875"/>
            <a:ext cx="2895600" cy="3810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1" name="Text Box 120"/>
          <p:cNvSpPr txBox="1">
            <a:spLocks noChangeArrowheads="1"/>
          </p:cNvSpPr>
          <p:nvPr/>
        </p:nvSpPr>
        <p:spPr bwMode="auto">
          <a:xfrm>
            <a:off x="457200" y="2860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bg2"/>
                </a:solidFill>
              </a:rPr>
              <a:t>0-</a:t>
            </a:r>
            <a:r>
              <a:rPr kumimoji="1" lang="zh-CN" altLang="en-US" sz="2000">
                <a:solidFill>
                  <a:schemeClr val="bg2"/>
                </a:solidFill>
              </a:rPr>
              <a:t>立方体</a:t>
            </a:r>
          </a:p>
        </p:txBody>
      </p:sp>
      <p:sp>
        <p:nvSpPr>
          <p:cNvPr id="46142" name="Text Box 121"/>
          <p:cNvSpPr txBox="1">
            <a:spLocks noChangeArrowheads="1"/>
          </p:cNvSpPr>
          <p:nvPr/>
        </p:nvSpPr>
        <p:spPr bwMode="auto">
          <a:xfrm>
            <a:off x="2590800" y="2860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bg2"/>
                </a:solidFill>
              </a:rPr>
              <a:t>1-</a:t>
            </a:r>
            <a:r>
              <a:rPr kumimoji="1" lang="zh-CN" altLang="en-US" sz="2000">
                <a:solidFill>
                  <a:schemeClr val="bg2"/>
                </a:solidFill>
              </a:rPr>
              <a:t>立方体</a:t>
            </a:r>
          </a:p>
        </p:txBody>
      </p:sp>
      <p:sp>
        <p:nvSpPr>
          <p:cNvPr id="46143" name="Text Box 122"/>
          <p:cNvSpPr txBox="1">
            <a:spLocks noChangeArrowheads="1"/>
          </p:cNvSpPr>
          <p:nvPr/>
        </p:nvSpPr>
        <p:spPr bwMode="auto">
          <a:xfrm>
            <a:off x="4876800" y="2860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bg2"/>
                </a:solidFill>
              </a:rPr>
              <a:t>2-</a:t>
            </a:r>
            <a:r>
              <a:rPr kumimoji="1" lang="zh-CN" altLang="en-US" sz="2000">
                <a:solidFill>
                  <a:schemeClr val="bg2"/>
                </a:solidFill>
              </a:rPr>
              <a:t>立方体</a:t>
            </a:r>
          </a:p>
        </p:txBody>
      </p:sp>
      <p:sp>
        <p:nvSpPr>
          <p:cNvPr id="46144" name="Text Box 123"/>
          <p:cNvSpPr txBox="1">
            <a:spLocks noChangeArrowheads="1"/>
          </p:cNvSpPr>
          <p:nvPr/>
        </p:nvSpPr>
        <p:spPr bwMode="auto">
          <a:xfrm>
            <a:off x="7543800" y="33940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bg2"/>
                </a:solidFill>
              </a:rPr>
              <a:t>3-</a:t>
            </a:r>
            <a:r>
              <a:rPr kumimoji="1" lang="zh-CN" altLang="en-US" sz="2000">
                <a:solidFill>
                  <a:schemeClr val="bg2"/>
                </a:solidFill>
              </a:rPr>
              <a:t>立方体</a:t>
            </a:r>
          </a:p>
        </p:txBody>
      </p:sp>
      <p:sp>
        <p:nvSpPr>
          <p:cNvPr id="46145" name="Text Box 124"/>
          <p:cNvSpPr txBox="1">
            <a:spLocks noChangeArrowheads="1"/>
          </p:cNvSpPr>
          <p:nvPr/>
        </p:nvSpPr>
        <p:spPr bwMode="auto">
          <a:xfrm>
            <a:off x="3505200" y="57562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bg2"/>
                </a:solidFill>
              </a:rPr>
              <a:t>4-</a:t>
            </a:r>
            <a:r>
              <a:rPr kumimoji="1" lang="zh-CN" altLang="en-US" sz="2000">
                <a:solidFill>
                  <a:schemeClr val="bg2"/>
                </a:solidFill>
              </a:rPr>
              <a:t>立方体</a:t>
            </a:r>
          </a:p>
        </p:txBody>
      </p:sp>
      <p:grpSp>
        <p:nvGrpSpPr>
          <p:cNvPr id="46146" name="Group 125"/>
          <p:cNvGrpSpPr>
            <a:grpSpLocks/>
          </p:cNvGrpSpPr>
          <p:nvPr/>
        </p:nvGrpSpPr>
        <p:grpSpPr bwMode="auto">
          <a:xfrm>
            <a:off x="1828800" y="3927475"/>
            <a:ext cx="1600200" cy="1676400"/>
            <a:chOff x="1152" y="2352"/>
            <a:chExt cx="1008" cy="1056"/>
          </a:xfrm>
        </p:grpSpPr>
        <p:sp>
          <p:nvSpPr>
            <p:cNvPr id="46156" name="Oval 126"/>
            <p:cNvSpPr>
              <a:spLocks noChangeArrowheads="1"/>
            </p:cNvSpPr>
            <p:nvPr/>
          </p:nvSpPr>
          <p:spPr bwMode="auto">
            <a:xfrm>
              <a:off x="139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7" name="Oval 127"/>
            <p:cNvSpPr>
              <a:spLocks noChangeArrowheads="1"/>
            </p:cNvSpPr>
            <p:nvPr/>
          </p:nvSpPr>
          <p:spPr bwMode="auto">
            <a:xfrm>
              <a:off x="206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8" name="Oval 128"/>
            <p:cNvSpPr>
              <a:spLocks noChangeArrowheads="1"/>
            </p:cNvSpPr>
            <p:nvPr/>
          </p:nvSpPr>
          <p:spPr bwMode="auto">
            <a:xfrm>
              <a:off x="182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9" name="Oval 129"/>
            <p:cNvSpPr>
              <a:spLocks noChangeArrowheads="1"/>
            </p:cNvSpPr>
            <p:nvPr/>
          </p:nvSpPr>
          <p:spPr bwMode="auto">
            <a:xfrm>
              <a:off x="1152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0" name="Oval 130"/>
            <p:cNvSpPr>
              <a:spLocks noChangeArrowheads="1"/>
            </p:cNvSpPr>
            <p:nvPr/>
          </p:nvSpPr>
          <p:spPr bwMode="auto">
            <a:xfrm>
              <a:off x="1392" y="2976"/>
              <a:ext cx="96" cy="96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1" name="Oval 131"/>
            <p:cNvSpPr>
              <a:spLocks noChangeArrowheads="1"/>
            </p:cNvSpPr>
            <p:nvPr/>
          </p:nvSpPr>
          <p:spPr bwMode="auto">
            <a:xfrm>
              <a:off x="206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2" name="Oval 132"/>
            <p:cNvSpPr>
              <a:spLocks noChangeArrowheads="1"/>
            </p:cNvSpPr>
            <p:nvPr/>
          </p:nvSpPr>
          <p:spPr bwMode="auto">
            <a:xfrm>
              <a:off x="1824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3" name="Oval 133"/>
            <p:cNvSpPr>
              <a:spLocks noChangeArrowheads="1"/>
            </p:cNvSpPr>
            <p:nvPr/>
          </p:nvSpPr>
          <p:spPr bwMode="auto">
            <a:xfrm>
              <a:off x="1152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47" name="Group 134"/>
          <p:cNvGrpSpPr>
            <a:grpSpLocks/>
          </p:cNvGrpSpPr>
          <p:nvPr/>
        </p:nvGrpSpPr>
        <p:grpSpPr bwMode="auto">
          <a:xfrm>
            <a:off x="4800600" y="3927475"/>
            <a:ext cx="1600200" cy="1676400"/>
            <a:chOff x="3024" y="2352"/>
            <a:chExt cx="1008" cy="1056"/>
          </a:xfrm>
        </p:grpSpPr>
        <p:sp>
          <p:nvSpPr>
            <p:cNvPr id="46148" name="Oval 135"/>
            <p:cNvSpPr>
              <a:spLocks noChangeArrowheads="1"/>
            </p:cNvSpPr>
            <p:nvPr/>
          </p:nvSpPr>
          <p:spPr bwMode="auto">
            <a:xfrm>
              <a:off x="326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9" name="Oval 136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0" name="Oval 137"/>
            <p:cNvSpPr>
              <a:spLocks noChangeArrowheads="1"/>
            </p:cNvSpPr>
            <p:nvPr/>
          </p:nvSpPr>
          <p:spPr bwMode="auto">
            <a:xfrm>
              <a:off x="3696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1" name="Oval 138"/>
            <p:cNvSpPr>
              <a:spLocks noChangeArrowheads="1"/>
            </p:cNvSpPr>
            <p:nvPr/>
          </p:nvSpPr>
          <p:spPr bwMode="auto">
            <a:xfrm>
              <a:off x="302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2" name="Oval 139"/>
            <p:cNvSpPr>
              <a:spLocks noChangeArrowheads="1"/>
            </p:cNvSpPr>
            <p:nvPr/>
          </p:nvSpPr>
          <p:spPr bwMode="auto">
            <a:xfrm>
              <a:off x="3264" y="2976"/>
              <a:ext cx="96" cy="96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3" name="Oval 140"/>
            <p:cNvSpPr>
              <a:spLocks noChangeArrowheads="1"/>
            </p:cNvSpPr>
            <p:nvPr/>
          </p:nvSpPr>
          <p:spPr bwMode="auto">
            <a:xfrm>
              <a:off x="3936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4" name="Oval 141"/>
            <p:cNvSpPr>
              <a:spLocks noChangeArrowheads="1"/>
            </p:cNvSpPr>
            <p:nvPr/>
          </p:nvSpPr>
          <p:spPr bwMode="auto">
            <a:xfrm>
              <a:off x="3696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5" name="Oval 142"/>
            <p:cNvSpPr>
              <a:spLocks noChangeArrowheads="1"/>
            </p:cNvSpPr>
            <p:nvPr/>
          </p:nvSpPr>
          <p:spPr bwMode="auto">
            <a:xfrm>
              <a:off x="3024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B80006-442D-48F9-8E6E-EA2E0D60312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</a:p>
        </p:txBody>
      </p:sp>
      <p:sp>
        <p:nvSpPr>
          <p:cNvPr id="47109" name="AutoShape 295"/>
          <p:cNvSpPr>
            <a:spLocks noChangeArrowheads="1"/>
          </p:cNvSpPr>
          <p:nvPr/>
        </p:nvSpPr>
        <p:spPr bwMode="auto">
          <a:xfrm>
            <a:off x="661988" y="1920875"/>
            <a:ext cx="2449512" cy="908050"/>
          </a:xfrm>
          <a:prstGeom prst="parallelogram">
            <a:avLst>
              <a:gd name="adj" fmla="val 67439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Line 296"/>
          <p:cNvSpPr>
            <a:spLocks noChangeShapeType="1"/>
          </p:cNvSpPr>
          <p:nvPr/>
        </p:nvSpPr>
        <p:spPr bwMode="auto">
          <a:xfrm>
            <a:off x="661988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Line 297"/>
          <p:cNvSpPr>
            <a:spLocks noChangeShapeType="1"/>
          </p:cNvSpPr>
          <p:nvPr/>
        </p:nvSpPr>
        <p:spPr bwMode="auto">
          <a:xfrm>
            <a:off x="2466975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298"/>
          <p:cNvSpPr>
            <a:spLocks noChangeShapeType="1"/>
          </p:cNvSpPr>
          <p:nvPr/>
        </p:nvSpPr>
        <p:spPr bwMode="auto">
          <a:xfrm>
            <a:off x="661988" y="4513263"/>
            <a:ext cx="1804987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299"/>
          <p:cNvSpPr>
            <a:spLocks noChangeShapeType="1"/>
          </p:cNvSpPr>
          <p:nvPr/>
        </p:nvSpPr>
        <p:spPr bwMode="auto">
          <a:xfrm>
            <a:off x="3111500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300"/>
          <p:cNvSpPr>
            <a:spLocks noChangeShapeType="1"/>
          </p:cNvSpPr>
          <p:nvPr/>
        </p:nvSpPr>
        <p:spPr bwMode="auto">
          <a:xfrm flipV="1">
            <a:off x="2466975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301"/>
          <p:cNvSpPr>
            <a:spLocks noChangeShapeType="1"/>
          </p:cNvSpPr>
          <p:nvPr/>
        </p:nvSpPr>
        <p:spPr bwMode="auto">
          <a:xfrm>
            <a:off x="1306513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302"/>
          <p:cNvSpPr>
            <a:spLocks noChangeShapeType="1"/>
          </p:cNvSpPr>
          <p:nvPr/>
        </p:nvSpPr>
        <p:spPr bwMode="auto">
          <a:xfrm flipV="1">
            <a:off x="661988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303"/>
          <p:cNvSpPr>
            <a:spLocks noChangeShapeType="1"/>
          </p:cNvSpPr>
          <p:nvPr/>
        </p:nvSpPr>
        <p:spPr bwMode="auto">
          <a:xfrm>
            <a:off x="1306513" y="3605213"/>
            <a:ext cx="1804987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AutoShape 304"/>
          <p:cNvSpPr>
            <a:spLocks noChangeArrowheads="1"/>
          </p:cNvSpPr>
          <p:nvPr/>
        </p:nvSpPr>
        <p:spPr bwMode="auto">
          <a:xfrm>
            <a:off x="5689600" y="1920875"/>
            <a:ext cx="2449513" cy="908050"/>
          </a:xfrm>
          <a:prstGeom prst="parallelogram">
            <a:avLst>
              <a:gd name="adj" fmla="val 67439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Line 305"/>
          <p:cNvSpPr>
            <a:spLocks noChangeShapeType="1"/>
          </p:cNvSpPr>
          <p:nvPr/>
        </p:nvSpPr>
        <p:spPr bwMode="auto">
          <a:xfrm>
            <a:off x="5689600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Line 306"/>
          <p:cNvSpPr>
            <a:spLocks noChangeShapeType="1"/>
          </p:cNvSpPr>
          <p:nvPr/>
        </p:nvSpPr>
        <p:spPr bwMode="auto">
          <a:xfrm>
            <a:off x="7494588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307"/>
          <p:cNvSpPr>
            <a:spLocks noChangeShapeType="1"/>
          </p:cNvSpPr>
          <p:nvPr/>
        </p:nvSpPr>
        <p:spPr bwMode="auto">
          <a:xfrm>
            <a:off x="5689600" y="4513263"/>
            <a:ext cx="1804988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308"/>
          <p:cNvSpPr>
            <a:spLocks noChangeShapeType="1"/>
          </p:cNvSpPr>
          <p:nvPr/>
        </p:nvSpPr>
        <p:spPr bwMode="auto">
          <a:xfrm>
            <a:off x="8139113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309"/>
          <p:cNvSpPr>
            <a:spLocks noChangeShapeType="1"/>
          </p:cNvSpPr>
          <p:nvPr/>
        </p:nvSpPr>
        <p:spPr bwMode="auto">
          <a:xfrm flipV="1">
            <a:off x="7494588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310"/>
          <p:cNvSpPr>
            <a:spLocks noChangeShapeType="1"/>
          </p:cNvSpPr>
          <p:nvPr/>
        </p:nvSpPr>
        <p:spPr bwMode="auto">
          <a:xfrm>
            <a:off x="6334125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Line 311"/>
          <p:cNvSpPr>
            <a:spLocks noChangeShapeType="1"/>
          </p:cNvSpPr>
          <p:nvPr/>
        </p:nvSpPr>
        <p:spPr bwMode="auto">
          <a:xfrm flipV="1">
            <a:off x="5689600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312"/>
          <p:cNvSpPr>
            <a:spLocks noChangeShapeType="1"/>
          </p:cNvSpPr>
          <p:nvPr/>
        </p:nvSpPr>
        <p:spPr bwMode="auto">
          <a:xfrm>
            <a:off x="6334125" y="3605213"/>
            <a:ext cx="18049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Freeform 313"/>
          <p:cNvSpPr>
            <a:spLocks/>
          </p:cNvSpPr>
          <p:nvPr/>
        </p:nvSpPr>
        <p:spPr bwMode="auto">
          <a:xfrm>
            <a:off x="1435100" y="12192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Freeform 314"/>
          <p:cNvSpPr>
            <a:spLocks/>
          </p:cNvSpPr>
          <p:nvPr/>
        </p:nvSpPr>
        <p:spPr bwMode="auto">
          <a:xfrm>
            <a:off x="3178175" y="11811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Freeform 315"/>
          <p:cNvSpPr>
            <a:spLocks/>
          </p:cNvSpPr>
          <p:nvPr/>
        </p:nvSpPr>
        <p:spPr bwMode="auto">
          <a:xfrm>
            <a:off x="661988" y="2171700"/>
            <a:ext cx="5053012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Freeform 316"/>
          <p:cNvSpPr>
            <a:spLocks/>
          </p:cNvSpPr>
          <p:nvPr/>
        </p:nvSpPr>
        <p:spPr bwMode="auto">
          <a:xfrm>
            <a:off x="2568575" y="21336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Freeform 317"/>
          <p:cNvSpPr>
            <a:spLocks/>
          </p:cNvSpPr>
          <p:nvPr/>
        </p:nvSpPr>
        <p:spPr bwMode="auto">
          <a:xfrm>
            <a:off x="1371600" y="2857500"/>
            <a:ext cx="49625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" name="Freeform 318"/>
          <p:cNvSpPr>
            <a:spLocks/>
          </p:cNvSpPr>
          <p:nvPr/>
        </p:nvSpPr>
        <p:spPr bwMode="auto">
          <a:xfrm>
            <a:off x="3178175" y="3048000"/>
            <a:ext cx="4899025" cy="4953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3" name="Freeform 319"/>
          <p:cNvSpPr>
            <a:spLocks/>
          </p:cNvSpPr>
          <p:nvPr/>
        </p:nvSpPr>
        <p:spPr bwMode="auto">
          <a:xfrm>
            <a:off x="739775" y="37719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4" name="Freeform 320"/>
          <p:cNvSpPr>
            <a:spLocks/>
          </p:cNvSpPr>
          <p:nvPr/>
        </p:nvSpPr>
        <p:spPr bwMode="auto">
          <a:xfrm>
            <a:off x="2590800" y="38100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5" name="Text Box 321"/>
          <p:cNvSpPr txBox="1">
            <a:spLocks noChangeArrowheads="1"/>
          </p:cNvSpPr>
          <p:nvPr/>
        </p:nvSpPr>
        <p:spPr bwMode="auto">
          <a:xfrm>
            <a:off x="800100" y="14795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0110</a:t>
            </a:r>
          </a:p>
        </p:txBody>
      </p:sp>
      <p:sp>
        <p:nvSpPr>
          <p:cNvPr id="47136" name="Text Box 322"/>
          <p:cNvSpPr txBox="1">
            <a:spLocks noChangeArrowheads="1"/>
          </p:cNvSpPr>
          <p:nvPr/>
        </p:nvSpPr>
        <p:spPr bwMode="auto">
          <a:xfrm>
            <a:off x="152400" y="237013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0010</a:t>
            </a:r>
          </a:p>
        </p:txBody>
      </p:sp>
      <p:sp>
        <p:nvSpPr>
          <p:cNvPr id="47137" name="Text Box 323"/>
          <p:cNvSpPr txBox="1">
            <a:spLocks noChangeArrowheads="1"/>
          </p:cNvSpPr>
          <p:nvPr/>
        </p:nvSpPr>
        <p:spPr bwMode="auto">
          <a:xfrm>
            <a:off x="781050" y="46418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0000</a:t>
            </a:r>
          </a:p>
        </p:txBody>
      </p:sp>
      <p:sp>
        <p:nvSpPr>
          <p:cNvPr id="47138" name="Text Box 324"/>
          <p:cNvSpPr txBox="1">
            <a:spLocks noChangeArrowheads="1"/>
          </p:cNvSpPr>
          <p:nvPr/>
        </p:nvSpPr>
        <p:spPr bwMode="auto">
          <a:xfrm>
            <a:off x="1371600" y="36464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0100</a:t>
            </a:r>
          </a:p>
        </p:txBody>
      </p:sp>
      <p:sp>
        <p:nvSpPr>
          <p:cNvPr id="47139" name="Text Box 325"/>
          <p:cNvSpPr txBox="1">
            <a:spLocks noChangeArrowheads="1"/>
          </p:cNvSpPr>
          <p:nvPr/>
        </p:nvSpPr>
        <p:spPr bwMode="auto">
          <a:xfrm>
            <a:off x="2533650" y="14795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0111</a:t>
            </a:r>
          </a:p>
        </p:txBody>
      </p:sp>
      <p:sp>
        <p:nvSpPr>
          <p:cNvPr id="47140" name="Text Box 326"/>
          <p:cNvSpPr txBox="1">
            <a:spLocks noChangeArrowheads="1"/>
          </p:cNvSpPr>
          <p:nvPr/>
        </p:nvSpPr>
        <p:spPr bwMode="auto">
          <a:xfrm>
            <a:off x="2686050" y="45751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0001</a:t>
            </a:r>
          </a:p>
        </p:txBody>
      </p:sp>
      <p:sp>
        <p:nvSpPr>
          <p:cNvPr id="47141" name="Text Box 327"/>
          <p:cNvSpPr txBox="1">
            <a:spLocks noChangeArrowheads="1"/>
          </p:cNvSpPr>
          <p:nvPr/>
        </p:nvSpPr>
        <p:spPr bwMode="auto">
          <a:xfrm>
            <a:off x="1905000" y="242093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0011</a:t>
            </a:r>
          </a:p>
        </p:txBody>
      </p:sp>
      <p:sp>
        <p:nvSpPr>
          <p:cNvPr id="47142" name="Text Box 328"/>
          <p:cNvSpPr txBox="1">
            <a:spLocks noChangeArrowheads="1"/>
          </p:cNvSpPr>
          <p:nvPr/>
        </p:nvSpPr>
        <p:spPr bwMode="auto">
          <a:xfrm>
            <a:off x="3429000" y="34448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0101</a:t>
            </a:r>
          </a:p>
        </p:txBody>
      </p:sp>
      <p:sp>
        <p:nvSpPr>
          <p:cNvPr id="47143" name="Text Box 329"/>
          <p:cNvSpPr txBox="1">
            <a:spLocks noChangeArrowheads="1"/>
          </p:cNvSpPr>
          <p:nvPr/>
        </p:nvSpPr>
        <p:spPr bwMode="auto">
          <a:xfrm>
            <a:off x="5543550" y="16287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1110</a:t>
            </a:r>
          </a:p>
        </p:txBody>
      </p:sp>
      <p:sp>
        <p:nvSpPr>
          <p:cNvPr id="47144" name="Text Box 330"/>
          <p:cNvSpPr txBox="1">
            <a:spLocks noChangeArrowheads="1"/>
          </p:cNvSpPr>
          <p:nvPr/>
        </p:nvSpPr>
        <p:spPr bwMode="auto">
          <a:xfrm>
            <a:off x="4895850" y="25161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1010</a:t>
            </a:r>
          </a:p>
        </p:txBody>
      </p:sp>
      <p:sp>
        <p:nvSpPr>
          <p:cNvPr id="47145" name="Text Box 331"/>
          <p:cNvSpPr txBox="1">
            <a:spLocks noChangeArrowheads="1"/>
          </p:cNvSpPr>
          <p:nvPr/>
        </p:nvSpPr>
        <p:spPr bwMode="auto">
          <a:xfrm>
            <a:off x="5795963" y="46418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47146" name="Text Box 332"/>
          <p:cNvSpPr txBox="1">
            <a:spLocks noChangeArrowheads="1"/>
          </p:cNvSpPr>
          <p:nvPr/>
        </p:nvSpPr>
        <p:spPr bwMode="auto">
          <a:xfrm>
            <a:off x="6462713" y="36464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1100</a:t>
            </a:r>
          </a:p>
        </p:txBody>
      </p:sp>
      <p:sp>
        <p:nvSpPr>
          <p:cNvPr id="47147" name="Text Box 333"/>
          <p:cNvSpPr txBox="1">
            <a:spLocks noChangeArrowheads="1"/>
          </p:cNvSpPr>
          <p:nvPr/>
        </p:nvSpPr>
        <p:spPr bwMode="auto">
          <a:xfrm>
            <a:off x="7277100" y="16287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1111</a:t>
            </a:r>
          </a:p>
        </p:txBody>
      </p:sp>
      <p:sp>
        <p:nvSpPr>
          <p:cNvPr id="47148" name="Text Box 334"/>
          <p:cNvSpPr txBox="1">
            <a:spLocks noChangeArrowheads="1"/>
          </p:cNvSpPr>
          <p:nvPr/>
        </p:nvSpPr>
        <p:spPr bwMode="auto">
          <a:xfrm>
            <a:off x="7639050" y="4513263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1001</a:t>
            </a:r>
          </a:p>
        </p:txBody>
      </p:sp>
      <p:sp>
        <p:nvSpPr>
          <p:cNvPr id="47149" name="Text Box 335"/>
          <p:cNvSpPr txBox="1">
            <a:spLocks noChangeArrowheads="1"/>
          </p:cNvSpPr>
          <p:nvPr/>
        </p:nvSpPr>
        <p:spPr bwMode="auto">
          <a:xfrm>
            <a:off x="6648450" y="25558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1011</a:t>
            </a:r>
          </a:p>
        </p:txBody>
      </p:sp>
      <p:sp>
        <p:nvSpPr>
          <p:cNvPr id="47150" name="Text Box 336"/>
          <p:cNvSpPr txBox="1">
            <a:spLocks noChangeArrowheads="1"/>
          </p:cNvSpPr>
          <p:nvPr/>
        </p:nvSpPr>
        <p:spPr bwMode="auto">
          <a:xfrm>
            <a:off x="8305800" y="3592513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1101</a:t>
            </a:r>
          </a:p>
        </p:txBody>
      </p:sp>
      <p:sp>
        <p:nvSpPr>
          <p:cNvPr id="47151" name="Text Box 337"/>
          <p:cNvSpPr txBox="1">
            <a:spLocks noChangeArrowheads="1"/>
          </p:cNvSpPr>
          <p:nvPr/>
        </p:nvSpPr>
        <p:spPr bwMode="auto">
          <a:xfrm>
            <a:off x="3505200" y="5257800"/>
            <a:ext cx="2209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en-US" altLang="zh-CN" sz="2400">
                <a:solidFill>
                  <a:schemeClr val="bg2"/>
                </a:solidFill>
              </a:rPr>
              <a:t>4</a:t>
            </a:r>
            <a:r>
              <a:rPr kumimoji="1" lang="zh-CN" altLang="en-US" sz="2400">
                <a:solidFill>
                  <a:schemeClr val="bg2"/>
                </a:solidFill>
              </a:rPr>
              <a:t>维立方体网络</a:t>
            </a:r>
          </a:p>
        </p:txBody>
      </p:sp>
      <p:sp>
        <p:nvSpPr>
          <p:cNvPr id="47152" name="Rectangle 338"/>
          <p:cNvSpPr>
            <a:spLocks noChangeArrowheads="1"/>
          </p:cNvSpPr>
          <p:nvPr/>
        </p:nvSpPr>
        <p:spPr bwMode="auto">
          <a:xfrm>
            <a:off x="533400" y="5802313"/>
            <a:ext cx="4572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n = 4</a:t>
            </a:r>
            <a:r>
              <a:rPr lang="zh-CN" altLang="en-US"/>
              <a:t>，</a:t>
            </a:r>
            <a:r>
              <a:rPr lang="en-US" altLang="zh-CN"/>
              <a:t>s = 0110</a:t>
            </a:r>
            <a:r>
              <a:rPr lang="zh-CN" altLang="en-US"/>
              <a:t>，</a:t>
            </a:r>
            <a:r>
              <a:rPr lang="en-US" altLang="zh-CN"/>
              <a:t>d = 1101</a:t>
            </a:r>
          </a:p>
        </p:txBody>
      </p:sp>
      <p:grpSp>
        <p:nvGrpSpPr>
          <p:cNvPr id="47153" name="Group 339"/>
          <p:cNvGrpSpPr>
            <a:grpSpLocks/>
          </p:cNvGrpSpPr>
          <p:nvPr/>
        </p:nvGrpSpPr>
        <p:grpSpPr bwMode="auto">
          <a:xfrm>
            <a:off x="533400" y="1790700"/>
            <a:ext cx="2706688" cy="2851150"/>
            <a:chOff x="336" y="1128"/>
            <a:chExt cx="1705" cy="1796"/>
          </a:xfrm>
        </p:grpSpPr>
        <p:sp>
          <p:nvSpPr>
            <p:cNvPr id="47163" name="Oval 340"/>
            <p:cNvSpPr>
              <a:spLocks noChangeArrowheads="1"/>
            </p:cNvSpPr>
            <p:nvPr/>
          </p:nvSpPr>
          <p:spPr bwMode="auto">
            <a:xfrm>
              <a:off x="742" y="1128"/>
              <a:ext cx="162" cy="163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Oval 341"/>
            <p:cNvSpPr>
              <a:spLocks noChangeArrowheads="1"/>
            </p:cNvSpPr>
            <p:nvPr/>
          </p:nvSpPr>
          <p:spPr bwMode="auto">
            <a:xfrm>
              <a:off x="1879" y="1128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Oval 342"/>
            <p:cNvSpPr>
              <a:spLocks noChangeArrowheads="1"/>
            </p:cNvSpPr>
            <p:nvPr/>
          </p:nvSpPr>
          <p:spPr bwMode="auto">
            <a:xfrm>
              <a:off x="1473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Oval 343"/>
            <p:cNvSpPr>
              <a:spLocks noChangeArrowheads="1"/>
            </p:cNvSpPr>
            <p:nvPr/>
          </p:nvSpPr>
          <p:spPr bwMode="auto">
            <a:xfrm>
              <a:off x="336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7" name="Oval 344"/>
            <p:cNvSpPr>
              <a:spLocks noChangeArrowheads="1"/>
            </p:cNvSpPr>
            <p:nvPr/>
          </p:nvSpPr>
          <p:spPr bwMode="auto">
            <a:xfrm>
              <a:off x="742" y="2190"/>
              <a:ext cx="162" cy="163"/>
            </a:xfrm>
            <a:prstGeom prst="ellipse">
              <a:avLst/>
            </a:prstGeom>
            <a:solidFill>
              <a:srgbClr val="99FF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Oval 345"/>
            <p:cNvSpPr>
              <a:spLocks noChangeArrowheads="1"/>
            </p:cNvSpPr>
            <p:nvPr/>
          </p:nvSpPr>
          <p:spPr bwMode="auto">
            <a:xfrm>
              <a:off x="1879" y="2190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9" name="Oval 346"/>
            <p:cNvSpPr>
              <a:spLocks noChangeArrowheads="1"/>
            </p:cNvSpPr>
            <p:nvPr/>
          </p:nvSpPr>
          <p:spPr bwMode="auto">
            <a:xfrm>
              <a:off x="1473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0" name="Oval 347"/>
            <p:cNvSpPr>
              <a:spLocks noChangeArrowheads="1"/>
            </p:cNvSpPr>
            <p:nvPr/>
          </p:nvSpPr>
          <p:spPr bwMode="auto">
            <a:xfrm>
              <a:off x="336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54" name="Group 348"/>
          <p:cNvGrpSpPr>
            <a:grpSpLocks/>
          </p:cNvGrpSpPr>
          <p:nvPr/>
        </p:nvGrpSpPr>
        <p:grpSpPr bwMode="auto">
          <a:xfrm>
            <a:off x="5561013" y="1790700"/>
            <a:ext cx="2706687" cy="2851150"/>
            <a:chOff x="3503" y="1128"/>
            <a:chExt cx="1705" cy="1796"/>
          </a:xfrm>
        </p:grpSpPr>
        <p:sp>
          <p:nvSpPr>
            <p:cNvPr id="47155" name="Oval 349"/>
            <p:cNvSpPr>
              <a:spLocks noChangeArrowheads="1"/>
            </p:cNvSpPr>
            <p:nvPr/>
          </p:nvSpPr>
          <p:spPr bwMode="auto">
            <a:xfrm>
              <a:off x="3909" y="1128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Oval 350"/>
            <p:cNvSpPr>
              <a:spLocks noChangeArrowheads="1"/>
            </p:cNvSpPr>
            <p:nvPr/>
          </p:nvSpPr>
          <p:spPr bwMode="auto">
            <a:xfrm>
              <a:off x="5046" y="1128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Oval 351"/>
            <p:cNvSpPr>
              <a:spLocks noChangeArrowheads="1"/>
            </p:cNvSpPr>
            <p:nvPr/>
          </p:nvSpPr>
          <p:spPr bwMode="auto">
            <a:xfrm>
              <a:off x="4640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Oval 352"/>
            <p:cNvSpPr>
              <a:spLocks noChangeArrowheads="1"/>
            </p:cNvSpPr>
            <p:nvPr/>
          </p:nvSpPr>
          <p:spPr bwMode="auto">
            <a:xfrm>
              <a:off x="3503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Oval 353"/>
            <p:cNvSpPr>
              <a:spLocks noChangeArrowheads="1"/>
            </p:cNvSpPr>
            <p:nvPr/>
          </p:nvSpPr>
          <p:spPr bwMode="auto">
            <a:xfrm>
              <a:off x="3909" y="2190"/>
              <a:ext cx="162" cy="163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Oval 354"/>
            <p:cNvSpPr>
              <a:spLocks noChangeArrowheads="1"/>
            </p:cNvSpPr>
            <p:nvPr/>
          </p:nvSpPr>
          <p:spPr bwMode="auto">
            <a:xfrm>
              <a:off x="5046" y="2190"/>
              <a:ext cx="162" cy="163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Oval 355"/>
            <p:cNvSpPr>
              <a:spLocks noChangeArrowheads="1"/>
            </p:cNvSpPr>
            <p:nvPr/>
          </p:nvSpPr>
          <p:spPr bwMode="auto">
            <a:xfrm>
              <a:off x="4640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Oval 356"/>
            <p:cNvSpPr>
              <a:spLocks noChangeArrowheads="1"/>
            </p:cNvSpPr>
            <p:nvPr/>
          </p:nvSpPr>
          <p:spPr bwMode="auto">
            <a:xfrm>
              <a:off x="3503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F667C2-2B59-44AE-9CA6-F7EB2E261D1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</a:p>
        </p:txBody>
      </p:sp>
      <p:sp>
        <p:nvSpPr>
          <p:cNvPr id="48133" name="AutoShape 66"/>
          <p:cNvSpPr>
            <a:spLocks noChangeArrowheads="1"/>
          </p:cNvSpPr>
          <p:nvPr/>
        </p:nvSpPr>
        <p:spPr bwMode="auto">
          <a:xfrm>
            <a:off x="661988" y="1920875"/>
            <a:ext cx="2449512" cy="908050"/>
          </a:xfrm>
          <a:prstGeom prst="parallelogram">
            <a:avLst>
              <a:gd name="adj" fmla="val 67439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Line 67"/>
          <p:cNvSpPr>
            <a:spLocks noChangeShapeType="1"/>
          </p:cNvSpPr>
          <p:nvPr/>
        </p:nvSpPr>
        <p:spPr bwMode="auto">
          <a:xfrm>
            <a:off x="661988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Line 68"/>
          <p:cNvSpPr>
            <a:spLocks noChangeShapeType="1"/>
          </p:cNvSpPr>
          <p:nvPr/>
        </p:nvSpPr>
        <p:spPr bwMode="auto">
          <a:xfrm>
            <a:off x="2466975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Line 69"/>
          <p:cNvSpPr>
            <a:spLocks noChangeShapeType="1"/>
          </p:cNvSpPr>
          <p:nvPr/>
        </p:nvSpPr>
        <p:spPr bwMode="auto">
          <a:xfrm>
            <a:off x="661988" y="4513263"/>
            <a:ext cx="1804987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70"/>
          <p:cNvSpPr>
            <a:spLocks noChangeShapeType="1"/>
          </p:cNvSpPr>
          <p:nvPr/>
        </p:nvSpPr>
        <p:spPr bwMode="auto">
          <a:xfrm>
            <a:off x="3111500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71"/>
          <p:cNvSpPr>
            <a:spLocks noChangeShapeType="1"/>
          </p:cNvSpPr>
          <p:nvPr/>
        </p:nvSpPr>
        <p:spPr bwMode="auto">
          <a:xfrm flipV="1">
            <a:off x="2466975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Line 72"/>
          <p:cNvSpPr>
            <a:spLocks noChangeShapeType="1"/>
          </p:cNvSpPr>
          <p:nvPr/>
        </p:nvSpPr>
        <p:spPr bwMode="auto">
          <a:xfrm>
            <a:off x="1306513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73"/>
          <p:cNvSpPr>
            <a:spLocks noChangeShapeType="1"/>
          </p:cNvSpPr>
          <p:nvPr/>
        </p:nvSpPr>
        <p:spPr bwMode="auto">
          <a:xfrm flipV="1">
            <a:off x="661988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Line 74"/>
          <p:cNvSpPr>
            <a:spLocks noChangeShapeType="1"/>
          </p:cNvSpPr>
          <p:nvPr/>
        </p:nvSpPr>
        <p:spPr bwMode="auto">
          <a:xfrm>
            <a:off x="1306513" y="3605213"/>
            <a:ext cx="1804987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AutoShape 75"/>
          <p:cNvSpPr>
            <a:spLocks noChangeArrowheads="1"/>
          </p:cNvSpPr>
          <p:nvPr/>
        </p:nvSpPr>
        <p:spPr bwMode="auto">
          <a:xfrm>
            <a:off x="5689600" y="1920875"/>
            <a:ext cx="2449513" cy="908050"/>
          </a:xfrm>
          <a:prstGeom prst="parallelogram">
            <a:avLst>
              <a:gd name="adj" fmla="val 67439"/>
            </a:avLst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Line 76"/>
          <p:cNvSpPr>
            <a:spLocks noChangeShapeType="1"/>
          </p:cNvSpPr>
          <p:nvPr/>
        </p:nvSpPr>
        <p:spPr bwMode="auto">
          <a:xfrm>
            <a:off x="5689600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77"/>
          <p:cNvSpPr>
            <a:spLocks noChangeShapeType="1"/>
          </p:cNvSpPr>
          <p:nvPr/>
        </p:nvSpPr>
        <p:spPr bwMode="auto">
          <a:xfrm>
            <a:off x="7494588" y="282892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78"/>
          <p:cNvSpPr>
            <a:spLocks noChangeShapeType="1"/>
          </p:cNvSpPr>
          <p:nvPr/>
        </p:nvSpPr>
        <p:spPr bwMode="auto">
          <a:xfrm>
            <a:off x="5689600" y="4513263"/>
            <a:ext cx="1804988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79"/>
          <p:cNvSpPr>
            <a:spLocks noChangeShapeType="1"/>
          </p:cNvSpPr>
          <p:nvPr/>
        </p:nvSpPr>
        <p:spPr bwMode="auto">
          <a:xfrm>
            <a:off x="8139113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80"/>
          <p:cNvSpPr>
            <a:spLocks noChangeShapeType="1"/>
          </p:cNvSpPr>
          <p:nvPr/>
        </p:nvSpPr>
        <p:spPr bwMode="auto">
          <a:xfrm flipV="1">
            <a:off x="7494588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Line 81"/>
          <p:cNvSpPr>
            <a:spLocks noChangeShapeType="1"/>
          </p:cNvSpPr>
          <p:nvPr/>
        </p:nvSpPr>
        <p:spPr bwMode="auto">
          <a:xfrm>
            <a:off x="6334125" y="1920875"/>
            <a:ext cx="0" cy="1684338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9" name="Line 82"/>
          <p:cNvSpPr>
            <a:spLocks noChangeShapeType="1"/>
          </p:cNvSpPr>
          <p:nvPr/>
        </p:nvSpPr>
        <p:spPr bwMode="auto">
          <a:xfrm flipV="1">
            <a:off x="5689600" y="3605213"/>
            <a:ext cx="644525" cy="90805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0" name="Line 83"/>
          <p:cNvSpPr>
            <a:spLocks noChangeShapeType="1"/>
          </p:cNvSpPr>
          <p:nvPr/>
        </p:nvSpPr>
        <p:spPr bwMode="auto">
          <a:xfrm>
            <a:off x="6334125" y="3605213"/>
            <a:ext cx="18049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Freeform 84"/>
          <p:cNvSpPr>
            <a:spLocks/>
          </p:cNvSpPr>
          <p:nvPr/>
        </p:nvSpPr>
        <p:spPr bwMode="auto">
          <a:xfrm>
            <a:off x="1435100" y="12192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Freeform 85"/>
          <p:cNvSpPr>
            <a:spLocks/>
          </p:cNvSpPr>
          <p:nvPr/>
        </p:nvSpPr>
        <p:spPr bwMode="auto">
          <a:xfrm>
            <a:off x="3178175" y="11811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Freeform 86"/>
          <p:cNvSpPr>
            <a:spLocks/>
          </p:cNvSpPr>
          <p:nvPr/>
        </p:nvSpPr>
        <p:spPr bwMode="auto">
          <a:xfrm>
            <a:off x="661988" y="2171700"/>
            <a:ext cx="5053012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Freeform 87"/>
          <p:cNvSpPr>
            <a:spLocks/>
          </p:cNvSpPr>
          <p:nvPr/>
        </p:nvSpPr>
        <p:spPr bwMode="auto">
          <a:xfrm>
            <a:off x="2568575" y="21336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Freeform 88"/>
          <p:cNvSpPr>
            <a:spLocks/>
          </p:cNvSpPr>
          <p:nvPr/>
        </p:nvSpPr>
        <p:spPr bwMode="auto">
          <a:xfrm>
            <a:off x="1371600" y="2857500"/>
            <a:ext cx="49625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3225" name="Freeform 89"/>
          <p:cNvSpPr>
            <a:spLocks/>
          </p:cNvSpPr>
          <p:nvPr/>
        </p:nvSpPr>
        <p:spPr bwMode="auto">
          <a:xfrm>
            <a:off x="3178175" y="3048000"/>
            <a:ext cx="4822825" cy="4953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7" name="Freeform 90"/>
          <p:cNvSpPr>
            <a:spLocks/>
          </p:cNvSpPr>
          <p:nvPr/>
        </p:nvSpPr>
        <p:spPr bwMode="auto">
          <a:xfrm>
            <a:off x="739775" y="37719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8" name="Freeform 91"/>
          <p:cNvSpPr>
            <a:spLocks/>
          </p:cNvSpPr>
          <p:nvPr/>
        </p:nvSpPr>
        <p:spPr bwMode="auto">
          <a:xfrm>
            <a:off x="2590800" y="3810000"/>
            <a:ext cx="4899025" cy="647700"/>
          </a:xfrm>
          <a:custGeom>
            <a:avLst/>
            <a:gdLst>
              <a:gd name="T0" fmla="*/ 0 w 1824"/>
              <a:gd name="T1" fmla="*/ 240 h 240"/>
              <a:gd name="T2" fmla="*/ 864 w 1824"/>
              <a:gd name="T3" fmla="*/ 0 h 240"/>
              <a:gd name="T4" fmla="*/ 1824 w 1824"/>
              <a:gd name="T5" fmla="*/ 240 h 240"/>
              <a:gd name="T6" fmla="*/ 0 60000 65536"/>
              <a:gd name="T7" fmla="*/ 0 60000 65536"/>
              <a:gd name="T8" fmla="*/ 0 60000 65536"/>
              <a:gd name="T9" fmla="*/ 0 w 1824"/>
              <a:gd name="T10" fmla="*/ 0 h 240"/>
              <a:gd name="T11" fmla="*/ 1824 w 18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0">
                <a:moveTo>
                  <a:pt x="0" y="240"/>
                </a:moveTo>
                <a:cubicBezTo>
                  <a:pt x="280" y="120"/>
                  <a:pt x="560" y="0"/>
                  <a:pt x="864" y="0"/>
                </a:cubicBezTo>
                <a:cubicBezTo>
                  <a:pt x="1168" y="0"/>
                  <a:pt x="1496" y="120"/>
                  <a:pt x="1824" y="24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9" name="Text Box 92"/>
          <p:cNvSpPr txBox="1">
            <a:spLocks noChangeArrowheads="1"/>
          </p:cNvSpPr>
          <p:nvPr/>
        </p:nvSpPr>
        <p:spPr bwMode="auto">
          <a:xfrm>
            <a:off x="800100" y="14795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0110</a:t>
            </a:r>
          </a:p>
        </p:txBody>
      </p:sp>
      <p:sp>
        <p:nvSpPr>
          <p:cNvPr id="48160" name="Text Box 93"/>
          <p:cNvSpPr txBox="1">
            <a:spLocks noChangeArrowheads="1"/>
          </p:cNvSpPr>
          <p:nvPr/>
        </p:nvSpPr>
        <p:spPr bwMode="auto">
          <a:xfrm>
            <a:off x="152400" y="237013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0010</a:t>
            </a:r>
          </a:p>
        </p:txBody>
      </p:sp>
      <p:sp>
        <p:nvSpPr>
          <p:cNvPr id="48161" name="Text Box 94"/>
          <p:cNvSpPr txBox="1">
            <a:spLocks noChangeArrowheads="1"/>
          </p:cNvSpPr>
          <p:nvPr/>
        </p:nvSpPr>
        <p:spPr bwMode="auto">
          <a:xfrm>
            <a:off x="781050" y="46418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0000</a:t>
            </a:r>
          </a:p>
        </p:txBody>
      </p:sp>
      <p:sp>
        <p:nvSpPr>
          <p:cNvPr id="48162" name="Text Box 95"/>
          <p:cNvSpPr txBox="1">
            <a:spLocks noChangeArrowheads="1"/>
          </p:cNvSpPr>
          <p:nvPr/>
        </p:nvSpPr>
        <p:spPr bwMode="auto">
          <a:xfrm>
            <a:off x="1371600" y="36464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0100</a:t>
            </a:r>
          </a:p>
        </p:txBody>
      </p:sp>
      <p:sp>
        <p:nvSpPr>
          <p:cNvPr id="48163" name="Text Box 96"/>
          <p:cNvSpPr txBox="1">
            <a:spLocks noChangeArrowheads="1"/>
          </p:cNvSpPr>
          <p:nvPr/>
        </p:nvSpPr>
        <p:spPr bwMode="auto">
          <a:xfrm>
            <a:off x="2533650" y="14795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0111</a:t>
            </a:r>
          </a:p>
        </p:txBody>
      </p:sp>
      <p:sp>
        <p:nvSpPr>
          <p:cNvPr id="48164" name="Text Box 97"/>
          <p:cNvSpPr txBox="1">
            <a:spLocks noChangeArrowheads="1"/>
          </p:cNvSpPr>
          <p:nvPr/>
        </p:nvSpPr>
        <p:spPr bwMode="auto">
          <a:xfrm>
            <a:off x="2686050" y="45751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0001</a:t>
            </a:r>
          </a:p>
        </p:txBody>
      </p:sp>
      <p:sp>
        <p:nvSpPr>
          <p:cNvPr id="48165" name="Text Box 98"/>
          <p:cNvSpPr txBox="1">
            <a:spLocks noChangeArrowheads="1"/>
          </p:cNvSpPr>
          <p:nvPr/>
        </p:nvSpPr>
        <p:spPr bwMode="auto">
          <a:xfrm>
            <a:off x="1905000" y="242093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0011</a:t>
            </a:r>
          </a:p>
        </p:txBody>
      </p:sp>
      <p:sp>
        <p:nvSpPr>
          <p:cNvPr id="48166" name="Text Box 99"/>
          <p:cNvSpPr txBox="1">
            <a:spLocks noChangeArrowheads="1"/>
          </p:cNvSpPr>
          <p:nvPr/>
        </p:nvSpPr>
        <p:spPr bwMode="auto">
          <a:xfrm>
            <a:off x="3429000" y="34448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0101</a:t>
            </a:r>
          </a:p>
        </p:txBody>
      </p:sp>
      <p:sp>
        <p:nvSpPr>
          <p:cNvPr id="48167" name="Text Box 100"/>
          <p:cNvSpPr txBox="1">
            <a:spLocks noChangeArrowheads="1"/>
          </p:cNvSpPr>
          <p:nvPr/>
        </p:nvSpPr>
        <p:spPr bwMode="auto">
          <a:xfrm>
            <a:off x="5543550" y="16287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1110</a:t>
            </a:r>
          </a:p>
        </p:txBody>
      </p:sp>
      <p:sp>
        <p:nvSpPr>
          <p:cNvPr id="48168" name="Text Box 101"/>
          <p:cNvSpPr txBox="1">
            <a:spLocks noChangeArrowheads="1"/>
          </p:cNvSpPr>
          <p:nvPr/>
        </p:nvSpPr>
        <p:spPr bwMode="auto">
          <a:xfrm>
            <a:off x="4895850" y="25161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1010</a:t>
            </a:r>
          </a:p>
        </p:txBody>
      </p:sp>
      <p:sp>
        <p:nvSpPr>
          <p:cNvPr id="48169" name="Text Box 102"/>
          <p:cNvSpPr txBox="1">
            <a:spLocks noChangeArrowheads="1"/>
          </p:cNvSpPr>
          <p:nvPr/>
        </p:nvSpPr>
        <p:spPr bwMode="auto">
          <a:xfrm>
            <a:off x="5795963" y="4641850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48170" name="Text Box 103"/>
          <p:cNvSpPr txBox="1">
            <a:spLocks noChangeArrowheads="1"/>
          </p:cNvSpPr>
          <p:nvPr/>
        </p:nvSpPr>
        <p:spPr bwMode="auto">
          <a:xfrm>
            <a:off x="6462713" y="3646488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1100</a:t>
            </a:r>
          </a:p>
        </p:txBody>
      </p:sp>
      <p:sp>
        <p:nvSpPr>
          <p:cNvPr id="48171" name="Text Box 104"/>
          <p:cNvSpPr txBox="1">
            <a:spLocks noChangeArrowheads="1"/>
          </p:cNvSpPr>
          <p:nvPr/>
        </p:nvSpPr>
        <p:spPr bwMode="auto">
          <a:xfrm>
            <a:off x="7277100" y="16287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1111</a:t>
            </a:r>
          </a:p>
        </p:txBody>
      </p:sp>
      <p:sp>
        <p:nvSpPr>
          <p:cNvPr id="48172" name="Text Box 105"/>
          <p:cNvSpPr txBox="1">
            <a:spLocks noChangeArrowheads="1"/>
          </p:cNvSpPr>
          <p:nvPr/>
        </p:nvSpPr>
        <p:spPr bwMode="auto">
          <a:xfrm>
            <a:off x="7639050" y="4513263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1001</a:t>
            </a:r>
          </a:p>
        </p:txBody>
      </p:sp>
      <p:sp>
        <p:nvSpPr>
          <p:cNvPr id="48173" name="Text Box 106"/>
          <p:cNvSpPr txBox="1">
            <a:spLocks noChangeArrowheads="1"/>
          </p:cNvSpPr>
          <p:nvPr/>
        </p:nvSpPr>
        <p:spPr bwMode="auto">
          <a:xfrm>
            <a:off x="6648450" y="2555875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1011</a:t>
            </a:r>
          </a:p>
        </p:txBody>
      </p:sp>
      <p:sp>
        <p:nvSpPr>
          <p:cNvPr id="48174" name="Text Box 107"/>
          <p:cNvSpPr txBox="1">
            <a:spLocks noChangeArrowheads="1"/>
          </p:cNvSpPr>
          <p:nvPr/>
        </p:nvSpPr>
        <p:spPr bwMode="auto">
          <a:xfrm>
            <a:off x="8305800" y="3592513"/>
            <a:ext cx="66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400">
                <a:solidFill>
                  <a:schemeClr val="bg2"/>
                </a:solidFill>
              </a:rPr>
              <a:t>1101</a:t>
            </a:r>
          </a:p>
        </p:txBody>
      </p:sp>
      <p:sp>
        <p:nvSpPr>
          <p:cNvPr id="48175" name="Text Box 108"/>
          <p:cNvSpPr txBox="1">
            <a:spLocks noChangeArrowheads="1"/>
          </p:cNvSpPr>
          <p:nvPr/>
        </p:nvSpPr>
        <p:spPr bwMode="auto">
          <a:xfrm>
            <a:off x="3505200" y="5257800"/>
            <a:ext cx="2209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en-US" altLang="zh-CN" sz="2400">
                <a:solidFill>
                  <a:schemeClr val="bg2"/>
                </a:solidFill>
              </a:rPr>
              <a:t>4</a:t>
            </a:r>
            <a:r>
              <a:rPr kumimoji="1" lang="zh-CN" altLang="en-US" sz="2400">
                <a:solidFill>
                  <a:schemeClr val="bg2"/>
                </a:solidFill>
              </a:rPr>
              <a:t>维立方体网络</a:t>
            </a:r>
          </a:p>
        </p:txBody>
      </p:sp>
      <p:sp>
        <p:nvSpPr>
          <p:cNvPr id="48176" name="Oval 109"/>
          <p:cNvSpPr>
            <a:spLocks noChangeArrowheads="1"/>
          </p:cNvSpPr>
          <p:nvPr/>
        </p:nvSpPr>
        <p:spPr bwMode="auto">
          <a:xfrm>
            <a:off x="1177925" y="1790700"/>
            <a:ext cx="257175" cy="258763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7" name="Oval 110"/>
          <p:cNvSpPr>
            <a:spLocks noChangeArrowheads="1"/>
          </p:cNvSpPr>
          <p:nvPr/>
        </p:nvSpPr>
        <p:spPr bwMode="auto">
          <a:xfrm>
            <a:off x="2982913" y="1790700"/>
            <a:ext cx="257175" cy="258763"/>
          </a:xfrm>
          <a:prstGeom prst="ellipse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8" name="Oval 111"/>
          <p:cNvSpPr>
            <a:spLocks noChangeArrowheads="1"/>
          </p:cNvSpPr>
          <p:nvPr/>
        </p:nvSpPr>
        <p:spPr bwMode="auto">
          <a:xfrm>
            <a:off x="2338388" y="2697163"/>
            <a:ext cx="257175" cy="260350"/>
          </a:xfrm>
          <a:prstGeom prst="ellipse">
            <a:avLst/>
          </a:prstGeom>
          <a:solidFill>
            <a:srgbClr val="66CC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9" name="Oval 112"/>
          <p:cNvSpPr>
            <a:spLocks noChangeArrowheads="1"/>
          </p:cNvSpPr>
          <p:nvPr/>
        </p:nvSpPr>
        <p:spPr bwMode="auto">
          <a:xfrm>
            <a:off x="533400" y="2697163"/>
            <a:ext cx="257175" cy="260350"/>
          </a:xfrm>
          <a:prstGeom prst="ellipse">
            <a:avLst/>
          </a:prstGeom>
          <a:solidFill>
            <a:srgbClr val="66C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0" name="Oval 113"/>
          <p:cNvSpPr>
            <a:spLocks noChangeArrowheads="1"/>
          </p:cNvSpPr>
          <p:nvPr/>
        </p:nvSpPr>
        <p:spPr bwMode="auto">
          <a:xfrm>
            <a:off x="1177925" y="3476625"/>
            <a:ext cx="257175" cy="258763"/>
          </a:xfrm>
          <a:prstGeom prst="ellipse">
            <a:avLst/>
          </a:prstGeom>
          <a:solidFill>
            <a:srgbClr val="99FF6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1" name="Oval 114"/>
          <p:cNvSpPr>
            <a:spLocks noChangeArrowheads="1"/>
          </p:cNvSpPr>
          <p:nvPr/>
        </p:nvSpPr>
        <p:spPr bwMode="auto">
          <a:xfrm>
            <a:off x="2982913" y="3476625"/>
            <a:ext cx="257175" cy="258763"/>
          </a:xfrm>
          <a:prstGeom prst="ellipse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2" name="Oval 115"/>
          <p:cNvSpPr>
            <a:spLocks noChangeArrowheads="1"/>
          </p:cNvSpPr>
          <p:nvPr/>
        </p:nvSpPr>
        <p:spPr bwMode="auto">
          <a:xfrm>
            <a:off x="2338388" y="4383088"/>
            <a:ext cx="257175" cy="258762"/>
          </a:xfrm>
          <a:prstGeom prst="ellipse">
            <a:avLst/>
          </a:prstGeom>
          <a:solidFill>
            <a:srgbClr val="66CC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3" name="Oval 116"/>
          <p:cNvSpPr>
            <a:spLocks noChangeArrowheads="1"/>
          </p:cNvSpPr>
          <p:nvPr/>
        </p:nvSpPr>
        <p:spPr bwMode="auto">
          <a:xfrm>
            <a:off x="533400" y="4383088"/>
            <a:ext cx="257175" cy="258762"/>
          </a:xfrm>
          <a:prstGeom prst="ellipse">
            <a:avLst/>
          </a:prstGeom>
          <a:solidFill>
            <a:srgbClr val="66CC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84" name="Group 117"/>
          <p:cNvGrpSpPr>
            <a:grpSpLocks/>
          </p:cNvGrpSpPr>
          <p:nvPr/>
        </p:nvGrpSpPr>
        <p:grpSpPr bwMode="auto">
          <a:xfrm>
            <a:off x="5561013" y="1790700"/>
            <a:ext cx="2706687" cy="2851150"/>
            <a:chOff x="3503" y="1128"/>
            <a:chExt cx="1705" cy="1796"/>
          </a:xfrm>
        </p:grpSpPr>
        <p:sp>
          <p:nvSpPr>
            <p:cNvPr id="48188" name="Oval 118"/>
            <p:cNvSpPr>
              <a:spLocks noChangeArrowheads="1"/>
            </p:cNvSpPr>
            <p:nvPr/>
          </p:nvSpPr>
          <p:spPr bwMode="auto">
            <a:xfrm>
              <a:off x="3909" y="1128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9" name="Oval 119"/>
            <p:cNvSpPr>
              <a:spLocks noChangeArrowheads="1"/>
            </p:cNvSpPr>
            <p:nvPr/>
          </p:nvSpPr>
          <p:spPr bwMode="auto">
            <a:xfrm>
              <a:off x="5046" y="1128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0" name="Oval 120"/>
            <p:cNvSpPr>
              <a:spLocks noChangeArrowheads="1"/>
            </p:cNvSpPr>
            <p:nvPr/>
          </p:nvSpPr>
          <p:spPr bwMode="auto">
            <a:xfrm>
              <a:off x="4640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1" name="Oval 121"/>
            <p:cNvSpPr>
              <a:spLocks noChangeArrowheads="1"/>
            </p:cNvSpPr>
            <p:nvPr/>
          </p:nvSpPr>
          <p:spPr bwMode="auto">
            <a:xfrm>
              <a:off x="3503" y="1699"/>
              <a:ext cx="162" cy="164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2" name="Oval 122"/>
            <p:cNvSpPr>
              <a:spLocks noChangeArrowheads="1"/>
            </p:cNvSpPr>
            <p:nvPr/>
          </p:nvSpPr>
          <p:spPr bwMode="auto">
            <a:xfrm>
              <a:off x="3909" y="2190"/>
              <a:ext cx="162" cy="163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3" name="Oval 123"/>
            <p:cNvSpPr>
              <a:spLocks noChangeArrowheads="1"/>
            </p:cNvSpPr>
            <p:nvPr/>
          </p:nvSpPr>
          <p:spPr bwMode="auto">
            <a:xfrm>
              <a:off x="5046" y="2190"/>
              <a:ext cx="162" cy="163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4" name="Oval 124"/>
            <p:cNvSpPr>
              <a:spLocks noChangeArrowheads="1"/>
            </p:cNvSpPr>
            <p:nvPr/>
          </p:nvSpPr>
          <p:spPr bwMode="auto">
            <a:xfrm>
              <a:off x="4640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5" name="Oval 125"/>
            <p:cNvSpPr>
              <a:spLocks noChangeArrowheads="1"/>
            </p:cNvSpPr>
            <p:nvPr/>
          </p:nvSpPr>
          <p:spPr bwMode="auto">
            <a:xfrm>
              <a:off x="3503" y="2761"/>
              <a:ext cx="162" cy="163"/>
            </a:xfrm>
            <a:prstGeom prst="ellipse">
              <a:avLst/>
            </a:prstGeom>
            <a:solidFill>
              <a:srgbClr val="66CC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83262" name="Line 126"/>
          <p:cNvSpPr>
            <a:spLocks noChangeShapeType="1"/>
          </p:cNvSpPr>
          <p:nvPr/>
        </p:nvSpPr>
        <p:spPr bwMode="auto">
          <a:xfrm>
            <a:off x="1447800" y="1919288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3263" name="Line 127"/>
          <p:cNvSpPr>
            <a:spLocks noChangeShapeType="1"/>
          </p:cNvSpPr>
          <p:nvPr/>
        </p:nvSpPr>
        <p:spPr bwMode="auto">
          <a:xfrm>
            <a:off x="3114675" y="20574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3264" name="Rectangle 128"/>
          <p:cNvSpPr>
            <a:spLocks noChangeArrowheads="1"/>
          </p:cNvSpPr>
          <p:nvPr/>
        </p:nvSpPr>
        <p:spPr bwMode="auto">
          <a:xfrm>
            <a:off x="533400" y="58674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路径为：</a:t>
            </a:r>
            <a:r>
              <a:rPr lang="en-US" altLang="zh-CN"/>
              <a:t>0110</a:t>
            </a:r>
            <a:r>
              <a:rPr lang="en-US" altLang="zh-CN">
                <a:sym typeface="Symbol" pitchFamily="18" charset="2"/>
              </a:rPr>
              <a:t>→0111→0101→1101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8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8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88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83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83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83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3225" grpId="0" animBg="1"/>
      <p:bldP spid="1883262" grpId="0" animBg="1"/>
      <p:bldP spid="1883263" grpId="0" animBg="1"/>
      <p:bldP spid="18832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56BDBA-80B9-45C3-8E1B-680448E5A25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二、网络拓扑结构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mtClean="0">
                <a:solidFill>
                  <a:srgbClr val="CC0000"/>
                </a:solidFill>
              </a:rPr>
              <a:t>分布式</a:t>
            </a:r>
            <a:r>
              <a:rPr lang="zh-CN" altLang="en-US" smtClean="0">
                <a:solidFill>
                  <a:srgbClr val="FF0066"/>
                </a:solidFill>
              </a:rPr>
              <a:t>交换网络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mtClean="0"/>
              <a:t>几种流行的互连网络拓扑结构：</a:t>
            </a:r>
            <a:r>
              <a:rPr lang="zh-CN" altLang="en-US" smtClean="0">
                <a:solidFill>
                  <a:srgbClr val="FF0066"/>
                </a:solidFill>
              </a:rPr>
              <a:t>超立方体</a:t>
            </a:r>
          </a:p>
        </p:txBody>
      </p:sp>
      <p:sp>
        <p:nvSpPr>
          <p:cNvPr id="49157" name="Line 83"/>
          <p:cNvSpPr>
            <a:spLocks noChangeShapeType="1"/>
          </p:cNvSpPr>
          <p:nvPr/>
        </p:nvSpPr>
        <p:spPr bwMode="auto">
          <a:xfrm rot="4627174">
            <a:off x="1231900" y="2200276"/>
            <a:ext cx="244475" cy="20955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84"/>
          <p:cNvSpPr>
            <a:spLocks noChangeShapeType="1"/>
          </p:cNvSpPr>
          <p:nvPr/>
        </p:nvSpPr>
        <p:spPr bwMode="auto">
          <a:xfrm flipV="1">
            <a:off x="608013" y="2300288"/>
            <a:ext cx="366712" cy="5286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85"/>
          <p:cNvSpPr>
            <a:spLocks noChangeShapeType="1"/>
          </p:cNvSpPr>
          <p:nvPr/>
        </p:nvSpPr>
        <p:spPr bwMode="auto">
          <a:xfrm>
            <a:off x="2270125" y="3062288"/>
            <a:ext cx="223838" cy="157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86"/>
          <p:cNvSpPr>
            <a:spLocks noChangeShapeType="1"/>
          </p:cNvSpPr>
          <p:nvPr/>
        </p:nvSpPr>
        <p:spPr bwMode="auto">
          <a:xfrm flipV="1">
            <a:off x="3068638" y="3748088"/>
            <a:ext cx="192087" cy="2889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87"/>
          <p:cNvSpPr>
            <a:spLocks noChangeShapeType="1"/>
          </p:cNvSpPr>
          <p:nvPr/>
        </p:nvSpPr>
        <p:spPr bwMode="auto">
          <a:xfrm flipH="1" flipV="1">
            <a:off x="3108325" y="3976688"/>
            <a:ext cx="152400" cy="762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88"/>
          <p:cNvSpPr>
            <a:spLocks noChangeShapeType="1"/>
          </p:cNvSpPr>
          <p:nvPr/>
        </p:nvSpPr>
        <p:spPr bwMode="auto">
          <a:xfrm>
            <a:off x="441325" y="3290888"/>
            <a:ext cx="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Line 89"/>
          <p:cNvSpPr>
            <a:spLocks noChangeShapeType="1"/>
          </p:cNvSpPr>
          <p:nvPr/>
        </p:nvSpPr>
        <p:spPr bwMode="auto">
          <a:xfrm>
            <a:off x="2498725" y="3290888"/>
            <a:ext cx="0" cy="1295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90"/>
          <p:cNvSpPr>
            <a:spLocks noChangeShapeType="1"/>
          </p:cNvSpPr>
          <p:nvPr/>
        </p:nvSpPr>
        <p:spPr bwMode="auto">
          <a:xfrm>
            <a:off x="3336925" y="2452688"/>
            <a:ext cx="0" cy="1143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91"/>
          <p:cNvSpPr>
            <a:spLocks noChangeShapeType="1"/>
          </p:cNvSpPr>
          <p:nvPr/>
        </p:nvSpPr>
        <p:spPr bwMode="auto">
          <a:xfrm flipV="1">
            <a:off x="2770188" y="4052888"/>
            <a:ext cx="566737" cy="7810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92"/>
          <p:cNvSpPr>
            <a:spLocks noChangeShapeType="1"/>
          </p:cNvSpPr>
          <p:nvPr/>
        </p:nvSpPr>
        <p:spPr bwMode="auto">
          <a:xfrm>
            <a:off x="1279525" y="2605088"/>
            <a:ext cx="0" cy="9906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Line 93"/>
          <p:cNvSpPr>
            <a:spLocks noChangeShapeType="1"/>
          </p:cNvSpPr>
          <p:nvPr/>
        </p:nvSpPr>
        <p:spPr bwMode="auto">
          <a:xfrm flipV="1">
            <a:off x="822325" y="4129088"/>
            <a:ext cx="381000" cy="5334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94"/>
          <p:cNvSpPr>
            <a:spLocks noChangeShapeType="1"/>
          </p:cNvSpPr>
          <p:nvPr/>
        </p:nvSpPr>
        <p:spPr bwMode="auto">
          <a:xfrm>
            <a:off x="1584325" y="3976688"/>
            <a:ext cx="1447800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Line 95"/>
          <p:cNvSpPr>
            <a:spLocks noChangeShapeType="1"/>
          </p:cNvSpPr>
          <p:nvPr/>
        </p:nvSpPr>
        <p:spPr bwMode="auto">
          <a:xfrm>
            <a:off x="822325" y="5043488"/>
            <a:ext cx="1447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Oval 96"/>
          <p:cNvSpPr>
            <a:spLocks noChangeArrowheads="1"/>
          </p:cNvSpPr>
          <p:nvPr/>
        </p:nvSpPr>
        <p:spPr bwMode="auto">
          <a:xfrm>
            <a:off x="2270125" y="49672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Oval 97"/>
          <p:cNvSpPr>
            <a:spLocks noChangeArrowheads="1"/>
          </p:cNvSpPr>
          <p:nvPr/>
        </p:nvSpPr>
        <p:spPr bwMode="auto">
          <a:xfrm>
            <a:off x="2651125" y="48148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98"/>
          <p:cNvSpPr>
            <a:spLocks noChangeShapeType="1"/>
          </p:cNvSpPr>
          <p:nvPr/>
        </p:nvSpPr>
        <p:spPr bwMode="auto">
          <a:xfrm flipV="1">
            <a:off x="2422525" y="4938713"/>
            <a:ext cx="242888" cy="104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Oval 99"/>
          <p:cNvSpPr>
            <a:spLocks noChangeArrowheads="1"/>
          </p:cNvSpPr>
          <p:nvPr/>
        </p:nvSpPr>
        <p:spPr bwMode="auto">
          <a:xfrm>
            <a:off x="2422525" y="45862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Line 100"/>
          <p:cNvSpPr>
            <a:spLocks noChangeShapeType="1"/>
          </p:cNvSpPr>
          <p:nvPr/>
        </p:nvSpPr>
        <p:spPr bwMode="auto">
          <a:xfrm flipH="1">
            <a:off x="2365375" y="4729163"/>
            <a:ext cx="109538" cy="2381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101"/>
          <p:cNvSpPr>
            <a:spLocks noChangeShapeType="1"/>
          </p:cNvSpPr>
          <p:nvPr/>
        </p:nvSpPr>
        <p:spPr bwMode="auto">
          <a:xfrm>
            <a:off x="2565400" y="4695825"/>
            <a:ext cx="123825" cy="128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Oval 102"/>
          <p:cNvSpPr>
            <a:spLocks noChangeArrowheads="1"/>
          </p:cNvSpPr>
          <p:nvPr/>
        </p:nvSpPr>
        <p:spPr bwMode="auto">
          <a:xfrm>
            <a:off x="365125" y="46624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Oval 103"/>
          <p:cNvSpPr>
            <a:spLocks noChangeArrowheads="1"/>
          </p:cNvSpPr>
          <p:nvPr/>
        </p:nvSpPr>
        <p:spPr bwMode="auto">
          <a:xfrm>
            <a:off x="669925" y="49672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Line 104"/>
          <p:cNvSpPr>
            <a:spLocks noChangeShapeType="1"/>
          </p:cNvSpPr>
          <p:nvPr/>
        </p:nvSpPr>
        <p:spPr bwMode="auto">
          <a:xfrm flipV="1">
            <a:off x="746125" y="4814888"/>
            <a:ext cx="0" cy="1524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Oval 105"/>
          <p:cNvSpPr>
            <a:spLocks noChangeArrowheads="1"/>
          </p:cNvSpPr>
          <p:nvPr/>
        </p:nvSpPr>
        <p:spPr bwMode="auto">
          <a:xfrm>
            <a:off x="669925" y="46624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Line 106"/>
          <p:cNvSpPr>
            <a:spLocks noChangeShapeType="1"/>
          </p:cNvSpPr>
          <p:nvPr/>
        </p:nvSpPr>
        <p:spPr bwMode="auto">
          <a:xfrm flipH="1">
            <a:off x="517525" y="4738688"/>
            <a:ext cx="152400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1" name="Line 107"/>
          <p:cNvSpPr>
            <a:spLocks noChangeShapeType="1"/>
          </p:cNvSpPr>
          <p:nvPr/>
        </p:nvSpPr>
        <p:spPr bwMode="auto">
          <a:xfrm>
            <a:off x="517525" y="4814888"/>
            <a:ext cx="152400" cy="152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2" name="Oval 108"/>
          <p:cNvSpPr>
            <a:spLocks noChangeArrowheads="1"/>
          </p:cNvSpPr>
          <p:nvPr/>
        </p:nvSpPr>
        <p:spPr bwMode="auto">
          <a:xfrm>
            <a:off x="3260725" y="39766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3" name="Oval 109"/>
          <p:cNvSpPr>
            <a:spLocks noChangeArrowheads="1"/>
          </p:cNvSpPr>
          <p:nvPr/>
        </p:nvSpPr>
        <p:spPr bwMode="auto">
          <a:xfrm>
            <a:off x="3032125" y="39004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4" name="Oval 110"/>
          <p:cNvSpPr>
            <a:spLocks noChangeArrowheads="1"/>
          </p:cNvSpPr>
          <p:nvPr/>
        </p:nvSpPr>
        <p:spPr bwMode="auto">
          <a:xfrm>
            <a:off x="3260725" y="35956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5" name="Line 111"/>
          <p:cNvSpPr>
            <a:spLocks noChangeShapeType="1"/>
          </p:cNvSpPr>
          <p:nvPr/>
        </p:nvSpPr>
        <p:spPr bwMode="auto">
          <a:xfrm flipH="1">
            <a:off x="3336925" y="3748088"/>
            <a:ext cx="0" cy="228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6" name="Line 112"/>
          <p:cNvSpPr>
            <a:spLocks noChangeShapeType="1"/>
          </p:cNvSpPr>
          <p:nvPr/>
        </p:nvSpPr>
        <p:spPr bwMode="auto">
          <a:xfrm flipV="1">
            <a:off x="1198563" y="3681413"/>
            <a:ext cx="66675" cy="452437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113"/>
          <p:cNvSpPr>
            <a:spLocks noChangeShapeType="1"/>
          </p:cNvSpPr>
          <p:nvPr/>
        </p:nvSpPr>
        <p:spPr bwMode="auto">
          <a:xfrm flipH="1" flipV="1">
            <a:off x="1284288" y="3671888"/>
            <a:ext cx="209550" cy="31432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Line 114"/>
          <p:cNvSpPr>
            <a:spLocks noChangeShapeType="1"/>
          </p:cNvSpPr>
          <p:nvPr/>
        </p:nvSpPr>
        <p:spPr bwMode="auto">
          <a:xfrm flipV="1">
            <a:off x="1212850" y="3986213"/>
            <a:ext cx="290513" cy="14287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9" name="Oval 115"/>
          <p:cNvSpPr>
            <a:spLocks noChangeArrowheads="1"/>
          </p:cNvSpPr>
          <p:nvPr/>
        </p:nvSpPr>
        <p:spPr bwMode="auto">
          <a:xfrm>
            <a:off x="365125" y="31384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0" name="Oval 116"/>
          <p:cNvSpPr>
            <a:spLocks noChangeArrowheads="1"/>
          </p:cNvSpPr>
          <p:nvPr/>
        </p:nvSpPr>
        <p:spPr bwMode="auto">
          <a:xfrm>
            <a:off x="746125" y="29860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1" name="Line 117"/>
          <p:cNvSpPr>
            <a:spLocks noChangeShapeType="1"/>
          </p:cNvSpPr>
          <p:nvPr/>
        </p:nvSpPr>
        <p:spPr bwMode="auto">
          <a:xfrm flipV="1">
            <a:off x="465138" y="3076575"/>
            <a:ext cx="357187" cy="1381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2" name="Oval 118"/>
          <p:cNvSpPr>
            <a:spLocks noChangeArrowheads="1"/>
          </p:cNvSpPr>
          <p:nvPr/>
        </p:nvSpPr>
        <p:spPr bwMode="auto">
          <a:xfrm>
            <a:off x="517525" y="275748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3" name="Line 119"/>
          <p:cNvSpPr>
            <a:spLocks noChangeShapeType="1"/>
          </p:cNvSpPr>
          <p:nvPr/>
        </p:nvSpPr>
        <p:spPr bwMode="auto">
          <a:xfrm flipH="1">
            <a:off x="436563" y="2847975"/>
            <a:ext cx="142875" cy="3714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4" name="Line 120"/>
          <p:cNvSpPr>
            <a:spLocks noChangeShapeType="1"/>
          </p:cNvSpPr>
          <p:nvPr/>
        </p:nvSpPr>
        <p:spPr bwMode="auto">
          <a:xfrm>
            <a:off x="603250" y="2833688"/>
            <a:ext cx="223838" cy="233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5" name="Line 121"/>
          <p:cNvSpPr>
            <a:spLocks noChangeShapeType="1"/>
          </p:cNvSpPr>
          <p:nvPr/>
        </p:nvSpPr>
        <p:spPr bwMode="auto">
          <a:xfrm>
            <a:off x="898525" y="3062288"/>
            <a:ext cx="1447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6" name="Oval 122"/>
          <p:cNvSpPr>
            <a:spLocks noChangeArrowheads="1"/>
          </p:cNvSpPr>
          <p:nvPr/>
        </p:nvSpPr>
        <p:spPr bwMode="auto">
          <a:xfrm>
            <a:off x="2193925" y="29860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7" name="Oval 123"/>
          <p:cNvSpPr>
            <a:spLocks noChangeArrowheads="1"/>
          </p:cNvSpPr>
          <p:nvPr/>
        </p:nvSpPr>
        <p:spPr bwMode="auto">
          <a:xfrm>
            <a:off x="2422525" y="31384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8" name="Oval 124"/>
          <p:cNvSpPr>
            <a:spLocks noChangeArrowheads="1"/>
          </p:cNvSpPr>
          <p:nvPr/>
        </p:nvSpPr>
        <p:spPr bwMode="auto">
          <a:xfrm>
            <a:off x="2498725" y="28336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9" name="Line 125"/>
          <p:cNvSpPr>
            <a:spLocks noChangeShapeType="1"/>
          </p:cNvSpPr>
          <p:nvPr/>
        </p:nvSpPr>
        <p:spPr bwMode="auto">
          <a:xfrm flipV="1">
            <a:off x="2503488" y="2914650"/>
            <a:ext cx="76200" cy="2952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0" name="Line 126"/>
          <p:cNvSpPr>
            <a:spLocks noChangeShapeType="1"/>
          </p:cNvSpPr>
          <p:nvPr/>
        </p:nvSpPr>
        <p:spPr bwMode="auto">
          <a:xfrm flipV="1">
            <a:off x="2274888" y="2919413"/>
            <a:ext cx="300037" cy="1333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1" name="Line 127"/>
          <p:cNvSpPr>
            <a:spLocks noChangeShapeType="1"/>
          </p:cNvSpPr>
          <p:nvPr/>
        </p:nvSpPr>
        <p:spPr bwMode="auto">
          <a:xfrm>
            <a:off x="3117850" y="2295525"/>
            <a:ext cx="214313" cy="952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2" name="Oval 128"/>
          <p:cNvSpPr>
            <a:spLocks noChangeArrowheads="1"/>
          </p:cNvSpPr>
          <p:nvPr/>
        </p:nvSpPr>
        <p:spPr bwMode="auto">
          <a:xfrm>
            <a:off x="3032125" y="22240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3" name="Oval 129"/>
          <p:cNvSpPr>
            <a:spLocks noChangeArrowheads="1"/>
          </p:cNvSpPr>
          <p:nvPr/>
        </p:nvSpPr>
        <p:spPr bwMode="auto">
          <a:xfrm>
            <a:off x="3260725" y="23002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4" name="Oval 130"/>
          <p:cNvSpPr>
            <a:spLocks noChangeArrowheads="1"/>
          </p:cNvSpPr>
          <p:nvPr/>
        </p:nvSpPr>
        <p:spPr bwMode="auto">
          <a:xfrm>
            <a:off x="3032125" y="20716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5" name="Line 131"/>
          <p:cNvSpPr>
            <a:spLocks noChangeShapeType="1"/>
          </p:cNvSpPr>
          <p:nvPr/>
        </p:nvSpPr>
        <p:spPr bwMode="auto">
          <a:xfrm flipH="1" flipV="1">
            <a:off x="3127375" y="2166938"/>
            <a:ext cx="209550" cy="2095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6" name="Line 132"/>
          <p:cNvSpPr>
            <a:spLocks noChangeShapeType="1"/>
          </p:cNvSpPr>
          <p:nvPr/>
        </p:nvSpPr>
        <p:spPr bwMode="auto">
          <a:xfrm flipV="1">
            <a:off x="2589213" y="2309813"/>
            <a:ext cx="523875" cy="6048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7" name="Oval 133"/>
          <p:cNvSpPr>
            <a:spLocks noChangeArrowheads="1"/>
          </p:cNvSpPr>
          <p:nvPr/>
        </p:nvSpPr>
        <p:spPr bwMode="auto">
          <a:xfrm rot="4686555">
            <a:off x="1355725" y="20716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8" name="Line 134"/>
          <p:cNvSpPr>
            <a:spLocks noChangeShapeType="1"/>
          </p:cNvSpPr>
          <p:nvPr/>
        </p:nvSpPr>
        <p:spPr bwMode="auto">
          <a:xfrm rot="4676136" flipH="1">
            <a:off x="1029494" y="2245519"/>
            <a:ext cx="184150" cy="261938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9" name="Line 135"/>
          <p:cNvSpPr>
            <a:spLocks noChangeShapeType="1"/>
          </p:cNvSpPr>
          <p:nvPr/>
        </p:nvSpPr>
        <p:spPr bwMode="auto">
          <a:xfrm rot="4686555">
            <a:off x="1173957" y="2004219"/>
            <a:ext cx="46037" cy="441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0" name="Line 136"/>
          <p:cNvSpPr>
            <a:spLocks noChangeShapeType="1"/>
          </p:cNvSpPr>
          <p:nvPr/>
        </p:nvSpPr>
        <p:spPr bwMode="auto">
          <a:xfrm>
            <a:off x="1508125" y="2147888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1" name="Text Box 137"/>
          <p:cNvSpPr txBox="1">
            <a:spLocks noChangeArrowheads="1"/>
          </p:cNvSpPr>
          <p:nvPr/>
        </p:nvSpPr>
        <p:spPr bwMode="auto">
          <a:xfrm>
            <a:off x="822325" y="5348288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zh-CN" altLang="en-US" sz="2400">
                <a:solidFill>
                  <a:schemeClr val="bg2"/>
                </a:solidFill>
              </a:rPr>
              <a:t>带环</a:t>
            </a:r>
            <a:r>
              <a:rPr kumimoji="1" lang="en-US" altLang="zh-CN" sz="2400">
                <a:solidFill>
                  <a:schemeClr val="bg2"/>
                </a:solidFill>
              </a:rPr>
              <a:t>3-</a:t>
            </a:r>
            <a:r>
              <a:rPr kumimoji="1" lang="zh-CN" altLang="en-US" sz="2400">
                <a:solidFill>
                  <a:schemeClr val="bg2"/>
                </a:solidFill>
              </a:rPr>
              <a:t>立方体</a:t>
            </a:r>
          </a:p>
        </p:txBody>
      </p:sp>
      <p:sp>
        <p:nvSpPr>
          <p:cNvPr id="49212" name="Line 368"/>
          <p:cNvSpPr>
            <a:spLocks noChangeShapeType="1"/>
          </p:cNvSpPr>
          <p:nvPr/>
        </p:nvSpPr>
        <p:spPr bwMode="auto">
          <a:xfrm flipV="1">
            <a:off x="3103563" y="2166938"/>
            <a:ext cx="4762" cy="1333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3" name="Oval 369"/>
          <p:cNvSpPr>
            <a:spLocks noChangeArrowheads="1"/>
          </p:cNvSpPr>
          <p:nvPr/>
        </p:nvSpPr>
        <p:spPr bwMode="auto">
          <a:xfrm rot="4686555">
            <a:off x="898525" y="2224088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4" name="Oval 370"/>
          <p:cNvSpPr>
            <a:spLocks noChangeArrowheads="1"/>
          </p:cNvSpPr>
          <p:nvPr/>
        </p:nvSpPr>
        <p:spPr bwMode="auto">
          <a:xfrm rot="4686555">
            <a:off x="1203325" y="23764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5" name="Oval 371"/>
          <p:cNvSpPr>
            <a:spLocks noChangeArrowheads="1"/>
          </p:cNvSpPr>
          <p:nvPr/>
        </p:nvSpPr>
        <p:spPr bwMode="auto">
          <a:xfrm>
            <a:off x="1431925" y="3900488"/>
            <a:ext cx="152400" cy="1524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6" name="Oval 372"/>
          <p:cNvSpPr>
            <a:spLocks noChangeArrowheads="1"/>
          </p:cNvSpPr>
          <p:nvPr/>
        </p:nvSpPr>
        <p:spPr bwMode="auto">
          <a:xfrm>
            <a:off x="1127125" y="4052888"/>
            <a:ext cx="152400" cy="1524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7" name="Oval 373"/>
          <p:cNvSpPr>
            <a:spLocks noChangeArrowheads="1"/>
          </p:cNvSpPr>
          <p:nvPr/>
        </p:nvSpPr>
        <p:spPr bwMode="auto">
          <a:xfrm>
            <a:off x="1203325" y="3595688"/>
            <a:ext cx="152400" cy="1524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8" name="Line 374"/>
          <p:cNvSpPr>
            <a:spLocks noChangeAspect="1" noChangeShapeType="1"/>
          </p:cNvSpPr>
          <p:nvPr/>
        </p:nvSpPr>
        <p:spPr bwMode="auto">
          <a:xfrm flipH="1">
            <a:off x="4160838" y="1468438"/>
            <a:ext cx="1495425" cy="142557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19" name="Line 375"/>
          <p:cNvSpPr>
            <a:spLocks noChangeAspect="1" noChangeShapeType="1"/>
          </p:cNvSpPr>
          <p:nvPr/>
        </p:nvSpPr>
        <p:spPr bwMode="auto">
          <a:xfrm flipH="1">
            <a:off x="4964113" y="1465263"/>
            <a:ext cx="1495425" cy="1423987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0" name="Line 376"/>
          <p:cNvSpPr>
            <a:spLocks noChangeAspect="1" noChangeShapeType="1"/>
          </p:cNvSpPr>
          <p:nvPr/>
        </p:nvSpPr>
        <p:spPr bwMode="auto">
          <a:xfrm flipH="1">
            <a:off x="5838825" y="1468438"/>
            <a:ext cx="1493838" cy="142557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1" name="Line 377"/>
          <p:cNvSpPr>
            <a:spLocks noChangeAspect="1" noChangeShapeType="1"/>
          </p:cNvSpPr>
          <p:nvPr/>
        </p:nvSpPr>
        <p:spPr bwMode="auto">
          <a:xfrm flipH="1">
            <a:off x="6707188" y="1468438"/>
            <a:ext cx="1490662" cy="142557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2" name="Line 378"/>
          <p:cNvSpPr>
            <a:spLocks noChangeAspect="1" noChangeShapeType="1"/>
          </p:cNvSpPr>
          <p:nvPr/>
        </p:nvSpPr>
        <p:spPr bwMode="auto">
          <a:xfrm flipH="1">
            <a:off x="6707188" y="2214563"/>
            <a:ext cx="1490662" cy="1423987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3" name="Line 379"/>
          <p:cNvSpPr>
            <a:spLocks noChangeAspect="1" noChangeShapeType="1"/>
          </p:cNvSpPr>
          <p:nvPr/>
        </p:nvSpPr>
        <p:spPr bwMode="auto">
          <a:xfrm flipH="1">
            <a:off x="6707188" y="2959100"/>
            <a:ext cx="1490662" cy="142557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4" name="Line 380"/>
          <p:cNvSpPr>
            <a:spLocks noChangeAspect="1" noChangeShapeType="1"/>
          </p:cNvSpPr>
          <p:nvPr/>
        </p:nvSpPr>
        <p:spPr bwMode="auto">
          <a:xfrm flipH="1">
            <a:off x="6707188" y="3643313"/>
            <a:ext cx="1490662" cy="1423987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25" name="Group 381"/>
          <p:cNvGrpSpPr>
            <a:grpSpLocks noChangeAspect="1"/>
          </p:cNvGrpSpPr>
          <p:nvPr/>
        </p:nvGrpSpPr>
        <p:grpSpPr bwMode="auto">
          <a:xfrm>
            <a:off x="3975100" y="3265488"/>
            <a:ext cx="2919413" cy="376237"/>
            <a:chOff x="1584" y="766"/>
            <a:chExt cx="2256" cy="290"/>
          </a:xfrm>
        </p:grpSpPr>
        <p:grpSp>
          <p:nvGrpSpPr>
            <p:cNvPr id="49441" name="Group 382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446" name="Arc 383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47" name="Arc 384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42" name="Group 385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444" name="Arc 38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45" name="Arc 38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43" name="Line 388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26" name="Group 389"/>
          <p:cNvGrpSpPr>
            <a:grpSpLocks noChangeAspect="1"/>
          </p:cNvGrpSpPr>
          <p:nvPr/>
        </p:nvGrpSpPr>
        <p:grpSpPr bwMode="auto">
          <a:xfrm>
            <a:off x="3975100" y="4011613"/>
            <a:ext cx="2919413" cy="374650"/>
            <a:chOff x="1584" y="766"/>
            <a:chExt cx="2256" cy="290"/>
          </a:xfrm>
        </p:grpSpPr>
        <p:grpSp>
          <p:nvGrpSpPr>
            <p:cNvPr id="49434" name="Group 390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439" name="Arc 391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40" name="Arc 392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35" name="Group 393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437" name="Arc 394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38" name="Arc 395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36" name="Line 396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27" name="Group 397"/>
          <p:cNvGrpSpPr>
            <a:grpSpLocks noChangeAspect="1"/>
          </p:cNvGrpSpPr>
          <p:nvPr/>
        </p:nvGrpSpPr>
        <p:grpSpPr bwMode="auto">
          <a:xfrm>
            <a:off x="3975100" y="4694238"/>
            <a:ext cx="2919413" cy="376237"/>
            <a:chOff x="1584" y="766"/>
            <a:chExt cx="2256" cy="290"/>
          </a:xfrm>
        </p:grpSpPr>
        <p:grpSp>
          <p:nvGrpSpPr>
            <p:cNvPr id="49427" name="Group 398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432" name="Arc 399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33" name="Arc 400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28" name="Group 401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430" name="Arc 402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31" name="Arc 403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29" name="Line 404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28" name="Group 405"/>
          <p:cNvGrpSpPr>
            <a:grpSpLocks noChangeAspect="1"/>
          </p:cNvGrpSpPr>
          <p:nvPr/>
        </p:nvGrpSpPr>
        <p:grpSpPr bwMode="auto">
          <a:xfrm>
            <a:off x="3975100" y="2520950"/>
            <a:ext cx="2919413" cy="374650"/>
            <a:chOff x="1584" y="766"/>
            <a:chExt cx="2256" cy="290"/>
          </a:xfrm>
        </p:grpSpPr>
        <p:grpSp>
          <p:nvGrpSpPr>
            <p:cNvPr id="49420" name="Group 406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425" name="Arc 407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26" name="Arc 408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21" name="Group 409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423" name="Arc 410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24" name="Arc 411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22" name="Line 412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29" name="Group 413"/>
          <p:cNvGrpSpPr>
            <a:grpSpLocks noChangeAspect="1"/>
          </p:cNvGrpSpPr>
          <p:nvPr/>
        </p:nvGrpSpPr>
        <p:grpSpPr bwMode="auto">
          <a:xfrm>
            <a:off x="4160838" y="2647950"/>
            <a:ext cx="373062" cy="2608263"/>
            <a:chOff x="1728" y="864"/>
            <a:chExt cx="288" cy="2016"/>
          </a:xfrm>
        </p:grpSpPr>
        <p:grpSp>
          <p:nvGrpSpPr>
            <p:cNvPr id="49413" name="Group 414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418" name="Arc 415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19" name="Arc 416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14" name="Group 417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416" name="Arc 418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17" name="Arc 419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15" name="Line 420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30" name="Group 421"/>
          <p:cNvGrpSpPr>
            <a:grpSpLocks noChangeAspect="1"/>
          </p:cNvGrpSpPr>
          <p:nvPr/>
        </p:nvGrpSpPr>
        <p:grpSpPr bwMode="auto">
          <a:xfrm>
            <a:off x="4968875" y="2647950"/>
            <a:ext cx="373063" cy="2608263"/>
            <a:chOff x="1728" y="864"/>
            <a:chExt cx="288" cy="2016"/>
          </a:xfrm>
        </p:grpSpPr>
        <p:grpSp>
          <p:nvGrpSpPr>
            <p:cNvPr id="49406" name="Group 422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411" name="Arc 423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12" name="Arc 424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07" name="Group 425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409" name="Arc 42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10" name="Arc 42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08" name="Line 428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31" name="Group 429"/>
          <p:cNvGrpSpPr>
            <a:grpSpLocks noChangeAspect="1"/>
          </p:cNvGrpSpPr>
          <p:nvPr/>
        </p:nvGrpSpPr>
        <p:grpSpPr bwMode="auto">
          <a:xfrm>
            <a:off x="5838825" y="2647950"/>
            <a:ext cx="371475" cy="2608263"/>
            <a:chOff x="1728" y="864"/>
            <a:chExt cx="288" cy="2016"/>
          </a:xfrm>
        </p:grpSpPr>
        <p:grpSp>
          <p:nvGrpSpPr>
            <p:cNvPr id="49399" name="Group 430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404" name="Arc 431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05" name="Arc 432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00" name="Group 433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402" name="Arc 434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03" name="Arc 435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01" name="Line 436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32" name="Group 437"/>
          <p:cNvGrpSpPr>
            <a:grpSpLocks noChangeAspect="1"/>
          </p:cNvGrpSpPr>
          <p:nvPr/>
        </p:nvGrpSpPr>
        <p:grpSpPr bwMode="auto">
          <a:xfrm>
            <a:off x="6707188" y="2647950"/>
            <a:ext cx="373062" cy="2608263"/>
            <a:chOff x="1728" y="864"/>
            <a:chExt cx="288" cy="2016"/>
          </a:xfrm>
        </p:grpSpPr>
        <p:grpSp>
          <p:nvGrpSpPr>
            <p:cNvPr id="49392" name="Group 438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397" name="Arc 439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98" name="Arc 440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93" name="Group 441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395" name="Arc 442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96" name="Arc 443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94" name="Line 444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33" name="Line 445"/>
          <p:cNvSpPr>
            <a:spLocks noChangeAspect="1" noChangeShapeType="1"/>
          </p:cNvSpPr>
          <p:nvPr/>
        </p:nvSpPr>
        <p:spPr bwMode="auto">
          <a:xfrm>
            <a:off x="4160838" y="2871788"/>
            <a:ext cx="0" cy="21732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4" name="Line 446"/>
          <p:cNvSpPr>
            <a:spLocks noChangeAspect="1" noChangeShapeType="1"/>
          </p:cNvSpPr>
          <p:nvPr/>
        </p:nvSpPr>
        <p:spPr bwMode="auto">
          <a:xfrm>
            <a:off x="4968875" y="2871788"/>
            <a:ext cx="0" cy="21732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5" name="Line 447"/>
          <p:cNvSpPr>
            <a:spLocks noChangeAspect="1" noChangeShapeType="1"/>
          </p:cNvSpPr>
          <p:nvPr/>
        </p:nvSpPr>
        <p:spPr bwMode="auto">
          <a:xfrm>
            <a:off x="5838825" y="2871788"/>
            <a:ext cx="0" cy="21732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6" name="Line 448"/>
          <p:cNvSpPr>
            <a:spLocks noChangeAspect="1" noChangeShapeType="1"/>
          </p:cNvSpPr>
          <p:nvPr/>
        </p:nvSpPr>
        <p:spPr bwMode="auto">
          <a:xfrm>
            <a:off x="6707188" y="2895600"/>
            <a:ext cx="0" cy="2174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7" name="Line 449"/>
          <p:cNvSpPr>
            <a:spLocks noChangeAspect="1" noChangeShapeType="1"/>
          </p:cNvSpPr>
          <p:nvPr/>
        </p:nvSpPr>
        <p:spPr bwMode="auto">
          <a:xfrm>
            <a:off x="4160838" y="2871788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8" name="Oval 450"/>
          <p:cNvSpPr>
            <a:spLocks noChangeAspect="1" noChangeArrowheads="1"/>
          </p:cNvSpPr>
          <p:nvPr/>
        </p:nvSpPr>
        <p:spPr bwMode="auto">
          <a:xfrm>
            <a:off x="4098925" y="2809875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9" name="Oval 451"/>
          <p:cNvSpPr>
            <a:spLocks noChangeAspect="1" noChangeArrowheads="1"/>
          </p:cNvSpPr>
          <p:nvPr/>
        </p:nvSpPr>
        <p:spPr bwMode="auto">
          <a:xfrm>
            <a:off x="4906963" y="2809875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0" name="Oval 452"/>
          <p:cNvSpPr>
            <a:spLocks noChangeAspect="1" noChangeArrowheads="1"/>
          </p:cNvSpPr>
          <p:nvPr/>
        </p:nvSpPr>
        <p:spPr bwMode="auto">
          <a:xfrm>
            <a:off x="5775325" y="2809875"/>
            <a:ext cx="12541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1" name="Oval 453"/>
          <p:cNvSpPr>
            <a:spLocks noChangeAspect="1" noChangeArrowheads="1"/>
          </p:cNvSpPr>
          <p:nvPr/>
        </p:nvSpPr>
        <p:spPr bwMode="auto">
          <a:xfrm>
            <a:off x="6645275" y="2809875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2" name="Line 454"/>
          <p:cNvSpPr>
            <a:spLocks noChangeAspect="1" noChangeShapeType="1"/>
          </p:cNvSpPr>
          <p:nvPr/>
        </p:nvSpPr>
        <p:spPr bwMode="auto">
          <a:xfrm>
            <a:off x="4160838" y="3616325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3" name="Oval 455"/>
          <p:cNvSpPr>
            <a:spLocks noChangeAspect="1" noChangeArrowheads="1"/>
          </p:cNvSpPr>
          <p:nvPr/>
        </p:nvSpPr>
        <p:spPr bwMode="auto">
          <a:xfrm>
            <a:off x="4098925" y="35544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4" name="Oval 456"/>
          <p:cNvSpPr>
            <a:spLocks noChangeAspect="1" noChangeArrowheads="1"/>
          </p:cNvSpPr>
          <p:nvPr/>
        </p:nvSpPr>
        <p:spPr bwMode="auto">
          <a:xfrm>
            <a:off x="4906963" y="35544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5" name="Oval 457"/>
          <p:cNvSpPr>
            <a:spLocks noChangeAspect="1" noChangeArrowheads="1"/>
          </p:cNvSpPr>
          <p:nvPr/>
        </p:nvSpPr>
        <p:spPr bwMode="auto">
          <a:xfrm>
            <a:off x="5775325" y="3554413"/>
            <a:ext cx="12541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6" name="Oval 458"/>
          <p:cNvSpPr>
            <a:spLocks noChangeAspect="1" noChangeArrowheads="1"/>
          </p:cNvSpPr>
          <p:nvPr/>
        </p:nvSpPr>
        <p:spPr bwMode="auto">
          <a:xfrm>
            <a:off x="6645275" y="35544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7" name="Line 459"/>
          <p:cNvSpPr>
            <a:spLocks noChangeAspect="1" noChangeShapeType="1"/>
          </p:cNvSpPr>
          <p:nvPr/>
        </p:nvSpPr>
        <p:spPr bwMode="auto">
          <a:xfrm>
            <a:off x="4160838" y="4362450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8" name="Oval 460"/>
          <p:cNvSpPr>
            <a:spLocks noChangeAspect="1" noChangeArrowheads="1"/>
          </p:cNvSpPr>
          <p:nvPr/>
        </p:nvSpPr>
        <p:spPr bwMode="auto">
          <a:xfrm>
            <a:off x="4098925" y="43005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9" name="Oval 461"/>
          <p:cNvSpPr>
            <a:spLocks noChangeAspect="1" noChangeArrowheads="1"/>
          </p:cNvSpPr>
          <p:nvPr/>
        </p:nvSpPr>
        <p:spPr bwMode="auto">
          <a:xfrm>
            <a:off x="4906963" y="43005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0" name="Oval 462"/>
          <p:cNvSpPr>
            <a:spLocks noChangeAspect="1" noChangeArrowheads="1"/>
          </p:cNvSpPr>
          <p:nvPr/>
        </p:nvSpPr>
        <p:spPr bwMode="auto">
          <a:xfrm>
            <a:off x="5775325" y="4300538"/>
            <a:ext cx="12541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1" name="Oval 463"/>
          <p:cNvSpPr>
            <a:spLocks noChangeAspect="1" noChangeArrowheads="1"/>
          </p:cNvSpPr>
          <p:nvPr/>
        </p:nvSpPr>
        <p:spPr bwMode="auto">
          <a:xfrm>
            <a:off x="6645275" y="43005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2" name="Line 464"/>
          <p:cNvSpPr>
            <a:spLocks noChangeAspect="1" noChangeShapeType="1"/>
          </p:cNvSpPr>
          <p:nvPr/>
        </p:nvSpPr>
        <p:spPr bwMode="auto">
          <a:xfrm>
            <a:off x="4160838" y="5045075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3" name="Oval 465"/>
          <p:cNvSpPr>
            <a:spLocks noChangeAspect="1" noChangeArrowheads="1"/>
          </p:cNvSpPr>
          <p:nvPr/>
        </p:nvSpPr>
        <p:spPr bwMode="auto">
          <a:xfrm>
            <a:off x="4098925" y="498316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" name="Oval 466"/>
          <p:cNvSpPr>
            <a:spLocks noChangeAspect="1" noChangeArrowheads="1"/>
          </p:cNvSpPr>
          <p:nvPr/>
        </p:nvSpPr>
        <p:spPr bwMode="auto">
          <a:xfrm>
            <a:off x="4906963" y="498316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5" name="Oval 467"/>
          <p:cNvSpPr>
            <a:spLocks noChangeAspect="1" noChangeArrowheads="1"/>
          </p:cNvSpPr>
          <p:nvPr/>
        </p:nvSpPr>
        <p:spPr bwMode="auto">
          <a:xfrm>
            <a:off x="5775325" y="4983163"/>
            <a:ext cx="12541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6" name="Oval 468"/>
          <p:cNvSpPr>
            <a:spLocks noChangeAspect="1" noChangeArrowheads="1"/>
          </p:cNvSpPr>
          <p:nvPr/>
        </p:nvSpPr>
        <p:spPr bwMode="auto">
          <a:xfrm>
            <a:off x="6645275" y="498316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57" name="Group 469"/>
          <p:cNvGrpSpPr>
            <a:grpSpLocks noChangeAspect="1"/>
          </p:cNvGrpSpPr>
          <p:nvPr/>
        </p:nvGrpSpPr>
        <p:grpSpPr bwMode="auto">
          <a:xfrm>
            <a:off x="7204075" y="2147888"/>
            <a:ext cx="373063" cy="2608262"/>
            <a:chOff x="1728" y="864"/>
            <a:chExt cx="288" cy="2016"/>
          </a:xfrm>
        </p:grpSpPr>
        <p:grpSp>
          <p:nvGrpSpPr>
            <p:cNvPr id="49385" name="Group 470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390" name="Arc 471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91" name="Arc 472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86" name="Group 473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388" name="Arc 474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89" name="Arc 475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87" name="Line 476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58" name="Line 477"/>
          <p:cNvSpPr>
            <a:spLocks noChangeAspect="1" noChangeShapeType="1"/>
          </p:cNvSpPr>
          <p:nvPr/>
        </p:nvSpPr>
        <p:spPr bwMode="auto">
          <a:xfrm>
            <a:off x="7204075" y="2397125"/>
            <a:ext cx="0" cy="2173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9" name="Oval 478"/>
          <p:cNvSpPr>
            <a:spLocks noChangeAspect="1" noChangeArrowheads="1"/>
          </p:cNvSpPr>
          <p:nvPr/>
        </p:nvSpPr>
        <p:spPr bwMode="auto">
          <a:xfrm>
            <a:off x="7142163" y="30559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0" name="Oval 479"/>
          <p:cNvSpPr>
            <a:spLocks noChangeAspect="1" noChangeArrowheads="1"/>
          </p:cNvSpPr>
          <p:nvPr/>
        </p:nvSpPr>
        <p:spPr bwMode="auto">
          <a:xfrm>
            <a:off x="7142163" y="3800475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1" name="Oval 480"/>
          <p:cNvSpPr>
            <a:spLocks noChangeAspect="1" noChangeArrowheads="1"/>
          </p:cNvSpPr>
          <p:nvPr/>
        </p:nvSpPr>
        <p:spPr bwMode="auto">
          <a:xfrm>
            <a:off x="7142163" y="4483100"/>
            <a:ext cx="123825" cy="125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62" name="Group 481"/>
          <p:cNvGrpSpPr>
            <a:grpSpLocks noChangeAspect="1"/>
          </p:cNvGrpSpPr>
          <p:nvPr/>
        </p:nvGrpSpPr>
        <p:grpSpPr bwMode="auto">
          <a:xfrm>
            <a:off x="7700963" y="1712913"/>
            <a:ext cx="373062" cy="2609850"/>
            <a:chOff x="1728" y="864"/>
            <a:chExt cx="288" cy="2016"/>
          </a:xfrm>
        </p:grpSpPr>
        <p:grpSp>
          <p:nvGrpSpPr>
            <p:cNvPr id="49378" name="Group 482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383" name="Arc 483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84" name="Arc 484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79" name="Group 485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381" name="Arc 48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82" name="Arc 48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80" name="Line 488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63" name="Line 489"/>
          <p:cNvSpPr>
            <a:spLocks noChangeAspect="1" noChangeShapeType="1"/>
          </p:cNvSpPr>
          <p:nvPr/>
        </p:nvSpPr>
        <p:spPr bwMode="auto">
          <a:xfrm>
            <a:off x="7700963" y="1962150"/>
            <a:ext cx="0" cy="2173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4" name="Oval 490"/>
          <p:cNvSpPr>
            <a:spLocks noChangeAspect="1" noChangeArrowheads="1"/>
          </p:cNvSpPr>
          <p:nvPr/>
        </p:nvSpPr>
        <p:spPr bwMode="auto">
          <a:xfrm>
            <a:off x="7639050" y="1874838"/>
            <a:ext cx="123825" cy="125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5" name="Oval 491"/>
          <p:cNvSpPr>
            <a:spLocks noChangeAspect="1" noChangeArrowheads="1"/>
          </p:cNvSpPr>
          <p:nvPr/>
        </p:nvSpPr>
        <p:spPr bwMode="auto">
          <a:xfrm>
            <a:off x="7639050" y="262096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6" name="Oval 492"/>
          <p:cNvSpPr>
            <a:spLocks noChangeAspect="1" noChangeArrowheads="1"/>
          </p:cNvSpPr>
          <p:nvPr/>
        </p:nvSpPr>
        <p:spPr bwMode="auto">
          <a:xfrm>
            <a:off x="7639050" y="3365500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7" name="Oval 493"/>
          <p:cNvSpPr>
            <a:spLocks noChangeAspect="1" noChangeArrowheads="1"/>
          </p:cNvSpPr>
          <p:nvPr/>
        </p:nvSpPr>
        <p:spPr bwMode="auto">
          <a:xfrm>
            <a:off x="7639050" y="40497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68" name="Group 494"/>
          <p:cNvGrpSpPr>
            <a:grpSpLocks noChangeAspect="1"/>
          </p:cNvGrpSpPr>
          <p:nvPr/>
        </p:nvGrpSpPr>
        <p:grpSpPr bwMode="auto">
          <a:xfrm>
            <a:off x="8197850" y="1279525"/>
            <a:ext cx="373063" cy="2608263"/>
            <a:chOff x="1728" y="864"/>
            <a:chExt cx="288" cy="2016"/>
          </a:xfrm>
        </p:grpSpPr>
        <p:grpSp>
          <p:nvGrpSpPr>
            <p:cNvPr id="49371" name="Group 495"/>
            <p:cNvGrpSpPr>
              <a:grpSpLocks noChangeAspect="1"/>
            </p:cNvGrpSpPr>
            <p:nvPr/>
          </p:nvGrpSpPr>
          <p:grpSpPr bwMode="auto">
            <a:xfrm rot="-5572392">
              <a:off x="1800" y="792"/>
              <a:ext cx="144" cy="288"/>
              <a:chOff x="3744" y="2160"/>
              <a:chExt cx="144" cy="288"/>
            </a:xfrm>
          </p:grpSpPr>
          <p:sp>
            <p:nvSpPr>
              <p:cNvPr id="49376" name="Arc 49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77" name="Arc 49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72" name="Group 498"/>
            <p:cNvGrpSpPr>
              <a:grpSpLocks noChangeAspect="1"/>
            </p:cNvGrpSpPr>
            <p:nvPr/>
          </p:nvGrpSpPr>
          <p:grpSpPr bwMode="auto">
            <a:xfrm rot="5485671">
              <a:off x="1800" y="2664"/>
              <a:ext cx="144" cy="288"/>
              <a:chOff x="3744" y="2160"/>
              <a:chExt cx="144" cy="288"/>
            </a:xfrm>
          </p:grpSpPr>
          <p:sp>
            <p:nvSpPr>
              <p:cNvPr id="49374" name="Arc 499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75" name="Arc 500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73" name="Line 501"/>
            <p:cNvSpPr>
              <a:spLocks noChangeAspect="1" noChangeShapeType="1"/>
            </p:cNvSpPr>
            <p:nvPr/>
          </p:nvSpPr>
          <p:spPr bwMode="auto">
            <a:xfrm>
              <a:off x="2016" y="1008"/>
              <a:ext cx="0" cy="17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69" name="Line 502"/>
          <p:cNvSpPr>
            <a:spLocks noChangeAspect="1" noChangeShapeType="1"/>
          </p:cNvSpPr>
          <p:nvPr/>
        </p:nvSpPr>
        <p:spPr bwMode="auto">
          <a:xfrm>
            <a:off x="8197850" y="1527175"/>
            <a:ext cx="0" cy="2173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70" name="Oval 503"/>
          <p:cNvSpPr>
            <a:spLocks noChangeAspect="1" noChangeArrowheads="1"/>
          </p:cNvSpPr>
          <p:nvPr/>
        </p:nvSpPr>
        <p:spPr bwMode="auto">
          <a:xfrm>
            <a:off x="8135938" y="1441450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71" name="Oval 504"/>
          <p:cNvSpPr>
            <a:spLocks noChangeAspect="1" noChangeArrowheads="1"/>
          </p:cNvSpPr>
          <p:nvPr/>
        </p:nvSpPr>
        <p:spPr bwMode="auto">
          <a:xfrm>
            <a:off x="8135938" y="218598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72" name="Oval 505"/>
          <p:cNvSpPr>
            <a:spLocks noChangeAspect="1" noChangeArrowheads="1"/>
          </p:cNvSpPr>
          <p:nvPr/>
        </p:nvSpPr>
        <p:spPr bwMode="auto">
          <a:xfrm>
            <a:off x="8135938" y="2930525"/>
            <a:ext cx="123825" cy="125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73" name="Oval 506"/>
          <p:cNvSpPr>
            <a:spLocks noChangeAspect="1" noChangeArrowheads="1"/>
          </p:cNvSpPr>
          <p:nvPr/>
        </p:nvSpPr>
        <p:spPr bwMode="auto">
          <a:xfrm>
            <a:off x="8135938" y="36147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74" name="Group 507"/>
          <p:cNvGrpSpPr>
            <a:grpSpLocks noChangeAspect="1"/>
          </p:cNvGrpSpPr>
          <p:nvPr/>
        </p:nvGrpSpPr>
        <p:grpSpPr bwMode="auto">
          <a:xfrm>
            <a:off x="6089650" y="1092200"/>
            <a:ext cx="2162175" cy="1841500"/>
            <a:chOff x="2354" y="576"/>
            <a:chExt cx="1671" cy="1423"/>
          </a:xfrm>
        </p:grpSpPr>
        <p:grpSp>
          <p:nvGrpSpPr>
            <p:cNvPr id="49364" name="Group 508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69" name="Arc 509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70" name="Arc 510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65" name="Group 511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67" name="Arc 512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68" name="Arc 513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66" name="Line 514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75" name="Group 515"/>
          <p:cNvGrpSpPr>
            <a:grpSpLocks noChangeAspect="1"/>
          </p:cNvGrpSpPr>
          <p:nvPr/>
        </p:nvGrpSpPr>
        <p:grpSpPr bwMode="auto">
          <a:xfrm>
            <a:off x="6097588" y="1838325"/>
            <a:ext cx="2162175" cy="1839913"/>
            <a:chOff x="2354" y="576"/>
            <a:chExt cx="1671" cy="1423"/>
          </a:xfrm>
        </p:grpSpPr>
        <p:grpSp>
          <p:nvGrpSpPr>
            <p:cNvPr id="49357" name="Group 516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62" name="Arc 517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63" name="Arc 518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58" name="Group 519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60" name="Arc 520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61" name="Arc 521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59" name="Line 522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76" name="Group 523"/>
          <p:cNvGrpSpPr>
            <a:grpSpLocks noChangeAspect="1"/>
          </p:cNvGrpSpPr>
          <p:nvPr/>
        </p:nvGrpSpPr>
        <p:grpSpPr bwMode="auto">
          <a:xfrm>
            <a:off x="6086475" y="2605088"/>
            <a:ext cx="2162175" cy="1841500"/>
            <a:chOff x="2354" y="576"/>
            <a:chExt cx="1671" cy="1423"/>
          </a:xfrm>
        </p:grpSpPr>
        <p:grpSp>
          <p:nvGrpSpPr>
            <p:cNvPr id="49350" name="Group 524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55" name="Arc 525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56" name="Arc 526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51" name="Group 527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53" name="Arc 528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54" name="Arc 529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52" name="Line 530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77" name="Group 531"/>
          <p:cNvGrpSpPr>
            <a:grpSpLocks noChangeAspect="1"/>
          </p:cNvGrpSpPr>
          <p:nvPr/>
        </p:nvGrpSpPr>
        <p:grpSpPr bwMode="auto">
          <a:xfrm>
            <a:off x="6148388" y="3225800"/>
            <a:ext cx="2162175" cy="1841500"/>
            <a:chOff x="2354" y="576"/>
            <a:chExt cx="1671" cy="1423"/>
          </a:xfrm>
        </p:grpSpPr>
        <p:grpSp>
          <p:nvGrpSpPr>
            <p:cNvPr id="49343" name="Group 532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48" name="Arc 533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49" name="Arc 534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44" name="Group 535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46" name="Arc 53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47" name="Arc 53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45" name="Line 538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78" name="Group 539"/>
          <p:cNvGrpSpPr>
            <a:grpSpLocks noChangeAspect="1"/>
          </p:cNvGrpSpPr>
          <p:nvPr/>
        </p:nvGrpSpPr>
        <p:grpSpPr bwMode="auto">
          <a:xfrm>
            <a:off x="4471988" y="2046288"/>
            <a:ext cx="2919412" cy="374650"/>
            <a:chOff x="1584" y="766"/>
            <a:chExt cx="2256" cy="290"/>
          </a:xfrm>
        </p:grpSpPr>
        <p:grpSp>
          <p:nvGrpSpPr>
            <p:cNvPr id="49336" name="Group 540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341" name="Arc 541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42" name="Arc 542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37" name="Group 543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339" name="Arc 544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40" name="Arc 545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38" name="Line 546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79" name="Line 547"/>
          <p:cNvSpPr>
            <a:spLocks noChangeAspect="1" noChangeShapeType="1"/>
          </p:cNvSpPr>
          <p:nvPr/>
        </p:nvSpPr>
        <p:spPr bwMode="auto">
          <a:xfrm>
            <a:off x="4657725" y="2397125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0" name="Oval 548"/>
          <p:cNvSpPr>
            <a:spLocks noChangeAspect="1" noChangeArrowheads="1"/>
          </p:cNvSpPr>
          <p:nvPr/>
        </p:nvSpPr>
        <p:spPr bwMode="auto">
          <a:xfrm>
            <a:off x="4595813" y="23352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1" name="Oval 549"/>
          <p:cNvSpPr>
            <a:spLocks noChangeAspect="1" noChangeArrowheads="1"/>
          </p:cNvSpPr>
          <p:nvPr/>
        </p:nvSpPr>
        <p:spPr bwMode="auto">
          <a:xfrm>
            <a:off x="5403850" y="23352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2" name="Oval 550"/>
          <p:cNvSpPr>
            <a:spLocks noChangeAspect="1" noChangeArrowheads="1"/>
          </p:cNvSpPr>
          <p:nvPr/>
        </p:nvSpPr>
        <p:spPr bwMode="auto">
          <a:xfrm>
            <a:off x="6272213" y="2335213"/>
            <a:ext cx="125412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3" name="Oval 551"/>
          <p:cNvSpPr>
            <a:spLocks noChangeAspect="1" noChangeArrowheads="1"/>
          </p:cNvSpPr>
          <p:nvPr/>
        </p:nvSpPr>
        <p:spPr bwMode="auto">
          <a:xfrm>
            <a:off x="7142163" y="23352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84" name="Group 552"/>
          <p:cNvGrpSpPr>
            <a:grpSpLocks noChangeAspect="1"/>
          </p:cNvGrpSpPr>
          <p:nvPr/>
        </p:nvGrpSpPr>
        <p:grpSpPr bwMode="auto">
          <a:xfrm>
            <a:off x="4968875" y="1589088"/>
            <a:ext cx="2919413" cy="376237"/>
            <a:chOff x="1584" y="766"/>
            <a:chExt cx="2256" cy="290"/>
          </a:xfrm>
        </p:grpSpPr>
        <p:grpSp>
          <p:nvGrpSpPr>
            <p:cNvPr id="49329" name="Group 553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334" name="Arc 554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35" name="Arc 555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30" name="Group 556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332" name="Arc 557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33" name="Arc 558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31" name="Line 559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85" name="Line 560"/>
          <p:cNvSpPr>
            <a:spLocks noChangeAspect="1" noChangeShapeType="1"/>
          </p:cNvSpPr>
          <p:nvPr/>
        </p:nvSpPr>
        <p:spPr bwMode="auto">
          <a:xfrm>
            <a:off x="5154613" y="1939925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6" name="Oval 561"/>
          <p:cNvSpPr>
            <a:spLocks noChangeAspect="1" noChangeArrowheads="1"/>
          </p:cNvSpPr>
          <p:nvPr/>
        </p:nvSpPr>
        <p:spPr bwMode="auto">
          <a:xfrm>
            <a:off x="5092700" y="18780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7" name="Oval 562"/>
          <p:cNvSpPr>
            <a:spLocks noChangeAspect="1" noChangeArrowheads="1"/>
          </p:cNvSpPr>
          <p:nvPr/>
        </p:nvSpPr>
        <p:spPr bwMode="auto">
          <a:xfrm>
            <a:off x="5900738" y="18780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8" name="Oval 563"/>
          <p:cNvSpPr>
            <a:spLocks noChangeAspect="1" noChangeArrowheads="1"/>
          </p:cNvSpPr>
          <p:nvPr/>
        </p:nvSpPr>
        <p:spPr bwMode="auto">
          <a:xfrm>
            <a:off x="6769100" y="1878013"/>
            <a:ext cx="125413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9" name="Oval 564"/>
          <p:cNvSpPr>
            <a:spLocks noChangeAspect="1" noChangeArrowheads="1"/>
          </p:cNvSpPr>
          <p:nvPr/>
        </p:nvSpPr>
        <p:spPr bwMode="auto">
          <a:xfrm>
            <a:off x="7639050" y="1878013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90" name="Group 565"/>
          <p:cNvGrpSpPr>
            <a:grpSpLocks noChangeAspect="1"/>
          </p:cNvGrpSpPr>
          <p:nvPr/>
        </p:nvGrpSpPr>
        <p:grpSpPr bwMode="auto">
          <a:xfrm>
            <a:off x="5465763" y="1154113"/>
            <a:ext cx="2919412" cy="376237"/>
            <a:chOff x="1584" y="766"/>
            <a:chExt cx="2256" cy="290"/>
          </a:xfrm>
        </p:grpSpPr>
        <p:grpSp>
          <p:nvGrpSpPr>
            <p:cNvPr id="49322" name="Group 566"/>
            <p:cNvGrpSpPr>
              <a:grpSpLocks noChangeAspect="1"/>
            </p:cNvGrpSpPr>
            <p:nvPr/>
          </p:nvGrpSpPr>
          <p:grpSpPr bwMode="auto">
            <a:xfrm rot="10627608">
              <a:off x="1584" y="766"/>
              <a:ext cx="144" cy="288"/>
              <a:chOff x="3744" y="2160"/>
              <a:chExt cx="144" cy="288"/>
            </a:xfrm>
          </p:grpSpPr>
          <p:sp>
            <p:nvSpPr>
              <p:cNvPr id="49327" name="Arc 567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28" name="Arc 568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23" name="Group 569"/>
            <p:cNvGrpSpPr>
              <a:grpSpLocks noChangeAspect="1"/>
            </p:cNvGrpSpPr>
            <p:nvPr/>
          </p:nvGrpSpPr>
          <p:grpSpPr bwMode="auto">
            <a:xfrm rot="85671">
              <a:off x="3696" y="768"/>
              <a:ext cx="144" cy="288"/>
              <a:chOff x="3744" y="2160"/>
              <a:chExt cx="144" cy="288"/>
            </a:xfrm>
          </p:grpSpPr>
          <p:sp>
            <p:nvSpPr>
              <p:cNvPr id="49325" name="Arc 570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26" name="Arc 571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24" name="Line 572"/>
            <p:cNvSpPr>
              <a:spLocks noChangeAspect="1" noChangeShapeType="1"/>
            </p:cNvSpPr>
            <p:nvPr/>
          </p:nvSpPr>
          <p:spPr bwMode="auto">
            <a:xfrm rot="5400000" flipV="1">
              <a:off x="2688" y="-240"/>
              <a:ext cx="0" cy="20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91" name="Line 573"/>
          <p:cNvSpPr>
            <a:spLocks noChangeAspect="1" noChangeShapeType="1"/>
          </p:cNvSpPr>
          <p:nvPr/>
        </p:nvSpPr>
        <p:spPr bwMode="auto">
          <a:xfrm>
            <a:off x="5651500" y="1504950"/>
            <a:ext cx="25463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2" name="Oval 574"/>
          <p:cNvSpPr>
            <a:spLocks noChangeAspect="1" noChangeArrowheads="1"/>
          </p:cNvSpPr>
          <p:nvPr/>
        </p:nvSpPr>
        <p:spPr bwMode="auto">
          <a:xfrm>
            <a:off x="5589588" y="14430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3" name="Oval 575"/>
          <p:cNvSpPr>
            <a:spLocks noChangeAspect="1" noChangeArrowheads="1"/>
          </p:cNvSpPr>
          <p:nvPr/>
        </p:nvSpPr>
        <p:spPr bwMode="auto">
          <a:xfrm>
            <a:off x="6397625" y="14430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4" name="Oval 576"/>
          <p:cNvSpPr>
            <a:spLocks noChangeAspect="1" noChangeArrowheads="1"/>
          </p:cNvSpPr>
          <p:nvPr/>
        </p:nvSpPr>
        <p:spPr bwMode="auto">
          <a:xfrm>
            <a:off x="7265988" y="1443038"/>
            <a:ext cx="125412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5" name="Oval 577"/>
          <p:cNvSpPr>
            <a:spLocks noChangeAspect="1" noChangeArrowheads="1"/>
          </p:cNvSpPr>
          <p:nvPr/>
        </p:nvSpPr>
        <p:spPr bwMode="auto">
          <a:xfrm>
            <a:off x="8135938" y="1443038"/>
            <a:ext cx="123825" cy="123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96" name="Group 578"/>
          <p:cNvGrpSpPr>
            <a:grpSpLocks noChangeAspect="1"/>
          </p:cNvGrpSpPr>
          <p:nvPr/>
        </p:nvGrpSpPr>
        <p:grpSpPr bwMode="auto">
          <a:xfrm>
            <a:off x="5278438" y="1052513"/>
            <a:ext cx="2162175" cy="1841500"/>
            <a:chOff x="2354" y="576"/>
            <a:chExt cx="1671" cy="1423"/>
          </a:xfrm>
        </p:grpSpPr>
        <p:grpSp>
          <p:nvGrpSpPr>
            <p:cNvPr id="49315" name="Group 579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20" name="Arc 580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21" name="Arc 581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16" name="Group 582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18" name="Arc 583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9" name="Arc 584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17" name="Line 585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97" name="Group 586"/>
          <p:cNvGrpSpPr>
            <a:grpSpLocks noChangeAspect="1"/>
          </p:cNvGrpSpPr>
          <p:nvPr/>
        </p:nvGrpSpPr>
        <p:grpSpPr bwMode="auto">
          <a:xfrm>
            <a:off x="4348163" y="1092200"/>
            <a:ext cx="2162175" cy="1841500"/>
            <a:chOff x="2354" y="576"/>
            <a:chExt cx="1671" cy="1423"/>
          </a:xfrm>
        </p:grpSpPr>
        <p:grpSp>
          <p:nvGrpSpPr>
            <p:cNvPr id="49308" name="Group 587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13" name="Arc 588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4" name="Arc 589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09" name="Group 590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11" name="Arc 591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2" name="Arc 592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10" name="Line 593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98" name="Group 594"/>
          <p:cNvGrpSpPr>
            <a:grpSpLocks noChangeAspect="1"/>
          </p:cNvGrpSpPr>
          <p:nvPr/>
        </p:nvGrpSpPr>
        <p:grpSpPr bwMode="auto">
          <a:xfrm>
            <a:off x="3540125" y="1114425"/>
            <a:ext cx="2162175" cy="1841500"/>
            <a:chOff x="2354" y="576"/>
            <a:chExt cx="1671" cy="1423"/>
          </a:xfrm>
        </p:grpSpPr>
        <p:grpSp>
          <p:nvGrpSpPr>
            <p:cNvPr id="49301" name="Group 595"/>
            <p:cNvGrpSpPr>
              <a:grpSpLocks noChangeAspect="1"/>
            </p:cNvGrpSpPr>
            <p:nvPr/>
          </p:nvGrpSpPr>
          <p:grpSpPr bwMode="auto">
            <a:xfrm rot="8015964">
              <a:off x="2593" y="1783"/>
              <a:ext cx="144" cy="288"/>
              <a:chOff x="3744" y="2160"/>
              <a:chExt cx="144" cy="288"/>
            </a:xfrm>
          </p:grpSpPr>
          <p:sp>
            <p:nvSpPr>
              <p:cNvPr id="49306" name="Arc 596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07" name="Arc 597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302" name="Group 598"/>
            <p:cNvGrpSpPr>
              <a:grpSpLocks noChangeAspect="1"/>
            </p:cNvGrpSpPr>
            <p:nvPr/>
          </p:nvGrpSpPr>
          <p:grpSpPr bwMode="auto">
            <a:xfrm rot="-2525973">
              <a:off x="3840" y="576"/>
              <a:ext cx="144" cy="288"/>
              <a:chOff x="3744" y="2160"/>
              <a:chExt cx="144" cy="288"/>
            </a:xfrm>
          </p:grpSpPr>
          <p:sp>
            <p:nvSpPr>
              <p:cNvPr id="49304" name="Arc 599"/>
              <p:cNvSpPr>
                <a:spLocks noChangeAspect="1"/>
              </p:cNvSpPr>
              <p:nvPr/>
            </p:nvSpPr>
            <p:spPr bwMode="auto">
              <a:xfrm>
                <a:off x="3744" y="2160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05" name="Arc 600"/>
              <p:cNvSpPr>
                <a:spLocks noChangeAspect="1"/>
              </p:cNvSpPr>
              <p:nvPr/>
            </p:nvSpPr>
            <p:spPr bwMode="auto">
              <a:xfrm rot="5007475">
                <a:off x="3744" y="230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303" name="Line 601"/>
            <p:cNvSpPr>
              <a:spLocks noChangeAspect="1" noChangeShapeType="1"/>
            </p:cNvSpPr>
            <p:nvPr/>
          </p:nvSpPr>
          <p:spPr bwMode="auto">
            <a:xfrm rot="2788356" flipV="1">
              <a:off x="3190" y="394"/>
              <a:ext cx="0" cy="167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99" name="Text Box 602"/>
          <p:cNvSpPr txBox="1">
            <a:spLocks noChangeAspect="1" noChangeArrowheads="1"/>
          </p:cNvSpPr>
          <p:nvPr/>
        </p:nvSpPr>
        <p:spPr bwMode="auto">
          <a:xfrm>
            <a:off x="3684588" y="5516563"/>
            <a:ext cx="4919662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en-US" sz="2400" i="1">
                <a:solidFill>
                  <a:schemeClr val="bg2"/>
                </a:solidFill>
                <a:latin typeface="Arial" charset="0"/>
              </a:rPr>
              <a:t>The 3D torus 4 x 4 x 4 (64) nodes</a:t>
            </a:r>
            <a:endParaRPr kumimoji="1" lang="zh-CN" altLang="en-US" sz="2400" i="1">
              <a:solidFill>
                <a:schemeClr val="bg2"/>
              </a:solidFill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chemeClr val="bg2"/>
                </a:solidFill>
              </a:rPr>
              <a:t>4</a:t>
            </a:r>
            <a:r>
              <a:rPr kumimoji="1" lang="zh-CN" altLang="en-US" sz="2400">
                <a:solidFill>
                  <a:schemeClr val="bg2"/>
                </a:solidFill>
              </a:rPr>
              <a:t>元</a:t>
            </a:r>
            <a:r>
              <a:rPr kumimoji="1" lang="en-US" altLang="zh-CN" sz="2400">
                <a:solidFill>
                  <a:schemeClr val="bg2"/>
                </a:solidFill>
              </a:rPr>
              <a:t>3-</a:t>
            </a:r>
            <a:r>
              <a:rPr kumimoji="1" lang="zh-CN" altLang="en-US" sz="2400">
                <a:solidFill>
                  <a:schemeClr val="bg2"/>
                </a:solidFill>
              </a:rPr>
              <a:t>立方体</a:t>
            </a:r>
            <a:endParaRPr kumimoji="1" lang="zh-CN" altLang="en-US" sz="200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</a:pPr>
            <a:r>
              <a:rPr kumimoji="1" lang="zh-CN" altLang="en-US" sz="2400">
                <a:solidFill>
                  <a:schemeClr val="bg2"/>
                </a:solidFill>
              </a:rPr>
              <a:t>（隐藏的结点与连接没有画出</a:t>
            </a:r>
            <a:r>
              <a:rPr kumimoji="1" lang="en-US" altLang="zh-CN" sz="24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49300" name="AutoShape 60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4795838"/>
            <a:ext cx="503238" cy="504825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B0C3BD-3448-4990-81B2-B4722953271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并行性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并行性</a:t>
            </a:r>
            <a:r>
              <a:rPr lang="zh-CN" altLang="en-US" smtClean="0"/>
              <a:t>：计算机系统具有可以同时进行运算或操作的性能，包括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0000FF"/>
                </a:solidFill>
              </a:rPr>
              <a:t>同时性</a:t>
            </a:r>
            <a:r>
              <a:rPr lang="zh-CN" altLang="en-US" smtClean="0"/>
              <a:t>：同一时刻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0000FF"/>
                </a:solidFill>
              </a:rPr>
              <a:t>并发性</a:t>
            </a:r>
            <a:r>
              <a:rPr lang="zh-CN" altLang="en-US" smtClean="0"/>
              <a:t>：同一时间间隔</a:t>
            </a:r>
          </a:p>
          <a:p>
            <a:pPr eaLnBrk="1" hangingPunct="1">
              <a:defRPr/>
            </a:pPr>
            <a:r>
              <a:rPr lang="zh-CN" altLang="en-US" smtClean="0"/>
              <a:t>实现并行机制的途径：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latin typeface="+mj-ea"/>
                <a:ea typeface="+mj-ea"/>
              </a:rPr>
              <a:t>时间重叠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00FF"/>
                </a:solidFill>
              </a:rPr>
              <a:t>时间并行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latin typeface="+mj-ea"/>
                <a:ea typeface="+mj-ea"/>
              </a:rPr>
              <a:t>资源重复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00FF"/>
                </a:solidFill>
              </a:rPr>
              <a:t>空间并行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/>
              <a:t>时间重叠＋资源重复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latin typeface="+mj-ea"/>
                <a:ea typeface="+mj-ea"/>
              </a:rPr>
              <a:t>资源共享</a:t>
            </a:r>
            <a:r>
              <a:rPr lang="zh-CN" altLang="en-US" smtClean="0"/>
              <a:t>：分时系统、共享存储器、</a:t>
            </a:r>
            <a:r>
              <a:rPr lang="en-US" altLang="zh-CN" smtClean="0"/>
              <a:t>…</a:t>
            </a:r>
          </a:p>
          <a:p>
            <a:pPr lvl="2" eaLnBrk="1" hangingPunct="1">
              <a:spcBef>
                <a:spcPct val="10000"/>
              </a:spcBef>
              <a:defRPr/>
            </a:pPr>
            <a:r>
              <a:rPr lang="zh-CN" altLang="en-US" smtClean="0"/>
              <a:t>是一种软件方法，使多个任务按一定时间顺序轮流使用同一套硬件设备。</a:t>
            </a:r>
          </a:p>
          <a:p>
            <a:pPr lvl="2" eaLnBrk="1" hangingPunct="1">
              <a:spcBef>
                <a:spcPct val="10000"/>
              </a:spcBef>
              <a:defRPr/>
            </a:pPr>
            <a:r>
              <a:rPr lang="zh-CN" altLang="en-US" smtClean="0"/>
              <a:t>降低成本，提高计算机设备的利用率。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00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88913"/>
            <a:ext cx="5389562" cy="59944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</p:pic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6167438"/>
            <a:ext cx="6635750" cy="574675"/>
          </a:xfrm>
          <a:effectLst>
            <a:outerShdw dist="35921" dir="2700000" algn="ctr" rotWithShape="0">
              <a:srgbClr val="FF6600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chemeClr val="bg1"/>
                </a:solidFill>
              </a:rPr>
              <a:t>The 3D torus 4 x 4 x 4 </a:t>
            </a:r>
            <a:r>
              <a:rPr lang="en-US" altLang="zh-CN" smtClean="0">
                <a:solidFill>
                  <a:schemeClr val="bg1"/>
                </a:solidFill>
                <a:latin typeface="宋体" pitchFamily="2" charset="-122"/>
              </a:rPr>
              <a:t>(</a:t>
            </a:r>
            <a:r>
              <a:rPr lang="en-US" altLang="zh-CN" smtClean="0">
                <a:solidFill>
                  <a:schemeClr val="bg1"/>
                </a:solidFill>
              </a:rPr>
              <a:t>64</a:t>
            </a:r>
            <a:r>
              <a:rPr lang="en-US" altLang="zh-CN" smtClean="0">
                <a:solidFill>
                  <a:schemeClr val="bg1"/>
                </a:solidFill>
                <a:latin typeface="宋体" pitchFamily="2" charset="-122"/>
              </a:rPr>
              <a:t>)</a:t>
            </a:r>
            <a:r>
              <a:rPr lang="en-US" altLang="zh-CN" smtClean="0">
                <a:solidFill>
                  <a:schemeClr val="bg1"/>
                </a:solidFill>
              </a:rPr>
              <a:t> nodes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50180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476250"/>
            <a:ext cx="504825" cy="504825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5678B7-3D86-426C-994F-DEFFAB25B9C9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三、常用的互连模式和互连网络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6121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Page 424</a:t>
            </a:r>
            <a:r>
              <a:rPr lang="zh-CN" altLang="en-US" smtClean="0"/>
              <a:t>～</a:t>
            </a:r>
            <a:r>
              <a:rPr lang="en-US" altLang="zh-CN" smtClean="0"/>
              <a:t>430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立方置换</a:t>
            </a:r>
            <a:r>
              <a:rPr lang="zh-CN" altLang="en-US" smtClean="0"/>
              <a:t>：</a:t>
            </a:r>
            <a:r>
              <a:rPr lang="en-US" altLang="zh-CN" smtClean="0"/>
              <a:t>Cube Permutation</a:t>
            </a:r>
            <a:endParaRPr lang="zh-CN" altLang="en-US" smtClean="0"/>
          </a:p>
          <a:p>
            <a:pPr marL="357188" lvl="1" indent="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Cube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(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+1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-1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marL="357188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+1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baseline="-25000" smtClean="0">
                <a:solidFill>
                  <a:srgbClr val="000000"/>
                </a:solidFill>
                <a:ea typeface="楷体_GB2312" pitchFamily="49" charset="-122"/>
              </a:rPr>
              <a:t>-1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endParaRPr lang="en-US" altLang="zh-CN" smtClean="0"/>
          </a:p>
          <a:p>
            <a:pPr marL="357188" lvl="1" indent="-142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其中，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～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-1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357188" lvl="1" indent="-14288" eaLnBrk="1" hangingPunct="1">
              <a:spcBef>
                <a:spcPts val="0"/>
              </a:spcBef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 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0000FF"/>
                </a:solidFill>
              </a:rPr>
              <a:t>log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是节点数。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357188" lvl="1" indent="-142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i="1" smtClean="0"/>
              <a:t>Cube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357188" lvl="1" indent="-14288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357188" lvl="1" indent="-14288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357188" lvl="1" indent="-14288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357188" lvl="1" indent="-14288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0 2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1 3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4 6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5 7</a:t>
            </a:r>
            <a:r>
              <a:rPr lang="en-US" altLang="zh-CN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2050" name="Object 295"/>
          <p:cNvGraphicFramePr>
            <a:graphicFrameLocks noChangeAspect="1"/>
          </p:cNvGraphicFramePr>
          <p:nvPr/>
        </p:nvGraphicFramePr>
        <p:xfrm>
          <a:off x="684213" y="4365130"/>
          <a:ext cx="44227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2" name="公式" r:id="rId3" imgW="1790640" imgH="469800" progId="Equation.3">
                  <p:embed/>
                </p:oleObj>
              </mc:Choice>
              <mc:Fallback>
                <p:oleObj name="公式" r:id="rId3" imgW="1790640" imgH="469800" progId="Equation.3">
                  <p:embed/>
                  <p:pic>
                    <p:nvPicPr>
                      <p:cNvPr id="0" name="Object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130"/>
                        <a:ext cx="4422775" cy="11604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5805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296"/>
          <p:cNvSpPr>
            <a:spLocks noChangeArrowheads="1"/>
          </p:cNvSpPr>
          <p:nvPr/>
        </p:nvSpPr>
        <p:spPr bwMode="auto">
          <a:xfrm>
            <a:off x="6228230" y="148473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2055" name="Rectangle 297"/>
          <p:cNvSpPr>
            <a:spLocks noChangeArrowheads="1"/>
          </p:cNvSpPr>
          <p:nvPr/>
        </p:nvSpPr>
        <p:spPr bwMode="auto">
          <a:xfrm>
            <a:off x="6228230" y="2060993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2056" name="Rectangle 298"/>
          <p:cNvSpPr>
            <a:spLocks noChangeArrowheads="1"/>
          </p:cNvSpPr>
          <p:nvPr/>
        </p:nvSpPr>
        <p:spPr bwMode="auto">
          <a:xfrm>
            <a:off x="6228230" y="263725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2057" name="Rectangle 299"/>
          <p:cNvSpPr>
            <a:spLocks noChangeArrowheads="1"/>
          </p:cNvSpPr>
          <p:nvPr/>
        </p:nvSpPr>
        <p:spPr bwMode="auto">
          <a:xfrm>
            <a:off x="6228230" y="3213518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2058" name="Rectangle 300"/>
          <p:cNvSpPr>
            <a:spLocks noChangeArrowheads="1"/>
          </p:cNvSpPr>
          <p:nvPr/>
        </p:nvSpPr>
        <p:spPr bwMode="auto">
          <a:xfrm>
            <a:off x="6228230" y="378978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2059" name="Rectangle 301"/>
          <p:cNvSpPr>
            <a:spLocks noChangeArrowheads="1"/>
          </p:cNvSpPr>
          <p:nvPr/>
        </p:nvSpPr>
        <p:spPr bwMode="auto">
          <a:xfrm>
            <a:off x="6228230" y="4366043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2060" name="Rectangle 302"/>
          <p:cNvSpPr>
            <a:spLocks noChangeArrowheads="1"/>
          </p:cNvSpPr>
          <p:nvPr/>
        </p:nvSpPr>
        <p:spPr bwMode="auto">
          <a:xfrm>
            <a:off x="6228230" y="494230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2061" name="Rectangle 303"/>
          <p:cNvSpPr>
            <a:spLocks noChangeArrowheads="1"/>
          </p:cNvSpPr>
          <p:nvPr/>
        </p:nvSpPr>
        <p:spPr bwMode="auto">
          <a:xfrm>
            <a:off x="6228230" y="5518568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2062" name="Rectangle 304"/>
          <p:cNvSpPr>
            <a:spLocks noChangeArrowheads="1"/>
          </p:cNvSpPr>
          <p:nvPr/>
        </p:nvSpPr>
        <p:spPr bwMode="auto">
          <a:xfrm>
            <a:off x="8028455" y="148473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2063" name="Rectangle 305"/>
          <p:cNvSpPr>
            <a:spLocks noChangeArrowheads="1"/>
          </p:cNvSpPr>
          <p:nvPr/>
        </p:nvSpPr>
        <p:spPr bwMode="auto">
          <a:xfrm>
            <a:off x="8028455" y="2060993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2064" name="Rectangle 306"/>
          <p:cNvSpPr>
            <a:spLocks noChangeArrowheads="1"/>
          </p:cNvSpPr>
          <p:nvPr/>
        </p:nvSpPr>
        <p:spPr bwMode="auto">
          <a:xfrm>
            <a:off x="8028455" y="263725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2065" name="Rectangle 307"/>
          <p:cNvSpPr>
            <a:spLocks noChangeArrowheads="1"/>
          </p:cNvSpPr>
          <p:nvPr/>
        </p:nvSpPr>
        <p:spPr bwMode="auto">
          <a:xfrm>
            <a:off x="8028455" y="3213518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2066" name="Rectangle 308"/>
          <p:cNvSpPr>
            <a:spLocks noChangeArrowheads="1"/>
          </p:cNvSpPr>
          <p:nvPr/>
        </p:nvSpPr>
        <p:spPr bwMode="auto">
          <a:xfrm>
            <a:off x="8028455" y="378978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2067" name="Rectangle 309"/>
          <p:cNvSpPr>
            <a:spLocks noChangeArrowheads="1"/>
          </p:cNvSpPr>
          <p:nvPr/>
        </p:nvSpPr>
        <p:spPr bwMode="auto">
          <a:xfrm>
            <a:off x="8028455" y="4366043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2068" name="Rectangle 310"/>
          <p:cNvSpPr>
            <a:spLocks noChangeArrowheads="1"/>
          </p:cNvSpPr>
          <p:nvPr/>
        </p:nvSpPr>
        <p:spPr bwMode="auto">
          <a:xfrm>
            <a:off x="8028455" y="494230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2069" name="Rectangle 311"/>
          <p:cNvSpPr>
            <a:spLocks noChangeArrowheads="1"/>
          </p:cNvSpPr>
          <p:nvPr/>
        </p:nvSpPr>
        <p:spPr bwMode="auto">
          <a:xfrm>
            <a:off x="8028455" y="5518568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2070" name="Line 312"/>
          <p:cNvSpPr>
            <a:spLocks noChangeShapeType="1"/>
          </p:cNvSpPr>
          <p:nvPr/>
        </p:nvSpPr>
        <p:spPr bwMode="auto">
          <a:xfrm>
            <a:off x="6660030" y="1700630"/>
            <a:ext cx="1368657" cy="115151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Line 313"/>
          <p:cNvSpPr>
            <a:spLocks noChangeShapeType="1"/>
          </p:cNvSpPr>
          <p:nvPr/>
        </p:nvSpPr>
        <p:spPr bwMode="auto">
          <a:xfrm>
            <a:off x="6660030" y="2275305"/>
            <a:ext cx="1368657" cy="115291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2" name="Line 314"/>
          <p:cNvSpPr>
            <a:spLocks noChangeShapeType="1"/>
          </p:cNvSpPr>
          <p:nvPr/>
        </p:nvSpPr>
        <p:spPr bwMode="auto">
          <a:xfrm flipV="1">
            <a:off x="6660030" y="1699981"/>
            <a:ext cx="1368657" cy="115158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Line 315"/>
          <p:cNvSpPr>
            <a:spLocks noChangeShapeType="1"/>
          </p:cNvSpPr>
          <p:nvPr/>
        </p:nvSpPr>
        <p:spPr bwMode="auto">
          <a:xfrm flipV="1">
            <a:off x="6660030" y="2276060"/>
            <a:ext cx="1368657" cy="115177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4" name="Line 316"/>
          <p:cNvSpPr>
            <a:spLocks noChangeShapeType="1"/>
          </p:cNvSpPr>
          <p:nvPr/>
        </p:nvSpPr>
        <p:spPr bwMode="auto">
          <a:xfrm flipV="1">
            <a:off x="6660030" y="4580380"/>
            <a:ext cx="1368657" cy="11525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5" name="Line 317"/>
          <p:cNvSpPr>
            <a:spLocks noChangeShapeType="1"/>
          </p:cNvSpPr>
          <p:nvPr/>
        </p:nvSpPr>
        <p:spPr bwMode="auto">
          <a:xfrm flipV="1">
            <a:off x="6660030" y="4004300"/>
            <a:ext cx="1368657" cy="115231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6" name="Line 318"/>
          <p:cNvSpPr>
            <a:spLocks noChangeShapeType="1"/>
          </p:cNvSpPr>
          <p:nvPr/>
        </p:nvSpPr>
        <p:spPr bwMode="auto">
          <a:xfrm>
            <a:off x="6660030" y="4580354"/>
            <a:ext cx="1368657" cy="115218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7" name="Line 319"/>
          <p:cNvSpPr>
            <a:spLocks noChangeShapeType="1"/>
          </p:cNvSpPr>
          <p:nvPr/>
        </p:nvSpPr>
        <p:spPr bwMode="auto">
          <a:xfrm>
            <a:off x="6660030" y="4004092"/>
            <a:ext cx="1368657" cy="115236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175400" y="2348850"/>
            <a:ext cx="2160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563860" y="2708900"/>
            <a:ext cx="2304320" cy="50407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FF0066"/>
                </a:solidFill>
                <a:effectLst/>
                <a:latin typeface="Times New Roman" pitchFamily="18" charset="0"/>
                <a:ea typeface="宋体" pitchFamily="2" charset="-122"/>
              </a:rPr>
              <a:t>互连函数表示法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1835620" y="3933070"/>
            <a:ext cx="1800250" cy="50407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>
                <a:solidFill>
                  <a:srgbClr val="FF0066"/>
                </a:solidFill>
              </a:rPr>
              <a:t>表格表示法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3923910" y="5661310"/>
            <a:ext cx="1800250" cy="50407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2400" smtClean="0">
                <a:solidFill>
                  <a:srgbClr val="FF0066"/>
                </a:solidFill>
              </a:rPr>
              <a:t>循环表示法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6228230" y="764630"/>
            <a:ext cx="1800250" cy="50407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2400" smtClean="0">
                <a:solidFill>
                  <a:srgbClr val="FF0066"/>
                </a:solidFill>
              </a:rPr>
              <a:t>图形表示法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5678B7-3D86-426C-994F-DEFFAB25B9C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9.4 </a:t>
            </a:r>
            <a:r>
              <a:rPr lang="zh-CN" altLang="en-US" smtClean="0"/>
              <a:t>互连网络     </a:t>
            </a:r>
            <a:r>
              <a:rPr lang="zh-CN" altLang="en-US" smtClean="0">
                <a:solidFill>
                  <a:srgbClr val="006600"/>
                </a:solidFill>
              </a:rPr>
              <a:t>三、常用的互连模式和互连网络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7688"/>
            <a:ext cx="8713788" cy="6121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Page 424</a:t>
            </a:r>
            <a:r>
              <a:rPr lang="zh-CN" altLang="en-US" smtClean="0"/>
              <a:t>～</a:t>
            </a:r>
            <a:r>
              <a:rPr lang="en-US" altLang="zh-CN" smtClean="0"/>
              <a:t>430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全混洗置换</a:t>
            </a:r>
            <a:r>
              <a:rPr lang="zh-CN" altLang="en-US" smtClean="0"/>
              <a:t>：混洗（循环左移）互连函数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Pshuffle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(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en-US" altLang="zh-CN" i="1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i="1" baseline="-30000" smtClean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baseline="-3000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lang="en-US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0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1 2 4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3 6 5</a:t>
            </a:r>
            <a:r>
              <a:rPr lang="en-US" altLang="zh-CN" smtClean="0">
                <a:latin typeface="宋体" pitchFamily="2" charset="-122"/>
              </a:rPr>
              <a:t>)(</a:t>
            </a:r>
            <a:r>
              <a:rPr lang="en-US" altLang="zh-CN" smtClean="0"/>
              <a:t>7</a:t>
            </a:r>
            <a:r>
              <a:rPr lang="en-US" altLang="zh-CN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2050" name="Object 295"/>
          <p:cNvGraphicFramePr>
            <a:graphicFrameLocks noChangeAspect="1"/>
          </p:cNvGraphicFramePr>
          <p:nvPr/>
        </p:nvGraphicFramePr>
        <p:xfrm>
          <a:off x="827088" y="1989138"/>
          <a:ext cx="44227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1790640" imgH="469800" progId="Equation.3">
                  <p:embed/>
                </p:oleObj>
              </mc:Choice>
              <mc:Fallback>
                <p:oleObj name="公式" r:id="rId3" imgW="1790640" imgH="469800" progId="Equation.3">
                  <p:embed/>
                  <p:pic>
                    <p:nvPicPr>
                      <p:cNvPr id="0" name="Object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4422775" cy="11604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5805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296"/>
          <p:cNvSpPr>
            <a:spLocks noChangeArrowheads="1"/>
          </p:cNvSpPr>
          <p:nvPr/>
        </p:nvSpPr>
        <p:spPr bwMode="auto">
          <a:xfrm>
            <a:off x="5795963" y="213360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2055" name="Rectangle 297"/>
          <p:cNvSpPr>
            <a:spLocks noChangeArrowheads="1"/>
          </p:cNvSpPr>
          <p:nvPr/>
        </p:nvSpPr>
        <p:spPr bwMode="auto">
          <a:xfrm>
            <a:off x="5795963" y="2709863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2056" name="Rectangle 298"/>
          <p:cNvSpPr>
            <a:spLocks noChangeArrowheads="1"/>
          </p:cNvSpPr>
          <p:nvPr/>
        </p:nvSpPr>
        <p:spPr bwMode="auto">
          <a:xfrm>
            <a:off x="5795963" y="328612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2057" name="Rectangle 299"/>
          <p:cNvSpPr>
            <a:spLocks noChangeArrowheads="1"/>
          </p:cNvSpPr>
          <p:nvPr/>
        </p:nvSpPr>
        <p:spPr bwMode="auto">
          <a:xfrm>
            <a:off x="5795963" y="3862388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2058" name="Rectangle 300"/>
          <p:cNvSpPr>
            <a:spLocks noChangeArrowheads="1"/>
          </p:cNvSpPr>
          <p:nvPr/>
        </p:nvSpPr>
        <p:spPr bwMode="auto">
          <a:xfrm>
            <a:off x="5795963" y="4438650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2059" name="Rectangle 301"/>
          <p:cNvSpPr>
            <a:spLocks noChangeArrowheads="1"/>
          </p:cNvSpPr>
          <p:nvPr/>
        </p:nvSpPr>
        <p:spPr bwMode="auto">
          <a:xfrm>
            <a:off x="5795963" y="5014913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2060" name="Rectangle 302"/>
          <p:cNvSpPr>
            <a:spLocks noChangeArrowheads="1"/>
          </p:cNvSpPr>
          <p:nvPr/>
        </p:nvSpPr>
        <p:spPr bwMode="auto">
          <a:xfrm>
            <a:off x="5795963" y="5591175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2061" name="Rectangle 303"/>
          <p:cNvSpPr>
            <a:spLocks noChangeArrowheads="1"/>
          </p:cNvSpPr>
          <p:nvPr/>
        </p:nvSpPr>
        <p:spPr bwMode="auto">
          <a:xfrm>
            <a:off x="5795963" y="6167438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2062" name="Rectangle 304"/>
          <p:cNvSpPr>
            <a:spLocks noChangeArrowheads="1"/>
          </p:cNvSpPr>
          <p:nvPr/>
        </p:nvSpPr>
        <p:spPr bwMode="auto">
          <a:xfrm>
            <a:off x="7596188" y="213360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2063" name="Rectangle 305"/>
          <p:cNvSpPr>
            <a:spLocks noChangeArrowheads="1"/>
          </p:cNvSpPr>
          <p:nvPr/>
        </p:nvSpPr>
        <p:spPr bwMode="auto">
          <a:xfrm>
            <a:off x="7596188" y="2709863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</a:t>
            </a:r>
          </a:p>
        </p:txBody>
      </p:sp>
      <p:sp>
        <p:nvSpPr>
          <p:cNvPr id="2064" name="Rectangle 306"/>
          <p:cNvSpPr>
            <a:spLocks noChangeArrowheads="1"/>
          </p:cNvSpPr>
          <p:nvPr/>
        </p:nvSpPr>
        <p:spPr bwMode="auto">
          <a:xfrm>
            <a:off x="7596188" y="328612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2</a:t>
            </a:r>
          </a:p>
        </p:txBody>
      </p:sp>
      <p:sp>
        <p:nvSpPr>
          <p:cNvPr id="2065" name="Rectangle 307"/>
          <p:cNvSpPr>
            <a:spLocks noChangeArrowheads="1"/>
          </p:cNvSpPr>
          <p:nvPr/>
        </p:nvSpPr>
        <p:spPr bwMode="auto">
          <a:xfrm>
            <a:off x="7596188" y="3862388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3</a:t>
            </a:r>
          </a:p>
        </p:txBody>
      </p:sp>
      <p:sp>
        <p:nvSpPr>
          <p:cNvPr id="2066" name="Rectangle 308"/>
          <p:cNvSpPr>
            <a:spLocks noChangeArrowheads="1"/>
          </p:cNvSpPr>
          <p:nvPr/>
        </p:nvSpPr>
        <p:spPr bwMode="auto">
          <a:xfrm>
            <a:off x="7596188" y="4438650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4</a:t>
            </a:r>
          </a:p>
        </p:txBody>
      </p:sp>
      <p:sp>
        <p:nvSpPr>
          <p:cNvPr id="2067" name="Rectangle 309"/>
          <p:cNvSpPr>
            <a:spLocks noChangeArrowheads="1"/>
          </p:cNvSpPr>
          <p:nvPr/>
        </p:nvSpPr>
        <p:spPr bwMode="auto">
          <a:xfrm>
            <a:off x="7596188" y="5014913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2068" name="Rectangle 310"/>
          <p:cNvSpPr>
            <a:spLocks noChangeArrowheads="1"/>
          </p:cNvSpPr>
          <p:nvPr/>
        </p:nvSpPr>
        <p:spPr bwMode="auto">
          <a:xfrm>
            <a:off x="7596188" y="5591175"/>
            <a:ext cx="4318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2069" name="Rectangle 311"/>
          <p:cNvSpPr>
            <a:spLocks noChangeArrowheads="1"/>
          </p:cNvSpPr>
          <p:nvPr/>
        </p:nvSpPr>
        <p:spPr bwMode="auto">
          <a:xfrm>
            <a:off x="7596188" y="6167438"/>
            <a:ext cx="431800" cy="43180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2070" name="Line 312"/>
          <p:cNvSpPr>
            <a:spLocks noChangeShapeType="1"/>
          </p:cNvSpPr>
          <p:nvPr/>
        </p:nvSpPr>
        <p:spPr bwMode="auto">
          <a:xfrm>
            <a:off x="6227763" y="2349500"/>
            <a:ext cx="13684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Line 313"/>
          <p:cNvSpPr>
            <a:spLocks noChangeShapeType="1"/>
          </p:cNvSpPr>
          <p:nvPr/>
        </p:nvSpPr>
        <p:spPr bwMode="auto">
          <a:xfrm>
            <a:off x="6227763" y="2924175"/>
            <a:ext cx="1368425" cy="5762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2" name="Line 314"/>
          <p:cNvSpPr>
            <a:spLocks noChangeShapeType="1"/>
          </p:cNvSpPr>
          <p:nvPr/>
        </p:nvSpPr>
        <p:spPr bwMode="auto">
          <a:xfrm>
            <a:off x="6227763" y="3500438"/>
            <a:ext cx="1368425" cy="11525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Line 315"/>
          <p:cNvSpPr>
            <a:spLocks noChangeShapeType="1"/>
          </p:cNvSpPr>
          <p:nvPr/>
        </p:nvSpPr>
        <p:spPr bwMode="auto">
          <a:xfrm>
            <a:off x="6227763" y="4076700"/>
            <a:ext cx="1368425" cy="172878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4" name="Line 316"/>
          <p:cNvSpPr>
            <a:spLocks noChangeShapeType="1"/>
          </p:cNvSpPr>
          <p:nvPr/>
        </p:nvSpPr>
        <p:spPr bwMode="auto">
          <a:xfrm>
            <a:off x="6227763" y="6381750"/>
            <a:ext cx="13684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5" name="Line 317"/>
          <p:cNvSpPr>
            <a:spLocks noChangeShapeType="1"/>
          </p:cNvSpPr>
          <p:nvPr/>
        </p:nvSpPr>
        <p:spPr bwMode="auto">
          <a:xfrm flipV="1">
            <a:off x="6227763" y="5229225"/>
            <a:ext cx="1368425" cy="5762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6" name="Line 318"/>
          <p:cNvSpPr>
            <a:spLocks noChangeShapeType="1"/>
          </p:cNvSpPr>
          <p:nvPr/>
        </p:nvSpPr>
        <p:spPr bwMode="auto">
          <a:xfrm flipV="1">
            <a:off x="6227763" y="4076700"/>
            <a:ext cx="1368425" cy="11525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7" name="Line 319"/>
          <p:cNvSpPr>
            <a:spLocks noChangeShapeType="1"/>
          </p:cNvSpPr>
          <p:nvPr/>
        </p:nvSpPr>
        <p:spPr bwMode="auto">
          <a:xfrm flipV="1">
            <a:off x="6227763" y="2924175"/>
            <a:ext cx="1368425" cy="17287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3714752"/>
            <a:ext cx="2468562" cy="2925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286388"/>
            <a:ext cx="1000120" cy="100012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643578"/>
            <a:ext cx="1000120" cy="100012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4" name="矩形 33"/>
          <p:cNvSpPr/>
          <p:nvPr/>
        </p:nvSpPr>
        <p:spPr bwMode="auto">
          <a:xfrm>
            <a:off x="7236370" y="620610"/>
            <a:ext cx="1440200" cy="86412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>
                <a:solidFill>
                  <a:srgbClr val="FF0066"/>
                </a:solidFill>
              </a:rPr>
              <a:t>互连函数表示法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179390" y="1628750"/>
            <a:ext cx="504070" cy="187226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>
                <a:solidFill>
                  <a:srgbClr val="FF0066"/>
                </a:solidFill>
              </a:rPr>
              <a:t>表格表示法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323410" y="3645030"/>
            <a:ext cx="1800250" cy="50407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>
                <a:solidFill>
                  <a:srgbClr val="FF0066"/>
                </a:solidFill>
              </a:rPr>
              <a:t>循环表示法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8244510" y="2132820"/>
            <a:ext cx="504070" cy="20162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2400" smtClean="0">
                <a:solidFill>
                  <a:srgbClr val="FF0066"/>
                </a:solidFill>
              </a:rPr>
              <a:t>图形表示法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85187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9.5  </a:t>
            </a:r>
            <a:r>
              <a:rPr lang="zh-CN" altLang="en-US" sz="3800">
                <a:ea typeface="楷体_GB2312" pitchFamily="49" charset="-122"/>
              </a:rPr>
              <a:t>多处理器系统</a:t>
            </a:r>
            <a:endParaRPr lang="zh-CN" altLang="en-US" sz="38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8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7E4D6A-E074-4B79-AD76-06BB2DD9B08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6048375"/>
          </a:xfrm>
        </p:spPr>
        <p:txBody>
          <a:bodyPr/>
          <a:lstStyle/>
          <a:p>
            <a:pPr eaLnBrk="1" hangingPunct="1"/>
            <a:r>
              <a:rPr lang="zh-CN" altLang="en-US" smtClean="0"/>
              <a:t>多处理器系统的显著特点是</a:t>
            </a: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共享内存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根据共享内存的不同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 smtClean="0"/>
              <a:t>方式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</a:rPr>
              <a:t>UMA</a:t>
            </a:r>
            <a:r>
              <a:rPr lang="zh-CN" altLang="en-US" smtClean="0"/>
              <a:t>多处理器系统： </a:t>
            </a:r>
            <a:r>
              <a:rPr lang="en-US" altLang="zh-CN" smtClean="0"/>
              <a:t>Uniform Memory Access</a:t>
            </a:r>
            <a:r>
              <a:rPr lang="zh-CN" altLang="en-US" smtClean="0"/>
              <a:t>，一致性存储器访问计算机。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</a:rPr>
              <a:t>NUMA</a:t>
            </a:r>
            <a:r>
              <a:rPr lang="zh-CN" altLang="en-US" smtClean="0"/>
              <a:t>多处理器系统：</a:t>
            </a:r>
            <a:r>
              <a:rPr lang="en-US" altLang="zh-CN" smtClean="0"/>
              <a:t>Non-Uniform Memory Access</a:t>
            </a:r>
            <a:r>
              <a:rPr lang="zh-CN" altLang="en-US" smtClean="0"/>
              <a:t>，非一致性存储器访问计算机。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</a:rPr>
              <a:t>COMA</a:t>
            </a:r>
            <a:r>
              <a:rPr lang="zh-CN" altLang="en-US" smtClean="0"/>
              <a:t>多处理器系统：</a:t>
            </a:r>
            <a:r>
              <a:rPr lang="en-US" altLang="zh-CN" smtClean="0"/>
              <a:t>Cache Only Memory Access</a:t>
            </a:r>
            <a:r>
              <a:rPr lang="zh-CN" altLang="en-US" smtClean="0"/>
              <a:t>，基于</a:t>
            </a:r>
            <a:r>
              <a:rPr lang="en-US" altLang="zh-CN" smtClean="0"/>
              <a:t>Cache</a:t>
            </a:r>
            <a:r>
              <a:rPr lang="zh-CN" altLang="en-US" smtClean="0"/>
              <a:t>的存储器访问计算机。</a:t>
            </a:r>
          </a:p>
          <a:p>
            <a:pPr eaLnBrk="1" hangingPunct="1"/>
            <a:r>
              <a:rPr lang="zh-CN" altLang="en-US" smtClean="0"/>
              <a:t>根据共享内存的不同</a:t>
            </a:r>
            <a:r>
              <a:rPr lang="zh-CN" altLang="en-US" smtClean="0">
                <a:solidFill>
                  <a:srgbClr val="FF0000"/>
                </a:solidFill>
              </a:rPr>
              <a:t>组织</a:t>
            </a:r>
            <a:r>
              <a:rPr lang="zh-CN" altLang="en-US" smtClean="0"/>
              <a:t>方式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集中式</a:t>
            </a:r>
            <a:r>
              <a:rPr lang="zh-CN" altLang="en-US" smtClean="0"/>
              <a:t>共享存储器多处理器系统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分布式</a:t>
            </a:r>
            <a:r>
              <a:rPr lang="zh-CN" altLang="en-US" smtClean="0"/>
              <a:t>共享存储器多处理器系统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16F862-271F-4FD3-9628-D4291337DDFD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187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如果在一个系统中，每个</a:t>
            </a:r>
            <a:r>
              <a:rPr lang="en-US" altLang="zh-CN" smtClean="0"/>
              <a:t>CPU</a:t>
            </a:r>
            <a:r>
              <a:rPr lang="zh-CN" altLang="en-US" smtClean="0"/>
              <a:t>都能平等地访问所有的</a:t>
            </a:r>
            <a:r>
              <a:rPr lang="zh-CN" altLang="en-US" smtClean="0">
                <a:solidFill>
                  <a:srgbClr val="0000FF"/>
                </a:solidFill>
              </a:rPr>
              <a:t>内存模块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输入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zh-CN" altLang="en-US" smtClean="0">
                <a:solidFill>
                  <a:srgbClr val="0000FF"/>
                </a:solidFill>
              </a:rPr>
              <a:t>输出设备</a:t>
            </a:r>
            <a:r>
              <a:rPr lang="zh-CN" altLang="en-US" smtClean="0"/>
              <a:t>，而且在操作系统看来这些</a:t>
            </a:r>
            <a:r>
              <a:rPr lang="en-US" altLang="zh-CN" smtClean="0"/>
              <a:t>CPU</a:t>
            </a:r>
            <a:r>
              <a:rPr lang="zh-CN" altLang="en-US" smtClean="0"/>
              <a:t>是可以</a:t>
            </a:r>
            <a:r>
              <a:rPr lang="zh-CN" altLang="en-US" smtClean="0">
                <a:solidFill>
                  <a:srgbClr val="CC0000"/>
                </a:solidFill>
              </a:rPr>
              <a:t>互换</a:t>
            </a:r>
            <a:r>
              <a:rPr lang="zh-CN" altLang="en-US" smtClean="0"/>
              <a:t>的，那么这种系统就是</a:t>
            </a: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对称多处理器系统</a:t>
            </a:r>
            <a:r>
              <a:rPr lang="zh-CN" altLang="en-US" smtClean="0"/>
              <a:t>（</a:t>
            </a:r>
            <a:r>
              <a:rPr lang="en-US" altLang="zh-CN" smtClean="0"/>
              <a:t>Symmetric Multi-Processor</a:t>
            </a:r>
            <a:r>
              <a:rPr lang="zh-CN" altLang="en-US" smtClean="0"/>
              <a:t>，</a:t>
            </a:r>
            <a:r>
              <a:rPr lang="en-US" altLang="zh-CN" smtClean="0"/>
              <a:t>SMP</a:t>
            </a:r>
            <a:r>
              <a:rPr lang="zh-CN" altLang="en-US" smtClean="0"/>
              <a:t>）。</a:t>
            </a: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5105400" y="2676525"/>
            <a:ext cx="476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6400800" y="4962525"/>
            <a:ext cx="762000" cy="533400"/>
          </a:xfrm>
          <a:prstGeom prst="rect">
            <a:avLst/>
          </a:prstGeom>
          <a:solidFill>
            <a:srgbClr val="CC99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I/O</a:t>
            </a:r>
            <a:endParaRPr lang="en-US" altLang="zh-CN" sz="2400" i="1" baseline="-25000"/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5791200" y="5114925"/>
            <a:ext cx="476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宋体" pitchFamily="2" charset="-122"/>
              </a:rPr>
              <a:t>…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2209800" y="4962525"/>
            <a:ext cx="1752600" cy="9144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MM</a:t>
            </a:r>
          </a:p>
        </p:txBody>
      </p:sp>
      <p:sp>
        <p:nvSpPr>
          <p:cNvPr id="53257" name="Text Box 11"/>
          <p:cNvSpPr txBox="1">
            <a:spLocks noChangeArrowheads="1"/>
          </p:cNvSpPr>
          <p:nvPr/>
        </p:nvSpPr>
        <p:spPr bwMode="auto">
          <a:xfrm>
            <a:off x="838200" y="6078538"/>
            <a:ext cx="70866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一种对称多处理机（</a:t>
            </a:r>
            <a:r>
              <a:rPr lang="en-US" altLang="zh-CN">
                <a:solidFill>
                  <a:schemeClr val="bg2"/>
                </a:solidFill>
              </a:rPr>
              <a:t>SMP</a:t>
            </a:r>
            <a:r>
              <a:rPr lang="zh-CN" altLang="en-US">
                <a:solidFill>
                  <a:schemeClr val="bg2"/>
                </a:solidFill>
              </a:rPr>
              <a:t>）的系统框图</a:t>
            </a:r>
          </a:p>
        </p:txBody>
      </p:sp>
      <p:sp>
        <p:nvSpPr>
          <p:cNvPr id="53258" name="AutoShape 12"/>
          <p:cNvSpPr>
            <a:spLocks noChangeArrowheads="1"/>
          </p:cNvSpPr>
          <p:nvPr/>
        </p:nvSpPr>
        <p:spPr bwMode="auto">
          <a:xfrm>
            <a:off x="914400" y="4352925"/>
            <a:ext cx="6934200" cy="304800"/>
          </a:xfrm>
          <a:prstGeom prst="leftRightArrow">
            <a:avLst>
              <a:gd name="adj1" fmla="val 51037"/>
              <a:gd name="adj2" fmla="val 66670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59" name="Group 13"/>
          <p:cNvGrpSpPr>
            <a:grpSpLocks/>
          </p:cNvGrpSpPr>
          <p:nvPr/>
        </p:nvGrpSpPr>
        <p:grpSpPr bwMode="auto">
          <a:xfrm>
            <a:off x="1371600" y="2600325"/>
            <a:ext cx="1600200" cy="1828800"/>
            <a:chOff x="864" y="624"/>
            <a:chExt cx="1008" cy="1152"/>
          </a:xfrm>
        </p:grpSpPr>
        <p:sp>
          <p:nvSpPr>
            <p:cNvPr id="53275" name="Rectangle 14"/>
            <p:cNvSpPr>
              <a:spLocks noChangeArrowheads="1"/>
            </p:cNvSpPr>
            <p:nvPr/>
          </p:nvSpPr>
          <p:spPr bwMode="auto">
            <a:xfrm>
              <a:off x="864" y="624"/>
              <a:ext cx="672" cy="327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处理器</a:t>
              </a:r>
              <a:endParaRPr lang="zh-CN" altLang="en-US" sz="2400" baseline="-25000"/>
            </a:p>
          </p:txBody>
        </p:sp>
        <p:sp>
          <p:nvSpPr>
            <p:cNvPr id="53276" name="Rectangle 15"/>
            <p:cNvSpPr>
              <a:spLocks noChangeArrowheads="1"/>
            </p:cNvSpPr>
            <p:nvPr/>
          </p:nvSpPr>
          <p:spPr bwMode="auto">
            <a:xfrm>
              <a:off x="1536" y="624"/>
              <a:ext cx="336" cy="32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L1</a:t>
              </a:r>
              <a:endParaRPr lang="en-US" altLang="zh-CN" sz="2400" baseline="-25000"/>
            </a:p>
          </p:txBody>
        </p:sp>
        <p:sp>
          <p:nvSpPr>
            <p:cNvPr id="53277" name="Rectangle 16"/>
            <p:cNvSpPr>
              <a:spLocks noChangeArrowheads="1"/>
            </p:cNvSpPr>
            <p:nvPr/>
          </p:nvSpPr>
          <p:spPr bwMode="auto">
            <a:xfrm>
              <a:off x="960" y="1200"/>
              <a:ext cx="480" cy="327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L2</a:t>
              </a:r>
              <a:endParaRPr lang="en-US" altLang="zh-CN" sz="2400" baseline="-25000"/>
            </a:p>
          </p:txBody>
        </p:sp>
        <p:sp>
          <p:nvSpPr>
            <p:cNvPr id="53278" name="AutoShape 17"/>
            <p:cNvSpPr>
              <a:spLocks noChangeArrowheads="1"/>
            </p:cNvSpPr>
            <p:nvPr/>
          </p:nvSpPr>
          <p:spPr bwMode="auto">
            <a:xfrm rot="-5400000">
              <a:off x="1080" y="984"/>
              <a:ext cx="240" cy="192"/>
            </a:xfrm>
            <a:prstGeom prst="leftRightArrow">
              <a:avLst>
                <a:gd name="adj1" fmla="val 41667"/>
                <a:gd name="adj2" fmla="val 46354"/>
              </a:avLst>
            </a:prstGeom>
            <a:solidFill>
              <a:srgbClr val="3366FF"/>
            </a:solidFill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AutoShape 18"/>
            <p:cNvSpPr>
              <a:spLocks noChangeArrowheads="1"/>
            </p:cNvSpPr>
            <p:nvPr/>
          </p:nvSpPr>
          <p:spPr bwMode="auto">
            <a:xfrm rot="-5400000">
              <a:off x="1080" y="1560"/>
              <a:ext cx="240" cy="192"/>
            </a:xfrm>
            <a:prstGeom prst="leftRightArrow">
              <a:avLst>
                <a:gd name="adj1" fmla="val 41667"/>
                <a:gd name="adj2" fmla="val 46354"/>
              </a:avLst>
            </a:prstGeom>
            <a:solidFill>
              <a:srgbClr val="3366FF"/>
            </a:solidFill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260" name="Group 19"/>
          <p:cNvGrpSpPr>
            <a:grpSpLocks/>
          </p:cNvGrpSpPr>
          <p:nvPr/>
        </p:nvGrpSpPr>
        <p:grpSpPr bwMode="auto">
          <a:xfrm>
            <a:off x="3276600" y="2600325"/>
            <a:ext cx="1600200" cy="1828800"/>
            <a:chOff x="864" y="624"/>
            <a:chExt cx="1008" cy="1152"/>
          </a:xfrm>
        </p:grpSpPr>
        <p:sp>
          <p:nvSpPr>
            <p:cNvPr id="53270" name="Rectangle 20"/>
            <p:cNvSpPr>
              <a:spLocks noChangeArrowheads="1"/>
            </p:cNvSpPr>
            <p:nvPr/>
          </p:nvSpPr>
          <p:spPr bwMode="auto">
            <a:xfrm>
              <a:off x="864" y="624"/>
              <a:ext cx="672" cy="327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处理器</a:t>
              </a:r>
              <a:endParaRPr lang="zh-CN" altLang="en-US" sz="2400" baseline="-25000"/>
            </a:p>
          </p:txBody>
        </p:sp>
        <p:sp>
          <p:nvSpPr>
            <p:cNvPr id="53271" name="Rectangle 21"/>
            <p:cNvSpPr>
              <a:spLocks noChangeArrowheads="1"/>
            </p:cNvSpPr>
            <p:nvPr/>
          </p:nvSpPr>
          <p:spPr bwMode="auto">
            <a:xfrm>
              <a:off x="1536" y="624"/>
              <a:ext cx="336" cy="32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L1</a:t>
              </a:r>
              <a:endParaRPr lang="en-US" altLang="zh-CN" sz="2400" baseline="-25000"/>
            </a:p>
          </p:txBody>
        </p:sp>
        <p:sp>
          <p:nvSpPr>
            <p:cNvPr id="53272" name="Rectangle 22"/>
            <p:cNvSpPr>
              <a:spLocks noChangeArrowheads="1"/>
            </p:cNvSpPr>
            <p:nvPr/>
          </p:nvSpPr>
          <p:spPr bwMode="auto">
            <a:xfrm>
              <a:off x="960" y="1200"/>
              <a:ext cx="480" cy="327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L2</a:t>
              </a:r>
              <a:endParaRPr lang="en-US" altLang="zh-CN" sz="2400" baseline="-25000"/>
            </a:p>
          </p:txBody>
        </p:sp>
        <p:sp>
          <p:nvSpPr>
            <p:cNvPr id="53273" name="AutoShape 23"/>
            <p:cNvSpPr>
              <a:spLocks noChangeArrowheads="1"/>
            </p:cNvSpPr>
            <p:nvPr/>
          </p:nvSpPr>
          <p:spPr bwMode="auto">
            <a:xfrm rot="-5400000">
              <a:off x="1080" y="984"/>
              <a:ext cx="240" cy="192"/>
            </a:xfrm>
            <a:prstGeom prst="leftRightArrow">
              <a:avLst>
                <a:gd name="adj1" fmla="val 41667"/>
                <a:gd name="adj2" fmla="val 46354"/>
              </a:avLst>
            </a:prstGeom>
            <a:solidFill>
              <a:srgbClr val="3366FF"/>
            </a:solidFill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AutoShape 24"/>
            <p:cNvSpPr>
              <a:spLocks noChangeArrowheads="1"/>
            </p:cNvSpPr>
            <p:nvPr/>
          </p:nvSpPr>
          <p:spPr bwMode="auto">
            <a:xfrm rot="-5400000">
              <a:off x="1080" y="1560"/>
              <a:ext cx="240" cy="192"/>
            </a:xfrm>
            <a:prstGeom prst="leftRightArrow">
              <a:avLst>
                <a:gd name="adj1" fmla="val 41667"/>
                <a:gd name="adj2" fmla="val 46354"/>
              </a:avLst>
            </a:prstGeom>
            <a:solidFill>
              <a:srgbClr val="3366FF"/>
            </a:solidFill>
            <a:ln w="28575" algn="ctr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1" name="Rectangle 25"/>
          <p:cNvSpPr>
            <a:spLocks noChangeArrowheads="1"/>
          </p:cNvSpPr>
          <p:nvPr/>
        </p:nvSpPr>
        <p:spPr bwMode="auto">
          <a:xfrm>
            <a:off x="5791200" y="2600325"/>
            <a:ext cx="1066800" cy="519113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/>
              <a:t>处理器</a:t>
            </a:r>
            <a:endParaRPr lang="zh-CN" altLang="en-US" sz="2400" baseline="-25000"/>
          </a:p>
        </p:txBody>
      </p:sp>
      <p:sp>
        <p:nvSpPr>
          <p:cNvPr id="53262" name="Rectangle 26"/>
          <p:cNvSpPr>
            <a:spLocks noChangeArrowheads="1"/>
          </p:cNvSpPr>
          <p:nvPr/>
        </p:nvSpPr>
        <p:spPr bwMode="auto">
          <a:xfrm>
            <a:off x="6858000" y="2600325"/>
            <a:ext cx="533400" cy="519113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L1</a:t>
            </a:r>
            <a:endParaRPr lang="en-US" altLang="zh-CN" sz="2400" baseline="-25000"/>
          </a:p>
        </p:txBody>
      </p:sp>
      <p:sp>
        <p:nvSpPr>
          <p:cNvPr id="53263" name="Rectangle 27"/>
          <p:cNvSpPr>
            <a:spLocks noChangeArrowheads="1"/>
          </p:cNvSpPr>
          <p:nvPr/>
        </p:nvSpPr>
        <p:spPr bwMode="auto">
          <a:xfrm>
            <a:off x="5943600" y="3514725"/>
            <a:ext cx="762000" cy="519113"/>
          </a:xfrm>
          <a:prstGeom prst="rect">
            <a:avLst/>
          </a:prstGeom>
          <a:solidFill>
            <a:srgbClr val="CC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L2</a:t>
            </a:r>
            <a:endParaRPr lang="en-US" altLang="zh-CN" sz="2400" baseline="-25000"/>
          </a:p>
        </p:txBody>
      </p:sp>
      <p:sp>
        <p:nvSpPr>
          <p:cNvPr id="53264" name="AutoShape 28"/>
          <p:cNvSpPr>
            <a:spLocks noChangeArrowheads="1"/>
          </p:cNvSpPr>
          <p:nvPr/>
        </p:nvSpPr>
        <p:spPr bwMode="auto">
          <a:xfrm rot="-5400000">
            <a:off x="6134100" y="3171825"/>
            <a:ext cx="381000" cy="304800"/>
          </a:xfrm>
          <a:prstGeom prst="leftRightArrow">
            <a:avLst>
              <a:gd name="adj1" fmla="val 41667"/>
              <a:gd name="adj2" fmla="val 46354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AutoShape 29"/>
          <p:cNvSpPr>
            <a:spLocks noChangeArrowheads="1"/>
          </p:cNvSpPr>
          <p:nvPr/>
        </p:nvSpPr>
        <p:spPr bwMode="auto">
          <a:xfrm rot="-5400000">
            <a:off x="6134100" y="4086225"/>
            <a:ext cx="381000" cy="304800"/>
          </a:xfrm>
          <a:prstGeom prst="leftRightArrow">
            <a:avLst>
              <a:gd name="adj1" fmla="val 41667"/>
              <a:gd name="adj2" fmla="val 46354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AutoShape 30"/>
          <p:cNvSpPr>
            <a:spLocks noChangeArrowheads="1"/>
          </p:cNvSpPr>
          <p:nvPr/>
        </p:nvSpPr>
        <p:spPr bwMode="auto">
          <a:xfrm rot="-5400000">
            <a:off x="6591300" y="4619625"/>
            <a:ext cx="381000" cy="304800"/>
          </a:xfrm>
          <a:prstGeom prst="leftRightArrow">
            <a:avLst>
              <a:gd name="adj1" fmla="val 41667"/>
              <a:gd name="adj2" fmla="val 46354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Rectangle 31"/>
          <p:cNvSpPr>
            <a:spLocks noChangeArrowheads="1"/>
          </p:cNvSpPr>
          <p:nvPr/>
        </p:nvSpPr>
        <p:spPr bwMode="auto">
          <a:xfrm>
            <a:off x="4953000" y="4962525"/>
            <a:ext cx="762000" cy="533400"/>
          </a:xfrm>
          <a:prstGeom prst="rect">
            <a:avLst/>
          </a:prstGeom>
          <a:solidFill>
            <a:srgbClr val="CC99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/>
              <a:t>I/O</a:t>
            </a:r>
            <a:endParaRPr lang="en-US" altLang="zh-CN" sz="2400" i="1" baseline="-25000"/>
          </a:p>
        </p:txBody>
      </p:sp>
      <p:sp>
        <p:nvSpPr>
          <p:cNvPr id="53268" name="AutoShape 32"/>
          <p:cNvSpPr>
            <a:spLocks noChangeArrowheads="1"/>
          </p:cNvSpPr>
          <p:nvPr/>
        </p:nvSpPr>
        <p:spPr bwMode="auto">
          <a:xfrm rot="-5400000">
            <a:off x="5143500" y="4619625"/>
            <a:ext cx="381000" cy="304800"/>
          </a:xfrm>
          <a:prstGeom prst="leftRightArrow">
            <a:avLst>
              <a:gd name="adj1" fmla="val 41667"/>
              <a:gd name="adj2" fmla="val 46354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AutoShape 33"/>
          <p:cNvSpPr>
            <a:spLocks noChangeArrowheads="1"/>
          </p:cNvSpPr>
          <p:nvPr/>
        </p:nvSpPr>
        <p:spPr bwMode="auto">
          <a:xfrm rot="-5400000">
            <a:off x="2933700" y="4619625"/>
            <a:ext cx="381000" cy="304800"/>
          </a:xfrm>
          <a:prstGeom prst="leftRightArrow">
            <a:avLst>
              <a:gd name="adj1" fmla="val 41667"/>
              <a:gd name="adj2" fmla="val 46354"/>
            </a:avLst>
          </a:prstGeom>
          <a:solidFill>
            <a:srgbClr val="3366FF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9CF9F1-794E-4C54-8AFE-FA17FDB2B2DB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187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如果在一个系统中，每个</a:t>
            </a:r>
            <a:r>
              <a:rPr lang="en-US" altLang="zh-CN" smtClean="0"/>
              <a:t>CPU</a:t>
            </a:r>
            <a:r>
              <a:rPr lang="zh-CN" altLang="en-US" smtClean="0"/>
              <a:t>都能平等地访问所有的</a:t>
            </a:r>
            <a:r>
              <a:rPr lang="zh-CN" altLang="en-US" smtClean="0">
                <a:solidFill>
                  <a:srgbClr val="0000FF"/>
                </a:solidFill>
              </a:rPr>
              <a:t>内存模块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输入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zh-CN" altLang="en-US" smtClean="0">
                <a:solidFill>
                  <a:srgbClr val="0000FF"/>
                </a:solidFill>
              </a:rPr>
              <a:t>输出设备</a:t>
            </a:r>
            <a:r>
              <a:rPr lang="zh-CN" altLang="en-US" smtClean="0"/>
              <a:t>，而且在操作系统看来这些</a:t>
            </a:r>
            <a:r>
              <a:rPr lang="en-US" altLang="zh-CN" smtClean="0"/>
              <a:t>CPU</a:t>
            </a:r>
            <a:r>
              <a:rPr lang="zh-CN" altLang="en-US" smtClean="0"/>
              <a:t>是可以</a:t>
            </a:r>
            <a:r>
              <a:rPr lang="zh-CN" altLang="en-US" smtClean="0">
                <a:solidFill>
                  <a:srgbClr val="CC0000"/>
                </a:solidFill>
              </a:rPr>
              <a:t>互换</a:t>
            </a:r>
            <a:r>
              <a:rPr lang="zh-CN" altLang="en-US" smtClean="0"/>
              <a:t>的，那么这种系统就是</a:t>
            </a:r>
            <a:r>
              <a:rPr lang="zh-CN" altLang="en-US" smtClean="0">
                <a:solidFill>
                  <a:srgbClr val="FF0000"/>
                </a:solidFill>
                <a:ea typeface="黑体" pitchFamily="2" charset="-122"/>
              </a:rPr>
              <a:t>对称多处理器系统</a:t>
            </a:r>
            <a:r>
              <a:rPr lang="zh-CN" altLang="en-US" smtClean="0"/>
              <a:t>（</a:t>
            </a:r>
            <a:r>
              <a:rPr lang="en-US" altLang="zh-CN" smtClean="0"/>
              <a:t>Symmetric Multi-Processor</a:t>
            </a:r>
            <a:r>
              <a:rPr lang="zh-CN" altLang="en-US" smtClean="0"/>
              <a:t>，</a:t>
            </a:r>
            <a:r>
              <a:rPr lang="en-US" altLang="zh-CN" smtClean="0"/>
              <a:t>SMP</a:t>
            </a:r>
            <a:r>
              <a:rPr lang="zh-CN" altLang="en-US" smtClean="0"/>
              <a:t>）。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50825" y="2320925"/>
          <a:ext cx="860742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4366870" imgH="2173529" progId="Visio.Drawing.11">
                  <p:embed/>
                </p:oleObj>
              </mc:Choice>
              <mc:Fallback>
                <p:oleObj name="Visio" r:id="rId3" imgW="4366870" imgH="217352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20925"/>
                        <a:ext cx="8607425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79388" y="6092825"/>
            <a:ext cx="39608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</a:rPr>
              <a:t>对称多处理机系统结构框图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E02ACD-BC52-4AD5-AB32-D345D0994293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549275"/>
            <a:ext cx="8858250" cy="6119813"/>
          </a:xfrm>
        </p:spPr>
        <p:txBody>
          <a:bodyPr/>
          <a:lstStyle/>
          <a:p>
            <a:pPr marL="355600" indent="-355600" eaLnBrk="1" hangingPunct="1">
              <a:spcBef>
                <a:spcPct val="0"/>
              </a:spcBef>
            </a:pPr>
            <a:r>
              <a:rPr lang="en-US" altLang="zh-CN" smtClean="0"/>
              <a:t>SMP</a:t>
            </a:r>
            <a:r>
              <a:rPr lang="zh-CN" altLang="en-US" smtClean="0"/>
              <a:t>中包含多个处理机。</a:t>
            </a:r>
            <a:r>
              <a:rPr lang="en-US" altLang="zh-CN" smtClean="0"/>
              <a:t>SMP</a:t>
            </a:r>
            <a:r>
              <a:rPr lang="zh-CN" altLang="en-US" smtClean="0"/>
              <a:t>最常见到的实例就是目前广为使用的双核、四核等多核计算机，其中的核是包含一级</a:t>
            </a:r>
            <a:r>
              <a:rPr lang="en-US" altLang="zh-CN" smtClean="0"/>
              <a:t>Cache</a:t>
            </a:r>
            <a:r>
              <a:rPr lang="zh-CN" altLang="en-US" smtClean="0"/>
              <a:t>（甚至二级</a:t>
            </a:r>
            <a:r>
              <a:rPr lang="en-US" altLang="zh-CN" smtClean="0"/>
              <a:t>Cache</a:t>
            </a:r>
            <a:r>
              <a:rPr lang="zh-CN" altLang="en-US" smtClean="0"/>
              <a:t>）的</a:t>
            </a:r>
            <a:r>
              <a:rPr lang="en-US" altLang="zh-CN" smtClean="0"/>
              <a:t>CPU</a:t>
            </a:r>
            <a:r>
              <a:rPr lang="zh-CN" altLang="en-US" smtClean="0"/>
              <a:t>。</a:t>
            </a:r>
          </a:p>
          <a:p>
            <a:pPr marL="355600" indent="-355600" eaLnBrk="1" hangingPunct="1">
              <a:spcBef>
                <a:spcPct val="0"/>
              </a:spcBef>
            </a:pPr>
            <a:r>
              <a:rPr lang="zh-CN" altLang="en-US" smtClean="0"/>
              <a:t>对称多处理机系统具有如下特点：</a:t>
            </a:r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由</a:t>
            </a:r>
            <a:r>
              <a:rPr lang="zh-CN" altLang="en-US" smtClean="0">
                <a:solidFill>
                  <a:srgbClr val="FF0000"/>
                </a:solidFill>
              </a:rPr>
              <a:t>两个以上</a:t>
            </a:r>
            <a:r>
              <a:rPr lang="zh-CN" altLang="en-US" smtClean="0">
                <a:solidFill>
                  <a:srgbClr val="0000FF"/>
                </a:solidFill>
              </a:rPr>
              <a:t>相同的处理机</a:t>
            </a:r>
            <a:r>
              <a:rPr lang="zh-CN" altLang="en-US" smtClean="0"/>
              <a:t>构成。</a:t>
            </a:r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多个处理机通过</a:t>
            </a:r>
            <a:r>
              <a:rPr lang="zh-CN" altLang="en-US" smtClean="0">
                <a:solidFill>
                  <a:srgbClr val="0000FF"/>
                </a:solidFill>
              </a:rPr>
              <a:t>总线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0000FF"/>
                </a:solidFill>
              </a:rPr>
              <a:t>其他互连方式</a:t>
            </a:r>
            <a:r>
              <a:rPr lang="zh-CN" altLang="en-US" smtClean="0"/>
              <a:t>连接在一起</a:t>
            </a:r>
            <a:endParaRPr lang="zh-CN" altLang="en-US" sz="2000" smtClean="0"/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多个处理机</a:t>
            </a:r>
            <a:r>
              <a:rPr lang="zh-CN" altLang="en-US" smtClean="0">
                <a:solidFill>
                  <a:srgbClr val="FF0000"/>
                </a:solidFill>
              </a:rPr>
              <a:t>共享同一主存储器</a:t>
            </a:r>
            <a:r>
              <a:rPr lang="zh-CN" altLang="en-US" smtClean="0"/>
              <a:t>。并且，每一个处理机访问主存储器的</a:t>
            </a:r>
            <a:r>
              <a:rPr lang="zh-CN" altLang="en-US" smtClean="0">
                <a:solidFill>
                  <a:srgbClr val="FF0000"/>
                </a:solidFill>
              </a:rPr>
              <a:t>时间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smtClean="0"/>
              <a:t>的。</a:t>
            </a:r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所有的处理机通过相同的通道或不同的通道</a:t>
            </a:r>
            <a:r>
              <a:rPr lang="zh-CN" altLang="en-US" smtClean="0">
                <a:solidFill>
                  <a:srgbClr val="FF0000"/>
                </a:solidFill>
              </a:rPr>
              <a:t>共享</a:t>
            </a:r>
            <a:r>
              <a:rPr lang="en-US" altLang="zh-CN" smtClean="0">
                <a:solidFill>
                  <a:srgbClr val="FF0000"/>
                </a:solidFill>
              </a:rPr>
              <a:t>IO</a:t>
            </a:r>
            <a:r>
              <a:rPr lang="zh-CN" altLang="en-US" smtClean="0">
                <a:solidFill>
                  <a:srgbClr val="FF0000"/>
                </a:solidFill>
              </a:rPr>
              <a:t>设备</a:t>
            </a:r>
            <a:r>
              <a:rPr lang="zh-CN" altLang="en-US" smtClean="0"/>
              <a:t>。</a:t>
            </a:r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每一</a:t>
            </a:r>
            <a:r>
              <a:rPr lang="zh-CN" altLang="en-US" smtClean="0">
                <a:solidFill>
                  <a:srgbClr val="0000FF"/>
                </a:solidFill>
              </a:rPr>
              <a:t>处理机</a:t>
            </a:r>
            <a:r>
              <a:rPr lang="zh-CN" altLang="en-US" smtClean="0"/>
              <a:t>都能完成</a:t>
            </a:r>
            <a:r>
              <a:rPr lang="zh-CN" altLang="en-US" smtClean="0">
                <a:solidFill>
                  <a:srgbClr val="0000FF"/>
                </a:solidFill>
              </a:rPr>
              <a:t>相同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功能</a:t>
            </a:r>
            <a:r>
              <a:rPr lang="zh-CN" altLang="en-US" smtClean="0"/>
              <a:t>。</a:t>
            </a:r>
          </a:p>
          <a:p>
            <a:pPr marL="714375" lvl="1" indent="-357188" eaLnBrk="1" hangingPunct="1">
              <a:spcBef>
                <a:spcPct val="0"/>
              </a:spcBef>
            </a:pPr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一个</a:t>
            </a:r>
            <a:r>
              <a:rPr lang="zh-CN" altLang="en-US" smtClean="0"/>
              <a:t>集中的</a:t>
            </a:r>
            <a:r>
              <a:rPr lang="zh-CN" altLang="en-US" smtClean="0">
                <a:solidFill>
                  <a:srgbClr val="FF0000"/>
                </a:solidFill>
              </a:rPr>
              <a:t>操作系统</a:t>
            </a:r>
            <a:r>
              <a:rPr lang="zh-CN" altLang="en-US" smtClean="0"/>
              <a:t>统一管理下工作。操作系统为每一处理机按排进程或线程，对各处理机的工作进行统一调度与控制。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8677275" y="2693988"/>
            <a:ext cx="2159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2C87BD-415B-47B3-85C7-A3CF51D470E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en-US" altLang="zh-CN" smtClean="0">
                <a:solidFill>
                  <a:srgbClr val="006600"/>
                </a:solidFill>
              </a:rPr>
              <a:t>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UMA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en-US" altLang="zh-CN" smtClean="0"/>
              <a:t>Uniform Memory Access</a:t>
            </a:r>
            <a:r>
              <a:rPr lang="zh-CN" altLang="en-US" smtClean="0"/>
              <a:t>，一致性存储访问。</a:t>
            </a:r>
          </a:p>
          <a:p>
            <a:pPr eaLnBrk="1" hangingPunct="1"/>
            <a:r>
              <a:rPr lang="zh-CN" altLang="en-US" smtClean="0"/>
              <a:t>采用集中式共享存储器系统结构。</a:t>
            </a:r>
          </a:p>
          <a:p>
            <a:pPr eaLnBrk="1" hangingPunct="1"/>
            <a:r>
              <a:rPr lang="zh-CN" altLang="en-US" smtClean="0"/>
              <a:t>共享存储器对每个处理器而言都是对等的。</a:t>
            </a:r>
          </a:p>
          <a:p>
            <a:pPr eaLnBrk="1" hangingPunct="1"/>
            <a:r>
              <a:rPr lang="zh-CN" altLang="en-US" smtClean="0"/>
              <a:t>每个处理器访问存储器的时间相同。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9A60C3-7570-4D2F-A4C8-C234D8527DC4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en-US" altLang="zh-CN" smtClean="0">
                <a:solidFill>
                  <a:srgbClr val="006600"/>
                </a:solidFill>
              </a:rPr>
              <a:t>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8135937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  <a:latin typeface="Arial" charset="0"/>
              </a:rPr>
              <a:t>1.</a:t>
            </a:r>
            <a:r>
              <a:rPr lang="en-US" altLang="zh-CN" smtClean="0"/>
              <a:t> </a:t>
            </a:r>
            <a:r>
              <a:rPr lang="zh-CN" altLang="en-US" smtClean="0"/>
              <a:t>集中式共享存储器多处理器基本结构</a:t>
            </a:r>
          </a:p>
        </p:txBody>
      </p:sp>
      <p:sp>
        <p:nvSpPr>
          <p:cNvPr id="56325" name="Text Box 6"/>
          <p:cNvSpPr txBox="1">
            <a:spLocks noChangeAspect="1" noChangeArrowheads="1"/>
          </p:cNvSpPr>
          <p:nvPr/>
        </p:nvSpPr>
        <p:spPr bwMode="auto">
          <a:xfrm>
            <a:off x="4171950" y="5965825"/>
            <a:ext cx="1241425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共享内存</a:t>
            </a:r>
          </a:p>
        </p:txBody>
      </p:sp>
      <p:sp>
        <p:nvSpPr>
          <p:cNvPr id="56326" name="Text Box 7"/>
          <p:cNvSpPr txBox="1">
            <a:spLocks noChangeAspect="1" noChangeArrowheads="1"/>
          </p:cNvSpPr>
          <p:nvPr/>
        </p:nvSpPr>
        <p:spPr bwMode="auto">
          <a:xfrm>
            <a:off x="1741488" y="5153025"/>
            <a:ext cx="815975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组</a:t>
            </a:r>
            <a:r>
              <a:rPr lang="en-US" altLang="zh-CN" sz="2000"/>
              <a:t>1</a:t>
            </a:r>
          </a:p>
        </p:txBody>
      </p:sp>
      <p:sp>
        <p:nvSpPr>
          <p:cNvPr id="56327" name="Text Box 8"/>
          <p:cNvSpPr txBox="1">
            <a:spLocks noChangeAspect="1" noChangeArrowheads="1"/>
          </p:cNvSpPr>
          <p:nvPr/>
        </p:nvSpPr>
        <p:spPr bwMode="auto">
          <a:xfrm>
            <a:off x="2760663" y="5153025"/>
            <a:ext cx="815975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组</a:t>
            </a:r>
            <a:r>
              <a:rPr lang="en-US" altLang="zh-CN" sz="2000"/>
              <a:t>2</a:t>
            </a:r>
          </a:p>
        </p:txBody>
      </p:sp>
      <p:sp>
        <p:nvSpPr>
          <p:cNvPr id="56328" name="Text Box 9"/>
          <p:cNvSpPr txBox="1">
            <a:spLocks noChangeAspect="1" noChangeArrowheads="1"/>
          </p:cNvSpPr>
          <p:nvPr/>
        </p:nvSpPr>
        <p:spPr bwMode="auto">
          <a:xfrm>
            <a:off x="4392613" y="5153025"/>
            <a:ext cx="817562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组</a:t>
            </a:r>
            <a:r>
              <a:rPr lang="en-US" altLang="zh-CN" sz="2000"/>
              <a:t>m</a:t>
            </a:r>
          </a:p>
        </p:txBody>
      </p:sp>
      <p:sp>
        <p:nvSpPr>
          <p:cNvPr id="56329" name="Line 10"/>
          <p:cNvSpPr>
            <a:spLocks noChangeAspect="1" noChangeShapeType="1"/>
          </p:cNvSpPr>
          <p:nvPr/>
        </p:nvSpPr>
        <p:spPr bwMode="auto">
          <a:xfrm>
            <a:off x="3781425" y="5507038"/>
            <a:ext cx="407988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30" name="Text Box 12"/>
          <p:cNvSpPr txBox="1">
            <a:spLocks noChangeAspect="1" noChangeArrowheads="1"/>
          </p:cNvSpPr>
          <p:nvPr/>
        </p:nvSpPr>
        <p:spPr bwMode="auto">
          <a:xfrm>
            <a:off x="1536700" y="2146300"/>
            <a:ext cx="1427163" cy="531813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  <a:r>
              <a:rPr lang="en-US" altLang="zh-CN" sz="2000"/>
              <a:t>1</a:t>
            </a:r>
          </a:p>
        </p:txBody>
      </p:sp>
      <p:sp>
        <p:nvSpPr>
          <p:cNvPr id="56331" name="Text Box 13"/>
          <p:cNvSpPr txBox="1">
            <a:spLocks noChangeAspect="1" noChangeArrowheads="1"/>
          </p:cNvSpPr>
          <p:nvPr/>
        </p:nvSpPr>
        <p:spPr bwMode="auto">
          <a:xfrm>
            <a:off x="3371850" y="2146300"/>
            <a:ext cx="1428750" cy="531813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  <a:r>
              <a:rPr lang="en-US" altLang="zh-CN" sz="2000"/>
              <a:t>2</a:t>
            </a:r>
          </a:p>
        </p:txBody>
      </p:sp>
      <p:sp>
        <p:nvSpPr>
          <p:cNvPr id="56332" name="Text Box 14"/>
          <p:cNvSpPr txBox="1">
            <a:spLocks noChangeAspect="1" noChangeArrowheads="1"/>
          </p:cNvSpPr>
          <p:nvPr/>
        </p:nvSpPr>
        <p:spPr bwMode="auto">
          <a:xfrm>
            <a:off x="5821363" y="2146300"/>
            <a:ext cx="1427162" cy="531813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  <a:r>
              <a:rPr lang="en-US" altLang="zh-CN" sz="2000"/>
              <a:t>n</a:t>
            </a:r>
          </a:p>
        </p:txBody>
      </p:sp>
      <p:sp>
        <p:nvSpPr>
          <p:cNvPr id="56333" name="Text Box 15"/>
          <p:cNvSpPr txBox="1">
            <a:spLocks noChangeAspect="1" noChangeArrowheads="1"/>
          </p:cNvSpPr>
          <p:nvPr/>
        </p:nvSpPr>
        <p:spPr bwMode="auto">
          <a:xfrm>
            <a:off x="1536700" y="3032125"/>
            <a:ext cx="1425575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一级或多级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Cache 1</a:t>
            </a:r>
          </a:p>
        </p:txBody>
      </p:sp>
      <p:sp>
        <p:nvSpPr>
          <p:cNvPr id="56334" name="Text Box 16"/>
          <p:cNvSpPr txBox="1">
            <a:spLocks noChangeAspect="1" noChangeArrowheads="1"/>
          </p:cNvSpPr>
          <p:nvPr/>
        </p:nvSpPr>
        <p:spPr bwMode="auto">
          <a:xfrm>
            <a:off x="3371850" y="3032125"/>
            <a:ext cx="1428750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一级或多级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Cache 2</a:t>
            </a:r>
          </a:p>
        </p:txBody>
      </p:sp>
      <p:sp>
        <p:nvSpPr>
          <p:cNvPr id="56335" name="Text Box 17"/>
          <p:cNvSpPr txBox="1">
            <a:spLocks noChangeAspect="1" noChangeArrowheads="1"/>
          </p:cNvSpPr>
          <p:nvPr/>
        </p:nvSpPr>
        <p:spPr bwMode="auto">
          <a:xfrm>
            <a:off x="5821363" y="3032125"/>
            <a:ext cx="1427162" cy="706438"/>
          </a:xfrm>
          <a:prstGeom prst="rect">
            <a:avLst/>
          </a:prstGeom>
          <a:solidFill>
            <a:srgbClr val="FFFF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一级或多级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Cache n</a:t>
            </a:r>
          </a:p>
        </p:txBody>
      </p:sp>
      <p:sp>
        <p:nvSpPr>
          <p:cNvPr id="56336" name="Text Box 18"/>
          <p:cNvSpPr txBox="1">
            <a:spLocks noChangeAspect="1" noChangeArrowheads="1"/>
          </p:cNvSpPr>
          <p:nvPr/>
        </p:nvSpPr>
        <p:spPr bwMode="auto">
          <a:xfrm>
            <a:off x="5821363" y="4975225"/>
            <a:ext cx="1427162" cy="1416050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系统</a:t>
            </a:r>
          </a:p>
        </p:txBody>
      </p:sp>
      <p:sp>
        <p:nvSpPr>
          <p:cNvPr id="56337" name="Line 19"/>
          <p:cNvSpPr>
            <a:spLocks noChangeAspect="1" noChangeShapeType="1"/>
          </p:cNvSpPr>
          <p:nvPr/>
        </p:nvSpPr>
        <p:spPr bwMode="auto">
          <a:xfrm>
            <a:off x="5005388" y="3386138"/>
            <a:ext cx="611187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38" name="Rectangle 20"/>
          <p:cNvSpPr>
            <a:spLocks noChangeAspect="1" noChangeArrowheads="1"/>
          </p:cNvSpPr>
          <p:nvPr/>
        </p:nvSpPr>
        <p:spPr bwMode="auto">
          <a:xfrm>
            <a:off x="1536700" y="4975225"/>
            <a:ext cx="3876675" cy="1416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39" name="Text Box 21"/>
          <p:cNvSpPr txBox="1">
            <a:spLocks noChangeAspect="1" noChangeArrowheads="1"/>
          </p:cNvSpPr>
          <p:nvPr/>
        </p:nvSpPr>
        <p:spPr bwMode="auto">
          <a:xfrm>
            <a:off x="1331913" y="4092575"/>
            <a:ext cx="6121400" cy="531813"/>
          </a:xfrm>
          <a:prstGeom prst="rect">
            <a:avLst/>
          </a:prstGeom>
          <a:solidFill>
            <a:srgbClr val="CC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互  连  网  络</a:t>
            </a:r>
          </a:p>
        </p:txBody>
      </p:sp>
      <p:sp>
        <p:nvSpPr>
          <p:cNvPr id="56340" name="Line 22"/>
          <p:cNvSpPr>
            <a:spLocks noChangeAspect="1" noChangeShapeType="1"/>
          </p:cNvSpPr>
          <p:nvPr/>
        </p:nvSpPr>
        <p:spPr bwMode="auto">
          <a:xfrm>
            <a:off x="2262188" y="2673350"/>
            <a:ext cx="1587" cy="352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1" name="Line 23"/>
          <p:cNvSpPr>
            <a:spLocks noChangeAspect="1" noChangeShapeType="1"/>
          </p:cNvSpPr>
          <p:nvPr/>
        </p:nvSpPr>
        <p:spPr bwMode="auto">
          <a:xfrm>
            <a:off x="6548438" y="4614863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2" name="Line 24"/>
          <p:cNvSpPr>
            <a:spLocks noChangeAspect="1" noChangeShapeType="1"/>
          </p:cNvSpPr>
          <p:nvPr/>
        </p:nvSpPr>
        <p:spPr bwMode="auto">
          <a:xfrm>
            <a:off x="4800600" y="4622800"/>
            <a:ext cx="1588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3" name="Line 25"/>
          <p:cNvSpPr>
            <a:spLocks noChangeAspect="1" noChangeShapeType="1"/>
          </p:cNvSpPr>
          <p:nvPr/>
        </p:nvSpPr>
        <p:spPr bwMode="auto">
          <a:xfrm>
            <a:off x="2147888" y="4622800"/>
            <a:ext cx="1587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4" name="Line 26"/>
          <p:cNvSpPr>
            <a:spLocks noChangeAspect="1" noChangeShapeType="1"/>
          </p:cNvSpPr>
          <p:nvPr/>
        </p:nvSpPr>
        <p:spPr bwMode="auto">
          <a:xfrm>
            <a:off x="2262188" y="3732213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5" name="Line 27"/>
          <p:cNvSpPr>
            <a:spLocks noChangeAspect="1" noChangeShapeType="1"/>
          </p:cNvSpPr>
          <p:nvPr/>
        </p:nvSpPr>
        <p:spPr bwMode="auto">
          <a:xfrm>
            <a:off x="4097338" y="3732213"/>
            <a:ext cx="3175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6" name="Line 28"/>
          <p:cNvSpPr>
            <a:spLocks noChangeAspect="1" noChangeShapeType="1"/>
          </p:cNvSpPr>
          <p:nvPr/>
        </p:nvSpPr>
        <p:spPr bwMode="auto">
          <a:xfrm>
            <a:off x="4097338" y="2673350"/>
            <a:ext cx="3175" cy="352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7" name="Line 29"/>
          <p:cNvSpPr>
            <a:spLocks noChangeAspect="1" noChangeShapeType="1"/>
          </p:cNvSpPr>
          <p:nvPr/>
        </p:nvSpPr>
        <p:spPr bwMode="auto">
          <a:xfrm>
            <a:off x="6548438" y="3732213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8" name="Line 30"/>
          <p:cNvSpPr>
            <a:spLocks noChangeAspect="1" noChangeShapeType="1"/>
          </p:cNvSpPr>
          <p:nvPr/>
        </p:nvSpPr>
        <p:spPr bwMode="auto">
          <a:xfrm>
            <a:off x="6548438" y="2673350"/>
            <a:ext cx="1587" cy="352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49" name="Line 31"/>
          <p:cNvSpPr>
            <a:spLocks noChangeAspect="1" noChangeShapeType="1"/>
          </p:cNvSpPr>
          <p:nvPr/>
        </p:nvSpPr>
        <p:spPr bwMode="auto">
          <a:xfrm>
            <a:off x="3168650" y="4622800"/>
            <a:ext cx="3175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50" name="Text Box 34"/>
          <p:cNvSpPr txBox="1">
            <a:spLocks noChangeAspect="1" noChangeArrowheads="1"/>
          </p:cNvSpPr>
          <p:nvPr/>
        </p:nvSpPr>
        <p:spPr bwMode="auto">
          <a:xfrm>
            <a:off x="3398838" y="1239838"/>
            <a:ext cx="1360487" cy="5286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私有内存</a:t>
            </a:r>
          </a:p>
        </p:txBody>
      </p:sp>
      <p:sp>
        <p:nvSpPr>
          <p:cNvPr id="56351" name="Text Box 35"/>
          <p:cNvSpPr txBox="1">
            <a:spLocks noChangeAspect="1" noChangeArrowheads="1"/>
          </p:cNvSpPr>
          <p:nvPr/>
        </p:nvSpPr>
        <p:spPr bwMode="auto">
          <a:xfrm>
            <a:off x="1612900" y="1239838"/>
            <a:ext cx="1357313" cy="5286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私有内存</a:t>
            </a:r>
          </a:p>
        </p:txBody>
      </p:sp>
      <p:sp>
        <p:nvSpPr>
          <p:cNvPr id="56352" name="Text Box 36"/>
          <p:cNvSpPr txBox="1">
            <a:spLocks noChangeAspect="1" noChangeArrowheads="1"/>
          </p:cNvSpPr>
          <p:nvPr/>
        </p:nvSpPr>
        <p:spPr bwMode="auto">
          <a:xfrm>
            <a:off x="5830888" y="1239838"/>
            <a:ext cx="1358900" cy="5286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私有内存</a:t>
            </a:r>
          </a:p>
        </p:txBody>
      </p:sp>
      <p:sp>
        <p:nvSpPr>
          <p:cNvPr id="56353" name="Line 37"/>
          <p:cNvSpPr>
            <a:spLocks noChangeAspect="1" noChangeShapeType="1"/>
          </p:cNvSpPr>
          <p:nvPr/>
        </p:nvSpPr>
        <p:spPr bwMode="auto">
          <a:xfrm flipV="1">
            <a:off x="2243138" y="1770063"/>
            <a:ext cx="0" cy="357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54" name="Line 38"/>
          <p:cNvSpPr>
            <a:spLocks noChangeAspect="1" noChangeShapeType="1"/>
          </p:cNvSpPr>
          <p:nvPr/>
        </p:nvSpPr>
        <p:spPr bwMode="auto">
          <a:xfrm flipV="1">
            <a:off x="4067175" y="1782763"/>
            <a:ext cx="0" cy="357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355" name="Line 39"/>
          <p:cNvSpPr>
            <a:spLocks noChangeAspect="1" noChangeShapeType="1"/>
          </p:cNvSpPr>
          <p:nvPr/>
        </p:nvSpPr>
        <p:spPr bwMode="auto">
          <a:xfrm flipV="1">
            <a:off x="6534150" y="1782763"/>
            <a:ext cx="1588" cy="357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A57A05-6AD1-412B-AFAC-FB3C83C0E04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并行性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并行机制的层次：</a:t>
            </a:r>
          </a:p>
        </p:txBody>
      </p:sp>
      <p:sp>
        <p:nvSpPr>
          <p:cNvPr id="14341" name="Rectangle 21"/>
          <p:cNvSpPr>
            <a:spLocks noChangeArrowheads="1"/>
          </p:cNvSpPr>
          <p:nvPr/>
        </p:nvSpPr>
        <p:spPr bwMode="auto">
          <a:xfrm>
            <a:off x="4500563" y="1773238"/>
            <a:ext cx="2017712" cy="50323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</a:rPr>
              <a:t>网格</a:t>
            </a:r>
          </a:p>
        </p:txBody>
      </p:sp>
      <p:sp>
        <p:nvSpPr>
          <p:cNvPr id="14342" name="Rectangle 22"/>
          <p:cNvSpPr>
            <a:spLocks noChangeArrowheads="1"/>
          </p:cNvSpPr>
          <p:nvPr/>
        </p:nvSpPr>
        <p:spPr bwMode="auto">
          <a:xfrm>
            <a:off x="4500563" y="2565400"/>
            <a:ext cx="2017712" cy="50323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</a:rPr>
              <a:t>多计算机</a:t>
            </a:r>
          </a:p>
        </p:txBody>
      </p:sp>
      <p:sp>
        <p:nvSpPr>
          <p:cNvPr id="14343" name="Rectangle 23"/>
          <p:cNvSpPr>
            <a:spLocks noChangeArrowheads="1"/>
          </p:cNvSpPr>
          <p:nvPr/>
        </p:nvSpPr>
        <p:spPr bwMode="auto">
          <a:xfrm>
            <a:off x="4500563" y="3355975"/>
            <a:ext cx="2017712" cy="50323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</a:rPr>
              <a:t>多处理器</a:t>
            </a:r>
          </a:p>
        </p:txBody>
      </p:sp>
      <p:sp>
        <p:nvSpPr>
          <p:cNvPr id="14344" name="Rectangle 24"/>
          <p:cNvSpPr>
            <a:spLocks noChangeArrowheads="1"/>
          </p:cNvSpPr>
          <p:nvPr/>
        </p:nvSpPr>
        <p:spPr bwMode="auto">
          <a:xfrm>
            <a:off x="4500563" y="4148138"/>
            <a:ext cx="2017712" cy="50323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</a:rPr>
              <a:t>协处理器</a:t>
            </a:r>
          </a:p>
        </p:txBody>
      </p:sp>
      <p:sp>
        <p:nvSpPr>
          <p:cNvPr id="14345" name="Rectangle 25"/>
          <p:cNvSpPr>
            <a:spLocks noChangeArrowheads="1"/>
          </p:cNvSpPr>
          <p:nvPr/>
        </p:nvSpPr>
        <p:spPr bwMode="auto">
          <a:xfrm>
            <a:off x="4500563" y="4941888"/>
            <a:ext cx="2017712" cy="50323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</a:rPr>
              <a:t>片内并行</a:t>
            </a:r>
          </a:p>
        </p:txBody>
      </p:sp>
      <p:sp>
        <p:nvSpPr>
          <p:cNvPr id="14346" name="Line 26"/>
          <p:cNvSpPr>
            <a:spLocks noChangeShapeType="1"/>
          </p:cNvSpPr>
          <p:nvPr/>
        </p:nvSpPr>
        <p:spPr bwMode="auto">
          <a:xfrm flipV="1">
            <a:off x="6805613" y="1773238"/>
            <a:ext cx="0" cy="3671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Text Box 27"/>
          <p:cNvSpPr txBox="1">
            <a:spLocks noChangeArrowheads="1"/>
          </p:cNvSpPr>
          <p:nvPr/>
        </p:nvSpPr>
        <p:spPr bwMode="auto">
          <a:xfrm>
            <a:off x="6805613" y="4216400"/>
            <a:ext cx="5762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紧耦合</a:t>
            </a:r>
          </a:p>
        </p:txBody>
      </p:sp>
      <p:sp>
        <p:nvSpPr>
          <p:cNvPr id="14348" name="Text Box 28"/>
          <p:cNvSpPr txBox="1">
            <a:spLocks noChangeArrowheads="1"/>
          </p:cNvSpPr>
          <p:nvPr/>
        </p:nvSpPr>
        <p:spPr bwMode="auto">
          <a:xfrm>
            <a:off x="6805613" y="1628775"/>
            <a:ext cx="5762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松耦合</a:t>
            </a:r>
          </a:p>
        </p:txBody>
      </p:sp>
      <p:sp>
        <p:nvSpPr>
          <p:cNvPr id="14349" name="Text Box 29"/>
          <p:cNvSpPr txBox="1">
            <a:spLocks noChangeArrowheads="1"/>
          </p:cNvSpPr>
          <p:nvPr/>
        </p:nvSpPr>
        <p:spPr bwMode="auto">
          <a:xfrm>
            <a:off x="1476375" y="1700213"/>
            <a:ext cx="24495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2"/>
                </a:solidFill>
              </a:rPr>
              <a:t>系统级并行</a:t>
            </a:r>
          </a:p>
        </p:txBody>
      </p:sp>
      <p:sp>
        <p:nvSpPr>
          <p:cNvPr id="14350" name="Text Box 30"/>
          <p:cNvSpPr txBox="1">
            <a:spLocks noChangeArrowheads="1"/>
          </p:cNvSpPr>
          <p:nvPr/>
        </p:nvSpPr>
        <p:spPr bwMode="auto">
          <a:xfrm>
            <a:off x="1476375" y="3270250"/>
            <a:ext cx="24495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2"/>
                </a:solidFill>
              </a:rPr>
              <a:t>处理器级并行</a:t>
            </a:r>
          </a:p>
        </p:txBody>
      </p:sp>
      <p:sp>
        <p:nvSpPr>
          <p:cNvPr id="14351" name="Text Box 31"/>
          <p:cNvSpPr txBox="1">
            <a:spLocks noChangeArrowheads="1"/>
          </p:cNvSpPr>
          <p:nvPr/>
        </p:nvSpPr>
        <p:spPr bwMode="auto">
          <a:xfrm>
            <a:off x="1476375" y="4854575"/>
            <a:ext cx="24495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2"/>
                </a:solidFill>
              </a:rPr>
              <a:t>指令级并行</a:t>
            </a:r>
          </a:p>
        </p:txBody>
      </p:sp>
      <p:sp>
        <p:nvSpPr>
          <p:cNvPr id="14352" name="Line 32"/>
          <p:cNvSpPr>
            <a:spLocks noChangeShapeType="1"/>
          </p:cNvSpPr>
          <p:nvPr/>
        </p:nvSpPr>
        <p:spPr bwMode="auto">
          <a:xfrm flipH="1">
            <a:off x="3852863" y="51577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33"/>
          <p:cNvSpPr>
            <a:spLocks noChangeShapeType="1"/>
          </p:cNvSpPr>
          <p:nvPr/>
        </p:nvSpPr>
        <p:spPr bwMode="auto">
          <a:xfrm flipH="1">
            <a:off x="3852863" y="35734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34"/>
          <p:cNvSpPr>
            <a:spLocks noChangeShapeType="1"/>
          </p:cNvSpPr>
          <p:nvPr/>
        </p:nvSpPr>
        <p:spPr bwMode="auto">
          <a:xfrm flipH="1">
            <a:off x="3852863" y="19891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35"/>
          <p:cNvSpPr>
            <a:spLocks noChangeShapeType="1"/>
          </p:cNvSpPr>
          <p:nvPr/>
        </p:nvSpPr>
        <p:spPr bwMode="auto">
          <a:xfrm flipH="1">
            <a:off x="3852863" y="2781300"/>
            <a:ext cx="6477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Line 36"/>
          <p:cNvSpPr>
            <a:spLocks noChangeShapeType="1"/>
          </p:cNvSpPr>
          <p:nvPr/>
        </p:nvSpPr>
        <p:spPr bwMode="auto">
          <a:xfrm flipH="1" flipV="1">
            <a:off x="3852863" y="3573463"/>
            <a:ext cx="6477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4437063"/>
            <a:ext cx="504825" cy="504825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4EDA89-5E43-42B0-A22C-15CCDD1F2CC1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en-US" altLang="zh-CN" smtClean="0">
                <a:solidFill>
                  <a:srgbClr val="006600"/>
                </a:solidFill>
              </a:rPr>
              <a:t>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8135937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  <a:latin typeface="Arial" charset="0"/>
              </a:rPr>
              <a:t>2.</a:t>
            </a:r>
            <a:r>
              <a:rPr lang="en-US" altLang="zh-CN" smtClean="0"/>
              <a:t> </a:t>
            </a:r>
            <a:r>
              <a:rPr lang="zh-CN" altLang="en-US" smtClean="0"/>
              <a:t>多处理器的</a:t>
            </a:r>
            <a:r>
              <a:rPr lang="en-US" altLang="zh-CN" smtClean="0"/>
              <a:t>Cache</a:t>
            </a:r>
            <a:r>
              <a:rPr lang="zh-CN" altLang="en-US" smtClean="0"/>
              <a:t>一致性</a:t>
            </a:r>
          </a:p>
        </p:txBody>
      </p:sp>
      <p:sp>
        <p:nvSpPr>
          <p:cNvPr id="57349" name="Rectangle 35"/>
          <p:cNvSpPr>
            <a:spLocks noChangeArrowheads="1"/>
          </p:cNvSpPr>
          <p:nvPr/>
        </p:nvSpPr>
        <p:spPr bwMode="auto">
          <a:xfrm>
            <a:off x="395288" y="1341438"/>
            <a:ext cx="856932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导致多处理机系统中</a:t>
            </a:r>
            <a:r>
              <a:rPr lang="en-US" altLang="zh-CN"/>
              <a:t>Cache</a:t>
            </a:r>
            <a:r>
              <a:rPr lang="zh-CN" altLang="en-US"/>
              <a:t>内容不一致的原因：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</a:rPr>
              <a:t>可写数据的共享</a:t>
            </a:r>
            <a:r>
              <a:rPr lang="zh-CN" altLang="en-US"/>
              <a:t>：一台处理机采用</a:t>
            </a:r>
            <a:r>
              <a:rPr lang="zh-CN" altLang="en-US">
                <a:solidFill>
                  <a:srgbClr val="3333CC"/>
                </a:solidFill>
              </a:rPr>
              <a:t>全写法</a:t>
            </a:r>
            <a:r>
              <a:rPr lang="zh-CN" altLang="en-US"/>
              <a:t>或</a:t>
            </a:r>
            <a:r>
              <a:rPr lang="zh-CN" altLang="en-US">
                <a:solidFill>
                  <a:srgbClr val="3333CC"/>
                </a:solidFill>
              </a:rPr>
              <a:t>回写法</a:t>
            </a:r>
            <a:r>
              <a:rPr lang="zh-CN" altLang="en-US"/>
              <a:t>修改某一个数据块时，会引起其他处理机的</a:t>
            </a:r>
            <a:r>
              <a:rPr lang="en-US" altLang="zh-CN"/>
              <a:t>Cache</a:t>
            </a:r>
            <a:r>
              <a:rPr lang="zh-CN" altLang="en-US"/>
              <a:t>中同一副本的不一致。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活动</a:t>
            </a:r>
            <a:r>
              <a:rPr lang="zh-CN" altLang="en-US"/>
              <a:t>：如果</a:t>
            </a:r>
            <a:r>
              <a:rPr lang="en-US" altLang="zh-CN"/>
              <a:t>I/O</a:t>
            </a:r>
            <a:r>
              <a:rPr lang="zh-CN" altLang="en-US"/>
              <a:t>处理机直接接在系统总线上，也会导致</a:t>
            </a:r>
            <a:r>
              <a:rPr lang="en-US" altLang="zh-CN"/>
              <a:t>Cache</a:t>
            </a:r>
            <a:r>
              <a:rPr lang="zh-CN" altLang="en-US"/>
              <a:t>不一致。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</a:rPr>
              <a:t>进程迁移</a:t>
            </a:r>
            <a:r>
              <a:rPr lang="zh-CN" altLang="en-US"/>
              <a:t>：进程迁移就是</a:t>
            </a:r>
            <a:r>
              <a:rPr lang="zh-CN" altLang="en-US">
                <a:solidFill>
                  <a:srgbClr val="3333CC"/>
                </a:solidFill>
              </a:rPr>
              <a:t>把一个尚未执行完的进程调度到另一个空闲的处理机中去执行</a:t>
            </a:r>
            <a:r>
              <a:rPr lang="zh-CN" altLang="en-US"/>
              <a:t>。为提高整个系统的效率，有的系统允许进程迁移，使系统负载平衡。但这将引起</a:t>
            </a:r>
            <a:r>
              <a:rPr lang="en-US" altLang="zh-CN"/>
              <a:t>Cache</a:t>
            </a:r>
            <a:r>
              <a:rPr lang="zh-CN" altLang="en-US"/>
              <a:t>的不一致。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381492-1CF7-4D51-B2B7-7D56BC76422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en-US" altLang="zh-CN" smtClean="0">
                <a:solidFill>
                  <a:srgbClr val="006600"/>
                </a:solidFill>
              </a:rPr>
              <a:t>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8135937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  <a:latin typeface="Arial" charset="0"/>
              </a:rPr>
              <a:t>2.</a:t>
            </a:r>
            <a:r>
              <a:rPr lang="en-US" altLang="zh-CN" smtClean="0"/>
              <a:t> </a:t>
            </a:r>
            <a:r>
              <a:rPr lang="zh-CN" altLang="en-US" smtClean="0"/>
              <a:t>多处理器的</a:t>
            </a:r>
            <a:r>
              <a:rPr lang="en-US" altLang="zh-CN" smtClean="0"/>
              <a:t>Cache</a:t>
            </a:r>
            <a:r>
              <a:rPr lang="zh-CN" altLang="en-US" smtClean="0"/>
              <a:t>一致性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395288" y="1123950"/>
            <a:ext cx="856932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解决办法：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/>
              <a:t>监听协议</a:t>
            </a:r>
          </a:p>
          <a:p>
            <a:pPr marL="801688" lvl="1" indent="-279400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写直达协议</a:t>
            </a:r>
          </a:p>
          <a:p>
            <a:pPr marL="801688" lvl="1" indent="-279400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MESI</a:t>
            </a:r>
            <a:r>
              <a:rPr lang="en-US" altLang="zh-CN"/>
              <a:t> Cache</a:t>
            </a:r>
            <a:r>
              <a:rPr lang="zh-CN" altLang="en-US"/>
              <a:t>一致性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marL="1344613" lvl="2" indent="-365125" algn="l">
              <a:spcBef>
                <a:spcPct val="20000"/>
              </a:spcBef>
              <a:buClr>
                <a:srgbClr val="FF6600"/>
              </a:buClr>
              <a:buSzPct val="75000"/>
              <a:buFont typeface="Wingdings" pitchFamily="2" charset="2"/>
              <a:buChar char="v"/>
            </a:pP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en-US" altLang="zh-CN" smtClean="0"/>
              <a:t>nvalid</a:t>
            </a:r>
            <a:r>
              <a:rPr lang="zh-CN" altLang="en-US" smtClean="0"/>
              <a:t>：无效</a:t>
            </a:r>
            <a:endParaRPr lang="en-US" altLang="zh-CN" smtClean="0"/>
          </a:p>
          <a:p>
            <a:pPr marL="1344613" lvl="2" indent="-365125" algn="l">
              <a:spcBef>
                <a:spcPct val="20000"/>
              </a:spcBef>
              <a:buClr>
                <a:srgbClr val="FF6600"/>
              </a:buClr>
              <a:buSzPct val="75000"/>
              <a:buFont typeface="Wingdings" pitchFamily="2" charset="2"/>
              <a:buChar char="v"/>
            </a:pP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smtClean="0"/>
              <a:t>hared</a:t>
            </a:r>
            <a:r>
              <a:rPr lang="zh-CN" altLang="en-US" smtClean="0"/>
              <a:t>：共享</a:t>
            </a:r>
            <a:endParaRPr lang="en-US" altLang="zh-CN" smtClean="0"/>
          </a:p>
          <a:p>
            <a:pPr marL="1344613" lvl="2" indent="-365125" algn="l">
              <a:spcBef>
                <a:spcPct val="20000"/>
              </a:spcBef>
              <a:buClr>
                <a:srgbClr val="FF6600"/>
              </a:buClr>
              <a:buSzPct val="75000"/>
              <a:buFont typeface="Wingdings" pitchFamily="2" charset="2"/>
              <a:buChar char="v"/>
            </a:pP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xclusive</a:t>
            </a:r>
            <a:r>
              <a:rPr lang="zh-CN" altLang="en-US" smtClean="0"/>
              <a:t>：独占</a:t>
            </a:r>
            <a:endParaRPr lang="en-US" altLang="zh-CN" smtClean="0"/>
          </a:p>
          <a:p>
            <a:pPr marL="1344613" lvl="2" indent="-365125" algn="l">
              <a:spcBef>
                <a:spcPct val="20000"/>
              </a:spcBef>
              <a:buClr>
                <a:srgbClr val="FF6600"/>
              </a:buClr>
              <a:buSzPct val="75000"/>
              <a:buFont typeface="Wingdings" pitchFamily="2" charset="2"/>
              <a:buChar char="v"/>
            </a:pP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odified</a:t>
            </a:r>
            <a:r>
              <a:rPr lang="zh-CN" altLang="en-US" smtClean="0"/>
              <a:t>：修改</a:t>
            </a:r>
            <a:endParaRPr lang="zh-CN" altLang="en-US"/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/>
              <a:t>目录协议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3D23AA-FBC2-4AF5-8DB7-1130BB9BEF31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一、</a:t>
            </a:r>
            <a:r>
              <a:rPr lang="en-US" altLang="zh-CN" smtClean="0">
                <a:solidFill>
                  <a:srgbClr val="006600"/>
                </a:solidFill>
              </a:rPr>
              <a:t>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8135937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  <a:latin typeface="Arial" charset="0"/>
              </a:rPr>
              <a:t>2.</a:t>
            </a:r>
            <a:r>
              <a:rPr lang="en-US" altLang="zh-CN" smtClean="0"/>
              <a:t> </a:t>
            </a:r>
            <a:r>
              <a:rPr lang="zh-CN" altLang="en-US" smtClean="0"/>
              <a:t>多处理器的</a:t>
            </a:r>
            <a:r>
              <a:rPr lang="en-US" altLang="zh-CN" smtClean="0"/>
              <a:t>Cache</a:t>
            </a:r>
            <a:r>
              <a:rPr lang="zh-CN" altLang="en-US" smtClean="0"/>
              <a:t>一致性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286000" y="4535488"/>
            <a:ext cx="670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/>
              <a:t>当处理机写自身</a:t>
            </a:r>
            <a:r>
              <a:rPr lang="en-US" altLang="zh-CN" sz="2400"/>
              <a:t>Cache → </a:t>
            </a:r>
            <a:r>
              <a:rPr lang="zh-CN" altLang="en-US" sz="2400"/>
              <a:t>该处理机的</a:t>
            </a:r>
            <a:r>
              <a:rPr lang="en-US" altLang="zh-CN" sz="2400"/>
              <a:t>Cache</a:t>
            </a:r>
            <a:r>
              <a:rPr lang="zh-CN" altLang="en-US" sz="2400"/>
              <a:t>将</a:t>
            </a:r>
            <a:r>
              <a:rPr lang="zh-CN" altLang="en-US" sz="2400">
                <a:solidFill>
                  <a:srgbClr val="0000FF"/>
                </a:solidFill>
              </a:rPr>
              <a:t>写入命令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0000FF"/>
                </a:solidFill>
              </a:rPr>
              <a:t>写入地址</a:t>
            </a:r>
            <a:r>
              <a:rPr lang="zh-CN" altLang="en-US" sz="2400"/>
              <a:t>通过</a:t>
            </a:r>
            <a:r>
              <a:rPr lang="zh-CN" altLang="en-US" sz="2400">
                <a:solidFill>
                  <a:srgbClr val="CC0000"/>
                </a:solidFill>
              </a:rPr>
              <a:t>总线</a:t>
            </a:r>
            <a:r>
              <a:rPr lang="zh-CN" altLang="en-US" sz="2400"/>
              <a:t>进行</a:t>
            </a:r>
            <a:r>
              <a:rPr lang="zh-CN" altLang="en-US" sz="2400">
                <a:solidFill>
                  <a:srgbClr val="CC0000"/>
                </a:solidFill>
              </a:rPr>
              <a:t>广播</a:t>
            </a:r>
            <a:endParaRPr lang="zh-CN" altLang="en-US" sz="2400"/>
          </a:p>
          <a:p>
            <a:pPr marL="358775" indent="-358775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/>
              <a:t>其他处理机的</a:t>
            </a:r>
            <a:r>
              <a:rPr lang="en-US" altLang="zh-CN" sz="2400"/>
              <a:t>Cache</a:t>
            </a:r>
            <a:r>
              <a:rPr lang="zh-CN" altLang="en-US" sz="2400"/>
              <a:t>监听总线，若有主存该单元的副本：</a:t>
            </a:r>
            <a:r>
              <a:rPr lang="zh-CN" altLang="en-US" sz="2400">
                <a:solidFill>
                  <a:srgbClr val="FF0000"/>
                </a:solidFill>
              </a:rPr>
              <a:t>写作废策略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写更新策略</a:t>
            </a:r>
          </a:p>
          <a:p>
            <a:pPr marL="358775" indent="-358775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/>
              <a:t>如果写入策略是</a:t>
            </a:r>
            <a:r>
              <a:rPr lang="zh-CN" altLang="en-US" sz="2400">
                <a:solidFill>
                  <a:srgbClr val="0000FF"/>
                </a:solidFill>
              </a:rPr>
              <a:t>全写法</a:t>
            </a:r>
            <a:r>
              <a:rPr lang="zh-CN" altLang="en-US" sz="2400"/>
              <a:t>，还要写入主存。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52400" y="4924425"/>
            <a:ext cx="18288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charset="0"/>
              </a:rPr>
              <a:t>监听协议法基本原理</a:t>
            </a: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1066800" y="2774950"/>
            <a:ext cx="7162800" cy="457200"/>
          </a:xfrm>
          <a:prstGeom prst="leftRightArrow">
            <a:avLst>
              <a:gd name="adj1" fmla="val 50000"/>
              <a:gd name="adj2" fmla="val 84716"/>
            </a:avLst>
          </a:prstGeom>
          <a:solidFill>
            <a:srgbClr val="66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676400" y="1174750"/>
            <a:ext cx="1219200" cy="6096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Arial" charset="0"/>
              </a:rPr>
              <a:t>写操作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676400" y="1784350"/>
            <a:ext cx="1219200" cy="6096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981200" y="1936750"/>
            <a:ext cx="609600" cy="304800"/>
          </a:xfrm>
          <a:prstGeom prst="rect">
            <a:avLst/>
          </a:prstGeom>
          <a:solidFill>
            <a:srgbClr val="FF99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286000" y="163195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286000" y="201295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2286000" y="239395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286000" y="2927350"/>
            <a:ext cx="0" cy="76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286000" y="3003550"/>
            <a:ext cx="4343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6629400" y="2927350"/>
            <a:ext cx="0" cy="76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019800" y="1174750"/>
            <a:ext cx="1219200" cy="6096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019800" y="1784350"/>
            <a:ext cx="1219200" cy="6096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6324600" y="1936750"/>
            <a:ext cx="609600" cy="304800"/>
          </a:xfrm>
          <a:prstGeom prst="rect">
            <a:avLst/>
          </a:prstGeom>
          <a:solidFill>
            <a:srgbClr val="FF99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6629400" y="163195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6629400" y="201295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6629400" y="239395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3810000" y="3613150"/>
            <a:ext cx="1219200" cy="762000"/>
          </a:xfrm>
          <a:prstGeom prst="rect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114800" y="3841750"/>
            <a:ext cx="609600" cy="304800"/>
          </a:xfrm>
          <a:prstGeom prst="rect">
            <a:avLst/>
          </a:prstGeom>
          <a:solidFill>
            <a:srgbClr val="FF99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Arial" charset="0"/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4419600" y="307975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419600" y="361315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1219200" y="2012950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76200" y="1616075"/>
            <a:ext cx="1447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主存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单元的副本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895600" y="125095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P1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7239000" y="1250950"/>
            <a:ext cx="533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P2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819400" y="1708150"/>
            <a:ext cx="12954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发请求的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Cache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7162800" y="1708150"/>
            <a:ext cx="1066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监视的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Cache</a:t>
            </a:r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5562600" y="2028825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4419600" y="1631950"/>
            <a:ext cx="14478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主存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单元的副本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6934200" y="3079750"/>
            <a:ext cx="838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总线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1143000" y="3460750"/>
            <a:ext cx="990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charset="0"/>
              </a:rPr>
              <a:t>写事务</a:t>
            </a: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V="1">
            <a:off x="2057400" y="3003550"/>
            <a:ext cx="533400" cy="609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2133600" y="3765550"/>
            <a:ext cx="1447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主存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单元</a:t>
            </a:r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 flipV="1">
            <a:off x="3505200" y="399415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4953000" y="3613150"/>
            <a:ext cx="1600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共享存储器（主存）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8C768E-23EF-4667-89F6-2BF10F850A6D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二、</a:t>
            </a:r>
            <a:r>
              <a:rPr lang="en-US" altLang="zh-CN" smtClean="0">
                <a:solidFill>
                  <a:srgbClr val="006600"/>
                </a:solidFill>
              </a:rPr>
              <a:t>NUMA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 eaLnBrk="1" hangingPunct="1"/>
            <a:r>
              <a:rPr lang="en-US" altLang="zh-CN" smtClean="0"/>
              <a:t>NUMA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en-US" altLang="zh-CN" smtClean="0"/>
              <a:t>Non-Uniform Memory Access</a:t>
            </a:r>
            <a:r>
              <a:rPr lang="zh-CN" altLang="en-US" smtClean="0"/>
              <a:t>，非一致性存储访问。</a:t>
            </a:r>
          </a:p>
          <a:p>
            <a:pPr eaLnBrk="1" hangingPunct="1"/>
            <a:r>
              <a:rPr lang="zh-CN" altLang="en-US" smtClean="0"/>
              <a:t>存储器分布于各个处理器中。</a:t>
            </a:r>
          </a:p>
          <a:p>
            <a:pPr eaLnBrk="1" hangingPunct="1"/>
            <a:r>
              <a:rPr lang="zh-CN" altLang="en-US" smtClean="0"/>
              <a:t>优点：</a:t>
            </a:r>
          </a:p>
          <a:p>
            <a:pPr lvl="1" eaLnBrk="1" hangingPunct="1"/>
            <a:r>
              <a:rPr lang="zh-CN" altLang="en-US" smtClean="0"/>
              <a:t>如果大部分访问是在节点内的本地存储器中进行的，这样做是增大存储器带宽比较经济的方法。</a:t>
            </a:r>
          </a:p>
          <a:p>
            <a:pPr lvl="1" eaLnBrk="1" hangingPunct="1"/>
            <a:r>
              <a:rPr lang="zh-CN" altLang="en-US" smtClean="0"/>
              <a:t>缩短了本地存储器访问的延时。</a:t>
            </a:r>
          </a:p>
          <a:p>
            <a:pPr eaLnBrk="1" hangingPunct="1"/>
            <a:r>
              <a:rPr lang="zh-CN" altLang="en-US" smtClean="0"/>
              <a:t>缺点：</a:t>
            </a:r>
            <a:br>
              <a:rPr lang="zh-CN" altLang="en-US" smtClean="0"/>
            </a:br>
            <a:r>
              <a:rPr lang="zh-CN" altLang="en-US" smtClean="0"/>
              <a:t>处理器间的数据通信更加复杂，且延时也更大。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104715-A192-41DF-9036-542C6766CAF7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pPr eaLnBrk="1" hangingPunct="1"/>
            <a:r>
              <a:rPr lang="en-US" altLang="zh-CN" smtClean="0"/>
              <a:t>9.5 </a:t>
            </a:r>
            <a:r>
              <a:rPr lang="zh-CN" altLang="en-US" smtClean="0"/>
              <a:t>多处理器系统      </a:t>
            </a:r>
            <a:r>
              <a:rPr lang="zh-CN" altLang="en-US" smtClean="0">
                <a:solidFill>
                  <a:srgbClr val="006600"/>
                </a:solidFill>
              </a:rPr>
              <a:t>二、</a:t>
            </a:r>
            <a:r>
              <a:rPr lang="en-US" altLang="zh-CN" smtClean="0">
                <a:solidFill>
                  <a:srgbClr val="006600"/>
                </a:solidFill>
              </a:rPr>
              <a:t>NUMA</a:t>
            </a:r>
            <a:r>
              <a:rPr lang="zh-CN" altLang="en-US" smtClean="0">
                <a:solidFill>
                  <a:srgbClr val="006600"/>
                </a:solidFill>
              </a:rPr>
              <a:t>对称多处理器系统</a:t>
            </a:r>
          </a:p>
        </p:txBody>
      </p:sp>
      <p:sp>
        <p:nvSpPr>
          <p:cNvPr id="61444" name="Text Box 5"/>
          <p:cNvSpPr txBox="1">
            <a:spLocks noChangeAspect="1" noChangeArrowheads="1"/>
          </p:cNvSpPr>
          <p:nvPr/>
        </p:nvSpPr>
        <p:spPr bwMode="auto">
          <a:xfrm>
            <a:off x="1008063" y="1412875"/>
            <a:ext cx="1135062" cy="9874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-Cache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61445" name="Text Box 6"/>
          <p:cNvSpPr txBox="1">
            <a:spLocks noChangeAspect="1" noChangeArrowheads="1"/>
          </p:cNvSpPr>
          <p:nvPr/>
        </p:nvSpPr>
        <p:spPr bwMode="auto">
          <a:xfrm>
            <a:off x="3851275" y="1412875"/>
            <a:ext cx="1135063" cy="9874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-Cache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61446" name="Text Box 7"/>
          <p:cNvSpPr txBox="1">
            <a:spLocks noChangeAspect="1" noChangeArrowheads="1"/>
          </p:cNvSpPr>
          <p:nvPr/>
        </p:nvSpPr>
        <p:spPr bwMode="auto">
          <a:xfrm>
            <a:off x="7072313" y="1412875"/>
            <a:ext cx="1135062" cy="9874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-Cache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61447" name="Text Box 8"/>
          <p:cNvSpPr txBox="1">
            <a:spLocks noChangeAspect="1" noChangeArrowheads="1"/>
          </p:cNvSpPr>
          <p:nvPr/>
        </p:nvSpPr>
        <p:spPr bwMode="auto">
          <a:xfrm>
            <a:off x="7829550" y="2562225"/>
            <a:ext cx="1135063" cy="4953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系统</a:t>
            </a:r>
          </a:p>
        </p:txBody>
      </p:sp>
      <p:sp>
        <p:nvSpPr>
          <p:cNvPr id="61448" name="Line 9"/>
          <p:cNvSpPr>
            <a:spLocks noChangeAspect="1" noChangeShapeType="1"/>
          </p:cNvSpPr>
          <p:nvPr/>
        </p:nvSpPr>
        <p:spPr bwMode="auto">
          <a:xfrm>
            <a:off x="5556250" y="1906588"/>
            <a:ext cx="946150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49" name="Text Box 10"/>
          <p:cNvSpPr txBox="1">
            <a:spLocks noChangeAspect="1" noChangeArrowheads="1"/>
          </p:cNvSpPr>
          <p:nvPr/>
        </p:nvSpPr>
        <p:spPr bwMode="auto">
          <a:xfrm>
            <a:off x="612775" y="4581525"/>
            <a:ext cx="7956550" cy="4921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互    连    网    络</a:t>
            </a:r>
          </a:p>
        </p:txBody>
      </p:sp>
      <p:sp>
        <p:nvSpPr>
          <p:cNvPr id="61450" name="Line 11"/>
          <p:cNvSpPr>
            <a:spLocks noChangeAspect="1" noChangeShapeType="1"/>
          </p:cNvSpPr>
          <p:nvPr/>
        </p:nvSpPr>
        <p:spPr bwMode="auto">
          <a:xfrm>
            <a:off x="1577975" y="2400300"/>
            <a:ext cx="0" cy="145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51" name="Text Box 12"/>
          <p:cNvSpPr txBox="1">
            <a:spLocks noChangeAspect="1" noChangeArrowheads="1"/>
          </p:cNvSpPr>
          <p:nvPr/>
        </p:nvSpPr>
        <p:spPr bwMode="auto">
          <a:xfrm>
            <a:off x="6313488" y="2562225"/>
            <a:ext cx="1135062" cy="49688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</p:txBody>
      </p:sp>
      <p:sp>
        <p:nvSpPr>
          <p:cNvPr id="61452" name="Text Box 13"/>
          <p:cNvSpPr txBox="1">
            <a:spLocks noChangeAspect="1" noChangeArrowheads="1"/>
          </p:cNvSpPr>
          <p:nvPr/>
        </p:nvSpPr>
        <p:spPr bwMode="auto">
          <a:xfrm>
            <a:off x="2051050" y="5751513"/>
            <a:ext cx="5224463" cy="341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DM-MIMD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系统的基本结构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1453" name="Line 14"/>
          <p:cNvSpPr>
            <a:spLocks noChangeAspect="1" noChangeShapeType="1"/>
          </p:cNvSpPr>
          <p:nvPr/>
        </p:nvSpPr>
        <p:spPr bwMode="auto">
          <a:xfrm>
            <a:off x="7450138" y="2809875"/>
            <a:ext cx="37941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54" name="Text Box 15"/>
          <p:cNvSpPr txBox="1">
            <a:spLocks noChangeAspect="1" noChangeArrowheads="1"/>
          </p:cNvSpPr>
          <p:nvPr/>
        </p:nvSpPr>
        <p:spPr bwMode="auto">
          <a:xfrm>
            <a:off x="4610100" y="2562225"/>
            <a:ext cx="1135063" cy="496888"/>
          </a:xfrm>
          <a:prstGeom prst="rect">
            <a:avLst/>
          </a:prstGeom>
          <a:solidFill>
            <a:srgbClr val="99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系统</a:t>
            </a:r>
          </a:p>
        </p:txBody>
      </p:sp>
      <p:sp>
        <p:nvSpPr>
          <p:cNvPr id="61455" name="Text Box 16"/>
          <p:cNvSpPr txBox="1">
            <a:spLocks noChangeAspect="1" noChangeArrowheads="1"/>
          </p:cNvSpPr>
          <p:nvPr/>
        </p:nvSpPr>
        <p:spPr bwMode="auto">
          <a:xfrm>
            <a:off x="3094038" y="2562225"/>
            <a:ext cx="1135062" cy="49688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</p:txBody>
      </p:sp>
      <p:sp>
        <p:nvSpPr>
          <p:cNvPr id="61456" name="Line 17"/>
          <p:cNvSpPr>
            <a:spLocks noChangeAspect="1" noChangeShapeType="1"/>
          </p:cNvSpPr>
          <p:nvPr/>
        </p:nvSpPr>
        <p:spPr bwMode="auto">
          <a:xfrm>
            <a:off x="4230688" y="2809875"/>
            <a:ext cx="379412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57" name="Text Box 18"/>
          <p:cNvSpPr txBox="1">
            <a:spLocks noChangeAspect="1" noChangeArrowheads="1"/>
          </p:cNvSpPr>
          <p:nvPr/>
        </p:nvSpPr>
        <p:spPr bwMode="auto">
          <a:xfrm>
            <a:off x="1765300" y="2562225"/>
            <a:ext cx="1136650" cy="493713"/>
          </a:xfrm>
          <a:prstGeom prst="rect">
            <a:avLst/>
          </a:prstGeom>
          <a:solidFill>
            <a:srgbClr val="99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系统</a:t>
            </a:r>
          </a:p>
        </p:txBody>
      </p:sp>
      <p:sp>
        <p:nvSpPr>
          <p:cNvPr id="61458" name="Text Box 19"/>
          <p:cNvSpPr txBox="1">
            <a:spLocks noChangeAspect="1" noChangeArrowheads="1"/>
          </p:cNvSpPr>
          <p:nvPr/>
        </p:nvSpPr>
        <p:spPr bwMode="auto">
          <a:xfrm>
            <a:off x="250825" y="2562225"/>
            <a:ext cx="1133475" cy="49530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存储器</a:t>
            </a:r>
          </a:p>
        </p:txBody>
      </p:sp>
      <p:sp>
        <p:nvSpPr>
          <p:cNvPr id="61459" name="Line 20"/>
          <p:cNvSpPr>
            <a:spLocks noChangeAspect="1" noChangeShapeType="1"/>
          </p:cNvSpPr>
          <p:nvPr/>
        </p:nvSpPr>
        <p:spPr bwMode="auto">
          <a:xfrm>
            <a:off x="1385888" y="2808288"/>
            <a:ext cx="379412" cy="15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0" name="Text Box 21"/>
          <p:cNvSpPr txBox="1">
            <a:spLocks noChangeAspect="1" noChangeArrowheads="1"/>
          </p:cNvSpPr>
          <p:nvPr/>
        </p:nvSpPr>
        <p:spPr bwMode="auto">
          <a:xfrm>
            <a:off x="439738" y="3189288"/>
            <a:ext cx="787400" cy="493712"/>
          </a:xfrm>
          <a:prstGeom prst="rect">
            <a:avLst/>
          </a:prstGeom>
          <a:solidFill>
            <a:srgbClr val="FF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目录</a:t>
            </a:r>
          </a:p>
        </p:txBody>
      </p:sp>
      <p:sp>
        <p:nvSpPr>
          <p:cNvPr id="61461" name="Text Box 22"/>
          <p:cNvSpPr txBox="1">
            <a:spLocks noChangeAspect="1" noChangeArrowheads="1"/>
          </p:cNvSpPr>
          <p:nvPr/>
        </p:nvSpPr>
        <p:spPr bwMode="auto">
          <a:xfrm>
            <a:off x="3295650" y="3198813"/>
            <a:ext cx="788988" cy="493712"/>
          </a:xfrm>
          <a:prstGeom prst="rect">
            <a:avLst/>
          </a:prstGeom>
          <a:solidFill>
            <a:srgbClr val="FF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目录</a:t>
            </a:r>
          </a:p>
        </p:txBody>
      </p:sp>
      <p:sp>
        <p:nvSpPr>
          <p:cNvPr id="61462" name="Text Box 23"/>
          <p:cNvSpPr txBox="1">
            <a:spLocks noChangeAspect="1" noChangeArrowheads="1"/>
          </p:cNvSpPr>
          <p:nvPr/>
        </p:nvSpPr>
        <p:spPr bwMode="auto">
          <a:xfrm>
            <a:off x="6530975" y="3198813"/>
            <a:ext cx="788988" cy="493712"/>
          </a:xfrm>
          <a:prstGeom prst="rect">
            <a:avLst/>
          </a:prstGeom>
          <a:solidFill>
            <a:srgbClr val="FF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000"/>
              <a:t>目录</a:t>
            </a:r>
          </a:p>
        </p:txBody>
      </p:sp>
      <p:sp>
        <p:nvSpPr>
          <p:cNvPr id="61463" name="Line 24"/>
          <p:cNvSpPr>
            <a:spLocks noChangeAspect="1" noChangeShapeType="1"/>
          </p:cNvSpPr>
          <p:nvPr/>
        </p:nvSpPr>
        <p:spPr bwMode="auto">
          <a:xfrm>
            <a:off x="4441825" y="2400300"/>
            <a:ext cx="1588" cy="145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4" name="Line 25"/>
          <p:cNvSpPr>
            <a:spLocks noChangeAspect="1" noChangeShapeType="1"/>
          </p:cNvSpPr>
          <p:nvPr/>
        </p:nvSpPr>
        <p:spPr bwMode="auto">
          <a:xfrm>
            <a:off x="7645400" y="2414588"/>
            <a:ext cx="1588" cy="145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5" name="Line 26"/>
          <p:cNvSpPr>
            <a:spLocks noChangeAspect="1" noChangeShapeType="1"/>
          </p:cNvSpPr>
          <p:nvPr/>
        </p:nvSpPr>
        <p:spPr bwMode="auto">
          <a:xfrm>
            <a:off x="1244600" y="3454400"/>
            <a:ext cx="315913" cy="3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6" name="Line 27"/>
          <p:cNvSpPr>
            <a:spLocks noChangeAspect="1" noChangeShapeType="1"/>
          </p:cNvSpPr>
          <p:nvPr/>
        </p:nvSpPr>
        <p:spPr bwMode="auto">
          <a:xfrm>
            <a:off x="7326313" y="3433763"/>
            <a:ext cx="315912" cy="15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7" name="Line 28"/>
          <p:cNvSpPr>
            <a:spLocks noChangeAspect="1" noChangeShapeType="1"/>
          </p:cNvSpPr>
          <p:nvPr/>
        </p:nvSpPr>
        <p:spPr bwMode="auto">
          <a:xfrm>
            <a:off x="4102100" y="3433763"/>
            <a:ext cx="317500" cy="15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8" name="Text Box 29"/>
          <p:cNvSpPr txBox="1">
            <a:spLocks noChangeArrowheads="1"/>
          </p:cNvSpPr>
          <p:nvPr/>
        </p:nvSpPr>
        <p:spPr bwMode="auto">
          <a:xfrm>
            <a:off x="971550" y="711200"/>
            <a:ext cx="12954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微处理机</a:t>
            </a:r>
            <a:br>
              <a:rPr lang="zh-CN" altLang="en-US" sz="2000">
                <a:solidFill>
                  <a:srgbClr val="CC0066"/>
                </a:solidFill>
                <a:latin typeface="Arial" charset="0"/>
              </a:rPr>
            </a:br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和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</a:rPr>
              <a:t>cache</a:t>
            </a:r>
          </a:p>
        </p:txBody>
      </p:sp>
      <p:sp>
        <p:nvSpPr>
          <p:cNvPr id="61469" name="Text Box 30"/>
          <p:cNvSpPr txBox="1">
            <a:spLocks noChangeArrowheads="1"/>
          </p:cNvSpPr>
          <p:nvPr/>
        </p:nvSpPr>
        <p:spPr bwMode="auto">
          <a:xfrm>
            <a:off x="2844800" y="1863725"/>
            <a:ext cx="10795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本地</a:t>
            </a:r>
            <a:br>
              <a:rPr lang="zh-CN" altLang="en-US" sz="2000">
                <a:solidFill>
                  <a:srgbClr val="CC0066"/>
                </a:solidFill>
                <a:latin typeface="Arial" charset="0"/>
              </a:rPr>
            </a:br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存储器</a:t>
            </a:r>
          </a:p>
        </p:txBody>
      </p:sp>
      <p:sp>
        <p:nvSpPr>
          <p:cNvPr id="61470" name="Text Box 31"/>
          <p:cNvSpPr txBox="1">
            <a:spLocks noChangeArrowheads="1"/>
          </p:cNvSpPr>
          <p:nvPr/>
        </p:nvSpPr>
        <p:spPr bwMode="auto">
          <a:xfrm>
            <a:off x="2195513" y="3141663"/>
            <a:ext cx="115252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CC0066"/>
                </a:solidFill>
                <a:latin typeface="Arial" charset="0"/>
              </a:rPr>
              <a:t>cache</a:t>
            </a:r>
            <a:br>
              <a:rPr lang="en-US" altLang="zh-CN" sz="2000">
                <a:solidFill>
                  <a:srgbClr val="CC0066"/>
                </a:solidFill>
                <a:latin typeface="Arial" charset="0"/>
              </a:rPr>
            </a:br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目录表</a:t>
            </a:r>
          </a:p>
        </p:txBody>
      </p:sp>
      <p:sp>
        <p:nvSpPr>
          <p:cNvPr id="61471" name="Text Box 32"/>
          <p:cNvSpPr txBox="1">
            <a:spLocks noChangeArrowheads="1"/>
          </p:cNvSpPr>
          <p:nvPr/>
        </p:nvSpPr>
        <p:spPr bwMode="auto">
          <a:xfrm>
            <a:off x="1908175" y="3895725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网络接口</a:t>
            </a:r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1476375" y="3208338"/>
            <a:ext cx="1079500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CC0066"/>
                </a:solidFill>
                <a:latin typeface="Arial" charset="0"/>
              </a:rPr>
              <a:t>存储器总线</a:t>
            </a:r>
          </a:p>
        </p:txBody>
      </p:sp>
      <p:sp>
        <p:nvSpPr>
          <p:cNvPr id="61473" name="Text Box 34"/>
          <p:cNvSpPr txBox="1">
            <a:spLocks noChangeAspect="1" noChangeArrowheads="1"/>
          </p:cNvSpPr>
          <p:nvPr/>
        </p:nvSpPr>
        <p:spPr bwMode="auto">
          <a:xfrm>
            <a:off x="1187450" y="3860800"/>
            <a:ext cx="787400" cy="493713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NIC</a:t>
            </a:r>
          </a:p>
        </p:txBody>
      </p:sp>
      <p:sp>
        <p:nvSpPr>
          <p:cNvPr id="61474" name="Line 35"/>
          <p:cNvSpPr>
            <a:spLocks noChangeShapeType="1"/>
          </p:cNvSpPr>
          <p:nvPr/>
        </p:nvSpPr>
        <p:spPr bwMode="auto">
          <a:xfrm>
            <a:off x="1581150" y="4365625"/>
            <a:ext cx="0" cy="2159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5" name="Text Box 36"/>
          <p:cNvSpPr txBox="1">
            <a:spLocks noChangeAspect="1" noChangeArrowheads="1"/>
          </p:cNvSpPr>
          <p:nvPr/>
        </p:nvSpPr>
        <p:spPr bwMode="auto">
          <a:xfrm>
            <a:off x="4067175" y="3860800"/>
            <a:ext cx="787400" cy="493713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NIC</a:t>
            </a:r>
          </a:p>
        </p:txBody>
      </p:sp>
      <p:sp>
        <p:nvSpPr>
          <p:cNvPr id="61476" name="Line 37"/>
          <p:cNvSpPr>
            <a:spLocks noChangeShapeType="1"/>
          </p:cNvSpPr>
          <p:nvPr/>
        </p:nvSpPr>
        <p:spPr bwMode="auto">
          <a:xfrm>
            <a:off x="4460875" y="4365625"/>
            <a:ext cx="0" cy="2159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7" name="Text Box 38"/>
          <p:cNvSpPr txBox="1">
            <a:spLocks noChangeAspect="1" noChangeArrowheads="1"/>
          </p:cNvSpPr>
          <p:nvPr/>
        </p:nvSpPr>
        <p:spPr bwMode="auto">
          <a:xfrm>
            <a:off x="7240588" y="3860800"/>
            <a:ext cx="787400" cy="493713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/>
              <a:t>NIC</a:t>
            </a:r>
          </a:p>
        </p:txBody>
      </p:sp>
      <p:sp>
        <p:nvSpPr>
          <p:cNvPr id="61478" name="Line 39"/>
          <p:cNvSpPr>
            <a:spLocks noChangeShapeType="1"/>
          </p:cNvSpPr>
          <p:nvPr/>
        </p:nvSpPr>
        <p:spPr bwMode="auto">
          <a:xfrm>
            <a:off x="7634288" y="4365625"/>
            <a:ext cx="0" cy="2159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99523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9.6  </a:t>
            </a:r>
            <a:r>
              <a:rPr lang="zh-CN" altLang="en-US" sz="3800">
                <a:ea typeface="楷体_GB2312" pitchFamily="49" charset="-122"/>
              </a:rPr>
              <a:t>多计算机系统</a:t>
            </a:r>
            <a:endParaRPr lang="zh-CN" altLang="en-US" sz="38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9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EEC2BE-B439-42A1-9A0F-379A17EFBC9F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9.6.1 </a:t>
            </a:r>
            <a:r>
              <a:rPr lang="zh-CN" altLang="en-US" smtClean="0"/>
              <a:t>多计算机的概念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ea typeface="黑体" pitchFamily="2" charset="-122"/>
              </a:rPr>
              <a:t>多计算机系统</a:t>
            </a:r>
            <a:r>
              <a:rPr lang="zh-CN" altLang="en-US" smtClean="0"/>
              <a:t>：由独立的计算机作为节点、通过高速互连网络相互连接而构成的系统。</a:t>
            </a:r>
          </a:p>
          <a:p>
            <a:pPr lvl="1" eaLnBrk="1" hangingPunct="1"/>
            <a:r>
              <a:rPr lang="en-US" altLang="zh-CN" smtClean="0"/>
              <a:t>MPP</a:t>
            </a:r>
            <a:r>
              <a:rPr lang="zh-CN" altLang="en-US" smtClean="0"/>
              <a:t>：使用专用通信网络构成。</a:t>
            </a:r>
            <a:br>
              <a:rPr lang="zh-CN" altLang="en-US" smtClean="0"/>
            </a:br>
            <a:r>
              <a:rPr lang="zh-CN" altLang="en-US" smtClean="0"/>
              <a:t>例如，</a:t>
            </a:r>
            <a:r>
              <a:rPr lang="en-US" altLang="zh-CN" smtClean="0"/>
              <a:t>IBM</a:t>
            </a:r>
            <a:r>
              <a:rPr lang="zh-CN" altLang="en-US" smtClean="0"/>
              <a:t>的</a:t>
            </a:r>
            <a:r>
              <a:rPr lang="en-US" altLang="zh-CN" smtClean="0"/>
              <a:t>BlueGene/L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机群：由比较简单的非定制组件构成。</a:t>
            </a:r>
            <a:br>
              <a:rPr lang="zh-CN" altLang="en-US" smtClean="0"/>
            </a:br>
            <a:r>
              <a:rPr lang="zh-CN" altLang="en-US" smtClean="0"/>
              <a:t>例如，</a:t>
            </a:r>
            <a:r>
              <a:rPr lang="en-US" altLang="zh-CN" smtClean="0"/>
              <a:t>Google</a:t>
            </a:r>
            <a:r>
              <a:rPr lang="zh-CN" altLang="en-US" smtClean="0"/>
              <a:t>的搜索引擎。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B649F9-C10C-4412-B7C3-B428CE45C202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9.6.1 </a:t>
            </a:r>
            <a:r>
              <a:rPr lang="zh-CN" altLang="en-US" smtClean="0"/>
              <a:t>多计算机的概念      </a:t>
            </a:r>
            <a:r>
              <a:rPr lang="en-US" altLang="zh-CN" smtClean="0">
                <a:solidFill>
                  <a:srgbClr val="006600"/>
                </a:solidFill>
              </a:rPr>
              <a:t>1. </a:t>
            </a:r>
            <a:r>
              <a:rPr lang="zh-CN" altLang="en-US" smtClean="0">
                <a:solidFill>
                  <a:srgbClr val="006600"/>
                </a:solidFill>
              </a:rPr>
              <a:t>体系结构</a:t>
            </a:r>
          </a:p>
        </p:txBody>
      </p:sp>
      <p:sp>
        <p:nvSpPr>
          <p:cNvPr id="64516" name="Text Box 5"/>
          <p:cNvSpPr txBox="1">
            <a:spLocks noChangeAspect="1" noChangeArrowheads="1"/>
          </p:cNvSpPr>
          <p:nvPr/>
        </p:nvSpPr>
        <p:spPr bwMode="auto">
          <a:xfrm>
            <a:off x="407988" y="4457700"/>
            <a:ext cx="8426450" cy="541338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高   性   能   互   连   网   络</a:t>
            </a:r>
          </a:p>
        </p:txBody>
      </p:sp>
      <p:sp>
        <p:nvSpPr>
          <p:cNvPr id="64517" name="Text Box 6"/>
          <p:cNvSpPr txBox="1">
            <a:spLocks noChangeAspect="1" noChangeArrowheads="1"/>
          </p:cNvSpPr>
          <p:nvPr/>
        </p:nvSpPr>
        <p:spPr bwMode="auto">
          <a:xfrm>
            <a:off x="2411413" y="5492750"/>
            <a:ext cx="4608512" cy="384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多计算机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</a:rPr>
              <a:t>系统的基本结构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518" name="Line 7"/>
          <p:cNvSpPr>
            <a:spLocks noChangeAspect="1" noChangeShapeType="1"/>
          </p:cNvSpPr>
          <p:nvPr/>
        </p:nvSpPr>
        <p:spPr bwMode="auto">
          <a:xfrm>
            <a:off x="4384675" y="2573338"/>
            <a:ext cx="476250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19" name="Text Box 9"/>
          <p:cNvSpPr txBox="1">
            <a:spLocks noChangeAspect="1" noChangeArrowheads="1"/>
          </p:cNvSpPr>
          <p:nvPr/>
        </p:nvSpPr>
        <p:spPr bwMode="auto">
          <a:xfrm>
            <a:off x="1381125" y="1306513"/>
            <a:ext cx="785813" cy="481012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CPU</a:t>
            </a:r>
          </a:p>
        </p:txBody>
      </p:sp>
      <p:sp>
        <p:nvSpPr>
          <p:cNvPr id="64520" name="Line 10"/>
          <p:cNvSpPr>
            <a:spLocks noChangeAspect="1" noChangeShapeType="1"/>
          </p:cNvSpPr>
          <p:nvPr/>
        </p:nvSpPr>
        <p:spPr bwMode="auto">
          <a:xfrm>
            <a:off x="2273300" y="1566863"/>
            <a:ext cx="277813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21" name="Line 11"/>
          <p:cNvSpPr>
            <a:spLocks noChangeAspect="1" noChangeShapeType="1"/>
          </p:cNvSpPr>
          <p:nvPr/>
        </p:nvSpPr>
        <p:spPr bwMode="auto">
          <a:xfrm flipH="1">
            <a:off x="3665538" y="2200275"/>
            <a:ext cx="0" cy="12065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22" name="Text Box 12"/>
          <p:cNvSpPr txBox="1">
            <a:spLocks noChangeAspect="1" noChangeArrowheads="1"/>
          </p:cNvSpPr>
          <p:nvPr/>
        </p:nvSpPr>
        <p:spPr bwMode="auto">
          <a:xfrm>
            <a:off x="533400" y="3789363"/>
            <a:ext cx="627063" cy="179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节点</a:t>
            </a:r>
          </a:p>
        </p:txBody>
      </p:sp>
      <p:sp>
        <p:nvSpPr>
          <p:cNvPr id="64523" name="Text Box 13"/>
          <p:cNvSpPr txBox="1">
            <a:spLocks noChangeAspect="1" noChangeArrowheads="1"/>
          </p:cNvSpPr>
          <p:nvPr/>
        </p:nvSpPr>
        <p:spPr bwMode="auto">
          <a:xfrm>
            <a:off x="1589088" y="1971675"/>
            <a:ext cx="1622425" cy="5429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本地互连</a:t>
            </a:r>
          </a:p>
        </p:txBody>
      </p:sp>
      <p:sp>
        <p:nvSpPr>
          <p:cNvPr id="64524" name="Line 14"/>
          <p:cNvSpPr>
            <a:spLocks noChangeAspect="1" noChangeShapeType="1"/>
          </p:cNvSpPr>
          <p:nvPr/>
        </p:nvSpPr>
        <p:spPr bwMode="auto">
          <a:xfrm>
            <a:off x="1403350" y="2235200"/>
            <a:ext cx="1968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25" name="Text Box 15"/>
          <p:cNvSpPr txBox="1">
            <a:spLocks noChangeAspect="1" noChangeArrowheads="1"/>
          </p:cNvSpPr>
          <p:nvPr/>
        </p:nvSpPr>
        <p:spPr bwMode="auto">
          <a:xfrm>
            <a:off x="2632075" y="1306513"/>
            <a:ext cx="787400" cy="481012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CPU</a:t>
            </a:r>
          </a:p>
        </p:txBody>
      </p:sp>
      <p:sp>
        <p:nvSpPr>
          <p:cNvPr id="64526" name="Text Box 16"/>
          <p:cNvSpPr txBox="1">
            <a:spLocks noChangeAspect="1" noChangeArrowheads="1"/>
          </p:cNvSpPr>
          <p:nvPr/>
        </p:nvSpPr>
        <p:spPr bwMode="auto">
          <a:xfrm>
            <a:off x="1381125" y="2693988"/>
            <a:ext cx="785813" cy="4794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内存</a:t>
            </a:r>
          </a:p>
        </p:txBody>
      </p:sp>
      <p:sp>
        <p:nvSpPr>
          <p:cNvPr id="64527" name="Text Box 17"/>
          <p:cNvSpPr txBox="1">
            <a:spLocks noChangeAspect="1" noChangeArrowheads="1"/>
          </p:cNvSpPr>
          <p:nvPr/>
        </p:nvSpPr>
        <p:spPr bwMode="auto">
          <a:xfrm>
            <a:off x="2698750" y="2703513"/>
            <a:ext cx="790575" cy="4794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内存</a:t>
            </a:r>
          </a:p>
        </p:txBody>
      </p:sp>
      <p:sp>
        <p:nvSpPr>
          <p:cNvPr id="64528" name="Text Box 18"/>
          <p:cNvSpPr txBox="1">
            <a:spLocks noChangeAspect="1" noChangeArrowheads="1"/>
          </p:cNvSpPr>
          <p:nvPr/>
        </p:nvSpPr>
        <p:spPr bwMode="auto">
          <a:xfrm>
            <a:off x="3248025" y="3416300"/>
            <a:ext cx="833438" cy="6572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通信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</a:p>
        </p:txBody>
      </p:sp>
      <p:sp>
        <p:nvSpPr>
          <p:cNvPr id="64529" name="Line 19"/>
          <p:cNvSpPr>
            <a:spLocks noChangeAspect="1" noChangeShapeType="1"/>
          </p:cNvSpPr>
          <p:nvPr/>
        </p:nvSpPr>
        <p:spPr bwMode="auto">
          <a:xfrm>
            <a:off x="1798638" y="2513013"/>
            <a:ext cx="0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0" name="Line 20"/>
          <p:cNvSpPr>
            <a:spLocks noChangeAspect="1" noChangeShapeType="1"/>
          </p:cNvSpPr>
          <p:nvPr/>
        </p:nvSpPr>
        <p:spPr bwMode="auto">
          <a:xfrm>
            <a:off x="3049588" y="1789113"/>
            <a:ext cx="1587" cy="1825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1" name="Line 21"/>
          <p:cNvSpPr>
            <a:spLocks noChangeAspect="1" noChangeShapeType="1"/>
          </p:cNvSpPr>
          <p:nvPr/>
        </p:nvSpPr>
        <p:spPr bwMode="auto">
          <a:xfrm>
            <a:off x="3049588" y="2513013"/>
            <a:ext cx="1587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2" name="Text Box 22"/>
          <p:cNvSpPr txBox="1">
            <a:spLocks noChangeAspect="1" noChangeArrowheads="1"/>
          </p:cNvSpPr>
          <p:nvPr/>
        </p:nvSpPr>
        <p:spPr bwMode="auto">
          <a:xfrm>
            <a:off x="476250" y="1890713"/>
            <a:ext cx="915988" cy="6572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磁盘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设备</a:t>
            </a:r>
          </a:p>
        </p:txBody>
      </p:sp>
      <p:sp>
        <p:nvSpPr>
          <p:cNvPr id="64533" name="Rectangle 23"/>
          <p:cNvSpPr>
            <a:spLocks noChangeAspect="1" noChangeArrowheads="1"/>
          </p:cNvSpPr>
          <p:nvPr/>
        </p:nvSpPr>
        <p:spPr bwMode="auto">
          <a:xfrm>
            <a:off x="395288" y="1225550"/>
            <a:ext cx="3790950" cy="294481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4" name="Line 24"/>
          <p:cNvSpPr>
            <a:spLocks noChangeAspect="1" noChangeShapeType="1"/>
          </p:cNvSpPr>
          <p:nvPr/>
        </p:nvSpPr>
        <p:spPr bwMode="auto">
          <a:xfrm>
            <a:off x="3675063" y="4084638"/>
            <a:ext cx="1587" cy="3619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5" name="Line 25"/>
          <p:cNvSpPr>
            <a:spLocks noChangeAspect="1" noChangeShapeType="1"/>
          </p:cNvSpPr>
          <p:nvPr/>
        </p:nvSpPr>
        <p:spPr bwMode="auto">
          <a:xfrm>
            <a:off x="2298700" y="2930525"/>
            <a:ext cx="279400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6" name="Line 26"/>
          <p:cNvSpPr>
            <a:spLocks noChangeAspect="1" noChangeShapeType="1"/>
          </p:cNvSpPr>
          <p:nvPr/>
        </p:nvSpPr>
        <p:spPr bwMode="auto">
          <a:xfrm>
            <a:off x="1789113" y="1785938"/>
            <a:ext cx="1587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7" name="Line 27"/>
          <p:cNvSpPr>
            <a:spLocks noChangeAspect="1" noChangeShapeType="1"/>
          </p:cNvSpPr>
          <p:nvPr/>
        </p:nvSpPr>
        <p:spPr bwMode="auto">
          <a:xfrm>
            <a:off x="3209925" y="2206625"/>
            <a:ext cx="4635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38" name="Text Box 29"/>
          <p:cNvSpPr txBox="1">
            <a:spLocks noChangeAspect="1" noChangeArrowheads="1"/>
          </p:cNvSpPr>
          <p:nvPr/>
        </p:nvSpPr>
        <p:spPr bwMode="auto">
          <a:xfrm>
            <a:off x="6016625" y="1311275"/>
            <a:ext cx="785813" cy="48101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CPU</a:t>
            </a:r>
          </a:p>
        </p:txBody>
      </p:sp>
      <p:sp>
        <p:nvSpPr>
          <p:cNvPr id="64539" name="Line 30"/>
          <p:cNvSpPr>
            <a:spLocks noChangeAspect="1" noChangeShapeType="1"/>
          </p:cNvSpPr>
          <p:nvPr/>
        </p:nvSpPr>
        <p:spPr bwMode="auto">
          <a:xfrm>
            <a:off x="6908800" y="1571625"/>
            <a:ext cx="277813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40" name="Line 31"/>
          <p:cNvSpPr>
            <a:spLocks noChangeAspect="1" noChangeShapeType="1"/>
          </p:cNvSpPr>
          <p:nvPr/>
        </p:nvSpPr>
        <p:spPr bwMode="auto">
          <a:xfrm flipH="1">
            <a:off x="8301038" y="2203450"/>
            <a:ext cx="0" cy="12080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41" name="Text Box 32"/>
          <p:cNvSpPr txBox="1">
            <a:spLocks noChangeAspect="1" noChangeArrowheads="1"/>
          </p:cNvSpPr>
          <p:nvPr/>
        </p:nvSpPr>
        <p:spPr bwMode="auto">
          <a:xfrm>
            <a:off x="5168900" y="3792538"/>
            <a:ext cx="627063" cy="179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节点</a:t>
            </a:r>
          </a:p>
        </p:txBody>
      </p:sp>
      <p:sp>
        <p:nvSpPr>
          <p:cNvPr id="64542" name="Text Box 33"/>
          <p:cNvSpPr txBox="1">
            <a:spLocks noChangeAspect="1" noChangeArrowheads="1"/>
          </p:cNvSpPr>
          <p:nvPr/>
        </p:nvSpPr>
        <p:spPr bwMode="auto">
          <a:xfrm>
            <a:off x="6224588" y="1974850"/>
            <a:ext cx="1622425" cy="5429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本地互连</a:t>
            </a:r>
          </a:p>
        </p:txBody>
      </p:sp>
      <p:sp>
        <p:nvSpPr>
          <p:cNvPr id="64543" name="Line 34"/>
          <p:cNvSpPr>
            <a:spLocks noChangeAspect="1" noChangeShapeType="1"/>
          </p:cNvSpPr>
          <p:nvPr/>
        </p:nvSpPr>
        <p:spPr bwMode="auto">
          <a:xfrm>
            <a:off x="6038850" y="2238375"/>
            <a:ext cx="19685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44" name="Text Box 35"/>
          <p:cNvSpPr txBox="1">
            <a:spLocks noChangeAspect="1" noChangeArrowheads="1"/>
          </p:cNvSpPr>
          <p:nvPr/>
        </p:nvSpPr>
        <p:spPr bwMode="auto">
          <a:xfrm>
            <a:off x="7267575" y="1311275"/>
            <a:ext cx="787400" cy="48101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CPU</a:t>
            </a:r>
          </a:p>
        </p:txBody>
      </p:sp>
      <p:sp>
        <p:nvSpPr>
          <p:cNvPr id="64545" name="Text Box 36"/>
          <p:cNvSpPr txBox="1">
            <a:spLocks noChangeAspect="1" noChangeArrowheads="1"/>
          </p:cNvSpPr>
          <p:nvPr/>
        </p:nvSpPr>
        <p:spPr bwMode="auto">
          <a:xfrm>
            <a:off x="6016625" y="2697163"/>
            <a:ext cx="785813" cy="4794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内存</a:t>
            </a:r>
          </a:p>
        </p:txBody>
      </p:sp>
      <p:sp>
        <p:nvSpPr>
          <p:cNvPr id="64546" name="Text Box 37"/>
          <p:cNvSpPr txBox="1">
            <a:spLocks noChangeAspect="1" noChangeArrowheads="1"/>
          </p:cNvSpPr>
          <p:nvPr/>
        </p:nvSpPr>
        <p:spPr bwMode="auto">
          <a:xfrm>
            <a:off x="7334250" y="2708275"/>
            <a:ext cx="790575" cy="4794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内存</a:t>
            </a:r>
          </a:p>
        </p:txBody>
      </p:sp>
      <p:sp>
        <p:nvSpPr>
          <p:cNvPr id="64547" name="Text Box 38"/>
          <p:cNvSpPr txBox="1">
            <a:spLocks noChangeAspect="1" noChangeArrowheads="1"/>
          </p:cNvSpPr>
          <p:nvPr/>
        </p:nvSpPr>
        <p:spPr bwMode="auto">
          <a:xfrm>
            <a:off x="7883525" y="3419475"/>
            <a:ext cx="833438" cy="6572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通信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处理器</a:t>
            </a:r>
          </a:p>
        </p:txBody>
      </p:sp>
      <p:sp>
        <p:nvSpPr>
          <p:cNvPr id="64548" name="Line 39"/>
          <p:cNvSpPr>
            <a:spLocks noChangeAspect="1" noChangeShapeType="1"/>
          </p:cNvSpPr>
          <p:nvPr/>
        </p:nvSpPr>
        <p:spPr bwMode="auto">
          <a:xfrm>
            <a:off x="6434138" y="2516188"/>
            <a:ext cx="0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49" name="Line 40"/>
          <p:cNvSpPr>
            <a:spLocks noChangeAspect="1" noChangeShapeType="1"/>
          </p:cNvSpPr>
          <p:nvPr/>
        </p:nvSpPr>
        <p:spPr bwMode="auto">
          <a:xfrm>
            <a:off x="7685088" y="1793875"/>
            <a:ext cx="1587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0" name="Line 41"/>
          <p:cNvSpPr>
            <a:spLocks noChangeAspect="1" noChangeShapeType="1"/>
          </p:cNvSpPr>
          <p:nvPr/>
        </p:nvSpPr>
        <p:spPr bwMode="auto">
          <a:xfrm>
            <a:off x="7685088" y="2516188"/>
            <a:ext cx="1587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1" name="Text Box 42"/>
          <p:cNvSpPr txBox="1">
            <a:spLocks noChangeAspect="1" noChangeArrowheads="1"/>
          </p:cNvSpPr>
          <p:nvPr/>
        </p:nvSpPr>
        <p:spPr bwMode="auto">
          <a:xfrm>
            <a:off x="5111750" y="1895475"/>
            <a:ext cx="915988" cy="6572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磁盘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I/O</a:t>
            </a:r>
            <a:r>
              <a:rPr lang="zh-CN" altLang="en-US" sz="2000"/>
              <a:t>设备</a:t>
            </a:r>
          </a:p>
        </p:txBody>
      </p:sp>
      <p:sp>
        <p:nvSpPr>
          <p:cNvPr id="64552" name="Rectangle 43"/>
          <p:cNvSpPr>
            <a:spLocks noChangeAspect="1" noChangeArrowheads="1"/>
          </p:cNvSpPr>
          <p:nvPr/>
        </p:nvSpPr>
        <p:spPr bwMode="auto">
          <a:xfrm>
            <a:off x="5030788" y="1230313"/>
            <a:ext cx="3790950" cy="2944812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3" name="Line 44"/>
          <p:cNvSpPr>
            <a:spLocks noChangeAspect="1" noChangeShapeType="1"/>
          </p:cNvSpPr>
          <p:nvPr/>
        </p:nvSpPr>
        <p:spPr bwMode="auto">
          <a:xfrm>
            <a:off x="8310563" y="4087813"/>
            <a:ext cx="1587" cy="3619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4" name="Line 45"/>
          <p:cNvSpPr>
            <a:spLocks noChangeAspect="1" noChangeShapeType="1"/>
          </p:cNvSpPr>
          <p:nvPr/>
        </p:nvSpPr>
        <p:spPr bwMode="auto">
          <a:xfrm>
            <a:off x="6934200" y="2933700"/>
            <a:ext cx="279400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5" name="Line 46"/>
          <p:cNvSpPr>
            <a:spLocks noChangeAspect="1" noChangeShapeType="1"/>
          </p:cNvSpPr>
          <p:nvPr/>
        </p:nvSpPr>
        <p:spPr bwMode="auto">
          <a:xfrm>
            <a:off x="6424613" y="1790700"/>
            <a:ext cx="1587" cy="180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56" name="Line 47"/>
          <p:cNvSpPr>
            <a:spLocks noChangeAspect="1" noChangeShapeType="1"/>
          </p:cNvSpPr>
          <p:nvPr/>
        </p:nvSpPr>
        <p:spPr bwMode="auto">
          <a:xfrm>
            <a:off x="7845425" y="2211388"/>
            <a:ext cx="4635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C7DE63-DB70-41EB-AE65-1EF73FCD6861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9.6.1 </a:t>
            </a:r>
            <a:r>
              <a:rPr lang="zh-CN" altLang="en-US" smtClean="0"/>
              <a:t>多计算机的概念      </a:t>
            </a:r>
            <a:r>
              <a:rPr lang="en-US" altLang="zh-CN" smtClean="0">
                <a:solidFill>
                  <a:srgbClr val="006600"/>
                </a:solidFill>
              </a:rPr>
              <a:t>1. </a:t>
            </a:r>
            <a:r>
              <a:rPr lang="zh-CN" altLang="en-US" smtClean="0">
                <a:solidFill>
                  <a:srgbClr val="006600"/>
                </a:solidFill>
              </a:rPr>
              <a:t>体系结构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507413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多计算机系统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0066"/>
                </a:solidFill>
                <a:ea typeface="黑体" pitchFamily="2" charset="-122"/>
              </a:rPr>
              <a:t>结构特点</a:t>
            </a:r>
            <a:r>
              <a:rPr lang="zh-CN" altLang="en-US" smtClean="0"/>
              <a:t>：</a:t>
            </a:r>
          </a:p>
          <a:p>
            <a:pPr eaLnBrk="1" hangingPunct="1"/>
            <a:r>
              <a:rPr lang="zh-CN" altLang="en-US" smtClean="0"/>
              <a:t>每个节点计算机是一个完全</a:t>
            </a:r>
            <a:r>
              <a:rPr lang="zh-CN" altLang="en-US" smtClean="0">
                <a:solidFill>
                  <a:srgbClr val="FF0000"/>
                </a:solidFill>
              </a:rPr>
              <a:t>独立</a:t>
            </a:r>
            <a:r>
              <a:rPr lang="zh-CN" altLang="en-US" smtClean="0"/>
              <a:t>的计算机。当该节点计算机出故障时，它的任务可以由其他节点计算机来承担，提高了系统的</a:t>
            </a:r>
            <a:r>
              <a:rPr lang="zh-CN" altLang="en-US" smtClean="0">
                <a:solidFill>
                  <a:srgbClr val="FF0000"/>
                </a:solidFill>
              </a:rPr>
              <a:t>可靠性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采用</a:t>
            </a:r>
            <a:r>
              <a:rPr lang="zh-CN" altLang="en-US" smtClean="0">
                <a:solidFill>
                  <a:srgbClr val="FF0000"/>
                </a:solidFill>
              </a:rPr>
              <a:t>分布式存储器</a:t>
            </a:r>
            <a:r>
              <a:rPr lang="zh-CN" altLang="en-US" smtClean="0"/>
              <a:t>结构。节点间采用分布式存储器，可降低本地存储器访问延迟，降低对存储器和互连网络的带宽要求；</a:t>
            </a:r>
          </a:p>
          <a:p>
            <a:pPr eaLnBrk="1" hangingPunct="1"/>
            <a:r>
              <a:rPr lang="zh-CN" altLang="en-US" smtClean="0"/>
              <a:t>节点间通信采用</a:t>
            </a:r>
            <a:r>
              <a:rPr lang="zh-CN" altLang="en-US" smtClean="0">
                <a:solidFill>
                  <a:srgbClr val="FF0000"/>
                </a:solidFill>
              </a:rPr>
              <a:t>消息机制</a:t>
            </a:r>
            <a:r>
              <a:rPr lang="zh-CN" altLang="en-US" smtClean="0"/>
              <a:t>。这使得节点之间的通信变得较为复杂且延迟增大，同时编程模型与多处理器系统完全不同；</a:t>
            </a:r>
          </a:p>
          <a:p>
            <a:pPr eaLnBrk="1" hangingPunct="1"/>
            <a:r>
              <a:rPr lang="zh-CN" altLang="en-US" smtClean="0"/>
              <a:t>它可包容</a:t>
            </a:r>
            <a:r>
              <a:rPr lang="zh-CN" altLang="en-US" smtClean="0">
                <a:solidFill>
                  <a:srgbClr val="FF0000"/>
                </a:solidFill>
              </a:rPr>
              <a:t>多处理器系统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C53E0B-1D65-466B-915E-A82F691D157A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9.6.1 </a:t>
            </a:r>
            <a:r>
              <a:rPr lang="zh-CN" altLang="en-US" smtClean="0"/>
              <a:t>多计算机的概念      </a:t>
            </a:r>
            <a:r>
              <a:rPr lang="en-US" altLang="zh-CN" smtClean="0">
                <a:solidFill>
                  <a:srgbClr val="006600"/>
                </a:solidFill>
              </a:rPr>
              <a:t>2. </a:t>
            </a:r>
            <a:r>
              <a:rPr lang="zh-CN" altLang="en-US" smtClean="0">
                <a:solidFill>
                  <a:srgbClr val="006600"/>
                </a:solidFill>
              </a:rPr>
              <a:t>消息传递机制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08962" cy="467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MPI</a:t>
            </a:r>
            <a:r>
              <a:rPr lang="zh-CN" altLang="en-US" smtClean="0"/>
              <a:t>：</a:t>
            </a:r>
            <a:r>
              <a:rPr lang="en-US" altLang="zh-CN" smtClean="0"/>
              <a:t>Message-Passing Interface</a:t>
            </a:r>
            <a:r>
              <a:rPr lang="zh-CN" altLang="en-US" smtClean="0"/>
              <a:t>，消息传递接口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CDD1C5-51FB-4224-AAAA-62EE18C6DAF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并行性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362950" cy="4319588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FF0066"/>
                </a:solidFill>
                <a:ea typeface="黑体" pitchFamily="2" charset="-122"/>
              </a:rPr>
              <a:t>紧耦合系统（直接耦合系统）</a:t>
            </a:r>
            <a:br>
              <a:rPr lang="zh-CN" altLang="en-US" smtClean="0">
                <a:solidFill>
                  <a:srgbClr val="FF0066"/>
                </a:solidFill>
                <a:ea typeface="黑体" pitchFamily="2" charset="-122"/>
              </a:rPr>
            </a:br>
            <a:r>
              <a:rPr lang="zh-CN" altLang="en-US" smtClean="0"/>
              <a:t>计算机间物理连接的频带较高，一般通过</a:t>
            </a:r>
            <a:r>
              <a:rPr lang="zh-CN" altLang="en-US" smtClean="0">
                <a:solidFill>
                  <a:srgbClr val="0000FF"/>
                </a:solidFill>
              </a:rPr>
              <a:t>总线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0000FF"/>
                </a:solidFill>
              </a:rPr>
              <a:t>高速开关</a:t>
            </a:r>
            <a:r>
              <a:rPr lang="zh-CN" altLang="en-US" smtClean="0"/>
              <a:t>实现计算机间的互连，可</a:t>
            </a:r>
            <a:r>
              <a:rPr lang="zh-CN" altLang="en-US" smtClean="0">
                <a:solidFill>
                  <a:srgbClr val="008000"/>
                </a:solidFill>
              </a:rPr>
              <a:t>共享主存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FF0066"/>
              </a:solidFill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FF0066"/>
                </a:solidFill>
                <a:ea typeface="黑体" pitchFamily="2" charset="-122"/>
              </a:rPr>
              <a:t>松耦合系统（间接耦合系统）</a:t>
            </a:r>
            <a:br>
              <a:rPr lang="zh-CN" altLang="en-US" smtClean="0">
                <a:solidFill>
                  <a:srgbClr val="FF0066"/>
                </a:solidFill>
                <a:ea typeface="黑体" pitchFamily="2" charset="-122"/>
              </a:rPr>
            </a:br>
            <a:r>
              <a:rPr lang="zh-CN" altLang="en-US" smtClean="0"/>
              <a:t>通过</a:t>
            </a:r>
            <a:r>
              <a:rPr lang="zh-CN" altLang="en-US" smtClean="0">
                <a:solidFill>
                  <a:srgbClr val="0000FF"/>
                </a:solidFill>
              </a:rPr>
              <a:t>通道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0000FF"/>
                </a:solidFill>
              </a:rPr>
              <a:t>通信线路</a:t>
            </a:r>
            <a:r>
              <a:rPr lang="zh-CN" altLang="en-US" smtClean="0"/>
              <a:t>实现计算机间的互连，可</a:t>
            </a:r>
            <a:r>
              <a:rPr lang="zh-CN" altLang="en-US" smtClean="0">
                <a:solidFill>
                  <a:srgbClr val="0000FF"/>
                </a:solidFill>
              </a:rPr>
              <a:t>共享外存设备</a:t>
            </a:r>
            <a:r>
              <a:rPr lang="zh-CN" altLang="en-US" smtClean="0"/>
              <a:t>（磁盘、磁带等）。</a:t>
            </a:r>
            <a:br>
              <a:rPr lang="zh-CN" altLang="en-US" smtClean="0"/>
            </a:br>
            <a:r>
              <a:rPr lang="zh-CN" altLang="en-US" smtClean="0"/>
              <a:t>两种形式：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多台计算机和共享外存设备连接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计算机网，通过通信线路连接</a:t>
            </a:r>
          </a:p>
        </p:txBody>
      </p:sp>
      <p:sp>
        <p:nvSpPr>
          <p:cNvPr id="15365" name="AutoShape 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5325" y="333375"/>
            <a:ext cx="504825" cy="503238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A717FD-BFEB-4071-BB2F-1C14450FABF6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9.6.2  </a:t>
            </a:r>
            <a:r>
              <a:rPr lang="en-US" altLang="zh-CN" dirty="0" smtClean="0">
                <a:solidFill>
                  <a:srgbClr val="C00000"/>
                </a:solidFill>
              </a:rPr>
              <a:t>MPP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assively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arallel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rocessor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549275"/>
            <a:ext cx="8362950" cy="61198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MPP</a:t>
            </a:r>
            <a:r>
              <a:rPr lang="zh-CN" altLang="en-US" dirty="0" smtClean="0"/>
              <a:t>：大规模并行处理机。</a:t>
            </a:r>
          </a:p>
          <a:p>
            <a:pPr eaLnBrk="1" hangingPunct="1"/>
            <a:r>
              <a:rPr lang="zh-CN" altLang="en-US" dirty="0" smtClean="0"/>
              <a:t>特点：</a:t>
            </a:r>
          </a:p>
          <a:p>
            <a:pPr lvl="1" eaLnBrk="1" hangingPunct="1"/>
            <a:r>
              <a:rPr lang="zh-CN" altLang="en-US" sz="2400" dirty="0" smtClean="0"/>
              <a:t>大多数</a:t>
            </a:r>
            <a:r>
              <a:rPr lang="en-US" altLang="zh-CN" sz="2400" dirty="0" smtClean="0"/>
              <a:t>MPP</a:t>
            </a:r>
            <a:r>
              <a:rPr lang="zh-CN" altLang="en-US" sz="2400" dirty="0" smtClean="0"/>
              <a:t>系统使用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标准的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dirty="0" smtClean="0"/>
              <a:t>作为它们的处理器，常用的有</a:t>
            </a:r>
            <a:r>
              <a:rPr lang="en-US" altLang="zh-CN" sz="2400" dirty="0" smtClean="0"/>
              <a:t>Intel Pentium</a:t>
            </a:r>
            <a:r>
              <a:rPr lang="zh-CN" altLang="en-US" sz="2400" dirty="0" smtClean="0"/>
              <a:t>系列、</a:t>
            </a:r>
            <a:r>
              <a:rPr lang="en-US" altLang="zh-CN" sz="2400" dirty="0" smtClean="0"/>
              <a:t>Sun </a:t>
            </a:r>
            <a:r>
              <a:rPr lang="en-US" altLang="zh-CN" sz="2400" dirty="0" err="1" smtClean="0"/>
              <a:t>UltraSPARC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IBM PowerPC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en-US" altLang="zh-CN" sz="2400" dirty="0" smtClean="0"/>
              <a:t>MPP</a:t>
            </a:r>
            <a:r>
              <a:rPr lang="zh-CN" altLang="en-US" sz="2400" dirty="0" smtClean="0"/>
              <a:t>系统使用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高性能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定制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高速互连网络</a:t>
            </a:r>
            <a:r>
              <a:rPr lang="zh-CN" altLang="en-US" sz="2400" dirty="0" smtClean="0"/>
              <a:t>及网络接口，可以在低延迟和高带宽的条件下传递消息。</a:t>
            </a:r>
          </a:p>
          <a:p>
            <a:pPr lvl="1" eaLnBrk="1" hangingPunct="1"/>
            <a:r>
              <a:rPr lang="en-US" altLang="zh-CN" sz="2400" dirty="0" smtClean="0"/>
              <a:t>MPP</a:t>
            </a:r>
            <a:r>
              <a:rPr lang="zh-CN" altLang="en-US" sz="2400" dirty="0" smtClean="0"/>
              <a:t>是一种</a:t>
            </a:r>
            <a:r>
              <a:rPr lang="zh-CN" altLang="en-US" sz="2400" dirty="0" smtClean="0">
                <a:solidFill>
                  <a:srgbClr val="FF0000"/>
                </a:solidFill>
              </a:rPr>
              <a:t>异步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分布式存储器结构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MIMD</a:t>
            </a:r>
            <a:r>
              <a:rPr lang="zh-CN" altLang="en-US" sz="2400" dirty="0" smtClean="0"/>
              <a:t>系统，它的程序有多个进程，分布在各个微处理器上，每个进程有自己独立的地址空间，进程之间以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消息传递</a:t>
            </a:r>
            <a:r>
              <a:rPr lang="zh-CN" altLang="en-US" sz="2400" dirty="0" smtClean="0"/>
              <a:t>进行相互通信。</a:t>
            </a:r>
          </a:p>
          <a:p>
            <a:pPr lvl="1" eaLnBrk="1" hangingPunct="1"/>
            <a:r>
              <a:rPr lang="zh-CN" altLang="en-US" sz="2400" dirty="0" smtClean="0"/>
              <a:t>大规模的</a:t>
            </a:r>
            <a:r>
              <a:rPr lang="en-US" altLang="zh-CN" sz="2400" dirty="0" smtClean="0"/>
              <a:t>MPP</a:t>
            </a:r>
            <a:r>
              <a:rPr lang="zh-CN" altLang="en-US" sz="2400" dirty="0" smtClean="0"/>
              <a:t>系统使用特殊的硬件和软件来监控系统、</a:t>
            </a:r>
            <a:r>
              <a:rPr lang="zh-CN" altLang="en-US" sz="2400" dirty="0" smtClean="0">
                <a:solidFill>
                  <a:srgbClr val="FF0000"/>
                </a:solidFill>
              </a:rPr>
              <a:t>检测错误</a:t>
            </a:r>
            <a:r>
              <a:rPr lang="zh-CN" altLang="en-US" sz="2400" dirty="0" smtClean="0"/>
              <a:t>并从错误中平滑地</a:t>
            </a:r>
            <a:r>
              <a:rPr lang="zh-CN" altLang="en-US" sz="2400" dirty="0" smtClean="0">
                <a:solidFill>
                  <a:srgbClr val="FF0000"/>
                </a:solidFill>
              </a:rPr>
              <a:t>恢复</a:t>
            </a:r>
            <a:r>
              <a:rPr lang="zh-CN" altLang="en-US" sz="2400" dirty="0" smtClean="0"/>
              <a:t>。</a:t>
            </a:r>
          </a:p>
          <a:p>
            <a:pPr eaLnBrk="1" hangingPunct="1"/>
            <a:r>
              <a:rPr lang="en-US" altLang="zh-CN" dirty="0" smtClean="0"/>
              <a:t>MPP</a:t>
            </a:r>
            <a:r>
              <a:rPr lang="zh-CN" altLang="en-US" dirty="0" smtClean="0"/>
              <a:t>实例：</a:t>
            </a:r>
            <a:r>
              <a:rPr lang="en-US" altLang="zh-CN" dirty="0" smtClean="0"/>
              <a:t>IBM Blue Gene</a:t>
            </a:r>
            <a:r>
              <a:rPr lang="zh-CN" altLang="en-US" dirty="0" smtClean="0"/>
              <a:t>系统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4E23E-0BB9-4132-B390-C1A898E50159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机群系统（</a:t>
            </a:r>
            <a:r>
              <a:rPr lang="en-US" altLang="zh-CN" smtClean="0">
                <a:solidFill>
                  <a:srgbClr val="CC0000"/>
                </a:solidFill>
                <a:ea typeface="黑体" pitchFamily="2" charset="-122"/>
              </a:rPr>
              <a:t>Cluster</a:t>
            </a:r>
            <a:r>
              <a:rPr lang="zh-CN" altLang="en-US" smtClean="0">
                <a:solidFill>
                  <a:srgbClr val="CC0000"/>
                </a:solidFill>
                <a:ea typeface="黑体" pitchFamily="2" charset="-122"/>
              </a:rPr>
              <a:t>）</a:t>
            </a:r>
            <a:r>
              <a:rPr lang="zh-CN" altLang="en-US" smtClean="0"/>
              <a:t>：一组完整的计算机互连，它们作为一个统一的计算机资源一起工作，并能产生一台机器的印象。</a:t>
            </a:r>
          </a:p>
          <a:p>
            <a:pPr lvl="1" eaLnBrk="1" hangingPunct="1"/>
            <a:r>
              <a:rPr lang="zh-CN" altLang="en-US" smtClean="0"/>
              <a:t>“</a:t>
            </a:r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完整计算机</a:t>
            </a:r>
            <a:r>
              <a:rPr lang="zh-CN" altLang="en-US" smtClean="0"/>
              <a:t>”：意指一台计算机离开机群系统仍能运行自己的任务。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结点</a:t>
            </a:r>
            <a:r>
              <a:rPr lang="zh-CN" altLang="en-US" smtClean="0"/>
              <a:t>：机群系统中每台计算机。</a:t>
            </a:r>
          </a:p>
          <a:p>
            <a:pPr eaLnBrk="1" hangingPunct="1"/>
            <a:r>
              <a:rPr lang="zh-CN" altLang="en-US" smtClean="0"/>
              <a:t>机群是</a:t>
            </a:r>
            <a:r>
              <a:rPr lang="zh-CN" altLang="en-US" smtClean="0">
                <a:solidFill>
                  <a:srgbClr val="0000FF"/>
                </a:solidFill>
              </a:rPr>
              <a:t>并行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0000FF"/>
                </a:solidFill>
              </a:rPr>
              <a:t>分布</a:t>
            </a:r>
            <a:r>
              <a:rPr lang="zh-CN" altLang="en-US" smtClean="0"/>
              <a:t>计算机系统的一种类型，它是由一组完整的计算机（结点）通过</a:t>
            </a:r>
            <a:r>
              <a:rPr lang="zh-CN" altLang="en-US" smtClean="0">
                <a:solidFill>
                  <a:srgbClr val="CC0000"/>
                </a:solidFill>
              </a:rPr>
              <a:t>高性能的网络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CC0000"/>
                </a:solidFill>
              </a:rPr>
              <a:t>局域网</a:t>
            </a:r>
            <a:r>
              <a:rPr lang="zh-CN" altLang="en-US" smtClean="0"/>
              <a:t>互连而成的系统，它作为一个</a:t>
            </a:r>
            <a:r>
              <a:rPr lang="zh-CN" altLang="en-US" smtClean="0">
                <a:solidFill>
                  <a:srgbClr val="0000FF"/>
                </a:solidFill>
              </a:rPr>
              <a:t>单独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统一</a:t>
            </a:r>
            <a:r>
              <a:rPr lang="zh-CN" altLang="en-US" smtClean="0">
                <a:solidFill>
                  <a:srgbClr val="FF0066"/>
                </a:solidFill>
              </a:rPr>
              <a:t>计算资源</a:t>
            </a:r>
            <a:r>
              <a:rPr lang="zh-CN" altLang="en-US" smtClean="0"/>
              <a:t>来使用。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D215FD-7B71-4713-BFB1-74EC201D2E88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2185988" y="3559175"/>
            <a:ext cx="609600" cy="457200"/>
          </a:xfrm>
          <a:prstGeom prst="rect">
            <a:avLst/>
          </a:prstGeom>
          <a:solidFill>
            <a:srgbClr val="CC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NIC</a:t>
            </a: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042988" y="4397375"/>
            <a:ext cx="5410200" cy="533400"/>
          </a:xfrm>
          <a:prstGeom prst="rect">
            <a:avLst/>
          </a:prstGeom>
          <a:solidFill>
            <a:srgbClr val="66FF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Arial" charset="0"/>
              </a:rPr>
              <a:t>商品化的网络（以太网、</a:t>
            </a:r>
            <a:r>
              <a:rPr lang="en-US" altLang="zh-CN" sz="2000">
                <a:latin typeface="Arial" charset="0"/>
              </a:rPr>
              <a:t>ATM</a:t>
            </a:r>
            <a:r>
              <a:rPr lang="zh-CN" altLang="en-US" sz="2000">
                <a:latin typeface="Arial" charset="0"/>
              </a:rPr>
              <a:t>等）</a:t>
            </a: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957388" y="1730375"/>
            <a:ext cx="1066800" cy="457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P/C</a:t>
            </a: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957388" y="2263775"/>
            <a:ext cx="10668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1957388" y="2797175"/>
            <a:ext cx="1066800" cy="457200"/>
          </a:xfrm>
          <a:prstGeom prst="rect">
            <a:avLst/>
          </a:prstGeom>
          <a:solidFill>
            <a:srgbClr val="CC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Bridge</a:t>
            </a:r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 flipH="1">
            <a:off x="1576388" y="19589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 flipH="1">
            <a:off x="1576388" y="24923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1576388" y="30257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>
            <a:off x="1576388" y="1730375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5" name="Line 14"/>
          <p:cNvSpPr>
            <a:spLocks noChangeShapeType="1"/>
          </p:cNvSpPr>
          <p:nvPr/>
        </p:nvSpPr>
        <p:spPr bwMode="auto">
          <a:xfrm>
            <a:off x="2490788" y="32543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6" name="Rectangle 15"/>
          <p:cNvSpPr>
            <a:spLocks noChangeArrowheads="1"/>
          </p:cNvSpPr>
          <p:nvPr/>
        </p:nvSpPr>
        <p:spPr bwMode="auto">
          <a:xfrm>
            <a:off x="1042988" y="1577975"/>
            <a:ext cx="2133600" cy="2590800"/>
          </a:xfrm>
          <a:prstGeom prst="rect">
            <a:avLst/>
          </a:prstGeom>
          <a:noFill/>
          <a:ln w="19050" algn="ctr">
            <a:solidFill>
              <a:srgbClr val="3333CC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Text Box 16"/>
          <p:cNvSpPr txBox="1">
            <a:spLocks noChangeArrowheads="1"/>
          </p:cNvSpPr>
          <p:nvPr/>
        </p:nvSpPr>
        <p:spPr bwMode="auto">
          <a:xfrm>
            <a:off x="2719388" y="5311775"/>
            <a:ext cx="2133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charset="0"/>
              </a:rPr>
              <a:t>机群系统</a:t>
            </a:r>
          </a:p>
        </p:txBody>
      </p:sp>
      <p:sp>
        <p:nvSpPr>
          <p:cNvPr id="69648" name="Text Box 17"/>
          <p:cNvSpPr txBox="1">
            <a:spLocks noChangeArrowheads="1"/>
          </p:cNvSpPr>
          <p:nvPr/>
        </p:nvSpPr>
        <p:spPr bwMode="auto">
          <a:xfrm>
            <a:off x="1728788" y="1196975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结点</a:t>
            </a:r>
          </a:p>
        </p:txBody>
      </p:sp>
      <p:sp>
        <p:nvSpPr>
          <p:cNvPr id="69649" name="AutoShape 18"/>
          <p:cNvSpPr>
            <a:spLocks noChangeArrowheads="1"/>
          </p:cNvSpPr>
          <p:nvPr/>
        </p:nvSpPr>
        <p:spPr bwMode="auto">
          <a:xfrm>
            <a:off x="1195388" y="3178175"/>
            <a:ext cx="609600" cy="533400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LD</a:t>
            </a:r>
          </a:p>
        </p:txBody>
      </p:sp>
      <p:sp>
        <p:nvSpPr>
          <p:cNvPr id="69650" name="Line 19"/>
          <p:cNvSpPr>
            <a:spLocks noChangeShapeType="1"/>
          </p:cNvSpPr>
          <p:nvPr/>
        </p:nvSpPr>
        <p:spPr bwMode="auto">
          <a:xfrm flipH="1">
            <a:off x="1804988" y="34067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20"/>
          <p:cNvSpPr txBox="1">
            <a:spLocks noChangeArrowheads="1"/>
          </p:cNvSpPr>
          <p:nvPr/>
        </p:nvSpPr>
        <p:spPr bwMode="auto">
          <a:xfrm>
            <a:off x="1042988" y="1577975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MB</a:t>
            </a:r>
          </a:p>
        </p:txBody>
      </p:sp>
      <p:sp>
        <p:nvSpPr>
          <p:cNvPr id="69652" name="Line 21"/>
          <p:cNvSpPr>
            <a:spLocks noChangeShapeType="1"/>
          </p:cNvSpPr>
          <p:nvPr/>
        </p:nvSpPr>
        <p:spPr bwMode="auto">
          <a:xfrm>
            <a:off x="2490788" y="4016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3" name="Rectangle 22"/>
          <p:cNvSpPr>
            <a:spLocks noChangeArrowheads="1"/>
          </p:cNvSpPr>
          <p:nvPr/>
        </p:nvSpPr>
        <p:spPr bwMode="auto">
          <a:xfrm>
            <a:off x="4929188" y="3559175"/>
            <a:ext cx="609600" cy="457200"/>
          </a:xfrm>
          <a:prstGeom prst="rect">
            <a:avLst/>
          </a:prstGeom>
          <a:solidFill>
            <a:srgbClr val="CC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NIC</a:t>
            </a:r>
          </a:p>
        </p:txBody>
      </p:sp>
      <p:sp>
        <p:nvSpPr>
          <p:cNvPr id="69654" name="Rectangle 23"/>
          <p:cNvSpPr>
            <a:spLocks noChangeArrowheads="1"/>
          </p:cNvSpPr>
          <p:nvPr/>
        </p:nvSpPr>
        <p:spPr bwMode="auto">
          <a:xfrm>
            <a:off x="4700588" y="1730375"/>
            <a:ext cx="1066800" cy="457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P/C</a:t>
            </a:r>
          </a:p>
        </p:txBody>
      </p:sp>
      <p:sp>
        <p:nvSpPr>
          <p:cNvPr id="69655" name="Rectangle 24"/>
          <p:cNvSpPr>
            <a:spLocks noChangeArrowheads="1"/>
          </p:cNvSpPr>
          <p:nvPr/>
        </p:nvSpPr>
        <p:spPr bwMode="auto">
          <a:xfrm>
            <a:off x="4700588" y="2263775"/>
            <a:ext cx="1066800" cy="4572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</a:p>
        </p:txBody>
      </p:sp>
      <p:sp>
        <p:nvSpPr>
          <p:cNvPr id="69656" name="Rectangle 25"/>
          <p:cNvSpPr>
            <a:spLocks noChangeArrowheads="1"/>
          </p:cNvSpPr>
          <p:nvPr/>
        </p:nvSpPr>
        <p:spPr bwMode="auto">
          <a:xfrm>
            <a:off x="4700588" y="2797175"/>
            <a:ext cx="1066800" cy="457200"/>
          </a:xfrm>
          <a:prstGeom prst="rect">
            <a:avLst/>
          </a:prstGeom>
          <a:solidFill>
            <a:srgbClr val="CC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Bridge</a:t>
            </a:r>
          </a:p>
        </p:txBody>
      </p:sp>
      <p:sp>
        <p:nvSpPr>
          <p:cNvPr id="69657" name="Line 26"/>
          <p:cNvSpPr>
            <a:spLocks noChangeShapeType="1"/>
          </p:cNvSpPr>
          <p:nvPr/>
        </p:nvSpPr>
        <p:spPr bwMode="auto">
          <a:xfrm flipH="1">
            <a:off x="4319588" y="19589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8" name="Line 27"/>
          <p:cNvSpPr>
            <a:spLocks noChangeShapeType="1"/>
          </p:cNvSpPr>
          <p:nvPr/>
        </p:nvSpPr>
        <p:spPr bwMode="auto">
          <a:xfrm flipH="1">
            <a:off x="4319588" y="24923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9" name="Line 28"/>
          <p:cNvSpPr>
            <a:spLocks noChangeShapeType="1"/>
          </p:cNvSpPr>
          <p:nvPr/>
        </p:nvSpPr>
        <p:spPr bwMode="auto">
          <a:xfrm flipH="1">
            <a:off x="4319588" y="30257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0" name="Line 29"/>
          <p:cNvSpPr>
            <a:spLocks noChangeShapeType="1"/>
          </p:cNvSpPr>
          <p:nvPr/>
        </p:nvSpPr>
        <p:spPr bwMode="auto">
          <a:xfrm>
            <a:off x="4319588" y="1730375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1" name="Line 30"/>
          <p:cNvSpPr>
            <a:spLocks noChangeShapeType="1"/>
          </p:cNvSpPr>
          <p:nvPr/>
        </p:nvSpPr>
        <p:spPr bwMode="auto">
          <a:xfrm>
            <a:off x="5233988" y="32543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2" name="Rectangle 31"/>
          <p:cNvSpPr>
            <a:spLocks noChangeArrowheads="1"/>
          </p:cNvSpPr>
          <p:nvPr/>
        </p:nvSpPr>
        <p:spPr bwMode="auto">
          <a:xfrm>
            <a:off x="3786188" y="1577975"/>
            <a:ext cx="2133600" cy="2590800"/>
          </a:xfrm>
          <a:prstGeom prst="rect">
            <a:avLst/>
          </a:prstGeom>
          <a:noFill/>
          <a:ln w="19050" algn="ctr">
            <a:solidFill>
              <a:srgbClr val="3333CC"/>
            </a:solidFill>
            <a:prstDash val="dash"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4471988" y="1196975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结点</a:t>
            </a:r>
          </a:p>
        </p:txBody>
      </p:sp>
      <p:sp>
        <p:nvSpPr>
          <p:cNvPr id="69664" name="AutoShape 33"/>
          <p:cNvSpPr>
            <a:spLocks noChangeArrowheads="1"/>
          </p:cNvSpPr>
          <p:nvPr/>
        </p:nvSpPr>
        <p:spPr bwMode="auto">
          <a:xfrm>
            <a:off x="3938588" y="3178175"/>
            <a:ext cx="609600" cy="533400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LD</a:t>
            </a:r>
          </a:p>
        </p:txBody>
      </p:sp>
      <p:sp>
        <p:nvSpPr>
          <p:cNvPr id="69665" name="Line 34"/>
          <p:cNvSpPr>
            <a:spLocks noChangeShapeType="1"/>
          </p:cNvSpPr>
          <p:nvPr/>
        </p:nvSpPr>
        <p:spPr bwMode="auto">
          <a:xfrm flipH="1">
            <a:off x="4548188" y="34067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3786188" y="1577975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MB</a:t>
            </a:r>
          </a:p>
        </p:txBody>
      </p:sp>
      <p:sp>
        <p:nvSpPr>
          <p:cNvPr id="69667" name="Line 36"/>
          <p:cNvSpPr>
            <a:spLocks noChangeShapeType="1"/>
          </p:cNvSpPr>
          <p:nvPr/>
        </p:nvSpPr>
        <p:spPr bwMode="auto">
          <a:xfrm>
            <a:off x="5233988" y="4016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3697288" y="3644900"/>
            <a:ext cx="1219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本地磁盘</a:t>
            </a:r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5208588" y="3203575"/>
            <a:ext cx="1066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3300"/>
                </a:solidFill>
              </a:rPr>
              <a:t>I/O</a:t>
            </a:r>
            <a:r>
              <a:rPr lang="zh-CN" altLang="en-US" sz="2000">
                <a:solidFill>
                  <a:srgbClr val="FF3300"/>
                </a:solidFill>
              </a:rPr>
              <a:t>总线</a:t>
            </a:r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5691188" y="2857500"/>
            <a:ext cx="2895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3300"/>
                </a:solidFill>
              </a:rPr>
              <a:t>存储器总线与</a:t>
            </a:r>
            <a:r>
              <a:rPr lang="en-US" altLang="zh-CN" sz="2000">
                <a:solidFill>
                  <a:srgbClr val="FF3300"/>
                </a:solidFill>
              </a:rPr>
              <a:t>I/O</a:t>
            </a:r>
            <a:r>
              <a:rPr lang="zh-CN" altLang="en-US" sz="2000">
                <a:solidFill>
                  <a:srgbClr val="FF3300"/>
                </a:solidFill>
              </a:rPr>
              <a:t>总线桥</a:t>
            </a:r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5691188" y="2263775"/>
            <a:ext cx="1371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3300"/>
                </a:solidFill>
              </a:rPr>
              <a:t>主存储器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5691188" y="1730375"/>
            <a:ext cx="2133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3300"/>
                </a:solidFill>
              </a:rPr>
              <a:t>微处理机和</a:t>
            </a:r>
            <a:r>
              <a:rPr lang="en-US" altLang="zh-CN" sz="2000">
                <a:solidFill>
                  <a:srgbClr val="FF3300"/>
                </a:solidFill>
              </a:rPr>
              <a:t>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DF75E8-2DD2-4E29-B337-CA5C78D4B1B7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765175"/>
            <a:ext cx="8497888" cy="5832475"/>
          </a:xfrm>
        </p:spPr>
        <p:txBody>
          <a:bodyPr/>
          <a:lstStyle/>
          <a:p>
            <a:pPr eaLnBrk="1" hangingPunct="1"/>
            <a:r>
              <a:rPr lang="zh-CN" altLang="en-US" smtClean="0"/>
              <a:t>机群的结点：</a:t>
            </a:r>
          </a:p>
          <a:p>
            <a:pPr lvl="1" eaLnBrk="1" hangingPunct="1"/>
            <a:r>
              <a:rPr lang="zh-CN" altLang="en-US" smtClean="0"/>
              <a:t>工作站、个人计算机、对称多处理机</a:t>
            </a:r>
            <a:r>
              <a:rPr lang="en-US" altLang="zh-CN" smtClean="0"/>
              <a:t>SMP</a:t>
            </a:r>
          </a:p>
          <a:p>
            <a:pPr lvl="1" eaLnBrk="1" hangingPunct="1"/>
            <a:r>
              <a:rPr lang="zh-CN" altLang="en-US" smtClean="0"/>
              <a:t>存储器、磁盘、</a:t>
            </a:r>
            <a:r>
              <a:rPr lang="en-US" altLang="zh-CN" smtClean="0"/>
              <a:t>I/O</a:t>
            </a:r>
            <a:r>
              <a:rPr lang="zh-CN" altLang="en-US" smtClean="0"/>
              <a:t>设备、完整的标准操作系统</a:t>
            </a:r>
          </a:p>
          <a:p>
            <a:pPr eaLnBrk="1" hangingPunct="1"/>
            <a:r>
              <a:rPr lang="zh-CN" altLang="en-US" smtClean="0"/>
              <a:t>结点间的互连：</a:t>
            </a:r>
          </a:p>
          <a:p>
            <a:pPr lvl="1" eaLnBrk="1" hangingPunct="1"/>
            <a:r>
              <a:rPr lang="zh-CN" altLang="en-US" smtClean="0"/>
              <a:t>以太网</a:t>
            </a:r>
          </a:p>
          <a:p>
            <a:pPr lvl="1" eaLnBrk="1" hangingPunct="1"/>
            <a:r>
              <a:rPr lang="en-US" altLang="zh-CN" smtClean="0"/>
              <a:t>FDDI</a:t>
            </a:r>
          </a:p>
          <a:p>
            <a:pPr lvl="1" eaLnBrk="1" hangingPunct="1"/>
            <a:r>
              <a:rPr lang="en-US" altLang="zh-CN" smtClean="0"/>
              <a:t>ATM</a:t>
            </a:r>
          </a:p>
          <a:p>
            <a:pPr eaLnBrk="1" hangingPunct="1"/>
            <a:r>
              <a:rPr lang="zh-CN" altLang="en-US" smtClean="0"/>
              <a:t>单一系统形象：从用户角度来看，整个机群就像一个系统，用户感觉到使用的是一个单一的系统，他可以从任何地点的结点上来使用这个机群，而不必关心向他提供服务的设备在什么地方。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6FDC28-19EF-4B0B-BC4A-71866D1F000E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8324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CC0000"/>
                </a:solidFill>
              </a:rPr>
              <a:t>机群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CC0000"/>
                </a:solidFill>
              </a:rPr>
              <a:t>局域网</a:t>
            </a:r>
            <a:r>
              <a:rPr lang="zh-CN" altLang="en-US" smtClean="0"/>
              <a:t>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局域网：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分布式系统</a:t>
            </a:r>
            <a:endParaRPr lang="zh-CN" altLang="en-US" smtClean="0"/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各台计算机基本上都是</a:t>
            </a:r>
            <a:r>
              <a:rPr lang="zh-CN" altLang="en-US" smtClean="0">
                <a:solidFill>
                  <a:srgbClr val="0000FF"/>
                </a:solidFill>
              </a:rPr>
              <a:t>各自独立地工作</a:t>
            </a:r>
            <a:r>
              <a:rPr lang="zh-CN" altLang="en-US" smtClean="0"/>
              <a:t>的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各台计算机通过局域网</a:t>
            </a:r>
            <a:r>
              <a:rPr lang="zh-CN" altLang="en-US" smtClean="0">
                <a:solidFill>
                  <a:srgbClr val="0000FF"/>
                </a:solidFill>
              </a:rPr>
              <a:t>共享资源</a:t>
            </a:r>
            <a:endParaRPr lang="zh-CN" altLang="en-US" smtClean="0"/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没有单一系统形象</a:t>
            </a:r>
            <a:endParaRPr lang="zh-CN" altLang="en-US" smtClean="0"/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机群：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各台计算机既可以单独使用，又是多台计算机连成的一个整体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可以充分利用机器资源，充分利用通用的计算机产品，达到</a:t>
            </a:r>
            <a:r>
              <a:rPr lang="zh-CN" altLang="en-US" smtClean="0">
                <a:solidFill>
                  <a:srgbClr val="CC0000"/>
                </a:solidFill>
              </a:rPr>
              <a:t>高并行性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高可靠性</a:t>
            </a:r>
            <a:r>
              <a:rPr lang="zh-CN" altLang="en-US" smtClean="0"/>
              <a:t>的要求。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28C4A1-ED59-4A57-9FB9-0654A4A24A81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8324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CC0000"/>
                </a:solidFill>
              </a:rPr>
              <a:t>机群</a:t>
            </a:r>
            <a:r>
              <a:rPr lang="zh-CN" altLang="en-US" smtClean="0"/>
              <a:t>与</a:t>
            </a:r>
            <a:r>
              <a:rPr lang="en-US" altLang="zh-CN" smtClean="0">
                <a:solidFill>
                  <a:srgbClr val="CC0000"/>
                </a:solidFill>
              </a:rPr>
              <a:t>MPP</a:t>
            </a:r>
            <a:r>
              <a:rPr lang="zh-CN" altLang="en-US" smtClean="0"/>
              <a:t>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MPP</a:t>
            </a:r>
            <a:r>
              <a:rPr lang="zh-CN" altLang="en-US" smtClean="0"/>
              <a:t>：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结点上采用的处理机往往比较简单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结点之间用频带较宽的专用网络互连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并行级在</a:t>
            </a:r>
            <a:r>
              <a:rPr lang="zh-CN" altLang="en-US" smtClean="0">
                <a:solidFill>
                  <a:srgbClr val="CC0000"/>
                </a:solidFill>
              </a:rPr>
              <a:t>操作系统</a:t>
            </a:r>
            <a:r>
              <a:rPr lang="zh-CN" altLang="en-US" smtClean="0"/>
              <a:t>一级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机群：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结点是一台完整的计算机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结点之间采用的一般是商品化的网络互连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并行级在</a:t>
            </a:r>
            <a:r>
              <a:rPr lang="zh-CN" altLang="en-US" smtClean="0">
                <a:solidFill>
                  <a:srgbClr val="CC0000"/>
                </a:solidFill>
              </a:rPr>
              <a:t>操作系统以上</a:t>
            </a:r>
            <a:r>
              <a:rPr lang="zh-CN" altLang="en-US" smtClean="0"/>
              <a:t>并行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44B5E3-A076-4DB9-AD1E-893B15A0789E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3200" smtClean="0">
                <a:solidFill>
                  <a:srgbClr val="FF0066"/>
                </a:solidFill>
                <a:ea typeface="楷体_GB2312" pitchFamily="49" charset="-122"/>
              </a:rPr>
              <a:t>优点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>
                <a:solidFill>
                  <a:srgbClr val="CC0000"/>
                </a:solidFill>
                <a:ea typeface="黑体" pitchFamily="2" charset="-122"/>
              </a:rPr>
              <a:t>使用方便</a:t>
            </a:r>
            <a:r>
              <a:rPr lang="zh-CN" altLang="en-US" sz="2400" smtClean="0"/>
              <a:t>：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机群中每个单独的结点都是</a:t>
            </a:r>
            <a:r>
              <a:rPr lang="zh-CN" altLang="en-US" sz="2400" smtClean="0">
                <a:solidFill>
                  <a:srgbClr val="0000FF"/>
                </a:solidFill>
              </a:rPr>
              <a:t>传统的平台</a:t>
            </a:r>
            <a:r>
              <a:rPr lang="zh-CN" altLang="en-US" sz="2400" smtClean="0"/>
              <a:t>；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机群上对</a:t>
            </a:r>
            <a:r>
              <a:rPr lang="zh-CN" altLang="en-US" sz="2400" smtClean="0">
                <a:solidFill>
                  <a:srgbClr val="0000FF"/>
                </a:solidFill>
              </a:rPr>
              <a:t>并行应用程序</a:t>
            </a:r>
            <a:r>
              <a:rPr lang="zh-CN" altLang="en-US" sz="2400" smtClean="0"/>
              <a:t>的编程比</a:t>
            </a:r>
            <a:r>
              <a:rPr lang="en-US" altLang="zh-CN" sz="2400" smtClean="0"/>
              <a:t>MPP</a:t>
            </a:r>
            <a:r>
              <a:rPr lang="zh-CN" altLang="en-US" sz="2400" smtClean="0"/>
              <a:t>容易。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>
                <a:solidFill>
                  <a:srgbClr val="CC0000"/>
                </a:solidFill>
                <a:ea typeface="黑体" pitchFamily="2" charset="-122"/>
              </a:rPr>
              <a:t>可靠性好</a:t>
            </a:r>
            <a:r>
              <a:rPr lang="zh-CN" altLang="en-US" sz="2400" smtClean="0"/>
              <a:t>：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机群中有多个存储器、处理机和磁盘部件。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en-US" altLang="zh-CN" sz="2400" smtClean="0"/>
              <a:t>SMP</a:t>
            </a:r>
            <a:r>
              <a:rPr lang="zh-CN" altLang="en-US" sz="2400" smtClean="0"/>
              <a:t>只有一套操作系统驻留在共享存储器中。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>
                <a:solidFill>
                  <a:srgbClr val="CC0000"/>
                </a:solidFill>
                <a:ea typeface="黑体" pitchFamily="2" charset="-122"/>
              </a:rPr>
              <a:t>可缩放性好</a:t>
            </a:r>
            <a:r>
              <a:rPr lang="zh-CN" altLang="en-US" sz="2400" smtClean="0"/>
              <a:t>：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计算能力能随结点的增加而增加。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处理机、存储器、磁盘，甚至</a:t>
            </a:r>
            <a:r>
              <a:rPr lang="en-US" altLang="zh-CN" sz="2400" smtClean="0"/>
              <a:t>I/O</a:t>
            </a:r>
            <a:r>
              <a:rPr lang="zh-CN" altLang="en-US" sz="2400" smtClean="0"/>
              <a:t>设备都可增减。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>
                <a:solidFill>
                  <a:srgbClr val="CC0000"/>
                </a:solidFill>
                <a:ea typeface="黑体" pitchFamily="2" charset="-122"/>
              </a:rPr>
              <a:t>性能价格比好</a:t>
            </a:r>
            <a:r>
              <a:rPr lang="zh-CN" altLang="en-US" sz="2400" smtClean="0"/>
              <a:t>：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结点和互连网络等都是商品化的计算机产品。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SzPct val="75000"/>
            </a:pPr>
            <a:r>
              <a:rPr lang="zh-CN" altLang="en-US" sz="2400" smtClean="0"/>
              <a:t>在相同的性能峰值情况下，机群的</a:t>
            </a:r>
            <a:r>
              <a:rPr lang="zh-CN" altLang="en-US" sz="2400" smtClean="0">
                <a:solidFill>
                  <a:srgbClr val="0000FF"/>
                </a:solidFill>
              </a:rPr>
              <a:t>价格</a:t>
            </a:r>
            <a:r>
              <a:rPr lang="zh-CN" altLang="en-US" sz="2400" smtClean="0"/>
              <a:t>比传统的</a:t>
            </a:r>
            <a:r>
              <a:rPr lang="en-US" altLang="zh-CN" sz="2400" smtClean="0"/>
              <a:t>PVP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MPP</a:t>
            </a:r>
            <a:r>
              <a:rPr lang="zh-CN" altLang="en-US" sz="2400" smtClean="0"/>
              <a:t>可以低</a:t>
            </a:r>
            <a:r>
              <a:rPr lang="en-US" altLang="zh-CN" sz="2400" smtClean="0"/>
              <a:t>1</a:t>
            </a:r>
            <a:r>
              <a:rPr lang="zh-CN" altLang="en-US" sz="2400" smtClean="0"/>
              <a:t>到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个数量级。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B9F0FB-AC89-49EE-BE04-05CD17C0A71D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8324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3200" smtClean="0">
                <a:solidFill>
                  <a:srgbClr val="FF0066"/>
                </a:solidFill>
                <a:ea typeface="楷体_GB2312" pitchFamily="49" charset="-122"/>
              </a:rPr>
              <a:t>缺点</a:t>
            </a:r>
            <a:r>
              <a:rPr lang="zh-CN" altLang="en-US" smtClean="0"/>
              <a:t>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</a:rPr>
              <a:t>维护</a:t>
            </a:r>
            <a:r>
              <a:rPr lang="zh-CN" altLang="en-US" smtClean="0"/>
              <a:t>工作量和费用较高，相当于要同时去管理很多个计算机系统。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对于</a:t>
            </a:r>
            <a:r>
              <a:rPr lang="en-US" altLang="zh-CN" smtClean="0"/>
              <a:t>SMP</a:t>
            </a:r>
            <a:r>
              <a:rPr lang="zh-CN" altLang="en-US" smtClean="0"/>
              <a:t>，管理员要维护的只是一个计算机系统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现在很多机群采用</a:t>
            </a:r>
            <a:r>
              <a:rPr lang="en-US" altLang="zh-CN" smtClean="0"/>
              <a:t>SMP</a:t>
            </a:r>
            <a:r>
              <a:rPr lang="zh-CN" altLang="en-US" smtClean="0"/>
              <a:t>作为结点，可以减少结点数，也就减少了维护工作量和开支。</a:t>
            </a:r>
            <a:endParaRPr lang="zh-CN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01A827-1F5D-4E01-BD77-46D06100C211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1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高效的通信系统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2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并行程序设计环境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412800-0D41-475F-AF01-81DC9726571F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3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并行程序设计语言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在多处理机系统中，必须用并行程序设计语言编写程序。或者把已经用串行语言编写的程序转换成并行语言程序之后，才能在多处理机系统上运行。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把传统串行语言程序转换成并行语言程序的过程称为</a:t>
            </a:r>
            <a:r>
              <a:rPr lang="zh-CN" altLang="en-US" sz="2400" smtClean="0">
                <a:solidFill>
                  <a:srgbClr val="FF0000"/>
                </a:solidFill>
              </a:rPr>
              <a:t>并行编译</a:t>
            </a:r>
            <a:r>
              <a:rPr lang="zh-CN" altLang="en-US" sz="2400" smtClean="0"/>
              <a:t>。有两种并行编译方式：</a:t>
            </a:r>
            <a:r>
              <a:rPr lang="zh-CN" altLang="en-US" sz="2400" smtClean="0">
                <a:solidFill>
                  <a:srgbClr val="0000FF"/>
                </a:solidFill>
              </a:rPr>
              <a:t>全自动</a:t>
            </a:r>
            <a:r>
              <a:rPr lang="zh-CN" altLang="en-US" sz="2400" smtClean="0"/>
              <a:t>并行编译与</a:t>
            </a:r>
            <a:r>
              <a:rPr lang="zh-CN" altLang="en-US" sz="2400" smtClean="0">
                <a:solidFill>
                  <a:srgbClr val="0000FF"/>
                </a:solidFill>
              </a:rPr>
              <a:t>半自动</a:t>
            </a:r>
            <a:r>
              <a:rPr lang="zh-CN" altLang="en-US" sz="2400" smtClean="0"/>
              <a:t>并行编译：</a:t>
            </a:r>
          </a:p>
          <a:p>
            <a:pPr lvl="2" eaLnBrk="1" hangingPunct="1">
              <a:spcBef>
                <a:spcPct val="10000"/>
              </a:spcBef>
              <a:buSzPct val="75000"/>
            </a:pPr>
            <a:r>
              <a:rPr lang="zh-CN" altLang="en-US" sz="2400" smtClean="0">
                <a:solidFill>
                  <a:srgbClr val="0000FF"/>
                </a:solidFill>
              </a:rPr>
              <a:t>全自动</a:t>
            </a:r>
            <a:r>
              <a:rPr lang="zh-CN" altLang="en-US" sz="2400" smtClean="0"/>
              <a:t>并行编译是方向，但实现起来很困难。</a:t>
            </a:r>
          </a:p>
          <a:p>
            <a:pPr lvl="2" eaLnBrk="1" hangingPunct="1">
              <a:spcBef>
                <a:spcPct val="10000"/>
              </a:spcBef>
              <a:buSzPct val="75000"/>
            </a:pPr>
            <a:r>
              <a:rPr lang="zh-CN" altLang="en-US" sz="2400" smtClean="0">
                <a:solidFill>
                  <a:srgbClr val="0000FF"/>
                </a:solidFill>
              </a:rPr>
              <a:t>半自动</a:t>
            </a:r>
            <a:r>
              <a:rPr lang="zh-CN" altLang="en-US" sz="2400" smtClean="0"/>
              <a:t>并行编译又称为交互式并行编译。程序员通过多次与机器对话，找到串行程序中可以并行执行的部分。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并行编译器生成代码的形式有多种：并行</a:t>
            </a:r>
            <a:r>
              <a:rPr lang="zh-CN" altLang="en-US" sz="2400" smtClean="0">
                <a:solidFill>
                  <a:srgbClr val="0000FF"/>
                </a:solidFill>
              </a:rPr>
              <a:t>高级语言</a:t>
            </a:r>
            <a:r>
              <a:rPr lang="zh-CN" altLang="en-US" sz="2400" smtClean="0"/>
              <a:t>程序、并行</a:t>
            </a:r>
            <a:r>
              <a:rPr lang="zh-CN" altLang="en-US" sz="2400" smtClean="0">
                <a:solidFill>
                  <a:srgbClr val="0000FF"/>
                </a:solidFill>
              </a:rPr>
              <a:t>中间语言</a:t>
            </a:r>
            <a:r>
              <a:rPr lang="zh-CN" altLang="en-US" sz="2400" smtClean="0"/>
              <a:t>程序、并行</a:t>
            </a:r>
            <a:r>
              <a:rPr lang="zh-CN" altLang="en-US" sz="2400" smtClean="0">
                <a:solidFill>
                  <a:srgbClr val="0000FF"/>
                </a:solidFill>
              </a:rPr>
              <a:t>目标语言</a:t>
            </a:r>
            <a:r>
              <a:rPr lang="zh-CN" altLang="en-US" sz="2400" smtClean="0"/>
              <a:t>程序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1D01A6-8651-4449-9465-C939D670B12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并行性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/>
              <a:t>并行机制的层次：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片内并行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指令级并行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芯片多线程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mtClean="0"/>
              <a:t>单片多处理器（多核</a:t>
            </a:r>
            <a:r>
              <a:rPr lang="en-US" altLang="zh-CN" smtClean="0"/>
              <a:t>CPU</a:t>
            </a:r>
            <a:r>
              <a:rPr lang="zh-CN" altLang="en-US" smtClean="0"/>
              <a:t>）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协处理器：</a:t>
            </a:r>
            <a:br>
              <a:rPr lang="zh-CN" altLang="en-US" smtClean="0"/>
            </a:br>
            <a:r>
              <a:rPr lang="zh-CN" altLang="en-US" smtClean="0"/>
              <a:t>图形、数学、</a:t>
            </a:r>
            <a:r>
              <a:rPr lang="en-US" altLang="zh-CN" smtClean="0"/>
              <a:t>IOP</a:t>
            </a:r>
            <a:r>
              <a:rPr lang="zh-CN" altLang="en-US" smtClean="0"/>
              <a:t>、网络、媒体、加密、</a:t>
            </a:r>
            <a:r>
              <a:rPr lang="en-US" altLang="zh-CN" smtClean="0"/>
              <a:t>…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多处理器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多计算机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网格：非常大的、国际间的、松散耦合的、异构的机群。</a:t>
            </a:r>
          </a:p>
        </p:txBody>
      </p:sp>
      <p:sp>
        <p:nvSpPr>
          <p:cNvPr id="16389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59113" y="4078288"/>
            <a:ext cx="504825" cy="503237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042902-9409-41E6-AABF-6AF6BCC0EAA4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负载平衡技术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一个大任务可分解为多个子任务，把多个子任务分配到各个处理结点上并行执行的技术称为</a:t>
            </a:r>
            <a:r>
              <a:rPr lang="zh-CN" altLang="en-US" sz="2400" smtClean="0">
                <a:solidFill>
                  <a:srgbClr val="FF0000"/>
                </a:solidFill>
              </a:rPr>
              <a:t>负载平衡技术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对于由</a:t>
            </a:r>
            <a:r>
              <a:rPr lang="zh-CN" altLang="en-US" sz="2400" smtClean="0">
                <a:solidFill>
                  <a:srgbClr val="FF0000"/>
                </a:solidFill>
              </a:rPr>
              <a:t>异构</a:t>
            </a:r>
            <a:r>
              <a:rPr lang="zh-CN" altLang="en-US" sz="2400" smtClean="0"/>
              <a:t>处理结点构成的并行系统，相同的负载在各结点上的运行时间可能不同。因此，准确的负载定义应是</a:t>
            </a:r>
            <a:r>
              <a:rPr lang="zh-CN" altLang="en-US" sz="2400" smtClean="0">
                <a:solidFill>
                  <a:srgbClr val="FF0000"/>
                </a:solidFill>
              </a:rPr>
              <a:t>负载量</a:t>
            </a:r>
            <a:r>
              <a:rPr lang="zh-CN" altLang="en-US" sz="2400" smtClean="0"/>
              <a:t>与</a:t>
            </a:r>
            <a:r>
              <a:rPr lang="zh-CN" altLang="en-US" sz="2400" smtClean="0">
                <a:solidFill>
                  <a:srgbClr val="FF0000"/>
                </a:solidFill>
              </a:rPr>
              <a:t>结点处理能力</a:t>
            </a:r>
            <a:r>
              <a:rPr lang="zh-CN" altLang="en-US" sz="2400" smtClean="0"/>
              <a:t>的比值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负载平衡技术的核心就是</a:t>
            </a:r>
            <a:r>
              <a:rPr lang="zh-CN" altLang="en-US" sz="2400" smtClean="0">
                <a:solidFill>
                  <a:srgbClr val="FF0000"/>
                </a:solidFill>
              </a:rPr>
              <a:t>调度算法</a:t>
            </a:r>
            <a:r>
              <a:rPr lang="zh-CN" altLang="en-US" sz="2400" smtClean="0"/>
              <a:t>，即将各个任务比较均衡地分布到不同的处理结点上并行计算，从而使各结点的利用率达到最大。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E5F1A6-1352-4121-84F0-48788CE8297F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4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/>
              <a:t>负载平衡技术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z="2400" smtClean="0"/>
              <a:t>负载平衡技术分为</a:t>
            </a:r>
            <a:r>
              <a:rPr lang="zh-CN" altLang="en-US" sz="2400" smtClean="0">
                <a:solidFill>
                  <a:srgbClr val="FF0000"/>
                </a:solidFill>
              </a:rPr>
              <a:t>静态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动态</a:t>
            </a:r>
            <a:r>
              <a:rPr lang="zh-CN" altLang="en-US" sz="2400" smtClean="0"/>
              <a:t>两大类：</a:t>
            </a:r>
          </a:p>
          <a:p>
            <a:pPr lvl="2" eaLnBrk="1" hangingPunct="1">
              <a:spcBef>
                <a:spcPct val="10000"/>
              </a:spcBef>
              <a:buSzPct val="75000"/>
            </a:pPr>
            <a:r>
              <a:rPr lang="zh-CN" altLang="en-US" sz="2400" smtClean="0">
                <a:solidFill>
                  <a:srgbClr val="FF0000"/>
                </a:solidFill>
              </a:rPr>
              <a:t>静态方法</a:t>
            </a:r>
            <a:r>
              <a:rPr lang="zh-CN" altLang="en-US" sz="2400" smtClean="0"/>
              <a:t>是在编译时针对用户程序的各种信息（任务的计算量和通信关系等）及并行系统本身的状况（网络结构、各结点计算能力等）对用户程序中的并行任务作出静态分配决策。</a:t>
            </a:r>
          </a:p>
          <a:p>
            <a:pPr lvl="2" eaLnBrk="1" hangingPunct="1">
              <a:spcBef>
                <a:spcPct val="10000"/>
              </a:spcBef>
              <a:buSzPct val="75000"/>
            </a:pPr>
            <a:r>
              <a:rPr lang="zh-CN" altLang="en-US" sz="2400" smtClean="0">
                <a:solidFill>
                  <a:srgbClr val="FF0000"/>
                </a:solidFill>
              </a:rPr>
              <a:t>动态方法</a:t>
            </a:r>
            <a:r>
              <a:rPr lang="zh-CN" altLang="en-US" sz="2400" smtClean="0"/>
              <a:t>是在程序运行过程中实现负载平衡的。它通过分析并行系统的实时负载信息，动态地将任务在各处理机之间进行分配和调整，以消除系统中负载分布的不均匀性。</a:t>
            </a:r>
            <a:br>
              <a:rPr lang="zh-CN" altLang="en-US" sz="2400" smtClean="0"/>
            </a:br>
            <a:r>
              <a:rPr lang="zh-CN" altLang="en-US" sz="2400" smtClean="0"/>
              <a:t>动态负载平衡的算法简单，实时控制，但增加了系统的额外开销。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BD2A8E-9CF7-43FC-9FE1-519B3C9749E8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5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并行程序调试技术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mtClean="0"/>
              <a:t>用并行程序设计语言编写程序，比用串行程序设计语言更容易出错，因此，在多处理机系统中，用并行程序设计语言编写程序更加依赖于并行调试工具。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mtClean="0"/>
              <a:t>并行程序调试的主要困难：</a:t>
            </a:r>
            <a:br>
              <a:rPr lang="zh-CN" altLang="en-US" smtClean="0"/>
            </a:br>
            <a:r>
              <a:rPr lang="zh-CN" altLang="en-US" smtClean="0"/>
              <a:t>并行程序的执行过程不能重现。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32E177-E5E5-48C1-8CE4-566D39CCD17E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6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可靠性技术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mtClean="0"/>
              <a:t>在多处理机上运行的程序通常比较大，程序执行时间很长（几十个小时或几十天）。如果在程序执行过程中出现偶然故障（如电源掉电、磁盘满、某一台处理机故障等），则整个运算过程要从头开始。</a:t>
            </a:r>
          </a:p>
          <a:p>
            <a:pPr lvl="1" eaLnBrk="1" hangingPunct="1">
              <a:spcBef>
                <a:spcPct val="10000"/>
              </a:spcBef>
              <a:buClr>
                <a:srgbClr val="008000"/>
              </a:buClr>
            </a:pPr>
            <a:r>
              <a:rPr lang="zh-CN" altLang="en-US" smtClean="0"/>
              <a:t>定时设置检查点，保存现场信息。当出现故障时，只要回复到上一个检查点，不必从头开始执行。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5397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机群系统的关键技术：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D14654-5272-4E08-91E5-CCD312B8DCA9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机群（集群）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著名的机群系统：</a:t>
            </a:r>
          </a:p>
          <a:p>
            <a:pPr eaLnBrk="1" hangingPunct="1"/>
            <a:r>
              <a:rPr lang="en-US" altLang="zh-CN" smtClean="0"/>
              <a:t>Beowulf </a:t>
            </a:r>
            <a:r>
              <a:rPr lang="zh-CN" altLang="en-US" smtClean="0"/>
              <a:t>机群</a:t>
            </a:r>
          </a:p>
          <a:p>
            <a:pPr eaLnBrk="1" hangingPunct="1"/>
            <a:r>
              <a:rPr lang="en-US" altLang="zh-CN" smtClean="0"/>
              <a:t>COW </a:t>
            </a:r>
            <a:r>
              <a:rPr lang="zh-CN" altLang="en-US" smtClean="0"/>
              <a:t>机群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Mosix </a:t>
            </a:r>
            <a:r>
              <a:rPr lang="zh-CN" altLang="en-US" smtClean="0"/>
              <a:t>机群</a:t>
            </a:r>
          </a:p>
          <a:p>
            <a:pPr eaLnBrk="1" hangingPunct="1"/>
            <a:r>
              <a:rPr lang="en-US" altLang="zh-CN" smtClean="0"/>
              <a:t>Google </a:t>
            </a:r>
            <a:r>
              <a:rPr lang="zh-CN" altLang="en-US" smtClean="0"/>
              <a:t>搜索引擎</a:t>
            </a:r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87948" y="764631"/>
            <a:ext cx="4560632" cy="342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87DBE8-C654-4864-A5EC-3DB43748E666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机群： </a:t>
            </a:r>
            <a:r>
              <a:rPr lang="en-US" altLang="zh-CN" smtClean="0"/>
              <a:t>Google Linux Cluster</a:t>
            </a:r>
            <a:endParaRPr lang="zh-CN" altLang="en-US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6048375"/>
          </a:xfrm>
        </p:spPr>
        <p:txBody>
          <a:bodyPr/>
          <a:lstStyle/>
          <a:p>
            <a:pPr eaLnBrk="1" hangingPunct="1"/>
            <a:r>
              <a:rPr lang="en-US" altLang="zh-CN" smtClean="0"/>
              <a:t>Google</a:t>
            </a:r>
            <a:r>
              <a:rPr lang="zh-CN" altLang="en-US" smtClean="0"/>
              <a:t>是当前最有影响的</a:t>
            </a:r>
            <a:r>
              <a:rPr lang="en-US" altLang="zh-CN" smtClean="0"/>
              <a:t>Web</a:t>
            </a:r>
            <a:r>
              <a:rPr lang="zh-CN" altLang="en-US" smtClean="0"/>
              <a:t>搜索引擎，它利用一万多台廉价</a:t>
            </a:r>
            <a:r>
              <a:rPr lang="en-US" altLang="zh-CN" smtClean="0"/>
              <a:t>PC</a:t>
            </a:r>
            <a:r>
              <a:rPr lang="zh-CN" altLang="en-US" smtClean="0"/>
              <a:t>机构造了一个高性能、超大存储容量、稳定、实用的巨型</a:t>
            </a:r>
            <a:r>
              <a:rPr lang="en-US" altLang="zh-CN" smtClean="0"/>
              <a:t>Linux</a:t>
            </a:r>
            <a:r>
              <a:rPr lang="zh-CN" altLang="en-US" smtClean="0">
                <a:solidFill>
                  <a:srgbClr val="FF0000"/>
                </a:solidFill>
              </a:rPr>
              <a:t>机群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en-US" altLang="zh-CN" smtClean="0"/>
              <a:t>Google</a:t>
            </a:r>
            <a:r>
              <a:rPr lang="zh-CN" altLang="en-US" smtClean="0"/>
              <a:t>公司于</a:t>
            </a:r>
            <a:r>
              <a:rPr lang="en-US" altLang="zh-CN" smtClean="0"/>
              <a:t>1998</a:t>
            </a:r>
            <a:r>
              <a:rPr lang="zh-CN" altLang="en-US" smtClean="0"/>
              <a:t>年由</a:t>
            </a:r>
            <a:r>
              <a:rPr lang="en-US" altLang="zh-CN" smtClean="0"/>
              <a:t>Stanford</a:t>
            </a:r>
            <a:r>
              <a:rPr lang="zh-CN" altLang="en-US" smtClean="0"/>
              <a:t>大学计算机系的两个博士研究生</a:t>
            </a:r>
            <a:r>
              <a:rPr lang="en-US" altLang="zh-CN" smtClean="0"/>
              <a:t>Sergey Brin</a:t>
            </a:r>
            <a:r>
              <a:rPr lang="zh-CN" altLang="en-US" smtClean="0"/>
              <a:t>和</a:t>
            </a:r>
            <a:r>
              <a:rPr lang="en-US" altLang="zh-CN" smtClean="0"/>
              <a:t>Larry Page</a:t>
            </a:r>
            <a:r>
              <a:rPr lang="zh-CN" altLang="en-US" smtClean="0"/>
              <a:t>创立。</a:t>
            </a:r>
          </a:p>
          <a:p>
            <a:pPr eaLnBrk="1" hangingPunct="1"/>
            <a:r>
              <a:rPr lang="zh-CN" altLang="en-US" smtClean="0"/>
              <a:t>为</a:t>
            </a:r>
            <a:r>
              <a:rPr lang="en-US" altLang="zh-CN" smtClean="0"/>
              <a:t>Google</a:t>
            </a:r>
            <a:r>
              <a:rPr lang="zh-CN" altLang="en-US" smtClean="0"/>
              <a:t>搜索引擎提供硬件支持的不是传统的大型机和服务器，而是技术含量低、廉价的</a:t>
            </a:r>
            <a:r>
              <a:rPr lang="zh-CN" altLang="en-US" smtClean="0">
                <a:solidFill>
                  <a:srgbClr val="FF0000"/>
                </a:solidFill>
              </a:rPr>
              <a:t>机群</a:t>
            </a:r>
            <a:r>
              <a:rPr lang="zh-CN" altLang="en-US" smtClean="0"/>
              <a:t>技术。</a:t>
            </a:r>
          </a:p>
          <a:p>
            <a:pPr eaLnBrk="1" hangingPunct="1"/>
            <a:r>
              <a:rPr lang="zh-CN" altLang="en-US" smtClean="0"/>
              <a:t>至</a:t>
            </a:r>
            <a:r>
              <a:rPr lang="en-US" altLang="zh-CN" smtClean="0"/>
              <a:t>2003</a:t>
            </a:r>
            <a:r>
              <a:rPr lang="zh-CN" altLang="en-US" smtClean="0"/>
              <a:t>年</a:t>
            </a:r>
            <a:r>
              <a:rPr lang="en-US" altLang="zh-CN" smtClean="0"/>
              <a:t>4</a:t>
            </a:r>
            <a:r>
              <a:rPr lang="zh-CN" altLang="en-US" smtClean="0"/>
              <a:t>月，</a:t>
            </a:r>
            <a:r>
              <a:rPr lang="en-US" altLang="zh-CN" smtClean="0"/>
              <a:t>Google</a:t>
            </a:r>
            <a:r>
              <a:rPr lang="zh-CN" altLang="en-US" smtClean="0"/>
              <a:t>机群已集成</a:t>
            </a:r>
            <a:r>
              <a:rPr lang="en-US" altLang="zh-CN" smtClean="0"/>
              <a:t>15,000</a:t>
            </a:r>
            <a:r>
              <a:rPr lang="zh-CN" altLang="en-US" smtClean="0"/>
              <a:t>台</a:t>
            </a:r>
            <a:r>
              <a:rPr lang="en-US" altLang="zh-CN" smtClean="0"/>
              <a:t>PC</a:t>
            </a:r>
            <a:r>
              <a:rPr lang="zh-CN" altLang="en-US" smtClean="0"/>
              <a:t>机，成为当时世界上最大的</a:t>
            </a:r>
            <a:r>
              <a:rPr lang="en-US" altLang="zh-CN" smtClean="0"/>
              <a:t>PC</a:t>
            </a:r>
            <a:r>
              <a:rPr lang="zh-CN" altLang="en-US" smtClean="0"/>
              <a:t>机</a:t>
            </a:r>
            <a:r>
              <a:rPr lang="zh-CN" altLang="en-US" smtClean="0">
                <a:solidFill>
                  <a:srgbClr val="FF0000"/>
                </a:solidFill>
              </a:rPr>
              <a:t>机群</a:t>
            </a:r>
            <a:r>
              <a:rPr lang="zh-CN" altLang="en-US" smtClean="0"/>
              <a:t>系统。</a:t>
            </a:r>
            <a:r>
              <a:rPr lang="en-US" altLang="zh-CN" smtClean="0"/>
              <a:t>2004</a:t>
            </a:r>
            <a:r>
              <a:rPr lang="zh-CN" altLang="en-US" smtClean="0"/>
              <a:t>年底，</a:t>
            </a:r>
            <a:r>
              <a:rPr lang="en-US" altLang="zh-CN" smtClean="0"/>
              <a:t>Google</a:t>
            </a:r>
            <a:r>
              <a:rPr lang="zh-CN" altLang="en-US" smtClean="0">
                <a:solidFill>
                  <a:srgbClr val="FF0000"/>
                </a:solidFill>
              </a:rPr>
              <a:t>机群</a:t>
            </a:r>
            <a:r>
              <a:rPr lang="zh-CN" altLang="en-US" smtClean="0"/>
              <a:t>中的</a:t>
            </a:r>
            <a:r>
              <a:rPr lang="en-US" altLang="zh-CN" smtClean="0"/>
              <a:t>PC</a:t>
            </a:r>
            <a:r>
              <a:rPr lang="zh-CN" altLang="en-US" smtClean="0"/>
              <a:t>机台数估计超过</a:t>
            </a:r>
            <a:r>
              <a:rPr lang="en-US" altLang="zh-CN" smtClean="0"/>
              <a:t>18,000</a:t>
            </a:r>
            <a:r>
              <a:rPr lang="zh-CN" altLang="en-US" smtClean="0"/>
              <a:t>台，外存储器容量达到</a:t>
            </a:r>
            <a:r>
              <a:rPr lang="en-US" altLang="zh-CN" smtClean="0"/>
              <a:t>5PB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177242-C75A-42A1-B771-6705189E4C07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机群： </a:t>
            </a:r>
            <a:r>
              <a:rPr lang="en-US" altLang="zh-CN" smtClean="0"/>
              <a:t>Google Linux Cluster</a:t>
            </a:r>
            <a:endParaRPr lang="zh-CN" altLang="en-US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6048375"/>
          </a:xfrm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2000</a:t>
            </a:r>
            <a:r>
              <a:rPr lang="zh-CN" altLang="en-US" smtClean="0"/>
              <a:t>年，</a:t>
            </a:r>
            <a:r>
              <a:rPr lang="en-US" altLang="zh-CN" smtClean="0"/>
              <a:t>Google</a:t>
            </a:r>
            <a:r>
              <a:rPr lang="zh-CN" altLang="en-US" smtClean="0"/>
              <a:t>机群中的</a:t>
            </a:r>
            <a:r>
              <a:rPr lang="en-US" altLang="zh-CN" smtClean="0"/>
              <a:t>CPU</a:t>
            </a:r>
            <a:r>
              <a:rPr lang="zh-CN" altLang="en-US" smtClean="0"/>
              <a:t>个数（每台</a:t>
            </a:r>
            <a:r>
              <a:rPr lang="en-US" altLang="zh-CN" smtClean="0"/>
              <a:t>PC</a:t>
            </a:r>
            <a:r>
              <a:rPr lang="zh-CN" altLang="en-US" smtClean="0"/>
              <a:t>机中仅有一个</a:t>
            </a:r>
            <a:r>
              <a:rPr lang="en-US" altLang="zh-CN" smtClean="0"/>
              <a:t>CPU</a:t>
            </a:r>
            <a:r>
              <a:rPr lang="zh-CN" altLang="en-US" smtClean="0"/>
              <a:t>）只有</a:t>
            </a:r>
            <a:r>
              <a:rPr lang="en-US" altLang="zh-CN" smtClean="0"/>
              <a:t>4,000</a:t>
            </a:r>
            <a:r>
              <a:rPr lang="zh-CN" altLang="en-US" smtClean="0"/>
              <a:t>个，</a:t>
            </a:r>
            <a:r>
              <a:rPr lang="en-US" altLang="zh-CN" smtClean="0"/>
              <a:t>2003</a:t>
            </a:r>
            <a:r>
              <a:rPr lang="zh-CN" altLang="en-US" smtClean="0"/>
              <a:t>年初它便增加到</a:t>
            </a:r>
            <a:r>
              <a:rPr lang="en-US" altLang="zh-CN" smtClean="0"/>
              <a:t>30,000</a:t>
            </a:r>
            <a:r>
              <a:rPr lang="zh-CN" altLang="en-US" smtClean="0"/>
              <a:t>（每台</a:t>
            </a:r>
            <a:r>
              <a:rPr lang="en-US" altLang="zh-CN" smtClean="0"/>
              <a:t>PC</a:t>
            </a:r>
            <a:r>
              <a:rPr lang="zh-CN" altLang="en-US" smtClean="0"/>
              <a:t>机中有两个</a:t>
            </a:r>
            <a:r>
              <a:rPr lang="en-US" altLang="zh-CN" smtClean="0"/>
              <a:t>CPU</a:t>
            </a:r>
            <a:r>
              <a:rPr lang="zh-CN" altLang="en-US" smtClean="0"/>
              <a:t>），因此有理由判断如今</a:t>
            </a:r>
            <a:r>
              <a:rPr lang="en-US" altLang="zh-CN" smtClean="0"/>
              <a:t>Google</a:t>
            </a:r>
            <a:r>
              <a:rPr lang="zh-CN" altLang="en-US" smtClean="0"/>
              <a:t>机群中的</a:t>
            </a:r>
            <a:r>
              <a:rPr lang="en-US" altLang="zh-CN" smtClean="0"/>
              <a:t>CPU</a:t>
            </a:r>
            <a:r>
              <a:rPr lang="zh-CN" altLang="en-US" smtClean="0"/>
              <a:t>个数可能达到或者超过</a:t>
            </a:r>
            <a:r>
              <a:rPr lang="en-US" altLang="zh-CN" smtClean="0"/>
              <a:t>40,000</a:t>
            </a:r>
            <a:r>
              <a:rPr lang="zh-CN" altLang="en-US" smtClean="0"/>
              <a:t>个。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85B222-A679-4AD4-9474-EF5AA757676F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机群： </a:t>
            </a:r>
            <a:r>
              <a:rPr lang="en-US" altLang="zh-CN" smtClean="0"/>
              <a:t>Google Linux Cluster</a:t>
            </a:r>
            <a:endParaRPr lang="zh-CN" altLang="en-US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928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2001</a:t>
            </a:r>
            <a:r>
              <a:rPr lang="zh-CN" altLang="en-US" smtClean="0"/>
              <a:t>年</a:t>
            </a:r>
            <a:r>
              <a:rPr lang="en-US" altLang="zh-CN" smtClean="0"/>
              <a:t>Google</a:t>
            </a:r>
            <a:r>
              <a:rPr lang="zh-CN" altLang="en-US" smtClean="0"/>
              <a:t>有三个镜像站点，两个分布在加州的硅谷，另一个在美国东海岸的弗吉尼亚。每个</a:t>
            </a:r>
            <a:r>
              <a:rPr lang="en-US" altLang="zh-CN" smtClean="0"/>
              <a:t>Google</a:t>
            </a:r>
            <a:r>
              <a:rPr lang="zh-CN" altLang="en-US" smtClean="0"/>
              <a:t>站点都采用</a:t>
            </a:r>
            <a:r>
              <a:rPr lang="en-US" altLang="zh-CN" smtClean="0"/>
              <a:t>OC48 (2488Mbit/sec)</a:t>
            </a:r>
            <a:r>
              <a:rPr lang="zh-CN" altLang="en-US" smtClean="0"/>
              <a:t>的带宽连接到因特网，硅谷中的两个临近站点还用一根</a:t>
            </a:r>
            <a:r>
              <a:rPr lang="en-US" altLang="zh-CN" smtClean="0"/>
              <a:t>OC12</a:t>
            </a:r>
            <a:r>
              <a:rPr lang="zh-CN" altLang="en-US" smtClean="0"/>
              <a:t>的光纤互连，以便紧急情况下或网络故障时两个镜像站点可共享一根</a:t>
            </a:r>
            <a:r>
              <a:rPr lang="en-US" altLang="zh-CN" smtClean="0"/>
              <a:t>OC48</a:t>
            </a:r>
            <a:r>
              <a:rPr lang="zh-CN" altLang="en-US" smtClean="0"/>
              <a:t>光纤连接互联网。位于弗吉尼亚州的站点在</a:t>
            </a:r>
            <a:r>
              <a:rPr lang="en-US" altLang="zh-CN" smtClean="0"/>
              <a:t>2003</a:t>
            </a:r>
            <a:r>
              <a:rPr lang="zh-CN" altLang="en-US" smtClean="0"/>
              <a:t>年也有了自己的镜像，其连接方法与硅谷中两个镜像站点的互连方法一致。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通过基于</a:t>
            </a:r>
            <a:r>
              <a:rPr lang="en-US" altLang="zh-CN" smtClean="0"/>
              <a:t>DNS</a:t>
            </a:r>
            <a:r>
              <a:rPr lang="zh-CN" altLang="en-US" smtClean="0"/>
              <a:t>的负载均衡方法，</a:t>
            </a:r>
            <a:r>
              <a:rPr lang="en-US" altLang="zh-CN" smtClean="0"/>
              <a:t>DNS</a:t>
            </a:r>
            <a:r>
              <a:rPr lang="zh-CN" altLang="en-US" smtClean="0"/>
              <a:t>服务器把域名地址 </a:t>
            </a:r>
            <a:r>
              <a:rPr lang="en-US" altLang="zh-CN" smtClean="0"/>
              <a:t>www.google.com </a:t>
            </a:r>
            <a:r>
              <a:rPr lang="zh-CN" altLang="en-US" smtClean="0"/>
              <a:t>解析成不同的</a:t>
            </a:r>
            <a:r>
              <a:rPr lang="en-US" altLang="zh-CN" smtClean="0"/>
              <a:t>IP</a:t>
            </a:r>
            <a:r>
              <a:rPr lang="zh-CN" altLang="en-US" smtClean="0"/>
              <a:t>地址，把查询请求分配到四个镜像站点。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利用冗余的方法来提高系统的可用性，但建立镜像站点实际上几乎算不上冗余投资。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1BF74-E26E-4E2B-A075-5B8B053550F2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9.6.3  </a:t>
            </a:r>
            <a:r>
              <a:rPr lang="zh-CN" altLang="en-US" smtClean="0"/>
              <a:t>机群： </a:t>
            </a:r>
            <a:r>
              <a:rPr lang="en-US" altLang="zh-CN" smtClean="0"/>
              <a:t>Google Linux Cluster</a:t>
            </a:r>
            <a:endParaRPr lang="zh-CN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928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Google</a:t>
            </a:r>
            <a:r>
              <a:rPr lang="zh-CN" altLang="en-US" smtClean="0"/>
              <a:t>是最大的</a:t>
            </a:r>
            <a:r>
              <a:rPr lang="en-US" altLang="zh-CN" smtClean="0"/>
              <a:t>Linux</a:t>
            </a:r>
            <a:r>
              <a:rPr lang="zh-CN" altLang="en-US" smtClean="0"/>
              <a:t>用户，它可把应用需求直接向</a:t>
            </a:r>
            <a:r>
              <a:rPr lang="en-US" altLang="zh-CN" smtClean="0"/>
              <a:t>Red Hat</a:t>
            </a:r>
            <a:r>
              <a:rPr lang="zh-CN" altLang="en-US" smtClean="0"/>
              <a:t>公司提出，让对方的设计人员开发面向</a:t>
            </a:r>
            <a:r>
              <a:rPr lang="en-US" altLang="zh-CN" smtClean="0"/>
              <a:t>Google</a:t>
            </a:r>
            <a:r>
              <a:rPr lang="zh-CN" altLang="en-US" smtClean="0"/>
              <a:t>的操作系统。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Patterson</a:t>
            </a:r>
            <a:r>
              <a:rPr lang="zh-CN" altLang="en-US" smtClean="0"/>
              <a:t>教授和</a:t>
            </a:r>
            <a:r>
              <a:rPr lang="en-US" altLang="zh-CN" smtClean="0"/>
              <a:t>Hennessy</a:t>
            </a:r>
            <a:r>
              <a:rPr lang="zh-CN" altLang="en-US" smtClean="0"/>
              <a:t>教授的</a:t>
            </a:r>
            <a:r>
              <a:rPr lang="en-US" altLang="zh-CN" smtClean="0">
                <a:solidFill>
                  <a:srgbClr val="CC0000"/>
                </a:solidFill>
              </a:rPr>
              <a:t>《</a:t>
            </a:r>
            <a:r>
              <a:rPr lang="zh-CN" altLang="en-US" smtClean="0">
                <a:solidFill>
                  <a:srgbClr val="CC0000"/>
                </a:solidFill>
              </a:rPr>
              <a:t>计算机系统结构：一种量化的研究方法</a:t>
            </a:r>
            <a:r>
              <a:rPr lang="en-US" altLang="zh-CN" smtClean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zh-CN" altLang="en-US" smtClean="0">
                <a:solidFill>
                  <a:srgbClr val="CC0000"/>
                </a:solidFill>
              </a:rPr>
              <a:t>第三版</a:t>
            </a:r>
            <a:r>
              <a:rPr lang="en-US" altLang="zh-CN" smtClean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lang="en-US" altLang="zh-CN" smtClean="0">
                <a:solidFill>
                  <a:srgbClr val="CC0000"/>
                </a:solidFill>
              </a:rPr>
              <a:t>》</a:t>
            </a:r>
            <a:r>
              <a:rPr lang="zh-CN" altLang="en-US" smtClean="0"/>
              <a:t>中用很大篇幅详细介绍</a:t>
            </a:r>
            <a:r>
              <a:rPr lang="en-US" altLang="zh-CN" smtClean="0"/>
              <a:t>Google</a:t>
            </a:r>
            <a:r>
              <a:rPr lang="zh-CN" altLang="en-US" smtClean="0"/>
              <a:t>机群之后，它就变成了大型机群成功应用的典范。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Hennessy</a:t>
            </a:r>
            <a:r>
              <a:rPr lang="zh-CN" altLang="en-US" smtClean="0"/>
              <a:t>教授既是</a:t>
            </a:r>
            <a:r>
              <a:rPr lang="en-US" altLang="zh-CN" smtClean="0"/>
              <a:t>Stanford</a:t>
            </a:r>
            <a:r>
              <a:rPr lang="zh-CN" altLang="en-US" smtClean="0"/>
              <a:t>大学的校长，又是</a:t>
            </a:r>
            <a:r>
              <a:rPr lang="en-US" altLang="zh-CN" smtClean="0"/>
              <a:t>Google</a:t>
            </a:r>
            <a:r>
              <a:rPr lang="zh-CN" altLang="en-US" smtClean="0"/>
              <a:t>公司的董事。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Google</a:t>
            </a:r>
            <a:r>
              <a:rPr lang="zh-CN" altLang="en-US" smtClean="0"/>
              <a:t>机群能否称得上严格意义上的机群，在国外也有争议。但无论是否是机群，对</a:t>
            </a:r>
            <a:r>
              <a:rPr lang="en-US" altLang="zh-CN" smtClean="0"/>
              <a:t>Google</a:t>
            </a:r>
            <a:r>
              <a:rPr lang="zh-CN" altLang="en-US" smtClean="0"/>
              <a:t>而言没有太多意义。因为它已成功的解决了一个大计算量、大存储量、高实时性的应用需求，并且多年来工作得很好。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24099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9.7  </a:t>
            </a:r>
            <a:r>
              <a:rPr lang="zh-CN" altLang="en-US" sz="3800">
                <a:ea typeface="楷体_GB2312" pitchFamily="49" charset="-122"/>
              </a:rPr>
              <a:t>网格</a:t>
            </a:r>
            <a:endParaRPr lang="zh-CN" altLang="en-US" sz="38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592070-DCEF-4F07-B68C-FC58CA747DF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9.1 </a:t>
            </a:r>
            <a:r>
              <a:rPr lang="zh-CN" altLang="en-US" smtClean="0"/>
              <a:t>计算机体系结构的</a:t>
            </a:r>
            <a:r>
              <a:rPr lang="zh-CN" altLang="en-US" smtClean="0">
                <a:solidFill>
                  <a:srgbClr val="CC0000"/>
                </a:solidFill>
              </a:rPr>
              <a:t>并行性</a:t>
            </a:r>
          </a:p>
        </p:txBody>
      </p:sp>
      <p:grpSp>
        <p:nvGrpSpPr>
          <p:cNvPr id="17412" name="Group 45"/>
          <p:cNvGrpSpPr>
            <a:grpSpLocks/>
          </p:cNvGrpSpPr>
          <p:nvPr/>
        </p:nvGrpSpPr>
        <p:grpSpPr bwMode="auto">
          <a:xfrm>
            <a:off x="2154238" y="836613"/>
            <a:ext cx="4362450" cy="1358900"/>
            <a:chOff x="0" y="1605"/>
            <a:chExt cx="2748" cy="856"/>
          </a:xfrm>
        </p:grpSpPr>
        <p:sp>
          <p:nvSpPr>
            <p:cNvPr id="17441" name="Text Box 7"/>
            <p:cNvSpPr txBox="1">
              <a:spLocks noChangeAspect="1" noChangeArrowheads="1"/>
            </p:cNvSpPr>
            <p:nvPr/>
          </p:nvSpPr>
          <p:spPr bwMode="auto">
            <a:xfrm>
              <a:off x="551" y="2144"/>
              <a:ext cx="2197" cy="31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共 享 内 存</a:t>
              </a:r>
              <a:endParaRPr lang="zh-CN" altLang="en-US" sz="2400">
                <a:latin typeface="Arial" charset="0"/>
              </a:endParaRPr>
            </a:p>
          </p:txBody>
        </p:sp>
        <p:sp>
          <p:nvSpPr>
            <p:cNvPr id="17442" name="Text Box 8"/>
            <p:cNvSpPr txBox="1">
              <a:spLocks noChangeAspect="1" noChangeArrowheads="1"/>
            </p:cNvSpPr>
            <p:nvPr/>
          </p:nvSpPr>
          <p:spPr bwMode="auto">
            <a:xfrm>
              <a:off x="551" y="1615"/>
              <a:ext cx="365" cy="3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P</a:t>
              </a:r>
              <a:endParaRPr lang="en-US" altLang="zh-CN" sz="2400">
                <a:latin typeface="Arial" charset="0"/>
              </a:endParaRPr>
            </a:p>
          </p:txBody>
        </p:sp>
        <p:sp>
          <p:nvSpPr>
            <p:cNvPr id="17443" name="Text Box 9"/>
            <p:cNvSpPr txBox="1">
              <a:spLocks noChangeAspect="1" noChangeArrowheads="1"/>
            </p:cNvSpPr>
            <p:nvPr/>
          </p:nvSpPr>
          <p:spPr bwMode="auto">
            <a:xfrm>
              <a:off x="1039" y="1615"/>
              <a:ext cx="366" cy="3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P</a:t>
              </a:r>
              <a:endParaRPr lang="en-US" altLang="zh-CN" sz="2400">
                <a:latin typeface="Arial" charset="0"/>
              </a:endParaRPr>
            </a:p>
          </p:txBody>
        </p:sp>
        <p:sp>
          <p:nvSpPr>
            <p:cNvPr id="17444" name="Text Box 10"/>
            <p:cNvSpPr txBox="1">
              <a:spLocks noChangeAspect="1" noChangeArrowheads="1"/>
            </p:cNvSpPr>
            <p:nvPr/>
          </p:nvSpPr>
          <p:spPr bwMode="auto">
            <a:xfrm>
              <a:off x="1893" y="1615"/>
              <a:ext cx="366" cy="3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P</a:t>
              </a:r>
              <a:endParaRPr lang="en-US" altLang="zh-CN" sz="2400">
                <a:latin typeface="Arial" charset="0"/>
              </a:endParaRPr>
            </a:p>
          </p:txBody>
        </p:sp>
        <p:sp>
          <p:nvSpPr>
            <p:cNvPr id="17445" name="Text Box 11"/>
            <p:cNvSpPr txBox="1">
              <a:spLocks noChangeAspect="1" noChangeArrowheads="1"/>
            </p:cNvSpPr>
            <p:nvPr/>
          </p:nvSpPr>
          <p:spPr bwMode="auto">
            <a:xfrm>
              <a:off x="2382" y="1615"/>
              <a:ext cx="365" cy="321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en-US" altLang="zh-CN" sz="2400"/>
                <a:t>P</a:t>
              </a:r>
              <a:endParaRPr lang="en-US" altLang="zh-CN" sz="2400">
                <a:latin typeface="Arial" charset="0"/>
              </a:endParaRPr>
            </a:p>
          </p:txBody>
        </p:sp>
        <p:sp>
          <p:nvSpPr>
            <p:cNvPr id="17446" name="Line 12"/>
            <p:cNvSpPr>
              <a:spLocks noChangeAspect="1" noChangeShapeType="1"/>
            </p:cNvSpPr>
            <p:nvPr/>
          </p:nvSpPr>
          <p:spPr bwMode="auto">
            <a:xfrm>
              <a:off x="1527" y="1797"/>
              <a:ext cx="244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7" name="Line 13"/>
            <p:cNvSpPr>
              <a:spLocks noChangeAspect="1" noChangeShapeType="1"/>
            </p:cNvSpPr>
            <p:nvPr/>
          </p:nvSpPr>
          <p:spPr bwMode="auto">
            <a:xfrm>
              <a:off x="733" y="1932"/>
              <a:ext cx="1" cy="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8" name="Line 14"/>
            <p:cNvSpPr>
              <a:spLocks noChangeAspect="1" noChangeShapeType="1"/>
            </p:cNvSpPr>
            <p:nvPr/>
          </p:nvSpPr>
          <p:spPr bwMode="auto">
            <a:xfrm>
              <a:off x="1222" y="1932"/>
              <a:ext cx="1" cy="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49" name="Line 15"/>
            <p:cNvSpPr>
              <a:spLocks noChangeAspect="1" noChangeShapeType="1"/>
            </p:cNvSpPr>
            <p:nvPr/>
          </p:nvSpPr>
          <p:spPr bwMode="auto">
            <a:xfrm>
              <a:off x="2075" y="1932"/>
              <a:ext cx="1" cy="2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0" name="Line 16"/>
            <p:cNvSpPr>
              <a:spLocks noChangeAspect="1" noChangeShapeType="1"/>
            </p:cNvSpPr>
            <p:nvPr/>
          </p:nvSpPr>
          <p:spPr bwMode="auto">
            <a:xfrm>
              <a:off x="2564" y="1932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51" name="Text Box 17"/>
            <p:cNvSpPr txBox="1">
              <a:spLocks noChangeAspect="1" noChangeArrowheads="1"/>
            </p:cNvSpPr>
            <p:nvPr/>
          </p:nvSpPr>
          <p:spPr bwMode="auto">
            <a:xfrm>
              <a:off x="0" y="1605"/>
              <a:ext cx="4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>
                <a:spcBef>
                  <a:spcPct val="0"/>
                </a:spcBef>
              </a:pPr>
              <a:r>
                <a:rPr lang="en-US" altLang="zh-CN" sz="2400"/>
                <a:t>CPU</a:t>
              </a:r>
              <a:endParaRPr lang="en-US" altLang="zh-CN" sz="2400">
                <a:latin typeface="Arial" charset="0"/>
              </a:endParaRPr>
            </a:p>
          </p:txBody>
        </p:sp>
        <p:sp>
          <p:nvSpPr>
            <p:cNvPr id="17452" name="Line 18"/>
            <p:cNvSpPr>
              <a:spLocks noChangeAspect="1" noChangeShapeType="1"/>
            </p:cNvSpPr>
            <p:nvPr/>
          </p:nvSpPr>
          <p:spPr bwMode="auto">
            <a:xfrm>
              <a:off x="234" y="1816"/>
              <a:ext cx="2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13" name="Text Box 20"/>
          <p:cNvSpPr txBox="1">
            <a:spLocks noChangeAspect="1" noChangeArrowheads="1"/>
          </p:cNvSpPr>
          <p:nvPr/>
        </p:nvSpPr>
        <p:spPr bwMode="auto">
          <a:xfrm>
            <a:off x="3203575" y="2349500"/>
            <a:ext cx="2922588" cy="506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多处理器系统</a:t>
            </a:r>
            <a:endParaRPr lang="zh-CN" alt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4" name="Text Box 33"/>
          <p:cNvSpPr txBox="1">
            <a:spLocks noChangeAspect="1" noChangeArrowheads="1"/>
          </p:cNvSpPr>
          <p:nvPr/>
        </p:nvSpPr>
        <p:spPr bwMode="auto">
          <a:xfrm>
            <a:off x="3348038" y="5876925"/>
            <a:ext cx="2808287" cy="504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多计算机系统</a:t>
            </a:r>
            <a:endParaRPr lang="zh-CN" altLang="en-US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7415" name="Group 46"/>
          <p:cNvGrpSpPr>
            <a:grpSpLocks/>
          </p:cNvGrpSpPr>
          <p:nvPr/>
        </p:nvGrpSpPr>
        <p:grpSpPr bwMode="auto">
          <a:xfrm>
            <a:off x="1403350" y="3429000"/>
            <a:ext cx="5256213" cy="2255838"/>
            <a:chOff x="2336" y="1041"/>
            <a:chExt cx="3311" cy="1421"/>
          </a:xfrm>
        </p:grpSpPr>
        <p:sp>
          <p:nvSpPr>
            <p:cNvPr id="17417" name="Text Box 6"/>
            <p:cNvSpPr txBox="1">
              <a:spLocks noChangeAspect="1" noChangeArrowheads="1"/>
            </p:cNvSpPr>
            <p:nvPr/>
          </p:nvSpPr>
          <p:spPr bwMode="auto">
            <a:xfrm>
              <a:off x="2336" y="1041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>
                <a:spcBef>
                  <a:spcPct val="0"/>
                </a:spcBef>
              </a:pPr>
              <a:r>
                <a:rPr lang="zh-CN" altLang="en-US" sz="2400"/>
                <a:t>私有内存</a:t>
              </a:r>
              <a:endParaRPr lang="zh-CN" altLang="en-US" sz="2400">
                <a:latin typeface="Arial" charset="0"/>
              </a:endParaRPr>
            </a:p>
          </p:txBody>
        </p:sp>
        <p:grpSp>
          <p:nvGrpSpPr>
            <p:cNvPr id="17418" name="Group 44"/>
            <p:cNvGrpSpPr>
              <a:grpSpLocks/>
            </p:cNvGrpSpPr>
            <p:nvPr/>
          </p:nvGrpSpPr>
          <p:grpSpPr bwMode="auto">
            <a:xfrm>
              <a:off x="2653" y="1086"/>
              <a:ext cx="2994" cy="1376"/>
              <a:chOff x="2653" y="1086"/>
              <a:chExt cx="2994" cy="1376"/>
            </a:xfrm>
          </p:grpSpPr>
          <p:sp>
            <p:nvSpPr>
              <p:cNvPr id="17419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3289" y="2146"/>
                <a:ext cx="2358" cy="316"/>
              </a:xfrm>
              <a:prstGeom prst="rect">
                <a:avLst/>
              </a:prstGeom>
              <a:solidFill>
                <a:srgbClr val="CCFF66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基于消息传递的互连网络</a:t>
                </a:r>
                <a:endParaRPr lang="zh-CN" altLang="en-US" sz="2400">
                  <a:latin typeface="Arial" charset="0"/>
                </a:endParaRPr>
              </a:p>
            </p:txBody>
          </p:sp>
          <p:sp>
            <p:nvSpPr>
              <p:cNvPr id="17420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359" y="1615"/>
                <a:ext cx="366" cy="320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P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2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46" y="1615"/>
                <a:ext cx="367" cy="320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P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22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4701" y="1615"/>
                <a:ext cx="367" cy="321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P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23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5190" y="1615"/>
                <a:ext cx="365" cy="321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P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24" name="Line 26"/>
              <p:cNvSpPr>
                <a:spLocks noChangeAspect="1" noChangeShapeType="1"/>
              </p:cNvSpPr>
              <p:nvPr/>
            </p:nvSpPr>
            <p:spPr bwMode="auto">
              <a:xfrm>
                <a:off x="4336" y="1752"/>
                <a:ext cx="244" cy="1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5" name="Line 27"/>
              <p:cNvSpPr>
                <a:spLocks noChangeAspect="1" noChangeShapeType="1"/>
              </p:cNvSpPr>
              <p:nvPr/>
            </p:nvSpPr>
            <p:spPr bwMode="auto">
              <a:xfrm>
                <a:off x="3542" y="1934"/>
                <a:ext cx="1" cy="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6" name="Line 28"/>
              <p:cNvSpPr>
                <a:spLocks noChangeAspect="1" noChangeShapeType="1"/>
              </p:cNvSpPr>
              <p:nvPr/>
            </p:nvSpPr>
            <p:spPr bwMode="auto">
              <a:xfrm>
                <a:off x="4030" y="1932"/>
                <a:ext cx="0" cy="2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7" name="Line 29"/>
              <p:cNvSpPr>
                <a:spLocks noChangeAspect="1" noChangeShapeType="1"/>
              </p:cNvSpPr>
              <p:nvPr/>
            </p:nvSpPr>
            <p:spPr bwMode="auto">
              <a:xfrm>
                <a:off x="4884" y="1934"/>
                <a:ext cx="1" cy="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8" name="Line 30"/>
              <p:cNvSpPr>
                <a:spLocks noChangeAspect="1" noChangeShapeType="1"/>
              </p:cNvSpPr>
              <p:nvPr/>
            </p:nvSpPr>
            <p:spPr bwMode="auto">
              <a:xfrm>
                <a:off x="5373" y="1932"/>
                <a:ext cx="1" cy="2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29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2653" y="1605"/>
                <a:ext cx="587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r">
                  <a:spcBef>
                    <a:spcPct val="0"/>
                  </a:spcBef>
                </a:pPr>
                <a:r>
                  <a:rPr lang="en-US" altLang="zh-CN" sz="2400"/>
                  <a:t>CPU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30" name="Line 32"/>
              <p:cNvSpPr>
                <a:spLocks noChangeAspect="1" noChangeShapeType="1"/>
              </p:cNvSpPr>
              <p:nvPr/>
            </p:nvSpPr>
            <p:spPr bwMode="auto">
              <a:xfrm>
                <a:off x="3043" y="1818"/>
                <a:ext cx="24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31" name="Text Box 34"/>
              <p:cNvSpPr txBox="1">
                <a:spLocks noChangeAspect="1" noChangeArrowheads="1"/>
              </p:cNvSpPr>
              <p:nvPr/>
            </p:nvSpPr>
            <p:spPr bwMode="auto">
              <a:xfrm>
                <a:off x="3359" y="1086"/>
                <a:ext cx="366" cy="32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M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32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846" y="1086"/>
                <a:ext cx="367" cy="32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M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33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701" y="1086"/>
                <a:ext cx="367" cy="32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M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34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5190" y="1086"/>
                <a:ext cx="365" cy="321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/>
                  <a:t>M</a:t>
                </a:r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17435" name="Line 38"/>
              <p:cNvSpPr>
                <a:spLocks noChangeAspect="1" noChangeShapeType="1"/>
              </p:cNvSpPr>
              <p:nvPr/>
            </p:nvSpPr>
            <p:spPr bwMode="auto">
              <a:xfrm>
                <a:off x="4336" y="1253"/>
                <a:ext cx="243" cy="1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36" name="Line 39"/>
              <p:cNvSpPr>
                <a:spLocks noChangeAspect="1" noChangeShapeType="1"/>
              </p:cNvSpPr>
              <p:nvPr/>
            </p:nvSpPr>
            <p:spPr bwMode="auto">
              <a:xfrm>
                <a:off x="3542" y="1405"/>
                <a:ext cx="1" cy="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37" name="Line 40"/>
              <p:cNvSpPr>
                <a:spLocks noChangeAspect="1" noChangeShapeType="1"/>
              </p:cNvSpPr>
              <p:nvPr/>
            </p:nvSpPr>
            <p:spPr bwMode="auto">
              <a:xfrm>
                <a:off x="4030" y="1404"/>
                <a:ext cx="0" cy="21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38" name="Line 41"/>
              <p:cNvSpPr>
                <a:spLocks noChangeAspect="1" noChangeShapeType="1"/>
              </p:cNvSpPr>
              <p:nvPr/>
            </p:nvSpPr>
            <p:spPr bwMode="auto">
              <a:xfrm>
                <a:off x="4884" y="1404"/>
                <a:ext cx="1" cy="21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39" name="Line 42"/>
              <p:cNvSpPr>
                <a:spLocks noChangeAspect="1" noChangeShapeType="1"/>
              </p:cNvSpPr>
              <p:nvPr/>
            </p:nvSpPr>
            <p:spPr bwMode="auto">
              <a:xfrm>
                <a:off x="5373" y="1404"/>
                <a:ext cx="1" cy="21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40" name="Line 43"/>
              <p:cNvSpPr>
                <a:spLocks noChangeAspect="1" noChangeShapeType="1"/>
              </p:cNvSpPr>
              <p:nvPr/>
            </p:nvSpPr>
            <p:spPr bwMode="auto">
              <a:xfrm>
                <a:off x="3043" y="1289"/>
                <a:ext cx="24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16" name="AutoShape 4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5325" y="333375"/>
            <a:ext cx="504825" cy="503238"/>
          </a:xfrm>
          <a:prstGeom prst="actionButtonReturn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8506AA-2636-40AB-9F5F-02FF4B117EEC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9.7 </a:t>
            </a:r>
            <a:r>
              <a:rPr lang="zh-CN" altLang="en-US" smtClean="0"/>
              <a:t>网格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网格</a:t>
            </a:r>
            <a:r>
              <a:rPr lang="zh-CN" altLang="en-US" smtClean="0"/>
              <a:t>连接的是一组</a:t>
            </a:r>
            <a:r>
              <a:rPr lang="zh-CN" altLang="en-US" smtClean="0">
                <a:solidFill>
                  <a:srgbClr val="0000FF"/>
                </a:solidFill>
              </a:rPr>
              <a:t>相关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并不信任的</a:t>
            </a:r>
            <a:r>
              <a:rPr lang="zh-CN" altLang="en-US" smtClean="0"/>
              <a:t>计算机，它的运作更像一个计算</a:t>
            </a:r>
            <a:r>
              <a:rPr lang="zh-CN" altLang="en-US" smtClean="0">
                <a:solidFill>
                  <a:srgbClr val="FF0066"/>
                </a:solidFill>
              </a:rPr>
              <a:t>公共设施</a:t>
            </a:r>
            <a:r>
              <a:rPr lang="zh-CN" altLang="en-US" smtClean="0"/>
              <a:t>而不是一个独立的计算机，网格通常比机群支持更多</a:t>
            </a:r>
            <a:r>
              <a:rPr lang="zh-CN" altLang="en-US" smtClean="0">
                <a:solidFill>
                  <a:srgbClr val="FF0000"/>
                </a:solidFill>
              </a:rPr>
              <a:t>不同类型</a:t>
            </a:r>
            <a:r>
              <a:rPr lang="zh-CN" altLang="en-US" smtClean="0"/>
              <a:t>的计算机集合。</a:t>
            </a:r>
          </a:p>
          <a:p>
            <a:pPr eaLnBrk="1" hangingPunct="1"/>
            <a:r>
              <a:rPr lang="zh-CN" altLang="en-US" smtClean="0"/>
              <a:t>网格试图实现互联网上所有资源的全面连通。</a:t>
            </a:r>
          </a:p>
          <a:p>
            <a:pPr eaLnBrk="1" hangingPunct="1"/>
            <a:r>
              <a:rPr lang="zh-CN" altLang="en-US" smtClean="0"/>
              <a:t>网格是利用互联网把地理上广泛分布的各种资源（包括计算资源、存储资源、带宽资源、软件资源、数据资源、信息资源、知识资源等）连成一个逻辑整体，即一台虚拟超级计算机，为用户提供一体化信息和应用服务（计算、存储、访问等）。</a:t>
            </a:r>
          </a:p>
          <a:p>
            <a:pPr lvl="1" eaLnBrk="1" hangingPunct="1"/>
            <a:r>
              <a:rPr lang="zh-CN" altLang="en-US" smtClean="0"/>
              <a:t>数据处理能力超强；</a:t>
            </a:r>
          </a:p>
          <a:p>
            <a:pPr lvl="1" eaLnBrk="1" hangingPunct="1"/>
            <a:r>
              <a:rPr lang="zh-CN" altLang="en-US" smtClean="0"/>
              <a:t>能充分利用网上的闲置处理能力。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26147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9.8  </a:t>
            </a:r>
            <a:r>
              <a:rPr lang="zh-CN" altLang="en-US" sz="3800">
                <a:ea typeface="楷体_GB2312" pitchFamily="49" charset="-122"/>
              </a:rPr>
              <a:t>并行处理面临的挑战</a:t>
            </a:r>
            <a:endParaRPr lang="zh-CN" altLang="en-US" sz="38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785225" cy="6264275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【</a:t>
            </a:r>
            <a:r>
              <a:rPr lang="zh-CN" altLang="en-US" smtClean="0">
                <a:solidFill>
                  <a:srgbClr val="CC0066"/>
                </a:solidFill>
              </a:rPr>
              <a:t>例</a:t>
            </a:r>
            <a:r>
              <a:rPr lang="en-US" altLang="zh-CN" smtClean="0">
                <a:solidFill>
                  <a:srgbClr val="CC0066"/>
                </a:solidFill>
              </a:rPr>
              <a:t>9.6】</a:t>
            </a:r>
            <a:r>
              <a:rPr lang="zh-CN" altLang="en-US" smtClean="0"/>
              <a:t>假设要用</a:t>
            </a:r>
            <a:r>
              <a:rPr lang="en-US" altLang="zh-CN" smtClean="0"/>
              <a:t>100</a:t>
            </a:r>
            <a:r>
              <a:rPr lang="zh-CN" altLang="en-US" smtClean="0"/>
              <a:t>个处理器获得</a:t>
            </a:r>
            <a:r>
              <a:rPr lang="en-US" altLang="zh-CN" smtClean="0"/>
              <a:t>50</a:t>
            </a:r>
            <a:r>
              <a:rPr lang="zh-CN" altLang="en-US" smtClean="0"/>
              <a:t>倍的加速比。那么原来的计算中串行部分该占多大比例</a:t>
            </a:r>
            <a:r>
              <a:rPr lang="en-US" altLang="zh-CN" smtClean="0"/>
              <a:t>?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【</a:t>
            </a:r>
            <a:r>
              <a:rPr lang="zh-CN" altLang="en-US" smtClean="0">
                <a:solidFill>
                  <a:srgbClr val="0000FF"/>
                </a:solidFill>
              </a:rPr>
              <a:t>解</a:t>
            </a:r>
            <a:r>
              <a:rPr lang="en-US" altLang="zh-CN" smtClean="0">
                <a:solidFill>
                  <a:srgbClr val="0000FF"/>
                </a:solidFill>
              </a:rPr>
              <a:t>】</a:t>
            </a:r>
            <a:r>
              <a:rPr lang="zh-CN" altLang="en-US" smtClean="0"/>
              <a:t>根据</a:t>
            </a:r>
            <a:r>
              <a:rPr lang="en-US" altLang="zh-CN" smtClean="0"/>
              <a:t>Amdahl</a:t>
            </a:r>
            <a:r>
              <a:rPr lang="zh-CN" altLang="en-US" smtClean="0"/>
              <a:t>定律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mtClean="0"/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0.5×</a:t>
            </a:r>
            <a:r>
              <a:rPr lang="zh-CN" altLang="en-US" smtClean="0"/>
              <a:t>并行部分所占比例</a:t>
            </a:r>
            <a:r>
              <a:rPr lang="en-US" altLang="zh-CN" smtClean="0"/>
              <a:t>+50×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en-US" altLang="zh-CN" smtClean="0"/>
              <a:t>1-</a:t>
            </a:r>
            <a:r>
              <a:rPr lang="zh-CN" altLang="en-US" smtClean="0"/>
              <a:t>并行部分所占比例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=1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49.5×</a:t>
            </a:r>
            <a:r>
              <a:rPr lang="zh-CN" altLang="en-US" smtClean="0"/>
              <a:t>并行部分所占比例＝</a:t>
            </a:r>
            <a:r>
              <a:rPr lang="en-US" altLang="zh-CN" smtClean="0"/>
              <a:t>49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并行部分所占比例＝</a:t>
            </a:r>
            <a:r>
              <a:rPr lang="en-US" altLang="zh-CN" smtClean="0"/>
              <a:t>0.9899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【</a:t>
            </a:r>
            <a:r>
              <a:rPr lang="zh-CN" altLang="en-US" smtClean="0">
                <a:solidFill>
                  <a:srgbClr val="0000FF"/>
                </a:solidFill>
              </a:rPr>
              <a:t>结论</a:t>
            </a:r>
            <a:r>
              <a:rPr lang="en-US" altLang="zh-CN" smtClean="0">
                <a:solidFill>
                  <a:srgbClr val="0000FF"/>
                </a:solidFill>
              </a:rPr>
              <a:t>】</a:t>
            </a:r>
            <a:r>
              <a:rPr lang="zh-CN" altLang="en-US" smtClean="0"/>
              <a:t>当原程序中仅有</a:t>
            </a:r>
            <a:r>
              <a:rPr lang="en-US" altLang="zh-CN" smtClean="0"/>
              <a:t>1.01</a:t>
            </a:r>
            <a:r>
              <a:rPr lang="zh-CN" altLang="en-US" smtClean="0"/>
              <a:t>％的串行部分时，就已使得</a:t>
            </a:r>
            <a:r>
              <a:rPr lang="en-US" altLang="zh-CN" smtClean="0"/>
              <a:t>100</a:t>
            </a:r>
            <a:r>
              <a:rPr lang="zh-CN" altLang="en-US" smtClean="0"/>
              <a:t>个处理器并行工作的加速比快速下降为</a:t>
            </a:r>
            <a:r>
              <a:rPr lang="en-US" altLang="zh-CN" smtClean="0"/>
              <a:t>50</a:t>
            </a:r>
            <a:r>
              <a:rPr lang="zh-CN" altLang="en-US" smtClean="0"/>
              <a:t>。 </a:t>
            </a:r>
            <a:endParaRPr lang="en-US" altLang="zh-CN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23913" y="1673225"/>
          <a:ext cx="74199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3632040" imgH="622080" progId="Equation.3">
                  <p:embed/>
                </p:oleObj>
              </mc:Choice>
              <mc:Fallback>
                <p:oleObj name="公式" r:id="rId3" imgW="363204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673225"/>
                        <a:ext cx="741997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900113" y="2897188"/>
          <a:ext cx="712946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3327120" imgH="596880" progId="Equation.3">
                  <p:embed/>
                </p:oleObj>
              </mc:Choice>
              <mc:Fallback>
                <p:oleObj name="公式" r:id="rId5" imgW="332712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97188"/>
                        <a:ext cx="7129462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85225" cy="6408738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【</a:t>
            </a:r>
            <a:r>
              <a:rPr lang="zh-CN" altLang="en-US" dirty="0" smtClean="0">
                <a:solidFill>
                  <a:srgbClr val="CC0066"/>
                </a:solidFill>
              </a:rPr>
              <a:t>例</a:t>
            </a:r>
            <a:r>
              <a:rPr lang="en-US" altLang="zh-CN" dirty="0" smtClean="0">
                <a:solidFill>
                  <a:srgbClr val="CC0066"/>
                </a:solidFill>
              </a:rPr>
              <a:t>9.7】</a:t>
            </a:r>
            <a:r>
              <a:rPr lang="zh-CN" altLang="en-US" dirty="0" smtClean="0"/>
              <a:t>假设有一个应用程序在一台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个处理器的多处理器系统上运行，该处理器访问一个远程存储器需要</a:t>
            </a:r>
            <a:r>
              <a:rPr lang="en-US" altLang="zh-CN" dirty="0" smtClean="0"/>
              <a:t>100ns</a:t>
            </a:r>
            <a:r>
              <a:rPr lang="zh-CN" altLang="en-US" dirty="0" smtClean="0"/>
              <a:t>；除了涉及通信的存储器访问外，所有访问都命中本地存储系统，执行远程访问时处理器会阻塞；处理器的时钟频率为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。如果基本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（假设所有的访问命中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，那么多处理器在没有远程访问时比只有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％的指令涉及远程访问时能快多少</a:t>
            </a:r>
            <a:r>
              <a:rPr lang="en-US" altLang="zh-CN" dirty="0" smtClean="0"/>
              <a:t>?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解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zh-CN" altLang="en-US" dirty="0" smtClean="0"/>
              <a:t>有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％远程访问的多处理器的</a:t>
            </a:r>
            <a:r>
              <a:rPr lang="en-US" altLang="zh-CN" dirty="0" smtClean="0"/>
              <a:t>CPI</a:t>
            </a:r>
            <a:r>
              <a:rPr lang="zh-CN" altLang="en-US" dirty="0" smtClean="0"/>
              <a:t>是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＝基本</a:t>
            </a:r>
            <a:r>
              <a:rPr lang="en-US" altLang="zh-CN" dirty="0" smtClean="0"/>
              <a:t>CPI</a:t>
            </a:r>
            <a:r>
              <a:rPr lang="zh-CN" altLang="en-US" dirty="0" smtClean="0"/>
              <a:t>＋远程请求率</a:t>
            </a:r>
            <a:r>
              <a:rPr lang="en-US" altLang="zh-CN" dirty="0" smtClean="0"/>
              <a:t>×</a:t>
            </a:r>
            <a:r>
              <a:rPr lang="zh-CN" altLang="en-US" dirty="0" smtClean="0"/>
              <a:t>远程请求开销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 smtClean="0"/>
              <a:t>               ＝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＋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％</a:t>
            </a:r>
            <a:r>
              <a:rPr lang="en-US" altLang="zh-CN" dirty="0" smtClean="0"/>
              <a:t>×</a:t>
            </a:r>
            <a:r>
              <a:rPr lang="zh-CN" altLang="en-US" dirty="0" smtClean="0"/>
              <a:t>远程请求开销</a:t>
            </a:r>
          </a:p>
          <a:p>
            <a:pPr marL="0" indent="0" eaLnBrk="1" hangingPunct="1">
              <a:spcBef>
                <a:spcPct val="7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dirty="0" smtClean="0"/>
              <a:t>   ∵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        CPI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l.5</a:t>
            </a:r>
          </a:p>
          <a:p>
            <a:pPr marL="0" indent="0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   ∴ </a:t>
            </a:r>
            <a:r>
              <a:rPr lang="zh-CN" altLang="en-US" dirty="0" smtClean="0"/>
              <a:t>全部为本地调用的多处理器将会快</a:t>
            </a:r>
            <a:r>
              <a:rPr lang="en-US" altLang="zh-CN" dirty="0" smtClean="0"/>
              <a:t>1.5/0.5</a:t>
            </a:r>
            <a:r>
              <a:rPr lang="zh-CN" altLang="en-US" dirty="0" smtClean="0"/>
              <a:t>＝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900113" y="4797425"/>
          <a:ext cx="777716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3898800" imgH="622080" progId="Equation.3">
                  <p:embed/>
                </p:oleObj>
              </mc:Choice>
              <mc:Fallback>
                <p:oleObj name="公式" r:id="rId3" imgW="3898800" imgH="622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7777162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smtClean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9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smtClean="0">
                <a:solidFill>
                  <a:srgbClr val="FF66FF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zh-CN" altLang="en-US" sz="4000" b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 smtClean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36035" name="Rectangle 3"/>
          <p:cNvSpPr>
            <a:spLocks noChangeArrowheads="1"/>
          </p:cNvSpPr>
          <p:nvPr/>
        </p:nvSpPr>
        <p:spPr bwMode="auto">
          <a:xfrm>
            <a:off x="1331913" y="4579938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9.2  </a:t>
            </a:r>
            <a:r>
              <a:rPr lang="zh-CN" altLang="en-US" sz="3800">
                <a:ea typeface="楷体_GB2312" pitchFamily="49" charset="-122"/>
              </a:rPr>
              <a:t>计算机体系结构的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分类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33367</TotalTime>
  <Words>4879</Words>
  <Application>Microsoft Office PowerPoint</Application>
  <PresentationFormat>全屏显示(4:3)</PresentationFormat>
  <Paragraphs>1032</Paragraphs>
  <Slides>83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黑体</vt:lpstr>
      <vt:lpstr>华文行楷</vt:lpstr>
      <vt:lpstr>楷体_GB2312</vt:lpstr>
      <vt:lpstr>宋体</vt:lpstr>
      <vt:lpstr>Arial</vt:lpstr>
      <vt:lpstr>Arial Black</vt:lpstr>
      <vt:lpstr>Courier New</vt:lpstr>
      <vt:lpstr>Symbol</vt:lpstr>
      <vt:lpstr>Times New Roman</vt:lpstr>
      <vt:lpstr>Wingdings</vt:lpstr>
      <vt:lpstr>Pixel</vt:lpstr>
      <vt:lpstr>1_Pixel</vt:lpstr>
      <vt:lpstr>公式</vt:lpstr>
      <vt:lpstr>Visio</vt:lpstr>
      <vt:lpstr>PowerPoint 演示文稿</vt:lpstr>
      <vt:lpstr>第9章  并行体系结构</vt:lpstr>
      <vt:lpstr>PowerPoint 演示文稿</vt:lpstr>
      <vt:lpstr>9.1 计算机体系结构的并行性</vt:lpstr>
      <vt:lpstr>9.1 计算机体系结构的并行性</vt:lpstr>
      <vt:lpstr>9.1 计算机体系结构的并行性</vt:lpstr>
      <vt:lpstr>9.1 计算机体系结构的并行性</vt:lpstr>
      <vt:lpstr>9.1 计算机体系结构的并行性</vt:lpstr>
      <vt:lpstr>PowerPoint 演示文稿</vt:lpstr>
      <vt:lpstr>9.2 计算机体系结构的分类</vt:lpstr>
      <vt:lpstr>PowerPoint 演示文稿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9.3 阵列处理机和向量处理机</vt:lpstr>
      <vt:lpstr>PowerPoint 演示文稿</vt:lpstr>
      <vt:lpstr>9.4 互连网络      一、基本概念</vt:lpstr>
      <vt:lpstr>9.4 互连网络      二、网络拓扑结构</vt:lpstr>
      <vt:lpstr>9.4 互连网络      二、网络拓扑结构：总线</vt:lpstr>
      <vt:lpstr>9.4 互连网络      二、网络拓扑结构：总线</vt:lpstr>
      <vt:lpstr>9.4 互连网络     二、网络拓扑结构: 集中式交换网络</vt:lpstr>
      <vt:lpstr>9.4 互连网络     二、网络拓扑结构: 集中式交换网络</vt:lpstr>
      <vt:lpstr>9.4 互连网络     二、网络拓扑结构: 集中式交换网络</vt:lpstr>
      <vt:lpstr>9.4 互连网络     二、网络拓扑结构: 集中式交换网络</vt:lpstr>
      <vt:lpstr>9.4 互连网络     二、网络拓扑结构: 集中式交换网络</vt:lpstr>
      <vt:lpstr>9.4 互连网络     二、网络拓扑结构: 集中式交换网络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9.4 互连网络     二、网络拓扑结构: 分布式交换网络</vt:lpstr>
      <vt:lpstr>PowerPoint 演示文稿</vt:lpstr>
      <vt:lpstr>9.4 互连网络     三、常用的互连模式和互连网络</vt:lpstr>
      <vt:lpstr>9.4 互连网络     三、常用的互连模式和互连网络</vt:lpstr>
      <vt:lpstr>PowerPoint 演示文稿</vt:lpstr>
      <vt:lpstr>9.5 多处理器系统</vt:lpstr>
      <vt:lpstr>9.5 多处理器系统</vt:lpstr>
      <vt:lpstr>9.5 多处理器系统</vt:lpstr>
      <vt:lpstr>9.5 多处理器系统</vt:lpstr>
      <vt:lpstr>9.5 多处理器系统      一、UMA对称多处理器系统</vt:lpstr>
      <vt:lpstr>9.5 多处理器系统      一、UMA对称多处理器系统</vt:lpstr>
      <vt:lpstr>9.5 多处理器系统      一、UMA对称多处理器系统</vt:lpstr>
      <vt:lpstr>9.5 多处理器系统      一、UMA对称多处理器系统</vt:lpstr>
      <vt:lpstr>9.5 多处理器系统      一、UMA对称多处理器系统</vt:lpstr>
      <vt:lpstr>9.5 多处理器系统      二、NUMA对称多处理器系统</vt:lpstr>
      <vt:lpstr>9.5 多处理器系统      二、NUMA对称多处理器系统</vt:lpstr>
      <vt:lpstr>PowerPoint 演示文稿</vt:lpstr>
      <vt:lpstr>9.6.1 多计算机的概念</vt:lpstr>
      <vt:lpstr>9.6.1 多计算机的概念      1. 体系结构</vt:lpstr>
      <vt:lpstr>9.6.1 多计算机的概念      1. 体系结构</vt:lpstr>
      <vt:lpstr>9.6.1 多计算机的概念      2. 消息传递机制</vt:lpstr>
      <vt:lpstr>9.6.2  MPP：Massively Parallel Processor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机群（集群）</vt:lpstr>
      <vt:lpstr>9.6.3  机群： Google Linux Cluster</vt:lpstr>
      <vt:lpstr>9.6.3  机群： Google Linux Cluster</vt:lpstr>
      <vt:lpstr>9.6.3  机群： Google Linux Cluster</vt:lpstr>
      <vt:lpstr>9.6.3  机群： Google Linux Cluster</vt:lpstr>
      <vt:lpstr>PowerPoint 演示文稿</vt:lpstr>
      <vt:lpstr>9.7 网格</vt:lpstr>
      <vt:lpstr>PowerPoint 演示文稿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第9章 并行体系结构</dc:subject>
  <dc:creator>车向泉</dc:creator>
  <dc:description>9.1 计算机体系结构的并行性_x000d_
9.2 计算机体系结构的分类_x000d_
9.3 阵列处理机和向量处理机_x000d_
9.4 互连网络_x000d_
9.5 多处理机系统_x000d_
9.6 多计算机系统_x000d_
9.7 网格_x000d_
9.8 并行处理面临的挑战</dc:description>
  <cp:lastModifiedBy>车向泉</cp:lastModifiedBy>
  <cp:revision>1456</cp:revision>
  <dcterms:created xsi:type="dcterms:W3CDTF">1601-01-01T00:00:00Z</dcterms:created>
  <dcterms:modified xsi:type="dcterms:W3CDTF">2017-06-26T10:31:41Z</dcterms:modified>
</cp:coreProperties>
</file>