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70" r:id="rId9"/>
    <p:sldId id="262" r:id="rId10"/>
    <p:sldId id="263" r:id="rId11"/>
    <p:sldId id="264" r:id="rId12"/>
    <p:sldId id="272" r:id="rId13"/>
    <p:sldId id="273" r:id="rId14"/>
    <p:sldId id="274" r:id="rId15"/>
    <p:sldId id="271" r:id="rId16"/>
    <p:sldId id="275" r:id="rId17"/>
    <p:sldId id="276" r:id="rId18"/>
    <p:sldId id="277" r:id="rId19"/>
  </p:sldIdLst>
  <p:sldSz cx="341947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720" y="1146"/>
      </p:cViewPr>
      <p:guideLst>
        <p:guide orient="horz" pos="340"/>
        <p:guide pos="10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35" y="176668"/>
            <a:ext cx="2564606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566988"/>
            <a:ext cx="2564606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9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6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57474"/>
            <a:ext cx="737324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57474"/>
            <a:ext cx="2169229" cy="9148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9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89" y="57474"/>
            <a:ext cx="2949297" cy="20865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089" y="266127"/>
            <a:ext cx="2949297" cy="684933"/>
          </a:xfrm>
        </p:spPr>
        <p:txBody>
          <a:bodyPr/>
          <a:lstStyle>
            <a:lvl1pPr>
              <a:defRPr sz="460"/>
            </a:lvl1pPr>
            <a:lvl2pPr>
              <a:defRPr sz="420"/>
            </a:lvl2pPr>
            <a:lvl3pPr>
              <a:defRPr sz="38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3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269125"/>
            <a:ext cx="294929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722415"/>
            <a:ext cx="294929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287367"/>
            <a:ext cx="1453277" cy="68493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287367"/>
            <a:ext cx="1453277" cy="6849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57474"/>
            <a:ext cx="2949297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4" y="264627"/>
            <a:ext cx="144659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4" y="394318"/>
            <a:ext cx="1446598" cy="579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09" y="264627"/>
            <a:ext cx="1453722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09" y="394318"/>
            <a:ext cx="1453722" cy="579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2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1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71967"/>
            <a:ext cx="110287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155428"/>
            <a:ext cx="1731109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323850"/>
            <a:ext cx="110287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8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71967"/>
            <a:ext cx="110287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155428"/>
            <a:ext cx="1731109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323850"/>
            <a:ext cx="110287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0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57474"/>
            <a:ext cx="294929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287367"/>
            <a:ext cx="294929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1000537"/>
            <a:ext cx="76938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70C0-EEC1-497E-BD99-74C74E816AC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1000537"/>
            <a:ext cx="1154073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1000537"/>
            <a:ext cx="76938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646E-584B-4A15-83AB-4183BEA51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2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6A451-B330-4297-B1F5-6B6460EBE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On Link Prediction in Knowledge Bases:</a:t>
            </a:r>
            <a:br>
              <a:rPr lang="en-US" altLang="zh-CN" dirty="0"/>
            </a:br>
            <a:r>
              <a:rPr lang="en-US" altLang="zh-CN" dirty="0"/>
              <a:t>Max-K Criterion and Prediction Protocols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061EAD-4785-435C-A8E7-563812189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435" y="566988"/>
            <a:ext cx="2564606" cy="335844"/>
          </a:xfrm>
        </p:spPr>
        <p:txBody>
          <a:bodyPr>
            <a:normAutofit/>
          </a:bodyPr>
          <a:lstStyle/>
          <a:p>
            <a:r>
              <a:rPr lang="en-US" altLang="zh-CN" b="1" dirty="0"/>
              <a:t>Jiajie Mei</a:t>
            </a:r>
            <a:r>
              <a:rPr lang="en-US" altLang="zh-CN" baseline="30000" dirty="0"/>
              <a:t>1*</a:t>
            </a:r>
            <a:r>
              <a:rPr lang="en-US" altLang="zh-CN" dirty="0"/>
              <a:t>, Richong Zhang</a:t>
            </a:r>
            <a:r>
              <a:rPr lang="en-US" altLang="zh-CN" baseline="30000" dirty="0"/>
              <a:t>1</a:t>
            </a:r>
            <a:r>
              <a:rPr lang="en-US" altLang="zh-CN" dirty="0"/>
              <a:t>, Yongyi Mao</a:t>
            </a:r>
            <a:r>
              <a:rPr lang="en-US" altLang="zh-CN" baseline="30000" dirty="0"/>
              <a:t>2</a:t>
            </a:r>
            <a:r>
              <a:rPr lang="en-US" altLang="zh-CN" dirty="0"/>
              <a:t>, Ting Deng</a:t>
            </a:r>
            <a:r>
              <a:rPr lang="en-US" altLang="zh-CN" baseline="30000" dirty="0"/>
              <a:t>1</a:t>
            </a:r>
          </a:p>
          <a:p>
            <a:r>
              <a:rPr lang="en-US" altLang="zh-CN" baseline="30000" dirty="0"/>
              <a:t>1</a:t>
            </a:r>
            <a:r>
              <a:rPr lang="en-US" altLang="zh-CN" dirty="0"/>
              <a:t>Beihang University, </a:t>
            </a:r>
            <a:r>
              <a:rPr lang="en-US" altLang="zh-CN" baseline="30000" dirty="0"/>
              <a:t>2</a:t>
            </a:r>
            <a:r>
              <a:rPr lang="en-US" altLang="zh-CN" dirty="0"/>
              <a:t>University of Ottawa</a:t>
            </a:r>
          </a:p>
          <a:p>
            <a:r>
              <a:rPr lang="en-US" altLang="zh-CN" baseline="30000" dirty="0"/>
              <a:t>*</a:t>
            </a:r>
            <a:r>
              <a:rPr lang="en-US" altLang="zh-CN" dirty="0"/>
              <a:t>jiajie.mei@buaa.edu.cn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30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B1970-5742-499D-B03F-2C493189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</a:t>
            </a:r>
            <a:r>
              <a:rPr lang="en-US" altLang="zh-CN" i="1" dirty="0"/>
              <a:t>k</a:t>
            </a:r>
            <a:r>
              <a:rPr lang="en-US" altLang="zh-CN" dirty="0"/>
              <a:t> Metrics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4D43AD-2A7F-4046-9F68-942965BD6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Adapted classical precision, recall and F1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1@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Metrics: top-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vs max-</a:t>
                </a:r>
                <a:r>
                  <a:rPr lang="en-US" altLang="zh-CN" i="1" dirty="0"/>
                  <a:t>k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4D43AD-2A7F-4046-9F68-942965BD6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49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4036-7C31-4A3A-B9A4-3530C2FF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Justification of Max-</a:t>
            </a:r>
            <a:r>
              <a:rPr lang="en-US" altLang="zh-CN" i="1" dirty="0"/>
              <a:t>k</a:t>
            </a:r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D5AE15-CDF7-4816-B13E-72CE08443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Imagine an oracle</a:t>
                </a:r>
              </a:p>
              <a:p>
                <a:r>
                  <a:rPr lang="en-US" altLang="zh-CN" dirty="0"/>
                  <a:t>How would he select answers for a task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,?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correct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answers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D5AE15-CDF7-4816-B13E-72CE08443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AE5455D-CA3E-44EC-A9F5-B1D39A9A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39504"/>
            <a:ext cx="327702" cy="3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4036-7C31-4A3A-B9A4-3530C2FF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Justification of Max-</a:t>
            </a:r>
            <a:r>
              <a:rPr lang="en-US" altLang="zh-CN" i="1" dirty="0"/>
              <a:t>k</a:t>
            </a:r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D5AE15-CDF7-4816-B13E-72CE084433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Top-</a:t>
                </a:r>
                <a:r>
                  <a:rPr lang="en-US" altLang="zh-CN" i="1" dirty="0"/>
                  <a:t>k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return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correct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wrong answers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return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correct answers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D5AE15-CDF7-4816-B13E-72CE08443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B374DC5-085A-4293-B266-8EDCC2C834C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Max-</a:t>
                </a:r>
                <a:r>
                  <a:rPr lang="en-US" altLang="zh-CN" i="1" dirty="0"/>
                  <a:t>k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return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answers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return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correct answers</a:t>
                </a:r>
              </a:p>
              <a:p>
                <a:endParaRPr lang="zh-CN" altLang="en-US" i="1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B374DC5-085A-4293-B266-8EDCC2C83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8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4036-7C31-4A3A-B9A4-3530C2FF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Justification of Max-</a:t>
            </a:r>
            <a:r>
              <a:rPr lang="en-US" altLang="zh-CN" i="1" dirty="0"/>
              <a:t>k</a:t>
            </a:r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D5AE15-CDF7-4816-B13E-72CE084433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Top-</a:t>
                </a:r>
                <a:r>
                  <a:rPr lang="en-US" altLang="zh-CN" i="1" dirty="0"/>
                  <a:t>k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D5AE15-CDF7-4816-B13E-72CE08443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B374DC5-085A-4293-B266-8EDCC2C834C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Max-</a:t>
                </a:r>
                <a:r>
                  <a:rPr lang="en-US" altLang="zh-CN" i="1" dirty="0"/>
                  <a:t>k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B374DC5-085A-4293-B266-8EDCC2C83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C7F3-5A3F-4C02-82A4-E27FF90B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Justification of Max-</a:t>
            </a:r>
            <a:r>
              <a:rPr lang="en-US" altLang="zh-CN" i="1" dirty="0"/>
              <a:t>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EC83885-BDA6-464A-970F-C3B473A4E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the oracle, max-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metrics “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” top-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metrics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EC83885-BDA6-464A-970F-C3B473A4E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32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7366C-60B5-4614-8CFB-EBA08070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 Protocols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48AD30-38B3-49C0-A833-3BC64515B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TopK protocol</a:t>
                </a:r>
              </a:p>
              <a:p>
                <a:pPr lvl="1"/>
                <a:r>
                  <a:rPr lang="en-US" altLang="zh-CN" dirty="0"/>
                  <a:t>Trivial</a:t>
                </a:r>
              </a:p>
              <a:p>
                <a:r>
                  <a:rPr lang="en-US" altLang="zh-CN" dirty="0"/>
                  <a:t>Sampling protocol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Greedy protocol</a:t>
                </a:r>
              </a:p>
              <a:p>
                <a:pPr lvl="1"/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/>
                  <a:t>, sampling protocol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greedy protocol</a:t>
                </a:r>
              </a:p>
              <a:p>
                <a:pPr lvl="1"/>
                <a:r>
                  <a:rPr lang="en-US" altLang="zh-CN" dirty="0"/>
                  <a:t>Deterministic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48AD30-38B3-49C0-A833-3BC64515B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37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26F2D-93FB-4175-A96A-41DA6514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2589-6D05-4640-A326-3BAEFA0D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Models: TransE, ComplEx, Analogy, ProjE</a:t>
            </a:r>
          </a:p>
          <a:p>
            <a:r>
              <a:rPr lang="en-US" altLang="zh-CN" dirty="0"/>
              <a:t>Datasets: FB15K, WN18, FB15K-237, WN18RR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89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37406-A2F9-49A4-BD38-576B63C7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E9433-7426-4781-8DCF-1B763E1C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1AA66-FCF6-491F-831B-DEF28B8B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1" y="266127"/>
            <a:ext cx="516813" cy="3904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F59CC9-31A2-498E-B43C-0EC13377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65" y="272275"/>
            <a:ext cx="679752" cy="3781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F11B52-5E99-4BB9-BECC-C86501EF3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18" y="262406"/>
            <a:ext cx="541200" cy="532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FAA537-EF44-4841-9138-AAA49F57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819" y="263909"/>
            <a:ext cx="530823" cy="5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74132-2BFC-4C3A-ACC1-87C0A326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7DB16-09B1-4731-A5E2-650615AE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present the max-</a:t>
            </a:r>
            <a:r>
              <a:rPr lang="en-US" altLang="zh-CN" i="1" dirty="0"/>
              <a:t>k</a:t>
            </a:r>
            <a:r>
              <a:rPr lang="en-US" altLang="zh-CN" dirty="0"/>
              <a:t> criterion to replace top-</a:t>
            </a:r>
            <a:r>
              <a:rPr lang="en-US" altLang="zh-CN" i="1" dirty="0"/>
              <a:t>k</a:t>
            </a:r>
          </a:p>
          <a:p>
            <a:r>
              <a:rPr lang="en-US" altLang="zh-CN" dirty="0"/>
              <a:t>Two protocols with strong theoretical justifications are proposed for max-</a:t>
            </a:r>
            <a:r>
              <a:rPr lang="en-US" altLang="zh-CN" i="1" dirty="0"/>
              <a:t>k</a:t>
            </a:r>
          </a:p>
          <a:p>
            <a:r>
              <a:rPr lang="en-US" altLang="zh-CN" dirty="0"/>
              <a:t>Max-</a:t>
            </a:r>
            <a:r>
              <a:rPr lang="en-US" altLang="zh-CN" i="1" dirty="0"/>
              <a:t>k</a:t>
            </a:r>
            <a:r>
              <a:rPr lang="en-US" altLang="zh-CN" dirty="0"/>
              <a:t> is shown to be advantageous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Can we design models specially for max-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2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21E40-B738-4BD6-97D0-272EF487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Base (KB)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8794F-2303-4E77-9C70-34AEAF245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Collection of facts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Facts as triples: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: head entity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: relation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: tail entity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8794F-2303-4E77-9C70-34AEAF245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E57C7FD5-16D2-4965-83C2-8E725BBA2329}"/>
              </a:ext>
            </a:extLst>
          </p:cNvPr>
          <p:cNvGrpSpPr/>
          <p:nvPr/>
        </p:nvGrpSpPr>
        <p:grpSpPr>
          <a:xfrm>
            <a:off x="1496453" y="420977"/>
            <a:ext cx="921870" cy="237546"/>
            <a:chOff x="1340646" y="559379"/>
            <a:chExt cx="921870" cy="23754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ACDACB-0E3F-424E-BD85-CE91A8F8A6F4}"/>
                </a:ext>
              </a:extLst>
            </p:cNvPr>
            <p:cNvSpPr txBox="1"/>
            <p:nvPr/>
          </p:nvSpPr>
          <p:spPr>
            <a:xfrm>
              <a:off x="1532333" y="559379"/>
              <a:ext cx="65484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isCapitalOf</a:t>
              </a:r>
              <a:endParaRPr lang="zh-CN" altLang="en-US" sz="500" dirty="0"/>
            </a:p>
          </p:txBody>
        </p:sp>
        <p:pic>
          <p:nvPicPr>
            <p:cNvPr id="1034" name="Picture 10" descr="https://cdn2.iconfinder.com/data/icons/landmarks-ii-color/200/06-256.png">
              <a:extLst>
                <a:ext uri="{FF2B5EF4-FFF2-40B4-BE49-F238E27FC236}">
                  <a16:creationId xmlns:a16="http://schemas.microsoft.com/office/drawing/2014/main" id="{6FAEB79C-6382-4A57-ABDC-00370E3E0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646" y="577849"/>
              <a:ext cx="219076" cy="21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cdn1.iconfinder.com/data/icons/rounded-flat-country-flag-collection-1/2000/cn-01.png">
              <a:extLst>
                <a:ext uri="{FF2B5EF4-FFF2-40B4-BE49-F238E27FC236}">
                  <a16:creationId xmlns:a16="http://schemas.microsoft.com/office/drawing/2014/main" id="{EEA7E8C2-5C93-4EEC-B107-3EF4FA508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440" y="576842"/>
              <a:ext cx="219076" cy="21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直接箭头连接符 9" descr="d ">
              <a:extLst>
                <a:ext uri="{FF2B5EF4-FFF2-40B4-BE49-F238E27FC236}">
                  <a16:creationId xmlns:a16="http://schemas.microsoft.com/office/drawing/2014/main" id="{D3A865F2-B126-41D6-A0DE-3F4C787F3E0C}"/>
                </a:ext>
              </a:extLst>
            </p:cNvPr>
            <p:cNvCxnSpPr>
              <a:cxnSpLocks/>
              <a:stCxn id="1034" idx="3"/>
              <a:endCxn id="1036" idx="1"/>
            </p:cNvCxnSpPr>
            <p:nvPr/>
          </p:nvCxnSpPr>
          <p:spPr>
            <a:xfrm flipV="1">
              <a:off x="1559722" y="686380"/>
              <a:ext cx="483718" cy="1007"/>
            </a:xfrm>
            <a:prstGeom prst="straightConnector1">
              <a:avLst/>
            </a:prstGeom>
            <a:ln w="6350" cap="flat">
              <a:solidFill>
                <a:schemeClr val="bg2">
                  <a:lumMod val="50000"/>
                </a:schemeClr>
              </a:solidFill>
              <a:prstDash val="dash"/>
              <a:round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2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BC13E-917B-473D-9044-0F267C40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 Prediction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69B81C-2050-4F24-9640-53BBB4992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Two kinds of KBs: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Goal of Link prediction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Typical: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,?</m:t>
                        </m:r>
                      </m:e>
                    </m:d>
                  </m:oMath>
                </a14:m>
                <a:r>
                  <a:rPr lang="en-US" altLang="zh-CN" dirty="0"/>
                  <a:t> &amp;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We consider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,?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69B81C-2050-4F24-9640-53BBB4992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071D37A-C995-45E0-A204-0DD91126F332}"/>
              </a:ext>
            </a:extLst>
          </p:cNvPr>
          <p:cNvGrpSpPr/>
          <p:nvPr/>
        </p:nvGrpSpPr>
        <p:grpSpPr>
          <a:xfrm>
            <a:off x="1494072" y="420977"/>
            <a:ext cx="901078" cy="237546"/>
            <a:chOff x="1248803" y="420977"/>
            <a:chExt cx="901078" cy="23754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E893635-BAE3-4BF7-96AB-ECDEF49E01CF}"/>
                </a:ext>
              </a:extLst>
            </p:cNvPr>
            <p:cNvGrpSpPr/>
            <p:nvPr/>
          </p:nvGrpSpPr>
          <p:grpSpPr>
            <a:xfrm>
              <a:off x="1248803" y="420977"/>
              <a:ext cx="846528" cy="237546"/>
              <a:chOff x="1340646" y="559379"/>
              <a:chExt cx="846528" cy="237546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BC1A1B-3C43-437A-B8D6-657819437628}"/>
                  </a:ext>
                </a:extLst>
              </p:cNvPr>
              <p:cNvSpPr txBox="1"/>
              <p:nvPr/>
            </p:nvSpPr>
            <p:spPr>
              <a:xfrm>
                <a:off x="1532333" y="559379"/>
                <a:ext cx="65484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/>
                  <a:t>isCapitalOf</a:t>
                </a:r>
                <a:endParaRPr lang="zh-CN" altLang="en-US" sz="500" dirty="0"/>
              </a:p>
            </p:txBody>
          </p:sp>
          <p:pic>
            <p:nvPicPr>
              <p:cNvPr id="6" name="Picture 10" descr="https://cdn2.iconfinder.com/data/icons/landmarks-ii-color/200/06-256.png">
                <a:extLst>
                  <a:ext uri="{FF2B5EF4-FFF2-40B4-BE49-F238E27FC236}">
                    <a16:creationId xmlns:a16="http://schemas.microsoft.com/office/drawing/2014/main" id="{BD79D4A1-0622-4875-B3EF-4140B6AA5A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0646" y="577849"/>
                <a:ext cx="219076" cy="219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直接箭头连接符 7" descr="d ">
                <a:extLst>
                  <a:ext uri="{FF2B5EF4-FFF2-40B4-BE49-F238E27FC236}">
                    <a16:creationId xmlns:a16="http://schemas.microsoft.com/office/drawing/2014/main" id="{05C01D07-407A-45EC-9B6C-5B9C6AC912F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1559722" y="686380"/>
                <a:ext cx="483718" cy="1007"/>
              </a:xfrm>
              <a:prstGeom prst="straightConnector1">
                <a:avLst/>
              </a:prstGeom>
              <a:ln w="6350" cap="flat">
                <a:solidFill>
                  <a:schemeClr val="bg2">
                    <a:lumMod val="50000"/>
                  </a:schemeClr>
                </a:solidFill>
                <a:prstDash val="dash"/>
                <a:round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68FE46D-96EE-4EE4-80FC-AAC7AF5DD1CF}"/>
                </a:ext>
              </a:extLst>
            </p:cNvPr>
            <p:cNvSpPr/>
            <p:nvPr/>
          </p:nvSpPr>
          <p:spPr>
            <a:xfrm>
              <a:off x="1956582" y="439447"/>
              <a:ext cx="193299" cy="193299"/>
            </a:xfrm>
            <a:prstGeom prst="ellipse">
              <a:avLst/>
            </a:prstGeom>
            <a:noFill/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?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4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ED65A-83DE-4BD1-8995-EBE6A103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2AC14D-8485-4A05-8C09-AF2F1232A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“Likelihood”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+mj-lt"/>
                  </a:rPr>
                  <a:t>How to answer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,?</m:t>
                        </m:r>
                      </m:e>
                    </m:d>
                  </m:oMath>
                </a14:m>
                <a:r>
                  <a:rPr lang="en-US" altLang="zh-CN" dirty="0">
                    <a:latin typeface="+mj-lt"/>
                  </a:rPr>
                  <a:t>, given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>
                    <a:latin typeface="+mj-lt"/>
                  </a:rPr>
                  <a:t>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+mj-lt"/>
                  </a:rPr>
                  <a:t>Difference between models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+mj-lt"/>
                  </a:rPr>
                  <a:t>KB embedding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latin typeface="+mj-lt"/>
                  </a:rPr>
                  <a:t>SOTA: TransE, Analogy, ConvE, LENA, etc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2AC14D-8485-4A05-8C09-AF2F1232A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643E8D-5450-479D-904F-7ACE7200ED90}"/>
              </a:ext>
            </a:extLst>
          </p:cNvPr>
          <p:cNvGrpSpPr/>
          <p:nvPr/>
        </p:nvGrpSpPr>
        <p:grpSpPr>
          <a:xfrm>
            <a:off x="1489309" y="121674"/>
            <a:ext cx="1277704" cy="811779"/>
            <a:chOff x="1489309" y="121674"/>
            <a:chExt cx="1277704" cy="8117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DA0B0B7-0A36-44CC-B821-1622D200996A}"/>
                </a:ext>
              </a:extLst>
            </p:cNvPr>
            <p:cNvGrpSpPr/>
            <p:nvPr/>
          </p:nvGrpSpPr>
          <p:grpSpPr>
            <a:xfrm>
              <a:off x="1489309" y="469559"/>
              <a:ext cx="846528" cy="237546"/>
              <a:chOff x="1340646" y="559379"/>
              <a:chExt cx="846528" cy="23754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58AAC3-D9FD-4DF9-BBF6-B2AF3FC907F5}"/>
                  </a:ext>
                </a:extLst>
              </p:cNvPr>
              <p:cNvSpPr txBox="1"/>
              <p:nvPr/>
            </p:nvSpPr>
            <p:spPr>
              <a:xfrm>
                <a:off x="1532333" y="559379"/>
                <a:ext cx="65484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/>
                  <a:t>isCapitalOf</a:t>
                </a:r>
                <a:endParaRPr lang="zh-CN" altLang="en-US" sz="500" dirty="0"/>
              </a:p>
            </p:txBody>
          </p:sp>
          <p:pic>
            <p:nvPicPr>
              <p:cNvPr id="8" name="Picture 10" descr="https://cdn2.iconfinder.com/data/icons/landmarks-ii-color/200/06-256.png">
                <a:extLst>
                  <a:ext uri="{FF2B5EF4-FFF2-40B4-BE49-F238E27FC236}">
                    <a16:creationId xmlns:a16="http://schemas.microsoft.com/office/drawing/2014/main" id="{8BD1A784-9A69-41EF-9D5E-B7389DE28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0646" y="577849"/>
                <a:ext cx="219076" cy="219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 descr="d ">
                <a:extLst>
                  <a:ext uri="{FF2B5EF4-FFF2-40B4-BE49-F238E27FC236}">
                    <a16:creationId xmlns:a16="http://schemas.microsoft.com/office/drawing/2014/main" id="{CFEBC8B3-0288-4D78-A44B-423273458146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1559722" y="687387"/>
                <a:ext cx="449028" cy="0"/>
              </a:xfrm>
              <a:prstGeom prst="straightConnector1">
                <a:avLst/>
              </a:prstGeom>
              <a:ln w="6350" cap="flat">
                <a:solidFill>
                  <a:schemeClr val="bg2">
                    <a:lumMod val="50000"/>
                  </a:schemeClr>
                </a:solidFill>
                <a:prstDash val="dash"/>
                <a:round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2" descr="https://cdn1.iconfinder.com/data/icons/rounded-flat-country-flag-collection-1/2000/cn-01.png">
              <a:extLst>
                <a:ext uri="{FF2B5EF4-FFF2-40B4-BE49-F238E27FC236}">
                  <a16:creationId xmlns:a16="http://schemas.microsoft.com/office/drawing/2014/main" id="{C6C67965-C476-4729-B815-33CBEC65F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103" y="266127"/>
              <a:ext cx="219076" cy="21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9A20FEB-883B-4F45-85B2-BFF72FD50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2663" y="489729"/>
              <a:ext cx="218516" cy="21851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1740251-7258-431A-8F83-390616A60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2103" y="714937"/>
              <a:ext cx="218516" cy="218516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62B513-9F28-4C2E-A3C8-E37363DD5BE5}"/>
                </a:ext>
              </a:extLst>
            </p:cNvPr>
            <p:cNvSpPr txBox="1"/>
            <p:nvPr/>
          </p:nvSpPr>
          <p:spPr>
            <a:xfrm>
              <a:off x="2437581" y="289344"/>
              <a:ext cx="2958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10.0</a:t>
              </a:r>
              <a:endParaRPr lang="zh-CN" altLang="en-US" sz="6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00FBAD7-ECAE-47D6-9F35-A4B92951856D}"/>
                </a:ext>
              </a:extLst>
            </p:cNvPr>
            <p:cNvSpPr txBox="1"/>
            <p:nvPr/>
          </p:nvSpPr>
          <p:spPr>
            <a:xfrm>
              <a:off x="2452208" y="510483"/>
              <a:ext cx="26723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1.0</a:t>
              </a:r>
              <a:endParaRPr lang="zh-CN" altLang="en-US" sz="6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F9D33CE-D445-4B53-9773-3CDC4A503F2D}"/>
                </a:ext>
              </a:extLst>
            </p:cNvPr>
            <p:cNvSpPr txBox="1"/>
            <p:nvPr/>
          </p:nvSpPr>
          <p:spPr>
            <a:xfrm>
              <a:off x="2452208" y="739556"/>
              <a:ext cx="26723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0.1</a:t>
              </a:r>
              <a:endParaRPr lang="zh-CN" altLang="en-US" sz="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18DD07A-26CF-4C36-A056-1F0D4A0877BD}"/>
                </a:ext>
              </a:extLst>
            </p:cNvPr>
            <p:cNvSpPr txBox="1"/>
            <p:nvPr/>
          </p:nvSpPr>
          <p:spPr>
            <a:xfrm>
              <a:off x="2408866" y="121674"/>
              <a:ext cx="3581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/>
                <a:t>score</a:t>
              </a:r>
              <a:endParaRPr lang="zh-CN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12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894A8-A968-4D79-A225-E1FFBCA1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Top-</a:t>
            </a:r>
            <a:r>
              <a:rPr lang="en-US" altLang="zh-CN" i="1" dirty="0"/>
              <a:t>k</a:t>
            </a:r>
            <a:r>
              <a:rPr lang="en-US" altLang="zh-CN" dirty="0"/>
              <a:t> Criterion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4FDE75-E7A4-4F0B-8EE1-8F8E58058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Implicitly or explicitly used</a:t>
                </a:r>
              </a:p>
              <a:p>
                <a:r>
                  <a:rPr lang="en-US" altLang="zh-CN" dirty="0"/>
                  <a:t>Procedure</a:t>
                </a:r>
              </a:p>
              <a:p>
                <a:pPr marL="179388" lvl="1" indent="-90488">
                  <a:buFont typeface="+mj-ea"/>
                  <a:buAutoNum type="circleNumDbPlain"/>
                </a:pPr>
                <a:r>
                  <a:rPr lang="en-US" altLang="zh-CN" dirty="0"/>
                  <a:t>Pick </a:t>
                </a:r>
                <a:r>
                  <a:rPr lang="en-US" altLang="zh-CN" i="1" dirty="0"/>
                  <a:t>k</a:t>
                </a:r>
              </a:p>
              <a:p>
                <a:pPr marL="179388" lvl="1" indent="-90488">
                  <a:buFont typeface="+mj-ea"/>
                  <a:buAutoNum type="circleNumDbPlain"/>
                </a:pP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,?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50825" lvl="2" indent="-71438">
                  <a:buFont typeface="+mj-ea"/>
                  <a:buAutoNum type="circleNumDbPlain"/>
                </a:pPr>
                <a:r>
                  <a:rPr lang="en-US" altLang="zh-CN" dirty="0"/>
                  <a:t>Rank each entity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according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250825" lvl="2" indent="-71438">
                  <a:buFont typeface="+mj-ea"/>
                  <a:buAutoNum type="circleNumDbPlain"/>
                </a:pPr>
                <a:r>
                  <a:rPr lang="en-US" altLang="zh-CN" dirty="0"/>
                  <a:t>Return entities ranked within top </a:t>
                </a:r>
                <a:r>
                  <a:rPr lang="en-US" altLang="zh-CN" i="1" dirty="0"/>
                  <a:t>k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4FDE75-E7A4-4F0B-8EE1-8F8E58058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3F80FC7-5D4D-4590-A38D-F8364C1903A0}"/>
              </a:ext>
            </a:extLst>
          </p:cNvPr>
          <p:cNvGrpSpPr/>
          <p:nvPr/>
        </p:nvGrpSpPr>
        <p:grpSpPr>
          <a:xfrm>
            <a:off x="2192103" y="121674"/>
            <a:ext cx="622138" cy="811779"/>
            <a:chOff x="2192103" y="121674"/>
            <a:chExt cx="622138" cy="81177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31E7915-9D2D-49BC-9AF8-290E6DEB0899}"/>
                </a:ext>
              </a:extLst>
            </p:cNvPr>
            <p:cNvGrpSpPr/>
            <p:nvPr/>
          </p:nvGrpSpPr>
          <p:grpSpPr>
            <a:xfrm>
              <a:off x="2192103" y="121674"/>
              <a:ext cx="574910" cy="811779"/>
              <a:chOff x="2192103" y="121674"/>
              <a:chExt cx="574910" cy="811779"/>
            </a:xfrm>
          </p:grpSpPr>
          <p:pic>
            <p:nvPicPr>
              <p:cNvPr id="6" name="Picture 12" descr="https://cdn1.iconfinder.com/data/icons/rounded-flat-country-flag-collection-1/2000/cn-01.png">
                <a:extLst>
                  <a:ext uri="{FF2B5EF4-FFF2-40B4-BE49-F238E27FC236}">
                    <a16:creationId xmlns:a16="http://schemas.microsoft.com/office/drawing/2014/main" id="{C8655AD3-27E7-4C67-8D8D-5F53895463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2103" y="266127"/>
                <a:ext cx="219076" cy="219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51D13394-CBE6-4C1E-AB66-DC1498FB8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663" y="489729"/>
                <a:ext cx="218516" cy="218516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0128F4C-1461-4CF2-BEB3-A06A98097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103" y="714937"/>
                <a:ext cx="218516" cy="218516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9589CE-E9CF-4CB2-ABAE-9E6D80AD85C9}"/>
                  </a:ext>
                </a:extLst>
              </p:cNvPr>
              <p:cNvSpPr txBox="1"/>
              <p:nvPr/>
            </p:nvSpPr>
            <p:spPr>
              <a:xfrm>
                <a:off x="2437581" y="289344"/>
                <a:ext cx="29588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/>
                  <a:t>10.0</a:t>
                </a:r>
                <a:endParaRPr lang="zh-CN" altLang="en-US" sz="6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6C09B5-0095-4386-B89D-3B6C843D8D12}"/>
                  </a:ext>
                </a:extLst>
              </p:cNvPr>
              <p:cNvSpPr txBox="1"/>
              <p:nvPr/>
            </p:nvSpPr>
            <p:spPr>
              <a:xfrm>
                <a:off x="2452208" y="510483"/>
                <a:ext cx="26723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/>
                  <a:t>1.0</a:t>
                </a:r>
                <a:endParaRPr lang="zh-CN" altLang="en-US" sz="600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4480D43-E8F5-44B5-9DFB-88098AC904C9}"/>
                  </a:ext>
                </a:extLst>
              </p:cNvPr>
              <p:cNvSpPr txBox="1"/>
              <p:nvPr/>
            </p:nvSpPr>
            <p:spPr>
              <a:xfrm>
                <a:off x="2452208" y="739556"/>
                <a:ext cx="26723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/>
                  <a:t>0.1</a:t>
                </a:r>
                <a:endParaRPr lang="zh-CN" altLang="en-US" sz="600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A04CAD-D4AA-4218-929A-889D79349A33}"/>
                  </a:ext>
                </a:extLst>
              </p:cNvPr>
              <p:cNvSpPr txBox="1"/>
              <p:nvPr/>
            </p:nvSpPr>
            <p:spPr>
              <a:xfrm>
                <a:off x="2408866" y="121674"/>
                <a:ext cx="3581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/>
                  <a:t>score</a:t>
                </a:r>
                <a:endParaRPr lang="zh-CN" altLang="en-US" sz="600" dirty="0"/>
              </a:p>
            </p:txBody>
          </p:sp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CEF3C78-ADFC-4AAF-8F82-CA72C23F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9785" y="323312"/>
              <a:ext cx="94456" cy="94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3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66F76-0B84-456D-866C-3E0ECACB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Top-</a:t>
            </a:r>
            <a:r>
              <a:rPr lang="en-US" altLang="zh-CN" i="1" dirty="0"/>
              <a:t>k</a:t>
            </a:r>
            <a:r>
              <a:rPr lang="en-US" altLang="zh-CN" dirty="0"/>
              <a:t> Metrics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659137-A648-44CE-BAAD-9F203B0B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RNK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fRNK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𝐇𝐈𝐓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𝐟𝐇𝐈𝐓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MRR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fMRR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HIT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@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zh-CN" i="1" dirty="0"/>
              </a:p>
              <a:p>
                <a:pPr lvl="1"/>
                <a:r>
                  <a:rPr lang="en-US" altLang="zh-CN" dirty="0"/>
                  <a:t>Def: The fraction of testing triples respectively ranked within top </a:t>
                </a:r>
                <a:r>
                  <a:rPr lang="en-US" altLang="zh-CN" i="1" dirty="0"/>
                  <a:t>k</a:t>
                </a:r>
              </a:p>
              <a:p>
                <a:pPr lvl="1"/>
                <a:r>
                  <a:rPr lang="en-US" altLang="zh-CN" dirty="0"/>
                  <a:t>Typical of top-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criterion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659137-A648-44CE-BAAD-9F203B0B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9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D818-5EBE-418C-AA41-2E3FA6FB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the Top-</a:t>
            </a:r>
            <a:r>
              <a:rPr lang="en-US" altLang="zh-CN" i="1" dirty="0"/>
              <a:t>k</a:t>
            </a:r>
            <a:r>
              <a:rPr lang="en-US" altLang="zh-CN" dirty="0"/>
              <a:t> Criterion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1E4DE-57F1-464D-8181-C29EFCDD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Consider </a:t>
            </a:r>
            <a:r>
              <a:rPr lang="en-US" altLang="zh-CN" i="1" dirty="0"/>
              <a:t>k</a:t>
            </a:r>
            <a:r>
              <a:rPr lang="en-US" altLang="zh-CN" dirty="0"/>
              <a:t> is 3</a:t>
            </a:r>
          </a:p>
        </p:txBody>
      </p:sp>
    </p:spTree>
    <p:extLst>
      <p:ext uri="{BB962C8B-B14F-4D97-AF65-F5344CB8AC3E}">
        <p14:creationId xmlns:p14="http://schemas.microsoft.com/office/powerpoint/2010/main" val="381710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D818-5EBE-418C-AA41-2E3FA6FB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the Top-</a:t>
            </a:r>
            <a:r>
              <a:rPr lang="en-US" altLang="zh-CN" i="1" dirty="0"/>
              <a:t>k</a:t>
            </a:r>
            <a:r>
              <a:rPr lang="en-US" altLang="zh-CN" dirty="0"/>
              <a:t> Criterion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99E3A11-C78A-49B1-AD97-B864ACCD9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Case 1: (Beijing, isCapitalOf, ?)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52FA79B-17F7-4F1E-8A16-0227CAF461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Case 2: (Beijing, isBirthplaceOf, ?)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3100112-27C5-420F-9323-F1DE62CE1174}"/>
              </a:ext>
            </a:extLst>
          </p:cNvPr>
          <p:cNvGrpSpPr/>
          <p:nvPr/>
        </p:nvGrpSpPr>
        <p:grpSpPr>
          <a:xfrm>
            <a:off x="366710" y="442709"/>
            <a:ext cx="653355" cy="194081"/>
            <a:chOff x="352423" y="422662"/>
            <a:chExt cx="653355" cy="19408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55060C1-2A86-4D3B-8CDC-E639422ACC67}"/>
                </a:ext>
              </a:extLst>
            </p:cNvPr>
            <p:cNvGrpSpPr/>
            <p:nvPr/>
          </p:nvGrpSpPr>
          <p:grpSpPr>
            <a:xfrm>
              <a:off x="363305" y="433271"/>
              <a:ext cx="632950" cy="173948"/>
              <a:chOff x="1203886" y="399933"/>
              <a:chExt cx="211694" cy="58178"/>
            </a:xfrm>
          </p:grpSpPr>
          <p:pic>
            <p:nvPicPr>
              <p:cNvPr id="13" name="Picture 12" descr="https://cdn1.iconfinder.com/data/icons/rounded-flat-country-flag-collection-1/2000/cn-01.png">
                <a:extLst>
                  <a:ext uri="{FF2B5EF4-FFF2-40B4-BE49-F238E27FC236}">
                    <a16:creationId xmlns:a16="http://schemas.microsoft.com/office/drawing/2014/main" id="{A1C2B373-2B07-4430-B38E-A94AFEDAEC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3886" y="399933"/>
                <a:ext cx="58178" cy="58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46FCD0AE-B7F6-4E83-B82A-EA1B4766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644" y="399933"/>
                <a:ext cx="58178" cy="58178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AC7C9B3E-98C9-4B3F-8D91-57A333075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7402" y="399933"/>
                <a:ext cx="58178" cy="58178"/>
              </a:xfrm>
              <a:prstGeom prst="rect">
                <a:avLst/>
              </a:prstGeom>
            </p:spPr>
          </p:pic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AAA8FD9-1963-46FD-8313-437585706C86}"/>
                </a:ext>
              </a:extLst>
            </p:cNvPr>
            <p:cNvSpPr/>
            <p:nvPr/>
          </p:nvSpPr>
          <p:spPr>
            <a:xfrm>
              <a:off x="352423" y="422662"/>
              <a:ext cx="653355" cy="194081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90A8629-9F07-4BF2-8EEC-B4FDAD5E3164}"/>
              </a:ext>
            </a:extLst>
          </p:cNvPr>
          <p:cNvGrpSpPr/>
          <p:nvPr/>
        </p:nvGrpSpPr>
        <p:grpSpPr>
          <a:xfrm>
            <a:off x="1870636" y="442709"/>
            <a:ext cx="729689" cy="505113"/>
            <a:chOff x="1704462" y="431909"/>
            <a:chExt cx="905901" cy="59011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FAA129D-FCDB-454F-895E-A9A450797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6941"/>
            <a:stretch/>
          </p:blipFill>
          <p:spPr>
            <a:xfrm>
              <a:off x="1704462" y="431909"/>
              <a:ext cx="905901" cy="590117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E6A7586-D9BC-4C29-8CAC-FC06FB822630}"/>
                </a:ext>
              </a:extLst>
            </p:cNvPr>
            <p:cNvSpPr/>
            <p:nvPr/>
          </p:nvSpPr>
          <p:spPr>
            <a:xfrm>
              <a:off x="1709736" y="436672"/>
              <a:ext cx="447676" cy="1418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2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77470-8030-4503-A03D-CE9F1C09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</a:t>
            </a:r>
            <a:r>
              <a:rPr lang="en-US" altLang="zh-CN" i="1" dirty="0"/>
              <a:t>k</a:t>
            </a:r>
            <a:r>
              <a:rPr lang="en-US" altLang="zh-CN" dirty="0"/>
              <a:t> Criterion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14569-7CDE-4D90-83EA-AA7EA8115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Procedure</a:t>
                </a:r>
              </a:p>
              <a:p>
                <a:pPr marL="179388" lvl="1" indent="-90488">
                  <a:buFont typeface="+mj-ea"/>
                  <a:buAutoNum type="circleNumDbPlain"/>
                </a:pPr>
                <a:r>
                  <a:rPr lang="en-US" altLang="zh-CN" dirty="0"/>
                  <a:t>Pick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i="1" dirty="0"/>
              </a:p>
              <a:p>
                <a:pPr marL="179388" lvl="1" indent="-90488">
                  <a:buFont typeface="+mj-ea"/>
                  <a:buAutoNum type="circleNumDbPlain"/>
                </a:pP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,?</m:t>
                        </m:r>
                      </m:e>
                    </m:d>
                  </m:oMath>
                </a14:m>
                <a:r>
                  <a:rPr lang="en-US" altLang="zh-CN" dirty="0"/>
                  <a:t>,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entities,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Criterion: top-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vs max-</a:t>
                </a:r>
                <a:r>
                  <a:rPr lang="en-US" altLang="zh-CN" i="1" dirty="0"/>
                  <a:t>k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14569-7CDE-4D90-83EA-AA7EA8115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78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我的最爱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462</Words>
  <Application>Microsoft Office PowerPoint</Application>
  <PresentationFormat>自定义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Cambria Math</vt:lpstr>
      <vt:lpstr>Times New Roman</vt:lpstr>
      <vt:lpstr>Office 主题​​</vt:lpstr>
      <vt:lpstr>On Link Prediction in Knowledge Bases: Max-K Criterion and Prediction Protocols</vt:lpstr>
      <vt:lpstr>Knowledge Base (KB)</vt:lpstr>
      <vt:lpstr>Link Prediction</vt:lpstr>
      <vt:lpstr>Score Function</vt:lpstr>
      <vt:lpstr>Top-k Criterion</vt:lpstr>
      <vt:lpstr>Top-k Metrics</vt:lpstr>
      <vt:lpstr>Limitations of the Top-k Criterion</vt:lpstr>
      <vt:lpstr>Limitations of the Top-k Criterion</vt:lpstr>
      <vt:lpstr>Max-k Criterion</vt:lpstr>
      <vt:lpstr>Max-k Metrics</vt:lpstr>
      <vt:lpstr>Justification of Max-k</vt:lpstr>
      <vt:lpstr>Justification of Max-k</vt:lpstr>
      <vt:lpstr>Justification of Max-k</vt:lpstr>
      <vt:lpstr>Justification of Max-k</vt:lpstr>
      <vt:lpstr>Prediction Protocols</vt:lpstr>
      <vt:lpstr>Experiments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大大方方</dc:title>
  <dc:creator>Mei Luis</dc:creator>
  <cp:lastModifiedBy>Mei Luis</cp:lastModifiedBy>
  <cp:revision>48</cp:revision>
  <dcterms:created xsi:type="dcterms:W3CDTF">2018-05-31T03:10:08Z</dcterms:created>
  <dcterms:modified xsi:type="dcterms:W3CDTF">2018-06-05T03:14:46Z</dcterms:modified>
</cp:coreProperties>
</file>