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57"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武 洲翔" initials="武"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idea came from the desire to deal with complaining passengers and improve inefficient management in International airport. </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What we wanted to do, was firstly to predict the time consumption of services related to passengers, like, custom entry, baggage claim and security check.</a:t>
            </a:r>
            <a:endParaRPr lang="en-US" altLang="zh-CN"/>
          </a:p>
          <a:p>
            <a:r>
              <a:rPr lang="en-US" altLang="zh-CN"/>
              <a:t>Then help implement the resources management, for example, allocate staffs precisely based on the number of passengers and predicted service time.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the limited time, we implemented the service time prediction model, </a:t>
            </a:r>
            <a:endParaRPr lang="en-US" altLang="zh-CN"/>
          </a:p>
          <a:p>
            <a:r>
              <a:rPr lang="en-US" altLang="zh-CN"/>
              <a:t>based on Malkov Queuing Theory.</a:t>
            </a:r>
            <a:endParaRPr lang="en-US" altLang="zh-CN"/>
          </a:p>
          <a:p>
            <a:r>
              <a:rPr lang="en-US" altLang="zh-CN"/>
              <a:t>(In this model, when we know the arriving rate of passengers, the sevice rate of officers and the number of officers, the waiting time can be predicted.)</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 the management, we implemented peak time work arrangement, in which the manager can adjust the number of working officers to decrease the waiting time. Interactively shown on the web page.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7" name="图片 6"/>
          <p:cNvPicPr>
            <a:picLocks noChangeAspect="1"/>
          </p:cNvPicPr>
          <p:nvPr/>
        </p:nvPicPr>
        <p:blipFill>
          <a:blip r:embed="rId1"/>
          <a:srcRect l="15163" r="17042"/>
          <a:stretch>
            <a:fillRect/>
          </a:stretch>
        </p:blipFill>
        <p:spPr>
          <a:xfrm>
            <a:off x="-206375" y="971550"/>
            <a:ext cx="12398375" cy="4286250"/>
          </a:xfrm>
          <a:prstGeom prst="rect">
            <a:avLst/>
          </a:prstGeom>
        </p:spPr>
      </p:pic>
      <p:sp>
        <p:nvSpPr>
          <p:cNvPr id="8" name="文本框 7"/>
          <p:cNvSpPr txBox="1"/>
          <p:nvPr/>
        </p:nvSpPr>
        <p:spPr>
          <a:xfrm>
            <a:off x="3363595" y="3510280"/>
            <a:ext cx="8579485" cy="2430145"/>
          </a:xfrm>
          <a:prstGeom prst="rect">
            <a:avLst/>
          </a:prstGeom>
          <a:noFill/>
        </p:spPr>
        <p:txBody>
          <a:bodyPr wrap="square" rtlCol="0">
            <a:spAutoFit/>
          </a:bodyPr>
          <a:lstStyle/>
          <a:p>
            <a:pPr algn="r"/>
            <a:r>
              <a:rPr lang="en-US" altLang="zh-CN" sz="54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Smart Airport</a:t>
            </a:r>
            <a:endParaRPr lang="en-US" altLang="zh-CN" sz="54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r"/>
            <a:r>
              <a:rPr lang="en-US" altLang="zh-CN" sz="54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by ZEN</a:t>
            </a:r>
            <a:endParaRPr lang="en-US" altLang="zh-CN" sz="54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r"/>
            <a:r>
              <a:rPr lang="en-US" altLang="zh-CN" sz="44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Jiajun Deng &amp; Zhouxiang Wu</a:t>
            </a:r>
            <a:endParaRPr lang="en-US" altLang="zh-CN" sz="44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a:latin typeface="Times New Roman" panose="02020603050405020304" charset="0"/>
                <a:cs typeface="Times New Roman" panose="02020603050405020304" charset="0"/>
              </a:rPr>
              <a:t>Why is this idea?</a:t>
            </a:r>
            <a:endParaRPr lang="en-US" altLang="zh-CN" sz="5400"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lstStyle/>
          <a:p>
            <a:r>
              <a:rPr lang="en-US" altLang="zh-CN" sz="4000" dirty="0">
                <a:latin typeface="Times New Roman" panose="02020603050405020304" charset="0"/>
                <a:cs typeface="Times New Roman" panose="02020603050405020304" charset="0"/>
              </a:rPr>
              <a:t>Complaining Passengers</a:t>
            </a:r>
            <a:endParaRPr lang="en-US" altLang="zh-CN" sz="4000" dirty="0">
              <a:latin typeface="Times New Roman" panose="02020603050405020304" charset="0"/>
              <a:cs typeface="Times New Roman" panose="02020603050405020304" charset="0"/>
            </a:endParaRPr>
          </a:p>
          <a:p>
            <a:endParaRPr lang="en-US" altLang="zh-CN" sz="4000" dirty="0">
              <a:latin typeface="Times New Roman" panose="02020603050405020304" charset="0"/>
              <a:cs typeface="Times New Roman" panose="02020603050405020304" charset="0"/>
            </a:endParaRPr>
          </a:p>
          <a:p>
            <a:r>
              <a:rPr lang="en-US" altLang="zh-CN" sz="4000" dirty="0">
                <a:latin typeface="Times New Roman" panose="02020603050405020304" charset="0"/>
                <a:cs typeface="Times New Roman" panose="02020603050405020304" charset="0"/>
              </a:rPr>
              <a:t>Inefficient management</a:t>
            </a:r>
            <a:endParaRPr lang="en-US" altLang="zh-CN" sz="4000" dirty="0">
              <a:latin typeface="Times New Roman" panose="02020603050405020304" charset="0"/>
              <a:cs typeface="Times New Roman" panose="02020603050405020304" charset="0"/>
            </a:endParaRPr>
          </a:p>
          <a:p>
            <a:pPr marL="0" indent="0">
              <a:buNone/>
            </a:pPr>
            <a:r>
              <a:rPr lang="en-US" altLang="zh-CN" sz="4000" dirty="0">
                <a:latin typeface="Times New Roman" panose="02020603050405020304" charset="0"/>
                <a:cs typeface="Times New Roman" panose="02020603050405020304" charset="0"/>
              </a:rPr>
              <a:t>	Coarse, based on holiday seasons</a:t>
            </a:r>
            <a:endParaRPr lang="en-US" altLang="zh-CN" sz="4000" dirty="0">
              <a:latin typeface="Times New Roman" panose="02020603050405020304" charset="0"/>
              <a:cs typeface="Times New Roman" panose="02020603050405020304" charset="0"/>
            </a:endParaRPr>
          </a:p>
          <a:p>
            <a:pPr marL="0" indent="0">
              <a:buNone/>
            </a:pPr>
            <a:endParaRPr lang="en-US" altLang="zh-CN" sz="40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a:latin typeface="Times New Roman" panose="02020603050405020304" charset="0"/>
                <a:cs typeface="Times New Roman" panose="02020603050405020304" charset="0"/>
              </a:rPr>
              <a:t>What is the Smart Airport?</a:t>
            </a:r>
            <a:endParaRPr lang="en-US" altLang="zh-CN" sz="5400">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normAutofit lnSpcReduction="10000"/>
          </a:bodyPr>
          <a:lstStyle/>
          <a:p>
            <a:r>
              <a:rPr lang="en-US" altLang="zh-CN" sz="4000" dirty="0">
                <a:latin typeface="Times New Roman" panose="02020603050405020304" charset="0"/>
                <a:cs typeface="Times New Roman" panose="02020603050405020304" charset="0"/>
              </a:rPr>
              <a:t>To predict the time consumption.</a:t>
            </a:r>
            <a:endParaRPr lang="en-US" altLang="zh-CN" sz="4000" dirty="0">
              <a:latin typeface="Times New Roman" panose="02020603050405020304" charset="0"/>
              <a:cs typeface="Times New Roman" panose="02020603050405020304" charset="0"/>
            </a:endParaRPr>
          </a:p>
          <a:p>
            <a:pPr lvl="1"/>
            <a:r>
              <a:rPr lang="en-US" altLang="zh-CN" sz="3425"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Custom Entry</a:t>
            </a:r>
            <a:endParaRPr lang="en-US" altLang="zh-CN" sz="3425" dirty="0">
              <a:latin typeface="Times New Roman" panose="02020603050405020304" charset="0"/>
              <a:cs typeface="Times New Roman" panose="02020603050405020304" charset="0"/>
            </a:endParaRPr>
          </a:p>
          <a:p>
            <a:pPr lvl="1"/>
            <a:r>
              <a:rPr lang="en-US" altLang="zh-CN" sz="3425" dirty="0">
                <a:solidFill>
                  <a:schemeClr val="bg2"/>
                </a:solidFill>
                <a:effectLst>
                  <a:innerShdw blurRad="63500" dist="50800" dir="13500000">
                    <a:srgbClr val="000000">
                      <a:alpha val="50000"/>
                    </a:srgbClr>
                  </a:innerShdw>
                </a:effectLst>
                <a:latin typeface="Times New Roman" panose="02020603050405020304" charset="0"/>
                <a:cs typeface="Times New Roman" panose="02020603050405020304" charset="0"/>
              </a:rPr>
              <a:t>Baggage Claim</a:t>
            </a:r>
            <a:endParaRPr lang="en-US" altLang="zh-CN" sz="3425" dirty="0">
              <a:solidFill>
                <a:schemeClr val="bg2"/>
              </a:solidFill>
              <a:effectLst>
                <a:innerShdw blurRad="63500" dist="50800" dir="13500000">
                  <a:srgbClr val="000000">
                    <a:alpha val="50000"/>
                  </a:srgbClr>
                </a:innerShdw>
              </a:effectLst>
              <a:latin typeface="Times New Roman" panose="02020603050405020304" charset="0"/>
              <a:cs typeface="Times New Roman" panose="02020603050405020304" charset="0"/>
            </a:endParaRPr>
          </a:p>
          <a:p>
            <a:pPr lvl="1"/>
            <a:r>
              <a:rPr lang="en-US" altLang="zh-CN" sz="3425" dirty="0">
                <a:solidFill>
                  <a:schemeClr val="bg2"/>
                </a:solidFill>
                <a:effectLst>
                  <a:innerShdw blurRad="63500" dist="50800" dir="13500000">
                    <a:srgbClr val="000000">
                      <a:alpha val="50000"/>
                    </a:srgbClr>
                  </a:innerShdw>
                </a:effectLst>
                <a:latin typeface="Times New Roman" panose="02020603050405020304" charset="0"/>
                <a:cs typeface="Times New Roman" panose="02020603050405020304" charset="0"/>
              </a:rPr>
              <a:t>Security Check</a:t>
            </a:r>
            <a:endParaRPr lang="en-US" altLang="zh-CN" sz="4000" dirty="0">
              <a:latin typeface="Times New Roman" panose="02020603050405020304" charset="0"/>
              <a:cs typeface="Times New Roman" panose="02020603050405020304" charset="0"/>
            </a:endParaRPr>
          </a:p>
          <a:p>
            <a:r>
              <a:rPr lang="en-US" altLang="zh-CN" sz="4000" dirty="0">
                <a:latin typeface="Times New Roman" panose="02020603050405020304" charset="0"/>
                <a:cs typeface="Times New Roman" panose="02020603050405020304" charset="0"/>
              </a:rPr>
              <a:t>Resources can be managed by staffs.</a:t>
            </a:r>
            <a:endParaRPr lang="en-US" altLang="zh-CN" sz="4000" dirty="0">
              <a:latin typeface="Times New Roman" panose="02020603050405020304" charset="0"/>
              <a:cs typeface="Times New Roman" panose="02020603050405020304" charset="0"/>
            </a:endParaRPr>
          </a:p>
          <a:p>
            <a:pPr lvl="1"/>
            <a:r>
              <a:rPr lang="en-US" altLang="zh-CN" sz="3425" dirty="0">
                <a:solidFill>
                  <a:schemeClr val="bg2"/>
                </a:solidFill>
                <a:effectLst>
                  <a:innerShdw blurRad="63500" dist="50800" dir="13500000">
                    <a:srgbClr val="000000">
                      <a:alpha val="50000"/>
                    </a:srgbClr>
                  </a:innerShdw>
                </a:effectLst>
                <a:latin typeface="Times New Roman" panose="02020603050405020304" charset="0"/>
                <a:cs typeface="Times New Roman" panose="02020603050405020304" charset="0"/>
              </a:rPr>
              <a:t>Passengers number</a:t>
            </a:r>
            <a:endParaRPr lang="en-US" altLang="zh-CN" sz="3425" dirty="0">
              <a:latin typeface="Times New Roman" panose="02020603050405020304" charset="0"/>
              <a:cs typeface="Times New Roman" panose="02020603050405020304" charset="0"/>
            </a:endParaRPr>
          </a:p>
          <a:p>
            <a:pPr lvl="1"/>
            <a:r>
              <a:rPr lang="en-US" altLang="zh-CN" sz="3425" dirty="0">
                <a:latin typeface="Times New Roman" panose="02020603050405020304" charset="0"/>
                <a:cs typeface="Times New Roman" panose="02020603050405020304" charset="0"/>
              </a:rPr>
              <a:t>Time Prediction</a:t>
            </a:r>
            <a:endParaRPr lang="en-US" altLang="zh-CN" sz="3425" dirty="0">
              <a:latin typeface="Times New Roman" panose="02020603050405020304" charset="0"/>
              <a:cs typeface="Times New Roman" panose="02020603050405020304" charset="0"/>
            </a:endParaRPr>
          </a:p>
          <a:p>
            <a:pPr lvl="1"/>
            <a:r>
              <a:rPr lang="en-US" altLang="zh-CN" sz="3425" dirty="0">
                <a:latin typeface="Times New Roman" panose="02020603050405020304" charset="0"/>
                <a:cs typeface="Times New Roman" panose="02020603050405020304" charset="0"/>
              </a:rPr>
              <a:t>Allocate staffs precisely</a:t>
            </a:r>
            <a:endParaRPr lang="en-US" altLang="zh-CN" sz="3425"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a:latin typeface="Times New Roman" panose="02020603050405020304" charset="0"/>
                <a:cs typeface="Times New Roman" panose="02020603050405020304" charset="0"/>
              </a:rPr>
              <a:t>Prediction Model</a:t>
            </a:r>
            <a:endParaRPr lang="en-US" altLang="zh-CN" sz="5400">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normAutofit/>
          </a:bodyPr>
          <a:lstStyle/>
          <a:p>
            <a:r>
              <a:rPr lang="en-US" altLang="zh-CN" sz="3425" dirty="0">
                <a:latin typeface="Times New Roman" panose="02020603050405020304" charset="0"/>
                <a:cs typeface="Times New Roman" panose="02020603050405020304" charset="0"/>
              </a:rPr>
              <a:t>Passengers' number prediction based on Big Data</a:t>
            </a:r>
            <a:endParaRPr lang="en-US" altLang="zh-CN" sz="3425" dirty="0">
              <a:latin typeface="Times New Roman" panose="02020603050405020304" charset="0"/>
              <a:cs typeface="Times New Roman" panose="02020603050405020304" charset="0"/>
            </a:endParaRPr>
          </a:p>
          <a:p>
            <a:pPr lvl="1"/>
            <a:r>
              <a:rPr lang="en-US" altLang="zh-CN" sz="2935" dirty="0">
                <a:latin typeface="Times New Roman" panose="02020603050405020304" charset="0"/>
                <a:cs typeface="Times New Roman" panose="02020603050405020304" charset="0"/>
              </a:rPr>
              <a:t>Experience data</a:t>
            </a:r>
            <a:endParaRPr lang="en-US" altLang="zh-CN" sz="2935" dirty="0">
              <a:latin typeface="Times New Roman" panose="02020603050405020304" charset="0"/>
              <a:cs typeface="Times New Roman" panose="02020603050405020304" charset="0"/>
            </a:endParaRPr>
          </a:p>
          <a:p>
            <a:pPr lvl="1"/>
            <a:r>
              <a:rPr lang="en-US" altLang="zh-CN" sz="2935" dirty="0">
                <a:latin typeface="Times New Roman" panose="02020603050405020304" charset="0"/>
                <a:cs typeface="Times New Roman" panose="02020603050405020304" charset="0"/>
              </a:rPr>
              <a:t>Data from Airline Companies</a:t>
            </a:r>
            <a:endParaRPr lang="en-US" altLang="zh-CN" sz="2935" dirty="0">
              <a:latin typeface="Times New Roman" panose="02020603050405020304" charset="0"/>
              <a:cs typeface="Times New Roman" panose="02020603050405020304" charset="0"/>
            </a:endParaRPr>
          </a:p>
          <a:p>
            <a:pPr lvl="1"/>
            <a:r>
              <a:rPr lang="en-US" altLang="zh-CN" sz="2935" dirty="0">
                <a:latin typeface="Times New Roman" panose="02020603050405020304" charset="0"/>
                <a:cs typeface="Times New Roman" panose="02020603050405020304" charset="0"/>
              </a:rPr>
              <a:t>Assume we have the number of passengers.</a:t>
            </a:r>
            <a:endParaRPr lang="en-US" altLang="zh-CN" sz="2935" dirty="0">
              <a:latin typeface="Times New Roman" panose="02020603050405020304" charset="0"/>
              <a:cs typeface="Times New Roman" panose="02020603050405020304" charset="0"/>
            </a:endParaRPr>
          </a:p>
          <a:p>
            <a:endParaRPr lang="en-US" altLang="zh-CN" sz="3425" dirty="0">
              <a:latin typeface="Times New Roman" panose="02020603050405020304" charset="0"/>
              <a:cs typeface="Times New Roman" panose="02020603050405020304" charset="0"/>
            </a:endParaRPr>
          </a:p>
          <a:p>
            <a:r>
              <a:rPr lang="en-US" altLang="zh-CN" sz="3425" dirty="0">
                <a:latin typeface="Times New Roman" panose="02020603050405020304" charset="0"/>
                <a:cs typeface="Times New Roman" panose="02020603050405020304" charset="0"/>
              </a:rPr>
              <a:t>Waiting time prediction</a:t>
            </a:r>
            <a:endParaRPr lang="en-US" altLang="zh-CN" sz="3425" dirty="0">
              <a:latin typeface="Times New Roman" panose="02020603050405020304" charset="0"/>
              <a:cs typeface="Times New Roman" panose="02020603050405020304" charset="0"/>
            </a:endParaRPr>
          </a:p>
          <a:p>
            <a:pPr lvl="1"/>
            <a:r>
              <a:rPr lang="en-US" altLang="zh-CN" sz="2935" dirty="0">
                <a:latin typeface="Times New Roman" panose="02020603050405020304" charset="0"/>
                <a:cs typeface="Times New Roman" panose="02020603050405020304" charset="0"/>
              </a:rPr>
              <a:t>Waiting Algorithm:</a:t>
            </a:r>
            <a:r>
              <a:rPr lang="en-US" altLang="zh-CN" sz="2935"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r>
              <a:rPr lang="en-US" altLang="zh-CN" sz="2935"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Malkov</a:t>
            </a:r>
            <a:r>
              <a:rPr lang="en-US" altLang="zh-CN" sz="2935"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Queuing </a:t>
            </a:r>
            <a:r>
              <a:rPr lang="en-US" altLang="zh-CN" sz="2935"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Theory</a:t>
            </a:r>
            <a:endParaRPr lang="en-US" altLang="zh-CN" sz="2935"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Malkov Queuing Theroy</a:t>
            </a:r>
            <a:endParaRPr lang="en-US" altLang="zh-CN" sz="5400">
              <a:latin typeface="Times New Roman" panose="02020603050405020304" charset="0"/>
              <a:cs typeface="Times New Roman" panose="02020603050405020304"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47642" y="1969189"/>
            <a:ext cx="8357029" cy="4064209"/>
          </a:xfrm>
        </p:spPr>
      </p:pic>
      <p:sp>
        <p:nvSpPr>
          <p:cNvPr id="6" name="TextBox 5"/>
          <p:cNvSpPr txBox="1"/>
          <p:nvPr/>
        </p:nvSpPr>
        <p:spPr>
          <a:xfrm>
            <a:off x="1683027" y="2351782"/>
            <a:ext cx="2319130" cy="1077218"/>
          </a:xfrm>
          <a:prstGeom prst="rect">
            <a:avLst/>
          </a:prstGeom>
          <a:noFill/>
        </p:spPr>
        <p:txBody>
          <a:bodyPr wrap="square" rtlCol="0">
            <a:spAutoFit/>
          </a:bodyPr>
          <a:lstStyle/>
          <a:p>
            <a:r>
              <a:rPr lang="en-US" sz="3200" dirty="0"/>
              <a:t>Arriving Rate l</a:t>
            </a:r>
            <a:endParaRPr lang="en-US" sz="3200" dirty="0"/>
          </a:p>
        </p:txBody>
      </p:sp>
      <p:sp>
        <p:nvSpPr>
          <p:cNvPr id="7" name="TextBox 6"/>
          <p:cNvSpPr txBox="1"/>
          <p:nvPr/>
        </p:nvSpPr>
        <p:spPr>
          <a:xfrm>
            <a:off x="3781864" y="4688756"/>
            <a:ext cx="4628271" cy="398780"/>
          </a:xfrm>
          <a:prstGeom prst="rect">
            <a:avLst/>
          </a:prstGeom>
          <a:noFill/>
        </p:spPr>
        <p:txBody>
          <a:bodyPr wrap="square" rtlCol="0">
            <a:spAutoFit/>
          </a:bodyPr>
          <a:lstStyle/>
          <a:p>
            <a:r>
              <a:rPr lang="en-US" sz="2000" dirty="0"/>
              <a:t>Officers Number / Working Rate</a:t>
            </a:r>
            <a:endParaRPr lang="en-US" sz="2000" dirty="0"/>
          </a:p>
        </p:txBody>
      </p:sp>
      <p:sp>
        <p:nvSpPr>
          <p:cNvPr id="8" name="TextBox 7"/>
          <p:cNvSpPr txBox="1"/>
          <p:nvPr/>
        </p:nvSpPr>
        <p:spPr>
          <a:xfrm>
            <a:off x="7474227" y="3228945"/>
            <a:ext cx="1974575" cy="400110"/>
          </a:xfrm>
          <a:prstGeom prst="rect">
            <a:avLst/>
          </a:prstGeom>
          <a:noFill/>
        </p:spPr>
        <p:txBody>
          <a:bodyPr wrap="square" rtlCol="0">
            <a:spAutoFit/>
          </a:bodyPr>
          <a:lstStyle/>
          <a:p>
            <a:r>
              <a:rPr lang="en-US" sz="2000" dirty="0"/>
              <a:t>Waiting Time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ChangeAspect="1"/>
          </p:cNvPicPr>
          <p:nvPr>
            <p:ph idx="1"/>
          </p:nvPr>
        </p:nvPicPr>
        <p:blipFill>
          <a:blip r:embed="rId1"/>
          <a:stretch>
            <a:fillRect/>
          </a:stretch>
        </p:blipFill>
        <p:spPr>
          <a:xfrm>
            <a:off x="6614795" y="1377950"/>
            <a:ext cx="4848225" cy="2247900"/>
          </a:xfrm>
          <a:prstGeom prst="rect">
            <a:avLst/>
          </a:prstGeom>
        </p:spPr>
      </p:pic>
      <p:sp>
        <p:nvSpPr>
          <p:cNvPr id="2" name="标题 1"/>
          <p:cNvSpPr>
            <a:spLocks noGrp="1"/>
          </p:cNvSpPr>
          <p:nvPr>
            <p:ph type="title"/>
          </p:nvPr>
        </p:nvSpPr>
        <p:spPr/>
        <p:txBody>
          <a:bodyPr/>
          <a:lstStyle/>
          <a:p>
            <a:r>
              <a:rPr lang="en-US" altLang="zh-CN" sz="5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Malkov Queuing Theroy</a:t>
            </a:r>
            <a:endParaRPr lang="en-US" altLang="zh-CN" sz="5400">
              <a:latin typeface="Times New Roman" panose="02020603050405020304" charset="0"/>
              <a:cs typeface="Times New Roman" panose="02020603050405020304" charset="0"/>
            </a:endParaRPr>
          </a:p>
        </p:txBody>
      </p:sp>
      <p:sp>
        <p:nvSpPr>
          <p:cNvPr id="6" name="TextBox 5"/>
          <p:cNvSpPr txBox="1"/>
          <p:nvPr/>
        </p:nvSpPr>
        <p:spPr>
          <a:xfrm>
            <a:off x="1683027" y="2351782"/>
            <a:ext cx="2319130" cy="1077218"/>
          </a:xfrm>
          <a:prstGeom prst="rect">
            <a:avLst/>
          </a:prstGeom>
          <a:noFill/>
        </p:spPr>
        <p:txBody>
          <a:bodyPr wrap="square" rtlCol="0">
            <a:spAutoFit/>
          </a:bodyPr>
          <a:lstStyle/>
          <a:p>
            <a:r>
              <a:rPr lang="en-US" sz="3200" dirty="0">
                <a:solidFill>
                  <a:schemeClr val="bg1"/>
                </a:solidFill>
              </a:rPr>
              <a:t>Arriving Rate </a:t>
            </a:r>
            <a:r>
              <a:rPr lang="en-US" sz="3200" dirty="0"/>
              <a:t>l</a:t>
            </a:r>
            <a:endParaRPr lang="en-US" sz="3200" dirty="0"/>
          </a:p>
        </p:txBody>
      </p:sp>
      <p:pic>
        <p:nvPicPr>
          <p:cNvPr id="9" name="Picture 8"/>
          <p:cNvPicPr>
            <a:picLocks noChangeAspect="1"/>
          </p:cNvPicPr>
          <p:nvPr/>
        </p:nvPicPr>
        <p:blipFill rotWithShape="1">
          <a:blip r:embed="rId2"/>
          <a:srcRect l="26353" r="21831"/>
          <a:stretch>
            <a:fillRect/>
          </a:stretch>
        </p:blipFill>
        <p:spPr>
          <a:xfrm>
            <a:off x="495422" y="1582846"/>
            <a:ext cx="7398507" cy="3941486"/>
          </a:xfrm>
          <a:prstGeom prst="rect">
            <a:avLst/>
          </a:prstGeom>
        </p:spPr>
      </p:pic>
      <p:sp>
        <p:nvSpPr>
          <p:cNvPr id="3" name="文本框 2"/>
          <p:cNvSpPr txBox="1"/>
          <p:nvPr/>
        </p:nvSpPr>
        <p:spPr>
          <a:xfrm>
            <a:off x="6884670" y="2490470"/>
            <a:ext cx="4116070" cy="583565"/>
          </a:xfrm>
          <a:prstGeom prst="rect">
            <a:avLst/>
          </a:prstGeom>
          <a:noFill/>
        </p:spPr>
        <p:txBody>
          <a:bodyPr wrap="square" rtlCol="0">
            <a:spAutoFit/>
          </a:bodyPr>
          <a:p>
            <a:r>
              <a:rPr lang="en-US" altLang="zh-CN" sz="3200"/>
              <a:t>n: Number of Officers</a:t>
            </a:r>
            <a:endParaRPr lang="en-US" altLang="zh-CN"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Precision</a:t>
            </a:r>
            <a:endParaRPr lang="en-US" altLang="zh-CN" sz="5400" dirty="0">
              <a:latin typeface="Times New Roman" panose="02020603050405020304" charset="0"/>
              <a:cs typeface="Times New Roman" panose="02020603050405020304" charset="0"/>
            </a:endParaRPr>
          </a:p>
        </p:txBody>
      </p:sp>
      <p:sp>
        <p:nvSpPr>
          <p:cNvPr id="6" name="TextBox 5"/>
          <p:cNvSpPr txBox="1"/>
          <p:nvPr/>
        </p:nvSpPr>
        <p:spPr>
          <a:xfrm>
            <a:off x="1683027" y="2351782"/>
            <a:ext cx="2319130" cy="1077218"/>
          </a:xfrm>
          <a:prstGeom prst="rect">
            <a:avLst/>
          </a:prstGeom>
          <a:noFill/>
        </p:spPr>
        <p:txBody>
          <a:bodyPr wrap="square" rtlCol="0">
            <a:spAutoFit/>
          </a:bodyPr>
          <a:lstStyle/>
          <a:p>
            <a:r>
              <a:rPr lang="en-US" sz="3200" dirty="0">
                <a:solidFill>
                  <a:schemeClr val="bg1"/>
                </a:solidFill>
              </a:rPr>
              <a:t>Arriving Rate </a:t>
            </a:r>
            <a:r>
              <a:rPr lang="en-US" sz="3200" dirty="0"/>
              <a:t>l</a:t>
            </a:r>
            <a:endParaRPr lang="en-US" sz="3200" dirty="0"/>
          </a:p>
        </p:txBody>
      </p:sp>
      <p:sp>
        <p:nvSpPr>
          <p:cNvPr id="5" name="Content Placeholder 4"/>
          <p:cNvSpPr>
            <a:spLocks noGrp="1"/>
          </p:cNvSpPr>
          <p:nvPr>
            <p:ph idx="1"/>
          </p:nvPr>
        </p:nvSpPr>
        <p:spPr>
          <a:xfrm>
            <a:off x="862012" y="1454565"/>
            <a:ext cx="10515600" cy="897217"/>
          </a:xfrm>
        </p:spPr>
        <p:txBody>
          <a:bodyPr>
            <a:normAutofit fontScale="92500" lnSpcReduction="10000"/>
          </a:bodyPr>
          <a:lstStyle/>
          <a:p>
            <a:r>
              <a:rPr lang="en-US" dirty="0"/>
              <a:t>Passengers Number/Service Waiting Time</a:t>
            </a:r>
            <a:endParaRPr lang="en-US" dirty="0"/>
          </a:p>
          <a:p>
            <a:r>
              <a:rPr lang="en-US" dirty="0"/>
              <a:t>Everyday and every hour</a:t>
            </a:r>
            <a:endParaRPr lang="en-US" dirty="0"/>
          </a:p>
          <a:p>
            <a:endParaRPr lang="en-US" dirty="0"/>
          </a:p>
        </p:txBody>
      </p:sp>
      <p:pic>
        <p:nvPicPr>
          <p:cNvPr id="7" name="Picture 6"/>
          <p:cNvPicPr>
            <a:picLocks noChangeAspect="1"/>
          </p:cNvPicPr>
          <p:nvPr/>
        </p:nvPicPr>
        <p:blipFill rotWithShape="1">
          <a:blip r:embed="rId1"/>
          <a:srcRect t="20676" b="15874"/>
          <a:stretch>
            <a:fillRect/>
          </a:stretch>
        </p:blipFill>
        <p:spPr>
          <a:xfrm>
            <a:off x="47625" y="2351782"/>
            <a:ext cx="12144375" cy="43513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sz="5400" dirty="0">
                <a:latin typeface="Times New Roman" panose="02020603050405020304" charset="0"/>
                <a:cs typeface="Times New Roman" panose="02020603050405020304" charset="0"/>
              </a:rPr>
              <a:t>Management</a:t>
            </a:r>
            <a:endParaRPr lang="en-US" altLang="zh-CN" sz="5400" dirty="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838200" y="1838878"/>
            <a:ext cx="10515600" cy="4416148"/>
          </a:xfrm>
        </p:spPr>
        <p:txBody>
          <a:bodyPr>
            <a:normAutofit/>
          </a:bodyPr>
          <a:lstStyle/>
          <a:p>
            <a:r>
              <a:rPr lang="en-US" dirty="0">
                <a:latin typeface="Times New Roman" panose="02020603050405020304" charset="0"/>
                <a:cs typeface="Times New Roman" panose="02020603050405020304" charset="0"/>
              </a:rPr>
              <a:t>Peak time work arrangement</a:t>
            </a:r>
            <a:endParaRPr lang="en-US" dirty="0">
              <a:latin typeface="Times New Roman" panose="02020603050405020304" charset="0"/>
              <a:cs typeface="Times New Roman" panose="02020603050405020304" charset="0"/>
            </a:endParaRPr>
          </a:p>
          <a:p>
            <a:pPr marL="457200" lvl="1" indent="0">
              <a:buNone/>
            </a:pPr>
            <a:endParaRPr lang="en-US" dirty="0">
              <a:latin typeface="Times New Roman" panose="02020603050405020304" charset="0"/>
              <a:cs typeface="Times New Roman" panose="02020603050405020304" charset="0"/>
            </a:endParaRPr>
          </a:p>
          <a:p>
            <a:pPr marL="457200" lvl="1" indent="0">
              <a:buNone/>
            </a:pPr>
            <a:r>
              <a:rPr lang="en-US" dirty="0">
                <a:latin typeface="Times New Roman" panose="02020603050405020304" charset="0"/>
                <a:cs typeface="Times New Roman" panose="02020603050405020304" charset="0"/>
              </a:rPr>
              <a:t>Predicted time is an important basis for a manager to make a decision.</a:t>
            </a:r>
            <a:endParaRPr lang="en-US" dirty="0">
              <a:latin typeface="Times New Roman" panose="02020603050405020304" charset="0"/>
              <a:cs typeface="Times New Roman" panose="02020603050405020304" charset="0"/>
            </a:endParaRPr>
          </a:p>
          <a:p>
            <a:pPr marL="457200" lvl="1" indent="0">
              <a:buNone/>
            </a:pPr>
            <a:endParaRPr lang="en-US" dirty="0">
              <a:latin typeface="Times New Roman" panose="02020603050405020304" charset="0"/>
              <a:cs typeface="Times New Roman" panose="02020603050405020304" charset="0"/>
            </a:endParaRPr>
          </a:p>
          <a:p>
            <a:pPr lvl="1"/>
            <a:r>
              <a:rPr lang="en-US" sz="2800" dirty="0">
                <a:latin typeface="Times New Roman" panose="02020603050405020304" charset="0"/>
                <a:cs typeface="Times New Roman" panose="02020603050405020304" charset="0"/>
              </a:rPr>
              <a:t>In this project, the manager can adjust the number of working officers.</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sz="5400" dirty="0">
                <a:latin typeface="Times New Roman" panose="02020603050405020304" charset="0"/>
                <a:cs typeface="Times New Roman" panose="02020603050405020304" charset="0"/>
              </a:rPr>
              <a:t>Future work</a:t>
            </a:r>
            <a:endParaRPr lang="en-US" altLang="zh-CN" sz="5400" dirty="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838200" y="1838878"/>
            <a:ext cx="10515600" cy="4416148"/>
          </a:xfrm>
        </p:spPr>
        <p:txBody>
          <a:bodyPr>
            <a:normAutofit/>
          </a:bodyPr>
          <a:lstStyle/>
          <a:p>
            <a:r>
              <a:rPr lang="en-US" dirty="0">
                <a:latin typeface="Times New Roman" panose="02020603050405020304" charset="0"/>
                <a:cs typeface="Times New Roman" panose="02020603050405020304" charset="0"/>
              </a:rPr>
              <a:t>Implement the Passengers’ number Prediction Model</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Include the schedule of all employers</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Implement the web project in spring framework</a:t>
            </a:r>
            <a:endParaRPr lang="en-US"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Words>
  <Application>WPS 演示</Application>
  <PresentationFormat>Widescreen</PresentationFormat>
  <Paragraphs>71</Paragraphs>
  <Slides>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Times New Roman</vt:lpstr>
      <vt:lpstr>Calibri Light</vt:lpstr>
      <vt:lpstr>等线 Light</vt:lpstr>
      <vt:lpstr>Calibri</vt:lpstr>
      <vt:lpstr>等线</vt:lpstr>
      <vt:lpstr>微软雅黑</vt:lpstr>
      <vt:lpstr>Arial Unicode MS</vt:lpstr>
      <vt:lpstr>Office Theme</vt:lpstr>
      <vt:lpstr>PowerPoint 演示文稿</vt:lpstr>
      <vt:lpstr>Why is this idea?</vt:lpstr>
      <vt:lpstr>What is the Smart Airport?</vt:lpstr>
      <vt:lpstr>Prediction Model</vt:lpstr>
      <vt:lpstr>Malkov Queuing Theroy</vt:lpstr>
      <vt:lpstr>Malkov Queuing Theroy</vt:lpstr>
      <vt:lpstr>Precision</vt:lpstr>
      <vt:lpstr>Management</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Demi Deng</dc:creator>
  <cp:lastModifiedBy>Demi Deng</cp:lastModifiedBy>
  <cp:revision>34</cp:revision>
  <dcterms:created xsi:type="dcterms:W3CDTF">2018-10-21T15:25:00Z</dcterms:created>
  <dcterms:modified xsi:type="dcterms:W3CDTF">2019-01-15T19:25:19Z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