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8e639e93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8e639e93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8e639e93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8e639e93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e639e9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8e639e9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e639e93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e639e93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e639e93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8e639e93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8e639e93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8e639e93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a67fd3c7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a67fd3c7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a67fd3c7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a67fd3c7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67fd3c70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67fd3c7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9650" y="173525"/>
            <a:ext cx="4720200" cy="26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Comic-Con Database Management System</a:t>
            </a:r>
            <a:endParaRPr u="sng"/>
          </a:p>
        </p:txBody>
      </p:sp>
      <p:sp>
        <p:nvSpPr>
          <p:cNvPr id="278" name="Google Shape;278;p13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4445259" y="1685716"/>
            <a:ext cx="1801298" cy="2313940"/>
            <a:chOff x="2616388" y="1504175"/>
            <a:chExt cx="2082425" cy="2675075"/>
          </a:xfrm>
        </p:grpSpPr>
        <p:sp>
          <p:nvSpPr>
            <p:cNvPr id="280" name="Google Shape;280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84" name="Google Shape;284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7745225" y="28328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13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390" name="Google Shape;390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3"/>
          <p:cNvPicPr preferRelativeResize="0"/>
          <p:nvPr/>
        </p:nvPicPr>
        <p:blipFill rotWithShape="1">
          <a:blip r:embed="rId3">
            <a:alphaModFix/>
          </a:blip>
          <a:srcRect b="28499" l="24385" r="24471" t="25740"/>
          <a:stretch/>
        </p:blipFill>
        <p:spPr>
          <a:xfrm>
            <a:off x="5964563" y="825563"/>
            <a:ext cx="1444626" cy="145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3"/>
          <p:cNvSpPr txBox="1"/>
          <p:nvPr/>
        </p:nvSpPr>
        <p:spPr>
          <a:xfrm>
            <a:off x="333750" y="2847225"/>
            <a:ext cx="45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Group 4: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6" name="Google Shape;406;p13"/>
          <p:cNvPicPr preferRelativeResize="0"/>
          <p:nvPr/>
        </p:nvPicPr>
        <p:blipFill rotWithShape="1">
          <a:blip r:embed="rId4">
            <a:alphaModFix/>
          </a:blip>
          <a:srcRect b="70353" l="30871" r="29837" t="3062"/>
          <a:stretch/>
        </p:blipFill>
        <p:spPr>
          <a:xfrm>
            <a:off x="452825" y="3324475"/>
            <a:ext cx="1236300" cy="111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3"/>
          <p:cNvSpPr txBox="1"/>
          <p:nvPr/>
        </p:nvSpPr>
        <p:spPr>
          <a:xfrm>
            <a:off x="452800" y="4563500"/>
            <a:ext cx="12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Gagan Jain</a:t>
            </a:r>
            <a:endParaRPr i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8" name="Google Shape;40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000" y="3293125"/>
            <a:ext cx="1155375" cy="11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3"/>
          <p:cNvSpPr txBox="1"/>
          <p:nvPr/>
        </p:nvSpPr>
        <p:spPr>
          <a:xfrm>
            <a:off x="2050875" y="4563500"/>
            <a:ext cx="12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Jiale Lyu</a:t>
            </a:r>
            <a:endParaRPr i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6450" y="3293125"/>
            <a:ext cx="1199300" cy="11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3"/>
          <p:cNvSpPr txBox="1"/>
          <p:nvPr/>
        </p:nvSpPr>
        <p:spPr>
          <a:xfrm>
            <a:off x="3648950" y="4563500"/>
            <a:ext cx="131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Yen Pang Chen</a:t>
            </a:r>
            <a:endParaRPr i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2" name="Google Shape;41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9338" y="3293125"/>
            <a:ext cx="1155375" cy="11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3"/>
          <p:cNvSpPr txBox="1"/>
          <p:nvPr/>
        </p:nvSpPr>
        <p:spPr>
          <a:xfrm>
            <a:off x="5562813" y="4563500"/>
            <a:ext cx="10281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Jaswanth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4" name="Google Shape;41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5950" y="3308525"/>
            <a:ext cx="1199300" cy="11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3"/>
          <p:cNvSpPr txBox="1"/>
          <p:nvPr/>
        </p:nvSpPr>
        <p:spPr>
          <a:xfrm>
            <a:off x="6997450" y="4543250"/>
            <a:ext cx="12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Aishwar Govil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2"/>
          <p:cNvSpPr txBox="1"/>
          <p:nvPr>
            <p:ph type="ctrTitle"/>
          </p:nvPr>
        </p:nvSpPr>
        <p:spPr>
          <a:xfrm>
            <a:off x="93975" y="0"/>
            <a:ext cx="56649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8" name="Google Shape;5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" y="746700"/>
            <a:ext cx="7308876" cy="4114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3"/>
          <p:cNvSpPr txBox="1"/>
          <p:nvPr/>
        </p:nvSpPr>
        <p:spPr>
          <a:xfrm>
            <a:off x="2968600" y="1865300"/>
            <a:ext cx="365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5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Introduction</a:t>
            </a:r>
            <a:endParaRPr u="sng"/>
          </a:p>
        </p:txBody>
      </p:sp>
      <p:grpSp>
        <p:nvGrpSpPr>
          <p:cNvPr id="421" name="Google Shape;421;p14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422" name="Google Shape;422;p14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423" name="Google Shape;423;p14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4" name="Google Shape;424;p14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25" name="Google Shape;425;p14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426" name="Google Shape;426;p14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Significance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7" name="Google Shape;427;p14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Events like Comic-Con generate large amounts of diverse data requiring meticulous management.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8" name="Google Shape;428;p14"/>
          <p:cNvGrpSpPr/>
          <p:nvPr/>
        </p:nvGrpSpPr>
        <p:grpSpPr>
          <a:xfrm>
            <a:off x="4241764" y="2244612"/>
            <a:ext cx="4062824" cy="2232288"/>
            <a:chOff x="4241764" y="2244612"/>
            <a:chExt cx="4062824" cy="2232288"/>
          </a:xfrm>
        </p:grpSpPr>
        <p:grpSp>
          <p:nvGrpSpPr>
            <p:cNvPr id="429" name="Google Shape;429;p14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430" name="Google Shape;430;p14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1" name="Google Shape;431;p14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32" name="Google Shape;432;p14"/>
            <p:cNvGrpSpPr/>
            <p:nvPr/>
          </p:nvGrpSpPr>
          <p:grpSpPr>
            <a:xfrm>
              <a:off x="6124164" y="2244612"/>
              <a:ext cx="2180423" cy="1124399"/>
              <a:chOff x="6124164" y="2244612"/>
              <a:chExt cx="2180423" cy="1124399"/>
            </a:xfrm>
          </p:grpSpPr>
          <p:sp>
            <p:nvSpPr>
              <p:cNvPr id="433" name="Google Shape;433;p14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Objective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14"/>
              <p:cNvSpPr txBox="1"/>
              <p:nvPr/>
            </p:nvSpPr>
            <p:spPr>
              <a:xfrm>
                <a:off x="6124164" y="243931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Our aim is to present a database design capable of enhancing event management and organization.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35" name="Google Shape;435;p14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436" name="Google Shape;436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0" name="Google Shape;480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4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4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14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485" name="Google Shape;485;p14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4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492" name="Google Shape;492;p14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5"/>
          <p:cNvSpPr txBox="1"/>
          <p:nvPr>
            <p:ph type="ctrTitle"/>
          </p:nvPr>
        </p:nvSpPr>
        <p:spPr>
          <a:xfrm>
            <a:off x="454950" y="181550"/>
            <a:ext cx="82341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15"/>
          <p:cNvSpPr txBox="1"/>
          <p:nvPr>
            <p:ph idx="1" type="subTitle"/>
          </p:nvPr>
        </p:nvSpPr>
        <p:spPr>
          <a:xfrm>
            <a:off x="495250" y="997575"/>
            <a:ext cx="82341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Handling vast amounts of data catering to registrations, scheduling, ticketing among many others is a big challenge.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Inefficient data storage and handling can lead to issues with data retrieval as well as data consistency and integrity.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robust database management system is required that can handle not only efficient data storage for the event but also provide a way to access key information for data analytics.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"/>
          <p:cNvSpPr txBox="1"/>
          <p:nvPr>
            <p:ph type="ctrTitle"/>
          </p:nvPr>
        </p:nvSpPr>
        <p:spPr>
          <a:xfrm>
            <a:off x="454950" y="181550"/>
            <a:ext cx="82341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Database Design Objectives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16"/>
          <p:cNvSpPr txBox="1"/>
          <p:nvPr>
            <p:ph idx="1" type="subTitle"/>
          </p:nvPr>
        </p:nvSpPr>
        <p:spPr>
          <a:xfrm>
            <a:off x="454950" y="1513525"/>
            <a:ext cx="82341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</a:t>
            </a:r>
            <a:r>
              <a:rPr lang="en-GB"/>
              <a:t>o maintain records and data associated with a Comic-Con event.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implement relevant entities such as expo, attendee, payment, staff, sponsors and more.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make use of various checks, constraints and encryption methods in order to maintain data integrity.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provide key insights into the event’s statistics by using visualization tools to better help event organizers and stakeholders.</a:t>
            </a:r>
            <a:endParaRPr/>
          </a:p>
        </p:txBody>
      </p:sp>
      <p:sp>
        <p:nvSpPr>
          <p:cNvPr id="508" name="Google Shape;508;p16"/>
          <p:cNvSpPr txBox="1"/>
          <p:nvPr/>
        </p:nvSpPr>
        <p:spPr>
          <a:xfrm>
            <a:off x="531800" y="1056075"/>
            <a:ext cx="45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key objectives are: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"/>
          <p:cNvSpPr txBox="1"/>
          <p:nvPr>
            <p:ph type="ctrTitle"/>
          </p:nvPr>
        </p:nvSpPr>
        <p:spPr>
          <a:xfrm>
            <a:off x="201750" y="141875"/>
            <a:ext cx="82341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latin typeface="Times New Roman"/>
                <a:ea typeface="Times New Roman"/>
                <a:cs typeface="Times New Roman"/>
                <a:sym typeface="Times New Roman"/>
              </a:rPr>
              <a:t>Entity Relationship Diagram (ERD)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4" name="Google Shape;5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75" y="834875"/>
            <a:ext cx="5227449" cy="407517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>
            <p:ph type="ctrTitle"/>
          </p:nvPr>
        </p:nvSpPr>
        <p:spPr>
          <a:xfrm>
            <a:off x="74275" y="0"/>
            <a:ext cx="8554500" cy="7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latin typeface="Times New Roman"/>
                <a:ea typeface="Times New Roman"/>
                <a:cs typeface="Times New Roman"/>
                <a:sym typeface="Times New Roman"/>
              </a:rPr>
              <a:t>DDL Statements - Table Creation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0" name="Google Shape;5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" y="773700"/>
            <a:ext cx="4117975" cy="427887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1" name="Google Shape;5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325" y="773700"/>
            <a:ext cx="4584700" cy="376928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9"/>
          <p:cNvSpPr txBox="1"/>
          <p:nvPr>
            <p:ph type="ctrTitle"/>
          </p:nvPr>
        </p:nvSpPr>
        <p:spPr>
          <a:xfrm>
            <a:off x="74275" y="0"/>
            <a:ext cx="8554500" cy="7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latin typeface="Times New Roman"/>
                <a:ea typeface="Times New Roman"/>
                <a:cs typeface="Times New Roman"/>
                <a:sym typeface="Times New Roman"/>
              </a:rPr>
              <a:t>DDL Statements - Views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7" name="Google Shape;5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400" y="830850"/>
            <a:ext cx="4661460" cy="40650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8" name="Google Shape;528;p19"/>
          <p:cNvSpPr txBox="1"/>
          <p:nvPr/>
        </p:nvSpPr>
        <p:spPr>
          <a:xfrm>
            <a:off x="198450" y="773700"/>
            <a:ext cx="38178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View_stall_staff_aggregated view: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view provides a comprehensive view about the stall as well as the staff working on the stall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Expo_ticket_count view: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view provides sales figures by aggregating the total number of tickets sold per day of the event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PanelDetails view: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view provides a combined view of all the panel artists performing on each day of the event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/>
          <p:nvPr>
            <p:ph type="ctrTitle"/>
          </p:nvPr>
        </p:nvSpPr>
        <p:spPr>
          <a:xfrm>
            <a:off x="74275" y="0"/>
            <a:ext cx="8554500" cy="7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latin typeface="Times New Roman"/>
                <a:ea typeface="Times New Roman"/>
                <a:cs typeface="Times New Roman"/>
                <a:sym typeface="Times New Roman"/>
              </a:rPr>
              <a:t>DDL Statements - Stored Procedures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4" name="Google Shape;5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0" y="773700"/>
            <a:ext cx="4257050" cy="40761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5" name="Google Shape;5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25" y="773700"/>
            <a:ext cx="4643030" cy="40761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/>
          <p:nvPr>
            <p:ph type="ctrTitle"/>
          </p:nvPr>
        </p:nvSpPr>
        <p:spPr>
          <a:xfrm>
            <a:off x="74275" y="0"/>
            <a:ext cx="8554500" cy="7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latin typeface="Times New Roman"/>
                <a:ea typeface="Times New Roman"/>
                <a:cs typeface="Times New Roman"/>
                <a:sym typeface="Times New Roman"/>
              </a:rPr>
              <a:t>DDL Statements - Computed Columns/Triggers</a:t>
            </a:r>
            <a:endParaRPr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1" name="Google Shape;5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700"/>
            <a:ext cx="4124325" cy="407612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2" name="Google Shape;5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550" y="773700"/>
            <a:ext cx="4562475" cy="40761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