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308" r:id="rId5"/>
    <p:sldId id="319" r:id="rId6"/>
    <p:sldId id="333" r:id="rId7"/>
    <p:sldId id="334" r:id="rId8"/>
    <p:sldId id="335" r:id="rId9"/>
    <p:sldId id="311" r:id="rId10"/>
    <p:sldId id="339" r:id="rId11"/>
    <p:sldId id="342" r:id="rId12"/>
    <p:sldId id="343" r:id="rId13"/>
    <p:sldId id="338" r:id="rId14"/>
    <p:sldId id="344" r:id="rId15"/>
    <p:sldId id="323" r:id="rId16"/>
    <p:sldId id="330" r:id="rId17"/>
    <p:sldId id="340" r:id="rId18"/>
    <p:sldId id="328" r:id="rId19"/>
    <p:sldId id="341" r:id="rId20"/>
    <p:sldId id="337" r:id="rId21"/>
    <p:sldId id="336" r:id="rId22"/>
    <p:sldId id="288" r:id="rId23"/>
  </p:sldIdLst>
  <p:sldSz cx="9144000" cy="6858000" type="screen4x3"/>
  <p:notesSz cx="6858000" cy="9144000"/>
  <p:custDataLst>
    <p:tags r:id="rId27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65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FF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576" y="168"/>
      </p:cViewPr>
      <p:guideLst>
        <p:guide orient="horz" pos="2409"/>
        <p:guide pos="5125"/>
        <p:guide pos="1565"/>
        <p:guide orient="horz" pos="1162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Helvetica" pitchFamily="2" charset="0"/>
              </a:rPr>
              <a:t>链表的表头节点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保持条件：</a:t>
            </a:r>
            <a:r>
              <a:rPr lang="zh-CN" altLang="en-US" sz="2000" b="0" i="0" dirty="0">
                <a:solidFill>
                  <a:srgbClr val="262626"/>
                </a:solidFill>
                <a:effectLst/>
                <a:latin typeface="Helvetica" pitchFamily="2" charset="0"/>
              </a:rPr>
              <a:t> 找到链表的中点， 对两个子链表分别排序， 将两个排序后的子链表合并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终止：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链表的节点个数小于或等于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，即当链表为空或者链表只包含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itchFamily="2" charset="0"/>
              </a:rPr>
              <a:t> 个节点时，不需要对链表进行拆分和排序</a:t>
            </a:r>
            <a:endParaRPr lang="en-US" altLang="zh-CN" b="0" i="0" dirty="0">
              <a:solidFill>
                <a:srgbClr val="262626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Solution: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(self, head: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not head or not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return head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slow, fast = head,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 and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fast, slow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mid,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None 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(head),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self.sortList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(mid)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 = res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left and right: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left.val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right.val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left = left,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else: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right = right,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h =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h.next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left if left else right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res.next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问题描述：实现三路快排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4" y="292566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析：选择一个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，将数组划分为小于，大于，等于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三部分，对于等于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的部分没有必要再进行排序，剩下两部分等同于快速排序。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85" y="4487718"/>
            <a:ext cx="900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O(nlogn)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参考课上快速排序证明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0326" y="854779"/>
            <a:ext cx="74433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3A49"/>
                </a:solidFill>
                <a:effectLst/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6F42C1"/>
                </a:solidFill>
                <a:effectLst/>
              </a:rPr>
              <a:t>sort</a:t>
            </a:r>
            <a:r>
              <a:rPr lang="en-US" dirty="0">
                <a:effectLst/>
              </a:rPr>
              <a:t>(Comparable[] </a:t>
            </a:r>
            <a:r>
              <a:rPr lang="en-US" dirty="0" err="1">
                <a:effectLst/>
              </a:rPr>
              <a:t>arr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>
                <a:effectLst/>
              </a:rPr>
              <a:t> l, 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>
                <a:effectLst/>
              </a:rPr>
              <a:t> r)</a:t>
            </a:r>
            <a:r>
              <a:rPr lang="en-US" dirty="0"/>
              <a:t> {</a:t>
            </a:r>
            <a:endParaRPr lang="en-US" dirty="0"/>
          </a:p>
          <a:p>
            <a:r>
              <a:rPr lang="en-US" dirty="0">
                <a:solidFill>
                  <a:srgbClr val="6A737D"/>
                </a:solidFill>
                <a:effectLst/>
              </a:rPr>
              <a:t>	// 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随机在</a:t>
            </a:r>
            <a:r>
              <a:rPr lang="en-US" dirty="0" err="1">
                <a:solidFill>
                  <a:srgbClr val="6A737D"/>
                </a:solidFill>
                <a:effectLst/>
              </a:rPr>
              <a:t>arr</a:t>
            </a:r>
            <a:r>
              <a:rPr lang="en-US" dirty="0">
                <a:solidFill>
                  <a:srgbClr val="6A737D"/>
                </a:solidFill>
                <a:effectLst/>
              </a:rPr>
              <a:t>[l...r]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的范围中</a:t>
            </a:r>
            <a:r>
              <a:rPr lang="en-US" altLang="zh-CN" dirty="0">
                <a:solidFill>
                  <a:srgbClr val="6A737D"/>
                </a:solidFill>
                <a:effectLst/>
              </a:rPr>
              <a:t>, </a:t>
            </a:r>
            <a:r>
              <a:rPr lang="zh-CN" altLang="en-US" dirty="0">
                <a:solidFill>
                  <a:srgbClr val="6A737D"/>
                </a:solidFill>
                <a:effectLst/>
              </a:rPr>
              <a:t>选择一个数值作为标定点</a:t>
            </a:r>
            <a:r>
              <a:rPr lang="en-US" dirty="0">
                <a:solidFill>
                  <a:srgbClr val="6A737D"/>
                </a:solidFill>
                <a:effectLst/>
              </a:rPr>
              <a:t>pivot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swap(</a:t>
            </a:r>
            <a:r>
              <a:rPr lang="en-US" dirty="0" err="1"/>
              <a:t>arr</a:t>
            </a:r>
            <a:r>
              <a:rPr lang="en-US" dirty="0"/>
              <a:t>, l, (</a:t>
            </a:r>
            <a:r>
              <a:rPr lang="en-US" dirty="0">
                <a:solidFill>
                  <a:srgbClr val="D73A49"/>
                </a:solidFill>
                <a:effectLst/>
              </a:rPr>
              <a:t>int</a:t>
            </a:r>
            <a:r>
              <a:rPr lang="en-US" dirty="0"/>
              <a:t>) (</a:t>
            </a:r>
            <a:r>
              <a:rPr lang="en-US" dirty="0" err="1"/>
              <a:t>Math.random</a:t>
            </a:r>
            <a:r>
              <a:rPr lang="en-US" dirty="0"/>
              <a:t>() * (r - l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)) + l);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>
                <a:solidFill>
                  <a:srgbClr val="D73A49"/>
                </a:solidFill>
                <a:effectLst/>
              </a:rPr>
              <a:t>Comparable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v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[l];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lt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l;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gt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r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005CC5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  <a:effectLst/>
              </a:rPr>
              <a:t>=</a:t>
            </a:r>
            <a:r>
              <a:rPr lang="en-US" dirty="0"/>
              <a:t> l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;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gt</a:t>
            </a:r>
            <a:r>
              <a:rPr lang="en-US" dirty="0"/>
              <a:t>) {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	if</a:t>
            </a:r>
            <a:r>
              <a:rPr lang="en-US" dirty="0"/>
              <a:t>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(v) &lt; </a:t>
            </a:r>
            <a:r>
              <a:rPr lang="en-US" dirty="0">
                <a:solidFill>
                  <a:srgbClr val="005CC5"/>
                </a:solidFill>
                <a:effectLst/>
              </a:rPr>
              <a:t>0</a:t>
            </a:r>
            <a:r>
              <a:rPr lang="en-US" dirty="0"/>
              <a:t>) { </a:t>
            </a:r>
            <a:endParaRPr lang="en-US" dirty="0"/>
          </a:p>
          <a:p>
            <a:r>
              <a:rPr lang="en-US" dirty="0"/>
              <a:t>			swap(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lt</a:t>
            </a:r>
            <a:r>
              <a:rPr lang="en-US" dirty="0"/>
              <a:t> +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> 			</a:t>
            </a:r>
            <a:r>
              <a:rPr lang="en-US" dirty="0" err="1"/>
              <a:t>i</a:t>
            </a:r>
            <a:r>
              <a:rPr lang="en-US" dirty="0"/>
              <a:t>++;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lt</a:t>
            </a:r>
            <a:r>
              <a:rPr lang="en-US" dirty="0"/>
              <a:t>++; }</a:t>
            </a:r>
            <a:endParaRPr lang="en-US" dirty="0"/>
          </a:p>
          <a:p>
            <a:r>
              <a:rPr lang="en-US" dirty="0"/>
              <a:t>		 </a:t>
            </a:r>
            <a:r>
              <a:rPr lang="en-US" dirty="0">
                <a:solidFill>
                  <a:srgbClr val="D73A49"/>
                </a:solidFill>
                <a:effectLst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  <a:effectLst/>
              </a:rPr>
              <a:t>if</a:t>
            </a:r>
            <a:r>
              <a:rPr lang="en-US" dirty="0"/>
              <a:t>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(v) &gt; </a:t>
            </a:r>
            <a:r>
              <a:rPr lang="en-US" dirty="0">
                <a:solidFill>
                  <a:srgbClr val="005CC5"/>
                </a:solidFill>
                <a:effectLst/>
              </a:rPr>
              <a:t>0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/>
              <a:t> 			swap(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gt</a:t>
            </a:r>
            <a:r>
              <a:rPr lang="en-US" dirty="0"/>
              <a:t> -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 </a:t>
            </a:r>
            <a:r>
              <a:rPr lang="en-US" dirty="0" err="1"/>
              <a:t>gt</a:t>
            </a:r>
            <a:r>
              <a:rPr lang="en-US" dirty="0"/>
              <a:t>--; } 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  <a:effectLst/>
              </a:rPr>
              <a:t>		else</a:t>
            </a:r>
            <a:r>
              <a:rPr lang="en-US" dirty="0"/>
              <a:t> { </a:t>
            </a:r>
            <a:r>
              <a:rPr lang="en-US" dirty="0">
                <a:solidFill>
                  <a:srgbClr val="6A737D"/>
                </a:solidFill>
                <a:effectLst/>
              </a:rPr>
              <a:t>// </a:t>
            </a:r>
            <a:r>
              <a:rPr lang="en-US" dirty="0" err="1">
                <a:solidFill>
                  <a:srgbClr val="6A737D"/>
                </a:solidFill>
                <a:effectLst/>
              </a:rPr>
              <a:t>arr</a:t>
            </a:r>
            <a:r>
              <a:rPr lang="en-US" dirty="0">
                <a:solidFill>
                  <a:srgbClr val="6A737D"/>
                </a:solidFill>
                <a:effectLst/>
              </a:rPr>
              <a:t>[</a:t>
            </a:r>
            <a:r>
              <a:rPr lang="en-US" dirty="0" err="1">
                <a:solidFill>
                  <a:srgbClr val="6A737D"/>
                </a:solidFill>
                <a:effectLst/>
              </a:rPr>
              <a:t>i</a:t>
            </a:r>
            <a:r>
              <a:rPr lang="en-US" dirty="0">
                <a:solidFill>
                  <a:srgbClr val="6A737D"/>
                </a:solidFill>
                <a:effectLst/>
              </a:rPr>
              <a:t>] == v</a:t>
            </a:r>
            <a:endParaRPr lang="en-US" dirty="0">
              <a:solidFill>
                <a:srgbClr val="6A737D"/>
              </a:solidFill>
              <a:effectLst/>
            </a:endParaRPr>
          </a:p>
          <a:p>
            <a:r>
              <a:rPr lang="en-US" dirty="0">
                <a:solidFill>
                  <a:srgbClr val="6A737D"/>
                </a:solidFill>
              </a:rPr>
              <a:t>		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 }</a:t>
            </a:r>
            <a:endParaRPr lang="en-US" dirty="0"/>
          </a:p>
          <a:p>
            <a:r>
              <a:rPr lang="en-US" dirty="0"/>
              <a:t>	 }</a:t>
            </a:r>
            <a:endParaRPr lang="en-US" dirty="0"/>
          </a:p>
          <a:p>
            <a:r>
              <a:rPr lang="en-US" dirty="0"/>
              <a:t>	swap(</a:t>
            </a:r>
            <a:r>
              <a:rPr lang="en-US" dirty="0" err="1"/>
              <a:t>arr</a:t>
            </a:r>
            <a:r>
              <a:rPr lang="en-US" dirty="0"/>
              <a:t>, l, </a:t>
            </a:r>
            <a:r>
              <a:rPr lang="en-US" dirty="0" err="1"/>
              <a:t>lt</a:t>
            </a:r>
            <a:r>
              <a:rPr lang="en-US" dirty="0"/>
              <a:t>); </a:t>
            </a:r>
            <a:endParaRPr lang="en-US" dirty="0"/>
          </a:p>
          <a:p>
            <a:r>
              <a:rPr lang="en-US" dirty="0"/>
              <a:t>	sort(</a:t>
            </a:r>
            <a:r>
              <a:rPr lang="en-US" dirty="0" err="1"/>
              <a:t>arr</a:t>
            </a:r>
            <a:r>
              <a:rPr lang="en-US" dirty="0"/>
              <a:t>, l, </a:t>
            </a:r>
            <a:r>
              <a:rPr lang="en-US" dirty="0" err="1"/>
              <a:t>lt</a:t>
            </a:r>
            <a:r>
              <a:rPr lang="en-US" dirty="0"/>
              <a:t> - </a:t>
            </a:r>
            <a:r>
              <a:rPr lang="en-US" dirty="0">
                <a:solidFill>
                  <a:srgbClr val="005CC5"/>
                </a:solidFill>
                <a:effectLst/>
              </a:rPr>
              <a:t>1</a:t>
            </a:r>
            <a:r>
              <a:rPr lang="en-US" dirty="0"/>
              <a:t>); </a:t>
            </a:r>
            <a:endParaRPr lang="en-US" dirty="0"/>
          </a:p>
          <a:p>
            <a:r>
              <a:rPr lang="en-US" dirty="0"/>
              <a:t>	sort(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gt</a:t>
            </a:r>
            <a:r>
              <a:rPr lang="en-US" dirty="0"/>
              <a:t>, r); </a:t>
            </a:r>
            <a:endParaRPr lang="en-US" dirty="0"/>
          </a:p>
          <a:p>
            <a:r>
              <a:rPr lang="en-US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4" y="758472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问题描述：有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条不同长度绳子，从中选择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条绳子切割，使得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条绳子长度一致，求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条绳子的长度的最大值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3" y="157446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，整数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出：最大长度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104" y="2580403"/>
            <a:ext cx="8854851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如果每条绳子只能切一刀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 sort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算法，选取一个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，调整数组使得左边元素均小于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右边元素均大于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在分解的过程当中，我们会对子数组进行划分，如果划分得到的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正好就是我们需要的元素的下标，就直接返回</a:t>
            </a:r>
            <a:r>
              <a:rPr lang="zh-CN" altLang="en-GB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否则，如果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的下标比目标下标小，就递归右子区间，否则递归左子区间。这样就可以把原来递归两个区间变成只递归一个区间，提高了时间效率。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2" y="52835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证明见算法导论。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2102" y="889843"/>
            <a:ext cx="85797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Solution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low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up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&amp;&amp; 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up--;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&amp;&amp; low &lt; up)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low++;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80" y="3767554"/>
            <a:ext cx="6948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findKthLargest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k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size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 = n -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pos = -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(pos != n - k)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= </a:t>
            </a:r>
            <a:r>
              <a:rPr lang="en-GB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low, up);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&gt; n - k? up = pos -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low = pos + </a:t>
            </a:r>
            <a:r>
              <a:rPr lang="en-GB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b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[pos];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3244" y="1032072"/>
            <a:ext cx="8197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如果每条绳子可以切任意次数，那么一定有一条绳子被整分。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1283" y="2553195"/>
            <a:ext cx="0" cy="25056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9948" y="3429000"/>
            <a:ext cx="0" cy="16298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9969" y="4132613"/>
            <a:ext cx="0" cy="926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9397" y="2933205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0306" y="3631870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0327" y="4263735"/>
            <a:ext cx="7792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9492" y="2107425"/>
            <a:ext cx="301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如果每条绳子都有剩余，那么一定存在更大的长度</a:t>
            </a:r>
            <a:r>
              <a:rPr lang="en-US" altLang="zh-CN" dirty="0"/>
              <a:t>L</a:t>
            </a:r>
            <a:r>
              <a:rPr lang="zh-CN" altLang="en-US" dirty="0"/>
              <a:t>，符合题目要求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条绳子，每条绳子取</a:t>
            </a:r>
            <a:r>
              <a:rPr lang="en-US" altLang="zh-CN" dirty="0"/>
              <a:t>1-m</a:t>
            </a:r>
            <a:r>
              <a:rPr lang="zh-CN" altLang="en-US" dirty="0"/>
              <a:t>次整分切割，共有</a:t>
            </a:r>
            <a:r>
              <a:rPr lang="en-US" altLang="zh-CN" dirty="0" err="1"/>
              <a:t>mn</a:t>
            </a:r>
            <a:r>
              <a:rPr lang="zh-CN" altLang="en-US" dirty="0"/>
              <a:t>种取绳子长度的可能。将其存在一个数组</a:t>
            </a:r>
            <a:r>
              <a:rPr lang="en-US" altLang="zh-CN" dirty="0" err="1"/>
              <a:t>arr</a:t>
            </a:r>
            <a:r>
              <a:rPr lang="zh-CN" altLang="en-US" dirty="0"/>
              <a:t>中，符合题目要求的最大长度一定在该数组中。对数组</a:t>
            </a:r>
            <a:r>
              <a:rPr lang="en-US" altLang="zh-CN" dirty="0" err="1"/>
              <a:t>arr</a:t>
            </a:r>
            <a:r>
              <a:rPr lang="zh-CN" altLang="en-US" dirty="0"/>
              <a:t>进行二分查找得到最大长度。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0082" y="5058887"/>
            <a:ext cx="2402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8754" y="5386256"/>
            <a:ext cx="626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剪枝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下界 对最长的绳子</a:t>
            </a:r>
            <a:r>
              <a:rPr lang="en-US" altLang="zh-CN" dirty="0"/>
              <a:t>m</a:t>
            </a:r>
            <a:r>
              <a:rPr lang="zh-CN" altLang="en-US" dirty="0"/>
              <a:t>等分得到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上界 对绳子总长度除以</a:t>
            </a:r>
            <a:r>
              <a:rPr lang="en-US" altLang="zh-CN" dirty="0"/>
              <a:t>m</a:t>
            </a:r>
            <a:r>
              <a:rPr lang="zh-CN" altLang="en-US" dirty="0"/>
              <a:t>得到</a:t>
            </a:r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dirty="0"/>
              <a:t>可以去除掉</a:t>
            </a:r>
            <a:r>
              <a:rPr lang="en-US" altLang="zh-CN" dirty="0" err="1"/>
              <a:t>arr</a:t>
            </a:r>
            <a:r>
              <a:rPr lang="zh-CN" altLang="en-US" dirty="0"/>
              <a:t>中小于</a:t>
            </a:r>
            <a:r>
              <a:rPr lang="en-US" altLang="zh-CN" dirty="0"/>
              <a:t>a</a:t>
            </a:r>
            <a:r>
              <a:rPr lang="zh-CN" altLang="en-US" dirty="0"/>
              <a:t>或大于</a:t>
            </a:r>
            <a:r>
              <a:rPr lang="en-US" altLang="zh-CN" dirty="0"/>
              <a:t>b</a:t>
            </a:r>
            <a:r>
              <a:rPr lang="zh-CN" altLang="en-US" dirty="0"/>
              <a:t>的值。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3244" y="1032072"/>
            <a:ext cx="8197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314" y="1951672"/>
            <a:ext cx="678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时间复杂度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大小为</a:t>
            </a:r>
            <a:r>
              <a:rPr lang="en-US" altLang="zh-CN" dirty="0" err="1"/>
              <a:t>mn</a:t>
            </a:r>
            <a:r>
              <a:rPr lang="zh-CN" altLang="en-US" dirty="0"/>
              <a:t>，对数组进行排序时间复杂度</a:t>
            </a:r>
            <a:r>
              <a:rPr lang="en-US" altLang="zh-CN" dirty="0"/>
              <a:t>O( </a:t>
            </a:r>
            <a:r>
              <a:rPr lang="en-US" altLang="zh-CN" dirty="0" err="1"/>
              <a:t>mnlog</a:t>
            </a:r>
            <a:r>
              <a:rPr lang="en-US" altLang="zh-CN" dirty="0"/>
              <a:t>(</a:t>
            </a:r>
            <a:r>
              <a:rPr lang="en-US" altLang="zh-CN" dirty="0" err="1"/>
              <a:t>mn</a:t>
            </a:r>
            <a:r>
              <a:rPr lang="en-US" altLang="zh-CN" dirty="0"/>
              <a:t>) )</a:t>
            </a:r>
            <a:endParaRPr lang="en-US" altLang="zh-CN" dirty="0"/>
          </a:p>
          <a:p>
            <a:r>
              <a:rPr lang="zh-CN" altLang="en-US" dirty="0"/>
              <a:t>对数组中查找一次时间复杂度为</a:t>
            </a:r>
            <a:r>
              <a:rPr lang="en-US" altLang="zh-CN" dirty="0"/>
              <a:t>O(n),</a:t>
            </a:r>
            <a:r>
              <a:rPr lang="zh-CN" altLang="en-US" dirty="0"/>
              <a:t>总的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二分查找时间复杂度为O( nlog(mn) 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优化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如果在排序时利用快排查找时间复杂度为 O(nlog(mn))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O(mn)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总的时间复杂度为 O(nlog(mn))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O(mn)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3244" y="848052"/>
            <a:ext cx="8197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：每条绳子不限制切的次数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338" y="1302806"/>
            <a:ext cx="765988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ef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solution(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nums,m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):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min_l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=max(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)/m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max_l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=sum(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)/m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n=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=[]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for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in range(n):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for j in range(1,m+1):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l=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]/j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if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min_l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&lt;=l&lt;=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max_l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		</a:t>
            </a:r>
            <a:r>
              <a:rPr lang="en-GB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arr.ap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end(l)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arr.sort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=0,len(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res=0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whi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le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&lt;j: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mid=(j-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)//2+I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 judge(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nums,mid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=mid+1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res=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[mid]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else:j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=mid-1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return res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endParaRPr lang="en-GB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问题描述：对于两个数集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A,B;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 = |B| = 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集里无重复相同的数，每一次可以向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中任意一个提问，得到其第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小的数，其中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由提问者决定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 么试在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中求得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中所有数的中位数。 </a:t>
            </a:r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27403" y="1958801"/>
                <a:ext cx="8854851" cy="1054519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询问两个数据集的中位数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O(1)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比较两个中位数的大小，不妨假设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，则问题转化为子数集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  <m:r>
                      <a:rPr lang="zh-CN" altLang="en-US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中所有数的中位数</a:t>
                </a:r>
                <a:endParaRPr lang="zh-CN" altLang="en-US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3" y="1958801"/>
                <a:ext cx="8854851" cy="1054519"/>
              </a:xfrm>
              <a:prstGeom prst="rect">
                <a:avLst/>
              </a:prstGeom>
              <a:blipFill rotWithShape="1">
                <a:blip r:embed="rId1"/>
                <a:stretch>
                  <a:fillRect l="-5" t="-44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27403" y="36988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T(2n) = 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7403" y="4324840"/>
                <a:ext cx="8197512" cy="236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正确性证明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：对于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，询问他们的中位数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，不妨假设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，则问题转为子数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中所有数的中位数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结束：</a:t>
                </a:r>
                <a:r>
                  <a:rPr lang="zh-CN" altLang="en-US" dirty="0">
                    <a:latin typeface="FandolSong-Bold-Identity-H"/>
                    <a:ea typeface="微软雅黑" panose="020B0503020204020204" pitchFamily="34" charset="-122"/>
                  </a:rPr>
                  <a:t>子数集只剩下一个值</a:t>
                </a: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3" y="4324840"/>
                <a:ext cx="8197512" cy="2364686"/>
              </a:xfrm>
              <a:prstGeom prst="rect">
                <a:avLst/>
              </a:prstGeom>
              <a:blipFill rotWithShape="1">
                <a:blip r:embed="rId2"/>
                <a:stretch>
                  <a:fillRect l="-5" t="-21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8937" y="2062626"/>
            <a:ext cx="3567742" cy="147432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HK" altLang="en-US" sz="9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6111" y="809725"/>
                <a:ext cx="8518337" cy="5788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FandolSong-Bold-Identity-H"/>
                  <a:ea typeface="微软雅黑" panose="020B0503020204020204" pitchFamily="34" charset="-122"/>
                </a:endParaRPr>
              </a:p>
              <a:p>
                <a:r>
                  <a:rPr lang="zh-CN" altLang="en-US" sz="2000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伪代码：</a:t>
                </a:r>
                <a:endParaRPr lang="en-US" altLang="zh-CN" sz="2000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是两个大小一致的数组，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分别是两数组需要访问的索引范围的最小值与最大值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LA=LB=0, RA=RB=|A|-1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Find_Meidian(LA, RA, LB, RB, A, B)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If |A|==|B|== 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return min(A[LA], B[LA])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else If |A|==|B|== 2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return min(A[LA], A[LA+1], B[LB], B[LB+1])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else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{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A_center, B_center = Query(A,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𝐿𝐴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Query(B,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if A_center &lt; B_center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return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Find_Meidian(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𝐿𝐴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RA, LB,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A, B)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else	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Find_Meidian(LA,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𝐴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𝑅𝐴</m:t>
                            </m:r>
                          </m:num>
                          <m:den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b="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𝑅𝐵</m:t>
                            </m:r>
                          </m:num>
                          <m:den>
                            <m:r>
                              <a:rPr lang="en-US" altLang="zh-CN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RB, A, B)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}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1" y="809725"/>
                <a:ext cx="8518337" cy="5788025"/>
              </a:xfrm>
              <a:prstGeom prst="rect">
                <a:avLst/>
              </a:prstGeom>
              <a:blipFill rotWithShape="1">
                <a:blip r:embed="rId1"/>
                <a:stretch>
                  <a:fillRect l="-2" t="-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给定一棵完全二叉树，定义若树中的一个点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，比它相连的其他节点的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都小，则将这个节点的值作为局部最小值。且需要在时间复杂度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一个完全二叉树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需要算法时间复杂度为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，则每一次需要剪枝掉一半的节点。首先对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节点进行分析：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）根节点比左右孩子节点都小，则返回根节点。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）根节点比左孩子小，比右孩子大。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）根节点比右孩子小，比左孩子大。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）根节点比左右孩子都大。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当我们选择一条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逐渐下降的路径，到达节点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的左右孩子都比其大，则返回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。否则直到找到这样的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，或到达叶子节点，由于是沿着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下降的方向，所以叶子节点是满足条件的。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82" y="5361626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：由于每一次选择都舍弃了另一个子树，且树是完全二叉树，所以时间复杂度是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根据发现的规律，沿着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下降的方向，一定能找到满足要求的点。下面使用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反证法证明其正确性。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假设：存在一棵树不存在满足题意的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对于树高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的完全二叉树，对于任意一条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下降的路径。第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，取路径上第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层的节点为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x&lt;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x_parent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，且由于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不能是局部最小点，要么成立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x&gt;x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leftchild</a:t>
            </a:r>
            <a:r>
              <a:rPr lang="zh-CN" altLang="en-US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要么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x&gt;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x_rightchild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由于叶子节点也不存在满足条件的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，所以存在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x,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rightchild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x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矛盾，假设不成立。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所以，按照算法一定能找到一个符合题意的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LocalMinimum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476" y="1567095"/>
            <a:ext cx="6419048" cy="3723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问题描述：监狱有连续编号为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1…N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个房间，每个房间关押一个犯人，有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种宗教，每个犯人可能信仰其中一种。如果相邻房间的犯人的宗教相同，就可能发生越狱，求有多少种状态可能发生越狱。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496" y="1832996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22179" y="2591906"/>
                <a:ext cx="9001495" cy="3083345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       析：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问题如果正向入手，可以写出递推式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𝐒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，可以通过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从问题事件的对立问题入手。考虑每个相邻房间都不存在相同宗教这一事件出现的可能数目。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取最左边的犯人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得该犯人可能信仰的宗教数量是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；设该犯人选了宗教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j, 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那么在他右边的犯人的可供选择就只剩下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种了。 那么再以这个选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种宗教的犯人为标准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设他随便选了宗教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 (k!=j) 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他的左边肯定跟他不一样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所以只要他右边也跟他不一样即可；</a:t>
                </a:r>
                <a:b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那么右边剩下选择依然为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m−1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种；</a:t>
                </a:r>
                <a:b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对于任意一名犯人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他需要与他左边相邻的犯人不同； 递推过去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他的右边相邻犯人会避免选择他选择的宗教，因而我们不用把相邻右边的犯人考虑进去。 所以情况数就为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1600" dirty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b="0" i="0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b="0" i="0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那么相邻房间的犯人的宗教相同（越狱）的情况数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</m:t>
                            </m:r>
                            <m: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600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，通过快速幂可以实现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 n).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9" y="2591906"/>
                <a:ext cx="9001495" cy="3083345"/>
              </a:xfrm>
              <a:prstGeom prst="rect">
                <a:avLst/>
              </a:prstGeom>
              <a:blipFill rotWithShape="1">
                <a:blip r:embed="rId1"/>
                <a:stretch>
                  <a:fillRect l="-3" t="-15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出：越狱的情况数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80" y="5675251"/>
            <a:ext cx="900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次乘法时间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其实本题可以考虑用快速幂算法进行乘法计算，复杂度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7132" y="851320"/>
                <a:ext cx="9001494" cy="314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次乘法时间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其实本题可以考虑用</a:t>
                </a:r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快速幂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算法进行乘法计算，复杂度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快速幂算法能帮我们算出指数非常大的幂，传统的求幂算法之所以时间复杂度非常高（为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），就是因为当指数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非常大的时候，需要执行的循环操作次数也非常大。而快速幂可以将复杂度降为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O(log n),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所以我们快速幂算法的核心思想就是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每一步都把指数分成两半，而相应的底数做平方运算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%</m:t>
                        </m:r>
                        <m:r>
                          <a:rPr lang="en-US" altLang="zh-CN" i="1" dirty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，时间复杂度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T(n)=T(n/2)+O(1)=T(log n)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2" y="851320"/>
                <a:ext cx="9001494" cy="3149645"/>
              </a:xfrm>
              <a:prstGeom prst="rect">
                <a:avLst/>
              </a:prstGeom>
              <a:blipFill rotWithShape="1">
                <a:blip r:embed="rId1"/>
                <a:stretch>
                  <a:fillRect l="-5" t="-13" r="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374"/>
          <a:stretch>
            <a:fillRect/>
          </a:stretch>
        </p:blipFill>
        <p:spPr>
          <a:xfrm>
            <a:off x="187132" y="3810000"/>
            <a:ext cx="7772400" cy="25552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给定链表，返回升序排序后的链表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47353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链表的头节点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析：插入排序时间复杂度为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O(n),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利用归并排序来对链表排序，可以使得时间复杂度降为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。通过二分法得到最小的节点单元，经过多轮排序后可以得到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升序链表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）自上而下。利用快慢指针得到链表的中点，递归排序左链表和右链表。直到小于两个节点时终止递归。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）自下而上。先两两进行排序，在此基础上继续每两个有序子链表进行排序，直到最终得到升序链表。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排序后的链表头节点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82" y="5361626"/>
            <a:ext cx="900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：归并排序的时间复杂度为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ags/tag1.xml><?xml version="1.0" encoding="utf-8"?>
<p:tagLst xmlns:p="http://schemas.openxmlformats.org/presentationml/2006/main">
  <p:tag name="KSO_WPP_MARK_KEY" val="f2a331db-f4ea-445a-b370-ca231dfc7525"/>
  <p:tag name="COMMONDATA" val="eyJoZGlkIjoiNzc4ZDAzZTU4NTU5ODRlOWU3ZGE2N2Y3OGI1NWI1Zj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5963</Words>
  <Application>WPS 演示</Application>
  <PresentationFormat>全屏显示(4:3)</PresentationFormat>
  <Paragraphs>475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Cambria Math</vt:lpstr>
      <vt:lpstr>FandolSong-Bold-Identity-H</vt:lpstr>
      <vt:lpstr>AMGDT</vt:lpstr>
      <vt:lpstr>Calibri</vt:lpstr>
      <vt:lpstr>PMingLiU</vt:lpstr>
      <vt:lpstr>Times New Roman</vt:lpstr>
      <vt:lpstr>Helvetica</vt:lpstr>
      <vt:lpstr>KaTeX_Main</vt:lpstr>
      <vt:lpstr>Arial Unicode MS</vt:lpstr>
      <vt:lpstr>Calibri Light</vt:lpstr>
      <vt:lpstr>PMingLiU</vt:lpstr>
      <vt:lpstr>Menlo</vt:lpstr>
      <vt:lpstr>Segoe Print</vt:lpstr>
      <vt:lpstr>Songti TC</vt:lpstr>
      <vt:lpstr>Microsoft JhengHei UI</vt:lpstr>
      <vt:lpstr>PMingLiU-ExtB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唐嘉良</cp:lastModifiedBy>
  <cp:revision>947</cp:revision>
  <dcterms:created xsi:type="dcterms:W3CDTF">2015-02-19T23:46:00Z</dcterms:created>
  <dcterms:modified xsi:type="dcterms:W3CDTF">2022-12-25T05:38:01Z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845114AEDAA544B89389D3E74887DD0E</vt:lpwstr>
  </property>
  <property fmtid="{D5CDD505-2E9C-101B-9397-08002B2CF9AE}" pid="3" name="KSOProductBuildVer">
    <vt:lpwstr>2052-11.1.0.13012</vt:lpwstr>
  </property>
</Properties>
</file>