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sldIdLst>
    <p:sldId id="257" r:id="rId6"/>
    <p:sldId id="258" r:id="rId7"/>
    <p:sldId id="259" r:id="rId8"/>
    <p:sldId id="266" r:id="rId9"/>
    <p:sldId id="267" r:id="rId10"/>
    <p:sldId id="260" r:id="rId11"/>
    <p:sldId id="261" r:id="rId12"/>
    <p:sldId id="262" r:id="rId13"/>
    <p:sldId id="263" r:id="rId14"/>
    <p:sldId id="264" r:id="rId15"/>
    <p:sldId id="269" r:id="rId16"/>
    <p:sldId id="265" r:id="rId17"/>
    <p:sldId id="274" r:id="rId18"/>
    <p:sldId id="275" r:id="rId19"/>
    <p:sldId id="272" r:id="rId20"/>
    <p:sldId id="273"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2"/>
    <p:restoredTop sz="94648"/>
  </p:normalViewPr>
  <p:slideViewPr>
    <p:cSldViewPr snapToGrid="0">
      <p:cViewPr varScale="1">
        <p:scale>
          <a:sx n="121" d="100"/>
          <a:sy n="121" d="100"/>
        </p:scale>
        <p:origin x="2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40.xml"/><Relationship Id="rId4" Type="http://schemas.openxmlformats.org/officeDocument/2006/relationships/image" Target="../media/image12.wmf"/><Relationship Id="rId3" Type="http://schemas.openxmlformats.org/officeDocument/2006/relationships/oleObject" Target="../embeddings/oleObject3.bin"/><Relationship Id="rId2" Type="http://schemas.openxmlformats.org/officeDocument/2006/relationships/image" Target="../media/image11.w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8.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370276" y="2705726"/>
            <a:ext cx="5451475" cy="1446550"/>
          </a:xfrm>
          <a:prstGeom prst="rect">
            <a:avLst/>
          </a:prstGeom>
          <a:noFill/>
        </p:spPr>
        <p:txBody>
          <a:bodyPr wrap="square" rtlCol="0">
            <a:spAutoFit/>
          </a:bodyPr>
          <a:lstStyle/>
          <a:p>
            <a:pPr algn="ctr"/>
            <a:r>
              <a:rPr lang="zh-CN" altLang="en-US" sz="7200" b="1" spc="300" dirty="0">
                <a:solidFill>
                  <a:prstClr val="white"/>
                </a:solidFill>
                <a:latin typeface="微软雅黑" panose="020B0503020204020204" pitchFamily="34" charset="-122"/>
                <a:ea typeface="微软雅黑" panose="020B0503020204020204" pitchFamily="34" charset="-122"/>
              </a:rPr>
              <a:t>我们毕业啦</a:t>
            </a:r>
            <a:endParaRPr lang="en-US" altLang="zh-CN" sz="7200" b="1" spc="300" dirty="0">
              <a:solidFill>
                <a:prstClr val="white"/>
              </a:solidFill>
              <a:latin typeface="微软雅黑" panose="020B0503020204020204" pitchFamily="34" charset="-122"/>
              <a:ea typeface="微软雅黑" panose="020B0503020204020204" pitchFamily="34" charset="-122"/>
            </a:endParaRPr>
          </a:p>
          <a:p>
            <a:pPr algn="ctr"/>
            <a:r>
              <a:rPr lang="zh-CN" altLang="en-US" sz="1600" b="1" spc="300" dirty="0">
                <a:solidFill>
                  <a:prstClr val="white"/>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prstClr val="white"/>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12192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宋体" panose="02010600030101010101" pitchFamily="2" charset="-122"/>
            </a:endParaRPr>
          </a:p>
        </p:txBody>
      </p:sp>
      <p:sp>
        <p:nvSpPr>
          <p:cNvPr id="18" name="文本框 17"/>
          <p:cNvSpPr txBox="1"/>
          <p:nvPr/>
        </p:nvSpPr>
        <p:spPr>
          <a:xfrm>
            <a:off x="2214113" y="2598232"/>
            <a:ext cx="7962062" cy="1877437"/>
          </a:xfrm>
          <a:prstGeom prst="rect">
            <a:avLst/>
          </a:prstGeom>
          <a:noFill/>
        </p:spPr>
        <p:txBody>
          <a:bodyPr wrap="square" rtlCol="0">
            <a:spAutoFit/>
          </a:bodyPr>
          <a:lstStyle/>
          <a:p>
            <a:pPr algn="ctr"/>
            <a:r>
              <a:rPr lang="zh-CN" altLang="en-US" sz="7200" b="1" spc="300" dirty="0">
                <a:solidFill>
                  <a:prstClr val="white"/>
                </a:solidFill>
                <a:latin typeface="微软雅黑" panose="020B0503020204020204" pitchFamily="34" charset="-122"/>
                <a:ea typeface="微软雅黑" panose="020B0503020204020204" pitchFamily="34" charset="-122"/>
              </a:rPr>
              <a:t>算法设计作业答疑</a:t>
            </a:r>
            <a:endParaRPr lang="en-US" altLang="zh-CN" sz="7200" b="1" spc="300" dirty="0">
              <a:solidFill>
                <a:prstClr val="white"/>
              </a:solidFill>
              <a:latin typeface="微软雅黑" panose="020B0503020204020204" pitchFamily="34" charset="-122"/>
              <a:ea typeface="微软雅黑" panose="020B0503020204020204" pitchFamily="34" charset="-122"/>
            </a:endParaRPr>
          </a:p>
          <a:p>
            <a:pPr algn="ctr"/>
            <a:r>
              <a:rPr lang="zh-CN" altLang="en-US" sz="4400" b="1" spc="300" dirty="0">
                <a:solidFill>
                  <a:prstClr val="white"/>
                </a:solidFill>
                <a:latin typeface="微软雅黑" panose="020B0503020204020204" pitchFamily="34" charset="-122"/>
                <a:ea typeface="微软雅黑" panose="020B0503020204020204" pitchFamily="34" charset="-122"/>
              </a:rPr>
              <a:t>动态规划部分</a:t>
            </a:r>
            <a:endParaRPr lang="en-US" altLang="zh-CN" sz="4400" b="1" spc="300" dirty="0">
              <a:solidFill>
                <a:prstClr val="white"/>
              </a:solidFill>
              <a:latin typeface="微软雅黑" panose="020B0503020204020204" pitchFamily="34" charset="-122"/>
              <a:ea typeface="微软雅黑" panose="020B0503020204020204" pitchFamily="34" charset="-122"/>
            </a:endParaRPr>
          </a:p>
        </p:txBody>
      </p:sp>
      <p:sp>
        <p:nvSpPr>
          <p:cNvPr id="24" name="矩形 23"/>
          <p:cNvSpPr/>
          <p:nvPr/>
        </p:nvSpPr>
        <p:spPr>
          <a:xfrm>
            <a:off x="7287945" y="576382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solidFill>
                  <a:prstClr val="white"/>
                </a:solidFill>
                <a:latin typeface="微软雅黑" panose="020B0503020204020204" pitchFamily="34" charset="-122"/>
                <a:ea typeface="微软雅黑" panose="020B0503020204020204" pitchFamily="34" charset="-122"/>
              </a:rPr>
              <a:t>授课老师</a:t>
            </a:r>
            <a:endParaRPr lang="zh-HK" altLang="en-US" sz="2000" b="1"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8708336" y="5763820"/>
            <a:ext cx="1614489" cy="400110"/>
          </a:xfrm>
          <a:prstGeom prst="rect">
            <a:avLst/>
          </a:prstGeom>
          <a:noFill/>
        </p:spPr>
        <p:txBody>
          <a:bodyPr wrap="square" rtlCol="0">
            <a:spAutoFit/>
          </a:bodyPr>
          <a:lstStyle/>
          <a:p>
            <a:r>
              <a:rPr lang="zh-CN" altLang="en-US" sz="2000" b="1" spc="300" dirty="0">
                <a:solidFill>
                  <a:srgbClr val="E7E6E6">
                    <a:lumMod val="50000"/>
                  </a:srgbClr>
                </a:solidFill>
                <a:latin typeface="微软雅黑" panose="020B0503020204020204" pitchFamily="34" charset="-122"/>
                <a:ea typeface="微软雅黑" panose="020B0503020204020204" pitchFamily="34" charset="-122"/>
              </a:rPr>
              <a:t>卜东波</a:t>
            </a:r>
            <a:endParaRPr lang="zh-HK" altLang="en-US" sz="2000" b="1" spc="300" dirty="0">
              <a:solidFill>
                <a:srgbClr val="E7E6E6">
                  <a:lumMod val="50000"/>
                </a:srgbClr>
              </a:solidFill>
              <a:latin typeface="微软雅黑" panose="020B0503020204020204" pitchFamily="34" charset="-122"/>
              <a:ea typeface="微软雅黑" panose="020B0503020204020204" pitchFamily="34" charset="-122"/>
            </a:endParaRPr>
          </a:p>
        </p:txBody>
      </p:sp>
      <p:pic>
        <p:nvPicPr>
          <p:cNvPr id="11" name="图片 10" descr="国科大横式cuti"/>
          <p:cNvPicPr/>
          <p:nvPr/>
        </p:nvPicPr>
        <p:blipFill>
          <a:blip r:embed="rId1"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057900" y="14288"/>
            <a:ext cx="4610100" cy="781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70660" y="824091"/>
            <a:ext cx="8372876" cy="1200329"/>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问题描述：</a:t>
            </a:r>
            <a:r>
              <a:rPr lang="zh-CN" altLang="en-US" dirty="0">
                <a:solidFill>
                  <a:prstClr val="black"/>
                </a:solidFill>
                <a:latin typeface="Calibri" panose="020F0502020204030204"/>
                <a:ea typeface="宋体" panose="02010600030101010101" pitchFamily="2" charset="-122"/>
              </a:rPr>
              <a:t>给定一个正整数数组，找其中最大的一个子集，要求该集合中任                </a:t>
            </a:r>
            <a:endParaRPr lang="en-US" altLang="zh-CN" dirty="0">
              <a:solidFill>
                <a:prstClr val="black"/>
              </a:solidFill>
              <a:latin typeface="Calibri" panose="020F0502020204030204"/>
              <a:ea typeface="宋体" panose="02010600030101010101" pitchFamily="2" charset="-122"/>
            </a:endParaRPr>
          </a:p>
          <a:p>
            <a:pPr lvl="2"/>
            <a:r>
              <a:rPr lang="zh-CN" altLang="en-US" dirty="0">
                <a:solidFill>
                  <a:prstClr val="black"/>
                </a:solidFill>
                <a:latin typeface="Calibri" panose="020F0502020204030204"/>
                <a:ea typeface="宋体" panose="02010600030101010101" pitchFamily="2" charset="-122"/>
              </a:rPr>
              <a:t>    意两个元素都能整除 </a:t>
            </a:r>
            <a:r>
              <a:rPr lang="en-US" altLang="zh-CN" dirty="0">
                <a:solidFill>
                  <a:prstClr val="black"/>
                </a:solidFill>
                <a:latin typeface="Calibri" panose="020F0502020204030204"/>
                <a:ea typeface="宋体" panose="02010600030101010101" pitchFamily="2" charset="-122"/>
              </a:rPr>
              <a:t>    </a:t>
            </a:r>
            <a:endParaRPr lang="en-US" altLang="zh-CN" dirty="0">
              <a:solidFill>
                <a:prstClr val="black"/>
              </a:solidFill>
              <a:latin typeface="Calibri" panose="020F0502020204030204"/>
              <a:ea typeface="宋体" panose="02010600030101010101" pitchFamily="2" charset="-122"/>
            </a:endParaRPr>
          </a:p>
          <a:p>
            <a:r>
              <a:rPr lang="zh-CN" altLang="en-US" b="1" dirty="0">
                <a:solidFill>
                  <a:prstClr val="black"/>
                </a:solidFill>
                <a:latin typeface="Calibri" panose="020F0502020204030204"/>
                <a:ea typeface="宋体" panose="02010600030101010101" pitchFamily="2" charset="-122"/>
              </a:rPr>
              <a:t>输        入：</a:t>
            </a:r>
            <a:r>
              <a:rPr lang="zh-CN" altLang="en-US" dirty="0">
                <a:solidFill>
                  <a:prstClr val="black"/>
                </a:solidFill>
                <a:latin typeface="Calibri" panose="020F0502020204030204"/>
                <a:ea typeface="宋体" panose="02010600030101010101" pitchFamily="2" charset="-122"/>
              </a:rPr>
              <a:t>正整数数组</a:t>
            </a:r>
            <a:endParaRPr lang="en-US" altLang="zh-CN" dirty="0">
              <a:solidFill>
                <a:prstClr val="black"/>
              </a:solidFill>
              <a:latin typeface="Calibri" panose="020F0502020204030204"/>
              <a:ea typeface="宋体" panose="02010600030101010101" pitchFamily="2" charset="-122"/>
            </a:endParaRPr>
          </a:p>
          <a:p>
            <a:r>
              <a:rPr lang="zh-CN" altLang="en-US" b="1" dirty="0">
                <a:solidFill>
                  <a:prstClr val="black"/>
                </a:solidFill>
                <a:latin typeface="Calibri" panose="020F0502020204030204"/>
                <a:ea typeface="宋体" panose="02010600030101010101" pitchFamily="2" charset="-122"/>
              </a:rPr>
              <a:t>输        出：</a:t>
            </a:r>
            <a:r>
              <a:rPr lang="zh-CN" altLang="en-US" dirty="0">
                <a:solidFill>
                  <a:prstClr val="black"/>
                </a:solidFill>
                <a:latin typeface="Calibri" panose="020F0502020204030204"/>
                <a:ea typeface="宋体" panose="02010600030101010101" pitchFamily="2" charset="-122"/>
              </a:rPr>
              <a:t>符合条件的最大子集长度</a:t>
            </a:r>
            <a:endParaRPr lang="en-US" altLang="zh-CN" dirty="0">
              <a:solidFill>
                <a:prstClr val="black"/>
              </a:solidFill>
              <a:latin typeface="Calibri" panose="020F0502020204030204"/>
              <a:ea typeface="宋体" panose="02010600030101010101" pitchFamily="2" charset="-122"/>
            </a:endParaRPr>
          </a:p>
        </p:txBody>
      </p:sp>
      <p:sp>
        <p:nvSpPr>
          <p:cNvPr id="64" name="矩形 63"/>
          <p:cNvSpPr/>
          <p:nvPr/>
        </p:nvSpPr>
        <p:spPr>
          <a:xfrm>
            <a:off x="1666506" y="2042966"/>
            <a:ext cx="9001495" cy="646331"/>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观    察：</a:t>
            </a:r>
            <a:r>
              <a:rPr lang="zh-CN" altLang="en-US" dirty="0">
                <a:solidFill>
                  <a:prstClr val="black"/>
                </a:solidFill>
                <a:latin typeface="宋体" panose="02010600030101010101" pitchFamily="2" charset="-122"/>
                <a:ea typeface="宋体" panose="02010600030101010101" pitchFamily="2" charset="-122"/>
              </a:rPr>
              <a:t>如果已存在某个整除子集，若新的元素可以整除该子集中的最大值，则可加 </a:t>
            </a:r>
            <a:endParaRPr lang="en-US" altLang="zh-CN" dirty="0">
              <a:solidFill>
                <a:prstClr val="black"/>
              </a:solidFill>
              <a:latin typeface="宋体" panose="02010600030101010101" pitchFamily="2" charset="-122"/>
              <a:ea typeface="宋体" panose="02010600030101010101" pitchFamily="2" charset="-122"/>
            </a:endParaRPr>
          </a:p>
          <a:p>
            <a:pPr lvl="2" algn="just"/>
            <a:r>
              <a:rPr lang="zh-CN" altLang="en-US" dirty="0">
                <a:solidFill>
                  <a:prstClr val="black"/>
                </a:solidFill>
                <a:latin typeface="宋体" panose="02010600030101010101" pitchFamily="2" charset="-122"/>
                <a:ea typeface="宋体" panose="02010600030101010101" pitchFamily="2" charset="-122"/>
              </a:rPr>
              <a:t>  入该子集</a:t>
            </a:r>
            <a:endParaRPr lang="en-US" altLang="zh-CN" dirty="0">
              <a:solidFill>
                <a:prstClr val="black"/>
              </a:solidFill>
              <a:latin typeface="宋体" panose="02010600030101010101" pitchFamily="2" charset="-122"/>
              <a:ea typeface="宋体" panose="02010600030101010101" pitchFamily="2" charset="-122"/>
            </a:endParaRPr>
          </a:p>
        </p:txBody>
      </p:sp>
      <p:sp>
        <p:nvSpPr>
          <p:cNvPr id="5" name="矩形 4"/>
          <p:cNvSpPr/>
          <p:nvPr/>
        </p:nvSpPr>
        <p:spPr>
          <a:xfrm>
            <a:off x="1646663" y="2726693"/>
            <a:ext cx="8218449" cy="369332"/>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子 问 题：</a:t>
            </a:r>
            <a:r>
              <a:rPr lang="zh-CN" altLang="en-US" dirty="0">
                <a:solidFill>
                  <a:prstClr val="black"/>
                </a:solidFill>
                <a:latin typeface="宋体" panose="02010600030101010101" pitchFamily="2" charset="-122"/>
                <a:ea typeface="宋体" panose="02010600030101010101" pitchFamily="2" charset="-122"/>
              </a:rPr>
              <a:t>前</a:t>
            </a:r>
            <a:r>
              <a:rPr lang="en-US" altLang="zh-CN" dirty="0" err="1">
                <a:solidFill>
                  <a:prstClr val="black"/>
                </a:solidFill>
                <a:latin typeface="宋体" panose="02010600030101010101" pitchFamily="2" charset="-122"/>
                <a:ea typeface="宋体" panose="02010600030101010101" pitchFamily="2" charset="-122"/>
              </a:rPr>
              <a:t>i</a:t>
            </a:r>
            <a:r>
              <a:rPr lang="zh-CN" altLang="en-US" dirty="0">
                <a:solidFill>
                  <a:prstClr val="black"/>
                </a:solidFill>
                <a:latin typeface="宋体" panose="02010600030101010101" pitchFamily="2" charset="-122"/>
                <a:ea typeface="宋体" panose="02010600030101010101" pitchFamily="2" charset="-122"/>
              </a:rPr>
              <a:t>个数中的最大整除子集长度</a:t>
            </a:r>
            <a:endParaRPr lang="en-US" altLang="zh-CN" dirty="0">
              <a:solidFill>
                <a:prstClr val="black"/>
              </a:solidFill>
              <a:latin typeface="宋体" panose="02010600030101010101" pitchFamily="2" charset="-122"/>
              <a:ea typeface="宋体" panose="02010600030101010101" pitchFamily="2" charset="-122"/>
            </a:endParaRPr>
          </a:p>
        </p:txBody>
      </p:sp>
      <p:sp>
        <p:nvSpPr>
          <p:cNvPr id="6" name="矩形 5"/>
          <p:cNvSpPr/>
          <p:nvPr/>
        </p:nvSpPr>
        <p:spPr>
          <a:xfrm>
            <a:off x="1624361" y="3172744"/>
            <a:ext cx="8820615" cy="646331"/>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最优子结构：</a:t>
            </a:r>
            <a:r>
              <a:rPr lang="en-US" altLang="zh-CN" b="1" i="1" dirty="0">
                <a:solidFill>
                  <a:prstClr val="black"/>
                </a:solidFill>
                <a:latin typeface="宋体" panose="02010600030101010101" pitchFamily="2" charset="-122"/>
                <a:ea typeface="宋体" panose="02010600030101010101" pitchFamily="2" charset="-122"/>
              </a:rPr>
              <a:t>OPT[</a:t>
            </a:r>
            <a:r>
              <a:rPr lang="en-US" altLang="zh-CN" b="1" i="1" dirty="0" err="1">
                <a:solidFill>
                  <a:prstClr val="black"/>
                </a:solidFill>
                <a:latin typeface="宋体" panose="02010600030101010101" pitchFamily="2" charset="-122"/>
                <a:ea typeface="宋体" panose="02010600030101010101" pitchFamily="2" charset="-122"/>
              </a:rPr>
              <a:t>i</a:t>
            </a:r>
            <a:r>
              <a:rPr lang="en-US" altLang="zh-CN" b="1" i="1" dirty="0">
                <a:solidFill>
                  <a:prstClr val="black"/>
                </a:solidFill>
                <a:latin typeface="宋体" panose="02010600030101010101" pitchFamily="2" charset="-122"/>
                <a:ea typeface="宋体" panose="02010600030101010101" pitchFamily="2" charset="-122"/>
              </a:rPr>
              <a:t>]</a:t>
            </a:r>
            <a:r>
              <a:rPr lang="zh-CN" altLang="en-US" dirty="0">
                <a:solidFill>
                  <a:prstClr val="black"/>
                </a:solidFill>
                <a:latin typeface="宋体" panose="02010600030101010101" pitchFamily="2" charset="-122"/>
                <a:ea typeface="宋体" panose="02010600030101010101" pitchFamily="2" charset="-122"/>
              </a:rPr>
              <a:t>，表示包含第</a:t>
            </a:r>
            <a:r>
              <a:rPr lang="en-US" altLang="zh-CN" b="1" i="1" dirty="0" err="1">
                <a:solidFill>
                  <a:prstClr val="black"/>
                </a:solidFill>
                <a:latin typeface="宋体" panose="02010600030101010101" pitchFamily="2" charset="-122"/>
                <a:ea typeface="宋体" panose="02010600030101010101" pitchFamily="2" charset="-122"/>
              </a:rPr>
              <a:t>i</a:t>
            </a:r>
            <a:r>
              <a:rPr lang="zh-CN" altLang="en-US" dirty="0">
                <a:solidFill>
                  <a:prstClr val="black"/>
                </a:solidFill>
                <a:latin typeface="宋体" panose="02010600030101010101" pitchFamily="2" charset="-122"/>
                <a:ea typeface="宋体" panose="02010600030101010101" pitchFamily="2" charset="-122"/>
              </a:rPr>
              <a:t>个元素的最大整除子集的长度</a:t>
            </a:r>
            <a:endParaRPr lang="en-US" altLang="zh-CN" dirty="0">
              <a:solidFill>
                <a:prstClr val="black"/>
              </a:solidFill>
              <a:latin typeface="宋体" panose="02010600030101010101" pitchFamily="2" charset="-122"/>
              <a:ea typeface="宋体" panose="02010600030101010101" pitchFamily="2" charset="-122"/>
            </a:endParaRPr>
          </a:p>
          <a:p>
            <a:pPr lvl="3" algn="just"/>
            <a:r>
              <a:rPr lang="zh-CN" altLang="en-US" dirty="0">
                <a:solidFill>
                  <a:prstClr val="black"/>
                </a:solidFill>
                <a:latin typeface="宋体" panose="02010600030101010101" pitchFamily="2" charset="-122"/>
                <a:ea typeface="宋体" panose="02010600030101010101" pitchFamily="2" charset="-122"/>
              </a:rPr>
              <a:t>决策已存在的子集能否加入第</a:t>
            </a:r>
            <a:r>
              <a:rPr lang="en-US" altLang="zh-CN" b="1" i="1" dirty="0" err="1">
                <a:solidFill>
                  <a:prstClr val="black"/>
                </a:solidFill>
                <a:latin typeface="宋体" panose="02010600030101010101" pitchFamily="2" charset="-122"/>
                <a:ea typeface="宋体" panose="02010600030101010101" pitchFamily="2" charset="-122"/>
              </a:rPr>
              <a:t>i</a:t>
            </a:r>
            <a:r>
              <a:rPr lang="zh-CN" altLang="en-US" dirty="0">
                <a:solidFill>
                  <a:prstClr val="black"/>
                </a:solidFill>
                <a:latin typeface="宋体" panose="02010600030101010101" pitchFamily="2" charset="-122"/>
                <a:ea typeface="宋体" panose="02010600030101010101" pitchFamily="2" charset="-122"/>
              </a:rPr>
              <a:t>个元素</a:t>
            </a:r>
            <a:endParaRPr lang="en-US" altLang="zh-CN" dirty="0">
              <a:solidFill>
                <a:prstClr val="black"/>
              </a:solidFill>
              <a:latin typeface="宋体" panose="02010600030101010101" pitchFamily="2" charset="-122"/>
              <a:ea typeface="宋体" panose="02010600030101010101" pitchFamily="2" charset="-122"/>
            </a:endParaRPr>
          </a:p>
        </p:txBody>
      </p:sp>
      <p:sp>
        <p:nvSpPr>
          <p:cNvPr id="7" name="矩形 6"/>
          <p:cNvSpPr/>
          <p:nvPr/>
        </p:nvSpPr>
        <p:spPr>
          <a:xfrm>
            <a:off x="1604156" y="3902256"/>
            <a:ext cx="1579278" cy="369332"/>
          </a:xfrm>
          <a:prstGeom prst="rect">
            <a:avLst/>
          </a:prstGeom>
        </p:spPr>
        <p:txBody>
          <a:bodyPr wrap="none">
            <a:spAutoFit/>
          </a:bodyPr>
          <a:lstStyle/>
          <a:p>
            <a:pPr algn="just"/>
            <a:r>
              <a:rPr lang="zh-CN" altLang="en-US" b="1" dirty="0">
                <a:solidFill>
                  <a:prstClr val="black"/>
                </a:solidFill>
                <a:latin typeface="宋体" panose="02010600030101010101" pitchFamily="2" charset="-122"/>
                <a:ea typeface="宋体" panose="02010600030101010101" pitchFamily="2" charset="-122"/>
              </a:rPr>
              <a:t>递推关系式：</a:t>
            </a:r>
            <a:endParaRPr lang="en-US" altLang="zh-CN" b="1" dirty="0">
              <a:solidFill>
                <a:prstClr val="black"/>
              </a:solidFill>
              <a:latin typeface="宋体" panose="02010600030101010101" pitchFamily="2" charset="-122"/>
              <a:ea typeface="宋体" panose="02010600030101010101" pitchFamily="2" charset="-122"/>
            </a:endParaRPr>
          </a:p>
        </p:txBody>
      </p:sp>
      <p:sp>
        <p:nvSpPr>
          <p:cNvPr id="65" name="矩形 64"/>
          <p:cNvSpPr/>
          <p:nvPr/>
        </p:nvSpPr>
        <p:spPr>
          <a:xfrm>
            <a:off x="1624361" y="6181928"/>
            <a:ext cx="3443571" cy="369332"/>
          </a:xfrm>
          <a:prstGeom prst="rect">
            <a:avLst/>
          </a:prstGeom>
        </p:spPr>
        <p:txBody>
          <a:bodyPr wrap="none">
            <a:spAutoFit/>
          </a:bodyPr>
          <a:lstStyle/>
          <a:p>
            <a:pPr algn="just"/>
            <a:r>
              <a:rPr lang="zh-CN" altLang="en-US" b="1" dirty="0">
                <a:solidFill>
                  <a:prstClr val="black"/>
                </a:solidFill>
                <a:latin typeface="宋体" panose="02010600030101010101" pitchFamily="2" charset="-122"/>
                <a:ea typeface="宋体" panose="02010600030101010101" pitchFamily="2" charset="-122"/>
              </a:rPr>
              <a:t>注意：排序， 最后遍历取最大</a:t>
            </a:r>
            <a:endParaRPr lang="en-US" altLang="zh-CN" b="1" dirty="0">
              <a:solidFill>
                <a:prstClr val="black"/>
              </a:solidFill>
              <a:latin typeface="宋体" panose="02010600030101010101" pitchFamily="2" charset="-122"/>
              <a:ea typeface="宋体" panose="02010600030101010101" pitchFamily="2" charset="-122"/>
            </a:endParaRPr>
          </a:p>
        </p:txBody>
      </p:sp>
      <p:sp>
        <p:nvSpPr>
          <p:cNvPr id="66" name="文本框 65"/>
          <p:cNvSpPr txBox="1"/>
          <p:nvPr/>
        </p:nvSpPr>
        <p:spPr>
          <a:xfrm>
            <a:off x="1604156" y="5342282"/>
            <a:ext cx="4017990" cy="369332"/>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复杂度分析：</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O(n</a:t>
            </a:r>
            <a:r>
              <a:rPr lang="en-US" altLang="zh-CN" baseline="30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2278294" y="4441310"/>
          <a:ext cx="5783262" cy="669925"/>
        </p:xfrm>
        <a:graphic>
          <a:graphicData uri="http://schemas.openxmlformats.org/presentationml/2006/ole">
            <mc:AlternateContent xmlns:mc="http://schemas.openxmlformats.org/markup-compatibility/2006">
              <mc:Choice xmlns:v="urn:schemas-microsoft-com:vml" Requires="v">
                <p:oleObj spid="_x0000_s3" name="Equation" r:id="rId1" imgW="94792800" imgH="10972800" progId="Equation.DSMT4">
                  <p:embed/>
                </p:oleObj>
              </mc:Choice>
              <mc:Fallback>
                <p:oleObj name="Equation" r:id="rId1" imgW="94792800" imgH="10972800" progId="Equation.DSMT4">
                  <p:embed/>
                  <p:pic>
                    <p:nvPicPr>
                      <p:cNvPr id="0" name="对象 1"/>
                      <p:cNvPicPr/>
                      <p:nvPr/>
                    </p:nvPicPr>
                    <p:blipFill>
                      <a:blip r:embed="rId2"/>
                      <a:stretch>
                        <a:fillRect/>
                      </a:stretch>
                    </p:blipFill>
                    <p:spPr>
                      <a:xfrm>
                        <a:off x="2278294" y="4441310"/>
                        <a:ext cx="5783262" cy="669925"/>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3183434" y="3957863"/>
          <a:ext cx="1163224" cy="344659"/>
        </p:xfrm>
        <a:graphic>
          <a:graphicData uri="http://schemas.openxmlformats.org/presentationml/2006/ole">
            <mc:AlternateContent xmlns:mc="http://schemas.openxmlformats.org/markup-compatibility/2006">
              <mc:Choice xmlns:v="urn:schemas-microsoft-com:vml" Requires="v">
                <p:oleObj spid="_x0000_s8" name="Equation" r:id="rId3" imgW="16459200" imgH="4876800" progId="Equation.DSMT4">
                  <p:embed/>
                </p:oleObj>
              </mc:Choice>
              <mc:Fallback>
                <p:oleObj name="Equation" r:id="rId3" imgW="16459200" imgH="4876800" progId="Equation.DSMT4">
                  <p:embed/>
                  <p:pic>
                    <p:nvPicPr>
                      <p:cNvPr id="0" name="对象 2"/>
                      <p:cNvPicPr/>
                      <p:nvPr/>
                    </p:nvPicPr>
                    <p:blipFill>
                      <a:blip r:embed="rId4"/>
                      <a:stretch>
                        <a:fillRect/>
                      </a:stretch>
                    </p:blipFill>
                    <p:spPr>
                      <a:xfrm>
                        <a:off x="3183434" y="3957863"/>
                        <a:ext cx="1163224" cy="344659"/>
                      </a:xfrm>
                      <a:prstGeom prst="rect">
                        <a:avLst/>
                      </a:prstGeom>
                    </p:spPr>
                  </p:pic>
                </p:oleObj>
              </mc:Fallback>
            </mc:AlternateContent>
          </a:graphicData>
        </a:graphic>
      </p:graphicFrame>
      <p:sp>
        <p:nvSpPr>
          <p:cNvPr id="39" name="矩形 38"/>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40" name="直接连接符 39"/>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354570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7610367"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6</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a:off x="4882975" y="111022"/>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55" name="文本框 54"/>
          <p:cNvSpPr txBox="1"/>
          <p:nvPr/>
        </p:nvSpPr>
        <p:spPr>
          <a:xfrm>
            <a:off x="4863454" y="111704"/>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5" grpId="0"/>
      <p:bldP spid="6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670660" y="824091"/>
            <a:ext cx="8372876" cy="1200329"/>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问题描述：</a:t>
            </a:r>
            <a:r>
              <a:rPr lang="zh-CN" altLang="en-US" dirty="0">
                <a:solidFill>
                  <a:prstClr val="black"/>
                </a:solidFill>
                <a:latin typeface="Calibri" panose="020F0502020204030204"/>
                <a:ea typeface="宋体" panose="02010600030101010101" pitchFamily="2" charset="-122"/>
              </a:rPr>
              <a:t>给定一个非负整数数组，</a:t>
            </a:r>
            <a:r>
              <a:rPr lang="en-US" altLang="zh-CN" dirty="0">
                <a:solidFill>
                  <a:prstClr val="black"/>
                </a:solidFill>
                <a:latin typeface="Calibri" panose="020F0502020204030204"/>
                <a:ea typeface="宋体" panose="02010600030101010101" pitchFamily="2" charset="-122"/>
              </a:rPr>
              <a:t>a1, a2, …, an, </a:t>
            </a:r>
            <a:r>
              <a:rPr lang="zh-CN" altLang="en-US" dirty="0">
                <a:solidFill>
                  <a:prstClr val="black"/>
                </a:solidFill>
                <a:latin typeface="Calibri" panose="020F0502020204030204"/>
                <a:ea typeface="宋体" panose="02010600030101010101" pitchFamily="2" charset="-122"/>
              </a:rPr>
              <a:t>和一个目标数</a:t>
            </a:r>
            <a:r>
              <a:rPr lang="en-US" altLang="zh-CN" dirty="0">
                <a:solidFill>
                  <a:prstClr val="black"/>
                </a:solidFill>
                <a:latin typeface="Calibri" panose="020F0502020204030204"/>
                <a:ea typeface="宋体" panose="02010600030101010101" pitchFamily="2" charset="-122"/>
              </a:rPr>
              <a:t> S</a:t>
            </a:r>
            <a:r>
              <a:rPr lang="zh-CN" altLang="en-US" dirty="0">
                <a:solidFill>
                  <a:prstClr val="black"/>
                </a:solidFill>
                <a:latin typeface="Calibri" panose="020F0502020204030204"/>
                <a:ea typeface="宋体" panose="02010600030101010101" pitchFamily="2" charset="-122"/>
              </a:rPr>
              <a:t>。现在有两个符</a:t>
            </a:r>
            <a:r>
              <a:rPr lang="en-US" altLang="zh-CN" dirty="0">
                <a:solidFill>
                  <a:prstClr val="black"/>
                </a:solidFill>
                <a:latin typeface="Calibri" panose="020F0502020204030204"/>
                <a:ea typeface="宋体" panose="02010600030101010101" pitchFamily="2" charset="-122"/>
              </a:rPr>
              <a:t>	</a:t>
            </a:r>
            <a:r>
              <a:rPr lang="zh-CN" altLang="en-US" dirty="0">
                <a:solidFill>
                  <a:prstClr val="black"/>
                </a:solidFill>
                <a:latin typeface="Calibri" panose="020F0502020204030204"/>
                <a:ea typeface="宋体" panose="02010600030101010101" pitchFamily="2" charset="-122"/>
              </a:rPr>
              <a:t>    号 </a:t>
            </a:r>
            <a:r>
              <a:rPr lang="en-US" altLang="zh-CN" dirty="0">
                <a:solidFill>
                  <a:prstClr val="black"/>
                </a:solidFill>
                <a:latin typeface="Calibri" panose="020F0502020204030204"/>
                <a:ea typeface="宋体" panose="02010600030101010101" pitchFamily="2" charset="-122"/>
              </a:rPr>
              <a:t>+</a:t>
            </a:r>
            <a:r>
              <a:rPr lang="zh-CN" altLang="en-US" dirty="0">
                <a:solidFill>
                  <a:prstClr val="black"/>
                </a:solidFill>
                <a:latin typeface="Calibri" panose="020F0502020204030204"/>
                <a:ea typeface="宋体" panose="02010600030101010101" pitchFamily="2" charset="-122"/>
              </a:rPr>
              <a:t> 和 </a:t>
            </a:r>
            <a:r>
              <a:rPr lang="en-US" altLang="zh-CN" dirty="0">
                <a:solidFill>
                  <a:prstClr val="black"/>
                </a:solidFill>
              </a:rPr>
              <a:t>– </a:t>
            </a:r>
            <a:r>
              <a:rPr lang="zh-CN" altLang="en-US" dirty="0">
                <a:solidFill>
                  <a:prstClr val="black"/>
                </a:solidFill>
                <a:latin typeface="Calibri" panose="020F0502020204030204"/>
                <a:ea typeface="宋体" panose="02010600030101010101" pitchFamily="2" charset="-122"/>
              </a:rPr>
              <a:t>，并且对于数组中的任意一个整数，你都可以从 </a:t>
            </a:r>
            <a:r>
              <a:rPr lang="en-US" altLang="zh-CN" dirty="0">
                <a:solidFill>
                  <a:prstClr val="black"/>
                </a:solidFill>
              </a:rPr>
              <a:t>+</a:t>
            </a:r>
            <a:r>
              <a:rPr lang="zh-CN" altLang="en-US" dirty="0">
                <a:solidFill>
                  <a:prstClr val="black"/>
                </a:solidFill>
              </a:rPr>
              <a:t> 和 </a:t>
            </a:r>
            <a:r>
              <a:rPr lang="en-US" altLang="zh-CN" dirty="0">
                <a:solidFill>
                  <a:prstClr val="black"/>
                </a:solidFill>
              </a:rPr>
              <a:t>–</a:t>
            </a:r>
            <a:r>
              <a:rPr lang="zh-CN" altLang="en-US" dirty="0">
                <a:solidFill>
                  <a:prstClr val="black"/>
                </a:solidFill>
              </a:rPr>
              <a:t> 中选择</a:t>
            </a:r>
            <a:r>
              <a:rPr lang="en-US" altLang="zh-CN" dirty="0">
                <a:solidFill>
                  <a:prstClr val="black"/>
                </a:solidFill>
              </a:rPr>
              <a:t>	</a:t>
            </a:r>
            <a:r>
              <a:rPr lang="zh-CN" altLang="en-US" dirty="0">
                <a:solidFill>
                  <a:prstClr val="black"/>
                </a:solidFill>
              </a:rPr>
              <a:t>     一个符号添加在前面。</a:t>
            </a:r>
            <a:endParaRPr lang="en-US" altLang="zh-CN" dirty="0">
              <a:solidFill>
                <a:prstClr val="black"/>
              </a:solidFill>
            </a:endParaRPr>
          </a:p>
          <a:p>
            <a:r>
              <a:rPr lang="en-US" altLang="zh-CN" dirty="0">
                <a:solidFill>
                  <a:prstClr val="black"/>
                </a:solidFill>
                <a:latin typeface="Calibri" panose="020F0502020204030204"/>
                <a:ea typeface="宋体" panose="02010600030101010101" pitchFamily="2" charset="-122"/>
              </a:rPr>
              <a:t>	</a:t>
            </a:r>
            <a:r>
              <a:rPr lang="zh-CN" altLang="en-US" dirty="0">
                <a:solidFill>
                  <a:prstClr val="black"/>
                </a:solidFill>
                <a:latin typeface="Calibri" panose="020F0502020204030204"/>
                <a:ea typeface="宋体" panose="02010600030101010101" pitchFamily="2" charset="-122"/>
              </a:rPr>
              <a:t>     返回</a:t>
            </a:r>
            <a:r>
              <a:rPr lang="zh-CN" altLang="en-US" dirty="0"/>
              <a:t>可以使最终数组和为目标数 </a:t>
            </a:r>
            <a:r>
              <a:rPr lang="en-US" altLang="zh-CN" dirty="0"/>
              <a:t>S </a:t>
            </a:r>
            <a:r>
              <a:rPr lang="zh-CN" altLang="en-US" dirty="0"/>
              <a:t>的所有添加符号的方法数。</a:t>
            </a:r>
            <a:endParaRPr lang="zh-CN" altLang="en-US" dirty="0">
              <a:solidFill>
                <a:prstClr val="black"/>
              </a:solidFill>
              <a:latin typeface="Calibri" panose="020F0502020204030204"/>
              <a:ea typeface="宋体" panose="02010600030101010101" pitchFamily="2" charset="-122"/>
            </a:endParaRPr>
          </a:p>
        </p:txBody>
      </p:sp>
      <p:sp>
        <p:nvSpPr>
          <p:cNvPr id="64" name="矩形 63"/>
          <p:cNvSpPr/>
          <p:nvPr/>
        </p:nvSpPr>
        <p:spPr>
          <a:xfrm>
            <a:off x="1670660" y="1980221"/>
            <a:ext cx="9001495" cy="923330"/>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观    察：</a:t>
            </a:r>
            <a:r>
              <a:rPr lang="zh-CN" altLang="en-US" dirty="0">
                <a:solidFill>
                  <a:prstClr val="black"/>
                </a:solidFill>
                <a:ea typeface="宋体" panose="02010600030101010101" pitchFamily="2" charset="-122"/>
              </a:rPr>
              <a:t>假设加法的总和为 </a:t>
            </a:r>
            <a:r>
              <a:rPr lang="en-US" altLang="zh-CN" dirty="0">
                <a:solidFill>
                  <a:prstClr val="black"/>
                </a:solidFill>
                <a:ea typeface="宋体" panose="02010600030101010101" pitchFamily="2" charset="-122"/>
              </a:rPr>
              <a:t>x,</a:t>
            </a:r>
            <a:r>
              <a:rPr lang="zh-CN" altLang="en-US" dirty="0">
                <a:solidFill>
                  <a:prstClr val="black"/>
                </a:solidFill>
                <a:ea typeface="宋体" panose="02010600030101010101" pitchFamily="2" charset="-122"/>
              </a:rPr>
              <a:t>那么减法对应的总和就是</a:t>
            </a:r>
            <a:r>
              <a:rPr lang="en-US" altLang="zh-CN" dirty="0">
                <a:solidFill>
                  <a:prstClr val="black"/>
                </a:solidFill>
                <a:ea typeface="宋体" panose="02010600030101010101" pitchFamily="2" charset="-122"/>
              </a:rPr>
              <a:t> sum – x</a:t>
            </a:r>
            <a:r>
              <a:rPr lang="zh-CN" altLang="en-US" dirty="0">
                <a:solidFill>
                  <a:prstClr val="black"/>
                </a:solidFill>
                <a:ea typeface="宋体" panose="02010600030101010101" pitchFamily="2" charset="-122"/>
              </a:rPr>
              <a:t>。题目要求 </a:t>
            </a:r>
            <a:r>
              <a:rPr lang="en-US" altLang="zh-CN" dirty="0">
                <a:solidFill>
                  <a:prstClr val="black"/>
                </a:solidFill>
                <a:ea typeface="宋体" panose="02010600030101010101" pitchFamily="2" charset="-122"/>
              </a:rPr>
              <a:t>x - (sum - x) 	     = S</a:t>
            </a:r>
            <a:r>
              <a:rPr lang="zh-CN" altLang="en-US" dirty="0">
                <a:solidFill>
                  <a:prstClr val="black"/>
                </a:solidFill>
                <a:ea typeface="宋体" panose="02010600030101010101" pitchFamily="2" charset="-122"/>
              </a:rPr>
              <a:t>，即 </a:t>
            </a:r>
            <a:r>
              <a:rPr lang="en-US" altLang="zh-CN" dirty="0">
                <a:solidFill>
                  <a:prstClr val="black"/>
                </a:solidFill>
                <a:ea typeface="宋体" panose="02010600030101010101" pitchFamily="2" charset="-122"/>
              </a:rPr>
              <a:t>x = (S + sum) / 2</a:t>
            </a:r>
            <a:r>
              <a:rPr lang="zh-CN" altLang="en-US" dirty="0">
                <a:solidFill>
                  <a:prstClr val="black"/>
                </a:solidFill>
                <a:ea typeface="宋体" panose="02010600030101010101" pitchFamily="2" charset="-122"/>
              </a:rPr>
              <a:t>。此时问题就转化为装满容量为 </a:t>
            </a:r>
            <a:r>
              <a:rPr lang="en-US" altLang="zh-CN" dirty="0">
                <a:solidFill>
                  <a:prstClr val="black"/>
                </a:solidFill>
                <a:ea typeface="宋体" panose="02010600030101010101" pitchFamily="2" charset="-122"/>
              </a:rPr>
              <a:t>x </a:t>
            </a:r>
            <a:r>
              <a:rPr lang="zh-CN" altLang="en-US" dirty="0">
                <a:solidFill>
                  <a:prstClr val="black"/>
                </a:solidFill>
                <a:ea typeface="宋体" panose="02010600030101010101" pitchFamily="2" charset="-122"/>
              </a:rPr>
              <a:t>的背包，有几种方</a:t>
            </a:r>
            <a:r>
              <a:rPr lang="en-US" altLang="zh-CN" dirty="0">
                <a:solidFill>
                  <a:prstClr val="black"/>
                </a:solidFill>
                <a:ea typeface="宋体" panose="02010600030101010101" pitchFamily="2" charset="-122"/>
              </a:rPr>
              <a:t>	     </a:t>
            </a:r>
            <a:r>
              <a:rPr lang="zh-CN" altLang="en-US" dirty="0">
                <a:solidFill>
                  <a:prstClr val="black"/>
                </a:solidFill>
                <a:ea typeface="宋体" panose="02010600030101010101" pitchFamily="2" charset="-122"/>
              </a:rPr>
              <a:t>法（</a:t>
            </a:r>
            <a:r>
              <a:rPr lang="en-US" altLang="zh-CN" dirty="0">
                <a:solidFill>
                  <a:prstClr val="black"/>
                </a:solidFill>
                <a:ea typeface="宋体" panose="02010600030101010101" pitchFamily="2" charset="-122"/>
              </a:rPr>
              <a:t>01</a:t>
            </a:r>
            <a:r>
              <a:rPr lang="zh-CN" altLang="en-US" dirty="0">
                <a:solidFill>
                  <a:prstClr val="black"/>
                </a:solidFill>
                <a:ea typeface="宋体" panose="02010600030101010101" pitchFamily="2" charset="-122"/>
              </a:rPr>
              <a:t>背包问题）。</a:t>
            </a:r>
            <a:endParaRPr lang="en-US" altLang="zh-CN" dirty="0">
              <a:solidFill>
                <a:prstClr val="black"/>
              </a:solidFill>
              <a:ea typeface="宋体" panose="02010600030101010101" pitchFamily="2" charset="-122"/>
            </a:endParaRPr>
          </a:p>
        </p:txBody>
      </p:sp>
      <p:sp>
        <p:nvSpPr>
          <p:cNvPr id="6" name="矩形 5"/>
          <p:cNvSpPr/>
          <p:nvPr/>
        </p:nvSpPr>
        <p:spPr>
          <a:xfrm>
            <a:off x="1624361" y="3076173"/>
            <a:ext cx="8820615" cy="369332"/>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最优子结构：</a:t>
            </a:r>
            <a:r>
              <a:rPr lang="en-US" altLang="zh-CN" dirty="0" err="1">
                <a:solidFill>
                  <a:prstClr val="black"/>
                </a:solidFill>
                <a:ea typeface="宋体" panose="02010600030101010101" pitchFamily="2" charset="-122"/>
              </a:rPr>
              <a:t>dp</a:t>
            </a:r>
            <a:r>
              <a:rPr lang="en-US" altLang="zh-CN" dirty="0">
                <a:solidFill>
                  <a:prstClr val="black"/>
                </a:solidFill>
                <a:ea typeface="宋体" panose="02010600030101010101" pitchFamily="2" charset="-122"/>
              </a:rPr>
              <a:t>[</a:t>
            </a:r>
            <a:r>
              <a:rPr lang="en-US" altLang="zh-CN" dirty="0" err="1">
                <a:solidFill>
                  <a:prstClr val="black"/>
                </a:solidFill>
                <a:ea typeface="宋体" panose="02010600030101010101" pitchFamily="2" charset="-122"/>
              </a:rPr>
              <a:t>i</a:t>
            </a:r>
            <a:r>
              <a:rPr lang="en-US" altLang="zh-CN" dirty="0">
                <a:solidFill>
                  <a:prstClr val="black"/>
                </a:solidFill>
                <a:ea typeface="宋体" panose="02010600030101010101" pitchFamily="2" charset="-122"/>
              </a:rPr>
              <a:t>]</a:t>
            </a:r>
            <a:r>
              <a:rPr lang="zh-CN" altLang="en-US" dirty="0">
                <a:solidFill>
                  <a:prstClr val="black"/>
                </a:solidFill>
                <a:ea typeface="宋体" panose="02010600030101010101" pitchFamily="2" charset="-122"/>
              </a:rPr>
              <a:t>，表示装满容量为 </a:t>
            </a:r>
            <a:r>
              <a:rPr lang="en-US" altLang="zh-CN" dirty="0" err="1">
                <a:solidFill>
                  <a:prstClr val="black"/>
                </a:solidFill>
                <a:ea typeface="宋体" panose="02010600030101010101" pitchFamily="2" charset="-122"/>
              </a:rPr>
              <a:t>i</a:t>
            </a:r>
            <a:r>
              <a:rPr lang="zh-CN" altLang="en-US" dirty="0">
                <a:solidFill>
                  <a:prstClr val="black"/>
                </a:solidFill>
                <a:ea typeface="宋体" panose="02010600030101010101" pitchFamily="2" charset="-122"/>
              </a:rPr>
              <a:t> 的包，有</a:t>
            </a:r>
            <a:r>
              <a:rPr lang="en-US" altLang="zh-CN" dirty="0">
                <a:solidFill>
                  <a:prstClr val="black"/>
                </a:solidFill>
                <a:ea typeface="宋体" panose="02010600030101010101" pitchFamily="2" charset="-122"/>
              </a:rPr>
              <a:t> </a:t>
            </a:r>
            <a:r>
              <a:rPr lang="en-US" altLang="zh-CN" dirty="0" err="1">
                <a:solidFill>
                  <a:prstClr val="black"/>
                </a:solidFill>
                <a:ea typeface="宋体" panose="02010600030101010101" pitchFamily="2" charset="-122"/>
              </a:rPr>
              <a:t>dp</a:t>
            </a:r>
            <a:r>
              <a:rPr lang="en-US" altLang="zh-CN" dirty="0">
                <a:solidFill>
                  <a:prstClr val="black"/>
                </a:solidFill>
                <a:ea typeface="宋体" panose="02010600030101010101" pitchFamily="2" charset="-122"/>
              </a:rPr>
              <a:t>[</a:t>
            </a:r>
            <a:r>
              <a:rPr lang="en-US" altLang="zh-CN" dirty="0" err="1">
                <a:solidFill>
                  <a:prstClr val="black"/>
                </a:solidFill>
                <a:ea typeface="宋体" panose="02010600030101010101" pitchFamily="2" charset="-122"/>
              </a:rPr>
              <a:t>i</a:t>
            </a:r>
            <a:r>
              <a:rPr lang="en-US" altLang="zh-CN" dirty="0">
                <a:solidFill>
                  <a:prstClr val="black"/>
                </a:solidFill>
                <a:ea typeface="宋体" panose="02010600030101010101" pitchFamily="2" charset="-122"/>
              </a:rPr>
              <a:t>] </a:t>
            </a:r>
            <a:r>
              <a:rPr lang="zh-CN" altLang="en-US" dirty="0">
                <a:solidFill>
                  <a:prstClr val="black"/>
                </a:solidFill>
                <a:ea typeface="宋体" panose="02010600030101010101" pitchFamily="2" charset="-122"/>
              </a:rPr>
              <a:t>种方法</a:t>
            </a:r>
            <a:endParaRPr lang="en-US" altLang="zh-CN" dirty="0">
              <a:solidFill>
                <a:prstClr val="black"/>
              </a:solidFill>
              <a:ea typeface="宋体" panose="02010600030101010101" pitchFamily="2" charset="-122"/>
            </a:endParaRPr>
          </a:p>
        </p:txBody>
      </p:sp>
      <p:sp>
        <p:nvSpPr>
          <p:cNvPr id="66" name="文本框 65"/>
          <p:cNvSpPr txBox="1"/>
          <p:nvPr/>
        </p:nvSpPr>
        <p:spPr>
          <a:xfrm>
            <a:off x="1604155" y="5342282"/>
            <a:ext cx="6120947" cy="369332"/>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复杂度分析：</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O(n</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为数组元素数目，</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为背包容量</a:t>
            </a:r>
            <a:endPar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矩形 38"/>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40" name="直接连接符 39"/>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354570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7610367"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6</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54" name="矩形 53"/>
          <p:cNvSpPr/>
          <p:nvPr/>
        </p:nvSpPr>
        <p:spPr>
          <a:xfrm>
            <a:off x="6224278" y="129812"/>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53" name="文本框 52"/>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814246" y="120977"/>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6236607" y="116968"/>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sp>
        <p:nvSpPr>
          <p:cNvPr id="8" name="矩形 7"/>
          <p:cNvSpPr/>
          <p:nvPr/>
        </p:nvSpPr>
        <p:spPr>
          <a:xfrm>
            <a:off x="1670660" y="3852141"/>
            <a:ext cx="8820615" cy="369332"/>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递推公式：</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dp</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[j] += </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dp</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[j–</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nums</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i</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a:t>
            </a:r>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9" name="矩形 8"/>
          <p:cNvSpPr/>
          <p:nvPr/>
        </p:nvSpPr>
        <p:spPr>
          <a:xfrm>
            <a:off x="1670660" y="4450704"/>
            <a:ext cx="8820615" cy="369332"/>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初始化：</a:t>
            </a:r>
            <a:r>
              <a:rPr lang="en-US" altLang="zh-CN" dirty="0" err="1">
                <a:solidFill>
                  <a:prstClr val="black"/>
                </a:solidFill>
                <a:ea typeface="宋体" panose="02010600030101010101" pitchFamily="2" charset="-122"/>
              </a:rPr>
              <a:t>dp</a:t>
            </a:r>
            <a:r>
              <a:rPr lang="en-US" altLang="zh-CN" dirty="0">
                <a:solidFill>
                  <a:prstClr val="black"/>
                </a:solidFill>
                <a:ea typeface="宋体" panose="02010600030101010101" pitchFamily="2" charset="-122"/>
              </a:rPr>
              <a:t>[0] = 1,</a:t>
            </a:r>
            <a:r>
              <a:rPr lang="zh-CN" altLang="en-US" dirty="0">
                <a:solidFill>
                  <a:prstClr val="black"/>
                </a:solidFill>
                <a:ea typeface="宋体" panose="02010600030101010101" pitchFamily="2" charset="-122"/>
              </a:rPr>
              <a:t>即装满容量为</a:t>
            </a:r>
            <a:r>
              <a:rPr lang="en-US" altLang="zh-CN" dirty="0">
                <a:solidFill>
                  <a:prstClr val="black"/>
                </a:solidFill>
                <a:ea typeface="宋体" panose="02010600030101010101" pitchFamily="2" charset="-122"/>
              </a:rPr>
              <a:t>0</a:t>
            </a:r>
            <a:r>
              <a:rPr lang="zh-CN" altLang="en-US" dirty="0">
                <a:solidFill>
                  <a:prstClr val="black"/>
                </a:solidFill>
                <a:ea typeface="宋体" panose="02010600030101010101" pitchFamily="2" charset="-122"/>
              </a:rPr>
              <a:t>的背包，</a:t>
            </a:r>
            <a:r>
              <a:rPr lang="zh-CN" altLang="en-US" dirty="0"/>
              <a:t>有</a:t>
            </a:r>
            <a:r>
              <a:rPr lang="en-US" altLang="zh-CN" dirty="0"/>
              <a:t>1</a:t>
            </a:r>
            <a:r>
              <a:rPr lang="zh-CN" altLang="en-US" dirty="0"/>
              <a:t>种方法，就是装</a:t>
            </a:r>
            <a:r>
              <a:rPr lang="en-US" altLang="zh-CN" dirty="0"/>
              <a:t>0</a:t>
            </a:r>
            <a:r>
              <a:rPr lang="zh-CN" altLang="en-US" dirty="0"/>
              <a:t>件物品。</a:t>
            </a:r>
            <a:endParaRPr lang="en-US" altLang="zh-CN" dirty="0">
              <a:solidFill>
                <a:prstClr val="black"/>
              </a:solidFill>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78" name="直接连接符 77"/>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354570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83" name="直接连接符 82"/>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92" name="矩形 91"/>
          <p:cNvSpPr/>
          <p:nvPr/>
        </p:nvSpPr>
        <p:spPr>
          <a:xfrm>
            <a:off x="7601547" y="100212"/>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93" name="文本框 92"/>
          <p:cNvSpPr txBox="1"/>
          <p:nvPr/>
        </p:nvSpPr>
        <p:spPr>
          <a:xfrm>
            <a:off x="4881083" y="111704"/>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552833" y="1002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670660" y="824091"/>
            <a:ext cx="8372876" cy="2862322"/>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问题描述：</a:t>
            </a:r>
            <a:r>
              <a:rPr lang="zh-CN" altLang="en-US" dirty="0">
                <a:solidFill>
                  <a:prstClr val="black"/>
                </a:solidFill>
                <a:latin typeface="Calibri" panose="020F0502020204030204"/>
                <a:ea typeface="宋体" panose="02010600030101010101" pitchFamily="2" charset="-122"/>
              </a:rPr>
              <a:t>给</a:t>
            </a:r>
            <a:r>
              <a:rPr lang="zh-CN" altLang="en-US" dirty="0"/>
              <a:t>定一个整数数组，其中第 </a:t>
            </a:r>
            <a:r>
              <a:rPr lang="en-US" altLang="zh-CN" dirty="0" err="1"/>
              <a:t>i</a:t>
            </a:r>
            <a:r>
              <a:rPr lang="en-US" altLang="zh-CN" dirty="0"/>
              <a:t> </a:t>
            </a:r>
            <a:r>
              <a:rPr lang="zh-CN" altLang="en-US" dirty="0"/>
              <a:t>个元素代表了第 </a:t>
            </a:r>
            <a:r>
              <a:rPr lang="en-US" altLang="zh-CN" dirty="0" err="1"/>
              <a:t>i</a:t>
            </a:r>
            <a:r>
              <a:rPr lang="en-US" altLang="zh-CN" dirty="0"/>
              <a:t> </a:t>
            </a:r>
            <a:r>
              <a:rPr lang="zh-CN" altLang="en-US" dirty="0"/>
              <a:t>天的股票价格 。设计一个算法计算出最大利润。在满足以下约束条件下，你可以尽可能地完成更多的交易（多次买卖一支股票）</a:t>
            </a:r>
            <a:r>
              <a:rPr lang="en-US" altLang="zh-CN" dirty="0"/>
              <a:t>:</a:t>
            </a:r>
            <a:endParaRPr lang="en-US" altLang="zh-CN" dirty="0"/>
          </a:p>
          <a:p>
            <a:pPr marL="285750" indent="-285750">
              <a:buFont typeface="Arial" panose="020B0604020202020204" pitchFamily="34" charset="0"/>
              <a:buChar char="•"/>
            </a:pPr>
            <a:r>
              <a:rPr lang="zh-CN" altLang="en-US" dirty="0"/>
              <a:t>你不能同时参与多笔交易（你必须在再次购买前出售掉之前的股票）。</a:t>
            </a:r>
            <a:endParaRPr lang="en-US" altLang="zh-CN" dirty="0"/>
          </a:p>
          <a:p>
            <a:pPr marL="285750" indent="-285750">
              <a:buFont typeface="Arial" panose="020B0604020202020204" pitchFamily="34" charset="0"/>
              <a:buChar char="•"/>
            </a:pPr>
            <a:r>
              <a:rPr lang="zh-CN" altLang="en-US" dirty="0"/>
              <a:t>卖出股票后，你无法在第二天买入股票 </a:t>
            </a:r>
            <a:r>
              <a:rPr lang="en-US" altLang="zh-CN" dirty="0"/>
              <a:t>(</a:t>
            </a:r>
            <a:r>
              <a:rPr lang="zh-CN" altLang="en-US" dirty="0"/>
              <a:t>即冷冻期为 </a:t>
            </a:r>
            <a:r>
              <a:rPr lang="en-US" altLang="zh-CN" dirty="0"/>
              <a:t>1 </a:t>
            </a:r>
            <a:r>
              <a:rPr lang="zh-CN" altLang="en-US" dirty="0"/>
              <a:t>天</a:t>
            </a:r>
            <a:r>
              <a:rPr lang="en-US" altLang="zh-CN" dirty="0"/>
              <a:t>)</a:t>
            </a:r>
            <a:r>
              <a:rPr lang="zh-CN" altLang="en-US" dirty="0"/>
              <a:t>。</a:t>
            </a:r>
            <a:endParaRPr lang="en-US" altLang="zh-CN" dirty="0"/>
          </a:p>
          <a:p>
            <a:pPr marL="285750" indent="-285750">
              <a:buFont typeface="Arial" panose="020B0604020202020204" pitchFamily="34" charset="0"/>
              <a:buChar char="•"/>
            </a:pPr>
            <a:endParaRPr lang="en-US" altLang="zh-CN" dirty="0"/>
          </a:p>
          <a:p>
            <a:r>
              <a:rPr lang="zh-CN" altLang="en-US" dirty="0"/>
              <a:t>示例</a:t>
            </a:r>
            <a:r>
              <a:rPr lang="en-US" altLang="zh-CN" dirty="0"/>
              <a:t>: </a:t>
            </a:r>
            <a:endParaRPr lang="en-US" altLang="zh-CN" dirty="0"/>
          </a:p>
          <a:p>
            <a:pPr lvl="1"/>
            <a:r>
              <a:rPr lang="zh-CN" altLang="en-US" dirty="0"/>
              <a:t>输入</a:t>
            </a:r>
            <a:r>
              <a:rPr lang="en-US" altLang="zh-CN" dirty="0"/>
              <a:t>: [1,2,3,0,2] </a:t>
            </a:r>
            <a:endParaRPr lang="en-US" altLang="zh-CN" dirty="0"/>
          </a:p>
          <a:p>
            <a:pPr lvl="1"/>
            <a:r>
              <a:rPr lang="zh-CN" altLang="en-US" dirty="0"/>
              <a:t>输出</a:t>
            </a:r>
            <a:r>
              <a:rPr lang="en-US" altLang="zh-CN" dirty="0"/>
              <a:t>: 3 </a:t>
            </a:r>
            <a:endParaRPr lang="en-US" altLang="zh-CN" dirty="0"/>
          </a:p>
          <a:p>
            <a:pPr lvl="1"/>
            <a:r>
              <a:rPr lang="zh-CN" altLang="en-US" dirty="0"/>
              <a:t>解释</a:t>
            </a:r>
            <a:r>
              <a:rPr lang="en-US" altLang="zh-CN" dirty="0"/>
              <a:t>: </a:t>
            </a:r>
            <a:r>
              <a:rPr lang="zh-CN" altLang="en-US" dirty="0"/>
              <a:t>对应的交易状态为</a:t>
            </a:r>
            <a:r>
              <a:rPr lang="en-US" altLang="zh-CN" dirty="0"/>
              <a:t>: [</a:t>
            </a:r>
            <a:r>
              <a:rPr lang="zh-CN" altLang="en-US" dirty="0"/>
              <a:t>买入</a:t>
            </a:r>
            <a:r>
              <a:rPr lang="en-US" altLang="zh-CN" dirty="0"/>
              <a:t>, </a:t>
            </a:r>
            <a:r>
              <a:rPr lang="zh-CN" altLang="en-US" dirty="0"/>
              <a:t>卖出</a:t>
            </a:r>
            <a:r>
              <a:rPr lang="en-US" altLang="zh-CN" dirty="0"/>
              <a:t>, </a:t>
            </a:r>
            <a:r>
              <a:rPr lang="zh-CN" altLang="en-US" dirty="0"/>
              <a:t>冷冻期</a:t>
            </a:r>
            <a:r>
              <a:rPr lang="en-US" altLang="zh-CN" dirty="0"/>
              <a:t>, </a:t>
            </a:r>
            <a:r>
              <a:rPr lang="zh-CN" altLang="en-US" dirty="0"/>
              <a:t>买入</a:t>
            </a:r>
            <a:r>
              <a:rPr lang="en-US" altLang="zh-CN" dirty="0"/>
              <a:t>, </a:t>
            </a:r>
            <a:r>
              <a:rPr lang="zh-CN" altLang="en-US" dirty="0"/>
              <a:t>卖出</a:t>
            </a:r>
            <a:r>
              <a:rPr lang="en-US" altLang="zh-CN" dirty="0"/>
              <a:t>]</a:t>
            </a:r>
            <a:endParaRPr lang="zh-CN" altLang="en-US" b="1" dirty="0"/>
          </a:p>
        </p:txBody>
      </p:sp>
      <p:sp>
        <p:nvSpPr>
          <p:cNvPr id="5" name="矩形 4"/>
          <p:cNvSpPr/>
          <p:nvPr/>
        </p:nvSpPr>
        <p:spPr>
          <a:xfrm>
            <a:off x="1670660" y="4071764"/>
            <a:ext cx="9001495" cy="646331"/>
          </a:xfrm>
          <a:prstGeom prst="rect">
            <a:avLst/>
          </a:prstGeom>
        </p:spPr>
        <p:txBody>
          <a:bodyPr wrap="square">
            <a:spAutoFit/>
          </a:bodyPr>
          <a:lstStyle/>
          <a:p>
            <a:pPr algn="just"/>
            <a:endParaRPr lang="en-US" altLang="zh-CN" b="1" dirty="0">
              <a:solidFill>
                <a:prstClr val="black"/>
              </a:solidFill>
              <a:latin typeface="宋体" panose="02010600030101010101" pitchFamily="2" charset="-122"/>
              <a:ea typeface="宋体" panose="02010600030101010101" pitchFamily="2" charset="-122"/>
            </a:endParaRPr>
          </a:p>
          <a:p>
            <a:pPr algn="just"/>
            <a:r>
              <a:rPr lang="zh-CN" altLang="en-US" b="1" dirty="0">
                <a:solidFill>
                  <a:prstClr val="black"/>
                </a:solidFill>
                <a:latin typeface="宋体" panose="02010600030101010101" pitchFamily="2" charset="-122"/>
                <a:ea typeface="宋体" panose="02010600030101010101" pitchFamily="2" charset="-122"/>
              </a:rPr>
              <a:t>观    察：股票问题 </a:t>
            </a:r>
            <a:r>
              <a:rPr lang="en-US" altLang="zh-CN" b="1" dirty="0">
                <a:solidFill>
                  <a:prstClr val="black"/>
                </a:solidFill>
                <a:latin typeface="宋体" panose="02010600030101010101" pitchFamily="2" charset="-122"/>
                <a:ea typeface="宋体" panose="02010600030101010101" pitchFamily="2" charset="-122"/>
              </a:rPr>
              <a:t>+</a:t>
            </a:r>
            <a:r>
              <a:rPr lang="zh-CN" altLang="en-US" b="1" dirty="0">
                <a:solidFill>
                  <a:prstClr val="black"/>
                </a:solidFill>
                <a:latin typeface="宋体" panose="02010600030101010101" pitchFamily="2" charset="-122"/>
                <a:ea typeface="宋体" panose="02010600030101010101" pitchFamily="2" charset="-122"/>
              </a:rPr>
              <a:t> 冷冻期，关键：状态变化</a:t>
            </a:r>
            <a:endParaRPr lang="en-US" altLang="zh-CN" dirty="0">
              <a:solidFill>
                <a:prstClr val="black"/>
              </a:solidFill>
              <a:ea typeface="宋体" panose="02010600030101010101" pitchFamily="2" charset="-122"/>
            </a:endParaRPr>
          </a:p>
        </p:txBody>
      </p:sp>
      <p:sp>
        <p:nvSpPr>
          <p:cNvPr id="6" name="矩形 5"/>
          <p:cNvSpPr/>
          <p:nvPr/>
        </p:nvSpPr>
        <p:spPr>
          <a:xfrm>
            <a:off x="1624361" y="5020577"/>
            <a:ext cx="8820615" cy="369332"/>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最优子结构：</a:t>
            </a:r>
            <a:r>
              <a:rPr lang="en-US" altLang="zh-CN" dirty="0" err="1">
                <a:solidFill>
                  <a:prstClr val="black"/>
                </a:solidFill>
                <a:ea typeface="宋体" panose="02010600030101010101" pitchFamily="2" charset="-122"/>
              </a:rPr>
              <a:t>dp</a:t>
            </a:r>
            <a:r>
              <a:rPr lang="en-US" altLang="zh-CN" dirty="0">
                <a:solidFill>
                  <a:prstClr val="black"/>
                </a:solidFill>
                <a:ea typeface="宋体" panose="02010600030101010101" pitchFamily="2" charset="-122"/>
              </a:rPr>
              <a:t>[</a:t>
            </a:r>
            <a:r>
              <a:rPr lang="en-US" altLang="zh-CN" dirty="0" err="1">
                <a:solidFill>
                  <a:prstClr val="black"/>
                </a:solidFill>
                <a:ea typeface="宋体" panose="02010600030101010101" pitchFamily="2" charset="-122"/>
              </a:rPr>
              <a:t>i</a:t>
            </a:r>
            <a:r>
              <a:rPr lang="en-US" altLang="zh-CN" dirty="0">
                <a:solidFill>
                  <a:prstClr val="black"/>
                </a:solidFill>
                <a:ea typeface="宋体" panose="02010600030101010101" pitchFamily="2" charset="-122"/>
              </a:rPr>
              <a:t>][j]</a:t>
            </a:r>
            <a:r>
              <a:rPr lang="zh-CN" altLang="en-US" dirty="0">
                <a:solidFill>
                  <a:prstClr val="black"/>
                </a:solidFill>
                <a:ea typeface="宋体" panose="02010600030101010101" pitchFamily="2" charset="-122"/>
              </a:rPr>
              <a:t>，第 </a:t>
            </a:r>
            <a:r>
              <a:rPr lang="en-US" altLang="zh-CN" dirty="0" err="1">
                <a:solidFill>
                  <a:prstClr val="black"/>
                </a:solidFill>
                <a:ea typeface="宋体" panose="02010600030101010101" pitchFamily="2" charset="-122"/>
              </a:rPr>
              <a:t>i</a:t>
            </a:r>
            <a:r>
              <a:rPr lang="en-US" altLang="zh-CN" dirty="0">
                <a:solidFill>
                  <a:prstClr val="black"/>
                </a:solidFill>
                <a:ea typeface="宋体" panose="02010600030101010101" pitchFamily="2" charset="-122"/>
              </a:rPr>
              <a:t> </a:t>
            </a:r>
            <a:r>
              <a:rPr lang="zh-CN" altLang="en-US" dirty="0">
                <a:solidFill>
                  <a:prstClr val="black"/>
                </a:solidFill>
                <a:ea typeface="宋体" panose="02010600030101010101" pitchFamily="2" charset="-122"/>
              </a:rPr>
              <a:t>天状态为 </a:t>
            </a:r>
            <a:r>
              <a:rPr lang="en-US" altLang="zh-CN" dirty="0">
                <a:solidFill>
                  <a:prstClr val="black"/>
                </a:solidFill>
                <a:ea typeface="宋体" panose="02010600030101010101" pitchFamily="2" charset="-122"/>
              </a:rPr>
              <a:t>j</a:t>
            </a:r>
            <a:r>
              <a:rPr lang="zh-CN" altLang="en-US" dirty="0">
                <a:solidFill>
                  <a:prstClr val="black"/>
                </a:solidFill>
                <a:ea typeface="宋体" panose="02010600030101010101" pitchFamily="2" charset="-122"/>
              </a:rPr>
              <a:t>，</a:t>
            </a:r>
            <a:r>
              <a:rPr lang="zh-CN" altLang="en-US" dirty="0"/>
              <a:t>所剩的最多现金为</a:t>
            </a:r>
            <a:r>
              <a:rPr lang="en-US" altLang="zh-CN" dirty="0" err="1"/>
              <a:t>dp</a:t>
            </a:r>
            <a:r>
              <a:rPr lang="en-US" altLang="zh-CN" dirty="0"/>
              <a:t>[</a:t>
            </a:r>
            <a:r>
              <a:rPr lang="en-US" altLang="zh-CN" dirty="0" err="1"/>
              <a:t>i</a:t>
            </a:r>
            <a:r>
              <a:rPr lang="en-US" altLang="zh-CN" dirty="0"/>
              <a:t>][j]</a:t>
            </a:r>
            <a:r>
              <a:rPr lang="zh-CN" altLang="en-US" dirty="0"/>
              <a:t>。</a:t>
            </a:r>
            <a:endParaRPr lang="en-US" altLang="zh-CN" dirty="0">
              <a:solidFill>
                <a:prstClr val="black"/>
              </a:solidFill>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78" name="直接连接符 77"/>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354570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83" name="直接连接符 82"/>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92" name="矩形 91"/>
          <p:cNvSpPr/>
          <p:nvPr/>
        </p:nvSpPr>
        <p:spPr>
          <a:xfrm>
            <a:off x="7601547" y="100212"/>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93" name="文本框 92"/>
          <p:cNvSpPr txBox="1"/>
          <p:nvPr/>
        </p:nvSpPr>
        <p:spPr>
          <a:xfrm>
            <a:off x="4881083" y="111704"/>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552833" y="1002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29787" y="671513"/>
            <a:ext cx="5905220" cy="6042152"/>
          </a:xfrm>
          <a:prstGeom prst="rect">
            <a:avLst/>
          </a:prstGeom>
        </p:spPr>
      </p:pic>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78" name="直接连接符 77"/>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354570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83" name="直接连接符 82"/>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92" name="矩形 91"/>
          <p:cNvSpPr/>
          <p:nvPr/>
        </p:nvSpPr>
        <p:spPr>
          <a:xfrm>
            <a:off x="7601547" y="100212"/>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93" name="文本框 92"/>
          <p:cNvSpPr txBox="1"/>
          <p:nvPr/>
        </p:nvSpPr>
        <p:spPr>
          <a:xfrm>
            <a:off x="4881083" y="111704"/>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552833" y="1002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93292" y="657365"/>
            <a:ext cx="5048761" cy="5165834"/>
          </a:xfrm>
          <a:prstGeom prst="rect">
            <a:avLst/>
          </a:prstGeom>
        </p:spPr>
      </p:pic>
      <p:sp>
        <p:nvSpPr>
          <p:cNvPr id="5" name="矩形 4"/>
          <p:cNvSpPr/>
          <p:nvPr/>
        </p:nvSpPr>
        <p:spPr>
          <a:xfrm>
            <a:off x="843135" y="984606"/>
            <a:ext cx="8820615" cy="5816977"/>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递推公式：</a:t>
            </a:r>
            <a:endParaRPr lang="en-US" altLang="zh-CN" b="1" dirty="0">
              <a:solidFill>
                <a:prstClr val="black"/>
              </a:solidFill>
              <a:latin typeface="宋体" panose="02010600030101010101" pitchFamily="2" charset="-122"/>
              <a:ea typeface="宋体" panose="02010600030101010101" pitchFamily="2" charset="-122"/>
            </a:endParaRPr>
          </a:p>
          <a:p>
            <a:pPr algn="just"/>
            <a:r>
              <a:rPr lang="en-US" altLang="zh-CN" dirty="0" err="1"/>
              <a:t>dp</a:t>
            </a:r>
            <a:r>
              <a:rPr lang="en-US" altLang="zh-CN" dirty="0"/>
              <a:t>[</a:t>
            </a:r>
            <a:r>
              <a:rPr lang="en-US" altLang="zh-CN" dirty="0" err="1"/>
              <a:t>i</a:t>
            </a:r>
            <a:r>
              <a:rPr lang="en-US" altLang="zh-CN" dirty="0"/>
              <a:t>][0] = max(</a:t>
            </a:r>
            <a:r>
              <a:rPr lang="en-US" altLang="zh-CN" dirty="0" err="1"/>
              <a:t>dp</a:t>
            </a:r>
            <a:r>
              <a:rPr lang="en-US" altLang="zh-CN" dirty="0"/>
              <a:t>[</a:t>
            </a:r>
            <a:r>
              <a:rPr lang="en-US" altLang="zh-CN" dirty="0" err="1"/>
              <a:t>i</a:t>
            </a:r>
            <a:r>
              <a:rPr lang="en-US" altLang="zh-CN" dirty="0"/>
              <a:t> - 1][0], max(</a:t>
            </a:r>
            <a:r>
              <a:rPr lang="en-US" altLang="zh-CN" dirty="0" err="1"/>
              <a:t>dp</a:t>
            </a:r>
            <a:r>
              <a:rPr lang="en-US" altLang="zh-CN" dirty="0"/>
              <a:t>[</a:t>
            </a:r>
            <a:r>
              <a:rPr lang="en-US" altLang="zh-CN" dirty="0" err="1"/>
              <a:t>i</a:t>
            </a:r>
            <a:r>
              <a:rPr lang="en-US" altLang="zh-CN" dirty="0"/>
              <a:t> - 1][3], </a:t>
            </a:r>
            <a:r>
              <a:rPr lang="en-US" altLang="zh-CN" dirty="0" err="1"/>
              <a:t>dp</a:t>
            </a:r>
            <a:r>
              <a:rPr lang="en-US" altLang="zh-CN" dirty="0"/>
              <a:t>[</a:t>
            </a:r>
            <a:r>
              <a:rPr lang="en-US" altLang="zh-CN" dirty="0" err="1"/>
              <a:t>i</a:t>
            </a:r>
            <a:r>
              <a:rPr lang="en-US" altLang="zh-CN" dirty="0"/>
              <a:t> - 1][1]) - prices[</a:t>
            </a:r>
            <a:r>
              <a:rPr lang="en-US" altLang="zh-CN" dirty="0" err="1"/>
              <a:t>i</a:t>
            </a:r>
            <a:r>
              <a:rPr lang="en-US" altLang="zh-CN" dirty="0"/>
              <a:t>]); </a:t>
            </a:r>
            <a:endParaRPr lang="en-US" altLang="zh-CN" dirty="0"/>
          </a:p>
          <a:p>
            <a:pPr algn="just"/>
            <a:r>
              <a:rPr lang="en-US" altLang="zh-CN" dirty="0" err="1"/>
              <a:t>dp</a:t>
            </a:r>
            <a:r>
              <a:rPr lang="en-US" altLang="zh-CN" dirty="0"/>
              <a:t>[</a:t>
            </a:r>
            <a:r>
              <a:rPr lang="en-US" altLang="zh-CN" dirty="0" err="1"/>
              <a:t>i</a:t>
            </a:r>
            <a:r>
              <a:rPr lang="en-US" altLang="zh-CN" dirty="0"/>
              <a:t>][1] = max(</a:t>
            </a:r>
            <a:r>
              <a:rPr lang="en-US" altLang="zh-CN" dirty="0" err="1"/>
              <a:t>dp</a:t>
            </a:r>
            <a:r>
              <a:rPr lang="en-US" altLang="zh-CN" dirty="0"/>
              <a:t>[</a:t>
            </a:r>
            <a:r>
              <a:rPr lang="en-US" altLang="zh-CN" dirty="0" err="1"/>
              <a:t>i</a:t>
            </a:r>
            <a:r>
              <a:rPr lang="en-US" altLang="zh-CN" dirty="0"/>
              <a:t> - 1][1], </a:t>
            </a:r>
            <a:r>
              <a:rPr lang="en-US" altLang="zh-CN" dirty="0" err="1"/>
              <a:t>dp</a:t>
            </a:r>
            <a:r>
              <a:rPr lang="en-US" altLang="zh-CN" dirty="0"/>
              <a:t>[</a:t>
            </a:r>
            <a:r>
              <a:rPr lang="en-US" altLang="zh-CN" dirty="0" err="1"/>
              <a:t>i</a:t>
            </a:r>
            <a:r>
              <a:rPr lang="en-US" altLang="zh-CN" dirty="0"/>
              <a:t> - 1][3]); </a:t>
            </a:r>
            <a:endParaRPr lang="en-US" altLang="zh-CN" dirty="0"/>
          </a:p>
          <a:p>
            <a:pPr algn="just"/>
            <a:r>
              <a:rPr lang="en-US" altLang="zh-CN" dirty="0" err="1"/>
              <a:t>dp</a:t>
            </a:r>
            <a:r>
              <a:rPr lang="en-US" altLang="zh-CN" dirty="0"/>
              <a:t>[</a:t>
            </a:r>
            <a:r>
              <a:rPr lang="en-US" altLang="zh-CN" dirty="0" err="1"/>
              <a:t>i</a:t>
            </a:r>
            <a:r>
              <a:rPr lang="en-US" altLang="zh-CN" dirty="0"/>
              <a:t>][2] = </a:t>
            </a:r>
            <a:r>
              <a:rPr lang="en-US" altLang="zh-CN" dirty="0" err="1"/>
              <a:t>dp</a:t>
            </a:r>
            <a:r>
              <a:rPr lang="en-US" altLang="zh-CN" dirty="0"/>
              <a:t>[</a:t>
            </a:r>
            <a:r>
              <a:rPr lang="en-US" altLang="zh-CN" dirty="0" err="1"/>
              <a:t>i</a:t>
            </a:r>
            <a:r>
              <a:rPr lang="en-US" altLang="zh-CN" dirty="0"/>
              <a:t> - 1][0] + prices[</a:t>
            </a:r>
            <a:r>
              <a:rPr lang="en-US" altLang="zh-CN" dirty="0" err="1"/>
              <a:t>i</a:t>
            </a:r>
            <a:r>
              <a:rPr lang="en-US" altLang="zh-CN" dirty="0"/>
              <a:t>]; </a:t>
            </a:r>
            <a:endParaRPr lang="en-US" altLang="zh-CN" dirty="0"/>
          </a:p>
          <a:p>
            <a:pPr algn="just"/>
            <a:r>
              <a:rPr lang="en-US" altLang="zh-CN" dirty="0" err="1"/>
              <a:t>dp</a:t>
            </a:r>
            <a:r>
              <a:rPr lang="en-US" altLang="zh-CN" dirty="0"/>
              <a:t>[</a:t>
            </a:r>
            <a:r>
              <a:rPr lang="en-US" altLang="zh-CN" dirty="0" err="1"/>
              <a:t>i</a:t>
            </a:r>
            <a:r>
              <a:rPr lang="en-US" altLang="zh-CN" dirty="0"/>
              <a:t>][3] = </a:t>
            </a:r>
            <a:r>
              <a:rPr lang="en-US" altLang="zh-CN" dirty="0" err="1"/>
              <a:t>dp</a:t>
            </a:r>
            <a:r>
              <a:rPr lang="en-US" altLang="zh-CN" dirty="0"/>
              <a:t>[</a:t>
            </a:r>
            <a:r>
              <a:rPr lang="en-US" altLang="zh-CN" dirty="0" err="1"/>
              <a:t>i</a:t>
            </a:r>
            <a:r>
              <a:rPr lang="en-US" altLang="zh-CN" dirty="0"/>
              <a:t> - 1][2];</a:t>
            </a:r>
            <a:endParaRPr lang="en-US" altLang="zh-CN" dirty="0"/>
          </a:p>
          <a:p>
            <a:pPr algn="just"/>
            <a:endParaRPr lang="en-US" altLang="zh-CN" dirty="0">
              <a:solidFill>
                <a:prstClr val="black"/>
              </a:solidFill>
              <a:ea typeface="宋体" panose="02010600030101010101" pitchFamily="2" charset="-122"/>
            </a:endParaRPr>
          </a:p>
          <a:p>
            <a:pPr algn="just"/>
            <a:endParaRPr lang="en-US" altLang="zh-CN" dirty="0">
              <a:solidFill>
                <a:prstClr val="black"/>
              </a:solidFill>
              <a:ea typeface="宋体" panose="02010600030101010101" pitchFamily="2" charset="-122"/>
            </a:endParaRPr>
          </a:p>
          <a:p>
            <a:pPr algn="just"/>
            <a:r>
              <a:rPr lang="zh-CN" altLang="en-US" b="1" dirty="0">
                <a:solidFill>
                  <a:prstClr val="black"/>
                </a:solidFill>
                <a:latin typeface="宋体" panose="02010600030101010101" pitchFamily="2" charset="-122"/>
              </a:rPr>
              <a:t>初始化：</a:t>
            </a:r>
            <a:endParaRPr lang="en-US" altLang="zh-CN" b="1" dirty="0">
              <a:solidFill>
                <a:prstClr val="black"/>
              </a:solidFill>
              <a:latin typeface="宋体" panose="02010600030101010101" pitchFamily="2" charset="-122"/>
            </a:endParaRPr>
          </a:p>
          <a:p>
            <a:pPr algn="just"/>
            <a:r>
              <a:rPr lang="en-US" altLang="zh-CN" dirty="0" err="1"/>
              <a:t>dp</a:t>
            </a:r>
            <a:r>
              <a:rPr lang="en-US" altLang="zh-CN" dirty="0"/>
              <a:t>[0][0] = -prices[0]</a:t>
            </a:r>
            <a:endParaRPr lang="en-US" altLang="zh-CN" dirty="0"/>
          </a:p>
          <a:p>
            <a:pPr algn="just"/>
            <a:r>
              <a:rPr lang="en-US" altLang="zh-CN" dirty="0" err="1"/>
              <a:t>dp</a:t>
            </a:r>
            <a:r>
              <a:rPr lang="en-US" altLang="zh-CN" dirty="0"/>
              <a:t>[0][1] = </a:t>
            </a:r>
            <a:r>
              <a:rPr lang="en-US" altLang="zh-CN" dirty="0" err="1"/>
              <a:t>dp</a:t>
            </a:r>
            <a:r>
              <a:rPr lang="en-US" altLang="zh-CN" dirty="0"/>
              <a:t>[0][2] = </a:t>
            </a:r>
            <a:r>
              <a:rPr lang="en-US" altLang="zh-CN" dirty="0" err="1"/>
              <a:t>dp</a:t>
            </a:r>
            <a:r>
              <a:rPr lang="en-US" altLang="zh-CN" dirty="0"/>
              <a:t>[0][3] = 0</a:t>
            </a:r>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r>
              <a:rPr lang="zh-CN" altLang="en-US" dirty="0"/>
              <a:t>假设天数为</a:t>
            </a:r>
            <a:r>
              <a:rPr lang="en-US" altLang="zh-CN" dirty="0"/>
              <a:t>n, </a:t>
            </a:r>
            <a:r>
              <a:rPr lang="zh-CN" altLang="en-US" dirty="0"/>
              <a:t>最终取</a:t>
            </a:r>
            <a:r>
              <a:rPr lang="en-US" altLang="zh-CN" dirty="0"/>
              <a:t>max(</a:t>
            </a:r>
            <a:r>
              <a:rPr lang="en-US" altLang="zh-CN" dirty="0" err="1"/>
              <a:t>dp</a:t>
            </a:r>
            <a:r>
              <a:rPr lang="en-US" altLang="zh-CN" dirty="0"/>
              <a:t>[n-1][1], </a:t>
            </a:r>
            <a:r>
              <a:rPr lang="en-US" altLang="zh-CN" dirty="0" err="1"/>
              <a:t>dp</a:t>
            </a:r>
            <a:r>
              <a:rPr lang="en-US" altLang="zh-CN" dirty="0"/>
              <a:t>[n-1][2], </a:t>
            </a:r>
            <a:r>
              <a:rPr lang="en-US" altLang="zh-CN" dirty="0" err="1"/>
              <a:t>dp</a:t>
            </a:r>
            <a:r>
              <a:rPr lang="en-US" altLang="zh-CN" dirty="0"/>
              <a:t>[n-1][3])</a:t>
            </a:r>
            <a:endParaRPr lang="en-US" altLang="zh-CN" dirty="0"/>
          </a:p>
          <a:p>
            <a:pPr algn="just"/>
            <a:endParaRPr lang="en-US" altLang="zh-CN" b="1" dirty="0">
              <a:solidFill>
                <a:prstClr val="black"/>
              </a:solidFill>
              <a:latin typeface="宋体" panose="02010600030101010101" pitchFamily="2" charset="-122"/>
            </a:endParaRPr>
          </a:p>
          <a:p>
            <a:pPr algn="just"/>
            <a:r>
              <a:rPr lang="zh-CN" altLang="en-US" b="1" dirty="0">
                <a:solidFill>
                  <a:prstClr val="black"/>
                </a:solidFill>
                <a:latin typeface="宋体" panose="02010600030101010101" pitchFamily="2" charset="-122"/>
              </a:rPr>
              <a:t>时间复杂度：</a:t>
            </a:r>
            <a:r>
              <a:rPr lang="en-US" altLang="zh-CN" b="1" dirty="0">
                <a:solidFill>
                  <a:prstClr val="black"/>
                </a:solidFill>
                <a:latin typeface="宋体" panose="02010600030101010101" pitchFamily="2" charset="-122"/>
              </a:rPr>
              <a:t>O(n)</a:t>
            </a:r>
            <a:endParaRPr lang="en-US" altLang="zh-CN" b="1" dirty="0">
              <a:solidFill>
                <a:prstClr val="black"/>
              </a:solidFill>
              <a:latin typeface="宋体" panose="02010600030101010101" pitchFamily="2" charset="-122"/>
            </a:endParaRPr>
          </a:p>
          <a:p>
            <a:pPr algn="r"/>
            <a:r>
              <a:rPr lang="en-US" altLang="zh-CN" sz="1200" i="1" dirty="0">
                <a:solidFill>
                  <a:prstClr val="black"/>
                </a:solidFill>
                <a:latin typeface="Times New Roman" panose="02020603050405020304" pitchFamily="18" charset="0"/>
                <a:cs typeface="Times New Roman" panose="02020603050405020304" pitchFamily="18" charset="0"/>
              </a:rPr>
              <a:t>https://</a:t>
            </a:r>
            <a:r>
              <a:rPr lang="en-US" altLang="zh-CN" sz="1200" i="1" dirty="0" err="1">
                <a:solidFill>
                  <a:prstClr val="black"/>
                </a:solidFill>
                <a:latin typeface="Times New Roman" panose="02020603050405020304" pitchFamily="18" charset="0"/>
                <a:cs typeface="Times New Roman" panose="02020603050405020304" pitchFamily="18" charset="0"/>
              </a:rPr>
              <a:t>www.programmercarl.com</a:t>
            </a:r>
            <a:r>
              <a:rPr lang="en-US" altLang="zh-CN" sz="1200" i="1" dirty="0">
                <a:solidFill>
                  <a:prstClr val="black"/>
                </a:solidFill>
                <a:latin typeface="Times New Roman" panose="02020603050405020304" pitchFamily="18" charset="0"/>
                <a:cs typeface="Times New Roman" panose="02020603050405020304" pitchFamily="18" charset="0"/>
              </a:rPr>
              <a:t>/0309.</a:t>
            </a:r>
            <a:r>
              <a:rPr lang="zh-CN" altLang="en-US" sz="1200" i="1" dirty="0">
                <a:solidFill>
                  <a:prstClr val="black"/>
                </a:solidFill>
                <a:latin typeface="Times New Roman" panose="02020603050405020304" pitchFamily="18" charset="0"/>
                <a:cs typeface="Times New Roman" panose="02020603050405020304" pitchFamily="18" charset="0"/>
              </a:rPr>
              <a:t>最佳买卖股票时机含冷冻期</a:t>
            </a:r>
            <a:r>
              <a:rPr lang="en-US" altLang="zh-CN" sz="1200" i="1" dirty="0">
                <a:solidFill>
                  <a:prstClr val="black"/>
                </a:solidFill>
                <a:latin typeface="Times New Roman" panose="02020603050405020304" pitchFamily="18" charset="0"/>
                <a:cs typeface="Times New Roman" panose="02020603050405020304" pitchFamily="18" charset="0"/>
              </a:rPr>
              <a:t>.html</a:t>
            </a:r>
            <a:endParaRPr lang="en-US" altLang="zh-CN" sz="12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621" y="3882378"/>
            <a:ext cx="5048761" cy="1499994"/>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78" name="直接连接符 77"/>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354570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83" name="直接连接符 82"/>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92" name="矩形 91"/>
          <p:cNvSpPr/>
          <p:nvPr/>
        </p:nvSpPr>
        <p:spPr>
          <a:xfrm>
            <a:off x="8916052" y="111704"/>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93" name="文本框 92"/>
          <p:cNvSpPr txBox="1"/>
          <p:nvPr/>
        </p:nvSpPr>
        <p:spPr>
          <a:xfrm>
            <a:off x="4881083" y="111704"/>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504256" y="80216"/>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8876563" y="97383"/>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7</a:t>
            </a:r>
            <a:endParaRPr lang="zh-HK" altLang="en-US" spc="3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670660" y="824091"/>
            <a:ext cx="8372876" cy="2031325"/>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问题描述：</a:t>
            </a:r>
            <a:r>
              <a:rPr lang="zh-CN" altLang="en-US" dirty="0"/>
              <a:t>给定一个字符串，计算这个字符串中有多少个回文子串。具有不同开</a:t>
            </a:r>
            <a:r>
              <a:rPr lang="en-US" altLang="zh-CN" dirty="0"/>
              <a:t>	    </a:t>
            </a:r>
            <a:r>
              <a:rPr lang="zh-CN" altLang="en-US" dirty="0"/>
              <a:t>始位置或结束位置的子串，即使是由相同的字符组成，也会被视作不</a:t>
            </a:r>
            <a:r>
              <a:rPr lang="en-US" altLang="zh-CN" dirty="0"/>
              <a:t>	    </a:t>
            </a:r>
            <a:r>
              <a:rPr lang="zh-CN" altLang="en-US" dirty="0"/>
              <a:t>同的子串。</a:t>
            </a:r>
            <a:endParaRPr lang="en-US" altLang="zh-CN" dirty="0"/>
          </a:p>
          <a:p>
            <a:pPr lvl="1"/>
            <a:r>
              <a:rPr lang="zh-CN" altLang="en-US" dirty="0"/>
              <a:t>示例：</a:t>
            </a:r>
            <a:endParaRPr lang="en-US" altLang="zh-CN" dirty="0"/>
          </a:p>
          <a:p>
            <a:pPr lvl="2"/>
            <a:r>
              <a:rPr lang="zh-CN" altLang="en-US" dirty="0"/>
              <a:t>输入：</a:t>
            </a:r>
            <a:r>
              <a:rPr lang="en-US" altLang="zh-CN" dirty="0"/>
              <a:t>"</a:t>
            </a:r>
            <a:r>
              <a:rPr lang="en-US" altLang="zh-CN" dirty="0" err="1"/>
              <a:t>abc</a:t>
            </a:r>
            <a:r>
              <a:rPr lang="en-US" altLang="zh-CN" dirty="0"/>
              <a:t>" </a:t>
            </a:r>
            <a:endParaRPr lang="en-US" altLang="zh-CN" dirty="0"/>
          </a:p>
          <a:p>
            <a:pPr lvl="2"/>
            <a:r>
              <a:rPr lang="zh-CN" altLang="en-US" dirty="0"/>
              <a:t>输出：</a:t>
            </a:r>
            <a:r>
              <a:rPr lang="en-US" altLang="zh-CN" dirty="0"/>
              <a:t>3 </a:t>
            </a:r>
            <a:endParaRPr lang="en-US" altLang="zh-CN" dirty="0"/>
          </a:p>
          <a:p>
            <a:pPr lvl="2"/>
            <a:r>
              <a:rPr lang="zh-CN" altLang="en-US" dirty="0"/>
              <a:t>解释：三个回文子串</a:t>
            </a:r>
            <a:r>
              <a:rPr lang="en-US" altLang="zh-CN" dirty="0"/>
              <a:t>: "a", "b", "c"</a:t>
            </a:r>
            <a:endParaRPr lang="zh-CN" altLang="en-US" dirty="0">
              <a:solidFill>
                <a:prstClr val="black"/>
              </a:solidFill>
              <a:latin typeface="Calibri" panose="020F0502020204030204"/>
              <a:ea typeface="宋体" panose="02010600030101010101" pitchFamily="2" charset="-122"/>
            </a:endParaRPr>
          </a:p>
        </p:txBody>
      </p:sp>
      <p:sp>
        <p:nvSpPr>
          <p:cNvPr id="6" name="矩形 5"/>
          <p:cNvSpPr/>
          <p:nvPr/>
        </p:nvSpPr>
        <p:spPr>
          <a:xfrm>
            <a:off x="1624361" y="2950050"/>
            <a:ext cx="8820615" cy="646331"/>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最优子结构：</a:t>
            </a:r>
            <a:r>
              <a:rPr lang="en-US" altLang="zh-CN" dirty="0" err="1">
                <a:solidFill>
                  <a:prstClr val="black"/>
                </a:solidFill>
                <a:ea typeface="宋体" panose="02010600030101010101" pitchFamily="2" charset="-122"/>
              </a:rPr>
              <a:t>dp</a:t>
            </a:r>
            <a:r>
              <a:rPr lang="en-US" altLang="zh-CN" dirty="0">
                <a:solidFill>
                  <a:prstClr val="black"/>
                </a:solidFill>
                <a:ea typeface="宋体" panose="02010600030101010101" pitchFamily="2" charset="-122"/>
              </a:rPr>
              <a:t>[</a:t>
            </a:r>
            <a:r>
              <a:rPr lang="en-US" altLang="zh-CN" dirty="0" err="1">
                <a:solidFill>
                  <a:prstClr val="black"/>
                </a:solidFill>
                <a:ea typeface="宋体" panose="02010600030101010101" pitchFamily="2" charset="-122"/>
              </a:rPr>
              <a:t>i</a:t>
            </a:r>
            <a:r>
              <a:rPr lang="en-US" altLang="zh-CN" dirty="0">
                <a:solidFill>
                  <a:prstClr val="black"/>
                </a:solidFill>
                <a:ea typeface="宋体" panose="02010600030101010101" pitchFamily="2" charset="-122"/>
              </a:rPr>
              <a:t>][j]</a:t>
            </a:r>
            <a:r>
              <a:rPr lang="zh-CN" altLang="en-US" dirty="0">
                <a:solidFill>
                  <a:prstClr val="black"/>
                </a:solidFill>
                <a:ea typeface="宋体" panose="02010600030101010101" pitchFamily="2" charset="-122"/>
              </a:rPr>
              <a:t>，布尔类型，</a:t>
            </a:r>
            <a:r>
              <a:rPr lang="zh-CN" altLang="en-US" dirty="0"/>
              <a:t>表示区间范围 </a:t>
            </a:r>
            <a:r>
              <a:rPr lang="en-US" altLang="zh-CN" dirty="0"/>
              <a:t>[</a:t>
            </a:r>
            <a:r>
              <a:rPr lang="en-US" altLang="zh-CN" dirty="0" err="1"/>
              <a:t>i,j</a:t>
            </a:r>
            <a:r>
              <a:rPr lang="en-US" altLang="zh-CN" dirty="0"/>
              <a:t>] </a:t>
            </a:r>
            <a:r>
              <a:rPr lang="zh-CN" altLang="en-US" dirty="0"/>
              <a:t>（注意是左闭右闭）的子串是否是</a:t>
            </a:r>
            <a:r>
              <a:rPr lang="en-US" altLang="zh-CN" dirty="0"/>
              <a:t>	</a:t>
            </a:r>
            <a:r>
              <a:rPr lang="zh-CN" altLang="en-US" dirty="0"/>
              <a:t>         回文子串，如果是，</a:t>
            </a:r>
            <a:r>
              <a:rPr lang="en-US" altLang="zh-CN" dirty="0" err="1"/>
              <a:t>dp</a:t>
            </a:r>
            <a:r>
              <a:rPr lang="en-US" altLang="zh-CN" dirty="0"/>
              <a:t>[</a:t>
            </a:r>
            <a:r>
              <a:rPr lang="en-US" altLang="zh-CN" dirty="0" err="1"/>
              <a:t>i</a:t>
            </a:r>
            <a:r>
              <a:rPr lang="en-US" altLang="zh-CN" dirty="0"/>
              <a:t>][j]</a:t>
            </a:r>
            <a:r>
              <a:rPr lang="zh-CN" altLang="en-US" dirty="0"/>
              <a:t> 为 </a:t>
            </a:r>
            <a:r>
              <a:rPr lang="en-US" altLang="zh-CN" dirty="0"/>
              <a:t>true</a:t>
            </a:r>
            <a:r>
              <a:rPr lang="zh-CN" altLang="en-US" dirty="0"/>
              <a:t>，否则为</a:t>
            </a:r>
            <a:r>
              <a:rPr lang="en-US" altLang="zh-CN" dirty="0"/>
              <a:t>false</a:t>
            </a:r>
            <a:r>
              <a:rPr lang="zh-CN" altLang="en-US" dirty="0"/>
              <a:t>。</a:t>
            </a:r>
            <a:endParaRPr lang="en-US" altLang="zh-CN" dirty="0">
              <a:solidFill>
                <a:prstClr val="black"/>
              </a:solidFill>
              <a:ea typeface="宋体" panose="02010600030101010101" pitchFamily="2" charset="-122"/>
            </a:endParaRPr>
          </a:p>
        </p:txBody>
      </p:sp>
      <p:sp>
        <p:nvSpPr>
          <p:cNvPr id="8" name="矩形 7"/>
          <p:cNvSpPr/>
          <p:nvPr/>
        </p:nvSpPr>
        <p:spPr>
          <a:xfrm>
            <a:off x="1670660" y="3566734"/>
            <a:ext cx="8820615" cy="3416320"/>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递推公式：</a:t>
            </a:r>
            <a:endParaRPr lang="en-US" altLang="zh-CN" b="1" dirty="0">
              <a:solidFill>
                <a:prstClr val="black"/>
              </a:solidFill>
              <a:latin typeface="宋体" panose="02010600030101010101" pitchFamily="2" charset="-122"/>
              <a:ea typeface="宋体" panose="02010600030101010101" pitchFamily="2" charset="-122"/>
            </a:endParaRPr>
          </a:p>
          <a:p>
            <a:pPr algn="just"/>
            <a:endParaRPr lang="en-US" altLang="zh-CN" b="1" dirty="0">
              <a:solidFill>
                <a:prstClr val="black"/>
              </a:solidFill>
              <a:latin typeface="宋体" panose="02010600030101010101" pitchFamily="2" charset="-122"/>
              <a:ea typeface="宋体" panose="02010600030101010101" pitchFamily="2" charset="-122"/>
              <a:cs typeface="Courier New" panose="02070309020205020404" pitchFamily="49" charset="0"/>
            </a:endParaRPr>
          </a:p>
          <a:p>
            <a:pPr algn="just"/>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If (j - </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i</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 &lt;= 1:</a:t>
            </a:r>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a:p>
            <a:pPr algn="just"/>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	</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dp</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i</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][j] = true;</a:t>
            </a:r>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a:p>
            <a:pPr algn="just"/>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Else if (</a:t>
            </a:r>
            <a:r>
              <a:rPr lang="en-US" altLang="zh-CN" dirty="0" err="1">
                <a:solidFill>
                  <a:prstClr val="black"/>
                </a:solidFill>
                <a:latin typeface="Courier New" panose="02070309020205020404" pitchFamily="49" charset="0"/>
                <a:cs typeface="Courier New" panose="02070309020205020404" pitchFamily="49" charset="0"/>
              </a:rPr>
              <a:t>dp</a:t>
            </a:r>
            <a:r>
              <a:rPr lang="en-US" altLang="zh-CN" dirty="0">
                <a:solidFill>
                  <a:prstClr val="black"/>
                </a:solidFill>
                <a:latin typeface="Courier New" panose="02070309020205020404" pitchFamily="49" charset="0"/>
                <a:cs typeface="Courier New" panose="02070309020205020404" pitchFamily="49" charset="0"/>
              </a:rPr>
              <a:t>[i+1][j-1])</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a:t>
            </a:r>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a:p>
            <a:pPr algn="just"/>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	</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dp</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i</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][j] = true;</a:t>
            </a:r>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a:p>
            <a:pPr algn="just"/>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a:p>
            <a:pPr algn="just"/>
            <a:r>
              <a:rPr lang="zh-CN" altLang="en-US" b="1" dirty="0">
                <a:solidFill>
                  <a:prstClr val="black"/>
                </a:solidFill>
                <a:latin typeface="宋体" panose="02010600030101010101" pitchFamily="2" charset="-122"/>
              </a:rPr>
              <a:t>初始化：</a:t>
            </a:r>
            <a:endParaRPr lang="en-US" altLang="zh-CN" b="1" dirty="0">
              <a:solidFill>
                <a:prstClr val="black"/>
              </a:solidFill>
              <a:latin typeface="宋体" panose="02010600030101010101" pitchFamily="2" charset="-122"/>
            </a:endParaRPr>
          </a:p>
          <a:p>
            <a:pPr lvl="1" algn="just"/>
            <a:r>
              <a:rPr lang="en-US" altLang="zh-CN" dirty="0" err="1">
                <a:solidFill>
                  <a:prstClr val="black"/>
                </a:solidFill>
                <a:latin typeface="Courier New" panose="02070309020205020404" pitchFamily="49" charset="0"/>
                <a:cs typeface="Courier New" panose="02070309020205020404" pitchFamily="49" charset="0"/>
              </a:rPr>
              <a:t>dp</a:t>
            </a:r>
            <a:r>
              <a:rPr lang="en-US" altLang="zh-CN" dirty="0">
                <a:solidFill>
                  <a:prstClr val="black"/>
                </a:solidFill>
                <a:latin typeface="Courier New" panose="02070309020205020404" pitchFamily="49" charset="0"/>
                <a:cs typeface="Courier New" panose="02070309020205020404" pitchFamily="49" charset="0"/>
              </a:rPr>
              <a:t>[</a:t>
            </a:r>
            <a:r>
              <a:rPr lang="en-US" altLang="zh-CN" dirty="0" err="1">
                <a:solidFill>
                  <a:prstClr val="black"/>
                </a:solidFill>
                <a:latin typeface="Courier New" panose="02070309020205020404" pitchFamily="49" charset="0"/>
                <a:cs typeface="Courier New" panose="02070309020205020404" pitchFamily="49" charset="0"/>
              </a:rPr>
              <a:t>i</a:t>
            </a:r>
            <a:r>
              <a:rPr lang="en-US" altLang="zh-CN" dirty="0">
                <a:solidFill>
                  <a:prstClr val="black"/>
                </a:solidFill>
                <a:latin typeface="Courier New" panose="02070309020205020404" pitchFamily="49" charset="0"/>
                <a:cs typeface="Courier New" panose="02070309020205020404" pitchFamily="49" charset="0"/>
              </a:rPr>
              <a:t>][j] = false</a:t>
            </a:r>
            <a:endParaRPr lang="en-US" altLang="zh-CN" dirty="0">
              <a:solidFill>
                <a:prstClr val="black"/>
              </a:solidFill>
              <a:latin typeface="Courier New" panose="02070309020205020404" pitchFamily="49" charset="0"/>
              <a:cs typeface="Courier New" panose="02070309020205020404" pitchFamily="49" charset="0"/>
            </a:endParaRPr>
          </a:p>
          <a:p>
            <a:pPr algn="just"/>
            <a:r>
              <a:rPr lang="zh-CN" altLang="en-US" b="1" dirty="0">
                <a:solidFill>
                  <a:prstClr val="black"/>
                </a:solidFill>
                <a:latin typeface="宋体" panose="02010600030101010101" pitchFamily="2" charset="-122"/>
              </a:rPr>
              <a:t>时间复杂度：</a:t>
            </a:r>
            <a:endParaRPr lang="en-US" altLang="zh-CN" b="1" dirty="0">
              <a:solidFill>
                <a:prstClr val="black"/>
              </a:solidFill>
              <a:latin typeface="宋体" panose="02010600030101010101" pitchFamily="2" charset="-122"/>
            </a:endParaRPr>
          </a:p>
          <a:p>
            <a:pPr lvl="1" algn="just"/>
            <a:r>
              <a:rPr lang="en-US" altLang="zh-CN" b="1" dirty="0">
                <a:solidFill>
                  <a:prstClr val="black"/>
                </a:solidFill>
                <a:latin typeface="宋体" panose="02010600030101010101" pitchFamily="2" charset="-122"/>
              </a:rPr>
              <a:t>O(n^2)</a:t>
            </a:r>
            <a:endParaRPr lang="en-US" altLang="zh-CN" b="1" dirty="0">
              <a:solidFill>
                <a:prstClr val="black"/>
              </a:solidFill>
              <a:latin typeface="宋体" panose="02010600030101010101" pitchFamily="2" charset="-122"/>
            </a:endParaRPr>
          </a:p>
          <a:p>
            <a:pPr algn="just"/>
            <a:endParaRPr lang="en-US" altLang="zh-CN" dirty="0">
              <a:solidFill>
                <a:prstClr val="black"/>
              </a:solidFill>
              <a:latin typeface="Courier New" panose="02070309020205020404" pitchFamily="49" charset="0"/>
              <a:cs typeface="Courier New" panose="02070309020205020404" pitchFamily="49" charset="0"/>
            </a:endParaRPr>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50760" y="3771651"/>
            <a:ext cx="5422633" cy="2242119"/>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78" name="直接连接符 77"/>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354570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83" name="直接连接符 82"/>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92" name="矩形 91"/>
          <p:cNvSpPr/>
          <p:nvPr/>
        </p:nvSpPr>
        <p:spPr>
          <a:xfrm>
            <a:off x="10196831" y="100212"/>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93" name="文本框 92"/>
          <p:cNvSpPr txBox="1"/>
          <p:nvPr/>
        </p:nvSpPr>
        <p:spPr>
          <a:xfrm>
            <a:off x="4881083" y="111704"/>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7504256" y="80216"/>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8892974" y="80215"/>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9" name="文本框 88"/>
          <p:cNvSpPr txBox="1"/>
          <p:nvPr/>
        </p:nvSpPr>
        <p:spPr>
          <a:xfrm>
            <a:off x="10155552" y="80216"/>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8</a:t>
            </a:r>
            <a:endParaRPr lang="zh-HK" altLang="en-US" spc="3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670660" y="824091"/>
            <a:ext cx="8372876" cy="1754326"/>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问题描述：</a:t>
            </a:r>
            <a:r>
              <a:rPr lang="zh-CN" altLang="en-US" dirty="0"/>
              <a:t>给你两个单词 </a:t>
            </a:r>
            <a:r>
              <a:rPr lang="en-US" altLang="zh-CN" dirty="0"/>
              <a:t>word1 </a:t>
            </a:r>
            <a:r>
              <a:rPr lang="zh-CN" altLang="en-US" dirty="0"/>
              <a:t>和 </a:t>
            </a:r>
            <a:r>
              <a:rPr lang="en-US" altLang="zh-CN" dirty="0"/>
              <a:t>word2</a:t>
            </a:r>
            <a:r>
              <a:rPr lang="zh-CN" altLang="en-US" dirty="0"/>
              <a:t>，请你计算出将 </a:t>
            </a:r>
            <a:r>
              <a:rPr lang="en-US" altLang="zh-CN" dirty="0"/>
              <a:t>word1 </a:t>
            </a:r>
            <a:r>
              <a:rPr lang="zh-CN" altLang="en-US" dirty="0"/>
              <a:t>转换成 </a:t>
            </a:r>
            <a:r>
              <a:rPr lang="en-US" altLang="zh-CN" dirty="0"/>
              <a:t>word2 </a:t>
            </a:r>
            <a:r>
              <a:rPr lang="zh-CN" altLang="en-US" dirty="0"/>
              <a:t>所</a:t>
            </a:r>
            <a:r>
              <a:rPr lang="en-US" altLang="zh-CN" dirty="0"/>
              <a:t>	    </a:t>
            </a:r>
            <a:r>
              <a:rPr lang="zh-CN" altLang="en-US" dirty="0"/>
              <a:t>使用的最少操作数 。（插入、删除、替换）</a:t>
            </a:r>
            <a:endParaRPr lang="en-US" altLang="zh-CN" dirty="0"/>
          </a:p>
          <a:p>
            <a:pPr lvl="1"/>
            <a:r>
              <a:rPr lang="zh-CN" altLang="en-US" dirty="0"/>
              <a:t>示例：</a:t>
            </a:r>
            <a:endParaRPr lang="en-US" altLang="zh-CN" dirty="0"/>
          </a:p>
          <a:p>
            <a:pPr lvl="2"/>
            <a:r>
              <a:rPr lang="zh-CN" altLang="en-US" dirty="0"/>
              <a:t>输入：</a:t>
            </a:r>
            <a:r>
              <a:rPr lang="en-US" altLang="zh-CN" dirty="0"/>
              <a:t>"</a:t>
            </a:r>
            <a:r>
              <a:rPr lang="en-US" altLang="zh-CN" dirty="0" err="1"/>
              <a:t>abc</a:t>
            </a:r>
            <a:r>
              <a:rPr lang="en-US" altLang="zh-CN" dirty="0"/>
              <a:t>" </a:t>
            </a:r>
            <a:endParaRPr lang="en-US" altLang="zh-CN" dirty="0"/>
          </a:p>
          <a:p>
            <a:pPr lvl="2"/>
            <a:r>
              <a:rPr lang="zh-CN" altLang="en-US" dirty="0"/>
              <a:t>输出：</a:t>
            </a:r>
            <a:r>
              <a:rPr lang="en-US" altLang="zh-CN" dirty="0"/>
              <a:t>3 </a:t>
            </a:r>
            <a:endParaRPr lang="en-US" altLang="zh-CN" dirty="0"/>
          </a:p>
          <a:p>
            <a:pPr lvl="2"/>
            <a:r>
              <a:rPr lang="zh-CN" altLang="en-US" dirty="0"/>
              <a:t>解释：三个回文子串</a:t>
            </a:r>
            <a:r>
              <a:rPr lang="en-US" altLang="zh-CN" dirty="0"/>
              <a:t>: "a", "b", "c"</a:t>
            </a:r>
            <a:endParaRPr lang="zh-CN" altLang="en-US" dirty="0">
              <a:solidFill>
                <a:prstClr val="black"/>
              </a:solidFill>
              <a:latin typeface="Calibri" panose="020F0502020204030204"/>
              <a:ea typeface="宋体" panose="02010600030101010101" pitchFamily="2" charset="-122"/>
            </a:endParaRPr>
          </a:p>
        </p:txBody>
      </p:sp>
      <p:sp>
        <p:nvSpPr>
          <p:cNvPr id="5" name="矩形 4"/>
          <p:cNvSpPr/>
          <p:nvPr/>
        </p:nvSpPr>
        <p:spPr>
          <a:xfrm>
            <a:off x="1624361" y="2950050"/>
            <a:ext cx="8820615" cy="646331"/>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最优子结构：</a:t>
            </a:r>
            <a:r>
              <a:rPr lang="en-US" altLang="zh-CN" dirty="0" err="1">
                <a:solidFill>
                  <a:prstClr val="black"/>
                </a:solidFill>
                <a:ea typeface="宋体" panose="02010600030101010101" pitchFamily="2" charset="-122"/>
              </a:rPr>
              <a:t>dp</a:t>
            </a:r>
            <a:r>
              <a:rPr lang="en-US" altLang="zh-CN" dirty="0">
                <a:solidFill>
                  <a:prstClr val="black"/>
                </a:solidFill>
                <a:ea typeface="宋体" panose="02010600030101010101" pitchFamily="2" charset="-122"/>
              </a:rPr>
              <a:t>[</a:t>
            </a:r>
            <a:r>
              <a:rPr lang="en-US" altLang="zh-CN" dirty="0" err="1">
                <a:solidFill>
                  <a:prstClr val="black"/>
                </a:solidFill>
                <a:ea typeface="宋体" panose="02010600030101010101" pitchFamily="2" charset="-122"/>
              </a:rPr>
              <a:t>i</a:t>
            </a:r>
            <a:r>
              <a:rPr lang="en-US" altLang="zh-CN" dirty="0">
                <a:solidFill>
                  <a:prstClr val="black"/>
                </a:solidFill>
                <a:ea typeface="宋体" panose="02010600030101010101" pitchFamily="2" charset="-122"/>
              </a:rPr>
              <a:t>][j]</a:t>
            </a:r>
            <a:r>
              <a:rPr lang="zh-CN" altLang="en-US" dirty="0">
                <a:solidFill>
                  <a:prstClr val="black"/>
                </a:solidFill>
                <a:ea typeface="宋体" panose="02010600030101010101" pitchFamily="2" charset="-122"/>
              </a:rPr>
              <a:t>，布尔类型，</a:t>
            </a:r>
            <a:r>
              <a:rPr lang="zh-CN" altLang="en-US" dirty="0"/>
              <a:t>表示区间范围 </a:t>
            </a:r>
            <a:r>
              <a:rPr lang="en-US" altLang="zh-CN" dirty="0"/>
              <a:t>[</a:t>
            </a:r>
            <a:r>
              <a:rPr lang="en-US" altLang="zh-CN" dirty="0" err="1"/>
              <a:t>i,j</a:t>
            </a:r>
            <a:r>
              <a:rPr lang="en-US" altLang="zh-CN" dirty="0"/>
              <a:t>] </a:t>
            </a:r>
            <a:r>
              <a:rPr lang="zh-CN" altLang="en-US" dirty="0"/>
              <a:t>（注意是左闭右闭）的子串是否是</a:t>
            </a:r>
            <a:r>
              <a:rPr lang="en-US" altLang="zh-CN" dirty="0"/>
              <a:t>	</a:t>
            </a:r>
            <a:r>
              <a:rPr lang="zh-CN" altLang="en-US" dirty="0"/>
              <a:t>         回文子串，如果是，</a:t>
            </a:r>
            <a:r>
              <a:rPr lang="en-US" altLang="zh-CN" dirty="0" err="1"/>
              <a:t>dp</a:t>
            </a:r>
            <a:r>
              <a:rPr lang="en-US" altLang="zh-CN" dirty="0"/>
              <a:t>[</a:t>
            </a:r>
            <a:r>
              <a:rPr lang="en-US" altLang="zh-CN" dirty="0" err="1"/>
              <a:t>i</a:t>
            </a:r>
            <a:r>
              <a:rPr lang="en-US" altLang="zh-CN" dirty="0"/>
              <a:t>][j]</a:t>
            </a:r>
            <a:r>
              <a:rPr lang="zh-CN" altLang="en-US" dirty="0"/>
              <a:t> 为 </a:t>
            </a:r>
            <a:r>
              <a:rPr lang="en-US" altLang="zh-CN" dirty="0"/>
              <a:t>true</a:t>
            </a:r>
            <a:r>
              <a:rPr lang="zh-CN" altLang="en-US" dirty="0"/>
              <a:t>，否则为</a:t>
            </a:r>
            <a:r>
              <a:rPr lang="en-US" altLang="zh-CN" dirty="0"/>
              <a:t>false</a:t>
            </a:r>
            <a:r>
              <a:rPr lang="zh-CN" altLang="en-US" dirty="0"/>
              <a:t>。</a:t>
            </a:r>
            <a:endParaRPr lang="en-US" altLang="zh-CN" dirty="0">
              <a:solidFill>
                <a:prstClr val="black"/>
              </a:solidFill>
              <a:ea typeface="宋体" panose="02010600030101010101" pitchFamily="2" charset="-122"/>
            </a:endParaRPr>
          </a:p>
        </p:txBody>
      </p:sp>
      <p:sp>
        <p:nvSpPr>
          <p:cNvPr id="6" name="矩形 5"/>
          <p:cNvSpPr/>
          <p:nvPr/>
        </p:nvSpPr>
        <p:spPr>
          <a:xfrm>
            <a:off x="1670660" y="3566734"/>
            <a:ext cx="8820615" cy="3416320"/>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递推公式：</a:t>
            </a:r>
            <a:endParaRPr lang="en-US" altLang="zh-CN" b="1" dirty="0">
              <a:solidFill>
                <a:prstClr val="black"/>
              </a:solidFill>
              <a:latin typeface="宋体" panose="02010600030101010101" pitchFamily="2" charset="-122"/>
              <a:ea typeface="宋体" panose="02010600030101010101" pitchFamily="2" charset="-122"/>
            </a:endParaRPr>
          </a:p>
          <a:p>
            <a:pPr algn="just"/>
            <a:endParaRPr lang="en-US" altLang="zh-CN" b="1" dirty="0">
              <a:solidFill>
                <a:prstClr val="black"/>
              </a:solidFill>
              <a:latin typeface="宋体" panose="02010600030101010101" pitchFamily="2" charset="-122"/>
              <a:ea typeface="宋体" panose="02010600030101010101" pitchFamily="2" charset="-122"/>
              <a:cs typeface="Courier New" panose="02070309020205020404" pitchFamily="49" charset="0"/>
            </a:endParaRPr>
          </a:p>
          <a:p>
            <a:pPr algn="just"/>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If (j - </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i</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 &lt;= 1:</a:t>
            </a:r>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a:p>
            <a:pPr algn="just"/>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	</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dp</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i</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][j] = true;</a:t>
            </a:r>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a:p>
            <a:pPr algn="just"/>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Else if (</a:t>
            </a:r>
            <a:r>
              <a:rPr lang="en-US" altLang="zh-CN" dirty="0" err="1">
                <a:solidFill>
                  <a:prstClr val="black"/>
                </a:solidFill>
                <a:latin typeface="Courier New" panose="02070309020205020404" pitchFamily="49" charset="0"/>
                <a:cs typeface="Courier New" panose="02070309020205020404" pitchFamily="49" charset="0"/>
              </a:rPr>
              <a:t>dp</a:t>
            </a:r>
            <a:r>
              <a:rPr lang="en-US" altLang="zh-CN" dirty="0">
                <a:solidFill>
                  <a:prstClr val="black"/>
                </a:solidFill>
                <a:latin typeface="Courier New" panose="02070309020205020404" pitchFamily="49" charset="0"/>
                <a:cs typeface="Courier New" panose="02070309020205020404" pitchFamily="49" charset="0"/>
              </a:rPr>
              <a:t>[i+1][j-1])</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a:t>
            </a:r>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a:p>
            <a:pPr algn="just"/>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	</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dp</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a:t>
            </a:r>
            <a:r>
              <a:rPr lang="en-US" altLang="zh-CN" dirty="0" err="1">
                <a:solidFill>
                  <a:prstClr val="black"/>
                </a:solidFill>
                <a:latin typeface="Courier New" panose="02070309020205020404" pitchFamily="49" charset="0"/>
                <a:ea typeface="宋体" panose="02010600030101010101" pitchFamily="2" charset="-122"/>
                <a:cs typeface="Courier New" panose="02070309020205020404" pitchFamily="49" charset="0"/>
              </a:rPr>
              <a:t>i</a:t>
            </a:r>
            <a:r>
              <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rPr>
              <a:t>][j] = true;</a:t>
            </a:r>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a:p>
            <a:pPr algn="just"/>
            <a:endParaRPr lang="en-US" altLang="zh-CN" dirty="0">
              <a:solidFill>
                <a:prstClr val="black"/>
              </a:solidFill>
              <a:latin typeface="Courier New" panose="02070309020205020404" pitchFamily="49" charset="0"/>
              <a:ea typeface="宋体" panose="02010600030101010101" pitchFamily="2" charset="-122"/>
              <a:cs typeface="Courier New" panose="02070309020205020404" pitchFamily="49" charset="0"/>
            </a:endParaRPr>
          </a:p>
          <a:p>
            <a:pPr algn="just"/>
            <a:r>
              <a:rPr lang="zh-CN" altLang="en-US" b="1" dirty="0">
                <a:solidFill>
                  <a:prstClr val="black"/>
                </a:solidFill>
                <a:latin typeface="宋体" panose="02010600030101010101" pitchFamily="2" charset="-122"/>
              </a:rPr>
              <a:t>初始化：</a:t>
            </a:r>
            <a:endParaRPr lang="en-US" altLang="zh-CN" b="1" dirty="0">
              <a:solidFill>
                <a:prstClr val="black"/>
              </a:solidFill>
              <a:latin typeface="宋体" panose="02010600030101010101" pitchFamily="2" charset="-122"/>
            </a:endParaRPr>
          </a:p>
          <a:p>
            <a:pPr lvl="1" algn="just"/>
            <a:r>
              <a:rPr lang="en-US" altLang="zh-CN" dirty="0" err="1">
                <a:solidFill>
                  <a:prstClr val="black"/>
                </a:solidFill>
                <a:latin typeface="Courier New" panose="02070309020205020404" pitchFamily="49" charset="0"/>
                <a:cs typeface="Courier New" panose="02070309020205020404" pitchFamily="49" charset="0"/>
              </a:rPr>
              <a:t>dp</a:t>
            </a:r>
            <a:r>
              <a:rPr lang="en-US" altLang="zh-CN" dirty="0">
                <a:solidFill>
                  <a:prstClr val="black"/>
                </a:solidFill>
                <a:latin typeface="Courier New" panose="02070309020205020404" pitchFamily="49" charset="0"/>
                <a:cs typeface="Courier New" panose="02070309020205020404" pitchFamily="49" charset="0"/>
              </a:rPr>
              <a:t>[</a:t>
            </a:r>
            <a:r>
              <a:rPr lang="en-US" altLang="zh-CN" dirty="0" err="1">
                <a:solidFill>
                  <a:prstClr val="black"/>
                </a:solidFill>
                <a:latin typeface="Courier New" panose="02070309020205020404" pitchFamily="49" charset="0"/>
                <a:cs typeface="Courier New" panose="02070309020205020404" pitchFamily="49" charset="0"/>
              </a:rPr>
              <a:t>i</a:t>
            </a:r>
            <a:r>
              <a:rPr lang="en-US" altLang="zh-CN" dirty="0">
                <a:solidFill>
                  <a:prstClr val="black"/>
                </a:solidFill>
                <a:latin typeface="Courier New" panose="02070309020205020404" pitchFamily="49" charset="0"/>
                <a:cs typeface="Courier New" panose="02070309020205020404" pitchFamily="49" charset="0"/>
              </a:rPr>
              <a:t>][j] = false</a:t>
            </a:r>
            <a:endParaRPr lang="en-US" altLang="zh-CN" dirty="0">
              <a:solidFill>
                <a:prstClr val="black"/>
              </a:solidFill>
              <a:latin typeface="Courier New" panose="02070309020205020404" pitchFamily="49" charset="0"/>
              <a:cs typeface="Courier New" panose="02070309020205020404" pitchFamily="49" charset="0"/>
            </a:endParaRPr>
          </a:p>
          <a:p>
            <a:pPr algn="just"/>
            <a:r>
              <a:rPr lang="zh-CN" altLang="en-US" b="1" dirty="0">
                <a:solidFill>
                  <a:prstClr val="black"/>
                </a:solidFill>
                <a:latin typeface="宋体" panose="02010600030101010101" pitchFamily="2" charset="-122"/>
              </a:rPr>
              <a:t>时间复杂度：</a:t>
            </a:r>
            <a:endParaRPr lang="en-US" altLang="zh-CN" b="1" dirty="0">
              <a:solidFill>
                <a:prstClr val="black"/>
              </a:solidFill>
              <a:latin typeface="宋体" panose="02010600030101010101" pitchFamily="2" charset="-122"/>
            </a:endParaRPr>
          </a:p>
          <a:p>
            <a:pPr lvl="1" algn="just"/>
            <a:r>
              <a:rPr lang="en-US" altLang="zh-CN" b="1" dirty="0">
                <a:solidFill>
                  <a:prstClr val="black"/>
                </a:solidFill>
                <a:latin typeface="宋体" panose="02010600030101010101" pitchFamily="2" charset="-122"/>
              </a:rPr>
              <a:t>O(n^2)</a:t>
            </a:r>
            <a:endParaRPr lang="en-US" altLang="zh-CN" b="1" dirty="0">
              <a:solidFill>
                <a:prstClr val="black"/>
              </a:solidFill>
              <a:latin typeface="宋体" panose="02010600030101010101" pitchFamily="2" charset="-122"/>
            </a:endParaRPr>
          </a:p>
          <a:p>
            <a:pPr algn="just"/>
            <a:endParaRPr lang="en-US" altLang="zh-CN" dirty="0">
              <a:solidFill>
                <a:prstClr val="black"/>
              </a:solidFill>
              <a:latin typeface="Courier New" panose="02070309020205020404" pitchFamily="49" charset="0"/>
              <a:cs typeface="Courier New" panose="02070309020205020404" pitchFamily="49" charset="0"/>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50760" y="3771651"/>
            <a:ext cx="5422633" cy="2242119"/>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12191999" cy="557154"/>
            <a:chOff x="1524001" y="0"/>
            <a:chExt cx="7953461" cy="557154"/>
          </a:xfrm>
        </p:grpSpPr>
        <p:sp>
          <p:nvSpPr>
            <p:cNvPr id="12" name="矩形 11"/>
            <p:cNvSpPr/>
            <p:nvPr/>
          </p:nvSpPr>
          <p:spPr>
            <a:xfrm>
              <a:off x="1524001" y="0"/>
              <a:ext cx="7953461"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14" name="矩形 13"/>
            <p:cNvSpPr/>
            <p:nvPr/>
          </p:nvSpPr>
          <p:spPr>
            <a:xfrm>
              <a:off x="2036991" y="107818"/>
              <a:ext cx="812610"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grpSp>
      <p:cxnSp>
        <p:nvCxnSpPr>
          <p:cNvPr id="19" name="直接连接符 18"/>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86371" y="102602"/>
            <a:ext cx="1280392" cy="369332"/>
          </a:xfrm>
          <a:prstGeom prst="rect">
            <a:avLst/>
          </a:prstGeom>
          <a:noFill/>
        </p:spPr>
        <p:txBody>
          <a:bodyPr wrap="square" rtlCol="0">
            <a:spAutoFit/>
          </a:bodyPr>
          <a:lstStyle/>
          <a:p>
            <a:pPr algn="ctr"/>
            <a:r>
              <a:rPr lang="zh-CN" altLang="en-US" spc="300" dirty="0">
                <a:solidFill>
                  <a:prstClr val="black"/>
                </a:solidFill>
                <a:latin typeface="微软雅黑" panose="020B0503020204020204" pitchFamily="34" charset="-122"/>
                <a:ea typeface="微软雅黑" panose="020B0503020204020204" pitchFamily="34" charset="-122"/>
              </a:rPr>
              <a:t>问题</a:t>
            </a:r>
            <a:r>
              <a:rPr lang="en-US" altLang="zh-CN" spc="300" dirty="0">
                <a:solidFill>
                  <a:prstClr val="black"/>
                </a:solidFill>
                <a:latin typeface="微软雅黑" panose="020B0503020204020204" pitchFamily="34" charset="-122"/>
                <a:ea typeface="微软雅黑" panose="020B0503020204020204" pitchFamily="34" charset="-122"/>
              </a:rPr>
              <a:t>1</a:t>
            </a:r>
            <a:endParaRPr lang="zh-HK" altLang="en-US" spc="300" dirty="0">
              <a:solidFill>
                <a:prstClr val="black"/>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2198908"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89115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4</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7610367"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6</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666505" y="758472"/>
            <a:ext cx="9001495" cy="923330"/>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问题描述：</a:t>
            </a:r>
            <a:r>
              <a:rPr lang="zh-CN" altLang="en-US" dirty="0">
                <a:solidFill>
                  <a:prstClr val="black"/>
                </a:solidFill>
                <a:latin typeface="宋体" panose="02010600030101010101" pitchFamily="2" charset="-122"/>
                <a:ea typeface="宋体" panose="02010600030101010101" pitchFamily="2" charset="-122"/>
              </a:rPr>
              <a:t>抢劫犯抢房子，每个房子有固定的金额，抢劫犯不能连续抢劫两栋相邻的房</a:t>
            </a:r>
            <a:endParaRPr lang="en-US" altLang="zh-CN" dirty="0">
              <a:solidFill>
                <a:prstClr val="black"/>
              </a:solidFill>
              <a:latin typeface="宋体" panose="02010600030101010101" pitchFamily="2" charset="-122"/>
              <a:ea typeface="宋体" panose="02010600030101010101" pitchFamily="2" charset="-122"/>
            </a:endParaRPr>
          </a:p>
          <a:p>
            <a:pPr algn="just"/>
            <a:r>
              <a:rPr lang="zh-CN" altLang="en-US" dirty="0">
                <a:solidFill>
                  <a:prstClr val="black"/>
                </a:solidFill>
                <a:latin typeface="宋体" panose="02010600030101010101" pitchFamily="2" charset="-122"/>
                <a:ea typeface="宋体" panose="02010600030101010101" pitchFamily="2" charset="-122"/>
              </a:rPr>
              <a:t>          子，求抢劫犯可能抢到的最高总金额</a:t>
            </a:r>
            <a:endParaRPr lang="en-US" altLang="zh-CN" dirty="0">
              <a:solidFill>
                <a:prstClr val="black"/>
              </a:solidFill>
              <a:latin typeface="宋体" panose="02010600030101010101" pitchFamily="2" charset="-122"/>
              <a:ea typeface="宋体" panose="02010600030101010101" pitchFamily="2" charset="-122"/>
            </a:endParaRPr>
          </a:p>
          <a:p>
            <a:pPr algn="just"/>
            <a:r>
              <a:rPr lang="zh-CN" altLang="en-US" b="1" dirty="0">
                <a:solidFill>
                  <a:prstClr val="black"/>
                </a:solidFill>
                <a:latin typeface="宋体" panose="02010600030101010101" pitchFamily="2" charset="-122"/>
                <a:ea typeface="宋体" panose="02010600030101010101" pitchFamily="2" charset="-122"/>
              </a:rPr>
              <a:t>情 况 一：</a:t>
            </a:r>
            <a:r>
              <a:rPr lang="zh-CN" altLang="en-US" dirty="0">
                <a:solidFill>
                  <a:prstClr val="black"/>
                </a:solidFill>
                <a:latin typeface="宋体" panose="02010600030101010101" pitchFamily="2" charset="-122"/>
                <a:ea typeface="宋体" panose="02010600030101010101" pitchFamily="2" charset="-122"/>
              </a:rPr>
              <a:t>房子按直线排列</a:t>
            </a:r>
            <a:endParaRPr lang="en-US" altLang="zh-CN" dirty="0">
              <a:solidFill>
                <a:prstClr val="black"/>
              </a:solidFill>
              <a:latin typeface="宋体" panose="02010600030101010101" pitchFamily="2" charset="-122"/>
              <a:ea typeface="宋体" panose="02010600030101010101" pitchFamily="2" charset="-122"/>
            </a:endParaRPr>
          </a:p>
        </p:txBody>
      </p:sp>
      <p:sp>
        <p:nvSpPr>
          <p:cNvPr id="20" name="矩形 19"/>
          <p:cNvSpPr/>
          <p:nvPr/>
        </p:nvSpPr>
        <p:spPr>
          <a:xfrm>
            <a:off x="1666506" y="1703322"/>
            <a:ext cx="9001495" cy="646331"/>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输    入：</a:t>
            </a:r>
            <a:r>
              <a:rPr lang="zh-CN" altLang="en-US" dirty="0">
                <a:solidFill>
                  <a:prstClr val="black"/>
                </a:solidFill>
                <a:latin typeface="宋体" panose="02010600030101010101" pitchFamily="2" charset="-122"/>
                <a:ea typeface="宋体" panose="02010600030101010101" pitchFamily="2" charset="-122"/>
              </a:rPr>
              <a:t>一列非负整数，每个数字代表一个房子的金额</a:t>
            </a:r>
            <a:endParaRPr lang="en-US" altLang="zh-CN" dirty="0">
              <a:solidFill>
                <a:prstClr val="black"/>
              </a:solidFill>
              <a:latin typeface="宋体" panose="02010600030101010101" pitchFamily="2" charset="-122"/>
              <a:ea typeface="宋体" panose="02010600030101010101" pitchFamily="2" charset="-122"/>
            </a:endParaRPr>
          </a:p>
          <a:p>
            <a:pPr algn="just"/>
            <a:r>
              <a:rPr lang="zh-CN" altLang="en-US" b="1" dirty="0">
                <a:solidFill>
                  <a:prstClr val="black"/>
                </a:solidFill>
                <a:latin typeface="宋体" panose="02010600030101010101" pitchFamily="2" charset="-122"/>
                <a:ea typeface="宋体" panose="02010600030101010101" pitchFamily="2" charset="-122"/>
              </a:rPr>
              <a:t>输    出：</a:t>
            </a:r>
            <a:r>
              <a:rPr lang="zh-CN" altLang="en-US" dirty="0">
                <a:solidFill>
                  <a:prstClr val="black"/>
                </a:solidFill>
                <a:latin typeface="宋体" panose="02010600030101010101" pitchFamily="2" charset="-122"/>
                <a:ea typeface="宋体" panose="02010600030101010101" pitchFamily="2" charset="-122"/>
              </a:rPr>
              <a:t>一个非负整数，代表抢劫犯可能抢到的最大总金额</a:t>
            </a:r>
            <a:endParaRPr lang="en-US" altLang="zh-CN" dirty="0">
              <a:solidFill>
                <a:prstClr val="black"/>
              </a:solidFill>
              <a:latin typeface="宋体" panose="02010600030101010101" pitchFamily="2" charset="-122"/>
              <a:ea typeface="宋体" panose="02010600030101010101" pitchFamily="2" charset="-122"/>
            </a:endParaRPr>
          </a:p>
        </p:txBody>
      </p:sp>
      <p:sp>
        <p:nvSpPr>
          <p:cNvPr id="21" name="矩形 20"/>
          <p:cNvSpPr/>
          <p:nvPr/>
        </p:nvSpPr>
        <p:spPr>
          <a:xfrm>
            <a:off x="1667136" y="2344048"/>
            <a:ext cx="9001495" cy="369332"/>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观    察：</a:t>
            </a:r>
            <a:r>
              <a:rPr lang="zh-CN" altLang="en-US" dirty="0">
                <a:solidFill>
                  <a:prstClr val="black"/>
                </a:solidFill>
                <a:latin typeface="宋体" panose="02010600030101010101" pitchFamily="2" charset="-122"/>
                <a:ea typeface="宋体" panose="02010600030101010101" pitchFamily="2" charset="-122"/>
              </a:rPr>
              <a:t>一旦选择了当前房子，其前后的两个房子都不能选</a:t>
            </a:r>
            <a:endParaRPr lang="en-US" altLang="zh-CN" dirty="0">
              <a:solidFill>
                <a:prstClr val="black"/>
              </a:solidFill>
              <a:latin typeface="宋体" panose="02010600030101010101" pitchFamily="2" charset="-122"/>
              <a:ea typeface="宋体" panose="02010600030101010101" pitchFamily="2" charset="-122"/>
            </a:endParaRPr>
          </a:p>
        </p:txBody>
      </p:sp>
      <p:sp>
        <p:nvSpPr>
          <p:cNvPr id="23" name="矩形 22"/>
          <p:cNvSpPr/>
          <p:nvPr/>
        </p:nvSpPr>
        <p:spPr>
          <a:xfrm>
            <a:off x="1666504" y="2713381"/>
            <a:ext cx="9001495" cy="1200329"/>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举    例：</a:t>
            </a:r>
            <a:r>
              <a:rPr lang="en-US" altLang="zh-CN" dirty="0">
                <a:solidFill>
                  <a:prstClr val="black"/>
                </a:solidFill>
                <a:latin typeface="宋体" panose="02010600030101010101" pitchFamily="2" charset="-122"/>
                <a:ea typeface="宋体" panose="02010600030101010101" pitchFamily="2" charset="-122"/>
              </a:rPr>
              <a:t>2,3,2    </a:t>
            </a:r>
            <a:endParaRPr lang="en-US" altLang="zh-CN" dirty="0">
              <a:solidFill>
                <a:prstClr val="black"/>
              </a:solidFill>
              <a:latin typeface="宋体" panose="02010600030101010101" pitchFamily="2" charset="-122"/>
              <a:ea typeface="宋体" panose="02010600030101010101" pitchFamily="2" charset="-122"/>
            </a:endParaRPr>
          </a:p>
          <a:p>
            <a:pPr algn="just"/>
            <a:r>
              <a:rPr lang="zh-CN" altLang="en-US" b="1" dirty="0">
                <a:solidFill>
                  <a:prstClr val="black"/>
                </a:solidFill>
                <a:latin typeface="宋体" panose="02010600030101010101" pitchFamily="2" charset="-122"/>
                <a:ea typeface="宋体" panose="02010600030101010101" pitchFamily="2" charset="-122"/>
              </a:rPr>
              <a:t>子 问 题：</a:t>
            </a:r>
            <a:r>
              <a:rPr lang="zh-CN" altLang="en-US" dirty="0">
                <a:solidFill>
                  <a:prstClr val="black"/>
                </a:solidFill>
                <a:latin typeface="宋体" panose="02010600030101010101" pitchFamily="2" charset="-122"/>
                <a:ea typeface="宋体" panose="02010600030101010101" pitchFamily="2" charset="-122"/>
              </a:rPr>
              <a:t>前</a:t>
            </a:r>
            <a:r>
              <a:rPr lang="en-US" altLang="zh-CN" dirty="0" err="1">
                <a:solidFill>
                  <a:prstClr val="black"/>
                </a:solidFill>
                <a:latin typeface="宋体" panose="02010600030101010101" pitchFamily="2" charset="-122"/>
                <a:ea typeface="宋体" panose="02010600030101010101" pitchFamily="2" charset="-122"/>
              </a:rPr>
              <a:t>i</a:t>
            </a:r>
            <a:r>
              <a:rPr lang="zh-CN" altLang="en-US" dirty="0">
                <a:solidFill>
                  <a:prstClr val="black"/>
                </a:solidFill>
                <a:latin typeface="宋体" panose="02010600030101010101" pitchFamily="2" charset="-122"/>
                <a:ea typeface="宋体" panose="02010600030101010101" pitchFamily="2" charset="-122"/>
              </a:rPr>
              <a:t>个房子中抢劫犯有可能抢到的最大总金额</a:t>
            </a:r>
            <a:endParaRPr lang="en-US" altLang="zh-CN" dirty="0">
              <a:solidFill>
                <a:prstClr val="black"/>
              </a:solidFill>
              <a:latin typeface="宋体" panose="02010600030101010101" pitchFamily="2" charset="-122"/>
              <a:ea typeface="宋体" panose="02010600030101010101" pitchFamily="2" charset="-122"/>
            </a:endParaRPr>
          </a:p>
          <a:p>
            <a:pPr algn="just"/>
            <a:r>
              <a:rPr lang="zh-CN" altLang="en-US" b="1" dirty="0">
                <a:solidFill>
                  <a:prstClr val="black"/>
                </a:solidFill>
                <a:latin typeface="宋体" panose="02010600030101010101" pitchFamily="2" charset="-122"/>
                <a:ea typeface="宋体" panose="02010600030101010101" pitchFamily="2" charset="-122"/>
              </a:rPr>
              <a:t>最优子结构：</a:t>
            </a:r>
            <a:r>
              <a:rPr lang="en-US" altLang="zh-CN" dirty="0">
                <a:solidFill>
                  <a:prstClr val="black"/>
                </a:solidFill>
                <a:latin typeface="宋体" panose="02010600030101010101" pitchFamily="2" charset="-122"/>
                <a:ea typeface="宋体" panose="02010600030101010101" pitchFamily="2" charset="-122"/>
              </a:rPr>
              <a:t>OPT[</a:t>
            </a:r>
            <a:r>
              <a:rPr lang="en-US" altLang="zh-CN" dirty="0" err="1">
                <a:solidFill>
                  <a:prstClr val="black"/>
                </a:solidFill>
                <a:latin typeface="宋体" panose="02010600030101010101" pitchFamily="2" charset="-122"/>
                <a:ea typeface="宋体" panose="02010600030101010101" pitchFamily="2" charset="-122"/>
              </a:rPr>
              <a:t>i</a:t>
            </a:r>
            <a:r>
              <a:rPr lang="en-US" altLang="zh-CN" dirty="0">
                <a:solidFill>
                  <a:prstClr val="black"/>
                </a:solidFill>
                <a:latin typeface="宋体" panose="02010600030101010101" pitchFamily="2" charset="-122"/>
                <a:ea typeface="宋体" panose="02010600030101010101" pitchFamily="2" charset="-122"/>
              </a:rPr>
              <a:t>]</a:t>
            </a:r>
            <a:r>
              <a:rPr lang="zh-CN" altLang="en-US" dirty="0">
                <a:solidFill>
                  <a:prstClr val="black"/>
                </a:solidFill>
                <a:latin typeface="宋体" panose="02010600030101010101" pitchFamily="2" charset="-122"/>
                <a:ea typeface="宋体" panose="02010600030101010101" pitchFamily="2" charset="-122"/>
              </a:rPr>
              <a:t>，每次决策是否要抢当前房屋</a:t>
            </a:r>
            <a:endParaRPr lang="en-US" altLang="zh-CN" dirty="0">
              <a:solidFill>
                <a:prstClr val="black"/>
              </a:solidFill>
              <a:latin typeface="宋体" panose="02010600030101010101" pitchFamily="2" charset="-122"/>
              <a:ea typeface="宋体" panose="02010600030101010101" pitchFamily="2" charset="-122"/>
            </a:endParaRPr>
          </a:p>
          <a:p>
            <a:pPr algn="just"/>
            <a:r>
              <a:rPr lang="zh-CN" altLang="en-US" b="1" dirty="0">
                <a:solidFill>
                  <a:prstClr val="black"/>
                </a:solidFill>
                <a:latin typeface="宋体" panose="02010600030101010101" pitchFamily="2" charset="-122"/>
                <a:ea typeface="宋体" panose="02010600030101010101" pitchFamily="2" charset="-122"/>
              </a:rPr>
              <a:t>递推关系式：</a:t>
            </a:r>
            <a:endParaRPr lang="en-US" altLang="zh-CN" b="1" dirty="0">
              <a:solidFill>
                <a:prstClr val="black"/>
              </a:solidFill>
              <a:latin typeface="宋体" panose="02010600030101010101" pitchFamily="2" charset="-122"/>
              <a:ea typeface="宋体" panose="02010600030101010101" pitchFamily="2" charset="-122"/>
            </a:endParaRPr>
          </a:p>
        </p:txBody>
      </p:sp>
      <p:graphicFrame>
        <p:nvGraphicFramePr>
          <p:cNvPr id="3" name="对象 2"/>
          <p:cNvGraphicFramePr>
            <a:graphicFrameLocks noChangeAspect="1"/>
          </p:cNvGraphicFramePr>
          <p:nvPr/>
        </p:nvGraphicFramePr>
        <p:xfrm>
          <a:off x="3147684" y="3785159"/>
          <a:ext cx="3977325" cy="890597"/>
        </p:xfrm>
        <a:graphic>
          <a:graphicData uri="http://schemas.openxmlformats.org/presentationml/2006/ole">
            <mc:AlternateContent xmlns:mc="http://schemas.openxmlformats.org/markup-compatibility/2006">
              <mc:Choice xmlns:v="urn:schemas-microsoft-com:vml" Requires="v">
                <p:oleObj spid="_x0000_s2" name="Equation" r:id="rId1" imgW="3162300" imgH="711200" progId="Equation.DSMT4">
                  <p:embed/>
                </p:oleObj>
              </mc:Choice>
              <mc:Fallback>
                <p:oleObj name="Equation" r:id="rId1" imgW="3162300" imgH="711200" progId="Equation.DSMT4">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7684" y="3785159"/>
                        <a:ext cx="3977325" cy="890597"/>
                      </a:xfrm>
                      <a:prstGeom prst="rect">
                        <a:avLst/>
                      </a:prstGeom>
                      <a:noFill/>
                    </p:spPr>
                  </p:pic>
                </p:oleObj>
              </mc:Fallback>
            </mc:AlternateContent>
          </a:graphicData>
        </a:graphic>
      </p:graphicFrame>
      <p:sp>
        <p:nvSpPr>
          <p:cNvPr id="4" name="矩形 3"/>
          <p:cNvSpPr/>
          <p:nvPr/>
        </p:nvSpPr>
        <p:spPr>
          <a:xfrm>
            <a:off x="1616811" y="5150640"/>
            <a:ext cx="7231467" cy="646331"/>
          </a:xfrm>
          <a:prstGeom prst="rect">
            <a:avLst/>
          </a:prstGeom>
        </p:spPr>
        <p:txBody>
          <a:bodyPr wrap="none">
            <a:spAutoFit/>
          </a:bodyPr>
          <a:lstStyle/>
          <a:p>
            <a:pPr algn="just"/>
            <a:r>
              <a:rPr lang="zh-CN" altLang="en-US" b="1" dirty="0">
                <a:solidFill>
                  <a:prstClr val="black"/>
                </a:solidFill>
                <a:latin typeface="宋体" panose="02010600030101010101" pitchFamily="2" charset="-122"/>
                <a:ea typeface="宋体" panose="02010600030101010101" pitchFamily="2" charset="-122"/>
              </a:rPr>
              <a:t>情  况  二：</a:t>
            </a:r>
            <a:r>
              <a:rPr lang="zh-CN" altLang="en-US" dirty="0">
                <a:solidFill>
                  <a:prstClr val="black"/>
                </a:solidFill>
                <a:latin typeface="宋体" panose="02010600030101010101" pitchFamily="2" charset="-122"/>
                <a:ea typeface="宋体" panose="02010600030101010101" pitchFamily="2" charset="-122"/>
              </a:rPr>
              <a:t>房子排成一个圈</a:t>
            </a:r>
            <a:endParaRPr lang="en-US" altLang="zh-CN" dirty="0">
              <a:solidFill>
                <a:prstClr val="black"/>
              </a:solidFill>
              <a:latin typeface="宋体" panose="02010600030101010101" pitchFamily="2" charset="-122"/>
              <a:ea typeface="宋体" panose="02010600030101010101" pitchFamily="2" charset="-122"/>
            </a:endParaRPr>
          </a:p>
          <a:p>
            <a:pPr algn="just"/>
            <a:r>
              <a:rPr lang="en-US" altLang="zh-CN" dirty="0">
                <a:solidFill>
                  <a:prstClr val="black"/>
                </a:solidFill>
                <a:latin typeface="宋体" panose="02010600030101010101" pitchFamily="2" charset="-122"/>
                <a:ea typeface="宋体" panose="02010600030101010101" pitchFamily="2" charset="-122"/>
              </a:rPr>
              <a:t>	    </a:t>
            </a:r>
            <a:r>
              <a:rPr lang="zh-CN" altLang="en-US" dirty="0">
                <a:solidFill>
                  <a:prstClr val="black"/>
                </a:solidFill>
                <a:latin typeface="宋体" panose="02010600030101010101" pitchFamily="2" charset="-122"/>
                <a:ea typeface="宋体" panose="02010600030101010101" pitchFamily="2" charset="-122"/>
              </a:rPr>
              <a:t>只要考虑（</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1~n-1</a:t>
            </a:r>
            <a:r>
              <a:rPr lang="zh-CN" altLang="en-US" dirty="0">
                <a:solidFill>
                  <a:prstClr val="black"/>
                </a:solidFill>
                <a:latin typeface="宋体" panose="02010600030101010101" pitchFamily="2" charset="-122"/>
                <a:ea typeface="宋体" panose="02010600030101010101" pitchFamily="2" charset="-122"/>
              </a:rPr>
              <a:t>）和（</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2~n</a:t>
            </a:r>
            <a:r>
              <a:rPr lang="zh-CN" altLang="en-US" dirty="0">
                <a:solidFill>
                  <a:prstClr val="black"/>
                </a:solidFill>
                <a:latin typeface="宋体" panose="02010600030101010101" pitchFamily="2" charset="-122"/>
                <a:ea typeface="宋体" panose="02010600030101010101" pitchFamily="2" charset="-122"/>
              </a:rPr>
              <a:t>）中的最优值就可得最优解</a:t>
            </a:r>
            <a:endParaRPr lang="en-US" altLang="zh-CN" dirty="0">
              <a:solidFill>
                <a:prstClr val="black"/>
              </a:solidFill>
              <a:latin typeface="宋体" panose="02010600030101010101" pitchFamily="2" charset="-122"/>
              <a:ea typeface="宋体" panose="02010600030101010101" pitchFamily="2" charset="-122"/>
            </a:endParaRPr>
          </a:p>
        </p:txBody>
      </p:sp>
      <p:sp>
        <p:nvSpPr>
          <p:cNvPr id="5" name="矩形 4"/>
          <p:cNvSpPr/>
          <p:nvPr/>
        </p:nvSpPr>
        <p:spPr>
          <a:xfrm>
            <a:off x="3863398" y="2707776"/>
            <a:ext cx="1704313" cy="369332"/>
          </a:xfrm>
          <a:prstGeom prst="rect">
            <a:avLst/>
          </a:prstGeom>
        </p:spPr>
        <p:txBody>
          <a:bodyPr wrap="none">
            <a:spAutoFit/>
          </a:bodyPr>
          <a:lstStyle/>
          <a:p>
            <a:pPr algn="just"/>
            <a:r>
              <a:rPr lang="zh-CN" altLang="en-US" dirty="0">
                <a:solidFill>
                  <a:prstClr val="black"/>
                </a:solidFill>
                <a:latin typeface="宋体" panose="02010600030101010101" pitchFamily="2" charset="-122"/>
                <a:ea typeface="宋体" panose="02010600030101010101" pitchFamily="2" charset="-122"/>
              </a:rPr>
              <a:t>最大总金额为</a:t>
            </a:r>
            <a:r>
              <a:rPr lang="en-US" altLang="zh-CN" dirty="0">
                <a:solidFill>
                  <a:prstClr val="black"/>
                </a:solidFill>
                <a:latin typeface="宋体" panose="02010600030101010101" pitchFamily="2" charset="-122"/>
                <a:ea typeface="宋体" panose="02010600030101010101" pitchFamily="2" charset="-122"/>
              </a:rPr>
              <a:t>4</a:t>
            </a:r>
            <a:endParaRPr lang="en-US" altLang="zh-CN" dirty="0">
              <a:solidFill>
                <a:prstClr val="black"/>
              </a:solidFill>
              <a:latin typeface="宋体" panose="02010600030101010101" pitchFamily="2" charset="-122"/>
              <a:ea typeface="宋体" panose="02010600030101010101" pitchFamily="2" charset="-122"/>
            </a:endParaRPr>
          </a:p>
        </p:txBody>
      </p:sp>
      <p:cxnSp>
        <p:nvCxnSpPr>
          <p:cNvPr id="27" name="直接连接符 26"/>
          <p:cNvCxnSpPr/>
          <p:nvPr/>
        </p:nvCxnSpPr>
        <p:spPr>
          <a:xfrm>
            <a:off x="2204679"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3571903" y="107818"/>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666504" y="1143802"/>
            <a:ext cx="9001495" cy="369332"/>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复 杂 度：</a:t>
            </a:r>
            <a:r>
              <a:rPr lang="en-US" altLang="zh-CN" b="1" dirty="0">
                <a:solidFill>
                  <a:prstClr val="black"/>
                </a:solidFill>
                <a:latin typeface="宋体" panose="02010600030101010101" pitchFamily="2" charset="-122"/>
                <a:ea typeface="宋体" panose="02010600030101010101" pitchFamily="2" charset="-122"/>
              </a:rPr>
              <a:t>O(n)</a:t>
            </a:r>
            <a:endParaRPr lang="en-US" altLang="zh-CN" b="1" dirty="0">
              <a:solidFill>
                <a:prstClr val="black"/>
              </a:solidFill>
              <a:latin typeface="宋体" panose="02010600030101010101" pitchFamily="2" charset="-122"/>
              <a:ea typeface="宋体" panose="02010600030101010101" pitchFamily="2" charset="-122"/>
            </a:endParaRPr>
          </a:p>
        </p:txBody>
      </p:sp>
      <p:sp>
        <p:nvSpPr>
          <p:cNvPr id="5" name="矩形 4"/>
          <p:cNvSpPr/>
          <p:nvPr/>
        </p:nvSpPr>
        <p:spPr>
          <a:xfrm>
            <a:off x="1654132" y="1529132"/>
            <a:ext cx="2733441" cy="369332"/>
          </a:xfrm>
          <a:prstGeom prst="rect">
            <a:avLst/>
          </a:prstGeom>
        </p:spPr>
        <p:txBody>
          <a:bodyPr wrap="none">
            <a:spAutoFit/>
          </a:bodyPr>
          <a:lstStyle/>
          <a:p>
            <a:pPr algn="just"/>
            <a:r>
              <a:rPr lang="zh-CN" altLang="en-US" b="1" dirty="0">
                <a:solidFill>
                  <a:prstClr val="black"/>
                </a:solidFill>
                <a:latin typeface="宋体" panose="02010600030101010101" pitchFamily="2" charset="-122"/>
                <a:ea typeface="宋体" panose="02010600030101010101" pitchFamily="2" charset="-122"/>
              </a:rPr>
              <a:t>正 确 性：</a:t>
            </a:r>
            <a:r>
              <a:rPr lang="zh-CN" altLang="en-US" dirty="0">
                <a:solidFill>
                  <a:prstClr val="black"/>
                </a:solidFill>
                <a:latin typeface="宋体" panose="02010600030101010101" pitchFamily="2" charset="-122"/>
                <a:ea typeface="宋体" panose="02010600030101010101" pitchFamily="2" charset="-122"/>
              </a:rPr>
              <a:t>可按下述说明</a:t>
            </a:r>
            <a:endParaRPr lang="en-US" altLang="zh-CN" dirty="0">
              <a:solidFill>
                <a:prstClr val="black"/>
              </a:solidFill>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1">
            <a:clrChange>
              <a:clrFrom>
                <a:srgbClr val="FFFFFF"/>
              </a:clrFrom>
              <a:clrTo>
                <a:srgbClr val="FFFFFF">
                  <a:alpha val="0"/>
                </a:srgbClr>
              </a:clrTo>
            </a:clrChange>
          </a:blip>
          <a:stretch>
            <a:fillRect/>
          </a:stretch>
        </p:blipFill>
        <p:spPr>
          <a:xfrm>
            <a:off x="1824386" y="2037796"/>
            <a:ext cx="8401783" cy="1723301"/>
          </a:xfrm>
          <a:prstGeom prst="rect">
            <a:avLst/>
          </a:prstGeom>
        </p:spPr>
      </p:pic>
      <p:grpSp>
        <p:nvGrpSpPr>
          <p:cNvPr id="71" name="组合 70"/>
          <p:cNvGrpSpPr/>
          <p:nvPr/>
        </p:nvGrpSpPr>
        <p:grpSpPr>
          <a:xfrm>
            <a:off x="0" y="0"/>
            <a:ext cx="12191999" cy="557154"/>
            <a:chOff x="1524001" y="0"/>
            <a:chExt cx="7953461" cy="557154"/>
          </a:xfrm>
        </p:grpSpPr>
        <p:sp>
          <p:nvSpPr>
            <p:cNvPr id="72" name="矩形 71"/>
            <p:cNvSpPr/>
            <p:nvPr/>
          </p:nvSpPr>
          <p:spPr>
            <a:xfrm>
              <a:off x="1524001" y="0"/>
              <a:ext cx="7953461"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73" name="矩形 72"/>
            <p:cNvSpPr/>
            <p:nvPr/>
          </p:nvSpPr>
          <p:spPr>
            <a:xfrm>
              <a:off x="2036991" y="107818"/>
              <a:ext cx="812610"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grpSp>
      <p:cxnSp>
        <p:nvCxnSpPr>
          <p:cNvPr id="74" name="直接连接符 73"/>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786371" y="102602"/>
            <a:ext cx="1280392" cy="369332"/>
          </a:xfrm>
          <a:prstGeom prst="rect">
            <a:avLst/>
          </a:prstGeom>
          <a:noFill/>
        </p:spPr>
        <p:txBody>
          <a:bodyPr wrap="square" rtlCol="0">
            <a:spAutoFit/>
          </a:bodyPr>
          <a:lstStyle/>
          <a:p>
            <a:pPr algn="ctr"/>
            <a:r>
              <a:rPr lang="zh-CN" altLang="en-US" spc="300" dirty="0">
                <a:solidFill>
                  <a:prstClr val="black"/>
                </a:solidFill>
                <a:latin typeface="微软雅黑" panose="020B0503020204020204" pitchFamily="34" charset="-122"/>
                <a:ea typeface="微软雅黑" panose="020B0503020204020204" pitchFamily="34" charset="-122"/>
              </a:rPr>
              <a:t>问题</a:t>
            </a:r>
            <a:r>
              <a:rPr lang="en-US" altLang="zh-CN" spc="300" dirty="0">
                <a:solidFill>
                  <a:prstClr val="black"/>
                </a:solidFill>
                <a:latin typeface="微软雅黑" panose="020B0503020204020204" pitchFamily="34" charset="-122"/>
                <a:ea typeface="微软雅黑" panose="020B0503020204020204" pitchFamily="34" charset="-122"/>
              </a:rPr>
              <a:t>1</a:t>
            </a:r>
            <a:endParaRPr lang="zh-HK" altLang="en-US" spc="300" dirty="0">
              <a:solidFill>
                <a:prstClr val="black"/>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2198908"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489115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4</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7610367"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6</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81" name="直接连接符 80"/>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2204679"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3571903" y="107818"/>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670660" y="824091"/>
            <a:ext cx="8372876" cy="1200329"/>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问题描述：</a:t>
            </a:r>
            <a:r>
              <a:rPr lang="zh-CN" altLang="en-US" dirty="0">
                <a:solidFill>
                  <a:prstClr val="black"/>
                </a:solidFill>
                <a:latin typeface="Calibri" panose="020F0502020204030204"/>
                <a:ea typeface="宋体" panose="02010600030101010101" pitchFamily="2" charset="-122"/>
              </a:rPr>
              <a:t>给定整数</a:t>
            </a:r>
            <a:r>
              <a:rPr lang="en-US" altLang="zh-CN" dirty="0">
                <a:solidFill>
                  <a:prstClr val="black"/>
                </a:solidFill>
                <a:latin typeface="Calibri" panose="020F0502020204030204"/>
                <a:ea typeface="宋体" panose="02010600030101010101" pitchFamily="2" charset="-122"/>
              </a:rPr>
              <a:t>n</a:t>
            </a:r>
            <a:r>
              <a:rPr lang="zh-CN" altLang="en-US" dirty="0">
                <a:solidFill>
                  <a:prstClr val="black"/>
                </a:solidFill>
                <a:latin typeface="Calibri" panose="020F0502020204030204"/>
                <a:ea typeface="宋体" panose="02010600030101010101" pitchFamily="2" charset="-122"/>
              </a:rPr>
              <a:t>，找出并返回第</a:t>
            </a:r>
            <a:r>
              <a:rPr lang="en-US" altLang="zh-CN" dirty="0">
                <a:solidFill>
                  <a:prstClr val="black"/>
                </a:solidFill>
                <a:latin typeface="Calibri" panose="020F0502020204030204"/>
                <a:ea typeface="宋体" panose="02010600030101010101" pitchFamily="2" charset="-122"/>
              </a:rPr>
              <a:t>n</a:t>
            </a:r>
            <a:r>
              <a:rPr lang="zh-CN" altLang="en-US" dirty="0">
                <a:solidFill>
                  <a:prstClr val="black"/>
                </a:solidFill>
                <a:latin typeface="Calibri" panose="020F0502020204030204"/>
                <a:ea typeface="宋体" panose="02010600030101010101" pitchFamily="2" charset="-122"/>
              </a:rPr>
              <a:t>个丑数。丑数是只包含质因数</a:t>
            </a:r>
            <a:r>
              <a:rPr lang="en-US" altLang="zh-CN" dirty="0">
                <a:solidFill>
                  <a:prstClr val="black"/>
                </a:solidFill>
                <a:latin typeface="Calibri" panose="020F0502020204030204"/>
                <a:ea typeface="宋体" panose="02010600030101010101" pitchFamily="2" charset="-122"/>
              </a:rPr>
              <a:t>2</a:t>
            </a:r>
            <a:r>
              <a:rPr lang="zh-CN" altLang="en-US" dirty="0">
                <a:solidFill>
                  <a:prstClr val="black"/>
                </a:solidFill>
                <a:latin typeface="Calibri" panose="020F0502020204030204"/>
                <a:ea typeface="宋体" panose="02010600030101010101" pitchFamily="2" charset="-122"/>
              </a:rPr>
              <a:t>、</a:t>
            </a:r>
            <a:r>
              <a:rPr lang="en-US" altLang="zh-CN" dirty="0">
                <a:solidFill>
                  <a:prstClr val="black"/>
                </a:solidFill>
                <a:latin typeface="Calibri" panose="020F0502020204030204"/>
                <a:ea typeface="宋体" panose="02010600030101010101" pitchFamily="2" charset="-122"/>
              </a:rPr>
              <a:t>3</a:t>
            </a:r>
            <a:r>
              <a:rPr lang="zh-CN" altLang="en-US" dirty="0">
                <a:solidFill>
                  <a:prstClr val="black"/>
                </a:solidFill>
                <a:latin typeface="Calibri" panose="020F0502020204030204"/>
                <a:ea typeface="宋体" panose="02010600030101010101" pitchFamily="2" charset="-122"/>
              </a:rPr>
              <a:t>、和</a:t>
            </a:r>
            <a:r>
              <a:rPr lang="en-US" altLang="zh-CN" dirty="0">
                <a:solidFill>
                  <a:prstClr val="black"/>
                </a:solidFill>
                <a:latin typeface="Calibri" panose="020F0502020204030204"/>
                <a:ea typeface="宋体" panose="02010600030101010101" pitchFamily="2" charset="-122"/>
              </a:rPr>
              <a:t>/</a:t>
            </a:r>
            <a:r>
              <a:rPr lang="zh-CN" altLang="en-US" dirty="0">
                <a:solidFill>
                  <a:prstClr val="black"/>
                </a:solidFill>
                <a:latin typeface="Calibri" panose="020F0502020204030204"/>
                <a:ea typeface="宋体" panose="02010600030101010101" pitchFamily="2" charset="-122"/>
              </a:rPr>
              <a:t>或</a:t>
            </a:r>
            <a:r>
              <a:rPr lang="en-US" altLang="zh-CN" dirty="0">
                <a:solidFill>
                  <a:prstClr val="black"/>
                </a:solidFill>
                <a:latin typeface="Calibri" panose="020F0502020204030204"/>
                <a:ea typeface="宋体" panose="02010600030101010101" pitchFamily="2" charset="-122"/>
              </a:rPr>
              <a:t>5</a:t>
            </a:r>
            <a:r>
              <a:rPr lang="zh-CN" altLang="en-US" dirty="0">
                <a:solidFill>
                  <a:prstClr val="black"/>
                </a:solidFill>
                <a:latin typeface="Calibri" panose="020F0502020204030204"/>
                <a:ea typeface="宋体" panose="02010600030101010101" pitchFamily="2" charset="-122"/>
              </a:rPr>
              <a:t>的正整数。</a:t>
            </a:r>
            <a:endParaRPr lang="en-US" altLang="zh-CN" dirty="0">
              <a:solidFill>
                <a:prstClr val="black"/>
              </a:solidFill>
              <a:latin typeface="Calibri" panose="020F0502020204030204"/>
              <a:ea typeface="宋体" panose="02010600030101010101" pitchFamily="2" charset="-122"/>
            </a:endParaRPr>
          </a:p>
          <a:p>
            <a:r>
              <a:rPr lang="zh-CN" altLang="en-US" b="1" dirty="0">
                <a:solidFill>
                  <a:prstClr val="black"/>
                </a:solidFill>
                <a:latin typeface="Calibri" panose="020F0502020204030204"/>
                <a:ea typeface="宋体" panose="02010600030101010101" pitchFamily="2" charset="-122"/>
              </a:rPr>
              <a:t>输        入：</a:t>
            </a:r>
            <a:r>
              <a:rPr lang="en-US" altLang="zh-CN" dirty="0">
                <a:solidFill>
                  <a:prstClr val="black"/>
                </a:solidFill>
                <a:latin typeface="Calibri" panose="020F0502020204030204"/>
                <a:ea typeface="宋体" panose="02010600030101010101" pitchFamily="2" charset="-122"/>
              </a:rPr>
              <a:t>n</a:t>
            </a:r>
            <a:endParaRPr lang="en-US" altLang="zh-CN" dirty="0">
              <a:solidFill>
                <a:prstClr val="black"/>
              </a:solidFill>
              <a:latin typeface="Calibri" panose="020F0502020204030204"/>
              <a:ea typeface="宋体" panose="02010600030101010101" pitchFamily="2" charset="-122"/>
            </a:endParaRPr>
          </a:p>
          <a:p>
            <a:r>
              <a:rPr lang="zh-CN" altLang="en-US" b="1" dirty="0">
                <a:solidFill>
                  <a:prstClr val="black"/>
                </a:solidFill>
                <a:latin typeface="Calibri" panose="020F0502020204030204"/>
                <a:ea typeface="宋体" panose="02010600030101010101" pitchFamily="2" charset="-122"/>
              </a:rPr>
              <a:t>输        出：</a:t>
            </a:r>
            <a:r>
              <a:rPr lang="zh-CN" altLang="en-US" dirty="0">
                <a:solidFill>
                  <a:prstClr val="black"/>
                </a:solidFill>
                <a:latin typeface="Calibri" panose="020F0502020204030204"/>
                <a:ea typeface="宋体" panose="02010600030101010101" pitchFamily="2" charset="-122"/>
              </a:rPr>
              <a:t>第</a:t>
            </a:r>
            <a:r>
              <a:rPr lang="en-US" altLang="zh-CN" dirty="0">
                <a:solidFill>
                  <a:prstClr val="black"/>
                </a:solidFill>
                <a:latin typeface="Calibri" panose="020F0502020204030204"/>
                <a:ea typeface="宋体" panose="02010600030101010101" pitchFamily="2" charset="-122"/>
              </a:rPr>
              <a:t>n</a:t>
            </a:r>
            <a:r>
              <a:rPr lang="zh-CN" altLang="en-US" dirty="0">
                <a:solidFill>
                  <a:prstClr val="black"/>
                </a:solidFill>
                <a:latin typeface="Calibri" panose="020F0502020204030204"/>
                <a:ea typeface="宋体" panose="02010600030101010101" pitchFamily="2" charset="-122"/>
              </a:rPr>
              <a:t>个丑数</a:t>
            </a:r>
            <a:endParaRPr lang="en-US" altLang="zh-CN" dirty="0">
              <a:solidFill>
                <a:prstClr val="black"/>
              </a:solidFill>
              <a:latin typeface="Calibri" panose="020F0502020204030204"/>
              <a:ea typeface="宋体" panose="02010600030101010101" pitchFamily="2" charset="-122"/>
            </a:endParaRPr>
          </a:p>
        </p:txBody>
      </p:sp>
      <p:sp>
        <p:nvSpPr>
          <p:cNvPr id="16" name="矩形 15"/>
          <p:cNvSpPr/>
          <p:nvPr/>
        </p:nvSpPr>
        <p:spPr>
          <a:xfrm>
            <a:off x="1666506" y="2042966"/>
            <a:ext cx="9001495" cy="369332"/>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观    察：</a:t>
            </a:r>
            <a:r>
              <a:rPr lang="zh-CN" altLang="en-US" dirty="0">
                <a:solidFill>
                  <a:prstClr val="black"/>
                </a:solidFill>
                <a:latin typeface="宋体" panose="02010600030101010101" pitchFamily="2" charset="-122"/>
                <a:ea typeface="宋体" panose="02010600030101010101" pitchFamily="2" charset="-122"/>
              </a:rPr>
              <a:t>第</a:t>
            </a:r>
            <a:r>
              <a:rPr lang="en-US" altLang="zh-CN" dirty="0">
                <a:solidFill>
                  <a:prstClr val="black"/>
                </a:solidFill>
                <a:latin typeface="宋体" panose="02010600030101010101" pitchFamily="2" charset="-122"/>
                <a:ea typeface="宋体" panose="02010600030101010101" pitchFamily="2" charset="-122"/>
              </a:rPr>
              <a:t>n</a:t>
            </a:r>
            <a:r>
              <a:rPr lang="zh-CN" altLang="en-US" dirty="0">
                <a:solidFill>
                  <a:prstClr val="black"/>
                </a:solidFill>
                <a:latin typeface="宋体" panose="02010600030101010101" pitchFamily="2" charset="-122"/>
                <a:ea typeface="宋体" panose="02010600030101010101" pitchFamily="2" charset="-122"/>
              </a:rPr>
              <a:t>个丑数一定是第</a:t>
            </a:r>
            <a:r>
              <a:rPr lang="en-US" altLang="zh-CN" dirty="0">
                <a:solidFill>
                  <a:prstClr val="black"/>
                </a:solidFill>
                <a:latin typeface="宋体" panose="02010600030101010101" pitchFamily="2" charset="-122"/>
                <a:ea typeface="宋体" panose="02010600030101010101" pitchFamily="2" charset="-122"/>
              </a:rPr>
              <a:t>1</a:t>
            </a:r>
            <a:r>
              <a:rPr lang="zh-CN" altLang="en-US" dirty="0">
                <a:solidFill>
                  <a:prstClr val="black"/>
                </a:solidFill>
                <a:latin typeface="宋体" panose="02010600030101010101" pitchFamily="2" charset="-122"/>
                <a:ea typeface="宋体" panose="02010600030101010101" pitchFamily="2" charset="-122"/>
              </a:rPr>
              <a:t>个到第</a:t>
            </a:r>
            <a:r>
              <a:rPr lang="en-US" altLang="zh-CN" dirty="0">
                <a:solidFill>
                  <a:prstClr val="black"/>
                </a:solidFill>
                <a:latin typeface="宋体" panose="02010600030101010101" pitchFamily="2" charset="-122"/>
                <a:ea typeface="宋体" panose="02010600030101010101" pitchFamily="2" charset="-122"/>
              </a:rPr>
              <a:t>n-1</a:t>
            </a:r>
            <a:r>
              <a:rPr lang="zh-CN" altLang="en-US" dirty="0">
                <a:solidFill>
                  <a:prstClr val="black"/>
                </a:solidFill>
                <a:latin typeface="宋体" panose="02010600030101010101" pitchFamily="2" charset="-122"/>
                <a:ea typeface="宋体" panose="02010600030101010101" pitchFamily="2" charset="-122"/>
              </a:rPr>
              <a:t>个丑数中的某个数乘上</a:t>
            </a:r>
            <a:r>
              <a:rPr lang="en-US" altLang="zh-CN" dirty="0">
                <a:solidFill>
                  <a:prstClr val="black"/>
                </a:solidFill>
                <a:latin typeface="宋体" panose="02010600030101010101" pitchFamily="2" charset="-122"/>
                <a:ea typeface="宋体" panose="02010600030101010101" pitchFamily="2" charset="-122"/>
              </a:rPr>
              <a:t>2</a:t>
            </a:r>
            <a:r>
              <a:rPr lang="zh-CN" altLang="en-US" dirty="0">
                <a:solidFill>
                  <a:prstClr val="black"/>
                </a:solidFill>
                <a:latin typeface="宋体" panose="02010600030101010101" pitchFamily="2" charset="-122"/>
                <a:ea typeface="宋体" panose="02010600030101010101" pitchFamily="2" charset="-122"/>
              </a:rPr>
              <a:t>、</a:t>
            </a:r>
            <a:r>
              <a:rPr lang="en-US" altLang="zh-CN" dirty="0">
                <a:solidFill>
                  <a:prstClr val="black"/>
                </a:solidFill>
                <a:latin typeface="宋体" panose="02010600030101010101" pitchFamily="2" charset="-122"/>
                <a:ea typeface="宋体" panose="02010600030101010101" pitchFamily="2" charset="-122"/>
              </a:rPr>
              <a:t>3</a:t>
            </a:r>
            <a:r>
              <a:rPr lang="zh-CN" altLang="en-US" dirty="0">
                <a:solidFill>
                  <a:prstClr val="black"/>
                </a:solidFill>
                <a:latin typeface="宋体" panose="02010600030101010101" pitchFamily="2" charset="-122"/>
                <a:ea typeface="宋体" panose="02010600030101010101" pitchFamily="2" charset="-122"/>
              </a:rPr>
              <a:t>或</a:t>
            </a:r>
            <a:r>
              <a:rPr lang="en-US" altLang="zh-CN" dirty="0">
                <a:solidFill>
                  <a:prstClr val="black"/>
                </a:solidFill>
                <a:latin typeface="宋体" panose="02010600030101010101" pitchFamily="2" charset="-122"/>
                <a:ea typeface="宋体" panose="02010600030101010101" pitchFamily="2" charset="-122"/>
              </a:rPr>
              <a:t>5</a:t>
            </a:r>
            <a:r>
              <a:rPr lang="zh-CN" altLang="en-US" dirty="0">
                <a:solidFill>
                  <a:prstClr val="black"/>
                </a:solidFill>
                <a:latin typeface="宋体" panose="02010600030101010101" pitchFamily="2" charset="-122"/>
                <a:ea typeface="宋体" panose="02010600030101010101" pitchFamily="2" charset="-122"/>
              </a:rPr>
              <a:t>得到的。</a:t>
            </a:r>
            <a:endParaRPr lang="en-US" altLang="zh-CN" dirty="0">
              <a:solidFill>
                <a:prstClr val="black"/>
              </a:solidFill>
              <a:latin typeface="宋体" panose="02010600030101010101" pitchFamily="2" charset="-122"/>
              <a:ea typeface="宋体" panose="02010600030101010101" pitchFamily="2" charset="-122"/>
            </a:endParaRPr>
          </a:p>
        </p:txBody>
      </p:sp>
      <p:sp>
        <p:nvSpPr>
          <p:cNvPr id="18" name="矩形 17"/>
          <p:cNvSpPr/>
          <p:nvPr/>
        </p:nvSpPr>
        <p:spPr>
          <a:xfrm>
            <a:off x="1624361" y="2680373"/>
            <a:ext cx="8820615" cy="923330"/>
          </a:xfrm>
          <a:prstGeom prst="rect">
            <a:avLst/>
          </a:prstGeom>
        </p:spPr>
        <p:txBody>
          <a:bodyPr wrap="square">
            <a:spAutoFit/>
          </a:bodyPr>
          <a:lstStyle/>
          <a:p>
            <a:pPr algn="just"/>
            <a:r>
              <a:rPr lang="zh-CN" altLang="en-US" b="1" dirty="0">
                <a:solidFill>
                  <a:prstClr val="black"/>
                </a:solidFill>
                <a:latin typeface="宋体" panose="02010600030101010101" pitchFamily="2" charset="-122"/>
                <a:ea typeface="宋体" panose="02010600030101010101" pitchFamily="2" charset="-122"/>
              </a:rPr>
              <a:t>最优子结构：</a:t>
            </a:r>
            <a:r>
              <a:rPr lang="zh-CN" altLang="en-US" dirty="0">
                <a:solidFill>
                  <a:prstClr val="black"/>
                </a:solidFill>
                <a:latin typeface="宋体" panose="02010600030101010101" pitchFamily="2" charset="-122"/>
                <a:ea typeface="宋体" panose="02010600030101010101" pitchFamily="2" charset="-122"/>
              </a:rPr>
              <a:t>定义</a:t>
            </a:r>
            <a:r>
              <a:rPr lang="en-US" altLang="zh-CN" i="1" dirty="0">
                <a:solidFill>
                  <a:prstClr val="black"/>
                </a:solidFill>
                <a:latin typeface="宋体" panose="02010600030101010101" pitchFamily="2" charset="-122"/>
                <a:ea typeface="宋体" panose="02010600030101010101" pitchFamily="2" charset="-122"/>
              </a:rPr>
              <a:t>p</a:t>
            </a:r>
            <a:r>
              <a:rPr lang="en-US" altLang="zh-CN" i="1" baseline="-25000" dirty="0">
                <a:solidFill>
                  <a:prstClr val="black"/>
                </a:solidFill>
                <a:latin typeface="宋体" panose="02010600030101010101" pitchFamily="2" charset="-122"/>
                <a:ea typeface="宋体" panose="02010600030101010101" pitchFamily="2" charset="-122"/>
              </a:rPr>
              <a:t>2</a:t>
            </a:r>
            <a:r>
              <a:rPr lang="en-US" altLang="zh-CN" i="1" dirty="0">
                <a:solidFill>
                  <a:prstClr val="black"/>
                </a:solidFill>
                <a:latin typeface="宋体" panose="02010600030101010101" pitchFamily="2" charset="-122"/>
                <a:ea typeface="宋体" panose="02010600030101010101" pitchFamily="2" charset="-122"/>
              </a:rPr>
              <a:t>p</a:t>
            </a:r>
            <a:r>
              <a:rPr lang="en-US" altLang="zh-CN" i="1" baseline="-25000" dirty="0">
                <a:solidFill>
                  <a:prstClr val="black"/>
                </a:solidFill>
                <a:latin typeface="宋体" panose="02010600030101010101" pitchFamily="2" charset="-122"/>
                <a:ea typeface="宋体" panose="02010600030101010101" pitchFamily="2" charset="-122"/>
              </a:rPr>
              <a:t>3</a:t>
            </a:r>
            <a:r>
              <a:rPr lang="en-US" altLang="zh-CN" i="1" dirty="0">
                <a:solidFill>
                  <a:prstClr val="black"/>
                </a:solidFill>
                <a:latin typeface="宋体" panose="02010600030101010101" pitchFamily="2" charset="-122"/>
                <a:ea typeface="宋体" panose="02010600030101010101" pitchFamily="2" charset="-122"/>
              </a:rPr>
              <a:t>p</a:t>
            </a:r>
            <a:r>
              <a:rPr lang="en-US" altLang="zh-CN" i="1" baseline="-25000" dirty="0">
                <a:solidFill>
                  <a:prstClr val="black"/>
                </a:solidFill>
                <a:latin typeface="宋体" panose="02010600030101010101" pitchFamily="2" charset="-122"/>
                <a:ea typeface="宋体" panose="02010600030101010101" pitchFamily="2" charset="-122"/>
              </a:rPr>
              <a:t>5</a:t>
            </a:r>
            <a:r>
              <a:rPr lang="zh-CN" altLang="en-US" dirty="0">
                <a:solidFill>
                  <a:prstClr val="black"/>
                </a:solidFill>
                <a:latin typeface="宋体" panose="02010600030101010101" pitchFamily="2" charset="-122"/>
                <a:ea typeface="宋体" panose="02010600030101010101" pitchFamily="2" charset="-122"/>
              </a:rPr>
              <a:t>三个指针，表示下一个丑数是当前指针指向的丑数乘以对应的质因数。</a:t>
            </a:r>
            <a:r>
              <a:rPr lang="en-US" altLang="zh-CN" b="1" i="1" dirty="0">
                <a:solidFill>
                  <a:prstClr val="black"/>
                </a:solidFill>
                <a:latin typeface="宋体" panose="02010600030101010101" pitchFamily="2" charset="-122"/>
                <a:ea typeface="宋体" panose="02010600030101010101" pitchFamily="2" charset="-122"/>
              </a:rPr>
              <a:t>OPT[</a:t>
            </a:r>
            <a:r>
              <a:rPr lang="en-US" altLang="zh-CN" b="1" i="1" dirty="0" err="1">
                <a:solidFill>
                  <a:prstClr val="black"/>
                </a:solidFill>
                <a:latin typeface="宋体" panose="02010600030101010101" pitchFamily="2" charset="-122"/>
                <a:ea typeface="宋体" panose="02010600030101010101" pitchFamily="2" charset="-122"/>
              </a:rPr>
              <a:t>i</a:t>
            </a:r>
            <a:r>
              <a:rPr lang="en-US" altLang="zh-CN" b="1" i="1" dirty="0">
                <a:solidFill>
                  <a:prstClr val="black"/>
                </a:solidFill>
                <a:latin typeface="宋体" panose="02010600030101010101" pitchFamily="2" charset="-122"/>
                <a:ea typeface="宋体" panose="02010600030101010101" pitchFamily="2" charset="-122"/>
              </a:rPr>
              <a:t>]</a:t>
            </a:r>
            <a:r>
              <a:rPr lang="zh-CN" altLang="en-US" dirty="0">
                <a:solidFill>
                  <a:prstClr val="black"/>
                </a:solidFill>
                <a:latin typeface="宋体" panose="02010600030101010101" pitchFamily="2" charset="-122"/>
                <a:ea typeface="宋体" panose="02010600030101010101" pitchFamily="2" charset="-122"/>
              </a:rPr>
              <a:t>，表示第</a:t>
            </a:r>
            <a:r>
              <a:rPr lang="en-US" altLang="zh-CN" b="1" i="1" dirty="0" err="1">
                <a:solidFill>
                  <a:prstClr val="black"/>
                </a:solidFill>
                <a:latin typeface="宋体" panose="02010600030101010101" pitchFamily="2" charset="-122"/>
                <a:ea typeface="宋体" panose="02010600030101010101" pitchFamily="2" charset="-122"/>
              </a:rPr>
              <a:t>i</a:t>
            </a:r>
            <a:r>
              <a:rPr lang="zh-CN" altLang="en-US" dirty="0">
                <a:solidFill>
                  <a:prstClr val="black"/>
                </a:solidFill>
                <a:latin typeface="宋体" panose="02010600030101010101" pitchFamily="2" charset="-122"/>
                <a:ea typeface="宋体" panose="02010600030101010101" pitchFamily="2" charset="-122"/>
              </a:rPr>
              <a:t>个丑数，每次决策下一个丑数是由</a:t>
            </a:r>
            <a:r>
              <a:rPr lang="en-US" altLang="zh-CN" i="1" dirty="0">
                <a:solidFill>
                  <a:prstClr val="black"/>
                </a:solidFill>
                <a:latin typeface="宋体" panose="02010600030101010101" pitchFamily="2" charset="-122"/>
              </a:rPr>
              <a:t>p</a:t>
            </a:r>
            <a:r>
              <a:rPr lang="en-US" altLang="zh-CN" i="1" baseline="-25000" dirty="0">
                <a:solidFill>
                  <a:prstClr val="black"/>
                </a:solidFill>
                <a:latin typeface="宋体" panose="02010600030101010101" pitchFamily="2" charset="-122"/>
              </a:rPr>
              <a:t>2</a:t>
            </a:r>
            <a:r>
              <a:rPr lang="en-US" altLang="zh-CN" i="1" dirty="0">
                <a:solidFill>
                  <a:prstClr val="black"/>
                </a:solidFill>
                <a:latin typeface="宋体" panose="02010600030101010101" pitchFamily="2" charset="-122"/>
              </a:rPr>
              <a:t>p</a:t>
            </a:r>
            <a:r>
              <a:rPr lang="en-US" altLang="zh-CN" i="1" baseline="-25000" dirty="0">
                <a:solidFill>
                  <a:prstClr val="black"/>
                </a:solidFill>
                <a:latin typeface="宋体" panose="02010600030101010101" pitchFamily="2" charset="-122"/>
              </a:rPr>
              <a:t>3</a:t>
            </a:r>
            <a:r>
              <a:rPr lang="en-US" altLang="zh-CN" i="1" dirty="0">
                <a:solidFill>
                  <a:prstClr val="black"/>
                </a:solidFill>
                <a:latin typeface="宋体" panose="02010600030101010101" pitchFamily="2" charset="-122"/>
              </a:rPr>
              <a:t>p</a:t>
            </a:r>
            <a:r>
              <a:rPr lang="en-US" altLang="zh-CN" i="1" baseline="-25000" dirty="0">
                <a:solidFill>
                  <a:prstClr val="black"/>
                </a:solidFill>
                <a:latin typeface="宋体" panose="02010600030101010101" pitchFamily="2" charset="-122"/>
              </a:rPr>
              <a:t>5</a:t>
            </a:r>
            <a:r>
              <a:rPr lang="zh-CN" altLang="en-US" dirty="0">
                <a:solidFill>
                  <a:prstClr val="black"/>
                </a:solidFill>
                <a:latin typeface="宋体" panose="02010600030101010101" pitchFamily="2" charset="-122"/>
                <a:ea typeface="宋体" panose="02010600030101010101" pitchFamily="2" charset="-122"/>
              </a:rPr>
              <a:t>中的哪个指针指向的丑数乘得。更新相应指针。</a:t>
            </a:r>
            <a:endParaRPr lang="en-US" altLang="zh-CN" dirty="0">
              <a:solidFill>
                <a:prstClr val="black"/>
              </a:solidFill>
              <a:latin typeface="宋体" panose="02010600030101010101" pitchFamily="2" charset="-122"/>
              <a:ea typeface="宋体" panose="02010600030101010101" pitchFamily="2" charset="-122"/>
            </a:endParaRPr>
          </a:p>
        </p:txBody>
      </p:sp>
      <p:sp>
        <p:nvSpPr>
          <p:cNvPr id="19" name="矩形 18"/>
          <p:cNvSpPr/>
          <p:nvPr/>
        </p:nvSpPr>
        <p:spPr>
          <a:xfrm>
            <a:off x="1604156" y="3928634"/>
            <a:ext cx="1579278" cy="369332"/>
          </a:xfrm>
          <a:prstGeom prst="rect">
            <a:avLst/>
          </a:prstGeom>
        </p:spPr>
        <p:txBody>
          <a:bodyPr wrap="none">
            <a:spAutoFit/>
          </a:bodyPr>
          <a:lstStyle/>
          <a:p>
            <a:pPr algn="just"/>
            <a:r>
              <a:rPr lang="zh-CN" altLang="en-US" b="1" dirty="0">
                <a:solidFill>
                  <a:prstClr val="black"/>
                </a:solidFill>
                <a:latin typeface="宋体" panose="02010600030101010101" pitchFamily="2" charset="-122"/>
                <a:ea typeface="宋体" panose="02010600030101010101" pitchFamily="2" charset="-122"/>
              </a:rPr>
              <a:t>递推关系式：</a:t>
            </a:r>
            <a:endParaRPr lang="en-US" altLang="zh-CN" b="1" dirty="0">
              <a:solidFill>
                <a:prstClr val="black"/>
              </a:solidFill>
              <a:latin typeface="宋体" panose="02010600030101010101" pitchFamily="2" charset="-122"/>
              <a:ea typeface="宋体" panose="02010600030101010101" pitchFamily="2" charset="-122"/>
            </a:endParaRPr>
          </a:p>
        </p:txBody>
      </p:sp>
      <p:sp>
        <p:nvSpPr>
          <p:cNvPr id="21" name="文本框 20"/>
          <p:cNvSpPr txBox="1"/>
          <p:nvPr/>
        </p:nvSpPr>
        <p:spPr>
          <a:xfrm>
            <a:off x="1604156" y="5773108"/>
            <a:ext cx="4017990" cy="369332"/>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复杂度分析：</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O(n)</a:t>
            </a:r>
            <a:endPar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5" name="文本框 24"/>
              <p:cNvSpPr txBox="1"/>
              <p:nvPr/>
            </p:nvSpPr>
            <p:spPr>
              <a:xfrm>
                <a:off x="3023568" y="4191601"/>
                <a:ext cx="7094699" cy="6178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𝑂𝑃𝑇</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b="0" i="1" smtClean="0">
                                  <a:latin typeface="Cambria Math" panose="02040503050406030204" pitchFamily="18" charset="0"/>
                                </a:rPr>
                                <m:t>1</m:t>
                              </m:r>
                              <m:r>
                                <a:rPr lang="en-US" altLang="zh-CN"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e>
                            <m:e>
                              <m:r>
                                <a:rPr lang="en-US" altLang="zh-CN" i="1" smtClean="0">
                                  <a:latin typeface="Cambria Math" panose="02040503050406030204" pitchFamily="18" charset="0"/>
                                </a:rPr>
                                <m:t>&amp;</m:t>
                              </m:r>
                              <m:r>
                                <a:rPr lang="en-US" altLang="zh-CN" i="1">
                                  <a:latin typeface="Cambria Math" panose="02040503050406030204" pitchFamily="18" charset="0"/>
                                </a:rPr>
                                <m:t>𝑚𝑖𝑛</m:t>
                              </m:r>
                              <m:r>
                                <a:rPr lang="en-US" altLang="zh-CN" i="1">
                                  <a:latin typeface="Cambria Math" panose="02040503050406030204" pitchFamily="18" charset="0"/>
                                </a:rPr>
                                <m:t>⁡(</m:t>
                              </m:r>
                              <m:r>
                                <a:rPr lang="en-US" altLang="zh-CN" i="1">
                                  <a:latin typeface="Cambria Math" panose="02040503050406030204" pitchFamily="18" charset="0"/>
                                </a:rPr>
                                <m:t>𝑂𝑃𝑇</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𝑂𝑃𝑇</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3</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𝑂𝑃𝑇</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5</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5</m:t>
                              </m:r>
                              <m:r>
                                <a:rPr lang="en-US" altLang="zh-CN" i="1">
                                  <a:latin typeface="Cambria Math" panose="02040503050406030204" pitchFamily="18" charset="0"/>
                                </a:rPr>
                                <m:t>)</m:t>
                              </m:r>
                              <m:r>
                                <m:rPr>
                                  <m:nor/>
                                </m:rPr>
                                <a:rPr lang="zh-CN" altLang="en-US" i="1" dirty="0">
                                  <a:latin typeface="Cambria Math" panose="02040503050406030204" pitchFamily="18" charset="0"/>
                                </a:rPr>
                                <m:t> </m:t>
                              </m:r>
                              <m:r>
                                <a:rPr lang="en-US" altLang="zh-CN" i="1" smtClean="0">
                                  <a:latin typeface="Cambria Math" panose="02040503050406030204" pitchFamily="18" charset="0"/>
                                </a:rPr>
                                <m:t>,  </m:t>
                              </m:r>
                              <m:r>
                                <a:rPr lang="en-US" altLang="zh-CN" b="0" i="1" smtClean="0">
                                  <a:latin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eqArr>
                        </m:e>
                      </m:d>
                    </m:oMath>
                  </m:oMathPara>
                </a14:m>
                <a:endParaRPr lang="zh-CN" altLang="en-US" dirty="0"/>
              </a:p>
            </p:txBody>
          </p:sp>
        </mc:Choice>
        <mc:Fallback>
          <p:sp>
            <p:nvSpPr>
              <p:cNvPr id="25" name="文本框 24"/>
              <p:cNvSpPr txBox="1">
                <a:spLocks noRot="1" noChangeAspect="1" noMove="1" noResize="1" noEditPoints="1" noAdjustHandles="1" noChangeArrowheads="1" noChangeShapeType="1" noTextEdit="1"/>
              </p:cNvSpPr>
              <p:nvPr/>
            </p:nvSpPr>
            <p:spPr>
              <a:xfrm>
                <a:off x="3023568" y="4191601"/>
                <a:ext cx="7094699" cy="617861"/>
              </a:xfrm>
              <a:prstGeom prst="rect">
                <a:avLst/>
              </a:prstGeom>
              <a:blipFill rotWithShape="1">
                <a:blip r:embed="rId1"/>
                <a:stretch>
                  <a:fillRect l="-5" t="-97" r="2" b="98"/>
                </a:stretch>
              </a:blipFill>
            </p:spPr>
            <p:txBody>
              <a:bodyPr/>
              <a:lstStyle/>
              <a:p>
                <a:r>
                  <a:rPr lang="zh-CN" altLang="en-US">
                    <a:noFill/>
                  </a:rPr>
                  <a:t> </a:t>
                </a:r>
              </a:p>
            </p:txBody>
          </p:sp>
        </mc:Fallback>
      </mc:AlternateContent>
      <p:sp>
        <p:nvSpPr>
          <p:cNvPr id="22" name="矩形 21"/>
          <p:cNvSpPr/>
          <p:nvPr/>
        </p:nvSpPr>
        <p:spPr>
          <a:xfrm>
            <a:off x="1624361" y="5211234"/>
            <a:ext cx="9001495" cy="369332"/>
          </a:xfrm>
          <a:prstGeom prst="rect">
            <a:avLst/>
          </a:prstGeom>
        </p:spPr>
        <p:txBody>
          <a:bodyPr wrap="square">
            <a:spAutoFit/>
          </a:bodyPr>
          <a:lstStyle/>
          <a:p>
            <a:pPr algn="just"/>
            <a:r>
              <a:rPr lang="zh-CN" altLang="en-US" b="1" dirty="0">
                <a:latin typeface="宋体" panose="02010600030101010101" pitchFamily="2" charset="-122"/>
                <a:ea typeface="宋体" panose="02010600030101010101" pitchFamily="2" charset="-122"/>
              </a:rPr>
              <a:t>注    意</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a:t>
            </a:r>
            <a:r>
              <a:rPr lang="en-US" altLang="zh-CN" baseline="-25000" dirty="0">
                <a:latin typeface="宋体" panose="02010600030101010101" pitchFamily="2" charset="-122"/>
                <a:ea typeface="宋体" panose="02010600030101010101" pitchFamily="2" charset="-122"/>
              </a:rPr>
              <a:t>2</a:t>
            </a:r>
            <a:r>
              <a:rPr lang="en-US" altLang="zh-CN" dirty="0">
                <a:latin typeface="宋体" panose="02010600030101010101" pitchFamily="2" charset="-122"/>
                <a:ea typeface="宋体" panose="02010600030101010101" pitchFamily="2" charset="-122"/>
              </a:rPr>
              <a:t>p</a:t>
            </a:r>
            <a:r>
              <a:rPr lang="en-US" altLang="zh-CN" baseline="-25000" dirty="0">
                <a:latin typeface="宋体" panose="02010600030101010101" pitchFamily="2" charset="-122"/>
                <a:ea typeface="宋体" panose="02010600030101010101" pitchFamily="2" charset="-122"/>
              </a:rPr>
              <a:t>3</a:t>
            </a:r>
            <a:r>
              <a:rPr lang="en-US" altLang="zh-CN" dirty="0">
                <a:latin typeface="宋体" panose="02010600030101010101" pitchFamily="2" charset="-122"/>
                <a:ea typeface="宋体" panose="02010600030101010101" pitchFamily="2" charset="-122"/>
              </a:rPr>
              <a:t>p</a:t>
            </a:r>
            <a:r>
              <a:rPr lang="en-US" altLang="zh-CN" baseline="-25000"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的更新</a:t>
            </a:r>
            <a:endParaRPr lang="en-US" altLang="zh-CN" dirty="0">
              <a:latin typeface="宋体" panose="02010600030101010101" pitchFamily="2" charset="-122"/>
              <a:ea typeface="宋体" panose="02010600030101010101" pitchFamily="2" charset="-122"/>
            </a:endParaRPr>
          </a:p>
        </p:txBody>
      </p:sp>
      <p:sp>
        <p:nvSpPr>
          <p:cNvPr id="24" name="矩形 23"/>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27" name="直接连接符 26"/>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89115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4</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7610367"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6</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571903" y="107818"/>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2235790" y="118006"/>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43" name="文本框 42"/>
          <p:cNvSpPr txBox="1"/>
          <p:nvPr/>
        </p:nvSpPr>
        <p:spPr>
          <a:xfrm>
            <a:off x="2219738" y="102602"/>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5"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9" name="文本框 18"/>
              <p:cNvSpPr txBox="1"/>
              <p:nvPr/>
            </p:nvSpPr>
            <p:spPr>
              <a:xfrm>
                <a:off x="2002486" y="976282"/>
                <a:ext cx="8368133" cy="3416320"/>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正确性证明：</a:t>
                </a:r>
                <a:endParaRPr lang="en-US" altLang="zh-CN" b="1" dirty="0">
                  <a:solidFill>
                    <a:prstClr val="black"/>
                  </a:solidFill>
                  <a:latin typeface="Calibri" panose="020F0502020204030204"/>
                  <a:ea typeface="宋体" panose="02010600030101010101" pitchFamily="2" charset="-122"/>
                </a:endParaRPr>
              </a:p>
              <a:p>
                <a:r>
                  <a:rPr lang="en-US" altLang="zh-CN" dirty="0"/>
                  <a:t>(1)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r>
                      <a:rPr lang="zh-CN" altLang="en-US" i="1">
                        <a:latin typeface="Cambria Math" panose="02040503050406030204" pitchFamily="18" charset="0"/>
                      </a:rPr>
                      <m:t>时</m:t>
                    </m:r>
                  </m:oMath>
                </a14:m>
                <a:r>
                  <a:rPr lang="zh-CN" altLang="en-US" dirty="0"/>
                  <a:t>，</a:t>
                </a:r>
                <a14:m>
                  <m:oMath xmlns:m="http://schemas.openxmlformats.org/officeDocument/2006/math">
                    <m:r>
                      <a:rPr lang="en-US" altLang="zh-CN" i="1" dirty="0">
                        <a:latin typeface="Cambria Math" panose="02040503050406030204" pitchFamily="18" charset="0"/>
                      </a:rPr>
                      <m:t>𝑂𝑃𝑇</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𝑖</m:t>
                        </m:r>
                      </m:e>
                    </m:d>
                    <m:r>
                      <a:rPr lang="en-US" altLang="zh-CN" i="1" dirty="0">
                        <a:latin typeface="Cambria Math" panose="02040503050406030204" pitchFamily="18" charset="0"/>
                      </a:rPr>
                      <m:t>=</m:t>
                    </m:r>
                    <m:r>
                      <a:rPr lang="en-US" altLang="zh-CN" i="1" dirty="0">
                        <a:latin typeface="Cambria Math" panose="02040503050406030204" pitchFamily="18" charset="0"/>
                      </a:rPr>
                      <m:t>1</m:t>
                    </m:r>
                  </m:oMath>
                </a14:m>
                <a:r>
                  <a:rPr lang="zh-CN" altLang="en-US" dirty="0"/>
                  <a:t>。</a:t>
                </a:r>
                <a:endParaRPr lang="en-US" altLang="zh-CN" dirty="0"/>
              </a:p>
              <a:p>
                <a:r>
                  <a:rPr lang="en-US" altLang="zh-CN" dirty="0"/>
                  <a:t>(2) </a:t>
                </a:r>
                <a:r>
                  <a:rPr lang="zh-CN" altLang="en-US" dirty="0"/>
                  <a:t>对于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&gt;</m:t>
                    </m:r>
                    <m:r>
                      <a:rPr lang="en-US" altLang="zh-CN" i="1">
                        <a:latin typeface="Cambria Math" panose="02040503050406030204" pitchFamily="18" charset="0"/>
                      </a:rPr>
                      <m:t>1</m:t>
                    </m:r>
                  </m:oMath>
                </a14:m>
                <a:r>
                  <a:rPr lang="zh-CN" altLang="en-US" dirty="0"/>
                  <a:t>，在计算</a:t>
                </a:r>
                <a14:m>
                  <m:oMath xmlns:m="http://schemas.openxmlformats.org/officeDocument/2006/math">
                    <m:r>
                      <a:rPr lang="en-US" altLang="zh-CN" i="1">
                        <a:latin typeface="Cambria Math" panose="02040503050406030204" pitchFamily="18" charset="0"/>
                      </a:rPr>
                      <m:t>𝑂𝑃𝑇</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 </m:t>
                    </m:r>
                  </m:oMath>
                </a14:m>
                <a:r>
                  <a:rPr lang="zh-CN" altLang="en-US" dirty="0"/>
                  <a:t>时，指针</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𝑥</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3</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5</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oMath>
                </a14:m>
                <a:r>
                  <a:rPr lang="zh-CN" altLang="en-US" dirty="0"/>
                  <a:t>的含义是使得</a:t>
                </a:r>
                <a14:m>
                  <m:oMath xmlns:m="http://schemas.openxmlformats.org/officeDocument/2006/math">
                    <m:r>
                      <a:rPr lang="en-US" altLang="zh-CN" i="1">
                        <a:latin typeface="Cambria Math" panose="02040503050406030204" pitchFamily="18" charset="0"/>
                      </a:rPr>
                      <m:t>𝑂𝑃𝑇</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𝑗</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&gt;</m:t>
                    </m:r>
                    <m:r>
                      <a:rPr lang="en-US" altLang="zh-CN" i="1">
                        <a:latin typeface="Cambria Math" panose="02040503050406030204" pitchFamily="18" charset="0"/>
                        <a:ea typeface="Cambria Math" panose="02040503050406030204" pitchFamily="18" charset="0"/>
                      </a:rPr>
                      <m:t>𝑂𝑃𝑇</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oMath>
                </a14:m>
                <a:r>
                  <a:rPr lang="zh-CN" altLang="en-US" dirty="0"/>
                  <a:t>的最小的下标</a:t>
                </a:r>
                <a14:m>
                  <m:oMath xmlns:m="http://schemas.openxmlformats.org/officeDocument/2006/math">
                    <m:r>
                      <a:rPr lang="en-US" altLang="zh-CN" i="1">
                        <a:latin typeface="Cambria Math" panose="02040503050406030204" pitchFamily="18" charset="0"/>
                      </a:rPr>
                      <m:t>𝑗</m:t>
                    </m:r>
                  </m:oMath>
                </a14:m>
                <a:r>
                  <a:rPr lang="zh-CN" altLang="en-US" dirty="0"/>
                  <a:t>，即当</a:t>
                </a:r>
                <a14:m>
                  <m:oMath xmlns:m="http://schemas.openxmlformats.org/officeDocument/2006/math">
                    <m:r>
                      <a:rPr lang="en-US" altLang="zh-CN" i="1">
                        <a:latin typeface="Cambria Math" panose="02040503050406030204" pitchFamily="18" charset="0"/>
                      </a:rPr>
                      <m:t>𝑗</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𝑥</m:t>
                        </m:r>
                      </m:sub>
                    </m:sSub>
                  </m:oMath>
                </a14:m>
                <a:r>
                  <a:rPr lang="zh-CN" altLang="en-US" dirty="0"/>
                  <a:t>时</a:t>
                </a:r>
                <a14:m>
                  <m:oMath xmlns:m="http://schemas.openxmlformats.org/officeDocument/2006/math">
                    <m:r>
                      <a:rPr lang="en-US" altLang="zh-CN" i="1" dirty="0">
                        <a:latin typeface="Cambria Math" panose="02040503050406030204" pitchFamily="18" charset="0"/>
                      </a:rPr>
                      <m:t>𝑂𝑃𝑇</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𝑗</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&gt;</m:t>
                    </m:r>
                    <m:r>
                      <a:rPr lang="en-US" altLang="zh-CN" i="1" dirty="0">
                        <a:latin typeface="Cambria Math" panose="02040503050406030204" pitchFamily="18" charset="0"/>
                        <a:ea typeface="Cambria Math" panose="02040503050406030204" pitchFamily="18" charset="0"/>
                      </a:rPr>
                      <m:t>𝑂𝑃𝑇</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𝑖</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1</m:t>
                    </m:r>
                    <m:r>
                      <a:rPr lang="en-US" altLang="zh-CN" i="1" dirty="0">
                        <a:latin typeface="Cambria Math" panose="02040503050406030204" pitchFamily="18" charset="0"/>
                        <a:ea typeface="Cambria Math" panose="02040503050406030204" pitchFamily="18" charset="0"/>
                      </a:rPr>
                      <m:t>]</m:t>
                    </m:r>
                  </m:oMath>
                </a14:m>
                <a:r>
                  <a:rPr lang="zh-CN" altLang="en-US" dirty="0"/>
                  <a:t>，当</a:t>
                </a:r>
                <a14:m>
                  <m:oMath xmlns:m="http://schemas.openxmlformats.org/officeDocument/2006/math">
                    <m:r>
                      <a:rPr lang="en-US" altLang="zh-CN" i="1">
                        <a:latin typeface="Cambria Math" panose="02040503050406030204" pitchFamily="18" charset="0"/>
                      </a:rPr>
                      <m:t>𝑗</m:t>
                    </m:r>
                    <m:r>
                      <a:rPr lang="en-US" altLang="zh-CN" i="1">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𝑥</m:t>
                        </m:r>
                      </m:sub>
                    </m:sSub>
                  </m:oMath>
                </a14:m>
                <a:r>
                  <a:rPr lang="zh-CN" altLang="en-US" dirty="0"/>
                  <a:t>时</a:t>
                </a:r>
                <a14:m>
                  <m:oMath xmlns:m="http://schemas.openxmlformats.org/officeDocument/2006/math">
                    <m:r>
                      <a:rPr lang="en-US" altLang="zh-CN" i="1" dirty="0">
                        <a:latin typeface="Cambria Math" panose="02040503050406030204" pitchFamily="18" charset="0"/>
                      </a:rPr>
                      <m:t>𝑂𝑃𝑇</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𝑗</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𝑂𝑃𝑇</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𝑖</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1</m:t>
                    </m:r>
                    <m:r>
                      <a:rPr lang="en-US" altLang="zh-CN" i="1" dirty="0">
                        <a:latin typeface="Cambria Math" panose="02040503050406030204" pitchFamily="18" charset="0"/>
                        <a:ea typeface="Cambria Math" panose="02040503050406030204" pitchFamily="18" charset="0"/>
                      </a:rPr>
                      <m:t>]</m:t>
                    </m:r>
                  </m:oMath>
                </a14:m>
                <a:r>
                  <a:rPr lang="zh-CN" altLang="en-US" dirty="0"/>
                  <a:t>。因此，对于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&gt;</m:t>
                    </m:r>
                    <m:r>
                      <a:rPr lang="en-US" altLang="zh-CN" i="1">
                        <a:latin typeface="Cambria Math" panose="02040503050406030204" pitchFamily="18" charset="0"/>
                      </a:rPr>
                      <m:t>1</m:t>
                    </m:r>
                  </m:oMath>
                </a14:m>
                <a:r>
                  <a:rPr lang="zh-CN" altLang="en-US" dirty="0"/>
                  <a:t>，在计算</a:t>
                </a:r>
                <a14:m>
                  <m:oMath xmlns:m="http://schemas.openxmlformats.org/officeDocument/2006/math">
                    <m:r>
                      <a:rPr lang="en-US" altLang="zh-CN" i="1">
                        <a:latin typeface="Cambria Math" panose="02040503050406030204" pitchFamily="18" charset="0"/>
                      </a:rPr>
                      <m:t>𝑂𝑃𝑇</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oMath>
                </a14:m>
                <a:r>
                  <a:rPr lang="zh-CN" altLang="en-US" dirty="0"/>
                  <a:t>时，</a:t>
                </a:r>
                <a14:m>
                  <m:oMath xmlns:m="http://schemas.openxmlformats.org/officeDocument/2006/math">
                    <m:r>
                      <a:rPr lang="en-US" altLang="zh-CN" i="1">
                        <a:latin typeface="Cambria Math" panose="02040503050406030204" pitchFamily="18" charset="0"/>
                      </a:rPr>
                      <m:t>𝑂𝑃𝑇</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𝑂𝑃𝑇</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3</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𝑂𝑃𝑇</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5</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5</m:t>
                    </m:r>
                  </m:oMath>
                </a14:m>
                <a:r>
                  <a:rPr lang="zh-CN" altLang="en-US" dirty="0"/>
                  <a:t>都大于</a:t>
                </a:r>
                <a14:m>
                  <m:oMath xmlns:m="http://schemas.openxmlformats.org/officeDocument/2006/math">
                    <m:r>
                      <a:rPr lang="en-US" altLang="zh-CN" i="1">
                        <a:latin typeface="Cambria Math" panose="02040503050406030204" pitchFamily="18" charset="0"/>
                      </a:rPr>
                      <m:t>𝑂𝑃𝑇</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oMath>
                </a14:m>
                <a:r>
                  <a:rPr lang="zh-CN" altLang="en-US" dirty="0"/>
                  <a:t>，</a:t>
                </a:r>
                <a14:m>
                  <m:oMath xmlns:m="http://schemas.openxmlformats.org/officeDocument/2006/math">
                    <m:r>
                      <a:rPr lang="en-US" altLang="zh-CN" i="1" dirty="0">
                        <a:latin typeface="Cambria Math" panose="02040503050406030204" pitchFamily="18" charset="0"/>
                      </a:rPr>
                      <m:t>𝑂𝑃𝑇</m:t>
                    </m:r>
                    <m:d>
                      <m:dPr>
                        <m:begChr m:val="["/>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r>
                          <a:rPr lang="en-US" altLang="zh-CN" i="1" dirty="0">
                            <a:latin typeface="Cambria Math" panose="02040503050406030204" pitchFamily="18" charset="0"/>
                          </a:rPr>
                          <m:t>1</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2</m:t>
                    </m:r>
                    <m:r>
                      <a:rPr lang="en-US" altLang="zh-CN" i="1" dirty="0">
                        <a:latin typeface="Cambria Math" panose="02040503050406030204" pitchFamily="18" charset="0"/>
                        <a:ea typeface="Cambria Math" panose="02040503050406030204" pitchFamily="18" charset="0"/>
                      </a:rPr>
                      <m:t>, </m:t>
                    </m:r>
                    <m:r>
                      <a:rPr lang="en-US" altLang="zh-CN" i="1" dirty="0">
                        <a:latin typeface="Cambria Math" panose="02040503050406030204" pitchFamily="18" charset="0"/>
                        <a:ea typeface="Cambria Math" panose="02040503050406030204" pitchFamily="18" charset="0"/>
                      </a:rPr>
                      <m:t>𝑂𝑃𝑇</m:t>
                    </m:r>
                    <m:d>
                      <m:dPr>
                        <m:begChr m:val="["/>
                        <m:endChr m:val="]"/>
                        <m:ctrlPr>
                          <a:rPr lang="en-US" altLang="zh-CN" i="1" dirty="0">
                            <a:latin typeface="Cambria Math" panose="02040503050406030204" pitchFamily="18" charset="0"/>
                            <a:ea typeface="Cambria Math" panose="02040503050406030204" pitchFamily="18" charset="0"/>
                          </a:rPr>
                        </m:ctrlPr>
                      </m:dPr>
                      <m:e>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𝑝</m:t>
                            </m:r>
                          </m:e>
                          <m:sub>
                            <m:r>
                              <a:rPr lang="en-US" altLang="zh-CN" i="1" dirty="0">
                                <a:latin typeface="Cambria Math" panose="02040503050406030204" pitchFamily="18" charset="0"/>
                                <a:ea typeface="Cambria Math" panose="02040503050406030204" pitchFamily="18" charset="0"/>
                              </a:rPr>
                              <m:t>3</m:t>
                            </m:r>
                          </m:sub>
                        </m:sSub>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1</m:t>
                        </m:r>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3</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𝑂𝑃𝑇</m:t>
                    </m:r>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𝑝</m:t>
                        </m:r>
                      </m:e>
                      <m:sub>
                        <m:r>
                          <a:rPr lang="en-US" altLang="zh-CN" i="1" dirty="0">
                            <a:latin typeface="Cambria Math" panose="02040503050406030204" pitchFamily="18" charset="0"/>
                            <a:ea typeface="Cambria Math" panose="02040503050406030204" pitchFamily="18" charset="0"/>
                          </a:rPr>
                          <m:t>5</m:t>
                        </m:r>
                      </m:sub>
                    </m:sSub>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1</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5</m:t>
                    </m:r>
                  </m:oMath>
                </a14:m>
                <a:r>
                  <a:rPr lang="zh-CN" altLang="en-US" dirty="0"/>
                  <a:t>都小于等于</a:t>
                </a:r>
                <a14:m>
                  <m:oMath xmlns:m="http://schemas.openxmlformats.org/officeDocument/2006/math">
                    <m:r>
                      <a:rPr lang="en-US" altLang="zh-CN" i="1">
                        <a:latin typeface="Cambria Math" panose="02040503050406030204" pitchFamily="18" charset="0"/>
                      </a:rPr>
                      <m:t>𝑂𝑃𝑇</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oMath>
                </a14:m>
                <a:r>
                  <a:rPr lang="zh-CN" altLang="en-US" dirty="0"/>
                  <a:t>。令</a:t>
                </a:r>
                <a14:m>
                  <m:oMath xmlns:m="http://schemas.openxmlformats.org/officeDocument/2006/math">
                    <m:r>
                      <a:rPr lang="en-US" altLang="zh-CN" i="1">
                        <a:latin typeface="Cambria Math" panose="02040503050406030204" pitchFamily="18" charset="0"/>
                      </a:rPr>
                      <m:t>𝑂𝑃𝑇</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r>
                      <a:rPr lang="en-US" altLang="zh-CN" i="1">
                        <a:latin typeface="Cambria Math" panose="02040503050406030204" pitchFamily="18" charset="0"/>
                      </a:rPr>
                      <m:t>𝑚𝑖𝑛</m:t>
                    </m:r>
                    <m:r>
                      <a:rPr lang="en-US" altLang="zh-CN" i="1">
                        <a:latin typeface="Cambria Math" panose="02040503050406030204" pitchFamily="18" charset="0"/>
                      </a:rPr>
                      <m:t>⁡(</m:t>
                    </m:r>
                    <m:r>
                      <a:rPr lang="en-US" altLang="zh-CN" i="1">
                        <a:latin typeface="Cambria Math" panose="02040503050406030204" pitchFamily="18" charset="0"/>
                      </a:rPr>
                      <m:t>𝑂𝑃𝑇</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𝑂𝑃𝑇</m:t>
                    </m:r>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3</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𝑂𝑃𝑇</m:t>
                    </m:r>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5</m:t>
                            </m:r>
                          </m:sub>
                        </m:sSub>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5</m:t>
                    </m:r>
                    <m:r>
                      <a:rPr lang="en-US" altLang="zh-CN" i="1">
                        <a:latin typeface="Cambria Math" panose="02040503050406030204" pitchFamily="18" charset="0"/>
                        <a:ea typeface="Cambria Math" panose="02040503050406030204" pitchFamily="18" charset="0"/>
                      </a:rPr>
                      <m:t>)</m:t>
                    </m:r>
                  </m:oMath>
                </a14:m>
                <a:r>
                  <a:rPr lang="zh-CN" altLang="en-US" dirty="0"/>
                  <a:t>，则</a:t>
                </a:r>
                <a14:m>
                  <m:oMath xmlns:m="http://schemas.openxmlformats.org/officeDocument/2006/math">
                    <m:r>
                      <a:rPr lang="en-US" altLang="zh-CN" i="1">
                        <a:latin typeface="Cambria Math" panose="02040503050406030204" pitchFamily="18" charset="0"/>
                      </a:rPr>
                      <m:t>𝑂𝑃𝑇</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&gt;</m:t>
                    </m:r>
                    <m:r>
                      <a:rPr lang="en-US" altLang="zh-CN" i="1">
                        <a:latin typeface="Cambria Math" panose="02040503050406030204" pitchFamily="18" charset="0"/>
                      </a:rPr>
                      <m:t>𝑂𝑃𝑇</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oMath>
                </a14:m>
                <a:r>
                  <a:rPr lang="zh-CN" altLang="en-US" dirty="0"/>
                  <a:t> 且</a:t>
                </a:r>
                <a14:m>
                  <m:oMath xmlns:m="http://schemas.openxmlformats.org/officeDocument/2006/math">
                    <m:r>
                      <a:rPr lang="en-US" altLang="zh-CN" i="1" dirty="0">
                        <a:latin typeface="Cambria Math" panose="02040503050406030204" pitchFamily="18" charset="0"/>
                      </a:rPr>
                      <m:t>𝑂𝑃𝑇</m:t>
                    </m:r>
                    <m:r>
                      <a:rPr lang="en-US" altLang="zh-CN" i="1" dirty="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oMath>
                </a14:m>
                <a:r>
                  <a:rPr lang="zh-CN" altLang="en-US" dirty="0"/>
                  <a:t>是大于</a:t>
                </a:r>
                <a14:m>
                  <m:oMath xmlns:m="http://schemas.openxmlformats.org/officeDocument/2006/math">
                    <m:r>
                      <a:rPr lang="en-US" altLang="zh-CN" i="1">
                        <a:latin typeface="Cambria Math" panose="02040503050406030204" pitchFamily="18" charset="0"/>
                      </a:rPr>
                      <m:t>𝑂𝑃𝑇</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oMath>
                </a14:m>
                <a:r>
                  <a:rPr lang="zh-CN" altLang="en-US" dirty="0"/>
                  <a:t>的最小的丑数。在计算 </a:t>
                </a:r>
                <a14:m>
                  <m:oMath xmlns:m="http://schemas.openxmlformats.org/officeDocument/2006/math">
                    <m:r>
                      <a:rPr lang="en-US" altLang="zh-CN" i="1">
                        <a:latin typeface="Cambria Math" panose="02040503050406030204" pitchFamily="18" charset="0"/>
                      </a:rPr>
                      <m:t>𝑂𝑃𝑇</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oMath>
                </a14:m>
                <a:r>
                  <a:rPr lang="zh-CN" altLang="en-US" dirty="0"/>
                  <a:t>之后，会更新三个指针</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5</m:t>
                        </m:r>
                      </m:sub>
                    </m:sSub>
                  </m:oMath>
                </a14:m>
                <a:r>
                  <a:rPr lang="zh-CN" altLang="en-US" dirty="0"/>
                  <a:t>，更新之后的指针将用于计算</a:t>
                </a:r>
                <a14:m>
                  <m:oMath xmlns:m="http://schemas.openxmlformats.org/officeDocument/2006/math">
                    <m:r>
                      <a:rPr lang="en-US" altLang="zh-CN" i="1">
                        <a:latin typeface="Cambria Math" panose="02040503050406030204" pitchFamily="18" charset="0"/>
                      </a:rPr>
                      <m:t>𝑂𝑃𝑇</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oMath>
                </a14:m>
                <a:r>
                  <a:rPr lang="zh-CN" altLang="en-US" dirty="0"/>
                  <a:t>，同样满足</a:t>
                </a:r>
                <a14:m>
                  <m:oMath xmlns:m="http://schemas.openxmlformats.org/officeDocument/2006/math">
                    <m:r>
                      <a:rPr lang="en-US" altLang="zh-CN" i="1">
                        <a:latin typeface="Cambria Math" panose="02040503050406030204" pitchFamily="18" charset="0"/>
                      </a:rPr>
                      <m:t>𝑂𝑃𝑇</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e>
                    </m:d>
                    <m:r>
                      <a:rPr lang="en-US" altLang="zh-CN" i="1">
                        <a:latin typeface="Cambria Math" panose="02040503050406030204" pitchFamily="18" charset="0"/>
                      </a:rPr>
                      <m:t>&gt;</m:t>
                    </m:r>
                    <m:r>
                      <a:rPr lang="en-US" altLang="zh-CN" i="1">
                        <a:latin typeface="Cambria Math" panose="02040503050406030204" pitchFamily="18" charset="0"/>
                      </a:rPr>
                      <m:t>𝑂𝑃𝑇</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oMath>
                </a14:m>
                <a:r>
                  <a:rPr lang="zh-CN" altLang="en-US" dirty="0"/>
                  <a:t>且</a:t>
                </a:r>
                <a14:m>
                  <m:oMath xmlns:m="http://schemas.openxmlformats.org/officeDocument/2006/math">
                    <m:r>
                      <a:rPr lang="en-US" altLang="zh-CN" i="1" dirty="0">
                        <a:latin typeface="Cambria Math" panose="02040503050406030204" pitchFamily="18" charset="0"/>
                      </a:rPr>
                      <m:t>𝑂𝑃𝑇</m:t>
                    </m:r>
                    <m:r>
                      <a:rPr lang="en-US" altLang="zh-CN" i="1" dirty="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1</m:t>
                    </m:r>
                    <m:r>
                      <a:rPr lang="en-US" altLang="zh-CN" i="1" dirty="0">
                        <a:latin typeface="Cambria Math" panose="02040503050406030204" pitchFamily="18" charset="0"/>
                      </a:rPr>
                      <m:t>]</m:t>
                    </m:r>
                  </m:oMath>
                </a14:m>
                <a:r>
                  <a:rPr lang="zh-CN" altLang="en-US" dirty="0"/>
                  <a:t>是大于</a:t>
                </a:r>
                <a14:m>
                  <m:oMath xmlns:m="http://schemas.openxmlformats.org/officeDocument/2006/math">
                    <m:r>
                      <a:rPr lang="en-US" altLang="zh-CN" i="1">
                        <a:latin typeface="Cambria Math" panose="02040503050406030204" pitchFamily="18" charset="0"/>
                      </a:rPr>
                      <m:t>𝑂𝑃𝑇</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oMath>
                </a14:m>
                <a:r>
                  <a:rPr lang="zh-CN" altLang="en-US" dirty="0"/>
                  <a:t>的最小的丑数。</a:t>
                </a:r>
                <a:endParaRPr lang="zh-CN" altLang="en-US" dirty="0"/>
              </a:p>
              <a:p>
                <a:endParaRPr lang="en-US" altLang="zh-CN" dirty="0">
                  <a:solidFill>
                    <a:prstClr val="black"/>
                  </a:solidFill>
                  <a:latin typeface="Calibri" panose="020F0502020204030204"/>
                  <a:ea typeface="宋体" panose="02010600030101010101" pitchFamily="2" charset="-122"/>
                </a:endParaRPr>
              </a:p>
            </p:txBody>
          </p:sp>
        </mc:Choice>
        <mc:Fallback>
          <p:sp>
            <p:nvSpPr>
              <p:cNvPr id="19" name="文本框 18"/>
              <p:cNvSpPr txBox="1">
                <a:spLocks noRot="1" noChangeAspect="1" noMove="1" noResize="1" noEditPoints="1" noAdjustHandles="1" noChangeArrowheads="1" noChangeShapeType="1" noTextEdit="1"/>
              </p:cNvSpPr>
              <p:nvPr/>
            </p:nvSpPr>
            <p:spPr>
              <a:xfrm>
                <a:off x="2002486" y="976282"/>
                <a:ext cx="8368133" cy="3416320"/>
              </a:xfrm>
              <a:prstGeom prst="rect">
                <a:avLst/>
              </a:prstGeom>
              <a:blipFill rotWithShape="1">
                <a:blip r:embed="rId1"/>
                <a:stretch>
                  <a:fillRect l="-4" t="-8" r="5" b="9"/>
                </a:stretch>
              </a:blipFill>
            </p:spPr>
            <p:txBody>
              <a:bodyPr/>
              <a:lstStyle/>
              <a:p>
                <a:r>
                  <a:rPr lang="zh-CN" altLang="en-US">
                    <a:noFill/>
                  </a:rPr>
                  <a:t> </a:t>
                </a:r>
              </a:p>
            </p:txBody>
          </p:sp>
        </mc:Fallback>
      </mc:AlternateContent>
      <p:sp>
        <p:nvSpPr>
          <p:cNvPr id="17" name="矩形 16"/>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18" name="直接连接符 17"/>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89115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4</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610367"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6</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3571903" y="107818"/>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3</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a:off x="2235790" y="118006"/>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34" name="文本框 33"/>
          <p:cNvSpPr txBox="1"/>
          <p:nvPr/>
        </p:nvSpPr>
        <p:spPr>
          <a:xfrm>
            <a:off x="2219738" y="102602"/>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793297" y="889462"/>
            <a:ext cx="8441566" cy="923330"/>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问题描述：</a:t>
            </a:r>
            <a:r>
              <a:rPr lang="zh-CN" altLang="en-US" dirty="0">
                <a:solidFill>
                  <a:prstClr val="black"/>
                </a:solidFill>
                <a:latin typeface="Calibri" panose="020F0502020204030204"/>
                <a:ea typeface="宋体" panose="02010600030101010101" pitchFamily="2" charset="-122"/>
              </a:rPr>
              <a:t>给定一个整数 </a:t>
            </a:r>
            <a:r>
              <a:rPr lang="en-US" altLang="zh-CN" dirty="0">
                <a:solidFill>
                  <a:prstClr val="black"/>
                </a:solidFill>
                <a:latin typeface="Calibri" panose="020F0502020204030204"/>
                <a:ea typeface="宋体" panose="02010600030101010101" pitchFamily="2" charset="-122"/>
              </a:rPr>
              <a:t>n</a:t>
            </a:r>
            <a:r>
              <a:rPr lang="zh-CN" altLang="en-US" dirty="0">
                <a:solidFill>
                  <a:prstClr val="black"/>
                </a:solidFill>
                <a:latin typeface="Calibri" panose="020F0502020204030204"/>
                <a:ea typeface="宋体" panose="02010600030101010101" pitchFamily="2" charset="-122"/>
              </a:rPr>
              <a:t>，求以 </a:t>
            </a:r>
            <a:r>
              <a:rPr lang="en-US" altLang="zh-CN" dirty="0">
                <a:solidFill>
                  <a:prstClr val="black"/>
                </a:solidFill>
                <a:latin typeface="Calibri" panose="020F0502020204030204"/>
                <a:ea typeface="宋体" panose="02010600030101010101" pitchFamily="2" charset="-122"/>
              </a:rPr>
              <a:t>1 ... n </a:t>
            </a:r>
            <a:r>
              <a:rPr lang="zh-CN" altLang="en-US" dirty="0">
                <a:solidFill>
                  <a:prstClr val="black"/>
                </a:solidFill>
                <a:latin typeface="Calibri" panose="020F0502020204030204"/>
                <a:ea typeface="宋体" panose="02010600030101010101" pitchFamily="2" charset="-122"/>
              </a:rPr>
              <a:t>为节点组成的二叉搜索树有多少种？ </a:t>
            </a:r>
            <a:endParaRPr lang="en-US" altLang="zh-CN" dirty="0">
              <a:solidFill>
                <a:prstClr val="black"/>
              </a:solidFill>
              <a:latin typeface="Calibri" panose="020F0502020204030204"/>
              <a:ea typeface="宋体" panose="02010600030101010101" pitchFamily="2" charset="-122"/>
            </a:endParaRPr>
          </a:p>
          <a:p>
            <a:r>
              <a:rPr lang="zh-CN" altLang="en-US" b="1" dirty="0">
                <a:solidFill>
                  <a:prstClr val="black"/>
                </a:solidFill>
                <a:latin typeface="Calibri" panose="020F0502020204030204"/>
                <a:ea typeface="宋体" panose="02010600030101010101" pitchFamily="2" charset="-122"/>
              </a:rPr>
              <a:t>输         入：</a:t>
            </a:r>
            <a:r>
              <a:rPr lang="zh-CN" altLang="en-US" dirty="0">
                <a:solidFill>
                  <a:prstClr val="black"/>
                </a:solidFill>
                <a:latin typeface="Calibri" panose="020F0502020204030204"/>
                <a:ea typeface="宋体" panose="02010600030101010101" pitchFamily="2" charset="-122"/>
              </a:rPr>
              <a:t>数字</a:t>
            </a:r>
            <a:r>
              <a:rPr lang="en-US" altLang="zh-CN" dirty="0">
                <a:solidFill>
                  <a:prstClr val="black"/>
                </a:solidFill>
                <a:latin typeface="Calibri" panose="020F0502020204030204"/>
                <a:ea typeface="宋体" panose="02010600030101010101" pitchFamily="2" charset="-122"/>
              </a:rPr>
              <a:t>n</a:t>
            </a:r>
            <a:r>
              <a:rPr lang="zh-CN" altLang="en-US" dirty="0">
                <a:solidFill>
                  <a:prstClr val="black"/>
                </a:solidFill>
                <a:latin typeface="Calibri" panose="020F0502020204030204"/>
                <a:ea typeface="宋体" panose="02010600030101010101" pitchFamily="2" charset="-122"/>
              </a:rPr>
              <a:t>。</a:t>
            </a:r>
            <a:endParaRPr lang="en-US" altLang="zh-CN" dirty="0">
              <a:solidFill>
                <a:prstClr val="black"/>
              </a:solidFill>
              <a:latin typeface="Calibri" panose="020F0502020204030204"/>
              <a:ea typeface="宋体" panose="02010600030101010101" pitchFamily="2" charset="-122"/>
            </a:endParaRPr>
          </a:p>
          <a:p>
            <a:r>
              <a:rPr lang="zh-CN" altLang="en-US" b="1" dirty="0">
                <a:solidFill>
                  <a:prstClr val="black"/>
                </a:solidFill>
                <a:latin typeface="Calibri" panose="020F0502020204030204"/>
                <a:ea typeface="宋体" panose="02010600030101010101" pitchFamily="2" charset="-122"/>
              </a:rPr>
              <a:t>输         出：</a:t>
            </a:r>
            <a:r>
              <a:rPr lang="zh-CN" altLang="en-US" dirty="0">
                <a:solidFill>
                  <a:prstClr val="black"/>
                </a:solidFill>
                <a:latin typeface="Calibri" panose="020F0502020204030204"/>
                <a:ea typeface="宋体" panose="02010600030101010101" pitchFamily="2" charset="-122"/>
              </a:rPr>
              <a:t>二叉搜索树的数目。</a:t>
            </a:r>
            <a:endParaRPr lang="zh-CN" altLang="en-US" dirty="0">
              <a:solidFill>
                <a:prstClr val="black"/>
              </a:solidFill>
              <a:latin typeface="Calibri" panose="020F0502020204030204"/>
              <a:ea typeface="宋体" panose="02010600030101010101" pitchFamily="2" charset="-122"/>
            </a:endParaRPr>
          </a:p>
        </p:txBody>
      </p:sp>
      <p:sp>
        <p:nvSpPr>
          <p:cNvPr id="37" name="文本框 36"/>
          <p:cNvSpPr txBox="1"/>
          <p:nvPr/>
        </p:nvSpPr>
        <p:spPr>
          <a:xfrm>
            <a:off x="1812762" y="4250434"/>
            <a:ext cx="8211822" cy="2308324"/>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观察：</a:t>
            </a:r>
            <a:endParaRPr lang="en-US" altLang="zh-CN" b="1" dirty="0">
              <a:solidFill>
                <a:prstClr val="black"/>
              </a:solidFill>
              <a:latin typeface="Calibri" panose="020F0502020204030204"/>
              <a:ea typeface="宋体" panose="02010600030101010101" pitchFamily="2" charset="-122"/>
            </a:endParaRPr>
          </a:p>
          <a:p>
            <a:r>
              <a:rPr lang="en-US" altLang="zh-CN" dirty="0">
                <a:solidFill>
                  <a:prstClr val="black"/>
                </a:solidFill>
                <a:latin typeface="Calibri" panose="020F0502020204030204"/>
                <a:ea typeface="宋体" panose="02010600030101010101" pitchFamily="2" charset="-122"/>
              </a:rPr>
              <a:t>    </a:t>
            </a:r>
            <a:r>
              <a:rPr lang="zh-CN" altLang="en-US" dirty="0">
                <a:solidFill>
                  <a:prstClr val="black"/>
                </a:solidFill>
                <a:latin typeface="Calibri" panose="020F0502020204030204"/>
                <a:ea typeface="宋体" panose="02010600030101010101" pitchFamily="2" charset="-122"/>
              </a:rPr>
              <a:t>对于以</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1~n</a:t>
            </a:r>
            <a:r>
              <a:rPr lang="zh-CN" altLang="en-US" dirty="0">
                <a:solidFill>
                  <a:prstClr val="black"/>
                </a:solidFill>
                <a:latin typeface="Calibri" panose="020F0502020204030204"/>
                <a:ea typeface="宋体" panose="02010600030101010101" pitchFamily="2" charset="-122"/>
              </a:rPr>
              <a:t>为节点值组成的二叉树中，</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1~n</a:t>
            </a:r>
            <a:r>
              <a:rPr lang="zh-CN" altLang="en-US" dirty="0">
                <a:solidFill>
                  <a:prstClr val="black"/>
                </a:solidFill>
                <a:latin typeface="Calibri" panose="020F0502020204030204"/>
                <a:ea typeface="宋体" panose="02010600030101010101" pitchFamily="2" charset="-122"/>
              </a:rPr>
              <a:t>每个数都可以作为根节点的节点值，当以</a:t>
            </a:r>
            <a:r>
              <a:rPr lang="en-US" altLang="zh-CN" dirty="0" err="1">
                <a:solidFill>
                  <a:prstClr val="black"/>
                </a:solidFill>
                <a:latin typeface="Calibri" panose="020F0502020204030204"/>
                <a:ea typeface="宋体" panose="02010600030101010101" pitchFamily="2" charset="-122"/>
              </a:rPr>
              <a:t>i</a:t>
            </a:r>
            <a:r>
              <a:rPr lang="zh-CN" altLang="en-US" dirty="0">
                <a:solidFill>
                  <a:prstClr val="black"/>
                </a:solidFill>
                <a:latin typeface="Calibri" panose="020F0502020204030204"/>
                <a:ea typeface="宋体" panose="02010600030101010101" pitchFamily="2" charset="-122"/>
              </a:rPr>
              <a:t>作为根节点时，</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1~(i-1)</a:t>
            </a:r>
            <a:r>
              <a:rPr lang="zh-CN" altLang="en-US" dirty="0">
                <a:solidFill>
                  <a:prstClr val="black"/>
                </a:solidFill>
                <a:latin typeface="Segoe UI" panose="020B0502040204020203" pitchFamily="34" charset="0"/>
                <a:ea typeface="宋体" panose="02010600030101010101" pitchFamily="2" charset="-122"/>
                <a:cs typeface="Segoe UI" panose="020B0502040204020203" pitchFamily="34" charset="0"/>
              </a:rPr>
              <a:t> </a:t>
            </a:r>
            <a:r>
              <a:rPr lang="zh-CN" altLang="en-US" dirty="0">
                <a:solidFill>
                  <a:prstClr val="black"/>
                </a:solidFill>
                <a:latin typeface="Calibri" panose="020F0502020204030204"/>
                <a:ea typeface="宋体" panose="02010600030101010101" pitchFamily="2" charset="-122"/>
              </a:rPr>
              <a:t>这些数位于根节点的左子树中，</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(i+1)~n</a:t>
            </a:r>
            <a:r>
              <a:rPr lang="zh-CN" altLang="en-US" dirty="0">
                <a:solidFill>
                  <a:prstClr val="black"/>
                </a:solidFill>
                <a:latin typeface="Calibri" panose="020F0502020204030204"/>
                <a:ea typeface="宋体" panose="02010600030101010101" pitchFamily="2" charset="-122"/>
              </a:rPr>
              <a:t>这些数位于根节点的右子节点中</a:t>
            </a:r>
            <a:r>
              <a:rPr lang="en-US" altLang="zh-CN" dirty="0">
                <a:solidFill>
                  <a:prstClr val="black"/>
                </a:solidFill>
                <a:latin typeface="Calibri" panose="020F0502020204030204"/>
                <a:ea typeface="宋体" panose="02010600030101010101" pitchFamily="2" charset="-122"/>
              </a:rPr>
              <a:t>,</a:t>
            </a:r>
            <a:r>
              <a:rPr lang="zh-CN" altLang="en-US" dirty="0">
                <a:solidFill>
                  <a:prstClr val="black"/>
                </a:solidFill>
                <a:latin typeface="Calibri" panose="020F0502020204030204"/>
                <a:ea typeface="宋体" panose="02010600030101010101" pitchFamily="2" charset="-122"/>
              </a:rPr>
              <a:t>即当以</a:t>
            </a:r>
            <a:r>
              <a:rPr lang="en-US" altLang="zh-CN" dirty="0" err="1">
                <a:solidFill>
                  <a:prstClr val="black"/>
                </a:solidFill>
                <a:latin typeface="Calibri" panose="020F0502020204030204"/>
                <a:ea typeface="宋体" panose="02010600030101010101" pitchFamily="2" charset="-122"/>
              </a:rPr>
              <a:t>i</a:t>
            </a:r>
            <a:r>
              <a:rPr lang="zh-CN" altLang="en-US" dirty="0">
                <a:solidFill>
                  <a:prstClr val="black"/>
                </a:solidFill>
                <a:latin typeface="Calibri" panose="020F0502020204030204"/>
                <a:ea typeface="宋体" panose="02010600030101010101" pitchFamily="2" charset="-122"/>
              </a:rPr>
              <a:t>作为根节点时有</a:t>
            </a:r>
            <a:r>
              <a:rPr lang="en-US" altLang="zh-CN" dirty="0">
                <a:solidFill>
                  <a:prstClr val="black"/>
                </a:solidFill>
                <a:latin typeface="Calibri" panose="020F0502020204030204"/>
                <a:ea typeface="宋体" panose="02010600030101010101" pitchFamily="2" charset="-122"/>
              </a:rPr>
              <a:t>2</a:t>
            </a:r>
            <a:r>
              <a:rPr lang="zh-CN" altLang="en-US" dirty="0">
                <a:solidFill>
                  <a:prstClr val="black"/>
                </a:solidFill>
                <a:latin typeface="Calibri" panose="020F0502020204030204"/>
                <a:ea typeface="宋体" panose="02010600030101010101" pitchFamily="2" charset="-122"/>
              </a:rPr>
              <a:t>个子问题，而</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1~n</a:t>
            </a:r>
            <a:r>
              <a:rPr lang="zh-CN" altLang="en-US" dirty="0">
                <a:solidFill>
                  <a:prstClr val="black"/>
                </a:solidFill>
                <a:latin typeface="Calibri" panose="020F0502020204030204"/>
                <a:ea typeface="宋体" panose="02010600030101010101" pitchFamily="2" charset="-122"/>
              </a:rPr>
              <a:t>每个数都可以作为根节点的节点值，所以总共有</a:t>
            </a:r>
            <a:r>
              <a:rPr lang="en-US" altLang="zh-CN" dirty="0">
                <a:solidFill>
                  <a:prstClr val="black"/>
                </a:solidFill>
                <a:latin typeface="Calibri" panose="020F0502020204030204"/>
                <a:ea typeface="宋体" panose="02010600030101010101" pitchFamily="2" charset="-122"/>
              </a:rPr>
              <a:t>2n</a:t>
            </a:r>
            <a:r>
              <a:rPr lang="zh-CN" altLang="en-US" dirty="0">
                <a:solidFill>
                  <a:prstClr val="black"/>
                </a:solidFill>
                <a:latin typeface="Calibri" panose="020F0502020204030204"/>
                <a:ea typeface="宋体" panose="02010600030101010101" pitchFamily="2" charset="-122"/>
              </a:rPr>
              <a:t>个子问题。</a:t>
            </a:r>
            <a:endParaRPr lang="en-US" altLang="zh-CN" dirty="0">
              <a:solidFill>
                <a:prstClr val="black"/>
              </a:solidFill>
              <a:latin typeface="Calibri" panose="020F0502020204030204"/>
              <a:ea typeface="宋体" panose="02010600030101010101" pitchFamily="2" charset="-122"/>
            </a:endParaRPr>
          </a:p>
          <a:p>
            <a:r>
              <a:rPr lang="zh-CN" altLang="en-US" dirty="0">
                <a:solidFill>
                  <a:prstClr val="black"/>
                </a:solidFill>
                <a:latin typeface="Calibri" panose="020F0502020204030204"/>
                <a:ea typeface="宋体" panose="02010600030101010101" pitchFamily="2" charset="-122"/>
              </a:rPr>
              <a:t>    以</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(i+1)~n</a:t>
            </a:r>
            <a:r>
              <a:rPr lang="zh-CN" altLang="en-US" dirty="0">
                <a:solidFill>
                  <a:prstClr val="black"/>
                </a:solidFill>
                <a:latin typeface="Calibri" panose="020F0502020204030204"/>
                <a:ea typeface="宋体" panose="02010600030101010101" pitchFamily="2" charset="-122"/>
              </a:rPr>
              <a:t>为节点组成二叉搜索树的数目等于以</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1~(n-</a:t>
            </a:r>
            <a:r>
              <a:rPr lang="en-US" altLang="zh-CN" dirty="0" err="1">
                <a:solidFill>
                  <a:prstClr val="black"/>
                </a:solidFill>
                <a:latin typeface="Segoe UI" panose="020B0502040204020203" pitchFamily="34" charset="0"/>
                <a:ea typeface="宋体" panose="02010600030101010101" pitchFamily="2" charset="-122"/>
                <a:cs typeface="Segoe UI" panose="020B0502040204020203" pitchFamily="34" charset="0"/>
              </a:rPr>
              <a:t>i</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a:t>
            </a:r>
            <a:r>
              <a:rPr lang="zh-CN" altLang="en-US" dirty="0">
                <a:solidFill>
                  <a:prstClr val="black"/>
                </a:solidFill>
                <a:latin typeface="Calibri" panose="020F0502020204030204"/>
                <a:ea typeface="宋体" panose="02010600030101010101" pitchFamily="2" charset="-122"/>
              </a:rPr>
              <a:t>为节点组成二叉搜索树的数目。</a:t>
            </a:r>
            <a:endParaRPr lang="en-US" altLang="zh-CN" b="1" dirty="0">
              <a:solidFill>
                <a:prstClr val="black"/>
              </a:solidFill>
              <a:latin typeface="Calibri" panose="020F0502020204030204"/>
              <a:ea typeface="宋体" panose="02010600030101010101" pitchFamily="2" charset="-122"/>
            </a:endParaRPr>
          </a:p>
          <a:p>
            <a:endParaRPr lang="en-US" altLang="zh-CN" dirty="0">
              <a:solidFill>
                <a:prstClr val="black"/>
              </a:solidFill>
              <a:latin typeface="Calibri" panose="020F0502020204030204"/>
              <a:ea typeface="宋体" panose="02010600030101010101" pitchFamily="2" charset="-122"/>
            </a:endParaRPr>
          </a:p>
        </p:txBody>
      </p:sp>
      <p:sp>
        <p:nvSpPr>
          <p:cNvPr id="2" name="矩形 1"/>
          <p:cNvSpPr/>
          <p:nvPr/>
        </p:nvSpPr>
        <p:spPr>
          <a:xfrm>
            <a:off x="4362623" y="2062117"/>
            <a:ext cx="4572000" cy="1938992"/>
          </a:xfrm>
          <a:prstGeom prst="rect">
            <a:avLst/>
          </a:prstGeom>
        </p:spPr>
        <p:txBody>
          <a:bodyPr wrap="square">
            <a:spAutoFit/>
          </a:bodyPr>
          <a:lstStyle/>
          <a:p>
            <a:r>
              <a:rPr lang="zh-CN" altLang="en-US" sz="2400" dirty="0">
                <a:solidFill>
                  <a:prstClr val="black"/>
                </a:solidFill>
                <a:latin typeface="Calibri" panose="020F0502020204030204"/>
                <a:ea typeface="宋体" panose="02010600030101010101" pitchFamily="2" charset="-122"/>
              </a:rPr>
              <a:t> 1            3     3      2      1</a:t>
            </a:r>
            <a:endParaRPr lang="zh-CN" altLang="en-US" sz="2400" dirty="0">
              <a:solidFill>
                <a:prstClr val="black"/>
              </a:solidFill>
              <a:latin typeface="Calibri" panose="020F0502020204030204"/>
              <a:ea typeface="宋体" panose="02010600030101010101" pitchFamily="2" charset="-122"/>
            </a:endParaRPr>
          </a:p>
          <a:p>
            <a:r>
              <a:rPr lang="zh-CN" altLang="en-US" sz="2400" dirty="0">
                <a:solidFill>
                  <a:prstClr val="black"/>
                </a:solidFill>
                <a:latin typeface="Calibri" panose="020F0502020204030204"/>
                <a:ea typeface="宋体" panose="02010600030101010101" pitchFamily="2" charset="-122"/>
              </a:rPr>
              <a:t>    \        /      /      /  \      \</a:t>
            </a:r>
            <a:endParaRPr lang="zh-CN" altLang="en-US" sz="2400" dirty="0">
              <a:solidFill>
                <a:prstClr val="black"/>
              </a:solidFill>
              <a:latin typeface="Calibri" panose="020F0502020204030204"/>
              <a:ea typeface="宋体" panose="02010600030101010101" pitchFamily="2" charset="-122"/>
            </a:endParaRPr>
          </a:p>
          <a:p>
            <a:r>
              <a:rPr lang="zh-CN" altLang="en-US" sz="2400" dirty="0">
                <a:solidFill>
                  <a:prstClr val="black"/>
                </a:solidFill>
                <a:latin typeface="Calibri" panose="020F0502020204030204"/>
                <a:ea typeface="宋体" panose="02010600030101010101" pitchFamily="2" charset="-122"/>
              </a:rPr>
              <a:t>     3      2     1     1    3      2</a:t>
            </a:r>
            <a:endParaRPr lang="zh-CN" altLang="en-US" sz="2400" dirty="0">
              <a:solidFill>
                <a:prstClr val="black"/>
              </a:solidFill>
              <a:latin typeface="Calibri" panose="020F0502020204030204"/>
              <a:ea typeface="宋体" panose="02010600030101010101" pitchFamily="2" charset="-122"/>
            </a:endParaRPr>
          </a:p>
          <a:p>
            <a:r>
              <a:rPr lang="zh-CN" altLang="en-US" sz="2400" dirty="0">
                <a:solidFill>
                  <a:prstClr val="black"/>
                </a:solidFill>
                <a:latin typeface="Calibri" panose="020F0502020204030204"/>
                <a:ea typeface="宋体" panose="02010600030101010101" pitchFamily="2" charset="-122"/>
              </a:rPr>
              <a:t>    /      /        \                     \</a:t>
            </a:r>
            <a:endParaRPr lang="zh-CN" altLang="en-US" sz="2400" dirty="0">
              <a:solidFill>
                <a:prstClr val="black"/>
              </a:solidFill>
              <a:latin typeface="Calibri" panose="020F0502020204030204"/>
              <a:ea typeface="宋体" panose="02010600030101010101" pitchFamily="2" charset="-122"/>
            </a:endParaRPr>
          </a:p>
          <a:p>
            <a:r>
              <a:rPr lang="zh-CN" altLang="en-US" sz="2400" dirty="0">
                <a:solidFill>
                  <a:prstClr val="black"/>
                </a:solidFill>
                <a:latin typeface="Calibri" panose="020F0502020204030204"/>
                <a:ea typeface="宋体" panose="02010600030101010101" pitchFamily="2" charset="-122"/>
              </a:rPr>
              <a:t>  2      1          2                     3</a:t>
            </a:r>
            <a:endParaRPr lang="zh-CN" altLang="en-US" sz="2400" dirty="0">
              <a:solidFill>
                <a:prstClr val="black"/>
              </a:solidFill>
              <a:latin typeface="Calibri" panose="020F0502020204030204"/>
              <a:ea typeface="宋体" panose="02010600030101010101" pitchFamily="2" charset="-122"/>
            </a:endParaRPr>
          </a:p>
        </p:txBody>
      </p:sp>
      <p:sp>
        <p:nvSpPr>
          <p:cNvPr id="33" name="矩形 32"/>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34" name="直接连接符 33"/>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489115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4</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610367"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6</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9" name="矩形 48"/>
          <p:cNvSpPr/>
          <p:nvPr/>
        </p:nvSpPr>
        <p:spPr>
          <a:xfrm>
            <a:off x="3536479" y="118005"/>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50" name="文本框 49"/>
          <p:cNvSpPr txBox="1"/>
          <p:nvPr/>
        </p:nvSpPr>
        <p:spPr>
          <a:xfrm>
            <a:off x="3538575"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7" name="文本框 36"/>
              <p:cNvSpPr txBox="1"/>
              <p:nvPr/>
            </p:nvSpPr>
            <p:spPr>
              <a:xfrm>
                <a:off x="1793298" y="888454"/>
                <a:ext cx="8368133" cy="6638099"/>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递推关系式：</a:t>
                </a:r>
                <a:endParaRPr lang="en-US" altLang="zh-CN" b="1" dirty="0">
                  <a:solidFill>
                    <a:prstClr val="black"/>
                  </a:solidFill>
                  <a:latin typeface="Calibri" panose="020F0502020204030204"/>
                  <a:ea typeface="宋体" panose="02010600030101010101" pitchFamily="2" charset="-122"/>
                </a:endParaRPr>
              </a:p>
              <a:p>
                <a:pPr lvl="1"/>
                <a:r>
                  <a:rPr lang="zh-CN" altLang="en-US" dirty="0">
                    <a:solidFill>
                      <a:prstClr val="black"/>
                    </a:solidFill>
                    <a:latin typeface="Calibri" panose="020F0502020204030204"/>
                    <a:ea typeface="宋体" panose="02010600030101010101" pitchFamily="2" charset="-122"/>
                  </a:rPr>
                  <a:t>用</a:t>
                </a:r>
                <a:r>
                  <a:rPr lang="en-US" altLang="zh-CN" dirty="0">
                    <a:solidFill>
                      <a:prstClr val="black"/>
                    </a:solidFill>
                    <a:latin typeface="Calibri" panose="020F0502020204030204"/>
                    <a:ea typeface="宋体" panose="02010600030101010101" pitchFamily="2" charset="-122"/>
                  </a:rPr>
                  <a:t>f(</a:t>
                </a:r>
                <a:r>
                  <a:rPr lang="en-US" altLang="zh-CN" dirty="0" err="1">
                    <a:solidFill>
                      <a:prstClr val="black"/>
                    </a:solidFill>
                    <a:latin typeface="Calibri" panose="020F0502020204030204"/>
                    <a:ea typeface="宋体" panose="02010600030101010101" pitchFamily="2" charset="-122"/>
                  </a:rPr>
                  <a:t>i</a:t>
                </a:r>
                <a:r>
                  <a:rPr lang="en-US" altLang="zh-CN" dirty="0">
                    <a:solidFill>
                      <a:prstClr val="black"/>
                    </a:solidFill>
                    <a:latin typeface="Calibri" panose="020F0502020204030204"/>
                    <a:ea typeface="宋体" panose="02010600030101010101" pitchFamily="2" charset="-122"/>
                  </a:rPr>
                  <a:t>)</a:t>
                </a:r>
                <a:r>
                  <a:rPr lang="zh-CN" altLang="en-US" dirty="0">
                    <a:solidFill>
                      <a:prstClr val="black"/>
                    </a:solidFill>
                    <a:latin typeface="Calibri" panose="020F0502020204030204"/>
                    <a:ea typeface="宋体" panose="02010600030101010101" pitchFamily="2" charset="-122"/>
                  </a:rPr>
                  <a:t>表示</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1~i</a:t>
                </a:r>
                <a:r>
                  <a:rPr lang="zh-CN" altLang="en-US" dirty="0">
                    <a:solidFill>
                      <a:prstClr val="black"/>
                    </a:solidFill>
                    <a:latin typeface="Calibri" panose="020F0502020204030204"/>
                    <a:ea typeface="宋体" panose="02010600030101010101" pitchFamily="2" charset="-122"/>
                  </a:rPr>
                  <a:t>为节点组成的二叉搜索树的数目</a:t>
                </a:r>
                <a:endParaRPr lang="en-US" altLang="zh-CN" dirty="0">
                  <a:solidFill>
                    <a:prstClr val="black"/>
                  </a:solidFill>
                  <a:latin typeface="Calibri" panose="020F0502020204030204"/>
                  <a:ea typeface="宋体" panose="02010600030101010101" pitchFamily="2" charset="-122"/>
                </a:endParaRPr>
              </a:p>
              <a:p>
                <a:pPr lvl="1"/>
                <a:r>
                  <a:rPr lang="en-US" altLang="zh-CN" dirty="0">
                    <a:solidFill>
                      <a:prstClr val="black"/>
                    </a:solidFill>
                    <a:latin typeface="Cambria Math" panose="02040503050406030204" pitchFamily="18" charset="0"/>
                    <a:ea typeface="Cambria Math" panose="02040503050406030204" pitchFamily="18" charset="0"/>
                  </a:rPr>
                  <a:t>f(</a:t>
                </a:r>
                <a:r>
                  <a:rPr lang="en-US" altLang="zh-CN" dirty="0" err="1">
                    <a:solidFill>
                      <a:prstClr val="black"/>
                    </a:solidFill>
                    <a:latin typeface="Cambria Math" panose="02040503050406030204" pitchFamily="18" charset="0"/>
                    <a:ea typeface="Cambria Math" panose="02040503050406030204" pitchFamily="18" charset="0"/>
                  </a:rPr>
                  <a:t>i</a:t>
                </a:r>
                <a:r>
                  <a:rPr lang="en-US" altLang="zh-CN" dirty="0">
                    <a:solidFill>
                      <a:prstClr val="black"/>
                    </a:solidFill>
                    <a:latin typeface="Cambria Math" panose="02040503050406030204" pitchFamily="18" charset="0"/>
                    <a:ea typeface="Cambria Math" panose="02040503050406030204" pitchFamily="18" charset="0"/>
                  </a:rPr>
                  <a:t>)</a:t>
                </a:r>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a:t>
                </a:r>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f(0)</a:t>
                </a:r>
                <a:r>
                  <a:rPr lang="zh-CN" altLang="en-US" dirty="0">
                    <a:solidFill>
                      <a:prstClr val="black"/>
                    </a:solidFill>
                    <a:latin typeface="Calibri" panose="020F0502020204030204"/>
                    <a:ea typeface="宋体" panose="02010600030101010101" pitchFamily="2" charset="-122"/>
                    <a:cs typeface="Times New Roman" panose="02020603050405020304" pitchFamily="18" charset="0"/>
                  </a:rPr>
                  <a:t> </a:t>
                </a:r>
                <a14:m>
                  <m:oMath xmlns:m="http://schemas.openxmlformats.org/officeDocument/2006/math">
                    <m:r>
                      <a:rPr lang="zh-CN" altLang="en-US" i="1">
                        <a:solidFill>
                          <a:prstClr val="black"/>
                        </a:solidFill>
                        <a:latin typeface="Cambria Math" panose="02040503050406030204" pitchFamily="18" charset="0"/>
                        <a:cs typeface="Times New Roman" panose="02020603050405020304" pitchFamily="18" charset="0"/>
                      </a:rPr>
                      <m:t>∗ </m:t>
                    </m:r>
                  </m:oMath>
                </a14:m>
                <a:r>
                  <a:rPr lang="en-US" altLang="zh-CN" dirty="0">
                    <a:solidFill>
                      <a:prstClr val="black"/>
                    </a:solidFill>
                    <a:latin typeface="Cambria Math" panose="02040503050406030204" pitchFamily="18" charset="0"/>
                    <a:ea typeface="Cambria Math" panose="02040503050406030204" pitchFamily="18" charset="0"/>
                  </a:rPr>
                  <a:t>f(i-1)</a:t>
                </a:r>
                <a:r>
                  <a:rPr lang="en-US" altLang="zh-CN"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libri" panose="020F0502020204030204"/>
                    <a:ea typeface="宋体" panose="02010600030101010101" pitchFamily="2" charset="-122"/>
                  </a:rPr>
                  <a:t>//</a:t>
                </a:r>
                <a:r>
                  <a:rPr lang="zh-CN" altLang="en-US" dirty="0">
                    <a:solidFill>
                      <a:prstClr val="black"/>
                    </a:solidFill>
                    <a:latin typeface="Calibri" panose="020F0502020204030204"/>
                    <a:ea typeface="宋体" panose="02010600030101010101" pitchFamily="2" charset="-122"/>
                  </a:rPr>
                  <a:t>以</a:t>
                </a:r>
                <a:r>
                  <a:rPr lang="en-US" altLang="zh-CN" dirty="0">
                    <a:solidFill>
                      <a:prstClr val="black"/>
                    </a:solidFill>
                    <a:latin typeface="Calibri" panose="020F0502020204030204"/>
                    <a:ea typeface="宋体" panose="02010600030101010101" pitchFamily="2" charset="-122"/>
                  </a:rPr>
                  <a:t>1</a:t>
                </a:r>
                <a:r>
                  <a:rPr lang="zh-CN" altLang="en-US" dirty="0">
                    <a:solidFill>
                      <a:prstClr val="black"/>
                    </a:solidFill>
                    <a:latin typeface="Calibri" panose="020F0502020204030204"/>
                    <a:ea typeface="宋体" panose="02010600030101010101" pitchFamily="2" charset="-122"/>
                  </a:rPr>
                  <a:t>为根</a:t>
                </a:r>
                <a:r>
                  <a:rPr lang="en-US" altLang="zh-CN" dirty="0">
                    <a:solidFill>
                      <a:prstClr val="black"/>
                    </a:solidFill>
                    <a:latin typeface="Calibri" panose="020F0502020204030204"/>
                    <a:ea typeface="宋体" panose="02010600030101010101" pitchFamily="2" charset="-122"/>
                  </a:rPr>
                  <a:t>,</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2~i</a:t>
                </a:r>
                <a:r>
                  <a:rPr lang="zh-CN" altLang="en-US" dirty="0">
                    <a:solidFill>
                      <a:prstClr val="black"/>
                    </a:solidFill>
                    <a:latin typeface="Calibri" panose="020F0502020204030204"/>
                    <a:ea typeface="宋体" panose="02010600030101010101" pitchFamily="2" charset="-122"/>
                  </a:rPr>
                  <a:t>为右子树</a:t>
                </a:r>
                <a:endParaRPr lang="en-US" altLang="zh-CN" dirty="0">
                  <a:solidFill>
                    <a:prstClr val="black"/>
                  </a:solidFill>
                  <a:latin typeface="Calibri" panose="020F0502020204030204"/>
                  <a:ea typeface="宋体" panose="02010600030101010101" pitchFamily="2" charset="-122"/>
                </a:endParaRPr>
              </a:p>
              <a:p>
                <a:pPr lvl="1"/>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a:t>
                </a:r>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f(1)</a:t>
                </a:r>
                <a:r>
                  <a:rPr lang="zh-CN" altLang="en-US" dirty="0">
                    <a:solidFill>
                      <a:prstClr val="black"/>
                    </a:solidFill>
                    <a:latin typeface="Calibri" panose="020F0502020204030204"/>
                    <a:ea typeface="宋体" panose="02010600030101010101" pitchFamily="2" charset="-122"/>
                    <a:cs typeface="Times New Roman" panose="02020603050405020304" pitchFamily="18" charset="0"/>
                  </a:rPr>
                  <a:t> </a:t>
                </a:r>
                <a14:m>
                  <m:oMath xmlns:m="http://schemas.openxmlformats.org/officeDocument/2006/math">
                    <m:r>
                      <a:rPr lang="zh-CN" altLang="en-US" i="1">
                        <a:solidFill>
                          <a:prstClr val="black"/>
                        </a:solidFill>
                        <a:latin typeface="Cambria Math" panose="02040503050406030204" pitchFamily="18" charset="0"/>
                        <a:cs typeface="Times New Roman" panose="02020603050405020304" pitchFamily="18" charset="0"/>
                      </a:rPr>
                      <m:t>∗ </m:t>
                    </m:r>
                  </m:oMath>
                </a14:m>
                <a:r>
                  <a:rPr lang="en-US" altLang="zh-CN" dirty="0">
                    <a:solidFill>
                      <a:prstClr val="black"/>
                    </a:solidFill>
                    <a:latin typeface="Cambria Math" panose="02040503050406030204" pitchFamily="18" charset="0"/>
                    <a:ea typeface="Cambria Math" panose="02040503050406030204" pitchFamily="18" charset="0"/>
                  </a:rPr>
                  <a:t>f(i-2)</a:t>
                </a:r>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libri" panose="020F0502020204030204"/>
                    <a:ea typeface="宋体" panose="02010600030101010101" pitchFamily="2" charset="-122"/>
                  </a:rPr>
                  <a:t>//</a:t>
                </a:r>
                <a:r>
                  <a:rPr lang="zh-CN" altLang="en-US" dirty="0">
                    <a:solidFill>
                      <a:prstClr val="black"/>
                    </a:solidFill>
                    <a:latin typeface="Calibri" panose="020F0502020204030204"/>
                    <a:ea typeface="宋体" panose="02010600030101010101" pitchFamily="2" charset="-122"/>
                  </a:rPr>
                  <a:t>以</a:t>
                </a:r>
                <a:r>
                  <a:rPr lang="en-US" altLang="zh-CN" dirty="0">
                    <a:solidFill>
                      <a:prstClr val="black"/>
                    </a:solidFill>
                    <a:latin typeface="Calibri" panose="020F0502020204030204"/>
                    <a:ea typeface="宋体" panose="02010600030101010101" pitchFamily="2" charset="-122"/>
                  </a:rPr>
                  <a:t>2</a:t>
                </a:r>
                <a:r>
                  <a:rPr lang="zh-CN" altLang="en-US" dirty="0">
                    <a:solidFill>
                      <a:prstClr val="black"/>
                    </a:solidFill>
                    <a:latin typeface="Calibri" panose="020F0502020204030204"/>
                    <a:ea typeface="宋体" panose="02010600030101010101" pitchFamily="2" charset="-122"/>
                  </a:rPr>
                  <a:t>为根</a:t>
                </a:r>
                <a:r>
                  <a:rPr lang="en-US" altLang="zh-CN" dirty="0">
                    <a:solidFill>
                      <a:prstClr val="black"/>
                    </a:solidFill>
                    <a:latin typeface="Calibri" panose="020F0502020204030204"/>
                    <a:ea typeface="宋体" panose="02010600030101010101" pitchFamily="2" charset="-122"/>
                  </a:rPr>
                  <a:t>,1</a:t>
                </a:r>
                <a:r>
                  <a:rPr lang="zh-CN" altLang="en-US" dirty="0">
                    <a:solidFill>
                      <a:prstClr val="black"/>
                    </a:solidFill>
                    <a:latin typeface="Calibri" panose="020F0502020204030204"/>
                    <a:ea typeface="宋体" panose="02010600030101010101" pitchFamily="2" charset="-122"/>
                  </a:rPr>
                  <a:t>作为左子树，</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3~i</a:t>
                </a:r>
                <a:r>
                  <a:rPr lang="zh-CN" altLang="en-US" dirty="0">
                    <a:solidFill>
                      <a:prstClr val="black"/>
                    </a:solidFill>
                    <a:latin typeface="Calibri" panose="020F0502020204030204"/>
                    <a:ea typeface="宋体" panose="02010600030101010101" pitchFamily="2" charset="-122"/>
                  </a:rPr>
                  <a:t>作为右子树</a:t>
                </a:r>
                <a:endParaRPr lang="en-US" altLang="zh-CN" dirty="0">
                  <a:solidFill>
                    <a:prstClr val="black"/>
                  </a:solidFill>
                  <a:latin typeface="Calibri" panose="020F0502020204030204"/>
                  <a:ea typeface="宋体" panose="02010600030101010101" pitchFamily="2" charset="-122"/>
                </a:endParaRPr>
              </a:p>
              <a:p>
                <a:pPr lvl="1"/>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a:t>
                </a:r>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a:t>
                </a:r>
                <a:endParaRPr lang="en-US" altLang="zh-CN" dirty="0">
                  <a:solidFill>
                    <a:prstClr val="black"/>
                  </a:solidFill>
                  <a:latin typeface="Cambria Math" panose="02040503050406030204" pitchFamily="18" charset="0"/>
                  <a:ea typeface="Cambria Math" panose="02040503050406030204" pitchFamily="18" charset="0"/>
                </a:endParaRPr>
              </a:p>
              <a:p>
                <a:pPr lvl="1"/>
                <a:r>
                  <a:rPr lang="zh-CN" altLang="en-US" dirty="0">
                    <a:solidFill>
                      <a:prstClr val="black"/>
                    </a:solidFill>
                    <a:latin typeface="Calibri" panose="020F0502020204030204"/>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a:t>
                </a:r>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f(i-1)</a:t>
                </a:r>
                <a:r>
                  <a:rPr lang="zh-CN" altLang="en-US" dirty="0">
                    <a:solidFill>
                      <a:prstClr val="black"/>
                    </a:solidFill>
                    <a:latin typeface="Calibri" panose="020F0502020204030204"/>
                    <a:ea typeface="宋体" panose="02010600030101010101" pitchFamily="2" charset="-122"/>
                    <a:cs typeface="Times New Roman" panose="02020603050405020304" pitchFamily="18" charset="0"/>
                  </a:rPr>
                  <a:t> </a:t>
                </a:r>
                <a14:m>
                  <m:oMath xmlns:m="http://schemas.openxmlformats.org/officeDocument/2006/math">
                    <m:r>
                      <a:rPr lang="zh-CN" altLang="en-US" i="1">
                        <a:solidFill>
                          <a:prstClr val="black"/>
                        </a:solidFill>
                        <a:latin typeface="Cambria Math" panose="02040503050406030204" pitchFamily="18" charset="0"/>
                        <a:cs typeface="Times New Roman" panose="02020603050405020304" pitchFamily="18" charset="0"/>
                      </a:rPr>
                      <m:t>∗ </m:t>
                    </m:r>
                  </m:oMath>
                </a14:m>
                <a:r>
                  <a:rPr lang="en-US" altLang="zh-CN" dirty="0">
                    <a:solidFill>
                      <a:prstClr val="black"/>
                    </a:solidFill>
                    <a:latin typeface="Cambria Math" panose="02040503050406030204" pitchFamily="18" charset="0"/>
                    <a:ea typeface="Cambria Math" panose="02040503050406030204" pitchFamily="18" charset="0"/>
                  </a:rPr>
                  <a:t>f(0)</a:t>
                </a:r>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libri" panose="020F0502020204030204"/>
                    <a:ea typeface="宋体" panose="02010600030101010101" pitchFamily="2" charset="-122"/>
                  </a:rPr>
                  <a:t>//</a:t>
                </a:r>
                <a:r>
                  <a:rPr lang="zh-CN" altLang="en-US" dirty="0">
                    <a:solidFill>
                      <a:prstClr val="black"/>
                    </a:solidFill>
                    <a:latin typeface="Calibri" panose="020F0502020204030204"/>
                    <a:ea typeface="宋体" panose="02010600030101010101" pitchFamily="2" charset="-122"/>
                  </a:rPr>
                  <a:t>以</a:t>
                </a:r>
                <a:r>
                  <a:rPr lang="en-US" altLang="zh-CN" dirty="0" err="1">
                    <a:solidFill>
                      <a:prstClr val="black"/>
                    </a:solidFill>
                    <a:latin typeface="Calibri" panose="020F0502020204030204"/>
                    <a:ea typeface="宋体" panose="02010600030101010101" pitchFamily="2" charset="-122"/>
                  </a:rPr>
                  <a:t>i</a:t>
                </a:r>
                <a:r>
                  <a:rPr lang="zh-CN" altLang="en-US" dirty="0">
                    <a:solidFill>
                      <a:prstClr val="black"/>
                    </a:solidFill>
                    <a:latin typeface="Calibri" panose="020F0502020204030204"/>
                    <a:ea typeface="宋体" panose="02010600030101010101" pitchFamily="2" charset="-122"/>
                  </a:rPr>
                  <a:t>为根，</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1~(i-1)</a:t>
                </a:r>
                <a:r>
                  <a:rPr lang="zh-CN" altLang="en-US" dirty="0">
                    <a:solidFill>
                      <a:prstClr val="black"/>
                    </a:solidFill>
                    <a:latin typeface="Calibri" panose="020F0502020204030204"/>
                    <a:ea typeface="宋体" panose="02010600030101010101" pitchFamily="2" charset="-122"/>
                  </a:rPr>
                  <a:t>作为左子树</a:t>
                </a:r>
                <a:endParaRPr lang="en-US" altLang="zh-CN" dirty="0">
                  <a:solidFill>
                    <a:prstClr val="black"/>
                  </a:solidFill>
                  <a:latin typeface="Calibri" panose="020F0502020204030204"/>
                  <a:ea typeface="宋体" panose="02010600030101010101" pitchFamily="2" charset="-122"/>
                </a:endParaRPr>
              </a:p>
              <a:p>
                <a:pPr lvl="1"/>
                <a:endParaRPr lang="en-US" altLang="zh-CN" dirty="0">
                  <a:solidFill>
                    <a:prstClr val="black"/>
                  </a:solidFill>
                  <a:latin typeface="Calibri" panose="020F0502020204030204"/>
                  <a:ea typeface="宋体" panose="02010600030101010101" pitchFamily="2" charset="-122"/>
                </a:endParaRPr>
              </a:p>
              <a:p>
                <a:pPr lvl="1"/>
                <a14:m>
                  <m:oMathPara xmlns:m="http://schemas.openxmlformats.org/officeDocument/2006/math">
                    <m:oMathParaPr>
                      <m:jc m:val="left"/>
                    </m:oMathParaPr>
                    <m:oMath xmlns:m="http://schemas.openxmlformats.org/officeDocument/2006/math">
                      <m:r>
                        <a:rPr lang="zh-CN" altLang="en-US" sz="16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即</m:t>
                      </m:r>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i</m:t>
                          </m:r>
                        </m:e>
                      </m:d>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zh-CN" altLang="en-US" sz="1600" i="1">
                          <a:solidFill>
                            <a:prstClr val="black"/>
                          </a:solidFill>
                          <a:latin typeface="Cambria Math" panose="02040503050406030204" pitchFamily="18" charset="0"/>
                          <a:cs typeface="Times New Roman" panose="02020603050405020304" pitchFamily="18" charset="0"/>
                        </a:rPr>
                        <m:t> </m:t>
                      </m:r>
                      <m:nary>
                        <m:naryPr>
                          <m:chr m:val="∑"/>
                          <m:ctrlP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𝑗</m:t>
                          </m:r>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sup>
                        <m:e>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j</m:t>
                              </m:r>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sz="1600" i="1">
                              <a:solidFill>
                                <a:prstClr val="black"/>
                              </a:solidFill>
                              <a:latin typeface="Cambria Math" panose="02040503050406030204" pitchFamily="18" charset="0"/>
                              <a:cs typeface="Times New Roman" panose="02020603050405020304" pitchFamily="18" charset="0"/>
                            </a:rPr>
                            <m:t>∗</m:t>
                          </m:r>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j</m:t>
                          </m:r>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e>
                      </m:nary>
                    </m:oMath>
                  </m:oMathPara>
                </a14:m>
                <a:endParaRPr lang="en-US" altLang="zh-CN" dirty="0">
                  <a:solidFill>
                    <a:prstClr val="black"/>
                  </a:solidFill>
                  <a:latin typeface="Cambria Math" panose="02040503050406030204" pitchFamily="18" charset="0"/>
                  <a:ea typeface="Cambria Math" panose="02040503050406030204" pitchFamily="18" charset="0"/>
                </a:endParaRPr>
              </a:p>
              <a:p>
                <a:endParaRPr lang="en-US" altLang="zh-CN" dirty="0">
                  <a:solidFill>
                    <a:prstClr val="black"/>
                  </a:solidFill>
                  <a:latin typeface="Calibri" panose="020F0502020204030204"/>
                  <a:ea typeface="宋体" panose="02010600030101010101" pitchFamily="2" charset="-122"/>
                </a:endParaRPr>
              </a:p>
              <a:p>
                <a:r>
                  <a:rPr lang="zh-CN" altLang="en-US" b="1" dirty="0">
                    <a:solidFill>
                      <a:prstClr val="black"/>
                    </a:solidFill>
                    <a:latin typeface="Calibri" panose="020F0502020204030204"/>
                    <a:ea typeface="宋体" panose="02010600030101010101" pitchFamily="2" charset="-122"/>
                  </a:rPr>
                  <a:t>伪代码：</a:t>
                </a:r>
                <a:endParaRPr lang="en-US" altLang="zh-CN" b="1" dirty="0">
                  <a:solidFill>
                    <a:prstClr val="black"/>
                  </a:solidFill>
                  <a:latin typeface="Calibri" panose="020F0502020204030204"/>
                  <a:ea typeface="宋体" panose="02010600030101010101" pitchFamily="2" charset="-122"/>
                </a:endParaRPr>
              </a:p>
              <a:p>
                <a:pPr lvl="1"/>
                <a14:m>
                  <m:oMathPara xmlns:m="http://schemas.openxmlformats.org/officeDocument/2006/math">
                    <m:oMathParaPr>
                      <m:jc m:val="left"/>
                    </m:oMathParaPr>
                    <m:oMath xmlns:m="http://schemas.openxmlformats.org/officeDocument/2006/math">
                      <m:r>
                        <a:rPr lang="en-US" altLang="zh-CN" b="1" i="1">
                          <a:solidFill>
                            <a:prstClr val="black"/>
                          </a:solidFill>
                          <a:latin typeface="Cambria Math" panose="02040503050406030204" pitchFamily="18" charset="0"/>
                          <a:cs typeface="Times New Roman" panose="02020603050405020304" pitchFamily="18" charset="0"/>
                        </a:rPr>
                        <m:t>𝒇𝒖𝒏𝒄𝒕𝒊𝒐𝒏</m:t>
                      </m:r>
                      <m:r>
                        <a:rPr lang="en-US" altLang="zh-CN" i="1">
                          <a:solidFill>
                            <a:prstClr val="black"/>
                          </a:solidFill>
                          <a:latin typeface="Cambria Math" panose="02040503050406030204" pitchFamily="18" charset="0"/>
                          <a:cs typeface="Times New Roman" panose="02020603050405020304" pitchFamily="18" charset="0"/>
                        </a:rPr>
                        <m:t> </m:t>
                      </m:r>
                      <m:r>
                        <a:rPr lang="en-US" altLang="zh-CN" i="1">
                          <a:solidFill>
                            <a:prstClr val="black"/>
                          </a:solidFill>
                          <a:latin typeface="Cambria Math" panose="02040503050406030204" pitchFamily="18" charset="0"/>
                          <a:cs typeface="Times New Roman" panose="02020603050405020304" pitchFamily="18" charset="0"/>
                        </a:rPr>
                        <m:t>𝐵𝑆𝑇</m:t>
                      </m:r>
                      <m:d>
                        <m:dPr>
                          <m:ctrlPr>
                            <a:rPr lang="en-US" altLang="zh-CN" i="1">
                              <a:solidFill>
                                <a:prstClr val="black"/>
                              </a:solidFill>
                              <a:latin typeface="Cambria Math" panose="02040503050406030204" pitchFamily="18" charset="0"/>
                              <a:cs typeface="Times New Roman" panose="02020603050405020304" pitchFamily="18" charset="0"/>
                            </a:rPr>
                          </m:ctrlPr>
                        </m:dPr>
                        <m:e>
                          <m:r>
                            <a:rPr lang="en-US" altLang="zh-CN" i="1">
                              <a:solidFill>
                                <a:prstClr val="black"/>
                              </a:solidFill>
                              <a:latin typeface="Cambria Math" panose="02040503050406030204" pitchFamily="18" charset="0"/>
                              <a:cs typeface="Times New Roman" panose="02020603050405020304" pitchFamily="18" charset="0"/>
                            </a:rPr>
                            <m:t>𝑛</m:t>
                          </m:r>
                        </m:e>
                      </m:d>
                      <m:r>
                        <a:rPr lang="en-US" altLang="zh-CN" i="1">
                          <a:solidFill>
                            <a:prstClr val="black"/>
                          </a:solidFill>
                          <a:latin typeface="Cambria Math" panose="02040503050406030204" pitchFamily="18" charset="0"/>
                          <a:cs typeface="Times New Roman" panose="02020603050405020304" pitchFamily="18" charset="0"/>
                        </a:rPr>
                        <m:t>:</m:t>
                      </m:r>
                    </m:oMath>
                  </m:oMathPara>
                </a14:m>
                <a:endParaRPr lang="en-US" altLang="zh-CN" i="1" dirty="0">
                  <a:solidFill>
                    <a:prstClr val="black"/>
                  </a:solidFill>
                  <a:latin typeface="Cambria Math" panose="02040503050406030204" pitchFamily="18" charset="0"/>
                  <a:ea typeface="宋体" panose="02010600030101010101" pitchFamily="2" charset="-122"/>
                  <a:cs typeface="Times New Roman" panose="02020603050405020304" pitchFamily="18" charset="0"/>
                </a:endParaRPr>
              </a:p>
              <a:p>
                <a:pPr lvl="1"/>
                <a:r>
                  <a:rPr lang="zh-CN" altLang="en-US" i="1" dirty="0">
                    <a:solidFill>
                      <a:srgbClr val="FF0000"/>
                    </a:solidFill>
                    <a:latin typeface="Calibri" panose="020F0502020204030204"/>
                    <a:ea typeface="宋体" panose="02010600030101010101" pitchFamily="2" charset="-122"/>
                  </a:rPr>
                  <a:t>       </a:t>
                </a:r>
                <a14:m>
                  <m:oMath xmlns:m="http://schemas.openxmlformats.org/officeDocument/2006/math">
                    <m:r>
                      <a:rPr lang="en-US" altLang="zh-CN" i="1">
                        <a:solidFill>
                          <a:srgbClr val="FF0000"/>
                        </a:solidFill>
                        <a:latin typeface="Cambria Math" panose="02040503050406030204" pitchFamily="18" charset="0"/>
                      </a:rPr>
                      <m:t>𝑎</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𝑛</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1</m:t>
                        </m:r>
                      </m:e>
                    </m:d>
                    <m:r>
                      <a:rPr lang="en-US" altLang="zh-CN" i="1">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 </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0</m:t>
                        </m:r>
                      </m:e>
                    </m:d>
                  </m:oMath>
                </a14:m>
                <a:r>
                  <a:rPr lang="en-US" altLang="zh-CN" i="1" dirty="0">
                    <a:solidFill>
                      <a:srgbClr val="FF0000"/>
                    </a:solidFill>
                    <a:latin typeface="Calibri" panose="020F0502020204030204"/>
                    <a:ea typeface="宋体" panose="02010600030101010101" pitchFamily="2" charset="-122"/>
                  </a:rPr>
                  <a:t>;</a:t>
                </a:r>
                <a:endParaRPr lang="en-US" altLang="zh-CN" i="1" dirty="0">
                  <a:solidFill>
                    <a:srgbClr val="FF0000"/>
                  </a:solidFill>
                  <a:latin typeface="Calibri" panose="020F0502020204030204"/>
                  <a:ea typeface="宋体" panose="02010600030101010101" pitchFamily="2" charset="-122"/>
                </a:endParaRPr>
              </a:p>
              <a:p>
                <a:pPr lvl="1"/>
                <a:r>
                  <a:rPr lang="zh-CN" altLang="en-US" i="1" dirty="0">
                    <a:solidFill>
                      <a:srgbClr val="FF0000"/>
                    </a:solidFill>
                    <a:latin typeface="Calibri" panose="020F0502020204030204"/>
                    <a:ea typeface="宋体" panose="02010600030101010101" pitchFamily="2" charset="-122"/>
                  </a:rPr>
                  <a:t>       </a:t>
                </a:r>
                <a14:m>
                  <m:oMath xmlns:m="http://schemas.openxmlformats.org/officeDocument/2006/math">
                    <m:r>
                      <a:rPr lang="en-US" altLang="zh-CN" i="1">
                        <a:solidFill>
                          <a:srgbClr val="FF0000"/>
                        </a:solidFill>
                        <a:latin typeface="Cambria Math" panose="02040503050406030204" pitchFamily="18" charset="0"/>
                      </a:rPr>
                      <m:t>𝑎</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0</m:t>
                        </m:r>
                      </m:e>
                    </m:d>
                    <m:r>
                      <a:rPr lang="en-US" altLang="zh-CN" i="1">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1</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𝑎</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1</m:t>
                        </m:r>
                      </m:e>
                    </m:d>
                    <m:r>
                      <a:rPr lang="en-US" altLang="zh-CN" i="1">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1</m:t>
                    </m:r>
                    <m:r>
                      <a:rPr lang="en-US" altLang="zh-CN" i="1">
                        <a:solidFill>
                          <a:srgbClr val="FF0000"/>
                        </a:solidFill>
                        <a:latin typeface="Cambria Math" panose="02040503050406030204" pitchFamily="18" charset="0"/>
                      </a:rPr>
                      <m:t>;</m:t>
                    </m:r>
                  </m:oMath>
                </a14:m>
                <a:endParaRPr lang="en-US" altLang="zh-CN" i="1" dirty="0">
                  <a:solidFill>
                    <a:srgbClr val="FF0000"/>
                  </a:solidFill>
                  <a:latin typeface="Calibri" panose="020F0502020204030204"/>
                  <a:ea typeface="宋体" panose="02010600030101010101" pitchFamily="2" charset="-122"/>
                </a:endParaRPr>
              </a:p>
              <a:p>
                <a:pPr lvl="1"/>
                <a14:m>
                  <m:oMathPara xmlns:m="http://schemas.openxmlformats.org/officeDocument/2006/math">
                    <m:oMathParaPr>
                      <m:jc m:val="left"/>
                    </m:oMathParaPr>
                    <m:oMath xmlns:m="http://schemas.openxmlformats.org/officeDocument/2006/math">
                      <m:r>
                        <a:rPr lang="zh-CN" altLang="en-US"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𝑓𝑜𝑟</m:t>
                      </m:r>
                      <m:r>
                        <a:rPr lang="zh-CN" altLang="en-US"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𝑖</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2</m:t>
                      </m:r>
                      <m:r>
                        <a:rPr lang="en-US" altLang="zh-CN"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𝑡𝑜</m:t>
                      </m:r>
                      <m:r>
                        <a:rPr lang="zh-CN" altLang="en-US"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𝑛</m:t>
                      </m:r>
                      <m:r>
                        <a:rPr lang="zh-CN" altLang="en-US"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𝑑𝑜</m:t>
                      </m:r>
                    </m:oMath>
                  </m:oMathPara>
                </a14:m>
                <a:endParaRPr lang="en-US" altLang="zh-CN" i="1" dirty="0">
                  <a:solidFill>
                    <a:prstClr val="black"/>
                  </a:solidFill>
                  <a:latin typeface="Calibri" panose="020F0502020204030204"/>
                  <a:ea typeface="宋体" panose="02010600030101010101" pitchFamily="2" charset="-122"/>
                </a:endParaRPr>
              </a:p>
              <a:p>
                <a:pPr lvl="1"/>
                <a:r>
                  <a:rPr lang="zh-CN" altLang="en-US" i="1" dirty="0">
                    <a:solidFill>
                      <a:prstClr val="black"/>
                    </a:solidFill>
                    <a:latin typeface="Calibri" panose="020F0502020204030204"/>
                    <a:ea typeface="宋体" panose="02010600030101010101" pitchFamily="2" charset="-122"/>
                  </a:rPr>
                  <a:t>       </a:t>
                </a:r>
                <a14:m>
                  <m:oMath xmlns:m="http://schemas.openxmlformats.org/officeDocument/2006/math">
                    <m:r>
                      <a:rPr lang="zh-CN" altLang="en-US"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𝑓𝑜𝑟</m:t>
                    </m:r>
                    <m:r>
                      <a:rPr lang="en-US" altLang="zh-CN"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𝑗</m:t>
                    </m:r>
                    <m:r>
                      <a:rPr lang="en-US" altLang="zh-CN" i="1">
                        <a:solidFill>
                          <a:prstClr val="black"/>
                        </a:solidFill>
                        <a:latin typeface="Cambria Math" panose="02040503050406030204" pitchFamily="18" charset="0"/>
                      </a:rPr>
                      <m:t> = </m:t>
                    </m:r>
                    <m:r>
                      <a:rPr lang="en-US" altLang="zh-CN" i="1">
                        <a:solidFill>
                          <a:prstClr val="black"/>
                        </a:solidFill>
                        <a:latin typeface="Cambria Math" panose="02040503050406030204" pitchFamily="18" charset="0"/>
                      </a:rPr>
                      <m:t>1</m:t>
                    </m:r>
                    <m:r>
                      <a:rPr lang="en-US" altLang="zh-CN"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𝑡𝑜</m:t>
                    </m:r>
                    <m:r>
                      <a:rPr lang="en-US" altLang="zh-CN"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𝑖</m:t>
                    </m:r>
                    <m:r>
                      <a:rPr lang="en-US" altLang="zh-CN" i="1">
                        <a:solidFill>
                          <a:prstClr val="black"/>
                        </a:solidFill>
                        <a:latin typeface="Cambria Math" panose="02040503050406030204" pitchFamily="18" charset="0"/>
                      </a:rPr>
                      <m:t> </m:t>
                    </m:r>
                    <m:r>
                      <a:rPr lang="en-US" altLang="zh-CN" i="1">
                        <a:solidFill>
                          <a:prstClr val="black"/>
                        </a:solidFill>
                        <a:latin typeface="Cambria Math" panose="02040503050406030204" pitchFamily="18" charset="0"/>
                      </a:rPr>
                      <m:t>𝑑𝑜</m:t>
                    </m:r>
                  </m:oMath>
                </a14:m>
                <a:endParaRPr lang="en-US" altLang="zh-CN" i="1" dirty="0">
                  <a:solidFill>
                    <a:prstClr val="black"/>
                  </a:solidFill>
                  <a:latin typeface="Calibri" panose="020F0502020204030204"/>
                  <a:ea typeface="宋体" panose="02010600030101010101" pitchFamily="2" charset="-122"/>
                </a:endParaRPr>
              </a:p>
              <a:p>
                <a:pPr lvl="1"/>
                <a:r>
                  <a:rPr lang="zh-CN" altLang="en-US" dirty="0">
                    <a:solidFill>
                      <a:prstClr val="black"/>
                    </a:solidFill>
                    <a:latin typeface="Calibri" panose="020F0502020204030204"/>
                    <a:ea typeface="宋体" panose="02010600030101010101" pitchFamily="2" charset="-122"/>
                  </a:rPr>
                  <a:t>               </a:t>
                </a:r>
                <a14:m>
                  <m:oMath xmlns:m="http://schemas.openxmlformats.org/officeDocument/2006/math">
                    <m:r>
                      <a:rPr lang="zh-CN" altLang="en-US" dirty="0">
                        <a:solidFill>
                          <a:prstClr val="black"/>
                        </a:solidFill>
                        <a:latin typeface="Cambria Math" panose="02040503050406030204" pitchFamily="18" charset="0"/>
                      </a:rPr>
                      <m:t>       </m:t>
                    </m:r>
                    <m:r>
                      <m:rPr>
                        <m:nor/>
                      </m:rPr>
                      <a:rPr lang="en-US" altLang="zh-CN" i="1" dirty="0">
                        <a:solidFill>
                          <a:prstClr val="black"/>
                        </a:solidFill>
                        <a:latin typeface="Calibri" panose="020F0502020204030204"/>
                        <a:ea typeface="宋体" panose="02010600030101010101" pitchFamily="2" charset="-122"/>
                      </a:rPr>
                      <m:t>a</m:t>
                    </m:r>
                    <m:r>
                      <m:rPr>
                        <m:nor/>
                      </m:rPr>
                      <a:rPr lang="en-US" altLang="zh-CN" i="1" dirty="0">
                        <a:solidFill>
                          <a:prstClr val="black"/>
                        </a:solidFill>
                        <a:latin typeface="Calibri" panose="020F0502020204030204"/>
                        <a:ea typeface="宋体" panose="02010600030101010101" pitchFamily="2" charset="-122"/>
                      </a:rPr>
                      <m:t>[</m:t>
                    </m:r>
                    <m:r>
                      <m:rPr>
                        <m:nor/>
                      </m:rPr>
                      <a:rPr lang="en-US" altLang="zh-CN" i="1" dirty="0">
                        <a:solidFill>
                          <a:prstClr val="black"/>
                        </a:solidFill>
                        <a:latin typeface="Calibri" panose="020F0502020204030204"/>
                        <a:ea typeface="宋体" panose="02010600030101010101" pitchFamily="2" charset="-122"/>
                      </a:rPr>
                      <m:t>i</m:t>
                    </m:r>
                    <m:r>
                      <m:rPr>
                        <m:nor/>
                      </m:rPr>
                      <a:rPr lang="en-US" altLang="zh-CN" i="1" dirty="0">
                        <a:solidFill>
                          <a:prstClr val="black"/>
                        </a:solidFill>
                        <a:latin typeface="Calibri" panose="020F0502020204030204"/>
                        <a:ea typeface="宋体" panose="02010600030101010101" pitchFamily="2" charset="-122"/>
                      </a:rPr>
                      <m:t>]+ = </m:t>
                    </m:r>
                    <m:r>
                      <m:rPr>
                        <m:nor/>
                      </m:rPr>
                      <a:rPr lang="en-US" altLang="zh-CN" i="1" dirty="0">
                        <a:solidFill>
                          <a:prstClr val="black"/>
                        </a:solidFill>
                        <a:latin typeface="Calibri" panose="020F0502020204030204"/>
                        <a:ea typeface="宋体" panose="02010600030101010101" pitchFamily="2" charset="-122"/>
                      </a:rPr>
                      <m:t>a</m:t>
                    </m:r>
                    <m:r>
                      <m:rPr>
                        <m:nor/>
                      </m:rPr>
                      <a:rPr lang="en-US" altLang="zh-CN" i="1" dirty="0">
                        <a:solidFill>
                          <a:prstClr val="black"/>
                        </a:solidFill>
                        <a:latin typeface="Calibri" panose="020F0502020204030204"/>
                        <a:ea typeface="宋体" panose="02010600030101010101" pitchFamily="2" charset="-122"/>
                      </a:rPr>
                      <m:t>[</m:t>
                    </m:r>
                    <m:r>
                      <m:rPr>
                        <m:nor/>
                      </m:rPr>
                      <a:rPr lang="en-US" altLang="zh-CN" i="1" dirty="0">
                        <a:solidFill>
                          <a:prstClr val="black"/>
                        </a:solidFill>
                        <a:latin typeface="Calibri" panose="020F0502020204030204"/>
                        <a:ea typeface="宋体" panose="02010600030101010101" pitchFamily="2" charset="-122"/>
                      </a:rPr>
                      <m:t>j</m:t>
                    </m:r>
                    <m:r>
                      <m:rPr>
                        <m:nor/>
                      </m:rPr>
                      <a:rPr lang="en-US" altLang="zh-CN" i="1" dirty="0">
                        <a:solidFill>
                          <a:prstClr val="black"/>
                        </a:solidFill>
                        <a:latin typeface="Calibri" panose="020F0502020204030204"/>
                        <a:ea typeface="宋体" panose="02010600030101010101" pitchFamily="2" charset="-122"/>
                      </a:rPr>
                      <m:t> −</m:t>
                    </m:r>
                    <m:r>
                      <m:rPr>
                        <m:nor/>
                      </m:rPr>
                      <a:rPr lang="en-US" altLang="zh-CN" i="1" dirty="0">
                        <a:solidFill>
                          <a:prstClr val="black"/>
                        </a:solidFill>
                        <a:latin typeface="Calibri" panose="020F0502020204030204"/>
                        <a:ea typeface="宋体" panose="02010600030101010101" pitchFamily="2" charset="-122"/>
                      </a:rPr>
                      <m:t>1</m:t>
                    </m:r>
                    <m:r>
                      <m:rPr>
                        <m:nor/>
                      </m:rPr>
                      <a:rPr lang="en-US" altLang="zh-CN" i="1" dirty="0">
                        <a:solidFill>
                          <a:prstClr val="black"/>
                        </a:solidFill>
                        <a:latin typeface="Calibri" panose="020F0502020204030204"/>
                        <a:ea typeface="宋体" panose="02010600030101010101" pitchFamily="2" charset="-122"/>
                      </a:rPr>
                      <m:t>]∗</m:t>
                    </m:r>
                    <m:r>
                      <m:rPr>
                        <m:nor/>
                      </m:rPr>
                      <a:rPr lang="en-US" altLang="zh-CN" i="1" dirty="0">
                        <a:solidFill>
                          <a:prstClr val="black"/>
                        </a:solidFill>
                        <a:latin typeface="Calibri" panose="020F0502020204030204"/>
                        <a:ea typeface="宋体" panose="02010600030101010101" pitchFamily="2" charset="-122"/>
                      </a:rPr>
                      <m:t>a</m:t>
                    </m:r>
                    <m:r>
                      <m:rPr>
                        <m:nor/>
                      </m:rPr>
                      <a:rPr lang="en-US" altLang="zh-CN" i="1" dirty="0">
                        <a:solidFill>
                          <a:prstClr val="black"/>
                        </a:solidFill>
                        <a:latin typeface="Calibri" panose="020F0502020204030204"/>
                        <a:ea typeface="宋体" panose="02010600030101010101" pitchFamily="2" charset="-122"/>
                      </a:rPr>
                      <m:t>[</m:t>
                    </m:r>
                    <m:r>
                      <m:rPr>
                        <m:nor/>
                      </m:rPr>
                      <a:rPr lang="en-US" altLang="zh-CN" i="1" dirty="0">
                        <a:solidFill>
                          <a:prstClr val="black"/>
                        </a:solidFill>
                        <a:latin typeface="Calibri" panose="020F0502020204030204"/>
                        <a:ea typeface="宋体" panose="02010600030101010101" pitchFamily="2" charset="-122"/>
                      </a:rPr>
                      <m:t>i</m:t>
                    </m:r>
                    <m:r>
                      <m:rPr>
                        <m:nor/>
                      </m:rPr>
                      <a:rPr lang="en-US" altLang="zh-CN" i="1" dirty="0">
                        <a:solidFill>
                          <a:prstClr val="black"/>
                        </a:solidFill>
                        <a:latin typeface="Calibri" panose="020F0502020204030204"/>
                        <a:ea typeface="宋体" panose="02010600030101010101" pitchFamily="2" charset="-122"/>
                      </a:rPr>
                      <m:t>−</m:t>
                    </m:r>
                    <m:r>
                      <m:rPr>
                        <m:nor/>
                      </m:rPr>
                      <a:rPr lang="en-US" altLang="zh-CN" i="1" dirty="0">
                        <a:solidFill>
                          <a:prstClr val="black"/>
                        </a:solidFill>
                        <a:latin typeface="Calibri" panose="020F0502020204030204"/>
                        <a:ea typeface="宋体" panose="02010600030101010101" pitchFamily="2" charset="-122"/>
                      </a:rPr>
                      <m:t>j</m:t>
                    </m:r>
                    <m:r>
                      <m:rPr>
                        <m:nor/>
                      </m:rPr>
                      <a:rPr lang="en-US" altLang="zh-CN" i="1" dirty="0">
                        <a:solidFill>
                          <a:prstClr val="black"/>
                        </a:solidFill>
                        <a:latin typeface="Calibri" panose="020F0502020204030204"/>
                        <a:ea typeface="宋体" panose="02010600030101010101" pitchFamily="2" charset="-122"/>
                      </a:rPr>
                      <m:t>]</m:t>
                    </m:r>
                  </m:oMath>
                </a14:m>
                <a:r>
                  <a:rPr lang="en-US" altLang="zh-CN" i="1" dirty="0">
                    <a:solidFill>
                      <a:prstClr val="black"/>
                    </a:solidFill>
                    <a:latin typeface="Calibri" panose="020F0502020204030204"/>
                    <a:ea typeface="宋体" panose="02010600030101010101" pitchFamily="2" charset="-122"/>
                  </a:rPr>
                  <a:t>;</a:t>
                </a:r>
                <a:endParaRPr lang="en-US" altLang="zh-CN" i="1" dirty="0">
                  <a:solidFill>
                    <a:prstClr val="black"/>
                  </a:solidFill>
                  <a:latin typeface="Calibri" panose="020F0502020204030204"/>
                  <a:ea typeface="宋体" panose="02010600030101010101" pitchFamily="2" charset="-122"/>
                </a:endParaRPr>
              </a:p>
              <a:p>
                <a:pPr lvl="1"/>
                <a14:m>
                  <m:oMathPara xmlns:m="http://schemas.openxmlformats.org/officeDocument/2006/math">
                    <m:oMathParaPr>
                      <m:jc m:val="left"/>
                    </m:oMathParaPr>
                    <m:oMath xmlns:m="http://schemas.openxmlformats.org/officeDocument/2006/math">
                      <m:r>
                        <m:rPr>
                          <m:nor/>
                        </m:rPr>
                        <a:rPr lang="zh-CN" altLang="en-US" i="1" dirty="0">
                          <a:solidFill>
                            <a:prstClr val="black"/>
                          </a:solidFill>
                          <a:latin typeface="Calibri" panose="020F0502020204030204"/>
                          <a:ea typeface="宋体" panose="02010600030101010101" pitchFamily="2" charset="-122"/>
                        </a:rPr>
                        <m:t>               </m:t>
                      </m:r>
                      <m:r>
                        <m:rPr>
                          <m:nor/>
                        </m:rPr>
                        <a:rPr lang="en-US" altLang="zh-CN" i="1" dirty="0">
                          <a:solidFill>
                            <a:prstClr val="black"/>
                          </a:solidFill>
                          <a:latin typeface="Calibri" panose="020F0502020204030204"/>
                          <a:ea typeface="宋体" panose="02010600030101010101" pitchFamily="2" charset="-122"/>
                        </a:rPr>
                        <m:t>end</m:t>
                      </m:r>
                      <m:r>
                        <m:rPr>
                          <m:nor/>
                        </m:rPr>
                        <a:rPr lang="en-US" altLang="zh-CN" i="1" dirty="0">
                          <a:solidFill>
                            <a:prstClr val="black"/>
                          </a:solidFill>
                          <a:latin typeface="Calibri" panose="020F0502020204030204"/>
                          <a:ea typeface="宋体" panose="02010600030101010101" pitchFamily="2" charset="-122"/>
                        </a:rPr>
                        <m:t> </m:t>
                      </m:r>
                      <m:r>
                        <m:rPr>
                          <m:nor/>
                        </m:rPr>
                        <a:rPr lang="en-US" altLang="zh-CN" i="1" dirty="0">
                          <a:solidFill>
                            <a:prstClr val="black"/>
                          </a:solidFill>
                          <a:latin typeface="Calibri" panose="020F0502020204030204"/>
                          <a:ea typeface="宋体" panose="02010600030101010101" pitchFamily="2" charset="-122"/>
                        </a:rPr>
                        <m:t>for</m:t>
                      </m:r>
                    </m:oMath>
                  </m:oMathPara>
                </a14:m>
                <a:endParaRPr lang="en-US" altLang="zh-CN" i="1" dirty="0">
                  <a:solidFill>
                    <a:prstClr val="black"/>
                  </a:solidFill>
                  <a:latin typeface="Calibri" panose="020F0502020204030204"/>
                  <a:ea typeface="宋体" panose="02010600030101010101" pitchFamily="2" charset="-122"/>
                </a:endParaRPr>
              </a:p>
              <a:p>
                <a:pPr lvl="1"/>
                <a14:m>
                  <m:oMathPara xmlns:m="http://schemas.openxmlformats.org/officeDocument/2006/math">
                    <m:oMathParaPr>
                      <m:jc m:val="left"/>
                    </m:oMathParaPr>
                    <m:oMath xmlns:m="http://schemas.openxmlformats.org/officeDocument/2006/math">
                      <m:r>
                        <m:rPr>
                          <m:nor/>
                        </m:rPr>
                        <a:rPr lang="zh-CN" altLang="en-US" i="1" dirty="0">
                          <a:solidFill>
                            <a:prstClr val="black"/>
                          </a:solidFill>
                          <a:latin typeface="Calibri" panose="020F0502020204030204"/>
                          <a:ea typeface="宋体" panose="02010600030101010101" pitchFamily="2" charset="-122"/>
                        </a:rPr>
                        <m:t>       </m:t>
                      </m:r>
                      <m:r>
                        <m:rPr>
                          <m:nor/>
                        </m:rPr>
                        <a:rPr lang="en-US" altLang="zh-CN" i="1" dirty="0">
                          <a:solidFill>
                            <a:prstClr val="black"/>
                          </a:solidFill>
                          <a:latin typeface="Calibri" panose="020F0502020204030204"/>
                          <a:ea typeface="宋体" panose="02010600030101010101" pitchFamily="2" charset="-122"/>
                        </a:rPr>
                        <m:t>end</m:t>
                      </m:r>
                      <m:r>
                        <m:rPr>
                          <m:nor/>
                        </m:rPr>
                        <a:rPr lang="en-US" altLang="zh-CN" i="1" dirty="0">
                          <a:solidFill>
                            <a:prstClr val="black"/>
                          </a:solidFill>
                          <a:latin typeface="Calibri" panose="020F0502020204030204"/>
                          <a:ea typeface="宋体" panose="02010600030101010101" pitchFamily="2" charset="-122"/>
                        </a:rPr>
                        <m:t> </m:t>
                      </m:r>
                      <m:r>
                        <m:rPr>
                          <m:nor/>
                        </m:rPr>
                        <a:rPr lang="en-US" altLang="zh-CN" i="1" dirty="0">
                          <a:solidFill>
                            <a:prstClr val="black"/>
                          </a:solidFill>
                          <a:latin typeface="Calibri" panose="020F0502020204030204"/>
                          <a:ea typeface="宋体" panose="02010600030101010101" pitchFamily="2" charset="-122"/>
                        </a:rPr>
                        <m:t>for</m:t>
                      </m:r>
                    </m:oMath>
                  </m:oMathPara>
                </a14:m>
                <a:endParaRPr lang="en-US" altLang="zh-CN" i="1" dirty="0">
                  <a:solidFill>
                    <a:prstClr val="black"/>
                  </a:solidFill>
                  <a:latin typeface="Calibri" panose="020F0502020204030204"/>
                  <a:ea typeface="宋体" panose="02010600030101010101" pitchFamily="2" charset="-122"/>
                </a:endParaRPr>
              </a:p>
              <a:p>
                <a:pPr lvl="1"/>
                <a:r>
                  <a:rPr lang="zh-CN" altLang="en-US" dirty="0">
                    <a:solidFill>
                      <a:prstClr val="black"/>
                    </a:solidFill>
                    <a:latin typeface="Calibri" panose="020F0502020204030204"/>
                    <a:ea typeface="宋体" panose="02010600030101010101" pitchFamily="2" charset="-122"/>
                  </a:rPr>
                  <a:t>       </a:t>
                </a:r>
                <a14:m>
                  <m:oMath xmlns:m="http://schemas.openxmlformats.org/officeDocument/2006/math">
                    <m:r>
                      <m:rPr>
                        <m:nor/>
                      </m:rPr>
                      <a:rPr lang="en-US" altLang="zh-CN" i="1" dirty="0">
                        <a:solidFill>
                          <a:prstClr val="black"/>
                        </a:solidFill>
                        <a:latin typeface="Calibri" panose="020F0502020204030204"/>
                        <a:ea typeface="宋体" panose="02010600030101010101" pitchFamily="2" charset="-122"/>
                      </a:rPr>
                      <m:t>return</m:t>
                    </m:r>
                    <m:r>
                      <m:rPr>
                        <m:nor/>
                      </m:rPr>
                      <a:rPr lang="en-US" altLang="zh-CN" i="1" dirty="0">
                        <a:solidFill>
                          <a:prstClr val="black"/>
                        </a:solidFill>
                        <a:latin typeface="Calibri" panose="020F0502020204030204"/>
                        <a:ea typeface="宋体" panose="02010600030101010101" pitchFamily="2" charset="-122"/>
                      </a:rPr>
                      <m:t> </m:t>
                    </m:r>
                    <m:r>
                      <m:rPr>
                        <m:nor/>
                      </m:rPr>
                      <a:rPr lang="en-US" altLang="zh-CN" i="1" dirty="0">
                        <a:solidFill>
                          <a:prstClr val="black"/>
                        </a:solidFill>
                        <a:latin typeface="Calibri" panose="020F0502020204030204"/>
                        <a:ea typeface="宋体" panose="02010600030101010101" pitchFamily="2" charset="-122"/>
                      </a:rPr>
                      <m:t>a</m:t>
                    </m:r>
                    <m:r>
                      <m:rPr>
                        <m:nor/>
                      </m:rPr>
                      <a:rPr lang="en-US" altLang="zh-CN" i="1" dirty="0">
                        <a:solidFill>
                          <a:prstClr val="black"/>
                        </a:solidFill>
                        <a:latin typeface="Calibri" panose="020F0502020204030204"/>
                        <a:ea typeface="宋体" panose="02010600030101010101" pitchFamily="2" charset="-122"/>
                      </a:rPr>
                      <m:t>[</m:t>
                    </m:r>
                    <m:r>
                      <m:rPr>
                        <m:nor/>
                      </m:rPr>
                      <a:rPr lang="en-US" altLang="zh-CN" i="1" dirty="0">
                        <a:solidFill>
                          <a:prstClr val="black"/>
                        </a:solidFill>
                        <a:latin typeface="Calibri" panose="020F0502020204030204"/>
                        <a:ea typeface="宋体" panose="02010600030101010101" pitchFamily="2" charset="-122"/>
                      </a:rPr>
                      <m:t>n</m:t>
                    </m:r>
                    <m:r>
                      <m:rPr>
                        <m:nor/>
                      </m:rPr>
                      <a:rPr lang="en-US" altLang="zh-CN" i="1" dirty="0">
                        <a:solidFill>
                          <a:prstClr val="black"/>
                        </a:solidFill>
                        <a:latin typeface="Calibri" panose="020F0502020204030204"/>
                        <a:ea typeface="宋体" panose="02010600030101010101" pitchFamily="2" charset="-122"/>
                      </a:rPr>
                      <m:t>]; </m:t>
                    </m:r>
                  </m:oMath>
                </a14:m>
                <a:endParaRPr lang="en-US" altLang="zh-CN" b="1" dirty="0">
                  <a:solidFill>
                    <a:prstClr val="black"/>
                  </a:solidFill>
                  <a:latin typeface="Calibri" panose="020F0502020204030204"/>
                  <a:ea typeface="宋体" panose="02010600030101010101" pitchFamily="2" charset="-122"/>
                </a:endParaRPr>
              </a:p>
              <a:p>
                <a:br>
                  <a:rPr lang="en-US" altLang="zh-CN" b="1" dirty="0">
                    <a:solidFill>
                      <a:prstClr val="black"/>
                    </a:solidFill>
                    <a:latin typeface="Calibri" panose="020F0502020204030204"/>
                    <a:ea typeface="宋体" panose="02010600030101010101" pitchFamily="2" charset="-122"/>
                  </a:rPr>
                </a:br>
                <a:endParaRPr lang="en-US" altLang="zh-CN" b="1" dirty="0">
                  <a:solidFill>
                    <a:prstClr val="black"/>
                  </a:solidFill>
                  <a:latin typeface="Calibri" panose="020F0502020204030204"/>
                  <a:ea typeface="宋体" panose="02010600030101010101" pitchFamily="2" charset="-122"/>
                </a:endParaRPr>
              </a:p>
              <a:p>
                <a:endParaRPr lang="en-US" altLang="zh-CN" dirty="0">
                  <a:solidFill>
                    <a:prstClr val="black"/>
                  </a:solidFill>
                  <a:latin typeface="Calibri" panose="020F0502020204030204"/>
                  <a:ea typeface="宋体" panose="02010600030101010101" pitchFamily="2" charset="-122"/>
                </a:endParaRPr>
              </a:p>
            </p:txBody>
          </p:sp>
        </mc:Choice>
        <mc:Fallback>
          <p:sp>
            <p:nvSpPr>
              <p:cNvPr id="37" name="文本框 36"/>
              <p:cNvSpPr txBox="1">
                <a:spLocks noRot="1" noChangeAspect="1" noMove="1" noResize="1" noEditPoints="1" noAdjustHandles="1" noChangeArrowheads="1" noChangeShapeType="1" noTextEdit="1"/>
              </p:cNvSpPr>
              <p:nvPr/>
            </p:nvSpPr>
            <p:spPr>
              <a:xfrm>
                <a:off x="1793298" y="888454"/>
                <a:ext cx="8368133" cy="6638099"/>
              </a:xfrm>
              <a:prstGeom prst="rect">
                <a:avLst/>
              </a:prstGeom>
              <a:blipFill rotWithShape="1">
                <a:blip r:embed="rId1"/>
                <a:stretch>
                  <a:fillRect l="-1" t="-1" r="2" b="-1073"/>
                </a:stretch>
              </a:blipFill>
            </p:spPr>
            <p:txBody>
              <a:bodyPr/>
              <a:lstStyle/>
              <a:p>
                <a:r>
                  <a:rPr lang="zh-CN" altLang="en-US">
                    <a:noFill/>
                  </a:rPr>
                  <a:t> </a:t>
                </a:r>
              </a:p>
            </p:txBody>
          </p:sp>
        </mc:Fallback>
      </mc:AlternateContent>
      <p:sp>
        <p:nvSpPr>
          <p:cNvPr id="31" name="矩形 30"/>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32" name="直接连接符 31"/>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89115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4</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7610367"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6</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矩形 74"/>
          <p:cNvSpPr/>
          <p:nvPr/>
        </p:nvSpPr>
        <p:spPr>
          <a:xfrm>
            <a:off x="3536479" y="118005"/>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76" name="文本框 75"/>
          <p:cNvSpPr txBox="1"/>
          <p:nvPr/>
        </p:nvSpPr>
        <p:spPr>
          <a:xfrm>
            <a:off x="3538575"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7" name="文本框 36"/>
              <p:cNvSpPr txBox="1"/>
              <p:nvPr/>
            </p:nvSpPr>
            <p:spPr>
              <a:xfrm>
                <a:off x="1793298" y="888454"/>
                <a:ext cx="8368133" cy="4087529"/>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正确性证明：</a:t>
                </a:r>
                <a:endParaRPr lang="en-US" altLang="zh-CN" b="1" dirty="0">
                  <a:solidFill>
                    <a:prstClr val="black"/>
                  </a:solidFill>
                  <a:latin typeface="Calibri" panose="020F0502020204030204"/>
                  <a:ea typeface="宋体" panose="02010600030101010101" pitchFamily="2" charset="-122"/>
                </a:endParaRPr>
              </a:p>
              <a:p>
                <a:r>
                  <a:rPr lang="en-US" altLang="zh-CN" dirty="0">
                    <a:solidFill>
                      <a:prstClr val="black"/>
                    </a:solidFill>
                    <a:latin typeface="Calibri" panose="020F0502020204030204"/>
                    <a:ea typeface="宋体" panose="02010600030101010101" pitchFamily="2" charset="-122"/>
                  </a:rPr>
                  <a:t>(1) </a:t>
                </a:r>
                <a:r>
                  <a:rPr lang="zh-CN" altLang="en-US" dirty="0">
                    <a:solidFill>
                      <a:prstClr val="black"/>
                    </a:solidFill>
                    <a:latin typeface="Calibri" panose="020F0502020204030204"/>
                    <a:ea typeface="宋体" panose="02010600030101010101" pitchFamily="2" charset="-122"/>
                  </a:rPr>
                  <a:t>如果是空树，那么能得到的二叉搜索树个数为 </a:t>
                </a:r>
                <a:r>
                  <a:rPr lang="en-US" altLang="zh-CN" dirty="0">
                    <a:solidFill>
                      <a:prstClr val="black"/>
                    </a:solidFill>
                    <a:latin typeface="Calibri" panose="020F0502020204030204"/>
                    <a:ea typeface="宋体" panose="02010600030101010101" pitchFamily="2" charset="-122"/>
                  </a:rPr>
                  <a:t>1</a:t>
                </a:r>
                <a:r>
                  <a:rPr lang="zh-CN" altLang="en-US" dirty="0">
                    <a:solidFill>
                      <a:prstClr val="black"/>
                    </a:solidFill>
                    <a:latin typeface="Calibri" panose="020F0502020204030204"/>
                    <a:ea typeface="宋体" panose="02010600030101010101" pitchFamily="2" charset="-122"/>
                  </a:rPr>
                  <a:t>，正确。</a:t>
                </a:r>
                <a:br>
                  <a:rPr lang="zh-CN" altLang="en-US" dirty="0">
                    <a:solidFill>
                      <a:prstClr val="black"/>
                    </a:solidFill>
                    <a:latin typeface="Calibri" panose="020F0502020204030204"/>
                    <a:ea typeface="宋体" panose="02010600030101010101" pitchFamily="2" charset="-122"/>
                  </a:rPr>
                </a:br>
                <a:r>
                  <a:rPr lang="en-US" altLang="zh-CN" dirty="0">
                    <a:solidFill>
                      <a:prstClr val="black"/>
                    </a:solidFill>
                    <a:latin typeface="Calibri" panose="020F0502020204030204"/>
                    <a:ea typeface="宋体" panose="02010600030101010101" pitchFamily="2" charset="-122"/>
                  </a:rPr>
                  <a:t>(2) </a:t>
                </a:r>
                <a:r>
                  <a:rPr lang="zh-CN" altLang="en-US" dirty="0">
                    <a:solidFill>
                      <a:prstClr val="black"/>
                    </a:solidFill>
                    <a:latin typeface="Calibri" panose="020F0502020204030204"/>
                    <a:ea typeface="宋体" panose="02010600030101010101" pitchFamily="2" charset="-122"/>
                  </a:rPr>
                  <a:t>如果是只有一个节点，能得到的二叉搜索树的个数为 </a:t>
                </a:r>
                <a:r>
                  <a:rPr lang="en-US" altLang="zh-CN" dirty="0">
                    <a:solidFill>
                      <a:prstClr val="black"/>
                    </a:solidFill>
                    <a:latin typeface="Calibri" panose="020F0502020204030204"/>
                    <a:ea typeface="宋体" panose="02010600030101010101" pitchFamily="2" charset="-122"/>
                  </a:rPr>
                  <a:t>1</a:t>
                </a:r>
                <a:r>
                  <a:rPr lang="zh-CN" altLang="en-US" dirty="0">
                    <a:solidFill>
                      <a:prstClr val="black"/>
                    </a:solidFill>
                    <a:latin typeface="Calibri" panose="020F0502020204030204"/>
                    <a:ea typeface="宋体" panose="02010600030101010101" pitchFamily="2" charset="-122"/>
                  </a:rPr>
                  <a:t>，正确。</a:t>
                </a:r>
                <a:br>
                  <a:rPr lang="zh-CN" altLang="en-US" dirty="0">
                    <a:solidFill>
                      <a:prstClr val="black"/>
                    </a:solidFill>
                    <a:latin typeface="Calibri" panose="020F0502020204030204"/>
                    <a:ea typeface="宋体" panose="02010600030101010101" pitchFamily="2" charset="-122"/>
                  </a:rPr>
                </a:br>
                <a:r>
                  <a:rPr lang="en-US" altLang="zh-CN" dirty="0">
                    <a:solidFill>
                      <a:prstClr val="black"/>
                    </a:solidFill>
                    <a:latin typeface="Calibri" panose="020F0502020204030204"/>
                    <a:ea typeface="宋体" panose="02010600030101010101" pitchFamily="2" charset="-122"/>
                  </a:rPr>
                  <a:t>(3) </a:t>
                </a:r>
                <a:r>
                  <a:rPr lang="zh-CN" altLang="en-US" dirty="0">
                    <a:solidFill>
                      <a:prstClr val="black"/>
                    </a:solidFill>
                    <a:latin typeface="Calibri" panose="020F0502020204030204"/>
                    <a:ea typeface="宋体" panose="02010600030101010101" pitchFamily="2" charset="-122"/>
                  </a:rPr>
                  <a:t>如果有 </a:t>
                </a:r>
                <a:r>
                  <a:rPr lang="en-US" altLang="zh-CN" dirty="0" err="1">
                    <a:solidFill>
                      <a:prstClr val="black"/>
                    </a:solidFill>
                    <a:latin typeface="Calibri" panose="020F0502020204030204"/>
                    <a:ea typeface="宋体" panose="02010600030101010101" pitchFamily="2" charset="-122"/>
                  </a:rPr>
                  <a:t>i</a:t>
                </a:r>
                <a:r>
                  <a:rPr lang="en-US" altLang="zh-CN" dirty="0">
                    <a:solidFill>
                      <a:prstClr val="black"/>
                    </a:solidFill>
                    <a:latin typeface="Calibri" panose="020F0502020204030204"/>
                    <a:ea typeface="宋体" panose="02010600030101010101" pitchFamily="2" charset="-122"/>
                  </a:rPr>
                  <a:t> </a:t>
                </a:r>
                <a:r>
                  <a:rPr lang="zh-CN" altLang="en-US" dirty="0">
                    <a:solidFill>
                      <a:prstClr val="black"/>
                    </a:solidFill>
                    <a:latin typeface="Calibri" panose="020F0502020204030204"/>
                    <a:ea typeface="宋体" panose="02010600030101010101" pitchFamily="2" charset="-122"/>
                  </a:rPr>
                  <a:t>个节点，选第 </a:t>
                </a:r>
                <a:r>
                  <a:rPr lang="en-US" altLang="zh-CN" dirty="0">
                    <a:solidFill>
                      <a:prstClr val="black"/>
                    </a:solidFill>
                    <a:latin typeface="Calibri" panose="020F0502020204030204"/>
                    <a:ea typeface="宋体" panose="02010600030101010101" pitchFamily="2" charset="-122"/>
                  </a:rPr>
                  <a:t>j </a:t>
                </a:r>
                <a:r>
                  <a:rPr lang="zh-CN" altLang="en-US" dirty="0">
                    <a:solidFill>
                      <a:prstClr val="black"/>
                    </a:solidFill>
                    <a:latin typeface="Calibri" panose="020F0502020204030204"/>
                    <a:ea typeface="宋体" panose="02010600030101010101" pitchFamily="2" charset="-122"/>
                  </a:rPr>
                  <a:t>个为根节点时产生的二叉搜索树的数量等于左子树的个数乘右子树个数，而左子树可能的个数为以</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1~(j-1) </a:t>
                </a:r>
                <a:r>
                  <a:rPr lang="zh-CN" altLang="en-US" dirty="0">
                    <a:solidFill>
                      <a:prstClr val="black"/>
                    </a:solidFill>
                    <a:latin typeface="Calibri" panose="020F0502020204030204"/>
                    <a:ea typeface="宋体" panose="02010600030101010101" pitchFamily="2" charset="-122"/>
                  </a:rPr>
                  <a:t>为根节点时产生的二叉搜索树的数目，右子树可能的个数为以</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a:t>
                </a:r>
                <a:r>
                  <a:rPr lang="en-US" altLang="zh-CN" dirty="0" err="1">
                    <a:solidFill>
                      <a:prstClr val="black"/>
                    </a:solidFill>
                    <a:latin typeface="Segoe UI" panose="020B0502040204020203" pitchFamily="34" charset="0"/>
                    <a:ea typeface="宋体" panose="02010600030101010101" pitchFamily="2" charset="-122"/>
                    <a:cs typeface="Segoe UI" panose="020B0502040204020203" pitchFamily="34" charset="0"/>
                  </a:rPr>
                  <a:t>i</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-j) </a:t>
                </a:r>
                <a:r>
                  <a:rPr lang="zh-CN" altLang="en-US" dirty="0">
                    <a:solidFill>
                      <a:prstClr val="black"/>
                    </a:solidFill>
                    <a:latin typeface="Calibri" panose="020F0502020204030204"/>
                    <a:ea typeface="宋体" panose="02010600030101010101" pitchFamily="2" charset="-122"/>
                  </a:rPr>
                  <a:t>为根节点时产生的二叉搜索树的数目。分别以每个 </a:t>
                </a:r>
                <a:r>
                  <a:rPr lang="en-US" altLang="zh-CN" dirty="0">
                    <a:solidFill>
                      <a:prstClr val="black"/>
                    </a:solidFill>
                    <a:latin typeface="Calibri" panose="020F0502020204030204"/>
                    <a:ea typeface="宋体" panose="02010600030101010101" pitchFamily="2" charset="-122"/>
                  </a:rPr>
                  <a:t>j </a:t>
                </a:r>
                <a:r>
                  <a:rPr lang="zh-CN" altLang="en-US" dirty="0">
                    <a:solidFill>
                      <a:prstClr val="black"/>
                    </a:solidFill>
                    <a:latin typeface="Calibri" panose="020F0502020204030204"/>
                    <a:ea typeface="宋体" panose="02010600030101010101" pitchFamily="2" charset="-122"/>
                  </a:rPr>
                  <a:t>做为根节点然后求和就得到以</a:t>
                </a:r>
                <a:r>
                  <a:rPr lang="en-US" altLang="zh-CN" dirty="0">
                    <a:solidFill>
                      <a:prstClr val="black"/>
                    </a:solidFill>
                    <a:latin typeface="Segoe UI" panose="020B0502040204020203" pitchFamily="34" charset="0"/>
                    <a:ea typeface="宋体" panose="02010600030101010101" pitchFamily="2" charset="-122"/>
                    <a:cs typeface="Segoe UI" panose="020B0502040204020203" pitchFamily="34" charset="0"/>
                  </a:rPr>
                  <a:t>1~i</a:t>
                </a:r>
                <a:r>
                  <a:rPr lang="zh-CN" altLang="en-US" dirty="0">
                    <a:solidFill>
                      <a:prstClr val="black"/>
                    </a:solidFill>
                    <a:latin typeface="Calibri" panose="020F0502020204030204"/>
                    <a:ea typeface="宋体" panose="02010600030101010101" pitchFamily="2" charset="-122"/>
                  </a:rPr>
                  <a:t>为节点组成的二叉搜索树的数目。</a:t>
                </a:r>
                <a:endParaRPr lang="en-US" altLang="zh-CN" dirty="0">
                  <a:solidFill>
                    <a:prstClr val="black"/>
                  </a:solidFill>
                  <a:latin typeface="Calibri" panose="020F0502020204030204"/>
                  <a:ea typeface="宋体" panose="02010600030101010101" pitchFamily="2" charset="-122"/>
                </a:endParaRPr>
              </a:p>
              <a:p>
                <a:endParaRPr lang="en-US" altLang="zh-CN" dirty="0">
                  <a:solidFill>
                    <a:prstClr val="black"/>
                  </a:solidFill>
                  <a:latin typeface="Calibri" panose="020F0502020204030204"/>
                  <a:ea typeface="宋体" panose="02010600030101010101" pitchFamily="2" charset="-122"/>
                </a:endParaRPr>
              </a:p>
              <a:p>
                <a:r>
                  <a:rPr lang="zh-CN" altLang="en-US" b="1" dirty="0">
                    <a:solidFill>
                      <a:prstClr val="black"/>
                    </a:solidFill>
                    <a:latin typeface="Calibri" panose="020F0502020204030204"/>
                    <a:ea typeface="宋体" panose="02010600030101010101" pitchFamily="2" charset="-122"/>
                  </a:rPr>
                  <a:t>时间复杂度：</a:t>
                </a:r>
                <a:endParaRPr lang="en-US" altLang="zh-CN" b="1" dirty="0">
                  <a:solidFill>
                    <a:prstClr val="black"/>
                  </a:solidFill>
                  <a:latin typeface="Calibri" panose="020F0502020204030204"/>
                  <a:ea typeface="宋体" panose="02010600030101010101" pitchFamily="2" charset="-122"/>
                </a:endParaRPr>
              </a:p>
              <a:p>
                <a14:m>
                  <m:oMath xmlns:m="http://schemas.openxmlformats.org/officeDocument/2006/math">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𝑛</m:t>
                        </m:r>
                      </m:e>
                    </m:d>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zh-CN" altLang="en-US" i="1">
                        <a:solidFill>
                          <a:prstClr val="black"/>
                        </a:solidFill>
                        <a:latin typeface="Cambria Math" panose="02040503050406030204" pitchFamily="18" charset="0"/>
                        <a:cs typeface="Times New Roman" panose="02020603050405020304" pitchFamily="18" charset="0"/>
                      </a:rPr>
                      <m:t> </m:t>
                    </m:r>
                    <m:nary>
                      <m:naryPr>
                        <m:chr m:val="∑"/>
                        <m:ctrlP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𝑛</m:t>
                        </m:r>
                      </m:sup>
                      <m:e>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i="1">
                            <a:solidFill>
                              <a:prstClr val="black"/>
                            </a:solidFill>
                            <a:latin typeface="Cambria Math" panose="02040503050406030204" pitchFamily="18" charset="0"/>
                            <a:cs typeface="Times New Roman" panose="02020603050405020304" pitchFamily="18" charset="0"/>
                          </a:rPr>
                          <m:t>∗</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𝑛</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e>
                    </m:nary>
                  </m:oMath>
                </a14:m>
                <a: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solidFill>
                      <a:prstClr val="black"/>
                    </a:solidFill>
                    <a:latin typeface="Calibri" panose="020F0502020204030204"/>
                    <a:ea typeface="宋体" panose="02010600030101010101" pitchFamily="2" charset="-122"/>
                  </a:rPr>
                  <a:t> </a:t>
                </a:r>
                <a14:m>
                  <m:oMath xmlns:m="http://schemas.openxmlformats.org/officeDocument/2006/math">
                    <m:r>
                      <a:rPr lang="en-US" altLang="zh-CN" i="1">
                        <a:solidFill>
                          <a:prstClr val="black"/>
                        </a:solidFill>
                        <a:latin typeface="Cambria Math" panose="02040503050406030204" pitchFamily="18" charset="0"/>
                      </a:rPr>
                      <m:t>𝑂</m:t>
                    </m:r>
                    <m:d>
                      <m:dPr>
                        <m:ctrlPr>
                          <a:rPr lang="en-US" altLang="zh-CN" i="1">
                            <a:solidFill>
                              <a:prstClr val="black"/>
                            </a:solidFill>
                            <a:latin typeface="Cambria Math" panose="02040503050406030204" pitchFamily="18" charset="0"/>
                          </a:rPr>
                        </m:ctrlPr>
                      </m:dPr>
                      <m:e>
                        <m:sSup>
                          <m:sSupPr>
                            <m:ctrlPr>
                              <a:rPr lang="en-US" altLang="zh-CN" i="1">
                                <a:solidFill>
                                  <a:prstClr val="black"/>
                                </a:solidFill>
                                <a:latin typeface="Cambria Math" panose="02040503050406030204" pitchFamily="18" charset="0"/>
                              </a:rPr>
                            </m:ctrlPr>
                          </m:sSupPr>
                          <m:e>
                            <m:r>
                              <a:rPr lang="en-US" altLang="zh-CN" i="1">
                                <a:solidFill>
                                  <a:prstClr val="black"/>
                                </a:solidFill>
                                <a:latin typeface="Cambria Math" panose="02040503050406030204" pitchFamily="18" charset="0"/>
                              </a:rPr>
                              <m:t>𝑁</m:t>
                            </m:r>
                          </m:e>
                          <m:sup>
                            <m:r>
                              <a:rPr lang="en-US" altLang="zh-CN" i="1">
                                <a:solidFill>
                                  <a:prstClr val="black"/>
                                </a:solidFill>
                                <a:latin typeface="Cambria Math" panose="02040503050406030204" pitchFamily="18" charset="0"/>
                              </a:rPr>
                              <m:t>2</m:t>
                            </m:r>
                          </m:sup>
                        </m:sSup>
                      </m:e>
                    </m:d>
                  </m:oMath>
                </a14:m>
                <a:endParaRPr lang="en-US" altLang="zh-CN" dirty="0">
                  <a:solidFill>
                    <a:prstClr val="black"/>
                  </a:solidFill>
                  <a:latin typeface="Calibri" panose="020F0502020204030204"/>
                  <a:ea typeface="宋体" panose="02010600030101010101" pitchFamily="2" charset="-122"/>
                </a:endParaRPr>
              </a:p>
              <a:p>
                <a:endParaRPr lang="en-US" altLang="zh-CN" b="1" dirty="0">
                  <a:solidFill>
                    <a:prstClr val="black"/>
                  </a:solidFill>
                  <a:latin typeface="Cambria Math" panose="02040503050406030204" pitchFamily="18" charset="0"/>
                  <a:ea typeface="Cambria Math" panose="02040503050406030204" pitchFamily="18" charset="0"/>
                </a:endParaRPr>
              </a:p>
              <a:p>
                <a14:m>
                  <m:oMath xmlns:m="http://schemas.openxmlformats.org/officeDocument/2006/math">
                    <m:r>
                      <a:rPr lang="en-US" altLang="zh-CN" i="1">
                        <a:solidFill>
                          <a:prstClr val="black"/>
                        </a:solidFill>
                        <a:latin typeface="Cambria Math" panose="02040503050406030204" pitchFamily="18" charset="0"/>
                        <a:ea typeface="Cambria Math" panose="02040503050406030204" pitchFamily="18" charset="0"/>
                      </a:rPr>
                      <m:t>𝑓</m:t>
                    </m:r>
                    <m:d>
                      <m:dPr>
                        <m:ctrlPr>
                          <a:rPr lang="en-US" altLang="zh-CN" i="1">
                            <a:solidFill>
                              <a:prstClr val="black"/>
                            </a:solidFill>
                            <a:latin typeface="Cambria Math" panose="02040503050406030204" pitchFamily="18" charset="0"/>
                            <a:ea typeface="Cambria Math" panose="02040503050406030204" pitchFamily="18" charset="0"/>
                          </a:rPr>
                        </m:ctrlPr>
                      </m:dPr>
                      <m:e>
                        <m:r>
                          <a:rPr lang="en-US" altLang="zh-CN" i="1">
                            <a:solidFill>
                              <a:prstClr val="black"/>
                            </a:solidFill>
                            <a:latin typeface="Cambria Math" panose="02040503050406030204" pitchFamily="18" charset="0"/>
                            <a:ea typeface="Cambria Math" panose="02040503050406030204" pitchFamily="18" charset="0"/>
                          </a:rPr>
                          <m:t>𝑛</m:t>
                        </m:r>
                      </m:e>
                    </m:d>
                    <m:r>
                      <a:rPr lang="en-US" altLang="zh-CN" i="1">
                        <a:solidFill>
                          <a:prstClr val="black"/>
                        </a:solidFill>
                        <a:latin typeface="Cambria Math" panose="02040503050406030204" pitchFamily="18" charset="0"/>
                        <a:ea typeface="Cambria Math" panose="02040503050406030204" pitchFamily="18" charset="0"/>
                      </a:rPr>
                      <m:t>=</m:t>
                    </m:r>
                    <m:f>
                      <m:fPr>
                        <m:ctrlPr>
                          <a:rPr lang="en-US" altLang="zh-CN" i="1">
                            <a:solidFill>
                              <a:prstClr val="black"/>
                            </a:solidFill>
                            <a:latin typeface="Cambria Math" panose="02040503050406030204" pitchFamily="18" charset="0"/>
                            <a:ea typeface="Cambria Math" panose="02040503050406030204" pitchFamily="18" charset="0"/>
                          </a:rPr>
                        </m:ctrlPr>
                      </m:fPr>
                      <m:num>
                        <m:r>
                          <a:rPr lang="en-US" altLang="zh-CN" i="1">
                            <a:solidFill>
                              <a:prstClr val="black"/>
                            </a:solidFill>
                            <a:latin typeface="Cambria Math" panose="02040503050406030204" pitchFamily="18" charset="0"/>
                            <a:ea typeface="Cambria Math" panose="02040503050406030204" pitchFamily="18" charset="0"/>
                          </a:rPr>
                          <m:t>4</m:t>
                        </m:r>
                        <m:r>
                          <a:rPr lang="en-US" altLang="zh-CN" i="1">
                            <a:solidFill>
                              <a:prstClr val="black"/>
                            </a:solidFill>
                            <a:latin typeface="Cambria Math" panose="02040503050406030204" pitchFamily="18" charset="0"/>
                            <a:ea typeface="Cambria Math" panose="02040503050406030204" pitchFamily="18" charset="0"/>
                          </a:rPr>
                          <m:t>𝑛</m:t>
                        </m:r>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2</m:t>
                        </m:r>
                      </m:num>
                      <m:den>
                        <m:r>
                          <a:rPr lang="en-US" altLang="zh-CN" i="1">
                            <a:solidFill>
                              <a:prstClr val="black"/>
                            </a:solidFill>
                            <a:latin typeface="Cambria Math" panose="02040503050406030204" pitchFamily="18" charset="0"/>
                            <a:ea typeface="Cambria Math" panose="02040503050406030204" pitchFamily="18" charset="0"/>
                          </a:rPr>
                          <m:t>𝑛</m:t>
                        </m:r>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1</m:t>
                        </m:r>
                      </m:den>
                    </m:f>
                    <m:r>
                      <a:rPr lang="zh-CN" altLang="en-US"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𝑓</m:t>
                    </m:r>
                    <m:d>
                      <m:dPr>
                        <m:ctrlPr>
                          <a:rPr lang="en-US" altLang="zh-CN" i="1">
                            <a:solidFill>
                              <a:prstClr val="black"/>
                            </a:solidFill>
                            <a:latin typeface="Cambria Math" panose="02040503050406030204" pitchFamily="18" charset="0"/>
                            <a:ea typeface="Cambria Math" panose="02040503050406030204" pitchFamily="18" charset="0"/>
                          </a:rPr>
                        </m:ctrlPr>
                      </m:dPr>
                      <m:e>
                        <m:r>
                          <a:rPr lang="en-US" altLang="zh-CN" i="1">
                            <a:solidFill>
                              <a:prstClr val="black"/>
                            </a:solidFill>
                            <a:latin typeface="Cambria Math" panose="02040503050406030204" pitchFamily="18" charset="0"/>
                            <a:ea typeface="Cambria Math" panose="02040503050406030204" pitchFamily="18" charset="0"/>
                          </a:rPr>
                          <m:t>𝑛</m:t>
                        </m:r>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1</m:t>
                        </m:r>
                      </m:e>
                    </m:d>
                  </m:oMath>
                </a14:m>
                <a:r>
                  <a:rPr lang="en-US" altLang="zh-CN" dirty="0">
                    <a:solidFill>
                      <a:prstClr val="black"/>
                    </a:solidFill>
                    <a:latin typeface="Cambria Math" panose="02040503050406030204" pitchFamily="18" charset="0"/>
                    <a:ea typeface="Cambria Math" panose="02040503050406030204" pitchFamily="18" charset="0"/>
                  </a:rPr>
                  <a:t>		</a:t>
                </a:r>
                <a:r>
                  <a:rPr lang="zh-CN" altLang="en-US" dirty="0">
                    <a:solidFill>
                      <a:prstClr val="black"/>
                    </a:solidFill>
                    <a:latin typeface="Cambria Math" panose="02040503050406030204" pitchFamily="18" charset="0"/>
                    <a:ea typeface="Cambria Math" panose="02040503050406030204" pitchFamily="18" charset="0"/>
                  </a:rPr>
                  <a:t> </a:t>
                </a:r>
                <a14:m>
                  <m:oMath xmlns:m="http://schemas.openxmlformats.org/officeDocument/2006/math">
                    <m:r>
                      <a:rPr lang="en-US" altLang="zh-CN" i="1">
                        <a:solidFill>
                          <a:prstClr val="black"/>
                        </a:solidFill>
                        <a:latin typeface="Cambria Math" panose="02040503050406030204" pitchFamily="18" charset="0"/>
                        <a:cs typeface="Times New Roman" panose="02020603050405020304" pitchFamily="18" charset="0"/>
                      </a:rPr>
                      <m:t>𝑂</m:t>
                    </m:r>
                    <m:d>
                      <m:dPr>
                        <m:ctrlPr>
                          <a:rPr lang="en-US" altLang="zh-CN" i="1">
                            <a:solidFill>
                              <a:prstClr val="black"/>
                            </a:solidFill>
                            <a:latin typeface="Cambria Math" panose="02040503050406030204" pitchFamily="18" charset="0"/>
                            <a:cs typeface="Times New Roman" panose="02020603050405020304" pitchFamily="18" charset="0"/>
                          </a:rPr>
                        </m:ctrlPr>
                      </m:dPr>
                      <m:e>
                        <m:r>
                          <m:rPr>
                            <m:sty m:val="p"/>
                          </m:rPr>
                          <a:rPr lang="en-US" altLang="zh-CN" i="1">
                            <a:solidFill>
                              <a:prstClr val="black"/>
                            </a:solidFill>
                            <a:latin typeface="Cambria Math" panose="02040503050406030204" pitchFamily="18" charset="0"/>
                            <a:cs typeface="Times New Roman" panose="02020603050405020304" pitchFamily="18" charset="0"/>
                          </a:rPr>
                          <m:t>N</m:t>
                        </m:r>
                      </m:e>
                    </m:d>
                  </m:oMath>
                </a14:m>
                <a:br>
                  <a:rPr lang="en-US" altLang="zh-CN" b="1" dirty="0">
                    <a:solidFill>
                      <a:prstClr val="black"/>
                    </a:solidFill>
                    <a:latin typeface="Calibri" panose="020F0502020204030204"/>
                    <a:ea typeface="宋体" panose="02010600030101010101" pitchFamily="2" charset="-122"/>
                  </a:rPr>
                </a:br>
                <a:endParaRPr lang="en-US" altLang="zh-CN" b="1" dirty="0">
                  <a:solidFill>
                    <a:prstClr val="black"/>
                  </a:solidFill>
                  <a:latin typeface="Calibri" panose="020F0502020204030204"/>
                  <a:ea typeface="宋体" panose="02010600030101010101" pitchFamily="2" charset="-122"/>
                </a:endParaRPr>
              </a:p>
              <a:p>
                <a:endParaRPr lang="en-US" altLang="zh-CN" dirty="0">
                  <a:solidFill>
                    <a:prstClr val="black"/>
                  </a:solidFill>
                  <a:latin typeface="Calibri" panose="020F0502020204030204"/>
                  <a:ea typeface="宋体" panose="02010600030101010101" pitchFamily="2" charset="-122"/>
                </a:endParaRPr>
              </a:p>
            </p:txBody>
          </p:sp>
        </mc:Choice>
        <mc:Fallback>
          <p:sp>
            <p:nvSpPr>
              <p:cNvPr id="37" name="文本框 36"/>
              <p:cNvSpPr txBox="1">
                <a:spLocks noRot="1" noChangeAspect="1" noMove="1" noResize="1" noEditPoints="1" noAdjustHandles="1" noChangeArrowheads="1" noChangeShapeType="1" noTextEdit="1"/>
              </p:cNvSpPr>
              <p:nvPr/>
            </p:nvSpPr>
            <p:spPr>
              <a:xfrm>
                <a:off x="1793298" y="888454"/>
                <a:ext cx="8368133" cy="4087529"/>
              </a:xfrm>
              <a:prstGeom prst="rect">
                <a:avLst/>
              </a:prstGeom>
              <a:blipFill rotWithShape="1">
                <a:blip r:embed="rId1"/>
                <a:stretch>
                  <a:fillRect l="-1" t="-2" r="2" b="3"/>
                </a:stretch>
              </a:blipFill>
            </p:spPr>
            <p:txBody>
              <a:bodyPr/>
              <a:lstStyle/>
              <a:p>
                <a:r>
                  <a:rPr lang="zh-CN" altLang="en-US">
                    <a:noFill/>
                  </a:rPr>
                  <a:t> </a:t>
                </a:r>
              </a:p>
            </p:txBody>
          </p:sp>
        </mc:Fallback>
      </mc:AlternateContent>
      <p:sp>
        <p:nvSpPr>
          <p:cNvPr id="31" name="矩形 30"/>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32" name="直接连接符 31"/>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89115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4</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7610367"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6</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矩形 74"/>
          <p:cNvSpPr/>
          <p:nvPr/>
        </p:nvSpPr>
        <p:spPr>
          <a:xfrm>
            <a:off x="3536479" y="118005"/>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76" name="文本框 75"/>
          <p:cNvSpPr txBox="1"/>
          <p:nvPr/>
        </p:nvSpPr>
        <p:spPr>
          <a:xfrm>
            <a:off x="3538575"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7" name="文本框 36"/>
              <p:cNvSpPr txBox="1"/>
              <p:nvPr/>
            </p:nvSpPr>
            <p:spPr>
              <a:xfrm>
                <a:off x="1793298" y="888454"/>
                <a:ext cx="8368133" cy="4207755"/>
              </a:xfrm>
              <a:prstGeom prst="rect">
                <a:avLst/>
              </a:prstGeom>
              <a:noFill/>
            </p:spPr>
            <p:txBody>
              <a:bodyPr wrap="square" rtlCol="0">
                <a:spAutoFit/>
              </a:bodyPr>
              <a:lstStyle/>
              <a:p>
                <a:r>
                  <a:rPr lang="zh-CN" altLang="en-US" b="1" dirty="0">
                    <a:solidFill>
                      <a:prstClr val="black"/>
                    </a:solidFill>
                    <a:latin typeface="Calibri" panose="020F0502020204030204"/>
                    <a:ea typeface="宋体" panose="02010600030101010101" pitchFamily="2" charset="-122"/>
                  </a:rPr>
                  <a:t>拓展：</a:t>
                </a:r>
                <a:endParaRPr lang="en-US" altLang="zh-CN" b="1" dirty="0">
                  <a:solidFill>
                    <a:prstClr val="black"/>
                  </a:solidFill>
                  <a:latin typeface="Calibri" panose="020F0502020204030204"/>
                  <a:ea typeface="宋体" panose="02010600030101010101" pitchFamily="2" charset="-122"/>
                </a:endParaRPr>
              </a:p>
              <a:p>
                <a:endParaRPr lang="en-US" altLang="zh-CN" dirty="0">
                  <a:solidFill>
                    <a:prstClr val="black"/>
                  </a:solidFill>
                  <a:latin typeface="Calibri" panose="020F0502020204030204"/>
                  <a:ea typeface="宋体" panose="02010600030101010101" pitchFamily="2" charset="-122"/>
                </a:endParaRPr>
              </a:p>
              <a:p>
                <a:r>
                  <a:rPr lang="zh-CN" altLang="en-US" dirty="0">
                    <a:solidFill>
                      <a:prstClr val="black"/>
                    </a:solidFill>
                    <a:latin typeface="Calibri" panose="020F0502020204030204"/>
                    <a:ea typeface="宋体" panose="02010600030101010101" pitchFamily="2" charset="-122"/>
                  </a:rPr>
                  <a:t>“卡特兰数”</a:t>
                </a:r>
                <a:endParaRPr lang="en-US" altLang="zh-CN" dirty="0">
                  <a:solidFill>
                    <a:prstClr val="black"/>
                  </a:solidFill>
                  <a:latin typeface="Calibri" panose="020F0502020204030204"/>
                  <a:ea typeface="宋体" panose="02010600030101010101" pitchFamily="2" charset="-122"/>
                </a:endParaRPr>
              </a:p>
              <a:p>
                <a:endParaRPr lang="en-US" altLang="zh-CN" dirty="0">
                  <a:solidFill>
                    <a:prstClr val="black"/>
                  </a:solidFill>
                  <a:latin typeface="Times" pitchFamily="2" charset="0"/>
                  <a:ea typeface="宋体" panose="02010600030101010101" pitchFamily="2" charset="-122"/>
                  <a:cs typeface="Arial" panose="020B0604020202020204" pitchFamily="34" charset="0"/>
                </a:endParaRPr>
              </a:p>
              <a:p>
                <a:r>
                  <a:rPr lang="en-US" altLang="zh-CN" dirty="0">
                    <a:solidFill>
                      <a:prstClr val="black"/>
                    </a:solidFill>
                    <a:latin typeface="Cambria Math" panose="02040503050406030204" pitchFamily="18" charset="0"/>
                    <a:ea typeface="Cambria Math" panose="02040503050406030204" pitchFamily="18" charset="0"/>
                    <a:cs typeface="Arial" panose="020B0604020202020204" pitchFamily="34" charset="0"/>
                  </a:rPr>
                  <a:t>f(n)</a:t>
                </a:r>
                <a:r>
                  <a:rPr lang="zh-CN" altLang="en-US" dirty="0">
                    <a:solidFill>
                      <a:prstClr val="black"/>
                    </a:solidFill>
                    <a:latin typeface="Cambria Math" panose="02040503050406030204" pitchFamily="18" charset="0"/>
                    <a:ea typeface="宋体" panose="02010600030101010101" pitchFamily="2" charset="-122"/>
                    <a:cs typeface="Arial" panose="020B0604020202020204" pitchFamily="34" charset="0"/>
                  </a:rPr>
                  <a:t> </a:t>
                </a:r>
                <a:r>
                  <a:rPr lang="en-US" altLang="zh-CN" dirty="0">
                    <a:solidFill>
                      <a:prstClr val="black"/>
                    </a:solidFill>
                    <a:latin typeface="Cambria Math" panose="02040503050406030204" pitchFamily="18" charset="0"/>
                    <a:ea typeface="Cambria Math" panose="02040503050406030204" pitchFamily="18" charset="0"/>
                    <a:cs typeface="Arial" panose="020B0604020202020204" pitchFamily="34" charset="0"/>
                  </a:rPr>
                  <a:t>=</a:t>
                </a:r>
                <a14:m>
                  <m:oMath xmlns:m="http://schemas.openxmlformats.org/officeDocument/2006/math">
                    <m:nary>
                      <m:naryPr>
                        <m:chr m:val="∑"/>
                        <m:ctrlP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𝑛</m:t>
                        </m:r>
                      </m:sup>
                      <m:e>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i="1">
                            <a:solidFill>
                              <a:prstClr val="black"/>
                            </a:solidFill>
                            <a:latin typeface="Cambria Math" panose="02040503050406030204" pitchFamily="18" charset="0"/>
                            <a:cs typeface="Times New Roman" panose="02020603050405020304" pitchFamily="18" charset="0"/>
                          </a:rPr>
                          <m:t>∗</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𝑛</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e>
                    </m:nary>
                  </m:oMath>
                </a14:m>
                <a:endParaRPr lang="en-US" altLang="zh-CN"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endParaRPr lang="en-US" altLang="zh-CN"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r>
                  <a:rPr lang="en-US" altLang="zh-CN" dirty="0">
                    <a:solidFill>
                      <a:prstClr val="black"/>
                    </a:solidFill>
                    <a:latin typeface="Cambria Math" panose="02040503050406030204" pitchFamily="18" charset="0"/>
                    <a:ea typeface="Cambria Math" panose="02040503050406030204" pitchFamily="18" charset="0"/>
                    <a:cs typeface="Arial" panose="020B0604020202020204" pitchFamily="34" charset="0"/>
                  </a:rPr>
                  <a:t>f(n)</a:t>
                </a:r>
                <a:r>
                  <a:rPr lang="zh-CN" altLang="en-US" dirty="0">
                    <a:solidFill>
                      <a:prstClr val="black"/>
                    </a:solidFill>
                    <a:latin typeface="Cambria Math" panose="02040503050406030204" pitchFamily="18" charset="0"/>
                    <a:ea typeface="宋体" panose="02010600030101010101" pitchFamily="2" charset="-122"/>
                    <a:cs typeface="Arial" panose="020B0604020202020204" pitchFamily="34" charset="0"/>
                  </a:rPr>
                  <a:t> </a:t>
                </a:r>
                <a:r>
                  <a:rPr lang="en-US" altLang="zh-CN" dirty="0">
                    <a:solidFill>
                      <a:prstClr val="black"/>
                    </a:solidFill>
                    <a:latin typeface="Cambria Math" panose="02040503050406030204" pitchFamily="18" charset="0"/>
                    <a:ea typeface="Cambria Math" panose="02040503050406030204" pitchFamily="18" charset="0"/>
                    <a:cs typeface="Arial" panose="020B0604020202020204" pitchFamily="34" charset="0"/>
                  </a:rPr>
                  <a:t>=</a:t>
                </a:r>
                <a:r>
                  <a:rPr lang="zh-CN" altLang="en-US" dirty="0">
                    <a:solidFill>
                      <a:prstClr val="black"/>
                    </a:solidFill>
                    <a:latin typeface="Cambria Math" panose="02040503050406030204" pitchFamily="18" charset="0"/>
                    <a:ea typeface="宋体" panose="02010600030101010101" pitchFamily="2" charset="-122"/>
                    <a:cs typeface="Arial" panose="020B0604020202020204" pitchFamily="34" charset="0"/>
                  </a:rPr>
                  <a:t> </a:t>
                </a:r>
                <a14:m>
                  <m:oMath xmlns:m="http://schemas.openxmlformats.org/officeDocument/2006/math">
                    <m:sSubSup>
                      <m:sSubSupPr>
                        <m:ctrlPr>
                          <a:rPr lang="en-US" altLang="zh-CN" i="1">
                            <a:solidFill>
                              <a:prstClr val="black"/>
                            </a:solidFill>
                            <a:latin typeface="Cambria Math" panose="02040503050406030204" pitchFamily="18" charset="0"/>
                            <a:ea typeface="Cambria Math" panose="02040503050406030204" pitchFamily="18" charset="0"/>
                          </a:rPr>
                        </m:ctrlPr>
                      </m:sSubSupPr>
                      <m:e>
                        <m:r>
                          <a:rPr lang="en-US" altLang="zh-CN" i="1">
                            <a:solidFill>
                              <a:prstClr val="black"/>
                            </a:solidFill>
                            <a:latin typeface="Cambria Math" panose="02040503050406030204" pitchFamily="18" charset="0"/>
                            <a:ea typeface="Cambria Math" panose="02040503050406030204" pitchFamily="18" charset="0"/>
                          </a:rPr>
                          <m:t>𝐶</m:t>
                        </m:r>
                      </m:e>
                      <m:sub>
                        <m:r>
                          <a:rPr lang="en-US" altLang="zh-CN" i="1">
                            <a:solidFill>
                              <a:prstClr val="black"/>
                            </a:solidFill>
                            <a:latin typeface="Cambria Math" panose="02040503050406030204" pitchFamily="18" charset="0"/>
                            <a:ea typeface="Cambria Math" panose="02040503050406030204" pitchFamily="18" charset="0"/>
                          </a:rPr>
                          <m:t>2</m:t>
                        </m:r>
                        <m:r>
                          <m:rPr>
                            <m:sty m:val="p"/>
                          </m:rPr>
                          <a:rPr lang="en-US" altLang="zh-CN" i="1">
                            <a:solidFill>
                              <a:prstClr val="black"/>
                            </a:solidFill>
                            <a:latin typeface="Cambria Math" panose="02040503050406030204" pitchFamily="18" charset="0"/>
                            <a:ea typeface="Cambria Math" panose="02040503050406030204" pitchFamily="18" charset="0"/>
                          </a:rPr>
                          <m:t>n</m:t>
                        </m:r>
                      </m:sub>
                      <m:sup>
                        <m:r>
                          <a:rPr lang="en-US" altLang="zh-CN" i="1">
                            <a:solidFill>
                              <a:prstClr val="black"/>
                            </a:solidFill>
                            <a:latin typeface="Cambria Math" panose="02040503050406030204" pitchFamily="18" charset="0"/>
                            <a:ea typeface="Cambria Math" panose="02040503050406030204" pitchFamily="18" charset="0"/>
                          </a:rPr>
                          <m:t>𝑛</m:t>
                        </m:r>
                      </m:sup>
                    </m:sSubSup>
                  </m:oMath>
                </a14:m>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a:t>
                </a:r>
                <a:r>
                  <a:rPr lang="zh-CN" altLang="en-US" dirty="0">
                    <a:solidFill>
                      <a:prstClr val="black"/>
                    </a:solidFill>
                    <a:latin typeface="Cambria Math" panose="02040503050406030204" pitchFamily="18" charset="0"/>
                    <a:ea typeface="宋体" panose="02010600030101010101" pitchFamily="2" charset="-122"/>
                  </a:rPr>
                  <a:t> </a:t>
                </a:r>
                <a14:m>
                  <m:oMath xmlns:m="http://schemas.openxmlformats.org/officeDocument/2006/math">
                    <m:sSubSup>
                      <m:sSubSupPr>
                        <m:ctrlPr>
                          <a:rPr lang="en-US" altLang="zh-CN" i="1">
                            <a:solidFill>
                              <a:prstClr val="black"/>
                            </a:solidFill>
                            <a:latin typeface="Cambria Math" panose="02040503050406030204" pitchFamily="18" charset="0"/>
                            <a:ea typeface="Cambria Math" panose="02040503050406030204" pitchFamily="18" charset="0"/>
                          </a:rPr>
                        </m:ctrlPr>
                      </m:sSubSupPr>
                      <m:e>
                        <m:r>
                          <a:rPr lang="en-US" altLang="zh-CN" i="1">
                            <a:solidFill>
                              <a:prstClr val="black"/>
                            </a:solidFill>
                            <a:latin typeface="Cambria Math" panose="02040503050406030204" pitchFamily="18" charset="0"/>
                            <a:ea typeface="Cambria Math" panose="02040503050406030204" pitchFamily="18" charset="0"/>
                          </a:rPr>
                          <m:t>𝐶</m:t>
                        </m:r>
                      </m:e>
                      <m:sub>
                        <m:r>
                          <a:rPr lang="en-US" altLang="zh-CN" i="1">
                            <a:solidFill>
                              <a:prstClr val="black"/>
                            </a:solidFill>
                            <a:latin typeface="Cambria Math" panose="02040503050406030204" pitchFamily="18" charset="0"/>
                            <a:ea typeface="Cambria Math" panose="02040503050406030204" pitchFamily="18" charset="0"/>
                          </a:rPr>
                          <m:t>2</m:t>
                        </m:r>
                        <m:r>
                          <m:rPr>
                            <m:sty m:val="p"/>
                          </m:rPr>
                          <a:rPr lang="en-US" altLang="zh-CN" i="1">
                            <a:solidFill>
                              <a:prstClr val="black"/>
                            </a:solidFill>
                            <a:latin typeface="Cambria Math" panose="02040503050406030204" pitchFamily="18" charset="0"/>
                            <a:ea typeface="Cambria Math" panose="02040503050406030204" pitchFamily="18" charset="0"/>
                          </a:rPr>
                          <m:t>n</m:t>
                        </m:r>
                      </m:sub>
                      <m:sup>
                        <m:r>
                          <a:rPr lang="en-US" altLang="zh-CN" i="1">
                            <a:solidFill>
                              <a:prstClr val="black"/>
                            </a:solidFill>
                            <a:latin typeface="Cambria Math" panose="02040503050406030204" pitchFamily="18" charset="0"/>
                            <a:ea typeface="Cambria Math" panose="02040503050406030204" pitchFamily="18" charset="0"/>
                          </a:rPr>
                          <m:t>𝑛</m:t>
                        </m:r>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1</m:t>
                        </m:r>
                      </m:sup>
                    </m:sSubSup>
                  </m:oMath>
                </a14:m>
                <a:endParaRPr lang="en-US" altLang="zh-CN" dirty="0">
                  <a:solidFill>
                    <a:prstClr val="black"/>
                  </a:solidFill>
                  <a:latin typeface="Cambria Math" panose="02040503050406030204" pitchFamily="18" charset="0"/>
                  <a:ea typeface="Cambria Math" panose="02040503050406030204" pitchFamily="18" charset="0"/>
                </a:endParaRPr>
              </a:p>
              <a:p>
                <a:endParaRPr lang="en-US" altLang="zh-CN" dirty="0">
                  <a:solidFill>
                    <a:prstClr val="black"/>
                  </a:solidFill>
                  <a:latin typeface="Cambria Math" panose="02040503050406030204" pitchFamily="18" charset="0"/>
                  <a:ea typeface="Cambria Math" panose="02040503050406030204" pitchFamily="18" charset="0"/>
                </a:endParaRPr>
              </a:p>
              <a:p>
                <a:r>
                  <a:rPr lang="en-US" altLang="zh-CN" dirty="0">
                    <a:solidFill>
                      <a:prstClr val="black"/>
                    </a:solidFill>
                    <a:latin typeface="Cambria Math" panose="02040503050406030204" pitchFamily="18" charset="0"/>
                    <a:ea typeface="Cambria Math" panose="02040503050406030204" pitchFamily="18" charset="0"/>
                  </a:rPr>
                  <a:t>f(n)</a:t>
                </a:r>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a:t>
                </a:r>
                <a:r>
                  <a:rPr lang="zh-CN" altLang="en-US" dirty="0">
                    <a:solidFill>
                      <a:prstClr val="black"/>
                    </a:solidFill>
                    <a:latin typeface="Cambria Math" panose="02040503050406030204" pitchFamily="18" charset="0"/>
                    <a:ea typeface="宋体" panose="02010600030101010101" pitchFamily="2" charset="-122"/>
                  </a:rPr>
                  <a:t> </a:t>
                </a:r>
                <a14:m>
                  <m:oMath xmlns:m="http://schemas.openxmlformats.org/officeDocument/2006/math">
                    <m:f>
                      <m:fPr>
                        <m:ctrlPr>
                          <a:rPr lang="en-US" altLang="zh-CN" i="1">
                            <a:solidFill>
                              <a:prstClr val="black"/>
                            </a:solidFill>
                            <a:latin typeface="Cambria Math" panose="02040503050406030204" pitchFamily="18" charset="0"/>
                            <a:ea typeface="Cambria Math" panose="02040503050406030204" pitchFamily="18" charset="0"/>
                          </a:rPr>
                        </m:ctrlPr>
                      </m:fPr>
                      <m:num>
                        <m:r>
                          <a:rPr lang="en-US" altLang="zh-CN" i="1">
                            <a:solidFill>
                              <a:prstClr val="black"/>
                            </a:solidFill>
                            <a:latin typeface="Cambria Math" panose="02040503050406030204" pitchFamily="18" charset="0"/>
                            <a:ea typeface="Cambria Math" panose="02040503050406030204" pitchFamily="18" charset="0"/>
                          </a:rPr>
                          <m:t>1</m:t>
                        </m:r>
                      </m:num>
                      <m:den>
                        <m:r>
                          <a:rPr lang="en-US" altLang="zh-CN" i="1">
                            <a:solidFill>
                              <a:prstClr val="black"/>
                            </a:solidFill>
                            <a:latin typeface="Cambria Math" panose="02040503050406030204" pitchFamily="18" charset="0"/>
                            <a:ea typeface="Cambria Math" panose="02040503050406030204" pitchFamily="18" charset="0"/>
                          </a:rPr>
                          <m:t>𝑛</m:t>
                        </m:r>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1</m:t>
                        </m:r>
                      </m:den>
                    </m:f>
                    <m:sSubSup>
                      <m:sSubSupPr>
                        <m:ctrlPr>
                          <a:rPr lang="en-US" altLang="zh-CN" i="1">
                            <a:solidFill>
                              <a:prstClr val="black"/>
                            </a:solidFill>
                            <a:latin typeface="Cambria Math" panose="02040503050406030204" pitchFamily="18" charset="0"/>
                            <a:ea typeface="Cambria Math" panose="02040503050406030204" pitchFamily="18" charset="0"/>
                          </a:rPr>
                        </m:ctrlPr>
                      </m:sSubSupPr>
                      <m:e>
                        <m:r>
                          <a:rPr lang="en-US" altLang="zh-CN" i="1">
                            <a:solidFill>
                              <a:prstClr val="black"/>
                            </a:solidFill>
                            <a:latin typeface="Cambria Math" panose="02040503050406030204" pitchFamily="18" charset="0"/>
                            <a:ea typeface="Cambria Math" panose="02040503050406030204" pitchFamily="18" charset="0"/>
                          </a:rPr>
                          <m:t>𝐶</m:t>
                        </m:r>
                      </m:e>
                      <m:sub>
                        <m:r>
                          <a:rPr lang="en-US" altLang="zh-CN" i="1">
                            <a:solidFill>
                              <a:prstClr val="black"/>
                            </a:solidFill>
                            <a:latin typeface="Cambria Math" panose="02040503050406030204" pitchFamily="18" charset="0"/>
                            <a:ea typeface="Cambria Math" panose="02040503050406030204" pitchFamily="18" charset="0"/>
                          </a:rPr>
                          <m:t>2</m:t>
                        </m:r>
                        <m:r>
                          <m:rPr>
                            <m:sty m:val="p"/>
                          </m:rPr>
                          <a:rPr lang="en-US" altLang="zh-CN" i="1">
                            <a:solidFill>
                              <a:prstClr val="black"/>
                            </a:solidFill>
                            <a:latin typeface="Cambria Math" panose="02040503050406030204" pitchFamily="18" charset="0"/>
                            <a:ea typeface="Cambria Math" panose="02040503050406030204" pitchFamily="18" charset="0"/>
                          </a:rPr>
                          <m:t>n</m:t>
                        </m:r>
                      </m:sub>
                      <m:sup>
                        <m:r>
                          <a:rPr lang="en-US" altLang="zh-CN" i="1">
                            <a:solidFill>
                              <a:prstClr val="black"/>
                            </a:solidFill>
                            <a:latin typeface="Cambria Math" panose="02040503050406030204" pitchFamily="18" charset="0"/>
                            <a:ea typeface="Cambria Math" panose="02040503050406030204" pitchFamily="18" charset="0"/>
                          </a:rPr>
                          <m:t>𝑛</m:t>
                        </m:r>
                      </m:sup>
                    </m:sSubSup>
                  </m:oMath>
                </a14:m>
                <a:endParaRPr lang="en-US" altLang="zh-CN" b="1" dirty="0">
                  <a:solidFill>
                    <a:prstClr val="black"/>
                  </a:solidFill>
                  <a:latin typeface="Cambria Math" panose="02040503050406030204" pitchFamily="18" charset="0"/>
                  <a:ea typeface="Cambria Math" panose="02040503050406030204" pitchFamily="18" charset="0"/>
                </a:endParaRPr>
              </a:p>
              <a:p>
                <a:endParaRPr lang="en-US" altLang="zh-CN" b="1" dirty="0">
                  <a:solidFill>
                    <a:prstClr val="black"/>
                  </a:solidFill>
                  <a:latin typeface="Cambria Math" panose="02040503050406030204" pitchFamily="18" charset="0"/>
                  <a:ea typeface="Cambria Math" panose="02040503050406030204" pitchFamily="18" charset="0"/>
                </a:endParaRPr>
              </a:p>
              <a:p>
                <a:r>
                  <a:rPr lang="en-US" altLang="zh-CN" dirty="0">
                    <a:solidFill>
                      <a:prstClr val="black"/>
                    </a:solidFill>
                    <a:latin typeface="Cambria Math" panose="02040503050406030204" pitchFamily="18" charset="0"/>
                    <a:ea typeface="Cambria Math" panose="02040503050406030204" pitchFamily="18" charset="0"/>
                  </a:rPr>
                  <a:t>f(n)</a:t>
                </a:r>
                <a:r>
                  <a:rPr lang="zh-CN" altLang="en-US" dirty="0">
                    <a:solidFill>
                      <a:prstClr val="black"/>
                    </a:solidFill>
                    <a:latin typeface="Cambria Math" panose="02040503050406030204" pitchFamily="18" charset="0"/>
                    <a:ea typeface="宋体" panose="02010600030101010101" pitchFamily="2" charset="-122"/>
                  </a:rPr>
                  <a:t> </a:t>
                </a:r>
                <a:r>
                  <a:rPr lang="en-US" altLang="zh-CN" dirty="0">
                    <a:solidFill>
                      <a:prstClr val="black"/>
                    </a:solidFill>
                    <a:latin typeface="Cambria Math" panose="02040503050406030204" pitchFamily="18" charset="0"/>
                    <a:ea typeface="Cambria Math" panose="02040503050406030204" pitchFamily="18" charset="0"/>
                  </a:rPr>
                  <a:t>=</a:t>
                </a:r>
                <a:r>
                  <a:rPr lang="zh-CN" altLang="en-US" dirty="0">
                    <a:solidFill>
                      <a:prstClr val="black"/>
                    </a:solidFill>
                    <a:latin typeface="Cambria Math" panose="02040503050406030204" pitchFamily="18" charset="0"/>
                    <a:ea typeface="宋体" panose="02010600030101010101" pitchFamily="2" charset="-122"/>
                  </a:rPr>
                  <a:t> </a:t>
                </a:r>
                <a14:m>
                  <m:oMath xmlns:m="http://schemas.openxmlformats.org/officeDocument/2006/math">
                    <m:f>
                      <m:fPr>
                        <m:ctrlPr>
                          <a:rPr lang="en-US" altLang="zh-CN" i="1">
                            <a:solidFill>
                              <a:prstClr val="black"/>
                            </a:solidFill>
                            <a:latin typeface="Cambria Math" panose="02040503050406030204" pitchFamily="18" charset="0"/>
                            <a:ea typeface="Cambria Math" panose="02040503050406030204" pitchFamily="18" charset="0"/>
                          </a:rPr>
                        </m:ctrlPr>
                      </m:fPr>
                      <m:num>
                        <m:r>
                          <a:rPr lang="en-US" altLang="zh-CN" i="1">
                            <a:solidFill>
                              <a:prstClr val="black"/>
                            </a:solidFill>
                            <a:latin typeface="Cambria Math" panose="02040503050406030204" pitchFamily="18" charset="0"/>
                            <a:ea typeface="Cambria Math" panose="02040503050406030204" pitchFamily="18" charset="0"/>
                          </a:rPr>
                          <m:t>4</m:t>
                        </m:r>
                        <m:r>
                          <a:rPr lang="en-US" altLang="zh-CN" i="1">
                            <a:solidFill>
                              <a:prstClr val="black"/>
                            </a:solidFill>
                            <a:latin typeface="Cambria Math" panose="02040503050406030204" pitchFamily="18" charset="0"/>
                            <a:ea typeface="Cambria Math" panose="02040503050406030204" pitchFamily="18" charset="0"/>
                          </a:rPr>
                          <m:t>𝑛</m:t>
                        </m:r>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2</m:t>
                        </m:r>
                      </m:num>
                      <m:den>
                        <m:r>
                          <a:rPr lang="en-US" altLang="zh-CN" i="1">
                            <a:solidFill>
                              <a:prstClr val="black"/>
                            </a:solidFill>
                            <a:latin typeface="Cambria Math" panose="02040503050406030204" pitchFamily="18" charset="0"/>
                            <a:ea typeface="Cambria Math" panose="02040503050406030204" pitchFamily="18" charset="0"/>
                          </a:rPr>
                          <m:t>𝑛</m:t>
                        </m:r>
                        <m:r>
                          <a:rPr lang="en-US" altLang="zh-CN" i="1">
                            <a:solidFill>
                              <a:prstClr val="black"/>
                            </a:solidFill>
                            <a:latin typeface="Cambria Math" panose="02040503050406030204" pitchFamily="18" charset="0"/>
                            <a:ea typeface="Cambria Math" panose="02040503050406030204" pitchFamily="18" charset="0"/>
                          </a:rPr>
                          <m:t>+</m:t>
                        </m:r>
                        <m:r>
                          <a:rPr lang="en-US" altLang="zh-CN" i="1">
                            <a:solidFill>
                              <a:prstClr val="black"/>
                            </a:solidFill>
                            <a:latin typeface="Cambria Math" panose="02040503050406030204" pitchFamily="18" charset="0"/>
                            <a:ea typeface="Cambria Math" panose="02040503050406030204" pitchFamily="18" charset="0"/>
                          </a:rPr>
                          <m:t>1</m:t>
                        </m:r>
                      </m:den>
                    </m:f>
                  </m:oMath>
                </a14:m>
                <a:r>
                  <a:rPr lang="zh-CN" altLang="en-US" dirty="0">
                    <a:solidFill>
                      <a:prstClr val="black"/>
                    </a:solidFill>
                    <a:latin typeface="Cambria Math" panose="02040503050406030204" pitchFamily="18" charset="0"/>
                    <a:ea typeface="宋体" panose="02010600030101010101" pitchFamily="2" charset="-122"/>
                  </a:rPr>
                  <a:t>*</a:t>
                </a:r>
                <a:r>
                  <a:rPr lang="en-US" altLang="zh-CN" dirty="0">
                    <a:solidFill>
                      <a:prstClr val="black"/>
                    </a:solidFill>
                    <a:latin typeface="Cambria Math" panose="02040503050406030204" pitchFamily="18" charset="0"/>
                    <a:ea typeface="Cambria Math" panose="02040503050406030204" pitchFamily="18" charset="0"/>
                  </a:rPr>
                  <a:t>f(n-1)</a:t>
                </a:r>
                <a:endParaRPr lang="en-US" altLang="zh-CN" dirty="0">
                  <a:solidFill>
                    <a:prstClr val="black"/>
                  </a:solidFill>
                  <a:latin typeface="Cambria Math" panose="02040503050406030204" pitchFamily="18" charset="0"/>
                  <a:ea typeface="Cambria Math" panose="02040503050406030204" pitchFamily="18" charset="0"/>
                </a:endParaRPr>
              </a:p>
              <a:p>
                <a:br>
                  <a:rPr lang="en-US" altLang="zh-CN" b="1" dirty="0">
                    <a:solidFill>
                      <a:prstClr val="black"/>
                    </a:solidFill>
                    <a:latin typeface="Calibri" panose="020F0502020204030204"/>
                    <a:ea typeface="宋体" panose="02010600030101010101" pitchFamily="2" charset="-122"/>
                  </a:rPr>
                </a:br>
                <a:endParaRPr lang="en-US" altLang="zh-CN" b="1" dirty="0">
                  <a:solidFill>
                    <a:prstClr val="black"/>
                  </a:solidFill>
                  <a:latin typeface="Calibri" panose="020F0502020204030204"/>
                  <a:ea typeface="宋体" panose="02010600030101010101" pitchFamily="2" charset="-122"/>
                </a:endParaRPr>
              </a:p>
              <a:p>
                <a:endParaRPr lang="en-US" altLang="zh-CN" dirty="0">
                  <a:solidFill>
                    <a:prstClr val="black"/>
                  </a:solidFill>
                  <a:latin typeface="Calibri" panose="020F0502020204030204"/>
                  <a:ea typeface="宋体" panose="02010600030101010101" pitchFamily="2" charset="-122"/>
                </a:endParaRPr>
              </a:p>
            </p:txBody>
          </p:sp>
        </mc:Choice>
        <mc:Fallback>
          <p:sp>
            <p:nvSpPr>
              <p:cNvPr id="37" name="文本框 36"/>
              <p:cNvSpPr txBox="1">
                <a:spLocks noRot="1" noChangeAspect="1" noMove="1" noResize="1" noEditPoints="1" noAdjustHandles="1" noChangeArrowheads="1" noChangeShapeType="1" noTextEdit="1"/>
              </p:cNvSpPr>
              <p:nvPr/>
            </p:nvSpPr>
            <p:spPr>
              <a:xfrm>
                <a:off x="1793298" y="888454"/>
                <a:ext cx="8368133" cy="4207755"/>
              </a:xfrm>
              <a:prstGeom prst="rect">
                <a:avLst/>
              </a:prstGeom>
              <a:blipFill rotWithShape="1">
                <a:blip r:embed="rId1"/>
                <a:stretch>
                  <a:fillRect l="-1" t="-2" r="2" b="8"/>
                </a:stretch>
              </a:blipFill>
            </p:spPr>
            <p:txBody>
              <a:bodyPr/>
              <a:lstStyle/>
              <a:p>
                <a:r>
                  <a:rPr lang="zh-CN" altLang="en-US">
                    <a:noFill/>
                  </a:rPr>
                  <a:t> </a:t>
                </a:r>
              </a:p>
            </p:txBody>
          </p:sp>
        </mc:Fallback>
      </mc:AlternateContent>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5664940" y="967968"/>
            <a:ext cx="4516369" cy="5655365"/>
          </a:xfrm>
          <a:prstGeom prst="rect">
            <a:avLst/>
          </a:prstGeom>
        </p:spPr>
      </p:pic>
      <p:sp>
        <p:nvSpPr>
          <p:cNvPr id="32" name="矩形 31"/>
          <p:cNvSpPr/>
          <p:nvPr/>
        </p:nvSpPr>
        <p:spPr>
          <a:xfrm>
            <a:off x="0" y="0"/>
            <a:ext cx="12191999"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cxnSp>
        <p:nvCxnSpPr>
          <p:cNvPr id="33" name="直接连接符 32"/>
          <p:cNvCxnSpPr/>
          <p:nvPr/>
        </p:nvCxnSpPr>
        <p:spPr>
          <a:xfrm>
            <a:off x="3511801"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89115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4</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250760"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5</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7610367"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6</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8969973" y="111704"/>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7</a:t>
            </a:r>
            <a:endParaRPr lang="zh-HK" altLang="en-US" spc="300" dirty="0">
              <a:solidFill>
                <a:prstClr val="white"/>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4814246"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186553"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515812"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905767" y="1117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195887"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0161716" y="11800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10198737" y="102889"/>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8</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2229787" y="102602"/>
            <a:ext cx="1295400" cy="369332"/>
          </a:xfrm>
          <a:prstGeom prst="rect">
            <a:avLst/>
          </a:prstGeom>
          <a:noFill/>
        </p:spPr>
        <p:txBody>
          <a:bodyPr wrap="square" rtlCol="0">
            <a:spAutoFit/>
          </a:bodyPr>
          <a:lstStyle/>
          <a:p>
            <a:pPr algn="ctr"/>
            <a:r>
              <a:rPr lang="zh-CN" altLang="en-US" spc="300" dirty="0">
                <a:solidFill>
                  <a:prstClr val="white"/>
                </a:solidFill>
                <a:latin typeface="微软雅黑" panose="020B0503020204020204" pitchFamily="34" charset="-122"/>
                <a:ea typeface="微软雅黑" panose="020B0503020204020204" pitchFamily="34" charset="-122"/>
              </a:rPr>
              <a:t>问题</a:t>
            </a:r>
            <a:r>
              <a:rPr lang="en-US" altLang="zh-CN" spc="300" dirty="0">
                <a:solidFill>
                  <a:prstClr val="white"/>
                </a:solidFill>
                <a:latin typeface="微软雅黑" panose="020B0503020204020204" pitchFamily="34" charset="-122"/>
                <a:ea typeface="微软雅黑" panose="020B0503020204020204" pitchFamily="34" charset="-122"/>
              </a:rPr>
              <a:t>2</a:t>
            </a:r>
            <a:endParaRPr lang="zh-HK" altLang="en-US" spc="300" dirty="0">
              <a:solidFill>
                <a:prstClr val="white"/>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922621" y="102602"/>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6" name="矩形 75"/>
          <p:cNvSpPr/>
          <p:nvPr/>
        </p:nvSpPr>
        <p:spPr>
          <a:xfrm>
            <a:off x="3536479" y="118005"/>
            <a:ext cx="124566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prstClr val="white"/>
              </a:solidFill>
              <a:latin typeface="Calibri" panose="020F0502020204030204"/>
            </a:endParaRPr>
          </a:p>
        </p:txBody>
      </p:sp>
      <p:sp>
        <p:nvSpPr>
          <p:cNvPr id="77" name="文本框 76"/>
          <p:cNvSpPr txBox="1"/>
          <p:nvPr/>
        </p:nvSpPr>
        <p:spPr>
          <a:xfrm>
            <a:off x="3538575"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a80b97f8-eef5-447c-b0ff-052833c3b5d9"/>
  <p:tag name="COMMONDATA" val="eyJoZGlkIjoiNzc4ZDAzZTU4NTU5ODRlOWU3ZGE2N2Y3OGI1NWI1Zjk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4981</Words>
  <Application>WPS 演示</Application>
  <PresentationFormat>宽屏</PresentationFormat>
  <Paragraphs>463</Paragraphs>
  <Slides>16</Slides>
  <Notes>0</Notes>
  <HiddenSlides>0</HiddenSlides>
  <MMClips>0</MMClips>
  <ScaleCrop>false</ScaleCrop>
  <HeadingPairs>
    <vt:vector size="8" baseType="variant">
      <vt:variant>
        <vt:lpstr>已用的字体</vt:lpstr>
      </vt:variant>
      <vt:variant>
        <vt:i4>14</vt:i4>
      </vt:variant>
      <vt:variant>
        <vt:lpstr>主题</vt:lpstr>
      </vt:variant>
      <vt:variant>
        <vt:i4>4</vt:i4>
      </vt:variant>
      <vt:variant>
        <vt:lpstr>嵌入 OLE 服务器</vt:lpstr>
      </vt:variant>
      <vt:variant>
        <vt:i4>3</vt:i4>
      </vt:variant>
      <vt:variant>
        <vt:lpstr>幻灯片标题</vt:lpstr>
      </vt:variant>
      <vt:variant>
        <vt:i4>16</vt:i4>
      </vt:variant>
    </vt:vector>
  </HeadingPairs>
  <TitlesOfParts>
    <vt:vector size="37" baseType="lpstr">
      <vt:lpstr>Arial</vt:lpstr>
      <vt:lpstr>宋体</vt:lpstr>
      <vt:lpstr>Wingdings</vt:lpstr>
      <vt:lpstr>微软雅黑</vt:lpstr>
      <vt:lpstr>Calibri</vt:lpstr>
      <vt:lpstr>Segoe UI</vt:lpstr>
      <vt:lpstr>Times New Roman</vt:lpstr>
      <vt:lpstr>Cambria Math</vt:lpstr>
      <vt:lpstr>Times</vt:lpstr>
      <vt:lpstr>Courier New</vt:lpstr>
      <vt:lpstr>Arial Unicode MS</vt:lpstr>
      <vt:lpstr>Calibri Light</vt:lpstr>
      <vt:lpstr>PMingLiU</vt:lpstr>
      <vt:lpstr>AMGDT</vt:lpstr>
      <vt:lpstr>Office 主题</vt:lpstr>
      <vt:lpstr>3_Office 主题</vt:lpstr>
      <vt:lpstr>4_Office 主题</vt:lpstr>
      <vt:lpstr>5_Office 主题</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RenYihui</dc:creator>
  <cp:lastModifiedBy>唐嘉良</cp:lastModifiedBy>
  <cp:revision>41</cp:revision>
  <dcterms:created xsi:type="dcterms:W3CDTF">2022-11-02T07:27:00Z</dcterms:created>
  <dcterms:modified xsi:type="dcterms:W3CDTF">2022-12-25T07:14:26Z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607062C0A6E64CE5B2975883A6AE85F5</vt:lpwstr>
  </property>
  <property fmtid="{D5CDD505-2E9C-101B-9397-08002B2CF9AE}" pid="3" name="KSOProductBuildVer">
    <vt:lpwstr>2052-11.1.0.13012</vt:lpwstr>
  </property>
</Properties>
</file>