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3209-ED8B-4C5E-99E6-E38F19509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2DA6-CB2B-4AFB-A8CF-27B156D6AB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5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73187" y="20849"/>
                <a:ext cx="9013113" cy="1335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/>
                  <a:t>你现在要做工作指派。当前共有</a:t>
                </a:r>
                <a:r>
                  <a:rPr lang="en-US" altLang="zh-CN"/>
                  <a:t>n</a:t>
                </a:r>
                <a:r>
                  <a:rPr lang="zh-CN" altLang="en-US"/>
                  <a:t>个工人，</a:t>
                </a:r>
                <a:r>
                  <a:rPr lang="en-US" altLang="zh-CN"/>
                  <a:t>m</a:t>
                </a:r>
                <a:r>
                  <a:rPr lang="zh-CN" altLang="en-US"/>
                  <a:t>项工作，第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/>
                  <a:t> 个工人做第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/>
                  <a:t> 个工作的时间代价是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，请在保证每个工人同一时间只能做一项工作的条件下，使工人的全部时间代价最小。</a:t>
                </a:r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87" y="20849"/>
                <a:ext cx="9013113" cy="1335237"/>
              </a:xfrm>
              <a:prstGeom prst="rect">
                <a:avLst/>
              </a:prstGeom>
              <a:blipFill rotWithShape="1">
                <a:blip r:embed="rId1"/>
                <a:stretch>
                  <a:fillRect l="-3" t="-40" r="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/>
              <p:cNvGraphicFramePr>
                <a:graphicFrameLocks noGrp="1"/>
              </p:cNvGraphicFramePr>
              <p:nvPr/>
            </p:nvGraphicFramePr>
            <p:xfrm>
              <a:off x="2031999" y="179232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/>
              <p:cNvGraphicFramePr>
                <a:graphicFrameLocks noGrp="1"/>
              </p:cNvGraphicFramePr>
              <p:nvPr/>
            </p:nvGraphicFramePr>
            <p:xfrm>
              <a:off x="2031999" y="179232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/>
              <p:cNvGraphicFramePr>
                <a:graphicFrameLocks noGrp="1"/>
              </p:cNvGraphicFramePr>
              <p:nvPr/>
            </p:nvGraphicFramePr>
            <p:xfrm>
              <a:off x="2031999" y="364750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/>
              <p:cNvGraphicFramePr>
                <a:graphicFrameLocks noGrp="1"/>
              </p:cNvGraphicFramePr>
              <p:nvPr/>
            </p:nvGraphicFramePr>
            <p:xfrm>
              <a:off x="2031999" y="364750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86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958130" y="5299035"/>
                <a:ext cx="5365982" cy="96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目标是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要满足约束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30" y="5299035"/>
                <a:ext cx="5365982" cy="966868"/>
              </a:xfrm>
              <a:prstGeom prst="rect">
                <a:avLst/>
              </a:prstGeom>
              <a:blipFill rotWithShape="1">
                <a:blip r:embed="rId4"/>
                <a:stretch>
                  <a:fillRect l="-3" t="-62" r="8"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047267" y="1270556"/>
            <a:ext cx="609746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工作分配表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971947" y="4255042"/>
            <a:ext cx="3807070" cy="990860"/>
            <a:chOff x="4510453" y="4255042"/>
            <a:chExt cx="3807070" cy="9908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510453" y="4512845"/>
                  <a:ext cx="1209917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453" y="4512845"/>
                  <a:ext cx="1209917" cy="39164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括号 8"/>
            <p:cNvSpPr/>
            <p:nvPr/>
          </p:nvSpPr>
          <p:spPr>
            <a:xfrm>
              <a:off x="5451231" y="4348184"/>
              <a:ext cx="131884" cy="72096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583115" y="4255042"/>
                  <a:ext cx="2734408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𝑎𝑠𝑠𝑖𝑔𝑛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115" y="4255042"/>
                  <a:ext cx="2734408" cy="39164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583115" y="4876570"/>
                  <a:ext cx="24178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115" y="4876570"/>
                  <a:ext cx="2417885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/>
          <p:cNvSpPr txBox="1"/>
          <p:nvPr/>
        </p:nvSpPr>
        <p:spPr>
          <a:xfrm>
            <a:off x="716437" y="87255"/>
            <a:ext cx="104637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题：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6437" y="87255"/>
            <a:ext cx="9869863" cy="1251753"/>
            <a:chOff x="725864" y="773723"/>
            <a:chExt cx="9869863" cy="12517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582614" y="773723"/>
                  <a:ext cx="9013113" cy="12517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你每天共要摄入的营养元素有</a:t>
                  </a:r>
                  <a:r>
                    <a:rPr lang="en-US" altLang="zh-CN"/>
                    <a:t>m</a:t>
                  </a:r>
                  <a:r>
                    <a:rPr lang="zh-CN" altLang="en-US"/>
                    <a:t>种，可选的食物有</a:t>
                  </a:r>
                  <a:r>
                    <a:rPr lang="en-US" altLang="zh-CN"/>
                    <a:t>n</a:t>
                  </a:r>
                  <a:r>
                    <a:rPr lang="zh-CN" altLang="en-US"/>
                    <a:t>种，食物</a:t>
                  </a:r>
                  <a:r>
                    <a:rPr lang="en-US" altLang="zh-CN"/>
                    <a:t>i</a:t>
                  </a:r>
                  <a:r>
                    <a:rPr lang="zh-CN" altLang="en-US"/>
                    <a:t>包含</a:t>
                  </a:r>
                  <a:r>
                    <a:rPr lang="en-US" altLang="zh-CN"/>
                    <a:t>j</a:t>
                  </a:r>
                  <a:r>
                    <a:rPr lang="zh-CN" altLang="en-US"/>
                    <a:t>营养元素的含量为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/>
                    <a:t>，食物</a:t>
                  </a:r>
                  <a:r>
                    <a:rPr lang="en-US" altLang="zh-CN"/>
                    <a:t>i</a:t>
                  </a:r>
                  <a:r>
                    <a:rPr lang="zh-CN" altLang="en-US"/>
                    <a:t>的价格为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你</m:t>
                      </m:r>
                    </m:oMath>
                  </a14:m>
                  <a:r>
                    <a:rPr lang="zh-CN" altLang="en-US"/>
                    <a:t>每天要摄入的营养元素</a:t>
                  </a:r>
                  <a:r>
                    <a:rPr lang="en-US" altLang="zh-CN"/>
                    <a:t>j</a:t>
                  </a:r>
                  <a:r>
                    <a:rPr lang="zh-CN" altLang="en-US"/>
                    <a:t>的需求量为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a14:m>
                  <a:r>
                    <a:rPr lang="zh-CN" altLang="en-US"/>
                    <a:t>请在保证营养需求量的前提下最小化每天的开销。</a:t>
                  </a:r>
                  <a:endParaRPr lang="en-US" altLang="zh-CN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14" y="773723"/>
                  <a:ext cx="9013113" cy="1251753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725864" y="773723"/>
              <a:ext cx="1046375" cy="46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第</a:t>
              </a:r>
              <a:r>
                <a:rPr lang="en-US" altLang="zh-CN"/>
                <a:t>2</a:t>
              </a:r>
              <a:r>
                <a:rPr lang="zh-CN" altLang="en-US"/>
                <a:t>题：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6"/>
              <p:cNvGraphicFramePr>
                <a:graphicFrameLocks noGrp="1"/>
              </p:cNvGraphicFramePr>
              <p:nvPr/>
            </p:nvGraphicFramePr>
            <p:xfrm>
              <a:off x="2031999" y="186266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6"/>
              <p:cNvGraphicFramePr>
                <a:graphicFrameLocks noGrp="1"/>
              </p:cNvGraphicFramePr>
              <p:nvPr/>
            </p:nvGraphicFramePr>
            <p:xfrm>
              <a:off x="2031999" y="186266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66001" y="4240530"/>
                <a:ext cx="5259998" cy="133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>
                    <a:latin typeface="Cambria Math" panose="02040503050406030204" pitchFamily="18" charset="0"/>
                  </a:rPr>
                  <a:t>设第</a:t>
                </a:r>
                <a:r>
                  <a:rPr lang="en-US" altLang="zh-CN" b="0">
                    <a:latin typeface="Cambria Math" panose="02040503050406030204" pitchFamily="18" charset="0"/>
                  </a:rPr>
                  <a:t>i</a:t>
                </a:r>
                <a:r>
                  <a:rPr lang="zh-CN" altLang="en-US">
                    <a:latin typeface="Cambria Math" panose="02040503050406030204" pitchFamily="18" charset="0"/>
                  </a:rPr>
                  <a:t>种食物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的购买量为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>
                    <a:latin typeface="Cambria Math" panose="02040503050406030204" pitchFamily="18" charset="0"/>
                  </a:rPr>
                  <a:t>个单位</a:t>
                </a:r>
                <a:endParaRPr lang="en-US" altLang="zh-CN" b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目标是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要满足约束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01" y="4240530"/>
                <a:ext cx="5259998" cy="1335430"/>
              </a:xfrm>
              <a:prstGeom prst="rect">
                <a:avLst/>
              </a:prstGeom>
              <a:blipFill rotWithShape="1">
                <a:blip r:embed="rId3"/>
                <a:stretch>
                  <a:fillRect l="-3" r="9"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127864" y="1323521"/>
            <a:ext cx="609746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食物营养成分表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6437" y="58283"/>
            <a:ext cx="9869862" cy="949042"/>
            <a:chOff x="725864" y="766270"/>
            <a:chExt cx="9869862" cy="9490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582613" y="766270"/>
                  <a:ext cx="9013113" cy="949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当前有一种商品</a:t>
                  </a:r>
                  <a:r>
                    <a:rPr lang="en-US" altLang="zh-CN"/>
                    <a:t>A</a:t>
                  </a:r>
                  <a:r>
                    <a:rPr lang="zh-CN" altLang="en-US"/>
                    <a:t>，生产</a:t>
                  </a:r>
                  <a:r>
                    <a:rPr lang="en-US" altLang="zh-CN"/>
                    <a:t>A</a:t>
                  </a:r>
                  <a:r>
                    <a:rPr lang="zh-CN" altLang="en-US"/>
                    <a:t>商品的产地有</a:t>
                  </a:r>
                  <a:r>
                    <a:rPr lang="en-US" altLang="zh-CN"/>
                    <a:t>m</a:t>
                  </a:r>
                  <a:r>
                    <a:rPr lang="zh-CN" altLang="en-US"/>
                    <a:t>个，第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/>
                    <a:t>个产地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生产量为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/>
                    <a:t>销售地有</a:t>
                  </a:r>
                  <a:r>
                    <a:rPr lang="en-US" altLang="zh-CN"/>
                    <a:t>n</a:t>
                  </a:r>
                  <a:r>
                    <a:rPr lang="zh-CN" altLang="en-US"/>
                    <a:t>个，每个销售地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的消耗量为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/>
                    <a:t>，从将商品</a:t>
                  </a:r>
                  <a:r>
                    <a:rPr lang="en-US" altLang="zh-CN"/>
                    <a:t>A</a:t>
                  </a:r>
                  <a:r>
                    <a:rPr lang="zh-CN" altLang="en-US"/>
                    <a:t>从产地</a:t>
                  </a:r>
                  <a:r>
                    <a:rPr lang="en-US" altLang="zh-CN"/>
                    <a:t>i</a:t>
                  </a:r>
                  <a:r>
                    <a:rPr lang="zh-CN" altLang="en-US"/>
                    <a:t>运送到销地</a:t>
                  </a:r>
                  <a:r>
                    <a:rPr lang="en-US" altLang="zh-CN"/>
                    <a:t>j</a:t>
                  </a:r>
                  <a:r>
                    <a:rPr lang="zh-CN" altLang="en-US"/>
                    <a:t>的运费为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/>
                    <a:t>，请在保证供销平衡的前提下，使运输费用最低。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13" y="766270"/>
                  <a:ext cx="9013113" cy="94904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725864" y="773723"/>
              <a:ext cx="1046375" cy="46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第</a:t>
              </a:r>
              <a:r>
                <a:rPr lang="en-US" altLang="zh-CN"/>
                <a:t>3</a:t>
              </a:r>
              <a:r>
                <a:rPr lang="zh-CN" altLang="en-US"/>
                <a:t>题：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6"/>
              <p:cNvGraphicFramePr>
                <a:graphicFrameLocks noGrp="1"/>
              </p:cNvGraphicFramePr>
              <p:nvPr/>
            </p:nvGraphicFramePr>
            <p:xfrm>
              <a:off x="2031999" y="1387886"/>
              <a:ext cx="8128002" cy="23037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6"/>
              <p:cNvGraphicFramePr>
                <a:graphicFrameLocks noGrp="1"/>
              </p:cNvGraphicFramePr>
              <p:nvPr/>
            </p:nvGraphicFramePr>
            <p:xfrm>
              <a:off x="2031999" y="1387886"/>
              <a:ext cx="8128002" cy="23037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427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27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427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127864" y="848738"/>
            <a:ext cx="609746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商品运输表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371725" y="4070934"/>
                <a:ext cx="5448550" cy="1415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>
                    <a:latin typeface="Cambria Math" panose="02040503050406030204" pitchFamily="18" charset="0"/>
                  </a:rPr>
                  <a:t>设</a:t>
                </a:r>
                <a:r>
                  <a:rPr lang="zh-CN" altLang="en-US">
                    <a:latin typeface="Cambria Math" panose="02040503050406030204" pitchFamily="18" charset="0"/>
                  </a:rPr>
                  <a:t>从生产地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>
                    <a:latin typeface="Cambria Math" panose="02040503050406030204" pitchFamily="18" charset="0"/>
                  </a:rPr>
                  <a:t>运往销地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>
                    <a:latin typeface="Cambria Math" panose="02040503050406030204" pitchFamily="18" charset="0"/>
                  </a:rPr>
                  <a:t> </a:t>
                </a:r>
                <a:r>
                  <a:rPr lang="zh-CN" altLang="en-US">
                    <a:latin typeface="Cambria Math" panose="02040503050406030204" pitchFamily="18" charset="0"/>
                  </a:rPr>
                  <a:t>的商品量为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b="0">
                    <a:latin typeface="Cambria Math" panose="02040503050406030204" pitchFamily="18" charset="0"/>
                  </a:rPr>
                  <a:t>个单位</a:t>
                </a:r>
                <a:endParaRPr lang="en-US" altLang="zh-CN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目标是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  </a:t>
                </a:r>
                <a:endParaRPr lang="en-US" altLang="zh-CN" b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>
                    <a:latin typeface="Cambria Math" panose="02040503050406030204" pitchFamily="18" charset="0"/>
                  </a:rPr>
                  <a:t>要满足约束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</a:rPr>
                  <a:t> </a:t>
                </a:r>
                <a:r>
                  <a:rPr lang="zh-CN" altLang="en-US">
                    <a:latin typeface="Cambria Math" panose="02040503050406030204" pitchFamily="18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25" y="4070934"/>
                <a:ext cx="5448550" cy="1415837"/>
              </a:xfrm>
              <a:prstGeom prst="rect">
                <a:avLst/>
              </a:prstGeom>
              <a:blipFill rotWithShape="1">
                <a:blip r:embed="rId3"/>
                <a:stretch>
                  <a:fillRect l="-9" t="-41" r="2" b="-3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6437" y="69837"/>
            <a:ext cx="9869863" cy="949042"/>
            <a:chOff x="725864" y="773723"/>
            <a:chExt cx="9869863" cy="9490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582614" y="773723"/>
                  <a:ext cx="9013113" cy="949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现在你要将宿舍物品装箱。你共有</a:t>
                  </a:r>
                  <a:r>
                    <a:rPr lang="en-US" altLang="zh-CN"/>
                    <a:t>m</a:t>
                  </a:r>
                  <a:r>
                    <a:rPr lang="zh-CN" altLang="en-US"/>
                    <a:t>个物品，</a:t>
                  </a:r>
                  <a:r>
                    <a:rPr lang="en-US" altLang="zh-CN"/>
                    <a:t>n</a:t>
                  </a:r>
                  <a:r>
                    <a:rPr lang="zh-CN" altLang="en-US"/>
                    <a:t>个箱子，箱子足够将所有的物品装完。第</a:t>
                  </a:r>
                  <a:r>
                    <a:rPr lang="en-US" altLang="zh-CN"/>
                    <a:t>i</a:t>
                  </a:r>
                  <a:r>
                    <a:rPr lang="zh-CN" altLang="en-US"/>
                    <a:t>个物品的空间占用为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/>
                    <a:t>，第</a:t>
                  </a:r>
                  <a:r>
                    <a:rPr lang="en-US" altLang="zh-CN"/>
                    <a:t>j</a:t>
                  </a:r>
                  <a:r>
                    <a:rPr lang="zh-CN" altLang="en-US"/>
                    <a:t>个箱子的容量为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/>
                    <a:t>。请在使用最少箱子的条件下，将所有物品装箱。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14" y="773723"/>
                  <a:ext cx="9013113" cy="94904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725864" y="773723"/>
              <a:ext cx="1046375" cy="46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第</a:t>
              </a:r>
              <a:r>
                <a:rPr lang="en-US" altLang="zh-CN"/>
                <a:t>4</a:t>
              </a:r>
              <a:r>
                <a:rPr lang="zh-CN" altLang="en-US"/>
                <a:t>题：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6"/>
              <p:cNvGraphicFramePr>
                <a:graphicFrameLocks noGrp="1"/>
              </p:cNvGraphicFramePr>
              <p:nvPr/>
            </p:nvGraphicFramePr>
            <p:xfrm>
              <a:off x="2031999" y="1229617"/>
              <a:ext cx="8128002" cy="26745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flag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6"/>
              <p:cNvGraphicFramePr>
                <a:graphicFrameLocks noGrp="1"/>
              </p:cNvGraphicFramePr>
              <p:nvPr/>
            </p:nvGraphicFramePr>
            <p:xfrm>
              <a:off x="2031999" y="1229617"/>
              <a:ext cx="8128002" cy="26745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427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27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/>
                            <a:t>… 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  <a:tr h="427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sum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…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flag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047267" y="5610646"/>
                <a:ext cx="6545141" cy="97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目标是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>
                    <a:latin typeface="Cambria Math" panose="02040503050406030204" pitchFamily="18" charset="0"/>
                  </a:rPr>
                  <a:t>要满足约束</a:t>
                </a:r>
                <a14:m>
                  <m:oMath xmlns:m="http://schemas.openxmlformats.org/officeDocument/2006/math"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trike="sngStrike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trike="sngStrike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,∀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7" y="5610646"/>
                <a:ext cx="6545141" cy="979692"/>
              </a:xfrm>
              <a:prstGeom prst="rect">
                <a:avLst/>
              </a:prstGeom>
              <a:blipFill rotWithShape="1">
                <a:blip r:embed="rId3"/>
                <a:stretch>
                  <a:fillRect l="-8" t="-43" r="1" b="-7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047267" y="707847"/>
            <a:ext cx="609746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箱子分配表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7536" y="4429395"/>
            <a:ext cx="4029052" cy="990860"/>
            <a:chOff x="4510453" y="4255042"/>
            <a:chExt cx="4029052" cy="9908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510453" y="4512845"/>
                  <a:ext cx="1209917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453" y="4512845"/>
                  <a:ext cx="1209917" cy="39164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括号 5"/>
            <p:cNvSpPr/>
            <p:nvPr/>
          </p:nvSpPr>
          <p:spPr>
            <a:xfrm>
              <a:off x="5451231" y="4348184"/>
              <a:ext cx="131884" cy="72096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583114" y="4255042"/>
                  <a:ext cx="2956391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𝑝𝑢𝑡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𝑡ℎ𝑒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𝑡ℎ𝑒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114" y="4255042"/>
                  <a:ext cx="2956391" cy="39164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583115" y="4876570"/>
                  <a:ext cx="24178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115" y="4876570"/>
                  <a:ext cx="2417885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4108938" y="4422991"/>
            <a:ext cx="4029052" cy="990860"/>
            <a:chOff x="4510453" y="4255042"/>
            <a:chExt cx="4029052" cy="9908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510453" y="4512845"/>
                  <a:ext cx="1209917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453" y="4512845"/>
                  <a:ext cx="1209917" cy="39164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括号 14"/>
            <p:cNvSpPr/>
            <p:nvPr/>
          </p:nvSpPr>
          <p:spPr>
            <a:xfrm>
              <a:off x="5451231" y="4348184"/>
              <a:ext cx="131884" cy="72096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583114" y="4255042"/>
                  <a:ext cx="2956391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/>
                    <a:t>1 if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trike="sngStrike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trike="sngStrik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trike="sngStrik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 strike="sngStrike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 strike="sngStrike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a14:m>
                  <a:r>
                    <a:rPr lang="zh-CN" altLang="en-US" strike="sngStrike"/>
                    <a:t> </a:t>
                  </a:r>
                  <a:r>
                    <a:rPr lang="en-US" altLang="zh-CN">
                      <a:solidFill>
                        <a:srgbClr val="FF0000"/>
                      </a:solidFill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114" y="4255042"/>
                  <a:ext cx="2956391" cy="391646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583115" y="4876570"/>
                  <a:ext cx="24178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115" y="4876570"/>
                  <a:ext cx="2417885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845062" y="4005858"/>
                <a:ext cx="2833279" cy="2352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强调：</a:t>
                </a:r>
                <a:br>
                  <a:rPr lang="en-US" altLang="zh-CN"/>
                </a:br>
                <a:r>
                  <a:rPr lang="en-US" altLang="zh-CN"/>
                  <a:t>1. </a:t>
                </a:r>
                <a:r>
                  <a:rPr lang="zh-CN" altLang="en-US">
                    <a:solidFill>
                      <a:srgbClr val="FF0000"/>
                    </a:solidFill>
                  </a:rPr>
                  <a:t>不能使用</a:t>
                </a:r>
                <a:r>
                  <a:rPr lang="zh-CN" altLang="en-US"/>
                  <a:t>析取等逻辑表达式，只能呈现为求解器可以求解的形式，但是可以使用析取</a:t>
                </a:r>
                <a:r>
                  <a:rPr lang="zh-CN" altLang="en-US">
                    <a:solidFill>
                      <a:srgbClr val="FF0000"/>
                    </a:solidFill>
                  </a:rPr>
                  <a:t>进行理解</a:t>
                </a:r>
                <a:br>
                  <a:rPr lang="en-US" altLang="zh-CN"/>
                </a:br>
                <a:r>
                  <a:rPr lang="en-US" altLang="zh-CN"/>
                  <a:t>2. </a:t>
                </a:r>
                <a:r>
                  <a:rPr lang="zh-CN" altLang="en-US"/>
                  <a:t>解题思路应当是</a:t>
                </a:r>
                <a:r>
                  <a:rPr lang="zh-CN" altLang="en-US">
                    <a:solidFill>
                      <a:srgbClr val="FF0000"/>
                    </a:solidFill>
                  </a:rPr>
                  <a:t>先对</a:t>
                </a:r>
                <a:r>
                  <a:rPr lang="zh-CN" altLang="en-US"/>
                  <a:t>每个箱子设置 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/>
                  <a:t>标识是否使用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062" y="4005858"/>
                <a:ext cx="2833279" cy="2352952"/>
              </a:xfrm>
              <a:prstGeom prst="rect">
                <a:avLst/>
              </a:prstGeom>
              <a:blipFill rotWithShape="1">
                <a:blip r:embed="rId9"/>
                <a:stretch>
                  <a:fillRect l="-5" t="-12" r="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864" y="81403"/>
            <a:ext cx="9869863" cy="1499641"/>
            <a:chOff x="725864" y="773723"/>
            <a:chExt cx="9869863" cy="14996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582614" y="773723"/>
                  <a:ext cx="9013113" cy="14996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某机械厂生产</a:t>
                  </a:r>
                  <a:r>
                    <a:rPr lang="en-US" altLang="zh-CN"/>
                    <a:t>I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II</a:t>
                  </a:r>
                  <a:r>
                    <a:rPr lang="zh-CN" altLang="en-US"/>
                    <a:t>、 </a:t>
                  </a:r>
                  <a:r>
                    <a:rPr lang="en-US" altLang="zh-CN"/>
                    <a:t>II</a:t>
                  </a:r>
                  <a:r>
                    <a:rPr lang="zh-CN" altLang="en-US"/>
                    <a:t>三种产品，均要经过</a:t>
                  </a:r>
                  <a:r>
                    <a:rPr lang="en-US" altLang="zh-CN"/>
                    <a:t>A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B</a:t>
                  </a:r>
                  <a:r>
                    <a:rPr lang="zh-CN" altLang="en-US"/>
                    <a:t>两道工序加工。设有两种规格的设备</a:t>
                  </a:r>
                  <a:r>
                    <a:rPr lang="en-US" altLang="zh-CN"/>
                    <a:t>A1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A2</a:t>
                  </a:r>
                  <a:r>
                    <a:rPr lang="zh-CN" altLang="en-US"/>
                    <a:t>能完成</a:t>
                  </a:r>
                  <a:r>
                    <a:rPr lang="en-US" altLang="zh-CN"/>
                    <a:t>A</a:t>
                  </a:r>
                  <a:r>
                    <a:rPr lang="zh-CN" altLang="en-US"/>
                    <a:t>工序；有三种规格的设备</a:t>
                  </a:r>
                  <a:r>
                    <a:rPr lang="en-US" altLang="zh-CN"/>
                    <a:t>B1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B2</a:t>
                  </a:r>
                  <a:r>
                    <a:rPr lang="zh-CN" altLang="en-US"/>
                    <a:t>、 </a:t>
                  </a:r>
                  <a:r>
                    <a:rPr lang="en-US" altLang="zh-CN"/>
                    <a:t>B3</a:t>
                  </a:r>
                  <a:r>
                    <a:rPr lang="zh-CN" altLang="en-US"/>
                    <a:t>能完成</a:t>
                  </a:r>
                  <a:r>
                    <a:rPr lang="en-US" altLang="zh-CN"/>
                    <a:t>B</a:t>
                  </a:r>
                  <a:r>
                    <a:rPr lang="zh-CN" altLang="en-US"/>
                    <a:t>工序。</a:t>
                  </a:r>
                  <a:r>
                    <a:rPr lang="en-US" altLang="zh-CN"/>
                    <a:t>I</a:t>
                  </a:r>
                  <a:r>
                    <a:rPr lang="zh-CN" altLang="en-US"/>
                    <a:t>可</a:t>
                  </a:r>
                  <a:r>
                    <a:rPr lang="en-US" altLang="zh-CN"/>
                    <a:t>A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B</a:t>
                  </a:r>
                  <a:r>
                    <a:rPr lang="zh-CN" altLang="en-US"/>
                    <a:t>的任何规格的设备上加工，</a:t>
                  </a:r>
                  <a:r>
                    <a:rPr lang="en-US" altLang="zh-CN"/>
                    <a:t>II </a:t>
                  </a:r>
                  <a:r>
                    <a:rPr lang="zh-CN" altLang="en-US"/>
                    <a:t>可在任意规格的</a:t>
                  </a:r>
                  <a:r>
                    <a:rPr lang="en-US" altLang="zh-CN"/>
                    <a:t>A</a:t>
                  </a:r>
                  <a:r>
                    <a:rPr lang="zh-CN" altLang="en-US"/>
                    <a:t>设备上加工，但对</a:t>
                  </a:r>
                  <a:r>
                    <a:rPr lang="en-US" altLang="zh-CN"/>
                    <a:t>B</a:t>
                  </a:r>
                  <a:r>
                    <a:rPr lang="zh-CN" altLang="en-US"/>
                    <a:t>工序，只能在</a:t>
                  </a:r>
                  <a:r>
                    <a:rPr lang="en-US" altLang="zh-CN"/>
                    <a:t>B1</a:t>
                  </a:r>
                  <a:r>
                    <a:rPr lang="zh-CN" altLang="en-US"/>
                    <a:t>设备上加工，</a:t>
                  </a:r>
                  <a:r>
                    <a:rPr lang="en-US" altLang="zh-CN"/>
                    <a:t>1</a:t>
                  </a:r>
                  <a:r>
                    <a:rPr lang="zh-CN" altLang="en-US"/>
                    <a:t>只能在</a:t>
                  </a:r>
                  <a:r>
                    <a:rPr lang="en-US" altLang="zh-CN"/>
                    <a:t>A2</a:t>
                  </a:r>
                  <a:r>
                    <a:rPr lang="zh-CN" altLang="en-US"/>
                    <a:t>与</a:t>
                  </a:r>
                  <a:r>
                    <a:rPr lang="en-US" altLang="zh-CN"/>
                    <a:t>B2</a:t>
                  </a:r>
                  <a:r>
                    <a:rPr lang="zh-CN" altLang="en-US"/>
                    <a:t>设备上加工。问：为使该厂获得最大利润，应如何制定产品加工方案</a:t>
                  </a:r>
                  <a:r>
                    <a:rPr lang="en-US" altLang="zh-CN"/>
                    <a:t>?</a:t>
                  </a:r>
                  <a:endParaRPr lang="en-US" altLang="zh-CN"/>
                </a:p>
                <a:p>
                  <a:r>
                    <a:rPr lang="zh-CN" altLang="en-US"/>
                    <a:t>一个单位的产品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/>
                    <a:t>在设备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/>
                    <a:t>上完成工序</a:t>
                  </a:r>
                  <a:r>
                    <a:rPr lang="en-US" altLang="zh-CN"/>
                    <a:t>A</a:t>
                  </a:r>
                  <a:r>
                    <a:rPr lang="zh-CN" altLang="en-US"/>
                    <a:t>的成本为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/>
                    <a:t>,</a:t>
                  </a:r>
                  <a:r>
                    <a:rPr lang="zh-CN" altLang="en-US"/>
                    <a:t>在设备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/>
                    <a:t>上完成工序</a:t>
                  </a:r>
                  <a:r>
                    <a:rPr lang="en-US" altLang="zh-CN"/>
                    <a:t>B</a:t>
                  </a:r>
                  <a:r>
                    <a:rPr lang="zh-CN" altLang="en-US"/>
                    <a:t>成本为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14" y="773723"/>
                  <a:ext cx="9013113" cy="149964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725864" y="773723"/>
              <a:ext cx="1046375" cy="46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第</a:t>
              </a:r>
              <a:r>
                <a:rPr lang="en-US" altLang="zh-CN"/>
                <a:t>5</a:t>
              </a:r>
              <a:r>
                <a:rPr lang="zh-CN" altLang="en-US"/>
                <a:t>题：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/>
              <p:cNvGraphicFramePr>
                <a:graphicFrameLocks noGrp="1"/>
              </p:cNvGraphicFramePr>
              <p:nvPr/>
            </p:nvGraphicFramePr>
            <p:xfrm>
              <a:off x="3041170" y="2117634"/>
              <a:ext cx="6096000" cy="3708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工序</a:t>
                          </a:r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/>
                            <a:t>工序</a:t>
                          </a:r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产品</a:t>
                          </a:r>
                          <a:r>
                            <a:rPr lang="en-US" altLang="zh-CN"/>
                            <a:t>I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 vMerge="1"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</a:tr>
                  <a:tr h="37084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/>
                            <a:t>产品</a:t>
                          </a:r>
                          <a:r>
                            <a:rPr lang="en-US" altLang="zh-CN"/>
                            <a:t>II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 vMerge="1"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</a:tr>
                  <a:tr h="37084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/>
                            <a:t>产品</a:t>
                          </a:r>
                          <a:r>
                            <a:rPr lang="en-US" altLang="zh-CN"/>
                            <a:t>III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 vMerge="1"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</a:tr>
                  <a:tr h="37084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/>
              <p:cNvGraphicFramePr>
                <a:graphicFrameLocks noGrp="1"/>
              </p:cNvGraphicFramePr>
              <p:nvPr/>
            </p:nvGraphicFramePr>
            <p:xfrm>
              <a:off x="3041170" y="2117634"/>
              <a:ext cx="6096000" cy="3708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工序</a:t>
                          </a:r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/>
                            <a:t>工序</a:t>
                          </a:r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产品</a:t>
                          </a:r>
                          <a:r>
                            <a:rPr lang="en-US" altLang="zh-CN"/>
                            <a:t>I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8542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85420">
                    <a:tc vMerge="1"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 vMerge="1">
                      <a:tcPr/>
                    </a:tc>
                  </a:tr>
                  <a:tr h="37084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/>
                            <a:t>产品</a:t>
                          </a:r>
                          <a:r>
                            <a:rPr lang="en-US" altLang="zh-CN"/>
                            <a:t>II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8542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85420">
                    <a:tc vMerge="1"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 vMerge="1">
                      <a:tcPr/>
                    </a:tc>
                  </a:tr>
                  <a:tr h="37084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/>
                            <a:t>产品</a:t>
                          </a:r>
                          <a:r>
                            <a:rPr lang="en-US" altLang="zh-CN"/>
                            <a:t>III</a:t>
                          </a:r>
                          <a:endParaRPr lang="zh-CN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8542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85420">
                    <a:tc vMerge="1"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 vMerge="1">
                      <a:tcPr/>
                    </a:tc>
                  </a:tr>
                  <a:tr h="370840"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047268" y="1651994"/>
            <a:ext cx="609746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工序分配表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589443" y="5947737"/>
                <a:ext cx="9013113" cy="516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/>
                  <a:t>目标是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43" y="5947737"/>
                <a:ext cx="9013113" cy="516745"/>
              </a:xfrm>
              <a:prstGeom prst="rect">
                <a:avLst/>
              </a:prstGeom>
              <a:blipFill rotWithShape="1">
                <a:blip r:embed="rId3"/>
                <a:stretch>
                  <a:fillRect t="-63" r="7" b="-6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864" y="81403"/>
            <a:ext cx="9869863" cy="1499641"/>
            <a:chOff x="725864" y="773723"/>
            <a:chExt cx="9869863" cy="14996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582614" y="773723"/>
                  <a:ext cx="9013113" cy="14996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某机械厂生产</a:t>
                  </a:r>
                  <a:r>
                    <a:rPr lang="en-US" altLang="zh-CN"/>
                    <a:t>I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II</a:t>
                  </a:r>
                  <a:r>
                    <a:rPr lang="zh-CN" altLang="en-US"/>
                    <a:t>、 </a:t>
                  </a:r>
                  <a:r>
                    <a:rPr lang="en-US" altLang="zh-CN"/>
                    <a:t>II</a:t>
                  </a:r>
                  <a:r>
                    <a:rPr lang="zh-CN" altLang="en-US"/>
                    <a:t>三种产品，均要经过</a:t>
                  </a:r>
                  <a:r>
                    <a:rPr lang="en-US" altLang="zh-CN"/>
                    <a:t>A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B</a:t>
                  </a:r>
                  <a:r>
                    <a:rPr lang="zh-CN" altLang="en-US"/>
                    <a:t>两道工序加工。设有两种规格的设备</a:t>
                  </a:r>
                  <a:r>
                    <a:rPr lang="en-US" altLang="zh-CN"/>
                    <a:t>A1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A2</a:t>
                  </a:r>
                  <a:r>
                    <a:rPr lang="zh-CN" altLang="en-US"/>
                    <a:t>能完成</a:t>
                  </a:r>
                  <a:r>
                    <a:rPr lang="en-US" altLang="zh-CN"/>
                    <a:t>A</a:t>
                  </a:r>
                  <a:r>
                    <a:rPr lang="zh-CN" altLang="en-US"/>
                    <a:t>工序；有三种规格的设备</a:t>
                  </a:r>
                  <a:r>
                    <a:rPr lang="en-US" altLang="zh-CN"/>
                    <a:t>B1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B2</a:t>
                  </a:r>
                  <a:r>
                    <a:rPr lang="zh-CN" altLang="en-US"/>
                    <a:t>、 </a:t>
                  </a:r>
                  <a:r>
                    <a:rPr lang="en-US" altLang="zh-CN"/>
                    <a:t>B3</a:t>
                  </a:r>
                  <a:r>
                    <a:rPr lang="zh-CN" altLang="en-US"/>
                    <a:t>能完成</a:t>
                  </a:r>
                  <a:r>
                    <a:rPr lang="en-US" altLang="zh-CN"/>
                    <a:t>B</a:t>
                  </a:r>
                  <a:r>
                    <a:rPr lang="zh-CN" altLang="en-US"/>
                    <a:t>工序。</a:t>
                  </a:r>
                  <a:r>
                    <a:rPr lang="en-US" altLang="zh-CN"/>
                    <a:t>I</a:t>
                  </a:r>
                  <a:r>
                    <a:rPr lang="zh-CN" altLang="en-US"/>
                    <a:t>可</a:t>
                  </a:r>
                  <a:r>
                    <a:rPr lang="en-US" altLang="zh-CN"/>
                    <a:t>A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B</a:t>
                  </a:r>
                  <a:r>
                    <a:rPr lang="zh-CN" altLang="en-US"/>
                    <a:t>的任何规格的设备上加工，</a:t>
                  </a:r>
                  <a:r>
                    <a:rPr lang="en-US" altLang="zh-CN"/>
                    <a:t>II </a:t>
                  </a:r>
                  <a:r>
                    <a:rPr lang="zh-CN" altLang="en-US"/>
                    <a:t>可在任意规格的</a:t>
                  </a:r>
                  <a:r>
                    <a:rPr lang="en-US" altLang="zh-CN"/>
                    <a:t>A</a:t>
                  </a:r>
                  <a:r>
                    <a:rPr lang="zh-CN" altLang="en-US"/>
                    <a:t>设备上加工，但对</a:t>
                  </a:r>
                  <a:r>
                    <a:rPr lang="en-US" altLang="zh-CN"/>
                    <a:t>B</a:t>
                  </a:r>
                  <a:r>
                    <a:rPr lang="zh-CN" altLang="en-US"/>
                    <a:t>工序，只能在</a:t>
                  </a:r>
                  <a:r>
                    <a:rPr lang="en-US" altLang="zh-CN"/>
                    <a:t>B1</a:t>
                  </a:r>
                  <a:r>
                    <a:rPr lang="zh-CN" altLang="en-US"/>
                    <a:t>设备上加工，</a:t>
                  </a:r>
                  <a:r>
                    <a:rPr lang="en-US" altLang="zh-CN"/>
                    <a:t>III</a:t>
                  </a:r>
                  <a:r>
                    <a:rPr lang="zh-CN" altLang="en-US"/>
                    <a:t>只能在</a:t>
                  </a:r>
                  <a:r>
                    <a:rPr lang="en-US" altLang="zh-CN"/>
                    <a:t>A2</a:t>
                  </a:r>
                  <a:r>
                    <a:rPr lang="zh-CN" altLang="en-US"/>
                    <a:t>与</a:t>
                  </a:r>
                  <a:r>
                    <a:rPr lang="en-US" altLang="zh-CN"/>
                    <a:t>B2</a:t>
                  </a:r>
                  <a:r>
                    <a:rPr lang="zh-CN" altLang="en-US"/>
                    <a:t>设备上加工。问：为使该厂获得最大利润，应如何制定产品加工方案</a:t>
                  </a:r>
                  <a:r>
                    <a:rPr lang="en-US" altLang="zh-CN"/>
                    <a:t>?</a:t>
                  </a:r>
                  <a:endParaRPr lang="en-US" altLang="zh-CN"/>
                </a:p>
                <a:p>
                  <a:r>
                    <a:rPr lang="zh-CN" altLang="en-US">
                      <a:solidFill>
                        <a:srgbClr val="FF0000"/>
                      </a:solidFill>
                    </a:rPr>
                    <a:t>产品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>
                      <a:solidFill>
                        <a:srgbClr val="FF0000"/>
                      </a:solidFill>
                    </a:rPr>
                    <a:t>在设备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rgbClr val="FF0000"/>
                      </a:solidFill>
                    </a:rPr>
                    <a:t>上完成工序</a:t>
                  </a:r>
                  <a:r>
                    <a:rPr lang="en-US" altLang="zh-CN">
                      <a:solidFill>
                        <a:srgbClr val="FF0000"/>
                      </a:solidFill>
                    </a:rPr>
                    <a:t>A</a:t>
                  </a:r>
                  <a:r>
                    <a:rPr lang="zh-CN" altLang="en-US">
                      <a:solidFill>
                        <a:srgbClr val="FF0000"/>
                      </a:solidFill>
                    </a:rPr>
                    <a:t>成本为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>
                      <a:solidFill>
                        <a:srgbClr val="FF0000"/>
                      </a:solidFill>
                    </a:rPr>
                    <a:t>,</a:t>
                  </a:r>
                  <a:r>
                    <a:rPr lang="zh-CN" altLang="en-US">
                      <a:solidFill>
                        <a:srgbClr val="FF0000"/>
                      </a:solidFill>
                    </a:rPr>
                    <a:t>在设备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rgbClr val="FF0000"/>
                      </a:solidFill>
                    </a:rPr>
                    <a:t>上完成工序</a:t>
                  </a:r>
                  <a:r>
                    <a:rPr lang="en-US" altLang="zh-CN">
                      <a:solidFill>
                        <a:srgbClr val="FF0000"/>
                      </a:solidFill>
                    </a:rPr>
                    <a:t>B</a:t>
                  </a:r>
                  <a:r>
                    <a:rPr lang="zh-CN" altLang="en-US">
                      <a:solidFill>
                        <a:srgbClr val="FF0000"/>
                      </a:solidFill>
                    </a:rPr>
                    <a:t>成本为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14" y="773723"/>
                  <a:ext cx="9013113" cy="149964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725864" y="773723"/>
              <a:ext cx="1046375" cy="46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第</a:t>
              </a:r>
              <a:r>
                <a:rPr lang="en-US" altLang="zh-CN"/>
                <a:t>5</a:t>
              </a:r>
              <a:r>
                <a:rPr lang="zh-CN" altLang="en-US"/>
                <a:t>题：</a:t>
              </a:r>
              <a:endParaRPr lang="zh-CN" altLang="en-US"/>
            </a:p>
          </p:txBody>
        </p:sp>
      </p:grpSp>
      <p:sp>
        <p:nvSpPr>
          <p:cNvPr id="4" name="椭圆 3"/>
          <p:cNvSpPr>
            <a:spLocks noChangeAspect="1"/>
          </p:cNvSpPr>
          <p:nvPr/>
        </p:nvSpPr>
        <p:spPr>
          <a:xfrm>
            <a:off x="908999" y="2770817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69894" y="4273096"/>
                <a:ext cx="5252212" cy="2246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pitchFamily="18" charset="0"/>
                  </a:rPr>
                  <a:t>设从设备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分配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。</a:t>
                </a:r>
                <a:br>
                  <a:rPr lang="en-US" altLang="zh-CN">
                    <a:latin typeface="Cambria Math" panose="02040503050406030204" pitchFamily="18" charset="0"/>
                  </a:rPr>
                </a:br>
                <a:r>
                  <a:rPr lang="zh-CN" altLang="en-US" b="1">
                    <a:latin typeface="Cambria Math" panose="02040503050406030204" pitchFamily="18" charset="0"/>
                  </a:rPr>
                  <a:t>要满足约束</a:t>
                </a:r>
                <a:endParaRPr lang="en-US" altLang="zh-CN" b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en-US" altLang="zh-CN" b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en-US" altLang="zh-CN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94" y="4273096"/>
                <a:ext cx="5252212" cy="2246256"/>
              </a:xfrm>
              <a:prstGeom prst="rect">
                <a:avLst/>
              </a:prstGeom>
              <a:blipFill rotWithShape="1">
                <a:blip r:embed="rId2"/>
                <a:stretch>
                  <a:fillRect l="-5" t="-8" r="7" b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>
            <a:spLocks noChangeAspect="1"/>
          </p:cNvSpPr>
          <p:nvPr/>
        </p:nvSpPr>
        <p:spPr>
          <a:xfrm>
            <a:off x="2982721" y="2034654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982721" y="2843100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982721" y="3627086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1784731" y="2405857"/>
            <a:ext cx="324000" cy="3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784731" y="3189843"/>
            <a:ext cx="324000" cy="3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H="1">
            <a:off x="581740" y="1662655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产品</a:t>
            </a:r>
            <a:r>
              <a:rPr lang="en-US" altLang="zh-CN"/>
              <a:t>I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flipH="1">
            <a:off x="1460555" y="1662655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工序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2658545" y="1662655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工序</a:t>
            </a:r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21" name="直接连接符 20"/>
          <p:cNvCxnSpPr>
            <a:stCxn id="4" idx="6"/>
            <a:endCxn id="15" idx="2"/>
          </p:cNvCxnSpPr>
          <p:nvPr/>
        </p:nvCxnSpPr>
        <p:spPr>
          <a:xfrm flipV="1">
            <a:off x="1232999" y="2567857"/>
            <a:ext cx="551732" cy="36496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6"/>
            <a:endCxn id="16" idx="2"/>
          </p:cNvCxnSpPr>
          <p:nvPr/>
        </p:nvCxnSpPr>
        <p:spPr>
          <a:xfrm>
            <a:off x="1232999" y="2932817"/>
            <a:ext cx="551732" cy="4190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6"/>
            <a:endCxn id="11" idx="2"/>
          </p:cNvCxnSpPr>
          <p:nvPr/>
        </p:nvCxnSpPr>
        <p:spPr>
          <a:xfrm flipV="1">
            <a:off x="2108731" y="2196654"/>
            <a:ext cx="873990" cy="37120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6"/>
            <a:endCxn id="12" idx="2"/>
          </p:cNvCxnSpPr>
          <p:nvPr/>
        </p:nvCxnSpPr>
        <p:spPr>
          <a:xfrm>
            <a:off x="2108731" y="2567857"/>
            <a:ext cx="873990" cy="43724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13" idx="2"/>
          </p:cNvCxnSpPr>
          <p:nvPr/>
        </p:nvCxnSpPr>
        <p:spPr>
          <a:xfrm>
            <a:off x="2108731" y="2567857"/>
            <a:ext cx="873990" cy="122122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6"/>
            <a:endCxn id="11" idx="2"/>
          </p:cNvCxnSpPr>
          <p:nvPr/>
        </p:nvCxnSpPr>
        <p:spPr>
          <a:xfrm flipV="1">
            <a:off x="2108731" y="2196654"/>
            <a:ext cx="873990" cy="115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6"/>
            <a:endCxn id="12" idx="2"/>
          </p:cNvCxnSpPr>
          <p:nvPr/>
        </p:nvCxnSpPr>
        <p:spPr>
          <a:xfrm flipV="1">
            <a:off x="2108731" y="3005100"/>
            <a:ext cx="873990" cy="34674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6"/>
            <a:endCxn id="13" idx="2"/>
          </p:cNvCxnSpPr>
          <p:nvPr/>
        </p:nvCxnSpPr>
        <p:spPr>
          <a:xfrm>
            <a:off x="2108731" y="3351843"/>
            <a:ext cx="873990" cy="43724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>
            <a:spLocks noChangeAspect="1"/>
          </p:cNvSpPr>
          <p:nvPr/>
        </p:nvSpPr>
        <p:spPr>
          <a:xfrm>
            <a:off x="4209952" y="2791240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6283674" y="2055077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6283674" y="2863523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283674" y="3647509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5085684" y="2426280"/>
            <a:ext cx="324000" cy="3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5085684" y="3210266"/>
            <a:ext cx="324000" cy="3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 flipH="1">
            <a:off x="3882693" y="1683078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产品</a:t>
            </a:r>
            <a:r>
              <a:rPr lang="en-US" altLang="zh-CN"/>
              <a:t>II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 flipH="1">
            <a:off x="4761508" y="1683078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工序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 flipH="1">
            <a:off x="5959498" y="1683078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工序</a:t>
            </a:r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69" name="直接连接符 68"/>
          <p:cNvCxnSpPr>
            <a:stCxn id="60" idx="6"/>
            <a:endCxn id="64" idx="2"/>
          </p:cNvCxnSpPr>
          <p:nvPr/>
        </p:nvCxnSpPr>
        <p:spPr>
          <a:xfrm flipV="1">
            <a:off x="4533952" y="2588280"/>
            <a:ext cx="551732" cy="36496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0" idx="6"/>
            <a:endCxn id="65" idx="2"/>
          </p:cNvCxnSpPr>
          <p:nvPr/>
        </p:nvCxnSpPr>
        <p:spPr>
          <a:xfrm>
            <a:off x="4533952" y="2953240"/>
            <a:ext cx="551732" cy="4190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6"/>
            <a:endCxn id="61" idx="2"/>
          </p:cNvCxnSpPr>
          <p:nvPr/>
        </p:nvCxnSpPr>
        <p:spPr>
          <a:xfrm flipV="1">
            <a:off x="5409684" y="2217077"/>
            <a:ext cx="873990" cy="3712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5" idx="6"/>
            <a:endCxn id="61" idx="2"/>
          </p:cNvCxnSpPr>
          <p:nvPr/>
        </p:nvCxnSpPr>
        <p:spPr>
          <a:xfrm flipV="1">
            <a:off x="5409684" y="2217077"/>
            <a:ext cx="873990" cy="115518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椭圆 76"/>
          <p:cNvSpPr>
            <a:spLocks noChangeAspect="1"/>
          </p:cNvSpPr>
          <p:nvPr/>
        </p:nvSpPr>
        <p:spPr>
          <a:xfrm>
            <a:off x="7680588" y="2783381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9754310" y="2047218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9754310" y="2855664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9754310" y="3639650"/>
            <a:ext cx="324000" cy="32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8556320" y="2418421"/>
            <a:ext cx="324000" cy="3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>
            <a:off x="8556320" y="3202407"/>
            <a:ext cx="324000" cy="3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 flipH="1">
            <a:off x="7353329" y="1675219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产品</a:t>
            </a:r>
            <a:r>
              <a:rPr lang="en-US" altLang="zh-CN"/>
              <a:t>III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 flipH="1">
            <a:off x="8232144" y="1675219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工序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 flipH="1">
            <a:off x="9430134" y="1675219"/>
            <a:ext cx="9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工序</a:t>
            </a:r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7" name="直接连接符 86"/>
          <p:cNvCxnSpPr>
            <a:stCxn id="77" idx="6"/>
            <a:endCxn id="82" idx="2"/>
          </p:cNvCxnSpPr>
          <p:nvPr/>
        </p:nvCxnSpPr>
        <p:spPr>
          <a:xfrm>
            <a:off x="8004588" y="2945381"/>
            <a:ext cx="551732" cy="4190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6"/>
            <a:endCxn id="79" idx="2"/>
          </p:cNvCxnSpPr>
          <p:nvPr/>
        </p:nvCxnSpPr>
        <p:spPr>
          <a:xfrm flipV="1">
            <a:off x="8880320" y="3017664"/>
            <a:ext cx="873990" cy="34674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2967</Words>
  <Application>WPS 演示</Application>
  <PresentationFormat>宽屏</PresentationFormat>
  <Paragraphs>360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建权</dc:creator>
  <cp:lastModifiedBy>唐嘉良</cp:lastModifiedBy>
  <cp:revision>20</cp:revision>
  <dcterms:created xsi:type="dcterms:W3CDTF">2022-11-19T10:58:00Z</dcterms:created>
  <dcterms:modified xsi:type="dcterms:W3CDTF">2022-12-25T05:34:33Z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E64F1B45008242DF8D872FEE9A4A0704</vt:lpwstr>
  </property>
  <property fmtid="{D5CDD505-2E9C-101B-9397-08002B2CF9AE}" pid="3" name="KSOProductBuildVer">
    <vt:lpwstr>2052-11.1.0.13012</vt:lpwstr>
  </property>
</Properties>
</file>