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415" r:id="rId3"/>
    <p:sldId id="1402" r:id="rId5"/>
    <p:sldId id="1275" r:id="rId6"/>
    <p:sldId id="1382" r:id="rId7"/>
    <p:sldId id="1444" r:id="rId8"/>
    <p:sldId id="1396" r:id="rId9"/>
  </p:sldIdLst>
  <p:sldSz cx="12192000" cy="685800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 userDrawn="1">
          <p15:clr>
            <a:srgbClr val="A4A3A4"/>
          </p15:clr>
        </p15:guide>
        <p15:guide id="2" orient="horz" pos="119" userDrawn="1">
          <p15:clr>
            <a:srgbClr val="A4A3A4"/>
          </p15:clr>
        </p15:guide>
        <p15:guide id="3" orient="horz" pos="1540" userDrawn="1">
          <p15:clr>
            <a:srgbClr val="A4A3A4"/>
          </p15:clr>
        </p15:guide>
        <p15:guide id="4" orient="horz" pos="4224" userDrawn="1">
          <p15:clr>
            <a:srgbClr val="A4A3A4"/>
          </p15:clr>
        </p15:guide>
        <p15:guide id="5" orient="horz" pos="2900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orient="horz" pos="3508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128" userDrawn="1">
          <p15:clr>
            <a:srgbClr val="A4A3A4"/>
          </p15:clr>
        </p15:guide>
        <p15:guide id="10" pos="7469" userDrawn="1">
          <p15:clr>
            <a:srgbClr val="A4A3A4"/>
          </p15:clr>
        </p15:guide>
        <p15:guide id="11" pos="5664" userDrawn="1">
          <p15:clr>
            <a:srgbClr val="A4A3A4"/>
          </p15:clr>
        </p15:guide>
        <p15:guide id="12" pos="2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dai" initials="f" lastIdx="4" clrIdx="0"/>
  <p:cmAuthor id="1" name="赵 建权" initials="赵" lastIdx="2" clrIdx="1"/>
  <p:cmAuthor id="3" name="94916" initials="9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0033CC"/>
    <a:srgbClr val="0202EE"/>
    <a:srgbClr val="000099"/>
    <a:srgbClr val="990000"/>
    <a:srgbClr val="FFFF00"/>
    <a:srgbClr val="006600"/>
    <a:srgbClr val="99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 autoAdjust="0"/>
    <p:restoredTop sz="93455" autoAdjust="0"/>
  </p:normalViewPr>
  <p:slideViewPr>
    <p:cSldViewPr snapToGrid="0" showGuides="1">
      <p:cViewPr varScale="1">
        <p:scale>
          <a:sx n="112" d="100"/>
          <a:sy n="112" d="100"/>
        </p:scale>
        <p:origin x="558" y="96"/>
      </p:cViewPr>
      <p:guideLst>
        <p:guide orient="horz" pos="2080"/>
        <p:guide orient="horz" pos="119"/>
        <p:guide orient="horz" pos="1540"/>
        <p:guide orient="horz" pos="4224"/>
        <p:guide orient="horz" pos="2900"/>
        <p:guide orient="horz" pos="799"/>
        <p:guide orient="horz" pos="3508"/>
        <p:guide pos="3840"/>
        <p:guide pos="2128"/>
        <p:guide pos="7469"/>
        <p:guide pos="5664"/>
        <p:guide pos="210"/>
      </p:guideLst>
    </p:cSldViewPr>
  </p:slideViewPr>
  <p:outlineViewPr>
    <p:cViewPr>
      <p:scale>
        <a:sx n="33" d="100"/>
        <a:sy n="33" d="100"/>
      </p:scale>
      <p:origin x="29" y="85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>
        <p:guide orient="horz" pos="277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8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A1D133-DF9A-4546-BC32-9BA5D9890E0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B42915-2935-458E-A579-AFBD3FBC3D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AFA250-0359-41A6-9B6F-B6B13F56C96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0409EE-1F5E-4DB5-BECA-DDA12FB5C9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F3858-74F2-47CF-B90C-2DDBD61B9D57}" type="slidenum">
              <a:rPr kumimoji="1" lang="zh-CN" altLang="en-US" smtClean="0">
                <a:latin typeface="Arial" panose="020B0604020202020204" pitchFamily="34" charset="0"/>
              </a:rPr>
            </a:fld>
            <a:endParaRPr kumimoji="1"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409EE-1F5E-4DB5-BECA-DDA12FB5C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15218" y="2349500"/>
            <a:ext cx="5761567" cy="104312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1194" y="4508500"/>
            <a:ext cx="5755591" cy="1008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B9703-04D9-E24D-89E2-7092966D094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33304-23B8-4050-8FD4-F51F035CDD7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C2FF-ED03-1248-91AB-9506D986E36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4AB1-3A3D-4094-B448-07CA6C3E964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D3F06-0E78-0740-8365-8CCF2E4741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14C29-D25F-47B7-B33C-2544930698E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 flipV="1">
            <a:off x="273270" y="1214439"/>
            <a:ext cx="11613932" cy="46802"/>
          </a:xfrm>
          <a:prstGeom prst="rect">
            <a:avLst/>
          </a:prstGeom>
          <a:gradFill rotWithShape="0">
            <a:gsLst>
              <a:gs pos="0">
                <a:srgbClr val="3366FF"/>
              </a:gs>
              <a:gs pos="25000">
                <a:srgbClr val="01A78F"/>
              </a:gs>
              <a:gs pos="50000">
                <a:srgbClr val="FFFF00"/>
              </a:gs>
              <a:gs pos="75000">
                <a:srgbClr val="FF6633"/>
              </a:gs>
              <a:gs pos="100000">
                <a:srgbClr val="FF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6384-932F-D74C-8217-449F7947035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28194" y="6611938"/>
            <a:ext cx="3215216" cy="1889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4653902-9632-4ADE-A52C-43F743FF03E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4" y="4508500"/>
            <a:ext cx="11523133" cy="21605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434" y="2326714"/>
            <a:ext cx="11523133" cy="21817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2E95D-EDC5-674E-B81D-436F626CF86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42C2-F96A-4D62-9B6D-D38CE742E4F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3" y="1268414"/>
            <a:ext cx="57615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15562" y="1280448"/>
            <a:ext cx="5742004" cy="53886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BEAE2-0CD8-9F45-A6DB-FAD2A2B23D0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0AD55-C319-44FB-9A5D-D14487C4E15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433" y="1268954"/>
            <a:ext cx="5761567" cy="503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4" y="1844825"/>
            <a:ext cx="5761567" cy="4824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10876" y="1268414"/>
            <a:ext cx="5746691" cy="5044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1" y="1844824"/>
            <a:ext cx="5761567" cy="48242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86928-93F2-584A-9AE3-5AE95F5500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B2D35-015B-4C3A-98D5-26A54CB48D3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A6677-8F4E-A449-970D-77C094EB824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C62A-D1D3-40B1-AA41-272F656B851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BABD-85DD-E94F-8C81-A283A13CA22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1DB51-B0BC-429A-BBBD-F6D561DBBCA6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678" y="188913"/>
            <a:ext cx="2877540" cy="1079500"/>
          </a:xfrm>
          <a:solidFill>
            <a:schemeClr val="accent1"/>
          </a:solidFill>
          <a:effectLst/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5218" y="188914"/>
            <a:ext cx="8642349" cy="648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34435" y="1282206"/>
            <a:ext cx="2880784" cy="5386882"/>
          </a:xfrm>
          <a:solidFill>
            <a:schemeClr val="accent1"/>
          </a:solidFill>
          <a:effectLst/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D184B-BA91-D54A-B66A-EF7191A028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BF91F-FEE3-472D-BF2B-E796CEC6FF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06C29-151C-C840-8C82-5D57ED63B14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1C38-7B56-4D9E-9C2B-8C59DC0BF23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4434" y="188913"/>
            <a:ext cx="1152313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34434" y="1268414"/>
            <a:ext cx="1152313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215218" y="6669088"/>
            <a:ext cx="2880783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17A3ED-7103-7642-98F0-84813CA8117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0" y="6669088"/>
            <a:ext cx="2880784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6784" y="6669088"/>
            <a:ext cx="3215216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649267-2A5A-4AEF-B2E1-09C8DF9D71B5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Helvetica" pitchFamily="2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2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2" name="直接连接符 5"/>
          <p:cNvCxnSpPr>
            <a:cxnSpLocks noChangeShapeType="1"/>
          </p:cNvCxnSpPr>
          <p:nvPr/>
        </p:nvCxnSpPr>
        <p:spPr bwMode="auto">
          <a:xfrm>
            <a:off x="157655" y="3141292"/>
            <a:ext cx="11834648" cy="0"/>
          </a:xfrm>
          <a:prstGeom prst="line">
            <a:avLst/>
          </a:prstGeom>
          <a:noFill/>
          <a:ln w="57150" cmpd="dbl" algn="ctr">
            <a:solidFill>
              <a:srgbClr val="A5002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29145" y="2088618"/>
            <a:ext cx="10828475" cy="936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 eaLnBrk="1" hangingPunct="1">
              <a:lnSpc>
                <a:spcPts val="52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﻿整数线性规划题目讲解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-7783" y="2915"/>
          <a:ext cx="12191999" cy="1296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520"/>
                <a:gridCol w="8539479"/>
              </a:tblGrid>
              <a:tr h="10777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zh-CN" sz="2800" b="1" kern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zh-CN" altLang="en-US" sz="2800" b="1" kern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5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1"/>
    </mc:Choice>
    <mc:Fallback>
      <p:transition spd="slow" advTm="75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Problems 6</a:t>
            </a:r>
            <a:endParaRPr kumimoji="1"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9700" y="1588135"/>
            <a:ext cx="10447655" cy="143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Problem: </a:t>
            </a:r>
            <a:r>
              <a:rPr lang="zh-CN" altLang="en-US"/>
              <a:t>The total amount of funds that a department can use for investment in the next five years is B</a:t>
            </a:r>
            <a:endParaRPr lang="zh-CN" altLang="en-US"/>
          </a:p>
          <a:p>
            <a:r>
              <a:rPr lang="zh-CN" altLang="en-US"/>
              <a:t>million. There are n(n &gt; 3) projects that can be invested. Assuming that each project can be</a:t>
            </a:r>
            <a:endParaRPr lang="zh-CN" altLang="en-US"/>
          </a:p>
          <a:p>
            <a:r>
              <a:rPr lang="zh-CN" altLang="en-US"/>
              <a:t>invested at most once,The investment fund required for the j − th project is bj million, and the</a:t>
            </a:r>
            <a:endParaRPr lang="zh-CN" altLang="en-US"/>
          </a:p>
          <a:p>
            <a:r>
              <a:rPr lang="zh-CN" altLang="en-US"/>
              <a:t>profit obtained is cj million. Ask how to choose an investment project to maximize the total</a:t>
            </a:r>
            <a:endParaRPr lang="zh-CN" altLang="en-US"/>
          </a:p>
          <a:p>
            <a:r>
              <a:rPr lang="zh-CN" altLang="en-US"/>
              <a:t>profit?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28725" y="3346450"/>
                <a:ext cx="10355580" cy="32778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解：设投资决策变量为</a:t>
                </a:r>
                <a:endParaRPr lang="zh-CN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 &amp;投资第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个项目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 &amp;不投资第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个项目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... 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设获得的总利润是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，那么上述问题可以建模为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                           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...,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25" y="3346450"/>
                <a:ext cx="10355580" cy="32778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80847" y="6611938"/>
            <a:ext cx="3215216" cy="188912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Problems 7</a:t>
            </a:r>
            <a:endParaRPr kumimoji="1"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409700" y="1588135"/>
            <a:ext cx="10447655" cy="1715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Problem: </a:t>
            </a:r>
            <a:r>
              <a:rPr lang="zh-CN" altLang="en-US"/>
              <a:t>A construction company has contracted to build two types of dormitories. Each dormitory of</a:t>
            </a:r>
            <a:endParaRPr lang="zh-CN" altLang="en-US"/>
          </a:p>
          <a:p>
            <a:r>
              <a:rPr lang="zh-CN" altLang="en-US"/>
              <a:t>type A covers an area of si, and each dormitory of type B covers an area of sj . The company</a:t>
            </a:r>
            <a:endParaRPr lang="zh-CN" altLang="en-US"/>
          </a:p>
          <a:p>
            <a:r>
              <a:rPr lang="zh-CN" altLang="en-US"/>
              <a:t>has purchased a building land of s. According to the plan, the number of Type A dormitories</a:t>
            </a:r>
            <a:endParaRPr lang="zh-CN" altLang="en-US"/>
          </a:p>
          <a:p>
            <a:r>
              <a:rPr lang="zh-CN" altLang="en-US"/>
              <a:t>shall not exceed ni, and the number of Type B dormitories shall not exceed nj . One dormitory</a:t>
            </a:r>
            <a:endParaRPr lang="zh-CN" altLang="en-US"/>
          </a:p>
          <a:p>
            <a:r>
              <a:rPr lang="zh-CN" altLang="en-US"/>
              <a:t>of type A can earn ci, and one dormitory of type B can earn cj . How many type A and B</a:t>
            </a:r>
            <a:endParaRPr lang="zh-CN" altLang="en-US"/>
          </a:p>
          <a:p>
            <a:r>
              <a:rPr lang="zh-CN" altLang="en-US"/>
              <a:t>dormitories should the company build?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228725" y="3756025"/>
                <a:ext cx="10355580" cy="2304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解：设建造</a:t>
                </a:r>
                <a:r>
                  <a:rPr lang="en-US" altLang="zh-CN"/>
                  <a:t>A</a:t>
                </a:r>
                <a:r>
                  <a:rPr lang="zh-CN" altLang="en-US"/>
                  <a:t>类宿舍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幢，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类宿舍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幢，获得的总利润是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，那么上述问题可以建模为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 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          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且为整数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28725" y="3756025"/>
                <a:ext cx="10355580" cy="23044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28194" y="6593650"/>
            <a:ext cx="3215216" cy="188912"/>
          </a:xfrm>
        </p:spPr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Problems 8</a:t>
            </a:r>
            <a:endParaRPr kumimoji="1"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35280" y="1268095"/>
            <a:ext cx="11522075" cy="1700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Problem: </a:t>
            </a:r>
            <a:r>
              <a:rPr lang="zh-CN" altLang="en-US"/>
              <a:t>A company plans to establish a sales department in the east, west and south districts of the</a:t>
            </a:r>
            <a:r>
              <a:rPr lang="en-US" altLang="zh-CN"/>
              <a:t> </a:t>
            </a:r>
            <a:r>
              <a:rPr lang="zh-CN" altLang="en-US"/>
              <a:t>city. Seven</a:t>
            </a:r>
            <a:r>
              <a:rPr lang="en-US" altLang="zh-CN"/>
              <a:t> </a:t>
            </a:r>
            <a:r>
              <a:rPr lang="zh-CN" altLang="en-US"/>
              <a:t>locations Ai(i = 1, 2, ..., 7) are proposed. It is stipulated that in the east area, at</a:t>
            </a:r>
            <a:r>
              <a:rPr lang="en-US" altLang="zh-CN"/>
              <a:t> </a:t>
            </a:r>
            <a:r>
              <a:rPr lang="zh-CN" altLang="en-US"/>
              <a:t>most two of the three positions from A1, A2, A3 should be selected; In the west area, at least</a:t>
            </a:r>
            <a:r>
              <a:rPr lang="en-US" altLang="zh-CN"/>
              <a:t> </a:t>
            </a:r>
            <a:r>
              <a:rPr lang="zh-CN" altLang="en-US"/>
              <a:t>one of the two positions from A4, A5 should be selected; In the south area,at least one of the</a:t>
            </a:r>
            <a:r>
              <a:rPr lang="en-US" altLang="zh-CN"/>
              <a:t> </a:t>
            </a:r>
            <a:r>
              <a:rPr lang="zh-CN" altLang="en-US"/>
              <a:t>two positions from A6, A7 should be selected. If the location Ai</a:t>
            </a:r>
            <a:r>
              <a:rPr lang="en-US" altLang="zh-CN"/>
              <a:t> </a:t>
            </a:r>
            <a:r>
              <a:rPr lang="zh-CN" altLang="en-US"/>
              <a:t>is selected, the equipment</a:t>
            </a:r>
            <a:r>
              <a:rPr lang="en-US" altLang="zh-CN"/>
              <a:t> </a:t>
            </a:r>
            <a:r>
              <a:rPr lang="zh-CN" altLang="en-US"/>
              <a:t>investment is estimated to be bi yuan, and the annual profit is estimated to be ci yuan, but the</a:t>
            </a:r>
            <a:r>
              <a:rPr lang="en-US" altLang="zh-CN"/>
              <a:t> </a:t>
            </a:r>
            <a:r>
              <a:rPr lang="zh-CN" altLang="en-US"/>
              <a:t>total investment cannot exceed B yuan. Which positions should be selected to maximize the</a:t>
            </a:r>
            <a:r>
              <a:rPr lang="en-US" altLang="zh-CN"/>
              <a:t> </a:t>
            </a:r>
            <a:r>
              <a:rPr lang="zh-CN" altLang="en-US"/>
              <a:t>annual profit?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228725" y="2870835"/>
                <a:ext cx="10355580" cy="39878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解：设位置选用决策变量为</a:t>
                </a:r>
                <a:endParaRPr lang="zh-CN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 &amp;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被选用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没被选用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... 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设获得的总利润是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，那么上述问题可以建模为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7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7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...,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28725" y="2870835"/>
                <a:ext cx="10355580" cy="3987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7D1DB51-B0BC-429A-BBBD-F6D561DBBCA6}" type="slidenum">
              <a:rPr lang="zh-CN" altLang="en-US"/>
            </a:fld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Problems 9</a:t>
            </a:r>
            <a:endParaRPr kumimoji="1"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409700" y="1588135"/>
            <a:ext cx="10447655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Problem: </a:t>
            </a:r>
            <a:r>
              <a:rPr lang="zh-CN" altLang="en-US"/>
              <a:t>A hiker needs to bring a backpack. The total weight of the backpack is limited to b kg. Now</a:t>
            </a:r>
            <a:endParaRPr lang="zh-CN" altLang="en-US"/>
          </a:p>
          <a:p>
            <a:r>
              <a:rPr lang="zh-CN" altLang="en-US"/>
              <a:t>there are</a:t>
            </a:r>
            <a:r>
              <a:rPr lang="en-US" altLang="zh-CN"/>
              <a:t> n</a:t>
            </a:r>
            <a:r>
              <a:rPr lang="zh-CN" altLang="en-US"/>
              <a:t> kinds of items to choose from.The j − th item is known to weigh aj kg each and the</a:t>
            </a:r>
            <a:endParaRPr lang="zh-CN" altLang="en-US"/>
          </a:p>
          <a:p>
            <a:r>
              <a:rPr lang="zh-CN" altLang="en-US"/>
              <a:t>use value is cj , how should the traveler choose these items to maximize the total value?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228725" y="3050540"/>
                <a:ext cx="10355580" cy="30099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解：设装入背包的第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种物品数量为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，总的价值是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，那么上述问题可以建模为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&lt;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≤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                         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且为整数，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28725" y="3050540"/>
                <a:ext cx="10355580" cy="30099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53902-9632-4ADE-A52C-43F743FF03E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kumimoji="1" lang="en-US" altLang="zh-CN" dirty="0">
                <a:solidFill>
                  <a:srgbClr val="0000FF"/>
                </a:solidFill>
                <a:latin typeface="微软雅黑" panose="020B0503020204020204" pitchFamily="34" charset="-122"/>
              </a:rPr>
              <a:t>Problems 10</a:t>
            </a:r>
            <a:endParaRPr kumimoji="1" lang="en-US" altLang="zh-CN" dirty="0">
              <a:solidFill>
                <a:srgbClr val="0000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409700" y="1588135"/>
            <a:ext cx="10447655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Problem: </a:t>
            </a:r>
            <a:r>
              <a:rPr lang="zh-CN" altLang="en-US"/>
              <a:t>There are </a:t>
            </a:r>
            <a:r>
              <a:rPr lang="en-US" altLang="zh-CN"/>
              <a:t>n </a:t>
            </a:r>
            <a:r>
              <a:rPr lang="zh-CN" altLang="en-US"/>
              <a:t>people assigned to do</a:t>
            </a:r>
            <a:r>
              <a:rPr lang="en-US" altLang="zh-CN"/>
              <a:t> n</a:t>
            </a:r>
            <a:r>
              <a:rPr lang="zh-CN" altLang="en-US"/>
              <a:t> jobs. It is stipulated that each person can only do one job, and</a:t>
            </a:r>
            <a:endParaRPr lang="zh-CN" altLang="en-US"/>
          </a:p>
          <a:p>
            <a:r>
              <a:rPr lang="zh-CN" altLang="en-US"/>
              <a:t>each job can only be done by one person. It is known that the efficiency of the i − th person to</a:t>
            </a:r>
            <a:endParaRPr lang="zh-CN" altLang="en-US"/>
          </a:p>
          <a:p>
            <a:r>
              <a:rPr lang="zh-CN" altLang="en-US"/>
              <a:t>do the j − th work is cij . How should we allocate to maximize overall efficiency?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228725" y="2584450"/>
                <a:ext cx="10355580" cy="40398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解：设决策变量为</a:t>
                </a:r>
                <a:endParaRPr lang="zh-CN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 &amp;分配第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个人去做第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个工作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 &amp;其他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... 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设总效率是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，那么上述问题可以建模为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 = 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 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=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,...,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=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28725" y="2584450"/>
                <a:ext cx="10355580" cy="40398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160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530ff353-b6cf-408c-b4f1-b10ec6edc1c5"/>
  <p:tag name="COMMONDATA" val="eyJoZGlkIjoiNjZhOWI0YjNmNzBlMTk4ZDUwNzY3MzY4YjRkYTQ4NG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3438</Words>
  <Application>WPS 演示</Application>
  <PresentationFormat>宽屏</PresentationFormat>
  <Paragraphs>72</Paragraphs>
  <Slides>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</vt:lpstr>
      <vt:lpstr>微软雅黑</vt:lpstr>
      <vt:lpstr>Cambria Math</vt:lpstr>
      <vt:lpstr>Arial Unicode MS</vt:lpstr>
      <vt:lpstr>黑体</vt:lpstr>
      <vt:lpstr>Office 主题​​</vt:lpstr>
      <vt:lpstr>PowerPoint 演示文稿</vt:lpstr>
      <vt:lpstr>Problems 6</vt:lpstr>
      <vt:lpstr>Problems 7</vt:lpstr>
      <vt:lpstr>Problems 8</vt:lpstr>
      <vt:lpstr>Problems 9</vt:lpstr>
      <vt:lpstr>Problems 10</vt:lpstr>
    </vt:vector>
  </TitlesOfParts>
  <Company>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ghack</dc:creator>
  <cp:lastModifiedBy>唐嘉良</cp:lastModifiedBy>
  <cp:revision>2210</cp:revision>
  <dcterms:created xsi:type="dcterms:W3CDTF">2012-05-10T04:43:00Z</dcterms:created>
  <dcterms:modified xsi:type="dcterms:W3CDTF">2022-12-25T05:34:59Z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18186DB5BDDE4F69983A2612D184AEB1</vt:lpwstr>
  </property>
  <property fmtid="{D5CDD505-2E9C-101B-9397-08002B2CF9AE}" pid="3" name="KSOProductBuildVer">
    <vt:lpwstr>2052-11.1.0.13012</vt:lpwstr>
  </property>
</Properties>
</file>