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332" r:id="rId3"/>
    <p:sldId id="1340" r:id="rId4"/>
    <p:sldId id="1335" r:id="rId5"/>
    <p:sldId id="1336" r:id="rId6"/>
    <p:sldId id="1333" r:id="rId7"/>
    <p:sldId id="1337" r:id="rId8"/>
    <p:sldId id="1338" r:id="rId9"/>
    <p:sldId id="1339" r:id="rId10"/>
    <p:sldId id="133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519" userDrawn="1">
          <p15:clr>
            <a:srgbClr val="A4A3A4"/>
          </p15:clr>
        </p15:guide>
        <p15:guide id="10" pos="5602" userDrawn="1">
          <p15:clr>
            <a:srgbClr val="A4A3A4"/>
          </p15:clr>
        </p15:guide>
        <p15:guide id="11" pos="4241" userDrawn="1">
          <p15:clr>
            <a:srgbClr val="A4A3A4"/>
          </p15:clr>
        </p15:guide>
        <p15:guide id="12" pos="1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7DC0"/>
    <a:srgbClr val="000099"/>
    <a:srgbClr val="0202EE"/>
    <a:srgbClr val="0000FF"/>
    <a:srgbClr val="0033CC"/>
    <a:srgbClr val="990000"/>
    <a:srgbClr val="FF9900"/>
    <a:srgbClr val="FFFF00"/>
    <a:srgbClr val="00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 showGuides="1">
      <p:cViewPr varScale="1">
        <p:scale>
          <a:sx n="131" d="100"/>
          <a:sy n="131" d="100"/>
        </p:scale>
        <p:origin x="416" y="184"/>
      </p:cViewPr>
      <p:guideLst>
        <p:guide orient="horz" pos="2160"/>
        <p:guide orient="horz" pos="119"/>
        <p:guide orient="horz" pos="1480"/>
        <p:guide orient="horz" pos="4156"/>
        <p:guide orient="horz" pos="2840"/>
        <p:guide orient="horz" pos="799"/>
        <p:guide orient="horz" pos="3521"/>
        <p:guide pos="2880"/>
        <p:guide pos="1519"/>
        <p:guide pos="5602"/>
        <p:guide pos="4241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413" y="2349500"/>
            <a:ext cx="4321175" cy="1043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5895" y="4508500"/>
            <a:ext cx="4316693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2724-FD10-4A72-BDFD-B27D4C0890D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E9B4-F8BE-45B6-B08C-7191E9BA4C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CF6D-9F01-432E-A028-4C874F4634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468313" y="1214438"/>
            <a:ext cx="8447087" cy="539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D13-632C-4211-9321-01F2B307AB15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3902-9632-4ADE-A52C-43F743FF03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508500"/>
            <a:ext cx="8642350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5" y="2326714"/>
            <a:ext cx="8642350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713C-D651-483F-A59C-CBA35E735D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43211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671" y="1280448"/>
            <a:ext cx="4306503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303F-C235-45D7-B560-615C8BE5B0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4" y="1268954"/>
            <a:ext cx="4321175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321175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83157" y="1268413"/>
            <a:ext cx="4310018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321175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BD78-615C-42E5-A323-856A08359CE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DD-A4DC-4183-AD2F-06005E142F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CD5-0358-4B07-AA9D-F51FDFEE594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58" y="188913"/>
            <a:ext cx="2158155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413" y="188913"/>
            <a:ext cx="6481762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6" y="1282206"/>
            <a:ext cx="2160588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5E32-0271-47BA-86B4-791D1822506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C4C-2283-4416-85B2-9319499E14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11413" y="6669088"/>
            <a:ext cx="2160587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45A41-D8A8-4AC4-9808-1A4D8E9D70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0" y="6669088"/>
            <a:ext cx="2160588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669088"/>
            <a:ext cx="2411412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</a:fld>
            <a:endParaRPr lang="zh-CN" altLang="en-US"/>
          </a:p>
        </p:txBody>
      </p:sp>
      <p:grpSp>
        <p:nvGrpSpPr>
          <p:cNvPr id="1031" name="组合 6"/>
          <p:cNvGrpSpPr/>
          <p:nvPr/>
        </p:nvGrpSpPr>
        <p:grpSpPr bwMode="auto">
          <a:xfrm>
            <a:off x="7235825" y="6381750"/>
            <a:ext cx="1873250" cy="404813"/>
            <a:chOff x="6084168" y="6350588"/>
            <a:chExt cx="2209800" cy="507412"/>
          </a:xfrm>
        </p:grpSpPr>
        <p:pic>
          <p:nvPicPr>
            <p:cNvPr id="1032" name="Picture 20" descr="D:\计算所\PPT的模板\logo.gif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350588"/>
              <a:ext cx="609600" cy="50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6" descr="D:\计算所\PPT的模板\logo－zi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68" y="6350588"/>
              <a:ext cx="14478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7" descr="D:\计算所\PPT的模板\logo－Y-H-1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46168" y="6731588"/>
              <a:ext cx="14478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 descr="C:\Users\maxiaying\Desktop\截图06.pn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75" y="253777"/>
            <a:ext cx="144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647" y="2825109"/>
            <a:ext cx="4202349" cy="1079500"/>
          </a:xfrm>
        </p:spPr>
        <p:txBody>
          <a:bodyPr/>
          <a:lstStyle/>
          <a:p>
            <a:r>
              <a:rPr lang="en-US" altLang="zh-CN" dirty="0"/>
              <a:t>Greedy-</a:t>
            </a:r>
            <a:r>
              <a:rPr lang="zh-CN" altLang="en-US" dirty="0"/>
              <a:t>习题课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given string S is represented by "x" and ".", "x" represents a pit, "." represents a normal road. The cost of filling k consecutive pits is k+1, please obtain the maximum normal road ( It can be non-continuous. ) with budget M.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: S = “xxx...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xxxx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....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xxxxx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”, M = 11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x/(x+1)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是一个递增函数，因此优先选择长的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“x”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串。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</a:t>
            </a:r>
            <a:r>
              <a:rPr lang="en-US" altLang="zh-CN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nlogn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O(1)</a:t>
            </a:r>
            <a:endParaRPr lang="zh-CN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244" y="3331420"/>
            <a:ext cx="4572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def fix(S, M):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res = 0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S = [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(s) for s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S.split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(‘.’)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S.sort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(reserve=True)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for s in S: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if M&gt;s+1: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res += s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return res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an array consisting of non-negative integers, please concatenate them in certain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permutation such that they can form a smallest new integer number.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Input: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[1, 4, 13, 2, 25]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Output: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1132254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任意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个数字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y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，如果拼起来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zh-CN" sz="1400" dirty="0" err="1">
                <a:solidFill>
                  <a:srgbClr val="000000"/>
                </a:solidFill>
                <a:latin typeface="+mj-ea"/>
                <a:ea typeface="+mj-ea"/>
              </a:rPr>
              <a:t>xy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”比“</a:t>
            </a:r>
            <a:r>
              <a:rPr lang="en-US" altLang="zh-CN" sz="1400" dirty="0" err="1">
                <a:solidFill>
                  <a:srgbClr val="000000"/>
                </a:solidFill>
                <a:latin typeface="+mj-ea"/>
                <a:ea typeface="+mj-ea"/>
              </a:rPr>
              <a:t>yx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”要小就将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放在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y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前面；否则将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y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放在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前面。</a:t>
            </a:r>
            <a:endParaRPr lang="en-US" altLang="zh-CN" sz="18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</a:t>
            </a:r>
            <a:r>
              <a:rPr lang="en-US" altLang="zh-CN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nlogn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O(1)</a:t>
            </a:r>
            <a:endParaRPr lang="zh-CN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244" y="3331420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sort(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nums.begin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(),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nums.end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(), [](const int &amp;x, const int &amp;y) {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int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xy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to_string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(x) +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to_string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(y));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int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yx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to_string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(y) +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to_string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(x));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return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xy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&lt;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yx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});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ret = "";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(auto i: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nums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ret +=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to_string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return ret;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Question3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n meetings, and the start time and end time of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i-th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meeting are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Please design a greedy algorithm to find the minimum number of meeting rooms required to arrange all meetings. 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Input: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 [0, 20], [15, 20], [20, 23], [25, 30], [15, 25] ]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对开始时间排序，按开始时间遍历会议，如果有可用会议室（结束时间早于当前会议开始时间）则不用增加，否则增加一个会议室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</a:t>
            </a:r>
            <a:r>
              <a:rPr lang="en-US" altLang="zh-CN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nlogn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endParaRPr lang="zh-CN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517" y="3769163"/>
            <a:ext cx="748652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Solution: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def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minMeetingRooms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(self, intervals: list) -&gt;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rooms = []  # </a:t>
            </a: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记录各会议室的最早结束时间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meetings = sorted(intervals, key=lambda x: x[0])  # </a:t>
            </a: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按开始时间升序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meeting in meetings: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# </a:t>
            </a: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如果最早结束的会议室的结束时间比会议室时间要早，则先关闭该会议室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rooms and rooms[0] &lt;= meeting[0]: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heapq.heappop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(rooms)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# </a:t>
            </a: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插入新的会议室到最小堆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heapq.heappush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(rooms, meeting[1])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return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(rooms)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 is a non-negative integer, remove k digits from it to obtain a new number. Find the biggest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possible output number.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Input: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N= 147128, k = 3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Output: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728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删除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k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个数字后，保证剩下的数字最大，就需要我们从前往后删除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k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个</a:t>
            </a:r>
            <a:r>
              <a:rPr lang="zh-CN" altLang="en-US" sz="1200" b="1" dirty="0">
                <a:solidFill>
                  <a:srgbClr val="000000"/>
                </a:solidFill>
                <a:latin typeface="+mj-ea"/>
                <a:ea typeface="+mj-ea"/>
              </a:rPr>
              <a:t>最靠前的最小的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数字，也就是希望尽可能留下来的数字近似“单调递减”，因此可以用</a:t>
            </a:r>
            <a:r>
              <a:rPr lang="zh-CN" altLang="en-US" sz="1200" b="1" dirty="0">
                <a:solidFill>
                  <a:srgbClr val="000000"/>
                </a:solidFill>
                <a:latin typeface="+mj-ea"/>
                <a:ea typeface="+mj-ea"/>
              </a:rPr>
              <a:t>单调栈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来解决。具体来说，维护一个栈，按照从左向右的顺序逐个将数组元素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push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进栈中，当发现“新添加元素 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栈顶元素”的时候，就将栈之前的元素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pop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出来，直至“新添加元素 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&lt; 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栈顶元素”或者“删除总元素数达到</a:t>
            </a:r>
            <a:r>
              <a:rPr lang="en-US" altLang="zh-CN" sz="1200" dirty="0">
                <a:solidFill>
                  <a:srgbClr val="000000"/>
                </a:solidFill>
                <a:latin typeface="+mj-ea"/>
                <a:ea typeface="+mj-ea"/>
              </a:rPr>
              <a:t>k</a:t>
            </a:r>
            <a:r>
              <a:rPr lang="zh-CN" altLang="en-US" sz="1200" dirty="0">
                <a:solidFill>
                  <a:srgbClr val="000000"/>
                </a:solidFill>
                <a:latin typeface="+mj-ea"/>
                <a:ea typeface="+mj-ea"/>
              </a:rPr>
              <a:t>”为止。当遍历数组结束，留在栈中的元素就是最终我们要的结果。</a:t>
            </a:r>
            <a:endParaRPr lang="en-US" altLang="zh-CN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472" y="3698135"/>
            <a:ext cx="34874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=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vector&lt;char&gt;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(char c: num) {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while (!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stk.empty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&amp;&amp;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stk.back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&lt; c &amp;&amp; k) {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stk.pop_back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k--;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stk.push_back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  <a:b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如果遇到某一段已经为单调递减，则之前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en-US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掉的数字不足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(k--) {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stk.pop_back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ret = "";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isLeadingZero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stk.size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if (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isLeadingZero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== '0')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continue;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isLeadingZero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 += string(1, 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stk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ret == "" ? "0": ret;</a:t>
            </a:r>
            <a:endParaRPr lang="en-US" altLang="zh-CN" sz="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1175" y="369813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You are given an integer array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You are initially positioned at the array's first index, and each element in the array represents your maximum jump length at that position.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“yes“ if you can reach the last index, or “no“ otherwise.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Input: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= [2,3,1,1,4]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“yes”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遍历每个元素，记录可以到达的最远位置，如果本次可以到达更远，则更新最远位置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O(1)</a:t>
            </a:r>
            <a:endParaRPr lang="zh-CN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972" y="3535699"/>
            <a:ext cx="748652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class Solution: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def </a:t>
            </a:r>
            <a:r>
              <a:rPr lang="en-US" altLang="zh-CN" sz="1200" dirty="0" err="1"/>
              <a:t>canJump</a:t>
            </a:r>
            <a:r>
              <a:rPr lang="en-US" altLang="zh-CN" sz="1200" dirty="0"/>
              <a:t>(self, </a:t>
            </a:r>
            <a:r>
              <a:rPr lang="en-US" altLang="zh-CN" sz="1200" dirty="0" err="1"/>
              <a:t>nums</a:t>
            </a:r>
            <a:r>
              <a:rPr lang="en-US" altLang="zh-CN" sz="1200" dirty="0"/>
              <a:t>: List[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]) -&gt; bool: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n, rightmost = 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nums</a:t>
            </a:r>
            <a:r>
              <a:rPr lang="en-US" altLang="zh-CN" sz="1200" dirty="0"/>
              <a:t>), 0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in range(n):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    </a:t>
            </a:r>
            <a:r>
              <a:rPr lang="en-US" altLang="zh-CN" sz="1200" dirty="0"/>
              <a:t>if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&lt;= rightmost: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        </a:t>
            </a:r>
            <a:r>
              <a:rPr lang="en-US" altLang="zh-CN" sz="1200" dirty="0"/>
              <a:t>rightmost = max(rightmost,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+ </a:t>
            </a:r>
            <a:r>
              <a:rPr lang="en-US" altLang="zh-CN" sz="1200" dirty="0" err="1"/>
              <a:t>nums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        </a:t>
            </a:r>
            <a:r>
              <a:rPr lang="en-US" altLang="zh-CN" sz="1200" dirty="0"/>
              <a:t>if rightmost &gt;= n - 1: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            </a:t>
            </a:r>
            <a:r>
              <a:rPr lang="en-US" altLang="zh-CN" sz="1200" dirty="0"/>
              <a:t>return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“yes“</a:t>
            </a:r>
            <a:r>
              <a:rPr lang="en-US" altLang="zh-CN" sz="1200" dirty="0"/>
              <a:t> </a:t>
            </a:r>
            <a:endParaRPr lang="en-US" altLang="zh-CN" sz="1200" dirty="0"/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return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“no“ 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55895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number k and you can swap two digits at most once.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Please design a greedy algorithm to find the maximum value you can get. 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Input: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k = 39748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93748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假设交换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j,k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 (0≤j&lt;k&lt;n)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，交换后的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如下：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629" y="3023367"/>
            <a:ext cx="4042248" cy="999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34681" b="62817"/>
          <a:stretch>
            <a:fillRect/>
          </a:stretch>
        </p:blipFill>
        <p:spPr>
          <a:xfrm>
            <a:off x="0" y="4121608"/>
            <a:ext cx="5972783" cy="1656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55895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思路（续）：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从右向左扫描数字数组，并记录当前已经扫描过的数字的最大值的索引，当最大值小于当前数字，修改与其交换的索引，否则修改最大值下标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O(log </a:t>
            </a:r>
            <a:r>
              <a:rPr lang="en-US" altLang="zh-CN" sz="1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</a:t>
            </a:r>
            <a:r>
              <a:rPr lang="en-US" altLang="zh-CN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81" y="2738031"/>
            <a:ext cx="459740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Solution: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def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maximumSwap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(self,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-&gt;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s = list(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n =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maxIdx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n - 1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idx1 = idx2 = -1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for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 range(n - 1, -1, -1):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if s[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&gt; s[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maxIdx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maxIdx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elif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s[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&lt; s[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maxIdx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idx1, idx2 =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maxIdx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if idx1 &lt; 0: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return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num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s[idx1], s[idx2] = s[idx2], s[idx1]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return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(''.join(s))</a:t>
            </a:r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Given an array of integers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divide them to k subsets, find a division scheme to maximize the</a:t>
            </a:r>
            <a:endParaRPr lang="en-US" altLang="zh-CN" sz="1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 of the ranges (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极差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(i.e., max - min) of all subsets. </a:t>
            </a:r>
            <a:endParaRPr lang="en-US" altLang="zh-CN" sz="1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=[1, 2, 3, 4, 5], k = 3</a:t>
            </a:r>
            <a:endParaRPr lang="en-US" altLang="zh-CN" sz="1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6 (Optimal division scheme: {1, 5}, {2, 4}, {3}, sum of ranges: 4 + 2 + 0 = 6)</a:t>
            </a:r>
            <a:endParaRPr lang="en-US" altLang="zh-CN" sz="1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j-ea"/>
                <a:ea typeface="+mj-ea"/>
              </a:rPr>
              <a:t>思路：</a:t>
            </a:r>
            <a:endParaRPr lang="en-US" altLang="zh-CN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为了获得最大极差的分组，应当让尽量小的数字和尽量大的数字分在一组，因此先将数组排序，然后从两端开始各选取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个元素组成一组，直到组数达到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k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或者剩下的元素数 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组数的时候停止。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j-ea"/>
                <a:ea typeface="+mj-ea"/>
              </a:rPr>
              <a:t>代码：</a:t>
            </a:r>
            <a:endParaRPr lang="en-US" altLang="zh-CN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312" y="3429000"/>
            <a:ext cx="34874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dis = 0;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nums.begin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nums.end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nums.begin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nums.end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dq.size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&gt;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x1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dq.pop_front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x2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dq.pop_back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 += (x2 - x1);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break;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dis;</a:t>
            </a:r>
            <a:endParaRPr lang="en-US" altLang="zh-CN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0825" y="57563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+mj-ea"/>
                <a:ea typeface="+mj-ea"/>
              </a:rPr>
              <a:t>复杂度：</a:t>
            </a:r>
            <a:endParaRPr lang="en-US" altLang="zh-CN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r>
              <a:rPr lang="zh-CN" altLang="en-US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，空间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4771</Words>
  <Application>WPS 演示</Application>
  <PresentationFormat>全屏显示(4:3)</PresentationFormat>
  <Paragraphs>232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</vt:lpstr>
      <vt:lpstr>微软雅黑</vt:lpstr>
      <vt:lpstr>Times New Roman</vt:lpstr>
      <vt:lpstr>Arial Unicode MS</vt:lpstr>
      <vt:lpstr>黑体</vt:lpstr>
      <vt:lpstr>Office 主题​​</vt:lpstr>
      <vt:lpstr>Greedy-习题课</vt:lpstr>
      <vt:lpstr>Greedy-1</vt:lpstr>
      <vt:lpstr>Greedy-2</vt:lpstr>
      <vt:lpstr>Greedy-3</vt:lpstr>
      <vt:lpstr>Greedy-4</vt:lpstr>
      <vt:lpstr>Greedy-5</vt:lpstr>
      <vt:lpstr>Greedy-6</vt:lpstr>
      <vt:lpstr>Greedy-6</vt:lpstr>
      <vt:lpstr>Greedy-7</vt:lpstr>
    </vt:vector>
  </TitlesOfParts>
  <Company>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唐嘉良</cp:lastModifiedBy>
  <cp:revision>17</cp:revision>
  <dcterms:created xsi:type="dcterms:W3CDTF">2012-05-10T04:43:00Z</dcterms:created>
  <dcterms:modified xsi:type="dcterms:W3CDTF">2022-12-25T05:34:00Z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01EF6BA6F66E4608AC6DC63C13634157</vt:lpwstr>
  </property>
  <property fmtid="{D5CDD505-2E9C-101B-9397-08002B2CF9AE}" pid="3" name="KSOProductBuildVer">
    <vt:lpwstr>2052-11.1.0.13012</vt:lpwstr>
  </property>
</Properties>
</file>